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8" r:id="rId6"/>
    <p:sldMasterId id="2147483669" r:id="rId7"/>
    <p:sldMasterId id="2147483778" r:id="rId8"/>
    <p:sldMasterId id="2147483788" r:id="rId9"/>
  </p:sldMasterIdLst>
  <p:notesMasterIdLst>
    <p:notesMasterId r:id="rId41"/>
  </p:notesMasterIdLst>
  <p:sldIdLst>
    <p:sldId id="257" r:id="rId10"/>
    <p:sldId id="258" r:id="rId11"/>
    <p:sldId id="268" r:id="rId12"/>
    <p:sldId id="446" r:id="rId13"/>
    <p:sldId id="447" r:id="rId14"/>
    <p:sldId id="256" r:id="rId15"/>
    <p:sldId id="449" r:id="rId16"/>
    <p:sldId id="450" r:id="rId17"/>
    <p:sldId id="451" r:id="rId18"/>
    <p:sldId id="452" r:id="rId19"/>
    <p:sldId id="285" r:id="rId20"/>
    <p:sldId id="347" r:id="rId21"/>
    <p:sldId id="453" r:id="rId22"/>
    <p:sldId id="309" r:id="rId23"/>
    <p:sldId id="294" r:id="rId24"/>
    <p:sldId id="295" r:id="rId25"/>
    <p:sldId id="296" r:id="rId26"/>
    <p:sldId id="297" r:id="rId27"/>
    <p:sldId id="298" r:id="rId28"/>
    <p:sldId id="325" r:id="rId29"/>
    <p:sldId id="348" r:id="rId30"/>
    <p:sldId id="455" r:id="rId31"/>
    <p:sldId id="300" r:id="rId32"/>
    <p:sldId id="301" r:id="rId33"/>
    <p:sldId id="321" r:id="rId34"/>
    <p:sldId id="337" r:id="rId35"/>
    <p:sldId id="428" r:id="rId36"/>
    <p:sldId id="349" r:id="rId37"/>
    <p:sldId id="422" r:id="rId38"/>
    <p:sldId id="338" r:id="rId39"/>
    <p:sldId id="454" r:id="rId40"/>
  </p:sldIdLst>
  <p:sldSz cx="9144000" cy="6858000" type="screen4x3"/>
  <p:notesSz cx="6858000" cy="9144000"/>
  <p:custDataLst>
    <p:tags r:id="rId42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BA755B-3A77-3849-3225-D33FC96EBA1E}" v="174" dt="2026-09-09T11:16:46.5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37530" autoAdjust="0"/>
  </p:normalViewPr>
  <p:slideViewPr>
    <p:cSldViewPr snapToGrid="0" snapToObjects="1">
      <p:cViewPr varScale="1">
        <p:scale>
          <a:sx n="42" d="100"/>
          <a:sy n="42" d="100"/>
        </p:scale>
        <p:origin x="3210" y="4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tags" Target="tags/tag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tableStyles" Target="tableStyles.xml"/><Relationship Id="rId20" Type="http://schemas.openxmlformats.org/officeDocument/2006/relationships/slide" Target="slides/slide11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S::a.rees-edwards@uwtsd.ac.uk::6ddc9a34-5fd4-438d-87b4-9c8b83b97512" providerId="AD" clId="Web-{6EBA755B-3A77-3849-3225-D33FC96EBA1E}"/>
    <pc:docChg chg="addSld modSld">
      <pc:chgData name="Alison Rees-Edwards" userId="S::a.rees-edwards@uwtsd.ac.uk::6ddc9a34-5fd4-438d-87b4-9c8b83b97512" providerId="AD" clId="Web-{6EBA755B-3A77-3849-3225-D33FC96EBA1E}" dt="2026-09-09T11:16:46.536" v="178" actId="20577"/>
      <pc:docMkLst>
        <pc:docMk/>
      </pc:docMkLst>
      <pc:sldChg chg="addSp modSp add replId">
        <pc:chgData name="Alison Rees-Edwards" userId="S::a.rees-edwards@uwtsd.ac.uk::6ddc9a34-5fd4-438d-87b4-9c8b83b97512" providerId="AD" clId="Web-{6EBA755B-3A77-3849-3225-D33FC96EBA1E}" dt="2026-09-09T11:16:46.536" v="178" actId="20577"/>
        <pc:sldMkLst>
          <pc:docMk/>
          <pc:sldMk cId="149803214" sldId="455"/>
        </pc:sldMkLst>
        <pc:spChg chg="mod">
          <ac:chgData name="Alison Rees-Edwards" userId="S::a.rees-edwards@uwtsd.ac.uk::6ddc9a34-5fd4-438d-87b4-9c8b83b97512" providerId="AD" clId="Web-{6EBA755B-3A77-3849-3225-D33FC96EBA1E}" dt="2026-09-09T11:10:38.825" v="10" actId="20577"/>
          <ac:spMkLst>
            <pc:docMk/>
            <pc:sldMk cId="149803214" sldId="455"/>
            <ac:spMk id="2" creationId="{DEF0F4C0-CE86-34E9-054B-8D57EB7AD6B1}"/>
          </ac:spMkLst>
        </pc:spChg>
        <pc:spChg chg="mod">
          <ac:chgData name="Alison Rees-Edwards" userId="S::a.rees-edwards@uwtsd.ac.uk::6ddc9a34-5fd4-438d-87b4-9c8b83b97512" providerId="AD" clId="Web-{6EBA755B-3A77-3849-3225-D33FC96EBA1E}" dt="2026-09-09T11:16:46.536" v="178" actId="20577"/>
          <ac:spMkLst>
            <pc:docMk/>
            <pc:sldMk cId="149803214" sldId="455"/>
            <ac:spMk id="7" creationId="{F52812AA-E24B-FB6A-DA50-A23DB5A8BC4A}"/>
          </ac:spMkLst>
        </pc:spChg>
        <pc:spChg chg="mod">
          <ac:chgData name="Alison Rees-Edwards" userId="S::a.rees-edwards@uwtsd.ac.uk::6ddc9a34-5fd4-438d-87b4-9c8b83b97512" providerId="AD" clId="Web-{6EBA755B-3A77-3849-3225-D33FC96EBA1E}" dt="2026-09-09T11:10:43.044" v="11" actId="20577"/>
          <ac:spMkLst>
            <pc:docMk/>
            <pc:sldMk cId="149803214" sldId="455"/>
            <ac:spMk id="4099" creationId="{B139FC04-1B12-8821-1A3B-D123064B8780}"/>
          </ac:spMkLst>
        </pc:spChg>
        <pc:picChg chg="add mod">
          <ac:chgData name="Alison Rees-Edwards" userId="S::a.rees-edwards@uwtsd.ac.uk::6ddc9a34-5fd4-438d-87b4-9c8b83b97512" providerId="AD" clId="Web-{6EBA755B-3A77-3849-3225-D33FC96EBA1E}" dt="2026-09-09T11:11:06.435" v="19" actId="14100"/>
          <ac:picMkLst>
            <pc:docMk/>
            <pc:sldMk cId="149803214" sldId="455"/>
            <ac:picMk id="4" creationId="{271002ED-6006-629F-E2D5-140E59BA5F73}"/>
          </ac:picMkLst>
        </pc:picChg>
      </pc:sldChg>
    </pc:docChg>
  </pc:docChgLst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6-09-01T10:27:13.964" v="13" actId="6549"/>
      <pc:docMkLst>
        <pc:docMk/>
      </pc:docMkLst>
      <pc:sldChg chg="modNotesTx">
        <pc:chgData name="Alison Rees-Edwards" userId="6ddc9a34-5fd4-438d-87b4-9c8b83b97512" providerId="ADAL" clId="{7949757A-AD69-4126-B2D1-7959911563A1}" dt="2026-09-01T10:26:40.120" v="2" actId="6549"/>
        <pc:sldMkLst>
          <pc:docMk/>
          <pc:sldMk cId="1635377456" sldId="256"/>
        </pc:sldMkLst>
      </pc:sldChg>
      <pc:sldChg chg="modNotesTx">
        <pc:chgData name="Alison Rees-Edwards" userId="6ddc9a34-5fd4-438d-87b4-9c8b83b97512" providerId="ADAL" clId="{7949757A-AD69-4126-B2D1-7959911563A1}" dt="2026-09-01T10:26:59.252" v="8" actId="6549"/>
        <pc:sldMkLst>
          <pc:docMk/>
          <pc:sldMk cId="84580944" sldId="294"/>
        </pc:sldMkLst>
      </pc:sldChg>
      <pc:sldChg chg="modNotesTx">
        <pc:chgData name="Alison Rees-Edwards" userId="6ddc9a34-5fd4-438d-87b4-9c8b83b97512" providerId="ADAL" clId="{7949757A-AD69-4126-B2D1-7959911563A1}" dt="2026-09-01T10:27:03.250" v="9" actId="6549"/>
        <pc:sldMkLst>
          <pc:docMk/>
          <pc:sldMk cId="2690048809" sldId="296"/>
        </pc:sldMkLst>
      </pc:sldChg>
      <pc:sldChg chg="modNotesTx">
        <pc:chgData name="Alison Rees-Edwards" userId="6ddc9a34-5fd4-438d-87b4-9c8b83b97512" providerId="ADAL" clId="{7949757A-AD69-4126-B2D1-7959911563A1}" dt="2026-09-01T10:27:06.232" v="10" actId="6549"/>
        <pc:sldMkLst>
          <pc:docMk/>
          <pc:sldMk cId="1298286671" sldId="297"/>
        </pc:sldMkLst>
      </pc:sldChg>
      <pc:sldChg chg="modNotesTx">
        <pc:chgData name="Alison Rees-Edwards" userId="6ddc9a34-5fd4-438d-87b4-9c8b83b97512" providerId="ADAL" clId="{7949757A-AD69-4126-B2D1-7959911563A1}" dt="2026-09-01T10:27:09.581" v="11" actId="6549"/>
        <pc:sldMkLst>
          <pc:docMk/>
          <pc:sldMk cId="231055009" sldId="298"/>
        </pc:sldMkLst>
      </pc:sldChg>
      <pc:sldChg chg="modNotesTx">
        <pc:chgData name="Alison Rees-Edwards" userId="6ddc9a34-5fd4-438d-87b4-9c8b83b97512" providerId="ADAL" clId="{7949757A-AD69-4126-B2D1-7959911563A1}" dt="2026-09-01T10:26:56.071" v="7" actId="6549"/>
        <pc:sldMkLst>
          <pc:docMk/>
          <pc:sldMk cId="3463520159" sldId="309"/>
        </pc:sldMkLst>
      </pc:sldChg>
      <pc:sldChg chg="modNotesTx">
        <pc:chgData name="Alison Rees-Edwards" userId="6ddc9a34-5fd4-438d-87b4-9c8b83b97512" providerId="ADAL" clId="{7949757A-AD69-4126-B2D1-7959911563A1}" dt="2026-09-01T10:27:13.964" v="13" actId="6549"/>
        <pc:sldMkLst>
          <pc:docMk/>
          <pc:sldMk cId="598224862" sldId="325"/>
        </pc:sldMkLst>
      </pc:sldChg>
      <pc:sldChg chg="modNotesTx">
        <pc:chgData name="Alison Rees-Edwards" userId="6ddc9a34-5fd4-438d-87b4-9c8b83b97512" providerId="ADAL" clId="{7949757A-AD69-4126-B2D1-7959911563A1}" dt="2026-09-01T10:26:33.957" v="0" actId="6549"/>
        <pc:sldMkLst>
          <pc:docMk/>
          <pc:sldMk cId="2216235905" sldId="446"/>
        </pc:sldMkLst>
      </pc:sldChg>
      <pc:sldChg chg="modNotesTx">
        <pc:chgData name="Alison Rees-Edwards" userId="6ddc9a34-5fd4-438d-87b4-9c8b83b97512" providerId="ADAL" clId="{7949757A-AD69-4126-B2D1-7959911563A1}" dt="2026-09-01T10:26:37.988" v="1" actId="6549"/>
        <pc:sldMkLst>
          <pc:docMk/>
          <pc:sldMk cId="323763481" sldId="447"/>
        </pc:sldMkLst>
      </pc:sldChg>
      <pc:sldChg chg="modNotesTx">
        <pc:chgData name="Alison Rees-Edwards" userId="6ddc9a34-5fd4-438d-87b4-9c8b83b97512" providerId="ADAL" clId="{7949757A-AD69-4126-B2D1-7959911563A1}" dt="2026-09-01T10:26:42.912" v="3" actId="6549"/>
        <pc:sldMkLst>
          <pc:docMk/>
          <pc:sldMk cId="1620003508" sldId="449"/>
        </pc:sldMkLst>
      </pc:sldChg>
      <pc:sldChg chg="modNotesTx">
        <pc:chgData name="Alison Rees-Edwards" userId="6ddc9a34-5fd4-438d-87b4-9c8b83b97512" providerId="ADAL" clId="{7949757A-AD69-4126-B2D1-7959911563A1}" dt="2026-09-01T10:26:45.337" v="4" actId="6549"/>
        <pc:sldMkLst>
          <pc:docMk/>
          <pc:sldMk cId="2334818616" sldId="450"/>
        </pc:sldMkLst>
      </pc:sldChg>
      <pc:sldChg chg="modNotesTx">
        <pc:chgData name="Alison Rees-Edwards" userId="6ddc9a34-5fd4-438d-87b4-9c8b83b97512" providerId="ADAL" clId="{7949757A-AD69-4126-B2D1-7959911563A1}" dt="2026-09-01T10:26:47.582" v="5" actId="6549"/>
        <pc:sldMkLst>
          <pc:docMk/>
          <pc:sldMk cId="3764105485" sldId="451"/>
        </pc:sldMkLst>
      </pc:sldChg>
      <pc:sldChg chg="modNotesTx">
        <pc:chgData name="Alison Rees-Edwards" userId="6ddc9a34-5fd4-438d-87b4-9c8b83b97512" providerId="ADAL" clId="{7949757A-AD69-4126-B2D1-7959911563A1}" dt="2026-09-01T10:26:50.072" v="6" actId="6549"/>
        <pc:sldMkLst>
          <pc:docMk/>
          <pc:sldMk cId="2628602339" sldId="4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3B888-8768-BF52-679A-3C219D909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839194-7964-7DC2-EC64-2178D3431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F60579-DC53-1271-0742-A617E0DAB3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792B3-DDFD-C7BA-0668-462763305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7662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9853A-EF08-C8E8-AD65-40468748A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7BF507-FF4A-F2E7-1FA3-288ACCABD6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889E70-87C9-40AA-5B72-785A14DCAD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DCB5E2-0B01-221F-9969-B5F0CE3722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2577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451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0E243-8051-D89F-3DC5-F082D50DD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99173A-0CBB-0D40-D261-99FE620A0B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991436-0F83-35FD-F0FB-CFDC23DAC2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7D946-587E-0EFA-9C14-9A4F4B5B3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43091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072C6-4B24-4086-A306-A889D2609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058794-7867-3810-04DF-DB83732F6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C14206-F7FB-8EE0-1943-E1C6542BEE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48B068-2351-834E-49D0-198D9DB4AA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7892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804D9-162A-F0A4-FDEA-948AC17FE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AE64C4-59E9-026F-DC4E-BB9EAD85F1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B624C9-3239-482D-8A4B-4D8B66F8CC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57F2E-0BB9-0F1F-270C-A6FC878114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27076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DB6530-F632-1E81-F751-72109062D3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CCE875-3C10-8435-78CB-92093034B6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3CE785-B8F9-6981-CF30-7627AFDCA6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05E99-6B10-E4FB-7DBB-682F017989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48694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6665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72714-7A29-1982-D450-26F32944E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850623-BE2D-9D6B-CF29-3A2C168272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C2EFCC-E287-5527-A90E-F4C0BEBD92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2B368-0515-76E6-6177-B4FC78832A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122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4546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496897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97746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3ED91-2166-062E-B6C8-67CB20B08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245CEBE-8938-AB8F-79F2-6D756097C9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8D3FD34-917E-78EB-66F3-5184F4A147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345163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1014461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70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439142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847671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71136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33FC4-FBC5-10D4-8936-C47C15E34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0A60A2-8D55-1411-1C8D-28FADC39E6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2F481A-4657-9E94-7391-6F0D2393F8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F3716-7AAE-1D39-42A6-DDE9F6BEA7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183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09/09/2026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4637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A1ED5E-125E-4828-9BC6-A73A2C8B88E0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318288"/>
            <a:ext cx="6605337" cy="2387600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3052757"/>
            <a:ext cx="6858000" cy="1397991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FB3C-F5CB-4FF4-9626-146326B1E467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0"/>
            <a:ext cx="108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2897709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62036" y="5396631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811406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2522758"/>
            <a:ext cx="6605337" cy="2387600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5257227"/>
            <a:ext cx="6858000" cy="1397991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74AC-6E10-46E9-BC4A-4E3A595D534E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3438000"/>
            <a:ext cx="108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5102179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62036" y="1015980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70023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9144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4700583"/>
            <a:ext cx="6605337" cy="915873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5949257"/>
            <a:ext cx="6858000" cy="601840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03798-9F8A-4555-A128-691FDFB38DA9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4878000"/>
            <a:ext cx="108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5794209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62036" y="1013970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32603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2413987"/>
            <a:ext cx="5330498" cy="1838643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4599499"/>
            <a:ext cx="5330498" cy="966857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</a:t>
            </a:r>
            <a:br>
              <a:rPr lang="en-US" noProof="0"/>
            </a:br>
            <a:r>
              <a:rPr lang="en-US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6A1-E569-4FC9-9D93-90A846C9C5BB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2740862"/>
            <a:ext cx="108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4444451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8307806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62036" y="5532987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18568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-1"/>
            <a:ext cx="9144000" cy="446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4785757"/>
            <a:ext cx="6605337" cy="915873"/>
          </a:xfrm>
        </p:spPr>
        <p:txBody>
          <a:bodyPr anchor="b">
            <a:normAutofit/>
          </a:bodyPr>
          <a:lstStyle>
            <a:lvl1pPr algn="l">
              <a:defRPr sz="4125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6050473"/>
            <a:ext cx="6858000" cy="601840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accent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BC92-456B-42A9-BBF5-ADCA2050DDCF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4950000"/>
            <a:ext cx="108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5882423"/>
            <a:ext cx="69783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8115300" y="870003"/>
            <a:ext cx="10287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01000" y="1005186"/>
            <a:ext cx="1095375" cy="481013"/>
          </a:xfrm>
        </p:spPr>
        <p:txBody>
          <a:bodyPr/>
          <a:lstStyle>
            <a:lvl1pPr marL="0" indent="0" algn="l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741103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7231" y="458920"/>
            <a:ext cx="7478369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231" y="3775166"/>
            <a:ext cx="7478369" cy="2427923"/>
          </a:xfrm>
        </p:spPr>
        <p:txBody>
          <a:bodyPr>
            <a:normAutofit/>
          </a:bodyPr>
          <a:lstStyle>
            <a:lvl1pPr marL="0" indent="0">
              <a:buNone/>
              <a:defRPr sz="1200" i="0">
                <a:solidFill>
                  <a:schemeClr val="bg1"/>
                </a:solidFill>
              </a:defRPr>
            </a:lvl1pPr>
            <a:lvl2pPr marL="342900" indent="0">
              <a:buNone/>
              <a:defRPr sz="1350" i="1">
                <a:solidFill>
                  <a:schemeClr val="bg1"/>
                </a:solidFill>
              </a:defRPr>
            </a:lvl2pPr>
            <a:lvl3pPr marL="685800" indent="0">
              <a:buNone/>
              <a:defRPr sz="1200" i="1">
                <a:solidFill>
                  <a:schemeClr val="bg1"/>
                </a:solidFill>
              </a:defRPr>
            </a:lvl3pPr>
            <a:lvl4pPr marL="1028700" indent="0">
              <a:buNone/>
              <a:defRPr sz="1050" i="1">
                <a:solidFill>
                  <a:schemeClr val="bg1"/>
                </a:solidFill>
              </a:defRPr>
            </a:lvl4pPr>
            <a:lvl5pPr marL="1371600" indent="0">
              <a:buNone/>
              <a:defRPr sz="105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99D1-A115-46CA-B10A-279193A83BBC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515467" y="0"/>
            <a:ext cx="54000" cy="1271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801647" y="1528464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697231" y="1669111"/>
            <a:ext cx="7478369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7013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5532438"/>
            <a:ext cx="9144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7231" y="458920"/>
            <a:ext cx="7478369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231" y="3133485"/>
            <a:ext cx="7886700" cy="242792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sz="12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 i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685800" indent="0">
              <a:buNone/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28700" indent="0">
              <a:buNone/>
              <a:defRPr sz="1050" i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71600" indent="0">
              <a:buNone/>
              <a:defRPr sz="105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E1783-EEF8-44D1-A300-8D20A32BB2D3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515467" y="0"/>
            <a:ext cx="54000" cy="12710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801647" y="1528464"/>
            <a:ext cx="47320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697231" y="1669111"/>
            <a:ext cx="7478369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accent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35012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CF94AF4-4F78-4DA5-8571-FD66FFA6313D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1" y="546845"/>
            <a:ext cx="6748304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640" y="3581731"/>
            <a:ext cx="6748303" cy="223046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sz="1200" i="0">
                <a:solidFill>
                  <a:schemeClr val="bg1"/>
                </a:solidFill>
              </a:defRPr>
            </a:lvl1pPr>
            <a:lvl2pPr marL="342900" indent="0">
              <a:buNone/>
              <a:defRPr sz="1350" i="1">
                <a:solidFill>
                  <a:schemeClr val="bg1"/>
                </a:solidFill>
              </a:defRPr>
            </a:lvl2pPr>
            <a:lvl3pPr marL="685800" indent="0">
              <a:buNone/>
              <a:defRPr sz="1200" i="1">
                <a:solidFill>
                  <a:schemeClr val="bg1"/>
                </a:solidFill>
              </a:defRPr>
            </a:lvl3pPr>
            <a:lvl4pPr marL="1028700" indent="0">
              <a:buNone/>
              <a:defRPr sz="1050" i="1">
                <a:solidFill>
                  <a:schemeClr val="bg1"/>
                </a:solidFill>
              </a:defRPr>
            </a:lvl4pPr>
            <a:lvl5pPr marL="1371600" indent="0">
              <a:buNone/>
              <a:defRPr sz="105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C37E-76B3-4A0D-BCD1-C5A52A858D66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2800" y="6159403"/>
            <a:ext cx="2091127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6" y="244717"/>
            <a:ext cx="54000" cy="10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250057" y="1616389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145640" y="1757036"/>
            <a:ext cx="6748303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203650" y="1341281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23262" y="1377656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0265F1-E793-484F-ADC9-31450ADF8B0E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9730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1443655"/>
            <a:ext cx="3107666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557" y="2588055"/>
            <a:ext cx="3921162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sz="1200" i="0">
                <a:solidFill>
                  <a:schemeClr val="bg1"/>
                </a:solidFill>
              </a:defRPr>
            </a:lvl1pPr>
            <a:lvl2pPr marL="342900" indent="0">
              <a:buNone/>
              <a:defRPr sz="1350" i="1">
                <a:solidFill>
                  <a:schemeClr val="bg1"/>
                </a:solidFill>
              </a:defRPr>
            </a:lvl2pPr>
            <a:lvl3pPr marL="685800" indent="0">
              <a:buNone/>
              <a:defRPr sz="1200" i="1">
                <a:solidFill>
                  <a:schemeClr val="bg1"/>
                </a:solidFill>
              </a:defRPr>
            </a:lvl3pPr>
            <a:lvl4pPr marL="1028700" indent="0">
              <a:buNone/>
              <a:defRPr sz="1050" i="1">
                <a:solidFill>
                  <a:schemeClr val="bg1"/>
                </a:solidFill>
              </a:defRPr>
            </a:lvl4pPr>
            <a:lvl5pPr marL="1371600" indent="0">
              <a:buNone/>
              <a:defRPr sz="105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2C234-967A-4CF5-82BF-1AF9EBDCBA3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1684524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250056" y="2882481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145640" y="3023128"/>
            <a:ext cx="3107666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012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4572000" y="0"/>
            <a:ext cx="457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1700327"/>
            <a:ext cx="3107666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5609" y="2138878"/>
            <a:ext cx="3271456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sz="1200" i="0">
                <a:solidFill>
                  <a:schemeClr val="bg1"/>
                </a:solidFill>
              </a:defRPr>
            </a:lvl1pPr>
            <a:lvl2pPr marL="342900" indent="0">
              <a:buNone/>
              <a:defRPr sz="1350" i="1">
                <a:solidFill>
                  <a:schemeClr val="bg1"/>
                </a:solidFill>
              </a:defRPr>
            </a:lvl2pPr>
            <a:lvl3pPr marL="685800" indent="0">
              <a:buNone/>
              <a:defRPr sz="1200" i="1">
                <a:solidFill>
                  <a:schemeClr val="bg1"/>
                </a:solidFill>
              </a:defRPr>
            </a:lvl3pPr>
            <a:lvl4pPr marL="1028700" indent="0">
              <a:buNone/>
              <a:defRPr sz="1050" i="1">
                <a:solidFill>
                  <a:schemeClr val="bg1"/>
                </a:solidFill>
              </a:defRPr>
            </a:lvl4pPr>
            <a:lvl5pPr marL="1371600" indent="0">
              <a:buNone/>
              <a:defRPr sz="105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865D4-BE98-46E3-A6B7-4F34A5E5D254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1941196"/>
            <a:ext cx="54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250056" y="313915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145640" y="3279799"/>
            <a:ext cx="3107666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805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2316702"/>
            <a:ext cx="7886700" cy="1500187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96600" y="4083026"/>
            <a:ext cx="7886700" cy="77032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060C0-AC53-4D64-ABD7-4A55C0A77859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900A71E-3FCF-4E9F-9CE1-57411851763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515467" y="0"/>
            <a:ext cx="54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801647" y="3940727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6993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2781919"/>
            <a:ext cx="7886700" cy="1500187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96600" y="4548244"/>
            <a:ext cx="7886700" cy="77032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BC66F-F4C2-4254-902A-540C5FFDD766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6600" y="6159403"/>
            <a:ext cx="2189915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515467" y="3186000"/>
            <a:ext cx="54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801647" y="4405945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0752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74115" y="4537310"/>
            <a:ext cx="7038570" cy="915873"/>
          </a:xfrm>
        </p:spPr>
        <p:txBody>
          <a:bodyPr anchor="b">
            <a:normAutofit/>
          </a:bodyPr>
          <a:lstStyle>
            <a:lvl1pPr>
              <a:defRPr sz="3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SECTION DIVIDER SLIDE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BAA4CC-3D2B-49F9-B077-001CA4738B89}"/>
              </a:ext>
            </a:extLst>
          </p:cNvPr>
          <p:cNvSpPr/>
          <p:nvPr userDrawn="1"/>
        </p:nvSpPr>
        <p:spPr>
          <a:xfrm>
            <a:off x="0" y="0"/>
            <a:ext cx="9144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453F6-9CD2-44E4-BBC5-2899F0ED8F61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74114" y="6159402"/>
            <a:ext cx="1962119" cy="38420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2523DB2-F162-4E92-B6E1-B5E87D5D8ACF}"/>
              </a:ext>
            </a:extLst>
          </p:cNvPr>
          <p:cNvSpPr/>
          <p:nvPr userDrawn="1"/>
        </p:nvSpPr>
        <p:spPr>
          <a:xfrm>
            <a:off x="962527" y="4914000"/>
            <a:ext cx="54000" cy="19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6CC9B7-E806-4C95-96A5-EEEEBB4E99A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74115" y="5702936"/>
            <a:ext cx="7038570" cy="526936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95F7760-B839-4F89-B618-3371C8B08414}"/>
              </a:ext>
            </a:extLst>
          </p:cNvPr>
          <p:cNvCxnSpPr/>
          <p:nvPr userDrawn="1"/>
        </p:nvCxnSpPr>
        <p:spPr>
          <a:xfrm>
            <a:off x="1379162" y="5560637"/>
            <a:ext cx="47320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4513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7245BE-F984-498B-9CBB-C4DDD775060D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1" y="2316702"/>
            <a:ext cx="7167047" cy="1500187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640" y="4083026"/>
            <a:ext cx="7167048" cy="77032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9AD0-5F22-4AC8-A079-4E7FF62CE0BA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963875" y="255685"/>
            <a:ext cx="54000" cy="34119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250057" y="3940727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8760C4-08C1-4929-A6AE-568F67883880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9AE345-7CB6-4F86-99E6-C8B881714A2B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98472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1443655"/>
            <a:ext cx="3107666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FA05-2726-422B-A595-CD6EE4C03A22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1684524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250056" y="2882481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145640" y="3023128"/>
            <a:ext cx="3107666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972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4572000" y="0"/>
            <a:ext cx="457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1700327"/>
            <a:ext cx="3107666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DC830-91D4-4D76-B486-41F29E6EE30C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1941196"/>
            <a:ext cx="54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250056" y="313915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145640" y="3279799"/>
            <a:ext cx="3107666" cy="692595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7007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7A75830-97F6-4D74-A47F-8CD50EFD373D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724196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27200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386142"/>
            <a:ext cx="3868340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13558" y="2272009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5260-6F71-4500-AA56-E197C8A5E92E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515467" y="0"/>
            <a:ext cx="54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801647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4809181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D988384-E3A4-482D-94EF-A8F8894AA50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4732609" y="3386142"/>
            <a:ext cx="3868340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46422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30FC14-A5B3-4B00-8DE8-B6E28CF32743}"/>
              </a:ext>
            </a:extLst>
          </p:cNvPr>
          <p:cNvSpPr/>
          <p:nvPr userDrawn="1"/>
        </p:nvSpPr>
        <p:spPr>
          <a:xfrm>
            <a:off x="0" y="5532438"/>
            <a:ext cx="9144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724196"/>
            <a:ext cx="78867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27200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386143"/>
            <a:ext cx="3868340" cy="2015247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13558" y="2272009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DAC08-B52B-4DCC-9D22-E4E54E71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13558" y="3386143"/>
            <a:ext cx="3887391" cy="2015247"/>
          </a:xfrm>
        </p:spPr>
        <p:txBody>
          <a:bodyPr>
            <a:normAutofit/>
          </a:bodyPr>
          <a:lstStyle>
            <a:lvl1pPr marL="135000" indent="-135000">
              <a:lnSpc>
                <a:spcPct val="100000"/>
              </a:lnSpc>
              <a:spcBef>
                <a:spcPts val="45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171450" lvl="0" indent="-171450" algn="l" defTabSz="685800" rtl="0" eaLnBrk="1" latinLnBrk="0" hangingPunct="1">
              <a:lnSpc>
                <a:spcPct val="100000"/>
              </a:lnSpc>
              <a:spcBef>
                <a:spcPts val="450"/>
              </a:spcBef>
            </a:pPr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01007-55FE-4B9E-99B0-5FCA5C63BEEE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515467" y="0"/>
            <a:ext cx="54000" cy="1828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801647" y="322696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4809181" y="3226963"/>
            <a:ext cx="47320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3178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BBFDD45-3FE7-46CA-9142-8DBABF181C24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724196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27200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13558" y="2272009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71A2B-ADE3-40A2-A02A-09FC8B80F731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515466" y="255684"/>
            <a:ext cx="54000" cy="15731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801647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4809181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8791ED-1F60-48B9-B73C-7835714E670D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F968FAF7-548C-4383-BE8C-5A194EC21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EDEE03-9903-44CE-8EB8-22B19F5E8DD7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8DF3E-FD5B-4215-B847-DFFB761C21A4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C2B73E5D-AD65-4FEE-89DE-2E2643A34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386142"/>
            <a:ext cx="3868340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E10D0906-57D4-410E-823B-3BAD416949E1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4732609" y="3386142"/>
            <a:ext cx="3868340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52054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6497" y="2272009"/>
            <a:ext cx="3569732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630859"/>
            <a:ext cx="3107666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3913D-DE21-4303-8F9D-A21ACDBC3B69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3455" y="2272009"/>
            <a:ext cx="358731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271543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5279077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757A12BA-9C40-44B2-BB42-FE7A1F89A090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145639" y="3386142"/>
            <a:ext cx="3587306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16A390F6-1520-488F-97A9-78F0B211900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5183454" y="3386142"/>
            <a:ext cx="3587306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29464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4572000" y="0"/>
            <a:ext cx="457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6497" y="2272009"/>
            <a:ext cx="3405504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630859"/>
            <a:ext cx="3107666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E45D-B5D1-4EF4-9967-78E83BC898CC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3455" y="2272009"/>
            <a:ext cx="358731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271543" y="322696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5279077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80E9747C-D5E4-4606-9D3D-103BF578726B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45639" y="3386142"/>
            <a:ext cx="3419301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C45F91F2-CC9B-43AA-A5DF-A0BCEB342754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5183454" y="3386142"/>
            <a:ext cx="3587302" cy="2773258"/>
          </a:xfrm>
        </p:spPr>
        <p:txBody>
          <a:bodyPr>
            <a:normAutofit/>
          </a:bodyPr>
          <a:lstStyle>
            <a:lvl1pPr marL="135000" indent="-13500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14481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7FDF157-A493-4A5F-9B08-356A30F203CD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2823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B17F-C031-4630-8FA3-EE6012C20DEF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515467" y="0"/>
            <a:ext cx="5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9144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5929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0DB8CD8-F2C6-48F5-8A73-E5FB643BC475}"/>
              </a:ext>
            </a:extLst>
          </p:cNvPr>
          <p:cNvSpPr/>
          <p:nvPr userDrawn="1"/>
        </p:nvSpPr>
        <p:spPr>
          <a:xfrm>
            <a:off x="0" y="5532438"/>
            <a:ext cx="9144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2823"/>
            <a:ext cx="78867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6CC0F-AE50-44ED-8007-5467636E4C42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515467" y="0"/>
            <a:ext cx="54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9144000" cy="3872910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5C7F29-6151-4F91-80D1-C96C51C06795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1019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50F2065-1E46-45F4-8B82-40AFF3B380E4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2823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CE4A-56A6-49EC-A673-D7F2D2D770DB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515467" y="0"/>
            <a:ext cx="5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84500" y="1659525"/>
            <a:ext cx="8775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58BD2B-1B9B-49E6-8C1A-77F7A60420D7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A17DA84B-7C7B-413F-9A4E-88B7975E1C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53C73EB-9DF5-425B-B9EA-BADEC3467080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3640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90DA0444-D1E1-48F5-9158-243679F7B63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167439"/>
            <a:ext cx="9144000" cy="4009222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630859"/>
            <a:ext cx="3107666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F2B0D-49A2-441C-B800-8DA3FF9758CE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35457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1"/>
            <a:ext cx="9143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9144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70670" y="4435639"/>
            <a:ext cx="6605337" cy="1571359"/>
          </a:xfrm>
        </p:spPr>
        <p:txBody>
          <a:bodyPr anchor="b">
            <a:normAutofit/>
          </a:bodyPr>
          <a:lstStyle>
            <a:lvl1pPr algn="l">
              <a:defRPr sz="3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D5FDB-2FE7-44AD-B9BD-8BEF95F41952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70670" y="6159403"/>
            <a:ext cx="1615845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962527" y="4914000"/>
            <a:ext cx="54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2311598-88E6-4CCA-AFD4-E5D87D3AAF1D}"/>
              </a:ext>
            </a:extLst>
          </p:cNvPr>
          <p:cNvCxnSpPr>
            <a:cxnSpLocks/>
          </p:cNvCxnSpPr>
          <p:nvPr userDrawn="1"/>
        </p:nvCxnSpPr>
        <p:spPr>
          <a:xfrm>
            <a:off x="8388000" y="805368"/>
            <a:ext cx="756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06756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9B2A5FC-034D-4F4C-833F-A3DDC66E3E64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0056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3FB07-8F96-4A12-BC7E-21F8E0954886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515467" y="0"/>
            <a:ext cx="5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31697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431112"/>
            <a:ext cx="3868340" cy="277325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8588" y="1402584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8588" y="2516717"/>
            <a:ext cx="3887391" cy="3687653"/>
          </a:xfrm>
        </p:spPr>
        <p:txBody>
          <a:bodyPr>
            <a:normAutofit/>
          </a:bodyPr>
          <a:lstStyle>
            <a:lvl1pPr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801647" y="327193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4764211" y="2357538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300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48C424-A3E8-45D9-A344-780A64F65F99}"/>
              </a:ext>
            </a:extLst>
          </p:cNvPr>
          <p:cNvSpPr/>
          <p:nvPr userDrawn="1"/>
        </p:nvSpPr>
        <p:spPr>
          <a:xfrm>
            <a:off x="0" y="5532438"/>
            <a:ext cx="9144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0056"/>
            <a:ext cx="78867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0E14-8D81-41DD-8E4A-1160D6D337E4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515467" y="0"/>
            <a:ext cx="54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31697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431112"/>
            <a:ext cx="3868340" cy="2017154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8588" y="1402584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8588" y="2516717"/>
            <a:ext cx="3887391" cy="2931545"/>
          </a:xfrm>
        </p:spPr>
        <p:txBody>
          <a:bodyPr>
            <a:normAutofit/>
          </a:bodyPr>
          <a:lstStyle>
            <a:lvl1pPr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801647" y="327193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4764211" y="2357538"/>
            <a:ext cx="47320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42099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540321-6794-45E5-A403-F840A499D670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226BC7-E49E-4871-8B90-93766E659C8E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FD1F1BF-3901-435E-A225-44921D7097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349A95-A047-4A05-83FB-F32C38181430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470056"/>
            <a:ext cx="78867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25738-C96E-44D6-94FE-78EC73B11312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515466" y="255842"/>
            <a:ext cx="54000" cy="1033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601" y="2316979"/>
            <a:ext cx="3868340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601" y="3431112"/>
            <a:ext cx="3868340" cy="277325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8588" y="1402584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8588" y="2516717"/>
            <a:ext cx="3887391" cy="3687653"/>
          </a:xfrm>
        </p:spPr>
        <p:txBody>
          <a:bodyPr>
            <a:normAutofit/>
          </a:bodyPr>
          <a:lstStyle>
            <a:lvl1pPr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801647" y="327193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4764211" y="2357538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DF95BF2-B52F-4059-BC20-4B61F5F92FC3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39166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6497" y="2272009"/>
            <a:ext cx="3569732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630859"/>
            <a:ext cx="3107666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398F-A7F5-4300-AD8D-F2211496F36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66497" y="3386142"/>
            <a:ext cx="3569732" cy="277325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3455" y="1414759"/>
            <a:ext cx="358731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3455" y="2528892"/>
            <a:ext cx="3587312" cy="3630507"/>
          </a:xfrm>
        </p:spPr>
        <p:txBody>
          <a:bodyPr>
            <a:normAutofit/>
          </a:bodyPr>
          <a:lstStyle>
            <a:lvl1pPr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271543" y="322696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5279077" y="236971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8791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0CD2376-834B-4EE0-BA14-A9AEA2135615}"/>
              </a:ext>
            </a:extLst>
          </p:cNvPr>
          <p:cNvSpPr/>
          <p:nvPr userDrawn="1"/>
        </p:nvSpPr>
        <p:spPr>
          <a:xfrm>
            <a:off x="4572000" y="0"/>
            <a:ext cx="457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6497" y="2272009"/>
            <a:ext cx="3405504" cy="823912"/>
          </a:xfrm>
        </p:spPr>
        <p:txBody>
          <a:bodyPr anchor="b"/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5640" y="630859"/>
            <a:ext cx="3107666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69A2-DE74-4722-929F-847049DD6A4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66497" y="3386142"/>
            <a:ext cx="3405504" cy="2773258"/>
          </a:xfrm>
        </p:spPr>
        <p:txBody>
          <a:bodyPr>
            <a:normAutofit/>
          </a:bodyPr>
          <a:lstStyle>
            <a:lvl1pPr mar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43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572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2001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543050" indent="0" algn="l" defTabSz="6858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05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3455" y="1414759"/>
            <a:ext cx="358731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3455" y="2528892"/>
            <a:ext cx="3587312" cy="3630507"/>
          </a:xfrm>
        </p:spPr>
        <p:txBody>
          <a:bodyPr>
            <a:normAutofit/>
          </a:bodyPr>
          <a:lstStyle>
            <a:lvl1pPr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271543" y="3226963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5279077" y="2369713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89437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52070"/>
            <a:ext cx="2949178" cy="2390931"/>
          </a:xfrm>
        </p:spPr>
        <p:txBody>
          <a:bodyPr anchor="b">
            <a:noAutofit/>
          </a:bodyPr>
          <a:lstStyle>
            <a:lvl1pPr>
              <a:defRPr sz="3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923675" y="1"/>
            <a:ext cx="3923675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6600" y="3283710"/>
            <a:ext cx="2949178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DD192-6800-47D0-90F1-7D91FE57976D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515467" y="0"/>
            <a:ext cx="54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801647" y="3169769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5192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D1F5F9-2E42-493E-906D-AA9F7D5F0880}"/>
              </a:ext>
            </a:extLst>
          </p:cNvPr>
          <p:cNvSpPr/>
          <p:nvPr userDrawn="1"/>
        </p:nvSpPr>
        <p:spPr>
          <a:xfrm>
            <a:off x="0" y="5532438"/>
            <a:ext cx="9144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47704"/>
            <a:ext cx="4718363" cy="1328497"/>
          </a:xfrm>
        </p:spPr>
        <p:txBody>
          <a:bodyPr anchor="b">
            <a:noAutofit/>
          </a:bodyPr>
          <a:lstStyle>
            <a:lvl1pPr>
              <a:defRPr sz="3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WITH</a:t>
            </a:r>
            <a:br>
              <a:rPr lang="en-US" dirty="0"/>
            </a:br>
            <a:r>
              <a:rPr lang="en-US" dirty="0"/>
              <a:t>CAPTION 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950934"/>
            <a:ext cx="9144000" cy="2581498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6600" y="2216910"/>
            <a:ext cx="4718363" cy="654726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EC1E2-BCC4-44B2-A3D7-036C18CBFA1C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515467" y="0"/>
            <a:ext cx="53792" cy="1813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801647" y="2102969"/>
            <a:ext cx="473202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707FDA-D4BE-43FA-91CD-CBA55EB8CA17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7693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01289E2-E0FB-4100-99AE-FC48AB519EE0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52070"/>
            <a:ext cx="2949178" cy="2390931"/>
          </a:xfrm>
        </p:spPr>
        <p:txBody>
          <a:bodyPr anchor="b">
            <a:noAutofit/>
          </a:bodyPr>
          <a:lstStyle>
            <a:lvl1pPr>
              <a:defRPr sz="3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923675" y="255600"/>
            <a:ext cx="3923675" cy="6346800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6600" y="3283710"/>
            <a:ext cx="2949178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89723-4BF4-48A4-B5CD-B482435A8942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515467" y="0"/>
            <a:ext cx="54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801647" y="3169769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F50E9D-E2D8-41FB-816D-829494C06AD8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C17ED7B-D5EA-4FB8-8E1B-F04BFE982E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A992C28-7C5F-479C-A649-564EFD0EEABF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1F0C21-A9B5-47E2-93F8-6226D37312FC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55385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39513" y="652070"/>
            <a:ext cx="2618100" cy="2390931"/>
          </a:xfrm>
        </p:spPr>
        <p:txBody>
          <a:bodyPr anchor="b">
            <a:noAutofit/>
          </a:bodyPr>
          <a:lstStyle>
            <a:lvl1pPr>
              <a:defRPr sz="3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923675" y="1"/>
            <a:ext cx="3923675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9513" y="3283710"/>
            <a:ext cx="2618100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F4EC-7DDE-4C95-9956-59513BFBB06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958379" y="837333"/>
            <a:ext cx="54632" cy="20426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244560" y="3169769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592609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1"/>
            <a:ext cx="9143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125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9144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740669" y="5027254"/>
            <a:ext cx="4030096" cy="1132143"/>
          </a:xfrm>
        </p:spPr>
        <p:txBody>
          <a:bodyPr>
            <a:normAutofit/>
          </a:bodyPr>
          <a:lstStyle>
            <a:lvl1pPr marL="0" indent="0" algn="l">
              <a:buNone/>
              <a:defRPr sz="1875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 Dolor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6A7686-9AC4-4F00-9096-A661393BEBDC}"/>
              </a:ext>
            </a:extLst>
          </p:cNvPr>
          <p:cNvCxnSpPr/>
          <p:nvPr userDrawn="1"/>
        </p:nvCxnSpPr>
        <p:spPr>
          <a:xfrm>
            <a:off x="1379162" y="6072701"/>
            <a:ext cx="4732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70670" y="4626870"/>
            <a:ext cx="3469999" cy="1389106"/>
          </a:xfrm>
        </p:spPr>
        <p:txBody>
          <a:bodyPr anchor="b">
            <a:normAutofit/>
          </a:bodyPr>
          <a:lstStyle>
            <a:lvl1pPr algn="l">
              <a:defRPr sz="3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PICTURE</a:t>
            </a:r>
            <a:br>
              <a:rPr lang="en-US" noProof="0"/>
            </a:br>
            <a:r>
              <a:rPr lang="en-US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F7C77-DBB5-4D0F-9120-27BDB5B99C32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70670" y="6159403"/>
            <a:ext cx="1615845" cy="365125"/>
          </a:xfrm>
        </p:spPr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962527" y="4914000"/>
            <a:ext cx="54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088D115-EF5A-444B-AD3E-D2EE18401B4A}"/>
              </a:ext>
            </a:extLst>
          </p:cNvPr>
          <p:cNvCxnSpPr>
            <a:cxnSpLocks/>
          </p:cNvCxnSpPr>
          <p:nvPr userDrawn="1"/>
        </p:nvCxnSpPr>
        <p:spPr>
          <a:xfrm>
            <a:off x="8388000" y="805368"/>
            <a:ext cx="756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650310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07100"/>
            <a:ext cx="3553112" cy="697044"/>
          </a:xfrm>
        </p:spPr>
        <p:txBody>
          <a:bodyPr anchor="b">
            <a:noAutofit/>
          </a:bodyPr>
          <a:lstStyle>
            <a:lvl1pPr>
              <a:defRPr lang="en-US" sz="3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96601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57DDE-1A3D-4921-8DA7-F028633C78C6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515467" y="0"/>
            <a:ext cx="54000" cy="115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8394300" y="802800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7677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350747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004894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96601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3350747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004894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696601" y="3059154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350747" y="3059154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6004894" y="3059154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696601" y="5170359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3350747" y="5170359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6004894" y="5170359"/>
            <a:ext cx="2442506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450"/>
              </a:spcBef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32800" y="1757980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384282" y="1757980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035765" y="1757980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32800" y="3890091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3384282" y="3890091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035765" y="3890091"/>
            <a:ext cx="6507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9294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427B840-CC27-4923-A00E-7899AF7A4460}"/>
              </a:ext>
            </a:extLst>
          </p:cNvPr>
          <p:cNvSpPr/>
          <p:nvPr userDrawn="1"/>
        </p:nvSpPr>
        <p:spPr>
          <a:xfrm>
            <a:off x="0" y="5764040"/>
            <a:ext cx="9144000" cy="109396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07100"/>
            <a:ext cx="3553112" cy="697044"/>
          </a:xfrm>
        </p:spPr>
        <p:txBody>
          <a:bodyPr anchor="b">
            <a:noAutofit/>
          </a:bodyPr>
          <a:lstStyle>
            <a:lvl1pPr>
              <a:defRPr lang="en-US" sz="3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96601" y="245271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6B8C-51E0-4512-9EB9-DD1BB2387348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515467" y="0"/>
            <a:ext cx="54000" cy="1152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>
              <a:solidFill>
                <a:schemeClr val="bg2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8394300" y="802800"/>
            <a:ext cx="750925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7677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350747" y="245271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004894" y="245271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96601" y="456391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3350747" y="456391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004894" y="456391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696601" y="287627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350747" y="287627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6004894" y="287627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696601" y="498747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3350747" y="498747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6004894" y="498747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80926" y="1575100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2408" y="1575100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083891" y="1575100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80926" y="3707211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3432408" y="3707211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083891" y="3707211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353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994831-EE46-4DEA-9077-4FEBBCD60EB3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6600" y="607100"/>
            <a:ext cx="3553112" cy="697044"/>
          </a:xfrm>
        </p:spPr>
        <p:txBody>
          <a:bodyPr anchor="b">
            <a:noAutofit/>
          </a:bodyPr>
          <a:lstStyle>
            <a:lvl1pPr>
              <a:defRPr lang="en-US" sz="3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96601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65FF-3A74-4B0F-9624-362545A943D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515467" y="244444"/>
            <a:ext cx="54000" cy="9075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350747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004894" y="26355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696601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3350747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004894" y="47467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696601" y="30591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350747" y="30591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6004894" y="30591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696601" y="51703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3350747" y="51703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6004894" y="51703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80926" y="17579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2408" y="17579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083891" y="17579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780926" y="38900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3432408" y="38900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083891" y="38900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EC8F712-6C02-43F3-8A0A-5DCA975E7C38}"/>
              </a:ext>
            </a:extLst>
          </p:cNvPr>
          <p:cNvCxnSpPr>
            <a:cxnSpLocks/>
          </p:cNvCxnSpPr>
          <p:nvPr userDrawn="1"/>
        </p:nvCxnSpPr>
        <p:spPr>
          <a:xfrm flipV="1">
            <a:off x="8747467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8B62D71-4318-4C96-828A-D19FFBFA7BDA}"/>
              </a:ext>
            </a:extLst>
          </p:cNvPr>
          <p:cNvCxnSpPr>
            <a:cxnSpLocks/>
          </p:cNvCxnSpPr>
          <p:nvPr userDrawn="1"/>
        </p:nvCxnSpPr>
        <p:spPr>
          <a:xfrm>
            <a:off x="8204793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2E8DD1E-B3CA-4756-A792-B476AFA9AE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4404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603F760-AD2F-4611-99B6-58C4666AEBA1}"/>
              </a:ext>
            </a:extLst>
          </p:cNvPr>
          <p:cNvCxnSpPr>
            <a:cxnSpLocks/>
          </p:cNvCxnSpPr>
          <p:nvPr userDrawn="1"/>
        </p:nvCxnSpPr>
        <p:spPr>
          <a:xfrm>
            <a:off x="192280" y="6168360"/>
            <a:ext cx="113131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826088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39512" y="645200"/>
            <a:ext cx="3553112" cy="1338841"/>
          </a:xfrm>
        </p:spPr>
        <p:txBody>
          <a:bodyPr anchor="b">
            <a:noAutofit/>
          </a:bodyPr>
          <a:lstStyle>
            <a:lvl1pPr>
              <a:defRPr lang="en-US" sz="3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039501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B35B-55DE-4D82-AAED-127142AD1F9F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8394300" y="802800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AC031692-3E92-4C7E-A067-5F49BD1267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13300" y="838801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7677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693647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347794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039501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3693647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347794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039501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693647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6347794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039501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3693647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6347794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123826" y="22151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775308" y="22151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426791" y="22151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123826" y="43472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3775308" y="43472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26791" y="43472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57369995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3543300" y="0"/>
            <a:ext cx="56007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39512" y="645200"/>
            <a:ext cx="3553112" cy="1338841"/>
          </a:xfrm>
        </p:spPr>
        <p:txBody>
          <a:bodyPr anchor="b">
            <a:noAutofit/>
          </a:bodyPr>
          <a:lstStyle>
            <a:lvl1pPr>
              <a:defRPr lang="en-US" sz="3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039501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41BB-2CCE-42E8-8A4D-47586555D345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8393076" y="800959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12687" y="837333"/>
            <a:ext cx="458079" cy="328893"/>
          </a:xfrm>
        </p:spPr>
        <p:txBody>
          <a:bodyPr>
            <a:normAutofit/>
          </a:bodyPr>
          <a:lstStyle>
            <a:lvl1pPr marL="0" indent="0" algn="l">
              <a:buNone/>
              <a:defRPr sz="9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32359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8575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8394300" y="802800"/>
            <a:ext cx="750925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467677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3693647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6347794" y="3092790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039501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3693647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6347794" y="5203995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875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039501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3693647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6347794" y="3516354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039501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3693647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6347794" y="5627559"/>
            <a:ext cx="2442506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2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marL="0" lvl="0" indent="0" algn="l" defTabSz="685800" rtl="0" eaLnBrk="1" latinLnBrk="0" hangingPunct="1">
              <a:lnSpc>
                <a:spcPct val="100000"/>
              </a:lnSpc>
              <a:spcBef>
                <a:spcPts val="45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123826" y="2215180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775308" y="22151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426791" y="2215180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123826" y="4347291"/>
            <a:ext cx="6507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3775308" y="43472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26791" y="4347291"/>
            <a:ext cx="6507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963875" y="871728"/>
            <a:ext cx="54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304173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5FB182-4CCC-45D7-A2A4-A593CA00EB54}"/>
              </a:ext>
            </a:extLst>
          </p:cNvPr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2AFE-9147-47F3-ADFE-AD251E989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0800" y="1144588"/>
            <a:ext cx="7046550" cy="1483413"/>
          </a:xfrm>
        </p:spPr>
        <p:txBody>
          <a:bodyPr>
            <a:noAutofit/>
          </a:bodyPr>
          <a:lstStyle>
            <a:lvl1pPr>
              <a:defRPr sz="4125"/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46BDE-7853-435A-80A6-D25940D1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F1A0-84E6-4AA0-9183-7CA10A278BD9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83E82-A916-403C-8BE8-252132A9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F2326-238E-4FE6-8842-680DE4A0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D0891-2A9E-4F35-82BE-7966AECBB0F1}"/>
              </a:ext>
            </a:extLst>
          </p:cNvPr>
          <p:cNvSpPr/>
          <p:nvPr userDrawn="1"/>
        </p:nvSpPr>
        <p:spPr>
          <a:xfrm>
            <a:off x="1034716" y="0"/>
            <a:ext cx="108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52F6420-3AFC-4D7F-A45D-56EA5EFC0D18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359569" y="3038689"/>
            <a:ext cx="6858000" cy="1397991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C78E93-F6DF-44C7-A9BB-D035C397BFD5}"/>
              </a:ext>
            </a:extLst>
          </p:cNvPr>
          <p:cNvCxnSpPr/>
          <p:nvPr userDrawn="1"/>
        </p:nvCxnSpPr>
        <p:spPr>
          <a:xfrm>
            <a:off x="1467853" y="2883641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7BFFD5-4519-4811-BDD2-3B0318780ACC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A4E36001-6B54-4F6D-9532-965904F3C3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62036" y="5377581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3678572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-1" y="0"/>
            <a:ext cx="9143992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2522758"/>
            <a:ext cx="6605337" cy="2387600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5257227"/>
            <a:ext cx="6858000" cy="1397991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F772-C659-4F6E-A95D-21349475745A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3438000"/>
            <a:ext cx="108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5102179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62036" y="1006894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83929218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9144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4700333"/>
            <a:ext cx="6605337" cy="915873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5963075"/>
            <a:ext cx="6858000" cy="601840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C389B-1365-4D57-8640-FE32C76A82BF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4878000"/>
            <a:ext cx="108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5808027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622006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62036" y="1006894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37437318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D61DF5-2BE6-40B6-97DF-A161EF9520AA}"/>
              </a:ext>
            </a:extLst>
          </p:cNvPr>
          <p:cNvSpPr/>
          <p:nvPr userDrawn="1"/>
        </p:nvSpPr>
        <p:spPr>
          <a:xfrm>
            <a:off x="90000" y="117000"/>
            <a:ext cx="8964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2413987"/>
            <a:ext cx="5330498" cy="1838643"/>
          </a:xfrm>
        </p:spPr>
        <p:txBody>
          <a:bodyPr anchor="b">
            <a:normAutofit/>
          </a:bodyPr>
          <a:lstStyle>
            <a:lvl1pPr algn="l">
              <a:defRPr sz="4125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4599499"/>
            <a:ext cx="5330498" cy="966857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BB306-77B6-40D8-8A71-1A24515FE48B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2740862"/>
            <a:ext cx="108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467853" y="4444451"/>
            <a:ext cx="69783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8307806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62036" y="5513937"/>
            <a:ext cx="1095375" cy="481013"/>
          </a:xfrm>
        </p:spPr>
        <p:txBody>
          <a:bodyPr/>
          <a:lstStyle>
            <a:lvl1pPr marL="0" indent="0" algn="r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48565960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9144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59569" y="4764501"/>
            <a:ext cx="6605337" cy="915873"/>
          </a:xfrm>
        </p:spPr>
        <p:txBody>
          <a:bodyPr anchor="b">
            <a:normAutofit/>
          </a:bodyPr>
          <a:lstStyle>
            <a:lvl1pPr algn="l">
              <a:defRPr sz="4125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359569" y="6043285"/>
            <a:ext cx="6858000" cy="601840"/>
          </a:xfrm>
        </p:spPr>
        <p:txBody>
          <a:bodyPr>
            <a:normAutofit/>
          </a:bodyPr>
          <a:lstStyle>
            <a:lvl1pPr marL="0" indent="0" algn="l">
              <a:buNone/>
              <a:defRPr sz="2250" b="1" i="0">
                <a:solidFill>
                  <a:schemeClr val="accent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D3CFD-4D7A-41AC-A46D-B09F422513E8}" type="datetime1">
              <a:rPr lang="en-US" noProof="0" smtClean="0"/>
              <a:t>9/9/2026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034716" y="4950000"/>
            <a:ext cx="108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8115300" y="870003"/>
            <a:ext cx="10287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01000" y="1005186"/>
            <a:ext cx="1095375" cy="481013"/>
          </a:xfrm>
        </p:spPr>
        <p:txBody>
          <a:bodyPr/>
          <a:lstStyle>
            <a:lvl1pPr marL="0" indent="0" algn="l">
              <a:buNone/>
              <a:defRPr lang="en-US" sz="225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475710E-5533-4BB2-A66B-352BB2B1F9CB}"/>
              </a:ext>
            </a:extLst>
          </p:cNvPr>
          <p:cNvCxnSpPr/>
          <p:nvPr userDrawn="1"/>
        </p:nvCxnSpPr>
        <p:spPr>
          <a:xfrm>
            <a:off x="1467853" y="5823067"/>
            <a:ext cx="69783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9340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3.xml"/><Relationship Id="rId18" Type="http://schemas.openxmlformats.org/officeDocument/2006/relationships/slideLayout" Target="../slideLayouts/slideLayout28.xml"/><Relationship Id="rId26" Type="http://schemas.openxmlformats.org/officeDocument/2006/relationships/slideLayout" Target="../slideLayouts/slideLayout36.xml"/><Relationship Id="rId39" Type="http://schemas.openxmlformats.org/officeDocument/2006/relationships/slideLayout" Target="../slideLayouts/slideLayout49.xml"/><Relationship Id="rId21" Type="http://schemas.openxmlformats.org/officeDocument/2006/relationships/slideLayout" Target="../slideLayouts/slideLayout31.xml"/><Relationship Id="rId34" Type="http://schemas.openxmlformats.org/officeDocument/2006/relationships/slideLayout" Target="../slideLayouts/slideLayout44.xml"/><Relationship Id="rId42" Type="http://schemas.openxmlformats.org/officeDocument/2006/relationships/slideLayout" Target="../slideLayouts/slideLayout52.xml"/><Relationship Id="rId47" Type="http://schemas.openxmlformats.org/officeDocument/2006/relationships/theme" Target="../theme/theme6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26.xml"/><Relationship Id="rId29" Type="http://schemas.openxmlformats.org/officeDocument/2006/relationships/slideLayout" Target="../slideLayouts/slideLayout39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34.xml"/><Relationship Id="rId32" Type="http://schemas.openxmlformats.org/officeDocument/2006/relationships/slideLayout" Target="../slideLayouts/slideLayout42.xml"/><Relationship Id="rId37" Type="http://schemas.openxmlformats.org/officeDocument/2006/relationships/slideLayout" Target="../slideLayouts/slideLayout47.xml"/><Relationship Id="rId40" Type="http://schemas.openxmlformats.org/officeDocument/2006/relationships/slideLayout" Target="../slideLayouts/slideLayout50.xml"/><Relationship Id="rId45" Type="http://schemas.openxmlformats.org/officeDocument/2006/relationships/slideLayout" Target="../slideLayouts/slideLayout55.xml"/><Relationship Id="rId5" Type="http://schemas.openxmlformats.org/officeDocument/2006/relationships/slideLayout" Target="../slideLayouts/slideLayout15.xml"/><Relationship Id="rId15" Type="http://schemas.openxmlformats.org/officeDocument/2006/relationships/slideLayout" Target="../slideLayouts/slideLayout25.xml"/><Relationship Id="rId23" Type="http://schemas.openxmlformats.org/officeDocument/2006/relationships/slideLayout" Target="../slideLayouts/slideLayout33.xml"/><Relationship Id="rId28" Type="http://schemas.openxmlformats.org/officeDocument/2006/relationships/slideLayout" Target="../slideLayouts/slideLayout38.xml"/><Relationship Id="rId36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20.xml"/><Relationship Id="rId19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41.xml"/><Relationship Id="rId44" Type="http://schemas.openxmlformats.org/officeDocument/2006/relationships/slideLayout" Target="../slideLayouts/slideLayout54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24.xml"/><Relationship Id="rId22" Type="http://schemas.openxmlformats.org/officeDocument/2006/relationships/slideLayout" Target="../slideLayouts/slideLayout32.xml"/><Relationship Id="rId27" Type="http://schemas.openxmlformats.org/officeDocument/2006/relationships/slideLayout" Target="../slideLayouts/slideLayout37.xml"/><Relationship Id="rId30" Type="http://schemas.openxmlformats.org/officeDocument/2006/relationships/slideLayout" Target="../slideLayouts/slideLayout40.xml"/><Relationship Id="rId35" Type="http://schemas.openxmlformats.org/officeDocument/2006/relationships/slideLayout" Target="../slideLayouts/slideLayout45.xml"/><Relationship Id="rId43" Type="http://schemas.openxmlformats.org/officeDocument/2006/relationships/slideLayout" Target="../slideLayouts/slideLayout53.xml"/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22.xml"/><Relationship Id="rId17" Type="http://schemas.openxmlformats.org/officeDocument/2006/relationships/slideLayout" Target="../slideLayouts/slideLayout27.xml"/><Relationship Id="rId25" Type="http://schemas.openxmlformats.org/officeDocument/2006/relationships/slideLayout" Target="../slideLayouts/slideLayout35.xml"/><Relationship Id="rId33" Type="http://schemas.openxmlformats.org/officeDocument/2006/relationships/slideLayout" Target="../slideLayouts/slideLayout43.xml"/><Relationship Id="rId38" Type="http://schemas.openxmlformats.org/officeDocument/2006/relationships/slideLayout" Target="../slideLayouts/slideLayout48.xml"/><Relationship Id="rId46" Type="http://schemas.openxmlformats.org/officeDocument/2006/relationships/slideLayout" Target="../slideLayouts/slideLayout56.xml"/><Relationship Id="rId20" Type="http://schemas.openxmlformats.org/officeDocument/2006/relationships/slideLayout" Target="../slideLayouts/slideLayout30.xml"/><Relationship Id="rId41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83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E1EAD-812A-4236-9F79-679D72C2B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1155" y="6187539"/>
            <a:ext cx="24425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i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A38A25-0817-41BC-96A5-5012FE15C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28A22-3D06-43EE-BD32-97F90FEA1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AC635-0473-40DB-A82D-46D5F635B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3300" y="6187539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i="1">
                <a:solidFill>
                  <a:schemeClr val="tx2"/>
                </a:solidFill>
              </a:defRPr>
            </a:lvl1pPr>
          </a:lstStyle>
          <a:p>
            <a:fld id="{7E5F88F2-B164-4B6F-A4D1-FF377EA65B7F}" type="datetime1">
              <a:rPr lang="en-US" smtClean="0"/>
              <a:t>9/9/2026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D12B9-96FA-4883-88FA-2071321A4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637313" y="6187539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595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  <p:sldLayoutId id="2147483806" r:id="rId18"/>
    <p:sldLayoutId id="2147483807" r:id="rId19"/>
    <p:sldLayoutId id="2147483808" r:id="rId20"/>
    <p:sldLayoutId id="2147483809" r:id="rId21"/>
    <p:sldLayoutId id="2147483810" r:id="rId22"/>
    <p:sldLayoutId id="2147483811" r:id="rId23"/>
    <p:sldLayoutId id="2147483812" r:id="rId24"/>
    <p:sldLayoutId id="2147483813" r:id="rId25"/>
    <p:sldLayoutId id="2147483814" r:id="rId26"/>
    <p:sldLayoutId id="2147483815" r:id="rId27"/>
    <p:sldLayoutId id="2147483816" r:id="rId28"/>
    <p:sldLayoutId id="2147483817" r:id="rId29"/>
    <p:sldLayoutId id="2147483818" r:id="rId30"/>
    <p:sldLayoutId id="2147483819" r:id="rId31"/>
    <p:sldLayoutId id="2147483820" r:id="rId32"/>
    <p:sldLayoutId id="2147483821" r:id="rId33"/>
    <p:sldLayoutId id="2147483822" r:id="rId34"/>
    <p:sldLayoutId id="2147483823" r:id="rId35"/>
    <p:sldLayoutId id="2147483824" r:id="rId36"/>
    <p:sldLayoutId id="2147483825" r:id="rId37"/>
    <p:sldLayoutId id="2147483826" r:id="rId38"/>
    <p:sldLayoutId id="2147483827" r:id="rId39"/>
    <p:sldLayoutId id="2147483828" r:id="rId40"/>
    <p:sldLayoutId id="2147483829" r:id="rId41"/>
    <p:sldLayoutId id="2147483830" r:id="rId42"/>
    <p:sldLayoutId id="2147483831" r:id="rId43"/>
    <p:sldLayoutId id="2147483832" r:id="rId44"/>
    <p:sldLayoutId id="2147483833" r:id="rId45"/>
    <p:sldLayoutId id="2147483834" r:id="rId46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tags" Target="../tags/tag4.xml"/><Relationship Id="rId7" Type="http://schemas.openxmlformats.org/officeDocument/2006/relationships/notesSlide" Target="../notesSlides/notesSlide5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10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y/profiad-chyfleusterau/cymorth-lles-myfyrwyr/iechyd-llesiant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wtsd.ac.uk/study/experience-and-facilities/student-support-and-wellbeing/wellbeing-support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mailto:g.couch@uwtsd.ac.uk" TargetMode="Externa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4229898"/>
          </a:xfrm>
        </p:spPr>
        <p:txBody>
          <a:bodyPr/>
          <a:lstStyle/>
          <a:p>
            <a:r>
              <a:rPr lang="en-GB" sz="3200" b="1" dirty="0"/>
              <a:t>MA Iechyd </a:t>
            </a:r>
            <a:r>
              <a:rPr lang="en-GB" sz="3200" b="1" dirty="0" err="1"/>
              <a:t>Meddwl</a:t>
            </a:r>
            <a:r>
              <a:rPr lang="en-GB" sz="3200" b="1" dirty="0"/>
              <a:t> ac </a:t>
            </a:r>
            <a:r>
              <a:rPr lang="en-GB" sz="3200" b="1" dirty="0" err="1"/>
              <a:t>Anghenion</a:t>
            </a:r>
            <a:r>
              <a:rPr lang="en-GB" sz="3200" b="1" dirty="0"/>
              <a:t> </a:t>
            </a:r>
            <a:r>
              <a:rPr lang="en-GB" sz="3200" b="1" dirty="0" err="1"/>
              <a:t>Dysgu</a:t>
            </a:r>
            <a:r>
              <a:rPr lang="en-GB" sz="3200" b="1" dirty="0"/>
              <a:t> </a:t>
            </a:r>
            <a:r>
              <a:rPr lang="en-GB" sz="3200" b="1" dirty="0" err="1"/>
              <a:t>Ychwanegol</a:t>
            </a:r>
            <a:r>
              <a:rPr lang="en-GB" sz="3200" b="1" dirty="0"/>
              <a:t> Plant a </a:t>
            </a:r>
            <a:r>
              <a:rPr lang="en-GB" sz="3200" b="1" dirty="0" err="1"/>
              <a:t>Phobl</a:t>
            </a:r>
            <a:r>
              <a:rPr lang="en-GB" sz="3200" b="1" dirty="0"/>
              <a:t> </a:t>
            </a:r>
            <a:r>
              <a:rPr lang="en-GB" sz="3200" b="1" dirty="0" err="1"/>
              <a:t>Ifanc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Anwytho</a:t>
            </a:r>
            <a:r>
              <a:rPr lang="en-GB" sz="3600" dirty="0"/>
              <a:t> 2026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4229898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2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MA Children and Young People’s Mental Health and Additional Learning Needs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Induction 2026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24697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57680"/>
            <a:ext cx="3867150" cy="4390579"/>
          </a:xfrm>
        </p:spPr>
        <p:txBody>
          <a:bodyPr>
            <a:normAutofit fontScale="77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Datblygu hunaniaeth y garfan;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Deall disgwyliadau Lefel 7;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Myfyrio ar brofiadau proffesiynol;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yn feirniadol am iechyd meddwl ac ADY;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Magu hyder wrth ddefnyddio Moodle, adnoddau'r llyfrgell a phrosesau asesu;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Deall y cymorth sydd ar gael i ddysgwyr ôl-raddedig.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19480"/>
            <a:ext cx="3867150" cy="4390579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cohort identity;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Level 7 expectations;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professional experiences;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critically about mental health and ALN;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Gain confidence with Moodle, library resources and assessment processes;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support available for postgraduate learners.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33C2E-1977-40BD-8194-FFAA92F59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Y </a:t>
            </a:r>
            <a:r>
              <a:rPr lang="en-US" dirty="0" err="1"/>
              <a:t>Tîm</a:t>
            </a:r>
            <a:r>
              <a:rPr lang="en-US" dirty="0"/>
              <a:t> </a:t>
            </a:r>
            <a:r>
              <a:rPr lang="en-US" dirty="0" err="1"/>
              <a:t>Darlithio</a:t>
            </a:r>
            <a:br>
              <a:rPr lang="en-US" dirty="0"/>
            </a:br>
            <a:r>
              <a:rPr lang="en-US" dirty="0"/>
              <a:t>The Teaching Team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ABA256-8519-42C7-BF9C-F3966AE7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95CBEC59-7FF9-4688-98DF-89832A0C9025}" type="slidenum">
              <a:rPr lang="en-US">
                <a:solidFill>
                  <a:srgbClr val="3B2CAC"/>
                </a:solidFill>
                <a:latin typeface="Speak Pro"/>
              </a:rPr>
              <a:pPr defTabSz="685800"/>
              <a:t>3</a:t>
            </a:fld>
            <a:endParaRPr lang="en-US" dirty="0">
              <a:solidFill>
                <a:srgbClr val="3B2CAC"/>
              </a:solidFill>
              <a:latin typeface="Speak Pro"/>
            </a:endParaRPr>
          </a:p>
        </p:txBody>
      </p:sp>
      <p:pic>
        <p:nvPicPr>
          <p:cNvPr id="10" name="Picture 9" descr="Charlotte Greenway | University of Wales Trinity Saint David">
            <a:extLst>
              <a:ext uri="{FF2B5EF4-FFF2-40B4-BE49-F238E27FC236}">
                <a16:creationId xmlns:a16="http://schemas.microsoft.com/office/drawing/2014/main" id="{EFE531AE-01F9-23E2-7048-9DD000491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125" y="2552772"/>
            <a:ext cx="1521925" cy="1520267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  <p:pic>
        <p:nvPicPr>
          <p:cNvPr id="12" name="Picture 11" descr="UWTSD lecturer's bilingual storytelling research published ...">
            <a:extLst>
              <a:ext uri="{FF2B5EF4-FFF2-40B4-BE49-F238E27FC236}">
                <a16:creationId xmlns:a16="http://schemas.microsoft.com/office/drawing/2014/main" id="{44FAAF39-047D-8B1A-F9A0-8A98A34AA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2706" y="944399"/>
            <a:ext cx="1521925" cy="1579902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  <p:pic>
        <p:nvPicPr>
          <p:cNvPr id="13" name="Picture 12" descr="Fragmentation and Policy-to-Practice in Early Childhood Education in Wales | University of Wales Trinity Saint David">
            <a:extLst>
              <a:ext uri="{FF2B5EF4-FFF2-40B4-BE49-F238E27FC236}">
                <a16:creationId xmlns:a16="http://schemas.microsoft.com/office/drawing/2014/main" id="{A6CCCC23-15D4-3D26-2ACB-64E20DE790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03" y="944399"/>
            <a:ext cx="1632854" cy="1625908"/>
          </a:xfrm>
          <a:prstGeom prst="rect">
            <a:avLst/>
          </a:prstGeom>
        </p:spPr>
      </p:pic>
      <p:pic>
        <p:nvPicPr>
          <p:cNvPr id="14" name="Picture 13" descr="Staff Profiles | University of Wales Trinity Saint David">
            <a:extLst>
              <a:ext uri="{FF2B5EF4-FFF2-40B4-BE49-F238E27FC236}">
                <a16:creationId xmlns:a16="http://schemas.microsoft.com/office/drawing/2014/main" id="{482AFFC4-63EB-74B5-78FF-3B3056597D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0" y="2552771"/>
            <a:ext cx="1602605" cy="1508334"/>
          </a:xfrm>
          <a:prstGeom prst="rect">
            <a:avLst/>
          </a:prstGeom>
        </p:spPr>
      </p:pic>
      <p:pic>
        <p:nvPicPr>
          <p:cNvPr id="15" name="Picture 14" descr="Vision for Young People in Wales | University of Wales Trinity Saint David">
            <a:extLst>
              <a:ext uri="{FF2B5EF4-FFF2-40B4-BE49-F238E27FC236}">
                <a16:creationId xmlns:a16="http://schemas.microsoft.com/office/drawing/2014/main" id="{22CD03DE-BCF7-D96D-A614-519747E3EA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37893" y="2515218"/>
            <a:ext cx="1306107" cy="1613909"/>
          </a:xfrm>
          <a:prstGeom prst="rect">
            <a:avLst/>
          </a:prstGeom>
        </p:spPr>
      </p:pic>
      <p:pic>
        <p:nvPicPr>
          <p:cNvPr id="16" name="Picture 15" descr="Paul Darby - Lecturer at University of Wales Trinity Saint David | LinkedIn">
            <a:extLst>
              <a:ext uri="{FF2B5EF4-FFF2-40B4-BE49-F238E27FC236}">
                <a16:creationId xmlns:a16="http://schemas.microsoft.com/office/drawing/2014/main" id="{0202B5EF-0547-1DEA-AFBC-D5250446AE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7485" y="922850"/>
            <a:ext cx="1428750" cy="157990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9DA5A68-0E6D-23C8-1722-2BE65066AB2A}"/>
              </a:ext>
            </a:extLst>
          </p:cNvPr>
          <p:cNvSpPr txBox="1"/>
          <p:nvPr/>
        </p:nvSpPr>
        <p:spPr>
          <a:xfrm>
            <a:off x="4793400" y="1709046"/>
            <a:ext cx="45740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sv-SE" sz="1200" dirty="0">
                <a:solidFill>
                  <a:prstClr val="white"/>
                </a:solidFill>
                <a:latin typeface="Speak Pro"/>
              </a:rPr>
              <a:t>Darren O'Connor </a:t>
            </a:r>
          </a:p>
          <a:p>
            <a:pPr defTabSz="685800"/>
            <a:r>
              <a:rPr lang="sv-SE" sz="1200" dirty="0">
                <a:solidFill>
                  <a:prstClr val="white"/>
                </a:solidFill>
                <a:latin typeface="Speak Pro"/>
              </a:rPr>
              <a:t>d.oconnor@uwtsd.ac.uk</a:t>
            </a:r>
            <a:endParaRPr lang="en-GB" sz="1200" dirty="0">
              <a:solidFill>
                <a:prstClr val="white"/>
              </a:solidFill>
              <a:latin typeface="Speak Pro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927542-6BCD-8833-DB81-52D26DFED4CD}"/>
              </a:ext>
            </a:extLst>
          </p:cNvPr>
          <p:cNvSpPr txBox="1"/>
          <p:nvPr/>
        </p:nvSpPr>
        <p:spPr>
          <a:xfrm>
            <a:off x="33418" y="2947972"/>
            <a:ext cx="2140361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Head of School</a:t>
            </a:r>
          </a:p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Dr Natalie MacDonald </a:t>
            </a:r>
          </a:p>
          <a:p>
            <a:pPr defTabSz="685800"/>
            <a:r>
              <a:rPr lang="en-GB" sz="900" dirty="0">
                <a:solidFill>
                  <a:prstClr val="white"/>
                </a:solidFill>
                <a:latin typeface="Speak Pro"/>
              </a:rPr>
              <a:t>natalie.macdonald@uwtsd.ac.uk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D77C933-7BE6-C870-FA64-32180BFD5834}"/>
              </a:ext>
            </a:extLst>
          </p:cNvPr>
          <p:cNvSpPr txBox="1"/>
          <p:nvPr/>
        </p:nvSpPr>
        <p:spPr>
          <a:xfrm>
            <a:off x="1688557" y="1670550"/>
            <a:ext cx="2604967" cy="819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Programme Manager</a:t>
            </a:r>
          </a:p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Dr Charlotte Greenway</a:t>
            </a:r>
          </a:p>
          <a:p>
            <a:pPr defTabSz="685800"/>
            <a:r>
              <a:rPr lang="en-GB" sz="1125" dirty="0">
                <a:solidFill>
                  <a:prstClr val="white"/>
                </a:solidFill>
                <a:latin typeface="Speak Pro"/>
              </a:rPr>
              <a:t>c.greenway@uwtsd.ac.uk</a:t>
            </a:r>
          </a:p>
          <a:p>
            <a:pPr defTabSz="685800"/>
            <a:endParaRPr lang="en-GB" sz="1200" dirty="0">
              <a:solidFill>
                <a:prstClr val="white"/>
              </a:solidFill>
              <a:latin typeface="Speak Pro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43B92D-27DF-080D-9CA8-252488555673}"/>
              </a:ext>
            </a:extLst>
          </p:cNvPr>
          <p:cNvSpPr txBox="1"/>
          <p:nvPr/>
        </p:nvSpPr>
        <p:spPr>
          <a:xfrm>
            <a:off x="7786234" y="1794180"/>
            <a:ext cx="4725785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Dr Darrel Williams </a:t>
            </a:r>
          </a:p>
          <a:p>
            <a:pPr defTabSz="685800"/>
            <a:r>
              <a:rPr lang="en-GB" sz="900" dirty="0">
                <a:solidFill>
                  <a:prstClr val="white"/>
                </a:solidFill>
                <a:latin typeface="Speak Pro"/>
              </a:rPr>
              <a:t>D.G.Williams@uwtsd.ac.uk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77EED8F-7153-55B2-25F3-219C7256A4A6}"/>
              </a:ext>
            </a:extLst>
          </p:cNvPr>
          <p:cNvSpPr txBox="1"/>
          <p:nvPr/>
        </p:nvSpPr>
        <p:spPr>
          <a:xfrm>
            <a:off x="6368052" y="2976696"/>
            <a:ext cx="30255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350" dirty="0">
                <a:solidFill>
                  <a:prstClr val="white"/>
                </a:solidFill>
                <a:latin typeface="Speak Pro"/>
              </a:rPr>
              <a:t>Paul Darby </a:t>
            </a:r>
          </a:p>
          <a:p>
            <a:pPr defTabSz="685800"/>
            <a:r>
              <a:rPr lang="en-GB" sz="1050" dirty="0">
                <a:solidFill>
                  <a:prstClr val="white"/>
                </a:solidFill>
                <a:latin typeface="Speak Pro"/>
              </a:rPr>
              <a:t>Paul.Darby@uwtsd.ac.uk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732DAF-A853-4929-D397-2184F07652EA}"/>
              </a:ext>
            </a:extLst>
          </p:cNvPr>
          <p:cNvSpPr txBox="1"/>
          <p:nvPr/>
        </p:nvSpPr>
        <p:spPr>
          <a:xfrm>
            <a:off x="3239929" y="2792030"/>
            <a:ext cx="1942907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200" dirty="0">
                <a:solidFill>
                  <a:prstClr val="white"/>
                </a:solidFill>
                <a:latin typeface="Speak Pro"/>
              </a:rPr>
              <a:t>Alison Rees-Edwards </a:t>
            </a:r>
          </a:p>
          <a:p>
            <a:pPr defTabSz="685800"/>
            <a:r>
              <a:rPr lang="en-GB" sz="900" dirty="0">
                <a:solidFill>
                  <a:prstClr val="white"/>
                </a:solidFill>
                <a:latin typeface="Speak Pro"/>
              </a:rPr>
              <a:t>A.Rees-Edwards@uwtsd.ac.uk</a:t>
            </a:r>
            <a:endParaRPr lang="en-GB" sz="1200" dirty="0">
              <a:solidFill>
                <a:prstClr val="white"/>
              </a:solidFill>
              <a:latin typeface="Speak Pro"/>
            </a:endParaRPr>
          </a:p>
        </p:txBody>
      </p:sp>
    </p:spTree>
    <p:extLst>
      <p:ext uri="{BB962C8B-B14F-4D97-AF65-F5344CB8AC3E}">
        <p14:creationId xmlns:p14="http://schemas.microsoft.com/office/powerpoint/2010/main" val="1920497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04EA0-ACB5-14BA-ED36-442B0EA33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F9EF1A6-7BA4-7701-0B2F-809A9D62B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Cofnod un gair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check-in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0870CC-DBFF-D7EC-8BC0-A1A15A1762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76604" y="2016369"/>
            <a:ext cx="3867150" cy="280189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2389D7-1796-1869-6B35-BAFB7DC808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Dewiswch un gair sy’n disgrifio sut rydych yn teimlo am ddechrau’r rhaglen hon.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one word that describes how you feel about starting this programme.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F0D609-B085-7B44-7391-F95A1517418C}"/>
              </a:ext>
            </a:extLst>
          </p:cNvPr>
          <p:cNvSpPr txBox="1"/>
          <p:nvPr/>
        </p:nvSpPr>
        <p:spPr>
          <a:xfrm>
            <a:off x="1125415" y="5111262"/>
            <a:ext cx="2713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Laughology</a:t>
            </a:r>
            <a:r>
              <a:rPr lang="en-GB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2216235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6AC70-830B-4FE5-F1B1-7A745825F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F126A14-E0F8-7251-05D1-7F39C4A5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cyswllt cyffredin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thread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26F8D4-FBD5-5937-3368-338F6A94B3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492" y="1825624"/>
            <a:ext cx="4595446" cy="393040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Mewn parau/grwpiau, dewch o hyd i: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3 pheth sydd gennych yn gyffredin;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1 peth sy’n unigryw amdanoch chi;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1 cryfder proffesiynol rydych yn ei gyfrannu.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pairs/groups, find: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things you all have in common;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thing unique about you;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professional strength you bring.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11D74C-C388-D993-EC25-AF2D0ADEA99A}"/>
              </a:ext>
            </a:extLst>
          </p:cNvPr>
          <p:cNvSpPr txBox="1"/>
          <p:nvPr/>
        </p:nvSpPr>
        <p:spPr>
          <a:xfrm>
            <a:off x="1125415" y="5111262"/>
            <a:ext cx="251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BetterUp</a:t>
            </a:r>
            <a:r>
              <a:rPr lang="en-GB" dirty="0"/>
              <a:t>, 2024)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1463F92-FD25-461B-D6AF-3E31B451B2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81354" y="2180493"/>
            <a:ext cx="3868615" cy="2516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63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BF063-98BC-4997-BBDC-C4452CBC4A4A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28650" y="1798320"/>
            <a:ext cx="47117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134-890-074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pic>
        <p:nvPicPr>
          <p:cNvPr id="5" name="Picture 4" descr="QR code instruction to join https://vevox.app/#/m/134890074">
            <a:extLst>
              <a:ext uri="{FF2B5EF4-FFF2-40B4-BE49-F238E27FC236}">
                <a16:creationId xmlns:a16="http://schemas.microsoft.com/office/drawing/2014/main" id="{1E771623-CD66-E385-0126-85A85233ECFA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34035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5FC86-FABC-D202-7159-DA0E1BE99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144D8E-0F01-A2C3-39A3-2AFE898BA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Strwythur y rhaglen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CA809-AC3E-551C-8887-69D92B36B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492" y="1477108"/>
            <a:ext cx="4595446" cy="4548553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taught modules;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Mondays AND 1 Saturday per module;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5:00-9:00pm, Carmarthen campus;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Full-time – 18 months;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Part-time – 36 months;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60-credit Independent Project (empirical project or resource creation);</a:t>
            </a:r>
          </a:p>
          <a:p>
            <a:pPr>
              <a:buFontTx/>
              <a:buChar char="-"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Taught sessions (Monday evenings-online);</a:t>
            </a:r>
          </a:p>
          <a:p>
            <a:pPr>
              <a:buFontTx/>
              <a:buChar char="-"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Individual supervision;</a:t>
            </a:r>
          </a:p>
          <a:p>
            <a:pPr>
              <a:buFontTx/>
              <a:buChar char="-"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of 18 hours.</a:t>
            </a: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D0C3-B278-4C03-7F94-6B694FEE7D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015" y="1477108"/>
            <a:ext cx="4284785" cy="4548553"/>
          </a:xfrm>
        </p:spPr>
        <p:txBody>
          <a:bodyPr>
            <a:normAutofit fontScale="700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4 modiwl a addysgir;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6 dydd Llun AC 1 dydd Sadwrn ar gyfer pob modiwl;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5:00-9:00yh, campws Caerfyrddin;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Astudiaeth amser llawn – 18 mis;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Astudiaeth rhan-amser – 36 mis;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Prosiect Annibynnol gwerth 60 credyd (prosiect empirig neu greu adnodd);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Sesiynau a addysgir (nosweithiau Llun ar-lein);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Goruchwyliaeth unigol;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Cyfanswm o 18 awr.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03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4698A-9F1F-C0B2-9B5D-3BF3B2A43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9E4FAB-03FC-483F-7A25-216B851A0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Modylau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DFAAE1-A7AF-5C8D-BF38-5A786FAEE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492" y="1477108"/>
            <a:ext cx="4595446" cy="4548553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and ASD: Neurodiversity, Mental Health and Additional Learning Needs;</a:t>
            </a:r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and supporting literacy difficulties and  dyslexia/</a:t>
            </a:r>
            <a:r>
              <a:rPr lang="en-GB" sz="29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SpLD</a:t>
            </a: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Children’s Mental Health;</a:t>
            </a:r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and Action;</a:t>
            </a:r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Project.</a:t>
            </a: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7AEAB-D692-534C-72F1-15EF591110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015" y="1477108"/>
            <a:ext cx="4284785" cy="4548553"/>
          </a:xfrm>
        </p:spPr>
        <p:txBody>
          <a:bodyPr>
            <a:normAutofit fontScale="70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ADHD ac ASD: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, Iechyd Meddwl ac Anghenion Dysgu Ychwanegol;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Deall a Chefnogi Anawsterau Llythrennedd a Dyslecsia/Anawsterau Dysgu Penodol (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SpLD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Cefnogi Iechyd Meddwl Plant;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Tystiolaeth a Gweithredu;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Prosiect Annibynnol.</a:t>
            </a:r>
          </a:p>
        </p:txBody>
      </p:sp>
    </p:spTree>
    <p:extLst>
      <p:ext uri="{BB962C8B-B14F-4D97-AF65-F5344CB8AC3E}">
        <p14:creationId xmlns:p14="http://schemas.microsoft.com/office/powerpoint/2010/main" val="2334818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7BD553-6365-57CE-B13C-A4451DDB8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B69B197-08CB-C8FE-30B0-2E72224ABF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367944"/>
              </p:ext>
            </p:extLst>
          </p:nvPr>
        </p:nvGraphicFramePr>
        <p:xfrm>
          <a:off x="351691" y="316523"/>
          <a:ext cx="8452340" cy="5672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2494">
                  <a:extLst>
                    <a:ext uri="{9D8B030D-6E8A-4147-A177-3AD203B41FA5}">
                      <a16:colId xmlns:a16="http://schemas.microsoft.com/office/drawing/2014/main" val="3321330135"/>
                    </a:ext>
                  </a:extLst>
                </a:gridCol>
                <a:gridCol w="5509846">
                  <a:extLst>
                    <a:ext uri="{9D8B030D-6E8A-4147-A177-3AD203B41FA5}">
                      <a16:colId xmlns:a16="http://schemas.microsoft.com/office/drawing/2014/main" val="4241965758"/>
                    </a:ext>
                  </a:extLst>
                </a:gridCol>
              </a:tblGrid>
              <a:tr h="42277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MODIWL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ASESIAD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77292"/>
                  </a:ext>
                </a:extLst>
              </a:tr>
              <a:tr h="422770">
                <a:tc rowSpan="2">
                  <a:txBody>
                    <a:bodyPr/>
                    <a:lstStyle/>
                    <a:p>
                      <a:r>
                        <a:rPr lang="cy-GB" sz="1400" b="1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ADHD ac ASD: </a:t>
                      </a:r>
                      <a:r>
                        <a:rPr lang="cy-GB" sz="1400" b="1" noProof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Niwroamrywiaeth</a:t>
                      </a:r>
                      <a:r>
                        <a:rPr lang="cy-GB" sz="1400" b="1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Iechyd Meddwl ac Anghenion Dysgu Ychwanegol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1 – 50% Fideo Unigol (15 munud)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630195"/>
                  </a:ext>
                </a:extLst>
              </a:tr>
              <a:tr h="46993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2 – 50% Allbwn Cyfryngol (cyfwerth â 4,000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1501897"/>
                  </a:ext>
                </a:extLst>
              </a:tr>
              <a:tr h="42277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Deall a Chefnogi Anawsterau Llythrennedd a Dyslecsia/Anawsterau Dysgu Penodol (</a:t>
                      </a:r>
                      <a:r>
                        <a:rPr lang="cy-GB" sz="1400" b="1" noProof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SpLD</a:t>
                      </a:r>
                      <a:r>
                        <a:rPr lang="cy-GB" sz="1400" b="1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endParaRPr lang="cy-GB" sz="1400" b="1" noProof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1 – 50% Cynnig Ymchwil (4,000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333437"/>
                  </a:ext>
                </a:extLst>
              </a:tr>
              <a:tr h="671508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2 – 50% Creu Ymyriad (cyfwerth â 20 munud)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277353"/>
                  </a:ext>
                </a:extLst>
              </a:tr>
              <a:tr h="422770">
                <a:tc rowSpan="2">
                  <a:txBody>
                    <a:bodyPr/>
                    <a:lstStyle/>
                    <a:p>
                      <a:r>
                        <a:rPr lang="cy-GB" sz="1400" b="1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Cefnogi Iechyd Meddwl Plant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1 – 50% Astudiaeth Achos (4,000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575596"/>
                  </a:ext>
                </a:extLst>
              </a:tr>
              <a:tr h="422770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2 – 50% Cyflwyniad Unigol (20 munud)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989747"/>
                  </a:ext>
                </a:extLst>
              </a:tr>
              <a:tr h="42277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cy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Tystiolaeth a Gweithredu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1 – 50% Gwerthusiad Beirniadol (4,000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367653"/>
                  </a:ext>
                </a:extLst>
              </a:tr>
              <a:tr h="422770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2 – 50% Adroddiad (4,000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007370"/>
                  </a:ext>
                </a:extLst>
              </a:tr>
              <a:tr h="422770">
                <a:tc rowSpan="3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cy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Prosiect Annibynnol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 1 – 20% Aseiniad Ysgrifenedig (3,000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878686"/>
                  </a:ext>
                </a:extLst>
              </a:tr>
              <a:tr h="42277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</a:t>
                      </a:r>
                      <a:r>
                        <a:rPr lang="cy-GB" sz="1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 – 60% Portffolio (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cyfwerth â </a:t>
                      </a:r>
                      <a:r>
                        <a:rPr lang="cy-GB" sz="1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9,000 gair)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988026"/>
                  </a:ext>
                </a:extLst>
              </a:tr>
              <a:tr h="61037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Cydran</a:t>
                      </a:r>
                      <a:r>
                        <a:rPr lang="cy-GB" sz="1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3 – 20% Cyflwyniad Unigol (20 munud)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5628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4105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4B673-BE43-1371-2031-8FA3C6A42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1EC74-993D-3057-7A18-7EC4D3D90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D7641D0-0F25-BDE4-D65A-B2720E8513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16291"/>
              </p:ext>
            </p:extLst>
          </p:nvPr>
        </p:nvGraphicFramePr>
        <p:xfrm>
          <a:off x="351691" y="316523"/>
          <a:ext cx="8452340" cy="562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2494">
                  <a:extLst>
                    <a:ext uri="{9D8B030D-6E8A-4147-A177-3AD203B41FA5}">
                      <a16:colId xmlns:a16="http://schemas.microsoft.com/office/drawing/2014/main" val="3321330135"/>
                    </a:ext>
                  </a:extLst>
                </a:gridCol>
                <a:gridCol w="5509846">
                  <a:extLst>
                    <a:ext uri="{9D8B030D-6E8A-4147-A177-3AD203B41FA5}">
                      <a16:colId xmlns:a16="http://schemas.microsoft.com/office/drawing/2014/main" val="4241965758"/>
                    </a:ext>
                  </a:extLst>
                </a:gridCol>
              </a:tblGrid>
              <a:tr h="44748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77292"/>
                  </a:ext>
                </a:extLst>
              </a:tr>
              <a:tr h="447481">
                <a:tc rowSpan="2"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ADHD and ASD: Neurodiversity, Mental Health and Additional Learning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 – 50% Individual Video (15 minutes)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630195"/>
                  </a:ext>
                </a:extLst>
              </a:tr>
              <a:tr h="44748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 – 50% Media Output (equiv. 4,000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1501897"/>
                  </a:ext>
                </a:extLst>
              </a:tr>
              <a:tr h="447481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and supporting literacy difficulties and  dyslexia/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SpLD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 – 50% Research Proposal (4,000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333437"/>
                  </a:ext>
                </a:extLst>
              </a:tr>
              <a:tr h="506214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 – 50% Intervention Creation (equiv. 20 minutes)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277353"/>
                  </a:ext>
                </a:extLst>
              </a:tr>
              <a:tr h="447481">
                <a:tc rowSpan="2"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Children’s Mental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 – 50% Case Study (4,000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575596"/>
                  </a:ext>
                </a:extLst>
              </a:tr>
              <a:tr h="447481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 – 50% Individual Presentation (20 minutes)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989747"/>
                  </a:ext>
                </a:extLst>
              </a:tr>
              <a:tr h="447481">
                <a:tc rowSpan="2"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 and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 – 50% Critical Evaluation (4,000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367653"/>
                  </a:ext>
                </a:extLst>
              </a:tr>
              <a:tr h="447481">
                <a:tc vMerge="1"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 – 50% Report (4,000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007370"/>
                  </a:ext>
                </a:extLst>
              </a:tr>
              <a:tr h="447481">
                <a:tc rowSpan="3"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1 – 20% Written Assignment (3,000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878686"/>
                  </a:ext>
                </a:extLst>
              </a:tr>
              <a:tr h="44748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2 – 60% Portfolio (equiv. 9,000 words)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988026"/>
                  </a:ext>
                </a:extLst>
              </a:tr>
              <a:tr h="64605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Component 3 – 20% Individual Presentation (20 minutes)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5628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8602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</a:rPr>
              <a:t>Beth sy’n neud gradd Meistr yn wahanol?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What makes a Master’s degree different?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</a:rPr>
              <a:t>Beth yn eich barn chi yw’r gwahaniaeth rhwng astudio israddedig ac ôl-raddedig?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What do you think is the difference between undergraduate and postgraduate study?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DBF56F8-D434-AD0E-3991-47AB2D7D9B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9820091"/>
              </p:ext>
            </p:extLst>
          </p:nvPr>
        </p:nvGraphicFramePr>
        <p:xfrm>
          <a:off x="533400" y="316524"/>
          <a:ext cx="8176846" cy="547467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440723">
                  <a:extLst>
                    <a:ext uri="{9D8B030D-6E8A-4147-A177-3AD203B41FA5}">
                      <a16:colId xmlns:a16="http://schemas.microsoft.com/office/drawing/2014/main" val="3319112120"/>
                    </a:ext>
                  </a:extLst>
                </a:gridCol>
                <a:gridCol w="4736123">
                  <a:extLst>
                    <a:ext uri="{9D8B030D-6E8A-4147-A177-3AD203B41FA5}">
                      <a16:colId xmlns:a16="http://schemas.microsoft.com/office/drawing/2014/main" val="1415423601"/>
                    </a:ext>
                  </a:extLst>
                </a:gridCol>
              </a:tblGrid>
              <a:tr h="78209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/>
                        <a:t>Lefel</a:t>
                      </a:r>
                      <a:r>
                        <a:rPr lang="en-GB" sz="3600" dirty="0"/>
                        <a:t>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</a:rPr>
                        <a:t>Lefel</a:t>
                      </a:r>
                      <a:r>
                        <a:rPr lang="en-GB" sz="36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</a:rPr>
                        <a:t>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8182700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Esbonio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damcaniaeth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Herio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damcaniaeth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yn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feirniadol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8508915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Cymhwyso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ymchwil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Gwerthuso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ansawdd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ymchwil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6373896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tystiolaeth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Cymharu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tystiolaeth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cystadlu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8759726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Creu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cwestiynau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newydd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298062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dan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arweiniad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annibynnol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4924052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Deall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Creu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558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B015F-34F6-BD86-349A-3BFF011FB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48EA4DA-71F8-CE2D-75F0-793F573CC65C}"/>
              </a:ext>
            </a:extLst>
          </p:cNvPr>
          <p:cNvGraphicFramePr>
            <a:graphicFrameLocks noGrp="1"/>
          </p:cNvGraphicFramePr>
          <p:nvPr/>
        </p:nvGraphicFramePr>
        <p:xfrm>
          <a:off x="533400" y="316524"/>
          <a:ext cx="8176846" cy="551554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88423">
                  <a:extLst>
                    <a:ext uri="{9D8B030D-6E8A-4147-A177-3AD203B41FA5}">
                      <a16:colId xmlns:a16="http://schemas.microsoft.com/office/drawing/2014/main" val="3319112120"/>
                    </a:ext>
                  </a:extLst>
                </a:gridCol>
                <a:gridCol w="4088423">
                  <a:extLst>
                    <a:ext uri="{9D8B030D-6E8A-4147-A177-3AD203B41FA5}">
                      <a16:colId xmlns:a16="http://schemas.microsoft.com/office/drawing/2014/main" val="1415423601"/>
                    </a:ext>
                  </a:extLst>
                </a:gridCol>
              </a:tblGrid>
              <a:tr h="78209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Level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</a:rPr>
                        <a:t>Level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8182700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Critically challenge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8508915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Apply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Evaluate research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6373896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Compare competing evidence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8759726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Answer 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Generate new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298062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4924052"/>
                  </a:ext>
                </a:extLst>
              </a:tr>
              <a:tr h="78209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5558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412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478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Lefel</a:t>
            </a:r>
            <a:r>
              <a:rPr lang="en-GB" sz="3600" dirty="0">
                <a:latin typeface="Arial" panose="020B0604020202020204" pitchFamily="34" charset="0"/>
              </a:rPr>
              <a:t> 6 neu </a:t>
            </a:r>
            <a:r>
              <a:rPr lang="en-GB" sz="3600" dirty="0" err="1">
                <a:latin typeface="Arial" panose="020B0604020202020204" pitchFamily="34" charset="0"/>
              </a:rPr>
              <a:t>Lefel</a:t>
            </a:r>
            <a:r>
              <a:rPr lang="en-GB" sz="3600" dirty="0">
                <a:latin typeface="Arial" panose="020B0604020202020204" pitchFamily="34" charset="0"/>
              </a:rPr>
              <a:t> 7?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Level 6 or Level 7?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8954" y="1690689"/>
            <a:ext cx="4385896" cy="4288080"/>
          </a:xfrm>
        </p:spPr>
        <p:txBody>
          <a:bodyPr>
            <a:noAutofit/>
          </a:bodyPr>
          <a:lstStyle/>
          <a:p>
            <a:r>
              <a:rPr lang="cy-GB" sz="2200" b="1" dirty="0">
                <a:latin typeface="Arial" panose="020B0604020202020204" pitchFamily="34" charset="0"/>
              </a:rPr>
              <a:t>Datganiad A – </a:t>
            </a:r>
          </a:p>
          <a:p>
            <a:pPr marL="0" indent="0">
              <a:buNone/>
            </a:pPr>
            <a:r>
              <a:rPr lang="cy-GB" sz="2200" i="1" dirty="0">
                <a:latin typeface="Arial" panose="020B0604020202020204" pitchFamily="34" charset="0"/>
              </a:rPr>
              <a:t>“Gall damcaniaeth ymlyniad gefnogi dealltwriaeth o ymddygiad plant.”</a:t>
            </a:r>
          </a:p>
          <a:p>
            <a:pPr marL="0" indent="0">
              <a:buNone/>
            </a:pPr>
            <a:endParaRPr lang="cy-GB" sz="2200" b="1" dirty="0">
              <a:latin typeface="Arial" panose="020B0604020202020204" pitchFamily="34" charset="0"/>
            </a:endParaRPr>
          </a:p>
          <a:p>
            <a:r>
              <a:rPr lang="cy-GB" sz="2200" b="1" dirty="0">
                <a:latin typeface="Arial" panose="020B0604020202020204" pitchFamily="34" charset="0"/>
              </a:rPr>
              <a:t>Datganiad B – </a:t>
            </a:r>
          </a:p>
          <a:p>
            <a:pPr marL="0" indent="0">
              <a:buNone/>
            </a:pPr>
            <a:r>
              <a:rPr lang="cy-GB" sz="2200" i="1" dirty="0">
                <a:latin typeface="Arial" panose="020B0604020202020204" pitchFamily="34" charset="0"/>
              </a:rPr>
              <a:t>“Er bod damcaniaeth ymlyniad yn parhau i fod yn ddylanwadol, mae ymchwil gyfoes yn amlygu cyfyngiadau wrth ei chymhwyso ar draws cyd-destunau diwylliannol amrywiol.”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4385896" cy="4288080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Statement A –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latin typeface="Arial" panose="020B0604020202020204" pitchFamily="34" charset="0"/>
              </a:rPr>
              <a:t>“Attachment theory can support understanding of children’s behaviour.”</a:t>
            </a: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Statement B – 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0070C0"/>
                </a:solidFill>
                <a:latin typeface="Arial" panose="020B0604020202020204" pitchFamily="34" charset="0"/>
              </a:rPr>
              <a:t>“Although attachment theory remains influential, contemporary research highlights limitations when applied across diverse cultural contexts.”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Iaith Lefel 7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The language of Level7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8"/>
            <a:ext cx="4419600" cy="4068941"/>
          </a:xfrm>
        </p:spPr>
        <p:txBody>
          <a:bodyPr>
            <a:normAutofit fontScale="6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Gwerthuso'n feirniadol;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Cydblethu syniadau a thystiolaeth;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Cyfiawnhau;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Trafod a dadlau;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Craffu'n feirniadol;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Dadansoddi;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Myfyrio'n feirniadol;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sz="4600" kern="0" noProof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Seiliedig ar dystiolaeth.</a:t>
            </a:r>
            <a:endParaRPr lang="cy-GB" sz="4600" kern="0" noProof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4068940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• </a:t>
            </a: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Critically evaluate;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Synthesize;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Justify;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Debate;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Interrogate;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Analyse;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 critically;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1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Evidence-based.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06473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Hunaniaeth broffesiynol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Professional identity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825624"/>
            <a:ext cx="4419600" cy="407225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 ydych chi’n broffesiynol?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sy’n eich ysgogi?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werthoedd sy’n llywio eich gwaith?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newidiadau hoffech eu gweld ar gyfer plant?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572000" cy="423989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Who are you professionally?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• What motivates you?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• What values guide your work?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• What changes do you want to see for children?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Plant a Phobl Ifanc Heddiw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Children and Young People Today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255340"/>
            <a:ext cx="4343401" cy="3809862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yw’r heriau mwyaf mae plant yn eu wynebu?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2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2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are the biggest challenges facing children?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2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2301239"/>
            <a:ext cx="4572000" cy="328834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Circle of smiling faces of children with heads together looking downwards, wearing matching athletic shirts">
            <a:extLst>
              <a:ext uri="{FF2B5EF4-FFF2-40B4-BE49-F238E27FC236}">
                <a16:creationId xmlns:a16="http://schemas.microsoft.com/office/drawing/2014/main" id="{DE105E2F-E681-4DE5-D0CF-54A2B5498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3517" y="2148660"/>
            <a:ext cx="4316515" cy="344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89971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Iechyd Meddwl ac ADY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Mental Health and ALN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0"/>
            <a:ext cx="4343401" cy="4373879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y-GB" altLang="cy-GB" sz="2800" b="1" dirty="0">
                <a:latin typeface="Arial" panose="020B0604020202020204" pitchFamily="34" charset="0"/>
              </a:rPr>
              <a:t>Ffaith neu Fyth?</a:t>
            </a:r>
          </a:p>
          <a:p>
            <a:r>
              <a:rPr lang="cy-GB" altLang="cy-GB" sz="2800" dirty="0">
                <a:latin typeface="Arial" panose="020B0604020202020204" pitchFamily="34" charset="0"/>
              </a:rPr>
              <a:t>Mae ADHD yn syml yn ymddygiad gwael;</a:t>
            </a:r>
          </a:p>
          <a:p>
            <a:r>
              <a:rPr lang="cy-GB" altLang="cy-GB" sz="2800" dirty="0">
                <a:latin typeface="Arial" panose="020B0604020202020204" pitchFamily="34" charset="0"/>
              </a:rPr>
              <a:t>Mae ADHD yn gyflwr </a:t>
            </a:r>
            <a:r>
              <a:rPr lang="cy-GB" altLang="cy-GB" sz="2800" dirty="0" err="1">
                <a:latin typeface="Arial" panose="020B0604020202020204" pitchFamily="34" charset="0"/>
              </a:rPr>
              <a:t>niwroddatblygiadol</a:t>
            </a:r>
            <a:r>
              <a:rPr lang="cy-GB" altLang="cy-GB" sz="2800" dirty="0">
                <a:latin typeface="Arial" panose="020B0604020202020204" pitchFamily="34" charset="0"/>
              </a:rPr>
              <a:t>;</a:t>
            </a:r>
          </a:p>
          <a:p>
            <a:r>
              <a:rPr lang="cy-GB" altLang="cy-GB" sz="2800" dirty="0">
                <a:latin typeface="Arial" panose="020B0604020202020204" pitchFamily="34" charset="0"/>
              </a:rPr>
              <a:t>Mae anawsterau iechyd meddwl bob amser yn edrych yr un fath;</a:t>
            </a:r>
          </a:p>
          <a:p>
            <a:r>
              <a:rPr lang="cy-GB" altLang="cy-GB" sz="2800" dirty="0">
                <a:latin typeface="Arial" panose="020B0604020202020204" pitchFamily="34" charset="0"/>
              </a:rPr>
              <a:t>Mae profiadau'n amrywio'n fawr. </a:t>
            </a: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95800" y="1535113"/>
            <a:ext cx="4648201" cy="443896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 or Myth?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is simply poor behaviour;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is a neurodevelopmental condition;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difficulties always look the same;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 vary greatly.</a:t>
            </a: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128393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 daflen asesu 3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Why evidence matters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935302"/>
            <a:ext cx="4343401" cy="3627299"/>
          </a:xfrm>
        </p:spPr>
        <p:txBody>
          <a:bodyPr>
            <a:normAutofit/>
          </a:bodyPr>
          <a:lstStyle/>
          <a:p>
            <a:r>
              <a:rPr lang="cy-GB" altLang="cy-GB" sz="2800" dirty="0">
                <a:latin typeface="Arial" panose="020B0604020202020204" pitchFamily="34" charset="0"/>
              </a:rPr>
              <a:t>Barn yn erbyn tystiolaeth;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Profiad yn erbyn ymchwil;</a:t>
            </a:r>
          </a:p>
          <a:p>
            <a:r>
              <a:rPr lang="cy-GB" altLang="cy-GB" sz="2800" dirty="0">
                <a:latin typeface="Arial" panose="020B0604020202020204" pitchFamily="34" charset="0"/>
              </a:rPr>
              <a:t>Pam mae gwerthuso beirniadol yn bwysig.</a:t>
            </a: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81200"/>
            <a:ext cx="4572000" cy="3608389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Opinions versus evidence;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versus research;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critical evaluation matters.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609600"/>
            <a:ext cx="4343401" cy="536831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33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ydym ni’n gwybod bod ymyrraeth yn gweithio?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Ystyriwch: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Tystiolaeth ymchwil;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Barn broffesiynol;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Llais y plentyn;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sz="3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Safbwyntiau'r teulu. </a:t>
            </a: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636241"/>
            <a:ext cx="4343401" cy="5368319"/>
          </a:xfrm>
        </p:spPr>
        <p:txBody>
          <a:bodyPr>
            <a:normAutofit/>
          </a:bodyPr>
          <a:lstStyle/>
          <a:p>
            <a:r>
              <a:rPr lang="en-GB" sz="3300" b="1" dirty="0">
                <a:solidFill>
                  <a:srgbClr val="0070C0"/>
                </a:solidFill>
                <a:latin typeface="Arial" panose="020B0604020202020204" pitchFamily="34" charset="0"/>
              </a:rPr>
              <a:t>How do we know an intervention works?</a:t>
            </a:r>
          </a:p>
          <a:p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</a:rPr>
              <a:t>Consider:</a:t>
            </a:r>
          </a:p>
          <a:p>
            <a:pPr>
              <a:buFontTx/>
              <a:buChar char="-"/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</a:rPr>
              <a:t>Research evidence;</a:t>
            </a:r>
          </a:p>
          <a:p>
            <a:pPr>
              <a:buFontTx/>
              <a:buChar char="-"/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</a:rPr>
              <a:t>Professional judgement;</a:t>
            </a:r>
          </a:p>
          <a:p>
            <a:pPr>
              <a:buFontTx/>
              <a:buChar char="-"/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</a:rPr>
              <a:t>Voice of the child;</a:t>
            </a:r>
          </a:p>
          <a:p>
            <a:pPr>
              <a:buFontTx/>
              <a:buChar char="-"/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</a:rPr>
              <a:t>Family perspectives.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224862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Moodle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Mewngofnodwch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i'ch cyfrif Moodle a dewch o hyd i: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Llawlyfr y modiwl;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Amserlen y modiwl;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Rhestr ddarllen;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Gwybodaeth asesu.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1999" y="1535114"/>
            <a:ext cx="4343401" cy="405412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</a:rPr>
              <a:t>Log in to your Moodle account and locate: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noProof="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</a:rPr>
              <a:t>Module handbook;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</a:rPr>
              <a:t>Module schedule;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</a:rPr>
              <a:t>Reading list;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</a:rPr>
              <a:t>Assessment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702810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641AF-C2C4-8489-E9B1-A27CADE1C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0F4C0-CE86-34E9-054B-8D57EB7AD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Moodle</a:t>
            </a:r>
            <a:br>
              <a:rPr lang="en-GB" altLang="cy-GB" sz="4000" kern="0" dirty="0">
                <a:latin typeface="Arial"/>
                <a:ea typeface="ＭＳ Ｐゴシック"/>
                <a:cs typeface="Arial"/>
              </a:rPr>
            </a:br>
            <a:r>
              <a:rPr lang="en-GB" altLang="cy-GB" sz="4000" kern="0" dirty="0" err="1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Fforwm</a:t>
            </a:r>
            <a:r>
              <a:rPr lang="en-GB" altLang="cy-GB" sz="4000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/</a:t>
            </a:r>
            <a:r>
              <a:rPr lang="en-GB" altLang="cy-GB" sz="4000" kern="0" dirty="0">
                <a:solidFill>
                  <a:srgbClr val="0070C0"/>
                </a:solidFill>
                <a:latin typeface="Arial"/>
                <a:ea typeface="ＭＳ Ｐゴシック"/>
                <a:cs typeface="Arial"/>
              </a:rPr>
              <a:t>Forum</a:t>
            </a: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139FC04-1B12-8821-1A3B-D123064B878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None/>
              <a:defRPr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C2FCB-0790-71B4-A76F-E3BA690830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52812AA-E24B-FB6A-DA50-A23DB5A8BC4A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145972" y="1597459"/>
            <a:ext cx="4862946" cy="437624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spcAft>
                <a:spcPct val="0"/>
              </a:spcAft>
            </a:pPr>
            <a:r>
              <a:rPr lang="cy-GB" dirty="0">
                <a:latin typeface="Arial"/>
                <a:cs typeface="Arial"/>
              </a:rPr>
              <a:t>Defnyddiwch y </a:t>
            </a:r>
            <a:r>
              <a:rPr lang="cy-GB" b="1" dirty="0">
                <a:latin typeface="Arial"/>
                <a:cs typeface="Arial"/>
              </a:rPr>
              <a:t>fforwm Cwestiynau i'r Tiwtor</a:t>
            </a:r>
            <a:r>
              <a:rPr lang="cy-GB" dirty="0">
                <a:latin typeface="Arial"/>
                <a:cs typeface="Arial"/>
              </a:rPr>
              <a:t> ar gyfer cwestiynau;</a:t>
            </a:r>
            <a:endParaRPr lang="cy-GB" dirty="0">
              <a:latin typeface="Arial"/>
              <a:ea typeface="Calibri"/>
              <a:cs typeface="Arial"/>
            </a:endParaRPr>
          </a:p>
          <a:p>
            <a:pPr>
              <a:spcAft>
                <a:spcPct val="0"/>
              </a:spcAft>
            </a:pPr>
            <a:r>
              <a:rPr lang="cy-GB" dirty="0">
                <a:latin typeface="Arial"/>
                <a:cs typeface="Arial"/>
              </a:rPr>
              <a:t>Gwiriwch </a:t>
            </a:r>
            <a:r>
              <a:rPr lang="cy-GB" dirty="0" err="1">
                <a:latin typeface="Arial"/>
                <a:cs typeface="Arial"/>
              </a:rPr>
              <a:t>postiadau</a:t>
            </a:r>
            <a:r>
              <a:rPr lang="cy-GB" dirty="0">
                <a:latin typeface="Arial"/>
                <a:cs typeface="Arial"/>
              </a:rPr>
              <a:t> blaenorol;</a:t>
            </a:r>
            <a:endParaRPr lang="cy-GB" dirty="0">
              <a:latin typeface="Arial"/>
              <a:ea typeface="Calibri"/>
              <a:cs typeface="Arial"/>
            </a:endParaRPr>
          </a:p>
          <a:p>
            <a:pPr>
              <a:spcAft>
                <a:spcPct val="0"/>
              </a:spcAft>
            </a:pPr>
            <a:r>
              <a:rPr lang="cy-GB" dirty="0">
                <a:latin typeface="Arial"/>
                <a:cs typeface="Arial"/>
              </a:rPr>
              <a:t>Disgwyliwch ymateb o fewn </a:t>
            </a:r>
            <a:r>
              <a:rPr lang="cy-GB" b="1" dirty="0">
                <a:latin typeface="Arial"/>
                <a:cs typeface="Arial"/>
              </a:rPr>
              <a:t>2 ddiwrnod gwaith</a:t>
            </a:r>
            <a:r>
              <a:rPr lang="cy-GB" dirty="0">
                <a:latin typeface="Arial"/>
                <a:cs typeface="Arial"/>
              </a:rPr>
              <a:t>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Use the </a:t>
            </a: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Questions for the Tutor forum</a:t>
            </a: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 for questions;</a:t>
            </a:r>
            <a:endParaRPr lang="en-GB" dirty="0"/>
          </a:p>
          <a:p>
            <a:pPr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Check existing posts;</a:t>
            </a:r>
            <a:endParaRPr lang="en-GB" dirty="0"/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Expect a reply within </a:t>
            </a: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2 working days</a:t>
            </a:r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.</a:t>
            </a:r>
            <a:endParaRPr lang="en-GB" dirty="0"/>
          </a:p>
          <a:p>
            <a:endParaRPr lang="en-GB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271002ED-6006-629F-E2D5-140E59BA5F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9158" y="1966056"/>
            <a:ext cx="3585861" cy="314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0321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Darllen at Lefel 7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Reading at Level 7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Yn lle: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Un llyfr;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cy-GB" sz="3000" kern="0" dirty="0">
              <a:solidFill>
                <a:srgbClr val="000000"/>
              </a:solidFill>
              <a:latin typeface="Arial" panose="020B0604020202020204" pitchFamily="34" charset="0"/>
              <a:ea typeface="Times New Roman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Disgwylir: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Erthyglau cyfnodolion;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Papurau ymchwil;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Dogfennau polisi;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Dadleuon cyfoes.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Instead of: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textbook;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kern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b="1" kern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articles;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papers;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olicy documents;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debates.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55111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Asesiad ac  Uniondeb Academaidd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Assessment and Academic Integrity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13625"/>
            <a:ext cx="4343401" cy="385215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Cyflwyniad drafft;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Cyflwyniad terfynol;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Adroddiadau gwreiddioldeb;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Uniondeb academaidd.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2013625"/>
            <a:ext cx="4343399" cy="392997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Draft submission;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• Final submission;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Referencing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Originality reports;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• Academic integrity.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Edrych ar ôl eich hunain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Looking after yourself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16733" y="1825624"/>
            <a:ext cx="4455268" cy="4127703"/>
          </a:xfrm>
        </p:spPr>
        <p:txBody>
          <a:bodyPr>
            <a:normAutofit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Cydbwysedd gwaith-bywyd-astudio;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Cymorth llesiant;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Gofyn am help yn gynnar;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Meithrin rhwydweithiau cymheiriaid.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Iechyd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Llesiant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|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Prifysgol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Cymru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Drindod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Dewi Sant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14851" y="1831888"/>
            <a:ext cx="4343399" cy="4217988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Work-life-study balance;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Wellbeing support;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Asking for help early;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Building peer networks.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Times New Roman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Wellbeing Support | University of Wales Trinity Saint David</a:t>
            </a: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94763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867711"/>
            <a:ext cx="4536504" cy="4309253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</a:rPr>
              <a:t>;</a:t>
            </a:r>
          </a:p>
          <a:p>
            <a:r>
              <a:rPr lang="en-US" dirty="0">
                <a:latin typeface="Arial" panose="020B0604020202020204" pitchFamily="34" charset="0"/>
              </a:rPr>
              <a:t>Cwblhau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 (Hwb);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67711"/>
            <a:ext cx="4407346" cy="430925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Complete form SC01(Hwb);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089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7A634B-59A9-BF5A-F39A-E91F412F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457200"/>
            <a:ext cx="8610600" cy="1219200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Materion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TGCh</a:t>
            </a:r>
            <a:r>
              <a:rPr lang="en-GB" sz="4000" dirty="0">
                <a:latin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ICT issues?</a:t>
            </a:r>
            <a:endParaRPr lang="en-GB" sz="4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82022-461E-56DE-589D-1CB6ADE1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2133600"/>
            <a:ext cx="4629150" cy="37274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 Now - Hwb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Gwennan Couch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g.couch@uwtsd.ac.uk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D49E6E0-73E5-8F9D-EDBD-3F05C1F5B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0" y="2057400"/>
            <a:ext cx="3275013" cy="3811588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r>
              <a:rPr lang="cy-GB" sz="5400" dirty="0">
                <a:latin typeface="Arial" panose="020B0604020202020204" pitchFamily="34" charset="0"/>
              </a:rPr>
              <a:t>0300 500 5055</a:t>
            </a:r>
          </a:p>
          <a:p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4224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latin typeface="Arial" panose="020B0604020202020204" pitchFamily="34" charset="0"/>
                <a:ea typeface="ＭＳ Ｐゴシック" pitchFamily="34" charset="-128"/>
              </a:rPr>
              <a:t>Eich Rhwydwaith Cymorth</a:t>
            </a:r>
            <a:b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Your Support Network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3736976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Tiwtoriaid modiwl;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Rheolwr y rhaglen;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 Llyfrgell;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Academaidd;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Gwasanaethau llesiant;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Cyd-fyfyrwyr.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343399" cy="3763964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Module tutors;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Programme manager;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Library;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Academic Skills;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Wellbeing services;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Fellow students.</a:t>
            </a:r>
          </a:p>
          <a:p>
            <a:pPr marL="0" indent="0">
              <a:buNone/>
            </a:pPr>
            <a:endParaRPr lang="en-GB" sz="2800" b="1" dirty="0"/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4928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3073"/>
          </a:xfrm>
        </p:spPr>
        <p:txBody>
          <a:bodyPr>
            <a:noAutofit/>
          </a:bodyPr>
          <a:lstStyle/>
          <a:p>
            <a:pPr algn="ctr"/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Myfyrio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Reflecting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2057399"/>
            <a:ext cx="3943352" cy="35052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  <a:ea typeface="Times New Roman"/>
              </a:rPr>
              <a:t>Un peth dwi’n cyffrous amdano...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</a:rPr>
              <a:t>Un peth dwi dal yn ansicr amdano;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latin typeface="Arial" panose="020B0604020202020204" pitchFamily="34" charset="0"/>
              </a:rPr>
              <a:t>Un peth byddaf yn neud cyn y sesiwn addysgu gyntaf...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0" y="2057398"/>
            <a:ext cx="4343399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One thing I am excited about…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One thing I am still unsure about…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One thing I will do before the first taught session…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b="1" kern="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16458764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Cwestiynau</a:t>
            </a:r>
            <a:r>
              <a:rPr lang="en-GB" sz="4000" dirty="0">
                <a:latin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Questions?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Content Placeholder 5" descr="Question mark against red wall">
            <a:extLst>
              <a:ext uri="{FF2B5EF4-FFF2-40B4-BE49-F238E27FC236}">
                <a16:creationId xmlns:a16="http://schemas.microsoft.com/office/drawing/2014/main" id="{E4BF0FF1-BB7E-6AD4-F77F-1714F7D8F4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7950" y="1663548"/>
            <a:ext cx="8859780" cy="4252510"/>
          </a:xfrm>
        </p:spPr>
      </p:pic>
    </p:spTree>
    <p:extLst>
      <p:ext uri="{BB962C8B-B14F-4D97-AF65-F5344CB8AC3E}">
        <p14:creationId xmlns:p14="http://schemas.microsoft.com/office/powerpoint/2010/main" val="33814062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7F7C7-0C93-092E-03A8-433A3CDE9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BF28AA-6E14-EB1C-57F7-A40FBC5A9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Taith</a:t>
            </a:r>
            <a:r>
              <a:rPr lang="en-GB" sz="4000" dirty="0">
                <a:latin typeface="Arial" panose="020B0604020202020204" pitchFamily="34" charset="0"/>
              </a:rPr>
              <a:t> y </a:t>
            </a:r>
            <a:r>
              <a:rPr lang="en-GB" sz="4000" dirty="0" err="1">
                <a:latin typeface="Arial" panose="020B0604020202020204" pitchFamily="34" charset="0"/>
              </a:rPr>
              <a:t>Campws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Campus Tour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CDED71-EE97-76C4-3820-39A52D320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663547"/>
            <a:ext cx="7986539" cy="415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10066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34890074&quot;,&quot;project_id&quot;:942737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REBRANDED" val="X"/>
  <p:tag name="VEVOX.QR.DIMENSIONS" val="0"/>
  <p:tag name="VEVOX.INSTRUCTIONS.V2" val="13489007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ELT">
      <a:dk1>
        <a:sysClr val="windowText" lastClr="000000"/>
      </a:dk1>
      <a:lt1>
        <a:sysClr val="window" lastClr="FFFFFF"/>
      </a:lt1>
      <a:dk2>
        <a:srgbClr val="FFCD6B"/>
      </a:dk2>
      <a:lt2>
        <a:srgbClr val="BE005A"/>
      </a:lt2>
      <a:accent1>
        <a:srgbClr val="3B2CAC"/>
      </a:accent1>
      <a:accent2>
        <a:srgbClr val="0062FF"/>
      </a:accent2>
      <a:accent3>
        <a:srgbClr val="007A00"/>
      </a:accent3>
      <a:accent4>
        <a:srgbClr val="DE6600"/>
      </a:accent4>
      <a:accent5>
        <a:srgbClr val="AC0037"/>
      </a:accent5>
      <a:accent6>
        <a:srgbClr val="FFFF00"/>
      </a:accent6>
      <a:hlink>
        <a:srgbClr val="FFFFFF"/>
      </a:hlink>
      <a:folHlink>
        <a:srgbClr val="FFFFFF"/>
      </a:folHlink>
    </a:clrScheme>
    <a:fontScheme name="Custom 2">
      <a:majorFont>
        <a:latin typeface="Avenir Next LT Pro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bg2">
                <a:alpha val="85000"/>
              </a:schemeClr>
            </a:gs>
            <a:gs pos="100000">
              <a:schemeClr val="accent1">
                <a:alpha val="85000"/>
              </a:schemeClr>
            </a:gs>
          </a:gsLst>
          <a:lin ang="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ELT_Template_ModernBoldSophisticated_MO -v5" id="{DF46818F-9661-49C4-BAE8-F3223317B502}" vid="{463BCE77-CCA7-43EE-ABCB-1B1D536A6602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962C4B7-8857-4BDB-806C-AF46C97ABA32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21" ma:contentTypeDescription="Create a new document." ma:contentTypeScope="" ma:versionID="625373f86fe15920a7656573d7314c6e">
  <xsd:schema xmlns:xsd="http://www.w3.org/2001/XMLSchema" xmlns:xs="http://www.w3.org/2001/XMLSchema" xmlns:p="http://schemas.microsoft.com/office/2006/metadata/properties" xmlns:ns3="085339e8-869b-4c3a-a446-745e05ea898f" xmlns:ns4="5cce672a-2249-4bca-ab09-8f7b37c30eb2" targetNamespace="http://schemas.microsoft.com/office/2006/metadata/properties" ma:root="true" ma:fieldsID="20999a5e92ee5fae88cea088716f00e6" ns3:_="" ns4:_="">
    <xsd:import namespace="085339e8-869b-4c3a-a446-745e05ea898f"/>
    <xsd:import namespace="5cce672a-2249-4bca-ab09-8f7b37c30eb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3:LastSharedByUser" minOccurs="0"/>
                <xsd:element ref="ns3:LastSharedByTime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12" nillable="true" ma:displayName="Last Shared By Time" ma:description="" ma:internalName="LastSharedByTim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5" nillable="true" ma:displayName="MediaServiceAutoTags" ma:internalName="MediaServiceAutoTags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5" nillable="true" ma:displayName="_activity" ma:hidden="true" ma:internalName="_activity">
      <xsd:simpleType>
        <xsd:restriction base="dms:Note"/>
      </xsd:simpleType>
    </xsd:element>
    <xsd:element name="MediaServiceObjectDetectorVersions" ma:index="26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2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ce672a-2249-4bca-ab09-8f7b37c30eb2" xsi:nil="true"/>
  </documentManagement>
</p:properties>
</file>

<file path=customXml/itemProps1.xml><?xml version="1.0" encoding="utf-8"?>
<ds:datastoreItem xmlns:ds="http://schemas.openxmlformats.org/officeDocument/2006/customXml" ds:itemID="{9FFC813F-92AA-4338-ADB0-F91DC76C27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797DFE-E3BD-4B77-BA5F-D4F4ACB23D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85339e8-869b-4c3a-a446-745e05ea898f"/>
    <ds:schemaRef ds:uri="5cce672a-2249-4bca-ab09-8f7b37c30e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480EF00-E51E-4B18-AAD9-6C628CD865F6}">
  <ds:schemaRefs>
    <ds:schemaRef ds:uri="http://www.w3.org/XML/1998/namespace"/>
    <ds:schemaRef ds:uri="http://purl.org/dc/dcmitype/"/>
    <ds:schemaRef ds:uri="http://schemas.microsoft.com/office/2006/documentManagement/types"/>
    <ds:schemaRef ds:uri="5cce672a-2249-4bca-ab09-8f7b37c30eb2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  <ds:schemaRef ds:uri="085339e8-869b-4c3a-a446-745e05ea898f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1764</Words>
  <Application>Microsoft Office PowerPoint</Application>
  <PresentationFormat>On-screen Show (4:3)</PresentationFormat>
  <Paragraphs>358</Paragraphs>
  <Slides>31</Slides>
  <Notes>29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Title Slide 1</vt:lpstr>
      <vt:lpstr>Title Slide 2</vt:lpstr>
      <vt:lpstr>Title Slide 4</vt:lpstr>
      <vt:lpstr>Sub Title 1</vt:lpstr>
      <vt:lpstr>Accessible 2</vt:lpstr>
      <vt:lpstr>Office Theme</vt:lpstr>
      <vt:lpstr>MA Iechyd Meddwl ac Anghenion Dysgu Ychwanegol Plant a Phobl Ifanc    Anwytho 2026   </vt:lpstr>
      <vt:lpstr>Cynnwys Contents</vt:lpstr>
      <vt:lpstr> Y Tîm Darlithio The Teaching Team</vt:lpstr>
      <vt:lpstr>Cofnod un gair One word check-in</vt:lpstr>
      <vt:lpstr>Y cyswllt cyffredin The common thread</vt:lpstr>
      <vt:lpstr>Join the Vevox session </vt:lpstr>
      <vt:lpstr>Strwythur y rhaglen Course structure</vt:lpstr>
      <vt:lpstr>Modylau Modules</vt:lpstr>
      <vt:lpstr>PowerPoint Presentation</vt:lpstr>
      <vt:lpstr>PowerPoint Presentation</vt:lpstr>
      <vt:lpstr>Beth sy’n neud gradd Meistr yn wahanol? What makes a Master’s degree different? </vt:lpstr>
      <vt:lpstr>PowerPoint Presentation</vt:lpstr>
      <vt:lpstr>PowerPoint Presentation</vt:lpstr>
      <vt:lpstr>Lefel 6 neu Lefel 7? Level 6 or Level 7?</vt:lpstr>
      <vt:lpstr>Iaith Lefel 7 The language of Level7</vt:lpstr>
      <vt:lpstr>Hunaniaeth broffesiynol Professional identity</vt:lpstr>
      <vt:lpstr>Plant a Phobl Ifanc Heddiw Children and Young People Today</vt:lpstr>
      <vt:lpstr>Iechyd Meddwl ac ADY Mental Health and ALN</vt:lpstr>
      <vt:lpstr>Y daflen asesu 3 Why evidence matters</vt:lpstr>
      <vt:lpstr>PowerPoint Presentation</vt:lpstr>
      <vt:lpstr>Moodle</vt:lpstr>
      <vt:lpstr>Moodle Fforwm/Forum</vt:lpstr>
      <vt:lpstr>Darllen at Lefel 7 Reading at Level 7</vt:lpstr>
      <vt:lpstr>Asesiad ac  Uniondeb Academaidd Assessment and Academic Integrity</vt:lpstr>
      <vt:lpstr>Edrych ar ôl eich hunain Looking after yourself</vt:lpstr>
      <vt:lpstr> Amgylchiadau Esgusodol (EC) Extenuating Circumstances (EC)</vt:lpstr>
      <vt:lpstr>  Materion TGCh? ICT issues?</vt:lpstr>
      <vt:lpstr>Eich Rhwydwaith Cymorth Your Support Network</vt:lpstr>
      <vt:lpstr> Myfyrio Reflecting</vt:lpstr>
      <vt:lpstr>Cwestiynau? Questions?</vt:lpstr>
      <vt:lpstr>Taith y Campws Campus Tour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49</cp:revision>
  <dcterms:created xsi:type="dcterms:W3CDTF">2021-03-10T12:10:47Z</dcterms:created>
  <dcterms:modified xsi:type="dcterms:W3CDTF">2026-09-09T11:16:54Z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</Properties>
</file>