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66" r:id="rId3"/>
    <p:sldId id="262" r:id="rId4"/>
    <p:sldId id="257" r:id="rId5"/>
    <p:sldId id="258" r:id="rId6"/>
    <p:sldId id="259" r:id="rId7"/>
    <p:sldId id="260" r:id="rId8"/>
    <p:sldId id="263" r:id="rId9"/>
    <p:sldId id="264" r:id="rId10"/>
    <p:sldId id="265" r:id="rId11"/>
    <p:sldId id="261"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e Roberts (2105410)" userId="666d575d-de43-4e23-8274-82ae381cb78b" providerId="ADAL" clId="{BC8FC62C-87C1-4F6D-B6DE-F6840BD37C9E}"/>
    <pc:docChg chg="custSel addSld modSld sldOrd">
      <pc:chgData name="Jasmine Roberts (2105410)" userId="666d575d-de43-4e23-8274-82ae381cb78b" providerId="ADAL" clId="{BC8FC62C-87C1-4F6D-B6DE-F6840BD37C9E}" dt="2023-03-28T09:40:00.673" v="8034" actId="26606"/>
      <pc:docMkLst>
        <pc:docMk/>
      </pc:docMkLst>
      <pc:sldChg chg="addSp modSp mod setBg">
        <pc:chgData name="Jasmine Roberts (2105410)" userId="666d575d-de43-4e23-8274-82ae381cb78b" providerId="ADAL" clId="{BC8FC62C-87C1-4F6D-B6DE-F6840BD37C9E}" dt="2023-03-28T09:28:27.155" v="7837" actId="1076"/>
        <pc:sldMkLst>
          <pc:docMk/>
          <pc:sldMk cId="469677169" sldId="257"/>
        </pc:sldMkLst>
        <pc:spChg chg="mod">
          <ac:chgData name="Jasmine Roberts (2105410)" userId="666d575d-de43-4e23-8274-82ae381cb78b" providerId="ADAL" clId="{BC8FC62C-87C1-4F6D-B6DE-F6840BD37C9E}" dt="2023-03-28T09:27:14.443" v="7800" actId="26606"/>
          <ac:spMkLst>
            <pc:docMk/>
            <pc:sldMk cId="469677169" sldId="257"/>
            <ac:spMk id="2" creationId="{0B349B66-FA26-001C-D0B0-9F88EB29881E}"/>
          </ac:spMkLst>
        </pc:spChg>
        <pc:spChg chg="mod">
          <ac:chgData name="Jasmine Roberts (2105410)" userId="666d575d-de43-4e23-8274-82ae381cb78b" providerId="ADAL" clId="{BC8FC62C-87C1-4F6D-B6DE-F6840BD37C9E}" dt="2023-03-28T09:27:14.443" v="7800" actId="26606"/>
          <ac:spMkLst>
            <pc:docMk/>
            <pc:sldMk cId="469677169" sldId="257"/>
            <ac:spMk id="3" creationId="{E02B9204-4006-BBFE-E5CD-008542628BC7}"/>
          </ac:spMkLst>
        </pc:spChg>
        <pc:spChg chg="add mod">
          <ac:chgData name="Jasmine Roberts (2105410)" userId="666d575d-de43-4e23-8274-82ae381cb78b" providerId="ADAL" clId="{BC8FC62C-87C1-4F6D-B6DE-F6840BD37C9E}" dt="2023-03-28T09:28:27.155" v="7837" actId="1076"/>
          <ac:spMkLst>
            <pc:docMk/>
            <pc:sldMk cId="469677169" sldId="257"/>
            <ac:spMk id="5" creationId="{D29191DC-0723-F9B7-D38E-FB55D88D5974}"/>
          </ac:spMkLst>
        </pc:spChg>
        <pc:spChg chg="add">
          <ac:chgData name="Jasmine Roberts (2105410)" userId="666d575d-de43-4e23-8274-82ae381cb78b" providerId="ADAL" clId="{BC8FC62C-87C1-4F6D-B6DE-F6840BD37C9E}" dt="2023-03-28T09:27:14.443" v="7800" actId="26606"/>
          <ac:spMkLst>
            <pc:docMk/>
            <pc:sldMk cId="469677169" sldId="257"/>
            <ac:spMk id="9" creationId="{8DCA398B-8CB4-4C0C-89C6-A8AB6F78D7DD}"/>
          </ac:spMkLst>
        </pc:spChg>
        <pc:spChg chg="add">
          <ac:chgData name="Jasmine Roberts (2105410)" userId="666d575d-de43-4e23-8274-82ae381cb78b" providerId="ADAL" clId="{BC8FC62C-87C1-4F6D-B6DE-F6840BD37C9E}" dt="2023-03-28T09:27:14.443" v="7800" actId="26606"/>
          <ac:spMkLst>
            <pc:docMk/>
            <pc:sldMk cId="469677169" sldId="257"/>
            <ac:spMk id="11" creationId="{9E8345C6-0280-4226-BD83-7333BA6C3AA3}"/>
          </ac:spMkLst>
        </pc:spChg>
        <pc:spChg chg="add">
          <ac:chgData name="Jasmine Roberts (2105410)" userId="666d575d-de43-4e23-8274-82ae381cb78b" providerId="ADAL" clId="{BC8FC62C-87C1-4F6D-B6DE-F6840BD37C9E}" dt="2023-03-28T09:27:14.443" v="7800" actId="26606"/>
          <ac:spMkLst>
            <pc:docMk/>
            <pc:sldMk cId="469677169" sldId="257"/>
            <ac:spMk id="13" creationId="{99823778-D290-4538-B146-1F73C3755C9D}"/>
          </ac:spMkLst>
        </pc:spChg>
        <pc:picChg chg="add mod">
          <ac:chgData name="Jasmine Roberts (2105410)" userId="666d575d-de43-4e23-8274-82ae381cb78b" providerId="ADAL" clId="{BC8FC62C-87C1-4F6D-B6DE-F6840BD37C9E}" dt="2023-03-28T09:27:28.627" v="7805" actId="14100"/>
          <ac:picMkLst>
            <pc:docMk/>
            <pc:sldMk cId="469677169" sldId="257"/>
            <ac:picMk id="4" creationId="{9002D59A-5EC2-28FD-7843-00ACFFBA5BB0}"/>
          </ac:picMkLst>
        </pc:picChg>
      </pc:sldChg>
      <pc:sldChg chg="addSp modSp mod">
        <pc:chgData name="Jasmine Roberts (2105410)" userId="666d575d-de43-4e23-8274-82ae381cb78b" providerId="ADAL" clId="{BC8FC62C-87C1-4F6D-B6DE-F6840BD37C9E}" dt="2023-03-28T09:31:25.065" v="7903" actId="1076"/>
        <pc:sldMkLst>
          <pc:docMk/>
          <pc:sldMk cId="2923089458" sldId="258"/>
        </pc:sldMkLst>
        <pc:spChg chg="mod">
          <ac:chgData name="Jasmine Roberts (2105410)" userId="666d575d-de43-4e23-8274-82ae381cb78b" providerId="ADAL" clId="{BC8FC62C-87C1-4F6D-B6DE-F6840BD37C9E}" dt="2023-03-28T09:29:41.450" v="7861" actId="1076"/>
          <ac:spMkLst>
            <pc:docMk/>
            <pc:sldMk cId="2923089458" sldId="258"/>
            <ac:spMk id="2" creationId="{7BEA2CE2-09E8-E80D-DB6B-D9D9EA554676}"/>
          </ac:spMkLst>
        </pc:spChg>
        <pc:spChg chg="mod">
          <ac:chgData name="Jasmine Roberts (2105410)" userId="666d575d-de43-4e23-8274-82ae381cb78b" providerId="ADAL" clId="{BC8FC62C-87C1-4F6D-B6DE-F6840BD37C9E}" dt="2023-03-28T09:29:44.370" v="7862" actId="1076"/>
          <ac:spMkLst>
            <pc:docMk/>
            <pc:sldMk cId="2923089458" sldId="258"/>
            <ac:spMk id="3" creationId="{472D4B84-179C-3676-5934-E8EEFD69CB36}"/>
          </ac:spMkLst>
        </pc:spChg>
        <pc:spChg chg="add mod">
          <ac:chgData name="Jasmine Roberts (2105410)" userId="666d575d-de43-4e23-8274-82ae381cb78b" providerId="ADAL" clId="{BC8FC62C-87C1-4F6D-B6DE-F6840BD37C9E}" dt="2023-03-27T12:40:03.833" v="1137" actId="1076"/>
          <ac:spMkLst>
            <pc:docMk/>
            <pc:sldMk cId="2923089458" sldId="258"/>
            <ac:spMk id="4" creationId="{19AA222C-4757-94A4-4FE2-A0DBAE6A57CF}"/>
          </ac:spMkLst>
        </pc:spChg>
        <pc:spChg chg="add mod">
          <ac:chgData name="Jasmine Roberts (2105410)" userId="666d575d-de43-4e23-8274-82ae381cb78b" providerId="ADAL" clId="{BC8FC62C-87C1-4F6D-B6DE-F6840BD37C9E}" dt="2023-03-28T09:29:56.994" v="7866" actId="1076"/>
          <ac:spMkLst>
            <pc:docMk/>
            <pc:sldMk cId="2923089458" sldId="258"/>
            <ac:spMk id="6" creationId="{458863F6-3797-2FB5-C607-5F8A73E132B9}"/>
          </ac:spMkLst>
        </pc:spChg>
        <pc:spChg chg="add mod">
          <ac:chgData name="Jasmine Roberts (2105410)" userId="666d575d-de43-4e23-8274-82ae381cb78b" providerId="ADAL" clId="{BC8FC62C-87C1-4F6D-B6DE-F6840BD37C9E}" dt="2023-03-28T09:31:25.065" v="7903" actId="1076"/>
          <ac:spMkLst>
            <pc:docMk/>
            <pc:sldMk cId="2923089458" sldId="258"/>
            <ac:spMk id="8" creationId="{62B075B3-42F0-D052-EA83-856AB17F4252}"/>
          </ac:spMkLst>
        </pc:spChg>
        <pc:picChg chg="add mod">
          <ac:chgData name="Jasmine Roberts (2105410)" userId="666d575d-de43-4e23-8274-82ae381cb78b" providerId="ADAL" clId="{BC8FC62C-87C1-4F6D-B6DE-F6840BD37C9E}" dt="2023-03-28T09:29:52.810" v="7865" actId="1076"/>
          <ac:picMkLst>
            <pc:docMk/>
            <pc:sldMk cId="2923089458" sldId="258"/>
            <ac:picMk id="5" creationId="{BF31803B-4BFE-2A24-C319-F85FDCC45768}"/>
          </ac:picMkLst>
        </pc:picChg>
        <pc:picChg chg="add mod">
          <ac:chgData name="Jasmine Roberts (2105410)" userId="666d575d-de43-4e23-8274-82ae381cb78b" providerId="ADAL" clId="{BC8FC62C-87C1-4F6D-B6DE-F6840BD37C9E}" dt="2023-03-28T09:30:33.041" v="7869" actId="1076"/>
          <ac:picMkLst>
            <pc:docMk/>
            <pc:sldMk cId="2923089458" sldId="258"/>
            <ac:picMk id="7" creationId="{DD3F21D8-5A0A-E8DC-5509-8FE9F707A841}"/>
          </ac:picMkLst>
        </pc:picChg>
      </pc:sldChg>
      <pc:sldChg chg="addSp delSp modSp mod setBg">
        <pc:chgData name="Jasmine Roberts (2105410)" userId="666d575d-de43-4e23-8274-82ae381cb78b" providerId="ADAL" clId="{BC8FC62C-87C1-4F6D-B6DE-F6840BD37C9E}" dt="2023-03-28T09:35:15.259" v="7965" actId="20577"/>
        <pc:sldMkLst>
          <pc:docMk/>
          <pc:sldMk cId="3635628933" sldId="259"/>
        </pc:sldMkLst>
        <pc:spChg chg="mod">
          <ac:chgData name="Jasmine Roberts (2105410)" userId="666d575d-de43-4e23-8274-82ae381cb78b" providerId="ADAL" clId="{BC8FC62C-87C1-4F6D-B6DE-F6840BD37C9E}" dt="2023-03-28T09:32:57.566" v="7907" actId="26606"/>
          <ac:spMkLst>
            <pc:docMk/>
            <pc:sldMk cId="3635628933" sldId="259"/>
            <ac:spMk id="2" creationId="{4C3EB09F-E3F6-6442-60C3-EC3BEBA054F3}"/>
          </ac:spMkLst>
        </pc:spChg>
        <pc:spChg chg="del mod">
          <ac:chgData name="Jasmine Roberts (2105410)" userId="666d575d-de43-4e23-8274-82ae381cb78b" providerId="ADAL" clId="{BC8FC62C-87C1-4F6D-B6DE-F6840BD37C9E}" dt="2023-03-27T13:03:32.400" v="1566" actId="478"/>
          <ac:spMkLst>
            <pc:docMk/>
            <pc:sldMk cId="3635628933" sldId="259"/>
            <ac:spMk id="3" creationId="{C3559479-6D39-4A33-3E06-82C42951694F}"/>
          </ac:spMkLst>
        </pc:spChg>
        <pc:spChg chg="add mod">
          <ac:chgData name="Jasmine Roberts (2105410)" userId="666d575d-de43-4e23-8274-82ae381cb78b" providerId="ADAL" clId="{BC8FC62C-87C1-4F6D-B6DE-F6840BD37C9E}" dt="2023-03-28T09:33:29.456" v="7916" actId="313"/>
          <ac:spMkLst>
            <pc:docMk/>
            <pc:sldMk cId="3635628933" sldId="259"/>
            <ac:spMk id="4" creationId="{F34F72FE-26C2-093C-89ED-3F0695ADDA88}"/>
          </ac:spMkLst>
        </pc:spChg>
        <pc:spChg chg="add mod">
          <ac:chgData name="Jasmine Roberts (2105410)" userId="666d575d-de43-4e23-8274-82ae381cb78b" providerId="ADAL" clId="{BC8FC62C-87C1-4F6D-B6DE-F6840BD37C9E}" dt="2023-03-28T09:34:41.808" v="7944" actId="14100"/>
          <ac:spMkLst>
            <pc:docMk/>
            <pc:sldMk cId="3635628933" sldId="259"/>
            <ac:spMk id="6" creationId="{22647B5A-C2B6-E823-0FAF-EB447B8A5B53}"/>
          </ac:spMkLst>
        </pc:spChg>
        <pc:spChg chg="add del mod">
          <ac:chgData name="Jasmine Roberts (2105410)" userId="666d575d-de43-4e23-8274-82ae381cb78b" providerId="ADAL" clId="{BC8FC62C-87C1-4F6D-B6DE-F6840BD37C9E}" dt="2023-03-27T13:03:35.531" v="1567" actId="478"/>
          <ac:spMkLst>
            <pc:docMk/>
            <pc:sldMk cId="3635628933" sldId="259"/>
            <ac:spMk id="6" creationId="{56472838-3BC5-5780-8777-876FAF632261}"/>
          </ac:spMkLst>
        </pc:spChg>
        <pc:spChg chg="add mod">
          <ac:chgData name="Jasmine Roberts (2105410)" userId="666d575d-de43-4e23-8274-82ae381cb78b" providerId="ADAL" clId="{BC8FC62C-87C1-4F6D-B6DE-F6840BD37C9E}" dt="2023-03-28T09:35:15.259" v="7965" actId="20577"/>
          <ac:spMkLst>
            <pc:docMk/>
            <pc:sldMk cId="3635628933" sldId="259"/>
            <ac:spMk id="7" creationId="{B36DFD82-4FC7-DA34-6F45-E3BEA7EB1862}"/>
          </ac:spMkLst>
        </pc:spChg>
        <pc:picChg chg="add mod">
          <ac:chgData name="Jasmine Roberts (2105410)" userId="666d575d-de43-4e23-8274-82ae381cb78b" providerId="ADAL" clId="{BC8FC62C-87C1-4F6D-B6DE-F6840BD37C9E}" dt="2023-03-28T09:32:57.566" v="7907" actId="26606"/>
          <ac:picMkLst>
            <pc:docMk/>
            <pc:sldMk cId="3635628933" sldId="259"/>
            <ac:picMk id="3" creationId="{81C1FAA4-1784-EFE2-79B6-51DE9322ECBF}"/>
          </ac:picMkLst>
        </pc:picChg>
        <pc:picChg chg="add mod">
          <ac:chgData name="Jasmine Roberts (2105410)" userId="666d575d-de43-4e23-8274-82ae381cb78b" providerId="ADAL" clId="{BC8FC62C-87C1-4F6D-B6DE-F6840BD37C9E}" dt="2023-03-28T09:32:57.566" v="7907" actId="26606"/>
          <ac:picMkLst>
            <pc:docMk/>
            <pc:sldMk cId="3635628933" sldId="259"/>
            <ac:picMk id="5" creationId="{01F73CF5-284F-DDBD-0D10-6AC8BEDBDE16}"/>
          </ac:picMkLst>
        </pc:picChg>
      </pc:sldChg>
      <pc:sldChg chg="addSp modSp mod setBg">
        <pc:chgData name="Jasmine Roberts (2105410)" userId="666d575d-de43-4e23-8274-82ae381cb78b" providerId="ADAL" clId="{BC8FC62C-87C1-4F6D-B6DE-F6840BD37C9E}" dt="2023-03-28T09:37:19.503" v="7993" actId="1076"/>
        <pc:sldMkLst>
          <pc:docMk/>
          <pc:sldMk cId="1048475418" sldId="260"/>
        </pc:sldMkLst>
        <pc:spChg chg="mod">
          <ac:chgData name="Jasmine Roberts (2105410)" userId="666d575d-de43-4e23-8274-82ae381cb78b" providerId="ADAL" clId="{BC8FC62C-87C1-4F6D-B6DE-F6840BD37C9E}" dt="2023-03-28T09:36:18.312" v="7967" actId="26606"/>
          <ac:spMkLst>
            <pc:docMk/>
            <pc:sldMk cId="1048475418" sldId="260"/>
            <ac:spMk id="2" creationId="{9B91A5FC-2BC1-B473-AF06-04B6426B60F4}"/>
          </ac:spMkLst>
        </pc:spChg>
        <pc:spChg chg="mod">
          <ac:chgData name="Jasmine Roberts (2105410)" userId="666d575d-de43-4e23-8274-82ae381cb78b" providerId="ADAL" clId="{BC8FC62C-87C1-4F6D-B6DE-F6840BD37C9E}" dt="2023-03-28T09:36:18.312" v="7967" actId="26606"/>
          <ac:spMkLst>
            <pc:docMk/>
            <pc:sldMk cId="1048475418" sldId="260"/>
            <ac:spMk id="3" creationId="{C21F9EF7-535C-C99E-85B4-C4765B1F316D}"/>
          </ac:spMkLst>
        </pc:spChg>
        <pc:spChg chg="add mod">
          <ac:chgData name="Jasmine Roberts (2105410)" userId="666d575d-de43-4e23-8274-82ae381cb78b" providerId="ADAL" clId="{BC8FC62C-87C1-4F6D-B6DE-F6840BD37C9E}" dt="2023-03-28T09:37:19.503" v="7993" actId="1076"/>
          <ac:spMkLst>
            <pc:docMk/>
            <pc:sldMk cId="1048475418" sldId="260"/>
            <ac:spMk id="5" creationId="{05B0042D-437B-6D79-9653-50FC55020721}"/>
          </ac:spMkLst>
        </pc:spChg>
        <pc:spChg chg="add">
          <ac:chgData name="Jasmine Roberts (2105410)" userId="666d575d-de43-4e23-8274-82ae381cb78b" providerId="ADAL" clId="{BC8FC62C-87C1-4F6D-B6DE-F6840BD37C9E}" dt="2023-03-28T09:36:18.312" v="7967" actId="26606"/>
          <ac:spMkLst>
            <pc:docMk/>
            <pc:sldMk cId="1048475418" sldId="260"/>
            <ac:spMk id="9" creationId="{8DCA398B-8CB4-4C0C-89C6-A8AB6F78D7DD}"/>
          </ac:spMkLst>
        </pc:spChg>
        <pc:spChg chg="add">
          <ac:chgData name="Jasmine Roberts (2105410)" userId="666d575d-de43-4e23-8274-82ae381cb78b" providerId="ADAL" clId="{BC8FC62C-87C1-4F6D-B6DE-F6840BD37C9E}" dt="2023-03-28T09:36:18.312" v="7967" actId="26606"/>
          <ac:spMkLst>
            <pc:docMk/>
            <pc:sldMk cId="1048475418" sldId="260"/>
            <ac:spMk id="11" creationId="{9E8345C6-0280-4226-BD83-7333BA6C3AA3}"/>
          </ac:spMkLst>
        </pc:spChg>
        <pc:spChg chg="add">
          <ac:chgData name="Jasmine Roberts (2105410)" userId="666d575d-de43-4e23-8274-82ae381cb78b" providerId="ADAL" clId="{BC8FC62C-87C1-4F6D-B6DE-F6840BD37C9E}" dt="2023-03-28T09:36:18.312" v="7967" actId="26606"/>
          <ac:spMkLst>
            <pc:docMk/>
            <pc:sldMk cId="1048475418" sldId="260"/>
            <ac:spMk id="13" creationId="{99823778-D290-4538-B146-1F73C3755C9D}"/>
          </ac:spMkLst>
        </pc:spChg>
        <pc:picChg chg="add mod">
          <ac:chgData name="Jasmine Roberts (2105410)" userId="666d575d-de43-4e23-8274-82ae381cb78b" providerId="ADAL" clId="{BC8FC62C-87C1-4F6D-B6DE-F6840BD37C9E}" dt="2023-03-28T09:36:22.791" v="7969" actId="1076"/>
          <ac:picMkLst>
            <pc:docMk/>
            <pc:sldMk cId="1048475418" sldId="260"/>
            <ac:picMk id="4" creationId="{2C95C3BA-BE97-019D-D19C-1652DD868567}"/>
          </ac:picMkLst>
        </pc:picChg>
      </pc:sldChg>
      <pc:sldChg chg="modSp mod">
        <pc:chgData name="Jasmine Roberts (2105410)" userId="666d575d-de43-4e23-8274-82ae381cb78b" providerId="ADAL" clId="{BC8FC62C-87C1-4F6D-B6DE-F6840BD37C9E}" dt="2023-03-28T08:57:05.609" v="4198" actId="20577"/>
        <pc:sldMkLst>
          <pc:docMk/>
          <pc:sldMk cId="2584275141" sldId="261"/>
        </pc:sldMkLst>
        <pc:spChg chg="mod">
          <ac:chgData name="Jasmine Roberts (2105410)" userId="666d575d-de43-4e23-8274-82ae381cb78b" providerId="ADAL" clId="{BC8FC62C-87C1-4F6D-B6DE-F6840BD37C9E}" dt="2023-03-27T12:17:40.509" v="280" actId="115"/>
          <ac:spMkLst>
            <pc:docMk/>
            <pc:sldMk cId="2584275141" sldId="261"/>
            <ac:spMk id="2" creationId="{11FC5A65-C86A-9908-3483-2442291BD552}"/>
          </ac:spMkLst>
        </pc:spChg>
        <pc:spChg chg="mod">
          <ac:chgData name="Jasmine Roberts (2105410)" userId="666d575d-de43-4e23-8274-82ae381cb78b" providerId="ADAL" clId="{BC8FC62C-87C1-4F6D-B6DE-F6840BD37C9E}" dt="2023-03-28T08:57:05.609" v="4198" actId="20577"/>
          <ac:spMkLst>
            <pc:docMk/>
            <pc:sldMk cId="2584275141" sldId="261"/>
            <ac:spMk id="3" creationId="{AAA6972C-6974-D883-5B40-3A8BB39B0695}"/>
          </ac:spMkLst>
        </pc:spChg>
      </pc:sldChg>
      <pc:sldChg chg="modSp mod">
        <pc:chgData name="Jasmine Roberts (2105410)" userId="666d575d-de43-4e23-8274-82ae381cb78b" providerId="ADAL" clId="{BC8FC62C-87C1-4F6D-B6DE-F6840BD37C9E}" dt="2023-03-27T12:17:02.053" v="273" actId="115"/>
        <pc:sldMkLst>
          <pc:docMk/>
          <pc:sldMk cId="3534555172" sldId="262"/>
        </pc:sldMkLst>
        <pc:spChg chg="mod">
          <ac:chgData name="Jasmine Roberts (2105410)" userId="666d575d-de43-4e23-8274-82ae381cb78b" providerId="ADAL" clId="{BC8FC62C-87C1-4F6D-B6DE-F6840BD37C9E}" dt="2023-03-27T12:17:02.053" v="273" actId="115"/>
          <ac:spMkLst>
            <pc:docMk/>
            <pc:sldMk cId="3534555172" sldId="262"/>
            <ac:spMk id="2" creationId="{1286846B-24AF-590E-B75D-78D29A45D807}"/>
          </ac:spMkLst>
        </pc:spChg>
      </pc:sldChg>
      <pc:sldChg chg="addSp modSp new mod setBg">
        <pc:chgData name="Jasmine Roberts (2105410)" userId="666d575d-de43-4e23-8274-82ae381cb78b" providerId="ADAL" clId="{BC8FC62C-87C1-4F6D-B6DE-F6840BD37C9E}" dt="2023-03-28T09:38:37.318" v="8022" actId="1076"/>
        <pc:sldMkLst>
          <pc:docMk/>
          <pc:sldMk cId="3688074213" sldId="263"/>
        </pc:sldMkLst>
        <pc:spChg chg="mod">
          <ac:chgData name="Jasmine Roberts (2105410)" userId="666d575d-de43-4e23-8274-82ae381cb78b" providerId="ADAL" clId="{BC8FC62C-87C1-4F6D-B6DE-F6840BD37C9E}" dt="2023-03-28T09:37:44.959" v="7995" actId="26606"/>
          <ac:spMkLst>
            <pc:docMk/>
            <pc:sldMk cId="3688074213" sldId="263"/>
            <ac:spMk id="2" creationId="{B1F36685-2531-CECB-1674-E2A96F4B502D}"/>
          </ac:spMkLst>
        </pc:spChg>
        <pc:spChg chg="mod">
          <ac:chgData name="Jasmine Roberts (2105410)" userId="666d575d-de43-4e23-8274-82ae381cb78b" providerId="ADAL" clId="{BC8FC62C-87C1-4F6D-B6DE-F6840BD37C9E}" dt="2023-03-28T09:37:44.959" v="7995" actId="26606"/>
          <ac:spMkLst>
            <pc:docMk/>
            <pc:sldMk cId="3688074213" sldId="263"/>
            <ac:spMk id="3" creationId="{687A24B3-812C-DC66-EF1C-6175CFA9A4BE}"/>
          </ac:spMkLst>
        </pc:spChg>
        <pc:spChg chg="add mod">
          <ac:chgData name="Jasmine Roberts (2105410)" userId="666d575d-de43-4e23-8274-82ae381cb78b" providerId="ADAL" clId="{BC8FC62C-87C1-4F6D-B6DE-F6840BD37C9E}" dt="2023-03-28T09:38:37.318" v="8022" actId="1076"/>
          <ac:spMkLst>
            <pc:docMk/>
            <pc:sldMk cId="3688074213" sldId="263"/>
            <ac:spMk id="5" creationId="{F4F7FF35-3CBC-8089-DC8F-C878A046F2F4}"/>
          </ac:spMkLst>
        </pc:spChg>
        <pc:spChg chg="add">
          <ac:chgData name="Jasmine Roberts (2105410)" userId="666d575d-de43-4e23-8274-82ae381cb78b" providerId="ADAL" clId="{BC8FC62C-87C1-4F6D-B6DE-F6840BD37C9E}" dt="2023-03-28T09:37:44.959" v="7995" actId="26606"/>
          <ac:spMkLst>
            <pc:docMk/>
            <pc:sldMk cId="3688074213" sldId="263"/>
            <ac:spMk id="9" creationId="{56533F40-045E-4E3D-9243-864CD4E58669}"/>
          </ac:spMkLst>
        </pc:spChg>
        <pc:spChg chg="add">
          <ac:chgData name="Jasmine Roberts (2105410)" userId="666d575d-de43-4e23-8274-82ae381cb78b" providerId="ADAL" clId="{BC8FC62C-87C1-4F6D-B6DE-F6840BD37C9E}" dt="2023-03-28T09:37:44.959" v="7995" actId="26606"/>
          <ac:spMkLst>
            <pc:docMk/>
            <pc:sldMk cId="3688074213" sldId="263"/>
            <ac:spMk id="11" creationId="{30402EC6-D845-41B3-BEBE-CB34D9BFEA60}"/>
          </ac:spMkLst>
        </pc:spChg>
        <pc:picChg chg="add mod">
          <ac:chgData name="Jasmine Roberts (2105410)" userId="666d575d-de43-4e23-8274-82ae381cb78b" providerId="ADAL" clId="{BC8FC62C-87C1-4F6D-B6DE-F6840BD37C9E}" dt="2023-03-28T09:37:44.959" v="7995" actId="26606"/>
          <ac:picMkLst>
            <pc:docMk/>
            <pc:sldMk cId="3688074213" sldId="263"/>
            <ac:picMk id="4" creationId="{212ABAB6-D6D6-8360-2DA7-4A5CC662632D}"/>
          </ac:picMkLst>
        </pc:picChg>
      </pc:sldChg>
      <pc:sldChg chg="addSp modSp new mod setBg setClrOvrMap">
        <pc:chgData name="Jasmine Roberts (2105410)" userId="666d575d-de43-4e23-8274-82ae381cb78b" providerId="ADAL" clId="{BC8FC62C-87C1-4F6D-B6DE-F6840BD37C9E}" dt="2023-03-28T09:39:29.670" v="8032" actId="14100"/>
        <pc:sldMkLst>
          <pc:docMk/>
          <pc:sldMk cId="3482285195" sldId="264"/>
        </pc:sldMkLst>
        <pc:spChg chg="mod">
          <ac:chgData name="Jasmine Roberts (2105410)" userId="666d575d-de43-4e23-8274-82ae381cb78b" providerId="ADAL" clId="{BC8FC62C-87C1-4F6D-B6DE-F6840BD37C9E}" dt="2023-03-28T09:39:06.878" v="8024" actId="26606"/>
          <ac:spMkLst>
            <pc:docMk/>
            <pc:sldMk cId="3482285195" sldId="264"/>
            <ac:spMk id="2" creationId="{EE7E2F85-7E21-72CD-8BAD-1F9AFEEE46F3}"/>
          </ac:spMkLst>
        </pc:spChg>
        <pc:spChg chg="mod">
          <ac:chgData name="Jasmine Roberts (2105410)" userId="666d575d-de43-4e23-8274-82ae381cb78b" providerId="ADAL" clId="{BC8FC62C-87C1-4F6D-B6DE-F6840BD37C9E}" dt="2023-03-28T09:39:29.670" v="8032" actId="14100"/>
          <ac:spMkLst>
            <pc:docMk/>
            <pc:sldMk cId="3482285195" sldId="264"/>
            <ac:spMk id="3" creationId="{B6AA2105-9D73-BCF4-19D5-E87C575AED44}"/>
          </ac:spMkLst>
        </pc:spChg>
        <pc:picChg chg="add mod ord">
          <ac:chgData name="Jasmine Roberts (2105410)" userId="666d575d-de43-4e23-8274-82ae381cb78b" providerId="ADAL" clId="{BC8FC62C-87C1-4F6D-B6DE-F6840BD37C9E}" dt="2023-03-28T09:39:15.619" v="8026" actId="27614"/>
          <ac:picMkLst>
            <pc:docMk/>
            <pc:sldMk cId="3482285195" sldId="264"/>
            <ac:picMk id="4" creationId="{DEF4F33A-F593-C23F-FFE3-BA976A782665}"/>
          </ac:picMkLst>
        </pc:picChg>
      </pc:sldChg>
      <pc:sldChg chg="addSp modSp new mod setBg">
        <pc:chgData name="Jasmine Roberts (2105410)" userId="666d575d-de43-4e23-8274-82ae381cb78b" providerId="ADAL" clId="{BC8FC62C-87C1-4F6D-B6DE-F6840BD37C9E}" dt="2023-03-28T09:40:00.673" v="8034" actId="26606"/>
        <pc:sldMkLst>
          <pc:docMk/>
          <pc:sldMk cId="1968742325" sldId="265"/>
        </pc:sldMkLst>
        <pc:spChg chg="mod">
          <ac:chgData name="Jasmine Roberts (2105410)" userId="666d575d-de43-4e23-8274-82ae381cb78b" providerId="ADAL" clId="{BC8FC62C-87C1-4F6D-B6DE-F6840BD37C9E}" dt="2023-03-28T09:40:00.673" v="8034" actId="26606"/>
          <ac:spMkLst>
            <pc:docMk/>
            <pc:sldMk cId="1968742325" sldId="265"/>
            <ac:spMk id="2" creationId="{B30DECD7-A623-0AFA-7750-DE59E766E810}"/>
          </ac:spMkLst>
        </pc:spChg>
        <pc:spChg chg="mod">
          <ac:chgData name="Jasmine Roberts (2105410)" userId="666d575d-de43-4e23-8274-82ae381cb78b" providerId="ADAL" clId="{BC8FC62C-87C1-4F6D-B6DE-F6840BD37C9E}" dt="2023-03-28T09:40:00.673" v="8034" actId="26606"/>
          <ac:spMkLst>
            <pc:docMk/>
            <pc:sldMk cId="1968742325" sldId="265"/>
            <ac:spMk id="3" creationId="{B48AF700-F1D9-C167-E422-F06E088BC7F4}"/>
          </ac:spMkLst>
        </pc:spChg>
        <pc:picChg chg="add mod ord">
          <ac:chgData name="Jasmine Roberts (2105410)" userId="666d575d-de43-4e23-8274-82ae381cb78b" providerId="ADAL" clId="{BC8FC62C-87C1-4F6D-B6DE-F6840BD37C9E}" dt="2023-03-28T09:40:00.673" v="8034" actId="26606"/>
          <ac:picMkLst>
            <pc:docMk/>
            <pc:sldMk cId="1968742325" sldId="265"/>
            <ac:picMk id="4" creationId="{26C337E2-17E3-50FF-4B27-DD787C84D6A5}"/>
          </ac:picMkLst>
        </pc:picChg>
      </pc:sldChg>
      <pc:sldChg chg="modSp new mod ord">
        <pc:chgData name="Jasmine Roberts (2105410)" userId="666d575d-de43-4e23-8274-82ae381cb78b" providerId="ADAL" clId="{BC8FC62C-87C1-4F6D-B6DE-F6840BD37C9E}" dt="2023-03-27T12:16:57.773" v="272" actId="115"/>
        <pc:sldMkLst>
          <pc:docMk/>
          <pc:sldMk cId="639653814" sldId="266"/>
        </pc:sldMkLst>
        <pc:spChg chg="mod">
          <ac:chgData name="Jasmine Roberts (2105410)" userId="666d575d-de43-4e23-8274-82ae381cb78b" providerId="ADAL" clId="{BC8FC62C-87C1-4F6D-B6DE-F6840BD37C9E}" dt="2023-03-27T12:16:57.773" v="272" actId="115"/>
          <ac:spMkLst>
            <pc:docMk/>
            <pc:sldMk cId="639653814" sldId="266"/>
            <ac:spMk id="2" creationId="{BB7D39A2-81F9-AE09-4122-6FE14AFD5D1A}"/>
          </ac:spMkLst>
        </pc:spChg>
      </pc:sldChg>
      <pc:sldChg chg="modSp add mod">
        <pc:chgData name="Jasmine Roberts (2105410)" userId="666d575d-de43-4e23-8274-82ae381cb78b" providerId="ADAL" clId="{BC8FC62C-87C1-4F6D-B6DE-F6840BD37C9E}" dt="2023-03-28T09:19:21.056" v="6744" actId="20577"/>
        <pc:sldMkLst>
          <pc:docMk/>
          <pc:sldMk cId="1962633920" sldId="267"/>
        </pc:sldMkLst>
        <pc:spChg chg="mod">
          <ac:chgData name="Jasmine Roberts (2105410)" userId="666d575d-de43-4e23-8274-82ae381cb78b" providerId="ADAL" clId="{BC8FC62C-87C1-4F6D-B6DE-F6840BD37C9E}" dt="2023-03-28T09:19:21.056" v="6744" actId="20577"/>
          <ac:spMkLst>
            <pc:docMk/>
            <pc:sldMk cId="1962633920" sldId="267"/>
            <ac:spMk id="3" creationId="{AAA6972C-6974-D883-5B40-3A8BB39B0695}"/>
          </ac:spMkLst>
        </pc:spChg>
      </pc:sldChg>
    </pc:docChg>
  </pc:docChgLst>
  <pc:docChgLst>
    <pc:chgData name="Jasmine Roberts (2105410)" userId="666d575d-de43-4e23-8274-82ae381cb78b" providerId="ADAL" clId="{7EC20B91-3622-F540-B3CD-E0A7CB866912}"/>
    <pc:docChg chg="undo custSel addSld modSld">
      <pc:chgData name="Jasmine Roberts (2105410)" userId="666d575d-de43-4e23-8274-82ae381cb78b" providerId="ADAL" clId="{7EC20B91-3622-F540-B3CD-E0A7CB866912}" dt="2023-07-21T22:22:55.377" v="1874" actId="1576"/>
      <pc:docMkLst>
        <pc:docMk/>
      </pc:docMkLst>
      <pc:sldChg chg="modSp">
        <pc:chgData name="Jasmine Roberts (2105410)" userId="666d575d-de43-4e23-8274-82ae381cb78b" providerId="ADAL" clId="{7EC20B91-3622-F540-B3CD-E0A7CB866912}" dt="2023-07-21T22:02:40.297" v="1771" actId="20577"/>
        <pc:sldMkLst>
          <pc:docMk/>
          <pc:sldMk cId="469677169" sldId="257"/>
        </pc:sldMkLst>
        <pc:spChg chg="mod">
          <ac:chgData name="Jasmine Roberts (2105410)" userId="666d575d-de43-4e23-8274-82ae381cb78b" providerId="ADAL" clId="{7EC20B91-3622-F540-B3CD-E0A7CB866912}" dt="2023-03-19T21:45:28.320" v="520" actId="1076"/>
          <ac:spMkLst>
            <pc:docMk/>
            <pc:sldMk cId="469677169" sldId="257"/>
            <ac:spMk id="2" creationId="{0B349B66-FA26-001C-D0B0-9F88EB29881E}"/>
          </ac:spMkLst>
        </pc:spChg>
        <pc:spChg chg="mod">
          <ac:chgData name="Jasmine Roberts (2105410)" userId="666d575d-de43-4e23-8274-82ae381cb78b" providerId="ADAL" clId="{7EC20B91-3622-F540-B3CD-E0A7CB866912}" dt="2023-07-21T22:02:40.297" v="1771" actId="20577"/>
          <ac:spMkLst>
            <pc:docMk/>
            <pc:sldMk cId="469677169" sldId="257"/>
            <ac:spMk id="3" creationId="{E02B9204-4006-BBFE-E5CD-008542628BC7}"/>
          </ac:spMkLst>
        </pc:spChg>
        <pc:picChg chg="mod">
          <ac:chgData name="Jasmine Roberts (2105410)" userId="666d575d-de43-4e23-8274-82ae381cb78b" providerId="ADAL" clId="{7EC20B91-3622-F540-B3CD-E0A7CB866912}" dt="2023-07-21T22:00:49.148" v="1634" actId="1076"/>
          <ac:picMkLst>
            <pc:docMk/>
            <pc:sldMk cId="469677169" sldId="257"/>
            <ac:picMk id="4" creationId="{9002D59A-5EC2-28FD-7843-00ACFFBA5BB0}"/>
          </ac:picMkLst>
        </pc:picChg>
      </pc:sldChg>
      <pc:sldChg chg="new">
        <pc:chgData name="Jasmine Roberts (2105410)" userId="666d575d-de43-4e23-8274-82ae381cb78b" providerId="ADAL" clId="{7EC20B91-3622-F540-B3CD-E0A7CB866912}" dt="2023-03-19T21:16:49.308" v="0" actId="680"/>
        <pc:sldMkLst>
          <pc:docMk/>
          <pc:sldMk cId="2923089458" sldId="258"/>
        </pc:sldMkLst>
      </pc:sldChg>
      <pc:sldChg chg="modSp new">
        <pc:chgData name="Jasmine Roberts (2105410)" userId="666d575d-de43-4e23-8274-82ae381cb78b" providerId="ADAL" clId="{7EC20B91-3622-F540-B3CD-E0A7CB866912}" dt="2023-07-21T22:04:16.451" v="1867" actId="20577"/>
        <pc:sldMkLst>
          <pc:docMk/>
          <pc:sldMk cId="3635628933" sldId="259"/>
        </pc:sldMkLst>
        <pc:spChg chg="mod">
          <ac:chgData name="Jasmine Roberts (2105410)" userId="666d575d-de43-4e23-8274-82ae381cb78b" providerId="ADAL" clId="{7EC20B91-3622-F540-B3CD-E0A7CB866912}" dt="2023-07-21T22:04:16.451" v="1867" actId="20577"/>
          <ac:spMkLst>
            <pc:docMk/>
            <pc:sldMk cId="3635628933" sldId="259"/>
            <ac:spMk id="4" creationId="{F34F72FE-26C2-093C-89ED-3F0695ADDA88}"/>
          </ac:spMkLst>
        </pc:spChg>
      </pc:sldChg>
      <pc:sldChg chg="new">
        <pc:chgData name="Jasmine Roberts (2105410)" userId="666d575d-de43-4e23-8274-82ae381cb78b" providerId="ADAL" clId="{7EC20B91-3622-F540-B3CD-E0A7CB866912}" dt="2023-03-19T21:16:50.112" v="2" actId="680"/>
        <pc:sldMkLst>
          <pc:docMk/>
          <pc:sldMk cId="1048475418" sldId="260"/>
        </pc:sldMkLst>
      </pc:sldChg>
      <pc:sldChg chg="modSp new">
        <pc:chgData name="Jasmine Roberts (2105410)" userId="666d575d-de43-4e23-8274-82ae381cb78b" providerId="ADAL" clId="{7EC20B91-3622-F540-B3CD-E0A7CB866912}" dt="2023-03-19T22:20:58.168" v="1475" actId="20577"/>
        <pc:sldMkLst>
          <pc:docMk/>
          <pc:sldMk cId="2584275141" sldId="261"/>
        </pc:sldMkLst>
        <pc:spChg chg="mod">
          <ac:chgData name="Jasmine Roberts (2105410)" userId="666d575d-de43-4e23-8274-82ae381cb78b" providerId="ADAL" clId="{7EC20B91-3622-F540-B3CD-E0A7CB866912}" dt="2023-03-19T21:51:16.176" v="596" actId="1076"/>
          <ac:spMkLst>
            <pc:docMk/>
            <pc:sldMk cId="2584275141" sldId="261"/>
            <ac:spMk id="2" creationId="{11FC5A65-C86A-9908-3483-2442291BD552}"/>
          </ac:spMkLst>
        </pc:spChg>
        <pc:spChg chg="mod">
          <ac:chgData name="Jasmine Roberts (2105410)" userId="666d575d-de43-4e23-8274-82ae381cb78b" providerId="ADAL" clId="{7EC20B91-3622-F540-B3CD-E0A7CB866912}" dt="2023-03-19T22:20:58.168" v="1475" actId="20577"/>
          <ac:spMkLst>
            <pc:docMk/>
            <pc:sldMk cId="2584275141" sldId="261"/>
            <ac:spMk id="3" creationId="{AAA6972C-6974-D883-5B40-3A8BB39B0695}"/>
          </ac:spMkLst>
        </pc:spChg>
      </pc:sldChg>
      <pc:sldChg chg="addSp modSp new">
        <pc:chgData name="Jasmine Roberts (2105410)" userId="666d575d-de43-4e23-8274-82ae381cb78b" providerId="ADAL" clId="{7EC20B91-3622-F540-B3CD-E0A7CB866912}" dt="2023-03-19T22:10:16.682" v="1156" actId="20577"/>
        <pc:sldMkLst>
          <pc:docMk/>
          <pc:sldMk cId="3534555172" sldId="262"/>
        </pc:sldMkLst>
        <pc:spChg chg="mod">
          <ac:chgData name="Jasmine Roberts (2105410)" userId="666d575d-de43-4e23-8274-82ae381cb78b" providerId="ADAL" clId="{7EC20B91-3622-F540-B3CD-E0A7CB866912}" dt="2023-03-19T22:10:16.682" v="1156" actId="20577"/>
          <ac:spMkLst>
            <pc:docMk/>
            <pc:sldMk cId="3534555172" sldId="262"/>
            <ac:spMk id="2" creationId="{1286846B-24AF-590E-B75D-78D29A45D807}"/>
          </ac:spMkLst>
        </pc:spChg>
        <pc:spChg chg="mod">
          <ac:chgData name="Jasmine Roberts (2105410)" userId="666d575d-de43-4e23-8274-82ae381cb78b" providerId="ADAL" clId="{7EC20B91-3622-F540-B3CD-E0A7CB866912}" dt="2023-03-19T22:00:08.097" v="910" actId="14100"/>
          <ac:spMkLst>
            <pc:docMk/>
            <pc:sldMk cId="3534555172" sldId="262"/>
            <ac:spMk id="3" creationId="{F318898C-6FAE-C635-8EA6-A1A8FD1E608F}"/>
          </ac:spMkLst>
        </pc:spChg>
        <pc:spChg chg="add mod">
          <ac:chgData name="Jasmine Roberts (2105410)" userId="666d575d-de43-4e23-8274-82ae381cb78b" providerId="ADAL" clId="{7EC20B91-3622-F540-B3CD-E0A7CB866912}" dt="2023-03-19T21:42:27.465" v="393" actId="20577"/>
          <ac:spMkLst>
            <pc:docMk/>
            <pc:sldMk cId="3534555172" sldId="262"/>
            <ac:spMk id="4" creationId="{30A66F62-A653-0AA1-A56F-C23F10F83037}"/>
          </ac:spMkLst>
        </pc:spChg>
        <pc:spChg chg="add mod">
          <ac:chgData name="Jasmine Roberts (2105410)" userId="666d575d-de43-4e23-8274-82ae381cb78b" providerId="ADAL" clId="{7EC20B91-3622-F540-B3CD-E0A7CB866912}" dt="2023-03-19T22:09:43.108" v="1139" actId="1076"/>
          <ac:spMkLst>
            <pc:docMk/>
            <pc:sldMk cId="3534555172" sldId="262"/>
            <ac:spMk id="5" creationId="{9A19AB54-3A95-1ECD-5913-00F546A89F02}"/>
          </ac:spMkLst>
        </pc:spChg>
        <pc:spChg chg="add mod">
          <ac:chgData name="Jasmine Roberts (2105410)" userId="666d575d-de43-4e23-8274-82ae381cb78b" providerId="ADAL" clId="{7EC20B91-3622-F540-B3CD-E0A7CB866912}" dt="2023-03-19T22:02:38.191" v="948" actId="115"/>
          <ac:spMkLst>
            <pc:docMk/>
            <pc:sldMk cId="3534555172" sldId="262"/>
            <ac:spMk id="7" creationId="{0BFF2AAD-E8E3-E48B-4371-76BA01A1DB13}"/>
          </ac:spMkLst>
        </pc:spChg>
        <pc:spChg chg="add mod">
          <ac:chgData name="Jasmine Roberts (2105410)" userId="666d575d-de43-4e23-8274-82ae381cb78b" providerId="ADAL" clId="{7EC20B91-3622-F540-B3CD-E0A7CB866912}" dt="2023-03-19T22:09:57.055" v="1141" actId="1076"/>
          <ac:spMkLst>
            <pc:docMk/>
            <pc:sldMk cId="3534555172" sldId="262"/>
            <ac:spMk id="9" creationId="{C02FC43A-F436-A9E3-53EE-603E5E3B50E2}"/>
          </ac:spMkLst>
        </pc:spChg>
        <pc:spChg chg="add mod">
          <ac:chgData name="Jasmine Roberts (2105410)" userId="666d575d-de43-4e23-8274-82ae381cb78b" providerId="ADAL" clId="{7EC20B91-3622-F540-B3CD-E0A7CB866912}" dt="2023-03-19T22:08:13.542" v="1112" actId="1076"/>
          <ac:spMkLst>
            <pc:docMk/>
            <pc:sldMk cId="3534555172" sldId="262"/>
            <ac:spMk id="11" creationId="{FA34DDFF-A3FC-7E08-EE74-38AAC054163A}"/>
          </ac:spMkLst>
        </pc:spChg>
        <pc:spChg chg="add mod">
          <ac:chgData name="Jasmine Roberts (2105410)" userId="666d575d-de43-4e23-8274-82ae381cb78b" providerId="ADAL" clId="{7EC20B91-3622-F540-B3CD-E0A7CB866912}" dt="2023-03-19T22:09:24.755" v="1138" actId="115"/>
          <ac:spMkLst>
            <pc:docMk/>
            <pc:sldMk cId="3534555172" sldId="262"/>
            <ac:spMk id="13" creationId="{46559073-4D46-827C-A608-638C6C9703E0}"/>
          </ac:spMkLst>
        </pc:spChg>
        <pc:picChg chg="add mod">
          <ac:chgData name="Jasmine Roberts (2105410)" userId="666d575d-de43-4e23-8274-82ae381cb78b" providerId="ADAL" clId="{7EC20B91-3622-F540-B3CD-E0A7CB866912}" dt="2023-03-19T21:49:18.596" v="527" actId="1076"/>
          <ac:picMkLst>
            <pc:docMk/>
            <pc:sldMk cId="3534555172" sldId="262"/>
            <ac:picMk id="6" creationId="{0305C2ED-DF16-8318-9FC3-97EC62FF04F3}"/>
          </ac:picMkLst>
        </pc:picChg>
        <pc:picChg chg="add mod modCrop">
          <ac:chgData name="Jasmine Roberts (2105410)" userId="666d575d-de43-4e23-8274-82ae381cb78b" providerId="ADAL" clId="{7EC20B91-3622-F540-B3CD-E0A7CB866912}" dt="2023-03-19T22:02:12.795" v="943" actId="14100"/>
          <ac:picMkLst>
            <pc:docMk/>
            <pc:sldMk cId="3534555172" sldId="262"/>
            <ac:picMk id="8" creationId="{B77829AF-B870-0C5F-1960-F9BC216058ED}"/>
          </ac:picMkLst>
        </pc:picChg>
        <pc:picChg chg="add mod">
          <ac:chgData name="Jasmine Roberts (2105410)" userId="666d575d-de43-4e23-8274-82ae381cb78b" providerId="ADAL" clId="{7EC20B91-3622-F540-B3CD-E0A7CB866912}" dt="2023-03-19T22:08:09.778" v="1111" actId="14100"/>
          <ac:picMkLst>
            <pc:docMk/>
            <pc:sldMk cId="3534555172" sldId="262"/>
            <ac:picMk id="10" creationId="{920316DA-C6C8-42CD-68FA-5A1AB91D6A24}"/>
          </ac:picMkLst>
        </pc:picChg>
        <pc:picChg chg="add mod">
          <ac:chgData name="Jasmine Roberts (2105410)" userId="666d575d-de43-4e23-8274-82ae381cb78b" providerId="ADAL" clId="{7EC20B91-3622-F540-B3CD-E0A7CB866912}" dt="2023-03-19T22:08:32.864" v="1116" actId="1076"/>
          <ac:picMkLst>
            <pc:docMk/>
            <pc:sldMk cId="3534555172" sldId="262"/>
            <ac:picMk id="12" creationId="{0F4602FC-85D5-9EA7-0590-4CF63109B6F9}"/>
          </ac:picMkLst>
        </pc:picChg>
      </pc:sldChg>
      <pc:sldChg chg="modSp">
        <pc:chgData name="Jasmine Roberts (2105410)" userId="666d575d-de43-4e23-8274-82ae381cb78b" providerId="ADAL" clId="{7EC20B91-3622-F540-B3CD-E0A7CB866912}" dt="2023-07-21T22:22:55.377" v="1874" actId="1576"/>
        <pc:sldMkLst>
          <pc:docMk/>
          <pc:sldMk cId="639653814" sldId="266"/>
        </pc:sldMkLst>
        <pc:spChg chg="mod">
          <ac:chgData name="Jasmine Roberts (2105410)" userId="666d575d-de43-4e23-8274-82ae381cb78b" providerId="ADAL" clId="{7EC20B91-3622-F540-B3CD-E0A7CB866912}" dt="2023-07-21T22:22:55.377" v="1874" actId="1576"/>
          <ac:spMkLst>
            <pc:docMk/>
            <pc:sldMk cId="639653814" sldId="266"/>
            <ac:spMk id="3" creationId="{9C3CAF6A-FE38-BFBE-3A18-EDDF603D90C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7/21/23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288344798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7/21/23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270024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7/21/23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265660302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7/21/23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106100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7/21/23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67853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7/21/23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989652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7/21/23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670198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7/21/23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555440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7/21/23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775774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7/21/23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412032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7/21/23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465797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7/21/23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481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7/21/23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1612286019"/>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youtu.be/1b63F8b9N08" TargetMode="Externa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hyperlink" Target="https://www.qatarairways.com/press-releases/en-WW/about/" TargetMode="External"/><Relationship Id="rId3" Type="http://schemas.openxmlformats.org/officeDocument/2006/relationships/hyperlink" Target="https://www.bbc.co.uk/blogs/wales/entries/2cf37f06-d725-360e-bbf5-37dce75f3e00" TargetMode="External"/><Relationship Id="rId7" Type="http://schemas.openxmlformats.org/officeDocument/2006/relationships/hyperlink" Target="https://aviationsourcenews.com/airport/cardiff-airport-the-failure-of-the-welsh-government-to-secure-its-future/" TargetMode="External"/><Relationship Id="rId2" Type="http://schemas.openxmlformats.org/officeDocument/2006/relationships/hyperlink" Target="https://www.walesonline.co.uk/lifestyle/nostalgia/forgotten-story-original-cardiff-airport-24719751" TargetMode="External"/><Relationship Id="rId1" Type="http://schemas.openxmlformats.org/officeDocument/2006/relationships/slideLayout" Target="../slideLayouts/slideLayout12.xml"/><Relationship Id="rId6" Type="http://schemas.openxmlformats.org/officeDocument/2006/relationships/hyperlink" Target="https://www.bbc.co.uk/news/uk-wales-64274221" TargetMode="External"/><Relationship Id="rId5" Type="http://schemas.openxmlformats.org/officeDocument/2006/relationships/hyperlink" Target="https://news.sky.com/story/cardiff-airport-could-be-nationalised-10460414" TargetMode="External"/><Relationship Id="rId4" Type="http://schemas.openxmlformats.org/officeDocument/2006/relationships/hyperlink" Target="https://www.telegraph.co.uk/business/2023/01/23/cardiff-airport-labelled-mark-drakefords-biggest-money-pit/"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cardiff-airport.com/our-airport-2040-masterplan/" TargetMode="External"/><Relationship Id="rId2" Type="http://schemas.openxmlformats.org/officeDocument/2006/relationships/hyperlink" Target="https://www.qatarairways.com/en/press-releases/2018/april1/-qatar-airways-touches-down-for-the-first-time-in-cardiff--the-c.html?activeTag=Press-releases"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8F5F0-887F-382A-0112-30C34E7ACB8C}"/>
              </a:ext>
            </a:extLst>
          </p:cNvPr>
          <p:cNvSpPr>
            <a:spLocks noGrp="1"/>
          </p:cNvSpPr>
          <p:nvPr>
            <p:ph type="ctrTitle"/>
          </p:nvPr>
        </p:nvSpPr>
        <p:spPr/>
        <p:txBody>
          <a:bodyPr/>
          <a:lstStyle/>
          <a:p>
            <a:r>
              <a:rPr lang="en-GB" dirty="0"/>
              <a:t>Cardiff Airport </a:t>
            </a:r>
            <a:endParaRPr lang="en-US" dirty="0"/>
          </a:p>
        </p:txBody>
      </p:sp>
      <p:sp>
        <p:nvSpPr>
          <p:cNvPr id="3" name="Subtitle 2">
            <a:extLst>
              <a:ext uri="{FF2B5EF4-FFF2-40B4-BE49-F238E27FC236}">
                <a16:creationId xmlns:a16="http://schemas.microsoft.com/office/drawing/2014/main" id="{8D008257-44E4-D503-D01A-4E1D782E24ED}"/>
              </a:ext>
            </a:extLst>
          </p:cNvPr>
          <p:cNvSpPr>
            <a:spLocks noGrp="1"/>
          </p:cNvSpPr>
          <p:nvPr>
            <p:ph type="subTitle" idx="1"/>
          </p:nvPr>
        </p:nvSpPr>
        <p:spPr/>
        <p:txBody>
          <a:bodyPr/>
          <a:lstStyle/>
          <a:p>
            <a:r>
              <a:rPr lang="en-GB" dirty="0"/>
              <a:t>Jasmine Roberts </a:t>
            </a:r>
            <a:endParaRPr lang="en-US" dirty="0"/>
          </a:p>
        </p:txBody>
      </p:sp>
    </p:spTree>
    <p:extLst>
      <p:ext uri="{BB962C8B-B14F-4D97-AF65-F5344CB8AC3E}">
        <p14:creationId xmlns:p14="http://schemas.microsoft.com/office/powerpoint/2010/main" val="2403954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D39A2-81F9-AE09-4122-6FE14AFD5D1A}"/>
              </a:ext>
            </a:extLst>
          </p:cNvPr>
          <p:cNvSpPr>
            <a:spLocks noGrp="1"/>
          </p:cNvSpPr>
          <p:nvPr>
            <p:ph type="title"/>
          </p:nvPr>
        </p:nvSpPr>
        <p:spPr/>
        <p:txBody>
          <a:bodyPr/>
          <a:lstStyle/>
          <a:p>
            <a:r>
              <a:rPr lang="en-GB" u="sng" dirty="0"/>
              <a:t>Link for video </a:t>
            </a:r>
          </a:p>
        </p:txBody>
      </p:sp>
      <p:sp>
        <p:nvSpPr>
          <p:cNvPr id="3" name="Content Placeholder 2">
            <a:extLst>
              <a:ext uri="{FF2B5EF4-FFF2-40B4-BE49-F238E27FC236}">
                <a16:creationId xmlns:a16="http://schemas.microsoft.com/office/drawing/2014/main" id="{9C3CAF6A-FE38-BFBE-3A18-EDDF603D90C2}"/>
              </a:ext>
            </a:extLst>
          </p:cNvPr>
          <p:cNvSpPr>
            <a:spLocks noGrp="1"/>
          </p:cNvSpPr>
          <p:nvPr>
            <p:ph sz="quarter" idx="13"/>
          </p:nvPr>
        </p:nvSpPr>
        <p:spPr>
          <a:xfrm>
            <a:off x="3814233" y="3250895"/>
            <a:ext cx="4563533" cy="1453694"/>
          </a:xfrm>
        </p:spPr>
        <p:txBody>
          <a:bodyPr/>
          <a:lstStyle/>
          <a:p>
            <a:r>
              <a:rPr lang="en-GB" dirty="0">
                <a:hlinkClick r:id="rId2"/>
              </a:rPr>
              <a:t>https://</a:t>
            </a:r>
            <a:r>
              <a:rPr lang="en-GB" dirty="0" err="1">
                <a:hlinkClick r:id="rId2"/>
              </a:rPr>
              <a:t>youtu.be</a:t>
            </a:r>
            <a:r>
              <a:rPr lang="en-GB" dirty="0">
                <a:hlinkClick r:id="rId2"/>
              </a:rPr>
              <a:t>/1b63F8b9N08</a:t>
            </a:r>
            <a:r>
              <a:rPr lang="en-GB" dirty="0"/>
              <a:t> </a:t>
            </a:r>
          </a:p>
        </p:txBody>
      </p:sp>
    </p:spTree>
    <p:extLst>
      <p:ext uri="{BB962C8B-B14F-4D97-AF65-F5344CB8AC3E}">
        <p14:creationId xmlns:p14="http://schemas.microsoft.com/office/powerpoint/2010/main" val="639653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846B-24AF-590E-B75D-78D29A45D807}"/>
              </a:ext>
            </a:extLst>
          </p:cNvPr>
          <p:cNvSpPr>
            <a:spLocks noGrp="1"/>
          </p:cNvSpPr>
          <p:nvPr>
            <p:ph type="title"/>
          </p:nvPr>
        </p:nvSpPr>
        <p:spPr>
          <a:xfrm>
            <a:off x="2414397" y="223837"/>
            <a:ext cx="6905970" cy="1062038"/>
          </a:xfrm>
        </p:spPr>
        <p:txBody>
          <a:bodyPr/>
          <a:lstStyle/>
          <a:p>
            <a:r>
              <a:rPr lang="en-GB" u="sng" dirty="0"/>
              <a:t>Background on the airport </a:t>
            </a:r>
            <a:endParaRPr lang="en-US" u="sng" dirty="0"/>
          </a:p>
        </p:txBody>
      </p:sp>
      <p:sp>
        <p:nvSpPr>
          <p:cNvPr id="3" name="Content Placeholder 2">
            <a:extLst>
              <a:ext uri="{FF2B5EF4-FFF2-40B4-BE49-F238E27FC236}">
                <a16:creationId xmlns:a16="http://schemas.microsoft.com/office/drawing/2014/main" id="{F318898C-6FAE-C635-8EA6-A1A8FD1E608F}"/>
              </a:ext>
            </a:extLst>
          </p:cNvPr>
          <p:cNvSpPr>
            <a:spLocks noGrp="1"/>
          </p:cNvSpPr>
          <p:nvPr>
            <p:ph idx="1"/>
          </p:nvPr>
        </p:nvSpPr>
        <p:spPr>
          <a:xfrm>
            <a:off x="7740367" y="1555837"/>
            <a:ext cx="4515739" cy="1522224"/>
          </a:xfrm>
        </p:spPr>
        <p:txBody>
          <a:bodyPr>
            <a:normAutofit/>
          </a:bodyPr>
          <a:lstStyle/>
          <a:p>
            <a:r>
              <a:rPr lang="en-GB" dirty="0"/>
              <a:t>Cardiff airport is based Rhoose, which is 12 miles to the west of Cardiff.</a:t>
            </a:r>
          </a:p>
          <a:p>
            <a:r>
              <a:rPr lang="en-GB" dirty="0"/>
              <a:t>The airport is based 12km away from the city centre</a:t>
            </a:r>
            <a:endParaRPr lang="en-US" dirty="0"/>
          </a:p>
        </p:txBody>
      </p:sp>
      <p:sp>
        <p:nvSpPr>
          <p:cNvPr id="4" name="TextBox 3">
            <a:extLst>
              <a:ext uri="{FF2B5EF4-FFF2-40B4-BE49-F238E27FC236}">
                <a16:creationId xmlns:a16="http://schemas.microsoft.com/office/drawing/2014/main" id="{30A66F62-A653-0AA1-A56F-C23F10F83037}"/>
              </a:ext>
            </a:extLst>
          </p:cNvPr>
          <p:cNvSpPr txBox="1"/>
          <p:nvPr/>
        </p:nvSpPr>
        <p:spPr>
          <a:xfrm flipH="1">
            <a:off x="222250" y="1877732"/>
            <a:ext cx="2698750" cy="1200329"/>
          </a:xfrm>
          <a:prstGeom prst="rect">
            <a:avLst/>
          </a:prstGeom>
          <a:noFill/>
        </p:spPr>
        <p:txBody>
          <a:bodyPr wrap="square" rtlCol="0">
            <a:spAutoFit/>
          </a:bodyPr>
          <a:lstStyle/>
          <a:p>
            <a:pPr algn="l"/>
            <a:r>
              <a:rPr lang="en-GB" dirty="0"/>
              <a:t>Cardiff Airport was first open in 1942 as an airfield.</a:t>
            </a:r>
          </a:p>
          <a:p>
            <a:pPr algn="l"/>
            <a:r>
              <a:rPr lang="en-GB" dirty="0"/>
              <a:t>It was then turned into a operational training unit</a:t>
            </a:r>
            <a:endParaRPr lang="en-US" dirty="0"/>
          </a:p>
        </p:txBody>
      </p:sp>
      <p:sp>
        <p:nvSpPr>
          <p:cNvPr id="5" name="TextBox 4">
            <a:extLst>
              <a:ext uri="{FF2B5EF4-FFF2-40B4-BE49-F238E27FC236}">
                <a16:creationId xmlns:a16="http://schemas.microsoft.com/office/drawing/2014/main" id="{9A19AB54-3A95-1ECD-5913-00F546A89F02}"/>
              </a:ext>
            </a:extLst>
          </p:cNvPr>
          <p:cNvSpPr txBox="1"/>
          <p:nvPr/>
        </p:nvSpPr>
        <p:spPr>
          <a:xfrm>
            <a:off x="5181600" y="5380672"/>
            <a:ext cx="1828800" cy="1477328"/>
          </a:xfrm>
          <a:prstGeom prst="rect">
            <a:avLst/>
          </a:prstGeom>
          <a:noFill/>
        </p:spPr>
        <p:txBody>
          <a:bodyPr wrap="square" rtlCol="0">
            <a:spAutoFit/>
          </a:bodyPr>
          <a:lstStyle/>
          <a:p>
            <a:pPr algn="l"/>
            <a:r>
              <a:rPr lang="en-GB" dirty="0"/>
              <a:t>In 1962 Cardiff airport opened up as an airport to fly people overseas</a:t>
            </a:r>
            <a:endParaRPr lang="en-US" dirty="0"/>
          </a:p>
        </p:txBody>
      </p:sp>
      <p:pic>
        <p:nvPicPr>
          <p:cNvPr id="6" name="Picture 6">
            <a:extLst>
              <a:ext uri="{FF2B5EF4-FFF2-40B4-BE49-F238E27FC236}">
                <a16:creationId xmlns:a16="http://schemas.microsoft.com/office/drawing/2014/main" id="{0305C2ED-DF16-8318-9FC3-97EC62FF04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250" y="3078061"/>
            <a:ext cx="3819525" cy="3147687"/>
          </a:xfrm>
          <a:prstGeom prst="rect">
            <a:avLst/>
          </a:prstGeom>
        </p:spPr>
      </p:pic>
      <p:sp>
        <p:nvSpPr>
          <p:cNvPr id="7" name="TextBox 6">
            <a:extLst>
              <a:ext uri="{FF2B5EF4-FFF2-40B4-BE49-F238E27FC236}">
                <a16:creationId xmlns:a16="http://schemas.microsoft.com/office/drawing/2014/main" id="{0BFF2AAD-E8E3-E48B-4371-76BA01A1DB13}"/>
              </a:ext>
            </a:extLst>
          </p:cNvPr>
          <p:cNvSpPr txBox="1"/>
          <p:nvPr/>
        </p:nvSpPr>
        <p:spPr>
          <a:xfrm>
            <a:off x="2156428" y="6263640"/>
            <a:ext cx="1885347" cy="370523"/>
          </a:xfrm>
          <a:prstGeom prst="rect">
            <a:avLst/>
          </a:prstGeom>
          <a:noFill/>
        </p:spPr>
        <p:txBody>
          <a:bodyPr wrap="square" rtlCol="0">
            <a:spAutoFit/>
          </a:bodyPr>
          <a:lstStyle/>
          <a:p>
            <a:pPr algn="l"/>
            <a:r>
              <a:rPr lang="en-GB" u="sng" dirty="0"/>
              <a:t>Prince. D (2022)</a:t>
            </a:r>
            <a:endParaRPr lang="en-US" u="sng" dirty="0"/>
          </a:p>
        </p:txBody>
      </p:sp>
      <p:pic>
        <p:nvPicPr>
          <p:cNvPr id="8" name="Picture 8">
            <a:extLst>
              <a:ext uri="{FF2B5EF4-FFF2-40B4-BE49-F238E27FC236}">
                <a16:creationId xmlns:a16="http://schemas.microsoft.com/office/drawing/2014/main" id="{B77829AF-B870-0C5F-1960-F9BC216058ED}"/>
              </a:ext>
            </a:extLst>
          </p:cNvPr>
          <p:cNvPicPr>
            <a:picLocks noChangeAspect="1"/>
          </p:cNvPicPr>
          <p:nvPr/>
        </p:nvPicPr>
        <p:blipFill rotWithShape="1">
          <a:blip r:embed="rId3">
            <a:extLst>
              <a:ext uri="{28A0092B-C50C-407E-A947-70E740481C1C}">
                <a14:useLocalDpi xmlns:a14="http://schemas.microsoft.com/office/drawing/2010/main" val="0"/>
              </a:ext>
            </a:extLst>
          </a:blip>
          <a:srcRect l="18141" r="18624"/>
          <a:stretch/>
        </p:blipFill>
        <p:spPr>
          <a:xfrm>
            <a:off x="4451634" y="2316949"/>
            <a:ext cx="2882616" cy="2556173"/>
          </a:xfrm>
          <a:prstGeom prst="rect">
            <a:avLst/>
          </a:prstGeom>
        </p:spPr>
      </p:pic>
      <p:sp>
        <p:nvSpPr>
          <p:cNvPr id="9" name="TextBox 8">
            <a:extLst>
              <a:ext uri="{FF2B5EF4-FFF2-40B4-BE49-F238E27FC236}">
                <a16:creationId xmlns:a16="http://schemas.microsoft.com/office/drawing/2014/main" id="{C02FC43A-F436-A9E3-53EE-603E5E3B50E2}"/>
              </a:ext>
            </a:extLst>
          </p:cNvPr>
          <p:cNvSpPr txBox="1"/>
          <p:nvPr/>
        </p:nvSpPr>
        <p:spPr>
          <a:xfrm>
            <a:off x="4800368" y="1997302"/>
            <a:ext cx="2641883" cy="369332"/>
          </a:xfrm>
          <a:prstGeom prst="rect">
            <a:avLst/>
          </a:prstGeom>
          <a:noFill/>
        </p:spPr>
        <p:txBody>
          <a:bodyPr wrap="square" rtlCol="0">
            <a:spAutoFit/>
          </a:bodyPr>
          <a:lstStyle/>
          <a:p>
            <a:pPr algn="l"/>
            <a:r>
              <a:rPr lang="en-GB" u="sng" dirty="0"/>
              <a:t>Carradice. P(2010)</a:t>
            </a:r>
            <a:endParaRPr lang="en-US" u="sng" dirty="0"/>
          </a:p>
        </p:txBody>
      </p:sp>
      <p:pic>
        <p:nvPicPr>
          <p:cNvPr id="10" name="Picture 10">
            <a:extLst>
              <a:ext uri="{FF2B5EF4-FFF2-40B4-BE49-F238E27FC236}">
                <a16:creationId xmlns:a16="http://schemas.microsoft.com/office/drawing/2014/main" id="{920316DA-C6C8-42CD-68FA-5A1AB91D6A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4950" y="2987766"/>
            <a:ext cx="2622550" cy="1473161"/>
          </a:xfrm>
          <a:prstGeom prst="rect">
            <a:avLst/>
          </a:prstGeom>
        </p:spPr>
      </p:pic>
      <p:sp>
        <p:nvSpPr>
          <p:cNvPr id="11" name="TextBox 10">
            <a:extLst>
              <a:ext uri="{FF2B5EF4-FFF2-40B4-BE49-F238E27FC236}">
                <a16:creationId xmlns:a16="http://schemas.microsoft.com/office/drawing/2014/main" id="{FA34DDFF-A3FC-7E08-EE74-38AAC054163A}"/>
              </a:ext>
            </a:extLst>
          </p:cNvPr>
          <p:cNvSpPr txBox="1"/>
          <p:nvPr/>
        </p:nvSpPr>
        <p:spPr>
          <a:xfrm>
            <a:off x="10501969" y="3059668"/>
            <a:ext cx="3737439" cy="369332"/>
          </a:xfrm>
          <a:prstGeom prst="rect">
            <a:avLst/>
          </a:prstGeom>
          <a:noFill/>
        </p:spPr>
        <p:txBody>
          <a:bodyPr wrap="square" rtlCol="0">
            <a:spAutoFit/>
          </a:bodyPr>
          <a:lstStyle/>
          <a:p>
            <a:pPr algn="l"/>
            <a:r>
              <a:rPr lang="en-GB" u="sng" dirty="0"/>
              <a:t>Sky news(2012)</a:t>
            </a:r>
            <a:endParaRPr lang="en-US" u="sng" dirty="0"/>
          </a:p>
        </p:txBody>
      </p:sp>
      <p:pic>
        <p:nvPicPr>
          <p:cNvPr id="12" name="Picture 12">
            <a:extLst>
              <a:ext uri="{FF2B5EF4-FFF2-40B4-BE49-F238E27FC236}">
                <a16:creationId xmlns:a16="http://schemas.microsoft.com/office/drawing/2014/main" id="{0F4602FC-85D5-9EA7-0590-4CF63109B6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63725" y="4702650"/>
            <a:ext cx="2794002" cy="1746251"/>
          </a:xfrm>
          <a:prstGeom prst="rect">
            <a:avLst/>
          </a:prstGeom>
        </p:spPr>
      </p:pic>
      <p:sp>
        <p:nvSpPr>
          <p:cNvPr id="13" name="TextBox 12">
            <a:extLst>
              <a:ext uri="{FF2B5EF4-FFF2-40B4-BE49-F238E27FC236}">
                <a16:creationId xmlns:a16="http://schemas.microsoft.com/office/drawing/2014/main" id="{46559073-4D46-827C-A608-638C6C9703E0}"/>
              </a:ext>
            </a:extLst>
          </p:cNvPr>
          <p:cNvSpPr txBox="1"/>
          <p:nvPr/>
        </p:nvSpPr>
        <p:spPr>
          <a:xfrm>
            <a:off x="10587202" y="4942231"/>
            <a:ext cx="1828800" cy="369332"/>
          </a:xfrm>
          <a:prstGeom prst="rect">
            <a:avLst/>
          </a:prstGeom>
          <a:noFill/>
        </p:spPr>
        <p:txBody>
          <a:bodyPr wrap="square" rtlCol="0">
            <a:spAutoFit/>
          </a:bodyPr>
          <a:lstStyle/>
          <a:p>
            <a:pPr algn="l"/>
            <a:r>
              <a:rPr lang="en-GB" u="sng" dirty="0"/>
              <a:t>Gill. O(2023)</a:t>
            </a:r>
            <a:endParaRPr lang="en-US" u="sng" dirty="0"/>
          </a:p>
        </p:txBody>
      </p:sp>
    </p:spTree>
    <p:extLst>
      <p:ext uri="{BB962C8B-B14F-4D97-AF65-F5344CB8AC3E}">
        <p14:creationId xmlns:p14="http://schemas.microsoft.com/office/powerpoint/2010/main" val="3534555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349B66-FA26-001C-D0B0-9F88EB29881E}"/>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US" sz="2600" u="sng"/>
              <a:t>Public sector took over Cardiff airport</a:t>
            </a:r>
          </a:p>
        </p:txBody>
      </p:sp>
      <p:sp>
        <p:nvSpPr>
          <p:cNvPr id="3" name="Content Placeholder 2">
            <a:extLst>
              <a:ext uri="{FF2B5EF4-FFF2-40B4-BE49-F238E27FC236}">
                <a16:creationId xmlns:a16="http://schemas.microsoft.com/office/drawing/2014/main" id="{E02B9204-4006-BBFE-E5CD-008542628BC7}"/>
              </a:ext>
            </a:extLst>
          </p:cNvPr>
          <p:cNvSpPr>
            <a:spLocks noGrp="1"/>
          </p:cNvSpPr>
          <p:nvPr>
            <p:ph sz="quarter" idx="13"/>
          </p:nvPr>
        </p:nvSpPr>
        <p:spPr>
          <a:xfrm>
            <a:off x="804672" y="2858703"/>
            <a:ext cx="4475892" cy="3042547"/>
          </a:xfrm>
        </p:spPr>
        <p:txBody>
          <a:bodyPr>
            <a:normAutofit fontScale="92500" lnSpcReduction="20000"/>
          </a:bodyPr>
          <a:lstStyle/>
          <a:p>
            <a:pPr>
              <a:lnSpc>
                <a:spcPct val="90000"/>
              </a:lnSpc>
            </a:pPr>
            <a:r>
              <a:rPr lang="en-GB" dirty="0">
                <a:solidFill>
                  <a:srgbClr val="FFFFFF"/>
                </a:solidFill>
              </a:rPr>
              <a:t>Cardiff airport is in ownership with the Welsh Government since March 2013.</a:t>
            </a:r>
          </a:p>
          <a:p>
            <a:pPr>
              <a:lnSpc>
                <a:spcPct val="90000"/>
              </a:lnSpc>
            </a:pPr>
            <a:r>
              <a:rPr lang="en-GB" dirty="0">
                <a:solidFill>
                  <a:srgbClr val="FFFFFF"/>
                </a:solidFill>
              </a:rPr>
              <a:t>The Welsh Government purchased the airport for £52 million.</a:t>
            </a:r>
          </a:p>
          <a:p>
            <a:pPr>
              <a:lnSpc>
                <a:spcPct val="90000"/>
              </a:lnSpc>
            </a:pPr>
            <a:r>
              <a:rPr lang="en-GB" dirty="0">
                <a:solidFill>
                  <a:srgbClr val="FFFFFF"/>
                </a:solidFill>
              </a:rPr>
              <a:t>It’s a commercial business. </a:t>
            </a:r>
          </a:p>
          <a:p>
            <a:pPr>
              <a:lnSpc>
                <a:spcPct val="90000"/>
              </a:lnSpc>
            </a:pPr>
            <a:r>
              <a:rPr lang="en-GB" dirty="0">
                <a:solidFill>
                  <a:srgbClr val="FFFFFF"/>
                </a:solidFill>
              </a:rPr>
              <a:t>Government bought Cardiff airport to boost the local economy and jobs.</a:t>
            </a:r>
          </a:p>
          <a:p>
            <a:pPr>
              <a:lnSpc>
                <a:spcPct val="90000"/>
              </a:lnSpc>
            </a:pPr>
            <a:r>
              <a:rPr lang="en-US" dirty="0">
                <a:solidFill>
                  <a:srgbClr val="FFFFFF"/>
                </a:solidFill>
              </a:rPr>
              <a:t>It is</a:t>
            </a:r>
            <a:r>
              <a:rPr lang="en-GB" dirty="0">
                <a:solidFill>
                  <a:srgbClr val="FFFFFF"/>
                </a:solidFill>
              </a:rPr>
              <a:t> the only </a:t>
            </a:r>
            <a:r>
              <a:rPr lang="en-US" dirty="0">
                <a:solidFill>
                  <a:srgbClr val="FFFFFF"/>
                </a:solidFill>
              </a:rPr>
              <a:t>International Airport</a:t>
            </a:r>
            <a:r>
              <a:rPr lang="en-GB" dirty="0">
                <a:solidFill>
                  <a:srgbClr val="FFFFFF"/>
                </a:solidFill>
              </a:rPr>
              <a:t> in Wales that offers international scheduled flights.</a:t>
            </a:r>
            <a:endParaRPr lang="en-US" dirty="0">
              <a:solidFill>
                <a:srgbClr val="FFFFFF"/>
              </a:solidFill>
            </a:endParaRPr>
          </a:p>
          <a:p>
            <a:pPr>
              <a:lnSpc>
                <a:spcPct val="90000"/>
              </a:lnSpc>
            </a:pPr>
            <a:r>
              <a:rPr lang="en-US" dirty="0">
                <a:solidFill>
                  <a:srgbClr val="FFFFFF"/>
                </a:solidFill>
              </a:rPr>
              <a:t>The Airport code for Cardiff is CWL</a:t>
            </a:r>
            <a:r>
              <a:rPr lang="en-GB" dirty="0">
                <a:solidFill>
                  <a:srgbClr val="FFFFFF"/>
                </a:solidFill>
              </a:rPr>
              <a:t>.</a:t>
            </a:r>
          </a:p>
          <a:p>
            <a:pPr>
              <a:lnSpc>
                <a:spcPct val="90000"/>
              </a:lnSpc>
            </a:pPr>
            <a:r>
              <a:rPr lang="en-GB" dirty="0">
                <a:solidFill>
                  <a:srgbClr val="FFFFFF"/>
                </a:solidFill>
              </a:rPr>
              <a:t>Cardiff Airport only has 1 terminal.</a:t>
            </a:r>
            <a:endParaRPr lang="en-US" dirty="0">
              <a:solidFill>
                <a:srgbClr val="FFFFFF"/>
              </a:solidFill>
            </a:endParaRPr>
          </a:p>
        </p:txBody>
      </p:sp>
      <p:sp>
        <p:nvSpPr>
          <p:cNvPr id="11" name="Rectangle 10">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02D59A-5EC2-28FD-7843-00ACFFBA5BB0}"/>
              </a:ext>
            </a:extLst>
          </p:cNvPr>
          <p:cNvPicPr>
            <a:picLocks noChangeAspect="1"/>
          </p:cNvPicPr>
          <p:nvPr/>
        </p:nvPicPr>
        <p:blipFill rotWithShape="1">
          <a:blip r:embed="rId2"/>
          <a:srcRect l="19677" r="35228" b="1"/>
          <a:stretch/>
        </p:blipFill>
        <p:spPr>
          <a:xfrm>
            <a:off x="6226726" y="100152"/>
            <a:ext cx="5660474" cy="6276034"/>
          </a:xfrm>
          <a:prstGeom prst="rect">
            <a:avLst/>
          </a:prstGeom>
          <a:ln w="31750">
            <a:noFill/>
          </a:ln>
        </p:spPr>
      </p:pic>
      <p:sp>
        <p:nvSpPr>
          <p:cNvPr id="5" name="TextBox 4">
            <a:extLst>
              <a:ext uri="{FF2B5EF4-FFF2-40B4-BE49-F238E27FC236}">
                <a16:creationId xmlns:a16="http://schemas.microsoft.com/office/drawing/2014/main" id="{D29191DC-0723-F9B7-D38E-FB55D88D5974}"/>
              </a:ext>
            </a:extLst>
          </p:cNvPr>
          <p:cNvSpPr txBox="1"/>
          <p:nvPr/>
        </p:nvSpPr>
        <p:spPr>
          <a:xfrm>
            <a:off x="9914021" y="6447813"/>
            <a:ext cx="2277979" cy="369332"/>
          </a:xfrm>
          <a:prstGeom prst="rect">
            <a:avLst/>
          </a:prstGeom>
          <a:noFill/>
        </p:spPr>
        <p:txBody>
          <a:bodyPr wrap="square" rtlCol="0">
            <a:spAutoFit/>
          </a:bodyPr>
          <a:lstStyle/>
          <a:p>
            <a:r>
              <a:rPr lang="en-GB" dirty="0"/>
              <a:t>Cardiff Airport(2013)</a:t>
            </a:r>
          </a:p>
        </p:txBody>
      </p:sp>
    </p:spTree>
    <p:extLst>
      <p:ext uri="{BB962C8B-B14F-4D97-AF65-F5344CB8AC3E}">
        <p14:creationId xmlns:p14="http://schemas.microsoft.com/office/powerpoint/2010/main" val="469677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A2CE2-09E8-E80D-DB6B-D9D9EA554676}"/>
              </a:ext>
            </a:extLst>
          </p:cNvPr>
          <p:cNvSpPr>
            <a:spLocks noGrp="1"/>
          </p:cNvSpPr>
          <p:nvPr>
            <p:ph type="title"/>
          </p:nvPr>
        </p:nvSpPr>
        <p:spPr>
          <a:xfrm>
            <a:off x="2991786" y="0"/>
            <a:ext cx="7729728" cy="1188720"/>
          </a:xfrm>
        </p:spPr>
        <p:txBody>
          <a:bodyPr/>
          <a:lstStyle/>
          <a:p>
            <a:r>
              <a:rPr lang="en-US" u="sng" dirty="0"/>
              <a:t>Funding and pax numbers </a:t>
            </a:r>
          </a:p>
        </p:txBody>
      </p:sp>
      <p:sp>
        <p:nvSpPr>
          <p:cNvPr id="3" name="Content Placeholder 2">
            <a:extLst>
              <a:ext uri="{FF2B5EF4-FFF2-40B4-BE49-F238E27FC236}">
                <a16:creationId xmlns:a16="http://schemas.microsoft.com/office/drawing/2014/main" id="{472D4B84-179C-3676-5934-E8EEFD69CB36}"/>
              </a:ext>
            </a:extLst>
          </p:cNvPr>
          <p:cNvSpPr>
            <a:spLocks noGrp="1"/>
          </p:cNvSpPr>
          <p:nvPr>
            <p:ph sz="quarter" idx="13"/>
          </p:nvPr>
        </p:nvSpPr>
        <p:spPr>
          <a:xfrm>
            <a:off x="102072" y="1188720"/>
            <a:ext cx="3850690" cy="3311189"/>
          </a:xfrm>
        </p:spPr>
        <p:txBody>
          <a:bodyPr/>
          <a:lstStyle/>
          <a:p>
            <a:pPr marL="0" indent="0">
              <a:buNone/>
            </a:pPr>
            <a:r>
              <a:rPr lang="en-US" u="sng" dirty="0"/>
              <a:t>Funding </a:t>
            </a:r>
          </a:p>
          <a:p>
            <a:r>
              <a:rPr lang="en-US" dirty="0"/>
              <a:t>Bought for £52 million and is now worth £15 million.</a:t>
            </a:r>
          </a:p>
          <a:p>
            <a:r>
              <a:rPr lang="en-US" dirty="0"/>
              <a:t>Cardiff Airport was in debit £42.6 million, and the Government cleared the debit.</a:t>
            </a:r>
          </a:p>
          <a:p>
            <a:r>
              <a:rPr lang="en-US" dirty="0"/>
              <a:t>£8.9 million was received in March 2022 in grants to help Cardiff Airport grow.</a:t>
            </a:r>
          </a:p>
          <a:p>
            <a:endParaRPr lang="en-US"/>
          </a:p>
        </p:txBody>
      </p:sp>
      <p:sp>
        <p:nvSpPr>
          <p:cNvPr id="4" name="TextBox 3">
            <a:extLst>
              <a:ext uri="{FF2B5EF4-FFF2-40B4-BE49-F238E27FC236}">
                <a16:creationId xmlns:a16="http://schemas.microsoft.com/office/drawing/2014/main" id="{19AA222C-4757-94A4-4FE2-A0DBAE6A57CF}"/>
              </a:ext>
            </a:extLst>
          </p:cNvPr>
          <p:cNvSpPr txBox="1"/>
          <p:nvPr/>
        </p:nvSpPr>
        <p:spPr>
          <a:xfrm>
            <a:off x="6686027" y="4903287"/>
            <a:ext cx="5427216" cy="1754326"/>
          </a:xfrm>
          <a:prstGeom prst="rect">
            <a:avLst/>
          </a:prstGeom>
          <a:noFill/>
        </p:spPr>
        <p:txBody>
          <a:bodyPr wrap="square" rtlCol="0">
            <a:spAutoFit/>
          </a:bodyPr>
          <a:lstStyle/>
          <a:p>
            <a:r>
              <a:rPr lang="en-GB" u="sng" dirty="0"/>
              <a:t>Pax numbers </a:t>
            </a:r>
          </a:p>
          <a:p>
            <a:pPr marL="285750" indent="-285750">
              <a:buFont typeface="Arial" panose="020B0604020202020204" pitchFamily="34" charset="0"/>
              <a:buChar char="•"/>
            </a:pPr>
            <a:r>
              <a:rPr lang="en-GB" dirty="0"/>
              <a:t>In 2021, the airport served 123,000 passengers.</a:t>
            </a:r>
          </a:p>
          <a:p>
            <a:pPr marL="285750" indent="-285750">
              <a:buFont typeface="Arial" panose="020B0604020202020204" pitchFamily="34" charset="0"/>
              <a:buChar char="•"/>
            </a:pPr>
            <a:r>
              <a:rPr lang="en-GB" dirty="0"/>
              <a:t>Bristol Airport served 2.08 million passengers which is a massive difference compare to Cardiff Airport. </a:t>
            </a:r>
          </a:p>
          <a:p>
            <a:pPr marL="285750" indent="-285750">
              <a:buFont typeface="Arial" panose="020B0604020202020204" pitchFamily="34" charset="0"/>
              <a:buChar char="•"/>
            </a:pPr>
            <a:r>
              <a:rPr lang="en-GB" dirty="0"/>
              <a:t>Due to covid-19, passenger numbers fell between 2020-2021 from 1.6 million passengers to 48,000</a:t>
            </a:r>
          </a:p>
        </p:txBody>
      </p:sp>
      <p:pic>
        <p:nvPicPr>
          <p:cNvPr id="5" name="Picture 4">
            <a:extLst>
              <a:ext uri="{FF2B5EF4-FFF2-40B4-BE49-F238E27FC236}">
                <a16:creationId xmlns:a16="http://schemas.microsoft.com/office/drawing/2014/main" id="{BF31803B-4BFE-2A24-C319-F85FDCC45768}"/>
              </a:ext>
            </a:extLst>
          </p:cNvPr>
          <p:cNvPicPr>
            <a:picLocks noChangeAspect="1"/>
          </p:cNvPicPr>
          <p:nvPr/>
        </p:nvPicPr>
        <p:blipFill>
          <a:blip r:embed="rId2"/>
          <a:stretch>
            <a:fillRect/>
          </a:stretch>
        </p:blipFill>
        <p:spPr>
          <a:xfrm>
            <a:off x="172953" y="4092696"/>
            <a:ext cx="4145884" cy="2765304"/>
          </a:xfrm>
          <a:prstGeom prst="rect">
            <a:avLst/>
          </a:prstGeom>
        </p:spPr>
      </p:pic>
      <p:sp>
        <p:nvSpPr>
          <p:cNvPr id="6" name="TextBox 5">
            <a:extLst>
              <a:ext uri="{FF2B5EF4-FFF2-40B4-BE49-F238E27FC236}">
                <a16:creationId xmlns:a16="http://schemas.microsoft.com/office/drawing/2014/main" id="{458863F6-3797-2FB5-C607-5F8A73E132B9}"/>
              </a:ext>
            </a:extLst>
          </p:cNvPr>
          <p:cNvSpPr txBox="1"/>
          <p:nvPr/>
        </p:nvSpPr>
        <p:spPr>
          <a:xfrm>
            <a:off x="352926" y="6288281"/>
            <a:ext cx="1892969" cy="369332"/>
          </a:xfrm>
          <a:prstGeom prst="rect">
            <a:avLst/>
          </a:prstGeom>
          <a:noFill/>
        </p:spPr>
        <p:txBody>
          <a:bodyPr wrap="square" rtlCol="0">
            <a:spAutoFit/>
          </a:bodyPr>
          <a:lstStyle/>
          <a:p>
            <a:r>
              <a:rPr lang="en-GB" u="sng" dirty="0"/>
              <a:t>Resnick. N(2014)</a:t>
            </a:r>
          </a:p>
        </p:txBody>
      </p:sp>
      <p:pic>
        <p:nvPicPr>
          <p:cNvPr id="7" name="Picture 6">
            <a:extLst>
              <a:ext uri="{FF2B5EF4-FFF2-40B4-BE49-F238E27FC236}">
                <a16:creationId xmlns:a16="http://schemas.microsoft.com/office/drawing/2014/main" id="{DD3F21D8-5A0A-E8DC-5509-8FE9F707A841}"/>
              </a:ext>
            </a:extLst>
          </p:cNvPr>
          <p:cNvPicPr>
            <a:picLocks noChangeAspect="1"/>
          </p:cNvPicPr>
          <p:nvPr/>
        </p:nvPicPr>
        <p:blipFill>
          <a:blip r:embed="rId3"/>
          <a:stretch>
            <a:fillRect/>
          </a:stretch>
        </p:blipFill>
        <p:spPr>
          <a:xfrm>
            <a:off x="6686027" y="1573513"/>
            <a:ext cx="4534867" cy="2944980"/>
          </a:xfrm>
          <a:prstGeom prst="rect">
            <a:avLst/>
          </a:prstGeom>
        </p:spPr>
      </p:pic>
      <p:sp>
        <p:nvSpPr>
          <p:cNvPr id="8" name="TextBox 7">
            <a:extLst>
              <a:ext uri="{FF2B5EF4-FFF2-40B4-BE49-F238E27FC236}">
                <a16:creationId xmlns:a16="http://schemas.microsoft.com/office/drawing/2014/main" id="{62B075B3-42F0-D052-EA83-856AB17F4252}"/>
              </a:ext>
            </a:extLst>
          </p:cNvPr>
          <p:cNvSpPr txBox="1"/>
          <p:nvPr/>
        </p:nvSpPr>
        <p:spPr>
          <a:xfrm>
            <a:off x="9399635" y="1141616"/>
            <a:ext cx="2839453" cy="369332"/>
          </a:xfrm>
          <a:prstGeom prst="rect">
            <a:avLst/>
          </a:prstGeom>
          <a:noFill/>
        </p:spPr>
        <p:txBody>
          <a:bodyPr wrap="square" rtlCol="0">
            <a:spAutoFit/>
          </a:bodyPr>
          <a:lstStyle/>
          <a:p>
            <a:r>
              <a:rPr lang="en-GB" u="sng" dirty="0"/>
              <a:t>Welsh Government(2021)</a:t>
            </a:r>
          </a:p>
        </p:txBody>
      </p:sp>
    </p:spTree>
    <p:extLst>
      <p:ext uri="{BB962C8B-B14F-4D97-AF65-F5344CB8AC3E}">
        <p14:creationId xmlns:p14="http://schemas.microsoft.com/office/powerpoint/2010/main" val="2923089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B09F-E3F6-6442-60C3-EC3BEBA054F3}"/>
              </a:ext>
            </a:extLst>
          </p:cNvPr>
          <p:cNvSpPr>
            <a:spLocks noGrp="1"/>
          </p:cNvSpPr>
          <p:nvPr>
            <p:ph type="title"/>
          </p:nvPr>
        </p:nvSpPr>
        <p:spPr>
          <a:xfrm>
            <a:off x="804672" y="964692"/>
            <a:ext cx="3849624" cy="1188720"/>
          </a:xfrm>
        </p:spPr>
        <p:txBody>
          <a:bodyPr vert="horz" lIns="182880" tIns="182880" rIns="182880" bIns="182880" rtlCol="0" anchor="ctr">
            <a:normAutofit/>
          </a:bodyPr>
          <a:lstStyle/>
          <a:p>
            <a:r>
              <a:rPr lang="en-US" sz="2200" u="sng"/>
              <a:t>Comparing Cardiff and Bristol airport </a:t>
            </a:r>
          </a:p>
        </p:txBody>
      </p:sp>
      <p:sp>
        <p:nvSpPr>
          <p:cNvPr id="4" name="TextBox 3">
            <a:extLst>
              <a:ext uri="{FF2B5EF4-FFF2-40B4-BE49-F238E27FC236}">
                <a16:creationId xmlns:a16="http://schemas.microsoft.com/office/drawing/2014/main" id="{F34F72FE-26C2-093C-89ED-3F0695ADDA88}"/>
              </a:ext>
            </a:extLst>
          </p:cNvPr>
          <p:cNvSpPr txBox="1"/>
          <p:nvPr/>
        </p:nvSpPr>
        <p:spPr>
          <a:xfrm>
            <a:off x="211015" y="2153412"/>
            <a:ext cx="4958144" cy="4098098"/>
          </a:xfrm>
          <a:prstGeom prst="rect">
            <a:avLst/>
          </a:prstGeom>
        </p:spPr>
        <p:txBody>
          <a:bodyPr vert="horz" lIns="91440" tIns="45720" rIns="91440" bIns="45720" rtlCol="0">
            <a:normAutofit lnSpcReduction="10000"/>
          </a:bodyPr>
          <a:lstStyle/>
          <a:p>
            <a:pPr marL="285750" indent="-2286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rPr>
              <a:t>Bristol Airport attracts 8.6 million passengers which is more then five times the amount that Cardiff Airport have. </a:t>
            </a:r>
          </a:p>
          <a:p>
            <a:pPr marL="285750" indent="-2286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rPr>
              <a:t>Its roughly £100 cheaper to fly from Bristol Airport compared to Cardiff.</a:t>
            </a:r>
          </a:p>
          <a:p>
            <a:pPr marL="285750" indent="-2286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rPr>
              <a:t>There's more airlines within Bristol Airport which attracts more passengers to fly from there. </a:t>
            </a:r>
          </a:p>
          <a:p>
            <a:pPr marL="285750" indent="-2286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rPr>
              <a:t>Bristol Airport is much bigger than Cardiff Airport.</a:t>
            </a:r>
          </a:p>
          <a:p>
            <a:pPr marL="285750" indent="-2286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rPr>
              <a:t>Its quicker to travel to Bristol Airport from the Centre of Bristol as there's poor infrastructure in Cardiff which makes it longer to travel to the Airport from the Centre of Cardiff.</a:t>
            </a:r>
          </a:p>
          <a:p>
            <a:pPr marL="285750" indent="-2286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rPr>
              <a:t>Cardiff Airport is more accessible for bigger families as it’s a smaller than Bristol Airport meaning that the families will not be separated due to there being massive crowds of people. </a:t>
            </a:r>
          </a:p>
          <a:p>
            <a:pPr marL="285750" indent="-2286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rPr>
              <a:t>Its quicker to check into Cardiff Airport compared to what it is in Bristol Airport. </a:t>
            </a:r>
            <a:endParaRPr lang="en-GB" sz="1400" dirty="0">
              <a:solidFill>
                <a:schemeClr val="tx1">
                  <a:lumMod val="85000"/>
                  <a:lumOff val="15000"/>
                </a:schemeClr>
              </a:solidFill>
            </a:endParaRPr>
          </a:p>
          <a:p>
            <a:pPr marL="285750" indent="-228600">
              <a:lnSpc>
                <a:spcPct val="90000"/>
              </a:lnSpc>
              <a:spcBef>
                <a:spcPts val="1000"/>
              </a:spcBef>
              <a:buClr>
                <a:schemeClr val="accent2"/>
              </a:buClr>
              <a:buFont typeface="Arial" panose="020B0604020202020204" pitchFamily="34" charset="0"/>
              <a:buChar char="•"/>
            </a:pPr>
            <a:r>
              <a:rPr lang="en-GB" sz="1400" dirty="0">
                <a:solidFill>
                  <a:schemeClr val="tx1">
                    <a:lumMod val="85000"/>
                    <a:lumOff val="15000"/>
                  </a:schemeClr>
                </a:solidFill>
              </a:rPr>
              <a:t>Cardiff Airport aim to get back to more than 50 direct destinations by around 2026.</a:t>
            </a:r>
            <a:endParaRPr lang="en-US" sz="1000" dirty="0">
              <a:solidFill>
                <a:schemeClr val="tx1">
                  <a:lumMod val="85000"/>
                  <a:lumOff val="15000"/>
                </a:schemeClr>
              </a:solidFill>
            </a:endParaRPr>
          </a:p>
          <a:p>
            <a:pPr marL="285750" indent="-228600">
              <a:lnSpc>
                <a:spcPct val="90000"/>
              </a:lnSpc>
              <a:spcBef>
                <a:spcPts val="1000"/>
              </a:spcBef>
              <a:buClr>
                <a:schemeClr val="accent2"/>
              </a:buClr>
              <a:buFont typeface="Arial" panose="020B0604020202020204" pitchFamily="34" charset="0"/>
              <a:buChar char="•"/>
            </a:pPr>
            <a:endParaRPr lang="en-US" sz="1000" dirty="0">
              <a:solidFill>
                <a:schemeClr val="tx1">
                  <a:lumMod val="85000"/>
                  <a:lumOff val="15000"/>
                </a:schemeClr>
              </a:solidFill>
            </a:endParaRPr>
          </a:p>
        </p:txBody>
      </p:sp>
      <p:pic>
        <p:nvPicPr>
          <p:cNvPr id="3" name="Picture 2">
            <a:extLst>
              <a:ext uri="{FF2B5EF4-FFF2-40B4-BE49-F238E27FC236}">
                <a16:creationId xmlns:a16="http://schemas.microsoft.com/office/drawing/2014/main" id="{81C1FAA4-1784-EFE2-79B6-51DE9322ECBF}"/>
              </a:ext>
            </a:extLst>
          </p:cNvPr>
          <p:cNvPicPr>
            <a:picLocks noChangeAspect="1"/>
          </p:cNvPicPr>
          <p:nvPr/>
        </p:nvPicPr>
        <p:blipFill rotWithShape="1">
          <a:blip r:embed="rId2"/>
          <a:srcRect t="11000" r="2" b="4650"/>
          <a:stretch/>
        </p:blipFill>
        <p:spPr>
          <a:xfrm>
            <a:off x="5453178" y="-2"/>
            <a:ext cx="6739097" cy="3410712"/>
          </a:xfrm>
          <a:prstGeom prst="rect">
            <a:avLst/>
          </a:prstGeom>
        </p:spPr>
      </p:pic>
      <p:pic>
        <p:nvPicPr>
          <p:cNvPr id="5" name="Picture 4">
            <a:extLst>
              <a:ext uri="{FF2B5EF4-FFF2-40B4-BE49-F238E27FC236}">
                <a16:creationId xmlns:a16="http://schemas.microsoft.com/office/drawing/2014/main" id="{01F73CF5-284F-DDBD-0D10-6AC8BEDBDE16}"/>
              </a:ext>
            </a:extLst>
          </p:cNvPr>
          <p:cNvPicPr>
            <a:picLocks noChangeAspect="1"/>
          </p:cNvPicPr>
          <p:nvPr/>
        </p:nvPicPr>
        <p:blipFill rotWithShape="1">
          <a:blip r:embed="rId3"/>
          <a:srcRect t="6121" r="-1" b="5756"/>
          <a:stretch/>
        </p:blipFill>
        <p:spPr>
          <a:xfrm>
            <a:off x="5452903" y="3447288"/>
            <a:ext cx="6739097" cy="3410712"/>
          </a:xfrm>
          <a:prstGeom prst="rect">
            <a:avLst/>
          </a:prstGeom>
        </p:spPr>
      </p:pic>
      <p:sp>
        <p:nvSpPr>
          <p:cNvPr id="6" name="TextBox 5">
            <a:extLst>
              <a:ext uri="{FF2B5EF4-FFF2-40B4-BE49-F238E27FC236}">
                <a16:creationId xmlns:a16="http://schemas.microsoft.com/office/drawing/2014/main" id="{22647B5A-C2B6-E823-0FAF-EB447B8A5B53}"/>
              </a:ext>
            </a:extLst>
          </p:cNvPr>
          <p:cNvSpPr txBox="1"/>
          <p:nvPr/>
        </p:nvSpPr>
        <p:spPr>
          <a:xfrm>
            <a:off x="5169159" y="0"/>
            <a:ext cx="2546091" cy="369332"/>
          </a:xfrm>
          <a:prstGeom prst="rect">
            <a:avLst/>
          </a:prstGeom>
          <a:noFill/>
        </p:spPr>
        <p:txBody>
          <a:bodyPr wrap="square" rtlCol="0">
            <a:spAutoFit/>
          </a:bodyPr>
          <a:lstStyle/>
          <a:p>
            <a:r>
              <a:rPr lang="en-GB" u="sng" dirty="0"/>
              <a:t>Cardiff Airport(2019)</a:t>
            </a:r>
          </a:p>
        </p:txBody>
      </p:sp>
      <p:sp>
        <p:nvSpPr>
          <p:cNvPr id="7" name="TextBox 6">
            <a:extLst>
              <a:ext uri="{FF2B5EF4-FFF2-40B4-BE49-F238E27FC236}">
                <a16:creationId xmlns:a16="http://schemas.microsoft.com/office/drawing/2014/main" id="{B36DFD82-4FC7-DA34-6F45-E3BEA7EB1862}"/>
              </a:ext>
            </a:extLst>
          </p:cNvPr>
          <p:cNvSpPr txBox="1"/>
          <p:nvPr/>
        </p:nvSpPr>
        <p:spPr>
          <a:xfrm>
            <a:off x="10127303" y="3714750"/>
            <a:ext cx="2064697" cy="369332"/>
          </a:xfrm>
          <a:prstGeom prst="rect">
            <a:avLst/>
          </a:prstGeom>
          <a:noFill/>
        </p:spPr>
        <p:txBody>
          <a:bodyPr wrap="square" rtlCol="0">
            <a:spAutoFit/>
          </a:bodyPr>
          <a:lstStyle/>
          <a:p>
            <a:r>
              <a:rPr lang="en-GB" dirty="0"/>
              <a:t>Visit Bristol(2019)</a:t>
            </a:r>
          </a:p>
        </p:txBody>
      </p:sp>
    </p:spTree>
    <p:extLst>
      <p:ext uri="{BB962C8B-B14F-4D97-AF65-F5344CB8AC3E}">
        <p14:creationId xmlns:p14="http://schemas.microsoft.com/office/powerpoint/2010/main" val="3635628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1A5FC-2BC1-B473-AF06-04B6426B60F4}"/>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US" u="sng" dirty="0"/>
              <a:t>Issues</a:t>
            </a:r>
            <a:r>
              <a:rPr lang="en-US" dirty="0"/>
              <a:t> </a:t>
            </a:r>
            <a:endParaRPr lang="en-US"/>
          </a:p>
        </p:txBody>
      </p:sp>
      <p:sp>
        <p:nvSpPr>
          <p:cNvPr id="3" name="Content Placeholder 2">
            <a:extLst>
              <a:ext uri="{FF2B5EF4-FFF2-40B4-BE49-F238E27FC236}">
                <a16:creationId xmlns:a16="http://schemas.microsoft.com/office/drawing/2014/main" id="{C21F9EF7-535C-C99E-85B4-C4765B1F316D}"/>
              </a:ext>
            </a:extLst>
          </p:cNvPr>
          <p:cNvSpPr>
            <a:spLocks noGrp="1"/>
          </p:cNvSpPr>
          <p:nvPr>
            <p:ph sz="quarter" idx="13"/>
          </p:nvPr>
        </p:nvSpPr>
        <p:spPr>
          <a:xfrm>
            <a:off x="804672" y="2858703"/>
            <a:ext cx="4475892" cy="3042547"/>
          </a:xfrm>
        </p:spPr>
        <p:txBody>
          <a:bodyPr>
            <a:normAutofit/>
          </a:bodyPr>
          <a:lstStyle/>
          <a:p>
            <a:pPr>
              <a:lnSpc>
                <a:spcPct val="90000"/>
              </a:lnSpc>
            </a:pPr>
            <a:r>
              <a:rPr lang="en-US" sz="1000">
                <a:solidFill>
                  <a:srgbClr val="FFFFFF"/>
                </a:solidFill>
              </a:rPr>
              <a:t>One of the main issues of Cardiff Airport is that the location of the Airport is not the best compared to other places. This is why passengers choose to travel from other Airports like Bristol Airport. </a:t>
            </a:r>
          </a:p>
          <a:p>
            <a:pPr>
              <a:lnSpc>
                <a:spcPct val="90000"/>
              </a:lnSpc>
            </a:pPr>
            <a:r>
              <a:rPr lang="en-US" sz="1000">
                <a:solidFill>
                  <a:srgbClr val="FFFFFF"/>
                </a:solidFill>
              </a:rPr>
              <a:t>The Welsh Government have upgraded the airports terminal buildings but has not upgraded the main roads to the airport. </a:t>
            </a:r>
          </a:p>
          <a:p>
            <a:pPr>
              <a:lnSpc>
                <a:spcPct val="90000"/>
              </a:lnSpc>
            </a:pPr>
            <a:r>
              <a:rPr lang="en-US" sz="1000">
                <a:solidFill>
                  <a:srgbClr val="FFFFFF"/>
                </a:solidFill>
              </a:rPr>
              <a:t>The Government also has not invested into the railways which would have been more beneficial for passengers as there would be no worry about leaving their cars at the airport or worrying about sorting out transport. </a:t>
            </a:r>
          </a:p>
          <a:p>
            <a:pPr>
              <a:lnSpc>
                <a:spcPct val="90000"/>
              </a:lnSpc>
            </a:pPr>
            <a:r>
              <a:rPr lang="en-US" sz="1000">
                <a:solidFill>
                  <a:srgbClr val="FFFFFF"/>
                </a:solidFill>
              </a:rPr>
              <a:t>Local people think that the airport has wasted the public funds due to the lack of improvement within the Airport roads and transport. </a:t>
            </a:r>
          </a:p>
          <a:p>
            <a:pPr>
              <a:lnSpc>
                <a:spcPct val="90000"/>
              </a:lnSpc>
            </a:pPr>
            <a:r>
              <a:rPr lang="en-US" sz="1000">
                <a:solidFill>
                  <a:srgbClr val="FFFFFF"/>
                </a:solidFill>
              </a:rPr>
              <a:t>The Airport is not getting enough finical support from the government to make it better. </a:t>
            </a:r>
          </a:p>
          <a:p>
            <a:pPr>
              <a:lnSpc>
                <a:spcPct val="90000"/>
              </a:lnSpc>
            </a:pPr>
            <a:r>
              <a:rPr lang="en-US" sz="1000">
                <a:solidFill>
                  <a:srgbClr val="FFFFFF"/>
                </a:solidFill>
              </a:rPr>
              <a:t>Wizz Air have pulled out of Cardiff Airport due to Cardiff Airport not attracting as many passengers as other airports which have more customers living around the area of the airport.  After a short while, Whizz air went bust due to having lack of passengers after the Covid-19 pandemic. </a:t>
            </a:r>
          </a:p>
          <a:p>
            <a:pPr>
              <a:lnSpc>
                <a:spcPct val="90000"/>
              </a:lnSpc>
            </a:pPr>
            <a:endParaRPr lang="en-US" sz="1000">
              <a:solidFill>
                <a:srgbClr val="FFFFFF"/>
              </a:solidFill>
            </a:endParaRPr>
          </a:p>
          <a:p>
            <a:pPr>
              <a:lnSpc>
                <a:spcPct val="90000"/>
              </a:lnSpc>
            </a:pPr>
            <a:endParaRPr lang="en-US" sz="1000">
              <a:solidFill>
                <a:srgbClr val="FFFFFF"/>
              </a:solidFill>
            </a:endParaRPr>
          </a:p>
        </p:txBody>
      </p:sp>
      <p:sp>
        <p:nvSpPr>
          <p:cNvPr id="11" name="Rectangle 10">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C95C3BA-BE97-019D-D19C-1652DD868567}"/>
              </a:ext>
            </a:extLst>
          </p:cNvPr>
          <p:cNvPicPr>
            <a:picLocks noChangeAspect="1"/>
          </p:cNvPicPr>
          <p:nvPr/>
        </p:nvPicPr>
        <p:blipFill rotWithShape="1">
          <a:blip r:embed="rId2"/>
          <a:srcRect l="26660" r="22833"/>
          <a:stretch/>
        </p:blipFill>
        <p:spPr>
          <a:xfrm>
            <a:off x="7186652" y="806357"/>
            <a:ext cx="4442173" cy="4925246"/>
          </a:xfrm>
          <a:prstGeom prst="rect">
            <a:avLst/>
          </a:prstGeom>
          <a:ln w="31750">
            <a:noFill/>
          </a:ln>
        </p:spPr>
      </p:pic>
      <p:sp>
        <p:nvSpPr>
          <p:cNvPr id="5" name="TextBox 4">
            <a:extLst>
              <a:ext uri="{FF2B5EF4-FFF2-40B4-BE49-F238E27FC236}">
                <a16:creationId xmlns:a16="http://schemas.microsoft.com/office/drawing/2014/main" id="{05B0042D-437B-6D79-9653-50FC55020721}"/>
              </a:ext>
            </a:extLst>
          </p:cNvPr>
          <p:cNvSpPr txBox="1"/>
          <p:nvPr/>
        </p:nvSpPr>
        <p:spPr>
          <a:xfrm>
            <a:off x="10420350" y="5447095"/>
            <a:ext cx="1771650" cy="369332"/>
          </a:xfrm>
          <a:prstGeom prst="rect">
            <a:avLst/>
          </a:prstGeom>
          <a:noFill/>
        </p:spPr>
        <p:txBody>
          <a:bodyPr wrap="square" rtlCol="0">
            <a:spAutoFit/>
          </a:bodyPr>
          <a:lstStyle/>
          <a:p>
            <a:r>
              <a:rPr lang="en-GB" u="sng" dirty="0" err="1"/>
              <a:t>Harrin.E</a:t>
            </a:r>
            <a:r>
              <a:rPr lang="en-GB" u="sng" dirty="0"/>
              <a:t>(2019)</a:t>
            </a:r>
          </a:p>
        </p:txBody>
      </p:sp>
    </p:spTree>
    <p:extLst>
      <p:ext uri="{BB962C8B-B14F-4D97-AF65-F5344CB8AC3E}">
        <p14:creationId xmlns:p14="http://schemas.microsoft.com/office/powerpoint/2010/main" val="1048475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36685-2531-CECB-1674-E2A96F4B502D}"/>
              </a:ext>
            </a:extLst>
          </p:cNvPr>
          <p:cNvSpPr>
            <a:spLocks noGrp="1"/>
          </p:cNvSpPr>
          <p:nvPr>
            <p:ph type="title"/>
          </p:nvPr>
        </p:nvSpPr>
        <p:spPr>
          <a:xfrm>
            <a:off x="804672" y="964692"/>
            <a:ext cx="4476806" cy="1188720"/>
          </a:xfrm>
        </p:spPr>
        <p:txBody>
          <a:bodyPr>
            <a:normAutofit/>
          </a:bodyPr>
          <a:lstStyle/>
          <a:p>
            <a:r>
              <a:rPr lang="en-GB" u="sng" dirty="0"/>
              <a:t>Qatar</a:t>
            </a:r>
          </a:p>
        </p:txBody>
      </p:sp>
      <p:sp>
        <p:nvSpPr>
          <p:cNvPr id="3" name="Content Placeholder 2">
            <a:extLst>
              <a:ext uri="{FF2B5EF4-FFF2-40B4-BE49-F238E27FC236}">
                <a16:creationId xmlns:a16="http://schemas.microsoft.com/office/drawing/2014/main" id="{687A24B3-812C-DC66-EF1C-6175CFA9A4BE}"/>
              </a:ext>
            </a:extLst>
          </p:cNvPr>
          <p:cNvSpPr>
            <a:spLocks noGrp="1"/>
          </p:cNvSpPr>
          <p:nvPr>
            <p:ph sz="quarter" idx="13"/>
          </p:nvPr>
        </p:nvSpPr>
        <p:spPr>
          <a:xfrm>
            <a:off x="803244" y="2638044"/>
            <a:ext cx="4492932" cy="3263206"/>
          </a:xfrm>
        </p:spPr>
        <p:txBody>
          <a:bodyPr>
            <a:normAutofit/>
          </a:bodyPr>
          <a:lstStyle/>
          <a:p>
            <a:pPr>
              <a:lnSpc>
                <a:spcPct val="90000"/>
              </a:lnSpc>
            </a:pPr>
            <a:r>
              <a:rPr lang="en-GB" sz="1000"/>
              <a:t>In 2022, Qatar Airways was announced as “Airline of the year”.  [Qatar Airways].</a:t>
            </a:r>
          </a:p>
          <a:p>
            <a:pPr>
              <a:lnSpc>
                <a:spcPct val="90000"/>
              </a:lnSpc>
            </a:pPr>
            <a:r>
              <a:rPr lang="en-GB" sz="1000"/>
              <a:t>The Airway fly's to over 150 destinations in the world and some of the flights are short haul and some are long haul.</a:t>
            </a:r>
          </a:p>
          <a:p>
            <a:pPr>
              <a:lnSpc>
                <a:spcPct val="90000"/>
              </a:lnSpc>
            </a:pPr>
            <a:r>
              <a:rPr lang="en-GB" sz="1000"/>
              <a:t>Qatar Airways first touched down in Cardiff Airport in May 2018.  The airway had come from Doha and landed in Cardiff Airport.</a:t>
            </a:r>
          </a:p>
          <a:p>
            <a:pPr>
              <a:lnSpc>
                <a:spcPct val="90000"/>
              </a:lnSpc>
            </a:pPr>
            <a:r>
              <a:rPr lang="en-GB" sz="1000"/>
              <a:t>Having Qatar Airways join Cardiff Airport helped the airport as it attracted many different passengers to fly from there due to them being offered to travel to long haul destinations. </a:t>
            </a:r>
          </a:p>
          <a:p>
            <a:pPr>
              <a:lnSpc>
                <a:spcPct val="90000"/>
              </a:lnSpc>
            </a:pPr>
            <a:r>
              <a:rPr lang="en-GB" sz="1000"/>
              <a:t>After Qatar joined Cardiff Airport in 2018, it was then later suspended due to the pandemic covid-19 and did not return to Cardiff Airport.</a:t>
            </a:r>
          </a:p>
          <a:p>
            <a:pPr>
              <a:lnSpc>
                <a:spcPct val="90000"/>
              </a:lnSpc>
            </a:pPr>
            <a:r>
              <a:rPr lang="en-GB" sz="1000"/>
              <a:t>Qatar Airways are looking at making a return back to Cardiff Airport in 2024, leading flights to go from Cardiff Airport to Doha again. </a:t>
            </a:r>
          </a:p>
          <a:p>
            <a:pPr>
              <a:lnSpc>
                <a:spcPct val="90000"/>
              </a:lnSpc>
            </a:pPr>
            <a:r>
              <a:rPr lang="en-GB" sz="1000"/>
              <a:t>Qatar making a return to Cardiff would improve the airport a little bit more as they will get the chance to open up the airport to new international destinations that passengers may want to travel to. </a:t>
            </a:r>
          </a:p>
          <a:p>
            <a:pPr>
              <a:lnSpc>
                <a:spcPct val="90000"/>
              </a:lnSpc>
            </a:pPr>
            <a:endParaRPr lang="en-GB" sz="1000"/>
          </a:p>
          <a:p>
            <a:pPr>
              <a:lnSpc>
                <a:spcPct val="90000"/>
              </a:lnSpc>
            </a:pPr>
            <a:endParaRPr lang="en-GB" sz="1000"/>
          </a:p>
          <a:p>
            <a:pPr>
              <a:lnSpc>
                <a:spcPct val="90000"/>
              </a:lnSpc>
            </a:pPr>
            <a:endParaRPr lang="en-GB" sz="1000"/>
          </a:p>
        </p:txBody>
      </p:sp>
      <p:sp>
        <p:nvSpPr>
          <p:cNvPr id="9" name="Rectangle 8">
            <a:extLst>
              <a:ext uri="{FF2B5EF4-FFF2-40B4-BE49-F238E27FC236}">
                <a16:creationId xmlns:a16="http://schemas.microsoft.com/office/drawing/2014/main" id="{56533F40-045E-4E3D-9243-864CD4E58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3605"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0402EC6-D845-41B3-BEBE-CB34D9BFE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699"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12ABAB6-D6D6-8360-2DA7-4A5CC662632D}"/>
              </a:ext>
            </a:extLst>
          </p:cNvPr>
          <p:cNvPicPr>
            <a:picLocks noChangeAspect="1"/>
          </p:cNvPicPr>
          <p:nvPr/>
        </p:nvPicPr>
        <p:blipFill>
          <a:blip r:embed="rId2"/>
          <a:stretch>
            <a:fillRect/>
          </a:stretch>
        </p:blipFill>
        <p:spPr>
          <a:xfrm>
            <a:off x="6272789" y="1841765"/>
            <a:ext cx="4782312" cy="3182411"/>
          </a:xfrm>
          <a:prstGeom prst="rect">
            <a:avLst/>
          </a:prstGeom>
        </p:spPr>
      </p:pic>
      <p:sp>
        <p:nvSpPr>
          <p:cNvPr id="5" name="TextBox 4">
            <a:extLst>
              <a:ext uri="{FF2B5EF4-FFF2-40B4-BE49-F238E27FC236}">
                <a16:creationId xmlns:a16="http://schemas.microsoft.com/office/drawing/2014/main" id="{F4F7FF35-3CBC-8089-DC8F-C878A046F2F4}"/>
              </a:ext>
            </a:extLst>
          </p:cNvPr>
          <p:cNvSpPr txBox="1"/>
          <p:nvPr/>
        </p:nvSpPr>
        <p:spPr>
          <a:xfrm>
            <a:off x="8907785" y="5100665"/>
            <a:ext cx="2476500" cy="369332"/>
          </a:xfrm>
          <a:prstGeom prst="rect">
            <a:avLst/>
          </a:prstGeom>
          <a:noFill/>
        </p:spPr>
        <p:txBody>
          <a:bodyPr wrap="square" rtlCol="0">
            <a:spAutoFit/>
          </a:bodyPr>
          <a:lstStyle/>
          <a:p>
            <a:r>
              <a:rPr lang="en-GB" u="sng" dirty="0"/>
              <a:t>Travel news Asia(2022)</a:t>
            </a:r>
          </a:p>
        </p:txBody>
      </p:sp>
    </p:spTree>
    <p:extLst>
      <p:ext uri="{BB962C8B-B14F-4D97-AF65-F5344CB8AC3E}">
        <p14:creationId xmlns:p14="http://schemas.microsoft.com/office/powerpoint/2010/main" val="3688074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iagram, engineering drawing&#10;&#10;Description automatically generated">
            <a:extLst>
              <a:ext uri="{FF2B5EF4-FFF2-40B4-BE49-F238E27FC236}">
                <a16:creationId xmlns:a16="http://schemas.microsoft.com/office/drawing/2014/main" id="{DEF4F33A-F593-C23F-FFE3-BA976A782665}"/>
              </a:ext>
            </a:extLst>
          </p:cNvPr>
          <p:cNvPicPr>
            <a:picLocks noChangeAspect="1"/>
          </p:cNvPicPr>
          <p:nvPr/>
        </p:nvPicPr>
        <p:blipFill rotWithShape="1">
          <a:blip r:embed="rId2">
            <a:alphaModFix amt="40000"/>
          </a:blip>
          <a:srcRect b="13793"/>
          <a:stretch/>
        </p:blipFill>
        <p:spPr>
          <a:xfrm>
            <a:off x="20" y="10"/>
            <a:ext cx="12191980" cy="6857990"/>
          </a:xfrm>
          <a:prstGeom prst="rect">
            <a:avLst/>
          </a:prstGeom>
        </p:spPr>
      </p:pic>
      <p:sp>
        <p:nvSpPr>
          <p:cNvPr id="2" name="Title 1">
            <a:extLst>
              <a:ext uri="{FF2B5EF4-FFF2-40B4-BE49-F238E27FC236}">
                <a16:creationId xmlns:a16="http://schemas.microsoft.com/office/drawing/2014/main" id="{EE7E2F85-7E21-72CD-8BAD-1F9AFEEE46F3}"/>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GB" u="sng">
                <a:solidFill>
                  <a:schemeClr val="tx1"/>
                </a:solidFill>
              </a:rPr>
              <a:t>Masterplan by 2040</a:t>
            </a:r>
          </a:p>
        </p:txBody>
      </p:sp>
      <p:sp>
        <p:nvSpPr>
          <p:cNvPr id="3" name="Content Placeholder 2">
            <a:extLst>
              <a:ext uri="{FF2B5EF4-FFF2-40B4-BE49-F238E27FC236}">
                <a16:creationId xmlns:a16="http://schemas.microsoft.com/office/drawing/2014/main" id="{B6AA2105-9D73-BCF4-19D5-E87C575AED44}"/>
              </a:ext>
            </a:extLst>
          </p:cNvPr>
          <p:cNvSpPr>
            <a:spLocks noGrp="1"/>
          </p:cNvSpPr>
          <p:nvPr>
            <p:ph sz="quarter" idx="13"/>
          </p:nvPr>
        </p:nvSpPr>
        <p:spPr>
          <a:xfrm>
            <a:off x="304800" y="2638044"/>
            <a:ext cx="11582400" cy="3101983"/>
          </a:xfrm>
        </p:spPr>
        <p:txBody>
          <a:bodyPr>
            <a:noAutofit/>
          </a:bodyPr>
          <a:lstStyle/>
          <a:p>
            <a:pPr>
              <a:lnSpc>
                <a:spcPct val="90000"/>
              </a:lnSpc>
            </a:pPr>
            <a:r>
              <a:rPr lang="en-GB" sz="1400" dirty="0">
                <a:solidFill>
                  <a:schemeClr val="tx1"/>
                </a:solidFill>
              </a:rPr>
              <a:t>Cardiff have put together a masterplan that they want to use to improve their airport by 2040.</a:t>
            </a:r>
          </a:p>
          <a:p>
            <a:pPr>
              <a:lnSpc>
                <a:spcPct val="90000"/>
              </a:lnSpc>
            </a:pPr>
            <a:r>
              <a:rPr lang="en-GB" sz="1400" dirty="0">
                <a:solidFill>
                  <a:schemeClr val="tx1"/>
                </a:solidFill>
              </a:rPr>
              <a:t>The master plan is made up of 8 different stages. These stages are: </a:t>
            </a:r>
          </a:p>
          <a:p>
            <a:pPr marL="342900" indent="-342900">
              <a:lnSpc>
                <a:spcPct val="90000"/>
              </a:lnSpc>
              <a:buFont typeface="+mj-lt"/>
              <a:buAutoNum type="arabicPeriod"/>
            </a:pPr>
            <a:r>
              <a:rPr lang="en-GB" sz="1400" dirty="0">
                <a:solidFill>
                  <a:schemeClr val="tx1"/>
                </a:solidFill>
              </a:rPr>
              <a:t>To create a new ‘best class terminal’ with enterprise zones that can attract potential business and commercial developments</a:t>
            </a:r>
          </a:p>
          <a:p>
            <a:pPr marL="342900" indent="-342900">
              <a:lnSpc>
                <a:spcPct val="90000"/>
              </a:lnSpc>
              <a:buFont typeface="+mj-lt"/>
              <a:buAutoNum type="arabicPeriod"/>
            </a:pPr>
            <a:r>
              <a:rPr lang="en-GB" sz="1400" dirty="0">
                <a:solidFill>
                  <a:schemeClr val="tx1"/>
                </a:solidFill>
              </a:rPr>
              <a:t>Replacing the different stands so that a mix of aircraft and contracts can remote stands from there</a:t>
            </a:r>
          </a:p>
          <a:p>
            <a:pPr marL="342900" indent="-342900">
              <a:lnSpc>
                <a:spcPct val="90000"/>
              </a:lnSpc>
              <a:buFont typeface="+mj-lt"/>
              <a:buAutoNum type="arabicPeriod"/>
            </a:pPr>
            <a:r>
              <a:rPr lang="en-GB" sz="1400" dirty="0">
                <a:solidFill>
                  <a:schemeClr val="tx1"/>
                </a:solidFill>
              </a:rPr>
              <a:t>Add a new cargo terminal </a:t>
            </a:r>
          </a:p>
          <a:p>
            <a:pPr marL="342900" indent="-342900">
              <a:lnSpc>
                <a:spcPct val="90000"/>
              </a:lnSpc>
              <a:buFont typeface="+mj-lt"/>
              <a:buAutoNum type="arabicPeriod"/>
            </a:pPr>
            <a:r>
              <a:rPr lang="en-GB" sz="1400" dirty="0">
                <a:solidFill>
                  <a:schemeClr val="tx1"/>
                </a:solidFill>
              </a:rPr>
              <a:t>Add new access to the airport through the terminal from the A4226.  This will then divide the traffic towards the airport and into Cardiff. This will then be the Enterprise Zone. </a:t>
            </a:r>
          </a:p>
          <a:p>
            <a:pPr marL="342900" indent="-342900">
              <a:lnSpc>
                <a:spcPct val="90000"/>
              </a:lnSpc>
              <a:buFont typeface="+mj-lt"/>
              <a:buAutoNum type="arabicPeriod"/>
            </a:pPr>
            <a:r>
              <a:rPr lang="en-GB" sz="1400" dirty="0">
                <a:solidFill>
                  <a:schemeClr val="tx1"/>
                </a:solidFill>
              </a:rPr>
              <a:t>Approving on making it more accessible for people and cyclists to go to and through the airport site which then opens up doors for them to have better access to Rhoose and Barry.</a:t>
            </a:r>
          </a:p>
          <a:p>
            <a:pPr marL="342900" indent="-342900">
              <a:lnSpc>
                <a:spcPct val="90000"/>
              </a:lnSpc>
              <a:buFont typeface="+mj-lt"/>
              <a:buAutoNum type="arabicPeriod"/>
            </a:pPr>
            <a:r>
              <a:rPr lang="en-GB" sz="1400" dirty="0">
                <a:solidFill>
                  <a:schemeClr val="tx1"/>
                </a:solidFill>
              </a:rPr>
              <a:t>Creating a safeguard bus link that will be improved for passengers. Create a new connection between the terminals and Rhoose Cardiff International Airport railway station which will help with transferring people to and from the Airport. </a:t>
            </a:r>
          </a:p>
          <a:p>
            <a:pPr marL="342900" indent="-342900">
              <a:lnSpc>
                <a:spcPct val="90000"/>
              </a:lnSpc>
              <a:buFont typeface="+mj-lt"/>
              <a:buAutoNum type="arabicPeriod"/>
            </a:pPr>
            <a:r>
              <a:rPr lang="en-GB" sz="1400" dirty="0">
                <a:solidFill>
                  <a:schemeClr val="tx1"/>
                </a:solidFill>
              </a:rPr>
              <a:t>Create more space for new things and improving on the landscape areas around the airport. </a:t>
            </a:r>
          </a:p>
          <a:p>
            <a:pPr marL="342900" indent="-342900">
              <a:lnSpc>
                <a:spcPct val="90000"/>
              </a:lnSpc>
              <a:buFont typeface="+mj-lt"/>
              <a:buAutoNum type="arabicPeriod"/>
            </a:pPr>
            <a:r>
              <a:rPr lang="en-GB" sz="1400" dirty="0">
                <a:solidFill>
                  <a:schemeClr val="tx1"/>
                </a:solidFill>
              </a:rPr>
              <a:t>Create an expansion for the safeguarded land so that there is more room to do it. </a:t>
            </a:r>
          </a:p>
          <a:p>
            <a:pPr>
              <a:lnSpc>
                <a:spcPct val="90000"/>
              </a:lnSpc>
            </a:pPr>
            <a:r>
              <a:rPr lang="en-GB" sz="1400" dirty="0">
                <a:solidFill>
                  <a:schemeClr val="tx1"/>
                </a:solidFill>
              </a:rPr>
              <a:t>All the above included can help to make Cardiff Airport grow and become more better for passengers. </a:t>
            </a:r>
          </a:p>
        </p:txBody>
      </p:sp>
    </p:spTree>
    <p:extLst>
      <p:ext uri="{BB962C8B-B14F-4D97-AF65-F5344CB8AC3E}">
        <p14:creationId xmlns:p14="http://schemas.microsoft.com/office/powerpoint/2010/main" val="348228519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C337E2-17E3-50FF-4B27-DD787C84D6A5}"/>
              </a:ext>
            </a:extLst>
          </p:cNvPr>
          <p:cNvPicPr>
            <a:picLocks noChangeAspect="1"/>
          </p:cNvPicPr>
          <p:nvPr/>
        </p:nvPicPr>
        <p:blipFill rotWithShape="1">
          <a:blip r:embed="rId2">
            <a:alphaModFix amt="40000"/>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30DECD7-A623-0AFA-7750-DE59E766E810}"/>
              </a:ext>
            </a:extLst>
          </p:cNvPr>
          <p:cNvSpPr>
            <a:spLocks noGrp="1"/>
          </p:cNvSpPr>
          <p:nvPr>
            <p:ph type="title"/>
          </p:nvPr>
        </p:nvSpPr>
        <p:spPr>
          <a:xfrm>
            <a:off x="2231136" y="964692"/>
            <a:ext cx="7729728" cy="1188720"/>
          </a:xfrm>
          <a:noFill/>
          <a:ln>
            <a:solidFill>
              <a:schemeClr val="tx1"/>
            </a:solidFill>
          </a:ln>
        </p:spPr>
        <p:txBody>
          <a:bodyPr>
            <a:normAutofit/>
          </a:bodyPr>
          <a:lstStyle/>
          <a:p>
            <a:r>
              <a:rPr lang="en-GB" u="sng">
                <a:solidFill>
                  <a:schemeClr val="tx1"/>
                </a:solidFill>
              </a:rPr>
              <a:t>Overall view on Cardiff airport </a:t>
            </a:r>
          </a:p>
        </p:txBody>
      </p:sp>
      <p:sp>
        <p:nvSpPr>
          <p:cNvPr id="3" name="Content Placeholder 2">
            <a:extLst>
              <a:ext uri="{FF2B5EF4-FFF2-40B4-BE49-F238E27FC236}">
                <a16:creationId xmlns:a16="http://schemas.microsoft.com/office/drawing/2014/main" id="{B48AF700-F1D9-C167-E422-F06E088BC7F4}"/>
              </a:ext>
            </a:extLst>
          </p:cNvPr>
          <p:cNvSpPr>
            <a:spLocks noGrp="1"/>
          </p:cNvSpPr>
          <p:nvPr>
            <p:ph sz="quarter" idx="13"/>
          </p:nvPr>
        </p:nvSpPr>
        <p:spPr>
          <a:xfrm>
            <a:off x="2231136" y="2638044"/>
            <a:ext cx="7729728" cy="3101983"/>
          </a:xfrm>
        </p:spPr>
        <p:txBody>
          <a:bodyPr>
            <a:normAutofit/>
          </a:bodyPr>
          <a:lstStyle/>
          <a:p>
            <a:pPr>
              <a:lnSpc>
                <a:spcPct val="90000"/>
              </a:lnSpc>
            </a:pPr>
            <a:r>
              <a:rPr lang="en-GB" sz="1500"/>
              <a:t>Overall, Cardiff Airport is a good airport for passengers who live locally to fly from. However,  in order for Cardiff Airport to become more important and attract a wider range of passengers then the Airport needs to improve not only the outside of the airport but need to work on the actual airport itself and the runway. </a:t>
            </a:r>
          </a:p>
          <a:p>
            <a:pPr>
              <a:lnSpc>
                <a:spcPct val="90000"/>
              </a:lnSpc>
            </a:pPr>
            <a:r>
              <a:rPr lang="en-GB" sz="1500"/>
              <a:t>Overall, Cardiff Airport is placed in the wrong place and if the airport was moved then the airport would probably be just as good or even better than Bristol Airport.  </a:t>
            </a:r>
          </a:p>
          <a:p>
            <a:pPr>
              <a:lnSpc>
                <a:spcPct val="90000"/>
              </a:lnSpc>
            </a:pPr>
            <a:r>
              <a:rPr lang="en-GB" sz="1500"/>
              <a:t>There is a lot of spare land around the airport and the government used use to land to make the airport stand out more. This can be done by building new things within the spare bit of land like a theme park or adding in a trainline where trains can drop passengers off at the airport without them having to worry about what is going to happen if they leave there car there. </a:t>
            </a:r>
          </a:p>
          <a:p>
            <a:pPr marL="0" indent="0">
              <a:lnSpc>
                <a:spcPct val="90000"/>
              </a:lnSpc>
              <a:buNone/>
            </a:pPr>
            <a:endParaRPr lang="en-GB" sz="1500"/>
          </a:p>
        </p:txBody>
      </p:sp>
    </p:spTree>
    <p:extLst>
      <p:ext uri="{BB962C8B-B14F-4D97-AF65-F5344CB8AC3E}">
        <p14:creationId xmlns:p14="http://schemas.microsoft.com/office/powerpoint/2010/main" val="1968742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C5A65-C86A-9908-3483-2442291BD552}"/>
              </a:ext>
            </a:extLst>
          </p:cNvPr>
          <p:cNvSpPr>
            <a:spLocks noGrp="1"/>
          </p:cNvSpPr>
          <p:nvPr>
            <p:ph type="title"/>
          </p:nvPr>
        </p:nvSpPr>
        <p:spPr>
          <a:xfrm>
            <a:off x="2231136" y="0"/>
            <a:ext cx="7729728" cy="1188720"/>
          </a:xfrm>
        </p:spPr>
        <p:txBody>
          <a:bodyPr/>
          <a:lstStyle/>
          <a:p>
            <a:r>
              <a:rPr lang="en-GB" u="sng" dirty="0"/>
              <a:t>Bibliography</a:t>
            </a:r>
            <a:r>
              <a:rPr lang="en-GB" dirty="0"/>
              <a:t> </a:t>
            </a:r>
            <a:endParaRPr lang="en-US" dirty="0"/>
          </a:p>
        </p:txBody>
      </p:sp>
      <p:sp>
        <p:nvSpPr>
          <p:cNvPr id="3" name="Content Placeholder 2">
            <a:extLst>
              <a:ext uri="{FF2B5EF4-FFF2-40B4-BE49-F238E27FC236}">
                <a16:creationId xmlns:a16="http://schemas.microsoft.com/office/drawing/2014/main" id="{AAA6972C-6974-D883-5B40-3A8BB39B0695}"/>
              </a:ext>
            </a:extLst>
          </p:cNvPr>
          <p:cNvSpPr>
            <a:spLocks noGrp="1"/>
          </p:cNvSpPr>
          <p:nvPr>
            <p:ph sz="quarter" idx="13"/>
          </p:nvPr>
        </p:nvSpPr>
        <p:spPr>
          <a:xfrm>
            <a:off x="1" y="1301750"/>
            <a:ext cx="12192000" cy="5556250"/>
          </a:xfrm>
        </p:spPr>
        <p:txBody>
          <a:bodyPr>
            <a:normAutofit lnSpcReduction="10000"/>
          </a:bodyPr>
          <a:lstStyle/>
          <a:p>
            <a:r>
              <a:rPr lang="en-GB" dirty="0"/>
              <a:t>Wales online. Prince. D(2022).</a:t>
            </a:r>
            <a:r>
              <a:rPr lang="en-GB" i="1" dirty="0"/>
              <a:t> the forgotten story of the original Cardiff Airport in the heart of the city. </a:t>
            </a:r>
            <a:r>
              <a:rPr lang="en-GB" dirty="0"/>
              <a:t> Available at: </a:t>
            </a:r>
            <a:r>
              <a:rPr lang="en-US" dirty="0">
                <a:solidFill>
                  <a:srgbClr val="00B0F0"/>
                </a:solidFill>
                <a:hlinkClick r:id="rId2">
                  <a:extLst>
                    <a:ext uri="{A12FA001-AC4F-418D-AE19-62706E023703}">
                      <ahyp:hlinkClr xmlns:ahyp="http://schemas.microsoft.com/office/drawing/2018/hyperlinkcolor" val="tx"/>
                    </a:ext>
                  </a:extLst>
                </a:hlinkClick>
              </a:rPr>
              <a:t>https://</a:t>
            </a:r>
            <a:r>
              <a:rPr lang="en-US" dirty="0">
                <a:solidFill>
                  <a:srgbClr val="00B0F0"/>
                </a:solidFill>
                <a:hlinkClick r:id="rId2">
                  <a:extLst>
                    <a:ext uri="{A12FA001-AC4F-418D-AE19-62706E023703}">
                      <ahyp:hlinkClr xmlns:ahyp="http://schemas.microsoft.com/office/drawing/2018/hyperlinkcolor" val="tx"/>
                    </a:ext>
                  </a:extLst>
                </a:hlinkClick>
              </a:rPr>
              <a:t>www.walesonline.co.uk</a:t>
            </a:r>
            <a:r>
              <a:rPr lang="en-US" dirty="0">
                <a:solidFill>
                  <a:srgbClr val="00B0F0"/>
                </a:solidFill>
                <a:hlinkClick r:id="rId2">
                  <a:extLst>
                    <a:ext uri="{A12FA001-AC4F-418D-AE19-62706E023703}">
                      <ahyp:hlinkClr xmlns:ahyp="http://schemas.microsoft.com/office/drawing/2018/hyperlinkcolor" val="tx"/>
                    </a:ext>
                  </a:extLst>
                </a:hlinkClick>
              </a:rPr>
              <a:t>/lifestyle/nostalgia/forgotten-story-original-cardiff-airport-24719751</a:t>
            </a:r>
            <a:r>
              <a:rPr lang="en-GB" dirty="0"/>
              <a:t> [ Accessed on: 10</a:t>
            </a:r>
            <a:r>
              <a:rPr lang="en-GB" baseline="30000" dirty="0"/>
              <a:t>th</a:t>
            </a:r>
            <a:r>
              <a:rPr lang="en-GB" dirty="0"/>
              <a:t> March 2023]</a:t>
            </a:r>
          </a:p>
          <a:p>
            <a:r>
              <a:rPr lang="en-GB" dirty="0"/>
              <a:t>BBC Wales. Carradice. P(2010). </a:t>
            </a:r>
            <a:r>
              <a:rPr lang="en-GB" i="1" dirty="0"/>
              <a:t>A brief history of Cardiff Airport. Available at: </a:t>
            </a:r>
            <a:r>
              <a:rPr lang="en-GB" dirty="0">
                <a:hlinkClick r:id="rId3"/>
              </a:rPr>
              <a:t>https://</a:t>
            </a:r>
            <a:r>
              <a:rPr lang="en-GB" dirty="0">
                <a:hlinkClick r:id="rId3"/>
              </a:rPr>
              <a:t>www.bbc.co.uk</a:t>
            </a:r>
            <a:r>
              <a:rPr lang="en-GB" dirty="0">
                <a:hlinkClick r:id="rId3"/>
              </a:rPr>
              <a:t>/blogs/wales/entries/2cf37f06-d725-360e-bbf5-</a:t>
            </a:r>
            <a:r>
              <a:rPr lang="en-GB" dirty="0">
                <a:hlinkClick r:id="rId3"/>
              </a:rPr>
              <a:t>37dce75f3e00</a:t>
            </a:r>
            <a:r>
              <a:rPr lang="en-GB" dirty="0"/>
              <a:t> [ Accessed on: 10</a:t>
            </a:r>
            <a:r>
              <a:rPr lang="en-GB" baseline="30000" dirty="0"/>
              <a:t>th</a:t>
            </a:r>
            <a:r>
              <a:rPr lang="en-GB" dirty="0"/>
              <a:t> march 2023]</a:t>
            </a:r>
          </a:p>
          <a:p>
            <a:r>
              <a:rPr lang="en-GB" dirty="0"/>
              <a:t>The Telegram. Gill. O(2023) </a:t>
            </a:r>
            <a:r>
              <a:rPr lang="en-GB" i="1" dirty="0"/>
              <a:t>Cardiff Airport labelled as Mark Drakeford’s biggest money-pit of all. </a:t>
            </a:r>
            <a:r>
              <a:rPr lang="en-GB" dirty="0"/>
              <a:t>Available at : </a:t>
            </a:r>
            <a:r>
              <a:rPr lang="en-GB" dirty="0">
                <a:hlinkClick r:id="rId4"/>
              </a:rPr>
              <a:t>https://www.telegraph.co.uk/business/2023/01/23/cardiff-airport-labelled-mark-drakefords-biggest-money-pit/</a:t>
            </a:r>
            <a:r>
              <a:rPr lang="en-GB" dirty="0"/>
              <a:t> [ Accessed on: 10th March 2023]</a:t>
            </a:r>
          </a:p>
          <a:p>
            <a:r>
              <a:rPr lang="en-GB" dirty="0"/>
              <a:t>Sky News. (2012) </a:t>
            </a:r>
            <a:r>
              <a:rPr lang="en-GB" i="1" dirty="0"/>
              <a:t>Cardiff Airport could be ‘nationalised’. Available at: </a:t>
            </a:r>
            <a:r>
              <a:rPr lang="en-GB" i="1" dirty="0">
                <a:hlinkClick r:id="rId5"/>
              </a:rPr>
              <a:t>https://news.sky.com/story/cardiff-airport-could-be-nationalised-10460414</a:t>
            </a:r>
            <a:r>
              <a:rPr lang="en-GB" i="1" dirty="0"/>
              <a:t> [ Accessed on:  10</a:t>
            </a:r>
            <a:r>
              <a:rPr lang="en-GB" i="1" baseline="30000" dirty="0"/>
              <a:t>th</a:t>
            </a:r>
            <a:r>
              <a:rPr lang="en-GB" i="1" dirty="0"/>
              <a:t> March 2023]</a:t>
            </a:r>
          </a:p>
          <a:p>
            <a:r>
              <a:rPr lang="en-GB" dirty="0"/>
              <a:t>BBC News.(2023) </a:t>
            </a:r>
            <a:r>
              <a:rPr lang="en-GB" i="1" dirty="0"/>
              <a:t>Whizz Air: Cardiff Airport in wrong place, says ex-airline boss. </a:t>
            </a:r>
            <a:r>
              <a:rPr lang="en-GB" dirty="0"/>
              <a:t>Available at: </a:t>
            </a:r>
            <a:r>
              <a:rPr lang="en-GB" dirty="0">
                <a:hlinkClick r:id="rId6"/>
              </a:rPr>
              <a:t>https://www.bbc.co.uk/news/uk-wales-64274221</a:t>
            </a:r>
            <a:r>
              <a:rPr lang="en-GB" dirty="0"/>
              <a:t> {Accessed on: 11</a:t>
            </a:r>
            <a:r>
              <a:rPr lang="en-GB" baseline="30000" dirty="0"/>
              <a:t>th</a:t>
            </a:r>
            <a:r>
              <a:rPr lang="en-GB" dirty="0"/>
              <a:t> March 2023]</a:t>
            </a:r>
          </a:p>
          <a:p>
            <a:r>
              <a:rPr lang="en-GB" dirty="0"/>
              <a:t>Aviation source news. (2023) </a:t>
            </a:r>
            <a:r>
              <a:rPr lang="en-GB" i="1" dirty="0"/>
              <a:t>Cardiff Airport: The Failure of the Welsh Government to secure its future. </a:t>
            </a:r>
            <a:r>
              <a:rPr lang="en-GB" dirty="0"/>
              <a:t>Available at: </a:t>
            </a:r>
            <a:r>
              <a:rPr lang="en-GB" dirty="0">
                <a:hlinkClick r:id="rId7"/>
              </a:rPr>
              <a:t>https://aviationsourcenews.com/airport/cardiff-airport-the-failure-of-the-welsh-government-to-secure-its-future/</a:t>
            </a:r>
            <a:r>
              <a:rPr lang="en-GB" dirty="0"/>
              <a:t>  [Accessed on: 13</a:t>
            </a:r>
            <a:r>
              <a:rPr lang="en-GB" baseline="30000" dirty="0"/>
              <a:t>th</a:t>
            </a:r>
            <a:r>
              <a:rPr lang="en-GB" dirty="0"/>
              <a:t> March 2023]</a:t>
            </a:r>
          </a:p>
          <a:p>
            <a:r>
              <a:rPr lang="en-GB" dirty="0">
                <a:solidFill>
                  <a:srgbClr val="00B0F0"/>
                </a:solidFill>
                <a:hlinkClick r:id="rId8">
                  <a:extLst>
                    <a:ext uri="{A12FA001-AC4F-418D-AE19-62706E023703}">
                      <ahyp:hlinkClr xmlns:ahyp="http://schemas.microsoft.com/office/drawing/2018/hyperlinkcolor" val="tx"/>
                    </a:ext>
                  </a:extLst>
                </a:hlinkClick>
              </a:rPr>
              <a:t>https://www.qatarairways.com/press-releases/en-WW/about/</a:t>
            </a:r>
            <a:r>
              <a:rPr lang="en-GB" dirty="0"/>
              <a:t> </a:t>
            </a:r>
          </a:p>
          <a:p>
            <a:r>
              <a:rPr lang="en-GB" dirty="0"/>
              <a:t>Qatar Airways. (2023) </a:t>
            </a:r>
            <a:r>
              <a:rPr lang="en-GB" i="1" dirty="0"/>
              <a:t>About Qatar Airways. Available at: </a:t>
            </a:r>
            <a:r>
              <a:rPr lang="en-GB" i="1" dirty="0">
                <a:hlinkClick r:id="rId8"/>
              </a:rPr>
              <a:t>https://www.qatarairways.com/press-releases/en-WW/about/</a:t>
            </a:r>
            <a:r>
              <a:rPr lang="en-GB" i="1" dirty="0"/>
              <a:t> [ Accessed on: 14</a:t>
            </a:r>
            <a:r>
              <a:rPr lang="en-GB" i="1" baseline="30000" dirty="0"/>
              <a:t>th</a:t>
            </a:r>
            <a:r>
              <a:rPr lang="en-GB" i="1" dirty="0"/>
              <a:t> March 2023]</a:t>
            </a:r>
          </a:p>
          <a:p>
            <a:endParaRPr lang="en-GB" dirty="0"/>
          </a:p>
          <a:p>
            <a:endParaRPr lang="en-GB" dirty="0"/>
          </a:p>
        </p:txBody>
      </p:sp>
    </p:spTree>
    <p:extLst>
      <p:ext uri="{BB962C8B-B14F-4D97-AF65-F5344CB8AC3E}">
        <p14:creationId xmlns:p14="http://schemas.microsoft.com/office/powerpoint/2010/main" val="2584275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C5A65-C86A-9908-3483-2442291BD552}"/>
              </a:ext>
            </a:extLst>
          </p:cNvPr>
          <p:cNvSpPr>
            <a:spLocks noGrp="1"/>
          </p:cNvSpPr>
          <p:nvPr>
            <p:ph type="title"/>
          </p:nvPr>
        </p:nvSpPr>
        <p:spPr>
          <a:xfrm>
            <a:off x="2231136" y="0"/>
            <a:ext cx="7729728" cy="1188720"/>
          </a:xfrm>
        </p:spPr>
        <p:txBody>
          <a:bodyPr/>
          <a:lstStyle/>
          <a:p>
            <a:r>
              <a:rPr lang="en-GB" u="sng" dirty="0"/>
              <a:t>Bibliography</a:t>
            </a:r>
            <a:r>
              <a:rPr lang="en-GB" dirty="0"/>
              <a:t> </a:t>
            </a:r>
            <a:endParaRPr lang="en-US" dirty="0"/>
          </a:p>
        </p:txBody>
      </p:sp>
      <p:sp>
        <p:nvSpPr>
          <p:cNvPr id="3" name="Content Placeholder 2">
            <a:extLst>
              <a:ext uri="{FF2B5EF4-FFF2-40B4-BE49-F238E27FC236}">
                <a16:creationId xmlns:a16="http://schemas.microsoft.com/office/drawing/2014/main" id="{AAA6972C-6974-D883-5B40-3A8BB39B0695}"/>
              </a:ext>
            </a:extLst>
          </p:cNvPr>
          <p:cNvSpPr>
            <a:spLocks noGrp="1"/>
          </p:cNvSpPr>
          <p:nvPr>
            <p:ph sz="quarter" idx="13"/>
          </p:nvPr>
        </p:nvSpPr>
        <p:spPr>
          <a:xfrm>
            <a:off x="1" y="1301750"/>
            <a:ext cx="12192000" cy="5556250"/>
          </a:xfrm>
        </p:spPr>
        <p:txBody>
          <a:bodyPr/>
          <a:lstStyle/>
          <a:p>
            <a:r>
              <a:rPr lang="en-GB" dirty="0"/>
              <a:t>Qatar Airways.(2018) </a:t>
            </a:r>
            <a:r>
              <a:rPr lang="en-GB" i="1" dirty="0"/>
              <a:t>Qatar Airways Touches down for the first time in Cardiff, the capital of Wales. </a:t>
            </a:r>
            <a:r>
              <a:rPr lang="en-GB" dirty="0"/>
              <a:t>Available at: </a:t>
            </a:r>
            <a:r>
              <a:rPr lang="en-GB" dirty="0">
                <a:hlinkClick r:id="rId2"/>
              </a:rPr>
              <a:t>https://www.qatarairways.com/en/press-releases/2018/april1/-qatar-airways-touches-down-for-the-first-time-in-cardiff--the-c.html?activeTag=Press-releases</a:t>
            </a:r>
            <a:r>
              <a:rPr lang="en-GB" dirty="0"/>
              <a:t> [Accessed on: 14</a:t>
            </a:r>
            <a:r>
              <a:rPr lang="en-GB" baseline="30000" dirty="0"/>
              <a:t>th</a:t>
            </a:r>
            <a:r>
              <a:rPr lang="en-GB" dirty="0"/>
              <a:t> March 2023]</a:t>
            </a:r>
          </a:p>
          <a:p>
            <a:r>
              <a:rPr lang="en-GB" dirty="0"/>
              <a:t> </a:t>
            </a:r>
            <a:r>
              <a:rPr lang="en-GB" i="1" dirty="0"/>
              <a:t> </a:t>
            </a:r>
            <a:r>
              <a:rPr lang="en-GB" dirty="0"/>
              <a:t>Cardiff Airport(2023) </a:t>
            </a:r>
            <a:r>
              <a:rPr lang="en-GB" i="1" dirty="0"/>
              <a:t>Our Airport 2040- Masterplan. </a:t>
            </a:r>
            <a:r>
              <a:rPr lang="en-GB" dirty="0"/>
              <a:t>Available from: </a:t>
            </a:r>
            <a:r>
              <a:rPr lang="en-GB" dirty="0">
                <a:hlinkClick r:id="rId3"/>
              </a:rPr>
              <a:t>https://www.cardiff-airport.com/our-airport-2040-masterplan/</a:t>
            </a:r>
            <a:r>
              <a:rPr lang="en-GB" dirty="0"/>
              <a:t> [Accessed on 15</a:t>
            </a:r>
            <a:r>
              <a:rPr lang="en-GB" baseline="30000" dirty="0"/>
              <a:t>th</a:t>
            </a:r>
            <a:r>
              <a:rPr lang="en-GB" dirty="0"/>
              <a:t> March 2023]</a:t>
            </a:r>
          </a:p>
          <a:p>
            <a:endParaRPr lang="en-GB" dirty="0"/>
          </a:p>
        </p:txBody>
      </p:sp>
    </p:spTree>
    <p:extLst>
      <p:ext uri="{BB962C8B-B14F-4D97-AF65-F5344CB8AC3E}">
        <p14:creationId xmlns:p14="http://schemas.microsoft.com/office/powerpoint/2010/main" val="196263392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Parcel</vt:lpstr>
      <vt:lpstr>Cardiff Airport </vt:lpstr>
      <vt:lpstr>Link for video </vt:lpstr>
      <vt:lpstr>Background on the airport </vt:lpstr>
      <vt:lpstr>Public sector took over Cardiff airport</vt:lpstr>
      <vt:lpstr>Funding and pax numbers </vt:lpstr>
      <vt:lpstr>Comparing Cardiff and Bristol airport </vt:lpstr>
      <vt:lpstr>Issues </vt:lpstr>
      <vt:lpstr>Qatar</vt:lpstr>
      <vt:lpstr>Masterplan by 2040</vt:lpstr>
      <vt:lpstr>Overall view on Cardiff airport </vt:lpstr>
      <vt:lpstr>Bibliography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 </dc:title>
  <dc:creator>Jasmine Roberts (2105410)</dc:creator>
  <cp:lastModifiedBy>Jasmine Roberts (2105410)</cp:lastModifiedBy>
  <cp:revision>3</cp:revision>
  <dcterms:created xsi:type="dcterms:W3CDTF">2023-03-19T21:14:23Z</dcterms:created>
  <dcterms:modified xsi:type="dcterms:W3CDTF">2023-07-21T22:22:56Z</dcterms:modified>
</cp:coreProperties>
</file>