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4"/>
  </p:sldMasterIdLst>
  <p:notesMasterIdLst>
    <p:notesMasterId r:id="rId11"/>
  </p:notesMasterIdLst>
  <p:sldIdLst>
    <p:sldId id="261" r:id="rId5"/>
    <p:sldId id="257" r:id="rId6"/>
    <p:sldId id="258" r:id="rId7"/>
    <p:sldId id="259" r:id="rId8"/>
    <p:sldId id="260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4F5F0-DE1A-FA43-76C5-AF6F9419500E}" v="301" dt="2026-04-28T09:53:07.680"/>
    <p1510:client id="{28E0A9D2-163F-CFD1-6F68-990FD8C5C93E}" v="26" dt="2026-04-27T22:19:19.438"/>
    <p1510:client id="{3CD20516-608F-718E-9469-6812864AAA69}" v="183" dt="2026-04-27T23:50:16.924"/>
    <p1510:client id="{4C9EE2B5-F6B8-A7A5-AB47-AC075030EF5B}" v="171" dt="2026-04-28T19:35:21.748"/>
    <p1510:client id="{5C135A62-90E1-9370-3140-DE09B4C9B579}" v="2" dt="2026-04-27T19:36:34.427"/>
    <p1510:client id="{C50ABD1F-A419-5A4B-B20D-E59A8ADA8573}" v="1" dt="2026-04-28T16:35:58.985"/>
    <p1510:client id="{E07761C6-90B2-4E79-D7EA-4BFA98C54F1F}" v="361" dt="2026-04-27T23:18:00.726"/>
    <p1510:client id="{F6427838-E2F3-D744-9664-C8B92B86BC50}" v="3078" dt="2026-04-28T18:38:53.0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98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075B02-1A6C-4241-8702-EF2520AEEDC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798480-E4BD-47CB-94C9-7DCFDBAE50BA}">
      <dgm:prSet/>
      <dgm:spPr/>
      <dgm:t>
        <a:bodyPr/>
        <a:lstStyle/>
        <a:p>
          <a:r>
            <a:rPr lang="en-GB" b="1"/>
            <a:t>Common personality traits include:</a:t>
          </a:r>
          <a:endParaRPr lang="en-US"/>
        </a:p>
      </dgm:t>
    </dgm:pt>
    <dgm:pt modelId="{F2AE19A3-EEDB-478A-B7E7-E7E96CE2AC11}" type="parTrans" cxnId="{9B552D54-5791-4714-B7E2-F4B5303A3251}">
      <dgm:prSet/>
      <dgm:spPr/>
      <dgm:t>
        <a:bodyPr/>
        <a:lstStyle/>
        <a:p>
          <a:endParaRPr lang="en-US"/>
        </a:p>
      </dgm:t>
    </dgm:pt>
    <dgm:pt modelId="{E4142C33-99AD-46C4-9448-CD2A78EBCBED}" type="sibTrans" cxnId="{9B552D54-5791-4714-B7E2-F4B5303A3251}">
      <dgm:prSet/>
      <dgm:spPr/>
      <dgm:t>
        <a:bodyPr/>
        <a:lstStyle/>
        <a:p>
          <a:endParaRPr lang="en-US"/>
        </a:p>
      </dgm:t>
    </dgm:pt>
    <dgm:pt modelId="{016FB47C-DE31-4D82-AA0B-C54288065E87}">
      <dgm:prSet/>
      <dgm:spPr/>
      <dgm:t>
        <a:bodyPr/>
        <a:lstStyle/>
        <a:p>
          <a:r>
            <a:rPr lang="en-GB"/>
            <a:t>Social Withdrawal: Individuals often experience difficulties forming and maintaining relationships, leading to isolation and loneliness.</a:t>
          </a:r>
          <a:endParaRPr lang="en-US"/>
        </a:p>
      </dgm:t>
    </dgm:pt>
    <dgm:pt modelId="{65DBE791-261B-4C1B-A0C5-CDDB301B0410}" type="parTrans" cxnId="{2C78FDB7-23F1-4CDC-9037-289D4E6F3D1F}">
      <dgm:prSet/>
      <dgm:spPr/>
      <dgm:t>
        <a:bodyPr/>
        <a:lstStyle/>
        <a:p>
          <a:endParaRPr lang="en-US"/>
        </a:p>
      </dgm:t>
    </dgm:pt>
    <dgm:pt modelId="{833EC999-42A0-4FF5-9A45-AAA412568A04}" type="sibTrans" cxnId="{2C78FDB7-23F1-4CDC-9037-289D4E6F3D1F}">
      <dgm:prSet/>
      <dgm:spPr/>
      <dgm:t>
        <a:bodyPr/>
        <a:lstStyle/>
        <a:p>
          <a:endParaRPr lang="en-US"/>
        </a:p>
      </dgm:t>
    </dgm:pt>
    <dgm:pt modelId="{40888BA0-A6FD-40FB-89D9-DA4F7901892D}">
      <dgm:prSet/>
      <dgm:spPr/>
      <dgm:t>
        <a:bodyPr/>
        <a:lstStyle/>
        <a:p>
          <a:r>
            <a:rPr lang="en-GB"/>
            <a:t>Distorted Thinking: There may be unusual beliefs or thought patterns that differ from societal norms, contributing to their eccentric behaviour</a:t>
          </a:r>
          <a:endParaRPr lang="en-US"/>
        </a:p>
      </dgm:t>
    </dgm:pt>
    <dgm:pt modelId="{350149F6-594E-4F19-94AA-AED19724846A}" type="parTrans" cxnId="{0A82E17F-5D6F-4CD4-A691-2AC69D34F076}">
      <dgm:prSet/>
      <dgm:spPr/>
      <dgm:t>
        <a:bodyPr/>
        <a:lstStyle/>
        <a:p>
          <a:endParaRPr lang="en-US"/>
        </a:p>
      </dgm:t>
    </dgm:pt>
    <dgm:pt modelId="{F38F1619-7AB6-4D3F-ADDC-A5E70D784CC9}" type="sibTrans" cxnId="{0A82E17F-5D6F-4CD4-A691-2AC69D34F076}">
      <dgm:prSet/>
      <dgm:spPr/>
      <dgm:t>
        <a:bodyPr/>
        <a:lstStyle/>
        <a:p>
          <a:endParaRPr lang="en-US"/>
        </a:p>
      </dgm:t>
    </dgm:pt>
    <dgm:pt modelId="{D164F428-4F32-438B-A4BA-A2CD7FC69B31}">
      <dgm:prSet/>
      <dgm:spPr/>
      <dgm:t>
        <a:bodyPr/>
        <a:lstStyle/>
        <a:p>
          <a:r>
            <a:rPr lang="en-GB"/>
            <a:t>Emotional Detachment: Many individuals with these disorders exhibit limited emotional responses, making it challenging for them to connect with others (Reich &amp; Vasile, 1993)</a:t>
          </a:r>
          <a:endParaRPr lang="en-US"/>
        </a:p>
      </dgm:t>
    </dgm:pt>
    <dgm:pt modelId="{73E56E58-FE9B-44C1-95AB-BFD64AFA4C95}" type="parTrans" cxnId="{4580DD1E-EB0D-4B73-A889-3346636DC658}">
      <dgm:prSet/>
      <dgm:spPr/>
      <dgm:t>
        <a:bodyPr/>
        <a:lstStyle/>
        <a:p>
          <a:endParaRPr lang="en-US"/>
        </a:p>
      </dgm:t>
    </dgm:pt>
    <dgm:pt modelId="{27A7DC8D-2901-4012-AFFF-4BD7A68E08D0}" type="sibTrans" cxnId="{4580DD1E-EB0D-4B73-A889-3346636DC658}">
      <dgm:prSet/>
      <dgm:spPr/>
      <dgm:t>
        <a:bodyPr/>
        <a:lstStyle/>
        <a:p>
          <a:endParaRPr lang="en-US"/>
        </a:p>
      </dgm:t>
    </dgm:pt>
    <dgm:pt modelId="{769C72F1-7E69-4987-AC78-D86B454C7B1A}" type="pres">
      <dgm:prSet presAssocID="{D0075B02-1A6C-4241-8702-EF2520AEEDCE}" presName="linear" presStyleCnt="0">
        <dgm:presLayoutVars>
          <dgm:animLvl val="lvl"/>
          <dgm:resizeHandles val="exact"/>
        </dgm:presLayoutVars>
      </dgm:prSet>
      <dgm:spPr/>
    </dgm:pt>
    <dgm:pt modelId="{12949AE4-F8C4-48A1-8559-3B27A32B465D}" type="pres">
      <dgm:prSet presAssocID="{CE798480-E4BD-47CB-94C9-7DCFDBAE50B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3AA0E3-AA5C-4338-BBB8-672B08F67E00}" type="pres">
      <dgm:prSet presAssocID="{E4142C33-99AD-46C4-9448-CD2A78EBCBED}" presName="spacer" presStyleCnt="0"/>
      <dgm:spPr/>
    </dgm:pt>
    <dgm:pt modelId="{4222CEDC-4FC6-49B6-A7AE-C0DC08986A07}" type="pres">
      <dgm:prSet presAssocID="{016FB47C-DE31-4D82-AA0B-C54288065E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C80A879-A9AC-475E-AC51-B842330D326A}" type="pres">
      <dgm:prSet presAssocID="{833EC999-42A0-4FF5-9A45-AAA412568A04}" presName="spacer" presStyleCnt="0"/>
      <dgm:spPr/>
    </dgm:pt>
    <dgm:pt modelId="{2DB1C607-C272-4DC6-BDD6-4866E139D938}" type="pres">
      <dgm:prSet presAssocID="{40888BA0-A6FD-40FB-89D9-DA4F7901892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00C52D-C0F0-44A3-899B-913C0E4FA534}" type="pres">
      <dgm:prSet presAssocID="{F38F1619-7AB6-4D3F-ADDC-A5E70D784CC9}" presName="spacer" presStyleCnt="0"/>
      <dgm:spPr/>
    </dgm:pt>
    <dgm:pt modelId="{21D72E23-2218-4991-A5B6-14A092169E71}" type="pres">
      <dgm:prSet presAssocID="{D164F428-4F32-438B-A4BA-A2CD7FC69B3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7D06719-061B-4574-912D-DB0CC4BBA311}" type="presOf" srcId="{D0075B02-1A6C-4241-8702-EF2520AEEDCE}" destId="{769C72F1-7E69-4987-AC78-D86B454C7B1A}" srcOrd="0" destOrd="0" presId="urn:microsoft.com/office/officeart/2005/8/layout/vList2"/>
    <dgm:cxn modelId="{4580DD1E-EB0D-4B73-A889-3346636DC658}" srcId="{D0075B02-1A6C-4241-8702-EF2520AEEDCE}" destId="{D164F428-4F32-438B-A4BA-A2CD7FC69B31}" srcOrd="3" destOrd="0" parTransId="{73E56E58-FE9B-44C1-95AB-BFD64AFA4C95}" sibTransId="{27A7DC8D-2901-4012-AFFF-4BD7A68E08D0}"/>
    <dgm:cxn modelId="{BD1C2A54-E188-4987-935C-C0F8027FD90B}" type="presOf" srcId="{40888BA0-A6FD-40FB-89D9-DA4F7901892D}" destId="{2DB1C607-C272-4DC6-BDD6-4866E139D938}" srcOrd="0" destOrd="0" presId="urn:microsoft.com/office/officeart/2005/8/layout/vList2"/>
    <dgm:cxn modelId="{9B552D54-5791-4714-B7E2-F4B5303A3251}" srcId="{D0075B02-1A6C-4241-8702-EF2520AEEDCE}" destId="{CE798480-E4BD-47CB-94C9-7DCFDBAE50BA}" srcOrd="0" destOrd="0" parTransId="{F2AE19A3-EEDB-478A-B7E7-E7E96CE2AC11}" sibTransId="{E4142C33-99AD-46C4-9448-CD2A78EBCBED}"/>
    <dgm:cxn modelId="{0A82E17F-5D6F-4CD4-A691-2AC69D34F076}" srcId="{D0075B02-1A6C-4241-8702-EF2520AEEDCE}" destId="{40888BA0-A6FD-40FB-89D9-DA4F7901892D}" srcOrd="2" destOrd="0" parTransId="{350149F6-594E-4F19-94AA-AED19724846A}" sibTransId="{F38F1619-7AB6-4D3F-ADDC-A5E70D784CC9}"/>
    <dgm:cxn modelId="{2C78FDB7-23F1-4CDC-9037-289D4E6F3D1F}" srcId="{D0075B02-1A6C-4241-8702-EF2520AEEDCE}" destId="{016FB47C-DE31-4D82-AA0B-C54288065E87}" srcOrd="1" destOrd="0" parTransId="{65DBE791-261B-4C1B-A0C5-CDDB301B0410}" sibTransId="{833EC999-42A0-4FF5-9A45-AAA412568A04}"/>
    <dgm:cxn modelId="{86C069BC-C32B-4B18-BA3E-8C8C18E90F45}" type="presOf" srcId="{016FB47C-DE31-4D82-AA0B-C54288065E87}" destId="{4222CEDC-4FC6-49B6-A7AE-C0DC08986A07}" srcOrd="0" destOrd="0" presId="urn:microsoft.com/office/officeart/2005/8/layout/vList2"/>
    <dgm:cxn modelId="{866DD0D8-8D13-4317-90DD-6019D90DF5A2}" type="presOf" srcId="{D164F428-4F32-438B-A4BA-A2CD7FC69B31}" destId="{21D72E23-2218-4991-A5B6-14A092169E71}" srcOrd="0" destOrd="0" presId="urn:microsoft.com/office/officeart/2005/8/layout/vList2"/>
    <dgm:cxn modelId="{42E717FF-E400-4653-AF76-236FFAC64930}" type="presOf" srcId="{CE798480-E4BD-47CB-94C9-7DCFDBAE50BA}" destId="{12949AE4-F8C4-48A1-8559-3B27A32B465D}" srcOrd="0" destOrd="0" presId="urn:microsoft.com/office/officeart/2005/8/layout/vList2"/>
    <dgm:cxn modelId="{AEE066FE-8D94-4EAC-BF0C-9E3083DA8E76}" type="presParOf" srcId="{769C72F1-7E69-4987-AC78-D86B454C7B1A}" destId="{12949AE4-F8C4-48A1-8559-3B27A32B465D}" srcOrd="0" destOrd="0" presId="urn:microsoft.com/office/officeart/2005/8/layout/vList2"/>
    <dgm:cxn modelId="{18BD51CC-DF1C-4993-AB34-9E940B0CF839}" type="presParOf" srcId="{769C72F1-7E69-4987-AC78-D86B454C7B1A}" destId="{8B3AA0E3-AA5C-4338-BBB8-672B08F67E00}" srcOrd="1" destOrd="0" presId="urn:microsoft.com/office/officeart/2005/8/layout/vList2"/>
    <dgm:cxn modelId="{B154D9A4-4BDB-4FB5-8BAD-C3F93D80DE29}" type="presParOf" srcId="{769C72F1-7E69-4987-AC78-D86B454C7B1A}" destId="{4222CEDC-4FC6-49B6-A7AE-C0DC08986A07}" srcOrd="2" destOrd="0" presId="urn:microsoft.com/office/officeart/2005/8/layout/vList2"/>
    <dgm:cxn modelId="{4C64EF05-F4CE-4E3B-B0AA-330CD9DF3481}" type="presParOf" srcId="{769C72F1-7E69-4987-AC78-D86B454C7B1A}" destId="{FC80A879-A9AC-475E-AC51-B842330D326A}" srcOrd="3" destOrd="0" presId="urn:microsoft.com/office/officeart/2005/8/layout/vList2"/>
    <dgm:cxn modelId="{BE1054FD-600E-411F-9B4B-08BD29B7951A}" type="presParOf" srcId="{769C72F1-7E69-4987-AC78-D86B454C7B1A}" destId="{2DB1C607-C272-4DC6-BDD6-4866E139D938}" srcOrd="4" destOrd="0" presId="urn:microsoft.com/office/officeart/2005/8/layout/vList2"/>
    <dgm:cxn modelId="{953FDC2E-FCD6-4D2C-8157-06C8F46C367B}" type="presParOf" srcId="{769C72F1-7E69-4987-AC78-D86B454C7B1A}" destId="{2200C52D-C0F0-44A3-899B-913C0E4FA534}" srcOrd="5" destOrd="0" presId="urn:microsoft.com/office/officeart/2005/8/layout/vList2"/>
    <dgm:cxn modelId="{1E67A108-6367-4009-84B4-DB9B6710FAFA}" type="presParOf" srcId="{769C72F1-7E69-4987-AC78-D86B454C7B1A}" destId="{21D72E23-2218-4991-A5B6-14A092169E7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49AE4-F8C4-48A1-8559-3B27A32B465D}">
      <dsp:nvSpPr>
        <dsp:cNvPr id="0" name=""/>
        <dsp:cNvSpPr/>
      </dsp:nvSpPr>
      <dsp:spPr>
        <a:xfrm>
          <a:off x="0" y="544642"/>
          <a:ext cx="5632318" cy="83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Common personality traits include:</a:t>
          </a:r>
          <a:endParaRPr lang="en-US" sz="1500" kern="1200"/>
        </a:p>
      </dsp:txBody>
      <dsp:txXfrm>
        <a:off x="40905" y="585547"/>
        <a:ext cx="5550508" cy="756142"/>
      </dsp:txXfrm>
    </dsp:sp>
    <dsp:sp modelId="{4222CEDC-4FC6-49B6-A7AE-C0DC08986A07}">
      <dsp:nvSpPr>
        <dsp:cNvPr id="0" name=""/>
        <dsp:cNvSpPr/>
      </dsp:nvSpPr>
      <dsp:spPr>
        <a:xfrm>
          <a:off x="0" y="1425795"/>
          <a:ext cx="5632318" cy="83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Withdrawal: Individuals often experience difficulties forming and maintaining relationships, leading to isolation and loneliness.</a:t>
          </a:r>
          <a:endParaRPr lang="en-US" sz="1500" kern="1200"/>
        </a:p>
      </dsp:txBody>
      <dsp:txXfrm>
        <a:off x="40905" y="1466700"/>
        <a:ext cx="5550508" cy="756142"/>
      </dsp:txXfrm>
    </dsp:sp>
    <dsp:sp modelId="{2DB1C607-C272-4DC6-BDD6-4866E139D938}">
      <dsp:nvSpPr>
        <dsp:cNvPr id="0" name=""/>
        <dsp:cNvSpPr/>
      </dsp:nvSpPr>
      <dsp:spPr>
        <a:xfrm>
          <a:off x="0" y="2306948"/>
          <a:ext cx="5632318" cy="83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Distorted Thinking: There may be unusual beliefs or thought patterns that differ from societal norms, contributing to their eccentric behaviour</a:t>
          </a:r>
          <a:endParaRPr lang="en-US" sz="1500" kern="1200"/>
        </a:p>
      </dsp:txBody>
      <dsp:txXfrm>
        <a:off x="40905" y="2347853"/>
        <a:ext cx="5550508" cy="756142"/>
      </dsp:txXfrm>
    </dsp:sp>
    <dsp:sp modelId="{21D72E23-2218-4991-A5B6-14A092169E71}">
      <dsp:nvSpPr>
        <dsp:cNvPr id="0" name=""/>
        <dsp:cNvSpPr/>
      </dsp:nvSpPr>
      <dsp:spPr>
        <a:xfrm>
          <a:off x="0" y="3188100"/>
          <a:ext cx="5632318" cy="837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 Detachment: Many individuals with these disorders exhibit limited emotional responses, making it challenging for them to connect with others (Reich &amp; Vasile, 1993)</a:t>
          </a:r>
          <a:endParaRPr lang="en-US" sz="1500" kern="1200"/>
        </a:p>
      </dsp:txBody>
      <dsp:txXfrm>
        <a:off x="40905" y="3229005"/>
        <a:ext cx="5550508" cy="756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4A6CE-F81F-5B4E-B61A-F8908701974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1F1E41-A6D6-234E-9D15-6B35D0704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220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7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826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64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81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99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81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01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40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281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3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846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760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077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2102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423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500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656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361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.1447-0349.2006.00439.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8E7AD99-9314-5CB5-44E0-B87ACB65A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Acknowledgement Statement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8FCB27-0DA3-E47D-6ECA-154D1D8EB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 </a:t>
            </a:r>
          </a:p>
        </p:txBody>
      </p:sp>
    </p:spTree>
    <p:extLst>
      <p:ext uri="{BB962C8B-B14F-4D97-AF65-F5344CB8AC3E}">
        <p14:creationId xmlns:p14="http://schemas.microsoft.com/office/powerpoint/2010/main" val="4019240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D8F5-3871-51AC-221E-FC637DA89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ln>
            <a:noFill/>
          </a:ln>
          <a:effectLst/>
        </p:spPr>
        <p:txBody>
          <a:bodyPr anchor="ctr">
            <a:normAutofit/>
          </a:bodyPr>
          <a:lstStyle/>
          <a:p>
            <a:pPr algn="l"/>
            <a:r>
              <a:rPr lang="en-GB" sz="3600">
                <a:solidFill>
                  <a:schemeClr val="tx2"/>
                </a:solidFill>
              </a:rPr>
              <a:t>What are Personality Disorders?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6E191-F554-7B85-A6E1-11D692666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Classified as mental health conditions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Characterised by extended and fixed patterns of thinking, feeling, and behaving that differ from societal norms 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Stable over time, emerging in childhood or early adolescence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Impact individual's relationships, emotional regulation, self-image, and impulse control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Difficult to diagnose and treat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>
                <a:latin typeface="Corbel"/>
                <a:ea typeface="Calibri"/>
                <a:cs typeface="Calibri"/>
              </a:rPr>
              <a:t>Classified into 3 clusters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GB" sz="2400">
                <a:latin typeface="Corbel"/>
                <a:ea typeface="Calibri"/>
                <a:cs typeface="Calibri"/>
              </a:rPr>
              <a:t>Odd/eccentric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GB" sz="2400">
                <a:latin typeface="Corbel"/>
                <a:ea typeface="Calibri"/>
                <a:cs typeface="Calibri"/>
              </a:rPr>
              <a:t>Dramatic/emotional</a:t>
            </a:r>
          </a:p>
          <a:p>
            <a:pPr lvl="1">
              <a:lnSpc>
                <a:spcPct val="90000"/>
              </a:lnSpc>
              <a:buClr>
                <a:srgbClr val="1287C3"/>
              </a:buClr>
              <a:buFont typeface="Courier New"/>
              <a:buChar char="o"/>
            </a:pPr>
            <a:r>
              <a:rPr lang="en-GB" sz="2400">
                <a:latin typeface="Corbel"/>
                <a:ea typeface="Calibri"/>
                <a:cs typeface="Calibri"/>
              </a:rPr>
              <a:t>Fearful/anxious</a:t>
            </a:r>
          </a:p>
        </p:txBody>
      </p:sp>
    </p:spTree>
    <p:extLst>
      <p:ext uri="{BB962C8B-B14F-4D97-AF65-F5344CB8AC3E}">
        <p14:creationId xmlns:p14="http://schemas.microsoft.com/office/powerpoint/2010/main" val="2558126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D680D-C9ED-2D29-8357-2540C4C55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77247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/>
              <a:t>Odd/Eccentric Personality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CCD6F-3D14-4CE3-3D7F-1890611A3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304765"/>
            <a:ext cx="5166360" cy="3416193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I</a:t>
            </a:r>
            <a:r>
              <a:rPr lang="en-GB" sz="2000" dirty="0"/>
              <a:t>dentified as Cluster A in the DSM-5 </a:t>
            </a:r>
            <a:r>
              <a:rPr lang="en-GB" sz="2000"/>
              <a:t>(American Psychiatric Association, 2013)</a:t>
            </a:r>
          </a:p>
          <a:p>
            <a:r>
              <a:rPr lang="en-GB" sz="2000"/>
              <a:t>Paranoid, Schizoid and Schizotypal personality disorders</a:t>
            </a:r>
          </a:p>
          <a:p>
            <a:r>
              <a:rPr lang="en-GB" sz="2000"/>
              <a:t>Generally </a:t>
            </a:r>
            <a:r>
              <a:rPr lang="en-GB" sz="2000" err="1"/>
              <a:t>characterised</a:t>
            </a:r>
            <a:r>
              <a:rPr lang="en-GB" sz="2000"/>
              <a:t> by peculiar behaviours and social withdrawal (Hayward, 2007)</a:t>
            </a:r>
          </a:p>
          <a:p>
            <a:r>
              <a:rPr lang="en-GB" sz="2000"/>
              <a:t>Mostly treated by psychotherapy, but medication is also used in certain cases (McGurk et al., 2003)</a:t>
            </a:r>
          </a:p>
          <a:p>
            <a:pPr marL="0" indent="0">
              <a:buNone/>
            </a:pPr>
            <a:endParaRPr lang="en-GB" b="1"/>
          </a:p>
          <a:p>
            <a:endParaRPr lang="en-GB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6739765-BD24-2B23-3D37-3985093D817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42997562"/>
              </p:ext>
            </p:extLst>
          </p:nvPr>
        </p:nvGraphicFramePr>
        <p:xfrm>
          <a:off x="6403434" y="1710663"/>
          <a:ext cx="5632318" cy="4570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8163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9FE4375-484B-C31F-551A-64F30462A5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053"/>
          <a:stretch>
            <a:fillRect/>
          </a:stretch>
        </p:blipFill>
        <p:spPr>
          <a:xfrm>
            <a:off x="20" y="-11363"/>
            <a:ext cx="12191980" cy="6857990"/>
          </a:xfrm>
          <a:prstGeom prst="rect">
            <a:avLst/>
          </a:prstGeom>
        </p:spPr>
      </p:pic>
      <p:sp>
        <p:nvSpPr>
          <p:cNvPr id="22" name="Freeform 15">
            <a:extLst>
              <a:ext uri="{FF2B5EF4-FFF2-40B4-BE49-F238E27FC236}">
                <a16:creationId xmlns:a16="http://schemas.microsoft.com/office/drawing/2014/main" id="{AAAE29C6-F6DD-4D29-805A-6C214EA9C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9491133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  <a:gd name="connsiteX0" fmla="*/ 9203266 w 9203266"/>
              <a:gd name="connsiteY0" fmla="*/ 16933 h 6883400"/>
              <a:gd name="connsiteX1" fmla="*/ 4783666 w 9203266"/>
              <a:gd name="connsiteY1" fmla="*/ 2573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203266"/>
              <a:gd name="connsiteY0" fmla="*/ 16933 h 6883400"/>
              <a:gd name="connsiteX1" fmla="*/ 8339666 w 9203266"/>
              <a:gd name="connsiteY1" fmla="*/ 5240866 h 6883400"/>
              <a:gd name="connsiteX2" fmla="*/ 7340600 w 9203266"/>
              <a:gd name="connsiteY2" fmla="*/ 6874933 h 6883400"/>
              <a:gd name="connsiteX3" fmla="*/ 0 w 9203266"/>
              <a:gd name="connsiteY3" fmla="*/ 6883400 h 6883400"/>
              <a:gd name="connsiteX4" fmla="*/ 8466 w 9203266"/>
              <a:gd name="connsiteY4" fmla="*/ 0 h 6883400"/>
              <a:gd name="connsiteX5" fmla="*/ 9203266 w 9203266"/>
              <a:gd name="connsiteY5" fmla="*/ 16933 h 6883400"/>
              <a:gd name="connsiteX0" fmla="*/ 9203266 w 9491133"/>
              <a:gd name="connsiteY0" fmla="*/ 16933 h 6883400"/>
              <a:gd name="connsiteX1" fmla="*/ 8339666 w 9491133"/>
              <a:gd name="connsiteY1" fmla="*/ 5240866 h 6883400"/>
              <a:gd name="connsiteX2" fmla="*/ 9491133 w 9491133"/>
              <a:gd name="connsiteY2" fmla="*/ 6883400 h 6883400"/>
              <a:gd name="connsiteX3" fmla="*/ 0 w 9491133"/>
              <a:gd name="connsiteY3" fmla="*/ 6883400 h 6883400"/>
              <a:gd name="connsiteX4" fmla="*/ 8466 w 9491133"/>
              <a:gd name="connsiteY4" fmla="*/ 0 h 6883400"/>
              <a:gd name="connsiteX5" fmla="*/ 9203266 w 9491133"/>
              <a:gd name="connsiteY5" fmla="*/ 16933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91133" h="6883400">
                <a:moveTo>
                  <a:pt x="9203266" y="16933"/>
                </a:moveTo>
                <a:lnTo>
                  <a:pt x="8339666" y="5240866"/>
                </a:lnTo>
                <a:lnTo>
                  <a:pt x="9491133" y="6883400"/>
                </a:lnTo>
                <a:lnTo>
                  <a:pt x="0" y="6883400"/>
                </a:lnTo>
                <a:lnTo>
                  <a:pt x="8466" y="0"/>
                </a:lnTo>
                <a:lnTo>
                  <a:pt x="9203266" y="16933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ADF03-0643-A052-9CF3-D997326F8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01664"/>
            <a:ext cx="7391400" cy="1176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chemeClr val="bg1"/>
                </a:solidFill>
              </a:rPr>
              <a:t>Dramatic/Emotional Personality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4FC6F-3252-7A2E-05C0-7B132899A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799" y="2399858"/>
            <a:ext cx="7391401" cy="397086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>
                <a:solidFill>
                  <a:schemeClr val="bg1"/>
                </a:solidFill>
              </a:rPr>
              <a:t>Identified as Cluster B in the DSM-5</a:t>
            </a:r>
            <a:endParaRPr lang="en-US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Antisocial, borderline, narcissistic, and histrionic personality disorders</a:t>
            </a:r>
            <a:endParaRPr lang="en-GB" sz="2000">
              <a:solidFill>
                <a:schemeClr val="bg1"/>
              </a:solidFill>
              <a:latin typeface="Corbe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Individuals often struggle with emotional regulation, seek attention and validation, and display unpredictable or socially inappropriate behaviour (Crawford et al., 2001)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Interpersonal relationships are frequently marked by conflict, instability, or manipulation</a:t>
            </a:r>
          </a:p>
          <a:p>
            <a:pPr marL="0" indent="0">
              <a:lnSpc>
                <a:spcPct val="90000"/>
              </a:lnSpc>
              <a:buClr>
                <a:srgbClr val="1287C3"/>
              </a:buClr>
              <a:buNone/>
            </a:pPr>
            <a:r>
              <a:rPr lang="en-GB" sz="2000" b="1">
                <a:solidFill>
                  <a:schemeClr val="bg1"/>
                </a:solidFill>
                <a:ea typeface="Calibri"/>
                <a:cs typeface="Calibri"/>
              </a:rPr>
              <a:t>Common personality traits include: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Emotional volatility (rapid and intense mood changes) 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Impulsivity and risk-taking behaviour 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Strong need for attention, validation, or admiration 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Low empathy or disregard for others (American Psychiatric Association, 2013)</a:t>
            </a:r>
            <a:endParaRPr lang="en-GB" sz="20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>
              <a:solidFill>
                <a:schemeClr val="bg1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700">
              <a:solidFill>
                <a:schemeClr val="bg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0581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59832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7">
            <a:extLst>
              <a:ext uri="{FF2B5EF4-FFF2-40B4-BE49-F238E27FC236}">
                <a16:creationId xmlns:a16="http://schemas.microsoft.com/office/drawing/2014/main" id="{08751D95-C333-4DEB-90B4-1EAC9A91D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 flipH="1">
            <a:off x="4062127" y="-15832"/>
            <a:ext cx="8129873" cy="6889518"/>
          </a:xfrm>
          <a:custGeom>
            <a:avLst/>
            <a:gdLst>
              <a:gd name="connsiteX0" fmla="*/ 0 w 8129873"/>
              <a:gd name="connsiteY0" fmla="*/ 0 h 6889518"/>
              <a:gd name="connsiteX1" fmla="*/ 0 w 8129873"/>
              <a:gd name="connsiteY1" fmla="*/ 6889518 h 6889518"/>
              <a:gd name="connsiteX2" fmla="*/ 6207942 w 8129873"/>
              <a:gd name="connsiteY2" fmla="*/ 6882299 h 6889518"/>
              <a:gd name="connsiteX3" fmla="*/ 8129873 w 8129873"/>
              <a:gd name="connsiteY3" fmla="*/ 5349831 h 6889518"/>
              <a:gd name="connsiteX4" fmla="*/ 7291674 w 8129873"/>
              <a:gd name="connsiteY4" fmla="*/ 7365 h 68895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9873" h="6889518">
                <a:moveTo>
                  <a:pt x="0" y="0"/>
                </a:moveTo>
                <a:lnTo>
                  <a:pt x="0" y="6889518"/>
                </a:lnTo>
                <a:lnTo>
                  <a:pt x="6207942" y="6882299"/>
                </a:lnTo>
                <a:lnTo>
                  <a:pt x="8129873" y="5349831"/>
                </a:lnTo>
                <a:lnTo>
                  <a:pt x="7291674" y="7365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BA7535-3851-431E-BDA9-B4F6C1201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3893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2F07680B-461A-4AFC-808F-93216679A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C864A04-25C0-4A5F-B6D4-F3859450A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5F596D75-78C8-47A8-9225-7C64A6674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28D8641-4FEB-4878-B029-6CC4922EB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B339737-0E88-4165-A752-9E204068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633AF255-B0DD-4D23-A3F2-DDB221BB1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A3B96F2-3B22-D9BA-44F0-0F7AAEA7C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25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/>
              <a:t>Fearful/Anxious Personality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8A5A5-1A81-6625-2679-E34F42A76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913" y="1482042"/>
            <a:ext cx="6652441" cy="452264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</a:rPr>
              <a:t>Identified as Cluster C in the DSM-5</a:t>
            </a:r>
            <a:endParaRPr lang="en-US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Avoidant, dependent, and obsessive-compulsive personality disorders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Characterised by persistent feelings of anxiety, insecurity, and fearfulness</a:t>
            </a:r>
            <a:endParaRPr lang="en-GB" sz="20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Individuals with these personality types often struggle with low self-confidence and may avoid social or decision-making situations</a:t>
            </a:r>
            <a:endParaRPr lang="en-GB" sz="20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Clr>
                <a:srgbClr val="1287C3"/>
              </a:buClr>
              <a:buNone/>
            </a:pPr>
            <a:r>
              <a:rPr lang="en-GB" sz="2000" b="1">
                <a:solidFill>
                  <a:schemeClr val="bg1"/>
                </a:solidFill>
              </a:rPr>
              <a:t>Common personality traits include:</a:t>
            </a:r>
          </a:p>
          <a:p>
            <a:pPr>
              <a:lnSpc>
                <a:spcPct val="90000"/>
              </a:lnSpc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Fear of criticism or rejection</a:t>
            </a:r>
            <a:endParaRPr lang="en-GB" sz="2000">
              <a:solidFill>
                <a:schemeClr val="bg1"/>
              </a:solidFill>
              <a:latin typeface="Corbel"/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ea typeface="Calibri"/>
                <a:cs typeface="Calibri"/>
              </a:rPr>
              <a:t>Dependence on others</a:t>
            </a: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Need for control or perfectionism</a:t>
            </a:r>
            <a:endParaRPr lang="en-GB" sz="2000">
              <a:solidFill>
                <a:schemeClr val="bg1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r>
              <a:rPr lang="en-GB" sz="2000">
                <a:solidFill>
                  <a:schemeClr val="bg1"/>
                </a:solidFill>
                <a:latin typeface="Corbel"/>
                <a:ea typeface="Calibri"/>
                <a:cs typeface="Calibri"/>
              </a:rPr>
              <a:t>Avoidance of social situations (American Psychiatric Association, 2013)</a:t>
            </a:r>
            <a:endParaRPr lang="en-GB" sz="2000">
              <a:solidFill>
                <a:schemeClr val="bg1"/>
              </a:solidFill>
              <a:latin typeface="Corbel"/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endParaRPr lang="en-GB" sz="17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1287C3"/>
              </a:buClr>
              <a:buFont typeface="Calibri"/>
              <a:buChar char="-"/>
            </a:pPr>
            <a:endParaRPr lang="en-GB" sz="1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197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F1E6B-BEA9-85D4-FF1D-DC696892E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E12C2-C8FD-A956-7E14-BA9EE738D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	American Psychiatric Association. (2013). </a:t>
            </a:r>
            <a:r>
              <a:rPr lang="en-GB" i="1" dirty="0"/>
              <a:t>Diagnostic and statistical manual of mental disorders</a:t>
            </a:r>
            <a:r>
              <a:rPr lang="en-GB" dirty="0"/>
              <a:t> (5th ed.). American Psychiatric Publishing.</a:t>
            </a:r>
          </a:p>
          <a:p>
            <a:pPr marL="0" indent="0">
              <a:buNone/>
            </a:pPr>
            <a:r>
              <a:rPr lang="en-GB" dirty="0"/>
              <a:t>	Crawford, T. N., Cohen, P., &amp; Brook, J. S. (2001). Dramatic-erratic personality disorder symptoms: I. Continuity from early adolescence into adulthood. </a:t>
            </a:r>
            <a:r>
              <a:rPr lang="en-GB" i="1" dirty="0"/>
              <a:t>Journal of Personality Disorders, 15</a:t>
            </a:r>
            <a:r>
              <a:rPr lang="en-GB" dirty="0"/>
              <a:t>(4), 319–335.</a:t>
            </a:r>
          </a:p>
          <a:p>
            <a:pPr marL="0" indent="0">
              <a:buNone/>
            </a:pPr>
            <a:r>
              <a:rPr lang="en-GB" dirty="0"/>
              <a:t>	Hayward, B. A. (2007). Cluster A personality disorders: Considering the “odd-eccentric” in psychiatric nursing. </a:t>
            </a:r>
            <a:r>
              <a:rPr lang="en-GB" i="1" dirty="0"/>
              <a:t>International Journal of Mental Health Nursing, 16</a:t>
            </a:r>
            <a:r>
              <a:rPr lang="en-GB" dirty="0"/>
              <a:t>(1), 15–21. </a:t>
            </a:r>
            <a:r>
              <a:rPr lang="en-GB" dirty="0">
                <a:hlinkClick r:id="rId2"/>
              </a:rPr>
              <a:t>https://doi.org/10.1111/j.1447-0349.2006.00439.x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McGurk, S. R., </a:t>
            </a:r>
            <a:r>
              <a:rPr lang="en-GB" dirty="0" err="1"/>
              <a:t>Mueser</a:t>
            </a:r>
            <a:r>
              <a:rPr lang="en-GB" dirty="0"/>
              <a:t>, K. T., &amp; Harvey, P. D. (2003). Cognitive and symptom predictors of work outcomes for clients with schizophrenia in supported employment. </a:t>
            </a:r>
            <a:r>
              <a:rPr lang="en-GB" i="1" dirty="0"/>
              <a:t>Psychiatric Services, 54</a:t>
            </a:r>
            <a:r>
              <a:rPr lang="en-GB" dirty="0"/>
              <a:t>(8), 1129–1135.</a:t>
            </a:r>
          </a:p>
          <a:p>
            <a:pPr marL="0" indent="0">
              <a:buNone/>
            </a:pPr>
            <a:r>
              <a:rPr lang="en-GB" dirty="0"/>
              <a:t>	Reich, J., &amp; Vasile, R. G. (1993). Effect of personality disorders on the treatment outcome of Axis I conditions: An update. </a:t>
            </a:r>
            <a:r>
              <a:rPr lang="en-GB" i="1" dirty="0"/>
              <a:t>Journal of Nervous and Mental Disease, 181</a:t>
            </a:r>
            <a:r>
              <a:rPr lang="en-GB" dirty="0"/>
              <a:t>(8), 475–484.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4598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11" ma:contentTypeDescription="Create a new document." ma:contentTypeScope="" ma:versionID="f5f3744e132e5677f83eb5dd61b7086a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2a04a955ddb437af711ee9d5084bab3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D87C0607-870C-4B6B-8846-0FA30B0F15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60BF531-1EB7-4A98-BB1B-1BB9C71DB0E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4E04F6-03B1-4186-B06D-90F5FD91E201}">
  <ds:schemaRefs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3ef5847a-e696-4fee-a2c0-6c3f87568321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</TotalTime>
  <Words>646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Arial</vt:lpstr>
      <vt:lpstr>Calibri</vt:lpstr>
      <vt:lpstr>Corbel</vt:lpstr>
      <vt:lpstr>Courier New</vt:lpstr>
      <vt:lpstr>Parallax</vt:lpstr>
      <vt:lpstr>AI Acknowledgement Statement</vt:lpstr>
      <vt:lpstr>What are Personality Disorders?</vt:lpstr>
      <vt:lpstr>Odd/Eccentric Personality Disorders</vt:lpstr>
      <vt:lpstr>Dramatic/Emotional Personality Disorders</vt:lpstr>
      <vt:lpstr>Fearful/Anxious Personality Disorders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Personality Disorders?</dc:title>
  <dc:creator/>
  <cp:lastModifiedBy>Dan Panter (2501320)</cp:lastModifiedBy>
  <cp:revision>63</cp:revision>
  <dcterms:created xsi:type="dcterms:W3CDTF">2026-03-05T11:39:37Z</dcterms:created>
  <dcterms:modified xsi:type="dcterms:W3CDTF">2026-04-29T14:01:46Z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