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9"/>
  </p:notesMasterIdLst>
  <p:sldIdLst>
    <p:sldId id="256" r:id="rId2"/>
    <p:sldId id="257" r:id="rId3"/>
    <p:sldId id="300" r:id="rId4"/>
    <p:sldId id="303" r:id="rId5"/>
    <p:sldId id="332" r:id="rId6"/>
    <p:sldId id="306" r:id="rId7"/>
    <p:sldId id="333" r:id="rId8"/>
    <p:sldId id="261" r:id="rId9"/>
    <p:sldId id="312" r:id="rId10"/>
    <p:sldId id="307" r:id="rId11"/>
    <p:sldId id="308" r:id="rId12"/>
    <p:sldId id="259" r:id="rId13"/>
    <p:sldId id="309" r:id="rId14"/>
    <p:sldId id="334" r:id="rId15"/>
    <p:sldId id="335" r:id="rId16"/>
    <p:sldId id="311" r:id="rId17"/>
    <p:sldId id="411" r:id="rId18"/>
    <p:sldId id="410" r:id="rId19"/>
    <p:sldId id="379" r:id="rId20"/>
    <p:sldId id="310" r:id="rId21"/>
    <p:sldId id="417" r:id="rId22"/>
    <p:sldId id="380" r:id="rId23"/>
    <p:sldId id="403" r:id="rId24"/>
    <p:sldId id="404" r:id="rId25"/>
    <p:sldId id="405" r:id="rId26"/>
    <p:sldId id="402" r:id="rId27"/>
    <p:sldId id="394" r:id="rId28"/>
    <p:sldId id="393" r:id="rId29"/>
    <p:sldId id="395" r:id="rId30"/>
    <p:sldId id="396" r:id="rId31"/>
    <p:sldId id="389" r:id="rId32"/>
    <p:sldId id="418" r:id="rId33"/>
    <p:sldId id="409" r:id="rId34"/>
    <p:sldId id="390" r:id="rId35"/>
    <p:sldId id="413" r:id="rId36"/>
    <p:sldId id="414" r:id="rId37"/>
    <p:sldId id="415" r:id="rId38"/>
    <p:sldId id="401" r:id="rId39"/>
    <p:sldId id="382" r:id="rId40"/>
    <p:sldId id="385" r:id="rId41"/>
    <p:sldId id="386" r:id="rId42"/>
    <p:sldId id="387" r:id="rId43"/>
    <p:sldId id="400" r:id="rId44"/>
    <p:sldId id="388" r:id="rId45"/>
    <p:sldId id="392" r:id="rId46"/>
    <p:sldId id="399" r:id="rId47"/>
    <p:sldId id="383" r:id="rId48"/>
    <p:sldId id="397" r:id="rId49"/>
    <p:sldId id="384" r:id="rId50"/>
    <p:sldId id="398" r:id="rId51"/>
    <p:sldId id="406" r:id="rId52"/>
    <p:sldId id="407" r:id="rId53"/>
    <p:sldId id="408" r:id="rId54"/>
    <p:sldId id="298" r:id="rId55"/>
    <p:sldId id="412" r:id="rId56"/>
    <p:sldId id="378" r:id="rId57"/>
    <p:sldId id="299" r:id="rId58"/>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257"/>
            <p14:sldId id="300"/>
            <p14:sldId id="303"/>
            <p14:sldId id="332"/>
            <p14:sldId id="306"/>
            <p14:sldId id="333"/>
            <p14:sldId id="261"/>
            <p14:sldId id="312"/>
            <p14:sldId id="307"/>
            <p14:sldId id="308"/>
            <p14:sldId id="259"/>
            <p14:sldId id="309"/>
            <p14:sldId id="334"/>
            <p14:sldId id="335"/>
            <p14:sldId id="311"/>
            <p14:sldId id="411"/>
            <p14:sldId id="410"/>
            <p14:sldId id="379"/>
            <p14:sldId id="310"/>
            <p14:sldId id="417"/>
            <p14:sldId id="380"/>
            <p14:sldId id="403"/>
            <p14:sldId id="404"/>
            <p14:sldId id="405"/>
            <p14:sldId id="402"/>
            <p14:sldId id="394"/>
            <p14:sldId id="393"/>
            <p14:sldId id="395"/>
            <p14:sldId id="396"/>
            <p14:sldId id="389"/>
            <p14:sldId id="418"/>
            <p14:sldId id="409"/>
            <p14:sldId id="390"/>
            <p14:sldId id="413"/>
            <p14:sldId id="414"/>
            <p14:sldId id="415"/>
            <p14:sldId id="401"/>
            <p14:sldId id="382"/>
            <p14:sldId id="385"/>
            <p14:sldId id="386"/>
            <p14:sldId id="387"/>
            <p14:sldId id="400"/>
            <p14:sldId id="388"/>
            <p14:sldId id="392"/>
            <p14:sldId id="399"/>
          </p14:sldIdLst>
        </p14:section>
        <p14:section name="Untitled Section" id="{FBA9ED2F-54F1-4A74-B6C4-CF000303B1BB}">
          <p14:sldIdLst>
            <p14:sldId id="383"/>
            <p14:sldId id="397"/>
            <p14:sldId id="384"/>
            <p14:sldId id="398"/>
            <p14:sldId id="406"/>
            <p14:sldId id="407"/>
            <p14:sldId id="408"/>
            <p14:sldId id="298"/>
            <p14:sldId id="412"/>
            <p14:sldId id="37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67FDC-03A9-46D4-A98D-4A0EA6B81B1E}" v="183" dt="2026-05-17T04:52:06.995"/>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076" autoAdjust="0"/>
  </p:normalViewPr>
  <p:slideViewPr>
    <p:cSldViewPr snapToGrid="0">
      <p:cViewPr varScale="1">
        <p:scale>
          <a:sx n="53" d="100"/>
          <a:sy n="53" d="100"/>
        </p:scale>
        <p:origin x="15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Oyebisi" userId="b64e6bc2-02d3-4e0b-8b56-26864a1762fe" providerId="ADAL" clId="{080E9EA7-64C5-4CAB-A4E3-66F57B44A46B}"/>
    <pc:docChg chg="undo custSel delSld modSld modSection">
      <pc:chgData name="David Oyebisi" userId="b64e6bc2-02d3-4e0b-8b56-26864a1762fe" providerId="ADAL" clId="{080E9EA7-64C5-4CAB-A4E3-66F57B44A46B}" dt="2026-05-17T05:02:34.696" v="507" actId="20577"/>
      <pc:docMkLst>
        <pc:docMk/>
      </pc:docMkLst>
      <pc:sldChg chg="modSp mod modAnim">
        <pc:chgData name="David Oyebisi" userId="b64e6bc2-02d3-4e0b-8b56-26864a1762fe" providerId="ADAL" clId="{080E9EA7-64C5-4CAB-A4E3-66F57B44A46B}" dt="2026-05-16T21:06:42.718" v="306" actId="20577"/>
        <pc:sldMkLst>
          <pc:docMk/>
          <pc:sldMk cId="2854892392" sldId="300"/>
        </pc:sldMkLst>
        <pc:spChg chg="mod">
          <ac:chgData name="David Oyebisi" userId="b64e6bc2-02d3-4e0b-8b56-26864a1762fe" providerId="ADAL" clId="{080E9EA7-64C5-4CAB-A4E3-66F57B44A46B}" dt="2026-05-16T21:06:42.718" v="306" actId="20577"/>
          <ac:spMkLst>
            <pc:docMk/>
            <pc:sldMk cId="2854892392" sldId="300"/>
            <ac:spMk id="115" creationId="{00000000-0000-0000-0000-000000000000}"/>
          </ac:spMkLst>
        </pc:spChg>
      </pc:sldChg>
      <pc:sldChg chg="modSp">
        <pc:chgData name="David Oyebisi" userId="b64e6bc2-02d3-4e0b-8b56-26864a1762fe" providerId="ADAL" clId="{080E9EA7-64C5-4CAB-A4E3-66F57B44A46B}" dt="2026-05-16T21:07:10.016" v="321" actId="20577"/>
        <pc:sldMkLst>
          <pc:docMk/>
          <pc:sldMk cId="1395987956" sldId="303"/>
        </pc:sldMkLst>
        <pc:spChg chg="mod">
          <ac:chgData name="David Oyebisi" userId="b64e6bc2-02d3-4e0b-8b56-26864a1762fe" providerId="ADAL" clId="{080E9EA7-64C5-4CAB-A4E3-66F57B44A46B}" dt="2026-05-16T21:07:10.016" v="321" actId="20577"/>
          <ac:spMkLst>
            <pc:docMk/>
            <pc:sldMk cId="1395987956" sldId="303"/>
            <ac:spMk id="121" creationId="{00000000-0000-0000-0000-000000000000}"/>
          </ac:spMkLst>
        </pc:spChg>
      </pc:sldChg>
      <pc:sldChg chg="modSp">
        <pc:chgData name="David Oyebisi" userId="b64e6bc2-02d3-4e0b-8b56-26864a1762fe" providerId="ADAL" clId="{080E9EA7-64C5-4CAB-A4E3-66F57B44A46B}" dt="2026-05-16T21:10:09.233" v="332" actId="20577"/>
        <pc:sldMkLst>
          <pc:docMk/>
          <pc:sldMk cId="2688116710" sldId="311"/>
        </pc:sldMkLst>
        <pc:spChg chg="mod">
          <ac:chgData name="David Oyebisi" userId="b64e6bc2-02d3-4e0b-8b56-26864a1762fe" providerId="ADAL" clId="{080E9EA7-64C5-4CAB-A4E3-66F57B44A46B}" dt="2026-05-16T21:10:09.233" v="332" actId="20577"/>
          <ac:spMkLst>
            <pc:docMk/>
            <pc:sldMk cId="2688116710" sldId="311"/>
            <ac:spMk id="124" creationId="{00000000-0000-0000-0000-000000000000}"/>
          </ac:spMkLst>
        </pc:spChg>
      </pc:sldChg>
      <pc:sldChg chg="modSp">
        <pc:chgData name="David Oyebisi" userId="b64e6bc2-02d3-4e0b-8b56-26864a1762fe" providerId="ADAL" clId="{080E9EA7-64C5-4CAB-A4E3-66F57B44A46B}" dt="2026-05-17T04:28:49.321" v="375" actId="5793"/>
        <pc:sldMkLst>
          <pc:docMk/>
          <pc:sldMk cId="3038059080" sldId="380"/>
        </pc:sldMkLst>
        <pc:spChg chg="mod">
          <ac:chgData name="David Oyebisi" userId="b64e6bc2-02d3-4e0b-8b56-26864a1762fe" providerId="ADAL" clId="{080E9EA7-64C5-4CAB-A4E3-66F57B44A46B}" dt="2026-05-17T04:28:49.321" v="375" actId="5793"/>
          <ac:spMkLst>
            <pc:docMk/>
            <pc:sldMk cId="3038059080" sldId="380"/>
            <ac:spMk id="124" creationId="{00000000-0000-0000-0000-000000000000}"/>
          </ac:spMkLst>
        </pc:spChg>
      </pc:sldChg>
      <pc:sldChg chg="del">
        <pc:chgData name="David Oyebisi" userId="b64e6bc2-02d3-4e0b-8b56-26864a1762fe" providerId="ADAL" clId="{080E9EA7-64C5-4CAB-A4E3-66F57B44A46B}" dt="2026-05-16T21:09:22.378" v="322" actId="47"/>
        <pc:sldMkLst>
          <pc:docMk/>
          <pc:sldMk cId="72581716" sldId="381"/>
        </pc:sldMkLst>
      </pc:sldChg>
      <pc:sldChg chg="modTransition">
        <pc:chgData name="David Oyebisi" userId="b64e6bc2-02d3-4e0b-8b56-26864a1762fe" providerId="ADAL" clId="{080E9EA7-64C5-4CAB-A4E3-66F57B44A46B}" dt="2026-05-17T04:52:06.995" v="499"/>
        <pc:sldMkLst>
          <pc:docMk/>
          <pc:sldMk cId="2675485639" sldId="382"/>
        </pc:sldMkLst>
      </pc:sldChg>
      <pc:sldChg chg="modNotesTx">
        <pc:chgData name="David Oyebisi" userId="b64e6bc2-02d3-4e0b-8b56-26864a1762fe" providerId="ADAL" clId="{080E9EA7-64C5-4CAB-A4E3-66F57B44A46B}" dt="2026-05-17T05:02:10.351" v="504" actId="20577"/>
        <pc:sldMkLst>
          <pc:docMk/>
          <pc:sldMk cId="344211765" sldId="385"/>
        </pc:sldMkLst>
      </pc:sldChg>
      <pc:sldChg chg="modNotesTx">
        <pc:chgData name="David Oyebisi" userId="b64e6bc2-02d3-4e0b-8b56-26864a1762fe" providerId="ADAL" clId="{080E9EA7-64C5-4CAB-A4E3-66F57B44A46B}" dt="2026-05-17T05:02:15.725" v="505" actId="20577"/>
        <pc:sldMkLst>
          <pc:docMk/>
          <pc:sldMk cId="3604974174" sldId="387"/>
        </pc:sldMkLst>
      </pc:sldChg>
      <pc:sldChg chg="modSp modAnim">
        <pc:chgData name="David Oyebisi" userId="b64e6bc2-02d3-4e0b-8b56-26864a1762fe" providerId="ADAL" clId="{080E9EA7-64C5-4CAB-A4E3-66F57B44A46B}" dt="2026-05-17T04:51:10.402" v="495" actId="207"/>
        <pc:sldMkLst>
          <pc:docMk/>
          <pc:sldMk cId="1012571467" sldId="389"/>
        </pc:sldMkLst>
        <pc:spChg chg="mod">
          <ac:chgData name="David Oyebisi" userId="b64e6bc2-02d3-4e0b-8b56-26864a1762fe" providerId="ADAL" clId="{080E9EA7-64C5-4CAB-A4E3-66F57B44A46B}" dt="2026-05-17T04:51:10.402" v="495" actId="207"/>
          <ac:spMkLst>
            <pc:docMk/>
            <pc:sldMk cId="1012571467" sldId="389"/>
            <ac:spMk id="123" creationId="{00000000-0000-0000-0000-000000000000}"/>
          </ac:spMkLst>
        </pc:spChg>
        <pc:spChg chg="mod">
          <ac:chgData name="David Oyebisi" userId="b64e6bc2-02d3-4e0b-8b56-26864a1762fe" providerId="ADAL" clId="{080E9EA7-64C5-4CAB-A4E3-66F57B44A46B}" dt="2026-05-17T04:42:19.471" v="443" actId="255"/>
          <ac:spMkLst>
            <pc:docMk/>
            <pc:sldMk cId="1012571467" sldId="389"/>
            <ac:spMk id="124" creationId="{00000000-0000-0000-0000-000000000000}"/>
          </ac:spMkLst>
        </pc:spChg>
      </pc:sldChg>
      <pc:sldChg chg="modSp">
        <pc:chgData name="David Oyebisi" userId="b64e6bc2-02d3-4e0b-8b56-26864a1762fe" providerId="ADAL" clId="{080E9EA7-64C5-4CAB-A4E3-66F57B44A46B}" dt="2026-05-17T04:51:23.941" v="496" actId="108"/>
        <pc:sldMkLst>
          <pc:docMk/>
          <pc:sldMk cId="850482259" sldId="390"/>
        </pc:sldMkLst>
        <pc:spChg chg="mod">
          <ac:chgData name="David Oyebisi" userId="b64e6bc2-02d3-4e0b-8b56-26864a1762fe" providerId="ADAL" clId="{080E9EA7-64C5-4CAB-A4E3-66F57B44A46B}" dt="2026-05-17T04:51:23.941" v="496" actId="108"/>
          <ac:spMkLst>
            <pc:docMk/>
            <pc:sldMk cId="850482259" sldId="390"/>
            <ac:spMk id="123" creationId="{00000000-0000-0000-0000-000000000000}"/>
          </ac:spMkLst>
        </pc:spChg>
      </pc:sldChg>
      <pc:sldChg chg="modNotesTx">
        <pc:chgData name="David Oyebisi" userId="b64e6bc2-02d3-4e0b-8b56-26864a1762fe" providerId="ADAL" clId="{080E9EA7-64C5-4CAB-A4E3-66F57B44A46B}" dt="2026-05-17T05:02:34.696" v="507" actId="20577"/>
        <pc:sldMkLst>
          <pc:docMk/>
          <pc:sldMk cId="3905026431" sldId="392"/>
        </pc:sldMkLst>
      </pc:sldChg>
      <pc:sldChg chg="modTransition modNotesTx">
        <pc:chgData name="David Oyebisi" userId="b64e6bc2-02d3-4e0b-8b56-26864a1762fe" providerId="ADAL" clId="{080E9EA7-64C5-4CAB-A4E3-66F57B44A46B}" dt="2026-05-17T05:01:29.433" v="502" actId="20577"/>
        <pc:sldMkLst>
          <pc:docMk/>
          <pc:sldMk cId="1160092767" sldId="394"/>
        </pc:sldMkLst>
      </pc:sldChg>
      <pc:sldChg chg="modSp modNotesTx">
        <pc:chgData name="David Oyebisi" userId="b64e6bc2-02d3-4e0b-8b56-26864a1762fe" providerId="ADAL" clId="{080E9EA7-64C5-4CAB-A4E3-66F57B44A46B}" dt="2026-05-17T05:01:54.278" v="503" actId="20577"/>
        <pc:sldMkLst>
          <pc:docMk/>
          <pc:sldMk cId="3715536364" sldId="395"/>
        </pc:sldMkLst>
        <pc:spChg chg="mod">
          <ac:chgData name="David Oyebisi" userId="b64e6bc2-02d3-4e0b-8b56-26864a1762fe" providerId="ADAL" clId="{080E9EA7-64C5-4CAB-A4E3-66F57B44A46B}" dt="2026-05-17T04:38:16.988" v="432" actId="207"/>
          <ac:spMkLst>
            <pc:docMk/>
            <pc:sldMk cId="3715536364" sldId="395"/>
            <ac:spMk id="124" creationId="{00000000-0000-0000-0000-000000000000}"/>
          </ac:spMkLst>
        </pc:spChg>
      </pc:sldChg>
      <pc:sldChg chg="addSp modSp mod">
        <pc:chgData name="David Oyebisi" userId="b64e6bc2-02d3-4e0b-8b56-26864a1762fe" providerId="ADAL" clId="{080E9EA7-64C5-4CAB-A4E3-66F57B44A46B}" dt="2026-05-17T04:39:58.956" v="438" actId="207"/>
        <pc:sldMkLst>
          <pc:docMk/>
          <pc:sldMk cId="222409440" sldId="396"/>
        </pc:sldMkLst>
        <pc:spChg chg="add mod">
          <ac:chgData name="David Oyebisi" userId="b64e6bc2-02d3-4e0b-8b56-26864a1762fe" providerId="ADAL" clId="{080E9EA7-64C5-4CAB-A4E3-66F57B44A46B}" dt="2026-05-17T04:39:58.956" v="438" actId="207"/>
          <ac:spMkLst>
            <pc:docMk/>
            <pc:sldMk cId="222409440" sldId="396"/>
            <ac:spMk id="3" creationId="{D7E1D131-2D88-ABD5-235C-4F4369230906}"/>
          </ac:spMkLst>
        </pc:spChg>
      </pc:sldChg>
      <pc:sldChg chg="modNotesTx">
        <pc:chgData name="David Oyebisi" userId="b64e6bc2-02d3-4e0b-8b56-26864a1762fe" providerId="ADAL" clId="{080E9EA7-64C5-4CAB-A4E3-66F57B44A46B}" dt="2026-05-17T05:02:25.310" v="506" actId="20577"/>
        <pc:sldMkLst>
          <pc:docMk/>
          <pc:sldMk cId="2871597134" sldId="400"/>
        </pc:sldMkLst>
      </pc:sldChg>
      <pc:sldChg chg="modSp">
        <pc:chgData name="David Oyebisi" userId="b64e6bc2-02d3-4e0b-8b56-26864a1762fe" providerId="ADAL" clId="{080E9EA7-64C5-4CAB-A4E3-66F57B44A46B}" dt="2026-05-17T04:51:40.034" v="498" actId="404"/>
        <pc:sldMkLst>
          <pc:docMk/>
          <pc:sldMk cId="3035924881" sldId="401"/>
        </pc:sldMkLst>
        <pc:spChg chg="mod">
          <ac:chgData name="David Oyebisi" userId="b64e6bc2-02d3-4e0b-8b56-26864a1762fe" providerId="ADAL" clId="{080E9EA7-64C5-4CAB-A4E3-66F57B44A46B}" dt="2026-05-17T04:51:40.034" v="498" actId="404"/>
          <ac:spMkLst>
            <pc:docMk/>
            <pc:sldMk cId="3035924881" sldId="401"/>
            <ac:spMk id="123" creationId="{00000000-0000-0000-0000-000000000000}"/>
          </ac:spMkLst>
        </pc:spChg>
      </pc:sldChg>
      <pc:sldChg chg="modNotesTx">
        <pc:chgData name="David Oyebisi" userId="b64e6bc2-02d3-4e0b-8b56-26864a1762fe" providerId="ADAL" clId="{080E9EA7-64C5-4CAB-A4E3-66F57B44A46B}" dt="2026-05-17T05:01:24.002" v="501" actId="20577"/>
        <pc:sldMkLst>
          <pc:docMk/>
          <pc:sldMk cId="182604333" sldId="402"/>
        </pc:sldMkLst>
      </pc:sldChg>
      <pc:sldChg chg="modSp mod modAnim modNotesTx">
        <pc:chgData name="David Oyebisi" userId="b64e6bc2-02d3-4e0b-8b56-26864a1762fe" providerId="ADAL" clId="{080E9EA7-64C5-4CAB-A4E3-66F57B44A46B}" dt="2026-05-17T05:01:19.064" v="500" actId="20577"/>
        <pc:sldMkLst>
          <pc:docMk/>
          <pc:sldMk cId="2267782276" sldId="403"/>
        </pc:sldMkLst>
        <pc:spChg chg="mod">
          <ac:chgData name="David Oyebisi" userId="b64e6bc2-02d3-4e0b-8b56-26864a1762fe" providerId="ADAL" clId="{080E9EA7-64C5-4CAB-A4E3-66F57B44A46B}" dt="2026-05-17T04:30:58.357" v="400" actId="113"/>
          <ac:spMkLst>
            <pc:docMk/>
            <pc:sldMk cId="2267782276" sldId="403"/>
            <ac:spMk id="124" creationId="{00000000-0000-0000-0000-000000000000}"/>
          </ac:spMkLst>
        </pc:spChg>
      </pc:sldChg>
      <pc:sldChg chg="modSp mod modAnim">
        <pc:chgData name="David Oyebisi" userId="b64e6bc2-02d3-4e0b-8b56-26864a1762fe" providerId="ADAL" clId="{080E9EA7-64C5-4CAB-A4E3-66F57B44A46B}" dt="2026-05-17T04:33:34.151" v="422" actId="5793"/>
        <pc:sldMkLst>
          <pc:docMk/>
          <pc:sldMk cId="1596410514" sldId="404"/>
        </pc:sldMkLst>
        <pc:spChg chg="mod">
          <ac:chgData name="David Oyebisi" userId="b64e6bc2-02d3-4e0b-8b56-26864a1762fe" providerId="ADAL" clId="{080E9EA7-64C5-4CAB-A4E3-66F57B44A46B}" dt="2026-05-17T04:33:34.151" v="422" actId="5793"/>
          <ac:spMkLst>
            <pc:docMk/>
            <pc:sldMk cId="1596410514" sldId="404"/>
            <ac:spMk id="124" creationId="{00000000-0000-0000-0000-000000000000}"/>
          </ac:spMkLst>
        </pc:spChg>
      </pc:sldChg>
      <pc:sldChg chg="modSp modAnim">
        <pc:chgData name="David Oyebisi" userId="b64e6bc2-02d3-4e0b-8b56-26864a1762fe" providerId="ADAL" clId="{080E9EA7-64C5-4CAB-A4E3-66F57B44A46B}" dt="2026-05-17T04:34:58.239" v="430" actId="108"/>
        <pc:sldMkLst>
          <pc:docMk/>
          <pc:sldMk cId="3667496303" sldId="405"/>
        </pc:sldMkLst>
        <pc:spChg chg="mod">
          <ac:chgData name="David Oyebisi" userId="b64e6bc2-02d3-4e0b-8b56-26864a1762fe" providerId="ADAL" clId="{080E9EA7-64C5-4CAB-A4E3-66F57B44A46B}" dt="2026-05-17T04:34:58.239" v="430" actId="108"/>
          <ac:spMkLst>
            <pc:docMk/>
            <pc:sldMk cId="3667496303" sldId="405"/>
            <ac:spMk id="124" creationId="{00000000-0000-0000-0000-000000000000}"/>
          </ac:spMkLst>
        </pc:spChg>
      </pc:sldChg>
      <pc:sldChg chg="modSp mod">
        <pc:chgData name="David Oyebisi" userId="b64e6bc2-02d3-4e0b-8b56-26864a1762fe" providerId="ADAL" clId="{080E9EA7-64C5-4CAB-A4E3-66F57B44A46B}" dt="2026-05-17T04:47:27.876" v="470" actId="20577"/>
        <pc:sldMkLst>
          <pc:docMk/>
          <pc:sldMk cId="3256533648" sldId="413"/>
        </pc:sldMkLst>
        <pc:spChg chg="mod">
          <ac:chgData name="David Oyebisi" userId="b64e6bc2-02d3-4e0b-8b56-26864a1762fe" providerId="ADAL" clId="{080E9EA7-64C5-4CAB-A4E3-66F57B44A46B}" dt="2026-05-17T04:47:27.876" v="470" actId="20577"/>
          <ac:spMkLst>
            <pc:docMk/>
            <pc:sldMk cId="3256533648" sldId="413"/>
            <ac:spMk id="2" creationId="{4473A831-4018-AACB-C25A-C264FC2D318A}"/>
          </ac:spMkLst>
        </pc:spChg>
      </pc:sldChg>
      <pc:sldChg chg="modSp mod">
        <pc:chgData name="David Oyebisi" userId="b64e6bc2-02d3-4e0b-8b56-26864a1762fe" providerId="ADAL" clId="{080E9EA7-64C5-4CAB-A4E3-66F57B44A46B}" dt="2026-05-17T04:50:02.390" v="492" actId="108"/>
        <pc:sldMkLst>
          <pc:docMk/>
          <pc:sldMk cId="373478445" sldId="414"/>
        </pc:sldMkLst>
        <pc:spChg chg="mod">
          <ac:chgData name="David Oyebisi" userId="b64e6bc2-02d3-4e0b-8b56-26864a1762fe" providerId="ADAL" clId="{080E9EA7-64C5-4CAB-A4E3-66F57B44A46B}" dt="2026-05-17T04:50:02.390" v="492" actId="108"/>
          <ac:spMkLst>
            <pc:docMk/>
            <pc:sldMk cId="373478445" sldId="414"/>
            <ac:spMk id="2" creationId="{192D93A9-F847-EE5B-8E0C-80E4A89033F5}"/>
          </ac:spMkLst>
        </pc:spChg>
      </pc:sldChg>
      <pc:sldChg chg="modSp">
        <pc:chgData name="David Oyebisi" userId="b64e6bc2-02d3-4e0b-8b56-26864a1762fe" providerId="ADAL" clId="{080E9EA7-64C5-4CAB-A4E3-66F57B44A46B}" dt="2026-05-17T04:50:21.469" v="493"/>
        <pc:sldMkLst>
          <pc:docMk/>
          <pc:sldMk cId="1123231252" sldId="415"/>
        </pc:sldMkLst>
        <pc:spChg chg="mod">
          <ac:chgData name="David Oyebisi" userId="b64e6bc2-02d3-4e0b-8b56-26864a1762fe" providerId="ADAL" clId="{080E9EA7-64C5-4CAB-A4E3-66F57B44A46B}" dt="2026-05-17T04:50:21.469" v="493"/>
          <ac:spMkLst>
            <pc:docMk/>
            <pc:sldMk cId="1123231252" sldId="415"/>
            <ac:spMk id="2" creationId="{EE53396D-5BD2-E067-164A-C8F34B30A192}"/>
          </ac:spMkLst>
        </pc:spChg>
      </pc:sldChg>
      <pc:sldChg chg="modSp mod modNotesTx">
        <pc:chgData name="David Oyebisi" userId="b64e6bc2-02d3-4e0b-8b56-26864a1762fe" providerId="ADAL" clId="{080E9EA7-64C5-4CAB-A4E3-66F57B44A46B}" dt="2026-05-17T04:26:29.198" v="366" actId="20577"/>
        <pc:sldMkLst>
          <pc:docMk/>
          <pc:sldMk cId="1350082974" sldId="417"/>
        </pc:sldMkLst>
        <pc:spChg chg="mod">
          <ac:chgData name="David Oyebisi" userId="b64e6bc2-02d3-4e0b-8b56-26864a1762fe" providerId="ADAL" clId="{080E9EA7-64C5-4CAB-A4E3-66F57B44A46B}" dt="2026-05-17T04:25:11.781" v="342" actId="13822"/>
          <ac:spMkLst>
            <pc:docMk/>
            <pc:sldMk cId="1350082974" sldId="417"/>
            <ac:spMk id="2" creationId="{B2BE1557-0201-36F8-1914-83129AFE757D}"/>
          </ac:spMkLst>
        </pc:spChg>
        <pc:spChg chg="mod">
          <ac:chgData name="David Oyebisi" userId="b64e6bc2-02d3-4e0b-8b56-26864a1762fe" providerId="ADAL" clId="{080E9EA7-64C5-4CAB-A4E3-66F57B44A46B}" dt="2026-05-17T04:26:22.387" v="365" actId="108"/>
          <ac:spMkLst>
            <pc:docMk/>
            <pc:sldMk cId="1350082974" sldId="417"/>
            <ac:spMk id="3" creationId="{A3002769-D8D7-B2DB-0907-2CFE3DD41B7B}"/>
          </ac:spMkLst>
        </pc:spChg>
        <pc:spChg chg="mod">
          <ac:chgData name="David Oyebisi" userId="b64e6bc2-02d3-4e0b-8b56-26864a1762fe" providerId="ADAL" clId="{080E9EA7-64C5-4CAB-A4E3-66F57B44A46B}" dt="2026-05-17T04:25:15.214" v="344" actId="27636"/>
          <ac:spMkLst>
            <pc:docMk/>
            <pc:sldMk cId="1350082974" sldId="417"/>
            <ac:spMk id="124" creationId="{7A8669B1-7A7D-77BF-1CAF-88B39332FD14}"/>
          </ac:spMkLst>
        </pc:spChg>
      </pc:sldChg>
      <pc:sldChg chg="modSp mod">
        <pc:chgData name="David Oyebisi" userId="b64e6bc2-02d3-4e0b-8b56-26864a1762fe" providerId="ADAL" clId="{080E9EA7-64C5-4CAB-A4E3-66F57B44A46B}" dt="2026-05-17T04:45:02.008" v="464" actId="27636"/>
        <pc:sldMkLst>
          <pc:docMk/>
          <pc:sldMk cId="3280090734" sldId="418"/>
        </pc:sldMkLst>
        <pc:spChg chg="mod">
          <ac:chgData name="David Oyebisi" userId="b64e6bc2-02d3-4e0b-8b56-26864a1762fe" providerId="ADAL" clId="{080E9EA7-64C5-4CAB-A4E3-66F57B44A46B}" dt="2026-05-17T04:45:02.008" v="464" actId="27636"/>
          <ac:spMkLst>
            <pc:docMk/>
            <pc:sldMk cId="3280090734" sldId="418"/>
            <ac:spMk id="124" creationId="{19FA9F5E-5C24-144C-AA28-6B9C6AB50E9D}"/>
          </ac:spMkLst>
        </pc:spChg>
      </pc:sldChg>
      <pc:sldChg chg="del">
        <pc:chgData name="David Oyebisi" userId="b64e6bc2-02d3-4e0b-8b56-26864a1762fe" providerId="ADAL" clId="{080E9EA7-64C5-4CAB-A4E3-66F57B44A46B}" dt="2026-05-17T04:27:16.910" v="367" actId="47"/>
        <pc:sldMkLst>
          <pc:docMk/>
          <pc:sldMk cId="1336175079" sldId="419"/>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24T09:26:39.575"/>
    </inkml:context>
    <inkml:brush xml:id="br0">
      <inkml:brushProperty name="width" value="0.1" units="cm"/>
      <inkml:brushProperty name="height" value="0.1" units="cm"/>
    </inkml:brush>
  </inkml:definitions>
  <inkml:trace contextRef="#ctx0" brushRef="#br0">37491 17066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24T09:26:39.576"/>
    </inkml:context>
    <inkml:brush xml:id="br0">
      <inkml:brushProperty name="width" value="0.1" units="cm"/>
      <inkml:brushProperty name="height" value="0.1" units="cm"/>
    </inkml:brush>
  </inkml:definitions>
  <inkml:trace contextRef="#ctx0" brushRef="#br0">40534 19315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24T09:26:39.577"/>
    </inkml:context>
    <inkml:brush xml:id="br0">
      <inkml:brushProperty name="width" value="0.1" units="cm"/>
      <inkml:brushProperty name="height" value="0.1" units="cm"/>
    </inkml:brush>
  </inkml:definitions>
  <inkml:trace contextRef="#ctx0" brushRef="#br0">42890 19052 16383 0 0,'-19'-24'0'0'0,"-29"-35"0"0"0,-26-26 0 0 0,-9-23 0 0 0,-74-53 0 0 0,-26-9 0 0 0,20 25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33567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321476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76891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2576481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350376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8516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10882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Schein (1992) proposed that organisational culture operates at </a:t>
            </a:r>
            <a:r>
              <a:rPr lang="en-GB" b="1" dirty="0"/>
              <a:t>three interconnected levels</a:t>
            </a:r>
            <a:r>
              <a:rPr lang="en-GB" dirty="0"/>
              <a:t>:</a:t>
            </a:r>
          </a:p>
          <a:p>
            <a:endParaRPr lang="en-GB" b="1" dirty="0"/>
          </a:p>
          <a:p>
            <a:r>
              <a:rPr lang="en-GB" b="1" dirty="0"/>
              <a:t>Artefacts and Creations (Outer Layer – Visible)</a:t>
            </a:r>
          </a:p>
          <a:p>
            <a:r>
              <a:rPr lang="en-GB" dirty="0"/>
              <a:t>These are the </a:t>
            </a:r>
            <a:r>
              <a:rPr lang="en-GB" b="1" dirty="0"/>
              <a:t>visible and tangible elements</a:t>
            </a:r>
            <a:r>
              <a:rPr lang="en-GB" dirty="0"/>
              <a:t> of culture that outsiders can easily see or experience.</a:t>
            </a:r>
          </a:p>
          <a:p>
            <a:r>
              <a:rPr lang="en-GB" dirty="0"/>
              <a:t>Examples include:</a:t>
            </a:r>
          </a:p>
          <a:p>
            <a:pPr lvl="1"/>
            <a:r>
              <a:rPr lang="en-GB" dirty="0"/>
              <a:t>Dress code</a:t>
            </a:r>
          </a:p>
          <a:p>
            <a:pPr lvl="1"/>
            <a:r>
              <a:rPr lang="en-GB" dirty="0"/>
              <a:t>Language used (jargon, acronyms)</a:t>
            </a:r>
          </a:p>
          <a:p>
            <a:pPr lvl="1"/>
            <a:r>
              <a:rPr lang="en-GB" dirty="0"/>
              <a:t>Office layout</a:t>
            </a:r>
          </a:p>
          <a:p>
            <a:pPr lvl="1"/>
            <a:r>
              <a:rPr lang="en-GB" dirty="0"/>
              <a:t>Symbols and logos</a:t>
            </a:r>
          </a:p>
          <a:p>
            <a:pPr lvl="1"/>
            <a:r>
              <a:rPr lang="en-GB" dirty="0"/>
              <a:t>Rites, ceremonies, and rituals</a:t>
            </a:r>
          </a:p>
          <a:p>
            <a:pPr lvl="1"/>
            <a:r>
              <a:rPr lang="en-GB" dirty="0"/>
              <a:t>Stories or myths employees tell</a:t>
            </a:r>
          </a:p>
          <a:p>
            <a:pPr lvl="1"/>
            <a:r>
              <a:rPr lang="en-GB" dirty="0"/>
              <a:t>Norms of behaviour</a:t>
            </a:r>
          </a:p>
          <a:p>
            <a:r>
              <a:rPr lang="en-GB" b="1" dirty="0"/>
              <a:t>Challenge:</a:t>
            </a:r>
            <a:r>
              <a:rPr lang="en-GB" dirty="0"/>
              <a:t> Artefacts are easy to observe but hard to interpret accurately without deeper understanding.</a:t>
            </a:r>
          </a:p>
          <a:p>
            <a:r>
              <a:rPr lang="en-GB" dirty="0"/>
              <a:t>👉 </a:t>
            </a:r>
            <a:r>
              <a:rPr lang="en-GB" i="1" dirty="0"/>
              <a:t>E.g., An open-plan office might suggest collaboration, but it could also hide issues of distraction or lack of privacy.</a:t>
            </a:r>
          </a:p>
          <a:p>
            <a:endParaRPr lang="en-GB" i="1" dirty="0"/>
          </a:p>
          <a:p>
            <a:r>
              <a:rPr lang="en-GB" b="1" dirty="0"/>
              <a:t>2. Values and Beliefs (Middle Layer – Partly Visible)</a:t>
            </a:r>
          </a:p>
          <a:p>
            <a:r>
              <a:rPr lang="en-GB" dirty="0"/>
              <a:t>These are the </a:t>
            </a:r>
            <a:r>
              <a:rPr lang="en-GB" b="1" dirty="0"/>
              <a:t>shared principles, standards, and goals</a:t>
            </a:r>
            <a:r>
              <a:rPr lang="en-GB" dirty="0"/>
              <a:t> that guide how employees are expected to behave.</a:t>
            </a:r>
          </a:p>
          <a:p>
            <a:r>
              <a:rPr lang="en-GB" dirty="0"/>
              <a:t>They explain </a:t>
            </a:r>
            <a:r>
              <a:rPr lang="en-GB" i="1" dirty="0"/>
              <a:t>why</a:t>
            </a:r>
            <a:r>
              <a:rPr lang="en-GB" dirty="0"/>
              <a:t> people act the way they do.</a:t>
            </a:r>
          </a:p>
          <a:p>
            <a:r>
              <a:rPr lang="en-GB" dirty="0"/>
              <a:t>Examples:</a:t>
            </a:r>
          </a:p>
          <a:p>
            <a:pPr lvl="1"/>
            <a:r>
              <a:rPr lang="en-GB" dirty="0"/>
              <a:t>Trust</a:t>
            </a:r>
          </a:p>
          <a:p>
            <a:pPr lvl="1"/>
            <a:r>
              <a:rPr lang="en-GB" dirty="0"/>
              <a:t>Honesty</a:t>
            </a:r>
          </a:p>
          <a:p>
            <a:pPr lvl="1"/>
            <a:r>
              <a:rPr lang="en-GB" dirty="0"/>
              <a:t>Effort is rewarded</a:t>
            </a:r>
          </a:p>
          <a:p>
            <a:pPr lvl="1"/>
            <a:r>
              <a:rPr lang="en-GB" dirty="0"/>
              <a:t>Competition vs. collaboration</a:t>
            </a:r>
          </a:p>
          <a:p>
            <a:pPr lvl="1"/>
            <a:r>
              <a:rPr lang="en-GB" dirty="0"/>
              <a:t>Attitudes toward risk-taking</a:t>
            </a:r>
          </a:p>
          <a:p>
            <a:r>
              <a:rPr lang="en-GB" dirty="0"/>
              <a:t>These values shape decision-making and behaviour but may not always be written down.</a:t>
            </a:r>
          </a:p>
          <a:p>
            <a:r>
              <a:rPr lang="en-GB" dirty="0"/>
              <a:t>👉 </a:t>
            </a:r>
            <a:r>
              <a:rPr lang="en-GB" i="1" dirty="0"/>
              <a:t>E.g., A company might value “innovation” — encouraging employees to experiment and share ideas openly.</a:t>
            </a:r>
            <a:endParaRPr lang="en-GB" dirty="0"/>
          </a:p>
          <a:p>
            <a:endParaRPr lang="en-GB" dirty="0"/>
          </a:p>
          <a:p>
            <a:r>
              <a:rPr lang="en-GB" b="1" dirty="0"/>
              <a:t>3. Basic Assumptions (Core – Invisible)</a:t>
            </a:r>
          </a:p>
          <a:p>
            <a:r>
              <a:rPr lang="en-GB" dirty="0"/>
              <a:t>These are the </a:t>
            </a:r>
            <a:r>
              <a:rPr lang="en-GB" b="1" dirty="0"/>
              <a:t>deeply embedded, taken-for-granted beliefs</a:t>
            </a:r>
            <a:r>
              <a:rPr lang="en-GB" dirty="0"/>
              <a:t> that are so ingrained people may not even question them.</a:t>
            </a:r>
          </a:p>
          <a:p>
            <a:r>
              <a:rPr lang="en-GB" dirty="0"/>
              <a:t>They represent the “unspoken rules” of how the organisation works.</a:t>
            </a:r>
          </a:p>
          <a:p>
            <a:r>
              <a:rPr lang="en-GB" dirty="0"/>
              <a:t>Examples:</a:t>
            </a:r>
          </a:p>
          <a:p>
            <a:pPr lvl="1"/>
            <a:r>
              <a:rPr lang="en-GB" dirty="0"/>
              <a:t>How people are respected (by hierarchy, expertise, or contribution)</a:t>
            </a:r>
          </a:p>
          <a:p>
            <a:pPr lvl="1"/>
            <a:r>
              <a:rPr lang="en-GB" dirty="0"/>
              <a:t>Whether decisions should be centralised or decentralised</a:t>
            </a:r>
          </a:p>
          <a:p>
            <a:pPr lvl="1"/>
            <a:r>
              <a:rPr lang="en-GB" dirty="0"/>
              <a:t>Whether competition or collaboration is the “right” way to succeed</a:t>
            </a:r>
          </a:p>
          <a:p>
            <a:pPr lvl="1"/>
            <a:r>
              <a:rPr lang="en-GB" dirty="0"/>
              <a:t>What counts as acceptable behaviour (e.g., work-life balance, loyalty, autonomy)</a:t>
            </a:r>
          </a:p>
          <a:p>
            <a:r>
              <a:rPr lang="en-GB" dirty="0"/>
              <a:t>👉 </a:t>
            </a:r>
            <a:r>
              <a:rPr lang="en-GB" i="1" dirty="0"/>
              <a:t>E.g., A tech start-up may have the assumption that “constant change is good,” shaping all other values and artefacts.</a:t>
            </a:r>
            <a:endParaRPr lang="en-GB" dirty="0"/>
          </a:p>
          <a:p>
            <a:endParaRPr lang="en-GB" dirty="0"/>
          </a:p>
        </p:txBody>
      </p:sp>
    </p:spTree>
    <p:extLst>
      <p:ext uri="{BB962C8B-B14F-4D97-AF65-F5344CB8AC3E}">
        <p14:creationId xmlns:p14="http://schemas.microsoft.com/office/powerpoint/2010/main" val="1827492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Philosophy of the Organization’s Founders</a:t>
            </a:r>
          </a:p>
          <a:p>
            <a:pPr>
              <a:buFont typeface="Arial" panose="020B0604020202020204" pitchFamily="34" charset="0"/>
              <a:buChar char="•"/>
            </a:pPr>
            <a:r>
              <a:rPr lang="en-GB" dirty="0"/>
              <a:t>This is the </a:t>
            </a:r>
            <a:r>
              <a:rPr lang="en-GB" b="1" dirty="0"/>
              <a:t>starting point</a:t>
            </a:r>
            <a:r>
              <a:rPr lang="en-GB" dirty="0"/>
              <a:t> of organisational culture.</a:t>
            </a:r>
          </a:p>
          <a:p>
            <a:pPr>
              <a:buFont typeface="Arial" panose="020B0604020202020204" pitchFamily="34" charset="0"/>
              <a:buChar char="•"/>
            </a:pPr>
            <a:r>
              <a:rPr lang="en-GB" dirty="0"/>
              <a:t>Founders bring their own </a:t>
            </a:r>
            <a:r>
              <a:rPr lang="en-GB" b="1" dirty="0"/>
              <a:t>values, beliefs, and principles</a:t>
            </a:r>
            <a:r>
              <a:rPr lang="en-GB" dirty="0"/>
              <a:t> when establishing the organisation.</a:t>
            </a:r>
          </a:p>
          <a:p>
            <a:endParaRPr lang="en-GB" dirty="0"/>
          </a:p>
          <a:p>
            <a:pPr>
              <a:buNone/>
            </a:pPr>
            <a:r>
              <a:rPr lang="en-GB" b="1" dirty="0"/>
              <a:t>2. Selection Criteria</a:t>
            </a:r>
          </a:p>
          <a:p>
            <a:pPr>
              <a:buFont typeface="Arial" panose="020B0604020202020204" pitchFamily="34" charset="0"/>
              <a:buChar char="•"/>
            </a:pPr>
            <a:r>
              <a:rPr lang="en-GB" dirty="0"/>
              <a:t>Based on the founders’ philosophy, </a:t>
            </a:r>
            <a:r>
              <a:rPr lang="en-GB" b="1" dirty="0"/>
              <a:t>selection criteria</a:t>
            </a:r>
            <a:r>
              <a:rPr lang="en-GB" dirty="0"/>
              <a:t> are developed to </a:t>
            </a:r>
            <a:r>
              <a:rPr lang="en-GB" b="1" dirty="0"/>
              <a:t>hire individuals</a:t>
            </a:r>
            <a:r>
              <a:rPr lang="en-GB" dirty="0"/>
              <a:t> who align with the organisation’s values and vision.</a:t>
            </a:r>
          </a:p>
          <a:p>
            <a:pPr>
              <a:buNone/>
            </a:pPr>
            <a:r>
              <a:rPr lang="en-GB" b="1" dirty="0"/>
              <a:t>3. Top Management</a:t>
            </a:r>
          </a:p>
          <a:p>
            <a:pPr>
              <a:buFont typeface="Arial" panose="020B0604020202020204" pitchFamily="34" charset="0"/>
              <a:buChar char="•"/>
            </a:pPr>
            <a:r>
              <a:rPr lang="en-GB" dirty="0"/>
              <a:t>Plays a </a:t>
            </a:r>
            <a:r>
              <a:rPr lang="en-GB" b="1" dirty="0"/>
              <a:t>central role in </a:t>
            </a:r>
            <a:r>
              <a:rPr lang="en-GB" b="1" dirty="0" err="1"/>
              <a:t>modeling</a:t>
            </a:r>
            <a:r>
              <a:rPr lang="en-GB" b="1" dirty="0"/>
              <a:t> and reinforcing</a:t>
            </a:r>
            <a:r>
              <a:rPr lang="en-GB" dirty="0"/>
              <a:t> organisational values.</a:t>
            </a:r>
          </a:p>
          <a:p>
            <a:pPr>
              <a:buFont typeface="Arial" panose="020B0604020202020204" pitchFamily="34" charset="0"/>
              <a:buChar char="•"/>
            </a:pPr>
            <a:r>
              <a:rPr lang="en-GB" dirty="0"/>
              <a:t>Their actions, decisions, and leadership style send strong signals about “what matters here.”</a:t>
            </a:r>
          </a:p>
          <a:p>
            <a:endParaRPr lang="en-GB" dirty="0"/>
          </a:p>
          <a:p>
            <a:pPr>
              <a:buNone/>
            </a:pPr>
            <a:r>
              <a:rPr lang="en-GB" b="1" dirty="0"/>
              <a:t>4. Socialization</a:t>
            </a:r>
          </a:p>
          <a:p>
            <a:pPr>
              <a:buFont typeface="Arial" panose="020B0604020202020204" pitchFamily="34" charset="0"/>
              <a:buChar char="•"/>
            </a:pPr>
            <a:r>
              <a:rPr lang="en-GB" dirty="0"/>
              <a:t>Refers to the process of </a:t>
            </a:r>
            <a:r>
              <a:rPr lang="en-GB" b="1" dirty="0"/>
              <a:t>onboarding and integrating new employees</a:t>
            </a:r>
            <a:r>
              <a:rPr lang="en-GB" dirty="0"/>
              <a:t> into the organisation.</a:t>
            </a:r>
          </a:p>
          <a:p>
            <a:pPr>
              <a:buFont typeface="Arial" panose="020B0604020202020204" pitchFamily="34" charset="0"/>
              <a:buChar char="•"/>
            </a:pPr>
            <a:r>
              <a:rPr lang="en-GB" dirty="0"/>
              <a:t>Newcomers learn:</a:t>
            </a:r>
          </a:p>
          <a:p>
            <a:pPr marL="742950" lvl="1" indent="-285750">
              <a:buFont typeface="Arial" panose="020B0604020202020204" pitchFamily="34" charset="0"/>
              <a:buChar char="•"/>
            </a:pPr>
            <a:r>
              <a:rPr lang="en-GB" dirty="0"/>
              <a:t>Organisational norms,</a:t>
            </a:r>
          </a:p>
          <a:p>
            <a:pPr marL="742950" lvl="1" indent="-285750">
              <a:buFont typeface="Arial" panose="020B0604020202020204" pitchFamily="34" charset="0"/>
              <a:buChar char="•"/>
            </a:pPr>
            <a:r>
              <a:rPr lang="en-GB" dirty="0"/>
              <a:t>Expected behaviours,</a:t>
            </a:r>
          </a:p>
          <a:p>
            <a:pPr marL="742950" lvl="1" indent="-285750">
              <a:buFont typeface="Arial" panose="020B0604020202020204" pitchFamily="34" charset="0"/>
              <a:buChar char="•"/>
            </a:pPr>
            <a:r>
              <a:rPr lang="en-GB" dirty="0"/>
              <a:t>Shared values.</a:t>
            </a:r>
          </a:p>
          <a:p>
            <a:pPr>
              <a:buNone/>
            </a:pPr>
            <a:r>
              <a:rPr lang="en-GB" b="1" dirty="0"/>
              <a:t>5. Organization Culture</a:t>
            </a:r>
          </a:p>
          <a:p>
            <a:pPr>
              <a:buFont typeface="Arial" panose="020B0604020202020204" pitchFamily="34" charset="0"/>
              <a:buChar char="•"/>
            </a:pPr>
            <a:r>
              <a:rPr lang="en-GB" dirty="0"/>
              <a:t>This is the </a:t>
            </a:r>
            <a:r>
              <a:rPr lang="en-GB" b="1" dirty="0"/>
              <a:t>outcome</a:t>
            </a:r>
            <a:r>
              <a:rPr lang="en-GB" dirty="0"/>
              <a:t> of the entire process.</a:t>
            </a:r>
          </a:p>
          <a:p>
            <a:pPr>
              <a:buFont typeface="Arial" panose="020B0604020202020204" pitchFamily="34" charset="0"/>
              <a:buChar char="•"/>
            </a:pPr>
            <a:r>
              <a:rPr lang="en-GB" dirty="0"/>
              <a:t>Organisational culture becomes a </a:t>
            </a:r>
            <a:r>
              <a:rPr lang="en-GB" b="1" dirty="0"/>
              <a:t>shared understanding</a:t>
            </a:r>
            <a:r>
              <a:rPr lang="en-GB" dirty="0"/>
              <a:t> of:</a:t>
            </a:r>
          </a:p>
          <a:p>
            <a:pPr marL="742950" lvl="1" indent="-285750">
              <a:buFont typeface="Arial" panose="020B0604020202020204" pitchFamily="34" charset="0"/>
              <a:buChar char="•"/>
            </a:pPr>
            <a:r>
              <a:rPr lang="en-GB" dirty="0"/>
              <a:t>How things are done,</a:t>
            </a:r>
          </a:p>
          <a:p>
            <a:pPr marL="742950" lvl="1" indent="-285750">
              <a:buFont typeface="Arial" panose="020B0604020202020204" pitchFamily="34" charset="0"/>
              <a:buChar char="•"/>
            </a:pPr>
            <a:r>
              <a:rPr lang="en-GB" dirty="0"/>
              <a:t>What behaviours are rewarded,</a:t>
            </a:r>
          </a:p>
          <a:p>
            <a:pPr marL="742950" lvl="1" indent="-285750">
              <a:buFont typeface="Arial" panose="020B0604020202020204" pitchFamily="34" charset="0"/>
              <a:buChar char="•"/>
            </a:pPr>
            <a:r>
              <a:rPr lang="en-GB" dirty="0"/>
              <a:t>What is considered important</a:t>
            </a:r>
          </a:p>
          <a:p>
            <a:endParaRPr lang="en-GB" dirty="0"/>
          </a:p>
        </p:txBody>
      </p:sp>
    </p:spTree>
    <p:extLst>
      <p:ext uri="{BB962C8B-B14F-4D97-AF65-F5344CB8AC3E}">
        <p14:creationId xmlns:p14="http://schemas.microsoft.com/office/powerpoint/2010/main" val="364116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Aggressiveness refers to the extent to which employees are encouraged to be competitive, assertive, and ambitious in pursuing organisational goals. </a:t>
            </a:r>
          </a:p>
          <a:p>
            <a:endParaRPr lang="en-GB" dirty="0"/>
          </a:p>
          <a:p>
            <a:pPr>
              <a:buNone/>
            </a:pPr>
            <a:r>
              <a:rPr lang="en-GB" b="1" dirty="0"/>
              <a:t>Stability</a:t>
            </a:r>
          </a:p>
          <a:p>
            <a:pPr>
              <a:buNone/>
            </a:pPr>
            <a:r>
              <a:rPr lang="en-GB" dirty="0"/>
              <a:t>Stability reflects the degree to which an organisation values consistency, predictability, and the preservation of established practices.</a:t>
            </a:r>
          </a:p>
          <a:p>
            <a:pPr>
              <a:buFont typeface="Arial" panose="020B0604020202020204" pitchFamily="34" charset="0"/>
              <a:buChar char="•"/>
            </a:pPr>
            <a:r>
              <a:rPr lang="en-GB" dirty="0"/>
              <a:t>Emphasises </a:t>
            </a:r>
            <a:r>
              <a:rPr lang="en-GB" b="1" dirty="0"/>
              <a:t>consistency</a:t>
            </a:r>
            <a:r>
              <a:rPr lang="en-GB" dirty="0"/>
              <a:t>, </a:t>
            </a:r>
            <a:r>
              <a:rPr lang="en-GB" b="1" dirty="0"/>
              <a:t>predictability</a:t>
            </a:r>
            <a:r>
              <a:rPr lang="en-GB" dirty="0"/>
              <a:t>, and </a:t>
            </a:r>
            <a:r>
              <a:rPr lang="en-GB" b="1" dirty="0"/>
              <a:t>maintenance of the status quo</a:t>
            </a:r>
            <a:r>
              <a:rPr lang="en-GB" dirty="0"/>
              <a:t>.</a:t>
            </a:r>
          </a:p>
          <a:p>
            <a:pPr>
              <a:buFont typeface="Arial" panose="020B0604020202020204" pitchFamily="34" charset="0"/>
              <a:buChar char="•"/>
            </a:pPr>
            <a:r>
              <a:rPr lang="en-GB" dirty="0"/>
              <a:t>Organisations with this trait focus on </a:t>
            </a:r>
            <a:r>
              <a:rPr lang="en-GB" b="1" dirty="0"/>
              <a:t>long-term planning</a:t>
            </a:r>
            <a:r>
              <a:rPr lang="en-GB" dirty="0"/>
              <a:t> and </a:t>
            </a:r>
            <a:r>
              <a:rPr lang="en-GB" b="1" dirty="0"/>
              <a:t>risk aversion</a:t>
            </a:r>
            <a:r>
              <a:rPr lang="en-GB" dirty="0"/>
              <a:t>.</a:t>
            </a:r>
          </a:p>
          <a:p>
            <a:pPr>
              <a:buNone/>
            </a:pPr>
            <a:r>
              <a:rPr lang="en-GB" b="1" dirty="0"/>
              <a:t>Attention to Detail</a:t>
            </a:r>
            <a:endParaRPr lang="en-GB" dirty="0"/>
          </a:p>
          <a:p>
            <a:pPr>
              <a:buFont typeface="Arial" panose="020B0604020202020204" pitchFamily="34" charset="0"/>
              <a:buChar char="•"/>
            </a:pPr>
            <a:r>
              <a:rPr lang="en-GB" dirty="0"/>
              <a:t>This reflects the degree to which precision and accuracy are expected.</a:t>
            </a:r>
          </a:p>
          <a:p>
            <a:pPr>
              <a:buFont typeface="Arial" panose="020B0604020202020204" pitchFamily="34" charset="0"/>
              <a:buChar char="•"/>
            </a:pPr>
            <a:r>
              <a:rPr lang="en-GB" dirty="0"/>
              <a:t>In high-detail cultures, employees are encouraged to </a:t>
            </a:r>
            <a:r>
              <a:rPr lang="en-GB" b="1" dirty="0"/>
              <a:t>be meticulous and thorough</a:t>
            </a:r>
            <a:r>
              <a:rPr lang="en-GB" dirty="0"/>
              <a:t>.</a:t>
            </a:r>
          </a:p>
          <a:p>
            <a:pPr>
              <a:buNone/>
            </a:pPr>
            <a:r>
              <a:rPr lang="en-GB" b="1" dirty="0"/>
              <a:t>Innovation and Risk-Taking</a:t>
            </a:r>
            <a:endParaRPr lang="en-GB" dirty="0"/>
          </a:p>
          <a:p>
            <a:pPr>
              <a:buFont typeface="Arial" panose="020B0604020202020204" pitchFamily="34" charset="0"/>
              <a:buChar char="•"/>
            </a:pPr>
            <a:r>
              <a:rPr lang="en-GB" dirty="0"/>
              <a:t>Encourages </a:t>
            </a:r>
            <a:r>
              <a:rPr lang="en-GB" b="1" dirty="0"/>
              <a:t>creativity</a:t>
            </a:r>
            <a:r>
              <a:rPr lang="en-GB" dirty="0"/>
              <a:t>, </a:t>
            </a:r>
            <a:r>
              <a:rPr lang="en-GB" b="1" dirty="0"/>
              <a:t>experimentation</a:t>
            </a:r>
            <a:r>
              <a:rPr lang="en-GB" dirty="0"/>
              <a:t>, and </a:t>
            </a:r>
            <a:r>
              <a:rPr lang="en-GB" b="1" dirty="0"/>
              <a:t>taking bold steps</a:t>
            </a:r>
            <a:r>
              <a:rPr lang="en-GB" dirty="0"/>
              <a:t>.</a:t>
            </a:r>
          </a:p>
          <a:p>
            <a:pPr>
              <a:buFont typeface="Arial" panose="020B0604020202020204" pitchFamily="34" charset="0"/>
              <a:buChar char="•"/>
            </a:pPr>
            <a:r>
              <a:rPr lang="en-GB" dirty="0"/>
              <a:t>Organisations that value this trait are usually open to </a:t>
            </a:r>
            <a:r>
              <a:rPr lang="en-GB" b="1" dirty="0"/>
              <a:t>new ideas and change</a:t>
            </a:r>
            <a:r>
              <a:rPr lang="en-GB" dirty="0"/>
              <a:t>.</a:t>
            </a:r>
          </a:p>
          <a:p>
            <a:pPr>
              <a:buNone/>
            </a:pPr>
            <a:r>
              <a:rPr lang="en-GB" b="1" dirty="0"/>
              <a:t>Outcome Orientation</a:t>
            </a:r>
            <a:endParaRPr lang="en-GB" dirty="0"/>
          </a:p>
          <a:p>
            <a:pPr>
              <a:buFont typeface="Arial" panose="020B0604020202020204" pitchFamily="34" charset="0"/>
              <a:buChar char="•"/>
            </a:pPr>
            <a:r>
              <a:rPr lang="en-GB" dirty="0"/>
              <a:t>Focuses on </a:t>
            </a:r>
            <a:r>
              <a:rPr lang="en-GB" b="1" dirty="0"/>
              <a:t>results and achievement</a:t>
            </a:r>
            <a:r>
              <a:rPr lang="en-GB" dirty="0"/>
              <a:t> rather than how tasks are performed.</a:t>
            </a:r>
          </a:p>
          <a:p>
            <a:pPr>
              <a:buFont typeface="Arial" panose="020B0604020202020204" pitchFamily="34" charset="0"/>
              <a:buChar char="•"/>
            </a:pPr>
            <a:r>
              <a:rPr lang="en-GB" dirty="0"/>
              <a:t>Employees are evaluated based on </a:t>
            </a:r>
            <a:r>
              <a:rPr lang="en-GB" b="1" dirty="0"/>
              <a:t>what they deliver</a:t>
            </a:r>
            <a:r>
              <a:rPr lang="en-GB" dirty="0"/>
              <a:t> rather than their process.</a:t>
            </a:r>
          </a:p>
          <a:p>
            <a:pPr>
              <a:buNone/>
            </a:pPr>
            <a:r>
              <a:rPr lang="en-GB" b="1" dirty="0"/>
              <a:t>Team Orientation</a:t>
            </a:r>
            <a:endParaRPr lang="en-GB" dirty="0"/>
          </a:p>
          <a:p>
            <a:pPr>
              <a:buFont typeface="Arial" panose="020B0604020202020204" pitchFamily="34" charset="0"/>
              <a:buChar char="•"/>
            </a:pPr>
            <a:r>
              <a:rPr lang="en-GB" dirty="0"/>
              <a:t>Encourages </a:t>
            </a:r>
            <a:r>
              <a:rPr lang="en-GB" b="1" dirty="0"/>
              <a:t>collaboration and working in groups</a:t>
            </a:r>
            <a:r>
              <a:rPr lang="en-GB" dirty="0"/>
              <a:t>.</a:t>
            </a:r>
          </a:p>
          <a:p>
            <a:pPr>
              <a:buFont typeface="Arial" panose="020B0604020202020204" pitchFamily="34" charset="0"/>
              <a:buChar char="•"/>
            </a:pPr>
            <a:r>
              <a:rPr lang="en-GB" dirty="0"/>
              <a:t>Emphasis is placed on </a:t>
            </a:r>
            <a:r>
              <a:rPr lang="en-GB" b="1" dirty="0"/>
              <a:t>team success</a:t>
            </a:r>
            <a:r>
              <a:rPr lang="en-GB" dirty="0"/>
              <a:t> and collective achievement.</a:t>
            </a:r>
          </a:p>
          <a:p>
            <a:pPr>
              <a:buNone/>
            </a:pPr>
            <a:r>
              <a:rPr lang="en-GB" b="1" dirty="0"/>
              <a:t>People Orientation</a:t>
            </a:r>
            <a:endParaRPr lang="en-GB" dirty="0"/>
          </a:p>
          <a:p>
            <a:pPr>
              <a:buFont typeface="Arial" panose="020B0604020202020204" pitchFamily="34" charset="0"/>
              <a:buChar char="•"/>
            </a:pPr>
            <a:r>
              <a:rPr lang="en-GB" dirty="0"/>
              <a:t>Values the </a:t>
            </a:r>
            <a:r>
              <a:rPr lang="en-GB" b="1" dirty="0"/>
              <a:t>well-being, development, and respect</a:t>
            </a:r>
            <a:r>
              <a:rPr lang="en-GB" dirty="0"/>
              <a:t> of individuals.</a:t>
            </a:r>
          </a:p>
          <a:p>
            <a:pPr>
              <a:buFont typeface="Arial" panose="020B0604020202020204" pitchFamily="34" charset="0"/>
              <a:buChar char="•"/>
            </a:pPr>
            <a:r>
              <a:rPr lang="en-GB" dirty="0"/>
              <a:t>Cultures with this trait focus on </a:t>
            </a:r>
            <a:r>
              <a:rPr lang="en-GB" b="1" dirty="0"/>
              <a:t>employee satisfaction</a:t>
            </a:r>
            <a:r>
              <a:rPr lang="en-GB" dirty="0"/>
              <a:t>, </a:t>
            </a:r>
            <a:r>
              <a:rPr lang="en-GB" b="1" dirty="0"/>
              <a:t>inclusivity</a:t>
            </a:r>
            <a:r>
              <a:rPr lang="en-GB" dirty="0"/>
              <a:t>, and </a:t>
            </a:r>
            <a:r>
              <a:rPr lang="en-GB" b="1" dirty="0"/>
              <a:t>fair treatment</a:t>
            </a:r>
            <a:r>
              <a:rPr lang="en-GB" dirty="0"/>
              <a:t>.</a:t>
            </a:r>
          </a:p>
          <a:p>
            <a:endParaRPr lang="en-GB" dirty="0"/>
          </a:p>
        </p:txBody>
      </p:sp>
    </p:spTree>
    <p:extLst>
      <p:ext uri="{BB962C8B-B14F-4D97-AF65-F5344CB8AC3E}">
        <p14:creationId xmlns:p14="http://schemas.microsoft.com/office/powerpoint/2010/main" val="1884717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93831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6133982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358912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03885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Organization A – Short Answer</a:t>
            </a:r>
            <a:endParaRPr lang="en-GB" dirty="0"/>
          </a:p>
          <a:p>
            <a:r>
              <a:rPr lang="en-GB" b="1" dirty="0"/>
              <a:t>1. Characteristics of Workplace Culture</a:t>
            </a:r>
            <a:endParaRPr lang="en-GB" dirty="0"/>
          </a:p>
          <a:p>
            <a:r>
              <a:rPr lang="en-GB" dirty="0"/>
              <a:t>Highly bureaucratic and rule-driven</a:t>
            </a:r>
          </a:p>
          <a:p>
            <a:r>
              <a:rPr lang="en-GB" dirty="0"/>
              <a:t>Strong managerial control and close supervision</a:t>
            </a:r>
          </a:p>
          <a:p>
            <a:r>
              <a:rPr lang="en-GB" dirty="0"/>
              <a:t>Low emphasis on employee morale</a:t>
            </a:r>
          </a:p>
          <a:p>
            <a:r>
              <a:rPr lang="en-GB" dirty="0"/>
              <a:t>Individualistic work environment</a:t>
            </a:r>
          </a:p>
          <a:p>
            <a:r>
              <a:rPr lang="en-GB" dirty="0"/>
              <a:t>Rigid hierarchy and clear lines of authority</a:t>
            </a:r>
          </a:p>
          <a:p>
            <a:r>
              <a:rPr lang="en-GB" b="1" dirty="0"/>
              <a:t>2. Link Between Workplace Culture, Work Activities, Performance and Reward</a:t>
            </a:r>
            <a:endParaRPr lang="en-GB" dirty="0"/>
          </a:p>
          <a:p>
            <a:r>
              <a:rPr lang="en-GB" dirty="0"/>
              <a:t>Work activities are structured around individuals and strict departmental roles</a:t>
            </a:r>
          </a:p>
          <a:p>
            <a:r>
              <a:rPr lang="en-GB" dirty="0"/>
              <a:t>Performance is monitored closely with a focus on productivity</a:t>
            </a:r>
          </a:p>
          <a:p>
            <a:r>
              <a:rPr lang="en-GB" dirty="0"/>
              <a:t>Rewards are based mainly on individual effort and seniority</a:t>
            </a:r>
          </a:p>
          <a:p>
            <a:r>
              <a:rPr lang="en-GB" dirty="0"/>
              <a:t>Limited collaboration reduces flexibility and innovation</a:t>
            </a:r>
          </a:p>
          <a:p>
            <a:endParaRPr lang="en-GB" dirty="0"/>
          </a:p>
        </p:txBody>
      </p:sp>
    </p:spTree>
    <p:extLst>
      <p:ext uri="{BB962C8B-B14F-4D97-AF65-F5344CB8AC3E}">
        <p14:creationId xmlns:p14="http://schemas.microsoft.com/office/powerpoint/2010/main" val="1654775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Organization B – Short Answer</a:t>
            </a:r>
            <a:endParaRPr lang="en-GB" dirty="0"/>
          </a:p>
          <a:p>
            <a:r>
              <a:rPr lang="en-GB" b="1" dirty="0"/>
              <a:t>1. Characteristics of Workplace Culture</a:t>
            </a:r>
            <a:endParaRPr lang="en-GB" dirty="0"/>
          </a:p>
          <a:p>
            <a:r>
              <a:rPr lang="en-GB" dirty="0"/>
              <a:t>Innovative and risk-taking culture</a:t>
            </a:r>
          </a:p>
          <a:p>
            <a:r>
              <a:rPr lang="en-GB" dirty="0"/>
              <a:t>High tolerance for experimentation and failure</a:t>
            </a:r>
          </a:p>
          <a:p>
            <a:r>
              <a:rPr lang="en-GB" dirty="0"/>
              <a:t>Low formalization and flexible rules</a:t>
            </a:r>
          </a:p>
          <a:p>
            <a:r>
              <a:rPr lang="en-GB" dirty="0"/>
              <a:t>Trust-based management and loose supervision</a:t>
            </a:r>
          </a:p>
          <a:p>
            <a:r>
              <a:rPr lang="en-GB" dirty="0"/>
              <a:t>Strong employee empowerment and autonomy</a:t>
            </a:r>
          </a:p>
          <a:p>
            <a:r>
              <a:rPr lang="en-GB" dirty="0"/>
              <a:t>Market- and customer-driven culture</a:t>
            </a:r>
          </a:p>
          <a:p>
            <a:r>
              <a:rPr lang="en-GB" b="1" dirty="0"/>
              <a:t>2. Link Between Workplace Culture, Work Activities, Performance and Reward</a:t>
            </a:r>
            <a:endParaRPr lang="en-GB" dirty="0"/>
          </a:p>
          <a:p>
            <a:r>
              <a:rPr lang="en-GB" dirty="0"/>
              <a:t>Work activities are team-based and cross-functional</a:t>
            </a:r>
          </a:p>
          <a:p>
            <a:r>
              <a:rPr lang="en-GB" dirty="0"/>
              <a:t>Employees are encouraged to collaborate and innovate</a:t>
            </a:r>
          </a:p>
          <a:p>
            <a:r>
              <a:rPr lang="en-GB" dirty="0"/>
              <a:t>Performance is measured by goal and outcome achievement</a:t>
            </a:r>
          </a:p>
          <a:p>
            <a:r>
              <a:rPr lang="en-GB" dirty="0"/>
              <a:t>Rewards and bonuses are linked to individual and team results</a:t>
            </a:r>
          </a:p>
          <a:p>
            <a:r>
              <a:rPr lang="en-GB" dirty="0"/>
              <a:t>Autonomy in how goals are achieved supports creativity and high productivity</a:t>
            </a:r>
          </a:p>
          <a:p>
            <a:endParaRPr lang="en-GB" dirty="0"/>
          </a:p>
        </p:txBody>
      </p:sp>
    </p:spTree>
    <p:extLst>
      <p:ext uri="{BB962C8B-B14F-4D97-AF65-F5344CB8AC3E}">
        <p14:creationId xmlns:p14="http://schemas.microsoft.com/office/powerpoint/2010/main" val="21650358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Differences in Workplace Culture</a:t>
            </a:r>
          </a:p>
          <a:p>
            <a:r>
              <a:rPr lang="en-GB" b="1" dirty="0"/>
              <a:t>Organization A</a:t>
            </a:r>
            <a:r>
              <a:rPr lang="en-GB" dirty="0"/>
              <a:t> has a rigid, rule-driven and hierarchical culture with close supervision and limited employee interaction. Productivity is prioritized over employee morale, and rewards are largely based on individual effort and seniority.</a:t>
            </a:r>
          </a:p>
          <a:p>
            <a:r>
              <a:rPr lang="en-GB" b="1" dirty="0"/>
              <a:t>Organization B</a:t>
            </a:r>
            <a:r>
              <a:rPr lang="en-GB" dirty="0"/>
              <a:t> has a flexible, innovative and team-oriented culture that encourages risk-taking, trust, autonomy and collaboration. Performance and rewards are linked to goal achievement, innovation, and team outcomes.</a:t>
            </a:r>
          </a:p>
          <a:p>
            <a:br>
              <a:rPr lang="en-GB" dirty="0"/>
            </a:br>
            <a:endParaRPr lang="en-GB" dirty="0"/>
          </a:p>
          <a:p>
            <a:r>
              <a:rPr lang="en-GB" b="1" dirty="0"/>
              <a:t>2. Impact of Workplace Culture on Employee and Corporate Performance</a:t>
            </a:r>
          </a:p>
          <a:p>
            <a:r>
              <a:rPr lang="en-GB" dirty="0"/>
              <a:t>Yes, workplace culture has a significant impact on performance. A positive and supportive culture (as seen in Organization B) enhances employee motivation, innovation, collaboration and job satisfaction, which leads to higher productivity and long-term corporate success. In contrast, a rigid and highly controlled culture (as seen in Organization A) may achieve short-term productivity but can negatively affect morale, creativity and employee retention over time.</a:t>
            </a:r>
          </a:p>
          <a:p>
            <a:endParaRPr lang="en-GB" dirty="0"/>
          </a:p>
        </p:txBody>
      </p:sp>
    </p:spTree>
    <p:extLst>
      <p:ext uri="{BB962C8B-B14F-4D97-AF65-F5344CB8AC3E}">
        <p14:creationId xmlns:p14="http://schemas.microsoft.com/office/powerpoint/2010/main" val="8978043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Organizational Culture Elements – Organization A</a:t>
            </a:r>
          </a:p>
          <a:p>
            <a:r>
              <a:rPr lang="en-GB" b="1" dirty="0"/>
              <a:t>Rules and Structure:</a:t>
            </a:r>
            <a:r>
              <a:rPr lang="en-GB" dirty="0"/>
              <a:t> Extensive rules, regulations, and formal procedures</a:t>
            </a:r>
          </a:p>
          <a:p>
            <a:r>
              <a:rPr lang="en-GB" b="1" dirty="0"/>
              <a:t>Control and Supervision:</a:t>
            </a:r>
            <a:r>
              <a:rPr lang="en-GB" dirty="0"/>
              <a:t> Close managerial supervision and strict control</a:t>
            </a:r>
          </a:p>
          <a:p>
            <a:r>
              <a:rPr lang="en-GB" b="1" dirty="0"/>
              <a:t>Power Structure:</a:t>
            </a:r>
            <a:r>
              <a:rPr lang="en-GB" dirty="0"/>
              <a:t> Clear hierarchy and centralized authority</a:t>
            </a:r>
          </a:p>
          <a:p>
            <a:r>
              <a:rPr lang="en-GB" b="1" dirty="0"/>
              <a:t>Work Orientation:</a:t>
            </a:r>
            <a:r>
              <a:rPr lang="en-GB" dirty="0"/>
              <a:t> Individual-based work design</a:t>
            </a:r>
          </a:p>
          <a:p>
            <a:r>
              <a:rPr lang="en-GB" b="1" dirty="0"/>
              <a:t>Performance Focus:</a:t>
            </a:r>
            <a:r>
              <a:rPr lang="en-GB" dirty="0"/>
              <a:t> Emphasis on productivity and compliance</a:t>
            </a:r>
          </a:p>
          <a:p>
            <a:r>
              <a:rPr lang="en-GB" b="1" dirty="0"/>
              <a:t>Reward System:</a:t>
            </a:r>
            <a:r>
              <a:rPr lang="en-GB" dirty="0"/>
              <a:t> Individual performance and seniority-based rewards</a:t>
            </a:r>
          </a:p>
          <a:p>
            <a:br>
              <a:rPr lang="en-GB" dirty="0"/>
            </a:br>
            <a:endParaRPr lang="en-GB" dirty="0"/>
          </a:p>
          <a:p>
            <a:r>
              <a:rPr lang="en-GB" b="1" dirty="0"/>
              <a:t>Organizational Culture Elements – Organization B</a:t>
            </a:r>
          </a:p>
          <a:p>
            <a:r>
              <a:rPr lang="en-GB" b="1" dirty="0"/>
              <a:t>Innovation and Risk:</a:t>
            </a:r>
            <a:r>
              <a:rPr lang="en-GB" dirty="0"/>
              <a:t> Encouragement of risk-taking, creativity, and experimentation</a:t>
            </a:r>
          </a:p>
          <a:p>
            <a:r>
              <a:rPr lang="en-GB" b="1" dirty="0"/>
              <a:t>Flexibility:</a:t>
            </a:r>
            <a:r>
              <a:rPr lang="en-GB" dirty="0"/>
              <a:t> Few formal rules and loose supervision</a:t>
            </a:r>
          </a:p>
          <a:p>
            <a:r>
              <a:rPr lang="en-GB" b="1" dirty="0"/>
              <a:t>Trust and Autonomy:</a:t>
            </a:r>
            <a:r>
              <a:rPr lang="en-GB" dirty="0"/>
              <a:t> High trust in employees and freedom in decision-making</a:t>
            </a:r>
          </a:p>
          <a:p>
            <a:r>
              <a:rPr lang="en-GB" b="1" dirty="0"/>
              <a:t>Work Orientation:</a:t>
            </a:r>
            <a:r>
              <a:rPr lang="en-GB" dirty="0"/>
              <a:t> Team-based and cross-functional collaboration</a:t>
            </a:r>
          </a:p>
          <a:p>
            <a:r>
              <a:rPr lang="en-GB" b="1" dirty="0"/>
              <a:t>Market Focus:</a:t>
            </a:r>
            <a:r>
              <a:rPr lang="en-GB" dirty="0"/>
              <a:t> Customer-driven and responsive to change</a:t>
            </a:r>
          </a:p>
          <a:p>
            <a:r>
              <a:rPr lang="en-GB" b="1" dirty="0"/>
              <a:t>Reward System:</a:t>
            </a:r>
            <a:r>
              <a:rPr lang="en-GB" dirty="0"/>
              <a:t> Goal- and performance-based individual and team rewards</a:t>
            </a:r>
          </a:p>
          <a:p>
            <a:endParaRPr lang="en-GB" dirty="0"/>
          </a:p>
        </p:txBody>
      </p:sp>
    </p:spTree>
    <p:extLst>
      <p:ext uri="{BB962C8B-B14F-4D97-AF65-F5344CB8AC3E}">
        <p14:creationId xmlns:p14="http://schemas.microsoft.com/office/powerpoint/2010/main" val="5569959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0"/>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customXml" Target="../ink/ink3.xml"/><Relationship Id="rId4" Type="http://schemas.openxmlformats.org/officeDocument/2006/relationships/customXml" Target="../ink/ink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oleObject" Target="../embeddings/oleObject1.bin"/></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sciencedirect.com/journal/journal-of-business-research/vol/67/issue/8" TargetMode="External"/><Relationship Id="rId2" Type="http://schemas.openxmlformats.org/officeDocument/2006/relationships/hyperlink" Target="https://www.sciencedirect.com/journal/journal-of-business-researc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452063" y="2352907"/>
            <a:ext cx="8378854" cy="3666540"/>
          </a:xfrm>
          <a:prstGeom prst="rect">
            <a:avLst/>
          </a:prstGeom>
        </p:spPr>
        <p:txBody>
          <a:bodyPr>
            <a:noAutofit/>
          </a:bodyPr>
          <a:lstStyle/>
          <a:p>
            <a:pPr defTabSz="562355">
              <a:defRPr sz="3034" b="1">
                <a:solidFill>
                  <a:schemeClr val="accent2"/>
                </a:solidFill>
                <a:effectLst>
                  <a:outerShdw blurRad="31242" dist="31242" dir="2700000" rotWithShape="0">
                    <a:srgbClr val="000000">
                      <a:alpha val="43137"/>
                    </a:srgbClr>
                  </a:outerShdw>
                </a:effectLst>
              </a:defRPr>
            </a:pPr>
            <a:br>
              <a:rPr lang="en-GB" sz="2000" dirty="0"/>
            </a:br>
            <a:br>
              <a:rPr lang="en-GB" sz="2000" dirty="0"/>
            </a:br>
            <a:br>
              <a:rPr lang="en-GB" sz="2000" dirty="0"/>
            </a:br>
            <a:br>
              <a:rPr sz="2400" dirty="0"/>
            </a:br>
            <a:r>
              <a:rPr sz="2400" dirty="0">
                <a:solidFill>
                  <a:srgbClr val="000000"/>
                </a:solidFill>
              </a:rPr>
              <a:t> </a:t>
            </a:r>
            <a:r>
              <a:rPr lang="en-GB" sz="2400" dirty="0"/>
              <a:t>Organisational Culture (LCLM 5005)</a:t>
            </a:r>
            <a:endParaRPr sz="2400" dirty="0"/>
          </a:p>
          <a:p>
            <a:pPr defTabSz="562355">
              <a:defRPr sz="2624" b="1">
                <a:solidFill>
                  <a:schemeClr val="accent2"/>
                </a:solidFill>
                <a:effectLst>
                  <a:outerShdw blurRad="31242" dist="31242" dir="2700000" rotWithShape="0">
                    <a:srgbClr val="000000">
                      <a:alpha val="43137"/>
                    </a:srgbClr>
                  </a:outerShdw>
                </a:effectLst>
              </a:defRPr>
            </a:pPr>
            <a:r>
              <a:rPr lang="en-GB" sz="2400" b="1" dirty="0">
                <a:effectLst/>
                <a:ea typeface="Calibri" panose="020F0502020204030204" pitchFamily="34" charset="0"/>
                <a:cs typeface="Times New Roman" panose="02020603050405020304" pitchFamily="18" charset="0"/>
              </a:rPr>
              <a:t>Week 1</a:t>
            </a:r>
            <a:r>
              <a:rPr lang="en-GB" sz="2400" b="1" dirty="0">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a:t>
            </a:r>
            <a:br>
              <a:rPr lang="en-GB" sz="2400" dirty="0">
                <a:effectLst/>
                <a:ea typeface="Calibri" panose="020F0502020204030204" pitchFamily="34" charset="0"/>
                <a:cs typeface="Times New Roman" panose="02020603050405020304" pitchFamily="18" charset="0"/>
              </a:rPr>
            </a:br>
            <a:r>
              <a:rPr lang="en-GB" sz="2400" b="1" dirty="0">
                <a:effectLst/>
                <a:ea typeface="Calibri" panose="020F0502020204030204" pitchFamily="34" charset="0"/>
                <a:cs typeface="Times New Roman" panose="02020603050405020304" pitchFamily="18" charset="0"/>
              </a:rPr>
              <a:t>Introduction to Organisational Culture</a:t>
            </a:r>
            <a:br>
              <a:rPr lang="en-GB" sz="2000" b="1" dirty="0">
                <a:effectLst/>
                <a:ea typeface="Calibri" panose="020F0502020204030204" pitchFamily="34" charset="0"/>
                <a:cs typeface="Times New Roman" panose="02020603050405020304" pitchFamily="18" charset="0"/>
              </a:rPr>
            </a:br>
            <a:br>
              <a:rPr lang="en-GB" sz="2000" dirty="0"/>
            </a:br>
            <a:br>
              <a:rPr sz="2800" dirty="0"/>
            </a:br>
            <a:br>
              <a:rPr sz="2000" dirty="0"/>
            </a:br>
            <a:br>
              <a:rPr sz="2000" dirty="0">
                <a:solidFill>
                  <a:srgbClr val="FF0000"/>
                </a:solidFill>
              </a:rPr>
            </a:br>
            <a:br>
              <a:rPr sz="2000" dirty="0">
                <a:solidFill>
                  <a:srgbClr val="FF0000"/>
                </a:solidFill>
              </a:rPr>
            </a:br>
            <a:endParaRPr sz="2000" dirty="0">
              <a:solidFill>
                <a:srgbClr val="FF0000"/>
              </a:solidFill>
            </a:endParaRPr>
          </a:p>
        </p:txBody>
      </p:sp>
      <p:sp>
        <p:nvSpPr>
          <p:cNvPr id="113" name="TextBox 1"/>
          <p:cNvSpPr txBox="1"/>
          <p:nvPr/>
        </p:nvSpPr>
        <p:spPr>
          <a:xfrm>
            <a:off x="313083" y="965771"/>
            <a:ext cx="8235017"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fade">
                                      <p:cBhvr>
                                        <p:cTn id="7" dur="1000"/>
                                        <p:tgtEl>
                                          <p:spTgt spid="113"/>
                                        </p:tgtEl>
                                      </p:cBhvr>
                                    </p:animEffect>
                                    <p:anim calcmode="lin" valueType="num">
                                      <p:cBhvr>
                                        <p:cTn id="8" dur="1000" fill="hold"/>
                                        <p:tgtEl>
                                          <p:spTgt spid="113"/>
                                        </p:tgtEl>
                                        <p:attrNameLst>
                                          <p:attrName>ppt_x</p:attrName>
                                        </p:attrNameLst>
                                      </p:cBhvr>
                                      <p:tavLst>
                                        <p:tav tm="0">
                                          <p:val>
                                            <p:strVal val="#ppt_x"/>
                                          </p:val>
                                        </p:tav>
                                        <p:tav tm="100000">
                                          <p:val>
                                            <p:strVal val="#ppt_x"/>
                                          </p:val>
                                        </p:tav>
                                      </p:tavLst>
                                    </p:anim>
                                    <p:anim calcmode="lin" valueType="num">
                                      <p:cBhvr>
                                        <p:cTn id="9" dur="1000" fill="hold"/>
                                        <p:tgtEl>
                                          <p:spTgt spid="1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12"/>
                                        </p:tgtEl>
                                        <p:attrNameLst>
                                          <p:attrName>style.visibility</p:attrName>
                                        </p:attrNameLst>
                                      </p:cBhvr>
                                      <p:to>
                                        <p:strVal val="visible"/>
                                      </p:to>
                                    </p:set>
                                    <p:anim calcmode="lin" valueType="num">
                                      <p:cBhvr additive="base">
                                        <p:cTn id="14" dur="500" fill="hold"/>
                                        <p:tgtEl>
                                          <p:spTgt spid="112"/>
                                        </p:tgtEl>
                                        <p:attrNameLst>
                                          <p:attrName>ppt_x</p:attrName>
                                        </p:attrNameLst>
                                      </p:cBhvr>
                                      <p:tavLst>
                                        <p:tav tm="0">
                                          <p:val>
                                            <p:strVal val="#ppt_x"/>
                                          </p:val>
                                        </p:tav>
                                        <p:tav tm="100000">
                                          <p:val>
                                            <p:strVal val="#ppt_x"/>
                                          </p:val>
                                        </p:tav>
                                      </p:tavLst>
                                    </p:anim>
                                    <p:anim calcmode="lin" valueType="num">
                                      <p:cBhvr additive="base">
                                        <p:cTn id="15" dur="500" fill="hold"/>
                                        <p:tgtEl>
                                          <p:spTgt spid="1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normAutofit/>
          </a:bodyPr>
          <a:lstStyle/>
          <a:p>
            <a:pPr lvl="0"/>
            <a:r>
              <a:rPr lang="en-GB" dirty="0"/>
              <a:t>Get to know each other</a:t>
            </a:r>
          </a:p>
          <a:p>
            <a:r>
              <a:rPr lang="en-GB" dirty="0"/>
              <a:t>Set class expectations and learning etiquette</a:t>
            </a:r>
          </a:p>
          <a:p>
            <a:r>
              <a:rPr lang="en-GB" dirty="0"/>
              <a:t>Provide an overview of the module</a:t>
            </a:r>
          </a:p>
          <a:p>
            <a:r>
              <a:rPr lang="en-GB" dirty="0"/>
              <a:t>Discuss the learning aims, objectives, and outcomes</a:t>
            </a:r>
          </a:p>
          <a:p>
            <a:r>
              <a:rPr lang="en-GB" dirty="0"/>
              <a:t>Explain the module assessment and teaching strategy</a:t>
            </a:r>
          </a:p>
          <a:p>
            <a:r>
              <a:rPr lang="en-GB" dirty="0"/>
              <a:t>Introduce organisational culture</a:t>
            </a:r>
          </a:p>
          <a:p>
            <a:r>
              <a:rPr lang="en-GB" dirty="0"/>
              <a:t>Explore the importance of organisational culture, ethos, and values</a:t>
            </a:r>
          </a:p>
          <a:p>
            <a:endParaRPr lang="en-GB" dirty="0"/>
          </a:p>
          <a:p>
            <a:pPr lvl="0"/>
            <a:endParaRPr lang="en-GB" dirty="0"/>
          </a:p>
          <a:p>
            <a:pPr lvl="0"/>
            <a:endParaRPr lang="en-GB" dirty="0"/>
          </a:p>
          <a:p>
            <a:pPr lvl="0"/>
            <a:endParaRPr lang="en-GB"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606175" y="250298"/>
            <a:ext cx="7918553"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dirty="0"/>
              <a:t>Learning</a:t>
            </a:r>
            <a:r>
              <a:rPr lang="en-GB" dirty="0"/>
              <a:t> &amp; Teaching</a:t>
            </a:r>
            <a:r>
              <a:rPr dirty="0"/>
              <a:t> </a:t>
            </a:r>
            <a:r>
              <a:rPr lang="en-GB" dirty="0"/>
              <a:t>Plan </a:t>
            </a:r>
            <a:r>
              <a:rPr dirty="0"/>
              <a:t>for </a:t>
            </a:r>
            <a:r>
              <a:rPr lang="en-GB" dirty="0"/>
              <a:t>W</a:t>
            </a:r>
            <a:r>
              <a:rPr dirty="0"/>
              <a:t>eek 1</a:t>
            </a:r>
          </a:p>
        </p:txBody>
      </p:sp>
      <p:sp>
        <p:nvSpPr>
          <p:cNvPr id="118" name="TextBox 7"/>
          <p:cNvSpPr txBox="1"/>
          <p:nvPr/>
        </p:nvSpPr>
        <p:spPr>
          <a:xfrm>
            <a:off x="133565" y="1300158"/>
            <a:ext cx="8213256" cy="4597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dirty="0"/>
              <a:t>In today’s session, we will:</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195210" y="1089061"/>
            <a:ext cx="8763856" cy="4432735"/>
          </a:xfrm>
          <a:prstGeom prst="rect">
            <a:avLst/>
          </a:prstGeom>
        </p:spPr>
        <p:txBody>
          <a:bodyPr>
            <a:normAutofit/>
          </a:bodyPr>
          <a:lstStyle/>
          <a:p>
            <a:endParaRPr lang="en-GB" sz="2800" b="1" dirty="0"/>
          </a:p>
          <a:p>
            <a:pPr marL="0" indent="0">
              <a:buNone/>
            </a:pPr>
            <a:endParaRPr lang="en-GB" sz="2800" b="1" dirty="0"/>
          </a:p>
          <a:p>
            <a:pPr marL="0" indent="0">
              <a:buNone/>
            </a:pPr>
            <a:endParaRPr lang="en-GB" sz="2800" dirty="0"/>
          </a:p>
          <a:p>
            <a:endParaRPr lang="en-GB" sz="2800" dirty="0"/>
          </a:p>
          <a:p>
            <a:pPr marL="0" indent="0">
              <a:buNone/>
            </a:pPr>
            <a:endParaRPr lang="en-GB" sz="11200"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373215" y="250298"/>
            <a:ext cx="8151513" cy="838763"/>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Introduction of Teaching Team!</a:t>
            </a:r>
            <a:endParaRPr dirty="0"/>
          </a:p>
        </p:txBody>
      </p:sp>
      <p:sp>
        <p:nvSpPr>
          <p:cNvPr id="118" name="TextBox 7"/>
          <p:cNvSpPr txBox="1"/>
          <p:nvPr/>
        </p:nvSpPr>
        <p:spPr>
          <a:xfrm>
            <a:off x="719191" y="893852"/>
            <a:ext cx="8051594" cy="4616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endParaRPr dirty="0"/>
          </a:p>
        </p:txBody>
      </p:sp>
    </p:spTree>
    <p:extLst>
      <p:ext uri="{BB962C8B-B14F-4D97-AF65-F5344CB8AC3E}">
        <p14:creationId xmlns:p14="http://schemas.microsoft.com/office/powerpoint/2010/main" val="285489239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15">
                                            <p:bg/>
                                          </p:spTgt>
                                        </p:tgtEl>
                                        <p:attrNameLst>
                                          <p:attrName>style.visibility</p:attrName>
                                        </p:attrNameLst>
                                      </p:cBhvr>
                                      <p:to>
                                        <p:strVal val="visible"/>
                                      </p:to>
                                    </p:set>
                                    <p:anim calcmode="lin" valueType="num">
                                      <p:cBhvr additive="base">
                                        <p:cTn id="11" dur="500" fill="hold"/>
                                        <p:tgtEl>
                                          <p:spTgt spid="115">
                                            <p:bg/>
                                          </p:spTgt>
                                        </p:tgtEl>
                                        <p:attrNameLst>
                                          <p:attrName>ppt_x</p:attrName>
                                        </p:attrNameLst>
                                      </p:cBhvr>
                                      <p:tavLst>
                                        <p:tav tm="0">
                                          <p:val>
                                            <p:strVal val="#ppt_x"/>
                                          </p:val>
                                        </p:tav>
                                        <p:tav tm="100000">
                                          <p:val>
                                            <p:strVal val="#ppt_x"/>
                                          </p:val>
                                        </p:tav>
                                      </p:tavLst>
                                    </p:anim>
                                    <p:anim calcmode="lin" valueType="num">
                                      <p:cBhvr additive="base">
                                        <p:cTn id="12" dur="500" fill="hold"/>
                                        <p:tgtEl>
                                          <p:spTgt spid="115">
                                            <p:bg/>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8" grpId="0"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xfrm>
            <a:off x="457200" y="274638"/>
            <a:ext cx="8229600" cy="855519"/>
          </a:xfrm>
          <a:prstGeom prst="rect">
            <a:avLst/>
          </a:prstGeom>
        </p:spPr>
        <p:txBody>
          <a:bodyPr>
            <a:normAutofit/>
          </a:bodyPr>
          <a:lstStyle>
            <a:lvl1pPr>
              <a:defRPr b="1"/>
            </a:lvl1pPr>
          </a:lstStyle>
          <a:p>
            <a:r>
              <a:rPr lang="en-GB" sz="4800" dirty="0"/>
              <a:t>Class Introduction….</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lstStyle/>
          <a:p>
            <a:pPr marL="0" indent="0" algn="ctr">
              <a:buNone/>
            </a:pPr>
            <a:endParaRPr lang="en-GB" b="1" dirty="0"/>
          </a:p>
          <a:p>
            <a:pPr>
              <a:buFont typeface="Wingdings" panose="05000000000000000000" pitchFamily="2" charset="2"/>
              <a:buChar char="Ø"/>
            </a:pPr>
            <a:r>
              <a:rPr lang="en-GB" sz="4000" b="1" dirty="0"/>
              <a:t>Lecturer’s Introduction:</a:t>
            </a:r>
          </a:p>
          <a:p>
            <a:pPr marL="0" indent="0">
              <a:buNone/>
            </a:pPr>
            <a:r>
              <a:rPr lang="en-GB" sz="4000" b="1" dirty="0"/>
              <a:t>I am …………. </a:t>
            </a:r>
          </a:p>
          <a:p>
            <a:pPr marL="0" indent="0">
              <a:buNone/>
            </a:pPr>
            <a:r>
              <a:rPr lang="en-GB" sz="4000" b="1" dirty="0"/>
              <a:t>your lecturer on this module.</a:t>
            </a:r>
          </a:p>
          <a:p>
            <a:pPr marL="0" indent="0">
              <a:buNone/>
            </a:pPr>
            <a:endParaRPr lang="en-GB" sz="4000" b="1" dirty="0"/>
          </a:p>
          <a:p>
            <a:pPr marL="0" indent="0">
              <a:buNone/>
            </a:pPr>
            <a:r>
              <a:rPr lang="en-GB" sz="4000" b="1" dirty="0"/>
              <a:t>These are few things about me…..</a:t>
            </a:r>
          </a:p>
          <a:p>
            <a:pPr marL="0" indent="0">
              <a:buNone/>
            </a:pPr>
            <a:endParaRPr lang="en-GB" sz="4000" b="1" dirty="0"/>
          </a:p>
          <a:p>
            <a:pPr marL="0" indent="0">
              <a:buNone/>
            </a:pPr>
            <a:endParaRPr lang="en-GB" sz="4000" b="1" dirty="0"/>
          </a:p>
        </p:txBody>
      </p:sp>
    </p:spTree>
    <p:extLst>
      <p:ext uri="{BB962C8B-B14F-4D97-AF65-F5344CB8AC3E}">
        <p14:creationId xmlns:p14="http://schemas.microsoft.com/office/powerpoint/2010/main" val="139598795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barn(inVertical)">
                                      <p:cBhvr>
                                        <p:cTn id="7" dur="500"/>
                                        <p:tgtEl>
                                          <p:spTgt spid="12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1">
                                            <p:bg/>
                                          </p:spTgt>
                                        </p:tgtEl>
                                        <p:attrNameLst>
                                          <p:attrName>style.visibility</p:attrName>
                                        </p:attrNameLst>
                                      </p:cBhvr>
                                      <p:to>
                                        <p:strVal val="visible"/>
                                      </p:to>
                                    </p:set>
                                    <p:animEffect transition="in" filter="fade">
                                      <p:cBhvr>
                                        <p:cTn id="12" dur="1000"/>
                                        <p:tgtEl>
                                          <p:spTgt spid="121">
                                            <p:bg/>
                                          </p:spTgt>
                                        </p:tgtEl>
                                      </p:cBhvr>
                                    </p:animEffect>
                                    <p:anim calcmode="lin" valueType="num">
                                      <p:cBhvr>
                                        <p:cTn id="13" dur="1000" fill="hold"/>
                                        <p:tgtEl>
                                          <p:spTgt spid="121">
                                            <p:bg/>
                                          </p:spTgt>
                                        </p:tgtEl>
                                        <p:attrNameLst>
                                          <p:attrName>ppt_x</p:attrName>
                                        </p:attrNameLst>
                                      </p:cBhvr>
                                      <p:tavLst>
                                        <p:tav tm="0">
                                          <p:val>
                                            <p:strVal val="#ppt_x"/>
                                          </p:val>
                                        </p:tav>
                                        <p:tav tm="100000">
                                          <p:val>
                                            <p:strVal val="#ppt_x"/>
                                          </p:val>
                                        </p:tav>
                                      </p:tavLst>
                                    </p:anim>
                                    <p:anim calcmode="lin" valueType="num">
                                      <p:cBhvr>
                                        <p:cTn id="14" dur="1000" fill="hold"/>
                                        <p:tgtEl>
                                          <p:spTgt spid="12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1">
                                            <p:txEl>
                                              <p:pRg st="1" end="1"/>
                                            </p:txEl>
                                          </p:spTgt>
                                        </p:tgtEl>
                                        <p:attrNameLst>
                                          <p:attrName>style.visibility</p:attrName>
                                        </p:attrNameLst>
                                      </p:cBhvr>
                                      <p:to>
                                        <p:strVal val="visible"/>
                                      </p:to>
                                    </p:set>
                                    <p:animEffect transition="in" filter="fade">
                                      <p:cBhvr>
                                        <p:cTn id="19" dur="1000"/>
                                        <p:tgtEl>
                                          <p:spTgt spid="121">
                                            <p:txEl>
                                              <p:pRg st="1" end="1"/>
                                            </p:txEl>
                                          </p:spTgt>
                                        </p:tgtEl>
                                      </p:cBhvr>
                                    </p:animEffect>
                                    <p:anim calcmode="lin" valueType="num">
                                      <p:cBhvr>
                                        <p:cTn id="20" dur="1000" fill="hold"/>
                                        <p:tgtEl>
                                          <p:spTgt spid="12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1">
                                            <p:txEl>
                                              <p:pRg st="2" end="2"/>
                                            </p:txEl>
                                          </p:spTgt>
                                        </p:tgtEl>
                                        <p:attrNameLst>
                                          <p:attrName>style.visibility</p:attrName>
                                        </p:attrNameLst>
                                      </p:cBhvr>
                                      <p:to>
                                        <p:strVal val="visible"/>
                                      </p:to>
                                    </p:set>
                                    <p:animEffect transition="in" filter="fade">
                                      <p:cBhvr>
                                        <p:cTn id="26" dur="1000"/>
                                        <p:tgtEl>
                                          <p:spTgt spid="121">
                                            <p:txEl>
                                              <p:pRg st="2" end="2"/>
                                            </p:txEl>
                                          </p:spTgt>
                                        </p:tgtEl>
                                      </p:cBhvr>
                                    </p:animEffect>
                                    <p:anim calcmode="lin" valueType="num">
                                      <p:cBhvr>
                                        <p:cTn id="27" dur="1000" fill="hold"/>
                                        <p:tgtEl>
                                          <p:spTgt spid="12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12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1">
                                            <p:txEl>
                                              <p:pRg st="3" end="3"/>
                                            </p:txEl>
                                          </p:spTgt>
                                        </p:tgtEl>
                                        <p:attrNameLst>
                                          <p:attrName>style.visibility</p:attrName>
                                        </p:attrNameLst>
                                      </p:cBhvr>
                                      <p:to>
                                        <p:strVal val="visible"/>
                                      </p:to>
                                    </p:set>
                                    <p:animEffect transition="in" filter="fade">
                                      <p:cBhvr>
                                        <p:cTn id="33" dur="1000"/>
                                        <p:tgtEl>
                                          <p:spTgt spid="121">
                                            <p:txEl>
                                              <p:pRg st="3" end="3"/>
                                            </p:txEl>
                                          </p:spTgt>
                                        </p:tgtEl>
                                      </p:cBhvr>
                                    </p:animEffect>
                                    <p:anim calcmode="lin" valueType="num">
                                      <p:cBhvr>
                                        <p:cTn id="34" dur="1000" fill="hold"/>
                                        <p:tgtEl>
                                          <p:spTgt spid="121">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2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21">
                                            <p:txEl>
                                              <p:pRg st="5" end="5"/>
                                            </p:txEl>
                                          </p:spTgt>
                                        </p:tgtEl>
                                        <p:attrNameLst>
                                          <p:attrName>style.visibility</p:attrName>
                                        </p:attrNameLst>
                                      </p:cBhvr>
                                      <p:to>
                                        <p:strVal val="visible"/>
                                      </p:to>
                                    </p:set>
                                    <p:animEffect transition="in" filter="fade">
                                      <p:cBhvr>
                                        <p:cTn id="40" dur="1000"/>
                                        <p:tgtEl>
                                          <p:spTgt spid="121">
                                            <p:txEl>
                                              <p:pRg st="5" end="5"/>
                                            </p:txEl>
                                          </p:spTgt>
                                        </p:tgtEl>
                                      </p:cBhvr>
                                    </p:animEffect>
                                    <p:anim calcmode="lin" valueType="num">
                                      <p:cBhvr>
                                        <p:cTn id="41" dur="1000" fill="hold"/>
                                        <p:tgtEl>
                                          <p:spTgt spid="121">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12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animBg="1"/>
      <p:bldP spid="121"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Introduction….</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a:bodyPr>
          <a:lstStyle/>
          <a:p>
            <a:pPr marL="0" indent="0" algn="ctr">
              <a:buNone/>
            </a:pPr>
            <a:endParaRPr lang="en-GB" b="1" dirty="0"/>
          </a:p>
          <a:p>
            <a:r>
              <a:rPr lang="en-GB" sz="4000" b="1" dirty="0"/>
              <a:t>Introduce yourself to the class and the lecturer</a:t>
            </a:r>
          </a:p>
          <a:p>
            <a:pPr marL="0" indent="0">
              <a:buNone/>
            </a:pPr>
            <a:endParaRPr sz="4000" b="1" dirty="0"/>
          </a:p>
        </p:txBody>
      </p:sp>
      <p:pic>
        <p:nvPicPr>
          <p:cNvPr id="3" name="Picture 2">
            <a:extLst>
              <a:ext uri="{FF2B5EF4-FFF2-40B4-BE49-F238E27FC236}">
                <a16:creationId xmlns:a16="http://schemas.microsoft.com/office/drawing/2014/main" id="{07288CD6-2349-CE54-1D1F-65E84A7600BD}"/>
              </a:ext>
            </a:extLst>
          </p:cNvPr>
          <p:cNvPicPr>
            <a:picLocks noChangeAspect="1"/>
          </p:cNvPicPr>
          <p:nvPr/>
        </p:nvPicPr>
        <p:blipFill>
          <a:blip r:embed="rId2"/>
          <a:stretch>
            <a:fillRect/>
          </a:stretch>
        </p:blipFill>
        <p:spPr>
          <a:xfrm>
            <a:off x="6286500" y="4058292"/>
            <a:ext cx="2857500" cy="1681109"/>
          </a:xfrm>
          <a:prstGeom prst="rect">
            <a:avLst/>
          </a:prstGeom>
        </p:spPr>
      </p:pic>
    </p:spTree>
    <p:extLst>
      <p:ext uri="{BB962C8B-B14F-4D97-AF65-F5344CB8AC3E}">
        <p14:creationId xmlns:p14="http://schemas.microsoft.com/office/powerpoint/2010/main" val="170597616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barn(inVertical)">
                                      <p:cBhvr>
                                        <p:cTn id="7" dur="500"/>
                                        <p:tgtEl>
                                          <p:spTgt spid="12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1">
                                            <p:bg/>
                                          </p:spTgt>
                                        </p:tgtEl>
                                        <p:attrNameLst>
                                          <p:attrName>style.visibility</p:attrName>
                                        </p:attrNameLst>
                                      </p:cBhvr>
                                      <p:to>
                                        <p:strVal val="visible"/>
                                      </p:to>
                                    </p:set>
                                    <p:animEffect transition="in" filter="fade">
                                      <p:cBhvr>
                                        <p:cTn id="12" dur="1000"/>
                                        <p:tgtEl>
                                          <p:spTgt spid="121">
                                            <p:bg/>
                                          </p:spTgt>
                                        </p:tgtEl>
                                      </p:cBhvr>
                                    </p:animEffect>
                                    <p:anim calcmode="lin" valueType="num">
                                      <p:cBhvr>
                                        <p:cTn id="13" dur="1000" fill="hold"/>
                                        <p:tgtEl>
                                          <p:spTgt spid="121">
                                            <p:bg/>
                                          </p:spTgt>
                                        </p:tgtEl>
                                        <p:attrNameLst>
                                          <p:attrName>ppt_x</p:attrName>
                                        </p:attrNameLst>
                                      </p:cBhvr>
                                      <p:tavLst>
                                        <p:tav tm="0">
                                          <p:val>
                                            <p:strVal val="#ppt_x"/>
                                          </p:val>
                                        </p:tav>
                                        <p:tav tm="100000">
                                          <p:val>
                                            <p:strVal val="#ppt_x"/>
                                          </p:val>
                                        </p:tav>
                                      </p:tavLst>
                                    </p:anim>
                                    <p:anim calcmode="lin" valueType="num">
                                      <p:cBhvr>
                                        <p:cTn id="14" dur="1000" fill="hold"/>
                                        <p:tgtEl>
                                          <p:spTgt spid="12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1">
                                            <p:txEl>
                                              <p:pRg st="1" end="1"/>
                                            </p:txEl>
                                          </p:spTgt>
                                        </p:tgtEl>
                                        <p:attrNameLst>
                                          <p:attrName>style.visibility</p:attrName>
                                        </p:attrNameLst>
                                      </p:cBhvr>
                                      <p:to>
                                        <p:strVal val="visible"/>
                                      </p:to>
                                    </p:set>
                                    <p:animEffect transition="in" filter="fade">
                                      <p:cBhvr>
                                        <p:cTn id="19" dur="1000"/>
                                        <p:tgtEl>
                                          <p:spTgt spid="121">
                                            <p:txEl>
                                              <p:pRg st="1" end="1"/>
                                            </p:txEl>
                                          </p:spTgt>
                                        </p:tgtEl>
                                      </p:cBhvr>
                                    </p:animEffect>
                                    <p:anim calcmode="lin" valueType="num">
                                      <p:cBhvr>
                                        <p:cTn id="20" dur="1000" fill="hold"/>
                                        <p:tgtEl>
                                          <p:spTgt spid="12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animBg="1"/>
      <p:bldP spid="121"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Expectations….</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fontScale="77500" lnSpcReduction="20000"/>
          </a:bodyPr>
          <a:lstStyle/>
          <a:p>
            <a:pPr marL="0" indent="0" algn="ctr">
              <a:buNone/>
            </a:pPr>
            <a:endParaRPr lang="en-GB" b="1" dirty="0"/>
          </a:p>
          <a:p>
            <a:pPr>
              <a:buFont typeface="Wingdings" panose="05000000000000000000" pitchFamily="2" charset="2"/>
              <a:buChar char="Ø"/>
            </a:pPr>
            <a:r>
              <a:rPr lang="en-GB" sz="4000" b="1" dirty="0"/>
              <a:t>Please do adhere to the University Code of Conduct.</a:t>
            </a:r>
          </a:p>
          <a:p>
            <a:pPr marL="0" indent="0">
              <a:buNone/>
            </a:pPr>
            <a:endParaRPr lang="en-GB" sz="4000" b="1" dirty="0"/>
          </a:p>
          <a:p>
            <a:pPr>
              <a:buFont typeface="Wingdings" panose="05000000000000000000" pitchFamily="2" charset="2"/>
              <a:buChar char="Ø"/>
            </a:pPr>
            <a:r>
              <a:rPr lang="en-GB" sz="4000" b="1" dirty="0"/>
              <a:t>For example, </a:t>
            </a:r>
            <a:r>
              <a:rPr lang="en-GB" sz="4000" b="1" dirty="0">
                <a:solidFill>
                  <a:srgbClr val="FF0000"/>
                </a:solidFill>
              </a:rPr>
              <a:t>be polite, respectful and be professional in all your interaction with your lecturers and fellow students.</a:t>
            </a:r>
          </a:p>
          <a:p>
            <a:pPr marL="0" indent="0">
              <a:buNone/>
            </a:pPr>
            <a:endParaRPr lang="en-GB" sz="4000" b="1" dirty="0"/>
          </a:p>
          <a:p>
            <a:pPr>
              <a:buFont typeface="Wingdings" panose="05000000000000000000" pitchFamily="2" charset="2"/>
              <a:buChar char="Ø"/>
            </a:pPr>
            <a:r>
              <a:rPr lang="en-GB" sz="4000" b="1" dirty="0"/>
              <a:t>No eating in class while lecture is ongoing.</a:t>
            </a:r>
          </a:p>
        </p:txBody>
      </p:sp>
    </p:spTree>
    <p:extLst>
      <p:ext uri="{BB962C8B-B14F-4D97-AF65-F5344CB8AC3E}">
        <p14:creationId xmlns:p14="http://schemas.microsoft.com/office/powerpoint/2010/main" val="9562500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barn(inVertical)">
                                      <p:cBhvr>
                                        <p:cTn id="7" dur="500"/>
                                        <p:tgtEl>
                                          <p:spTgt spid="12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1">
                                            <p:bg/>
                                          </p:spTgt>
                                        </p:tgtEl>
                                        <p:attrNameLst>
                                          <p:attrName>style.visibility</p:attrName>
                                        </p:attrNameLst>
                                      </p:cBhvr>
                                      <p:to>
                                        <p:strVal val="visible"/>
                                      </p:to>
                                    </p:set>
                                    <p:animEffect transition="in" filter="fade">
                                      <p:cBhvr>
                                        <p:cTn id="12" dur="1000"/>
                                        <p:tgtEl>
                                          <p:spTgt spid="121">
                                            <p:bg/>
                                          </p:spTgt>
                                        </p:tgtEl>
                                      </p:cBhvr>
                                    </p:animEffect>
                                    <p:anim calcmode="lin" valueType="num">
                                      <p:cBhvr>
                                        <p:cTn id="13" dur="1000" fill="hold"/>
                                        <p:tgtEl>
                                          <p:spTgt spid="121">
                                            <p:bg/>
                                          </p:spTgt>
                                        </p:tgtEl>
                                        <p:attrNameLst>
                                          <p:attrName>ppt_x</p:attrName>
                                        </p:attrNameLst>
                                      </p:cBhvr>
                                      <p:tavLst>
                                        <p:tav tm="0">
                                          <p:val>
                                            <p:strVal val="#ppt_x"/>
                                          </p:val>
                                        </p:tav>
                                        <p:tav tm="100000">
                                          <p:val>
                                            <p:strVal val="#ppt_x"/>
                                          </p:val>
                                        </p:tav>
                                      </p:tavLst>
                                    </p:anim>
                                    <p:anim calcmode="lin" valueType="num">
                                      <p:cBhvr>
                                        <p:cTn id="14" dur="1000" fill="hold"/>
                                        <p:tgtEl>
                                          <p:spTgt spid="12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1">
                                            <p:txEl>
                                              <p:pRg st="1" end="1"/>
                                            </p:txEl>
                                          </p:spTgt>
                                        </p:tgtEl>
                                        <p:attrNameLst>
                                          <p:attrName>style.visibility</p:attrName>
                                        </p:attrNameLst>
                                      </p:cBhvr>
                                      <p:to>
                                        <p:strVal val="visible"/>
                                      </p:to>
                                    </p:set>
                                    <p:animEffect transition="in" filter="fade">
                                      <p:cBhvr>
                                        <p:cTn id="19" dur="1000"/>
                                        <p:tgtEl>
                                          <p:spTgt spid="121">
                                            <p:txEl>
                                              <p:pRg st="1" end="1"/>
                                            </p:txEl>
                                          </p:spTgt>
                                        </p:tgtEl>
                                      </p:cBhvr>
                                    </p:animEffect>
                                    <p:anim calcmode="lin" valueType="num">
                                      <p:cBhvr>
                                        <p:cTn id="20" dur="1000" fill="hold"/>
                                        <p:tgtEl>
                                          <p:spTgt spid="12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1">
                                            <p:txEl>
                                              <p:pRg st="3" end="3"/>
                                            </p:txEl>
                                          </p:spTgt>
                                        </p:tgtEl>
                                        <p:attrNameLst>
                                          <p:attrName>style.visibility</p:attrName>
                                        </p:attrNameLst>
                                      </p:cBhvr>
                                      <p:to>
                                        <p:strVal val="visible"/>
                                      </p:to>
                                    </p:set>
                                    <p:animEffect transition="in" filter="fade">
                                      <p:cBhvr>
                                        <p:cTn id="26" dur="1000"/>
                                        <p:tgtEl>
                                          <p:spTgt spid="121">
                                            <p:txEl>
                                              <p:pRg st="3" end="3"/>
                                            </p:txEl>
                                          </p:spTgt>
                                        </p:tgtEl>
                                      </p:cBhvr>
                                    </p:animEffect>
                                    <p:anim calcmode="lin" valueType="num">
                                      <p:cBhvr>
                                        <p:cTn id="27" dur="1000" fill="hold"/>
                                        <p:tgtEl>
                                          <p:spTgt spid="121">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12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1">
                                            <p:txEl>
                                              <p:pRg st="5" end="5"/>
                                            </p:txEl>
                                          </p:spTgt>
                                        </p:tgtEl>
                                        <p:attrNameLst>
                                          <p:attrName>style.visibility</p:attrName>
                                        </p:attrNameLst>
                                      </p:cBhvr>
                                      <p:to>
                                        <p:strVal val="visible"/>
                                      </p:to>
                                    </p:set>
                                    <p:animEffect transition="in" filter="fade">
                                      <p:cBhvr>
                                        <p:cTn id="33" dur="1000"/>
                                        <p:tgtEl>
                                          <p:spTgt spid="121">
                                            <p:txEl>
                                              <p:pRg st="5" end="5"/>
                                            </p:txEl>
                                          </p:spTgt>
                                        </p:tgtEl>
                                      </p:cBhvr>
                                    </p:animEffect>
                                    <p:anim calcmode="lin" valueType="num">
                                      <p:cBhvr>
                                        <p:cTn id="34" dur="1000" fill="hold"/>
                                        <p:tgtEl>
                                          <p:spTgt spid="121">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12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animBg="1"/>
      <p:bldP spid="121"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xfrm>
            <a:off x="457200" y="123290"/>
            <a:ext cx="8229600" cy="1217476"/>
          </a:xfrm>
          <a:prstGeom prst="rect">
            <a:avLst/>
          </a:prstGeom>
        </p:spPr>
        <p:txBody>
          <a:bodyPr>
            <a:normAutofit/>
          </a:bodyPr>
          <a:lstStyle>
            <a:lvl1pPr>
              <a:defRPr b="1"/>
            </a:lvl1pPr>
          </a:lstStyle>
          <a:p>
            <a:r>
              <a:rPr lang="en-GB" sz="4800" dirty="0"/>
              <a:t>Class Expectations….</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fontScale="92500"/>
          </a:bodyPr>
          <a:lstStyle/>
          <a:p>
            <a:pPr marL="0" indent="0" algn="ctr">
              <a:buNone/>
            </a:pPr>
            <a:endParaRPr lang="en-GB" b="1" dirty="0"/>
          </a:p>
          <a:p>
            <a:pPr>
              <a:buFont typeface="Wingdings" panose="05000000000000000000" pitchFamily="2" charset="2"/>
              <a:buChar char="Ø"/>
            </a:pPr>
            <a:r>
              <a:rPr lang="en-GB" sz="4000" b="1" dirty="0"/>
              <a:t>University pays important attention to </a:t>
            </a:r>
            <a:r>
              <a:rPr lang="en-GB" sz="4000" b="1" dirty="0">
                <a:solidFill>
                  <a:srgbClr val="FF0000"/>
                </a:solidFill>
              </a:rPr>
              <a:t>Engagement policy </a:t>
            </a:r>
            <a:r>
              <a:rPr lang="en-GB" sz="4000" b="1" dirty="0"/>
              <a:t>this term </a:t>
            </a:r>
          </a:p>
          <a:p>
            <a:pPr>
              <a:buFont typeface="Wingdings" panose="05000000000000000000" pitchFamily="2" charset="2"/>
              <a:buChar char="Ø"/>
            </a:pPr>
            <a:r>
              <a:rPr lang="en-GB" sz="4000" b="1" dirty="0"/>
              <a:t>engagement with the Moodle page</a:t>
            </a:r>
          </a:p>
          <a:p>
            <a:pPr>
              <a:buFont typeface="Wingdings" panose="05000000000000000000" pitchFamily="2" charset="2"/>
              <a:buChar char="§"/>
            </a:pPr>
            <a:r>
              <a:rPr lang="en-GB" sz="4000" b="1" dirty="0"/>
              <a:t> class attendance </a:t>
            </a:r>
          </a:p>
          <a:p>
            <a:pPr lvl="1">
              <a:buFont typeface="Wingdings" panose="05000000000000000000" pitchFamily="2" charset="2"/>
              <a:buChar char="§"/>
            </a:pPr>
            <a:r>
              <a:rPr lang="en-GB" sz="4000" b="1" dirty="0"/>
              <a:t>including  active participation in class activities</a:t>
            </a:r>
            <a:endParaRPr sz="4000" b="1" dirty="0"/>
          </a:p>
        </p:txBody>
      </p:sp>
    </p:spTree>
    <p:extLst>
      <p:ext uri="{BB962C8B-B14F-4D97-AF65-F5344CB8AC3E}">
        <p14:creationId xmlns:p14="http://schemas.microsoft.com/office/powerpoint/2010/main" val="23075110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barn(inVertical)">
                                      <p:cBhvr>
                                        <p:cTn id="7" dur="500"/>
                                        <p:tgtEl>
                                          <p:spTgt spid="12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1">
                                            <p:bg/>
                                          </p:spTgt>
                                        </p:tgtEl>
                                        <p:attrNameLst>
                                          <p:attrName>style.visibility</p:attrName>
                                        </p:attrNameLst>
                                      </p:cBhvr>
                                      <p:to>
                                        <p:strVal val="visible"/>
                                      </p:to>
                                    </p:set>
                                    <p:animEffect transition="in" filter="fade">
                                      <p:cBhvr>
                                        <p:cTn id="12" dur="1000"/>
                                        <p:tgtEl>
                                          <p:spTgt spid="121">
                                            <p:bg/>
                                          </p:spTgt>
                                        </p:tgtEl>
                                      </p:cBhvr>
                                    </p:animEffect>
                                    <p:anim calcmode="lin" valueType="num">
                                      <p:cBhvr>
                                        <p:cTn id="13" dur="1000" fill="hold"/>
                                        <p:tgtEl>
                                          <p:spTgt spid="121">
                                            <p:bg/>
                                          </p:spTgt>
                                        </p:tgtEl>
                                        <p:attrNameLst>
                                          <p:attrName>ppt_x</p:attrName>
                                        </p:attrNameLst>
                                      </p:cBhvr>
                                      <p:tavLst>
                                        <p:tav tm="0">
                                          <p:val>
                                            <p:strVal val="#ppt_x"/>
                                          </p:val>
                                        </p:tav>
                                        <p:tav tm="100000">
                                          <p:val>
                                            <p:strVal val="#ppt_x"/>
                                          </p:val>
                                        </p:tav>
                                      </p:tavLst>
                                    </p:anim>
                                    <p:anim calcmode="lin" valueType="num">
                                      <p:cBhvr>
                                        <p:cTn id="14" dur="1000" fill="hold"/>
                                        <p:tgtEl>
                                          <p:spTgt spid="12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1">
                                            <p:txEl>
                                              <p:pRg st="1" end="1"/>
                                            </p:txEl>
                                          </p:spTgt>
                                        </p:tgtEl>
                                        <p:attrNameLst>
                                          <p:attrName>style.visibility</p:attrName>
                                        </p:attrNameLst>
                                      </p:cBhvr>
                                      <p:to>
                                        <p:strVal val="visible"/>
                                      </p:to>
                                    </p:set>
                                    <p:animEffect transition="in" filter="fade">
                                      <p:cBhvr>
                                        <p:cTn id="19" dur="1000"/>
                                        <p:tgtEl>
                                          <p:spTgt spid="121">
                                            <p:txEl>
                                              <p:pRg st="1" end="1"/>
                                            </p:txEl>
                                          </p:spTgt>
                                        </p:tgtEl>
                                      </p:cBhvr>
                                    </p:animEffect>
                                    <p:anim calcmode="lin" valueType="num">
                                      <p:cBhvr>
                                        <p:cTn id="20" dur="1000" fill="hold"/>
                                        <p:tgtEl>
                                          <p:spTgt spid="12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1">
                                            <p:txEl>
                                              <p:pRg st="2" end="2"/>
                                            </p:txEl>
                                          </p:spTgt>
                                        </p:tgtEl>
                                        <p:attrNameLst>
                                          <p:attrName>style.visibility</p:attrName>
                                        </p:attrNameLst>
                                      </p:cBhvr>
                                      <p:to>
                                        <p:strVal val="visible"/>
                                      </p:to>
                                    </p:set>
                                    <p:animEffect transition="in" filter="fade">
                                      <p:cBhvr>
                                        <p:cTn id="26" dur="1000"/>
                                        <p:tgtEl>
                                          <p:spTgt spid="121">
                                            <p:txEl>
                                              <p:pRg st="2" end="2"/>
                                            </p:txEl>
                                          </p:spTgt>
                                        </p:tgtEl>
                                      </p:cBhvr>
                                    </p:animEffect>
                                    <p:anim calcmode="lin" valueType="num">
                                      <p:cBhvr>
                                        <p:cTn id="27" dur="1000" fill="hold"/>
                                        <p:tgtEl>
                                          <p:spTgt spid="12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12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1">
                                            <p:txEl>
                                              <p:pRg st="3" end="3"/>
                                            </p:txEl>
                                          </p:spTgt>
                                        </p:tgtEl>
                                        <p:attrNameLst>
                                          <p:attrName>style.visibility</p:attrName>
                                        </p:attrNameLst>
                                      </p:cBhvr>
                                      <p:to>
                                        <p:strVal val="visible"/>
                                      </p:to>
                                    </p:set>
                                    <p:animEffect transition="in" filter="fade">
                                      <p:cBhvr>
                                        <p:cTn id="33" dur="1000"/>
                                        <p:tgtEl>
                                          <p:spTgt spid="121">
                                            <p:txEl>
                                              <p:pRg st="3" end="3"/>
                                            </p:txEl>
                                          </p:spTgt>
                                        </p:tgtEl>
                                      </p:cBhvr>
                                    </p:animEffect>
                                    <p:anim calcmode="lin" valueType="num">
                                      <p:cBhvr>
                                        <p:cTn id="34" dur="1000" fill="hold"/>
                                        <p:tgtEl>
                                          <p:spTgt spid="121">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21">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121">
                                            <p:txEl>
                                              <p:pRg st="4" end="4"/>
                                            </p:txEl>
                                          </p:spTgt>
                                        </p:tgtEl>
                                        <p:attrNameLst>
                                          <p:attrName>style.visibility</p:attrName>
                                        </p:attrNameLst>
                                      </p:cBhvr>
                                      <p:to>
                                        <p:strVal val="visible"/>
                                      </p:to>
                                    </p:set>
                                    <p:animEffect transition="in" filter="fade">
                                      <p:cBhvr>
                                        <p:cTn id="38" dur="1000"/>
                                        <p:tgtEl>
                                          <p:spTgt spid="121">
                                            <p:txEl>
                                              <p:pRg st="4" end="4"/>
                                            </p:txEl>
                                          </p:spTgt>
                                        </p:tgtEl>
                                      </p:cBhvr>
                                    </p:animEffect>
                                    <p:anim calcmode="lin" valueType="num">
                                      <p:cBhvr>
                                        <p:cTn id="39" dur="1000" fill="hold"/>
                                        <p:tgtEl>
                                          <p:spTgt spid="121">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12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animBg="1"/>
      <p:bldP spid="121"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834970"/>
          </a:xfrm>
          <a:prstGeom prst="rect">
            <a:avLst/>
          </a:prstGeom>
        </p:spPr>
        <p:txBody>
          <a:bodyPr>
            <a:normAutofit/>
          </a:bodyPr>
          <a:lstStyle>
            <a:lvl1pPr>
              <a:defRPr b="1"/>
            </a:lvl1pPr>
          </a:lstStyle>
          <a:p>
            <a:r>
              <a:rPr lang="en-GB" sz="4400" dirty="0"/>
              <a:t>About this Module….</a:t>
            </a:r>
            <a:endParaRPr sz="4400" dirty="0"/>
          </a:p>
        </p:txBody>
      </p:sp>
      <p:sp>
        <p:nvSpPr>
          <p:cNvPr id="131" name="= current or medium to long-term challenges a business faces…"/>
          <p:cNvSpPr txBox="1">
            <a:spLocks noGrp="1"/>
          </p:cNvSpPr>
          <p:nvPr>
            <p:ph type="body" idx="1"/>
          </p:nvPr>
        </p:nvSpPr>
        <p:spPr>
          <a:xfrm>
            <a:off x="102742" y="1222626"/>
            <a:ext cx="8784404" cy="4294608"/>
          </a:xfrm>
          <a:prstGeom prst="rect">
            <a:avLst/>
          </a:prstGeom>
        </p:spPr>
        <p:txBody>
          <a:bodyPr/>
          <a:lstStyle/>
          <a:p>
            <a:pPr algn="l"/>
            <a:endParaRPr lang="en-GB" sz="1800" b="0" i="0" u="none" strike="noStrike" baseline="0" dirty="0">
              <a:solidFill>
                <a:srgbClr val="000000"/>
              </a:solidFill>
              <a:latin typeface="Arial" panose="020B0604020202020204" pitchFamily="34" charset="0"/>
            </a:endParaRPr>
          </a:p>
          <a:p>
            <a:pPr marL="0" indent="0" algn="ctr">
              <a:buNone/>
            </a:pPr>
            <a:endParaRPr lang="en-GB" sz="4400" b="1" i="0" u="none" strike="noStrike" baseline="0" dirty="0">
              <a:solidFill>
                <a:srgbClr val="000000"/>
              </a:solidFill>
            </a:endParaRPr>
          </a:p>
          <a:p>
            <a:pPr marL="0" indent="0" algn="ctr">
              <a:buNone/>
            </a:pPr>
            <a:r>
              <a:rPr lang="en-GB" sz="4400" b="1" i="0" u="none" strike="noStrike" baseline="0" dirty="0">
                <a:solidFill>
                  <a:srgbClr val="FF0000"/>
                </a:solidFill>
              </a:rPr>
              <a:t>Module Overview</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0"/>
                                        </p:tgtEl>
                                        <p:attrNameLst>
                                          <p:attrName>style.visibility</p:attrName>
                                        </p:attrNameLst>
                                      </p:cBhvr>
                                      <p:to>
                                        <p:strVal val="visible"/>
                                      </p:to>
                                    </p:set>
                                    <p:animEffect transition="in" filter="barn(inVertical)">
                                      <p:cBhvr>
                                        <p:cTn id="7" dur="500"/>
                                        <p:tgtEl>
                                          <p:spTgt spid="13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31">
                                            <p:bg/>
                                          </p:spTgt>
                                        </p:tgtEl>
                                        <p:attrNameLst>
                                          <p:attrName>style.visibility</p:attrName>
                                        </p:attrNameLst>
                                      </p:cBhvr>
                                      <p:to>
                                        <p:strVal val="visible"/>
                                      </p:to>
                                    </p:set>
                                    <p:animEffect transition="in" filter="fade">
                                      <p:cBhvr>
                                        <p:cTn id="12" dur="1000"/>
                                        <p:tgtEl>
                                          <p:spTgt spid="131">
                                            <p:bg/>
                                          </p:spTgt>
                                        </p:tgtEl>
                                      </p:cBhvr>
                                    </p:animEffect>
                                    <p:anim calcmode="lin" valueType="num">
                                      <p:cBhvr>
                                        <p:cTn id="13" dur="1000" fill="hold"/>
                                        <p:tgtEl>
                                          <p:spTgt spid="131">
                                            <p:bg/>
                                          </p:spTgt>
                                        </p:tgtEl>
                                        <p:attrNameLst>
                                          <p:attrName>ppt_x</p:attrName>
                                        </p:attrNameLst>
                                      </p:cBhvr>
                                      <p:tavLst>
                                        <p:tav tm="0">
                                          <p:val>
                                            <p:strVal val="#ppt_x"/>
                                          </p:val>
                                        </p:tav>
                                        <p:tav tm="100000">
                                          <p:val>
                                            <p:strVal val="#ppt_x"/>
                                          </p:val>
                                        </p:tav>
                                      </p:tavLst>
                                    </p:anim>
                                    <p:anim calcmode="lin" valueType="num">
                                      <p:cBhvr>
                                        <p:cTn id="14" dur="1000" fill="hold"/>
                                        <p:tgtEl>
                                          <p:spTgt spid="13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31">
                                            <p:txEl>
                                              <p:pRg st="2" end="2"/>
                                            </p:txEl>
                                          </p:spTgt>
                                        </p:tgtEl>
                                        <p:attrNameLst>
                                          <p:attrName>style.visibility</p:attrName>
                                        </p:attrNameLst>
                                      </p:cBhvr>
                                      <p:to>
                                        <p:strVal val="visible"/>
                                      </p:to>
                                    </p:set>
                                    <p:animEffect transition="in" filter="fade">
                                      <p:cBhvr>
                                        <p:cTn id="19" dur="1000"/>
                                        <p:tgtEl>
                                          <p:spTgt spid="131">
                                            <p:txEl>
                                              <p:pRg st="2" end="2"/>
                                            </p:txEl>
                                          </p:spTgt>
                                        </p:tgtEl>
                                      </p:cBhvr>
                                    </p:animEffect>
                                    <p:anim calcmode="lin" valueType="num">
                                      <p:cBhvr>
                                        <p:cTn id="20" dur="1000" fill="hold"/>
                                        <p:tgtEl>
                                          <p:spTgt spid="131">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13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 grpId="0" animBg="1"/>
      <p:bldP spid="131"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947987"/>
          </a:xfrm>
          <a:prstGeom prst="rect">
            <a:avLst/>
          </a:prstGeom>
        </p:spPr>
        <p:txBody>
          <a:bodyPr>
            <a:normAutofit/>
          </a:bodyPr>
          <a:lstStyle>
            <a:lvl1pPr>
              <a:defRPr b="1"/>
            </a:lvl1pPr>
          </a:lstStyle>
          <a:p>
            <a:r>
              <a:rPr lang="en-GB" sz="4400" dirty="0"/>
              <a:t>Module Aim/Objective</a:t>
            </a:r>
            <a:endParaRPr sz="4400" dirty="0"/>
          </a:p>
        </p:txBody>
      </p:sp>
      <p:sp>
        <p:nvSpPr>
          <p:cNvPr id="131" name="= current or medium to long-term challenges a business faces…"/>
          <p:cNvSpPr txBox="1">
            <a:spLocks noGrp="1"/>
          </p:cNvSpPr>
          <p:nvPr>
            <p:ph type="body" idx="1"/>
          </p:nvPr>
        </p:nvSpPr>
        <p:spPr>
          <a:xfrm>
            <a:off x="102742" y="1222626"/>
            <a:ext cx="8784404" cy="4294608"/>
          </a:xfrm>
          <a:prstGeom prst="rect">
            <a:avLst/>
          </a:prstGeom>
        </p:spPr>
        <p:txBody>
          <a:bodyPr/>
          <a:lstStyle/>
          <a:p>
            <a:pPr algn="l"/>
            <a:endParaRPr lang="en-GB" sz="1800" b="0" i="0" u="none" strike="noStrike" baseline="0" dirty="0">
              <a:solidFill>
                <a:srgbClr val="000000"/>
              </a:solidFill>
              <a:latin typeface="Arial" panose="020B0604020202020204" pitchFamily="34" charset="0"/>
            </a:endParaRPr>
          </a:p>
          <a:p>
            <a:pPr lvl="0" algn="ctr"/>
            <a:r>
              <a:rPr lang="en-GB" sz="3600" b="1" dirty="0">
                <a:solidFill>
                  <a:srgbClr val="FF0000"/>
                </a:solidFill>
              </a:rPr>
              <a:t>To develop an understanding of organisational culture and context in order to improve one’s ability to function within organisational norms. </a:t>
            </a:r>
          </a:p>
        </p:txBody>
      </p:sp>
    </p:spTree>
    <p:extLst>
      <p:ext uri="{BB962C8B-B14F-4D97-AF65-F5344CB8AC3E}">
        <p14:creationId xmlns:p14="http://schemas.microsoft.com/office/powerpoint/2010/main" val="131299837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0"/>
                                        </p:tgtEl>
                                        <p:attrNameLst>
                                          <p:attrName>style.visibility</p:attrName>
                                        </p:attrNameLst>
                                      </p:cBhvr>
                                      <p:to>
                                        <p:strVal val="visible"/>
                                      </p:to>
                                    </p:set>
                                    <p:animEffect transition="in" filter="barn(inVertical)">
                                      <p:cBhvr>
                                        <p:cTn id="7" dur="500"/>
                                        <p:tgtEl>
                                          <p:spTgt spid="13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31">
                                            <p:bg/>
                                          </p:spTgt>
                                        </p:tgtEl>
                                        <p:attrNameLst>
                                          <p:attrName>style.visibility</p:attrName>
                                        </p:attrNameLst>
                                      </p:cBhvr>
                                      <p:to>
                                        <p:strVal val="visible"/>
                                      </p:to>
                                    </p:set>
                                    <p:animEffect transition="in" filter="fade">
                                      <p:cBhvr>
                                        <p:cTn id="12" dur="1000"/>
                                        <p:tgtEl>
                                          <p:spTgt spid="131">
                                            <p:bg/>
                                          </p:spTgt>
                                        </p:tgtEl>
                                      </p:cBhvr>
                                    </p:animEffect>
                                    <p:anim calcmode="lin" valueType="num">
                                      <p:cBhvr>
                                        <p:cTn id="13" dur="1000" fill="hold"/>
                                        <p:tgtEl>
                                          <p:spTgt spid="131">
                                            <p:bg/>
                                          </p:spTgt>
                                        </p:tgtEl>
                                        <p:attrNameLst>
                                          <p:attrName>ppt_x</p:attrName>
                                        </p:attrNameLst>
                                      </p:cBhvr>
                                      <p:tavLst>
                                        <p:tav tm="0">
                                          <p:val>
                                            <p:strVal val="#ppt_x"/>
                                          </p:val>
                                        </p:tav>
                                        <p:tav tm="100000">
                                          <p:val>
                                            <p:strVal val="#ppt_x"/>
                                          </p:val>
                                        </p:tav>
                                      </p:tavLst>
                                    </p:anim>
                                    <p:anim calcmode="lin" valueType="num">
                                      <p:cBhvr>
                                        <p:cTn id="14" dur="1000" fill="hold"/>
                                        <p:tgtEl>
                                          <p:spTgt spid="131">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 grpId="0" animBg="1"/>
      <p:bldP spid="131"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783599"/>
          </a:xfrm>
          <a:prstGeom prst="rect">
            <a:avLst/>
          </a:prstGeom>
        </p:spPr>
        <p:txBody>
          <a:bodyPr>
            <a:normAutofit/>
          </a:bodyPr>
          <a:lstStyle>
            <a:lvl1pPr>
              <a:defRPr b="1"/>
            </a:lvl1pPr>
          </a:lstStyle>
          <a:p>
            <a:r>
              <a:rPr lang="en-GB" sz="4400" dirty="0"/>
              <a:t>Module Learning Outcomes</a:t>
            </a:r>
            <a:endParaRPr sz="4400" dirty="0"/>
          </a:p>
        </p:txBody>
      </p:sp>
      <p:sp>
        <p:nvSpPr>
          <p:cNvPr id="131" name="= current or medium to long-term challenges a business faces…"/>
          <p:cNvSpPr txBox="1">
            <a:spLocks noGrp="1"/>
          </p:cNvSpPr>
          <p:nvPr>
            <p:ph type="body" idx="1"/>
          </p:nvPr>
        </p:nvSpPr>
        <p:spPr>
          <a:xfrm>
            <a:off x="102741" y="1058238"/>
            <a:ext cx="8856323" cy="4458996"/>
          </a:xfrm>
          <a:prstGeom prst="rect">
            <a:avLst/>
          </a:prstGeom>
        </p:spPr>
        <p:txBody>
          <a:bodyPr>
            <a:normAutofit fontScale="92500" lnSpcReduction="20000"/>
          </a:bodyPr>
          <a:lstStyle/>
          <a:p>
            <a:pPr marL="0" indent="0" algn="just">
              <a:buNone/>
            </a:pPr>
            <a:r>
              <a:rPr lang="en-GB" sz="3200" b="1" i="0" u="none" strike="noStrike" baseline="0" dirty="0">
                <a:solidFill>
                  <a:srgbClr val="000000"/>
                </a:solidFill>
              </a:rPr>
              <a:t>Upon the successful completion of this module, the student should be able to: </a:t>
            </a:r>
          </a:p>
          <a:p>
            <a:pPr lvl="0" algn="just"/>
            <a:r>
              <a:rPr lang="en-GB" sz="3200" b="1" dirty="0">
                <a:solidFill>
                  <a:srgbClr val="FF0000"/>
                </a:solidFill>
              </a:rPr>
              <a:t>Critically assess the culture and context of an organisation;</a:t>
            </a:r>
          </a:p>
          <a:p>
            <a:pPr marL="0" lvl="0" indent="0" algn="just">
              <a:buNone/>
            </a:pPr>
            <a:endParaRPr lang="en-GB" sz="3200" b="1" dirty="0">
              <a:solidFill>
                <a:srgbClr val="FF0000"/>
              </a:solidFill>
            </a:endParaRPr>
          </a:p>
          <a:p>
            <a:pPr lvl="0" algn="just"/>
            <a:r>
              <a:rPr lang="en-US" sz="3200" b="1" dirty="0">
                <a:solidFill>
                  <a:srgbClr val="FF0000"/>
                </a:solidFill>
              </a:rPr>
              <a:t>Evaluate the impact of external environment on the </a:t>
            </a:r>
            <a:r>
              <a:rPr lang="en-US" sz="3200" b="1" dirty="0" err="1">
                <a:solidFill>
                  <a:srgbClr val="FF0000"/>
                </a:solidFill>
              </a:rPr>
              <a:t>organisational</a:t>
            </a:r>
            <a:r>
              <a:rPr lang="en-US" sz="3200" b="1" dirty="0">
                <a:solidFill>
                  <a:srgbClr val="FF0000"/>
                </a:solidFill>
              </a:rPr>
              <a:t> culture, and;</a:t>
            </a:r>
          </a:p>
          <a:p>
            <a:pPr lvl="0" algn="just"/>
            <a:endParaRPr lang="en-US" sz="3200" b="1" dirty="0">
              <a:solidFill>
                <a:srgbClr val="FF0000"/>
              </a:solidFill>
            </a:endParaRPr>
          </a:p>
          <a:p>
            <a:pPr lvl="0" algn="just"/>
            <a:r>
              <a:rPr lang="en-US" sz="3200" b="1" dirty="0">
                <a:solidFill>
                  <a:srgbClr val="FF0000"/>
                </a:solidFill>
              </a:rPr>
              <a:t>Review and suggest improvements to the </a:t>
            </a:r>
            <a:r>
              <a:rPr lang="en-US" sz="3200" b="1" dirty="0" err="1">
                <a:solidFill>
                  <a:srgbClr val="FF0000"/>
                </a:solidFill>
              </a:rPr>
              <a:t>organisational</a:t>
            </a:r>
            <a:r>
              <a:rPr lang="en-US" sz="3200" b="1" dirty="0">
                <a:solidFill>
                  <a:srgbClr val="FF0000"/>
                </a:solidFill>
              </a:rPr>
              <a:t> culture.</a:t>
            </a:r>
            <a:endParaRPr lang="en-GB" sz="3200" b="1" dirty="0">
              <a:solidFill>
                <a:srgbClr val="FF0000"/>
              </a:solidFill>
              <a:effectLst/>
              <a:ea typeface="Calibri" panose="020F0502020204030204" pitchFamily="34" charset="0"/>
            </a:endParaRPr>
          </a:p>
        </p:txBody>
      </p:sp>
    </p:spTree>
    <p:extLst>
      <p:ext uri="{BB962C8B-B14F-4D97-AF65-F5344CB8AC3E}">
        <p14:creationId xmlns:p14="http://schemas.microsoft.com/office/powerpoint/2010/main" val="7797300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0"/>
                                        </p:tgtEl>
                                        <p:attrNameLst>
                                          <p:attrName>style.visibility</p:attrName>
                                        </p:attrNameLst>
                                      </p:cBhvr>
                                      <p:to>
                                        <p:strVal val="visible"/>
                                      </p:to>
                                    </p:set>
                                    <p:animEffect transition="in" filter="barn(inVertical)">
                                      <p:cBhvr>
                                        <p:cTn id="7" dur="500"/>
                                        <p:tgtEl>
                                          <p:spTgt spid="13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31">
                                            <p:bg/>
                                          </p:spTgt>
                                        </p:tgtEl>
                                        <p:attrNameLst>
                                          <p:attrName>style.visibility</p:attrName>
                                        </p:attrNameLst>
                                      </p:cBhvr>
                                      <p:to>
                                        <p:strVal val="visible"/>
                                      </p:to>
                                    </p:set>
                                    <p:anim calcmode="lin" valueType="num">
                                      <p:cBhvr additive="base">
                                        <p:cTn id="12" dur="500" fill="hold"/>
                                        <p:tgtEl>
                                          <p:spTgt spid="131">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31">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31">
                                            <p:txEl>
                                              <p:pRg st="0" end="0"/>
                                            </p:txEl>
                                          </p:spTgt>
                                        </p:tgtEl>
                                        <p:attrNameLst>
                                          <p:attrName>style.visibility</p:attrName>
                                        </p:attrNameLst>
                                      </p:cBhvr>
                                      <p:to>
                                        <p:strVal val="visible"/>
                                      </p:to>
                                    </p:set>
                                    <p:anim calcmode="lin" valueType="num">
                                      <p:cBhvr additive="base">
                                        <p:cTn id="18" dur="500" fill="hold"/>
                                        <p:tgtEl>
                                          <p:spTgt spid="131">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31">
                                            <p:txEl>
                                              <p:pRg st="1" end="1"/>
                                            </p:txEl>
                                          </p:spTgt>
                                        </p:tgtEl>
                                        <p:attrNameLst>
                                          <p:attrName>style.visibility</p:attrName>
                                        </p:attrNameLst>
                                      </p:cBhvr>
                                      <p:to>
                                        <p:strVal val="visible"/>
                                      </p:to>
                                    </p:set>
                                    <p:anim calcmode="lin" valueType="num">
                                      <p:cBhvr additive="base">
                                        <p:cTn id="24" dur="500" fill="hold"/>
                                        <p:tgtEl>
                                          <p:spTgt spid="131">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 grpId="0" animBg="1"/>
      <p:bldP spid="131"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87676" y="274639"/>
            <a:ext cx="8399123" cy="845244"/>
          </a:xfrm>
          <a:prstGeom prst="rect">
            <a:avLst/>
          </a:prstGeom>
        </p:spPr>
        <p:txBody>
          <a:bodyPr>
            <a:normAutofit fontScale="90000"/>
          </a:bodyPr>
          <a:lstStyle>
            <a:lvl1pPr>
              <a:defRPr b="1"/>
            </a:lvl1pPr>
          </a:lstStyle>
          <a:p>
            <a:r>
              <a:rPr lang="en-GB" sz="4400" dirty="0"/>
              <a:t>Learning and Teaching Strategy - I</a:t>
            </a:r>
            <a:endParaRPr sz="4400" dirty="0"/>
          </a:p>
        </p:txBody>
      </p:sp>
      <p:sp>
        <p:nvSpPr>
          <p:cNvPr id="131" name="= current or medium to long-term challenges a business faces…"/>
          <p:cNvSpPr txBox="1">
            <a:spLocks noGrp="1"/>
          </p:cNvSpPr>
          <p:nvPr>
            <p:ph type="body" idx="1"/>
          </p:nvPr>
        </p:nvSpPr>
        <p:spPr>
          <a:xfrm>
            <a:off x="102741" y="1119883"/>
            <a:ext cx="8856323" cy="4397351"/>
          </a:xfrm>
          <a:prstGeom prst="rect">
            <a:avLst/>
          </a:prstGeom>
        </p:spPr>
        <p:txBody>
          <a:bodyPr>
            <a:normAutofit/>
          </a:bodyPr>
          <a:lstStyle/>
          <a:p>
            <a:pPr marL="0" indent="0" algn="just">
              <a:buNone/>
            </a:pPr>
            <a:r>
              <a:rPr lang="en-GB" sz="3200" dirty="0"/>
              <a:t>You need to pay attention to this to excel on this module</a:t>
            </a:r>
            <a:r>
              <a:rPr lang="en-GB" sz="3200" b="0" i="0" u="none" strike="noStrike" baseline="0" dirty="0">
                <a:solidFill>
                  <a:srgbClr val="000000"/>
                </a:solidFill>
              </a:rPr>
              <a:t>: </a:t>
            </a:r>
          </a:p>
          <a:p>
            <a:pPr marL="0" indent="0" algn="just">
              <a:buNone/>
            </a:pPr>
            <a:endParaRPr lang="en-GB" sz="3200" b="0" i="0" u="none" strike="noStrike" baseline="0" dirty="0">
              <a:solidFill>
                <a:srgbClr val="000000"/>
              </a:solidFill>
            </a:endParaRPr>
          </a:p>
        </p:txBody>
      </p:sp>
      <p:pic>
        <p:nvPicPr>
          <p:cNvPr id="2" name="Picture 1" descr="A screenshot of a white sheet with black text&#10;&#10;Description automatically generated">
            <a:extLst>
              <a:ext uri="{FF2B5EF4-FFF2-40B4-BE49-F238E27FC236}">
                <a16:creationId xmlns:a16="http://schemas.microsoft.com/office/drawing/2014/main" id="{D3B2FB07-AA27-3B0A-5407-C8D88AE24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508" y="2288753"/>
            <a:ext cx="8582291" cy="3053809"/>
          </a:xfrm>
          <a:prstGeom prst="rect">
            <a:avLst/>
          </a:prstGeom>
        </p:spPr>
      </p:pic>
    </p:spTree>
    <p:extLst>
      <p:ext uri="{BB962C8B-B14F-4D97-AF65-F5344CB8AC3E}">
        <p14:creationId xmlns:p14="http://schemas.microsoft.com/office/powerpoint/2010/main" val="38255256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0"/>
                                        </p:tgtEl>
                                        <p:attrNameLst>
                                          <p:attrName>style.visibility</p:attrName>
                                        </p:attrNameLst>
                                      </p:cBhvr>
                                      <p:to>
                                        <p:strVal val="visible"/>
                                      </p:to>
                                    </p:set>
                                    <p:animEffect transition="in" filter="barn(inVertical)">
                                      <p:cBhvr>
                                        <p:cTn id="7" dur="500"/>
                                        <p:tgtEl>
                                          <p:spTgt spid="13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31">
                                            <p:bg/>
                                          </p:spTgt>
                                        </p:tgtEl>
                                        <p:attrNameLst>
                                          <p:attrName>style.visibility</p:attrName>
                                        </p:attrNameLst>
                                      </p:cBhvr>
                                      <p:to>
                                        <p:strVal val="visible"/>
                                      </p:to>
                                    </p:set>
                                    <p:animEffect transition="in" filter="fade">
                                      <p:cBhvr>
                                        <p:cTn id="12" dur="1000"/>
                                        <p:tgtEl>
                                          <p:spTgt spid="131">
                                            <p:bg/>
                                          </p:spTgt>
                                        </p:tgtEl>
                                      </p:cBhvr>
                                    </p:animEffect>
                                    <p:anim calcmode="lin" valueType="num">
                                      <p:cBhvr>
                                        <p:cTn id="13" dur="1000" fill="hold"/>
                                        <p:tgtEl>
                                          <p:spTgt spid="131">
                                            <p:bg/>
                                          </p:spTgt>
                                        </p:tgtEl>
                                        <p:attrNameLst>
                                          <p:attrName>ppt_x</p:attrName>
                                        </p:attrNameLst>
                                      </p:cBhvr>
                                      <p:tavLst>
                                        <p:tav tm="0">
                                          <p:val>
                                            <p:strVal val="#ppt_x"/>
                                          </p:val>
                                        </p:tav>
                                        <p:tav tm="100000">
                                          <p:val>
                                            <p:strVal val="#ppt_x"/>
                                          </p:val>
                                        </p:tav>
                                      </p:tavLst>
                                    </p:anim>
                                    <p:anim calcmode="lin" valueType="num">
                                      <p:cBhvr>
                                        <p:cTn id="14" dur="1000" fill="hold"/>
                                        <p:tgtEl>
                                          <p:spTgt spid="13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31">
                                            <p:txEl>
                                              <p:pRg st="0" end="0"/>
                                            </p:txEl>
                                          </p:spTgt>
                                        </p:tgtEl>
                                        <p:attrNameLst>
                                          <p:attrName>style.visibility</p:attrName>
                                        </p:attrNameLst>
                                      </p:cBhvr>
                                      <p:to>
                                        <p:strVal val="visible"/>
                                      </p:to>
                                    </p:set>
                                    <p:animEffect transition="in" filter="fade">
                                      <p:cBhvr>
                                        <p:cTn id="19" dur="1000"/>
                                        <p:tgtEl>
                                          <p:spTgt spid="131">
                                            <p:txEl>
                                              <p:pRg st="0" end="0"/>
                                            </p:txEl>
                                          </p:spTgt>
                                        </p:tgtEl>
                                      </p:cBhvr>
                                    </p:animEffect>
                                    <p:anim calcmode="lin" valueType="num">
                                      <p:cBhvr>
                                        <p:cTn id="20" dur="1000" fill="hold"/>
                                        <p:tgtEl>
                                          <p:spTgt spid="13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fade">
                                      <p:cBhvr>
                                        <p:cTn id="26" dur="1000"/>
                                        <p:tgtEl>
                                          <p:spTgt spid="2"/>
                                        </p:tgtEl>
                                      </p:cBhvr>
                                    </p:animEffect>
                                    <p:anim calcmode="lin" valueType="num">
                                      <p:cBhvr>
                                        <p:cTn id="27" dur="1000" fill="hold"/>
                                        <p:tgtEl>
                                          <p:spTgt spid="2"/>
                                        </p:tgtEl>
                                        <p:attrNameLst>
                                          <p:attrName>ppt_x</p:attrName>
                                        </p:attrNameLst>
                                      </p:cBhvr>
                                      <p:tavLst>
                                        <p:tav tm="0">
                                          <p:val>
                                            <p:strVal val="#ppt_x"/>
                                          </p:val>
                                        </p:tav>
                                        <p:tav tm="100000">
                                          <p:val>
                                            <p:strVal val="#ppt_x"/>
                                          </p:val>
                                        </p:tav>
                                      </p:tavLst>
                                    </p:anim>
                                    <p:anim calcmode="lin" valueType="num">
                                      <p:cBhvr>
                                        <p:cTn id="2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 grpId="0" animBg="1"/>
      <p:bldP spid="131"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9"/>
            <a:ext cx="8229600" cy="937714"/>
          </a:xfrm>
          <a:prstGeom prst="rect">
            <a:avLst/>
          </a:prstGeom>
        </p:spPr>
        <p:txBody>
          <a:bodyPr/>
          <a:lstStyle/>
          <a:p>
            <a:r>
              <a:rPr lang="en-GB" sz="3600" b="1" dirty="0"/>
              <a:t>Learning and Teaching Strategy - II</a:t>
            </a:r>
            <a:endParaRPr b="1" dirty="0"/>
          </a:p>
        </p:txBody>
      </p:sp>
      <p:sp>
        <p:nvSpPr>
          <p:cNvPr id="124" name="Clarifying the core concepts in this module"/>
          <p:cNvSpPr txBox="1">
            <a:spLocks noGrp="1"/>
          </p:cNvSpPr>
          <p:nvPr>
            <p:ph type="body" idx="1"/>
          </p:nvPr>
        </p:nvSpPr>
        <p:spPr>
          <a:xfrm>
            <a:off x="195209" y="1212352"/>
            <a:ext cx="8743307" cy="4304882"/>
          </a:xfrm>
          <a:prstGeom prst="rect">
            <a:avLst/>
          </a:prstGeom>
        </p:spPr>
        <p:txBody>
          <a:bodyPr>
            <a:normAutofit/>
          </a:bodyPr>
          <a:lstStyle/>
          <a:p>
            <a:endParaRPr dirty="0"/>
          </a:p>
          <a:p>
            <a:r>
              <a:rPr lang="en-GB" sz="3200" dirty="0"/>
              <a:t>10 weeks of teaching</a:t>
            </a:r>
          </a:p>
          <a:p>
            <a:endParaRPr lang="en-GB" sz="3200" dirty="0"/>
          </a:p>
          <a:p>
            <a:r>
              <a:rPr lang="en-GB" sz="3200" dirty="0"/>
              <a:t>4 hours each week</a:t>
            </a:r>
          </a:p>
          <a:p>
            <a:endParaRPr lang="en-GB" sz="3200" dirty="0"/>
          </a:p>
          <a:p>
            <a:r>
              <a:rPr lang="en-GB" sz="3200" dirty="0"/>
              <a:t>Plus weekly independent reading by students amounting to160 hours for the term (16 hours per week).</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1" end="1"/>
                                            </p:txEl>
                                          </p:spTgt>
                                        </p:tgtEl>
                                        <p:attrNameLst>
                                          <p:attrName>style.visibility</p:attrName>
                                        </p:attrNameLst>
                                      </p:cBhvr>
                                      <p:to>
                                        <p:strVal val="visible"/>
                                      </p:to>
                                    </p:set>
                                    <p:animEffect transition="in" filter="fade">
                                      <p:cBhvr>
                                        <p:cTn id="19" dur="1000"/>
                                        <p:tgtEl>
                                          <p:spTgt spid="124">
                                            <p:txEl>
                                              <p:pRg st="1" end="1"/>
                                            </p:txEl>
                                          </p:spTgt>
                                        </p:tgtEl>
                                      </p:cBhvr>
                                    </p:animEffect>
                                    <p:anim calcmode="lin" valueType="num">
                                      <p:cBhvr>
                                        <p:cTn id="20"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4">
                                            <p:txEl>
                                              <p:pRg st="3" end="3"/>
                                            </p:txEl>
                                          </p:spTgt>
                                        </p:tgtEl>
                                        <p:attrNameLst>
                                          <p:attrName>style.visibility</p:attrName>
                                        </p:attrNameLst>
                                      </p:cBhvr>
                                      <p:to>
                                        <p:strVal val="visible"/>
                                      </p:to>
                                    </p:set>
                                    <p:animEffect transition="in" filter="fade">
                                      <p:cBhvr>
                                        <p:cTn id="26" dur="1000"/>
                                        <p:tgtEl>
                                          <p:spTgt spid="124">
                                            <p:txEl>
                                              <p:pRg st="3" end="3"/>
                                            </p:txEl>
                                          </p:spTgt>
                                        </p:tgtEl>
                                      </p:cBhvr>
                                    </p:animEffect>
                                    <p:anim calcmode="lin" valueType="num">
                                      <p:cBhvr>
                                        <p:cTn id="27" dur="1000" fill="hold"/>
                                        <p:tgtEl>
                                          <p:spTgt spid="124">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12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4">
                                            <p:txEl>
                                              <p:pRg st="5" end="5"/>
                                            </p:txEl>
                                          </p:spTgt>
                                        </p:tgtEl>
                                        <p:attrNameLst>
                                          <p:attrName>style.visibility</p:attrName>
                                        </p:attrNameLst>
                                      </p:cBhvr>
                                      <p:to>
                                        <p:strVal val="visible"/>
                                      </p:to>
                                    </p:set>
                                    <p:animEffect transition="in" filter="fade">
                                      <p:cBhvr>
                                        <p:cTn id="33" dur="1000"/>
                                        <p:tgtEl>
                                          <p:spTgt spid="124">
                                            <p:txEl>
                                              <p:pRg st="5" end="5"/>
                                            </p:txEl>
                                          </p:spTgt>
                                        </p:tgtEl>
                                      </p:cBhvr>
                                    </p:animEffect>
                                    <p:anim calcmode="lin" valueType="num">
                                      <p:cBhvr>
                                        <p:cTn id="34" dur="1000" fill="hold"/>
                                        <p:tgtEl>
                                          <p:spTgt spid="124">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12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9"/>
            <a:ext cx="8229600" cy="906890"/>
          </a:xfrm>
          <a:prstGeom prst="rect">
            <a:avLst/>
          </a:prstGeom>
        </p:spPr>
        <p:txBody>
          <a:bodyPr/>
          <a:lstStyle/>
          <a:p>
            <a:r>
              <a:rPr lang="en-GB" b="1" dirty="0"/>
              <a:t>Module Assessment Mode - I</a:t>
            </a:r>
            <a:endParaRPr b="1" dirty="0"/>
          </a:p>
        </p:txBody>
      </p:sp>
      <p:graphicFrame>
        <p:nvGraphicFramePr>
          <p:cNvPr id="3" name="Table 2">
            <a:extLst>
              <a:ext uri="{FF2B5EF4-FFF2-40B4-BE49-F238E27FC236}">
                <a16:creationId xmlns:a16="http://schemas.microsoft.com/office/drawing/2014/main" id="{33EAC238-E88B-555F-D568-8B1B09AAF0E7}"/>
              </a:ext>
            </a:extLst>
          </p:cNvPr>
          <p:cNvGraphicFramePr>
            <a:graphicFrameLocks noGrp="1"/>
          </p:cNvGraphicFramePr>
          <p:nvPr>
            <p:extLst>
              <p:ext uri="{D42A27DB-BD31-4B8C-83A1-F6EECF244321}">
                <p14:modId xmlns:p14="http://schemas.microsoft.com/office/powerpoint/2010/main" val="980970700"/>
              </p:ext>
            </p:extLst>
          </p:nvPr>
        </p:nvGraphicFramePr>
        <p:xfrm>
          <a:off x="626725" y="2815119"/>
          <a:ext cx="8003567" cy="1962364"/>
        </p:xfrm>
        <a:graphic>
          <a:graphicData uri="http://schemas.openxmlformats.org/drawingml/2006/table">
            <a:tbl>
              <a:tblPr firstRow="1" firstCol="1" bandRow="1">
                <a:tableStyleId>{5940675A-B579-460E-94D1-54222C63F5DA}</a:tableStyleId>
              </a:tblPr>
              <a:tblGrid>
                <a:gridCol w="2788767">
                  <a:extLst>
                    <a:ext uri="{9D8B030D-6E8A-4147-A177-3AD203B41FA5}">
                      <a16:colId xmlns:a16="http://schemas.microsoft.com/office/drawing/2014/main" val="193924799"/>
                    </a:ext>
                  </a:extLst>
                </a:gridCol>
                <a:gridCol w="3405637">
                  <a:extLst>
                    <a:ext uri="{9D8B030D-6E8A-4147-A177-3AD203B41FA5}">
                      <a16:colId xmlns:a16="http://schemas.microsoft.com/office/drawing/2014/main" val="3085752560"/>
                    </a:ext>
                  </a:extLst>
                </a:gridCol>
                <a:gridCol w="1809163">
                  <a:extLst>
                    <a:ext uri="{9D8B030D-6E8A-4147-A177-3AD203B41FA5}">
                      <a16:colId xmlns:a16="http://schemas.microsoft.com/office/drawing/2014/main" val="2167914037"/>
                    </a:ext>
                  </a:extLst>
                </a:gridCol>
              </a:tblGrid>
              <a:tr h="465636">
                <a:tc>
                  <a:txBody>
                    <a:bodyPr/>
                    <a:lstStyle/>
                    <a:p>
                      <a:pPr marL="94615" indent="-6350">
                        <a:lnSpc>
                          <a:spcPct val="102000"/>
                        </a:lnSpc>
                        <a:spcAft>
                          <a:spcPts val="535"/>
                        </a:spcAft>
                      </a:pPr>
                      <a:r>
                        <a:rPr lang="en-GB" sz="2000" b="1" dirty="0">
                          <a:effectLst/>
                          <a:latin typeface="Myriad Pro"/>
                        </a:rPr>
                        <a:t>Mode of Assessment</a:t>
                      </a:r>
                      <a:endParaRPr lang="en-GB" sz="2000" b="1"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tc>
                  <a:txBody>
                    <a:bodyPr/>
                    <a:lstStyle/>
                    <a:p>
                      <a:pPr marL="94615" indent="-6350">
                        <a:lnSpc>
                          <a:spcPct val="102000"/>
                        </a:lnSpc>
                        <a:spcAft>
                          <a:spcPts val="535"/>
                        </a:spcAft>
                      </a:pPr>
                      <a:r>
                        <a:rPr lang="en-GB" sz="2000" b="1" dirty="0">
                          <a:effectLst/>
                          <a:latin typeface="Myriad Pro"/>
                        </a:rPr>
                        <a:t>Volume</a:t>
                      </a:r>
                      <a:endParaRPr lang="en-GB" sz="2000" b="1"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tc>
                  <a:txBody>
                    <a:bodyPr/>
                    <a:lstStyle/>
                    <a:p>
                      <a:pPr marL="94615" indent="-6350">
                        <a:lnSpc>
                          <a:spcPct val="102000"/>
                        </a:lnSpc>
                        <a:spcAft>
                          <a:spcPts val="535"/>
                        </a:spcAft>
                      </a:pPr>
                      <a:r>
                        <a:rPr lang="en-GB" sz="2000" b="1" dirty="0">
                          <a:effectLst/>
                          <a:latin typeface="Myriad Pro"/>
                        </a:rPr>
                        <a:t>Weighting</a:t>
                      </a:r>
                      <a:endParaRPr lang="en-GB" sz="2000" b="1"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220433620"/>
                  </a:ext>
                </a:extLst>
              </a:tr>
              <a:tr h="1496728">
                <a:tc>
                  <a:txBody>
                    <a:bodyPr/>
                    <a:lstStyle/>
                    <a:p>
                      <a:pPr marL="94615" indent="-6350">
                        <a:lnSpc>
                          <a:spcPct val="102000"/>
                        </a:lnSpc>
                        <a:spcAft>
                          <a:spcPts val="535"/>
                        </a:spcAft>
                      </a:pPr>
                      <a:r>
                        <a:rPr lang="en-GB" sz="2000">
                          <a:effectLst/>
                          <a:latin typeface="Myriad Pro"/>
                        </a:rPr>
                        <a:t>Individual Report </a:t>
                      </a:r>
                      <a:endParaRPr lang="en-GB" sz="200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tc>
                  <a:txBody>
                    <a:bodyPr/>
                    <a:lstStyle/>
                    <a:p>
                      <a:pPr marL="94615" indent="-6350">
                        <a:lnSpc>
                          <a:spcPct val="102000"/>
                        </a:lnSpc>
                        <a:spcAft>
                          <a:spcPts val="535"/>
                        </a:spcAft>
                      </a:pPr>
                      <a:r>
                        <a:rPr lang="en-GB" sz="2000" dirty="0">
                          <a:effectLst/>
                          <a:latin typeface="Myriad Pro"/>
                        </a:rPr>
                        <a:t>3000 words</a:t>
                      </a:r>
                      <a:endParaRPr lang="en-GB" sz="2000"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tc>
                  <a:txBody>
                    <a:bodyPr/>
                    <a:lstStyle/>
                    <a:p>
                      <a:pPr marL="94615" indent="-6350">
                        <a:lnSpc>
                          <a:spcPct val="102000"/>
                        </a:lnSpc>
                        <a:spcAft>
                          <a:spcPts val="535"/>
                        </a:spcAft>
                      </a:pPr>
                      <a:r>
                        <a:rPr lang="en-GB" sz="2000" dirty="0">
                          <a:effectLst/>
                          <a:latin typeface="Myriad Pro"/>
                        </a:rPr>
                        <a:t>70%</a:t>
                      </a:r>
                      <a:endParaRPr lang="en-GB" sz="2000"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581385353"/>
                  </a:ext>
                </a:extLst>
              </a:tr>
            </a:tbl>
          </a:graphicData>
        </a:graphic>
      </p:graphicFrame>
      <p:sp>
        <p:nvSpPr>
          <p:cNvPr id="4" name="Rectangle 1">
            <a:extLst>
              <a:ext uri="{FF2B5EF4-FFF2-40B4-BE49-F238E27FC236}">
                <a16:creationId xmlns:a16="http://schemas.microsoft.com/office/drawing/2014/main" id="{9E827A47-7A7F-B78B-2515-0D505D8F4A40}"/>
              </a:ext>
            </a:extLst>
          </p:cNvPr>
          <p:cNvSpPr>
            <a:spLocks noGrp="1" noChangeArrowheads="1"/>
          </p:cNvSpPr>
          <p:nvPr>
            <p:ph type="body" idx="1"/>
          </p:nvPr>
        </p:nvSpPr>
        <p:spPr bwMode="auto">
          <a:xfrm>
            <a:off x="297951" y="1608990"/>
            <a:ext cx="8137132" cy="108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348" tIns="45720" rIns="91440" bIns="41262" numCol="1" anchor="ctr" anchorCtr="0" compatLnSpc="1">
            <a:prstTxWarp prst="textNoShape">
              <a:avLst/>
            </a:prstTxWarp>
            <a:spAutoFit/>
          </a:bodyPr>
          <a:lstStyle>
            <a:lvl1pPr eaLnBrk="0" fontAlgn="base">
              <a:spcBef>
                <a:spcPct val="0"/>
              </a:spcBef>
              <a:spcAft>
                <a:spcPct val="0"/>
              </a:spcAft>
              <a:defRPr>
                <a:solidFill>
                  <a:schemeClr val="tx1"/>
                </a:solidFill>
                <a:latin typeface="Arial" panose="020B0604020202020204" pitchFamily="34" charset="0"/>
              </a:defRPr>
            </a:lvl1pPr>
            <a:lvl2pPr marL="457200" eaLnBrk="0" fontAlgn="base">
              <a:spcBef>
                <a:spcPct val="0"/>
              </a:spcBef>
              <a:spcAft>
                <a:spcPct val="0"/>
              </a:spcAft>
              <a:defRPr>
                <a:solidFill>
                  <a:schemeClr val="tx1"/>
                </a:solidFill>
                <a:latin typeface="Arial" panose="020B0604020202020204" pitchFamily="34" charset="0"/>
              </a:defRPr>
            </a:lvl2pPr>
            <a:lvl3pPr marL="914400" eaLnBrk="0" fontAlgn="base">
              <a:spcBef>
                <a:spcPct val="0"/>
              </a:spcBef>
              <a:spcAft>
                <a:spcPct val="0"/>
              </a:spcAft>
              <a:defRPr>
                <a:solidFill>
                  <a:schemeClr val="tx1"/>
                </a:solidFill>
                <a:latin typeface="Arial" panose="020B0604020202020204" pitchFamily="34" charset="0"/>
              </a:defRPr>
            </a:lvl3pPr>
            <a:lvl4pPr marL="1371600" eaLnBrk="0" fontAlgn="base">
              <a:spcBef>
                <a:spcPct val="0"/>
              </a:spcBef>
              <a:spcAft>
                <a:spcPct val="0"/>
              </a:spcAft>
              <a:defRPr>
                <a:solidFill>
                  <a:schemeClr val="tx1"/>
                </a:solidFill>
                <a:latin typeface="Arial" panose="020B0604020202020204" pitchFamily="34" charset="0"/>
              </a:defRPr>
            </a:lvl4pPr>
            <a:lvl5pPr marL="1828800" eaLnBrk="0" fontAlgn="base">
              <a:spcBef>
                <a:spcPct val="0"/>
              </a:spcBef>
              <a:spcAft>
                <a:spcPct val="0"/>
              </a:spcAft>
              <a:defRPr>
                <a:solidFill>
                  <a:schemeClr val="tx1"/>
                </a:solidFill>
                <a:latin typeface="Arial" panose="020B0604020202020204" pitchFamily="34" charset="0"/>
              </a:defRPr>
            </a:lvl5pPr>
            <a:lvl6pPr marL="2286000" eaLnBrk="0" fontAlgn="base">
              <a:spcBef>
                <a:spcPct val="0"/>
              </a:spcBef>
              <a:spcAft>
                <a:spcPct val="0"/>
              </a:spcAft>
              <a:defRPr>
                <a:solidFill>
                  <a:schemeClr val="tx1"/>
                </a:solidFill>
                <a:latin typeface="Arial" panose="020B0604020202020204" pitchFamily="34" charset="0"/>
              </a:defRPr>
            </a:lvl6pPr>
            <a:lvl7pPr marL="2743200" eaLnBrk="0" fontAlgn="base">
              <a:spcBef>
                <a:spcPct val="0"/>
              </a:spcBef>
              <a:spcAft>
                <a:spcPct val="0"/>
              </a:spcAft>
              <a:defRPr>
                <a:solidFill>
                  <a:schemeClr val="tx1"/>
                </a:solidFill>
                <a:latin typeface="Arial" panose="020B0604020202020204" pitchFamily="34" charset="0"/>
              </a:defRPr>
            </a:lvl7pPr>
            <a:lvl8pPr marL="3200400" eaLnBrk="0" fontAlgn="base">
              <a:spcBef>
                <a:spcPct val="0"/>
              </a:spcBef>
              <a:spcAft>
                <a:spcPct val="0"/>
              </a:spcAft>
              <a:defRPr>
                <a:solidFill>
                  <a:schemeClr val="tx1"/>
                </a:solidFill>
                <a:latin typeface="Arial" panose="020B0604020202020204" pitchFamily="34" charset="0"/>
              </a:defRPr>
            </a:lvl8pPr>
            <a:lvl9pPr marL="3657600" eaLnBrk="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800" b="1" i="0" u="none" strike="noStrike" cap="none" normalizeH="0" baseline="0" dirty="0">
                <a:ln>
                  <a:noFill/>
                </a:ln>
                <a:solidFill>
                  <a:srgbClr val="000000"/>
                </a:solidFill>
                <a:effectLst/>
                <a:latin typeface="Myriad Pro"/>
                <a:ea typeface="Arial" panose="020B0604020202020204" pitchFamily="34" charset="0"/>
              </a:rPr>
              <a:t>Assessment Component 1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800" b="1" i="1" u="none" strike="noStrike" cap="none" normalizeH="0" baseline="0" dirty="0">
                <a:ln>
                  <a:noFill/>
                </a:ln>
                <a:solidFill>
                  <a:srgbClr val="000000"/>
                </a:solidFill>
                <a:effectLst/>
                <a:latin typeface="Myriad Pro"/>
                <a:ea typeface="Arial" panose="020B0604020202020204" pitchFamily="34" charset="0"/>
              </a:rPr>
              <a:t>(Tick one) </a:t>
            </a:r>
            <a:endParaRPr kumimoji="0" lang="en-GB" altLang="zh-CN" sz="1800" b="1" i="0" u="none" strike="noStrike" cap="none" normalizeH="0" baseline="0" dirty="0">
              <a:ln>
                <a:noFill/>
              </a:ln>
              <a:solidFill>
                <a:srgbClr val="000000"/>
              </a:solidFill>
              <a:effectLst/>
              <a:latin typeface="Myriad Pro"/>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800" b="0" i="0" u="none" strike="noStrike" cap="none" normalizeH="0" baseline="0" dirty="0">
                <a:ln>
                  <a:noFill/>
                </a:ln>
                <a:solidFill>
                  <a:srgbClr val="000000"/>
                </a:solidFill>
                <a:effectLst/>
                <a:latin typeface="Myriad Pro"/>
                <a:ea typeface="Segoe UI Symbol" panose="020B0502040204020203" pitchFamily="34" charset="0"/>
                <a:cs typeface="Segoe UI Symbol" panose="020B0502040204020203" pitchFamily="34" charset="0"/>
              </a:rPr>
              <a:t>☐ </a:t>
            </a:r>
            <a:r>
              <a:rPr kumimoji="0" lang="en-GB" altLang="zh-CN" sz="1800" b="1" i="0" u="none" strike="noStrike" cap="none" normalizeH="0" baseline="0" dirty="0">
                <a:ln>
                  <a:noFill/>
                </a:ln>
                <a:solidFill>
                  <a:srgbClr val="000000"/>
                </a:solidFill>
                <a:effectLst/>
                <a:latin typeface="Myriad Pro"/>
                <a:ea typeface="Arial" panose="020B0604020202020204" pitchFamily="34" charset="0"/>
              </a:rPr>
              <a:t>	Written exam 	</a:t>
            </a:r>
            <a:r>
              <a:rPr kumimoji="0" lang="en-GB" altLang="zh-CN" sz="1800" b="0" i="0" u="none" strike="noStrike" cap="none" normalizeH="0" baseline="0" dirty="0">
                <a:ln>
                  <a:noFill/>
                </a:ln>
                <a:solidFill>
                  <a:srgbClr val="000000"/>
                </a:solidFill>
                <a:effectLst/>
                <a:latin typeface="Myriad Pro"/>
                <a:ea typeface="Arial" panose="020B0604020202020204" pitchFamily="34" charset="0"/>
                <a:cs typeface="MS Gothic" panose="020B0609070205080204" pitchFamily="49" charset="-128"/>
              </a:rPr>
              <a:t>☒ </a:t>
            </a:r>
            <a:r>
              <a:rPr kumimoji="0" lang="en-GB" altLang="zh-CN" sz="1800" b="1" i="0" u="none" strike="noStrike" cap="none" normalizeH="0" baseline="0" dirty="0">
                <a:ln>
                  <a:noFill/>
                </a:ln>
                <a:solidFill>
                  <a:srgbClr val="000000"/>
                </a:solidFill>
                <a:effectLst/>
                <a:latin typeface="Myriad Pro"/>
                <a:ea typeface="Arial" panose="020B0604020202020204" pitchFamily="34" charset="0"/>
              </a:rPr>
              <a:t>	Coursework 	</a:t>
            </a:r>
            <a:r>
              <a:rPr kumimoji="0" lang="en-GB" altLang="zh-CN" sz="1800" b="0" i="0" u="none" strike="noStrike" cap="none" normalizeH="0" baseline="0" dirty="0">
                <a:ln>
                  <a:noFill/>
                </a:ln>
                <a:solidFill>
                  <a:srgbClr val="000000"/>
                </a:solidFill>
                <a:effectLst/>
                <a:latin typeface="Myriad Pro"/>
                <a:ea typeface="Arial" panose="020B0604020202020204" pitchFamily="34" charset="0"/>
                <a:cs typeface="MS Gothic" panose="020B0609070205080204" pitchFamily="49" charset="-128"/>
              </a:rPr>
              <a:t>☐ </a:t>
            </a:r>
            <a:r>
              <a:rPr kumimoji="0" lang="en-GB" altLang="zh-CN" sz="1800" b="1" i="0" u="none" strike="noStrike" cap="none" normalizeH="0" baseline="0" dirty="0">
                <a:ln>
                  <a:noFill/>
                </a:ln>
                <a:solidFill>
                  <a:srgbClr val="000000"/>
                </a:solidFill>
                <a:effectLst/>
                <a:latin typeface="Myriad Pro"/>
                <a:ea typeface="Arial" panose="020B0604020202020204" pitchFamily="34" charset="0"/>
              </a:rPr>
              <a:t>	Practical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zh-CN"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4847387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 calcmode="lin" valueType="num">
                                      <p:cBhvr additive="base">
                                        <p:cTn id="3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gtEl>
                                        <p:attrNameLst>
                                          <p:attrName>style.visibility</p:attrName>
                                        </p:attrNameLst>
                                      </p:cBhvr>
                                      <p:to>
                                        <p:strVal val="visible"/>
                                      </p:to>
                                    </p:set>
                                    <p:anim calcmode="lin" valueType="num">
                                      <p:cBhvr additive="base">
                                        <p:cTn id="36" dur="500" fill="hold"/>
                                        <p:tgtEl>
                                          <p:spTgt spid="3"/>
                                        </p:tgtEl>
                                        <p:attrNameLst>
                                          <p:attrName>ppt_x</p:attrName>
                                        </p:attrNameLst>
                                      </p:cBhvr>
                                      <p:tavLst>
                                        <p:tav tm="0">
                                          <p:val>
                                            <p:strVal val="#ppt_x"/>
                                          </p:val>
                                        </p:tav>
                                        <p:tav tm="100000">
                                          <p:val>
                                            <p:strVal val="#ppt_x"/>
                                          </p:val>
                                        </p:tav>
                                      </p:tavLst>
                                    </p:anim>
                                    <p:anim calcmode="lin" valueType="num">
                                      <p:cBhvr additive="base">
                                        <p:cTn id="3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9"/>
            <a:ext cx="8229600" cy="680858"/>
          </a:xfrm>
          <a:prstGeom prst="rect">
            <a:avLst/>
          </a:prstGeom>
        </p:spPr>
        <p:txBody>
          <a:bodyPr/>
          <a:lstStyle/>
          <a:p>
            <a:r>
              <a:rPr lang="en-GB" b="1" dirty="0"/>
              <a:t>Module Assessment Mode - II</a:t>
            </a:r>
            <a:endParaRPr b="1" dirty="0"/>
          </a:p>
        </p:txBody>
      </p:sp>
      <p:sp>
        <p:nvSpPr>
          <p:cNvPr id="124" name="Clarifying the core concepts in this module"/>
          <p:cNvSpPr txBox="1">
            <a:spLocks noGrp="1"/>
          </p:cNvSpPr>
          <p:nvPr>
            <p:ph type="body" idx="1"/>
          </p:nvPr>
        </p:nvSpPr>
        <p:spPr>
          <a:xfrm>
            <a:off x="195209" y="955497"/>
            <a:ext cx="8491591" cy="1160980"/>
          </a:xfrm>
          <a:prstGeom prst="rect">
            <a:avLst/>
          </a:prstGeom>
        </p:spPr>
        <p:txBody>
          <a:bodyPr>
            <a:normAutofit fontScale="70000" lnSpcReduction="20000"/>
          </a:bodyPr>
          <a:lstStyle/>
          <a:p>
            <a:pPr marL="0" indent="0" algn="ctr">
              <a:spcBef>
                <a:spcPts val="0"/>
              </a:spcBef>
              <a:buSzTx/>
              <a:buFontTx/>
              <a:buNone/>
              <a:defRPr sz="3300" b="1"/>
            </a:pPr>
            <a:r>
              <a:rPr lang="en-GB" sz="4500" dirty="0"/>
              <a:t>Assessment Component 2 </a:t>
            </a:r>
          </a:p>
          <a:p>
            <a:pPr marL="0" indent="0" algn="ctr">
              <a:spcBef>
                <a:spcPts val="0"/>
              </a:spcBef>
              <a:buSzTx/>
              <a:buFontTx/>
              <a:buNone/>
              <a:defRPr sz="3300" b="1"/>
            </a:pPr>
            <a:endParaRPr lang="en-GB" sz="1900" dirty="0"/>
          </a:p>
          <a:p>
            <a:pPr marL="0" indent="0" algn="ctr">
              <a:spcBef>
                <a:spcPts val="0"/>
              </a:spcBef>
              <a:buSzTx/>
              <a:buFontTx/>
              <a:buNone/>
              <a:defRPr sz="3300" b="1"/>
            </a:pPr>
            <a:r>
              <a:rPr lang="en-GB" sz="1900" dirty="0"/>
              <a:t>	</a:t>
            </a:r>
          </a:p>
          <a:p>
            <a:pPr marL="0" indent="0" algn="ctr">
              <a:spcBef>
                <a:spcPts val="0"/>
              </a:spcBef>
              <a:buSzTx/>
              <a:buFontTx/>
              <a:buNone/>
              <a:defRPr sz="3300" b="1"/>
            </a:pPr>
            <a:r>
              <a:rPr lang="en-GB" dirty="0"/>
              <a:t> </a:t>
            </a:r>
          </a:p>
          <a:p>
            <a:pPr marL="0" indent="0" algn="ctr">
              <a:spcBef>
                <a:spcPts val="0"/>
              </a:spcBef>
              <a:buSzTx/>
              <a:buFontTx/>
              <a:buNone/>
              <a:defRPr sz="3300" b="1"/>
            </a:pPr>
            <a:endParaRPr dirty="0"/>
          </a:p>
        </p:txBody>
      </p:sp>
      <p:sp>
        <p:nvSpPr>
          <p:cNvPr id="3" name="Rectangle 1">
            <a:extLst>
              <a:ext uri="{FF2B5EF4-FFF2-40B4-BE49-F238E27FC236}">
                <a16:creationId xmlns:a16="http://schemas.microsoft.com/office/drawing/2014/main" id="{9BB9448A-AC2A-A09B-E166-7E5D424AD711}"/>
              </a:ext>
            </a:extLst>
          </p:cNvPr>
          <p:cNvSpPr>
            <a:spLocks noChangeArrowheads="1"/>
          </p:cNvSpPr>
          <p:nvPr/>
        </p:nvSpPr>
        <p:spPr bwMode="auto">
          <a:xfrm>
            <a:off x="1790700" y="36925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200" b="0" i="0" u="none" strike="noStrike" cap="none" normalizeH="0" baseline="0">
                <a:ln>
                  <a:noFill/>
                </a:ln>
                <a:solidFill>
                  <a:srgbClr val="000000"/>
                </a:solidFill>
                <a:effectLst/>
                <a:latin typeface="Arial" panose="020B0604020202020204" pitchFamily="34" charset="0"/>
                <a:ea typeface="Arial" panose="020B0604020202020204" pitchFamily="34" charset="0"/>
              </a:rPr>
              <a:t> </a:t>
            </a:r>
            <a:endParaRPr kumimoji="0" lang="en-GB" altLang="zh-CN" sz="1800" b="0" i="0" u="none" strike="noStrike" cap="none" normalizeH="0" baseline="0">
              <a:ln>
                <a:noFill/>
              </a:ln>
              <a:solidFill>
                <a:schemeClr val="tx1"/>
              </a:solidFill>
              <a:effectLst/>
              <a:latin typeface="Arial" panose="020B0604020202020204" pitchFamily="34" charset="0"/>
            </a:endParaRPr>
          </a:p>
        </p:txBody>
      </p:sp>
      <p:graphicFrame>
        <p:nvGraphicFramePr>
          <p:cNvPr id="4" name="Table 3">
            <a:extLst>
              <a:ext uri="{FF2B5EF4-FFF2-40B4-BE49-F238E27FC236}">
                <a16:creationId xmlns:a16="http://schemas.microsoft.com/office/drawing/2014/main" id="{2B4CF2D7-9CF7-42D7-AAE3-985349339908}"/>
              </a:ext>
            </a:extLst>
          </p:cNvPr>
          <p:cNvGraphicFramePr>
            <a:graphicFrameLocks noGrp="1"/>
          </p:cNvGraphicFramePr>
          <p:nvPr>
            <p:extLst>
              <p:ext uri="{D42A27DB-BD31-4B8C-83A1-F6EECF244321}">
                <p14:modId xmlns:p14="http://schemas.microsoft.com/office/powerpoint/2010/main" val="3331459296"/>
              </p:ext>
            </p:extLst>
          </p:nvPr>
        </p:nvGraphicFramePr>
        <p:xfrm>
          <a:off x="195209" y="2505860"/>
          <a:ext cx="8753582" cy="2373330"/>
        </p:xfrm>
        <a:graphic>
          <a:graphicData uri="http://schemas.openxmlformats.org/drawingml/2006/table">
            <a:tbl>
              <a:tblPr firstRow="1" firstCol="1" bandRow="1">
                <a:tableStyleId>{5940675A-B579-460E-94D1-54222C63F5DA}</a:tableStyleId>
              </a:tblPr>
              <a:tblGrid>
                <a:gridCol w="3263138">
                  <a:extLst>
                    <a:ext uri="{9D8B030D-6E8A-4147-A177-3AD203B41FA5}">
                      <a16:colId xmlns:a16="http://schemas.microsoft.com/office/drawing/2014/main" val="265158537"/>
                    </a:ext>
                  </a:extLst>
                </a:gridCol>
                <a:gridCol w="3316807">
                  <a:extLst>
                    <a:ext uri="{9D8B030D-6E8A-4147-A177-3AD203B41FA5}">
                      <a16:colId xmlns:a16="http://schemas.microsoft.com/office/drawing/2014/main" val="1085674039"/>
                    </a:ext>
                  </a:extLst>
                </a:gridCol>
                <a:gridCol w="2173637">
                  <a:extLst>
                    <a:ext uri="{9D8B030D-6E8A-4147-A177-3AD203B41FA5}">
                      <a16:colId xmlns:a16="http://schemas.microsoft.com/office/drawing/2014/main" val="274037090"/>
                    </a:ext>
                  </a:extLst>
                </a:gridCol>
              </a:tblGrid>
              <a:tr h="782357">
                <a:tc>
                  <a:txBody>
                    <a:bodyPr/>
                    <a:lstStyle/>
                    <a:p>
                      <a:pPr marL="94615" indent="-6350">
                        <a:lnSpc>
                          <a:spcPct val="102000"/>
                        </a:lnSpc>
                        <a:spcAft>
                          <a:spcPts val="535"/>
                        </a:spcAft>
                      </a:pPr>
                      <a:r>
                        <a:rPr lang="en-GB" sz="2400" b="1" dirty="0">
                          <a:effectLst/>
                          <a:latin typeface="Myriad Pro"/>
                        </a:rPr>
                        <a:t>Mode of Assessment</a:t>
                      </a:r>
                      <a:endParaRPr lang="en-GB" sz="2400" b="1"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tc>
                  <a:txBody>
                    <a:bodyPr/>
                    <a:lstStyle/>
                    <a:p>
                      <a:pPr marL="94615" indent="-6350">
                        <a:lnSpc>
                          <a:spcPct val="102000"/>
                        </a:lnSpc>
                        <a:spcAft>
                          <a:spcPts val="535"/>
                        </a:spcAft>
                      </a:pPr>
                      <a:r>
                        <a:rPr lang="en-GB" sz="2000" b="1" dirty="0">
                          <a:effectLst/>
                          <a:latin typeface="Myriad Pro"/>
                        </a:rPr>
                        <a:t>Volume</a:t>
                      </a:r>
                      <a:endParaRPr lang="en-GB" sz="2000" b="1"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tc>
                  <a:txBody>
                    <a:bodyPr/>
                    <a:lstStyle/>
                    <a:p>
                      <a:pPr marL="94615" indent="-6350">
                        <a:lnSpc>
                          <a:spcPct val="102000"/>
                        </a:lnSpc>
                        <a:spcAft>
                          <a:spcPts val="535"/>
                        </a:spcAft>
                      </a:pPr>
                      <a:r>
                        <a:rPr lang="en-GB" sz="2000" b="1" dirty="0">
                          <a:effectLst/>
                          <a:latin typeface="Myriad Pro"/>
                        </a:rPr>
                        <a:t>Weighting</a:t>
                      </a:r>
                      <a:endParaRPr lang="en-GB" sz="2000" b="1"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899627716"/>
                  </a:ext>
                </a:extLst>
              </a:tr>
              <a:tr h="1590973">
                <a:tc>
                  <a:txBody>
                    <a:bodyPr/>
                    <a:lstStyle/>
                    <a:p>
                      <a:pPr marL="94615" indent="-6350">
                        <a:lnSpc>
                          <a:spcPct val="102000"/>
                        </a:lnSpc>
                        <a:spcAft>
                          <a:spcPts val="535"/>
                        </a:spcAft>
                      </a:pPr>
                      <a:r>
                        <a:rPr lang="en-GB" sz="2000" dirty="0">
                          <a:effectLst/>
                          <a:latin typeface="Myriad Pro"/>
                        </a:rPr>
                        <a:t>Academic Interview based on</a:t>
                      </a:r>
                    </a:p>
                    <a:p>
                      <a:pPr marL="94615" indent="-6350">
                        <a:lnSpc>
                          <a:spcPct val="102000"/>
                        </a:lnSpc>
                        <a:spcAft>
                          <a:spcPts val="535"/>
                        </a:spcAft>
                      </a:pPr>
                      <a:r>
                        <a:rPr lang="en-GB" sz="2000" dirty="0">
                          <a:effectLst/>
                          <a:latin typeface="Myriad Pro"/>
                        </a:rPr>
                        <a:t>Individual report. </a:t>
                      </a:r>
                    </a:p>
                  </a:txBody>
                  <a:tcPr marL="68580" marR="68580" marT="0" marB="0"/>
                </a:tc>
                <a:tc>
                  <a:txBody>
                    <a:bodyPr/>
                    <a:lstStyle/>
                    <a:p>
                      <a:pPr marL="94615" indent="-6350">
                        <a:lnSpc>
                          <a:spcPct val="102000"/>
                        </a:lnSpc>
                        <a:spcAft>
                          <a:spcPts val="535"/>
                        </a:spcAft>
                      </a:pPr>
                      <a:r>
                        <a:rPr lang="en-GB" sz="2000" dirty="0">
                          <a:effectLst/>
                          <a:latin typeface="Myriad Pro"/>
                        </a:rPr>
                        <a:t>10-15 minutes per person</a:t>
                      </a:r>
                      <a:endParaRPr lang="en-GB" sz="2000"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tc>
                  <a:txBody>
                    <a:bodyPr/>
                    <a:lstStyle/>
                    <a:p>
                      <a:pPr marL="94615" indent="-6350">
                        <a:lnSpc>
                          <a:spcPct val="102000"/>
                        </a:lnSpc>
                        <a:spcAft>
                          <a:spcPts val="535"/>
                        </a:spcAft>
                      </a:pPr>
                      <a:r>
                        <a:rPr lang="en-GB" sz="2000" dirty="0">
                          <a:effectLst/>
                          <a:latin typeface="Myriad Pro"/>
                        </a:rPr>
                        <a:t>30%</a:t>
                      </a:r>
                      <a:endParaRPr lang="en-GB" sz="2000" dirty="0">
                        <a:solidFill>
                          <a:srgbClr val="000000"/>
                        </a:solidFill>
                        <a:effectLst/>
                        <a:latin typeface="Myriad Pro"/>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098545142"/>
                  </a:ext>
                </a:extLst>
              </a:tr>
            </a:tbl>
          </a:graphicData>
        </a:graphic>
      </p:graphicFrame>
      <p:sp>
        <p:nvSpPr>
          <p:cNvPr id="5" name="Rectangle 1">
            <a:extLst>
              <a:ext uri="{FF2B5EF4-FFF2-40B4-BE49-F238E27FC236}">
                <a16:creationId xmlns:a16="http://schemas.microsoft.com/office/drawing/2014/main" id="{01BA9593-92C8-B0D3-B25A-478FD37D04FF}"/>
              </a:ext>
            </a:extLst>
          </p:cNvPr>
          <p:cNvSpPr>
            <a:spLocks noChangeArrowheads="1"/>
          </p:cNvSpPr>
          <p:nvPr/>
        </p:nvSpPr>
        <p:spPr bwMode="auto">
          <a:xfrm>
            <a:off x="575352" y="1329161"/>
            <a:ext cx="7613151" cy="147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348" tIns="45720" rIns="91440" bIns="41262" numCol="1" anchor="ctr" anchorCtr="0" compatLnSpc="1">
            <a:prstTxWarp prst="textNoShape">
              <a:avLst/>
            </a:prstTxWarp>
            <a:spAutoFit/>
          </a:bodyPr>
          <a:lstStyle>
            <a:lvl1pPr eaLnBrk="0" fontAlgn="base">
              <a:spcBef>
                <a:spcPct val="0"/>
              </a:spcBef>
              <a:spcAft>
                <a:spcPct val="0"/>
              </a:spcAft>
              <a:defRPr>
                <a:solidFill>
                  <a:schemeClr val="tx1"/>
                </a:solidFill>
                <a:latin typeface="Arial" panose="020B0604020202020204" pitchFamily="34" charset="0"/>
              </a:defRPr>
            </a:lvl1pPr>
            <a:lvl2pPr marL="457200" eaLnBrk="0" fontAlgn="base">
              <a:spcBef>
                <a:spcPct val="0"/>
              </a:spcBef>
              <a:spcAft>
                <a:spcPct val="0"/>
              </a:spcAft>
              <a:defRPr>
                <a:solidFill>
                  <a:schemeClr val="tx1"/>
                </a:solidFill>
                <a:latin typeface="Arial" panose="020B0604020202020204" pitchFamily="34" charset="0"/>
              </a:defRPr>
            </a:lvl2pPr>
            <a:lvl3pPr marL="914400" eaLnBrk="0" fontAlgn="base">
              <a:spcBef>
                <a:spcPct val="0"/>
              </a:spcBef>
              <a:spcAft>
                <a:spcPct val="0"/>
              </a:spcAft>
              <a:defRPr>
                <a:solidFill>
                  <a:schemeClr val="tx1"/>
                </a:solidFill>
                <a:latin typeface="Arial" panose="020B0604020202020204" pitchFamily="34" charset="0"/>
              </a:defRPr>
            </a:lvl3pPr>
            <a:lvl4pPr marL="1371600" eaLnBrk="0" fontAlgn="base">
              <a:spcBef>
                <a:spcPct val="0"/>
              </a:spcBef>
              <a:spcAft>
                <a:spcPct val="0"/>
              </a:spcAft>
              <a:defRPr>
                <a:solidFill>
                  <a:schemeClr val="tx1"/>
                </a:solidFill>
                <a:latin typeface="Arial" panose="020B0604020202020204" pitchFamily="34" charset="0"/>
              </a:defRPr>
            </a:lvl4pPr>
            <a:lvl5pPr marL="1828800" eaLnBrk="0" fontAlgn="base">
              <a:spcBef>
                <a:spcPct val="0"/>
              </a:spcBef>
              <a:spcAft>
                <a:spcPct val="0"/>
              </a:spcAft>
              <a:defRPr>
                <a:solidFill>
                  <a:schemeClr val="tx1"/>
                </a:solidFill>
                <a:latin typeface="Arial" panose="020B0604020202020204" pitchFamily="34" charset="0"/>
              </a:defRPr>
            </a:lvl5pPr>
            <a:lvl6pPr marL="2286000" eaLnBrk="0" fontAlgn="base">
              <a:spcBef>
                <a:spcPct val="0"/>
              </a:spcBef>
              <a:spcAft>
                <a:spcPct val="0"/>
              </a:spcAft>
              <a:defRPr>
                <a:solidFill>
                  <a:schemeClr val="tx1"/>
                </a:solidFill>
                <a:latin typeface="Arial" panose="020B0604020202020204" pitchFamily="34" charset="0"/>
              </a:defRPr>
            </a:lvl6pPr>
            <a:lvl7pPr marL="2743200" eaLnBrk="0" fontAlgn="base">
              <a:spcBef>
                <a:spcPct val="0"/>
              </a:spcBef>
              <a:spcAft>
                <a:spcPct val="0"/>
              </a:spcAft>
              <a:defRPr>
                <a:solidFill>
                  <a:schemeClr val="tx1"/>
                </a:solidFill>
                <a:latin typeface="Arial" panose="020B0604020202020204" pitchFamily="34" charset="0"/>
              </a:defRPr>
            </a:lvl7pPr>
            <a:lvl8pPr marL="3200400" eaLnBrk="0" fontAlgn="base">
              <a:spcBef>
                <a:spcPct val="0"/>
              </a:spcBef>
              <a:spcAft>
                <a:spcPct val="0"/>
              </a:spcAft>
              <a:defRPr>
                <a:solidFill>
                  <a:schemeClr val="tx1"/>
                </a:solidFill>
                <a:latin typeface="Arial" panose="020B0604020202020204" pitchFamily="34" charset="0"/>
              </a:defRPr>
            </a:lvl8pPr>
            <a:lvl9pPr marL="3657600" eaLnBrk="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sz="2400" b="1" i="0" u="none" strike="noStrike" cap="none" normalizeH="0" baseline="0" dirty="0">
              <a:ln>
                <a:noFill/>
              </a:ln>
              <a:solidFill>
                <a:srgbClr val="000000"/>
              </a:solidFill>
              <a:effectLst/>
              <a:latin typeface="Myriad Pro"/>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2400" b="1" i="0" u="none" strike="noStrike" cap="none" normalizeH="0" baseline="0" dirty="0">
                <a:ln>
                  <a:noFill/>
                </a:ln>
                <a:solidFill>
                  <a:srgbClr val="000000"/>
                </a:solidFill>
                <a:effectLst/>
                <a:latin typeface="Myriad Pro"/>
                <a:ea typeface="Arial" panose="020B0604020202020204" pitchFamily="34" charset="0"/>
              </a:rPr>
              <a:t> 	</a:t>
            </a:r>
            <a:r>
              <a:rPr kumimoji="0" lang="en-GB" altLang="zh-CN" sz="2400" b="0" i="0" u="none" strike="noStrike" cap="none" normalizeH="0" baseline="0" dirty="0">
                <a:ln>
                  <a:noFill/>
                </a:ln>
                <a:solidFill>
                  <a:srgbClr val="000000"/>
                </a:solidFill>
                <a:effectLst/>
                <a:latin typeface="Myriad Pro"/>
                <a:ea typeface="Arial" panose="020B0604020202020204" pitchFamily="34" charset="0"/>
                <a:cs typeface="MS Gothic" panose="020B0609070205080204" pitchFamily="49" charset="-128"/>
              </a:rPr>
              <a:t> ☒</a:t>
            </a:r>
            <a:r>
              <a:rPr kumimoji="0" lang="en-GB" altLang="zh-CN" sz="2400" b="1" i="0" u="none" strike="noStrike" cap="none" normalizeH="0" baseline="0" dirty="0">
                <a:ln>
                  <a:noFill/>
                </a:ln>
                <a:solidFill>
                  <a:srgbClr val="000000"/>
                </a:solidFill>
                <a:effectLst/>
                <a:latin typeface="Myriad Pro"/>
                <a:ea typeface="Arial" panose="020B0604020202020204" pitchFamily="34" charset="0"/>
              </a:rPr>
              <a:t>	Practical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sz="24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sz="1800" b="0" i="0" u="none" strike="noStrike" cap="none" normalizeH="0" baseline="0" dirty="0">
              <a:ln>
                <a:noFill/>
              </a:ln>
              <a:solidFill>
                <a:schemeClr val="tx1"/>
              </a:solidFill>
              <a:effectLst/>
              <a:latin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C50A2DF7-E851-09B1-C469-51ED435D29C1}"/>
                  </a:ext>
                </a:extLst>
              </p14:cNvPr>
              <p14:cNvContentPartPr/>
              <p14:nvPr/>
            </p14:nvContentPartPr>
            <p14:xfrm>
              <a:off x="10420597" y="5818909"/>
              <a:ext cx="9896" cy="9896"/>
            </p14:xfrm>
          </p:contentPart>
        </mc:Choice>
        <mc:Fallback xmlns="">
          <p:pic>
            <p:nvPicPr>
              <p:cNvPr id="2" name="Ink 1">
                <a:extLst>
                  <a:ext uri="{FF2B5EF4-FFF2-40B4-BE49-F238E27FC236}">
                    <a16:creationId xmlns:a16="http://schemas.microsoft.com/office/drawing/2014/main" id="{C50A2DF7-E851-09B1-C469-51ED435D29C1}"/>
                  </a:ext>
                </a:extLst>
              </p:cNvPr>
              <p:cNvPicPr/>
              <p:nvPr/>
            </p:nvPicPr>
            <p:blipFill>
              <a:blip r:embed="rId3"/>
              <a:stretch>
                <a:fillRect/>
              </a:stretch>
            </p:blipFill>
            <p:spPr>
              <a:xfrm>
                <a:off x="9925797" y="5324109"/>
                <a:ext cx="989600" cy="9896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C2C7DCBB-BB45-1A9D-2B68-A92058EB6A4C}"/>
                  </a:ext>
                </a:extLst>
              </p14:cNvPr>
              <p14:cNvContentPartPr/>
              <p14:nvPr/>
            </p14:nvContentPartPr>
            <p14:xfrm>
              <a:off x="11558649" y="6660077"/>
              <a:ext cx="9896" cy="9896"/>
            </p14:xfrm>
          </p:contentPart>
        </mc:Choice>
        <mc:Fallback xmlns="">
          <p:pic>
            <p:nvPicPr>
              <p:cNvPr id="6" name="Ink 5">
                <a:extLst>
                  <a:ext uri="{FF2B5EF4-FFF2-40B4-BE49-F238E27FC236}">
                    <a16:creationId xmlns:a16="http://schemas.microsoft.com/office/drawing/2014/main" id="{C2C7DCBB-BB45-1A9D-2B68-A92058EB6A4C}"/>
                  </a:ext>
                </a:extLst>
              </p:cNvPr>
              <p:cNvPicPr/>
              <p:nvPr/>
            </p:nvPicPr>
            <p:blipFill>
              <a:blip r:embed="rId3"/>
              <a:stretch>
                <a:fillRect/>
              </a:stretch>
            </p:blipFill>
            <p:spPr>
              <a:xfrm>
                <a:off x="11063849" y="6165277"/>
                <a:ext cx="989600" cy="989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15A300AB-F8AD-DCB8-C2EF-90BE7F8D2DFB}"/>
                  </a:ext>
                </a:extLst>
              </p14:cNvPr>
              <p14:cNvContentPartPr/>
              <p14:nvPr/>
            </p14:nvContentPartPr>
            <p14:xfrm>
              <a:off x="12167778" y="6280436"/>
              <a:ext cx="261727" cy="270783"/>
            </p14:xfrm>
          </p:contentPart>
        </mc:Choice>
        <mc:Fallback xmlns="">
          <p:pic>
            <p:nvPicPr>
              <p:cNvPr id="7" name="Ink 6">
                <a:extLst>
                  <a:ext uri="{FF2B5EF4-FFF2-40B4-BE49-F238E27FC236}">
                    <a16:creationId xmlns:a16="http://schemas.microsoft.com/office/drawing/2014/main" id="{15A300AB-F8AD-DCB8-C2EF-90BE7F8D2DFB}"/>
                  </a:ext>
                </a:extLst>
              </p:cNvPr>
              <p:cNvPicPr/>
              <p:nvPr/>
            </p:nvPicPr>
            <p:blipFill>
              <a:blip r:embed="rId6"/>
              <a:stretch>
                <a:fillRect/>
              </a:stretch>
            </p:blipFill>
            <p:spPr>
              <a:xfrm>
                <a:off x="12149802" y="6262456"/>
                <a:ext cx="297319" cy="306384"/>
              </a:xfrm>
              <a:prstGeom prst="rect">
                <a:avLst/>
              </a:prstGeom>
            </p:spPr>
          </p:pic>
        </mc:Fallback>
      </mc:AlternateContent>
    </p:spTree>
    <p:extLst>
      <p:ext uri="{BB962C8B-B14F-4D97-AF65-F5344CB8AC3E}">
        <p14:creationId xmlns:p14="http://schemas.microsoft.com/office/powerpoint/2010/main" val="341752721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0" end="0"/>
                                            </p:txEl>
                                          </p:spTgt>
                                        </p:tgtEl>
                                        <p:attrNameLst>
                                          <p:attrName>style.visibility</p:attrName>
                                        </p:attrNameLst>
                                      </p:cBhvr>
                                      <p:to>
                                        <p:strVal val="visible"/>
                                      </p:to>
                                    </p:set>
                                    <p:animEffect transition="in" filter="fade">
                                      <p:cBhvr>
                                        <p:cTn id="19" dur="1000"/>
                                        <p:tgtEl>
                                          <p:spTgt spid="124">
                                            <p:txEl>
                                              <p:pRg st="0" end="0"/>
                                            </p:txEl>
                                          </p:spTgt>
                                        </p:tgtEl>
                                      </p:cBhvr>
                                    </p:animEffect>
                                    <p:anim calcmode="lin" valueType="num">
                                      <p:cBhvr>
                                        <p:cTn id="20" dur="1000" fill="hold"/>
                                        <p:tgtEl>
                                          <p:spTgt spid="12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Effect transition="in" filter="fade">
                                      <p:cBhvr>
                                        <p:cTn id="26" dur="1000"/>
                                        <p:tgtEl>
                                          <p:spTgt spid="124">
                                            <p:txEl>
                                              <p:pRg st="2" end="2"/>
                                            </p:txEl>
                                          </p:spTgt>
                                        </p:tgtEl>
                                      </p:cBhvr>
                                    </p:animEffect>
                                    <p:anim calcmode="lin" valueType="num">
                                      <p:cBhvr>
                                        <p:cTn id="27" dur="1000" fill="hold"/>
                                        <p:tgtEl>
                                          <p:spTgt spid="12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12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4">
                                            <p:txEl>
                                              <p:pRg st="3" end="3"/>
                                            </p:txEl>
                                          </p:spTgt>
                                        </p:tgtEl>
                                        <p:attrNameLst>
                                          <p:attrName>style.visibility</p:attrName>
                                        </p:attrNameLst>
                                      </p:cBhvr>
                                      <p:to>
                                        <p:strVal val="visible"/>
                                      </p:to>
                                    </p:set>
                                    <p:animEffect transition="in" filter="fade">
                                      <p:cBhvr>
                                        <p:cTn id="33" dur="1000"/>
                                        <p:tgtEl>
                                          <p:spTgt spid="124">
                                            <p:txEl>
                                              <p:pRg st="3" end="3"/>
                                            </p:txEl>
                                          </p:spTgt>
                                        </p:tgtEl>
                                      </p:cBhvr>
                                    </p:animEffect>
                                    <p:anim calcmode="lin" valueType="num">
                                      <p:cBhvr>
                                        <p:cTn id="34" dur="1000" fill="hold"/>
                                        <p:tgtEl>
                                          <p:spTgt spid="124">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2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4"/>
                                        </p:tgtEl>
                                        <p:attrNameLst>
                                          <p:attrName>style.visibility</p:attrName>
                                        </p:attrNameLst>
                                      </p:cBhvr>
                                      <p:to>
                                        <p:strVal val="visible"/>
                                      </p:to>
                                    </p:set>
                                    <p:anim calcmode="lin" valueType="num">
                                      <p:cBhvr additive="base">
                                        <p:cTn id="40" dur="500" fill="hold"/>
                                        <p:tgtEl>
                                          <p:spTgt spid="4"/>
                                        </p:tgtEl>
                                        <p:attrNameLst>
                                          <p:attrName>ppt_x</p:attrName>
                                        </p:attrNameLst>
                                      </p:cBhvr>
                                      <p:tavLst>
                                        <p:tav tm="0">
                                          <p:val>
                                            <p:strVal val="#ppt_x"/>
                                          </p:val>
                                        </p:tav>
                                        <p:tav tm="100000">
                                          <p:val>
                                            <p:strVal val="#ppt_x"/>
                                          </p:val>
                                        </p:tav>
                                      </p:tavLst>
                                    </p:anim>
                                    <p:anim calcmode="lin" valueType="num">
                                      <p:cBhvr additive="base">
                                        <p:cTn id="4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8"/>
            <a:ext cx="8229600" cy="865793"/>
          </a:xfrm>
          <a:prstGeom prst="rect">
            <a:avLst/>
          </a:prstGeom>
        </p:spPr>
        <p:txBody>
          <a:bodyPr>
            <a:normAutofit/>
          </a:bodyPr>
          <a:lstStyle/>
          <a:p>
            <a:r>
              <a:rPr lang="en-GB" sz="3600" b="1" dirty="0">
                <a:solidFill>
                  <a:srgbClr val="FF0000"/>
                </a:solidFill>
              </a:rPr>
              <a:t>Assessment Summary </a:t>
            </a:r>
            <a:endParaRPr sz="3600" b="1" dirty="0">
              <a:solidFill>
                <a:srgbClr val="FF0000"/>
              </a:solidFill>
            </a:endParaRPr>
          </a:p>
        </p:txBody>
      </p:sp>
      <p:sp>
        <p:nvSpPr>
          <p:cNvPr id="124" name="Clarifying the core concepts in this module"/>
          <p:cNvSpPr txBox="1">
            <a:spLocks noGrp="1"/>
          </p:cNvSpPr>
          <p:nvPr>
            <p:ph type="body" idx="1"/>
          </p:nvPr>
        </p:nvSpPr>
        <p:spPr>
          <a:xfrm>
            <a:off x="195209" y="1232900"/>
            <a:ext cx="8491591" cy="4284334"/>
          </a:xfrm>
          <a:prstGeom prst="rect">
            <a:avLst/>
          </a:prstGeom>
        </p:spPr>
        <p:txBody>
          <a:bodyPr/>
          <a:lstStyle/>
          <a:p>
            <a:pPr marL="0" indent="0" algn="ctr">
              <a:spcBef>
                <a:spcPts val="0"/>
              </a:spcBef>
              <a:buSzTx/>
              <a:buFontTx/>
              <a:buNone/>
              <a:defRPr sz="3300" b="1"/>
            </a:pPr>
            <a:endParaRPr lang="en-GB" dirty="0"/>
          </a:p>
          <a:p>
            <a:pPr marL="0" indent="0" algn="ctr">
              <a:spcBef>
                <a:spcPts val="0"/>
              </a:spcBef>
              <a:buSzTx/>
              <a:buFontTx/>
              <a:buNone/>
              <a:defRPr sz="3300" b="1"/>
            </a:pPr>
            <a:endParaRPr dirty="0"/>
          </a:p>
        </p:txBody>
      </p:sp>
      <p:graphicFrame>
        <p:nvGraphicFramePr>
          <p:cNvPr id="2" name="Table 1">
            <a:extLst>
              <a:ext uri="{FF2B5EF4-FFF2-40B4-BE49-F238E27FC236}">
                <a16:creationId xmlns:a16="http://schemas.microsoft.com/office/drawing/2014/main" id="{5E01E356-B39F-4697-A573-004E83537009}"/>
              </a:ext>
            </a:extLst>
          </p:cNvPr>
          <p:cNvGraphicFramePr>
            <a:graphicFrameLocks noGrp="1"/>
          </p:cNvGraphicFramePr>
          <p:nvPr>
            <p:extLst>
              <p:ext uri="{D42A27DB-BD31-4B8C-83A1-F6EECF244321}">
                <p14:modId xmlns:p14="http://schemas.microsoft.com/office/powerpoint/2010/main" val="2598371403"/>
              </p:ext>
            </p:extLst>
          </p:nvPr>
        </p:nvGraphicFramePr>
        <p:xfrm>
          <a:off x="457199" y="1396999"/>
          <a:ext cx="8229600" cy="2980746"/>
        </p:xfrm>
        <a:graphic>
          <a:graphicData uri="http://schemas.openxmlformats.org/drawingml/2006/table">
            <a:tbl>
              <a:tblPr firstRow="1" bandRow="1">
                <a:tableStyleId>{5940675A-B579-460E-94D1-54222C63F5DA}</a:tableStyleId>
              </a:tblPr>
              <a:tblGrid>
                <a:gridCol w="3909318">
                  <a:extLst>
                    <a:ext uri="{9D8B030D-6E8A-4147-A177-3AD203B41FA5}">
                      <a16:colId xmlns:a16="http://schemas.microsoft.com/office/drawing/2014/main" val="783758708"/>
                    </a:ext>
                  </a:extLst>
                </a:gridCol>
                <a:gridCol w="4320282">
                  <a:extLst>
                    <a:ext uri="{9D8B030D-6E8A-4147-A177-3AD203B41FA5}">
                      <a16:colId xmlns:a16="http://schemas.microsoft.com/office/drawing/2014/main" val="3769399121"/>
                    </a:ext>
                  </a:extLst>
                </a:gridCol>
              </a:tblGrid>
              <a:tr h="719262">
                <a:tc>
                  <a:txBody>
                    <a:bodyPr/>
                    <a:lstStyle/>
                    <a:p>
                      <a:pPr algn="ctr"/>
                      <a:r>
                        <a:rPr lang="en-GB" sz="2800" b="1" dirty="0">
                          <a:latin typeface="Myriad Pro"/>
                        </a:rPr>
                        <a:t>Activity Type</a:t>
                      </a:r>
                    </a:p>
                  </a:txBody>
                  <a:tcPr/>
                </a:tc>
                <a:tc>
                  <a:txBody>
                    <a:bodyPr/>
                    <a:lstStyle/>
                    <a:p>
                      <a:pPr algn="ctr"/>
                      <a:r>
                        <a:rPr lang="en-GB" sz="2800" b="1" dirty="0">
                          <a:latin typeface="Myriad Pro"/>
                        </a:rPr>
                        <a:t>Percentage</a:t>
                      </a:r>
                    </a:p>
                  </a:txBody>
                  <a:tcPr/>
                </a:tc>
                <a:extLst>
                  <a:ext uri="{0D108BD9-81ED-4DB2-BD59-A6C34878D82A}">
                    <a16:rowId xmlns:a16="http://schemas.microsoft.com/office/drawing/2014/main" val="2349939120"/>
                  </a:ext>
                </a:extLst>
              </a:tr>
              <a:tr h="719262">
                <a:tc>
                  <a:txBody>
                    <a:bodyPr/>
                    <a:lstStyle/>
                    <a:p>
                      <a:endParaRPr lang="en-GB" sz="2400" b="1" dirty="0">
                        <a:solidFill>
                          <a:srgbClr val="FF0000"/>
                        </a:solidFill>
                        <a:latin typeface="Myriad Pro"/>
                      </a:endParaRPr>
                    </a:p>
                    <a:p>
                      <a:r>
                        <a:rPr lang="en-GB" sz="2400" b="1" dirty="0">
                          <a:latin typeface="Myriad Pro"/>
                        </a:rPr>
                        <a:t>Individual Coursework</a:t>
                      </a:r>
                      <a:endParaRPr lang="en-GB" sz="2400" b="1" dirty="0">
                        <a:solidFill>
                          <a:srgbClr val="FF0000"/>
                        </a:solidFill>
                        <a:latin typeface="Myriad Pro"/>
                      </a:endParaRPr>
                    </a:p>
                  </a:txBody>
                  <a:tcPr/>
                </a:tc>
                <a:tc>
                  <a:txBody>
                    <a:bodyPr/>
                    <a:lstStyle/>
                    <a:p>
                      <a:endParaRPr lang="en-GB" sz="2400" b="1" dirty="0">
                        <a:solidFill>
                          <a:srgbClr val="FF0000"/>
                        </a:solidFill>
                        <a:latin typeface="Myriad Pro"/>
                      </a:endParaRPr>
                    </a:p>
                    <a:p>
                      <a:r>
                        <a:rPr lang="en-GB" sz="2400" b="1" dirty="0">
                          <a:solidFill>
                            <a:srgbClr val="FF0000"/>
                          </a:solidFill>
                          <a:latin typeface="Myriad Pro"/>
                        </a:rPr>
                        <a:t>70%</a:t>
                      </a:r>
                    </a:p>
                  </a:txBody>
                  <a:tcPr/>
                </a:tc>
                <a:extLst>
                  <a:ext uri="{0D108BD9-81ED-4DB2-BD59-A6C34878D82A}">
                    <a16:rowId xmlns:a16="http://schemas.microsoft.com/office/drawing/2014/main" val="2367082202"/>
                  </a:ext>
                </a:extLst>
              </a:tr>
              <a:tr h="719262">
                <a:tc>
                  <a:txBody>
                    <a:bodyPr/>
                    <a:lstStyle/>
                    <a:p>
                      <a:r>
                        <a:rPr lang="en-GB" sz="2400" b="1" dirty="0">
                          <a:solidFill>
                            <a:srgbClr val="FF0000"/>
                          </a:solidFill>
                          <a:latin typeface="Myriad Pro"/>
                        </a:rPr>
                        <a:t>Individual Practical</a:t>
                      </a:r>
                      <a:r>
                        <a:rPr lang="en-GB" sz="2400" b="1" dirty="0">
                          <a:latin typeface="Myriad Pro"/>
                        </a:rPr>
                        <a:t> </a:t>
                      </a:r>
                    </a:p>
                  </a:txBody>
                  <a:tcPr/>
                </a:tc>
                <a:tc>
                  <a:txBody>
                    <a:bodyPr/>
                    <a:lstStyle/>
                    <a:p>
                      <a:r>
                        <a:rPr lang="en-GB" sz="2400" b="1" dirty="0">
                          <a:latin typeface="Myriad Pro"/>
                        </a:rPr>
                        <a:t>30%</a:t>
                      </a:r>
                    </a:p>
                  </a:txBody>
                  <a:tcPr/>
                </a:tc>
                <a:extLst>
                  <a:ext uri="{0D108BD9-81ED-4DB2-BD59-A6C34878D82A}">
                    <a16:rowId xmlns:a16="http://schemas.microsoft.com/office/drawing/2014/main" val="2029032128"/>
                  </a:ext>
                </a:extLst>
              </a:tr>
              <a:tr h="719262">
                <a:tc>
                  <a:txBody>
                    <a:bodyPr/>
                    <a:lstStyle/>
                    <a:p>
                      <a:r>
                        <a:rPr lang="en-GB" sz="2400" b="1" dirty="0">
                          <a:solidFill>
                            <a:srgbClr val="0070C0"/>
                          </a:solidFill>
                          <a:latin typeface="Myriad Pro"/>
                        </a:rPr>
                        <a:t>Total</a:t>
                      </a:r>
                    </a:p>
                  </a:txBody>
                  <a:tcPr/>
                </a:tc>
                <a:tc>
                  <a:txBody>
                    <a:bodyPr/>
                    <a:lstStyle/>
                    <a:p>
                      <a:r>
                        <a:rPr lang="en-GB" sz="2400" b="1" dirty="0">
                          <a:solidFill>
                            <a:srgbClr val="0070C0"/>
                          </a:solidFill>
                          <a:latin typeface="Myriad Pro"/>
                        </a:rPr>
                        <a:t>100%</a:t>
                      </a:r>
                    </a:p>
                  </a:txBody>
                  <a:tcPr/>
                </a:tc>
                <a:extLst>
                  <a:ext uri="{0D108BD9-81ED-4DB2-BD59-A6C34878D82A}">
                    <a16:rowId xmlns:a16="http://schemas.microsoft.com/office/drawing/2014/main" val="685229795"/>
                  </a:ext>
                </a:extLst>
              </a:tr>
            </a:tbl>
          </a:graphicData>
        </a:graphic>
      </p:graphicFrame>
    </p:spTree>
    <p:extLst>
      <p:ext uri="{BB962C8B-B14F-4D97-AF65-F5344CB8AC3E}">
        <p14:creationId xmlns:p14="http://schemas.microsoft.com/office/powerpoint/2010/main" val="9098131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3"/>
            <a:ext cx="8229600" cy="811660"/>
          </a:xfrm>
          <a:prstGeom prst="rect">
            <a:avLst/>
          </a:prstGeom>
        </p:spPr>
        <p:txBody>
          <a:bodyPr>
            <a:normAutofit fontScale="90000"/>
          </a:bodyPr>
          <a:lstStyle/>
          <a:p>
            <a:r>
              <a:rPr lang="en-GB" sz="4800" b="1" dirty="0"/>
              <a:t>Note!</a:t>
            </a:r>
            <a:endParaRPr sz="4800" b="1" dirty="0"/>
          </a:p>
        </p:txBody>
      </p:sp>
      <p:sp>
        <p:nvSpPr>
          <p:cNvPr id="124" name="Clarifying the core concepts in this module"/>
          <p:cNvSpPr txBox="1">
            <a:spLocks noGrp="1"/>
          </p:cNvSpPr>
          <p:nvPr>
            <p:ph type="body" idx="1"/>
          </p:nvPr>
        </p:nvSpPr>
        <p:spPr>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The assignment brief (Components 1 &amp; 2)</a:t>
            </a:r>
          </a:p>
          <a:p>
            <a:pPr marL="0" indent="0" algn="ctr">
              <a:spcBef>
                <a:spcPts val="0"/>
              </a:spcBef>
              <a:buSzTx/>
              <a:buFontTx/>
              <a:buNone/>
              <a:defRPr sz="3300" b="1"/>
            </a:pPr>
            <a:r>
              <a:rPr lang="en-GB" sz="4400" b="1" dirty="0">
                <a:solidFill>
                  <a:srgbClr val="FF0000"/>
                </a:solidFill>
                <a:ea typeface="Calibri" panose="020F0502020204030204" pitchFamily="34" charset="0"/>
                <a:cs typeface="Times New Roman" panose="02020603050405020304" pitchFamily="18" charset="0"/>
              </a:rPr>
              <a:t>are available on the LCLM 5005 Moodle page</a:t>
            </a:r>
            <a:endParaRPr sz="4400" dirty="0">
              <a:solidFill>
                <a:srgbClr val="FF0000"/>
              </a:solidFill>
            </a:endParaRPr>
          </a:p>
        </p:txBody>
      </p:sp>
    </p:spTree>
    <p:extLst>
      <p:ext uri="{BB962C8B-B14F-4D97-AF65-F5344CB8AC3E}">
        <p14:creationId xmlns:p14="http://schemas.microsoft.com/office/powerpoint/2010/main" val="26881167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1" end="1"/>
                                            </p:txEl>
                                          </p:spTgt>
                                        </p:tgtEl>
                                        <p:attrNameLst>
                                          <p:attrName>style.visibility</p:attrName>
                                        </p:attrNameLst>
                                      </p:cBhvr>
                                      <p:to>
                                        <p:strVal val="visible"/>
                                      </p:to>
                                    </p:set>
                                    <p:animEffect transition="in" filter="fade">
                                      <p:cBhvr>
                                        <p:cTn id="19" dur="1000"/>
                                        <p:tgtEl>
                                          <p:spTgt spid="124">
                                            <p:txEl>
                                              <p:pRg st="1" end="1"/>
                                            </p:txEl>
                                          </p:spTgt>
                                        </p:tgtEl>
                                      </p:cBhvr>
                                    </p:animEffect>
                                    <p:anim calcmode="lin" valueType="num">
                                      <p:cBhvr>
                                        <p:cTn id="20"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Effect transition="in" filter="fade">
                                      <p:cBhvr>
                                        <p:cTn id="26" dur="1000"/>
                                        <p:tgtEl>
                                          <p:spTgt spid="124">
                                            <p:txEl>
                                              <p:pRg st="2" end="2"/>
                                            </p:txEl>
                                          </p:spTgt>
                                        </p:tgtEl>
                                      </p:cBhvr>
                                    </p:animEffect>
                                    <p:anim calcmode="lin" valueType="num">
                                      <p:cBhvr>
                                        <p:cTn id="27" dur="1000" fill="hold"/>
                                        <p:tgtEl>
                                          <p:spTgt spid="12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12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3"/>
            <a:ext cx="8229600" cy="811660"/>
          </a:xfrm>
          <a:prstGeom prst="rect">
            <a:avLst/>
          </a:prstGeom>
        </p:spPr>
        <p:txBody>
          <a:bodyPr>
            <a:normAutofit fontScale="90000"/>
          </a:bodyPr>
          <a:lstStyle/>
          <a:p>
            <a:r>
              <a:rPr lang="en-GB" sz="4800" b="1" dirty="0"/>
              <a:t>So Far …..So Good!</a:t>
            </a:r>
            <a:endParaRPr sz="4800" b="1" dirty="0"/>
          </a:p>
        </p:txBody>
      </p:sp>
      <p:sp>
        <p:nvSpPr>
          <p:cNvPr id="124" name="Clarifying the core concepts in this module"/>
          <p:cNvSpPr txBox="1">
            <a:spLocks noGrp="1"/>
          </p:cNvSpPr>
          <p:nvPr>
            <p:ph type="body" idx="1"/>
          </p:nvPr>
        </p:nvSpPr>
        <p:spPr>
          <a:xfrm>
            <a:off x="457200" y="1428108"/>
            <a:ext cx="8306656" cy="4048018"/>
          </a:xfrm>
          <a:prstGeom prst="rect">
            <a:avLst/>
          </a:prstGeom>
        </p:spPr>
        <p:txBody>
          <a:bodyPr>
            <a:normAutofit/>
          </a:bodyPr>
          <a:lstStyle/>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spcBef>
                <a:spcPts val="0"/>
              </a:spcBef>
              <a:buSzTx/>
              <a:buFontTx/>
              <a:buNone/>
              <a:defRPr sz="3300" b="1"/>
            </a:pPr>
            <a:endParaRPr lang="en-GB" sz="4400" b="1" dirty="0">
              <a:solidFill>
                <a:srgbClr val="FF0000"/>
              </a:solidFill>
              <a:effectLst/>
              <a:ea typeface="Calibri" panose="020F0502020204030204" pitchFamily="34" charset="0"/>
              <a:cs typeface="Times New Roman" panose="02020603050405020304" pitchFamily="18" charset="0"/>
            </a:endParaRPr>
          </a:p>
        </p:txBody>
      </p:sp>
      <p:pic>
        <p:nvPicPr>
          <p:cNvPr id="3074" name="Picture 2" descr="Any Questions? | ATD">
            <a:extLst>
              <a:ext uri="{FF2B5EF4-FFF2-40B4-BE49-F238E27FC236}">
                <a16:creationId xmlns:a16="http://schemas.microsoft.com/office/drawing/2014/main" id="{9CF63869-FE4C-8D52-F331-541E402F5E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8930" y="2342508"/>
            <a:ext cx="6287785" cy="2815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95993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3"/>
            <a:ext cx="8229600" cy="811660"/>
          </a:xfrm>
          <a:prstGeom prst="rect">
            <a:avLst/>
          </a:prstGeom>
        </p:spPr>
        <p:txBody>
          <a:bodyPr>
            <a:normAutofit fontScale="90000"/>
          </a:bodyPr>
          <a:lstStyle/>
          <a:p>
            <a:r>
              <a:rPr lang="en-GB" sz="4800" b="1" dirty="0"/>
              <a:t>What Time is it Now?</a:t>
            </a:r>
            <a:endParaRPr sz="4800" b="1" dirty="0"/>
          </a:p>
        </p:txBody>
      </p:sp>
      <p:sp>
        <p:nvSpPr>
          <p:cNvPr id="124" name="Clarifying the core concepts in this module"/>
          <p:cNvSpPr txBox="1">
            <a:spLocks noGrp="1"/>
          </p:cNvSpPr>
          <p:nvPr>
            <p:ph type="body" idx="1"/>
          </p:nvPr>
        </p:nvSpPr>
        <p:spPr>
          <a:xfrm>
            <a:off x="133564" y="1273996"/>
            <a:ext cx="8763856" cy="4243238"/>
          </a:xfrm>
          <a:prstGeom prst="rect">
            <a:avLst/>
          </a:prstGeom>
        </p:spPr>
        <p:txBody>
          <a:bodyPr>
            <a:normAutofit/>
          </a:bodyPr>
          <a:lstStyle/>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Lecture Time!</a:t>
            </a:r>
          </a:p>
          <a:p>
            <a:pPr marL="0" indent="0" algn="ctr">
              <a:spcBef>
                <a:spcPts val="0"/>
              </a:spcBef>
              <a:buSzTx/>
              <a:buFontTx/>
              <a:buNone/>
              <a:defRPr sz="3300" b="1"/>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spcBef>
                <a:spcPts val="0"/>
              </a:spcBef>
              <a:buSzTx/>
              <a:buFontTx/>
              <a:buNone/>
              <a:defRPr sz="3300" b="1"/>
            </a:pPr>
            <a:endParaRPr lang="en-GB" sz="4400" b="1" dirty="0">
              <a:solidFill>
                <a:srgbClr val="FF0000"/>
              </a:solidFill>
              <a:effectLst/>
              <a:ea typeface="Calibri" panose="020F0502020204030204" pitchFamily="34" charset="0"/>
              <a:cs typeface="Times New Roman" panose="02020603050405020304" pitchFamily="18" charset="0"/>
            </a:endParaRPr>
          </a:p>
        </p:txBody>
      </p:sp>
      <p:pic>
        <p:nvPicPr>
          <p:cNvPr id="2050" name="Picture 2" descr="Welcome Back Post It - Welcome Back Ecard | CardSnacks">
            <a:extLst>
              <a:ext uri="{FF2B5EF4-FFF2-40B4-BE49-F238E27FC236}">
                <a16:creationId xmlns:a16="http://schemas.microsoft.com/office/drawing/2014/main" id="{EACA3D4C-4AE5-25A6-D273-855ACE4D00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8109" y="2119313"/>
            <a:ext cx="6287784"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18483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2050"/>
                                        </p:tgtEl>
                                        <p:attrNameLst>
                                          <p:attrName>style.visibility</p:attrName>
                                        </p:attrNameLst>
                                      </p:cBhvr>
                                      <p:to>
                                        <p:strVal val="visible"/>
                                      </p:to>
                                    </p:set>
                                    <p:anim calcmode="lin" valueType="num">
                                      <p:cBhvr additive="base">
                                        <p:cTn id="24" dur="500" fill="hold"/>
                                        <p:tgtEl>
                                          <p:spTgt spid="2050"/>
                                        </p:tgtEl>
                                        <p:attrNameLst>
                                          <p:attrName>ppt_x</p:attrName>
                                        </p:attrNameLst>
                                      </p:cBhvr>
                                      <p:tavLst>
                                        <p:tav tm="0">
                                          <p:val>
                                            <p:strVal val="#ppt_x"/>
                                          </p:val>
                                        </p:tav>
                                        <p:tav tm="100000">
                                          <p:val>
                                            <p:strVal val="#ppt_x"/>
                                          </p:val>
                                        </p:tav>
                                      </p:tavLst>
                                    </p:anim>
                                    <p:anim calcmode="lin" valueType="num">
                                      <p:cBhvr additive="base">
                                        <p:cTn id="25"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2"/>
            <a:ext cx="8229600" cy="1135283"/>
          </a:xfrm>
          <a:prstGeom prst="rect">
            <a:avLst/>
          </a:prstGeom>
        </p:spPr>
        <p:txBody>
          <a:bodyPr>
            <a:normAutofit/>
          </a:bodyPr>
          <a:lstStyle/>
          <a:p>
            <a:r>
              <a:rPr lang="en-GB" sz="4800" b="1" dirty="0"/>
              <a:t>Week 1</a:t>
            </a:r>
            <a:endParaRPr sz="4800" b="1" dirty="0"/>
          </a:p>
        </p:txBody>
      </p:sp>
      <p:sp>
        <p:nvSpPr>
          <p:cNvPr id="124" name="Clarifying the core concepts in this module"/>
          <p:cNvSpPr txBox="1">
            <a:spLocks noGrp="1"/>
          </p:cNvSpPr>
          <p:nvPr>
            <p:ph type="body" idx="1"/>
          </p:nvPr>
        </p:nvSpPr>
        <p:spPr>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dirty="0">
              <a:effectLst/>
              <a:ea typeface="Calibri" panose="020F0502020204030204" pitchFamily="34" charset="0"/>
              <a:cs typeface="Times New Roman" panose="02020603050405020304" pitchFamily="18" charset="0"/>
            </a:endParaRPr>
          </a:p>
          <a:p>
            <a:pPr marL="0" indent="0" algn="ctr">
              <a:spcBef>
                <a:spcPts val="0"/>
              </a:spcBef>
              <a:buSzTx/>
              <a:buFontTx/>
              <a:buNone/>
              <a:defRPr sz="3300" b="1"/>
            </a:pPr>
            <a:r>
              <a:rPr lang="en-GB" sz="4400" b="1" dirty="0">
                <a:effectLst/>
                <a:ea typeface="Calibri" panose="020F0502020204030204" pitchFamily="34" charset="0"/>
                <a:cs typeface="Times New Roman" panose="02020603050405020304" pitchFamily="18" charset="0"/>
              </a:rPr>
              <a:t>Introduction to Organisational Culture.</a:t>
            </a:r>
            <a:endParaRPr sz="4400" dirty="0"/>
          </a:p>
        </p:txBody>
      </p:sp>
    </p:spTree>
    <p:extLst>
      <p:ext uri="{BB962C8B-B14F-4D97-AF65-F5344CB8AC3E}">
        <p14:creationId xmlns:p14="http://schemas.microsoft.com/office/powerpoint/2010/main" val="219227873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1" end="1"/>
                                            </p:txEl>
                                          </p:spTgt>
                                        </p:tgtEl>
                                        <p:attrNameLst>
                                          <p:attrName>style.visibility</p:attrName>
                                        </p:attrNameLst>
                                      </p:cBhvr>
                                      <p:to>
                                        <p:strVal val="visible"/>
                                      </p:to>
                                    </p:set>
                                    <p:animEffect transition="in" filter="fade">
                                      <p:cBhvr>
                                        <p:cTn id="19" dur="1000"/>
                                        <p:tgtEl>
                                          <p:spTgt spid="124">
                                            <p:txEl>
                                              <p:pRg st="1" end="1"/>
                                            </p:txEl>
                                          </p:spTgt>
                                        </p:tgtEl>
                                      </p:cBhvr>
                                    </p:animEffect>
                                    <p:anim calcmode="lin" valueType="num">
                                      <p:cBhvr>
                                        <p:cTn id="20"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normAutofit/>
          </a:bodyPr>
          <a:lstStyle/>
          <a:p>
            <a:r>
              <a:rPr lang="en-GB" sz="4000" b="1" dirty="0"/>
              <a:t>Week 1</a:t>
            </a:r>
            <a:endParaRPr sz="40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ctr">
              <a:spcBef>
                <a:spcPts val="0"/>
              </a:spcBef>
              <a:buSzTx/>
              <a:buFontTx/>
              <a:buNone/>
              <a:defRPr sz="3300" b="1"/>
            </a:pPr>
            <a:endParaRPr lang="en-GB" dirty="0"/>
          </a:p>
          <a:p>
            <a:pPr marL="0" indent="0">
              <a:spcBef>
                <a:spcPts val="0"/>
              </a:spcBef>
              <a:buSzTx/>
              <a:buFontTx/>
              <a:buNone/>
              <a:defRPr sz="3300" b="1"/>
            </a:pPr>
            <a:r>
              <a:rPr lang="en-GB" sz="3600" dirty="0">
                <a:solidFill>
                  <a:schemeClr val="tx1"/>
                </a:solidFill>
              </a:rPr>
              <a:t>We shall examine…..</a:t>
            </a:r>
          </a:p>
          <a:p>
            <a:pPr marL="0" indent="0">
              <a:spcBef>
                <a:spcPts val="0"/>
              </a:spcBef>
              <a:buSzTx/>
              <a:buFontTx/>
              <a:buNone/>
              <a:defRPr sz="3300" b="1"/>
            </a:pPr>
            <a:endParaRPr lang="en-GB" sz="3600" dirty="0">
              <a:solidFill>
                <a:schemeClr val="tx1"/>
              </a:solidFill>
            </a:endParaRPr>
          </a:p>
          <a:p>
            <a:pPr algn="ctr"/>
            <a:r>
              <a:rPr lang="en-GB" sz="4000" b="1" dirty="0">
                <a:solidFill>
                  <a:srgbClr val="FF0000"/>
                </a:solidFill>
              </a:rPr>
              <a:t>Understanding Organisational Culture.</a:t>
            </a:r>
          </a:p>
          <a:p>
            <a:pPr algn="ctr"/>
            <a:endParaRPr lang="en-GB" sz="4000" b="1" dirty="0">
              <a:solidFill>
                <a:srgbClr val="FF0000"/>
              </a:solidFill>
            </a:endParaRPr>
          </a:p>
          <a:p>
            <a:pPr marL="0" indent="0">
              <a:spcBef>
                <a:spcPts val="0"/>
              </a:spcBef>
              <a:buSzTx/>
              <a:buNone/>
              <a:defRPr sz="3300" b="1"/>
            </a:pPr>
            <a:endParaRPr lang="en-GB" sz="3200" dirty="0">
              <a:solidFill>
                <a:srgbClr val="FF0000"/>
              </a:solidFill>
            </a:endParaRPr>
          </a:p>
        </p:txBody>
      </p:sp>
    </p:spTree>
    <p:extLst>
      <p:ext uri="{BB962C8B-B14F-4D97-AF65-F5344CB8AC3E}">
        <p14:creationId xmlns:p14="http://schemas.microsoft.com/office/powerpoint/2010/main" val="131719657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1" end="1"/>
                                            </p:txEl>
                                          </p:spTgt>
                                        </p:tgtEl>
                                        <p:attrNameLst>
                                          <p:attrName>style.visibility</p:attrName>
                                        </p:attrNameLst>
                                      </p:cBhvr>
                                      <p:to>
                                        <p:strVal val="visible"/>
                                      </p:to>
                                    </p:set>
                                    <p:anim calcmode="lin" valueType="num">
                                      <p:cBhvr additive="base">
                                        <p:cTn id="18"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3" end="3"/>
                                            </p:txEl>
                                          </p:spTgt>
                                        </p:tgtEl>
                                        <p:attrNameLst>
                                          <p:attrName>style.visibility</p:attrName>
                                        </p:attrNameLst>
                                      </p:cBhvr>
                                      <p:to>
                                        <p:strVal val="visible"/>
                                      </p:to>
                                    </p:set>
                                    <p:anim calcmode="lin" valueType="num">
                                      <p:cBhvr additive="base">
                                        <p:cTn id="24"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8B3EBC-FA37-19A5-E922-A6652A1E4BE5}"/>
            </a:ext>
          </a:extLst>
        </p:cNvPr>
        <p:cNvGrpSpPr/>
        <p:nvPr/>
      </p:nvGrpSpPr>
      <p:grpSpPr>
        <a:xfrm>
          <a:off x="0" y="0"/>
          <a:ext cx="0" cy="0"/>
          <a:chOff x="0" y="0"/>
          <a:chExt cx="0" cy="0"/>
        </a:xfrm>
      </p:grpSpPr>
      <p:sp>
        <p:nvSpPr>
          <p:cNvPr id="123" name="Double-click to edit">
            <a:extLst>
              <a:ext uri="{FF2B5EF4-FFF2-40B4-BE49-F238E27FC236}">
                <a16:creationId xmlns:a16="http://schemas.microsoft.com/office/drawing/2014/main" id="{F0BC8689-67CA-9E54-1346-38A3CF5230EC}"/>
              </a:ext>
            </a:extLst>
          </p:cNvPr>
          <p:cNvSpPr txBox="1">
            <a:spLocks noGrp="1"/>
          </p:cNvSpPr>
          <p:nvPr>
            <p:ph type="title"/>
          </p:nvPr>
        </p:nvSpPr>
        <p:spPr>
          <a:xfrm>
            <a:off x="215757" y="274639"/>
            <a:ext cx="8784405" cy="896616"/>
          </a:xfrm>
          <a:prstGeom prst="rect">
            <a:avLst/>
          </a:prstGeom>
        </p:spPr>
        <p:txBody>
          <a:bodyPr>
            <a:normAutofit fontScale="90000"/>
          </a:bodyPr>
          <a:lstStyle/>
          <a:p>
            <a:pPr>
              <a:defRPr sz="3300" b="1"/>
            </a:pPr>
            <a:r>
              <a:rPr lang="en-GB" sz="3600" b="1" dirty="0"/>
              <a:t>Activity 1: Organisational Culture in perspective </a:t>
            </a:r>
            <a:endParaRPr lang="en-GB" sz="3600" dirty="0"/>
          </a:p>
        </p:txBody>
      </p:sp>
      <p:sp>
        <p:nvSpPr>
          <p:cNvPr id="124" name="Clarifying the core concepts in this module">
            <a:extLst>
              <a:ext uri="{FF2B5EF4-FFF2-40B4-BE49-F238E27FC236}">
                <a16:creationId xmlns:a16="http://schemas.microsoft.com/office/drawing/2014/main" id="{7A8669B1-7A7D-77BF-1CAF-88B39332FD14}"/>
              </a:ext>
            </a:extLst>
          </p:cNvPr>
          <p:cNvSpPr txBox="1">
            <a:spLocks noGrp="1"/>
          </p:cNvSpPr>
          <p:nvPr>
            <p:ph type="body" idx="1"/>
          </p:nvPr>
        </p:nvSpPr>
        <p:spPr>
          <a:xfrm>
            <a:off x="338420" y="1389754"/>
            <a:ext cx="3783367" cy="3259364"/>
          </a:xfrm>
          <a:prstGeom prst="rect">
            <a:avLst/>
          </a:prstGeom>
        </p:spPr>
        <p:style>
          <a:lnRef idx="2">
            <a:schemeClr val="dk1"/>
          </a:lnRef>
          <a:fillRef idx="1">
            <a:schemeClr val="lt1"/>
          </a:fillRef>
          <a:effectRef idx="0">
            <a:schemeClr val="dk1"/>
          </a:effectRef>
          <a:fontRef idx="minor">
            <a:schemeClr val="dk1"/>
          </a:fontRef>
        </p:style>
        <p:txBody>
          <a:bodyPr>
            <a:normAutofit fontScale="70000" lnSpcReduction="20000"/>
          </a:bodyPr>
          <a:lstStyle/>
          <a:p>
            <a:pPr marL="0" indent="0" fontAlgn="base">
              <a:buNone/>
            </a:pPr>
            <a:r>
              <a:rPr lang="en-GB" sz="3800" b="1" dirty="0">
                <a:highlight>
                  <a:srgbClr val="FFFF00"/>
                </a:highlight>
              </a:rPr>
              <a:t>Scenario</a:t>
            </a:r>
            <a:r>
              <a:rPr lang="en-GB" sz="3200" b="1" dirty="0">
                <a:highlight>
                  <a:srgbClr val="FFFF00"/>
                </a:highlight>
              </a:rPr>
              <a:t> 1 </a:t>
            </a:r>
          </a:p>
          <a:p>
            <a:pPr fontAlgn="base"/>
            <a:r>
              <a:rPr lang="en-GB" sz="3200" dirty="0"/>
              <a:t>Imagine you start a new job. </a:t>
            </a:r>
          </a:p>
          <a:p>
            <a:pPr fontAlgn="base"/>
            <a:r>
              <a:rPr lang="en-GB" sz="3200" dirty="0"/>
              <a:t>On your first day, you notice that </a:t>
            </a:r>
          </a:p>
          <a:p>
            <a:pPr lvl="1" fontAlgn="base"/>
            <a:r>
              <a:rPr lang="en-GB" sz="3200" dirty="0"/>
              <a:t>everyone is dressed casually, </a:t>
            </a:r>
          </a:p>
          <a:p>
            <a:pPr lvl="1" fontAlgn="base"/>
            <a:r>
              <a:rPr lang="en-GB" sz="3200" dirty="0"/>
              <a:t>people address the boss by first name, and </a:t>
            </a:r>
          </a:p>
          <a:p>
            <a:pPr lvl="1" fontAlgn="base"/>
            <a:r>
              <a:rPr lang="en-GB" sz="3200" dirty="0"/>
              <a:t>meetings begin with jokes and small talk. </a:t>
            </a:r>
          </a:p>
          <a:p>
            <a:pPr fontAlgn="base"/>
            <a:endParaRPr lang="en-GB" sz="3200" dirty="0"/>
          </a:p>
        </p:txBody>
      </p:sp>
      <p:sp>
        <p:nvSpPr>
          <p:cNvPr id="2" name="Clarifying the core concepts in this module">
            <a:extLst>
              <a:ext uri="{FF2B5EF4-FFF2-40B4-BE49-F238E27FC236}">
                <a16:creationId xmlns:a16="http://schemas.microsoft.com/office/drawing/2014/main" id="{B2BE1557-0201-36F8-1914-83129AFE757D}"/>
              </a:ext>
            </a:extLst>
          </p:cNvPr>
          <p:cNvSpPr txBox="1">
            <a:spLocks/>
          </p:cNvSpPr>
          <p:nvPr/>
        </p:nvSpPr>
        <p:spPr>
          <a:xfrm>
            <a:off x="4405807" y="1422267"/>
            <a:ext cx="4516296" cy="3259363"/>
          </a:xfrm>
          <a:prstGeom prst="rect">
            <a:avLst/>
          </a:prstGeom>
          <a:ln/>
          <a:extLst>
            <a:ext uri="{C572A759-6A51-4108-AA02-DFA0A04FC94B}">
              <ma14:wrappingTextBoxFlag xmlns:ma14="http://schemas.microsoft.com/office/mac/drawingml/2011/main" xmlns:a14="http://schemas.microsoft.com/office/drawing/2010/main" xmlns:m="http://schemas.openxmlformats.org/officeDocument/2006/math" xmlns="" val="1"/>
            </a:ext>
          </a:extLst>
        </p:spPr>
        <p:style>
          <a:lnRef idx="2">
            <a:schemeClr val="accent1"/>
          </a:lnRef>
          <a:fillRef idx="1">
            <a:schemeClr val="lt1"/>
          </a:fillRef>
          <a:effectRef idx="0">
            <a:schemeClr val="accent1"/>
          </a:effectRef>
          <a:fontRef idx="minor">
            <a:schemeClr val="dk1"/>
          </a:fontRef>
        </p:style>
        <p:txBody>
          <a:bodyPr lIns="45719" rIns="45719">
            <a:normAutofit/>
          </a:bodyPr>
          <a:lst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a:lstStyle>
          <a:p>
            <a:pPr marL="0" indent="0" fontAlgn="base" hangingPunct="1">
              <a:lnSpc>
                <a:spcPct val="80000"/>
              </a:lnSpc>
              <a:buNone/>
            </a:pPr>
            <a:r>
              <a:rPr lang="en-GB" b="1" dirty="0">
                <a:highlight>
                  <a:srgbClr val="FFFF00"/>
                </a:highlight>
              </a:rPr>
              <a:t>Scenario 2 </a:t>
            </a:r>
          </a:p>
          <a:p>
            <a:pPr fontAlgn="base" hangingPunct="1"/>
            <a:r>
              <a:rPr lang="en-GB" sz="2000" dirty="0"/>
              <a:t>In another job </a:t>
            </a:r>
          </a:p>
          <a:p>
            <a:pPr fontAlgn="base" hangingPunct="1"/>
            <a:r>
              <a:rPr lang="en-GB" sz="2000" dirty="0"/>
              <a:t>people wear suits, </a:t>
            </a:r>
          </a:p>
          <a:p>
            <a:pPr fontAlgn="base" hangingPunct="1"/>
            <a:r>
              <a:rPr lang="en-GB" sz="2000" dirty="0"/>
              <a:t>call the boss ‘Professor’ or ‘Doctor,’ and </a:t>
            </a:r>
          </a:p>
          <a:p>
            <a:pPr fontAlgn="base" hangingPunct="1"/>
            <a:r>
              <a:rPr lang="en-GB" sz="2000" dirty="0"/>
              <a:t>meetings begin strictly on time with a formal agenda. </a:t>
            </a:r>
          </a:p>
          <a:p>
            <a:pPr fontAlgn="base" hangingPunct="1"/>
            <a:endParaRPr lang="en-GB" sz="2000" dirty="0"/>
          </a:p>
        </p:txBody>
      </p:sp>
      <p:sp>
        <p:nvSpPr>
          <p:cNvPr id="3" name="TextBox 2">
            <a:extLst>
              <a:ext uri="{FF2B5EF4-FFF2-40B4-BE49-F238E27FC236}">
                <a16:creationId xmlns:a16="http://schemas.microsoft.com/office/drawing/2014/main" id="{A3002769-D8D7-B2DB-0907-2CFE3DD41B7B}"/>
              </a:ext>
            </a:extLst>
          </p:cNvPr>
          <p:cNvSpPr txBox="1"/>
          <p:nvPr/>
        </p:nvSpPr>
        <p:spPr>
          <a:xfrm>
            <a:off x="517174" y="4763417"/>
            <a:ext cx="8482988" cy="923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b="1" dirty="0">
                <a:highlight>
                  <a:srgbClr val="FFFF00"/>
                </a:highlight>
              </a:rPr>
              <a:t>Question 1: </a:t>
            </a:r>
            <a:r>
              <a:rPr lang="en-GB" b="1" dirty="0"/>
              <a:t>What impressions do you form about each workplace? </a:t>
            </a:r>
          </a:p>
          <a:p>
            <a:r>
              <a:rPr lang="en-GB" b="1" dirty="0">
                <a:highlight>
                  <a:srgbClr val="FFFF00"/>
                </a:highlight>
              </a:rPr>
              <a:t>Question 2: </a:t>
            </a:r>
            <a:r>
              <a:rPr lang="en-GB" b="1" dirty="0"/>
              <a:t>How would you behave differently in each?</a:t>
            </a:r>
          </a:p>
          <a:p>
            <a:endParaRPr lang="en-GB" b="1" dirty="0"/>
          </a:p>
        </p:txBody>
      </p:sp>
    </p:spTree>
    <p:extLst>
      <p:ext uri="{BB962C8B-B14F-4D97-AF65-F5344CB8AC3E}">
        <p14:creationId xmlns:p14="http://schemas.microsoft.com/office/powerpoint/2010/main" val="135008297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0" end="0"/>
                                            </p:txEl>
                                          </p:spTgt>
                                        </p:tgtEl>
                                        <p:attrNameLst>
                                          <p:attrName>style.visibility</p:attrName>
                                        </p:attrNameLst>
                                      </p:cBhvr>
                                      <p:to>
                                        <p:strVal val="visible"/>
                                      </p:to>
                                    </p:set>
                                    <p:animEffect transition="in" filter="fade">
                                      <p:cBhvr>
                                        <p:cTn id="19" dur="1000"/>
                                        <p:tgtEl>
                                          <p:spTgt spid="124">
                                            <p:txEl>
                                              <p:pRg st="0" end="0"/>
                                            </p:txEl>
                                          </p:spTgt>
                                        </p:tgtEl>
                                      </p:cBhvr>
                                    </p:animEffect>
                                    <p:anim calcmode="lin" valueType="num">
                                      <p:cBhvr>
                                        <p:cTn id="20" dur="1000" fill="hold"/>
                                        <p:tgtEl>
                                          <p:spTgt spid="12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4">
                                            <p:txEl>
                                              <p:pRg st="1" end="1"/>
                                            </p:txEl>
                                          </p:spTgt>
                                        </p:tgtEl>
                                        <p:attrNameLst>
                                          <p:attrName>style.visibility</p:attrName>
                                        </p:attrNameLst>
                                      </p:cBhvr>
                                      <p:to>
                                        <p:strVal val="visible"/>
                                      </p:to>
                                    </p:set>
                                    <p:animEffect transition="in" filter="fade">
                                      <p:cBhvr>
                                        <p:cTn id="26" dur="1000"/>
                                        <p:tgtEl>
                                          <p:spTgt spid="124">
                                            <p:txEl>
                                              <p:pRg st="1" end="1"/>
                                            </p:txEl>
                                          </p:spTgt>
                                        </p:tgtEl>
                                      </p:cBhvr>
                                    </p:animEffect>
                                    <p:anim calcmode="lin" valueType="num">
                                      <p:cBhvr>
                                        <p:cTn id="27"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4">
                                            <p:txEl>
                                              <p:pRg st="2" end="2"/>
                                            </p:txEl>
                                          </p:spTgt>
                                        </p:tgtEl>
                                        <p:attrNameLst>
                                          <p:attrName>style.visibility</p:attrName>
                                        </p:attrNameLst>
                                      </p:cBhvr>
                                      <p:to>
                                        <p:strVal val="visible"/>
                                      </p:to>
                                    </p:set>
                                    <p:animEffect transition="in" filter="fade">
                                      <p:cBhvr>
                                        <p:cTn id="33" dur="1000"/>
                                        <p:tgtEl>
                                          <p:spTgt spid="124">
                                            <p:txEl>
                                              <p:pRg st="2" end="2"/>
                                            </p:txEl>
                                          </p:spTgt>
                                        </p:tgtEl>
                                      </p:cBhvr>
                                    </p:animEffect>
                                    <p:anim calcmode="lin" valueType="num">
                                      <p:cBhvr>
                                        <p:cTn id="34" dur="1000" fill="hold"/>
                                        <p:tgtEl>
                                          <p:spTgt spid="124">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124">
                                            <p:txEl>
                                              <p:pRg st="2" end="2"/>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124">
                                            <p:txEl>
                                              <p:pRg st="3" end="3"/>
                                            </p:txEl>
                                          </p:spTgt>
                                        </p:tgtEl>
                                        <p:attrNameLst>
                                          <p:attrName>style.visibility</p:attrName>
                                        </p:attrNameLst>
                                      </p:cBhvr>
                                      <p:to>
                                        <p:strVal val="visible"/>
                                      </p:to>
                                    </p:set>
                                    <p:animEffect transition="in" filter="fade">
                                      <p:cBhvr>
                                        <p:cTn id="38" dur="1000"/>
                                        <p:tgtEl>
                                          <p:spTgt spid="124">
                                            <p:txEl>
                                              <p:pRg st="3" end="3"/>
                                            </p:txEl>
                                          </p:spTgt>
                                        </p:tgtEl>
                                      </p:cBhvr>
                                    </p:animEffect>
                                    <p:anim calcmode="lin" valueType="num">
                                      <p:cBhvr>
                                        <p:cTn id="39" dur="1000" fill="hold"/>
                                        <p:tgtEl>
                                          <p:spTgt spid="124">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124">
                                            <p:txEl>
                                              <p:pRg st="3" end="3"/>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124">
                                            <p:txEl>
                                              <p:pRg st="4" end="4"/>
                                            </p:txEl>
                                          </p:spTgt>
                                        </p:tgtEl>
                                        <p:attrNameLst>
                                          <p:attrName>style.visibility</p:attrName>
                                        </p:attrNameLst>
                                      </p:cBhvr>
                                      <p:to>
                                        <p:strVal val="visible"/>
                                      </p:to>
                                    </p:set>
                                    <p:animEffect transition="in" filter="fade">
                                      <p:cBhvr>
                                        <p:cTn id="43" dur="1000"/>
                                        <p:tgtEl>
                                          <p:spTgt spid="124">
                                            <p:txEl>
                                              <p:pRg st="4" end="4"/>
                                            </p:txEl>
                                          </p:spTgt>
                                        </p:tgtEl>
                                      </p:cBhvr>
                                    </p:animEffect>
                                    <p:anim calcmode="lin" valueType="num">
                                      <p:cBhvr>
                                        <p:cTn id="44" dur="1000" fill="hold"/>
                                        <p:tgtEl>
                                          <p:spTgt spid="124">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124">
                                            <p:txEl>
                                              <p:pRg st="4" end="4"/>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124">
                                            <p:txEl>
                                              <p:pRg st="5" end="5"/>
                                            </p:txEl>
                                          </p:spTgt>
                                        </p:tgtEl>
                                        <p:attrNameLst>
                                          <p:attrName>style.visibility</p:attrName>
                                        </p:attrNameLst>
                                      </p:cBhvr>
                                      <p:to>
                                        <p:strVal val="visible"/>
                                      </p:to>
                                    </p:set>
                                    <p:animEffect transition="in" filter="fade">
                                      <p:cBhvr>
                                        <p:cTn id="48" dur="1000"/>
                                        <p:tgtEl>
                                          <p:spTgt spid="124">
                                            <p:txEl>
                                              <p:pRg st="5" end="5"/>
                                            </p:txEl>
                                          </p:spTgt>
                                        </p:tgtEl>
                                      </p:cBhvr>
                                    </p:animEffect>
                                    <p:anim calcmode="lin" valueType="num">
                                      <p:cBhvr>
                                        <p:cTn id="49" dur="1000" fill="hold"/>
                                        <p:tgtEl>
                                          <p:spTgt spid="124">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12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2">
                                            <p:bg/>
                                          </p:spTgt>
                                        </p:tgtEl>
                                        <p:attrNameLst>
                                          <p:attrName>style.visibility</p:attrName>
                                        </p:attrNameLst>
                                      </p:cBhvr>
                                      <p:to>
                                        <p:strVal val="visible"/>
                                      </p:to>
                                    </p:set>
                                    <p:animEffect transition="in" filter="fade">
                                      <p:cBhvr>
                                        <p:cTn id="55" dur="1000"/>
                                        <p:tgtEl>
                                          <p:spTgt spid="2">
                                            <p:bg/>
                                          </p:spTgt>
                                        </p:tgtEl>
                                      </p:cBhvr>
                                    </p:animEffect>
                                    <p:anim calcmode="lin" valueType="num">
                                      <p:cBhvr>
                                        <p:cTn id="56" dur="1000" fill="hold"/>
                                        <p:tgtEl>
                                          <p:spTgt spid="2">
                                            <p:bg/>
                                          </p:spTgt>
                                        </p:tgtEl>
                                        <p:attrNameLst>
                                          <p:attrName>ppt_x</p:attrName>
                                        </p:attrNameLst>
                                      </p:cBhvr>
                                      <p:tavLst>
                                        <p:tav tm="0">
                                          <p:val>
                                            <p:strVal val="#ppt_x"/>
                                          </p:val>
                                        </p:tav>
                                        <p:tav tm="100000">
                                          <p:val>
                                            <p:strVal val="#ppt_x"/>
                                          </p:val>
                                        </p:tav>
                                      </p:tavLst>
                                    </p:anim>
                                    <p:anim calcmode="lin" valueType="num">
                                      <p:cBhvr>
                                        <p:cTn id="57" dur="1000" fill="hold"/>
                                        <p:tgtEl>
                                          <p:spTgt spid="2">
                                            <p:bg/>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2">
                                            <p:txEl>
                                              <p:pRg st="0" end="0"/>
                                            </p:txEl>
                                          </p:spTgt>
                                        </p:tgtEl>
                                        <p:attrNameLst>
                                          <p:attrName>style.visibility</p:attrName>
                                        </p:attrNameLst>
                                      </p:cBhvr>
                                      <p:to>
                                        <p:strVal val="visible"/>
                                      </p:to>
                                    </p:set>
                                    <p:animEffect transition="in" filter="fade">
                                      <p:cBhvr>
                                        <p:cTn id="62" dur="1000"/>
                                        <p:tgtEl>
                                          <p:spTgt spid="2">
                                            <p:txEl>
                                              <p:pRg st="0" end="0"/>
                                            </p:txEl>
                                          </p:spTgt>
                                        </p:tgtEl>
                                      </p:cBhvr>
                                    </p:animEffect>
                                    <p:anim calcmode="lin" valueType="num">
                                      <p:cBhvr>
                                        <p:cTn id="63"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64"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2">
                                            <p:txEl>
                                              <p:pRg st="1" end="1"/>
                                            </p:txEl>
                                          </p:spTgt>
                                        </p:tgtEl>
                                        <p:attrNameLst>
                                          <p:attrName>style.visibility</p:attrName>
                                        </p:attrNameLst>
                                      </p:cBhvr>
                                      <p:to>
                                        <p:strVal val="visible"/>
                                      </p:to>
                                    </p:set>
                                    <p:animEffect transition="in" filter="fade">
                                      <p:cBhvr>
                                        <p:cTn id="69" dur="1000"/>
                                        <p:tgtEl>
                                          <p:spTgt spid="2">
                                            <p:txEl>
                                              <p:pRg st="1" end="1"/>
                                            </p:txEl>
                                          </p:spTgt>
                                        </p:tgtEl>
                                      </p:cBhvr>
                                    </p:animEffect>
                                    <p:anim calcmode="lin" valueType="num">
                                      <p:cBhvr>
                                        <p:cTn id="70"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71"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2">
                                            <p:txEl>
                                              <p:pRg st="2" end="2"/>
                                            </p:txEl>
                                          </p:spTgt>
                                        </p:tgtEl>
                                        <p:attrNameLst>
                                          <p:attrName>style.visibility</p:attrName>
                                        </p:attrNameLst>
                                      </p:cBhvr>
                                      <p:to>
                                        <p:strVal val="visible"/>
                                      </p:to>
                                    </p:set>
                                    <p:animEffect transition="in" filter="fade">
                                      <p:cBhvr>
                                        <p:cTn id="76" dur="1000"/>
                                        <p:tgtEl>
                                          <p:spTgt spid="2">
                                            <p:txEl>
                                              <p:pRg st="2" end="2"/>
                                            </p:txEl>
                                          </p:spTgt>
                                        </p:tgtEl>
                                      </p:cBhvr>
                                    </p:animEffect>
                                    <p:anim calcmode="lin" valueType="num">
                                      <p:cBhvr>
                                        <p:cTn id="77"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78"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2">
                                            <p:txEl>
                                              <p:pRg st="3" end="3"/>
                                            </p:txEl>
                                          </p:spTgt>
                                        </p:tgtEl>
                                        <p:attrNameLst>
                                          <p:attrName>style.visibility</p:attrName>
                                        </p:attrNameLst>
                                      </p:cBhvr>
                                      <p:to>
                                        <p:strVal val="visible"/>
                                      </p:to>
                                    </p:set>
                                    <p:animEffect transition="in" filter="fade">
                                      <p:cBhvr>
                                        <p:cTn id="83" dur="1000"/>
                                        <p:tgtEl>
                                          <p:spTgt spid="2">
                                            <p:txEl>
                                              <p:pRg st="3" end="3"/>
                                            </p:txEl>
                                          </p:spTgt>
                                        </p:tgtEl>
                                      </p:cBhvr>
                                    </p:animEffect>
                                    <p:anim calcmode="lin" valueType="num">
                                      <p:cBhvr>
                                        <p:cTn id="84"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85"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grpId="0" nodeType="clickEffect">
                                  <p:stCondLst>
                                    <p:cond delay="0"/>
                                  </p:stCondLst>
                                  <p:childTnLst>
                                    <p:set>
                                      <p:cBhvr>
                                        <p:cTn id="89" dur="1" fill="hold">
                                          <p:stCondLst>
                                            <p:cond delay="0"/>
                                          </p:stCondLst>
                                        </p:cTn>
                                        <p:tgtEl>
                                          <p:spTgt spid="2">
                                            <p:txEl>
                                              <p:pRg st="4" end="4"/>
                                            </p:txEl>
                                          </p:spTgt>
                                        </p:tgtEl>
                                        <p:attrNameLst>
                                          <p:attrName>style.visibility</p:attrName>
                                        </p:attrNameLst>
                                      </p:cBhvr>
                                      <p:to>
                                        <p:strVal val="visible"/>
                                      </p:to>
                                    </p:set>
                                    <p:animEffect transition="in" filter="fade">
                                      <p:cBhvr>
                                        <p:cTn id="90" dur="1000"/>
                                        <p:tgtEl>
                                          <p:spTgt spid="2">
                                            <p:txEl>
                                              <p:pRg st="4" end="4"/>
                                            </p:txEl>
                                          </p:spTgt>
                                        </p:tgtEl>
                                      </p:cBhvr>
                                    </p:animEffect>
                                    <p:anim calcmode="lin" valueType="num">
                                      <p:cBhvr>
                                        <p:cTn id="91"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92"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P spid="2"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a:spcBef>
                <a:spcPct val="50000"/>
              </a:spcBef>
            </a:pPr>
            <a:r>
              <a:rPr lang="en-US" altLang="en-US" sz="3600" dirty="0"/>
              <a:t>Organizational Culture (also called workplace culture) ……</a:t>
            </a:r>
            <a:r>
              <a:rPr lang="en-GB" sz="3200" dirty="0"/>
              <a:t>Refers </a:t>
            </a:r>
          </a:p>
          <a:p>
            <a:pPr lvl="1">
              <a:spcBef>
                <a:spcPct val="50000"/>
              </a:spcBef>
            </a:pPr>
            <a:r>
              <a:rPr lang="en-GB" sz="3200" b="1" i="1" dirty="0">
                <a:solidFill>
                  <a:srgbClr val="FF0000"/>
                </a:solidFill>
              </a:rPr>
              <a:t>to the values and beliefs that provide norms of expected behaviours </a:t>
            </a:r>
          </a:p>
          <a:p>
            <a:pPr lvl="1">
              <a:spcBef>
                <a:spcPct val="50000"/>
              </a:spcBef>
            </a:pPr>
            <a:r>
              <a:rPr lang="en-GB" sz="3200" b="1" i="1" dirty="0">
                <a:solidFill>
                  <a:srgbClr val="FF0000"/>
                </a:solidFill>
              </a:rPr>
              <a:t>that employees might follow </a:t>
            </a:r>
          </a:p>
          <a:p>
            <a:pPr marL="342900" lvl="1" indent="0">
              <a:spcBef>
                <a:spcPct val="50000"/>
              </a:spcBef>
              <a:buNone/>
            </a:pPr>
            <a:r>
              <a:rPr lang="en-GB" sz="3200" dirty="0"/>
              <a:t>(Schein, 1992; Hogan and Coote, 2014). </a:t>
            </a:r>
          </a:p>
        </p:txBody>
      </p:sp>
    </p:spTree>
    <p:extLst>
      <p:ext uri="{BB962C8B-B14F-4D97-AF65-F5344CB8AC3E}">
        <p14:creationId xmlns:p14="http://schemas.microsoft.com/office/powerpoint/2010/main" val="3038059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6" y="1171254"/>
            <a:ext cx="8784405" cy="4345979"/>
          </a:xfrm>
          <a:prstGeom prst="rect">
            <a:avLst/>
          </a:prstGeom>
        </p:spPr>
        <p:txBody>
          <a:bodyPr>
            <a:normAutofit fontScale="92500" lnSpcReduction="20000"/>
          </a:bodyPr>
          <a:lstStyle/>
          <a:p>
            <a:pPr fontAlgn="base"/>
            <a:r>
              <a:rPr lang="en-GB" sz="3200" b="1" i="1" dirty="0"/>
              <a:t>Schein (1992) </a:t>
            </a:r>
            <a:r>
              <a:rPr lang="en-GB" sz="3200" dirty="0"/>
              <a:t>considers organizational culture as a </a:t>
            </a:r>
          </a:p>
          <a:p>
            <a:pPr lvl="1" fontAlgn="base"/>
            <a:r>
              <a:rPr lang="en-GB" sz="3200" dirty="0"/>
              <a:t>social force that is </a:t>
            </a:r>
            <a:r>
              <a:rPr lang="en-GB" sz="3200" b="1" dirty="0">
                <a:solidFill>
                  <a:srgbClr val="FF0000"/>
                </a:solidFill>
              </a:rPr>
              <a:t>largely invisible </a:t>
            </a:r>
            <a:r>
              <a:rPr lang="en-GB" sz="3200" dirty="0"/>
              <a:t>yet </a:t>
            </a:r>
            <a:r>
              <a:rPr lang="en-GB" sz="3200" b="1" dirty="0">
                <a:solidFill>
                  <a:srgbClr val="FF0000"/>
                </a:solidFill>
              </a:rPr>
              <a:t>very powerful</a:t>
            </a:r>
            <a:r>
              <a:rPr lang="en-GB" sz="3200" dirty="0"/>
              <a:t>. </a:t>
            </a:r>
          </a:p>
          <a:p>
            <a:pPr fontAlgn="base"/>
            <a:endParaRPr lang="en-GB" sz="3200" dirty="0"/>
          </a:p>
          <a:p>
            <a:pPr fontAlgn="base"/>
            <a:r>
              <a:rPr lang="en-GB" sz="3200" dirty="0"/>
              <a:t>Practical evidence suggests that organizational culture </a:t>
            </a:r>
            <a:r>
              <a:rPr lang="en-GB" sz="3200" b="1" dirty="0"/>
              <a:t>significantly influences </a:t>
            </a:r>
          </a:p>
          <a:p>
            <a:pPr lvl="1" fontAlgn="base"/>
            <a:r>
              <a:rPr lang="en-GB" sz="3200" dirty="0"/>
              <a:t>market-oriented behaviours, and </a:t>
            </a:r>
          </a:p>
          <a:p>
            <a:pPr lvl="1" fontAlgn="base"/>
            <a:r>
              <a:rPr lang="en-GB" sz="3200" dirty="0"/>
              <a:t>market and financial performance </a:t>
            </a:r>
          </a:p>
          <a:p>
            <a:pPr marL="342900" lvl="1" indent="0" fontAlgn="base">
              <a:buNone/>
            </a:pPr>
            <a:r>
              <a:rPr lang="en-GB" sz="3200" dirty="0"/>
              <a:t>(Homburg &amp; </a:t>
            </a:r>
            <a:r>
              <a:rPr lang="en-GB" sz="3200" dirty="0" err="1"/>
              <a:t>Pflesser</a:t>
            </a:r>
            <a:r>
              <a:rPr lang="en-GB" sz="3200" dirty="0"/>
              <a:t>, 2000); </a:t>
            </a:r>
          </a:p>
          <a:p>
            <a:pPr fontAlgn="base"/>
            <a:endParaRPr lang="en-GB" sz="3200" dirty="0"/>
          </a:p>
        </p:txBody>
      </p:sp>
    </p:spTree>
    <p:extLst>
      <p:ext uri="{BB962C8B-B14F-4D97-AF65-F5344CB8AC3E}">
        <p14:creationId xmlns:p14="http://schemas.microsoft.com/office/powerpoint/2010/main" val="226778227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0" end="0"/>
                                            </p:txEl>
                                          </p:spTgt>
                                        </p:tgtEl>
                                        <p:attrNameLst>
                                          <p:attrName>style.visibility</p:attrName>
                                        </p:attrNameLst>
                                      </p:cBhvr>
                                      <p:to>
                                        <p:strVal val="visible"/>
                                      </p:to>
                                    </p:set>
                                    <p:animEffect transition="in" filter="fade">
                                      <p:cBhvr>
                                        <p:cTn id="19" dur="1000"/>
                                        <p:tgtEl>
                                          <p:spTgt spid="124">
                                            <p:txEl>
                                              <p:pRg st="0" end="0"/>
                                            </p:txEl>
                                          </p:spTgt>
                                        </p:tgtEl>
                                      </p:cBhvr>
                                    </p:animEffect>
                                    <p:anim calcmode="lin" valueType="num">
                                      <p:cBhvr>
                                        <p:cTn id="20" dur="1000" fill="hold"/>
                                        <p:tgtEl>
                                          <p:spTgt spid="12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Effect transition="in" filter="fade">
                                      <p:cBhvr>
                                        <p:cTn id="24" dur="1000"/>
                                        <p:tgtEl>
                                          <p:spTgt spid="124">
                                            <p:txEl>
                                              <p:pRg st="1" end="1"/>
                                            </p:txEl>
                                          </p:spTgt>
                                        </p:tgtEl>
                                      </p:cBhvr>
                                    </p:animEffect>
                                    <p:anim calcmode="lin" valueType="num">
                                      <p:cBhvr>
                                        <p:cTn id="25"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24">
                                            <p:txEl>
                                              <p:pRg st="3" end="3"/>
                                            </p:txEl>
                                          </p:spTgt>
                                        </p:tgtEl>
                                        <p:attrNameLst>
                                          <p:attrName>style.visibility</p:attrName>
                                        </p:attrNameLst>
                                      </p:cBhvr>
                                      <p:to>
                                        <p:strVal val="visible"/>
                                      </p:to>
                                    </p:set>
                                    <p:animEffect transition="in" filter="fade">
                                      <p:cBhvr>
                                        <p:cTn id="31" dur="1000"/>
                                        <p:tgtEl>
                                          <p:spTgt spid="124">
                                            <p:txEl>
                                              <p:pRg st="3" end="3"/>
                                            </p:txEl>
                                          </p:spTgt>
                                        </p:tgtEl>
                                      </p:cBhvr>
                                    </p:animEffect>
                                    <p:anim calcmode="lin" valueType="num">
                                      <p:cBhvr>
                                        <p:cTn id="32" dur="1000" fill="hold"/>
                                        <p:tgtEl>
                                          <p:spTgt spid="124">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124">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124">
                                            <p:txEl>
                                              <p:pRg st="4" end="4"/>
                                            </p:txEl>
                                          </p:spTgt>
                                        </p:tgtEl>
                                        <p:attrNameLst>
                                          <p:attrName>style.visibility</p:attrName>
                                        </p:attrNameLst>
                                      </p:cBhvr>
                                      <p:to>
                                        <p:strVal val="visible"/>
                                      </p:to>
                                    </p:set>
                                    <p:animEffect transition="in" filter="fade">
                                      <p:cBhvr>
                                        <p:cTn id="36" dur="1000"/>
                                        <p:tgtEl>
                                          <p:spTgt spid="124">
                                            <p:txEl>
                                              <p:pRg st="4" end="4"/>
                                            </p:txEl>
                                          </p:spTgt>
                                        </p:tgtEl>
                                      </p:cBhvr>
                                    </p:animEffect>
                                    <p:anim calcmode="lin" valueType="num">
                                      <p:cBhvr>
                                        <p:cTn id="37" dur="1000" fill="hold"/>
                                        <p:tgtEl>
                                          <p:spTgt spid="124">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124">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24">
                                            <p:txEl>
                                              <p:pRg st="5" end="5"/>
                                            </p:txEl>
                                          </p:spTgt>
                                        </p:tgtEl>
                                        <p:attrNameLst>
                                          <p:attrName>style.visibility</p:attrName>
                                        </p:attrNameLst>
                                      </p:cBhvr>
                                      <p:to>
                                        <p:strVal val="visible"/>
                                      </p:to>
                                    </p:set>
                                    <p:animEffect transition="in" filter="fade">
                                      <p:cBhvr>
                                        <p:cTn id="41" dur="1000"/>
                                        <p:tgtEl>
                                          <p:spTgt spid="124">
                                            <p:txEl>
                                              <p:pRg st="5" end="5"/>
                                            </p:txEl>
                                          </p:spTgt>
                                        </p:tgtEl>
                                      </p:cBhvr>
                                    </p:animEffect>
                                    <p:anim calcmode="lin" valueType="num">
                                      <p:cBhvr>
                                        <p:cTn id="42" dur="1000" fill="hold"/>
                                        <p:tgtEl>
                                          <p:spTgt spid="124">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124">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124">
                                            <p:txEl>
                                              <p:pRg st="6" end="6"/>
                                            </p:txEl>
                                          </p:spTgt>
                                        </p:tgtEl>
                                        <p:attrNameLst>
                                          <p:attrName>style.visibility</p:attrName>
                                        </p:attrNameLst>
                                      </p:cBhvr>
                                      <p:to>
                                        <p:strVal val="visible"/>
                                      </p:to>
                                    </p:set>
                                    <p:animEffect transition="in" filter="fade">
                                      <p:cBhvr>
                                        <p:cTn id="46" dur="1000"/>
                                        <p:tgtEl>
                                          <p:spTgt spid="124">
                                            <p:txEl>
                                              <p:pRg st="6" end="6"/>
                                            </p:txEl>
                                          </p:spTgt>
                                        </p:tgtEl>
                                      </p:cBhvr>
                                    </p:animEffect>
                                    <p:anim calcmode="lin" valueType="num">
                                      <p:cBhvr>
                                        <p:cTn id="47" dur="1000" fill="hold"/>
                                        <p:tgtEl>
                                          <p:spTgt spid="124">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12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6" y="1171254"/>
            <a:ext cx="8784405" cy="4345979"/>
          </a:xfrm>
          <a:prstGeom prst="rect">
            <a:avLst/>
          </a:prstGeom>
        </p:spPr>
        <p:txBody>
          <a:bodyPr>
            <a:normAutofit fontScale="92500" lnSpcReduction="20000"/>
          </a:bodyPr>
          <a:lstStyle/>
          <a:p>
            <a:pPr algn="just" fontAlgn="base"/>
            <a:r>
              <a:rPr lang="en-GB" sz="3200" dirty="0"/>
              <a:t>It significantly influences </a:t>
            </a:r>
          </a:p>
          <a:p>
            <a:pPr lvl="1" algn="just" fontAlgn="base"/>
            <a:r>
              <a:rPr lang="en-GB" sz="3200" i="1" dirty="0">
                <a:solidFill>
                  <a:srgbClr val="FF0000"/>
                </a:solidFill>
              </a:rPr>
              <a:t>employee attitudes </a:t>
            </a:r>
            <a:r>
              <a:rPr lang="en-GB" sz="3200" dirty="0"/>
              <a:t>and </a:t>
            </a:r>
          </a:p>
          <a:p>
            <a:pPr lvl="1" algn="just" fontAlgn="base"/>
            <a:r>
              <a:rPr lang="en-GB" sz="3200" i="1" dirty="0">
                <a:solidFill>
                  <a:srgbClr val="FF0000"/>
                </a:solidFill>
              </a:rPr>
              <a:t>organizational effectiveness </a:t>
            </a:r>
          </a:p>
          <a:p>
            <a:pPr marL="342900" lvl="1" indent="0" algn="just" fontAlgn="base">
              <a:buNone/>
            </a:pPr>
            <a:r>
              <a:rPr lang="en-GB" sz="3200" dirty="0"/>
              <a:t>(Gregory et al., 2009), and;</a:t>
            </a:r>
          </a:p>
          <a:p>
            <a:pPr algn="just" fontAlgn="base"/>
            <a:r>
              <a:rPr lang="en-GB" sz="3200" dirty="0"/>
              <a:t> </a:t>
            </a:r>
          </a:p>
          <a:p>
            <a:pPr algn="just" fontAlgn="base"/>
            <a:r>
              <a:rPr lang="en-GB" sz="3200" dirty="0"/>
              <a:t>It has a greater contribution to </a:t>
            </a:r>
          </a:p>
          <a:p>
            <a:pPr lvl="1" algn="just" fontAlgn="base"/>
            <a:r>
              <a:rPr lang="en-GB" sz="3200" i="1" dirty="0">
                <a:solidFill>
                  <a:srgbClr val="FF0000"/>
                </a:solidFill>
              </a:rPr>
              <a:t>knowledge management </a:t>
            </a:r>
            <a:r>
              <a:rPr lang="en-GB" sz="3200" dirty="0"/>
              <a:t>and </a:t>
            </a:r>
            <a:r>
              <a:rPr lang="en-GB" sz="3200" i="1" dirty="0">
                <a:solidFill>
                  <a:srgbClr val="FF0000"/>
                </a:solidFill>
              </a:rPr>
              <a:t>organizational effectiveness </a:t>
            </a:r>
            <a:r>
              <a:rPr lang="en-GB" sz="3200" dirty="0">
                <a:highlight>
                  <a:srgbClr val="FF0000"/>
                </a:highlight>
              </a:rPr>
              <a:t>than </a:t>
            </a:r>
          </a:p>
          <a:p>
            <a:pPr lvl="1" algn="just" fontAlgn="base"/>
            <a:r>
              <a:rPr lang="en-GB" sz="3200" dirty="0">
                <a:solidFill>
                  <a:schemeClr val="accent1">
                    <a:lumMod val="75000"/>
                  </a:schemeClr>
                </a:solidFill>
              </a:rPr>
              <a:t>organizational strategy and structure </a:t>
            </a:r>
          </a:p>
          <a:p>
            <a:pPr marL="342900" lvl="1" indent="0" algn="just" fontAlgn="base">
              <a:buNone/>
            </a:pPr>
            <a:r>
              <a:rPr lang="en-GB" sz="3200" dirty="0"/>
              <a:t>(Zheng, Yang, &amp; McLean, 2010). </a:t>
            </a:r>
          </a:p>
          <a:p>
            <a:pPr fontAlgn="base"/>
            <a:endParaRPr lang="en-GB" sz="3200" dirty="0"/>
          </a:p>
        </p:txBody>
      </p:sp>
    </p:spTree>
    <p:extLst>
      <p:ext uri="{BB962C8B-B14F-4D97-AF65-F5344CB8AC3E}">
        <p14:creationId xmlns:p14="http://schemas.microsoft.com/office/powerpoint/2010/main" val="159641051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0" end="0"/>
                                            </p:txEl>
                                          </p:spTgt>
                                        </p:tgtEl>
                                        <p:attrNameLst>
                                          <p:attrName>style.visibility</p:attrName>
                                        </p:attrNameLst>
                                      </p:cBhvr>
                                      <p:to>
                                        <p:strVal val="visible"/>
                                      </p:to>
                                    </p:set>
                                    <p:animEffect transition="in" filter="fade">
                                      <p:cBhvr>
                                        <p:cTn id="19" dur="1000"/>
                                        <p:tgtEl>
                                          <p:spTgt spid="124">
                                            <p:txEl>
                                              <p:pRg st="0" end="0"/>
                                            </p:txEl>
                                          </p:spTgt>
                                        </p:tgtEl>
                                      </p:cBhvr>
                                    </p:animEffect>
                                    <p:anim calcmode="lin" valueType="num">
                                      <p:cBhvr>
                                        <p:cTn id="20" dur="1000" fill="hold"/>
                                        <p:tgtEl>
                                          <p:spTgt spid="12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Effect transition="in" filter="fade">
                                      <p:cBhvr>
                                        <p:cTn id="24" dur="1000"/>
                                        <p:tgtEl>
                                          <p:spTgt spid="124">
                                            <p:txEl>
                                              <p:pRg st="1" end="1"/>
                                            </p:txEl>
                                          </p:spTgt>
                                        </p:tgtEl>
                                      </p:cBhvr>
                                    </p:animEffect>
                                    <p:anim calcmode="lin" valueType="num">
                                      <p:cBhvr>
                                        <p:cTn id="25"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124">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24">
                                            <p:txEl>
                                              <p:pRg st="2" end="2"/>
                                            </p:txEl>
                                          </p:spTgt>
                                        </p:tgtEl>
                                        <p:attrNameLst>
                                          <p:attrName>style.visibility</p:attrName>
                                        </p:attrNameLst>
                                      </p:cBhvr>
                                      <p:to>
                                        <p:strVal val="visible"/>
                                      </p:to>
                                    </p:set>
                                    <p:animEffect transition="in" filter="fade">
                                      <p:cBhvr>
                                        <p:cTn id="29" dur="1000"/>
                                        <p:tgtEl>
                                          <p:spTgt spid="124">
                                            <p:txEl>
                                              <p:pRg st="2" end="2"/>
                                            </p:txEl>
                                          </p:spTgt>
                                        </p:tgtEl>
                                      </p:cBhvr>
                                    </p:animEffect>
                                    <p:anim calcmode="lin" valueType="num">
                                      <p:cBhvr>
                                        <p:cTn id="30" dur="1000" fill="hold"/>
                                        <p:tgtEl>
                                          <p:spTgt spid="124">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124">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24">
                                            <p:txEl>
                                              <p:pRg st="3" end="3"/>
                                            </p:txEl>
                                          </p:spTgt>
                                        </p:tgtEl>
                                        <p:attrNameLst>
                                          <p:attrName>style.visibility</p:attrName>
                                        </p:attrNameLst>
                                      </p:cBhvr>
                                      <p:to>
                                        <p:strVal val="visible"/>
                                      </p:to>
                                    </p:set>
                                    <p:animEffect transition="in" filter="fade">
                                      <p:cBhvr>
                                        <p:cTn id="34" dur="1000"/>
                                        <p:tgtEl>
                                          <p:spTgt spid="124">
                                            <p:txEl>
                                              <p:pRg st="3" end="3"/>
                                            </p:txEl>
                                          </p:spTgt>
                                        </p:tgtEl>
                                      </p:cBhvr>
                                    </p:animEffect>
                                    <p:anim calcmode="lin" valueType="num">
                                      <p:cBhvr>
                                        <p:cTn id="35" dur="1000" fill="hold"/>
                                        <p:tgtEl>
                                          <p:spTgt spid="124">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12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124">
                                            <p:txEl>
                                              <p:pRg st="4" end="4"/>
                                            </p:txEl>
                                          </p:spTgt>
                                        </p:tgtEl>
                                        <p:attrNameLst>
                                          <p:attrName>style.visibility</p:attrName>
                                        </p:attrNameLst>
                                      </p:cBhvr>
                                      <p:to>
                                        <p:strVal val="visible"/>
                                      </p:to>
                                    </p:set>
                                    <p:animEffect transition="in" filter="fade">
                                      <p:cBhvr>
                                        <p:cTn id="41" dur="1000"/>
                                        <p:tgtEl>
                                          <p:spTgt spid="124">
                                            <p:txEl>
                                              <p:pRg st="4" end="4"/>
                                            </p:txEl>
                                          </p:spTgt>
                                        </p:tgtEl>
                                      </p:cBhvr>
                                    </p:animEffect>
                                    <p:anim calcmode="lin" valueType="num">
                                      <p:cBhvr>
                                        <p:cTn id="42" dur="1000" fill="hold"/>
                                        <p:tgtEl>
                                          <p:spTgt spid="124">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12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124">
                                            <p:txEl>
                                              <p:pRg st="5" end="5"/>
                                            </p:txEl>
                                          </p:spTgt>
                                        </p:tgtEl>
                                        <p:attrNameLst>
                                          <p:attrName>style.visibility</p:attrName>
                                        </p:attrNameLst>
                                      </p:cBhvr>
                                      <p:to>
                                        <p:strVal val="visible"/>
                                      </p:to>
                                    </p:set>
                                    <p:animEffect transition="in" filter="fade">
                                      <p:cBhvr>
                                        <p:cTn id="48" dur="1000"/>
                                        <p:tgtEl>
                                          <p:spTgt spid="124">
                                            <p:txEl>
                                              <p:pRg st="5" end="5"/>
                                            </p:txEl>
                                          </p:spTgt>
                                        </p:tgtEl>
                                      </p:cBhvr>
                                    </p:animEffect>
                                    <p:anim calcmode="lin" valueType="num">
                                      <p:cBhvr>
                                        <p:cTn id="49" dur="1000" fill="hold"/>
                                        <p:tgtEl>
                                          <p:spTgt spid="124">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124">
                                            <p:txEl>
                                              <p:pRg st="5" end="5"/>
                                            </p:txEl>
                                          </p:spTgt>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124">
                                            <p:txEl>
                                              <p:pRg st="6" end="6"/>
                                            </p:txEl>
                                          </p:spTgt>
                                        </p:tgtEl>
                                        <p:attrNameLst>
                                          <p:attrName>style.visibility</p:attrName>
                                        </p:attrNameLst>
                                      </p:cBhvr>
                                      <p:to>
                                        <p:strVal val="visible"/>
                                      </p:to>
                                    </p:set>
                                    <p:animEffect transition="in" filter="fade">
                                      <p:cBhvr>
                                        <p:cTn id="53" dur="1000"/>
                                        <p:tgtEl>
                                          <p:spTgt spid="124">
                                            <p:txEl>
                                              <p:pRg st="6" end="6"/>
                                            </p:txEl>
                                          </p:spTgt>
                                        </p:tgtEl>
                                      </p:cBhvr>
                                    </p:animEffect>
                                    <p:anim calcmode="lin" valueType="num">
                                      <p:cBhvr>
                                        <p:cTn id="54" dur="1000" fill="hold"/>
                                        <p:tgtEl>
                                          <p:spTgt spid="124">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124">
                                            <p:txEl>
                                              <p:pRg st="6" end="6"/>
                                            </p:txEl>
                                          </p:spTgt>
                                        </p:tgtEl>
                                        <p:attrNameLst>
                                          <p:attrName>ppt_y</p:attrName>
                                        </p:attrNameLst>
                                      </p:cBhvr>
                                      <p:tavLst>
                                        <p:tav tm="0">
                                          <p:val>
                                            <p:strVal val="#ppt_y+.1"/>
                                          </p:val>
                                        </p:tav>
                                        <p:tav tm="100000">
                                          <p:val>
                                            <p:strVal val="#ppt_y"/>
                                          </p:val>
                                        </p:tav>
                                      </p:tavLst>
                                    </p:anim>
                                  </p:childTnLst>
                                </p:cTn>
                              </p:par>
                              <p:par>
                                <p:cTn id="56" presetID="42" presetClass="entr" presetSubtype="0" fill="hold" grpId="0" nodeType="withEffect">
                                  <p:stCondLst>
                                    <p:cond delay="0"/>
                                  </p:stCondLst>
                                  <p:childTnLst>
                                    <p:set>
                                      <p:cBhvr>
                                        <p:cTn id="57" dur="1" fill="hold">
                                          <p:stCondLst>
                                            <p:cond delay="0"/>
                                          </p:stCondLst>
                                        </p:cTn>
                                        <p:tgtEl>
                                          <p:spTgt spid="124">
                                            <p:txEl>
                                              <p:pRg st="7" end="7"/>
                                            </p:txEl>
                                          </p:spTgt>
                                        </p:tgtEl>
                                        <p:attrNameLst>
                                          <p:attrName>style.visibility</p:attrName>
                                        </p:attrNameLst>
                                      </p:cBhvr>
                                      <p:to>
                                        <p:strVal val="visible"/>
                                      </p:to>
                                    </p:set>
                                    <p:animEffect transition="in" filter="fade">
                                      <p:cBhvr>
                                        <p:cTn id="58" dur="1000"/>
                                        <p:tgtEl>
                                          <p:spTgt spid="124">
                                            <p:txEl>
                                              <p:pRg st="7" end="7"/>
                                            </p:txEl>
                                          </p:spTgt>
                                        </p:tgtEl>
                                      </p:cBhvr>
                                    </p:animEffect>
                                    <p:anim calcmode="lin" valueType="num">
                                      <p:cBhvr>
                                        <p:cTn id="59" dur="1000" fill="hold"/>
                                        <p:tgtEl>
                                          <p:spTgt spid="124">
                                            <p:txEl>
                                              <p:pRg st="7" end="7"/>
                                            </p:txEl>
                                          </p:spTgt>
                                        </p:tgtEl>
                                        <p:attrNameLst>
                                          <p:attrName>ppt_x</p:attrName>
                                        </p:attrNameLst>
                                      </p:cBhvr>
                                      <p:tavLst>
                                        <p:tav tm="0">
                                          <p:val>
                                            <p:strVal val="#ppt_x"/>
                                          </p:val>
                                        </p:tav>
                                        <p:tav tm="100000">
                                          <p:val>
                                            <p:strVal val="#ppt_x"/>
                                          </p:val>
                                        </p:tav>
                                      </p:tavLst>
                                    </p:anim>
                                    <p:anim calcmode="lin" valueType="num">
                                      <p:cBhvr>
                                        <p:cTn id="60" dur="1000" fill="hold"/>
                                        <p:tgtEl>
                                          <p:spTgt spid="124">
                                            <p:txEl>
                                              <p:pRg st="7" end="7"/>
                                            </p:txEl>
                                          </p:spTgt>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124">
                                            <p:txEl>
                                              <p:pRg st="8" end="8"/>
                                            </p:txEl>
                                          </p:spTgt>
                                        </p:tgtEl>
                                        <p:attrNameLst>
                                          <p:attrName>style.visibility</p:attrName>
                                        </p:attrNameLst>
                                      </p:cBhvr>
                                      <p:to>
                                        <p:strVal val="visible"/>
                                      </p:to>
                                    </p:set>
                                    <p:animEffect transition="in" filter="fade">
                                      <p:cBhvr>
                                        <p:cTn id="63" dur="1000"/>
                                        <p:tgtEl>
                                          <p:spTgt spid="124">
                                            <p:txEl>
                                              <p:pRg st="8" end="8"/>
                                            </p:txEl>
                                          </p:spTgt>
                                        </p:tgtEl>
                                      </p:cBhvr>
                                    </p:animEffect>
                                    <p:anim calcmode="lin" valueType="num">
                                      <p:cBhvr>
                                        <p:cTn id="64" dur="1000" fill="hold"/>
                                        <p:tgtEl>
                                          <p:spTgt spid="124">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12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6" y="1171254"/>
            <a:ext cx="8784405" cy="4345979"/>
          </a:xfrm>
          <a:prstGeom prst="rect">
            <a:avLst/>
          </a:prstGeom>
        </p:spPr>
        <p:txBody>
          <a:bodyPr>
            <a:normAutofit/>
          </a:bodyPr>
          <a:lstStyle/>
          <a:p>
            <a:pPr fontAlgn="base"/>
            <a:r>
              <a:rPr lang="en-GB" sz="3200" dirty="0"/>
              <a:t>An organization's culture strongly influences</a:t>
            </a:r>
          </a:p>
          <a:p>
            <a:pPr lvl="1" fontAlgn="base"/>
            <a:r>
              <a:rPr lang="en-GB" sz="2800" dirty="0"/>
              <a:t>employees' behaviours beyond </a:t>
            </a:r>
          </a:p>
          <a:p>
            <a:pPr lvl="2" fontAlgn="base"/>
            <a:r>
              <a:rPr lang="en-GB" sz="2800" i="1" dirty="0">
                <a:solidFill>
                  <a:srgbClr val="FF0000"/>
                </a:solidFill>
              </a:rPr>
              <a:t>formal control systems</a:t>
            </a:r>
            <a:r>
              <a:rPr lang="en-GB" sz="2800" dirty="0"/>
              <a:t>, </a:t>
            </a:r>
            <a:r>
              <a:rPr lang="en-GB" sz="2800" i="1" dirty="0">
                <a:solidFill>
                  <a:srgbClr val="FF0000"/>
                </a:solidFill>
              </a:rPr>
              <a:t>procedures, and authority</a:t>
            </a:r>
            <a:r>
              <a:rPr lang="en-GB" sz="2800" dirty="0"/>
              <a:t> (O'Reilly, Chatman, &amp; Caldwell, 1991). </a:t>
            </a:r>
          </a:p>
          <a:p>
            <a:pPr marL="0" indent="0" fontAlgn="base">
              <a:buNone/>
            </a:pPr>
            <a:endParaRPr lang="en-GB" sz="3200" dirty="0"/>
          </a:p>
          <a:p>
            <a:pPr fontAlgn="base"/>
            <a:r>
              <a:rPr lang="en-GB" sz="3200" dirty="0"/>
              <a:t>As such, organizational culture is a powerful means to </a:t>
            </a:r>
          </a:p>
          <a:p>
            <a:pPr lvl="1" fontAlgn="base"/>
            <a:r>
              <a:rPr lang="en-GB" sz="2800" i="1" dirty="0">
                <a:solidFill>
                  <a:srgbClr val="FF0000"/>
                </a:solidFill>
              </a:rPr>
              <a:t>elicit desired organizational outcomes.</a:t>
            </a:r>
          </a:p>
          <a:p>
            <a:pPr fontAlgn="base"/>
            <a:endParaRPr lang="en-GB" sz="3200" dirty="0"/>
          </a:p>
        </p:txBody>
      </p:sp>
    </p:spTree>
    <p:extLst>
      <p:ext uri="{BB962C8B-B14F-4D97-AF65-F5344CB8AC3E}">
        <p14:creationId xmlns:p14="http://schemas.microsoft.com/office/powerpoint/2010/main" val="36674963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0" end="0"/>
                                            </p:txEl>
                                          </p:spTgt>
                                        </p:tgtEl>
                                        <p:attrNameLst>
                                          <p:attrName>style.visibility</p:attrName>
                                        </p:attrNameLst>
                                      </p:cBhvr>
                                      <p:to>
                                        <p:strVal val="visible"/>
                                      </p:to>
                                    </p:set>
                                    <p:animEffect transition="in" filter="fade">
                                      <p:cBhvr>
                                        <p:cTn id="19" dur="1000"/>
                                        <p:tgtEl>
                                          <p:spTgt spid="124">
                                            <p:txEl>
                                              <p:pRg st="0" end="0"/>
                                            </p:txEl>
                                          </p:spTgt>
                                        </p:tgtEl>
                                      </p:cBhvr>
                                    </p:animEffect>
                                    <p:anim calcmode="lin" valueType="num">
                                      <p:cBhvr>
                                        <p:cTn id="20" dur="1000" fill="hold"/>
                                        <p:tgtEl>
                                          <p:spTgt spid="12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Effect transition="in" filter="fade">
                                      <p:cBhvr>
                                        <p:cTn id="24" dur="1000"/>
                                        <p:tgtEl>
                                          <p:spTgt spid="124">
                                            <p:txEl>
                                              <p:pRg st="1" end="1"/>
                                            </p:txEl>
                                          </p:spTgt>
                                        </p:tgtEl>
                                      </p:cBhvr>
                                    </p:animEffect>
                                    <p:anim calcmode="lin" valueType="num">
                                      <p:cBhvr>
                                        <p:cTn id="25"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124">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24">
                                            <p:txEl>
                                              <p:pRg st="2" end="2"/>
                                            </p:txEl>
                                          </p:spTgt>
                                        </p:tgtEl>
                                        <p:attrNameLst>
                                          <p:attrName>style.visibility</p:attrName>
                                        </p:attrNameLst>
                                      </p:cBhvr>
                                      <p:to>
                                        <p:strVal val="visible"/>
                                      </p:to>
                                    </p:set>
                                    <p:animEffect transition="in" filter="fade">
                                      <p:cBhvr>
                                        <p:cTn id="29" dur="1000"/>
                                        <p:tgtEl>
                                          <p:spTgt spid="124">
                                            <p:txEl>
                                              <p:pRg st="2" end="2"/>
                                            </p:txEl>
                                          </p:spTgt>
                                        </p:tgtEl>
                                      </p:cBhvr>
                                    </p:animEffect>
                                    <p:anim calcmode="lin" valueType="num">
                                      <p:cBhvr>
                                        <p:cTn id="30" dur="1000" fill="hold"/>
                                        <p:tgtEl>
                                          <p:spTgt spid="124">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12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124">
                                            <p:txEl>
                                              <p:pRg st="4" end="4"/>
                                            </p:txEl>
                                          </p:spTgt>
                                        </p:tgtEl>
                                        <p:attrNameLst>
                                          <p:attrName>style.visibility</p:attrName>
                                        </p:attrNameLst>
                                      </p:cBhvr>
                                      <p:to>
                                        <p:strVal val="visible"/>
                                      </p:to>
                                    </p:set>
                                    <p:animEffect transition="in" filter="fade">
                                      <p:cBhvr>
                                        <p:cTn id="36" dur="1000"/>
                                        <p:tgtEl>
                                          <p:spTgt spid="124">
                                            <p:txEl>
                                              <p:pRg st="4" end="4"/>
                                            </p:txEl>
                                          </p:spTgt>
                                        </p:tgtEl>
                                      </p:cBhvr>
                                    </p:animEffect>
                                    <p:anim calcmode="lin" valueType="num">
                                      <p:cBhvr>
                                        <p:cTn id="37" dur="1000" fill="hold"/>
                                        <p:tgtEl>
                                          <p:spTgt spid="124">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124">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24">
                                            <p:txEl>
                                              <p:pRg st="5" end="5"/>
                                            </p:txEl>
                                          </p:spTgt>
                                        </p:tgtEl>
                                        <p:attrNameLst>
                                          <p:attrName>style.visibility</p:attrName>
                                        </p:attrNameLst>
                                      </p:cBhvr>
                                      <p:to>
                                        <p:strVal val="visible"/>
                                      </p:to>
                                    </p:set>
                                    <p:animEffect transition="in" filter="fade">
                                      <p:cBhvr>
                                        <p:cTn id="41" dur="1000"/>
                                        <p:tgtEl>
                                          <p:spTgt spid="124">
                                            <p:txEl>
                                              <p:pRg st="5" end="5"/>
                                            </p:txEl>
                                          </p:spTgt>
                                        </p:tgtEl>
                                      </p:cBhvr>
                                    </p:animEffect>
                                    <p:anim calcmode="lin" valueType="num">
                                      <p:cBhvr>
                                        <p:cTn id="42" dur="1000" fill="hold"/>
                                        <p:tgtEl>
                                          <p:spTgt spid="124">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12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1171254"/>
            <a:ext cx="8702212" cy="3488881"/>
          </a:xfrm>
          <a:prstGeom prst="rect">
            <a:avLst/>
          </a:prstGeom>
        </p:spPr>
        <p:txBody>
          <a:bodyPr>
            <a:normAutofit/>
          </a:bodyPr>
          <a:lstStyle/>
          <a:p>
            <a:pPr marL="0" indent="0" eaLnBrk="1" hangingPunct="1">
              <a:spcBef>
                <a:spcPct val="50000"/>
              </a:spcBef>
              <a:buNone/>
            </a:pPr>
            <a:r>
              <a:rPr lang="en-US" altLang="en-US" sz="2800" dirty="0"/>
              <a:t>Organizational Culture (also called workplace culture) ……</a:t>
            </a:r>
          </a:p>
          <a:p>
            <a:pPr eaLnBrk="1" hangingPunct="1">
              <a:spcBef>
                <a:spcPct val="50000"/>
              </a:spcBef>
            </a:pPr>
            <a:r>
              <a:rPr lang="en-GB" sz="2800" dirty="0"/>
              <a:t>Embodies the </a:t>
            </a:r>
            <a:r>
              <a:rPr lang="en-GB" sz="2800" b="1" i="1" dirty="0">
                <a:solidFill>
                  <a:srgbClr val="FF0000"/>
                </a:solidFill>
              </a:rPr>
              <a:t>ethos</a:t>
            </a:r>
            <a:r>
              <a:rPr lang="en-GB" sz="2800" dirty="0"/>
              <a:t> and </a:t>
            </a:r>
            <a:r>
              <a:rPr lang="en-GB" sz="2800" b="1" i="1" dirty="0">
                <a:solidFill>
                  <a:srgbClr val="FF0000"/>
                </a:solidFill>
              </a:rPr>
              <a:t>values</a:t>
            </a:r>
            <a:r>
              <a:rPr lang="en-GB" sz="2800" dirty="0"/>
              <a:t> of a particular organisation, which are expressed through the way it operates and the practices it undertakes (Johnson, 2013). </a:t>
            </a:r>
          </a:p>
          <a:p>
            <a:pPr eaLnBrk="1" hangingPunct="1">
              <a:spcBef>
                <a:spcPct val="50000"/>
              </a:spcBef>
            </a:pPr>
            <a:endParaRPr lang="en-GB" sz="2800" dirty="0"/>
          </a:p>
          <a:p>
            <a:pPr eaLnBrk="1" hangingPunct="1">
              <a:spcBef>
                <a:spcPct val="50000"/>
              </a:spcBef>
            </a:pPr>
            <a:endParaRPr lang="en-GB" sz="2800" dirty="0"/>
          </a:p>
        </p:txBody>
      </p:sp>
      <p:sp>
        <p:nvSpPr>
          <p:cNvPr id="2" name="TextBox 1">
            <a:extLst>
              <a:ext uri="{FF2B5EF4-FFF2-40B4-BE49-F238E27FC236}">
                <a16:creationId xmlns:a16="http://schemas.microsoft.com/office/drawing/2014/main" id="{A9110377-E501-2DDC-4C67-AA55539F7EF8}"/>
              </a:ext>
            </a:extLst>
          </p:cNvPr>
          <p:cNvSpPr txBox="1"/>
          <p:nvPr/>
        </p:nvSpPr>
        <p:spPr>
          <a:xfrm>
            <a:off x="413379" y="4290806"/>
            <a:ext cx="8389159" cy="369330"/>
          </a:xfrm>
          <a:prstGeom prst="rect">
            <a:avLst/>
          </a:prstGeom>
          <a:ln/>
        </p:spPr>
        <p:style>
          <a:lnRef idx="2">
            <a:schemeClr val="dk1"/>
          </a:lnRef>
          <a:fillRef idx="1">
            <a:schemeClr val="lt1"/>
          </a:fillRef>
          <a:effectRef idx="0">
            <a:schemeClr val="dk1"/>
          </a:effectRef>
          <a:fontRef idx="minor">
            <a:schemeClr val="dk1"/>
          </a:fontRef>
        </p:style>
        <p:txBody>
          <a:bodyPr rot="0" spcFirstLastPara="1" vertOverflow="overflow" horzOverflow="overflow" vert="horz" wrap="square" lIns="45719" tIns="45719" rIns="45719" bIns="45719" numCol="1" spcCol="38100" rtlCol="0" anchor="t">
            <a:spAutoFit/>
          </a:bodyPr>
          <a:lstStyle/>
          <a:p>
            <a:r>
              <a:rPr lang="en-GB" b="1" dirty="0">
                <a:solidFill>
                  <a:srgbClr val="C00000"/>
                </a:solidFill>
                <a:latin typeface="Google Sans"/>
              </a:rPr>
              <a:t>ethos</a:t>
            </a:r>
            <a:r>
              <a:rPr lang="en-GB" dirty="0">
                <a:solidFill>
                  <a:srgbClr val="C00000"/>
                </a:solidFill>
                <a:latin typeface="Google Sans"/>
              </a:rPr>
              <a:t> refers to the fundamental character, spirit, or guiding principles of an organization</a:t>
            </a:r>
            <a:endParaRPr kumimoji="0" lang="en-GB" sz="1800" b="0" i="0" u="none" strike="noStrike" cap="none" spc="0" normalizeH="0" baseline="0" dirty="0">
              <a:ln>
                <a:noFill/>
              </a:ln>
              <a:solidFill>
                <a:srgbClr val="C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18260433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eaLnBrk="1" hangingPunct="1">
              <a:spcBef>
                <a:spcPct val="50000"/>
              </a:spcBef>
            </a:pPr>
            <a:r>
              <a:rPr lang="en-GB" sz="3600" dirty="0"/>
              <a:t>If the </a:t>
            </a:r>
            <a:r>
              <a:rPr lang="en-GB" sz="3600" b="1" i="1" dirty="0">
                <a:solidFill>
                  <a:srgbClr val="FF0000"/>
                </a:solidFill>
              </a:rPr>
              <a:t>workplace values </a:t>
            </a:r>
            <a:r>
              <a:rPr lang="en-GB" sz="3600" dirty="0"/>
              <a:t>are deemed to be wrong, then the </a:t>
            </a:r>
            <a:r>
              <a:rPr lang="en-GB" sz="3600" b="1" i="1" dirty="0">
                <a:solidFill>
                  <a:srgbClr val="FF0000"/>
                </a:solidFill>
              </a:rPr>
              <a:t>ethos</a:t>
            </a:r>
            <a:r>
              <a:rPr lang="en-GB" sz="3600" dirty="0"/>
              <a:t> needs to be addressed in order for any issues to be resolved effectively. </a:t>
            </a:r>
          </a:p>
          <a:p>
            <a:pPr eaLnBrk="1" hangingPunct="1">
              <a:spcBef>
                <a:spcPct val="50000"/>
              </a:spcBef>
            </a:pPr>
            <a:r>
              <a:rPr lang="en-GB" sz="3600" dirty="0"/>
              <a:t>Anything else would be superficial change and unlikely to have a lasting impact.</a:t>
            </a:r>
            <a:endParaRPr lang="en-US" altLang="en-US" sz="3600" dirty="0">
              <a:latin typeface="Tahoma" panose="020B0604030504040204" pitchFamily="34" charset="0"/>
            </a:endParaRPr>
          </a:p>
        </p:txBody>
      </p:sp>
    </p:spTree>
    <p:extLst>
      <p:ext uri="{BB962C8B-B14F-4D97-AF65-F5344CB8AC3E}">
        <p14:creationId xmlns:p14="http://schemas.microsoft.com/office/powerpoint/2010/main" val="1160092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0" end="0"/>
                                            </p:txEl>
                                          </p:spTgt>
                                        </p:tgtEl>
                                        <p:attrNameLst>
                                          <p:attrName>style.visibility</p:attrName>
                                        </p:attrNameLst>
                                      </p:cBhvr>
                                      <p:to>
                                        <p:strVal val="visible"/>
                                      </p:to>
                                    </p:set>
                                    <p:animEffect transition="in" filter="fade">
                                      <p:cBhvr>
                                        <p:cTn id="19" dur="1000"/>
                                        <p:tgtEl>
                                          <p:spTgt spid="124">
                                            <p:txEl>
                                              <p:pRg st="0" end="0"/>
                                            </p:txEl>
                                          </p:spTgt>
                                        </p:tgtEl>
                                      </p:cBhvr>
                                    </p:animEffect>
                                    <p:anim calcmode="lin" valueType="num">
                                      <p:cBhvr>
                                        <p:cTn id="20" dur="1000" fill="hold"/>
                                        <p:tgtEl>
                                          <p:spTgt spid="12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4">
                                            <p:txEl>
                                              <p:pRg st="1" end="1"/>
                                            </p:txEl>
                                          </p:spTgt>
                                        </p:tgtEl>
                                        <p:attrNameLst>
                                          <p:attrName>style.visibility</p:attrName>
                                        </p:attrNameLst>
                                      </p:cBhvr>
                                      <p:to>
                                        <p:strVal val="visible"/>
                                      </p:to>
                                    </p:set>
                                    <p:animEffect transition="in" filter="fade">
                                      <p:cBhvr>
                                        <p:cTn id="26" dur="1000"/>
                                        <p:tgtEl>
                                          <p:spTgt spid="124">
                                            <p:txEl>
                                              <p:pRg st="1" end="1"/>
                                            </p:txEl>
                                          </p:spTgt>
                                        </p:tgtEl>
                                      </p:cBhvr>
                                    </p:animEffect>
                                    <p:anim calcmode="lin" valueType="num">
                                      <p:cBhvr>
                                        <p:cTn id="27"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eaLnBrk="1" hangingPunct="1">
              <a:spcBef>
                <a:spcPct val="50000"/>
              </a:spcBef>
              <a:buNone/>
            </a:pPr>
            <a:r>
              <a:rPr lang="en-US" altLang="en-US" sz="3600" dirty="0"/>
              <a:t>Organizational Culture……</a:t>
            </a:r>
          </a:p>
          <a:p>
            <a:pPr eaLnBrk="1" hangingPunct="1">
              <a:spcBef>
                <a:spcPct val="50000"/>
              </a:spcBef>
            </a:pPr>
            <a:r>
              <a:rPr lang="en-US" altLang="en-US" sz="3600" dirty="0"/>
              <a:t>Is a </a:t>
            </a:r>
            <a:r>
              <a:rPr lang="en-US" altLang="en-US" sz="3600" b="1" dirty="0">
                <a:solidFill>
                  <a:srgbClr val="C00000"/>
                </a:solidFill>
              </a:rPr>
              <a:t>common perception </a:t>
            </a:r>
            <a:r>
              <a:rPr lang="en-US" altLang="en-US" sz="3600" dirty="0"/>
              <a:t>held by the organization’s members; </a:t>
            </a:r>
          </a:p>
          <a:p>
            <a:pPr eaLnBrk="1" hangingPunct="1">
              <a:spcBef>
                <a:spcPct val="50000"/>
              </a:spcBef>
            </a:pPr>
            <a:r>
              <a:rPr lang="en-US" altLang="en-US" sz="3600" dirty="0"/>
              <a:t>Is a system of </a:t>
            </a:r>
            <a:r>
              <a:rPr lang="en-US" altLang="en-US" sz="3600" b="1" i="1" dirty="0">
                <a:solidFill>
                  <a:srgbClr val="C00000"/>
                </a:solidFill>
              </a:rPr>
              <a:t>shared meaning </a:t>
            </a:r>
            <a:r>
              <a:rPr lang="en-US" altLang="en-US" sz="3600" dirty="0"/>
              <a:t>(Mullins 2016).</a:t>
            </a:r>
          </a:p>
        </p:txBody>
      </p:sp>
    </p:spTree>
    <p:extLst>
      <p:ext uri="{BB962C8B-B14F-4D97-AF65-F5344CB8AC3E}">
        <p14:creationId xmlns:p14="http://schemas.microsoft.com/office/powerpoint/2010/main" val="160150433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2" end="2"/>
                                            </p:txEl>
                                          </p:spTgt>
                                        </p:tgtEl>
                                        <p:attrNameLst>
                                          <p:attrName>style.visibility</p:attrName>
                                        </p:attrNameLst>
                                      </p:cBhvr>
                                      <p:to>
                                        <p:strVal val="visible"/>
                                      </p:to>
                                    </p:set>
                                    <p:anim calcmode="lin" valueType="num">
                                      <p:cBhvr additive="base">
                                        <p:cTn id="30"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a:lnSpc>
                <a:spcPct val="90000"/>
              </a:lnSpc>
            </a:pPr>
            <a:r>
              <a:rPr lang="en-US" altLang="en-US" sz="3200" dirty="0"/>
              <a:t>Key aspects of organizational culture</a:t>
            </a:r>
          </a:p>
          <a:p>
            <a:pPr lvl="1">
              <a:lnSpc>
                <a:spcPct val="90000"/>
              </a:lnSpc>
            </a:pPr>
            <a:r>
              <a:rPr lang="en-US" altLang="en-US" sz="2800" dirty="0"/>
              <a:t>Sharing of values</a:t>
            </a:r>
          </a:p>
          <a:p>
            <a:pPr lvl="1">
              <a:lnSpc>
                <a:spcPct val="90000"/>
              </a:lnSpc>
            </a:pPr>
            <a:r>
              <a:rPr lang="en-US" altLang="en-US" sz="2800" dirty="0"/>
              <a:t>Structuring of experiences</a:t>
            </a:r>
          </a:p>
          <a:p>
            <a:pPr lvl="1">
              <a:lnSpc>
                <a:spcPct val="90000"/>
              </a:lnSpc>
            </a:pPr>
            <a:r>
              <a:rPr lang="en-US" altLang="en-US" sz="2800" dirty="0"/>
              <a:t>Different sets of values can coexist</a:t>
            </a:r>
          </a:p>
          <a:p>
            <a:pPr lvl="1">
              <a:lnSpc>
                <a:spcPct val="90000"/>
              </a:lnSpc>
            </a:pPr>
            <a:r>
              <a:rPr lang="en-US" altLang="en-US" sz="2800" dirty="0"/>
              <a:t>Although values differ, members of each group can share a set of values</a:t>
            </a:r>
          </a:p>
          <a:p>
            <a:pPr lvl="1">
              <a:lnSpc>
                <a:spcPct val="90000"/>
              </a:lnSpc>
            </a:pPr>
            <a:r>
              <a:rPr lang="en-US" altLang="en-US" sz="2800" dirty="0">
                <a:solidFill>
                  <a:srgbClr val="FF0000"/>
                </a:solidFill>
              </a:rPr>
              <a:t>If you have traveled abroad, you have already experienced what it is like to enter a new, different, and "foreign" culture</a:t>
            </a:r>
          </a:p>
        </p:txBody>
      </p:sp>
    </p:spTree>
    <p:extLst>
      <p:ext uri="{BB962C8B-B14F-4D97-AF65-F5344CB8AC3E}">
        <p14:creationId xmlns:p14="http://schemas.microsoft.com/office/powerpoint/2010/main" val="37155363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 calcmode="lin" valueType="num">
                                      <p:cBhvr additive="base">
                                        <p:cTn id="26"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24">
                                            <p:txEl>
                                              <p:pRg st="3" end="3"/>
                                            </p:txEl>
                                          </p:spTgt>
                                        </p:tgtEl>
                                        <p:attrNameLst>
                                          <p:attrName>style.visibility</p:attrName>
                                        </p:attrNameLst>
                                      </p:cBhvr>
                                      <p:to>
                                        <p:strVal val="visible"/>
                                      </p:to>
                                    </p:set>
                                    <p:anim calcmode="lin" valueType="num">
                                      <p:cBhvr additive="base">
                                        <p:cTn id="30"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3" end="3"/>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24">
                                            <p:txEl>
                                              <p:pRg st="4" end="4"/>
                                            </p:txEl>
                                          </p:spTgt>
                                        </p:tgtEl>
                                        <p:attrNameLst>
                                          <p:attrName>style.visibility</p:attrName>
                                        </p:attrNameLst>
                                      </p:cBhvr>
                                      <p:to>
                                        <p:strVal val="visible"/>
                                      </p:to>
                                    </p:set>
                                    <p:anim calcmode="lin" valueType="num">
                                      <p:cBhvr additive="base">
                                        <p:cTn id="34"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2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24">
                                            <p:txEl>
                                              <p:pRg st="5" end="5"/>
                                            </p:txEl>
                                          </p:spTgt>
                                        </p:tgtEl>
                                        <p:attrNameLst>
                                          <p:attrName>style.visibility</p:attrName>
                                        </p:attrNameLst>
                                      </p:cBhvr>
                                      <p:to>
                                        <p:strVal val="visible"/>
                                      </p:to>
                                    </p:set>
                                    <p:anim calcmode="lin" valueType="num">
                                      <p:cBhvr additive="base">
                                        <p:cTn id="38"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2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a:lnSpc>
                <a:spcPct val="90000"/>
              </a:lnSpc>
            </a:pPr>
            <a:r>
              <a:rPr lang="en-GB" sz="3200" b="1" dirty="0"/>
              <a:t>Schein’s Levels of Culture</a:t>
            </a:r>
            <a:r>
              <a:rPr lang="en-GB" sz="3200" dirty="0"/>
              <a:t> diagram </a:t>
            </a:r>
            <a:r>
              <a:rPr lang="en-US" altLang="en-US" sz="3200" dirty="0"/>
              <a:t>illustrated as follows:</a:t>
            </a:r>
          </a:p>
          <a:p>
            <a:pPr marL="0" indent="0">
              <a:lnSpc>
                <a:spcPct val="90000"/>
              </a:lnSpc>
              <a:buNone/>
            </a:pPr>
            <a:endParaRPr lang="en-US" altLang="en-US" sz="3200" dirty="0"/>
          </a:p>
        </p:txBody>
      </p:sp>
      <p:pic>
        <p:nvPicPr>
          <p:cNvPr id="2" name="Picture 1" descr="A diagram of values and beliefs&#10;&#10;Description automatically generated">
            <a:extLst>
              <a:ext uri="{FF2B5EF4-FFF2-40B4-BE49-F238E27FC236}">
                <a16:creationId xmlns:a16="http://schemas.microsoft.com/office/drawing/2014/main" id="{904D12CA-80DB-CEEC-103C-86E7B0A1BF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42795" y="2286018"/>
            <a:ext cx="7057367" cy="3400728"/>
          </a:xfrm>
          <a:prstGeom prst="rect">
            <a:avLst/>
          </a:prstGeom>
        </p:spPr>
      </p:pic>
      <p:sp>
        <p:nvSpPr>
          <p:cNvPr id="3" name="TextBox 2">
            <a:extLst>
              <a:ext uri="{FF2B5EF4-FFF2-40B4-BE49-F238E27FC236}">
                <a16:creationId xmlns:a16="http://schemas.microsoft.com/office/drawing/2014/main" id="{D7E1D131-2D88-ABD5-235C-4F4369230906}"/>
              </a:ext>
            </a:extLst>
          </p:cNvPr>
          <p:cNvSpPr txBox="1"/>
          <p:nvPr/>
        </p:nvSpPr>
        <p:spPr>
          <a:xfrm>
            <a:off x="100361" y="2464420"/>
            <a:ext cx="2364059" cy="175432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dirty="0"/>
              <a:t>Schein (1992) proposed that organisational culture operates </a:t>
            </a:r>
          </a:p>
          <a:p>
            <a:r>
              <a:rPr lang="en-GB" b="1" dirty="0">
                <a:solidFill>
                  <a:srgbClr val="FF0000"/>
                </a:solidFill>
              </a:rPr>
              <a:t>three interconnected levels</a:t>
            </a:r>
            <a:endParaRPr kumimoji="0" lang="en-GB" sz="1800" b="0" i="0" u="none" strike="noStrike" cap="none" spc="0" normalizeH="0" baseline="0" dirty="0">
              <a:ln>
                <a:noFill/>
              </a:ln>
              <a:solidFill>
                <a:srgbClr val="FF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2224094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solidFill>
                  <a:srgbClr val="FF0000"/>
                </a:solidFill>
                <a:ea typeface="Calibri" panose="020F0502020204030204" pitchFamily="34" charset="0"/>
                <a:cs typeface="Times New Roman" panose="02020603050405020304" pitchFamily="18" charset="0"/>
              </a:rPr>
              <a:t>Activity 2: Your Organisational Culture</a:t>
            </a:r>
            <a:endParaRPr lang="en-GB" sz="3600" dirty="0">
              <a:solidFill>
                <a:srgbClr val="FF0000"/>
              </a:solidFill>
            </a:endParaRPr>
          </a:p>
        </p:txBody>
      </p:sp>
      <p:sp>
        <p:nvSpPr>
          <p:cNvPr id="124" name="Clarifying the core concepts in this module"/>
          <p:cNvSpPr txBox="1">
            <a:spLocks noGrp="1"/>
          </p:cNvSpPr>
          <p:nvPr>
            <p:ph type="body" idx="1"/>
          </p:nvPr>
        </p:nvSpPr>
        <p:spPr>
          <a:xfrm>
            <a:off x="143838" y="1041991"/>
            <a:ext cx="8774131" cy="4475243"/>
          </a:xfrm>
          <a:prstGeom prst="rect">
            <a:avLst/>
          </a:prstGeom>
        </p:spPr>
        <p:txBody>
          <a:bodyPr>
            <a:normAutofit lnSpcReduction="10000"/>
          </a:bodyPr>
          <a:lstStyle/>
          <a:p>
            <a:pPr eaLnBrk="1" hangingPunct="1">
              <a:lnSpc>
                <a:spcPct val="90000"/>
              </a:lnSpc>
              <a:spcBef>
                <a:spcPct val="50000"/>
              </a:spcBef>
            </a:pPr>
            <a:endParaRPr lang="en-GB" altLang="en-US" sz="2000" dirty="0"/>
          </a:p>
          <a:p>
            <a:r>
              <a:rPr lang="en-GB" sz="2000" b="1" dirty="0"/>
              <a:t>Instruction for Students:</a:t>
            </a:r>
            <a:br>
              <a:rPr lang="en-GB" sz="2000" dirty="0"/>
            </a:br>
            <a:r>
              <a:rPr lang="en-GB" sz="2000" i="1" dirty="0"/>
              <a:t>Using Schein’s Levels of Culture diagram from the previous slide, </a:t>
            </a:r>
          </a:p>
          <a:p>
            <a:r>
              <a:rPr lang="en-GB" sz="2000" b="1" i="1" dirty="0"/>
              <a:t>identify and describe the three interconnected levels of organisational culture within your current </a:t>
            </a:r>
            <a:r>
              <a:rPr lang="en-GB" sz="2000" i="1" dirty="0"/>
              <a:t>(or most recent) organisation. </a:t>
            </a:r>
          </a:p>
          <a:p>
            <a:r>
              <a:rPr lang="en-GB" sz="2000" i="1" dirty="0"/>
              <a:t>For each level, provide a practical example:</a:t>
            </a:r>
            <a:endParaRPr lang="en-GB" sz="2000" dirty="0"/>
          </a:p>
          <a:p>
            <a:pPr lvl="1"/>
            <a:r>
              <a:rPr lang="en-GB" sz="1800" b="1" dirty="0"/>
              <a:t>Artefacts and Creations</a:t>
            </a:r>
            <a:r>
              <a:rPr lang="en-GB" sz="1800" dirty="0"/>
              <a:t> – What visible practices, symbols, or behaviours represent the culture?</a:t>
            </a:r>
          </a:p>
          <a:p>
            <a:pPr lvl="1"/>
            <a:r>
              <a:rPr lang="en-GB" sz="1800" b="1" dirty="0"/>
              <a:t>Values and Beliefs</a:t>
            </a:r>
            <a:r>
              <a:rPr lang="en-GB" sz="1800" dirty="0"/>
              <a:t> – What shared principles or priorities guide everyday actions and decisions?</a:t>
            </a:r>
          </a:p>
          <a:p>
            <a:pPr lvl="1"/>
            <a:r>
              <a:rPr lang="en-GB" sz="1800" b="1" dirty="0"/>
              <a:t>Basic Assumptions</a:t>
            </a:r>
            <a:r>
              <a:rPr lang="en-GB" sz="1800" dirty="0"/>
              <a:t> – What underlying, taken-for-granted beliefs shape how people think and behave in the organisation?</a:t>
            </a:r>
          </a:p>
          <a:p>
            <a:pPr eaLnBrk="1" hangingPunct="1">
              <a:lnSpc>
                <a:spcPct val="90000"/>
              </a:lnSpc>
              <a:spcBef>
                <a:spcPct val="50000"/>
              </a:spcBef>
            </a:pPr>
            <a:r>
              <a:rPr lang="en-US" altLang="en-US" sz="2800" dirty="0">
                <a:solidFill>
                  <a:srgbClr val="C00000"/>
                </a:solidFill>
              </a:rPr>
              <a:t>Write/draw your answer </a:t>
            </a:r>
          </a:p>
        </p:txBody>
      </p:sp>
    </p:spTree>
    <p:extLst>
      <p:ext uri="{BB962C8B-B14F-4D97-AF65-F5344CB8AC3E}">
        <p14:creationId xmlns:p14="http://schemas.microsoft.com/office/powerpoint/2010/main" val="10125714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1" end="1"/>
                                            </p:txEl>
                                          </p:spTgt>
                                        </p:tgtEl>
                                        <p:attrNameLst>
                                          <p:attrName>style.visibility</p:attrName>
                                        </p:attrNameLst>
                                      </p:cBhvr>
                                      <p:to>
                                        <p:strVal val="visible"/>
                                      </p:to>
                                    </p:set>
                                    <p:anim calcmode="lin" valueType="num">
                                      <p:cBhvr additive="base">
                                        <p:cTn id="18"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2" end="2"/>
                                            </p:txEl>
                                          </p:spTgt>
                                        </p:tgtEl>
                                        <p:attrNameLst>
                                          <p:attrName>style.visibility</p:attrName>
                                        </p:attrNameLst>
                                      </p:cBhvr>
                                      <p:to>
                                        <p:strVal val="visible"/>
                                      </p:to>
                                    </p:set>
                                    <p:anim calcmode="lin" valueType="num">
                                      <p:cBhvr additive="base">
                                        <p:cTn id="24"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3" end="3"/>
                                            </p:txEl>
                                          </p:spTgt>
                                        </p:tgtEl>
                                        <p:attrNameLst>
                                          <p:attrName>style.visibility</p:attrName>
                                        </p:attrNameLst>
                                      </p:cBhvr>
                                      <p:to>
                                        <p:strVal val="visible"/>
                                      </p:to>
                                    </p:set>
                                    <p:anim calcmode="lin" valueType="num">
                                      <p:cBhvr additive="base">
                                        <p:cTn id="30"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3" end="3"/>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24">
                                            <p:txEl>
                                              <p:pRg st="4" end="4"/>
                                            </p:txEl>
                                          </p:spTgt>
                                        </p:tgtEl>
                                        <p:attrNameLst>
                                          <p:attrName>style.visibility</p:attrName>
                                        </p:attrNameLst>
                                      </p:cBhvr>
                                      <p:to>
                                        <p:strVal val="visible"/>
                                      </p:to>
                                    </p:set>
                                    <p:anim calcmode="lin" valueType="num">
                                      <p:cBhvr additive="base">
                                        <p:cTn id="34"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2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24">
                                            <p:txEl>
                                              <p:pRg st="5" end="5"/>
                                            </p:txEl>
                                          </p:spTgt>
                                        </p:tgtEl>
                                        <p:attrNameLst>
                                          <p:attrName>style.visibility</p:attrName>
                                        </p:attrNameLst>
                                      </p:cBhvr>
                                      <p:to>
                                        <p:strVal val="visible"/>
                                      </p:to>
                                    </p:set>
                                    <p:anim calcmode="lin" valueType="num">
                                      <p:cBhvr additive="base">
                                        <p:cTn id="38"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24">
                                            <p:txEl>
                                              <p:pRg st="5" end="5"/>
                                            </p:txEl>
                                          </p:spTgt>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124">
                                            <p:txEl>
                                              <p:pRg st="6" end="6"/>
                                            </p:txEl>
                                          </p:spTgt>
                                        </p:tgtEl>
                                        <p:attrNameLst>
                                          <p:attrName>style.visibility</p:attrName>
                                        </p:attrNameLst>
                                      </p:cBhvr>
                                      <p:to>
                                        <p:strVal val="visible"/>
                                      </p:to>
                                    </p:set>
                                    <p:anim calcmode="lin" valueType="num">
                                      <p:cBhvr additive="base">
                                        <p:cTn id="42" dur="500" fill="hold"/>
                                        <p:tgtEl>
                                          <p:spTgt spid="124">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2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24">
                                            <p:txEl>
                                              <p:pRg st="7" end="7"/>
                                            </p:txEl>
                                          </p:spTgt>
                                        </p:tgtEl>
                                        <p:attrNameLst>
                                          <p:attrName>style.visibility</p:attrName>
                                        </p:attrNameLst>
                                      </p:cBhvr>
                                      <p:to>
                                        <p:strVal val="visible"/>
                                      </p:to>
                                    </p:set>
                                    <p:anim calcmode="lin" valueType="num">
                                      <p:cBhvr additive="base">
                                        <p:cTn id="48" dur="500" fill="hold"/>
                                        <p:tgtEl>
                                          <p:spTgt spid="124">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2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FF23A-6585-CBDA-23D6-6A27975E57C3}"/>
            </a:ext>
          </a:extLst>
        </p:cNvPr>
        <p:cNvGrpSpPr/>
        <p:nvPr/>
      </p:nvGrpSpPr>
      <p:grpSpPr>
        <a:xfrm>
          <a:off x="0" y="0"/>
          <a:ext cx="0" cy="0"/>
          <a:chOff x="0" y="0"/>
          <a:chExt cx="0" cy="0"/>
        </a:xfrm>
      </p:grpSpPr>
      <p:sp>
        <p:nvSpPr>
          <p:cNvPr id="123" name="Double-click to edit">
            <a:extLst>
              <a:ext uri="{FF2B5EF4-FFF2-40B4-BE49-F238E27FC236}">
                <a16:creationId xmlns:a16="http://schemas.microsoft.com/office/drawing/2014/main" id="{FFD0754A-FDC5-DD81-E6EE-7CC91CD7BB19}"/>
              </a:ext>
            </a:extLst>
          </p:cNvPr>
          <p:cNvSpPr txBox="1">
            <a:spLocks noGrp="1"/>
          </p:cNvSpPr>
          <p:nvPr>
            <p:ph type="title"/>
          </p:nvPr>
        </p:nvSpPr>
        <p:spPr>
          <a:xfrm>
            <a:off x="215757" y="274639"/>
            <a:ext cx="8784405" cy="896616"/>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a:extLst>
              <a:ext uri="{FF2B5EF4-FFF2-40B4-BE49-F238E27FC236}">
                <a16:creationId xmlns:a16="http://schemas.microsoft.com/office/drawing/2014/main" id="{19FA9F5E-5C24-144C-AA28-6B9C6AB50E9D}"/>
              </a:ext>
            </a:extLst>
          </p:cNvPr>
          <p:cNvSpPr txBox="1">
            <a:spLocks noGrp="1"/>
          </p:cNvSpPr>
          <p:nvPr>
            <p:ph type="body" idx="1"/>
          </p:nvPr>
        </p:nvSpPr>
        <p:spPr>
          <a:xfrm>
            <a:off x="143838" y="1041991"/>
            <a:ext cx="8774131" cy="4475243"/>
          </a:xfrm>
          <a:prstGeom prst="rect">
            <a:avLst/>
          </a:prstGeom>
        </p:spPr>
        <p:txBody>
          <a:bodyPr>
            <a:normAutofit fontScale="92500"/>
          </a:bodyPr>
          <a:lstStyle/>
          <a:p>
            <a:pPr marL="0" indent="0" eaLnBrk="1" hangingPunct="1">
              <a:lnSpc>
                <a:spcPct val="120000"/>
              </a:lnSpc>
              <a:spcBef>
                <a:spcPct val="50000"/>
              </a:spcBef>
              <a:buNone/>
            </a:pPr>
            <a:r>
              <a:rPr lang="en-US" altLang="en-US" sz="2000" b="1" dirty="0">
                <a:solidFill>
                  <a:srgbClr val="FF0000"/>
                </a:solidFill>
              </a:rPr>
              <a:t>How Organizational Culture begins……</a:t>
            </a:r>
          </a:p>
          <a:p>
            <a:pPr eaLnBrk="1" hangingPunct="1">
              <a:lnSpc>
                <a:spcPct val="120000"/>
              </a:lnSpc>
              <a:spcBef>
                <a:spcPct val="50000"/>
              </a:spcBef>
            </a:pPr>
            <a:r>
              <a:rPr lang="en-US" altLang="en-US" sz="2800" dirty="0"/>
              <a:t>Business owners </a:t>
            </a:r>
            <a:r>
              <a:rPr lang="en-US" altLang="en-US" sz="2800" dirty="0">
                <a:solidFill>
                  <a:srgbClr val="FF0000"/>
                </a:solidFill>
              </a:rPr>
              <a:t>employ and keep only  </a:t>
            </a:r>
            <a:r>
              <a:rPr lang="en-US" altLang="en-US" sz="2800" dirty="0"/>
              <a:t>employees who think and feel </a:t>
            </a:r>
            <a:r>
              <a:rPr lang="en-US" altLang="en-US" sz="2800" dirty="0">
                <a:solidFill>
                  <a:srgbClr val="FF0000"/>
                </a:solidFill>
              </a:rPr>
              <a:t>the same way they do</a:t>
            </a:r>
            <a:r>
              <a:rPr lang="en-US" altLang="en-US" sz="2800" dirty="0"/>
              <a:t>.</a:t>
            </a:r>
          </a:p>
          <a:p>
            <a:pPr eaLnBrk="1" hangingPunct="1">
              <a:lnSpc>
                <a:spcPct val="120000"/>
              </a:lnSpc>
              <a:spcBef>
                <a:spcPct val="50000"/>
              </a:spcBef>
            </a:pPr>
            <a:r>
              <a:rPr lang="en-US" altLang="en-US" sz="2800" dirty="0"/>
              <a:t>Business owners </a:t>
            </a:r>
            <a:r>
              <a:rPr lang="en-US" altLang="en-US" sz="2800" dirty="0">
                <a:solidFill>
                  <a:srgbClr val="FF0000"/>
                </a:solidFill>
              </a:rPr>
              <a:t>indoctrinate and socialize</a:t>
            </a:r>
            <a:r>
              <a:rPr lang="en-US" altLang="en-US" sz="2800" dirty="0"/>
              <a:t> these employees to their way of thinking and feeling.</a:t>
            </a:r>
          </a:p>
          <a:p>
            <a:pPr eaLnBrk="1" hangingPunct="1">
              <a:lnSpc>
                <a:spcPct val="120000"/>
              </a:lnSpc>
              <a:spcBef>
                <a:spcPct val="50000"/>
              </a:spcBef>
            </a:pPr>
            <a:r>
              <a:rPr lang="en-US" altLang="en-US" sz="2800" dirty="0"/>
              <a:t>The </a:t>
            </a:r>
            <a:r>
              <a:rPr lang="en-US" altLang="en-US" sz="2800" dirty="0">
                <a:solidFill>
                  <a:srgbClr val="FF0000"/>
                </a:solidFill>
              </a:rPr>
              <a:t>founders’ own behavior acts </a:t>
            </a:r>
            <a:r>
              <a:rPr lang="en-US" altLang="en-US" sz="2800" dirty="0"/>
              <a:t>as a </a:t>
            </a:r>
            <a:r>
              <a:rPr lang="en-US" altLang="en-US" sz="2800" dirty="0">
                <a:solidFill>
                  <a:srgbClr val="FF0000"/>
                </a:solidFill>
              </a:rPr>
              <a:t>role model </a:t>
            </a:r>
            <a:r>
              <a:rPr lang="en-US" altLang="en-US" sz="2800" dirty="0"/>
              <a:t>that encourages employees to identify with them and thereby internalize their beliefs, values, and assumptions.</a:t>
            </a:r>
          </a:p>
        </p:txBody>
      </p:sp>
    </p:spTree>
    <p:extLst>
      <p:ext uri="{BB962C8B-B14F-4D97-AF65-F5344CB8AC3E}">
        <p14:creationId xmlns:p14="http://schemas.microsoft.com/office/powerpoint/2010/main" val="32800907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2" end="2"/>
                                            </p:txEl>
                                          </p:spTgt>
                                        </p:tgtEl>
                                        <p:attrNameLst>
                                          <p:attrName>style.visibility</p:attrName>
                                        </p:attrNameLst>
                                      </p:cBhvr>
                                      <p:to>
                                        <p:strVal val="visible"/>
                                      </p:to>
                                    </p:set>
                                    <p:anim calcmode="lin" valueType="num">
                                      <p:cBhvr additive="base">
                                        <p:cTn id="30"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3" end="3"/>
                                            </p:txEl>
                                          </p:spTgt>
                                        </p:tgtEl>
                                        <p:attrNameLst>
                                          <p:attrName>style.visibility</p:attrName>
                                        </p:attrNameLst>
                                      </p:cBhvr>
                                      <p:to>
                                        <p:strVal val="visible"/>
                                      </p:to>
                                    </p:set>
                                    <p:anim calcmode="lin" valueType="num">
                                      <p:cBhvr additive="base">
                                        <p:cTn id="36"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3"/>
            <a:ext cx="8229600" cy="811660"/>
          </a:xfrm>
          <a:prstGeom prst="rect">
            <a:avLst/>
          </a:prstGeom>
        </p:spPr>
        <p:txBody>
          <a:bodyPr>
            <a:normAutofit fontScale="90000"/>
          </a:bodyPr>
          <a:lstStyle/>
          <a:p>
            <a:r>
              <a:rPr lang="en-GB" sz="4800" b="1" dirty="0"/>
              <a:t>What Time is it Now?</a:t>
            </a:r>
            <a:endParaRPr sz="4800" b="1" dirty="0"/>
          </a:p>
        </p:txBody>
      </p:sp>
      <p:sp>
        <p:nvSpPr>
          <p:cNvPr id="124" name="Clarifying the core concepts in this module"/>
          <p:cNvSpPr txBox="1">
            <a:spLocks noGrp="1"/>
          </p:cNvSpPr>
          <p:nvPr>
            <p:ph type="body" idx="1"/>
          </p:nvPr>
        </p:nvSpPr>
        <p:spPr>
          <a:xfrm>
            <a:off x="133564" y="1273996"/>
            <a:ext cx="8763856" cy="4243238"/>
          </a:xfrm>
          <a:prstGeom prst="rect">
            <a:avLst/>
          </a:prstGeom>
        </p:spPr>
        <p:txBody>
          <a:bodyPr>
            <a:normAutofit/>
          </a:bodyPr>
          <a:lstStyle/>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Yes!</a:t>
            </a:r>
          </a:p>
          <a:p>
            <a:pPr marL="0" indent="0" algn="ctr">
              <a:spcBef>
                <a:spcPts val="0"/>
              </a:spcBef>
              <a:buSzTx/>
              <a:buFontTx/>
              <a:buNone/>
              <a:defRPr sz="3300" b="1"/>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spcBef>
                <a:spcPts val="0"/>
              </a:spcBef>
              <a:buSzTx/>
              <a:buFontTx/>
              <a:buNone/>
              <a:defRPr sz="3300" b="1"/>
            </a:pPr>
            <a:endParaRPr lang="en-GB" sz="4400" b="1" dirty="0">
              <a:solidFill>
                <a:srgbClr val="FF0000"/>
              </a:solidFill>
              <a:effectLst/>
              <a:ea typeface="Calibri" panose="020F0502020204030204" pitchFamily="34" charset="0"/>
              <a:cs typeface="Times New Roman" panose="02020603050405020304" pitchFamily="18" charset="0"/>
            </a:endParaRPr>
          </a:p>
        </p:txBody>
      </p:sp>
      <p:pic>
        <p:nvPicPr>
          <p:cNvPr id="1028" name="Picture 4" descr="Break Time – Ignite the Senses Children's Gym">
            <a:extLst>
              <a:ext uri="{FF2B5EF4-FFF2-40B4-BE49-F238E27FC236}">
                <a16:creationId xmlns:a16="http://schemas.microsoft.com/office/drawing/2014/main" id="{52AB5E0E-92E4-15AF-023D-75750AF2CA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6463" y="2362199"/>
            <a:ext cx="6339155" cy="26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12219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US" altLang="en-US" sz="3600" b="1" dirty="0">
                <a:ea typeface="Calibri" panose="020F0502020204030204" pitchFamily="34" charset="0"/>
                <a:cs typeface="Times New Roman" panose="02020603050405020304" pitchFamily="18" charset="0"/>
              </a:rPr>
              <a:t>How Organizational Culture Begins……</a:t>
            </a:r>
          </a:p>
        </p:txBody>
      </p:sp>
      <p:pic>
        <p:nvPicPr>
          <p:cNvPr id="3" name="Picture 2">
            <a:extLst>
              <a:ext uri="{FF2B5EF4-FFF2-40B4-BE49-F238E27FC236}">
                <a16:creationId xmlns:a16="http://schemas.microsoft.com/office/drawing/2014/main" id="{610917BD-1AB3-A72D-CA63-B6708484A81E}"/>
              </a:ext>
            </a:extLst>
          </p:cNvPr>
          <p:cNvPicPr>
            <a:picLocks noChangeAspect="1"/>
          </p:cNvPicPr>
          <p:nvPr/>
        </p:nvPicPr>
        <p:blipFill>
          <a:blip r:embed="rId3"/>
          <a:stretch>
            <a:fillRect/>
          </a:stretch>
        </p:blipFill>
        <p:spPr>
          <a:xfrm>
            <a:off x="4572000" y="3429000"/>
            <a:ext cx="4671502" cy="2172983"/>
          </a:xfrm>
          <a:prstGeom prst="rect">
            <a:avLst/>
          </a:prstGeom>
        </p:spPr>
      </p:pic>
      <p:sp>
        <p:nvSpPr>
          <p:cNvPr id="124" name="Clarifying the core concepts in this module"/>
          <p:cNvSpPr txBox="1">
            <a:spLocks noGrp="1"/>
          </p:cNvSpPr>
          <p:nvPr>
            <p:ph type="body" idx="1"/>
          </p:nvPr>
        </p:nvSpPr>
        <p:spPr>
          <a:xfrm>
            <a:off x="215757" y="1078788"/>
            <a:ext cx="8702212" cy="4438446"/>
          </a:xfrm>
          <a:prstGeom prst="rect">
            <a:avLst/>
          </a:prstGeom>
        </p:spPr>
        <p:txBody>
          <a:bodyPr>
            <a:normAutofit/>
          </a:bodyPr>
          <a:lstStyle/>
          <a:p>
            <a:pPr marL="0" indent="0" eaLnBrk="1" hangingPunct="1">
              <a:spcBef>
                <a:spcPct val="50000"/>
              </a:spcBef>
              <a:buNone/>
            </a:pPr>
            <a:endParaRPr lang="en-US" altLang="en-US" sz="4600" b="1" dirty="0">
              <a:solidFill>
                <a:srgbClr val="FF0000"/>
              </a:solidFill>
            </a:endParaRPr>
          </a:p>
          <a:p>
            <a:pPr marL="0" indent="0" eaLnBrk="1" hangingPunct="1">
              <a:spcBef>
                <a:spcPct val="50000"/>
              </a:spcBef>
              <a:buNone/>
            </a:pPr>
            <a:endParaRPr lang="en-US" altLang="en-US" sz="4600" b="1" dirty="0">
              <a:solidFill>
                <a:srgbClr val="FF0000"/>
              </a:solidFill>
            </a:endParaRPr>
          </a:p>
          <a:p>
            <a:pPr marL="0" indent="0" eaLnBrk="1" hangingPunct="1">
              <a:spcBef>
                <a:spcPct val="50000"/>
              </a:spcBef>
              <a:buNone/>
            </a:pPr>
            <a:endParaRPr lang="en-US" altLang="en-US" sz="4600" b="1" dirty="0">
              <a:solidFill>
                <a:srgbClr val="FF0000"/>
              </a:solidFill>
            </a:endParaRPr>
          </a:p>
          <a:p>
            <a:pPr marL="0" indent="0" eaLnBrk="1" hangingPunct="1">
              <a:spcBef>
                <a:spcPct val="50000"/>
              </a:spcBef>
              <a:buNone/>
            </a:pPr>
            <a:endParaRPr lang="en-US" altLang="en-US" sz="4600" b="1" dirty="0">
              <a:solidFill>
                <a:srgbClr val="FF0000"/>
              </a:solidFill>
            </a:endParaRPr>
          </a:p>
        </p:txBody>
      </p:sp>
      <p:graphicFrame>
        <p:nvGraphicFramePr>
          <p:cNvPr id="2" name="Object 4">
            <a:extLst>
              <a:ext uri="{FF2B5EF4-FFF2-40B4-BE49-F238E27FC236}">
                <a16:creationId xmlns:a16="http://schemas.microsoft.com/office/drawing/2014/main" id="{BE72727F-DC13-3F40-BFC8-5023A2D89BF8}"/>
              </a:ext>
            </a:extLst>
          </p:cNvPr>
          <p:cNvGraphicFramePr>
            <a:graphicFrameLocks noChangeAspect="1"/>
          </p:cNvGraphicFramePr>
          <p:nvPr>
            <p:extLst>
              <p:ext uri="{D42A27DB-BD31-4B8C-83A1-F6EECF244321}">
                <p14:modId xmlns:p14="http://schemas.microsoft.com/office/powerpoint/2010/main" val="439547546"/>
              </p:ext>
            </p:extLst>
          </p:nvPr>
        </p:nvGraphicFramePr>
        <p:xfrm>
          <a:off x="226031" y="1171255"/>
          <a:ext cx="8620018" cy="2257745"/>
        </p:xfrm>
        <a:graphic>
          <a:graphicData uri="http://schemas.openxmlformats.org/presentationml/2006/ole">
            <mc:AlternateContent xmlns:mc="http://schemas.openxmlformats.org/markup-compatibility/2006">
              <mc:Choice xmlns:v="urn:schemas-microsoft-com:vml" Requires="v">
                <p:oleObj name="Photo Editor Photo" r:id="rId4" imgW="7838095" imgH="2085714" progId="MSPhotoEd.3">
                  <p:embed/>
                </p:oleObj>
              </mc:Choice>
              <mc:Fallback>
                <p:oleObj name="Photo Editor Photo" r:id="rId4" imgW="7838095" imgH="2085714" progId="MSPhotoEd.3">
                  <p:embed/>
                  <p:pic>
                    <p:nvPicPr>
                      <p:cNvPr id="2" name="Object 4">
                        <a:extLst>
                          <a:ext uri="{FF2B5EF4-FFF2-40B4-BE49-F238E27FC236}">
                            <a16:creationId xmlns:a16="http://schemas.microsoft.com/office/drawing/2014/main" id="{BE72727F-DC13-3F40-BFC8-5023A2D89B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031" y="1171255"/>
                        <a:ext cx="8620018" cy="2257745"/>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8504822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A831-4018-AACB-C25A-C264FC2D318A}"/>
              </a:ext>
            </a:extLst>
          </p:cNvPr>
          <p:cNvSpPr>
            <a:spLocks noGrp="1"/>
          </p:cNvSpPr>
          <p:nvPr>
            <p:ph type="title"/>
          </p:nvPr>
        </p:nvSpPr>
        <p:spPr/>
        <p:txBody>
          <a:bodyPr/>
          <a:lstStyle/>
          <a:p>
            <a:r>
              <a:rPr lang="en-GB" sz="3600" b="1" dirty="0">
                <a:solidFill>
                  <a:srgbClr val="FF0000"/>
                </a:solidFill>
              </a:rPr>
              <a:t>Activity 3: Group</a:t>
            </a:r>
            <a:r>
              <a:rPr lang="en-GB" dirty="0"/>
              <a:t> </a:t>
            </a:r>
            <a:r>
              <a:rPr lang="en-GB" sz="3600" b="1" dirty="0">
                <a:solidFill>
                  <a:srgbClr val="FF0000"/>
                </a:solidFill>
              </a:rPr>
              <a:t>Activity</a:t>
            </a:r>
          </a:p>
        </p:txBody>
      </p:sp>
      <p:sp>
        <p:nvSpPr>
          <p:cNvPr id="3" name="Text Placeholder 2">
            <a:extLst>
              <a:ext uri="{FF2B5EF4-FFF2-40B4-BE49-F238E27FC236}">
                <a16:creationId xmlns:a16="http://schemas.microsoft.com/office/drawing/2014/main" id="{DD88A661-E66E-706B-8069-D12E5DDECAEB}"/>
              </a:ext>
            </a:extLst>
          </p:cNvPr>
          <p:cNvSpPr>
            <a:spLocks noGrp="1"/>
          </p:cNvSpPr>
          <p:nvPr>
            <p:ph type="body" idx="1"/>
          </p:nvPr>
        </p:nvSpPr>
        <p:spPr>
          <a:xfrm>
            <a:off x="457200" y="1828800"/>
            <a:ext cx="8229600" cy="3688434"/>
          </a:xfrm>
        </p:spPr>
        <p:txBody>
          <a:bodyPr>
            <a:normAutofit/>
          </a:bodyPr>
          <a:lstStyle/>
          <a:p>
            <a:pPr>
              <a:buNone/>
            </a:pPr>
            <a:r>
              <a:rPr lang="en-GB" b="1" dirty="0"/>
              <a:t>Scenario:</a:t>
            </a:r>
          </a:p>
          <a:p>
            <a:r>
              <a:rPr lang="en-GB" dirty="0"/>
              <a:t>You and your team are the founders of a new business called </a:t>
            </a:r>
            <a:r>
              <a:rPr lang="en-GB" b="1" dirty="0"/>
              <a:t>“Brew &amp; Bond”</a:t>
            </a:r>
            <a:r>
              <a:rPr lang="en-GB" dirty="0"/>
              <a:t> – a small, independent coffee shop that aims to create a welcoming space for students and professionals to relax, work, and connect.</a:t>
            </a:r>
          </a:p>
          <a:p>
            <a:r>
              <a:rPr lang="en-GB" dirty="0"/>
              <a:t>Your goal is to build a strong, positive organisational culture from the start, using the </a:t>
            </a:r>
            <a:r>
              <a:rPr lang="en-GB" b="1" dirty="0"/>
              <a:t>Organisational Culture Development Model</a:t>
            </a:r>
            <a:r>
              <a:rPr lang="en-GB" dirty="0"/>
              <a:t> provided.</a:t>
            </a:r>
          </a:p>
          <a:p>
            <a:pPr marL="342900" lvl="1" indent="0">
              <a:buNone/>
            </a:pPr>
            <a:endParaRPr lang="en-GB" dirty="0"/>
          </a:p>
          <a:p>
            <a:endParaRPr lang="en-GB" dirty="0"/>
          </a:p>
        </p:txBody>
      </p:sp>
    </p:spTree>
    <p:extLst>
      <p:ext uri="{BB962C8B-B14F-4D97-AF65-F5344CB8AC3E}">
        <p14:creationId xmlns:p14="http://schemas.microsoft.com/office/powerpoint/2010/main" val="3256533648"/>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D93A9-F847-EE5B-8E0C-80E4A89033F5}"/>
              </a:ext>
            </a:extLst>
          </p:cNvPr>
          <p:cNvSpPr>
            <a:spLocks noGrp="1"/>
          </p:cNvSpPr>
          <p:nvPr>
            <p:ph type="title"/>
          </p:nvPr>
        </p:nvSpPr>
        <p:spPr>
          <a:xfrm>
            <a:off x="457200" y="274639"/>
            <a:ext cx="8229600" cy="694846"/>
          </a:xfrm>
        </p:spPr>
        <p:txBody>
          <a:bodyPr/>
          <a:lstStyle/>
          <a:p>
            <a:r>
              <a:rPr lang="en-GB" sz="3200" b="1" dirty="0">
                <a:solidFill>
                  <a:srgbClr val="FF0000"/>
                </a:solidFill>
              </a:rPr>
              <a:t>Activity 3: Group</a:t>
            </a:r>
            <a:r>
              <a:rPr lang="en-GB" dirty="0"/>
              <a:t> </a:t>
            </a:r>
            <a:r>
              <a:rPr lang="en-GB" sz="3200" b="1" dirty="0">
                <a:solidFill>
                  <a:srgbClr val="FF0000"/>
                </a:solidFill>
              </a:rPr>
              <a:t>Activity (cont'd)</a:t>
            </a:r>
          </a:p>
        </p:txBody>
      </p:sp>
      <p:sp>
        <p:nvSpPr>
          <p:cNvPr id="3" name="Text Placeholder 2">
            <a:extLst>
              <a:ext uri="{FF2B5EF4-FFF2-40B4-BE49-F238E27FC236}">
                <a16:creationId xmlns:a16="http://schemas.microsoft.com/office/drawing/2014/main" id="{1DA72F51-75B3-74D3-B31B-CBE451219D99}"/>
              </a:ext>
            </a:extLst>
          </p:cNvPr>
          <p:cNvSpPr>
            <a:spLocks noGrp="1"/>
          </p:cNvSpPr>
          <p:nvPr>
            <p:ph type="body" idx="1"/>
          </p:nvPr>
        </p:nvSpPr>
        <p:spPr>
          <a:xfrm>
            <a:off x="457200" y="969485"/>
            <a:ext cx="8229600" cy="4547749"/>
          </a:xfrm>
        </p:spPr>
        <p:txBody>
          <a:bodyPr>
            <a:normAutofit fontScale="92500" lnSpcReduction="10000"/>
          </a:bodyPr>
          <a:lstStyle/>
          <a:p>
            <a:pPr>
              <a:buNone/>
            </a:pPr>
            <a:r>
              <a:rPr lang="en-GB" sz="2200" b="1" dirty="0"/>
              <a:t>In your group of 4–5 students, discuss and answer the following questions. You have 10 minutes to complete this task:</a:t>
            </a:r>
          </a:p>
          <a:p>
            <a:pPr>
              <a:buNone/>
            </a:pPr>
            <a:endParaRPr lang="en-GB" sz="1600" dirty="0"/>
          </a:p>
          <a:p>
            <a:pPr>
              <a:buFont typeface="+mj-lt"/>
              <a:buAutoNum type="arabicPeriod"/>
            </a:pPr>
            <a:r>
              <a:rPr lang="en-GB" sz="1600" b="1" dirty="0"/>
              <a:t>Philosophy of Founders</a:t>
            </a:r>
            <a:endParaRPr lang="en-GB" sz="1600" dirty="0"/>
          </a:p>
          <a:p>
            <a:pPr marL="742950" lvl="1" indent="-285750">
              <a:buFont typeface="+mj-lt"/>
              <a:buAutoNum type="arabicPeriod"/>
            </a:pPr>
            <a:r>
              <a:rPr lang="en-GB" sz="1600" dirty="0"/>
              <a:t>What values and beliefs will your coffee shop be built on?</a:t>
            </a:r>
            <a:br>
              <a:rPr lang="en-GB" sz="1600" dirty="0"/>
            </a:br>
            <a:r>
              <a:rPr lang="en-GB" sz="1600" i="1" dirty="0"/>
              <a:t>(Example: friendliness, quality service, community focus, work-life balance)</a:t>
            </a:r>
            <a:endParaRPr lang="en-GB" sz="1600" dirty="0"/>
          </a:p>
          <a:p>
            <a:pPr>
              <a:buFont typeface="+mj-lt"/>
              <a:buAutoNum type="arabicPeriod"/>
            </a:pPr>
            <a:r>
              <a:rPr lang="en-GB" sz="1600" b="1" dirty="0"/>
              <a:t>Selection Criteria</a:t>
            </a:r>
            <a:endParaRPr lang="en-GB" sz="1600" dirty="0"/>
          </a:p>
          <a:p>
            <a:pPr marL="742950" lvl="1" indent="-285750">
              <a:buFont typeface="+mj-lt"/>
              <a:buAutoNum type="arabicPeriod"/>
            </a:pPr>
            <a:r>
              <a:rPr lang="en-GB" sz="1600" dirty="0"/>
              <a:t>What kind of staff will you hire? What personal qualities or attitudes will you look for?</a:t>
            </a:r>
          </a:p>
          <a:p>
            <a:pPr>
              <a:buFont typeface="+mj-lt"/>
              <a:buAutoNum type="arabicPeriod"/>
            </a:pPr>
            <a:r>
              <a:rPr lang="en-GB" sz="1600" b="1" dirty="0"/>
              <a:t>Top Management</a:t>
            </a:r>
            <a:endParaRPr lang="en-GB" sz="1600" dirty="0"/>
          </a:p>
          <a:p>
            <a:pPr marL="742950" lvl="1" indent="-285750">
              <a:buFont typeface="+mj-lt"/>
              <a:buAutoNum type="arabicPeriod"/>
            </a:pPr>
            <a:r>
              <a:rPr lang="en-GB" sz="1600" dirty="0"/>
              <a:t>How will you, as owners/managers, demonstrate and promote these values through your leadership style and daily actions?</a:t>
            </a:r>
          </a:p>
          <a:p>
            <a:pPr>
              <a:buFont typeface="+mj-lt"/>
              <a:buAutoNum type="arabicPeriod"/>
            </a:pPr>
            <a:r>
              <a:rPr lang="en-GB" sz="1600" b="1" dirty="0"/>
              <a:t>Socialisation</a:t>
            </a:r>
            <a:endParaRPr lang="en-GB" sz="1600" dirty="0"/>
          </a:p>
          <a:p>
            <a:pPr marL="742950" lvl="1" indent="-285750">
              <a:buFont typeface="+mj-lt"/>
              <a:buAutoNum type="arabicPeriod"/>
            </a:pPr>
            <a:r>
              <a:rPr lang="en-GB" sz="1600" dirty="0"/>
              <a:t>How will you train and introduce new employees to your workplace culture?</a:t>
            </a:r>
            <a:br>
              <a:rPr lang="en-GB" sz="1600" dirty="0"/>
            </a:br>
            <a:r>
              <a:rPr lang="en-GB" sz="1600" i="1" dirty="0"/>
              <a:t>(Example: welcome sessions, mentoring, team-building activities)</a:t>
            </a:r>
            <a:endParaRPr lang="en-GB" sz="1600" dirty="0"/>
          </a:p>
          <a:p>
            <a:pPr>
              <a:buFont typeface="+mj-lt"/>
              <a:buAutoNum type="arabicPeriod"/>
            </a:pPr>
            <a:r>
              <a:rPr lang="en-GB" sz="1600" b="1" dirty="0"/>
              <a:t>Organisational Culture (Outcome)</a:t>
            </a:r>
            <a:endParaRPr lang="en-GB" sz="1600" dirty="0"/>
          </a:p>
          <a:p>
            <a:pPr marL="742950" lvl="1" indent="-285750">
              <a:buFont typeface="+mj-lt"/>
              <a:buAutoNum type="arabicPeriod"/>
            </a:pPr>
            <a:r>
              <a:rPr lang="en-GB" sz="1600" dirty="0"/>
              <a:t>What do you want your coffee shop to “feel like” for staff and customers? Describe the type of culture you're trying to build.</a:t>
            </a:r>
          </a:p>
          <a:p>
            <a:endParaRPr lang="en-GB" sz="1600" dirty="0"/>
          </a:p>
        </p:txBody>
      </p:sp>
    </p:spTree>
    <p:extLst>
      <p:ext uri="{BB962C8B-B14F-4D97-AF65-F5344CB8AC3E}">
        <p14:creationId xmlns:p14="http://schemas.microsoft.com/office/powerpoint/2010/main" val="373478445"/>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3396D-5BD2-E067-164A-C8F34B30A192}"/>
              </a:ext>
            </a:extLst>
          </p:cNvPr>
          <p:cNvSpPr>
            <a:spLocks noGrp="1"/>
          </p:cNvSpPr>
          <p:nvPr>
            <p:ph type="title"/>
          </p:nvPr>
        </p:nvSpPr>
        <p:spPr/>
        <p:txBody>
          <a:bodyPr/>
          <a:lstStyle/>
          <a:p>
            <a:r>
              <a:rPr lang="en-GB" sz="3600" b="1" dirty="0">
                <a:solidFill>
                  <a:srgbClr val="FF0000"/>
                </a:solidFill>
              </a:rPr>
              <a:t>Activity 3: Group</a:t>
            </a:r>
            <a:r>
              <a:rPr lang="en-GB" dirty="0"/>
              <a:t> </a:t>
            </a:r>
            <a:r>
              <a:rPr lang="en-GB" sz="3600" b="1" dirty="0">
                <a:solidFill>
                  <a:srgbClr val="FF0000"/>
                </a:solidFill>
              </a:rPr>
              <a:t>Activity (cont'd)</a:t>
            </a:r>
            <a:endParaRPr lang="en-GB" dirty="0"/>
          </a:p>
        </p:txBody>
      </p:sp>
      <p:sp>
        <p:nvSpPr>
          <p:cNvPr id="3" name="Text Placeholder 2">
            <a:extLst>
              <a:ext uri="{FF2B5EF4-FFF2-40B4-BE49-F238E27FC236}">
                <a16:creationId xmlns:a16="http://schemas.microsoft.com/office/drawing/2014/main" id="{64BBD180-0797-AB3A-2178-1187E471ECFB}"/>
              </a:ext>
            </a:extLst>
          </p:cNvPr>
          <p:cNvSpPr>
            <a:spLocks noGrp="1"/>
          </p:cNvSpPr>
          <p:nvPr>
            <p:ph type="body" idx="1"/>
          </p:nvPr>
        </p:nvSpPr>
        <p:spPr>
          <a:xfrm>
            <a:off x="782052" y="1600200"/>
            <a:ext cx="7904747" cy="3917033"/>
          </a:xfrm>
        </p:spPr>
        <p:txBody>
          <a:bodyPr/>
          <a:lstStyle/>
          <a:p>
            <a:pPr>
              <a:buNone/>
            </a:pPr>
            <a:r>
              <a:rPr lang="en-GB" b="1" dirty="0"/>
              <a:t>Presentation:</a:t>
            </a:r>
          </a:p>
          <a:p>
            <a:r>
              <a:rPr lang="en-GB" dirty="0"/>
              <a:t>Be prepared to share a quick summary of your culture plan. A few groups will be selected to present their ideas during the last </a:t>
            </a:r>
            <a:r>
              <a:rPr lang="en-GB" b="1" dirty="0"/>
              <a:t>5 minutes</a:t>
            </a:r>
            <a:r>
              <a:rPr lang="en-GB" dirty="0"/>
              <a:t> of the activity.</a:t>
            </a:r>
          </a:p>
          <a:p>
            <a:endParaRPr lang="en-GB" dirty="0"/>
          </a:p>
        </p:txBody>
      </p:sp>
    </p:spTree>
    <p:extLst>
      <p:ext uri="{BB962C8B-B14F-4D97-AF65-F5344CB8AC3E}">
        <p14:creationId xmlns:p14="http://schemas.microsoft.com/office/powerpoint/2010/main" val="1123231252"/>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43839" y="102743"/>
            <a:ext cx="8856324" cy="801384"/>
          </a:xfrm>
          <a:prstGeom prst="rect">
            <a:avLst/>
          </a:prstGeom>
        </p:spPr>
        <p:txBody>
          <a:bodyPr>
            <a:noAutofit/>
          </a:bodyPr>
          <a:lstStyle/>
          <a:p>
            <a:pPr>
              <a:spcBef>
                <a:spcPct val="50000"/>
              </a:spcBef>
            </a:pPr>
            <a:r>
              <a:rPr lang="en-US" altLang="en-US" sz="3200" b="1" dirty="0">
                <a:ea typeface="Calibri" panose="020F0502020204030204" pitchFamily="34" charset="0"/>
                <a:cs typeface="Times New Roman" panose="02020603050405020304" pitchFamily="18" charset="0"/>
              </a:rPr>
              <a:t>How Organizational Culture Begins (cont’d)…</a:t>
            </a:r>
          </a:p>
        </p:txBody>
      </p:sp>
      <p:sp>
        <p:nvSpPr>
          <p:cNvPr id="124" name="Clarifying the core concepts in this module"/>
          <p:cNvSpPr txBox="1">
            <a:spLocks noGrp="1"/>
          </p:cNvSpPr>
          <p:nvPr>
            <p:ph type="body" idx="1"/>
          </p:nvPr>
        </p:nvSpPr>
        <p:spPr>
          <a:xfrm>
            <a:off x="240632" y="1130968"/>
            <a:ext cx="8361947" cy="4386266"/>
          </a:xfrm>
          <a:prstGeom prst="rect">
            <a:avLst/>
          </a:prstGeom>
        </p:spPr>
        <p:txBody>
          <a:bodyPr>
            <a:normAutofit fontScale="92500"/>
          </a:bodyPr>
          <a:lstStyle/>
          <a:p>
            <a:r>
              <a:rPr lang="en-US" b="1" dirty="0"/>
              <a:t>By people</a:t>
            </a:r>
          </a:p>
          <a:p>
            <a:pPr lvl="1"/>
            <a:r>
              <a:rPr lang="en-US" dirty="0"/>
              <a:t>Founder(s), other leaders (as discussed in previous slides)</a:t>
            </a:r>
          </a:p>
          <a:p>
            <a:pPr lvl="2"/>
            <a:r>
              <a:rPr lang="en-US" dirty="0"/>
              <a:t>Sometimes, but not always, a good thing</a:t>
            </a:r>
          </a:p>
          <a:p>
            <a:r>
              <a:rPr lang="en-US" b="1" dirty="0"/>
              <a:t>By society</a:t>
            </a:r>
          </a:p>
          <a:p>
            <a:pPr lvl="1"/>
            <a:r>
              <a:rPr lang="en-US" dirty="0"/>
              <a:t>This implies by country/nation/state—but how?</a:t>
            </a:r>
          </a:p>
          <a:p>
            <a:pPr lvl="2"/>
            <a:r>
              <a:rPr lang="en-US" dirty="0"/>
              <a:t>The home country (of multinational company, e.g., Britain is the home country of British airways)?</a:t>
            </a:r>
          </a:p>
          <a:p>
            <a:pPr lvl="2"/>
            <a:r>
              <a:rPr lang="en-US" dirty="0"/>
              <a:t>The nation/state in which the employee/group is based?</a:t>
            </a:r>
          </a:p>
          <a:p>
            <a:r>
              <a:rPr lang="en-US" b="1" dirty="0"/>
              <a:t>By formal aspects of the organization</a:t>
            </a:r>
          </a:p>
          <a:p>
            <a:pPr lvl="1"/>
            <a:r>
              <a:rPr lang="en-US" dirty="0"/>
              <a:t>Human Resource Management policies</a:t>
            </a:r>
          </a:p>
          <a:p>
            <a:pPr lvl="1"/>
            <a:r>
              <a:rPr lang="en-US" dirty="0"/>
              <a:t>Structure</a:t>
            </a:r>
          </a:p>
        </p:txBody>
      </p:sp>
    </p:spTree>
    <p:extLst>
      <p:ext uri="{BB962C8B-B14F-4D97-AF65-F5344CB8AC3E}">
        <p14:creationId xmlns:p14="http://schemas.microsoft.com/office/powerpoint/2010/main" val="303592488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33565"/>
            <a:ext cx="8784405" cy="678094"/>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Characteristic of Organisational Culture.</a:t>
            </a:r>
            <a:endParaRPr lang="en-GB" sz="3600" dirty="0"/>
          </a:p>
        </p:txBody>
      </p:sp>
      <p:sp>
        <p:nvSpPr>
          <p:cNvPr id="124" name="Clarifying the core concepts in this module"/>
          <p:cNvSpPr txBox="1">
            <a:spLocks noGrp="1"/>
          </p:cNvSpPr>
          <p:nvPr>
            <p:ph type="body" idx="1"/>
          </p:nvPr>
        </p:nvSpPr>
        <p:spPr>
          <a:xfrm>
            <a:off x="215757" y="1047964"/>
            <a:ext cx="8702212" cy="4469269"/>
          </a:xfrm>
          <a:prstGeom prst="rect">
            <a:avLst/>
          </a:prstGeom>
        </p:spPr>
        <p:txBody>
          <a:bodyPr>
            <a:normAutofit fontScale="62500" lnSpcReduction="20000"/>
          </a:bodyPr>
          <a:lstStyle/>
          <a:p>
            <a:pPr marL="0" indent="0" eaLnBrk="1" hangingPunct="1">
              <a:spcBef>
                <a:spcPct val="50000"/>
              </a:spcBef>
              <a:buNone/>
            </a:pPr>
            <a:r>
              <a:rPr lang="en-US" altLang="en-US" sz="2800" b="1" dirty="0"/>
              <a:t>Characteristic of Organizational Culture……</a:t>
            </a:r>
          </a:p>
          <a:p>
            <a:pPr marL="514350" indent="-514350">
              <a:spcBef>
                <a:spcPct val="50000"/>
              </a:spcBef>
              <a:buFont typeface="+mj-lt"/>
              <a:buAutoNum type="arabicPeriod"/>
            </a:pPr>
            <a:r>
              <a:rPr lang="en-US" altLang="en-US" sz="2800" b="1" dirty="0">
                <a:solidFill>
                  <a:srgbClr val="C00000"/>
                </a:solidFill>
              </a:rPr>
              <a:t>Aggressiveness: </a:t>
            </a:r>
            <a:r>
              <a:rPr lang="en-GB" sz="2800" dirty="0"/>
              <a:t>how competitive and assertive employees are encouraged to be Cultures high in aggressiveness promote </a:t>
            </a:r>
            <a:r>
              <a:rPr lang="en-GB" sz="2800" b="1" dirty="0"/>
              <a:t>ambition</a:t>
            </a:r>
            <a:r>
              <a:rPr lang="en-GB" sz="2800" dirty="0"/>
              <a:t>, </a:t>
            </a:r>
            <a:r>
              <a:rPr lang="en-GB" sz="2800" b="1" dirty="0"/>
              <a:t>drive</a:t>
            </a:r>
            <a:r>
              <a:rPr lang="en-GB" sz="2800" dirty="0"/>
              <a:t>, and </a:t>
            </a:r>
            <a:r>
              <a:rPr lang="en-GB" sz="2800" b="1" dirty="0"/>
              <a:t>beating the competition</a:t>
            </a:r>
            <a:r>
              <a:rPr lang="en-GB" sz="2800" dirty="0"/>
              <a:t>.</a:t>
            </a:r>
            <a:endParaRPr lang="en-US" altLang="en-US" sz="2800" dirty="0"/>
          </a:p>
          <a:p>
            <a:pPr marL="514350" indent="-514350">
              <a:spcBef>
                <a:spcPct val="50000"/>
              </a:spcBef>
              <a:buFont typeface="+mj-lt"/>
              <a:buAutoNum type="arabicPeriod"/>
            </a:pPr>
            <a:r>
              <a:rPr lang="en-US" altLang="en-US" sz="2900" b="1" dirty="0">
                <a:solidFill>
                  <a:srgbClr val="C00000"/>
                </a:solidFill>
              </a:rPr>
              <a:t>Stability</a:t>
            </a:r>
            <a:r>
              <a:rPr lang="en-US" altLang="en-US" sz="2800" dirty="0"/>
              <a:t>: </a:t>
            </a:r>
            <a:r>
              <a:rPr lang="en-GB" sz="2800" dirty="0"/>
              <a:t>Emphasises </a:t>
            </a:r>
            <a:r>
              <a:rPr lang="en-GB" sz="2800" b="1" dirty="0"/>
              <a:t>consistency</a:t>
            </a:r>
            <a:r>
              <a:rPr lang="en-GB" sz="2800" dirty="0"/>
              <a:t>, </a:t>
            </a:r>
            <a:r>
              <a:rPr lang="en-GB" sz="2800" b="1" dirty="0"/>
              <a:t>predictability</a:t>
            </a:r>
            <a:r>
              <a:rPr lang="en-GB" sz="2800" dirty="0"/>
              <a:t>, and </a:t>
            </a:r>
            <a:r>
              <a:rPr lang="en-GB" sz="2800" b="1" dirty="0"/>
              <a:t>maintenance of the status quo</a:t>
            </a:r>
            <a:r>
              <a:rPr lang="en-GB" sz="2800" dirty="0"/>
              <a:t>.</a:t>
            </a:r>
            <a:endParaRPr lang="en-US" altLang="en-US" sz="2800" dirty="0"/>
          </a:p>
          <a:p>
            <a:pPr marL="514350" indent="-514350" eaLnBrk="1" hangingPunct="1">
              <a:spcBef>
                <a:spcPct val="50000"/>
              </a:spcBef>
              <a:buFont typeface="+mj-lt"/>
              <a:buAutoNum type="arabicPeriod"/>
            </a:pPr>
            <a:r>
              <a:rPr lang="en-US" altLang="en-US" sz="2900" b="1" dirty="0">
                <a:solidFill>
                  <a:srgbClr val="C00000"/>
                </a:solidFill>
              </a:rPr>
              <a:t>Attention to details</a:t>
            </a:r>
            <a:r>
              <a:rPr lang="en-US" altLang="en-US" sz="2800" dirty="0"/>
              <a:t>: </a:t>
            </a:r>
            <a:r>
              <a:rPr lang="en-GB" sz="2800" dirty="0"/>
              <a:t>reflects the degree to which precision and accuracy are expected</a:t>
            </a:r>
            <a:endParaRPr lang="en-US" altLang="en-US" sz="2800" dirty="0"/>
          </a:p>
          <a:p>
            <a:pPr marL="514350" indent="-514350">
              <a:spcBef>
                <a:spcPct val="50000"/>
              </a:spcBef>
              <a:buFont typeface="+mj-lt"/>
              <a:buAutoNum type="arabicPeriod"/>
            </a:pPr>
            <a:r>
              <a:rPr lang="en-US" altLang="en-US" sz="2900" b="1" dirty="0">
                <a:solidFill>
                  <a:srgbClr val="C00000"/>
                </a:solidFill>
              </a:rPr>
              <a:t>Innovation and risk taking: </a:t>
            </a:r>
            <a:r>
              <a:rPr lang="en-GB" sz="2800" dirty="0"/>
              <a:t>Encourages </a:t>
            </a:r>
            <a:r>
              <a:rPr lang="en-GB" sz="2800" b="1" dirty="0"/>
              <a:t>creativity</a:t>
            </a:r>
            <a:r>
              <a:rPr lang="en-GB" sz="2800" dirty="0"/>
              <a:t>, </a:t>
            </a:r>
            <a:r>
              <a:rPr lang="en-GB" sz="2800" b="1" dirty="0"/>
              <a:t>experimentation</a:t>
            </a:r>
            <a:r>
              <a:rPr lang="en-GB" sz="2800" dirty="0"/>
              <a:t>, and </a:t>
            </a:r>
            <a:r>
              <a:rPr lang="en-GB" sz="2800" b="1" dirty="0"/>
              <a:t>taking bold steps</a:t>
            </a:r>
            <a:r>
              <a:rPr lang="en-GB" sz="2800" dirty="0"/>
              <a:t>.</a:t>
            </a:r>
            <a:endParaRPr lang="en-US" altLang="en-US" sz="2800" dirty="0"/>
          </a:p>
          <a:p>
            <a:pPr marL="514350" indent="-514350">
              <a:spcBef>
                <a:spcPct val="50000"/>
              </a:spcBef>
              <a:buFont typeface="+mj-lt"/>
              <a:buAutoNum type="arabicPeriod"/>
            </a:pPr>
            <a:r>
              <a:rPr lang="en-US" altLang="en-US" sz="2900" b="1" dirty="0">
                <a:solidFill>
                  <a:srgbClr val="C00000"/>
                </a:solidFill>
              </a:rPr>
              <a:t>Outcome Orientation: </a:t>
            </a:r>
            <a:r>
              <a:rPr lang="en-GB" sz="2800" dirty="0"/>
              <a:t>Focuses on </a:t>
            </a:r>
            <a:r>
              <a:rPr lang="en-GB" sz="2800" b="1" dirty="0"/>
              <a:t>results and achievement</a:t>
            </a:r>
            <a:r>
              <a:rPr lang="en-GB" sz="2800" dirty="0"/>
              <a:t> rather than how tasks are performed.</a:t>
            </a:r>
            <a:endParaRPr lang="en-US" altLang="en-US" sz="2800" dirty="0"/>
          </a:p>
          <a:p>
            <a:pPr marL="514350" indent="-514350">
              <a:spcBef>
                <a:spcPct val="50000"/>
              </a:spcBef>
              <a:buFont typeface="+mj-lt"/>
              <a:buAutoNum type="arabicPeriod"/>
            </a:pPr>
            <a:r>
              <a:rPr lang="en-US" altLang="en-US" sz="2900" b="1" dirty="0">
                <a:solidFill>
                  <a:srgbClr val="C00000"/>
                </a:solidFill>
              </a:rPr>
              <a:t>Team Orientation: </a:t>
            </a:r>
            <a:r>
              <a:rPr lang="en-GB" sz="2800" dirty="0"/>
              <a:t>Encourages </a:t>
            </a:r>
            <a:r>
              <a:rPr lang="en-GB" sz="2800" b="1" dirty="0"/>
              <a:t>collaboration and working in groups</a:t>
            </a:r>
            <a:r>
              <a:rPr lang="en-GB" sz="2800" dirty="0"/>
              <a:t>.</a:t>
            </a:r>
            <a:endParaRPr lang="en-US" altLang="en-US" sz="2800" dirty="0"/>
          </a:p>
          <a:p>
            <a:pPr marL="514350" indent="-514350">
              <a:spcBef>
                <a:spcPct val="50000"/>
              </a:spcBef>
              <a:buFont typeface="+mj-lt"/>
              <a:buAutoNum type="arabicPeriod"/>
            </a:pPr>
            <a:r>
              <a:rPr lang="en-US" altLang="en-US" sz="2900" b="1" dirty="0">
                <a:solidFill>
                  <a:srgbClr val="C00000"/>
                </a:solidFill>
              </a:rPr>
              <a:t>People Orientation: </a:t>
            </a:r>
            <a:r>
              <a:rPr lang="en-GB" sz="2800" dirty="0"/>
              <a:t>Values the </a:t>
            </a:r>
            <a:r>
              <a:rPr lang="en-GB" sz="2800" b="1" dirty="0"/>
              <a:t>well-being, development, and respect</a:t>
            </a:r>
            <a:r>
              <a:rPr lang="en-GB" sz="2800" dirty="0"/>
              <a:t> of individuals.</a:t>
            </a:r>
          </a:p>
          <a:p>
            <a:pPr marL="514350" indent="-514350" eaLnBrk="1" hangingPunct="1">
              <a:spcBef>
                <a:spcPct val="50000"/>
              </a:spcBef>
              <a:buFont typeface="+mj-lt"/>
              <a:buAutoNum type="arabicPeriod"/>
            </a:pPr>
            <a:endParaRPr lang="en-US" altLang="en-US" sz="2800" dirty="0"/>
          </a:p>
        </p:txBody>
      </p:sp>
    </p:spTree>
    <p:extLst>
      <p:ext uri="{BB962C8B-B14F-4D97-AF65-F5344CB8AC3E}">
        <p14:creationId xmlns:p14="http://schemas.microsoft.com/office/powerpoint/2010/main" val="26754856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23291"/>
            <a:ext cx="8784405" cy="811658"/>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1047965"/>
            <a:ext cx="8702212" cy="3323314"/>
          </a:xfrm>
          <a:prstGeom prst="rect">
            <a:avLst/>
          </a:prstGeom>
        </p:spPr>
        <p:txBody>
          <a:bodyPr>
            <a:normAutofit fontScale="92500" lnSpcReduction="20000"/>
          </a:bodyPr>
          <a:lstStyle/>
          <a:p>
            <a:pPr marL="0" indent="0" eaLnBrk="1" hangingPunct="1">
              <a:spcBef>
                <a:spcPct val="50000"/>
              </a:spcBef>
              <a:buNone/>
            </a:pPr>
            <a:r>
              <a:rPr lang="en-US" altLang="en-US" sz="2800" b="1" dirty="0"/>
              <a:t>Types of Organizational Culture:</a:t>
            </a:r>
          </a:p>
          <a:p>
            <a:pPr marL="0" indent="0" eaLnBrk="1" hangingPunct="1">
              <a:spcBef>
                <a:spcPct val="50000"/>
              </a:spcBef>
              <a:buNone/>
            </a:pPr>
            <a:r>
              <a:rPr lang="en-US" altLang="en-US" sz="2800" b="1" dirty="0">
                <a:solidFill>
                  <a:srgbClr val="FF0000"/>
                </a:solidFill>
              </a:rPr>
              <a:t>Core Values</a:t>
            </a:r>
          </a:p>
          <a:p>
            <a:pPr eaLnBrk="1" hangingPunct="1">
              <a:spcBef>
                <a:spcPct val="50000"/>
              </a:spcBef>
            </a:pPr>
            <a:r>
              <a:rPr lang="en-US" altLang="en-US" sz="2800" dirty="0">
                <a:latin typeface="Tahoma" panose="020B0604030504040204" pitchFamily="34" charset="0"/>
              </a:rPr>
              <a:t>The primary or dominant values that are accepted throughout the organization.</a:t>
            </a:r>
          </a:p>
          <a:p>
            <a:pPr marL="0" indent="0" eaLnBrk="1" hangingPunct="1">
              <a:spcBef>
                <a:spcPct val="50000"/>
              </a:spcBef>
              <a:buNone/>
            </a:pPr>
            <a:r>
              <a:rPr lang="en-US" altLang="en-US" sz="2800" b="1" dirty="0">
                <a:solidFill>
                  <a:srgbClr val="FF0000"/>
                </a:solidFill>
              </a:rPr>
              <a:t>Strong Culture</a:t>
            </a:r>
          </a:p>
          <a:p>
            <a:pPr eaLnBrk="1" hangingPunct="1">
              <a:spcBef>
                <a:spcPct val="50000"/>
              </a:spcBef>
            </a:pPr>
            <a:r>
              <a:rPr lang="en-US" altLang="en-US" sz="2800" dirty="0">
                <a:latin typeface="Tahoma" panose="020B0604030504040204" pitchFamily="34" charset="0"/>
              </a:rPr>
              <a:t>A culture in which the core values are intensely held and widely shared.</a:t>
            </a:r>
          </a:p>
          <a:p>
            <a:pPr marL="0" indent="0" eaLnBrk="1" hangingPunct="1">
              <a:spcBef>
                <a:spcPct val="50000"/>
              </a:spcBef>
              <a:buNone/>
            </a:pPr>
            <a:endParaRPr lang="en-US" altLang="en-US" sz="2800" dirty="0"/>
          </a:p>
        </p:txBody>
      </p:sp>
      <p:sp>
        <p:nvSpPr>
          <p:cNvPr id="3" name="TextBox 2">
            <a:extLst>
              <a:ext uri="{FF2B5EF4-FFF2-40B4-BE49-F238E27FC236}">
                <a16:creationId xmlns:a16="http://schemas.microsoft.com/office/drawing/2014/main" id="{CCCF44A2-EFDD-1C70-4EC1-ED0F856CC96A}"/>
              </a:ext>
            </a:extLst>
          </p:cNvPr>
          <p:cNvSpPr txBox="1"/>
          <p:nvPr/>
        </p:nvSpPr>
        <p:spPr>
          <a:xfrm>
            <a:off x="359595" y="4484295"/>
            <a:ext cx="8784405" cy="923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GB" b="1" dirty="0"/>
              <a:t>Core values </a:t>
            </a:r>
            <a:r>
              <a:rPr lang="en-GB" dirty="0"/>
              <a:t>define </a:t>
            </a:r>
            <a:r>
              <a:rPr lang="en-GB" i="1" dirty="0">
                <a:solidFill>
                  <a:srgbClr val="FF0000"/>
                </a:solidFill>
              </a:rPr>
              <a:t>what an organisation stands for</a:t>
            </a:r>
            <a:r>
              <a:rPr lang="en-GB" dirty="0"/>
              <a:t>, while </a:t>
            </a:r>
            <a:r>
              <a:rPr lang="en-GB" b="1" dirty="0"/>
              <a:t>a strong culture </a:t>
            </a:r>
            <a:r>
              <a:rPr lang="en-GB" i="1" dirty="0">
                <a:solidFill>
                  <a:srgbClr val="FF0000"/>
                </a:solidFill>
              </a:rPr>
              <a:t>exists when those values are deeply internalised and consistently reflected in employee behaviour across the organisation</a:t>
            </a:r>
            <a:r>
              <a:rPr lang="en-GB" dirty="0"/>
              <a:t>.</a:t>
            </a:r>
          </a:p>
        </p:txBody>
      </p:sp>
    </p:spTree>
    <p:extLst>
      <p:ext uri="{BB962C8B-B14F-4D97-AF65-F5344CB8AC3E}">
        <p14:creationId xmlns:p14="http://schemas.microsoft.com/office/powerpoint/2010/main" val="3442117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71919"/>
            <a:ext cx="8784405" cy="791110"/>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1047964"/>
            <a:ext cx="8702212" cy="4469269"/>
          </a:xfrm>
          <a:prstGeom prst="rect">
            <a:avLst/>
          </a:prstGeom>
        </p:spPr>
        <p:txBody>
          <a:bodyPr>
            <a:normAutofit/>
          </a:bodyPr>
          <a:lstStyle/>
          <a:p>
            <a:pPr marL="0" indent="0" eaLnBrk="1" hangingPunct="1">
              <a:spcBef>
                <a:spcPct val="50000"/>
              </a:spcBef>
              <a:buNone/>
            </a:pPr>
            <a:r>
              <a:rPr lang="en-US" altLang="en-US" sz="2800" b="1" dirty="0"/>
              <a:t>Types of Organizational Culture:</a:t>
            </a:r>
          </a:p>
          <a:p>
            <a:pPr marL="0" indent="0" eaLnBrk="1" hangingPunct="1">
              <a:spcBef>
                <a:spcPct val="50000"/>
              </a:spcBef>
              <a:buNone/>
            </a:pPr>
            <a:r>
              <a:rPr lang="en-US" altLang="en-US" sz="2800" b="1" dirty="0">
                <a:solidFill>
                  <a:srgbClr val="FF0000"/>
                </a:solidFill>
              </a:rPr>
              <a:t>Dominant Culture</a:t>
            </a:r>
          </a:p>
          <a:p>
            <a:pPr eaLnBrk="1" hangingPunct="1">
              <a:spcBef>
                <a:spcPct val="50000"/>
              </a:spcBef>
            </a:pPr>
            <a:r>
              <a:rPr lang="en-US" altLang="en-US" sz="2800" dirty="0">
                <a:latin typeface="Tahoma" panose="020B0604030504040204" pitchFamily="34" charset="0"/>
              </a:rPr>
              <a:t>Expresses the core values that are shared by a majority of the organization’s members.</a:t>
            </a:r>
          </a:p>
          <a:p>
            <a:pPr marL="0" indent="0" eaLnBrk="1" hangingPunct="1">
              <a:spcBef>
                <a:spcPct val="50000"/>
              </a:spcBef>
              <a:buNone/>
            </a:pPr>
            <a:r>
              <a:rPr lang="en-US" altLang="en-US" sz="2800" b="1" dirty="0">
                <a:solidFill>
                  <a:srgbClr val="FF0000"/>
                </a:solidFill>
              </a:rPr>
              <a:t>Subcultures</a:t>
            </a:r>
          </a:p>
          <a:p>
            <a:pPr eaLnBrk="1" hangingPunct="1">
              <a:spcBef>
                <a:spcPct val="50000"/>
              </a:spcBef>
            </a:pPr>
            <a:r>
              <a:rPr lang="en-US" altLang="en-US" sz="2800" dirty="0">
                <a:latin typeface="Tahoma" panose="020B0604030504040204" pitchFamily="34" charset="0"/>
              </a:rPr>
              <a:t>Mini-cultures within an organization, typically defined by department designations and geographical separation.</a:t>
            </a:r>
          </a:p>
          <a:p>
            <a:pPr marL="0" indent="0" eaLnBrk="1" hangingPunct="1">
              <a:spcBef>
                <a:spcPct val="50000"/>
              </a:spcBef>
              <a:buNone/>
            </a:pPr>
            <a:endParaRPr lang="en-US" altLang="en-US" sz="2800" dirty="0"/>
          </a:p>
        </p:txBody>
      </p:sp>
    </p:spTree>
    <p:extLst>
      <p:ext uri="{BB962C8B-B14F-4D97-AF65-F5344CB8AC3E}">
        <p14:creationId xmlns:p14="http://schemas.microsoft.com/office/powerpoint/2010/main" val="28075977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526745"/>
          </a:xfrm>
          <a:prstGeom prst="rect">
            <a:avLst/>
          </a:prstGeom>
        </p:spPr>
        <p:txBody>
          <a:bodyPr>
            <a:normAutofit fontScale="90000"/>
          </a:bodyPr>
          <a:lstStyle/>
          <a:p>
            <a:pPr>
              <a:defRPr sz="3300" b="1"/>
            </a:pPr>
            <a:r>
              <a:rPr lang="en-GB" sz="3600" b="1" dirty="0">
                <a:ea typeface="Calibri" panose="020F0502020204030204" pitchFamily="34" charset="0"/>
                <a:cs typeface="Times New Roman" panose="02020603050405020304" pitchFamily="18" charset="0"/>
              </a:rPr>
              <a:t>Organisational Culture.</a:t>
            </a:r>
            <a:endParaRPr lang="en-GB" sz="3600" dirty="0"/>
          </a:p>
        </p:txBody>
      </p:sp>
      <p:sp>
        <p:nvSpPr>
          <p:cNvPr id="124" name="Clarifying the core concepts in this module"/>
          <p:cNvSpPr txBox="1">
            <a:spLocks noGrp="1"/>
          </p:cNvSpPr>
          <p:nvPr>
            <p:ph type="body" idx="1"/>
          </p:nvPr>
        </p:nvSpPr>
        <p:spPr>
          <a:xfrm>
            <a:off x="215757" y="1047964"/>
            <a:ext cx="8702212" cy="4469269"/>
          </a:xfrm>
          <a:prstGeom prst="rect">
            <a:avLst/>
          </a:prstGeom>
        </p:spPr>
        <p:txBody>
          <a:bodyPr>
            <a:normAutofit/>
          </a:bodyPr>
          <a:lstStyle/>
          <a:p>
            <a:pPr marL="0" indent="0" eaLnBrk="1" hangingPunct="1">
              <a:spcBef>
                <a:spcPct val="50000"/>
              </a:spcBef>
              <a:buNone/>
            </a:pPr>
            <a:r>
              <a:rPr lang="en-US" altLang="en-US" sz="2800" b="1" dirty="0">
                <a:solidFill>
                  <a:srgbClr val="FF0000"/>
                </a:solidFill>
              </a:rPr>
              <a:t>Culture Versus Formalization</a:t>
            </a:r>
          </a:p>
          <a:p>
            <a:pPr lvl="1" eaLnBrk="1" hangingPunct="1">
              <a:spcBef>
                <a:spcPct val="50000"/>
              </a:spcBef>
            </a:pPr>
            <a:r>
              <a:rPr lang="en-US" altLang="en-US" dirty="0"/>
              <a:t>A strong culture increases behavioral consistency and  can act as a substitute for formalization.</a:t>
            </a:r>
          </a:p>
          <a:p>
            <a:pPr marL="0" indent="0" eaLnBrk="1" hangingPunct="1">
              <a:spcBef>
                <a:spcPct val="50000"/>
              </a:spcBef>
              <a:buNone/>
            </a:pPr>
            <a:r>
              <a:rPr lang="en-US" altLang="en-US" sz="2800" b="1" dirty="0">
                <a:solidFill>
                  <a:srgbClr val="FF0000"/>
                </a:solidFill>
              </a:rPr>
              <a:t>Organizational Culture Versus National Culture</a:t>
            </a:r>
          </a:p>
          <a:p>
            <a:pPr lvl="1" eaLnBrk="1" hangingPunct="1">
              <a:spcBef>
                <a:spcPct val="50000"/>
              </a:spcBef>
            </a:pPr>
            <a:r>
              <a:rPr lang="en-US" altLang="en-US" dirty="0"/>
              <a:t>National culture has a greater impact on employees than does their organization’s culture.</a:t>
            </a:r>
          </a:p>
          <a:p>
            <a:pPr lvl="1" eaLnBrk="1" hangingPunct="1">
              <a:spcBef>
                <a:spcPct val="50000"/>
              </a:spcBef>
            </a:pPr>
            <a:r>
              <a:rPr lang="en-US" altLang="en-US" dirty="0"/>
              <a:t>Nationals selected to work for foreign companies may be a typical of the local/native population.</a:t>
            </a:r>
          </a:p>
          <a:p>
            <a:pPr marL="0" indent="0" eaLnBrk="1" hangingPunct="1">
              <a:spcBef>
                <a:spcPct val="50000"/>
              </a:spcBef>
              <a:buNone/>
            </a:pPr>
            <a:endParaRPr lang="en-US" altLang="en-US" sz="2800" dirty="0"/>
          </a:p>
        </p:txBody>
      </p:sp>
    </p:spTree>
    <p:extLst>
      <p:ext uri="{BB962C8B-B14F-4D97-AF65-F5344CB8AC3E}">
        <p14:creationId xmlns:p14="http://schemas.microsoft.com/office/powerpoint/2010/main" val="360497417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124">
                                            <p:txEl>
                                              <p:pRg st="2" end="2"/>
                                            </p:txEl>
                                          </p:spTgt>
                                        </p:tgtEl>
                                        <p:attrNameLst>
                                          <p:attrName>style.visibility</p:attrName>
                                        </p:attrNameLst>
                                      </p:cBhvr>
                                      <p:to>
                                        <p:strVal val="visible"/>
                                      </p:to>
                                    </p:set>
                                    <p:anim calcmode="lin" valueType="num">
                                      <p:cBhvr additive="base">
                                        <p:cTn id="28"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124">
                                            <p:txEl>
                                              <p:pRg st="3" end="3"/>
                                            </p:txEl>
                                          </p:spTgt>
                                        </p:tgtEl>
                                        <p:attrNameLst>
                                          <p:attrName>style.visibility</p:attrName>
                                        </p:attrNameLst>
                                      </p:cBhvr>
                                      <p:to>
                                        <p:strVal val="visible"/>
                                      </p:to>
                                    </p:set>
                                    <p:anim calcmode="lin" valueType="num">
                                      <p:cBhvr additive="base">
                                        <p:cTn id="32"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24">
                                            <p:txEl>
                                              <p:pRg st="3" end="3"/>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24">
                                            <p:txEl>
                                              <p:pRg st="4" end="4"/>
                                            </p:txEl>
                                          </p:spTgt>
                                        </p:tgtEl>
                                        <p:attrNameLst>
                                          <p:attrName>style.visibility</p:attrName>
                                        </p:attrNameLst>
                                      </p:cBhvr>
                                      <p:to>
                                        <p:strVal val="visible"/>
                                      </p:to>
                                    </p:set>
                                    <p:anim calcmode="lin" valueType="num">
                                      <p:cBhvr additive="base">
                                        <p:cTn id="36"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02742"/>
            <a:ext cx="8784405" cy="729465"/>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Introduction to Organisational Culture.</a:t>
            </a:r>
            <a:endParaRPr lang="en-GB" sz="3600" dirty="0"/>
          </a:p>
        </p:txBody>
      </p:sp>
      <p:sp>
        <p:nvSpPr>
          <p:cNvPr id="124" name="Clarifying the core concepts in this module"/>
          <p:cNvSpPr txBox="1">
            <a:spLocks noGrp="1"/>
          </p:cNvSpPr>
          <p:nvPr>
            <p:ph type="body" idx="1"/>
          </p:nvPr>
        </p:nvSpPr>
        <p:spPr>
          <a:xfrm>
            <a:off x="215757" y="739740"/>
            <a:ext cx="8702212" cy="4777494"/>
          </a:xfrm>
          <a:prstGeom prst="rect">
            <a:avLst/>
          </a:prstGeom>
        </p:spPr>
        <p:txBody>
          <a:bodyPr>
            <a:normAutofit/>
          </a:bodyPr>
          <a:lstStyle/>
          <a:p>
            <a:pPr marL="0" indent="0" eaLnBrk="1" hangingPunct="1">
              <a:spcBef>
                <a:spcPct val="50000"/>
              </a:spcBef>
              <a:buNone/>
            </a:pPr>
            <a:r>
              <a:rPr lang="en-US" altLang="en-US" sz="2800" b="1" dirty="0"/>
              <a:t>Levels of organizational culture—observable culture and core culture:</a:t>
            </a:r>
          </a:p>
          <a:p>
            <a:pPr marL="0" indent="0" eaLnBrk="1" hangingPunct="1">
              <a:spcBef>
                <a:spcPct val="50000"/>
              </a:spcBef>
              <a:buNone/>
            </a:pPr>
            <a:r>
              <a:rPr lang="en-GB" dirty="0">
                <a:solidFill>
                  <a:srgbClr val="FF0000"/>
                </a:solidFill>
              </a:rPr>
              <a:t>Observable culture refers to the </a:t>
            </a:r>
            <a:r>
              <a:rPr lang="en-GB" b="1" dirty="0">
                <a:solidFill>
                  <a:srgbClr val="FF0000"/>
                </a:solidFill>
              </a:rPr>
              <a:t>visible and tangible elements of organisational culture</a:t>
            </a:r>
            <a:r>
              <a:rPr lang="en-GB" dirty="0">
                <a:solidFill>
                  <a:srgbClr val="FF0000"/>
                </a:solidFill>
              </a:rPr>
              <a:t> </a:t>
            </a:r>
            <a:endParaRPr lang="en-US" altLang="en-US" b="1" dirty="0">
              <a:solidFill>
                <a:srgbClr val="FF0000"/>
              </a:solidFill>
            </a:endParaRPr>
          </a:p>
        </p:txBody>
      </p:sp>
      <p:graphicFrame>
        <p:nvGraphicFramePr>
          <p:cNvPr id="2" name="Object 3">
            <a:extLst>
              <a:ext uri="{FF2B5EF4-FFF2-40B4-BE49-F238E27FC236}">
                <a16:creationId xmlns:a16="http://schemas.microsoft.com/office/drawing/2014/main" id="{9E1A4BC3-A0D3-9001-0EC6-3B31D305FE17}"/>
              </a:ext>
            </a:extLst>
          </p:cNvPr>
          <p:cNvGraphicFramePr>
            <a:graphicFrameLocks noChangeAspect="1"/>
          </p:cNvGraphicFramePr>
          <p:nvPr>
            <p:extLst>
              <p:ext uri="{D42A27DB-BD31-4B8C-83A1-F6EECF244321}">
                <p14:modId xmlns:p14="http://schemas.microsoft.com/office/powerpoint/2010/main" val="2758276785"/>
              </p:ext>
            </p:extLst>
          </p:nvPr>
        </p:nvGraphicFramePr>
        <p:xfrm>
          <a:off x="582996" y="2620787"/>
          <a:ext cx="6530336" cy="3133242"/>
        </p:xfrm>
        <a:graphic>
          <a:graphicData uri="http://schemas.openxmlformats.org/presentationml/2006/ole">
            <mc:AlternateContent xmlns:mc="http://schemas.openxmlformats.org/markup-compatibility/2006">
              <mc:Choice xmlns:v="urn:schemas-microsoft-com:vml" Requires="v">
                <p:oleObj name="Photo Editor Photo" r:id="rId3" imgW="11904762" imgH="7628571" progId="MSPhotoEd.3">
                  <p:embed/>
                </p:oleObj>
              </mc:Choice>
              <mc:Fallback>
                <p:oleObj name="Photo Editor Photo" r:id="rId3" imgW="11904762" imgH="7628571" progId="MSPhotoEd.3">
                  <p:embed/>
                  <p:pic>
                    <p:nvPicPr>
                      <p:cNvPr id="2" name="Object 3">
                        <a:extLst>
                          <a:ext uri="{FF2B5EF4-FFF2-40B4-BE49-F238E27FC236}">
                            <a16:creationId xmlns:a16="http://schemas.microsoft.com/office/drawing/2014/main" id="{9E1A4BC3-A0D3-9001-0EC6-3B31D305FE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996" y="2620787"/>
                        <a:ext cx="6530336" cy="313324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8715971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23290"/>
            <a:ext cx="8784405" cy="719193"/>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Organisational Culture.</a:t>
            </a:r>
            <a:endParaRPr lang="en-GB" sz="3600" dirty="0"/>
          </a:p>
        </p:txBody>
      </p:sp>
      <p:pic>
        <p:nvPicPr>
          <p:cNvPr id="2" name="Picture 1">
            <a:extLst>
              <a:ext uri="{FF2B5EF4-FFF2-40B4-BE49-F238E27FC236}">
                <a16:creationId xmlns:a16="http://schemas.microsoft.com/office/drawing/2014/main" id="{30C6FA93-A293-4803-A557-8C969467E834}"/>
              </a:ext>
            </a:extLst>
          </p:cNvPr>
          <p:cNvPicPr>
            <a:picLocks noChangeAspect="1"/>
          </p:cNvPicPr>
          <p:nvPr/>
        </p:nvPicPr>
        <p:blipFill>
          <a:blip r:embed="rId2"/>
          <a:stretch>
            <a:fillRect/>
          </a:stretch>
        </p:blipFill>
        <p:spPr>
          <a:xfrm>
            <a:off x="503434" y="1684962"/>
            <a:ext cx="8414535" cy="4118636"/>
          </a:xfrm>
          <a:prstGeom prst="rect">
            <a:avLst/>
          </a:prstGeom>
        </p:spPr>
      </p:pic>
      <p:sp>
        <p:nvSpPr>
          <p:cNvPr id="124" name="Clarifying the core concepts in this module"/>
          <p:cNvSpPr txBox="1">
            <a:spLocks noGrp="1"/>
          </p:cNvSpPr>
          <p:nvPr>
            <p:ph type="body" idx="1"/>
          </p:nvPr>
        </p:nvSpPr>
        <p:spPr>
          <a:xfrm>
            <a:off x="133564" y="842482"/>
            <a:ext cx="8784405" cy="4674752"/>
          </a:xfrm>
          <a:prstGeom prst="rect">
            <a:avLst/>
          </a:prstGeom>
        </p:spPr>
        <p:txBody>
          <a:bodyPr>
            <a:normAutofit/>
          </a:bodyPr>
          <a:lstStyle/>
          <a:p>
            <a:pPr marL="0" indent="0" eaLnBrk="1" hangingPunct="1">
              <a:spcBef>
                <a:spcPct val="50000"/>
              </a:spcBef>
              <a:buNone/>
            </a:pPr>
            <a:r>
              <a:rPr lang="en-US" altLang="en-US" sz="3200" b="1" dirty="0">
                <a:solidFill>
                  <a:srgbClr val="FF0000"/>
                </a:solidFill>
              </a:rPr>
              <a:t>Functions of Organisational Culture:</a:t>
            </a:r>
          </a:p>
        </p:txBody>
      </p:sp>
    </p:spTree>
    <p:extLst>
      <p:ext uri="{BB962C8B-B14F-4D97-AF65-F5344CB8AC3E}">
        <p14:creationId xmlns:p14="http://schemas.microsoft.com/office/powerpoint/2010/main" val="29258213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629487"/>
          </a:xfrm>
          <a:prstGeom prst="rect">
            <a:avLst/>
          </a:prstGeom>
        </p:spPr>
        <p:txBody>
          <a:bodyPr>
            <a:normAutofit fontScale="90000"/>
          </a:bodyPr>
          <a:lstStyle/>
          <a:p>
            <a:pPr>
              <a:defRPr sz="3300" b="1"/>
            </a:pPr>
            <a:r>
              <a:rPr lang="en-GB" sz="3600" b="1" dirty="0">
                <a:ea typeface="Calibri" panose="020F0502020204030204" pitchFamily="34" charset="0"/>
                <a:cs typeface="Times New Roman" panose="02020603050405020304" pitchFamily="18" charset="0"/>
              </a:rPr>
              <a:t> </a:t>
            </a:r>
            <a:r>
              <a:rPr lang="en-GB" sz="4400" b="1" dirty="0">
                <a:ea typeface="Calibri" panose="020F0502020204030204" pitchFamily="34" charset="0"/>
                <a:cs typeface="Times New Roman" panose="02020603050405020304" pitchFamily="18" charset="0"/>
              </a:rPr>
              <a:t>Creating An Ethical Organisation.</a:t>
            </a:r>
            <a:endParaRPr lang="en-GB" sz="4400" dirty="0"/>
          </a:p>
        </p:txBody>
      </p:sp>
      <p:sp>
        <p:nvSpPr>
          <p:cNvPr id="124" name="Clarifying the core concepts in this module"/>
          <p:cNvSpPr txBox="1">
            <a:spLocks noGrp="1"/>
          </p:cNvSpPr>
          <p:nvPr>
            <p:ph type="body" idx="1"/>
          </p:nvPr>
        </p:nvSpPr>
        <p:spPr>
          <a:xfrm>
            <a:off x="215757" y="1037690"/>
            <a:ext cx="8702212" cy="4479543"/>
          </a:xfrm>
          <a:prstGeom prst="rect">
            <a:avLst/>
          </a:prstGeom>
        </p:spPr>
        <p:txBody>
          <a:bodyPr>
            <a:normAutofit lnSpcReduction="10000"/>
          </a:bodyPr>
          <a:lstStyle/>
          <a:p>
            <a:pPr eaLnBrk="1" hangingPunct="1"/>
            <a:r>
              <a:rPr lang="en-US" altLang="en-US" b="1" dirty="0">
                <a:solidFill>
                  <a:srgbClr val="FF0000"/>
                </a:solidFill>
              </a:rPr>
              <a:t>Characteristics of Organizations that Develop  High Ethical Standards</a:t>
            </a:r>
          </a:p>
          <a:p>
            <a:pPr lvl="1" eaLnBrk="1" hangingPunct="1"/>
            <a:r>
              <a:rPr lang="en-US" altLang="en-US" dirty="0"/>
              <a:t>High tolerance for risk</a:t>
            </a:r>
          </a:p>
          <a:p>
            <a:pPr lvl="1" eaLnBrk="1" hangingPunct="1"/>
            <a:r>
              <a:rPr lang="en-US" altLang="en-US" dirty="0"/>
              <a:t>Low to moderate in aggressiveness</a:t>
            </a:r>
          </a:p>
          <a:p>
            <a:pPr lvl="1" eaLnBrk="1" hangingPunct="1"/>
            <a:r>
              <a:rPr lang="en-US" altLang="en-US" dirty="0"/>
              <a:t>Focus on means as well as outcomes</a:t>
            </a:r>
          </a:p>
          <a:p>
            <a:pPr eaLnBrk="1" hangingPunct="1"/>
            <a:r>
              <a:rPr lang="en-US" altLang="en-US" b="1" dirty="0">
                <a:solidFill>
                  <a:srgbClr val="FF0000"/>
                </a:solidFill>
              </a:rPr>
              <a:t>Managerial Practices Promoting an Ethical Culture</a:t>
            </a:r>
          </a:p>
          <a:p>
            <a:pPr lvl="1" eaLnBrk="1" hangingPunct="1"/>
            <a:r>
              <a:rPr lang="en-US" altLang="en-US" dirty="0"/>
              <a:t>Being a visible role model</a:t>
            </a:r>
          </a:p>
          <a:p>
            <a:pPr lvl="1" eaLnBrk="1" hangingPunct="1"/>
            <a:r>
              <a:rPr lang="en-US" altLang="en-US" dirty="0"/>
              <a:t>Communicating ethical expectations</a:t>
            </a:r>
          </a:p>
          <a:p>
            <a:pPr lvl="1" eaLnBrk="1" hangingPunct="1"/>
            <a:r>
              <a:rPr lang="en-US" altLang="en-US" dirty="0"/>
              <a:t>Providing ethical training</a:t>
            </a:r>
          </a:p>
          <a:p>
            <a:pPr lvl="1" eaLnBrk="1" hangingPunct="1"/>
            <a:r>
              <a:rPr lang="en-US" altLang="en-US" dirty="0"/>
              <a:t>Rewarding ethical acts and punishing unethical ones</a:t>
            </a:r>
          </a:p>
          <a:p>
            <a:pPr lvl="1" eaLnBrk="1" hangingPunct="1"/>
            <a:r>
              <a:rPr lang="en-US" altLang="en-US" dirty="0"/>
              <a:t>Providing protective mechanisms</a:t>
            </a:r>
          </a:p>
          <a:p>
            <a:pPr marL="0" indent="0" eaLnBrk="1" hangingPunct="1">
              <a:spcBef>
                <a:spcPct val="50000"/>
              </a:spcBef>
              <a:buNone/>
            </a:pPr>
            <a:endParaRPr lang="en-US" altLang="en-US" sz="2800" dirty="0"/>
          </a:p>
        </p:txBody>
      </p:sp>
    </p:spTree>
    <p:extLst>
      <p:ext uri="{BB962C8B-B14F-4D97-AF65-F5344CB8AC3E}">
        <p14:creationId xmlns:p14="http://schemas.microsoft.com/office/powerpoint/2010/main" val="390502643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 calcmode="lin" valueType="num">
                                      <p:cBhvr additive="base">
                                        <p:cTn id="26"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24">
                                            <p:txEl>
                                              <p:pRg st="3" end="3"/>
                                            </p:txEl>
                                          </p:spTgt>
                                        </p:tgtEl>
                                        <p:attrNameLst>
                                          <p:attrName>style.visibility</p:attrName>
                                        </p:attrNameLst>
                                      </p:cBhvr>
                                      <p:to>
                                        <p:strVal val="visible"/>
                                      </p:to>
                                    </p:set>
                                    <p:anim calcmode="lin" valueType="num">
                                      <p:cBhvr additive="base">
                                        <p:cTn id="30"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4" end="4"/>
                                            </p:txEl>
                                          </p:spTgt>
                                        </p:tgtEl>
                                        <p:attrNameLst>
                                          <p:attrName>style.visibility</p:attrName>
                                        </p:attrNameLst>
                                      </p:cBhvr>
                                      <p:to>
                                        <p:strVal val="visible"/>
                                      </p:to>
                                    </p:set>
                                    <p:anim calcmode="lin" valueType="num">
                                      <p:cBhvr additive="base">
                                        <p:cTn id="36"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4" end="4"/>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24">
                                            <p:txEl>
                                              <p:pRg st="5" end="5"/>
                                            </p:txEl>
                                          </p:spTgt>
                                        </p:tgtEl>
                                        <p:attrNameLst>
                                          <p:attrName>style.visibility</p:attrName>
                                        </p:attrNameLst>
                                      </p:cBhvr>
                                      <p:to>
                                        <p:strVal val="visible"/>
                                      </p:to>
                                    </p:set>
                                    <p:anim calcmode="lin" valueType="num">
                                      <p:cBhvr additive="base">
                                        <p:cTn id="40"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24">
                                            <p:txEl>
                                              <p:pRg st="5" end="5"/>
                                            </p:txEl>
                                          </p:spTgt>
                                        </p:tgtEl>
                                        <p:attrNameLst>
                                          <p:attrName>ppt_y</p:attrName>
                                        </p:attrNameLst>
                                      </p:cBhvr>
                                      <p:tavLst>
                                        <p:tav tm="0">
                                          <p:val>
                                            <p:strVal val="1+#ppt_h/2"/>
                                          </p:val>
                                        </p:tav>
                                        <p:tav tm="100000">
                                          <p:val>
                                            <p:strVal val="#ppt_y"/>
                                          </p:val>
                                        </p:tav>
                                      </p:tavLst>
                                    </p:anim>
                                  </p:childTnLst>
                                </p:cTn>
                              </p:par>
                              <p:par>
                                <p:cTn id="42" presetID="2" presetClass="entr" presetSubtype="4" fill="hold" grpId="0" nodeType="withEffect">
                                  <p:stCondLst>
                                    <p:cond delay="0"/>
                                  </p:stCondLst>
                                  <p:childTnLst>
                                    <p:set>
                                      <p:cBhvr>
                                        <p:cTn id="43" dur="1" fill="hold">
                                          <p:stCondLst>
                                            <p:cond delay="0"/>
                                          </p:stCondLst>
                                        </p:cTn>
                                        <p:tgtEl>
                                          <p:spTgt spid="124">
                                            <p:txEl>
                                              <p:pRg st="6" end="6"/>
                                            </p:txEl>
                                          </p:spTgt>
                                        </p:tgtEl>
                                        <p:attrNameLst>
                                          <p:attrName>style.visibility</p:attrName>
                                        </p:attrNameLst>
                                      </p:cBhvr>
                                      <p:to>
                                        <p:strVal val="visible"/>
                                      </p:to>
                                    </p:set>
                                    <p:anim calcmode="lin" valueType="num">
                                      <p:cBhvr additive="base">
                                        <p:cTn id="44" dur="500" fill="hold"/>
                                        <p:tgtEl>
                                          <p:spTgt spid="124">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24">
                                            <p:txEl>
                                              <p:pRg st="6" end="6"/>
                                            </p:txEl>
                                          </p:spTgt>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24">
                                            <p:txEl>
                                              <p:pRg st="7" end="7"/>
                                            </p:txEl>
                                          </p:spTgt>
                                        </p:tgtEl>
                                        <p:attrNameLst>
                                          <p:attrName>style.visibility</p:attrName>
                                        </p:attrNameLst>
                                      </p:cBhvr>
                                      <p:to>
                                        <p:strVal val="visible"/>
                                      </p:to>
                                    </p:set>
                                    <p:anim calcmode="lin" valueType="num">
                                      <p:cBhvr additive="base">
                                        <p:cTn id="48" dur="500" fill="hold"/>
                                        <p:tgtEl>
                                          <p:spTgt spid="124">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24">
                                            <p:txEl>
                                              <p:pRg st="7" end="7"/>
                                            </p:txEl>
                                          </p:spTgt>
                                        </p:tgtEl>
                                        <p:attrNameLst>
                                          <p:attrName>ppt_y</p:attrName>
                                        </p:attrNameLst>
                                      </p:cBhvr>
                                      <p:tavLst>
                                        <p:tav tm="0">
                                          <p:val>
                                            <p:strVal val="1+#ppt_h/2"/>
                                          </p:val>
                                        </p:tav>
                                        <p:tav tm="100000">
                                          <p:val>
                                            <p:strVal val="#ppt_y"/>
                                          </p:val>
                                        </p:tav>
                                      </p:tavLst>
                                    </p:anim>
                                  </p:childTnLst>
                                </p:cTn>
                              </p:par>
                              <p:par>
                                <p:cTn id="50" presetID="2" presetClass="entr" presetSubtype="4" fill="hold" grpId="0" nodeType="withEffect">
                                  <p:stCondLst>
                                    <p:cond delay="0"/>
                                  </p:stCondLst>
                                  <p:childTnLst>
                                    <p:set>
                                      <p:cBhvr>
                                        <p:cTn id="51" dur="1" fill="hold">
                                          <p:stCondLst>
                                            <p:cond delay="0"/>
                                          </p:stCondLst>
                                        </p:cTn>
                                        <p:tgtEl>
                                          <p:spTgt spid="124">
                                            <p:txEl>
                                              <p:pRg st="8" end="8"/>
                                            </p:txEl>
                                          </p:spTgt>
                                        </p:tgtEl>
                                        <p:attrNameLst>
                                          <p:attrName>style.visibility</p:attrName>
                                        </p:attrNameLst>
                                      </p:cBhvr>
                                      <p:to>
                                        <p:strVal val="visible"/>
                                      </p:to>
                                    </p:set>
                                    <p:anim calcmode="lin" valueType="num">
                                      <p:cBhvr additive="base">
                                        <p:cTn id="52" dur="500" fill="hold"/>
                                        <p:tgtEl>
                                          <p:spTgt spid="124">
                                            <p:txEl>
                                              <p:pRg st="8" end="8"/>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124">
                                            <p:txEl>
                                              <p:pRg st="8" end="8"/>
                                            </p:txEl>
                                          </p:spTgt>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124">
                                            <p:txEl>
                                              <p:pRg st="9" end="9"/>
                                            </p:txEl>
                                          </p:spTgt>
                                        </p:tgtEl>
                                        <p:attrNameLst>
                                          <p:attrName>style.visibility</p:attrName>
                                        </p:attrNameLst>
                                      </p:cBhvr>
                                      <p:to>
                                        <p:strVal val="visible"/>
                                      </p:to>
                                    </p:set>
                                    <p:anim calcmode="lin" valueType="num">
                                      <p:cBhvr additive="base">
                                        <p:cTn id="56" dur="500" fill="hold"/>
                                        <p:tgtEl>
                                          <p:spTgt spid="124">
                                            <p:txEl>
                                              <p:pRg st="9" end="9"/>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12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45244"/>
          </a:xfrm>
          <a:prstGeom prst="rect">
            <a:avLst/>
          </a:prstGeom>
        </p:spPr>
        <p:txBody>
          <a:bodyPr>
            <a:noAutofit/>
          </a:bodyPr>
          <a:lstStyle/>
          <a:p>
            <a:pPr>
              <a:defRPr sz="3300" b="1"/>
            </a:pPr>
            <a:r>
              <a:rPr lang="en-GB" sz="4000" b="1" dirty="0">
                <a:ea typeface="Calibri" panose="020F0502020204030204" pitchFamily="34" charset="0"/>
                <a:cs typeface="Times New Roman" panose="02020603050405020304" pitchFamily="18" charset="0"/>
              </a:rPr>
              <a:t> Organisational Culture.</a:t>
            </a:r>
            <a:endParaRPr lang="en-GB" sz="4000" dirty="0"/>
          </a:p>
        </p:txBody>
      </p:sp>
      <p:sp>
        <p:nvSpPr>
          <p:cNvPr id="124" name="Clarifying the core concepts in this module"/>
          <p:cNvSpPr txBox="1">
            <a:spLocks noGrp="1"/>
          </p:cNvSpPr>
          <p:nvPr>
            <p:ph type="body" idx="1"/>
          </p:nvPr>
        </p:nvSpPr>
        <p:spPr>
          <a:xfrm>
            <a:off x="133564" y="904126"/>
            <a:ext cx="8784405" cy="4613107"/>
          </a:xfrm>
          <a:prstGeom prst="rect">
            <a:avLst/>
          </a:prstGeom>
        </p:spPr>
        <p:txBody>
          <a:bodyPr>
            <a:normAutofit/>
          </a:bodyPr>
          <a:lstStyle/>
          <a:p>
            <a:pPr eaLnBrk="1" hangingPunct="1"/>
            <a:endParaRPr lang="en-US" altLang="en-US" sz="3600" b="1" dirty="0">
              <a:solidFill>
                <a:srgbClr val="FF0000"/>
              </a:solidFill>
            </a:endParaRPr>
          </a:p>
          <a:p>
            <a:pPr algn="ctr" eaLnBrk="1" hangingPunct="1"/>
            <a:endParaRPr lang="en-US" altLang="en-US" sz="4400" b="1" dirty="0">
              <a:solidFill>
                <a:srgbClr val="FF0000"/>
              </a:solidFill>
            </a:endParaRPr>
          </a:p>
          <a:p>
            <a:pPr algn="ctr" eaLnBrk="1" hangingPunct="1"/>
            <a:r>
              <a:rPr lang="en-US" altLang="en-US" sz="4400" b="1" dirty="0">
                <a:solidFill>
                  <a:srgbClr val="FF0000"/>
                </a:solidFill>
              </a:rPr>
              <a:t>Examples of organisational culture in practice.</a:t>
            </a:r>
            <a:endParaRPr lang="en-US" altLang="en-US" sz="4400" dirty="0"/>
          </a:p>
          <a:p>
            <a:pPr marL="0" indent="0" eaLnBrk="1" hangingPunct="1">
              <a:spcBef>
                <a:spcPct val="50000"/>
              </a:spcBef>
              <a:buNone/>
            </a:pPr>
            <a:endParaRPr lang="en-US" altLang="en-US" sz="2800" dirty="0"/>
          </a:p>
        </p:txBody>
      </p:sp>
    </p:spTree>
    <p:extLst>
      <p:ext uri="{BB962C8B-B14F-4D97-AF65-F5344CB8AC3E}">
        <p14:creationId xmlns:p14="http://schemas.microsoft.com/office/powerpoint/2010/main" val="37450854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2" end="2"/>
                                            </p:txEl>
                                          </p:spTgt>
                                        </p:tgtEl>
                                        <p:attrNameLst>
                                          <p:attrName>style.visibility</p:attrName>
                                        </p:attrNameLst>
                                      </p:cBhvr>
                                      <p:to>
                                        <p:strVal val="visible"/>
                                      </p:to>
                                    </p:set>
                                    <p:anim calcmode="lin" valueType="num">
                                      <p:cBhvr additive="base">
                                        <p:cTn id="18"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308225" y="154113"/>
            <a:ext cx="8691937" cy="832208"/>
          </a:xfrm>
          <a:prstGeom prst="rect">
            <a:avLst/>
          </a:prstGeom>
        </p:spPr>
        <p:txBody>
          <a:bodyPr>
            <a:normAutofit/>
          </a:bodyPr>
          <a:lstStyle/>
          <a:p>
            <a:pPr>
              <a:defRPr sz="3300" b="1"/>
            </a:pPr>
            <a:r>
              <a:rPr lang="en-GB" sz="4000" b="1" dirty="0">
                <a:ea typeface="Calibri" panose="020F0502020204030204" pitchFamily="34" charset="0"/>
                <a:cs typeface="Times New Roman" panose="02020603050405020304" pitchFamily="18" charset="0"/>
              </a:rPr>
              <a:t>Organisational Culture.</a:t>
            </a:r>
            <a:endParaRPr lang="en-GB" sz="4000" dirty="0"/>
          </a:p>
        </p:txBody>
      </p:sp>
      <p:sp>
        <p:nvSpPr>
          <p:cNvPr id="124" name="Clarifying the core concepts in this module"/>
          <p:cNvSpPr txBox="1">
            <a:spLocks noGrp="1"/>
          </p:cNvSpPr>
          <p:nvPr>
            <p:ph type="body" idx="1"/>
          </p:nvPr>
        </p:nvSpPr>
        <p:spPr>
          <a:xfrm>
            <a:off x="143838" y="986320"/>
            <a:ext cx="8774131" cy="4530914"/>
          </a:xfrm>
          <a:prstGeom prst="rect">
            <a:avLst/>
          </a:prstGeom>
        </p:spPr>
        <p:txBody>
          <a:bodyPr>
            <a:normAutofit fontScale="47500" lnSpcReduction="20000"/>
          </a:bodyPr>
          <a:lstStyle/>
          <a:p>
            <a:pPr marL="0" indent="0" eaLnBrk="1" hangingPunct="1">
              <a:lnSpc>
                <a:spcPct val="110000"/>
              </a:lnSpc>
              <a:spcBef>
                <a:spcPct val="20000"/>
              </a:spcBef>
              <a:buNone/>
            </a:pPr>
            <a:r>
              <a:rPr lang="en-US" altLang="en-US" sz="5100" b="1" dirty="0"/>
              <a:t>Organization A</a:t>
            </a:r>
          </a:p>
          <a:p>
            <a:pPr algn="just" eaLnBrk="1" hangingPunct="1">
              <a:lnSpc>
                <a:spcPct val="110000"/>
              </a:lnSpc>
              <a:spcBef>
                <a:spcPct val="20000"/>
              </a:spcBef>
            </a:pPr>
            <a:r>
              <a:rPr lang="en-US" altLang="en-US" sz="3600" dirty="0"/>
              <a:t>This organization is a manufacturing firm. Managers are expected to fully document all decisions; and “good managers” are those who can provide detailed data to support their recommendations. Creative decisions that incur significant change or risk are not encouraged. Because managers of failed projects are openly criticized and penalized, managers try not to implement ideas that deviate much from the status quo. One lower-level manager quoted an often used phrase in the company: “If it </a:t>
            </a:r>
            <a:r>
              <a:rPr lang="en-US" altLang="en-US" sz="3600" dirty="0" err="1"/>
              <a:t>ain’t</a:t>
            </a:r>
            <a:r>
              <a:rPr lang="en-US" altLang="en-US" sz="3600" dirty="0"/>
              <a:t> broke, don’t fix it.” </a:t>
            </a:r>
          </a:p>
          <a:p>
            <a:pPr algn="just" eaLnBrk="1" hangingPunct="1">
              <a:lnSpc>
                <a:spcPct val="110000"/>
              </a:lnSpc>
              <a:spcBef>
                <a:spcPct val="20000"/>
              </a:spcBef>
            </a:pPr>
            <a:r>
              <a:rPr lang="en-US" altLang="en-US" sz="3600" dirty="0"/>
              <a:t>There are extensive rules and regulations in this firm that employees are required to follow. Managers supervise employees closely to ensure there are no deviations. Management is concerned with high productivity, regardless of the impact on employee morale or turnover. </a:t>
            </a:r>
          </a:p>
          <a:p>
            <a:pPr algn="just" eaLnBrk="1" hangingPunct="1">
              <a:lnSpc>
                <a:spcPct val="110000"/>
              </a:lnSpc>
              <a:spcBef>
                <a:spcPct val="20000"/>
              </a:spcBef>
            </a:pPr>
            <a:r>
              <a:rPr lang="en-US" altLang="en-US" sz="3600" dirty="0"/>
              <a:t>Work activities are designed around individuals. There are distinct departments and lines of authority, and employees are expected to minimize formal contact with other employees outside their functional area or line of command. Performance evaluations and rewards emphasize individual effort, although seniority tends to be the primary factor in the determination of pay raises and promotions.</a:t>
            </a:r>
          </a:p>
        </p:txBody>
      </p:sp>
    </p:spTree>
    <p:extLst>
      <p:ext uri="{BB962C8B-B14F-4D97-AF65-F5344CB8AC3E}">
        <p14:creationId xmlns:p14="http://schemas.microsoft.com/office/powerpoint/2010/main" val="19093166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711681"/>
          </a:xfrm>
          <a:prstGeom prst="rect">
            <a:avLst/>
          </a:prstGeom>
        </p:spPr>
        <p:txBody>
          <a:bodyPr>
            <a:normAutofit/>
          </a:bodyPr>
          <a:lstStyle/>
          <a:p>
            <a:pPr>
              <a:defRPr sz="3300" b="1"/>
            </a:pPr>
            <a:r>
              <a:rPr lang="en-GB" sz="4000" b="1" dirty="0">
                <a:ea typeface="Calibri" panose="020F0502020204030204" pitchFamily="34" charset="0"/>
                <a:cs typeface="Times New Roman" panose="02020603050405020304" pitchFamily="18" charset="0"/>
              </a:rPr>
              <a:t>Organisational Culture.</a:t>
            </a:r>
            <a:endParaRPr lang="en-GB" sz="4000" dirty="0"/>
          </a:p>
        </p:txBody>
      </p:sp>
      <p:sp>
        <p:nvSpPr>
          <p:cNvPr id="124" name="Clarifying the core concepts in this module"/>
          <p:cNvSpPr txBox="1">
            <a:spLocks noGrp="1"/>
          </p:cNvSpPr>
          <p:nvPr>
            <p:ph type="body" idx="1"/>
          </p:nvPr>
        </p:nvSpPr>
        <p:spPr>
          <a:xfrm>
            <a:off x="143838" y="986320"/>
            <a:ext cx="8774131" cy="4530914"/>
          </a:xfrm>
          <a:prstGeom prst="rect">
            <a:avLst/>
          </a:prstGeom>
        </p:spPr>
        <p:txBody>
          <a:bodyPr>
            <a:normAutofit/>
          </a:bodyPr>
          <a:lstStyle/>
          <a:p>
            <a:pPr marL="0" indent="0" eaLnBrk="1" hangingPunct="1">
              <a:lnSpc>
                <a:spcPct val="110000"/>
              </a:lnSpc>
              <a:spcBef>
                <a:spcPct val="20000"/>
              </a:spcBef>
              <a:buNone/>
            </a:pPr>
            <a:r>
              <a:rPr lang="en-US" altLang="en-US" sz="5100" b="1" dirty="0"/>
              <a:t>Exercise on Organization A:</a:t>
            </a:r>
          </a:p>
          <a:p>
            <a:pPr marL="0" indent="0" eaLnBrk="1" hangingPunct="1">
              <a:lnSpc>
                <a:spcPct val="110000"/>
              </a:lnSpc>
              <a:spcBef>
                <a:spcPct val="20000"/>
              </a:spcBef>
              <a:buNone/>
            </a:pPr>
            <a:r>
              <a:rPr lang="en-US" altLang="en-US" sz="3200" b="1" dirty="0">
                <a:solidFill>
                  <a:srgbClr val="FF0000"/>
                </a:solidFill>
              </a:rPr>
              <a:t>Mention some of the characteristics of workplace culture in organization A above?</a:t>
            </a:r>
          </a:p>
          <a:p>
            <a:pPr marL="0" indent="0" eaLnBrk="1" hangingPunct="1">
              <a:lnSpc>
                <a:spcPct val="110000"/>
              </a:lnSpc>
              <a:spcBef>
                <a:spcPct val="20000"/>
              </a:spcBef>
              <a:buNone/>
            </a:pPr>
            <a:r>
              <a:rPr lang="en-US" altLang="en-US" sz="3200" b="1" dirty="0">
                <a:solidFill>
                  <a:srgbClr val="FF0000"/>
                </a:solidFill>
              </a:rPr>
              <a:t>How is workplace culture linked to work activities, performance and reward? </a:t>
            </a:r>
          </a:p>
          <a:p>
            <a:pPr marL="0" indent="0" eaLnBrk="1" hangingPunct="1">
              <a:lnSpc>
                <a:spcPct val="110000"/>
              </a:lnSpc>
              <a:spcBef>
                <a:spcPct val="20000"/>
              </a:spcBef>
              <a:buNone/>
            </a:pPr>
            <a:r>
              <a:rPr lang="en-US" altLang="en-US" sz="3200" b="1" dirty="0">
                <a:solidFill>
                  <a:srgbClr val="FF0000"/>
                </a:solidFill>
              </a:rPr>
              <a:t>(Duration to complete the task: 15 minutes)</a:t>
            </a:r>
          </a:p>
        </p:txBody>
      </p:sp>
    </p:spTree>
    <p:extLst>
      <p:ext uri="{BB962C8B-B14F-4D97-AF65-F5344CB8AC3E}">
        <p14:creationId xmlns:p14="http://schemas.microsoft.com/office/powerpoint/2010/main" val="37231809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54113"/>
            <a:ext cx="8784405" cy="729465"/>
          </a:xfrm>
          <a:prstGeom prst="rect">
            <a:avLst/>
          </a:prstGeom>
        </p:spPr>
        <p:txBody>
          <a:bodyPr>
            <a:normAutofit/>
          </a:bodyPr>
          <a:lstStyle/>
          <a:p>
            <a:pPr>
              <a:defRPr sz="3300" b="1"/>
            </a:pPr>
            <a:r>
              <a:rPr lang="en-GB" sz="3600" b="1" dirty="0">
                <a:ea typeface="Calibri" panose="020F0502020204030204" pitchFamily="34" charset="0"/>
                <a:cs typeface="Times New Roman" panose="02020603050405020304" pitchFamily="18" charset="0"/>
              </a:rPr>
              <a:t>Organisational Culture.</a:t>
            </a:r>
            <a:endParaRPr lang="en-GB" sz="3600" dirty="0"/>
          </a:p>
        </p:txBody>
      </p:sp>
      <p:sp>
        <p:nvSpPr>
          <p:cNvPr id="124" name="Clarifying the core concepts in this module"/>
          <p:cNvSpPr txBox="1">
            <a:spLocks noGrp="1"/>
          </p:cNvSpPr>
          <p:nvPr>
            <p:ph type="body" idx="1"/>
          </p:nvPr>
        </p:nvSpPr>
        <p:spPr>
          <a:xfrm>
            <a:off x="133564" y="883578"/>
            <a:ext cx="8784405" cy="4633656"/>
          </a:xfrm>
          <a:prstGeom prst="rect">
            <a:avLst/>
          </a:prstGeom>
        </p:spPr>
        <p:txBody>
          <a:bodyPr>
            <a:normAutofit fontScale="25000" lnSpcReduction="20000"/>
          </a:bodyPr>
          <a:lstStyle/>
          <a:p>
            <a:pPr marL="0" indent="0" eaLnBrk="1" hangingPunct="1">
              <a:spcBef>
                <a:spcPct val="20000"/>
              </a:spcBef>
              <a:buNone/>
            </a:pPr>
            <a:r>
              <a:rPr lang="en-US" altLang="en-US" sz="9600" b="1" dirty="0"/>
              <a:t>Organization B</a:t>
            </a:r>
          </a:p>
          <a:p>
            <a:pPr algn="just" eaLnBrk="1" hangingPunct="1">
              <a:spcBef>
                <a:spcPct val="20000"/>
              </a:spcBef>
            </a:pPr>
            <a:r>
              <a:rPr lang="en-US" altLang="en-US" sz="7200" dirty="0"/>
              <a:t>This organization is also a manufacturing firm. Here, however, management encourages and rewards risk taking and change. Decisions based on intuition are valued as much as those that are well rationalized. Management prides itself on its history of experimenting with new technologies and its success in regularly introducing innovation products. Managers or employees who have a good idea are encouraged to “run with it.” And failures are treated as “learning experiences.” The company prides itself on being market-driven and rapidly responsive to the changing needs of its customers.</a:t>
            </a:r>
          </a:p>
          <a:p>
            <a:pPr algn="just" eaLnBrk="1" hangingPunct="1">
              <a:spcBef>
                <a:spcPct val="20000"/>
              </a:spcBef>
            </a:pPr>
            <a:r>
              <a:rPr lang="en-US" altLang="en-US" sz="7200" dirty="0"/>
              <a:t>There are few rules and regulations for employees to follow, and supervision is loose because management believes that its employees are hardworking and trustworthy. Management is concerned with high productivity, but believes that this comes through treating its people right. The company is proud of its reputation as being a good place to work. </a:t>
            </a:r>
          </a:p>
          <a:p>
            <a:pPr algn="just" eaLnBrk="1" hangingPunct="1">
              <a:spcBef>
                <a:spcPct val="20000"/>
              </a:spcBef>
            </a:pPr>
            <a:r>
              <a:rPr lang="en-US" altLang="en-US" sz="7200" dirty="0"/>
              <a:t>Job activities are designed around work teams, and team members are encouraged to interact with people across functions and authority levels. Employees talk positively about the competition between teams. Individuals and teams have goals, and bonuses are based on achievement of these outcomes. Employees are given considerable autonomy in choosing the means by which the goals are attained</a:t>
            </a:r>
            <a:r>
              <a:rPr lang="en-US" altLang="en-US" sz="5400" dirty="0"/>
              <a:t>.</a:t>
            </a:r>
          </a:p>
        </p:txBody>
      </p:sp>
    </p:spTree>
    <p:extLst>
      <p:ext uri="{BB962C8B-B14F-4D97-AF65-F5344CB8AC3E}">
        <p14:creationId xmlns:p14="http://schemas.microsoft.com/office/powerpoint/2010/main" val="25412064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34970"/>
          </a:xfrm>
          <a:prstGeom prst="rect">
            <a:avLst/>
          </a:prstGeom>
        </p:spPr>
        <p:txBody>
          <a:bodyPr>
            <a:normAutofit/>
          </a:bodyPr>
          <a:lstStyle/>
          <a:p>
            <a:pPr>
              <a:defRPr sz="3300" b="1"/>
            </a:pPr>
            <a:r>
              <a:rPr lang="en-GB" sz="4000" b="1" dirty="0">
                <a:ea typeface="Calibri" panose="020F0502020204030204" pitchFamily="34" charset="0"/>
                <a:cs typeface="Times New Roman" panose="02020603050405020304" pitchFamily="18" charset="0"/>
              </a:rPr>
              <a:t>Organisational Culture.</a:t>
            </a:r>
            <a:endParaRPr lang="en-GB" sz="4000" dirty="0"/>
          </a:p>
        </p:txBody>
      </p:sp>
      <p:sp>
        <p:nvSpPr>
          <p:cNvPr id="124" name="Clarifying the core concepts in this module"/>
          <p:cNvSpPr txBox="1">
            <a:spLocks noGrp="1"/>
          </p:cNvSpPr>
          <p:nvPr>
            <p:ph type="body" idx="1"/>
          </p:nvPr>
        </p:nvSpPr>
        <p:spPr>
          <a:xfrm>
            <a:off x="143838" y="986320"/>
            <a:ext cx="8774131" cy="4530914"/>
          </a:xfrm>
          <a:prstGeom prst="rect">
            <a:avLst/>
          </a:prstGeom>
        </p:spPr>
        <p:txBody>
          <a:bodyPr>
            <a:normAutofit/>
          </a:bodyPr>
          <a:lstStyle/>
          <a:p>
            <a:pPr marL="0" indent="0" eaLnBrk="1" hangingPunct="1">
              <a:lnSpc>
                <a:spcPct val="110000"/>
              </a:lnSpc>
              <a:spcBef>
                <a:spcPct val="20000"/>
              </a:spcBef>
              <a:buNone/>
            </a:pPr>
            <a:r>
              <a:rPr lang="en-US" altLang="en-US" sz="5100" b="1" dirty="0"/>
              <a:t>Exercise on Organization B:</a:t>
            </a:r>
          </a:p>
          <a:p>
            <a:pPr marL="0" indent="0" algn="ctr" eaLnBrk="1" hangingPunct="1">
              <a:lnSpc>
                <a:spcPct val="110000"/>
              </a:lnSpc>
              <a:spcBef>
                <a:spcPct val="20000"/>
              </a:spcBef>
              <a:buNone/>
            </a:pPr>
            <a:r>
              <a:rPr lang="en-US" altLang="en-US" sz="3200" b="1" dirty="0">
                <a:solidFill>
                  <a:srgbClr val="FF0000"/>
                </a:solidFill>
              </a:rPr>
              <a:t>Mention some of the characteristics of workplace culture in organization B above?</a:t>
            </a:r>
          </a:p>
          <a:p>
            <a:pPr marL="0" indent="0" algn="ctr" eaLnBrk="1" hangingPunct="1">
              <a:lnSpc>
                <a:spcPct val="110000"/>
              </a:lnSpc>
              <a:spcBef>
                <a:spcPct val="20000"/>
              </a:spcBef>
              <a:buNone/>
            </a:pPr>
            <a:r>
              <a:rPr lang="en-US" altLang="en-US" sz="3200" b="1" dirty="0">
                <a:solidFill>
                  <a:srgbClr val="FF0000"/>
                </a:solidFill>
              </a:rPr>
              <a:t>How is workplace culture linked to work activities, performance and reward? </a:t>
            </a:r>
          </a:p>
          <a:p>
            <a:pPr marL="0" indent="0" algn="ctr">
              <a:lnSpc>
                <a:spcPct val="110000"/>
              </a:lnSpc>
              <a:spcBef>
                <a:spcPct val="20000"/>
              </a:spcBef>
              <a:buNone/>
            </a:pPr>
            <a:r>
              <a:rPr lang="en-US" altLang="en-US" sz="3200" b="1" dirty="0">
                <a:solidFill>
                  <a:srgbClr val="FF0000"/>
                </a:solidFill>
              </a:rPr>
              <a:t>(Duration to complete the task: 15 minutes)</a:t>
            </a:r>
          </a:p>
          <a:p>
            <a:pPr marL="0" indent="0" algn="ctr" eaLnBrk="1" hangingPunct="1">
              <a:lnSpc>
                <a:spcPct val="110000"/>
              </a:lnSpc>
              <a:spcBef>
                <a:spcPct val="20000"/>
              </a:spcBef>
              <a:buNone/>
            </a:pPr>
            <a:endParaRPr lang="en-US" altLang="en-US" sz="3200" b="1" dirty="0">
              <a:solidFill>
                <a:srgbClr val="FF0000"/>
              </a:solidFill>
            </a:endParaRPr>
          </a:p>
        </p:txBody>
      </p:sp>
    </p:spTree>
    <p:extLst>
      <p:ext uri="{BB962C8B-B14F-4D97-AF65-F5344CB8AC3E}">
        <p14:creationId xmlns:p14="http://schemas.microsoft.com/office/powerpoint/2010/main" val="300947447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2" end="2"/>
                                            </p:txEl>
                                          </p:spTgt>
                                        </p:tgtEl>
                                        <p:attrNameLst>
                                          <p:attrName>style.visibility</p:attrName>
                                        </p:attrNameLst>
                                      </p:cBhvr>
                                      <p:to>
                                        <p:strVal val="visible"/>
                                      </p:to>
                                    </p:set>
                                    <p:anim calcmode="lin" valueType="num">
                                      <p:cBhvr additive="base">
                                        <p:cTn id="30"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3" end="3"/>
                                            </p:txEl>
                                          </p:spTgt>
                                        </p:tgtEl>
                                        <p:attrNameLst>
                                          <p:attrName>style.visibility</p:attrName>
                                        </p:attrNameLst>
                                      </p:cBhvr>
                                      <p:to>
                                        <p:strVal val="visible"/>
                                      </p:to>
                                    </p:set>
                                    <p:anim calcmode="lin" valueType="num">
                                      <p:cBhvr additive="base">
                                        <p:cTn id="36"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34970"/>
          </a:xfrm>
          <a:prstGeom prst="rect">
            <a:avLst/>
          </a:prstGeom>
        </p:spPr>
        <p:txBody>
          <a:bodyPr>
            <a:normAutofit/>
          </a:bodyPr>
          <a:lstStyle/>
          <a:p>
            <a:pPr>
              <a:defRPr sz="3300" b="1"/>
            </a:pPr>
            <a:r>
              <a:rPr lang="en-GB" sz="4000" b="1" dirty="0">
                <a:ea typeface="Calibri" panose="020F0502020204030204" pitchFamily="34" charset="0"/>
                <a:cs typeface="Times New Roman" panose="02020603050405020304" pitchFamily="18" charset="0"/>
              </a:rPr>
              <a:t>Organisational Culture.</a:t>
            </a:r>
            <a:endParaRPr lang="en-GB" sz="4000" dirty="0"/>
          </a:p>
        </p:txBody>
      </p:sp>
      <p:sp>
        <p:nvSpPr>
          <p:cNvPr id="124" name="Clarifying the core concepts in this module"/>
          <p:cNvSpPr txBox="1">
            <a:spLocks noGrp="1"/>
          </p:cNvSpPr>
          <p:nvPr>
            <p:ph type="body" idx="1"/>
          </p:nvPr>
        </p:nvSpPr>
        <p:spPr>
          <a:xfrm>
            <a:off x="143838" y="986320"/>
            <a:ext cx="8774131" cy="4530914"/>
          </a:xfrm>
          <a:prstGeom prst="rect">
            <a:avLst/>
          </a:prstGeom>
        </p:spPr>
        <p:txBody>
          <a:bodyPr>
            <a:normAutofit fontScale="85000" lnSpcReduction="10000"/>
          </a:bodyPr>
          <a:lstStyle/>
          <a:p>
            <a:pPr marL="0" indent="0" algn="ctr" eaLnBrk="1" hangingPunct="1">
              <a:lnSpc>
                <a:spcPct val="110000"/>
              </a:lnSpc>
              <a:spcBef>
                <a:spcPct val="20000"/>
              </a:spcBef>
              <a:buNone/>
            </a:pPr>
            <a:r>
              <a:rPr lang="en-US" altLang="en-US" sz="5100" b="1" dirty="0"/>
              <a:t>Class Exercise on Organizations </a:t>
            </a:r>
          </a:p>
          <a:p>
            <a:pPr marL="0" indent="0" algn="ctr" eaLnBrk="1" hangingPunct="1">
              <a:lnSpc>
                <a:spcPct val="110000"/>
              </a:lnSpc>
              <a:spcBef>
                <a:spcPct val="20000"/>
              </a:spcBef>
              <a:buNone/>
            </a:pPr>
            <a:r>
              <a:rPr lang="en-US" altLang="en-US" sz="5100" b="1" dirty="0"/>
              <a:t>A &amp; B:</a:t>
            </a:r>
          </a:p>
          <a:p>
            <a:pPr marL="0" indent="0" algn="ctr" eaLnBrk="1" hangingPunct="1">
              <a:lnSpc>
                <a:spcPct val="110000"/>
              </a:lnSpc>
              <a:spcBef>
                <a:spcPct val="20000"/>
              </a:spcBef>
              <a:buNone/>
            </a:pPr>
            <a:r>
              <a:rPr lang="en-US" altLang="en-US" sz="3200" b="1" dirty="0">
                <a:solidFill>
                  <a:srgbClr val="FF0000"/>
                </a:solidFill>
              </a:rPr>
              <a:t>Can you identify the differences in the  workplace cultures in organizations A &amp; B above?</a:t>
            </a:r>
          </a:p>
          <a:p>
            <a:pPr marL="0" indent="0" algn="ctr" eaLnBrk="1" hangingPunct="1">
              <a:lnSpc>
                <a:spcPct val="110000"/>
              </a:lnSpc>
              <a:spcBef>
                <a:spcPct val="20000"/>
              </a:spcBef>
              <a:buNone/>
            </a:pPr>
            <a:r>
              <a:rPr lang="en-US" altLang="en-US" sz="3200" b="1" dirty="0">
                <a:solidFill>
                  <a:srgbClr val="FF0000"/>
                </a:solidFill>
              </a:rPr>
              <a:t>In your view, do  you think workplace culture has significant impact of employee and corporate performance? </a:t>
            </a:r>
          </a:p>
          <a:p>
            <a:pPr marL="0" indent="0" algn="ctr">
              <a:lnSpc>
                <a:spcPct val="110000"/>
              </a:lnSpc>
              <a:spcBef>
                <a:spcPct val="20000"/>
              </a:spcBef>
              <a:buNone/>
            </a:pPr>
            <a:r>
              <a:rPr lang="en-US" altLang="en-US" sz="3200" b="1" dirty="0">
                <a:solidFill>
                  <a:srgbClr val="FF0000"/>
                </a:solidFill>
              </a:rPr>
              <a:t>(Duration to complete the task: 15 minutes)</a:t>
            </a:r>
          </a:p>
          <a:p>
            <a:pPr marL="0" indent="0" algn="ctr" eaLnBrk="1" hangingPunct="1">
              <a:lnSpc>
                <a:spcPct val="110000"/>
              </a:lnSpc>
              <a:spcBef>
                <a:spcPct val="20000"/>
              </a:spcBef>
              <a:buNone/>
            </a:pPr>
            <a:endParaRPr lang="en-US" altLang="en-US" sz="3200" b="1" dirty="0">
              <a:solidFill>
                <a:srgbClr val="FF0000"/>
              </a:solidFill>
            </a:endParaRPr>
          </a:p>
        </p:txBody>
      </p:sp>
    </p:spTree>
    <p:extLst>
      <p:ext uri="{BB962C8B-B14F-4D97-AF65-F5344CB8AC3E}">
        <p14:creationId xmlns:p14="http://schemas.microsoft.com/office/powerpoint/2010/main" val="102208777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2" end="2"/>
                                            </p:txEl>
                                          </p:spTgt>
                                        </p:tgtEl>
                                        <p:attrNameLst>
                                          <p:attrName>style.visibility</p:attrName>
                                        </p:attrNameLst>
                                      </p:cBhvr>
                                      <p:to>
                                        <p:strVal val="visible"/>
                                      </p:to>
                                    </p:set>
                                    <p:anim calcmode="lin" valueType="num">
                                      <p:cBhvr additive="base">
                                        <p:cTn id="30"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3" end="3"/>
                                            </p:txEl>
                                          </p:spTgt>
                                        </p:tgtEl>
                                        <p:attrNameLst>
                                          <p:attrName>style.visibility</p:attrName>
                                        </p:attrNameLst>
                                      </p:cBhvr>
                                      <p:to>
                                        <p:strVal val="visible"/>
                                      </p:to>
                                    </p:set>
                                    <p:anim calcmode="lin" valueType="num">
                                      <p:cBhvr additive="base">
                                        <p:cTn id="36"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24">
                                            <p:txEl>
                                              <p:pRg st="4" end="4"/>
                                            </p:txEl>
                                          </p:spTgt>
                                        </p:tgtEl>
                                        <p:attrNameLst>
                                          <p:attrName>style.visibility</p:attrName>
                                        </p:attrNameLst>
                                      </p:cBhvr>
                                      <p:to>
                                        <p:strVal val="visible"/>
                                      </p:to>
                                    </p:set>
                                    <p:anim calcmode="lin" valueType="num">
                                      <p:cBhvr additive="base">
                                        <p:cTn id="42"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34970"/>
          </a:xfrm>
          <a:prstGeom prst="rect">
            <a:avLst/>
          </a:prstGeom>
        </p:spPr>
        <p:txBody>
          <a:bodyPr>
            <a:normAutofit/>
          </a:bodyPr>
          <a:lstStyle/>
          <a:p>
            <a:pPr>
              <a:defRPr sz="3300" b="1"/>
            </a:pPr>
            <a:r>
              <a:rPr lang="en-GB" sz="4000" b="1" dirty="0">
                <a:ea typeface="Calibri" panose="020F0502020204030204" pitchFamily="34" charset="0"/>
                <a:cs typeface="Times New Roman" panose="02020603050405020304" pitchFamily="18" charset="0"/>
              </a:rPr>
              <a:t>Organisational Culture.</a:t>
            </a:r>
            <a:endParaRPr lang="en-GB" sz="4000" dirty="0"/>
          </a:p>
        </p:txBody>
      </p:sp>
      <p:sp>
        <p:nvSpPr>
          <p:cNvPr id="124" name="Clarifying the core concepts in this module"/>
          <p:cNvSpPr txBox="1">
            <a:spLocks noGrp="1"/>
          </p:cNvSpPr>
          <p:nvPr>
            <p:ph type="body" idx="1"/>
          </p:nvPr>
        </p:nvSpPr>
        <p:spPr>
          <a:xfrm>
            <a:off x="143838" y="986320"/>
            <a:ext cx="8774131" cy="4530914"/>
          </a:xfrm>
          <a:prstGeom prst="rect">
            <a:avLst/>
          </a:prstGeom>
        </p:spPr>
        <p:txBody>
          <a:bodyPr>
            <a:normAutofit fontScale="92500"/>
          </a:bodyPr>
          <a:lstStyle/>
          <a:p>
            <a:pPr marL="0" indent="0" algn="ctr" eaLnBrk="1" hangingPunct="1">
              <a:lnSpc>
                <a:spcPct val="110000"/>
              </a:lnSpc>
              <a:spcBef>
                <a:spcPct val="20000"/>
              </a:spcBef>
              <a:buNone/>
            </a:pPr>
            <a:r>
              <a:rPr lang="en-US" altLang="en-US" sz="3600" b="1" dirty="0"/>
              <a:t>Class Exercise on Organizations </a:t>
            </a:r>
          </a:p>
          <a:p>
            <a:pPr marL="0" indent="0" algn="ctr" eaLnBrk="1" hangingPunct="1">
              <a:lnSpc>
                <a:spcPct val="110000"/>
              </a:lnSpc>
              <a:spcBef>
                <a:spcPct val="20000"/>
              </a:spcBef>
              <a:buNone/>
            </a:pPr>
            <a:r>
              <a:rPr lang="en-US" altLang="en-US" sz="3600" b="1" dirty="0"/>
              <a:t>A &amp; B:</a:t>
            </a:r>
          </a:p>
          <a:p>
            <a:pPr marL="0" indent="0" algn="ctr" eaLnBrk="1" hangingPunct="1">
              <a:lnSpc>
                <a:spcPct val="110000"/>
              </a:lnSpc>
              <a:spcBef>
                <a:spcPct val="20000"/>
              </a:spcBef>
              <a:buNone/>
            </a:pPr>
            <a:r>
              <a:rPr lang="en-GB" sz="3600" b="1" dirty="0">
                <a:solidFill>
                  <a:srgbClr val="FF0000"/>
                </a:solidFill>
              </a:rPr>
              <a:t>Can you identify the elements of the organisational culture of each organisation?</a:t>
            </a:r>
          </a:p>
          <a:p>
            <a:pPr marL="0" indent="0" algn="ctr">
              <a:lnSpc>
                <a:spcPct val="110000"/>
              </a:lnSpc>
              <a:spcBef>
                <a:spcPct val="20000"/>
              </a:spcBef>
              <a:buNone/>
            </a:pPr>
            <a:r>
              <a:rPr lang="en-US" altLang="en-US" sz="3600" b="1" dirty="0">
                <a:solidFill>
                  <a:srgbClr val="FF0000"/>
                </a:solidFill>
              </a:rPr>
              <a:t>(Duration to complete the task: 15 minutes)</a:t>
            </a:r>
          </a:p>
          <a:p>
            <a:pPr marL="0" indent="0" algn="ctr" eaLnBrk="1" hangingPunct="1">
              <a:lnSpc>
                <a:spcPct val="110000"/>
              </a:lnSpc>
              <a:spcBef>
                <a:spcPct val="20000"/>
              </a:spcBef>
              <a:buNone/>
            </a:pPr>
            <a:r>
              <a:rPr lang="en-GB" sz="3600" b="1" dirty="0">
                <a:solidFill>
                  <a:srgbClr val="FF0000"/>
                </a:solidFill>
              </a:rPr>
              <a:t> </a:t>
            </a:r>
            <a:endParaRPr lang="en-US" altLang="en-US" sz="3600" b="1" dirty="0">
              <a:solidFill>
                <a:srgbClr val="FF0000"/>
              </a:solidFill>
            </a:endParaRPr>
          </a:p>
        </p:txBody>
      </p:sp>
    </p:spTree>
    <p:extLst>
      <p:ext uri="{BB962C8B-B14F-4D97-AF65-F5344CB8AC3E}">
        <p14:creationId xmlns:p14="http://schemas.microsoft.com/office/powerpoint/2010/main" val="262448980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34970"/>
          </a:xfrm>
          <a:prstGeom prst="rect">
            <a:avLst/>
          </a:prstGeom>
        </p:spPr>
        <p:txBody>
          <a:bodyPr>
            <a:normAutofit/>
          </a:bodyPr>
          <a:lstStyle/>
          <a:p>
            <a:pPr>
              <a:defRPr sz="3300" b="1"/>
            </a:pPr>
            <a:r>
              <a:rPr lang="en-GB" sz="4000" b="1" dirty="0">
                <a:ea typeface="Calibri" panose="020F0502020204030204" pitchFamily="34" charset="0"/>
                <a:cs typeface="Times New Roman" panose="02020603050405020304" pitchFamily="18" charset="0"/>
              </a:rPr>
              <a:t>Organisational Culture.</a:t>
            </a:r>
            <a:endParaRPr lang="en-GB" sz="4000" dirty="0"/>
          </a:p>
        </p:txBody>
      </p:sp>
      <p:sp>
        <p:nvSpPr>
          <p:cNvPr id="124" name="Clarifying the core concepts in this module"/>
          <p:cNvSpPr txBox="1">
            <a:spLocks noGrp="1"/>
          </p:cNvSpPr>
          <p:nvPr>
            <p:ph type="body" idx="1"/>
          </p:nvPr>
        </p:nvSpPr>
        <p:spPr>
          <a:xfrm>
            <a:off x="143838" y="986320"/>
            <a:ext cx="8774131" cy="4530914"/>
          </a:xfrm>
          <a:prstGeom prst="rect">
            <a:avLst/>
          </a:prstGeom>
        </p:spPr>
        <p:txBody>
          <a:bodyPr>
            <a:normAutofit/>
          </a:bodyPr>
          <a:lstStyle/>
          <a:p>
            <a:pPr marL="0" indent="0" algn="ctr" eaLnBrk="1" hangingPunct="1">
              <a:lnSpc>
                <a:spcPct val="110000"/>
              </a:lnSpc>
              <a:spcBef>
                <a:spcPct val="20000"/>
              </a:spcBef>
              <a:buNone/>
            </a:pPr>
            <a:endParaRPr lang="en-US" altLang="en-US" sz="3600" b="1" dirty="0"/>
          </a:p>
          <a:p>
            <a:pPr marL="0" indent="0" algn="ctr" eaLnBrk="1" hangingPunct="1">
              <a:lnSpc>
                <a:spcPct val="110000"/>
              </a:lnSpc>
              <a:spcBef>
                <a:spcPct val="20000"/>
              </a:spcBef>
              <a:buNone/>
            </a:pPr>
            <a:r>
              <a:rPr lang="en-US" altLang="en-US" sz="3600" b="1" dirty="0"/>
              <a:t>Class Exercise on Organizations:</a:t>
            </a:r>
          </a:p>
          <a:p>
            <a:pPr marL="0" indent="0" algn="ctr" eaLnBrk="1" hangingPunct="1">
              <a:lnSpc>
                <a:spcPct val="110000"/>
              </a:lnSpc>
              <a:spcBef>
                <a:spcPct val="20000"/>
              </a:spcBef>
              <a:buNone/>
            </a:pPr>
            <a:r>
              <a:rPr lang="en-GB" sz="3600" b="1" dirty="0">
                <a:solidFill>
                  <a:srgbClr val="FF0000"/>
                </a:solidFill>
              </a:rPr>
              <a:t>Each student can take turn to share their answers with the rest of the class. </a:t>
            </a:r>
            <a:endParaRPr lang="en-US" altLang="en-US" sz="3600" b="1" dirty="0">
              <a:solidFill>
                <a:srgbClr val="FF0000"/>
              </a:solidFill>
            </a:endParaRPr>
          </a:p>
        </p:txBody>
      </p:sp>
    </p:spTree>
    <p:extLst>
      <p:ext uri="{BB962C8B-B14F-4D97-AF65-F5344CB8AC3E}">
        <p14:creationId xmlns:p14="http://schemas.microsoft.com/office/powerpoint/2010/main" val="8840880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1" end="1"/>
                                            </p:txEl>
                                          </p:spTgt>
                                        </p:tgtEl>
                                        <p:attrNameLst>
                                          <p:attrName>style.visibility</p:attrName>
                                        </p:attrNameLst>
                                      </p:cBhvr>
                                      <p:to>
                                        <p:strVal val="visible"/>
                                      </p:to>
                                    </p:set>
                                    <p:anim calcmode="lin" valueType="num">
                                      <p:cBhvr additive="base">
                                        <p:cTn id="18"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236306"/>
            <a:ext cx="8229600" cy="585627"/>
          </a:xfrm>
          <a:prstGeom prst="rect">
            <a:avLst/>
          </a:prstGeom>
        </p:spPr>
        <p:txBody>
          <a:bodyPr>
            <a:normAutofit fontScale="90000"/>
          </a:bodyPr>
          <a:lstStyle>
            <a:lvl1pPr>
              <a:defRPr b="1"/>
            </a:lvl1pPr>
          </a:lstStyle>
          <a:p>
            <a:r>
              <a:rPr dirty="0"/>
              <a:t>Summary</a:t>
            </a:r>
            <a:r>
              <a:rPr lang="en-GB" dirty="0"/>
              <a:t>…Today we have…</a:t>
            </a:r>
            <a:endParaRPr dirty="0"/>
          </a:p>
        </p:txBody>
      </p:sp>
      <p:sp>
        <p:nvSpPr>
          <p:cNvPr id="278" name="Got to know each other…"/>
          <p:cNvSpPr txBox="1">
            <a:spLocks noGrp="1"/>
          </p:cNvSpPr>
          <p:nvPr>
            <p:ph type="body" idx="1"/>
          </p:nvPr>
        </p:nvSpPr>
        <p:spPr>
          <a:xfrm>
            <a:off x="184935" y="821933"/>
            <a:ext cx="8733034" cy="4695301"/>
          </a:xfrm>
          <a:prstGeom prst="rect">
            <a:avLst/>
          </a:prstGeom>
        </p:spPr>
        <p:txBody>
          <a:bodyPr>
            <a:normAutofit fontScale="92500"/>
          </a:bodyPr>
          <a:lstStyle/>
          <a:p>
            <a:r>
              <a:rPr sz="2800" dirty="0"/>
              <a:t>Got to know each other</a:t>
            </a:r>
            <a:endParaRPr lang="en-GB" sz="2800" dirty="0"/>
          </a:p>
          <a:p>
            <a:r>
              <a:rPr lang="en-GB" sz="2800" dirty="0"/>
              <a:t>Examine the module overview</a:t>
            </a:r>
            <a:endParaRPr sz="2800" dirty="0"/>
          </a:p>
          <a:p>
            <a:r>
              <a:rPr sz="2800" dirty="0"/>
              <a:t>Got starting with the topic of </a:t>
            </a:r>
            <a:r>
              <a:rPr lang="en-GB" sz="2800" dirty="0"/>
              <a:t> introduction to organisational culture.</a:t>
            </a:r>
            <a:endParaRPr sz="2800" dirty="0"/>
          </a:p>
          <a:p>
            <a:r>
              <a:rPr lang="en-GB" sz="2800" dirty="0"/>
              <a:t>We have examined the meaning of organisational culture.</a:t>
            </a:r>
          </a:p>
          <a:p>
            <a:r>
              <a:rPr lang="en-GB" sz="2800" dirty="0"/>
              <a:t>We also examined characteristic of organisational culture.</a:t>
            </a:r>
          </a:p>
          <a:p>
            <a:r>
              <a:rPr lang="en-GB" sz="2800" dirty="0"/>
              <a:t>We looked at different types of </a:t>
            </a:r>
            <a:r>
              <a:rPr lang="en-US" altLang="en-US" sz="2800" dirty="0"/>
              <a:t>organisational </a:t>
            </a:r>
            <a:r>
              <a:rPr lang="en-GB" sz="2800" dirty="0"/>
              <a:t>culture.</a:t>
            </a:r>
          </a:p>
          <a:p>
            <a:r>
              <a:rPr lang="en-US" altLang="en-US" sz="2800" dirty="0"/>
              <a:t>Levels of organisational culture.</a:t>
            </a:r>
          </a:p>
          <a:p>
            <a:r>
              <a:rPr lang="en-US" altLang="en-US" sz="2800" dirty="0">
                <a:solidFill>
                  <a:schemeClr val="tx1"/>
                </a:solidFill>
              </a:rPr>
              <a:t>Examples of organisational culture in practice.</a:t>
            </a:r>
          </a:p>
          <a:p>
            <a:endParaRPr lang="en-GB" sz="2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78">
                                            <p:txEl>
                                              <p:pRg st="5" end="5"/>
                                            </p:txEl>
                                          </p:spTgt>
                                        </p:tgtEl>
                                        <p:attrNameLst>
                                          <p:attrName>style.visibility</p:attrName>
                                        </p:attrNameLst>
                                      </p:cBhvr>
                                      <p:to>
                                        <p:strVal val="visible"/>
                                      </p:to>
                                    </p:set>
                                    <p:animEffect transition="in" filter="fade">
                                      <p:cBhvr>
                                        <p:cTn id="54" dur="1000"/>
                                        <p:tgtEl>
                                          <p:spTgt spid="278">
                                            <p:txEl>
                                              <p:pRg st="5" end="5"/>
                                            </p:txEl>
                                          </p:spTgt>
                                        </p:tgtEl>
                                      </p:cBhvr>
                                    </p:animEffect>
                                    <p:anim calcmode="lin" valueType="num">
                                      <p:cBhvr>
                                        <p:cTn id="55" dur="1000" fill="hold"/>
                                        <p:tgtEl>
                                          <p:spTgt spid="27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7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78">
                                            <p:txEl>
                                              <p:pRg st="6" end="6"/>
                                            </p:txEl>
                                          </p:spTgt>
                                        </p:tgtEl>
                                        <p:attrNameLst>
                                          <p:attrName>style.visibility</p:attrName>
                                        </p:attrNameLst>
                                      </p:cBhvr>
                                      <p:to>
                                        <p:strVal val="visible"/>
                                      </p:to>
                                    </p:set>
                                    <p:animEffect transition="in" filter="fade">
                                      <p:cBhvr>
                                        <p:cTn id="61" dur="1000"/>
                                        <p:tgtEl>
                                          <p:spTgt spid="278">
                                            <p:txEl>
                                              <p:pRg st="6" end="6"/>
                                            </p:txEl>
                                          </p:spTgt>
                                        </p:tgtEl>
                                      </p:cBhvr>
                                    </p:animEffect>
                                    <p:anim calcmode="lin" valueType="num">
                                      <p:cBhvr>
                                        <p:cTn id="62" dur="1000" fill="hold"/>
                                        <p:tgtEl>
                                          <p:spTgt spid="278">
                                            <p:txEl>
                                              <p:pRg st="6" end="6"/>
                                            </p:txEl>
                                          </p:spTgt>
                                        </p:tgtEl>
                                        <p:attrNameLst>
                                          <p:attrName>ppt_x</p:attrName>
                                        </p:attrNameLst>
                                      </p:cBhvr>
                                      <p:tavLst>
                                        <p:tav tm="0">
                                          <p:val>
                                            <p:strVal val="#ppt_x"/>
                                          </p:val>
                                        </p:tav>
                                        <p:tav tm="100000">
                                          <p:val>
                                            <p:strVal val="#ppt_x"/>
                                          </p:val>
                                        </p:tav>
                                      </p:tavLst>
                                    </p:anim>
                                    <p:anim calcmode="lin" valueType="num">
                                      <p:cBhvr>
                                        <p:cTn id="63" dur="1000" fill="hold"/>
                                        <p:tgtEl>
                                          <p:spTgt spid="278">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78">
                                            <p:txEl>
                                              <p:pRg st="7" end="7"/>
                                            </p:txEl>
                                          </p:spTgt>
                                        </p:tgtEl>
                                        <p:attrNameLst>
                                          <p:attrName>style.visibility</p:attrName>
                                        </p:attrNameLst>
                                      </p:cBhvr>
                                      <p:to>
                                        <p:strVal val="visible"/>
                                      </p:to>
                                    </p:set>
                                    <p:animEffect transition="in" filter="fade">
                                      <p:cBhvr>
                                        <p:cTn id="68" dur="1000"/>
                                        <p:tgtEl>
                                          <p:spTgt spid="278">
                                            <p:txEl>
                                              <p:pRg st="7" end="7"/>
                                            </p:txEl>
                                          </p:spTgt>
                                        </p:tgtEl>
                                      </p:cBhvr>
                                    </p:animEffect>
                                    <p:anim calcmode="lin" valueType="num">
                                      <p:cBhvr>
                                        <p:cTn id="69" dur="1000" fill="hold"/>
                                        <p:tgtEl>
                                          <p:spTgt spid="278">
                                            <p:txEl>
                                              <p:pRg st="7" end="7"/>
                                            </p:txEl>
                                          </p:spTgt>
                                        </p:tgtEl>
                                        <p:attrNameLst>
                                          <p:attrName>ppt_x</p:attrName>
                                        </p:attrNameLst>
                                      </p:cBhvr>
                                      <p:tavLst>
                                        <p:tav tm="0">
                                          <p:val>
                                            <p:strVal val="#ppt_x"/>
                                          </p:val>
                                        </p:tav>
                                        <p:tav tm="100000">
                                          <p:val>
                                            <p:strVal val="#ppt_x"/>
                                          </p:val>
                                        </p:tav>
                                      </p:tavLst>
                                    </p:anim>
                                    <p:anim calcmode="lin" valueType="num">
                                      <p:cBhvr>
                                        <p:cTn id="70" dur="1000" fill="hold"/>
                                        <p:tgtEl>
                                          <p:spTgt spid="278">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274639"/>
            <a:ext cx="8229600" cy="773326"/>
          </a:xfrm>
          <a:prstGeom prst="rect">
            <a:avLst/>
          </a:prstGeom>
        </p:spPr>
        <p:txBody>
          <a:bodyPr>
            <a:normAutofit/>
          </a:bodyPr>
          <a:lstStyle>
            <a:lvl1pPr>
              <a:defRPr b="1"/>
            </a:lvl1pPr>
          </a:lstStyle>
          <a:p>
            <a:r>
              <a:rPr lang="en-GB" sz="4000" dirty="0"/>
              <a:t>Any…</a:t>
            </a:r>
            <a:endParaRPr sz="4000" dirty="0"/>
          </a:p>
        </p:txBody>
      </p:sp>
      <p:sp>
        <p:nvSpPr>
          <p:cNvPr id="278" name="Got to know each other…"/>
          <p:cNvSpPr txBox="1">
            <a:spLocks noGrp="1"/>
          </p:cNvSpPr>
          <p:nvPr>
            <p:ph type="body" idx="1"/>
          </p:nvPr>
        </p:nvSpPr>
        <p:spPr>
          <a:xfrm>
            <a:off x="215757" y="1047965"/>
            <a:ext cx="8471043" cy="4469269"/>
          </a:xfrm>
          <a:prstGeom prst="rect">
            <a:avLst/>
          </a:prstGeom>
        </p:spPr>
        <p:txBody>
          <a:bodyPr>
            <a:normAutofit/>
          </a:bodyPr>
          <a:lstStyle/>
          <a:p>
            <a:pPr marL="0" indent="0" algn="ctr">
              <a:buNone/>
            </a:pPr>
            <a:r>
              <a:rPr lang="en-GB" sz="4000" b="1" dirty="0">
                <a:solidFill>
                  <a:srgbClr val="FF0000"/>
                </a:solidFill>
              </a:rPr>
              <a:t>?????</a:t>
            </a:r>
            <a:endParaRPr lang="en-US" altLang="en-US" sz="4000" dirty="0"/>
          </a:p>
        </p:txBody>
      </p:sp>
      <p:pic>
        <p:nvPicPr>
          <p:cNvPr id="2" name="Picture 1">
            <a:extLst>
              <a:ext uri="{FF2B5EF4-FFF2-40B4-BE49-F238E27FC236}">
                <a16:creationId xmlns:a16="http://schemas.microsoft.com/office/drawing/2014/main" id="{BAA65B52-4942-5AD5-ACE4-44B33F180BE4}"/>
              </a:ext>
            </a:extLst>
          </p:cNvPr>
          <p:cNvPicPr>
            <a:picLocks noChangeAspect="1"/>
          </p:cNvPicPr>
          <p:nvPr/>
        </p:nvPicPr>
        <p:blipFill>
          <a:blip r:embed="rId2"/>
          <a:stretch>
            <a:fillRect/>
          </a:stretch>
        </p:blipFill>
        <p:spPr>
          <a:xfrm>
            <a:off x="1561672" y="2044558"/>
            <a:ext cx="5619964" cy="3133618"/>
          </a:xfrm>
          <a:prstGeom prst="rect">
            <a:avLst/>
          </a:prstGeom>
        </p:spPr>
      </p:pic>
    </p:spTree>
    <p:extLst>
      <p:ext uri="{BB962C8B-B14F-4D97-AF65-F5344CB8AC3E}">
        <p14:creationId xmlns:p14="http://schemas.microsoft.com/office/powerpoint/2010/main" val="111599164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274639"/>
            <a:ext cx="8229600" cy="773326"/>
          </a:xfrm>
          <a:prstGeom prst="rect">
            <a:avLst/>
          </a:prstGeom>
        </p:spPr>
        <p:txBody>
          <a:bodyPr>
            <a:normAutofit/>
          </a:bodyPr>
          <a:lstStyle>
            <a:lvl1pPr>
              <a:defRPr b="1"/>
            </a:lvl1pPr>
          </a:lstStyle>
          <a:p>
            <a:r>
              <a:rPr lang="en-GB" sz="4000" dirty="0"/>
              <a:t>Next Week, We will look at…</a:t>
            </a:r>
            <a:endParaRPr sz="4000" dirty="0"/>
          </a:p>
        </p:txBody>
      </p:sp>
      <p:sp>
        <p:nvSpPr>
          <p:cNvPr id="278" name="Got to know each other…"/>
          <p:cNvSpPr txBox="1">
            <a:spLocks noGrp="1"/>
          </p:cNvSpPr>
          <p:nvPr>
            <p:ph type="body" idx="1"/>
          </p:nvPr>
        </p:nvSpPr>
        <p:spPr>
          <a:xfrm>
            <a:off x="215757" y="955497"/>
            <a:ext cx="8471043" cy="4561737"/>
          </a:xfrm>
          <a:prstGeom prst="rect">
            <a:avLst/>
          </a:prstGeom>
        </p:spPr>
        <p:txBody>
          <a:bodyPr>
            <a:normAutofit fontScale="92500" lnSpcReduction="10000"/>
          </a:bodyPr>
          <a:lstStyle/>
          <a:p>
            <a:pPr marL="0" indent="0">
              <a:buNone/>
            </a:pPr>
            <a:r>
              <a:rPr lang="en-GB" sz="3600" b="1" dirty="0">
                <a:solidFill>
                  <a:srgbClr val="FF0000"/>
                </a:solidFill>
              </a:rPr>
              <a:t>Analysis of External Environment on Organisational Culture:</a:t>
            </a:r>
            <a:endParaRPr lang="en-GB" sz="3600" dirty="0">
              <a:solidFill>
                <a:srgbClr val="FF0000"/>
              </a:solidFill>
            </a:endParaRPr>
          </a:p>
          <a:p>
            <a:pPr>
              <a:buFont typeface="Arial" panose="020B0604020202020204" pitchFamily="34" charset="0"/>
              <a:buChar char="•"/>
            </a:pPr>
            <a:r>
              <a:rPr lang="en-US" altLang="en-US" sz="3600" dirty="0"/>
              <a:t>The external environment of organizations.</a:t>
            </a:r>
          </a:p>
          <a:p>
            <a:pPr>
              <a:buFont typeface="Arial" panose="020B0604020202020204" pitchFamily="34" charset="0"/>
              <a:buChar char="•"/>
            </a:pPr>
            <a:r>
              <a:rPr lang="en-GB" sz="3600" dirty="0">
                <a:blipFill>
                  <a:blip r:embed="rId2">
                    <a:extLst>
                      <a:ext uri="{28A0092B-C50C-407E-A947-70E740481C1C}">
                        <a14:useLocalDpi xmlns:a14="http://schemas.microsoft.com/office/drawing/2010/main" val="0"/>
                      </a:ext>
                    </a:extLst>
                  </a:blip>
                  <a:tile tx="6350" ty="-127000" sx="65000" sy="64000" flip="none" algn="tl"/>
                </a:blipFill>
              </a:rPr>
              <a:t>The Elements of the Environment.</a:t>
            </a:r>
          </a:p>
          <a:p>
            <a:pPr>
              <a:buFont typeface="Arial" panose="020B0604020202020204" pitchFamily="34" charset="0"/>
              <a:buChar char="•"/>
            </a:pPr>
            <a:r>
              <a:rPr lang="en-US" altLang="en-US" sz="3600" dirty="0" err="1"/>
              <a:t>Analysing</a:t>
            </a:r>
            <a:r>
              <a:rPr lang="en-US" altLang="en-US" sz="3600" dirty="0"/>
              <a:t> the organizations external environment</a:t>
            </a:r>
          </a:p>
          <a:p>
            <a:pPr>
              <a:buFont typeface="Arial" panose="020B0604020202020204" pitchFamily="34" charset="0"/>
              <a:buChar char="•"/>
            </a:pPr>
            <a:r>
              <a:rPr lang="en-US" altLang="en-US" sz="3600" dirty="0"/>
              <a:t>Uncertainty in organisational environment.</a:t>
            </a:r>
          </a:p>
          <a:p>
            <a:pPr>
              <a:buFont typeface="Arial" panose="020B0604020202020204" pitchFamily="34" charset="0"/>
              <a:buChar char="•"/>
            </a:pPr>
            <a:r>
              <a:rPr lang="en-US" altLang="en-US" sz="3600" dirty="0"/>
              <a:t>Practical examples of external environment and organization culture.</a:t>
            </a:r>
          </a:p>
        </p:txBody>
      </p:sp>
    </p:spTree>
    <p:extLst>
      <p:ext uri="{BB962C8B-B14F-4D97-AF65-F5344CB8AC3E}">
        <p14:creationId xmlns:p14="http://schemas.microsoft.com/office/powerpoint/2010/main" val="17091069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71920"/>
            <a:ext cx="8229600" cy="760288"/>
          </a:xfrm>
          <a:prstGeom prst="rect">
            <a:avLst/>
          </a:prstGeom>
        </p:spPr>
        <p:txBody>
          <a:bodyPr>
            <a:normAutofit/>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246580" y="760288"/>
            <a:ext cx="8743308" cy="4756946"/>
          </a:xfrm>
          <a:prstGeom prst="rect">
            <a:avLst/>
          </a:prstGeom>
        </p:spPr>
        <p:txBody>
          <a:bodyPr>
            <a:normAutofit fontScale="85000" lnSpcReduction="10000"/>
          </a:bodyPr>
          <a:lstStyle/>
          <a:p>
            <a:pPr algn="just"/>
            <a:r>
              <a:rPr lang="en-GB" sz="1800" dirty="0"/>
              <a:t>Alvesson, M. (2013) Understanding Organizational Culture. Second edition. London: SAGE. </a:t>
            </a:r>
          </a:p>
          <a:p>
            <a:pPr algn="just"/>
            <a:r>
              <a:rPr lang="en-GB" sz="1800" dirty="0"/>
              <a:t>Gregory, B. T., Harris, S. G., </a:t>
            </a:r>
            <a:r>
              <a:rPr lang="en-GB" sz="1800" dirty="0" err="1"/>
              <a:t>Armenakis</a:t>
            </a:r>
            <a:r>
              <a:rPr lang="en-GB" sz="1800" dirty="0"/>
              <a:t>, A. A., &amp; Shook, C. L. (2009). Organizational culture and effectiveness: A study of values, attitudes, and organizational outcomes. Journal of Business Research, 62, 673–679.</a:t>
            </a:r>
          </a:p>
          <a:p>
            <a:pPr algn="just"/>
            <a:r>
              <a:rPr lang="en-GB" sz="1800" dirty="0"/>
              <a:t>Hogan, S., J., and </a:t>
            </a:r>
            <a:r>
              <a:rPr lang="en-GB" sz="1800" dirty="0" err="1"/>
              <a:t>Coote</a:t>
            </a:r>
            <a:r>
              <a:rPr lang="en-GB" sz="1800" dirty="0"/>
              <a:t>, L., V., (2014). Organizational Culture, Innovation, and Performance: A Test of Schein's Model, </a:t>
            </a:r>
            <a:r>
              <a:rPr lang="en-GB" sz="1800" dirty="0">
                <a:hlinkClick r:id="rId2" tooltip="Go to Journal of Business Research on ScienceDirect"/>
              </a:rPr>
              <a:t>Journal of Business Research</a:t>
            </a:r>
            <a:r>
              <a:rPr lang="en-GB" sz="1800" dirty="0"/>
              <a:t>, </a:t>
            </a:r>
            <a:r>
              <a:rPr lang="en-GB" sz="1800" dirty="0">
                <a:hlinkClick r:id="rId3" tooltip="Go to table of contents for this volume/issue"/>
              </a:rPr>
              <a:t>Vol.67 (8)</a:t>
            </a:r>
            <a:r>
              <a:rPr lang="en-GB" sz="1800" dirty="0"/>
              <a:t> , Pages 1609-1621</a:t>
            </a:r>
          </a:p>
          <a:p>
            <a:pPr algn="just"/>
            <a:r>
              <a:rPr lang="en-GB" sz="1800" dirty="0"/>
              <a:t>Homburg, C., &amp; </a:t>
            </a:r>
            <a:r>
              <a:rPr lang="en-GB" sz="1800" dirty="0" err="1"/>
              <a:t>Pflesser</a:t>
            </a:r>
            <a:r>
              <a:rPr lang="en-GB" sz="1800" dirty="0"/>
              <a:t>, C. (2000). A Multiple-Layer Model of Market-Oriented Organizational Culture: Measurement issues and performance outcomes. Journal of Marketing Research, 37(4), 449–462</a:t>
            </a:r>
          </a:p>
          <a:p>
            <a:pPr algn="just"/>
            <a:r>
              <a:rPr lang="en-GB" sz="1800" dirty="0"/>
              <a:t>Johnson, R., (2013). Changing Corporate Culture, Governance &amp; Compliance, June 2013, p. 3</a:t>
            </a:r>
          </a:p>
          <a:p>
            <a:pPr algn="just"/>
            <a:r>
              <a:rPr lang="en-GB" sz="1800" dirty="0"/>
              <a:t>Mullins, L., &amp; Christy, G. (2016). Management &amp; Organisational Behaviour (Eleventh ed., Always learning). </a:t>
            </a:r>
          </a:p>
          <a:p>
            <a:pPr algn="just"/>
            <a:r>
              <a:rPr lang="en-GB" sz="1800" dirty="0"/>
              <a:t>O'Reilly, C. A., III, Chatman, J., &amp; Caldwell, D. F. (1991). People and Organizational Culture: A Profile Comparison Approach to Assessing Person-Organization fit. Academy of Management Journal, 34(3), 487–516.</a:t>
            </a:r>
          </a:p>
          <a:p>
            <a:pPr algn="just"/>
            <a:r>
              <a:rPr lang="en-GB" sz="1800" dirty="0"/>
              <a:t>Schein, E. H. (1992). Organizational Culture and Leadership. San Francisco: Jossey-Bass Inc</a:t>
            </a:r>
            <a:r>
              <a:rPr lang="en-GB" sz="1800" i="0" u="none" strike="noStrike" baseline="0" dirty="0">
                <a:solidFill>
                  <a:srgbClr val="000000"/>
                </a:solidFill>
              </a:rPr>
              <a:t> </a:t>
            </a:r>
          </a:p>
          <a:p>
            <a:pPr algn="just"/>
            <a:r>
              <a:rPr lang="en-GB" sz="1800" dirty="0"/>
              <a:t>Zheng, W., Yang, B., &amp; McLean, G. (2010). Linking organizational culture, structure, strategy, and organizational effectiveness: Mediating role of knowledge management. Journal of Business Research, 63, 763–771.</a:t>
            </a:r>
            <a:endParaRPr lang="en-GB" sz="1800" i="0" u="none" strike="noStrike" baseline="0" dirty="0">
              <a:solidFill>
                <a:srgbClr val="000000"/>
              </a:solidFill>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1" end="1"/>
                                            </p:txEl>
                                          </p:spTgt>
                                        </p:tgtEl>
                                        <p:attrNameLst>
                                          <p:attrName>style.visibility</p:attrName>
                                        </p:attrNameLst>
                                      </p:cBhvr>
                                      <p:to>
                                        <p:strVal val="visible"/>
                                      </p:to>
                                    </p:set>
                                    <p:animEffect transition="in" filter="fade">
                                      <p:cBhvr>
                                        <p:cTn id="26" dur="1000"/>
                                        <p:tgtEl>
                                          <p:spTgt spid="281">
                                            <p:txEl>
                                              <p:pRg st="1" end="1"/>
                                            </p:txEl>
                                          </p:spTgt>
                                        </p:tgtEl>
                                      </p:cBhvr>
                                    </p:animEffect>
                                    <p:anim calcmode="lin" valueType="num">
                                      <p:cBhvr>
                                        <p:cTn id="27"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2" end="2"/>
                                            </p:txEl>
                                          </p:spTgt>
                                        </p:tgtEl>
                                        <p:attrNameLst>
                                          <p:attrName>style.visibility</p:attrName>
                                        </p:attrNameLst>
                                      </p:cBhvr>
                                      <p:to>
                                        <p:strVal val="visible"/>
                                      </p:to>
                                    </p:set>
                                    <p:animEffect transition="in" filter="fade">
                                      <p:cBhvr>
                                        <p:cTn id="33" dur="1000"/>
                                        <p:tgtEl>
                                          <p:spTgt spid="281">
                                            <p:txEl>
                                              <p:pRg st="2" end="2"/>
                                            </p:txEl>
                                          </p:spTgt>
                                        </p:tgtEl>
                                      </p:cBhvr>
                                    </p:animEffect>
                                    <p:anim calcmode="lin" valueType="num">
                                      <p:cBhvr>
                                        <p:cTn id="34"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3" end="3"/>
                                            </p:txEl>
                                          </p:spTgt>
                                        </p:tgtEl>
                                        <p:attrNameLst>
                                          <p:attrName>style.visibility</p:attrName>
                                        </p:attrNameLst>
                                      </p:cBhvr>
                                      <p:to>
                                        <p:strVal val="visible"/>
                                      </p:to>
                                    </p:set>
                                    <p:animEffect transition="in" filter="fade">
                                      <p:cBhvr>
                                        <p:cTn id="40" dur="1000"/>
                                        <p:tgtEl>
                                          <p:spTgt spid="281">
                                            <p:txEl>
                                              <p:pRg st="3" end="3"/>
                                            </p:txEl>
                                          </p:spTgt>
                                        </p:tgtEl>
                                      </p:cBhvr>
                                    </p:animEffect>
                                    <p:anim calcmode="lin" valueType="num">
                                      <p:cBhvr>
                                        <p:cTn id="41"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4" end="4"/>
                                            </p:txEl>
                                          </p:spTgt>
                                        </p:tgtEl>
                                        <p:attrNameLst>
                                          <p:attrName>style.visibility</p:attrName>
                                        </p:attrNameLst>
                                      </p:cBhvr>
                                      <p:to>
                                        <p:strVal val="visible"/>
                                      </p:to>
                                    </p:set>
                                    <p:animEffect transition="in" filter="fade">
                                      <p:cBhvr>
                                        <p:cTn id="47" dur="1000"/>
                                        <p:tgtEl>
                                          <p:spTgt spid="281">
                                            <p:txEl>
                                              <p:pRg st="4" end="4"/>
                                            </p:txEl>
                                          </p:spTgt>
                                        </p:tgtEl>
                                      </p:cBhvr>
                                    </p:animEffect>
                                    <p:anim calcmode="lin" valueType="num">
                                      <p:cBhvr>
                                        <p:cTn id="48"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81">
                                            <p:txEl>
                                              <p:pRg st="5" end="5"/>
                                            </p:txEl>
                                          </p:spTgt>
                                        </p:tgtEl>
                                        <p:attrNameLst>
                                          <p:attrName>style.visibility</p:attrName>
                                        </p:attrNameLst>
                                      </p:cBhvr>
                                      <p:to>
                                        <p:strVal val="visible"/>
                                      </p:to>
                                    </p:set>
                                    <p:animEffect transition="in" filter="fade">
                                      <p:cBhvr>
                                        <p:cTn id="54" dur="1000"/>
                                        <p:tgtEl>
                                          <p:spTgt spid="281">
                                            <p:txEl>
                                              <p:pRg st="5" end="5"/>
                                            </p:txEl>
                                          </p:spTgt>
                                        </p:tgtEl>
                                      </p:cBhvr>
                                    </p:animEffect>
                                    <p:anim calcmode="lin" valueType="num">
                                      <p:cBhvr>
                                        <p:cTn id="55" dur="1000" fill="hold"/>
                                        <p:tgtEl>
                                          <p:spTgt spid="281">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8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81">
                                            <p:txEl>
                                              <p:pRg st="6" end="6"/>
                                            </p:txEl>
                                          </p:spTgt>
                                        </p:tgtEl>
                                        <p:attrNameLst>
                                          <p:attrName>style.visibility</p:attrName>
                                        </p:attrNameLst>
                                      </p:cBhvr>
                                      <p:to>
                                        <p:strVal val="visible"/>
                                      </p:to>
                                    </p:set>
                                    <p:animEffect transition="in" filter="fade">
                                      <p:cBhvr>
                                        <p:cTn id="61" dur="1000"/>
                                        <p:tgtEl>
                                          <p:spTgt spid="281">
                                            <p:txEl>
                                              <p:pRg st="6" end="6"/>
                                            </p:txEl>
                                          </p:spTgt>
                                        </p:tgtEl>
                                      </p:cBhvr>
                                    </p:animEffect>
                                    <p:anim calcmode="lin" valueType="num">
                                      <p:cBhvr>
                                        <p:cTn id="62"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63"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81">
                                            <p:txEl>
                                              <p:pRg st="7" end="7"/>
                                            </p:txEl>
                                          </p:spTgt>
                                        </p:tgtEl>
                                        <p:attrNameLst>
                                          <p:attrName>style.visibility</p:attrName>
                                        </p:attrNameLst>
                                      </p:cBhvr>
                                      <p:to>
                                        <p:strVal val="visible"/>
                                      </p:to>
                                    </p:set>
                                    <p:animEffect transition="in" filter="fade">
                                      <p:cBhvr>
                                        <p:cTn id="68" dur="1000"/>
                                        <p:tgtEl>
                                          <p:spTgt spid="281">
                                            <p:txEl>
                                              <p:pRg st="7" end="7"/>
                                            </p:txEl>
                                          </p:spTgt>
                                        </p:tgtEl>
                                      </p:cBhvr>
                                    </p:animEffect>
                                    <p:anim calcmode="lin" valueType="num">
                                      <p:cBhvr>
                                        <p:cTn id="69" dur="1000" fill="hold"/>
                                        <p:tgtEl>
                                          <p:spTgt spid="281">
                                            <p:txEl>
                                              <p:pRg st="7" end="7"/>
                                            </p:txEl>
                                          </p:spTgt>
                                        </p:tgtEl>
                                        <p:attrNameLst>
                                          <p:attrName>ppt_x</p:attrName>
                                        </p:attrNameLst>
                                      </p:cBhvr>
                                      <p:tavLst>
                                        <p:tav tm="0">
                                          <p:val>
                                            <p:strVal val="#ppt_x"/>
                                          </p:val>
                                        </p:tav>
                                        <p:tav tm="100000">
                                          <p:val>
                                            <p:strVal val="#ppt_x"/>
                                          </p:val>
                                        </p:tav>
                                      </p:tavLst>
                                    </p:anim>
                                    <p:anim calcmode="lin" valueType="num">
                                      <p:cBhvr>
                                        <p:cTn id="70" dur="1000" fill="hold"/>
                                        <p:tgtEl>
                                          <p:spTgt spid="28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281">
                                            <p:txEl>
                                              <p:pRg st="8" end="8"/>
                                            </p:txEl>
                                          </p:spTgt>
                                        </p:tgtEl>
                                        <p:attrNameLst>
                                          <p:attrName>style.visibility</p:attrName>
                                        </p:attrNameLst>
                                      </p:cBhvr>
                                      <p:to>
                                        <p:strVal val="visible"/>
                                      </p:to>
                                    </p:set>
                                    <p:animEffect transition="in" filter="fade">
                                      <p:cBhvr>
                                        <p:cTn id="75" dur="1000"/>
                                        <p:tgtEl>
                                          <p:spTgt spid="281">
                                            <p:txEl>
                                              <p:pRg st="8" end="8"/>
                                            </p:txEl>
                                          </p:spTgt>
                                        </p:tgtEl>
                                      </p:cBhvr>
                                    </p:animEffect>
                                    <p:anim calcmode="lin" valueType="num">
                                      <p:cBhvr>
                                        <p:cTn id="76" dur="1000" fill="hold"/>
                                        <p:tgtEl>
                                          <p:spTgt spid="281">
                                            <p:txEl>
                                              <p:pRg st="8" end="8"/>
                                            </p:txEl>
                                          </p:spTgt>
                                        </p:tgtEl>
                                        <p:attrNameLst>
                                          <p:attrName>ppt_x</p:attrName>
                                        </p:attrNameLst>
                                      </p:cBhvr>
                                      <p:tavLst>
                                        <p:tav tm="0">
                                          <p:val>
                                            <p:strVal val="#ppt_x"/>
                                          </p:val>
                                        </p:tav>
                                        <p:tav tm="100000">
                                          <p:val>
                                            <p:strVal val="#ppt_x"/>
                                          </p:val>
                                        </p:tav>
                                      </p:tavLst>
                                    </p:anim>
                                    <p:anim calcmode="lin" valueType="num">
                                      <p:cBhvr>
                                        <p:cTn id="77" dur="1000" fill="hold"/>
                                        <p:tgtEl>
                                          <p:spTgt spid="28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4775</TotalTime>
  <Words>4108</Words>
  <Application>Microsoft Office PowerPoint</Application>
  <PresentationFormat>On-screen Show (4:3)</PresentationFormat>
  <Paragraphs>474</Paragraphs>
  <Slides>57</Slides>
  <Notes>18</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57</vt:i4>
      </vt:variant>
    </vt:vector>
  </HeadingPairs>
  <TitlesOfParts>
    <vt:vector size="66" baseType="lpstr">
      <vt:lpstr>Arial</vt:lpstr>
      <vt:lpstr>Calibri</vt:lpstr>
      <vt:lpstr>Google Sans</vt:lpstr>
      <vt:lpstr>Myriad Pro</vt:lpstr>
      <vt:lpstr>Tahoma</vt:lpstr>
      <vt:lpstr>Times New Roman</vt:lpstr>
      <vt:lpstr>Wingdings</vt:lpstr>
      <vt:lpstr>20140311PresentationUWTSDTemplate</vt:lpstr>
      <vt:lpstr>Photo Editor Photo</vt:lpstr>
      <vt:lpstr>     Organisational Culture (LCLM 5005) Week 1:  Introduction to Organisational Culture      </vt:lpstr>
      <vt:lpstr>Learning &amp; Teaching Plan for Week 1</vt:lpstr>
      <vt:lpstr>Introduction of Teaching Team!</vt:lpstr>
      <vt:lpstr>Class Introduction….</vt:lpstr>
      <vt:lpstr>Class Introduction….</vt:lpstr>
      <vt:lpstr>Class Expectations….</vt:lpstr>
      <vt:lpstr>Class Expectations….</vt:lpstr>
      <vt:lpstr>About this Module….</vt:lpstr>
      <vt:lpstr>Module Aim/Objective</vt:lpstr>
      <vt:lpstr>Module Learning Outcomes</vt:lpstr>
      <vt:lpstr>Learning and Teaching Strategy - I</vt:lpstr>
      <vt:lpstr>Learning and Teaching Strategy - II</vt:lpstr>
      <vt:lpstr>Module Assessment Mode - I</vt:lpstr>
      <vt:lpstr>Module Assessment Mode - II</vt:lpstr>
      <vt:lpstr>Assessment Summary </vt:lpstr>
      <vt:lpstr>Note!</vt:lpstr>
      <vt:lpstr>So Far …..So Good!</vt:lpstr>
      <vt:lpstr>What Time is it Now?</vt:lpstr>
      <vt:lpstr>Week 1</vt:lpstr>
      <vt:lpstr>Week 1</vt:lpstr>
      <vt:lpstr>Activity 1: Organisational Culture in perspective </vt:lpstr>
      <vt:lpstr>Introduction to Organisational Culture.</vt:lpstr>
      <vt:lpstr>Introduction to Organisational Culture.</vt:lpstr>
      <vt:lpstr>Introduction to Organisational Culture.</vt:lpstr>
      <vt:lpstr>Introduction to Organisational Culture.</vt:lpstr>
      <vt:lpstr>Introduction to Organisational Culture.</vt:lpstr>
      <vt:lpstr>Introduction to Organisational Culture.</vt:lpstr>
      <vt:lpstr>Introduction to Organisational Culture.</vt:lpstr>
      <vt:lpstr>Introduction to Organisational Culture.</vt:lpstr>
      <vt:lpstr>Introduction to Organisational Culture.</vt:lpstr>
      <vt:lpstr>Activity 2: Your Organisational Culture</vt:lpstr>
      <vt:lpstr>Introduction to Organisational Culture.</vt:lpstr>
      <vt:lpstr>What Time is it Now?</vt:lpstr>
      <vt:lpstr>How Organizational Culture Begins……</vt:lpstr>
      <vt:lpstr>Activity 3: Group Activity</vt:lpstr>
      <vt:lpstr>Activity 3: Group Activity (cont'd)</vt:lpstr>
      <vt:lpstr>Activity 3: Group Activity (cont'd)</vt:lpstr>
      <vt:lpstr>How Organizational Culture Begins (cont’d)…</vt:lpstr>
      <vt:lpstr>Characteristic of Organisational Culture.</vt:lpstr>
      <vt:lpstr>Introduction to Organisational Culture.</vt:lpstr>
      <vt:lpstr>Introduction to Organisational Culture.</vt:lpstr>
      <vt:lpstr>Organisational Culture.</vt:lpstr>
      <vt:lpstr>Introduction to Organisational Culture.</vt:lpstr>
      <vt:lpstr>Organisational Culture.</vt:lpstr>
      <vt:lpstr> Creating An Ethical Organisation.</vt:lpstr>
      <vt:lpstr> Organisational Culture.</vt:lpstr>
      <vt:lpstr>Organisational Culture.</vt:lpstr>
      <vt:lpstr>Organisational Culture.</vt:lpstr>
      <vt:lpstr>Organisational Culture.</vt:lpstr>
      <vt:lpstr>Organisational Culture.</vt:lpstr>
      <vt:lpstr>Organisational Culture.</vt:lpstr>
      <vt:lpstr>Organisational Culture.</vt:lpstr>
      <vt:lpstr>Organisational Culture.</vt:lpstr>
      <vt:lpstr>Summary…Today we have…</vt:lpstr>
      <vt:lpstr>Any…</vt:lpstr>
      <vt:lpstr>Next Week, We will look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Eric Osei</cp:lastModifiedBy>
  <cp:revision>249</cp:revision>
  <dcterms:modified xsi:type="dcterms:W3CDTF">2026-09-12T06:41:52Z</dcterms:modified>
</cp:coreProperties>
</file>