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53"/>
  </p:notesMasterIdLst>
  <p:sldIdLst>
    <p:sldId id="256" r:id="rId2"/>
    <p:sldId id="588" r:id="rId3"/>
    <p:sldId id="589" r:id="rId4"/>
    <p:sldId id="604" r:id="rId5"/>
    <p:sldId id="605" r:id="rId6"/>
    <p:sldId id="606" r:id="rId7"/>
    <p:sldId id="607" r:id="rId8"/>
    <p:sldId id="608" r:id="rId9"/>
    <p:sldId id="609" r:id="rId10"/>
    <p:sldId id="538" r:id="rId11"/>
    <p:sldId id="539" r:id="rId12"/>
    <p:sldId id="540" r:id="rId13"/>
    <p:sldId id="541" r:id="rId14"/>
    <p:sldId id="543" r:id="rId15"/>
    <p:sldId id="544" r:id="rId16"/>
    <p:sldId id="545" r:id="rId17"/>
    <p:sldId id="546" r:id="rId18"/>
    <p:sldId id="547" r:id="rId19"/>
    <p:sldId id="548" r:id="rId20"/>
    <p:sldId id="582" r:id="rId21"/>
    <p:sldId id="549" r:id="rId22"/>
    <p:sldId id="550" r:id="rId23"/>
    <p:sldId id="552" r:id="rId24"/>
    <p:sldId id="554" r:id="rId25"/>
    <p:sldId id="555" r:id="rId26"/>
    <p:sldId id="557" r:id="rId27"/>
    <p:sldId id="558" r:id="rId28"/>
    <p:sldId id="560" r:id="rId29"/>
    <p:sldId id="559" r:id="rId30"/>
    <p:sldId id="583" r:id="rId31"/>
    <p:sldId id="561" r:id="rId32"/>
    <p:sldId id="562" r:id="rId33"/>
    <p:sldId id="563" r:id="rId34"/>
    <p:sldId id="584" r:id="rId35"/>
    <p:sldId id="564" r:id="rId36"/>
    <p:sldId id="585" r:id="rId37"/>
    <p:sldId id="586" r:id="rId38"/>
    <p:sldId id="565" r:id="rId39"/>
    <p:sldId id="567" r:id="rId40"/>
    <p:sldId id="587" r:id="rId41"/>
    <p:sldId id="570" r:id="rId42"/>
    <p:sldId id="571" r:id="rId43"/>
    <p:sldId id="572" r:id="rId44"/>
    <p:sldId id="573" r:id="rId45"/>
    <p:sldId id="574" r:id="rId46"/>
    <p:sldId id="575" r:id="rId47"/>
    <p:sldId id="577" r:id="rId48"/>
    <p:sldId id="579" r:id="rId49"/>
    <p:sldId id="580" r:id="rId50"/>
    <p:sldId id="581" r:id="rId51"/>
    <p:sldId id="472" r:id="rId5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85" autoAdjust="0"/>
    <p:restoredTop sz="91667" autoAdjust="0"/>
  </p:normalViewPr>
  <p:slideViewPr>
    <p:cSldViewPr>
      <p:cViewPr varScale="1">
        <p:scale>
          <a:sx n="92" d="100"/>
          <a:sy n="92" d="100"/>
        </p:scale>
        <p:origin x="1089" y="63"/>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microsoft.com/office/2015/10/relationships/revisionInfo" Target="revisionInfo.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E777D261-1938-47F6-8A07-C83FE18BCB9C}" type="datetimeFigureOut">
              <a:rPr lang="en-GB"/>
              <a:pPr>
                <a:defRPr/>
              </a:pPr>
              <a:t>15/06/2017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1166CB83-D700-4A8A-A36A-1B6C677744F7}" type="slidenum">
              <a:rPr lang="en-GB"/>
              <a:pPr>
                <a:defRPr/>
              </a:pPr>
              <a:t>‹#›</a:t>
            </a:fld>
            <a:endParaRPr lang="en-GB"/>
          </a:p>
        </p:txBody>
      </p:sp>
    </p:spTree>
    <p:extLst>
      <p:ext uri="{BB962C8B-B14F-4D97-AF65-F5344CB8AC3E}">
        <p14:creationId xmlns:p14="http://schemas.microsoft.com/office/powerpoint/2010/main" val="175982968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7ECEE8E-ACC6-4A11-8892-1184EBB1A1F7}" type="slidenum">
              <a:rPr lang="en-GB" smtClean="0"/>
              <a:pPr fontAlgn="base">
                <a:spcBef>
                  <a:spcPct val="0"/>
                </a:spcBef>
                <a:spcAft>
                  <a:spcPct val="0"/>
                </a:spcAft>
                <a:defRPr/>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70BD3EF0-6660-4080-90A2-BDFD5A100BE1}" type="slidenum">
              <a:rPr lang="en-GB" smtClean="0"/>
              <a:pPr>
                <a:defRPr/>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1EA0825C-D2DD-4FD7-A1BE-4A764740473A}" type="slidenum">
              <a:rPr lang="en-GB" smtClean="0"/>
              <a:pPr>
                <a:defRPr/>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496B117D-15A0-45F5-B622-FD6F4EA462C3}" type="slidenum">
              <a:rPr lang="en-GB" smtClean="0"/>
              <a:pPr>
                <a:defRPr/>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371289A2-E6FA-49B9-8F9A-438961C49671}" type="slidenum">
              <a:rPr lang="en-GB" smtClean="0"/>
              <a:pPr>
                <a:defRPr/>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CC1BCABD-BB96-4809-BEB4-9106C9F0DEB0}" type="slidenum">
              <a:rPr lang="en-GB" smtClean="0"/>
              <a:pPr>
                <a:defRPr/>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4555C534-3521-4B0A-964E-89510AC33ED4}" type="slidenum">
              <a:rPr lang="en-GB" smtClean="0"/>
              <a:pPr>
                <a:defRPr/>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3855CCB4-A6B9-4EC1-BB1E-FDC9182BAC9E}" type="slidenum">
              <a:rPr lang="en-GB" smtClean="0"/>
              <a:pPr>
                <a:defRPr/>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BFEAFA58-F0C6-41A3-913C-984F839C4FA3}" type="slidenum">
              <a:rPr lang="en-GB" smtClean="0"/>
              <a:pPr>
                <a:defRPr/>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p:txBody>
          <a:bodyPr/>
          <a:lstStyle/>
          <a:p>
            <a:pPr>
              <a:defRPr/>
            </a:pPr>
            <a:fld id="{0ED54EB2-59A9-4459-A722-B4334419E666}" type="slidenum">
              <a:rPr lang="en-US" smtClean="0">
                <a:latin typeface="Times" pitchFamily="18" charset="0"/>
              </a:rPr>
              <a:pPr>
                <a:defRPr/>
              </a:pPr>
              <a:t>10</a:t>
            </a:fld>
            <a:endParaRPr lang="en-US">
              <a:latin typeface="Times" pitchFamily="18" charset="0"/>
            </a:endParaRPr>
          </a:p>
        </p:txBody>
      </p:sp>
      <p:sp>
        <p:nvSpPr>
          <p:cNvPr id="6656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Times"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p:txBody>
          <a:bodyPr/>
          <a:lstStyle/>
          <a:p>
            <a:pPr>
              <a:defRPr/>
            </a:pPr>
            <a:fld id="{B6FB5715-9FD7-4445-8282-38A5BE22E93F}" type="slidenum">
              <a:rPr lang="en-US" smtClean="0">
                <a:latin typeface="Times" pitchFamily="18" charset="0"/>
              </a:rPr>
              <a:pPr>
                <a:defRPr/>
              </a:pPr>
              <a:t>11</a:t>
            </a:fld>
            <a:endParaRPr lang="en-US">
              <a:latin typeface="Times" pitchFamily="18" charset="0"/>
            </a:endParaRPr>
          </a:p>
        </p:txBody>
      </p:sp>
      <p:sp>
        <p:nvSpPr>
          <p:cNvPr id="6758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Times"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p:txBody>
          <a:bodyPr/>
          <a:lstStyle/>
          <a:p>
            <a:pPr>
              <a:defRPr/>
            </a:pPr>
            <a:fld id="{D6C5DB55-C3EC-4F68-B7E6-4099DC4CF4E5}" type="slidenum">
              <a:rPr lang="en-US" smtClean="0">
                <a:latin typeface="Times" pitchFamily="18" charset="0"/>
              </a:rPr>
              <a:pPr>
                <a:defRPr/>
              </a:pPr>
              <a:t>12</a:t>
            </a:fld>
            <a:endParaRPr lang="en-US">
              <a:latin typeface="Times" pitchFamily="18" charset="0"/>
            </a:endParaRPr>
          </a:p>
        </p:txBody>
      </p:sp>
      <p:sp>
        <p:nvSpPr>
          <p:cNvPr id="6861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Times"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p:txBody>
          <a:bodyPr/>
          <a:lstStyle/>
          <a:p>
            <a:pPr>
              <a:defRPr/>
            </a:pPr>
            <a:fld id="{049E8BE0-2D58-4135-9131-EF5F8DECE9D4}" type="slidenum">
              <a:rPr lang="en-US" smtClean="0">
                <a:latin typeface="Times" pitchFamily="18" charset="0"/>
              </a:rPr>
              <a:pPr>
                <a:defRPr/>
              </a:pPr>
              <a:t>13</a:t>
            </a:fld>
            <a:endParaRPr lang="en-US">
              <a:latin typeface="Times" pitchFamily="18" charset="0"/>
            </a:endParaRPr>
          </a:p>
        </p:txBody>
      </p:sp>
      <p:sp>
        <p:nvSpPr>
          <p:cNvPr id="6963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Times"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p:txBody>
          <a:bodyPr/>
          <a:lstStyle/>
          <a:p>
            <a:pPr>
              <a:defRPr/>
            </a:pPr>
            <a:fld id="{0A5FA91A-F318-4D98-9907-B6B373906CD8}" type="slidenum">
              <a:rPr lang="en-US" smtClean="0">
                <a:latin typeface="Times" pitchFamily="18" charset="0"/>
              </a:rPr>
              <a:pPr>
                <a:defRPr/>
              </a:pPr>
              <a:t>14</a:t>
            </a:fld>
            <a:endParaRPr lang="en-US">
              <a:latin typeface="Times" pitchFamily="18" charset="0"/>
            </a:endParaRPr>
          </a:p>
        </p:txBody>
      </p:sp>
      <p:sp>
        <p:nvSpPr>
          <p:cNvPr id="7065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6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Times"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p:txBody>
          <a:bodyPr/>
          <a:lstStyle/>
          <a:p>
            <a:pPr>
              <a:defRPr/>
            </a:pPr>
            <a:fld id="{6394E9E5-33BB-41F3-8384-1961FF2AE748}" type="slidenum">
              <a:rPr lang="en-US" smtClean="0">
                <a:latin typeface="Times" pitchFamily="18" charset="0"/>
              </a:rPr>
              <a:pPr>
                <a:defRPr/>
              </a:pPr>
              <a:t>15</a:t>
            </a:fld>
            <a:endParaRPr lang="en-US">
              <a:latin typeface="Times" pitchFamily="18" charset="0"/>
            </a:endParaRPr>
          </a:p>
        </p:txBody>
      </p:sp>
      <p:sp>
        <p:nvSpPr>
          <p:cNvPr id="7168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Times"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p:txBody>
          <a:bodyPr/>
          <a:lstStyle/>
          <a:p>
            <a:pPr>
              <a:defRPr/>
            </a:pPr>
            <a:fld id="{CE189E39-F05A-4BCD-94FD-3125A21F02C9}" type="slidenum">
              <a:rPr lang="en-US" smtClean="0">
                <a:latin typeface="Times" pitchFamily="18" charset="0"/>
              </a:rPr>
              <a:pPr>
                <a:defRPr/>
              </a:pPr>
              <a:t>16</a:t>
            </a:fld>
            <a:endParaRPr lang="en-US">
              <a:latin typeface="Times" pitchFamily="18" charset="0"/>
            </a:endParaRPr>
          </a:p>
        </p:txBody>
      </p:sp>
      <p:sp>
        <p:nvSpPr>
          <p:cNvPr id="7270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Times" pitchFamily="18"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p:txBody>
          <a:bodyPr/>
          <a:lstStyle/>
          <a:p>
            <a:pPr>
              <a:defRPr/>
            </a:pPr>
            <a:fld id="{2E3C1E62-4BBD-4FD0-871A-09135550C0B2}" type="slidenum">
              <a:rPr lang="en-US" smtClean="0">
                <a:latin typeface="Times" pitchFamily="18" charset="0"/>
              </a:rPr>
              <a:pPr>
                <a:defRPr/>
              </a:pPr>
              <a:t>17</a:t>
            </a:fld>
            <a:endParaRPr lang="en-US">
              <a:latin typeface="Times" pitchFamily="18" charset="0"/>
            </a:endParaRPr>
          </a:p>
        </p:txBody>
      </p:sp>
      <p:sp>
        <p:nvSpPr>
          <p:cNvPr id="7373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Times" pitchFamily="18"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E04F38FD-2310-4A7E-B4A6-A00CA2C98778}" type="slidenum">
              <a:rPr lang="en-US" smtClean="0"/>
              <a:pPr>
                <a:defRPr/>
              </a:pPr>
              <a:t>18</a:t>
            </a:fld>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E7FEB738-D23F-4BA2-9934-BCBF5FF2FCA1}" type="slidenum">
              <a:rPr lang="en-US" smtClean="0"/>
              <a:pPr>
                <a:defRPr/>
              </a:pPr>
              <a:t>19</a:t>
            </a:fld>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B5203570-E553-4E25-9527-1E1FEB7DEA31}" type="slidenum">
              <a:rPr lang="en-US" smtClean="0"/>
              <a:pPr>
                <a:defRPr/>
              </a:pPr>
              <a:t>20</a:t>
            </a:fld>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73A789D8-02BA-44F0-8233-F6D10AA76294}" type="slidenum">
              <a:rPr lang="en-US" smtClean="0"/>
              <a:pPr>
                <a:defRPr/>
              </a:pPr>
              <a:t>21</a:t>
            </a:fld>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F7530FCE-7D10-432E-9B4A-E902ED8837DA}" type="slidenum">
              <a:rPr lang="en-US" smtClean="0"/>
              <a:pPr>
                <a:defRPr/>
              </a:pPr>
              <a:t>22</a:t>
            </a:fld>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p:txBody>
          <a:bodyPr/>
          <a:lstStyle/>
          <a:p>
            <a:pPr>
              <a:defRPr/>
            </a:pPr>
            <a:fld id="{821F1A4D-9EE9-43F1-A605-BB203CA86E31}" type="slidenum">
              <a:rPr lang="en-US" smtClean="0">
                <a:latin typeface="Times" pitchFamily="18" charset="0"/>
              </a:rPr>
              <a:pPr>
                <a:defRPr/>
              </a:pPr>
              <a:t>23</a:t>
            </a:fld>
            <a:endParaRPr lang="en-US">
              <a:latin typeface="Times" pitchFamily="18" charset="0"/>
            </a:endParaRPr>
          </a:p>
        </p:txBody>
      </p:sp>
      <p:sp>
        <p:nvSpPr>
          <p:cNvPr id="7987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Times" pitchFamily="18"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p:txBody>
          <a:bodyPr/>
          <a:lstStyle/>
          <a:p>
            <a:pPr>
              <a:defRPr/>
            </a:pPr>
            <a:fld id="{D9D2A95C-E9A3-4D49-A59B-26B4C2EB380B}" type="slidenum">
              <a:rPr lang="en-US" smtClean="0">
                <a:latin typeface="Times" pitchFamily="18" charset="0"/>
              </a:rPr>
              <a:pPr>
                <a:defRPr/>
              </a:pPr>
              <a:t>24</a:t>
            </a:fld>
            <a:endParaRPr lang="en-US">
              <a:latin typeface="Times" pitchFamily="18" charset="0"/>
            </a:endParaRPr>
          </a:p>
        </p:txBody>
      </p:sp>
      <p:sp>
        <p:nvSpPr>
          <p:cNvPr id="808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90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228600" indent="-228600" eaLnBrk="1" hangingPunct="1"/>
            <a:endParaRPr lang="en-GB" altLang="en-US" b="1">
              <a:latin typeface="Times" pitchFamily="18"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1200">
                <a:solidFill>
                  <a:schemeClr val="tx1"/>
                </a:solidFill>
                <a:latin typeface="Calibri" pitchFamily="34" charset="0"/>
              </a:defRPr>
            </a:lvl1pPr>
            <a:lvl2pPr marL="742950" indent="-285750">
              <a:defRPr sz="1200">
                <a:solidFill>
                  <a:schemeClr val="tx1"/>
                </a:solidFill>
                <a:latin typeface="Calibri" pitchFamily="34" charset="0"/>
              </a:defRPr>
            </a:lvl2pPr>
            <a:lvl3pPr marL="1143000" indent="-228600">
              <a:defRPr sz="1200">
                <a:solidFill>
                  <a:schemeClr val="tx1"/>
                </a:solidFill>
                <a:latin typeface="Calibri" pitchFamily="34" charset="0"/>
              </a:defRPr>
            </a:lvl3pPr>
            <a:lvl4pPr marL="1600200" indent="-228600">
              <a:defRPr sz="1200">
                <a:solidFill>
                  <a:schemeClr val="tx1"/>
                </a:solidFill>
                <a:latin typeface="Calibri" pitchFamily="34" charset="0"/>
              </a:defRPr>
            </a:lvl4pPr>
            <a:lvl5pPr marL="2057400" indent="-228600">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fontAlgn="base">
              <a:spcBef>
                <a:spcPct val="0"/>
              </a:spcBef>
              <a:spcAft>
                <a:spcPct val="0"/>
              </a:spcAft>
            </a:pPr>
            <a:fld id="{F98E4A42-4D2F-4CAC-AED7-50FE03A2FE16}" type="slidenum">
              <a:rPr lang="en-US" altLang="en-US" smtClean="0">
                <a:latin typeface="Times" pitchFamily="18" charset="0"/>
                <a:cs typeface="Arial" charset="0"/>
              </a:rPr>
              <a:pPr fontAlgn="base">
                <a:spcBef>
                  <a:spcPct val="0"/>
                </a:spcBef>
                <a:spcAft>
                  <a:spcPct val="0"/>
                </a:spcAft>
              </a:pPr>
              <a:t>25</a:t>
            </a:fld>
            <a:endParaRPr lang="en-US" altLang="en-US">
              <a:latin typeface="Times" pitchFamily="18" charset="0"/>
              <a:cs typeface="Arial" charset="0"/>
            </a:endParaRPr>
          </a:p>
        </p:txBody>
      </p:sp>
      <p:sp>
        <p:nvSpPr>
          <p:cNvPr id="81923" name="Rectangle 2"/>
          <p:cNvSpPr>
            <a:spLocks noGrp="1" noRot="1" noChangeAspect="1" noChangeArrowheads="1" noTextEdit="1"/>
          </p:cNvSpPr>
          <p:nvPr>
            <p:ph type="sldImg"/>
          </p:nvPr>
        </p:nvSpPr>
        <p:spPr bwMode="auto">
          <a:xfrm>
            <a:off x="1139825" y="731838"/>
            <a:ext cx="4567238" cy="34242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p:txBody>
          <a:bodyPr/>
          <a:lstStyle/>
          <a:p>
            <a:pPr>
              <a:defRPr/>
            </a:pPr>
            <a:fld id="{613E29D8-3061-4E02-AC85-FFE3978264AF}" type="slidenum">
              <a:rPr lang="en-US" smtClean="0">
                <a:latin typeface="Times" pitchFamily="18" charset="0"/>
              </a:rPr>
              <a:pPr>
                <a:defRPr/>
              </a:pPr>
              <a:t>26</a:t>
            </a:fld>
            <a:endParaRPr lang="en-US">
              <a:latin typeface="Times" pitchFamily="18" charset="0"/>
            </a:endParaRPr>
          </a:p>
        </p:txBody>
      </p:sp>
      <p:sp>
        <p:nvSpPr>
          <p:cNvPr id="8294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Times" pitchFamily="18"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p:txBody>
          <a:bodyPr/>
          <a:lstStyle/>
          <a:p>
            <a:pPr>
              <a:defRPr/>
            </a:pPr>
            <a:fld id="{53860F6B-356A-4022-81D1-C533441255EB}" type="slidenum">
              <a:rPr lang="en-US" smtClean="0">
                <a:latin typeface="Times" pitchFamily="18" charset="0"/>
              </a:rPr>
              <a:pPr>
                <a:defRPr/>
              </a:pPr>
              <a:t>27</a:t>
            </a:fld>
            <a:endParaRPr lang="en-US">
              <a:latin typeface="Times" pitchFamily="18" charset="0"/>
            </a:endParaRPr>
          </a:p>
        </p:txBody>
      </p:sp>
      <p:sp>
        <p:nvSpPr>
          <p:cNvPr id="8397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397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b="1">
              <a:latin typeface="Times" pitchFamily="18"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79908" name="Slide Number Placeholder 3"/>
          <p:cNvSpPr>
            <a:spLocks noGrp="1"/>
          </p:cNvSpPr>
          <p:nvPr>
            <p:ph type="sldNum" sz="quarter" idx="5"/>
          </p:nvPr>
        </p:nvSpPr>
        <p:spPr/>
        <p:txBody>
          <a:bodyPr/>
          <a:lstStyle/>
          <a:p>
            <a:pPr>
              <a:defRPr/>
            </a:pPr>
            <a:fld id="{12420FCD-5762-4D65-8502-AE0835265A7D}" type="slidenum">
              <a:rPr lang="en-US" smtClean="0"/>
              <a:pPr>
                <a:defRPr/>
              </a:pPr>
              <a:t>28</a:t>
            </a:fld>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60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507FE54E-3B6D-4221-90C1-A0E568BD5B84}" type="slidenum">
              <a:rPr lang="en-US" smtClean="0"/>
              <a:pPr>
                <a:defRPr/>
              </a:pPr>
              <a:t>29</a:t>
            </a:fld>
            <a:endParaRPr lang="en-US"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79908" name="Slide Number Placeholder 3"/>
          <p:cNvSpPr>
            <a:spLocks noGrp="1"/>
          </p:cNvSpPr>
          <p:nvPr>
            <p:ph type="sldNum" sz="quarter" idx="5"/>
          </p:nvPr>
        </p:nvSpPr>
        <p:spPr/>
        <p:txBody>
          <a:bodyPr/>
          <a:lstStyle/>
          <a:p>
            <a:pPr>
              <a:defRPr/>
            </a:pPr>
            <a:fld id="{5C710377-1B05-47DD-9C61-D192F6EF3DAD}" type="slidenum">
              <a:rPr lang="en-US" smtClean="0"/>
              <a:pPr>
                <a:defRPr/>
              </a:pPr>
              <a:t>30</a:t>
            </a:fld>
            <a:endParaRPr 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80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28FE04C5-5798-488B-BDAE-91717EA8507E}" type="slidenum">
              <a:rPr lang="en-GB" smtClean="0"/>
              <a:pPr>
                <a:defRPr/>
              </a:pPr>
              <a:t>31</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90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07309CCB-69EB-4FF7-A439-EF680DC6FD8C}" type="slidenum">
              <a:rPr lang="en-GB" smtClean="0"/>
              <a:pPr>
                <a:defRPr/>
              </a:pPr>
              <a:t>32</a:t>
            </a:fld>
            <a:endParaRPr lang="en-GB"/>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01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72A85EBB-DB9A-4998-9898-7BAB0819956A}" type="slidenum">
              <a:rPr lang="en-GB" smtClean="0"/>
              <a:pPr>
                <a:defRPr/>
              </a:pPr>
              <a:t>33</a:t>
            </a:fld>
            <a:endParaRPr lang="en-GB"/>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C9D3B7E1-EF3E-499E-A9DC-F923DCC2C157}" type="slidenum">
              <a:rPr lang="en-GB" smtClean="0"/>
              <a:pPr>
                <a:defRPr/>
              </a:pPr>
              <a:t>34</a:t>
            </a:fld>
            <a:endParaRPr lang="en-GB"/>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77DCC63D-72CF-412A-9DCB-AD59C9CEB559}" type="slidenum">
              <a:rPr lang="en-GB" smtClean="0"/>
              <a:pPr>
                <a:defRPr/>
              </a:pPr>
              <a:t>35</a:t>
            </a:fld>
            <a:endParaRPr lang="en-GB"/>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31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7F7C4355-4E78-4AFD-91B8-6CD145FBD69C}" type="slidenum">
              <a:rPr lang="en-GB" smtClean="0"/>
              <a:pPr>
                <a:defRPr/>
              </a:pPr>
              <a:t>36</a:t>
            </a:fld>
            <a:endParaRPr lang="en-GB"/>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42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Float is the standard UK term, Slack is the standard US term.</a:t>
            </a:r>
          </a:p>
          <a:p>
            <a:r>
              <a:rPr lang="en-GB" altLang="en-US"/>
              <a:t>Also, Independent Float - not covered here may refer learners to it</a:t>
            </a:r>
          </a:p>
        </p:txBody>
      </p:sp>
      <p:sp>
        <p:nvSpPr>
          <p:cNvPr id="380932" name="Slide Number Placeholder 3"/>
          <p:cNvSpPr>
            <a:spLocks noGrp="1"/>
          </p:cNvSpPr>
          <p:nvPr>
            <p:ph type="sldNum" sz="quarter" idx="5"/>
          </p:nvPr>
        </p:nvSpPr>
        <p:spPr/>
        <p:txBody>
          <a:bodyPr/>
          <a:lstStyle/>
          <a:p>
            <a:pPr>
              <a:defRPr/>
            </a:pPr>
            <a:fld id="{0F322B44-341B-41A9-99CE-C415BD381C84}" type="slidenum">
              <a:rPr lang="en-US" smtClean="0"/>
              <a:pPr>
                <a:defRPr/>
              </a:pPr>
              <a:t>37</a:t>
            </a:fld>
            <a:endParaRPr 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52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Float is the standard UK term, Slack is the standard US term.</a:t>
            </a:r>
          </a:p>
          <a:p>
            <a:r>
              <a:rPr lang="en-GB" altLang="en-US"/>
              <a:t>Also, Independent Float - not covered here may refer learners to it</a:t>
            </a:r>
          </a:p>
        </p:txBody>
      </p:sp>
      <p:sp>
        <p:nvSpPr>
          <p:cNvPr id="380932" name="Slide Number Placeholder 3"/>
          <p:cNvSpPr>
            <a:spLocks noGrp="1"/>
          </p:cNvSpPr>
          <p:nvPr>
            <p:ph type="sldNum" sz="quarter" idx="5"/>
          </p:nvPr>
        </p:nvSpPr>
        <p:spPr/>
        <p:txBody>
          <a:bodyPr/>
          <a:lstStyle/>
          <a:p>
            <a:pPr>
              <a:defRPr/>
            </a:pPr>
            <a:fld id="{F31EEADB-93DF-49A2-A4DB-048E307BB1A2}" type="slidenum">
              <a:rPr lang="en-US" smtClean="0"/>
              <a:pPr>
                <a:defRPr/>
              </a:pPr>
              <a:t>38</a:t>
            </a:fld>
            <a:endParaRPr 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62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E1C3F1BD-4939-4C8C-BB73-C28F77895CE0}" type="slidenum">
              <a:rPr lang="en-US" smtClean="0"/>
              <a:pPr>
                <a:defRPr/>
              </a:pPr>
              <a:t>39</a:t>
            </a:fld>
            <a:endParaRPr lang="en-US" dirty="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72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FD38405A-2B1F-4C10-886C-F0D1B7CBA617}" type="slidenum">
              <a:rPr lang="en-US" smtClean="0"/>
              <a:pPr>
                <a:defRPr/>
              </a:pPr>
              <a:t>40</a:t>
            </a:fld>
            <a:endParaRPr lang="en-US" dirty="0"/>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83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0DB38720-4519-4827-8065-2E77AB4B0FE2}" type="slidenum">
              <a:rPr lang="en-US" smtClean="0"/>
              <a:pPr>
                <a:defRPr/>
              </a:pPr>
              <a:t>41</a:t>
            </a:fld>
            <a:endParaRPr lang="en-US" dirty="0"/>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93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B333639E-2FEC-4011-89F2-527A183B147F}" type="slidenum">
              <a:rPr lang="en-US" smtClean="0"/>
              <a:pPr>
                <a:defRPr/>
              </a:pPr>
              <a:t>42</a:t>
            </a:fld>
            <a:endParaRPr lang="en-US" dirty="0"/>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03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05E8EC04-011C-42C8-8383-A77A32B6FA68}" type="slidenum">
              <a:rPr lang="en-US" smtClean="0"/>
              <a:pPr>
                <a:defRPr/>
              </a:pPr>
              <a:t>43</a:t>
            </a:fld>
            <a:endParaRPr lang="en-US" dirty="0"/>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13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6CC2AD86-7FA3-4EE1-B12B-E0EFD7AD6945}" type="slidenum">
              <a:rPr lang="en-US" smtClean="0"/>
              <a:pPr>
                <a:defRPr/>
              </a:pPr>
              <a:t>44</a:t>
            </a:fld>
            <a:endParaRPr lang="en-US" dirty="0"/>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p:txBody>
          <a:bodyPr/>
          <a:lstStyle/>
          <a:p>
            <a:pPr>
              <a:defRPr/>
            </a:pPr>
            <a:fld id="{AC417135-186E-424C-B1A8-5CD0C003A0A4}" type="slidenum">
              <a:rPr lang="en-US" smtClean="0">
                <a:latin typeface="Times" pitchFamily="18" charset="0"/>
              </a:rPr>
              <a:pPr>
                <a:defRPr/>
              </a:pPr>
              <a:t>45</a:t>
            </a:fld>
            <a:endParaRPr lang="en-US">
              <a:latin typeface="Times" pitchFamily="18" charset="0"/>
            </a:endParaRPr>
          </a:p>
        </p:txBody>
      </p:sp>
      <p:sp>
        <p:nvSpPr>
          <p:cNvPr id="10240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0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Times" pitchFamily="18" charset="0"/>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p:txBody>
          <a:bodyPr/>
          <a:lstStyle/>
          <a:p>
            <a:pPr>
              <a:defRPr/>
            </a:pPr>
            <a:fld id="{79E64382-AF4F-43CE-AADE-885F8924F96D}" type="slidenum">
              <a:rPr lang="en-US" smtClean="0">
                <a:latin typeface="Times" pitchFamily="18" charset="0"/>
              </a:rPr>
              <a:pPr>
                <a:defRPr/>
              </a:pPr>
              <a:t>46</a:t>
            </a:fld>
            <a:endParaRPr lang="en-US">
              <a:latin typeface="Times" pitchFamily="18" charset="0"/>
            </a:endParaRPr>
          </a:p>
        </p:txBody>
      </p:sp>
      <p:sp>
        <p:nvSpPr>
          <p:cNvPr id="10342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342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Times" pitchFamily="18" charset="0"/>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p:txBody>
          <a:bodyPr/>
          <a:lstStyle/>
          <a:p>
            <a:pPr>
              <a:defRPr/>
            </a:pPr>
            <a:fld id="{DF369A09-98FD-41E2-8A8C-AEF2E2567C7C}" type="slidenum">
              <a:rPr lang="en-US" smtClean="0">
                <a:latin typeface="Times" pitchFamily="18" charset="0"/>
              </a:rPr>
              <a:pPr>
                <a:defRPr/>
              </a:pPr>
              <a:t>47</a:t>
            </a:fld>
            <a:endParaRPr lang="en-US">
              <a:latin typeface="Times" pitchFamily="18" charset="0"/>
            </a:endParaRPr>
          </a:p>
        </p:txBody>
      </p:sp>
      <p:sp>
        <p:nvSpPr>
          <p:cNvPr id="10445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445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Times" pitchFamily="18" charset="0"/>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p:txBody>
          <a:bodyPr/>
          <a:lstStyle/>
          <a:p>
            <a:pPr>
              <a:defRPr/>
            </a:pPr>
            <a:fld id="{0256C634-C817-4D69-A74A-90AD35C6733C}" type="slidenum">
              <a:rPr lang="en-US" smtClean="0">
                <a:latin typeface="Times" pitchFamily="18" charset="0"/>
              </a:rPr>
              <a:pPr>
                <a:defRPr/>
              </a:pPr>
              <a:t>48</a:t>
            </a:fld>
            <a:endParaRPr lang="en-US">
              <a:latin typeface="Times" pitchFamily="18" charset="0"/>
            </a:endParaRPr>
          </a:p>
        </p:txBody>
      </p:sp>
      <p:sp>
        <p:nvSpPr>
          <p:cNvPr id="10547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547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sz="1000">
              <a:latin typeface="Times" pitchFamily="18" charset="0"/>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64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D3BB8A18-FD16-4FFB-9E32-3BA865524458}" type="slidenum">
              <a:rPr lang="en-US" smtClean="0"/>
              <a:pPr>
                <a:defRPr/>
              </a:pPr>
              <a:t>49</a:t>
            </a:fld>
            <a:endParaRPr lang="en-US" dirty="0"/>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a:spLocks noGrp="1" noChangeArrowheads="1"/>
          </p:cNvSpPr>
          <p:nvPr>
            <p:ph type="sldNum" sz="quarter" idx="5"/>
          </p:nvPr>
        </p:nvSpPr>
        <p:spPr/>
        <p:txBody>
          <a:bodyPr/>
          <a:lstStyle/>
          <a:p>
            <a:pPr>
              <a:defRPr/>
            </a:pPr>
            <a:fld id="{E5615FA3-BEBE-40D0-B7DB-FCFD4955F23A}" type="slidenum">
              <a:rPr lang="en-US" smtClean="0">
                <a:latin typeface="Times" pitchFamily="18" charset="0"/>
              </a:rPr>
              <a:pPr>
                <a:defRPr/>
              </a:pPr>
              <a:t>50</a:t>
            </a:fld>
            <a:endParaRPr lang="en-US">
              <a:latin typeface="Times" pitchFamily="18" charset="0"/>
            </a:endParaRPr>
          </a:p>
        </p:txBody>
      </p:sp>
      <p:sp>
        <p:nvSpPr>
          <p:cNvPr id="10752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7524" name="Rectangle 3"/>
          <p:cNvSpPr>
            <a:spLocks noGrp="1" noChangeArrowheads="1"/>
          </p:cNvSpPr>
          <p:nvPr>
            <p:ph type="body" idx="1"/>
          </p:nvPr>
        </p:nvSpPr>
        <p:spPr bwMode="auto">
          <a:xfrm>
            <a:off x="819150" y="4710113"/>
            <a:ext cx="5076825" cy="34067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sz="1600">
              <a:latin typeface="Times" pitchFamily="18" charset="0"/>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85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AF88D715-B89D-4341-ABE5-5F90C3C08BC0}" type="slidenum">
              <a:rPr lang="en-GB" smtClean="0"/>
              <a:pPr>
                <a:defRPr/>
              </a:pPr>
              <a:t>51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95E1FF0-1AC9-4649-8951-A5233A91089B}" type="datetime1">
              <a:rPr lang="en-GB"/>
              <a:pPr>
                <a:defRPr/>
              </a:pPr>
              <a:t>15/06/2017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613708B-550E-41A8-9570-530F45A6A23C}" type="slidenum">
              <a:rPr lang="en-GB"/>
              <a:pPr>
                <a:defRPr/>
              </a:pPr>
              <a:t>‹#›</a:t>
            </a:fld>
            <a:endParaRPr lang="en-GB"/>
          </a:p>
        </p:txBody>
      </p:sp>
    </p:spTree>
    <p:extLst>
      <p:ext uri="{BB962C8B-B14F-4D97-AF65-F5344CB8AC3E}">
        <p14:creationId xmlns:p14="http://schemas.microsoft.com/office/powerpoint/2010/main" val="611823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2179959-0054-41EF-B7A7-00EE5B78108B}" type="datetime1">
              <a:rPr lang="en-GB"/>
              <a:pPr>
                <a:defRPr/>
              </a:pPr>
              <a:t>15/06/2017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9E7F1DBA-0C87-4553-8793-4984CC8E3333}" type="slidenum">
              <a:rPr lang="en-GB"/>
              <a:pPr>
                <a:defRPr/>
              </a:pPr>
              <a:t>‹#›</a:t>
            </a:fld>
            <a:endParaRPr lang="en-GB"/>
          </a:p>
        </p:txBody>
      </p:sp>
    </p:spTree>
    <p:extLst>
      <p:ext uri="{BB962C8B-B14F-4D97-AF65-F5344CB8AC3E}">
        <p14:creationId xmlns:p14="http://schemas.microsoft.com/office/powerpoint/2010/main" val="3887175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EFC9FA31-2268-4EDD-9490-E2B254306C87}" type="datetime1">
              <a:rPr lang="en-GB"/>
              <a:pPr>
                <a:defRPr/>
              </a:pPr>
              <a:t>15/06/2017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9CD64098-99F1-4612-A7F3-3048457B4542}" type="slidenum">
              <a:rPr lang="en-GB"/>
              <a:pPr>
                <a:defRPr/>
              </a:pPr>
              <a:t>‹#›</a:t>
            </a:fld>
            <a:endParaRPr lang="en-GB"/>
          </a:p>
        </p:txBody>
      </p:sp>
    </p:spTree>
    <p:extLst>
      <p:ext uri="{BB962C8B-B14F-4D97-AF65-F5344CB8AC3E}">
        <p14:creationId xmlns:p14="http://schemas.microsoft.com/office/powerpoint/2010/main" val="2507748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68F4A2F-F3B0-42A2-9B84-211D56A3B295}" type="datetime1">
              <a:rPr lang="en-GB"/>
              <a:pPr>
                <a:defRPr/>
              </a:pPr>
              <a:t>15/06/2017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EB7DCF33-4F4D-44E6-9254-A752A50AE597}" type="slidenum">
              <a:rPr lang="en-GB"/>
              <a:pPr>
                <a:defRPr/>
              </a:pPr>
              <a:t>‹#›</a:t>
            </a:fld>
            <a:endParaRPr lang="en-GB"/>
          </a:p>
        </p:txBody>
      </p:sp>
    </p:spTree>
    <p:extLst>
      <p:ext uri="{BB962C8B-B14F-4D97-AF65-F5344CB8AC3E}">
        <p14:creationId xmlns:p14="http://schemas.microsoft.com/office/powerpoint/2010/main" val="252883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FAA3F53A-8C5C-4AE4-8480-6C35DE3A88A3}" type="datetime1">
              <a:rPr lang="en-GB"/>
              <a:pPr>
                <a:defRPr/>
              </a:pPr>
              <a:t>15/06/2017</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4B47C1F0-0513-4EA5-B2D2-0850BC55EA85}" type="slidenum">
              <a:rPr lang="en-GB"/>
              <a:pPr>
                <a:defRPr/>
              </a:pPr>
              <a:t>‹#›</a:t>
            </a:fld>
            <a:endParaRPr lang="en-GB"/>
          </a:p>
        </p:txBody>
      </p:sp>
    </p:spTree>
    <p:extLst>
      <p:ext uri="{BB962C8B-B14F-4D97-AF65-F5344CB8AC3E}">
        <p14:creationId xmlns:p14="http://schemas.microsoft.com/office/powerpoint/2010/main" val="190627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B32EE34-AC4B-4E01-BC78-94AEB9227567}" type="datetime1">
              <a:rPr lang="en-GB"/>
              <a:pPr>
                <a:defRPr/>
              </a:pPr>
              <a:t>15/06/2017</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4B985D95-3A67-43EA-BC5B-614026FD5B62}" type="slidenum">
              <a:rPr lang="en-GB"/>
              <a:pPr>
                <a:defRPr/>
              </a:pPr>
              <a:t>‹#›</a:t>
            </a:fld>
            <a:endParaRPr lang="en-GB"/>
          </a:p>
        </p:txBody>
      </p:sp>
    </p:spTree>
    <p:extLst>
      <p:ext uri="{BB962C8B-B14F-4D97-AF65-F5344CB8AC3E}">
        <p14:creationId xmlns:p14="http://schemas.microsoft.com/office/powerpoint/2010/main" val="3638411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98F83F76-E3BA-4823-A5C4-A686A2653249}" type="datetime1">
              <a:rPr lang="en-GB"/>
              <a:pPr>
                <a:defRPr/>
              </a:pPr>
              <a:t>15/06/2017</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DD70BAB3-079B-4926-B025-9937C7ABB306}" type="slidenum">
              <a:rPr lang="en-GB"/>
              <a:pPr>
                <a:defRPr/>
              </a:pPr>
              <a:t>‹#›</a:t>
            </a:fld>
            <a:endParaRPr lang="en-GB"/>
          </a:p>
        </p:txBody>
      </p:sp>
    </p:spTree>
    <p:extLst>
      <p:ext uri="{BB962C8B-B14F-4D97-AF65-F5344CB8AC3E}">
        <p14:creationId xmlns:p14="http://schemas.microsoft.com/office/powerpoint/2010/main" val="199975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73A6A92B-1DA0-4CDE-866E-ADBCF7668E68}" type="datetime1">
              <a:rPr lang="en-GB"/>
              <a:pPr>
                <a:defRPr/>
              </a:pPr>
              <a:t>15/06/2017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46A7542C-555B-4122-A2AF-D6269A8FB548}" type="slidenum">
              <a:rPr lang="en-GB"/>
              <a:pPr>
                <a:defRPr/>
              </a:pPr>
              <a:t>‹#›</a:t>
            </a:fld>
            <a:endParaRPr lang="en-GB"/>
          </a:p>
        </p:txBody>
      </p:sp>
    </p:spTree>
    <p:extLst>
      <p:ext uri="{BB962C8B-B14F-4D97-AF65-F5344CB8AC3E}">
        <p14:creationId xmlns:p14="http://schemas.microsoft.com/office/powerpoint/2010/main" val="16827390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02C80F5E-A189-4158-89E2-768B979A576A}" type="datetime1">
              <a:rPr lang="en-GB"/>
              <a:pPr>
                <a:defRPr/>
              </a:pPr>
              <a:t>15/06/2017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AF91E9BD-ED8B-4AB8-B889-196297A5203C}" type="slidenum">
              <a:rPr lang="en-GB"/>
              <a:pPr>
                <a:defRPr/>
              </a:pPr>
              <a:t>‹#›</a:t>
            </a:fld>
            <a:endParaRPr lang="en-GB"/>
          </a:p>
        </p:txBody>
      </p:sp>
    </p:spTree>
    <p:extLst>
      <p:ext uri="{BB962C8B-B14F-4D97-AF65-F5344CB8AC3E}">
        <p14:creationId xmlns:p14="http://schemas.microsoft.com/office/powerpoint/2010/main" val="3353220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160A6541-B896-4691-97A6-9E2FD1FBCA34}" type="datetime1">
              <a:rPr lang="en-GB"/>
              <a:pPr>
                <a:defRPr/>
              </a:pPr>
              <a:t>15/06/2017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17731BB-3C29-4A59-907B-3280A23D8704}" type="slidenum">
              <a:rPr lang="en-GB"/>
              <a:pPr>
                <a:defRPr/>
              </a:pPr>
              <a:t>‹#›</a:t>
            </a:fld>
            <a:endParaRPr lang="en-GB"/>
          </a:p>
        </p:txBody>
      </p:sp>
    </p:spTree>
    <p:extLst>
      <p:ext uri="{BB962C8B-B14F-4D97-AF65-F5344CB8AC3E}">
        <p14:creationId xmlns:p14="http://schemas.microsoft.com/office/powerpoint/2010/main" val="3560132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1EBADA9-7BC3-4728-964B-F92322770D13}" type="datetime1">
              <a:rPr lang="en-GB"/>
              <a:pPr>
                <a:defRPr/>
              </a:pPr>
              <a:t>15/06/2017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9FEEED70-8EE4-4001-A32E-F77E0841357E}" type="slidenum">
              <a:rPr lang="en-GB"/>
              <a:pPr>
                <a:defRPr/>
              </a:pPr>
              <a:t>‹#›</a:t>
            </a:fld>
            <a:endParaRPr lang="en-GB"/>
          </a:p>
        </p:txBody>
      </p:sp>
    </p:spTree>
    <p:extLst>
      <p:ext uri="{BB962C8B-B14F-4D97-AF65-F5344CB8AC3E}">
        <p14:creationId xmlns:p14="http://schemas.microsoft.com/office/powerpoint/2010/main" val="2133929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SmartArt Placeholder 2"/>
          <p:cNvSpPr>
            <a:spLocks noGrp="1"/>
          </p:cNvSpPr>
          <p:nvPr>
            <p:ph type="dgm" idx="1"/>
          </p:nvPr>
        </p:nvSpPr>
        <p:spPr>
          <a:xfrm>
            <a:off x="685800" y="1981200"/>
            <a:ext cx="7772400" cy="4114800"/>
          </a:xfrm>
        </p:spPr>
        <p:txBody>
          <a:bodyPr/>
          <a:lstStyle/>
          <a:p>
            <a:pPr lvl="0"/>
            <a:r>
              <a:rPr lang="en-US" noProof="0"/>
              <a:t>Click icon to add SmartArt graphic</a:t>
            </a:r>
            <a:endParaRPr lang="en-GB" noProof="0" dirty="0"/>
          </a:p>
        </p:txBody>
      </p:sp>
      <p:sp>
        <p:nvSpPr>
          <p:cNvPr id="4" name="Rectangle 4"/>
          <p:cNvSpPr>
            <a:spLocks noGrp="1" noChangeArrowheads="1"/>
          </p:cNvSpPr>
          <p:nvPr>
            <p:ph type="dt" sz="half" idx="10"/>
          </p:nvPr>
        </p:nvSpPr>
        <p:spPr/>
        <p:txBody>
          <a:bodyPr/>
          <a:lstStyle>
            <a:lvl1pPr>
              <a:defRPr/>
            </a:lvl1pPr>
          </a:lstStyle>
          <a:p>
            <a:pPr>
              <a:defRPr/>
            </a:pPr>
            <a:r>
              <a:rPr lang="en-US"/>
              <a:t>March 2010</a:t>
            </a:r>
          </a:p>
        </p:txBody>
      </p:sp>
      <p:sp>
        <p:nvSpPr>
          <p:cNvPr id="5" name="Rectangle 5"/>
          <p:cNvSpPr>
            <a:spLocks noGrp="1" noChangeArrowheads="1"/>
          </p:cNvSpPr>
          <p:nvPr>
            <p:ph type="ftr" sz="quarter" idx="11"/>
          </p:nvPr>
        </p:nvSpPr>
        <p:spPr/>
        <p:txBody>
          <a:bodyPr/>
          <a:lstStyle>
            <a:lvl1pPr>
              <a:defRPr/>
            </a:lvl1pPr>
          </a:lstStyle>
          <a:p>
            <a:pPr>
              <a:defRPr/>
            </a:pPr>
            <a:r>
              <a:rPr lang="en-GB"/>
              <a:t>Eliesha working in Partnership with the Welsh Government  Eliesha </a:t>
            </a:r>
            <a:r>
              <a:rPr lang="en-GB" err="1"/>
              <a:t>yn</a:t>
            </a:r>
            <a:r>
              <a:rPr lang="en-GB"/>
              <a:t> </a:t>
            </a:r>
            <a:r>
              <a:rPr lang="en-GB" err="1"/>
              <a:t>gweithio</a:t>
            </a:r>
            <a:r>
              <a:rPr lang="en-GB"/>
              <a:t> </a:t>
            </a:r>
            <a:r>
              <a:rPr lang="en-GB" err="1"/>
              <a:t>mewn</a:t>
            </a:r>
            <a:r>
              <a:rPr lang="en-GB"/>
              <a:t> </a:t>
            </a:r>
            <a:r>
              <a:rPr lang="en-GB" err="1"/>
              <a:t>partneriaeth</a:t>
            </a:r>
            <a:r>
              <a:rPr lang="en-GB"/>
              <a:t> </a:t>
            </a:r>
            <a:r>
              <a:rPr lang="en-GB" err="1"/>
              <a:t>gyda</a:t>
            </a:r>
            <a:r>
              <a:rPr lang="en-GB"/>
              <a:t> </a:t>
            </a:r>
            <a:r>
              <a:rPr lang="en-GB" err="1"/>
              <a:t>Llywodraeth</a:t>
            </a:r>
            <a:r>
              <a:rPr lang="en-GB"/>
              <a:t> </a:t>
            </a:r>
            <a:r>
              <a:rPr lang="en-GB" err="1"/>
              <a:t>Cynulliad</a:t>
            </a:r>
            <a:r>
              <a:rPr lang="en-GB"/>
              <a:t> </a:t>
            </a:r>
            <a:r>
              <a:rPr lang="en-GB" err="1"/>
              <a:t>Cymru</a:t>
            </a:r>
            <a:endParaRPr lang="en-US"/>
          </a:p>
        </p:txBody>
      </p:sp>
      <p:sp>
        <p:nvSpPr>
          <p:cNvPr id="6" name="Rectangle 6"/>
          <p:cNvSpPr>
            <a:spLocks noGrp="1" noChangeArrowheads="1"/>
          </p:cNvSpPr>
          <p:nvPr>
            <p:ph type="sldNum" sz="quarter" idx="12"/>
          </p:nvPr>
        </p:nvSpPr>
        <p:spPr/>
        <p:txBody>
          <a:bodyPr/>
          <a:lstStyle>
            <a:lvl1pPr>
              <a:defRPr/>
            </a:lvl1pPr>
          </a:lstStyle>
          <a:p>
            <a:pPr>
              <a:defRPr/>
            </a:pPr>
            <a:fld id="{4D09EFEC-9D8D-4858-88F8-D3C836260B39}" type="slidenum">
              <a:rPr lang="en-US"/>
              <a:pPr>
                <a:defRPr/>
              </a:pPr>
              <a:t>‹#›</a:t>
            </a:fld>
            <a:endParaRPr lang="en-US" dirty="0"/>
          </a:p>
        </p:txBody>
      </p:sp>
    </p:spTree>
    <p:extLst>
      <p:ext uri="{BB962C8B-B14F-4D97-AF65-F5344CB8AC3E}">
        <p14:creationId xmlns:p14="http://schemas.microsoft.com/office/powerpoint/2010/main" val="5914905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r>
              <a:rPr lang="en-GB"/>
              <a:t>V? Date?</a:t>
            </a:r>
          </a:p>
        </p:txBody>
      </p:sp>
      <p:sp>
        <p:nvSpPr>
          <p:cNvPr id="6" name="Rectangle 5"/>
          <p:cNvSpPr>
            <a:spLocks noGrp="1" noChangeArrowheads="1"/>
          </p:cNvSpPr>
          <p:nvPr>
            <p:ph type="ftr" sz="quarter" idx="11"/>
          </p:nvPr>
        </p:nvSpPr>
        <p:spPr/>
        <p:txBody>
          <a:bodyPr/>
          <a:lstStyle>
            <a:lvl1pPr>
              <a:defRPr/>
            </a:lvl1pPr>
          </a:lstStyle>
          <a:p>
            <a:pPr>
              <a:defRPr/>
            </a:pPr>
            <a:endParaRPr lang="en-GB"/>
          </a:p>
        </p:txBody>
      </p:sp>
      <p:sp>
        <p:nvSpPr>
          <p:cNvPr id="7" name="Rectangle 6"/>
          <p:cNvSpPr>
            <a:spLocks noGrp="1" noChangeArrowheads="1"/>
          </p:cNvSpPr>
          <p:nvPr>
            <p:ph type="sldNum" sz="quarter" idx="12"/>
          </p:nvPr>
        </p:nvSpPr>
        <p:spPr/>
        <p:txBody>
          <a:bodyPr/>
          <a:lstStyle>
            <a:lvl1pPr>
              <a:defRPr/>
            </a:lvl1pPr>
          </a:lstStyle>
          <a:p>
            <a:pPr>
              <a:defRPr/>
            </a:pPr>
            <a:fld id="{E78166F0-5118-45A6-9F7C-A2E284E8D912}" type="slidenum">
              <a:rPr lang="en-GB"/>
              <a:pPr>
                <a:defRPr/>
              </a:pPr>
              <a:t>‹#›</a:t>
            </a:fld>
            <a:endParaRPr lang="en-GB"/>
          </a:p>
        </p:txBody>
      </p:sp>
    </p:spTree>
    <p:extLst>
      <p:ext uri="{BB962C8B-B14F-4D97-AF65-F5344CB8AC3E}">
        <p14:creationId xmlns:p14="http://schemas.microsoft.com/office/powerpoint/2010/main" val="4160088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alpha val="24000"/>
          </a:schemeClr>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E7083D3F-9093-404D-9DF6-7B5F86EBCA1F}" type="datetime1">
              <a:rPr lang="en-GB"/>
              <a:pPr>
                <a:defRPr/>
              </a:pPr>
              <a:t>15/06/2017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72EFC167-92EA-448B-AEE0-64A642CB7A23}"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2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0.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1.xml"/><Relationship Id="rId1" Type="http://schemas.openxmlformats.org/officeDocument/2006/relationships/slideLayout" Target="../slideLayouts/slideLayout2.xml"/><Relationship Id="rId4" Type="http://schemas.openxmlformats.org/officeDocument/2006/relationships/image" Target="../media/image1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395288" y="2349500"/>
            <a:ext cx="8496300" cy="3959820"/>
          </a:xfrm>
        </p:spPr>
        <p:txBody>
          <a:bodyPr/>
          <a:lstStyle/>
          <a:p>
            <a:pPr>
              <a:defRPr/>
            </a:pPr>
            <a:r>
              <a:rPr lang="en-GB" altLang="en-US" sz="4000" i="1" dirty="0"/>
              <a:t>Welcome to your learning journey</a:t>
            </a:r>
            <a:br>
              <a:rPr lang="en-GB" altLang="en-US" sz="4000" b="1" i="1" dirty="0"/>
            </a:br>
            <a:br>
              <a:rPr lang="en-GB" altLang="en-US" sz="4000" i="1" dirty="0"/>
            </a:br>
            <a:r>
              <a:rPr lang="en-GB" altLang="en-US" sz="4000" b="1" dirty="0">
                <a:effectLst>
                  <a:outerShdw blurRad="38100" dist="38100" dir="2700000" algn="tl">
                    <a:srgbClr val="000000">
                      <a:alpha val="43137"/>
                    </a:srgbClr>
                  </a:outerShdw>
                </a:effectLst>
              </a:rPr>
              <a:t>CertHE Skills for the Workplace</a:t>
            </a:r>
            <a:br>
              <a:rPr lang="en-GB" altLang="en-US" sz="2400" dirty="0"/>
            </a:br>
            <a:br>
              <a:rPr lang="en-GB" altLang="en-US" sz="4000" dirty="0"/>
            </a:br>
            <a:r>
              <a:rPr lang="en-GB" sz="4000" dirty="0"/>
              <a:t>EMPL4009</a:t>
            </a:r>
            <a:r>
              <a:rPr lang="en-GB" sz="4000" b="1" dirty="0"/>
              <a:t> </a:t>
            </a:r>
            <a:br>
              <a:rPr lang="en-GB" sz="4000" b="1" u="sng" dirty="0"/>
            </a:br>
            <a:r>
              <a:rPr lang="en-GB" sz="4000" b="1" dirty="0"/>
              <a:t>Project Planning</a:t>
            </a:r>
            <a:br>
              <a:rPr lang="en-GB" sz="4000" b="1" u="sng" dirty="0"/>
            </a:br>
            <a:br>
              <a:rPr lang="en-GB" sz="4000" b="1" u="sng" dirty="0"/>
            </a:br>
            <a:r>
              <a:rPr lang="en-GB" altLang="en-US" sz="3600" dirty="0"/>
              <a:t>Workshop Day</a:t>
            </a:r>
            <a:br>
              <a:rPr lang="en-GB" altLang="en-US" sz="3600" dirty="0"/>
            </a:br>
            <a:br>
              <a:rPr lang="en-GB" sz="4000" b="1" dirty="0"/>
            </a:br>
            <a:br>
              <a:rPr lang="en-GB" altLang="en-US" sz="2000" dirty="0"/>
            </a:br>
            <a:br>
              <a:rPr lang="en-GB" altLang="en-US" sz="2000" dirty="0"/>
            </a:br>
            <a:endParaRPr lang="en-GB" altLang="en-US" sz="2800" dirty="0"/>
          </a:p>
        </p:txBody>
      </p:sp>
      <p:pic>
        <p:nvPicPr>
          <p:cNvPr id="4099"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4168" y="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27088" y="836613"/>
            <a:ext cx="7870825" cy="1143000"/>
          </a:xfrm>
        </p:spPr>
        <p:txBody>
          <a:bodyPr/>
          <a:lstStyle/>
          <a:p>
            <a:pPr algn="l">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Today’s Session</a:t>
            </a:r>
            <a:b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GB" sz="3600" dirty="0">
                <a:latin typeface="Arial" panose="020B0604020202020204" pitchFamily="34" charset="0"/>
                <a:cs typeface="Arial" panose="020B0604020202020204" pitchFamily="34" charset="0"/>
              </a:rPr>
            </a:br>
            <a:endPar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5843" name="Content Placeholder 2"/>
          <p:cNvSpPr>
            <a:spLocks noGrp="1"/>
          </p:cNvSpPr>
          <p:nvPr>
            <p:ph idx="1"/>
          </p:nvPr>
        </p:nvSpPr>
        <p:spPr>
          <a:xfrm>
            <a:off x="900113" y="1968500"/>
            <a:ext cx="7993062" cy="4033838"/>
          </a:xfrm>
        </p:spPr>
        <p:txBody>
          <a:bodyPr/>
          <a:lstStyle/>
          <a:p>
            <a:pPr marL="0" indent="0">
              <a:buFont typeface="Arial" charset="0"/>
              <a:buNone/>
            </a:pPr>
            <a:r>
              <a:rPr lang="en-GB" altLang="en-US" sz="2800">
                <a:latin typeface="Arial" charset="0"/>
                <a:cs typeface="Arial" charset="0"/>
              </a:rPr>
              <a:t>EMPL4009</a:t>
            </a:r>
          </a:p>
          <a:p>
            <a:pPr marL="0" indent="0">
              <a:buFont typeface="Arial" charset="0"/>
              <a:buNone/>
            </a:pPr>
            <a:endParaRPr lang="en-GB" altLang="en-US" sz="1400">
              <a:latin typeface="Arial" charset="0"/>
              <a:cs typeface="Arial" charset="0"/>
            </a:endParaRPr>
          </a:p>
          <a:p>
            <a:pPr marL="0" indent="0">
              <a:buFont typeface="Arial" charset="0"/>
              <a:buNone/>
            </a:pPr>
            <a:r>
              <a:rPr lang="en-GB" altLang="en-US" sz="2800">
                <a:latin typeface="Arial" charset="0"/>
                <a:cs typeface="Arial" charset="0"/>
              </a:rPr>
              <a:t>What is a Project</a:t>
            </a:r>
          </a:p>
          <a:p>
            <a:pPr marL="0" indent="0">
              <a:buFont typeface="Arial" charset="0"/>
              <a:buNone/>
            </a:pPr>
            <a:endParaRPr lang="en-GB" altLang="en-US" sz="1400">
              <a:latin typeface="Arial" charset="0"/>
              <a:cs typeface="Arial" charset="0"/>
            </a:endParaRPr>
          </a:p>
          <a:p>
            <a:pPr marL="0" indent="0">
              <a:buFont typeface="Arial" charset="0"/>
              <a:buNone/>
            </a:pPr>
            <a:r>
              <a:rPr lang="en-GB" altLang="en-US" sz="2800">
                <a:latin typeface="Arial" charset="0"/>
                <a:cs typeface="Arial" charset="0"/>
              </a:rPr>
              <a:t>Project Manager’s Role</a:t>
            </a:r>
          </a:p>
          <a:p>
            <a:pPr marL="0" indent="0">
              <a:buFont typeface="Arial" charset="0"/>
              <a:buNone/>
            </a:pPr>
            <a:endParaRPr lang="en-GB" altLang="en-US" sz="1400">
              <a:latin typeface="Arial" charset="0"/>
              <a:cs typeface="Arial" charset="0"/>
            </a:endParaRPr>
          </a:p>
          <a:p>
            <a:pPr marL="0" indent="0">
              <a:buFont typeface="Arial" charset="0"/>
              <a:buNone/>
            </a:pPr>
            <a:r>
              <a:rPr lang="en-GB" altLang="en-US" sz="2800">
                <a:latin typeface="Arial" charset="0"/>
                <a:cs typeface="Arial" charset="0"/>
              </a:rPr>
              <a:t>PESTLE, Forcefield Analysis, Prince 2, Critical Path Analysis, Product Flow, Risk Management, Cost Benefit, Resources, Documentation.</a:t>
            </a:r>
          </a:p>
          <a:p>
            <a:pPr marL="0" indent="0">
              <a:buFont typeface="Arial" charset="0"/>
              <a:buNone/>
            </a:pPr>
            <a:endParaRPr lang="en-GB" altLang="en-US" sz="800">
              <a:latin typeface="Arial" charset="0"/>
              <a:cs typeface="Arial" charset="0"/>
            </a:endParaRPr>
          </a:p>
          <a:p>
            <a:pPr marL="0" indent="0">
              <a:buFont typeface="Arial" charset="0"/>
              <a:buNone/>
            </a:pPr>
            <a:endParaRPr lang="en-GB" altLang="en-US" sz="2800">
              <a:latin typeface="Arial" charset="0"/>
              <a:cs typeface="Arial" charset="0"/>
            </a:endParaRPr>
          </a:p>
          <a:p>
            <a:pPr marL="0" indent="0">
              <a:buFont typeface="Arial" charset="0"/>
              <a:buNone/>
            </a:pPr>
            <a:endParaRPr lang="en-GB" altLang="en-US" sz="2800">
              <a:latin typeface="Arial" charset="0"/>
              <a:cs typeface="Arial" charset="0"/>
            </a:endParaRPr>
          </a:p>
          <a:p>
            <a:pPr marL="0" indent="0">
              <a:buFont typeface="Arial" charset="0"/>
              <a:buNone/>
            </a:pPr>
            <a:endParaRPr lang="en-GB" altLang="en-US" sz="2800">
              <a:latin typeface="Arial" charset="0"/>
              <a:cs typeface="Arial" charset="0"/>
            </a:endParaRPr>
          </a:p>
          <a:p>
            <a:pPr marL="0" indent="0">
              <a:buFont typeface="Arial" charset="0"/>
              <a:buNone/>
            </a:pPr>
            <a:endParaRPr lang="en-GB" altLang="en-US" sz="2800">
              <a:latin typeface="Arial" charset="0"/>
              <a:cs typeface="Arial" charset="0"/>
            </a:endParaRPr>
          </a:p>
          <a:p>
            <a:pPr marL="0" indent="0">
              <a:buFont typeface="Arial" charset="0"/>
              <a:buNone/>
            </a:pPr>
            <a:endParaRPr lang="en-GB" altLang="en-US" sz="280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3EEA3E4B-1B4D-4998-A19B-06E2CDE8A329}" type="slidenum">
              <a:rPr lang="en-GB" smtClean="0"/>
              <a:pPr>
                <a:defRPr/>
              </a:pPr>
              <a:t>2</a:t>
            </a:fld>
            <a:endParaRPr lang="en-GB" dirty="0"/>
          </a:p>
        </p:txBody>
      </p:sp>
      <p:pic>
        <p:nvPicPr>
          <p:cNvPr id="512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6" name="TextBox 1"/>
          <p:cNvSpPr txBox="1">
            <a:spLocks noChangeArrowheads="1"/>
          </p:cNvSpPr>
          <p:nvPr/>
        </p:nvSpPr>
        <p:spPr bwMode="auto">
          <a:xfrm>
            <a:off x="4505325" y="5970588"/>
            <a:ext cx="4643438" cy="706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buFont typeface="Arial" charset="0"/>
              <a:buNone/>
            </a:pPr>
            <a:r>
              <a:rPr lang="en-GB" altLang="en-US" sz="2000" i="1">
                <a:latin typeface="Arial" charset="0"/>
              </a:rPr>
              <a:t>Remember that if you do what you do,                          you’ll get what you always got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pPr algn="l">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Assignment</a:t>
            </a:r>
          </a:p>
        </p:txBody>
      </p:sp>
      <p:sp>
        <p:nvSpPr>
          <p:cNvPr id="39939" name="Content Placeholder 2"/>
          <p:cNvSpPr>
            <a:spLocks noGrp="1"/>
          </p:cNvSpPr>
          <p:nvPr>
            <p:ph idx="1"/>
          </p:nvPr>
        </p:nvSpPr>
        <p:spPr>
          <a:xfrm>
            <a:off x="611188" y="2060575"/>
            <a:ext cx="8229600" cy="4022725"/>
          </a:xfrm>
        </p:spPr>
        <p:txBody>
          <a:bodyPr/>
          <a:lstStyle/>
          <a:p>
            <a:pPr marL="0" indent="0">
              <a:buFont typeface="Arial" charset="0"/>
              <a:buNone/>
            </a:pPr>
            <a:r>
              <a:rPr lang="en-GB" altLang="en-US" dirty="0">
                <a:latin typeface="Arial" charset="0"/>
                <a:cs typeface="Arial" charset="0"/>
              </a:rPr>
              <a:t>1.1	Identify a simple workplace project</a:t>
            </a:r>
          </a:p>
          <a:p>
            <a:pPr marL="0" indent="0" algn="r">
              <a:buFont typeface="Arial" charset="0"/>
              <a:buNone/>
            </a:pPr>
            <a:r>
              <a:rPr lang="en-GB" altLang="en-US" sz="2800" dirty="0">
                <a:latin typeface="Arial" charset="0"/>
                <a:cs typeface="Arial" charset="0"/>
              </a:rPr>
              <a:t>						</a:t>
            </a:r>
            <a:r>
              <a:rPr lang="en-GB" altLang="en-US" sz="1200" dirty="0">
                <a:latin typeface="Arial" charset="0"/>
                <a:cs typeface="Arial" charset="0"/>
              </a:rPr>
              <a:t>		</a:t>
            </a:r>
            <a:r>
              <a:rPr lang="en-GB" altLang="en-US" sz="800" dirty="0">
                <a:latin typeface="Arial" charset="0"/>
                <a:cs typeface="Arial" charset="0"/>
              </a:rPr>
              <a:t>		</a:t>
            </a:r>
            <a:endParaRPr lang="en-GB" altLang="en-US" sz="800" b="1" i="1" dirty="0">
              <a:latin typeface="Arial" charset="0"/>
              <a:cs typeface="Arial" charset="0"/>
            </a:endParaRPr>
          </a:p>
          <a:p>
            <a:pPr marL="0" indent="0">
              <a:buFont typeface="Arial" charset="0"/>
              <a:buNone/>
            </a:pPr>
            <a:r>
              <a:rPr lang="en-GB" altLang="en-US" sz="2800" dirty="0">
                <a:latin typeface="Arial" charset="0"/>
                <a:cs typeface="Arial" charset="0"/>
              </a:rPr>
              <a:t>	</a:t>
            </a:r>
            <a:r>
              <a:rPr lang="en-GB" altLang="en-US" sz="2800" i="1" dirty="0">
                <a:latin typeface="Arial" charset="0"/>
                <a:cs typeface="Arial" charset="0"/>
              </a:rPr>
              <a:t>A simple workplace project is                      	identified and stated in detail</a:t>
            </a:r>
          </a:p>
        </p:txBody>
      </p:sp>
      <p:sp>
        <p:nvSpPr>
          <p:cNvPr id="4" name="Slide Number Placeholder 3"/>
          <p:cNvSpPr>
            <a:spLocks noGrp="1"/>
          </p:cNvSpPr>
          <p:nvPr>
            <p:ph type="sldNum" sz="quarter" idx="12"/>
          </p:nvPr>
        </p:nvSpPr>
        <p:spPr/>
        <p:txBody>
          <a:bodyPr/>
          <a:lstStyle/>
          <a:p>
            <a:pPr>
              <a:defRPr/>
            </a:pPr>
            <a:fld id="{FB1D922E-A9EA-4024-80FF-097759F036C0}" type="slidenum">
              <a:rPr lang="en-GB" smtClean="0"/>
              <a:pPr>
                <a:defRPr/>
              </a:pPr>
              <a:t>3</a:t>
            </a:fld>
            <a:endParaRPr lang="en-GB" dirty="0"/>
          </a:p>
        </p:txBody>
      </p:sp>
      <p:pic>
        <p:nvPicPr>
          <p:cNvPr id="614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7625" y="60325"/>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 name="Straight Connector 2"/>
          <p:cNvCxnSpPr/>
          <p:nvPr/>
        </p:nvCxnSpPr>
        <p:spPr>
          <a:xfrm>
            <a:off x="611188" y="1412875"/>
            <a:ext cx="5329237"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pic>
        <p:nvPicPr>
          <p:cNvPr id="6151" name="Picture 1"/>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04025" y="692150"/>
            <a:ext cx="2111375" cy="1012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99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pPr algn="l">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Assignment</a:t>
            </a:r>
          </a:p>
        </p:txBody>
      </p:sp>
      <p:sp>
        <p:nvSpPr>
          <p:cNvPr id="39939" name="Content Placeholder 2"/>
          <p:cNvSpPr>
            <a:spLocks noGrp="1"/>
          </p:cNvSpPr>
          <p:nvPr>
            <p:ph idx="1"/>
          </p:nvPr>
        </p:nvSpPr>
        <p:spPr>
          <a:xfrm>
            <a:off x="611188" y="2060575"/>
            <a:ext cx="8229600" cy="4022725"/>
          </a:xfrm>
        </p:spPr>
        <p:txBody>
          <a:bodyPr/>
          <a:lstStyle/>
          <a:p>
            <a:pPr marL="0" indent="0">
              <a:buFont typeface="Arial" charset="0"/>
              <a:buNone/>
            </a:pPr>
            <a:r>
              <a:rPr lang="en-GB" altLang="en-US" dirty="0">
                <a:latin typeface="Arial" charset="0"/>
                <a:cs typeface="Arial" charset="0"/>
              </a:rPr>
              <a:t>1.2	Use a simple tool for determining the 	financial viability of the project</a:t>
            </a:r>
          </a:p>
          <a:p>
            <a:pPr marL="0" indent="0" algn="r">
              <a:buFont typeface="Arial" charset="0"/>
              <a:buNone/>
            </a:pPr>
            <a:r>
              <a:rPr lang="en-GB" altLang="en-US" sz="2800" dirty="0">
                <a:latin typeface="Arial" charset="0"/>
                <a:cs typeface="Arial" charset="0"/>
              </a:rPr>
              <a:t>						</a:t>
            </a:r>
            <a:r>
              <a:rPr lang="en-GB" altLang="en-US" sz="1200" dirty="0">
                <a:latin typeface="Arial" charset="0"/>
                <a:cs typeface="Arial" charset="0"/>
              </a:rPr>
              <a:t>	</a:t>
            </a:r>
            <a:r>
              <a:rPr lang="en-GB" altLang="en-US" sz="800" dirty="0">
                <a:latin typeface="Arial" charset="0"/>
                <a:cs typeface="Arial" charset="0"/>
              </a:rPr>
              <a:t>		</a:t>
            </a:r>
            <a:endParaRPr lang="en-GB" altLang="en-US" sz="800" b="1" i="1" dirty="0">
              <a:latin typeface="Arial" charset="0"/>
              <a:cs typeface="Arial" charset="0"/>
            </a:endParaRPr>
          </a:p>
          <a:p>
            <a:pPr marL="0" indent="0">
              <a:buFont typeface="Arial" charset="0"/>
              <a:buNone/>
            </a:pPr>
            <a:r>
              <a:rPr lang="en-GB" altLang="en-US" sz="2800" dirty="0">
                <a:latin typeface="Arial" charset="0"/>
                <a:cs typeface="Arial" charset="0"/>
              </a:rPr>
              <a:t>	</a:t>
            </a:r>
            <a:r>
              <a:rPr lang="en-GB" altLang="en-US" sz="2800" i="1" dirty="0">
                <a:latin typeface="Arial" charset="0"/>
                <a:cs typeface="Arial" charset="0"/>
              </a:rPr>
              <a:t>A simple tool for determining the financial 	viability of the project is used showing 	correct calculations and justified figures </a:t>
            </a:r>
          </a:p>
        </p:txBody>
      </p:sp>
      <p:sp>
        <p:nvSpPr>
          <p:cNvPr id="4" name="Slide Number Placeholder 3"/>
          <p:cNvSpPr>
            <a:spLocks noGrp="1"/>
          </p:cNvSpPr>
          <p:nvPr>
            <p:ph type="sldNum" sz="quarter" idx="12"/>
          </p:nvPr>
        </p:nvSpPr>
        <p:spPr/>
        <p:txBody>
          <a:bodyPr/>
          <a:lstStyle/>
          <a:p>
            <a:pPr>
              <a:defRPr/>
            </a:pPr>
            <a:fld id="{A6790798-3883-4CBC-802B-CBD77FCA71BC}" type="slidenum">
              <a:rPr lang="en-GB" smtClean="0"/>
              <a:pPr>
                <a:defRPr/>
              </a:pPr>
              <a:t>4</a:t>
            </a:fld>
            <a:endParaRPr lang="en-GB" dirty="0"/>
          </a:p>
        </p:txBody>
      </p:sp>
      <p:pic>
        <p:nvPicPr>
          <p:cNvPr id="717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7625" y="60325"/>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 name="Straight Connector 2"/>
          <p:cNvCxnSpPr/>
          <p:nvPr/>
        </p:nvCxnSpPr>
        <p:spPr>
          <a:xfrm>
            <a:off x="611188" y="1412875"/>
            <a:ext cx="5329237"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pic>
        <p:nvPicPr>
          <p:cNvPr id="7175" name="Picture 1"/>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04025" y="692150"/>
            <a:ext cx="2111375" cy="1012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99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pPr algn="l">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Assignment</a:t>
            </a:r>
          </a:p>
        </p:txBody>
      </p:sp>
      <p:sp>
        <p:nvSpPr>
          <p:cNvPr id="39939" name="Content Placeholder 2"/>
          <p:cNvSpPr>
            <a:spLocks noGrp="1"/>
          </p:cNvSpPr>
          <p:nvPr>
            <p:ph idx="1"/>
          </p:nvPr>
        </p:nvSpPr>
        <p:spPr>
          <a:xfrm>
            <a:off x="611188" y="2060575"/>
            <a:ext cx="8229600" cy="4022725"/>
          </a:xfrm>
        </p:spPr>
        <p:txBody>
          <a:bodyPr/>
          <a:lstStyle/>
          <a:p>
            <a:pPr marL="0" indent="0">
              <a:buFont typeface="Arial" charset="0"/>
              <a:buNone/>
            </a:pPr>
            <a:r>
              <a:rPr lang="en-GB" altLang="en-US" dirty="0">
                <a:latin typeface="Arial" charset="0"/>
                <a:cs typeface="Arial" charset="0"/>
              </a:rPr>
              <a:t>1.3	Produce a project plan using an 	appropriate project planning technique</a:t>
            </a:r>
          </a:p>
          <a:p>
            <a:pPr marL="0" indent="0" algn="r">
              <a:buFont typeface="Arial" charset="0"/>
              <a:buNone/>
            </a:pPr>
            <a:r>
              <a:rPr lang="en-GB" altLang="en-US" sz="2800" dirty="0">
                <a:latin typeface="Arial" charset="0"/>
                <a:cs typeface="Arial" charset="0"/>
              </a:rPr>
              <a:t>						</a:t>
            </a:r>
            <a:r>
              <a:rPr lang="en-GB" altLang="en-US" sz="1200" dirty="0">
                <a:latin typeface="Arial" charset="0"/>
                <a:cs typeface="Arial" charset="0"/>
              </a:rPr>
              <a:t>		</a:t>
            </a:r>
            <a:r>
              <a:rPr lang="en-GB" altLang="en-US" sz="800" dirty="0">
                <a:latin typeface="Arial" charset="0"/>
                <a:cs typeface="Arial" charset="0"/>
              </a:rPr>
              <a:t>		</a:t>
            </a:r>
            <a:endParaRPr lang="en-GB" altLang="en-US" sz="800" b="1" i="1" dirty="0">
              <a:latin typeface="Arial" charset="0"/>
              <a:cs typeface="Arial" charset="0"/>
            </a:endParaRPr>
          </a:p>
          <a:p>
            <a:pPr marL="0" indent="0">
              <a:buFont typeface="Arial" charset="0"/>
              <a:buNone/>
            </a:pPr>
            <a:r>
              <a:rPr lang="en-GB" altLang="en-US" sz="2800" dirty="0">
                <a:latin typeface="Arial" charset="0"/>
                <a:cs typeface="Arial" charset="0"/>
              </a:rPr>
              <a:t>	</a:t>
            </a:r>
            <a:r>
              <a:rPr lang="en-GB" altLang="en-US" sz="2800" i="1" dirty="0">
                <a:latin typeface="Arial" charset="0"/>
                <a:cs typeface="Arial" charset="0"/>
              </a:rPr>
              <a:t>A detailed project plan using an appropriate 	project planning technique is produced which 	includes timescales, resources, costs, and 	responsibilities</a:t>
            </a:r>
          </a:p>
        </p:txBody>
      </p:sp>
      <p:sp>
        <p:nvSpPr>
          <p:cNvPr id="4" name="Slide Number Placeholder 3"/>
          <p:cNvSpPr>
            <a:spLocks noGrp="1"/>
          </p:cNvSpPr>
          <p:nvPr>
            <p:ph type="sldNum" sz="quarter" idx="12"/>
          </p:nvPr>
        </p:nvSpPr>
        <p:spPr/>
        <p:txBody>
          <a:bodyPr/>
          <a:lstStyle/>
          <a:p>
            <a:pPr>
              <a:defRPr/>
            </a:pPr>
            <a:fld id="{F52406F4-74BE-490B-B82F-ABB5EFE634A5}" type="slidenum">
              <a:rPr lang="en-GB" smtClean="0"/>
              <a:pPr>
                <a:defRPr/>
              </a:pPr>
              <a:t>5</a:t>
            </a:fld>
            <a:endParaRPr lang="en-GB" dirty="0"/>
          </a:p>
        </p:txBody>
      </p:sp>
      <p:pic>
        <p:nvPicPr>
          <p:cNvPr id="819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7625" y="60325"/>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 name="Straight Connector 2"/>
          <p:cNvCxnSpPr/>
          <p:nvPr/>
        </p:nvCxnSpPr>
        <p:spPr>
          <a:xfrm>
            <a:off x="611188" y="1412875"/>
            <a:ext cx="5329237"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pic>
        <p:nvPicPr>
          <p:cNvPr id="8199" name="Picture 1"/>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04025" y="692150"/>
            <a:ext cx="2111375" cy="1012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99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pPr algn="l">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Assignment</a:t>
            </a:r>
          </a:p>
        </p:txBody>
      </p:sp>
      <p:sp>
        <p:nvSpPr>
          <p:cNvPr id="39939" name="Content Placeholder 2"/>
          <p:cNvSpPr>
            <a:spLocks noGrp="1"/>
          </p:cNvSpPr>
          <p:nvPr>
            <p:ph idx="1"/>
          </p:nvPr>
        </p:nvSpPr>
        <p:spPr>
          <a:xfrm>
            <a:off x="611188" y="1844675"/>
            <a:ext cx="8229600" cy="4022725"/>
          </a:xfrm>
        </p:spPr>
        <p:txBody>
          <a:bodyPr/>
          <a:lstStyle/>
          <a:p>
            <a:pPr marL="0" indent="0">
              <a:buFont typeface="Arial" charset="0"/>
              <a:buNone/>
            </a:pPr>
            <a:r>
              <a:rPr lang="en-GB" altLang="en-US" dirty="0">
                <a:latin typeface="Arial" charset="0"/>
                <a:cs typeface="Arial" charset="0"/>
              </a:rPr>
              <a:t>1.4	Set objectives and targets/milestones 	to monitor performance and review 	plans within the project          </a:t>
            </a:r>
            <a:r>
              <a:rPr lang="en-GB" altLang="en-US" sz="200" dirty="0">
                <a:latin typeface="Arial" charset="0"/>
                <a:cs typeface="Arial" charset="0"/>
              </a:rPr>
              <a:t>	</a:t>
            </a:r>
            <a:r>
              <a:rPr lang="en-GB" altLang="en-US" sz="1200" dirty="0">
                <a:latin typeface="Arial" charset="0"/>
                <a:cs typeface="Arial" charset="0"/>
              </a:rPr>
              <a:t>	</a:t>
            </a:r>
            <a:r>
              <a:rPr lang="en-GB" altLang="en-US" sz="800" dirty="0">
                <a:latin typeface="Arial" charset="0"/>
                <a:cs typeface="Arial" charset="0"/>
              </a:rPr>
              <a:t>	</a:t>
            </a:r>
            <a:endParaRPr lang="en-GB" altLang="en-US" sz="100" dirty="0">
              <a:latin typeface="Arial" charset="0"/>
              <a:cs typeface="Arial" charset="0"/>
            </a:endParaRPr>
          </a:p>
          <a:p>
            <a:pPr marL="0" indent="0">
              <a:buFont typeface="Arial" charset="0"/>
              <a:buNone/>
            </a:pPr>
            <a:r>
              <a:rPr lang="en-GB" altLang="en-US" sz="2800" dirty="0"/>
              <a:t>	</a:t>
            </a:r>
            <a:r>
              <a:rPr lang="en-GB" altLang="en-US" sz="2800" i="1" dirty="0">
                <a:latin typeface="Arial" charset="0"/>
                <a:cs typeface="Arial" charset="0"/>
              </a:rPr>
              <a:t>Several objectives and a range of 	targets/milestones to monitor performance 	and review plans within the project are 	formed</a:t>
            </a:r>
          </a:p>
          <a:p>
            <a:pPr marL="0" indent="0">
              <a:buFont typeface="Arial" charset="0"/>
              <a:buNone/>
            </a:pPr>
            <a:r>
              <a:rPr lang="en-GB" altLang="en-US" sz="2800" i="1" dirty="0">
                <a:latin typeface="Arial" charset="0"/>
                <a:cs typeface="Arial" charset="0"/>
              </a:rPr>
              <a:t>	The stated objectives are in SMART terms 	and the range of targets/milestones  	comprehensively cover the whole project</a:t>
            </a:r>
          </a:p>
        </p:txBody>
      </p:sp>
      <p:sp>
        <p:nvSpPr>
          <p:cNvPr id="4" name="Slide Number Placeholder 3"/>
          <p:cNvSpPr>
            <a:spLocks noGrp="1"/>
          </p:cNvSpPr>
          <p:nvPr>
            <p:ph type="sldNum" sz="quarter" idx="12"/>
          </p:nvPr>
        </p:nvSpPr>
        <p:spPr/>
        <p:txBody>
          <a:bodyPr/>
          <a:lstStyle/>
          <a:p>
            <a:pPr>
              <a:defRPr/>
            </a:pPr>
            <a:fld id="{8B6601BA-AB4B-44D3-9F60-CBE97968E427}" type="slidenum">
              <a:rPr lang="en-GB" smtClean="0"/>
              <a:pPr>
                <a:defRPr/>
              </a:pPr>
              <a:t>6</a:t>
            </a:fld>
            <a:endParaRPr lang="en-GB" dirty="0"/>
          </a:p>
        </p:txBody>
      </p:sp>
      <p:pic>
        <p:nvPicPr>
          <p:cNvPr id="922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7625" y="60325"/>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 name="Straight Connector 2"/>
          <p:cNvCxnSpPr/>
          <p:nvPr/>
        </p:nvCxnSpPr>
        <p:spPr>
          <a:xfrm>
            <a:off x="611188" y="1412875"/>
            <a:ext cx="5329237"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pic>
        <p:nvPicPr>
          <p:cNvPr id="9223" name="Picture 1"/>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04025" y="692150"/>
            <a:ext cx="2111375" cy="1012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pPr algn="l">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Assignment</a:t>
            </a:r>
          </a:p>
        </p:txBody>
      </p:sp>
      <p:sp>
        <p:nvSpPr>
          <p:cNvPr id="39939" name="Content Placeholder 2"/>
          <p:cNvSpPr>
            <a:spLocks noGrp="1"/>
          </p:cNvSpPr>
          <p:nvPr>
            <p:ph idx="1"/>
          </p:nvPr>
        </p:nvSpPr>
        <p:spPr>
          <a:xfrm>
            <a:off x="611188" y="1844675"/>
            <a:ext cx="8229600" cy="4022725"/>
          </a:xfrm>
        </p:spPr>
        <p:txBody>
          <a:bodyPr/>
          <a:lstStyle/>
          <a:p>
            <a:pPr marL="0" indent="0">
              <a:buFont typeface="Arial" charset="0"/>
              <a:buNone/>
            </a:pPr>
            <a:r>
              <a:rPr lang="en-GB" altLang="en-US" dirty="0">
                <a:latin typeface="Arial" charset="0"/>
                <a:cs typeface="Arial" charset="0"/>
              </a:rPr>
              <a:t>1.5	Use a project evaluation technique to 	evaluate the project</a:t>
            </a:r>
          </a:p>
          <a:p>
            <a:pPr marL="0" indent="0" algn="r">
              <a:buFont typeface="Arial" charset="0"/>
              <a:buNone/>
            </a:pPr>
            <a:r>
              <a:rPr lang="en-GB" altLang="en-US" sz="1200" dirty="0">
                <a:latin typeface="Arial" charset="0"/>
                <a:cs typeface="Arial" charset="0"/>
              </a:rPr>
              <a:t>	</a:t>
            </a:r>
            <a:r>
              <a:rPr lang="en-GB" altLang="en-US" sz="800" dirty="0">
                <a:latin typeface="Arial" charset="0"/>
                <a:cs typeface="Arial" charset="0"/>
              </a:rPr>
              <a:t>	</a:t>
            </a:r>
            <a:endParaRPr lang="en-GB" altLang="en-US" sz="100" dirty="0">
              <a:latin typeface="Arial" charset="0"/>
              <a:cs typeface="Arial" charset="0"/>
            </a:endParaRPr>
          </a:p>
          <a:p>
            <a:pPr marL="0" indent="0">
              <a:buFont typeface="Arial" charset="0"/>
              <a:buNone/>
            </a:pPr>
            <a:r>
              <a:rPr lang="en-GB" altLang="en-US" sz="2800" dirty="0"/>
              <a:t>	</a:t>
            </a:r>
            <a:r>
              <a:rPr lang="en-GB" altLang="en-US" sz="2800" i="1" dirty="0"/>
              <a:t>Evi</a:t>
            </a:r>
            <a:r>
              <a:rPr lang="en-GB" altLang="en-US" sz="2800" i="1" dirty="0">
                <a:latin typeface="Arial" charset="0"/>
                <a:cs typeface="Arial" charset="0"/>
              </a:rPr>
              <a:t>dence is provided that a recognised 	project evaluation technique is used to 	thoroughly 	evaluate the project which draws 	clear and detailed conclusions and presents 	full and realistic recommendations </a:t>
            </a:r>
          </a:p>
        </p:txBody>
      </p:sp>
      <p:sp>
        <p:nvSpPr>
          <p:cNvPr id="4" name="Slide Number Placeholder 3"/>
          <p:cNvSpPr>
            <a:spLocks noGrp="1"/>
          </p:cNvSpPr>
          <p:nvPr>
            <p:ph type="sldNum" sz="quarter" idx="12"/>
          </p:nvPr>
        </p:nvSpPr>
        <p:spPr/>
        <p:txBody>
          <a:bodyPr/>
          <a:lstStyle/>
          <a:p>
            <a:pPr>
              <a:defRPr/>
            </a:pPr>
            <a:fld id="{CC8F8359-4622-4DDE-A9E3-F6F4E13BCB01}" type="slidenum">
              <a:rPr lang="en-GB" smtClean="0"/>
              <a:pPr>
                <a:defRPr/>
              </a:pPr>
              <a:t>7</a:t>
            </a:fld>
            <a:endParaRPr lang="en-GB" dirty="0"/>
          </a:p>
        </p:txBody>
      </p:sp>
      <p:pic>
        <p:nvPicPr>
          <p:cNvPr id="1024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7625" y="60325"/>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 name="Straight Connector 2"/>
          <p:cNvCxnSpPr/>
          <p:nvPr/>
        </p:nvCxnSpPr>
        <p:spPr>
          <a:xfrm>
            <a:off x="611188" y="1412875"/>
            <a:ext cx="5329237"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pic>
        <p:nvPicPr>
          <p:cNvPr id="10247" name="Picture 1"/>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04025" y="692150"/>
            <a:ext cx="2111375" cy="1012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99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pPr algn="l">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Assignment</a:t>
            </a:r>
          </a:p>
        </p:txBody>
      </p:sp>
      <p:sp>
        <p:nvSpPr>
          <p:cNvPr id="39939" name="Content Placeholder 2"/>
          <p:cNvSpPr>
            <a:spLocks noGrp="1"/>
          </p:cNvSpPr>
          <p:nvPr>
            <p:ph idx="1"/>
          </p:nvPr>
        </p:nvSpPr>
        <p:spPr>
          <a:xfrm>
            <a:off x="611188" y="1844675"/>
            <a:ext cx="8229600" cy="4022725"/>
          </a:xfrm>
        </p:spPr>
        <p:txBody>
          <a:bodyPr/>
          <a:lstStyle/>
          <a:p>
            <a:pPr marL="0" indent="0">
              <a:buFont typeface="Arial" charset="0"/>
              <a:buNone/>
            </a:pPr>
            <a:r>
              <a:rPr lang="en-GB" altLang="en-US" dirty="0">
                <a:latin typeface="Arial" charset="0"/>
                <a:cs typeface="Arial" charset="0"/>
              </a:rPr>
              <a:t>2.1	List areas where net savings can be 	achieved as a result of the workplace 	project</a:t>
            </a:r>
          </a:p>
          <a:p>
            <a:pPr marL="0" indent="0" algn="r">
              <a:buFont typeface="Arial" charset="0"/>
              <a:buNone/>
            </a:pPr>
            <a:r>
              <a:rPr lang="en-GB" altLang="en-US" sz="200" dirty="0">
                <a:latin typeface="Arial" charset="0"/>
                <a:cs typeface="Arial" charset="0"/>
              </a:rPr>
              <a:t>	</a:t>
            </a:r>
            <a:r>
              <a:rPr lang="en-GB" altLang="en-US" sz="1200" dirty="0">
                <a:latin typeface="Arial" charset="0"/>
                <a:cs typeface="Arial" charset="0"/>
              </a:rPr>
              <a:t>	</a:t>
            </a:r>
            <a:r>
              <a:rPr lang="en-GB" altLang="en-US" sz="800" dirty="0">
                <a:latin typeface="Arial" charset="0"/>
                <a:cs typeface="Arial" charset="0"/>
              </a:rPr>
              <a:t>	</a:t>
            </a:r>
            <a:endParaRPr lang="en-GB" altLang="en-US" sz="100" dirty="0">
              <a:latin typeface="Arial" charset="0"/>
              <a:cs typeface="Arial" charset="0"/>
            </a:endParaRPr>
          </a:p>
          <a:p>
            <a:pPr marL="0" indent="0">
              <a:buFont typeface="Arial" charset="0"/>
              <a:buNone/>
            </a:pPr>
            <a:r>
              <a:rPr lang="en-GB" altLang="en-US" sz="2800" dirty="0"/>
              <a:t>	</a:t>
            </a:r>
            <a:r>
              <a:rPr lang="en-GB" altLang="en-US" sz="2800" i="1" dirty="0">
                <a:latin typeface="Arial" charset="0"/>
                <a:cs typeface="Arial" charset="0"/>
              </a:rPr>
              <a:t>Several areas where net savings can be 	achieved as a result of the workplace project 	are listed</a:t>
            </a:r>
          </a:p>
        </p:txBody>
      </p:sp>
      <p:sp>
        <p:nvSpPr>
          <p:cNvPr id="4" name="Slide Number Placeholder 3"/>
          <p:cNvSpPr>
            <a:spLocks noGrp="1"/>
          </p:cNvSpPr>
          <p:nvPr>
            <p:ph type="sldNum" sz="quarter" idx="12"/>
          </p:nvPr>
        </p:nvSpPr>
        <p:spPr/>
        <p:txBody>
          <a:bodyPr/>
          <a:lstStyle/>
          <a:p>
            <a:pPr>
              <a:defRPr/>
            </a:pPr>
            <a:fld id="{CBD7F4C5-A358-42E5-8373-B88C0DF5C75C}" type="slidenum">
              <a:rPr lang="en-GB" smtClean="0"/>
              <a:pPr>
                <a:defRPr/>
              </a:pPr>
              <a:t>8</a:t>
            </a:fld>
            <a:endParaRPr lang="en-GB" dirty="0"/>
          </a:p>
        </p:txBody>
      </p:sp>
      <p:pic>
        <p:nvPicPr>
          <p:cNvPr id="1126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7625" y="60325"/>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 name="Straight Connector 2"/>
          <p:cNvCxnSpPr/>
          <p:nvPr/>
        </p:nvCxnSpPr>
        <p:spPr>
          <a:xfrm>
            <a:off x="611188" y="1412875"/>
            <a:ext cx="5329237"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pic>
        <p:nvPicPr>
          <p:cNvPr id="11271" name="Picture 1"/>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04025" y="692150"/>
            <a:ext cx="2111375" cy="1012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99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pPr algn="l">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Assignment</a:t>
            </a:r>
          </a:p>
        </p:txBody>
      </p:sp>
      <p:sp>
        <p:nvSpPr>
          <p:cNvPr id="39939" name="Content Placeholder 2"/>
          <p:cNvSpPr>
            <a:spLocks noGrp="1"/>
          </p:cNvSpPr>
          <p:nvPr>
            <p:ph idx="1"/>
          </p:nvPr>
        </p:nvSpPr>
        <p:spPr>
          <a:xfrm>
            <a:off x="611188" y="1844675"/>
            <a:ext cx="8229600" cy="4022725"/>
          </a:xfrm>
        </p:spPr>
        <p:txBody>
          <a:bodyPr/>
          <a:lstStyle/>
          <a:p>
            <a:pPr marL="0" indent="0">
              <a:buFont typeface="Arial" charset="0"/>
              <a:buNone/>
            </a:pPr>
            <a:r>
              <a:rPr lang="en-GB" altLang="en-US" dirty="0">
                <a:latin typeface="Arial" charset="0"/>
                <a:cs typeface="Arial" charset="0"/>
              </a:rPr>
              <a:t>2.2	Identify wider non-financial implications 	that can result from the workplace 	project</a:t>
            </a:r>
          </a:p>
          <a:p>
            <a:pPr marL="0" indent="0" algn="r">
              <a:buFont typeface="Arial" charset="0"/>
              <a:buNone/>
            </a:pPr>
            <a:r>
              <a:rPr lang="en-GB" altLang="en-US" sz="200" dirty="0">
                <a:latin typeface="Arial" charset="0"/>
                <a:cs typeface="Arial" charset="0"/>
              </a:rPr>
              <a:t>	</a:t>
            </a:r>
            <a:r>
              <a:rPr lang="en-GB" altLang="en-US" sz="1200" dirty="0">
                <a:latin typeface="Arial" charset="0"/>
                <a:cs typeface="Arial" charset="0"/>
              </a:rPr>
              <a:t>	</a:t>
            </a:r>
            <a:r>
              <a:rPr lang="en-GB" altLang="en-US" sz="800" dirty="0">
                <a:latin typeface="Arial" charset="0"/>
                <a:cs typeface="Arial" charset="0"/>
              </a:rPr>
              <a:t>	</a:t>
            </a:r>
            <a:endParaRPr lang="en-GB" altLang="en-US" sz="100" dirty="0">
              <a:latin typeface="Arial" charset="0"/>
              <a:cs typeface="Arial" charset="0"/>
            </a:endParaRPr>
          </a:p>
          <a:p>
            <a:pPr marL="0" indent="0">
              <a:buFont typeface="Arial" charset="0"/>
              <a:buNone/>
            </a:pPr>
            <a:r>
              <a:rPr lang="en-GB" altLang="en-US" sz="2800" dirty="0"/>
              <a:t>	</a:t>
            </a:r>
            <a:r>
              <a:rPr lang="en-GB" altLang="en-US" sz="2800" i="1" dirty="0">
                <a:latin typeface="Arial" charset="0"/>
                <a:cs typeface="Arial" charset="0"/>
              </a:rPr>
              <a:t>Several dissimilar wider non-financial 	implications that can result from the 	workplace 	project are identified </a:t>
            </a:r>
          </a:p>
        </p:txBody>
      </p:sp>
      <p:sp>
        <p:nvSpPr>
          <p:cNvPr id="4" name="Slide Number Placeholder 3"/>
          <p:cNvSpPr>
            <a:spLocks noGrp="1"/>
          </p:cNvSpPr>
          <p:nvPr>
            <p:ph type="sldNum" sz="quarter" idx="12"/>
          </p:nvPr>
        </p:nvSpPr>
        <p:spPr/>
        <p:txBody>
          <a:bodyPr/>
          <a:lstStyle/>
          <a:p>
            <a:pPr>
              <a:defRPr/>
            </a:pPr>
            <a:fld id="{707A17BA-7745-4115-87F8-B4C3389964F0}" type="slidenum">
              <a:rPr lang="en-GB" smtClean="0"/>
              <a:pPr>
                <a:defRPr/>
              </a:pPr>
              <a:t>9</a:t>
            </a:fld>
            <a:endParaRPr lang="en-GB" dirty="0"/>
          </a:p>
        </p:txBody>
      </p:sp>
      <p:pic>
        <p:nvPicPr>
          <p:cNvPr id="1229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7625" y="60325"/>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 name="Straight Connector 2"/>
          <p:cNvCxnSpPr/>
          <p:nvPr/>
        </p:nvCxnSpPr>
        <p:spPr>
          <a:xfrm>
            <a:off x="611188" y="1412875"/>
            <a:ext cx="5329237"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pic>
        <p:nvPicPr>
          <p:cNvPr id="12295" name="Picture 1"/>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04025" y="692150"/>
            <a:ext cx="2111375" cy="1012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99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3"/>
          <p:cNvSpPr>
            <a:spLocks noGrp="1" noChangeArrowheads="1"/>
          </p:cNvSpPr>
          <p:nvPr>
            <p:ph type="body" idx="1"/>
          </p:nvPr>
        </p:nvSpPr>
        <p:spPr>
          <a:xfrm>
            <a:off x="1331913" y="2276475"/>
            <a:ext cx="7639050" cy="2808288"/>
          </a:xfrm>
        </p:spPr>
        <p:txBody>
          <a:bodyPr/>
          <a:lstStyle/>
          <a:p>
            <a:pPr marL="0" indent="0" eaLnBrk="1" hangingPunct="1">
              <a:lnSpc>
                <a:spcPct val="110000"/>
              </a:lnSpc>
              <a:buFontTx/>
              <a:buNone/>
            </a:pPr>
            <a:r>
              <a:rPr lang="en-GB" altLang="en-US">
                <a:latin typeface="Arial" charset="0"/>
                <a:cs typeface="Arial" charset="0"/>
              </a:rPr>
              <a:t>A project is a series of interrelated activities undertaken to achieve a specific end result within a set time  frame and budget.</a:t>
            </a:r>
          </a:p>
        </p:txBody>
      </p:sp>
      <p:sp>
        <p:nvSpPr>
          <p:cNvPr id="27652" name="Rectangle 4"/>
          <p:cNvSpPr>
            <a:spLocks noGrp="1" noChangeArrowheads="1"/>
          </p:cNvSpPr>
          <p:nvPr>
            <p:ph type="title"/>
          </p:nvPr>
        </p:nvSpPr>
        <p:spPr>
          <a:xfrm>
            <a:off x="468313" y="188913"/>
            <a:ext cx="8229600" cy="1143000"/>
          </a:xfrm>
        </p:spPr>
        <p:txBody>
          <a:bodyPr anchor="t"/>
          <a:lstStyle/>
          <a:p>
            <a:pPr eaLnBrk="1" hangingPunct="1">
              <a:defRPr/>
            </a:pPr>
            <a:r>
              <a:rPr lang="en-GB" sz="3600" b="1" dirty="0">
                <a:effectLst>
                  <a:outerShdw blurRad="38100" dist="38100" dir="2700000" algn="tl">
                    <a:srgbClr val="000000">
                      <a:alpha val="43137"/>
                    </a:srgbClr>
                  </a:outerShdw>
                </a:effectLst>
                <a:latin typeface="Arial" charset="0"/>
                <a:cs typeface="Arial" charset="0"/>
              </a:rPr>
              <a:t>What is a Project?</a:t>
            </a:r>
          </a:p>
        </p:txBody>
      </p:sp>
      <p:pic>
        <p:nvPicPr>
          <p:cNvPr id="13316" name="Picture 2" descr="http://marketingplanbook.files.wordpress.com/2013/12/project-managemen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19738" y="4522788"/>
            <a:ext cx="3624262" cy="231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chor="t"/>
          <a:lstStyle/>
          <a:p>
            <a:pPr eaLnBrk="1" hangingPunct="1">
              <a:defRPr/>
            </a:pPr>
            <a:r>
              <a:rPr lang="en-GB" sz="3600" b="1">
                <a:effectLst>
                  <a:outerShdw blurRad="38100" dist="38100" dir="2700000" algn="tl">
                    <a:srgbClr val="000000">
                      <a:alpha val="43137"/>
                    </a:srgbClr>
                  </a:outerShdw>
                </a:effectLst>
                <a:latin typeface="Arial" charset="0"/>
                <a:cs typeface="Arial" charset="0"/>
              </a:rPr>
              <a:t>Project Strategy</a:t>
            </a:r>
          </a:p>
        </p:txBody>
      </p:sp>
      <p:sp>
        <p:nvSpPr>
          <p:cNvPr id="14339" name="Rectangle 3"/>
          <p:cNvSpPr>
            <a:spLocks noGrp="1" noChangeArrowheads="1"/>
          </p:cNvSpPr>
          <p:nvPr>
            <p:ph type="body" idx="1"/>
          </p:nvPr>
        </p:nvSpPr>
        <p:spPr/>
        <p:txBody>
          <a:bodyPr/>
          <a:lstStyle/>
          <a:p>
            <a:pPr eaLnBrk="1" hangingPunct="1"/>
            <a:endParaRPr lang="en-GB" altLang="en-US">
              <a:latin typeface="Arial" charset="0"/>
              <a:cs typeface="Arial" charset="0"/>
            </a:endParaRPr>
          </a:p>
          <a:p>
            <a:pPr eaLnBrk="1" hangingPunct="1"/>
            <a:endParaRPr lang="en-GB" altLang="en-US">
              <a:latin typeface="Arial" charset="0"/>
              <a:cs typeface="Arial" charset="0"/>
            </a:endParaRPr>
          </a:p>
        </p:txBody>
      </p:sp>
      <p:pic>
        <p:nvPicPr>
          <p:cNvPr id="14340" name="Picture 2" descr="http://www.matrixgroup.net/images/solutions/solutions-strategy-trans.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1787525"/>
            <a:ext cx="8777287" cy="3529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68313" y="260350"/>
            <a:ext cx="8229600" cy="1584325"/>
          </a:xfrm>
        </p:spPr>
        <p:txBody>
          <a:bodyPr anchor="t">
            <a:noAutofit/>
          </a:bodyPr>
          <a:lstStyle/>
          <a:p>
            <a:pPr eaLnBrk="1" hangingPunct="1">
              <a:defRPr/>
            </a:pPr>
            <a:r>
              <a:rPr lang="en-GB" sz="3600" b="1" dirty="0">
                <a:effectLst>
                  <a:outerShdw blurRad="38100" dist="38100" dir="2700000" algn="tl">
                    <a:srgbClr val="000000">
                      <a:alpha val="43137"/>
                    </a:srgbClr>
                  </a:outerShdw>
                </a:effectLst>
                <a:latin typeface="Arial" charset="0"/>
                <a:cs typeface="Arial" charset="0"/>
              </a:rPr>
              <a:t>Requirements for successful  project management?                        </a:t>
            </a:r>
            <a:r>
              <a:rPr lang="en-GB" sz="2000" i="1" dirty="0">
                <a:latin typeface="Arial" charset="0"/>
                <a:cs typeface="Arial" charset="0"/>
              </a:rPr>
              <a:t>Elbeik, S and Thomas, M (1998) Butterworth Heinemann</a:t>
            </a:r>
            <a:br>
              <a:rPr lang="en-GB" sz="2000" i="1" dirty="0">
                <a:latin typeface="Arial" charset="0"/>
                <a:cs typeface="Arial" charset="0"/>
              </a:rPr>
            </a:br>
            <a:br>
              <a:rPr lang="en-GB" sz="3600" b="1" dirty="0">
                <a:effectLst>
                  <a:outerShdw blurRad="38100" dist="38100" dir="2700000" algn="tl">
                    <a:srgbClr val="000000">
                      <a:alpha val="43137"/>
                    </a:srgbClr>
                  </a:outerShdw>
                </a:effectLst>
                <a:latin typeface="Arial" charset="0"/>
                <a:cs typeface="Arial" charset="0"/>
              </a:rPr>
            </a:br>
            <a:endParaRPr lang="en-GB" sz="3600" b="1" dirty="0">
              <a:effectLst>
                <a:outerShdw blurRad="38100" dist="38100" dir="2700000" algn="tl">
                  <a:srgbClr val="000000">
                    <a:alpha val="43137"/>
                  </a:srgbClr>
                </a:outerShdw>
              </a:effectLst>
              <a:latin typeface="Arial" charset="0"/>
              <a:cs typeface="Arial" charset="0"/>
            </a:endParaRPr>
          </a:p>
        </p:txBody>
      </p:sp>
      <p:sp>
        <p:nvSpPr>
          <p:cNvPr id="29699" name="Rectangle 3"/>
          <p:cNvSpPr>
            <a:spLocks noGrp="1" noChangeArrowheads="1"/>
          </p:cNvSpPr>
          <p:nvPr>
            <p:ph type="body" sz="half" idx="1"/>
          </p:nvPr>
        </p:nvSpPr>
        <p:spPr>
          <a:xfrm>
            <a:off x="395288" y="2205038"/>
            <a:ext cx="4114800" cy="4221162"/>
          </a:xfrm>
        </p:spPr>
        <p:txBody>
          <a:bodyPr/>
          <a:lstStyle/>
          <a:p>
            <a:pPr marL="533400" indent="-533400" eaLnBrk="1" hangingPunct="1">
              <a:lnSpc>
                <a:spcPct val="90000"/>
              </a:lnSpc>
              <a:buFontTx/>
              <a:buAutoNum type="arabicPeriod"/>
            </a:pPr>
            <a:r>
              <a:rPr lang="en-GB" altLang="en-US">
                <a:latin typeface="Arial" charset="0"/>
                <a:cs typeface="Arial" charset="0"/>
              </a:rPr>
              <a:t>Clearly defined objectives</a:t>
            </a:r>
          </a:p>
          <a:p>
            <a:pPr marL="533400" indent="-533400" eaLnBrk="1" hangingPunct="1">
              <a:lnSpc>
                <a:spcPct val="90000"/>
              </a:lnSpc>
              <a:buFontTx/>
              <a:buAutoNum type="arabicPeriod"/>
            </a:pPr>
            <a:r>
              <a:rPr lang="en-GB" altLang="en-US">
                <a:latin typeface="Arial" charset="0"/>
                <a:cs typeface="Arial" charset="0"/>
              </a:rPr>
              <a:t>Good planning and control method</a:t>
            </a:r>
          </a:p>
          <a:p>
            <a:pPr marL="533400" indent="-533400" eaLnBrk="1" hangingPunct="1">
              <a:lnSpc>
                <a:spcPct val="90000"/>
              </a:lnSpc>
              <a:buFontTx/>
              <a:buAutoNum type="arabicPeriod"/>
            </a:pPr>
            <a:r>
              <a:rPr lang="en-GB" altLang="en-US">
                <a:latin typeface="Arial" charset="0"/>
                <a:cs typeface="Arial" charset="0"/>
              </a:rPr>
              <a:t>Good quality of project manager</a:t>
            </a:r>
          </a:p>
          <a:p>
            <a:pPr marL="533400" indent="-533400" eaLnBrk="1" hangingPunct="1">
              <a:lnSpc>
                <a:spcPct val="90000"/>
              </a:lnSpc>
              <a:buFontTx/>
              <a:buAutoNum type="arabicPeriod"/>
            </a:pPr>
            <a:r>
              <a:rPr lang="en-GB" altLang="en-US">
                <a:latin typeface="Arial" charset="0"/>
                <a:cs typeface="Arial" charset="0"/>
              </a:rPr>
              <a:t>Good management support</a:t>
            </a:r>
          </a:p>
          <a:p>
            <a:pPr marL="533400" indent="-533400" eaLnBrk="1" hangingPunct="1">
              <a:lnSpc>
                <a:spcPct val="90000"/>
              </a:lnSpc>
              <a:buFontTx/>
              <a:buAutoNum type="arabicPeriod"/>
            </a:pPr>
            <a:r>
              <a:rPr lang="en-GB" altLang="en-US">
                <a:latin typeface="Arial" charset="0"/>
                <a:cs typeface="Arial" charset="0"/>
              </a:rPr>
              <a:t>Enough time and resources</a:t>
            </a:r>
          </a:p>
        </p:txBody>
      </p:sp>
      <p:sp>
        <p:nvSpPr>
          <p:cNvPr id="29700" name="Rectangle 4"/>
          <p:cNvSpPr>
            <a:spLocks noGrp="1" noChangeArrowheads="1"/>
          </p:cNvSpPr>
          <p:nvPr>
            <p:ph type="body" sz="half" idx="2"/>
          </p:nvPr>
        </p:nvSpPr>
        <p:spPr>
          <a:xfrm>
            <a:off x="4648200" y="2133600"/>
            <a:ext cx="4495800" cy="5029200"/>
          </a:xfrm>
        </p:spPr>
        <p:txBody>
          <a:bodyPr/>
          <a:lstStyle/>
          <a:p>
            <a:pPr marL="533400" indent="-533400" eaLnBrk="1" hangingPunct="1">
              <a:buFontTx/>
              <a:buAutoNum type="arabicPeriod" startAt="6"/>
            </a:pPr>
            <a:r>
              <a:rPr lang="en-GB" altLang="en-US">
                <a:latin typeface="Arial" charset="0"/>
                <a:cs typeface="Arial" charset="0"/>
              </a:rPr>
              <a:t> Commitment by all</a:t>
            </a:r>
          </a:p>
          <a:p>
            <a:pPr marL="533400" indent="-533400" eaLnBrk="1" hangingPunct="1">
              <a:buFontTx/>
              <a:buAutoNum type="arabicPeriod" startAt="6"/>
            </a:pPr>
            <a:r>
              <a:rPr lang="en-GB" altLang="en-US">
                <a:latin typeface="Arial" charset="0"/>
                <a:cs typeface="Arial" charset="0"/>
              </a:rPr>
              <a:t>High user involvement</a:t>
            </a:r>
          </a:p>
          <a:p>
            <a:pPr marL="533400" indent="-533400" eaLnBrk="1" hangingPunct="1">
              <a:buFontTx/>
              <a:buAutoNum type="arabicPeriod" startAt="6"/>
            </a:pPr>
            <a:r>
              <a:rPr lang="en-GB" altLang="en-US">
                <a:latin typeface="Arial" charset="0"/>
                <a:cs typeface="Arial" charset="0"/>
              </a:rPr>
              <a:t>Good communications</a:t>
            </a:r>
          </a:p>
          <a:p>
            <a:pPr marL="533400" indent="-533400" eaLnBrk="1" hangingPunct="1">
              <a:buFontTx/>
              <a:buAutoNum type="arabicPeriod" startAt="6"/>
            </a:pPr>
            <a:r>
              <a:rPr lang="en-GB" altLang="en-US">
                <a:latin typeface="Arial" charset="0"/>
                <a:cs typeface="Arial" charset="0"/>
              </a:rPr>
              <a:t>Good project organisation and structure</a:t>
            </a:r>
          </a:p>
          <a:p>
            <a:pPr marL="533400" indent="-533400" eaLnBrk="1" hangingPunct="1">
              <a:buFontTx/>
              <a:buAutoNum type="arabicPeriod" startAt="6"/>
            </a:pPr>
            <a:r>
              <a:rPr lang="en-GB" altLang="en-US">
                <a:latin typeface="Arial" charset="0"/>
                <a:cs typeface="Arial" charset="0"/>
              </a:rPr>
              <a:t>Being able to stop a project</a:t>
            </a:r>
          </a:p>
          <a:p>
            <a:pPr marL="533400" indent="-533400" algn="r" eaLnBrk="1" hangingPunct="1"/>
            <a:endParaRPr lang="en-GB" altLang="en-US">
              <a:latin typeface="Arial" charset="0"/>
              <a:cs typeface="Arial" charset="0"/>
            </a:endParaRPr>
          </a:p>
          <a:p>
            <a:pPr marL="533400" indent="-533400" algn="r" eaLnBrk="1" hangingPunct="1"/>
            <a:endParaRPr lang="en-GB" altLang="en-US">
              <a:latin typeface="Arial" charset="0"/>
              <a:cs typeface="Arial" charset="0"/>
            </a:endParaRPr>
          </a:p>
          <a:p>
            <a:pPr marL="533400" indent="-533400" algn="r" eaLnBrk="1" hangingPunct="1"/>
            <a:endParaRPr lang="en-GB" altLang="en-US">
              <a:latin typeface="Arial" charset="0"/>
              <a:cs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9699">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9699">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9699">
                                            <p:txEl>
                                              <p:pRg st="2" end="2"/>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69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9699">
                                            <p:txEl>
                                              <p:pRg st="3" end="3"/>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69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29699">
                                            <p:txEl>
                                              <p:pRg st="4" end="4"/>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9700">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9700">
                                            <p:txEl>
                                              <p:pRg st="0" end="0"/>
                                            </p:txEl>
                                          </p:spTgt>
                                        </p:tgtEl>
                                        <p:attrNameLst>
                                          <p:attrName>ppt_c</p:attrName>
                                        </p:attrNameLst>
                                      </p:cBhvr>
                                      <p:to>
                                        <a:schemeClr val="accent1"/>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9700">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9700">
                                            <p:txEl>
                                              <p:pRg st="1" end="1"/>
                                            </p:txEl>
                                          </p:spTgt>
                                        </p:tgtEl>
                                        <p:attrNameLst>
                                          <p:attrName>ppt_c</p:attrName>
                                        </p:attrNameLst>
                                      </p:cBhvr>
                                      <p:to>
                                        <a:schemeClr val="accent1"/>
                                      </p:to>
                                    </p:animClr>
                                  </p:sub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9700">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9700">
                                            <p:txEl>
                                              <p:pRg st="2" end="2"/>
                                            </p:txEl>
                                          </p:spTgt>
                                        </p:tgtEl>
                                        <p:attrNameLst>
                                          <p:attrName>ppt_c</p:attrName>
                                        </p:attrNameLst>
                                      </p:cBhvr>
                                      <p:to>
                                        <a:schemeClr val="accent1"/>
                                      </p:to>
                                    </p:animClr>
                                  </p:sub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9700">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9700">
                                            <p:txEl>
                                              <p:pRg st="3" end="3"/>
                                            </p:txEl>
                                          </p:spTgt>
                                        </p:tgtEl>
                                        <p:attrNameLst>
                                          <p:attrName>ppt_c</p:attrName>
                                        </p:attrNameLst>
                                      </p:cBhvr>
                                      <p:to>
                                        <a:schemeClr val="accent1"/>
                                      </p:to>
                                    </p:animClr>
                                  </p:sub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9700">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29700">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P spid="29700"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Freeform 2"/>
          <p:cNvSpPr>
            <a:spLocks/>
          </p:cNvSpPr>
          <p:nvPr/>
        </p:nvSpPr>
        <p:spPr bwMode="auto">
          <a:xfrm>
            <a:off x="1979613" y="3573463"/>
            <a:ext cx="4718050" cy="1412875"/>
          </a:xfrm>
          <a:custGeom>
            <a:avLst/>
            <a:gdLst>
              <a:gd name="T0" fmla="*/ 0 w 7203"/>
              <a:gd name="T1" fmla="*/ 2147483647 h 1961"/>
              <a:gd name="T2" fmla="*/ 2147483647 w 7203"/>
              <a:gd name="T3" fmla="*/ 2147483647 h 1961"/>
              <a:gd name="T4" fmla="*/ 2147483647 w 7203"/>
              <a:gd name="T5" fmla="*/ 2147483647 h 1961"/>
              <a:gd name="T6" fmla="*/ 2147483647 w 7203"/>
              <a:gd name="T7" fmla="*/ 2147483647 h 1961"/>
              <a:gd name="T8" fmla="*/ 2147483647 w 7203"/>
              <a:gd name="T9" fmla="*/ 2147483647 h 1961"/>
              <a:gd name="T10" fmla="*/ 2147483647 w 7203"/>
              <a:gd name="T11" fmla="*/ 2147483647 h 1961"/>
              <a:gd name="T12" fmla="*/ 2147483647 w 7203"/>
              <a:gd name="T13" fmla="*/ 2147483647 h 1961"/>
              <a:gd name="T14" fmla="*/ 2147483647 w 7203"/>
              <a:gd name="T15" fmla="*/ 2147483647 h 1961"/>
              <a:gd name="T16" fmla="*/ 2147483647 w 7203"/>
              <a:gd name="T17" fmla="*/ 2147483647 h 1961"/>
              <a:gd name="T18" fmla="*/ 2147483647 w 7203"/>
              <a:gd name="T19" fmla="*/ 2147483647 h 1961"/>
              <a:gd name="T20" fmla="*/ 2147483647 w 7203"/>
              <a:gd name="T21" fmla="*/ 2147483647 h 1961"/>
              <a:gd name="T22" fmla="*/ 2147483647 w 7203"/>
              <a:gd name="T23" fmla="*/ 2147483647 h 1961"/>
              <a:gd name="T24" fmla="*/ 2147483647 w 7203"/>
              <a:gd name="T25" fmla="*/ 2147483647 h 1961"/>
              <a:gd name="T26" fmla="*/ 2147483647 w 7203"/>
              <a:gd name="T27" fmla="*/ 2147483647 h 1961"/>
              <a:gd name="T28" fmla="*/ 2147483647 w 7203"/>
              <a:gd name="T29" fmla="*/ 2147483647 h 1961"/>
              <a:gd name="T30" fmla="*/ 2147483647 w 7203"/>
              <a:gd name="T31" fmla="*/ 2147483647 h 1961"/>
              <a:gd name="T32" fmla="*/ 2147483647 w 7203"/>
              <a:gd name="T33" fmla="*/ 2147483647 h 1961"/>
              <a:gd name="T34" fmla="*/ 2147483647 w 7203"/>
              <a:gd name="T35" fmla="*/ 2147483647 h 1961"/>
              <a:gd name="T36" fmla="*/ 2147483647 w 7203"/>
              <a:gd name="T37" fmla="*/ 2147483647 h 1961"/>
              <a:gd name="T38" fmla="*/ 2147483647 w 7203"/>
              <a:gd name="T39" fmla="*/ 2147483647 h 1961"/>
              <a:gd name="T40" fmla="*/ 2147483647 w 7203"/>
              <a:gd name="T41" fmla="*/ 2147483647 h 1961"/>
              <a:gd name="T42" fmla="*/ 2147483647 w 7203"/>
              <a:gd name="T43" fmla="*/ 2147483647 h 1961"/>
              <a:gd name="T44" fmla="*/ 2147483647 w 7203"/>
              <a:gd name="T45" fmla="*/ 0 h 1961"/>
              <a:gd name="T46" fmla="*/ 2147483647 w 7203"/>
              <a:gd name="T47" fmla="*/ 2147483647 h 1961"/>
              <a:gd name="T48" fmla="*/ 2147483647 w 7203"/>
              <a:gd name="T49" fmla="*/ 2147483647 h 1961"/>
              <a:gd name="T50" fmla="*/ 2147483647 w 7203"/>
              <a:gd name="T51" fmla="*/ 2147483647 h 1961"/>
              <a:gd name="T52" fmla="*/ 2147483647 w 7203"/>
              <a:gd name="T53" fmla="*/ 2147483647 h 1961"/>
              <a:gd name="T54" fmla="*/ 2147483647 w 7203"/>
              <a:gd name="T55" fmla="*/ 2147483647 h 1961"/>
              <a:gd name="T56" fmla="*/ 2147483647 w 7203"/>
              <a:gd name="T57" fmla="*/ 2147483647 h 1961"/>
              <a:gd name="T58" fmla="*/ 2147483647 w 7203"/>
              <a:gd name="T59" fmla="*/ 2147483647 h 1961"/>
              <a:gd name="T60" fmla="*/ 2147483647 w 7203"/>
              <a:gd name="T61" fmla="*/ 2147483647 h 1961"/>
              <a:gd name="T62" fmla="*/ 2147483647 w 7203"/>
              <a:gd name="T63" fmla="*/ 2147483647 h 1961"/>
              <a:gd name="T64" fmla="*/ 2147483647 w 7203"/>
              <a:gd name="T65" fmla="*/ 2147483647 h 1961"/>
              <a:gd name="T66" fmla="*/ 2147483647 w 7203"/>
              <a:gd name="T67" fmla="*/ 2147483647 h 1961"/>
              <a:gd name="T68" fmla="*/ 2147483647 w 7203"/>
              <a:gd name="T69" fmla="*/ 2147483647 h 1961"/>
              <a:gd name="T70" fmla="*/ 2147483647 w 7203"/>
              <a:gd name="T71" fmla="*/ 2147483647 h 1961"/>
              <a:gd name="T72" fmla="*/ 2147483647 w 7203"/>
              <a:gd name="T73" fmla="*/ 2147483647 h 1961"/>
              <a:gd name="T74" fmla="*/ 2147483647 w 7203"/>
              <a:gd name="T75" fmla="*/ 2147483647 h 1961"/>
              <a:gd name="T76" fmla="*/ 2147483647 w 7203"/>
              <a:gd name="T77" fmla="*/ 2147483647 h 1961"/>
              <a:gd name="T78" fmla="*/ 2147483647 w 7203"/>
              <a:gd name="T79" fmla="*/ 2147483647 h 1961"/>
              <a:gd name="T80" fmla="*/ 2147483647 w 7203"/>
              <a:gd name="T81" fmla="*/ 2147483647 h 1961"/>
              <a:gd name="T82" fmla="*/ 2147483647 w 7203"/>
              <a:gd name="T83" fmla="*/ 2147483647 h 1961"/>
              <a:gd name="T84" fmla="*/ 2147483647 w 7203"/>
              <a:gd name="T85" fmla="*/ 2147483647 h 1961"/>
              <a:gd name="T86" fmla="*/ 2147483647 w 7203"/>
              <a:gd name="T87" fmla="*/ 2147483647 h 1961"/>
              <a:gd name="T88" fmla="*/ 2147483647 w 7203"/>
              <a:gd name="T89" fmla="*/ 2147483647 h 1961"/>
              <a:gd name="T90" fmla="*/ 2147483647 w 7203"/>
              <a:gd name="T91" fmla="*/ 2147483647 h 1961"/>
              <a:gd name="T92" fmla="*/ 2147483647 w 7203"/>
              <a:gd name="T93" fmla="*/ 2147483647 h 1961"/>
              <a:gd name="T94" fmla="*/ 2147483647 w 7203"/>
              <a:gd name="T95" fmla="*/ 2147483647 h 1961"/>
              <a:gd name="T96" fmla="*/ 2147483647 w 7203"/>
              <a:gd name="T97" fmla="*/ 2147483647 h 1961"/>
              <a:gd name="T98" fmla="*/ 2147483647 w 7203"/>
              <a:gd name="T99" fmla="*/ 2147483647 h 1961"/>
              <a:gd name="T100" fmla="*/ 2147483647 w 7203"/>
              <a:gd name="T101" fmla="*/ 2147483647 h 1961"/>
              <a:gd name="T102" fmla="*/ 2147483647 w 7203"/>
              <a:gd name="T103" fmla="*/ 2147483647 h 196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7203"/>
              <a:gd name="T157" fmla="*/ 0 h 1961"/>
              <a:gd name="T158" fmla="*/ 7203 w 7203"/>
              <a:gd name="T159" fmla="*/ 1961 h 196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7203" h="1961">
                <a:moveTo>
                  <a:pt x="0" y="1860"/>
                </a:moveTo>
                <a:cubicBezTo>
                  <a:pt x="151" y="1803"/>
                  <a:pt x="320" y="1756"/>
                  <a:pt x="480" y="1740"/>
                </a:cubicBezTo>
                <a:cubicBezTo>
                  <a:pt x="652" y="1675"/>
                  <a:pt x="542" y="1711"/>
                  <a:pt x="816" y="1656"/>
                </a:cubicBezTo>
                <a:cubicBezTo>
                  <a:pt x="913" y="1637"/>
                  <a:pt x="1008" y="1587"/>
                  <a:pt x="1104" y="1560"/>
                </a:cubicBezTo>
                <a:cubicBezTo>
                  <a:pt x="1187" y="1508"/>
                  <a:pt x="1273" y="1477"/>
                  <a:pt x="1356" y="1428"/>
                </a:cubicBezTo>
                <a:cubicBezTo>
                  <a:pt x="1461" y="1367"/>
                  <a:pt x="1563" y="1296"/>
                  <a:pt x="1668" y="1236"/>
                </a:cubicBezTo>
                <a:cubicBezTo>
                  <a:pt x="1694" y="1221"/>
                  <a:pt x="1725" y="1215"/>
                  <a:pt x="1752" y="1200"/>
                </a:cubicBezTo>
                <a:cubicBezTo>
                  <a:pt x="1805" y="1171"/>
                  <a:pt x="1856" y="1136"/>
                  <a:pt x="1908" y="1104"/>
                </a:cubicBezTo>
                <a:cubicBezTo>
                  <a:pt x="1995" y="1050"/>
                  <a:pt x="2064" y="970"/>
                  <a:pt x="2148" y="912"/>
                </a:cubicBezTo>
                <a:cubicBezTo>
                  <a:pt x="2184" y="887"/>
                  <a:pt x="2220" y="864"/>
                  <a:pt x="2256" y="840"/>
                </a:cubicBezTo>
                <a:cubicBezTo>
                  <a:pt x="2292" y="816"/>
                  <a:pt x="2341" y="817"/>
                  <a:pt x="2376" y="792"/>
                </a:cubicBezTo>
                <a:cubicBezTo>
                  <a:pt x="2452" y="738"/>
                  <a:pt x="2518" y="674"/>
                  <a:pt x="2604" y="636"/>
                </a:cubicBezTo>
                <a:cubicBezTo>
                  <a:pt x="2619" y="629"/>
                  <a:pt x="2636" y="629"/>
                  <a:pt x="2652" y="624"/>
                </a:cubicBezTo>
                <a:cubicBezTo>
                  <a:pt x="2672" y="617"/>
                  <a:pt x="2693" y="610"/>
                  <a:pt x="2712" y="600"/>
                </a:cubicBezTo>
                <a:cubicBezTo>
                  <a:pt x="2816" y="548"/>
                  <a:pt x="2728" y="575"/>
                  <a:pt x="2820" y="552"/>
                </a:cubicBezTo>
                <a:cubicBezTo>
                  <a:pt x="2884" y="513"/>
                  <a:pt x="2940" y="486"/>
                  <a:pt x="3012" y="468"/>
                </a:cubicBezTo>
                <a:cubicBezTo>
                  <a:pt x="3118" y="397"/>
                  <a:pt x="2949" y="506"/>
                  <a:pt x="3120" y="420"/>
                </a:cubicBezTo>
                <a:cubicBezTo>
                  <a:pt x="3207" y="376"/>
                  <a:pt x="3132" y="396"/>
                  <a:pt x="3204" y="348"/>
                </a:cubicBezTo>
                <a:cubicBezTo>
                  <a:pt x="3215" y="341"/>
                  <a:pt x="3229" y="342"/>
                  <a:pt x="3240" y="336"/>
                </a:cubicBezTo>
                <a:cubicBezTo>
                  <a:pt x="3299" y="307"/>
                  <a:pt x="3365" y="277"/>
                  <a:pt x="3420" y="240"/>
                </a:cubicBezTo>
                <a:cubicBezTo>
                  <a:pt x="3510" y="180"/>
                  <a:pt x="3606" y="142"/>
                  <a:pt x="3708" y="108"/>
                </a:cubicBezTo>
                <a:cubicBezTo>
                  <a:pt x="3751" y="94"/>
                  <a:pt x="3808" y="43"/>
                  <a:pt x="3852" y="24"/>
                </a:cubicBezTo>
                <a:cubicBezTo>
                  <a:pt x="3888" y="8"/>
                  <a:pt x="3986" y="2"/>
                  <a:pt x="4008" y="0"/>
                </a:cubicBezTo>
                <a:cubicBezTo>
                  <a:pt x="4093" y="6"/>
                  <a:pt x="4187" y="10"/>
                  <a:pt x="4272" y="24"/>
                </a:cubicBezTo>
                <a:cubicBezTo>
                  <a:pt x="4365" y="39"/>
                  <a:pt x="4456" y="76"/>
                  <a:pt x="4548" y="96"/>
                </a:cubicBezTo>
                <a:cubicBezTo>
                  <a:pt x="4631" y="115"/>
                  <a:pt x="4600" y="100"/>
                  <a:pt x="4668" y="120"/>
                </a:cubicBezTo>
                <a:cubicBezTo>
                  <a:pt x="4761" y="148"/>
                  <a:pt x="4850" y="180"/>
                  <a:pt x="4944" y="204"/>
                </a:cubicBezTo>
                <a:cubicBezTo>
                  <a:pt x="4960" y="208"/>
                  <a:pt x="4976" y="212"/>
                  <a:pt x="4992" y="216"/>
                </a:cubicBezTo>
                <a:cubicBezTo>
                  <a:pt x="5008" y="220"/>
                  <a:pt x="5040" y="228"/>
                  <a:pt x="5040" y="228"/>
                </a:cubicBezTo>
                <a:cubicBezTo>
                  <a:pt x="5087" y="260"/>
                  <a:pt x="5141" y="286"/>
                  <a:pt x="5196" y="300"/>
                </a:cubicBezTo>
                <a:cubicBezTo>
                  <a:pt x="5212" y="312"/>
                  <a:pt x="5227" y="325"/>
                  <a:pt x="5244" y="336"/>
                </a:cubicBezTo>
                <a:cubicBezTo>
                  <a:pt x="5259" y="345"/>
                  <a:pt x="5277" y="350"/>
                  <a:pt x="5292" y="360"/>
                </a:cubicBezTo>
                <a:cubicBezTo>
                  <a:pt x="5306" y="370"/>
                  <a:pt x="5315" y="386"/>
                  <a:pt x="5328" y="396"/>
                </a:cubicBezTo>
                <a:cubicBezTo>
                  <a:pt x="5366" y="426"/>
                  <a:pt x="5453" y="480"/>
                  <a:pt x="5496" y="504"/>
                </a:cubicBezTo>
                <a:cubicBezTo>
                  <a:pt x="5598" y="561"/>
                  <a:pt x="5515" y="497"/>
                  <a:pt x="5604" y="552"/>
                </a:cubicBezTo>
                <a:cubicBezTo>
                  <a:pt x="5659" y="586"/>
                  <a:pt x="5709" y="615"/>
                  <a:pt x="5772" y="636"/>
                </a:cubicBezTo>
                <a:cubicBezTo>
                  <a:pt x="5800" y="657"/>
                  <a:pt x="5830" y="674"/>
                  <a:pt x="5856" y="696"/>
                </a:cubicBezTo>
                <a:cubicBezTo>
                  <a:pt x="5869" y="707"/>
                  <a:pt x="5878" y="723"/>
                  <a:pt x="5892" y="732"/>
                </a:cubicBezTo>
                <a:cubicBezTo>
                  <a:pt x="5902" y="739"/>
                  <a:pt x="5970" y="754"/>
                  <a:pt x="5976" y="756"/>
                </a:cubicBezTo>
                <a:cubicBezTo>
                  <a:pt x="6019" y="785"/>
                  <a:pt x="6070" y="811"/>
                  <a:pt x="6120" y="828"/>
                </a:cubicBezTo>
                <a:cubicBezTo>
                  <a:pt x="6189" y="931"/>
                  <a:pt x="6097" y="810"/>
                  <a:pt x="6180" y="876"/>
                </a:cubicBezTo>
                <a:cubicBezTo>
                  <a:pt x="6191" y="885"/>
                  <a:pt x="6194" y="902"/>
                  <a:pt x="6204" y="912"/>
                </a:cubicBezTo>
                <a:cubicBezTo>
                  <a:pt x="6214" y="922"/>
                  <a:pt x="6228" y="928"/>
                  <a:pt x="6240" y="936"/>
                </a:cubicBezTo>
                <a:cubicBezTo>
                  <a:pt x="6280" y="995"/>
                  <a:pt x="6351" y="1048"/>
                  <a:pt x="6408" y="1092"/>
                </a:cubicBezTo>
                <a:cubicBezTo>
                  <a:pt x="6442" y="1119"/>
                  <a:pt x="6485" y="1133"/>
                  <a:pt x="6516" y="1164"/>
                </a:cubicBezTo>
                <a:cubicBezTo>
                  <a:pt x="6552" y="1200"/>
                  <a:pt x="6588" y="1236"/>
                  <a:pt x="6624" y="1272"/>
                </a:cubicBezTo>
                <a:cubicBezTo>
                  <a:pt x="6691" y="1339"/>
                  <a:pt x="6658" y="1347"/>
                  <a:pt x="6744" y="1404"/>
                </a:cubicBezTo>
                <a:cubicBezTo>
                  <a:pt x="6793" y="1478"/>
                  <a:pt x="6739" y="1406"/>
                  <a:pt x="6804" y="1464"/>
                </a:cubicBezTo>
                <a:cubicBezTo>
                  <a:pt x="6927" y="1574"/>
                  <a:pt x="6830" y="1506"/>
                  <a:pt x="6912" y="1560"/>
                </a:cubicBezTo>
                <a:cubicBezTo>
                  <a:pt x="6998" y="1689"/>
                  <a:pt x="6864" y="1493"/>
                  <a:pt x="6972" y="1632"/>
                </a:cubicBezTo>
                <a:cubicBezTo>
                  <a:pt x="7026" y="1702"/>
                  <a:pt x="7079" y="1774"/>
                  <a:pt x="7128" y="1848"/>
                </a:cubicBezTo>
                <a:cubicBezTo>
                  <a:pt x="7203" y="1961"/>
                  <a:pt x="7200" y="1858"/>
                  <a:pt x="7200" y="1908"/>
                </a:cubicBezTo>
              </a:path>
            </a:pathLst>
          </a:custGeom>
          <a:noFill/>
          <a:ln w="38100">
            <a:solidFill>
              <a:srgbClr val="008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387" name="Line 3"/>
          <p:cNvSpPr>
            <a:spLocks noChangeShapeType="1"/>
          </p:cNvSpPr>
          <p:nvPr/>
        </p:nvSpPr>
        <p:spPr bwMode="auto">
          <a:xfrm>
            <a:off x="2339975" y="5805488"/>
            <a:ext cx="3703638" cy="0"/>
          </a:xfrm>
          <a:prstGeom prst="line">
            <a:avLst/>
          </a:prstGeom>
          <a:noFill/>
          <a:ln w="762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6388" name="Text Box 4"/>
          <p:cNvSpPr txBox="1">
            <a:spLocks noChangeArrowheads="1"/>
          </p:cNvSpPr>
          <p:nvPr/>
        </p:nvSpPr>
        <p:spPr bwMode="auto">
          <a:xfrm>
            <a:off x="3733800" y="5349875"/>
            <a:ext cx="838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r>
              <a:rPr lang="en-GB" altLang="en-US" sz="1800" b="1">
                <a:latin typeface="Arial" charset="0"/>
                <a:cs typeface="Times New Roman" pitchFamily="18" charset="0"/>
              </a:rPr>
              <a:t>Time</a:t>
            </a:r>
            <a:endParaRPr lang="en-GB" altLang="en-US" sz="1400">
              <a:latin typeface="Arial" charset="0"/>
              <a:cs typeface="Times New Roman" pitchFamily="18" charset="0"/>
            </a:endParaRPr>
          </a:p>
        </p:txBody>
      </p:sp>
      <p:sp>
        <p:nvSpPr>
          <p:cNvPr id="16389" name="Line 10"/>
          <p:cNvSpPr>
            <a:spLocks noChangeShapeType="1"/>
          </p:cNvSpPr>
          <p:nvPr/>
        </p:nvSpPr>
        <p:spPr bwMode="auto">
          <a:xfrm>
            <a:off x="2555875" y="2349500"/>
            <a:ext cx="0" cy="2592388"/>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16390" name="Line 11"/>
          <p:cNvSpPr>
            <a:spLocks noChangeShapeType="1"/>
          </p:cNvSpPr>
          <p:nvPr/>
        </p:nvSpPr>
        <p:spPr bwMode="auto">
          <a:xfrm>
            <a:off x="4067175" y="2349500"/>
            <a:ext cx="0" cy="2590800"/>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16391" name="Line 12"/>
          <p:cNvSpPr>
            <a:spLocks noChangeShapeType="1"/>
          </p:cNvSpPr>
          <p:nvPr/>
        </p:nvSpPr>
        <p:spPr bwMode="auto">
          <a:xfrm flipH="1">
            <a:off x="5795963" y="2349500"/>
            <a:ext cx="0" cy="2592388"/>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16392" name="Rectangle 13"/>
          <p:cNvSpPr>
            <a:spLocks noChangeArrowheads="1"/>
          </p:cNvSpPr>
          <p:nvPr/>
        </p:nvSpPr>
        <p:spPr bwMode="auto">
          <a:xfrm>
            <a:off x="460375" y="1924050"/>
            <a:ext cx="1841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pPr eaLnBrk="0" hangingPunct="0"/>
            <a:endParaRPr lang="en-GB" altLang="en-US"/>
          </a:p>
        </p:txBody>
      </p:sp>
      <p:sp>
        <p:nvSpPr>
          <p:cNvPr id="16393" name="Rectangle 14"/>
          <p:cNvSpPr>
            <a:spLocks noChangeArrowheads="1"/>
          </p:cNvSpPr>
          <p:nvPr/>
        </p:nvSpPr>
        <p:spPr bwMode="auto">
          <a:xfrm>
            <a:off x="460375" y="2108200"/>
            <a:ext cx="1841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eaLnBrk="0" hangingPunct="0"/>
            <a:endParaRPr lang="en-GB" altLang="en-US"/>
          </a:p>
        </p:txBody>
      </p:sp>
      <p:sp>
        <p:nvSpPr>
          <p:cNvPr id="16394" name="Rectangle 16"/>
          <p:cNvSpPr>
            <a:spLocks noChangeArrowheads="1"/>
          </p:cNvSpPr>
          <p:nvPr/>
        </p:nvSpPr>
        <p:spPr bwMode="auto">
          <a:xfrm>
            <a:off x="1692275" y="4848225"/>
            <a:ext cx="6840538"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pPr eaLnBrk="0" hangingPunct="0"/>
            <a:endParaRPr lang="en-GB" altLang="en-US"/>
          </a:p>
          <a:p>
            <a:pPr eaLnBrk="0" hangingPunct="0"/>
            <a:r>
              <a:rPr lang="en-GB" altLang="en-US" b="1"/>
              <a:t>Start</a:t>
            </a:r>
            <a:r>
              <a:rPr lang="en-GB" altLang="en-US"/>
              <a:t>				</a:t>
            </a:r>
            <a:r>
              <a:rPr lang="en-GB" altLang="en-US" b="1"/>
              <a:t>	 Finish</a:t>
            </a:r>
            <a:r>
              <a:rPr lang="en-GB" altLang="en-US"/>
              <a:t> </a:t>
            </a:r>
          </a:p>
        </p:txBody>
      </p:sp>
      <p:sp>
        <p:nvSpPr>
          <p:cNvPr id="16395" name="Line 17"/>
          <p:cNvSpPr>
            <a:spLocks noChangeShapeType="1"/>
          </p:cNvSpPr>
          <p:nvPr/>
        </p:nvSpPr>
        <p:spPr bwMode="auto">
          <a:xfrm>
            <a:off x="1547813" y="4941888"/>
            <a:ext cx="5688012"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396" name="Line 18"/>
          <p:cNvSpPr>
            <a:spLocks noChangeShapeType="1"/>
          </p:cNvSpPr>
          <p:nvPr/>
        </p:nvSpPr>
        <p:spPr bwMode="auto">
          <a:xfrm>
            <a:off x="1547813" y="2349500"/>
            <a:ext cx="0" cy="259238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397" name="Line 19"/>
          <p:cNvSpPr>
            <a:spLocks noChangeShapeType="1"/>
          </p:cNvSpPr>
          <p:nvPr/>
        </p:nvSpPr>
        <p:spPr bwMode="auto">
          <a:xfrm>
            <a:off x="7235825" y="2349500"/>
            <a:ext cx="0" cy="259238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398" name="Line 20"/>
          <p:cNvSpPr>
            <a:spLocks noChangeShapeType="1"/>
          </p:cNvSpPr>
          <p:nvPr/>
        </p:nvSpPr>
        <p:spPr bwMode="auto">
          <a:xfrm>
            <a:off x="1547813" y="2349500"/>
            <a:ext cx="5688012"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35" name="Rectangle 21"/>
          <p:cNvSpPr>
            <a:spLocks noChangeArrowheads="1"/>
          </p:cNvSpPr>
          <p:nvPr/>
        </p:nvSpPr>
        <p:spPr bwMode="auto">
          <a:xfrm>
            <a:off x="0" y="681038"/>
            <a:ext cx="9144000" cy="647700"/>
          </a:xfrm>
          <a:prstGeom prst="rect">
            <a:avLst/>
          </a:prstGeom>
          <a:noFill/>
          <a:ln w="9525">
            <a:noFill/>
            <a:miter lim="800000"/>
            <a:headEnd/>
            <a:tailEnd/>
          </a:ln>
        </p:spPr>
        <p:txBody>
          <a:bodyPr anchor="ctr">
            <a:spAutoFit/>
          </a:bodyPr>
          <a:lstStyle/>
          <a:p>
            <a:pPr algn="ctr" eaLnBrk="0" hangingPunct="0">
              <a:defRPr/>
            </a:pPr>
            <a:r>
              <a:rPr lang="en-GB" sz="3600" b="1" dirty="0">
                <a:effectLst>
                  <a:outerShdw blurRad="38100" dist="38100" dir="2700000" algn="tl">
                    <a:srgbClr val="000000">
                      <a:alpha val="43137"/>
                    </a:srgbClr>
                  </a:outerShdw>
                </a:effectLst>
              </a:rPr>
              <a:t>A typical project life cycle </a:t>
            </a:r>
          </a:p>
        </p:txBody>
      </p:sp>
      <p:sp>
        <p:nvSpPr>
          <p:cNvPr id="16400" name="Text Box 22"/>
          <p:cNvSpPr txBox="1">
            <a:spLocks noChangeArrowheads="1"/>
          </p:cNvSpPr>
          <p:nvPr/>
        </p:nvSpPr>
        <p:spPr bwMode="auto">
          <a:xfrm>
            <a:off x="395288" y="2636838"/>
            <a:ext cx="107950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1800" b="1">
                <a:latin typeface="Arial" charset="0"/>
              </a:rPr>
              <a:t>Cost and staffing level</a:t>
            </a:r>
          </a:p>
        </p:txBody>
      </p:sp>
      <p:sp>
        <p:nvSpPr>
          <p:cNvPr id="30737" name="Text Box 23"/>
          <p:cNvSpPr txBox="1">
            <a:spLocks noChangeArrowheads="1"/>
          </p:cNvSpPr>
          <p:nvPr/>
        </p:nvSpPr>
        <p:spPr bwMode="auto">
          <a:xfrm>
            <a:off x="1547813" y="2565400"/>
            <a:ext cx="10795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1800" b="1">
                <a:latin typeface="Arial" charset="0"/>
              </a:rPr>
              <a:t>Project start up</a:t>
            </a:r>
            <a:endParaRPr lang="en-GB" altLang="en-US" sz="1800">
              <a:latin typeface="Arial" charset="0"/>
            </a:endParaRPr>
          </a:p>
        </p:txBody>
      </p:sp>
      <p:sp>
        <p:nvSpPr>
          <p:cNvPr id="30738" name="Text Box 24"/>
          <p:cNvSpPr txBox="1">
            <a:spLocks noChangeArrowheads="1"/>
          </p:cNvSpPr>
          <p:nvPr/>
        </p:nvSpPr>
        <p:spPr bwMode="auto">
          <a:xfrm>
            <a:off x="2555875" y="2565400"/>
            <a:ext cx="15716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1800" b="1">
                <a:latin typeface="Arial" charset="0"/>
              </a:rPr>
              <a:t>Planning and organisation</a:t>
            </a:r>
          </a:p>
        </p:txBody>
      </p:sp>
      <p:sp>
        <p:nvSpPr>
          <p:cNvPr id="30739" name="Text Box 25"/>
          <p:cNvSpPr txBox="1">
            <a:spLocks noChangeArrowheads="1"/>
          </p:cNvSpPr>
          <p:nvPr/>
        </p:nvSpPr>
        <p:spPr bwMode="auto">
          <a:xfrm>
            <a:off x="3995738" y="2565400"/>
            <a:ext cx="20478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1800" b="1">
                <a:latin typeface="Arial" charset="0"/>
              </a:rPr>
              <a:t>Implementation with monitoring</a:t>
            </a:r>
          </a:p>
        </p:txBody>
      </p:sp>
      <p:sp>
        <p:nvSpPr>
          <p:cNvPr id="30740" name="Text Box 26"/>
          <p:cNvSpPr txBox="1">
            <a:spLocks noChangeArrowheads="1"/>
          </p:cNvSpPr>
          <p:nvPr/>
        </p:nvSpPr>
        <p:spPr bwMode="auto">
          <a:xfrm>
            <a:off x="5795963" y="2565400"/>
            <a:ext cx="1512887"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1800" b="1">
                <a:latin typeface="Arial" charset="0"/>
              </a:rPr>
              <a:t>Completion and evaluation</a:t>
            </a:r>
            <a:endParaRPr lang="en-GB" altLang="en-US" sz="1800">
              <a:latin typeface="Arial" charset="0"/>
            </a:endParaRPr>
          </a:p>
        </p:txBody>
      </p:sp>
      <p:pic>
        <p:nvPicPr>
          <p:cNvPr id="16405" name="Picture 2" descr="http://milindjadhav.com/wp-content/uploads/2013/04/tim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250" y="5876925"/>
            <a:ext cx="1081088" cy="74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3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3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3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40"/>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1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animBg="1"/>
      <p:bldP spid="30737" grpId="0"/>
      <p:bldP spid="30738" grpId="0"/>
      <p:bldP spid="30739" grpId="0"/>
      <p:bldP spid="3074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chor="t"/>
          <a:lstStyle/>
          <a:p>
            <a:pPr eaLnBrk="1" hangingPunct="1">
              <a:defRPr/>
            </a:pPr>
            <a:r>
              <a:rPr lang="en-GB" sz="3600" b="1" dirty="0">
                <a:effectLst>
                  <a:outerShdw blurRad="38100" dist="38100" dir="2700000" algn="tl">
                    <a:srgbClr val="000000">
                      <a:alpha val="43137"/>
                    </a:srgbClr>
                  </a:outerShdw>
                </a:effectLst>
                <a:latin typeface="Arial" charset="0"/>
                <a:cs typeface="Arial" charset="0"/>
              </a:rPr>
              <a:t>Project Manager’s Role</a:t>
            </a:r>
          </a:p>
        </p:txBody>
      </p:sp>
      <p:sp>
        <p:nvSpPr>
          <p:cNvPr id="32771" name="Text Box 4"/>
          <p:cNvSpPr txBox="1">
            <a:spLocks noChangeArrowheads="1"/>
          </p:cNvSpPr>
          <p:nvPr/>
        </p:nvSpPr>
        <p:spPr bwMode="auto">
          <a:xfrm>
            <a:off x="3013075" y="1265238"/>
            <a:ext cx="2886075" cy="1373187"/>
          </a:xfrm>
          <a:prstGeom prst="rect">
            <a:avLst/>
          </a:prstGeom>
          <a:solidFill>
            <a:schemeClr val="accent3">
              <a:lumMod val="20000"/>
              <a:lumOff val="80000"/>
            </a:schemeClr>
          </a:solidFill>
          <a:ln w="9525">
            <a:solidFill>
              <a:schemeClr val="tx1"/>
            </a:solidFill>
            <a:miter lim="800000"/>
            <a:headEnd/>
            <a:tailEnd/>
          </a:ln>
        </p:spPr>
        <p:txBody>
          <a:bodyPr>
            <a:spAutoFit/>
          </a:bodyPr>
          <a:lstStyle/>
          <a:p>
            <a:pPr algn="ctr" eaLnBrk="0" hangingPunct="0">
              <a:spcBef>
                <a:spcPct val="50000"/>
              </a:spcBef>
              <a:defRPr/>
            </a:pPr>
            <a:r>
              <a:rPr lang="en-GB" sz="2800" dirty="0"/>
              <a:t>Planning, organising and co-ordinating</a:t>
            </a:r>
          </a:p>
        </p:txBody>
      </p:sp>
      <p:sp>
        <p:nvSpPr>
          <p:cNvPr id="32772" name="Text Box 5"/>
          <p:cNvSpPr txBox="1">
            <a:spLocks noChangeArrowheads="1"/>
          </p:cNvSpPr>
          <p:nvPr/>
        </p:nvSpPr>
        <p:spPr bwMode="auto">
          <a:xfrm>
            <a:off x="3013075" y="3157538"/>
            <a:ext cx="2886075" cy="946150"/>
          </a:xfrm>
          <a:prstGeom prst="rect">
            <a:avLst/>
          </a:prstGeom>
          <a:solidFill>
            <a:schemeClr val="bg2">
              <a:lumMod val="90000"/>
            </a:schemeClr>
          </a:solidFill>
          <a:ln w="9525">
            <a:solidFill>
              <a:schemeClr val="tx1"/>
            </a:solidFill>
            <a:miter lim="800000"/>
            <a:headEnd/>
            <a:tailEnd/>
          </a:ln>
        </p:spPr>
        <p:txBody>
          <a:bodyPr>
            <a:spAutoFit/>
          </a:bodyPr>
          <a:lstStyle/>
          <a:p>
            <a:pPr algn="ctr" eaLnBrk="0" hangingPunct="0">
              <a:spcBef>
                <a:spcPct val="50000"/>
              </a:spcBef>
              <a:defRPr/>
            </a:pPr>
            <a:r>
              <a:rPr lang="en-GB" sz="2800" dirty="0"/>
              <a:t>Monitoring and controlling</a:t>
            </a:r>
          </a:p>
        </p:txBody>
      </p:sp>
      <p:sp>
        <p:nvSpPr>
          <p:cNvPr id="32773" name="Text Box 6"/>
          <p:cNvSpPr txBox="1">
            <a:spLocks noChangeArrowheads="1"/>
          </p:cNvSpPr>
          <p:nvPr/>
        </p:nvSpPr>
        <p:spPr bwMode="auto">
          <a:xfrm>
            <a:off x="3013075" y="2638425"/>
            <a:ext cx="2886075" cy="519113"/>
          </a:xfrm>
          <a:prstGeom prst="rect">
            <a:avLst/>
          </a:prstGeom>
          <a:solidFill>
            <a:schemeClr val="tx2">
              <a:lumMod val="20000"/>
              <a:lumOff val="80000"/>
            </a:schemeClr>
          </a:solidFill>
          <a:ln w="9525">
            <a:solidFill>
              <a:schemeClr val="tx1"/>
            </a:solidFill>
            <a:miter lim="800000"/>
            <a:headEnd/>
            <a:tailEnd/>
          </a:ln>
        </p:spPr>
        <p:txBody>
          <a:bodyPr>
            <a:spAutoFit/>
          </a:bodyPr>
          <a:lstStyle/>
          <a:p>
            <a:pPr algn="ctr" eaLnBrk="0" hangingPunct="0">
              <a:spcBef>
                <a:spcPct val="50000"/>
              </a:spcBef>
              <a:defRPr/>
            </a:pPr>
            <a:r>
              <a:rPr lang="en-GB" sz="2800" dirty="0"/>
              <a:t>Leading</a:t>
            </a:r>
          </a:p>
        </p:txBody>
      </p:sp>
      <p:sp>
        <p:nvSpPr>
          <p:cNvPr id="32774" name="Text Box 7"/>
          <p:cNvSpPr txBox="1">
            <a:spLocks noChangeArrowheads="1"/>
          </p:cNvSpPr>
          <p:nvPr/>
        </p:nvSpPr>
        <p:spPr bwMode="auto">
          <a:xfrm>
            <a:off x="3013075" y="4103688"/>
            <a:ext cx="2895600" cy="519112"/>
          </a:xfrm>
          <a:prstGeom prst="rect">
            <a:avLst/>
          </a:prstGeom>
          <a:solidFill>
            <a:schemeClr val="accent6">
              <a:lumMod val="20000"/>
              <a:lumOff val="80000"/>
            </a:schemeClr>
          </a:solidFill>
          <a:ln w="9525">
            <a:solidFill>
              <a:schemeClr val="tx1"/>
            </a:solidFill>
            <a:miter lim="800000"/>
            <a:headEnd/>
            <a:tailEnd/>
          </a:ln>
        </p:spPr>
        <p:txBody>
          <a:bodyPr>
            <a:spAutoFit/>
          </a:bodyPr>
          <a:lstStyle/>
          <a:p>
            <a:pPr algn="ctr" eaLnBrk="0" hangingPunct="0">
              <a:spcBef>
                <a:spcPct val="50000"/>
              </a:spcBef>
              <a:defRPr/>
            </a:pPr>
            <a:r>
              <a:rPr lang="en-GB" sz="2800" dirty="0"/>
              <a:t>Communicating</a:t>
            </a:r>
            <a:endParaRPr lang="en-GB" dirty="0"/>
          </a:p>
        </p:txBody>
      </p:sp>
      <p:pic>
        <p:nvPicPr>
          <p:cNvPr id="17415" name="Picture 2" descr="http://diddispatches.files.wordpress.com/2014/01/figure_juggling_time-blog.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3821113" y="4652963"/>
            <a:ext cx="1236662" cy="2058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3"/>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77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animBg="1"/>
      <p:bldP spid="32772" grpId="0" animBg="1"/>
      <p:bldP spid="32773" grpId="0" animBg="1"/>
      <p:bldP spid="3277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2"/>
          <p:cNvSpPr>
            <a:spLocks noGrp="1" noChangeArrowheads="1"/>
          </p:cNvSpPr>
          <p:nvPr>
            <p:ph type="title"/>
          </p:nvPr>
        </p:nvSpPr>
        <p:spPr>
          <a:xfrm>
            <a:off x="457200" y="346075"/>
            <a:ext cx="8229600" cy="1498600"/>
          </a:xfrm>
        </p:spPr>
        <p:txBody>
          <a:bodyPr anchor="t"/>
          <a:lstStyle/>
          <a:p>
            <a:pPr eaLnBrk="1" hangingPunct="1">
              <a:defRPr/>
            </a:pPr>
            <a:r>
              <a:rPr lang="en-GB" sz="3600" b="1" dirty="0">
                <a:effectLst>
                  <a:outerShdw blurRad="38100" dist="38100" dir="2700000" algn="tl">
                    <a:srgbClr val="000000">
                      <a:alpha val="43137"/>
                    </a:srgbClr>
                  </a:outerShdw>
                </a:effectLst>
                <a:latin typeface="Arial" charset="0"/>
                <a:cs typeface="Arial" charset="0"/>
              </a:rPr>
              <a:t>The Project Management Environment</a:t>
            </a:r>
          </a:p>
        </p:txBody>
      </p:sp>
      <p:sp>
        <p:nvSpPr>
          <p:cNvPr id="33796" name="Rectangle 3"/>
          <p:cNvSpPr>
            <a:spLocks noGrp="1" noChangeArrowheads="1"/>
          </p:cNvSpPr>
          <p:nvPr>
            <p:ph type="body" idx="1"/>
          </p:nvPr>
        </p:nvSpPr>
        <p:spPr>
          <a:xfrm>
            <a:off x="1187450" y="1989138"/>
            <a:ext cx="4968875" cy="4318000"/>
          </a:xfrm>
        </p:spPr>
        <p:txBody>
          <a:bodyPr/>
          <a:lstStyle/>
          <a:p>
            <a:pPr marL="0" indent="0" eaLnBrk="1" hangingPunct="1">
              <a:lnSpc>
                <a:spcPct val="130000"/>
              </a:lnSpc>
              <a:buFont typeface="Arial" charset="0"/>
              <a:buNone/>
            </a:pPr>
            <a:r>
              <a:rPr lang="en-GB" altLang="en-US" sz="2800">
                <a:latin typeface="Arial" charset="0"/>
                <a:cs typeface="Arial" charset="0"/>
              </a:rPr>
              <a:t>Stakeholders</a:t>
            </a:r>
          </a:p>
          <a:p>
            <a:pPr marL="0" indent="0" eaLnBrk="1" hangingPunct="1">
              <a:lnSpc>
                <a:spcPct val="130000"/>
              </a:lnSpc>
              <a:buFont typeface="Arial" charset="0"/>
              <a:buNone/>
            </a:pPr>
            <a:r>
              <a:rPr lang="en-GB" altLang="en-US" sz="2800">
                <a:latin typeface="Arial" charset="0"/>
                <a:cs typeface="Arial" charset="0"/>
              </a:rPr>
              <a:t>The outside environment</a:t>
            </a:r>
          </a:p>
          <a:p>
            <a:pPr marL="0" indent="0" eaLnBrk="1" hangingPunct="1">
              <a:lnSpc>
                <a:spcPct val="130000"/>
              </a:lnSpc>
              <a:buFont typeface="Arial" charset="0"/>
              <a:buNone/>
            </a:pPr>
            <a:r>
              <a:rPr lang="en-GB" altLang="en-US" sz="2800">
                <a:latin typeface="Arial" charset="0"/>
                <a:cs typeface="Arial" charset="0"/>
              </a:rPr>
              <a:t>The organisational framework</a:t>
            </a:r>
          </a:p>
          <a:p>
            <a:pPr marL="0" indent="0" eaLnBrk="1" hangingPunct="1">
              <a:buFont typeface="Arial" charset="0"/>
              <a:buNone/>
            </a:pPr>
            <a:r>
              <a:rPr lang="en-GB" altLang="en-US" sz="2800">
                <a:latin typeface="Arial" charset="0"/>
                <a:cs typeface="Arial" charset="0"/>
              </a:rPr>
              <a:t>Alignment with organisation strategy</a:t>
            </a:r>
          </a:p>
          <a:p>
            <a:pPr marL="0" indent="0" eaLnBrk="1" hangingPunct="1">
              <a:lnSpc>
                <a:spcPct val="130000"/>
              </a:lnSpc>
              <a:buFont typeface="Arial" charset="0"/>
              <a:buNone/>
            </a:pPr>
            <a:r>
              <a:rPr lang="en-GB" altLang="en-US" sz="2800">
                <a:latin typeface="Arial" charset="0"/>
                <a:cs typeface="Arial" charset="0"/>
              </a:rPr>
              <a:t>The impact of change</a:t>
            </a:r>
            <a:endParaRPr lang="en-GB" altLang="en-US">
              <a:latin typeface="Arial" charset="0"/>
              <a:cs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3796">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796">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3796">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79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3796">
                                            <p:txEl>
                                              <p:pRg st="2" end="2"/>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3796">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3796">
                                            <p:txEl>
                                              <p:pRg st="3" end="3"/>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3796">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3796">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nchor="t"/>
          <a:lstStyle/>
          <a:p>
            <a:pPr eaLnBrk="1" hangingPunct="1">
              <a:defRPr/>
            </a:pPr>
            <a:r>
              <a:rPr lang="en-GB" sz="3600" b="1" dirty="0">
                <a:effectLst>
                  <a:outerShdw blurRad="38100" dist="38100" dir="2700000" algn="tl">
                    <a:srgbClr val="000000">
                      <a:alpha val="43137"/>
                    </a:srgbClr>
                  </a:outerShdw>
                </a:effectLst>
                <a:latin typeface="Arial" charset="0"/>
                <a:cs typeface="Arial" charset="0"/>
              </a:rPr>
              <a:t>Internal Stakeholders?</a:t>
            </a:r>
          </a:p>
        </p:txBody>
      </p:sp>
      <p:sp>
        <p:nvSpPr>
          <p:cNvPr id="34819" name="Rectangle 3"/>
          <p:cNvSpPr>
            <a:spLocks noGrp="1" noChangeArrowheads="1"/>
          </p:cNvSpPr>
          <p:nvPr>
            <p:ph type="body" sz="half" idx="1"/>
          </p:nvPr>
        </p:nvSpPr>
        <p:spPr>
          <a:xfrm>
            <a:off x="971550" y="1557338"/>
            <a:ext cx="6913563" cy="5064125"/>
          </a:xfrm>
        </p:spPr>
        <p:txBody>
          <a:bodyPr/>
          <a:lstStyle/>
          <a:p>
            <a:pPr marL="0" indent="0" eaLnBrk="1" hangingPunct="1">
              <a:lnSpc>
                <a:spcPct val="150000"/>
              </a:lnSpc>
              <a:buFont typeface="Arial" charset="0"/>
              <a:buNone/>
            </a:pPr>
            <a:r>
              <a:rPr lang="en-GB" altLang="en-US">
                <a:latin typeface="Arial" charset="0"/>
                <a:cs typeface="Arial" charset="0"/>
              </a:rPr>
              <a:t>Project sponsor</a:t>
            </a:r>
          </a:p>
          <a:p>
            <a:pPr marL="0" indent="0" eaLnBrk="1" hangingPunct="1">
              <a:lnSpc>
                <a:spcPct val="150000"/>
              </a:lnSpc>
              <a:buFont typeface="Arial" charset="0"/>
              <a:buNone/>
            </a:pPr>
            <a:r>
              <a:rPr lang="en-GB" altLang="en-US">
                <a:latin typeface="Arial" charset="0"/>
                <a:cs typeface="Arial" charset="0"/>
              </a:rPr>
              <a:t>Project team</a:t>
            </a:r>
          </a:p>
          <a:p>
            <a:pPr marL="0" indent="0" eaLnBrk="1" hangingPunct="1">
              <a:lnSpc>
                <a:spcPct val="150000"/>
              </a:lnSpc>
              <a:buFont typeface="Arial" charset="0"/>
              <a:buNone/>
            </a:pPr>
            <a:r>
              <a:rPr lang="en-GB" altLang="en-US">
                <a:latin typeface="Arial" charset="0"/>
                <a:cs typeface="Arial" charset="0"/>
              </a:rPr>
              <a:t>Other managers</a:t>
            </a:r>
          </a:p>
          <a:p>
            <a:pPr marL="0" indent="0" eaLnBrk="1" hangingPunct="1">
              <a:lnSpc>
                <a:spcPct val="150000"/>
              </a:lnSpc>
              <a:buFont typeface="Arial" charset="0"/>
              <a:buNone/>
            </a:pPr>
            <a:r>
              <a:rPr lang="en-GB" altLang="en-US">
                <a:latin typeface="Arial" charset="0"/>
                <a:cs typeface="Arial" charset="0"/>
              </a:rPr>
              <a:t>Trade unions</a:t>
            </a:r>
          </a:p>
          <a:p>
            <a:pPr marL="0" indent="0" eaLnBrk="1" hangingPunct="1">
              <a:lnSpc>
                <a:spcPct val="150000"/>
              </a:lnSpc>
              <a:buFont typeface="Arial" charset="0"/>
              <a:buNone/>
            </a:pPr>
            <a:r>
              <a:rPr lang="en-GB" altLang="en-US">
                <a:latin typeface="Arial" charset="0"/>
                <a:cs typeface="Arial" charset="0"/>
              </a:rPr>
              <a:t>Change champions</a:t>
            </a:r>
          </a:p>
          <a:p>
            <a:pPr marL="0" indent="0" eaLnBrk="1" hangingPunct="1">
              <a:buFont typeface="Arial" charset="0"/>
              <a:buNone/>
            </a:pPr>
            <a:r>
              <a:rPr lang="en-GB" altLang="en-US">
                <a:latin typeface="Arial" charset="0"/>
                <a:cs typeface="Arial" charset="0"/>
              </a:rPr>
              <a:t>Staff affected by                                          </a:t>
            </a:r>
            <a:r>
              <a:rPr lang="en-GB" altLang="en-US" i="1">
                <a:latin typeface="Arial" charset="0"/>
                <a:cs typeface="Arial" charset="0"/>
              </a:rPr>
              <a:t>(or who can influence) </a:t>
            </a:r>
            <a:r>
              <a:rPr lang="en-GB" altLang="en-US">
                <a:latin typeface="Arial" charset="0"/>
                <a:cs typeface="Arial" charset="0"/>
              </a:rPr>
              <a:t>the                         outcome of the project</a:t>
            </a:r>
          </a:p>
        </p:txBody>
      </p:sp>
      <p:pic>
        <p:nvPicPr>
          <p:cNvPr id="11268" name="Picture 2" descr="http://img.docstoccdn.com/thumb/orig/10634436.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9700" y="3716338"/>
            <a:ext cx="3924300" cy="314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26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81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4819">
                                            <p:txEl>
                                              <p:pRg st="0" end="0"/>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819">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4819">
                                            <p:txEl>
                                              <p:pRg st="1" end="1"/>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81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4819">
                                            <p:txEl>
                                              <p:pRg st="2" end="2"/>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481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4819">
                                            <p:txEl>
                                              <p:pRg st="3" end="3"/>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481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4819">
                                            <p:txEl>
                                              <p:pRg st="4" end="4"/>
                                            </p:txEl>
                                          </p:spTgt>
                                        </p:tgtEl>
                                        <p:attrNameLst>
                                          <p:attrName>ppt_c</p:attrName>
                                        </p:attrNameLst>
                                      </p:cBhvr>
                                      <p:to>
                                        <a:schemeClr val="accent1"/>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4819">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4819">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3"/>
          <p:cNvSpPr>
            <a:spLocks noGrp="1" noChangeArrowheads="1"/>
          </p:cNvSpPr>
          <p:nvPr>
            <p:ph type="body" idx="1"/>
          </p:nvPr>
        </p:nvSpPr>
        <p:spPr>
          <a:xfrm>
            <a:off x="990600" y="1628775"/>
            <a:ext cx="7326313" cy="4257675"/>
          </a:xfrm>
        </p:spPr>
        <p:txBody>
          <a:bodyPr/>
          <a:lstStyle/>
          <a:p>
            <a:pPr marL="0" indent="0" eaLnBrk="1" hangingPunct="1">
              <a:lnSpc>
                <a:spcPct val="150000"/>
              </a:lnSpc>
              <a:buFont typeface="Arial" charset="0"/>
              <a:buNone/>
            </a:pPr>
            <a:r>
              <a:rPr lang="en-GB" altLang="en-US" sz="2800">
                <a:latin typeface="Arial" charset="0"/>
                <a:cs typeface="Arial" charset="0"/>
              </a:rPr>
              <a:t>Suppliers</a:t>
            </a:r>
          </a:p>
          <a:p>
            <a:pPr marL="0" indent="0" eaLnBrk="1" hangingPunct="1">
              <a:lnSpc>
                <a:spcPct val="150000"/>
              </a:lnSpc>
              <a:buFont typeface="Arial" charset="0"/>
              <a:buNone/>
            </a:pPr>
            <a:r>
              <a:rPr lang="en-GB" altLang="en-US" sz="2800">
                <a:latin typeface="Arial" charset="0"/>
                <a:cs typeface="Arial" charset="0"/>
              </a:rPr>
              <a:t>The general public</a:t>
            </a:r>
          </a:p>
          <a:p>
            <a:pPr marL="0" indent="0" eaLnBrk="1" hangingPunct="1">
              <a:lnSpc>
                <a:spcPct val="150000"/>
              </a:lnSpc>
              <a:buFont typeface="Arial" charset="0"/>
              <a:buNone/>
            </a:pPr>
            <a:r>
              <a:rPr lang="en-GB" altLang="en-US" sz="2800">
                <a:latin typeface="Arial" charset="0"/>
                <a:cs typeface="Arial" charset="0"/>
              </a:rPr>
              <a:t>The media</a:t>
            </a:r>
          </a:p>
          <a:p>
            <a:pPr marL="0" indent="0" eaLnBrk="1" hangingPunct="1">
              <a:buFont typeface="Arial" charset="0"/>
              <a:buNone/>
            </a:pPr>
            <a:r>
              <a:rPr lang="en-GB" altLang="en-US" sz="2800">
                <a:latin typeface="Arial" charset="0"/>
                <a:cs typeface="Arial" charset="0"/>
              </a:rPr>
              <a:t>Shareholders or trustees</a:t>
            </a:r>
          </a:p>
          <a:p>
            <a:pPr marL="0" indent="0" eaLnBrk="1" hangingPunct="1">
              <a:buFont typeface="Arial" charset="0"/>
              <a:buNone/>
            </a:pPr>
            <a:endParaRPr lang="en-GB" altLang="en-US" sz="800">
              <a:latin typeface="Arial" charset="0"/>
              <a:cs typeface="Arial" charset="0"/>
            </a:endParaRPr>
          </a:p>
          <a:p>
            <a:pPr marL="0" indent="0" eaLnBrk="1" hangingPunct="1">
              <a:buFont typeface="Arial" charset="0"/>
              <a:buNone/>
            </a:pPr>
            <a:r>
              <a:rPr lang="en-GB" altLang="en-US" sz="2800">
                <a:latin typeface="Arial" charset="0"/>
                <a:cs typeface="Arial" charset="0"/>
              </a:rPr>
              <a:t>End users of the product                                 or service</a:t>
            </a:r>
          </a:p>
        </p:txBody>
      </p:sp>
      <p:sp>
        <p:nvSpPr>
          <p:cNvPr id="35844" name="Rectangle 7"/>
          <p:cNvSpPr>
            <a:spLocks noChangeArrowheads="1"/>
          </p:cNvSpPr>
          <p:nvPr/>
        </p:nvSpPr>
        <p:spPr bwMode="auto">
          <a:xfrm>
            <a:off x="990600" y="549275"/>
            <a:ext cx="7467600" cy="646113"/>
          </a:xfrm>
          <a:prstGeom prst="rect">
            <a:avLst/>
          </a:prstGeom>
          <a:noFill/>
          <a:ln w="9525">
            <a:noFill/>
            <a:miter lim="800000"/>
            <a:headEnd/>
            <a:tailEnd/>
          </a:ln>
        </p:spPr>
        <p:txBody>
          <a:bodyPr>
            <a:spAutoFit/>
          </a:bodyPr>
          <a:lstStyle/>
          <a:p>
            <a:pPr eaLnBrk="0" hangingPunct="0">
              <a:defRPr/>
            </a:pPr>
            <a:r>
              <a:rPr lang="en-GB" sz="3600" b="1" dirty="0">
                <a:effectLst>
                  <a:outerShdw blurRad="38100" dist="38100" dir="2700000" algn="tl">
                    <a:srgbClr val="000000">
                      <a:alpha val="43137"/>
                    </a:srgbClr>
                  </a:outerShdw>
                </a:effectLst>
              </a:rPr>
              <a:t>External Stakeholders?</a:t>
            </a:r>
          </a:p>
        </p:txBody>
      </p:sp>
      <p:pic>
        <p:nvPicPr>
          <p:cNvPr id="12292" name="Picture 2" descr="http://img.docstoccdn.com/thumb/orig/10634436.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9700" y="3627438"/>
            <a:ext cx="3924300" cy="3230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229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2">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5842">
                                            <p:txEl>
                                              <p:pRg st="0" end="0"/>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2">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5842">
                                            <p:txEl>
                                              <p:pRg st="1" end="1"/>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2">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5842">
                                            <p:txEl>
                                              <p:pRg st="2" end="2"/>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5842">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5842">
                                            <p:txEl>
                                              <p:pRg st="3" end="3"/>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5842">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5842">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nchor="t">
            <a:normAutofit fontScale="90000"/>
          </a:bodyPr>
          <a:lstStyle/>
          <a:p>
            <a:pPr eaLnBrk="1" hangingPunct="1">
              <a:defRPr/>
            </a:pPr>
            <a:r>
              <a:rPr lang="en-GB" sz="4000" b="1" dirty="0">
                <a:effectLst>
                  <a:outerShdw blurRad="38100" dist="38100" dir="2700000" algn="tl">
                    <a:srgbClr val="000000">
                      <a:alpha val="43137"/>
                    </a:srgbClr>
                  </a:outerShdw>
                </a:effectLst>
                <a:latin typeface="Arial" charset="0"/>
                <a:cs typeface="Arial" charset="0"/>
              </a:rPr>
              <a:t>Stakeholder Management                   and Analysis</a:t>
            </a:r>
          </a:p>
        </p:txBody>
      </p:sp>
      <p:sp>
        <p:nvSpPr>
          <p:cNvPr id="37891" name="Rectangle 3"/>
          <p:cNvSpPr>
            <a:spLocks noGrp="1" noChangeArrowheads="1"/>
          </p:cNvSpPr>
          <p:nvPr>
            <p:ph type="body" idx="1"/>
          </p:nvPr>
        </p:nvSpPr>
        <p:spPr>
          <a:xfrm>
            <a:off x="827088" y="1773238"/>
            <a:ext cx="7772400" cy="4214812"/>
          </a:xfrm>
        </p:spPr>
        <p:txBody>
          <a:bodyPr>
            <a:normAutofit fontScale="92500" lnSpcReduction="10000"/>
          </a:bodyPr>
          <a:lstStyle/>
          <a:p>
            <a:pPr eaLnBrk="1" hangingPunct="1">
              <a:defRPr/>
            </a:pPr>
            <a:endParaRPr lang="en-GB" b="1" dirty="0">
              <a:solidFill>
                <a:srgbClr val="9900FF"/>
              </a:solidFill>
              <a:latin typeface="Arial" charset="0"/>
              <a:cs typeface="Arial" charset="0"/>
            </a:endParaRPr>
          </a:p>
          <a:p>
            <a:pPr marL="0" indent="0" eaLnBrk="1" hangingPunct="1">
              <a:buFontTx/>
              <a:buNone/>
              <a:defRPr/>
            </a:pPr>
            <a:r>
              <a:rPr lang="en-GB" b="1" dirty="0">
                <a:latin typeface="Arial" charset="0"/>
                <a:cs typeface="Arial" charset="0"/>
              </a:rPr>
              <a:t>Stakeholder Management</a:t>
            </a:r>
            <a:r>
              <a:rPr lang="en-GB" dirty="0">
                <a:latin typeface="Arial" charset="0"/>
                <a:cs typeface="Arial" charset="0"/>
              </a:rPr>
              <a:t> is an important discipline which can be used to win support from others. It can make the difference between project success and failure.</a:t>
            </a:r>
          </a:p>
          <a:p>
            <a:pPr marL="0" indent="0" eaLnBrk="1" hangingPunct="1">
              <a:buFontTx/>
              <a:buNone/>
              <a:defRPr/>
            </a:pPr>
            <a:endParaRPr lang="en-GB" dirty="0">
              <a:latin typeface="Arial" charset="0"/>
              <a:cs typeface="Arial" charset="0"/>
            </a:endParaRPr>
          </a:p>
          <a:p>
            <a:pPr marL="0" indent="0" eaLnBrk="1" hangingPunct="1">
              <a:buFontTx/>
              <a:buNone/>
              <a:defRPr/>
            </a:pPr>
            <a:r>
              <a:rPr lang="en-GB" b="1" dirty="0">
                <a:latin typeface="Arial" charset="0"/>
                <a:cs typeface="Arial" charset="0"/>
              </a:rPr>
              <a:t>Stakeholder Analysis</a:t>
            </a:r>
            <a:r>
              <a:rPr lang="en-GB" dirty="0">
                <a:latin typeface="Arial" charset="0"/>
                <a:cs typeface="Arial" charset="0"/>
              </a:rPr>
              <a:t> is the technique used to identify key people who have to be won over.</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891">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7891">
                                            <p:txEl>
                                              <p:pRg st="1" end="1"/>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891">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7891">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nchor="t">
            <a:normAutofit fontScale="90000"/>
          </a:bodyPr>
          <a:lstStyle/>
          <a:p>
            <a:pPr eaLnBrk="1" hangingPunct="1">
              <a:defRPr/>
            </a:pPr>
            <a:r>
              <a:rPr lang="en-GB" sz="4000" b="1" dirty="0">
                <a:effectLst>
                  <a:outerShdw blurRad="38100" dist="38100" dir="2700000" algn="tl">
                    <a:srgbClr val="000000">
                      <a:alpha val="43137"/>
                    </a:srgbClr>
                  </a:outerShdw>
                </a:effectLst>
                <a:latin typeface="Arial" charset="0"/>
                <a:cs typeface="Arial" charset="0"/>
              </a:rPr>
              <a:t>Benefits of a stakeholder-based approach?</a:t>
            </a:r>
          </a:p>
        </p:txBody>
      </p:sp>
      <p:sp>
        <p:nvSpPr>
          <p:cNvPr id="38915" name="Rectangle 3"/>
          <p:cNvSpPr>
            <a:spLocks noGrp="1" noChangeArrowheads="1"/>
          </p:cNvSpPr>
          <p:nvPr>
            <p:ph type="body" idx="1"/>
          </p:nvPr>
        </p:nvSpPr>
        <p:spPr>
          <a:xfrm>
            <a:off x="1112838" y="1873250"/>
            <a:ext cx="7272337" cy="4652963"/>
          </a:xfrm>
        </p:spPr>
        <p:txBody>
          <a:bodyPr/>
          <a:lstStyle/>
          <a:p>
            <a:pPr marL="0" indent="0" eaLnBrk="1" hangingPunct="1">
              <a:lnSpc>
                <a:spcPct val="80000"/>
              </a:lnSpc>
              <a:buFontTx/>
              <a:buNone/>
            </a:pPr>
            <a:r>
              <a:rPr lang="en-US" altLang="en-US" sz="2800">
                <a:latin typeface="Arial" charset="0"/>
                <a:cs typeface="Arial" charset="0"/>
              </a:rPr>
              <a:t>You can use the opinions of the most powerful stakeholders to shape your projects at an early stage. Not only does this make it more likely that they will support you, their input can also improve the quality of your project. </a:t>
            </a:r>
          </a:p>
          <a:p>
            <a:pPr marL="0" indent="0" eaLnBrk="1" hangingPunct="1">
              <a:lnSpc>
                <a:spcPct val="80000"/>
              </a:lnSpc>
              <a:buFont typeface="Arial" charset="0"/>
              <a:buNone/>
            </a:pPr>
            <a:endParaRPr lang="en-GB" altLang="en-US" sz="2800">
              <a:latin typeface="Arial" charset="0"/>
              <a:cs typeface="Arial" charset="0"/>
            </a:endParaRPr>
          </a:p>
          <a:p>
            <a:pPr marL="0" indent="0" eaLnBrk="1" hangingPunct="1">
              <a:lnSpc>
                <a:spcPct val="80000"/>
              </a:lnSpc>
              <a:buFontTx/>
              <a:buNone/>
            </a:pPr>
            <a:r>
              <a:rPr lang="en-US" altLang="en-US" sz="2800">
                <a:latin typeface="Arial" charset="0"/>
                <a:cs typeface="Arial" charset="0"/>
              </a:rPr>
              <a:t>Gaining support from powerful stakeholders can help you to win more resources - this makes it more likely that your projects will be successful.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8915">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891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8915">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nchor="t">
            <a:normAutofit fontScale="90000"/>
          </a:bodyPr>
          <a:lstStyle/>
          <a:p>
            <a:pPr eaLnBrk="1" hangingPunct="1">
              <a:defRPr/>
            </a:pPr>
            <a:r>
              <a:rPr lang="en-GB" sz="4000" b="1" dirty="0">
                <a:effectLst>
                  <a:outerShdw blurRad="38100" dist="38100" dir="2700000" algn="tl">
                    <a:srgbClr val="000000">
                      <a:alpha val="43137"/>
                    </a:srgbClr>
                  </a:outerShdw>
                </a:effectLst>
                <a:latin typeface="Arial" charset="0"/>
                <a:cs typeface="Arial" charset="0"/>
              </a:rPr>
              <a:t>Benefits of a stakeholder-based approach?</a:t>
            </a:r>
          </a:p>
        </p:txBody>
      </p:sp>
      <p:sp>
        <p:nvSpPr>
          <p:cNvPr id="38915" name="Rectangle 3"/>
          <p:cNvSpPr>
            <a:spLocks noGrp="1" noChangeArrowheads="1"/>
          </p:cNvSpPr>
          <p:nvPr>
            <p:ph type="body" idx="1"/>
          </p:nvPr>
        </p:nvSpPr>
        <p:spPr>
          <a:xfrm>
            <a:off x="1116013" y="1628775"/>
            <a:ext cx="7272337" cy="4652963"/>
          </a:xfrm>
        </p:spPr>
        <p:txBody>
          <a:bodyPr/>
          <a:lstStyle/>
          <a:p>
            <a:pPr marL="0" indent="0" eaLnBrk="1" hangingPunct="1">
              <a:lnSpc>
                <a:spcPct val="80000"/>
              </a:lnSpc>
              <a:buFont typeface="Arial" charset="0"/>
              <a:buNone/>
              <a:defRPr/>
            </a:pPr>
            <a:endParaRPr lang="en-GB" sz="2800" dirty="0">
              <a:latin typeface="Arial" charset="0"/>
              <a:cs typeface="Arial" charset="0"/>
            </a:endParaRPr>
          </a:p>
          <a:p>
            <a:pPr marL="0" indent="0" eaLnBrk="1" hangingPunct="1">
              <a:lnSpc>
                <a:spcPct val="80000"/>
              </a:lnSpc>
              <a:buFontTx/>
              <a:buNone/>
              <a:defRPr/>
            </a:pPr>
            <a:r>
              <a:rPr lang="en-US" sz="2800" dirty="0">
                <a:latin typeface="Arial" charset="0"/>
                <a:cs typeface="Arial" charset="0"/>
              </a:rPr>
              <a:t>By communicating with stakeholders early and frequently, you can ensure that they fully understand what you are doing and understand the benefits of your project - this means they can support you actively when necessary. </a:t>
            </a:r>
          </a:p>
          <a:p>
            <a:pPr eaLnBrk="1" hangingPunct="1">
              <a:lnSpc>
                <a:spcPct val="80000"/>
              </a:lnSpc>
              <a:defRPr/>
            </a:pPr>
            <a:endParaRPr lang="en-GB" sz="2800" dirty="0">
              <a:latin typeface="Arial" charset="0"/>
              <a:cs typeface="Arial" charset="0"/>
            </a:endParaRPr>
          </a:p>
          <a:p>
            <a:pPr marL="0" indent="0" eaLnBrk="1" hangingPunct="1">
              <a:lnSpc>
                <a:spcPct val="80000"/>
              </a:lnSpc>
              <a:buFontTx/>
              <a:buNone/>
              <a:defRPr/>
            </a:pPr>
            <a:r>
              <a:rPr lang="en-US" sz="2800" dirty="0">
                <a:latin typeface="Arial" charset="0"/>
                <a:cs typeface="Arial" charset="0"/>
              </a:rPr>
              <a:t>You can anticipate what people's reaction to your project may be, and build into your plan the actions that will win people's support.</a:t>
            </a:r>
            <a:endParaRPr lang="en-GB" sz="2800" dirty="0">
              <a:latin typeface="Arial" charset="0"/>
              <a:cs typeface="Arial" charset="0"/>
            </a:endParaRPr>
          </a:p>
          <a:p>
            <a:pPr eaLnBrk="1" hangingPunct="1">
              <a:lnSpc>
                <a:spcPct val="80000"/>
              </a:lnSpc>
              <a:defRPr/>
            </a:pPr>
            <a:endParaRPr lang="en-GB" sz="2800" dirty="0">
              <a:latin typeface="Arial" charset="0"/>
              <a:cs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91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8915">
                                            <p:txEl>
                                              <p:pRg st="1" end="1"/>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891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8915">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nchor="t"/>
          <a:lstStyle/>
          <a:p>
            <a:pPr eaLnBrk="1" hangingPunct="1"/>
            <a:r>
              <a:rPr lang="en-GB" altLang="en-US" sz="4000" b="1">
                <a:latin typeface="Arial" charset="0"/>
                <a:cs typeface="Arial" charset="0"/>
              </a:rPr>
              <a:t>Stages in Stakeholder Analysis</a:t>
            </a:r>
          </a:p>
        </p:txBody>
      </p:sp>
      <p:sp>
        <p:nvSpPr>
          <p:cNvPr id="24579" name="Text Box 3"/>
          <p:cNvSpPr txBox="1">
            <a:spLocks noChangeArrowheads="1"/>
          </p:cNvSpPr>
          <p:nvPr/>
        </p:nvSpPr>
        <p:spPr bwMode="auto">
          <a:xfrm>
            <a:off x="900113" y="2060575"/>
            <a:ext cx="2303462"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endParaRPr lang="en-GB" altLang="en-US" sz="4400">
              <a:latin typeface="Arial" charset="0"/>
            </a:endParaRPr>
          </a:p>
        </p:txBody>
      </p:sp>
      <p:sp>
        <p:nvSpPr>
          <p:cNvPr id="24580" name="Text Box 4"/>
          <p:cNvSpPr txBox="1">
            <a:spLocks noChangeArrowheads="1"/>
          </p:cNvSpPr>
          <p:nvPr/>
        </p:nvSpPr>
        <p:spPr bwMode="auto">
          <a:xfrm>
            <a:off x="1116013" y="2276475"/>
            <a:ext cx="2303462"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endParaRPr lang="en-GB" altLang="en-US" sz="4400">
              <a:latin typeface="Arial" charset="0"/>
            </a:endParaRPr>
          </a:p>
        </p:txBody>
      </p:sp>
      <p:sp>
        <p:nvSpPr>
          <p:cNvPr id="291845" name="Text Box 5"/>
          <p:cNvSpPr txBox="1">
            <a:spLocks noChangeArrowheads="1"/>
          </p:cNvSpPr>
          <p:nvPr/>
        </p:nvSpPr>
        <p:spPr bwMode="auto">
          <a:xfrm>
            <a:off x="1331913" y="2492375"/>
            <a:ext cx="2303462" cy="847725"/>
          </a:xfrm>
          <a:prstGeom prst="rect">
            <a:avLst/>
          </a:prstGeom>
          <a:noFill/>
          <a:ln w="25400">
            <a:solidFill>
              <a:srgbClr val="9900FF"/>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400">
                <a:latin typeface="Arial" charset="0"/>
              </a:rPr>
              <a:t>Identify your Stakeholders</a:t>
            </a:r>
          </a:p>
        </p:txBody>
      </p:sp>
      <p:sp>
        <p:nvSpPr>
          <p:cNvPr id="291846" name="Text Box 6"/>
          <p:cNvSpPr txBox="1">
            <a:spLocks noChangeArrowheads="1"/>
          </p:cNvSpPr>
          <p:nvPr/>
        </p:nvSpPr>
        <p:spPr bwMode="auto">
          <a:xfrm>
            <a:off x="3492500" y="3716338"/>
            <a:ext cx="2303463" cy="847725"/>
          </a:xfrm>
          <a:prstGeom prst="rect">
            <a:avLst/>
          </a:prstGeom>
          <a:noFill/>
          <a:ln w="25400">
            <a:solidFill>
              <a:srgbClr val="9900FF"/>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400">
                <a:latin typeface="Arial" charset="0"/>
              </a:rPr>
              <a:t>Prioritise your Stakeholders</a:t>
            </a:r>
          </a:p>
        </p:txBody>
      </p:sp>
      <p:sp>
        <p:nvSpPr>
          <p:cNvPr id="291847" name="Text Box 7"/>
          <p:cNvSpPr txBox="1">
            <a:spLocks noChangeArrowheads="1"/>
          </p:cNvSpPr>
          <p:nvPr/>
        </p:nvSpPr>
        <p:spPr bwMode="auto">
          <a:xfrm>
            <a:off x="5508625" y="5013325"/>
            <a:ext cx="2806700" cy="847725"/>
          </a:xfrm>
          <a:prstGeom prst="rect">
            <a:avLst/>
          </a:prstGeom>
          <a:noFill/>
          <a:ln w="25400">
            <a:solidFill>
              <a:srgbClr val="9900FF"/>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400">
                <a:latin typeface="Arial" charset="0"/>
              </a:rPr>
              <a:t>Understand your Key Stakeholders</a:t>
            </a:r>
          </a:p>
        </p:txBody>
      </p:sp>
      <p:sp>
        <p:nvSpPr>
          <p:cNvPr id="291848" name="AutoShape 8"/>
          <p:cNvSpPr>
            <a:spLocks noChangeArrowheads="1"/>
          </p:cNvSpPr>
          <p:nvPr/>
        </p:nvSpPr>
        <p:spPr bwMode="auto">
          <a:xfrm rot="5400000">
            <a:off x="4021932" y="2682081"/>
            <a:ext cx="814388" cy="86677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accent1"/>
          </a:solidFill>
          <a:ln w="9525">
            <a:solidFill>
              <a:srgbClr val="9900FF"/>
            </a:solidFill>
            <a:miter lim="800000"/>
            <a:headEnd/>
            <a:tailEnd/>
          </a:ln>
        </p:spPr>
        <p:txBody>
          <a:bodyPr wrap="none" anchor="ctr"/>
          <a:lstStyle/>
          <a:p>
            <a:endParaRPr lang="en-GB"/>
          </a:p>
        </p:txBody>
      </p:sp>
      <p:sp>
        <p:nvSpPr>
          <p:cNvPr id="291849" name="AutoShape 9"/>
          <p:cNvSpPr>
            <a:spLocks noChangeArrowheads="1"/>
          </p:cNvSpPr>
          <p:nvPr/>
        </p:nvSpPr>
        <p:spPr bwMode="auto">
          <a:xfrm rot="5400000">
            <a:off x="6326982" y="3979069"/>
            <a:ext cx="814387" cy="86677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accent1"/>
          </a:solidFill>
          <a:ln w="9525">
            <a:solidFill>
              <a:srgbClr val="9900FF"/>
            </a:solidFill>
            <a:miter lim="800000"/>
            <a:headEnd/>
            <a:tailEnd/>
          </a:ln>
        </p:spPr>
        <p:txBody>
          <a:bodyPr wrap="none" anchor="ctr"/>
          <a:lstStyle/>
          <a:p>
            <a:endParaRPr lang="en-GB"/>
          </a:p>
        </p:txBody>
      </p:sp>
      <p:pic>
        <p:nvPicPr>
          <p:cNvPr id="24586" name="Picture 2" descr="http://2.bp.blogspot.com/-kudJrt3Lm9I/T-orZYFq9_I/AAAAAAAAB74/qu6sLkUofNQ/s1600/sm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0" y="3716338"/>
            <a:ext cx="3389313" cy="310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184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184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184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184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18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845" grpId="0" animBg="1"/>
      <p:bldP spid="291846" grpId="0" animBg="1"/>
      <p:bldP spid="291847" grpId="0" animBg="1"/>
      <p:bldP spid="291848" grpId="0" animBg="1"/>
      <p:bldP spid="291849" grpId="0" animBg="1"/>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457200" y="333375"/>
            <a:ext cx="8229600" cy="1143000"/>
          </a:xfrm>
        </p:spPr>
        <p:txBody>
          <a:bodyPr anchor="t"/>
          <a:lstStyle/>
          <a:p>
            <a:pPr eaLnBrk="1" hangingPunct="1">
              <a:defRPr/>
            </a:pPr>
            <a:r>
              <a:rPr lang="en-GB" sz="3600" b="1">
                <a:effectLst>
                  <a:outerShdw blurRad="38100" dist="38100" dir="2700000" algn="tl">
                    <a:srgbClr val="000000">
                      <a:alpha val="43137"/>
                    </a:srgbClr>
                  </a:outerShdw>
                </a:effectLst>
                <a:latin typeface="Arial" charset="0"/>
                <a:cs typeface="Arial" charset="0"/>
              </a:rPr>
              <a:t>Prioritising Stakeholders</a:t>
            </a:r>
          </a:p>
        </p:txBody>
      </p:sp>
      <p:grpSp>
        <p:nvGrpSpPr>
          <p:cNvPr id="25603" name="Group 3"/>
          <p:cNvGrpSpPr>
            <a:grpSpLocks/>
          </p:cNvGrpSpPr>
          <p:nvPr/>
        </p:nvGrpSpPr>
        <p:grpSpPr bwMode="auto">
          <a:xfrm>
            <a:off x="684213" y="1341438"/>
            <a:ext cx="7632700" cy="5237162"/>
            <a:chOff x="431" y="845"/>
            <a:chExt cx="4808" cy="3299"/>
          </a:xfrm>
        </p:grpSpPr>
        <p:grpSp>
          <p:nvGrpSpPr>
            <p:cNvPr id="25608" name="Group 4"/>
            <p:cNvGrpSpPr>
              <a:grpSpLocks/>
            </p:cNvGrpSpPr>
            <p:nvPr/>
          </p:nvGrpSpPr>
          <p:grpSpPr bwMode="auto">
            <a:xfrm>
              <a:off x="1166" y="1000"/>
              <a:ext cx="3435" cy="2472"/>
              <a:chOff x="1292" y="1253"/>
              <a:chExt cx="3176" cy="2176"/>
            </a:xfrm>
          </p:grpSpPr>
          <p:sp>
            <p:nvSpPr>
              <p:cNvPr id="25618" name="Rectangle 5"/>
              <p:cNvSpPr>
                <a:spLocks noChangeArrowheads="1"/>
              </p:cNvSpPr>
              <p:nvPr/>
            </p:nvSpPr>
            <p:spPr bwMode="auto">
              <a:xfrm>
                <a:off x="1292" y="1253"/>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tLang="en-US"/>
              </a:p>
            </p:txBody>
          </p:sp>
          <p:sp>
            <p:nvSpPr>
              <p:cNvPr id="25619" name="Rectangle 6"/>
              <p:cNvSpPr>
                <a:spLocks noChangeArrowheads="1"/>
              </p:cNvSpPr>
              <p:nvPr/>
            </p:nvSpPr>
            <p:spPr bwMode="auto">
              <a:xfrm>
                <a:off x="1292" y="2341"/>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tLang="en-US"/>
              </a:p>
            </p:txBody>
          </p:sp>
          <p:sp>
            <p:nvSpPr>
              <p:cNvPr id="25620" name="Rectangle 7"/>
              <p:cNvSpPr>
                <a:spLocks noChangeArrowheads="1"/>
              </p:cNvSpPr>
              <p:nvPr/>
            </p:nvSpPr>
            <p:spPr bwMode="auto">
              <a:xfrm>
                <a:off x="2880" y="2341"/>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tLang="en-US"/>
              </a:p>
            </p:txBody>
          </p:sp>
          <p:sp>
            <p:nvSpPr>
              <p:cNvPr id="25621" name="Rectangle 8"/>
              <p:cNvSpPr>
                <a:spLocks noChangeArrowheads="1"/>
              </p:cNvSpPr>
              <p:nvPr/>
            </p:nvSpPr>
            <p:spPr bwMode="auto">
              <a:xfrm>
                <a:off x="2880" y="1253"/>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tLang="en-US"/>
              </a:p>
            </p:txBody>
          </p:sp>
        </p:grpSp>
        <p:grpSp>
          <p:nvGrpSpPr>
            <p:cNvPr id="25609" name="Group 9"/>
            <p:cNvGrpSpPr>
              <a:grpSpLocks/>
            </p:cNvGrpSpPr>
            <p:nvPr/>
          </p:nvGrpSpPr>
          <p:grpSpPr bwMode="auto">
            <a:xfrm>
              <a:off x="2050" y="3577"/>
              <a:ext cx="1815" cy="567"/>
              <a:chOff x="2064" y="3657"/>
              <a:chExt cx="1678" cy="499"/>
            </a:xfrm>
          </p:grpSpPr>
          <p:sp>
            <p:nvSpPr>
              <p:cNvPr id="25616" name="AutoShape 10"/>
              <p:cNvSpPr>
                <a:spLocks noChangeArrowheads="1"/>
              </p:cNvSpPr>
              <p:nvPr/>
            </p:nvSpPr>
            <p:spPr bwMode="auto">
              <a:xfrm>
                <a:off x="2064" y="3657"/>
                <a:ext cx="1678" cy="499"/>
              </a:xfrm>
              <a:prstGeom prst="rightArrow">
                <a:avLst>
                  <a:gd name="adj1" fmla="val 50000"/>
                  <a:gd name="adj2" fmla="val 84068"/>
                </a:avLst>
              </a:prstGeom>
              <a:solidFill>
                <a:schemeClr val="accent1"/>
              </a:solidFill>
              <a:ln w="9525">
                <a:solidFill>
                  <a:schemeClr val="tx1"/>
                </a:solidFill>
                <a:miter lim="800000"/>
                <a:headEnd/>
                <a:tailEnd/>
              </a:ln>
            </p:spPr>
            <p:txBody>
              <a:bodyPr wrap="none" anchor="ctr"/>
              <a:lstStyle/>
              <a:p>
                <a:pPr eaLnBrk="0" hangingPunct="0"/>
                <a:endParaRPr lang="en-GB" altLang="en-US"/>
              </a:p>
            </p:txBody>
          </p:sp>
          <p:sp>
            <p:nvSpPr>
              <p:cNvPr id="25617" name="Text Box 11"/>
              <p:cNvSpPr txBox="1">
                <a:spLocks noChangeArrowheads="1"/>
              </p:cNvSpPr>
              <p:nvPr/>
            </p:nvSpPr>
            <p:spPr bwMode="auto">
              <a:xfrm>
                <a:off x="2141" y="3761"/>
                <a:ext cx="1134" cy="2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800" b="1">
                    <a:latin typeface="Arial" charset="0"/>
                  </a:rPr>
                  <a:t>Interest</a:t>
                </a:r>
              </a:p>
            </p:txBody>
          </p:sp>
        </p:grpSp>
        <p:grpSp>
          <p:nvGrpSpPr>
            <p:cNvPr id="25610" name="Group 12"/>
            <p:cNvGrpSpPr>
              <a:grpSpLocks/>
            </p:cNvGrpSpPr>
            <p:nvPr/>
          </p:nvGrpSpPr>
          <p:grpSpPr bwMode="auto">
            <a:xfrm>
              <a:off x="431" y="1567"/>
              <a:ext cx="625" cy="1575"/>
              <a:chOff x="340" y="1706"/>
              <a:chExt cx="578" cy="1386"/>
            </a:xfrm>
          </p:grpSpPr>
          <p:sp>
            <p:nvSpPr>
              <p:cNvPr id="25614" name="AutoShape 13"/>
              <p:cNvSpPr>
                <a:spLocks noChangeArrowheads="1"/>
              </p:cNvSpPr>
              <p:nvPr/>
            </p:nvSpPr>
            <p:spPr bwMode="auto">
              <a:xfrm>
                <a:off x="340" y="1706"/>
                <a:ext cx="578" cy="1386"/>
              </a:xfrm>
              <a:prstGeom prst="upArrow">
                <a:avLst>
                  <a:gd name="adj1" fmla="val 50000"/>
                  <a:gd name="adj2" fmla="val 59948"/>
                </a:avLst>
              </a:prstGeom>
              <a:solidFill>
                <a:schemeClr val="accent1"/>
              </a:solidFill>
              <a:ln w="9525">
                <a:solidFill>
                  <a:schemeClr val="tx1"/>
                </a:solidFill>
                <a:miter lim="800000"/>
                <a:headEnd/>
                <a:tailEnd/>
              </a:ln>
            </p:spPr>
            <p:txBody>
              <a:bodyPr vert="eaVert" wrap="none" anchor="ctr"/>
              <a:lstStyle/>
              <a:p>
                <a:pPr eaLnBrk="0" hangingPunct="0"/>
                <a:endParaRPr lang="en-GB" altLang="en-US"/>
              </a:p>
            </p:txBody>
          </p:sp>
          <p:sp>
            <p:nvSpPr>
              <p:cNvPr id="25615" name="Text Box 14"/>
              <p:cNvSpPr txBox="1">
                <a:spLocks noChangeArrowheads="1"/>
              </p:cNvSpPr>
              <p:nvPr/>
            </p:nvSpPr>
            <p:spPr bwMode="auto">
              <a:xfrm rot="-5400000">
                <a:off x="183" y="2371"/>
                <a:ext cx="817" cy="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800" b="1">
                    <a:latin typeface="Arial" charset="0"/>
                  </a:rPr>
                  <a:t>Power</a:t>
                </a:r>
              </a:p>
            </p:txBody>
          </p:sp>
        </p:grpSp>
        <p:sp>
          <p:nvSpPr>
            <p:cNvPr id="25611" name="Text Box 15"/>
            <p:cNvSpPr txBox="1">
              <a:spLocks noChangeArrowheads="1"/>
            </p:cNvSpPr>
            <p:nvPr/>
          </p:nvSpPr>
          <p:spPr bwMode="auto">
            <a:xfrm>
              <a:off x="676" y="3474"/>
              <a:ext cx="737"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400" b="1">
                  <a:latin typeface="Arial" charset="0"/>
                </a:rPr>
                <a:t>LOW</a:t>
              </a:r>
            </a:p>
          </p:txBody>
        </p:sp>
        <p:sp>
          <p:nvSpPr>
            <p:cNvPr id="25612" name="Text Box 16"/>
            <p:cNvSpPr txBox="1">
              <a:spLocks noChangeArrowheads="1"/>
            </p:cNvSpPr>
            <p:nvPr/>
          </p:nvSpPr>
          <p:spPr bwMode="auto">
            <a:xfrm>
              <a:off x="521" y="845"/>
              <a:ext cx="785"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400" b="1">
                  <a:latin typeface="Arial" charset="0"/>
                </a:rPr>
                <a:t>HIGH</a:t>
              </a:r>
            </a:p>
          </p:txBody>
        </p:sp>
        <p:sp>
          <p:nvSpPr>
            <p:cNvPr id="25613" name="Text Box 17"/>
            <p:cNvSpPr txBox="1">
              <a:spLocks noChangeArrowheads="1"/>
            </p:cNvSpPr>
            <p:nvPr/>
          </p:nvSpPr>
          <p:spPr bwMode="auto">
            <a:xfrm>
              <a:off x="4454" y="3474"/>
              <a:ext cx="785"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400" b="1">
                  <a:latin typeface="Arial" charset="0"/>
                </a:rPr>
                <a:t>HIGH</a:t>
              </a:r>
            </a:p>
          </p:txBody>
        </p:sp>
      </p:grpSp>
      <p:sp>
        <p:nvSpPr>
          <p:cNvPr id="292882" name="Text Box 18"/>
          <p:cNvSpPr txBox="1">
            <a:spLocks noChangeArrowheads="1"/>
          </p:cNvSpPr>
          <p:nvPr/>
        </p:nvSpPr>
        <p:spPr bwMode="auto">
          <a:xfrm>
            <a:off x="2073275" y="2133600"/>
            <a:ext cx="1922463"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800">
                <a:latin typeface="Arial" charset="0"/>
              </a:rPr>
              <a:t>Keep Satisfied</a:t>
            </a:r>
          </a:p>
        </p:txBody>
      </p:sp>
      <p:sp>
        <p:nvSpPr>
          <p:cNvPr id="292883" name="Text Box 19"/>
          <p:cNvSpPr txBox="1">
            <a:spLocks noChangeArrowheads="1"/>
          </p:cNvSpPr>
          <p:nvPr/>
        </p:nvSpPr>
        <p:spPr bwMode="auto">
          <a:xfrm>
            <a:off x="5003800" y="2205038"/>
            <a:ext cx="1871663"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800">
                <a:latin typeface="Arial" charset="0"/>
              </a:rPr>
              <a:t>Manage closely</a:t>
            </a:r>
          </a:p>
        </p:txBody>
      </p:sp>
      <p:sp>
        <p:nvSpPr>
          <p:cNvPr id="292884" name="Text Box 20"/>
          <p:cNvSpPr txBox="1">
            <a:spLocks noChangeArrowheads="1"/>
          </p:cNvSpPr>
          <p:nvPr/>
        </p:nvSpPr>
        <p:spPr bwMode="auto">
          <a:xfrm>
            <a:off x="2124075" y="3962400"/>
            <a:ext cx="208915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r>
              <a:rPr lang="en-GB" altLang="en-US" sz="2800">
                <a:latin typeface="Arial" charset="0"/>
              </a:rPr>
              <a:t>Monitor (minimum effort)</a:t>
            </a:r>
          </a:p>
        </p:txBody>
      </p:sp>
      <p:sp>
        <p:nvSpPr>
          <p:cNvPr id="292885" name="Text Box 21"/>
          <p:cNvSpPr txBox="1">
            <a:spLocks noChangeArrowheads="1"/>
          </p:cNvSpPr>
          <p:nvPr/>
        </p:nvSpPr>
        <p:spPr bwMode="auto">
          <a:xfrm>
            <a:off x="5148263" y="3997325"/>
            <a:ext cx="1728787"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800">
                <a:latin typeface="Arial" charset="0"/>
              </a:rPr>
              <a:t>Keep informed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288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288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288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288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2882" grpId="0"/>
      <p:bldP spid="292883" grpId="0"/>
      <p:bldP spid="292884" grpId="0"/>
      <p:bldP spid="29288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457200" y="341313"/>
            <a:ext cx="8229600" cy="1143000"/>
          </a:xfrm>
        </p:spPr>
        <p:txBody>
          <a:bodyPr anchor="t"/>
          <a:lstStyle/>
          <a:p>
            <a:pPr eaLnBrk="1" hangingPunct="1">
              <a:defRPr/>
            </a:pPr>
            <a:r>
              <a:rPr lang="en-GB" sz="3600" b="1" dirty="0">
                <a:effectLst>
                  <a:outerShdw blurRad="38100" dist="38100" dir="2700000" algn="tl">
                    <a:srgbClr val="000000">
                      <a:alpha val="43137"/>
                    </a:srgbClr>
                  </a:outerShdw>
                </a:effectLst>
                <a:latin typeface="Arial" charset="0"/>
                <a:cs typeface="Arial" charset="0"/>
              </a:rPr>
              <a:t>PESTLE Forces</a:t>
            </a:r>
          </a:p>
        </p:txBody>
      </p:sp>
      <p:pic>
        <p:nvPicPr>
          <p:cNvPr id="26627" name="Picture 2" descr="http://customessaysservice.com/blog/wp-content/uploads/2011/10/image1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850" y="1196975"/>
            <a:ext cx="8977313" cy="5472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1054" descr="j040926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5375" y="1773238"/>
            <a:ext cx="1441450"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5" name="Rectangle 1026"/>
          <p:cNvSpPr>
            <a:spLocks noGrp="1" noChangeArrowheads="1"/>
          </p:cNvSpPr>
          <p:nvPr>
            <p:ph type="title"/>
          </p:nvPr>
        </p:nvSpPr>
        <p:spPr>
          <a:xfrm>
            <a:off x="457200" y="333375"/>
            <a:ext cx="8229600" cy="1143000"/>
          </a:xfrm>
        </p:spPr>
        <p:txBody>
          <a:bodyPr anchor="t"/>
          <a:lstStyle/>
          <a:p>
            <a:pPr eaLnBrk="1" hangingPunct="1">
              <a:defRPr/>
            </a:pPr>
            <a:r>
              <a:rPr lang="en-GB" sz="3600" b="1" dirty="0" err="1">
                <a:effectLst>
                  <a:outerShdw blurRad="38100" dist="38100" dir="2700000" algn="tl">
                    <a:srgbClr val="000000">
                      <a:alpha val="43137"/>
                    </a:srgbClr>
                  </a:outerShdw>
                </a:effectLst>
                <a:latin typeface="Arial" charset="0"/>
                <a:cs typeface="Arial" charset="0"/>
              </a:rPr>
              <a:t>Forcefield</a:t>
            </a:r>
            <a:r>
              <a:rPr lang="en-GB" sz="3600" b="1" dirty="0">
                <a:effectLst>
                  <a:outerShdw blurRad="38100" dist="38100" dir="2700000" algn="tl">
                    <a:srgbClr val="000000">
                      <a:alpha val="43137"/>
                    </a:srgbClr>
                  </a:outerShdw>
                </a:effectLst>
                <a:latin typeface="Arial" charset="0"/>
                <a:cs typeface="Arial" charset="0"/>
              </a:rPr>
              <a:t> Analysis</a:t>
            </a:r>
          </a:p>
        </p:txBody>
      </p:sp>
      <p:sp>
        <p:nvSpPr>
          <p:cNvPr id="27652" name="Text Box 1031"/>
          <p:cNvSpPr txBox="1">
            <a:spLocks noChangeArrowheads="1"/>
          </p:cNvSpPr>
          <p:nvPr/>
        </p:nvSpPr>
        <p:spPr bwMode="auto">
          <a:xfrm>
            <a:off x="3311525" y="3429000"/>
            <a:ext cx="2087563"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800">
                <a:latin typeface="Arial" charset="0"/>
              </a:rPr>
              <a:t>Equilibrium situation</a:t>
            </a:r>
          </a:p>
        </p:txBody>
      </p:sp>
      <p:sp>
        <p:nvSpPr>
          <p:cNvPr id="27653" name="Line 1035"/>
          <p:cNvSpPr>
            <a:spLocks noChangeShapeType="1"/>
          </p:cNvSpPr>
          <p:nvPr/>
        </p:nvSpPr>
        <p:spPr bwMode="auto">
          <a:xfrm>
            <a:off x="3635375" y="1773238"/>
            <a:ext cx="0" cy="42481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4" name="Line 1036"/>
          <p:cNvSpPr>
            <a:spLocks noChangeShapeType="1"/>
          </p:cNvSpPr>
          <p:nvPr/>
        </p:nvSpPr>
        <p:spPr bwMode="auto">
          <a:xfrm>
            <a:off x="3635375" y="1773238"/>
            <a:ext cx="144145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5" name="Line 1037"/>
          <p:cNvSpPr>
            <a:spLocks noChangeShapeType="1"/>
          </p:cNvSpPr>
          <p:nvPr/>
        </p:nvSpPr>
        <p:spPr bwMode="auto">
          <a:xfrm>
            <a:off x="3635375" y="6021388"/>
            <a:ext cx="144145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6" name="Line 1038"/>
          <p:cNvSpPr>
            <a:spLocks noChangeShapeType="1"/>
          </p:cNvSpPr>
          <p:nvPr/>
        </p:nvSpPr>
        <p:spPr bwMode="auto">
          <a:xfrm>
            <a:off x="5076825" y="1773238"/>
            <a:ext cx="0" cy="42481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7" name="Text Box 1039"/>
          <p:cNvSpPr txBox="1">
            <a:spLocks noChangeArrowheads="1"/>
          </p:cNvSpPr>
          <p:nvPr/>
        </p:nvSpPr>
        <p:spPr bwMode="auto">
          <a:xfrm>
            <a:off x="1258888" y="1773238"/>
            <a:ext cx="1944687"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800">
                <a:latin typeface="Arial" charset="0"/>
              </a:rPr>
              <a:t>Driving Forces</a:t>
            </a:r>
          </a:p>
        </p:txBody>
      </p:sp>
      <p:sp>
        <p:nvSpPr>
          <p:cNvPr id="27658" name="Line 1040"/>
          <p:cNvSpPr>
            <a:spLocks noChangeShapeType="1"/>
          </p:cNvSpPr>
          <p:nvPr/>
        </p:nvSpPr>
        <p:spPr bwMode="auto">
          <a:xfrm>
            <a:off x="1403350" y="3213100"/>
            <a:ext cx="2016125"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7659" name="Line 1041"/>
          <p:cNvSpPr>
            <a:spLocks noChangeShapeType="1"/>
          </p:cNvSpPr>
          <p:nvPr/>
        </p:nvSpPr>
        <p:spPr bwMode="auto">
          <a:xfrm>
            <a:off x="1403350" y="3789363"/>
            <a:ext cx="2016125"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7660" name="Line 1042"/>
          <p:cNvSpPr>
            <a:spLocks noChangeShapeType="1"/>
          </p:cNvSpPr>
          <p:nvPr/>
        </p:nvSpPr>
        <p:spPr bwMode="auto">
          <a:xfrm>
            <a:off x="1403350" y="4365625"/>
            <a:ext cx="2016125"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7661" name="Line 1043"/>
          <p:cNvSpPr>
            <a:spLocks noChangeShapeType="1"/>
          </p:cNvSpPr>
          <p:nvPr/>
        </p:nvSpPr>
        <p:spPr bwMode="auto">
          <a:xfrm>
            <a:off x="1403350" y="4941888"/>
            <a:ext cx="2016125"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7662" name="Line 1044"/>
          <p:cNvSpPr>
            <a:spLocks noChangeShapeType="1"/>
          </p:cNvSpPr>
          <p:nvPr/>
        </p:nvSpPr>
        <p:spPr bwMode="auto">
          <a:xfrm>
            <a:off x="1403350" y="5589588"/>
            <a:ext cx="2016125"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7663" name="Text Box 1045"/>
          <p:cNvSpPr txBox="1">
            <a:spLocks noChangeArrowheads="1"/>
          </p:cNvSpPr>
          <p:nvPr/>
        </p:nvSpPr>
        <p:spPr bwMode="auto">
          <a:xfrm>
            <a:off x="5724525" y="1773238"/>
            <a:ext cx="2376488"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800">
                <a:latin typeface="Arial" charset="0"/>
              </a:rPr>
              <a:t>Restraining Forces</a:t>
            </a:r>
          </a:p>
        </p:txBody>
      </p:sp>
      <p:sp>
        <p:nvSpPr>
          <p:cNvPr id="27664" name="Line 1046"/>
          <p:cNvSpPr>
            <a:spLocks noChangeShapeType="1"/>
          </p:cNvSpPr>
          <p:nvPr/>
        </p:nvSpPr>
        <p:spPr bwMode="auto">
          <a:xfrm flipH="1">
            <a:off x="5651500" y="3141663"/>
            <a:ext cx="2233613"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7665" name="Line 1047"/>
          <p:cNvSpPr>
            <a:spLocks noChangeShapeType="1"/>
          </p:cNvSpPr>
          <p:nvPr/>
        </p:nvSpPr>
        <p:spPr bwMode="auto">
          <a:xfrm flipH="1">
            <a:off x="5651500" y="3716338"/>
            <a:ext cx="2233613"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7666" name="Line 1048"/>
          <p:cNvSpPr>
            <a:spLocks noChangeShapeType="1"/>
          </p:cNvSpPr>
          <p:nvPr/>
        </p:nvSpPr>
        <p:spPr bwMode="auto">
          <a:xfrm flipH="1">
            <a:off x="5651500" y="4292600"/>
            <a:ext cx="2233613"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7667" name="Line 1049"/>
          <p:cNvSpPr>
            <a:spLocks noChangeShapeType="1"/>
          </p:cNvSpPr>
          <p:nvPr/>
        </p:nvSpPr>
        <p:spPr bwMode="auto">
          <a:xfrm flipH="1">
            <a:off x="5651500" y="4941888"/>
            <a:ext cx="2233613"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7668" name="Line 1050"/>
          <p:cNvSpPr>
            <a:spLocks noChangeShapeType="1"/>
          </p:cNvSpPr>
          <p:nvPr/>
        </p:nvSpPr>
        <p:spPr bwMode="auto">
          <a:xfrm flipH="1">
            <a:off x="5651500" y="5589588"/>
            <a:ext cx="2233613"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7669" name="Text Box 1051"/>
          <p:cNvSpPr txBox="1">
            <a:spLocks noChangeArrowheads="1"/>
          </p:cNvSpPr>
          <p:nvPr/>
        </p:nvSpPr>
        <p:spPr bwMode="auto">
          <a:xfrm>
            <a:off x="1619250" y="6021388"/>
            <a:ext cx="13684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800" b="1">
                <a:latin typeface="Arial" charset="0"/>
              </a:rPr>
              <a:t>Score</a:t>
            </a:r>
          </a:p>
        </p:txBody>
      </p:sp>
      <p:sp>
        <p:nvSpPr>
          <p:cNvPr id="27670" name="Text Box 1053"/>
          <p:cNvSpPr txBox="1">
            <a:spLocks noChangeArrowheads="1"/>
          </p:cNvSpPr>
          <p:nvPr/>
        </p:nvSpPr>
        <p:spPr bwMode="auto">
          <a:xfrm>
            <a:off x="6084888" y="5949950"/>
            <a:ext cx="13684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800" b="1">
                <a:latin typeface="Arial" charset="0"/>
              </a:rPr>
              <a:t>Score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2"/>
          <p:cNvSpPr>
            <a:spLocks noGrp="1" noChangeArrowheads="1"/>
          </p:cNvSpPr>
          <p:nvPr>
            <p:ph type="title"/>
          </p:nvPr>
        </p:nvSpPr>
        <p:spPr>
          <a:xfrm>
            <a:off x="323850" y="715963"/>
            <a:ext cx="8002588" cy="1077912"/>
          </a:xfrm>
          <a:extLst/>
        </p:spPr>
        <p:txBody>
          <a:bodyPr anchor="t"/>
          <a:lstStyle/>
          <a:p>
            <a:pPr>
              <a:defRPr/>
            </a:pPr>
            <a:r>
              <a:rPr lang="en-GB" i="1" dirty="0">
                <a:effectLst>
                  <a:outerShdw blurRad="38100" dist="38100" dir="2700000" algn="tl">
                    <a:srgbClr val="000000">
                      <a:alpha val="43137"/>
                    </a:srgbClr>
                  </a:outerShdw>
                </a:effectLst>
              </a:rPr>
              <a:t>PRINCE2® Structure</a:t>
            </a:r>
            <a:endParaRPr lang="en-US" dirty="0"/>
          </a:p>
        </p:txBody>
      </p:sp>
      <p:sp>
        <p:nvSpPr>
          <p:cNvPr id="348163" name="Rectangle 3"/>
          <p:cNvSpPr>
            <a:spLocks noChangeArrowheads="1"/>
          </p:cNvSpPr>
          <p:nvPr/>
        </p:nvSpPr>
        <p:spPr bwMode="auto">
          <a:xfrm>
            <a:off x="3717925" y="1631950"/>
            <a:ext cx="1662113" cy="323850"/>
          </a:xfrm>
          <a:prstGeom prst="rect">
            <a:avLst/>
          </a:prstGeom>
          <a:solidFill>
            <a:srgbClr val="0000FF"/>
          </a:solidFill>
          <a:ln w="12700">
            <a:solidFill>
              <a:schemeClr val="tx1"/>
            </a:solidFill>
            <a:miter lim="800000"/>
            <a:headEnd/>
            <a:tailEnd/>
          </a:ln>
        </p:spPr>
        <p:txBody>
          <a:bodyPr wrap="none" lIns="90000" tIns="90000" rIns="90000" bIns="90000" anchor="ctr"/>
          <a:lstStyle/>
          <a:p>
            <a:pPr algn="ctr"/>
            <a:r>
              <a:rPr lang="en-GB" altLang="en-US" b="1">
                <a:solidFill>
                  <a:schemeClr val="bg1"/>
                </a:solidFill>
              </a:rPr>
              <a:t>PRINCE2</a:t>
            </a:r>
          </a:p>
        </p:txBody>
      </p:sp>
      <p:grpSp>
        <p:nvGrpSpPr>
          <p:cNvPr id="2" name="Group 49"/>
          <p:cNvGrpSpPr>
            <a:grpSpLocks/>
          </p:cNvGrpSpPr>
          <p:nvPr/>
        </p:nvGrpSpPr>
        <p:grpSpPr bwMode="auto">
          <a:xfrm>
            <a:off x="752475" y="1955800"/>
            <a:ext cx="4175125" cy="3856038"/>
            <a:chOff x="474" y="1232"/>
            <a:chExt cx="2630" cy="2429"/>
          </a:xfrm>
        </p:grpSpPr>
        <p:sp>
          <p:nvSpPr>
            <p:cNvPr id="28712" name="Rectangle 4"/>
            <p:cNvSpPr>
              <a:spLocks noChangeArrowheads="1"/>
            </p:cNvSpPr>
            <p:nvPr/>
          </p:nvSpPr>
          <p:spPr bwMode="auto">
            <a:xfrm>
              <a:off x="558" y="1825"/>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altLang="en-US" sz="2400"/>
                <a:t>Business justification</a:t>
              </a:r>
            </a:p>
          </p:txBody>
        </p:sp>
        <p:sp>
          <p:nvSpPr>
            <p:cNvPr id="28713" name="Rectangle 5"/>
            <p:cNvSpPr>
              <a:spLocks noChangeArrowheads="1"/>
            </p:cNvSpPr>
            <p:nvPr/>
          </p:nvSpPr>
          <p:spPr bwMode="auto">
            <a:xfrm>
              <a:off x="558" y="2097"/>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altLang="en-US" sz="2400"/>
                <a:t>Learning Lessons</a:t>
              </a:r>
            </a:p>
          </p:txBody>
        </p:sp>
        <p:sp>
          <p:nvSpPr>
            <p:cNvPr id="28714" name="Rectangle 6"/>
            <p:cNvSpPr>
              <a:spLocks noChangeArrowheads="1"/>
            </p:cNvSpPr>
            <p:nvPr/>
          </p:nvSpPr>
          <p:spPr bwMode="auto">
            <a:xfrm>
              <a:off x="558" y="2369"/>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altLang="en-US" sz="2400"/>
                <a:t>Roles and responsibilities</a:t>
              </a:r>
            </a:p>
          </p:txBody>
        </p:sp>
        <p:sp>
          <p:nvSpPr>
            <p:cNvPr id="28715" name="Rectangle 7"/>
            <p:cNvSpPr>
              <a:spLocks noChangeArrowheads="1"/>
            </p:cNvSpPr>
            <p:nvPr/>
          </p:nvSpPr>
          <p:spPr bwMode="auto">
            <a:xfrm>
              <a:off x="558" y="2641"/>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altLang="en-US" sz="2400"/>
                <a:t>Managing by stages</a:t>
              </a:r>
            </a:p>
          </p:txBody>
        </p:sp>
        <p:sp>
          <p:nvSpPr>
            <p:cNvPr id="28716" name="Rectangle 8"/>
            <p:cNvSpPr>
              <a:spLocks noChangeArrowheads="1"/>
            </p:cNvSpPr>
            <p:nvPr/>
          </p:nvSpPr>
          <p:spPr bwMode="auto">
            <a:xfrm>
              <a:off x="558" y="2913"/>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altLang="en-US" sz="2400"/>
                <a:t>Managing by exception</a:t>
              </a:r>
            </a:p>
          </p:txBody>
        </p:sp>
        <p:sp>
          <p:nvSpPr>
            <p:cNvPr id="28717" name="Rectangle 9"/>
            <p:cNvSpPr>
              <a:spLocks noChangeArrowheads="1"/>
            </p:cNvSpPr>
            <p:nvPr/>
          </p:nvSpPr>
          <p:spPr bwMode="auto">
            <a:xfrm>
              <a:off x="558" y="3185"/>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altLang="en-US" sz="2400"/>
                <a:t>Product focused</a:t>
              </a:r>
            </a:p>
          </p:txBody>
        </p:sp>
        <p:sp>
          <p:nvSpPr>
            <p:cNvPr id="28718" name="Rectangle 10"/>
            <p:cNvSpPr>
              <a:spLocks noChangeArrowheads="1"/>
            </p:cNvSpPr>
            <p:nvPr/>
          </p:nvSpPr>
          <p:spPr bwMode="auto">
            <a:xfrm>
              <a:off x="558" y="3457"/>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altLang="en-US" sz="2400"/>
                <a:t>Tailored</a:t>
              </a:r>
            </a:p>
          </p:txBody>
        </p:sp>
        <p:sp>
          <p:nvSpPr>
            <p:cNvPr id="28719" name="Rectangle 12"/>
            <p:cNvSpPr>
              <a:spLocks noChangeArrowheads="1"/>
            </p:cNvSpPr>
            <p:nvPr/>
          </p:nvSpPr>
          <p:spPr bwMode="auto">
            <a:xfrm>
              <a:off x="474" y="1440"/>
              <a:ext cx="1152"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altLang="en-US" sz="2400"/>
                <a:t>7 Principles</a:t>
              </a:r>
            </a:p>
          </p:txBody>
        </p:sp>
        <p:cxnSp>
          <p:nvCxnSpPr>
            <p:cNvPr id="28720" name="AutoShape 13"/>
            <p:cNvCxnSpPr>
              <a:cxnSpLocks noChangeShapeType="1"/>
            </p:cNvCxnSpPr>
            <p:nvPr/>
          </p:nvCxnSpPr>
          <p:spPr bwMode="auto">
            <a:xfrm rot="5400000">
              <a:off x="687" y="1519"/>
              <a:ext cx="283" cy="534"/>
            </a:xfrm>
            <a:prstGeom prst="bentConnector4">
              <a:avLst>
                <a:gd name="adj1" fmla="val 34273"/>
                <a:gd name="adj2" fmla="val 126968"/>
              </a:avLst>
            </a:prstGeom>
            <a:noFill/>
            <a:ln w="19050">
              <a:solidFill>
                <a:schemeClr val="tx1"/>
              </a:solidFill>
              <a:miter lim="800000"/>
              <a:headEnd/>
              <a:tailEnd/>
            </a:ln>
            <a:extLst>
              <a:ext uri="{909E8E84-426E-40DD-AFC4-6F175D3DCCD1}">
                <a14:hiddenFill xmlns:a14="http://schemas.microsoft.com/office/drawing/2010/main">
                  <a:noFill/>
                </a14:hiddenFill>
              </a:ext>
            </a:extLst>
          </p:spPr>
        </p:cxnSp>
        <p:cxnSp>
          <p:nvCxnSpPr>
            <p:cNvPr id="28721" name="AutoShape 14"/>
            <p:cNvCxnSpPr>
              <a:cxnSpLocks noChangeShapeType="1"/>
            </p:cNvCxnSpPr>
            <p:nvPr/>
          </p:nvCxnSpPr>
          <p:spPr bwMode="auto">
            <a:xfrm rot="10800000" flipH="1" flipV="1">
              <a:off x="562" y="1927"/>
              <a:ext cx="1" cy="272"/>
            </a:xfrm>
            <a:prstGeom prst="bentConnector3">
              <a:avLst>
                <a:gd name="adj1" fmla="val -14400005"/>
              </a:avLst>
            </a:prstGeom>
            <a:noFill/>
            <a:ln w="19050">
              <a:solidFill>
                <a:schemeClr val="tx1"/>
              </a:solidFill>
              <a:miter lim="800000"/>
              <a:headEnd/>
              <a:tailEnd/>
            </a:ln>
            <a:extLst>
              <a:ext uri="{909E8E84-426E-40DD-AFC4-6F175D3DCCD1}">
                <a14:hiddenFill xmlns:a14="http://schemas.microsoft.com/office/drawing/2010/main">
                  <a:noFill/>
                </a14:hiddenFill>
              </a:ext>
            </a:extLst>
          </p:spPr>
        </p:cxnSp>
        <p:cxnSp>
          <p:nvCxnSpPr>
            <p:cNvPr id="28722" name="AutoShape 15"/>
            <p:cNvCxnSpPr>
              <a:cxnSpLocks noChangeShapeType="1"/>
            </p:cNvCxnSpPr>
            <p:nvPr/>
          </p:nvCxnSpPr>
          <p:spPr bwMode="auto">
            <a:xfrm rot="10800000" flipH="1" flipV="1">
              <a:off x="562" y="2199"/>
              <a:ext cx="1" cy="272"/>
            </a:xfrm>
            <a:prstGeom prst="bentConnector3">
              <a:avLst>
                <a:gd name="adj1" fmla="val -14400005"/>
              </a:avLst>
            </a:prstGeom>
            <a:noFill/>
            <a:ln w="19050">
              <a:solidFill>
                <a:schemeClr val="tx1"/>
              </a:solidFill>
              <a:miter lim="800000"/>
              <a:headEnd/>
              <a:tailEnd/>
            </a:ln>
            <a:extLst>
              <a:ext uri="{909E8E84-426E-40DD-AFC4-6F175D3DCCD1}">
                <a14:hiddenFill xmlns:a14="http://schemas.microsoft.com/office/drawing/2010/main">
                  <a:noFill/>
                </a14:hiddenFill>
              </a:ext>
            </a:extLst>
          </p:spPr>
        </p:cxnSp>
        <p:cxnSp>
          <p:nvCxnSpPr>
            <p:cNvPr id="28723" name="AutoShape 16"/>
            <p:cNvCxnSpPr>
              <a:cxnSpLocks noChangeShapeType="1"/>
            </p:cNvCxnSpPr>
            <p:nvPr/>
          </p:nvCxnSpPr>
          <p:spPr bwMode="auto">
            <a:xfrm rot="10800000" flipH="1" flipV="1">
              <a:off x="562" y="2471"/>
              <a:ext cx="1" cy="272"/>
            </a:xfrm>
            <a:prstGeom prst="bentConnector3">
              <a:avLst>
                <a:gd name="adj1" fmla="val -14400005"/>
              </a:avLst>
            </a:prstGeom>
            <a:noFill/>
            <a:ln w="19050">
              <a:solidFill>
                <a:schemeClr val="tx1"/>
              </a:solidFill>
              <a:miter lim="800000"/>
              <a:headEnd/>
              <a:tailEnd/>
            </a:ln>
            <a:extLst>
              <a:ext uri="{909E8E84-426E-40DD-AFC4-6F175D3DCCD1}">
                <a14:hiddenFill xmlns:a14="http://schemas.microsoft.com/office/drawing/2010/main">
                  <a:noFill/>
                </a14:hiddenFill>
              </a:ext>
            </a:extLst>
          </p:spPr>
        </p:cxnSp>
        <p:cxnSp>
          <p:nvCxnSpPr>
            <p:cNvPr id="28724" name="AutoShape 17"/>
            <p:cNvCxnSpPr>
              <a:cxnSpLocks noChangeShapeType="1"/>
            </p:cNvCxnSpPr>
            <p:nvPr/>
          </p:nvCxnSpPr>
          <p:spPr bwMode="auto">
            <a:xfrm rot="10800000" flipH="1" flipV="1">
              <a:off x="562" y="2743"/>
              <a:ext cx="1" cy="272"/>
            </a:xfrm>
            <a:prstGeom prst="bentConnector3">
              <a:avLst>
                <a:gd name="adj1" fmla="val -14400005"/>
              </a:avLst>
            </a:prstGeom>
            <a:noFill/>
            <a:ln w="19050">
              <a:solidFill>
                <a:schemeClr val="tx1"/>
              </a:solidFill>
              <a:miter lim="800000"/>
              <a:headEnd/>
              <a:tailEnd/>
            </a:ln>
            <a:extLst>
              <a:ext uri="{909E8E84-426E-40DD-AFC4-6F175D3DCCD1}">
                <a14:hiddenFill xmlns:a14="http://schemas.microsoft.com/office/drawing/2010/main">
                  <a:noFill/>
                </a14:hiddenFill>
              </a:ext>
            </a:extLst>
          </p:spPr>
        </p:cxnSp>
        <p:cxnSp>
          <p:nvCxnSpPr>
            <p:cNvPr id="28725" name="AutoShape 18"/>
            <p:cNvCxnSpPr>
              <a:cxnSpLocks noChangeShapeType="1"/>
            </p:cNvCxnSpPr>
            <p:nvPr/>
          </p:nvCxnSpPr>
          <p:spPr bwMode="auto">
            <a:xfrm rot="10800000" flipH="1" flipV="1">
              <a:off x="562" y="3015"/>
              <a:ext cx="1" cy="272"/>
            </a:xfrm>
            <a:prstGeom prst="bentConnector3">
              <a:avLst>
                <a:gd name="adj1" fmla="val -14400005"/>
              </a:avLst>
            </a:prstGeom>
            <a:noFill/>
            <a:ln w="19050">
              <a:solidFill>
                <a:schemeClr val="tx1"/>
              </a:solidFill>
              <a:miter lim="800000"/>
              <a:headEnd/>
              <a:tailEnd/>
            </a:ln>
            <a:extLst>
              <a:ext uri="{909E8E84-426E-40DD-AFC4-6F175D3DCCD1}">
                <a14:hiddenFill xmlns:a14="http://schemas.microsoft.com/office/drawing/2010/main">
                  <a:noFill/>
                </a14:hiddenFill>
              </a:ext>
            </a:extLst>
          </p:spPr>
        </p:cxnSp>
        <p:cxnSp>
          <p:nvCxnSpPr>
            <p:cNvPr id="28726" name="AutoShape 19"/>
            <p:cNvCxnSpPr>
              <a:cxnSpLocks noChangeShapeType="1"/>
            </p:cNvCxnSpPr>
            <p:nvPr/>
          </p:nvCxnSpPr>
          <p:spPr bwMode="auto">
            <a:xfrm rot="10800000" flipH="1" flipV="1">
              <a:off x="562" y="3287"/>
              <a:ext cx="1" cy="272"/>
            </a:xfrm>
            <a:prstGeom prst="bentConnector3">
              <a:avLst>
                <a:gd name="adj1" fmla="val -14400005"/>
              </a:avLst>
            </a:prstGeom>
            <a:noFill/>
            <a:ln w="19050">
              <a:solidFill>
                <a:schemeClr val="tx1"/>
              </a:solidFill>
              <a:miter lim="800000"/>
              <a:headEnd/>
              <a:tailEnd/>
            </a:ln>
            <a:extLst>
              <a:ext uri="{909E8E84-426E-40DD-AFC4-6F175D3DCCD1}">
                <a14:hiddenFill xmlns:a14="http://schemas.microsoft.com/office/drawing/2010/main">
                  <a:noFill/>
                </a14:hiddenFill>
              </a:ext>
            </a:extLst>
          </p:spPr>
        </p:cxnSp>
        <p:cxnSp>
          <p:nvCxnSpPr>
            <p:cNvPr id="28727" name="AutoShape 21"/>
            <p:cNvCxnSpPr>
              <a:cxnSpLocks noChangeShapeType="1"/>
              <a:stCxn id="348163" idx="2"/>
              <a:endCxn id="28719" idx="0"/>
            </p:cNvCxnSpPr>
            <p:nvPr/>
          </p:nvCxnSpPr>
          <p:spPr bwMode="auto">
            <a:xfrm rot="5400000">
              <a:off x="2017" y="353"/>
              <a:ext cx="208" cy="1966"/>
            </a:xfrm>
            <a:prstGeom prst="bentConnector3">
              <a:avLst>
                <a:gd name="adj1" fmla="val 50000"/>
              </a:avLst>
            </a:prstGeom>
            <a:noFill/>
            <a:ln w="19050">
              <a:solidFill>
                <a:schemeClr val="tx1"/>
              </a:solidFill>
              <a:miter lim="800000"/>
              <a:headEnd/>
              <a:tailEnd/>
            </a:ln>
            <a:extLst>
              <a:ext uri="{909E8E84-426E-40DD-AFC4-6F175D3DCCD1}">
                <a14:hiddenFill xmlns:a14="http://schemas.microsoft.com/office/drawing/2010/main">
                  <a:noFill/>
                </a14:hiddenFill>
              </a:ext>
            </a:extLst>
          </p:spPr>
        </p:cxnSp>
      </p:grpSp>
      <p:grpSp>
        <p:nvGrpSpPr>
          <p:cNvPr id="3" name="Group 50"/>
          <p:cNvGrpSpPr>
            <a:grpSpLocks/>
          </p:cNvGrpSpPr>
          <p:nvPr/>
        </p:nvGrpSpPr>
        <p:grpSpPr bwMode="auto">
          <a:xfrm>
            <a:off x="3367088" y="1955800"/>
            <a:ext cx="2233612" cy="3856038"/>
            <a:chOff x="2287" y="1232"/>
            <a:chExt cx="1241" cy="2429"/>
          </a:xfrm>
        </p:grpSpPr>
        <p:sp>
          <p:nvSpPr>
            <p:cNvPr id="28698" name="Rectangle 22"/>
            <p:cNvSpPr>
              <a:spLocks noChangeArrowheads="1"/>
            </p:cNvSpPr>
            <p:nvPr/>
          </p:nvSpPr>
          <p:spPr bwMode="auto">
            <a:xfrm>
              <a:off x="2377" y="1825"/>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altLang="en-US" sz="2400"/>
                <a:t>Business Case</a:t>
              </a:r>
            </a:p>
          </p:txBody>
        </p:sp>
        <p:sp>
          <p:nvSpPr>
            <p:cNvPr id="28699" name="Rectangle 23"/>
            <p:cNvSpPr>
              <a:spLocks noChangeArrowheads="1"/>
            </p:cNvSpPr>
            <p:nvPr/>
          </p:nvSpPr>
          <p:spPr bwMode="auto">
            <a:xfrm>
              <a:off x="2377" y="2097"/>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altLang="en-US" sz="2400"/>
                <a:t>Organisation</a:t>
              </a:r>
            </a:p>
          </p:txBody>
        </p:sp>
        <p:sp>
          <p:nvSpPr>
            <p:cNvPr id="28700" name="Rectangle 24"/>
            <p:cNvSpPr>
              <a:spLocks noChangeArrowheads="1"/>
            </p:cNvSpPr>
            <p:nvPr/>
          </p:nvSpPr>
          <p:spPr bwMode="auto">
            <a:xfrm>
              <a:off x="2377" y="2369"/>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altLang="en-US" sz="2400"/>
                <a:t>Quality</a:t>
              </a:r>
            </a:p>
          </p:txBody>
        </p:sp>
        <p:sp>
          <p:nvSpPr>
            <p:cNvPr id="28701" name="Rectangle 25"/>
            <p:cNvSpPr>
              <a:spLocks noChangeArrowheads="1"/>
            </p:cNvSpPr>
            <p:nvPr/>
          </p:nvSpPr>
          <p:spPr bwMode="auto">
            <a:xfrm>
              <a:off x="2377" y="2641"/>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altLang="en-US" sz="2400"/>
                <a:t>Plans</a:t>
              </a:r>
            </a:p>
          </p:txBody>
        </p:sp>
        <p:sp>
          <p:nvSpPr>
            <p:cNvPr id="28702" name="Rectangle 26"/>
            <p:cNvSpPr>
              <a:spLocks noChangeArrowheads="1"/>
            </p:cNvSpPr>
            <p:nvPr/>
          </p:nvSpPr>
          <p:spPr bwMode="auto">
            <a:xfrm>
              <a:off x="2377" y="2913"/>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altLang="en-US" sz="2400"/>
                <a:t>Risks</a:t>
              </a:r>
            </a:p>
          </p:txBody>
        </p:sp>
        <p:sp>
          <p:nvSpPr>
            <p:cNvPr id="28703" name="Rectangle 27"/>
            <p:cNvSpPr>
              <a:spLocks noChangeArrowheads="1"/>
            </p:cNvSpPr>
            <p:nvPr/>
          </p:nvSpPr>
          <p:spPr bwMode="auto">
            <a:xfrm>
              <a:off x="2377" y="3185"/>
              <a:ext cx="1151" cy="200"/>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altLang="en-US" sz="2400"/>
                <a:t>Changes</a:t>
              </a:r>
            </a:p>
          </p:txBody>
        </p:sp>
        <p:sp>
          <p:nvSpPr>
            <p:cNvPr id="28704" name="Rectangle 28"/>
            <p:cNvSpPr>
              <a:spLocks noChangeArrowheads="1"/>
            </p:cNvSpPr>
            <p:nvPr/>
          </p:nvSpPr>
          <p:spPr bwMode="auto">
            <a:xfrm>
              <a:off x="2377" y="3457"/>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altLang="en-US" sz="2400"/>
                <a:t>Progress</a:t>
              </a:r>
            </a:p>
          </p:txBody>
        </p:sp>
        <p:sp>
          <p:nvSpPr>
            <p:cNvPr id="28705" name="Rectangle 30"/>
            <p:cNvSpPr>
              <a:spLocks noChangeArrowheads="1"/>
            </p:cNvSpPr>
            <p:nvPr/>
          </p:nvSpPr>
          <p:spPr bwMode="auto">
            <a:xfrm>
              <a:off x="2287" y="1440"/>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altLang="en-US" sz="2400"/>
                <a:t>7 Themes</a:t>
              </a:r>
            </a:p>
          </p:txBody>
        </p:sp>
        <p:cxnSp>
          <p:nvCxnSpPr>
            <p:cNvPr id="28706" name="AutoShape 31"/>
            <p:cNvCxnSpPr>
              <a:cxnSpLocks noChangeShapeType="1"/>
              <a:stCxn id="348163" idx="2"/>
              <a:endCxn id="28705" idx="0"/>
            </p:cNvCxnSpPr>
            <p:nvPr/>
          </p:nvCxnSpPr>
          <p:spPr bwMode="auto">
            <a:xfrm rot="5400000">
              <a:off x="2999" y="1335"/>
              <a:ext cx="208" cy="2"/>
            </a:xfrm>
            <a:prstGeom prst="bentConnector3">
              <a:avLst>
                <a:gd name="adj1" fmla="val 50000"/>
              </a:avLst>
            </a:prstGeom>
            <a:noFill/>
            <a:ln w="19050">
              <a:solidFill>
                <a:schemeClr val="tx1"/>
              </a:solidFill>
              <a:miter lim="800000"/>
              <a:headEnd/>
              <a:tailEnd/>
            </a:ln>
            <a:extLst>
              <a:ext uri="{909E8E84-426E-40DD-AFC4-6F175D3DCCD1}">
                <a14:hiddenFill xmlns:a14="http://schemas.microsoft.com/office/drawing/2010/main">
                  <a:noFill/>
                </a14:hiddenFill>
              </a:ext>
            </a:extLst>
          </p:spPr>
        </p:cxnSp>
        <p:cxnSp>
          <p:nvCxnSpPr>
            <p:cNvPr id="28707" name="AutoShape 32"/>
            <p:cNvCxnSpPr>
              <a:cxnSpLocks noChangeShapeType="1"/>
            </p:cNvCxnSpPr>
            <p:nvPr/>
          </p:nvCxnSpPr>
          <p:spPr bwMode="auto">
            <a:xfrm rot="5400000">
              <a:off x="2503" y="1539"/>
              <a:ext cx="283" cy="527"/>
            </a:xfrm>
            <a:prstGeom prst="bentConnector4">
              <a:avLst>
                <a:gd name="adj1" fmla="val 31801"/>
                <a:gd name="adj2" fmla="val 127324"/>
              </a:avLst>
            </a:prstGeom>
            <a:noFill/>
            <a:ln w="19050">
              <a:solidFill>
                <a:schemeClr val="tx1"/>
              </a:solidFill>
              <a:miter lim="800000"/>
              <a:headEnd/>
              <a:tailEnd/>
            </a:ln>
            <a:extLst>
              <a:ext uri="{909E8E84-426E-40DD-AFC4-6F175D3DCCD1}">
                <a14:hiddenFill xmlns:a14="http://schemas.microsoft.com/office/drawing/2010/main">
                  <a:noFill/>
                </a14:hiddenFill>
              </a:ext>
            </a:extLst>
          </p:spPr>
        </p:cxnSp>
        <p:cxnSp>
          <p:nvCxnSpPr>
            <p:cNvPr id="28708" name="AutoShape 33"/>
            <p:cNvCxnSpPr>
              <a:cxnSpLocks noChangeShapeType="1"/>
            </p:cNvCxnSpPr>
            <p:nvPr/>
          </p:nvCxnSpPr>
          <p:spPr bwMode="auto">
            <a:xfrm rot="10800000" flipH="1" flipV="1">
              <a:off x="2381" y="1938"/>
              <a:ext cx="1" cy="272"/>
            </a:xfrm>
            <a:prstGeom prst="bentConnector3">
              <a:avLst>
                <a:gd name="adj1" fmla="val -14400005"/>
              </a:avLst>
            </a:prstGeom>
            <a:noFill/>
            <a:ln w="19050">
              <a:solidFill>
                <a:schemeClr val="tx1"/>
              </a:solidFill>
              <a:miter lim="800000"/>
              <a:headEnd/>
              <a:tailEnd/>
            </a:ln>
            <a:extLst>
              <a:ext uri="{909E8E84-426E-40DD-AFC4-6F175D3DCCD1}">
                <a14:hiddenFill xmlns:a14="http://schemas.microsoft.com/office/drawing/2010/main">
                  <a:noFill/>
                </a14:hiddenFill>
              </a:ext>
            </a:extLst>
          </p:spPr>
        </p:cxnSp>
        <p:cxnSp>
          <p:nvCxnSpPr>
            <p:cNvPr id="28709" name="AutoShape 34"/>
            <p:cNvCxnSpPr>
              <a:cxnSpLocks noChangeShapeType="1"/>
            </p:cNvCxnSpPr>
            <p:nvPr/>
          </p:nvCxnSpPr>
          <p:spPr bwMode="auto">
            <a:xfrm rot="10800000" flipH="1" flipV="1">
              <a:off x="2381" y="2205"/>
              <a:ext cx="1" cy="272"/>
            </a:xfrm>
            <a:prstGeom prst="bentConnector3">
              <a:avLst>
                <a:gd name="adj1" fmla="val -14400005"/>
              </a:avLst>
            </a:prstGeom>
            <a:noFill/>
            <a:ln w="19050">
              <a:solidFill>
                <a:schemeClr val="tx1"/>
              </a:solidFill>
              <a:miter lim="800000"/>
              <a:headEnd/>
              <a:tailEnd/>
            </a:ln>
            <a:extLst>
              <a:ext uri="{909E8E84-426E-40DD-AFC4-6F175D3DCCD1}">
                <a14:hiddenFill xmlns:a14="http://schemas.microsoft.com/office/drawing/2010/main">
                  <a:noFill/>
                </a14:hiddenFill>
              </a:ext>
            </a:extLst>
          </p:spPr>
        </p:cxnSp>
        <p:cxnSp>
          <p:nvCxnSpPr>
            <p:cNvPr id="28710" name="AutoShape 35"/>
            <p:cNvCxnSpPr>
              <a:cxnSpLocks noChangeShapeType="1"/>
            </p:cNvCxnSpPr>
            <p:nvPr/>
          </p:nvCxnSpPr>
          <p:spPr bwMode="auto">
            <a:xfrm rot="10800000" flipH="1" flipV="1">
              <a:off x="2381" y="2478"/>
              <a:ext cx="1" cy="272"/>
            </a:xfrm>
            <a:prstGeom prst="bentConnector3">
              <a:avLst>
                <a:gd name="adj1" fmla="val -14400005"/>
              </a:avLst>
            </a:prstGeom>
            <a:noFill/>
            <a:ln w="19050">
              <a:solidFill>
                <a:schemeClr val="tx1"/>
              </a:solidFill>
              <a:miter lim="800000"/>
              <a:headEnd/>
              <a:tailEnd/>
            </a:ln>
            <a:extLst>
              <a:ext uri="{909E8E84-426E-40DD-AFC4-6F175D3DCCD1}">
                <a14:hiddenFill xmlns:a14="http://schemas.microsoft.com/office/drawing/2010/main">
                  <a:noFill/>
                </a14:hiddenFill>
              </a:ext>
            </a:extLst>
          </p:spPr>
        </p:cxnSp>
        <p:cxnSp>
          <p:nvCxnSpPr>
            <p:cNvPr id="28711" name="AutoShape 36"/>
            <p:cNvCxnSpPr>
              <a:cxnSpLocks noChangeShapeType="1"/>
            </p:cNvCxnSpPr>
            <p:nvPr/>
          </p:nvCxnSpPr>
          <p:spPr bwMode="auto">
            <a:xfrm rot="10800000" flipH="1" flipV="1">
              <a:off x="2381" y="2750"/>
              <a:ext cx="1" cy="272"/>
            </a:xfrm>
            <a:prstGeom prst="bentConnector3">
              <a:avLst>
                <a:gd name="adj1" fmla="val -14400005"/>
              </a:avLst>
            </a:prstGeom>
            <a:noFill/>
            <a:ln w="19050">
              <a:solidFill>
                <a:schemeClr val="tx1"/>
              </a:solidFill>
              <a:miter lim="800000"/>
              <a:headEnd/>
              <a:tailEnd/>
            </a:ln>
            <a:extLst>
              <a:ext uri="{909E8E84-426E-40DD-AFC4-6F175D3DCCD1}">
                <a14:hiddenFill xmlns:a14="http://schemas.microsoft.com/office/drawing/2010/main">
                  <a:noFill/>
                </a14:hiddenFill>
              </a:ext>
            </a:extLst>
          </p:spPr>
        </p:cxnSp>
      </p:grpSp>
      <p:grpSp>
        <p:nvGrpSpPr>
          <p:cNvPr id="4" name="Group 51"/>
          <p:cNvGrpSpPr>
            <a:grpSpLocks/>
          </p:cNvGrpSpPr>
          <p:nvPr/>
        </p:nvGrpSpPr>
        <p:grpSpPr bwMode="auto">
          <a:xfrm>
            <a:off x="4932363" y="1966913"/>
            <a:ext cx="3365500" cy="2117725"/>
            <a:chOff x="3107" y="1239"/>
            <a:chExt cx="2120" cy="1334"/>
          </a:xfrm>
        </p:grpSpPr>
        <p:cxnSp>
          <p:nvCxnSpPr>
            <p:cNvPr id="28690" name="AutoShape 40"/>
            <p:cNvCxnSpPr>
              <a:cxnSpLocks noChangeShapeType="1"/>
            </p:cNvCxnSpPr>
            <p:nvPr/>
          </p:nvCxnSpPr>
          <p:spPr bwMode="auto">
            <a:xfrm rot="10800000" flipH="1" flipV="1">
              <a:off x="4422" y="1933"/>
              <a:ext cx="1" cy="272"/>
            </a:xfrm>
            <a:prstGeom prst="bentConnector3">
              <a:avLst>
                <a:gd name="adj1" fmla="val -49000014"/>
              </a:avLst>
            </a:prstGeom>
            <a:noFill/>
            <a:ln w="19050">
              <a:solidFill>
                <a:schemeClr val="tx1"/>
              </a:solidFill>
              <a:miter lim="800000"/>
              <a:headEnd/>
              <a:tailEnd/>
            </a:ln>
            <a:extLst>
              <a:ext uri="{909E8E84-426E-40DD-AFC4-6F175D3DCCD1}">
                <a14:hiddenFill xmlns:a14="http://schemas.microsoft.com/office/drawing/2010/main">
                  <a:noFill/>
                </a14:hiddenFill>
              </a:ext>
            </a:extLst>
          </p:spPr>
        </p:cxnSp>
        <p:cxnSp>
          <p:nvCxnSpPr>
            <p:cNvPr id="28691" name="AutoShape 41"/>
            <p:cNvCxnSpPr>
              <a:cxnSpLocks noChangeShapeType="1"/>
            </p:cNvCxnSpPr>
            <p:nvPr/>
          </p:nvCxnSpPr>
          <p:spPr bwMode="auto">
            <a:xfrm rot="10800000" flipH="1" flipV="1">
              <a:off x="4421" y="2199"/>
              <a:ext cx="1" cy="272"/>
            </a:xfrm>
            <a:prstGeom prst="bentConnector3">
              <a:avLst>
                <a:gd name="adj1" fmla="val -48800014"/>
              </a:avLst>
            </a:prstGeom>
            <a:noFill/>
            <a:ln w="19050">
              <a:solidFill>
                <a:schemeClr val="tx1"/>
              </a:solidFill>
              <a:miter lim="800000"/>
              <a:headEnd/>
              <a:tailEnd/>
            </a:ln>
            <a:extLst>
              <a:ext uri="{909E8E84-426E-40DD-AFC4-6F175D3DCCD1}">
                <a14:hiddenFill xmlns:a14="http://schemas.microsoft.com/office/drawing/2010/main">
                  <a:noFill/>
                </a14:hiddenFill>
              </a:ext>
            </a:extLst>
          </p:spPr>
        </p:cxnSp>
        <p:sp>
          <p:nvSpPr>
            <p:cNvPr id="28692" name="Rectangle 42"/>
            <p:cNvSpPr>
              <a:spLocks noChangeArrowheads="1"/>
            </p:cNvSpPr>
            <p:nvPr/>
          </p:nvSpPr>
          <p:spPr bwMode="auto">
            <a:xfrm>
              <a:off x="3989" y="1440"/>
              <a:ext cx="1151" cy="204"/>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altLang="en-US" sz="2400"/>
                <a:t>6 Processes</a:t>
              </a:r>
            </a:p>
          </p:txBody>
        </p:sp>
        <p:sp>
          <p:nvSpPr>
            <p:cNvPr id="28693" name="Rectangle 43"/>
            <p:cNvSpPr>
              <a:spLocks noChangeArrowheads="1"/>
            </p:cNvSpPr>
            <p:nvPr/>
          </p:nvSpPr>
          <p:spPr bwMode="auto">
            <a:xfrm>
              <a:off x="4076" y="1825"/>
              <a:ext cx="1151" cy="204"/>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altLang="en-US" sz="2400"/>
                <a:t>Starting up a Project</a:t>
              </a:r>
            </a:p>
          </p:txBody>
        </p:sp>
        <p:sp>
          <p:nvSpPr>
            <p:cNvPr id="28694" name="Rectangle 44"/>
            <p:cNvSpPr>
              <a:spLocks noChangeArrowheads="1"/>
            </p:cNvSpPr>
            <p:nvPr/>
          </p:nvSpPr>
          <p:spPr bwMode="auto">
            <a:xfrm>
              <a:off x="4076" y="2097"/>
              <a:ext cx="1151" cy="204"/>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altLang="en-US" sz="2400"/>
                <a:t>Directing a Project</a:t>
              </a:r>
            </a:p>
          </p:txBody>
        </p:sp>
        <p:sp>
          <p:nvSpPr>
            <p:cNvPr id="28695" name="Rectangle 45"/>
            <p:cNvSpPr>
              <a:spLocks noChangeArrowheads="1"/>
            </p:cNvSpPr>
            <p:nvPr/>
          </p:nvSpPr>
          <p:spPr bwMode="auto">
            <a:xfrm>
              <a:off x="4076" y="2369"/>
              <a:ext cx="1151" cy="204"/>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altLang="en-US" sz="2400"/>
                <a:t>Initiating a Project</a:t>
              </a:r>
            </a:p>
          </p:txBody>
        </p:sp>
        <p:cxnSp>
          <p:nvCxnSpPr>
            <p:cNvPr id="28696" name="AutoShape 46"/>
            <p:cNvCxnSpPr>
              <a:cxnSpLocks noChangeShapeType="1"/>
            </p:cNvCxnSpPr>
            <p:nvPr/>
          </p:nvCxnSpPr>
          <p:spPr bwMode="auto">
            <a:xfrm rot="16200000" flipH="1">
              <a:off x="3924" y="422"/>
              <a:ext cx="208" cy="1841"/>
            </a:xfrm>
            <a:prstGeom prst="bentConnector3">
              <a:avLst>
                <a:gd name="adj1" fmla="val 50000"/>
              </a:avLst>
            </a:prstGeom>
            <a:noFill/>
            <a:ln w="19050">
              <a:solidFill>
                <a:schemeClr val="tx1"/>
              </a:solidFill>
              <a:miter lim="800000"/>
              <a:headEnd/>
              <a:tailEnd/>
            </a:ln>
            <a:extLst>
              <a:ext uri="{909E8E84-426E-40DD-AFC4-6F175D3DCCD1}">
                <a14:hiddenFill xmlns:a14="http://schemas.microsoft.com/office/drawing/2010/main">
                  <a:noFill/>
                </a14:hiddenFill>
              </a:ext>
            </a:extLst>
          </p:spPr>
        </p:cxnSp>
        <p:cxnSp>
          <p:nvCxnSpPr>
            <p:cNvPr id="28697" name="AutoShape 47"/>
            <p:cNvCxnSpPr>
              <a:cxnSpLocks noChangeShapeType="1"/>
              <a:stCxn id="28692" idx="2"/>
              <a:endCxn id="28693" idx="1"/>
            </p:cNvCxnSpPr>
            <p:nvPr/>
          </p:nvCxnSpPr>
          <p:spPr bwMode="auto">
            <a:xfrm rot="5400000">
              <a:off x="4179" y="1541"/>
              <a:ext cx="283" cy="489"/>
            </a:xfrm>
            <a:prstGeom prst="bentConnector4">
              <a:avLst>
                <a:gd name="adj1" fmla="val 31801"/>
                <a:gd name="adj2" fmla="val 129449"/>
              </a:avLst>
            </a:prstGeom>
            <a:noFill/>
            <a:ln w="19050">
              <a:solidFill>
                <a:schemeClr val="tx1"/>
              </a:solidFill>
              <a:miter lim="800000"/>
              <a:headEnd/>
              <a:tailEnd/>
            </a:ln>
            <a:extLst>
              <a:ext uri="{909E8E84-426E-40DD-AFC4-6F175D3DCCD1}">
                <a14:hiddenFill xmlns:a14="http://schemas.microsoft.com/office/drawing/2010/main">
                  <a:noFill/>
                </a14:hiddenFill>
              </a:ext>
            </a:extLst>
          </p:spPr>
        </p:cxnSp>
      </p:grpSp>
      <p:sp>
        <p:nvSpPr>
          <p:cNvPr id="45064" name="Footer Placeholder 6"/>
          <p:cNvSpPr>
            <a:spLocks noGrp="1"/>
          </p:cNvSpPr>
          <p:nvPr>
            <p:ph type="ftr" sz="quarter" idx="11"/>
          </p:nvPr>
        </p:nvSpPr>
        <p:spPr>
          <a:xfrm>
            <a:off x="725488" y="6021388"/>
            <a:ext cx="8072437" cy="363537"/>
          </a:xfrm>
        </p:spPr>
        <p:txBody>
          <a:bodyPr/>
          <a:lstStyle/>
          <a:p>
            <a:pPr>
              <a:defRPr/>
            </a:pPr>
            <a:r>
              <a:rPr lang="en-GB" sz="1800" dirty="0">
                <a:latin typeface="Times" pitchFamily="18" charset="0"/>
                <a:cs typeface="Arial" charset="0"/>
              </a:rPr>
              <a:t>PRINCE2 is a Registered Trademark of the Office of Government Commerce                    in the United Kingdom and other countries.</a:t>
            </a:r>
          </a:p>
        </p:txBody>
      </p:sp>
      <p:sp>
        <p:nvSpPr>
          <p:cNvPr id="45065" name="Rectangle 45"/>
          <p:cNvSpPr>
            <a:spLocks noChangeArrowheads="1"/>
          </p:cNvSpPr>
          <p:nvPr/>
        </p:nvSpPr>
        <p:spPr bwMode="auto">
          <a:xfrm>
            <a:off x="6470650" y="4192588"/>
            <a:ext cx="1827213" cy="323850"/>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altLang="en-US" sz="2400"/>
              <a:t>Controlling a Stage</a:t>
            </a:r>
          </a:p>
        </p:txBody>
      </p:sp>
      <p:sp>
        <p:nvSpPr>
          <p:cNvPr id="45066" name="Rectangle 45"/>
          <p:cNvSpPr>
            <a:spLocks noChangeArrowheads="1"/>
          </p:cNvSpPr>
          <p:nvPr/>
        </p:nvSpPr>
        <p:spPr bwMode="auto">
          <a:xfrm>
            <a:off x="6469063" y="4635500"/>
            <a:ext cx="1827212" cy="323850"/>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altLang="en-US" sz="2200"/>
              <a:t>Managing Stage Boundaries</a:t>
            </a:r>
          </a:p>
        </p:txBody>
      </p:sp>
      <p:sp>
        <p:nvSpPr>
          <p:cNvPr id="45067" name="Rectangle 45"/>
          <p:cNvSpPr>
            <a:spLocks noChangeArrowheads="1"/>
          </p:cNvSpPr>
          <p:nvPr/>
        </p:nvSpPr>
        <p:spPr bwMode="auto">
          <a:xfrm>
            <a:off x="6469063" y="5049838"/>
            <a:ext cx="1827212" cy="323850"/>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altLang="en-US" sz="2400"/>
              <a:t>Closing a Project</a:t>
            </a:r>
          </a:p>
        </p:txBody>
      </p:sp>
      <p:cxnSp>
        <p:nvCxnSpPr>
          <p:cNvPr id="45068" name="Straight Connector 9"/>
          <p:cNvCxnSpPr>
            <a:cxnSpLocks noChangeShapeType="1"/>
          </p:cNvCxnSpPr>
          <p:nvPr/>
        </p:nvCxnSpPr>
        <p:spPr bwMode="auto">
          <a:xfrm>
            <a:off x="6243638" y="3895725"/>
            <a:ext cx="0" cy="1349375"/>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cxnSp>
      <p:cxnSp>
        <p:nvCxnSpPr>
          <p:cNvPr id="45069" name="Straight Connector 16"/>
          <p:cNvCxnSpPr>
            <a:cxnSpLocks noChangeShapeType="1"/>
          </p:cNvCxnSpPr>
          <p:nvPr/>
        </p:nvCxnSpPr>
        <p:spPr bwMode="auto">
          <a:xfrm>
            <a:off x="6243638" y="4365625"/>
            <a:ext cx="209550" cy="0"/>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cxnSp>
      <p:cxnSp>
        <p:nvCxnSpPr>
          <p:cNvPr id="45070" name="Straight Connector 20"/>
          <p:cNvCxnSpPr>
            <a:cxnSpLocks noChangeShapeType="1"/>
            <a:endCxn id="45066" idx="1"/>
          </p:cNvCxnSpPr>
          <p:nvPr/>
        </p:nvCxnSpPr>
        <p:spPr bwMode="auto">
          <a:xfrm>
            <a:off x="6243638" y="4797425"/>
            <a:ext cx="225425" cy="0"/>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cxnSp>
      <p:cxnSp>
        <p:nvCxnSpPr>
          <p:cNvPr id="45071" name="Straight Connector 22"/>
          <p:cNvCxnSpPr>
            <a:cxnSpLocks noChangeShapeType="1"/>
            <a:endCxn id="45067" idx="1"/>
          </p:cNvCxnSpPr>
          <p:nvPr/>
        </p:nvCxnSpPr>
        <p:spPr bwMode="auto">
          <a:xfrm flipV="1">
            <a:off x="6243638" y="5211763"/>
            <a:ext cx="225425" cy="6350"/>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cxnSp>
      <p:cxnSp>
        <p:nvCxnSpPr>
          <p:cNvPr id="45072" name="Straight Connector 9"/>
          <p:cNvCxnSpPr>
            <a:cxnSpLocks noChangeShapeType="1"/>
          </p:cNvCxnSpPr>
          <p:nvPr/>
        </p:nvCxnSpPr>
        <p:spPr bwMode="auto">
          <a:xfrm>
            <a:off x="3276600" y="4786313"/>
            <a:ext cx="0" cy="879475"/>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cxnSp>
      <p:cxnSp>
        <p:nvCxnSpPr>
          <p:cNvPr id="45073" name="Straight Connector 22"/>
          <p:cNvCxnSpPr>
            <a:cxnSpLocks noChangeShapeType="1"/>
          </p:cNvCxnSpPr>
          <p:nvPr/>
        </p:nvCxnSpPr>
        <p:spPr bwMode="auto">
          <a:xfrm>
            <a:off x="3290888" y="5238750"/>
            <a:ext cx="225425" cy="0"/>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cxnSp>
      <p:cxnSp>
        <p:nvCxnSpPr>
          <p:cNvPr id="28689" name="Straight Connector 22"/>
          <p:cNvCxnSpPr>
            <a:cxnSpLocks noChangeShapeType="1"/>
          </p:cNvCxnSpPr>
          <p:nvPr/>
        </p:nvCxnSpPr>
        <p:spPr bwMode="auto">
          <a:xfrm>
            <a:off x="3303588" y="5665788"/>
            <a:ext cx="225425" cy="0"/>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cxnSp>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grpId="0" nodeType="afterEffect">
                                  <p:stCondLst>
                                    <p:cond delay="500"/>
                                  </p:stCondLst>
                                  <p:childTnLst>
                                    <p:set>
                                      <p:cBhvr>
                                        <p:cTn id="6" dur="1" fill="hold">
                                          <p:stCondLst>
                                            <p:cond delay="0"/>
                                          </p:stCondLst>
                                        </p:cTn>
                                        <p:tgtEl>
                                          <p:spTgt spid="348163"/>
                                        </p:tgtEl>
                                        <p:attrNameLst>
                                          <p:attrName>style.visibility</p:attrName>
                                        </p:attrNameLst>
                                      </p:cBhvr>
                                      <p:to>
                                        <p:strVal val="visible"/>
                                      </p:to>
                                    </p:set>
                                    <p:animEffect transition="in" filter="wipe(up)">
                                      <p:cBhvr>
                                        <p:cTn id="7" dur="500"/>
                                        <p:tgtEl>
                                          <p:spTgt spid="34816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45072"/>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45073"/>
                                        </p:tgtEl>
                                        <p:attrNameLst>
                                          <p:attrName>style.visibility</p:attrName>
                                        </p:attrNameLst>
                                      </p:cBhvr>
                                      <p:to>
                                        <p:strVal val="visible"/>
                                      </p:to>
                                    </p:set>
                                  </p:childTnLst>
                                </p:cTn>
                              </p:par>
                            </p:childTnLst>
                          </p:cTn>
                        </p:par>
                      </p:childTnLst>
                    </p:cTn>
                  </p:par>
                  <p:par>
                    <p:cTn id="20" fill="hold" nodeType="clickPar">
                      <p:stCondLst>
                        <p:cond delay="indefinite"/>
                      </p:stCondLst>
                      <p:childTnLst>
                        <p:par>
                          <p:cTn id="21" fill="hold" nodeType="withGroup">
                            <p:stCondLst>
                              <p:cond delay="0"/>
                            </p:stCondLst>
                            <p:childTnLst>
                              <p:par>
                                <p:cTn id="22" presetID="1" presetClass="entr" presetSubtype="0" fill="hold" nodeType="clickEffect">
                                  <p:stCondLst>
                                    <p:cond delay="0"/>
                                  </p:stCondLst>
                                  <p:childTnLst>
                                    <p:set>
                                      <p:cBhvr>
                                        <p:cTn id="23" dur="1" fill="hold">
                                          <p:stCondLst>
                                            <p:cond delay="0"/>
                                          </p:stCondLst>
                                        </p:cTn>
                                        <p:tgtEl>
                                          <p:spTgt spid="4"/>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45068"/>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45069"/>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45070"/>
                                        </p:tgtEl>
                                        <p:attrNameLst>
                                          <p:attrName>style.visibility</p:attrName>
                                        </p:attrNameLst>
                                      </p:cBhvr>
                                      <p:to>
                                        <p:strVal val="visible"/>
                                      </p:to>
                                    </p:set>
                                  </p:childTnLst>
                                </p:cTn>
                              </p:par>
                              <p:par>
                                <p:cTn id="30" presetID="1" presetClass="entr" presetSubtype="0" fill="hold" grpId="0" nodeType="withEffect">
                                  <p:stCondLst>
                                    <p:cond delay="0"/>
                                  </p:stCondLst>
                                  <p:childTnLst>
                                    <p:set>
                                      <p:cBhvr>
                                        <p:cTn id="31" dur="1" fill="hold">
                                          <p:stCondLst>
                                            <p:cond delay="0"/>
                                          </p:stCondLst>
                                        </p:cTn>
                                        <p:tgtEl>
                                          <p:spTgt spid="45065"/>
                                        </p:tgtEl>
                                        <p:attrNameLst>
                                          <p:attrName>style.visibility</p:attrName>
                                        </p:attrNameLst>
                                      </p:cBhvr>
                                      <p:to>
                                        <p:strVal val="visible"/>
                                      </p:to>
                                    </p:set>
                                  </p:childTnLst>
                                </p:cTn>
                              </p:par>
                              <p:par>
                                <p:cTn id="32" presetID="1" presetClass="entr" presetSubtype="0" fill="hold" grpId="0" nodeType="withEffect">
                                  <p:stCondLst>
                                    <p:cond delay="0"/>
                                  </p:stCondLst>
                                  <p:childTnLst>
                                    <p:set>
                                      <p:cBhvr>
                                        <p:cTn id="33" dur="1" fill="hold">
                                          <p:stCondLst>
                                            <p:cond delay="0"/>
                                          </p:stCondLst>
                                        </p:cTn>
                                        <p:tgtEl>
                                          <p:spTgt spid="45066"/>
                                        </p:tgtEl>
                                        <p:attrNameLst>
                                          <p:attrName>style.visibility</p:attrName>
                                        </p:attrNameLst>
                                      </p:cBhvr>
                                      <p:to>
                                        <p:strVal val="visible"/>
                                      </p:to>
                                    </p:set>
                                  </p:childTnLst>
                                </p:cTn>
                              </p:par>
                              <p:par>
                                <p:cTn id="34" presetID="1" presetClass="entr" presetSubtype="0" fill="hold" grpId="0" nodeType="withEffect">
                                  <p:stCondLst>
                                    <p:cond delay="0"/>
                                  </p:stCondLst>
                                  <p:childTnLst>
                                    <p:set>
                                      <p:cBhvr>
                                        <p:cTn id="35" dur="1" fill="hold">
                                          <p:stCondLst>
                                            <p:cond delay="0"/>
                                          </p:stCondLst>
                                        </p:cTn>
                                        <p:tgtEl>
                                          <p:spTgt spid="45067"/>
                                        </p:tgtEl>
                                        <p:attrNameLst>
                                          <p:attrName>style.visibility</p:attrName>
                                        </p:attrNameLst>
                                      </p:cBhvr>
                                      <p:to>
                                        <p:strVal val="visible"/>
                                      </p:to>
                                    </p:set>
                                  </p:childTnLst>
                                </p:cTn>
                              </p:par>
                              <p:par>
                                <p:cTn id="36" presetID="1" presetClass="entr" presetSubtype="0" fill="hold" nodeType="withEffect">
                                  <p:stCondLst>
                                    <p:cond delay="0"/>
                                  </p:stCondLst>
                                  <p:childTnLst>
                                    <p:set>
                                      <p:cBhvr>
                                        <p:cTn id="37" dur="1" fill="hold">
                                          <p:stCondLst>
                                            <p:cond delay="0"/>
                                          </p:stCondLst>
                                        </p:cTn>
                                        <p:tgtEl>
                                          <p:spTgt spid="4507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63" grpId="0" animBg="1" autoUpdateAnimBg="0"/>
      <p:bldP spid="45065" grpId="0" animBg="1"/>
      <p:bldP spid="45066" grpId="0" animBg="1"/>
      <p:bldP spid="4506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4" descr="j040940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0" y="0"/>
            <a:ext cx="9144000" cy="6858000"/>
          </a:xfrm>
        </p:spPr>
      </p:pic>
      <p:sp>
        <p:nvSpPr>
          <p:cNvPr id="47107" name="Rectangle 2"/>
          <p:cNvSpPr>
            <a:spLocks noGrp="1" noChangeArrowheads="1"/>
          </p:cNvSpPr>
          <p:nvPr>
            <p:ph type="title"/>
          </p:nvPr>
        </p:nvSpPr>
        <p:spPr/>
        <p:txBody>
          <a:bodyPr anchor="t"/>
          <a:lstStyle/>
          <a:p>
            <a:pPr eaLnBrk="1" hangingPunct="1">
              <a:defRPr/>
            </a:pPr>
            <a:r>
              <a:rPr lang="en-GB" sz="3600" b="1" dirty="0">
                <a:effectLst>
                  <a:outerShdw blurRad="38100" dist="38100" dir="2700000" algn="tl">
                    <a:srgbClr val="000000">
                      <a:alpha val="43137"/>
                    </a:srgbClr>
                  </a:outerShdw>
                </a:effectLst>
                <a:latin typeface="Arial" charset="0"/>
                <a:cs typeface="Arial" charset="0"/>
              </a:rPr>
              <a:t>Planning</a:t>
            </a:r>
          </a:p>
        </p:txBody>
      </p:sp>
      <p:sp>
        <p:nvSpPr>
          <p:cNvPr id="29700" name="Rectangle 3"/>
          <p:cNvSpPr>
            <a:spLocks noGrp="1" noChangeArrowheads="1"/>
          </p:cNvSpPr>
          <p:nvPr>
            <p:ph type="body" idx="4294967295"/>
          </p:nvPr>
        </p:nvSpPr>
        <p:spPr>
          <a:xfrm>
            <a:off x="611188" y="2565400"/>
            <a:ext cx="7772400" cy="4114800"/>
          </a:xfrm>
        </p:spPr>
        <p:txBody>
          <a:bodyPr/>
          <a:lstStyle/>
          <a:p>
            <a:pPr marL="0" indent="0" eaLnBrk="1" hangingPunct="1">
              <a:buFontTx/>
              <a:buNone/>
            </a:pPr>
            <a:r>
              <a:rPr lang="en-GB" altLang="en-US">
                <a:latin typeface="Arial" charset="0"/>
                <a:cs typeface="Arial" charset="0"/>
              </a:rPr>
              <a:t>  </a:t>
            </a:r>
            <a:r>
              <a:rPr lang="en-GB" altLang="en-US" sz="2800">
                <a:latin typeface="Arial" charset="0"/>
                <a:cs typeface="Arial" charset="0"/>
              </a:rPr>
              <a:t>“Planning is an unnatural process; it is much more fun to do something . The nicest thing about not planning is that failure is a complete surprise rather than being preceded by a period of worry and depression” </a:t>
            </a:r>
          </a:p>
          <a:p>
            <a:pPr marL="0" indent="0" eaLnBrk="1" hangingPunct="1">
              <a:buFontTx/>
              <a:buNone/>
            </a:pPr>
            <a:r>
              <a:rPr lang="en-GB" altLang="en-US">
                <a:latin typeface="Arial" charset="0"/>
                <a:cs typeface="Arial" charset="0"/>
              </a:rPr>
              <a:t>				</a:t>
            </a:r>
            <a:r>
              <a:rPr lang="en-GB" altLang="en-US" sz="2600">
                <a:latin typeface="Arial" charset="0"/>
                <a:cs typeface="Arial" charset="0"/>
              </a:rPr>
              <a:t>John Harvey Jones </a:t>
            </a:r>
          </a:p>
          <a:p>
            <a:pPr marL="0" indent="0" eaLnBrk="1" hangingPunct="1">
              <a:buFontTx/>
              <a:buNone/>
            </a:pPr>
            <a:r>
              <a:rPr lang="en-GB" altLang="en-US" sz="2600">
                <a:latin typeface="Arial" charset="0"/>
                <a:cs typeface="Arial" charset="0"/>
              </a:rPr>
              <a:t>Remember:  </a:t>
            </a:r>
          </a:p>
          <a:p>
            <a:pPr marL="0" indent="0" eaLnBrk="1" hangingPunct="1">
              <a:buFontTx/>
              <a:buNone/>
            </a:pPr>
            <a:r>
              <a:rPr lang="en-GB" altLang="en-US" sz="2600" i="1">
                <a:latin typeface="Arial" charset="0"/>
                <a:cs typeface="Arial" charset="0"/>
              </a:rPr>
              <a:t>“Failing to plan is planning to fail”</a:t>
            </a:r>
          </a:p>
        </p:txBody>
      </p:sp>
      <p:pic>
        <p:nvPicPr>
          <p:cNvPr id="29701" name="Picture 6" descr="http://s3-eu-west-1.amazonaws.com/24dash-media/image/2008/01/11/473/180_Image_sir_john_harvey_jones.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29500" y="5127625"/>
            <a:ext cx="1714500" cy="171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4"/>
          <p:cNvPicPr>
            <a:picLocks noGrp="1" noChangeAspect="1" noChangeArrowheads="1"/>
          </p:cNvPicPr>
          <p:nvPr>
            <p:ph type="body" sz="half" idx="1"/>
          </p:nvPr>
        </p:nvPicPr>
        <p:blipFill>
          <a:blip r:embed="rId3">
            <a:lum bright="40000"/>
            <a:extLst>
              <a:ext uri="{28A0092B-C50C-407E-A947-70E740481C1C}">
                <a14:useLocalDpi xmlns:a14="http://schemas.microsoft.com/office/drawing/2010/main" val="0"/>
              </a:ext>
            </a:extLst>
          </a:blip>
          <a:srcRect/>
          <a:stretch>
            <a:fillRect/>
          </a:stretch>
        </p:blipFill>
        <p:spPr>
          <a:xfrm>
            <a:off x="0" y="0"/>
            <a:ext cx="3925888" cy="4895850"/>
          </a:xfrm>
        </p:spPr>
      </p:pic>
      <p:sp>
        <p:nvSpPr>
          <p:cNvPr id="48131" name="Rectangle 5"/>
          <p:cNvSpPr>
            <a:spLocks noGrp="1" noChangeArrowheads="1"/>
          </p:cNvSpPr>
          <p:nvPr>
            <p:ph type="body" sz="half" idx="2"/>
          </p:nvPr>
        </p:nvSpPr>
        <p:spPr>
          <a:xfrm>
            <a:off x="3851275" y="981075"/>
            <a:ext cx="5076825" cy="4525963"/>
          </a:xfrm>
        </p:spPr>
        <p:txBody>
          <a:bodyPr/>
          <a:lstStyle/>
          <a:p>
            <a:pPr marL="0" indent="0" eaLnBrk="1" hangingPunct="1">
              <a:lnSpc>
                <a:spcPct val="150000"/>
              </a:lnSpc>
              <a:buFont typeface="Arial" charset="0"/>
              <a:buNone/>
            </a:pPr>
            <a:endParaRPr lang="en-GB" altLang="en-US">
              <a:latin typeface="Arial" charset="0"/>
              <a:cs typeface="Arial" charset="0"/>
            </a:endParaRPr>
          </a:p>
          <a:p>
            <a:pPr marL="0" indent="0" eaLnBrk="1" hangingPunct="1">
              <a:lnSpc>
                <a:spcPct val="150000"/>
              </a:lnSpc>
              <a:buFont typeface="Arial" charset="0"/>
              <a:buNone/>
            </a:pPr>
            <a:r>
              <a:rPr lang="en-GB" altLang="en-US">
                <a:latin typeface="Arial" charset="0"/>
                <a:cs typeface="Arial" charset="0"/>
              </a:rPr>
              <a:t>Work Breakdown Structure</a:t>
            </a:r>
          </a:p>
          <a:p>
            <a:pPr marL="0" indent="0" eaLnBrk="1" hangingPunct="1">
              <a:lnSpc>
                <a:spcPct val="150000"/>
              </a:lnSpc>
              <a:buFont typeface="Arial" charset="0"/>
              <a:buNone/>
            </a:pPr>
            <a:r>
              <a:rPr lang="en-GB" altLang="en-US">
                <a:latin typeface="Arial" charset="0"/>
                <a:cs typeface="Arial" charset="0"/>
              </a:rPr>
              <a:t>Flowcharts</a:t>
            </a:r>
          </a:p>
          <a:p>
            <a:pPr marL="0" indent="0" eaLnBrk="1" hangingPunct="1">
              <a:lnSpc>
                <a:spcPct val="150000"/>
              </a:lnSpc>
              <a:buFont typeface="Arial" charset="0"/>
              <a:buNone/>
            </a:pPr>
            <a:r>
              <a:rPr lang="en-GB" altLang="en-US">
                <a:latin typeface="Arial" charset="0"/>
                <a:cs typeface="Arial" charset="0"/>
              </a:rPr>
              <a:t>Critical Path Analysis</a:t>
            </a:r>
          </a:p>
          <a:p>
            <a:pPr marL="0" indent="0" eaLnBrk="1" hangingPunct="1">
              <a:lnSpc>
                <a:spcPct val="150000"/>
              </a:lnSpc>
              <a:buFont typeface="Arial" charset="0"/>
              <a:buNone/>
            </a:pPr>
            <a:r>
              <a:rPr lang="en-GB" altLang="en-US">
                <a:latin typeface="Arial" charset="0"/>
                <a:cs typeface="Arial" charset="0"/>
              </a:rPr>
              <a:t>PERT                                  </a:t>
            </a:r>
            <a:r>
              <a:rPr lang="en-GB" altLang="en-US" sz="2000">
                <a:latin typeface="Arial" charset="0"/>
                <a:cs typeface="Arial" charset="0"/>
              </a:rPr>
              <a:t>(Programme Evaluation Review Technique) </a:t>
            </a:r>
            <a:endParaRPr lang="en-GB" altLang="en-US">
              <a:latin typeface="Arial" charset="0"/>
              <a:cs typeface="Arial" charset="0"/>
            </a:endParaRPr>
          </a:p>
          <a:p>
            <a:pPr marL="0" indent="0" eaLnBrk="1" hangingPunct="1">
              <a:lnSpc>
                <a:spcPct val="150000"/>
              </a:lnSpc>
              <a:buFont typeface="Arial" charset="0"/>
              <a:buNone/>
            </a:pPr>
            <a:r>
              <a:rPr lang="en-GB" altLang="en-US">
                <a:latin typeface="Arial" charset="0"/>
                <a:cs typeface="Arial" charset="0"/>
              </a:rPr>
              <a:t>Product Based Planning </a:t>
            </a:r>
          </a:p>
          <a:p>
            <a:pPr marL="0" indent="0" eaLnBrk="1" hangingPunct="1">
              <a:lnSpc>
                <a:spcPct val="150000"/>
              </a:lnSpc>
              <a:buFont typeface="Arial" charset="0"/>
              <a:buNone/>
            </a:pPr>
            <a:r>
              <a:rPr lang="en-GB" altLang="en-US">
                <a:latin typeface="Arial" charset="0"/>
                <a:cs typeface="Arial" charset="0"/>
              </a:rPr>
              <a:t>Gantt Charts</a:t>
            </a:r>
          </a:p>
        </p:txBody>
      </p:sp>
      <p:sp>
        <p:nvSpPr>
          <p:cNvPr id="48132" name="Rectangle 2"/>
          <p:cNvSpPr>
            <a:spLocks noGrp="1" noChangeArrowheads="1"/>
          </p:cNvSpPr>
          <p:nvPr>
            <p:ph type="title"/>
          </p:nvPr>
        </p:nvSpPr>
        <p:spPr>
          <a:xfrm>
            <a:off x="539750" y="260350"/>
            <a:ext cx="4752975" cy="1143000"/>
          </a:xfrm>
        </p:spPr>
        <p:txBody>
          <a:bodyPr anchor="t"/>
          <a:lstStyle/>
          <a:p>
            <a:pPr algn="r" eaLnBrk="1" hangingPunct="1">
              <a:defRPr/>
            </a:pPr>
            <a:r>
              <a:rPr lang="en-GB" sz="3600" b="1" dirty="0">
                <a:effectLst>
                  <a:outerShdw blurRad="38100" dist="38100" dir="2700000" algn="tl">
                    <a:srgbClr val="000000">
                      <a:alpha val="43137"/>
                    </a:srgbClr>
                  </a:outerShdw>
                </a:effectLst>
                <a:latin typeface="Arial" charset="0"/>
                <a:cs typeface="Arial" charset="0"/>
              </a:rPr>
              <a:t>Planning Tools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8131">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8131">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8131">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8131">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8131">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813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Critical Path?</a:t>
            </a:r>
          </a:p>
        </p:txBody>
      </p:sp>
      <p:sp>
        <p:nvSpPr>
          <p:cNvPr id="31747" name="Rectangle 3"/>
          <p:cNvSpPr>
            <a:spLocks noChangeArrowheads="1"/>
          </p:cNvSpPr>
          <p:nvPr/>
        </p:nvSpPr>
        <p:spPr bwMode="auto">
          <a:xfrm>
            <a:off x="-3175" y="1684338"/>
            <a:ext cx="8175625" cy="4830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lvl="2"/>
            <a:r>
              <a:rPr lang="en-GB" altLang="en-US" sz="2800"/>
              <a:t>“</a:t>
            </a:r>
            <a:r>
              <a:rPr lang="en-GB" altLang="en-US" sz="2800" b="1"/>
              <a:t>Critical</a:t>
            </a:r>
            <a:r>
              <a:rPr lang="en-GB" altLang="en-US" sz="2800"/>
              <a:t>:  Activities, events, or paths which if delayed, will delay the completion of the project.  </a:t>
            </a:r>
          </a:p>
          <a:p>
            <a:pPr lvl="2"/>
            <a:endParaRPr lang="en-GB" altLang="en-US" sz="2800"/>
          </a:p>
          <a:p>
            <a:pPr lvl="2"/>
            <a:r>
              <a:rPr lang="en-GB" altLang="en-US" sz="2800"/>
              <a:t>A projects </a:t>
            </a:r>
            <a:r>
              <a:rPr lang="en-GB" altLang="en-US" sz="2800" b="1" i="1"/>
              <a:t>critical path</a:t>
            </a:r>
            <a:r>
              <a:rPr lang="en-GB" altLang="en-US" sz="2800"/>
              <a:t> is understood to mean that sequence of critical activities (and critical events) that connects the project’s start event to its finish event and which cannot be delayed without delaying the project”</a:t>
            </a:r>
          </a:p>
          <a:p>
            <a:pPr lvl="2" algn="r"/>
            <a:r>
              <a:rPr lang="en-GB" altLang="en-US" sz="2800"/>
              <a:t>			</a:t>
            </a:r>
            <a:r>
              <a:rPr lang="en-GB" altLang="en-US" sz="2400" i="1"/>
              <a:t>Meridith and Mantel, 2009</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6"/>
          <p:cNvSpPr>
            <a:spLocks noGrp="1" noChangeArrowheads="1"/>
          </p:cNvSpPr>
          <p:nvPr>
            <p:ph type="title"/>
          </p:nvPr>
        </p:nvSpPr>
        <p:spPr/>
        <p:txBody>
          <a:bodyPr anchor="t"/>
          <a:lstStyle/>
          <a:p>
            <a:pPr eaLnBrk="1" hangingPunct="1">
              <a:defRPr/>
            </a:pPr>
            <a:r>
              <a:rPr lang="en-GB" altLang="en-US" sz="3600" b="1" dirty="0">
                <a:effectLst>
                  <a:outerShdw blurRad="38100" dist="38100" dir="2700000" algn="tl">
                    <a:srgbClr val="000000">
                      <a:alpha val="43137"/>
                    </a:srgbClr>
                  </a:outerShdw>
                </a:effectLst>
                <a:latin typeface="Arial" charset="0"/>
                <a:cs typeface="Arial" charset="0"/>
              </a:rPr>
              <a:t>Critical Path Analysis</a:t>
            </a:r>
          </a:p>
        </p:txBody>
      </p:sp>
      <p:grpSp>
        <p:nvGrpSpPr>
          <p:cNvPr id="2" name="Group 103"/>
          <p:cNvGrpSpPr>
            <a:grpSpLocks/>
          </p:cNvGrpSpPr>
          <p:nvPr/>
        </p:nvGrpSpPr>
        <p:grpSpPr bwMode="auto">
          <a:xfrm>
            <a:off x="1187450" y="2420938"/>
            <a:ext cx="6553200" cy="863600"/>
            <a:chOff x="748" y="1525"/>
            <a:chExt cx="4128" cy="544"/>
          </a:xfrm>
        </p:grpSpPr>
        <p:sp>
          <p:nvSpPr>
            <p:cNvPr id="32859" name="Line 95"/>
            <p:cNvSpPr>
              <a:spLocks noChangeShapeType="1"/>
            </p:cNvSpPr>
            <p:nvPr/>
          </p:nvSpPr>
          <p:spPr bwMode="auto">
            <a:xfrm>
              <a:off x="748" y="2069"/>
              <a:ext cx="454" cy="0"/>
            </a:xfrm>
            <a:prstGeom prst="line">
              <a:avLst/>
            </a:prstGeom>
            <a:noFill/>
            <a:ln w="50800">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860" name="Line 96"/>
            <p:cNvSpPr>
              <a:spLocks noChangeShapeType="1"/>
            </p:cNvSpPr>
            <p:nvPr/>
          </p:nvSpPr>
          <p:spPr bwMode="auto">
            <a:xfrm flipV="1">
              <a:off x="1461" y="1570"/>
              <a:ext cx="0" cy="272"/>
            </a:xfrm>
            <a:prstGeom prst="line">
              <a:avLst/>
            </a:prstGeom>
            <a:noFill/>
            <a:ln w="50800">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861" name="Line 97"/>
            <p:cNvSpPr>
              <a:spLocks noChangeShapeType="1"/>
            </p:cNvSpPr>
            <p:nvPr/>
          </p:nvSpPr>
          <p:spPr bwMode="auto">
            <a:xfrm>
              <a:off x="1474" y="1570"/>
              <a:ext cx="453" cy="0"/>
            </a:xfrm>
            <a:prstGeom prst="line">
              <a:avLst/>
            </a:prstGeom>
            <a:noFill/>
            <a:ln w="50800">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862" name="Line 98"/>
            <p:cNvSpPr>
              <a:spLocks noChangeShapeType="1"/>
            </p:cNvSpPr>
            <p:nvPr/>
          </p:nvSpPr>
          <p:spPr bwMode="auto">
            <a:xfrm>
              <a:off x="2517" y="1525"/>
              <a:ext cx="590" cy="0"/>
            </a:xfrm>
            <a:prstGeom prst="line">
              <a:avLst/>
            </a:prstGeom>
            <a:noFill/>
            <a:ln w="50800">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863" name="Line 100"/>
            <p:cNvSpPr>
              <a:spLocks noChangeShapeType="1"/>
            </p:cNvSpPr>
            <p:nvPr/>
          </p:nvSpPr>
          <p:spPr bwMode="auto">
            <a:xfrm>
              <a:off x="3107" y="1525"/>
              <a:ext cx="0" cy="272"/>
            </a:xfrm>
            <a:prstGeom prst="line">
              <a:avLst/>
            </a:prstGeom>
            <a:noFill/>
            <a:ln w="50800">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864" name="Line 101"/>
            <p:cNvSpPr>
              <a:spLocks noChangeShapeType="1"/>
            </p:cNvSpPr>
            <p:nvPr/>
          </p:nvSpPr>
          <p:spPr bwMode="auto">
            <a:xfrm>
              <a:off x="3379" y="2040"/>
              <a:ext cx="408" cy="0"/>
            </a:xfrm>
            <a:prstGeom prst="line">
              <a:avLst/>
            </a:prstGeom>
            <a:noFill/>
            <a:ln w="50800">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865" name="Line 102"/>
            <p:cNvSpPr>
              <a:spLocks noChangeShapeType="1"/>
            </p:cNvSpPr>
            <p:nvPr/>
          </p:nvSpPr>
          <p:spPr bwMode="auto">
            <a:xfrm>
              <a:off x="4332" y="2040"/>
              <a:ext cx="544" cy="0"/>
            </a:xfrm>
            <a:prstGeom prst="line">
              <a:avLst/>
            </a:prstGeom>
            <a:noFill/>
            <a:ln w="50800">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32772" name="Group 107"/>
          <p:cNvGrpSpPr>
            <a:grpSpLocks/>
          </p:cNvGrpSpPr>
          <p:nvPr/>
        </p:nvGrpSpPr>
        <p:grpSpPr bwMode="auto">
          <a:xfrm>
            <a:off x="179388" y="2060575"/>
            <a:ext cx="8569325" cy="2592388"/>
            <a:chOff x="113" y="1298"/>
            <a:chExt cx="5398" cy="1633"/>
          </a:xfrm>
        </p:grpSpPr>
        <p:grpSp>
          <p:nvGrpSpPr>
            <p:cNvPr id="32776" name="Group 104"/>
            <p:cNvGrpSpPr>
              <a:grpSpLocks/>
            </p:cNvGrpSpPr>
            <p:nvPr/>
          </p:nvGrpSpPr>
          <p:grpSpPr bwMode="auto">
            <a:xfrm>
              <a:off x="204" y="1298"/>
              <a:ext cx="5216" cy="1633"/>
              <a:chOff x="204" y="1298"/>
              <a:chExt cx="5216" cy="1633"/>
            </a:xfrm>
          </p:grpSpPr>
          <p:sp>
            <p:nvSpPr>
              <p:cNvPr id="32779" name="Line 48"/>
              <p:cNvSpPr>
                <a:spLocks noChangeShapeType="1"/>
              </p:cNvSpPr>
              <p:nvPr/>
            </p:nvSpPr>
            <p:spPr bwMode="auto">
              <a:xfrm flipV="1">
                <a:off x="3107" y="2296"/>
                <a:ext cx="0" cy="408"/>
              </a:xfrm>
              <a:prstGeom prst="line">
                <a:avLst/>
              </a:prstGeom>
              <a:noFill/>
              <a:ln w="15875">
                <a:solidFill>
                  <a:srgbClr val="000000"/>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grpSp>
            <p:nvGrpSpPr>
              <p:cNvPr id="32780" name="Group 94"/>
              <p:cNvGrpSpPr>
                <a:grpSpLocks/>
              </p:cNvGrpSpPr>
              <p:nvPr/>
            </p:nvGrpSpPr>
            <p:grpSpPr bwMode="auto">
              <a:xfrm>
                <a:off x="204" y="1298"/>
                <a:ext cx="5216" cy="1633"/>
                <a:chOff x="204" y="1298"/>
                <a:chExt cx="5216" cy="1633"/>
              </a:xfrm>
            </p:grpSpPr>
            <p:grpSp>
              <p:nvGrpSpPr>
                <p:cNvPr id="32781" name="Group 93"/>
                <p:cNvGrpSpPr>
                  <a:grpSpLocks/>
                </p:cNvGrpSpPr>
                <p:nvPr/>
              </p:nvGrpSpPr>
              <p:grpSpPr bwMode="auto">
                <a:xfrm>
                  <a:off x="204" y="1298"/>
                  <a:ext cx="5216" cy="1633"/>
                  <a:chOff x="204" y="1298"/>
                  <a:chExt cx="5216" cy="1633"/>
                </a:xfrm>
              </p:grpSpPr>
              <p:grpSp>
                <p:nvGrpSpPr>
                  <p:cNvPr id="32797" name="Group 62"/>
                  <p:cNvGrpSpPr>
                    <a:grpSpLocks/>
                  </p:cNvGrpSpPr>
                  <p:nvPr/>
                </p:nvGrpSpPr>
                <p:grpSpPr bwMode="auto">
                  <a:xfrm>
                    <a:off x="204" y="1298"/>
                    <a:ext cx="5216" cy="1633"/>
                    <a:chOff x="204" y="1298"/>
                    <a:chExt cx="5216" cy="1633"/>
                  </a:xfrm>
                </p:grpSpPr>
                <p:grpSp>
                  <p:nvGrpSpPr>
                    <p:cNvPr id="32812" name="Group 54"/>
                    <p:cNvGrpSpPr>
                      <a:grpSpLocks/>
                    </p:cNvGrpSpPr>
                    <p:nvPr/>
                  </p:nvGrpSpPr>
                  <p:grpSpPr bwMode="auto">
                    <a:xfrm>
                      <a:off x="204" y="1298"/>
                      <a:ext cx="5216" cy="1633"/>
                      <a:chOff x="204" y="1298"/>
                      <a:chExt cx="5216" cy="1633"/>
                    </a:xfrm>
                  </p:grpSpPr>
                  <p:grpSp>
                    <p:nvGrpSpPr>
                      <p:cNvPr id="32820" name="Group 35"/>
                      <p:cNvGrpSpPr>
                        <a:grpSpLocks/>
                      </p:cNvGrpSpPr>
                      <p:nvPr/>
                    </p:nvGrpSpPr>
                    <p:grpSpPr bwMode="auto">
                      <a:xfrm>
                        <a:off x="204" y="1298"/>
                        <a:ext cx="5216" cy="1633"/>
                        <a:chOff x="204" y="1298"/>
                        <a:chExt cx="5216" cy="1633"/>
                      </a:xfrm>
                    </p:grpSpPr>
                    <p:grpSp>
                      <p:nvGrpSpPr>
                        <p:cNvPr id="32831" name="Group 10"/>
                        <p:cNvGrpSpPr>
                          <a:grpSpLocks/>
                        </p:cNvGrpSpPr>
                        <p:nvPr/>
                      </p:nvGrpSpPr>
                      <p:grpSpPr bwMode="auto">
                        <a:xfrm>
                          <a:off x="204" y="1842"/>
                          <a:ext cx="544" cy="499"/>
                          <a:chOff x="703" y="1525"/>
                          <a:chExt cx="544" cy="499"/>
                        </a:xfrm>
                      </p:grpSpPr>
                      <p:sp>
                        <p:nvSpPr>
                          <p:cNvPr id="32856" name="Oval 7"/>
                          <p:cNvSpPr>
                            <a:spLocks noChangeArrowheads="1"/>
                          </p:cNvSpPr>
                          <p:nvPr/>
                        </p:nvSpPr>
                        <p:spPr bwMode="auto">
                          <a:xfrm>
                            <a:off x="703" y="1525"/>
                            <a:ext cx="544" cy="499"/>
                          </a:xfrm>
                          <a:prstGeom prst="ellipse">
                            <a:avLst/>
                          </a:prstGeom>
                          <a:solidFill>
                            <a:srgbClr val="008080"/>
                          </a:solidFill>
                          <a:ln w="12700" algn="ctr">
                            <a:solidFill>
                              <a:srgbClr val="000000"/>
                            </a:solidFill>
                            <a:round/>
                            <a:headEnd/>
                            <a:tailEnd/>
                          </a:ln>
                        </p:spPr>
                        <p:txBody>
                          <a:bodyPr wrap="none" anchor="ctr"/>
                          <a:lstStyle/>
                          <a:p>
                            <a:pPr eaLnBrk="0" hangingPunct="0"/>
                            <a:endParaRPr lang="en-GB" altLang="en-US"/>
                          </a:p>
                        </p:txBody>
                      </p:sp>
                      <p:sp>
                        <p:nvSpPr>
                          <p:cNvPr id="32857" name="Line 8"/>
                          <p:cNvSpPr>
                            <a:spLocks noChangeShapeType="1"/>
                          </p:cNvSpPr>
                          <p:nvPr/>
                        </p:nvSpPr>
                        <p:spPr bwMode="auto">
                          <a:xfrm>
                            <a:off x="975" y="1525"/>
                            <a:ext cx="0" cy="499"/>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858" name="Line 9"/>
                          <p:cNvSpPr>
                            <a:spLocks noChangeShapeType="1"/>
                          </p:cNvSpPr>
                          <p:nvPr/>
                        </p:nvSpPr>
                        <p:spPr bwMode="auto">
                          <a:xfrm>
                            <a:off x="975" y="1777"/>
                            <a:ext cx="272"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32832" name="Group 11"/>
                        <p:cNvGrpSpPr>
                          <a:grpSpLocks/>
                        </p:cNvGrpSpPr>
                        <p:nvPr/>
                      </p:nvGrpSpPr>
                      <p:grpSpPr bwMode="auto">
                        <a:xfrm>
                          <a:off x="1202" y="1842"/>
                          <a:ext cx="544" cy="499"/>
                          <a:chOff x="703" y="1525"/>
                          <a:chExt cx="544" cy="499"/>
                        </a:xfrm>
                      </p:grpSpPr>
                      <p:sp>
                        <p:nvSpPr>
                          <p:cNvPr id="32853" name="Oval 12"/>
                          <p:cNvSpPr>
                            <a:spLocks noChangeArrowheads="1"/>
                          </p:cNvSpPr>
                          <p:nvPr/>
                        </p:nvSpPr>
                        <p:spPr bwMode="auto">
                          <a:xfrm>
                            <a:off x="703" y="1525"/>
                            <a:ext cx="544" cy="499"/>
                          </a:xfrm>
                          <a:prstGeom prst="ellipse">
                            <a:avLst/>
                          </a:prstGeom>
                          <a:solidFill>
                            <a:srgbClr val="008080"/>
                          </a:solidFill>
                          <a:ln w="12700" algn="ctr">
                            <a:solidFill>
                              <a:srgbClr val="000000"/>
                            </a:solidFill>
                            <a:round/>
                            <a:headEnd/>
                            <a:tailEnd/>
                          </a:ln>
                        </p:spPr>
                        <p:txBody>
                          <a:bodyPr wrap="none" anchor="ctr"/>
                          <a:lstStyle/>
                          <a:p>
                            <a:pPr eaLnBrk="0" hangingPunct="0"/>
                            <a:endParaRPr lang="en-GB" altLang="en-US"/>
                          </a:p>
                        </p:txBody>
                      </p:sp>
                      <p:sp>
                        <p:nvSpPr>
                          <p:cNvPr id="32854" name="Line 13"/>
                          <p:cNvSpPr>
                            <a:spLocks noChangeShapeType="1"/>
                          </p:cNvSpPr>
                          <p:nvPr/>
                        </p:nvSpPr>
                        <p:spPr bwMode="auto">
                          <a:xfrm>
                            <a:off x="975" y="1525"/>
                            <a:ext cx="0" cy="499"/>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855" name="Line 14"/>
                          <p:cNvSpPr>
                            <a:spLocks noChangeShapeType="1"/>
                          </p:cNvSpPr>
                          <p:nvPr/>
                        </p:nvSpPr>
                        <p:spPr bwMode="auto">
                          <a:xfrm>
                            <a:off x="975" y="1777"/>
                            <a:ext cx="272"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32833" name="Group 15"/>
                        <p:cNvGrpSpPr>
                          <a:grpSpLocks/>
                        </p:cNvGrpSpPr>
                        <p:nvPr/>
                      </p:nvGrpSpPr>
                      <p:grpSpPr bwMode="auto">
                        <a:xfrm>
                          <a:off x="1973" y="1298"/>
                          <a:ext cx="544" cy="499"/>
                          <a:chOff x="703" y="1525"/>
                          <a:chExt cx="544" cy="499"/>
                        </a:xfrm>
                      </p:grpSpPr>
                      <p:sp>
                        <p:nvSpPr>
                          <p:cNvPr id="32850" name="Oval 16"/>
                          <p:cNvSpPr>
                            <a:spLocks noChangeArrowheads="1"/>
                          </p:cNvSpPr>
                          <p:nvPr/>
                        </p:nvSpPr>
                        <p:spPr bwMode="auto">
                          <a:xfrm>
                            <a:off x="703" y="1525"/>
                            <a:ext cx="544" cy="499"/>
                          </a:xfrm>
                          <a:prstGeom prst="ellipse">
                            <a:avLst/>
                          </a:prstGeom>
                          <a:solidFill>
                            <a:srgbClr val="008080"/>
                          </a:solidFill>
                          <a:ln w="12700" algn="ctr">
                            <a:solidFill>
                              <a:srgbClr val="000000"/>
                            </a:solidFill>
                            <a:round/>
                            <a:headEnd/>
                            <a:tailEnd/>
                          </a:ln>
                        </p:spPr>
                        <p:txBody>
                          <a:bodyPr wrap="none" anchor="ctr"/>
                          <a:lstStyle/>
                          <a:p>
                            <a:pPr eaLnBrk="0" hangingPunct="0"/>
                            <a:endParaRPr lang="en-GB" altLang="en-US"/>
                          </a:p>
                        </p:txBody>
                      </p:sp>
                      <p:sp>
                        <p:nvSpPr>
                          <p:cNvPr id="32851" name="Line 17"/>
                          <p:cNvSpPr>
                            <a:spLocks noChangeShapeType="1"/>
                          </p:cNvSpPr>
                          <p:nvPr/>
                        </p:nvSpPr>
                        <p:spPr bwMode="auto">
                          <a:xfrm>
                            <a:off x="975" y="1525"/>
                            <a:ext cx="0" cy="499"/>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852" name="Line 18"/>
                          <p:cNvSpPr>
                            <a:spLocks noChangeShapeType="1"/>
                          </p:cNvSpPr>
                          <p:nvPr/>
                        </p:nvSpPr>
                        <p:spPr bwMode="auto">
                          <a:xfrm>
                            <a:off x="975" y="1777"/>
                            <a:ext cx="272"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32834" name="Group 19"/>
                        <p:cNvGrpSpPr>
                          <a:grpSpLocks/>
                        </p:cNvGrpSpPr>
                        <p:nvPr/>
                      </p:nvGrpSpPr>
                      <p:grpSpPr bwMode="auto">
                        <a:xfrm>
                          <a:off x="2018" y="2432"/>
                          <a:ext cx="544" cy="499"/>
                          <a:chOff x="703" y="1525"/>
                          <a:chExt cx="544" cy="499"/>
                        </a:xfrm>
                      </p:grpSpPr>
                      <p:sp>
                        <p:nvSpPr>
                          <p:cNvPr id="32847" name="Oval 20"/>
                          <p:cNvSpPr>
                            <a:spLocks noChangeArrowheads="1"/>
                          </p:cNvSpPr>
                          <p:nvPr/>
                        </p:nvSpPr>
                        <p:spPr bwMode="auto">
                          <a:xfrm>
                            <a:off x="703" y="1525"/>
                            <a:ext cx="544" cy="499"/>
                          </a:xfrm>
                          <a:prstGeom prst="ellipse">
                            <a:avLst/>
                          </a:prstGeom>
                          <a:solidFill>
                            <a:srgbClr val="008080"/>
                          </a:solidFill>
                          <a:ln w="12700" algn="ctr">
                            <a:solidFill>
                              <a:srgbClr val="000000"/>
                            </a:solidFill>
                            <a:round/>
                            <a:headEnd/>
                            <a:tailEnd/>
                          </a:ln>
                        </p:spPr>
                        <p:txBody>
                          <a:bodyPr wrap="none" anchor="ctr"/>
                          <a:lstStyle/>
                          <a:p>
                            <a:pPr eaLnBrk="0" hangingPunct="0"/>
                            <a:endParaRPr lang="en-GB" altLang="en-US"/>
                          </a:p>
                        </p:txBody>
                      </p:sp>
                      <p:sp>
                        <p:nvSpPr>
                          <p:cNvPr id="32848" name="Line 21"/>
                          <p:cNvSpPr>
                            <a:spLocks noChangeShapeType="1"/>
                          </p:cNvSpPr>
                          <p:nvPr/>
                        </p:nvSpPr>
                        <p:spPr bwMode="auto">
                          <a:xfrm>
                            <a:off x="975" y="1525"/>
                            <a:ext cx="0" cy="499"/>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849" name="Line 22"/>
                          <p:cNvSpPr>
                            <a:spLocks noChangeShapeType="1"/>
                          </p:cNvSpPr>
                          <p:nvPr/>
                        </p:nvSpPr>
                        <p:spPr bwMode="auto">
                          <a:xfrm>
                            <a:off x="975" y="1777"/>
                            <a:ext cx="272"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32835" name="Group 23"/>
                        <p:cNvGrpSpPr>
                          <a:grpSpLocks/>
                        </p:cNvGrpSpPr>
                        <p:nvPr/>
                      </p:nvGrpSpPr>
                      <p:grpSpPr bwMode="auto">
                        <a:xfrm>
                          <a:off x="2835" y="1797"/>
                          <a:ext cx="544" cy="499"/>
                          <a:chOff x="703" y="1525"/>
                          <a:chExt cx="544" cy="499"/>
                        </a:xfrm>
                      </p:grpSpPr>
                      <p:sp>
                        <p:nvSpPr>
                          <p:cNvPr id="32844" name="Oval 24"/>
                          <p:cNvSpPr>
                            <a:spLocks noChangeArrowheads="1"/>
                          </p:cNvSpPr>
                          <p:nvPr/>
                        </p:nvSpPr>
                        <p:spPr bwMode="auto">
                          <a:xfrm>
                            <a:off x="703" y="1525"/>
                            <a:ext cx="544" cy="499"/>
                          </a:xfrm>
                          <a:prstGeom prst="ellipse">
                            <a:avLst/>
                          </a:prstGeom>
                          <a:solidFill>
                            <a:srgbClr val="008080"/>
                          </a:solidFill>
                          <a:ln w="12700" algn="ctr">
                            <a:solidFill>
                              <a:srgbClr val="000000"/>
                            </a:solidFill>
                            <a:round/>
                            <a:headEnd/>
                            <a:tailEnd/>
                          </a:ln>
                        </p:spPr>
                        <p:txBody>
                          <a:bodyPr wrap="none" anchor="ctr"/>
                          <a:lstStyle/>
                          <a:p>
                            <a:pPr eaLnBrk="0" hangingPunct="0"/>
                            <a:endParaRPr lang="en-GB" altLang="en-US"/>
                          </a:p>
                        </p:txBody>
                      </p:sp>
                      <p:sp>
                        <p:nvSpPr>
                          <p:cNvPr id="32845" name="Line 25"/>
                          <p:cNvSpPr>
                            <a:spLocks noChangeShapeType="1"/>
                          </p:cNvSpPr>
                          <p:nvPr/>
                        </p:nvSpPr>
                        <p:spPr bwMode="auto">
                          <a:xfrm>
                            <a:off x="975" y="1525"/>
                            <a:ext cx="0" cy="499"/>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846" name="Line 26"/>
                          <p:cNvSpPr>
                            <a:spLocks noChangeShapeType="1"/>
                          </p:cNvSpPr>
                          <p:nvPr/>
                        </p:nvSpPr>
                        <p:spPr bwMode="auto">
                          <a:xfrm>
                            <a:off x="975" y="1777"/>
                            <a:ext cx="272"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32836" name="Group 27"/>
                        <p:cNvGrpSpPr>
                          <a:grpSpLocks/>
                        </p:cNvGrpSpPr>
                        <p:nvPr/>
                      </p:nvGrpSpPr>
                      <p:grpSpPr bwMode="auto">
                        <a:xfrm>
                          <a:off x="3787" y="1797"/>
                          <a:ext cx="544" cy="499"/>
                          <a:chOff x="703" y="1525"/>
                          <a:chExt cx="544" cy="499"/>
                        </a:xfrm>
                      </p:grpSpPr>
                      <p:sp>
                        <p:nvSpPr>
                          <p:cNvPr id="32841" name="Oval 28"/>
                          <p:cNvSpPr>
                            <a:spLocks noChangeArrowheads="1"/>
                          </p:cNvSpPr>
                          <p:nvPr/>
                        </p:nvSpPr>
                        <p:spPr bwMode="auto">
                          <a:xfrm>
                            <a:off x="703" y="1525"/>
                            <a:ext cx="544" cy="499"/>
                          </a:xfrm>
                          <a:prstGeom prst="ellipse">
                            <a:avLst/>
                          </a:prstGeom>
                          <a:solidFill>
                            <a:srgbClr val="008080"/>
                          </a:solidFill>
                          <a:ln w="12700" algn="ctr">
                            <a:solidFill>
                              <a:srgbClr val="000000"/>
                            </a:solidFill>
                            <a:round/>
                            <a:headEnd/>
                            <a:tailEnd/>
                          </a:ln>
                        </p:spPr>
                        <p:txBody>
                          <a:bodyPr wrap="none" anchor="ctr"/>
                          <a:lstStyle/>
                          <a:p>
                            <a:pPr eaLnBrk="0" hangingPunct="0"/>
                            <a:endParaRPr lang="en-GB" altLang="en-US"/>
                          </a:p>
                        </p:txBody>
                      </p:sp>
                      <p:sp>
                        <p:nvSpPr>
                          <p:cNvPr id="32842" name="Line 29"/>
                          <p:cNvSpPr>
                            <a:spLocks noChangeShapeType="1"/>
                          </p:cNvSpPr>
                          <p:nvPr/>
                        </p:nvSpPr>
                        <p:spPr bwMode="auto">
                          <a:xfrm>
                            <a:off x="975" y="1525"/>
                            <a:ext cx="0" cy="499"/>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843" name="Line 30"/>
                          <p:cNvSpPr>
                            <a:spLocks noChangeShapeType="1"/>
                          </p:cNvSpPr>
                          <p:nvPr/>
                        </p:nvSpPr>
                        <p:spPr bwMode="auto">
                          <a:xfrm>
                            <a:off x="975" y="1777"/>
                            <a:ext cx="272"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32837" name="Group 31"/>
                        <p:cNvGrpSpPr>
                          <a:grpSpLocks/>
                        </p:cNvGrpSpPr>
                        <p:nvPr/>
                      </p:nvGrpSpPr>
                      <p:grpSpPr bwMode="auto">
                        <a:xfrm>
                          <a:off x="4876" y="1797"/>
                          <a:ext cx="544" cy="499"/>
                          <a:chOff x="703" y="1525"/>
                          <a:chExt cx="544" cy="499"/>
                        </a:xfrm>
                      </p:grpSpPr>
                      <p:sp>
                        <p:nvSpPr>
                          <p:cNvPr id="32838" name="Oval 32"/>
                          <p:cNvSpPr>
                            <a:spLocks noChangeArrowheads="1"/>
                          </p:cNvSpPr>
                          <p:nvPr/>
                        </p:nvSpPr>
                        <p:spPr bwMode="auto">
                          <a:xfrm>
                            <a:off x="703" y="1525"/>
                            <a:ext cx="544" cy="499"/>
                          </a:xfrm>
                          <a:prstGeom prst="ellipse">
                            <a:avLst/>
                          </a:prstGeom>
                          <a:solidFill>
                            <a:srgbClr val="008080"/>
                          </a:solidFill>
                          <a:ln w="12700" algn="ctr">
                            <a:solidFill>
                              <a:srgbClr val="000000"/>
                            </a:solidFill>
                            <a:round/>
                            <a:headEnd/>
                            <a:tailEnd/>
                          </a:ln>
                        </p:spPr>
                        <p:txBody>
                          <a:bodyPr wrap="none" anchor="ctr"/>
                          <a:lstStyle/>
                          <a:p>
                            <a:pPr eaLnBrk="0" hangingPunct="0"/>
                            <a:endParaRPr lang="en-GB" altLang="en-US"/>
                          </a:p>
                        </p:txBody>
                      </p:sp>
                      <p:sp>
                        <p:nvSpPr>
                          <p:cNvPr id="32839" name="Line 33"/>
                          <p:cNvSpPr>
                            <a:spLocks noChangeShapeType="1"/>
                          </p:cNvSpPr>
                          <p:nvPr/>
                        </p:nvSpPr>
                        <p:spPr bwMode="auto">
                          <a:xfrm>
                            <a:off x="975" y="1525"/>
                            <a:ext cx="0" cy="499"/>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840" name="Line 34"/>
                          <p:cNvSpPr>
                            <a:spLocks noChangeShapeType="1"/>
                          </p:cNvSpPr>
                          <p:nvPr/>
                        </p:nvSpPr>
                        <p:spPr bwMode="auto">
                          <a:xfrm>
                            <a:off x="975" y="1777"/>
                            <a:ext cx="272"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sp>
                    <p:nvSpPr>
                      <p:cNvPr id="32821" name="Line 36"/>
                      <p:cNvSpPr>
                        <a:spLocks noChangeShapeType="1"/>
                      </p:cNvSpPr>
                      <p:nvPr/>
                    </p:nvSpPr>
                    <p:spPr bwMode="auto">
                      <a:xfrm>
                        <a:off x="748" y="2091"/>
                        <a:ext cx="454" cy="0"/>
                      </a:xfrm>
                      <a:prstGeom prst="line">
                        <a:avLst/>
                      </a:prstGeom>
                      <a:noFill/>
                      <a:ln w="15875">
                        <a:solidFill>
                          <a:srgbClr val="000000"/>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32822" name="Line 41"/>
                      <p:cNvSpPr>
                        <a:spLocks noChangeShapeType="1"/>
                      </p:cNvSpPr>
                      <p:nvPr/>
                    </p:nvSpPr>
                    <p:spPr bwMode="auto">
                      <a:xfrm>
                        <a:off x="4332" y="2053"/>
                        <a:ext cx="544" cy="0"/>
                      </a:xfrm>
                      <a:prstGeom prst="line">
                        <a:avLst/>
                      </a:prstGeom>
                      <a:noFill/>
                      <a:ln w="15875">
                        <a:solidFill>
                          <a:srgbClr val="000000"/>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32823" name="Line 44"/>
                      <p:cNvSpPr>
                        <a:spLocks noChangeShapeType="1"/>
                      </p:cNvSpPr>
                      <p:nvPr/>
                    </p:nvSpPr>
                    <p:spPr bwMode="auto">
                      <a:xfrm>
                        <a:off x="3379" y="2053"/>
                        <a:ext cx="408" cy="0"/>
                      </a:xfrm>
                      <a:prstGeom prst="line">
                        <a:avLst/>
                      </a:prstGeom>
                      <a:noFill/>
                      <a:ln w="15875">
                        <a:solidFill>
                          <a:srgbClr val="000000"/>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32824" name="Line 45"/>
                      <p:cNvSpPr>
                        <a:spLocks noChangeShapeType="1"/>
                      </p:cNvSpPr>
                      <p:nvPr/>
                    </p:nvSpPr>
                    <p:spPr bwMode="auto">
                      <a:xfrm>
                        <a:off x="1474" y="2341"/>
                        <a:ext cx="0" cy="31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825" name="Line 46"/>
                      <p:cNvSpPr>
                        <a:spLocks noChangeShapeType="1"/>
                      </p:cNvSpPr>
                      <p:nvPr/>
                    </p:nvSpPr>
                    <p:spPr bwMode="auto">
                      <a:xfrm>
                        <a:off x="1474" y="2659"/>
                        <a:ext cx="544" cy="0"/>
                      </a:xfrm>
                      <a:prstGeom prst="line">
                        <a:avLst/>
                      </a:prstGeom>
                      <a:noFill/>
                      <a:ln w="15875">
                        <a:solidFill>
                          <a:srgbClr val="000000"/>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32826" name="Line 47"/>
                      <p:cNvSpPr>
                        <a:spLocks noChangeShapeType="1"/>
                      </p:cNvSpPr>
                      <p:nvPr/>
                    </p:nvSpPr>
                    <p:spPr bwMode="auto">
                      <a:xfrm>
                        <a:off x="2562" y="2683"/>
                        <a:ext cx="54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827" name="Line 49"/>
                      <p:cNvSpPr>
                        <a:spLocks noChangeShapeType="1"/>
                      </p:cNvSpPr>
                      <p:nvPr/>
                    </p:nvSpPr>
                    <p:spPr bwMode="auto">
                      <a:xfrm flipV="1">
                        <a:off x="1474" y="1570"/>
                        <a:ext cx="0" cy="27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828" name="Line 50"/>
                      <p:cNvSpPr>
                        <a:spLocks noChangeShapeType="1"/>
                      </p:cNvSpPr>
                      <p:nvPr/>
                    </p:nvSpPr>
                    <p:spPr bwMode="auto">
                      <a:xfrm>
                        <a:off x="1474" y="1570"/>
                        <a:ext cx="499" cy="0"/>
                      </a:xfrm>
                      <a:prstGeom prst="line">
                        <a:avLst/>
                      </a:prstGeom>
                      <a:noFill/>
                      <a:ln w="15875">
                        <a:solidFill>
                          <a:srgbClr val="000000"/>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32829" name="Line 51"/>
                      <p:cNvSpPr>
                        <a:spLocks noChangeShapeType="1"/>
                      </p:cNvSpPr>
                      <p:nvPr/>
                    </p:nvSpPr>
                    <p:spPr bwMode="auto">
                      <a:xfrm>
                        <a:off x="2517" y="1549"/>
                        <a:ext cx="590" cy="0"/>
                      </a:xfrm>
                      <a:prstGeom prst="line">
                        <a:avLst/>
                      </a:prstGeom>
                      <a:noFill/>
                      <a:ln w="158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830" name="Line 53"/>
                      <p:cNvSpPr>
                        <a:spLocks noChangeShapeType="1"/>
                      </p:cNvSpPr>
                      <p:nvPr/>
                    </p:nvSpPr>
                    <p:spPr bwMode="auto">
                      <a:xfrm>
                        <a:off x="3107" y="1525"/>
                        <a:ext cx="0" cy="272"/>
                      </a:xfrm>
                      <a:prstGeom prst="line">
                        <a:avLst/>
                      </a:prstGeom>
                      <a:noFill/>
                      <a:ln w="15875">
                        <a:solidFill>
                          <a:srgbClr val="000000"/>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grpSp>
                <p:sp>
                  <p:nvSpPr>
                    <p:cNvPr id="315447" name="Text Box 55"/>
                    <p:cNvSpPr txBox="1">
                      <a:spLocks noChangeArrowheads="1"/>
                    </p:cNvSpPr>
                    <p:nvPr/>
                  </p:nvSpPr>
                  <p:spPr bwMode="auto">
                    <a:xfrm>
                      <a:off x="249" y="1952"/>
                      <a:ext cx="182"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solidFill>
                            <a:schemeClr val="bg1"/>
                          </a:solidFill>
                          <a:effectLst>
                            <a:outerShdw blurRad="38100" dist="38100" dir="2700000" algn="tl">
                              <a:srgbClr val="000000"/>
                            </a:outerShdw>
                          </a:effectLst>
                          <a:latin typeface="Times" charset="0"/>
                        </a:rPr>
                        <a:t>1</a:t>
                      </a:r>
                    </a:p>
                  </p:txBody>
                </p:sp>
                <p:sp>
                  <p:nvSpPr>
                    <p:cNvPr id="315448" name="Text Box 56"/>
                    <p:cNvSpPr txBox="1">
                      <a:spLocks noChangeArrowheads="1"/>
                    </p:cNvSpPr>
                    <p:nvPr/>
                  </p:nvSpPr>
                  <p:spPr bwMode="auto">
                    <a:xfrm>
                      <a:off x="1247" y="1933"/>
                      <a:ext cx="182"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solidFill>
                            <a:schemeClr val="bg1"/>
                          </a:solidFill>
                          <a:effectLst>
                            <a:outerShdw blurRad="38100" dist="38100" dir="2700000" algn="tl">
                              <a:srgbClr val="000000"/>
                            </a:outerShdw>
                          </a:effectLst>
                          <a:latin typeface="Times" charset="0"/>
                        </a:rPr>
                        <a:t>2</a:t>
                      </a:r>
                    </a:p>
                  </p:txBody>
                </p:sp>
                <p:sp>
                  <p:nvSpPr>
                    <p:cNvPr id="315449" name="Text Box 57"/>
                    <p:cNvSpPr txBox="1">
                      <a:spLocks noChangeArrowheads="1"/>
                    </p:cNvSpPr>
                    <p:nvPr/>
                  </p:nvSpPr>
                  <p:spPr bwMode="auto">
                    <a:xfrm>
                      <a:off x="2064" y="2528"/>
                      <a:ext cx="182"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solidFill>
                            <a:schemeClr val="bg1"/>
                          </a:solidFill>
                          <a:effectLst>
                            <a:outerShdw blurRad="38100" dist="38100" dir="2700000" algn="tl">
                              <a:srgbClr val="000000"/>
                            </a:outerShdw>
                          </a:effectLst>
                          <a:latin typeface="Times" charset="0"/>
                        </a:rPr>
                        <a:t>4</a:t>
                      </a:r>
                    </a:p>
                  </p:txBody>
                </p:sp>
                <p:sp>
                  <p:nvSpPr>
                    <p:cNvPr id="315450" name="Text Box 58"/>
                    <p:cNvSpPr txBox="1">
                      <a:spLocks noChangeArrowheads="1"/>
                    </p:cNvSpPr>
                    <p:nvPr/>
                  </p:nvSpPr>
                  <p:spPr bwMode="auto">
                    <a:xfrm>
                      <a:off x="2018" y="1389"/>
                      <a:ext cx="182"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solidFill>
                            <a:schemeClr val="bg1"/>
                          </a:solidFill>
                          <a:effectLst>
                            <a:outerShdw blurRad="38100" dist="38100" dir="2700000" algn="tl">
                              <a:srgbClr val="000000"/>
                            </a:outerShdw>
                          </a:effectLst>
                          <a:latin typeface="Times" charset="0"/>
                        </a:rPr>
                        <a:t>3</a:t>
                      </a:r>
                    </a:p>
                  </p:txBody>
                </p:sp>
                <p:sp>
                  <p:nvSpPr>
                    <p:cNvPr id="315451" name="Text Box 59"/>
                    <p:cNvSpPr txBox="1">
                      <a:spLocks noChangeArrowheads="1"/>
                    </p:cNvSpPr>
                    <p:nvPr/>
                  </p:nvSpPr>
                  <p:spPr bwMode="auto">
                    <a:xfrm>
                      <a:off x="2851" y="1909"/>
                      <a:ext cx="182"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solidFill>
                            <a:schemeClr val="bg1"/>
                          </a:solidFill>
                          <a:effectLst>
                            <a:outerShdw blurRad="38100" dist="38100" dir="2700000" algn="tl">
                              <a:srgbClr val="000000"/>
                            </a:outerShdw>
                          </a:effectLst>
                          <a:latin typeface="Times" charset="0"/>
                        </a:rPr>
                        <a:t>5</a:t>
                      </a:r>
                    </a:p>
                  </p:txBody>
                </p:sp>
                <p:sp>
                  <p:nvSpPr>
                    <p:cNvPr id="315452" name="Text Box 60"/>
                    <p:cNvSpPr txBox="1">
                      <a:spLocks noChangeArrowheads="1"/>
                    </p:cNvSpPr>
                    <p:nvPr/>
                  </p:nvSpPr>
                  <p:spPr bwMode="auto">
                    <a:xfrm>
                      <a:off x="4921" y="1888"/>
                      <a:ext cx="182"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solidFill>
                            <a:schemeClr val="bg1"/>
                          </a:solidFill>
                          <a:effectLst>
                            <a:outerShdw blurRad="38100" dist="38100" dir="2700000" algn="tl">
                              <a:srgbClr val="000000"/>
                            </a:outerShdw>
                          </a:effectLst>
                          <a:latin typeface="Times" charset="0"/>
                        </a:rPr>
                        <a:t>7</a:t>
                      </a:r>
                    </a:p>
                  </p:txBody>
                </p:sp>
                <p:sp>
                  <p:nvSpPr>
                    <p:cNvPr id="315453" name="Text Box 61"/>
                    <p:cNvSpPr txBox="1">
                      <a:spLocks noChangeArrowheads="1"/>
                    </p:cNvSpPr>
                    <p:nvPr/>
                  </p:nvSpPr>
                  <p:spPr bwMode="auto">
                    <a:xfrm>
                      <a:off x="3809" y="1909"/>
                      <a:ext cx="182"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solidFill>
                            <a:schemeClr val="bg1"/>
                          </a:solidFill>
                          <a:effectLst>
                            <a:outerShdw blurRad="38100" dist="38100" dir="2700000" algn="tl">
                              <a:srgbClr val="000000"/>
                            </a:outerShdw>
                          </a:effectLst>
                          <a:latin typeface="Times" charset="0"/>
                        </a:rPr>
                        <a:t>6</a:t>
                      </a:r>
                    </a:p>
                  </p:txBody>
                </p:sp>
              </p:grpSp>
              <p:sp>
                <p:nvSpPr>
                  <p:cNvPr id="315455" name="Text Box 63"/>
                  <p:cNvSpPr txBox="1">
                    <a:spLocks noChangeArrowheads="1"/>
                  </p:cNvSpPr>
                  <p:nvPr/>
                </p:nvSpPr>
                <p:spPr bwMode="auto">
                  <a:xfrm>
                    <a:off x="489" y="2083"/>
                    <a:ext cx="196" cy="231"/>
                  </a:xfrm>
                  <a:prstGeom prst="rect">
                    <a:avLst/>
                  </a:prstGeom>
                  <a:noFill/>
                  <a:ln w="9525" algn="ctr">
                    <a:noFill/>
                    <a:miter lim="800000"/>
                    <a:headEnd/>
                    <a:tailEnd/>
                  </a:ln>
                  <a:effectLst/>
                </p:spPr>
                <p:txBody>
                  <a:bodyPr wrap="none">
                    <a:spAutoFit/>
                  </a:bodyPr>
                  <a:lstStyle/>
                  <a:p>
                    <a:pPr eaLnBrk="0" hangingPunct="0">
                      <a:defRPr/>
                    </a:pPr>
                    <a:r>
                      <a:rPr lang="en-GB" b="1">
                        <a:solidFill>
                          <a:schemeClr val="bg1"/>
                        </a:solidFill>
                        <a:effectLst>
                          <a:outerShdw blurRad="38100" dist="38100" dir="2700000" algn="tl">
                            <a:srgbClr val="000000"/>
                          </a:outerShdw>
                        </a:effectLst>
                        <a:latin typeface="Times" charset="0"/>
                      </a:rPr>
                      <a:t>0</a:t>
                    </a:r>
                  </a:p>
                </p:txBody>
              </p:sp>
              <p:sp>
                <p:nvSpPr>
                  <p:cNvPr id="315456" name="Text Box 64"/>
                  <p:cNvSpPr txBox="1">
                    <a:spLocks noChangeArrowheads="1"/>
                  </p:cNvSpPr>
                  <p:nvPr/>
                </p:nvSpPr>
                <p:spPr bwMode="auto">
                  <a:xfrm>
                    <a:off x="476" y="1842"/>
                    <a:ext cx="196" cy="231"/>
                  </a:xfrm>
                  <a:prstGeom prst="rect">
                    <a:avLst/>
                  </a:prstGeom>
                  <a:noFill/>
                  <a:ln w="9525" algn="ctr">
                    <a:noFill/>
                    <a:miter lim="800000"/>
                    <a:headEnd/>
                    <a:tailEnd/>
                  </a:ln>
                  <a:effectLst/>
                </p:spPr>
                <p:txBody>
                  <a:bodyPr wrap="none">
                    <a:spAutoFit/>
                  </a:bodyPr>
                  <a:lstStyle/>
                  <a:p>
                    <a:pPr eaLnBrk="0" hangingPunct="0">
                      <a:defRPr/>
                    </a:pPr>
                    <a:r>
                      <a:rPr lang="en-GB" b="1">
                        <a:solidFill>
                          <a:schemeClr val="bg1"/>
                        </a:solidFill>
                        <a:effectLst>
                          <a:outerShdw blurRad="38100" dist="38100" dir="2700000" algn="tl">
                            <a:srgbClr val="000000"/>
                          </a:outerShdw>
                        </a:effectLst>
                        <a:latin typeface="Times" charset="0"/>
                      </a:rPr>
                      <a:t>0</a:t>
                    </a:r>
                  </a:p>
                </p:txBody>
              </p:sp>
              <p:sp>
                <p:nvSpPr>
                  <p:cNvPr id="315457" name="Text Box 65"/>
                  <p:cNvSpPr txBox="1">
                    <a:spLocks noChangeArrowheads="1"/>
                  </p:cNvSpPr>
                  <p:nvPr/>
                </p:nvSpPr>
                <p:spPr bwMode="auto">
                  <a:xfrm>
                    <a:off x="1495" y="1872"/>
                    <a:ext cx="196" cy="231"/>
                  </a:xfrm>
                  <a:prstGeom prst="rect">
                    <a:avLst/>
                  </a:prstGeom>
                  <a:noFill/>
                  <a:ln w="9525" algn="ctr">
                    <a:noFill/>
                    <a:miter lim="800000"/>
                    <a:headEnd/>
                    <a:tailEnd/>
                  </a:ln>
                  <a:effectLst/>
                </p:spPr>
                <p:txBody>
                  <a:bodyPr wrap="none">
                    <a:spAutoFit/>
                  </a:bodyPr>
                  <a:lstStyle/>
                  <a:p>
                    <a:pPr eaLnBrk="0" hangingPunct="0">
                      <a:defRPr/>
                    </a:pPr>
                    <a:r>
                      <a:rPr lang="en-GB" b="1">
                        <a:solidFill>
                          <a:schemeClr val="bg1"/>
                        </a:solidFill>
                        <a:effectLst>
                          <a:outerShdw blurRad="38100" dist="38100" dir="2700000" algn="tl">
                            <a:srgbClr val="000000"/>
                          </a:outerShdw>
                        </a:effectLst>
                        <a:latin typeface="Times" charset="0"/>
                      </a:rPr>
                      <a:t>1</a:t>
                    </a:r>
                  </a:p>
                </p:txBody>
              </p:sp>
              <p:sp>
                <p:nvSpPr>
                  <p:cNvPr id="315458" name="Text Box 66"/>
                  <p:cNvSpPr txBox="1">
                    <a:spLocks noChangeArrowheads="1"/>
                  </p:cNvSpPr>
                  <p:nvPr/>
                </p:nvSpPr>
                <p:spPr bwMode="auto">
                  <a:xfrm>
                    <a:off x="2290" y="2456"/>
                    <a:ext cx="196" cy="231"/>
                  </a:xfrm>
                  <a:prstGeom prst="rect">
                    <a:avLst/>
                  </a:prstGeom>
                  <a:noFill/>
                  <a:ln w="9525" algn="ctr">
                    <a:noFill/>
                    <a:miter lim="800000"/>
                    <a:headEnd/>
                    <a:tailEnd/>
                  </a:ln>
                  <a:effectLst/>
                </p:spPr>
                <p:txBody>
                  <a:bodyPr wrap="none">
                    <a:spAutoFit/>
                  </a:bodyPr>
                  <a:lstStyle/>
                  <a:p>
                    <a:pPr eaLnBrk="0" hangingPunct="0">
                      <a:defRPr/>
                    </a:pPr>
                    <a:r>
                      <a:rPr lang="en-GB" b="1">
                        <a:solidFill>
                          <a:schemeClr val="bg1"/>
                        </a:solidFill>
                        <a:effectLst>
                          <a:outerShdw blurRad="38100" dist="38100" dir="2700000" algn="tl">
                            <a:srgbClr val="000000"/>
                          </a:outerShdw>
                        </a:effectLst>
                        <a:latin typeface="Times" charset="0"/>
                      </a:rPr>
                      <a:t>3</a:t>
                    </a:r>
                  </a:p>
                </p:txBody>
              </p:sp>
              <p:sp>
                <p:nvSpPr>
                  <p:cNvPr id="315459" name="Text Box 67"/>
                  <p:cNvSpPr txBox="1">
                    <a:spLocks noChangeArrowheads="1"/>
                  </p:cNvSpPr>
                  <p:nvPr/>
                </p:nvSpPr>
                <p:spPr bwMode="auto">
                  <a:xfrm>
                    <a:off x="5124" y="2019"/>
                    <a:ext cx="276" cy="231"/>
                  </a:xfrm>
                  <a:prstGeom prst="rect">
                    <a:avLst/>
                  </a:prstGeom>
                  <a:noFill/>
                  <a:ln w="9525" algn="ctr">
                    <a:noFill/>
                    <a:miter lim="800000"/>
                    <a:headEnd/>
                    <a:tailEnd/>
                  </a:ln>
                  <a:effectLst/>
                </p:spPr>
                <p:txBody>
                  <a:bodyPr wrap="none">
                    <a:spAutoFit/>
                  </a:bodyPr>
                  <a:lstStyle/>
                  <a:p>
                    <a:pPr eaLnBrk="0" hangingPunct="0">
                      <a:defRPr/>
                    </a:pPr>
                    <a:r>
                      <a:rPr lang="en-GB" b="1">
                        <a:solidFill>
                          <a:schemeClr val="bg1"/>
                        </a:solidFill>
                        <a:effectLst>
                          <a:outerShdw blurRad="38100" dist="38100" dir="2700000" algn="tl">
                            <a:srgbClr val="000000"/>
                          </a:outerShdw>
                        </a:effectLst>
                        <a:latin typeface="Times" charset="0"/>
                      </a:rPr>
                      <a:t>11</a:t>
                    </a:r>
                  </a:p>
                </p:txBody>
              </p:sp>
              <p:sp>
                <p:nvSpPr>
                  <p:cNvPr id="315460" name="Text Box 68"/>
                  <p:cNvSpPr txBox="1">
                    <a:spLocks noChangeArrowheads="1"/>
                  </p:cNvSpPr>
                  <p:nvPr/>
                </p:nvSpPr>
                <p:spPr bwMode="auto">
                  <a:xfrm>
                    <a:off x="4067" y="2029"/>
                    <a:ext cx="196" cy="231"/>
                  </a:xfrm>
                  <a:prstGeom prst="rect">
                    <a:avLst/>
                  </a:prstGeom>
                  <a:noFill/>
                  <a:ln w="9525" algn="ctr">
                    <a:noFill/>
                    <a:miter lim="800000"/>
                    <a:headEnd/>
                    <a:tailEnd/>
                  </a:ln>
                  <a:effectLst/>
                </p:spPr>
                <p:txBody>
                  <a:bodyPr wrap="none">
                    <a:spAutoFit/>
                  </a:bodyPr>
                  <a:lstStyle/>
                  <a:p>
                    <a:pPr eaLnBrk="0" hangingPunct="0">
                      <a:defRPr/>
                    </a:pPr>
                    <a:r>
                      <a:rPr lang="en-GB" b="1">
                        <a:solidFill>
                          <a:schemeClr val="bg1"/>
                        </a:solidFill>
                        <a:effectLst>
                          <a:outerShdw blurRad="38100" dist="38100" dir="2700000" algn="tl">
                            <a:srgbClr val="000000"/>
                          </a:outerShdw>
                        </a:effectLst>
                        <a:latin typeface="Times" charset="0"/>
                      </a:rPr>
                      <a:t>9</a:t>
                    </a:r>
                  </a:p>
                </p:txBody>
              </p:sp>
              <p:sp>
                <p:nvSpPr>
                  <p:cNvPr id="315461" name="Text Box 69"/>
                  <p:cNvSpPr txBox="1">
                    <a:spLocks noChangeArrowheads="1"/>
                  </p:cNvSpPr>
                  <p:nvPr/>
                </p:nvSpPr>
                <p:spPr bwMode="auto">
                  <a:xfrm>
                    <a:off x="3107" y="1797"/>
                    <a:ext cx="196" cy="231"/>
                  </a:xfrm>
                  <a:prstGeom prst="rect">
                    <a:avLst/>
                  </a:prstGeom>
                  <a:noFill/>
                  <a:ln w="9525" algn="ctr">
                    <a:noFill/>
                    <a:miter lim="800000"/>
                    <a:headEnd/>
                    <a:tailEnd/>
                  </a:ln>
                  <a:effectLst/>
                </p:spPr>
                <p:txBody>
                  <a:bodyPr wrap="none">
                    <a:spAutoFit/>
                  </a:bodyPr>
                  <a:lstStyle/>
                  <a:p>
                    <a:pPr eaLnBrk="0" hangingPunct="0">
                      <a:defRPr/>
                    </a:pPr>
                    <a:r>
                      <a:rPr lang="en-GB" b="1">
                        <a:solidFill>
                          <a:schemeClr val="bg1"/>
                        </a:solidFill>
                        <a:effectLst>
                          <a:outerShdw blurRad="38100" dist="38100" dir="2700000" algn="tl">
                            <a:srgbClr val="000000"/>
                          </a:outerShdw>
                        </a:effectLst>
                        <a:latin typeface="Times" charset="0"/>
                      </a:rPr>
                      <a:t>7</a:t>
                    </a:r>
                  </a:p>
                </p:txBody>
              </p:sp>
              <p:sp>
                <p:nvSpPr>
                  <p:cNvPr id="315462" name="Text Box 70"/>
                  <p:cNvSpPr txBox="1">
                    <a:spLocks noChangeArrowheads="1"/>
                  </p:cNvSpPr>
                  <p:nvPr/>
                </p:nvSpPr>
                <p:spPr bwMode="auto">
                  <a:xfrm>
                    <a:off x="1495" y="2067"/>
                    <a:ext cx="196" cy="231"/>
                  </a:xfrm>
                  <a:prstGeom prst="rect">
                    <a:avLst/>
                  </a:prstGeom>
                  <a:noFill/>
                  <a:ln w="9525" algn="ctr">
                    <a:noFill/>
                    <a:miter lim="800000"/>
                    <a:headEnd/>
                    <a:tailEnd/>
                  </a:ln>
                  <a:effectLst/>
                </p:spPr>
                <p:txBody>
                  <a:bodyPr wrap="none">
                    <a:spAutoFit/>
                  </a:bodyPr>
                  <a:lstStyle/>
                  <a:p>
                    <a:pPr eaLnBrk="0" hangingPunct="0">
                      <a:defRPr/>
                    </a:pPr>
                    <a:r>
                      <a:rPr lang="en-GB" b="1">
                        <a:solidFill>
                          <a:schemeClr val="bg1"/>
                        </a:solidFill>
                        <a:effectLst>
                          <a:outerShdw blurRad="38100" dist="38100" dir="2700000" algn="tl">
                            <a:srgbClr val="000000"/>
                          </a:outerShdw>
                        </a:effectLst>
                        <a:latin typeface="Times" charset="0"/>
                      </a:rPr>
                      <a:t>1</a:t>
                    </a:r>
                  </a:p>
                </p:txBody>
              </p:sp>
              <p:sp>
                <p:nvSpPr>
                  <p:cNvPr id="315463" name="Text Box 71"/>
                  <p:cNvSpPr txBox="1">
                    <a:spLocks noChangeArrowheads="1"/>
                  </p:cNvSpPr>
                  <p:nvPr/>
                </p:nvSpPr>
                <p:spPr bwMode="auto">
                  <a:xfrm>
                    <a:off x="2245" y="1298"/>
                    <a:ext cx="196" cy="231"/>
                  </a:xfrm>
                  <a:prstGeom prst="rect">
                    <a:avLst/>
                  </a:prstGeom>
                  <a:noFill/>
                  <a:ln w="9525" algn="ctr">
                    <a:noFill/>
                    <a:miter lim="800000"/>
                    <a:headEnd/>
                    <a:tailEnd/>
                  </a:ln>
                  <a:effectLst/>
                </p:spPr>
                <p:txBody>
                  <a:bodyPr wrap="none">
                    <a:spAutoFit/>
                  </a:bodyPr>
                  <a:lstStyle/>
                  <a:p>
                    <a:pPr eaLnBrk="0" hangingPunct="0">
                      <a:defRPr/>
                    </a:pPr>
                    <a:r>
                      <a:rPr lang="en-GB" b="1">
                        <a:solidFill>
                          <a:schemeClr val="bg1"/>
                        </a:solidFill>
                        <a:effectLst>
                          <a:outerShdw blurRad="38100" dist="38100" dir="2700000" algn="tl">
                            <a:srgbClr val="000000"/>
                          </a:outerShdw>
                        </a:effectLst>
                        <a:latin typeface="Times" charset="0"/>
                      </a:rPr>
                      <a:t>4</a:t>
                    </a:r>
                  </a:p>
                </p:txBody>
              </p:sp>
              <p:sp>
                <p:nvSpPr>
                  <p:cNvPr id="315464" name="Text Box 72"/>
                  <p:cNvSpPr txBox="1">
                    <a:spLocks noChangeArrowheads="1"/>
                  </p:cNvSpPr>
                  <p:nvPr/>
                </p:nvSpPr>
                <p:spPr bwMode="auto">
                  <a:xfrm>
                    <a:off x="2245" y="1525"/>
                    <a:ext cx="196" cy="231"/>
                  </a:xfrm>
                  <a:prstGeom prst="rect">
                    <a:avLst/>
                  </a:prstGeom>
                  <a:noFill/>
                  <a:ln w="9525" algn="ctr">
                    <a:noFill/>
                    <a:miter lim="800000"/>
                    <a:headEnd/>
                    <a:tailEnd/>
                  </a:ln>
                  <a:effectLst/>
                </p:spPr>
                <p:txBody>
                  <a:bodyPr wrap="none">
                    <a:spAutoFit/>
                  </a:bodyPr>
                  <a:lstStyle/>
                  <a:p>
                    <a:pPr eaLnBrk="0" hangingPunct="0">
                      <a:defRPr/>
                    </a:pPr>
                    <a:r>
                      <a:rPr lang="en-GB" b="1">
                        <a:solidFill>
                          <a:schemeClr val="bg1"/>
                        </a:solidFill>
                        <a:effectLst>
                          <a:outerShdw blurRad="38100" dist="38100" dir="2700000" algn="tl">
                            <a:srgbClr val="000000"/>
                          </a:outerShdw>
                        </a:effectLst>
                        <a:latin typeface="Times" charset="0"/>
                      </a:rPr>
                      <a:t>4</a:t>
                    </a:r>
                  </a:p>
                </p:txBody>
              </p:sp>
              <p:sp>
                <p:nvSpPr>
                  <p:cNvPr id="315465" name="Text Box 73"/>
                  <p:cNvSpPr txBox="1">
                    <a:spLocks noChangeArrowheads="1"/>
                  </p:cNvSpPr>
                  <p:nvPr/>
                </p:nvSpPr>
                <p:spPr bwMode="auto">
                  <a:xfrm>
                    <a:off x="3107" y="2024"/>
                    <a:ext cx="196" cy="231"/>
                  </a:xfrm>
                  <a:prstGeom prst="rect">
                    <a:avLst/>
                  </a:prstGeom>
                  <a:noFill/>
                  <a:ln w="9525" algn="ctr">
                    <a:noFill/>
                    <a:miter lim="800000"/>
                    <a:headEnd/>
                    <a:tailEnd/>
                  </a:ln>
                  <a:effectLst/>
                </p:spPr>
                <p:txBody>
                  <a:bodyPr wrap="none">
                    <a:spAutoFit/>
                  </a:bodyPr>
                  <a:lstStyle/>
                  <a:p>
                    <a:pPr eaLnBrk="0" hangingPunct="0">
                      <a:defRPr/>
                    </a:pPr>
                    <a:r>
                      <a:rPr lang="en-GB" b="1">
                        <a:solidFill>
                          <a:schemeClr val="bg1"/>
                        </a:solidFill>
                        <a:effectLst>
                          <a:outerShdw blurRad="38100" dist="38100" dir="2700000" algn="tl">
                            <a:srgbClr val="000000"/>
                          </a:outerShdw>
                        </a:effectLst>
                        <a:latin typeface="Times" charset="0"/>
                      </a:rPr>
                      <a:t>7</a:t>
                    </a:r>
                  </a:p>
                </p:txBody>
              </p:sp>
              <p:sp>
                <p:nvSpPr>
                  <p:cNvPr id="315466" name="Text Box 74"/>
                  <p:cNvSpPr txBox="1">
                    <a:spLocks noChangeArrowheads="1"/>
                  </p:cNvSpPr>
                  <p:nvPr/>
                </p:nvSpPr>
                <p:spPr bwMode="auto">
                  <a:xfrm>
                    <a:off x="4073" y="1813"/>
                    <a:ext cx="196" cy="231"/>
                  </a:xfrm>
                  <a:prstGeom prst="rect">
                    <a:avLst/>
                  </a:prstGeom>
                  <a:noFill/>
                  <a:ln w="9525" algn="ctr">
                    <a:noFill/>
                    <a:miter lim="800000"/>
                    <a:headEnd/>
                    <a:tailEnd/>
                  </a:ln>
                  <a:effectLst/>
                </p:spPr>
                <p:txBody>
                  <a:bodyPr wrap="none">
                    <a:spAutoFit/>
                  </a:bodyPr>
                  <a:lstStyle/>
                  <a:p>
                    <a:pPr eaLnBrk="0" hangingPunct="0">
                      <a:defRPr/>
                    </a:pPr>
                    <a:r>
                      <a:rPr lang="en-GB" b="1">
                        <a:solidFill>
                          <a:schemeClr val="bg1"/>
                        </a:solidFill>
                        <a:effectLst>
                          <a:outerShdw blurRad="38100" dist="38100" dir="2700000" algn="tl">
                            <a:srgbClr val="000000"/>
                          </a:outerShdw>
                        </a:effectLst>
                        <a:latin typeface="Times" charset="0"/>
                      </a:rPr>
                      <a:t>9</a:t>
                    </a:r>
                  </a:p>
                </p:txBody>
              </p:sp>
              <p:sp>
                <p:nvSpPr>
                  <p:cNvPr id="315467" name="Text Box 75"/>
                  <p:cNvSpPr txBox="1">
                    <a:spLocks noChangeArrowheads="1"/>
                  </p:cNvSpPr>
                  <p:nvPr/>
                </p:nvSpPr>
                <p:spPr bwMode="auto">
                  <a:xfrm>
                    <a:off x="5116" y="1829"/>
                    <a:ext cx="276" cy="231"/>
                  </a:xfrm>
                  <a:prstGeom prst="rect">
                    <a:avLst/>
                  </a:prstGeom>
                  <a:noFill/>
                  <a:ln w="9525" algn="ctr">
                    <a:noFill/>
                    <a:miter lim="800000"/>
                    <a:headEnd/>
                    <a:tailEnd/>
                  </a:ln>
                  <a:effectLst/>
                </p:spPr>
                <p:txBody>
                  <a:bodyPr wrap="none">
                    <a:spAutoFit/>
                  </a:bodyPr>
                  <a:lstStyle/>
                  <a:p>
                    <a:pPr eaLnBrk="0" hangingPunct="0">
                      <a:defRPr/>
                    </a:pPr>
                    <a:r>
                      <a:rPr lang="en-GB" b="1">
                        <a:solidFill>
                          <a:schemeClr val="bg1"/>
                        </a:solidFill>
                        <a:effectLst>
                          <a:outerShdw blurRad="38100" dist="38100" dir="2700000" algn="tl">
                            <a:srgbClr val="000000"/>
                          </a:outerShdw>
                        </a:effectLst>
                        <a:latin typeface="Times" charset="0"/>
                      </a:rPr>
                      <a:t>11</a:t>
                    </a:r>
                  </a:p>
                </p:txBody>
              </p:sp>
              <p:sp>
                <p:nvSpPr>
                  <p:cNvPr id="315468" name="Text Box 76"/>
                  <p:cNvSpPr txBox="1">
                    <a:spLocks noChangeArrowheads="1"/>
                  </p:cNvSpPr>
                  <p:nvPr/>
                </p:nvSpPr>
                <p:spPr bwMode="auto">
                  <a:xfrm>
                    <a:off x="2290" y="2659"/>
                    <a:ext cx="196" cy="231"/>
                  </a:xfrm>
                  <a:prstGeom prst="rect">
                    <a:avLst/>
                  </a:prstGeom>
                  <a:noFill/>
                  <a:ln w="9525" algn="ctr">
                    <a:noFill/>
                    <a:miter lim="800000"/>
                    <a:headEnd/>
                    <a:tailEnd/>
                  </a:ln>
                  <a:effectLst/>
                </p:spPr>
                <p:txBody>
                  <a:bodyPr wrap="none">
                    <a:spAutoFit/>
                  </a:bodyPr>
                  <a:lstStyle/>
                  <a:p>
                    <a:pPr eaLnBrk="0" hangingPunct="0">
                      <a:defRPr/>
                    </a:pPr>
                    <a:r>
                      <a:rPr lang="en-GB" b="1">
                        <a:solidFill>
                          <a:schemeClr val="bg1"/>
                        </a:solidFill>
                        <a:effectLst>
                          <a:outerShdw blurRad="38100" dist="38100" dir="2700000" algn="tl">
                            <a:srgbClr val="000000"/>
                          </a:outerShdw>
                        </a:effectLst>
                        <a:latin typeface="Times" charset="0"/>
                      </a:rPr>
                      <a:t>4</a:t>
                    </a:r>
                  </a:p>
                </p:txBody>
              </p:sp>
            </p:grpSp>
            <p:grpSp>
              <p:nvGrpSpPr>
                <p:cNvPr id="32782" name="Group 92"/>
                <p:cNvGrpSpPr>
                  <a:grpSpLocks/>
                </p:cNvGrpSpPr>
                <p:nvPr/>
              </p:nvGrpSpPr>
              <p:grpSpPr bwMode="auto">
                <a:xfrm>
                  <a:off x="703" y="1298"/>
                  <a:ext cx="4083" cy="1584"/>
                  <a:chOff x="703" y="1298"/>
                  <a:chExt cx="4083" cy="1584"/>
                </a:xfrm>
              </p:grpSpPr>
              <p:sp>
                <p:nvSpPr>
                  <p:cNvPr id="315470" name="Text Box 78"/>
                  <p:cNvSpPr txBox="1">
                    <a:spLocks noChangeArrowheads="1"/>
                  </p:cNvSpPr>
                  <p:nvPr/>
                </p:nvSpPr>
                <p:spPr bwMode="auto">
                  <a:xfrm>
                    <a:off x="703" y="1687"/>
                    <a:ext cx="635" cy="407"/>
                  </a:xfrm>
                  <a:prstGeom prst="rect">
                    <a:avLst/>
                  </a:prstGeom>
                  <a:noFill/>
                  <a:ln w="9525" algn="ctr">
                    <a:noFill/>
                    <a:miter lim="800000"/>
                    <a:headEnd/>
                    <a:tailEnd/>
                  </a:ln>
                  <a:effectLst/>
                </p:spPr>
                <p:txBody>
                  <a:bodyPr>
                    <a:spAutoFit/>
                  </a:bodyPr>
                  <a:lstStyle/>
                  <a:p>
                    <a:pPr eaLnBrk="0" hangingPunct="0">
                      <a:spcBef>
                        <a:spcPct val="50000"/>
                      </a:spcBef>
                      <a:defRPr/>
                    </a:pPr>
                    <a:r>
                      <a:rPr lang="en-GB" sz="1200" b="1" dirty="0">
                        <a:effectLst>
                          <a:outerShdw blurRad="38100" dist="38100" dir="2700000" algn="tl">
                            <a:srgbClr val="FFFFFF"/>
                          </a:outerShdw>
                        </a:effectLst>
                        <a:latin typeface="Arial" pitchFamily="34" charset="0"/>
                        <a:cs typeface="Arial" pitchFamily="34" charset="0"/>
                      </a:rPr>
                      <a:t>Plan Primary Research</a:t>
                    </a:r>
                  </a:p>
                </p:txBody>
              </p:sp>
              <p:sp>
                <p:nvSpPr>
                  <p:cNvPr id="315471" name="Text Box 79"/>
                  <p:cNvSpPr txBox="1">
                    <a:spLocks noChangeArrowheads="1"/>
                  </p:cNvSpPr>
                  <p:nvPr/>
                </p:nvSpPr>
                <p:spPr bwMode="auto">
                  <a:xfrm>
                    <a:off x="1474" y="2416"/>
                    <a:ext cx="454"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effectLst>
                          <a:outerShdw blurRad="38100" dist="38100" dir="2700000" algn="tl">
                            <a:srgbClr val="FFFFFF"/>
                          </a:outerShdw>
                        </a:effectLst>
                        <a:latin typeface="Times" charset="0"/>
                      </a:rPr>
                      <a:t>C</a:t>
                    </a:r>
                  </a:p>
                </p:txBody>
              </p:sp>
              <p:sp>
                <p:nvSpPr>
                  <p:cNvPr id="315472" name="Text Box 80"/>
                  <p:cNvSpPr txBox="1">
                    <a:spLocks noChangeArrowheads="1"/>
                  </p:cNvSpPr>
                  <p:nvPr/>
                </p:nvSpPr>
                <p:spPr bwMode="auto">
                  <a:xfrm>
                    <a:off x="2608" y="2432"/>
                    <a:ext cx="454"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effectLst>
                          <a:outerShdw blurRad="38100" dist="38100" dir="2700000" algn="tl">
                            <a:srgbClr val="FFFFFF"/>
                          </a:outerShdw>
                        </a:effectLst>
                        <a:latin typeface="Times" charset="0"/>
                      </a:rPr>
                      <a:t>E</a:t>
                    </a:r>
                  </a:p>
                </p:txBody>
              </p:sp>
              <p:sp>
                <p:nvSpPr>
                  <p:cNvPr id="315473" name="Text Box 81"/>
                  <p:cNvSpPr txBox="1">
                    <a:spLocks noChangeArrowheads="1"/>
                  </p:cNvSpPr>
                  <p:nvPr/>
                </p:nvSpPr>
                <p:spPr bwMode="auto">
                  <a:xfrm>
                    <a:off x="1429" y="1328"/>
                    <a:ext cx="454"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effectLst>
                          <a:outerShdw blurRad="38100" dist="38100" dir="2700000" algn="tl">
                            <a:srgbClr val="FFFFFF"/>
                          </a:outerShdw>
                        </a:effectLst>
                        <a:latin typeface="Times" charset="0"/>
                      </a:rPr>
                      <a:t>B</a:t>
                    </a:r>
                  </a:p>
                </p:txBody>
              </p:sp>
              <p:sp>
                <p:nvSpPr>
                  <p:cNvPr id="315474" name="Text Box 82"/>
                  <p:cNvSpPr txBox="1">
                    <a:spLocks noChangeArrowheads="1"/>
                  </p:cNvSpPr>
                  <p:nvPr/>
                </p:nvSpPr>
                <p:spPr bwMode="auto">
                  <a:xfrm>
                    <a:off x="2562" y="1298"/>
                    <a:ext cx="454"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effectLst>
                          <a:outerShdw blurRad="38100" dist="38100" dir="2700000" algn="tl">
                            <a:srgbClr val="FFFFFF"/>
                          </a:outerShdw>
                        </a:effectLst>
                        <a:latin typeface="Times" charset="0"/>
                      </a:rPr>
                      <a:t>D</a:t>
                    </a:r>
                  </a:p>
                </p:txBody>
              </p:sp>
              <p:sp>
                <p:nvSpPr>
                  <p:cNvPr id="315475" name="Text Box 83"/>
                  <p:cNvSpPr txBox="1">
                    <a:spLocks noChangeArrowheads="1"/>
                  </p:cNvSpPr>
                  <p:nvPr/>
                </p:nvSpPr>
                <p:spPr bwMode="auto">
                  <a:xfrm>
                    <a:off x="3334" y="1797"/>
                    <a:ext cx="454"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effectLst>
                          <a:outerShdw blurRad="38100" dist="38100" dir="2700000" algn="tl">
                            <a:srgbClr val="FFFFFF"/>
                          </a:outerShdw>
                        </a:effectLst>
                        <a:latin typeface="Times" charset="0"/>
                      </a:rPr>
                      <a:t>F</a:t>
                    </a:r>
                  </a:p>
                </p:txBody>
              </p:sp>
              <p:sp>
                <p:nvSpPr>
                  <p:cNvPr id="315476" name="Text Box 84"/>
                  <p:cNvSpPr txBox="1">
                    <a:spLocks noChangeArrowheads="1"/>
                  </p:cNvSpPr>
                  <p:nvPr/>
                </p:nvSpPr>
                <p:spPr bwMode="auto">
                  <a:xfrm>
                    <a:off x="4332" y="1797"/>
                    <a:ext cx="454"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effectLst>
                          <a:outerShdw blurRad="38100" dist="38100" dir="2700000" algn="tl">
                            <a:srgbClr val="FFFFFF"/>
                          </a:outerShdw>
                        </a:effectLst>
                        <a:latin typeface="Times" charset="0"/>
                      </a:rPr>
                      <a:t>G</a:t>
                    </a:r>
                  </a:p>
                </p:txBody>
              </p:sp>
              <p:sp>
                <p:nvSpPr>
                  <p:cNvPr id="315477" name="Text Box 85"/>
                  <p:cNvSpPr txBox="1">
                    <a:spLocks noChangeArrowheads="1"/>
                  </p:cNvSpPr>
                  <p:nvPr/>
                </p:nvSpPr>
                <p:spPr bwMode="auto">
                  <a:xfrm>
                    <a:off x="703" y="2069"/>
                    <a:ext cx="408" cy="231"/>
                  </a:xfrm>
                  <a:prstGeom prst="rect">
                    <a:avLst/>
                  </a:prstGeom>
                  <a:noFill/>
                  <a:ln w="9525" algn="ctr">
                    <a:noFill/>
                    <a:miter lim="800000"/>
                    <a:headEnd/>
                    <a:tailEnd/>
                  </a:ln>
                  <a:effectLst/>
                </p:spPr>
                <p:txBody>
                  <a:bodyPr>
                    <a:spAutoFit/>
                  </a:bodyPr>
                  <a:lstStyle/>
                  <a:p>
                    <a:pPr eaLnBrk="0" hangingPunct="0">
                      <a:spcBef>
                        <a:spcPct val="50000"/>
                      </a:spcBef>
                      <a:defRPr/>
                    </a:pPr>
                    <a:r>
                      <a:rPr lang="en-GB" b="1">
                        <a:effectLst>
                          <a:outerShdw blurRad="38100" dist="38100" dir="2700000" algn="tl">
                            <a:srgbClr val="FFFFFF"/>
                          </a:outerShdw>
                        </a:effectLst>
                        <a:latin typeface="Times" charset="0"/>
                      </a:rPr>
                      <a:t>1</a:t>
                    </a:r>
                  </a:p>
                </p:txBody>
              </p:sp>
              <p:sp>
                <p:nvSpPr>
                  <p:cNvPr id="315478" name="Text Box 86"/>
                  <p:cNvSpPr txBox="1">
                    <a:spLocks noChangeArrowheads="1"/>
                  </p:cNvSpPr>
                  <p:nvPr/>
                </p:nvSpPr>
                <p:spPr bwMode="auto">
                  <a:xfrm>
                    <a:off x="1503" y="2630"/>
                    <a:ext cx="408" cy="231"/>
                  </a:xfrm>
                  <a:prstGeom prst="rect">
                    <a:avLst/>
                  </a:prstGeom>
                  <a:noFill/>
                  <a:ln w="9525" algn="ctr">
                    <a:noFill/>
                    <a:miter lim="800000"/>
                    <a:headEnd/>
                    <a:tailEnd/>
                  </a:ln>
                  <a:effectLst/>
                </p:spPr>
                <p:txBody>
                  <a:bodyPr>
                    <a:spAutoFit/>
                  </a:bodyPr>
                  <a:lstStyle/>
                  <a:p>
                    <a:pPr eaLnBrk="0" hangingPunct="0">
                      <a:spcBef>
                        <a:spcPct val="50000"/>
                      </a:spcBef>
                      <a:defRPr/>
                    </a:pPr>
                    <a:r>
                      <a:rPr lang="en-GB" b="1">
                        <a:effectLst>
                          <a:outerShdw blurRad="38100" dist="38100" dir="2700000" algn="tl">
                            <a:srgbClr val="FFFFFF"/>
                          </a:outerShdw>
                        </a:effectLst>
                        <a:latin typeface="Times" charset="0"/>
                      </a:rPr>
                      <a:t>2</a:t>
                    </a:r>
                  </a:p>
                </p:txBody>
              </p:sp>
              <p:sp>
                <p:nvSpPr>
                  <p:cNvPr id="315479" name="Text Box 87"/>
                  <p:cNvSpPr txBox="1">
                    <a:spLocks noChangeArrowheads="1"/>
                  </p:cNvSpPr>
                  <p:nvPr/>
                </p:nvSpPr>
                <p:spPr bwMode="auto">
                  <a:xfrm>
                    <a:off x="2584" y="1525"/>
                    <a:ext cx="408" cy="231"/>
                  </a:xfrm>
                  <a:prstGeom prst="rect">
                    <a:avLst/>
                  </a:prstGeom>
                  <a:noFill/>
                  <a:ln w="9525" algn="ctr">
                    <a:noFill/>
                    <a:miter lim="800000"/>
                    <a:headEnd/>
                    <a:tailEnd/>
                  </a:ln>
                  <a:effectLst/>
                </p:spPr>
                <p:txBody>
                  <a:bodyPr>
                    <a:spAutoFit/>
                  </a:bodyPr>
                  <a:lstStyle/>
                  <a:p>
                    <a:pPr eaLnBrk="0" hangingPunct="0">
                      <a:spcBef>
                        <a:spcPct val="50000"/>
                      </a:spcBef>
                      <a:defRPr/>
                    </a:pPr>
                    <a:r>
                      <a:rPr lang="en-GB" b="1">
                        <a:effectLst>
                          <a:outerShdw blurRad="38100" dist="38100" dir="2700000" algn="tl">
                            <a:srgbClr val="FFFFFF"/>
                          </a:outerShdw>
                        </a:effectLst>
                        <a:latin typeface="Times" charset="0"/>
                      </a:rPr>
                      <a:t>3</a:t>
                    </a:r>
                  </a:p>
                </p:txBody>
              </p:sp>
              <p:sp>
                <p:nvSpPr>
                  <p:cNvPr id="315480" name="Text Box 88"/>
                  <p:cNvSpPr txBox="1">
                    <a:spLocks noChangeArrowheads="1"/>
                  </p:cNvSpPr>
                  <p:nvPr/>
                </p:nvSpPr>
                <p:spPr bwMode="auto">
                  <a:xfrm>
                    <a:off x="2624" y="2651"/>
                    <a:ext cx="408" cy="231"/>
                  </a:xfrm>
                  <a:prstGeom prst="rect">
                    <a:avLst/>
                  </a:prstGeom>
                  <a:noFill/>
                  <a:ln w="9525" algn="ctr">
                    <a:noFill/>
                    <a:miter lim="800000"/>
                    <a:headEnd/>
                    <a:tailEnd/>
                  </a:ln>
                  <a:effectLst/>
                </p:spPr>
                <p:txBody>
                  <a:bodyPr>
                    <a:spAutoFit/>
                  </a:bodyPr>
                  <a:lstStyle/>
                  <a:p>
                    <a:pPr eaLnBrk="0" hangingPunct="0">
                      <a:spcBef>
                        <a:spcPct val="50000"/>
                      </a:spcBef>
                      <a:defRPr/>
                    </a:pPr>
                    <a:r>
                      <a:rPr lang="en-GB" b="1">
                        <a:effectLst>
                          <a:outerShdw blurRad="38100" dist="38100" dir="2700000" algn="tl">
                            <a:srgbClr val="FFFFFF"/>
                          </a:outerShdw>
                        </a:effectLst>
                        <a:latin typeface="Times" charset="0"/>
                      </a:rPr>
                      <a:t>3</a:t>
                    </a:r>
                  </a:p>
                </p:txBody>
              </p:sp>
              <p:sp>
                <p:nvSpPr>
                  <p:cNvPr id="315481" name="Text Box 89"/>
                  <p:cNvSpPr txBox="1">
                    <a:spLocks noChangeArrowheads="1"/>
                  </p:cNvSpPr>
                  <p:nvPr/>
                </p:nvSpPr>
                <p:spPr bwMode="auto">
                  <a:xfrm>
                    <a:off x="1450" y="1554"/>
                    <a:ext cx="408" cy="231"/>
                  </a:xfrm>
                  <a:prstGeom prst="rect">
                    <a:avLst/>
                  </a:prstGeom>
                  <a:noFill/>
                  <a:ln w="9525" algn="ctr">
                    <a:noFill/>
                    <a:miter lim="800000"/>
                    <a:headEnd/>
                    <a:tailEnd/>
                  </a:ln>
                  <a:effectLst/>
                </p:spPr>
                <p:txBody>
                  <a:bodyPr>
                    <a:spAutoFit/>
                  </a:bodyPr>
                  <a:lstStyle/>
                  <a:p>
                    <a:pPr eaLnBrk="0" hangingPunct="0">
                      <a:spcBef>
                        <a:spcPct val="50000"/>
                      </a:spcBef>
                      <a:defRPr/>
                    </a:pPr>
                    <a:r>
                      <a:rPr lang="en-GB" b="1">
                        <a:effectLst>
                          <a:outerShdw blurRad="38100" dist="38100" dir="2700000" algn="tl">
                            <a:srgbClr val="FFFFFF"/>
                          </a:outerShdw>
                        </a:effectLst>
                        <a:latin typeface="Times" charset="0"/>
                      </a:rPr>
                      <a:t>3</a:t>
                    </a:r>
                  </a:p>
                </p:txBody>
              </p:sp>
              <p:sp>
                <p:nvSpPr>
                  <p:cNvPr id="315482" name="Text Box 90"/>
                  <p:cNvSpPr txBox="1">
                    <a:spLocks noChangeArrowheads="1"/>
                  </p:cNvSpPr>
                  <p:nvPr/>
                </p:nvSpPr>
                <p:spPr bwMode="auto">
                  <a:xfrm>
                    <a:off x="3347" y="2045"/>
                    <a:ext cx="408" cy="231"/>
                  </a:xfrm>
                  <a:prstGeom prst="rect">
                    <a:avLst/>
                  </a:prstGeom>
                  <a:noFill/>
                  <a:ln w="9525" algn="ctr">
                    <a:noFill/>
                    <a:miter lim="800000"/>
                    <a:headEnd/>
                    <a:tailEnd/>
                  </a:ln>
                  <a:effectLst/>
                </p:spPr>
                <p:txBody>
                  <a:bodyPr>
                    <a:spAutoFit/>
                  </a:bodyPr>
                  <a:lstStyle/>
                  <a:p>
                    <a:pPr eaLnBrk="0" hangingPunct="0">
                      <a:spcBef>
                        <a:spcPct val="50000"/>
                      </a:spcBef>
                      <a:defRPr/>
                    </a:pPr>
                    <a:r>
                      <a:rPr lang="en-GB" b="1">
                        <a:effectLst>
                          <a:outerShdw blurRad="38100" dist="38100" dir="2700000" algn="tl">
                            <a:srgbClr val="FFFFFF"/>
                          </a:outerShdw>
                        </a:effectLst>
                        <a:latin typeface="Times" charset="0"/>
                      </a:rPr>
                      <a:t>2</a:t>
                    </a:r>
                  </a:p>
                </p:txBody>
              </p:sp>
              <p:sp>
                <p:nvSpPr>
                  <p:cNvPr id="315483" name="Text Box 91"/>
                  <p:cNvSpPr txBox="1">
                    <a:spLocks noChangeArrowheads="1"/>
                  </p:cNvSpPr>
                  <p:nvPr/>
                </p:nvSpPr>
                <p:spPr bwMode="auto">
                  <a:xfrm>
                    <a:off x="4361" y="2053"/>
                    <a:ext cx="408" cy="231"/>
                  </a:xfrm>
                  <a:prstGeom prst="rect">
                    <a:avLst/>
                  </a:prstGeom>
                  <a:noFill/>
                  <a:ln w="9525" algn="ctr">
                    <a:noFill/>
                    <a:miter lim="800000"/>
                    <a:headEnd/>
                    <a:tailEnd/>
                  </a:ln>
                  <a:effectLst/>
                </p:spPr>
                <p:txBody>
                  <a:bodyPr>
                    <a:spAutoFit/>
                  </a:bodyPr>
                  <a:lstStyle/>
                  <a:p>
                    <a:pPr eaLnBrk="0" hangingPunct="0">
                      <a:spcBef>
                        <a:spcPct val="50000"/>
                      </a:spcBef>
                      <a:defRPr/>
                    </a:pPr>
                    <a:r>
                      <a:rPr lang="en-GB" b="1">
                        <a:effectLst>
                          <a:outerShdw blurRad="38100" dist="38100" dir="2700000" algn="tl">
                            <a:srgbClr val="FFFFFF"/>
                          </a:outerShdw>
                        </a:effectLst>
                        <a:latin typeface="Times" charset="0"/>
                      </a:rPr>
                      <a:t>2</a:t>
                    </a:r>
                  </a:p>
                </p:txBody>
              </p:sp>
            </p:grpSp>
          </p:grpSp>
        </p:grpSp>
        <p:sp>
          <p:nvSpPr>
            <p:cNvPr id="315497" name="Text Box 105"/>
            <p:cNvSpPr txBox="1">
              <a:spLocks noChangeArrowheads="1"/>
            </p:cNvSpPr>
            <p:nvPr/>
          </p:nvSpPr>
          <p:spPr bwMode="auto">
            <a:xfrm>
              <a:off x="113" y="1434"/>
              <a:ext cx="726" cy="250"/>
            </a:xfrm>
            <a:prstGeom prst="rect">
              <a:avLst/>
            </a:prstGeom>
            <a:noFill/>
            <a:ln w="9525" algn="ctr">
              <a:noFill/>
              <a:miter lim="800000"/>
              <a:headEnd/>
              <a:tailEnd/>
            </a:ln>
            <a:effectLst/>
          </p:spPr>
          <p:txBody>
            <a:bodyPr>
              <a:spAutoFit/>
            </a:bodyPr>
            <a:lstStyle/>
            <a:p>
              <a:pPr eaLnBrk="0" hangingPunct="0">
                <a:spcBef>
                  <a:spcPct val="50000"/>
                </a:spcBef>
                <a:defRPr/>
              </a:pPr>
              <a:r>
                <a:rPr lang="en-GB" sz="2000">
                  <a:effectLst>
                    <a:outerShdw blurRad="38100" dist="38100" dir="2700000" algn="tl">
                      <a:srgbClr val="FFFFFF"/>
                    </a:outerShdw>
                  </a:effectLst>
                  <a:latin typeface="Times" charset="0"/>
                </a:rPr>
                <a:t>START</a:t>
              </a:r>
            </a:p>
          </p:txBody>
        </p:sp>
        <p:sp>
          <p:nvSpPr>
            <p:cNvPr id="315498" name="Text Box 106"/>
            <p:cNvSpPr txBox="1">
              <a:spLocks noChangeArrowheads="1"/>
            </p:cNvSpPr>
            <p:nvPr/>
          </p:nvSpPr>
          <p:spPr bwMode="auto">
            <a:xfrm>
              <a:off x="4785" y="1344"/>
              <a:ext cx="726" cy="250"/>
            </a:xfrm>
            <a:prstGeom prst="rect">
              <a:avLst/>
            </a:prstGeom>
            <a:noFill/>
            <a:ln w="9525" algn="ctr">
              <a:noFill/>
              <a:miter lim="800000"/>
              <a:headEnd/>
              <a:tailEnd/>
            </a:ln>
            <a:effectLst/>
          </p:spPr>
          <p:txBody>
            <a:bodyPr>
              <a:spAutoFit/>
            </a:bodyPr>
            <a:lstStyle/>
            <a:p>
              <a:pPr eaLnBrk="0" hangingPunct="0">
                <a:spcBef>
                  <a:spcPct val="50000"/>
                </a:spcBef>
                <a:defRPr/>
              </a:pPr>
              <a:r>
                <a:rPr lang="en-GB" sz="2000" dirty="0">
                  <a:effectLst>
                    <a:outerShdw blurRad="38100" dist="38100" dir="2700000" algn="tl">
                      <a:srgbClr val="FFFFFF"/>
                    </a:outerShdw>
                  </a:effectLst>
                  <a:latin typeface="Times" charset="0"/>
                </a:rPr>
                <a:t>END</a:t>
              </a:r>
            </a:p>
          </p:txBody>
        </p:sp>
      </p:grpSp>
      <p:grpSp>
        <p:nvGrpSpPr>
          <p:cNvPr id="18" name="Group 111"/>
          <p:cNvGrpSpPr>
            <a:grpSpLocks/>
          </p:cNvGrpSpPr>
          <p:nvPr/>
        </p:nvGrpSpPr>
        <p:grpSpPr bwMode="auto">
          <a:xfrm>
            <a:off x="1042988" y="5300663"/>
            <a:ext cx="7372350" cy="457200"/>
            <a:chOff x="657" y="3339"/>
            <a:chExt cx="4644" cy="288"/>
          </a:xfrm>
        </p:grpSpPr>
        <p:sp>
          <p:nvSpPr>
            <p:cNvPr id="32774" name="Line 108"/>
            <p:cNvSpPr>
              <a:spLocks noChangeShapeType="1"/>
            </p:cNvSpPr>
            <p:nvPr/>
          </p:nvSpPr>
          <p:spPr bwMode="auto">
            <a:xfrm>
              <a:off x="657" y="3521"/>
              <a:ext cx="726" cy="0"/>
            </a:xfrm>
            <a:prstGeom prst="line">
              <a:avLst/>
            </a:prstGeom>
            <a:noFill/>
            <a:ln w="50800">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5501" name="Text Box 109"/>
            <p:cNvSpPr txBox="1">
              <a:spLocks noChangeArrowheads="1"/>
            </p:cNvSpPr>
            <p:nvPr/>
          </p:nvSpPr>
          <p:spPr bwMode="auto">
            <a:xfrm>
              <a:off x="1537" y="3339"/>
              <a:ext cx="3764"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i="1">
                  <a:solidFill>
                    <a:srgbClr val="FF0000"/>
                  </a:solidFill>
                  <a:effectLst>
                    <a:outerShdw blurRad="38100" dist="38100" dir="2700000" algn="tl">
                      <a:srgbClr val="000000"/>
                    </a:outerShdw>
                  </a:effectLst>
                  <a:latin typeface="Times" charset="0"/>
                </a:rPr>
                <a:t>This is the path of the critical activities.</a:t>
              </a: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Critical Path</a:t>
            </a:r>
          </a:p>
        </p:txBody>
      </p:sp>
      <p:sp>
        <p:nvSpPr>
          <p:cNvPr id="3" name="Content Placeholder 2"/>
          <p:cNvSpPr>
            <a:spLocks noGrp="1"/>
          </p:cNvSpPr>
          <p:nvPr>
            <p:ph idx="1"/>
          </p:nvPr>
        </p:nvSpPr>
        <p:spPr>
          <a:xfrm>
            <a:off x="684213" y="1600200"/>
            <a:ext cx="8002587" cy="4525963"/>
          </a:xfrm>
        </p:spPr>
        <p:txBody>
          <a:bodyPr rtlCol="0">
            <a:normAutofit/>
          </a:bodyPr>
          <a:lstStyle/>
          <a:p>
            <a:pPr marL="438912" indent="-320040" eaLnBrk="1" fontAlgn="auto" hangingPunct="1">
              <a:spcBef>
                <a:spcPts val="0"/>
              </a:spcBef>
              <a:spcAft>
                <a:spcPts val="0"/>
              </a:spcAft>
              <a:buFont typeface="Wingdings 2"/>
              <a:buChar char=""/>
              <a:defRPr/>
            </a:pPr>
            <a:endParaRPr lang="en-GB" dirty="0">
              <a:latin typeface="Arial" panose="020B0604020202020204" pitchFamily="34" charset="0"/>
              <a:cs typeface="Arial" panose="020B0604020202020204" pitchFamily="34" charset="0"/>
            </a:endParaRPr>
          </a:p>
          <a:p>
            <a:pPr marL="118872" indent="0" eaLnBrk="1" fontAlgn="auto" hangingPunct="1">
              <a:spcBef>
                <a:spcPts val="0"/>
              </a:spcBef>
              <a:spcAft>
                <a:spcPts val="0"/>
              </a:spcAft>
              <a:buFont typeface="Arial" charset="0"/>
              <a:buNone/>
              <a:defRPr/>
            </a:pPr>
            <a:r>
              <a:rPr lang="en-GB" dirty="0">
                <a:latin typeface="Arial" panose="020B0604020202020204" pitchFamily="34" charset="0"/>
                <a:cs typeface="Arial" panose="020B0604020202020204" pitchFamily="34" charset="0"/>
              </a:rPr>
              <a:t>The critical path is the longest path through the project</a:t>
            </a:r>
          </a:p>
          <a:p>
            <a:pPr marL="118872" indent="0" eaLnBrk="1" fontAlgn="auto" hangingPunct="1">
              <a:spcBef>
                <a:spcPts val="0"/>
              </a:spcBef>
              <a:spcAft>
                <a:spcPts val="0"/>
              </a:spcAft>
              <a:buFont typeface="Arial" charset="0"/>
              <a:buNone/>
              <a:defRPr/>
            </a:pPr>
            <a:endParaRPr lang="en-GB" sz="800" dirty="0">
              <a:latin typeface="Arial" panose="020B0604020202020204" pitchFamily="34" charset="0"/>
              <a:cs typeface="Arial" panose="020B0604020202020204" pitchFamily="34" charset="0"/>
            </a:endParaRPr>
          </a:p>
          <a:p>
            <a:pPr marL="457200" lvl="1" indent="0" eaLnBrk="1" fontAlgn="auto" hangingPunct="1">
              <a:spcAft>
                <a:spcPts val="0"/>
              </a:spcAft>
              <a:buFont typeface="Arial" charset="0"/>
              <a:buNone/>
              <a:defRPr/>
            </a:pPr>
            <a:r>
              <a:rPr lang="en-GB" sz="3200" dirty="0">
                <a:latin typeface="Arial" panose="020B0604020202020204" pitchFamily="34" charset="0"/>
                <a:cs typeface="Arial" panose="020B0604020202020204" pitchFamily="34" charset="0"/>
              </a:rPr>
              <a:t>It represents the duration of the project</a:t>
            </a:r>
          </a:p>
          <a:p>
            <a:pPr marL="457200" lvl="1" indent="0" eaLnBrk="1" fontAlgn="auto" hangingPunct="1">
              <a:spcAft>
                <a:spcPts val="0"/>
              </a:spcAft>
              <a:buFont typeface="Arial" charset="0"/>
              <a:buNone/>
              <a:defRPr/>
            </a:pPr>
            <a:endParaRPr lang="en-GB" sz="800" dirty="0">
              <a:latin typeface="Arial" panose="020B0604020202020204" pitchFamily="34" charset="0"/>
              <a:cs typeface="Arial" panose="020B0604020202020204" pitchFamily="34" charset="0"/>
            </a:endParaRPr>
          </a:p>
          <a:p>
            <a:pPr marL="457200" lvl="1" indent="0" eaLnBrk="1" fontAlgn="auto" hangingPunct="1">
              <a:spcAft>
                <a:spcPts val="0"/>
              </a:spcAft>
              <a:buFont typeface="Arial" charset="0"/>
              <a:buNone/>
              <a:defRPr/>
            </a:pPr>
            <a:r>
              <a:rPr lang="en-GB" sz="3200" dirty="0">
                <a:latin typeface="Arial" panose="020B0604020202020204" pitchFamily="34" charset="0"/>
                <a:cs typeface="Arial" panose="020B0604020202020204" pitchFamily="34" charset="0"/>
              </a:rPr>
              <a:t>All activities will be critical</a:t>
            </a:r>
          </a:p>
          <a:p>
            <a:pPr marL="457200" lvl="1" indent="0" eaLnBrk="1" fontAlgn="auto" hangingPunct="1">
              <a:spcAft>
                <a:spcPts val="0"/>
              </a:spcAft>
              <a:buFont typeface="Arial" charset="0"/>
              <a:buNone/>
              <a:defRPr/>
            </a:pPr>
            <a:endParaRPr lang="en-GB" sz="800" dirty="0">
              <a:latin typeface="Arial" panose="020B0604020202020204" pitchFamily="34" charset="0"/>
              <a:cs typeface="Arial" panose="020B0604020202020204" pitchFamily="34" charset="0"/>
            </a:endParaRPr>
          </a:p>
          <a:p>
            <a:pPr marL="457200" lvl="1" indent="0" eaLnBrk="1" fontAlgn="auto" hangingPunct="1">
              <a:spcAft>
                <a:spcPts val="0"/>
              </a:spcAft>
              <a:buFont typeface="Arial" charset="0"/>
              <a:buNone/>
              <a:defRPr/>
            </a:pPr>
            <a:r>
              <a:rPr lang="en-GB" sz="3200" dirty="0">
                <a:latin typeface="Arial" panose="020B0604020202020204" pitchFamily="34" charset="0"/>
                <a:cs typeface="Arial" panose="020B0604020202020204" pitchFamily="34" charset="0"/>
              </a:rPr>
              <a:t>The critical path will have a </a:t>
            </a:r>
            <a:r>
              <a:rPr lang="en-GB" sz="3200" i="1" dirty="0">
                <a:latin typeface="Arial" panose="020B0604020202020204" pitchFamily="34" charset="0"/>
                <a:cs typeface="Arial" panose="020B0604020202020204" pitchFamily="34" charset="0"/>
              </a:rPr>
              <a:t>float</a:t>
            </a:r>
            <a:r>
              <a:rPr lang="en-GB" sz="3200" dirty="0">
                <a:latin typeface="Arial" panose="020B0604020202020204" pitchFamily="34" charset="0"/>
                <a:cs typeface="Arial" panose="020B0604020202020204" pitchFamily="34" charset="0"/>
              </a:rPr>
              <a:t> value of zero</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par>
                                <p:cTn id="7" presetID="1" presetClass="entr" presetSubtype="0" fill="hold" grpId="0"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par>
                                <p:cTn id="9" presetID="1" presetClass="entr" presetSubtype="0" fill="hold" grpId="0"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5" end="5"/>
                                            </p:txEl>
                                          </p:spTgt>
                                        </p:tgtEl>
                                        <p:attrNameLst>
                                          <p:attrName>ppt_c</p:attrName>
                                        </p:attrNameLst>
                                      </p:cBhvr>
                                      <p:to>
                                        <a:schemeClr val="accent1"/>
                                      </p:to>
                                    </p:animClr>
                                  </p:subTnLst>
                                </p:cTn>
                              </p:par>
                              <p:par>
                                <p:cTn id="11" presetID="1" presetClass="entr" presetSubtype="0" fill="hold" grpId="0" nodeType="with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7" end="7"/>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Critical Path</a:t>
            </a:r>
          </a:p>
        </p:txBody>
      </p:sp>
      <p:sp>
        <p:nvSpPr>
          <p:cNvPr id="3" name="Content Placeholder 2"/>
          <p:cNvSpPr>
            <a:spLocks noGrp="1"/>
          </p:cNvSpPr>
          <p:nvPr>
            <p:ph idx="1"/>
          </p:nvPr>
        </p:nvSpPr>
        <p:spPr>
          <a:xfrm>
            <a:off x="827088" y="1557338"/>
            <a:ext cx="8066087" cy="4525962"/>
          </a:xfrm>
        </p:spPr>
        <p:txBody>
          <a:bodyPr/>
          <a:lstStyle/>
          <a:p>
            <a:pPr marL="0" indent="0">
              <a:buFont typeface="Arial" charset="0"/>
              <a:buNone/>
            </a:pPr>
            <a:endParaRPr lang="en-GB" altLang="en-US" sz="800">
              <a:latin typeface="Arial" charset="0"/>
              <a:cs typeface="Arial" charset="0"/>
            </a:endParaRPr>
          </a:p>
          <a:p>
            <a:pPr marL="0" indent="0">
              <a:buFont typeface="Arial" charset="0"/>
              <a:buNone/>
            </a:pPr>
            <a:r>
              <a:rPr lang="en-GB" altLang="en-US" sz="2800">
                <a:latin typeface="Arial" charset="0"/>
                <a:cs typeface="Arial" charset="0"/>
              </a:rPr>
              <a:t>The critical path shows the shortest time in which a project can be completed</a:t>
            </a:r>
          </a:p>
          <a:p>
            <a:pPr marL="0" indent="0">
              <a:buFont typeface="Arial" charset="0"/>
              <a:buNone/>
            </a:pPr>
            <a:endParaRPr lang="en-GB" altLang="en-US" sz="800">
              <a:latin typeface="Arial" charset="0"/>
              <a:cs typeface="Arial" charset="0"/>
            </a:endParaRPr>
          </a:p>
          <a:p>
            <a:pPr marL="0" indent="0">
              <a:buFont typeface="Arial" charset="0"/>
              <a:buNone/>
            </a:pPr>
            <a:r>
              <a:rPr lang="en-GB" altLang="en-US" sz="2800">
                <a:latin typeface="Arial" charset="0"/>
                <a:cs typeface="Arial" charset="0"/>
              </a:rPr>
              <a:t>Even though the critical path is the longest path, it represents the shortest time it takes to complete a project</a:t>
            </a:r>
          </a:p>
          <a:p>
            <a:pPr marL="0" indent="0">
              <a:buFont typeface="Arial" charset="0"/>
              <a:buNone/>
            </a:pPr>
            <a:endParaRPr lang="en-GB" altLang="en-US" sz="800">
              <a:latin typeface="Arial" charset="0"/>
              <a:cs typeface="Arial" charset="0"/>
            </a:endParaRPr>
          </a:p>
          <a:p>
            <a:pPr marL="0" indent="0">
              <a:buFont typeface="Arial" charset="0"/>
              <a:buNone/>
            </a:pPr>
            <a:r>
              <a:rPr lang="en-GB" altLang="en-US" sz="2800">
                <a:latin typeface="Arial" charset="0"/>
                <a:cs typeface="Arial" charset="0"/>
              </a:rPr>
              <a:t>If one or more of the activities on the critical path takes longer than planned, the whole project schedule will slip unless the project manager takes corrective action.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Path Durations</a:t>
            </a:r>
          </a:p>
        </p:txBody>
      </p:sp>
      <p:sp>
        <p:nvSpPr>
          <p:cNvPr id="137219" name="Content Placeholder 2"/>
          <p:cNvSpPr>
            <a:spLocks noGrp="1"/>
          </p:cNvSpPr>
          <p:nvPr>
            <p:ph idx="1"/>
          </p:nvPr>
        </p:nvSpPr>
        <p:spPr/>
        <p:txBody>
          <a:bodyPr/>
          <a:lstStyle/>
          <a:p>
            <a:pPr marL="0" indent="0" eaLnBrk="1" hangingPunct="1">
              <a:buFont typeface="Arial" charset="0"/>
              <a:buNone/>
            </a:pPr>
            <a:r>
              <a:rPr lang="en-GB" altLang="en-US" sz="2800">
                <a:latin typeface="Arial" charset="0"/>
                <a:cs typeface="Arial" charset="0"/>
              </a:rPr>
              <a:t>Consider the network below</a:t>
            </a:r>
          </a:p>
          <a:p>
            <a:pPr marL="0" indent="0" eaLnBrk="1" hangingPunct="1">
              <a:buFont typeface="Arial" charset="0"/>
              <a:buNone/>
            </a:pPr>
            <a:endParaRPr lang="en-GB" altLang="en-US" sz="2800">
              <a:latin typeface="Arial" charset="0"/>
              <a:cs typeface="Arial" charset="0"/>
            </a:endParaRPr>
          </a:p>
          <a:p>
            <a:pPr marL="0" indent="0" eaLnBrk="1" hangingPunct="1">
              <a:buFont typeface="Arial" charset="0"/>
              <a:buNone/>
            </a:pPr>
            <a:endParaRPr lang="en-GB" altLang="en-US" sz="2800">
              <a:latin typeface="Arial" charset="0"/>
              <a:cs typeface="Arial" charset="0"/>
            </a:endParaRPr>
          </a:p>
          <a:p>
            <a:pPr marL="0" indent="0" eaLnBrk="1" hangingPunct="1">
              <a:buFont typeface="Arial" charset="0"/>
              <a:buNone/>
            </a:pPr>
            <a:endParaRPr lang="en-GB" altLang="en-US" sz="2800">
              <a:latin typeface="Arial" charset="0"/>
              <a:cs typeface="Arial" charset="0"/>
            </a:endParaRPr>
          </a:p>
          <a:p>
            <a:pPr marL="0" indent="0" eaLnBrk="1" hangingPunct="1">
              <a:buFont typeface="Arial" charset="0"/>
              <a:buNone/>
            </a:pPr>
            <a:endParaRPr lang="en-GB" altLang="en-US" sz="2800">
              <a:latin typeface="Arial" charset="0"/>
              <a:cs typeface="Arial" charset="0"/>
            </a:endParaRPr>
          </a:p>
          <a:p>
            <a:pPr marL="0" indent="0" eaLnBrk="1" hangingPunct="1">
              <a:buFont typeface="Arial" charset="0"/>
              <a:buNone/>
            </a:pPr>
            <a:r>
              <a:rPr lang="en-GB" altLang="en-US" sz="2800">
                <a:latin typeface="Arial" charset="0"/>
                <a:cs typeface="Arial" charset="0"/>
              </a:rPr>
              <a:t>It consists of the following paths</a:t>
            </a:r>
          </a:p>
          <a:p>
            <a:pPr marL="457200" lvl="1" indent="0" eaLnBrk="1" hangingPunct="1">
              <a:buFont typeface="Arial" charset="0"/>
              <a:buNone/>
            </a:pPr>
            <a:r>
              <a:rPr lang="en-GB" altLang="en-US">
                <a:latin typeface="Arial" charset="0"/>
                <a:cs typeface="Arial" charset="0"/>
              </a:rPr>
              <a:t>ABDF =</a:t>
            </a:r>
            <a:endParaRPr lang="en-GB" altLang="en-US" sz="800">
              <a:latin typeface="Arial" charset="0"/>
              <a:cs typeface="Arial" charset="0"/>
            </a:endParaRPr>
          </a:p>
          <a:p>
            <a:pPr marL="457200" lvl="1" indent="0" eaLnBrk="1" hangingPunct="1">
              <a:buFont typeface="Arial" charset="0"/>
              <a:buNone/>
            </a:pPr>
            <a:r>
              <a:rPr lang="en-GB" altLang="en-US">
                <a:latin typeface="Arial" charset="0"/>
                <a:cs typeface="Arial" charset="0"/>
              </a:rPr>
              <a:t>ABEF =</a:t>
            </a:r>
            <a:endParaRPr lang="en-GB" altLang="en-US" sz="800">
              <a:latin typeface="Arial" charset="0"/>
              <a:cs typeface="Arial" charset="0"/>
            </a:endParaRPr>
          </a:p>
          <a:p>
            <a:pPr marL="457200" lvl="1" indent="0" eaLnBrk="1" hangingPunct="1">
              <a:buFont typeface="Arial" charset="0"/>
              <a:buNone/>
            </a:pPr>
            <a:r>
              <a:rPr lang="en-GB" altLang="en-US">
                <a:latin typeface="Arial" charset="0"/>
                <a:cs typeface="Arial" charset="0"/>
              </a:rPr>
              <a:t>ACEF =</a:t>
            </a:r>
          </a:p>
        </p:txBody>
      </p:sp>
      <p:grpSp>
        <p:nvGrpSpPr>
          <p:cNvPr id="35844" name="Group 60"/>
          <p:cNvGrpSpPr>
            <a:grpSpLocks/>
          </p:cNvGrpSpPr>
          <p:nvPr/>
        </p:nvGrpSpPr>
        <p:grpSpPr bwMode="auto">
          <a:xfrm>
            <a:off x="1571625" y="2214563"/>
            <a:ext cx="6210300" cy="1531937"/>
            <a:chOff x="855" y="1449"/>
            <a:chExt cx="3912" cy="1105"/>
          </a:xfrm>
        </p:grpSpPr>
        <p:sp>
          <p:nvSpPr>
            <p:cNvPr id="35848" name="Rectangle 12"/>
            <p:cNvSpPr>
              <a:spLocks noChangeArrowheads="1"/>
            </p:cNvSpPr>
            <p:nvPr/>
          </p:nvSpPr>
          <p:spPr bwMode="blackWhite">
            <a:xfrm>
              <a:off x="4250" y="1706"/>
              <a:ext cx="517" cy="599"/>
            </a:xfrm>
            <a:prstGeom prst="rect">
              <a:avLst/>
            </a:prstGeom>
            <a:solidFill>
              <a:schemeClr val="accent1"/>
            </a:solidFill>
            <a:ln w="12700">
              <a:solidFill>
                <a:schemeClr val="tx1"/>
              </a:solidFill>
              <a:miter lim="800000"/>
              <a:headEnd/>
              <a:tailEnd/>
            </a:ln>
          </p:spPr>
          <p:txBody>
            <a:bodyPr anchor="ctr">
              <a:spAutoFit/>
            </a:bodyPr>
            <a:lstStyle/>
            <a:p>
              <a:pPr algn="ctr"/>
              <a:r>
                <a:rPr lang="en-GB" altLang="en-US" sz="2400"/>
                <a:t>F, 4d</a:t>
              </a:r>
              <a:endParaRPr lang="en-US" altLang="en-US" sz="2400"/>
            </a:p>
          </p:txBody>
        </p:sp>
        <p:sp>
          <p:nvSpPr>
            <p:cNvPr id="35849" name="Rectangle 13"/>
            <p:cNvSpPr>
              <a:spLocks noChangeArrowheads="1"/>
            </p:cNvSpPr>
            <p:nvPr/>
          </p:nvSpPr>
          <p:spPr bwMode="blackWhite">
            <a:xfrm>
              <a:off x="3246" y="2171"/>
              <a:ext cx="518" cy="288"/>
            </a:xfrm>
            <a:prstGeom prst="rect">
              <a:avLst/>
            </a:prstGeom>
            <a:solidFill>
              <a:schemeClr val="accent1"/>
            </a:solidFill>
            <a:ln w="12700">
              <a:solidFill>
                <a:schemeClr val="tx1"/>
              </a:solidFill>
              <a:miter lim="800000"/>
              <a:headEnd/>
              <a:tailEnd/>
            </a:ln>
          </p:spPr>
          <p:txBody>
            <a:bodyPr anchor="ctr">
              <a:spAutoFit/>
            </a:bodyPr>
            <a:lstStyle/>
            <a:p>
              <a:pPr algn="ctr"/>
              <a:r>
                <a:rPr lang="en-GB" altLang="en-US" sz="2000"/>
                <a:t>E, 3d</a:t>
              </a:r>
              <a:endParaRPr lang="en-US" altLang="en-US" sz="2000"/>
            </a:p>
          </p:txBody>
        </p:sp>
        <p:sp>
          <p:nvSpPr>
            <p:cNvPr id="35850" name="Rectangle 14"/>
            <p:cNvSpPr>
              <a:spLocks noChangeArrowheads="1"/>
            </p:cNvSpPr>
            <p:nvPr/>
          </p:nvSpPr>
          <p:spPr bwMode="blackWhite">
            <a:xfrm>
              <a:off x="3227" y="1567"/>
              <a:ext cx="518" cy="288"/>
            </a:xfrm>
            <a:prstGeom prst="rect">
              <a:avLst/>
            </a:prstGeom>
            <a:solidFill>
              <a:schemeClr val="accent1"/>
            </a:solidFill>
            <a:ln w="12700">
              <a:solidFill>
                <a:schemeClr val="tx1"/>
              </a:solidFill>
              <a:miter lim="800000"/>
              <a:headEnd/>
              <a:tailEnd/>
            </a:ln>
          </p:spPr>
          <p:txBody>
            <a:bodyPr anchor="ctr">
              <a:spAutoFit/>
            </a:bodyPr>
            <a:lstStyle/>
            <a:p>
              <a:pPr algn="ctr"/>
              <a:r>
                <a:rPr lang="en-GB" altLang="en-US" sz="2000"/>
                <a:t>D, 5d</a:t>
              </a:r>
              <a:endParaRPr lang="en-US" altLang="en-US" sz="2000"/>
            </a:p>
          </p:txBody>
        </p:sp>
        <p:sp>
          <p:nvSpPr>
            <p:cNvPr id="35851" name="Rectangle 15"/>
            <p:cNvSpPr>
              <a:spLocks noChangeArrowheads="1"/>
            </p:cNvSpPr>
            <p:nvPr/>
          </p:nvSpPr>
          <p:spPr bwMode="blackWhite">
            <a:xfrm>
              <a:off x="855" y="1720"/>
              <a:ext cx="517" cy="599"/>
            </a:xfrm>
            <a:prstGeom prst="rect">
              <a:avLst/>
            </a:prstGeom>
            <a:solidFill>
              <a:schemeClr val="accent1"/>
            </a:solidFill>
            <a:ln w="12700">
              <a:solidFill>
                <a:schemeClr val="tx1"/>
              </a:solidFill>
              <a:miter lim="800000"/>
              <a:headEnd/>
              <a:tailEnd/>
            </a:ln>
          </p:spPr>
          <p:txBody>
            <a:bodyPr anchor="ctr">
              <a:spAutoFit/>
            </a:bodyPr>
            <a:lstStyle/>
            <a:p>
              <a:pPr algn="ctr"/>
              <a:r>
                <a:rPr lang="en-GB" altLang="en-US" sz="2400"/>
                <a:t>A,</a:t>
              </a:r>
            </a:p>
            <a:p>
              <a:pPr algn="ctr"/>
              <a:r>
                <a:rPr lang="en-GB" altLang="en-US" sz="2400"/>
                <a:t>7d</a:t>
              </a:r>
              <a:endParaRPr lang="en-US" altLang="en-US" sz="2400"/>
            </a:p>
          </p:txBody>
        </p:sp>
        <p:sp>
          <p:nvSpPr>
            <p:cNvPr id="35852" name="Rectangle 16"/>
            <p:cNvSpPr>
              <a:spLocks noChangeArrowheads="1"/>
            </p:cNvSpPr>
            <p:nvPr/>
          </p:nvSpPr>
          <p:spPr bwMode="blackWhite">
            <a:xfrm>
              <a:off x="1902" y="2088"/>
              <a:ext cx="518" cy="466"/>
            </a:xfrm>
            <a:prstGeom prst="rect">
              <a:avLst/>
            </a:prstGeom>
            <a:solidFill>
              <a:schemeClr val="accent1"/>
            </a:solidFill>
            <a:ln w="12700">
              <a:solidFill>
                <a:schemeClr val="tx1"/>
              </a:solidFill>
              <a:miter lim="800000"/>
              <a:headEnd/>
              <a:tailEnd/>
            </a:ln>
          </p:spPr>
          <p:txBody>
            <a:bodyPr anchor="ctr">
              <a:spAutoFit/>
            </a:bodyPr>
            <a:lstStyle/>
            <a:p>
              <a:pPr algn="ctr"/>
              <a:r>
                <a:rPr lang="en-GB" altLang="en-US"/>
                <a:t>C, 10d</a:t>
              </a:r>
              <a:endParaRPr lang="en-US" altLang="en-US"/>
            </a:p>
          </p:txBody>
        </p:sp>
        <p:sp>
          <p:nvSpPr>
            <p:cNvPr id="35853" name="Rectangle 17"/>
            <p:cNvSpPr>
              <a:spLocks noChangeArrowheads="1"/>
            </p:cNvSpPr>
            <p:nvPr/>
          </p:nvSpPr>
          <p:spPr bwMode="blackWhite">
            <a:xfrm>
              <a:off x="1877" y="1449"/>
              <a:ext cx="518" cy="510"/>
            </a:xfrm>
            <a:prstGeom prst="rect">
              <a:avLst/>
            </a:prstGeom>
            <a:solidFill>
              <a:schemeClr val="accent1"/>
            </a:solidFill>
            <a:ln w="12700">
              <a:solidFill>
                <a:schemeClr val="tx1"/>
              </a:solidFill>
              <a:miter lim="800000"/>
              <a:headEnd/>
              <a:tailEnd/>
            </a:ln>
          </p:spPr>
          <p:txBody>
            <a:bodyPr anchor="ctr">
              <a:spAutoFit/>
            </a:bodyPr>
            <a:lstStyle/>
            <a:p>
              <a:pPr algn="ctr"/>
              <a:r>
                <a:rPr lang="en-GB" altLang="en-US" sz="2000"/>
                <a:t>B, 12d</a:t>
              </a:r>
              <a:endParaRPr lang="en-US" altLang="en-US" sz="2000"/>
            </a:p>
          </p:txBody>
        </p:sp>
        <p:sp>
          <p:nvSpPr>
            <p:cNvPr id="35854" name="Line 10"/>
            <p:cNvSpPr>
              <a:spLocks noChangeShapeType="1"/>
            </p:cNvSpPr>
            <p:nvPr/>
          </p:nvSpPr>
          <p:spPr bwMode="blackWhite">
            <a:xfrm>
              <a:off x="1530" y="2009"/>
              <a:ext cx="0" cy="32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spAutoFit/>
            </a:bodyPr>
            <a:lstStyle/>
            <a:p>
              <a:endParaRPr lang="en-GB"/>
            </a:p>
          </p:txBody>
        </p:sp>
        <p:sp>
          <p:nvSpPr>
            <p:cNvPr id="35855" name="Line 11"/>
            <p:cNvSpPr>
              <a:spLocks noChangeShapeType="1"/>
            </p:cNvSpPr>
            <p:nvPr/>
          </p:nvSpPr>
          <p:spPr bwMode="blackWhite">
            <a:xfrm>
              <a:off x="1376" y="1956"/>
              <a:ext cx="152"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spAutoFit/>
            </a:bodyPr>
            <a:lstStyle/>
            <a:p>
              <a:endParaRPr lang="en-GB"/>
            </a:p>
          </p:txBody>
        </p:sp>
        <p:sp>
          <p:nvSpPr>
            <p:cNvPr id="35856" name="Line 12"/>
            <p:cNvSpPr>
              <a:spLocks noChangeShapeType="1"/>
            </p:cNvSpPr>
            <p:nvPr/>
          </p:nvSpPr>
          <p:spPr bwMode="blackWhite">
            <a:xfrm>
              <a:off x="1526" y="1678"/>
              <a:ext cx="347"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spAutoFit/>
            </a:bodyPr>
            <a:lstStyle/>
            <a:p>
              <a:endParaRPr lang="en-GB"/>
            </a:p>
          </p:txBody>
        </p:sp>
        <p:sp>
          <p:nvSpPr>
            <p:cNvPr id="35857" name="Line 13"/>
            <p:cNvSpPr>
              <a:spLocks noChangeShapeType="1"/>
            </p:cNvSpPr>
            <p:nvPr/>
          </p:nvSpPr>
          <p:spPr bwMode="blackWhite">
            <a:xfrm flipV="1">
              <a:off x="1526" y="2324"/>
              <a:ext cx="372" cy="1"/>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spAutoFit/>
            </a:bodyPr>
            <a:lstStyle/>
            <a:p>
              <a:endParaRPr lang="en-GB"/>
            </a:p>
          </p:txBody>
        </p:sp>
        <p:sp>
          <p:nvSpPr>
            <p:cNvPr id="35858" name="Line 14"/>
            <p:cNvSpPr>
              <a:spLocks noChangeShapeType="1"/>
            </p:cNvSpPr>
            <p:nvPr/>
          </p:nvSpPr>
          <p:spPr bwMode="blackWhite">
            <a:xfrm>
              <a:off x="2401" y="1690"/>
              <a:ext cx="821"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spAutoFit/>
            </a:bodyPr>
            <a:lstStyle/>
            <a:p>
              <a:endParaRPr lang="en-GB"/>
            </a:p>
          </p:txBody>
        </p:sp>
        <p:sp>
          <p:nvSpPr>
            <p:cNvPr id="35859" name="Line 15"/>
            <p:cNvSpPr>
              <a:spLocks noChangeShapeType="1"/>
            </p:cNvSpPr>
            <p:nvPr/>
          </p:nvSpPr>
          <p:spPr bwMode="blackWhite">
            <a:xfrm flipV="1">
              <a:off x="2430" y="2324"/>
              <a:ext cx="815"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spAutoFit/>
            </a:bodyPr>
            <a:lstStyle/>
            <a:p>
              <a:endParaRPr lang="en-GB"/>
            </a:p>
          </p:txBody>
        </p:sp>
        <p:sp>
          <p:nvSpPr>
            <p:cNvPr id="35860" name="Line 19"/>
            <p:cNvSpPr>
              <a:spLocks noChangeShapeType="1"/>
            </p:cNvSpPr>
            <p:nvPr/>
          </p:nvSpPr>
          <p:spPr bwMode="blackWhite">
            <a:xfrm>
              <a:off x="3743" y="1693"/>
              <a:ext cx="183"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spAutoFit/>
            </a:bodyPr>
            <a:lstStyle/>
            <a:p>
              <a:endParaRPr lang="en-GB"/>
            </a:p>
          </p:txBody>
        </p:sp>
        <p:sp>
          <p:nvSpPr>
            <p:cNvPr id="35861" name="Line 20"/>
            <p:cNvSpPr>
              <a:spLocks noChangeShapeType="1"/>
            </p:cNvSpPr>
            <p:nvPr/>
          </p:nvSpPr>
          <p:spPr bwMode="blackWhite">
            <a:xfrm>
              <a:off x="3764" y="2323"/>
              <a:ext cx="158"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spAutoFit/>
            </a:bodyPr>
            <a:lstStyle/>
            <a:p>
              <a:endParaRPr lang="en-GB"/>
            </a:p>
          </p:txBody>
        </p:sp>
        <p:sp>
          <p:nvSpPr>
            <p:cNvPr id="35862" name="Line 21"/>
            <p:cNvSpPr>
              <a:spLocks noChangeShapeType="1"/>
            </p:cNvSpPr>
            <p:nvPr/>
          </p:nvSpPr>
          <p:spPr bwMode="blackWhite">
            <a:xfrm>
              <a:off x="3922" y="1690"/>
              <a:ext cx="0" cy="26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spAutoFit/>
            </a:bodyPr>
            <a:lstStyle/>
            <a:p>
              <a:endParaRPr lang="en-GB"/>
            </a:p>
          </p:txBody>
        </p:sp>
        <p:sp>
          <p:nvSpPr>
            <p:cNvPr id="35863" name="Line 22"/>
            <p:cNvSpPr>
              <a:spLocks noChangeShapeType="1"/>
            </p:cNvSpPr>
            <p:nvPr/>
          </p:nvSpPr>
          <p:spPr bwMode="blackWhite">
            <a:xfrm flipV="1">
              <a:off x="3922" y="2079"/>
              <a:ext cx="0" cy="248"/>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spAutoFit/>
            </a:bodyPr>
            <a:lstStyle/>
            <a:p>
              <a:endParaRPr lang="en-GB"/>
            </a:p>
          </p:txBody>
        </p:sp>
        <p:sp>
          <p:nvSpPr>
            <p:cNvPr id="35864" name="Line 23"/>
            <p:cNvSpPr>
              <a:spLocks noChangeShapeType="1"/>
            </p:cNvSpPr>
            <p:nvPr/>
          </p:nvSpPr>
          <p:spPr bwMode="blackWhite">
            <a:xfrm flipV="1">
              <a:off x="3922" y="1944"/>
              <a:ext cx="326" cy="1"/>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spAutoFit/>
            </a:bodyPr>
            <a:lstStyle/>
            <a:p>
              <a:endParaRPr lang="en-GB"/>
            </a:p>
          </p:txBody>
        </p:sp>
        <p:sp>
          <p:nvSpPr>
            <p:cNvPr id="35865" name="Line 24"/>
            <p:cNvSpPr>
              <a:spLocks noChangeShapeType="1"/>
            </p:cNvSpPr>
            <p:nvPr/>
          </p:nvSpPr>
          <p:spPr bwMode="blackWhite">
            <a:xfrm>
              <a:off x="3922" y="2082"/>
              <a:ext cx="325"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spAutoFit/>
            </a:bodyPr>
            <a:lstStyle/>
            <a:p>
              <a:endParaRPr lang="en-GB"/>
            </a:p>
          </p:txBody>
        </p:sp>
        <p:sp>
          <p:nvSpPr>
            <p:cNvPr id="35866" name="Line 25"/>
            <p:cNvSpPr>
              <a:spLocks noChangeShapeType="1"/>
            </p:cNvSpPr>
            <p:nvPr/>
          </p:nvSpPr>
          <p:spPr bwMode="blackWhite">
            <a:xfrm>
              <a:off x="1372" y="2006"/>
              <a:ext cx="158"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spAutoFit/>
            </a:bodyPr>
            <a:lstStyle/>
            <a:p>
              <a:endParaRPr lang="en-GB"/>
            </a:p>
          </p:txBody>
        </p:sp>
        <p:sp>
          <p:nvSpPr>
            <p:cNvPr id="35867" name="Line 26"/>
            <p:cNvSpPr>
              <a:spLocks noChangeShapeType="1"/>
            </p:cNvSpPr>
            <p:nvPr/>
          </p:nvSpPr>
          <p:spPr bwMode="blackWhite">
            <a:xfrm flipH="1">
              <a:off x="1529" y="1678"/>
              <a:ext cx="1" cy="28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spAutoFit/>
            </a:bodyPr>
            <a:lstStyle/>
            <a:p>
              <a:endParaRPr lang="en-GB"/>
            </a:p>
          </p:txBody>
        </p:sp>
        <p:sp>
          <p:nvSpPr>
            <p:cNvPr id="35868" name="Freeform 57"/>
            <p:cNvSpPr>
              <a:spLocks/>
            </p:cNvSpPr>
            <p:nvPr/>
          </p:nvSpPr>
          <p:spPr bwMode="auto">
            <a:xfrm>
              <a:off x="2394" y="1758"/>
              <a:ext cx="843" cy="486"/>
            </a:xfrm>
            <a:custGeom>
              <a:avLst/>
              <a:gdLst>
                <a:gd name="T0" fmla="*/ 0 w 843"/>
                <a:gd name="T1" fmla="*/ 0 h 486"/>
                <a:gd name="T2" fmla="*/ 408 w 843"/>
                <a:gd name="T3" fmla="*/ 0 h 486"/>
                <a:gd name="T4" fmla="*/ 408 w 843"/>
                <a:gd name="T5" fmla="*/ 486 h 486"/>
                <a:gd name="T6" fmla="*/ 843 w 843"/>
                <a:gd name="T7" fmla="*/ 486 h 486"/>
                <a:gd name="T8" fmla="*/ 0 60000 65536"/>
                <a:gd name="T9" fmla="*/ 0 60000 65536"/>
                <a:gd name="T10" fmla="*/ 0 60000 65536"/>
                <a:gd name="T11" fmla="*/ 0 60000 65536"/>
                <a:gd name="T12" fmla="*/ 0 w 843"/>
                <a:gd name="T13" fmla="*/ 0 h 486"/>
                <a:gd name="T14" fmla="*/ 843 w 843"/>
                <a:gd name="T15" fmla="*/ 486 h 486"/>
              </a:gdLst>
              <a:ahLst/>
              <a:cxnLst>
                <a:cxn ang="T8">
                  <a:pos x="T0" y="T1"/>
                </a:cxn>
                <a:cxn ang="T9">
                  <a:pos x="T2" y="T3"/>
                </a:cxn>
                <a:cxn ang="T10">
                  <a:pos x="T4" y="T5"/>
                </a:cxn>
                <a:cxn ang="T11">
                  <a:pos x="T6" y="T7"/>
                </a:cxn>
              </a:cxnLst>
              <a:rect l="T12" t="T13" r="T14" b="T15"/>
              <a:pathLst>
                <a:path w="843" h="486">
                  <a:moveTo>
                    <a:pt x="0" y="0"/>
                  </a:moveTo>
                  <a:lnTo>
                    <a:pt x="408" y="0"/>
                  </a:lnTo>
                  <a:lnTo>
                    <a:pt x="408" y="486"/>
                  </a:lnTo>
                  <a:lnTo>
                    <a:pt x="843" y="486"/>
                  </a:lnTo>
                </a:path>
              </a:pathLst>
            </a:custGeom>
            <a:noFill/>
            <a:ln w="1270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a:spAutoFit/>
            </a:bodyPr>
            <a:lstStyle/>
            <a:p>
              <a:endParaRPr lang="en-GB"/>
            </a:p>
          </p:txBody>
        </p:sp>
      </p:grpSp>
      <p:sp>
        <p:nvSpPr>
          <p:cNvPr id="3" name="TextBox 2"/>
          <p:cNvSpPr txBox="1">
            <a:spLocks noChangeArrowheads="1"/>
          </p:cNvSpPr>
          <p:nvPr/>
        </p:nvSpPr>
        <p:spPr bwMode="auto">
          <a:xfrm>
            <a:off x="2000250" y="4641850"/>
            <a:ext cx="3289300"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marL="457200">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lvl="1"/>
            <a:r>
              <a:rPr lang="en-GB" altLang="en-US">
                <a:latin typeface="Arial" charset="0"/>
              </a:rPr>
              <a:t>28 days</a:t>
            </a:r>
          </a:p>
        </p:txBody>
      </p:sp>
      <p:sp>
        <p:nvSpPr>
          <p:cNvPr id="27" name="TextBox 26"/>
          <p:cNvSpPr txBox="1">
            <a:spLocks noChangeArrowheads="1"/>
          </p:cNvSpPr>
          <p:nvPr/>
        </p:nvSpPr>
        <p:spPr bwMode="auto">
          <a:xfrm>
            <a:off x="1987550" y="5175250"/>
            <a:ext cx="32893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marL="457200">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lvl="1"/>
            <a:r>
              <a:rPr lang="en-GB" altLang="en-US">
                <a:latin typeface="Arial" charset="0"/>
              </a:rPr>
              <a:t>26 days</a:t>
            </a:r>
          </a:p>
        </p:txBody>
      </p:sp>
      <p:sp>
        <p:nvSpPr>
          <p:cNvPr id="28" name="TextBox 27"/>
          <p:cNvSpPr txBox="1">
            <a:spLocks noChangeArrowheads="1"/>
          </p:cNvSpPr>
          <p:nvPr/>
        </p:nvSpPr>
        <p:spPr bwMode="auto">
          <a:xfrm>
            <a:off x="1987550" y="5656263"/>
            <a:ext cx="3289300"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marL="457200">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lvl="1"/>
            <a:r>
              <a:rPr lang="en-GB" altLang="en-US">
                <a:latin typeface="Arial" charset="0"/>
              </a:rPr>
              <a:t>24 days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721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7219">
                                            <p:txEl>
                                              <p:pRg st="5" end="5"/>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37219">
                                            <p:txEl>
                                              <p:pRg st="6" end="6"/>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37219">
                                            <p:txEl>
                                              <p:pRg st="7" end="7"/>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37219">
                                            <p:txEl>
                                              <p:pRg st="8" end="8"/>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7"/>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7219" grpId="0" build="p"/>
      <p:bldP spid="3" grpId="0"/>
      <p:bldP spid="27" grpId="0"/>
      <p:bldP spid="28"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Path Durations</a:t>
            </a:r>
          </a:p>
        </p:txBody>
      </p:sp>
      <p:sp>
        <p:nvSpPr>
          <p:cNvPr id="138243" name="Content Placeholder 2"/>
          <p:cNvSpPr>
            <a:spLocks noGrp="1"/>
          </p:cNvSpPr>
          <p:nvPr>
            <p:ph idx="1"/>
          </p:nvPr>
        </p:nvSpPr>
        <p:spPr>
          <a:xfrm>
            <a:off x="684213" y="1268413"/>
            <a:ext cx="8229600" cy="4525962"/>
          </a:xfrm>
        </p:spPr>
        <p:txBody>
          <a:bodyPr>
            <a:noAutofit/>
          </a:bodyPr>
          <a:lstStyle/>
          <a:p>
            <a:pPr marL="0" indent="0" eaLnBrk="1" hangingPunct="1">
              <a:buFont typeface="Arial" charset="0"/>
              <a:buNone/>
              <a:defRPr/>
            </a:pPr>
            <a:r>
              <a:rPr lang="en-GB" sz="2800" dirty="0">
                <a:latin typeface="Arial" panose="020B0604020202020204" pitchFamily="34" charset="0"/>
                <a:cs typeface="Arial" panose="020B0604020202020204" pitchFamily="34" charset="0"/>
              </a:rPr>
              <a:t>The critical path is ABDF which has a duration of 28 days</a:t>
            </a:r>
          </a:p>
          <a:p>
            <a:pPr marL="0" indent="0" eaLnBrk="1" hangingPunct="1">
              <a:buFont typeface="Arial" charset="0"/>
              <a:buNone/>
              <a:defRPr/>
            </a:pPr>
            <a:endParaRPr lang="en-GB" sz="800" dirty="0">
              <a:latin typeface="Arial" panose="020B0604020202020204" pitchFamily="34" charset="0"/>
              <a:cs typeface="Arial" panose="020B0604020202020204" pitchFamily="34" charset="0"/>
            </a:endParaRPr>
          </a:p>
          <a:p>
            <a:pPr marL="0" indent="0" eaLnBrk="1" hangingPunct="1">
              <a:buFont typeface="Arial" charset="0"/>
              <a:buNone/>
              <a:defRPr/>
            </a:pPr>
            <a:r>
              <a:rPr lang="en-GB" sz="2800" dirty="0">
                <a:latin typeface="Arial" panose="020B0604020202020204" pitchFamily="34" charset="0"/>
                <a:cs typeface="Arial" panose="020B0604020202020204" pitchFamily="34" charset="0"/>
              </a:rPr>
              <a:t>The other path durations are shorter and have some ‘free time’</a:t>
            </a:r>
          </a:p>
          <a:p>
            <a:pPr marL="0" indent="0" eaLnBrk="1" hangingPunct="1">
              <a:buFont typeface="Arial" charset="0"/>
              <a:buNone/>
              <a:defRPr/>
            </a:pPr>
            <a:endParaRPr lang="en-GB" sz="800" dirty="0">
              <a:latin typeface="Arial" panose="020B0604020202020204" pitchFamily="34" charset="0"/>
              <a:cs typeface="Arial" panose="020B0604020202020204" pitchFamily="34" charset="0"/>
            </a:endParaRPr>
          </a:p>
          <a:p>
            <a:pPr marL="457200" lvl="1" indent="0" eaLnBrk="1" hangingPunct="1">
              <a:buFont typeface="Arial" charset="0"/>
              <a:buNone/>
              <a:defRPr/>
            </a:pPr>
            <a:r>
              <a:rPr lang="en-GB" dirty="0">
                <a:latin typeface="Arial" panose="020B0604020202020204" pitchFamily="34" charset="0"/>
                <a:cs typeface="Arial" panose="020B0604020202020204" pitchFamily="34" charset="0"/>
              </a:rPr>
              <a:t>ABEF 28-26 = 2 days</a:t>
            </a:r>
          </a:p>
          <a:p>
            <a:pPr marL="457200" lvl="1" indent="0" eaLnBrk="1" hangingPunct="1">
              <a:buFont typeface="Arial" charset="0"/>
              <a:buNone/>
              <a:defRPr/>
            </a:pPr>
            <a:r>
              <a:rPr lang="en-GB" dirty="0">
                <a:latin typeface="Arial" panose="020B0604020202020204" pitchFamily="34" charset="0"/>
                <a:cs typeface="Arial" panose="020B0604020202020204" pitchFamily="34" charset="0"/>
              </a:rPr>
              <a:t>ACEF 28-24 = 4 days</a:t>
            </a:r>
          </a:p>
          <a:p>
            <a:pPr marL="457200" lvl="1" indent="0" eaLnBrk="1" hangingPunct="1">
              <a:buFont typeface="Arial" charset="0"/>
              <a:buNone/>
              <a:defRPr/>
            </a:pPr>
            <a:endParaRPr lang="en-GB" sz="800" dirty="0">
              <a:latin typeface="Arial" panose="020B0604020202020204" pitchFamily="34" charset="0"/>
              <a:cs typeface="Arial" panose="020B0604020202020204" pitchFamily="34" charset="0"/>
            </a:endParaRPr>
          </a:p>
          <a:p>
            <a:pPr marL="0" indent="0" eaLnBrk="1" hangingPunct="1">
              <a:buFont typeface="Arial" charset="0"/>
              <a:buNone/>
              <a:defRPr/>
            </a:pPr>
            <a:r>
              <a:rPr lang="en-GB" sz="2800" dirty="0">
                <a:latin typeface="Arial" panose="020B0604020202020204" pitchFamily="34" charset="0"/>
                <a:cs typeface="Arial" panose="020B0604020202020204" pitchFamily="34" charset="0"/>
              </a:rPr>
              <a:t>But what does this mean? Could we delay the  whole path ABEF by up to 2days</a:t>
            </a:r>
            <a:r>
              <a:rPr lang="en-GB"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marL="0" indent="0" eaLnBrk="1" hangingPunct="1">
              <a:buFont typeface="Arial" charset="0"/>
              <a:buNone/>
              <a:defRPr/>
            </a:pPr>
            <a:endParaRPr lang="en-GB" sz="800" dirty="0">
              <a:latin typeface="Arial" panose="020B0604020202020204" pitchFamily="34" charset="0"/>
              <a:cs typeface="Arial" panose="020B0604020202020204" pitchFamily="34" charset="0"/>
            </a:endParaRPr>
          </a:p>
          <a:p>
            <a:pPr marL="0" indent="0" eaLnBrk="1" hangingPunct="1">
              <a:buFont typeface="Arial" charset="0"/>
              <a:buNone/>
              <a:defRPr/>
            </a:pPr>
            <a:r>
              <a:rPr lang="en-GB" sz="2800" dirty="0">
                <a:latin typeface="Arial" panose="020B0604020202020204" pitchFamily="34" charset="0"/>
                <a:cs typeface="Arial" panose="020B0604020202020204" pitchFamily="34" charset="0"/>
              </a:rPr>
              <a:t>No, only some of the activities on the path can be delayed (the non-critical activities).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824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3824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824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38243">
                                            <p:txEl>
                                              <p:pRg st="2" end="2"/>
                                            </p:txEl>
                                          </p:spTgt>
                                        </p:tgtEl>
                                        <p:attrNameLst>
                                          <p:attrName>ppt_c</p:attrName>
                                        </p:attrNameLst>
                                      </p:cBhvr>
                                      <p:to>
                                        <a:schemeClr val="accent1"/>
                                      </p:to>
                                    </p:animClr>
                                  </p:subTnLst>
                                </p:cTn>
                              </p:par>
                              <p:par>
                                <p:cTn id="11" presetID="1" presetClass="entr" presetSubtype="0" fill="hold" grpId="0" nodeType="withEffect">
                                  <p:stCondLst>
                                    <p:cond delay="0"/>
                                  </p:stCondLst>
                                  <p:childTnLst>
                                    <p:set>
                                      <p:cBhvr>
                                        <p:cTn id="12" dur="1" fill="hold">
                                          <p:stCondLst>
                                            <p:cond delay="0"/>
                                          </p:stCondLst>
                                        </p:cTn>
                                        <p:tgtEl>
                                          <p:spTgt spid="13824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38243">
                                            <p:txEl>
                                              <p:pRg st="4" end="4"/>
                                            </p:txEl>
                                          </p:spTgt>
                                        </p:tgtEl>
                                        <p:attrNameLst>
                                          <p:attrName>ppt_c</p:attrName>
                                        </p:attrNameLst>
                                      </p:cBhvr>
                                      <p:to>
                                        <a:schemeClr val="accent1"/>
                                      </p:to>
                                    </p:animClr>
                                  </p:subTnLst>
                                </p:cTn>
                              </p:par>
                              <p:par>
                                <p:cTn id="13" presetID="1" presetClass="entr" presetSubtype="0" fill="hold" grpId="0" nodeType="withEffect">
                                  <p:stCondLst>
                                    <p:cond delay="0"/>
                                  </p:stCondLst>
                                  <p:childTnLst>
                                    <p:set>
                                      <p:cBhvr>
                                        <p:cTn id="14" dur="1" fill="hold">
                                          <p:stCondLst>
                                            <p:cond delay="0"/>
                                          </p:stCondLst>
                                        </p:cTn>
                                        <p:tgtEl>
                                          <p:spTgt spid="13824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138243">
                                            <p:txEl>
                                              <p:pRg st="5" end="5"/>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8243">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138243">
                                            <p:txEl>
                                              <p:pRg st="7" end="7"/>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8243">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138243">
                                            <p:txEl>
                                              <p:pRg st="9" end="9"/>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824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eaLnBrk="1" fontAlgn="auto" hangingPunct="1">
              <a:spcAft>
                <a:spcPts val="0"/>
              </a:spcAft>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Calculating the Critical Path</a:t>
            </a:r>
            <a:b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Terms Explained</a:t>
            </a:r>
          </a:p>
        </p:txBody>
      </p:sp>
      <p:pic>
        <p:nvPicPr>
          <p:cNvPr id="3789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1557338"/>
            <a:ext cx="8281987" cy="5005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Oval 5"/>
          <p:cNvSpPr/>
          <p:nvPr/>
        </p:nvSpPr>
        <p:spPr>
          <a:xfrm>
            <a:off x="1116013" y="1989138"/>
            <a:ext cx="1511300" cy="79216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Oval 6"/>
          <p:cNvSpPr/>
          <p:nvPr/>
        </p:nvSpPr>
        <p:spPr>
          <a:xfrm>
            <a:off x="6659563" y="5330825"/>
            <a:ext cx="1512887" cy="792163"/>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 name="Oval 7"/>
          <p:cNvSpPr/>
          <p:nvPr/>
        </p:nvSpPr>
        <p:spPr>
          <a:xfrm>
            <a:off x="1116013" y="5300663"/>
            <a:ext cx="1511300" cy="79216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 name="Oval 8"/>
          <p:cNvSpPr/>
          <p:nvPr/>
        </p:nvSpPr>
        <p:spPr>
          <a:xfrm>
            <a:off x="6659563" y="2049463"/>
            <a:ext cx="1512887" cy="79216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eaLnBrk="1" fontAlgn="auto" hangingPunct="1">
              <a:spcAft>
                <a:spcPts val="0"/>
              </a:spcAft>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Calculating the Critical Path</a:t>
            </a:r>
            <a:b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Terms Explained</a:t>
            </a:r>
          </a:p>
        </p:txBody>
      </p:sp>
      <p:sp>
        <p:nvSpPr>
          <p:cNvPr id="3" name="Content Placeholder 2"/>
          <p:cNvSpPr>
            <a:spLocks noGrp="1"/>
          </p:cNvSpPr>
          <p:nvPr>
            <p:ph idx="1"/>
          </p:nvPr>
        </p:nvSpPr>
        <p:spPr>
          <a:xfrm>
            <a:off x="755650" y="2060575"/>
            <a:ext cx="7993063" cy="5256213"/>
          </a:xfrm>
        </p:spPr>
        <p:txBody>
          <a:bodyPr rtlCol="0">
            <a:normAutofit/>
          </a:bodyPr>
          <a:lstStyle/>
          <a:p>
            <a:pPr marL="118872" indent="0" eaLnBrk="1" fontAlgn="auto" hangingPunct="1">
              <a:spcBef>
                <a:spcPts val="0"/>
              </a:spcBef>
              <a:spcAft>
                <a:spcPts val="0"/>
              </a:spcAft>
              <a:buFont typeface="Arial" charset="0"/>
              <a:buNone/>
              <a:defRPr/>
            </a:pPr>
            <a:r>
              <a:rPr lang="en-US" sz="28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a:t>
            </a:r>
            <a:r>
              <a:rPr lang="en-US"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arly </a:t>
            </a:r>
            <a:r>
              <a:rPr lang="en-US" sz="28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a:t>
            </a:r>
            <a:r>
              <a:rPr lang="en-US"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tart </a:t>
            </a:r>
            <a:r>
              <a:rPr lang="en-US" sz="28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(ES)</a:t>
            </a:r>
            <a:r>
              <a:rPr lang="en-US" sz="2800" dirty="0">
                <a:latin typeface="Arial" panose="020B0604020202020204" pitchFamily="34" charset="0"/>
                <a:cs typeface="Arial" panose="020B0604020202020204" pitchFamily="34" charset="0"/>
              </a:rPr>
              <a:t>: earliest time an activity can begin w</a:t>
            </a:r>
            <a:r>
              <a:rPr lang="en-US" dirty="0">
                <a:latin typeface="Arial" panose="020B0604020202020204" pitchFamily="34" charset="0"/>
                <a:cs typeface="Arial" panose="020B0604020202020204" pitchFamily="34" charset="0"/>
              </a:rPr>
              <a:t>ithout interfering with the completion of preceding activities</a:t>
            </a:r>
          </a:p>
          <a:p>
            <a:pPr marL="118872" indent="0" eaLnBrk="1" fontAlgn="auto" hangingPunct="1">
              <a:spcBef>
                <a:spcPts val="0"/>
              </a:spcBef>
              <a:spcAft>
                <a:spcPts val="0"/>
              </a:spcAft>
              <a:buFont typeface="Arial" charset="0"/>
              <a:buNone/>
              <a:defRPr/>
            </a:pPr>
            <a:endParaRPr lang="en-US" dirty="0">
              <a:latin typeface="Arial" panose="020B0604020202020204" pitchFamily="34" charset="0"/>
              <a:cs typeface="Arial" panose="020B0604020202020204" pitchFamily="34" charset="0"/>
            </a:endParaRPr>
          </a:p>
          <a:p>
            <a:pPr marL="118872" indent="0" eaLnBrk="1" fontAlgn="auto" hangingPunct="1">
              <a:spcBef>
                <a:spcPts val="0"/>
              </a:spcBef>
              <a:spcAft>
                <a:spcPts val="0"/>
              </a:spcAft>
              <a:buFont typeface="Arial" charset="0"/>
              <a:buNone/>
              <a:defRPr/>
            </a:pPr>
            <a:endParaRPr lang="en-US" sz="800" dirty="0">
              <a:latin typeface="Arial" panose="020B0604020202020204" pitchFamily="34" charset="0"/>
              <a:cs typeface="Arial" panose="020B0604020202020204" pitchFamily="34" charset="0"/>
            </a:endParaRPr>
          </a:p>
          <a:p>
            <a:pPr marL="118872" indent="0" eaLnBrk="1" fontAlgn="auto" hangingPunct="1">
              <a:spcBef>
                <a:spcPts val="0"/>
              </a:spcBef>
              <a:spcAft>
                <a:spcPts val="0"/>
              </a:spcAft>
              <a:buFont typeface="Arial" charset="0"/>
              <a:buNone/>
              <a:defRPr/>
            </a:pPr>
            <a:r>
              <a:rPr lang="en-US" sz="28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a:t>
            </a:r>
            <a:r>
              <a:rPr lang="en-US"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arly </a:t>
            </a:r>
            <a:r>
              <a:rPr lang="en-US" sz="28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a:t>
            </a:r>
            <a:r>
              <a:rPr lang="en-US"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inish </a:t>
            </a:r>
            <a:r>
              <a:rPr lang="en-US" sz="28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(EF)</a:t>
            </a:r>
            <a:r>
              <a:rPr lang="en-US" sz="2800" dirty="0">
                <a:latin typeface="Arial" panose="020B0604020202020204" pitchFamily="34" charset="0"/>
                <a:cs typeface="Arial" panose="020B0604020202020204" pitchFamily="34" charset="0"/>
              </a:rPr>
              <a:t>: earliest time an activity can finish e</a:t>
            </a:r>
            <a:r>
              <a:rPr lang="en-US" dirty="0">
                <a:latin typeface="Arial" panose="020B0604020202020204" pitchFamily="34" charset="0"/>
                <a:cs typeface="Arial" panose="020B0604020202020204" pitchFamily="34" charset="0"/>
              </a:rPr>
              <a:t>arly start + activity duration</a:t>
            </a:r>
            <a:endParaRPr lang="en-GB" sz="28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eaLnBrk="1" fontAlgn="auto" hangingPunct="1">
              <a:spcAft>
                <a:spcPts val="0"/>
              </a:spcAft>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Calculating the Critical Path</a:t>
            </a:r>
            <a:b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Terms Explained</a:t>
            </a:r>
          </a:p>
        </p:txBody>
      </p:sp>
      <p:sp>
        <p:nvSpPr>
          <p:cNvPr id="3" name="Content Placeholder 2"/>
          <p:cNvSpPr>
            <a:spLocks noGrp="1"/>
          </p:cNvSpPr>
          <p:nvPr>
            <p:ph idx="1"/>
          </p:nvPr>
        </p:nvSpPr>
        <p:spPr>
          <a:xfrm>
            <a:off x="755650" y="2133600"/>
            <a:ext cx="7848600" cy="4895850"/>
          </a:xfrm>
        </p:spPr>
        <p:txBody>
          <a:bodyPr rtlCol="0">
            <a:normAutofit/>
          </a:bodyPr>
          <a:lstStyle/>
          <a:p>
            <a:pPr marL="118872" indent="0" eaLnBrk="1" fontAlgn="auto" hangingPunct="1">
              <a:spcBef>
                <a:spcPts val="0"/>
              </a:spcBef>
              <a:spcAft>
                <a:spcPts val="0"/>
              </a:spcAft>
              <a:buFont typeface="Arial" charset="0"/>
              <a:buNone/>
              <a:defRPr/>
            </a:pPr>
            <a:endParaRPr lang="en-US" sz="800" dirty="0">
              <a:latin typeface="Arial" panose="020B0604020202020204" pitchFamily="34" charset="0"/>
              <a:cs typeface="Arial" panose="020B0604020202020204" pitchFamily="34" charset="0"/>
            </a:endParaRPr>
          </a:p>
          <a:p>
            <a:pPr marL="118872" indent="0" eaLnBrk="1" fontAlgn="auto" hangingPunct="1">
              <a:spcBef>
                <a:spcPts val="0"/>
              </a:spcBef>
              <a:spcAft>
                <a:spcPts val="0"/>
              </a:spcAft>
              <a:buFont typeface="Arial" charset="0"/>
              <a:buNone/>
              <a:defRPr/>
            </a:pPr>
            <a:r>
              <a:rPr lang="en-US" sz="28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a:t>
            </a:r>
            <a:r>
              <a:rPr lang="en-US"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ate </a:t>
            </a:r>
            <a:r>
              <a:rPr lang="en-US" sz="28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a:t>
            </a:r>
            <a:r>
              <a:rPr lang="en-US"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inish </a:t>
            </a:r>
            <a:r>
              <a:rPr lang="en-US" sz="28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(LF)</a:t>
            </a:r>
            <a:r>
              <a:rPr lang="en-US" sz="2800" dirty="0">
                <a:latin typeface="Arial" panose="020B0604020202020204" pitchFamily="34" charset="0"/>
                <a:cs typeface="Arial" panose="020B0604020202020204" pitchFamily="34" charset="0"/>
              </a:rPr>
              <a:t>: latest time an activity can finish w</a:t>
            </a:r>
            <a:r>
              <a:rPr lang="en-US" dirty="0">
                <a:latin typeface="Arial" panose="020B0604020202020204" pitchFamily="34" charset="0"/>
                <a:cs typeface="Arial" panose="020B0604020202020204" pitchFamily="34" charset="0"/>
              </a:rPr>
              <a:t>ithout delaying the completion of the project</a:t>
            </a:r>
          </a:p>
          <a:p>
            <a:pPr marL="118872" indent="0" eaLnBrk="1" fontAlgn="auto" hangingPunct="1">
              <a:spcBef>
                <a:spcPts val="0"/>
              </a:spcBef>
              <a:spcAft>
                <a:spcPts val="0"/>
              </a:spcAft>
              <a:buFont typeface="Arial" charset="0"/>
              <a:buNone/>
              <a:defRPr/>
            </a:pPr>
            <a:endParaRPr lang="en-US" dirty="0">
              <a:latin typeface="Arial" panose="020B0604020202020204" pitchFamily="34" charset="0"/>
              <a:cs typeface="Arial" panose="020B0604020202020204" pitchFamily="34" charset="0"/>
            </a:endParaRPr>
          </a:p>
          <a:p>
            <a:pPr marL="118872" indent="0" eaLnBrk="1" fontAlgn="auto" hangingPunct="1">
              <a:spcBef>
                <a:spcPts val="0"/>
              </a:spcBef>
              <a:spcAft>
                <a:spcPts val="0"/>
              </a:spcAft>
              <a:buFont typeface="Arial" charset="0"/>
              <a:buNone/>
              <a:defRPr/>
            </a:pPr>
            <a:r>
              <a:rPr lang="en-US" sz="28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a:t>
            </a:r>
            <a:r>
              <a:rPr lang="en-US"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ate </a:t>
            </a:r>
            <a:r>
              <a:rPr lang="en-US" sz="28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a:t>
            </a:r>
            <a:r>
              <a:rPr lang="en-US"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tart </a:t>
            </a:r>
            <a:r>
              <a:rPr lang="en-US" sz="28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(LS)</a:t>
            </a:r>
            <a:r>
              <a:rPr lang="en-US" sz="2800" dirty="0">
                <a:latin typeface="Arial" panose="020B0604020202020204" pitchFamily="34" charset="0"/>
                <a:cs typeface="Arial" panose="020B0604020202020204" pitchFamily="34" charset="0"/>
              </a:rPr>
              <a:t>: latest time an activity can start l</a:t>
            </a:r>
            <a:r>
              <a:rPr lang="en-US" dirty="0">
                <a:latin typeface="Arial" panose="020B0604020202020204" pitchFamily="34" charset="0"/>
                <a:cs typeface="Arial" panose="020B0604020202020204" pitchFamily="34" charset="0"/>
              </a:rPr>
              <a:t>ate finish – activity duration</a:t>
            </a:r>
          </a:p>
          <a:p>
            <a:pPr marL="118872" indent="0" eaLnBrk="1" fontAlgn="auto" hangingPunct="1">
              <a:spcBef>
                <a:spcPts val="0"/>
              </a:spcBef>
              <a:spcAft>
                <a:spcPts val="0"/>
              </a:spcAft>
              <a:buFont typeface="Arial" charset="0"/>
              <a:buNone/>
              <a:defRPr/>
            </a:pPr>
            <a:endParaRPr lang="en-GB" sz="28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eaLnBrk="1" fontAlgn="auto" hangingPunct="1">
              <a:spcAft>
                <a:spcPts val="0"/>
              </a:spcAft>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Calculating the Critical Path</a:t>
            </a:r>
            <a:b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Terms Explained:  Float</a:t>
            </a:r>
          </a:p>
        </p:txBody>
      </p:sp>
      <p:pic>
        <p:nvPicPr>
          <p:cNvPr id="4096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1557338"/>
            <a:ext cx="8281987" cy="5005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Oval 7"/>
          <p:cNvSpPr/>
          <p:nvPr/>
        </p:nvSpPr>
        <p:spPr>
          <a:xfrm>
            <a:off x="3852863" y="5300663"/>
            <a:ext cx="1512887" cy="79216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eaLnBrk="1" fontAlgn="auto" hangingPunct="1">
              <a:spcAft>
                <a:spcPts val="0"/>
              </a:spcAft>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Calculating the Critical Path</a:t>
            </a:r>
            <a:b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Terms Explained:  Float</a:t>
            </a:r>
          </a:p>
        </p:txBody>
      </p:sp>
      <p:sp>
        <p:nvSpPr>
          <p:cNvPr id="3" name="Content Placeholder 2"/>
          <p:cNvSpPr>
            <a:spLocks noGrp="1"/>
          </p:cNvSpPr>
          <p:nvPr>
            <p:ph idx="1"/>
          </p:nvPr>
        </p:nvSpPr>
        <p:spPr>
          <a:xfrm>
            <a:off x="755650" y="1785938"/>
            <a:ext cx="7704138" cy="4625975"/>
          </a:xfrm>
        </p:spPr>
        <p:txBody>
          <a:bodyPr rtlCol="0">
            <a:normAutofit/>
          </a:bodyPr>
          <a:lstStyle/>
          <a:p>
            <a:pPr marL="118872" indent="0" eaLnBrk="1" fontAlgn="auto" hangingPunct="1">
              <a:spcBef>
                <a:spcPts val="0"/>
              </a:spcBef>
              <a:spcAft>
                <a:spcPts val="0"/>
              </a:spcAft>
              <a:buFont typeface="Arial" charset="0"/>
              <a:buNone/>
              <a:defRPr/>
            </a:pPr>
            <a:r>
              <a:rPr lang="en-GB" sz="2800" b="1" dirty="0">
                <a:latin typeface="Arial" panose="020B0604020202020204" pitchFamily="34" charset="0"/>
                <a:cs typeface="Arial" panose="020B0604020202020204" pitchFamily="34" charset="0"/>
              </a:rPr>
              <a:t>Float</a:t>
            </a:r>
            <a:r>
              <a:rPr lang="en-GB" sz="2800" dirty="0">
                <a:latin typeface="Arial" panose="020B0604020202020204" pitchFamily="34" charset="0"/>
                <a:cs typeface="Arial" panose="020B0604020202020204" pitchFamily="34" charset="0"/>
              </a:rPr>
              <a:t> (aka Slack)</a:t>
            </a:r>
          </a:p>
          <a:p>
            <a:pPr marL="118872" indent="0" eaLnBrk="1" fontAlgn="auto" hangingPunct="1">
              <a:spcBef>
                <a:spcPts val="0"/>
              </a:spcBef>
              <a:spcAft>
                <a:spcPts val="0"/>
              </a:spcAft>
              <a:buFont typeface="Arial" charset="0"/>
              <a:buNone/>
              <a:defRPr/>
            </a:pPr>
            <a:endParaRPr lang="en-GB" sz="800" dirty="0">
              <a:latin typeface="Arial" panose="020B0604020202020204" pitchFamily="34" charset="0"/>
              <a:cs typeface="Arial" panose="020B0604020202020204" pitchFamily="34" charset="0"/>
            </a:endParaRPr>
          </a:p>
          <a:p>
            <a:pPr marL="457200" lvl="1" indent="0" eaLnBrk="1" fontAlgn="auto" hangingPunct="1">
              <a:spcAft>
                <a:spcPts val="0"/>
              </a:spcAft>
              <a:buFont typeface="Arial" charset="0"/>
              <a:buNone/>
              <a:defRPr/>
            </a:pP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Total Float</a:t>
            </a:r>
            <a:r>
              <a:rPr lang="en-GB" dirty="0">
                <a:latin typeface="Arial" panose="020B0604020202020204" pitchFamily="34" charset="0"/>
                <a:cs typeface="Arial" panose="020B0604020202020204" pitchFamily="34" charset="0"/>
              </a:rPr>
              <a:t>:  The time by which an </a:t>
            </a:r>
            <a:r>
              <a:rPr lang="en-GB" b="1" i="1" dirty="0">
                <a:latin typeface="Arial" panose="020B0604020202020204" pitchFamily="34" charset="0"/>
                <a:cs typeface="Arial" panose="020B0604020202020204" pitchFamily="34" charset="0"/>
              </a:rPr>
              <a:t>activity</a:t>
            </a:r>
            <a:r>
              <a:rPr lang="en-GB" dirty="0">
                <a:latin typeface="Arial" panose="020B0604020202020204" pitchFamily="34" charset="0"/>
                <a:cs typeface="Arial" panose="020B0604020202020204" pitchFamily="34" charset="0"/>
              </a:rPr>
              <a:t> can be delayed without impacting the </a:t>
            </a:r>
            <a:r>
              <a:rPr lang="en-GB" b="1" dirty="0">
                <a:latin typeface="Arial" panose="020B0604020202020204" pitchFamily="34" charset="0"/>
                <a:cs typeface="Arial" panose="020B0604020202020204" pitchFamily="34" charset="0"/>
              </a:rPr>
              <a:t>project end date</a:t>
            </a:r>
          </a:p>
          <a:p>
            <a:pPr marL="457200" lvl="1" indent="0" eaLnBrk="1" fontAlgn="auto" hangingPunct="1">
              <a:spcAft>
                <a:spcPts val="0"/>
              </a:spcAft>
              <a:buFont typeface="Arial" charset="0"/>
              <a:buNone/>
              <a:defRPr/>
            </a:pPr>
            <a:endParaRPr lang="en-GB" sz="800" b="1" dirty="0">
              <a:latin typeface="Arial" panose="020B0604020202020204" pitchFamily="34" charset="0"/>
              <a:cs typeface="Arial" panose="020B0604020202020204" pitchFamily="34" charset="0"/>
            </a:endParaRPr>
          </a:p>
          <a:p>
            <a:pPr marL="768096" lvl="2" indent="0" eaLnBrk="1" fontAlgn="auto" hangingPunct="1">
              <a:spcAft>
                <a:spcPts val="0"/>
              </a:spcAft>
              <a:buClr>
                <a:schemeClr val="accent3"/>
              </a:buClr>
              <a:buFont typeface="Arial" charset="0"/>
              <a:buNone/>
              <a:defRPr/>
            </a:pPr>
            <a:r>
              <a:rPr lang="en-GB" sz="2800" dirty="0">
                <a:latin typeface="Arial" panose="020B0604020202020204" pitchFamily="34" charset="0"/>
                <a:cs typeface="Arial" panose="020B0604020202020204" pitchFamily="34" charset="0"/>
              </a:rPr>
              <a:t>LF-EF or LS-LF can be used to derive  total float</a:t>
            </a:r>
          </a:p>
          <a:p>
            <a:pPr marL="768096" lvl="2" indent="0" eaLnBrk="1" fontAlgn="auto" hangingPunct="1">
              <a:spcAft>
                <a:spcPts val="0"/>
              </a:spcAft>
              <a:buClr>
                <a:schemeClr val="accent3"/>
              </a:buClr>
              <a:buFont typeface="Arial" charset="0"/>
              <a:buNone/>
              <a:defRPr/>
            </a:pPr>
            <a:endParaRPr lang="en-GB" sz="800" dirty="0">
              <a:latin typeface="Arial" panose="020B0604020202020204" pitchFamily="34" charset="0"/>
              <a:cs typeface="Arial" panose="020B0604020202020204" pitchFamily="34" charset="0"/>
            </a:endParaRPr>
          </a:p>
          <a:p>
            <a:pPr marL="457200" lvl="1" indent="0" eaLnBrk="1" fontAlgn="auto" hangingPunct="1">
              <a:spcAft>
                <a:spcPts val="0"/>
              </a:spcAft>
              <a:buFont typeface="Arial" charset="0"/>
              <a:buNone/>
              <a:defRPr/>
            </a:pP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Free Float</a:t>
            </a:r>
            <a:r>
              <a:rPr lang="en-GB" dirty="0">
                <a:latin typeface="Arial" panose="020B0604020202020204" pitchFamily="34" charset="0"/>
                <a:cs typeface="Arial" panose="020B0604020202020204" pitchFamily="34" charset="0"/>
              </a:rPr>
              <a:t>:  The time by which an </a:t>
            </a:r>
            <a:r>
              <a:rPr lang="en-GB" b="1" i="1" dirty="0">
                <a:latin typeface="Arial" panose="020B0604020202020204" pitchFamily="34" charset="0"/>
                <a:cs typeface="Arial" panose="020B0604020202020204" pitchFamily="34" charset="0"/>
              </a:rPr>
              <a:t>activity</a:t>
            </a:r>
            <a:r>
              <a:rPr lang="en-GB" dirty="0">
                <a:latin typeface="Arial" panose="020B0604020202020204" pitchFamily="34" charset="0"/>
                <a:cs typeface="Arial" panose="020B0604020202020204" pitchFamily="34" charset="0"/>
              </a:rPr>
              <a:t> can be delayed without impacting the start time of </a:t>
            </a:r>
            <a:r>
              <a:rPr lang="en-GB" b="1" dirty="0">
                <a:latin typeface="Arial" panose="020B0604020202020204" pitchFamily="34" charset="0"/>
                <a:cs typeface="Arial" panose="020B0604020202020204" pitchFamily="34" charset="0"/>
              </a:rPr>
              <a:t>any successor activity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nchor="t"/>
          <a:lstStyle/>
          <a:p>
            <a:pPr eaLnBrk="1" hangingPunct="1">
              <a:defRPr/>
            </a:pPr>
            <a:r>
              <a:rPr lang="en-GB" altLang="en-US" sz="3600" b="1">
                <a:effectLst>
                  <a:outerShdw blurRad="38100" dist="38100" dir="2700000" algn="tl">
                    <a:srgbClr val="000000">
                      <a:alpha val="43137"/>
                    </a:srgbClr>
                  </a:outerShdw>
                </a:effectLst>
                <a:latin typeface="Arial" charset="0"/>
                <a:cs typeface="Arial" charset="0"/>
              </a:rPr>
              <a:t>Product Based Planning</a:t>
            </a:r>
          </a:p>
        </p:txBody>
      </p:sp>
      <p:sp>
        <p:nvSpPr>
          <p:cNvPr id="51203" name="Rectangle 3"/>
          <p:cNvSpPr>
            <a:spLocks noGrp="1" noChangeArrowheads="1"/>
          </p:cNvSpPr>
          <p:nvPr>
            <p:ph type="body" idx="1"/>
          </p:nvPr>
        </p:nvSpPr>
        <p:spPr>
          <a:xfrm>
            <a:off x="457200" y="1600200"/>
            <a:ext cx="5770563" cy="4525963"/>
          </a:xfrm>
        </p:spPr>
        <p:txBody>
          <a:bodyPr/>
          <a:lstStyle/>
          <a:p>
            <a:pPr marL="0" indent="0" eaLnBrk="1" hangingPunct="1">
              <a:lnSpc>
                <a:spcPct val="80000"/>
              </a:lnSpc>
              <a:buFontTx/>
              <a:buNone/>
              <a:defRPr/>
            </a:pPr>
            <a:r>
              <a:rPr lang="en-GB" sz="2800" dirty="0">
                <a:latin typeface="Arial" charset="0"/>
                <a:cs typeface="Arial" charset="0"/>
              </a:rPr>
              <a:t>Three steps:</a:t>
            </a:r>
          </a:p>
          <a:p>
            <a:pPr marL="0" indent="0" eaLnBrk="1" hangingPunct="1">
              <a:lnSpc>
                <a:spcPct val="80000"/>
              </a:lnSpc>
              <a:buFont typeface="Arial" charset="0"/>
              <a:buNone/>
              <a:defRPr/>
            </a:pPr>
            <a:endParaRPr lang="en-GB" sz="1200" dirty="0">
              <a:latin typeface="Arial" charset="0"/>
              <a:cs typeface="Arial" charset="0"/>
            </a:endParaRPr>
          </a:p>
          <a:p>
            <a:pPr marL="609600" indent="-609600" eaLnBrk="1" hangingPunct="1">
              <a:lnSpc>
                <a:spcPct val="80000"/>
              </a:lnSpc>
              <a:buFontTx/>
              <a:buAutoNum type="arabicPeriod"/>
              <a:defRPr/>
            </a:pPr>
            <a:r>
              <a:rPr lang="en-GB" sz="2800" dirty="0">
                <a:latin typeface="Arial" charset="0"/>
                <a:cs typeface="Arial" charset="0"/>
              </a:rPr>
              <a:t>Identify the specialist and management products that need to be produced</a:t>
            </a:r>
          </a:p>
          <a:p>
            <a:pPr marL="609600" indent="-609600" eaLnBrk="1" hangingPunct="1">
              <a:lnSpc>
                <a:spcPct val="80000"/>
              </a:lnSpc>
              <a:buFontTx/>
              <a:buAutoNum type="arabicPeriod"/>
              <a:defRPr/>
            </a:pPr>
            <a:endParaRPr lang="en-GB" sz="1200" dirty="0">
              <a:latin typeface="Arial" charset="0"/>
              <a:cs typeface="Arial" charset="0"/>
            </a:endParaRPr>
          </a:p>
          <a:p>
            <a:pPr marL="609600" indent="-609600" eaLnBrk="1" hangingPunct="1">
              <a:lnSpc>
                <a:spcPct val="80000"/>
              </a:lnSpc>
              <a:buFontTx/>
              <a:buAutoNum type="arabicPeriod"/>
              <a:defRPr/>
            </a:pPr>
            <a:r>
              <a:rPr lang="en-GB" sz="2800" dirty="0">
                <a:latin typeface="Arial" charset="0"/>
                <a:cs typeface="Arial" charset="0"/>
              </a:rPr>
              <a:t>Describe the final product of the project as well as simple and integration products as necessary</a:t>
            </a:r>
          </a:p>
          <a:p>
            <a:pPr marL="609600" indent="-609600" eaLnBrk="1" hangingPunct="1">
              <a:lnSpc>
                <a:spcPct val="80000"/>
              </a:lnSpc>
              <a:buFontTx/>
              <a:buAutoNum type="arabicPeriod"/>
              <a:defRPr/>
            </a:pPr>
            <a:endParaRPr lang="en-GB" sz="1200" dirty="0">
              <a:latin typeface="Arial" charset="0"/>
              <a:cs typeface="Arial" charset="0"/>
            </a:endParaRPr>
          </a:p>
          <a:p>
            <a:pPr marL="609600" indent="-609600" eaLnBrk="1" hangingPunct="1">
              <a:lnSpc>
                <a:spcPct val="80000"/>
              </a:lnSpc>
              <a:buFontTx/>
              <a:buAutoNum type="arabicPeriod"/>
              <a:defRPr/>
            </a:pPr>
            <a:r>
              <a:rPr lang="en-GB" sz="2800" dirty="0">
                <a:latin typeface="Arial" charset="0"/>
                <a:cs typeface="Arial" charset="0"/>
              </a:rPr>
              <a:t>Sequence them in their logical order of creation.</a:t>
            </a:r>
          </a:p>
        </p:txBody>
      </p:sp>
      <p:grpSp>
        <p:nvGrpSpPr>
          <p:cNvPr id="2" name="Group 10"/>
          <p:cNvGrpSpPr>
            <a:grpSpLocks/>
          </p:cNvGrpSpPr>
          <p:nvPr/>
        </p:nvGrpSpPr>
        <p:grpSpPr bwMode="auto">
          <a:xfrm>
            <a:off x="6227763" y="1557338"/>
            <a:ext cx="2557462" cy="1169987"/>
            <a:chOff x="3923" y="981"/>
            <a:chExt cx="1611" cy="737"/>
          </a:xfrm>
        </p:grpSpPr>
        <p:sp>
          <p:nvSpPr>
            <p:cNvPr id="299012" name="AutoShape 4"/>
            <p:cNvSpPr>
              <a:spLocks noChangeArrowheads="1"/>
            </p:cNvSpPr>
            <p:nvPr/>
          </p:nvSpPr>
          <p:spPr bwMode="auto">
            <a:xfrm>
              <a:off x="3923" y="981"/>
              <a:ext cx="1588" cy="725"/>
            </a:xfrm>
            <a:prstGeom prst="wedgeRoundRectCallout">
              <a:avLst>
                <a:gd name="adj1" fmla="val -77708"/>
                <a:gd name="adj2" fmla="val 76481"/>
                <a:gd name="adj3" fmla="val 16667"/>
              </a:avLst>
            </a:prstGeom>
            <a:solidFill>
              <a:srgbClr val="CC99FF">
                <a:alpha val="42999"/>
              </a:srgbClr>
            </a:solidFill>
            <a:ln w="19050" algn="ctr">
              <a:solidFill>
                <a:srgbClr val="6600CC"/>
              </a:solidFill>
              <a:miter lim="800000"/>
              <a:headEnd/>
              <a:tailEnd/>
            </a:ln>
            <a:effectLst/>
          </p:spPr>
          <p:txBody>
            <a:bodyPr/>
            <a:lstStyle/>
            <a:p>
              <a:pPr eaLnBrk="0" hangingPunct="0">
                <a:defRPr/>
              </a:pPr>
              <a:endParaRPr lang="en-GB">
                <a:effectLst>
                  <a:outerShdw blurRad="38100" dist="38100" dir="2700000" algn="tl">
                    <a:srgbClr val="000000"/>
                  </a:outerShdw>
                </a:effectLst>
                <a:latin typeface="Times" charset="0"/>
              </a:endParaRPr>
            </a:p>
          </p:txBody>
        </p:sp>
        <p:sp>
          <p:nvSpPr>
            <p:cNvPr id="43020" name="Text Box 7"/>
            <p:cNvSpPr txBox="1">
              <a:spLocks noChangeArrowheads="1"/>
            </p:cNvSpPr>
            <p:nvPr/>
          </p:nvSpPr>
          <p:spPr bwMode="auto">
            <a:xfrm>
              <a:off x="4037" y="981"/>
              <a:ext cx="1497" cy="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000" b="1">
                  <a:latin typeface="Arial" charset="0"/>
                </a:rPr>
                <a:t>Product Breakdown</a:t>
              </a:r>
            </a:p>
            <a:p>
              <a:pPr eaLnBrk="0" hangingPunct="0">
                <a:spcBef>
                  <a:spcPct val="50000"/>
                </a:spcBef>
              </a:pPr>
              <a:r>
                <a:rPr lang="en-GB" altLang="en-US" sz="2000" b="1">
                  <a:latin typeface="Arial" charset="0"/>
                </a:rPr>
                <a:t>Structure (PBS)</a:t>
              </a:r>
            </a:p>
          </p:txBody>
        </p:sp>
      </p:grpSp>
      <p:grpSp>
        <p:nvGrpSpPr>
          <p:cNvPr id="3" name="Group 11"/>
          <p:cNvGrpSpPr>
            <a:grpSpLocks/>
          </p:cNvGrpSpPr>
          <p:nvPr/>
        </p:nvGrpSpPr>
        <p:grpSpPr bwMode="auto">
          <a:xfrm>
            <a:off x="6300788" y="3357563"/>
            <a:ext cx="2592387" cy="863600"/>
            <a:chOff x="3969" y="2115"/>
            <a:chExt cx="1633" cy="544"/>
          </a:xfrm>
        </p:grpSpPr>
        <p:sp>
          <p:nvSpPr>
            <p:cNvPr id="299013" name="AutoShape 5"/>
            <p:cNvSpPr>
              <a:spLocks noChangeArrowheads="1"/>
            </p:cNvSpPr>
            <p:nvPr/>
          </p:nvSpPr>
          <p:spPr bwMode="auto">
            <a:xfrm>
              <a:off x="3969" y="2115"/>
              <a:ext cx="1587" cy="544"/>
            </a:xfrm>
            <a:prstGeom prst="wedgeRoundRectCallout">
              <a:avLst>
                <a:gd name="adj1" fmla="val -80120"/>
                <a:gd name="adj2" fmla="val 65074"/>
                <a:gd name="adj3" fmla="val 16667"/>
              </a:avLst>
            </a:prstGeom>
            <a:solidFill>
              <a:srgbClr val="CC99FF">
                <a:alpha val="42999"/>
              </a:srgbClr>
            </a:solidFill>
            <a:ln w="19050" algn="ctr">
              <a:solidFill>
                <a:srgbClr val="6600CC"/>
              </a:solidFill>
              <a:miter lim="800000"/>
              <a:headEnd/>
              <a:tailEnd/>
            </a:ln>
            <a:effectLst/>
          </p:spPr>
          <p:txBody>
            <a:bodyPr/>
            <a:lstStyle/>
            <a:p>
              <a:pPr eaLnBrk="0" hangingPunct="0">
                <a:defRPr/>
              </a:pPr>
              <a:endParaRPr lang="en-GB">
                <a:effectLst>
                  <a:outerShdw blurRad="38100" dist="38100" dir="2700000" algn="tl">
                    <a:srgbClr val="000000"/>
                  </a:outerShdw>
                </a:effectLst>
                <a:latin typeface="Times" charset="0"/>
              </a:endParaRPr>
            </a:p>
          </p:txBody>
        </p:sp>
        <p:sp>
          <p:nvSpPr>
            <p:cNvPr id="43018" name="Text Box 8"/>
            <p:cNvSpPr txBox="1">
              <a:spLocks noChangeArrowheads="1"/>
            </p:cNvSpPr>
            <p:nvPr/>
          </p:nvSpPr>
          <p:spPr bwMode="auto">
            <a:xfrm>
              <a:off x="4037" y="2164"/>
              <a:ext cx="1565" cy="4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000" b="1">
                  <a:latin typeface="Arial" charset="0"/>
                </a:rPr>
                <a:t>Product Descriptions (PDs)</a:t>
              </a:r>
            </a:p>
          </p:txBody>
        </p:sp>
      </p:grpSp>
      <p:grpSp>
        <p:nvGrpSpPr>
          <p:cNvPr id="4" name="Group 12"/>
          <p:cNvGrpSpPr>
            <a:grpSpLocks/>
          </p:cNvGrpSpPr>
          <p:nvPr/>
        </p:nvGrpSpPr>
        <p:grpSpPr bwMode="auto">
          <a:xfrm>
            <a:off x="6516688" y="5373688"/>
            <a:ext cx="2303462" cy="863600"/>
            <a:chOff x="4105" y="3385"/>
            <a:chExt cx="1451" cy="544"/>
          </a:xfrm>
        </p:grpSpPr>
        <p:sp>
          <p:nvSpPr>
            <p:cNvPr id="299014" name="AutoShape 6"/>
            <p:cNvSpPr>
              <a:spLocks noChangeArrowheads="1"/>
            </p:cNvSpPr>
            <p:nvPr/>
          </p:nvSpPr>
          <p:spPr bwMode="auto">
            <a:xfrm>
              <a:off x="4105" y="3385"/>
              <a:ext cx="1361" cy="544"/>
            </a:xfrm>
            <a:prstGeom prst="wedgeRoundRectCallout">
              <a:avLst>
                <a:gd name="adj1" fmla="val -118477"/>
                <a:gd name="adj2" fmla="val -34926"/>
                <a:gd name="adj3" fmla="val 16667"/>
              </a:avLst>
            </a:prstGeom>
            <a:solidFill>
              <a:srgbClr val="CC99FF">
                <a:alpha val="42999"/>
              </a:srgbClr>
            </a:solidFill>
            <a:ln w="19050" algn="ctr">
              <a:solidFill>
                <a:srgbClr val="6600CC"/>
              </a:solidFill>
              <a:miter lim="800000"/>
              <a:headEnd/>
              <a:tailEnd/>
            </a:ln>
            <a:effectLst/>
          </p:spPr>
          <p:txBody>
            <a:bodyPr/>
            <a:lstStyle/>
            <a:p>
              <a:pPr eaLnBrk="0" hangingPunct="0">
                <a:defRPr/>
              </a:pPr>
              <a:endParaRPr lang="en-GB">
                <a:effectLst>
                  <a:outerShdw blurRad="38100" dist="38100" dir="2700000" algn="tl">
                    <a:srgbClr val="000000"/>
                  </a:outerShdw>
                </a:effectLst>
                <a:latin typeface="Times" charset="0"/>
              </a:endParaRPr>
            </a:p>
          </p:txBody>
        </p:sp>
        <p:sp>
          <p:nvSpPr>
            <p:cNvPr id="43016" name="Text Box 9"/>
            <p:cNvSpPr txBox="1">
              <a:spLocks noChangeArrowheads="1"/>
            </p:cNvSpPr>
            <p:nvPr/>
          </p:nvSpPr>
          <p:spPr bwMode="auto">
            <a:xfrm>
              <a:off x="4195" y="3430"/>
              <a:ext cx="1361" cy="4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000" b="1">
                  <a:latin typeface="Arial" charset="0"/>
                </a:rPr>
                <a:t>Product Flow Diagram (PFD)</a:t>
              </a: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0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0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1203">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nchor="t"/>
          <a:lstStyle/>
          <a:p>
            <a:pPr eaLnBrk="1" hangingPunct="1">
              <a:defRPr/>
            </a:pPr>
            <a:r>
              <a:rPr lang="en-GB" altLang="en-US" sz="3600" b="1" dirty="0">
                <a:effectLst>
                  <a:outerShdw blurRad="38100" dist="38100" dir="2700000" algn="tl">
                    <a:srgbClr val="000000">
                      <a:alpha val="43137"/>
                    </a:srgbClr>
                  </a:outerShdw>
                </a:effectLst>
                <a:latin typeface="Arial" charset="0"/>
                <a:cs typeface="Arial" charset="0"/>
              </a:rPr>
              <a:t>Product Flow Diagram </a:t>
            </a:r>
            <a:r>
              <a:rPr lang="en-GB" altLang="en-US" sz="3600" dirty="0">
                <a:latin typeface="Arial" charset="0"/>
                <a:cs typeface="Arial" charset="0"/>
              </a:rPr>
              <a:t>- Venues</a:t>
            </a:r>
            <a:endParaRPr lang="en-GB" altLang="en-US" sz="3600" b="1" dirty="0">
              <a:effectLst>
                <a:outerShdw blurRad="38100" dist="38100" dir="2700000" algn="tl">
                  <a:srgbClr val="000000">
                    <a:alpha val="43137"/>
                  </a:srgbClr>
                </a:outerShdw>
              </a:effectLst>
              <a:latin typeface="Arial" charset="0"/>
              <a:cs typeface="Arial" charset="0"/>
            </a:endParaRPr>
          </a:p>
        </p:txBody>
      </p:sp>
      <p:grpSp>
        <p:nvGrpSpPr>
          <p:cNvPr id="44035" name="Group 4"/>
          <p:cNvGrpSpPr>
            <a:grpSpLocks/>
          </p:cNvGrpSpPr>
          <p:nvPr/>
        </p:nvGrpSpPr>
        <p:grpSpPr bwMode="auto">
          <a:xfrm>
            <a:off x="1908175" y="1284288"/>
            <a:ext cx="5129213" cy="5297487"/>
            <a:chOff x="282" y="1347"/>
            <a:chExt cx="2498" cy="2226"/>
          </a:xfrm>
        </p:grpSpPr>
        <p:grpSp>
          <p:nvGrpSpPr>
            <p:cNvPr id="44036" name="Group 5"/>
            <p:cNvGrpSpPr>
              <a:grpSpLocks/>
            </p:cNvGrpSpPr>
            <p:nvPr/>
          </p:nvGrpSpPr>
          <p:grpSpPr bwMode="auto">
            <a:xfrm>
              <a:off x="1224" y="1347"/>
              <a:ext cx="1556" cy="900"/>
              <a:chOff x="1326" y="1347"/>
              <a:chExt cx="1686" cy="900"/>
            </a:xfrm>
          </p:grpSpPr>
          <p:sp>
            <p:nvSpPr>
              <p:cNvPr id="305158" name="Rectangle 6"/>
              <p:cNvSpPr>
                <a:spLocks noChangeArrowheads="1"/>
              </p:cNvSpPr>
              <p:nvPr/>
            </p:nvSpPr>
            <p:spPr bwMode="auto">
              <a:xfrm>
                <a:off x="1326" y="1347"/>
                <a:ext cx="719" cy="390"/>
              </a:xfrm>
              <a:prstGeom prst="rect">
                <a:avLst/>
              </a:prstGeom>
              <a:solidFill>
                <a:schemeClr val="bg1"/>
              </a:solidFill>
              <a:ln w="19050">
                <a:solidFill>
                  <a:srgbClr val="CC0000"/>
                </a:solidFill>
                <a:miter lim="800000"/>
                <a:headEnd/>
                <a:tailEnd/>
              </a:ln>
            </p:spPr>
            <p:txBody>
              <a:bodyPr anchor="ctr" anchorCtr="1"/>
              <a:lstStyle/>
              <a:p>
                <a:pPr eaLnBrk="0" hangingPunct="0">
                  <a:defRPr/>
                </a:pPr>
                <a:r>
                  <a:rPr lang="en-US" sz="2000" b="1" dirty="0">
                    <a:solidFill>
                      <a:srgbClr val="CC0000"/>
                    </a:solidFill>
                    <a:effectLst>
                      <a:outerShdw blurRad="38100" dist="38100" dir="2700000" algn="tl">
                        <a:srgbClr val="C0C0C0"/>
                      </a:outerShdw>
                    </a:effectLst>
                    <a:latin typeface="Arial" pitchFamily="34" charset="0"/>
                    <a:cs typeface="Arial" pitchFamily="34" charset="0"/>
                  </a:rPr>
                  <a:t>Long list </a:t>
                </a:r>
              </a:p>
              <a:p>
                <a:pPr eaLnBrk="0" hangingPunct="0">
                  <a:defRPr/>
                </a:pPr>
                <a:r>
                  <a:rPr lang="en-US" sz="2000" b="1" dirty="0">
                    <a:solidFill>
                      <a:srgbClr val="CC0000"/>
                    </a:solidFill>
                    <a:effectLst>
                      <a:outerShdw blurRad="38100" dist="38100" dir="2700000" algn="tl">
                        <a:srgbClr val="C0C0C0"/>
                      </a:outerShdw>
                    </a:effectLst>
                    <a:latin typeface="Arial" pitchFamily="34" charset="0"/>
                    <a:cs typeface="Arial" pitchFamily="34" charset="0"/>
                  </a:rPr>
                  <a:t>of venues</a:t>
                </a:r>
              </a:p>
            </p:txBody>
          </p:sp>
          <p:sp>
            <p:nvSpPr>
              <p:cNvPr id="305159" name="Oval 7"/>
              <p:cNvSpPr>
                <a:spLocks noChangeArrowheads="1"/>
              </p:cNvSpPr>
              <p:nvPr/>
            </p:nvSpPr>
            <p:spPr bwMode="auto">
              <a:xfrm>
                <a:off x="2346" y="1821"/>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2000" b="1">
                    <a:solidFill>
                      <a:srgbClr val="CC0000"/>
                    </a:solidFill>
                    <a:effectLst>
                      <a:outerShdw blurRad="38100" dist="38100" dir="2700000" algn="tl">
                        <a:srgbClr val="C0C0C0"/>
                      </a:outerShdw>
                    </a:effectLst>
                    <a:latin typeface="Arial" pitchFamily="34" charset="0"/>
                    <a:cs typeface="Arial" pitchFamily="34" charset="0"/>
                  </a:rPr>
                  <a:t>Fees &amp; </a:t>
                </a:r>
              </a:p>
              <a:p>
                <a:pPr eaLnBrk="0" hangingPunct="0">
                  <a:defRPr/>
                </a:pPr>
                <a:r>
                  <a:rPr lang="en-US" sz="2000" b="1">
                    <a:solidFill>
                      <a:srgbClr val="CC0000"/>
                    </a:solidFill>
                    <a:effectLst>
                      <a:outerShdw blurRad="38100" dist="38100" dir="2700000" algn="tl">
                        <a:srgbClr val="C0C0C0"/>
                      </a:outerShdw>
                    </a:effectLst>
                    <a:latin typeface="Arial" pitchFamily="34" charset="0"/>
                    <a:cs typeface="Arial" pitchFamily="34" charset="0"/>
                  </a:rPr>
                  <a:t>charges</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44053" name="Line 8"/>
              <p:cNvSpPr>
                <a:spLocks noChangeShapeType="1"/>
              </p:cNvSpPr>
              <p:nvPr/>
            </p:nvSpPr>
            <p:spPr bwMode="auto">
              <a:xfrm>
                <a:off x="2045" y="1596"/>
                <a:ext cx="404" cy="276"/>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44037" name="Group 9"/>
            <p:cNvGrpSpPr>
              <a:grpSpLocks/>
            </p:cNvGrpSpPr>
            <p:nvPr/>
          </p:nvGrpSpPr>
          <p:grpSpPr bwMode="auto">
            <a:xfrm>
              <a:off x="321" y="1746"/>
              <a:ext cx="1950" cy="912"/>
              <a:chOff x="348" y="1746"/>
              <a:chExt cx="2112" cy="912"/>
            </a:xfrm>
          </p:grpSpPr>
          <p:sp>
            <p:nvSpPr>
              <p:cNvPr id="305162" name="Oval 10"/>
              <p:cNvSpPr>
                <a:spLocks noChangeArrowheads="1"/>
              </p:cNvSpPr>
              <p:nvPr/>
            </p:nvSpPr>
            <p:spPr bwMode="auto">
              <a:xfrm>
                <a:off x="348" y="1821"/>
                <a:ext cx="667"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2000" b="1" dirty="0">
                    <a:solidFill>
                      <a:srgbClr val="CC0000"/>
                    </a:solidFill>
                    <a:effectLst>
                      <a:outerShdw blurRad="38100" dist="38100" dir="2700000" algn="tl">
                        <a:srgbClr val="C0C0C0"/>
                      </a:outerShdw>
                    </a:effectLst>
                    <a:latin typeface="Arial" pitchFamily="34" charset="0"/>
                    <a:cs typeface="Arial" pitchFamily="34" charset="0"/>
                  </a:rPr>
                  <a:t>Budget </a:t>
                </a:r>
              </a:p>
              <a:p>
                <a:pPr eaLnBrk="0" hangingPunct="0">
                  <a:defRPr/>
                </a:pPr>
                <a:r>
                  <a:rPr lang="en-US" sz="2000" b="1" dirty="0">
                    <a:solidFill>
                      <a:srgbClr val="CC0000"/>
                    </a:solidFill>
                    <a:effectLst>
                      <a:outerShdw blurRad="38100" dist="38100" dir="2700000" algn="tl">
                        <a:srgbClr val="C0C0C0"/>
                      </a:outerShdw>
                    </a:effectLst>
                    <a:latin typeface="Arial" pitchFamily="34" charset="0"/>
                    <a:cs typeface="Arial" pitchFamily="34" charset="0"/>
                  </a:rPr>
                  <a:t>available</a:t>
                </a:r>
                <a:endParaRPr lang="en-US" sz="2000" dirty="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305163" name="Rectangle 11"/>
              <p:cNvSpPr>
                <a:spLocks noChangeArrowheads="1"/>
              </p:cNvSpPr>
              <p:nvPr/>
            </p:nvSpPr>
            <p:spPr bwMode="auto">
              <a:xfrm>
                <a:off x="1326" y="2268"/>
                <a:ext cx="720" cy="390"/>
              </a:xfrm>
              <a:prstGeom prst="rect">
                <a:avLst/>
              </a:prstGeom>
              <a:solidFill>
                <a:schemeClr val="bg1"/>
              </a:solidFill>
              <a:ln w="19050">
                <a:solidFill>
                  <a:srgbClr val="CC0000"/>
                </a:solidFill>
                <a:miter lim="800000"/>
                <a:headEnd/>
                <a:tailEnd/>
              </a:ln>
            </p:spPr>
            <p:txBody>
              <a:bodyPr anchor="ctr" anchorCtr="1"/>
              <a:lstStyle/>
              <a:p>
                <a:pPr eaLnBrk="0" hangingPunct="0">
                  <a:defRPr/>
                </a:pPr>
                <a:r>
                  <a:rPr lang="en-US" sz="2000" b="1">
                    <a:solidFill>
                      <a:srgbClr val="CC0000"/>
                    </a:solidFill>
                    <a:effectLst>
                      <a:outerShdw blurRad="38100" dist="38100" dir="2700000" algn="tl">
                        <a:srgbClr val="C0C0C0"/>
                      </a:outerShdw>
                    </a:effectLst>
                    <a:latin typeface="Arial" pitchFamily="34" charset="0"/>
                    <a:cs typeface="Arial" pitchFamily="34" charset="0"/>
                  </a:rPr>
                  <a:t>Short list </a:t>
                </a:r>
              </a:p>
              <a:p>
                <a:pPr eaLnBrk="0" hangingPunct="0">
                  <a:defRPr/>
                </a:pPr>
                <a:r>
                  <a:rPr lang="en-US" sz="2000" b="1">
                    <a:solidFill>
                      <a:srgbClr val="CC0000"/>
                    </a:solidFill>
                    <a:effectLst>
                      <a:outerShdw blurRad="38100" dist="38100" dir="2700000" algn="tl">
                        <a:srgbClr val="C0C0C0"/>
                      </a:outerShdw>
                    </a:effectLst>
                    <a:latin typeface="Arial" pitchFamily="34" charset="0"/>
                    <a:cs typeface="Arial" pitchFamily="34" charset="0"/>
                  </a:rPr>
                  <a:t>of venues</a:t>
                </a:r>
              </a:p>
            </p:txBody>
          </p:sp>
          <p:sp>
            <p:nvSpPr>
              <p:cNvPr id="44048" name="Line 12"/>
              <p:cNvSpPr>
                <a:spLocks noChangeShapeType="1"/>
              </p:cNvSpPr>
              <p:nvPr/>
            </p:nvSpPr>
            <p:spPr bwMode="auto">
              <a:xfrm flipH="1">
                <a:off x="2052" y="2208"/>
                <a:ext cx="408" cy="276"/>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44049" name="Line 13"/>
              <p:cNvSpPr>
                <a:spLocks noChangeShapeType="1"/>
              </p:cNvSpPr>
              <p:nvPr/>
            </p:nvSpPr>
            <p:spPr bwMode="auto">
              <a:xfrm>
                <a:off x="924" y="2178"/>
                <a:ext cx="408" cy="276"/>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44050" name="Line 14"/>
              <p:cNvSpPr>
                <a:spLocks noChangeShapeType="1"/>
              </p:cNvSpPr>
              <p:nvPr/>
            </p:nvSpPr>
            <p:spPr bwMode="auto">
              <a:xfrm>
                <a:off x="1686" y="1746"/>
                <a:ext cx="0" cy="516"/>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44038" name="Group 15"/>
            <p:cNvGrpSpPr>
              <a:grpSpLocks/>
            </p:cNvGrpSpPr>
            <p:nvPr/>
          </p:nvGrpSpPr>
          <p:grpSpPr bwMode="auto">
            <a:xfrm>
              <a:off x="282" y="2526"/>
              <a:ext cx="2487" cy="1047"/>
              <a:chOff x="306" y="2526"/>
              <a:chExt cx="2694" cy="1047"/>
            </a:xfrm>
          </p:grpSpPr>
          <p:sp>
            <p:nvSpPr>
              <p:cNvPr id="305168" name="Oval 16"/>
              <p:cNvSpPr>
                <a:spLocks noChangeArrowheads="1"/>
              </p:cNvSpPr>
              <p:nvPr/>
            </p:nvSpPr>
            <p:spPr bwMode="auto">
              <a:xfrm>
                <a:off x="306" y="2702"/>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2000" b="1" dirty="0">
                    <a:solidFill>
                      <a:srgbClr val="CC0000"/>
                    </a:solidFill>
                    <a:effectLst>
                      <a:outerShdw blurRad="38100" dist="38100" dir="2700000" algn="tl">
                        <a:srgbClr val="C0C0C0"/>
                      </a:outerShdw>
                    </a:effectLst>
                    <a:latin typeface="Arial" pitchFamily="34" charset="0"/>
                    <a:cs typeface="Arial" pitchFamily="34" charset="0"/>
                  </a:rPr>
                  <a:t>Required </a:t>
                </a:r>
              </a:p>
              <a:p>
                <a:pPr eaLnBrk="0" hangingPunct="0">
                  <a:defRPr/>
                </a:pPr>
                <a:r>
                  <a:rPr lang="en-US" sz="2000" b="1" dirty="0">
                    <a:solidFill>
                      <a:srgbClr val="CC0000"/>
                    </a:solidFill>
                    <a:effectLst>
                      <a:outerShdw blurRad="38100" dist="38100" dir="2700000" algn="tl">
                        <a:srgbClr val="C0C0C0"/>
                      </a:outerShdw>
                    </a:effectLst>
                    <a:latin typeface="Arial" pitchFamily="34" charset="0"/>
                    <a:cs typeface="Arial" pitchFamily="34" charset="0"/>
                  </a:rPr>
                  <a:t>date</a:t>
                </a:r>
                <a:endParaRPr lang="en-US" sz="2000" dirty="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305169" name="Rectangle 17"/>
              <p:cNvSpPr>
                <a:spLocks noChangeArrowheads="1"/>
              </p:cNvSpPr>
              <p:nvPr/>
            </p:nvSpPr>
            <p:spPr bwMode="auto">
              <a:xfrm>
                <a:off x="1326" y="3183"/>
                <a:ext cx="717" cy="390"/>
              </a:xfrm>
              <a:prstGeom prst="rect">
                <a:avLst/>
              </a:prstGeom>
              <a:solidFill>
                <a:schemeClr val="bg1"/>
              </a:solidFill>
              <a:ln w="19050">
                <a:solidFill>
                  <a:srgbClr val="CC0000"/>
                </a:solidFill>
                <a:miter lim="800000"/>
                <a:headEnd/>
                <a:tailEnd/>
              </a:ln>
            </p:spPr>
            <p:txBody>
              <a:bodyPr anchor="ctr" anchorCtr="1"/>
              <a:lstStyle/>
              <a:p>
                <a:pPr eaLnBrk="0" hangingPunct="0">
                  <a:defRPr/>
                </a:pPr>
                <a:r>
                  <a:rPr lang="en-US" sz="2000" b="1" dirty="0">
                    <a:solidFill>
                      <a:srgbClr val="CC0000"/>
                    </a:solidFill>
                    <a:effectLst>
                      <a:outerShdw blurRad="38100" dist="38100" dir="2700000" algn="tl">
                        <a:srgbClr val="C0C0C0"/>
                      </a:outerShdw>
                    </a:effectLst>
                    <a:latin typeface="Arial" pitchFamily="34" charset="0"/>
                    <a:cs typeface="Arial" pitchFamily="34" charset="0"/>
                  </a:rPr>
                  <a:t>Chosen </a:t>
                </a:r>
              </a:p>
              <a:p>
                <a:pPr eaLnBrk="0" hangingPunct="0">
                  <a:defRPr/>
                </a:pPr>
                <a:r>
                  <a:rPr lang="en-US" sz="2000" b="1" dirty="0">
                    <a:solidFill>
                      <a:srgbClr val="CC0000"/>
                    </a:solidFill>
                    <a:effectLst>
                      <a:outerShdw blurRad="38100" dist="38100" dir="2700000" algn="tl">
                        <a:srgbClr val="C0C0C0"/>
                      </a:outerShdw>
                    </a:effectLst>
                    <a:latin typeface="Arial" pitchFamily="34" charset="0"/>
                    <a:cs typeface="Arial" pitchFamily="34" charset="0"/>
                  </a:rPr>
                  <a:t>venue</a:t>
                </a:r>
              </a:p>
            </p:txBody>
          </p:sp>
          <p:sp>
            <p:nvSpPr>
              <p:cNvPr id="44041" name="Line 18"/>
              <p:cNvSpPr>
                <a:spLocks noChangeShapeType="1"/>
              </p:cNvSpPr>
              <p:nvPr/>
            </p:nvSpPr>
            <p:spPr bwMode="auto">
              <a:xfrm>
                <a:off x="912" y="3060"/>
                <a:ext cx="408" cy="276"/>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44042" name="Line 19"/>
              <p:cNvSpPr>
                <a:spLocks noChangeShapeType="1"/>
              </p:cNvSpPr>
              <p:nvPr/>
            </p:nvSpPr>
            <p:spPr bwMode="auto">
              <a:xfrm>
                <a:off x="1686" y="2664"/>
                <a:ext cx="0" cy="516"/>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05172" name="Oval 20"/>
              <p:cNvSpPr>
                <a:spLocks noChangeArrowheads="1"/>
              </p:cNvSpPr>
              <p:nvPr/>
            </p:nvSpPr>
            <p:spPr bwMode="auto">
              <a:xfrm>
                <a:off x="2334" y="2751"/>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2000" b="1" dirty="0">
                    <a:solidFill>
                      <a:srgbClr val="CC0000"/>
                    </a:solidFill>
                    <a:effectLst>
                      <a:outerShdw blurRad="38100" dist="38100" dir="2700000" algn="tl">
                        <a:srgbClr val="C0C0C0"/>
                      </a:outerShdw>
                    </a:effectLst>
                    <a:latin typeface="Arial" pitchFamily="34" charset="0"/>
                    <a:cs typeface="Arial" pitchFamily="34" charset="0"/>
                  </a:rPr>
                  <a:t>Availability</a:t>
                </a:r>
                <a:endParaRPr lang="en-US" sz="2000" dirty="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44044" name="Line 21"/>
              <p:cNvSpPr>
                <a:spLocks noChangeShapeType="1"/>
              </p:cNvSpPr>
              <p:nvPr/>
            </p:nvSpPr>
            <p:spPr bwMode="auto">
              <a:xfrm>
                <a:off x="2034" y="2526"/>
                <a:ext cx="408" cy="276"/>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44045" name="Line 22"/>
              <p:cNvSpPr>
                <a:spLocks noChangeShapeType="1"/>
              </p:cNvSpPr>
              <p:nvPr/>
            </p:nvSpPr>
            <p:spPr bwMode="auto">
              <a:xfrm flipH="1">
                <a:off x="2040" y="3138"/>
                <a:ext cx="406" cy="276"/>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gr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nchor="t"/>
          <a:lstStyle/>
          <a:p>
            <a:pPr eaLnBrk="1" hangingPunct="1">
              <a:defRPr/>
            </a:pPr>
            <a:r>
              <a:rPr lang="en-GB" altLang="en-US" sz="3600" b="1" dirty="0">
                <a:effectLst>
                  <a:outerShdw blurRad="38100" dist="38100" dir="2700000" algn="tl">
                    <a:srgbClr val="000000">
                      <a:alpha val="43137"/>
                    </a:srgbClr>
                  </a:outerShdw>
                </a:effectLst>
                <a:latin typeface="Arial" charset="0"/>
                <a:cs typeface="Arial" charset="0"/>
              </a:rPr>
              <a:t>Product Flow Diagram</a:t>
            </a:r>
          </a:p>
        </p:txBody>
      </p:sp>
      <p:sp>
        <p:nvSpPr>
          <p:cNvPr id="305155" name="Rectangle 3"/>
          <p:cNvSpPr>
            <a:spLocks noGrp="1" noChangeArrowheads="1"/>
          </p:cNvSpPr>
          <p:nvPr>
            <p:ph type="body" idx="1"/>
          </p:nvPr>
        </p:nvSpPr>
        <p:spPr>
          <a:xfrm>
            <a:off x="3203575" y="1149350"/>
            <a:ext cx="5616575" cy="3000375"/>
          </a:xfrm>
        </p:spPr>
        <p:txBody>
          <a:bodyPr/>
          <a:lstStyle/>
          <a:p>
            <a:pPr marL="0" indent="0" eaLnBrk="1" hangingPunct="1">
              <a:lnSpc>
                <a:spcPct val="80000"/>
              </a:lnSpc>
              <a:buFont typeface="Arial" charset="0"/>
              <a:buNone/>
            </a:pPr>
            <a:r>
              <a:rPr lang="en-US" altLang="en-US" sz="2400">
                <a:latin typeface="Arial" charset="0"/>
                <a:cs typeface="Arial" charset="0"/>
              </a:rPr>
              <a:t>This simple PFD shows one possible logical sequence of choosing a venue.</a:t>
            </a:r>
          </a:p>
          <a:p>
            <a:pPr marL="0" indent="0" eaLnBrk="1" hangingPunct="1">
              <a:lnSpc>
                <a:spcPct val="80000"/>
              </a:lnSpc>
              <a:spcBef>
                <a:spcPct val="50000"/>
              </a:spcBef>
              <a:buFont typeface="Arial" charset="0"/>
              <a:buNone/>
            </a:pPr>
            <a:r>
              <a:rPr lang="en-US" altLang="en-US" sz="2400">
                <a:latin typeface="Arial" charset="0"/>
                <a:cs typeface="Arial" charset="0"/>
              </a:rPr>
              <a:t>First is produced a list of all the possible venues (‘</a:t>
            </a:r>
            <a:r>
              <a:rPr lang="en-US" altLang="en-US" sz="2400" b="1" i="1">
                <a:latin typeface="Arial" charset="0"/>
                <a:cs typeface="Arial" charset="0"/>
              </a:rPr>
              <a:t>long list</a:t>
            </a:r>
            <a:r>
              <a:rPr lang="en-US" altLang="en-US" sz="2400">
                <a:latin typeface="Arial" charset="0"/>
                <a:cs typeface="Arial" charset="0"/>
              </a:rPr>
              <a:t>’).  Each of those is then asked to say how much they will charge.  ‘</a:t>
            </a:r>
            <a:r>
              <a:rPr lang="en-US" altLang="en-US" sz="2400" b="1" i="1">
                <a:latin typeface="Arial" charset="0"/>
                <a:cs typeface="Arial" charset="0"/>
              </a:rPr>
              <a:t>Fees &amp; charges</a:t>
            </a:r>
            <a:r>
              <a:rPr lang="en-US" altLang="en-US" sz="2400">
                <a:latin typeface="Arial" charset="0"/>
                <a:cs typeface="Arial" charset="0"/>
              </a:rPr>
              <a:t>’ is an external product because the project requests it, but doesn’t produce it.</a:t>
            </a:r>
          </a:p>
          <a:p>
            <a:pPr marL="0" indent="0" eaLnBrk="1" hangingPunct="1">
              <a:lnSpc>
                <a:spcPct val="80000"/>
              </a:lnSpc>
              <a:buFont typeface="Arial" charset="0"/>
              <a:buNone/>
            </a:pPr>
            <a:endParaRPr lang="en-GB" altLang="en-US" sz="2400">
              <a:latin typeface="Arial" charset="0"/>
              <a:cs typeface="Arial" charset="0"/>
            </a:endParaRPr>
          </a:p>
        </p:txBody>
      </p:sp>
      <p:grpSp>
        <p:nvGrpSpPr>
          <p:cNvPr id="45060" name="Group 4"/>
          <p:cNvGrpSpPr>
            <a:grpSpLocks/>
          </p:cNvGrpSpPr>
          <p:nvPr/>
        </p:nvGrpSpPr>
        <p:grpSpPr bwMode="auto">
          <a:xfrm>
            <a:off x="387350" y="1341438"/>
            <a:ext cx="2455863" cy="2232025"/>
            <a:chOff x="282" y="1347"/>
            <a:chExt cx="2498" cy="2226"/>
          </a:xfrm>
        </p:grpSpPr>
        <p:grpSp>
          <p:nvGrpSpPr>
            <p:cNvPr id="45062" name="Group 5"/>
            <p:cNvGrpSpPr>
              <a:grpSpLocks/>
            </p:cNvGrpSpPr>
            <p:nvPr/>
          </p:nvGrpSpPr>
          <p:grpSpPr bwMode="auto">
            <a:xfrm>
              <a:off x="1224" y="1347"/>
              <a:ext cx="1556" cy="900"/>
              <a:chOff x="1326" y="1347"/>
              <a:chExt cx="1686" cy="900"/>
            </a:xfrm>
          </p:grpSpPr>
          <p:sp>
            <p:nvSpPr>
              <p:cNvPr id="305158" name="Rectangle 6"/>
              <p:cNvSpPr>
                <a:spLocks noChangeArrowheads="1"/>
              </p:cNvSpPr>
              <p:nvPr/>
            </p:nvSpPr>
            <p:spPr bwMode="auto">
              <a:xfrm>
                <a:off x="1324" y="1347"/>
                <a:ext cx="919" cy="389"/>
              </a:xfrm>
              <a:prstGeom prst="rect">
                <a:avLst/>
              </a:prstGeom>
              <a:solidFill>
                <a:schemeClr val="bg1"/>
              </a:solidFill>
              <a:ln w="19050">
                <a:solidFill>
                  <a:srgbClr val="CC0000"/>
                </a:solidFill>
                <a:miter lim="800000"/>
                <a:headEnd/>
                <a:tailEnd/>
              </a:ln>
            </p:spPr>
            <p:txBody>
              <a:bodyPr anchor="ctr" anchorCtr="1"/>
              <a:lstStyle/>
              <a:p>
                <a:pPr eaLnBrk="0" hangingPunct="0">
                  <a:defRPr/>
                </a:pPr>
                <a:r>
                  <a:rPr lang="en-US" sz="1200" b="1" dirty="0">
                    <a:solidFill>
                      <a:srgbClr val="CC0000"/>
                    </a:solidFill>
                    <a:effectLst>
                      <a:outerShdw blurRad="38100" dist="38100" dir="2700000" algn="tl">
                        <a:srgbClr val="C0C0C0"/>
                      </a:outerShdw>
                    </a:effectLst>
                    <a:latin typeface="Arial" pitchFamily="34" charset="0"/>
                    <a:cs typeface="Arial" pitchFamily="34" charset="0"/>
                  </a:rPr>
                  <a:t>Long list </a:t>
                </a:r>
              </a:p>
              <a:p>
                <a:pPr eaLnBrk="0" hangingPunct="0">
                  <a:defRPr/>
                </a:pPr>
                <a:r>
                  <a:rPr lang="en-US" sz="1200" b="1" dirty="0">
                    <a:solidFill>
                      <a:srgbClr val="CC0000"/>
                    </a:solidFill>
                    <a:effectLst>
                      <a:outerShdw blurRad="38100" dist="38100" dir="2700000" algn="tl">
                        <a:srgbClr val="C0C0C0"/>
                      </a:outerShdw>
                    </a:effectLst>
                    <a:latin typeface="Arial" pitchFamily="34" charset="0"/>
                    <a:cs typeface="Arial" pitchFamily="34" charset="0"/>
                  </a:rPr>
                  <a:t>of venues</a:t>
                </a:r>
              </a:p>
            </p:txBody>
          </p:sp>
          <p:sp>
            <p:nvSpPr>
              <p:cNvPr id="305159" name="Oval 7"/>
              <p:cNvSpPr>
                <a:spLocks noChangeArrowheads="1"/>
              </p:cNvSpPr>
              <p:nvPr/>
            </p:nvSpPr>
            <p:spPr bwMode="auto">
              <a:xfrm>
                <a:off x="2345" y="1820"/>
                <a:ext cx="667" cy="424"/>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dirty="0">
                    <a:solidFill>
                      <a:srgbClr val="CC0000"/>
                    </a:solidFill>
                    <a:effectLst>
                      <a:outerShdw blurRad="38100" dist="38100" dir="2700000" algn="tl">
                        <a:srgbClr val="C0C0C0"/>
                      </a:outerShdw>
                    </a:effectLst>
                    <a:latin typeface="Arial" pitchFamily="34" charset="0"/>
                    <a:cs typeface="Arial" pitchFamily="34" charset="0"/>
                  </a:rPr>
                  <a:t>Fees &amp; </a:t>
                </a:r>
              </a:p>
              <a:p>
                <a:pPr eaLnBrk="0" hangingPunct="0">
                  <a:defRPr/>
                </a:pPr>
                <a:r>
                  <a:rPr lang="en-US" sz="1200" b="1" dirty="0">
                    <a:solidFill>
                      <a:srgbClr val="CC0000"/>
                    </a:solidFill>
                    <a:effectLst>
                      <a:outerShdw blurRad="38100" dist="38100" dir="2700000" algn="tl">
                        <a:srgbClr val="C0C0C0"/>
                      </a:outerShdw>
                    </a:effectLst>
                    <a:latin typeface="Arial" pitchFamily="34" charset="0"/>
                    <a:cs typeface="Arial" pitchFamily="34" charset="0"/>
                  </a:rPr>
                  <a:t>charges</a:t>
                </a:r>
                <a:endParaRPr lang="en-US" sz="2000" dirty="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45079" name="Line 8"/>
              <p:cNvSpPr>
                <a:spLocks noChangeShapeType="1"/>
              </p:cNvSpPr>
              <p:nvPr/>
            </p:nvSpPr>
            <p:spPr bwMode="auto">
              <a:xfrm>
                <a:off x="2045" y="1596"/>
                <a:ext cx="404" cy="276"/>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45063" name="Group 9"/>
            <p:cNvGrpSpPr>
              <a:grpSpLocks/>
            </p:cNvGrpSpPr>
            <p:nvPr/>
          </p:nvGrpSpPr>
          <p:grpSpPr bwMode="auto">
            <a:xfrm>
              <a:off x="321" y="1746"/>
              <a:ext cx="1950" cy="912"/>
              <a:chOff x="348" y="1746"/>
              <a:chExt cx="2112" cy="912"/>
            </a:xfrm>
          </p:grpSpPr>
          <p:sp>
            <p:nvSpPr>
              <p:cNvPr id="305162" name="Oval 10"/>
              <p:cNvSpPr>
                <a:spLocks noChangeArrowheads="1"/>
              </p:cNvSpPr>
              <p:nvPr/>
            </p:nvSpPr>
            <p:spPr bwMode="auto">
              <a:xfrm>
                <a:off x="348" y="1820"/>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Budget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available</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305163" name="Rectangle 11"/>
              <p:cNvSpPr>
                <a:spLocks noChangeArrowheads="1"/>
              </p:cNvSpPr>
              <p:nvPr/>
            </p:nvSpPr>
            <p:spPr bwMode="auto">
              <a:xfrm>
                <a:off x="1128" y="2268"/>
                <a:ext cx="1109" cy="388"/>
              </a:xfrm>
              <a:prstGeom prst="rect">
                <a:avLst/>
              </a:prstGeom>
              <a:solidFill>
                <a:schemeClr val="bg1"/>
              </a:solidFill>
              <a:ln w="19050">
                <a:solidFill>
                  <a:srgbClr val="CC0000"/>
                </a:solidFill>
                <a:miter lim="800000"/>
                <a:headEnd/>
                <a:tailEnd/>
              </a:ln>
            </p:spPr>
            <p:txBody>
              <a:bodyPr anchor="ctr" anchorCtr="1"/>
              <a:lstStyle/>
              <a:p>
                <a:pPr eaLnBrk="0" hangingPunct="0">
                  <a:defRPr/>
                </a:pPr>
                <a:r>
                  <a:rPr lang="en-US" sz="1200" b="1" dirty="0">
                    <a:solidFill>
                      <a:srgbClr val="CC0000"/>
                    </a:solidFill>
                    <a:effectLst>
                      <a:outerShdw blurRad="38100" dist="38100" dir="2700000" algn="tl">
                        <a:srgbClr val="C0C0C0"/>
                      </a:outerShdw>
                    </a:effectLst>
                    <a:latin typeface="Arial" pitchFamily="34" charset="0"/>
                    <a:cs typeface="Arial" pitchFamily="34" charset="0"/>
                  </a:rPr>
                  <a:t>Short list </a:t>
                </a:r>
              </a:p>
              <a:p>
                <a:pPr eaLnBrk="0" hangingPunct="0">
                  <a:defRPr/>
                </a:pPr>
                <a:r>
                  <a:rPr lang="en-US" sz="1200" b="1" dirty="0">
                    <a:solidFill>
                      <a:srgbClr val="CC0000"/>
                    </a:solidFill>
                    <a:effectLst>
                      <a:outerShdw blurRad="38100" dist="38100" dir="2700000" algn="tl">
                        <a:srgbClr val="C0C0C0"/>
                      </a:outerShdw>
                    </a:effectLst>
                    <a:latin typeface="Arial" pitchFamily="34" charset="0"/>
                    <a:cs typeface="Arial" pitchFamily="34" charset="0"/>
                  </a:rPr>
                  <a:t>of venues</a:t>
                </a:r>
              </a:p>
            </p:txBody>
          </p:sp>
          <p:sp>
            <p:nvSpPr>
              <p:cNvPr id="45074" name="Line 12"/>
              <p:cNvSpPr>
                <a:spLocks noChangeShapeType="1"/>
              </p:cNvSpPr>
              <p:nvPr/>
            </p:nvSpPr>
            <p:spPr bwMode="auto">
              <a:xfrm flipH="1">
                <a:off x="2052" y="2208"/>
                <a:ext cx="408" cy="276"/>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45075" name="Line 13"/>
              <p:cNvSpPr>
                <a:spLocks noChangeShapeType="1"/>
              </p:cNvSpPr>
              <p:nvPr/>
            </p:nvSpPr>
            <p:spPr bwMode="auto">
              <a:xfrm>
                <a:off x="924" y="2178"/>
                <a:ext cx="408" cy="276"/>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45076" name="Line 14"/>
              <p:cNvSpPr>
                <a:spLocks noChangeShapeType="1"/>
              </p:cNvSpPr>
              <p:nvPr/>
            </p:nvSpPr>
            <p:spPr bwMode="auto">
              <a:xfrm>
                <a:off x="1686" y="1746"/>
                <a:ext cx="0" cy="516"/>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45064" name="Group 15"/>
            <p:cNvGrpSpPr>
              <a:grpSpLocks/>
            </p:cNvGrpSpPr>
            <p:nvPr/>
          </p:nvGrpSpPr>
          <p:grpSpPr bwMode="auto">
            <a:xfrm>
              <a:off x="282" y="2526"/>
              <a:ext cx="2487" cy="1047"/>
              <a:chOff x="306" y="2526"/>
              <a:chExt cx="2694" cy="1047"/>
            </a:xfrm>
          </p:grpSpPr>
          <p:sp>
            <p:nvSpPr>
              <p:cNvPr id="305168" name="Oval 16"/>
              <p:cNvSpPr>
                <a:spLocks noChangeArrowheads="1"/>
              </p:cNvSpPr>
              <p:nvPr/>
            </p:nvSpPr>
            <p:spPr bwMode="auto">
              <a:xfrm>
                <a:off x="306" y="2704"/>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Required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date</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305169" name="Rectangle 17"/>
              <p:cNvSpPr>
                <a:spLocks noChangeArrowheads="1"/>
              </p:cNvSpPr>
              <p:nvPr/>
            </p:nvSpPr>
            <p:spPr bwMode="auto">
              <a:xfrm>
                <a:off x="1320" y="3184"/>
                <a:ext cx="917" cy="389"/>
              </a:xfrm>
              <a:prstGeom prst="rect">
                <a:avLst/>
              </a:prstGeom>
              <a:solidFill>
                <a:schemeClr val="bg1"/>
              </a:solidFill>
              <a:ln w="19050">
                <a:solidFill>
                  <a:srgbClr val="CC0000"/>
                </a:solidFill>
                <a:miter lim="800000"/>
                <a:headEnd/>
                <a:tailEnd/>
              </a:ln>
            </p:spPr>
            <p:txBody>
              <a:bodyPr anchor="ctr" anchorCtr="1"/>
              <a:lstStyle/>
              <a:p>
                <a:pPr eaLnBrk="0" hangingPunct="0">
                  <a:defRPr/>
                </a:pPr>
                <a:r>
                  <a:rPr lang="en-US" sz="1200" b="1" dirty="0">
                    <a:solidFill>
                      <a:srgbClr val="CC0000"/>
                    </a:solidFill>
                    <a:effectLst>
                      <a:outerShdw blurRad="38100" dist="38100" dir="2700000" algn="tl">
                        <a:srgbClr val="C0C0C0"/>
                      </a:outerShdw>
                    </a:effectLst>
                    <a:latin typeface="Arial" pitchFamily="34" charset="0"/>
                    <a:cs typeface="Arial" pitchFamily="34" charset="0"/>
                  </a:rPr>
                  <a:t>Chosen </a:t>
                </a:r>
              </a:p>
              <a:p>
                <a:pPr eaLnBrk="0" hangingPunct="0">
                  <a:defRPr/>
                </a:pPr>
                <a:r>
                  <a:rPr lang="en-US" sz="1200" b="1" dirty="0">
                    <a:solidFill>
                      <a:srgbClr val="CC0000"/>
                    </a:solidFill>
                    <a:effectLst>
                      <a:outerShdw blurRad="38100" dist="38100" dir="2700000" algn="tl">
                        <a:srgbClr val="C0C0C0"/>
                      </a:outerShdw>
                    </a:effectLst>
                    <a:latin typeface="Arial" pitchFamily="34" charset="0"/>
                    <a:cs typeface="Arial" pitchFamily="34" charset="0"/>
                  </a:rPr>
                  <a:t>venue</a:t>
                </a:r>
              </a:p>
            </p:txBody>
          </p:sp>
          <p:sp>
            <p:nvSpPr>
              <p:cNvPr id="45067" name="Line 18"/>
              <p:cNvSpPr>
                <a:spLocks noChangeShapeType="1"/>
              </p:cNvSpPr>
              <p:nvPr/>
            </p:nvSpPr>
            <p:spPr bwMode="auto">
              <a:xfrm>
                <a:off x="912" y="3060"/>
                <a:ext cx="408" cy="276"/>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45068" name="Line 19"/>
              <p:cNvSpPr>
                <a:spLocks noChangeShapeType="1"/>
              </p:cNvSpPr>
              <p:nvPr/>
            </p:nvSpPr>
            <p:spPr bwMode="auto">
              <a:xfrm>
                <a:off x="1686" y="2664"/>
                <a:ext cx="0" cy="516"/>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05172" name="Oval 20"/>
              <p:cNvSpPr>
                <a:spLocks noChangeArrowheads="1"/>
              </p:cNvSpPr>
              <p:nvPr/>
            </p:nvSpPr>
            <p:spPr bwMode="auto">
              <a:xfrm>
                <a:off x="2333" y="2751"/>
                <a:ext cx="665"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Availability</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45070" name="Line 21"/>
              <p:cNvSpPr>
                <a:spLocks noChangeShapeType="1"/>
              </p:cNvSpPr>
              <p:nvPr/>
            </p:nvSpPr>
            <p:spPr bwMode="auto">
              <a:xfrm>
                <a:off x="2034" y="2526"/>
                <a:ext cx="408" cy="276"/>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45071" name="Line 22"/>
              <p:cNvSpPr>
                <a:spLocks noChangeShapeType="1"/>
              </p:cNvSpPr>
              <p:nvPr/>
            </p:nvSpPr>
            <p:spPr bwMode="auto">
              <a:xfrm flipH="1">
                <a:off x="2040" y="3138"/>
                <a:ext cx="406" cy="276"/>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grpSp>
      <p:sp>
        <p:nvSpPr>
          <p:cNvPr id="2" name="TextBox 1"/>
          <p:cNvSpPr txBox="1"/>
          <p:nvPr/>
        </p:nvSpPr>
        <p:spPr>
          <a:xfrm>
            <a:off x="917575" y="3860800"/>
            <a:ext cx="8047038" cy="2344738"/>
          </a:xfrm>
          <a:prstGeom prst="rect">
            <a:avLst/>
          </a:prstGeom>
          <a:noFill/>
        </p:spPr>
        <p:txBody>
          <a:bodyPr>
            <a:spAutoFit/>
          </a:bodyPr>
          <a:lstStyle/>
          <a:p>
            <a:pPr>
              <a:lnSpc>
                <a:spcPct val="80000"/>
              </a:lnSpc>
              <a:spcBef>
                <a:spcPct val="50000"/>
              </a:spcBef>
              <a:defRPr/>
            </a:pPr>
            <a:r>
              <a:rPr lang="en-US" sz="2400" dirty="0"/>
              <a:t>The long list, the charge details and the available </a:t>
            </a:r>
            <a:r>
              <a:rPr lang="en-US" sz="2400" i="1" dirty="0">
                <a:effectLst>
                  <a:outerShdw blurRad="38100" dist="38100" dir="2700000" algn="tl">
                    <a:srgbClr val="000000"/>
                  </a:outerShdw>
                </a:effectLst>
              </a:rPr>
              <a:t>budget</a:t>
            </a:r>
            <a:r>
              <a:rPr lang="en-US" sz="2400" i="1" dirty="0"/>
              <a:t> </a:t>
            </a:r>
            <a:r>
              <a:rPr lang="en-US" sz="2400" dirty="0"/>
              <a:t>(which is set by someone outside the project) are then used to create a </a:t>
            </a:r>
            <a:r>
              <a:rPr lang="en-US" sz="2400" b="1" i="1" dirty="0"/>
              <a:t>shortlist of venues</a:t>
            </a:r>
            <a:r>
              <a:rPr lang="en-US" sz="2400" b="1" dirty="0"/>
              <a:t> </a:t>
            </a:r>
            <a:r>
              <a:rPr lang="en-US" sz="2400" dirty="0"/>
              <a:t>- those that can be afforded.</a:t>
            </a:r>
          </a:p>
          <a:p>
            <a:pPr>
              <a:lnSpc>
                <a:spcPct val="80000"/>
              </a:lnSpc>
              <a:spcBef>
                <a:spcPct val="50000"/>
              </a:spcBef>
              <a:defRPr/>
            </a:pPr>
            <a:r>
              <a:rPr lang="en-US" sz="2400" dirty="0"/>
              <a:t>The shortlisted venues are then asked their </a:t>
            </a:r>
            <a:r>
              <a:rPr lang="en-US" sz="2400" b="1" i="1" dirty="0"/>
              <a:t>availability</a:t>
            </a:r>
            <a:r>
              <a:rPr lang="en-US" sz="2400" dirty="0"/>
              <a:t> and that information compared to the required date to make the final selection (‘</a:t>
            </a:r>
            <a:r>
              <a:rPr lang="en-US" sz="2400" b="1" i="1" dirty="0"/>
              <a:t>chosen venue</a:t>
            </a:r>
            <a:r>
              <a:rPr lang="en-US" sz="2400" dirty="0"/>
              <a: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515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05155">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515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05155">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0" end="0"/>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1" end="1"/>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5155" grpId="0" build="p"/>
      <p:bldP spid="2" grpId="0" build="p" bldLvl="3"/>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nchor="t"/>
          <a:lstStyle/>
          <a:p>
            <a:pPr eaLnBrk="1" hangingPunct="1">
              <a:defRPr/>
            </a:pPr>
            <a:r>
              <a:rPr lang="en-GB" altLang="en-US" sz="3600" b="1">
                <a:effectLst>
                  <a:outerShdw blurRad="38100" dist="38100" dir="2700000" algn="tl">
                    <a:srgbClr val="000000">
                      <a:alpha val="43137"/>
                    </a:srgbClr>
                  </a:outerShdw>
                </a:effectLst>
                <a:latin typeface="Arial" charset="0"/>
                <a:cs typeface="Arial" charset="0"/>
              </a:rPr>
              <a:t>Risk management process</a:t>
            </a:r>
          </a:p>
        </p:txBody>
      </p:sp>
      <p:sp>
        <p:nvSpPr>
          <p:cNvPr id="280579" name="Text Box 3"/>
          <p:cNvSpPr txBox="1">
            <a:spLocks noChangeArrowheads="1"/>
          </p:cNvSpPr>
          <p:nvPr/>
        </p:nvSpPr>
        <p:spPr bwMode="auto">
          <a:xfrm>
            <a:off x="611188" y="2205038"/>
            <a:ext cx="2305050" cy="954087"/>
          </a:xfrm>
          <a:prstGeom prst="rect">
            <a:avLst/>
          </a:prstGeom>
          <a:noFill/>
          <a:ln w="25400">
            <a:solidFill>
              <a:srgbClr val="9900FF"/>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800">
                <a:latin typeface="Arial" charset="0"/>
              </a:rPr>
              <a:t>Identify the Risks</a:t>
            </a:r>
          </a:p>
        </p:txBody>
      </p:sp>
      <p:grpSp>
        <p:nvGrpSpPr>
          <p:cNvPr id="2" name="Group 4"/>
          <p:cNvGrpSpPr>
            <a:grpSpLocks/>
          </p:cNvGrpSpPr>
          <p:nvPr/>
        </p:nvGrpSpPr>
        <p:grpSpPr bwMode="auto">
          <a:xfrm>
            <a:off x="2484438" y="2565400"/>
            <a:ext cx="2305050" cy="1601788"/>
            <a:chOff x="1565" y="1616"/>
            <a:chExt cx="1452" cy="1009"/>
          </a:xfrm>
        </p:grpSpPr>
        <p:sp>
          <p:nvSpPr>
            <p:cNvPr id="46103" name="Text Box 5"/>
            <p:cNvSpPr txBox="1">
              <a:spLocks noChangeArrowheads="1"/>
            </p:cNvSpPr>
            <p:nvPr/>
          </p:nvSpPr>
          <p:spPr bwMode="auto">
            <a:xfrm>
              <a:off x="1565" y="2024"/>
              <a:ext cx="1452" cy="601"/>
            </a:xfrm>
            <a:prstGeom prst="rect">
              <a:avLst/>
            </a:prstGeom>
            <a:noFill/>
            <a:ln w="25400">
              <a:solidFill>
                <a:srgbClr val="9900FF"/>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800">
                  <a:latin typeface="Arial" charset="0"/>
                </a:rPr>
                <a:t>Evaluate the Risks</a:t>
              </a:r>
            </a:p>
          </p:txBody>
        </p:sp>
        <p:sp>
          <p:nvSpPr>
            <p:cNvPr id="46104" name="AutoShape 6"/>
            <p:cNvSpPr>
              <a:spLocks noChangeArrowheads="1"/>
            </p:cNvSpPr>
            <p:nvPr/>
          </p:nvSpPr>
          <p:spPr bwMode="auto">
            <a:xfrm rot="5400000">
              <a:off x="2080" y="1645"/>
              <a:ext cx="318" cy="26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0 w 21600"/>
                <a:gd name="T13" fmla="*/ 2908 h 21600"/>
                <a:gd name="T14" fmla="*/ 19426 w 21600"/>
                <a:gd name="T15" fmla="*/ 9222 h 21600"/>
              </a:gdLst>
              <a:ahLst/>
              <a:cxnLst>
                <a:cxn ang="T8">
                  <a:pos x="T0" y="T1"/>
                </a:cxn>
                <a:cxn ang="T9">
                  <a:pos x="T2" y="T3"/>
                </a:cxn>
                <a:cxn ang="T10">
                  <a:pos x="T4" y="T5"/>
                </a:cxn>
                <a:cxn ang="T11">
                  <a:pos x="T6" y="T7"/>
                </a:cxn>
              </a:cxnLst>
              <a:rect l="T12" t="T13" r="T14" b="T15"/>
              <a:pathLst>
                <a:path w="21600" h="21600">
                  <a:moveTo>
                    <a:pt x="21600" y="6079"/>
                  </a:moveTo>
                  <a:lnTo>
                    <a:pt x="17488" y="0"/>
                  </a:lnTo>
                  <a:lnTo>
                    <a:pt x="17488" y="2912"/>
                  </a:lnTo>
                  <a:lnTo>
                    <a:pt x="12427" y="2912"/>
                  </a:lnTo>
                  <a:cubicBezTo>
                    <a:pt x="5564" y="2912"/>
                    <a:pt x="0" y="7052"/>
                    <a:pt x="0" y="12158"/>
                  </a:cubicBezTo>
                  <a:lnTo>
                    <a:pt x="0" y="21600"/>
                  </a:lnTo>
                  <a:lnTo>
                    <a:pt x="6474" y="21600"/>
                  </a:lnTo>
                  <a:lnTo>
                    <a:pt x="6474" y="12158"/>
                  </a:lnTo>
                  <a:cubicBezTo>
                    <a:pt x="6474" y="10550"/>
                    <a:pt x="9139" y="9246"/>
                    <a:pt x="12427" y="9246"/>
                  </a:cubicBezTo>
                  <a:lnTo>
                    <a:pt x="17488" y="9246"/>
                  </a:lnTo>
                  <a:lnTo>
                    <a:pt x="17488" y="12158"/>
                  </a:lnTo>
                  <a:lnTo>
                    <a:pt x="21600" y="6079"/>
                  </a:lnTo>
                  <a:close/>
                </a:path>
              </a:pathLst>
            </a:custGeom>
            <a:solidFill>
              <a:schemeClr val="accent1"/>
            </a:solidFill>
            <a:ln w="9525">
              <a:solidFill>
                <a:schemeClr val="tx1"/>
              </a:solidFill>
              <a:miter lim="800000"/>
              <a:headEnd/>
              <a:tailEnd/>
            </a:ln>
          </p:spPr>
          <p:txBody>
            <a:bodyPr wrap="none" anchor="ctr"/>
            <a:lstStyle/>
            <a:p>
              <a:endParaRPr lang="en-GB"/>
            </a:p>
          </p:txBody>
        </p:sp>
      </p:grpSp>
      <p:grpSp>
        <p:nvGrpSpPr>
          <p:cNvPr id="3" name="Group 7"/>
          <p:cNvGrpSpPr>
            <a:grpSpLocks/>
          </p:cNvGrpSpPr>
          <p:nvPr/>
        </p:nvGrpSpPr>
        <p:grpSpPr bwMode="auto">
          <a:xfrm>
            <a:off x="3348038" y="3644900"/>
            <a:ext cx="3384550" cy="1871663"/>
            <a:chOff x="2789" y="2296"/>
            <a:chExt cx="1452" cy="1283"/>
          </a:xfrm>
        </p:grpSpPr>
        <p:sp>
          <p:nvSpPr>
            <p:cNvPr id="46101" name="Text Box 8"/>
            <p:cNvSpPr txBox="1">
              <a:spLocks noChangeArrowheads="1"/>
            </p:cNvSpPr>
            <p:nvPr/>
          </p:nvSpPr>
          <p:spPr bwMode="auto">
            <a:xfrm>
              <a:off x="2789" y="2707"/>
              <a:ext cx="1452" cy="872"/>
            </a:xfrm>
            <a:prstGeom prst="rect">
              <a:avLst/>
            </a:prstGeom>
            <a:noFill/>
            <a:ln w="25400">
              <a:solidFill>
                <a:srgbClr val="9900FF"/>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800">
                  <a:latin typeface="Arial" charset="0"/>
                </a:rPr>
                <a:t>Decide how to address the Risks</a:t>
              </a:r>
            </a:p>
          </p:txBody>
        </p:sp>
        <p:sp>
          <p:nvSpPr>
            <p:cNvPr id="46102" name="AutoShape 9"/>
            <p:cNvSpPr>
              <a:spLocks noChangeArrowheads="1"/>
            </p:cNvSpPr>
            <p:nvPr/>
          </p:nvSpPr>
          <p:spPr bwMode="auto">
            <a:xfrm rot="5400000">
              <a:off x="3305" y="2325"/>
              <a:ext cx="318" cy="26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0 w 21600"/>
                <a:gd name="T13" fmla="*/ 2908 h 21600"/>
                <a:gd name="T14" fmla="*/ 19426 w 21600"/>
                <a:gd name="T15" fmla="*/ 9222 h 21600"/>
              </a:gdLst>
              <a:ahLst/>
              <a:cxnLst>
                <a:cxn ang="T8">
                  <a:pos x="T0" y="T1"/>
                </a:cxn>
                <a:cxn ang="T9">
                  <a:pos x="T2" y="T3"/>
                </a:cxn>
                <a:cxn ang="T10">
                  <a:pos x="T4" y="T5"/>
                </a:cxn>
                <a:cxn ang="T11">
                  <a:pos x="T6" y="T7"/>
                </a:cxn>
              </a:cxnLst>
              <a:rect l="T12" t="T13" r="T14" b="T15"/>
              <a:pathLst>
                <a:path w="21600" h="21600">
                  <a:moveTo>
                    <a:pt x="21600" y="6079"/>
                  </a:moveTo>
                  <a:lnTo>
                    <a:pt x="17488" y="0"/>
                  </a:lnTo>
                  <a:lnTo>
                    <a:pt x="17488" y="2912"/>
                  </a:lnTo>
                  <a:lnTo>
                    <a:pt x="12427" y="2912"/>
                  </a:lnTo>
                  <a:cubicBezTo>
                    <a:pt x="5564" y="2912"/>
                    <a:pt x="0" y="7052"/>
                    <a:pt x="0" y="12158"/>
                  </a:cubicBezTo>
                  <a:lnTo>
                    <a:pt x="0" y="21600"/>
                  </a:lnTo>
                  <a:lnTo>
                    <a:pt x="6474" y="21600"/>
                  </a:lnTo>
                  <a:lnTo>
                    <a:pt x="6474" y="12158"/>
                  </a:lnTo>
                  <a:cubicBezTo>
                    <a:pt x="6474" y="10550"/>
                    <a:pt x="9139" y="9246"/>
                    <a:pt x="12427" y="9246"/>
                  </a:cubicBezTo>
                  <a:lnTo>
                    <a:pt x="17488" y="9246"/>
                  </a:lnTo>
                  <a:lnTo>
                    <a:pt x="17488" y="12158"/>
                  </a:lnTo>
                  <a:lnTo>
                    <a:pt x="21600" y="6079"/>
                  </a:lnTo>
                  <a:close/>
                </a:path>
              </a:pathLst>
            </a:custGeom>
            <a:solidFill>
              <a:schemeClr val="accent1"/>
            </a:solidFill>
            <a:ln w="9525">
              <a:solidFill>
                <a:schemeClr val="tx1"/>
              </a:solidFill>
              <a:miter lim="800000"/>
              <a:headEnd/>
              <a:tailEnd/>
            </a:ln>
          </p:spPr>
          <p:txBody>
            <a:bodyPr wrap="none" anchor="ctr"/>
            <a:lstStyle/>
            <a:p>
              <a:endParaRPr lang="en-GB"/>
            </a:p>
          </p:txBody>
        </p:sp>
      </p:grpSp>
      <p:grpSp>
        <p:nvGrpSpPr>
          <p:cNvPr id="4" name="Group 10"/>
          <p:cNvGrpSpPr>
            <a:grpSpLocks/>
          </p:cNvGrpSpPr>
          <p:nvPr/>
        </p:nvGrpSpPr>
        <p:grpSpPr bwMode="auto">
          <a:xfrm>
            <a:off x="6084888" y="4987925"/>
            <a:ext cx="2305050" cy="1528763"/>
            <a:chOff x="3833" y="3113"/>
            <a:chExt cx="1452" cy="963"/>
          </a:xfrm>
        </p:grpSpPr>
        <p:sp>
          <p:nvSpPr>
            <p:cNvPr id="46099" name="Text Box 11"/>
            <p:cNvSpPr txBox="1">
              <a:spLocks noChangeArrowheads="1"/>
            </p:cNvSpPr>
            <p:nvPr/>
          </p:nvSpPr>
          <p:spPr bwMode="auto">
            <a:xfrm>
              <a:off x="3833" y="3475"/>
              <a:ext cx="1452" cy="601"/>
            </a:xfrm>
            <a:prstGeom prst="rect">
              <a:avLst/>
            </a:prstGeom>
            <a:noFill/>
            <a:ln w="25400">
              <a:solidFill>
                <a:srgbClr val="9900FF"/>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800">
                  <a:latin typeface="Arial" charset="0"/>
                </a:rPr>
                <a:t>Monitor the Risks</a:t>
              </a:r>
            </a:p>
          </p:txBody>
        </p:sp>
        <p:sp>
          <p:nvSpPr>
            <p:cNvPr id="46100" name="AutoShape 12"/>
            <p:cNvSpPr>
              <a:spLocks noChangeArrowheads="1"/>
            </p:cNvSpPr>
            <p:nvPr/>
          </p:nvSpPr>
          <p:spPr bwMode="auto">
            <a:xfrm rot="5400000">
              <a:off x="4393" y="3142"/>
              <a:ext cx="318" cy="26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0 w 21600"/>
                <a:gd name="T13" fmla="*/ 2908 h 21600"/>
                <a:gd name="T14" fmla="*/ 19426 w 21600"/>
                <a:gd name="T15" fmla="*/ 9222 h 21600"/>
              </a:gdLst>
              <a:ahLst/>
              <a:cxnLst>
                <a:cxn ang="T8">
                  <a:pos x="T0" y="T1"/>
                </a:cxn>
                <a:cxn ang="T9">
                  <a:pos x="T2" y="T3"/>
                </a:cxn>
                <a:cxn ang="T10">
                  <a:pos x="T4" y="T5"/>
                </a:cxn>
                <a:cxn ang="T11">
                  <a:pos x="T6" y="T7"/>
                </a:cxn>
              </a:cxnLst>
              <a:rect l="T12" t="T13" r="T14" b="T15"/>
              <a:pathLst>
                <a:path w="21600" h="21600">
                  <a:moveTo>
                    <a:pt x="21600" y="6079"/>
                  </a:moveTo>
                  <a:lnTo>
                    <a:pt x="17488" y="0"/>
                  </a:lnTo>
                  <a:lnTo>
                    <a:pt x="17488" y="2912"/>
                  </a:lnTo>
                  <a:lnTo>
                    <a:pt x="12427" y="2912"/>
                  </a:lnTo>
                  <a:cubicBezTo>
                    <a:pt x="5564" y="2912"/>
                    <a:pt x="0" y="7052"/>
                    <a:pt x="0" y="12158"/>
                  </a:cubicBezTo>
                  <a:lnTo>
                    <a:pt x="0" y="21600"/>
                  </a:lnTo>
                  <a:lnTo>
                    <a:pt x="6474" y="21600"/>
                  </a:lnTo>
                  <a:lnTo>
                    <a:pt x="6474" y="12158"/>
                  </a:lnTo>
                  <a:cubicBezTo>
                    <a:pt x="6474" y="10550"/>
                    <a:pt x="9139" y="9246"/>
                    <a:pt x="12427" y="9246"/>
                  </a:cubicBezTo>
                  <a:lnTo>
                    <a:pt x="17488" y="9246"/>
                  </a:lnTo>
                  <a:lnTo>
                    <a:pt x="17488" y="12158"/>
                  </a:lnTo>
                  <a:lnTo>
                    <a:pt x="21600" y="6079"/>
                  </a:lnTo>
                  <a:close/>
                </a:path>
              </a:pathLst>
            </a:custGeom>
            <a:solidFill>
              <a:schemeClr val="accent1"/>
            </a:solidFill>
            <a:ln w="9525">
              <a:solidFill>
                <a:schemeClr val="tx1"/>
              </a:solidFill>
              <a:miter lim="800000"/>
              <a:headEnd/>
              <a:tailEnd/>
            </a:ln>
          </p:spPr>
          <p:txBody>
            <a:bodyPr wrap="none" anchor="ctr"/>
            <a:lstStyle/>
            <a:p>
              <a:endParaRPr lang="en-GB"/>
            </a:p>
          </p:txBody>
        </p:sp>
      </p:grpSp>
      <p:grpSp>
        <p:nvGrpSpPr>
          <p:cNvPr id="5" name="Group 13"/>
          <p:cNvGrpSpPr>
            <a:grpSpLocks/>
          </p:cNvGrpSpPr>
          <p:nvPr/>
        </p:nvGrpSpPr>
        <p:grpSpPr bwMode="auto">
          <a:xfrm>
            <a:off x="4140200" y="1484313"/>
            <a:ext cx="2592388" cy="609600"/>
            <a:chOff x="2608" y="935"/>
            <a:chExt cx="1633" cy="384"/>
          </a:xfrm>
        </p:grpSpPr>
        <p:sp>
          <p:nvSpPr>
            <p:cNvPr id="46097" name="AutoShape 14"/>
            <p:cNvSpPr>
              <a:spLocks noChangeArrowheads="1"/>
            </p:cNvSpPr>
            <p:nvPr/>
          </p:nvSpPr>
          <p:spPr bwMode="auto">
            <a:xfrm>
              <a:off x="2608" y="935"/>
              <a:ext cx="1497" cy="384"/>
            </a:xfrm>
            <a:prstGeom prst="wedgeRoundRectCallout">
              <a:avLst>
                <a:gd name="adj1" fmla="val -117602"/>
                <a:gd name="adj2" fmla="val 105208"/>
                <a:gd name="adj3" fmla="val 16667"/>
              </a:avLst>
            </a:prstGeom>
            <a:solidFill>
              <a:schemeClr val="accent1"/>
            </a:solidFill>
            <a:ln w="9525">
              <a:solidFill>
                <a:schemeClr val="tx1"/>
              </a:solidFill>
              <a:miter lim="800000"/>
              <a:headEnd/>
              <a:tailEnd/>
            </a:ln>
          </p:spPr>
          <p:txBody>
            <a:bodyPr/>
            <a:lstStyle/>
            <a:p>
              <a:pPr eaLnBrk="0" hangingPunct="0"/>
              <a:endParaRPr lang="en-GB" altLang="en-US" sz="4400"/>
            </a:p>
          </p:txBody>
        </p:sp>
        <p:sp>
          <p:nvSpPr>
            <p:cNvPr id="46098" name="Text Box 15"/>
            <p:cNvSpPr txBox="1">
              <a:spLocks noChangeArrowheads="1"/>
            </p:cNvSpPr>
            <p:nvPr/>
          </p:nvSpPr>
          <p:spPr bwMode="auto">
            <a:xfrm>
              <a:off x="2609" y="1026"/>
              <a:ext cx="1632"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400">
                  <a:latin typeface="Arial" charset="0"/>
                </a:rPr>
                <a:t>Create Risk Log</a:t>
              </a:r>
            </a:p>
          </p:txBody>
        </p:sp>
      </p:grpSp>
      <p:grpSp>
        <p:nvGrpSpPr>
          <p:cNvPr id="6" name="Group 16"/>
          <p:cNvGrpSpPr>
            <a:grpSpLocks/>
          </p:cNvGrpSpPr>
          <p:nvPr/>
        </p:nvGrpSpPr>
        <p:grpSpPr bwMode="auto">
          <a:xfrm>
            <a:off x="6156325" y="2420938"/>
            <a:ext cx="2663825" cy="1200150"/>
            <a:chOff x="3878" y="1525"/>
            <a:chExt cx="1678" cy="756"/>
          </a:xfrm>
        </p:grpSpPr>
        <p:sp>
          <p:nvSpPr>
            <p:cNvPr id="46095" name="AutoShape 17"/>
            <p:cNvSpPr>
              <a:spLocks noChangeArrowheads="1"/>
            </p:cNvSpPr>
            <p:nvPr/>
          </p:nvSpPr>
          <p:spPr bwMode="auto">
            <a:xfrm>
              <a:off x="3878" y="1525"/>
              <a:ext cx="1678" cy="726"/>
            </a:xfrm>
            <a:prstGeom prst="wedgeRoundRectCallout">
              <a:avLst>
                <a:gd name="adj1" fmla="val -110310"/>
                <a:gd name="adj2" fmla="val 32093"/>
                <a:gd name="adj3" fmla="val 16667"/>
              </a:avLst>
            </a:prstGeom>
            <a:solidFill>
              <a:schemeClr val="accent1"/>
            </a:solidFill>
            <a:ln w="9525">
              <a:solidFill>
                <a:schemeClr val="tx1"/>
              </a:solidFill>
              <a:miter lim="800000"/>
              <a:headEnd/>
              <a:tailEnd/>
            </a:ln>
          </p:spPr>
          <p:txBody>
            <a:bodyPr/>
            <a:lstStyle/>
            <a:p>
              <a:pPr eaLnBrk="0" hangingPunct="0"/>
              <a:endParaRPr lang="en-GB" altLang="en-US" sz="4400"/>
            </a:p>
          </p:txBody>
        </p:sp>
        <p:sp>
          <p:nvSpPr>
            <p:cNvPr id="46096" name="Text Box 18"/>
            <p:cNvSpPr txBox="1">
              <a:spLocks noChangeArrowheads="1"/>
            </p:cNvSpPr>
            <p:nvPr/>
          </p:nvSpPr>
          <p:spPr bwMode="auto">
            <a:xfrm>
              <a:off x="3923" y="1525"/>
              <a:ext cx="1588" cy="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400">
                  <a:latin typeface="Arial" charset="0"/>
                </a:rPr>
                <a:t>Do some analysis and prioritising </a:t>
              </a:r>
            </a:p>
          </p:txBody>
        </p:sp>
      </p:grpSp>
      <p:grpSp>
        <p:nvGrpSpPr>
          <p:cNvPr id="7" name="Group 19"/>
          <p:cNvGrpSpPr>
            <a:grpSpLocks/>
          </p:cNvGrpSpPr>
          <p:nvPr/>
        </p:nvGrpSpPr>
        <p:grpSpPr bwMode="auto">
          <a:xfrm>
            <a:off x="230188" y="4787900"/>
            <a:ext cx="2254250" cy="1746250"/>
            <a:chOff x="612" y="2917"/>
            <a:chExt cx="1191" cy="989"/>
          </a:xfrm>
        </p:grpSpPr>
        <p:sp>
          <p:nvSpPr>
            <p:cNvPr id="46093" name="AutoShape 20"/>
            <p:cNvSpPr>
              <a:spLocks noChangeArrowheads="1"/>
            </p:cNvSpPr>
            <p:nvPr/>
          </p:nvSpPr>
          <p:spPr bwMode="auto">
            <a:xfrm rot="10800000">
              <a:off x="612" y="2931"/>
              <a:ext cx="1179" cy="635"/>
            </a:xfrm>
            <a:prstGeom prst="wedgeRoundRectCallout">
              <a:avLst>
                <a:gd name="adj1" fmla="val -96315"/>
                <a:gd name="adj2" fmla="val 52338"/>
                <a:gd name="adj3" fmla="val 16667"/>
              </a:avLst>
            </a:prstGeom>
            <a:solidFill>
              <a:schemeClr val="accent1"/>
            </a:solidFill>
            <a:ln w="9525">
              <a:solidFill>
                <a:schemeClr val="tx1"/>
              </a:solidFill>
              <a:miter lim="800000"/>
              <a:headEnd/>
              <a:tailEnd/>
            </a:ln>
          </p:spPr>
          <p:txBody>
            <a:bodyPr rot="10800000"/>
            <a:lstStyle/>
            <a:p>
              <a:pPr eaLnBrk="0" hangingPunct="0"/>
              <a:endParaRPr lang="en-GB" altLang="en-US" sz="4400"/>
            </a:p>
          </p:txBody>
        </p:sp>
        <p:sp>
          <p:nvSpPr>
            <p:cNvPr id="46094" name="Text Box 21"/>
            <p:cNvSpPr txBox="1">
              <a:spLocks noChangeArrowheads="1"/>
            </p:cNvSpPr>
            <p:nvPr/>
          </p:nvSpPr>
          <p:spPr bwMode="auto">
            <a:xfrm>
              <a:off x="669" y="2917"/>
              <a:ext cx="1134" cy="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400">
                  <a:latin typeface="Arial" charset="0"/>
                </a:rPr>
                <a:t>Decide on a strategy for each risk</a:t>
              </a:r>
            </a:p>
          </p:txBody>
        </p:sp>
      </p:grpSp>
      <p:grpSp>
        <p:nvGrpSpPr>
          <p:cNvPr id="8" name="Group 22"/>
          <p:cNvGrpSpPr>
            <a:grpSpLocks/>
          </p:cNvGrpSpPr>
          <p:nvPr/>
        </p:nvGrpSpPr>
        <p:grpSpPr bwMode="auto">
          <a:xfrm>
            <a:off x="2627313" y="5661025"/>
            <a:ext cx="2736850" cy="1273175"/>
            <a:chOff x="1882" y="3566"/>
            <a:chExt cx="1497" cy="802"/>
          </a:xfrm>
        </p:grpSpPr>
        <p:sp>
          <p:nvSpPr>
            <p:cNvPr id="46091" name="AutoShape 23"/>
            <p:cNvSpPr>
              <a:spLocks noChangeArrowheads="1"/>
            </p:cNvSpPr>
            <p:nvPr/>
          </p:nvSpPr>
          <p:spPr bwMode="auto">
            <a:xfrm>
              <a:off x="1882" y="3566"/>
              <a:ext cx="1406" cy="520"/>
            </a:xfrm>
            <a:prstGeom prst="wedgeRoundRectCallout">
              <a:avLst>
                <a:gd name="adj1" fmla="val 87884"/>
                <a:gd name="adj2" fmla="val -11065"/>
                <a:gd name="adj3" fmla="val 16667"/>
              </a:avLst>
            </a:prstGeom>
            <a:solidFill>
              <a:schemeClr val="accent1"/>
            </a:solidFill>
            <a:ln w="9525">
              <a:solidFill>
                <a:schemeClr val="tx1"/>
              </a:solidFill>
              <a:miter lim="800000"/>
              <a:headEnd/>
              <a:tailEnd/>
            </a:ln>
          </p:spPr>
          <p:txBody>
            <a:bodyPr/>
            <a:lstStyle/>
            <a:p>
              <a:pPr eaLnBrk="0" hangingPunct="0"/>
              <a:endParaRPr lang="en-GB" altLang="en-US" sz="4400"/>
            </a:p>
          </p:txBody>
        </p:sp>
        <p:sp>
          <p:nvSpPr>
            <p:cNvPr id="46092" name="Text Box 24"/>
            <p:cNvSpPr txBox="1">
              <a:spLocks noChangeArrowheads="1"/>
            </p:cNvSpPr>
            <p:nvPr/>
          </p:nvSpPr>
          <p:spPr bwMode="auto">
            <a:xfrm>
              <a:off x="1927" y="3612"/>
              <a:ext cx="1452" cy="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400">
                  <a:latin typeface="Arial" charset="0"/>
                </a:rPr>
                <a:t>Assign an owner for each risk</a:t>
              </a: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057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0579"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nchor="t"/>
          <a:lstStyle/>
          <a:p>
            <a:pPr eaLnBrk="1" hangingPunct="1">
              <a:defRPr/>
            </a:pPr>
            <a:r>
              <a:rPr lang="en-GB" altLang="en-US" sz="3600" b="1" dirty="0">
                <a:effectLst>
                  <a:outerShdw blurRad="38100" dist="38100" dir="2700000" algn="tl">
                    <a:srgbClr val="000000">
                      <a:alpha val="43137"/>
                    </a:srgbClr>
                  </a:outerShdw>
                </a:effectLst>
                <a:latin typeface="Arial" charset="0"/>
                <a:cs typeface="Arial" charset="0"/>
              </a:rPr>
              <a:t>Risk Analysis</a:t>
            </a:r>
          </a:p>
        </p:txBody>
      </p:sp>
      <p:sp>
        <p:nvSpPr>
          <p:cNvPr id="56323" name="Rectangle 3"/>
          <p:cNvSpPr>
            <a:spLocks noGrp="1" noChangeArrowheads="1"/>
          </p:cNvSpPr>
          <p:nvPr>
            <p:ph type="body" idx="4294967295"/>
          </p:nvPr>
        </p:nvSpPr>
        <p:spPr>
          <a:xfrm>
            <a:off x="684213" y="1557338"/>
            <a:ext cx="8085137" cy="4525962"/>
          </a:xfrm>
        </p:spPr>
        <p:txBody>
          <a:bodyPr/>
          <a:lstStyle/>
          <a:p>
            <a:pPr marL="0" indent="0" eaLnBrk="1" hangingPunct="1">
              <a:lnSpc>
                <a:spcPct val="90000"/>
              </a:lnSpc>
              <a:buFontTx/>
              <a:buNone/>
            </a:pPr>
            <a:r>
              <a:rPr lang="en-GB" altLang="en-US" sz="2800">
                <a:latin typeface="Arial" charset="0"/>
                <a:cs typeface="Arial" charset="0"/>
              </a:rPr>
              <a:t>The severity of each risk can be shown as</a:t>
            </a:r>
          </a:p>
          <a:p>
            <a:pPr marL="0" indent="0" eaLnBrk="1" hangingPunct="1">
              <a:lnSpc>
                <a:spcPct val="90000"/>
              </a:lnSpc>
              <a:buFontTx/>
              <a:buNone/>
            </a:pPr>
            <a:endParaRPr lang="en-GB" altLang="en-US" sz="1200">
              <a:latin typeface="Arial" charset="0"/>
              <a:cs typeface="Arial" charset="0"/>
            </a:endParaRPr>
          </a:p>
          <a:p>
            <a:pPr marL="0" indent="0" eaLnBrk="1" hangingPunct="1">
              <a:lnSpc>
                <a:spcPct val="90000"/>
              </a:lnSpc>
              <a:buFontTx/>
              <a:buNone/>
            </a:pPr>
            <a:r>
              <a:rPr lang="en-GB" altLang="en-US" sz="2800">
                <a:latin typeface="Arial" charset="0"/>
                <a:cs typeface="Arial" charset="0"/>
              </a:rPr>
              <a:t> Severity = Probability X Impact</a:t>
            </a:r>
          </a:p>
          <a:p>
            <a:pPr marL="0" indent="0" eaLnBrk="1" hangingPunct="1">
              <a:lnSpc>
                <a:spcPct val="90000"/>
              </a:lnSpc>
              <a:buFontTx/>
              <a:buNone/>
            </a:pPr>
            <a:endParaRPr lang="en-GB" altLang="en-US" sz="2800">
              <a:latin typeface="Arial" charset="0"/>
              <a:cs typeface="Arial" charset="0"/>
            </a:endParaRPr>
          </a:p>
          <a:p>
            <a:pPr marL="0" indent="0" eaLnBrk="1" hangingPunct="1">
              <a:lnSpc>
                <a:spcPct val="90000"/>
              </a:lnSpc>
              <a:buFontTx/>
              <a:buNone/>
            </a:pPr>
            <a:r>
              <a:rPr lang="en-GB" altLang="en-US" sz="2800" b="1">
                <a:latin typeface="Arial" charset="0"/>
                <a:cs typeface="Arial" charset="0"/>
              </a:rPr>
              <a:t>Probability</a:t>
            </a:r>
            <a:r>
              <a:rPr lang="en-GB" altLang="en-US" sz="2800">
                <a:latin typeface="Arial" charset="0"/>
                <a:cs typeface="Arial" charset="0"/>
              </a:rPr>
              <a:t> is the likelihood of the risk occurring.</a:t>
            </a:r>
          </a:p>
          <a:p>
            <a:pPr marL="0" indent="0" eaLnBrk="1" hangingPunct="1">
              <a:lnSpc>
                <a:spcPct val="90000"/>
              </a:lnSpc>
              <a:buFontTx/>
              <a:buNone/>
            </a:pPr>
            <a:endParaRPr lang="en-GB" altLang="en-US" sz="1200">
              <a:latin typeface="Arial" charset="0"/>
              <a:cs typeface="Arial" charset="0"/>
            </a:endParaRPr>
          </a:p>
          <a:p>
            <a:pPr marL="0" indent="0" eaLnBrk="1" hangingPunct="1">
              <a:lnSpc>
                <a:spcPct val="90000"/>
              </a:lnSpc>
              <a:buFontTx/>
              <a:buNone/>
            </a:pPr>
            <a:r>
              <a:rPr lang="en-GB" altLang="en-US" sz="2800" b="1">
                <a:latin typeface="Arial" charset="0"/>
                <a:cs typeface="Arial" charset="0"/>
              </a:rPr>
              <a:t>Impact</a:t>
            </a:r>
            <a:r>
              <a:rPr lang="en-GB" altLang="en-US" sz="2800">
                <a:latin typeface="Arial" charset="0"/>
                <a:cs typeface="Arial" charset="0"/>
              </a:rPr>
              <a:t> is the effect of the risk occurring, and may be expressed in financial terms</a:t>
            </a:r>
          </a:p>
          <a:p>
            <a:pPr marL="0" indent="0" eaLnBrk="1" hangingPunct="1">
              <a:lnSpc>
                <a:spcPct val="90000"/>
              </a:lnSpc>
              <a:buFontTx/>
              <a:buNone/>
            </a:pPr>
            <a:endParaRPr lang="en-GB" altLang="en-US" sz="1200">
              <a:latin typeface="Arial" charset="0"/>
              <a:cs typeface="Arial" charset="0"/>
            </a:endParaRPr>
          </a:p>
          <a:p>
            <a:pPr marL="0" indent="0" eaLnBrk="1" hangingPunct="1">
              <a:lnSpc>
                <a:spcPct val="90000"/>
              </a:lnSpc>
              <a:buFontTx/>
              <a:buNone/>
            </a:pPr>
            <a:r>
              <a:rPr lang="en-GB" altLang="en-US" sz="2800">
                <a:latin typeface="Arial" charset="0"/>
                <a:cs typeface="Arial" charset="0"/>
              </a:rPr>
              <a:t>Ranking both probability and impact from low to high on a scale of 1 – 10 provides a useful measure of severity.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632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632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632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632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632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6323">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632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56323">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6323">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56323">
                                            <p:txEl>
                                              <p:pRg st="8" end="8"/>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nchor="t"/>
          <a:lstStyle/>
          <a:p>
            <a:pPr eaLnBrk="1" hangingPunct="1">
              <a:defRPr/>
            </a:pPr>
            <a:r>
              <a:rPr lang="en-GB" altLang="en-US" sz="3600" b="1">
                <a:effectLst>
                  <a:outerShdw blurRad="38100" dist="38100" dir="2700000" algn="tl">
                    <a:srgbClr val="000000">
                      <a:alpha val="43137"/>
                    </a:srgbClr>
                  </a:outerShdw>
                </a:effectLst>
                <a:latin typeface="Arial" charset="0"/>
                <a:cs typeface="Arial" charset="0"/>
              </a:rPr>
              <a:t>Prioritising Risks</a:t>
            </a:r>
          </a:p>
        </p:txBody>
      </p:sp>
      <p:grpSp>
        <p:nvGrpSpPr>
          <p:cNvPr id="2" name="Group 3"/>
          <p:cNvGrpSpPr>
            <a:grpSpLocks/>
          </p:cNvGrpSpPr>
          <p:nvPr/>
        </p:nvGrpSpPr>
        <p:grpSpPr bwMode="auto">
          <a:xfrm>
            <a:off x="1476375" y="1196975"/>
            <a:ext cx="6985000" cy="4584700"/>
            <a:chOff x="930" y="754"/>
            <a:chExt cx="4400" cy="2888"/>
          </a:xfrm>
        </p:grpSpPr>
        <p:sp>
          <p:nvSpPr>
            <p:cNvPr id="48138" name="Text Box 4"/>
            <p:cNvSpPr txBox="1">
              <a:spLocks noChangeArrowheads="1"/>
            </p:cNvSpPr>
            <p:nvPr/>
          </p:nvSpPr>
          <p:spPr bwMode="auto">
            <a:xfrm>
              <a:off x="3878" y="3430"/>
              <a:ext cx="227"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1600" b="1">
                  <a:latin typeface="Arial" charset="0"/>
                </a:rPr>
                <a:t>7</a:t>
              </a:r>
            </a:p>
          </p:txBody>
        </p:sp>
        <p:grpSp>
          <p:nvGrpSpPr>
            <p:cNvPr id="48139" name="Group 5"/>
            <p:cNvGrpSpPr>
              <a:grpSpLocks/>
            </p:cNvGrpSpPr>
            <p:nvPr/>
          </p:nvGrpSpPr>
          <p:grpSpPr bwMode="auto">
            <a:xfrm>
              <a:off x="930" y="754"/>
              <a:ext cx="4400" cy="2888"/>
              <a:chOff x="793" y="981"/>
              <a:chExt cx="4400" cy="2888"/>
            </a:xfrm>
          </p:grpSpPr>
          <p:grpSp>
            <p:nvGrpSpPr>
              <p:cNvPr id="48140" name="Group 6"/>
              <p:cNvGrpSpPr>
                <a:grpSpLocks/>
              </p:cNvGrpSpPr>
              <p:nvPr/>
            </p:nvGrpSpPr>
            <p:grpSpPr bwMode="auto">
              <a:xfrm>
                <a:off x="1565" y="1071"/>
                <a:ext cx="3447" cy="2541"/>
                <a:chOff x="1202" y="1071"/>
                <a:chExt cx="3810" cy="2723"/>
              </a:xfrm>
            </p:grpSpPr>
            <p:sp>
              <p:nvSpPr>
                <p:cNvPr id="48153" name="Rectangle 7"/>
                <p:cNvSpPr>
                  <a:spLocks noChangeArrowheads="1"/>
                </p:cNvSpPr>
                <p:nvPr/>
              </p:nvSpPr>
              <p:spPr bwMode="auto">
                <a:xfrm>
                  <a:off x="1202" y="1071"/>
                  <a:ext cx="1270" cy="908"/>
                </a:xfrm>
                <a:prstGeom prst="rect">
                  <a:avLst/>
                </a:prstGeom>
                <a:solidFill>
                  <a:srgbClr val="FFFF00"/>
                </a:solidFill>
                <a:ln w="25400">
                  <a:solidFill>
                    <a:schemeClr val="tx1"/>
                  </a:solidFill>
                  <a:miter lim="800000"/>
                  <a:headEnd/>
                  <a:tailEnd/>
                </a:ln>
              </p:spPr>
              <p:txBody>
                <a:bodyPr wrap="none" anchor="ctr"/>
                <a:lstStyle/>
                <a:p>
                  <a:pPr eaLnBrk="0" hangingPunct="0"/>
                  <a:endParaRPr lang="en-GB" altLang="en-US"/>
                </a:p>
              </p:txBody>
            </p:sp>
            <p:sp>
              <p:nvSpPr>
                <p:cNvPr id="48154" name="Rectangle 8"/>
                <p:cNvSpPr>
                  <a:spLocks noChangeArrowheads="1"/>
                </p:cNvSpPr>
                <p:nvPr/>
              </p:nvSpPr>
              <p:spPr bwMode="auto">
                <a:xfrm>
                  <a:off x="1202" y="1979"/>
                  <a:ext cx="1270" cy="910"/>
                </a:xfrm>
                <a:prstGeom prst="rect">
                  <a:avLst/>
                </a:prstGeom>
                <a:solidFill>
                  <a:srgbClr val="49E54D"/>
                </a:solidFill>
                <a:ln w="25400">
                  <a:solidFill>
                    <a:schemeClr val="tx1"/>
                  </a:solidFill>
                  <a:miter lim="800000"/>
                  <a:headEnd/>
                  <a:tailEnd/>
                </a:ln>
              </p:spPr>
              <p:txBody>
                <a:bodyPr wrap="none" anchor="ctr"/>
                <a:lstStyle/>
                <a:p>
                  <a:pPr eaLnBrk="0" hangingPunct="0"/>
                  <a:endParaRPr lang="en-GB" altLang="en-US"/>
                </a:p>
              </p:txBody>
            </p:sp>
            <p:sp>
              <p:nvSpPr>
                <p:cNvPr id="48155" name="Rectangle 9"/>
                <p:cNvSpPr>
                  <a:spLocks noChangeArrowheads="1"/>
                </p:cNvSpPr>
                <p:nvPr/>
              </p:nvSpPr>
              <p:spPr bwMode="auto">
                <a:xfrm>
                  <a:off x="1202" y="2886"/>
                  <a:ext cx="1270" cy="908"/>
                </a:xfrm>
                <a:prstGeom prst="rect">
                  <a:avLst/>
                </a:prstGeom>
                <a:solidFill>
                  <a:srgbClr val="008000"/>
                </a:solidFill>
                <a:ln w="25400">
                  <a:solidFill>
                    <a:schemeClr val="tx1"/>
                  </a:solidFill>
                  <a:miter lim="800000"/>
                  <a:headEnd/>
                  <a:tailEnd/>
                </a:ln>
              </p:spPr>
              <p:txBody>
                <a:bodyPr wrap="none" anchor="ctr"/>
                <a:lstStyle/>
                <a:p>
                  <a:pPr eaLnBrk="0" hangingPunct="0"/>
                  <a:endParaRPr lang="en-GB" altLang="en-US"/>
                </a:p>
              </p:txBody>
            </p:sp>
            <p:sp>
              <p:nvSpPr>
                <p:cNvPr id="48156" name="Rectangle 10"/>
                <p:cNvSpPr>
                  <a:spLocks noChangeArrowheads="1"/>
                </p:cNvSpPr>
                <p:nvPr/>
              </p:nvSpPr>
              <p:spPr bwMode="auto">
                <a:xfrm>
                  <a:off x="2472" y="1979"/>
                  <a:ext cx="1270" cy="910"/>
                </a:xfrm>
                <a:prstGeom prst="rect">
                  <a:avLst/>
                </a:prstGeom>
                <a:solidFill>
                  <a:srgbClr val="FFFF00"/>
                </a:solidFill>
                <a:ln w="25400">
                  <a:solidFill>
                    <a:schemeClr val="tx1"/>
                  </a:solidFill>
                  <a:miter lim="800000"/>
                  <a:headEnd/>
                  <a:tailEnd/>
                </a:ln>
              </p:spPr>
              <p:txBody>
                <a:bodyPr wrap="none" anchor="ctr"/>
                <a:lstStyle/>
                <a:p>
                  <a:pPr eaLnBrk="0" hangingPunct="0"/>
                  <a:endParaRPr lang="en-GB" altLang="en-US"/>
                </a:p>
              </p:txBody>
            </p:sp>
            <p:sp>
              <p:nvSpPr>
                <p:cNvPr id="48157" name="Rectangle 11"/>
                <p:cNvSpPr>
                  <a:spLocks noChangeArrowheads="1"/>
                </p:cNvSpPr>
                <p:nvPr/>
              </p:nvSpPr>
              <p:spPr bwMode="auto">
                <a:xfrm>
                  <a:off x="2472" y="1071"/>
                  <a:ext cx="1270" cy="908"/>
                </a:xfrm>
                <a:prstGeom prst="rect">
                  <a:avLst/>
                </a:prstGeom>
                <a:solidFill>
                  <a:srgbClr val="EC7906"/>
                </a:solidFill>
                <a:ln w="25400">
                  <a:solidFill>
                    <a:schemeClr val="tx1"/>
                  </a:solidFill>
                  <a:miter lim="800000"/>
                  <a:headEnd/>
                  <a:tailEnd/>
                </a:ln>
              </p:spPr>
              <p:txBody>
                <a:bodyPr wrap="none" anchor="ctr"/>
                <a:lstStyle/>
                <a:p>
                  <a:pPr eaLnBrk="0" hangingPunct="0"/>
                  <a:endParaRPr lang="en-GB" altLang="en-US"/>
                </a:p>
              </p:txBody>
            </p:sp>
            <p:sp>
              <p:nvSpPr>
                <p:cNvPr id="48158" name="Rectangle 12"/>
                <p:cNvSpPr>
                  <a:spLocks noChangeArrowheads="1"/>
                </p:cNvSpPr>
                <p:nvPr/>
              </p:nvSpPr>
              <p:spPr bwMode="auto">
                <a:xfrm>
                  <a:off x="3742" y="2886"/>
                  <a:ext cx="1270" cy="908"/>
                </a:xfrm>
                <a:prstGeom prst="rect">
                  <a:avLst/>
                </a:prstGeom>
                <a:solidFill>
                  <a:srgbClr val="FFFF00"/>
                </a:solidFill>
                <a:ln w="25400">
                  <a:solidFill>
                    <a:schemeClr val="tx1"/>
                  </a:solidFill>
                  <a:miter lim="800000"/>
                  <a:headEnd/>
                  <a:tailEnd/>
                </a:ln>
              </p:spPr>
              <p:txBody>
                <a:bodyPr wrap="none" anchor="ctr"/>
                <a:lstStyle/>
                <a:p>
                  <a:pPr eaLnBrk="0" hangingPunct="0"/>
                  <a:endParaRPr lang="en-GB" altLang="en-US"/>
                </a:p>
              </p:txBody>
            </p:sp>
            <p:sp>
              <p:nvSpPr>
                <p:cNvPr id="48159" name="Rectangle 13"/>
                <p:cNvSpPr>
                  <a:spLocks noChangeArrowheads="1"/>
                </p:cNvSpPr>
                <p:nvPr/>
              </p:nvSpPr>
              <p:spPr bwMode="auto">
                <a:xfrm>
                  <a:off x="3742" y="1071"/>
                  <a:ext cx="1270" cy="908"/>
                </a:xfrm>
                <a:prstGeom prst="rect">
                  <a:avLst/>
                </a:prstGeom>
                <a:solidFill>
                  <a:srgbClr val="FF0000"/>
                </a:solidFill>
                <a:ln w="25400">
                  <a:solidFill>
                    <a:schemeClr val="tx1"/>
                  </a:solidFill>
                  <a:miter lim="800000"/>
                  <a:headEnd/>
                  <a:tailEnd/>
                </a:ln>
              </p:spPr>
              <p:txBody>
                <a:bodyPr wrap="none" anchor="ctr"/>
                <a:lstStyle/>
                <a:p>
                  <a:pPr eaLnBrk="0" hangingPunct="0"/>
                  <a:endParaRPr lang="en-GB" altLang="en-US"/>
                </a:p>
              </p:txBody>
            </p:sp>
            <p:sp>
              <p:nvSpPr>
                <p:cNvPr id="48160" name="Rectangle 14"/>
                <p:cNvSpPr>
                  <a:spLocks noChangeArrowheads="1"/>
                </p:cNvSpPr>
                <p:nvPr/>
              </p:nvSpPr>
              <p:spPr bwMode="auto">
                <a:xfrm>
                  <a:off x="3742" y="1979"/>
                  <a:ext cx="1270" cy="910"/>
                </a:xfrm>
                <a:prstGeom prst="rect">
                  <a:avLst/>
                </a:prstGeom>
                <a:solidFill>
                  <a:srgbClr val="EC7906"/>
                </a:solidFill>
                <a:ln w="25400">
                  <a:solidFill>
                    <a:schemeClr val="tx1"/>
                  </a:solidFill>
                  <a:miter lim="800000"/>
                  <a:headEnd/>
                  <a:tailEnd/>
                </a:ln>
              </p:spPr>
              <p:txBody>
                <a:bodyPr wrap="none" anchor="ctr"/>
                <a:lstStyle/>
                <a:p>
                  <a:pPr eaLnBrk="0" hangingPunct="0"/>
                  <a:endParaRPr lang="en-GB" altLang="en-US"/>
                </a:p>
              </p:txBody>
            </p:sp>
            <p:sp>
              <p:nvSpPr>
                <p:cNvPr id="48161" name="Rectangle 15"/>
                <p:cNvSpPr>
                  <a:spLocks noChangeArrowheads="1"/>
                </p:cNvSpPr>
                <p:nvPr/>
              </p:nvSpPr>
              <p:spPr bwMode="auto">
                <a:xfrm>
                  <a:off x="2472" y="2886"/>
                  <a:ext cx="1270" cy="908"/>
                </a:xfrm>
                <a:prstGeom prst="rect">
                  <a:avLst/>
                </a:prstGeom>
                <a:solidFill>
                  <a:srgbClr val="49E54D"/>
                </a:solidFill>
                <a:ln w="25400">
                  <a:solidFill>
                    <a:schemeClr val="tx1"/>
                  </a:solidFill>
                  <a:miter lim="800000"/>
                  <a:headEnd/>
                  <a:tailEnd/>
                </a:ln>
              </p:spPr>
              <p:txBody>
                <a:bodyPr wrap="none" anchor="ctr"/>
                <a:lstStyle/>
                <a:p>
                  <a:pPr eaLnBrk="0" hangingPunct="0"/>
                  <a:endParaRPr lang="en-GB" altLang="en-US"/>
                </a:p>
              </p:txBody>
            </p:sp>
            <p:sp>
              <p:nvSpPr>
                <p:cNvPr id="48162" name="Text Box 16"/>
                <p:cNvSpPr txBox="1">
                  <a:spLocks noChangeArrowheads="1"/>
                </p:cNvSpPr>
                <p:nvPr/>
              </p:nvSpPr>
              <p:spPr bwMode="auto">
                <a:xfrm>
                  <a:off x="1383" y="1253"/>
                  <a:ext cx="907" cy="5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000">
                      <a:latin typeface="Arial" charset="0"/>
                    </a:rPr>
                    <a:t>Moderate</a:t>
                  </a:r>
                </a:p>
                <a:p>
                  <a:pPr eaLnBrk="0" hangingPunct="0">
                    <a:spcBef>
                      <a:spcPct val="50000"/>
                    </a:spcBef>
                  </a:pPr>
                  <a:r>
                    <a:rPr lang="en-GB" altLang="en-US" sz="2000">
                      <a:latin typeface="Arial" charset="0"/>
                    </a:rPr>
                    <a:t>Risk</a:t>
                  </a:r>
                </a:p>
              </p:txBody>
            </p:sp>
            <p:sp>
              <p:nvSpPr>
                <p:cNvPr id="48163" name="Text Box 17"/>
                <p:cNvSpPr txBox="1">
                  <a:spLocks noChangeArrowheads="1"/>
                </p:cNvSpPr>
                <p:nvPr/>
              </p:nvSpPr>
              <p:spPr bwMode="auto">
                <a:xfrm>
                  <a:off x="2653" y="2160"/>
                  <a:ext cx="907" cy="5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000">
                      <a:latin typeface="Arial" charset="0"/>
                    </a:rPr>
                    <a:t>Moderate</a:t>
                  </a:r>
                </a:p>
                <a:p>
                  <a:pPr eaLnBrk="0" hangingPunct="0">
                    <a:spcBef>
                      <a:spcPct val="50000"/>
                    </a:spcBef>
                  </a:pPr>
                  <a:r>
                    <a:rPr lang="en-GB" altLang="en-US" sz="2000">
                      <a:latin typeface="Arial" charset="0"/>
                    </a:rPr>
                    <a:t>Risk</a:t>
                  </a:r>
                </a:p>
              </p:txBody>
            </p:sp>
            <p:sp>
              <p:nvSpPr>
                <p:cNvPr id="48164" name="Text Box 18"/>
                <p:cNvSpPr txBox="1">
                  <a:spLocks noChangeArrowheads="1"/>
                </p:cNvSpPr>
                <p:nvPr/>
              </p:nvSpPr>
              <p:spPr bwMode="auto">
                <a:xfrm>
                  <a:off x="3923" y="3067"/>
                  <a:ext cx="907" cy="5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000">
                      <a:latin typeface="Arial" charset="0"/>
                    </a:rPr>
                    <a:t>Moderate</a:t>
                  </a:r>
                </a:p>
                <a:p>
                  <a:pPr eaLnBrk="0" hangingPunct="0">
                    <a:spcBef>
                      <a:spcPct val="50000"/>
                    </a:spcBef>
                  </a:pPr>
                  <a:r>
                    <a:rPr lang="en-GB" altLang="en-US" sz="2000">
                      <a:latin typeface="Arial" charset="0"/>
                    </a:rPr>
                    <a:t>Risk</a:t>
                  </a:r>
                </a:p>
              </p:txBody>
            </p:sp>
            <p:sp>
              <p:nvSpPr>
                <p:cNvPr id="48165" name="Text Box 19"/>
                <p:cNvSpPr txBox="1">
                  <a:spLocks noChangeArrowheads="1"/>
                </p:cNvSpPr>
                <p:nvPr/>
              </p:nvSpPr>
              <p:spPr bwMode="auto">
                <a:xfrm>
                  <a:off x="1383" y="2251"/>
                  <a:ext cx="862" cy="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000">
                      <a:latin typeface="Arial" charset="0"/>
                    </a:rPr>
                    <a:t>Low Risk</a:t>
                  </a:r>
                </a:p>
              </p:txBody>
            </p:sp>
            <p:sp>
              <p:nvSpPr>
                <p:cNvPr id="48166" name="Text Box 20"/>
                <p:cNvSpPr txBox="1">
                  <a:spLocks noChangeArrowheads="1"/>
                </p:cNvSpPr>
                <p:nvPr/>
              </p:nvSpPr>
              <p:spPr bwMode="auto">
                <a:xfrm>
                  <a:off x="2699" y="3159"/>
                  <a:ext cx="862" cy="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000">
                      <a:latin typeface="Arial" charset="0"/>
                    </a:rPr>
                    <a:t>Low Risk</a:t>
                  </a:r>
                </a:p>
              </p:txBody>
            </p:sp>
            <p:sp>
              <p:nvSpPr>
                <p:cNvPr id="48167" name="Text Box 21"/>
                <p:cNvSpPr txBox="1">
                  <a:spLocks noChangeArrowheads="1"/>
                </p:cNvSpPr>
                <p:nvPr/>
              </p:nvSpPr>
              <p:spPr bwMode="auto">
                <a:xfrm>
                  <a:off x="1429" y="3114"/>
                  <a:ext cx="862" cy="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000">
                      <a:latin typeface="Arial" charset="0"/>
                    </a:rPr>
                    <a:t>Lowest Risk</a:t>
                  </a:r>
                </a:p>
              </p:txBody>
            </p:sp>
            <p:sp>
              <p:nvSpPr>
                <p:cNvPr id="48168" name="Text Box 22"/>
                <p:cNvSpPr txBox="1">
                  <a:spLocks noChangeArrowheads="1"/>
                </p:cNvSpPr>
                <p:nvPr/>
              </p:nvSpPr>
              <p:spPr bwMode="auto">
                <a:xfrm>
                  <a:off x="3923" y="1298"/>
                  <a:ext cx="862" cy="4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000">
                      <a:latin typeface="Arial" charset="0"/>
                    </a:rPr>
                    <a:t>Highest Risk</a:t>
                  </a:r>
                </a:p>
              </p:txBody>
            </p:sp>
            <p:sp>
              <p:nvSpPr>
                <p:cNvPr id="48169" name="Text Box 23"/>
                <p:cNvSpPr txBox="1">
                  <a:spLocks noChangeArrowheads="1"/>
                </p:cNvSpPr>
                <p:nvPr/>
              </p:nvSpPr>
              <p:spPr bwMode="auto">
                <a:xfrm>
                  <a:off x="2699" y="1344"/>
                  <a:ext cx="862" cy="4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000">
                      <a:latin typeface="Arial" charset="0"/>
                    </a:rPr>
                    <a:t>High Risk</a:t>
                  </a:r>
                </a:p>
              </p:txBody>
            </p:sp>
            <p:sp>
              <p:nvSpPr>
                <p:cNvPr id="48170" name="Text Box 24"/>
                <p:cNvSpPr txBox="1">
                  <a:spLocks noChangeArrowheads="1"/>
                </p:cNvSpPr>
                <p:nvPr/>
              </p:nvSpPr>
              <p:spPr bwMode="auto">
                <a:xfrm>
                  <a:off x="3923" y="2296"/>
                  <a:ext cx="862" cy="4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000">
                      <a:latin typeface="Arial" charset="0"/>
                    </a:rPr>
                    <a:t>High Risk</a:t>
                  </a:r>
                </a:p>
              </p:txBody>
            </p:sp>
          </p:grpSp>
          <p:sp>
            <p:nvSpPr>
              <p:cNvPr id="48141" name="Text Box 25"/>
              <p:cNvSpPr txBox="1">
                <a:spLocks noChangeArrowheads="1"/>
              </p:cNvSpPr>
              <p:nvPr/>
            </p:nvSpPr>
            <p:spPr bwMode="auto">
              <a:xfrm>
                <a:off x="1655" y="3612"/>
                <a:ext cx="952"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000" b="1">
                    <a:latin typeface="Arial" charset="0"/>
                  </a:rPr>
                  <a:t>Low</a:t>
                </a:r>
              </a:p>
            </p:txBody>
          </p:sp>
          <p:sp>
            <p:nvSpPr>
              <p:cNvPr id="48142" name="Text Box 26"/>
              <p:cNvSpPr txBox="1">
                <a:spLocks noChangeArrowheads="1"/>
              </p:cNvSpPr>
              <p:nvPr/>
            </p:nvSpPr>
            <p:spPr bwMode="auto">
              <a:xfrm>
                <a:off x="2835" y="3612"/>
                <a:ext cx="952"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000" b="1">
                    <a:latin typeface="Arial" charset="0"/>
                  </a:rPr>
                  <a:t>Medium</a:t>
                </a:r>
              </a:p>
            </p:txBody>
          </p:sp>
          <p:sp>
            <p:nvSpPr>
              <p:cNvPr id="48143" name="Text Box 27"/>
              <p:cNvSpPr txBox="1">
                <a:spLocks noChangeArrowheads="1"/>
              </p:cNvSpPr>
              <p:nvPr/>
            </p:nvSpPr>
            <p:spPr bwMode="auto">
              <a:xfrm>
                <a:off x="3923" y="3612"/>
                <a:ext cx="952"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000" b="1">
                    <a:latin typeface="Arial" charset="0"/>
                  </a:rPr>
                  <a:t>High</a:t>
                </a:r>
              </a:p>
            </p:txBody>
          </p:sp>
          <p:sp>
            <p:nvSpPr>
              <p:cNvPr id="48144" name="Text Box 28"/>
              <p:cNvSpPr txBox="1">
                <a:spLocks noChangeArrowheads="1"/>
              </p:cNvSpPr>
              <p:nvPr/>
            </p:nvSpPr>
            <p:spPr bwMode="auto">
              <a:xfrm>
                <a:off x="1338" y="3657"/>
                <a:ext cx="227"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1600" b="1">
                    <a:latin typeface="Arial" charset="0"/>
                  </a:rPr>
                  <a:t>1</a:t>
                </a:r>
              </a:p>
            </p:txBody>
          </p:sp>
          <p:sp>
            <p:nvSpPr>
              <p:cNvPr id="48145" name="Text Box 29"/>
              <p:cNvSpPr txBox="1">
                <a:spLocks noChangeArrowheads="1"/>
              </p:cNvSpPr>
              <p:nvPr/>
            </p:nvSpPr>
            <p:spPr bwMode="auto">
              <a:xfrm>
                <a:off x="2608" y="3657"/>
                <a:ext cx="227"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1600" b="1">
                    <a:latin typeface="Arial" charset="0"/>
                  </a:rPr>
                  <a:t>4</a:t>
                </a:r>
              </a:p>
            </p:txBody>
          </p:sp>
          <p:sp>
            <p:nvSpPr>
              <p:cNvPr id="48146" name="Text Box 30"/>
              <p:cNvSpPr txBox="1">
                <a:spLocks noChangeArrowheads="1"/>
              </p:cNvSpPr>
              <p:nvPr/>
            </p:nvSpPr>
            <p:spPr bwMode="auto">
              <a:xfrm>
                <a:off x="4876" y="3657"/>
                <a:ext cx="317"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1600" b="1">
                    <a:latin typeface="Arial" charset="0"/>
                  </a:rPr>
                  <a:t>10</a:t>
                </a:r>
              </a:p>
            </p:txBody>
          </p:sp>
          <p:sp>
            <p:nvSpPr>
              <p:cNvPr id="48147" name="Text Box 31"/>
              <p:cNvSpPr txBox="1">
                <a:spLocks noChangeArrowheads="1"/>
              </p:cNvSpPr>
              <p:nvPr/>
            </p:nvSpPr>
            <p:spPr bwMode="auto">
              <a:xfrm>
                <a:off x="1292" y="2659"/>
                <a:ext cx="227"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1600" b="1">
                    <a:latin typeface="Arial" charset="0"/>
                  </a:rPr>
                  <a:t>4</a:t>
                </a:r>
              </a:p>
            </p:txBody>
          </p:sp>
          <p:sp>
            <p:nvSpPr>
              <p:cNvPr id="48148" name="Text Box 32"/>
              <p:cNvSpPr txBox="1">
                <a:spLocks noChangeArrowheads="1"/>
              </p:cNvSpPr>
              <p:nvPr/>
            </p:nvSpPr>
            <p:spPr bwMode="auto">
              <a:xfrm>
                <a:off x="1292" y="1797"/>
                <a:ext cx="227"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1600" b="1">
                    <a:latin typeface="Arial" charset="0"/>
                  </a:rPr>
                  <a:t>7</a:t>
                </a:r>
              </a:p>
            </p:txBody>
          </p:sp>
          <p:sp>
            <p:nvSpPr>
              <p:cNvPr id="48149" name="Text Box 33"/>
              <p:cNvSpPr txBox="1">
                <a:spLocks noChangeArrowheads="1"/>
              </p:cNvSpPr>
              <p:nvPr/>
            </p:nvSpPr>
            <p:spPr bwMode="auto">
              <a:xfrm>
                <a:off x="1202" y="981"/>
                <a:ext cx="317"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1600" b="1">
                    <a:latin typeface="Arial" charset="0"/>
                  </a:rPr>
                  <a:t>10</a:t>
                </a:r>
              </a:p>
            </p:txBody>
          </p:sp>
          <p:sp>
            <p:nvSpPr>
              <p:cNvPr id="48150" name="Text Box 34"/>
              <p:cNvSpPr txBox="1">
                <a:spLocks noChangeArrowheads="1"/>
              </p:cNvSpPr>
              <p:nvPr/>
            </p:nvSpPr>
            <p:spPr bwMode="auto">
              <a:xfrm>
                <a:off x="884" y="3022"/>
                <a:ext cx="952"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000" b="1">
                    <a:latin typeface="Arial" charset="0"/>
                  </a:rPr>
                  <a:t>Low</a:t>
                </a:r>
              </a:p>
            </p:txBody>
          </p:sp>
          <p:sp>
            <p:nvSpPr>
              <p:cNvPr id="48151" name="Text Box 35"/>
              <p:cNvSpPr txBox="1">
                <a:spLocks noChangeArrowheads="1"/>
              </p:cNvSpPr>
              <p:nvPr/>
            </p:nvSpPr>
            <p:spPr bwMode="auto">
              <a:xfrm>
                <a:off x="793" y="2205"/>
                <a:ext cx="952"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000" b="1">
                    <a:latin typeface="Arial" charset="0"/>
                  </a:rPr>
                  <a:t>Medium</a:t>
                </a:r>
              </a:p>
            </p:txBody>
          </p:sp>
          <p:sp>
            <p:nvSpPr>
              <p:cNvPr id="48152" name="Text Box 36"/>
              <p:cNvSpPr txBox="1">
                <a:spLocks noChangeArrowheads="1"/>
              </p:cNvSpPr>
              <p:nvPr/>
            </p:nvSpPr>
            <p:spPr bwMode="auto">
              <a:xfrm>
                <a:off x="839" y="1344"/>
                <a:ext cx="952"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000" b="1">
                    <a:latin typeface="Arial" charset="0"/>
                  </a:rPr>
                  <a:t>High</a:t>
                </a:r>
              </a:p>
            </p:txBody>
          </p:sp>
        </p:grpSp>
      </p:grpSp>
      <p:grpSp>
        <p:nvGrpSpPr>
          <p:cNvPr id="5" name="Group 37"/>
          <p:cNvGrpSpPr>
            <a:grpSpLocks/>
          </p:cNvGrpSpPr>
          <p:nvPr/>
        </p:nvGrpSpPr>
        <p:grpSpPr bwMode="auto">
          <a:xfrm>
            <a:off x="2916238" y="5805488"/>
            <a:ext cx="5183187" cy="719137"/>
            <a:chOff x="1837" y="3657"/>
            <a:chExt cx="3265" cy="453"/>
          </a:xfrm>
        </p:grpSpPr>
        <p:sp>
          <p:nvSpPr>
            <p:cNvPr id="48136" name="AutoShape 38"/>
            <p:cNvSpPr>
              <a:spLocks noChangeArrowheads="1"/>
            </p:cNvSpPr>
            <p:nvPr/>
          </p:nvSpPr>
          <p:spPr bwMode="auto">
            <a:xfrm>
              <a:off x="1837" y="3657"/>
              <a:ext cx="3265" cy="453"/>
            </a:xfrm>
            <a:prstGeom prst="rightArrow">
              <a:avLst>
                <a:gd name="adj1" fmla="val 50000"/>
                <a:gd name="adj2" fmla="val 180188"/>
              </a:avLst>
            </a:prstGeom>
            <a:solidFill>
              <a:schemeClr val="accent1"/>
            </a:solidFill>
            <a:ln w="9525">
              <a:solidFill>
                <a:schemeClr val="tx1"/>
              </a:solidFill>
              <a:miter lim="800000"/>
              <a:headEnd/>
              <a:tailEnd/>
            </a:ln>
          </p:spPr>
          <p:txBody>
            <a:bodyPr wrap="none" anchor="ctr"/>
            <a:lstStyle/>
            <a:p>
              <a:pPr eaLnBrk="0" hangingPunct="0"/>
              <a:endParaRPr lang="en-GB" altLang="en-US"/>
            </a:p>
          </p:txBody>
        </p:sp>
        <p:sp>
          <p:nvSpPr>
            <p:cNvPr id="48137" name="Text Box 39"/>
            <p:cNvSpPr txBox="1">
              <a:spLocks noChangeArrowheads="1"/>
            </p:cNvSpPr>
            <p:nvPr/>
          </p:nvSpPr>
          <p:spPr bwMode="auto">
            <a:xfrm>
              <a:off x="2517" y="3748"/>
              <a:ext cx="1179"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400">
                  <a:latin typeface="Arial" charset="0"/>
                </a:rPr>
                <a:t>Probability</a:t>
              </a:r>
            </a:p>
          </p:txBody>
        </p:sp>
      </p:grpSp>
      <p:grpSp>
        <p:nvGrpSpPr>
          <p:cNvPr id="6" name="Group 40"/>
          <p:cNvGrpSpPr>
            <a:grpSpLocks/>
          </p:cNvGrpSpPr>
          <p:nvPr/>
        </p:nvGrpSpPr>
        <p:grpSpPr bwMode="auto">
          <a:xfrm>
            <a:off x="755650" y="1341438"/>
            <a:ext cx="792163" cy="4032250"/>
            <a:chOff x="476" y="845"/>
            <a:chExt cx="499" cy="2540"/>
          </a:xfrm>
        </p:grpSpPr>
        <p:sp>
          <p:nvSpPr>
            <p:cNvPr id="48134" name="AutoShape 41"/>
            <p:cNvSpPr>
              <a:spLocks noChangeArrowheads="1"/>
            </p:cNvSpPr>
            <p:nvPr/>
          </p:nvSpPr>
          <p:spPr bwMode="auto">
            <a:xfrm>
              <a:off x="476" y="845"/>
              <a:ext cx="499" cy="2540"/>
            </a:xfrm>
            <a:prstGeom prst="upArrow">
              <a:avLst>
                <a:gd name="adj1" fmla="val 50000"/>
                <a:gd name="adj2" fmla="val 127255"/>
              </a:avLst>
            </a:prstGeom>
            <a:solidFill>
              <a:schemeClr val="accent1"/>
            </a:solidFill>
            <a:ln w="9525">
              <a:solidFill>
                <a:schemeClr val="tx1"/>
              </a:solidFill>
              <a:miter lim="800000"/>
              <a:headEnd/>
              <a:tailEnd/>
            </a:ln>
          </p:spPr>
          <p:txBody>
            <a:bodyPr vert="eaVert" wrap="none" anchor="ctr"/>
            <a:lstStyle/>
            <a:p>
              <a:pPr eaLnBrk="0" hangingPunct="0"/>
              <a:endParaRPr lang="en-GB" altLang="en-US"/>
            </a:p>
          </p:txBody>
        </p:sp>
        <p:sp>
          <p:nvSpPr>
            <p:cNvPr id="48135" name="Text Box 42"/>
            <p:cNvSpPr txBox="1">
              <a:spLocks noChangeArrowheads="1"/>
            </p:cNvSpPr>
            <p:nvPr/>
          </p:nvSpPr>
          <p:spPr bwMode="auto">
            <a:xfrm rot="-5400000">
              <a:off x="336" y="2208"/>
              <a:ext cx="748"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400">
                  <a:latin typeface="Arial" charset="0"/>
                </a:rPr>
                <a:t>Impact</a:t>
              </a: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nchor="t"/>
          <a:lstStyle/>
          <a:p>
            <a:pPr eaLnBrk="1" hangingPunct="1">
              <a:defRPr/>
            </a:pPr>
            <a:r>
              <a:rPr lang="en-GB" altLang="en-US" sz="3600" b="1">
                <a:effectLst>
                  <a:outerShdw blurRad="38100" dist="38100" dir="2700000" algn="tl">
                    <a:srgbClr val="000000">
                      <a:alpha val="43137"/>
                    </a:srgbClr>
                  </a:outerShdw>
                </a:effectLst>
                <a:latin typeface="Arial" charset="0"/>
                <a:cs typeface="Arial" charset="0"/>
              </a:rPr>
              <a:t>Business Case</a:t>
            </a:r>
          </a:p>
        </p:txBody>
      </p:sp>
      <p:sp>
        <p:nvSpPr>
          <p:cNvPr id="58371" name="Rectangle 3"/>
          <p:cNvSpPr>
            <a:spLocks noGrp="1" noChangeArrowheads="1"/>
          </p:cNvSpPr>
          <p:nvPr>
            <p:ph type="body" idx="1"/>
          </p:nvPr>
        </p:nvSpPr>
        <p:spPr>
          <a:xfrm>
            <a:off x="900113" y="1600200"/>
            <a:ext cx="7786687" cy="4525963"/>
          </a:xfrm>
        </p:spPr>
        <p:txBody>
          <a:bodyPr/>
          <a:lstStyle/>
          <a:p>
            <a:pPr marL="0" indent="0" eaLnBrk="1" hangingPunct="1">
              <a:buFont typeface="Arial" charset="0"/>
              <a:buNone/>
            </a:pPr>
            <a:r>
              <a:rPr lang="en-GB" altLang="en-US">
                <a:latin typeface="Arial" charset="0"/>
                <a:cs typeface="Arial" charset="0"/>
              </a:rPr>
              <a:t>There should always be a business case for a project</a:t>
            </a:r>
          </a:p>
          <a:p>
            <a:pPr marL="0" indent="0" eaLnBrk="1" hangingPunct="1">
              <a:buFont typeface="Arial" charset="0"/>
              <a:buNone/>
            </a:pPr>
            <a:endParaRPr lang="en-GB" altLang="en-US" sz="1900">
              <a:latin typeface="Arial" charset="0"/>
              <a:cs typeface="Arial" charset="0"/>
            </a:endParaRPr>
          </a:p>
          <a:p>
            <a:pPr marL="0" indent="0" eaLnBrk="1" hangingPunct="1">
              <a:buFont typeface="Arial" charset="0"/>
              <a:buNone/>
            </a:pPr>
            <a:r>
              <a:rPr lang="en-GB" altLang="en-US">
                <a:latin typeface="Arial" charset="0"/>
                <a:cs typeface="Arial" charset="0"/>
              </a:rPr>
              <a:t>There should be a specific format and various criteria against which the business case will be judged</a:t>
            </a:r>
          </a:p>
          <a:p>
            <a:pPr marL="0" indent="0" eaLnBrk="1" hangingPunct="1">
              <a:buFont typeface="Arial" charset="0"/>
              <a:buNone/>
            </a:pPr>
            <a:endParaRPr lang="en-GB" altLang="en-US" sz="1800">
              <a:latin typeface="Arial" charset="0"/>
              <a:cs typeface="Arial" charset="0"/>
            </a:endParaRPr>
          </a:p>
          <a:p>
            <a:pPr marL="0" indent="0" eaLnBrk="1" hangingPunct="1">
              <a:buFont typeface="Arial" charset="0"/>
              <a:buNone/>
            </a:pPr>
            <a:r>
              <a:rPr lang="en-GB" altLang="en-US">
                <a:latin typeface="Arial" charset="0"/>
                <a:cs typeface="Arial" charset="0"/>
              </a:rPr>
              <a:t>Seek input from people who have different expertise to yourself.</a:t>
            </a:r>
          </a:p>
          <a:p>
            <a:pPr marL="0" indent="0" eaLnBrk="1" hangingPunct="1">
              <a:buFont typeface="Arial" charset="0"/>
              <a:buNone/>
            </a:pPr>
            <a:endParaRPr lang="en-GB" altLang="en-US">
              <a:latin typeface="Arial" charset="0"/>
              <a:cs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837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8371">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8371">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8371">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8371">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8371">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1"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57200" y="274638"/>
            <a:ext cx="8229600" cy="1425575"/>
          </a:xfrm>
        </p:spPr>
        <p:txBody>
          <a:bodyPr anchor="t"/>
          <a:lstStyle/>
          <a:p>
            <a:pPr eaLnBrk="1" hangingPunct="1">
              <a:defRPr/>
            </a:pPr>
            <a:r>
              <a:rPr lang="en-GB" altLang="en-US" sz="3600" b="1" dirty="0">
                <a:effectLst>
                  <a:outerShdw blurRad="38100" dist="38100" dir="2700000" algn="tl">
                    <a:srgbClr val="000000">
                      <a:alpha val="43137"/>
                    </a:srgbClr>
                  </a:outerShdw>
                </a:effectLst>
                <a:latin typeface="Arial" charset="0"/>
                <a:cs typeface="Arial" charset="0"/>
              </a:rPr>
              <a:t>Cost Benefit Analysis </a:t>
            </a:r>
            <a:r>
              <a:rPr lang="en-GB" altLang="en-US" sz="3600" dirty="0">
                <a:latin typeface="Arial" charset="0"/>
                <a:cs typeface="Arial" charset="0"/>
              </a:rPr>
              <a:t>–                   renting a new photocopier</a:t>
            </a:r>
          </a:p>
        </p:txBody>
      </p:sp>
      <p:sp>
        <p:nvSpPr>
          <p:cNvPr id="50179" name="Rectangle 3"/>
          <p:cNvSpPr>
            <a:spLocks noGrp="1" noChangeArrowheads="1"/>
          </p:cNvSpPr>
          <p:nvPr>
            <p:ph type="body" idx="1"/>
          </p:nvPr>
        </p:nvSpPr>
        <p:spPr>
          <a:xfrm>
            <a:off x="990600" y="1752600"/>
            <a:ext cx="7696200" cy="4373563"/>
          </a:xfrm>
        </p:spPr>
        <p:txBody>
          <a:bodyPr/>
          <a:lstStyle/>
          <a:p>
            <a:pPr lvl="4" eaLnBrk="1" hangingPunct="1">
              <a:lnSpc>
                <a:spcPct val="80000"/>
              </a:lnSpc>
              <a:buFontTx/>
              <a:buNone/>
            </a:pPr>
            <a:r>
              <a:rPr lang="en-GB" altLang="en-US" sz="1800">
                <a:latin typeface="Arial" charset="0"/>
                <a:cs typeface="Arial" charset="0"/>
              </a:rPr>
              <a:t>				     </a:t>
            </a:r>
            <a:r>
              <a:rPr lang="en-GB" altLang="en-US" sz="1800" b="1">
                <a:latin typeface="Arial" charset="0"/>
                <a:cs typeface="Arial" charset="0"/>
              </a:rPr>
              <a:t>Monthly savings (costs)</a:t>
            </a:r>
            <a:endParaRPr lang="en-GB" altLang="en-US" sz="1800">
              <a:latin typeface="Arial" charset="0"/>
              <a:cs typeface="Arial" charset="0"/>
            </a:endParaRPr>
          </a:p>
          <a:p>
            <a:pPr marL="0" indent="0" eaLnBrk="1" hangingPunct="1">
              <a:lnSpc>
                <a:spcPct val="80000"/>
              </a:lnSpc>
              <a:buFontTx/>
              <a:buNone/>
            </a:pPr>
            <a:r>
              <a:rPr lang="en-GB" altLang="en-US" sz="2800">
                <a:latin typeface="Arial" charset="0"/>
                <a:cs typeface="Arial" charset="0"/>
              </a:rPr>
              <a:t>Rental of new photocopier 		(£200)</a:t>
            </a:r>
          </a:p>
          <a:p>
            <a:pPr marL="0" indent="0" eaLnBrk="1" hangingPunct="1">
              <a:lnSpc>
                <a:spcPct val="80000"/>
              </a:lnSpc>
              <a:buFontTx/>
              <a:buNone/>
            </a:pPr>
            <a:r>
              <a:rPr lang="en-GB" altLang="en-US" sz="2800">
                <a:latin typeface="Arial" charset="0"/>
                <a:cs typeface="Arial" charset="0"/>
              </a:rPr>
              <a:t>Rental of old photocopier		 £  50</a:t>
            </a:r>
          </a:p>
          <a:p>
            <a:pPr marL="0" indent="0" eaLnBrk="1" hangingPunct="1">
              <a:lnSpc>
                <a:spcPct val="80000"/>
              </a:lnSpc>
              <a:buFontTx/>
              <a:buNone/>
            </a:pPr>
            <a:r>
              <a:rPr lang="en-GB" altLang="en-US" sz="2800">
                <a:latin typeface="Arial" charset="0"/>
                <a:cs typeface="Arial" charset="0"/>
              </a:rPr>
              <a:t>Electricity saving				 £  50</a:t>
            </a:r>
          </a:p>
          <a:p>
            <a:pPr marL="0" indent="0" eaLnBrk="1" hangingPunct="1">
              <a:lnSpc>
                <a:spcPct val="80000"/>
              </a:lnSpc>
              <a:buFontTx/>
              <a:buNone/>
            </a:pPr>
            <a:r>
              <a:rPr lang="en-GB" altLang="en-US" sz="2800">
                <a:latin typeface="Arial" charset="0"/>
                <a:cs typeface="Arial" charset="0"/>
              </a:rPr>
              <a:t>Increased photocopying capacity	 £100</a:t>
            </a:r>
          </a:p>
          <a:p>
            <a:pPr marL="0" indent="0" eaLnBrk="1" hangingPunct="1">
              <a:lnSpc>
                <a:spcPct val="80000"/>
              </a:lnSpc>
              <a:buFontTx/>
              <a:buNone/>
            </a:pPr>
            <a:r>
              <a:rPr lang="en-GB" altLang="en-US" sz="2800">
                <a:latin typeface="Arial" charset="0"/>
                <a:cs typeface="Arial" charset="0"/>
              </a:rPr>
              <a:t>Savings in staff time			 £  50</a:t>
            </a:r>
          </a:p>
          <a:p>
            <a:pPr marL="0" indent="0" eaLnBrk="1" hangingPunct="1">
              <a:lnSpc>
                <a:spcPct val="80000"/>
              </a:lnSpc>
              <a:buFontTx/>
              <a:buNone/>
            </a:pPr>
            <a:r>
              <a:rPr lang="en-GB" altLang="en-US" sz="2800">
                <a:latin typeface="Arial" charset="0"/>
                <a:cs typeface="Arial" charset="0"/>
              </a:rPr>
              <a:t>Same floor space			 £    0</a:t>
            </a:r>
          </a:p>
          <a:p>
            <a:pPr marL="0" indent="0" eaLnBrk="1" hangingPunct="1">
              <a:lnSpc>
                <a:spcPct val="80000"/>
              </a:lnSpc>
              <a:buFontTx/>
              <a:buNone/>
            </a:pPr>
            <a:r>
              <a:rPr lang="en-GB" altLang="en-US" sz="2800" u="sng">
                <a:latin typeface="Arial" charset="0"/>
                <a:cs typeface="Arial" charset="0"/>
              </a:rPr>
              <a:t>Reduced reject rate                         £  50</a:t>
            </a:r>
            <a:endParaRPr lang="en-GB" altLang="en-US" sz="2800">
              <a:latin typeface="Arial" charset="0"/>
              <a:cs typeface="Arial" charset="0"/>
            </a:endParaRPr>
          </a:p>
          <a:p>
            <a:pPr marL="0" indent="0" eaLnBrk="1" hangingPunct="1">
              <a:lnSpc>
                <a:spcPct val="80000"/>
              </a:lnSpc>
              <a:buFontTx/>
              <a:buNone/>
            </a:pPr>
            <a:endParaRPr lang="en-GB" altLang="en-US" sz="2800">
              <a:latin typeface="Arial" charset="0"/>
              <a:cs typeface="Arial" charset="0"/>
            </a:endParaRPr>
          </a:p>
          <a:p>
            <a:pPr marL="0" indent="0" eaLnBrk="1" hangingPunct="1">
              <a:lnSpc>
                <a:spcPct val="80000"/>
              </a:lnSpc>
              <a:buFontTx/>
              <a:buNone/>
            </a:pPr>
            <a:r>
              <a:rPr lang="en-GB" altLang="en-US" sz="2800">
                <a:latin typeface="Arial" charset="0"/>
                <a:cs typeface="Arial" charset="0"/>
              </a:rPr>
              <a:t>Net savings/costs per month?		   </a:t>
            </a:r>
          </a:p>
          <a:p>
            <a:pPr marL="0" indent="0" eaLnBrk="1" hangingPunct="1">
              <a:lnSpc>
                <a:spcPct val="80000"/>
              </a:lnSpc>
              <a:buFontTx/>
              <a:buNone/>
            </a:pPr>
            <a:r>
              <a:rPr lang="en-GB" altLang="en-US" sz="2800">
                <a:latin typeface="Arial" charset="0"/>
                <a:cs typeface="Arial" charset="0"/>
              </a:rPr>
              <a:t>						 </a:t>
            </a:r>
            <a:r>
              <a:rPr lang="en-GB" altLang="en-US" sz="2800" b="1">
                <a:latin typeface="Arial" charset="0"/>
                <a:cs typeface="Arial" charset="0"/>
              </a:rPr>
              <a:t>£100</a:t>
            </a:r>
          </a:p>
        </p:txBody>
      </p:sp>
      <p:cxnSp>
        <p:nvCxnSpPr>
          <p:cNvPr id="3" name="Straight Connector 2"/>
          <p:cNvCxnSpPr/>
          <p:nvPr/>
        </p:nvCxnSpPr>
        <p:spPr>
          <a:xfrm>
            <a:off x="1763713" y="5876925"/>
            <a:ext cx="1152525"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0179">
                                            <p:txEl>
                                              <p:pRg st="9" end="9"/>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0179">
                                            <p:txEl>
                                              <p:pRg st="10" end="1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nchor="t"/>
          <a:lstStyle/>
          <a:p>
            <a:pPr eaLnBrk="1" hangingPunct="1">
              <a:defRPr/>
            </a:pPr>
            <a:r>
              <a:rPr lang="en-GB" altLang="en-US" sz="3600" b="1" dirty="0">
                <a:effectLst>
                  <a:outerShdw blurRad="38100" dist="38100" dir="2700000" algn="tl">
                    <a:srgbClr val="000000">
                      <a:alpha val="43137"/>
                    </a:srgbClr>
                  </a:outerShdw>
                </a:effectLst>
                <a:latin typeface="Arial" charset="0"/>
                <a:cs typeface="Arial" charset="0"/>
              </a:rPr>
              <a:t>Pressures on resources</a:t>
            </a:r>
          </a:p>
        </p:txBody>
      </p:sp>
      <p:sp>
        <p:nvSpPr>
          <p:cNvPr id="51203" name="Text Box 6"/>
          <p:cNvSpPr txBox="1">
            <a:spLocks noChangeArrowheads="1"/>
          </p:cNvSpPr>
          <p:nvPr/>
        </p:nvSpPr>
        <p:spPr bwMode="auto">
          <a:xfrm>
            <a:off x="3587750" y="1447800"/>
            <a:ext cx="22383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r>
              <a:rPr lang="en-GB" altLang="en-US" sz="2800" b="1">
                <a:latin typeface="Arial" charset="0"/>
              </a:rPr>
              <a:t>       </a:t>
            </a:r>
            <a:r>
              <a:rPr lang="en-GB" altLang="en-US" sz="2800" b="1">
                <a:solidFill>
                  <a:srgbClr val="FF0000"/>
                </a:solidFill>
                <a:latin typeface="Arial" charset="0"/>
              </a:rPr>
              <a:t>Time</a:t>
            </a:r>
            <a:endParaRPr lang="en-GB" altLang="en-US" sz="2800" b="1">
              <a:latin typeface="Arial" charset="0"/>
            </a:endParaRPr>
          </a:p>
        </p:txBody>
      </p:sp>
      <p:sp>
        <p:nvSpPr>
          <p:cNvPr id="51204" name="Text Box 7"/>
          <p:cNvSpPr txBox="1">
            <a:spLocks noChangeArrowheads="1"/>
          </p:cNvSpPr>
          <p:nvPr/>
        </p:nvSpPr>
        <p:spPr bwMode="auto">
          <a:xfrm>
            <a:off x="1116013" y="4652963"/>
            <a:ext cx="13398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lgn="r" eaLnBrk="0" hangingPunct="0"/>
            <a:r>
              <a:rPr lang="en-GB" altLang="en-US" sz="2800" b="1">
                <a:solidFill>
                  <a:srgbClr val="FF0000"/>
                </a:solidFill>
                <a:latin typeface="Arial" charset="0"/>
              </a:rPr>
              <a:t>Cost</a:t>
            </a:r>
            <a:endParaRPr lang="en-GB" altLang="en-US" sz="2800" b="1">
              <a:latin typeface="Arial" charset="0"/>
            </a:endParaRPr>
          </a:p>
        </p:txBody>
      </p:sp>
      <p:sp>
        <p:nvSpPr>
          <p:cNvPr id="51205" name="Text Box 8"/>
          <p:cNvSpPr txBox="1">
            <a:spLocks noChangeArrowheads="1"/>
          </p:cNvSpPr>
          <p:nvPr/>
        </p:nvSpPr>
        <p:spPr bwMode="auto">
          <a:xfrm>
            <a:off x="7010400" y="4652963"/>
            <a:ext cx="173831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50000"/>
              </a:spcBef>
            </a:pPr>
            <a:r>
              <a:rPr lang="en-GB" altLang="en-US" sz="2800" b="1">
                <a:solidFill>
                  <a:srgbClr val="FF0000"/>
                </a:solidFill>
                <a:latin typeface="Arial" charset="0"/>
              </a:rPr>
              <a:t>Quality</a:t>
            </a:r>
            <a:endParaRPr lang="en-GB" altLang="en-US" sz="2800" b="1">
              <a:latin typeface="Arial" charset="0"/>
            </a:endParaRPr>
          </a:p>
        </p:txBody>
      </p:sp>
      <p:sp>
        <p:nvSpPr>
          <p:cNvPr id="51206" name="Text Box 9"/>
          <p:cNvSpPr txBox="1">
            <a:spLocks noChangeArrowheads="1"/>
          </p:cNvSpPr>
          <p:nvPr/>
        </p:nvSpPr>
        <p:spPr bwMode="auto">
          <a:xfrm>
            <a:off x="3116263" y="2636838"/>
            <a:ext cx="2960687"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lgn="ctr" eaLnBrk="0" hangingPunct="0">
              <a:spcBef>
                <a:spcPct val="50000"/>
              </a:spcBef>
            </a:pPr>
            <a:r>
              <a:rPr lang="en-GB" altLang="en-US" sz="2400">
                <a:latin typeface="Arial" charset="0"/>
              </a:rPr>
              <a:t>In order                     to maximise               one aspect, you have to compromise one, or both, of the others</a:t>
            </a:r>
          </a:p>
          <a:p>
            <a:pPr algn="ctr" eaLnBrk="0" hangingPunct="0">
              <a:spcBef>
                <a:spcPct val="50000"/>
              </a:spcBef>
            </a:pPr>
            <a:endParaRPr lang="en-GB" altLang="en-US" sz="2400">
              <a:latin typeface="Arial" charset="0"/>
            </a:endParaRPr>
          </a:p>
          <a:p>
            <a:pPr algn="ctr" eaLnBrk="0" hangingPunct="0">
              <a:spcBef>
                <a:spcPct val="50000"/>
              </a:spcBef>
            </a:pPr>
            <a:endParaRPr lang="en-GB" altLang="en-US" sz="2400">
              <a:latin typeface="Arial" charset="0"/>
            </a:endParaRPr>
          </a:p>
        </p:txBody>
      </p:sp>
      <p:sp>
        <p:nvSpPr>
          <p:cNvPr id="51207" name="AutoShape 10"/>
          <p:cNvSpPr>
            <a:spLocks noChangeArrowheads="1"/>
          </p:cNvSpPr>
          <p:nvPr/>
        </p:nvSpPr>
        <p:spPr bwMode="auto">
          <a:xfrm>
            <a:off x="2438400" y="1828800"/>
            <a:ext cx="4537075" cy="3095625"/>
          </a:xfrm>
          <a:prstGeom prst="triangle">
            <a:avLst>
              <a:gd name="adj" fmla="val 50000"/>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pPr eaLnBrk="0" hangingPunct="0"/>
            <a:endParaRPr lang="en-GB" altLang="en-US"/>
          </a:p>
        </p:txBody>
      </p:sp>
      <p:sp>
        <p:nvSpPr>
          <p:cNvPr id="2" name="TextBox 1"/>
          <p:cNvSpPr txBox="1">
            <a:spLocks noChangeArrowheads="1"/>
          </p:cNvSpPr>
          <p:nvPr/>
        </p:nvSpPr>
        <p:spPr bwMode="auto">
          <a:xfrm>
            <a:off x="323850" y="1828800"/>
            <a:ext cx="8496300"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lgn="ctr">
              <a:lnSpc>
                <a:spcPct val="90000"/>
              </a:lnSpc>
            </a:pPr>
            <a:r>
              <a:rPr lang="en-GB" altLang="en-US" sz="2800">
                <a:latin typeface="Arial" charset="0"/>
              </a:rPr>
              <a:t>Is time critical? What are the deadlines?</a:t>
            </a:r>
          </a:p>
        </p:txBody>
      </p:sp>
      <p:sp>
        <p:nvSpPr>
          <p:cNvPr id="3" name="TextBox 2"/>
          <p:cNvSpPr txBox="1">
            <a:spLocks noChangeArrowheads="1"/>
          </p:cNvSpPr>
          <p:nvPr/>
        </p:nvSpPr>
        <p:spPr bwMode="auto">
          <a:xfrm>
            <a:off x="9525" y="5176838"/>
            <a:ext cx="3986213"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lgn="ctr"/>
            <a:r>
              <a:rPr lang="en-GB" altLang="en-US" sz="2800">
                <a:latin typeface="Arial" charset="0"/>
              </a:rPr>
              <a:t>What is the budget?    Is there any tolerance?</a:t>
            </a:r>
          </a:p>
        </p:txBody>
      </p:sp>
      <p:sp>
        <p:nvSpPr>
          <p:cNvPr id="12" name="TextBox 11"/>
          <p:cNvSpPr txBox="1">
            <a:spLocks noChangeArrowheads="1"/>
          </p:cNvSpPr>
          <p:nvPr/>
        </p:nvSpPr>
        <p:spPr bwMode="auto">
          <a:xfrm>
            <a:off x="5016500" y="5176838"/>
            <a:ext cx="39878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lgn="ctr"/>
            <a:r>
              <a:rPr lang="en-GB" altLang="en-US" sz="2800">
                <a:latin typeface="Arial" charset="0"/>
              </a:rPr>
              <a:t>How well does the solution fit the acceptance criteria?</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12"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457200" y="346075"/>
            <a:ext cx="8229600" cy="1570038"/>
          </a:xfrm>
        </p:spPr>
        <p:txBody>
          <a:bodyPr anchor="t"/>
          <a:lstStyle/>
          <a:p>
            <a:pPr eaLnBrk="1" hangingPunct="1">
              <a:defRPr/>
            </a:pPr>
            <a:r>
              <a:rPr lang="en-GB" altLang="en-US" sz="3600" b="1" dirty="0">
                <a:effectLst>
                  <a:outerShdw blurRad="38100" dist="38100" dir="2700000" algn="tl">
                    <a:srgbClr val="000000">
                      <a:alpha val="43137"/>
                    </a:srgbClr>
                  </a:outerShdw>
                </a:effectLst>
                <a:latin typeface="Arial" charset="0"/>
                <a:cs typeface="Arial" charset="0"/>
              </a:rPr>
              <a:t>Project Office role is to provide…. </a:t>
            </a:r>
          </a:p>
        </p:txBody>
      </p:sp>
      <p:sp>
        <p:nvSpPr>
          <p:cNvPr id="48131" name="Rectangle 3"/>
          <p:cNvSpPr>
            <a:spLocks noGrp="1" noChangeArrowheads="1"/>
          </p:cNvSpPr>
          <p:nvPr>
            <p:ph type="body" sz="half" idx="1"/>
          </p:nvPr>
        </p:nvSpPr>
        <p:spPr>
          <a:xfrm>
            <a:off x="755650" y="1557338"/>
            <a:ext cx="4037013" cy="4114800"/>
          </a:xfrm>
        </p:spPr>
        <p:txBody>
          <a:bodyPr/>
          <a:lstStyle/>
          <a:p>
            <a:pPr marL="0" indent="0" eaLnBrk="1" hangingPunct="1">
              <a:buFont typeface="Arial" charset="0"/>
              <a:buNone/>
            </a:pPr>
            <a:r>
              <a:rPr lang="en-GB" altLang="en-US">
                <a:latin typeface="Arial" charset="0"/>
                <a:cs typeface="Arial" charset="0"/>
              </a:rPr>
              <a:t>Project support</a:t>
            </a:r>
          </a:p>
          <a:p>
            <a:pPr marL="0" indent="0" eaLnBrk="1" hangingPunct="1">
              <a:buFont typeface="Arial" charset="0"/>
              <a:buNone/>
            </a:pPr>
            <a:endParaRPr lang="en-GB" altLang="en-US" sz="800">
              <a:latin typeface="Arial" charset="0"/>
              <a:cs typeface="Arial" charset="0"/>
            </a:endParaRPr>
          </a:p>
          <a:p>
            <a:pPr marL="0" indent="0" eaLnBrk="1" hangingPunct="1">
              <a:buFont typeface="Arial" charset="0"/>
              <a:buNone/>
            </a:pPr>
            <a:r>
              <a:rPr lang="en-GB" altLang="en-US">
                <a:latin typeface="Arial" charset="0"/>
                <a:cs typeface="Arial" charset="0"/>
              </a:rPr>
              <a:t>Project Methodology</a:t>
            </a:r>
          </a:p>
          <a:p>
            <a:pPr marL="0" indent="0" eaLnBrk="1" hangingPunct="1">
              <a:buFont typeface="Arial" charset="0"/>
              <a:buNone/>
            </a:pPr>
            <a:endParaRPr lang="en-GB" altLang="en-US" sz="800">
              <a:latin typeface="Arial" charset="0"/>
              <a:cs typeface="Arial" charset="0"/>
            </a:endParaRPr>
          </a:p>
          <a:p>
            <a:pPr marL="0" indent="0" eaLnBrk="1" hangingPunct="1">
              <a:buFont typeface="Arial" charset="0"/>
              <a:buNone/>
            </a:pPr>
            <a:r>
              <a:rPr lang="en-GB" altLang="en-US">
                <a:latin typeface="Arial" charset="0"/>
                <a:cs typeface="Arial" charset="0"/>
              </a:rPr>
              <a:t>Knowledge and skills </a:t>
            </a:r>
          </a:p>
          <a:p>
            <a:pPr marL="0" indent="0" eaLnBrk="1" hangingPunct="1">
              <a:buFont typeface="Arial" charset="0"/>
              <a:buNone/>
            </a:pPr>
            <a:endParaRPr lang="en-GB" altLang="en-US" sz="800">
              <a:latin typeface="Arial" charset="0"/>
              <a:cs typeface="Arial" charset="0"/>
            </a:endParaRPr>
          </a:p>
          <a:p>
            <a:pPr marL="0" indent="0" eaLnBrk="1" hangingPunct="1">
              <a:buFont typeface="Arial" charset="0"/>
              <a:buNone/>
            </a:pPr>
            <a:r>
              <a:rPr lang="en-GB" altLang="en-US">
                <a:latin typeface="Arial" charset="0"/>
                <a:cs typeface="Arial" charset="0"/>
              </a:rPr>
              <a:t>Monitoring </a:t>
            </a:r>
          </a:p>
          <a:p>
            <a:pPr marL="0" indent="0" eaLnBrk="1" hangingPunct="1">
              <a:buFont typeface="Arial" charset="0"/>
              <a:buNone/>
            </a:pPr>
            <a:endParaRPr lang="en-GB" altLang="en-US" sz="800">
              <a:latin typeface="Arial" charset="0"/>
              <a:cs typeface="Arial" charset="0"/>
            </a:endParaRPr>
          </a:p>
          <a:p>
            <a:pPr marL="0" indent="0" eaLnBrk="1" hangingPunct="1">
              <a:buFont typeface="Arial" charset="0"/>
              <a:buNone/>
            </a:pPr>
            <a:r>
              <a:rPr lang="en-GB" altLang="en-US">
                <a:latin typeface="Arial" charset="0"/>
                <a:cs typeface="Arial" charset="0"/>
              </a:rPr>
              <a:t>Coaching and mentoring</a:t>
            </a:r>
          </a:p>
          <a:p>
            <a:pPr marL="0" indent="0" eaLnBrk="1" hangingPunct="1">
              <a:buFont typeface="Arial" charset="0"/>
              <a:buNone/>
            </a:pPr>
            <a:endParaRPr lang="en-GB" altLang="en-US">
              <a:latin typeface="Arial" charset="0"/>
              <a:cs typeface="Arial" charset="0"/>
            </a:endParaRPr>
          </a:p>
        </p:txBody>
      </p:sp>
      <p:sp>
        <p:nvSpPr>
          <p:cNvPr id="48132" name="Rectangle 4"/>
          <p:cNvSpPr>
            <a:spLocks noGrp="1" noChangeArrowheads="1"/>
          </p:cNvSpPr>
          <p:nvPr>
            <p:ph type="body" sz="half" idx="2"/>
          </p:nvPr>
        </p:nvSpPr>
        <p:spPr>
          <a:xfrm>
            <a:off x="4572000" y="1557338"/>
            <a:ext cx="4321175" cy="4241800"/>
          </a:xfrm>
        </p:spPr>
        <p:txBody>
          <a:bodyPr/>
          <a:lstStyle/>
          <a:p>
            <a:pPr marL="0" indent="0" eaLnBrk="1" hangingPunct="1">
              <a:buFont typeface="Arial" charset="0"/>
              <a:buNone/>
            </a:pPr>
            <a:r>
              <a:rPr lang="en-GB" altLang="en-US">
                <a:latin typeface="Arial" charset="0"/>
                <a:cs typeface="Arial" charset="0"/>
              </a:rPr>
              <a:t>Software tools</a:t>
            </a:r>
          </a:p>
          <a:p>
            <a:pPr marL="0" indent="0" eaLnBrk="1" hangingPunct="1">
              <a:buFont typeface="Arial" charset="0"/>
              <a:buNone/>
            </a:pPr>
            <a:endParaRPr lang="en-GB" altLang="en-US" sz="800">
              <a:latin typeface="Arial" charset="0"/>
              <a:cs typeface="Arial" charset="0"/>
            </a:endParaRPr>
          </a:p>
          <a:p>
            <a:pPr marL="0" indent="0" eaLnBrk="1" hangingPunct="1">
              <a:buFont typeface="Arial" charset="0"/>
              <a:buNone/>
            </a:pPr>
            <a:r>
              <a:rPr lang="en-GB" altLang="en-US">
                <a:latin typeface="Arial" charset="0"/>
                <a:cs typeface="Arial" charset="0"/>
              </a:rPr>
              <a:t>Portfolio management</a:t>
            </a:r>
          </a:p>
          <a:p>
            <a:pPr marL="0" indent="0" eaLnBrk="1" hangingPunct="1">
              <a:buFont typeface="Arial" charset="0"/>
              <a:buNone/>
            </a:pPr>
            <a:endParaRPr lang="en-GB" altLang="en-US" sz="800">
              <a:latin typeface="Arial" charset="0"/>
              <a:cs typeface="Arial" charset="0"/>
            </a:endParaRPr>
          </a:p>
          <a:p>
            <a:pPr marL="0" indent="0" eaLnBrk="1" hangingPunct="1">
              <a:buFont typeface="Arial" charset="0"/>
              <a:buNone/>
            </a:pPr>
            <a:r>
              <a:rPr lang="en-GB" altLang="en-US">
                <a:latin typeface="Arial" charset="0"/>
                <a:cs typeface="Arial" charset="0"/>
              </a:rPr>
              <a:t>Evaluation</a:t>
            </a:r>
          </a:p>
          <a:p>
            <a:pPr marL="0" indent="0" eaLnBrk="1" hangingPunct="1">
              <a:buFont typeface="Arial" charset="0"/>
              <a:buNone/>
            </a:pPr>
            <a:endParaRPr lang="en-GB" altLang="en-US" sz="800">
              <a:latin typeface="Arial" charset="0"/>
              <a:cs typeface="Arial" charset="0"/>
            </a:endParaRPr>
          </a:p>
          <a:p>
            <a:pPr marL="0" indent="0" eaLnBrk="1" hangingPunct="1">
              <a:buFont typeface="Arial" charset="0"/>
              <a:buNone/>
            </a:pPr>
            <a:r>
              <a:rPr lang="en-GB" altLang="en-US">
                <a:latin typeface="Arial" charset="0"/>
                <a:cs typeface="Arial" charset="0"/>
              </a:rPr>
              <a:t>Training and transfer of learning</a:t>
            </a:r>
          </a:p>
        </p:txBody>
      </p:sp>
      <p:pic>
        <p:nvPicPr>
          <p:cNvPr id="52229" name="Picture 6" descr="http://www.goadsi.com/solutions/images/ms-project-logo.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84863" y="5661025"/>
            <a:ext cx="3230562" cy="1169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8131">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8131">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8131">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8131">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8131">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8131">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8131">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8131">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48131">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8132">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8132">
                                            <p:txEl>
                                              <p:pRg st="0" end="0"/>
                                            </p:txEl>
                                          </p:spTgt>
                                        </p:tgtEl>
                                        <p:attrNameLst>
                                          <p:attrName>ppt_c</p:attrName>
                                        </p:attrNameLst>
                                      </p:cBhvr>
                                      <p:to>
                                        <a:schemeClr val="accent1"/>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8132">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8132">
                                            <p:txEl>
                                              <p:pRg st="2" end="2"/>
                                            </p:txEl>
                                          </p:spTgt>
                                        </p:tgtEl>
                                        <p:attrNameLst>
                                          <p:attrName>ppt_c</p:attrName>
                                        </p:attrNameLst>
                                      </p:cBhvr>
                                      <p:to>
                                        <a:schemeClr val="accent1"/>
                                      </p:to>
                                    </p:animClr>
                                  </p:sub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8132">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8132">
                                            <p:txEl>
                                              <p:pRg st="4" end="4"/>
                                            </p:txEl>
                                          </p:spTgt>
                                        </p:tgtEl>
                                        <p:attrNameLst>
                                          <p:attrName>ppt_c</p:attrName>
                                        </p:attrNameLst>
                                      </p:cBhvr>
                                      <p:to>
                                        <a:schemeClr val="accent1"/>
                                      </p:to>
                                    </p:animClr>
                                  </p:sub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8132">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8132">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build="p"/>
      <p:bldP spid="48132"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nchor="t"/>
          <a:lstStyle/>
          <a:p>
            <a:pPr eaLnBrk="1" hangingPunct="1">
              <a:defRPr/>
            </a:pPr>
            <a:r>
              <a:rPr lang="en-GB" altLang="en-US" sz="3600" b="1" dirty="0">
                <a:effectLst>
                  <a:outerShdw blurRad="38100" dist="38100" dir="2700000" algn="tl">
                    <a:srgbClr val="000000">
                      <a:alpha val="43137"/>
                    </a:srgbClr>
                  </a:outerShdw>
                </a:effectLst>
                <a:latin typeface="Arial" charset="0"/>
                <a:cs typeface="Arial" charset="0"/>
              </a:rPr>
              <a:t>Project Records</a:t>
            </a:r>
          </a:p>
        </p:txBody>
      </p:sp>
      <p:sp>
        <p:nvSpPr>
          <p:cNvPr id="53251" name="Rectangle 3"/>
          <p:cNvSpPr>
            <a:spLocks noGrp="1" noChangeArrowheads="1"/>
          </p:cNvSpPr>
          <p:nvPr>
            <p:ph type="body" idx="1"/>
          </p:nvPr>
        </p:nvSpPr>
        <p:spPr>
          <a:xfrm>
            <a:off x="827088" y="1600200"/>
            <a:ext cx="7859712" cy="4525963"/>
          </a:xfrm>
        </p:spPr>
        <p:txBody>
          <a:bodyPr/>
          <a:lstStyle/>
          <a:p>
            <a:pPr marL="0" indent="0" eaLnBrk="1" hangingPunct="1">
              <a:buFontTx/>
              <a:buNone/>
            </a:pPr>
            <a:r>
              <a:rPr lang="en-GB" altLang="en-US">
                <a:latin typeface="Arial" charset="0"/>
                <a:cs typeface="Arial" charset="0"/>
              </a:rPr>
              <a:t>Every project will need to keep records that show the objectives of the project, the plans for achieving those objectives, any issues that arise and how they have been managed, information about budgets, the status of the project at closure and the lessons learned.</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lIns="92075" tIns="46038" rIns="92075" bIns="46038">
            <a:normAutofit/>
          </a:bodyPr>
          <a:lstStyle/>
          <a:p>
            <a:pPr eaLnBrk="1" hangingPunct="1">
              <a:defRPr/>
            </a:pPr>
            <a:r>
              <a:rPr lang="en-GB" sz="3600" b="1" dirty="0">
                <a:effectLst>
                  <a:outerShdw blurRad="38100" dist="38100" dir="2700000" algn="tl">
                    <a:srgbClr val="000000">
                      <a:alpha val="43137"/>
                    </a:srgbClr>
                  </a:outerShdw>
                </a:effectLst>
                <a:latin typeface="Arial" charset="0"/>
                <a:cs typeface="Arial" charset="0"/>
              </a:rPr>
              <a:t>Essential Project Documentation </a:t>
            </a:r>
          </a:p>
        </p:txBody>
      </p:sp>
      <p:sp>
        <p:nvSpPr>
          <p:cNvPr id="50179" name="Rectangle 3"/>
          <p:cNvSpPr>
            <a:spLocks noGrp="1" noChangeArrowheads="1"/>
          </p:cNvSpPr>
          <p:nvPr>
            <p:ph type="body" sz="half" idx="1"/>
          </p:nvPr>
        </p:nvSpPr>
        <p:spPr>
          <a:xfrm>
            <a:off x="468313" y="1844675"/>
            <a:ext cx="7343775" cy="4210050"/>
          </a:xfrm>
        </p:spPr>
        <p:txBody>
          <a:bodyPr lIns="92075" tIns="46038" rIns="92075" bIns="46038"/>
          <a:lstStyle/>
          <a:p>
            <a:pPr marL="0" indent="0" eaLnBrk="1" hangingPunct="1">
              <a:buClr>
                <a:schemeClr val="tx1"/>
              </a:buClr>
              <a:buFontTx/>
              <a:buNone/>
            </a:pPr>
            <a:r>
              <a:rPr lang="en-GB" altLang="en-US" sz="2800">
                <a:latin typeface="Arial" charset="0"/>
                <a:cs typeface="Arial" charset="0"/>
              </a:rPr>
              <a:t>     Start-up or Project initiation document</a:t>
            </a:r>
          </a:p>
          <a:p>
            <a:pPr marL="0" indent="0" eaLnBrk="1" hangingPunct="1">
              <a:buClr>
                <a:schemeClr val="tx1"/>
              </a:buClr>
              <a:buFontTx/>
              <a:buNone/>
            </a:pPr>
            <a:r>
              <a:rPr lang="en-GB" altLang="en-US" sz="2800">
                <a:latin typeface="Arial" charset="0"/>
                <a:cs typeface="Arial" charset="0"/>
              </a:rPr>
              <a:t>     Risk Assessment (including Risk Log)</a:t>
            </a:r>
            <a:endParaRPr lang="en-GB" altLang="en-US" sz="2800" u="sng">
              <a:latin typeface="Arial" charset="0"/>
              <a:cs typeface="Arial" charset="0"/>
            </a:endParaRPr>
          </a:p>
          <a:p>
            <a:pPr marL="0" indent="0" eaLnBrk="1" hangingPunct="1">
              <a:buFontTx/>
              <a:buNone/>
            </a:pPr>
            <a:r>
              <a:rPr lang="en-GB" altLang="en-US" sz="2800">
                <a:latin typeface="Arial" charset="0"/>
                <a:cs typeface="Arial" charset="0"/>
              </a:rPr>
              <a:t>     Project Plan</a:t>
            </a:r>
          </a:p>
          <a:p>
            <a:pPr marL="0" indent="0" eaLnBrk="1" hangingPunct="1">
              <a:buFontTx/>
              <a:buNone/>
            </a:pPr>
            <a:r>
              <a:rPr lang="en-GB" altLang="en-US" sz="2800">
                <a:latin typeface="Arial" charset="0"/>
                <a:cs typeface="Arial" charset="0"/>
              </a:rPr>
              <a:t>     Budget Control</a:t>
            </a:r>
          </a:p>
          <a:p>
            <a:pPr marL="0" indent="0" eaLnBrk="1" hangingPunct="1">
              <a:buFontTx/>
              <a:buNone/>
            </a:pPr>
            <a:r>
              <a:rPr lang="en-GB" altLang="en-US" sz="2800">
                <a:latin typeface="Arial" charset="0"/>
                <a:cs typeface="Arial" charset="0"/>
              </a:rPr>
              <a:t>     Project Reviews</a:t>
            </a:r>
          </a:p>
          <a:p>
            <a:pPr marL="0" indent="0" eaLnBrk="1" hangingPunct="1">
              <a:buFontTx/>
              <a:buNone/>
            </a:pPr>
            <a:r>
              <a:rPr lang="en-GB" altLang="en-US" sz="2800">
                <a:latin typeface="Arial" charset="0"/>
                <a:cs typeface="Arial" charset="0"/>
              </a:rPr>
              <a:t>     Change Control</a:t>
            </a:r>
          </a:p>
          <a:p>
            <a:pPr marL="0" indent="0" eaLnBrk="1" hangingPunct="1">
              <a:buFontTx/>
              <a:buNone/>
            </a:pPr>
            <a:r>
              <a:rPr lang="en-GB" altLang="en-US" sz="2800">
                <a:latin typeface="Arial" charset="0"/>
                <a:cs typeface="Arial" charset="0"/>
              </a:rPr>
              <a:t>     Project Closure</a:t>
            </a:r>
          </a:p>
          <a:p>
            <a:pPr marL="1238250" lvl="1" eaLnBrk="1" hangingPunct="1"/>
            <a:r>
              <a:rPr lang="en-GB" altLang="en-US" sz="2400">
                <a:latin typeface="Arial" charset="0"/>
                <a:cs typeface="Arial" charset="0"/>
              </a:rPr>
              <a:t>Including lessons learned</a:t>
            </a:r>
          </a:p>
        </p:txBody>
      </p:sp>
      <p:pic>
        <p:nvPicPr>
          <p:cNvPr id="54276" name="Picture 4" descr="j017537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219700" y="3429000"/>
            <a:ext cx="3657600" cy="2425700"/>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0179">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179">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0179">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17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0179">
                                            <p:txEl>
                                              <p:pRg st="2" end="2"/>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017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0179">
                                            <p:txEl>
                                              <p:pRg st="3" end="3"/>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017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0179">
                                            <p:txEl>
                                              <p:pRg st="4" end="4"/>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0179">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0179">
                                            <p:txEl>
                                              <p:pRg st="5" end="5"/>
                                            </p:txEl>
                                          </p:spTgt>
                                        </p:tgtEl>
                                        <p:attrNameLst>
                                          <p:attrName>ppt_c</p:attrName>
                                        </p:attrNameLst>
                                      </p:cBhvr>
                                      <p:to>
                                        <a:schemeClr val="accent1"/>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017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50179">
                                            <p:txEl>
                                              <p:pRg st="6" end="6"/>
                                            </p:txEl>
                                          </p:spTgt>
                                        </p:tgtEl>
                                        <p:attrNameLst>
                                          <p:attrName>ppt_c</p:attrName>
                                        </p:attrNameLst>
                                      </p:cBhvr>
                                      <p:to>
                                        <a:schemeClr val="accent1"/>
                                      </p:to>
                                    </p:animClr>
                                  </p:subTnLst>
                                </p:cTn>
                              </p:par>
                              <p:par>
                                <p:cTn id="31" presetID="1" presetClass="entr" presetSubtype="0" fill="hold" grpId="0" nodeType="withEffect">
                                  <p:stCondLst>
                                    <p:cond delay="0"/>
                                  </p:stCondLst>
                                  <p:childTnLst>
                                    <p:set>
                                      <p:cBhvr>
                                        <p:cTn id="32" dur="1" fill="hold">
                                          <p:stCondLst>
                                            <p:cond delay="0"/>
                                          </p:stCondLst>
                                        </p:cTn>
                                        <p:tgtEl>
                                          <p:spTgt spid="50179">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50179">
                                            <p:txEl>
                                              <p:pRg st="7" end="7"/>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9"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27088" y="250825"/>
            <a:ext cx="7870825" cy="1143000"/>
          </a:xfrm>
        </p:spPr>
        <p:txBody>
          <a:bodyPr/>
          <a:lstStyle/>
          <a:p>
            <a:pPr algn="l">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By Next Session</a:t>
            </a:r>
          </a:p>
        </p:txBody>
      </p:sp>
      <p:sp>
        <p:nvSpPr>
          <p:cNvPr id="35843" name="Content Placeholder 2"/>
          <p:cNvSpPr>
            <a:spLocks noGrp="1"/>
          </p:cNvSpPr>
          <p:nvPr>
            <p:ph idx="1"/>
          </p:nvPr>
        </p:nvSpPr>
        <p:spPr>
          <a:xfrm>
            <a:off x="501932" y="2846450"/>
            <a:ext cx="8208963" cy="4176712"/>
          </a:xfrm>
        </p:spPr>
        <p:txBody>
          <a:bodyPr/>
          <a:lstStyle/>
          <a:p>
            <a:pPr marL="0" indent="0">
              <a:buFont typeface="Arial" charset="0"/>
              <a:buNone/>
            </a:pPr>
            <a:endParaRPr lang="en-GB" altLang="en-US" sz="1600" dirty="0">
              <a:latin typeface="Arial" charset="0"/>
              <a:cs typeface="Arial" charset="0"/>
            </a:endParaRPr>
          </a:p>
          <a:p>
            <a:pPr marL="0" indent="0">
              <a:buFont typeface="Arial" charset="0"/>
              <a:buNone/>
            </a:pPr>
            <a:r>
              <a:rPr lang="en-GB" altLang="en-US" dirty="0">
                <a:latin typeface="Arial" charset="0"/>
                <a:cs typeface="Arial" charset="0"/>
              </a:rPr>
              <a:t>Identify a simple workplace project for discussion</a:t>
            </a:r>
          </a:p>
          <a:p>
            <a:pPr marL="0" indent="0">
              <a:buFont typeface="Arial" charset="0"/>
              <a:buNone/>
            </a:pPr>
            <a:endParaRPr lang="en-GB" altLang="en-US" b="1" i="1" dirty="0">
              <a:latin typeface="Arial" charset="0"/>
              <a:cs typeface="Arial" charset="0"/>
            </a:endParaRPr>
          </a:p>
          <a:p>
            <a:pPr marL="0" indent="0">
              <a:buFont typeface="Arial" charset="0"/>
              <a:buNone/>
            </a:pPr>
            <a:endParaRPr lang="en-GB" altLang="en-US" sz="2000" b="1" i="1"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1200"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2800" dirty="0">
              <a:latin typeface="Arial" charset="0"/>
              <a:cs typeface="Arial" charset="0"/>
            </a:endParaRPr>
          </a:p>
          <a:p>
            <a:pPr marL="0" indent="0">
              <a:buFont typeface="Arial" charset="0"/>
              <a:buNone/>
            </a:pPr>
            <a:endParaRPr lang="en-GB" altLang="en-US" sz="1200" dirty="0">
              <a:latin typeface="Arial" charset="0"/>
              <a:cs typeface="Arial" charset="0"/>
            </a:endParaRPr>
          </a:p>
          <a:p>
            <a:pPr marL="0" indent="0">
              <a:buFont typeface="Arial" charset="0"/>
              <a:buNone/>
            </a:pPr>
            <a:endParaRPr lang="en-GB" altLang="en-US" dirty="0">
              <a:latin typeface="Arial" charset="0"/>
              <a:cs typeface="Arial" charset="0"/>
            </a:endParaRPr>
          </a:p>
          <a:p>
            <a:pPr marL="0" indent="0">
              <a:buFont typeface="Arial" charset="0"/>
              <a:buNone/>
            </a:pPr>
            <a:endParaRPr lang="en-GB" altLang="en-US"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02A90B16-694D-442E-BEDC-CF7774B82ADC}" type="slidenum">
              <a:rPr lang="en-GB" smtClean="0"/>
              <a:pPr>
                <a:defRPr/>
              </a:pPr>
              <a:t>51</a:t>
            </a:fld>
            <a:endParaRPr lang="en-GB" dirty="0"/>
          </a:p>
        </p:txBody>
      </p:sp>
      <p:pic>
        <p:nvPicPr>
          <p:cNvPr id="55301"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2" name="Picture 2" descr="http://www.disneycoloringsheets.com/wp-content/uploads/2011/10/Scooby-Doo-and-Shaggy-Scared-Coloring-Pages-452x50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34263" y="600075"/>
            <a:ext cx="1720850" cy="1903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7239</TotalTime>
  <Words>1809</Words>
  <Application>Microsoft Office PowerPoint</Application>
  <PresentationFormat>On-screen Show (4:3)</PresentationFormat>
  <Paragraphs>496</Paragraphs>
  <Slides>51</Slides>
  <Notes>51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51</vt:i4>
      </vt:variant>
    </vt:vector>
  </HeadingPairs>
  <TitlesOfParts>
    <vt:vector size="57" baseType="lpstr">
      <vt:lpstr>Arial</vt:lpstr>
      <vt:lpstr>Calibri</vt:lpstr>
      <vt:lpstr>Times</vt:lpstr>
      <vt:lpstr>Times New Roman</vt:lpstr>
      <vt:lpstr>Wingdings 2</vt:lpstr>
      <vt:lpstr>Office Theme</vt:lpstr>
      <vt:lpstr>Welcome to your learning journey  CertHE Skills for the Workplace  EMPL4009  Project Planning  Workshop Day    </vt:lpstr>
      <vt:lpstr>Today’s Session  </vt:lpstr>
      <vt:lpstr>Assignment</vt:lpstr>
      <vt:lpstr>Assignment</vt:lpstr>
      <vt:lpstr>Assignment</vt:lpstr>
      <vt:lpstr>Assignment</vt:lpstr>
      <vt:lpstr>Assignment</vt:lpstr>
      <vt:lpstr>Assignment</vt:lpstr>
      <vt:lpstr>Assignment</vt:lpstr>
      <vt:lpstr>What is a Project?</vt:lpstr>
      <vt:lpstr>Project Strategy</vt:lpstr>
      <vt:lpstr>Requirements for successful  project management?                        Elbeik, S and Thomas, M (1998) Butterworth Heinemann  </vt:lpstr>
      <vt:lpstr>PowerPoint Presentation</vt:lpstr>
      <vt:lpstr>Project Manager’s Role</vt:lpstr>
      <vt:lpstr>The Project Management Environment</vt:lpstr>
      <vt:lpstr>Internal Stakeholders?</vt:lpstr>
      <vt:lpstr>PowerPoint Presentation</vt:lpstr>
      <vt:lpstr>Stakeholder Management                   and Analysis</vt:lpstr>
      <vt:lpstr>Benefits of a stakeholder-based approach?</vt:lpstr>
      <vt:lpstr>Benefits of a stakeholder-based approach?</vt:lpstr>
      <vt:lpstr>Stages in Stakeholder Analysis</vt:lpstr>
      <vt:lpstr>Prioritising Stakeholders</vt:lpstr>
      <vt:lpstr>PESTLE Forces</vt:lpstr>
      <vt:lpstr>Forcefield Analysis</vt:lpstr>
      <vt:lpstr>PRINCE2® Structure</vt:lpstr>
      <vt:lpstr>Planning</vt:lpstr>
      <vt:lpstr>Planning Tools</vt:lpstr>
      <vt:lpstr>The Critical Path?</vt:lpstr>
      <vt:lpstr>Critical Path Analysis</vt:lpstr>
      <vt:lpstr>The Critical Path</vt:lpstr>
      <vt:lpstr>Critical Path</vt:lpstr>
      <vt:lpstr>Path Durations</vt:lpstr>
      <vt:lpstr>Path Durations</vt:lpstr>
      <vt:lpstr>Calculating the Critical Path Terms Explained</vt:lpstr>
      <vt:lpstr>Calculating the Critical Path Terms Explained</vt:lpstr>
      <vt:lpstr>Calculating the Critical Path Terms Explained</vt:lpstr>
      <vt:lpstr>Calculating the Critical Path Terms Explained:  Float</vt:lpstr>
      <vt:lpstr>Calculating the Critical Path Terms Explained:  Float</vt:lpstr>
      <vt:lpstr>Product Based Planning</vt:lpstr>
      <vt:lpstr>Product Flow Diagram - Venues</vt:lpstr>
      <vt:lpstr>Product Flow Diagram</vt:lpstr>
      <vt:lpstr>Risk management process</vt:lpstr>
      <vt:lpstr>Risk Analysis</vt:lpstr>
      <vt:lpstr>Prioritising Risks</vt:lpstr>
      <vt:lpstr>Business Case</vt:lpstr>
      <vt:lpstr>Cost Benefit Analysis –                   renting a new photocopier</vt:lpstr>
      <vt:lpstr>Pressures on resources</vt:lpstr>
      <vt:lpstr>Project Office role is to provide…. </vt:lpstr>
      <vt:lpstr>Project Records</vt:lpstr>
      <vt:lpstr>Essential Project Documentation </vt:lpstr>
      <vt:lpstr>By Next Session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Concepts for Self Awareness</dc:title>
  <dc:creator>Glenn Studio Laptop</dc:creator>
  <cp:lastModifiedBy>Julia Ault</cp:lastModifiedBy>
  <cp:revision>338</cp:revision>
  <dcterms:created xsi:type="dcterms:W3CDTF">2012-10-20T16:04:33Z</dcterms:created>
  <dcterms:modified xsi:type="dcterms:W3CDTF">2017-06-15T16:47:10Z</dcterms:modified>
</cp:coreProperties>
</file>