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60" r:id="rId3"/>
    <p:sldId id="258" r:id="rId4"/>
    <p:sldId id="261" r:id="rId5"/>
    <p:sldId id="259" r:id="rId6"/>
    <p:sldId id="262" r:id="rId7"/>
    <p:sldId id="263" r:id="rId8"/>
    <p:sldId id="25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41" autoAdjust="0"/>
    <p:restoredTop sz="94660"/>
  </p:normalViewPr>
  <p:slideViewPr>
    <p:cSldViewPr snapToGrid="0">
      <p:cViewPr varScale="1">
        <p:scale>
          <a:sx n="72" d="100"/>
          <a:sy n="72" d="100"/>
        </p:scale>
        <p:origin x="52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1657714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168848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2272351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591A7-F478-49F0-867D-D9C0741A96B0}"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2108536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0591A7-F478-49F0-867D-D9C0741A96B0}"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3050506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0591A7-F478-49F0-867D-D9C0741A96B0}"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785452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0591A7-F478-49F0-867D-D9C0741A96B0}"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1046006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D0591A7-F478-49F0-867D-D9C0741A96B0}"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3484614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575439-CDFF-435D-AE48-CAEEF351225A}" type="slidenum">
              <a:rPr lang="en-GB" smtClean="0"/>
              <a:t>‹#›</a:t>
            </a:fld>
            <a:endParaRPr lang="en-GB"/>
          </a:p>
        </p:txBody>
      </p:sp>
      <p:sp>
        <p:nvSpPr>
          <p:cNvPr id="5" name="Date Placeholder 4"/>
          <p:cNvSpPr>
            <a:spLocks noGrp="1"/>
          </p:cNvSpPr>
          <p:nvPr>
            <p:ph type="dt" sz="half" idx="10"/>
          </p:nvPr>
        </p:nvSpPr>
        <p:spPr/>
        <p:txBody>
          <a:bodyPr/>
          <a:lstStyle/>
          <a:p>
            <a:fld id="{6D0591A7-F478-49F0-867D-D9C0741A96B0}" type="datetimeFigureOut">
              <a:rPr lang="en-GB" smtClean="0"/>
              <a:t>27/04/2020</a:t>
            </a:fld>
            <a:endParaRPr lang="en-GB"/>
          </a:p>
        </p:txBody>
      </p:sp>
    </p:spTree>
    <p:extLst>
      <p:ext uri="{BB962C8B-B14F-4D97-AF65-F5344CB8AC3E}">
        <p14:creationId xmlns:p14="http://schemas.microsoft.com/office/powerpoint/2010/main" val="214676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3321346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2439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33773252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96643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28849789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2941722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0591A7-F478-49F0-867D-D9C0741A96B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575439-CDFF-435D-AE48-CAEEF351225A}" type="slidenum">
              <a:rPr lang="en-GB" smtClean="0"/>
              <a:t>‹#›</a:t>
            </a:fld>
            <a:endParaRPr lang="en-GB"/>
          </a:p>
        </p:txBody>
      </p:sp>
    </p:spTree>
    <p:extLst>
      <p:ext uri="{BB962C8B-B14F-4D97-AF65-F5344CB8AC3E}">
        <p14:creationId xmlns:p14="http://schemas.microsoft.com/office/powerpoint/2010/main" val="2464727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D0591A7-F478-49F0-867D-D9C0741A96B0}" type="datetimeFigureOut">
              <a:rPr lang="en-GB" smtClean="0"/>
              <a:t>27/04/2020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3575439-CDFF-435D-AE48-CAEEF351225A}" type="slidenum">
              <a:rPr lang="en-GB" smtClean="0"/>
              <a:t>‹#›</a:t>
            </a:fld>
            <a:endParaRPr lang="en-GB"/>
          </a:p>
        </p:txBody>
      </p:sp>
    </p:spTree>
    <p:extLst>
      <p:ext uri="{BB962C8B-B14F-4D97-AF65-F5344CB8AC3E}">
        <p14:creationId xmlns:p14="http://schemas.microsoft.com/office/powerpoint/2010/main" val="8114798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bacp.co.uk/careers/careers-in-counselling/training/" TargetMode="External"/><Relationship Id="rId2" Type="http://schemas.openxmlformats.org/officeDocument/2006/relationships/hyperlink" Target="https://www.bacp.co.uk/media/5864/bacp-counsellors-guide-cyp-competence-framework.pdf"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51A2C-33FC-4296-AFBC-FAF4453DAC89}"/>
              </a:ext>
            </a:extLst>
          </p:cNvPr>
          <p:cNvSpPr>
            <a:spLocks noGrp="1"/>
          </p:cNvSpPr>
          <p:nvPr>
            <p:ph type="ctrTitle"/>
          </p:nvPr>
        </p:nvSpPr>
        <p:spPr>
          <a:xfrm>
            <a:off x="265044" y="419567"/>
            <a:ext cx="9144000" cy="2387600"/>
          </a:xfrm>
        </p:spPr>
        <p:txBody>
          <a:bodyPr/>
          <a:lstStyle/>
          <a:p>
            <a:r>
              <a:rPr lang="en-GB" b="1" dirty="0"/>
              <a:t>Counselling as a career</a:t>
            </a:r>
          </a:p>
        </p:txBody>
      </p:sp>
      <p:sp>
        <p:nvSpPr>
          <p:cNvPr id="3" name="Subtitle 2">
            <a:extLst>
              <a:ext uri="{FF2B5EF4-FFF2-40B4-BE49-F238E27FC236}">
                <a16:creationId xmlns:a16="http://schemas.microsoft.com/office/drawing/2014/main" id="{87CC810B-A858-47D4-B764-AEF338BC4D8B}"/>
              </a:ext>
            </a:extLst>
          </p:cNvPr>
          <p:cNvSpPr>
            <a:spLocks noGrp="1"/>
          </p:cNvSpPr>
          <p:nvPr>
            <p:ph type="subTitle" idx="1"/>
          </p:nvPr>
        </p:nvSpPr>
        <p:spPr/>
        <p:txBody>
          <a:bodyPr/>
          <a:lstStyle/>
          <a:p>
            <a:r>
              <a:rPr lang="en-GB" dirty="0"/>
              <a:t>By Rebekah Bamsey</a:t>
            </a:r>
          </a:p>
          <a:p>
            <a:r>
              <a:rPr lang="en-GB" dirty="0"/>
              <a:t>1705687</a:t>
            </a:r>
          </a:p>
        </p:txBody>
      </p:sp>
    </p:spTree>
    <p:extLst>
      <p:ext uri="{BB962C8B-B14F-4D97-AF65-F5344CB8AC3E}">
        <p14:creationId xmlns:p14="http://schemas.microsoft.com/office/powerpoint/2010/main" val="1895232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44B29-3324-48E5-85ED-5F389B157E9A}"/>
              </a:ext>
            </a:extLst>
          </p:cNvPr>
          <p:cNvSpPr>
            <a:spLocks noGrp="1"/>
          </p:cNvSpPr>
          <p:nvPr>
            <p:ph type="title"/>
          </p:nvPr>
        </p:nvSpPr>
        <p:spPr/>
        <p:txBody>
          <a:bodyPr>
            <a:noAutofit/>
          </a:bodyPr>
          <a:lstStyle/>
          <a:p>
            <a:r>
              <a:rPr lang="en-US" sz="2400" dirty="0"/>
              <a:t>The Family Support Counsellor works together with the Youth Counsellor who supports young people aged 13 – 24, male or female, who are survivors of rape and sexual abuse. The Family Support Counsellor’s role is to provide support, for family members of the young person being supported through our Youth Counselling </a:t>
            </a:r>
            <a:r>
              <a:rPr lang="en-US" sz="2400" dirty="0" err="1"/>
              <a:t>Programme</a:t>
            </a:r>
            <a:r>
              <a:rPr lang="en-US" sz="2400" dirty="0"/>
              <a:t>, through the provision of up to six family sessions.</a:t>
            </a:r>
            <a:endParaRPr lang="en-GB" sz="2400" dirty="0"/>
          </a:p>
        </p:txBody>
      </p:sp>
      <p:sp>
        <p:nvSpPr>
          <p:cNvPr id="3" name="Text Placeholder 2">
            <a:extLst>
              <a:ext uri="{FF2B5EF4-FFF2-40B4-BE49-F238E27FC236}">
                <a16:creationId xmlns:a16="http://schemas.microsoft.com/office/drawing/2014/main" id="{F34DE604-9101-4DAE-9C2A-CF47473379D8}"/>
              </a:ext>
            </a:extLst>
          </p:cNvPr>
          <p:cNvSpPr>
            <a:spLocks noGrp="1"/>
          </p:cNvSpPr>
          <p:nvPr>
            <p:ph type="body" idx="1"/>
          </p:nvPr>
        </p:nvSpPr>
        <p:spPr>
          <a:xfrm>
            <a:off x="3936297" y="638029"/>
            <a:ext cx="3894058" cy="1087740"/>
          </a:xfrm>
        </p:spPr>
        <p:txBody>
          <a:bodyPr>
            <a:normAutofit/>
          </a:bodyPr>
          <a:lstStyle/>
          <a:p>
            <a:r>
              <a:rPr lang="en-GB" sz="4000" b="1" i="1" u="sng" dirty="0"/>
              <a:t>Job Role</a:t>
            </a:r>
          </a:p>
        </p:txBody>
      </p:sp>
    </p:spTree>
    <p:extLst>
      <p:ext uri="{BB962C8B-B14F-4D97-AF65-F5344CB8AC3E}">
        <p14:creationId xmlns:p14="http://schemas.microsoft.com/office/powerpoint/2010/main" val="444169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3EE90D-CE21-4A4A-B343-6403439D6858}"/>
              </a:ext>
            </a:extLst>
          </p:cNvPr>
          <p:cNvSpPr txBox="1"/>
          <p:nvPr/>
        </p:nvSpPr>
        <p:spPr>
          <a:xfrm>
            <a:off x="490331" y="1205948"/>
            <a:ext cx="8600661" cy="2862322"/>
          </a:xfrm>
          <a:prstGeom prst="rect">
            <a:avLst/>
          </a:prstGeom>
          <a:noFill/>
        </p:spPr>
        <p:txBody>
          <a:bodyPr wrap="square" rtlCol="0">
            <a:spAutoFit/>
          </a:bodyPr>
          <a:lstStyle/>
          <a:p>
            <a:r>
              <a:rPr lang="en-GB" dirty="0"/>
              <a:t>According to </a:t>
            </a:r>
            <a:r>
              <a:rPr lang="en-US" dirty="0"/>
              <a:t>BACP,. (2019) Counsellors require background knowledge that is relevant to their practice. </a:t>
            </a:r>
          </a:p>
          <a:p>
            <a:r>
              <a:rPr lang="en-US" dirty="0"/>
              <a:t>The ability to apply this knowledge into clinical situations is the most important, not just having the knowledge itself. </a:t>
            </a:r>
          </a:p>
          <a:p>
            <a:endParaRPr lang="en-US" dirty="0"/>
          </a:p>
          <a:p>
            <a:endParaRPr lang="en-US" dirty="0"/>
          </a:p>
          <a:p>
            <a:r>
              <a:rPr lang="en-US" dirty="0"/>
              <a:t>Within the course of BSc Mental Health, there were many modules which are relevant to this role. The main modules included were the counselling modules. Throughout the three-year duration, there were two modules of this, but both were different from each other; counselling skills and motivational interviewing.  </a:t>
            </a:r>
            <a:endParaRPr lang="en-GB" dirty="0"/>
          </a:p>
        </p:txBody>
      </p:sp>
    </p:spTree>
    <p:extLst>
      <p:ext uri="{BB962C8B-B14F-4D97-AF65-F5344CB8AC3E}">
        <p14:creationId xmlns:p14="http://schemas.microsoft.com/office/powerpoint/2010/main" val="2406003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A15C1-28C1-4AE8-AD57-6E7E2DD95DAA}"/>
              </a:ext>
            </a:extLst>
          </p:cNvPr>
          <p:cNvSpPr>
            <a:spLocks noGrp="1"/>
          </p:cNvSpPr>
          <p:nvPr>
            <p:ph type="title"/>
          </p:nvPr>
        </p:nvSpPr>
        <p:spPr>
          <a:xfrm>
            <a:off x="2400117" y="49696"/>
            <a:ext cx="8596668" cy="1098448"/>
          </a:xfrm>
        </p:spPr>
        <p:txBody>
          <a:bodyPr/>
          <a:lstStyle/>
          <a:p>
            <a:r>
              <a:rPr lang="en-GB" dirty="0">
                <a:solidFill>
                  <a:schemeClr val="tx1">
                    <a:lumMod val="50000"/>
                    <a:lumOff val="50000"/>
                  </a:schemeClr>
                </a:solidFill>
              </a:rPr>
              <a:t>My Attributes</a:t>
            </a:r>
          </a:p>
        </p:txBody>
      </p:sp>
      <p:sp>
        <p:nvSpPr>
          <p:cNvPr id="3" name="Text Placeholder 2">
            <a:extLst>
              <a:ext uri="{FF2B5EF4-FFF2-40B4-BE49-F238E27FC236}">
                <a16:creationId xmlns:a16="http://schemas.microsoft.com/office/drawing/2014/main" id="{E0C56F8E-A12D-4281-AA54-F5C008EA311F}"/>
              </a:ext>
            </a:extLst>
          </p:cNvPr>
          <p:cNvSpPr>
            <a:spLocks noGrp="1"/>
          </p:cNvSpPr>
          <p:nvPr>
            <p:ph type="body" idx="1"/>
          </p:nvPr>
        </p:nvSpPr>
        <p:spPr>
          <a:xfrm>
            <a:off x="425544" y="1704735"/>
            <a:ext cx="8596668" cy="4351508"/>
          </a:xfrm>
        </p:spPr>
        <p:txBody>
          <a:bodyPr/>
          <a:lstStyle/>
          <a:p>
            <a:r>
              <a:rPr lang="en-GB" dirty="0">
                <a:solidFill>
                  <a:schemeClr val="accent1"/>
                </a:solidFill>
              </a:rPr>
              <a:t>What I would bring to this job role:</a:t>
            </a:r>
          </a:p>
          <a:p>
            <a:pPr marL="342900" indent="-342900">
              <a:buFont typeface="Arial" panose="020B0604020202020204" pitchFamily="34" charset="0"/>
              <a:buChar char="•"/>
            </a:pPr>
            <a:r>
              <a:rPr lang="en-GB" dirty="0">
                <a:solidFill>
                  <a:schemeClr val="accent1">
                    <a:lumMod val="75000"/>
                  </a:schemeClr>
                </a:solidFill>
              </a:rPr>
              <a:t>People skills </a:t>
            </a:r>
          </a:p>
          <a:p>
            <a:pPr marL="342900" indent="-342900">
              <a:buFont typeface="Arial" panose="020B0604020202020204" pitchFamily="34" charset="0"/>
              <a:buChar char="•"/>
            </a:pPr>
            <a:r>
              <a:rPr lang="en-GB" dirty="0">
                <a:solidFill>
                  <a:schemeClr val="accent1">
                    <a:lumMod val="75000"/>
                  </a:schemeClr>
                </a:solidFill>
              </a:rPr>
              <a:t>Ethics and values</a:t>
            </a:r>
          </a:p>
          <a:p>
            <a:pPr marL="342900" indent="-342900">
              <a:buFont typeface="Arial" panose="020B0604020202020204" pitchFamily="34" charset="0"/>
              <a:buChar char="•"/>
            </a:pPr>
            <a:r>
              <a:rPr lang="en-GB" dirty="0">
                <a:solidFill>
                  <a:schemeClr val="accent1">
                    <a:lumMod val="75000"/>
                  </a:schemeClr>
                </a:solidFill>
              </a:rPr>
              <a:t>Good communication</a:t>
            </a:r>
          </a:p>
          <a:p>
            <a:pPr marL="342900" indent="-342900">
              <a:buFont typeface="Arial" panose="020B0604020202020204" pitchFamily="34" charset="0"/>
              <a:buChar char="•"/>
            </a:pPr>
            <a:r>
              <a:rPr lang="en-GB" dirty="0">
                <a:solidFill>
                  <a:schemeClr val="accent1">
                    <a:lumMod val="75000"/>
                  </a:schemeClr>
                </a:solidFill>
              </a:rPr>
              <a:t>Problem solving </a:t>
            </a:r>
          </a:p>
          <a:p>
            <a:pPr marL="342900" indent="-342900">
              <a:buFont typeface="Arial" panose="020B0604020202020204" pitchFamily="34" charset="0"/>
              <a:buChar char="•"/>
            </a:pPr>
            <a:r>
              <a:rPr lang="en-GB" dirty="0">
                <a:solidFill>
                  <a:schemeClr val="accent1">
                    <a:lumMod val="75000"/>
                  </a:schemeClr>
                </a:solidFill>
              </a:rPr>
              <a:t>Time management</a:t>
            </a:r>
          </a:p>
          <a:p>
            <a:pPr marL="342900" indent="-342900">
              <a:buFont typeface="Arial" panose="020B0604020202020204" pitchFamily="34" charset="0"/>
              <a:buChar char="•"/>
            </a:pPr>
            <a:r>
              <a:rPr lang="en-GB" dirty="0">
                <a:solidFill>
                  <a:schemeClr val="accent1">
                    <a:lumMod val="75000"/>
                  </a:schemeClr>
                </a:solidFill>
              </a:rPr>
              <a:t>Self-awareness</a:t>
            </a:r>
          </a:p>
          <a:p>
            <a:pPr marL="342900" indent="-342900">
              <a:buFont typeface="Arial" panose="020B0604020202020204" pitchFamily="34" charset="0"/>
              <a:buChar char="•"/>
            </a:pPr>
            <a:r>
              <a:rPr lang="en-GB" dirty="0">
                <a:solidFill>
                  <a:schemeClr val="accent1">
                    <a:lumMod val="75000"/>
                  </a:schemeClr>
                </a:solidFill>
              </a:rPr>
              <a:t>Reflection</a:t>
            </a:r>
          </a:p>
          <a:p>
            <a:pPr marL="342900" indent="-342900">
              <a:buFont typeface="Arial" panose="020B0604020202020204" pitchFamily="34" charset="0"/>
              <a:buChar char="•"/>
            </a:pPr>
            <a:endParaRPr lang="en-GB" dirty="0">
              <a:solidFill>
                <a:schemeClr val="accent1">
                  <a:lumMod val="75000"/>
                </a:schemeClr>
              </a:solidFill>
            </a:endParaRPr>
          </a:p>
        </p:txBody>
      </p:sp>
    </p:spTree>
    <p:extLst>
      <p:ext uri="{BB962C8B-B14F-4D97-AF65-F5344CB8AC3E}">
        <p14:creationId xmlns:p14="http://schemas.microsoft.com/office/powerpoint/2010/main" val="3165922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75C53C-1986-46D0-AF5E-7AA6BF47A084}"/>
              </a:ext>
            </a:extLst>
          </p:cNvPr>
          <p:cNvSpPr txBox="1"/>
          <p:nvPr/>
        </p:nvSpPr>
        <p:spPr>
          <a:xfrm>
            <a:off x="503583" y="795130"/>
            <a:ext cx="2955234" cy="369332"/>
          </a:xfrm>
          <a:prstGeom prst="rect">
            <a:avLst/>
          </a:prstGeom>
          <a:noFill/>
        </p:spPr>
        <p:txBody>
          <a:bodyPr wrap="square" rtlCol="0">
            <a:spAutoFit/>
          </a:bodyPr>
          <a:lstStyle/>
          <a:p>
            <a:r>
              <a:rPr lang="en-GB" dirty="0"/>
              <a:t>Empathy</a:t>
            </a:r>
          </a:p>
        </p:txBody>
      </p:sp>
      <p:sp>
        <p:nvSpPr>
          <p:cNvPr id="3" name="TextBox 2">
            <a:extLst>
              <a:ext uri="{FF2B5EF4-FFF2-40B4-BE49-F238E27FC236}">
                <a16:creationId xmlns:a16="http://schemas.microsoft.com/office/drawing/2014/main" id="{1399FC29-A770-462B-8634-151C91782FEF}"/>
              </a:ext>
            </a:extLst>
          </p:cNvPr>
          <p:cNvSpPr txBox="1"/>
          <p:nvPr/>
        </p:nvSpPr>
        <p:spPr>
          <a:xfrm>
            <a:off x="8017563" y="957182"/>
            <a:ext cx="2398643" cy="646331"/>
          </a:xfrm>
          <a:prstGeom prst="rect">
            <a:avLst/>
          </a:prstGeom>
          <a:noFill/>
        </p:spPr>
        <p:txBody>
          <a:bodyPr wrap="square" rtlCol="0">
            <a:spAutoFit/>
          </a:bodyPr>
          <a:lstStyle/>
          <a:p>
            <a:r>
              <a:rPr lang="en-GB" dirty="0"/>
              <a:t>Knowledge of conditions</a:t>
            </a:r>
          </a:p>
        </p:txBody>
      </p:sp>
      <p:sp>
        <p:nvSpPr>
          <p:cNvPr id="4" name="TextBox 3">
            <a:extLst>
              <a:ext uri="{FF2B5EF4-FFF2-40B4-BE49-F238E27FC236}">
                <a16:creationId xmlns:a16="http://schemas.microsoft.com/office/drawing/2014/main" id="{39957C8B-459F-4109-96C2-E498F17E9FB8}"/>
              </a:ext>
            </a:extLst>
          </p:cNvPr>
          <p:cNvSpPr txBox="1"/>
          <p:nvPr/>
        </p:nvSpPr>
        <p:spPr>
          <a:xfrm>
            <a:off x="357809" y="5870713"/>
            <a:ext cx="2186609" cy="646331"/>
          </a:xfrm>
          <a:prstGeom prst="rect">
            <a:avLst/>
          </a:prstGeom>
          <a:noFill/>
        </p:spPr>
        <p:txBody>
          <a:bodyPr wrap="square" rtlCol="0">
            <a:spAutoFit/>
          </a:bodyPr>
          <a:lstStyle/>
          <a:p>
            <a:r>
              <a:rPr lang="en-GB" dirty="0"/>
              <a:t>Psychological theories</a:t>
            </a:r>
          </a:p>
        </p:txBody>
      </p:sp>
      <p:sp>
        <p:nvSpPr>
          <p:cNvPr id="5" name="TextBox 4">
            <a:extLst>
              <a:ext uri="{FF2B5EF4-FFF2-40B4-BE49-F238E27FC236}">
                <a16:creationId xmlns:a16="http://schemas.microsoft.com/office/drawing/2014/main" id="{F5EA9411-3CD5-4471-A5BA-B618F2376300}"/>
              </a:ext>
            </a:extLst>
          </p:cNvPr>
          <p:cNvSpPr txBox="1"/>
          <p:nvPr/>
        </p:nvSpPr>
        <p:spPr>
          <a:xfrm>
            <a:off x="8017563" y="5577652"/>
            <a:ext cx="1921565" cy="646331"/>
          </a:xfrm>
          <a:prstGeom prst="rect">
            <a:avLst/>
          </a:prstGeom>
          <a:noFill/>
        </p:spPr>
        <p:txBody>
          <a:bodyPr wrap="square" rtlCol="0">
            <a:spAutoFit/>
          </a:bodyPr>
          <a:lstStyle/>
          <a:p>
            <a:r>
              <a:rPr lang="en-GB" dirty="0"/>
              <a:t>Counselling techniques</a:t>
            </a:r>
          </a:p>
        </p:txBody>
      </p:sp>
      <p:sp>
        <p:nvSpPr>
          <p:cNvPr id="6" name="Oval 5">
            <a:extLst>
              <a:ext uri="{FF2B5EF4-FFF2-40B4-BE49-F238E27FC236}">
                <a16:creationId xmlns:a16="http://schemas.microsoft.com/office/drawing/2014/main" id="{AE026A00-B2DD-4C4A-8F17-0F12A444D961}"/>
              </a:ext>
            </a:extLst>
          </p:cNvPr>
          <p:cNvSpPr/>
          <p:nvPr/>
        </p:nvSpPr>
        <p:spPr>
          <a:xfrm>
            <a:off x="3750365" y="2809461"/>
            <a:ext cx="2743200" cy="14938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EB2B6A1-ADC2-4802-83CC-C9FF6EBAA1BB}"/>
              </a:ext>
            </a:extLst>
          </p:cNvPr>
          <p:cNvSpPr txBox="1"/>
          <p:nvPr/>
        </p:nvSpPr>
        <p:spPr>
          <a:xfrm>
            <a:off x="4280452" y="3193774"/>
            <a:ext cx="1815548" cy="646331"/>
          </a:xfrm>
          <a:prstGeom prst="rect">
            <a:avLst/>
          </a:prstGeom>
          <a:noFill/>
        </p:spPr>
        <p:txBody>
          <a:bodyPr wrap="square" rtlCol="0">
            <a:spAutoFit/>
          </a:bodyPr>
          <a:lstStyle/>
          <a:p>
            <a:r>
              <a:rPr lang="en-GB" dirty="0"/>
              <a:t>Job specific</a:t>
            </a:r>
          </a:p>
          <a:p>
            <a:r>
              <a:rPr lang="en-GB" dirty="0"/>
              <a:t>attributes</a:t>
            </a:r>
          </a:p>
        </p:txBody>
      </p:sp>
      <p:sp>
        <p:nvSpPr>
          <p:cNvPr id="8" name="TextBox 7">
            <a:extLst>
              <a:ext uri="{FF2B5EF4-FFF2-40B4-BE49-F238E27FC236}">
                <a16:creationId xmlns:a16="http://schemas.microsoft.com/office/drawing/2014/main" id="{54402520-805F-49D9-B229-FC33652DBFB0}"/>
              </a:ext>
            </a:extLst>
          </p:cNvPr>
          <p:cNvSpPr txBox="1"/>
          <p:nvPr/>
        </p:nvSpPr>
        <p:spPr>
          <a:xfrm>
            <a:off x="4625009" y="5208104"/>
            <a:ext cx="1590261" cy="369332"/>
          </a:xfrm>
          <a:prstGeom prst="rect">
            <a:avLst/>
          </a:prstGeom>
          <a:noFill/>
        </p:spPr>
        <p:txBody>
          <a:bodyPr wrap="square" rtlCol="0">
            <a:spAutoFit/>
          </a:bodyPr>
          <a:lstStyle/>
          <a:p>
            <a:r>
              <a:rPr lang="en-GB" dirty="0"/>
              <a:t>Ethics</a:t>
            </a:r>
          </a:p>
        </p:txBody>
      </p:sp>
      <p:sp>
        <p:nvSpPr>
          <p:cNvPr id="9" name="TextBox 8">
            <a:extLst>
              <a:ext uri="{FF2B5EF4-FFF2-40B4-BE49-F238E27FC236}">
                <a16:creationId xmlns:a16="http://schemas.microsoft.com/office/drawing/2014/main" id="{03AC3203-E1E8-43E9-874A-DA4477751425}"/>
              </a:ext>
            </a:extLst>
          </p:cNvPr>
          <p:cNvSpPr txBox="1"/>
          <p:nvPr/>
        </p:nvSpPr>
        <p:spPr>
          <a:xfrm>
            <a:off x="4399722" y="1308078"/>
            <a:ext cx="1815548" cy="646331"/>
          </a:xfrm>
          <a:prstGeom prst="rect">
            <a:avLst/>
          </a:prstGeom>
          <a:noFill/>
        </p:spPr>
        <p:txBody>
          <a:bodyPr wrap="square" rtlCol="0">
            <a:spAutoFit/>
          </a:bodyPr>
          <a:lstStyle/>
          <a:p>
            <a:r>
              <a:rPr lang="en-GB" dirty="0"/>
              <a:t>Basic human development</a:t>
            </a:r>
          </a:p>
        </p:txBody>
      </p:sp>
      <p:cxnSp>
        <p:nvCxnSpPr>
          <p:cNvPr id="11" name="Straight Connector 10">
            <a:extLst>
              <a:ext uri="{FF2B5EF4-FFF2-40B4-BE49-F238E27FC236}">
                <a16:creationId xmlns:a16="http://schemas.microsoft.com/office/drawing/2014/main" id="{54B25747-772F-4145-B3C7-D18CE5482E56}"/>
              </a:ext>
            </a:extLst>
          </p:cNvPr>
          <p:cNvCxnSpPr/>
          <p:nvPr/>
        </p:nvCxnSpPr>
        <p:spPr>
          <a:xfrm flipH="1" flipV="1">
            <a:off x="2080591" y="1954409"/>
            <a:ext cx="1669774" cy="1239365"/>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34BD4CD-7EC4-4AAC-80F9-181612F765F9}"/>
              </a:ext>
            </a:extLst>
          </p:cNvPr>
          <p:cNvCxnSpPr>
            <a:cxnSpLocks/>
          </p:cNvCxnSpPr>
          <p:nvPr/>
        </p:nvCxnSpPr>
        <p:spPr>
          <a:xfrm flipV="1">
            <a:off x="5883965" y="1566353"/>
            <a:ext cx="2279374" cy="1577727"/>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3849D1C-F3CB-44B6-ADE0-CEC4381EF568}"/>
              </a:ext>
            </a:extLst>
          </p:cNvPr>
          <p:cNvCxnSpPr>
            <a:cxnSpLocks/>
          </p:cNvCxnSpPr>
          <p:nvPr/>
        </p:nvCxnSpPr>
        <p:spPr>
          <a:xfrm flipV="1">
            <a:off x="4909932" y="1954409"/>
            <a:ext cx="0" cy="1047209"/>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F978EC9-78CB-4574-B61C-AEEA45D81842}"/>
              </a:ext>
            </a:extLst>
          </p:cNvPr>
          <p:cNvCxnSpPr>
            <a:cxnSpLocks/>
          </p:cNvCxnSpPr>
          <p:nvPr/>
        </p:nvCxnSpPr>
        <p:spPr>
          <a:xfrm flipH="1">
            <a:off x="2266122" y="4237313"/>
            <a:ext cx="1782417" cy="11554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694B551-71E5-4F20-BE87-13D7CEFF0332}"/>
              </a:ext>
            </a:extLst>
          </p:cNvPr>
          <p:cNvCxnSpPr/>
          <p:nvPr/>
        </p:nvCxnSpPr>
        <p:spPr>
          <a:xfrm flipH="1" flipV="1">
            <a:off x="6440558" y="4037085"/>
            <a:ext cx="1669774" cy="1239365"/>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CACAC3F-283A-4C27-A2EF-8541A9B9186D}"/>
              </a:ext>
            </a:extLst>
          </p:cNvPr>
          <p:cNvCxnSpPr>
            <a:cxnSpLocks/>
          </p:cNvCxnSpPr>
          <p:nvPr/>
        </p:nvCxnSpPr>
        <p:spPr>
          <a:xfrm flipV="1">
            <a:off x="4979504" y="4418409"/>
            <a:ext cx="0" cy="75062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3689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129FF-2897-49A9-9A0D-0B01EDDFAC53}"/>
              </a:ext>
            </a:extLst>
          </p:cNvPr>
          <p:cNvSpPr>
            <a:spLocks noGrp="1"/>
          </p:cNvSpPr>
          <p:nvPr>
            <p:ph type="title"/>
          </p:nvPr>
        </p:nvSpPr>
        <p:spPr/>
        <p:txBody>
          <a:bodyPr/>
          <a:lstStyle/>
          <a:p>
            <a:r>
              <a:rPr lang="en-GB" dirty="0">
                <a:solidFill>
                  <a:schemeClr val="tx1">
                    <a:lumMod val="50000"/>
                    <a:lumOff val="50000"/>
                  </a:schemeClr>
                </a:solidFill>
              </a:rPr>
              <a:t>How has my experience helped?</a:t>
            </a:r>
          </a:p>
        </p:txBody>
      </p:sp>
      <p:sp>
        <p:nvSpPr>
          <p:cNvPr id="4" name="TextBox 3">
            <a:extLst>
              <a:ext uri="{FF2B5EF4-FFF2-40B4-BE49-F238E27FC236}">
                <a16:creationId xmlns:a16="http://schemas.microsoft.com/office/drawing/2014/main" id="{838761A9-D922-4EEE-A36B-74436DFF0EA1}"/>
              </a:ext>
            </a:extLst>
          </p:cNvPr>
          <p:cNvSpPr txBox="1"/>
          <p:nvPr/>
        </p:nvSpPr>
        <p:spPr>
          <a:xfrm>
            <a:off x="450574" y="1683026"/>
            <a:ext cx="7540487" cy="3693319"/>
          </a:xfrm>
          <a:prstGeom prst="rect">
            <a:avLst/>
          </a:prstGeom>
          <a:noFill/>
        </p:spPr>
        <p:txBody>
          <a:bodyPr wrap="square" rtlCol="0">
            <a:spAutoFit/>
          </a:bodyPr>
          <a:lstStyle/>
          <a:p>
            <a:r>
              <a:rPr lang="en-GB" dirty="0">
                <a:solidFill>
                  <a:schemeClr val="accent1"/>
                </a:solidFill>
              </a:rPr>
              <a:t>Work and study experience:</a:t>
            </a:r>
          </a:p>
          <a:p>
            <a:pPr marL="285750" indent="-285750">
              <a:buFont typeface="Arial" panose="020B0604020202020204" pitchFamily="34" charset="0"/>
              <a:buChar char="•"/>
            </a:pPr>
            <a:endParaRPr lang="en-GB" dirty="0">
              <a:solidFill>
                <a:schemeClr val="accent1"/>
              </a:solidFill>
            </a:endParaRPr>
          </a:p>
          <a:p>
            <a:pPr marL="285750" indent="-285750">
              <a:buFont typeface="Arial" panose="020B0604020202020204" pitchFamily="34" charset="0"/>
              <a:buChar char="•"/>
            </a:pPr>
            <a:r>
              <a:rPr lang="en-GB" dirty="0">
                <a:solidFill>
                  <a:schemeClr val="accent1"/>
                </a:solidFill>
              </a:rPr>
              <a:t>Children’s learning development and social care </a:t>
            </a:r>
          </a:p>
          <a:p>
            <a:pPr marL="285750" indent="-285750">
              <a:buFont typeface="Arial" panose="020B0604020202020204" pitchFamily="34" charset="0"/>
              <a:buChar char="•"/>
            </a:pPr>
            <a:r>
              <a:rPr lang="en-GB" dirty="0">
                <a:solidFill>
                  <a:schemeClr val="accent1"/>
                </a:solidFill>
              </a:rPr>
              <a:t>Comprehensive School Teaching Assistant</a:t>
            </a:r>
          </a:p>
          <a:p>
            <a:pPr marL="285750" indent="-285750">
              <a:buFont typeface="Arial" panose="020B0604020202020204" pitchFamily="34" charset="0"/>
              <a:buChar char="•"/>
            </a:pPr>
            <a:r>
              <a:rPr lang="en-GB" dirty="0">
                <a:solidFill>
                  <a:schemeClr val="accent1"/>
                </a:solidFill>
              </a:rPr>
              <a:t>BSc Mental Health</a:t>
            </a:r>
          </a:p>
          <a:p>
            <a:pPr marL="285750" indent="-285750">
              <a:buFont typeface="Arial" panose="020B0604020202020204" pitchFamily="34" charset="0"/>
              <a:buChar char="•"/>
            </a:pPr>
            <a:r>
              <a:rPr lang="en-GB" dirty="0">
                <a:solidFill>
                  <a:schemeClr val="accent1"/>
                </a:solidFill>
              </a:rPr>
              <a:t>Mental Health support worker</a:t>
            </a:r>
          </a:p>
          <a:p>
            <a:pPr marL="285750" indent="-285750">
              <a:buFont typeface="Arial" panose="020B0604020202020204" pitchFamily="34" charset="0"/>
              <a:buChar char="•"/>
            </a:pPr>
            <a:endParaRPr lang="en-GB" dirty="0">
              <a:solidFill>
                <a:schemeClr val="accent1"/>
              </a:solidFill>
            </a:endParaRPr>
          </a:p>
          <a:p>
            <a:r>
              <a:rPr lang="en-GB" dirty="0">
                <a:solidFill>
                  <a:schemeClr val="accent1"/>
                </a:solidFill>
              </a:rPr>
              <a:t>Personal experience</a:t>
            </a:r>
          </a:p>
          <a:p>
            <a:endParaRPr lang="en-GB" dirty="0">
              <a:solidFill>
                <a:schemeClr val="accent1"/>
              </a:solidFill>
            </a:endParaRPr>
          </a:p>
          <a:p>
            <a:pPr marL="285750" indent="-285750">
              <a:buFont typeface="Arial" panose="020B0604020202020204" pitchFamily="34" charset="0"/>
              <a:buChar char="•"/>
            </a:pPr>
            <a:r>
              <a:rPr lang="en-GB" dirty="0">
                <a:solidFill>
                  <a:schemeClr val="accent1"/>
                </a:solidFill>
              </a:rPr>
              <a:t>Been in personal counselling for 3 years </a:t>
            </a:r>
          </a:p>
          <a:p>
            <a:pPr marL="285750" indent="-285750">
              <a:buFont typeface="Arial" panose="020B0604020202020204" pitchFamily="34" charset="0"/>
              <a:buChar char="•"/>
            </a:pPr>
            <a:r>
              <a:rPr lang="en-GB" dirty="0">
                <a:solidFill>
                  <a:schemeClr val="accent1"/>
                </a:solidFill>
              </a:rPr>
              <a:t>Grew up around people with anxiety</a:t>
            </a:r>
          </a:p>
          <a:p>
            <a:pPr marL="285750" indent="-285750">
              <a:buFont typeface="Arial" panose="020B0604020202020204" pitchFamily="34" charset="0"/>
              <a:buChar char="•"/>
            </a:pPr>
            <a:endParaRPr lang="en-GB" dirty="0">
              <a:solidFill>
                <a:schemeClr val="accent1"/>
              </a:solidFill>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6442906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1EC40E-B7D1-4269-A9CB-CCE8960E2B64}"/>
              </a:ext>
            </a:extLst>
          </p:cNvPr>
          <p:cNvSpPr txBox="1"/>
          <p:nvPr/>
        </p:nvSpPr>
        <p:spPr>
          <a:xfrm>
            <a:off x="861391" y="927652"/>
            <a:ext cx="9117496" cy="3416320"/>
          </a:xfrm>
          <a:prstGeom prst="rect">
            <a:avLst/>
          </a:prstGeom>
          <a:noFill/>
        </p:spPr>
        <p:txBody>
          <a:bodyPr wrap="square" rtlCol="0">
            <a:spAutoFit/>
          </a:bodyPr>
          <a:lstStyle/>
          <a:p>
            <a:r>
              <a:rPr lang="en-US" dirty="0">
                <a:solidFill>
                  <a:schemeClr val="accent1"/>
                </a:solidFill>
              </a:rPr>
              <a:t>Q1: If you were to be successful in this future job opportunity/venture how do you see yourself developing the role? What specific attributes do you feel would be most use to you?</a:t>
            </a:r>
            <a:endParaRPr lang="en-US" dirty="0">
              <a:solidFill>
                <a:schemeClr val="tx1">
                  <a:lumMod val="50000"/>
                  <a:lumOff val="50000"/>
                </a:schemeClr>
              </a:solidFill>
            </a:endParaRPr>
          </a:p>
          <a:p>
            <a:r>
              <a:rPr lang="en-US" dirty="0">
                <a:solidFill>
                  <a:schemeClr val="tx1">
                    <a:lumMod val="50000"/>
                    <a:lumOff val="50000"/>
                  </a:schemeClr>
                </a:solidFill>
              </a:rPr>
              <a:t>How to support the family not just the young person.</a:t>
            </a:r>
            <a:br>
              <a:rPr lang="en-US" dirty="0">
                <a:solidFill>
                  <a:schemeClr val="tx1">
                    <a:lumMod val="50000"/>
                    <a:lumOff val="50000"/>
                  </a:schemeClr>
                </a:solidFill>
              </a:rPr>
            </a:br>
            <a:endParaRPr lang="en-US" dirty="0">
              <a:solidFill>
                <a:schemeClr val="tx1">
                  <a:lumMod val="50000"/>
                  <a:lumOff val="50000"/>
                </a:schemeClr>
              </a:solidFill>
            </a:endParaRPr>
          </a:p>
          <a:p>
            <a:endParaRPr lang="en-US" dirty="0">
              <a:solidFill>
                <a:schemeClr val="accent1"/>
              </a:solidFill>
            </a:endParaRPr>
          </a:p>
          <a:p>
            <a:endParaRPr lang="en-US" dirty="0">
              <a:solidFill>
                <a:schemeClr val="accent1"/>
              </a:solidFill>
            </a:endParaRPr>
          </a:p>
          <a:p>
            <a:r>
              <a:rPr lang="en-US" dirty="0">
                <a:solidFill>
                  <a:schemeClr val="accent1"/>
                </a:solidFill>
              </a:rPr>
              <a:t>Q2: What are the most important changes happening in your field and how do you see these informing your future development needs/career plans</a:t>
            </a:r>
          </a:p>
          <a:p>
            <a:r>
              <a:rPr lang="en-GB" dirty="0">
                <a:solidFill>
                  <a:schemeClr val="tx1">
                    <a:lumMod val="50000"/>
                    <a:lumOff val="50000"/>
                  </a:schemeClr>
                </a:solidFill>
              </a:rPr>
              <a:t>Techniques change, it’s about looking at different individuals and conditions and seeing what works best for them to then also be able to specialise in a certain technique myself, such as EMDR.</a:t>
            </a:r>
          </a:p>
        </p:txBody>
      </p:sp>
    </p:spTree>
    <p:extLst>
      <p:ext uri="{BB962C8B-B14F-4D97-AF65-F5344CB8AC3E}">
        <p14:creationId xmlns:p14="http://schemas.microsoft.com/office/powerpoint/2010/main" val="1894960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733205-550B-4FC8-8628-149839DAE97B}"/>
              </a:ext>
            </a:extLst>
          </p:cNvPr>
          <p:cNvSpPr txBox="1"/>
          <p:nvPr/>
        </p:nvSpPr>
        <p:spPr>
          <a:xfrm>
            <a:off x="2716696" y="1974573"/>
            <a:ext cx="6970643" cy="3970318"/>
          </a:xfrm>
          <a:prstGeom prst="rect">
            <a:avLst/>
          </a:prstGeom>
          <a:noFill/>
        </p:spPr>
        <p:txBody>
          <a:bodyPr wrap="square" rtlCol="0">
            <a:spAutoFit/>
          </a:bodyPr>
          <a:lstStyle/>
          <a:p>
            <a:r>
              <a:rPr lang="en-GB" dirty="0">
                <a:hlinkClick r:id="rId2"/>
              </a:rPr>
              <a:t>https://www.bacp.co.uk/media/5864/bacp-counsellors-guide-cyp-competence-framework.pdf</a:t>
            </a:r>
            <a:endParaRPr lang="en-GB" dirty="0"/>
          </a:p>
          <a:p>
            <a:endParaRPr lang="en-GB" dirty="0"/>
          </a:p>
          <a:p>
            <a:endParaRPr lang="en-GB" dirty="0"/>
          </a:p>
          <a:p>
            <a:r>
              <a:rPr lang="en-US" dirty="0"/>
              <a:t>BACP,.(2019). Counsellors' Guide: The competences for humanistic counselling with children and young people (4-18 years) 2nd Edition.  Retrieved 6 March 2020, from </a:t>
            </a:r>
            <a:r>
              <a:rPr lang="en-US" dirty="0">
                <a:hlinkClick r:id="rId2"/>
              </a:rPr>
              <a:t>https://www.bacp.co.uk/media/5864/bacp-counsellors-guide-cyp-competence-framework.pdf</a:t>
            </a:r>
            <a:r>
              <a:rPr lang="en-US" dirty="0"/>
              <a:t> </a:t>
            </a:r>
            <a:r>
              <a:rPr lang="en-GB" dirty="0"/>
              <a:t> </a:t>
            </a:r>
          </a:p>
          <a:p>
            <a:endParaRPr lang="en-GB" dirty="0"/>
          </a:p>
          <a:p>
            <a:r>
              <a:rPr lang="en-GB" dirty="0"/>
              <a:t>Training to become a counsellor or psychotherapist. (2018). Retrieved from </a:t>
            </a:r>
            <a:r>
              <a:rPr lang="en-GB" u="sng" dirty="0">
                <a:hlinkClick r:id="rId3"/>
              </a:rPr>
              <a:t>https://www.bacp.co.uk/careers/careers-in-counselling/training/</a:t>
            </a:r>
            <a:endParaRPr lang="en-GB" dirty="0"/>
          </a:p>
          <a:p>
            <a:endParaRPr lang="en-GB" dirty="0"/>
          </a:p>
        </p:txBody>
      </p:sp>
    </p:spTree>
    <p:extLst>
      <p:ext uri="{BB962C8B-B14F-4D97-AF65-F5344CB8AC3E}">
        <p14:creationId xmlns:p14="http://schemas.microsoft.com/office/powerpoint/2010/main" val="165750095"/>
      </p:ext>
    </p:extLst>
  </p:cSld>
  <p:clrMapOvr>
    <a:masterClrMapping/>
  </p:clrMapOvr>
</p:sld>
</file>

<file path=ppt/theme/theme1.xml><?xml version="1.0" encoding="utf-8"?>
<a:theme xmlns:a="http://schemas.openxmlformats.org/drawingml/2006/main" name="Facet">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5472</TotalTime>
  <Words>456</Words>
  <Application>Microsoft Office PowerPoint</Application>
  <PresentationFormat>Widescreen</PresentationFormat>
  <Paragraphs>51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Counselling as a career</vt:lpstr>
      <vt:lpstr>The Family Support Counsellor works together with the Youth Counsellor who supports young people aged 13 – 24, male or female, who are survivors of rape and sexual abuse. The Family Support Counsellor’s role is to provide support, for family members of the young person being supported through our Youth Counselling Programme, through the provision of up to six family sessions.</vt:lpstr>
      <vt:lpstr>PowerPoint Presentation</vt:lpstr>
      <vt:lpstr>My Attributes</vt:lpstr>
      <vt:lpstr>PowerPoint Presentation</vt:lpstr>
      <vt:lpstr>How has my experience helped?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Counselling as a career</dc:title>
  <dc:creator>Bekah Bamsey</dc:creator>
  <cp:lastModifiedBy>Bekah Bamsey</cp:lastModifiedBy>
  <cp:revision>22</cp:revision>
  <dcterms:created xsi:type="dcterms:W3CDTF">2020-03-09T14:09:08Z</dcterms:created>
  <dcterms:modified xsi:type="dcterms:W3CDTF">2020-04-27T13:15:51Z</dcterms:modified>
</cp:coreProperties>
</file>