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6"/>
  </p:notesMasterIdLst>
  <p:sldIdLst>
    <p:sldId id="284" r:id="rId4"/>
    <p:sldId id="285" r:id="rId5"/>
    <p:sldId id="307" r:id="rId6"/>
    <p:sldId id="308" r:id="rId7"/>
    <p:sldId id="309" r:id="rId8"/>
    <p:sldId id="310" r:id="rId9"/>
    <p:sldId id="311" r:id="rId10"/>
    <p:sldId id="312" r:id="rId11"/>
    <p:sldId id="334" r:id="rId12"/>
    <p:sldId id="313" r:id="rId13"/>
    <p:sldId id="315" r:id="rId14"/>
    <p:sldId id="316" r:id="rId15"/>
    <p:sldId id="317" r:id="rId16"/>
    <p:sldId id="318" r:id="rId17"/>
    <p:sldId id="319" r:id="rId18"/>
    <p:sldId id="320" r:id="rId19"/>
    <p:sldId id="321" r:id="rId20"/>
    <p:sldId id="322" r:id="rId21"/>
    <p:sldId id="323" r:id="rId22"/>
    <p:sldId id="324" r:id="rId23"/>
    <p:sldId id="325" r:id="rId24"/>
    <p:sldId id="326" r:id="rId25"/>
    <p:sldId id="327" r:id="rId26"/>
    <p:sldId id="328" r:id="rId27"/>
    <p:sldId id="337" r:id="rId28"/>
    <p:sldId id="281" r:id="rId29"/>
    <p:sldId id="329" r:id="rId30"/>
    <p:sldId id="330" r:id="rId31"/>
    <p:sldId id="331" r:id="rId32"/>
    <p:sldId id="332" r:id="rId33"/>
    <p:sldId id="335" r:id="rId34"/>
    <p:sldId id="33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15" autoAdjust="0"/>
    <p:restoredTop sz="94660"/>
  </p:normalViewPr>
  <p:slideViewPr>
    <p:cSldViewPr snapToGrid="0">
      <p:cViewPr varScale="1">
        <p:scale>
          <a:sx n="91" d="100"/>
          <a:sy n="91" d="100"/>
        </p:scale>
        <p:origin x="42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D85D0A-4F94-4614-98CE-F42B3EBBB6DD}" type="datetimeFigureOut">
              <a:rPr lang="en-US" smtClean="0"/>
              <a:t>10/24/2019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41133-1DBC-4566-AD97-C869078DA95D}" type="slidenum">
              <a:rPr lang="en-US" smtClean="0"/>
              <a:t>‹#›</a:t>
            </a:fld>
            <a:endParaRPr lang="en-US"/>
          </a:p>
        </p:txBody>
      </p:sp>
    </p:spTree>
    <p:extLst>
      <p:ext uri="{BB962C8B-B14F-4D97-AF65-F5344CB8AC3E}">
        <p14:creationId xmlns:p14="http://schemas.microsoft.com/office/powerpoint/2010/main" val="791844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641133-1DBC-4566-AD97-C869078DA95D}" type="slidenum">
              <a:rPr lang="en-US" smtClean="0"/>
              <a:t>1</a:t>
            </a:fld>
            <a:endParaRPr lang="en-US"/>
          </a:p>
        </p:txBody>
      </p:sp>
    </p:spTree>
    <p:extLst>
      <p:ext uri="{BB962C8B-B14F-4D97-AF65-F5344CB8AC3E}">
        <p14:creationId xmlns:p14="http://schemas.microsoft.com/office/powerpoint/2010/main" val="1991610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solidFill>
                  <a:srgbClr val="000000"/>
                </a:solidFill>
              </a:rPr>
              <a:pPr/>
              <a:t>2</a:t>
            </a:fld>
            <a:endParaRPr lang="en-US" altLang="en-US">
              <a:solidFill>
                <a:srgbClr val="000000"/>
              </a:solidFill>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37320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solidFill>
                  <a:srgbClr val="000000"/>
                </a:solidFill>
              </a:rPr>
              <a:pPr/>
              <a:t>3</a:t>
            </a:fld>
            <a:endParaRPr lang="en-US" altLang="en-US">
              <a:solidFill>
                <a:srgbClr val="000000"/>
              </a:solidFill>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49489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26</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82195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27</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22958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28</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37881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29</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762152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30</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60648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31</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44753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32</a:t>
            </a:fld>
            <a:endParaRPr lang="en-US" altLang="en-US">
              <a:solidFill>
                <a:srgbClr val="000000"/>
              </a:solidFill>
            </a:endParaRPr>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0122683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69492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535741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224972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529899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372884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483929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3362823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935514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31742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150442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2807174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6" name="Picture Placeholder 2"/>
          <p:cNvSpPr>
            <a:spLocks noGrp="1"/>
          </p:cNvSpPr>
          <p:nvPr>
            <p:ph type="pic" sz="quarter" idx="10"/>
          </p:nvPr>
        </p:nvSpPr>
        <p:spPr>
          <a:xfrm>
            <a:off x="10019832" y="0"/>
            <a:ext cx="2172168" cy="6176375"/>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
        <p:nvSpPr>
          <p:cNvPr id="7" name="Picture Placeholder 2"/>
          <p:cNvSpPr>
            <a:spLocks noGrp="1"/>
          </p:cNvSpPr>
          <p:nvPr>
            <p:ph type="pic" sz="quarter" idx="11"/>
          </p:nvPr>
        </p:nvSpPr>
        <p:spPr>
          <a:xfrm>
            <a:off x="7847664" y="0"/>
            <a:ext cx="2172168" cy="5227566"/>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
        <p:nvSpPr>
          <p:cNvPr id="8" name="Picture Placeholder 2"/>
          <p:cNvSpPr>
            <a:spLocks noGrp="1"/>
          </p:cNvSpPr>
          <p:nvPr>
            <p:ph type="pic" sz="quarter" idx="12"/>
          </p:nvPr>
        </p:nvSpPr>
        <p:spPr>
          <a:xfrm>
            <a:off x="5675496" y="0"/>
            <a:ext cx="2172168" cy="4278758"/>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Tree>
    <p:extLst>
      <p:ext uri="{BB962C8B-B14F-4D97-AF65-F5344CB8AC3E}">
        <p14:creationId xmlns:p14="http://schemas.microsoft.com/office/powerpoint/2010/main" val="1849470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a:xfrm>
            <a:off x="5599164" y="0"/>
            <a:ext cx="6592836" cy="6858000"/>
          </a:xfrm>
          <a:custGeom>
            <a:avLst/>
            <a:gdLst>
              <a:gd name="connsiteX0" fmla="*/ 0 w 9889254"/>
              <a:gd name="connsiteY0" fmla="*/ 1 h 10293057"/>
              <a:gd name="connsiteX1" fmla="*/ 3217760 w 9889254"/>
              <a:gd name="connsiteY1" fmla="*/ 1 h 10293057"/>
              <a:gd name="connsiteX2" fmla="*/ 3217759 w 9889254"/>
              <a:gd name="connsiteY2" fmla="*/ 6276403 h 10293057"/>
              <a:gd name="connsiteX3" fmla="*/ 1773378 w 9889254"/>
              <a:gd name="connsiteY3" fmla="*/ 7876977 h 10293057"/>
              <a:gd name="connsiteX4" fmla="*/ 1608889 w 9889254"/>
              <a:gd name="connsiteY4" fmla="*/ 7885283 h 10293057"/>
              <a:gd name="connsiteX5" fmla="*/ 1773379 w 9889254"/>
              <a:gd name="connsiteY5" fmla="*/ 7893589 h 10293057"/>
              <a:gd name="connsiteX6" fmla="*/ 3217760 w 9889254"/>
              <a:gd name="connsiteY6" fmla="*/ 9494162 h 10293057"/>
              <a:gd name="connsiteX7" fmla="*/ 3217760 w 9889254"/>
              <a:gd name="connsiteY7" fmla="*/ 10293057 h 10293057"/>
              <a:gd name="connsiteX8" fmla="*/ 0 w 9889254"/>
              <a:gd name="connsiteY8" fmla="*/ 10293057 h 10293057"/>
              <a:gd name="connsiteX9" fmla="*/ 0 w 9889254"/>
              <a:gd name="connsiteY9" fmla="*/ 9494162 h 10293057"/>
              <a:gd name="connsiteX10" fmla="*/ 1608880 w 9889254"/>
              <a:gd name="connsiteY10" fmla="*/ 7885282 h 10293057"/>
              <a:gd name="connsiteX11" fmla="*/ 0 w 9889254"/>
              <a:gd name="connsiteY11" fmla="*/ 6276402 h 10293057"/>
              <a:gd name="connsiteX12" fmla="*/ 3335748 w 9889254"/>
              <a:gd name="connsiteY12" fmla="*/ 0 h 10293057"/>
              <a:gd name="connsiteX13" fmla="*/ 6553507 w 9889254"/>
              <a:gd name="connsiteY13" fmla="*/ 0 h 10293057"/>
              <a:gd name="connsiteX14" fmla="*/ 6553507 w 9889254"/>
              <a:gd name="connsiteY14" fmla="*/ 1685214 h 10293057"/>
              <a:gd name="connsiteX15" fmla="*/ 5109126 w 9889254"/>
              <a:gd name="connsiteY15" fmla="*/ 3285788 h 10293057"/>
              <a:gd name="connsiteX16" fmla="*/ 4944639 w 9889254"/>
              <a:gd name="connsiteY16" fmla="*/ 3294094 h 10293057"/>
              <a:gd name="connsiteX17" fmla="*/ 5109126 w 9889254"/>
              <a:gd name="connsiteY17" fmla="*/ 3302400 h 10293057"/>
              <a:gd name="connsiteX18" fmla="*/ 6553507 w 9889254"/>
              <a:gd name="connsiteY18" fmla="*/ 4902973 h 10293057"/>
              <a:gd name="connsiteX19" fmla="*/ 6553506 w 9889254"/>
              <a:gd name="connsiteY19" fmla="*/ 10293057 h 10293057"/>
              <a:gd name="connsiteX20" fmla="*/ 3335747 w 9889254"/>
              <a:gd name="connsiteY20" fmla="*/ 10293057 h 10293057"/>
              <a:gd name="connsiteX21" fmla="*/ 3335747 w 9889254"/>
              <a:gd name="connsiteY21" fmla="*/ 4902973 h 10293057"/>
              <a:gd name="connsiteX22" fmla="*/ 4780128 w 9889254"/>
              <a:gd name="connsiteY22" fmla="*/ 3302400 h 10293057"/>
              <a:gd name="connsiteX23" fmla="*/ 4944624 w 9889254"/>
              <a:gd name="connsiteY23" fmla="*/ 3294093 h 10293057"/>
              <a:gd name="connsiteX24" fmla="*/ 4780129 w 9889254"/>
              <a:gd name="connsiteY24" fmla="*/ 3285787 h 10293057"/>
              <a:gd name="connsiteX25" fmla="*/ 3335748 w 9889254"/>
              <a:gd name="connsiteY25" fmla="*/ 1685213 h 10293057"/>
              <a:gd name="connsiteX26" fmla="*/ 6671495 w 9889254"/>
              <a:gd name="connsiteY26" fmla="*/ 0 h 10293057"/>
              <a:gd name="connsiteX27" fmla="*/ 9889254 w 9889254"/>
              <a:gd name="connsiteY27" fmla="*/ 0 h 10293057"/>
              <a:gd name="connsiteX28" fmla="*/ 9889254 w 9889254"/>
              <a:gd name="connsiteY28" fmla="*/ 4962285 h 10293057"/>
              <a:gd name="connsiteX29" fmla="*/ 8444872 w 9889254"/>
              <a:gd name="connsiteY29" fmla="*/ 6562858 h 10293057"/>
              <a:gd name="connsiteX30" fmla="*/ 8280384 w 9889254"/>
              <a:gd name="connsiteY30" fmla="*/ 6571165 h 10293057"/>
              <a:gd name="connsiteX31" fmla="*/ 8444874 w 9889254"/>
              <a:gd name="connsiteY31" fmla="*/ 6579471 h 10293057"/>
              <a:gd name="connsiteX32" fmla="*/ 9889254 w 9889254"/>
              <a:gd name="connsiteY32" fmla="*/ 8180044 h 10293057"/>
              <a:gd name="connsiteX33" fmla="*/ 9889254 w 9889254"/>
              <a:gd name="connsiteY33" fmla="*/ 10293057 h 10293057"/>
              <a:gd name="connsiteX34" fmla="*/ 6671495 w 9889254"/>
              <a:gd name="connsiteY34" fmla="*/ 10293057 h 10293057"/>
              <a:gd name="connsiteX35" fmla="*/ 6671495 w 9889254"/>
              <a:gd name="connsiteY35" fmla="*/ 8180044 h 10293057"/>
              <a:gd name="connsiteX36" fmla="*/ 8280375 w 9889254"/>
              <a:gd name="connsiteY36" fmla="*/ 6571164 h 10293057"/>
              <a:gd name="connsiteX37" fmla="*/ 6671495 w 9889254"/>
              <a:gd name="connsiteY37" fmla="*/ 4962284 h 10293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889254" h="10293057">
                <a:moveTo>
                  <a:pt x="0" y="1"/>
                </a:moveTo>
                <a:lnTo>
                  <a:pt x="3217760" y="1"/>
                </a:lnTo>
                <a:lnTo>
                  <a:pt x="3217759" y="6276403"/>
                </a:lnTo>
                <a:cubicBezTo>
                  <a:pt x="3217759" y="7109428"/>
                  <a:pt x="2584665" y="7794586"/>
                  <a:pt x="1773378" y="7876977"/>
                </a:cubicBezTo>
                <a:lnTo>
                  <a:pt x="1608889" y="7885283"/>
                </a:lnTo>
                <a:lnTo>
                  <a:pt x="1773379" y="7893589"/>
                </a:lnTo>
                <a:cubicBezTo>
                  <a:pt x="2584666" y="7975979"/>
                  <a:pt x="3217760" y="8661137"/>
                  <a:pt x="3217760" y="9494162"/>
                </a:cubicBezTo>
                <a:lnTo>
                  <a:pt x="3217760" y="10293057"/>
                </a:lnTo>
                <a:lnTo>
                  <a:pt x="0" y="10293057"/>
                </a:lnTo>
                <a:lnTo>
                  <a:pt x="0" y="9494162"/>
                </a:lnTo>
                <a:cubicBezTo>
                  <a:pt x="0" y="8605602"/>
                  <a:pt x="720320" y="7885282"/>
                  <a:pt x="1608880" y="7885282"/>
                </a:cubicBezTo>
                <a:cubicBezTo>
                  <a:pt x="720320" y="7885282"/>
                  <a:pt x="0" y="7164962"/>
                  <a:pt x="0" y="6276402"/>
                </a:cubicBezTo>
                <a:close/>
                <a:moveTo>
                  <a:pt x="3335748" y="0"/>
                </a:moveTo>
                <a:lnTo>
                  <a:pt x="6553507" y="0"/>
                </a:lnTo>
                <a:lnTo>
                  <a:pt x="6553507" y="1685214"/>
                </a:lnTo>
                <a:cubicBezTo>
                  <a:pt x="6553507" y="2518239"/>
                  <a:pt x="5920413" y="3203397"/>
                  <a:pt x="5109126" y="3285788"/>
                </a:cubicBezTo>
                <a:lnTo>
                  <a:pt x="4944639" y="3294094"/>
                </a:lnTo>
                <a:lnTo>
                  <a:pt x="5109126" y="3302400"/>
                </a:lnTo>
                <a:cubicBezTo>
                  <a:pt x="5920413" y="3384790"/>
                  <a:pt x="6553507" y="4069948"/>
                  <a:pt x="6553507" y="4902973"/>
                </a:cubicBezTo>
                <a:lnTo>
                  <a:pt x="6553506" y="10293057"/>
                </a:lnTo>
                <a:lnTo>
                  <a:pt x="3335747" y="10293057"/>
                </a:lnTo>
                <a:lnTo>
                  <a:pt x="3335747" y="4902973"/>
                </a:lnTo>
                <a:cubicBezTo>
                  <a:pt x="3335747" y="4069948"/>
                  <a:pt x="3968841" y="3384790"/>
                  <a:pt x="4780128" y="3302400"/>
                </a:cubicBezTo>
                <a:lnTo>
                  <a:pt x="4944624" y="3294093"/>
                </a:lnTo>
                <a:lnTo>
                  <a:pt x="4780129" y="3285787"/>
                </a:lnTo>
                <a:cubicBezTo>
                  <a:pt x="3968842" y="3203396"/>
                  <a:pt x="3335748" y="2518239"/>
                  <a:pt x="3335748" y="1685213"/>
                </a:cubicBezTo>
                <a:close/>
                <a:moveTo>
                  <a:pt x="6671495" y="0"/>
                </a:moveTo>
                <a:lnTo>
                  <a:pt x="9889254" y="0"/>
                </a:lnTo>
                <a:lnTo>
                  <a:pt x="9889254" y="4962285"/>
                </a:lnTo>
                <a:cubicBezTo>
                  <a:pt x="9889254" y="5795310"/>
                  <a:pt x="9256160" y="6480468"/>
                  <a:pt x="8444872" y="6562858"/>
                </a:cubicBezTo>
                <a:lnTo>
                  <a:pt x="8280384" y="6571165"/>
                </a:lnTo>
                <a:lnTo>
                  <a:pt x="8444874" y="6579471"/>
                </a:lnTo>
                <a:cubicBezTo>
                  <a:pt x="9256160" y="6661861"/>
                  <a:pt x="9889254" y="7347019"/>
                  <a:pt x="9889254" y="8180044"/>
                </a:cubicBezTo>
                <a:lnTo>
                  <a:pt x="9889254" y="10293057"/>
                </a:lnTo>
                <a:lnTo>
                  <a:pt x="6671495" y="10293057"/>
                </a:lnTo>
                <a:lnTo>
                  <a:pt x="6671495" y="8180044"/>
                </a:lnTo>
                <a:cubicBezTo>
                  <a:pt x="6671495" y="7291484"/>
                  <a:pt x="7391815" y="6571164"/>
                  <a:pt x="8280375" y="6571164"/>
                </a:cubicBezTo>
                <a:cubicBezTo>
                  <a:pt x="7391815" y="6571164"/>
                  <a:pt x="6671495" y="5850844"/>
                  <a:pt x="6671495" y="4962284"/>
                </a:cubicBez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solidFill>
                  <a:schemeClr val="tx1"/>
                </a:solidFill>
              </a:defRPr>
            </a:lvl1pPr>
          </a:lstStyle>
          <a:p>
            <a:pPr lvl="0"/>
            <a:endParaRPr lang="en-US"/>
          </a:p>
        </p:txBody>
      </p:sp>
    </p:spTree>
    <p:extLst>
      <p:ext uri="{BB962C8B-B14F-4D97-AF65-F5344CB8AC3E}">
        <p14:creationId xmlns:p14="http://schemas.microsoft.com/office/powerpoint/2010/main" val="305977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4388104" y="0"/>
            <a:ext cx="7803897" cy="6858000"/>
          </a:xfrm>
          <a:custGeom>
            <a:avLst/>
            <a:gdLst>
              <a:gd name="connsiteX0" fmla="*/ 10043317 w 11705845"/>
              <a:gd name="connsiteY0" fmla="*/ 0 h 10288588"/>
              <a:gd name="connsiteX1" fmla="*/ 11705845 w 11705845"/>
              <a:gd name="connsiteY1" fmla="*/ 0 h 10288588"/>
              <a:gd name="connsiteX2" fmla="*/ 11705845 w 11705845"/>
              <a:gd name="connsiteY2" fmla="*/ 3129719 h 10288588"/>
              <a:gd name="connsiteX3" fmla="*/ 9384096 w 11705845"/>
              <a:gd name="connsiteY3" fmla="*/ 673013 h 10288588"/>
              <a:gd name="connsiteX4" fmla="*/ 0 w 11705845"/>
              <a:gd name="connsiteY4" fmla="*/ 0 h 10288588"/>
              <a:gd name="connsiteX5" fmla="*/ 1515023 w 11705845"/>
              <a:gd name="connsiteY5" fmla="*/ 0 h 10288588"/>
              <a:gd name="connsiteX6" fmla="*/ 6896747 w 11705845"/>
              <a:gd name="connsiteY6" fmla="*/ 0 h 10288588"/>
              <a:gd name="connsiteX7" fmla="*/ 8407248 w 11705845"/>
              <a:gd name="connsiteY7" fmla="*/ 0 h 10288588"/>
              <a:gd name="connsiteX8" fmla="*/ 11705845 w 11705845"/>
              <a:gd name="connsiteY8" fmla="*/ 3487858 h 10288588"/>
              <a:gd name="connsiteX9" fmla="*/ 11705845 w 11705845"/>
              <a:gd name="connsiteY9" fmla="*/ 10288588 h 10288588"/>
              <a:gd name="connsiteX10" fmla="*/ 11245089 w 11705845"/>
              <a:gd name="connsiteY10" fmla="*/ 10288588 h 10288588"/>
              <a:gd name="connsiteX11" fmla="*/ 9732328 w 11705845"/>
              <a:gd name="connsiteY11" fmla="*/ 10288588 h 10288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5845" h="10288588">
                <a:moveTo>
                  <a:pt x="10043317" y="0"/>
                </a:moveTo>
                <a:lnTo>
                  <a:pt x="11705845" y="0"/>
                </a:lnTo>
                <a:lnTo>
                  <a:pt x="11705845" y="3129719"/>
                </a:lnTo>
                <a:lnTo>
                  <a:pt x="9384096" y="673013"/>
                </a:lnTo>
                <a:close/>
                <a:moveTo>
                  <a:pt x="0" y="0"/>
                </a:moveTo>
                <a:lnTo>
                  <a:pt x="1515023" y="0"/>
                </a:lnTo>
                <a:lnTo>
                  <a:pt x="6896747" y="0"/>
                </a:lnTo>
                <a:lnTo>
                  <a:pt x="8407248" y="0"/>
                </a:lnTo>
                <a:lnTo>
                  <a:pt x="11705845" y="3487858"/>
                </a:lnTo>
                <a:lnTo>
                  <a:pt x="11705845" y="10288588"/>
                </a:lnTo>
                <a:lnTo>
                  <a:pt x="11245089" y="10288588"/>
                </a:lnTo>
                <a:lnTo>
                  <a:pt x="9732328" y="10288588"/>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
        <p:nvSpPr>
          <p:cNvPr id="5" name="Freeform 8"/>
          <p:cNvSpPr>
            <a:spLocks noGrp="1"/>
          </p:cNvSpPr>
          <p:nvPr>
            <p:ph type="pic" sz="quarter" idx="11"/>
          </p:nvPr>
        </p:nvSpPr>
        <p:spPr bwMode="auto">
          <a:xfrm>
            <a:off x="4357953" y="3617407"/>
            <a:ext cx="6256065" cy="3240593"/>
          </a:xfrm>
          <a:custGeom>
            <a:avLst/>
            <a:gdLst>
              <a:gd name="T0" fmla="*/ 4153 w 4153"/>
              <a:gd name="T1" fmla="*/ 2152 h 2152"/>
              <a:gd name="T2" fmla="*/ 0 w 4153"/>
              <a:gd name="T3" fmla="*/ 2152 h 2152"/>
              <a:gd name="T4" fmla="*/ 2119 w 4153"/>
              <a:gd name="T5" fmla="*/ 0 h 2152"/>
              <a:gd name="T6" fmla="*/ 4153 w 4153"/>
              <a:gd name="T7" fmla="*/ 2152 h 2152"/>
            </a:gdLst>
            <a:ahLst/>
            <a:cxnLst>
              <a:cxn ang="0">
                <a:pos x="T0" y="T1"/>
              </a:cxn>
              <a:cxn ang="0">
                <a:pos x="T2" y="T3"/>
              </a:cxn>
              <a:cxn ang="0">
                <a:pos x="T4" y="T5"/>
              </a:cxn>
              <a:cxn ang="0">
                <a:pos x="T6" y="T7"/>
              </a:cxn>
            </a:cxnLst>
            <a:rect l="0" t="0" r="r" b="b"/>
            <a:pathLst>
              <a:path w="4153" h="2152">
                <a:moveTo>
                  <a:pt x="4153" y="2152"/>
                </a:moveTo>
                <a:lnTo>
                  <a:pt x="0" y="2152"/>
                </a:lnTo>
                <a:lnTo>
                  <a:pt x="2119" y="0"/>
                </a:lnTo>
                <a:lnTo>
                  <a:pt x="4153" y="2152"/>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2733493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5_custom layout">
    <p:spTree>
      <p:nvGrpSpPr>
        <p:cNvPr id="1" name=""/>
        <p:cNvGrpSpPr/>
        <p:nvPr/>
      </p:nvGrpSpPr>
      <p:grpSpPr>
        <a:xfrm>
          <a:off x="0" y="0"/>
          <a:ext cx="0" cy="0"/>
          <a:chOff x="0" y="0"/>
          <a:chExt cx="0" cy="0"/>
        </a:xfrm>
      </p:grpSpPr>
      <p:sp>
        <p:nvSpPr>
          <p:cNvPr id="3" name="Freeform 7"/>
          <p:cNvSpPr>
            <a:spLocks noGrp="1"/>
          </p:cNvSpPr>
          <p:nvPr>
            <p:ph type="pic" sz="quarter" idx="10"/>
          </p:nvPr>
        </p:nvSpPr>
        <p:spPr bwMode="auto">
          <a:xfrm>
            <a:off x="4392903" y="0"/>
            <a:ext cx="7799097" cy="6353073"/>
          </a:xfrm>
          <a:custGeom>
            <a:avLst/>
            <a:gdLst>
              <a:gd name="T0" fmla="*/ 0 w 5751"/>
              <a:gd name="T1" fmla="*/ 0 h 4215"/>
              <a:gd name="T2" fmla="*/ 5751 w 5751"/>
              <a:gd name="T3" fmla="*/ 0 h 4215"/>
              <a:gd name="T4" fmla="*/ 5751 w 5751"/>
              <a:gd name="T5" fmla="*/ 3375 h 4215"/>
              <a:gd name="T6" fmla="*/ 1669 w 5751"/>
              <a:gd name="T7" fmla="*/ 4215 h 4215"/>
              <a:gd name="T8" fmla="*/ 0 w 5751"/>
              <a:gd name="T9" fmla="*/ 0 h 4215"/>
            </a:gdLst>
            <a:ahLst/>
            <a:cxnLst>
              <a:cxn ang="0">
                <a:pos x="T0" y="T1"/>
              </a:cxn>
              <a:cxn ang="0">
                <a:pos x="T2" y="T3"/>
              </a:cxn>
              <a:cxn ang="0">
                <a:pos x="T4" y="T5"/>
              </a:cxn>
              <a:cxn ang="0">
                <a:pos x="T6" y="T7"/>
              </a:cxn>
              <a:cxn ang="0">
                <a:pos x="T8" y="T9"/>
              </a:cxn>
            </a:cxnLst>
            <a:rect l="0" t="0" r="r" b="b"/>
            <a:pathLst>
              <a:path w="5751" h="4215">
                <a:moveTo>
                  <a:pt x="0" y="0"/>
                </a:moveTo>
                <a:lnTo>
                  <a:pt x="5751" y="0"/>
                </a:lnTo>
                <a:lnTo>
                  <a:pt x="5751" y="3375"/>
                </a:lnTo>
                <a:lnTo>
                  <a:pt x="1669" y="4215"/>
                </a:lnTo>
                <a:lnTo>
                  <a:pt x="0" y="0"/>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1487546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0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1059308" y="0"/>
            <a:ext cx="11132692" cy="6858000"/>
          </a:xfrm>
          <a:custGeom>
            <a:avLst/>
            <a:gdLst>
              <a:gd name="connsiteX0" fmla="*/ 8707354 w 16699038"/>
              <a:gd name="connsiteY0" fmla="*/ 0 h 10288589"/>
              <a:gd name="connsiteX1" fmla="*/ 15798416 w 16699038"/>
              <a:gd name="connsiteY1" fmla="*/ 0 h 10288589"/>
              <a:gd name="connsiteX2" fmla="*/ 14075717 w 16699038"/>
              <a:gd name="connsiteY2" fmla="*/ 2281074 h 10288589"/>
              <a:gd name="connsiteX3" fmla="*/ 16699038 w 16699038"/>
              <a:gd name="connsiteY3" fmla="*/ 6090547 h 10288589"/>
              <a:gd name="connsiteX4" fmla="*/ 16699038 w 16699038"/>
              <a:gd name="connsiteY4" fmla="*/ 10288589 h 10288589"/>
              <a:gd name="connsiteX5" fmla="*/ 11164496 w 16699038"/>
              <a:gd name="connsiteY5" fmla="*/ 10288589 h 10288589"/>
              <a:gd name="connsiteX6" fmla="*/ 10410805 w 16699038"/>
              <a:gd name="connsiteY6" fmla="*/ 7132975 h 10288589"/>
              <a:gd name="connsiteX7" fmla="*/ 8028131 w 16699038"/>
              <a:gd name="connsiteY7" fmla="*/ 10288589 h 10288589"/>
              <a:gd name="connsiteX8" fmla="*/ 0 w 16699038"/>
              <a:gd name="connsiteY8" fmla="*/ 10288589 h 10288589"/>
              <a:gd name="connsiteX9" fmla="*/ 9226090 w 16699038"/>
              <a:gd name="connsiteY9" fmla="*/ 2169715 h 10288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99038" h="10288589">
                <a:moveTo>
                  <a:pt x="8707354" y="0"/>
                </a:moveTo>
                <a:lnTo>
                  <a:pt x="15798416" y="0"/>
                </a:lnTo>
                <a:lnTo>
                  <a:pt x="14075717" y="2281074"/>
                </a:lnTo>
                <a:lnTo>
                  <a:pt x="16699038" y="6090547"/>
                </a:lnTo>
                <a:lnTo>
                  <a:pt x="16699038" y="10288589"/>
                </a:lnTo>
                <a:lnTo>
                  <a:pt x="11164496" y="10288589"/>
                </a:lnTo>
                <a:lnTo>
                  <a:pt x="10410805" y="7132975"/>
                </a:lnTo>
                <a:lnTo>
                  <a:pt x="8028131" y="10288589"/>
                </a:lnTo>
                <a:lnTo>
                  <a:pt x="0" y="10288589"/>
                </a:lnTo>
                <a:lnTo>
                  <a:pt x="9226090" y="2169715"/>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543657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6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5580270" y="418733"/>
            <a:ext cx="6611730" cy="6093398"/>
          </a:xfrm>
          <a:custGeom>
            <a:avLst/>
            <a:gdLst>
              <a:gd name="connsiteX0" fmla="*/ 8958107 w 9917595"/>
              <a:gd name="connsiteY0" fmla="*/ 452891 h 9141507"/>
              <a:gd name="connsiteX1" fmla="*/ 9917595 w 9917595"/>
              <a:gd name="connsiteY1" fmla="*/ 3366309 h 9141507"/>
              <a:gd name="connsiteX2" fmla="*/ 9917595 w 9917595"/>
              <a:gd name="connsiteY2" fmla="*/ 6321052 h 9141507"/>
              <a:gd name="connsiteX3" fmla="*/ 4516356 w 9917595"/>
              <a:gd name="connsiteY3" fmla="*/ 8132680 h 9141507"/>
              <a:gd name="connsiteX4" fmla="*/ 3079221 w 9917595"/>
              <a:gd name="connsiteY4" fmla="*/ 9141507 h 9141507"/>
              <a:gd name="connsiteX5" fmla="*/ 2906955 w 9917595"/>
              <a:gd name="connsiteY5" fmla="*/ 8672489 h 9141507"/>
              <a:gd name="connsiteX6" fmla="*/ 1873733 w 9917595"/>
              <a:gd name="connsiteY6" fmla="*/ 9019041 h 9141507"/>
              <a:gd name="connsiteX7" fmla="*/ 2677345 w 9917595"/>
              <a:gd name="connsiteY7" fmla="*/ 8047345 h 9141507"/>
              <a:gd name="connsiteX8" fmla="*/ 0 w 9917595"/>
              <a:gd name="connsiteY8" fmla="*/ 757919 h 9141507"/>
              <a:gd name="connsiteX9" fmla="*/ 5164113 w 9917595"/>
              <a:gd name="connsiteY9" fmla="*/ 5040442 h 9141507"/>
              <a:gd name="connsiteX10" fmla="*/ 8521729 w 9917595"/>
              <a:gd name="connsiteY10" fmla="*/ 0 h 9141507"/>
              <a:gd name="connsiteX11" fmla="*/ 5177087 w 9917595"/>
              <a:gd name="connsiteY11" fmla="*/ 4503738 h 9141507"/>
              <a:gd name="connsiteX12" fmla="*/ 512792 w 9917595"/>
              <a:gd name="connsiteY12" fmla="*/ 509118 h 914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17595" h="9141507">
                <a:moveTo>
                  <a:pt x="8958107" y="452891"/>
                </a:moveTo>
                <a:lnTo>
                  <a:pt x="9917595" y="3366309"/>
                </a:lnTo>
                <a:lnTo>
                  <a:pt x="9917595" y="6321052"/>
                </a:lnTo>
                <a:lnTo>
                  <a:pt x="4516356" y="8132680"/>
                </a:lnTo>
                <a:lnTo>
                  <a:pt x="3079221" y="9141507"/>
                </a:lnTo>
                <a:lnTo>
                  <a:pt x="2906955" y="8672489"/>
                </a:lnTo>
                <a:lnTo>
                  <a:pt x="1873733" y="9019041"/>
                </a:lnTo>
                <a:lnTo>
                  <a:pt x="2677345" y="8047345"/>
                </a:lnTo>
                <a:lnTo>
                  <a:pt x="0" y="757919"/>
                </a:lnTo>
                <a:lnTo>
                  <a:pt x="5164113" y="5040442"/>
                </a:lnTo>
                <a:close/>
                <a:moveTo>
                  <a:pt x="8521729" y="0"/>
                </a:moveTo>
                <a:lnTo>
                  <a:pt x="5177087" y="4503738"/>
                </a:lnTo>
                <a:lnTo>
                  <a:pt x="512792" y="509118"/>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17682164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7_custom layout">
    <p:spTree>
      <p:nvGrpSpPr>
        <p:cNvPr id="1" name=""/>
        <p:cNvGrpSpPr/>
        <p:nvPr/>
      </p:nvGrpSpPr>
      <p:grpSpPr>
        <a:xfrm>
          <a:off x="0" y="0"/>
          <a:ext cx="0" cy="0"/>
          <a:chOff x="0" y="0"/>
          <a:chExt cx="0" cy="0"/>
        </a:xfrm>
      </p:grpSpPr>
      <p:sp>
        <p:nvSpPr>
          <p:cNvPr id="3" name="Freeform 8"/>
          <p:cNvSpPr>
            <a:spLocks noGrp="1" noEditPoints="1"/>
          </p:cNvSpPr>
          <p:nvPr>
            <p:ph type="pic" sz="quarter" idx="10"/>
          </p:nvPr>
        </p:nvSpPr>
        <p:spPr bwMode="auto">
          <a:xfrm>
            <a:off x="4805322" y="0"/>
            <a:ext cx="7386678" cy="6858000"/>
          </a:xfrm>
          <a:custGeom>
            <a:avLst/>
            <a:gdLst>
              <a:gd name="T0" fmla="*/ 1964 w 4901"/>
              <a:gd name="T1" fmla="*/ 0 h 4552"/>
              <a:gd name="T2" fmla="*/ 3031 w 4901"/>
              <a:gd name="T3" fmla="*/ 0 h 4552"/>
              <a:gd name="T4" fmla="*/ 3330 w 4901"/>
              <a:gd name="T5" fmla="*/ 1065 h 4552"/>
              <a:gd name="T6" fmla="*/ 2349 w 4901"/>
              <a:gd name="T7" fmla="*/ 4552 h 4552"/>
              <a:gd name="T8" fmla="*/ 665 w 4901"/>
              <a:gd name="T9" fmla="*/ 4552 h 4552"/>
              <a:gd name="T10" fmla="*/ 0 w 4901"/>
              <a:gd name="T11" fmla="*/ 4552 h 4552"/>
              <a:gd name="T12" fmla="*/ 1300 w 4901"/>
              <a:gd name="T13" fmla="*/ 0 h 4552"/>
              <a:gd name="T14" fmla="*/ 1964 w 4901"/>
              <a:gd name="T15" fmla="*/ 0 h 4552"/>
              <a:gd name="T16" fmla="*/ 3402 w 4901"/>
              <a:gd name="T17" fmla="*/ 1318 h 4552"/>
              <a:gd name="T18" fmla="*/ 4312 w 4901"/>
              <a:gd name="T19" fmla="*/ 4552 h 4552"/>
              <a:gd name="T20" fmla="*/ 4237 w 4901"/>
              <a:gd name="T21" fmla="*/ 4552 h 4552"/>
              <a:gd name="T22" fmla="*/ 3079 w 4901"/>
              <a:gd name="T23" fmla="*/ 4552 h 4552"/>
              <a:gd name="T24" fmla="*/ 2599 w 4901"/>
              <a:gd name="T25" fmla="*/ 4552 h 4552"/>
              <a:gd name="T26" fmla="*/ 2491 w 4901"/>
              <a:gd name="T27" fmla="*/ 4552 h 4552"/>
              <a:gd name="T28" fmla="*/ 3402 w 4901"/>
              <a:gd name="T29" fmla="*/ 1318 h 4552"/>
              <a:gd name="T30" fmla="*/ 3173 w 4901"/>
              <a:gd name="T31" fmla="*/ 0 h 4552"/>
              <a:gd name="T32" fmla="*/ 3631 w 4901"/>
              <a:gd name="T33" fmla="*/ 0 h 4552"/>
              <a:gd name="T34" fmla="*/ 3402 w 4901"/>
              <a:gd name="T35" fmla="*/ 813 h 4552"/>
              <a:gd name="T36" fmla="*/ 3173 w 4901"/>
              <a:gd name="T37" fmla="*/ 0 h 4552"/>
              <a:gd name="T38" fmla="*/ 3773 w 4901"/>
              <a:gd name="T39" fmla="*/ 0 h 4552"/>
              <a:gd name="T40" fmla="*/ 4000 w 4901"/>
              <a:gd name="T41" fmla="*/ 0 h 4552"/>
              <a:gd name="T42" fmla="*/ 4237 w 4901"/>
              <a:gd name="T43" fmla="*/ 0 h 4552"/>
              <a:gd name="T44" fmla="*/ 4664 w 4901"/>
              <a:gd name="T45" fmla="*/ 0 h 4552"/>
              <a:gd name="T46" fmla="*/ 4901 w 4901"/>
              <a:gd name="T47" fmla="*/ 0 h 4552"/>
              <a:gd name="T48" fmla="*/ 4901 w 4901"/>
              <a:gd name="T49" fmla="*/ 4552 h 4552"/>
              <a:gd name="T50" fmla="*/ 4454 w 4901"/>
              <a:gd name="T51" fmla="*/ 4552 h 4552"/>
              <a:gd name="T52" fmla="*/ 3473 w 4901"/>
              <a:gd name="T53" fmla="*/ 1065 h 4552"/>
              <a:gd name="T54" fmla="*/ 3773 w 4901"/>
              <a:gd name="T55" fmla="*/ 0 h 4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901" h="4552">
                <a:moveTo>
                  <a:pt x="1964" y="0"/>
                </a:moveTo>
                <a:lnTo>
                  <a:pt x="3031" y="0"/>
                </a:lnTo>
                <a:lnTo>
                  <a:pt x="3330" y="1065"/>
                </a:lnTo>
                <a:lnTo>
                  <a:pt x="2349" y="4552"/>
                </a:lnTo>
                <a:lnTo>
                  <a:pt x="665" y="4552"/>
                </a:lnTo>
                <a:lnTo>
                  <a:pt x="0" y="4552"/>
                </a:lnTo>
                <a:lnTo>
                  <a:pt x="1300" y="0"/>
                </a:lnTo>
                <a:lnTo>
                  <a:pt x="1964" y="0"/>
                </a:lnTo>
                <a:close/>
                <a:moveTo>
                  <a:pt x="3402" y="1318"/>
                </a:moveTo>
                <a:lnTo>
                  <a:pt x="4312" y="4552"/>
                </a:lnTo>
                <a:lnTo>
                  <a:pt x="4237" y="4552"/>
                </a:lnTo>
                <a:lnTo>
                  <a:pt x="3079" y="4552"/>
                </a:lnTo>
                <a:lnTo>
                  <a:pt x="2599" y="4552"/>
                </a:lnTo>
                <a:lnTo>
                  <a:pt x="2491" y="4552"/>
                </a:lnTo>
                <a:lnTo>
                  <a:pt x="3402" y="1318"/>
                </a:lnTo>
                <a:close/>
                <a:moveTo>
                  <a:pt x="3173" y="0"/>
                </a:moveTo>
                <a:lnTo>
                  <a:pt x="3631" y="0"/>
                </a:lnTo>
                <a:lnTo>
                  <a:pt x="3402" y="813"/>
                </a:lnTo>
                <a:lnTo>
                  <a:pt x="3173" y="0"/>
                </a:lnTo>
                <a:close/>
                <a:moveTo>
                  <a:pt x="3773" y="0"/>
                </a:moveTo>
                <a:lnTo>
                  <a:pt x="4000" y="0"/>
                </a:lnTo>
                <a:lnTo>
                  <a:pt x="4237" y="0"/>
                </a:lnTo>
                <a:lnTo>
                  <a:pt x="4664" y="0"/>
                </a:lnTo>
                <a:lnTo>
                  <a:pt x="4901" y="0"/>
                </a:lnTo>
                <a:lnTo>
                  <a:pt x="4901" y="4552"/>
                </a:lnTo>
                <a:lnTo>
                  <a:pt x="4454" y="4552"/>
                </a:lnTo>
                <a:lnTo>
                  <a:pt x="3473" y="1065"/>
                </a:lnTo>
                <a:lnTo>
                  <a:pt x="3773" y="0"/>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3711461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0189895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679237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7084937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379634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2981705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21415492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22376809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38041510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26616609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31543496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625342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764226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18383373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203217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23712922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30037920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002491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5102948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8854401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19119964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39038231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2303591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jpe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1.jpe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29372262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6" r:id="rId12"/>
    <p:sldLayoutId id="2147483697" r:id="rId13"/>
    <p:sldLayoutId id="2147483698" r:id="rId14"/>
    <p:sldLayoutId id="2147483699" r:id="rId15"/>
    <p:sldLayoutId id="2147483700" r:id="rId16"/>
    <p:sldLayoutId id="2147483701" r:id="rId17"/>
    <p:sldLayoutId id="2147483702" r:id="rId18"/>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3968804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38101823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economicsdiscussion.net/performance-appraisal/objectives-of-performance-appraisal/31703" TargetMode="External"/><Relationship Id="rId5" Type="http://schemas.openxmlformats.org/officeDocument/2006/relationships/hyperlink" Target="https://psycnet.apa.org/doi/10.1037/14047-033" TargetMode="External"/><Relationship Id="rId4" Type="http://schemas.openxmlformats.org/officeDocument/2006/relationships/hyperlink" Target="https://www.questionpro.com/blog/performance-apprai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52400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179363" y="1047423"/>
            <a:ext cx="8229600" cy="1971675"/>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2400" dirty="0"/>
              <a:t>Name of the Students and ID Number</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2" name="Rectangle 1">
            <a:extLst>
              <a:ext uri="{FF2B5EF4-FFF2-40B4-BE49-F238E27FC236}">
                <a16:creationId xmlns:a16="http://schemas.microsoft.com/office/drawing/2014/main" id="{3CB0F02F-7BB0-4912-9D88-5527B044C7D6}"/>
              </a:ext>
            </a:extLst>
          </p:cNvPr>
          <p:cNvSpPr/>
          <p:nvPr/>
        </p:nvSpPr>
        <p:spPr>
          <a:xfrm>
            <a:off x="3048000" y="2551837"/>
            <a:ext cx="6096000" cy="1754326"/>
          </a:xfrm>
          <a:prstGeom prst="rect">
            <a:avLst/>
          </a:prstGeom>
        </p:spPr>
        <p:txBody>
          <a:bodyPr>
            <a:spAutoFit/>
          </a:bodyPr>
          <a:lstStyle/>
          <a:p>
            <a:r>
              <a:rPr lang="en-GB" dirty="0"/>
              <a:t>Eduard Radu Student number 1818400</a:t>
            </a:r>
          </a:p>
          <a:p>
            <a:r>
              <a:rPr lang="en-GB" dirty="0"/>
              <a:t>Iulian Adrian </a:t>
            </a:r>
            <a:r>
              <a:rPr lang="en-GB" dirty="0" err="1"/>
              <a:t>Cozea</a:t>
            </a:r>
            <a:r>
              <a:rPr lang="en-GB" dirty="0"/>
              <a:t> Student number 1815434</a:t>
            </a:r>
          </a:p>
          <a:p>
            <a:r>
              <a:rPr lang="en-GB" dirty="0"/>
              <a:t>Gheorghe Stefan Student number 1816296</a:t>
            </a:r>
          </a:p>
          <a:p>
            <a:r>
              <a:rPr lang="en-GB" dirty="0"/>
              <a:t>Adrian </a:t>
            </a:r>
            <a:r>
              <a:rPr lang="en-GB" dirty="0" err="1"/>
              <a:t>Cozea</a:t>
            </a:r>
            <a:r>
              <a:rPr lang="en-GB" dirty="0"/>
              <a:t> Student number 1815470</a:t>
            </a:r>
          </a:p>
          <a:p>
            <a:r>
              <a:rPr lang="en-GB" dirty="0"/>
              <a:t>Lecture name </a:t>
            </a:r>
            <a:r>
              <a:rPr lang="en-GB" dirty="0" err="1"/>
              <a:t>Dr.Olu</a:t>
            </a:r>
            <a:r>
              <a:rPr lang="en-GB" dirty="0"/>
              <a:t> </a:t>
            </a:r>
            <a:r>
              <a:rPr lang="en-GB" dirty="0" err="1"/>
              <a:t>Adegbite</a:t>
            </a:r>
            <a:endParaRPr lang="en-GB" dirty="0"/>
          </a:p>
          <a:p>
            <a:r>
              <a:rPr lang="en-GB" dirty="0"/>
              <a:t>Module M4X01915</a:t>
            </a:r>
          </a:p>
        </p:txBody>
      </p:sp>
    </p:spTree>
    <p:extLst>
      <p:ext uri="{BB962C8B-B14F-4D97-AF65-F5344CB8AC3E}">
        <p14:creationId xmlns:p14="http://schemas.microsoft.com/office/powerpoint/2010/main" val="3035798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rPr>
              <a:pPr>
                <a:defRPr/>
              </a:pPr>
              <a:t>24/10/2019</a:t>
            </a:fld>
            <a:endParaRPr lang="en-GB" altLang="en-US">
              <a:solidFill>
                <a:prstClr val="black">
                  <a:tint val="75000"/>
                </a:prstClr>
              </a:solidFill>
            </a:endParaRPr>
          </a:p>
        </p:txBody>
      </p:sp>
      <p:pic>
        <p:nvPicPr>
          <p:cNvPr id="6" name="Picture 2" descr="&quo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5618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246" y="-176264"/>
            <a:ext cx="2470436" cy="235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2200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853022" y="1910687"/>
            <a:ext cx="4415014" cy="2729552"/>
          </a:xfrm>
        </p:spPr>
        <p:txBody>
          <a:bodyPr anchor="ctr"/>
          <a:lstStyle/>
          <a:p>
            <a:pPr marL="0" indent="0" eaLnBrk="1" hangingPunct="1">
              <a:buFontTx/>
              <a:buNone/>
            </a:pPr>
            <a:r>
              <a:rPr lang="en-US" dirty="0">
                <a:latin typeface="Calibri" pitchFamily="34" charset="0"/>
                <a:cs typeface="Calibri" pitchFamily="34" charset="0"/>
              </a:rPr>
              <a:t>Golden Tours Gray Line London</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Calibri" pitchFamily="34" charset="0"/>
                <a:cs typeface="Calibri" pitchFamily="34" charset="0"/>
              </a:rPr>
              <a:pPr>
                <a:defRPr/>
              </a:pPr>
              <a:t>24/10/2019</a:t>
            </a:fld>
            <a:endParaRPr lang="en-GB" altLang="en-US">
              <a:solidFill>
                <a:prstClr val="black">
                  <a:tint val="75000"/>
                </a:prstClr>
              </a:solidFill>
              <a:latin typeface="Calibri" pitchFamily="34" charset="0"/>
              <a:cs typeface="Calibri" pitchFamily="34" charset="0"/>
            </a:endParaRPr>
          </a:p>
        </p:txBody>
      </p:sp>
      <p:pic>
        <p:nvPicPr>
          <p:cNvPr id="12" name="Picture 2" descr="https://cdn.londonandpartners.com/asset/e049de0177900d6f34eea02a0a72e70a.jpg"/>
          <p:cNvPicPr>
            <a:picLocks noChangeAspect="1" noChangeArrowheads="1"/>
          </p:cNvPicPr>
          <p:nvPr/>
        </p:nvPicPr>
        <p:blipFill>
          <a:blip r:embed="rId3" cstate="print">
            <a:clrChange>
              <a:clrFrom>
                <a:srgbClr val="FDFFFE"/>
              </a:clrFrom>
              <a:clrTo>
                <a:srgbClr val="FDFFFE">
                  <a:alpha val="0"/>
                </a:srgbClr>
              </a:clrTo>
            </a:clrChange>
            <a:extLst>
              <a:ext uri="{28A0092B-C50C-407E-A947-70E740481C1C}">
                <a14:useLocalDpi xmlns:a14="http://schemas.microsoft.com/office/drawing/2010/main" val="0"/>
              </a:ext>
            </a:extLst>
          </a:blip>
          <a:srcRect/>
          <a:stretch>
            <a:fillRect/>
          </a:stretch>
        </p:blipFill>
        <p:spPr bwMode="auto">
          <a:xfrm>
            <a:off x="5430137" y="942535"/>
            <a:ext cx="6799121" cy="4417256"/>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9" name="Rectangle 8"/>
          <p:cNvSpPr/>
          <p:nvPr/>
        </p:nvSpPr>
        <p:spPr>
          <a:xfrm>
            <a:off x="1421725" y="1070421"/>
            <a:ext cx="4730733" cy="1107996"/>
          </a:xfrm>
          <a:prstGeom prst="rect">
            <a:avLst/>
          </a:prstGeom>
        </p:spPr>
        <p:txBody>
          <a:bodyPr wrap="square">
            <a:spAutoFit/>
          </a:bodyPr>
          <a:lstStyle/>
          <a:p>
            <a:r>
              <a:rPr lang="en-US" sz="3300" b="1" dirty="0">
                <a:latin typeface="Calibri" pitchFamily="34" charset="0"/>
                <a:cs typeface="Calibri" pitchFamily="34" charset="0"/>
              </a:rPr>
              <a:t>Guest Service Appraisal in the Hospitality Industry </a:t>
            </a:r>
          </a:p>
        </p:txBody>
      </p:sp>
      <p:sp>
        <p:nvSpPr>
          <p:cNvPr id="14" name="Rectangle 13"/>
          <p:cNvSpPr/>
          <p:nvPr/>
        </p:nvSpPr>
        <p:spPr>
          <a:xfrm>
            <a:off x="0" y="661181"/>
            <a:ext cx="576775" cy="92846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pitchFamily="34" charset="0"/>
              <a:cs typeface="Calibri" pitchFamily="34" charset="0"/>
            </a:endParaRPr>
          </a:p>
        </p:txBody>
      </p:sp>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246" y="-176264"/>
            <a:ext cx="2470436" cy="235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901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MY\Downloads\adeolu-eletu-unRkg2jH1j0-unsplas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5669280"/>
          </a:xfrm>
          <a:prstGeom prst="rect">
            <a:avLst/>
          </a:prstGeom>
          <a:noFill/>
        </p:spPr>
      </p:pic>
      <p:sp>
        <p:nvSpPr>
          <p:cNvPr id="7" name="Freeform 6"/>
          <p:cNvSpPr/>
          <p:nvPr/>
        </p:nvSpPr>
        <p:spPr>
          <a:xfrm>
            <a:off x="-1" y="0"/>
            <a:ext cx="9917723" cy="5704764"/>
          </a:xfrm>
          <a:custGeom>
            <a:avLst/>
            <a:gdLst>
              <a:gd name="connsiteX0" fmla="*/ 0 w 2438400"/>
              <a:gd name="connsiteY0" fmla="*/ 2971800 h 2971800"/>
              <a:gd name="connsiteX1" fmla="*/ 0 w 2438400"/>
              <a:gd name="connsiteY1" fmla="*/ 0 h 2971800"/>
              <a:gd name="connsiteX2" fmla="*/ 2438400 w 2438400"/>
              <a:gd name="connsiteY2" fmla="*/ 0 h 2971800"/>
              <a:gd name="connsiteX3" fmla="*/ 2438400 w 2438400"/>
              <a:gd name="connsiteY3" fmla="*/ 2971800 h 2971800"/>
              <a:gd name="connsiteX4" fmla="*/ 0 w 2438400"/>
              <a:gd name="connsiteY4" fmla="*/ 2971800 h 2971800"/>
              <a:gd name="connsiteX0" fmla="*/ 0 w 2438400"/>
              <a:gd name="connsiteY0" fmla="*/ 2971800 h 2971800"/>
              <a:gd name="connsiteX1" fmla="*/ 0 w 2438400"/>
              <a:gd name="connsiteY1" fmla="*/ 0 h 2971800"/>
              <a:gd name="connsiteX2" fmla="*/ 1066800 w 2438400"/>
              <a:gd name="connsiteY2" fmla="*/ 0 h 2971800"/>
              <a:gd name="connsiteX3" fmla="*/ 2438400 w 2438400"/>
              <a:gd name="connsiteY3" fmla="*/ 2971800 h 2971800"/>
              <a:gd name="connsiteX4" fmla="*/ 0 w 2438400"/>
              <a:gd name="connsiteY4" fmla="*/ 297180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8400" h="2971800">
                <a:moveTo>
                  <a:pt x="0" y="2971800"/>
                </a:moveTo>
                <a:lnTo>
                  <a:pt x="0" y="0"/>
                </a:lnTo>
                <a:lnTo>
                  <a:pt x="1066800" y="0"/>
                </a:lnTo>
                <a:lnTo>
                  <a:pt x="2438400" y="2971800"/>
                </a:lnTo>
                <a:lnTo>
                  <a:pt x="0" y="2971800"/>
                </a:lnTo>
                <a:close/>
              </a:path>
            </a:pathLst>
          </a:custGeom>
          <a:solidFill>
            <a:schemeClr val="tx2">
              <a:lumMod val="50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p>
            <a:pPr algn="ctr"/>
            <a:endParaRPr lang="en-US">
              <a:latin typeface="Calibri" pitchFamily="34" charset="0"/>
              <a:cs typeface="Calibri" pitchFamily="34" charset="0"/>
            </a:endParaRPr>
          </a:p>
        </p:txBody>
      </p:sp>
      <p:sp>
        <p:nvSpPr>
          <p:cNvPr id="8" name="Freeform 7"/>
          <p:cNvSpPr/>
          <p:nvPr/>
        </p:nvSpPr>
        <p:spPr>
          <a:xfrm>
            <a:off x="4360985" y="-24875"/>
            <a:ext cx="5663051" cy="5743287"/>
          </a:xfrm>
          <a:custGeom>
            <a:avLst/>
            <a:gdLst>
              <a:gd name="connsiteX0" fmla="*/ 0 w 2438400"/>
              <a:gd name="connsiteY0" fmla="*/ 2971800 h 2971800"/>
              <a:gd name="connsiteX1" fmla="*/ 0 w 2438400"/>
              <a:gd name="connsiteY1" fmla="*/ 0 h 2971800"/>
              <a:gd name="connsiteX2" fmla="*/ 2438400 w 2438400"/>
              <a:gd name="connsiteY2" fmla="*/ 0 h 2971800"/>
              <a:gd name="connsiteX3" fmla="*/ 2438400 w 2438400"/>
              <a:gd name="connsiteY3" fmla="*/ 2971800 h 2971800"/>
              <a:gd name="connsiteX4" fmla="*/ 0 w 2438400"/>
              <a:gd name="connsiteY4" fmla="*/ 2971800 h 2971800"/>
              <a:gd name="connsiteX0" fmla="*/ 0 w 2438400"/>
              <a:gd name="connsiteY0" fmla="*/ 2971800 h 2971800"/>
              <a:gd name="connsiteX1" fmla="*/ 0 w 2438400"/>
              <a:gd name="connsiteY1" fmla="*/ 0 h 2971800"/>
              <a:gd name="connsiteX2" fmla="*/ 1066800 w 2438400"/>
              <a:gd name="connsiteY2" fmla="*/ 0 h 2971800"/>
              <a:gd name="connsiteX3" fmla="*/ 2438400 w 2438400"/>
              <a:gd name="connsiteY3" fmla="*/ 2971800 h 2971800"/>
              <a:gd name="connsiteX4" fmla="*/ 0 w 2438400"/>
              <a:gd name="connsiteY4" fmla="*/ 2971800 h 2971800"/>
              <a:gd name="connsiteX0" fmla="*/ 2358013 w 2438400"/>
              <a:gd name="connsiteY0" fmla="*/ 2971800 h 2971800"/>
              <a:gd name="connsiteX1" fmla="*/ 0 w 2438400"/>
              <a:gd name="connsiteY1" fmla="*/ 0 h 2971800"/>
              <a:gd name="connsiteX2" fmla="*/ 1066800 w 2438400"/>
              <a:gd name="connsiteY2" fmla="*/ 0 h 2971800"/>
              <a:gd name="connsiteX3" fmla="*/ 2438400 w 2438400"/>
              <a:gd name="connsiteY3" fmla="*/ 2971800 h 2971800"/>
              <a:gd name="connsiteX4" fmla="*/ 2358013 w 2438400"/>
              <a:gd name="connsiteY4" fmla="*/ 2971800 h 2971800"/>
              <a:gd name="connsiteX0" fmla="*/ 1366576 w 1446963"/>
              <a:gd name="connsiteY0" fmla="*/ 2971800 h 2971800"/>
              <a:gd name="connsiteX1" fmla="*/ 0 w 1446963"/>
              <a:gd name="connsiteY1" fmla="*/ 0 h 2971800"/>
              <a:gd name="connsiteX2" fmla="*/ 75363 w 1446963"/>
              <a:gd name="connsiteY2" fmla="*/ 0 h 2971800"/>
              <a:gd name="connsiteX3" fmla="*/ 1446963 w 1446963"/>
              <a:gd name="connsiteY3" fmla="*/ 2971800 h 2971800"/>
              <a:gd name="connsiteX4" fmla="*/ 1366576 w 1446963"/>
              <a:gd name="connsiteY4" fmla="*/ 2971800 h 2971800"/>
              <a:gd name="connsiteX0" fmla="*/ 1366576 w 1446963"/>
              <a:gd name="connsiteY0" fmla="*/ 2993586 h 2993586"/>
              <a:gd name="connsiteX1" fmla="*/ 0 w 1446963"/>
              <a:gd name="connsiteY1" fmla="*/ 21786 h 2993586"/>
              <a:gd name="connsiteX2" fmla="*/ 75363 w 1446963"/>
              <a:gd name="connsiteY2" fmla="*/ 21786 h 2993586"/>
              <a:gd name="connsiteX3" fmla="*/ 1446963 w 1446963"/>
              <a:gd name="connsiteY3" fmla="*/ 2993586 h 2993586"/>
              <a:gd name="connsiteX4" fmla="*/ 1366576 w 1446963"/>
              <a:gd name="connsiteY4" fmla="*/ 2993586 h 2993586"/>
              <a:gd name="connsiteX0" fmla="*/ 1366576 w 1446963"/>
              <a:gd name="connsiteY0" fmla="*/ 2993586 h 2993586"/>
              <a:gd name="connsiteX1" fmla="*/ 0 w 1446963"/>
              <a:gd name="connsiteY1" fmla="*/ 21786 h 2993586"/>
              <a:gd name="connsiteX2" fmla="*/ 75363 w 1446963"/>
              <a:gd name="connsiteY2" fmla="*/ 21786 h 2993586"/>
              <a:gd name="connsiteX3" fmla="*/ 1446963 w 1446963"/>
              <a:gd name="connsiteY3" fmla="*/ 2993586 h 2993586"/>
              <a:gd name="connsiteX4" fmla="*/ 1366576 w 1446963"/>
              <a:gd name="connsiteY4" fmla="*/ 2993586 h 2993586"/>
              <a:gd name="connsiteX0" fmla="*/ 1316334 w 1396721"/>
              <a:gd name="connsiteY0" fmla="*/ 2993586 h 2993586"/>
              <a:gd name="connsiteX1" fmla="*/ 3349 w 1396721"/>
              <a:gd name="connsiteY1" fmla="*/ 21786 h 2993586"/>
              <a:gd name="connsiteX2" fmla="*/ 25121 w 1396721"/>
              <a:gd name="connsiteY2" fmla="*/ 21786 h 2993586"/>
              <a:gd name="connsiteX3" fmla="*/ 1396721 w 1396721"/>
              <a:gd name="connsiteY3" fmla="*/ 2993586 h 2993586"/>
              <a:gd name="connsiteX4" fmla="*/ 1316334 w 1396721"/>
              <a:gd name="connsiteY4" fmla="*/ 2993586 h 2993586"/>
              <a:gd name="connsiteX0" fmla="*/ 1316334 w 1396721"/>
              <a:gd name="connsiteY0" fmla="*/ 2993586 h 2993586"/>
              <a:gd name="connsiteX1" fmla="*/ 3349 w 1396721"/>
              <a:gd name="connsiteY1" fmla="*/ 21786 h 2993586"/>
              <a:gd name="connsiteX2" fmla="*/ 25121 w 1396721"/>
              <a:gd name="connsiteY2" fmla="*/ 21786 h 2993586"/>
              <a:gd name="connsiteX3" fmla="*/ 1396721 w 1396721"/>
              <a:gd name="connsiteY3" fmla="*/ 2993586 h 2993586"/>
              <a:gd name="connsiteX4" fmla="*/ 1316334 w 1396721"/>
              <a:gd name="connsiteY4" fmla="*/ 2993586 h 2993586"/>
              <a:gd name="connsiteX0" fmla="*/ 1369925 w 1396721"/>
              <a:gd name="connsiteY0" fmla="*/ 2993586 h 2993586"/>
              <a:gd name="connsiteX1" fmla="*/ 3349 w 1396721"/>
              <a:gd name="connsiteY1" fmla="*/ 21786 h 2993586"/>
              <a:gd name="connsiteX2" fmla="*/ 25121 w 1396721"/>
              <a:gd name="connsiteY2" fmla="*/ 21786 h 2993586"/>
              <a:gd name="connsiteX3" fmla="*/ 1396721 w 1396721"/>
              <a:gd name="connsiteY3" fmla="*/ 2993586 h 2993586"/>
              <a:gd name="connsiteX4" fmla="*/ 1369925 w 1396721"/>
              <a:gd name="connsiteY4" fmla="*/ 2993586 h 2993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721" h="2993586">
                <a:moveTo>
                  <a:pt x="1369925" y="2993586"/>
                </a:moveTo>
                <a:lnTo>
                  <a:pt x="3349" y="21786"/>
                </a:lnTo>
                <a:cubicBezTo>
                  <a:pt x="59962" y="0"/>
                  <a:pt x="0" y="21786"/>
                  <a:pt x="25121" y="21786"/>
                </a:cubicBezTo>
                <a:lnTo>
                  <a:pt x="1396721" y="2993586"/>
                </a:lnTo>
                <a:lnTo>
                  <a:pt x="1369925" y="2993586"/>
                </a:lnTo>
                <a:close/>
              </a:path>
            </a:pathLst>
          </a:cu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p>
            <a:pPr algn="ctr"/>
            <a:endParaRPr lang="en-US">
              <a:latin typeface="Calibri" pitchFamily="34" charset="0"/>
              <a:cs typeface="Calibri" pitchFamily="34" charset="0"/>
            </a:endParaRPr>
          </a:p>
        </p:txBody>
      </p:sp>
      <p:sp>
        <p:nvSpPr>
          <p:cNvPr id="11" name="Title 5"/>
          <p:cNvSpPr>
            <a:spLocks noGrp="1"/>
          </p:cNvSpPr>
          <p:nvPr>
            <p:ph type="title"/>
          </p:nvPr>
        </p:nvSpPr>
        <p:spPr>
          <a:xfrm>
            <a:off x="1160318" y="1179042"/>
            <a:ext cx="6248400" cy="744265"/>
          </a:xfrm>
        </p:spPr>
        <p:txBody>
          <a:bodyPr anchor="t"/>
          <a:lstStyle/>
          <a:p>
            <a:pPr algn="l"/>
            <a:r>
              <a:rPr lang="en-US" sz="3300" b="1" dirty="0">
                <a:solidFill>
                  <a:schemeClr val="bg1"/>
                </a:solidFill>
                <a:latin typeface="Calibri" pitchFamily="34" charset="0"/>
                <a:cs typeface="Calibri" pitchFamily="34" charset="0"/>
              </a:rPr>
              <a:t>Objective of the Study </a:t>
            </a:r>
          </a:p>
        </p:txBody>
      </p:sp>
      <p:sp>
        <p:nvSpPr>
          <p:cNvPr id="13" name="Content Placeholder 12"/>
          <p:cNvSpPr>
            <a:spLocks noGrp="1"/>
          </p:cNvSpPr>
          <p:nvPr>
            <p:ph idx="1"/>
          </p:nvPr>
        </p:nvSpPr>
        <p:spPr>
          <a:xfrm>
            <a:off x="609600" y="2024743"/>
            <a:ext cx="5268686" cy="3492490"/>
          </a:xfrm>
        </p:spPr>
        <p:txBody>
          <a:bodyPr/>
          <a:lstStyle/>
          <a:p>
            <a:pPr marL="457200" indent="-457200"/>
            <a:r>
              <a:rPr lang="en-US" sz="2000" dirty="0">
                <a:solidFill>
                  <a:schemeClr val="bg1"/>
                </a:solidFill>
              </a:rPr>
              <a:t>Measure the performances of Golden Tour London</a:t>
            </a:r>
          </a:p>
          <a:p>
            <a:pPr marL="457200" indent="-457200"/>
            <a:r>
              <a:rPr lang="en-US" sz="2000" dirty="0">
                <a:solidFill>
                  <a:schemeClr val="bg1"/>
                </a:solidFill>
              </a:rPr>
              <a:t>Evaluate the need for training of the employees</a:t>
            </a:r>
          </a:p>
          <a:p>
            <a:pPr marL="457200" indent="-457200"/>
            <a:r>
              <a:rPr lang="en-US" sz="2000" dirty="0">
                <a:solidFill>
                  <a:schemeClr val="bg1"/>
                </a:solidFill>
              </a:rPr>
              <a:t>Evaluate the strategies for resources allocation in the firm</a:t>
            </a:r>
          </a:p>
          <a:p>
            <a:pPr marL="457200" indent="-457200"/>
            <a:r>
              <a:rPr lang="en-US" sz="2000" dirty="0">
                <a:solidFill>
                  <a:schemeClr val="bg1"/>
                </a:solidFill>
              </a:rPr>
              <a:t>To diagnose the strengths and weaknesses of the individuals </a:t>
            </a:r>
          </a:p>
        </p:txBody>
      </p:sp>
      <p:sp>
        <p:nvSpPr>
          <p:cNvPr id="17" name="Rectangle 16"/>
          <p:cNvSpPr/>
          <p:nvPr/>
        </p:nvSpPr>
        <p:spPr>
          <a:xfrm>
            <a:off x="0" y="661182"/>
            <a:ext cx="576775" cy="450166"/>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pitchFamily="34" charset="0"/>
              <a:cs typeface="Calibri" pitchFamily="34" charset="0"/>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865" y="-448589"/>
            <a:ext cx="2470436" cy="235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032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690635" y="886265"/>
            <a:ext cx="4676522" cy="650811"/>
          </a:xfrm>
        </p:spPr>
        <p:txBody>
          <a:bodyPr anchor="t"/>
          <a:lstStyle/>
          <a:p>
            <a:pPr algn="l"/>
            <a:r>
              <a:rPr lang="en-US" sz="3300" b="1" dirty="0">
                <a:latin typeface="Calibri" pitchFamily="34" charset="0"/>
                <a:cs typeface="Calibri" pitchFamily="34" charset="0"/>
              </a:rPr>
              <a:t> Definition of Terms</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7" name="Rectangle 6"/>
          <p:cNvSpPr/>
          <p:nvPr/>
        </p:nvSpPr>
        <p:spPr>
          <a:xfrm>
            <a:off x="735381" y="2002200"/>
            <a:ext cx="10584493" cy="2554545"/>
          </a:xfrm>
          <a:prstGeom prst="rect">
            <a:avLst/>
          </a:prstGeom>
        </p:spPr>
        <p:txBody>
          <a:bodyPr wrap="square">
            <a:spAutoFit/>
          </a:bodyPr>
          <a:lstStyle/>
          <a:p>
            <a:r>
              <a:rPr lang="en-US" sz="2000" b="1" dirty="0">
                <a:latin typeface="Calibri" pitchFamily="34" charset="0"/>
                <a:cs typeface="Calibri" pitchFamily="34" charset="0"/>
              </a:rPr>
              <a:t>What is Guest Service?</a:t>
            </a:r>
          </a:p>
          <a:p>
            <a:r>
              <a:rPr lang="en-US" sz="2000" dirty="0">
                <a:latin typeface="Calibri" pitchFamily="34" charset="0"/>
                <a:cs typeface="Calibri" pitchFamily="34" charset="0"/>
              </a:rPr>
              <a:t>Guest services in the hospitality industry is the art of providing guests with information and services to make them comfortable in their quest or adventure. It involves creating comforts for the guests by the employees (</a:t>
            </a:r>
            <a:r>
              <a:rPr lang="en-US" sz="2000" dirty="0" err="1">
                <a:latin typeface="Calibri" pitchFamily="34" charset="0"/>
                <a:cs typeface="Calibri" pitchFamily="34" charset="0"/>
              </a:rPr>
              <a:t>Tanaji</a:t>
            </a:r>
            <a:r>
              <a:rPr lang="en-US" sz="2000" dirty="0">
                <a:latin typeface="Calibri" pitchFamily="34" charset="0"/>
                <a:cs typeface="Calibri" pitchFamily="34" charset="0"/>
              </a:rPr>
              <a:t>, 2015). Thus, a guest service agents listen to the guests and accommodate their needs. </a:t>
            </a:r>
          </a:p>
          <a:p>
            <a:r>
              <a:rPr lang="en-US" sz="2000" dirty="0">
                <a:latin typeface="Calibri" pitchFamily="34" charset="0"/>
                <a:cs typeface="Calibri" pitchFamily="34" charset="0"/>
              </a:rPr>
              <a:t>The guest service is surrounded by lots of complexities with so many irrational demands from customers, high turnover, difficult stations and fewer number of employees to attend to large number of customers, thus making the position difficult to manage (Murphy </a:t>
            </a:r>
            <a:r>
              <a:rPr lang="en-US" sz="2000" i="1" dirty="0">
                <a:latin typeface="Calibri" pitchFamily="34" charset="0"/>
                <a:cs typeface="Calibri" pitchFamily="34" charset="0"/>
              </a:rPr>
              <a:t>et al.,</a:t>
            </a:r>
            <a:r>
              <a:rPr lang="en-US" sz="2000" dirty="0">
                <a:latin typeface="Calibri" pitchFamily="34" charset="0"/>
                <a:cs typeface="Calibri" pitchFamily="34" charset="0"/>
              </a:rPr>
              <a:t> 2013).</a:t>
            </a:r>
          </a:p>
        </p:txBody>
      </p:sp>
      <p:sp>
        <p:nvSpPr>
          <p:cNvPr id="10" name="Rectangle 9"/>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586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168505" y="1163274"/>
            <a:ext cx="5518299" cy="649809"/>
          </a:xfrm>
        </p:spPr>
        <p:txBody>
          <a:bodyPr anchor="t"/>
          <a:lstStyle/>
          <a:p>
            <a:pPr algn="l"/>
            <a:r>
              <a:rPr lang="en-US" sz="3300" b="1" dirty="0">
                <a:latin typeface="Calibri" pitchFamily="34" charset="0"/>
                <a:cs typeface="Calibri" pitchFamily="34" charset="0"/>
              </a:rPr>
              <a:t> Definition of Terms</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7" name="Rectangle 6"/>
          <p:cNvSpPr/>
          <p:nvPr/>
        </p:nvSpPr>
        <p:spPr>
          <a:xfrm>
            <a:off x="763517" y="2325746"/>
            <a:ext cx="10584493" cy="2246769"/>
          </a:xfrm>
          <a:prstGeom prst="rect">
            <a:avLst/>
          </a:prstGeom>
        </p:spPr>
        <p:txBody>
          <a:bodyPr wrap="square">
            <a:spAutoFit/>
          </a:bodyPr>
          <a:lstStyle/>
          <a:p>
            <a:r>
              <a:rPr lang="en-US" sz="2000" b="1" dirty="0">
                <a:latin typeface="Calibri" pitchFamily="34" charset="0"/>
                <a:cs typeface="Calibri" pitchFamily="34" charset="0"/>
              </a:rPr>
              <a:t>What is Appraisal?</a:t>
            </a:r>
            <a:endParaRPr lang="en-US" sz="2000" dirty="0">
              <a:latin typeface="Calibri" pitchFamily="34" charset="0"/>
              <a:cs typeface="Calibri" pitchFamily="34" charset="0"/>
            </a:endParaRPr>
          </a:p>
          <a:p>
            <a:r>
              <a:rPr lang="en-US" sz="2000" dirty="0">
                <a:latin typeface="Calibri" pitchFamily="34" charset="0"/>
                <a:cs typeface="Calibri" pitchFamily="34" charset="0"/>
              </a:rPr>
              <a:t>Appraisal is the systematic evaluation of employees’ personality and performances by the manger or supervisor. The evaluation is usually against some predefined standard, technical know-how, and skills which are required for developing a successful career in the industry (Bath, 2019). Appraisal is done to identify inherent qualities and competencies of an employee, as well as the abilities for future growth in the organization niche.  The objective of an appraisal is to ascertain that the value of an employee aligns with that of the business. </a:t>
            </a: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41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rizky-subagja-ZfVEWZTHs8M-unsplash.jpg"/>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a:stretch>
            <a:fillRect/>
          </a:stretch>
        </p:blipFill>
        <p:spPr/>
      </p:pic>
      <p:pic>
        <p:nvPicPr>
          <p:cNvPr id="31" name="Picture Placeholder 30" descr="dddddd.jpg"/>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a:fillRect/>
          </a:stretch>
        </p:blipFill>
        <p:spPr>
          <a:xfrm>
            <a:off x="10020300" y="0"/>
            <a:ext cx="2171700" cy="5697538"/>
          </a:xfrm>
        </p:spPr>
      </p:pic>
      <p:sp>
        <p:nvSpPr>
          <p:cNvPr id="35" name="Полилиния 34"/>
          <p:cNvSpPr/>
          <p:nvPr/>
        </p:nvSpPr>
        <p:spPr>
          <a:xfrm>
            <a:off x="7847664" y="1573860"/>
            <a:ext cx="4344336" cy="3651382"/>
          </a:xfrm>
          <a:custGeom>
            <a:avLst/>
            <a:gdLst>
              <a:gd name="connsiteX0" fmla="*/ 0 w 6516504"/>
              <a:gd name="connsiteY0" fmla="*/ 0 h 5477918"/>
              <a:gd name="connsiteX1" fmla="*/ 6516504 w 6516504"/>
              <a:gd name="connsiteY1" fmla="*/ 0 h 5477918"/>
              <a:gd name="connsiteX2" fmla="*/ 6516504 w 6516504"/>
              <a:gd name="connsiteY2" fmla="*/ 509978 h 5477918"/>
              <a:gd name="connsiteX3" fmla="*/ 565752 w 6516504"/>
              <a:gd name="connsiteY3" fmla="*/ 509978 h 5477918"/>
              <a:gd name="connsiteX4" fmla="*/ 565752 w 6516504"/>
              <a:gd name="connsiteY4" fmla="*/ 4967941 h 5477918"/>
              <a:gd name="connsiteX5" fmla="*/ 6516504 w 6516504"/>
              <a:gd name="connsiteY5" fmla="*/ 4967941 h 5477918"/>
              <a:gd name="connsiteX6" fmla="*/ 6516504 w 6516504"/>
              <a:gd name="connsiteY6" fmla="*/ 5477918 h 5477918"/>
              <a:gd name="connsiteX7" fmla="*/ 0 w 6516504"/>
              <a:gd name="connsiteY7" fmla="*/ 5477918 h 5477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16504" h="5477918">
                <a:moveTo>
                  <a:pt x="0" y="0"/>
                </a:moveTo>
                <a:lnTo>
                  <a:pt x="6516504" y="0"/>
                </a:lnTo>
                <a:lnTo>
                  <a:pt x="6516504" y="509978"/>
                </a:lnTo>
                <a:lnTo>
                  <a:pt x="565752" y="509978"/>
                </a:lnTo>
                <a:lnTo>
                  <a:pt x="565752" y="4967941"/>
                </a:lnTo>
                <a:lnTo>
                  <a:pt x="6516504" y="4967941"/>
                </a:lnTo>
                <a:lnTo>
                  <a:pt x="6516504" y="5477918"/>
                </a:lnTo>
                <a:lnTo>
                  <a:pt x="0" y="5477918"/>
                </a:lnTo>
                <a:close/>
              </a:path>
            </a:pathLst>
          </a:custGeom>
          <a:solidFill>
            <a:schemeClr val="tx2">
              <a:alpha val="53000"/>
            </a:schemeClr>
          </a:solidFill>
          <a:ln>
            <a:noFill/>
          </a:ln>
        </p:spPr>
        <p:txBody>
          <a:bodyPr vert="horz" wrap="square" lIns="60954" tIns="30477" rIns="60954" bIns="30477" numCol="1" anchor="t" anchorCtr="0" compatLnSpc="1">
            <a:prstTxWarp prst="textNoShape">
              <a:avLst/>
            </a:prstTxWarp>
            <a:noAutofit/>
          </a:bodyPr>
          <a:lstStyle/>
          <a:p>
            <a:endParaRPr lang="en-US"/>
          </a:p>
        </p:txBody>
      </p:sp>
      <p:pic>
        <p:nvPicPr>
          <p:cNvPr id="29" name="Picture Placeholder 28" descr="mike-von-qfTbI7u7RTs-unsplash.jpg"/>
          <p:cNvPicPr>
            <a:picLocks noGrp="1" noChangeAspect="1"/>
          </p:cNvPicPr>
          <p:nvPr>
            <p:ph type="pic" sz="quarter" idx="12"/>
          </p:nvPr>
        </p:nvPicPr>
        <p:blipFill>
          <a:blip r:embed="rId4" cstate="print">
            <a:extLst>
              <a:ext uri="{28A0092B-C50C-407E-A947-70E740481C1C}">
                <a14:useLocalDpi xmlns:a14="http://schemas.microsoft.com/office/drawing/2010/main" val="0"/>
              </a:ext>
            </a:extLst>
          </a:blip>
          <a:srcRect/>
          <a:stretch>
            <a:fillRect/>
          </a:stretch>
        </p:blipFill>
        <p:spPr>
          <a:xfrm>
            <a:off x="5766937" y="0"/>
            <a:ext cx="2172168" cy="4278758"/>
          </a:xfrm>
        </p:spPr>
      </p:pic>
      <p:sp>
        <p:nvSpPr>
          <p:cNvPr id="16" name="Title 13"/>
          <p:cNvSpPr txBox="1">
            <a:spLocks/>
          </p:cNvSpPr>
          <p:nvPr/>
        </p:nvSpPr>
        <p:spPr>
          <a:xfrm>
            <a:off x="604553" y="1670495"/>
            <a:ext cx="5158154" cy="1095275"/>
          </a:xfrm>
          <a:prstGeom prst="rect">
            <a:avLst/>
          </a:prstGeom>
        </p:spPr>
        <p:txBody>
          <a:bodyPr anchor="t"/>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Sector within the Hospitality and Tourism Industry </a:t>
            </a:r>
          </a:p>
        </p:txBody>
      </p:sp>
      <p:sp>
        <p:nvSpPr>
          <p:cNvPr id="27" name="Rectangle 26"/>
          <p:cNvSpPr/>
          <p:nvPr/>
        </p:nvSpPr>
        <p:spPr>
          <a:xfrm>
            <a:off x="629192" y="2832164"/>
            <a:ext cx="4983817" cy="2677656"/>
          </a:xfrm>
          <a:prstGeom prst="rect">
            <a:avLst/>
          </a:prstGeom>
        </p:spPr>
        <p:txBody>
          <a:bodyPr wrap="square">
            <a:spAutoFit/>
          </a:bodyPr>
          <a:lstStyle/>
          <a:p>
            <a:r>
              <a:rPr lang="en-US" sz="2400" dirty="0">
                <a:latin typeface="Calibri" pitchFamily="34" charset="0"/>
                <a:cs typeface="Calibri" pitchFamily="34" charset="0"/>
              </a:rPr>
              <a:t>Golden Tour is in the Travel and Tourism sector of the Hospitality industry. </a:t>
            </a:r>
          </a:p>
          <a:p>
            <a:endParaRPr lang="en-US" sz="2400" dirty="0">
              <a:latin typeface="Calibri" pitchFamily="34" charset="0"/>
              <a:cs typeface="Calibri" pitchFamily="34" charset="0"/>
            </a:endParaRPr>
          </a:p>
          <a:p>
            <a:r>
              <a:rPr lang="en-US" sz="2400" dirty="0">
                <a:latin typeface="Calibri" pitchFamily="34" charset="0"/>
                <a:cs typeface="Calibri" pitchFamily="34" charset="0"/>
              </a:rPr>
              <a:t>Golden is London’s leading sightseeing company and is part of the Gray Line Worldwide association</a:t>
            </a:r>
          </a:p>
        </p:txBody>
      </p:sp>
      <p:sp>
        <p:nvSpPr>
          <p:cNvPr id="28" name="Rectangle 27"/>
          <p:cNvSpPr/>
          <p:nvPr/>
        </p:nvSpPr>
        <p:spPr>
          <a:xfrm>
            <a:off x="0" y="661181"/>
            <a:ext cx="576775" cy="94253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descr="35 Years Experien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377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pedro-lastra-Nyvq2juw4_o-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5599113" y="0"/>
            <a:ext cx="6592887" cy="5683250"/>
          </a:xfrm>
        </p:spPr>
      </p:pic>
      <p:sp>
        <p:nvSpPr>
          <p:cNvPr id="53" name="Полилиния 52"/>
          <p:cNvSpPr/>
          <p:nvPr/>
        </p:nvSpPr>
        <p:spPr>
          <a:xfrm>
            <a:off x="5599164" y="4369759"/>
            <a:ext cx="2145173" cy="1330039"/>
          </a:xfrm>
          <a:custGeom>
            <a:avLst/>
            <a:gdLst>
              <a:gd name="connsiteX0" fmla="*/ 1608880 w 3217760"/>
              <a:gd name="connsiteY0" fmla="*/ 0 h 2407775"/>
              <a:gd name="connsiteX1" fmla="*/ 3217760 w 3217760"/>
              <a:gd name="connsiteY1" fmla="*/ 1608880 h 2407775"/>
              <a:gd name="connsiteX2" fmla="*/ 3217760 w 3217760"/>
              <a:gd name="connsiteY2" fmla="*/ 2407775 h 2407775"/>
              <a:gd name="connsiteX3" fmla="*/ 0 w 3217760"/>
              <a:gd name="connsiteY3" fmla="*/ 2407775 h 2407775"/>
              <a:gd name="connsiteX4" fmla="*/ 0 w 3217760"/>
              <a:gd name="connsiteY4" fmla="*/ 1608880 h 2407775"/>
              <a:gd name="connsiteX5" fmla="*/ 1608880 w 3217760"/>
              <a:gd name="connsiteY5" fmla="*/ 0 h 240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60" h="2407775">
                <a:moveTo>
                  <a:pt x="1608880" y="0"/>
                </a:moveTo>
                <a:cubicBezTo>
                  <a:pt x="2497440" y="0"/>
                  <a:pt x="3217760" y="720320"/>
                  <a:pt x="3217760" y="1608880"/>
                </a:cubicBezTo>
                <a:lnTo>
                  <a:pt x="3217760" y="2407775"/>
                </a:lnTo>
                <a:lnTo>
                  <a:pt x="0" y="2407775"/>
                </a:lnTo>
                <a:lnTo>
                  <a:pt x="0" y="1608880"/>
                </a:lnTo>
                <a:cubicBezTo>
                  <a:pt x="0" y="720320"/>
                  <a:pt x="720320" y="0"/>
                  <a:pt x="1608880" y="0"/>
                </a:cubicBezTo>
                <a:close/>
              </a:path>
            </a:pathLst>
          </a:custGeom>
          <a:solidFill>
            <a:schemeClr val="tx2">
              <a:alpha val="44000"/>
            </a:schemeClr>
          </a:solidFill>
          <a:ln>
            <a:noFill/>
          </a:ln>
        </p:spPr>
        <p:txBody>
          <a:bodyPr vert="horz" wrap="square" lIns="60954" tIns="30477" rIns="60954" bIns="30477" numCol="1" anchor="t" anchorCtr="0" compatLnSpc="1">
            <a:prstTxWarp prst="textNoShape">
              <a:avLst/>
            </a:prstTxWarp>
            <a:noAutofit/>
          </a:bodyPr>
          <a:lstStyle/>
          <a:p>
            <a:endParaRPr lang="en-US"/>
          </a:p>
        </p:txBody>
      </p:sp>
      <p:sp>
        <p:nvSpPr>
          <p:cNvPr id="54" name="Полилиния 53"/>
          <p:cNvSpPr/>
          <p:nvPr/>
        </p:nvSpPr>
        <p:spPr>
          <a:xfrm>
            <a:off x="7822996" y="0"/>
            <a:ext cx="2145173" cy="1819636"/>
          </a:xfrm>
          <a:custGeom>
            <a:avLst/>
            <a:gdLst>
              <a:gd name="connsiteX0" fmla="*/ 0 w 3217759"/>
              <a:gd name="connsiteY0" fmla="*/ 0 h 3294094"/>
              <a:gd name="connsiteX1" fmla="*/ 3217759 w 3217759"/>
              <a:gd name="connsiteY1" fmla="*/ 0 h 3294094"/>
              <a:gd name="connsiteX2" fmla="*/ 3217759 w 3217759"/>
              <a:gd name="connsiteY2" fmla="*/ 1685214 h 3294094"/>
              <a:gd name="connsiteX3" fmla="*/ 1608879 w 3217759"/>
              <a:gd name="connsiteY3" fmla="*/ 3294094 h 3294094"/>
              <a:gd name="connsiteX4" fmla="*/ 1608880 w 3217759"/>
              <a:gd name="connsiteY4" fmla="*/ 3294093 h 3294094"/>
              <a:gd name="connsiteX5" fmla="*/ 0 w 3217759"/>
              <a:gd name="connsiteY5" fmla="*/ 1685213 h 3294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59" h="3294094">
                <a:moveTo>
                  <a:pt x="0" y="0"/>
                </a:moveTo>
                <a:lnTo>
                  <a:pt x="3217759" y="0"/>
                </a:lnTo>
                <a:lnTo>
                  <a:pt x="3217759" y="1685214"/>
                </a:lnTo>
                <a:cubicBezTo>
                  <a:pt x="3217759" y="2573774"/>
                  <a:pt x="2497439" y="3294094"/>
                  <a:pt x="1608879" y="3294094"/>
                </a:cubicBezTo>
                <a:lnTo>
                  <a:pt x="1608880" y="3294093"/>
                </a:lnTo>
                <a:cubicBezTo>
                  <a:pt x="720320" y="3294093"/>
                  <a:pt x="0" y="2573773"/>
                  <a:pt x="0" y="1685213"/>
                </a:cubicBezTo>
                <a:close/>
              </a:path>
            </a:pathLst>
          </a:custGeom>
          <a:solidFill>
            <a:schemeClr val="tx2">
              <a:alpha val="44000"/>
            </a:schemeClr>
          </a:solidFill>
          <a:ln>
            <a:noFill/>
          </a:ln>
        </p:spPr>
        <p:txBody>
          <a:bodyPr vert="horz" wrap="square" lIns="60954" tIns="30477" rIns="60954" bIns="30477" numCol="1" anchor="t" anchorCtr="0" compatLnSpc="1">
            <a:prstTxWarp prst="textNoShape">
              <a:avLst/>
            </a:prstTxWarp>
            <a:noAutofit/>
          </a:bodyPr>
          <a:lstStyle/>
          <a:p>
            <a:endParaRPr lang="en-US">
              <a:latin typeface="Calibri" panose="020F0502020204030204" pitchFamily="34" charset="0"/>
            </a:endParaRPr>
          </a:p>
        </p:txBody>
      </p:sp>
      <p:sp>
        <p:nvSpPr>
          <p:cNvPr id="55" name="Полилиния 54"/>
          <p:cNvSpPr/>
          <p:nvPr/>
        </p:nvSpPr>
        <p:spPr>
          <a:xfrm>
            <a:off x="10046828" y="0"/>
            <a:ext cx="2145173" cy="3629869"/>
          </a:xfrm>
          <a:custGeom>
            <a:avLst/>
            <a:gdLst>
              <a:gd name="connsiteX0" fmla="*/ 0 w 3217759"/>
              <a:gd name="connsiteY0" fmla="*/ 0 h 6571165"/>
              <a:gd name="connsiteX1" fmla="*/ 3217759 w 3217759"/>
              <a:gd name="connsiteY1" fmla="*/ 0 h 6571165"/>
              <a:gd name="connsiteX2" fmla="*/ 3217759 w 3217759"/>
              <a:gd name="connsiteY2" fmla="*/ 4962285 h 6571165"/>
              <a:gd name="connsiteX3" fmla="*/ 1608879 w 3217759"/>
              <a:gd name="connsiteY3" fmla="*/ 6571165 h 6571165"/>
              <a:gd name="connsiteX4" fmla="*/ 1608880 w 3217759"/>
              <a:gd name="connsiteY4" fmla="*/ 6571164 h 6571165"/>
              <a:gd name="connsiteX5" fmla="*/ 0 w 3217759"/>
              <a:gd name="connsiteY5" fmla="*/ 4962284 h 657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59" h="6571165">
                <a:moveTo>
                  <a:pt x="0" y="0"/>
                </a:moveTo>
                <a:lnTo>
                  <a:pt x="3217759" y="0"/>
                </a:lnTo>
                <a:lnTo>
                  <a:pt x="3217759" y="4962285"/>
                </a:lnTo>
                <a:cubicBezTo>
                  <a:pt x="3217759" y="5850845"/>
                  <a:pt x="2497439" y="6571165"/>
                  <a:pt x="1608879" y="6571165"/>
                </a:cubicBezTo>
                <a:lnTo>
                  <a:pt x="1608880" y="6571164"/>
                </a:lnTo>
                <a:cubicBezTo>
                  <a:pt x="720320" y="6571164"/>
                  <a:pt x="0" y="5850844"/>
                  <a:pt x="0" y="4962284"/>
                </a:cubicBezTo>
                <a:close/>
              </a:path>
            </a:pathLst>
          </a:custGeom>
          <a:solidFill>
            <a:schemeClr val="tx2">
              <a:alpha val="44000"/>
            </a:schemeClr>
          </a:solidFill>
          <a:ln>
            <a:noFill/>
          </a:ln>
        </p:spPr>
        <p:txBody>
          <a:bodyPr vert="horz" wrap="square" lIns="60954" tIns="30477" rIns="60954" bIns="30477" numCol="1" anchor="t" anchorCtr="0" compatLnSpc="1">
            <a:prstTxWarp prst="textNoShape">
              <a:avLst/>
            </a:prstTxWarp>
            <a:noAutofit/>
          </a:bodyPr>
          <a:lstStyle/>
          <a:p>
            <a:endParaRPr lang="en-US"/>
          </a:p>
        </p:txBody>
      </p:sp>
      <p:sp>
        <p:nvSpPr>
          <p:cNvPr id="19" name="Title 7"/>
          <p:cNvSpPr txBox="1">
            <a:spLocks/>
          </p:cNvSpPr>
          <p:nvPr/>
        </p:nvSpPr>
        <p:spPr>
          <a:xfrm>
            <a:off x="556374" y="1468929"/>
            <a:ext cx="5003409" cy="692010"/>
          </a:xfrm>
          <a:prstGeom prst="rect">
            <a:avLst/>
          </a:prstGeom>
        </p:spPr>
        <p:txBody>
          <a:bodyPr anchor="t"/>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 What they are Known For?</a:t>
            </a:r>
          </a:p>
        </p:txBody>
      </p:sp>
      <p:sp>
        <p:nvSpPr>
          <p:cNvPr id="20" name="Rectangle 19"/>
          <p:cNvSpPr/>
          <p:nvPr/>
        </p:nvSpPr>
        <p:spPr>
          <a:xfrm>
            <a:off x="576775" y="2222696"/>
            <a:ext cx="4544633" cy="2554545"/>
          </a:xfrm>
          <a:prstGeom prst="rect">
            <a:avLst/>
          </a:prstGeom>
        </p:spPr>
        <p:txBody>
          <a:bodyPr wrap="square">
            <a:spAutoFit/>
          </a:bodyPr>
          <a:lstStyle/>
          <a:p>
            <a:pPr marL="457200" indent="-457200" algn="just">
              <a:buFont typeface="Arial" panose="020B0604020202020204" pitchFamily="34" charset="0"/>
              <a:buChar char="•"/>
            </a:pPr>
            <a:r>
              <a:rPr lang="en-US" sz="2000" dirty="0">
                <a:latin typeface="Calibri" pitchFamily="34" charset="0"/>
                <a:cs typeface="Calibri" pitchFamily="34" charset="0"/>
              </a:rPr>
              <a:t>Golden is London’s leading sightseeing company and is part of the Gray Line Worldwide association</a:t>
            </a:r>
          </a:p>
          <a:p>
            <a:pPr marL="457200" indent="-457200" algn="just">
              <a:buFont typeface="Arial" panose="020B0604020202020204" pitchFamily="34" charset="0"/>
              <a:buChar char="•"/>
            </a:pPr>
            <a:endParaRPr lang="en-US" sz="2000" dirty="0">
              <a:latin typeface="Calibri" pitchFamily="34" charset="0"/>
              <a:cs typeface="Calibri" pitchFamily="34" charset="0"/>
            </a:endParaRPr>
          </a:p>
          <a:p>
            <a:pPr marL="457200" indent="-457200" algn="just">
              <a:buFont typeface="Arial" panose="020B0604020202020204" pitchFamily="34" charset="0"/>
              <a:buChar char="•"/>
            </a:pPr>
            <a:r>
              <a:rPr lang="en-US" sz="2000" dirty="0">
                <a:latin typeface="Calibri" pitchFamily="34" charset="0"/>
                <a:cs typeface="Calibri" pitchFamily="34" charset="0"/>
              </a:rPr>
              <a:t>It is known for rewarding loyal customers with Gift voucher </a:t>
            </a:r>
          </a:p>
          <a:p>
            <a:pPr marL="457200" indent="-457200" algn="just">
              <a:buFont typeface="Arial" panose="020B0604020202020204" pitchFamily="34" charset="0"/>
              <a:buChar char="•"/>
            </a:pPr>
            <a:endParaRPr lang="en-US" sz="2000" dirty="0"/>
          </a:p>
          <a:p>
            <a:pPr marL="457200" indent="-457200" algn="just">
              <a:buFont typeface="Arial" panose="020B0604020202020204" pitchFamily="34" charset="0"/>
              <a:buChar char="•"/>
            </a:pPr>
            <a:endParaRPr lang="en-US" sz="2000" dirty="0">
              <a:latin typeface="Calibri" pitchFamily="34" charset="0"/>
              <a:cs typeface="Calibri" pitchFamily="34" charset="0"/>
            </a:endParaRPr>
          </a:p>
        </p:txBody>
      </p:sp>
      <p:sp>
        <p:nvSpPr>
          <p:cNvPr id="21" name="Rectangle 20"/>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211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187176" y="354729"/>
            <a:ext cx="5073587" cy="996090"/>
          </a:xfrm>
        </p:spPr>
        <p:txBody>
          <a:bodyPr/>
          <a:lstStyle/>
          <a:p>
            <a:pPr algn="l"/>
            <a:r>
              <a:rPr lang="en-GB" altLang="en-US" sz="3300" b="1" u="sng" dirty="0">
                <a:latin typeface="Calibri" pitchFamily="34" charset="0"/>
                <a:cs typeface="Calibri" pitchFamily="34" charset="0"/>
              </a:rPr>
              <a:t>What they are known</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63463" y="1625626"/>
            <a:ext cx="11448789" cy="1015663"/>
          </a:xfrm>
          <a:prstGeom prst="rect">
            <a:avLst/>
          </a:prstGeom>
        </p:spPr>
        <p:txBody>
          <a:bodyPr wrap="square">
            <a:spAutoFit/>
          </a:bodyPr>
          <a:lstStyle/>
          <a:p>
            <a:pPr marL="457200" indent="-457200" algn="just">
              <a:buFont typeface="Arial" panose="020B0604020202020204" pitchFamily="34" charset="0"/>
              <a:buChar char="•"/>
            </a:pPr>
            <a:r>
              <a:rPr lang="en-US" sz="2000" dirty="0"/>
              <a:t>A gift voucher grants the recipient the freedom to choose from an extensive array of exceptional tours and unforgettable day trips. </a:t>
            </a:r>
            <a:endParaRPr lang="en-US" sz="2000" b="1" dirty="0"/>
          </a:p>
          <a:p>
            <a:pPr marL="457200" indent="-457200" algn="just">
              <a:buFont typeface="Arial" panose="020B0604020202020204" pitchFamily="34" charset="0"/>
              <a:buChar char="•"/>
            </a:pPr>
            <a:endParaRPr lang="en-US" sz="2000"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5529" y="2939428"/>
            <a:ext cx="2876145" cy="1771650"/>
          </a:xfrm>
          <a:prstGeom prst="rect">
            <a:avLst/>
          </a:prstGeom>
        </p:spPr>
      </p:pic>
      <p:sp>
        <p:nvSpPr>
          <p:cNvPr id="10" name="Rectangle 9"/>
          <p:cNvSpPr/>
          <p:nvPr/>
        </p:nvSpPr>
        <p:spPr>
          <a:xfrm>
            <a:off x="5548745" y="4813361"/>
            <a:ext cx="3648614" cy="369332"/>
          </a:xfrm>
          <a:prstGeom prst="rect">
            <a:avLst/>
          </a:prstGeom>
        </p:spPr>
        <p:txBody>
          <a:bodyPr wrap="square">
            <a:spAutoFit/>
          </a:bodyPr>
          <a:lstStyle/>
          <a:p>
            <a:pPr algn="just"/>
            <a:r>
              <a:rPr lang="en-US" dirty="0"/>
              <a:t>        Gift certificate from Golden Tour </a:t>
            </a:r>
          </a:p>
        </p:txBody>
      </p:sp>
    </p:spTree>
    <p:extLst>
      <p:ext uri="{BB962C8B-B14F-4D97-AF65-F5344CB8AC3E}">
        <p14:creationId xmlns:p14="http://schemas.microsoft.com/office/powerpoint/2010/main" val="329069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annie-spratt-kr_88BakygA-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4387850" y="0"/>
            <a:ext cx="7804150" cy="5697538"/>
          </a:xfrm>
        </p:spPr>
      </p:pic>
      <p:sp>
        <p:nvSpPr>
          <p:cNvPr id="38" name="Полилиния 37"/>
          <p:cNvSpPr/>
          <p:nvPr/>
        </p:nvSpPr>
        <p:spPr>
          <a:xfrm>
            <a:off x="4405039" y="-1"/>
            <a:ext cx="6736425" cy="5697416"/>
          </a:xfrm>
          <a:custGeom>
            <a:avLst/>
            <a:gdLst>
              <a:gd name="connsiteX0" fmla="*/ 0 w 10104637"/>
              <a:gd name="connsiteY0" fmla="*/ 0 h 10288588"/>
              <a:gd name="connsiteX1" fmla="*/ 1425792 w 10104637"/>
              <a:gd name="connsiteY1" fmla="*/ 0 h 10288588"/>
              <a:gd name="connsiteX2" fmla="*/ 10104637 w 10104637"/>
              <a:gd name="connsiteY2" fmla="*/ 10288588 h 10288588"/>
              <a:gd name="connsiteX3" fmla="*/ 9732327 w 10104637"/>
              <a:gd name="connsiteY3" fmla="*/ 10288588 h 10288588"/>
            </a:gdLst>
            <a:ahLst/>
            <a:cxnLst>
              <a:cxn ang="0">
                <a:pos x="connsiteX0" y="connsiteY0"/>
              </a:cxn>
              <a:cxn ang="0">
                <a:pos x="connsiteX1" y="connsiteY1"/>
              </a:cxn>
              <a:cxn ang="0">
                <a:pos x="connsiteX2" y="connsiteY2"/>
              </a:cxn>
              <a:cxn ang="0">
                <a:pos x="connsiteX3" y="connsiteY3"/>
              </a:cxn>
            </a:cxnLst>
            <a:rect l="l" t="t" r="r" b="b"/>
            <a:pathLst>
              <a:path w="10104637" h="10288588">
                <a:moveTo>
                  <a:pt x="0" y="0"/>
                </a:moveTo>
                <a:lnTo>
                  <a:pt x="1425792" y="0"/>
                </a:lnTo>
                <a:lnTo>
                  <a:pt x="10104637" y="10288588"/>
                </a:lnTo>
                <a:lnTo>
                  <a:pt x="9732327" y="10288588"/>
                </a:lnTo>
                <a:close/>
              </a:path>
            </a:pathLst>
          </a:custGeom>
          <a:solidFill>
            <a:schemeClr val="tx2">
              <a:alpha val="62000"/>
            </a:schemeClr>
          </a:solidFill>
          <a:ln>
            <a:noFill/>
          </a:ln>
        </p:spPr>
        <p:txBody>
          <a:bodyPr vert="horz" wrap="square" lIns="60954" tIns="30477" rIns="60954" bIns="30477" numCol="1" anchor="t" anchorCtr="0" compatLnSpc="1">
            <a:prstTxWarp prst="textNoShape">
              <a:avLst/>
            </a:prstTxWarp>
            <a:noAutofit/>
          </a:bodyPr>
          <a:lstStyle/>
          <a:p>
            <a:endParaRPr lang="en-US">
              <a:latin typeface="Calibri" panose="020F0502020204030204" pitchFamily="34" charset="0"/>
            </a:endParaRPr>
          </a:p>
        </p:txBody>
      </p:sp>
      <p:pic>
        <p:nvPicPr>
          <p:cNvPr id="27" name="Picture Placeholder 26" descr="annie-spratt-kr_88BakygA-unsplash.jpg"/>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a:stretch>
            <a:fillRect/>
          </a:stretch>
        </p:blipFill>
        <p:spPr>
          <a:xfrm>
            <a:off x="4357688" y="2941638"/>
            <a:ext cx="6256337" cy="2727325"/>
          </a:xfrm>
        </p:spPr>
      </p:pic>
      <p:sp>
        <p:nvSpPr>
          <p:cNvPr id="19" name="Title 8"/>
          <p:cNvSpPr txBox="1">
            <a:spLocks/>
          </p:cNvSpPr>
          <p:nvPr/>
        </p:nvSpPr>
        <p:spPr>
          <a:xfrm>
            <a:off x="1510147" y="349452"/>
            <a:ext cx="10972800"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mj-lt"/>
                <a:ea typeface="+mj-ea"/>
                <a:cs typeface="+mj-cs"/>
              </a:rPr>
              <a:t>Products and USP </a:t>
            </a:r>
          </a:p>
        </p:txBody>
      </p:sp>
      <p:sp>
        <p:nvSpPr>
          <p:cNvPr id="26" name="Rectangle 2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9319" y="1272184"/>
            <a:ext cx="6210302" cy="461658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t>Sightseeing tours- includes full and half day trips in and around London</a:t>
            </a:r>
          </a:p>
          <a:p>
            <a:pPr marL="285750" indent="-285750" algn="just">
              <a:lnSpc>
                <a:spcPct val="150000"/>
              </a:lnSpc>
              <a:buFont typeface="Arial" panose="020B0604020202020204" pitchFamily="34" charset="0"/>
              <a:buChar char="•"/>
            </a:pPr>
            <a:r>
              <a:rPr lang="en-US" dirty="0"/>
              <a:t>Open top bus tours – offered a choice of panoramic and hop on hop off options. This includes evening options as well.</a:t>
            </a:r>
          </a:p>
          <a:p>
            <a:pPr marL="285750" indent="-285750" algn="just">
              <a:lnSpc>
                <a:spcPct val="150000"/>
              </a:lnSpc>
              <a:buFont typeface="Arial" panose="020B0604020202020204" pitchFamily="34" charset="0"/>
              <a:buChar char="•"/>
            </a:pPr>
            <a:r>
              <a:rPr lang="en-US" dirty="0"/>
              <a:t>Warner Bros. Studio Tour London - offered daily hourly departures to the Studio's on a branded double decker Bus.</a:t>
            </a:r>
          </a:p>
          <a:p>
            <a:pPr marL="285750" indent="-285750" algn="just">
              <a:lnSpc>
                <a:spcPct val="150000"/>
              </a:lnSpc>
              <a:buFont typeface="Arial" panose="020B0604020202020204" pitchFamily="34" charset="0"/>
              <a:buChar char="•"/>
            </a:pPr>
            <a:r>
              <a:rPr lang="en-US" dirty="0"/>
              <a:t>Evening entertainment – includes cruise on the river Thames or theatre tickets with dinner options.</a:t>
            </a:r>
          </a:p>
          <a:p>
            <a:pPr marL="285750" indent="-285750" algn="just">
              <a:lnSpc>
                <a:spcPct val="150000"/>
              </a:lnSpc>
              <a:buFont typeface="Arial" panose="020B0604020202020204" pitchFamily="34" charset="0"/>
              <a:buChar char="•"/>
            </a:pPr>
            <a:r>
              <a:rPr lang="en-US" dirty="0"/>
              <a:t>Day trips and city breaks – to Edinburgh, Lake District, Liverpool and more.</a:t>
            </a:r>
          </a:p>
          <a:p>
            <a:pPr marL="285750" indent="-285750" algn="just">
              <a:lnSpc>
                <a:spcPct val="150000"/>
              </a:lnSpc>
              <a:buFont typeface="Arial" panose="020B0604020202020204" pitchFamily="34" charset="0"/>
              <a:buChar char="•"/>
            </a:pPr>
            <a:endParaRPr lang="en-US" dirty="0"/>
          </a:p>
        </p:txBody>
      </p:sp>
    </p:spTree>
    <p:extLst>
      <p:ext uri="{BB962C8B-B14F-4D97-AF65-F5344CB8AC3E}">
        <p14:creationId xmlns:p14="http://schemas.microsoft.com/office/powerpoint/2010/main" val="1577741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annie-spratt-kr_88BakygA-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4387850" y="0"/>
            <a:ext cx="7804150" cy="5697538"/>
          </a:xfrm>
        </p:spPr>
      </p:pic>
      <p:sp>
        <p:nvSpPr>
          <p:cNvPr id="38" name="Полилиния 37"/>
          <p:cNvSpPr/>
          <p:nvPr/>
        </p:nvSpPr>
        <p:spPr>
          <a:xfrm>
            <a:off x="4405039" y="-1"/>
            <a:ext cx="6736425" cy="5697416"/>
          </a:xfrm>
          <a:custGeom>
            <a:avLst/>
            <a:gdLst>
              <a:gd name="connsiteX0" fmla="*/ 0 w 10104637"/>
              <a:gd name="connsiteY0" fmla="*/ 0 h 10288588"/>
              <a:gd name="connsiteX1" fmla="*/ 1425792 w 10104637"/>
              <a:gd name="connsiteY1" fmla="*/ 0 h 10288588"/>
              <a:gd name="connsiteX2" fmla="*/ 10104637 w 10104637"/>
              <a:gd name="connsiteY2" fmla="*/ 10288588 h 10288588"/>
              <a:gd name="connsiteX3" fmla="*/ 9732327 w 10104637"/>
              <a:gd name="connsiteY3" fmla="*/ 10288588 h 10288588"/>
            </a:gdLst>
            <a:ahLst/>
            <a:cxnLst>
              <a:cxn ang="0">
                <a:pos x="connsiteX0" y="connsiteY0"/>
              </a:cxn>
              <a:cxn ang="0">
                <a:pos x="connsiteX1" y="connsiteY1"/>
              </a:cxn>
              <a:cxn ang="0">
                <a:pos x="connsiteX2" y="connsiteY2"/>
              </a:cxn>
              <a:cxn ang="0">
                <a:pos x="connsiteX3" y="connsiteY3"/>
              </a:cxn>
            </a:cxnLst>
            <a:rect l="l" t="t" r="r" b="b"/>
            <a:pathLst>
              <a:path w="10104637" h="10288588">
                <a:moveTo>
                  <a:pt x="0" y="0"/>
                </a:moveTo>
                <a:lnTo>
                  <a:pt x="1425792" y="0"/>
                </a:lnTo>
                <a:lnTo>
                  <a:pt x="10104637" y="10288588"/>
                </a:lnTo>
                <a:lnTo>
                  <a:pt x="9732327" y="10288588"/>
                </a:lnTo>
                <a:close/>
              </a:path>
            </a:pathLst>
          </a:custGeom>
          <a:solidFill>
            <a:schemeClr val="tx2">
              <a:alpha val="62000"/>
            </a:schemeClr>
          </a:solidFill>
          <a:ln>
            <a:noFill/>
          </a:ln>
        </p:spPr>
        <p:txBody>
          <a:bodyPr vert="horz" wrap="square" lIns="60954" tIns="30477" rIns="60954" bIns="30477" numCol="1" anchor="t" anchorCtr="0" compatLnSpc="1">
            <a:prstTxWarp prst="textNoShape">
              <a:avLst/>
            </a:prstTxWarp>
            <a:noAutofit/>
          </a:bodyPr>
          <a:lstStyle/>
          <a:p>
            <a:endParaRPr lang="en-US">
              <a:latin typeface="Calibri" panose="020F0502020204030204" pitchFamily="34" charset="0"/>
            </a:endParaRPr>
          </a:p>
        </p:txBody>
      </p:sp>
      <p:pic>
        <p:nvPicPr>
          <p:cNvPr id="27" name="Picture Placeholder 26" descr="annie-spratt-kr_88BakygA-unsplash.jpg"/>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a:stretch>
            <a:fillRect/>
          </a:stretch>
        </p:blipFill>
        <p:spPr>
          <a:xfrm>
            <a:off x="4357688" y="2941638"/>
            <a:ext cx="6256337" cy="2727325"/>
          </a:xfrm>
        </p:spPr>
      </p:pic>
      <p:sp>
        <p:nvSpPr>
          <p:cNvPr id="19" name="Title 8"/>
          <p:cNvSpPr txBox="1">
            <a:spLocks/>
          </p:cNvSpPr>
          <p:nvPr/>
        </p:nvSpPr>
        <p:spPr>
          <a:xfrm>
            <a:off x="1510147" y="349452"/>
            <a:ext cx="10972800"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sng" strike="noStrike" kern="1200" cap="none" spc="0" normalizeH="0" baseline="0" noProof="0" dirty="0">
                <a:ln>
                  <a:noFill/>
                </a:ln>
                <a:solidFill>
                  <a:schemeClr val="tx1"/>
                </a:solidFill>
                <a:effectLst/>
                <a:uLnTx/>
                <a:uFillTx/>
                <a:latin typeface="+mj-lt"/>
                <a:ea typeface="+mj-ea"/>
                <a:cs typeface="+mj-cs"/>
              </a:rPr>
              <a:t>Products and USP </a:t>
            </a:r>
          </a:p>
        </p:txBody>
      </p:sp>
      <p:sp>
        <p:nvSpPr>
          <p:cNvPr id="26" name="Rectangle 2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88387" y="1719977"/>
            <a:ext cx="6096000" cy="2585323"/>
          </a:xfrm>
          <a:prstGeom prst="rect">
            <a:avLst/>
          </a:prstGeom>
        </p:spPr>
        <p:txBody>
          <a:bodyPr>
            <a:spAutoFit/>
          </a:bodyPr>
          <a:lstStyle/>
          <a:p>
            <a:pPr marL="285750" indent="-285750" algn="just">
              <a:buFont typeface="Arial" panose="020B0604020202020204" pitchFamily="34" charset="0"/>
              <a:buChar char="•"/>
            </a:pPr>
            <a:r>
              <a:rPr lang="en-US" dirty="0"/>
              <a:t>Private and shared Transfers – to and from airports and ports</a:t>
            </a:r>
          </a:p>
          <a:p>
            <a:pPr marL="285750" indent="-285750" algn="just">
              <a:buFont typeface="Arial" panose="020B0604020202020204" pitchFamily="34" charset="0"/>
              <a:buChar char="•"/>
            </a:pPr>
            <a:r>
              <a:rPr lang="en-US" dirty="0"/>
              <a:t>Attractions Tickets – to all major tourist attractions in London and beyond.</a:t>
            </a:r>
          </a:p>
          <a:p>
            <a:pPr marL="285750" indent="-285750" algn="just">
              <a:buFont typeface="Arial" panose="020B0604020202020204" pitchFamily="34" charset="0"/>
              <a:buChar char="•"/>
            </a:pPr>
            <a:r>
              <a:rPr lang="en-US" dirty="0"/>
              <a:t>Groups Department – assist in planning guest vacations with tailor-made itineraries.</a:t>
            </a:r>
          </a:p>
          <a:p>
            <a:pPr marL="285750" indent="-285750" algn="just">
              <a:buFont typeface="Arial" panose="020B0604020202020204" pitchFamily="34" charset="0"/>
              <a:buChar char="•"/>
            </a:pPr>
            <a:r>
              <a:rPr lang="en-US" dirty="0"/>
              <a:t>Presence of an online portal with live availability and instant confirmation. </a:t>
            </a:r>
          </a:p>
          <a:p>
            <a:pPr marL="285750" indent="-285750" algn="just">
              <a:buFont typeface="Arial" panose="020B0604020202020204" pitchFamily="34" charset="0"/>
              <a:buChar char="•"/>
            </a:pPr>
            <a:r>
              <a:rPr lang="en-US" dirty="0"/>
              <a:t>Offered XML and white label solutions.</a:t>
            </a:r>
          </a:p>
        </p:txBody>
      </p:sp>
    </p:spTree>
    <p:extLst>
      <p:ext uri="{BB962C8B-B14F-4D97-AF65-F5344CB8AC3E}">
        <p14:creationId xmlns:p14="http://schemas.microsoft.com/office/powerpoint/2010/main" val="3356230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840" y="314765"/>
            <a:ext cx="9941168" cy="1143000"/>
          </a:xfrm>
        </p:spPr>
        <p:txBody>
          <a:bodyPr/>
          <a:lstStyle/>
          <a:p>
            <a:pPr algn="l"/>
            <a:r>
              <a:rPr lang="en-GB" altLang="en-US" sz="3300" b="1" u="sng" dirty="0">
                <a:latin typeface="Calibri" pitchFamily="34" charset="0"/>
                <a:cs typeface="Calibri" pitchFamily="34" charset="0"/>
              </a:rPr>
              <a:t>Strategies for Appraising Guest Service Experience(s)</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122219" y="1576236"/>
            <a:ext cx="9975272" cy="3539430"/>
          </a:xfrm>
          <a:prstGeom prst="rect">
            <a:avLst/>
          </a:prstGeom>
        </p:spPr>
        <p:txBody>
          <a:bodyPr wrap="square">
            <a:spAutoFit/>
          </a:bodyPr>
          <a:lstStyle/>
          <a:p>
            <a:pPr algn="just"/>
            <a:r>
              <a:rPr lang="en-US" sz="2800" dirty="0"/>
              <a:t>This guest service appraisal will cover areas of guest services such as </a:t>
            </a:r>
          </a:p>
          <a:p>
            <a:pPr marL="342900" indent="-342900" algn="just">
              <a:buFont typeface="Arial" panose="020B0604020202020204" pitchFamily="34" charset="0"/>
              <a:buChar char="•"/>
            </a:pPr>
            <a:r>
              <a:rPr lang="en-US" sz="2800" dirty="0"/>
              <a:t>communication, </a:t>
            </a:r>
          </a:p>
          <a:p>
            <a:pPr marL="342900" indent="-342900" algn="just">
              <a:buFont typeface="Arial" panose="020B0604020202020204" pitchFamily="34" charset="0"/>
              <a:buChar char="•"/>
            </a:pPr>
            <a:r>
              <a:rPr lang="en-US" sz="2800" dirty="0"/>
              <a:t>Attitudes  </a:t>
            </a:r>
          </a:p>
          <a:p>
            <a:pPr marL="342900" indent="-342900" algn="just">
              <a:buFont typeface="Arial" panose="020B0604020202020204" pitchFamily="34" charset="0"/>
              <a:buChar char="•"/>
            </a:pPr>
            <a:r>
              <a:rPr lang="en-US" sz="2800" dirty="0"/>
              <a:t>Job knowledge, </a:t>
            </a:r>
          </a:p>
          <a:p>
            <a:pPr marL="342900" indent="-342900" algn="just">
              <a:buFont typeface="Arial" panose="020B0604020202020204" pitchFamily="34" charset="0"/>
              <a:buChar char="•"/>
            </a:pPr>
            <a:r>
              <a:rPr lang="en-US" sz="2800" dirty="0"/>
              <a:t>Training </a:t>
            </a:r>
          </a:p>
          <a:p>
            <a:pPr algn="just"/>
            <a:r>
              <a:rPr lang="en-US" sz="2800" dirty="0"/>
              <a:t>All of which are ingredients that can leave a good experience with the guests. </a:t>
            </a:r>
          </a:p>
        </p:txBody>
      </p:sp>
    </p:spTree>
    <p:extLst>
      <p:ext uri="{BB962C8B-B14F-4D97-AF65-F5344CB8AC3E}">
        <p14:creationId xmlns:p14="http://schemas.microsoft.com/office/powerpoint/2010/main" val="286733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pPr algn="l"/>
            <a:r>
              <a:rPr lang="en-GB" altLang="en-US" sz="3300" b="1" dirty="0">
                <a:latin typeface="Calibri" pitchFamily="34" charset="0"/>
                <a:cs typeface="Calibri" pitchFamily="34" charset="0"/>
              </a:rPr>
              <a:t>				</a:t>
            </a:r>
            <a:r>
              <a:rPr lang="en-GB" altLang="en-US" sz="3300" b="1" u="sng" dirty="0">
                <a:latin typeface="Calibri" pitchFamily="34" charset="0"/>
                <a:cs typeface="Calibri" pitchFamily="34" charset="0"/>
              </a:rPr>
              <a:t>Communication</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34649" y="1360732"/>
            <a:ext cx="11835245" cy="3139321"/>
          </a:xfrm>
          <a:prstGeom prst="rect">
            <a:avLst/>
          </a:prstGeom>
        </p:spPr>
        <p:txBody>
          <a:bodyPr wrap="square">
            <a:spAutoFit/>
          </a:bodyPr>
          <a:lstStyle/>
          <a:p>
            <a:pPr marL="342900" indent="-342900">
              <a:buFont typeface="Arial" panose="020B0604020202020204" pitchFamily="34" charset="0"/>
              <a:buChar char="•"/>
            </a:pPr>
            <a:endParaRPr lang="en-US" dirty="0"/>
          </a:p>
          <a:p>
            <a:pPr marL="342900" indent="-342900" algn="just">
              <a:buFont typeface="Arial" panose="020B0604020202020204" pitchFamily="34" charset="0"/>
              <a:buChar char="•"/>
            </a:pPr>
            <a:r>
              <a:rPr lang="en-US" dirty="0"/>
              <a:t>An exceptional guest services includes effective communication in which ideas are related clearly to the guest without any form of misinformation and misrepresentation. According to </a:t>
            </a:r>
            <a:r>
              <a:rPr lang="en-US" dirty="0" err="1"/>
              <a:t>Lukanova</a:t>
            </a:r>
            <a:r>
              <a:rPr lang="en-US" dirty="0"/>
              <a:t> (2010), communication in guest services must be tactful, concise and clear for it to help the guests in making decisions and getting informed. </a:t>
            </a:r>
          </a:p>
          <a:p>
            <a:pPr algn="just"/>
            <a:endParaRPr lang="en-US" dirty="0"/>
          </a:p>
          <a:p>
            <a:pPr marL="342900" indent="-342900" algn="just">
              <a:buFont typeface="Arial" panose="020B0604020202020204" pitchFamily="34" charset="0"/>
              <a:buChar char="•"/>
            </a:pPr>
            <a:r>
              <a:rPr lang="en-US" dirty="0"/>
              <a:t>Furthermore, </a:t>
            </a:r>
            <a:r>
              <a:rPr lang="en-US" dirty="0" err="1"/>
              <a:t>Yuzbasioglu</a:t>
            </a:r>
            <a:r>
              <a:rPr lang="en-US" dirty="0"/>
              <a:t> and </a:t>
            </a:r>
            <a:r>
              <a:rPr lang="en-US" dirty="0" err="1"/>
              <a:t>Seyitoglu</a:t>
            </a:r>
            <a:r>
              <a:rPr lang="en-US" dirty="0"/>
              <a:t> (2015), accentuate that the communication should be done in a respectful way with the aim of establishing relationship with the guest and making them feel comfortable. Good communication is also pertinent for interpersonal skills and good relationship with other employees. It is also pertinent that the communication present the information as a whole and reports the necessary information to the guest and the other employees.</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1516996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Title 7"/>
          <p:cNvSpPr>
            <a:spLocks noGrp="1"/>
          </p:cNvSpPr>
          <p:nvPr>
            <p:ph type="title"/>
          </p:nvPr>
        </p:nvSpPr>
        <p:spPr>
          <a:xfrm>
            <a:off x="665872" y="274638"/>
            <a:ext cx="10972800" cy="1143000"/>
          </a:xfrm>
        </p:spPr>
        <p:txBody>
          <a:bodyPr/>
          <a:lstStyle/>
          <a:p>
            <a:pPr algn="l"/>
            <a:r>
              <a:rPr lang="en-GB" altLang="en-US" sz="3300" b="1" dirty="0">
                <a:latin typeface="Calibri" pitchFamily="34" charset="0"/>
                <a:cs typeface="Calibri" pitchFamily="34" charset="0"/>
              </a:rPr>
              <a:t>				</a:t>
            </a:r>
            <a:r>
              <a:rPr lang="en-GB" altLang="en-US" sz="3300" b="1" u="sng" dirty="0">
                <a:latin typeface="Calibri" pitchFamily="34" charset="0"/>
                <a:cs typeface="Calibri" pitchFamily="34" charset="0"/>
              </a:rPr>
              <a:t>Attitude</a:t>
            </a:r>
            <a:endParaRPr lang="en-US" sz="3300" b="1" u="sng" dirty="0">
              <a:latin typeface="Calibri" pitchFamily="34" charset="0"/>
              <a:cs typeface="Calibri" pitchFamily="34" charset="0"/>
            </a:endParaRPr>
          </a:p>
        </p:txBody>
      </p:sp>
      <p:sp>
        <p:nvSpPr>
          <p:cNvPr id="7" name="Rectangle 6"/>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76775" y="1582341"/>
            <a:ext cx="10447980" cy="2862322"/>
          </a:xfrm>
          <a:prstGeom prst="rect">
            <a:avLst/>
          </a:prstGeom>
        </p:spPr>
        <p:txBody>
          <a:bodyPr wrap="square">
            <a:spAutoFit/>
          </a:bodyPr>
          <a:lstStyle/>
          <a:p>
            <a:pPr algn="just"/>
            <a:r>
              <a:rPr lang="en-US" sz="2000" dirty="0"/>
              <a:t>A good attitude is a prerequisite for successful career in the hospitality industry, as such, it is one of the most important traits required of any employees in the industry. The ability to remain positive at all times and be ready to render help are traits of good attitudes.  A good attitude is so crucial to the job performance that focusing attention in this area is important for the performance appraisal. Positive outlook, positive mindset and enthusiasm are required of professional demeanors in the travel and tour industry, the enthusiasm of a tour employee can help other employees to keep their enthusiasm </a:t>
            </a:r>
            <a:r>
              <a:rPr lang="en-US" sz="2000" dirty="0" err="1"/>
              <a:t>Kuo</a:t>
            </a:r>
            <a:r>
              <a:rPr lang="en-US" sz="2000" dirty="0"/>
              <a:t> and Hsiao (2013).</a:t>
            </a:r>
          </a:p>
          <a:p>
            <a:pPr algn="just"/>
            <a:r>
              <a:rPr lang="en-US" sz="2000" dirty="0"/>
              <a:t> </a:t>
            </a:r>
          </a:p>
          <a:p>
            <a:pPr algn="just"/>
            <a:endParaRPr lang="en-US" sz="2000" dirty="0"/>
          </a:p>
        </p:txBody>
      </p:sp>
      <p:pic>
        <p:nvPicPr>
          <p:cNvPr id="8"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4164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5872" y="316842"/>
            <a:ext cx="10972800" cy="1143000"/>
          </a:xfrm>
        </p:spPr>
        <p:txBody>
          <a:bodyPr/>
          <a:lstStyle/>
          <a:p>
            <a:pPr algn="l"/>
            <a:r>
              <a:rPr lang="en-GB" altLang="en-US" sz="3300" b="1" dirty="0">
                <a:latin typeface="Calibri" pitchFamily="34" charset="0"/>
                <a:cs typeface="Calibri" pitchFamily="34" charset="0"/>
              </a:rPr>
              <a:t>				</a:t>
            </a:r>
            <a:r>
              <a:rPr lang="en-GB" altLang="en-US" sz="3300" b="1" u="sng" dirty="0">
                <a:latin typeface="Calibri" pitchFamily="34" charset="0"/>
                <a:cs typeface="Calibri" pitchFamily="34" charset="0"/>
              </a:rPr>
              <a:t>Job Knowledge</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7" name="Rectangle 6"/>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939451" y="1643192"/>
            <a:ext cx="10371551" cy="3108543"/>
          </a:xfrm>
          <a:prstGeom prst="rect">
            <a:avLst/>
          </a:prstGeom>
        </p:spPr>
        <p:txBody>
          <a:bodyPr wrap="square">
            <a:spAutoFit/>
          </a:bodyPr>
          <a:lstStyle/>
          <a:p>
            <a:pPr algn="just"/>
            <a:r>
              <a:rPr lang="en-US" sz="2800" dirty="0"/>
              <a:t>Efficient Guest services requires that the employees keep up with the trends in the industry and able to adapt to the new innovative means of getting the task done, it is thus imperative for the staffs to have adequate job skills and adequate knowledge about their work.  Subpar work due to lack of knowledge and skills will drive a potential customer away (</a:t>
            </a:r>
            <a:r>
              <a:rPr lang="en-US" sz="2800" dirty="0" err="1"/>
              <a:t>Kuo</a:t>
            </a:r>
            <a:r>
              <a:rPr lang="en-US" sz="2800" dirty="0"/>
              <a:t> and Hsiao, 2013). Demonstration of job knowledge on a daily basis is thus a must.</a:t>
            </a:r>
          </a:p>
        </p:txBody>
      </p:sp>
    </p:spTree>
    <p:extLst>
      <p:ext uri="{BB962C8B-B14F-4D97-AF65-F5344CB8AC3E}">
        <p14:creationId xmlns:p14="http://schemas.microsoft.com/office/powerpoint/2010/main" val="1210912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65872" y="274638"/>
            <a:ext cx="10972800" cy="1143000"/>
          </a:xfrm>
        </p:spPr>
        <p:txBody>
          <a:bodyPr/>
          <a:lstStyle/>
          <a:p>
            <a:pPr algn="l"/>
            <a:r>
              <a:rPr lang="en-GB" altLang="en-US" sz="3300" b="1" dirty="0">
                <a:latin typeface="Calibri" pitchFamily="34" charset="0"/>
                <a:cs typeface="Calibri" pitchFamily="34" charset="0"/>
              </a:rPr>
              <a:t>				</a:t>
            </a:r>
            <a:r>
              <a:rPr lang="en-GB" altLang="en-US" sz="3300" b="1" u="sng" dirty="0">
                <a:latin typeface="Calibri" pitchFamily="34" charset="0"/>
                <a:cs typeface="Calibri" pitchFamily="34" charset="0"/>
              </a:rPr>
              <a:t>Training</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270477" y="1643192"/>
            <a:ext cx="11772587" cy="3785652"/>
          </a:xfrm>
          <a:prstGeom prst="rect">
            <a:avLst/>
          </a:prstGeom>
        </p:spPr>
        <p:txBody>
          <a:bodyPr wrap="square">
            <a:spAutoFit/>
          </a:bodyPr>
          <a:lstStyle/>
          <a:p>
            <a:pPr algn="just"/>
            <a:r>
              <a:rPr lang="en-US" sz="2400" dirty="0"/>
              <a:t>For an exceptional guest service, the staff must be professional enough to accommodate the different types of customers from various walks of life, this involves matching the objectives of each guest with that of the hotel. Tasks like this can only be achieved through constant training of the employees to acquire more knowledge and be informed about the trends in the environment and also to have deeper understanding of the socio-cultural differences existing in the industry. Also, professional training is crucial for career advancement, it is a sure way to hone expertise and enhance specialized and generic skills about the profession.  For guest service representative to be successful, she or he must fully utilize all the available learning opportunities and training for skill improvement and performances enhancement, this will ultimately demonstrate commitment to the job. </a:t>
            </a:r>
          </a:p>
        </p:txBody>
      </p:sp>
      <p:pic>
        <p:nvPicPr>
          <p:cNvPr id="8"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150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51804" y="302774"/>
            <a:ext cx="10972800" cy="1143000"/>
          </a:xfrm>
        </p:spPr>
        <p:txBody>
          <a:bodyPr/>
          <a:lstStyle/>
          <a:p>
            <a:pPr algn="l"/>
            <a:r>
              <a:rPr lang="en-GB" altLang="en-US" sz="3300" b="1" dirty="0">
                <a:latin typeface="Calibri" pitchFamily="34" charset="0"/>
                <a:cs typeface="Calibri" pitchFamily="34" charset="0"/>
              </a:rPr>
              <a:t>				</a:t>
            </a:r>
            <a:r>
              <a:rPr lang="en-GB" altLang="en-US" sz="3300" b="1" u="sng" dirty="0">
                <a:latin typeface="Calibri" pitchFamily="34" charset="0"/>
                <a:cs typeface="Calibri" pitchFamily="34" charset="0"/>
              </a:rPr>
              <a:t>Service Quality</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76775" y="1601628"/>
            <a:ext cx="11331473" cy="3447098"/>
          </a:xfrm>
          <a:prstGeom prst="rect">
            <a:avLst/>
          </a:prstGeom>
        </p:spPr>
        <p:txBody>
          <a:bodyPr wrap="square">
            <a:spAutoFit/>
          </a:bodyPr>
          <a:lstStyle/>
          <a:p>
            <a:pPr algn="just"/>
            <a:r>
              <a:rPr lang="en-US" dirty="0"/>
              <a:t>Quality guest service is an experience of feeling valued or heard </a:t>
            </a:r>
            <a:r>
              <a:rPr lang="en-US" sz="2000" dirty="0"/>
              <a:t>(</a:t>
            </a:r>
            <a:r>
              <a:rPr lang="en-US" sz="2000" dirty="0" err="1"/>
              <a:t>Lukanova</a:t>
            </a:r>
            <a:r>
              <a:rPr lang="en-US" sz="2000" dirty="0"/>
              <a:t>, 2010).</a:t>
            </a:r>
            <a:r>
              <a:rPr lang="en-US" dirty="0"/>
              <a:t> At times, it constitute the intangible components of guest satisfaction and explains why a clients may prefer one hospitality provider over another or a tourism over the other. Quality services in the hospitality industry is an essential factor which often plays a significant role in the success of a tourism business. Satisfying the ever-increasing demands of customers in the tourism and achieving business profitability both depends on the quality of the services render by a firm.  </a:t>
            </a:r>
          </a:p>
          <a:p>
            <a:pPr algn="just"/>
            <a:endParaRPr lang="en-US" dirty="0"/>
          </a:p>
          <a:p>
            <a:pPr algn="just"/>
            <a:r>
              <a:rPr lang="en-US" dirty="0"/>
              <a:t>Researchers have shown that guest satisfaction in the hospitality industry is driven by services factors such as staffs’ attitude, the pacing and the manner in which the services were rendered.  A study conducted by</a:t>
            </a:r>
            <a:r>
              <a:rPr lang="en-US" dirty="0">
                <a:solidFill>
                  <a:srgbClr val="FF0000"/>
                </a:solidFill>
              </a:rPr>
              <a:t> </a:t>
            </a:r>
            <a:r>
              <a:rPr lang="en-US" dirty="0"/>
              <a:t>Al-</a:t>
            </a:r>
            <a:r>
              <a:rPr lang="en-US" dirty="0" err="1"/>
              <a:t>Ababneh</a:t>
            </a:r>
            <a:r>
              <a:rPr lang="en-US" dirty="0"/>
              <a:t> (2013), reported higher revenue by firms in the industry is closely associated with higher customers satisfaction. It further reported that services played a more pertinent role than both location and price in the purchasing decision of the guests.</a:t>
            </a:r>
          </a:p>
          <a:p>
            <a:pPr algn="just"/>
            <a:endParaRPr lang="en-US" dirty="0"/>
          </a:p>
        </p:txBody>
      </p:sp>
    </p:spTree>
    <p:extLst>
      <p:ext uri="{BB962C8B-B14F-4D97-AF65-F5344CB8AC3E}">
        <p14:creationId xmlns:p14="http://schemas.microsoft.com/office/powerpoint/2010/main" val="1670770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pPr algn="l"/>
            <a:r>
              <a:rPr lang="en-GB" altLang="en-US" sz="3300" b="1" dirty="0">
                <a:latin typeface="Calibri" pitchFamily="34" charset="0"/>
                <a:cs typeface="Calibri" pitchFamily="34" charset="0"/>
              </a:rPr>
              <a:t> 		Service Quality In Golden Tour</a:t>
            </a:r>
            <a:endParaRPr lang="en-US" sz="3300" b="1"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486535" y="1674365"/>
            <a:ext cx="11331473" cy="3539430"/>
          </a:xfrm>
          <a:prstGeom prst="rect">
            <a:avLst/>
          </a:prstGeom>
        </p:spPr>
        <p:txBody>
          <a:bodyPr wrap="square">
            <a:spAutoFit/>
          </a:bodyPr>
          <a:lstStyle/>
          <a:p>
            <a:pPr algn="just"/>
            <a:r>
              <a:rPr lang="en-US" sz="2800" b="1" dirty="0"/>
              <a:t>SERVQUAL</a:t>
            </a:r>
            <a:r>
              <a:rPr lang="en-US" sz="2800" dirty="0"/>
              <a:t> technique will be used to compare Customer perception of quality against customer expectations in Golden Tour:</a:t>
            </a:r>
          </a:p>
          <a:p>
            <a:pPr lvl="0" algn="just"/>
            <a:r>
              <a:rPr lang="en-US" sz="2800" dirty="0"/>
              <a:t>Reliability: Golden Tour has been consistent in delivering of the services it promised. If there will be any alteration to the advertised program or change in dimension which would affect the quality of guests experience, the company will email all the guests to inform them of the changes, with this strategy, customers expectations are always met consistently.</a:t>
            </a:r>
          </a:p>
          <a:p>
            <a:pPr algn="just"/>
            <a:endParaRPr lang="en-US" sz="2800" dirty="0"/>
          </a:p>
        </p:txBody>
      </p:sp>
    </p:spTree>
    <p:extLst>
      <p:ext uri="{BB962C8B-B14F-4D97-AF65-F5344CB8AC3E}">
        <p14:creationId xmlns:p14="http://schemas.microsoft.com/office/powerpoint/2010/main" val="1473247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MY\Downloads\benjamin-child-GWe0dlVD9e0-unsplas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4"/>
            <a:ext cx="12192000" cy="5695410"/>
          </a:xfrm>
          <a:prstGeom prst="rect">
            <a:avLst/>
          </a:prstGeom>
          <a:noFill/>
        </p:spPr>
      </p:pic>
      <p:sp>
        <p:nvSpPr>
          <p:cNvPr id="9" name="Rectangle 8"/>
          <p:cNvSpPr/>
          <p:nvPr/>
        </p:nvSpPr>
        <p:spPr>
          <a:xfrm>
            <a:off x="0" y="0"/>
            <a:ext cx="12192000" cy="5708469"/>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1881608" y="447048"/>
            <a:ext cx="10972800" cy="1143000"/>
          </a:xfrm>
        </p:spPr>
        <p:txBody>
          <a:bodyPr/>
          <a:lstStyle/>
          <a:p>
            <a:pPr algn="l"/>
            <a:r>
              <a:rPr lang="en-GB" altLang="en-US" sz="3300" b="1" dirty="0">
                <a:solidFill>
                  <a:schemeClr val="bg1"/>
                </a:solidFill>
                <a:latin typeface="Calibri" pitchFamily="34" charset="0"/>
                <a:cs typeface="Calibri" pitchFamily="34" charset="0"/>
              </a:rPr>
              <a:t>Service Quality In Golden Tour</a:t>
            </a:r>
            <a:endParaRPr lang="en-US" sz="3300" b="1" dirty="0">
              <a:solidFill>
                <a:schemeClr val="bg1"/>
              </a:solidFill>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schemeClr val="bg1"/>
                </a:solidFill>
              </a:rPr>
              <a:pPr>
                <a:defRPr/>
              </a:pPr>
              <a:t>24/10/2019</a:t>
            </a:fld>
            <a:endParaRPr lang="en-GB" altLang="en-US">
              <a:solidFill>
                <a:schemeClr val="bg1"/>
              </a:solidFill>
            </a:endParaRPr>
          </a:p>
        </p:txBody>
      </p:sp>
      <p:sp>
        <p:nvSpPr>
          <p:cNvPr id="2" name="Rectangle 1"/>
          <p:cNvSpPr/>
          <p:nvPr/>
        </p:nvSpPr>
        <p:spPr>
          <a:xfrm>
            <a:off x="612589" y="2037096"/>
            <a:ext cx="9783439" cy="2246769"/>
          </a:xfrm>
          <a:prstGeom prst="rect">
            <a:avLst/>
          </a:prstGeom>
        </p:spPr>
        <p:txBody>
          <a:bodyPr wrap="square">
            <a:spAutoFit/>
          </a:bodyPr>
          <a:lstStyle/>
          <a:p>
            <a:r>
              <a:rPr lang="en-US" sz="2000" b="1" dirty="0">
                <a:solidFill>
                  <a:schemeClr val="bg1"/>
                </a:solidFill>
                <a:latin typeface="Calibri" pitchFamily="34" charset="0"/>
                <a:cs typeface="Calibri" pitchFamily="34" charset="0"/>
              </a:rPr>
              <a:t>Assurance:</a:t>
            </a:r>
            <a:r>
              <a:rPr lang="en-US" sz="2000" dirty="0">
                <a:solidFill>
                  <a:schemeClr val="bg1"/>
                </a:solidFill>
                <a:latin typeface="Calibri" pitchFamily="34" charset="0"/>
                <a:cs typeface="Calibri" pitchFamily="34" charset="0"/>
              </a:rPr>
              <a:t> </a:t>
            </a:r>
          </a:p>
          <a:p>
            <a:r>
              <a:rPr lang="en-US" sz="2000" dirty="0">
                <a:solidFill>
                  <a:schemeClr val="bg1"/>
                </a:solidFill>
                <a:latin typeface="Calibri" pitchFamily="34" charset="0"/>
                <a:cs typeface="Calibri" pitchFamily="34" charset="0"/>
              </a:rPr>
              <a:t>knowledge and courtesy of staff and their ability to convey trust and confidence Staffs in the Golden Tour travel have been reported to operate with unusual characteristic of confidence which they transfer to the guests they are serving. The high-level of self-esteem within the workforce is infectious. Customers can’t stop their admiration of level of confidence in the employees of the firm.</a:t>
            </a:r>
          </a:p>
          <a:p>
            <a:endParaRPr lang="en-US" sz="2000" dirty="0">
              <a:solidFill>
                <a:schemeClr val="bg1"/>
              </a:solidFill>
              <a:latin typeface="Calibri" pitchFamily="34" charset="0"/>
              <a:cs typeface="Calibri" pitchFamily="34" charset="0"/>
            </a:endParaRPr>
          </a:p>
        </p:txBody>
      </p:sp>
      <p:sp>
        <p:nvSpPr>
          <p:cNvPr id="6" name="Rectangle 5"/>
          <p:cNvSpPr/>
          <p:nvPr/>
        </p:nvSpPr>
        <p:spPr>
          <a:xfrm>
            <a:off x="0" y="661182"/>
            <a:ext cx="576775" cy="45016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60000"/>
                  <a:lumOff val="40000"/>
                </a:schemeClr>
              </a:solidFill>
            </a:endParaRPr>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059" y="-201628"/>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8422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MY\Downloads\Attachment_1570988721.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3235233" y="-3235234"/>
            <a:ext cx="5721532" cy="12192001"/>
          </a:xfrm>
          <a:prstGeom prst="rect">
            <a:avLst/>
          </a:prstGeom>
          <a:noFill/>
        </p:spPr>
      </p:pic>
      <p:sp>
        <p:nvSpPr>
          <p:cNvPr id="9" name="Rectangle 8"/>
          <p:cNvSpPr/>
          <p:nvPr/>
        </p:nvSpPr>
        <p:spPr>
          <a:xfrm>
            <a:off x="0" y="0"/>
            <a:ext cx="12192000" cy="5708469"/>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7" name="Title 6"/>
          <p:cNvSpPr>
            <a:spLocks noGrp="1"/>
          </p:cNvSpPr>
          <p:nvPr>
            <p:ph type="title"/>
          </p:nvPr>
        </p:nvSpPr>
        <p:spPr>
          <a:xfrm>
            <a:off x="661852" y="274638"/>
            <a:ext cx="10972800" cy="1143000"/>
          </a:xfrm>
        </p:spPr>
        <p:txBody>
          <a:bodyPr/>
          <a:lstStyle/>
          <a:p>
            <a:pPr algn="l"/>
            <a:r>
              <a:rPr lang="en-GB" altLang="en-US" sz="3300" b="1" dirty="0">
                <a:solidFill>
                  <a:schemeClr val="bg1"/>
                </a:solidFill>
                <a:latin typeface="Calibri" pitchFamily="34" charset="0"/>
                <a:cs typeface="Calibri" pitchFamily="34" charset="0"/>
              </a:rPr>
              <a:t>			Service Quality In Golden Tour</a:t>
            </a:r>
            <a:endParaRPr lang="en-US" sz="3300" b="1" dirty="0">
              <a:solidFill>
                <a:schemeClr val="bg1"/>
              </a:solidFill>
              <a:latin typeface="Calibri" pitchFamily="34" charset="0"/>
              <a:cs typeface="Calibri"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solidFill>
                  <a:schemeClr val="bg1"/>
                </a:solidFill>
              </a:rPr>
              <a:pPr>
                <a:defRPr/>
              </a:pPr>
              <a:t>24/10/2019</a:t>
            </a:fld>
            <a:endParaRPr lang="en-GB" altLang="en-US">
              <a:solidFill>
                <a:schemeClr val="bg1"/>
              </a:solidFill>
            </a:endParaRPr>
          </a:p>
        </p:txBody>
      </p:sp>
      <p:sp>
        <p:nvSpPr>
          <p:cNvPr id="2" name="Rectangle 1"/>
          <p:cNvSpPr/>
          <p:nvPr/>
        </p:nvSpPr>
        <p:spPr>
          <a:xfrm>
            <a:off x="874444" y="2305935"/>
            <a:ext cx="10221790" cy="1631216"/>
          </a:xfrm>
          <a:prstGeom prst="rect">
            <a:avLst/>
          </a:prstGeom>
        </p:spPr>
        <p:txBody>
          <a:bodyPr wrap="square">
            <a:spAutoFit/>
          </a:bodyPr>
          <a:lstStyle/>
          <a:p>
            <a:r>
              <a:rPr lang="en-US" sz="2000" b="1" dirty="0">
                <a:solidFill>
                  <a:schemeClr val="bg1"/>
                </a:solidFill>
                <a:latin typeface="Calibri" pitchFamily="34" charset="0"/>
                <a:cs typeface="Calibri" pitchFamily="34" charset="0"/>
              </a:rPr>
              <a:t>Tangibles:</a:t>
            </a:r>
          </a:p>
          <a:p>
            <a:r>
              <a:rPr lang="en-US" sz="2000" dirty="0">
                <a:solidFill>
                  <a:schemeClr val="bg1"/>
                </a:solidFill>
                <a:latin typeface="Calibri" pitchFamily="34" charset="0"/>
                <a:cs typeface="Calibri" pitchFamily="34" charset="0"/>
              </a:rPr>
              <a:t>Though the company has amazing staffs with high level of self-esteem and appearance, the business lack a world-class structure and facilities to give its clients and unforgettable experience. The facilities are of standard quality but they can’t add a ‘wow’ factor neither can they provide a thrilling experience outside the ordinary.</a:t>
            </a:r>
          </a:p>
        </p:txBody>
      </p:sp>
      <p:sp>
        <p:nvSpPr>
          <p:cNvPr id="6" name="Rectangle 5"/>
          <p:cNvSpPr/>
          <p:nvPr/>
        </p:nvSpPr>
        <p:spPr>
          <a:xfrm>
            <a:off x="0" y="661182"/>
            <a:ext cx="576775" cy="45016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20000"/>
                  <a:lumOff val="80000"/>
                </a:schemeClr>
              </a:solidFill>
            </a:endParaRPr>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059" y="-201628"/>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968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Placeholder 24" descr="kahari-king-bt4Vz8fcibU-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4937125" y="0"/>
            <a:ext cx="7254875" cy="5668963"/>
          </a:xfrm>
        </p:spPr>
      </p:pic>
      <p:sp>
        <p:nvSpPr>
          <p:cNvPr id="30" name="Полилиния 29"/>
          <p:cNvSpPr/>
          <p:nvPr/>
        </p:nvSpPr>
        <p:spPr>
          <a:xfrm>
            <a:off x="4976949" y="0"/>
            <a:ext cx="7215050" cy="5682343"/>
          </a:xfrm>
          <a:custGeom>
            <a:avLst/>
            <a:gdLst>
              <a:gd name="connsiteX0" fmla="*/ 0 w 11698644"/>
              <a:gd name="connsiteY0" fmla="*/ 0 h 9531080"/>
              <a:gd name="connsiteX1" fmla="*/ 877421 w 11698644"/>
              <a:gd name="connsiteY1" fmla="*/ 0 h 9531080"/>
              <a:gd name="connsiteX2" fmla="*/ 3558968 w 11698644"/>
              <a:gd name="connsiteY2" fmla="*/ 8894576 h 9531080"/>
              <a:gd name="connsiteX3" fmla="*/ 11698644 w 11698644"/>
              <a:gd name="connsiteY3" fmla="*/ 7451229 h 9531080"/>
              <a:gd name="connsiteX4" fmla="*/ 11698644 w 11698644"/>
              <a:gd name="connsiteY4" fmla="*/ 7631648 h 9531080"/>
              <a:gd name="connsiteX5" fmla="*/ 3395068 w 11698644"/>
              <a:gd name="connsiteY5" fmla="*/ 9531080 h 953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98644" h="9531080">
                <a:moveTo>
                  <a:pt x="0" y="0"/>
                </a:moveTo>
                <a:lnTo>
                  <a:pt x="877421" y="0"/>
                </a:lnTo>
                <a:lnTo>
                  <a:pt x="3558968" y="8894576"/>
                </a:lnTo>
                <a:lnTo>
                  <a:pt x="11698644" y="7451229"/>
                </a:lnTo>
                <a:lnTo>
                  <a:pt x="11698644" y="7631648"/>
                </a:lnTo>
                <a:lnTo>
                  <a:pt x="3395068" y="9531080"/>
                </a:lnTo>
                <a:close/>
              </a:path>
            </a:pathLst>
          </a:custGeom>
          <a:solidFill>
            <a:schemeClr val="tx2">
              <a:alpha val="69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26" name="Title 6"/>
          <p:cNvSpPr txBox="1">
            <a:spLocks/>
          </p:cNvSpPr>
          <p:nvPr/>
        </p:nvSpPr>
        <p:spPr>
          <a:xfrm>
            <a:off x="1459280" y="661181"/>
            <a:ext cx="4563291"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Service Quality In Golden Tour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27" name="Rectangle 26"/>
          <p:cNvSpPr/>
          <p:nvPr/>
        </p:nvSpPr>
        <p:spPr>
          <a:xfrm>
            <a:off x="660058" y="2060051"/>
            <a:ext cx="5126787" cy="3170099"/>
          </a:xfrm>
          <a:prstGeom prst="rect">
            <a:avLst/>
          </a:prstGeom>
        </p:spPr>
        <p:txBody>
          <a:bodyPr wrap="square">
            <a:spAutoFit/>
          </a:bodyPr>
          <a:lstStyle/>
          <a:p>
            <a:r>
              <a:rPr lang="en-US" sz="2000" b="1" dirty="0">
                <a:latin typeface="Calibri" pitchFamily="34" charset="0"/>
                <a:cs typeface="Calibri" pitchFamily="34" charset="0"/>
              </a:rPr>
              <a:t>Empathy:</a:t>
            </a:r>
          </a:p>
          <a:p>
            <a:r>
              <a:rPr lang="en-US" sz="2000" dirty="0">
                <a:latin typeface="Calibri" pitchFamily="34" charset="0"/>
                <a:cs typeface="Calibri" pitchFamily="34" charset="0"/>
              </a:rPr>
              <a:t>The employees within the firm are always professional and have high interpersonal skills for relating with their clients. They pay considerate attention to their all their clients. This is more evident in their slogan “every customer is a star”. The business is customer-centric and devote lots of efforts in satisfying the needs of the customers.</a:t>
            </a:r>
          </a:p>
          <a:p>
            <a:endParaRPr lang="en-US" sz="2000" dirty="0">
              <a:latin typeface="Calibri" pitchFamily="34" charset="0"/>
              <a:cs typeface="Calibri" pitchFamily="34" charset="0"/>
            </a:endParaRPr>
          </a:p>
        </p:txBody>
      </p:sp>
      <p:sp>
        <p:nvSpPr>
          <p:cNvPr id="28" name="Rectangle 27"/>
          <p:cNvSpPr/>
          <p:nvPr/>
        </p:nvSpPr>
        <p:spPr>
          <a:xfrm>
            <a:off x="0" y="661181"/>
            <a:ext cx="576775" cy="9324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759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sean-pollock-PhYq704ffdA-unsplash (1).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3513908" y="0"/>
            <a:ext cx="8678091" cy="5681663"/>
          </a:xfrm>
        </p:spPr>
      </p:pic>
      <p:sp>
        <p:nvSpPr>
          <p:cNvPr id="35" name="Полилиния 34"/>
          <p:cNvSpPr/>
          <p:nvPr/>
        </p:nvSpPr>
        <p:spPr>
          <a:xfrm>
            <a:off x="9752046" y="1"/>
            <a:ext cx="2439955" cy="4594198"/>
          </a:xfrm>
          <a:custGeom>
            <a:avLst/>
            <a:gdLst>
              <a:gd name="connsiteX0" fmla="*/ 1673135 w 4694803"/>
              <a:gd name="connsiteY0" fmla="*/ 0 h 8318366"/>
              <a:gd name="connsiteX1" fmla="*/ 3794181 w 4694803"/>
              <a:gd name="connsiteY1" fmla="*/ 0 h 8318366"/>
              <a:gd name="connsiteX2" fmla="*/ 2071482 w 4694803"/>
              <a:gd name="connsiteY2" fmla="*/ 2281074 h 8318366"/>
              <a:gd name="connsiteX3" fmla="*/ 4694803 w 4694803"/>
              <a:gd name="connsiteY3" fmla="*/ 6090548 h 8318366"/>
              <a:gd name="connsiteX4" fmla="*/ 4694803 w 4694803"/>
              <a:gd name="connsiteY4" fmla="*/ 8318366 h 8318366"/>
              <a:gd name="connsiteX5" fmla="*/ 0 w 4694803"/>
              <a:gd name="connsiteY5" fmla="*/ 2712434 h 8318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94803" h="8318366">
                <a:moveTo>
                  <a:pt x="1673135" y="0"/>
                </a:moveTo>
                <a:lnTo>
                  <a:pt x="3794181" y="0"/>
                </a:lnTo>
                <a:lnTo>
                  <a:pt x="2071482" y="2281074"/>
                </a:lnTo>
                <a:lnTo>
                  <a:pt x="4694803" y="6090548"/>
                </a:lnTo>
                <a:lnTo>
                  <a:pt x="4694803" y="8318366"/>
                </a:lnTo>
                <a:lnTo>
                  <a:pt x="0" y="2712434"/>
                </a:lnTo>
                <a:close/>
              </a:path>
            </a:pathLst>
          </a:custGeom>
          <a:solidFill>
            <a:schemeClr val="tx2">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13" name="Title 6"/>
          <p:cNvSpPr txBox="1">
            <a:spLocks/>
          </p:cNvSpPr>
          <p:nvPr/>
        </p:nvSpPr>
        <p:spPr>
          <a:xfrm>
            <a:off x="2232415" y="557025"/>
            <a:ext cx="5253318"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Service Quality In Golden Tour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14" name="Rectangle 13"/>
          <p:cNvSpPr/>
          <p:nvPr/>
        </p:nvSpPr>
        <p:spPr>
          <a:xfrm>
            <a:off x="637688" y="2066580"/>
            <a:ext cx="4848710" cy="2246769"/>
          </a:xfrm>
          <a:prstGeom prst="rect">
            <a:avLst/>
          </a:prstGeom>
        </p:spPr>
        <p:txBody>
          <a:bodyPr wrap="square">
            <a:spAutoFit/>
          </a:bodyPr>
          <a:lstStyle/>
          <a:p>
            <a:r>
              <a:rPr lang="en-US" sz="2000" b="1" dirty="0">
                <a:latin typeface="Calibri" pitchFamily="34" charset="0"/>
                <a:cs typeface="Calibri" pitchFamily="34" charset="0"/>
              </a:rPr>
              <a:t>Responsiveness:</a:t>
            </a:r>
          </a:p>
          <a:p>
            <a:r>
              <a:rPr lang="en-US" sz="2000" dirty="0">
                <a:latin typeface="Calibri" pitchFamily="34" charset="0"/>
                <a:cs typeface="Calibri" pitchFamily="34" charset="0"/>
              </a:rPr>
              <a:t>As a customer-centric organization, the employees of Golden Tour are always ready to lend a helping hand to the customer and provide prompt service and information as requested by the customer. </a:t>
            </a:r>
          </a:p>
          <a:p>
            <a:endParaRPr lang="en-US" sz="2000" dirty="0">
              <a:latin typeface="Calibri" pitchFamily="34" charset="0"/>
              <a:cs typeface="Calibri" pitchFamily="34" charset="0"/>
            </a:endParaRPr>
          </a:p>
        </p:txBody>
      </p:sp>
      <p:sp>
        <p:nvSpPr>
          <p:cNvPr id="15" name="Rectangle 14"/>
          <p:cNvSpPr/>
          <p:nvPr/>
        </p:nvSpPr>
        <p:spPr>
          <a:xfrm>
            <a:off x="0" y="661181"/>
            <a:ext cx="576775" cy="9324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64574" y="3939982"/>
            <a:ext cx="3643746" cy="1200329"/>
          </a:xfrm>
          <a:prstGeom prst="rect">
            <a:avLst/>
          </a:prstGeom>
        </p:spPr>
        <p:txBody>
          <a:bodyPr wrap="square">
            <a:spAutoFit/>
          </a:bodyPr>
          <a:lstStyle/>
          <a:p>
            <a:pPr algn="just"/>
            <a:r>
              <a:rPr lang="en-US" dirty="0"/>
              <a:t>The company has a 24/7 customer support service to attend to complaints and enquiries of the customers</a:t>
            </a:r>
          </a:p>
        </p:txBody>
      </p:sp>
      <p:pic>
        <p:nvPicPr>
          <p:cNvPr id="10"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453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eadway-5QgIuuBxKwM-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6270625" y="261938"/>
            <a:ext cx="5881688" cy="5159375"/>
          </a:xfrm>
        </p:spPr>
      </p:pic>
      <p:sp>
        <p:nvSpPr>
          <p:cNvPr id="22" name="Freeform 7"/>
          <p:cNvSpPr>
            <a:spLocks/>
          </p:cNvSpPr>
          <p:nvPr/>
        </p:nvSpPr>
        <p:spPr bwMode="auto">
          <a:xfrm>
            <a:off x="6283237" y="688801"/>
            <a:ext cx="4084028" cy="4732286"/>
          </a:xfrm>
          <a:custGeom>
            <a:avLst/>
            <a:gdLst>
              <a:gd name="T0" fmla="*/ 0 w 13014"/>
              <a:gd name="T1" fmla="*/ 0 h 15844"/>
              <a:gd name="T2" fmla="*/ 5819 w 13014"/>
              <a:gd name="T3" fmla="*/ 15844 h 15844"/>
              <a:gd name="T4" fmla="*/ 13014 w 13014"/>
              <a:gd name="T5" fmla="*/ 10793 h 15844"/>
              <a:gd name="T6" fmla="*/ 0 w 13014"/>
              <a:gd name="T7" fmla="*/ 0 h 15844"/>
            </a:gdLst>
            <a:ahLst/>
            <a:cxnLst>
              <a:cxn ang="0">
                <a:pos x="T0" y="T1"/>
              </a:cxn>
              <a:cxn ang="0">
                <a:pos x="T2" y="T3"/>
              </a:cxn>
              <a:cxn ang="0">
                <a:pos x="T4" y="T5"/>
              </a:cxn>
              <a:cxn ang="0">
                <a:pos x="T6" y="T7"/>
              </a:cxn>
            </a:cxnLst>
            <a:rect l="0" t="0" r="r" b="b"/>
            <a:pathLst>
              <a:path w="13014" h="15844">
                <a:moveTo>
                  <a:pt x="0" y="0"/>
                </a:moveTo>
                <a:lnTo>
                  <a:pt x="5819" y="15844"/>
                </a:lnTo>
                <a:lnTo>
                  <a:pt x="13014" y="10793"/>
                </a:lnTo>
                <a:lnTo>
                  <a:pt x="0" y="0"/>
                </a:lnTo>
                <a:close/>
              </a:path>
            </a:pathLst>
          </a:custGeom>
          <a:solidFill>
            <a:schemeClr val="tx2">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18" name="Rectangle 17"/>
          <p:cNvSpPr/>
          <p:nvPr/>
        </p:nvSpPr>
        <p:spPr>
          <a:xfrm>
            <a:off x="719116" y="1952472"/>
            <a:ext cx="6112757" cy="2554545"/>
          </a:xfrm>
          <a:prstGeom prst="rect">
            <a:avLst/>
          </a:prstGeom>
        </p:spPr>
        <p:txBody>
          <a:bodyPr wrap="square">
            <a:spAutoFit/>
          </a:bodyPr>
          <a:lstStyle/>
          <a:p>
            <a:r>
              <a:rPr lang="en-US" sz="2000" dirty="0">
                <a:latin typeface="Calibri" pitchFamily="34" charset="0"/>
                <a:cs typeface="Calibri" pitchFamily="34" charset="0"/>
              </a:rPr>
              <a:t>The Golden is a customer-centric organization which place more emphasize on the satisfaction of the guest through its employees who are highly skilled in the field. The business invested on its staff training and empowerment to enhance the skills and attitudes of its workers towards work, which led to better understanding of the workplace practices, increased the self-esteem of the staff, confidence and morale.</a:t>
            </a:r>
          </a:p>
        </p:txBody>
      </p:sp>
      <p:sp>
        <p:nvSpPr>
          <p:cNvPr id="27" name="Title 6"/>
          <p:cNvSpPr txBox="1">
            <a:spLocks/>
          </p:cNvSpPr>
          <p:nvPr/>
        </p:nvSpPr>
        <p:spPr>
          <a:xfrm>
            <a:off x="1410756" y="535705"/>
            <a:ext cx="5253318"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   Service Settings In Golden     Tour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28" name="Rectangle 27"/>
          <p:cNvSpPr/>
          <p:nvPr/>
        </p:nvSpPr>
        <p:spPr>
          <a:xfrm>
            <a:off x="0" y="661181"/>
            <a:ext cx="576775" cy="9324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08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mikael-kristenson-3aVlWP-7bg8-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5238750" y="0"/>
            <a:ext cx="6953250" cy="5681663"/>
          </a:xfrm>
        </p:spPr>
      </p:pic>
      <p:sp>
        <p:nvSpPr>
          <p:cNvPr id="40" name="Freeform 10"/>
          <p:cNvSpPr>
            <a:spLocks/>
          </p:cNvSpPr>
          <p:nvPr/>
        </p:nvSpPr>
        <p:spPr bwMode="auto">
          <a:xfrm>
            <a:off x="9749348" y="1"/>
            <a:ext cx="645712" cy="1011582"/>
          </a:xfrm>
          <a:custGeom>
            <a:avLst/>
            <a:gdLst>
              <a:gd name="T0" fmla="*/ 0 w 458"/>
              <a:gd name="T1" fmla="*/ 0 h 813"/>
              <a:gd name="T2" fmla="*/ 458 w 458"/>
              <a:gd name="T3" fmla="*/ 0 h 813"/>
              <a:gd name="T4" fmla="*/ 229 w 458"/>
              <a:gd name="T5" fmla="*/ 813 h 813"/>
              <a:gd name="T6" fmla="*/ 0 w 458"/>
              <a:gd name="T7" fmla="*/ 0 h 813"/>
            </a:gdLst>
            <a:ahLst/>
            <a:cxnLst>
              <a:cxn ang="0">
                <a:pos x="T0" y="T1"/>
              </a:cxn>
              <a:cxn ang="0">
                <a:pos x="T2" y="T3"/>
              </a:cxn>
              <a:cxn ang="0">
                <a:pos x="T4" y="T5"/>
              </a:cxn>
              <a:cxn ang="0">
                <a:pos x="T6" y="T7"/>
              </a:cxn>
            </a:cxnLst>
            <a:rect l="0" t="0" r="r" b="b"/>
            <a:pathLst>
              <a:path w="458" h="813">
                <a:moveTo>
                  <a:pt x="0" y="0"/>
                </a:moveTo>
                <a:lnTo>
                  <a:pt x="458" y="0"/>
                </a:lnTo>
                <a:lnTo>
                  <a:pt x="229" y="813"/>
                </a:lnTo>
                <a:lnTo>
                  <a:pt x="0"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41" name="Freeform 11"/>
          <p:cNvSpPr>
            <a:spLocks/>
          </p:cNvSpPr>
          <p:nvPr/>
        </p:nvSpPr>
        <p:spPr bwMode="auto">
          <a:xfrm>
            <a:off x="8771997" y="1642397"/>
            <a:ext cx="2582838" cy="4040085"/>
          </a:xfrm>
          <a:custGeom>
            <a:avLst/>
            <a:gdLst>
              <a:gd name="T0" fmla="*/ 911 w 1821"/>
              <a:gd name="T1" fmla="*/ 0 h 3234"/>
              <a:gd name="T2" fmla="*/ 1821 w 1821"/>
              <a:gd name="T3" fmla="*/ 3234 h 3234"/>
              <a:gd name="T4" fmla="*/ 1746 w 1821"/>
              <a:gd name="T5" fmla="*/ 3234 h 3234"/>
              <a:gd name="T6" fmla="*/ 588 w 1821"/>
              <a:gd name="T7" fmla="*/ 3234 h 3234"/>
              <a:gd name="T8" fmla="*/ 108 w 1821"/>
              <a:gd name="T9" fmla="*/ 3234 h 3234"/>
              <a:gd name="T10" fmla="*/ 0 w 1821"/>
              <a:gd name="T11" fmla="*/ 3234 h 3234"/>
              <a:gd name="T12" fmla="*/ 911 w 1821"/>
              <a:gd name="T13" fmla="*/ 0 h 3234"/>
            </a:gdLst>
            <a:ahLst/>
            <a:cxnLst>
              <a:cxn ang="0">
                <a:pos x="T0" y="T1"/>
              </a:cxn>
              <a:cxn ang="0">
                <a:pos x="T2" y="T3"/>
              </a:cxn>
              <a:cxn ang="0">
                <a:pos x="T4" y="T5"/>
              </a:cxn>
              <a:cxn ang="0">
                <a:pos x="T6" y="T7"/>
              </a:cxn>
              <a:cxn ang="0">
                <a:pos x="T8" y="T9"/>
              </a:cxn>
              <a:cxn ang="0">
                <a:pos x="T10" y="T11"/>
              </a:cxn>
              <a:cxn ang="0">
                <a:pos x="T12" y="T13"/>
              </a:cxn>
            </a:cxnLst>
            <a:rect l="0" t="0" r="r" b="b"/>
            <a:pathLst>
              <a:path w="1821" h="3234">
                <a:moveTo>
                  <a:pt x="911" y="0"/>
                </a:moveTo>
                <a:lnTo>
                  <a:pt x="1821" y="3234"/>
                </a:lnTo>
                <a:lnTo>
                  <a:pt x="1746" y="3234"/>
                </a:lnTo>
                <a:lnTo>
                  <a:pt x="588" y="3234"/>
                </a:lnTo>
                <a:lnTo>
                  <a:pt x="108" y="3234"/>
                </a:lnTo>
                <a:lnTo>
                  <a:pt x="0" y="3234"/>
                </a:lnTo>
                <a:lnTo>
                  <a:pt x="911"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29" name="Title 8"/>
          <p:cNvSpPr txBox="1">
            <a:spLocks/>
          </p:cNvSpPr>
          <p:nvPr/>
        </p:nvSpPr>
        <p:spPr>
          <a:xfrm>
            <a:off x="1651750" y="562456"/>
            <a:ext cx="5842299"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Service Delivery by the Organization</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36" name="Rectangle 35"/>
          <p:cNvSpPr/>
          <p:nvPr/>
        </p:nvSpPr>
        <p:spPr>
          <a:xfrm>
            <a:off x="0" y="661181"/>
            <a:ext cx="576775" cy="9455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02814" y="1606730"/>
            <a:ext cx="5379028" cy="3970318"/>
          </a:xfrm>
          <a:prstGeom prst="rect">
            <a:avLst/>
          </a:prstGeom>
        </p:spPr>
        <p:txBody>
          <a:bodyPr wrap="square">
            <a:spAutoFit/>
          </a:bodyPr>
          <a:lstStyle/>
          <a:p>
            <a:pPr algn="just">
              <a:lnSpc>
                <a:spcPct val="200000"/>
              </a:lnSpc>
            </a:pPr>
            <a:r>
              <a:rPr lang="en-US" b="1" dirty="0">
                <a:latin typeface="Times New Roman" panose="02020603050405020304" pitchFamily="18" charset="0"/>
                <a:ea typeface="Calibri" panose="020F0502020204030204" pitchFamily="34" charset="0"/>
                <a:cs typeface="Times New Roman" panose="02020603050405020304" pitchFamily="18" charset="0"/>
              </a:rPr>
              <a:t>Service Delivery Systems in Golden Tour</a:t>
            </a:r>
            <a:endParaRPr lang="en-US" sz="1600" b="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Cast – Staffs who are saddled with the responsibilities of providing the quality customer service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Setting – environmental features which can provide a good customer experience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 Process- A pivotal support for both the employee and physical environment</a:t>
            </a:r>
            <a:endParaRPr lang="en-US"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24984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mikael-kristenson-3aVlWP-7bg8-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5238750" y="0"/>
            <a:ext cx="6953250" cy="5681663"/>
          </a:xfrm>
        </p:spPr>
      </p:pic>
      <p:sp>
        <p:nvSpPr>
          <p:cNvPr id="40" name="Freeform 10"/>
          <p:cNvSpPr>
            <a:spLocks/>
          </p:cNvSpPr>
          <p:nvPr/>
        </p:nvSpPr>
        <p:spPr bwMode="auto">
          <a:xfrm>
            <a:off x="9749348" y="1"/>
            <a:ext cx="645712" cy="1011582"/>
          </a:xfrm>
          <a:custGeom>
            <a:avLst/>
            <a:gdLst>
              <a:gd name="T0" fmla="*/ 0 w 458"/>
              <a:gd name="T1" fmla="*/ 0 h 813"/>
              <a:gd name="T2" fmla="*/ 458 w 458"/>
              <a:gd name="T3" fmla="*/ 0 h 813"/>
              <a:gd name="T4" fmla="*/ 229 w 458"/>
              <a:gd name="T5" fmla="*/ 813 h 813"/>
              <a:gd name="T6" fmla="*/ 0 w 458"/>
              <a:gd name="T7" fmla="*/ 0 h 813"/>
            </a:gdLst>
            <a:ahLst/>
            <a:cxnLst>
              <a:cxn ang="0">
                <a:pos x="T0" y="T1"/>
              </a:cxn>
              <a:cxn ang="0">
                <a:pos x="T2" y="T3"/>
              </a:cxn>
              <a:cxn ang="0">
                <a:pos x="T4" y="T5"/>
              </a:cxn>
              <a:cxn ang="0">
                <a:pos x="T6" y="T7"/>
              </a:cxn>
            </a:cxnLst>
            <a:rect l="0" t="0" r="r" b="b"/>
            <a:pathLst>
              <a:path w="458" h="813">
                <a:moveTo>
                  <a:pt x="0" y="0"/>
                </a:moveTo>
                <a:lnTo>
                  <a:pt x="458" y="0"/>
                </a:lnTo>
                <a:lnTo>
                  <a:pt x="229" y="813"/>
                </a:lnTo>
                <a:lnTo>
                  <a:pt x="0"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41" name="Freeform 11"/>
          <p:cNvSpPr>
            <a:spLocks/>
          </p:cNvSpPr>
          <p:nvPr/>
        </p:nvSpPr>
        <p:spPr bwMode="auto">
          <a:xfrm>
            <a:off x="8771997" y="1642397"/>
            <a:ext cx="2582838" cy="4040085"/>
          </a:xfrm>
          <a:custGeom>
            <a:avLst/>
            <a:gdLst>
              <a:gd name="T0" fmla="*/ 911 w 1821"/>
              <a:gd name="T1" fmla="*/ 0 h 3234"/>
              <a:gd name="T2" fmla="*/ 1821 w 1821"/>
              <a:gd name="T3" fmla="*/ 3234 h 3234"/>
              <a:gd name="T4" fmla="*/ 1746 w 1821"/>
              <a:gd name="T5" fmla="*/ 3234 h 3234"/>
              <a:gd name="T6" fmla="*/ 588 w 1821"/>
              <a:gd name="T7" fmla="*/ 3234 h 3234"/>
              <a:gd name="T8" fmla="*/ 108 w 1821"/>
              <a:gd name="T9" fmla="*/ 3234 h 3234"/>
              <a:gd name="T10" fmla="*/ 0 w 1821"/>
              <a:gd name="T11" fmla="*/ 3234 h 3234"/>
              <a:gd name="T12" fmla="*/ 911 w 1821"/>
              <a:gd name="T13" fmla="*/ 0 h 3234"/>
            </a:gdLst>
            <a:ahLst/>
            <a:cxnLst>
              <a:cxn ang="0">
                <a:pos x="T0" y="T1"/>
              </a:cxn>
              <a:cxn ang="0">
                <a:pos x="T2" y="T3"/>
              </a:cxn>
              <a:cxn ang="0">
                <a:pos x="T4" y="T5"/>
              </a:cxn>
              <a:cxn ang="0">
                <a:pos x="T6" y="T7"/>
              </a:cxn>
              <a:cxn ang="0">
                <a:pos x="T8" y="T9"/>
              </a:cxn>
              <a:cxn ang="0">
                <a:pos x="T10" y="T11"/>
              </a:cxn>
              <a:cxn ang="0">
                <a:pos x="T12" y="T13"/>
              </a:cxn>
            </a:cxnLst>
            <a:rect l="0" t="0" r="r" b="b"/>
            <a:pathLst>
              <a:path w="1821" h="3234">
                <a:moveTo>
                  <a:pt x="911" y="0"/>
                </a:moveTo>
                <a:lnTo>
                  <a:pt x="1821" y="3234"/>
                </a:lnTo>
                <a:lnTo>
                  <a:pt x="1746" y="3234"/>
                </a:lnTo>
                <a:lnTo>
                  <a:pt x="588" y="3234"/>
                </a:lnTo>
                <a:lnTo>
                  <a:pt x="108" y="3234"/>
                </a:lnTo>
                <a:lnTo>
                  <a:pt x="0" y="3234"/>
                </a:lnTo>
                <a:lnTo>
                  <a:pt x="911"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29" name="Title 8"/>
          <p:cNvSpPr txBox="1">
            <a:spLocks/>
          </p:cNvSpPr>
          <p:nvPr/>
        </p:nvSpPr>
        <p:spPr>
          <a:xfrm>
            <a:off x="1566256" y="875886"/>
            <a:ext cx="5842299"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rPr>
              <a:t>Service Delivery by the Organization</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33" name="Rectangle 32"/>
          <p:cNvSpPr/>
          <p:nvPr/>
        </p:nvSpPr>
        <p:spPr>
          <a:xfrm>
            <a:off x="618566" y="2019705"/>
            <a:ext cx="5207468" cy="2246769"/>
          </a:xfrm>
          <a:prstGeom prst="rect">
            <a:avLst/>
          </a:prstGeom>
        </p:spPr>
        <p:txBody>
          <a:bodyPr wrap="square">
            <a:spAutoFit/>
          </a:bodyPr>
          <a:lstStyle/>
          <a:p>
            <a:r>
              <a:rPr lang="en-US" sz="2000" dirty="0">
                <a:latin typeface="Calibri" pitchFamily="34" charset="0"/>
                <a:cs typeface="Calibri" pitchFamily="34" charset="0"/>
              </a:rPr>
              <a:t>Service delivery by the Golden Tour London is usually in a professional manner. The company reportedly claimed to “have carried over 10 million guests from hundreds of countries around the world.” (Golden Tour, 2019.) Value for money, informative guides and luxurious travel are guaranteed by the company’s policy </a:t>
            </a:r>
          </a:p>
        </p:txBody>
      </p:sp>
      <p:sp>
        <p:nvSpPr>
          <p:cNvPr id="36" name="Rectangle 35"/>
          <p:cNvSpPr/>
          <p:nvPr/>
        </p:nvSpPr>
        <p:spPr>
          <a:xfrm>
            <a:off x="0" y="661181"/>
            <a:ext cx="576775" cy="9455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2010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760267" y="791586"/>
            <a:ext cx="8229600" cy="756660"/>
          </a:xfrm>
        </p:spPr>
        <p:txBody>
          <a:bodyPr/>
          <a:lstStyle/>
          <a:p>
            <a:pPr marL="0" indent="0" eaLnBrk="1" hangingPunct="1">
              <a:buNone/>
            </a:pPr>
            <a:r>
              <a:rPr lang="en-GB" altLang="en-US" sz="2800" b="1" dirty="0"/>
              <a:t>Quality Service</a:t>
            </a: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654627" y="1548246"/>
            <a:ext cx="10681855" cy="4665517"/>
          </a:xfrm>
        </p:spPr>
        <p:txBody>
          <a:bodyPr/>
          <a:lstStyle/>
          <a:p>
            <a:pPr marL="0" indent="0" eaLnBrk="1" hangingPunct="1">
              <a:buNone/>
            </a:pPr>
            <a:r>
              <a:rPr lang="en-US" dirty="0"/>
              <a:t>Service Theme: </a:t>
            </a:r>
          </a:p>
          <a:p>
            <a:pPr marL="0" indent="0" eaLnBrk="1" hangingPunct="1">
              <a:buNone/>
            </a:pPr>
            <a:r>
              <a:rPr lang="en-US" dirty="0"/>
              <a:t>Golden Tours always look to create a unique theme for each activities or events they organized. A statement of purpose that intently conveys a unified service message and align with the purpose of the organization and customer expectation. </a:t>
            </a:r>
          </a:p>
          <a:p>
            <a:pPr marL="0" indent="0" eaLnBrk="1" hangingPunct="1">
              <a:buNone/>
            </a:pPr>
            <a:r>
              <a:rPr lang="en-US" dirty="0"/>
              <a:t> </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2" name="Rectangle 1"/>
          <p:cNvSpPr/>
          <p:nvPr/>
        </p:nvSpPr>
        <p:spPr>
          <a:xfrm>
            <a:off x="1341937" y="251381"/>
            <a:ext cx="6316163" cy="461665"/>
          </a:xfrm>
          <a:prstGeom prst="rect">
            <a:avLst/>
          </a:prstGeom>
        </p:spPr>
        <p:txBody>
          <a:bodyPr wrap="square">
            <a:spAutoFit/>
          </a:bodyPr>
          <a:lstStyle/>
          <a:p>
            <a:r>
              <a:rPr lang="en-US" sz="2400" b="1" dirty="0"/>
              <a:t>Your Appraisal…………. </a:t>
            </a:r>
            <a:r>
              <a:rPr lang="en-US" sz="2400" b="1" dirty="0" err="1"/>
              <a:t>i</a:t>
            </a:r>
            <a:endParaRPr lang="en-US" sz="2400" b="1" dirty="0"/>
          </a:p>
        </p:txBody>
      </p:sp>
      <p:pic>
        <p:nvPicPr>
          <p:cNvPr id="6"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642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847850" y="188913"/>
            <a:ext cx="8229600" cy="863600"/>
          </a:xfrm>
        </p:spPr>
        <p:txBody>
          <a:bodyPr/>
          <a:lstStyle/>
          <a:p>
            <a:pPr eaLnBrk="1" hangingPunct="1"/>
            <a:r>
              <a:rPr lang="en-GB" altLang="en-US" sz="2800" b="1" dirty="0"/>
              <a:t>Quality Service</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852054" y="1631373"/>
            <a:ext cx="10681855" cy="4665517"/>
          </a:xfrm>
        </p:spPr>
        <p:txBody>
          <a:bodyPr/>
          <a:lstStyle/>
          <a:p>
            <a:pPr marL="0" indent="0" algn="just" eaLnBrk="1" hangingPunct="1">
              <a:buNone/>
            </a:pPr>
            <a:r>
              <a:rPr lang="en-US" dirty="0"/>
              <a:t>Service Standards:</a:t>
            </a:r>
          </a:p>
          <a:p>
            <a:pPr marL="0" indent="0" algn="just" eaLnBrk="1" hangingPunct="1">
              <a:buNone/>
            </a:pPr>
            <a:r>
              <a:rPr lang="en-US" dirty="0"/>
              <a:t>Golden Tours are known for translating the service theme into actionable item by setting organizational and employee parameters for decision making. It also prioritize the details of service delivery which allow consistent measurement of its service delivery</a:t>
            </a:r>
          </a:p>
          <a:p>
            <a:pPr marL="0" indent="0" algn="just" eaLnBrk="1" hangingPunct="1">
              <a:buNone/>
            </a:pPr>
            <a:endParaRPr lang="en-GB" altLang="en-US" b="1"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pic>
        <p:nvPicPr>
          <p:cNvPr id="5"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509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eaLnBrk="1" hangingPunct="1"/>
            <a:r>
              <a:rPr lang="en-GB" altLang="en-US" sz="2800" b="1" dirty="0"/>
              <a:t>Tactics and Strategies of Golden Tours</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5" name="Rectangle 4"/>
          <p:cNvSpPr/>
          <p:nvPr/>
        </p:nvSpPr>
        <p:spPr>
          <a:xfrm>
            <a:off x="1278082" y="1495519"/>
            <a:ext cx="7128164" cy="3416320"/>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Align the cast with the service theme </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Treat the Cast as Guest </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Provide the Cast with clear defined and measurable behavioral guidelines</a:t>
            </a:r>
          </a:p>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Constantly reward behavior that supports a customer first attitude</a:t>
            </a:r>
          </a:p>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Communicate expected behavior</a:t>
            </a:r>
          </a:p>
        </p:txBody>
      </p:sp>
      <p:sp>
        <p:nvSpPr>
          <p:cNvPr id="8" name="Rectangle 2">
            <a:extLst>
              <a:ext uri="{FF2B5EF4-FFF2-40B4-BE49-F238E27FC236}">
                <a16:creationId xmlns:a16="http://schemas.microsoft.com/office/drawing/2014/main" id="{85349FD5-514B-40BF-A614-344E8459B75C}"/>
              </a:ext>
            </a:extLst>
          </p:cNvPr>
          <p:cNvSpPr txBox="1">
            <a:spLocks/>
          </p:cNvSpPr>
          <p:nvPr/>
        </p:nvSpPr>
        <p:spPr bwMode="auto">
          <a:xfrm>
            <a:off x="1439139" y="0"/>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2800" b="1" dirty="0"/>
              <a:t>Your Appraisal…………ii</a:t>
            </a:r>
            <a:endParaRPr lang="en-GB" altLang="en-US" sz="2800" dirty="0"/>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778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Service Delivery………. iii</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sp>
        <p:nvSpPr>
          <p:cNvPr id="8" name="Rectangle 2">
            <a:extLst>
              <a:ext uri="{FF2B5EF4-FFF2-40B4-BE49-F238E27FC236}">
                <a16:creationId xmlns:a16="http://schemas.microsoft.com/office/drawing/2014/main" id="{85349FD5-514B-40BF-A614-344E8459B75C}"/>
              </a:ext>
            </a:extLst>
          </p:cNvPr>
          <p:cNvSpPr txBox="1">
            <a:spLocks/>
          </p:cNvSpPr>
          <p:nvPr/>
        </p:nvSpPr>
        <p:spPr bwMode="auto">
          <a:xfrm>
            <a:off x="1439139" y="0"/>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800" b="1" dirty="0"/>
              <a:t>Your Appraisal</a:t>
            </a:r>
            <a:endParaRPr lang="en-GB" altLang="en-US" sz="2800" dirty="0"/>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840918" y="1588760"/>
            <a:ext cx="6096000" cy="3416320"/>
          </a:xfrm>
          <a:prstGeom prst="rect">
            <a:avLst/>
          </a:prstGeom>
        </p:spPr>
        <p:txBody>
          <a:bodyPr>
            <a:spAutoFit/>
          </a:bodyPr>
          <a:lstStyle/>
          <a:p>
            <a:pPr marL="285750" indent="-285750" algn="just">
              <a:lnSpc>
                <a:spcPct val="200000"/>
              </a:lnSpc>
              <a:buFont typeface="Arial" panose="020B0604020202020204" pitchFamily="34" charset="0"/>
              <a:buChar char="•"/>
            </a:pPr>
            <a:r>
              <a:rPr lang="en-US" dirty="0"/>
              <a:t>Golden Tours focus more on the way staff deliver services to internal/external customers</a:t>
            </a:r>
          </a:p>
          <a:p>
            <a:pPr marL="285750" indent="-285750" algn="just">
              <a:lnSpc>
                <a:spcPct val="200000"/>
              </a:lnSpc>
              <a:buFont typeface="Arial" panose="020B0604020202020204" pitchFamily="34" charset="0"/>
              <a:buChar char="•"/>
            </a:pPr>
            <a:r>
              <a:rPr lang="en-US" dirty="0"/>
              <a:t>Create a customer first environment </a:t>
            </a:r>
          </a:p>
          <a:p>
            <a:pPr marL="285750" indent="-285750" algn="just">
              <a:lnSpc>
                <a:spcPct val="200000"/>
              </a:lnSpc>
              <a:buFont typeface="Arial" panose="020B0604020202020204" pitchFamily="34" charset="0"/>
              <a:buChar char="•"/>
            </a:pPr>
            <a:r>
              <a:rPr lang="en-US" dirty="0"/>
              <a:t>Develop service standards </a:t>
            </a:r>
          </a:p>
          <a:p>
            <a:pPr marL="285750" indent="-285750" algn="just">
              <a:lnSpc>
                <a:spcPct val="200000"/>
              </a:lnSpc>
              <a:buFont typeface="Arial" panose="020B0604020202020204" pitchFamily="34" charset="0"/>
              <a:buChar char="•"/>
            </a:pPr>
            <a:r>
              <a:rPr lang="en-US" dirty="0"/>
              <a:t>Develop a service theme</a:t>
            </a:r>
          </a:p>
          <a:p>
            <a:pPr marL="285750" indent="-285750" algn="just">
              <a:lnSpc>
                <a:spcPct val="200000"/>
              </a:lnSpc>
              <a:buFont typeface="Arial" panose="020B0604020202020204" pitchFamily="34" charset="0"/>
              <a:buChar char="•"/>
            </a:pPr>
            <a:endParaRPr lang="en-US" dirty="0"/>
          </a:p>
        </p:txBody>
      </p:sp>
    </p:spTree>
    <p:extLst>
      <p:ext uri="{BB962C8B-B14F-4D97-AF65-F5344CB8AC3E}">
        <p14:creationId xmlns:p14="http://schemas.microsoft.com/office/powerpoint/2010/main" val="2989778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Conclusion</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45327" y="1310029"/>
            <a:ext cx="11329638" cy="4524315"/>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b="1" dirty="0"/>
              <a:t>Golden Tour</a:t>
            </a:r>
            <a:r>
              <a:rPr lang="en-US" dirty="0"/>
              <a:t> placed much emphasizes on Human resource management which ensured that only qualified staffs are employed. The HR of the business is critical in evaluating subordinates’ performances, strengths and development needs. It also provides constructive feedback and takes appropriate and timely action with marginal or unsatisfactory performers.   </a:t>
            </a:r>
          </a:p>
          <a:p>
            <a:pPr marL="285750" indent="-285750" algn="just">
              <a:lnSpc>
                <a:spcPct val="200000"/>
              </a:lnSpc>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firm also developed adequate measures for initiating changes, adapting to necessary changes from the old methods when they are no longer practical. They are also pragmatic in identifying new methods and generating improvement in facility’s performance. Strategies such as surveys and questionnaire are major ways in which the company is using to learn about advances in the industry and to adopt the changes where necessary.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07318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Findings</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00099" y="1966390"/>
            <a:ext cx="10567555" cy="1464312"/>
          </a:xfrm>
          <a:prstGeom prst="rect">
            <a:avLst/>
          </a:prstGeom>
        </p:spPr>
        <p:txBody>
          <a:bodyPr wrap="square">
            <a:spAutoFit/>
          </a:bodyPr>
          <a:lstStyle/>
          <a:p>
            <a:pPr algn="just">
              <a:lnSpc>
                <a:spcPct val="200000"/>
              </a:lnSpc>
            </a:pPr>
            <a:r>
              <a:rPr lang="en-US" sz="2400" dirty="0">
                <a:latin typeface="Times New Roman" panose="02020603050405020304" pitchFamily="18" charset="0"/>
                <a:ea typeface="Calibri" panose="020F0502020204030204" pitchFamily="34" charset="0"/>
                <a:cs typeface="Times New Roman" panose="02020603050405020304" pitchFamily="18" charset="0"/>
              </a:rPr>
              <a:t>The interweaving of all the quality service elements in Golden Tour London, helped create a seamless customer service experience.   </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75023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a:t>References</a:t>
            </a:r>
            <a:endParaRPr lang="en-GB" altLang="en-US" sz="28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24/10/2019</a:t>
            </a:fld>
            <a:endParaRPr lang="en-GB" altLang="en-US">
              <a:solidFill>
                <a:prstClr val="black">
                  <a:tint val="75000"/>
                </a:prstClr>
              </a:solidFill>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4433" y="1495519"/>
            <a:ext cx="11363093" cy="3603551"/>
          </a:xfrm>
          <a:prstGeom prst="rect">
            <a:avLst/>
          </a:prstGeom>
        </p:spPr>
        <p:txBody>
          <a:bodyPr wrap="square">
            <a:spAutoFit/>
          </a:bodyPr>
          <a:lstStyle/>
          <a:p>
            <a:pPr marL="285750" indent="-285750" algn="just">
              <a:lnSpc>
                <a:spcPct val="107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Al-</a:t>
            </a:r>
            <a:r>
              <a:rPr lang="en-US" sz="1400" dirty="0" err="1">
                <a:latin typeface="Times New Roman" panose="02020603050405020304" pitchFamily="18" charset="0"/>
                <a:ea typeface="Calibri" panose="020F0502020204030204" pitchFamily="34" charset="0"/>
                <a:cs typeface="Times New Roman" panose="02020603050405020304" pitchFamily="18" charset="0"/>
              </a:rPr>
              <a:t>Ababneh</a:t>
            </a:r>
            <a:r>
              <a:rPr lang="en-US" sz="1400" dirty="0">
                <a:latin typeface="Times New Roman" panose="02020603050405020304" pitchFamily="18" charset="0"/>
                <a:ea typeface="Calibri" panose="020F0502020204030204" pitchFamily="34" charset="0"/>
                <a:cs typeface="Times New Roman" panose="02020603050405020304" pitchFamily="18" charset="0"/>
              </a:rPr>
              <a:t>, M. M. 2013 Service Quality in the Hospitality Industry. Journal of Tourism &amp; Hospitality. 6:1. DOI: 10.4172/2167-0269.1000e133 </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sz="1400" dirty="0">
                <a:latin typeface="Times New Roman" panose="02020603050405020304" pitchFamily="18" charset="0"/>
                <a:ea typeface="Times New Roman" panose="02020603050405020304" pitchFamily="18" charset="0"/>
                <a:cs typeface="Times New Roman" panose="02020603050405020304" pitchFamily="18" charset="0"/>
              </a:rPr>
              <a:t>Bath, A. 2019. </a:t>
            </a:r>
            <a:r>
              <a:rPr lang="en-US" sz="1400" dirty="0">
                <a:latin typeface="Times New Roman" panose="02020603050405020304" pitchFamily="18" charset="0"/>
                <a:ea typeface="Calibri" panose="020F0502020204030204" pitchFamily="34" charset="0"/>
                <a:cs typeface="Times New Roman" panose="02020603050405020304" pitchFamily="18" charset="0"/>
              </a:rPr>
              <a:t>Performance Appraisal: Definition, Objectives, Process, Methods, Advantages &amp; Disadvantages. Retrieved 18/10/2019 from </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4"/>
              </a:rPr>
              <a:t>https://www.questionpro.com/blog/performance-appraisal/</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ts val="1320"/>
              </a:lnSpc>
              <a:spcAft>
                <a:spcPts val="790"/>
              </a:spcAft>
              <a:buFont typeface="Arial" panose="020B0604020202020204" pitchFamily="34" charset="0"/>
              <a:buChar char="•"/>
            </a:pP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Deepa, E. P., </a:t>
            </a:r>
            <a:r>
              <a:rPr lang="en-US" sz="1400" dirty="0" err="1">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Kuppusamy</a:t>
            </a: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 S. 2014. </a:t>
            </a:r>
            <a:r>
              <a:rPr lang="en-US" sz="1400" kern="1800" dirty="0">
                <a:solidFill>
                  <a:srgbClr val="777777"/>
                </a:solidFill>
                <a:latin typeface="Times New Roman" panose="02020603050405020304" pitchFamily="18" charset="0"/>
                <a:ea typeface="Times New Roman" panose="02020603050405020304" pitchFamily="18" charset="0"/>
                <a:cs typeface="Times New Roman" panose="02020603050405020304" pitchFamily="18" charset="0"/>
              </a:rPr>
              <a:t>Effect of Performance Appraisal System in Organizational Commitment, Job Satisfaction and Productivity</a:t>
            </a: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 Journal of contemporary Management Research </a:t>
            </a:r>
            <a:r>
              <a:rPr lang="en-US" sz="1400" b="1"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Tiruchirappalli, 8(1):</a:t>
            </a: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72-82</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Kuo</a:t>
            </a:r>
            <a:r>
              <a:rPr lang="en-US" sz="1400" dirty="0">
                <a:latin typeface="Times New Roman" panose="02020603050405020304" pitchFamily="18" charset="0"/>
                <a:ea typeface="Calibri" panose="020F0502020204030204" pitchFamily="34" charset="0"/>
                <a:cs typeface="Times New Roman" panose="02020603050405020304" pitchFamily="18" charset="0"/>
              </a:rPr>
              <a:t>, C., Hsiao, S. 2013. The Journal of International Management Studies, Volume 8 Number 2, August, 2013. A Perspectives Comparison: The Importance and Features of Service Attitude between International Hotel Employees and Guests</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Lukanova</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G. 2010. </a:t>
            </a:r>
            <a:r>
              <a:rPr lang="en-US" sz="1400" dirty="0">
                <a:latin typeface="Times New Roman" panose="02020603050405020304" pitchFamily="18" charset="0"/>
                <a:ea typeface="Calibri" panose="020F0502020204030204" pitchFamily="34" charset="0"/>
                <a:cs typeface="Times New Roman" panose="02020603050405020304" pitchFamily="18" charset="0"/>
              </a:rPr>
              <a:t>Evaluation of hotel service performance Process in Bulgaria. Journal of Economics, Vol. 1, No. 1, pp. 19-28. </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Murphy, K. R., &amp;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Deckert</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P. J. (2013). Performance appraisal. In K. F.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Geisinger</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B. A. Bracken, J. F. Carlson, J.-I. C. Hansen, N. R.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Kuncel</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S. P.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Reise</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&amp; M. C. Rodriguez (Eds.), APA handbooks in psychology. APA handbook of testing and assessment in psychology, Vol. 1. Test theory and testing and assessment in industrial and organizational psychology (pp. 611-627). Washington, DC, US: American Psychological Association.</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u="sng" dirty="0">
                <a:solidFill>
                  <a:srgbClr val="2196F3"/>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http://dx.doi.org/10.1037/14047-033</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kern="1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Tanaji</a:t>
            </a:r>
            <a:r>
              <a:rPr lang="en-US" sz="1400" kern="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(2015). Objectives of Performance Appraisal. Retrieved 10/18/2019 from </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6"/>
              </a:rPr>
              <a:t>http://www.economicsdiscussion.net/performance-appraisal/objectives-of-performance-appraisal/31703</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Yuzbasioglu</a:t>
            </a:r>
            <a:r>
              <a:rPr lang="en-US" sz="1400" dirty="0">
                <a:latin typeface="Times New Roman" panose="02020603050405020304" pitchFamily="18" charset="0"/>
                <a:ea typeface="Calibri" panose="020F0502020204030204" pitchFamily="34" charset="0"/>
                <a:cs typeface="Times New Roman" panose="02020603050405020304" pitchFamily="18" charset="0"/>
              </a:rPr>
              <a:t>, N. and </a:t>
            </a:r>
            <a:r>
              <a:rPr lang="en-US" sz="1400" dirty="0" err="1">
                <a:latin typeface="Times New Roman" panose="02020603050405020304" pitchFamily="18" charset="0"/>
                <a:ea typeface="Calibri" panose="020F0502020204030204" pitchFamily="34" charset="0"/>
                <a:cs typeface="Times New Roman" panose="02020603050405020304" pitchFamily="18" charset="0"/>
              </a:rPr>
              <a:t>Seyitoglu</a:t>
            </a:r>
            <a:r>
              <a:rPr lang="en-US" sz="1400" dirty="0">
                <a:latin typeface="Times New Roman" panose="02020603050405020304" pitchFamily="18" charset="0"/>
                <a:ea typeface="Calibri" panose="020F0502020204030204" pitchFamily="34" charset="0"/>
                <a:cs typeface="Times New Roman" panose="02020603050405020304" pitchFamily="18" charset="0"/>
              </a:rPr>
              <a:t>, F. 2015. The Role of Strategic Communication in Hospitality Industry “The Case of Antalya.”  Journal of Social Science Studies ISSN 2329-9150. Vol. 2, No. 2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92042863"/>
      </p:ext>
    </p:extLst>
  </p:cSld>
  <p:clrMapOvr>
    <a:masterClrMapping/>
  </p:clrMapOvr>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967</TotalTime>
  <Words>2291</Words>
  <Application>Microsoft Office PowerPoint</Application>
  <PresentationFormat>Widescreen</PresentationFormat>
  <Paragraphs>162</Paragraphs>
  <Slides>32</Slides>
  <Notes>10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32</vt:i4>
      </vt:variant>
    </vt:vector>
  </HeadingPairs>
  <TitlesOfParts>
    <vt:vector size="39" baseType="lpstr">
      <vt:lpstr>Arial</vt:lpstr>
      <vt:lpstr>Calibri</vt:lpstr>
      <vt:lpstr>Myriad Pro</vt:lpstr>
      <vt:lpstr>Times New Roman</vt:lpstr>
      <vt:lpstr>1_20140311PresentationUWTSDTemplate</vt:lpstr>
      <vt:lpstr>20140311PresentationUWTSDTemplate</vt:lpstr>
      <vt:lpstr>2_20140311PresentationUWTSDTemplate</vt:lpstr>
      <vt:lpstr>An Appraisal of a Guest Service Experience</vt:lpstr>
      <vt:lpstr>PowerPoint Presentation</vt:lpstr>
      <vt:lpstr>PowerPoint Presentation</vt:lpstr>
      <vt:lpstr>Objective of the Study </vt:lpstr>
      <vt:lpstr> Definition of Terms</vt:lpstr>
      <vt:lpstr> Definition of Terms</vt:lpstr>
      <vt:lpstr>PowerPoint Presentation</vt:lpstr>
      <vt:lpstr>PowerPoint Presentation</vt:lpstr>
      <vt:lpstr>What they are known</vt:lpstr>
      <vt:lpstr>PowerPoint Presentation</vt:lpstr>
      <vt:lpstr>PowerPoint Presentation</vt:lpstr>
      <vt:lpstr>Strategies for Appraising Guest Service Experience(s)</vt:lpstr>
      <vt:lpstr>    Communication</vt:lpstr>
      <vt:lpstr>    Attitude</vt:lpstr>
      <vt:lpstr>    Job Knowledge</vt:lpstr>
      <vt:lpstr>    Training</vt:lpstr>
      <vt:lpstr>    Service Quality</vt:lpstr>
      <vt:lpstr>   Service Quality In Golden Tour</vt:lpstr>
      <vt:lpstr>Service Quality In Golden Tour</vt:lpstr>
      <vt:lpstr>   Service Quality In Golden Tour</vt:lpstr>
      <vt:lpstr>PowerPoint Presentation</vt:lpstr>
      <vt:lpstr>PowerPoint Presentation</vt:lpstr>
      <vt:lpstr>PowerPoint Presentation</vt:lpstr>
      <vt:lpstr>PowerPoint Presentation</vt:lpstr>
      <vt:lpstr>PowerPoint Presentation</vt:lpstr>
      <vt:lpstr>Quality Service</vt:lpstr>
      <vt:lpstr>Quality Service</vt:lpstr>
      <vt:lpstr>Tactics and Strategies of Golden Tours</vt:lpstr>
      <vt:lpstr>Service Delivery………. iii</vt:lpstr>
      <vt:lpstr>Conclusion</vt:lpstr>
      <vt:lpstr>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Guest Service Appraisal in the Hospitality  INDUSTRY</dc:title>
  <dc:creator>Windows User</dc:creator>
  <cp:lastModifiedBy>gigi garaj</cp:lastModifiedBy>
  <cp:revision>75</cp:revision>
  <dcterms:created xsi:type="dcterms:W3CDTF">2019-10-18T15:58:58Z</dcterms:created>
  <dcterms:modified xsi:type="dcterms:W3CDTF">2019-10-24T12:47:41Z</dcterms:modified>
</cp:coreProperties>
</file>