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handoutMasterIdLst>
    <p:handoutMasterId r:id="rId27"/>
  </p:handoutMasterIdLst>
  <p:sldIdLst>
    <p:sldId id="256" r:id="rId2"/>
    <p:sldId id="264" r:id="rId3"/>
    <p:sldId id="257" r:id="rId4"/>
    <p:sldId id="280" r:id="rId5"/>
    <p:sldId id="281" r:id="rId6"/>
    <p:sldId id="259" r:id="rId7"/>
    <p:sldId id="260" r:id="rId8"/>
    <p:sldId id="261" r:id="rId9"/>
    <p:sldId id="277" r:id="rId10"/>
    <p:sldId id="271" r:id="rId11"/>
    <p:sldId id="279" r:id="rId12"/>
    <p:sldId id="258" r:id="rId13"/>
    <p:sldId id="265" r:id="rId14"/>
    <p:sldId id="266" r:id="rId15"/>
    <p:sldId id="270" r:id="rId16"/>
    <p:sldId id="267" r:id="rId17"/>
    <p:sldId id="268" r:id="rId18"/>
    <p:sldId id="269" r:id="rId19"/>
    <p:sldId id="272" r:id="rId20"/>
    <p:sldId id="273" r:id="rId21"/>
    <p:sldId id="274" r:id="rId22"/>
    <p:sldId id="275" r:id="rId23"/>
    <p:sldId id="282" r:id="rId24"/>
    <p:sldId id="27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8E6DA"/>
    <a:srgbClr val="7CAB82"/>
    <a:srgbClr val="F9B369"/>
    <a:srgbClr val="DDDEE2"/>
    <a:srgbClr val="FEEDA3"/>
    <a:srgbClr val="438BCF"/>
    <a:srgbClr val="196B24"/>
    <a:srgbClr val="F4A1A1"/>
    <a:srgbClr val="F1F1F1"/>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3FFD86-B8CB-464B-ADCC-F90BBFE655EB}" v="48" dt="2026-04-15T19:00:05.7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712" autoAdjust="0"/>
  </p:normalViewPr>
  <p:slideViewPr>
    <p:cSldViewPr snapToGrid="0">
      <p:cViewPr>
        <p:scale>
          <a:sx n="80" d="100"/>
          <a:sy n="80" d="100"/>
        </p:scale>
        <p:origin x="782" y="-283"/>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2DB1E6-5ABE-41D3-A43E-4764D8A61EB9}"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17E59E6D-0B46-4140-B929-51E078E33CC6}">
      <dgm:prSet custT="1"/>
      <dgm:spPr/>
      <dgm:t>
        <a:bodyPr/>
        <a:lstStyle/>
        <a:p>
          <a:r>
            <a:rPr lang="en-GB" sz="4000" dirty="0"/>
            <a:t>PEST analysis                                           </a:t>
          </a:r>
          <a:r>
            <a:rPr lang="en-GB" sz="2000" dirty="0"/>
            <a:t>(Kotler and Keller, 2016)</a:t>
          </a:r>
        </a:p>
      </dgm:t>
    </dgm:pt>
    <dgm:pt modelId="{FD724D10-3402-404C-851C-634A7E371F09}" type="parTrans" cxnId="{5A807A4D-C3E1-4702-BB56-2785D3C49E6C}">
      <dgm:prSet/>
      <dgm:spPr/>
      <dgm:t>
        <a:bodyPr/>
        <a:lstStyle/>
        <a:p>
          <a:endParaRPr lang="en-GB"/>
        </a:p>
      </dgm:t>
    </dgm:pt>
    <dgm:pt modelId="{DD87724A-1773-4999-9736-6BD08428972D}" type="sibTrans" cxnId="{5A807A4D-C3E1-4702-BB56-2785D3C49E6C}">
      <dgm:prSet/>
      <dgm:spPr/>
      <dgm:t>
        <a:bodyPr/>
        <a:lstStyle/>
        <a:p>
          <a:endParaRPr lang="en-GB"/>
        </a:p>
      </dgm:t>
    </dgm:pt>
    <dgm:pt modelId="{63FE1689-82C9-4DFA-A9E4-788F2CE615B0}">
      <dgm:prSet custT="1"/>
      <dgm:spPr/>
      <dgm:t>
        <a:bodyPr/>
        <a:lstStyle/>
        <a:p>
          <a:r>
            <a:rPr lang="en-GB" sz="4000" dirty="0"/>
            <a:t>SWOT analysis                                          </a:t>
          </a:r>
          <a:r>
            <a:rPr lang="en-GB" sz="2000" dirty="0"/>
            <a:t>(Johnson et al., 2017)</a:t>
          </a:r>
        </a:p>
      </dgm:t>
    </dgm:pt>
    <dgm:pt modelId="{5724A02E-562A-43C8-AAA6-A9CFFCABC8D0}" type="parTrans" cxnId="{767F49FD-850D-403A-817B-0EE612EFE25D}">
      <dgm:prSet/>
      <dgm:spPr/>
      <dgm:t>
        <a:bodyPr/>
        <a:lstStyle/>
        <a:p>
          <a:endParaRPr lang="en-GB"/>
        </a:p>
      </dgm:t>
    </dgm:pt>
    <dgm:pt modelId="{CE3D8309-1CF3-4BC9-AA93-DDA82F8E7D3A}" type="sibTrans" cxnId="{767F49FD-850D-403A-817B-0EE612EFE25D}">
      <dgm:prSet/>
      <dgm:spPr/>
      <dgm:t>
        <a:bodyPr/>
        <a:lstStyle/>
        <a:p>
          <a:endParaRPr lang="en-GB"/>
        </a:p>
      </dgm:t>
    </dgm:pt>
    <dgm:pt modelId="{3FCCBEBD-8787-47FE-AF5D-E50F1CAF39BA}">
      <dgm:prSet custT="1"/>
      <dgm:spPr/>
      <dgm:t>
        <a:bodyPr/>
        <a:lstStyle/>
        <a:p>
          <a:r>
            <a:rPr lang="en-GB" sz="4000" dirty="0"/>
            <a:t>Stakeholder analysis     </a:t>
          </a:r>
          <a:r>
            <a:rPr lang="en-GB" sz="2000" dirty="0"/>
            <a:t>(Freeman, 1984; E</a:t>
          </a:r>
          <a:r>
            <a:rPr lang="en-GB" sz="2000" b="0" i="0" dirty="0"/>
            <a:t>den and Ackermann, 1988)</a:t>
          </a:r>
        </a:p>
      </dgm:t>
    </dgm:pt>
    <dgm:pt modelId="{4C4FDCA7-129F-41EF-8F62-90CF3307DE8B}" type="parTrans" cxnId="{9E2E3291-0935-4146-AFAD-5FC8CDDFDD28}">
      <dgm:prSet/>
      <dgm:spPr/>
      <dgm:t>
        <a:bodyPr/>
        <a:lstStyle/>
        <a:p>
          <a:endParaRPr lang="en-GB"/>
        </a:p>
      </dgm:t>
    </dgm:pt>
    <dgm:pt modelId="{95B42379-82B0-49C6-A227-D5BFF4DA2F87}" type="sibTrans" cxnId="{9E2E3291-0935-4146-AFAD-5FC8CDDFDD28}">
      <dgm:prSet/>
      <dgm:spPr/>
      <dgm:t>
        <a:bodyPr/>
        <a:lstStyle/>
        <a:p>
          <a:endParaRPr lang="en-GB"/>
        </a:p>
      </dgm:t>
    </dgm:pt>
    <dgm:pt modelId="{ED26762A-3D64-4666-9C06-4B0322001109}">
      <dgm:prSet custT="1"/>
      <dgm:spPr/>
      <dgm:t>
        <a:bodyPr/>
        <a:lstStyle/>
        <a:p>
          <a:r>
            <a:rPr lang="en-GB" sz="4000" dirty="0"/>
            <a:t>Forcefield analysis                                          </a:t>
          </a:r>
          <a:r>
            <a:rPr lang="en-GB" sz="2000" dirty="0"/>
            <a:t>(Lewin,1951) </a:t>
          </a:r>
        </a:p>
      </dgm:t>
    </dgm:pt>
    <dgm:pt modelId="{41B69924-C091-48E1-BC27-D8635236871C}" type="parTrans" cxnId="{D88D5129-9C47-41C8-A5E8-9EF650DF71B2}">
      <dgm:prSet/>
      <dgm:spPr/>
      <dgm:t>
        <a:bodyPr/>
        <a:lstStyle/>
        <a:p>
          <a:endParaRPr lang="en-GB"/>
        </a:p>
      </dgm:t>
    </dgm:pt>
    <dgm:pt modelId="{8C45D5C5-E3D5-44C3-80A3-4F438AD5B9CB}" type="sibTrans" cxnId="{D88D5129-9C47-41C8-A5E8-9EF650DF71B2}">
      <dgm:prSet/>
      <dgm:spPr/>
      <dgm:t>
        <a:bodyPr/>
        <a:lstStyle/>
        <a:p>
          <a:endParaRPr lang="en-GB"/>
        </a:p>
      </dgm:t>
    </dgm:pt>
    <dgm:pt modelId="{75C4FA09-FF50-4162-A39B-274734E798E5}" type="pres">
      <dgm:prSet presAssocID="{FE2DB1E6-5ABE-41D3-A43E-4764D8A61EB9}" presName="linear" presStyleCnt="0">
        <dgm:presLayoutVars>
          <dgm:animLvl val="lvl"/>
          <dgm:resizeHandles val="exact"/>
        </dgm:presLayoutVars>
      </dgm:prSet>
      <dgm:spPr/>
    </dgm:pt>
    <dgm:pt modelId="{2458F459-A24B-4EBA-AD54-52252E42BF88}" type="pres">
      <dgm:prSet presAssocID="{17E59E6D-0B46-4140-B929-51E078E33CC6}" presName="parentText" presStyleLbl="node1" presStyleIdx="0" presStyleCnt="4">
        <dgm:presLayoutVars>
          <dgm:chMax val="0"/>
          <dgm:bulletEnabled val="1"/>
        </dgm:presLayoutVars>
      </dgm:prSet>
      <dgm:spPr/>
    </dgm:pt>
    <dgm:pt modelId="{1B33E32F-4D85-4F9E-B014-EAC6E3AB852D}" type="pres">
      <dgm:prSet presAssocID="{DD87724A-1773-4999-9736-6BD08428972D}" presName="spacer" presStyleCnt="0"/>
      <dgm:spPr/>
    </dgm:pt>
    <dgm:pt modelId="{6DEFCB7D-EC92-4431-A9EF-4AC2621535A6}" type="pres">
      <dgm:prSet presAssocID="{63FE1689-82C9-4DFA-A9E4-788F2CE615B0}" presName="parentText" presStyleLbl="node1" presStyleIdx="1" presStyleCnt="4">
        <dgm:presLayoutVars>
          <dgm:chMax val="0"/>
          <dgm:bulletEnabled val="1"/>
        </dgm:presLayoutVars>
      </dgm:prSet>
      <dgm:spPr/>
    </dgm:pt>
    <dgm:pt modelId="{C7BF9C0A-40A5-4246-8EF1-A3C045EEB0BE}" type="pres">
      <dgm:prSet presAssocID="{CE3D8309-1CF3-4BC9-AA93-DDA82F8E7D3A}" presName="spacer" presStyleCnt="0"/>
      <dgm:spPr/>
    </dgm:pt>
    <dgm:pt modelId="{ECCA74F0-7A38-493A-9B10-04929B65F453}" type="pres">
      <dgm:prSet presAssocID="{3FCCBEBD-8787-47FE-AF5D-E50F1CAF39BA}" presName="parentText" presStyleLbl="node1" presStyleIdx="2" presStyleCnt="4">
        <dgm:presLayoutVars>
          <dgm:chMax val="0"/>
          <dgm:bulletEnabled val="1"/>
        </dgm:presLayoutVars>
      </dgm:prSet>
      <dgm:spPr/>
    </dgm:pt>
    <dgm:pt modelId="{E51E146C-FDB9-4FEA-BEEF-8E30CCDCEA2C}" type="pres">
      <dgm:prSet presAssocID="{95B42379-82B0-49C6-A227-D5BFF4DA2F87}" presName="spacer" presStyleCnt="0"/>
      <dgm:spPr/>
    </dgm:pt>
    <dgm:pt modelId="{9BE4061C-815A-4AE3-ADF4-D5618F13057D}" type="pres">
      <dgm:prSet presAssocID="{ED26762A-3D64-4666-9C06-4B0322001109}" presName="parentText" presStyleLbl="node1" presStyleIdx="3" presStyleCnt="4">
        <dgm:presLayoutVars>
          <dgm:chMax val="0"/>
          <dgm:bulletEnabled val="1"/>
        </dgm:presLayoutVars>
      </dgm:prSet>
      <dgm:spPr/>
    </dgm:pt>
  </dgm:ptLst>
  <dgm:cxnLst>
    <dgm:cxn modelId="{D88D5129-9C47-41C8-A5E8-9EF650DF71B2}" srcId="{FE2DB1E6-5ABE-41D3-A43E-4764D8A61EB9}" destId="{ED26762A-3D64-4666-9C06-4B0322001109}" srcOrd="3" destOrd="0" parTransId="{41B69924-C091-48E1-BC27-D8635236871C}" sibTransId="{8C45D5C5-E3D5-44C3-80A3-4F438AD5B9CB}"/>
    <dgm:cxn modelId="{6B106933-D7D1-4B20-917A-4F795023E74B}" type="presOf" srcId="{FE2DB1E6-5ABE-41D3-A43E-4764D8A61EB9}" destId="{75C4FA09-FF50-4162-A39B-274734E798E5}" srcOrd="0" destOrd="0" presId="urn:microsoft.com/office/officeart/2005/8/layout/vList2"/>
    <dgm:cxn modelId="{5A807A4D-C3E1-4702-BB56-2785D3C49E6C}" srcId="{FE2DB1E6-5ABE-41D3-A43E-4764D8A61EB9}" destId="{17E59E6D-0B46-4140-B929-51E078E33CC6}" srcOrd="0" destOrd="0" parTransId="{FD724D10-3402-404C-851C-634A7E371F09}" sibTransId="{DD87724A-1773-4999-9736-6BD08428972D}"/>
    <dgm:cxn modelId="{C8A35870-B457-4695-B62B-984BE33C2F84}" type="presOf" srcId="{17E59E6D-0B46-4140-B929-51E078E33CC6}" destId="{2458F459-A24B-4EBA-AD54-52252E42BF88}" srcOrd="0" destOrd="0" presId="urn:microsoft.com/office/officeart/2005/8/layout/vList2"/>
    <dgm:cxn modelId="{9E2E3291-0935-4146-AFAD-5FC8CDDFDD28}" srcId="{FE2DB1E6-5ABE-41D3-A43E-4764D8A61EB9}" destId="{3FCCBEBD-8787-47FE-AF5D-E50F1CAF39BA}" srcOrd="2" destOrd="0" parTransId="{4C4FDCA7-129F-41EF-8F62-90CF3307DE8B}" sibTransId="{95B42379-82B0-49C6-A227-D5BFF4DA2F87}"/>
    <dgm:cxn modelId="{6FFCD993-4268-4E47-BDBC-3F0206570BA6}" type="presOf" srcId="{63FE1689-82C9-4DFA-A9E4-788F2CE615B0}" destId="{6DEFCB7D-EC92-4431-A9EF-4AC2621535A6}" srcOrd="0" destOrd="0" presId="urn:microsoft.com/office/officeart/2005/8/layout/vList2"/>
    <dgm:cxn modelId="{2C4B5EBB-C0C4-4245-9EE8-1CCD85F538B2}" type="presOf" srcId="{ED26762A-3D64-4666-9C06-4B0322001109}" destId="{9BE4061C-815A-4AE3-ADF4-D5618F13057D}" srcOrd="0" destOrd="0" presId="urn:microsoft.com/office/officeart/2005/8/layout/vList2"/>
    <dgm:cxn modelId="{767F49FD-850D-403A-817B-0EE612EFE25D}" srcId="{FE2DB1E6-5ABE-41D3-A43E-4764D8A61EB9}" destId="{63FE1689-82C9-4DFA-A9E4-788F2CE615B0}" srcOrd="1" destOrd="0" parTransId="{5724A02E-562A-43C8-AAA6-A9CFFCABC8D0}" sibTransId="{CE3D8309-1CF3-4BC9-AA93-DDA82F8E7D3A}"/>
    <dgm:cxn modelId="{4AB599FD-50B7-4995-96C1-915EBECED21A}" type="presOf" srcId="{3FCCBEBD-8787-47FE-AF5D-E50F1CAF39BA}" destId="{ECCA74F0-7A38-493A-9B10-04929B65F453}" srcOrd="0" destOrd="0" presId="urn:microsoft.com/office/officeart/2005/8/layout/vList2"/>
    <dgm:cxn modelId="{CEB106C8-5804-4DFC-A8CD-248B5654BD3E}" type="presParOf" srcId="{75C4FA09-FF50-4162-A39B-274734E798E5}" destId="{2458F459-A24B-4EBA-AD54-52252E42BF88}" srcOrd="0" destOrd="0" presId="urn:microsoft.com/office/officeart/2005/8/layout/vList2"/>
    <dgm:cxn modelId="{1179F72D-C697-49CB-9717-C14A52A94A4E}" type="presParOf" srcId="{75C4FA09-FF50-4162-A39B-274734E798E5}" destId="{1B33E32F-4D85-4F9E-B014-EAC6E3AB852D}" srcOrd="1" destOrd="0" presId="urn:microsoft.com/office/officeart/2005/8/layout/vList2"/>
    <dgm:cxn modelId="{215455CC-8846-4A8E-9F34-A0C1E4256683}" type="presParOf" srcId="{75C4FA09-FF50-4162-A39B-274734E798E5}" destId="{6DEFCB7D-EC92-4431-A9EF-4AC2621535A6}" srcOrd="2" destOrd="0" presId="urn:microsoft.com/office/officeart/2005/8/layout/vList2"/>
    <dgm:cxn modelId="{6A4C41BB-8606-4D3E-BDEA-CB49A5B84F30}" type="presParOf" srcId="{75C4FA09-FF50-4162-A39B-274734E798E5}" destId="{C7BF9C0A-40A5-4246-8EF1-A3C045EEB0BE}" srcOrd="3" destOrd="0" presId="urn:microsoft.com/office/officeart/2005/8/layout/vList2"/>
    <dgm:cxn modelId="{8A7FBCFB-9F8F-4954-B479-35FC0A41657D}" type="presParOf" srcId="{75C4FA09-FF50-4162-A39B-274734E798E5}" destId="{ECCA74F0-7A38-493A-9B10-04929B65F453}" srcOrd="4" destOrd="0" presId="urn:microsoft.com/office/officeart/2005/8/layout/vList2"/>
    <dgm:cxn modelId="{5A1E0EBD-1045-4BD2-ABB7-DFFE6D9D3D26}" type="presParOf" srcId="{75C4FA09-FF50-4162-A39B-274734E798E5}" destId="{E51E146C-FDB9-4FEA-BEEF-8E30CCDCEA2C}" srcOrd="5" destOrd="0" presId="urn:microsoft.com/office/officeart/2005/8/layout/vList2"/>
    <dgm:cxn modelId="{6C6AFBE5-E1F2-40F6-8B44-5A78F2E30E12}" type="presParOf" srcId="{75C4FA09-FF50-4162-A39B-274734E798E5}" destId="{9BE4061C-815A-4AE3-ADF4-D5618F13057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95414A-A4FF-4912-ADA5-305833898ADB}"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17CE9567-FCB8-41E7-95EE-4AAE11E9091B}">
      <dgm:prSet phldrT="[Text]" phldr="0"/>
      <dgm:spPr>
        <a:solidFill>
          <a:schemeClr val="accent4">
            <a:lumMod val="60000"/>
            <a:lumOff val="40000"/>
          </a:schemeClr>
        </a:solidFill>
      </dgm:spPr>
      <dgm:t>
        <a:bodyPr/>
        <a:lstStyle/>
        <a:p>
          <a:r>
            <a:rPr lang="en-GB" b="1" dirty="0"/>
            <a:t>Unfreeze</a:t>
          </a:r>
        </a:p>
      </dgm:t>
    </dgm:pt>
    <dgm:pt modelId="{4EA47E34-E69F-42E2-9586-D67BCBEDA783}" type="parTrans" cxnId="{7C23EE43-DAA6-419F-9209-A25076194A9F}">
      <dgm:prSet/>
      <dgm:spPr/>
      <dgm:t>
        <a:bodyPr/>
        <a:lstStyle/>
        <a:p>
          <a:endParaRPr lang="en-GB"/>
        </a:p>
      </dgm:t>
    </dgm:pt>
    <dgm:pt modelId="{52EEA503-C5C4-4FEC-95E2-88E93127DFC8}" type="sibTrans" cxnId="{7C23EE43-DAA6-419F-9209-A25076194A9F}">
      <dgm:prSet/>
      <dgm:spPr/>
      <dgm:t>
        <a:bodyPr/>
        <a:lstStyle/>
        <a:p>
          <a:endParaRPr lang="en-GB" dirty="0"/>
        </a:p>
      </dgm:t>
    </dgm:pt>
    <dgm:pt modelId="{CB9A1BF2-6AE1-477F-A49E-0274B9EE57F5}">
      <dgm:prSet phldrT="[Text]" phldr="0"/>
      <dgm:spPr>
        <a:solidFill>
          <a:srgbClr val="0000FF"/>
        </a:solidFill>
        <a:ln>
          <a:solidFill>
            <a:srgbClr val="EDEDED"/>
          </a:solidFill>
        </a:ln>
      </dgm:spPr>
      <dgm:t>
        <a:bodyPr/>
        <a:lstStyle/>
        <a:p>
          <a:r>
            <a:rPr lang="en-GB" b="1" dirty="0"/>
            <a:t>Change</a:t>
          </a:r>
        </a:p>
      </dgm:t>
    </dgm:pt>
    <dgm:pt modelId="{76BE9955-9130-4C98-B534-323EB8773E28}" type="parTrans" cxnId="{2055C95B-9C1D-4890-A572-53DE295D894C}">
      <dgm:prSet/>
      <dgm:spPr/>
      <dgm:t>
        <a:bodyPr/>
        <a:lstStyle/>
        <a:p>
          <a:endParaRPr lang="en-GB"/>
        </a:p>
      </dgm:t>
    </dgm:pt>
    <dgm:pt modelId="{9A9EE89F-FAA3-4A6C-A86B-8BCEEBD68E4D}" type="sibTrans" cxnId="{2055C95B-9C1D-4890-A572-53DE295D894C}">
      <dgm:prSet/>
      <dgm:spPr/>
      <dgm:t>
        <a:bodyPr/>
        <a:lstStyle/>
        <a:p>
          <a:endParaRPr lang="en-GB" dirty="0"/>
        </a:p>
      </dgm:t>
    </dgm:pt>
    <dgm:pt modelId="{7CCC3484-D726-4149-80DF-248E38236156}">
      <dgm:prSet phldrT="[Text]" phldr="0"/>
      <dgm:spPr>
        <a:solidFill>
          <a:schemeClr val="accent4">
            <a:lumMod val="60000"/>
            <a:lumOff val="40000"/>
          </a:schemeClr>
        </a:solidFill>
      </dgm:spPr>
      <dgm:t>
        <a:bodyPr/>
        <a:lstStyle/>
        <a:p>
          <a:r>
            <a:rPr lang="en-GB" b="1" dirty="0"/>
            <a:t>Refreeze</a:t>
          </a:r>
        </a:p>
      </dgm:t>
    </dgm:pt>
    <dgm:pt modelId="{B2CA38D3-2B20-4E1F-9249-C895A779BBC7}" type="parTrans" cxnId="{EA350873-D783-4EF7-8B10-00973FF2B1FF}">
      <dgm:prSet/>
      <dgm:spPr/>
      <dgm:t>
        <a:bodyPr/>
        <a:lstStyle/>
        <a:p>
          <a:endParaRPr lang="en-GB"/>
        </a:p>
      </dgm:t>
    </dgm:pt>
    <dgm:pt modelId="{83583965-1E63-413C-9E2A-D696891E2519}" type="sibTrans" cxnId="{EA350873-D783-4EF7-8B10-00973FF2B1FF}">
      <dgm:prSet/>
      <dgm:spPr/>
      <dgm:t>
        <a:bodyPr/>
        <a:lstStyle/>
        <a:p>
          <a:endParaRPr lang="en-GB"/>
        </a:p>
      </dgm:t>
    </dgm:pt>
    <dgm:pt modelId="{4589B82B-2203-4AEE-B1BE-A2D963D74013}" type="pres">
      <dgm:prSet presAssocID="{ED95414A-A4FF-4912-ADA5-305833898ADB}" presName="Name0" presStyleCnt="0">
        <dgm:presLayoutVars>
          <dgm:dir/>
          <dgm:resizeHandles val="exact"/>
        </dgm:presLayoutVars>
      </dgm:prSet>
      <dgm:spPr/>
    </dgm:pt>
    <dgm:pt modelId="{21174227-657D-4440-8431-34B5E743ABE4}" type="pres">
      <dgm:prSet presAssocID="{17CE9567-FCB8-41E7-95EE-4AAE11E9091B}" presName="node" presStyleLbl="node1" presStyleIdx="0" presStyleCnt="3">
        <dgm:presLayoutVars>
          <dgm:bulletEnabled val="1"/>
        </dgm:presLayoutVars>
      </dgm:prSet>
      <dgm:spPr/>
    </dgm:pt>
    <dgm:pt modelId="{D0447A99-EB9A-4DA1-BEA5-42FF2B67E9B4}" type="pres">
      <dgm:prSet presAssocID="{52EEA503-C5C4-4FEC-95E2-88E93127DFC8}" presName="sibTrans" presStyleLbl="sibTrans2D1" presStyleIdx="0" presStyleCnt="2"/>
      <dgm:spPr/>
    </dgm:pt>
    <dgm:pt modelId="{653C73DE-C0EC-407E-A8B7-D55C838DB424}" type="pres">
      <dgm:prSet presAssocID="{52EEA503-C5C4-4FEC-95E2-88E93127DFC8}" presName="connectorText" presStyleLbl="sibTrans2D1" presStyleIdx="0" presStyleCnt="2"/>
      <dgm:spPr/>
    </dgm:pt>
    <dgm:pt modelId="{589C64C4-3540-4773-A5B1-DA61D1C38A1F}" type="pres">
      <dgm:prSet presAssocID="{CB9A1BF2-6AE1-477F-A49E-0274B9EE57F5}" presName="node" presStyleLbl="node1" presStyleIdx="1" presStyleCnt="3">
        <dgm:presLayoutVars>
          <dgm:bulletEnabled val="1"/>
        </dgm:presLayoutVars>
      </dgm:prSet>
      <dgm:spPr/>
    </dgm:pt>
    <dgm:pt modelId="{0E44CF0C-C520-4635-B921-76B3FCDBA671}" type="pres">
      <dgm:prSet presAssocID="{9A9EE89F-FAA3-4A6C-A86B-8BCEEBD68E4D}" presName="sibTrans" presStyleLbl="sibTrans2D1" presStyleIdx="1" presStyleCnt="2"/>
      <dgm:spPr/>
    </dgm:pt>
    <dgm:pt modelId="{F35DD87E-D8D6-41DD-90BB-C464185A6251}" type="pres">
      <dgm:prSet presAssocID="{9A9EE89F-FAA3-4A6C-A86B-8BCEEBD68E4D}" presName="connectorText" presStyleLbl="sibTrans2D1" presStyleIdx="1" presStyleCnt="2"/>
      <dgm:spPr/>
    </dgm:pt>
    <dgm:pt modelId="{04BA8C8A-855C-4CAF-92F3-3C9642DEB77A}" type="pres">
      <dgm:prSet presAssocID="{7CCC3484-D726-4149-80DF-248E38236156}" presName="node" presStyleLbl="node1" presStyleIdx="2" presStyleCnt="3">
        <dgm:presLayoutVars>
          <dgm:bulletEnabled val="1"/>
        </dgm:presLayoutVars>
      </dgm:prSet>
      <dgm:spPr/>
    </dgm:pt>
  </dgm:ptLst>
  <dgm:cxnLst>
    <dgm:cxn modelId="{E548FD36-51D2-4222-9B53-D934A8BFAA92}" type="presOf" srcId="{9A9EE89F-FAA3-4A6C-A86B-8BCEEBD68E4D}" destId="{F35DD87E-D8D6-41DD-90BB-C464185A6251}" srcOrd="1" destOrd="0" presId="urn:microsoft.com/office/officeart/2005/8/layout/process1"/>
    <dgm:cxn modelId="{2055C95B-9C1D-4890-A572-53DE295D894C}" srcId="{ED95414A-A4FF-4912-ADA5-305833898ADB}" destId="{CB9A1BF2-6AE1-477F-A49E-0274B9EE57F5}" srcOrd="1" destOrd="0" parTransId="{76BE9955-9130-4C98-B534-323EB8773E28}" sibTransId="{9A9EE89F-FAA3-4A6C-A86B-8BCEEBD68E4D}"/>
    <dgm:cxn modelId="{7C23EE43-DAA6-419F-9209-A25076194A9F}" srcId="{ED95414A-A4FF-4912-ADA5-305833898ADB}" destId="{17CE9567-FCB8-41E7-95EE-4AAE11E9091B}" srcOrd="0" destOrd="0" parTransId="{4EA47E34-E69F-42E2-9586-D67BCBEDA783}" sibTransId="{52EEA503-C5C4-4FEC-95E2-88E93127DFC8}"/>
    <dgm:cxn modelId="{EA350873-D783-4EF7-8B10-00973FF2B1FF}" srcId="{ED95414A-A4FF-4912-ADA5-305833898ADB}" destId="{7CCC3484-D726-4149-80DF-248E38236156}" srcOrd="2" destOrd="0" parTransId="{B2CA38D3-2B20-4E1F-9249-C895A779BBC7}" sibTransId="{83583965-1E63-413C-9E2A-D696891E2519}"/>
    <dgm:cxn modelId="{DBAB0575-F455-4E71-89A5-91DD23ADBCA2}" type="presOf" srcId="{ED95414A-A4FF-4912-ADA5-305833898ADB}" destId="{4589B82B-2203-4AEE-B1BE-A2D963D74013}" srcOrd="0" destOrd="0" presId="urn:microsoft.com/office/officeart/2005/8/layout/process1"/>
    <dgm:cxn modelId="{79636156-BCD9-4098-A013-F34CB17DC030}" type="presOf" srcId="{52EEA503-C5C4-4FEC-95E2-88E93127DFC8}" destId="{653C73DE-C0EC-407E-A8B7-D55C838DB424}" srcOrd="1" destOrd="0" presId="urn:microsoft.com/office/officeart/2005/8/layout/process1"/>
    <dgm:cxn modelId="{028E9387-E3E8-433A-81EF-9323A141B29F}" type="presOf" srcId="{9A9EE89F-FAA3-4A6C-A86B-8BCEEBD68E4D}" destId="{0E44CF0C-C520-4635-B921-76B3FCDBA671}" srcOrd="0" destOrd="0" presId="urn:microsoft.com/office/officeart/2005/8/layout/process1"/>
    <dgm:cxn modelId="{FF4B8C98-5674-42AB-9DA6-9ED31690FAE2}" type="presOf" srcId="{7CCC3484-D726-4149-80DF-248E38236156}" destId="{04BA8C8A-855C-4CAF-92F3-3C9642DEB77A}" srcOrd="0" destOrd="0" presId="urn:microsoft.com/office/officeart/2005/8/layout/process1"/>
    <dgm:cxn modelId="{CEB9E7B0-CED3-49AB-B398-3BE371B7A1A8}" type="presOf" srcId="{52EEA503-C5C4-4FEC-95E2-88E93127DFC8}" destId="{D0447A99-EB9A-4DA1-BEA5-42FF2B67E9B4}" srcOrd="0" destOrd="0" presId="urn:microsoft.com/office/officeart/2005/8/layout/process1"/>
    <dgm:cxn modelId="{B9E634DD-D937-4238-B9A9-86E657B1B0C7}" type="presOf" srcId="{17CE9567-FCB8-41E7-95EE-4AAE11E9091B}" destId="{21174227-657D-4440-8431-34B5E743ABE4}" srcOrd="0" destOrd="0" presId="urn:microsoft.com/office/officeart/2005/8/layout/process1"/>
    <dgm:cxn modelId="{D3AE16F1-C420-4123-9DFC-2DC92D97DB53}" type="presOf" srcId="{CB9A1BF2-6AE1-477F-A49E-0274B9EE57F5}" destId="{589C64C4-3540-4773-A5B1-DA61D1C38A1F}" srcOrd="0" destOrd="0" presId="urn:microsoft.com/office/officeart/2005/8/layout/process1"/>
    <dgm:cxn modelId="{F90F2B3E-1863-4F0A-8EB0-7CDE489561EE}" type="presParOf" srcId="{4589B82B-2203-4AEE-B1BE-A2D963D74013}" destId="{21174227-657D-4440-8431-34B5E743ABE4}" srcOrd="0" destOrd="0" presId="urn:microsoft.com/office/officeart/2005/8/layout/process1"/>
    <dgm:cxn modelId="{5CE41A66-7B51-43D9-B0EF-B029CA03547B}" type="presParOf" srcId="{4589B82B-2203-4AEE-B1BE-A2D963D74013}" destId="{D0447A99-EB9A-4DA1-BEA5-42FF2B67E9B4}" srcOrd="1" destOrd="0" presId="urn:microsoft.com/office/officeart/2005/8/layout/process1"/>
    <dgm:cxn modelId="{6D62A120-3A49-4961-A143-DF3238E8A058}" type="presParOf" srcId="{D0447A99-EB9A-4DA1-BEA5-42FF2B67E9B4}" destId="{653C73DE-C0EC-407E-A8B7-D55C838DB424}" srcOrd="0" destOrd="0" presId="urn:microsoft.com/office/officeart/2005/8/layout/process1"/>
    <dgm:cxn modelId="{EA40AB2A-3944-4C54-80D2-24B5D65E6F82}" type="presParOf" srcId="{4589B82B-2203-4AEE-B1BE-A2D963D74013}" destId="{589C64C4-3540-4773-A5B1-DA61D1C38A1F}" srcOrd="2" destOrd="0" presId="urn:microsoft.com/office/officeart/2005/8/layout/process1"/>
    <dgm:cxn modelId="{81627DE3-2A2B-4206-AFB9-6A5A92274732}" type="presParOf" srcId="{4589B82B-2203-4AEE-B1BE-A2D963D74013}" destId="{0E44CF0C-C520-4635-B921-76B3FCDBA671}" srcOrd="3" destOrd="0" presId="urn:microsoft.com/office/officeart/2005/8/layout/process1"/>
    <dgm:cxn modelId="{A9C3D15C-B884-4FBE-A89A-327B2B602052}" type="presParOf" srcId="{0E44CF0C-C520-4635-B921-76B3FCDBA671}" destId="{F35DD87E-D8D6-41DD-90BB-C464185A6251}" srcOrd="0" destOrd="0" presId="urn:microsoft.com/office/officeart/2005/8/layout/process1"/>
    <dgm:cxn modelId="{73B60FBE-D7DD-4322-AE17-0144A98E34EE}" type="presParOf" srcId="{4589B82B-2203-4AEE-B1BE-A2D963D74013}" destId="{04BA8C8A-855C-4CAF-92F3-3C9642DEB77A}"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2229DF-399E-444B-83BA-11A68857BD8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FA33F0A9-F13B-4F3D-94E5-3F9BC5B90678}">
      <dgm:prSet>
        <dgm:style>
          <a:lnRef idx="0">
            <a:scrgbClr r="0" g="0" b="0"/>
          </a:lnRef>
          <a:fillRef idx="0">
            <a:scrgbClr r="0" g="0" b="0"/>
          </a:fillRef>
          <a:effectRef idx="0">
            <a:scrgbClr r="0" g="0" b="0"/>
          </a:effectRef>
          <a:fontRef idx="minor">
            <a:schemeClr val="lt1"/>
          </a:fontRef>
        </dgm:style>
      </dgm:prSet>
      <dgm:spPr>
        <a:solidFill>
          <a:schemeClr val="accent4"/>
        </a:solidFill>
        <a:ln>
          <a:noFill/>
        </a:ln>
      </dgm:spPr>
      <dgm:t>
        <a:bodyPr/>
        <a:lstStyle/>
        <a:p>
          <a:r>
            <a:rPr lang="en-GB" b="1"/>
            <a:t>Why Lewin?</a:t>
          </a:r>
          <a:endParaRPr lang="en-GB"/>
        </a:p>
      </dgm:t>
    </dgm:pt>
    <dgm:pt modelId="{785302CD-9FE2-48EE-91CB-6B5FE0485EDB}" type="parTrans" cxnId="{2244DA04-A888-4BA4-BA28-D1B1294C511D}">
      <dgm:prSet/>
      <dgm:spPr/>
      <dgm:t>
        <a:bodyPr/>
        <a:lstStyle/>
        <a:p>
          <a:endParaRPr lang="en-GB"/>
        </a:p>
      </dgm:t>
    </dgm:pt>
    <dgm:pt modelId="{48EB67D3-2B07-457D-8B4A-B9AB32006805}" type="sibTrans" cxnId="{2244DA04-A888-4BA4-BA28-D1B1294C511D}">
      <dgm:prSet/>
      <dgm:spPr/>
      <dgm:t>
        <a:bodyPr/>
        <a:lstStyle/>
        <a:p>
          <a:endParaRPr lang="en-GB"/>
        </a:p>
      </dgm:t>
    </dgm:pt>
    <dgm:pt modelId="{9FE3B2AB-FA43-498A-9C97-A542EF7945E3}">
      <dgm:prSet/>
      <dgm:spPr/>
      <dgm:t>
        <a:bodyPr/>
        <a:lstStyle/>
        <a:p>
          <a:pPr>
            <a:buFont typeface="Courier New" panose="02070309020205020404" pitchFamily="49" charset="0"/>
            <a:buChar char="o"/>
          </a:pPr>
          <a:r>
            <a:rPr lang="en-GB" sz="4100" b="1" dirty="0"/>
            <a:t>Structured &amp; systematic approach </a:t>
          </a:r>
          <a:endParaRPr lang="en-GB" sz="4100" dirty="0"/>
        </a:p>
      </dgm:t>
    </dgm:pt>
    <dgm:pt modelId="{012482BC-6761-4533-8678-58BF2664EF63}" type="parTrans" cxnId="{16E514C3-AD3D-484B-B3F0-CD6A4F5ED2D4}">
      <dgm:prSet/>
      <dgm:spPr/>
      <dgm:t>
        <a:bodyPr/>
        <a:lstStyle/>
        <a:p>
          <a:endParaRPr lang="en-GB"/>
        </a:p>
      </dgm:t>
    </dgm:pt>
    <dgm:pt modelId="{A08C4E06-796D-4397-860C-84C64FB0FD18}" type="sibTrans" cxnId="{16E514C3-AD3D-484B-B3F0-CD6A4F5ED2D4}">
      <dgm:prSet/>
      <dgm:spPr/>
      <dgm:t>
        <a:bodyPr/>
        <a:lstStyle/>
        <a:p>
          <a:endParaRPr lang="en-GB"/>
        </a:p>
      </dgm:t>
    </dgm:pt>
    <dgm:pt modelId="{27B507D4-04CC-4688-B4AC-023384BBCC92}">
      <dgm:prSet/>
      <dgm:spPr/>
      <dgm:t>
        <a:bodyPr/>
        <a:lstStyle/>
        <a:p>
          <a:pPr>
            <a:buFont typeface="Courier New" panose="02070309020205020404" pitchFamily="49" charset="0"/>
            <a:buChar char="o"/>
          </a:pPr>
          <a:r>
            <a:rPr lang="en-GB" sz="4100" b="1" dirty="0"/>
            <a:t>Focus on behavioural change</a:t>
          </a:r>
          <a:endParaRPr lang="en-GB" sz="4100" dirty="0"/>
        </a:p>
      </dgm:t>
    </dgm:pt>
    <dgm:pt modelId="{51A30A2F-DAA5-401E-AA26-67E9D8746FA7}" type="parTrans" cxnId="{FAC611BA-BECF-4DC3-A71F-55FECF7F5302}">
      <dgm:prSet/>
      <dgm:spPr/>
      <dgm:t>
        <a:bodyPr/>
        <a:lstStyle/>
        <a:p>
          <a:endParaRPr lang="en-GB"/>
        </a:p>
      </dgm:t>
    </dgm:pt>
    <dgm:pt modelId="{7353CA92-BC52-4CC1-9F7F-C8A961C1FDF3}" type="sibTrans" cxnId="{FAC611BA-BECF-4DC3-A71F-55FECF7F5302}">
      <dgm:prSet/>
      <dgm:spPr/>
      <dgm:t>
        <a:bodyPr/>
        <a:lstStyle/>
        <a:p>
          <a:endParaRPr lang="en-GB"/>
        </a:p>
      </dgm:t>
    </dgm:pt>
    <dgm:pt modelId="{389FD776-A27C-42E6-B0A7-109288C899BB}">
      <dgm:prSet/>
      <dgm:spPr/>
      <dgm:t>
        <a:bodyPr/>
        <a:lstStyle/>
        <a:p>
          <a:pPr>
            <a:buFont typeface="Courier New" panose="02070309020205020404" pitchFamily="49" charset="0"/>
            <a:buChar char="o"/>
          </a:pPr>
          <a:r>
            <a:rPr lang="en-GB" sz="4100" b="1" dirty="0"/>
            <a:t> Improves patient safety</a:t>
          </a:r>
          <a:endParaRPr lang="en-GB" sz="4100" dirty="0"/>
        </a:p>
      </dgm:t>
    </dgm:pt>
    <dgm:pt modelId="{026569A0-4C35-4585-AC1A-9C5B18C13A7C}" type="parTrans" cxnId="{7AE0E2D0-FAC1-4ED3-86CE-96BE1F924B07}">
      <dgm:prSet/>
      <dgm:spPr/>
      <dgm:t>
        <a:bodyPr/>
        <a:lstStyle/>
        <a:p>
          <a:endParaRPr lang="en-GB"/>
        </a:p>
      </dgm:t>
    </dgm:pt>
    <dgm:pt modelId="{E694E5DD-20D7-47B6-A92D-8F8DCA0D1D7B}" type="sibTrans" cxnId="{7AE0E2D0-FAC1-4ED3-86CE-96BE1F924B07}">
      <dgm:prSet/>
      <dgm:spPr/>
      <dgm:t>
        <a:bodyPr/>
        <a:lstStyle/>
        <a:p>
          <a:endParaRPr lang="en-GB"/>
        </a:p>
      </dgm:t>
    </dgm:pt>
    <dgm:pt modelId="{31439ECB-D11B-4BFE-A085-AE0E9E205D97}">
      <dgm:prSet/>
      <dgm:spPr/>
      <dgm:t>
        <a:bodyPr/>
        <a:lstStyle/>
        <a:p>
          <a:pPr>
            <a:buFont typeface="Courier New" panose="02070309020205020404" pitchFamily="49" charset="0"/>
            <a:buChar char="o"/>
          </a:pPr>
          <a:r>
            <a:rPr lang="en-GB" sz="4100" b="1" dirty="0"/>
            <a:t>Supports staff engagement </a:t>
          </a:r>
          <a:endParaRPr lang="en-GB" sz="4100" dirty="0"/>
        </a:p>
      </dgm:t>
    </dgm:pt>
    <dgm:pt modelId="{EC1C2763-DCBD-4EF9-8FD8-4E56CEE2784C}" type="parTrans" cxnId="{2F35EC3C-FB3D-4B29-9A50-FABBE98A34A1}">
      <dgm:prSet/>
      <dgm:spPr/>
      <dgm:t>
        <a:bodyPr/>
        <a:lstStyle/>
        <a:p>
          <a:endParaRPr lang="en-GB"/>
        </a:p>
      </dgm:t>
    </dgm:pt>
    <dgm:pt modelId="{21C97FF4-A471-48C7-8D81-7C9086E531C9}" type="sibTrans" cxnId="{2F35EC3C-FB3D-4B29-9A50-FABBE98A34A1}">
      <dgm:prSet/>
      <dgm:spPr/>
      <dgm:t>
        <a:bodyPr/>
        <a:lstStyle/>
        <a:p>
          <a:endParaRPr lang="en-GB"/>
        </a:p>
      </dgm:t>
    </dgm:pt>
    <dgm:pt modelId="{AD33BC86-1FAA-4DCF-AA87-20CF247058C6}">
      <dgm:prSet custT="1"/>
      <dgm:spPr/>
      <dgm:t>
        <a:bodyPr/>
        <a:lstStyle/>
        <a:p>
          <a:pPr>
            <a:buFont typeface="Courier New" panose="02070309020205020404" pitchFamily="49" charset="0"/>
            <a:buChar char="o"/>
          </a:pPr>
          <a:r>
            <a:rPr lang="en-GB" sz="4100" b="1" dirty="0"/>
            <a:t>Suitable for healthcare settings </a:t>
          </a:r>
          <a:r>
            <a:rPr lang="en-GB" sz="2000" dirty="0"/>
            <a:t>(Manchester et al., 2014)</a:t>
          </a:r>
        </a:p>
      </dgm:t>
    </dgm:pt>
    <dgm:pt modelId="{144F38B3-BEB1-4664-A22D-3809C018E5D1}" type="parTrans" cxnId="{AD9FA357-7F2D-4F6C-BEDF-5FE5C8BA7245}">
      <dgm:prSet/>
      <dgm:spPr/>
      <dgm:t>
        <a:bodyPr/>
        <a:lstStyle/>
        <a:p>
          <a:endParaRPr lang="en-GB"/>
        </a:p>
      </dgm:t>
    </dgm:pt>
    <dgm:pt modelId="{184EEABC-DEE2-4BB7-BCEF-E64314C4165F}" type="sibTrans" cxnId="{AD9FA357-7F2D-4F6C-BEDF-5FE5C8BA7245}">
      <dgm:prSet/>
      <dgm:spPr/>
      <dgm:t>
        <a:bodyPr/>
        <a:lstStyle/>
        <a:p>
          <a:endParaRPr lang="en-GB"/>
        </a:p>
      </dgm:t>
    </dgm:pt>
    <dgm:pt modelId="{9A75E84C-6A6C-45B3-9F85-7534C5106A85}">
      <dgm:prSet/>
      <dgm:spPr/>
      <dgm:t>
        <a:bodyPr/>
        <a:lstStyle/>
        <a:p>
          <a:pPr>
            <a:buFont typeface="Courier New" panose="02070309020205020404" pitchFamily="49" charset="0"/>
            <a:buChar char="o"/>
          </a:pPr>
          <a:r>
            <a:rPr lang="en-GB" sz="4100" b="1" dirty="0"/>
            <a:t>Promotes stability and consistency </a:t>
          </a:r>
        </a:p>
      </dgm:t>
    </dgm:pt>
    <dgm:pt modelId="{A5CE6AC7-5410-4210-847B-A1D7F98E7F78}" type="parTrans" cxnId="{55C48BEA-9FED-4124-90FE-1FC81DC723B7}">
      <dgm:prSet/>
      <dgm:spPr/>
      <dgm:t>
        <a:bodyPr/>
        <a:lstStyle/>
        <a:p>
          <a:endParaRPr lang="en-GB"/>
        </a:p>
      </dgm:t>
    </dgm:pt>
    <dgm:pt modelId="{8A796153-C709-4A15-BD58-DB15EBFF6179}" type="sibTrans" cxnId="{55C48BEA-9FED-4124-90FE-1FC81DC723B7}">
      <dgm:prSet/>
      <dgm:spPr/>
      <dgm:t>
        <a:bodyPr/>
        <a:lstStyle/>
        <a:p>
          <a:endParaRPr lang="en-GB"/>
        </a:p>
      </dgm:t>
    </dgm:pt>
    <dgm:pt modelId="{1E81599D-160F-4611-A070-B0EA85255AFB}" type="pres">
      <dgm:prSet presAssocID="{7B2229DF-399E-444B-83BA-11A68857BD8C}" presName="linear" presStyleCnt="0">
        <dgm:presLayoutVars>
          <dgm:animLvl val="lvl"/>
          <dgm:resizeHandles val="exact"/>
        </dgm:presLayoutVars>
      </dgm:prSet>
      <dgm:spPr/>
    </dgm:pt>
    <dgm:pt modelId="{833BABED-1966-413B-8A9C-C1EF22EBDDA5}" type="pres">
      <dgm:prSet presAssocID="{FA33F0A9-F13B-4F3D-94E5-3F9BC5B90678}" presName="parentText" presStyleLbl="node1" presStyleIdx="0" presStyleCnt="1">
        <dgm:presLayoutVars>
          <dgm:chMax val="0"/>
          <dgm:bulletEnabled val="1"/>
        </dgm:presLayoutVars>
      </dgm:prSet>
      <dgm:spPr/>
    </dgm:pt>
    <dgm:pt modelId="{0E807911-79FB-428F-8F53-7B613D7C9FFA}" type="pres">
      <dgm:prSet presAssocID="{FA33F0A9-F13B-4F3D-94E5-3F9BC5B90678}" presName="childText" presStyleLbl="revTx" presStyleIdx="0" presStyleCnt="1">
        <dgm:presLayoutVars>
          <dgm:bulletEnabled val="1"/>
        </dgm:presLayoutVars>
      </dgm:prSet>
      <dgm:spPr/>
    </dgm:pt>
  </dgm:ptLst>
  <dgm:cxnLst>
    <dgm:cxn modelId="{2244DA04-A888-4BA4-BA28-D1B1294C511D}" srcId="{7B2229DF-399E-444B-83BA-11A68857BD8C}" destId="{FA33F0A9-F13B-4F3D-94E5-3F9BC5B90678}" srcOrd="0" destOrd="0" parTransId="{785302CD-9FE2-48EE-91CB-6B5FE0485EDB}" sibTransId="{48EB67D3-2B07-457D-8B4A-B9AB32006805}"/>
    <dgm:cxn modelId="{743BEE29-3341-4DC0-8D01-037ECC247C59}" type="presOf" srcId="{FA33F0A9-F13B-4F3D-94E5-3F9BC5B90678}" destId="{833BABED-1966-413B-8A9C-C1EF22EBDDA5}" srcOrd="0" destOrd="0" presId="urn:microsoft.com/office/officeart/2005/8/layout/vList2"/>
    <dgm:cxn modelId="{2F35EC3C-FB3D-4B29-9A50-FABBE98A34A1}" srcId="{FA33F0A9-F13B-4F3D-94E5-3F9BC5B90678}" destId="{31439ECB-D11B-4BFE-A085-AE0E9E205D97}" srcOrd="3" destOrd="0" parTransId="{EC1C2763-DCBD-4EF9-8FD8-4E56CEE2784C}" sibTransId="{21C97FF4-A471-48C7-8D81-7C9086E531C9}"/>
    <dgm:cxn modelId="{72715F5C-2FEE-491A-84FB-FEBBD4F4211F}" type="presOf" srcId="{9FE3B2AB-FA43-498A-9C97-A542EF7945E3}" destId="{0E807911-79FB-428F-8F53-7B613D7C9FFA}" srcOrd="0" destOrd="0" presId="urn:microsoft.com/office/officeart/2005/8/layout/vList2"/>
    <dgm:cxn modelId="{8AF1946C-953E-4BA3-88AA-69CF640B24AC}" type="presOf" srcId="{27B507D4-04CC-4688-B4AC-023384BBCC92}" destId="{0E807911-79FB-428F-8F53-7B613D7C9FFA}" srcOrd="0" destOrd="1" presId="urn:microsoft.com/office/officeart/2005/8/layout/vList2"/>
    <dgm:cxn modelId="{AD9FA357-7F2D-4F6C-BEDF-5FE5C8BA7245}" srcId="{FA33F0A9-F13B-4F3D-94E5-3F9BC5B90678}" destId="{AD33BC86-1FAA-4DCF-AA87-20CF247058C6}" srcOrd="4" destOrd="0" parTransId="{144F38B3-BEB1-4664-A22D-3809C018E5D1}" sibTransId="{184EEABC-DEE2-4BB7-BCEF-E64314C4165F}"/>
    <dgm:cxn modelId="{6AE09379-56A3-439A-9A06-C652D48DC078}" type="presOf" srcId="{31439ECB-D11B-4BFE-A085-AE0E9E205D97}" destId="{0E807911-79FB-428F-8F53-7B613D7C9FFA}" srcOrd="0" destOrd="3" presId="urn:microsoft.com/office/officeart/2005/8/layout/vList2"/>
    <dgm:cxn modelId="{E6D69787-6D92-4BFC-9C36-C14CD2DB2B93}" type="presOf" srcId="{9A75E84C-6A6C-45B3-9F85-7534C5106A85}" destId="{0E807911-79FB-428F-8F53-7B613D7C9FFA}" srcOrd="0" destOrd="5" presId="urn:microsoft.com/office/officeart/2005/8/layout/vList2"/>
    <dgm:cxn modelId="{3590E39D-9797-4EC0-BE63-36646B35DC36}" type="presOf" srcId="{7B2229DF-399E-444B-83BA-11A68857BD8C}" destId="{1E81599D-160F-4611-A070-B0EA85255AFB}" srcOrd="0" destOrd="0" presId="urn:microsoft.com/office/officeart/2005/8/layout/vList2"/>
    <dgm:cxn modelId="{FAC611BA-BECF-4DC3-A71F-55FECF7F5302}" srcId="{FA33F0A9-F13B-4F3D-94E5-3F9BC5B90678}" destId="{27B507D4-04CC-4688-B4AC-023384BBCC92}" srcOrd="1" destOrd="0" parTransId="{51A30A2F-DAA5-401E-AA26-67E9D8746FA7}" sibTransId="{7353CA92-BC52-4CC1-9F7F-C8A961C1FDF3}"/>
    <dgm:cxn modelId="{16E514C3-AD3D-484B-B3F0-CD6A4F5ED2D4}" srcId="{FA33F0A9-F13B-4F3D-94E5-3F9BC5B90678}" destId="{9FE3B2AB-FA43-498A-9C97-A542EF7945E3}" srcOrd="0" destOrd="0" parTransId="{012482BC-6761-4533-8678-58BF2664EF63}" sibTransId="{A08C4E06-796D-4397-860C-84C64FB0FD18}"/>
    <dgm:cxn modelId="{53177BC5-283E-4AAA-B9E7-1489D94E4B7A}" type="presOf" srcId="{389FD776-A27C-42E6-B0A7-109288C899BB}" destId="{0E807911-79FB-428F-8F53-7B613D7C9FFA}" srcOrd="0" destOrd="2" presId="urn:microsoft.com/office/officeart/2005/8/layout/vList2"/>
    <dgm:cxn modelId="{7AE0E2D0-FAC1-4ED3-86CE-96BE1F924B07}" srcId="{FA33F0A9-F13B-4F3D-94E5-3F9BC5B90678}" destId="{389FD776-A27C-42E6-B0A7-109288C899BB}" srcOrd="2" destOrd="0" parTransId="{026569A0-4C35-4585-AC1A-9C5B18C13A7C}" sibTransId="{E694E5DD-20D7-47B6-A92D-8F8DCA0D1D7B}"/>
    <dgm:cxn modelId="{55C48BEA-9FED-4124-90FE-1FC81DC723B7}" srcId="{FA33F0A9-F13B-4F3D-94E5-3F9BC5B90678}" destId="{9A75E84C-6A6C-45B3-9F85-7534C5106A85}" srcOrd="5" destOrd="0" parTransId="{A5CE6AC7-5410-4210-847B-A1D7F98E7F78}" sibTransId="{8A796153-C709-4A15-BD58-DB15EBFF6179}"/>
    <dgm:cxn modelId="{212748F4-6C49-4D8C-A845-D2612822138B}" type="presOf" srcId="{AD33BC86-1FAA-4DCF-AA87-20CF247058C6}" destId="{0E807911-79FB-428F-8F53-7B613D7C9FFA}" srcOrd="0" destOrd="4" presId="urn:microsoft.com/office/officeart/2005/8/layout/vList2"/>
    <dgm:cxn modelId="{34271BB4-154F-4713-A25F-5EE1A3EC2BFE}" type="presParOf" srcId="{1E81599D-160F-4611-A070-B0EA85255AFB}" destId="{833BABED-1966-413B-8A9C-C1EF22EBDDA5}" srcOrd="0" destOrd="0" presId="urn:microsoft.com/office/officeart/2005/8/layout/vList2"/>
    <dgm:cxn modelId="{7CB1A7C4-396B-4899-8EEC-9DFD38C0254B}" type="presParOf" srcId="{1E81599D-160F-4611-A070-B0EA85255AFB}" destId="{0E807911-79FB-428F-8F53-7B613D7C9FFA}"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F0EDA5-0713-4110-AB05-112EF5E48B2A}" type="doc">
      <dgm:prSet loTypeId="urn:microsoft.com/office/officeart/2011/layout/CircleProcess" loCatId="officeonline" qsTypeId="urn:microsoft.com/office/officeart/2005/8/quickstyle/simple1" qsCatId="simple" csTypeId="urn:microsoft.com/office/officeart/2005/8/colors/colorful1" csCatId="colorful" phldr="1"/>
      <dgm:spPr/>
      <dgm:t>
        <a:bodyPr/>
        <a:lstStyle/>
        <a:p>
          <a:endParaRPr lang="en-GB"/>
        </a:p>
      </dgm:t>
    </dgm:pt>
    <dgm:pt modelId="{7B6E519D-B609-4F8B-B5FB-C501A14901FB}">
      <dgm:prSet phldrT="[Text]" phldr="0"/>
      <dgm:spPr>
        <a:solidFill>
          <a:srgbClr val="186522"/>
        </a:solidFill>
        <a:ln>
          <a:solidFill>
            <a:srgbClr val="186823"/>
          </a:solidFill>
        </a:ln>
      </dgm:spPr>
      <dgm:t>
        <a:bodyPr/>
        <a:lstStyle/>
        <a:p>
          <a:r>
            <a:rPr lang="en-GB" b="1" dirty="0">
              <a:solidFill>
                <a:schemeClr val="bg1"/>
              </a:solidFill>
            </a:rPr>
            <a:t>Define Change </a:t>
          </a:r>
        </a:p>
      </dgm:t>
    </dgm:pt>
    <dgm:pt modelId="{B2E93DE5-F794-4AE7-A34B-ED671DA4D214}" type="parTrans" cxnId="{A050451B-C6D9-42D8-81F8-6EC7C0D6F33C}">
      <dgm:prSet/>
      <dgm:spPr/>
      <dgm:t>
        <a:bodyPr/>
        <a:lstStyle/>
        <a:p>
          <a:endParaRPr lang="en-GB"/>
        </a:p>
      </dgm:t>
    </dgm:pt>
    <dgm:pt modelId="{657F2F13-7EFA-4A71-AF46-8AD7F8ABEE43}" type="sibTrans" cxnId="{A050451B-C6D9-42D8-81F8-6EC7C0D6F33C}">
      <dgm:prSet/>
      <dgm:spPr/>
      <dgm:t>
        <a:bodyPr/>
        <a:lstStyle/>
        <a:p>
          <a:endParaRPr lang="en-GB"/>
        </a:p>
      </dgm:t>
    </dgm:pt>
    <dgm:pt modelId="{D8885AF8-2FF1-4031-8FAE-FE4FA2F14708}">
      <dgm:prSet phldrT="[Text]" phldr="0"/>
      <dgm:spPr>
        <a:solidFill>
          <a:srgbClr val="E97132"/>
        </a:solidFill>
      </dgm:spPr>
      <dgm:t>
        <a:bodyPr/>
        <a:lstStyle/>
        <a:p>
          <a:r>
            <a:rPr lang="en-GB" b="1" dirty="0">
              <a:solidFill>
                <a:schemeClr val="bg1"/>
              </a:solidFill>
            </a:rPr>
            <a:t>Stakeholder Analysis</a:t>
          </a:r>
        </a:p>
      </dgm:t>
    </dgm:pt>
    <dgm:pt modelId="{D1635608-8032-4581-AD18-A57EAD4DC48E}" type="parTrans" cxnId="{0A0B21E9-4EA2-4CF4-8DB5-51C4F600529E}">
      <dgm:prSet/>
      <dgm:spPr/>
      <dgm:t>
        <a:bodyPr/>
        <a:lstStyle/>
        <a:p>
          <a:endParaRPr lang="en-GB"/>
        </a:p>
      </dgm:t>
    </dgm:pt>
    <dgm:pt modelId="{3C000DB7-D897-407F-8830-88E3328A13DB}" type="sibTrans" cxnId="{0A0B21E9-4EA2-4CF4-8DB5-51C4F600529E}">
      <dgm:prSet/>
      <dgm:spPr/>
      <dgm:t>
        <a:bodyPr/>
        <a:lstStyle/>
        <a:p>
          <a:endParaRPr lang="en-GB"/>
        </a:p>
      </dgm:t>
    </dgm:pt>
    <dgm:pt modelId="{15208AD9-67E9-4A33-9B08-820EB966649B}">
      <dgm:prSet phldrT="[Text]" phldr="0"/>
      <dgm:spPr>
        <a:solidFill>
          <a:srgbClr val="E87132"/>
        </a:solidFill>
      </dgm:spPr>
      <dgm:t>
        <a:bodyPr/>
        <a:lstStyle/>
        <a:p>
          <a:r>
            <a:rPr lang="en-GB" b="1" dirty="0">
              <a:solidFill>
                <a:schemeClr val="bg1"/>
              </a:solidFill>
            </a:rPr>
            <a:t>Sustaining Change</a:t>
          </a:r>
        </a:p>
      </dgm:t>
    </dgm:pt>
    <dgm:pt modelId="{2B0DC7BE-EED4-4075-8776-D1A6CF9842CA}" type="parTrans" cxnId="{667198E9-857A-493D-80E7-12C04DAC7813}">
      <dgm:prSet/>
      <dgm:spPr/>
      <dgm:t>
        <a:bodyPr/>
        <a:lstStyle/>
        <a:p>
          <a:endParaRPr lang="en-GB"/>
        </a:p>
      </dgm:t>
    </dgm:pt>
    <dgm:pt modelId="{3B2E1797-7CF2-4D20-AB5A-80DF43AF6038}" type="sibTrans" cxnId="{667198E9-857A-493D-80E7-12C04DAC7813}">
      <dgm:prSet/>
      <dgm:spPr/>
      <dgm:t>
        <a:bodyPr/>
        <a:lstStyle/>
        <a:p>
          <a:endParaRPr lang="en-GB"/>
        </a:p>
      </dgm:t>
    </dgm:pt>
    <dgm:pt modelId="{493C24F9-0E97-4E03-9192-ED7DA972C2E8}">
      <dgm:prSet phldrT="[Text]" phldr="0"/>
      <dgm:spPr>
        <a:solidFill>
          <a:srgbClr val="4A9E2B"/>
        </a:solidFill>
      </dgm:spPr>
      <dgm:t>
        <a:bodyPr/>
        <a:lstStyle/>
        <a:p>
          <a:r>
            <a:rPr lang="en-GB" b="1" dirty="0">
              <a:solidFill>
                <a:schemeClr val="bg1"/>
              </a:solidFill>
            </a:rPr>
            <a:t>Setting Timeline</a:t>
          </a:r>
        </a:p>
      </dgm:t>
    </dgm:pt>
    <dgm:pt modelId="{00A9F01D-4FCC-417D-9FBA-3CA1E98B5835}" type="parTrans" cxnId="{3C1BDDD3-CC38-4897-B002-8BF61705EEF9}">
      <dgm:prSet/>
      <dgm:spPr/>
      <dgm:t>
        <a:bodyPr/>
        <a:lstStyle/>
        <a:p>
          <a:endParaRPr lang="en-GB"/>
        </a:p>
      </dgm:t>
    </dgm:pt>
    <dgm:pt modelId="{3554A9CF-F800-415C-A916-C9231EA91234}" type="sibTrans" cxnId="{3C1BDDD3-CC38-4897-B002-8BF61705EEF9}">
      <dgm:prSet/>
      <dgm:spPr/>
      <dgm:t>
        <a:bodyPr/>
        <a:lstStyle/>
        <a:p>
          <a:endParaRPr lang="en-GB"/>
        </a:p>
      </dgm:t>
    </dgm:pt>
    <dgm:pt modelId="{C0FA79EC-56CF-4E3D-A0A2-6C47475D8659}">
      <dgm:prSet phldrT="[Text]" phldr="0"/>
      <dgm:spPr>
        <a:solidFill>
          <a:srgbClr val="99298D"/>
        </a:solidFill>
      </dgm:spPr>
      <dgm:t>
        <a:bodyPr/>
        <a:lstStyle/>
        <a:p>
          <a:r>
            <a:rPr lang="en-GB" b="1" dirty="0">
              <a:solidFill>
                <a:schemeClr val="bg1"/>
              </a:solidFill>
            </a:rPr>
            <a:t>Inclusive Decision Making </a:t>
          </a:r>
        </a:p>
      </dgm:t>
    </dgm:pt>
    <dgm:pt modelId="{892E4303-C91D-4FCF-B0AE-065876144C96}" type="parTrans" cxnId="{05D3EFD2-2594-4334-A6F2-4EA8364E8AE4}">
      <dgm:prSet/>
      <dgm:spPr/>
      <dgm:t>
        <a:bodyPr/>
        <a:lstStyle/>
        <a:p>
          <a:endParaRPr lang="en-GB"/>
        </a:p>
      </dgm:t>
    </dgm:pt>
    <dgm:pt modelId="{C38641E9-E909-4A3B-88BC-F5193B3FC7AC}" type="sibTrans" cxnId="{05D3EFD2-2594-4334-A6F2-4EA8364E8AE4}">
      <dgm:prSet/>
      <dgm:spPr/>
      <dgm:t>
        <a:bodyPr/>
        <a:lstStyle/>
        <a:p>
          <a:endParaRPr lang="en-GB"/>
        </a:p>
      </dgm:t>
    </dgm:pt>
    <dgm:pt modelId="{28E146D2-4A7C-40C7-93E1-45269BEBC1EF}">
      <dgm:prSet phldrT="[Text]" phldr="0"/>
      <dgm:spPr>
        <a:solidFill>
          <a:srgbClr val="0E95C9"/>
        </a:solidFill>
      </dgm:spPr>
      <dgm:t>
        <a:bodyPr/>
        <a:lstStyle/>
        <a:p>
          <a:r>
            <a:rPr lang="en-GB" b="1" dirty="0">
              <a:solidFill>
                <a:schemeClr val="bg1"/>
              </a:solidFill>
            </a:rPr>
            <a:t>Seeking Feedback </a:t>
          </a:r>
        </a:p>
      </dgm:t>
    </dgm:pt>
    <dgm:pt modelId="{CEF5705A-9F38-4BCE-AED8-FDBF2B38D409}" type="parTrans" cxnId="{353F73EF-798C-4A73-BBA9-2C6E2A12C0BC}">
      <dgm:prSet/>
      <dgm:spPr/>
      <dgm:t>
        <a:bodyPr/>
        <a:lstStyle/>
        <a:p>
          <a:endParaRPr lang="en-GB"/>
        </a:p>
      </dgm:t>
    </dgm:pt>
    <dgm:pt modelId="{BF8BC127-CF7A-4ACE-AA94-C3EDF8A918C2}" type="sibTrans" cxnId="{353F73EF-798C-4A73-BBA9-2C6E2A12C0BC}">
      <dgm:prSet/>
      <dgm:spPr/>
      <dgm:t>
        <a:bodyPr/>
        <a:lstStyle/>
        <a:p>
          <a:endParaRPr lang="en-GB"/>
        </a:p>
      </dgm:t>
    </dgm:pt>
    <dgm:pt modelId="{41AB580C-FD7D-4D14-8B8B-1D527879A3FA}">
      <dgm:prSet phldrT="[Text]" phldr="0"/>
      <dgm:spPr>
        <a:solidFill>
          <a:srgbClr val="196B24"/>
        </a:solidFill>
      </dgm:spPr>
      <dgm:t>
        <a:bodyPr/>
        <a:lstStyle/>
        <a:p>
          <a:r>
            <a:rPr lang="en-GB" b="1" dirty="0">
              <a:solidFill>
                <a:schemeClr val="bg1"/>
              </a:solidFill>
            </a:rPr>
            <a:t>Managing Obstacles </a:t>
          </a:r>
        </a:p>
      </dgm:t>
    </dgm:pt>
    <dgm:pt modelId="{F5B6009E-F8B4-48ED-A3B7-3CF40AEE679D}" type="parTrans" cxnId="{BA3F07D6-DF74-415D-B143-F4D9FDD18000}">
      <dgm:prSet/>
      <dgm:spPr/>
      <dgm:t>
        <a:bodyPr/>
        <a:lstStyle/>
        <a:p>
          <a:endParaRPr lang="en-GB"/>
        </a:p>
      </dgm:t>
    </dgm:pt>
    <dgm:pt modelId="{72B9706B-34F4-4767-A2DB-8A54C2E2FB92}" type="sibTrans" cxnId="{BA3F07D6-DF74-415D-B143-F4D9FDD18000}">
      <dgm:prSet/>
      <dgm:spPr/>
      <dgm:t>
        <a:bodyPr/>
        <a:lstStyle/>
        <a:p>
          <a:endParaRPr lang="en-GB"/>
        </a:p>
      </dgm:t>
    </dgm:pt>
    <dgm:pt modelId="{34205DBB-2BBB-43B4-B177-BAEF87E0BEC6}" type="pres">
      <dgm:prSet presAssocID="{51F0EDA5-0713-4110-AB05-112EF5E48B2A}" presName="Name0" presStyleCnt="0">
        <dgm:presLayoutVars>
          <dgm:chMax val="11"/>
          <dgm:chPref val="11"/>
          <dgm:dir/>
          <dgm:resizeHandles/>
        </dgm:presLayoutVars>
      </dgm:prSet>
      <dgm:spPr/>
    </dgm:pt>
    <dgm:pt modelId="{43584A6A-3E09-46DD-AF00-85C4AF03D3F3}" type="pres">
      <dgm:prSet presAssocID="{15208AD9-67E9-4A33-9B08-820EB966649B}" presName="Accent7" presStyleCnt="0"/>
      <dgm:spPr/>
    </dgm:pt>
    <dgm:pt modelId="{56697490-87A1-458A-A941-0A37EAB0D285}" type="pres">
      <dgm:prSet presAssocID="{15208AD9-67E9-4A33-9B08-820EB966649B}" presName="Accent" presStyleLbl="node1" presStyleIdx="0" presStyleCnt="7"/>
      <dgm:spPr/>
    </dgm:pt>
    <dgm:pt modelId="{DE51C514-6952-4D36-A5B6-F9B63A3006D5}" type="pres">
      <dgm:prSet presAssocID="{15208AD9-67E9-4A33-9B08-820EB966649B}" presName="ParentBackground7" presStyleCnt="0"/>
      <dgm:spPr/>
    </dgm:pt>
    <dgm:pt modelId="{3B9ADC73-BE82-408F-98DC-5CE0E1DB5F67}" type="pres">
      <dgm:prSet presAssocID="{15208AD9-67E9-4A33-9B08-820EB966649B}" presName="ParentBackground" presStyleLbl="fgAcc1" presStyleIdx="0" presStyleCnt="7"/>
      <dgm:spPr/>
    </dgm:pt>
    <dgm:pt modelId="{37B4C5C8-1573-4CE4-9806-185A73F42D65}" type="pres">
      <dgm:prSet presAssocID="{15208AD9-67E9-4A33-9B08-820EB966649B}" presName="Parent7" presStyleLbl="revTx" presStyleIdx="0" presStyleCnt="0">
        <dgm:presLayoutVars>
          <dgm:chMax val="1"/>
          <dgm:chPref val="1"/>
          <dgm:bulletEnabled val="1"/>
        </dgm:presLayoutVars>
      </dgm:prSet>
      <dgm:spPr/>
    </dgm:pt>
    <dgm:pt modelId="{9F3A3B9F-F13A-480D-BBAA-D4B461A24ACC}" type="pres">
      <dgm:prSet presAssocID="{41AB580C-FD7D-4D14-8B8B-1D527879A3FA}" presName="Accent6" presStyleCnt="0"/>
      <dgm:spPr/>
    </dgm:pt>
    <dgm:pt modelId="{FD9A8BC6-69F4-4C5E-AF38-A1EE1CC09CE3}" type="pres">
      <dgm:prSet presAssocID="{41AB580C-FD7D-4D14-8B8B-1D527879A3FA}" presName="Accent" presStyleLbl="node1" presStyleIdx="1" presStyleCnt="7"/>
      <dgm:spPr/>
    </dgm:pt>
    <dgm:pt modelId="{D0A02AFD-B3FF-49C5-AD06-2ED4BDAFCDE8}" type="pres">
      <dgm:prSet presAssocID="{41AB580C-FD7D-4D14-8B8B-1D527879A3FA}" presName="ParentBackground6" presStyleCnt="0"/>
      <dgm:spPr/>
    </dgm:pt>
    <dgm:pt modelId="{85BB83D7-4495-4A35-A673-1FE96DCBC65B}" type="pres">
      <dgm:prSet presAssocID="{41AB580C-FD7D-4D14-8B8B-1D527879A3FA}" presName="ParentBackground" presStyleLbl="fgAcc1" presStyleIdx="1" presStyleCnt="7"/>
      <dgm:spPr/>
    </dgm:pt>
    <dgm:pt modelId="{28538D97-896C-476D-BC37-41B5608FCABD}" type="pres">
      <dgm:prSet presAssocID="{41AB580C-FD7D-4D14-8B8B-1D527879A3FA}" presName="Parent6" presStyleLbl="revTx" presStyleIdx="0" presStyleCnt="0">
        <dgm:presLayoutVars>
          <dgm:chMax val="1"/>
          <dgm:chPref val="1"/>
          <dgm:bulletEnabled val="1"/>
        </dgm:presLayoutVars>
      </dgm:prSet>
      <dgm:spPr/>
    </dgm:pt>
    <dgm:pt modelId="{AC615EC0-AFDF-432F-9025-59DB1E1FD7F2}" type="pres">
      <dgm:prSet presAssocID="{28E146D2-4A7C-40C7-93E1-45269BEBC1EF}" presName="Accent5" presStyleCnt="0"/>
      <dgm:spPr/>
    </dgm:pt>
    <dgm:pt modelId="{93DDF7A9-B183-4D9B-BC58-25AE8F138968}" type="pres">
      <dgm:prSet presAssocID="{28E146D2-4A7C-40C7-93E1-45269BEBC1EF}" presName="Accent" presStyleLbl="node1" presStyleIdx="2" presStyleCnt="7"/>
      <dgm:spPr/>
    </dgm:pt>
    <dgm:pt modelId="{1844A603-E7D1-456D-8273-E7FE4160EBC0}" type="pres">
      <dgm:prSet presAssocID="{28E146D2-4A7C-40C7-93E1-45269BEBC1EF}" presName="ParentBackground5" presStyleCnt="0"/>
      <dgm:spPr/>
    </dgm:pt>
    <dgm:pt modelId="{22A68515-2983-4AF6-BB76-5E9A7EC36B70}" type="pres">
      <dgm:prSet presAssocID="{28E146D2-4A7C-40C7-93E1-45269BEBC1EF}" presName="ParentBackground" presStyleLbl="fgAcc1" presStyleIdx="2" presStyleCnt="7"/>
      <dgm:spPr/>
    </dgm:pt>
    <dgm:pt modelId="{CF664424-254C-4D39-B861-8928C3440708}" type="pres">
      <dgm:prSet presAssocID="{28E146D2-4A7C-40C7-93E1-45269BEBC1EF}" presName="Parent5" presStyleLbl="revTx" presStyleIdx="0" presStyleCnt="0">
        <dgm:presLayoutVars>
          <dgm:chMax val="1"/>
          <dgm:chPref val="1"/>
          <dgm:bulletEnabled val="1"/>
        </dgm:presLayoutVars>
      </dgm:prSet>
      <dgm:spPr/>
    </dgm:pt>
    <dgm:pt modelId="{582109B0-77B3-4C72-810C-173C0600168A}" type="pres">
      <dgm:prSet presAssocID="{C0FA79EC-56CF-4E3D-A0A2-6C47475D8659}" presName="Accent4" presStyleCnt="0"/>
      <dgm:spPr/>
    </dgm:pt>
    <dgm:pt modelId="{28B81148-1F4B-43BB-B4ED-EC18A28ECD33}" type="pres">
      <dgm:prSet presAssocID="{C0FA79EC-56CF-4E3D-A0A2-6C47475D8659}" presName="Accent" presStyleLbl="node1" presStyleIdx="3" presStyleCnt="7"/>
      <dgm:spPr/>
    </dgm:pt>
    <dgm:pt modelId="{DC67C16C-EA6F-44F1-BDFC-3C2635042504}" type="pres">
      <dgm:prSet presAssocID="{C0FA79EC-56CF-4E3D-A0A2-6C47475D8659}" presName="ParentBackground4" presStyleCnt="0"/>
      <dgm:spPr/>
    </dgm:pt>
    <dgm:pt modelId="{20FCBD80-F51E-4E92-8600-1985708AD8C9}" type="pres">
      <dgm:prSet presAssocID="{C0FA79EC-56CF-4E3D-A0A2-6C47475D8659}" presName="ParentBackground" presStyleLbl="fgAcc1" presStyleIdx="3" presStyleCnt="7"/>
      <dgm:spPr/>
    </dgm:pt>
    <dgm:pt modelId="{FD9F8741-029A-46CE-95AF-D27B4A655746}" type="pres">
      <dgm:prSet presAssocID="{C0FA79EC-56CF-4E3D-A0A2-6C47475D8659}" presName="Parent4" presStyleLbl="revTx" presStyleIdx="0" presStyleCnt="0">
        <dgm:presLayoutVars>
          <dgm:chMax val="1"/>
          <dgm:chPref val="1"/>
          <dgm:bulletEnabled val="1"/>
        </dgm:presLayoutVars>
      </dgm:prSet>
      <dgm:spPr/>
    </dgm:pt>
    <dgm:pt modelId="{2460CED3-11E1-4CFE-97E7-B3993800267C}" type="pres">
      <dgm:prSet presAssocID="{493C24F9-0E97-4E03-9192-ED7DA972C2E8}" presName="Accent3" presStyleCnt="0"/>
      <dgm:spPr/>
    </dgm:pt>
    <dgm:pt modelId="{4158B74C-84BF-467A-9A5F-0C763AB1748B}" type="pres">
      <dgm:prSet presAssocID="{493C24F9-0E97-4E03-9192-ED7DA972C2E8}" presName="Accent" presStyleLbl="node1" presStyleIdx="4" presStyleCnt="7"/>
      <dgm:spPr/>
    </dgm:pt>
    <dgm:pt modelId="{A3C83D30-045B-49EF-B36E-140DE4922991}" type="pres">
      <dgm:prSet presAssocID="{493C24F9-0E97-4E03-9192-ED7DA972C2E8}" presName="ParentBackground3" presStyleCnt="0"/>
      <dgm:spPr/>
    </dgm:pt>
    <dgm:pt modelId="{E1EF279E-1D4C-46B7-8F03-3504A1CB4DCA}" type="pres">
      <dgm:prSet presAssocID="{493C24F9-0E97-4E03-9192-ED7DA972C2E8}" presName="ParentBackground" presStyleLbl="fgAcc1" presStyleIdx="4" presStyleCnt="7"/>
      <dgm:spPr/>
    </dgm:pt>
    <dgm:pt modelId="{DFEDAD14-5F0F-4FAC-B438-183BC5F95FF7}" type="pres">
      <dgm:prSet presAssocID="{493C24F9-0E97-4E03-9192-ED7DA972C2E8}" presName="Parent3" presStyleLbl="revTx" presStyleIdx="0" presStyleCnt="0">
        <dgm:presLayoutVars>
          <dgm:chMax val="1"/>
          <dgm:chPref val="1"/>
          <dgm:bulletEnabled val="1"/>
        </dgm:presLayoutVars>
      </dgm:prSet>
      <dgm:spPr/>
    </dgm:pt>
    <dgm:pt modelId="{6948DB52-022D-444C-B776-5AFE23CD94EA}" type="pres">
      <dgm:prSet presAssocID="{D8885AF8-2FF1-4031-8FAE-FE4FA2F14708}" presName="Accent2" presStyleCnt="0"/>
      <dgm:spPr/>
    </dgm:pt>
    <dgm:pt modelId="{74AB63E6-3D2B-47B3-9102-B8BFC82F8264}" type="pres">
      <dgm:prSet presAssocID="{D8885AF8-2FF1-4031-8FAE-FE4FA2F14708}" presName="Accent" presStyleLbl="node1" presStyleIdx="5" presStyleCnt="7"/>
      <dgm:spPr/>
    </dgm:pt>
    <dgm:pt modelId="{26B25F2D-F0B0-4518-86C0-952DE2F24A67}" type="pres">
      <dgm:prSet presAssocID="{D8885AF8-2FF1-4031-8FAE-FE4FA2F14708}" presName="ParentBackground2" presStyleCnt="0"/>
      <dgm:spPr/>
    </dgm:pt>
    <dgm:pt modelId="{B17C1E9C-E2DA-4DBD-B078-E628817CFA8A}" type="pres">
      <dgm:prSet presAssocID="{D8885AF8-2FF1-4031-8FAE-FE4FA2F14708}" presName="ParentBackground" presStyleLbl="fgAcc1" presStyleIdx="5" presStyleCnt="7"/>
      <dgm:spPr/>
    </dgm:pt>
    <dgm:pt modelId="{937CAE1B-BD61-426D-A203-B1ACBFC7FAA4}" type="pres">
      <dgm:prSet presAssocID="{D8885AF8-2FF1-4031-8FAE-FE4FA2F14708}" presName="Parent2" presStyleLbl="revTx" presStyleIdx="0" presStyleCnt="0">
        <dgm:presLayoutVars>
          <dgm:chMax val="1"/>
          <dgm:chPref val="1"/>
          <dgm:bulletEnabled val="1"/>
        </dgm:presLayoutVars>
      </dgm:prSet>
      <dgm:spPr/>
    </dgm:pt>
    <dgm:pt modelId="{87430C12-60EE-46AC-9350-D71D21EB47B1}" type="pres">
      <dgm:prSet presAssocID="{7B6E519D-B609-4F8B-B5FB-C501A14901FB}" presName="Accent1" presStyleCnt="0"/>
      <dgm:spPr/>
    </dgm:pt>
    <dgm:pt modelId="{03FF0FF2-977A-4A58-912D-D690231EDBF1}" type="pres">
      <dgm:prSet presAssocID="{7B6E519D-B609-4F8B-B5FB-C501A14901FB}" presName="Accent" presStyleLbl="node1" presStyleIdx="6" presStyleCnt="7"/>
      <dgm:spPr/>
    </dgm:pt>
    <dgm:pt modelId="{30103D82-AB95-4C05-BE7F-E9233A871E69}" type="pres">
      <dgm:prSet presAssocID="{7B6E519D-B609-4F8B-B5FB-C501A14901FB}" presName="ParentBackground1" presStyleCnt="0"/>
      <dgm:spPr/>
    </dgm:pt>
    <dgm:pt modelId="{F2A396AE-D3CB-491D-AF95-C3491C7F1512}" type="pres">
      <dgm:prSet presAssocID="{7B6E519D-B609-4F8B-B5FB-C501A14901FB}" presName="ParentBackground" presStyleLbl="fgAcc1" presStyleIdx="6" presStyleCnt="7"/>
      <dgm:spPr/>
    </dgm:pt>
    <dgm:pt modelId="{EFF9E4CA-8D91-4674-9691-39764B1958F6}" type="pres">
      <dgm:prSet presAssocID="{7B6E519D-B609-4F8B-B5FB-C501A14901FB}" presName="Parent1" presStyleLbl="revTx" presStyleIdx="0" presStyleCnt="0">
        <dgm:presLayoutVars>
          <dgm:chMax val="1"/>
          <dgm:chPref val="1"/>
          <dgm:bulletEnabled val="1"/>
        </dgm:presLayoutVars>
      </dgm:prSet>
      <dgm:spPr/>
    </dgm:pt>
  </dgm:ptLst>
  <dgm:cxnLst>
    <dgm:cxn modelId="{2A4DCD11-5A0C-4F38-91D3-341211734294}" type="presOf" srcId="{7B6E519D-B609-4F8B-B5FB-C501A14901FB}" destId="{EFF9E4CA-8D91-4674-9691-39764B1958F6}" srcOrd="1" destOrd="0" presId="urn:microsoft.com/office/officeart/2011/layout/CircleProcess"/>
    <dgm:cxn modelId="{97600014-07C1-4A51-86C6-48A00D6422BE}" type="presOf" srcId="{41AB580C-FD7D-4D14-8B8B-1D527879A3FA}" destId="{85BB83D7-4495-4A35-A673-1FE96DCBC65B}" srcOrd="0" destOrd="0" presId="urn:microsoft.com/office/officeart/2011/layout/CircleProcess"/>
    <dgm:cxn modelId="{A050451B-C6D9-42D8-81F8-6EC7C0D6F33C}" srcId="{51F0EDA5-0713-4110-AB05-112EF5E48B2A}" destId="{7B6E519D-B609-4F8B-B5FB-C501A14901FB}" srcOrd="0" destOrd="0" parTransId="{B2E93DE5-F794-4AE7-A34B-ED671DA4D214}" sibTransId="{657F2F13-7EFA-4A71-AF46-8AD7F8ABEE43}"/>
    <dgm:cxn modelId="{264DF930-E2E7-48D0-AB58-2DA984A872D9}" type="presOf" srcId="{15208AD9-67E9-4A33-9B08-820EB966649B}" destId="{3B9ADC73-BE82-408F-98DC-5CE0E1DB5F67}" srcOrd="0" destOrd="0" presId="urn:microsoft.com/office/officeart/2011/layout/CircleProcess"/>
    <dgm:cxn modelId="{A1B6F04D-39C9-4186-8FA2-92D6CEB5C254}" type="presOf" srcId="{28E146D2-4A7C-40C7-93E1-45269BEBC1EF}" destId="{CF664424-254C-4D39-B861-8928C3440708}" srcOrd="1" destOrd="0" presId="urn:microsoft.com/office/officeart/2011/layout/CircleProcess"/>
    <dgm:cxn modelId="{76008D4E-E554-4085-BE0F-83AB46AFAA9D}" type="presOf" srcId="{51F0EDA5-0713-4110-AB05-112EF5E48B2A}" destId="{34205DBB-2BBB-43B4-B177-BAEF87E0BEC6}" srcOrd="0" destOrd="0" presId="urn:microsoft.com/office/officeart/2011/layout/CircleProcess"/>
    <dgm:cxn modelId="{A7BC6F84-D8AA-4D3F-A80F-791F9CC97688}" type="presOf" srcId="{D8885AF8-2FF1-4031-8FAE-FE4FA2F14708}" destId="{B17C1E9C-E2DA-4DBD-B078-E628817CFA8A}" srcOrd="0" destOrd="0" presId="urn:microsoft.com/office/officeart/2011/layout/CircleProcess"/>
    <dgm:cxn modelId="{3A541690-1555-4F1C-A434-9E5CC7BEF7C8}" type="presOf" srcId="{C0FA79EC-56CF-4E3D-A0A2-6C47475D8659}" destId="{FD9F8741-029A-46CE-95AF-D27B4A655746}" srcOrd="1" destOrd="0" presId="urn:microsoft.com/office/officeart/2011/layout/CircleProcess"/>
    <dgm:cxn modelId="{332C47A1-4E4E-4A09-9612-5B98C739CFEC}" type="presOf" srcId="{D8885AF8-2FF1-4031-8FAE-FE4FA2F14708}" destId="{937CAE1B-BD61-426D-A203-B1ACBFC7FAA4}" srcOrd="1" destOrd="0" presId="urn:microsoft.com/office/officeart/2011/layout/CircleProcess"/>
    <dgm:cxn modelId="{12FB99B0-C759-4622-AC43-850F51524FBA}" type="presOf" srcId="{7B6E519D-B609-4F8B-B5FB-C501A14901FB}" destId="{F2A396AE-D3CB-491D-AF95-C3491C7F1512}" srcOrd="0" destOrd="0" presId="urn:microsoft.com/office/officeart/2011/layout/CircleProcess"/>
    <dgm:cxn modelId="{7191F0B4-297A-4DE0-A61B-5904B880C19D}" type="presOf" srcId="{493C24F9-0E97-4E03-9192-ED7DA972C2E8}" destId="{E1EF279E-1D4C-46B7-8F03-3504A1CB4DCA}" srcOrd="0" destOrd="0" presId="urn:microsoft.com/office/officeart/2011/layout/CircleProcess"/>
    <dgm:cxn modelId="{EF5B7FBB-767B-421E-AA01-2CBCB1966F37}" type="presOf" srcId="{41AB580C-FD7D-4D14-8B8B-1D527879A3FA}" destId="{28538D97-896C-476D-BC37-41B5608FCABD}" srcOrd="1" destOrd="0" presId="urn:microsoft.com/office/officeart/2011/layout/CircleProcess"/>
    <dgm:cxn modelId="{EFE3DDBC-8FC3-44E4-BD34-474E521A93E9}" type="presOf" srcId="{C0FA79EC-56CF-4E3D-A0A2-6C47475D8659}" destId="{20FCBD80-F51E-4E92-8600-1985708AD8C9}" srcOrd="0" destOrd="0" presId="urn:microsoft.com/office/officeart/2011/layout/CircleProcess"/>
    <dgm:cxn modelId="{05D3EFD2-2594-4334-A6F2-4EA8364E8AE4}" srcId="{51F0EDA5-0713-4110-AB05-112EF5E48B2A}" destId="{C0FA79EC-56CF-4E3D-A0A2-6C47475D8659}" srcOrd="3" destOrd="0" parTransId="{892E4303-C91D-4FCF-B0AE-065876144C96}" sibTransId="{C38641E9-E909-4A3B-88BC-F5193B3FC7AC}"/>
    <dgm:cxn modelId="{3C1BDDD3-CC38-4897-B002-8BF61705EEF9}" srcId="{51F0EDA5-0713-4110-AB05-112EF5E48B2A}" destId="{493C24F9-0E97-4E03-9192-ED7DA972C2E8}" srcOrd="2" destOrd="0" parTransId="{00A9F01D-4FCC-417D-9FBA-3CA1E98B5835}" sibTransId="{3554A9CF-F800-415C-A916-C9231EA91234}"/>
    <dgm:cxn modelId="{BA3F07D6-DF74-415D-B143-F4D9FDD18000}" srcId="{51F0EDA5-0713-4110-AB05-112EF5E48B2A}" destId="{41AB580C-FD7D-4D14-8B8B-1D527879A3FA}" srcOrd="5" destOrd="0" parTransId="{F5B6009E-F8B4-48ED-A3B7-3CF40AEE679D}" sibTransId="{72B9706B-34F4-4767-A2DB-8A54C2E2FB92}"/>
    <dgm:cxn modelId="{0A0B21E9-4EA2-4CF4-8DB5-51C4F600529E}" srcId="{51F0EDA5-0713-4110-AB05-112EF5E48B2A}" destId="{D8885AF8-2FF1-4031-8FAE-FE4FA2F14708}" srcOrd="1" destOrd="0" parTransId="{D1635608-8032-4581-AD18-A57EAD4DC48E}" sibTransId="{3C000DB7-D897-407F-8830-88E3328A13DB}"/>
    <dgm:cxn modelId="{667198E9-857A-493D-80E7-12C04DAC7813}" srcId="{51F0EDA5-0713-4110-AB05-112EF5E48B2A}" destId="{15208AD9-67E9-4A33-9B08-820EB966649B}" srcOrd="6" destOrd="0" parTransId="{2B0DC7BE-EED4-4075-8776-D1A6CF9842CA}" sibTransId="{3B2E1797-7CF2-4D20-AB5A-80DF43AF6038}"/>
    <dgm:cxn modelId="{353F73EF-798C-4A73-BBA9-2C6E2A12C0BC}" srcId="{51F0EDA5-0713-4110-AB05-112EF5E48B2A}" destId="{28E146D2-4A7C-40C7-93E1-45269BEBC1EF}" srcOrd="4" destOrd="0" parTransId="{CEF5705A-9F38-4BCE-AED8-FDBF2B38D409}" sibTransId="{BF8BC127-CF7A-4ACE-AA94-C3EDF8A918C2}"/>
    <dgm:cxn modelId="{84A2A8F2-B276-4866-B85F-AE1C67B091ED}" type="presOf" srcId="{28E146D2-4A7C-40C7-93E1-45269BEBC1EF}" destId="{22A68515-2983-4AF6-BB76-5E9A7EC36B70}" srcOrd="0" destOrd="0" presId="urn:microsoft.com/office/officeart/2011/layout/CircleProcess"/>
    <dgm:cxn modelId="{7C31DAF8-EC03-4E82-9913-82C1AAA5A730}" type="presOf" srcId="{493C24F9-0E97-4E03-9192-ED7DA972C2E8}" destId="{DFEDAD14-5F0F-4FAC-B438-183BC5F95FF7}" srcOrd="1" destOrd="0" presId="urn:microsoft.com/office/officeart/2011/layout/CircleProcess"/>
    <dgm:cxn modelId="{9D924FF9-105F-4798-9646-81AA2823BEDB}" type="presOf" srcId="{15208AD9-67E9-4A33-9B08-820EB966649B}" destId="{37B4C5C8-1573-4CE4-9806-185A73F42D65}" srcOrd="1" destOrd="0" presId="urn:microsoft.com/office/officeart/2011/layout/CircleProcess"/>
    <dgm:cxn modelId="{C0321377-C706-4161-8D01-0985084B386C}" type="presParOf" srcId="{34205DBB-2BBB-43B4-B177-BAEF87E0BEC6}" destId="{43584A6A-3E09-46DD-AF00-85C4AF03D3F3}" srcOrd="0" destOrd="0" presId="urn:microsoft.com/office/officeart/2011/layout/CircleProcess"/>
    <dgm:cxn modelId="{9EB24091-7436-4D54-9976-9B69C50E0706}" type="presParOf" srcId="{43584A6A-3E09-46DD-AF00-85C4AF03D3F3}" destId="{56697490-87A1-458A-A941-0A37EAB0D285}" srcOrd="0" destOrd="0" presId="urn:microsoft.com/office/officeart/2011/layout/CircleProcess"/>
    <dgm:cxn modelId="{C717900D-96FC-48AA-B04F-1EF529A02C8F}" type="presParOf" srcId="{34205DBB-2BBB-43B4-B177-BAEF87E0BEC6}" destId="{DE51C514-6952-4D36-A5B6-F9B63A3006D5}" srcOrd="1" destOrd="0" presId="urn:microsoft.com/office/officeart/2011/layout/CircleProcess"/>
    <dgm:cxn modelId="{79990189-4C84-4DCE-9B47-EA7056E4B419}" type="presParOf" srcId="{DE51C514-6952-4D36-A5B6-F9B63A3006D5}" destId="{3B9ADC73-BE82-408F-98DC-5CE0E1DB5F67}" srcOrd="0" destOrd="0" presId="urn:microsoft.com/office/officeart/2011/layout/CircleProcess"/>
    <dgm:cxn modelId="{155B269D-0DBF-4060-B71F-EBC848BE6E6C}" type="presParOf" srcId="{34205DBB-2BBB-43B4-B177-BAEF87E0BEC6}" destId="{37B4C5C8-1573-4CE4-9806-185A73F42D65}" srcOrd="2" destOrd="0" presId="urn:microsoft.com/office/officeart/2011/layout/CircleProcess"/>
    <dgm:cxn modelId="{BF725314-A916-4281-B645-55DFA2722666}" type="presParOf" srcId="{34205DBB-2BBB-43B4-B177-BAEF87E0BEC6}" destId="{9F3A3B9F-F13A-480D-BBAA-D4B461A24ACC}" srcOrd="3" destOrd="0" presId="urn:microsoft.com/office/officeart/2011/layout/CircleProcess"/>
    <dgm:cxn modelId="{055936AB-3886-4F55-A855-055071D1C1A2}" type="presParOf" srcId="{9F3A3B9F-F13A-480D-BBAA-D4B461A24ACC}" destId="{FD9A8BC6-69F4-4C5E-AF38-A1EE1CC09CE3}" srcOrd="0" destOrd="0" presId="urn:microsoft.com/office/officeart/2011/layout/CircleProcess"/>
    <dgm:cxn modelId="{EB90C847-8314-45A0-A1C9-86A7A03B150F}" type="presParOf" srcId="{34205DBB-2BBB-43B4-B177-BAEF87E0BEC6}" destId="{D0A02AFD-B3FF-49C5-AD06-2ED4BDAFCDE8}" srcOrd="4" destOrd="0" presId="urn:microsoft.com/office/officeart/2011/layout/CircleProcess"/>
    <dgm:cxn modelId="{67F053E0-60BF-4462-895E-055737A80414}" type="presParOf" srcId="{D0A02AFD-B3FF-49C5-AD06-2ED4BDAFCDE8}" destId="{85BB83D7-4495-4A35-A673-1FE96DCBC65B}" srcOrd="0" destOrd="0" presId="urn:microsoft.com/office/officeart/2011/layout/CircleProcess"/>
    <dgm:cxn modelId="{FF9CE7D1-CD50-479E-803F-90E11FA3B3BC}" type="presParOf" srcId="{34205DBB-2BBB-43B4-B177-BAEF87E0BEC6}" destId="{28538D97-896C-476D-BC37-41B5608FCABD}" srcOrd="5" destOrd="0" presId="urn:microsoft.com/office/officeart/2011/layout/CircleProcess"/>
    <dgm:cxn modelId="{015A25A3-88C5-4780-B0F1-59E4D5670A65}" type="presParOf" srcId="{34205DBB-2BBB-43B4-B177-BAEF87E0BEC6}" destId="{AC615EC0-AFDF-432F-9025-59DB1E1FD7F2}" srcOrd="6" destOrd="0" presId="urn:microsoft.com/office/officeart/2011/layout/CircleProcess"/>
    <dgm:cxn modelId="{4BA725A4-DEAC-4D27-B723-AFDEF32FA093}" type="presParOf" srcId="{AC615EC0-AFDF-432F-9025-59DB1E1FD7F2}" destId="{93DDF7A9-B183-4D9B-BC58-25AE8F138968}" srcOrd="0" destOrd="0" presId="urn:microsoft.com/office/officeart/2011/layout/CircleProcess"/>
    <dgm:cxn modelId="{B297842B-4012-4AFE-9CD1-0A6BB0C3EEC2}" type="presParOf" srcId="{34205DBB-2BBB-43B4-B177-BAEF87E0BEC6}" destId="{1844A603-E7D1-456D-8273-E7FE4160EBC0}" srcOrd="7" destOrd="0" presId="urn:microsoft.com/office/officeart/2011/layout/CircleProcess"/>
    <dgm:cxn modelId="{14D8B590-D6E9-40C1-B53E-64289E7249A4}" type="presParOf" srcId="{1844A603-E7D1-456D-8273-E7FE4160EBC0}" destId="{22A68515-2983-4AF6-BB76-5E9A7EC36B70}" srcOrd="0" destOrd="0" presId="urn:microsoft.com/office/officeart/2011/layout/CircleProcess"/>
    <dgm:cxn modelId="{F0905948-D3CE-4D12-A863-95D7848EE026}" type="presParOf" srcId="{34205DBB-2BBB-43B4-B177-BAEF87E0BEC6}" destId="{CF664424-254C-4D39-B861-8928C3440708}" srcOrd="8" destOrd="0" presId="urn:microsoft.com/office/officeart/2011/layout/CircleProcess"/>
    <dgm:cxn modelId="{CFE8A13C-87B4-418E-8823-2219DCFDD8A9}" type="presParOf" srcId="{34205DBB-2BBB-43B4-B177-BAEF87E0BEC6}" destId="{582109B0-77B3-4C72-810C-173C0600168A}" srcOrd="9" destOrd="0" presId="urn:microsoft.com/office/officeart/2011/layout/CircleProcess"/>
    <dgm:cxn modelId="{4C222752-24D0-4150-B9BE-450F7D23901B}" type="presParOf" srcId="{582109B0-77B3-4C72-810C-173C0600168A}" destId="{28B81148-1F4B-43BB-B4ED-EC18A28ECD33}" srcOrd="0" destOrd="0" presId="urn:microsoft.com/office/officeart/2011/layout/CircleProcess"/>
    <dgm:cxn modelId="{B0021A8D-3357-4B3E-A281-052749C00196}" type="presParOf" srcId="{34205DBB-2BBB-43B4-B177-BAEF87E0BEC6}" destId="{DC67C16C-EA6F-44F1-BDFC-3C2635042504}" srcOrd="10" destOrd="0" presId="urn:microsoft.com/office/officeart/2011/layout/CircleProcess"/>
    <dgm:cxn modelId="{162492D1-1DC3-4C1D-B132-E93581116ED3}" type="presParOf" srcId="{DC67C16C-EA6F-44F1-BDFC-3C2635042504}" destId="{20FCBD80-F51E-4E92-8600-1985708AD8C9}" srcOrd="0" destOrd="0" presId="urn:microsoft.com/office/officeart/2011/layout/CircleProcess"/>
    <dgm:cxn modelId="{DA3308E2-2123-457F-9607-BB59AEFBDF5E}" type="presParOf" srcId="{34205DBB-2BBB-43B4-B177-BAEF87E0BEC6}" destId="{FD9F8741-029A-46CE-95AF-D27B4A655746}" srcOrd="11" destOrd="0" presId="urn:microsoft.com/office/officeart/2011/layout/CircleProcess"/>
    <dgm:cxn modelId="{36F662E2-947D-411E-952F-2478A9000686}" type="presParOf" srcId="{34205DBB-2BBB-43B4-B177-BAEF87E0BEC6}" destId="{2460CED3-11E1-4CFE-97E7-B3993800267C}" srcOrd="12" destOrd="0" presId="urn:microsoft.com/office/officeart/2011/layout/CircleProcess"/>
    <dgm:cxn modelId="{75C70798-8F07-48FF-9B6B-F01B1A5FCD85}" type="presParOf" srcId="{2460CED3-11E1-4CFE-97E7-B3993800267C}" destId="{4158B74C-84BF-467A-9A5F-0C763AB1748B}" srcOrd="0" destOrd="0" presId="urn:microsoft.com/office/officeart/2011/layout/CircleProcess"/>
    <dgm:cxn modelId="{D9212C15-B3FF-4F46-9B6E-CD47496C1A87}" type="presParOf" srcId="{34205DBB-2BBB-43B4-B177-BAEF87E0BEC6}" destId="{A3C83D30-045B-49EF-B36E-140DE4922991}" srcOrd="13" destOrd="0" presId="urn:microsoft.com/office/officeart/2011/layout/CircleProcess"/>
    <dgm:cxn modelId="{FFB78BBE-73B5-4A5B-9FA8-FE436D9AE6D4}" type="presParOf" srcId="{A3C83D30-045B-49EF-B36E-140DE4922991}" destId="{E1EF279E-1D4C-46B7-8F03-3504A1CB4DCA}" srcOrd="0" destOrd="0" presId="urn:microsoft.com/office/officeart/2011/layout/CircleProcess"/>
    <dgm:cxn modelId="{D599A62C-52B3-4337-8182-87ED59356A79}" type="presParOf" srcId="{34205DBB-2BBB-43B4-B177-BAEF87E0BEC6}" destId="{DFEDAD14-5F0F-4FAC-B438-183BC5F95FF7}" srcOrd="14" destOrd="0" presId="urn:microsoft.com/office/officeart/2011/layout/CircleProcess"/>
    <dgm:cxn modelId="{6DC4CE01-157A-4629-A7F3-E725ADD072F4}" type="presParOf" srcId="{34205DBB-2BBB-43B4-B177-BAEF87E0BEC6}" destId="{6948DB52-022D-444C-B776-5AFE23CD94EA}" srcOrd="15" destOrd="0" presId="urn:microsoft.com/office/officeart/2011/layout/CircleProcess"/>
    <dgm:cxn modelId="{AAE307D8-85A0-4AA6-9A05-90D5BCB7DD6D}" type="presParOf" srcId="{6948DB52-022D-444C-B776-5AFE23CD94EA}" destId="{74AB63E6-3D2B-47B3-9102-B8BFC82F8264}" srcOrd="0" destOrd="0" presId="urn:microsoft.com/office/officeart/2011/layout/CircleProcess"/>
    <dgm:cxn modelId="{7176F0BC-9773-4B23-B136-EDA915B1A83B}" type="presParOf" srcId="{34205DBB-2BBB-43B4-B177-BAEF87E0BEC6}" destId="{26B25F2D-F0B0-4518-86C0-952DE2F24A67}" srcOrd="16" destOrd="0" presId="urn:microsoft.com/office/officeart/2011/layout/CircleProcess"/>
    <dgm:cxn modelId="{8FF363C6-0FD7-43E8-8FDD-BD285B0947FD}" type="presParOf" srcId="{26B25F2D-F0B0-4518-86C0-952DE2F24A67}" destId="{B17C1E9C-E2DA-4DBD-B078-E628817CFA8A}" srcOrd="0" destOrd="0" presId="urn:microsoft.com/office/officeart/2011/layout/CircleProcess"/>
    <dgm:cxn modelId="{9D70B19D-B0DA-4A7D-84C9-D561691A23CB}" type="presParOf" srcId="{34205DBB-2BBB-43B4-B177-BAEF87E0BEC6}" destId="{937CAE1B-BD61-426D-A203-B1ACBFC7FAA4}" srcOrd="17" destOrd="0" presId="urn:microsoft.com/office/officeart/2011/layout/CircleProcess"/>
    <dgm:cxn modelId="{7D73281E-9D4A-4FDC-94FC-04D3556122B4}" type="presParOf" srcId="{34205DBB-2BBB-43B4-B177-BAEF87E0BEC6}" destId="{87430C12-60EE-46AC-9350-D71D21EB47B1}" srcOrd="18" destOrd="0" presId="urn:microsoft.com/office/officeart/2011/layout/CircleProcess"/>
    <dgm:cxn modelId="{66E83B43-ABFD-4A3F-BB50-CC6D1188C741}" type="presParOf" srcId="{87430C12-60EE-46AC-9350-D71D21EB47B1}" destId="{03FF0FF2-977A-4A58-912D-D690231EDBF1}" srcOrd="0" destOrd="0" presId="urn:microsoft.com/office/officeart/2011/layout/CircleProcess"/>
    <dgm:cxn modelId="{CA0BEF9B-86DB-41C8-9407-5230BEED0BD8}" type="presParOf" srcId="{34205DBB-2BBB-43B4-B177-BAEF87E0BEC6}" destId="{30103D82-AB95-4C05-BE7F-E9233A871E69}" srcOrd="19" destOrd="0" presId="urn:microsoft.com/office/officeart/2011/layout/CircleProcess"/>
    <dgm:cxn modelId="{78CD2AC2-BA60-4836-93DB-23CE508BA6F5}" type="presParOf" srcId="{30103D82-AB95-4C05-BE7F-E9233A871E69}" destId="{F2A396AE-D3CB-491D-AF95-C3491C7F1512}" srcOrd="0" destOrd="0" presId="urn:microsoft.com/office/officeart/2011/layout/CircleProcess"/>
    <dgm:cxn modelId="{DACC5B75-4CC9-444D-93B1-B392DF5F8101}" type="presParOf" srcId="{34205DBB-2BBB-43B4-B177-BAEF87E0BEC6}" destId="{EFF9E4CA-8D91-4674-9691-39764B1958F6}" srcOrd="20" destOrd="0" presId="urn:microsoft.com/office/officeart/2011/layout/CircleProcess"/>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3CA120C-76A2-496F-831C-5B11BBAD5CCB}"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68C74403-4B1E-4528-A4B6-4F7E0B20783D}">
      <dgm:prSet/>
      <dgm:spPr/>
      <dgm:t>
        <a:bodyPr/>
        <a:lstStyle/>
        <a:p>
          <a:r>
            <a:rPr lang="en-GB"/>
            <a:t>Feedback from questionnaires gathered and evaluated </a:t>
          </a:r>
        </a:p>
      </dgm:t>
    </dgm:pt>
    <dgm:pt modelId="{74425627-5739-4C97-A04D-91D9529B8E33}" type="parTrans" cxnId="{C2830844-6DD7-4961-BF01-5362F01091F9}">
      <dgm:prSet/>
      <dgm:spPr/>
      <dgm:t>
        <a:bodyPr/>
        <a:lstStyle/>
        <a:p>
          <a:endParaRPr lang="en-GB"/>
        </a:p>
      </dgm:t>
    </dgm:pt>
    <dgm:pt modelId="{4E17A603-4C03-4B54-A333-F97E4F2C82CD}" type="sibTrans" cxnId="{C2830844-6DD7-4961-BF01-5362F01091F9}">
      <dgm:prSet/>
      <dgm:spPr/>
      <dgm:t>
        <a:bodyPr/>
        <a:lstStyle/>
        <a:p>
          <a:endParaRPr lang="en-GB"/>
        </a:p>
      </dgm:t>
    </dgm:pt>
    <dgm:pt modelId="{AB782184-20F2-47D4-8C34-435450B3BFF9}">
      <dgm:prSet/>
      <dgm:spPr/>
      <dgm:t>
        <a:bodyPr/>
        <a:lstStyle/>
        <a:p>
          <a:r>
            <a:rPr lang="en-GB"/>
            <a:t>Stakeholder engagement</a:t>
          </a:r>
        </a:p>
      </dgm:t>
    </dgm:pt>
    <dgm:pt modelId="{5DA7EA60-43A6-4ED1-8F5F-110290308BDF}" type="parTrans" cxnId="{2553AA8A-48F4-4FAE-82E3-7CED1EEE23F3}">
      <dgm:prSet/>
      <dgm:spPr/>
      <dgm:t>
        <a:bodyPr/>
        <a:lstStyle/>
        <a:p>
          <a:endParaRPr lang="en-GB"/>
        </a:p>
      </dgm:t>
    </dgm:pt>
    <dgm:pt modelId="{D06A7EC1-5E3F-48A8-AEF2-6E67E1CC9588}" type="sibTrans" cxnId="{2553AA8A-48F4-4FAE-82E3-7CED1EEE23F3}">
      <dgm:prSet/>
      <dgm:spPr/>
      <dgm:t>
        <a:bodyPr/>
        <a:lstStyle/>
        <a:p>
          <a:endParaRPr lang="en-GB"/>
        </a:p>
      </dgm:t>
    </dgm:pt>
    <dgm:pt modelId="{D4A0CAD6-7BC1-4BCE-B819-58B9F4F3B397}">
      <dgm:prSet/>
      <dgm:spPr/>
      <dgm:t>
        <a:bodyPr/>
        <a:lstStyle/>
        <a:p>
          <a:r>
            <a:rPr lang="en-GB" dirty="0"/>
            <a:t>Encountered barriers (costing, policy)</a:t>
          </a:r>
        </a:p>
      </dgm:t>
    </dgm:pt>
    <dgm:pt modelId="{1690A8E3-8934-4FC1-A50D-77F76EF226CC}" type="parTrans" cxnId="{6C5882E7-5983-4D7B-ADAD-5F56C1704D37}">
      <dgm:prSet/>
      <dgm:spPr/>
      <dgm:t>
        <a:bodyPr/>
        <a:lstStyle/>
        <a:p>
          <a:endParaRPr lang="en-GB"/>
        </a:p>
      </dgm:t>
    </dgm:pt>
    <dgm:pt modelId="{25C22588-BCE9-4C84-8849-F288A28A538D}" type="sibTrans" cxnId="{6C5882E7-5983-4D7B-ADAD-5F56C1704D37}">
      <dgm:prSet/>
      <dgm:spPr/>
      <dgm:t>
        <a:bodyPr/>
        <a:lstStyle/>
        <a:p>
          <a:endParaRPr lang="en-GB"/>
        </a:p>
      </dgm:t>
    </dgm:pt>
    <dgm:pt modelId="{B79CDDDF-0C12-4E44-AFCA-93E7B0705B8F}">
      <dgm:prSet/>
      <dgm:spPr/>
      <dgm:t>
        <a:bodyPr/>
        <a:lstStyle/>
        <a:p>
          <a:r>
            <a:rPr lang="en-GB"/>
            <a:t>Identify compromises </a:t>
          </a:r>
        </a:p>
      </dgm:t>
    </dgm:pt>
    <dgm:pt modelId="{02F68680-7774-4008-8A11-D95439F81B80}" type="parTrans" cxnId="{60A43A34-650D-4FDD-A7F6-FD3EADDA01C0}">
      <dgm:prSet/>
      <dgm:spPr/>
      <dgm:t>
        <a:bodyPr/>
        <a:lstStyle/>
        <a:p>
          <a:endParaRPr lang="en-GB"/>
        </a:p>
      </dgm:t>
    </dgm:pt>
    <dgm:pt modelId="{E7F19F5B-4F69-44E1-9C68-906FA77D94F6}" type="sibTrans" cxnId="{60A43A34-650D-4FDD-A7F6-FD3EADDA01C0}">
      <dgm:prSet/>
      <dgm:spPr/>
      <dgm:t>
        <a:bodyPr/>
        <a:lstStyle/>
        <a:p>
          <a:endParaRPr lang="en-GB"/>
        </a:p>
      </dgm:t>
    </dgm:pt>
    <dgm:pt modelId="{D0B57923-DCD2-47DB-BF4B-AC3EBA05CD64}">
      <dgm:prSet/>
      <dgm:spPr/>
      <dgm:t>
        <a:bodyPr/>
        <a:lstStyle/>
        <a:p>
          <a:r>
            <a:rPr lang="en-GB" dirty="0"/>
            <a:t>Progress is slower than anticipated </a:t>
          </a:r>
          <a:r>
            <a:rPr lang="en-GB" dirty="0">
              <a:sym typeface="Wingdings" panose="05000000000000000000" pitchFamily="2" charset="2"/>
            </a:rPr>
            <a:t></a:t>
          </a:r>
          <a:r>
            <a:rPr lang="en-GB" dirty="0"/>
            <a:t> revealed the complexity of a system-level change</a:t>
          </a:r>
        </a:p>
      </dgm:t>
    </dgm:pt>
    <dgm:pt modelId="{16505F66-0FCE-46C1-B697-CB09E53F8A12}" type="parTrans" cxnId="{E2E44512-4E8A-474F-812B-6A2372FB83C6}">
      <dgm:prSet/>
      <dgm:spPr/>
      <dgm:t>
        <a:bodyPr/>
        <a:lstStyle/>
        <a:p>
          <a:endParaRPr lang="en-GB"/>
        </a:p>
      </dgm:t>
    </dgm:pt>
    <dgm:pt modelId="{207BA412-4979-46C2-93D8-91F5F96515C9}" type="sibTrans" cxnId="{E2E44512-4E8A-474F-812B-6A2372FB83C6}">
      <dgm:prSet/>
      <dgm:spPr/>
      <dgm:t>
        <a:bodyPr/>
        <a:lstStyle/>
        <a:p>
          <a:endParaRPr lang="en-GB"/>
        </a:p>
      </dgm:t>
    </dgm:pt>
    <dgm:pt modelId="{0F06B825-2C5F-4D65-AB91-2785296CEFAD}" type="pres">
      <dgm:prSet presAssocID="{33CA120C-76A2-496F-831C-5B11BBAD5CCB}" presName="diagram" presStyleCnt="0">
        <dgm:presLayoutVars>
          <dgm:dir/>
          <dgm:resizeHandles val="exact"/>
        </dgm:presLayoutVars>
      </dgm:prSet>
      <dgm:spPr/>
    </dgm:pt>
    <dgm:pt modelId="{BFBC19FA-BB04-4481-A063-F1674A5DA49F}" type="pres">
      <dgm:prSet presAssocID="{68C74403-4B1E-4528-A4B6-4F7E0B20783D}" presName="node" presStyleLbl="node1" presStyleIdx="0" presStyleCnt="5">
        <dgm:presLayoutVars>
          <dgm:bulletEnabled val="1"/>
        </dgm:presLayoutVars>
      </dgm:prSet>
      <dgm:spPr/>
    </dgm:pt>
    <dgm:pt modelId="{395910A9-79ED-4E2C-A40B-28FAE4CE6F98}" type="pres">
      <dgm:prSet presAssocID="{4E17A603-4C03-4B54-A333-F97E4F2C82CD}" presName="sibTrans" presStyleCnt="0"/>
      <dgm:spPr/>
    </dgm:pt>
    <dgm:pt modelId="{4B4539FC-8EE8-4FDD-8DED-82499DC4C4EB}" type="pres">
      <dgm:prSet presAssocID="{AB782184-20F2-47D4-8C34-435450B3BFF9}" presName="node" presStyleLbl="node1" presStyleIdx="1" presStyleCnt="5">
        <dgm:presLayoutVars>
          <dgm:bulletEnabled val="1"/>
        </dgm:presLayoutVars>
      </dgm:prSet>
      <dgm:spPr/>
    </dgm:pt>
    <dgm:pt modelId="{EB63B2F5-21DC-4758-B570-7417449DE8F4}" type="pres">
      <dgm:prSet presAssocID="{D06A7EC1-5E3F-48A8-AEF2-6E67E1CC9588}" presName="sibTrans" presStyleCnt="0"/>
      <dgm:spPr/>
    </dgm:pt>
    <dgm:pt modelId="{FC1B0E0B-317A-4667-B8CA-B7B41F136497}" type="pres">
      <dgm:prSet presAssocID="{D4A0CAD6-7BC1-4BCE-B819-58B9F4F3B397}" presName="node" presStyleLbl="node1" presStyleIdx="2" presStyleCnt="5">
        <dgm:presLayoutVars>
          <dgm:bulletEnabled val="1"/>
        </dgm:presLayoutVars>
      </dgm:prSet>
      <dgm:spPr/>
    </dgm:pt>
    <dgm:pt modelId="{A951F127-6973-4F82-9239-E4781D70521E}" type="pres">
      <dgm:prSet presAssocID="{25C22588-BCE9-4C84-8849-F288A28A538D}" presName="sibTrans" presStyleCnt="0"/>
      <dgm:spPr/>
    </dgm:pt>
    <dgm:pt modelId="{054FE04B-1475-4558-8E3A-ED4C9B0F504B}" type="pres">
      <dgm:prSet presAssocID="{B79CDDDF-0C12-4E44-AFCA-93E7B0705B8F}" presName="node" presStyleLbl="node1" presStyleIdx="3" presStyleCnt="5">
        <dgm:presLayoutVars>
          <dgm:bulletEnabled val="1"/>
        </dgm:presLayoutVars>
      </dgm:prSet>
      <dgm:spPr/>
    </dgm:pt>
    <dgm:pt modelId="{0857EB56-8269-4008-AFE3-9D84AF08AF57}" type="pres">
      <dgm:prSet presAssocID="{E7F19F5B-4F69-44E1-9C68-906FA77D94F6}" presName="sibTrans" presStyleCnt="0"/>
      <dgm:spPr/>
    </dgm:pt>
    <dgm:pt modelId="{EFD48A96-E22E-48AA-8158-3158D24A14C4}" type="pres">
      <dgm:prSet presAssocID="{D0B57923-DCD2-47DB-BF4B-AC3EBA05CD64}" presName="node" presStyleLbl="node1" presStyleIdx="4" presStyleCnt="5">
        <dgm:presLayoutVars>
          <dgm:bulletEnabled val="1"/>
        </dgm:presLayoutVars>
      </dgm:prSet>
      <dgm:spPr/>
    </dgm:pt>
  </dgm:ptLst>
  <dgm:cxnLst>
    <dgm:cxn modelId="{E2E44512-4E8A-474F-812B-6A2372FB83C6}" srcId="{33CA120C-76A2-496F-831C-5B11BBAD5CCB}" destId="{D0B57923-DCD2-47DB-BF4B-AC3EBA05CD64}" srcOrd="4" destOrd="0" parTransId="{16505F66-0FCE-46C1-B697-CB09E53F8A12}" sibTransId="{207BA412-4979-46C2-93D8-91F5F96515C9}"/>
    <dgm:cxn modelId="{60A43A34-650D-4FDD-A7F6-FD3EADDA01C0}" srcId="{33CA120C-76A2-496F-831C-5B11BBAD5CCB}" destId="{B79CDDDF-0C12-4E44-AFCA-93E7B0705B8F}" srcOrd="3" destOrd="0" parTransId="{02F68680-7774-4008-8A11-D95439F81B80}" sibTransId="{E7F19F5B-4F69-44E1-9C68-906FA77D94F6}"/>
    <dgm:cxn modelId="{36B37B63-E6BC-412C-B29E-46E19DCE1394}" type="presOf" srcId="{D0B57923-DCD2-47DB-BF4B-AC3EBA05CD64}" destId="{EFD48A96-E22E-48AA-8158-3158D24A14C4}" srcOrd="0" destOrd="0" presId="urn:microsoft.com/office/officeart/2005/8/layout/default"/>
    <dgm:cxn modelId="{C2830844-6DD7-4961-BF01-5362F01091F9}" srcId="{33CA120C-76A2-496F-831C-5B11BBAD5CCB}" destId="{68C74403-4B1E-4528-A4B6-4F7E0B20783D}" srcOrd="0" destOrd="0" parTransId="{74425627-5739-4C97-A04D-91D9529B8E33}" sibTransId="{4E17A603-4C03-4B54-A333-F97E4F2C82CD}"/>
    <dgm:cxn modelId="{5C75F669-27F4-4D4E-B35D-B297D9022F77}" type="presOf" srcId="{AB782184-20F2-47D4-8C34-435450B3BFF9}" destId="{4B4539FC-8EE8-4FDD-8DED-82499DC4C4EB}" srcOrd="0" destOrd="0" presId="urn:microsoft.com/office/officeart/2005/8/layout/default"/>
    <dgm:cxn modelId="{61ECD36C-0505-4D36-B0FE-CDCFC5A9592D}" type="presOf" srcId="{B79CDDDF-0C12-4E44-AFCA-93E7B0705B8F}" destId="{054FE04B-1475-4558-8E3A-ED4C9B0F504B}" srcOrd="0" destOrd="0" presId="urn:microsoft.com/office/officeart/2005/8/layout/default"/>
    <dgm:cxn modelId="{5055344F-AA7D-41A4-998D-5058896260ED}" type="presOf" srcId="{68C74403-4B1E-4528-A4B6-4F7E0B20783D}" destId="{BFBC19FA-BB04-4481-A063-F1674A5DA49F}" srcOrd="0" destOrd="0" presId="urn:microsoft.com/office/officeart/2005/8/layout/default"/>
    <dgm:cxn modelId="{1141997E-C8DA-4E8E-BFFF-FC8C4BF56BBB}" type="presOf" srcId="{33CA120C-76A2-496F-831C-5B11BBAD5CCB}" destId="{0F06B825-2C5F-4D65-AB91-2785296CEFAD}" srcOrd="0" destOrd="0" presId="urn:microsoft.com/office/officeart/2005/8/layout/default"/>
    <dgm:cxn modelId="{2553AA8A-48F4-4FAE-82E3-7CED1EEE23F3}" srcId="{33CA120C-76A2-496F-831C-5B11BBAD5CCB}" destId="{AB782184-20F2-47D4-8C34-435450B3BFF9}" srcOrd="1" destOrd="0" parTransId="{5DA7EA60-43A6-4ED1-8F5F-110290308BDF}" sibTransId="{D06A7EC1-5E3F-48A8-AEF2-6E67E1CC9588}"/>
    <dgm:cxn modelId="{9204A9DE-A97E-4736-833A-0C213A6BBFC5}" type="presOf" srcId="{D4A0CAD6-7BC1-4BCE-B819-58B9F4F3B397}" destId="{FC1B0E0B-317A-4667-B8CA-B7B41F136497}" srcOrd="0" destOrd="0" presId="urn:microsoft.com/office/officeart/2005/8/layout/default"/>
    <dgm:cxn modelId="{6C5882E7-5983-4D7B-ADAD-5F56C1704D37}" srcId="{33CA120C-76A2-496F-831C-5B11BBAD5CCB}" destId="{D4A0CAD6-7BC1-4BCE-B819-58B9F4F3B397}" srcOrd="2" destOrd="0" parTransId="{1690A8E3-8934-4FC1-A50D-77F76EF226CC}" sibTransId="{25C22588-BCE9-4C84-8849-F288A28A538D}"/>
    <dgm:cxn modelId="{23180E6E-8893-4211-B923-6B6F319C8EE7}" type="presParOf" srcId="{0F06B825-2C5F-4D65-AB91-2785296CEFAD}" destId="{BFBC19FA-BB04-4481-A063-F1674A5DA49F}" srcOrd="0" destOrd="0" presId="urn:microsoft.com/office/officeart/2005/8/layout/default"/>
    <dgm:cxn modelId="{BDB0F381-290D-4972-879D-BEF4EA5C5E54}" type="presParOf" srcId="{0F06B825-2C5F-4D65-AB91-2785296CEFAD}" destId="{395910A9-79ED-4E2C-A40B-28FAE4CE6F98}" srcOrd="1" destOrd="0" presId="urn:microsoft.com/office/officeart/2005/8/layout/default"/>
    <dgm:cxn modelId="{8E6A4358-FB15-4BF9-8691-8E281BCA9127}" type="presParOf" srcId="{0F06B825-2C5F-4D65-AB91-2785296CEFAD}" destId="{4B4539FC-8EE8-4FDD-8DED-82499DC4C4EB}" srcOrd="2" destOrd="0" presId="urn:microsoft.com/office/officeart/2005/8/layout/default"/>
    <dgm:cxn modelId="{22E0FE4D-10C0-4A10-BD95-12F70BF54350}" type="presParOf" srcId="{0F06B825-2C5F-4D65-AB91-2785296CEFAD}" destId="{EB63B2F5-21DC-4758-B570-7417449DE8F4}" srcOrd="3" destOrd="0" presId="urn:microsoft.com/office/officeart/2005/8/layout/default"/>
    <dgm:cxn modelId="{AF1B05F8-B4E9-4FCA-864E-B47FE4591F18}" type="presParOf" srcId="{0F06B825-2C5F-4D65-AB91-2785296CEFAD}" destId="{FC1B0E0B-317A-4667-B8CA-B7B41F136497}" srcOrd="4" destOrd="0" presId="urn:microsoft.com/office/officeart/2005/8/layout/default"/>
    <dgm:cxn modelId="{B15290C0-E8E8-4F01-A6CD-66A1A9C2C912}" type="presParOf" srcId="{0F06B825-2C5F-4D65-AB91-2785296CEFAD}" destId="{A951F127-6973-4F82-9239-E4781D70521E}" srcOrd="5" destOrd="0" presId="urn:microsoft.com/office/officeart/2005/8/layout/default"/>
    <dgm:cxn modelId="{C8991211-FF35-4EAF-AA91-08A367C28B4D}" type="presParOf" srcId="{0F06B825-2C5F-4D65-AB91-2785296CEFAD}" destId="{054FE04B-1475-4558-8E3A-ED4C9B0F504B}" srcOrd="6" destOrd="0" presId="urn:microsoft.com/office/officeart/2005/8/layout/default"/>
    <dgm:cxn modelId="{5E9B48DF-3A88-4600-BA6C-5BBD1934D782}" type="presParOf" srcId="{0F06B825-2C5F-4D65-AB91-2785296CEFAD}" destId="{0857EB56-8269-4008-AFE3-9D84AF08AF57}" srcOrd="7" destOrd="0" presId="urn:microsoft.com/office/officeart/2005/8/layout/default"/>
    <dgm:cxn modelId="{16C99144-10DD-4EC0-8DEC-FF0B45556B67}" type="presParOf" srcId="{0F06B825-2C5F-4D65-AB91-2785296CEFAD}" destId="{EFD48A96-E22E-48AA-8158-3158D24A14C4}"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F4F917-F02F-4ABA-9B2E-477C8094C8A7}"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08FAB50D-BD96-4D5F-95B1-7F53270E70EB}">
      <dgm:prSet/>
      <dgm:spPr/>
      <dgm:t>
        <a:bodyPr/>
        <a:lstStyle/>
        <a:p>
          <a:r>
            <a:rPr lang="en-GB" dirty="0"/>
            <a:t>Leadership during change requires influence, not authority.</a:t>
          </a:r>
        </a:p>
      </dgm:t>
    </dgm:pt>
    <dgm:pt modelId="{F98FD5BB-97EC-460F-8CE1-09D40FDE5D29}" type="parTrans" cxnId="{A9F4A7A2-F49D-4527-8AA8-B6271E06B88D}">
      <dgm:prSet/>
      <dgm:spPr/>
      <dgm:t>
        <a:bodyPr/>
        <a:lstStyle/>
        <a:p>
          <a:endParaRPr lang="en-GB"/>
        </a:p>
      </dgm:t>
    </dgm:pt>
    <dgm:pt modelId="{D437A6B3-D0F4-44F3-A7F6-DFD98EA8DA9D}" type="sibTrans" cxnId="{A9F4A7A2-F49D-4527-8AA8-B6271E06B88D}">
      <dgm:prSet/>
      <dgm:spPr/>
      <dgm:t>
        <a:bodyPr/>
        <a:lstStyle/>
        <a:p>
          <a:endParaRPr lang="en-GB"/>
        </a:p>
      </dgm:t>
    </dgm:pt>
    <dgm:pt modelId="{B4BE9C39-BB10-4DF4-8A5A-61B9802BAE68}">
      <dgm:prSet/>
      <dgm:spPr/>
      <dgm:t>
        <a:bodyPr/>
        <a:lstStyle/>
        <a:p>
          <a:r>
            <a:rPr lang="en-GB" dirty="0"/>
            <a:t>Resistance frequently reflects policy pressures, not opposition.</a:t>
          </a:r>
        </a:p>
      </dgm:t>
    </dgm:pt>
    <dgm:pt modelId="{277526D2-3EB7-4555-90A1-041AC01E2307}" type="parTrans" cxnId="{86306295-93AF-40C9-BCE9-205E15FB01BF}">
      <dgm:prSet/>
      <dgm:spPr/>
      <dgm:t>
        <a:bodyPr/>
        <a:lstStyle/>
        <a:p>
          <a:endParaRPr lang="en-GB"/>
        </a:p>
      </dgm:t>
    </dgm:pt>
    <dgm:pt modelId="{CC2E9AE3-A17D-4D8D-961A-BDE87BADC4BD}" type="sibTrans" cxnId="{86306295-93AF-40C9-BCE9-205E15FB01BF}">
      <dgm:prSet/>
      <dgm:spPr/>
      <dgm:t>
        <a:bodyPr/>
        <a:lstStyle/>
        <a:p>
          <a:endParaRPr lang="en-GB"/>
        </a:p>
      </dgm:t>
    </dgm:pt>
    <dgm:pt modelId="{DEE67752-A0F4-4139-8B90-58941C1A20DD}">
      <dgm:prSet/>
      <dgm:spPr/>
      <dgm:t>
        <a:bodyPr/>
        <a:lstStyle/>
        <a:p>
          <a:r>
            <a:rPr lang="en-GB" dirty="0"/>
            <a:t>Human factor improvements must suggested in governance and financial language.</a:t>
          </a:r>
        </a:p>
      </dgm:t>
    </dgm:pt>
    <dgm:pt modelId="{CE27CD21-7950-4FAF-AD52-B509264943F2}" type="parTrans" cxnId="{A90F6EB2-035B-4A80-8BDB-CECA3B454794}">
      <dgm:prSet/>
      <dgm:spPr/>
      <dgm:t>
        <a:bodyPr/>
        <a:lstStyle/>
        <a:p>
          <a:endParaRPr lang="en-GB"/>
        </a:p>
      </dgm:t>
    </dgm:pt>
    <dgm:pt modelId="{E9D09BBD-FA1C-412D-A260-8F8FCB10F973}" type="sibTrans" cxnId="{A90F6EB2-035B-4A80-8BDB-CECA3B454794}">
      <dgm:prSet/>
      <dgm:spPr/>
      <dgm:t>
        <a:bodyPr/>
        <a:lstStyle/>
        <a:p>
          <a:endParaRPr lang="en-GB"/>
        </a:p>
      </dgm:t>
    </dgm:pt>
    <dgm:pt modelId="{8734058C-0890-4823-B929-35F436EDBF22}">
      <dgm:prSet/>
      <dgm:spPr/>
      <dgm:t>
        <a:bodyPr/>
        <a:lstStyle/>
        <a:p>
          <a:r>
            <a:rPr lang="en-GB" dirty="0"/>
            <a:t>Safety improvements require strategic position.</a:t>
          </a:r>
        </a:p>
      </dgm:t>
    </dgm:pt>
    <dgm:pt modelId="{BD3B08BB-7BA8-4546-AEBE-847697BC7011}" type="parTrans" cxnId="{52D4F3F5-8484-4446-A59E-058D7B6E8E82}">
      <dgm:prSet/>
      <dgm:spPr/>
      <dgm:t>
        <a:bodyPr/>
        <a:lstStyle/>
        <a:p>
          <a:endParaRPr lang="en-GB"/>
        </a:p>
      </dgm:t>
    </dgm:pt>
    <dgm:pt modelId="{42E9E09F-D884-4352-8EDC-C90BD30FF024}" type="sibTrans" cxnId="{52D4F3F5-8484-4446-A59E-058D7B6E8E82}">
      <dgm:prSet/>
      <dgm:spPr/>
      <dgm:t>
        <a:bodyPr/>
        <a:lstStyle/>
        <a:p>
          <a:endParaRPr lang="en-GB"/>
        </a:p>
      </dgm:t>
    </dgm:pt>
    <dgm:pt modelId="{69A8785B-3E4C-4E0C-A0B7-A643497BB2BF}" type="pres">
      <dgm:prSet presAssocID="{2BF4F917-F02F-4ABA-9B2E-477C8094C8A7}" presName="linear" presStyleCnt="0">
        <dgm:presLayoutVars>
          <dgm:animLvl val="lvl"/>
          <dgm:resizeHandles val="exact"/>
        </dgm:presLayoutVars>
      </dgm:prSet>
      <dgm:spPr/>
    </dgm:pt>
    <dgm:pt modelId="{81865716-5D54-4956-9749-4408394DDB74}" type="pres">
      <dgm:prSet presAssocID="{08FAB50D-BD96-4D5F-95B1-7F53270E70EB}" presName="parentText" presStyleLbl="node1" presStyleIdx="0" presStyleCnt="4">
        <dgm:presLayoutVars>
          <dgm:chMax val="0"/>
          <dgm:bulletEnabled val="1"/>
        </dgm:presLayoutVars>
      </dgm:prSet>
      <dgm:spPr/>
    </dgm:pt>
    <dgm:pt modelId="{B6868BBD-C678-4719-B75A-C826348134EB}" type="pres">
      <dgm:prSet presAssocID="{D437A6B3-D0F4-44F3-A7F6-DFD98EA8DA9D}" presName="spacer" presStyleCnt="0"/>
      <dgm:spPr/>
    </dgm:pt>
    <dgm:pt modelId="{35DE1504-D6FA-461E-B764-58B53BBE4FE6}" type="pres">
      <dgm:prSet presAssocID="{B4BE9C39-BB10-4DF4-8A5A-61B9802BAE68}" presName="parentText" presStyleLbl="node1" presStyleIdx="1" presStyleCnt="4">
        <dgm:presLayoutVars>
          <dgm:chMax val="0"/>
          <dgm:bulletEnabled val="1"/>
        </dgm:presLayoutVars>
      </dgm:prSet>
      <dgm:spPr/>
    </dgm:pt>
    <dgm:pt modelId="{C258AADA-92A9-47A2-895F-A04DBF053B09}" type="pres">
      <dgm:prSet presAssocID="{CC2E9AE3-A17D-4D8D-961A-BDE87BADC4BD}" presName="spacer" presStyleCnt="0"/>
      <dgm:spPr/>
    </dgm:pt>
    <dgm:pt modelId="{8B6A92EC-BF5D-4347-A199-470E0D6F5CBE}" type="pres">
      <dgm:prSet presAssocID="{DEE67752-A0F4-4139-8B90-58941C1A20DD}" presName="parentText" presStyleLbl="node1" presStyleIdx="2" presStyleCnt="4">
        <dgm:presLayoutVars>
          <dgm:chMax val="0"/>
          <dgm:bulletEnabled val="1"/>
        </dgm:presLayoutVars>
      </dgm:prSet>
      <dgm:spPr/>
    </dgm:pt>
    <dgm:pt modelId="{663C2A13-029A-413E-B7A8-F092019D8506}" type="pres">
      <dgm:prSet presAssocID="{E9D09BBD-FA1C-412D-A260-8F8FCB10F973}" presName="spacer" presStyleCnt="0"/>
      <dgm:spPr/>
    </dgm:pt>
    <dgm:pt modelId="{F334B627-B9DA-4379-A51A-948CE280B400}" type="pres">
      <dgm:prSet presAssocID="{8734058C-0890-4823-B929-35F436EDBF22}" presName="parentText" presStyleLbl="node1" presStyleIdx="3" presStyleCnt="4">
        <dgm:presLayoutVars>
          <dgm:chMax val="0"/>
          <dgm:bulletEnabled val="1"/>
        </dgm:presLayoutVars>
      </dgm:prSet>
      <dgm:spPr/>
    </dgm:pt>
  </dgm:ptLst>
  <dgm:cxnLst>
    <dgm:cxn modelId="{CA0F341A-3688-4E98-84E1-633FE18958F4}" type="presOf" srcId="{B4BE9C39-BB10-4DF4-8A5A-61B9802BAE68}" destId="{35DE1504-D6FA-461E-B764-58B53BBE4FE6}" srcOrd="0" destOrd="0" presId="urn:microsoft.com/office/officeart/2005/8/layout/vList2"/>
    <dgm:cxn modelId="{AECB4573-907C-41C5-9111-78A4E91EE06C}" type="presOf" srcId="{DEE67752-A0F4-4139-8B90-58941C1A20DD}" destId="{8B6A92EC-BF5D-4347-A199-470E0D6F5CBE}" srcOrd="0" destOrd="0" presId="urn:microsoft.com/office/officeart/2005/8/layout/vList2"/>
    <dgm:cxn modelId="{62C43477-E738-47E1-A49C-03922E6C0068}" type="presOf" srcId="{08FAB50D-BD96-4D5F-95B1-7F53270E70EB}" destId="{81865716-5D54-4956-9749-4408394DDB74}" srcOrd="0" destOrd="0" presId="urn:microsoft.com/office/officeart/2005/8/layout/vList2"/>
    <dgm:cxn modelId="{86306295-93AF-40C9-BCE9-205E15FB01BF}" srcId="{2BF4F917-F02F-4ABA-9B2E-477C8094C8A7}" destId="{B4BE9C39-BB10-4DF4-8A5A-61B9802BAE68}" srcOrd="1" destOrd="0" parTransId="{277526D2-3EB7-4555-90A1-041AC01E2307}" sibTransId="{CC2E9AE3-A17D-4D8D-961A-BDE87BADC4BD}"/>
    <dgm:cxn modelId="{D63A089E-96E0-4C7E-A806-D11A8C5D6742}" type="presOf" srcId="{8734058C-0890-4823-B929-35F436EDBF22}" destId="{F334B627-B9DA-4379-A51A-948CE280B400}" srcOrd="0" destOrd="0" presId="urn:microsoft.com/office/officeart/2005/8/layout/vList2"/>
    <dgm:cxn modelId="{A9F4A7A2-F49D-4527-8AA8-B6271E06B88D}" srcId="{2BF4F917-F02F-4ABA-9B2E-477C8094C8A7}" destId="{08FAB50D-BD96-4D5F-95B1-7F53270E70EB}" srcOrd="0" destOrd="0" parTransId="{F98FD5BB-97EC-460F-8CE1-09D40FDE5D29}" sibTransId="{D437A6B3-D0F4-44F3-A7F6-DFD98EA8DA9D}"/>
    <dgm:cxn modelId="{A90F6EB2-035B-4A80-8BDB-CECA3B454794}" srcId="{2BF4F917-F02F-4ABA-9B2E-477C8094C8A7}" destId="{DEE67752-A0F4-4139-8B90-58941C1A20DD}" srcOrd="2" destOrd="0" parTransId="{CE27CD21-7950-4FAF-AD52-B509264943F2}" sibTransId="{E9D09BBD-FA1C-412D-A260-8F8FCB10F973}"/>
    <dgm:cxn modelId="{AE82B7C6-C9D1-452F-A03A-B4302B0CC975}" type="presOf" srcId="{2BF4F917-F02F-4ABA-9B2E-477C8094C8A7}" destId="{69A8785B-3E4C-4E0C-A0B7-A643497BB2BF}" srcOrd="0" destOrd="0" presId="urn:microsoft.com/office/officeart/2005/8/layout/vList2"/>
    <dgm:cxn modelId="{52D4F3F5-8484-4446-A59E-058D7B6E8E82}" srcId="{2BF4F917-F02F-4ABA-9B2E-477C8094C8A7}" destId="{8734058C-0890-4823-B929-35F436EDBF22}" srcOrd="3" destOrd="0" parTransId="{BD3B08BB-7BA8-4546-AEBE-847697BC7011}" sibTransId="{42E9E09F-D884-4352-8EDC-C90BD30FF024}"/>
    <dgm:cxn modelId="{87A2AFAB-5F94-4787-AF4E-C5606C0816EB}" type="presParOf" srcId="{69A8785B-3E4C-4E0C-A0B7-A643497BB2BF}" destId="{81865716-5D54-4956-9749-4408394DDB74}" srcOrd="0" destOrd="0" presId="urn:microsoft.com/office/officeart/2005/8/layout/vList2"/>
    <dgm:cxn modelId="{B5E5306A-5DE5-4BC9-A9E8-F2500AA8A102}" type="presParOf" srcId="{69A8785B-3E4C-4E0C-A0B7-A643497BB2BF}" destId="{B6868BBD-C678-4719-B75A-C826348134EB}" srcOrd="1" destOrd="0" presId="urn:microsoft.com/office/officeart/2005/8/layout/vList2"/>
    <dgm:cxn modelId="{BE38D604-A1FC-43CF-9547-7C55BE27AECC}" type="presParOf" srcId="{69A8785B-3E4C-4E0C-A0B7-A643497BB2BF}" destId="{35DE1504-D6FA-461E-B764-58B53BBE4FE6}" srcOrd="2" destOrd="0" presId="urn:microsoft.com/office/officeart/2005/8/layout/vList2"/>
    <dgm:cxn modelId="{52905DE5-3BB2-40DD-B2A9-67F4CA0FC7AD}" type="presParOf" srcId="{69A8785B-3E4C-4E0C-A0B7-A643497BB2BF}" destId="{C258AADA-92A9-47A2-895F-A04DBF053B09}" srcOrd="3" destOrd="0" presId="urn:microsoft.com/office/officeart/2005/8/layout/vList2"/>
    <dgm:cxn modelId="{EC946B58-F58E-4DE3-9949-5BCD8967EE9F}" type="presParOf" srcId="{69A8785B-3E4C-4E0C-A0B7-A643497BB2BF}" destId="{8B6A92EC-BF5D-4347-A199-470E0D6F5CBE}" srcOrd="4" destOrd="0" presId="urn:microsoft.com/office/officeart/2005/8/layout/vList2"/>
    <dgm:cxn modelId="{EF7E4CA8-43B3-4BFB-8E71-6719A9E1AAB1}" type="presParOf" srcId="{69A8785B-3E4C-4E0C-A0B7-A643497BB2BF}" destId="{663C2A13-029A-413E-B7A8-F092019D8506}" srcOrd="5" destOrd="0" presId="urn:microsoft.com/office/officeart/2005/8/layout/vList2"/>
    <dgm:cxn modelId="{55E295D6-E7F7-49C5-8D22-6499AA9F2C29}" type="presParOf" srcId="{69A8785B-3E4C-4E0C-A0B7-A643497BB2BF}" destId="{F334B627-B9DA-4379-A51A-948CE280B40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278B6CE-687F-480D-B7E1-E71681B78283}"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D911B535-26BC-41BF-8321-C011C0CC65CB}">
      <dgm:prSet/>
      <dgm:spPr/>
      <dgm:t>
        <a:bodyPr/>
        <a:lstStyle/>
        <a:p>
          <a:r>
            <a:rPr lang="en-GB" b="1"/>
            <a:t>Chosen change management strategy: </a:t>
          </a:r>
          <a:r>
            <a:rPr lang="en-GB"/>
            <a:t>Lewin’s 3-Step Change Model</a:t>
          </a:r>
        </a:p>
      </dgm:t>
    </dgm:pt>
    <dgm:pt modelId="{2EDF8D0E-514D-4631-B359-371C4B4D255C}" type="parTrans" cxnId="{C12E38E0-4E24-4495-883C-C2793C6935BB}">
      <dgm:prSet/>
      <dgm:spPr/>
      <dgm:t>
        <a:bodyPr/>
        <a:lstStyle/>
        <a:p>
          <a:endParaRPr lang="en-GB"/>
        </a:p>
      </dgm:t>
    </dgm:pt>
    <dgm:pt modelId="{70421DAA-B11B-4703-AC07-773CC8A19760}" type="sibTrans" cxnId="{C12E38E0-4E24-4495-883C-C2793C6935BB}">
      <dgm:prSet/>
      <dgm:spPr/>
      <dgm:t>
        <a:bodyPr/>
        <a:lstStyle/>
        <a:p>
          <a:endParaRPr lang="en-GB"/>
        </a:p>
      </dgm:t>
    </dgm:pt>
    <dgm:pt modelId="{2A2AD3E0-AAB5-4A18-90FC-E217585C679A}">
      <dgm:prSet/>
      <dgm:spPr/>
      <dgm:t>
        <a:bodyPr/>
        <a:lstStyle/>
        <a:p>
          <a:r>
            <a:rPr lang="en-GB" b="1"/>
            <a:t>Discounted strategies</a:t>
          </a:r>
          <a:r>
            <a:rPr lang="en-GB"/>
            <a:t>: Kotter’s 8 Step Change Model, Rogers (2003) Diffusions of innovation &amp; Nudge Theory</a:t>
          </a:r>
        </a:p>
      </dgm:t>
    </dgm:pt>
    <dgm:pt modelId="{6F1C662C-4CC4-4DDC-832F-29C18DE6C647}" type="parTrans" cxnId="{6CC2C1A0-DEE9-4461-A3A6-9390243D2FAA}">
      <dgm:prSet/>
      <dgm:spPr/>
      <dgm:t>
        <a:bodyPr/>
        <a:lstStyle/>
        <a:p>
          <a:endParaRPr lang="en-GB"/>
        </a:p>
      </dgm:t>
    </dgm:pt>
    <dgm:pt modelId="{64116EEF-18FD-4A3B-8FB2-89E103E3CF2E}" type="sibTrans" cxnId="{6CC2C1A0-DEE9-4461-A3A6-9390243D2FAA}">
      <dgm:prSet/>
      <dgm:spPr/>
      <dgm:t>
        <a:bodyPr/>
        <a:lstStyle/>
        <a:p>
          <a:endParaRPr lang="en-GB"/>
        </a:p>
      </dgm:t>
    </dgm:pt>
    <dgm:pt modelId="{528392E1-38BB-42B8-9F6F-DC3C872C3ABE}">
      <dgm:prSet/>
      <dgm:spPr/>
      <dgm:t>
        <a:bodyPr/>
        <a:lstStyle/>
        <a:p>
          <a:r>
            <a:rPr lang="en-GB" b="1" dirty="0"/>
            <a:t>Ongoing Barriers</a:t>
          </a:r>
          <a:r>
            <a:rPr lang="en-GB" dirty="0"/>
            <a:t>: Cost, WAST financial position, medication policies </a:t>
          </a:r>
        </a:p>
      </dgm:t>
    </dgm:pt>
    <dgm:pt modelId="{3CB07D5B-4A05-414A-B4EC-CE8745FCBEF1}" type="parTrans" cxnId="{788E8A9C-6917-4664-8C67-5316AB9990EF}">
      <dgm:prSet/>
      <dgm:spPr/>
      <dgm:t>
        <a:bodyPr/>
        <a:lstStyle/>
        <a:p>
          <a:endParaRPr lang="en-GB"/>
        </a:p>
      </dgm:t>
    </dgm:pt>
    <dgm:pt modelId="{97111D29-EAC2-41A0-8780-5EE9381F9B9E}" type="sibTrans" cxnId="{788E8A9C-6917-4664-8C67-5316AB9990EF}">
      <dgm:prSet/>
      <dgm:spPr/>
      <dgm:t>
        <a:bodyPr/>
        <a:lstStyle/>
        <a:p>
          <a:endParaRPr lang="en-GB"/>
        </a:p>
      </dgm:t>
    </dgm:pt>
    <dgm:pt modelId="{8182C0F0-41C1-45DB-A94C-9EA4E8DC7AFB}">
      <dgm:prSet/>
      <dgm:spPr/>
      <dgm:t>
        <a:bodyPr/>
        <a:lstStyle/>
        <a:p>
          <a:r>
            <a:rPr lang="en-GB" b="1" dirty="0"/>
            <a:t>Personal growth</a:t>
          </a:r>
          <a:r>
            <a:rPr lang="en-GB" dirty="0"/>
            <a:t>: political awareness, system-wide thinking and adaptive leadership</a:t>
          </a:r>
        </a:p>
      </dgm:t>
    </dgm:pt>
    <dgm:pt modelId="{733C8687-BC2E-4B55-A127-A2A4E7FACEA4}" type="parTrans" cxnId="{18F737CB-38D3-4AD8-B7C1-C1B6EB6BDA81}">
      <dgm:prSet/>
      <dgm:spPr/>
      <dgm:t>
        <a:bodyPr/>
        <a:lstStyle/>
        <a:p>
          <a:endParaRPr lang="en-GB"/>
        </a:p>
      </dgm:t>
    </dgm:pt>
    <dgm:pt modelId="{A5E13EB3-19BA-473F-9A24-F881A4838E36}" type="sibTrans" cxnId="{18F737CB-38D3-4AD8-B7C1-C1B6EB6BDA81}">
      <dgm:prSet/>
      <dgm:spPr/>
      <dgm:t>
        <a:bodyPr/>
        <a:lstStyle/>
        <a:p>
          <a:endParaRPr lang="en-GB"/>
        </a:p>
      </dgm:t>
    </dgm:pt>
    <dgm:pt modelId="{FAA574AE-6471-4F65-8002-FFE3BB43DD97}" type="pres">
      <dgm:prSet presAssocID="{E278B6CE-687F-480D-B7E1-E71681B78283}" presName="vert0" presStyleCnt="0">
        <dgm:presLayoutVars>
          <dgm:dir/>
          <dgm:animOne val="branch"/>
          <dgm:animLvl val="lvl"/>
        </dgm:presLayoutVars>
      </dgm:prSet>
      <dgm:spPr/>
    </dgm:pt>
    <dgm:pt modelId="{F66E081A-24B3-49DF-AC36-3E23371BFCD9}" type="pres">
      <dgm:prSet presAssocID="{D911B535-26BC-41BF-8321-C011C0CC65CB}" presName="thickLine" presStyleLbl="alignNode1" presStyleIdx="0" presStyleCnt="4"/>
      <dgm:spPr/>
    </dgm:pt>
    <dgm:pt modelId="{B0A6B2B0-0512-48DA-9169-89A2019274ED}" type="pres">
      <dgm:prSet presAssocID="{D911B535-26BC-41BF-8321-C011C0CC65CB}" presName="horz1" presStyleCnt="0"/>
      <dgm:spPr/>
    </dgm:pt>
    <dgm:pt modelId="{FA007DD7-89B8-4A32-8A99-2DB69CCACD17}" type="pres">
      <dgm:prSet presAssocID="{D911B535-26BC-41BF-8321-C011C0CC65CB}" presName="tx1" presStyleLbl="revTx" presStyleIdx="0" presStyleCnt="4"/>
      <dgm:spPr/>
    </dgm:pt>
    <dgm:pt modelId="{1BC77B02-9B43-4CCE-AB69-495ED394B3C8}" type="pres">
      <dgm:prSet presAssocID="{D911B535-26BC-41BF-8321-C011C0CC65CB}" presName="vert1" presStyleCnt="0"/>
      <dgm:spPr/>
    </dgm:pt>
    <dgm:pt modelId="{6F210E71-0B46-442E-9B69-FCD8EC495EBD}" type="pres">
      <dgm:prSet presAssocID="{2A2AD3E0-AAB5-4A18-90FC-E217585C679A}" presName="thickLine" presStyleLbl="alignNode1" presStyleIdx="1" presStyleCnt="4"/>
      <dgm:spPr/>
    </dgm:pt>
    <dgm:pt modelId="{E29B1D01-B938-4BD9-8E3A-0E558B61C3C2}" type="pres">
      <dgm:prSet presAssocID="{2A2AD3E0-AAB5-4A18-90FC-E217585C679A}" presName="horz1" presStyleCnt="0"/>
      <dgm:spPr/>
    </dgm:pt>
    <dgm:pt modelId="{CA84C545-6794-47F8-9103-846531DEF969}" type="pres">
      <dgm:prSet presAssocID="{2A2AD3E0-AAB5-4A18-90FC-E217585C679A}" presName="tx1" presStyleLbl="revTx" presStyleIdx="1" presStyleCnt="4"/>
      <dgm:spPr/>
    </dgm:pt>
    <dgm:pt modelId="{C9D59C06-7F91-4631-8064-44D02ECC4AA8}" type="pres">
      <dgm:prSet presAssocID="{2A2AD3E0-AAB5-4A18-90FC-E217585C679A}" presName="vert1" presStyleCnt="0"/>
      <dgm:spPr/>
    </dgm:pt>
    <dgm:pt modelId="{3537BFAA-06C7-4A62-B7CE-A8EF0054C3CA}" type="pres">
      <dgm:prSet presAssocID="{528392E1-38BB-42B8-9F6F-DC3C872C3ABE}" presName="thickLine" presStyleLbl="alignNode1" presStyleIdx="2" presStyleCnt="4"/>
      <dgm:spPr/>
    </dgm:pt>
    <dgm:pt modelId="{CB9C1D88-AD1C-44B7-B353-C8F6FA822C70}" type="pres">
      <dgm:prSet presAssocID="{528392E1-38BB-42B8-9F6F-DC3C872C3ABE}" presName="horz1" presStyleCnt="0"/>
      <dgm:spPr/>
    </dgm:pt>
    <dgm:pt modelId="{70E706DA-953F-4601-B1E6-2B01AA8EFF72}" type="pres">
      <dgm:prSet presAssocID="{528392E1-38BB-42B8-9F6F-DC3C872C3ABE}" presName="tx1" presStyleLbl="revTx" presStyleIdx="2" presStyleCnt="4"/>
      <dgm:spPr/>
    </dgm:pt>
    <dgm:pt modelId="{9CB8F49C-2CD2-4306-8661-0B411DCC1587}" type="pres">
      <dgm:prSet presAssocID="{528392E1-38BB-42B8-9F6F-DC3C872C3ABE}" presName="vert1" presStyleCnt="0"/>
      <dgm:spPr/>
    </dgm:pt>
    <dgm:pt modelId="{C4503A0D-2447-4891-A317-D7BB4F479D81}" type="pres">
      <dgm:prSet presAssocID="{8182C0F0-41C1-45DB-A94C-9EA4E8DC7AFB}" presName="thickLine" presStyleLbl="alignNode1" presStyleIdx="3" presStyleCnt="4"/>
      <dgm:spPr/>
    </dgm:pt>
    <dgm:pt modelId="{CD4F2275-570B-4962-A20D-1907032833BB}" type="pres">
      <dgm:prSet presAssocID="{8182C0F0-41C1-45DB-A94C-9EA4E8DC7AFB}" presName="horz1" presStyleCnt="0"/>
      <dgm:spPr/>
    </dgm:pt>
    <dgm:pt modelId="{568088BA-FBFD-44BB-9BE3-FC1BDFAA6871}" type="pres">
      <dgm:prSet presAssocID="{8182C0F0-41C1-45DB-A94C-9EA4E8DC7AFB}" presName="tx1" presStyleLbl="revTx" presStyleIdx="3" presStyleCnt="4"/>
      <dgm:spPr/>
    </dgm:pt>
    <dgm:pt modelId="{CBEFEE68-CF24-40C7-906B-D351212093F2}" type="pres">
      <dgm:prSet presAssocID="{8182C0F0-41C1-45DB-A94C-9EA4E8DC7AFB}" presName="vert1" presStyleCnt="0"/>
      <dgm:spPr/>
    </dgm:pt>
  </dgm:ptLst>
  <dgm:cxnLst>
    <dgm:cxn modelId="{618E3B28-7D87-4FB2-8627-842D8CD5B13B}" type="presOf" srcId="{8182C0F0-41C1-45DB-A94C-9EA4E8DC7AFB}" destId="{568088BA-FBFD-44BB-9BE3-FC1BDFAA6871}" srcOrd="0" destOrd="0" presId="urn:microsoft.com/office/officeart/2008/layout/LinedList"/>
    <dgm:cxn modelId="{BF896561-9258-4EB1-BD99-9F378546255B}" type="presOf" srcId="{2A2AD3E0-AAB5-4A18-90FC-E217585C679A}" destId="{CA84C545-6794-47F8-9103-846531DEF969}" srcOrd="0" destOrd="0" presId="urn:microsoft.com/office/officeart/2008/layout/LinedList"/>
    <dgm:cxn modelId="{6543A472-718E-4183-B3E0-35BB6209A42B}" type="presOf" srcId="{E278B6CE-687F-480D-B7E1-E71681B78283}" destId="{FAA574AE-6471-4F65-8002-FFE3BB43DD97}" srcOrd="0" destOrd="0" presId="urn:microsoft.com/office/officeart/2008/layout/LinedList"/>
    <dgm:cxn modelId="{788E8A9C-6917-4664-8C67-5316AB9990EF}" srcId="{E278B6CE-687F-480D-B7E1-E71681B78283}" destId="{528392E1-38BB-42B8-9F6F-DC3C872C3ABE}" srcOrd="2" destOrd="0" parTransId="{3CB07D5B-4A05-414A-B4EC-CE8745FCBEF1}" sibTransId="{97111D29-EAC2-41A0-8780-5EE9381F9B9E}"/>
    <dgm:cxn modelId="{6CC2C1A0-DEE9-4461-A3A6-9390243D2FAA}" srcId="{E278B6CE-687F-480D-B7E1-E71681B78283}" destId="{2A2AD3E0-AAB5-4A18-90FC-E217585C679A}" srcOrd="1" destOrd="0" parTransId="{6F1C662C-4CC4-4DDC-832F-29C18DE6C647}" sibTransId="{64116EEF-18FD-4A3B-8FB2-89E103E3CF2E}"/>
    <dgm:cxn modelId="{FD6FC8AE-A83A-4CF2-8B61-F328D8E5C37F}" type="presOf" srcId="{528392E1-38BB-42B8-9F6F-DC3C872C3ABE}" destId="{70E706DA-953F-4601-B1E6-2B01AA8EFF72}" srcOrd="0" destOrd="0" presId="urn:microsoft.com/office/officeart/2008/layout/LinedList"/>
    <dgm:cxn modelId="{18F737CB-38D3-4AD8-B7C1-C1B6EB6BDA81}" srcId="{E278B6CE-687F-480D-B7E1-E71681B78283}" destId="{8182C0F0-41C1-45DB-A94C-9EA4E8DC7AFB}" srcOrd="3" destOrd="0" parTransId="{733C8687-BC2E-4B55-A127-A2A4E7FACEA4}" sibTransId="{A5E13EB3-19BA-473F-9A24-F881A4838E36}"/>
    <dgm:cxn modelId="{C12E38E0-4E24-4495-883C-C2793C6935BB}" srcId="{E278B6CE-687F-480D-B7E1-E71681B78283}" destId="{D911B535-26BC-41BF-8321-C011C0CC65CB}" srcOrd="0" destOrd="0" parTransId="{2EDF8D0E-514D-4631-B359-371C4B4D255C}" sibTransId="{70421DAA-B11B-4703-AC07-773CC8A19760}"/>
    <dgm:cxn modelId="{712654F8-432E-4BE2-A802-742CE6A30D3D}" type="presOf" srcId="{D911B535-26BC-41BF-8321-C011C0CC65CB}" destId="{FA007DD7-89B8-4A32-8A99-2DB69CCACD17}" srcOrd="0" destOrd="0" presId="urn:microsoft.com/office/officeart/2008/layout/LinedList"/>
    <dgm:cxn modelId="{E8DF06F0-86A5-4002-8F89-3C195C1DA206}" type="presParOf" srcId="{FAA574AE-6471-4F65-8002-FFE3BB43DD97}" destId="{F66E081A-24B3-49DF-AC36-3E23371BFCD9}" srcOrd="0" destOrd="0" presId="urn:microsoft.com/office/officeart/2008/layout/LinedList"/>
    <dgm:cxn modelId="{A3312088-7888-440D-923A-4BA832A9718F}" type="presParOf" srcId="{FAA574AE-6471-4F65-8002-FFE3BB43DD97}" destId="{B0A6B2B0-0512-48DA-9169-89A2019274ED}" srcOrd="1" destOrd="0" presId="urn:microsoft.com/office/officeart/2008/layout/LinedList"/>
    <dgm:cxn modelId="{21525B3F-1227-470A-8183-93A557FCA154}" type="presParOf" srcId="{B0A6B2B0-0512-48DA-9169-89A2019274ED}" destId="{FA007DD7-89B8-4A32-8A99-2DB69CCACD17}" srcOrd="0" destOrd="0" presId="urn:microsoft.com/office/officeart/2008/layout/LinedList"/>
    <dgm:cxn modelId="{5988DFF4-D8A6-4A47-8609-1261BC7D4C74}" type="presParOf" srcId="{B0A6B2B0-0512-48DA-9169-89A2019274ED}" destId="{1BC77B02-9B43-4CCE-AB69-495ED394B3C8}" srcOrd="1" destOrd="0" presId="urn:microsoft.com/office/officeart/2008/layout/LinedList"/>
    <dgm:cxn modelId="{5E64308B-6769-424B-9298-5E333291803A}" type="presParOf" srcId="{FAA574AE-6471-4F65-8002-FFE3BB43DD97}" destId="{6F210E71-0B46-442E-9B69-FCD8EC495EBD}" srcOrd="2" destOrd="0" presId="urn:microsoft.com/office/officeart/2008/layout/LinedList"/>
    <dgm:cxn modelId="{01A4CF64-0801-4724-A763-1F6FE30A15D9}" type="presParOf" srcId="{FAA574AE-6471-4F65-8002-FFE3BB43DD97}" destId="{E29B1D01-B938-4BD9-8E3A-0E558B61C3C2}" srcOrd="3" destOrd="0" presId="urn:microsoft.com/office/officeart/2008/layout/LinedList"/>
    <dgm:cxn modelId="{AE73A9D9-569C-46E3-A98A-28F37C0FE0E0}" type="presParOf" srcId="{E29B1D01-B938-4BD9-8E3A-0E558B61C3C2}" destId="{CA84C545-6794-47F8-9103-846531DEF969}" srcOrd="0" destOrd="0" presId="urn:microsoft.com/office/officeart/2008/layout/LinedList"/>
    <dgm:cxn modelId="{A96A231E-1B03-4DBE-904B-97021FB4E3E2}" type="presParOf" srcId="{E29B1D01-B938-4BD9-8E3A-0E558B61C3C2}" destId="{C9D59C06-7F91-4631-8064-44D02ECC4AA8}" srcOrd="1" destOrd="0" presId="urn:microsoft.com/office/officeart/2008/layout/LinedList"/>
    <dgm:cxn modelId="{B1AE5C73-08E0-4C7A-A668-EA362AB25EB5}" type="presParOf" srcId="{FAA574AE-6471-4F65-8002-FFE3BB43DD97}" destId="{3537BFAA-06C7-4A62-B7CE-A8EF0054C3CA}" srcOrd="4" destOrd="0" presId="urn:microsoft.com/office/officeart/2008/layout/LinedList"/>
    <dgm:cxn modelId="{063FCB77-A510-4690-9866-C1E486458E97}" type="presParOf" srcId="{FAA574AE-6471-4F65-8002-FFE3BB43DD97}" destId="{CB9C1D88-AD1C-44B7-B353-C8F6FA822C70}" srcOrd="5" destOrd="0" presId="urn:microsoft.com/office/officeart/2008/layout/LinedList"/>
    <dgm:cxn modelId="{6312DA70-7B48-447C-A73E-7BB014A4609D}" type="presParOf" srcId="{CB9C1D88-AD1C-44B7-B353-C8F6FA822C70}" destId="{70E706DA-953F-4601-B1E6-2B01AA8EFF72}" srcOrd="0" destOrd="0" presId="urn:microsoft.com/office/officeart/2008/layout/LinedList"/>
    <dgm:cxn modelId="{5F8DE40E-D174-41A1-893A-2CDF142019CA}" type="presParOf" srcId="{CB9C1D88-AD1C-44B7-B353-C8F6FA822C70}" destId="{9CB8F49C-2CD2-4306-8661-0B411DCC1587}" srcOrd="1" destOrd="0" presId="urn:microsoft.com/office/officeart/2008/layout/LinedList"/>
    <dgm:cxn modelId="{77D0892F-7B7E-47C1-A51A-3BF68D5A64F5}" type="presParOf" srcId="{FAA574AE-6471-4F65-8002-FFE3BB43DD97}" destId="{C4503A0D-2447-4891-A317-D7BB4F479D81}" srcOrd="6" destOrd="0" presId="urn:microsoft.com/office/officeart/2008/layout/LinedList"/>
    <dgm:cxn modelId="{BA9FD5EF-15D1-4981-AAA9-1C7F591DC049}" type="presParOf" srcId="{FAA574AE-6471-4F65-8002-FFE3BB43DD97}" destId="{CD4F2275-570B-4962-A20D-1907032833BB}" srcOrd="7" destOrd="0" presId="urn:microsoft.com/office/officeart/2008/layout/LinedList"/>
    <dgm:cxn modelId="{F321A4CA-CC27-4B4D-8C98-3BDC2D77394A}" type="presParOf" srcId="{CD4F2275-570B-4962-A20D-1907032833BB}" destId="{568088BA-FBFD-44BB-9BE3-FC1BDFAA6871}" srcOrd="0" destOrd="0" presId="urn:microsoft.com/office/officeart/2008/layout/LinedList"/>
    <dgm:cxn modelId="{DA5EBAD8-FB71-4B76-8F9D-36B70233ABC7}" type="presParOf" srcId="{CD4F2275-570B-4962-A20D-1907032833BB}" destId="{CBEFEE68-CF24-40C7-906B-D351212093F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58F459-A24B-4EBA-AD54-52252E42BF88}">
      <dsp:nvSpPr>
        <dsp:cNvPr id="0" name=""/>
        <dsp:cNvSpPr/>
      </dsp:nvSpPr>
      <dsp:spPr>
        <a:xfrm>
          <a:off x="0" y="4149"/>
          <a:ext cx="10515600" cy="9734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PEST analysis                                           </a:t>
          </a:r>
          <a:r>
            <a:rPr lang="en-GB" sz="2000" kern="1200" dirty="0"/>
            <a:t>(Kotler and Keller, 2016)</a:t>
          </a:r>
        </a:p>
      </dsp:txBody>
      <dsp:txXfrm>
        <a:off x="47519" y="51668"/>
        <a:ext cx="10420562" cy="878402"/>
      </dsp:txXfrm>
    </dsp:sp>
    <dsp:sp modelId="{6DEFCB7D-EC92-4431-A9EF-4AC2621535A6}">
      <dsp:nvSpPr>
        <dsp:cNvPr id="0" name=""/>
        <dsp:cNvSpPr/>
      </dsp:nvSpPr>
      <dsp:spPr>
        <a:xfrm>
          <a:off x="0" y="1127349"/>
          <a:ext cx="10515600" cy="97344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SWOT analysis                                          </a:t>
          </a:r>
          <a:r>
            <a:rPr lang="en-GB" sz="2000" kern="1200" dirty="0"/>
            <a:t>(Johnson et al., 2017)</a:t>
          </a:r>
        </a:p>
      </dsp:txBody>
      <dsp:txXfrm>
        <a:off x="47519" y="1174868"/>
        <a:ext cx="10420562" cy="878402"/>
      </dsp:txXfrm>
    </dsp:sp>
    <dsp:sp modelId="{ECCA74F0-7A38-493A-9B10-04929B65F453}">
      <dsp:nvSpPr>
        <dsp:cNvPr id="0" name=""/>
        <dsp:cNvSpPr/>
      </dsp:nvSpPr>
      <dsp:spPr>
        <a:xfrm>
          <a:off x="0" y="2250549"/>
          <a:ext cx="10515600" cy="97344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Stakeholder analysis     </a:t>
          </a:r>
          <a:r>
            <a:rPr lang="en-GB" sz="2000" kern="1200" dirty="0"/>
            <a:t>(Freeman, 1984; E</a:t>
          </a:r>
          <a:r>
            <a:rPr lang="en-GB" sz="2000" b="0" i="0" kern="1200" dirty="0"/>
            <a:t>den and Ackermann, 1988)</a:t>
          </a:r>
        </a:p>
      </dsp:txBody>
      <dsp:txXfrm>
        <a:off x="47519" y="2298068"/>
        <a:ext cx="10420562" cy="878402"/>
      </dsp:txXfrm>
    </dsp:sp>
    <dsp:sp modelId="{9BE4061C-815A-4AE3-ADF4-D5618F13057D}">
      <dsp:nvSpPr>
        <dsp:cNvPr id="0" name=""/>
        <dsp:cNvSpPr/>
      </dsp:nvSpPr>
      <dsp:spPr>
        <a:xfrm>
          <a:off x="0" y="3373749"/>
          <a:ext cx="10515600" cy="97344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Forcefield analysis                                          </a:t>
          </a:r>
          <a:r>
            <a:rPr lang="en-GB" sz="2000" kern="1200" dirty="0"/>
            <a:t>(Lewin,1951) </a:t>
          </a:r>
        </a:p>
      </dsp:txBody>
      <dsp:txXfrm>
        <a:off x="47519" y="3421268"/>
        <a:ext cx="10420562" cy="8784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174227-657D-4440-8431-34B5E743ABE4}">
      <dsp:nvSpPr>
        <dsp:cNvPr id="0" name=""/>
        <dsp:cNvSpPr/>
      </dsp:nvSpPr>
      <dsp:spPr>
        <a:xfrm>
          <a:off x="7142" y="450312"/>
          <a:ext cx="2134710" cy="1280826"/>
        </a:xfrm>
        <a:prstGeom prst="roundRect">
          <a:avLst>
            <a:gd name="adj" fmla="val 10000"/>
          </a:avLst>
        </a:prstGeom>
        <a:solidFill>
          <a:schemeClr val="accent4">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b="1" kern="1200" dirty="0"/>
            <a:t>Unfreeze</a:t>
          </a:r>
        </a:p>
      </dsp:txBody>
      <dsp:txXfrm>
        <a:off x="44656" y="487826"/>
        <a:ext cx="2059682" cy="1205798"/>
      </dsp:txXfrm>
    </dsp:sp>
    <dsp:sp modelId="{D0447A99-EB9A-4DA1-BEA5-42FF2B67E9B4}">
      <dsp:nvSpPr>
        <dsp:cNvPr id="0" name=""/>
        <dsp:cNvSpPr/>
      </dsp:nvSpPr>
      <dsp:spPr>
        <a:xfrm>
          <a:off x="2355324" y="826021"/>
          <a:ext cx="452558" cy="5294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dirty="0"/>
        </a:p>
      </dsp:txBody>
      <dsp:txXfrm>
        <a:off x="2355324" y="931903"/>
        <a:ext cx="316791" cy="317644"/>
      </dsp:txXfrm>
    </dsp:sp>
    <dsp:sp modelId="{589C64C4-3540-4773-A5B1-DA61D1C38A1F}">
      <dsp:nvSpPr>
        <dsp:cNvPr id="0" name=""/>
        <dsp:cNvSpPr/>
      </dsp:nvSpPr>
      <dsp:spPr>
        <a:xfrm>
          <a:off x="2995737" y="450312"/>
          <a:ext cx="2134710" cy="1280826"/>
        </a:xfrm>
        <a:prstGeom prst="roundRect">
          <a:avLst>
            <a:gd name="adj" fmla="val 10000"/>
          </a:avLst>
        </a:prstGeom>
        <a:solidFill>
          <a:srgbClr val="0000FF"/>
        </a:solidFill>
        <a:ln w="19050" cap="flat" cmpd="sng" algn="ctr">
          <a:solidFill>
            <a:srgbClr val="EDEDED"/>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b="1" kern="1200" dirty="0"/>
            <a:t>Change</a:t>
          </a:r>
        </a:p>
      </dsp:txBody>
      <dsp:txXfrm>
        <a:off x="3033251" y="487826"/>
        <a:ext cx="2059682" cy="1205798"/>
      </dsp:txXfrm>
    </dsp:sp>
    <dsp:sp modelId="{0E44CF0C-C520-4635-B921-76B3FCDBA671}">
      <dsp:nvSpPr>
        <dsp:cNvPr id="0" name=""/>
        <dsp:cNvSpPr/>
      </dsp:nvSpPr>
      <dsp:spPr>
        <a:xfrm>
          <a:off x="5343919" y="826021"/>
          <a:ext cx="452558" cy="5294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dirty="0"/>
        </a:p>
      </dsp:txBody>
      <dsp:txXfrm>
        <a:off x="5343919" y="931903"/>
        <a:ext cx="316791" cy="317644"/>
      </dsp:txXfrm>
    </dsp:sp>
    <dsp:sp modelId="{04BA8C8A-855C-4CAF-92F3-3C9642DEB77A}">
      <dsp:nvSpPr>
        <dsp:cNvPr id="0" name=""/>
        <dsp:cNvSpPr/>
      </dsp:nvSpPr>
      <dsp:spPr>
        <a:xfrm>
          <a:off x="5984332" y="450312"/>
          <a:ext cx="2134710" cy="1280826"/>
        </a:xfrm>
        <a:prstGeom prst="roundRect">
          <a:avLst>
            <a:gd name="adj" fmla="val 10000"/>
          </a:avLst>
        </a:prstGeom>
        <a:solidFill>
          <a:schemeClr val="accent4">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b="1" kern="1200" dirty="0"/>
            <a:t>Refreeze</a:t>
          </a:r>
        </a:p>
      </dsp:txBody>
      <dsp:txXfrm>
        <a:off x="6021846" y="487826"/>
        <a:ext cx="2059682" cy="12057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3BABED-1966-413B-8A9C-C1EF22EBDDA5}">
      <dsp:nvSpPr>
        <dsp:cNvPr id="0" name=""/>
        <dsp:cNvSpPr/>
      </dsp:nvSpPr>
      <dsp:spPr>
        <a:xfrm>
          <a:off x="0" y="59879"/>
          <a:ext cx="10515600" cy="1597050"/>
        </a:xfrm>
        <a:prstGeom prst="roundRect">
          <a:avLst/>
        </a:prstGeom>
        <a:solidFill>
          <a:schemeClr val="accent4"/>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b="1" kern="1200"/>
            <a:t>Why Lewin?</a:t>
          </a:r>
          <a:endParaRPr lang="en-GB" sz="6500" kern="1200"/>
        </a:p>
      </dsp:txBody>
      <dsp:txXfrm>
        <a:off x="77962" y="137841"/>
        <a:ext cx="10359676" cy="1441126"/>
      </dsp:txXfrm>
    </dsp:sp>
    <dsp:sp modelId="{0E807911-79FB-428F-8F53-7B613D7C9FFA}">
      <dsp:nvSpPr>
        <dsp:cNvPr id="0" name=""/>
        <dsp:cNvSpPr/>
      </dsp:nvSpPr>
      <dsp:spPr>
        <a:xfrm>
          <a:off x="0" y="1656929"/>
          <a:ext cx="10515600" cy="4440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52070" rIns="291592" bIns="52070" numCol="1" spcCol="1270" anchor="t" anchorCtr="0">
          <a:noAutofit/>
        </a:bodyPr>
        <a:lstStyle/>
        <a:p>
          <a:pPr marL="285750" lvl="1" indent="-285750" algn="l" defTabSz="1822450">
            <a:lnSpc>
              <a:spcPct val="90000"/>
            </a:lnSpc>
            <a:spcBef>
              <a:spcPct val="0"/>
            </a:spcBef>
            <a:spcAft>
              <a:spcPct val="20000"/>
            </a:spcAft>
            <a:buFont typeface="Courier New" panose="02070309020205020404" pitchFamily="49" charset="0"/>
            <a:buChar char="o"/>
          </a:pPr>
          <a:r>
            <a:rPr lang="en-GB" sz="4100" b="1" kern="1200" dirty="0"/>
            <a:t>Structured &amp; systematic approach </a:t>
          </a:r>
          <a:endParaRPr lang="en-GB" sz="4100" kern="1200" dirty="0"/>
        </a:p>
        <a:p>
          <a:pPr marL="285750" lvl="1" indent="-285750" algn="l" defTabSz="1822450">
            <a:lnSpc>
              <a:spcPct val="90000"/>
            </a:lnSpc>
            <a:spcBef>
              <a:spcPct val="0"/>
            </a:spcBef>
            <a:spcAft>
              <a:spcPct val="20000"/>
            </a:spcAft>
            <a:buFont typeface="Courier New" panose="02070309020205020404" pitchFamily="49" charset="0"/>
            <a:buChar char="o"/>
          </a:pPr>
          <a:r>
            <a:rPr lang="en-GB" sz="4100" b="1" kern="1200" dirty="0"/>
            <a:t>Focus on behavioural change</a:t>
          </a:r>
          <a:endParaRPr lang="en-GB" sz="4100" kern="1200" dirty="0"/>
        </a:p>
        <a:p>
          <a:pPr marL="285750" lvl="1" indent="-285750" algn="l" defTabSz="1822450">
            <a:lnSpc>
              <a:spcPct val="90000"/>
            </a:lnSpc>
            <a:spcBef>
              <a:spcPct val="0"/>
            </a:spcBef>
            <a:spcAft>
              <a:spcPct val="20000"/>
            </a:spcAft>
            <a:buFont typeface="Courier New" panose="02070309020205020404" pitchFamily="49" charset="0"/>
            <a:buChar char="o"/>
          </a:pPr>
          <a:r>
            <a:rPr lang="en-GB" sz="4100" b="1" kern="1200" dirty="0"/>
            <a:t> Improves patient safety</a:t>
          </a:r>
          <a:endParaRPr lang="en-GB" sz="4100" kern="1200" dirty="0"/>
        </a:p>
        <a:p>
          <a:pPr marL="285750" lvl="1" indent="-285750" algn="l" defTabSz="1822450">
            <a:lnSpc>
              <a:spcPct val="90000"/>
            </a:lnSpc>
            <a:spcBef>
              <a:spcPct val="0"/>
            </a:spcBef>
            <a:spcAft>
              <a:spcPct val="20000"/>
            </a:spcAft>
            <a:buFont typeface="Courier New" panose="02070309020205020404" pitchFamily="49" charset="0"/>
            <a:buChar char="o"/>
          </a:pPr>
          <a:r>
            <a:rPr lang="en-GB" sz="4100" b="1" kern="1200" dirty="0"/>
            <a:t>Supports staff engagement </a:t>
          </a:r>
          <a:endParaRPr lang="en-GB" sz="4100" kern="1200" dirty="0"/>
        </a:p>
        <a:p>
          <a:pPr marL="285750" lvl="1" indent="-285750" algn="l" defTabSz="1822450">
            <a:lnSpc>
              <a:spcPct val="90000"/>
            </a:lnSpc>
            <a:spcBef>
              <a:spcPct val="0"/>
            </a:spcBef>
            <a:spcAft>
              <a:spcPct val="20000"/>
            </a:spcAft>
            <a:buFont typeface="Courier New" panose="02070309020205020404" pitchFamily="49" charset="0"/>
            <a:buChar char="o"/>
          </a:pPr>
          <a:r>
            <a:rPr lang="en-GB" sz="4100" b="1" kern="1200" dirty="0"/>
            <a:t>Suitable for healthcare settings </a:t>
          </a:r>
          <a:r>
            <a:rPr lang="en-GB" sz="2000" kern="1200" dirty="0"/>
            <a:t>(Manchester et al., 2014)</a:t>
          </a:r>
        </a:p>
        <a:p>
          <a:pPr marL="285750" lvl="1" indent="-285750" algn="l" defTabSz="1822450">
            <a:lnSpc>
              <a:spcPct val="90000"/>
            </a:lnSpc>
            <a:spcBef>
              <a:spcPct val="0"/>
            </a:spcBef>
            <a:spcAft>
              <a:spcPct val="20000"/>
            </a:spcAft>
            <a:buFont typeface="Courier New" panose="02070309020205020404" pitchFamily="49" charset="0"/>
            <a:buChar char="o"/>
          </a:pPr>
          <a:r>
            <a:rPr lang="en-GB" sz="4100" b="1" kern="1200" dirty="0"/>
            <a:t>Promotes stability and consistency </a:t>
          </a:r>
        </a:p>
      </dsp:txBody>
      <dsp:txXfrm>
        <a:off x="0" y="1656929"/>
        <a:ext cx="10515600" cy="44401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697490-87A1-458A-A941-0A37EAB0D285}">
      <dsp:nvSpPr>
        <dsp:cNvPr id="0" name=""/>
        <dsp:cNvSpPr/>
      </dsp:nvSpPr>
      <dsp:spPr>
        <a:xfrm>
          <a:off x="10467933" y="3321520"/>
          <a:ext cx="1617818" cy="1617323"/>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9ADC73-BE82-408F-98DC-5CE0E1DB5F67}">
      <dsp:nvSpPr>
        <dsp:cNvPr id="0" name=""/>
        <dsp:cNvSpPr/>
      </dsp:nvSpPr>
      <dsp:spPr>
        <a:xfrm>
          <a:off x="10522896" y="3375441"/>
          <a:ext cx="1509087" cy="1509482"/>
        </a:xfrm>
        <a:prstGeom prst="ellipse">
          <a:avLst/>
        </a:prstGeom>
        <a:solidFill>
          <a:srgbClr val="E87132"/>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bg1"/>
              </a:solidFill>
            </a:rPr>
            <a:t>Sustaining Change</a:t>
          </a:r>
        </a:p>
      </dsp:txBody>
      <dsp:txXfrm>
        <a:off x="10737968" y="3591122"/>
        <a:ext cx="1077749" cy="1078120"/>
      </dsp:txXfrm>
    </dsp:sp>
    <dsp:sp modelId="{FD9A8BC6-69F4-4C5E-AF38-A1EE1CC09CE3}">
      <dsp:nvSpPr>
        <dsp:cNvPr id="0" name=""/>
        <dsp:cNvSpPr/>
      </dsp:nvSpPr>
      <dsp:spPr>
        <a:xfrm rot="2700000">
          <a:off x="8797152" y="3321339"/>
          <a:ext cx="1617402" cy="1617402"/>
        </a:xfrm>
        <a:prstGeom prst="teardrop">
          <a:avLst>
            <a:gd name="adj" fmla="val 10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BB83D7-4495-4A35-A673-1FE96DCBC65B}">
      <dsp:nvSpPr>
        <dsp:cNvPr id="0" name=""/>
        <dsp:cNvSpPr/>
      </dsp:nvSpPr>
      <dsp:spPr>
        <a:xfrm>
          <a:off x="8851309" y="3375441"/>
          <a:ext cx="1509087" cy="1509482"/>
        </a:xfrm>
        <a:prstGeom prst="ellipse">
          <a:avLst/>
        </a:prstGeom>
        <a:solidFill>
          <a:srgbClr val="196B24"/>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bg1"/>
              </a:solidFill>
            </a:rPr>
            <a:t>Managing Obstacles </a:t>
          </a:r>
        </a:p>
      </dsp:txBody>
      <dsp:txXfrm>
        <a:off x="9066381" y="3591122"/>
        <a:ext cx="1077749" cy="1078120"/>
      </dsp:txXfrm>
    </dsp:sp>
    <dsp:sp modelId="{93DDF7A9-B183-4D9B-BC58-25AE8F138968}">
      <dsp:nvSpPr>
        <dsp:cNvPr id="0" name=""/>
        <dsp:cNvSpPr/>
      </dsp:nvSpPr>
      <dsp:spPr>
        <a:xfrm rot="2700000">
          <a:off x="7126760" y="3321339"/>
          <a:ext cx="1617402" cy="1617402"/>
        </a:xfrm>
        <a:prstGeom prst="teardrop">
          <a:avLst>
            <a:gd name="adj" fmla="val 10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A68515-2983-4AF6-BB76-5E9A7EC36B70}">
      <dsp:nvSpPr>
        <dsp:cNvPr id="0" name=""/>
        <dsp:cNvSpPr/>
      </dsp:nvSpPr>
      <dsp:spPr>
        <a:xfrm>
          <a:off x="7179723" y="3375441"/>
          <a:ext cx="1509087" cy="1509482"/>
        </a:xfrm>
        <a:prstGeom prst="ellipse">
          <a:avLst/>
        </a:prstGeom>
        <a:solidFill>
          <a:srgbClr val="0E95C9"/>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bg1"/>
              </a:solidFill>
            </a:rPr>
            <a:t>Seeking Feedback </a:t>
          </a:r>
        </a:p>
      </dsp:txBody>
      <dsp:txXfrm>
        <a:off x="7395990" y="3591122"/>
        <a:ext cx="1077749" cy="1078120"/>
      </dsp:txXfrm>
    </dsp:sp>
    <dsp:sp modelId="{28B81148-1F4B-43BB-B4ED-EC18A28ECD33}">
      <dsp:nvSpPr>
        <dsp:cNvPr id="0" name=""/>
        <dsp:cNvSpPr/>
      </dsp:nvSpPr>
      <dsp:spPr>
        <a:xfrm rot="2700000">
          <a:off x="5455174" y="3321339"/>
          <a:ext cx="1617402" cy="1617402"/>
        </a:xfrm>
        <a:prstGeom prst="teardrop">
          <a:avLst>
            <a:gd name="adj" fmla="val 10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FCBD80-F51E-4E92-8600-1985708AD8C9}">
      <dsp:nvSpPr>
        <dsp:cNvPr id="0" name=""/>
        <dsp:cNvSpPr/>
      </dsp:nvSpPr>
      <dsp:spPr>
        <a:xfrm>
          <a:off x="5509331" y="3375441"/>
          <a:ext cx="1509087" cy="1509482"/>
        </a:xfrm>
        <a:prstGeom prst="ellipse">
          <a:avLst/>
        </a:prstGeom>
        <a:solidFill>
          <a:srgbClr val="99298D"/>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bg1"/>
              </a:solidFill>
            </a:rPr>
            <a:t>Inclusive Decision Making </a:t>
          </a:r>
        </a:p>
      </dsp:txBody>
      <dsp:txXfrm>
        <a:off x="5724403" y="3591122"/>
        <a:ext cx="1077749" cy="1078120"/>
      </dsp:txXfrm>
    </dsp:sp>
    <dsp:sp modelId="{4158B74C-84BF-467A-9A5F-0C763AB1748B}">
      <dsp:nvSpPr>
        <dsp:cNvPr id="0" name=""/>
        <dsp:cNvSpPr/>
      </dsp:nvSpPr>
      <dsp:spPr>
        <a:xfrm rot="2700000">
          <a:off x="3783587" y="3321339"/>
          <a:ext cx="1617402" cy="1617402"/>
        </a:xfrm>
        <a:prstGeom prst="teardrop">
          <a:avLst>
            <a:gd name="adj" fmla="val 10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F279E-1D4C-46B7-8F03-3504A1CB4DCA}">
      <dsp:nvSpPr>
        <dsp:cNvPr id="0" name=""/>
        <dsp:cNvSpPr/>
      </dsp:nvSpPr>
      <dsp:spPr>
        <a:xfrm>
          <a:off x="3837745" y="3375441"/>
          <a:ext cx="1509087" cy="1509482"/>
        </a:xfrm>
        <a:prstGeom prst="ellipse">
          <a:avLst/>
        </a:prstGeom>
        <a:solidFill>
          <a:srgbClr val="4A9E2B"/>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bg1"/>
              </a:solidFill>
            </a:rPr>
            <a:t>Setting Timeline</a:t>
          </a:r>
        </a:p>
      </dsp:txBody>
      <dsp:txXfrm>
        <a:off x="4052817" y="3591122"/>
        <a:ext cx="1077749" cy="1078120"/>
      </dsp:txXfrm>
    </dsp:sp>
    <dsp:sp modelId="{74AB63E6-3D2B-47B3-9102-B8BFC82F8264}">
      <dsp:nvSpPr>
        <dsp:cNvPr id="0" name=""/>
        <dsp:cNvSpPr/>
      </dsp:nvSpPr>
      <dsp:spPr>
        <a:xfrm rot="2700000">
          <a:off x="2113195" y="3321339"/>
          <a:ext cx="1617402" cy="1617402"/>
        </a:xfrm>
        <a:prstGeom prst="teardrop">
          <a:avLst>
            <a:gd name="adj" fmla="val 10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7C1E9C-E2DA-4DBD-B078-E628817CFA8A}">
      <dsp:nvSpPr>
        <dsp:cNvPr id="0" name=""/>
        <dsp:cNvSpPr/>
      </dsp:nvSpPr>
      <dsp:spPr>
        <a:xfrm>
          <a:off x="2166158" y="3375441"/>
          <a:ext cx="1509087" cy="1509482"/>
        </a:xfrm>
        <a:prstGeom prst="ellipse">
          <a:avLst/>
        </a:prstGeom>
        <a:solidFill>
          <a:srgbClr val="E97132"/>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bg1"/>
              </a:solidFill>
            </a:rPr>
            <a:t>Stakeholder Analysis</a:t>
          </a:r>
        </a:p>
      </dsp:txBody>
      <dsp:txXfrm>
        <a:off x="2382425" y="3591122"/>
        <a:ext cx="1077749" cy="1078120"/>
      </dsp:txXfrm>
    </dsp:sp>
    <dsp:sp modelId="{03FF0FF2-977A-4A58-912D-D690231EDBF1}">
      <dsp:nvSpPr>
        <dsp:cNvPr id="0" name=""/>
        <dsp:cNvSpPr/>
      </dsp:nvSpPr>
      <dsp:spPr>
        <a:xfrm rot="2700000">
          <a:off x="441609" y="3321339"/>
          <a:ext cx="1617402" cy="1617402"/>
        </a:xfrm>
        <a:prstGeom prst="teardrop">
          <a:avLst>
            <a:gd name="adj" fmla="val 10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A396AE-D3CB-491D-AF95-C3491C7F1512}">
      <dsp:nvSpPr>
        <dsp:cNvPr id="0" name=""/>
        <dsp:cNvSpPr/>
      </dsp:nvSpPr>
      <dsp:spPr>
        <a:xfrm>
          <a:off x="495766" y="3375441"/>
          <a:ext cx="1509087" cy="1509482"/>
        </a:xfrm>
        <a:prstGeom prst="ellipse">
          <a:avLst/>
        </a:prstGeom>
        <a:solidFill>
          <a:srgbClr val="186522"/>
        </a:solidFill>
        <a:ln w="19050" cap="flat" cmpd="sng" algn="ctr">
          <a:solidFill>
            <a:srgbClr val="186823"/>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bg1"/>
              </a:solidFill>
            </a:rPr>
            <a:t>Define Change </a:t>
          </a:r>
        </a:p>
      </dsp:txBody>
      <dsp:txXfrm>
        <a:off x="710838" y="3591122"/>
        <a:ext cx="1077749" cy="10781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BC19FA-BB04-4481-A063-F1674A5DA49F}">
      <dsp:nvSpPr>
        <dsp:cNvPr id="0" name=""/>
        <dsp:cNvSpPr/>
      </dsp:nvSpPr>
      <dsp:spPr>
        <a:xfrm>
          <a:off x="0" y="39687"/>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Feedback from questionnaires gathered and evaluated </a:t>
          </a:r>
        </a:p>
      </dsp:txBody>
      <dsp:txXfrm>
        <a:off x="0" y="39687"/>
        <a:ext cx="3286125" cy="1971675"/>
      </dsp:txXfrm>
    </dsp:sp>
    <dsp:sp modelId="{4B4539FC-8EE8-4FDD-8DED-82499DC4C4EB}">
      <dsp:nvSpPr>
        <dsp:cNvPr id="0" name=""/>
        <dsp:cNvSpPr/>
      </dsp:nvSpPr>
      <dsp:spPr>
        <a:xfrm>
          <a:off x="3614737" y="39687"/>
          <a:ext cx="3286125" cy="197167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Stakeholder engagement</a:t>
          </a:r>
        </a:p>
      </dsp:txBody>
      <dsp:txXfrm>
        <a:off x="3614737" y="39687"/>
        <a:ext cx="3286125" cy="1971675"/>
      </dsp:txXfrm>
    </dsp:sp>
    <dsp:sp modelId="{FC1B0E0B-317A-4667-B8CA-B7B41F136497}">
      <dsp:nvSpPr>
        <dsp:cNvPr id="0" name=""/>
        <dsp:cNvSpPr/>
      </dsp:nvSpPr>
      <dsp:spPr>
        <a:xfrm>
          <a:off x="7229475" y="39687"/>
          <a:ext cx="3286125" cy="197167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Encountered barriers (costing, policy)</a:t>
          </a:r>
        </a:p>
      </dsp:txBody>
      <dsp:txXfrm>
        <a:off x="7229475" y="39687"/>
        <a:ext cx="3286125" cy="1971675"/>
      </dsp:txXfrm>
    </dsp:sp>
    <dsp:sp modelId="{054FE04B-1475-4558-8E3A-ED4C9B0F504B}">
      <dsp:nvSpPr>
        <dsp:cNvPr id="0" name=""/>
        <dsp:cNvSpPr/>
      </dsp:nvSpPr>
      <dsp:spPr>
        <a:xfrm>
          <a:off x="1807368" y="2339975"/>
          <a:ext cx="3286125" cy="1971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Identify compromises </a:t>
          </a:r>
        </a:p>
      </dsp:txBody>
      <dsp:txXfrm>
        <a:off x="1807368" y="2339975"/>
        <a:ext cx="3286125" cy="1971675"/>
      </dsp:txXfrm>
    </dsp:sp>
    <dsp:sp modelId="{EFD48A96-E22E-48AA-8158-3158D24A14C4}">
      <dsp:nvSpPr>
        <dsp:cNvPr id="0" name=""/>
        <dsp:cNvSpPr/>
      </dsp:nvSpPr>
      <dsp:spPr>
        <a:xfrm>
          <a:off x="5422106" y="2339975"/>
          <a:ext cx="3286125" cy="1971675"/>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Progress is slower than anticipated </a:t>
          </a:r>
          <a:r>
            <a:rPr lang="en-GB" sz="2500" kern="1200" dirty="0">
              <a:sym typeface="Wingdings" panose="05000000000000000000" pitchFamily="2" charset="2"/>
            </a:rPr>
            <a:t></a:t>
          </a:r>
          <a:r>
            <a:rPr lang="en-GB" sz="2500" kern="1200" dirty="0"/>
            <a:t> revealed the complexity of a system-level change</a:t>
          </a:r>
        </a:p>
      </dsp:txBody>
      <dsp:txXfrm>
        <a:off x="5422106" y="2339975"/>
        <a:ext cx="3286125" cy="19716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865716-5D54-4956-9749-4408394DDB74}">
      <dsp:nvSpPr>
        <dsp:cNvPr id="0" name=""/>
        <dsp:cNvSpPr/>
      </dsp:nvSpPr>
      <dsp:spPr>
        <a:xfrm>
          <a:off x="0" y="71356"/>
          <a:ext cx="10515600" cy="99815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Leadership during change requires influence, not authority.</a:t>
          </a:r>
        </a:p>
      </dsp:txBody>
      <dsp:txXfrm>
        <a:off x="48726" y="120082"/>
        <a:ext cx="10418148" cy="900704"/>
      </dsp:txXfrm>
    </dsp:sp>
    <dsp:sp modelId="{35DE1504-D6FA-461E-B764-58B53BBE4FE6}">
      <dsp:nvSpPr>
        <dsp:cNvPr id="0" name=""/>
        <dsp:cNvSpPr/>
      </dsp:nvSpPr>
      <dsp:spPr>
        <a:xfrm>
          <a:off x="0" y="1141512"/>
          <a:ext cx="10515600" cy="998156"/>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Resistance frequently reflects policy pressures, not opposition.</a:t>
          </a:r>
        </a:p>
      </dsp:txBody>
      <dsp:txXfrm>
        <a:off x="48726" y="1190238"/>
        <a:ext cx="10418148" cy="900704"/>
      </dsp:txXfrm>
    </dsp:sp>
    <dsp:sp modelId="{8B6A92EC-BF5D-4347-A199-470E0D6F5CBE}">
      <dsp:nvSpPr>
        <dsp:cNvPr id="0" name=""/>
        <dsp:cNvSpPr/>
      </dsp:nvSpPr>
      <dsp:spPr>
        <a:xfrm>
          <a:off x="0" y="2211669"/>
          <a:ext cx="10515600" cy="998156"/>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Human factor improvements must suggested in governance and financial language.</a:t>
          </a:r>
        </a:p>
      </dsp:txBody>
      <dsp:txXfrm>
        <a:off x="48726" y="2260395"/>
        <a:ext cx="10418148" cy="900704"/>
      </dsp:txXfrm>
    </dsp:sp>
    <dsp:sp modelId="{F334B627-B9DA-4379-A51A-948CE280B400}">
      <dsp:nvSpPr>
        <dsp:cNvPr id="0" name=""/>
        <dsp:cNvSpPr/>
      </dsp:nvSpPr>
      <dsp:spPr>
        <a:xfrm>
          <a:off x="0" y="3281825"/>
          <a:ext cx="10515600" cy="99815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Safety improvements require strategic position.</a:t>
          </a:r>
        </a:p>
      </dsp:txBody>
      <dsp:txXfrm>
        <a:off x="48726" y="3330551"/>
        <a:ext cx="10418148" cy="9007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6E081A-24B3-49DF-AC36-3E23371BFCD9}">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007DD7-89B8-4A32-8A99-2DB69CCACD17}">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kern="1200"/>
            <a:t>Chosen change management strategy: </a:t>
          </a:r>
          <a:r>
            <a:rPr lang="en-GB" sz="3000" kern="1200"/>
            <a:t>Lewin’s 3-Step Change Model</a:t>
          </a:r>
        </a:p>
      </dsp:txBody>
      <dsp:txXfrm>
        <a:off x="0" y="0"/>
        <a:ext cx="10515600" cy="1087834"/>
      </dsp:txXfrm>
    </dsp:sp>
    <dsp:sp modelId="{6F210E71-0B46-442E-9B69-FCD8EC495EBD}">
      <dsp:nvSpPr>
        <dsp:cNvPr id="0" name=""/>
        <dsp:cNvSpPr/>
      </dsp:nvSpPr>
      <dsp:spPr>
        <a:xfrm>
          <a:off x="0" y="108783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84C545-6794-47F8-9103-846531DEF969}">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kern="1200"/>
            <a:t>Discounted strategies</a:t>
          </a:r>
          <a:r>
            <a:rPr lang="en-GB" sz="3000" kern="1200"/>
            <a:t>: Kotter’s 8 Step Change Model, Rogers (2003) Diffusions of innovation &amp; Nudge Theory</a:t>
          </a:r>
        </a:p>
      </dsp:txBody>
      <dsp:txXfrm>
        <a:off x="0" y="1087834"/>
        <a:ext cx="10515600" cy="1087834"/>
      </dsp:txXfrm>
    </dsp:sp>
    <dsp:sp modelId="{3537BFAA-06C7-4A62-B7CE-A8EF0054C3CA}">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E706DA-953F-4601-B1E6-2B01AA8EFF72}">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kern="1200" dirty="0"/>
            <a:t>Ongoing Barriers</a:t>
          </a:r>
          <a:r>
            <a:rPr lang="en-GB" sz="3000" kern="1200" dirty="0"/>
            <a:t>: Cost, WAST financial position, medication policies </a:t>
          </a:r>
        </a:p>
      </dsp:txBody>
      <dsp:txXfrm>
        <a:off x="0" y="2175669"/>
        <a:ext cx="10515600" cy="1087834"/>
      </dsp:txXfrm>
    </dsp:sp>
    <dsp:sp modelId="{C4503A0D-2447-4891-A317-D7BB4F479D81}">
      <dsp:nvSpPr>
        <dsp:cNvPr id="0" name=""/>
        <dsp:cNvSpPr/>
      </dsp:nvSpPr>
      <dsp:spPr>
        <a:xfrm>
          <a:off x="0" y="326350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8088BA-FBFD-44BB-9BE3-FC1BDFAA6871}">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kern="1200" dirty="0"/>
            <a:t>Personal growth</a:t>
          </a:r>
          <a:r>
            <a:rPr lang="en-GB" sz="3000" kern="1200" dirty="0"/>
            <a:t>: political awareness, system-wide thinking and adaptive leadership</a:t>
          </a:r>
        </a:p>
      </dsp:txBody>
      <dsp:txXfrm>
        <a:off x="0" y="3263503"/>
        <a:ext cx="10515600" cy="108783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C110743-4870-3AD4-9C1A-5E946E9E32C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D8D3ED40-F047-86AB-8C0E-8834F956870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226ABAF-2450-414B-872B-A843AB3ED0BE}" type="datetimeFigureOut">
              <a:rPr lang="en-GB" smtClean="0"/>
              <a:t>15/04/2026</a:t>
            </a:fld>
            <a:endParaRPr lang="en-GB"/>
          </a:p>
        </p:txBody>
      </p:sp>
      <p:sp>
        <p:nvSpPr>
          <p:cNvPr id="4" name="Footer Placeholder 3">
            <a:extLst>
              <a:ext uri="{FF2B5EF4-FFF2-40B4-BE49-F238E27FC236}">
                <a16:creationId xmlns:a16="http://schemas.microsoft.com/office/drawing/2014/main" id="{C5C3BE3B-2FC0-2950-D982-B7188F574D2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07E0F41C-FBDC-E3D7-2502-B117C36D550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05FDF88-1BFB-49AC-A520-BE47E9F0C847}" type="slidenum">
              <a:rPr lang="en-GB" smtClean="0"/>
              <a:t>‹#›</a:t>
            </a:fld>
            <a:endParaRPr lang="en-GB"/>
          </a:p>
        </p:txBody>
      </p:sp>
    </p:spTree>
    <p:extLst>
      <p:ext uri="{BB962C8B-B14F-4D97-AF65-F5344CB8AC3E}">
        <p14:creationId xmlns:p14="http://schemas.microsoft.com/office/powerpoint/2010/main" val="36631151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4D0C61-A6BF-4C59-9E8B-7BE6A1D04193}" type="datetimeFigureOut">
              <a:rPr lang="en-GB" smtClean="0"/>
              <a:t>15/04/2026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2076B3-8CB0-4E7A-B64D-E77A875F4FAC}" type="slidenum">
              <a:rPr lang="en-GB" smtClean="0"/>
              <a:t>‹#›</a:t>
            </a:fld>
            <a:endParaRPr lang="en-GB"/>
          </a:p>
        </p:txBody>
      </p:sp>
    </p:spTree>
    <p:extLst>
      <p:ext uri="{BB962C8B-B14F-4D97-AF65-F5344CB8AC3E}">
        <p14:creationId xmlns:p14="http://schemas.microsoft.com/office/powerpoint/2010/main" val="3771794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1" dirty="0"/>
              <a:t>Title Page </a:t>
            </a:r>
          </a:p>
          <a:p>
            <a:endParaRPr lang="en-GB" b="1" dirty="0"/>
          </a:p>
          <a:p>
            <a:r>
              <a:rPr lang="en-GB" b="1" dirty="0"/>
              <a:t>Introduce self and background</a:t>
            </a:r>
          </a:p>
          <a:p>
            <a:r>
              <a:rPr lang="en-GB" b="1" dirty="0"/>
              <a:t>SP – </a:t>
            </a:r>
            <a:r>
              <a:rPr lang="en-GB" b="0" dirty="0"/>
              <a:t>for past 3 years and been within the trust for 7.5 years.</a:t>
            </a:r>
          </a:p>
          <a:p>
            <a:r>
              <a:rPr lang="en-GB" b="1" dirty="0"/>
              <a:t>Background - </a:t>
            </a:r>
          </a:p>
          <a:p>
            <a:endParaRPr lang="en-GB" b="1" dirty="0"/>
          </a:p>
          <a:p>
            <a:endParaRPr lang="en-GB" b="1" dirty="0"/>
          </a:p>
          <a:p>
            <a:r>
              <a:rPr lang="en-GB" b="1" dirty="0"/>
              <a:t>Refs for images </a:t>
            </a:r>
          </a:p>
        </p:txBody>
      </p:sp>
      <p:sp>
        <p:nvSpPr>
          <p:cNvPr id="4" name="Slide Number Placeholder 3"/>
          <p:cNvSpPr>
            <a:spLocks noGrp="1"/>
          </p:cNvSpPr>
          <p:nvPr>
            <p:ph type="sldNum" sz="quarter" idx="5"/>
          </p:nvPr>
        </p:nvSpPr>
        <p:spPr/>
        <p:txBody>
          <a:bodyPr/>
          <a:lstStyle/>
          <a:p>
            <a:fld id="{392076B3-8CB0-4E7A-B64D-E77A875F4FAC}" type="slidenum">
              <a:rPr lang="en-GB" smtClean="0"/>
              <a:t>1</a:t>
            </a:fld>
            <a:endParaRPr lang="en-GB" dirty="0"/>
          </a:p>
        </p:txBody>
      </p:sp>
    </p:spTree>
    <p:extLst>
      <p:ext uri="{BB962C8B-B14F-4D97-AF65-F5344CB8AC3E}">
        <p14:creationId xmlns:p14="http://schemas.microsoft.com/office/powerpoint/2010/main" val="1120571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Aim: </a:t>
            </a:r>
            <a:r>
              <a:rPr lang="en-GB" dirty="0"/>
              <a:t>To critically evaluate how the current medication box design impacts staff performance, patient safety and operational efficiency to support an evidence-based redesign. </a:t>
            </a:r>
          </a:p>
          <a:p>
            <a:endParaRPr lang="en-GB" b="1" dirty="0"/>
          </a:p>
          <a:p>
            <a:r>
              <a:rPr lang="en-GB" b="1" dirty="0"/>
              <a:t>Objectives - what I do?</a:t>
            </a:r>
          </a:p>
          <a:p>
            <a:pPr marL="171450" indent="-171450">
              <a:buFont typeface="Arial" panose="020B0604020202020204" pitchFamily="34" charset="0"/>
              <a:buChar char="•"/>
            </a:pPr>
            <a:r>
              <a:rPr lang="en-GB" b="0" dirty="0"/>
              <a:t>Collect staff feedback through a questionnaire to local staff  – gather data information on usability, design features, patient safety, is it effective? </a:t>
            </a:r>
          </a:p>
          <a:p>
            <a:pPr marL="171450" indent="-171450">
              <a:buFont typeface="Arial" panose="020B0604020202020204" pitchFamily="34" charset="0"/>
              <a:buChar char="•"/>
            </a:pPr>
            <a:r>
              <a:rPr lang="en-GB" b="0" dirty="0"/>
              <a:t>Identify human factors issues – try to reduce them to stop them from impact staff performance and therefore patient care </a:t>
            </a:r>
          </a:p>
          <a:p>
            <a:pPr marL="171450" indent="-171450">
              <a:buFont typeface="Arial" panose="020B0604020202020204" pitchFamily="34" charset="0"/>
              <a:buChar char="•"/>
            </a:pPr>
            <a:r>
              <a:rPr lang="en-GB" b="0" dirty="0"/>
              <a:t>Evaluate variation across stations and crews, especially those without a make ready department like </a:t>
            </a:r>
            <a:r>
              <a:rPr lang="en-GB" b="0" dirty="0" err="1"/>
              <a:t>Dobshill</a:t>
            </a:r>
            <a:r>
              <a:rPr lang="en-GB" b="0" dirty="0"/>
              <a:t> – is there a standardisation issue?</a:t>
            </a:r>
          </a:p>
          <a:p>
            <a:pPr marL="171450" indent="-171450">
              <a:buFont typeface="Arial" panose="020B0604020202020204" pitchFamily="34" charset="0"/>
              <a:buChar char="•"/>
            </a:pPr>
            <a:r>
              <a:rPr lang="en-GB" b="0" dirty="0"/>
              <a:t>Use findings to inform the redesign of the new drug box</a:t>
            </a:r>
          </a:p>
          <a:p>
            <a:endParaRPr lang="en-GB" dirty="0"/>
          </a:p>
          <a:p>
            <a:pPr marL="0" indent="0">
              <a:buFont typeface="Arial" panose="020B0604020202020204" pitchFamily="34" charset="0"/>
              <a:buNone/>
            </a:pPr>
            <a:r>
              <a:rPr lang="en-GB" b="1" dirty="0"/>
              <a:t>Outcomes </a:t>
            </a:r>
          </a:p>
          <a:p>
            <a:pPr marL="171450" indent="-171450" algn="l">
              <a:buFont typeface="Arial" panose="020B0604020202020204" pitchFamily="34" charset="0"/>
              <a:buChar char="•"/>
            </a:pPr>
            <a:r>
              <a:rPr lang="en-GB" sz="1200" dirty="0"/>
              <a:t>Clear themes around, usability, design features, variability, variations in practice and affect on cognitive load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t>Evidence for standardised design – produce evidence of human factors issues to support a standardised design </a:t>
            </a:r>
          </a:p>
          <a:p>
            <a:pPr marL="171450" indent="-171450" algn="l">
              <a:buFont typeface="Arial" panose="020B0604020202020204" pitchFamily="34" charset="0"/>
              <a:buChar char="•"/>
            </a:pPr>
            <a:r>
              <a:rPr lang="en-GB" sz="1200" dirty="0"/>
              <a:t>Identify safety risks and system errors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t>Practical design recommendations informed by frontline staff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ym typeface="Wingdings" panose="05000000000000000000" pitchFamily="2" charset="2"/>
              </a:rPr>
              <a:t>Potential for improvement in efficiency and patient safety.</a:t>
            </a:r>
            <a:endParaRPr lang="en-GB" sz="1200" dirty="0"/>
          </a:p>
        </p:txBody>
      </p:sp>
      <p:sp>
        <p:nvSpPr>
          <p:cNvPr id="4" name="Slide Number Placeholder 3"/>
          <p:cNvSpPr>
            <a:spLocks noGrp="1"/>
          </p:cNvSpPr>
          <p:nvPr>
            <p:ph type="sldNum" sz="quarter" idx="5"/>
          </p:nvPr>
        </p:nvSpPr>
        <p:spPr/>
        <p:txBody>
          <a:bodyPr/>
          <a:lstStyle/>
          <a:p>
            <a:fld id="{392076B3-8CB0-4E7A-B64D-E77A875F4FAC}" type="slidenum">
              <a:rPr lang="en-GB" smtClean="0"/>
              <a:t>2</a:t>
            </a:fld>
            <a:endParaRPr lang="en-GB" dirty="0"/>
          </a:p>
        </p:txBody>
      </p:sp>
    </p:spTree>
    <p:extLst>
      <p:ext uri="{BB962C8B-B14F-4D97-AF65-F5344CB8AC3E}">
        <p14:creationId xmlns:p14="http://schemas.microsoft.com/office/powerpoint/2010/main" val="508648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a:buFontTx/>
              <a:buNone/>
            </a:pPr>
            <a:r>
              <a:rPr lang="en-GB" b="1" dirty="0"/>
              <a:t>Context of the Change</a:t>
            </a:r>
          </a:p>
          <a:p>
            <a:pPr marL="0" indent="0">
              <a:buFontTx/>
              <a:buNone/>
            </a:pPr>
            <a:endParaRPr lang="en-GB" b="0" dirty="0"/>
          </a:p>
          <a:p>
            <a:pPr marL="0" indent="0">
              <a:buFontTx/>
              <a:buNone/>
            </a:pPr>
            <a:r>
              <a:rPr lang="en-GB" b="0" dirty="0"/>
              <a:t>The ambulance service working environment is often associated with high-pressure and life or death situations. Therefore, the equipment we use needs to be easy and logical to use without being time-consuming or contributing to our cognitive load. </a:t>
            </a:r>
          </a:p>
          <a:p>
            <a:pPr marL="0" indent="0">
              <a:buFontTx/>
              <a:buNone/>
            </a:pPr>
            <a:endParaRPr lang="en-GB" b="1" dirty="0"/>
          </a:p>
          <a:p>
            <a:pPr marL="0" indent="0">
              <a:buFontTx/>
              <a:buNone/>
            </a:pPr>
            <a:r>
              <a:rPr lang="en-GB" b="1" dirty="0"/>
              <a:t>What is the Problem?</a:t>
            </a:r>
          </a:p>
          <a:p>
            <a:pPr marL="285750" indent="-285750">
              <a:buFont typeface="Courier New" panose="02070309020205020404" pitchFamily="49" charset="0"/>
              <a:buChar char="o"/>
            </a:pPr>
            <a:r>
              <a:rPr lang="en-GB" dirty="0"/>
              <a:t>Impractical – poor visibility of medications which is not suitable in time critical environments such as the ambulance service</a:t>
            </a:r>
          </a:p>
          <a:p>
            <a:pPr marL="285750" indent="-285750">
              <a:buFont typeface="Courier New" panose="02070309020205020404" pitchFamily="49" charset="0"/>
              <a:buChar char="o"/>
            </a:pPr>
            <a:r>
              <a:rPr lang="en-GB" dirty="0"/>
              <a:t>Medication wastage due to overstocking and breakage from improper storage.</a:t>
            </a:r>
          </a:p>
          <a:p>
            <a:pPr marL="285750" indent="-285750">
              <a:buFont typeface="Courier New" panose="02070309020205020404" pitchFamily="49" charset="0"/>
              <a:buChar char="o"/>
            </a:pPr>
            <a:r>
              <a:rPr lang="en-GB" dirty="0"/>
              <a:t>Lacks standardisation</a:t>
            </a:r>
          </a:p>
          <a:p>
            <a:pPr marL="285750" indent="-285750">
              <a:buFont typeface="Courier New" panose="02070309020205020404" pitchFamily="49" charset="0"/>
              <a:buChar char="o"/>
            </a:pPr>
            <a:r>
              <a:rPr lang="en-GB" dirty="0"/>
              <a:t>Lack of ergonomic design – medications are not logically grouped in sections or colour coded to reduce cognitive load </a:t>
            </a:r>
          </a:p>
          <a:p>
            <a:pPr marL="285750" indent="-285750">
              <a:buFont typeface="Courier New" panose="02070309020205020404" pitchFamily="49" charset="0"/>
              <a:buChar char="o"/>
            </a:pPr>
            <a:r>
              <a:rPr lang="en-GB" dirty="0"/>
              <a:t>Similarities – medications that look-alike or sound a-like are grouped closely together contributing to the risk of error</a:t>
            </a:r>
            <a:r>
              <a:rPr lang="en-GB" b="0" dirty="0"/>
              <a:t>. </a:t>
            </a:r>
          </a:p>
          <a:p>
            <a:pPr marL="0" indent="0">
              <a:buFont typeface="Wingdings" panose="05000000000000000000" pitchFamily="2" charset="2"/>
              <a:buNone/>
            </a:pPr>
            <a:endParaRPr lang="en-GB" b="1" dirty="0"/>
          </a:p>
          <a:p>
            <a:pPr marL="0" indent="0">
              <a:buFontTx/>
              <a:buNone/>
            </a:pPr>
            <a:endParaRPr lang="en-GB" b="1" dirty="0"/>
          </a:p>
          <a:p>
            <a:pPr marL="0" indent="0">
              <a:buFontTx/>
              <a:buNone/>
            </a:pPr>
            <a:r>
              <a:rPr lang="en-GB" b="1" dirty="0"/>
              <a:t>Why it matters?</a:t>
            </a:r>
          </a:p>
          <a:p>
            <a:pPr marL="0" indent="0">
              <a:buFont typeface="Wingdings" panose="05000000000000000000" pitchFamily="2" charset="2"/>
              <a:buNone/>
            </a:pPr>
            <a:r>
              <a:rPr lang="en-GB" b="0" dirty="0"/>
              <a:t>As ambulance clinicians, we often work in high-pressure, time-critical environments where time is crucial and can influence patient outcomes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b="0" dirty="0"/>
              <a:t>Patient Safety issues and efficiency issues – poor organisation increases the risk of medication errors </a:t>
            </a:r>
            <a:endParaRPr lang="en-GB" b="1" dirty="0"/>
          </a:p>
          <a:p>
            <a:pPr marL="171450" indent="-171450">
              <a:buFont typeface="Wingdings" panose="05000000000000000000" pitchFamily="2" charset="2"/>
              <a:buChar char="Ø"/>
            </a:pPr>
            <a:r>
              <a:rPr lang="en-GB" b="0" dirty="0"/>
              <a:t>Human factors issues – lack of standardisation can lead to confusion and delays in patient care and environmental factors such as light, noise that are often encountered on our jobs will further exacerbate this.</a:t>
            </a:r>
          </a:p>
          <a:p>
            <a:pPr marL="171450" indent="-171450">
              <a:buFont typeface="Wingdings" panose="05000000000000000000" pitchFamily="2" charset="2"/>
              <a:buChar char="Ø"/>
            </a:pPr>
            <a:r>
              <a:rPr lang="en-GB" b="0" dirty="0"/>
              <a:t>Professional accountability </a:t>
            </a:r>
          </a:p>
          <a:p>
            <a:pPr marL="171450" indent="-171450">
              <a:buFont typeface="Wingdings" panose="05000000000000000000" pitchFamily="2" charset="2"/>
              <a:buChar char="Ø"/>
            </a:pPr>
            <a:endParaRPr lang="en-GB" b="0" dirty="0"/>
          </a:p>
          <a:p>
            <a:pPr marL="0" indent="0">
              <a:buFont typeface="Wingdings" panose="05000000000000000000" pitchFamily="2" charset="2"/>
              <a:buNone/>
            </a:pPr>
            <a:endParaRPr lang="en-GB" b="0" dirty="0"/>
          </a:p>
          <a:p>
            <a:pPr marL="0" indent="0">
              <a:buFont typeface="Wingdings" panose="05000000000000000000" pitchFamily="2" charset="2"/>
              <a:buNone/>
            </a:pPr>
            <a:r>
              <a:rPr lang="en-GB" b="1" dirty="0"/>
              <a:t>Position</a:t>
            </a:r>
          </a:p>
          <a:p>
            <a:pPr marL="0" indent="0">
              <a:buFont typeface="Wingdings" panose="05000000000000000000" pitchFamily="2" charset="2"/>
              <a:buNone/>
            </a:pPr>
            <a:r>
              <a:rPr lang="en-GB" b="0" dirty="0"/>
              <a:t>The redesign will hopefully allow for an improvement in safety and efficiency by addressing human factor issues such as cognitive overload, ----</a:t>
            </a:r>
          </a:p>
          <a:p>
            <a:pPr marL="0" indent="0">
              <a:buFontTx/>
              <a:buNone/>
            </a:pPr>
            <a:endParaRPr lang="en-GB" b="1" dirty="0"/>
          </a:p>
        </p:txBody>
      </p:sp>
      <p:sp>
        <p:nvSpPr>
          <p:cNvPr id="4" name="Slide Number Placeholder 3"/>
          <p:cNvSpPr>
            <a:spLocks noGrp="1"/>
          </p:cNvSpPr>
          <p:nvPr>
            <p:ph type="sldNum" sz="quarter" idx="5"/>
          </p:nvPr>
        </p:nvSpPr>
        <p:spPr/>
        <p:txBody>
          <a:bodyPr/>
          <a:lstStyle/>
          <a:p>
            <a:fld id="{392076B3-8CB0-4E7A-B64D-E77A875F4FAC}" type="slidenum">
              <a:rPr lang="en-GB" smtClean="0"/>
              <a:t>3</a:t>
            </a:fld>
            <a:endParaRPr lang="en-GB" dirty="0"/>
          </a:p>
        </p:txBody>
      </p:sp>
    </p:spTree>
    <p:extLst>
      <p:ext uri="{BB962C8B-B14F-4D97-AF65-F5344CB8AC3E}">
        <p14:creationId xmlns:p14="http://schemas.microsoft.com/office/powerpoint/2010/main" val="21718153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1" dirty="0"/>
              <a:t>Market Research </a:t>
            </a:r>
          </a:p>
          <a:p>
            <a:r>
              <a:rPr lang="en-GB" dirty="0"/>
              <a:t>I completed a questionnaire which was sent out to EMS staff in my local area to gain an understanding of the staff's current concerns (if any) with the current drug box design and whether they reiterated my own concerns. </a:t>
            </a:r>
          </a:p>
          <a:p>
            <a:endParaRPr lang="en-GB" dirty="0"/>
          </a:p>
          <a:p>
            <a:r>
              <a:rPr lang="en-GB" dirty="0"/>
              <a:t>I highlighted some key results on the screen</a:t>
            </a:r>
          </a:p>
          <a:p>
            <a:pPr marL="171450" indent="-171450">
              <a:buFont typeface="Wingdings" panose="05000000000000000000" pitchFamily="2" charset="2"/>
              <a:buChar char="Ø"/>
            </a:pPr>
            <a:r>
              <a:rPr lang="en-GB" dirty="0"/>
              <a:t>Staff rated the drug box 2/5 in terms of being intuitive </a:t>
            </a:r>
          </a:p>
          <a:p>
            <a:pPr marL="171450" indent="-171450">
              <a:buFont typeface="Wingdings" panose="05000000000000000000" pitchFamily="2" charset="2"/>
              <a:buChar char="Ø"/>
            </a:pPr>
            <a:r>
              <a:rPr lang="en-GB" dirty="0"/>
              <a:t>55% yes and 31% maybe feel the drug box design slows down patient care </a:t>
            </a:r>
          </a:p>
          <a:p>
            <a:pPr marL="171450" indent="-171450">
              <a:buFont typeface="Wingdings" panose="05000000000000000000" pitchFamily="2" charset="2"/>
              <a:buChar char="Ø"/>
            </a:pPr>
            <a:r>
              <a:rPr lang="en-GB" dirty="0"/>
              <a:t>80% have experienced a delay in finding medication due to the drug box design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dirty="0"/>
              <a:t>100% would like a standardised design, </a:t>
            </a:r>
            <a:r>
              <a:rPr lang="en-GB" b="0" dirty="0"/>
              <a:t>76% felt the lack of standardisation affected their performance</a:t>
            </a:r>
            <a:endParaRPr lang="en-GB" dirty="0"/>
          </a:p>
          <a:p>
            <a:endParaRPr lang="en-GB" dirty="0"/>
          </a:p>
          <a:p>
            <a:r>
              <a:rPr lang="en-GB" dirty="0"/>
              <a:t>The key themes identified were: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Lack of standardisation </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Lack of organisation and ergonomic design - </a:t>
            </a:r>
            <a:r>
              <a:rPr lang="en-GB" dirty="0"/>
              <a:t>75% report drugs that are similar or sound similar being stored too close together, 100% were interested in a colour coded system</a:t>
            </a:r>
            <a:endParaRPr lang="en-GB" b="1"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dirty="0"/>
              <a:t>Medication wastage - </a:t>
            </a:r>
            <a:r>
              <a:rPr lang="en-GB" b="0" dirty="0"/>
              <a:t>over-stocking and broken medication due to design of the storage box</a:t>
            </a:r>
            <a:r>
              <a:rPr lang="en-GB" dirty="0"/>
              <a:t>- 43% had experienced broken medication due to the design </a:t>
            </a:r>
            <a:endParaRPr lang="en-GB" b="1"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dirty="0"/>
              <a:t>Impact on efficiency and patient care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indent="-171450">
              <a:buFont typeface="Arial" panose="020B0604020202020204" pitchFamily="34" charset="0"/>
              <a:buChar char="•"/>
            </a:pPr>
            <a:endParaRPr lang="en-GB" dirty="0"/>
          </a:p>
          <a:p>
            <a:pPr marL="0" indent="0">
              <a:buFont typeface="Arial" panose="020B0604020202020204" pitchFamily="34" charset="0"/>
              <a:buNone/>
            </a:pPr>
            <a:endParaRPr lang="en-GB" dirty="0"/>
          </a:p>
          <a:p>
            <a:pPr marL="171450" indent="-171450">
              <a:buFont typeface="Arial" panose="020B0604020202020204" pitchFamily="34" charset="0"/>
              <a:buChar char="•"/>
            </a:pPr>
            <a:endParaRPr lang="en-GB" dirty="0"/>
          </a:p>
          <a:p>
            <a:pPr marL="171450" indent="-171450">
              <a:buFont typeface="Wingdings" panose="05000000000000000000" pitchFamily="2" charset="2"/>
              <a:buChar char="Ø"/>
            </a:pPr>
            <a:endParaRPr lang="en-GB" dirty="0"/>
          </a:p>
        </p:txBody>
      </p:sp>
      <p:sp>
        <p:nvSpPr>
          <p:cNvPr id="4" name="Slide Number Placeholder 3"/>
          <p:cNvSpPr>
            <a:spLocks noGrp="1"/>
          </p:cNvSpPr>
          <p:nvPr>
            <p:ph type="sldNum" sz="quarter" idx="5"/>
          </p:nvPr>
        </p:nvSpPr>
        <p:spPr/>
        <p:txBody>
          <a:bodyPr/>
          <a:lstStyle/>
          <a:p>
            <a:fld id="{392076B3-8CB0-4E7A-B64D-E77A875F4FAC}" type="slidenum">
              <a:rPr lang="en-GB" smtClean="0"/>
              <a:t>4</a:t>
            </a:fld>
            <a:endParaRPr lang="en-GB"/>
          </a:p>
        </p:txBody>
      </p:sp>
    </p:spTree>
    <p:extLst>
      <p:ext uri="{BB962C8B-B14F-4D97-AF65-F5344CB8AC3E}">
        <p14:creationId xmlns:p14="http://schemas.microsoft.com/office/powerpoint/2010/main" val="28030008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order to justify why the change is needed I used the below approaches and tools to analyse the situation prior: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a:buFont typeface="Wingdings" panose="05000000000000000000" pitchFamily="2" charset="2"/>
              <a:buChar char="Ø"/>
            </a:pPr>
            <a:r>
              <a:rPr lang="en-GB" dirty="0"/>
              <a:t> PEST analysis</a:t>
            </a:r>
          </a:p>
          <a:p>
            <a:pPr>
              <a:buFont typeface="Wingdings" panose="05000000000000000000" pitchFamily="2" charset="2"/>
              <a:buChar char="Ø"/>
            </a:pPr>
            <a:r>
              <a:rPr lang="en-GB" dirty="0"/>
              <a:t> SWOT analysis</a:t>
            </a:r>
          </a:p>
          <a:p>
            <a:pPr>
              <a:buFont typeface="Wingdings" panose="05000000000000000000" pitchFamily="2" charset="2"/>
              <a:buChar char="Ø"/>
            </a:pPr>
            <a:r>
              <a:rPr lang="en-GB" dirty="0"/>
              <a:t> Fishbone diagram</a:t>
            </a:r>
          </a:p>
          <a:p>
            <a:pPr>
              <a:buFont typeface="Wingdings" panose="05000000000000000000" pitchFamily="2" charset="2"/>
              <a:buChar char="Ø"/>
            </a:pPr>
            <a:r>
              <a:rPr lang="en-GB" dirty="0"/>
              <a:t> Stakeholder Analysis</a:t>
            </a:r>
          </a:p>
          <a:p>
            <a:pPr>
              <a:buFont typeface="Wingdings" panose="05000000000000000000" pitchFamily="2" charset="2"/>
              <a:buChar char="Ø"/>
            </a:pPr>
            <a:r>
              <a:rPr lang="en-GB" dirty="0"/>
              <a:t> Forcefield analysis (Lewin,1951) </a:t>
            </a:r>
          </a:p>
          <a:p>
            <a:endParaRPr lang="en-GB" dirty="0"/>
          </a:p>
        </p:txBody>
      </p:sp>
      <p:sp>
        <p:nvSpPr>
          <p:cNvPr id="4" name="Slide Number Placeholder 3"/>
          <p:cNvSpPr>
            <a:spLocks noGrp="1"/>
          </p:cNvSpPr>
          <p:nvPr>
            <p:ph type="sldNum" sz="quarter" idx="5"/>
          </p:nvPr>
        </p:nvSpPr>
        <p:spPr/>
        <p:txBody>
          <a:bodyPr/>
          <a:lstStyle/>
          <a:p>
            <a:fld id="{392076B3-8CB0-4E7A-B64D-E77A875F4FAC}" type="slidenum">
              <a:rPr lang="en-GB" smtClean="0"/>
              <a:t>5</a:t>
            </a:fld>
            <a:endParaRPr lang="en-GB"/>
          </a:p>
        </p:txBody>
      </p:sp>
    </p:spTree>
    <p:extLst>
      <p:ext uri="{BB962C8B-B14F-4D97-AF65-F5344CB8AC3E}">
        <p14:creationId xmlns:p14="http://schemas.microsoft.com/office/powerpoint/2010/main" val="15083257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1" dirty="0"/>
              <a:t>PEST Analysis </a:t>
            </a:r>
          </a:p>
          <a:p>
            <a:r>
              <a:rPr lang="en-GB" dirty="0"/>
              <a:t>I completed a PEST analysis to help me identify factors that could impact my change project. </a:t>
            </a:r>
          </a:p>
          <a:p>
            <a:endParaRPr lang="en-GB" dirty="0"/>
          </a:p>
          <a:p>
            <a:r>
              <a:rPr lang="en-GB" b="1" dirty="0"/>
              <a:t>Political</a:t>
            </a:r>
          </a:p>
          <a:p>
            <a:pPr marL="171450" indent="-171450">
              <a:buFont typeface="Wingdings" panose="05000000000000000000" pitchFamily="2" charset="2"/>
              <a:buChar char="Ø"/>
            </a:pPr>
            <a:r>
              <a:rPr lang="en-GB" b="0" dirty="0"/>
              <a:t>The change project would need to be aligned with the trusts Medicines Management Policy.</a:t>
            </a:r>
          </a:p>
          <a:p>
            <a:pPr marL="171450" indent="-171450">
              <a:buFont typeface="Wingdings" panose="05000000000000000000" pitchFamily="2" charset="2"/>
              <a:buChar char="Ø"/>
            </a:pPr>
            <a:r>
              <a:rPr lang="en-GB" b="0" dirty="0"/>
              <a:t>Need to align with clinical governance policies and procedures </a:t>
            </a:r>
          </a:p>
          <a:p>
            <a:pPr marL="171450" indent="-171450">
              <a:buFont typeface="Wingdings" panose="05000000000000000000" pitchFamily="2" charset="2"/>
              <a:buChar char="Ø"/>
            </a:pPr>
            <a:r>
              <a:rPr lang="en-GB" b="0" dirty="0"/>
              <a:t>Organisational pressures to improve patient safety </a:t>
            </a:r>
          </a:p>
          <a:p>
            <a:pPr marL="171450" indent="-171450">
              <a:buFont typeface="Wingdings" panose="05000000000000000000" pitchFamily="2" charset="2"/>
              <a:buChar char="Ø"/>
            </a:pPr>
            <a:r>
              <a:rPr lang="en-GB" b="0" dirty="0"/>
              <a:t>Influence of regulatory bodies on the change </a:t>
            </a:r>
          </a:p>
          <a:p>
            <a:pPr marL="171450" indent="-171450">
              <a:buFont typeface="Wingdings" panose="05000000000000000000" pitchFamily="2" charset="2"/>
              <a:buChar char="Ø"/>
            </a:pPr>
            <a:r>
              <a:rPr lang="en-GB" b="0" dirty="0"/>
              <a:t>Workforce pressures for efficiency </a:t>
            </a:r>
          </a:p>
          <a:p>
            <a:endParaRPr lang="en-GB" dirty="0"/>
          </a:p>
          <a:p>
            <a:r>
              <a:rPr lang="en-GB" dirty="0"/>
              <a:t>Political drivers = safe and standardised systems. However, they limit design freedoms. </a:t>
            </a:r>
          </a:p>
          <a:p>
            <a:endParaRPr lang="en-GB" b="1" dirty="0"/>
          </a:p>
          <a:p>
            <a:r>
              <a:rPr lang="en-GB" b="1" dirty="0"/>
              <a:t>Economic</a:t>
            </a:r>
          </a:p>
          <a:p>
            <a:pPr marL="171450" indent="-171450">
              <a:buFont typeface="Wingdings" panose="05000000000000000000" pitchFamily="2" charset="2"/>
              <a:buChar char="Ø"/>
            </a:pPr>
            <a:r>
              <a:rPr lang="en-GB" dirty="0"/>
              <a:t>The Cost of redesign including obtaining of new drug bag, colour coded label etc – there would be upfront cost but this would be balance by the long-term benefits and cost savings </a:t>
            </a:r>
          </a:p>
          <a:p>
            <a:pPr marL="171450" indent="-171450">
              <a:buFont typeface="Wingdings" panose="05000000000000000000" pitchFamily="2" charset="2"/>
              <a:buChar char="Ø"/>
            </a:pPr>
            <a:r>
              <a:rPr lang="en-GB" dirty="0"/>
              <a:t>Budget constraints – the change needs to demonstrate cost-effectiveness to be achievable and be within what WAST is willing to pay</a:t>
            </a:r>
          </a:p>
          <a:p>
            <a:pPr marL="171450" indent="-171450">
              <a:buFont typeface="Wingdings" panose="05000000000000000000" pitchFamily="2" charset="2"/>
              <a:buChar char="Ø"/>
            </a:pPr>
            <a:r>
              <a:rPr lang="en-GB" dirty="0"/>
              <a:t>Supply chain issues - shortages of equipment or medications if late or run out</a:t>
            </a:r>
          </a:p>
          <a:p>
            <a:pPr marL="171450" indent="-171450">
              <a:buFont typeface="Wingdings" panose="05000000000000000000" pitchFamily="2" charset="2"/>
              <a:buChar char="Ø"/>
            </a:pPr>
            <a:r>
              <a:rPr lang="en-GB" dirty="0"/>
              <a:t>savings via a reduction in drug wastage and medication errors.</a:t>
            </a:r>
          </a:p>
          <a:p>
            <a:pPr marL="171450" indent="-171450">
              <a:buFont typeface="Wingdings" panose="05000000000000000000" pitchFamily="2" charset="2"/>
              <a:buChar char="Ø"/>
            </a:pPr>
            <a:r>
              <a:rPr lang="en-GB" dirty="0"/>
              <a:t>Faster access = improved on-scene efficiency </a:t>
            </a:r>
          </a:p>
          <a:p>
            <a:endParaRPr lang="en-GB" b="1" dirty="0"/>
          </a:p>
          <a:p>
            <a:endParaRPr lang="en-GB" dirty="0"/>
          </a:p>
          <a:p>
            <a:r>
              <a:rPr lang="en-GB" b="1" dirty="0"/>
              <a:t>Social</a:t>
            </a:r>
          </a:p>
          <a:p>
            <a:pPr marL="171450" indent="-171450">
              <a:buFont typeface="Wingdings" panose="05000000000000000000" pitchFamily="2" charset="2"/>
              <a:buChar char="Ø"/>
            </a:pPr>
            <a:r>
              <a:rPr lang="en-GB" dirty="0"/>
              <a:t>patient expectations for safe and high-quality care </a:t>
            </a:r>
          </a:p>
          <a:p>
            <a:pPr marL="171450" indent="-171450">
              <a:buFont typeface="Wingdings" panose="05000000000000000000" pitchFamily="2" charset="2"/>
              <a:buChar char="Ø"/>
            </a:pPr>
            <a:r>
              <a:rPr lang="en-GB" dirty="0"/>
              <a:t>Cognitive load in high-stress environments </a:t>
            </a:r>
          </a:p>
          <a:p>
            <a:pPr marL="171450" indent="-171450">
              <a:buFont typeface="Wingdings" panose="05000000000000000000" pitchFamily="2" charset="2"/>
              <a:buChar char="Ø"/>
            </a:pPr>
            <a:r>
              <a:rPr lang="en-GB" dirty="0"/>
              <a:t>Individual variations in how paramedics organise drug boxes</a:t>
            </a:r>
          </a:p>
          <a:p>
            <a:pPr marL="171450" indent="-171450">
              <a:buFont typeface="Wingdings" panose="05000000000000000000" pitchFamily="2" charset="2"/>
              <a:buChar char="Ø"/>
            </a:pPr>
            <a:r>
              <a:rPr lang="en-GB" dirty="0"/>
              <a:t>Staff may be resistant or open to change </a:t>
            </a:r>
          </a:p>
          <a:p>
            <a:pPr marL="171450" indent="-171450">
              <a:buFont typeface="Wingdings" panose="05000000000000000000" pitchFamily="2" charset="2"/>
              <a:buChar char="Ø"/>
            </a:pPr>
            <a:r>
              <a:rPr lang="en-GB" dirty="0"/>
              <a:t>Importance of human factors and how they influence practice without realised </a:t>
            </a:r>
          </a:p>
          <a:p>
            <a:pPr marL="171450" indent="-171450">
              <a:buFont typeface="Wingdings" panose="05000000000000000000" pitchFamily="2" charset="2"/>
              <a:buChar char="Ø"/>
            </a:pPr>
            <a:r>
              <a:rPr lang="en-GB" dirty="0"/>
              <a:t>Public/patient sensitivity to medication errors</a:t>
            </a:r>
          </a:p>
          <a:p>
            <a:br>
              <a:rPr lang="en-GB" dirty="0"/>
            </a:br>
            <a:endParaRPr lang="en-GB" dirty="0"/>
          </a:p>
          <a:p>
            <a:r>
              <a:rPr lang="en-GB" b="1" dirty="0"/>
              <a:t>Technological</a:t>
            </a:r>
          </a:p>
          <a:p>
            <a:r>
              <a:rPr lang="en-GB" dirty="0"/>
              <a:t>Opportunities for: </a:t>
            </a:r>
          </a:p>
          <a:p>
            <a:pPr marL="628650" lvl="1" indent="-171450">
              <a:buFont typeface="Arial" panose="020B0604020202020204" pitchFamily="34" charset="0"/>
              <a:buChar char="•"/>
            </a:pPr>
            <a:r>
              <a:rPr lang="en-GB" dirty="0"/>
              <a:t>Standardised compartment layouts </a:t>
            </a:r>
          </a:p>
          <a:p>
            <a:pPr marL="628650" lvl="1" indent="-171450">
              <a:buFont typeface="Arial" panose="020B0604020202020204" pitchFamily="34" charset="0"/>
              <a:buChar char="•"/>
            </a:pPr>
            <a:r>
              <a:rPr lang="en-GB" dirty="0"/>
              <a:t>Colour-coding and visual prompts </a:t>
            </a:r>
          </a:p>
          <a:p>
            <a:pPr marL="628650" lvl="1" indent="-171450">
              <a:buFont typeface="Arial" panose="020B0604020202020204" pitchFamily="34" charset="0"/>
              <a:buChar char="•"/>
            </a:pPr>
            <a:r>
              <a:rPr lang="en-GB" dirty="0"/>
              <a:t>Barcode scanning or digital stock tracking </a:t>
            </a:r>
          </a:p>
          <a:p>
            <a:pPr marL="457200" lvl="1" indent="0">
              <a:buFont typeface="Arial" panose="020B0604020202020204" pitchFamily="34" charset="0"/>
              <a:buNone/>
            </a:pPr>
            <a:r>
              <a:rPr lang="en-GB" dirty="0"/>
              <a:t>To improve usability and not add to cognitive load. </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Layout standardisation – compartments, colour coded labels, visual aids, QR codes, stock scanners </a:t>
            </a:r>
            <a:r>
              <a:rPr lang="en-GB" dirty="0">
                <a:sym typeface="Wingdings" panose="05000000000000000000" pitchFamily="2" charset="2"/>
              </a:rPr>
              <a:t> these all improve staff usability and reduce cognitive load.</a:t>
            </a:r>
            <a:endParaRPr lang="en-GB" dirty="0"/>
          </a:p>
          <a:p>
            <a:pPr marL="171450" indent="-171450">
              <a:buFont typeface="Wingdings" panose="05000000000000000000" pitchFamily="2" charset="2"/>
              <a:buChar char="Ø"/>
            </a:pPr>
            <a:r>
              <a:rPr lang="en-GB" dirty="0"/>
              <a:t>Integration with EPCRs </a:t>
            </a:r>
          </a:p>
          <a:p>
            <a:pPr marL="171450" indent="-171450">
              <a:buFont typeface="Wingdings" panose="05000000000000000000" pitchFamily="2" charset="2"/>
              <a:buChar char="Ø"/>
            </a:pPr>
            <a:r>
              <a:rPr lang="en-GB" dirty="0"/>
              <a:t>Technological errors such as lack of service which is not suitable to time critical environments </a:t>
            </a:r>
          </a:p>
          <a:p>
            <a:endParaRPr lang="en-GB" b="1" dirty="0"/>
          </a:p>
          <a:p>
            <a:r>
              <a:rPr lang="en-GB" dirty="0"/>
              <a:t>Social and Technological factors need to used to support the rapid process and not impede it as they allow for innovation and freedom.</a:t>
            </a:r>
            <a:br>
              <a:rPr lang="en-GB" dirty="0"/>
            </a:br>
            <a:endParaRPr lang="en-GB" dirty="0"/>
          </a:p>
          <a:p>
            <a:endParaRPr lang="en-GB" dirty="0"/>
          </a:p>
        </p:txBody>
      </p:sp>
      <p:sp>
        <p:nvSpPr>
          <p:cNvPr id="4" name="Slide Number Placeholder 3"/>
          <p:cNvSpPr>
            <a:spLocks noGrp="1"/>
          </p:cNvSpPr>
          <p:nvPr>
            <p:ph type="sldNum" sz="quarter" idx="5"/>
          </p:nvPr>
        </p:nvSpPr>
        <p:spPr/>
        <p:txBody>
          <a:bodyPr/>
          <a:lstStyle/>
          <a:p>
            <a:fld id="{392076B3-8CB0-4E7A-B64D-E77A875F4FAC}" type="slidenum">
              <a:rPr lang="en-GB" smtClean="0"/>
              <a:t>6</a:t>
            </a:fld>
            <a:endParaRPr lang="en-GB" dirty="0"/>
          </a:p>
        </p:txBody>
      </p:sp>
    </p:spTree>
    <p:extLst>
      <p:ext uri="{BB962C8B-B14F-4D97-AF65-F5344CB8AC3E}">
        <p14:creationId xmlns:p14="http://schemas.microsoft.com/office/powerpoint/2010/main" val="3875137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1" dirty="0"/>
              <a:t>SWOT analysis </a:t>
            </a:r>
          </a:p>
          <a:p>
            <a:r>
              <a:rPr lang="en-GB" dirty="0"/>
              <a:t>To understand I completed a SWOT analysis which is a strategic planning framework used to evaluate a project and identify internal strengths and weaknesses as well as external opportunities and threats. </a:t>
            </a:r>
          </a:p>
          <a:p>
            <a:endParaRPr lang="en-GB" b="1" dirty="0"/>
          </a:p>
          <a:p>
            <a:r>
              <a:rPr lang="en-GB" b="1" dirty="0"/>
              <a:t>Strengths</a:t>
            </a:r>
          </a:p>
          <a:p>
            <a:pPr marL="171450" indent="-171450">
              <a:buFont typeface="Wingdings" panose="05000000000000000000" pitchFamily="2" charset="2"/>
              <a:buChar char="Ø"/>
            </a:pPr>
            <a:r>
              <a:rPr lang="en-GB" dirty="0"/>
              <a:t>It will improve medication safety through clear structured layout with categorisation, reducing cognitive load in high pressure situations </a:t>
            </a:r>
          </a:p>
          <a:p>
            <a:pPr marL="171450" indent="-171450">
              <a:buFont typeface="Wingdings" panose="05000000000000000000" pitchFamily="2" charset="2"/>
              <a:buChar char="Ø"/>
            </a:pPr>
            <a:r>
              <a:rPr lang="en-GB" dirty="0"/>
              <a:t>It will have a human factors informed ergonomic design to enhance staff usability and reduce the risk of errors </a:t>
            </a:r>
          </a:p>
          <a:p>
            <a:pPr marL="171450" indent="-171450">
              <a:buFont typeface="Wingdings" panose="05000000000000000000" pitchFamily="2" charset="2"/>
              <a:buChar char="Ø"/>
            </a:pPr>
            <a:r>
              <a:rPr lang="en-GB" dirty="0"/>
              <a:t>Standardised design to engage consistency in practice and team interoperability </a:t>
            </a:r>
          </a:p>
          <a:p>
            <a:pPr marL="171450" indent="-171450">
              <a:buFont typeface="Wingdings" panose="05000000000000000000" pitchFamily="2" charset="2"/>
              <a:buChar char="Ø"/>
            </a:pPr>
            <a:r>
              <a:rPr lang="en-GB" dirty="0"/>
              <a:t>It will Improves </a:t>
            </a:r>
            <a:r>
              <a:rPr lang="en-GB" b="0" dirty="0"/>
              <a:t>efficiency in medication retrieval, potentially reducing time to intervention in time-critical scenarios.</a:t>
            </a:r>
          </a:p>
          <a:p>
            <a:endParaRPr lang="en-GB" dirty="0"/>
          </a:p>
          <a:p>
            <a:r>
              <a:rPr lang="en-GB" b="1" dirty="0"/>
              <a:t>Weaknesses</a:t>
            </a:r>
          </a:p>
          <a:p>
            <a:pPr marL="171450" indent="-171450">
              <a:buFont typeface="Wingdings" panose="05000000000000000000" pitchFamily="2" charset="2"/>
              <a:buChar char="Ø"/>
            </a:pPr>
            <a:r>
              <a:rPr lang="en-GB" dirty="0"/>
              <a:t>It requires financial support for redesign, procurement and system-wide implementation.</a:t>
            </a:r>
          </a:p>
          <a:p>
            <a:pPr marL="171450" indent="-171450">
              <a:buFont typeface="Wingdings" panose="05000000000000000000" pitchFamily="2" charset="2"/>
              <a:buChar char="Ø"/>
            </a:pPr>
            <a:r>
              <a:rPr lang="en-GB" dirty="0"/>
              <a:t>There is the potential for resistance to change causing short term </a:t>
            </a:r>
            <a:r>
              <a:rPr lang="en-GB" dirty="0" err="1"/>
              <a:t>distruption</a:t>
            </a:r>
            <a:endParaRPr lang="en-GB" dirty="0"/>
          </a:p>
          <a:p>
            <a:pPr marL="171450" indent="-171450">
              <a:buFont typeface="Wingdings" panose="05000000000000000000" pitchFamily="2" charset="2"/>
              <a:buChar char="Ø"/>
            </a:pPr>
            <a:r>
              <a:rPr lang="en-GB" dirty="0"/>
              <a:t>Risk of errors during the transitional phase whilst staff adapt to the new layout </a:t>
            </a:r>
          </a:p>
          <a:p>
            <a:pPr marL="171450" indent="-171450">
              <a:buFont typeface="Wingdings" panose="05000000000000000000" pitchFamily="2" charset="2"/>
              <a:buChar char="Ø"/>
            </a:pPr>
            <a:r>
              <a:rPr lang="en-GB" dirty="0"/>
              <a:t>Potential for </a:t>
            </a:r>
            <a:r>
              <a:rPr lang="en-GB" b="0" dirty="0"/>
              <a:t>physical and spatial limitations within existing ambulance infrastructure </a:t>
            </a:r>
          </a:p>
          <a:p>
            <a:br>
              <a:rPr lang="en-GB" dirty="0"/>
            </a:br>
            <a:endParaRPr lang="en-GB" dirty="0"/>
          </a:p>
          <a:p>
            <a:r>
              <a:rPr lang="en-GB" b="1" dirty="0"/>
              <a:t>Opportunities</a:t>
            </a:r>
          </a:p>
          <a:p>
            <a:pPr marL="171450" indent="-171450">
              <a:buFont typeface="Wingdings" panose="05000000000000000000" pitchFamily="2" charset="2"/>
              <a:buChar char="Ø"/>
            </a:pPr>
            <a:r>
              <a:rPr lang="en-GB" dirty="0"/>
              <a:t>Ergonomic design to reduce the risk of human factors issues </a:t>
            </a:r>
          </a:p>
          <a:p>
            <a:pPr marL="171450" indent="-171450">
              <a:buFont typeface="Wingdings" panose="05000000000000000000" pitchFamily="2" charset="2"/>
              <a:buChar char="Ø"/>
            </a:pPr>
            <a:r>
              <a:rPr lang="en-GB" dirty="0"/>
              <a:t>Potential for scalability </a:t>
            </a:r>
          </a:p>
          <a:p>
            <a:pPr marL="171450" indent="-171450">
              <a:buFont typeface="Wingdings" panose="05000000000000000000" pitchFamily="2" charset="2"/>
              <a:buChar char="Ø"/>
            </a:pPr>
            <a:r>
              <a:rPr lang="en-GB" dirty="0"/>
              <a:t>The project can align with clinical governance and patient safety policies to strengthen the need for implementation </a:t>
            </a:r>
          </a:p>
          <a:p>
            <a:pPr marL="171450" indent="-171450">
              <a:buFont typeface="Wingdings" panose="05000000000000000000" pitchFamily="2" charset="2"/>
              <a:buChar char="Ø"/>
            </a:pPr>
            <a:r>
              <a:rPr lang="en-GB" dirty="0"/>
              <a:t>Potential </a:t>
            </a:r>
            <a:r>
              <a:rPr lang="en-GB" b="0" dirty="0"/>
              <a:t>the inclusion of digital solutions such as QR codes</a:t>
            </a:r>
            <a:r>
              <a:rPr lang="en-GB" dirty="0"/>
              <a:t> improving accountability and stock control </a:t>
            </a:r>
          </a:p>
          <a:p>
            <a:pPr marL="171450" indent="-171450">
              <a:buFont typeface="Wingdings" panose="05000000000000000000" pitchFamily="2" charset="2"/>
              <a:buChar char="Ø"/>
            </a:pPr>
            <a:r>
              <a:rPr lang="en-GB" dirty="0"/>
              <a:t>Opportunity for staff involvement with the process to increase engagement, usability and sustainability of the change </a:t>
            </a:r>
          </a:p>
          <a:p>
            <a:br>
              <a:rPr lang="en-GB" dirty="0"/>
            </a:br>
            <a:endParaRPr lang="en-GB" dirty="0"/>
          </a:p>
          <a:p>
            <a:pPr marL="0" indent="0">
              <a:buFontTx/>
              <a:buNone/>
            </a:pPr>
            <a:r>
              <a:rPr lang="en-GB" b="1" dirty="0"/>
              <a:t>Threats</a:t>
            </a:r>
          </a:p>
          <a:p>
            <a:pPr marL="171450" indent="-171450">
              <a:buFont typeface="Wingdings" panose="05000000000000000000" pitchFamily="2" charset="2"/>
              <a:buChar char="Ø"/>
            </a:pPr>
            <a:r>
              <a:rPr lang="en-GB" b="0" dirty="0"/>
              <a:t>Financial and resource constraints within WAST limiting scalability and sustainability </a:t>
            </a:r>
          </a:p>
          <a:p>
            <a:pPr marL="171450" indent="-171450">
              <a:buFont typeface="Wingdings" panose="05000000000000000000" pitchFamily="2" charset="2"/>
              <a:buChar char="Ø"/>
            </a:pPr>
            <a:r>
              <a:rPr lang="en-GB" b="0" dirty="0"/>
              <a:t>Approval required from regulatory and governance bodies which could delay implementation</a:t>
            </a:r>
          </a:p>
          <a:p>
            <a:pPr marL="171450" indent="-171450">
              <a:buFont typeface="Wingdings" panose="05000000000000000000" pitchFamily="2" charset="2"/>
              <a:buChar char="Ø"/>
            </a:pPr>
            <a:r>
              <a:rPr lang="en-GB" b="0" dirty="0"/>
              <a:t>Resistance to change in a system that is already usable. </a:t>
            </a:r>
          </a:p>
          <a:p>
            <a:pPr marL="171450" indent="-171450">
              <a:buFont typeface="Wingdings" panose="05000000000000000000" pitchFamily="2" charset="2"/>
              <a:buChar char="Ø"/>
            </a:pPr>
            <a:r>
              <a:rPr lang="en-GB" b="0" dirty="0" err="1"/>
              <a:t>Variablilty</a:t>
            </a:r>
            <a:r>
              <a:rPr lang="en-GB" b="0" dirty="0"/>
              <a:t> </a:t>
            </a:r>
          </a:p>
          <a:p>
            <a:endParaRPr lang="en-GB" dirty="0"/>
          </a:p>
          <a:p>
            <a:endParaRPr lang="en-GB" dirty="0"/>
          </a:p>
          <a:p>
            <a:r>
              <a:rPr lang="en-GB" dirty="0"/>
              <a:t>The effectiveness of redesigning the ambulance drug box is contingent not only on ergonomic optimisation but also on the integration of human factors principles, stakeholder engagement, and robust implementation strategies to mitigate transitional risk and ensure sustainable practice change.</a:t>
            </a:r>
          </a:p>
        </p:txBody>
      </p:sp>
      <p:sp>
        <p:nvSpPr>
          <p:cNvPr id="4" name="Slide Number Placeholder 3"/>
          <p:cNvSpPr>
            <a:spLocks noGrp="1"/>
          </p:cNvSpPr>
          <p:nvPr>
            <p:ph type="sldNum" sz="quarter" idx="5"/>
          </p:nvPr>
        </p:nvSpPr>
        <p:spPr/>
        <p:txBody>
          <a:bodyPr/>
          <a:lstStyle/>
          <a:p>
            <a:fld id="{392076B3-8CB0-4E7A-B64D-E77A875F4FAC}" type="slidenum">
              <a:rPr lang="en-GB" smtClean="0"/>
              <a:t>7</a:t>
            </a:fld>
            <a:endParaRPr lang="en-GB" dirty="0"/>
          </a:p>
        </p:txBody>
      </p:sp>
    </p:spTree>
    <p:extLst>
      <p:ext uri="{BB962C8B-B14F-4D97-AF65-F5344CB8AC3E}">
        <p14:creationId xmlns:p14="http://schemas.microsoft.com/office/powerpoint/2010/main" val="2501771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1" dirty="0"/>
              <a:t>Stakeholder Mapping </a:t>
            </a:r>
          </a:p>
          <a:p>
            <a:endParaRPr lang="en-GB" b="1" dirty="0"/>
          </a:p>
          <a:p>
            <a:r>
              <a:rPr lang="en-GB" b="1" dirty="0"/>
              <a:t>Here you can see that I have identified my key stakeholders in the process and identified their level of power and interest to the task to understand how to engage with them.</a:t>
            </a:r>
          </a:p>
          <a:p>
            <a:endParaRPr lang="en-GB" dirty="0"/>
          </a:p>
          <a:p>
            <a:r>
              <a:rPr lang="en-GB" sz="1200" kern="1200" dirty="0">
                <a:solidFill>
                  <a:schemeClr val="tx1"/>
                </a:solidFill>
                <a:effectLst/>
                <a:latin typeface="+mn-lt"/>
                <a:ea typeface="+mn-ea"/>
                <a:cs typeface="+mn-cs"/>
              </a:rPr>
              <a:t>Stakeholders identified: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Frontline Clinicians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DOMs &amp; SPs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Pharmacy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Medicines Management Team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Vehicle stockists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Make Ready Department Staff</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Finance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Senior Leadership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Patients (indirect stakeholders)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Include Stakeholder Mapping </a:t>
            </a:r>
          </a:p>
          <a:p>
            <a:pPr lvl="0"/>
            <a:r>
              <a:rPr lang="en-GB" sz="1200" kern="1200" dirty="0">
                <a:solidFill>
                  <a:schemeClr val="tx1"/>
                </a:solidFill>
                <a:effectLst/>
                <a:latin typeface="+mn-lt"/>
                <a:ea typeface="+mn-ea"/>
                <a:cs typeface="+mn-cs"/>
              </a:rPr>
              <a:t>High power + high interest – pharmacy, governance </a:t>
            </a:r>
          </a:p>
          <a:p>
            <a:pPr lvl="0"/>
            <a:r>
              <a:rPr lang="en-GB" sz="1200" kern="1200" dirty="0">
                <a:solidFill>
                  <a:schemeClr val="tx1"/>
                </a:solidFill>
                <a:effectLst/>
                <a:latin typeface="+mn-lt"/>
                <a:ea typeface="+mn-ea"/>
                <a:cs typeface="+mn-cs"/>
              </a:rPr>
              <a:t>High interest, Low power = frontline staff members </a:t>
            </a:r>
          </a:p>
          <a:p>
            <a:pPr lvl="0"/>
            <a:r>
              <a:rPr lang="en-GB" sz="1200" kern="1200" dirty="0">
                <a:solidFill>
                  <a:schemeClr val="tx1"/>
                </a:solidFill>
                <a:effectLst/>
                <a:latin typeface="+mn-lt"/>
                <a:ea typeface="+mn-ea"/>
                <a:cs typeface="+mn-cs"/>
              </a:rPr>
              <a:t>High power, low interest = finance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Discussed via WINN and Head of meds management for stakeholder engagement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Resistance to change may occur due to: </a:t>
            </a:r>
          </a:p>
          <a:p>
            <a:pPr marL="171450" indent="-171450">
              <a:buFontTx/>
              <a:buChar char="-"/>
            </a:pPr>
            <a:r>
              <a:rPr lang="en-GB" sz="1200" kern="1200" dirty="0">
                <a:solidFill>
                  <a:schemeClr val="tx1"/>
                </a:solidFill>
                <a:effectLst/>
                <a:latin typeface="+mn-lt"/>
                <a:ea typeface="+mn-ea"/>
                <a:cs typeface="+mn-cs"/>
              </a:rPr>
              <a:t>Professional accountability </a:t>
            </a:r>
          </a:p>
          <a:p>
            <a:pPr marL="171450" indent="-171450">
              <a:buFontTx/>
              <a:buChar char="-"/>
            </a:pPr>
            <a:r>
              <a:rPr lang="en-GB" sz="1200" kern="1200" dirty="0">
                <a:solidFill>
                  <a:schemeClr val="tx1"/>
                </a:solidFill>
                <a:effectLst/>
                <a:latin typeface="+mn-lt"/>
                <a:ea typeface="+mn-ea"/>
                <a:cs typeface="+mn-cs"/>
              </a:rPr>
              <a:t>Fear of deviation from policies and procedures </a:t>
            </a:r>
          </a:p>
          <a:p>
            <a:pPr marL="171450" indent="-171450">
              <a:buFontTx/>
              <a:buChar char="-"/>
            </a:pPr>
            <a:r>
              <a:rPr lang="en-GB" sz="1200" kern="1200" dirty="0">
                <a:solidFill>
                  <a:schemeClr val="tx1"/>
                </a:solidFill>
                <a:effectLst/>
                <a:latin typeface="+mn-lt"/>
                <a:ea typeface="+mn-ea"/>
                <a:cs typeface="+mn-cs"/>
              </a:rPr>
              <a:t>Regulatory body responsibility</a:t>
            </a:r>
          </a:p>
          <a:p>
            <a:pPr lvl="0"/>
            <a:endParaRPr lang="en-GB" sz="1200" kern="1200" dirty="0">
              <a:solidFill>
                <a:schemeClr val="tx1"/>
              </a:solidFill>
              <a:effectLst/>
              <a:latin typeface="+mn-lt"/>
              <a:ea typeface="+mn-ea"/>
              <a:cs typeface="+mn-cs"/>
            </a:endParaRPr>
          </a:p>
          <a:p>
            <a:endParaRPr lang="en-GB" dirty="0"/>
          </a:p>
          <a:p>
            <a:r>
              <a:rPr lang="en-GB" dirty="0"/>
              <a:t> </a:t>
            </a:r>
          </a:p>
        </p:txBody>
      </p:sp>
      <p:sp>
        <p:nvSpPr>
          <p:cNvPr id="4" name="Slide Number Placeholder 3"/>
          <p:cNvSpPr>
            <a:spLocks noGrp="1"/>
          </p:cNvSpPr>
          <p:nvPr>
            <p:ph type="sldNum" sz="quarter" idx="5"/>
          </p:nvPr>
        </p:nvSpPr>
        <p:spPr/>
        <p:txBody>
          <a:bodyPr/>
          <a:lstStyle/>
          <a:p>
            <a:fld id="{392076B3-8CB0-4E7A-B64D-E77A875F4FAC}" type="slidenum">
              <a:rPr lang="en-GB" smtClean="0"/>
              <a:t>8</a:t>
            </a:fld>
            <a:endParaRPr lang="en-GB"/>
          </a:p>
        </p:txBody>
      </p:sp>
    </p:spTree>
    <p:extLst>
      <p:ext uri="{BB962C8B-B14F-4D97-AF65-F5344CB8AC3E}">
        <p14:creationId xmlns:p14="http://schemas.microsoft.com/office/powerpoint/2010/main" val="17084948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 completed force field analysis to identify my driving and restraining forces for the project </a:t>
            </a:r>
          </a:p>
          <a:p>
            <a:endParaRPr lang="en-GB" dirty="0"/>
          </a:p>
          <a:p>
            <a:r>
              <a:rPr lang="en-GB" b="1" dirty="0"/>
              <a:t>Driving Forces </a:t>
            </a:r>
          </a:p>
          <a:p>
            <a:pPr marL="171450" indent="-171450">
              <a:buFont typeface="Wingdings" panose="05000000000000000000" pitchFamily="2" charset="2"/>
              <a:buChar char="Ø"/>
            </a:pPr>
            <a:r>
              <a:rPr lang="en-GB" dirty="0"/>
              <a:t>Patient safety</a:t>
            </a:r>
          </a:p>
          <a:p>
            <a:pPr marL="171450" indent="-171450">
              <a:buFont typeface="Wingdings" panose="05000000000000000000" pitchFamily="2" charset="2"/>
              <a:buChar char="Ø"/>
            </a:pPr>
            <a:r>
              <a:rPr lang="en-GB" dirty="0"/>
              <a:t>Efficiency in emergencies </a:t>
            </a:r>
          </a:p>
          <a:p>
            <a:pPr marL="171450" indent="-171450">
              <a:buFont typeface="Wingdings" panose="05000000000000000000" pitchFamily="2" charset="2"/>
              <a:buChar char="Ø"/>
            </a:pPr>
            <a:r>
              <a:rPr lang="en-GB" dirty="0"/>
              <a:t>Standardisation to practice would improves consistency </a:t>
            </a:r>
          </a:p>
          <a:p>
            <a:pPr marL="171450" indent="-171450">
              <a:buFont typeface="Wingdings" panose="05000000000000000000" pitchFamily="2" charset="2"/>
              <a:buChar char="Ø"/>
            </a:pPr>
            <a:r>
              <a:rPr lang="en-GB" dirty="0"/>
              <a:t>Human factors design - reduced cognitive load during the decision-making process </a:t>
            </a:r>
          </a:p>
          <a:p>
            <a:pPr marL="171450" indent="-171450">
              <a:buFont typeface="Wingdings" panose="05000000000000000000" pitchFamily="2" charset="2"/>
              <a:buChar char="Ø"/>
            </a:pPr>
            <a:r>
              <a:rPr lang="en-GB" dirty="0"/>
              <a:t>Aligning with clinical governance supports safety and quality improvements.</a:t>
            </a:r>
          </a:p>
          <a:p>
            <a:pPr marL="171450" indent="-171450">
              <a:buFont typeface="Arial" panose="020B0604020202020204" pitchFamily="34" charset="0"/>
              <a:buChar char="•"/>
            </a:pPr>
            <a:endParaRPr lang="en-GB" dirty="0"/>
          </a:p>
          <a:p>
            <a:r>
              <a:rPr lang="en-GB" b="1" dirty="0"/>
              <a:t>Restraining Forces</a:t>
            </a:r>
          </a:p>
          <a:p>
            <a:pPr marL="171450" indent="-171450">
              <a:buFont typeface="Wingdings" panose="05000000000000000000" pitchFamily="2" charset="2"/>
              <a:buChar char="Ø"/>
            </a:pPr>
            <a:r>
              <a:rPr lang="en-GB" dirty="0"/>
              <a:t>Cost and restricted budgets </a:t>
            </a:r>
          </a:p>
          <a:p>
            <a:pPr marL="171450" indent="-171450">
              <a:buFont typeface="Wingdings" panose="05000000000000000000" pitchFamily="2" charset="2"/>
              <a:buChar char="Ø"/>
            </a:pPr>
            <a:r>
              <a:rPr lang="en-GB" dirty="0"/>
              <a:t>Organisational policies – Medicines management policy. </a:t>
            </a:r>
          </a:p>
          <a:p>
            <a:pPr marL="171450" indent="-171450">
              <a:buFont typeface="Wingdings" panose="05000000000000000000" pitchFamily="2" charset="2"/>
              <a:buChar char="Ø"/>
            </a:pPr>
            <a:r>
              <a:rPr lang="en-GB" dirty="0"/>
              <a:t>Staff may be resistant to change as they are used to a familiar to layout and way of practice. </a:t>
            </a:r>
          </a:p>
          <a:p>
            <a:pPr marL="171450" indent="-171450">
              <a:buFont typeface="Wingdings" panose="05000000000000000000" pitchFamily="2" charset="2"/>
              <a:buChar char="Ø"/>
            </a:pPr>
            <a:r>
              <a:rPr lang="en-GB" dirty="0"/>
              <a:t>During the transition phase there may confusion which leader to errors </a:t>
            </a:r>
          </a:p>
          <a:p>
            <a:pPr marL="171450" indent="-171450">
              <a:buFont typeface="Wingdings" panose="05000000000000000000" pitchFamily="2" charset="2"/>
              <a:buChar char="Ø"/>
            </a:pPr>
            <a:r>
              <a:rPr lang="en-GB" dirty="0"/>
              <a:t>Operational </a:t>
            </a:r>
          </a:p>
          <a:p>
            <a:pPr marL="171450" indent="-171450">
              <a:buFont typeface="Wingdings" panose="05000000000000000000" pitchFamily="2" charset="2"/>
              <a:buChar char="Ø"/>
            </a:pPr>
            <a:endParaRPr lang="en-GB" dirty="0"/>
          </a:p>
          <a:p>
            <a:pPr marL="0" indent="0">
              <a:buFont typeface="Arial" panose="020B0604020202020204" pitchFamily="34" charset="0"/>
              <a:buNone/>
            </a:pPr>
            <a:r>
              <a:rPr lang="en-GB" dirty="0"/>
              <a:t>In order to achieve successful change, there needs to reducing restraining forces as well as strengthening drivers. </a:t>
            </a:r>
          </a:p>
          <a:p>
            <a:pPr marL="0" indent="0">
              <a:buFont typeface="Arial" panose="020B0604020202020204" pitchFamily="34" charset="0"/>
              <a:buNone/>
            </a:pPr>
            <a:r>
              <a:rPr lang="en-GB" dirty="0"/>
              <a:t>This highlights the importance of a human factors design and organisational culture  within the ambulance service. </a:t>
            </a:r>
          </a:p>
        </p:txBody>
      </p:sp>
      <p:sp>
        <p:nvSpPr>
          <p:cNvPr id="4" name="Slide Number Placeholder 3"/>
          <p:cNvSpPr>
            <a:spLocks noGrp="1"/>
          </p:cNvSpPr>
          <p:nvPr>
            <p:ph type="sldNum" sz="quarter" idx="5"/>
          </p:nvPr>
        </p:nvSpPr>
        <p:spPr/>
        <p:txBody>
          <a:bodyPr/>
          <a:lstStyle/>
          <a:p>
            <a:fld id="{392076B3-8CB0-4E7A-B64D-E77A875F4FAC}" type="slidenum">
              <a:rPr lang="en-GB" smtClean="0"/>
              <a:t>9</a:t>
            </a:fld>
            <a:endParaRPr lang="en-GB"/>
          </a:p>
        </p:txBody>
      </p:sp>
    </p:spTree>
    <p:extLst>
      <p:ext uri="{BB962C8B-B14F-4D97-AF65-F5344CB8AC3E}">
        <p14:creationId xmlns:p14="http://schemas.microsoft.com/office/powerpoint/2010/main" val="3327307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Barriers</a:t>
            </a:r>
          </a:p>
          <a:p>
            <a:r>
              <a:rPr lang="en-GB" sz="1200" b="0" kern="1200" dirty="0">
                <a:solidFill>
                  <a:schemeClr val="tx1"/>
                </a:solidFill>
                <a:effectLst/>
                <a:latin typeface="+mn-lt"/>
                <a:ea typeface="+mn-ea"/>
                <a:cs typeface="+mn-cs"/>
              </a:rPr>
              <a:t>The main barriers I have encountered during this project have been:</a:t>
            </a:r>
          </a:p>
          <a:p>
            <a:endParaRPr lang="en-GB" sz="1200" b="1" kern="1200" dirty="0">
              <a:solidFill>
                <a:schemeClr val="tx1"/>
              </a:solidFill>
              <a:effectLst/>
              <a:latin typeface="+mn-lt"/>
              <a:ea typeface="+mn-ea"/>
              <a:cs typeface="+mn-cs"/>
            </a:endParaRPr>
          </a:p>
          <a:p>
            <a:pPr marL="0" indent="0">
              <a:buFont typeface="Wingdings" panose="05000000000000000000" pitchFamily="2" charset="2"/>
              <a:buNone/>
            </a:pPr>
            <a:r>
              <a:rPr lang="en-GB" sz="1200" kern="1200" dirty="0">
                <a:solidFill>
                  <a:schemeClr val="tx1"/>
                </a:solidFill>
                <a:effectLst/>
                <a:latin typeface="+mn-lt"/>
                <a:ea typeface="+mn-ea"/>
                <a:cs typeface="+mn-cs"/>
              </a:rPr>
              <a:t>Primary barrier = Cost implications of any alternatives with the current financial climate of the trust.</a:t>
            </a:r>
          </a:p>
          <a:p>
            <a:pPr marL="171450" indent="-171450">
              <a:buFont typeface="Wingdings" panose="05000000000000000000" pitchFamily="2" charset="2"/>
              <a:buChar char="Ø"/>
            </a:pPr>
            <a:r>
              <a:rPr lang="en-GB" sz="1200" kern="1200" dirty="0">
                <a:solidFill>
                  <a:schemeClr val="tx1"/>
                </a:solidFill>
                <a:effectLst/>
                <a:latin typeface="+mn-lt"/>
                <a:ea typeface="+mn-ea"/>
                <a:cs typeface="+mn-cs"/>
              </a:rPr>
              <a:t>Medicines Management Policy – Medications must remain in their original packaging, and this cannot be deviated from.</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200" kern="1200" dirty="0">
                <a:solidFill>
                  <a:schemeClr val="tx1"/>
                </a:solidFill>
                <a:effectLst/>
                <a:latin typeface="+mn-lt"/>
                <a:ea typeface="+mn-ea"/>
                <a:cs typeface="+mn-cs"/>
              </a:rPr>
              <a:t>Medicines management will only allow a small-scale idea locally.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200" kern="1200" dirty="0">
                <a:solidFill>
                  <a:schemeClr val="tx1"/>
                </a:solidFill>
                <a:effectLst/>
                <a:latin typeface="+mn-lt"/>
                <a:ea typeface="+mn-ea"/>
                <a:cs typeface="+mn-cs"/>
              </a:rPr>
              <a:t>A failure to see the bigger picture from senior leadership. The long-term cost benefits and patient safety should outweigh the initial cost and there will be a reduction in errors and waste so therefore saving cost. This aligns perfectly with the trusts ambitions as part of both the IMTP and long-term plan.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Conflicting priorities between medicines management policy and a human factors ergonomic design. Governance is appearing to limit innovation and the resistance within senior leadership need to be challenged as these elements affect patient care in high stress </a:t>
            </a:r>
            <a:r>
              <a:rPr lang="en-GB" sz="1200" kern="1200" dirty="0" err="1">
                <a:solidFill>
                  <a:schemeClr val="tx1"/>
                </a:solidFill>
                <a:effectLst/>
                <a:latin typeface="+mn-lt"/>
                <a:ea typeface="+mn-ea"/>
                <a:cs typeface="+mn-cs"/>
              </a:rPr>
              <a:t>enivornments</a:t>
            </a:r>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92076B3-8CB0-4E7A-B64D-E77A875F4FAC}" type="slidenum">
              <a:rPr lang="en-GB" smtClean="0"/>
              <a:t>10</a:t>
            </a:fld>
            <a:endParaRPr lang="en-GB"/>
          </a:p>
        </p:txBody>
      </p:sp>
    </p:spTree>
    <p:extLst>
      <p:ext uri="{BB962C8B-B14F-4D97-AF65-F5344CB8AC3E}">
        <p14:creationId xmlns:p14="http://schemas.microsoft.com/office/powerpoint/2010/main" val="35624857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1" dirty="0"/>
              <a:t>Image 1 – Current drug box design and layout </a:t>
            </a:r>
          </a:p>
          <a:p>
            <a:pPr marL="171450" indent="-171450">
              <a:buFont typeface="Wingdings" panose="05000000000000000000" pitchFamily="2" charset="2"/>
              <a:buChar char="Ø"/>
            </a:pPr>
            <a:r>
              <a:rPr lang="en-GB" b="0" dirty="0"/>
              <a:t>Disorganised </a:t>
            </a:r>
          </a:p>
          <a:p>
            <a:pPr marL="171450" indent="-171450">
              <a:buFont typeface="Wingdings" panose="05000000000000000000" pitchFamily="2" charset="2"/>
              <a:buChar char="Ø"/>
            </a:pPr>
            <a:r>
              <a:rPr lang="en-GB" b="0" dirty="0"/>
              <a:t>Lack of standardisation </a:t>
            </a:r>
          </a:p>
          <a:p>
            <a:pPr marL="171450" indent="-171450">
              <a:buFont typeface="Wingdings" panose="05000000000000000000" pitchFamily="2" charset="2"/>
              <a:buChar char="Ø"/>
            </a:pPr>
            <a:r>
              <a:rPr lang="en-GB" b="0" dirty="0"/>
              <a:t>Impractical </a:t>
            </a:r>
          </a:p>
          <a:p>
            <a:endParaRPr lang="en-GB" b="1" dirty="0"/>
          </a:p>
          <a:p>
            <a:endParaRPr lang="en-GB" b="1" dirty="0"/>
          </a:p>
          <a:p>
            <a:r>
              <a:rPr lang="en-GB" b="1" dirty="0"/>
              <a:t>Image 2 – AI generated image of potential idea</a:t>
            </a:r>
          </a:p>
          <a:p>
            <a:pPr marL="171450" indent="-171450">
              <a:buFont typeface="Wingdings" panose="05000000000000000000" pitchFamily="2" charset="2"/>
              <a:buChar char="Ø"/>
            </a:pPr>
            <a:r>
              <a:rPr lang="en-GB" b="0" dirty="0"/>
              <a:t>Organised </a:t>
            </a:r>
          </a:p>
          <a:p>
            <a:pPr marL="171450" indent="-171450">
              <a:buFont typeface="Wingdings" panose="05000000000000000000" pitchFamily="2" charset="2"/>
              <a:buChar char="Ø"/>
            </a:pPr>
            <a:r>
              <a:rPr lang="en-GB" b="0" dirty="0"/>
              <a:t>Standardised </a:t>
            </a:r>
          </a:p>
          <a:p>
            <a:pPr marL="171450" indent="-171450">
              <a:buFont typeface="Wingdings" panose="05000000000000000000" pitchFamily="2" charset="2"/>
              <a:buChar char="Ø"/>
            </a:pPr>
            <a:r>
              <a:rPr lang="en-GB" b="0" dirty="0"/>
              <a:t>Colour-coded ergonomic design to reduced cognitive load in high pressure environments</a:t>
            </a:r>
          </a:p>
          <a:p>
            <a:pPr marL="0" indent="0">
              <a:buFont typeface="Wingdings" panose="05000000000000000000" pitchFamily="2" charset="2"/>
              <a:buNone/>
            </a:pPr>
            <a:endParaRPr lang="en-GB" b="0" dirty="0"/>
          </a:p>
          <a:p>
            <a:pPr marL="0" indent="0">
              <a:buFont typeface="Wingdings" panose="05000000000000000000" pitchFamily="2" charset="2"/>
              <a:buNone/>
            </a:pPr>
            <a:endParaRPr lang="en-GB" b="0" dirty="0"/>
          </a:p>
          <a:p>
            <a:pPr marL="0" indent="0">
              <a:buFont typeface="Wingdings" panose="05000000000000000000" pitchFamily="2" charset="2"/>
              <a:buNone/>
            </a:pPr>
            <a:r>
              <a:rPr lang="en-GB" b="0" dirty="0"/>
              <a:t>AI generated image as only way to show concept – referenced</a:t>
            </a:r>
          </a:p>
          <a:p>
            <a:pPr marL="0" indent="0">
              <a:buFont typeface="Wingdings" panose="05000000000000000000" pitchFamily="2" charset="2"/>
              <a:buNone/>
            </a:pPr>
            <a:endParaRPr lang="en-GB" b="0" dirty="0"/>
          </a:p>
          <a:p>
            <a:pPr marL="0" indent="0">
              <a:buFont typeface="Wingdings" panose="05000000000000000000" pitchFamily="2" charset="2"/>
              <a:buNone/>
            </a:pPr>
            <a:r>
              <a:rPr lang="en-GB" b="0" dirty="0"/>
              <a:t>Prompts asked the AI: </a:t>
            </a:r>
          </a:p>
          <a:p>
            <a:pPr marL="171450" indent="-171450">
              <a:buFont typeface="Wingdings" panose="05000000000000000000" pitchFamily="2" charset="2"/>
              <a:buChar char="Ø"/>
            </a:pPr>
            <a:r>
              <a:rPr lang="en-GB" dirty="0"/>
              <a:t>create me an image of an ergonomic drug bag used within the ambulance service. I want the bag to be yellow with colour coded compartments. include drugs such as naloxone, </a:t>
            </a:r>
            <a:r>
              <a:rPr lang="en-GB" dirty="0" err="1"/>
              <a:t>txa</a:t>
            </a:r>
            <a:r>
              <a:rPr lang="en-GB" dirty="0"/>
              <a:t>, amiodarone, adrenaline, dexamethasone, ondansetron, salbutamol, ipratropium bromide, chlorphenamine, glucagon, atropine, benzylpenicillin, diazepam and iv paracetamol </a:t>
            </a:r>
            <a:endParaRPr lang="en-GB" b="1" dirty="0"/>
          </a:p>
          <a:p>
            <a:endParaRPr lang="en-GB" b="1" dirty="0"/>
          </a:p>
        </p:txBody>
      </p:sp>
      <p:sp>
        <p:nvSpPr>
          <p:cNvPr id="4" name="Slide Number Placeholder 3"/>
          <p:cNvSpPr>
            <a:spLocks noGrp="1"/>
          </p:cNvSpPr>
          <p:nvPr>
            <p:ph type="sldNum" sz="quarter" idx="5"/>
          </p:nvPr>
        </p:nvSpPr>
        <p:spPr/>
        <p:txBody>
          <a:bodyPr/>
          <a:lstStyle/>
          <a:p>
            <a:fld id="{392076B3-8CB0-4E7A-B64D-E77A875F4FAC}" type="slidenum">
              <a:rPr lang="en-GB" smtClean="0"/>
              <a:t>11</a:t>
            </a:fld>
            <a:endParaRPr lang="en-GB" dirty="0"/>
          </a:p>
        </p:txBody>
      </p:sp>
    </p:spTree>
    <p:extLst>
      <p:ext uri="{BB962C8B-B14F-4D97-AF65-F5344CB8AC3E}">
        <p14:creationId xmlns:p14="http://schemas.microsoft.com/office/powerpoint/2010/main" val="37030208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a:buNone/>
            </a:pPr>
            <a:r>
              <a:rPr lang="en-GB" b="1" dirty="0"/>
              <a:t>Drug box trial reality </a:t>
            </a:r>
          </a:p>
          <a:p>
            <a:endParaRPr lang="en-GB" dirty="0"/>
          </a:p>
          <a:p>
            <a:pPr marL="171450" indent="-171450">
              <a:buFontTx/>
              <a:buChar char="-"/>
            </a:pPr>
            <a:r>
              <a:rPr lang="en-GB" dirty="0"/>
              <a:t>The original box being used so no implicated cost to the trust. </a:t>
            </a:r>
          </a:p>
          <a:p>
            <a:pPr marL="171450" indent="-171450">
              <a:buFontTx/>
              <a:buChar char="-"/>
            </a:pPr>
            <a:r>
              <a:rPr lang="en-GB" dirty="0"/>
              <a:t>Medications stored within their original packaging to comply with the WAST Medicines management policy. </a:t>
            </a:r>
          </a:p>
          <a:p>
            <a:pPr marL="171450" indent="-171450">
              <a:buFontTx/>
              <a:buChar char="-"/>
            </a:pPr>
            <a:r>
              <a:rPr lang="en-GB" dirty="0"/>
              <a:t>Colour-coded ergonomic design to reduce cognitive load and hopefully reduce errors and improve efficiency. </a:t>
            </a:r>
          </a:p>
          <a:p>
            <a:pPr marL="171450" indent="-171450">
              <a:buFontTx/>
              <a:buChar char="-"/>
            </a:pPr>
            <a:endParaRPr lang="en-GB" dirty="0"/>
          </a:p>
          <a:p>
            <a:pPr marL="171450" indent="-171450">
              <a:buFontTx/>
              <a:buChar char="-"/>
            </a:pPr>
            <a:r>
              <a:rPr lang="en-GB" dirty="0"/>
              <a:t>AI prompts: </a:t>
            </a:r>
          </a:p>
          <a:p>
            <a:pPr marL="171450" indent="-171450">
              <a:buFontTx/>
              <a:buChar char="-"/>
            </a:pPr>
            <a:r>
              <a:rPr lang="en-GB" dirty="0"/>
              <a:t>can you create me an ambulance drug box within a large orange plastic "lunchbox" like box. Include the following drugs such as: naloxone, TXA, amiodarone, adrenaline, salbutamol, ipratropium bromide, dexamethasone, glucagon, GTN, magnesium sulphate, misoprostol, benzylpenicillin, </a:t>
            </a:r>
            <a:r>
              <a:rPr lang="en-GB" dirty="0" err="1"/>
              <a:t>paracetemol</a:t>
            </a:r>
            <a:r>
              <a:rPr lang="en-GB" dirty="0"/>
              <a:t>, furosemide, atropine, diazepam, chlorphenamine, glucose</a:t>
            </a:r>
          </a:p>
        </p:txBody>
      </p:sp>
      <p:sp>
        <p:nvSpPr>
          <p:cNvPr id="4" name="Slide Number Placeholder 3"/>
          <p:cNvSpPr>
            <a:spLocks noGrp="1"/>
          </p:cNvSpPr>
          <p:nvPr>
            <p:ph type="sldNum" sz="quarter" idx="5"/>
          </p:nvPr>
        </p:nvSpPr>
        <p:spPr/>
        <p:txBody>
          <a:bodyPr/>
          <a:lstStyle/>
          <a:p>
            <a:fld id="{392076B3-8CB0-4E7A-B64D-E77A875F4FAC}" type="slidenum">
              <a:rPr lang="en-GB" smtClean="0"/>
              <a:t>12</a:t>
            </a:fld>
            <a:endParaRPr lang="en-GB"/>
          </a:p>
        </p:txBody>
      </p:sp>
    </p:spTree>
    <p:extLst>
      <p:ext uri="{BB962C8B-B14F-4D97-AF65-F5344CB8AC3E}">
        <p14:creationId xmlns:p14="http://schemas.microsoft.com/office/powerpoint/2010/main" val="42129080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Change management theories considered (the why and the what)</a:t>
            </a:r>
          </a:p>
        </p:txBody>
      </p:sp>
      <p:sp>
        <p:nvSpPr>
          <p:cNvPr id="4" name="Slide Number Placeholder 3"/>
          <p:cNvSpPr>
            <a:spLocks noGrp="1"/>
          </p:cNvSpPr>
          <p:nvPr>
            <p:ph type="sldNum" sz="quarter" idx="5"/>
          </p:nvPr>
        </p:nvSpPr>
        <p:spPr/>
        <p:txBody>
          <a:bodyPr/>
          <a:lstStyle/>
          <a:p>
            <a:fld id="{392076B3-8CB0-4E7A-B64D-E77A875F4FAC}" type="slidenum">
              <a:rPr lang="en-GB" smtClean="0"/>
              <a:t>13</a:t>
            </a:fld>
            <a:endParaRPr lang="en-GB" dirty="0"/>
          </a:p>
        </p:txBody>
      </p:sp>
    </p:spTree>
    <p:extLst>
      <p:ext uri="{BB962C8B-B14F-4D97-AF65-F5344CB8AC3E}">
        <p14:creationId xmlns:p14="http://schemas.microsoft.com/office/powerpoint/2010/main" val="8259990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1" dirty="0"/>
              <a:t>Chosen change management theory – Lewin’s 3-Step Change Model </a:t>
            </a:r>
          </a:p>
          <a:p>
            <a:endParaRPr lang="en-GB" b="1" dirty="0"/>
          </a:p>
          <a:p>
            <a:r>
              <a:rPr lang="en-GB" b="1" dirty="0"/>
              <a:t>What is it?</a:t>
            </a:r>
          </a:p>
          <a:p>
            <a:r>
              <a:rPr lang="en-GB" b="0" dirty="0"/>
              <a:t>Simplistic framework for managing change, 3 steps unfreeze </a:t>
            </a:r>
            <a:r>
              <a:rPr lang="en-GB" b="0" dirty="0">
                <a:sym typeface="Wingdings" panose="05000000000000000000" pitchFamily="2" charset="2"/>
              </a:rPr>
              <a:t> change  refreeze</a:t>
            </a:r>
            <a:endParaRPr lang="en-GB" b="0" dirty="0"/>
          </a:p>
          <a:p>
            <a:endParaRPr lang="en-GB" b="1" dirty="0"/>
          </a:p>
          <a:p>
            <a:r>
              <a:rPr lang="en-GB" b="1" dirty="0"/>
              <a:t>Why did I choose this model?</a:t>
            </a:r>
          </a:p>
          <a:p>
            <a:pPr marL="171450" indent="-171450">
              <a:buFont typeface="Wingdings" panose="05000000000000000000" pitchFamily="2" charset="2"/>
              <a:buChar char="Ø"/>
            </a:pPr>
            <a:r>
              <a:rPr lang="en-GB" b="0" dirty="0"/>
              <a:t>The current design is stuck in policy, procedure and routine.  A change in current thinking is required. </a:t>
            </a:r>
          </a:p>
          <a:p>
            <a:pPr marL="171450" indent="-171450">
              <a:buFont typeface="Wingdings" panose="05000000000000000000" pitchFamily="2" charset="2"/>
              <a:buChar char="Ø"/>
            </a:pPr>
            <a:r>
              <a:rPr lang="en-GB" b="0" dirty="0"/>
              <a:t>This model has helped me identify the driving forces and restraining forces </a:t>
            </a:r>
          </a:p>
          <a:p>
            <a:pPr marL="171450" indent="-171450">
              <a:buFont typeface="Wingdings" panose="05000000000000000000" pitchFamily="2" charset="2"/>
              <a:buChar char="Ø"/>
            </a:pPr>
            <a:r>
              <a:rPr lang="en-GB" b="0" dirty="0"/>
              <a:t>Helped plan interventions to strength drivers and reduce the barriers </a:t>
            </a:r>
          </a:p>
          <a:p>
            <a:endParaRPr lang="en-GB" dirty="0"/>
          </a:p>
          <a:p>
            <a:r>
              <a:rPr lang="en-GB" sz="1200" kern="1200" dirty="0">
                <a:solidFill>
                  <a:schemeClr val="tx1"/>
                </a:solidFill>
                <a:effectLst/>
                <a:latin typeface="+mn-lt"/>
                <a:ea typeface="+mn-ea"/>
                <a:cs typeface="+mn-cs"/>
              </a:rPr>
              <a:t>sometimes be too linear for systems such as the ambulance service </a:t>
            </a:r>
          </a:p>
          <a:p>
            <a:r>
              <a:rPr lang="en-GB" sz="1200" kern="1200" dirty="0">
                <a:solidFill>
                  <a:schemeClr val="tx1"/>
                </a:solidFill>
                <a:effectLst/>
                <a:latin typeface="+mn-lt"/>
                <a:ea typeface="+mn-ea"/>
                <a:cs typeface="+mn-cs"/>
              </a:rPr>
              <a:t>it doesn’t take into account for governance barriers and political resistance.</a:t>
            </a:r>
            <a:endParaRPr lang="en-GB" dirty="0"/>
          </a:p>
          <a:p>
            <a:endParaRPr lang="en-GB" dirty="0"/>
          </a:p>
        </p:txBody>
      </p:sp>
      <p:sp>
        <p:nvSpPr>
          <p:cNvPr id="4" name="Slide Number Placeholder 3"/>
          <p:cNvSpPr>
            <a:spLocks noGrp="1"/>
          </p:cNvSpPr>
          <p:nvPr>
            <p:ph type="sldNum" sz="quarter" idx="5"/>
          </p:nvPr>
        </p:nvSpPr>
        <p:spPr/>
        <p:txBody>
          <a:bodyPr/>
          <a:lstStyle/>
          <a:p>
            <a:fld id="{392076B3-8CB0-4E7A-B64D-E77A875F4FAC}" type="slidenum">
              <a:rPr lang="en-GB" smtClean="0"/>
              <a:t>14</a:t>
            </a:fld>
            <a:endParaRPr lang="en-GB"/>
          </a:p>
        </p:txBody>
      </p:sp>
    </p:spTree>
    <p:extLst>
      <p:ext uri="{BB962C8B-B14F-4D97-AF65-F5344CB8AC3E}">
        <p14:creationId xmlns:p14="http://schemas.microsoft.com/office/powerpoint/2010/main" val="4046665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While Lewin’s model can be linear and simplistic</a:t>
            </a:r>
          </a:p>
          <a:p>
            <a:r>
              <a:rPr lang="en-GB" dirty="0"/>
              <a:t>.</a:t>
            </a:r>
          </a:p>
          <a:p>
            <a:endParaRPr lang="en-GB" dirty="0"/>
          </a:p>
          <a:p>
            <a:r>
              <a:rPr lang="en-GB" b="1" dirty="0"/>
              <a:t>Why Kurt Lewin?</a:t>
            </a:r>
          </a:p>
          <a:p>
            <a:r>
              <a:rPr lang="en-GB" b="0" dirty="0"/>
              <a:t>It is a structure approach which is human centred making it quite applicable to healthcare settings such as the ambulance service where standardisation is vital for patient safety</a:t>
            </a:r>
          </a:p>
          <a:p>
            <a:pPr marL="171450" indent="-171450">
              <a:buFont typeface="Arial" panose="020B0604020202020204" pitchFamily="34" charset="0"/>
              <a:buChar char="•"/>
            </a:pPr>
            <a:r>
              <a:rPr lang="en-GB" b="0" dirty="0"/>
              <a:t>Structure &amp; systematic approach – although quite a simple approach – it is ideal for implementing a simple change such as a drug box design. It allows a system of controlled change implementation in dynamic environments </a:t>
            </a:r>
          </a:p>
          <a:p>
            <a:pPr marL="171450" indent="-171450">
              <a:buFont typeface="Arial" panose="020B0604020202020204" pitchFamily="34" charset="0"/>
              <a:buChar char="•"/>
            </a:pPr>
            <a:r>
              <a:rPr lang="en-GB" b="0" dirty="0"/>
              <a:t>Focus on behavioural change – this model allows the leader to look into clinician habits and assess how reliant on familiarity they are during emergencies. Allows leader to support staff through the change </a:t>
            </a:r>
          </a:p>
          <a:p>
            <a:pPr marL="171450" indent="-171450">
              <a:buFont typeface="Arial" panose="020B0604020202020204" pitchFamily="34" charset="0"/>
              <a:buChar char="•"/>
            </a:pPr>
            <a:r>
              <a:rPr lang="en-GB" b="0" dirty="0"/>
              <a:t>Improved patient safety – by unfreezing we can identify risks such as medication errors and wastage, and the refreezing allows for standardised practices to become embedded.</a:t>
            </a:r>
          </a:p>
          <a:p>
            <a:pPr marL="171450" indent="-171450">
              <a:buFont typeface="Arial" panose="020B0604020202020204" pitchFamily="34" charset="0"/>
              <a:buChar char="•"/>
            </a:pPr>
            <a:r>
              <a:rPr lang="en-GB" b="0" dirty="0"/>
              <a:t>Allows for staff engagement – the change can be communicated, encourages as well as allow for feedback and training. This hopefully results in a reduction in resistance against the change. </a:t>
            </a:r>
          </a:p>
          <a:p>
            <a:pPr marL="171450" indent="-171450">
              <a:buFont typeface="Arial" panose="020B0604020202020204" pitchFamily="34" charset="0"/>
              <a:buChar char="•"/>
            </a:pPr>
            <a:r>
              <a:rPr lang="en-GB" b="0" dirty="0"/>
              <a:t>Suitable for healthcare settings such as the ambulance service as it promotes consistency </a:t>
            </a:r>
          </a:p>
          <a:p>
            <a:pPr marL="171450" indent="-171450">
              <a:buFont typeface="Arial" panose="020B0604020202020204" pitchFamily="34" charset="0"/>
              <a:buChar char="•"/>
            </a:pPr>
            <a:endParaRPr lang="en-GB" b="0" dirty="0"/>
          </a:p>
          <a:p>
            <a:r>
              <a:rPr lang="en-GB" dirty="0"/>
              <a:t>Lewin’s model can be seen as too linear and simple. However, the structured simple approach is good for this safety based change</a:t>
            </a:r>
            <a:br>
              <a:rPr lang="en-GB" dirty="0"/>
            </a:br>
            <a:endParaRPr lang="en-GB" dirty="0"/>
          </a:p>
          <a:p>
            <a:endParaRPr lang="en-GB" dirty="0"/>
          </a:p>
        </p:txBody>
      </p:sp>
      <p:sp>
        <p:nvSpPr>
          <p:cNvPr id="4" name="Slide Number Placeholder 3"/>
          <p:cNvSpPr>
            <a:spLocks noGrp="1"/>
          </p:cNvSpPr>
          <p:nvPr>
            <p:ph type="sldNum" sz="quarter" idx="5"/>
          </p:nvPr>
        </p:nvSpPr>
        <p:spPr/>
        <p:txBody>
          <a:bodyPr/>
          <a:lstStyle/>
          <a:p>
            <a:fld id="{392076B3-8CB0-4E7A-B64D-E77A875F4FAC}" type="slidenum">
              <a:rPr lang="en-GB" smtClean="0"/>
              <a:t>15</a:t>
            </a:fld>
            <a:endParaRPr lang="en-GB"/>
          </a:p>
        </p:txBody>
      </p:sp>
    </p:spTree>
    <p:extLst>
      <p:ext uri="{BB962C8B-B14F-4D97-AF65-F5344CB8AC3E}">
        <p14:creationId xmlns:p14="http://schemas.microsoft.com/office/powerpoint/2010/main" val="21768713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lvl="0"/>
            <a:r>
              <a:rPr lang="en-GB" sz="1200" b="1" u="sng" kern="1200" dirty="0">
                <a:solidFill>
                  <a:schemeClr val="tx1"/>
                </a:solidFill>
                <a:effectLst/>
                <a:latin typeface="+mn-lt"/>
                <a:ea typeface="+mn-ea"/>
                <a:cs typeface="+mn-cs"/>
              </a:rPr>
              <a:t>Discounted Theories John Kotter’s (8-Step Change Model)</a:t>
            </a:r>
          </a:p>
          <a:p>
            <a:pPr lvl="0"/>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Why it could be relevant?</a:t>
            </a:r>
          </a:p>
          <a:p>
            <a:pPr marL="171450" indent="-171450">
              <a:buFont typeface="Wingdings" panose="05000000000000000000" pitchFamily="2" charset="2"/>
              <a:buChar char="Ø"/>
            </a:pPr>
            <a:r>
              <a:rPr lang="en-GB" sz="1200" kern="1200" dirty="0">
                <a:solidFill>
                  <a:schemeClr val="tx1"/>
                </a:solidFill>
                <a:effectLst/>
                <a:latin typeface="+mn-lt"/>
                <a:ea typeface="+mn-ea"/>
                <a:cs typeface="+mn-cs"/>
              </a:rPr>
              <a:t>This change management theory has useful elements such as create urgency (patient safety), build a coalition (engage clinical road staff and managers, pharmacy and governance), communicate vision (new design rationale), remove barriers, generate short-term wins by pilot trial. It celebrates the early wins and sustains change.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Why discounted? </a:t>
            </a:r>
          </a:p>
          <a:p>
            <a:pPr marL="171450" indent="-171450">
              <a:buFont typeface="Wingdings" panose="05000000000000000000" pitchFamily="2" charset="2"/>
              <a:buChar char="Ø"/>
            </a:pPr>
            <a:r>
              <a:rPr lang="en-GB" sz="1200" kern="1200" dirty="0">
                <a:solidFill>
                  <a:schemeClr val="tx1"/>
                </a:solidFill>
                <a:effectLst/>
                <a:latin typeface="+mn-lt"/>
                <a:ea typeface="+mn-ea"/>
                <a:cs typeface="+mn-cs"/>
              </a:rPr>
              <a:t>It too time consuming for use in ambulance services</a:t>
            </a:r>
          </a:p>
          <a:p>
            <a:pPr marL="171450" indent="-171450">
              <a:buFont typeface="Wingdings" panose="05000000000000000000" pitchFamily="2" charset="2"/>
              <a:buChar char="Ø"/>
            </a:pPr>
            <a:r>
              <a:rPr lang="en-GB" sz="1200" kern="1200" dirty="0">
                <a:solidFill>
                  <a:schemeClr val="tx1"/>
                </a:solidFill>
                <a:effectLst/>
                <a:latin typeface="+mn-lt"/>
                <a:ea typeface="+mn-ea"/>
                <a:cs typeface="+mn-cs"/>
              </a:rPr>
              <a:t>The process can be too rigid and structured for fast-paced, high-pressure working environments,</a:t>
            </a:r>
          </a:p>
          <a:p>
            <a:pPr marL="171450" indent="-171450">
              <a:buFont typeface="Wingdings" panose="05000000000000000000" pitchFamily="2" charset="2"/>
              <a:buChar char="Ø"/>
            </a:pPr>
            <a:r>
              <a:rPr lang="en-GB" sz="1200" kern="1200" dirty="0">
                <a:solidFill>
                  <a:schemeClr val="tx1"/>
                </a:solidFill>
                <a:effectLst/>
                <a:latin typeface="+mn-lt"/>
                <a:ea typeface="+mn-ea"/>
                <a:cs typeface="+mn-cs"/>
              </a:rPr>
              <a:t>It requires accurate identification of forces that are subjective.</a:t>
            </a:r>
          </a:p>
          <a:p>
            <a:pPr marL="171450" indent="-171450">
              <a:buFont typeface="Wingdings" panose="05000000000000000000" pitchFamily="2" charset="2"/>
              <a:buChar char="Ø"/>
            </a:pPr>
            <a:r>
              <a:rPr lang="en-GB" sz="1200" kern="1200" dirty="0">
                <a:solidFill>
                  <a:schemeClr val="tx1"/>
                </a:solidFill>
                <a:effectLst/>
                <a:latin typeface="+mn-lt"/>
                <a:ea typeface="+mn-ea"/>
                <a:cs typeface="+mn-cs"/>
              </a:rPr>
              <a:t>This process is very structured and can be too rigid in fast-paced environments. May not relate well to healthcare where changes have consequences if not made rapidly </a:t>
            </a:r>
          </a:p>
          <a:p>
            <a:pPr marL="171450" indent="-171450">
              <a:buFont typeface="Wingdings" panose="05000000000000000000" pitchFamily="2" charset="2"/>
              <a:buChar char="Ø"/>
            </a:pPr>
            <a:r>
              <a:rPr lang="en-GB" sz="1200" kern="1200" dirty="0">
                <a:solidFill>
                  <a:schemeClr val="tx1"/>
                </a:solidFill>
                <a:effectLst/>
                <a:latin typeface="+mn-lt"/>
                <a:ea typeface="+mn-ea"/>
                <a:cs typeface="+mn-cs"/>
              </a:rPr>
              <a:t>It assumes leadership authority (top-down)</a:t>
            </a:r>
          </a:p>
          <a:p>
            <a:pPr marL="171450" indent="-171450">
              <a:buFont typeface="Wingdings" panose="05000000000000000000" pitchFamily="2" charset="2"/>
              <a:buChar char="Ø"/>
            </a:pPr>
            <a:endParaRPr lang="en-GB" sz="1200" kern="1200" dirty="0">
              <a:solidFill>
                <a:schemeClr val="tx1"/>
              </a:solidFill>
              <a:effectLst/>
              <a:latin typeface="+mn-lt"/>
              <a:ea typeface="+mn-ea"/>
              <a:cs typeface="+mn-cs"/>
            </a:endParaRPr>
          </a:p>
          <a:p>
            <a:endParaRPr lang="en-GB" dirty="0"/>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Kotter, J.P. (1996) </a:t>
            </a:r>
            <a:r>
              <a:rPr lang="en-GB" i="1" dirty="0"/>
              <a:t>Leading change</a:t>
            </a:r>
            <a:r>
              <a:rPr lang="en-GB" dirty="0"/>
              <a:t>. Boston, MA: Harvard Business School Press.</a:t>
            </a:r>
          </a:p>
          <a:p>
            <a:endParaRPr lang="en-GB" sz="1200" b="0" i="0" kern="1200" dirty="0">
              <a:solidFill>
                <a:schemeClr val="tx1"/>
              </a:solidFill>
              <a:effectLst/>
              <a:latin typeface="+mn-lt"/>
              <a:ea typeface="+mn-ea"/>
              <a:cs typeface="+mn-cs"/>
            </a:endParaRPr>
          </a:p>
          <a:p>
            <a:br>
              <a:rPr lang="en-GB" dirty="0"/>
            </a:br>
            <a:endParaRPr lang="en-GB" dirty="0"/>
          </a:p>
        </p:txBody>
      </p:sp>
      <p:sp>
        <p:nvSpPr>
          <p:cNvPr id="4" name="Slide Number Placeholder 3"/>
          <p:cNvSpPr>
            <a:spLocks noGrp="1"/>
          </p:cNvSpPr>
          <p:nvPr>
            <p:ph type="sldNum" sz="quarter" idx="5"/>
          </p:nvPr>
        </p:nvSpPr>
        <p:spPr/>
        <p:txBody>
          <a:bodyPr/>
          <a:lstStyle/>
          <a:p>
            <a:fld id="{392076B3-8CB0-4E7A-B64D-E77A875F4FAC}" type="slidenum">
              <a:rPr lang="en-GB" smtClean="0"/>
              <a:t>16</a:t>
            </a:fld>
            <a:endParaRPr lang="en-GB"/>
          </a:p>
        </p:txBody>
      </p:sp>
    </p:spTree>
    <p:extLst>
      <p:ext uri="{BB962C8B-B14F-4D97-AF65-F5344CB8AC3E}">
        <p14:creationId xmlns:p14="http://schemas.microsoft.com/office/powerpoint/2010/main" val="22994966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lvl="0"/>
            <a:r>
              <a:rPr lang="en-GB" sz="1200" b="1" u="sng" kern="1200" dirty="0">
                <a:solidFill>
                  <a:schemeClr val="tx1"/>
                </a:solidFill>
                <a:effectLst/>
                <a:latin typeface="+mn-lt"/>
                <a:ea typeface="+mn-ea"/>
                <a:cs typeface="+mn-cs"/>
              </a:rPr>
              <a:t>Discounted theories - Everett Rogers (Diffusion of innovations)</a:t>
            </a:r>
            <a:endParaRPr lang="en-GB" sz="1200" b="1"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Why it could be relevant?</a:t>
            </a:r>
            <a:endParaRPr lang="en-GB" sz="1200" b="1" kern="1200" dirty="0">
              <a:solidFill>
                <a:schemeClr val="tx1"/>
              </a:solidFill>
              <a:effectLst/>
              <a:latin typeface="+mn-lt"/>
              <a:ea typeface="+mn-ea"/>
              <a:cs typeface="+mn-cs"/>
              <a:sym typeface="Wingdings" panose="05000000000000000000" pitchFamily="2" charset="2"/>
            </a:endParaRPr>
          </a:p>
          <a:p>
            <a:pPr marL="171450" indent="-171450">
              <a:buFont typeface="Wingdings" panose="05000000000000000000" pitchFamily="2" charset="2"/>
              <a:buChar char="Ø"/>
            </a:pPr>
            <a:r>
              <a:rPr lang="en-GB" sz="1200" kern="1200" dirty="0">
                <a:solidFill>
                  <a:schemeClr val="tx1"/>
                </a:solidFill>
                <a:effectLst/>
                <a:latin typeface="+mn-lt"/>
                <a:ea typeface="+mn-ea"/>
                <a:cs typeface="+mn-cs"/>
                <a:sym typeface="Wingdings" panose="05000000000000000000" pitchFamily="2" charset="2"/>
              </a:rPr>
              <a:t>It is valuable for understanding how innovation spreads which may be relevant to this drug box redesign, but the uptake would be too slow for an ambulance environment.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Why I discounted it? </a:t>
            </a:r>
          </a:p>
          <a:p>
            <a:pPr marL="171450" indent="-171450">
              <a:buFont typeface="Wingdings" panose="05000000000000000000" pitchFamily="2" charset="2"/>
              <a:buChar char="Ø"/>
            </a:pPr>
            <a:r>
              <a:rPr lang="en-GB" sz="1200" kern="1200" dirty="0">
                <a:solidFill>
                  <a:schemeClr val="tx1"/>
                </a:solidFill>
                <a:effectLst/>
                <a:latin typeface="+mn-lt"/>
                <a:ea typeface="+mn-ea"/>
                <a:cs typeface="+mn-cs"/>
              </a:rPr>
              <a:t>This process relies on a slow adoption and gradual uptake from innovators to early adopter to the majority. This is a slow fluid process not suitable for changes that would impact patient care.</a:t>
            </a:r>
          </a:p>
          <a:p>
            <a:pPr marL="171450" indent="-171450">
              <a:buFont typeface="Wingdings" panose="05000000000000000000" pitchFamily="2" charset="2"/>
              <a:buChar char="Ø"/>
            </a:pPr>
            <a:r>
              <a:rPr lang="en-GB" sz="1200" kern="1200" dirty="0">
                <a:solidFill>
                  <a:schemeClr val="tx1"/>
                </a:solidFill>
                <a:effectLst/>
                <a:latin typeface="+mn-lt"/>
                <a:ea typeface="+mn-ea"/>
                <a:cs typeface="+mn-cs"/>
              </a:rPr>
              <a:t>Lack of structure framework for the framework – focuses on </a:t>
            </a:r>
            <a:r>
              <a:rPr lang="en-GB" sz="1200" kern="1200" dirty="0" err="1">
                <a:solidFill>
                  <a:schemeClr val="tx1"/>
                </a:solidFill>
                <a:effectLst/>
                <a:latin typeface="+mn-lt"/>
                <a:ea typeface="+mn-ea"/>
                <a:cs typeface="+mn-cs"/>
              </a:rPr>
              <a:t>on</a:t>
            </a:r>
            <a:r>
              <a:rPr lang="en-GB" sz="1200" kern="1200" dirty="0">
                <a:solidFill>
                  <a:schemeClr val="tx1"/>
                </a:solidFill>
                <a:effectLst/>
                <a:latin typeface="+mn-lt"/>
                <a:ea typeface="+mn-ea"/>
                <a:cs typeface="+mn-cs"/>
              </a:rPr>
              <a:t> how the innovation spreads as opposed to implementing change. </a:t>
            </a:r>
          </a:p>
          <a:p>
            <a:pPr marL="171450" indent="-171450">
              <a:buFont typeface="Wingdings" panose="05000000000000000000" pitchFamily="2" charset="2"/>
              <a:buChar char="Ø"/>
            </a:pPr>
            <a:r>
              <a:rPr lang="en-GB" sz="1200" kern="1200" dirty="0">
                <a:solidFill>
                  <a:schemeClr val="tx1"/>
                </a:solidFill>
                <a:effectLst/>
                <a:latin typeface="+mn-lt"/>
                <a:ea typeface="+mn-ea"/>
                <a:cs typeface="+mn-cs"/>
              </a:rPr>
              <a:t>It lacks organisational control – emphasis on individual adoption which is not always reliable, relies on system to spread the innovation which when we work in pairs can be difficult. – not appropriate for this kind of safety change. </a:t>
            </a:r>
          </a:p>
          <a:p>
            <a:pPr marL="171450" indent="-171450">
              <a:buFont typeface="Wingdings" panose="05000000000000000000" pitchFamily="2" charset="2"/>
              <a:buChar char="Ø"/>
            </a:pPr>
            <a:r>
              <a:rPr lang="en-GB" sz="1200" kern="1200" dirty="0">
                <a:solidFill>
                  <a:schemeClr val="tx1"/>
                </a:solidFill>
                <a:effectLst/>
                <a:latin typeface="+mn-lt"/>
                <a:ea typeface="+mn-ea"/>
                <a:cs typeface="+mn-cs"/>
              </a:rPr>
              <a:t>Increases risk of inconsistent practice due to varying adoption rates – could result in increased medication errors and patient safety risks.</a:t>
            </a:r>
          </a:p>
          <a:p>
            <a:pPr marL="171450" indent="-171450">
              <a:buFont typeface="Wingdings" panose="05000000000000000000" pitchFamily="2" charset="2"/>
              <a:buChar char="Ø"/>
            </a:pPr>
            <a:r>
              <a:rPr lang="en-GB" sz="1200" kern="1200" dirty="0">
                <a:solidFill>
                  <a:schemeClr val="tx1"/>
                </a:solidFill>
                <a:effectLst/>
                <a:latin typeface="+mn-lt"/>
                <a:ea typeface="+mn-ea"/>
                <a:cs typeface="+mn-cs"/>
              </a:rPr>
              <a:t>Lack of emphasis on behavioural reinforcement meaning that the change is not sustained or embedded in operational practice.</a:t>
            </a:r>
          </a:p>
          <a:p>
            <a:pPr marL="171450" indent="-171450">
              <a:buFont typeface="Wingdings" panose="05000000000000000000" pitchFamily="2" charset="2"/>
              <a:buChar char="Ø"/>
            </a:pPr>
            <a:r>
              <a:rPr lang="en-GB" sz="1200" kern="1200" dirty="0">
                <a:solidFill>
                  <a:schemeClr val="tx1"/>
                </a:solidFill>
                <a:effectLst/>
                <a:latin typeface="+mn-lt"/>
                <a:ea typeface="+mn-ea"/>
                <a:cs typeface="+mn-cs"/>
              </a:rPr>
              <a:t>It assumes social influence</a:t>
            </a:r>
          </a:p>
          <a:p>
            <a:pPr marL="171450" indent="-171450">
              <a:buFont typeface="Wingdings" panose="05000000000000000000" pitchFamily="2" charset="2"/>
              <a:buChar char="Ø"/>
            </a:pPr>
            <a:r>
              <a:rPr lang="en-GB" sz="1200" kern="1200" dirty="0">
                <a:solidFill>
                  <a:schemeClr val="tx1"/>
                </a:solidFill>
                <a:effectLst/>
                <a:latin typeface="+mn-lt"/>
                <a:ea typeface="+mn-ea"/>
                <a:cs typeface="+mn-cs"/>
              </a:rPr>
              <a:t>Doesn’t account for resistance or organisational demands </a:t>
            </a:r>
          </a:p>
          <a:p>
            <a:pPr marL="171450" indent="-171450">
              <a:buFont typeface="Wingdings" panose="05000000000000000000" pitchFamily="2" charset="2"/>
              <a:buChar char="Ø"/>
            </a:pPr>
            <a:r>
              <a:rPr lang="en-GB" sz="1200" kern="1200" dirty="0">
                <a:solidFill>
                  <a:schemeClr val="tx1"/>
                </a:solidFill>
                <a:effectLst/>
                <a:latin typeface="+mn-lt"/>
                <a:ea typeface="+mn-ea"/>
                <a:cs typeface="+mn-cs"/>
              </a:rPr>
              <a:t> </a:t>
            </a:r>
            <a:endParaRPr lang="en-GB" dirty="0"/>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Rogers, E.M. (2003) </a:t>
            </a:r>
            <a:r>
              <a:rPr lang="en-GB" sz="1200" i="1" kern="1200" dirty="0">
                <a:solidFill>
                  <a:schemeClr val="tx1"/>
                </a:solidFill>
                <a:effectLst/>
                <a:latin typeface="+mn-lt"/>
                <a:ea typeface="+mn-ea"/>
                <a:cs typeface="+mn-cs"/>
              </a:rPr>
              <a:t>Diffusion of Innovations</a:t>
            </a:r>
            <a:r>
              <a:rPr lang="en-GB" sz="1200" kern="1200" dirty="0">
                <a:solidFill>
                  <a:schemeClr val="tx1"/>
                </a:solidFill>
                <a:effectLst/>
                <a:latin typeface="+mn-lt"/>
                <a:ea typeface="+mn-ea"/>
                <a:cs typeface="+mn-cs"/>
              </a:rPr>
              <a:t>. 5th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New York: Free Press</a:t>
            </a:r>
            <a:r>
              <a:rPr lang="en-GB" sz="1200" b="1"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92076B3-8CB0-4E7A-B64D-E77A875F4FAC}" type="slidenum">
              <a:rPr lang="en-GB" smtClean="0"/>
              <a:t>17</a:t>
            </a:fld>
            <a:endParaRPr lang="en-GB"/>
          </a:p>
        </p:txBody>
      </p:sp>
    </p:spTree>
    <p:extLst>
      <p:ext uri="{BB962C8B-B14F-4D97-AF65-F5344CB8AC3E}">
        <p14:creationId xmlns:p14="http://schemas.microsoft.com/office/powerpoint/2010/main" val="29157228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lvl="0"/>
            <a:r>
              <a:rPr lang="en-GB" sz="1200" b="1" u="sng" kern="1200" dirty="0">
                <a:solidFill>
                  <a:schemeClr val="tx1"/>
                </a:solidFill>
                <a:effectLst/>
                <a:latin typeface="+mn-lt"/>
                <a:ea typeface="+mn-ea"/>
                <a:cs typeface="+mn-cs"/>
              </a:rPr>
              <a:t>Discounted theories – Nudge Theory</a:t>
            </a:r>
            <a:endParaRPr lang="en-GB" sz="1200"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Why it could be relevant?</a:t>
            </a:r>
          </a:p>
          <a:p>
            <a:pPr marL="171450" indent="-171450">
              <a:buFont typeface="Wingdings" panose="05000000000000000000" pitchFamily="2" charset="2"/>
              <a:buChar char="Ø"/>
            </a:pPr>
            <a:r>
              <a:rPr lang="en-GB" sz="1200" kern="1200" dirty="0">
                <a:solidFill>
                  <a:schemeClr val="tx1"/>
                </a:solidFill>
                <a:effectLst/>
                <a:latin typeface="+mn-lt"/>
                <a:ea typeface="+mn-ea"/>
                <a:cs typeface="+mn-cs"/>
              </a:rPr>
              <a:t>Subtle behavioural interventions or nudges which could be easily applied to this drug design such as  colour coded compartments, default placement of drugs, reminders/checklists. This would encourage correct usage without strict enforcement from SPs and reduces human error which is particularly high in high stress situations where bandwidth is stretched</a:t>
            </a:r>
            <a:endParaRPr lang="en-GB" sz="1200" b="1" kern="1200" dirty="0">
              <a:solidFill>
                <a:schemeClr val="tx1"/>
              </a:solidFill>
              <a:effectLst/>
              <a:latin typeface="+mn-lt"/>
              <a:ea typeface="+mn-ea"/>
              <a:cs typeface="+mn-cs"/>
              <a:sym typeface="Wingdings" panose="05000000000000000000" pitchFamily="2" charset="2"/>
            </a:endParaRP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Why I discounted it? </a:t>
            </a:r>
          </a:p>
          <a:p>
            <a:pPr marL="171450" indent="-171450">
              <a:buFont typeface="Wingdings" panose="05000000000000000000" pitchFamily="2" charset="2"/>
              <a:buChar char="Ø"/>
            </a:pPr>
            <a:r>
              <a:rPr lang="en-GB" sz="1200" kern="1200" dirty="0">
                <a:solidFill>
                  <a:schemeClr val="tx1"/>
                </a:solidFill>
                <a:effectLst/>
                <a:latin typeface="+mn-lt"/>
                <a:ea typeface="+mn-ea"/>
                <a:cs typeface="+mn-cs"/>
              </a:rPr>
              <a:t>Nudges alone may not address deeper structures issues such as training gaps, staff variation. </a:t>
            </a:r>
          </a:p>
          <a:p>
            <a:pPr marL="171450" indent="-171450">
              <a:buFont typeface="Wingdings" panose="05000000000000000000" pitchFamily="2" charset="2"/>
              <a:buChar char="Ø"/>
            </a:pPr>
            <a:r>
              <a:rPr lang="en-GB" sz="1200" kern="1200" dirty="0">
                <a:solidFill>
                  <a:schemeClr val="tx1"/>
                </a:solidFill>
                <a:effectLst/>
                <a:latin typeface="+mn-lt"/>
                <a:ea typeface="+mn-ea"/>
                <a:cs typeface="+mn-cs"/>
              </a:rPr>
              <a:t>Effectiveness depends on careful designs and monitoring which isn’t always feasible in fast-paced environments such as the ambulance service</a:t>
            </a:r>
          </a:p>
          <a:p>
            <a:endParaRPr lang="en-GB" dirty="0"/>
          </a:p>
          <a:p>
            <a:r>
              <a:rPr lang="en-GB" dirty="0"/>
              <a:t>Thaler, R.H. and Sunstein, C.R. (2021) </a:t>
            </a:r>
            <a:r>
              <a:rPr lang="en-GB" i="1" dirty="0"/>
              <a:t>Nudge: The final edition</a:t>
            </a:r>
            <a:r>
              <a:rPr lang="en-GB" dirty="0"/>
              <a:t>. New Haven, CT: Yale University Press.</a:t>
            </a:r>
          </a:p>
          <a:p>
            <a:r>
              <a:rPr lang="en-GB" dirty="0"/>
              <a:t>Thaler, R.H. and Sunstein, C.R. (2008) </a:t>
            </a:r>
            <a:r>
              <a:rPr lang="en-GB" i="1" dirty="0"/>
              <a:t>Nudge: Improving decisions about health, wealth, and happiness</a:t>
            </a:r>
            <a:r>
              <a:rPr lang="en-GB" dirty="0"/>
              <a:t>. New Haven, CT: Yale University Press.</a:t>
            </a:r>
          </a:p>
        </p:txBody>
      </p:sp>
      <p:sp>
        <p:nvSpPr>
          <p:cNvPr id="4" name="Slide Number Placeholder 3"/>
          <p:cNvSpPr>
            <a:spLocks noGrp="1"/>
          </p:cNvSpPr>
          <p:nvPr>
            <p:ph type="sldNum" sz="quarter" idx="5"/>
          </p:nvPr>
        </p:nvSpPr>
        <p:spPr/>
        <p:txBody>
          <a:bodyPr/>
          <a:lstStyle/>
          <a:p>
            <a:fld id="{392076B3-8CB0-4E7A-B64D-E77A875F4FAC}" type="slidenum">
              <a:rPr lang="en-GB" smtClean="0"/>
              <a:t>18</a:t>
            </a:fld>
            <a:endParaRPr lang="en-GB"/>
          </a:p>
        </p:txBody>
      </p:sp>
    </p:spTree>
    <p:extLst>
      <p:ext uri="{BB962C8B-B14F-4D97-AF65-F5344CB8AC3E}">
        <p14:creationId xmlns:p14="http://schemas.microsoft.com/office/powerpoint/2010/main" val="13543707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9: Progress to Date</a:t>
            </a:r>
            <a:endParaRPr lang="en-GB" sz="1200" kern="1200" dirty="0">
              <a:solidFill>
                <a:schemeClr val="tx1"/>
              </a:solidFill>
              <a:effectLst/>
              <a:latin typeface="+mn-lt"/>
              <a:ea typeface="+mn-ea"/>
              <a:cs typeface="+mn-cs"/>
            </a:endParaRPr>
          </a:p>
          <a:p>
            <a:pPr marL="171450" lvl="0" indent="-171450">
              <a:buFont typeface="Wingdings" panose="05000000000000000000" pitchFamily="2" charset="2"/>
              <a:buChar char="Ø"/>
            </a:pPr>
            <a:r>
              <a:rPr lang="en-GB" sz="1200" kern="1200" dirty="0">
                <a:solidFill>
                  <a:schemeClr val="tx1"/>
                </a:solidFill>
                <a:effectLst/>
                <a:latin typeface="+mn-lt"/>
                <a:ea typeface="+mn-ea"/>
                <a:cs typeface="+mn-cs"/>
              </a:rPr>
              <a:t>I have gathered feedback from EMS staff via questionnaires and summaries the findings to influence the change project. </a:t>
            </a:r>
          </a:p>
          <a:p>
            <a:pPr marL="171450" lvl="0" indent="-171450">
              <a:buFont typeface="Wingdings" panose="05000000000000000000" pitchFamily="2" charset="2"/>
              <a:buChar char="Ø"/>
            </a:pPr>
            <a:r>
              <a:rPr lang="en-GB" sz="1200" kern="1200" dirty="0">
                <a:solidFill>
                  <a:schemeClr val="tx1"/>
                </a:solidFill>
                <a:effectLst/>
                <a:latin typeface="+mn-lt"/>
                <a:ea typeface="+mn-ea"/>
                <a:cs typeface="+mn-cs"/>
              </a:rPr>
              <a:t>Conversations have been initiated with stakeholders including Medicines Management and my locality manager. </a:t>
            </a:r>
          </a:p>
          <a:p>
            <a:pPr marL="171450" lvl="0" indent="-171450">
              <a:buFont typeface="Wingdings" panose="05000000000000000000" pitchFamily="2" charset="2"/>
              <a:buChar char="Ø"/>
            </a:pPr>
            <a:r>
              <a:rPr lang="en-GB" sz="1200" kern="1200" dirty="0">
                <a:solidFill>
                  <a:schemeClr val="tx1"/>
                </a:solidFill>
                <a:effectLst/>
                <a:latin typeface="+mn-lt"/>
                <a:ea typeface="+mn-ea"/>
                <a:cs typeface="+mn-cs"/>
              </a:rPr>
              <a:t>Encountered barriers due to costing (trust reluctant to spend on this change due to the current financial climate) but locality manager happy to support pilot at local level if low cost </a:t>
            </a:r>
          </a:p>
          <a:p>
            <a:pPr marL="171450" lvl="0" indent="-171450">
              <a:buFont typeface="Wingdings" panose="05000000000000000000" pitchFamily="2" charset="2"/>
              <a:buChar char="Ø"/>
            </a:pPr>
            <a:r>
              <a:rPr lang="en-GB" sz="1200" kern="1200" dirty="0">
                <a:solidFill>
                  <a:schemeClr val="tx1"/>
                </a:solidFill>
                <a:effectLst/>
                <a:latin typeface="+mn-lt"/>
                <a:ea typeface="+mn-ea"/>
                <a:cs typeface="+mn-cs"/>
              </a:rPr>
              <a:t>Identification of compromise solutions – I had to adapt my original design as it involved taking the medication out of the original packaging which conflicts with governance and the meds management policy. I adapted the idea to colour-coded stickers which is more cost effective and keeps meds in the original packaging.</a:t>
            </a:r>
          </a:p>
          <a:p>
            <a:pPr marL="171450" lvl="0" indent="-171450">
              <a:buFont typeface="Wingdings" panose="05000000000000000000" pitchFamily="2" charset="2"/>
              <a:buChar char="Ø"/>
            </a:pPr>
            <a:r>
              <a:rPr lang="en-GB" sz="1200" kern="1200" dirty="0">
                <a:solidFill>
                  <a:schemeClr val="tx1"/>
                </a:solidFill>
                <a:effectLst/>
                <a:latin typeface="+mn-lt"/>
                <a:ea typeface="+mn-ea"/>
                <a:cs typeface="+mn-cs"/>
              </a:rPr>
              <a:t>Progress is slow than anticipated </a:t>
            </a:r>
            <a:r>
              <a:rPr lang="en-GB" sz="1200" kern="1200" dirty="0">
                <a:solidFill>
                  <a:schemeClr val="tx1"/>
                </a:solidFill>
                <a:effectLst/>
                <a:latin typeface="+mn-lt"/>
                <a:ea typeface="+mn-ea"/>
                <a:cs typeface="+mn-cs"/>
                <a:sym typeface="Wingdings" panose="05000000000000000000" pitchFamily="2" charset="2"/>
              </a:rPr>
              <a:t></a:t>
            </a:r>
            <a:r>
              <a:rPr lang="en-GB" sz="1200" kern="1200" dirty="0">
                <a:solidFill>
                  <a:schemeClr val="tx1"/>
                </a:solidFill>
                <a:effectLst/>
                <a:latin typeface="+mn-lt"/>
                <a:ea typeface="+mn-ea"/>
                <a:cs typeface="+mn-cs"/>
              </a:rPr>
              <a:t> revealed the complexity of systems-level change.</a:t>
            </a:r>
          </a:p>
          <a:p>
            <a:endParaRPr lang="en-GB" dirty="0"/>
          </a:p>
        </p:txBody>
      </p:sp>
      <p:sp>
        <p:nvSpPr>
          <p:cNvPr id="4" name="Slide Number Placeholder 3"/>
          <p:cNvSpPr>
            <a:spLocks noGrp="1"/>
          </p:cNvSpPr>
          <p:nvPr>
            <p:ph type="sldNum" sz="quarter" idx="5"/>
          </p:nvPr>
        </p:nvSpPr>
        <p:spPr/>
        <p:txBody>
          <a:bodyPr/>
          <a:lstStyle/>
          <a:p>
            <a:fld id="{392076B3-8CB0-4E7A-B64D-E77A875F4FAC}" type="slidenum">
              <a:rPr lang="en-GB" smtClean="0"/>
              <a:t>19</a:t>
            </a:fld>
            <a:endParaRPr lang="en-GB"/>
          </a:p>
        </p:txBody>
      </p:sp>
    </p:spTree>
    <p:extLst>
      <p:ext uri="{BB962C8B-B14F-4D97-AF65-F5344CB8AC3E}">
        <p14:creationId xmlns:p14="http://schemas.microsoft.com/office/powerpoint/2010/main" val="30021264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Personal Reflection – Gibbs Reflective cycle (Gibbs, 1988)</a:t>
            </a:r>
          </a:p>
          <a:p>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Description</a:t>
            </a:r>
            <a:r>
              <a:rPr lang="en-GB" sz="1200" kern="1200" dirty="0">
                <a:solidFill>
                  <a:schemeClr val="tx1"/>
                </a:solidFill>
                <a:effectLst/>
                <a:latin typeface="+mn-lt"/>
                <a:ea typeface="+mn-ea"/>
                <a:cs typeface="+mn-cs"/>
              </a:rPr>
              <a:t>: Current drug box is inefficient and contributes to the risk of error. Attempted to redesign the drug box to reduce errors. </a:t>
            </a:r>
          </a:p>
          <a:p>
            <a:pPr lvl="0"/>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Feelings: </a:t>
            </a:r>
            <a:r>
              <a:rPr lang="en-GB" sz="1200" b="0" kern="1200" dirty="0">
                <a:solidFill>
                  <a:schemeClr val="tx1"/>
                </a:solidFill>
                <a:effectLst/>
                <a:latin typeface="+mn-lt"/>
                <a:ea typeface="+mn-ea"/>
                <a:cs typeface="+mn-cs"/>
              </a:rPr>
              <a:t>Motivated at prospect of the project and improving practice, </a:t>
            </a:r>
            <a:r>
              <a:rPr lang="en-GB" sz="1200" b="1" kern="1200" dirty="0">
                <a:solidFill>
                  <a:schemeClr val="tx1"/>
                </a:solidFill>
                <a:effectLst/>
                <a:latin typeface="+mn-lt"/>
                <a:ea typeface="+mn-ea"/>
                <a:cs typeface="+mn-cs"/>
              </a:rPr>
              <a:t>i</a:t>
            </a:r>
            <a:r>
              <a:rPr lang="en-GB" sz="1200" kern="1200" dirty="0">
                <a:solidFill>
                  <a:schemeClr val="tx1"/>
                </a:solidFill>
                <a:effectLst/>
                <a:latin typeface="+mn-lt"/>
                <a:ea typeface="+mn-ea"/>
                <a:cs typeface="+mn-cs"/>
              </a:rPr>
              <a:t>nitial frustration at resistance from WAST and that patient safety doesn’t appear to be priorities over financial implications, surprised at the governance constraints</a:t>
            </a:r>
          </a:p>
          <a:p>
            <a:pPr lvl="0"/>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Evaluation: </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ves</a:t>
            </a:r>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Patient safety issues identified </a:t>
            </a:r>
          </a:p>
          <a:p>
            <a:pPr lvl="0"/>
            <a:r>
              <a:rPr lang="en-GB" sz="1200" kern="1200" dirty="0">
                <a:solidFill>
                  <a:schemeClr val="tx1"/>
                </a:solidFill>
                <a:effectLst/>
                <a:latin typeface="+mn-lt"/>
                <a:ea typeface="+mn-ea"/>
                <a:cs typeface="+mn-cs"/>
              </a:rPr>
              <a:t> this has given me an increased awareness of stakeholder perspectives, </a:t>
            </a:r>
          </a:p>
          <a:p>
            <a:pPr lvl="0"/>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ves</a:t>
            </a:r>
            <a:r>
              <a:rPr lang="en-GB" sz="1200" kern="1200" dirty="0">
                <a:solidFill>
                  <a:schemeClr val="tx1"/>
                </a:solidFill>
                <a:effectLst/>
                <a:latin typeface="+mn-lt"/>
                <a:ea typeface="+mn-ea"/>
                <a:cs typeface="+mn-cs"/>
              </a:rPr>
              <a:t> = underestimated political complexity and I initially focused too much of clinical logic with lacking awareness to financial and logistical constraints, the drug box redesign proposal may have lack sufficient evidence to convince senior leadership, communication could have been better.</a:t>
            </a:r>
          </a:p>
          <a:p>
            <a:pPr lvl="0"/>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Analysis: </a:t>
            </a:r>
            <a:r>
              <a:rPr lang="en-GB" sz="1200" kern="1200" dirty="0">
                <a:solidFill>
                  <a:schemeClr val="tx1"/>
                </a:solidFill>
                <a:effectLst/>
                <a:latin typeface="+mn-lt"/>
                <a:ea typeface="+mn-ea"/>
                <a:cs typeface="+mn-cs"/>
              </a:rPr>
              <a:t>– Change in healthcare is socio-political, not purely rational. It needs to balance the clinical need vs the financial constraints. Change requires stakeholder engagement. Communication and style effect outcome</a:t>
            </a:r>
          </a:p>
          <a:p>
            <a:pPr lvl="0"/>
            <a:r>
              <a:rPr lang="en-GB" sz="1200" kern="1200" dirty="0">
                <a:solidFill>
                  <a:schemeClr val="tx1"/>
                </a:solidFill>
                <a:effectLst/>
                <a:latin typeface="+mn-lt"/>
                <a:ea typeface="+mn-ea"/>
                <a:cs typeface="+mn-cs"/>
              </a:rPr>
              <a:t> Evidence alone is insufficient to enact change, it needs to align with governance priorities</a:t>
            </a:r>
          </a:p>
          <a:p>
            <a:pPr lvl="0"/>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Conclusion</a:t>
            </a:r>
            <a:r>
              <a:rPr lang="en-GB" sz="1200" kern="1200" dirty="0">
                <a:solidFill>
                  <a:schemeClr val="tx1"/>
                </a:solidFill>
                <a:effectLst/>
                <a:latin typeface="+mn-lt"/>
                <a:ea typeface="+mn-ea"/>
                <a:cs typeface="+mn-cs"/>
              </a:rPr>
              <a:t>:  – What I could have done different? I need to engage earlier with high-power stakeholder early an d have a better understanding of the trusts position first,  need stronger cost-benefit framing.</a:t>
            </a:r>
          </a:p>
          <a:p>
            <a:pPr lvl="0"/>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Action Plan: </a:t>
            </a:r>
            <a:r>
              <a:rPr lang="en-GB" sz="1200" kern="1200" dirty="0">
                <a:solidFill>
                  <a:schemeClr val="tx1"/>
                </a:solidFill>
                <a:effectLst/>
                <a:latin typeface="+mn-lt"/>
                <a:ea typeface="+mn-ea"/>
                <a:cs typeface="+mn-cs"/>
              </a:rPr>
              <a:t>– If faced with a similar situation action, I would ensure early planning and stakeholder engagement to involve them in the decision-making process and understand their concerns, seek constructive feedback early to try and mitigate barriers. I would consider a cost-benefit analysis  to high light the long-term savings vs the initial cost such as reduction in medication errors, improved patient outcomes and improved understanding of stock.</a:t>
            </a:r>
          </a:p>
          <a:p>
            <a:pPr lvl="0"/>
            <a:r>
              <a:rPr lang="en-GB" sz="1200" kern="1200" dirty="0">
                <a:solidFill>
                  <a:schemeClr val="tx1"/>
                </a:solidFill>
                <a:effectLst/>
                <a:latin typeface="+mn-lt"/>
                <a:ea typeface="+mn-ea"/>
                <a:cs typeface="+mn-cs"/>
              </a:rPr>
              <a:t>develop formal business case, incorporate human factors evidence, align proposal with organisational risk </a:t>
            </a:r>
          </a:p>
          <a:p>
            <a:endParaRPr lang="en-GB" dirty="0"/>
          </a:p>
        </p:txBody>
      </p:sp>
      <p:sp>
        <p:nvSpPr>
          <p:cNvPr id="4" name="Slide Number Placeholder 3"/>
          <p:cNvSpPr>
            <a:spLocks noGrp="1"/>
          </p:cNvSpPr>
          <p:nvPr>
            <p:ph type="sldNum" sz="quarter" idx="5"/>
          </p:nvPr>
        </p:nvSpPr>
        <p:spPr/>
        <p:txBody>
          <a:bodyPr/>
          <a:lstStyle/>
          <a:p>
            <a:fld id="{392076B3-8CB0-4E7A-B64D-E77A875F4FAC}" type="slidenum">
              <a:rPr lang="en-GB" smtClean="0"/>
              <a:t>20</a:t>
            </a:fld>
            <a:endParaRPr lang="en-GB"/>
          </a:p>
        </p:txBody>
      </p:sp>
    </p:spTree>
    <p:extLst>
      <p:ext uri="{BB962C8B-B14F-4D97-AF65-F5344CB8AC3E}">
        <p14:creationId xmlns:p14="http://schemas.microsoft.com/office/powerpoint/2010/main" val="2823974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1" dirty="0"/>
              <a:t>Key Learning</a:t>
            </a:r>
          </a:p>
          <a:p>
            <a:r>
              <a:rPr lang="en-GB" sz="1200" kern="1200" dirty="0">
                <a:solidFill>
                  <a:schemeClr val="tx1"/>
                </a:solidFill>
                <a:effectLst/>
                <a:latin typeface="+mn-lt"/>
                <a:ea typeface="+mn-ea"/>
                <a:cs typeface="+mn-cs"/>
              </a:rPr>
              <a:t>What personally can I take from this experience?</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Leaderhsip during change require influence of the leader to change views, not authority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Organisational resistance to change often is due to pressures from other factors such as policy – not opposition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Human factor improvements are vital, but they must be suggested to senior leadership in governance and financial language to be considered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Safety improvement require alignment with organisational strategies and ideas</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92076B3-8CB0-4E7A-B64D-E77A875F4FAC}" type="slidenum">
              <a:rPr lang="en-GB" smtClean="0"/>
              <a:t>21</a:t>
            </a:fld>
            <a:endParaRPr lang="en-GB"/>
          </a:p>
        </p:txBody>
      </p:sp>
    </p:spTree>
    <p:extLst>
      <p:ext uri="{BB962C8B-B14F-4D97-AF65-F5344CB8AC3E}">
        <p14:creationId xmlns:p14="http://schemas.microsoft.com/office/powerpoint/2010/main" val="15406118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2076B3-8CB0-4E7A-B64D-E77A875F4FAC}" type="slidenum">
              <a:rPr lang="en-GB" smtClean="0"/>
              <a:t>22</a:t>
            </a:fld>
            <a:endParaRPr lang="en-GB"/>
          </a:p>
        </p:txBody>
      </p:sp>
    </p:spTree>
    <p:extLst>
      <p:ext uri="{BB962C8B-B14F-4D97-AF65-F5344CB8AC3E}">
        <p14:creationId xmlns:p14="http://schemas.microsoft.com/office/powerpoint/2010/main" val="20546508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4C48BD-EA65-2183-3967-020A88E927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91ABBE-8FCE-E310-AD3A-04AD026793E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1F6DFFC-A6DA-282A-FFD3-C922C1E4B067}"/>
              </a:ext>
            </a:extLst>
          </p:cNvPr>
          <p:cNvSpPr>
            <a:spLocks noGrp="1"/>
          </p:cNvSpPr>
          <p:nvPr>
            <p:ph type="body" idx="1"/>
          </p:nvPr>
        </p:nvSpPr>
        <p:spPr/>
        <p:txBody>
          <a:bodyPr/>
          <a:lstStyle/>
          <a:p>
            <a:r>
              <a:rPr lang="en-GB" b="1" dirty="0"/>
              <a:t>Conclusion</a:t>
            </a:r>
          </a:p>
          <a:p>
            <a:pPr lvl="0"/>
            <a:r>
              <a:rPr lang="en-GB" sz="1200" kern="1200" dirty="0">
                <a:solidFill>
                  <a:schemeClr val="tx1"/>
                </a:solidFill>
                <a:effectLst/>
                <a:latin typeface="+mn-lt"/>
                <a:ea typeface="+mn-ea"/>
                <a:cs typeface="+mn-cs"/>
              </a:rPr>
              <a:t>Chosen change management strategy: Lewin’s 3-Step Change Management Theory</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Discounted strategy:</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Ongoing barriers: cost, regulatory compliance, cultural resistance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Personal growth: political awareness, adaptive leadership, systems thinking</a:t>
            </a:r>
          </a:p>
          <a:p>
            <a:endParaRPr lang="en-GB" dirty="0"/>
          </a:p>
        </p:txBody>
      </p:sp>
      <p:sp>
        <p:nvSpPr>
          <p:cNvPr id="4" name="Slide Number Placeholder 3">
            <a:extLst>
              <a:ext uri="{FF2B5EF4-FFF2-40B4-BE49-F238E27FC236}">
                <a16:creationId xmlns:a16="http://schemas.microsoft.com/office/drawing/2014/main" id="{83FA6C97-DD0C-B64F-F07A-2502FAF0CFD2}"/>
              </a:ext>
            </a:extLst>
          </p:cNvPr>
          <p:cNvSpPr>
            <a:spLocks noGrp="1"/>
          </p:cNvSpPr>
          <p:nvPr>
            <p:ph type="sldNum" sz="quarter" idx="5"/>
          </p:nvPr>
        </p:nvSpPr>
        <p:spPr/>
        <p:txBody>
          <a:bodyPr/>
          <a:lstStyle/>
          <a:p>
            <a:fld id="{392076B3-8CB0-4E7A-B64D-E77A875F4FAC}" type="slidenum">
              <a:rPr lang="en-GB" smtClean="0"/>
              <a:t>23</a:t>
            </a:fld>
            <a:endParaRPr lang="en-GB"/>
          </a:p>
        </p:txBody>
      </p:sp>
    </p:spTree>
    <p:extLst>
      <p:ext uri="{BB962C8B-B14F-4D97-AF65-F5344CB8AC3E}">
        <p14:creationId xmlns:p14="http://schemas.microsoft.com/office/powerpoint/2010/main" val="11137200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1" dirty="0"/>
              <a:t>References</a:t>
            </a:r>
          </a:p>
          <a:p>
            <a:endParaRPr lang="en-GB" dirty="0"/>
          </a:p>
          <a:p>
            <a:endParaRPr lang="en-GB" dirty="0"/>
          </a:p>
        </p:txBody>
      </p:sp>
      <p:sp>
        <p:nvSpPr>
          <p:cNvPr id="4" name="Slide Number Placeholder 3"/>
          <p:cNvSpPr>
            <a:spLocks noGrp="1"/>
          </p:cNvSpPr>
          <p:nvPr>
            <p:ph type="sldNum" sz="quarter" idx="5"/>
          </p:nvPr>
        </p:nvSpPr>
        <p:spPr/>
        <p:txBody>
          <a:bodyPr/>
          <a:lstStyle/>
          <a:p>
            <a:fld id="{392076B3-8CB0-4E7A-B64D-E77A875F4FAC}" type="slidenum">
              <a:rPr lang="en-GB" smtClean="0"/>
              <a:t>24</a:t>
            </a:fld>
            <a:endParaRPr lang="en-GB"/>
          </a:p>
        </p:txBody>
      </p:sp>
    </p:spTree>
    <p:extLst>
      <p:ext uri="{BB962C8B-B14F-4D97-AF65-F5344CB8AC3E}">
        <p14:creationId xmlns:p14="http://schemas.microsoft.com/office/powerpoint/2010/main" val="17733705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46EDA-E0FE-6D5F-9AD9-DD9A47AD5F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9C84C63-01C2-2998-93A2-1AD756F66A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8B532C3-4AD3-A98A-6AF4-F13B78E2CA2B}"/>
              </a:ext>
            </a:extLst>
          </p:cNvPr>
          <p:cNvSpPr>
            <a:spLocks noGrp="1"/>
          </p:cNvSpPr>
          <p:nvPr>
            <p:ph type="dt" sz="half" idx="10"/>
          </p:nvPr>
        </p:nvSpPr>
        <p:spPr/>
        <p:txBody>
          <a:bodyPr/>
          <a:lstStyle/>
          <a:p>
            <a:fld id="{A0F40E6E-C043-411D-8A46-5A63ACD2E927}" type="datetimeFigureOut">
              <a:rPr lang="en-GB" smtClean="0"/>
              <a:t>15/04/2026</a:t>
            </a:fld>
            <a:endParaRPr lang="en-GB"/>
          </a:p>
        </p:txBody>
      </p:sp>
      <p:sp>
        <p:nvSpPr>
          <p:cNvPr id="5" name="Footer Placeholder 4">
            <a:extLst>
              <a:ext uri="{FF2B5EF4-FFF2-40B4-BE49-F238E27FC236}">
                <a16:creationId xmlns:a16="http://schemas.microsoft.com/office/drawing/2014/main" id="{9626DBDC-9D37-17B2-B2C2-99F44957D6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DA12B5-98D6-9559-17CF-90C09DE5E013}"/>
              </a:ext>
            </a:extLst>
          </p:cNvPr>
          <p:cNvSpPr>
            <a:spLocks noGrp="1"/>
          </p:cNvSpPr>
          <p:nvPr>
            <p:ph type="sldNum" sz="quarter" idx="12"/>
          </p:nvPr>
        </p:nvSpPr>
        <p:spPr/>
        <p:txBody>
          <a:bodyPr/>
          <a:lstStyle/>
          <a:p>
            <a:fld id="{8D8C846F-C704-481E-872A-000354B5363C}" type="slidenum">
              <a:rPr lang="en-GB" smtClean="0"/>
              <a:t>‹#›</a:t>
            </a:fld>
            <a:endParaRPr lang="en-GB"/>
          </a:p>
        </p:txBody>
      </p:sp>
    </p:spTree>
    <p:extLst>
      <p:ext uri="{BB962C8B-B14F-4D97-AF65-F5344CB8AC3E}">
        <p14:creationId xmlns:p14="http://schemas.microsoft.com/office/powerpoint/2010/main" val="10507146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78258-99A3-DF00-4EA1-3CAEB61D5F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989F9E-EA0E-B996-DA4A-E55B90199CA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8F4065-1051-50CF-AD1F-AE9FA808B043}"/>
              </a:ext>
            </a:extLst>
          </p:cNvPr>
          <p:cNvSpPr>
            <a:spLocks noGrp="1"/>
          </p:cNvSpPr>
          <p:nvPr>
            <p:ph type="dt" sz="half" idx="10"/>
          </p:nvPr>
        </p:nvSpPr>
        <p:spPr/>
        <p:txBody>
          <a:bodyPr/>
          <a:lstStyle/>
          <a:p>
            <a:fld id="{A0F40E6E-C043-411D-8A46-5A63ACD2E927}" type="datetimeFigureOut">
              <a:rPr lang="en-GB" smtClean="0"/>
              <a:t>15/04/2026</a:t>
            </a:fld>
            <a:endParaRPr lang="en-GB"/>
          </a:p>
        </p:txBody>
      </p:sp>
      <p:sp>
        <p:nvSpPr>
          <p:cNvPr id="5" name="Footer Placeholder 4">
            <a:extLst>
              <a:ext uri="{FF2B5EF4-FFF2-40B4-BE49-F238E27FC236}">
                <a16:creationId xmlns:a16="http://schemas.microsoft.com/office/drawing/2014/main" id="{8F89EF31-7CB8-4E9D-AF4B-57C1AFB868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F5C1AD-FA52-4211-2877-8A153E351B3E}"/>
              </a:ext>
            </a:extLst>
          </p:cNvPr>
          <p:cNvSpPr>
            <a:spLocks noGrp="1"/>
          </p:cNvSpPr>
          <p:nvPr>
            <p:ph type="sldNum" sz="quarter" idx="12"/>
          </p:nvPr>
        </p:nvSpPr>
        <p:spPr/>
        <p:txBody>
          <a:bodyPr/>
          <a:lstStyle/>
          <a:p>
            <a:fld id="{8D8C846F-C704-481E-872A-000354B5363C}" type="slidenum">
              <a:rPr lang="en-GB" smtClean="0"/>
              <a:t>‹#›</a:t>
            </a:fld>
            <a:endParaRPr lang="en-GB"/>
          </a:p>
        </p:txBody>
      </p:sp>
    </p:spTree>
    <p:extLst>
      <p:ext uri="{BB962C8B-B14F-4D97-AF65-F5344CB8AC3E}">
        <p14:creationId xmlns:p14="http://schemas.microsoft.com/office/powerpoint/2010/main" val="2601300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AB684-CFDB-7DD4-4BFE-AAF7A15C8D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DA1835-9585-58BA-4F53-8131690BA01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99C295-6F7C-25A0-401B-92E5E3B7387D}"/>
              </a:ext>
            </a:extLst>
          </p:cNvPr>
          <p:cNvSpPr>
            <a:spLocks noGrp="1"/>
          </p:cNvSpPr>
          <p:nvPr>
            <p:ph type="dt" sz="half" idx="10"/>
          </p:nvPr>
        </p:nvSpPr>
        <p:spPr/>
        <p:txBody>
          <a:bodyPr/>
          <a:lstStyle/>
          <a:p>
            <a:fld id="{A0F40E6E-C043-411D-8A46-5A63ACD2E927}" type="datetimeFigureOut">
              <a:rPr lang="en-GB" smtClean="0"/>
              <a:t>15/04/2026</a:t>
            </a:fld>
            <a:endParaRPr lang="en-GB"/>
          </a:p>
        </p:txBody>
      </p:sp>
      <p:sp>
        <p:nvSpPr>
          <p:cNvPr id="5" name="Footer Placeholder 4">
            <a:extLst>
              <a:ext uri="{FF2B5EF4-FFF2-40B4-BE49-F238E27FC236}">
                <a16:creationId xmlns:a16="http://schemas.microsoft.com/office/drawing/2014/main" id="{7039C0FF-D78F-6276-76EB-4E5A1DF82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7C497F-9781-6EE3-6554-830A089217ED}"/>
              </a:ext>
            </a:extLst>
          </p:cNvPr>
          <p:cNvSpPr>
            <a:spLocks noGrp="1"/>
          </p:cNvSpPr>
          <p:nvPr>
            <p:ph type="sldNum" sz="quarter" idx="12"/>
          </p:nvPr>
        </p:nvSpPr>
        <p:spPr/>
        <p:txBody>
          <a:bodyPr/>
          <a:lstStyle/>
          <a:p>
            <a:fld id="{8D8C846F-C704-481E-872A-000354B5363C}" type="slidenum">
              <a:rPr lang="en-GB" smtClean="0"/>
              <a:t>‹#›</a:t>
            </a:fld>
            <a:endParaRPr lang="en-GB"/>
          </a:p>
        </p:txBody>
      </p:sp>
    </p:spTree>
    <p:extLst>
      <p:ext uri="{BB962C8B-B14F-4D97-AF65-F5344CB8AC3E}">
        <p14:creationId xmlns:p14="http://schemas.microsoft.com/office/powerpoint/2010/main" val="2683052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89372-1D2E-1E38-D37F-AA10502F81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583EEC-AB64-4BE4-456A-B6145F2D88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AAC2961-BF88-EBBE-3241-7DCA871DDD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0B75108-45AB-B729-017E-A61FAA534EE4}"/>
              </a:ext>
            </a:extLst>
          </p:cNvPr>
          <p:cNvSpPr>
            <a:spLocks noGrp="1"/>
          </p:cNvSpPr>
          <p:nvPr>
            <p:ph type="dt" sz="half" idx="10"/>
          </p:nvPr>
        </p:nvSpPr>
        <p:spPr/>
        <p:txBody>
          <a:bodyPr/>
          <a:lstStyle/>
          <a:p>
            <a:fld id="{A0F40E6E-C043-411D-8A46-5A63ACD2E927}" type="datetimeFigureOut">
              <a:rPr lang="en-GB" smtClean="0"/>
              <a:t>15/04/2026</a:t>
            </a:fld>
            <a:endParaRPr lang="en-GB"/>
          </a:p>
        </p:txBody>
      </p:sp>
      <p:sp>
        <p:nvSpPr>
          <p:cNvPr id="6" name="Footer Placeholder 5">
            <a:extLst>
              <a:ext uri="{FF2B5EF4-FFF2-40B4-BE49-F238E27FC236}">
                <a16:creationId xmlns:a16="http://schemas.microsoft.com/office/drawing/2014/main" id="{DD29981D-5E98-28BB-3BC3-E71981B19D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67F353-FBBA-580B-8102-BECE7486D23A}"/>
              </a:ext>
            </a:extLst>
          </p:cNvPr>
          <p:cNvSpPr>
            <a:spLocks noGrp="1"/>
          </p:cNvSpPr>
          <p:nvPr>
            <p:ph type="sldNum" sz="quarter" idx="12"/>
          </p:nvPr>
        </p:nvSpPr>
        <p:spPr/>
        <p:txBody>
          <a:bodyPr/>
          <a:lstStyle/>
          <a:p>
            <a:fld id="{8D8C846F-C704-481E-872A-000354B5363C}" type="slidenum">
              <a:rPr lang="en-GB" smtClean="0"/>
              <a:t>‹#›</a:t>
            </a:fld>
            <a:endParaRPr lang="en-GB"/>
          </a:p>
        </p:txBody>
      </p:sp>
    </p:spTree>
    <p:extLst>
      <p:ext uri="{BB962C8B-B14F-4D97-AF65-F5344CB8AC3E}">
        <p14:creationId xmlns:p14="http://schemas.microsoft.com/office/powerpoint/2010/main" val="3336491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5EE5F-21B0-B4ED-E29C-476D82D7DA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F8FA49-FD0B-FD87-BA1C-A774464266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861D62-9468-DF85-1A03-A980C115912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EB35201-8A5D-1698-677F-2287E921BA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5741E1-822C-A0D0-57E6-EF6856B995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134F3D6-C91C-093C-BF20-34BBEFC58FC0}"/>
              </a:ext>
            </a:extLst>
          </p:cNvPr>
          <p:cNvSpPr>
            <a:spLocks noGrp="1"/>
          </p:cNvSpPr>
          <p:nvPr>
            <p:ph type="dt" sz="half" idx="10"/>
          </p:nvPr>
        </p:nvSpPr>
        <p:spPr/>
        <p:txBody>
          <a:bodyPr/>
          <a:lstStyle/>
          <a:p>
            <a:fld id="{A0F40E6E-C043-411D-8A46-5A63ACD2E927}" type="datetimeFigureOut">
              <a:rPr lang="en-GB" smtClean="0"/>
              <a:t>15/04/2026</a:t>
            </a:fld>
            <a:endParaRPr lang="en-GB"/>
          </a:p>
        </p:txBody>
      </p:sp>
      <p:sp>
        <p:nvSpPr>
          <p:cNvPr id="8" name="Footer Placeholder 7">
            <a:extLst>
              <a:ext uri="{FF2B5EF4-FFF2-40B4-BE49-F238E27FC236}">
                <a16:creationId xmlns:a16="http://schemas.microsoft.com/office/drawing/2014/main" id="{7108FDB3-9849-278A-58FD-73C2E64A7A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36F61F-183B-4474-E369-E8093CD3A8A0}"/>
              </a:ext>
            </a:extLst>
          </p:cNvPr>
          <p:cNvSpPr>
            <a:spLocks noGrp="1"/>
          </p:cNvSpPr>
          <p:nvPr>
            <p:ph type="sldNum" sz="quarter" idx="12"/>
          </p:nvPr>
        </p:nvSpPr>
        <p:spPr/>
        <p:txBody>
          <a:bodyPr/>
          <a:lstStyle/>
          <a:p>
            <a:fld id="{8D8C846F-C704-481E-872A-000354B5363C}" type="slidenum">
              <a:rPr lang="en-GB" smtClean="0"/>
              <a:t>‹#›</a:t>
            </a:fld>
            <a:endParaRPr lang="en-GB"/>
          </a:p>
        </p:txBody>
      </p:sp>
    </p:spTree>
    <p:extLst>
      <p:ext uri="{BB962C8B-B14F-4D97-AF65-F5344CB8AC3E}">
        <p14:creationId xmlns:p14="http://schemas.microsoft.com/office/powerpoint/2010/main" val="987162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0A9E6-889D-2519-8807-F7FCE131751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FEFF974-D80A-1172-FE67-144397D394CE}"/>
              </a:ext>
            </a:extLst>
          </p:cNvPr>
          <p:cNvSpPr>
            <a:spLocks noGrp="1"/>
          </p:cNvSpPr>
          <p:nvPr>
            <p:ph type="dt" sz="half" idx="10"/>
          </p:nvPr>
        </p:nvSpPr>
        <p:spPr/>
        <p:txBody>
          <a:bodyPr/>
          <a:lstStyle/>
          <a:p>
            <a:fld id="{A0F40E6E-C043-411D-8A46-5A63ACD2E927}" type="datetimeFigureOut">
              <a:rPr lang="en-GB" smtClean="0"/>
              <a:t>15/04/2026</a:t>
            </a:fld>
            <a:endParaRPr lang="en-GB"/>
          </a:p>
        </p:txBody>
      </p:sp>
      <p:sp>
        <p:nvSpPr>
          <p:cNvPr id="4" name="Footer Placeholder 3">
            <a:extLst>
              <a:ext uri="{FF2B5EF4-FFF2-40B4-BE49-F238E27FC236}">
                <a16:creationId xmlns:a16="http://schemas.microsoft.com/office/drawing/2014/main" id="{E42C6B24-B330-1961-106D-B595B0C572B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AAFF668-A384-BABE-FCDC-19F6E55EEC8A}"/>
              </a:ext>
            </a:extLst>
          </p:cNvPr>
          <p:cNvSpPr>
            <a:spLocks noGrp="1"/>
          </p:cNvSpPr>
          <p:nvPr>
            <p:ph type="sldNum" sz="quarter" idx="12"/>
          </p:nvPr>
        </p:nvSpPr>
        <p:spPr/>
        <p:txBody>
          <a:bodyPr/>
          <a:lstStyle/>
          <a:p>
            <a:fld id="{8D8C846F-C704-481E-872A-000354B5363C}" type="slidenum">
              <a:rPr lang="en-GB" smtClean="0"/>
              <a:t>‹#›</a:t>
            </a:fld>
            <a:endParaRPr lang="en-GB"/>
          </a:p>
        </p:txBody>
      </p:sp>
    </p:spTree>
    <p:extLst>
      <p:ext uri="{BB962C8B-B14F-4D97-AF65-F5344CB8AC3E}">
        <p14:creationId xmlns:p14="http://schemas.microsoft.com/office/powerpoint/2010/main" val="3093602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51174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865E0-50BE-A4FA-5F21-0AD575C6A8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0239ECB-1B3B-639D-16BE-D5C3A11989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B9EEF4-36AF-4C86-DB33-9702A874D6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3EE35B-38EC-ECF8-46DF-12551B4EEE90}"/>
              </a:ext>
            </a:extLst>
          </p:cNvPr>
          <p:cNvSpPr>
            <a:spLocks noGrp="1"/>
          </p:cNvSpPr>
          <p:nvPr>
            <p:ph type="dt" sz="half" idx="10"/>
          </p:nvPr>
        </p:nvSpPr>
        <p:spPr/>
        <p:txBody>
          <a:bodyPr/>
          <a:lstStyle/>
          <a:p>
            <a:fld id="{A0F40E6E-C043-411D-8A46-5A63ACD2E927}" type="datetimeFigureOut">
              <a:rPr lang="en-GB" smtClean="0"/>
              <a:t>15/04/2026</a:t>
            </a:fld>
            <a:endParaRPr lang="en-GB"/>
          </a:p>
        </p:txBody>
      </p:sp>
      <p:sp>
        <p:nvSpPr>
          <p:cNvPr id="6" name="Footer Placeholder 5">
            <a:extLst>
              <a:ext uri="{FF2B5EF4-FFF2-40B4-BE49-F238E27FC236}">
                <a16:creationId xmlns:a16="http://schemas.microsoft.com/office/drawing/2014/main" id="{5D52DFBB-AE50-79A7-47E1-D071D40B0E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EC053F-57DB-AC09-FEDA-78128E88E94E}"/>
              </a:ext>
            </a:extLst>
          </p:cNvPr>
          <p:cNvSpPr>
            <a:spLocks noGrp="1"/>
          </p:cNvSpPr>
          <p:nvPr>
            <p:ph type="sldNum" sz="quarter" idx="12"/>
          </p:nvPr>
        </p:nvSpPr>
        <p:spPr/>
        <p:txBody>
          <a:bodyPr/>
          <a:lstStyle/>
          <a:p>
            <a:fld id="{8D8C846F-C704-481E-872A-000354B5363C}" type="slidenum">
              <a:rPr lang="en-GB" smtClean="0"/>
              <a:t>‹#›</a:t>
            </a:fld>
            <a:endParaRPr lang="en-GB"/>
          </a:p>
        </p:txBody>
      </p:sp>
    </p:spTree>
    <p:extLst>
      <p:ext uri="{BB962C8B-B14F-4D97-AF65-F5344CB8AC3E}">
        <p14:creationId xmlns:p14="http://schemas.microsoft.com/office/powerpoint/2010/main" val="2183631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F229C-9CF3-DC9E-B3A0-2165A707D2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89456AF-5DF9-AF70-F766-FCB00A414E3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05C2E00-9FD1-E074-B599-EBC95B4D6F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FFC126-FDC4-A3AD-2729-09410F4BC6AF}"/>
              </a:ext>
            </a:extLst>
          </p:cNvPr>
          <p:cNvSpPr>
            <a:spLocks noGrp="1"/>
          </p:cNvSpPr>
          <p:nvPr>
            <p:ph type="dt" sz="half" idx="10"/>
          </p:nvPr>
        </p:nvSpPr>
        <p:spPr/>
        <p:txBody>
          <a:bodyPr/>
          <a:lstStyle/>
          <a:p>
            <a:fld id="{A0F40E6E-C043-411D-8A46-5A63ACD2E927}" type="datetimeFigureOut">
              <a:rPr lang="en-GB" smtClean="0"/>
              <a:t>15/04/2026</a:t>
            </a:fld>
            <a:endParaRPr lang="en-GB"/>
          </a:p>
        </p:txBody>
      </p:sp>
      <p:sp>
        <p:nvSpPr>
          <p:cNvPr id="6" name="Footer Placeholder 5">
            <a:extLst>
              <a:ext uri="{FF2B5EF4-FFF2-40B4-BE49-F238E27FC236}">
                <a16:creationId xmlns:a16="http://schemas.microsoft.com/office/drawing/2014/main" id="{E10D7984-664F-7E20-0D9D-678040A78A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973AF3-0D8F-CA8E-79EB-4B52780D02AE}"/>
              </a:ext>
            </a:extLst>
          </p:cNvPr>
          <p:cNvSpPr>
            <a:spLocks noGrp="1"/>
          </p:cNvSpPr>
          <p:nvPr>
            <p:ph type="sldNum" sz="quarter" idx="12"/>
          </p:nvPr>
        </p:nvSpPr>
        <p:spPr/>
        <p:txBody>
          <a:bodyPr/>
          <a:lstStyle/>
          <a:p>
            <a:fld id="{8D8C846F-C704-481E-872A-000354B5363C}" type="slidenum">
              <a:rPr lang="en-GB" smtClean="0"/>
              <a:t>‹#›</a:t>
            </a:fld>
            <a:endParaRPr lang="en-GB"/>
          </a:p>
        </p:txBody>
      </p:sp>
    </p:spTree>
    <p:extLst>
      <p:ext uri="{BB962C8B-B14F-4D97-AF65-F5344CB8AC3E}">
        <p14:creationId xmlns:p14="http://schemas.microsoft.com/office/powerpoint/2010/main" val="1341415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435D-2C94-2471-15B1-EB71AD4C8E4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8FAA12-720E-A1B9-BD4C-7A66031878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B42C03-9106-2065-702A-ADA8FB5F2774}"/>
              </a:ext>
            </a:extLst>
          </p:cNvPr>
          <p:cNvSpPr>
            <a:spLocks noGrp="1"/>
          </p:cNvSpPr>
          <p:nvPr>
            <p:ph type="dt" sz="half" idx="10"/>
          </p:nvPr>
        </p:nvSpPr>
        <p:spPr/>
        <p:txBody>
          <a:bodyPr/>
          <a:lstStyle/>
          <a:p>
            <a:fld id="{A0F40E6E-C043-411D-8A46-5A63ACD2E927}" type="datetimeFigureOut">
              <a:rPr lang="en-GB" smtClean="0"/>
              <a:t>15/04/2026</a:t>
            </a:fld>
            <a:endParaRPr lang="en-GB"/>
          </a:p>
        </p:txBody>
      </p:sp>
      <p:sp>
        <p:nvSpPr>
          <p:cNvPr id="5" name="Footer Placeholder 4">
            <a:extLst>
              <a:ext uri="{FF2B5EF4-FFF2-40B4-BE49-F238E27FC236}">
                <a16:creationId xmlns:a16="http://schemas.microsoft.com/office/drawing/2014/main" id="{8F91A346-474B-89E8-19FC-A43A5DA935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2C4C1E-9B42-B248-8B90-8A3DF81A5A19}"/>
              </a:ext>
            </a:extLst>
          </p:cNvPr>
          <p:cNvSpPr>
            <a:spLocks noGrp="1"/>
          </p:cNvSpPr>
          <p:nvPr>
            <p:ph type="sldNum" sz="quarter" idx="12"/>
          </p:nvPr>
        </p:nvSpPr>
        <p:spPr/>
        <p:txBody>
          <a:bodyPr/>
          <a:lstStyle/>
          <a:p>
            <a:fld id="{8D8C846F-C704-481E-872A-000354B5363C}" type="slidenum">
              <a:rPr lang="en-GB" smtClean="0"/>
              <a:t>‹#›</a:t>
            </a:fld>
            <a:endParaRPr lang="en-GB"/>
          </a:p>
        </p:txBody>
      </p:sp>
    </p:spTree>
    <p:extLst>
      <p:ext uri="{BB962C8B-B14F-4D97-AF65-F5344CB8AC3E}">
        <p14:creationId xmlns:p14="http://schemas.microsoft.com/office/powerpoint/2010/main" val="30400305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6FFC41-3CE5-D8CF-720C-E61361A5FC6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D05334-3080-5DE7-BD58-F790EA2D1BF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5CF8C3-DBBF-310B-10E5-06E01AC8B9DC}"/>
              </a:ext>
            </a:extLst>
          </p:cNvPr>
          <p:cNvSpPr>
            <a:spLocks noGrp="1"/>
          </p:cNvSpPr>
          <p:nvPr>
            <p:ph type="dt" sz="half" idx="10"/>
          </p:nvPr>
        </p:nvSpPr>
        <p:spPr/>
        <p:txBody>
          <a:bodyPr/>
          <a:lstStyle/>
          <a:p>
            <a:fld id="{A0F40E6E-C043-411D-8A46-5A63ACD2E927}" type="datetimeFigureOut">
              <a:rPr lang="en-GB" smtClean="0"/>
              <a:t>15/04/2026</a:t>
            </a:fld>
            <a:endParaRPr lang="en-GB"/>
          </a:p>
        </p:txBody>
      </p:sp>
      <p:sp>
        <p:nvSpPr>
          <p:cNvPr id="5" name="Footer Placeholder 4">
            <a:extLst>
              <a:ext uri="{FF2B5EF4-FFF2-40B4-BE49-F238E27FC236}">
                <a16:creationId xmlns:a16="http://schemas.microsoft.com/office/drawing/2014/main" id="{E9D9F95D-8C8A-F198-6A6B-662F41B24B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0BFFDF-AF81-67CE-393F-E7B2B30F0EA6}"/>
              </a:ext>
            </a:extLst>
          </p:cNvPr>
          <p:cNvSpPr>
            <a:spLocks noGrp="1"/>
          </p:cNvSpPr>
          <p:nvPr>
            <p:ph type="sldNum" sz="quarter" idx="12"/>
          </p:nvPr>
        </p:nvSpPr>
        <p:spPr/>
        <p:txBody>
          <a:bodyPr/>
          <a:lstStyle/>
          <a:p>
            <a:fld id="{8D8C846F-C704-481E-872A-000354B5363C}" type="slidenum">
              <a:rPr lang="en-GB" smtClean="0"/>
              <a:t>‹#›</a:t>
            </a:fld>
            <a:endParaRPr lang="en-GB"/>
          </a:p>
        </p:txBody>
      </p:sp>
    </p:spTree>
    <p:extLst>
      <p:ext uri="{BB962C8B-B14F-4D97-AF65-F5344CB8AC3E}">
        <p14:creationId xmlns:p14="http://schemas.microsoft.com/office/powerpoint/2010/main" val="1754673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196B24">
            <a:alpha val="17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548C54-23E8-6650-4C98-E51A5C27AA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36463A-6733-22DD-6356-C6A23DF03D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F4DB54-67B9-BB0C-ECC8-00345F5B47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0F40E6E-C043-411D-8A46-5A63ACD2E927}" type="datetimeFigureOut">
              <a:rPr lang="en-GB" smtClean="0"/>
              <a:t>15/04/2026</a:t>
            </a:fld>
            <a:endParaRPr lang="en-GB"/>
          </a:p>
        </p:txBody>
      </p:sp>
      <p:sp>
        <p:nvSpPr>
          <p:cNvPr id="5" name="Footer Placeholder 4">
            <a:extLst>
              <a:ext uri="{FF2B5EF4-FFF2-40B4-BE49-F238E27FC236}">
                <a16:creationId xmlns:a16="http://schemas.microsoft.com/office/drawing/2014/main" id="{CC64CBF7-6C6F-32E5-AB83-C303C190987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8AF441A-F4ED-B950-64B3-9F1EC75C28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D8C846F-C704-481E-872A-000354B5363C}" type="slidenum">
              <a:rPr lang="en-GB" smtClean="0"/>
              <a:t>‹#›</a:t>
            </a:fld>
            <a:endParaRPr lang="en-GB"/>
          </a:p>
        </p:txBody>
      </p:sp>
    </p:spTree>
    <p:extLst>
      <p:ext uri="{BB962C8B-B14F-4D97-AF65-F5344CB8AC3E}">
        <p14:creationId xmlns:p14="http://schemas.microsoft.com/office/powerpoint/2010/main" val="33115790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sv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svg"/><Relationship Id="rId7"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9.sv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1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18.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307E5-5B15-179D-4CDD-A6C7F32E9001}"/>
              </a:ext>
            </a:extLst>
          </p:cNvPr>
          <p:cNvSpPr>
            <a:spLocks noGrp="1"/>
          </p:cNvSpPr>
          <p:nvPr>
            <p:ph type="ctrTitle"/>
          </p:nvPr>
        </p:nvSpPr>
        <p:spPr>
          <a:xfrm>
            <a:off x="0" y="0"/>
            <a:ext cx="12192000" cy="3886200"/>
          </a:xfrm>
        </p:spPr>
        <p:txBody>
          <a:bodyPr>
            <a:noAutofit/>
          </a:bodyPr>
          <a:lstStyle/>
          <a:p>
            <a:r>
              <a:rPr lang="en-GB" sz="4800" b="1" dirty="0"/>
              <a:t>Applying Change Management Theories and techniques to improve medication storage and management within the Welsh Ambulance Service Trust (WAST)</a:t>
            </a:r>
            <a:endParaRPr lang="en-GB" sz="4800" b="1" dirty="0">
              <a:solidFill>
                <a:schemeClr val="bg1"/>
              </a:solidFill>
            </a:endParaRPr>
          </a:p>
        </p:txBody>
      </p:sp>
      <p:sp>
        <p:nvSpPr>
          <p:cNvPr id="3" name="Subtitle 2">
            <a:extLst>
              <a:ext uri="{FF2B5EF4-FFF2-40B4-BE49-F238E27FC236}">
                <a16:creationId xmlns:a16="http://schemas.microsoft.com/office/drawing/2014/main" id="{9DE09BD5-2849-559B-A01C-D9A888C0DFFA}"/>
              </a:ext>
            </a:extLst>
          </p:cNvPr>
          <p:cNvSpPr>
            <a:spLocks noGrp="1"/>
          </p:cNvSpPr>
          <p:nvPr>
            <p:ph type="subTitle" idx="1"/>
          </p:nvPr>
        </p:nvSpPr>
        <p:spPr>
          <a:xfrm>
            <a:off x="1524000" y="4557296"/>
            <a:ext cx="9144000" cy="1655762"/>
          </a:xfrm>
        </p:spPr>
        <p:txBody>
          <a:bodyPr/>
          <a:lstStyle/>
          <a:p>
            <a:r>
              <a:rPr lang="en-GB" i="1" dirty="0"/>
              <a:t>Layla Kassim-Ali </a:t>
            </a:r>
          </a:p>
          <a:p>
            <a:r>
              <a:rPr lang="en-GB" i="1" dirty="0"/>
              <a:t>Senior Paramedic </a:t>
            </a:r>
          </a:p>
        </p:txBody>
      </p:sp>
      <p:pic>
        <p:nvPicPr>
          <p:cNvPr id="6" name="Picture 5">
            <a:extLst>
              <a:ext uri="{FF2B5EF4-FFF2-40B4-BE49-F238E27FC236}">
                <a16:creationId xmlns:a16="http://schemas.microsoft.com/office/drawing/2014/main" id="{5A707284-CE65-49B1-C44D-B38BD082551B}"/>
              </a:ext>
            </a:extLst>
          </p:cNvPr>
          <p:cNvPicPr>
            <a:picLocks noChangeAspect="1"/>
          </p:cNvPicPr>
          <p:nvPr/>
        </p:nvPicPr>
        <p:blipFill>
          <a:blip r:embed="rId3"/>
          <a:srcRect l="27164" t="13971" b="25772"/>
          <a:stretch>
            <a:fillRect/>
          </a:stretch>
        </p:blipFill>
        <p:spPr>
          <a:xfrm>
            <a:off x="210594" y="4415326"/>
            <a:ext cx="4803366" cy="1655763"/>
          </a:xfrm>
          <a:prstGeom prst="rect">
            <a:avLst/>
          </a:prstGeom>
        </p:spPr>
      </p:pic>
      <p:pic>
        <p:nvPicPr>
          <p:cNvPr id="4" name="Picture 3">
            <a:extLst>
              <a:ext uri="{FF2B5EF4-FFF2-40B4-BE49-F238E27FC236}">
                <a16:creationId xmlns:a16="http://schemas.microsoft.com/office/drawing/2014/main" id="{51D75BE5-1E4D-7D12-39D0-0414C598CFA4}"/>
              </a:ext>
            </a:extLst>
          </p:cNvPr>
          <p:cNvPicPr>
            <a:picLocks noChangeAspect="1"/>
          </p:cNvPicPr>
          <p:nvPr/>
        </p:nvPicPr>
        <p:blipFill>
          <a:blip r:embed="rId3"/>
          <a:srcRect t="13971" r="75617" b="13971"/>
          <a:stretch>
            <a:fillRect/>
          </a:stretch>
        </p:blipFill>
        <p:spPr>
          <a:xfrm>
            <a:off x="9048750" y="3231191"/>
            <a:ext cx="2736071" cy="3369025"/>
          </a:xfrm>
          <a:prstGeom prst="rect">
            <a:avLst/>
          </a:prstGeom>
        </p:spPr>
      </p:pic>
    </p:spTree>
    <p:extLst>
      <p:ext uri="{BB962C8B-B14F-4D97-AF65-F5344CB8AC3E}">
        <p14:creationId xmlns:p14="http://schemas.microsoft.com/office/powerpoint/2010/main" val="18812414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86261E-0132-A80D-F413-FD9FFB7E616D}"/>
              </a:ext>
            </a:extLst>
          </p:cNvPr>
          <p:cNvSpPr>
            <a:spLocks noGrp="1"/>
          </p:cNvSpPr>
          <p:nvPr>
            <p:ph idx="1"/>
          </p:nvPr>
        </p:nvSpPr>
        <p:spPr>
          <a:xfrm>
            <a:off x="1676400" y="831798"/>
            <a:ext cx="9977664" cy="1404257"/>
          </a:xfrm>
        </p:spPr>
        <p:txBody>
          <a:bodyPr>
            <a:normAutofit/>
          </a:bodyPr>
          <a:lstStyle/>
          <a:p>
            <a:pPr marL="0" indent="0">
              <a:buNone/>
            </a:pPr>
            <a:r>
              <a:rPr lang="en-GB" b="1" dirty="0"/>
              <a:t>Aim: </a:t>
            </a:r>
            <a:r>
              <a:rPr lang="en-GB" dirty="0"/>
              <a:t>Critically evaluate how the current medication box design impacts performance, efficiency and patient safety to support an evidence-based redesign. </a:t>
            </a:r>
          </a:p>
          <a:p>
            <a:pPr marL="0" indent="0">
              <a:buNone/>
            </a:pPr>
            <a:endParaRPr lang="en-GB" dirty="0"/>
          </a:p>
        </p:txBody>
      </p:sp>
      <p:graphicFrame>
        <p:nvGraphicFramePr>
          <p:cNvPr id="6" name="Table 5">
            <a:extLst>
              <a:ext uri="{FF2B5EF4-FFF2-40B4-BE49-F238E27FC236}">
                <a16:creationId xmlns:a16="http://schemas.microsoft.com/office/drawing/2014/main" id="{2B8FEBFF-AEFC-F003-B987-0A44D31BBD87}"/>
              </a:ext>
            </a:extLst>
          </p:cNvPr>
          <p:cNvGraphicFramePr>
            <a:graphicFrameLocks noGrp="1"/>
          </p:cNvGraphicFramePr>
          <p:nvPr>
            <p:extLst>
              <p:ext uri="{D42A27DB-BD31-4B8C-83A1-F6EECF244321}">
                <p14:modId xmlns:p14="http://schemas.microsoft.com/office/powerpoint/2010/main" val="337472364"/>
              </p:ext>
            </p:extLst>
          </p:nvPr>
        </p:nvGraphicFramePr>
        <p:xfrm>
          <a:off x="681264" y="2633820"/>
          <a:ext cx="10829472" cy="4402972"/>
        </p:xfrm>
        <a:graphic>
          <a:graphicData uri="http://schemas.openxmlformats.org/drawingml/2006/table">
            <a:tbl>
              <a:tblPr firstRow="1" bandRow="1">
                <a:tableStyleId>{2D5ABB26-0587-4C30-8999-92F81FD0307C}</a:tableStyleId>
              </a:tblPr>
              <a:tblGrid>
                <a:gridCol w="5414736">
                  <a:extLst>
                    <a:ext uri="{9D8B030D-6E8A-4147-A177-3AD203B41FA5}">
                      <a16:colId xmlns:a16="http://schemas.microsoft.com/office/drawing/2014/main" val="909830917"/>
                    </a:ext>
                  </a:extLst>
                </a:gridCol>
                <a:gridCol w="5414736">
                  <a:extLst>
                    <a:ext uri="{9D8B030D-6E8A-4147-A177-3AD203B41FA5}">
                      <a16:colId xmlns:a16="http://schemas.microsoft.com/office/drawing/2014/main" val="2349837183"/>
                    </a:ext>
                  </a:extLst>
                </a:gridCol>
              </a:tblGrid>
              <a:tr h="452211">
                <a:tc>
                  <a:txBody>
                    <a:bodyPr/>
                    <a:lstStyle/>
                    <a:p>
                      <a:pPr algn="ctr"/>
                      <a:r>
                        <a:rPr lang="en-GB" sz="2800" b="1" dirty="0"/>
                        <a:t>Objectives</a:t>
                      </a:r>
                    </a:p>
                    <a:p>
                      <a:pPr algn="ctr"/>
                      <a:endParaRPr lang="en-GB" sz="2800" b="1" dirty="0"/>
                    </a:p>
                  </a:txBody>
                  <a:tcPr/>
                </a:tc>
                <a:tc>
                  <a:txBody>
                    <a:bodyPr/>
                    <a:lstStyle/>
                    <a:p>
                      <a:pPr algn="ctr"/>
                      <a:r>
                        <a:rPr lang="en-GB" sz="2800" b="1" dirty="0"/>
                        <a:t>Outcomes</a:t>
                      </a:r>
                    </a:p>
                  </a:txBody>
                  <a:tcPr/>
                </a:tc>
                <a:extLst>
                  <a:ext uri="{0D108BD9-81ED-4DB2-BD59-A6C34878D82A}">
                    <a16:rowId xmlns:a16="http://schemas.microsoft.com/office/drawing/2014/main" val="440651967"/>
                  </a:ext>
                </a:extLst>
              </a:tr>
              <a:tr h="3458092">
                <a:tc>
                  <a:txBody>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2400" dirty="0"/>
                        <a:t>Collect staff feedback </a:t>
                      </a:r>
                    </a:p>
                    <a:p>
                      <a:pPr marL="342900" indent="-342900" algn="l">
                        <a:buFont typeface="Wingdings" panose="05000000000000000000" pitchFamily="2" charset="2"/>
                        <a:buChar char="ü"/>
                      </a:pPr>
                      <a:r>
                        <a:rPr lang="en-GB" sz="2400" dirty="0"/>
                        <a:t>Identify human factors issues </a:t>
                      </a:r>
                    </a:p>
                    <a:p>
                      <a:pPr marL="342900" indent="-342900" algn="l">
                        <a:buFont typeface="Wingdings" panose="05000000000000000000" pitchFamily="2" charset="2"/>
                        <a:buChar char="ü"/>
                      </a:pPr>
                      <a:r>
                        <a:rPr lang="en-GB" sz="2400" dirty="0"/>
                        <a:t>Evaluate variation </a:t>
                      </a:r>
                    </a:p>
                    <a:p>
                      <a:pPr marL="342900" indent="-342900" algn="l">
                        <a:buFont typeface="Wingdings" panose="05000000000000000000" pitchFamily="2" charset="2"/>
                        <a:buChar char="ü"/>
                      </a:pPr>
                      <a:r>
                        <a:rPr lang="en-GB" sz="2400" dirty="0"/>
                        <a:t>Use findings to inform new design</a:t>
                      </a:r>
                    </a:p>
                  </a:txBody>
                  <a:tcPr/>
                </a:tc>
                <a:tc>
                  <a:txBody>
                    <a:bodyPr/>
                    <a:lstStyle/>
                    <a:p>
                      <a:pPr marL="342900" indent="-342900" algn="l">
                        <a:buFont typeface="Wingdings" panose="05000000000000000000" pitchFamily="2" charset="2"/>
                        <a:buChar char="ü"/>
                      </a:pPr>
                      <a:r>
                        <a:rPr lang="en-GB" sz="2400" dirty="0"/>
                        <a:t>Clear themes </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2400" dirty="0"/>
                        <a:t>Evidence for standardised design </a:t>
                      </a:r>
                    </a:p>
                    <a:p>
                      <a:pPr marL="342900" indent="-342900" algn="l">
                        <a:buFont typeface="Wingdings" panose="05000000000000000000" pitchFamily="2" charset="2"/>
                        <a:buChar char="ü"/>
                      </a:pPr>
                      <a:r>
                        <a:rPr lang="en-GB" sz="2400" dirty="0"/>
                        <a:t>Identify safety risks and system errors</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2400" dirty="0"/>
                        <a:t>Practical design recommendations</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2400" dirty="0">
                          <a:sym typeface="Wingdings" panose="05000000000000000000" pitchFamily="2" charset="2"/>
                        </a:rPr>
                        <a:t>Potential for  efficiency and patient safety.</a:t>
                      </a:r>
                      <a:endParaRPr lang="en-GB" sz="2400" dirty="0"/>
                    </a:p>
                    <a:p>
                      <a:pPr marL="0" indent="0" algn="l">
                        <a:buFont typeface="Arial" panose="020B0604020202020204" pitchFamily="34" charset="0"/>
                        <a:buNone/>
                      </a:pPr>
                      <a:endParaRPr lang="en-GB" sz="2400" dirty="0"/>
                    </a:p>
                  </a:txBody>
                  <a:tcPr/>
                </a:tc>
                <a:extLst>
                  <a:ext uri="{0D108BD9-81ED-4DB2-BD59-A6C34878D82A}">
                    <a16:rowId xmlns:a16="http://schemas.microsoft.com/office/drawing/2014/main" val="1994479710"/>
                  </a:ext>
                </a:extLst>
              </a:tr>
            </a:tbl>
          </a:graphicData>
        </a:graphic>
      </p:graphicFrame>
      <p:pic>
        <p:nvPicPr>
          <p:cNvPr id="4" name="Graphic 3" descr="Bullseye with solid fill">
            <a:extLst>
              <a:ext uri="{FF2B5EF4-FFF2-40B4-BE49-F238E27FC236}">
                <a16:creationId xmlns:a16="http://schemas.microsoft.com/office/drawing/2014/main" id="{0564C38D-30C0-4461-7301-A4436D51A4D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37936" y="831798"/>
            <a:ext cx="914400" cy="914400"/>
          </a:xfrm>
          <a:prstGeom prst="rect">
            <a:avLst/>
          </a:prstGeom>
        </p:spPr>
      </p:pic>
      <p:pic>
        <p:nvPicPr>
          <p:cNvPr id="7" name="Graphic 6" descr="Presentation with checklist outline">
            <a:extLst>
              <a:ext uri="{FF2B5EF4-FFF2-40B4-BE49-F238E27FC236}">
                <a16:creationId xmlns:a16="http://schemas.microsoft.com/office/drawing/2014/main" id="{24B7958E-1E29-820E-05BA-2F6E588AC50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452336" y="2514600"/>
            <a:ext cx="914400" cy="914400"/>
          </a:xfrm>
          <a:prstGeom prst="rect">
            <a:avLst/>
          </a:prstGeom>
        </p:spPr>
      </p:pic>
      <p:pic>
        <p:nvPicPr>
          <p:cNvPr id="9" name="Graphic 8" descr="Badge Tick outline">
            <a:extLst>
              <a:ext uri="{FF2B5EF4-FFF2-40B4-BE49-F238E27FC236}">
                <a16:creationId xmlns:a16="http://schemas.microsoft.com/office/drawing/2014/main" id="{A8363304-2395-AC38-770F-E46644BB345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916270" y="2514600"/>
            <a:ext cx="914400" cy="914400"/>
          </a:xfrm>
          <a:prstGeom prst="rect">
            <a:avLst/>
          </a:prstGeom>
        </p:spPr>
      </p:pic>
    </p:spTree>
    <p:extLst>
      <p:ext uri="{BB962C8B-B14F-4D97-AF65-F5344CB8AC3E}">
        <p14:creationId xmlns:p14="http://schemas.microsoft.com/office/powerpoint/2010/main" val="4253127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B657C563-E9F8-2225-810E-A5D5A5C70B06}"/>
              </a:ext>
            </a:extLst>
          </p:cNvPr>
          <p:cNvSpPr txBox="1"/>
          <p:nvPr/>
        </p:nvSpPr>
        <p:spPr>
          <a:xfrm>
            <a:off x="4873491" y="2601053"/>
            <a:ext cx="2445017" cy="369332"/>
          </a:xfrm>
          <a:prstGeom prst="rect">
            <a:avLst/>
          </a:prstGeom>
          <a:noFill/>
        </p:spPr>
        <p:txBody>
          <a:bodyPr wrap="square" rtlCol="0">
            <a:spAutoFit/>
          </a:bodyPr>
          <a:lstStyle/>
          <a:p>
            <a:r>
              <a:rPr lang="en-GB" dirty="0"/>
              <a:t>What is the problem? </a:t>
            </a:r>
          </a:p>
        </p:txBody>
      </p:sp>
      <p:sp>
        <p:nvSpPr>
          <p:cNvPr id="11" name="TextBox 10">
            <a:extLst>
              <a:ext uri="{FF2B5EF4-FFF2-40B4-BE49-F238E27FC236}">
                <a16:creationId xmlns:a16="http://schemas.microsoft.com/office/drawing/2014/main" id="{A0F3E833-6676-B1F4-80D7-28F6675BC50F}"/>
              </a:ext>
            </a:extLst>
          </p:cNvPr>
          <p:cNvSpPr txBox="1"/>
          <p:nvPr/>
        </p:nvSpPr>
        <p:spPr>
          <a:xfrm>
            <a:off x="8840602" y="3279552"/>
            <a:ext cx="2990851" cy="1477328"/>
          </a:xfrm>
          <a:prstGeom prst="rect">
            <a:avLst/>
          </a:prstGeom>
          <a:noFill/>
        </p:spPr>
        <p:txBody>
          <a:bodyPr wrap="square" rtlCol="0">
            <a:spAutoFit/>
          </a:bodyPr>
          <a:lstStyle/>
          <a:p>
            <a:pPr marL="285750" indent="-285750">
              <a:buFont typeface="Courier New" panose="02070309020205020404" pitchFamily="49" charset="0"/>
              <a:buChar char="o"/>
            </a:pPr>
            <a:r>
              <a:rPr lang="en-GB" dirty="0"/>
              <a:t>Patient safety </a:t>
            </a:r>
          </a:p>
          <a:p>
            <a:pPr marL="285750" indent="-285750">
              <a:buFont typeface="Courier New" panose="02070309020205020404" pitchFamily="49" charset="0"/>
              <a:buChar char="o"/>
            </a:pPr>
            <a:r>
              <a:rPr lang="en-GB" dirty="0"/>
              <a:t>Efficiency </a:t>
            </a:r>
          </a:p>
          <a:p>
            <a:pPr marL="285750" indent="-285750">
              <a:buFont typeface="Courier New" panose="02070309020205020404" pitchFamily="49" charset="0"/>
              <a:buChar char="o"/>
            </a:pPr>
            <a:r>
              <a:rPr lang="en-GB" dirty="0"/>
              <a:t>Human factors </a:t>
            </a:r>
          </a:p>
          <a:p>
            <a:pPr marL="285750" indent="-285750">
              <a:buFont typeface="Courier New" panose="02070309020205020404" pitchFamily="49" charset="0"/>
              <a:buChar char="o"/>
            </a:pPr>
            <a:r>
              <a:rPr lang="en-GB" dirty="0"/>
              <a:t>Professional accountability </a:t>
            </a:r>
          </a:p>
        </p:txBody>
      </p:sp>
      <p:pic>
        <p:nvPicPr>
          <p:cNvPr id="18" name="Graphic 17" descr="Confused person outline">
            <a:extLst>
              <a:ext uri="{FF2B5EF4-FFF2-40B4-BE49-F238E27FC236}">
                <a16:creationId xmlns:a16="http://schemas.microsoft.com/office/drawing/2014/main" id="{92D4DADB-188E-EEFD-D0C7-C89F51841B2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519044" y="1567469"/>
            <a:ext cx="914400" cy="914400"/>
          </a:xfrm>
          <a:prstGeom prst="rect">
            <a:avLst/>
          </a:prstGeom>
        </p:spPr>
      </p:pic>
      <p:sp>
        <p:nvSpPr>
          <p:cNvPr id="21" name="TextBox 20">
            <a:extLst>
              <a:ext uri="{FF2B5EF4-FFF2-40B4-BE49-F238E27FC236}">
                <a16:creationId xmlns:a16="http://schemas.microsoft.com/office/drawing/2014/main" id="{9AB9214F-81E9-A1A0-4C9F-4C512B707597}"/>
              </a:ext>
            </a:extLst>
          </p:cNvPr>
          <p:cNvSpPr txBox="1"/>
          <p:nvPr/>
        </p:nvSpPr>
        <p:spPr>
          <a:xfrm>
            <a:off x="4796797" y="3271147"/>
            <a:ext cx="2990850" cy="1754326"/>
          </a:xfrm>
          <a:prstGeom prst="rect">
            <a:avLst/>
          </a:prstGeom>
          <a:noFill/>
        </p:spPr>
        <p:txBody>
          <a:bodyPr wrap="square" rtlCol="0">
            <a:spAutoFit/>
          </a:bodyPr>
          <a:lstStyle/>
          <a:p>
            <a:pPr marL="285750" indent="-285750">
              <a:buFont typeface="Courier New" panose="02070309020205020404" pitchFamily="49" charset="0"/>
              <a:buChar char="o"/>
            </a:pPr>
            <a:r>
              <a:rPr lang="en-GB" dirty="0"/>
              <a:t>Impractical </a:t>
            </a:r>
          </a:p>
          <a:p>
            <a:pPr marL="285750" indent="-285750">
              <a:buFont typeface="Courier New" panose="02070309020205020404" pitchFamily="49" charset="0"/>
              <a:buChar char="o"/>
            </a:pPr>
            <a:r>
              <a:rPr lang="en-GB" dirty="0"/>
              <a:t>Medication wastage</a:t>
            </a:r>
          </a:p>
          <a:p>
            <a:pPr marL="285750" indent="-285750">
              <a:buFont typeface="Courier New" panose="02070309020205020404" pitchFamily="49" charset="0"/>
              <a:buChar char="o"/>
            </a:pPr>
            <a:r>
              <a:rPr lang="en-GB" dirty="0"/>
              <a:t>Lacks standardisation</a:t>
            </a:r>
          </a:p>
          <a:p>
            <a:pPr marL="285750" indent="-285750">
              <a:buFont typeface="Courier New" panose="02070309020205020404" pitchFamily="49" charset="0"/>
              <a:buChar char="o"/>
            </a:pPr>
            <a:r>
              <a:rPr lang="en-GB" dirty="0"/>
              <a:t>Lack of ergonomic design </a:t>
            </a:r>
          </a:p>
          <a:p>
            <a:pPr marL="285750" indent="-285750">
              <a:buFont typeface="Courier New" panose="02070309020205020404" pitchFamily="49" charset="0"/>
              <a:buChar char="o"/>
            </a:pPr>
            <a:r>
              <a:rPr lang="en-GB" dirty="0"/>
              <a:t>Similarities </a:t>
            </a:r>
          </a:p>
          <a:p>
            <a:pPr marL="285750" indent="-285750">
              <a:buFont typeface="Wingdings" panose="05000000000000000000" pitchFamily="2" charset="2"/>
              <a:buChar char="v"/>
            </a:pPr>
            <a:endParaRPr lang="en-GB" dirty="0"/>
          </a:p>
        </p:txBody>
      </p:sp>
      <p:pic>
        <p:nvPicPr>
          <p:cNvPr id="27" name="Graphic 26" descr="Idea outline">
            <a:extLst>
              <a:ext uri="{FF2B5EF4-FFF2-40B4-BE49-F238E27FC236}">
                <a16:creationId xmlns:a16="http://schemas.microsoft.com/office/drawing/2014/main" id="{97C69983-CB79-AA9A-72EA-85F616AF6F9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509068" y="5290531"/>
            <a:ext cx="914400" cy="914400"/>
          </a:xfrm>
          <a:prstGeom prst="rect">
            <a:avLst/>
          </a:prstGeom>
        </p:spPr>
      </p:pic>
      <p:pic>
        <p:nvPicPr>
          <p:cNvPr id="29" name="Graphic 28" descr="Badge Question Mark outline">
            <a:extLst>
              <a:ext uri="{FF2B5EF4-FFF2-40B4-BE49-F238E27FC236}">
                <a16:creationId xmlns:a16="http://schemas.microsoft.com/office/drawing/2014/main" id="{3A675C89-5794-7817-7FA6-C20E175F97D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421627" y="1567469"/>
            <a:ext cx="914400" cy="914400"/>
          </a:xfrm>
          <a:prstGeom prst="rect">
            <a:avLst/>
          </a:prstGeom>
        </p:spPr>
      </p:pic>
      <p:sp>
        <p:nvSpPr>
          <p:cNvPr id="30" name="TextBox 29">
            <a:extLst>
              <a:ext uri="{FF2B5EF4-FFF2-40B4-BE49-F238E27FC236}">
                <a16:creationId xmlns:a16="http://schemas.microsoft.com/office/drawing/2014/main" id="{F9DB595D-47CB-1338-0740-013938099064}"/>
              </a:ext>
            </a:extLst>
          </p:cNvPr>
          <p:cNvSpPr txBox="1"/>
          <p:nvPr/>
        </p:nvSpPr>
        <p:spPr>
          <a:xfrm>
            <a:off x="8964428" y="2568322"/>
            <a:ext cx="2743200" cy="369332"/>
          </a:xfrm>
          <a:prstGeom prst="rect">
            <a:avLst/>
          </a:prstGeom>
          <a:noFill/>
        </p:spPr>
        <p:txBody>
          <a:bodyPr wrap="square" rtlCol="0">
            <a:spAutoFit/>
          </a:bodyPr>
          <a:lstStyle/>
          <a:p>
            <a:r>
              <a:rPr lang="en-GB" dirty="0"/>
              <a:t>Why this matters?</a:t>
            </a:r>
          </a:p>
        </p:txBody>
      </p:sp>
      <p:sp>
        <p:nvSpPr>
          <p:cNvPr id="31" name="TextBox 30">
            <a:extLst>
              <a:ext uri="{FF2B5EF4-FFF2-40B4-BE49-F238E27FC236}">
                <a16:creationId xmlns:a16="http://schemas.microsoft.com/office/drawing/2014/main" id="{07625BB2-3237-49B2-380E-6AEB8331DEC1}"/>
              </a:ext>
            </a:extLst>
          </p:cNvPr>
          <p:cNvSpPr txBox="1"/>
          <p:nvPr/>
        </p:nvSpPr>
        <p:spPr>
          <a:xfrm>
            <a:off x="2630846" y="5558600"/>
            <a:ext cx="9076782" cy="646331"/>
          </a:xfrm>
          <a:prstGeom prst="rect">
            <a:avLst/>
          </a:prstGeom>
          <a:noFill/>
        </p:spPr>
        <p:txBody>
          <a:bodyPr wrap="square" rtlCol="0">
            <a:spAutoFit/>
          </a:bodyPr>
          <a:lstStyle/>
          <a:p>
            <a:r>
              <a:rPr lang="en-GB" dirty="0"/>
              <a:t>Redesign to improve safety and efficiency by addressing human factors challenges</a:t>
            </a:r>
          </a:p>
          <a:p>
            <a:endParaRPr lang="en-GB" dirty="0"/>
          </a:p>
        </p:txBody>
      </p:sp>
      <p:pic>
        <p:nvPicPr>
          <p:cNvPr id="33" name="Graphic 32" descr="Ambulance outline">
            <a:extLst>
              <a:ext uri="{FF2B5EF4-FFF2-40B4-BE49-F238E27FC236}">
                <a16:creationId xmlns:a16="http://schemas.microsoft.com/office/drawing/2014/main" id="{69EA3024-FEA2-5895-D397-444060421940}"/>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884535" y="1567469"/>
            <a:ext cx="914400" cy="914400"/>
          </a:xfrm>
          <a:prstGeom prst="rect">
            <a:avLst/>
          </a:prstGeom>
        </p:spPr>
      </p:pic>
      <p:sp>
        <p:nvSpPr>
          <p:cNvPr id="34" name="TextBox 33">
            <a:extLst>
              <a:ext uri="{FF2B5EF4-FFF2-40B4-BE49-F238E27FC236}">
                <a16:creationId xmlns:a16="http://schemas.microsoft.com/office/drawing/2014/main" id="{E517C77F-A488-C405-45D5-3C8722FD25D1}"/>
              </a:ext>
            </a:extLst>
          </p:cNvPr>
          <p:cNvSpPr txBox="1"/>
          <p:nvPr/>
        </p:nvSpPr>
        <p:spPr>
          <a:xfrm>
            <a:off x="1227302" y="2568322"/>
            <a:ext cx="2869754" cy="369332"/>
          </a:xfrm>
          <a:prstGeom prst="rect">
            <a:avLst/>
          </a:prstGeom>
          <a:noFill/>
        </p:spPr>
        <p:txBody>
          <a:bodyPr wrap="square" rtlCol="0">
            <a:spAutoFit/>
          </a:bodyPr>
          <a:lstStyle/>
          <a:p>
            <a:r>
              <a:rPr lang="en-GB" dirty="0"/>
              <a:t>Environment: WAST</a:t>
            </a:r>
          </a:p>
        </p:txBody>
      </p:sp>
      <p:sp>
        <p:nvSpPr>
          <p:cNvPr id="35" name="TextBox 34">
            <a:extLst>
              <a:ext uri="{FF2B5EF4-FFF2-40B4-BE49-F238E27FC236}">
                <a16:creationId xmlns:a16="http://schemas.microsoft.com/office/drawing/2014/main" id="{74EAB09E-EB00-1E70-84DA-6A0D53801287}"/>
              </a:ext>
            </a:extLst>
          </p:cNvPr>
          <p:cNvSpPr txBox="1"/>
          <p:nvPr/>
        </p:nvSpPr>
        <p:spPr>
          <a:xfrm>
            <a:off x="1196788" y="3244253"/>
            <a:ext cx="2990851" cy="646331"/>
          </a:xfrm>
          <a:prstGeom prst="rect">
            <a:avLst/>
          </a:prstGeom>
          <a:noFill/>
        </p:spPr>
        <p:txBody>
          <a:bodyPr wrap="square" rtlCol="0">
            <a:spAutoFit/>
          </a:bodyPr>
          <a:lstStyle/>
          <a:p>
            <a:pPr marL="285750" indent="-285750">
              <a:buFont typeface="Courier New" panose="02070309020205020404" pitchFamily="49" charset="0"/>
              <a:buChar char="o"/>
            </a:pPr>
            <a:r>
              <a:rPr lang="en-GB" dirty="0"/>
              <a:t>High pressure </a:t>
            </a:r>
          </a:p>
          <a:p>
            <a:pPr marL="285750" indent="-285750">
              <a:buFont typeface="Courier New" panose="02070309020205020404" pitchFamily="49" charset="0"/>
              <a:buChar char="o"/>
            </a:pPr>
            <a:r>
              <a:rPr lang="en-GB" dirty="0"/>
              <a:t>time-critical</a:t>
            </a:r>
          </a:p>
        </p:txBody>
      </p:sp>
    </p:spTree>
    <p:extLst>
      <p:ext uri="{BB962C8B-B14F-4D97-AF65-F5344CB8AC3E}">
        <p14:creationId xmlns:p14="http://schemas.microsoft.com/office/powerpoint/2010/main" val="1210564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7D863-7BF7-B4F2-BA1E-6660B046E26B}"/>
              </a:ext>
            </a:extLst>
          </p:cNvPr>
          <p:cNvSpPr>
            <a:spLocks noGrp="1"/>
          </p:cNvSpPr>
          <p:nvPr>
            <p:ph type="title"/>
          </p:nvPr>
        </p:nvSpPr>
        <p:spPr>
          <a:xfrm>
            <a:off x="838200" y="15353"/>
            <a:ext cx="10515600" cy="1325563"/>
          </a:xfrm>
        </p:spPr>
        <p:txBody>
          <a:bodyPr/>
          <a:lstStyle/>
          <a:p>
            <a:pPr algn="ctr"/>
            <a:r>
              <a:rPr lang="en-GB" b="1" dirty="0"/>
              <a:t>Research </a:t>
            </a:r>
          </a:p>
        </p:txBody>
      </p:sp>
      <p:pic>
        <p:nvPicPr>
          <p:cNvPr id="5" name="Content Placeholder 4" descr="Clipboard outline">
            <a:extLst>
              <a:ext uri="{FF2B5EF4-FFF2-40B4-BE49-F238E27FC236}">
                <a16:creationId xmlns:a16="http://schemas.microsoft.com/office/drawing/2014/main" id="{AB2C375B-B6CD-9DE7-29BD-7BEB3B12F567}"/>
              </a:ext>
            </a:extLst>
          </p:cNvPr>
          <p:cNvPicPr>
            <a:picLocks noGrp="1" noChangeAspect="1"/>
          </p:cNvPicPr>
          <p:nvPr>
            <p:ph idx="1"/>
          </p:nvPr>
        </p:nvPicPr>
        <p:blipFill>
          <a:blip>
            <a:extLst>
              <a:ext uri="{96DAC541-7B7A-43D3-8B79-37D633B846F1}">
                <asvg:svgBlip xmlns:asvg="http://schemas.microsoft.com/office/drawing/2016/SVG/main" r:embed="rId3"/>
              </a:ext>
            </a:extLst>
          </a:blip>
          <a:stretch>
            <a:fillRect/>
          </a:stretch>
        </p:blipFill>
        <p:spPr>
          <a:xfrm>
            <a:off x="820915" y="1473234"/>
            <a:ext cx="914400" cy="914400"/>
          </a:xfrm>
        </p:spPr>
      </p:pic>
      <p:sp>
        <p:nvSpPr>
          <p:cNvPr id="6" name="TextBox 5">
            <a:extLst>
              <a:ext uri="{FF2B5EF4-FFF2-40B4-BE49-F238E27FC236}">
                <a16:creationId xmlns:a16="http://schemas.microsoft.com/office/drawing/2014/main" id="{6089A029-33BE-F775-DC6A-778BB30572AE}"/>
              </a:ext>
            </a:extLst>
          </p:cNvPr>
          <p:cNvSpPr txBox="1"/>
          <p:nvPr/>
        </p:nvSpPr>
        <p:spPr>
          <a:xfrm>
            <a:off x="1871707" y="1588417"/>
            <a:ext cx="1716739" cy="646331"/>
          </a:xfrm>
          <a:prstGeom prst="rect">
            <a:avLst/>
          </a:prstGeom>
          <a:noFill/>
        </p:spPr>
        <p:txBody>
          <a:bodyPr wrap="square" rtlCol="0">
            <a:spAutoFit/>
          </a:bodyPr>
          <a:lstStyle/>
          <a:p>
            <a:pPr algn="ctr"/>
            <a:r>
              <a:rPr lang="en-GB" dirty="0"/>
              <a:t>Questionnaire to EMS staff</a:t>
            </a:r>
          </a:p>
        </p:txBody>
      </p:sp>
      <p:sp>
        <p:nvSpPr>
          <p:cNvPr id="7" name="TextBox 6">
            <a:extLst>
              <a:ext uri="{FF2B5EF4-FFF2-40B4-BE49-F238E27FC236}">
                <a16:creationId xmlns:a16="http://schemas.microsoft.com/office/drawing/2014/main" id="{14286F5D-2518-FF91-F3F1-FF69724983B3}"/>
              </a:ext>
            </a:extLst>
          </p:cNvPr>
          <p:cNvSpPr txBox="1"/>
          <p:nvPr/>
        </p:nvSpPr>
        <p:spPr>
          <a:xfrm>
            <a:off x="4522694" y="1722142"/>
            <a:ext cx="3146612" cy="646331"/>
          </a:xfrm>
          <a:prstGeom prst="rect">
            <a:avLst/>
          </a:prstGeom>
          <a:noFill/>
        </p:spPr>
        <p:txBody>
          <a:bodyPr wrap="square" rtlCol="0">
            <a:spAutoFit/>
          </a:bodyPr>
          <a:lstStyle/>
          <a:p>
            <a:pPr algn="ctr"/>
            <a:r>
              <a:rPr lang="en-GB" dirty="0"/>
              <a:t>Key themes identified </a:t>
            </a:r>
          </a:p>
          <a:p>
            <a:pPr marL="285750" indent="-285750" algn="ctr">
              <a:buFont typeface="Wingdings" panose="05000000000000000000" pitchFamily="2" charset="2"/>
              <a:buChar char="v"/>
            </a:pPr>
            <a:endParaRPr lang="en-GB" dirty="0"/>
          </a:p>
        </p:txBody>
      </p:sp>
      <p:pic>
        <p:nvPicPr>
          <p:cNvPr id="9" name="Graphic 8" descr="Downward trend graph outline">
            <a:extLst>
              <a:ext uri="{FF2B5EF4-FFF2-40B4-BE49-F238E27FC236}">
                <a16:creationId xmlns:a16="http://schemas.microsoft.com/office/drawing/2014/main" id="{49594CB8-9DDF-B25A-94E3-0DE6950340E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120966" y="1454073"/>
            <a:ext cx="914400" cy="914400"/>
          </a:xfrm>
          <a:prstGeom prst="rect">
            <a:avLst/>
          </a:prstGeom>
        </p:spPr>
      </p:pic>
      <p:sp>
        <p:nvSpPr>
          <p:cNvPr id="10" name="TextBox 9">
            <a:extLst>
              <a:ext uri="{FF2B5EF4-FFF2-40B4-BE49-F238E27FC236}">
                <a16:creationId xmlns:a16="http://schemas.microsoft.com/office/drawing/2014/main" id="{3C2D4545-4C1F-20C3-FCDA-DF830A8DE678}"/>
              </a:ext>
            </a:extLst>
          </p:cNvPr>
          <p:cNvSpPr txBox="1"/>
          <p:nvPr/>
        </p:nvSpPr>
        <p:spPr>
          <a:xfrm>
            <a:off x="7421017" y="1423699"/>
            <a:ext cx="4869596" cy="1200329"/>
          </a:xfrm>
          <a:prstGeom prst="rect">
            <a:avLst/>
          </a:prstGeom>
          <a:noFill/>
        </p:spPr>
        <p:txBody>
          <a:bodyPr wrap="square" rtlCol="0">
            <a:spAutoFit/>
          </a:bodyPr>
          <a:lstStyle/>
          <a:p>
            <a:pPr marL="285750" indent="-285750">
              <a:buFont typeface="Courier New" panose="02070309020205020404" pitchFamily="49" charset="0"/>
              <a:buChar char="o"/>
            </a:pPr>
            <a:r>
              <a:rPr lang="en-GB" dirty="0"/>
              <a:t>Lack of standardisation</a:t>
            </a:r>
          </a:p>
          <a:p>
            <a:pPr marL="285750" indent="-285750">
              <a:buFont typeface="Courier New" panose="02070309020205020404" pitchFamily="49" charset="0"/>
              <a:buChar char="o"/>
            </a:pPr>
            <a:r>
              <a:rPr lang="en-GB" dirty="0"/>
              <a:t>Lack of organisation and ergonomic design </a:t>
            </a:r>
          </a:p>
          <a:p>
            <a:pPr marL="285750" indent="-285750">
              <a:buFont typeface="Courier New" panose="02070309020205020404" pitchFamily="49" charset="0"/>
              <a:buChar char="o"/>
            </a:pPr>
            <a:r>
              <a:rPr lang="en-GB" dirty="0"/>
              <a:t>Medication wastage </a:t>
            </a:r>
          </a:p>
          <a:p>
            <a:pPr marL="285750" indent="-285750">
              <a:buFont typeface="Courier New" panose="02070309020205020404" pitchFamily="49" charset="0"/>
              <a:buChar char="o"/>
            </a:pPr>
            <a:r>
              <a:rPr lang="en-GB" dirty="0"/>
              <a:t>Impact on efficiency and patient care </a:t>
            </a:r>
          </a:p>
        </p:txBody>
      </p:sp>
      <p:pic>
        <p:nvPicPr>
          <p:cNvPr id="13" name="Picture 12">
            <a:extLst>
              <a:ext uri="{FF2B5EF4-FFF2-40B4-BE49-F238E27FC236}">
                <a16:creationId xmlns:a16="http://schemas.microsoft.com/office/drawing/2014/main" id="{037B6016-379F-B2B9-B21B-53CA6F3CA908}"/>
              </a:ext>
            </a:extLst>
          </p:cNvPr>
          <p:cNvPicPr>
            <a:picLocks noChangeAspect="1"/>
          </p:cNvPicPr>
          <p:nvPr/>
        </p:nvPicPr>
        <p:blipFill>
          <a:blip r:embed="rId5"/>
          <a:stretch>
            <a:fillRect/>
          </a:stretch>
        </p:blipFill>
        <p:spPr>
          <a:xfrm>
            <a:off x="869809" y="3320885"/>
            <a:ext cx="3438505" cy="2336663"/>
          </a:xfrm>
          <a:prstGeom prst="rect">
            <a:avLst/>
          </a:prstGeom>
        </p:spPr>
      </p:pic>
      <p:pic>
        <p:nvPicPr>
          <p:cNvPr id="1028" name="Picture 4">
            <a:extLst>
              <a:ext uri="{FF2B5EF4-FFF2-40B4-BE49-F238E27FC236}">
                <a16:creationId xmlns:a16="http://schemas.microsoft.com/office/drawing/2014/main" id="{36BD4EEB-023E-2FC2-A3AF-57E0880D8FB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17959" y="3297338"/>
            <a:ext cx="2190750" cy="2190750"/>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1E1A75C7-0313-726A-21BC-7ABE31147563}"/>
              </a:ext>
            </a:extLst>
          </p:cNvPr>
          <p:cNvSpPr txBox="1"/>
          <p:nvPr/>
        </p:nvSpPr>
        <p:spPr>
          <a:xfrm>
            <a:off x="9308309" y="4134244"/>
            <a:ext cx="1120587" cy="461665"/>
          </a:xfrm>
          <a:prstGeom prst="rect">
            <a:avLst/>
          </a:prstGeom>
          <a:noFill/>
        </p:spPr>
        <p:txBody>
          <a:bodyPr wrap="square" rtlCol="0">
            <a:spAutoFit/>
          </a:bodyPr>
          <a:lstStyle/>
          <a:p>
            <a:r>
              <a:rPr lang="en-GB" sz="1200" dirty="0"/>
              <a:t>Delay finding medication </a:t>
            </a:r>
          </a:p>
        </p:txBody>
      </p:sp>
      <p:pic>
        <p:nvPicPr>
          <p:cNvPr id="1030" name="Picture 6">
            <a:extLst>
              <a:ext uri="{FF2B5EF4-FFF2-40B4-BE49-F238E27FC236}">
                <a16:creationId xmlns:a16="http://schemas.microsoft.com/office/drawing/2014/main" id="{F5D89CA4-C84E-17C5-BCE4-F2942B73A46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82478" y="3282563"/>
            <a:ext cx="2190750" cy="2190750"/>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9348F7DC-1589-A1E8-19BA-B35BEE786C97}"/>
              </a:ext>
            </a:extLst>
          </p:cNvPr>
          <p:cNvSpPr txBox="1"/>
          <p:nvPr/>
        </p:nvSpPr>
        <p:spPr>
          <a:xfrm>
            <a:off x="7174848" y="4147105"/>
            <a:ext cx="1464609" cy="461665"/>
          </a:xfrm>
          <a:prstGeom prst="rect">
            <a:avLst/>
          </a:prstGeom>
          <a:noFill/>
        </p:spPr>
        <p:txBody>
          <a:bodyPr wrap="square" rtlCol="0">
            <a:spAutoFit/>
          </a:bodyPr>
          <a:lstStyle/>
          <a:p>
            <a:r>
              <a:rPr lang="en-GB" sz="1200" dirty="0"/>
              <a:t>Design slows patient care</a:t>
            </a:r>
          </a:p>
        </p:txBody>
      </p:sp>
      <p:pic>
        <p:nvPicPr>
          <p:cNvPr id="1032" name="Picture 8">
            <a:extLst>
              <a:ext uri="{FF2B5EF4-FFF2-40B4-BE49-F238E27FC236}">
                <a16:creationId xmlns:a16="http://schemas.microsoft.com/office/drawing/2014/main" id="{70C40F18-32E4-7219-9E38-C642DC98A20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578166" y="3297338"/>
            <a:ext cx="2135481" cy="2135481"/>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3DE81C4C-FCEB-706F-ED45-182CED153ACB}"/>
              </a:ext>
            </a:extLst>
          </p:cNvPr>
          <p:cNvSpPr txBox="1"/>
          <p:nvPr/>
        </p:nvSpPr>
        <p:spPr>
          <a:xfrm>
            <a:off x="5117869" y="4041912"/>
            <a:ext cx="1464609" cy="646331"/>
          </a:xfrm>
          <a:prstGeom prst="rect">
            <a:avLst/>
          </a:prstGeom>
          <a:noFill/>
        </p:spPr>
        <p:txBody>
          <a:bodyPr wrap="square" rtlCol="0">
            <a:spAutoFit/>
          </a:bodyPr>
          <a:lstStyle/>
          <a:p>
            <a:r>
              <a:rPr lang="en-GB" sz="1200" dirty="0"/>
              <a:t>Would like a standardised design</a:t>
            </a:r>
          </a:p>
        </p:txBody>
      </p:sp>
    </p:spTree>
    <p:extLst>
      <p:ext uri="{BB962C8B-B14F-4D97-AF65-F5344CB8AC3E}">
        <p14:creationId xmlns:p14="http://schemas.microsoft.com/office/powerpoint/2010/main" val="2006347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55DEB-AC85-063D-2DDB-740DB799537E}"/>
              </a:ext>
            </a:extLst>
          </p:cNvPr>
          <p:cNvSpPr>
            <a:spLocks noGrp="1"/>
          </p:cNvSpPr>
          <p:nvPr>
            <p:ph type="title"/>
          </p:nvPr>
        </p:nvSpPr>
        <p:spPr/>
        <p:txBody>
          <a:bodyPr/>
          <a:lstStyle/>
          <a:p>
            <a:pPr algn="ctr"/>
            <a:r>
              <a:rPr lang="en-GB" b="1" dirty="0"/>
              <a:t>Tools used to justify the change:</a:t>
            </a:r>
          </a:p>
        </p:txBody>
      </p:sp>
      <p:graphicFrame>
        <p:nvGraphicFramePr>
          <p:cNvPr id="4" name="Content Placeholder 3">
            <a:extLst>
              <a:ext uri="{FF2B5EF4-FFF2-40B4-BE49-F238E27FC236}">
                <a16:creationId xmlns:a16="http://schemas.microsoft.com/office/drawing/2014/main" id="{EE8D12FC-9F69-B89A-61F2-D40847319DBF}"/>
              </a:ext>
            </a:extLst>
          </p:cNvPr>
          <p:cNvGraphicFramePr>
            <a:graphicFrameLocks noGrp="1"/>
          </p:cNvGraphicFramePr>
          <p:nvPr>
            <p:ph idx="1"/>
            <p:extLst>
              <p:ext uri="{D42A27DB-BD31-4B8C-83A1-F6EECF244321}">
                <p14:modId xmlns:p14="http://schemas.microsoft.com/office/powerpoint/2010/main" val="280423382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3540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152FF28-B178-EFBA-6D4E-26D61EF03AEC}"/>
              </a:ext>
            </a:extLst>
          </p:cNvPr>
          <p:cNvSpPr>
            <a:spLocks noGrp="1"/>
          </p:cNvSpPr>
          <p:nvPr>
            <p:ph type="title"/>
          </p:nvPr>
        </p:nvSpPr>
        <p:spPr>
          <a:xfrm>
            <a:off x="707571" y="0"/>
            <a:ext cx="10515600" cy="1325563"/>
          </a:xfrm>
        </p:spPr>
        <p:txBody>
          <a:bodyPr/>
          <a:lstStyle/>
          <a:p>
            <a:pPr algn="ctr"/>
            <a:r>
              <a:rPr lang="en-GB" b="1" dirty="0"/>
              <a:t>PEST Analysis </a:t>
            </a:r>
            <a:r>
              <a:rPr lang="en-GB" dirty="0"/>
              <a:t>                 </a:t>
            </a:r>
            <a:r>
              <a:rPr lang="en-GB" sz="2000" dirty="0"/>
              <a:t>(Kotler and Keller, 2016)</a:t>
            </a:r>
          </a:p>
        </p:txBody>
      </p:sp>
      <p:graphicFrame>
        <p:nvGraphicFramePr>
          <p:cNvPr id="8" name="Content Placeholder 12">
            <a:extLst>
              <a:ext uri="{FF2B5EF4-FFF2-40B4-BE49-F238E27FC236}">
                <a16:creationId xmlns:a16="http://schemas.microsoft.com/office/drawing/2014/main" id="{3C7BCBAC-6429-488A-F018-57003AFB4BB6}"/>
              </a:ext>
            </a:extLst>
          </p:cNvPr>
          <p:cNvGraphicFramePr>
            <a:graphicFrameLocks noGrp="1"/>
          </p:cNvGraphicFramePr>
          <p:nvPr>
            <p:ph idx="1"/>
            <p:extLst>
              <p:ext uri="{D42A27DB-BD31-4B8C-83A1-F6EECF244321}">
                <p14:modId xmlns:p14="http://schemas.microsoft.com/office/powerpoint/2010/main" val="1645839751"/>
              </p:ext>
            </p:extLst>
          </p:nvPr>
        </p:nvGraphicFramePr>
        <p:xfrm>
          <a:off x="1089209" y="1326655"/>
          <a:ext cx="10395220" cy="4731934"/>
        </p:xfrm>
        <a:graphic>
          <a:graphicData uri="http://schemas.openxmlformats.org/drawingml/2006/table">
            <a:tbl>
              <a:tblPr firstRow="1" bandRow="1">
                <a:tableStyleId>{5C22544A-7EE6-4342-B048-85BDC9FD1C3A}</a:tableStyleId>
              </a:tblPr>
              <a:tblGrid>
                <a:gridCol w="2598805">
                  <a:extLst>
                    <a:ext uri="{9D8B030D-6E8A-4147-A177-3AD203B41FA5}">
                      <a16:colId xmlns:a16="http://schemas.microsoft.com/office/drawing/2014/main" val="1762003647"/>
                    </a:ext>
                  </a:extLst>
                </a:gridCol>
                <a:gridCol w="2598805">
                  <a:extLst>
                    <a:ext uri="{9D8B030D-6E8A-4147-A177-3AD203B41FA5}">
                      <a16:colId xmlns:a16="http://schemas.microsoft.com/office/drawing/2014/main" val="1236401626"/>
                    </a:ext>
                  </a:extLst>
                </a:gridCol>
                <a:gridCol w="2598805">
                  <a:extLst>
                    <a:ext uri="{9D8B030D-6E8A-4147-A177-3AD203B41FA5}">
                      <a16:colId xmlns:a16="http://schemas.microsoft.com/office/drawing/2014/main" val="2471402842"/>
                    </a:ext>
                  </a:extLst>
                </a:gridCol>
                <a:gridCol w="2598805">
                  <a:extLst>
                    <a:ext uri="{9D8B030D-6E8A-4147-A177-3AD203B41FA5}">
                      <a16:colId xmlns:a16="http://schemas.microsoft.com/office/drawing/2014/main" val="263748664"/>
                    </a:ext>
                  </a:extLst>
                </a:gridCol>
              </a:tblGrid>
              <a:tr h="364668">
                <a:tc>
                  <a:txBody>
                    <a:bodyPr/>
                    <a:lstStyle/>
                    <a:p>
                      <a:pPr algn="ctr"/>
                      <a:r>
                        <a:rPr lang="en-GB" dirty="0"/>
                        <a:t>Political</a:t>
                      </a:r>
                    </a:p>
                  </a:txBody>
                  <a:tcPr>
                    <a:solidFill>
                      <a:schemeClr val="accent5"/>
                    </a:solidFill>
                  </a:tcPr>
                </a:tc>
                <a:tc>
                  <a:txBody>
                    <a:bodyPr/>
                    <a:lstStyle/>
                    <a:p>
                      <a:pPr algn="ctr"/>
                      <a:r>
                        <a:rPr lang="en-GB" dirty="0"/>
                        <a:t>Economic </a:t>
                      </a:r>
                    </a:p>
                  </a:txBody>
                  <a:tcPr>
                    <a:solidFill>
                      <a:schemeClr val="accent2"/>
                    </a:solidFill>
                  </a:tcPr>
                </a:tc>
                <a:tc>
                  <a:txBody>
                    <a:bodyPr/>
                    <a:lstStyle/>
                    <a:p>
                      <a:pPr algn="ctr"/>
                      <a:r>
                        <a:rPr lang="en-GB" dirty="0"/>
                        <a:t>Social</a:t>
                      </a:r>
                    </a:p>
                  </a:txBody>
                  <a:tcPr>
                    <a:solidFill>
                      <a:schemeClr val="accent4"/>
                    </a:solidFill>
                  </a:tcPr>
                </a:tc>
                <a:tc>
                  <a:txBody>
                    <a:bodyPr/>
                    <a:lstStyle/>
                    <a:p>
                      <a:pPr algn="ctr"/>
                      <a:r>
                        <a:rPr lang="en-GB" dirty="0"/>
                        <a:t>Technological</a:t>
                      </a:r>
                    </a:p>
                  </a:txBody>
                  <a:tcPr>
                    <a:solidFill>
                      <a:schemeClr val="accent6"/>
                    </a:solidFill>
                  </a:tcPr>
                </a:tc>
                <a:extLst>
                  <a:ext uri="{0D108BD9-81ED-4DB2-BD59-A6C34878D82A}">
                    <a16:rowId xmlns:a16="http://schemas.microsoft.com/office/drawing/2014/main" val="427792223"/>
                  </a:ext>
                </a:extLst>
              </a:tr>
              <a:tr h="4366174">
                <a:tc>
                  <a:txBody>
                    <a:bodyPr/>
                    <a:lstStyle/>
                    <a:p>
                      <a:pPr marL="285750" indent="-285750" algn="l">
                        <a:buFont typeface="Courier New" panose="02070309020205020404" pitchFamily="49" charset="0"/>
                        <a:buChar char="o"/>
                      </a:pPr>
                      <a:r>
                        <a:rPr lang="en-GB" dirty="0"/>
                        <a:t>Medicines management policy </a:t>
                      </a:r>
                    </a:p>
                    <a:p>
                      <a:pPr marL="285750" indent="-285750" algn="l">
                        <a:buFont typeface="Courier New" panose="02070309020205020404" pitchFamily="49" charset="0"/>
                        <a:buChar char="o"/>
                      </a:pPr>
                      <a:r>
                        <a:rPr lang="en-GB" dirty="0"/>
                        <a:t>NHS policies</a:t>
                      </a:r>
                    </a:p>
                    <a:p>
                      <a:pPr marL="285750" indent="-285750" algn="l">
                        <a:buFont typeface="Courier New" panose="02070309020205020404" pitchFamily="49" charset="0"/>
                        <a:buChar char="o"/>
                      </a:pPr>
                      <a:r>
                        <a:rPr lang="en-GB" dirty="0"/>
                        <a:t>NHS &amp; WAST funding </a:t>
                      </a:r>
                    </a:p>
                    <a:p>
                      <a:pPr marL="285750" indent="-285750" algn="l">
                        <a:buFont typeface="Courier New" panose="02070309020205020404" pitchFamily="49" charset="0"/>
                        <a:buChar char="o"/>
                      </a:pPr>
                      <a:r>
                        <a:rPr lang="en-GB" dirty="0"/>
                        <a:t>Clinical governance </a:t>
                      </a:r>
                    </a:p>
                    <a:p>
                      <a:pPr marL="285750" indent="-285750" algn="l">
                        <a:buFont typeface="Courier New" panose="02070309020205020404" pitchFamily="49" charset="0"/>
                        <a:buChar char="o"/>
                      </a:pPr>
                      <a:r>
                        <a:rPr lang="en-GB" dirty="0"/>
                        <a:t>Pressure to improve patient safety</a:t>
                      </a:r>
                    </a:p>
                    <a:p>
                      <a:pPr marL="285750" indent="-285750" algn="l">
                        <a:buFont typeface="Courier New" panose="02070309020205020404" pitchFamily="49" charset="0"/>
                        <a:buChar char="o"/>
                      </a:pPr>
                      <a:r>
                        <a:rPr lang="en-GB" dirty="0"/>
                        <a:t>Regulatory bodies </a:t>
                      </a:r>
                    </a:p>
                    <a:p>
                      <a:pPr marL="285750" indent="-285750" algn="l">
                        <a:buFont typeface="Courier New" panose="02070309020205020404" pitchFamily="49" charset="0"/>
                        <a:buChar char="o"/>
                      </a:pPr>
                      <a:r>
                        <a:rPr lang="en-GB" dirty="0"/>
                        <a:t>Workforce pressures </a:t>
                      </a:r>
                    </a:p>
                    <a:p>
                      <a:pPr marL="285750" indent="-285750" algn="l">
                        <a:buFont typeface="Arial" panose="020B0604020202020204" pitchFamily="34" charset="0"/>
                        <a:buChar char="•"/>
                      </a:pPr>
                      <a:endParaRPr lang="en-GB" dirty="0"/>
                    </a:p>
                  </a:txBody>
                  <a:tcPr>
                    <a:solidFill>
                      <a:schemeClr val="accent5">
                        <a:lumMod val="20000"/>
                        <a:lumOff val="80000"/>
                      </a:schemeClr>
                    </a:solidFill>
                  </a:tcPr>
                </a:tc>
                <a:tc>
                  <a:txBody>
                    <a:bodyPr/>
                    <a:lstStyle/>
                    <a:p>
                      <a:pPr marL="285750" indent="-285750" algn="l">
                        <a:buFont typeface="Courier New" panose="02070309020205020404" pitchFamily="49" charset="0"/>
                        <a:buChar char="o"/>
                      </a:pPr>
                      <a:r>
                        <a:rPr lang="en-GB" dirty="0"/>
                        <a:t>Cost </a:t>
                      </a:r>
                    </a:p>
                    <a:p>
                      <a:pPr marL="285750" indent="-285750" algn="l">
                        <a:buFont typeface="Courier New" panose="02070309020205020404" pitchFamily="49" charset="0"/>
                        <a:buChar char="o"/>
                      </a:pPr>
                      <a:r>
                        <a:rPr lang="en-GB" dirty="0"/>
                        <a:t>Budget constraints</a:t>
                      </a:r>
                    </a:p>
                    <a:p>
                      <a:pPr marL="285750" indent="-285750" algn="l">
                        <a:buFont typeface="Courier New" panose="02070309020205020404" pitchFamily="49" charset="0"/>
                        <a:buChar char="o"/>
                      </a:pPr>
                      <a:r>
                        <a:rPr lang="en-GB" dirty="0"/>
                        <a:t>Supply chain</a:t>
                      </a:r>
                    </a:p>
                    <a:p>
                      <a:pPr marL="285750" indent="-285750" algn="l">
                        <a:buFont typeface="Courier New" panose="02070309020205020404" pitchFamily="49" charset="0"/>
                        <a:buChar char="o"/>
                      </a:pPr>
                      <a:r>
                        <a:rPr lang="en-GB" dirty="0"/>
                        <a:t>Potential savings</a:t>
                      </a:r>
                    </a:p>
                    <a:p>
                      <a:pPr marL="285750" indent="-285750" algn="l">
                        <a:buFont typeface="Courier New" panose="02070309020205020404" pitchFamily="49" charset="0"/>
                        <a:buChar char="o"/>
                      </a:pPr>
                      <a:endParaRPr lang="en-GB" dirty="0"/>
                    </a:p>
                    <a:p>
                      <a:pPr marL="285750" indent="-285750" algn="l">
                        <a:buFont typeface="Courier New" panose="02070309020205020404" pitchFamily="49" charset="0"/>
                        <a:buChar char="o"/>
                      </a:pPr>
                      <a:endParaRPr lang="en-GB" dirty="0"/>
                    </a:p>
                  </a:txBody>
                  <a:tcPr>
                    <a:solidFill>
                      <a:schemeClr val="accent2">
                        <a:lumMod val="20000"/>
                        <a:lumOff val="80000"/>
                      </a:schemeClr>
                    </a:solidFill>
                  </a:tcPr>
                </a:tc>
                <a:tc>
                  <a:txBody>
                    <a:bodyPr/>
                    <a:lstStyle/>
                    <a:p>
                      <a:pPr marL="285750" indent="-285750" algn="l">
                        <a:buFont typeface="Courier New" panose="02070309020205020404" pitchFamily="49" charset="0"/>
                        <a:buChar char="o"/>
                      </a:pPr>
                      <a:r>
                        <a:rPr lang="en-GB" dirty="0"/>
                        <a:t>Patient safety expectations</a:t>
                      </a:r>
                    </a:p>
                    <a:p>
                      <a:pPr marL="285750" indent="-285750" algn="l">
                        <a:buFont typeface="Courier New" panose="02070309020205020404" pitchFamily="49" charset="0"/>
                        <a:buChar char="o"/>
                      </a:pPr>
                      <a:r>
                        <a:rPr lang="en-GB" dirty="0"/>
                        <a:t>Cognitive load in emergencies </a:t>
                      </a:r>
                    </a:p>
                    <a:p>
                      <a:pPr marL="285750" indent="-285750" algn="l">
                        <a:buFont typeface="Courier New" panose="02070309020205020404" pitchFamily="49" charset="0"/>
                        <a:buChar char="o"/>
                      </a:pPr>
                      <a:r>
                        <a:rPr lang="en-GB" dirty="0"/>
                        <a:t>Staff variations</a:t>
                      </a:r>
                    </a:p>
                    <a:p>
                      <a:pPr marL="285750" indent="-285750" algn="l">
                        <a:buFont typeface="Courier New" panose="02070309020205020404" pitchFamily="49" charset="0"/>
                        <a:buChar char="o"/>
                      </a:pPr>
                      <a:r>
                        <a:rPr lang="en-GB" dirty="0"/>
                        <a:t>Staff change engagement </a:t>
                      </a:r>
                    </a:p>
                    <a:p>
                      <a:pPr marL="285750" indent="-285750" algn="l">
                        <a:buFont typeface="Courier New" panose="02070309020205020404" pitchFamily="49" charset="0"/>
                        <a:buChar char="o"/>
                      </a:pPr>
                      <a:r>
                        <a:rPr lang="en-GB" dirty="0"/>
                        <a:t>Human factors</a:t>
                      </a:r>
                    </a:p>
                    <a:p>
                      <a:pPr marL="285750" indent="-285750" algn="l">
                        <a:buFont typeface="Courier New" panose="02070309020205020404" pitchFamily="49" charset="0"/>
                        <a:buChar char="o"/>
                      </a:pPr>
                      <a:r>
                        <a:rPr lang="en-GB" dirty="0"/>
                        <a:t>Public sensitivity to errors</a:t>
                      </a:r>
                    </a:p>
                    <a:p>
                      <a:pPr marL="285750" indent="-285750" algn="l">
                        <a:buFont typeface="Courier New" panose="02070309020205020404" pitchFamily="49" charset="0"/>
                        <a:buChar char="o"/>
                      </a:pPr>
                      <a:endParaRPr lang="en-GB" dirty="0"/>
                    </a:p>
                  </a:txBody>
                  <a:tcPr>
                    <a:solidFill>
                      <a:schemeClr val="accent4">
                        <a:lumMod val="20000"/>
                        <a:lumOff val="80000"/>
                      </a:schemeClr>
                    </a:solidFill>
                  </a:tcPr>
                </a:tc>
                <a:tc>
                  <a:txBody>
                    <a:bodyPr/>
                    <a:lstStyle/>
                    <a:p>
                      <a:pPr marL="285750" indent="-285750" algn="l">
                        <a:buFont typeface="Courier New" panose="02070309020205020404" pitchFamily="49" charset="0"/>
                        <a:buChar char="o"/>
                      </a:pPr>
                      <a:r>
                        <a:rPr lang="en-GB" dirty="0"/>
                        <a:t>Layout standardisation</a:t>
                      </a:r>
                    </a:p>
                    <a:p>
                      <a:pPr marL="285750" indent="-285750" algn="l">
                        <a:buFont typeface="Courier New" panose="02070309020205020404" pitchFamily="49" charset="0"/>
                        <a:buChar char="o"/>
                      </a:pPr>
                      <a:r>
                        <a:rPr lang="en-GB" dirty="0"/>
                        <a:t>Usability in emergencies</a:t>
                      </a:r>
                    </a:p>
                    <a:p>
                      <a:pPr marL="285750" indent="-285750" algn="l">
                        <a:buFont typeface="Courier New" panose="02070309020205020404" pitchFamily="49" charset="0"/>
                        <a:buChar char="o"/>
                      </a:pPr>
                      <a:r>
                        <a:rPr lang="en-GB" dirty="0"/>
                        <a:t>Integration with  electronic systems</a:t>
                      </a:r>
                    </a:p>
                    <a:p>
                      <a:pPr marL="285750" indent="-285750" algn="l">
                        <a:buFont typeface="Courier New" panose="02070309020205020404" pitchFamily="49" charset="0"/>
                        <a:buChar char="o"/>
                      </a:pPr>
                      <a:r>
                        <a:rPr lang="en-GB" dirty="0"/>
                        <a:t>Technological errors such as no service. </a:t>
                      </a:r>
                    </a:p>
                    <a:p>
                      <a:pPr marL="285750" indent="-285750" algn="l">
                        <a:buFont typeface="Courier New" panose="02070309020205020404" pitchFamily="49" charset="0"/>
                        <a:buChar char="o"/>
                      </a:pPr>
                      <a:r>
                        <a:rPr lang="en-GB" dirty="0"/>
                        <a:t> </a:t>
                      </a:r>
                    </a:p>
                    <a:p>
                      <a:pPr marL="285750" indent="-285750" algn="l">
                        <a:buFont typeface="Courier New" panose="02070309020205020404" pitchFamily="49" charset="0"/>
                        <a:buChar char="o"/>
                      </a:pPr>
                      <a:endParaRPr lang="en-GB" dirty="0"/>
                    </a:p>
                  </a:txBody>
                  <a:tcPr>
                    <a:solidFill>
                      <a:schemeClr val="accent6">
                        <a:lumMod val="20000"/>
                        <a:lumOff val="80000"/>
                      </a:schemeClr>
                    </a:solidFill>
                  </a:tcPr>
                </a:tc>
                <a:extLst>
                  <a:ext uri="{0D108BD9-81ED-4DB2-BD59-A6C34878D82A}">
                    <a16:rowId xmlns:a16="http://schemas.microsoft.com/office/drawing/2014/main" val="3869512993"/>
                  </a:ext>
                </a:extLst>
              </a:tr>
            </a:tbl>
          </a:graphicData>
        </a:graphic>
      </p:graphicFrame>
    </p:spTree>
    <p:extLst>
      <p:ext uri="{BB962C8B-B14F-4D97-AF65-F5344CB8AC3E}">
        <p14:creationId xmlns:p14="http://schemas.microsoft.com/office/powerpoint/2010/main" val="643459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21C83-BFBC-D6EB-0E2B-81E5C4DC141E}"/>
              </a:ext>
            </a:extLst>
          </p:cNvPr>
          <p:cNvSpPr>
            <a:spLocks noGrp="1"/>
          </p:cNvSpPr>
          <p:nvPr>
            <p:ph type="title"/>
          </p:nvPr>
        </p:nvSpPr>
        <p:spPr>
          <a:xfrm>
            <a:off x="838200" y="5879"/>
            <a:ext cx="10515600" cy="1325563"/>
          </a:xfrm>
        </p:spPr>
        <p:txBody>
          <a:bodyPr/>
          <a:lstStyle/>
          <a:p>
            <a:pPr algn="ctr"/>
            <a:r>
              <a:rPr lang="en-GB" b="1" dirty="0"/>
              <a:t>SWOT Analysis                </a:t>
            </a:r>
            <a:r>
              <a:rPr lang="en-GB" sz="2000" dirty="0"/>
              <a:t>(Johnson et al., 2017) </a:t>
            </a:r>
          </a:p>
        </p:txBody>
      </p:sp>
      <p:graphicFrame>
        <p:nvGraphicFramePr>
          <p:cNvPr id="4" name="Content Placeholder 3">
            <a:extLst>
              <a:ext uri="{FF2B5EF4-FFF2-40B4-BE49-F238E27FC236}">
                <a16:creationId xmlns:a16="http://schemas.microsoft.com/office/drawing/2014/main" id="{2A160657-AB0E-3284-EDCB-544E84DF35B7}"/>
              </a:ext>
            </a:extLst>
          </p:cNvPr>
          <p:cNvGraphicFramePr>
            <a:graphicFrameLocks noGrp="1"/>
          </p:cNvGraphicFramePr>
          <p:nvPr>
            <p:ph idx="1"/>
            <p:extLst>
              <p:ext uri="{D42A27DB-BD31-4B8C-83A1-F6EECF244321}">
                <p14:modId xmlns:p14="http://schemas.microsoft.com/office/powerpoint/2010/main" val="3792569408"/>
              </p:ext>
            </p:extLst>
          </p:nvPr>
        </p:nvGraphicFramePr>
        <p:xfrm>
          <a:off x="1755481" y="1433356"/>
          <a:ext cx="8681038" cy="5260704"/>
        </p:xfrm>
        <a:graphic>
          <a:graphicData uri="http://schemas.openxmlformats.org/drawingml/2006/table">
            <a:tbl>
              <a:tblPr firstRow="1" bandRow="1">
                <a:tableStyleId>{2D5ABB26-0587-4C30-8999-92F81FD0307C}</a:tableStyleId>
              </a:tblPr>
              <a:tblGrid>
                <a:gridCol w="4340519">
                  <a:extLst>
                    <a:ext uri="{9D8B030D-6E8A-4147-A177-3AD203B41FA5}">
                      <a16:colId xmlns:a16="http://schemas.microsoft.com/office/drawing/2014/main" val="392003722"/>
                    </a:ext>
                  </a:extLst>
                </a:gridCol>
                <a:gridCol w="4340519">
                  <a:extLst>
                    <a:ext uri="{9D8B030D-6E8A-4147-A177-3AD203B41FA5}">
                      <a16:colId xmlns:a16="http://schemas.microsoft.com/office/drawing/2014/main" val="1622990991"/>
                    </a:ext>
                  </a:extLst>
                </a:gridCol>
              </a:tblGrid>
              <a:tr h="158618">
                <a:tc>
                  <a:txBody>
                    <a:bodyPr/>
                    <a:lstStyle/>
                    <a:p>
                      <a:pPr algn="ctr"/>
                      <a:r>
                        <a:rPr lang="en-GB" b="1" dirty="0">
                          <a:solidFill>
                            <a:schemeClr val="bg1"/>
                          </a:solidFill>
                        </a:rPr>
                        <a:t>Strengths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pPr algn="ctr"/>
                      <a:r>
                        <a:rPr lang="en-GB" b="1" dirty="0">
                          <a:solidFill>
                            <a:schemeClr val="bg1"/>
                          </a:solidFill>
                        </a:rPr>
                        <a:t>Weaknesses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val="2442941841"/>
                  </a:ext>
                </a:extLst>
              </a:tr>
              <a:tr h="2152175">
                <a:tc>
                  <a:txBody>
                    <a:bodyPr/>
                    <a:lstStyle/>
                    <a:p>
                      <a:pPr marL="285750" indent="-285750">
                        <a:buFont typeface="Courier New" panose="02070309020205020404" pitchFamily="49" charset="0"/>
                        <a:buChar char="o"/>
                      </a:pPr>
                      <a:r>
                        <a:rPr lang="en-GB" dirty="0">
                          <a:sym typeface="Wingdings" panose="05000000000000000000" pitchFamily="2" charset="2"/>
                        </a:rPr>
                        <a:t> Organisation &amp; accessibility </a:t>
                      </a:r>
                    </a:p>
                    <a:p>
                      <a:pPr marL="285750" indent="-285750">
                        <a:buFont typeface="Courier New" panose="02070309020205020404" pitchFamily="49" charset="0"/>
                        <a:buChar char="o"/>
                      </a:pPr>
                      <a:r>
                        <a:rPr lang="en-GB" dirty="0">
                          <a:sym typeface="Wingdings" panose="05000000000000000000" pitchFamily="2" charset="2"/>
                        </a:rPr>
                        <a:t>Usability</a:t>
                      </a:r>
                    </a:p>
                    <a:p>
                      <a:pPr marL="285750" indent="-285750">
                        <a:buFont typeface="Courier New" panose="02070309020205020404" pitchFamily="49" charset="0"/>
                        <a:buChar char="o"/>
                      </a:pPr>
                      <a:r>
                        <a:rPr lang="en-GB" dirty="0">
                          <a:sym typeface="Wingdings" panose="05000000000000000000" pitchFamily="2" charset="2"/>
                        </a:rPr>
                        <a:t> Reduce risk in high pressure situations</a:t>
                      </a:r>
                    </a:p>
                    <a:p>
                      <a:pPr marL="285750" indent="-285750">
                        <a:buFont typeface="Courier New" panose="02070309020205020404" pitchFamily="49" charset="0"/>
                        <a:buChar char="o"/>
                      </a:pPr>
                      <a:r>
                        <a:rPr lang="en-GB" dirty="0">
                          <a:sym typeface="Wingdings" panose="05000000000000000000" pitchFamily="2" charset="2"/>
                        </a:rPr>
                        <a:t> Patient safety </a:t>
                      </a:r>
                    </a:p>
                    <a:p>
                      <a:pPr marL="285750" indent="-285750">
                        <a:buFont typeface="Courier New" panose="02070309020205020404" pitchFamily="49" charset="0"/>
                        <a:buChar char="o"/>
                      </a:pPr>
                      <a:r>
                        <a:rPr lang="en-GB" dirty="0">
                          <a:sym typeface="Wingdings" panose="05000000000000000000" pitchFamily="2" charset="2"/>
                        </a:rPr>
                        <a:t>Standardisation </a:t>
                      </a:r>
                    </a:p>
                    <a:p>
                      <a:pPr marL="285750" indent="-285750">
                        <a:buFont typeface="Courier New" panose="02070309020205020404" pitchFamily="49" charset="0"/>
                        <a:buChar char="o"/>
                      </a:pPr>
                      <a:r>
                        <a:rPr lang="en-GB" dirty="0">
                          <a:sym typeface="Wingdings" panose="05000000000000000000" pitchFamily="2" charset="2"/>
                        </a:rPr>
                        <a:t> Efficiency </a:t>
                      </a:r>
                    </a:p>
                    <a:p>
                      <a:pPr marL="0" indent="0">
                        <a:buFont typeface="Arial" panose="020B0604020202020204" pitchFamily="34" charset="0"/>
                        <a:buNone/>
                      </a:pP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285750" indent="-285750">
                        <a:buFont typeface="Courier New" panose="02070309020205020404" pitchFamily="49" charset="0"/>
                        <a:buChar char="o"/>
                      </a:pPr>
                      <a:r>
                        <a:rPr lang="en-GB" dirty="0"/>
                        <a:t>Initial cost implications</a:t>
                      </a:r>
                    </a:p>
                    <a:p>
                      <a:pPr marL="285750" indent="-285750">
                        <a:buFont typeface="Courier New" panose="02070309020205020404" pitchFamily="49" charset="0"/>
                        <a:buChar char="o"/>
                      </a:pPr>
                      <a:r>
                        <a:rPr lang="en-GB" dirty="0"/>
                        <a:t>Resistance to change </a:t>
                      </a:r>
                    </a:p>
                    <a:p>
                      <a:pPr marL="285750" indent="-285750">
                        <a:buFont typeface="Courier New" panose="02070309020205020404" pitchFamily="49" charset="0"/>
                        <a:buChar char="o"/>
                      </a:pPr>
                      <a:r>
                        <a:rPr lang="en-GB" dirty="0"/>
                        <a:t>Transitional phase errors </a:t>
                      </a:r>
                    </a:p>
                    <a:p>
                      <a:pPr marL="285750" indent="-285750">
                        <a:buFont typeface="Courier New" panose="02070309020205020404" pitchFamily="49" charset="0"/>
                        <a:buChar char="o"/>
                      </a:pPr>
                      <a:r>
                        <a:rPr lang="en-GB" dirty="0"/>
                        <a:t>Space constraints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683720749"/>
                  </a:ext>
                </a:extLst>
              </a:tr>
              <a:tr h="335629">
                <a:tc>
                  <a:txBody>
                    <a:bodyPr/>
                    <a:lstStyle/>
                    <a:p>
                      <a:pPr algn="ctr"/>
                      <a:r>
                        <a:rPr lang="en-GB" b="1" dirty="0">
                          <a:solidFill>
                            <a:schemeClr val="bg1"/>
                          </a:solidFill>
                        </a:rPr>
                        <a:t>Opportunities</a:t>
                      </a:r>
                      <a:r>
                        <a:rPr lang="en-GB" dirty="0">
                          <a:solidFill>
                            <a:schemeClr val="bg1"/>
                          </a:solidFill>
                        </a:rPr>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pPr algn="ctr"/>
                      <a:r>
                        <a:rPr lang="en-GB" b="1" dirty="0">
                          <a:solidFill>
                            <a:schemeClr val="bg1"/>
                          </a:solidFill>
                        </a:rPr>
                        <a:t>Threat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val="3881989920"/>
                  </a:ext>
                </a:extLst>
              </a:tr>
              <a:tr h="2243184">
                <a:tc>
                  <a:txBody>
                    <a:bodyPr/>
                    <a:lstStyle/>
                    <a:p>
                      <a:pPr marL="285750" indent="-285750">
                        <a:buFont typeface="Courier New" panose="02070309020205020404" pitchFamily="49" charset="0"/>
                        <a:buChar char="o"/>
                      </a:pPr>
                      <a:r>
                        <a:rPr lang="en-GB" dirty="0"/>
                        <a:t>Human factors design to </a:t>
                      </a:r>
                      <a:r>
                        <a:rPr lang="en-GB" dirty="0">
                          <a:sym typeface="Wingdings" panose="05000000000000000000" pitchFamily="2" charset="2"/>
                        </a:rPr>
                        <a:t> errors</a:t>
                      </a:r>
                    </a:p>
                    <a:p>
                      <a:pPr marL="285750" indent="-285750">
                        <a:buFont typeface="Courier New" panose="02070309020205020404" pitchFamily="49" charset="0"/>
                        <a:buChar char="o"/>
                      </a:pPr>
                      <a:r>
                        <a:rPr lang="en-GB" dirty="0">
                          <a:sym typeface="Wingdings" panose="05000000000000000000" pitchFamily="2" charset="2"/>
                        </a:rPr>
                        <a:t>Scalability</a:t>
                      </a:r>
                    </a:p>
                    <a:p>
                      <a:pPr marL="285750" indent="-285750">
                        <a:buFont typeface="Courier New" panose="02070309020205020404" pitchFamily="49" charset="0"/>
                        <a:buChar char="o"/>
                      </a:pPr>
                      <a:r>
                        <a:rPr lang="en-GB" dirty="0">
                          <a:sym typeface="Wingdings" panose="05000000000000000000" pitchFamily="2" charset="2"/>
                        </a:rPr>
                        <a:t>Staff feedback and co-design</a:t>
                      </a:r>
                    </a:p>
                    <a:p>
                      <a:pPr marL="285750" indent="-285750">
                        <a:buFont typeface="Courier New" panose="02070309020205020404" pitchFamily="49" charset="0"/>
                        <a:buChar char="o"/>
                      </a:pPr>
                      <a:r>
                        <a:rPr lang="en-GB" dirty="0">
                          <a:sym typeface="Wingdings" panose="05000000000000000000" pitchFamily="2" charset="2"/>
                        </a:rPr>
                        <a:t>Alignment with patient safety and clinical governance </a:t>
                      </a:r>
                    </a:p>
                    <a:p>
                      <a:pPr marL="285750" indent="-285750">
                        <a:buFont typeface="Courier New" panose="02070309020205020404" pitchFamily="49" charset="0"/>
                        <a:buChar char="o"/>
                      </a:pPr>
                      <a:r>
                        <a:rPr lang="en-GB" dirty="0">
                          <a:sym typeface="Wingdings" panose="05000000000000000000" pitchFamily="2" charset="2"/>
                        </a:rPr>
                        <a:t> stock accountability &amp; control </a:t>
                      </a:r>
                    </a:p>
                    <a:p>
                      <a:pPr marL="285750" indent="-285750">
                        <a:buFont typeface="Courier New" panose="02070309020205020404" pitchFamily="49" charset="0"/>
                        <a:buChar char="o"/>
                      </a:pPr>
                      <a:r>
                        <a:rPr lang="en-GB" dirty="0">
                          <a:sym typeface="Wingdings" panose="05000000000000000000" pitchFamily="2" charset="2"/>
                        </a:rPr>
                        <a:t>Potential for digital solutions</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285750" indent="-285750">
                        <a:buFont typeface="Courier New" panose="02070309020205020404" pitchFamily="49" charset="0"/>
                        <a:buChar char="o"/>
                      </a:pPr>
                      <a:r>
                        <a:rPr lang="en-GB" dirty="0"/>
                        <a:t>Financial constraints within WAST</a:t>
                      </a:r>
                    </a:p>
                    <a:p>
                      <a:pPr marL="285750" indent="-285750">
                        <a:buFont typeface="Courier New" panose="02070309020205020404" pitchFamily="49" charset="0"/>
                        <a:buChar char="o"/>
                      </a:pPr>
                      <a:r>
                        <a:rPr lang="en-GB" dirty="0"/>
                        <a:t>Regulatory approval processes</a:t>
                      </a:r>
                    </a:p>
                    <a:p>
                      <a:pPr marL="285750" indent="-285750">
                        <a:buFont typeface="Courier New" panose="02070309020205020404" pitchFamily="49" charset="0"/>
                        <a:buChar char="o"/>
                      </a:pPr>
                      <a:r>
                        <a:rPr lang="en-GB" dirty="0"/>
                        <a:t>Change resistance </a:t>
                      </a:r>
                    </a:p>
                    <a:p>
                      <a:pPr marL="285750" indent="-285750">
                        <a:buFont typeface="Courier New" panose="02070309020205020404" pitchFamily="49" charset="0"/>
                        <a:buChar char="o"/>
                      </a:pPr>
                      <a:r>
                        <a:rPr lang="en-GB" dirty="0"/>
                        <a:t>Variation in ambulance layouts</a:t>
                      </a:r>
                    </a:p>
                    <a:p>
                      <a:pPr marL="285750" indent="-285750">
                        <a:buFont typeface="Courier New" panose="02070309020205020404" pitchFamily="49" charset="0"/>
                        <a:buChar char="o"/>
                      </a:pPr>
                      <a:endParaRPr lang="en-GB" dirty="0"/>
                    </a:p>
                    <a:p>
                      <a:pPr marL="285750" indent="-285750">
                        <a:buFont typeface="Courier New" panose="02070309020205020404" pitchFamily="49" charset="0"/>
                        <a:buChar char="o"/>
                      </a:pP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182425809"/>
                  </a:ext>
                </a:extLst>
              </a:tr>
            </a:tbl>
          </a:graphicData>
        </a:graphic>
      </p:graphicFrame>
    </p:spTree>
    <p:extLst>
      <p:ext uri="{BB962C8B-B14F-4D97-AF65-F5344CB8AC3E}">
        <p14:creationId xmlns:p14="http://schemas.microsoft.com/office/powerpoint/2010/main" val="2798984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nvGrpSpPr>
          <p:cNvPr id="22" name="Group 21">
            <a:extLst>
              <a:ext uri="{FF2B5EF4-FFF2-40B4-BE49-F238E27FC236}">
                <a16:creationId xmlns:a16="http://schemas.microsoft.com/office/drawing/2014/main" id="{37E244B3-896F-BE3B-2536-F30AF9A43100}"/>
              </a:ext>
            </a:extLst>
          </p:cNvPr>
          <p:cNvGrpSpPr/>
          <p:nvPr/>
        </p:nvGrpSpPr>
        <p:grpSpPr>
          <a:xfrm>
            <a:off x="1480414" y="928513"/>
            <a:ext cx="9231171" cy="5782235"/>
            <a:chOff x="1667434" y="537882"/>
            <a:chExt cx="9231171" cy="5782235"/>
          </a:xfrm>
        </p:grpSpPr>
        <p:pic>
          <p:nvPicPr>
            <p:cNvPr id="2" name="Picture 1">
              <a:extLst>
                <a:ext uri="{FF2B5EF4-FFF2-40B4-BE49-F238E27FC236}">
                  <a16:creationId xmlns:a16="http://schemas.microsoft.com/office/drawing/2014/main" id="{B46FC92E-468E-A74C-995A-5EC4E98957CB}"/>
                </a:ext>
              </a:extLst>
            </p:cNvPr>
            <p:cNvPicPr>
              <a:picLocks noChangeAspect="1"/>
            </p:cNvPicPr>
            <p:nvPr/>
          </p:nvPicPr>
          <p:blipFill>
            <a:blip r:embed="rId3"/>
            <a:srcRect l="7610" t="16734" r="17059" b="12216"/>
            <a:stretch>
              <a:fillRect/>
            </a:stretch>
          </p:blipFill>
          <p:spPr>
            <a:xfrm>
              <a:off x="1667434" y="537882"/>
              <a:ext cx="9184341" cy="5782235"/>
            </a:xfrm>
            <a:prstGeom prst="rect">
              <a:avLst/>
            </a:prstGeom>
          </p:spPr>
        </p:pic>
        <p:pic>
          <p:nvPicPr>
            <p:cNvPr id="5" name="Picture 4">
              <a:extLst>
                <a:ext uri="{FF2B5EF4-FFF2-40B4-BE49-F238E27FC236}">
                  <a16:creationId xmlns:a16="http://schemas.microsoft.com/office/drawing/2014/main" id="{EC574A93-D813-24BA-33FD-2D34A8A20E98}"/>
                </a:ext>
              </a:extLst>
            </p:cNvPr>
            <p:cNvPicPr>
              <a:picLocks noChangeAspect="1"/>
            </p:cNvPicPr>
            <p:nvPr/>
          </p:nvPicPr>
          <p:blipFill>
            <a:blip r:embed="rId4"/>
            <a:stretch>
              <a:fillRect/>
            </a:stretch>
          </p:blipFill>
          <p:spPr>
            <a:xfrm>
              <a:off x="3016758" y="1319881"/>
              <a:ext cx="3513595" cy="2023393"/>
            </a:xfrm>
            <a:prstGeom prst="rect">
              <a:avLst/>
            </a:prstGeom>
          </p:spPr>
        </p:pic>
        <p:pic>
          <p:nvPicPr>
            <p:cNvPr id="8" name="Picture 7">
              <a:extLst>
                <a:ext uri="{FF2B5EF4-FFF2-40B4-BE49-F238E27FC236}">
                  <a16:creationId xmlns:a16="http://schemas.microsoft.com/office/drawing/2014/main" id="{522DB846-8095-F44C-BAB3-9A418CFF36D8}"/>
                </a:ext>
              </a:extLst>
            </p:cNvPr>
            <p:cNvPicPr>
              <a:picLocks noChangeAspect="1"/>
            </p:cNvPicPr>
            <p:nvPr/>
          </p:nvPicPr>
          <p:blipFill>
            <a:blip r:embed="rId5"/>
            <a:stretch>
              <a:fillRect/>
            </a:stretch>
          </p:blipFill>
          <p:spPr>
            <a:xfrm>
              <a:off x="6751485" y="3594991"/>
              <a:ext cx="3628079" cy="1950432"/>
            </a:xfrm>
            <a:prstGeom prst="rect">
              <a:avLst/>
            </a:prstGeom>
          </p:spPr>
        </p:pic>
        <p:pic>
          <p:nvPicPr>
            <p:cNvPr id="10" name="Picture 9">
              <a:extLst>
                <a:ext uri="{FF2B5EF4-FFF2-40B4-BE49-F238E27FC236}">
                  <a16:creationId xmlns:a16="http://schemas.microsoft.com/office/drawing/2014/main" id="{A5ED6F3B-6A60-6637-5CEC-157903582891}"/>
                </a:ext>
              </a:extLst>
            </p:cNvPr>
            <p:cNvPicPr>
              <a:picLocks noChangeAspect="1"/>
            </p:cNvPicPr>
            <p:nvPr/>
          </p:nvPicPr>
          <p:blipFill>
            <a:blip r:embed="rId6"/>
            <a:stretch>
              <a:fillRect/>
            </a:stretch>
          </p:blipFill>
          <p:spPr>
            <a:xfrm>
              <a:off x="6812049" y="1304853"/>
              <a:ext cx="3513595" cy="2038421"/>
            </a:xfrm>
            <a:prstGeom prst="rect">
              <a:avLst/>
            </a:prstGeom>
          </p:spPr>
        </p:pic>
        <p:pic>
          <p:nvPicPr>
            <p:cNvPr id="12" name="Picture 11">
              <a:extLst>
                <a:ext uri="{FF2B5EF4-FFF2-40B4-BE49-F238E27FC236}">
                  <a16:creationId xmlns:a16="http://schemas.microsoft.com/office/drawing/2014/main" id="{85FED430-F155-40C6-CC4E-E9C385C2A094}"/>
                </a:ext>
              </a:extLst>
            </p:cNvPr>
            <p:cNvPicPr>
              <a:picLocks noChangeAspect="1"/>
            </p:cNvPicPr>
            <p:nvPr/>
          </p:nvPicPr>
          <p:blipFill>
            <a:blip r:embed="rId7"/>
            <a:stretch>
              <a:fillRect/>
            </a:stretch>
          </p:blipFill>
          <p:spPr>
            <a:xfrm>
              <a:off x="2902274" y="3594991"/>
              <a:ext cx="3628079" cy="1943128"/>
            </a:xfrm>
            <a:prstGeom prst="rect">
              <a:avLst/>
            </a:prstGeom>
          </p:spPr>
        </p:pic>
        <p:sp>
          <p:nvSpPr>
            <p:cNvPr id="3" name="Rectangle 2">
              <a:extLst>
                <a:ext uri="{FF2B5EF4-FFF2-40B4-BE49-F238E27FC236}">
                  <a16:creationId xmlns:a16="http://schemas.microsoft.com/office/drawing/2014/main" id="{8282E5E3-3DCE-B724-FD05-859B99B9750B}"/>
                </a:ext>
              </a:extLst>
            </p:cNvPr>
            <p:cNvSpPr/>
            <p:nvPr/>
          </p:nvSpPr>
          <p:spPr>
            <a:xfrm>
              <a:off x="7158065" y="1877545"/>
              <a:ext cx="3014636" cy="1156447"/>
            </a:xfrm>
            <a:prstGeom prst="rect">
              <a:avLst/>
            </a:prstGeom>
            <a:solidFill>
              <a:srgbClr val="438BC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bg1"/>
                  </a:solidFill>
                </a:rPr>
                <a:t>Locality Manager</a:t>
              </a:r>
            </a:p>
            <a:p>
              <a:r>
                <a:rPr lang="en-GB" dirty="0">
                  <a:solidFill>
                    <a:schemeClr val="bg1"/>
                  </a:solidFill>
                </a:rPr>
                <a:t>Medicines Management</a:t>
              </a:r>
            </a:p>
          </p:txBody>
        </p:sp>
        <p:sp>
          <p:nvSpPr>
            <p:cNvPr id="13" name="Rectangle 12">
              <a:extLst>
                <a:ext uri="{FF2B5EF4-FFF2-40B4-BE49-F238E27FC236}">
                  <a16:creationId xmlns:a16="http://schemas.microsoft.com/office/drawing/2014/main" id="{AE1C41A8-B9BC-0441-596C-9C20ED258128}"/>
                </a:ext>
              </a:extLst>
            </p:cNvPr>
            <p:cNvSpPr/>
            <p:nvPr/>
          </p:nvSpPr>
          <p:spPr>
            <a:xfrm>
              <a:off x="7158065" y="4110245"/>
              <a:ext cx="2814918" cy="1041400"/>
            </a:xfrm>
            <a:prstGeom prst="rect">
              <a:avLst/>
            </a:prstGeom>
            <a:solidFill>
              <a:srgbClr val="FEEDA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Ambulance clinicians</a:t>
              </a:r>
            </a:p>
            <a:p>
              <a:r>
                <a:rPr lang="en-GB" dirty="0">
                  <a:solidFill>
                    <a:schemeClr val="tx1"/>
                  </a:solidFill>
                </a:rPr>
                <a:t>DOMs &amp; SPs</a:t>
              </a:r>
            </a:p>
            <a:p>
              <a:r>
                <a:rPr lang="en-GB" dirty="0">
                  <a:solidFill>
                    <a:schemeClr val="tx1"/>
                  </a:solidFill>
                </a:rPr>
                <a:t>Make ready department</a:t>
              </a:r>
            </a:p>
          </p:txBody>
        </p:sp>
        <p:sp>
          <p:nvSpPr>
            <p:cNvPr id="14" name="Rectangle 13">
              <a:extLst>
                <a:ext uri="{FF2B5EF4-FFF2-40B4-BE49-F238E27FC236}">
                  <a16:creationId xmlns:a16="http://schemas.microsoft.com/office/drawing/2014/main" id="{AAB535CB-EA22-3BA0-A17F-1D5E00B9D224}"/>
                </a:ext>
              </a:extLst>
            </p:cNvPr>
            <p:cNvSpPr/>
            <p:nvPr/>
          </p:nvSpPr>
          <p:spPr>
            <a:xfrm>
              <a:off x="3187700" y="4110245"/>
              <a:ext cx="3157204" cy="1041400"/>
            </a:xfrm>
            <a:prstGeom prst="rect">
              <a:avLst/>
            </a:prstGeom>
            <a:solidFill>
              <a:srgbClr val="DDDEE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Vehicle Stockists</a:t>
              </a:r>
            </a:p>
            <a:p>
              <a:r>
                <a:rPr lang="en-GB" dirty="0">
                  <a:solidFill>
                    <a:schemeClr val="tx1"/>
                  </a:solidFill>
                </a:rPr>
                <a:t>Patients</a:t>
              </a:r>
            </a:p>
          </p:txBody>
        </p:sp>
        <p:sp>
          <p:nvSpPr>
            <p:cNvPr id="15" name="Rectangle 14">
              <a:extLst>
                <a:ext uri="{FF2B5EF4-FFF2-40B4-BE49-F238E27FC236}">
                  <a16:creationId xmlns:a16="http://schemas.microsoft.com/office/drawing/2014/main" id="{E62D7C78-5F37-B11C-7208-800AF8EC1388}"/>
                </a:ext>
              </a:extLst>
            </p:cNvPr>
            <p:cNvSpPr/>
            <p:nvPr/>
          </p:nvSpPr>
          <p:spPr>
            <a:xfrm>
              <a:off x="3187700" y="1877545"/>
              <a:ext cx="3098218" cy="1156447"/>
            </a:xfrm>
            <a:prstGeom prst="rect">
              <a:avLst/>
            </a:prstGeom>
            <a:solidFill>
              <a:srgbClr val="F9B36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Senior Leadership</a:t>
              </a:r>
            </a:p>
            <a:p>
              <a:r>
                <a:rPr lang="en-GB" dirty="0">
                  <a:solidFill>
                    <a:schemeClr val="tx1"/>
                  </a:solidFill>
                </a:rPr>
                <a:t>Pharmacy</a:t>
              </a:r>
            </a:p>
            <a:p>
              <a:r>
                <a:rPr lang="en-GB" dirty="0">
                  <a:solidFill>
                    <a:schemeClr val="tx1"/>
                  </a:solidFill>
                </a:rPr>
                <a:t>Finance</a:t>
              </a:r>
            </a:p>
          </p:txBody>
        </p:sp>
        <p:sp>
          <p:nvSpPr>
            <p:cNvPr id="16" name="Rectangle 15">
              <a:extLst>
                <a:ext uri="{FF2B5EF4-FFF2-40B4-BE49-F238E27FC236}">
                  <a16:creationId xmlns:a16="http://schemas.microsoft.com/office/drawing/2014/main" id="{D329E02B-6D0A-C1BD-160B-9B6247FF46B5}"/>
                </a:ext>
              </a:extLst>
            </p:cNvPr>
            <p:cNvSpPr/>
            <p:nvPr/>
          </p:nvSpPr>
          <p:spPr>
            <a:xfrm>
              <a:off x="2056822" y="5762668"/>
              <a:ext cx="8576164" cy="4826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a:extLst>
                <a:ext uri="{FF2B5EF4-FFF2-40B4-BE49-F238E27FC236}">
                  <a16:creationId xmlns:a16="http://schemas.microsoft.com/office/drawing/2014/main" id="{BE26FF9C-3D9F-1CC7-2125-97334DC2D584}"/>
                </a:ext>
              </a:extLst>
            </p:cNvPr>
            <p:cNvSpPr/>
            <p:nvPr/>
          </p:nvSpPr>
          <p:spPr>
            <a:xfrm>
              <a:off x="1905000" y="599921"/>
              <a:ext cx="1676400" cy="53028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High Power</a:t>
              </a:r>
            </a:p>
          </p:txBody>
        </p:sp>
        <p:sp>
          <p:nvSpPr>
            <p:cNvPr id="18" name="Rectangle 17">
              <a:extLst>
                <a:ext uri="{FF2B5EF4-FFF2-40B4-BE49-F238E27FC236}">
                  <a16:creationId xmlns:a16="http://schemas.microsoft.com/office/drawing/2014/main" id="{9753B188-87AA-6375-F26B-38C33F9B7FB7}"/>
                </a:ext>
              </a:extLst>
            </p:cNvPr>
            <p:cNvSpPr/>
            <p:nvPr/>
          </p:nvSpPr>
          <p:spPr>
            <a:xfrm>
              <a:off x="1667434" y="4864100"/>
              <a:ext cx="923366" cy="10287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4381C088-5F19-59B8-37E2-E7302B83903F}"/>
                </a:ext>
              </a:extLst>
            </p:cNvPr>
            <p:cNvSpPr/>
            <p:nvPr/>
          </p:nvSpPr>
          <p:spPr>
            <a:xfrm>
              <a:off x="2552700" y="5674518"/>
              <a:ext cx="100013" cy="8096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82724EA3-679F-3C50-63E5-047EEFB7A632}"/>
                </a:ext>
              </a:extLst>
            </p:cNvPr>
            <p:cNvSpPr txBox="1"/>
            <p:nvPr/>
          </p:nvSpPr>
          <p:spPr>
            <a:xfrm>
              <a:off x="9446797" y="5676157"/>
              <a:ext cx="1451808" cy="369332"/>
            </a:xfrm>
            <a:prstGeom prst="rect">
              <a:avLst/>
            </a:prstGeom>
            <a:noFill/>
          </p:spPr>
          <p:txBody>
            <a:bodyPr wrap="none" rtlCol="0">
              <a:spAutoFit/>
            </a:bodyPr>
            <a:lstStyle/>
            <a:p>
              <a:r>
                <a:rPr lang="en-GB" dirty="0"/>
                <a:t>High Interest</a:t>
              </a:r>
            </a:p>
          </p:txBody>
        </p:sp>
        <p:sp>
          <p:nvSpPr>
            <p:cNvPr id="21" name="TextBox 20">
              <a:extLst>
                <a:ext uri="{FF2B5EF4-FFF2-40B4-BE49-F238E27FC236}">
                  <a16:creationId xmlns:a16="http://schemas.microsoft.com/office/drawing/2014/main" id="{04B92F63-4822-EB83-9977-B9E5F87525F6}"/>
                </a:ext>
              </a:extLst>
            </p:cNvPr>
            <p:cNvSpPr txBox="1"/>
            <p:nvPr/>
          </p:nvSpPr>
          <p:spPr>
            <a:xfrm>
              <a:off x="2245912" y="5644641"/>
              <a:ext cx="1676400" cy="369332"/>
            </a:xfrm>
            <a:prstGeom prst="rect">
              <a:avLst/>
            </a:prstGeom>
            <a:noFill/>
          </p:spPr>
          <p:txBody>
            <a:bodyPr wrap="square" rtlCol="0">
              <a:spAutoFit/>
            </a:bodyPr>
            <a:lstStyle/>
            <a:p>
              <a:r>
                <a:rPr lang="en-GB" dirty="0"/>
                <a:t>Low</a:t>
              </a:r>
            </a:p>
          </p:txBody>
        </p:sp>
      </p:grpSp>
      <p:sp>
        <p:nvSpPr>
          <p:cNvPr id="25" name="Title 1">
            <a:extLst>
              <a:ext uri="{FF2B5EF4-FFF2-40B4-BE49-F238E27FC236}">
                <a16:creationId xmlns:a16="http://schemas.microsoft.com/office/drawing/2014/main" id="{1C6C1CA4-583C-82CD-270F-99A0C3C5C179}"/>
              </a:ext>
            </a:extLst>
          </p:cNvPr>
          <p:cNvSpPr txBox="1">
            <a:spLocks/>
          </p:cNvSpPr>
          <p:nvPr/>
        </p:nvSpPr>
        <p:spPr>
          <a:xfrm>
            <a:off x="990600" y="160280"/>
            <a:ext cx="10801350" cy="93198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Stakeholder Mapping     </a:t>
            </a:r>
            <a:r>
              <a:rPr lang="en-GB" sz="2000" dirty="0"/>
              <a:t>(Freeman 1984; Eden and Ackermann, 1988)</a:t>
            </a:r>
          </a:p>
          <a:p>
            <a:endParaRPr lang="en-GB" sz="2000" dirty="0"/>
          </a:p>
        </p:txBody>
      </p:sp>
    </p:spTree>
    <p:extLst>
      <p:ext uri="{BB962C8B-B14F-4D97-AF65-F5344CB8AC3E}">
        <p14:creationId xmlns:p14="http://schemas.microsoft.com/office/powerpoint/2010/main" val="2752478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E8AB6-9E29-7C9F-E8E4-080392C30B39}"/>
              </a:ext>
            </a:extLst>
          </p:cNvPr>
          <p:cNvSpPr>
            <a:spLocks noGrp="1"/>
          </p:cNvSpPr>
          <p:nvPr>
            <p:ph type="title"/>
          </p:nvPr>
        </p:nvSpPr>
        <p:spPr>
          <a:xfrm>
            <a:off x="1586160" y="196994"/>
            <a:ext cx="10515600" cy="931986"/>
          </a:xfrm>
        </p:spPr>
        <p:txBody>
          <a:bodyPr/>
          <a:lstStyle/>
          <a:p>
            <a:r>
              <a:rPr lang="en-GB" b="1" dirty="0"/>
              <a:t>Force Field Analysis                      </a:t>
            </a:r>
            <a:r>
              <a:rPr lang="en-GB" sz="2000" dirty="0"/>
              <a:t>(Lewin, 1951)</a:t>
            </a:r>
          </a:p>
        </p:txBody>
      </p:sp>
      <p:grpSp>
        <p:nvGrpSpPr>
          <p:cNvPr id="36" name="Group 35">
            <a:extLst>
              <a:ext uri="{FF2B5EF4-FFF2-40B4-BE49-F238E27FC236}">
                <a16:creationId xmlns:a16="http://schemas.microsoft.com/office/drawing/2014/main" id="{02E93BE9-4318-5075-5FB2-559995FBAC95}"/>
              </a:ext>
            </a:extLst>
          </p:cNvPr>
          <p:cNvGrpSpPr/>
          <p:nvPr/>
        </p:nvGrpSpPr>
        <p:grpSpPr>
          <a:xfrm>
            <a:off x="1320797" y="1289659"/>
            <a:ext cx="9861315" cy="4898031"/>
            <a:chOff x="1028697" y="946759"/>
            <a:chExt cx="9861315" cy="4898031"/>
          </a:xfrm>
        </p:grpSpPr>
        <p:sp>
          <p:nvSpPr>
            <p:cNvPr id="7" name="Rectangle: Rounded Corners 6">
              <a:extLst>
                <a:ext uri="{FF2B5EF4-FFF2-40B4-BE49-F238E27FC236}">
                  <a16:creationId xmlns:a16="http://schemas.microsoft.com/office/drawing/2014/main" id="{0F2A7E65-4725-CEFF-DFDB-7B3D7755F3D8}"/>
                </a:ext>
              </a:extLst>
            </p:cNvPr>
            <p:cNvSpPr/>
            <p:nvPr/>
          </p:nvSpPr>
          <p:spPr>
            <a:xfrm>
              <a:off x="4509524" y="1620580"/>
              <a:ext cx="2813539" cy="4224210"/>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3200" b="1" dirty="0">
                  <a:solidFill>
                    <a:schemeClr val="bg1"/>
                  </a:solidFill>
                </a:rPr>
                <a:t>Drug box redesign </a:t>
              </a:r>
            </a:p>
          </p:txBody>
        </p:sp>
        <p:sp>
          <p:nvSpPr>
            <p:cNvPr id="8" name="Arrow: Right 7">
              <a:extLst>
                <a:ext uri="{FF2B5EF4-FFF2-40B4-BE49-F238E27FC236}">
                  <a16:creationId xmlns:a16="http://schemas.microsoft.com/office/drawing/2014/main" id="{FC4213BF-D3B3-95A7-53FF-6E9631C20732}"/>
                </a:ext>
              </a:extLst>
            </p:cNvPr>
            <p:cNvSpPr/>
            <p:nvPr/>
          </p:nvSpPr>
          <p:spPr>
            <a:xfrm>
              <a:off x="1294060" y="1631975"/>
              <a:ext cx="3029688" cy="770321"/>
            </a:xfrm>
            <a:prstGeom prst="rightArrow">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b="1" dirty="0"/>
                <a:t>Patient Safety</a:t>
              </a:r>
            </a:p>
          </p:txBody>
        </p:sp>
        <p:sp>
          <p:nvSpPr>
            <p:cNvPr id="11" name="Arrow: Right 10">
              <a:extLst>
                <a:ext uri="{FF2B5EF4-FFF2-40B4-BE49-F238E27FC236}">
                  <a16:creationId xmlns:a16="http://schemas.microsoft.com/office/drawing/2014/main" id="{CDCE0A28-26B7-BFB6-5972-674149F226C0}"/>
                </a:ext>
              </a:extLst>
            </p:cNvPr>
            <p:cNvSpPr/>
            <p:nvPr/>
          </p:nvSpPr>
          <p:spPr>
            <a:xfrm rot="10800000">
              <a:off x="7543800" y="1647768"/>
              <a:ext cx="3029688" cy="738734"/>
            </a:xfrm>
            <a:prstGeom prst="rightArrow">
              <a:avLst/>
            </a:prstGeom>
            <a:solidFill>
              <a:srgbClr val="F4A1A1"/>
            </a:solidFill>
            <a:ln>
              <a:solidFill>
                <a:srgbClr val="F4A1A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Rounded Corners 13">
              <a:extLst>
                <a:ext uri="{FF2B5EF4-FFF2-40B4-BE49-F238E27FC236}">
                  <a16:creationId xmlns:a16="http://schemas.microsoft.com/office/drawing/2014/main" id="{C0229ADC-9628-73F1-75B7-34F0E1B5A482}"/>
                </a:ext>
              </a:extLst>
            </p:cNvPr>
            <p:cNvSpPr/>
            <p:nvPr/>
          </p:nvSpPr>
          <p:spPr>
            <a:xfrm>
              <a:off x="1028697" y="946759"/>
              <a:ext cx="3130062" cy="515756"/>
            </a:xfrm>
            <a:prstGeom prst="roundRect">
              <a:avLst/>
            </a:prstGeom>
          </p:spPr>
          <p:style>
            <a:lnRef idx="3">
              <a:schemeClr val="lt1"/>
            </a:lnRef>
            <a:fillRef idx="1">
              <a:schemeClr val="accent6"/>
            </a:fillRef>
            <a:effectRef idx="1">
              <a:schemeClr val="accent6"/>
            </a:effectRef>
            <a:fontRef idx="minor">
              <a:schemeClr val="lt1"/>
            </a:fontRef>
          </p:style>
          <p:txBody>
            <a:bodyPr rtlCol="0" anchor="ctr"/>
            <a:lstStyle/>
            <a:p>
              <a:pPr algn="ctr"/>
              <a:r>
                <a:rPr lang="en-GB" b="1" dirty="0"/>
                <a:t>Driving Forces</a:t>
              </a:r>
            </a:p>
          </p:txBody>
        </p:sp>
        <p:sp>
          <p:nvSpPr>
            <p:cNvPr id="15" name="Rectangle: Rounded Corners 14">
              <a:extLst>
                <a:ext uri="{FF2B5EF4-FFF2-40B4-BE49-F238E27FC236}">
                  <a16:creationId xmlns:a16="http://schemas.microsoft.com/office/drawing/2014/main" id="{BEE4C73D-2756-BC43-5958-3E05D30062E3}"/>
                </a:ext>
              </a:extLst>
            </p:cNvPr>
            <p:cNvSpPr/>
            <p:nvPr/>
          </p:nvSpPr>
          <p:spPr>
            <a:xfrm>
              <a:off x="7543800" y="946759"/>
              <a:ext cx="3130062" cy="515756"/>
            </a:xfrm>
            <a:prstGeom prst="roundRect">
              <a:avLst/>
            </a:prstGeom>
            <a:solidFill>
              <a:srgbClr val="CC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Restraining Forces</a:t>
              </a:r>
            </a:p>
          </p:txBody>
        </p:sp>
        <p:sp>
          <p:nvSpPr>
            <p:cNvPr id="16" name="TextBox 15">
              <a:extLst>
                <a:ext uri="{FF2B5EF4-FFF2-40B4-BE49-F238E27FC236}">
                  <a16:creationId xmlns:a16="http://schemas.microsoft.com/office/drawing/2014/main" id="{34B4B908-C09F-4D4E-72F3-F4F4C2D3AAEE}"/>
                </a:ext>
              </a:extLst>
            </p:cNvPr>
            <p:cNvSpPr txBox="1"/>
            <p:nvPr/>
          </p:nvSpPr>
          <p:spPr>
            <a:xfrm>
              <a:off x="8076474" y="1820655"/>
              <a:ext cx="2813538" cy="369332"/>
            </a:xfrm>
            <a:prstGeom prst="rect">
              <a:avLst/>
            </a:prstGeom>
            <a:noFill/>
          </p:spPr>
          <p:txBody>
            <a:bodyPr wrap="square" rtlCol="0">
              <a:spAutoFit/>
            </a:bodyPr>
            <a:lstStyle/>
            <a:p>
              <a:r>
                <a:rPr lang="en-GB" b="1" dirty="0">
                  <a:solidFill>
                    <a:schemeClr val="bg1"/>
                  </a:solidFill>
                </a:rPr>
                <a:t>Financial constraints</a:t>
              </a:r>
            </a:p>
          </p:txBody>
        </p:sp>
        <p:sp>
          <p:nvSpPr>
            <p:cNvPr id="28" name="Arrow: Right 27">
              <a:extLst>
                <a:ext uri="{FF2B5EF4-FFF2-40B4-BE49-F238E27FC236}">
                  <a16:creationId xmlns:a16="http://schemas.microsoft.com/office/drawing/2014/main" id="{CED4B319-8392-A5C9-B28C-58A6F0C9FAE7}"/>
                </a:ext>
              </a:extLst>
            </p:cNvPr>
            <p:cNvSpPr/>
            <p:nvPr/>
          </p:nvSpPr>
          <p:spPr>
            <a:xfrm>
              <a:off x="1294060" y="2490404"/>
              <a:ext cx="3029688" cy="770321"/>
            </a:xfrm>
            <a:prstGeom prst="rightArrow">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b="1" dirty="0"/>
                <a:t>Efficiencies</a:t>
              </a:r>
            </a:p>
          </p:txBody>
        </p:sp>
        <p:sp>
          <p:nvSpPr>
            <p:cNvPr id="29" name="Arrow: Right 28">
              <a:extLst>
                <a:ext uri="{FF2B5EF4-FFF2-40B4-BE49-F238E27FC236}">
                  <a16:creationId xmlns:a16="http://schemas.microsoft.com/office/drawing/2014/main" id="{04B8E8C8-765F-0000-FC26-A547D667A9A2}"/>
                </a:ext>
              </a:extLst>
            </p:cNvPr>
            <p:cNvSpPr/>
            <p:nvPr/>
          </p:nvSpPr>
          <p:spPr>
            <a:xfrm>
              <a:off x="1294060" y="3348833"/>
              <a:ext cx="3029688" cy="770321"/>
            </a:xfrm>
            <a:prstGeom prst="rightArrow">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b="1" dirty="0"/>
                <a:t>Standardisation</a:t>
              </a:r>
            </a:p>
          </p:txBody>
        </p:sp>
        <p:sp>
          <p:nvSpPr>
            <p:cNvPr id="30" name="Arrow: Right 29">
              <a:extLst>
                <a:ext uri="{FF2B5EF4-FFF2-40B4-BE49-F238E27FC236}">
                  <a16:creationId xmlns:a16="http://schemas.microsoft.com/office/drawing/2014/main" id="{F4B0529C-6A6D-808B-BD3E-58F3482B4F14}"/>
                </a:ext>
              </a:extLst>
            </p:cNvPr>
            <p:cNvSpPr/>
            <p:nvPr/>
          </p:nvSpPr>
          <p:spPr>
            <a:xfrm>
              <a:off x="1294060" y="4207262"/>
              <a:ext cx="3029688" cy="770321"/>
            </a:xfrm>
            <a:prstGeom prst="rightArrow">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b="1" dirty="0"/>
                <a:t>Human Factors Design</a:t>
              </a:r>
            </a:p>
          </p:txBody>
        </p:sp>
        <p:sp>
          <p:nvSpPr>
            <p:cNvPr id="31" name="Arrow: Right 30">
              <a:extLst>
                <a:ext uri="{FF2B5EF4-FFF2-40B4-BE49-F238E27FC236}">
                  <a16:creationId xmlns:a16="http://schemas.microsoft.com/office/drawing/2014/main" id="{B5901177-4529-1C93-3BC9-A9DD14D2C869}"/>
                </a:ext>
              </a:extLst>
            </p:cNvPr>
            <p:cNvSpPr/>
            <p:nvPr/>
          </p:nvSpPr>
          <p:spPr>
            <a:xfrm>
              <a:off x="1294060" y="5065691"/>
              <a:ext cx="3029688" cy="770321"/>
            </a:xfrm>
            <a:prstGeom prst="rightArrow">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b="1" dirty="0"/>
                <a:t>Clinical Governance</a:t>
              </a:r>
            </a:p>
          </p:txBody>
        </p:sp>
        <p:sp>
          <p:nvSpPr>
            <p:cNvPr id="32" name="Arrow: Right 31">
              <a:extLst>
                <a:ext uri="{FF2B5EF4-FFF2-40B4-BE49-F238E27FC236}">
                  <a16:creationId xmlns:a16="http://schemas.microsoft.com/office/drawing/2014/main" id="{8DDDB5FD-382F-D961-5861-C20CAFA25984}"/>
                </a:ext>
              </a:extLst>
            </p:cNvPr>
            <p:cNvSpPr/>
            <p:nvPr/>
          </p:nvSpPr>
          <p:spPr>
            <a:xfrm rot="10800000">
              <a:off x="7562158" y="2508519"/>
              <a:ext cx="3029688" cy="738734"/>
            </a:xfrm>
            <a:prstGeom prst="rightArrow">
              <a:avLst/>
            </a:prstGeom>
            <a:solidFill>
              <a:srgbClr val="F4A1A1"/>
            </a:solidFill>
            <a:ln>
              <a:solidFill>
                <a:srgbClr val="F4A1A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744692D4-D414-6F1A-93C0-8DA3881C3CF1}"/>
                </a:ext>
              </a:extLst>
            </p:cNvPr>
            <p:cNvSpPr txBox="1"/>
            <p:nvPr/>
          </p:nvSpPr>
          <p:spPr>
            <a:xfrm>
              <a:off x="8040347" y="2690898"/>
              <a:ext cx="2632518" cy="369332"/>
            </a:xfrm>
            <a:prstGeom prst="rect">
              <a:avLst/>
            </a:prstGeom>
            <a:noFill/>
          </p:spPr>
          <p:txBody>
            <a:bodyPr wrap="square" rtlCol="0">
              <a:spAutoFit/>
            </a:bodyPr>
            <a:lstStyle/>
            <a:p>
              <a:r>
                <a:rPr lang="en-GB" b="1" dirty="0">
                  <a:solidFill>
                    <a:schemeClr val="bg1"/>
                  </a:solidFill>
                </a:rPr>
                <a:t>Organisational policies</a:t>
              </a:r>
            </a:p>
          </p:txBody>
        </p:sp>
        <p:sp>
          <p:nvSpPr>
            <p:cNvPr id="33" name="Arrow: Right 32">
              <a:extLst>
                <a:ext uri="{FF2B5EF4-FFF2-40B4-BE49-F238E27FC236}">
                  <a16:creationId xmlns:a16="http://schemas.microsoft.com/office/drawing/2014/main" id="{A3C628CB-A10B-73AA-820B-6D85B576E61B}"/>
                </a:ext>
              </a:extLst>
            </p:cNvPr>
            <p:cNvSpPr/>
            <p:nvPr/>
          </p:nvSpPr>
          <p:spPr>
            <a:xfrm rot="10800000">
              <a:off x="7562158" y="3363318"/>
              <a:ext cx="3029688" cy="738734"/>
            </a:xfrm>
            <a:prstGeom prst="rightArrow">
              <a:avLst/>
            </a:prstGeom>
            <a:solidFill>
              <a:srgbClr val="F4A1A1"/>
            </a:solidFill>
            <a:ln>
              <a:solidFill>
                <a:srgbClr val="F4A1A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Arrow: Right 33">
              <a:extLst>
                <a:ext uri="{FF2B5EF4-FFF2-40B4-BE49-F238E27FC236}">
                  <a16:creationId xmlns:a16="http://schemas.microsoft.com/office/drawing/2014/main" id="{C5BDF7C5-5C45-498D-5F94-B30348D559FB}"/>
                </a:ext>
              </a:extLst>
            </p:cNvPr>
            <p:cNvSpPr/>
            <p:nvPr/>
          </p:nvSpPr>
          <p:spPr>
            <a:xfrm rot="10800000">
              <a:off x="7562158" y="4223055"/>
              <a:ext cx="3029688" cy="738734"/>
            </a:xfrm>
            <a:prstGeom prst="rightArrow">
              <a:avLst/>
            </a:prstGeom>
            <a:solidFill>
              <a:srgbClr val="F4A1A1"/>
            </a:solidFill>
            <a:ln>
              <a:solidFill>
                <a:srgbClr val="F4A1A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5" name="Arrow: Right 34">
              <a:extLst>
                <a:ext uri="{FF2B5EF4-FFF2-40B4-BE49-F238E27FC236}">
                  <a16:creationId xmlns:a16="http://schemas.microsoft.com/office/drawing/2014/main" id="{27199321-AE25-E400-392F-D34EE8570120}"/>
                </a:ext>
              </a:extLst>
            </p:cNvPr>
            <p:cNvSpPr/>
            <p:nvPr/>
          </p:nvSpPr>
          <p:spPr>
            <a:xfrm rot="10800000">
              <a:off x="7543800" y="5076103"/>
              <a:ext cx="3029688" cy="738734"/>
            </a:xfrm>
            <a:prstGeom prst="rightArrow">
              <a:avLst/>
            </a:prstGeom>
            <a:solidFill>
              <a:srgbClr val="F4A1A1"/>
            </a:solidFill>
            <a:ln>
              <a:solidFill>
                <a:srgbClr val="F4A1A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TextBox 21">
              <a:extLst>
                <a:ext uri="{FF2B5EF4-FFF2-40B4-BE49-F238E27FC236}">
                  <a16:creationId xmlns:a16="http://schemas.microsoft.com/office/drawing/2014/main" id="{90205AE7-1147-05EB-70D1-61CF6B4EBB33}"/>
                </a:ext>
              </a:extLst>
            </p:cNvPr>
            <p:cNvSpPr txBox="1"/>
            <p:nvPr/>
          </p:nvSpPr>
          <p:spPr>
            <a:xfrm>
              <a:off x="8040347" y="3540729"/>
              <a:ext cx="2632518" cy="369332"/>
            </a:xfrm>
            <a:prstGeom prst="rect">
              <a:avLst/>
            </a:prstGeom>
            <a:noFill/>
          </p:spPr>
          <p:txBody>
            <a:bodyPr wrap="square" rtlCol="0">
              <a:spAutoFit/>
            </a:bodyPr>
            <a:lstStyle/>
            <a:p>
              <a:r>
                <a:rPr lang="en-GB" b="1" dirty="0">
                  <a:solidFill>
                    <a:schemeClr val="bg1"/>
                  </a:solidFill>
                </a:rPr>
                <a:t>Resistance to change</a:t>
              </a:r>
            </a:p>
          </p:txBody>
        </p:sp>
        <p:sp>
          <p:nvSpPr>
            <p:cNvPr id="23" name="TextBox 22">
              <a:extLst>
                <a:ext uri="{FF2B5EF4-FFF2-40B4-BE49-F238E27FC236}">
                  <a16:creationId xmlns:a16="http://schemas.microsoft.com/office/drawing/2014/main" id="{9D7F7892-8E7D-45C4-5548-391040D19678}"/>
                </a:ext>
              </a:extLst>
            </p:cNvPr>
            <p:cNvSpPr txBox="1"/>
            <p:nvPr/>
          </p:nvSpPr>
          <p:spPr>
            <a:xfrm>
              <a:off x="8076474" y="4429772"/>
              <a:ext cx="2632518" cy="369332"/>
            </a:xfrm>
            <a:prstGeom prst="rect">
              <a:avLst/>
            </a:prstGeom>
            <a:noFill/>
          </p:spPr>
          <p:txBody>
            <a:bodyPr wrap="square" rtlCol="0">
              <a:spAutoFit/>
            </a:bodyPr>
            <a:lstStyle/>
            <a:p>
              <a:r>
                <a:rPr lang="en-GB" b="1" dirty="0">
                  <a:solidFill>
                    <a:schemeClr val="bg1"/>
                  </a:solidFill>
                </a:rPr>
                <a:t>Transition phase risk</a:t>
              </a:r>
            </a:p>
          </p:txBody>
        </p:sp>
        <p:sp>
          <p:nvSpPr>
            <p:cNvPr id="24" name="TextBox 23">
              <a:extLst>
                <a:ext uri="{FF2B5EF4-FFF2-40B4-BE49-F238E27FC236}">
                  <a16:creationId xmlns:a16="http://schemas.microsoft.com/office/drawing/2014/main" id="{D7904C4A-8961-1B98-72EB-3023A6EB2D16}"/>
                </a:ext>
              </a:extLst>
            </p:cNvPr>
            <p:cNvSpPr txBox="1"/>
            <p:nvPr/>
          </p:nvSpPr>
          <p:spPr>
            <a:xfrm>
              <a:off x="8076474" y="5260804"/>
              <a:ext cx="2632518" cy="369332"/>
            </a:xfrm>
            <a:prstGeom prst="rect">
              <a:avLst/>
            </a:prstGeom>
            <a:noFill/>
          </p:spPr>
          <p:txBody>
            <a:bodyPr wrap="square" rtlCol="0">
              <a:spAutoFit/>
            </a:bodyPr>
            <a:lstStyle/>
            <a:p>
              <a:r>
                <a:rPr lang="en-GB" b="1" dirty="0">
                  <a:solidFill>
                    <a:schemeClr val="bg1"/>
                  </a:solidFill>
                </a:rPr>
                <a:t>Operational pressures</a:t>
              </a:r>
            </a:p>
          </p:txBody>
        </p:sp>
      </p:grpSp>
    </p:spTree>
    <p:extLst>
      <p:ext uri="{BB962C8B-B14F-4D97-AF65-F5344CB8AC3E}">
        <p14:creationId xmlns:p14="http://schemas.microsoft.com/office/powerpoint/2010/main" val="2008897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82952-57EA-4F21-7716-3C72EC0D10EE}"/>
              </a:ext>
            </a:extLst>
          </p:cNvPr>
          <p:cNvSpPr>
            <a:spLocks noGrp="1"/>
          </p:cNvSpPr>
          <p:nvPr>
            <p:ph type="title"/>
          </p:nvPr>
        </p:nvSpPr>
        <p:spPr/>
        <p:txBody>
          <a:bodyPr/>
          <a:lstStyle/>
          <a:p>
            <a:pPr algn="ctr"/>
            <a:r>
              <a:rPr lang="en-GB" b="1" dirty="0"/>
              <a:t>Barriers/Challenges encountered</a:t>
            </a:r>
          </a:p>
        </p:txBody>
      </p:sp>
      <p:pic>
        <p:nvPicPr>
          <p:cNvPr id="12" name="Graphic 11" descr="Money outline">
            <a:extLst>
              <a:ext uri="{FF2B5EF4-FFF2-40B4-BE49-F238E27FC236}">
                <a16:creationId xmlns:a16="http://schemas.microsoft.com/office/drawing/2014/main" id="{C76A4C73-5B55-2784-0C24-762C6B8F9EC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38200" y="1571419"/>
            <a:ext cx="1588640" cy="1588640"/>
          </a:xfrm>
          <a:prstGeom prst="rect">
            <a:avLst/>
          </a:prstGeom>
        </p:spPr>
      </p:pic>
      <p:pic>
        <p:nvPicPr>
          <p:cNvPr id="16" name="Content Placeholder 15" descr="Clipboard outline">
            <a:extLst>
              <a:ext uri="{FF2B5EF4-FFF2-40B4-BE49-F238E27FC236}">
                <a16:creationId xmlns:a16="http://schemas.microsoft.com/office/drawing/2014/main" id="{23A60C9D-A318-EB2C-D301-4793C2BB4D66}"/>
              </a:ext>
            </a:extLst>
          </p:cNvPr>
          <p:cNvPicPr>
            <a:picLocks noGrp="1" noChangeAspect="1"/>
          </p:cNvPicPr>
          <p:nvPr>
            <p:ph idx="1"/>
          </p:nvPr>
        </p:nvPicPr>
        <p:blipFill>
          <a:blip>
            <a:extLst>
              <a:ext uri="{96DAC541-7B7A-43D3-8B79-37D633B846F1}">
                <asvg:svgBlip xmlns:asvg="http://schemas.microsoft.com/office/drawing/2016/SVG/main" r:embed="rId4"/>
              </a:ext>
            </a:extLst>
          </a:blip>
          <a:stretch>
            <a:fillRect/>
          </a:stretch>
        </p:blipFill>
        <p:spPr>
          <a:xfrm>
            <a:off x="3836470" y="1756978"/>
            <a:ext cx="1325562" cy="1325562"/>
          </a:xfrm>
        </p:spPr>
      </p:pic>
      <p:sp>
        <p:nvSpPr>
          <p:cNvPr id="17" name="TextBox 16">
            <a:extLst>
              <a:ext uri="{FF2B5EF4-FFF2-40B4-BE49-F238E27FC236}">
                <a16:creationId xmlns:a16="http://schemas.microsoft.com/office/drawing/2014/main" id="{E8827FF3-CCC2-D9F4-52B1-07F50044F8AA}"/>
              </a:ext>
            </a:extLst>
          </p:cNvPr>
          <p:cNvSpPr txBox="1"/>
          <p:nvPr/>
        </p:nvSpPr>
        <p:spPr>
          <a:xfrm>
            <a:off x="838200" y="3720022"/>
            <a:ext cx="1793631" cy="646331"/>
          </a:xfrm>
          <a:prstGeom prst="rect">
            <a:avLst/>
          </a:prstGeom>
          <a:noFill/>
        </p:spPr>
        <p:txBody>
          <a:bodyPr wrap="square" rtlCol="0">
            <a:spAutoFit/>
          </a:bodyPr>
          <a:lstStyle/>
          <a:p>
            <a:pPr marL="285750" indent="-285750">
              <a:buFont typeface="Courier New" panose="02070309020205020404" pitchFamily="49" charset="0"/>
              <a:buChar char="o"/>
            </a:pPr>
            <a:r>
              <a:rPr lang="en-GB" dirty="0"/>
              <a:t>Cost implications</a:t>
            </a:r>
          </a:p>
        </p:txBody>
      </p:sp>
      <p:sp>
        <p:nvSpPr>
          <p:cNvPr id="18" name="TextBox 17">
            <a:extLst>
              <a:ext uri="{FF2B5EF4-FFF2-40B4-BE49-F238E27FC236}">
                <a16:creationId xmlns:a16="http://schemas.microsoft.com/office/drawing/2014/main" id="{D03EEC00-2957-B58D-93F7-0954FE3AAD61}"/>
              </a:ext>
            </a:extLst>
          </p:cNvPr>
          <p:cNvSpPr txBox="1"/>
          <p:nvPr/>
        </p:nvSpPr>
        <p:spPr>
          <a:xfrm>
            <a:off x="3537575" y="3775461"/>
            <a:ext cx="2076643" cy="1477328"/>
          </a:xfrm>
          <a:prstGeom prst="rect">
            <a:avLst/>
          </a:prstGeom>
          <a:noFill/>
        </p:spPr>
        <p:txBody>
          <a:bodyPr wrap="square" rtlCol="0">
            <a:spAutoFit/>
          </a:bodyPr>
          <a:lstStyle/>
          <a:p>
            <a:pPr marL="285750" indent="-285750">
              <a:buFont typeface="Courier New" panose="02070309020205020404" pitchFamily="49" charset="0"/>
              <a:buChar char="o"/>
            </a:pPr>
            <a:r>
              <a:rPr lang="en-GB" dirty="0"/>
              <a:t>WAST Medicines Management Policy </a:t>
            </a:r>
          </a:p>
          <a:p>
            <a:pPr marL="285750" indent="-285750">
              <a:buFont typeface="Arial" panose="020B0604020202020204" pitchFamily="34" charset="0"/>
              <a:buChar char="•"/>
            </a:pPr>
            <a:r>
              <a:rPr lang="en-GB" dirty="0"/>
              <a:t>Access to data</a:t>
            </a:r>
          </a:p>
        </p:txBody>
      </p:sp>
      <p:pic>
        <p:nvPicPr>
          <p:cNvPr id="20" name="Graphic 19" descr="Construction Barricade outline">
            <a:extLst>
              <a:ext uri="{FF2B5EF4-FFF2-40B4-BE49-F238E27FC236}">
                <a16:creationId xmlns:a16="http://schemas.microsoft.com/office/drawing/2014/main" id="{32C36704-733D-1AF4-4961-217715CF5AB7}"/>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571662" y="1756979"/>
            <a:ext cx="1325561" cy="1325561"/>
          </a:xfrm>
          <a:prstGeom prst="rect">
            <a:avLst/>
          </a:prstGeom>
        </p:spPr>
      </p:pic>
      <p:sp>
        <p:nvSpPr>
          <p:cNvPr id="21" name="TextBox 20">
            <a:extLst>
              <a:ext uri="{FF2B5EF4-FFF2-40B4-BE49-F238E27FC236}">
                <a16:creationId xmlns:a16="http://schemas.microsoft.com/office/drawing/2014/main" id="{7D94D892-E4BB-DCE2-6A76-15F1082DCF08}"/>
              </a:ext>
            </a:extLst>
          </p:cNvPr>
          <p:cNvSpPr txBox="1"/>
          <p:nvPr/>
        </p:nvSpPr>
        <p:spPr>
          <a:xfrm>
            <a:off x="6366671" y="3730742"/>
            <a:ext cx="1923350" cy="1477328"/>
          </a:xfrm>
          <a:prstGeom prst="rect">
            <a:avLst/>
          </a:prstGeom>
          <a:noFill/>
        </p:spPr>
        <p:txBody>
          <a:bodyPr wrap="square" rtlCol="0">
            <a:spAutoFit/>
          </a:bodyPr>
          <a:lstStyle/>
          <a:p>
            <a:pPr marL="285750" indent="-285750">
              <a:buFont typeface="Courier New" panose="02070309020205020404" pitchFamily="49" charset="0"/>
              <a:buChar char="o"/>
            </a:pPr>
            <a:r>
              <a:rPr lang="en-GB" dirty="0"/>
              <a:t>Only allow local small-scale idea</a:t>
            </a:r>
          </a:p>
          <a:p>
            <a:pPr marL="285750" indent="-285750">
              <a:buFont typeface="Courier New" panose="02070309020205020404" pitchFamily="49" charset="0"/>
              <a:buChar char="o"/>
            </a:pPr>
            <a:r>
              <a:rPr lang="en-GB" dirty="0"/>
              <a:t>Staff resistance </a:t>
            </a:r>
          </a:p>
        </p:txBody>
      </p:sp>
      <p:pic>
        <p:nvPicPr>
          <p:cNvPr id="23" name="Graphic 22" descr="Images outline">
            <a:extLst>
              <a:ext uri="{FF2B5EF4-FFF2-40B4-BE49-F238E27FC236}">
                <a16:creationId xmlns:a16="http://schemas.microsoft.com/office/drawing/2014/main" id="{2895823F-0620-A03D-15F7-B63ED3CC240F}"/>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669006" y="1849391"/>
            <a:ext cx="1151964" cy="1151964"/>
          </a:xfrm>
          <a:prstGeom prst="rect">
            <a:avLst/>
          </a:prstGeom>
        </p:spPr>
      </p:pic>
      <p:sp>
        <p:nvSpPr>
          <p:cNvPr id="24" name="TextBox 23">
            <a:extLst>
              <a:ext uri="{FF2B5EF4-FFF2-40B4-BE49-F238E27FC236}">
                <a16:creationId xmlns:a16="http://schemas.microsoft.com/office/drawing/2014/main" id="{63DDDF99-8CC7-BF0F-1B26-ACF2D6F2AA69}"/>
              </a:ext>
            </a:extLst>
          </p:cNvPr>
          <p:cNvSpPr txBox="1"/>
          <p:nvPr/>
        </p:nvSpPr>
        <p:spPr>
          <a:xfrm>
            <a:off x="9195766" y="3716964"/>
            <a:ext cx="1923350" cy="923330"/>
          </a:xfrm>
          <a:prstGeom prst="rect">
            <a:avLst/>
          </a:prstGeom>
          <a:noFill/>
        </p:spPr>
        <p:txBody>
          <a:bodyPr wrap="square" rtlCol="0">
            <a:spAutoFit/>
          </a:bodyPr>
          <a:lstStyle/>
          <a:p>
            <a:pPr marL="285750" indent="-285750">
              <a:buFont typeface="Courier New" panose="02070309020205020404" pitchFamily="49" charset="0"/>
              <a:buChar char="o"/>
            </a:pPr>
            <a:r>
              <a:rPr lang="en-GB" dirty="0"/>
              <a:t>Failure to see the bigger picture</a:t>
            </a:r>
          </a:p>
        </p:txBody>
      </p:sp>
    </p:spTree>
    <p:extLst>
      <p:ext uri="{BB962C8B-B14F-4D97-AF65-F5344CB8AC3E}">
        <p14:creationId xmlns:p14="http://schemas.microsoft.com/office/powerpoint/2010/main" val="1134824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3CA5899-0691-782F-A0FE-7CFB3F4EDA34}"/>
              </a:ext>
            </a:extLst>
          </p:cNvPr>
          <p:cNvPicPr>
            <a:picLocks noChangeAspect="1"/>
          </p:cNvPicPr>
          <p:nvPr/>
        </p:nvPicPr>
        <p:blipFill>
          <a:blip r:embed="rId3"/>
          <a:stretch>
            <a:fillRect/>
          </a:stretch>
        </p:blipFill>
        <p:spPr>
          <a:xfrm>
            <a:off x="6446944" y="1141964"/>
            <a:ext cx="3914775" cy="2613112"/>
          </a:xfrm>
          <a:prstGeom prst="rect">
            <a:avLst/>
          </a:prstGeom>
        </p:spPr>
      </p:pic>
      <p:sp>
        <p:nvSpPr>
          <p:cNvPr id="5" name="TextBox 4">
            <a:extLst>
              <a:ext uri="{FF2B5EF4-FFF2-40B4-BE49-F238E27FC236}">
                <a16:creationId xmlns:a16="http://schemas.microsoft.com/office/drawing/2014/main" id="{8E87BB92-6CA9-19F3-8645-BD8DBE760C59}"/>
              </a:ext>
            </a:extLst>
          </p:cNvPr>
          <p:cNvSpPr txBox="1"/>
          <p:nvPr/>
        </p:nvSpPr>
        <p:spPr>
          <a:xfrm>
            <a:off x="6446944" y="3875385"/>
            <a:ext cx="3914775" cy="1661993"/>
          </a:xfrm>
          <a:prstGeom prst="rect">
            <a:avLst/>
          </a:prstGeom>
          <a:noFill/>
        </p:spPr>
        <p:txBody>
          <a:bodyPr wrap="square" rtlCol="0">
            <a:spAutoFit/>
          </a:bodyPr>
          <a:lstStyle/>
          <a:p>
            <a:pPr algn="r"/>
            <a:r>
              <a:rPr lang="en-GB" b="1" dirty="0"/>
              <a:t>Figure 2: AI generated image of idea     </a:t>
            </a:r>
            <a:r>
              <a:rPr lang="en-GB" sz="1200" dirty="0"/>
              <a:t>(ChatGPT, 2026)</a:t>
            </a:r>
            <a:endParaRPr lang="en-GB" sz="1200" b="1" dirty="0"/>
          </a:p>
          <a:p>
            <a:endParaRPr lang="en-GB" b="1" dirty="0"/>
          </a:p>
          <a:p>
            <a:pPr marL="285750" indent="-285750">
              <a:buFont typeface="Courier New" panose="02070309020205020404" pitchFamily="49" charset="0"/>
              <a:buChar char="o"/>
            </a:pPr>
            <a:r>
              <a:rPr lang="en-GB" dirty="0"/>
              <a:t>Ergonomic design</a:t>
            </a:r>
          </a:p>
          <a:p>
            <a:pPr marL="285750" indent="-285750">
              <a:buFont typeface="Courier New" panose="02070309020205020404" pitchFamily="49" charset="0"/>
              <a:buChar char="o"/>
            </a:pPr>
            <a:r>
              <a:rPr lang="en-GB" dirty="0"/>
              <a:t>Standardised </a:t>
            </a:r>
          </a:p>
          <a:p>
            <a:pPr marL="285750" indent="-285750">
              <a:buFont typeface="Courier New" panose="02070309020205020404" pitchFamily="49" charset="0"/>
              <a:buChar char="o"/>
            </a:pPr>
            <a:r>
              <a:rPr lang="en-GB" dirty="0"/>
              <a:t>Colour-coded</a:t>
            </a:r>
          </a:p>
        </p:txBody>
      </p:sp>
      <p:pic>
        <p:nvPicPr>
          <p:cNvPr id="7" name="Picture 6">
            <a:extLst>
              <a:ext uri="{FF2B5EF4-FFF2-40B4-BE49-F238E27FC236}">
                <a16:creationId xmlns:a16="http://schemas.microsoft.com/office/drawing/2014/main" id="{83F1F481-149F-D9FB-E987-3240ED4FE552}"/>
              </a:ext>
            </a:extLst>
          </p:cNvPr>
          <p:cNvPicPr>
            <a:picLocks noChangeAspect="1"/>
          </p:cNvPicPr>
          <p:nvPr/>
        </p:nvPicPr>
        <p:blipFill>
          <a:blip r:embed="rId4"/>
          <a:srcRect t="40594" b="12667"/>
          <a:stretch>
            <a:fillRect/>
          </a:stretch>
        </p:blipFill>
        <p:spPr>
          <a:xfrm>
            <a:off x="1541217" y="1141964"/>
            <a:ext cx="3372202" cy="2613112"/>
          </a:xfrm>
          <a:prstGeom prst="rect">
            <a:avLst/>
          </a:prstGeom>
        </p:spPr>
      </p:pic>
      <p:sp>
        <p:nvSpPr>
          <p:cNvPr id="8" name="TextBox 7">
            <a:extLst>
              <a:ext uri="{FF2B5EF4-FFF2-40B4-BE49-F238E27FC236}">
                <a16:creationId xmlns:a16="http://schemas.microsoft.com/office/drawing/2014/main" id="{2F04BD4C-9768-DBA3-9669-7B43849FF09B}"/>
              </a:ext>
            </a:extLst>
          </p:cNvPr>
          <p:cNvSpPr txBox="1"/>
          <p:nvPr/>
        </p:nvSpPr>
        <p:spPr>
          <a:xfrm>
            <a:off x="1541217" y="3875385"/>
            <a:ext cx="3372202" cy="1477328"/>
          </a:xfrm>
          <a:prstGeom prst="rect">
            <a:avLst/>
          </a:prstGeom>
          <a:noFill/>
        </p:spPr>
        <p:txBody>
          <a:bodyPr wrap="square" rtlCol="0">
            <a:spAutoFit/>
          </a:bodyPr>
          <a:lstStyle/>
          <a:p>
            <a:pPr algn="ctr"/>
            <a:r>
              <a:rPr lang="en-GB" b="1" dirty="0"/>
              <a:t>Figure 1: Current drug box </a:t>
            </a:r>
          </a:p>
          <a:p>
            <a:endParaRPr lang="en-GB" dirty="0"/>
          </a:p>
          <a:p>
            <a:pPr marL="285750" indent="-285750">
              <a:buFont typeface="Courier New" panose="02070309020205020404" pitchFamily="49" charset="0"/>
              <a:buChar char="o"/>
            </a:pPr>
            <a:r>
              <a:rPr lang="en-GB" dirty="0"/>
              <a:t>Disorganised </a:t>
            </a:r>
          </a:p>
          <a:p>
            <a:pPr marL="285750" indent="-285750">
              <a:buFont typeface="Courier New" panose="02070309020205020404" pitchFamily="49" charset="0"/>
              <a:buChar char="o"/>
            </a:pPr>
            <a:r>
              <a:rPr lang="en-GB" dirty="0"/>
              <a:t>Lacks standardisation</a:t>
            </a:r>
          </a:p>
          <a:p>
            <a:pPr marL="285750" indent="-285750">
              <a:buFont typeface="Courier New" panose="02070309020205020404" pitchFamily="49" charset="0"/>
              <a:buChar char="o"/>
            </a:pPr>
            <a:r>
              <a:rPr lang="en-GB" dirty="0"/>
              <a:t>Not ergonomic </a:t>
            </a:r>
          </a:p>
        </p:txBody>
      </p:sp>
      <p:sp>
        <p:nvSpPr>
          <p:cNvPr id="2" name="AutoShape 2" descr="Emergency medication bag in ambulance">
            <a:extLst>
              <a:ext uri="{FF2B5EF4-FFF2-40B4-BE49-F238E27FC236}">
                <a16:creationId xmlns:a16="http://schemas.microsoft.com/office/drawing/2014/main" id="{71F99B6B-FCB3-E739-850F-1C457246A7B4}"/>
              </a:ext>
            </a:extLst>
          </p:cNvPr>
          <p:cNvSpPr>
            <a:spLocks noChangeAspect="1" noChangeArrowheads="1"/>
          </p:cNvSpPr>
          <p:nvPr/>
        </p:nvSpPr>
        <p:spPr bwMode="auto">
          <a:xfrm>
            <a:off x="4791075" y="2124075"/>
            <a:ext cx="1457325" cy="1457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412225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385EB0C-B910-8FDB-1460-CD594D94C866}"/>
              </a:ext>
            </a:extLst>
          </p:cNvPr>
          <p:cNvSpPr txBox="1"/>
          <p:nvPr/>
        </p:nvSpPr>
        <p:spPr>
          <a:xfrm>
            <a:off x="804334" y="5639013"/>
            <a:ext cx="5291666" cy="646331"/>
          </a:xfrm>
          <a:prstGeom prst="rect">
            <a:avLst/>
          </a:prstGeom>
          <a:noFill/>
        </p:spPr>
        <p:txBody>
          <a:bodyPr wrap="square" rtlCol="0">
            <a:spAutoFit/>
          </a:bodyPr>
          <a:lstStyle/>
          <a:p>
            <a:pPr algn="ctr"/>
            <a:r>
              <a:rPr lang="en-GB" b="1" dirty="0"/>
              <a:t>Figure 3: AI generated image of drug box storage reality</a:t>
            </a:r>
          </a:p>
        </p:txBody>
      </p:sp>
      <p:sp>
        <p:nvSpPr>
          <p:cNvPr id="7" name="Title 6">
            <a:extLst>
              <a:ext uri="{FF2B5EF4-FFF2-40B4-BE49-F238E27FC236}">
                <a16:creationId xmlns:a16="http://schemas.microsoft.com/office/drawing/2014/main" id="{F3D7FDE2-5D25-FB1E-2CAF-7B63B0A2DF16}"/>
              </a:ext>
            </a:extLst>
          </p:cNvPr>
          <p:cNvSpPr>
            <a:spLocks noGrp="1"/>
          </p:cNvSpPr>
          <p:nvPr>
            <p:ph type="title"/>
          </p:nvPr>
        </p:nvSpPr>
        <p:spPr/>
        <p:txBody>
          <a:bodyPr/>
          <a:lstStyle/>
          <a:p>
            <a:pPr algn="ctr"/>
            <a:r>
              <a:rPr lang="en-GB" b="1" dirty="0"/>
              <a:t>Drug box change – reality </a:t>
            </a:r>
          </a:p>
        </p:txBody>
      </p:sp>
      <p:sp>
        <p:nvSpPr>
          <p:cNvPr id="10" name="TextBox 9">
            <a:extLst>
              <a:ext uri="{FF2B5EF4-FFF2-40B4-BE49-F238E27FC236}">
                <a16:creationId xmlns:a16="http://schemas.microsoft.com/office/drawing/2014/main" id="{A6256ABE-4F1A-5584-150F-DB9E24615789}"/>
              </a:ext>
            </a:extLst>
          </p:cNvPr>
          <p:cNvSpPr txBox="1"/>
          <p:nvPr/>
        </p:nvSpPr>
        <p:spPr>
          <a:xfrm>
            <a:off x="7081121" y="2997794"/>
            <a:ext cx="4994764" cy="2031325"/>
          </a:xfrm>
          <a:prstGeom prst="rect">
            <a:avLst/>
          </a:prstGeom>
          <a:noFill/>
        </p:spPr>
        <p:txBody>
          <a:bodyPr wrap="square" rtlCol="0">
            <a:spAutoFit/>
          </a:bodyPr>
          <a:lstStyle/>
          <a:p>
            <a:pPr marL="285750" indent="-285750">
              <a:buFont typeface="Courier New" panose="02070309020205020404" pitchFamily="49" charset="0"/>
              <a:buChar char="o"/>
            </a:pPr>
            <a:r>
              <a:rPr lang="en-GB" dirty="0"/>
              <a:t>Original drug storage box = no cost implication</a:t>
            </a:r>
          </a:p>
          <a:p>
            <a:pPr marL="285750" indent="-285750">
              <a:buFont typeface="Courier New" panose="02070309020205020404" pitchFamily="49" charset="0"/>
              <a:buChar char="o"/>
            </a:pPr>
            <a:r>
              <a:rPr lang="en-GB" dirty="0"/>
              <a:t>Medications in original packaging to comply with the Medicines Management Policy </a:t>
            </a:r>
          </a:p>
          <a:p>
            <a:pPr marL="285750" indent="-285750">
              <a:buFont typeface="Courier New" panose="02070309020205020404" pitchFamily="49" charset="0"/>
              <a:buChar char="o"/>
            </a:pPr>
            <a:r>
              <a:rPr lang="en-GB" dirty="0"/>
              <a:t>Colour-coded ergonomic design to </a:t>
            </a:r>
            <a:r>
              <a:rPr lang="en-GB" dirty="0">
                <a:sym typeface="Wingdings" panose="05000000000000000000" pitchFamily="2" charset="2"/>
              </a:rPr>
              <a:t>  cognitive load</a:t>
            </a:r>
            <a:endParaRPr lang="en-GB" dirty="0"/>
          </a:p>
          <a:p>
            <a:pPr marL="285750" indent="-285750">
              <a:buFont typeface="Arial" panose="020B0604020202020204" pitchFamily="34" charset="0"/>
              <a:buChar char="•"/>
            </a:pPr>
            <a:endParaRPr lang="en-GB" dirty="0"/>
          </a:p>
        </p:txBody>
      </p:sp>
      <p:sp>
        <p:nvSpPr>
          <p:cNvPr id="2" name="AutoShape 2" descr="Generated image: Emergency medications in ambulance kit">
            <a:extLst>
              <a:ext uri="{FF2B5EF4-FFF2-40B4-BE49-F238E27FC236}">
                <a16:creationId xmlns:a16="http://schemas.microsoft.com/office/drawing/2014/main" id="{CB319C00-15FE-2192-FC5D-45F3D61BF06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a:extLst>
              <a:ext uri="{FF2B5EF4-FFF2-40B4-BE49-F238E27FC236}">
                <a16:creationId xmlns:a16="http://schemas.microsoft.com/office/drawing/2014/main" id="{F3C9F209-2067-269F-9A89-2F0A08643F4D}"/>
              </a:ext>
            </a:extLst>
          </p:cNvPr>
          <p:cNvPicPr>
            <a:picLocks noChangeAspect="1"/>
          </p:cNvPicPr>
          <p:nvPr/>
        </p:nvPicPr>
        <p:blipFill>
          <a:blip r:embed="rId3"/>
          <a:stretch>
            <a:fillRect/>
          </a:stretch>
        </p:blipFill>
        <p:spPr>
          <a:xfrm>
            <a:off x="1019175" y="1899550"/>
            <a:ext cx="5295900" cy="3530600"/>
          </a:xfrm>
          <a:prstGeom prst="rect">
            <a:avLst/>
          </a:prstGeom>
        </p:spPr>
      </p:pic>
      <p:sp>
        <p:nvSpPr>
          <p:cNvPr id="8" name="TextBox 7">
            <a:extLst>
              <a:ext uri="{FF2B5EF4-FFF2-40B4-BE49-F238E27FC236}">
                <a16:creationId xmlns:a16="http://schemas.microsoft.com/office/drawing/2014/main" id="{F5A05BA4-D26B-0AC5-EC0E-EECF27E9C0A1}"/>
              </a:ext>
            </a:extLst>
          </p:cNvPr>
          <p:cNvSpPr txBox="1"/>
          <p:nvPr/>
        </p:nvSpPr>
        <p:spPr>
          <a:xfrm>
            <a:off x="5124450" y="5430150"/>
            <a:ext cx="2247900" cy="276999"/>
          </a:xfrm>
          <a:prstGeom prst="rect">
            <a:avLst/>
          </a:prstGeom>
          <a:noFill/>
        </p:spPr>
        <p:txBody>
          <a:bodyPr wrap="square" rtlCol="0">
            <a:spAutoFit/>
          </a:bodyPr>
          <a:lstStyle/>
          <a:p>
            <a:r>
              <a:rPr lang="en-GB" sz="1200" dirty="0"/>
              <a:t>(ChatGPT, 2026)</a:t>
            </a:r>
          </a:p>
        </p:txBody>
      </p:sp>
    </p:spTree>
    <p:extLst>
      <p:ext uri="{BB962C8B-B14F-4D97-AF65-F5344CB8AC3E}">
        <p14:creationId xmlns:p14="http://schemas.microsoft.com/office/powerpoint/2010/main" val="4135296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21058-2331-7324-0C8A-B72E426FB887}"/>
              </a:ext>
            </a:extLst>
          </p:cNvPr>
          <p:cNvSpPr>
            <a:spLocks noGrp="1"/>
          </p:cNvSpPr>
          <p:nvPr>
            <p:ph type="title"/>
          </p:nvPr>
        </p:nvSpPr>
        <p:spPr/>
        <p:txBody>
          <a:bodyPr/>
          <a:lstStyle/>
          <a:p>
            <a:r>
              <a:rPr lang="en-GB" b="1" dirty="0"/>
              <a:t>Change Management Theories Considered</a:t>
            </a:r>
          </a:p>
        </p:txBody>
      </p:sp>
      <p:pic>
        <p:nvPicPr>
          <p:cNvPr id="5" name="Graphic 4" descr="Checkmark with solid fill">
            <a:extLst>
              <a:ext uri="{FF2B5EF4-FFF2-40B4-BE49-F238E27FC236}">
                <a16:creationId xmlns:a16="http://schemas.microsoft.com/office/drawing/2014/main" id="{0CDE3390-ED21-D1A4-35F5-1E6BFFCBDAA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15440" y="2119195"/>
            <a:ext cx="670560" cy="670560"/>
          </a:xfrm>
          <a:prstGeom prst="rect">
            <a:avLst/>
          </a:prstGeom>
        </p:spPr>
      </p:pic>
      <p:sp>
        <p:nvSpPr>
          <p:cNvPr id="7" name="TextBox 6">
            <a:extLst>
              <a:ext uri="{FF2B5EF4-FFF2-40B4-BE49-F238E27FC236}">
                <a16:creationId xmlns:a16="http://schemas.microsoft.com/office/drawing/2014/main" id="{A2C9BE12-9EC0-D6ED-3D4B-E51457CE1F17}"/>
              </a:ext>
            </a:extLst>
          </p:cNvPr>
          <p:cNvSpPr txBox="1"/>
          <p:nvPr/>
        </p:nvSpPr>
        <p:spPr>
          <a:xfrm>
            <a:off x="2667000" y="2229477"/>
            <a:ext cx="6858000" cy="523220"/>
          </a:xfrm>
          <a:prstGeom prst="rect">
            <a:avLst/>
          </a:prstGeom>
          <a:noFill/>
        </p:spPr>
        <p:txBody>
          <a:bodyPr wrap="square" rtlCol="0">
            <a:spAutoFit/>
          </a:bodyPr>
          <a:lstStyle/>
          <a:p>
            <a:r>
              <a:rPr lang="en-GB" sz="2800" dirty="0"/>
              <a:t>Lewin’s 3-Step Model </a:t>
            </a:r>
            <a:r>
              <a:rPr lang="en-GB" sz="2000" dirty="0"/>
              <a:t>(Lewin, 1971)</a:t>
            </a:r>
          </a:p>
        </p:txBody>
      </p:sp>
      <p:pic>
        <p:nvPicPr>
          <p:cNvPr id="9" name="Graphic 8" descr="Close with solid fill">
            <a:extLst>
              <a:ext uri="{FF2B5EF4-FFF2-40B4-BE49-F238E27FC236}">
                <a16:creationId xmlns:a16="http://schemas.microsoft.com/office/drawing/2014/main" id="{3CF96131-9285-400E-9AF9-AE57A2171A0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615440" y="3209209"/>
            <a:ext cx="670322" cy="670322"/>
          </a:xfrm>
          <a:prstGeom prst="rect">
            <a:avLst/>
          </a:prstGeom>
        </p:spPr>
      </p:pic>
      <p:sp>
        <p:nvSpPr>
          <p:cNvPr id="10" name="TextBox 9">
            <a:extLst>
              <a:ext uri="{FF2B5EF4-FFF2-40B4-BE49-F238E27FC236}">
                <a16:creationId xmlns:a16="http://schemas.microsoft.com/office/drawing/2014/main" id="{1FB2B85D-B54B-FA55-2937-D1850D6EC6C6}"/>
              </a:ext>
            </a:extLst>
          </p:cNvPr>
          <p:cNvSpPr txBox="1"/>
          <p:nvPr/>
        </p:nvSpPr>
        <p:spPr>
          <a:xfrm>
            <a:off x="2666999" y="3276749"/>
            <a:ext cx="7525871" cy="523220"/>
          </a:xfrm>
          <a:prstGeom prst="rect">
            <a:avLst/>
          </a:prstGeom>
          <a:noFill/>
        </p:spPr>
        <p:txBody>
          <a:bodyPr wrap="square" rtlCol="0">
            <a:spAutoFit/>
          </a:bodyPr>
          <a:lstStyle/>
          <a:p>
            <a:r>
              <a:rPr lang="en-GB" sz="2800" dirty="0"/>
              <a:t>Kotter’s 8-Step Change Model </a:t>
            </a:r>
            <a:r>
              <a:rPr lang="en-GB" sz="2000" dirty="0"/>
              <a:t>(Kotter ,1996) </a:t>
            </a:r>
          </a:p>
        </p:txBody>
      </p:sp>
      <p:pic>
        <p:nvPicPr>
          <p:cNvPr id="11" name="Graphic 10" descr="Close with solid fill">
            <a:extLst>
              <a:ext uri="{FF2B5EF4-FFF2-40B4-BE49-F238E27FC236}">
                <a16:creationId xmlns:a16="http://schemas.microsoft.com/office/drawing/2014/main" id="{26F0A563-1AA3-446F-000E-5E8839BA1B6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615440" y="4403525"/>
            <a:ext cx="670322" cy="670322"/>
          </a:xfrm>
          <a:prstGeom prst="rect">
            <a:avLst/>
          </a:prstGeom>
        </p:spPr>
      </p:pic>
      <p:pic>
        <p:nvPicPr>
          <p:cNvPr id="12" name="Graphic 11" descr="Close with solid fill">
            <a:extLst>
              <a:ext uri="{FF2B5EF4-FFF2-40B4-BE49-F238E27FC236}">
                <a16:creationId xmlns:a16="http://schemas.microsoft.com/office/drawing/2014/main" id="{609038C3-7A79-F611-2790-F297E04D7DE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615440" y="5525065"/>
            <a:ext cx="670322" cy="670322"/>
          </a:xfrm>
          <a:prstGeom prst="rect">
            <a:avLst/>
          </a:prstGeom>
        </p:spPr>
      </p:pic>
      <p:sp>
        <p:nvSpPr>
          <p:cNvPr id="13" name="TextBox 12">
            <a:extLst>
              <a:ext uri="{FF2B5EF4-FFF2-40B4-BE49-F238E27FC236}">
                <a16:creationId xmlns:a16="http://schemas.microsoft.com/office/drawing/2014/main" id="{B88179E3-4CA6-6ABF-A836-850061B88831}"/>
              </a:ext>
            </a:extLst>
          </p:cNvPr>
          <p:cNvSpPr txBox="1"/>
          <p:nvPr/>
        </p:nvSpPr>
        <p:spPr>
          <a:xfrm>
            <a:off x="2667000" y="4477793"/>
            <a:ext cx="8686800" cy="523220"/>
          </a:xfrm>
          <a:prstGeom prst="rect">
            <a:avLst/>
          </a:prstGeom>
          <a:noFill/>
        </p:spPr>
        <p:txBody>
          <a:bodyPr wrap="square" rtlCol="0">
            <a:spAutoFit/>
          </a:bodyPr>
          <a:lstStyle/>
          <a:p>
            <a:r>
              <a:rPr lang="en-GB" sz="2800" dirty="0"/>
              <a:t>Roger’s Diffusion of innovations </a:t>
            </a:r>
            <a:r>
              <a:rPr lang="en-GB" sz="2000" dirty="0"/>
              <a:t>(Rogers, 2003)</a:t>
            </a:r>
          </a:p>
        </p:txBody>
      </p:sp>
      <p:sp>
        <p:nvSpPr>
          <p:cNvPr id="14" name="TextBox 13">
            <a:extLst>
              <a:ext uri="{FF2B5EF4-FFF2-40B4-BE49-F238E27FC236}">
                <a16:creationId xmlns:a16="http://schemas.microsoft.com/office/drawing/2014/main" id="{DAA48CBF-C1B3-9F9E-C07B-720441FFF9C7}"/>
              </a:ext>
            </a:extLst>
          </p:cNvPr>
          <p:cNvSpPr txBox="1"/>
          <p:nvPr/>
        </p:nvSpPr>
        <p:spPr>
          <a:xfrm>
            <a:off x="2667000" y="5525065"/>
            <a:ext cx="9525000" cy="523220"/>
          </a:xfrm>
          <a:prstGeom prst="rect">
            <a:avLst/>
          </a:prstGeom>
          <a:noFill/>
        </p:spPr>
        <p:txBody>
          <a:bodyPr wrap="square" rtlCol="0">
            <a:spAutoFit/>
          </a:bodyPr>
          <a:lstStyle/>
          <a:p>
            <a:r>
              <a:rPr lang="en-GB" sz="2800" dirty="0"/>
              <a:t>Nudge Theory </a:t>
            </a:r>
            <a:r>
              <a:rPr lang="en-GB" sz="2000" dirty="0"/>
              <a:t>(Thaler and Sunstein, 2008;Thaler and Sunstein, 2021)</a:t>
            </a:r>
          </a:p>
        </p:txBody>
      </p:sp>
    </p:spTree>
    <p:extLst>
      <p:ext uri="{BB962C8B-B14F-4D97-AF65-F5344CB8AC3E}">
        <p14:creationId xmlns:p14="http://schemas.microsoft.com/office/powerpoint/2010/main" val="1790420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42A64EC-3AAB-CCD5-0252-CD849922F267}"/>
              </a:ext>
            </a:extLst>
          </p:cNvPr>
          <p:cNvSpPr>
            <a:spLocks noGrp="1"/>
          </p:cNvSpPr>
          <p:nvPr>
            <p:ph type="title"/>
          </p:nvPr>
        </p:nvSpPr>
        <p:spPr/>
        <p:txBody>
          <a:bodyPr>
            <a:normAutofit/>
          </a:bodyPr>
          <a:lstStyle/>
          <a:p>
            <a:pPr algn="ctr"/>
            <a:r>
              <a:rPr lang="en-GB" sz="3600" b="1" dirty="0"/>
              <a:t>Lewin (1951) 3-Step Change Model</a:t>
            </a:r>
          </a:p>
        </p:txBody>
      </p:sp>
      <p:graphicFrame>
        <p:nvGraphicFramePr>
          <p:cNvPr id="9" name="Content Placeholder 8">
            <a:extLst>
              <a:ext uri="{FF2B5EF4-FFF2-40B4-BE49-F238E27FC236}">
                <a16:creationId xmlns:a16="http://schemas.microsoft.com/office/drawing/2014/main" id="{E3EBCECE-611B-03C8-F039-4C894A7B5A51}"/>
              </a:ext>
            </a:extLst>
          </p:cNvPr>
          <p:cNvGraphicFramePr>
            <a:graphicFrameLocks noGrp="1"/>
          </p:cNvGraphicFramePr>
          <p:nvPr>
            <p:ph idx="1"/>
            <p:extLst>
              <p:ext uri="{D42A27DB-BD31-4B8C-83A1-F6EECF244321}">
                <p14:modId xmlns:p14="http://schemas.microsoft.com/office/powerpoint/2010/main" val="3687758590"/>
              </p:ext>
            </p:extLst>
          </p:nvPr>
        </p:nvGraphicFramePr>
        <p:xfrm>
          <a:off x="2032907" y="1459820"/>
          <a:ext cx="8126186" cy="21814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63D7C392-D01D-E954-6C91-3C3905EC5D75}"/>
              </a:ext>
            </a:extLst>
          </p:cNvPr>
          <p:cNvSpPr txBox="1"/>
          <p:nvPr/>
        </p:nvSpPr>
        <p:spPr>
          <a:xfrm>
            <a:off x="640080" y="3807515"/>
            <a:ext cx="5455920" cy="1754326"/>
          </a:xfrm>
          <a:prstGeom prst="rect">
            <a:avLst/>
          </a:prstGeom>
          <a:noFill/>
        </p:spPr>
        <p:txBody>
          <a:bodyPr wrap="square" rtlCol="0">
            <a:spAutoFit/>
          </a:bodyPr>
          <a:lstStyle/>
          <a:p>
            <a:r>
              <a:rPr lang="en-GB" b="1" dirty="0"/>
              <a:t>Why? </a:t>
            </a:r>
          </a:p>
          <a:p>
            <a:pPr marL="285750" indent="-285750">
              <a:buFont typeface="Courier New" panose="02070309020205020404" pitchFamily="49" charset="0"/>
              <a:buChar char="o"/>
            </a:pPr>
            <a:r>
              <a:rPr lang="en-GB" dirty="0"/>
              <a:t>Current design is stuck in policy and routine</a:t>
            </a:r>
          </a:p>
          <a:p>
            <a:pPr marL="285750" indent="-285750">
              <a:buFont typeface="Courier New" panose="02070309020205020404" pitchFamily="49" charset="0"/>
              <a:buChar char="o"/>
            </a:pPr>
            <a:r>
              <a:rPr lang="en-GB" dirty="0"/>
              <a:t>Change in thinking required </a:t>
            </a:r>
          </a:p>
          <a:p>
            <a:pPr marL="285750" indent="-285750">
              <a:buFont typeface="Courier New" panose="02070309020205020404" pitchFamily="49" charset="0"/>
              <a:buChar char="o"/>
            </a:pPr>
            <a:r>
              <a:rPr lang="en-GB" dirty="0"/>
              <a:t>Identify driving forces and restraining forces</a:t>
            </a:r>
          </a:p>
          <a:p>
            <a:pPr marL="285750" indent="-285750">
              <a:buFont typeface="Courier New" panose="02070309020205020404" pitchFamily="49" charset="0"/>
              <a:buChar char="o"/>
            </a:pPr>
            <a:r>
              <a:rPr lang="en-GB" dirty="0"/>
              <a:t>Plan interventions to strengthen drivers and reduce barriers </a:t>
            </a:r>
          </a:p>
        </p:txBody>
      </p:sp>
      <p:sp>
        <p:nvSpPr>
          <p:cNvPr id="11" name="TextBox 10">
            <a:extLst>
              <a:ext uri="{FF2B5EF4-FFF2-40B4-BE49-F238E27FC236}">
                <a16:creationId xmlns:a16="http://schemas.microsoft.com/office/drawing/2014/main" id="{182EFD12-11F6-6360-612B-C9BDA65A83AA}"/>
              </a:ext>
            </a:extLst>
          </p:cNvPr>
          <p:cNvSpPr txBox="1"/>
          <p:nvPr/>
        </p:nvSpPr>
        <p:spPr>
          <a:xfrm>
            <a:off x="7254240" y="3987102"/>
            <a:ext cx="4974227" cy="1200329"/>
          </a:xfrm>
          <a:prstGeom prst="rect">
            <a:avLst/>
          </a:prstGeom>
          <a:noFill/>
        </p:spPr>
        <p:txBody>
          <a:bodyPr wrap="square" rtlCol="0">
            <a:spAutoFit/>
          </a:bodyPr>
          <a:lstStyle/>
          <a:p>
            <a:pPr marL="285750" indent="-285750">
              <a:buFont typeface="Courier New" panose="02070309020205020404" pitchFamily="49" charset="0"/>
              <a:buChar char="o"/>
            </a:pPr>
            <a:r>
              <a:rPr lang="en-GB" dirty="0"/>
              <a:t>Doesn’t account for governance and political barriers </a:t>
            </a:r>
          </a:p>
          <a:p>
            <a:pPr marL="285750" indent="-285750">
              <a:buFont typeface="Courier New" panose="02070309020205020404" pitchFamily="49" charset="0"/>
              <a:buChar char="o"/>
            </a:pPr>
            <a:r>
              <a:rPr lang="en-GB" dirty="0"/>
              <a:t>Can be too linear for complex healthcare systems </a:t>
            </a:r>
          </a:p>
        </p:txBody>
      </p:sp>
      <p:pic>
        <p:nvPicPr>
          <p:cNvPr id="13" name="Graphic 12" descr="Research with solid fill">
            <a:extLst>
              <a:ext uri="{FF2B5EF4-FFF2-40B4-BE49-F238E27FC236}">
                <a16:creationId xmlns:a16="http://schemas.microsoft.com/office/drawing/2014/main" id="{0CDCAA8F-2D30-6C80-5062-CB585F19F545}"/>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6339840" y="3821567"/>
            <a:ext cx="914400" cy="914400"/>
          </a:xfrm>
          <a:prstGeom prst="rect">
            <a:avLst/>
          </a:prstGeom>
        </p:spPr>
      </p:pic>
    </p:spTree>
    <p:extLst>
      <p:ext uri="{BB962C8B-B14F-4D97-AF65-F5344CB8AC3E}">
        <p14:creationId xmlns:p14="http://schemas.microsoft.com/office/powerpoint/2010/main" val="47136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9E18C554-A5D6-2120-82E5-04BAFCE524B4}"/>
              </a:ext>
            </a:extLst>
          </p:cNvPr>
          <p:cNvGraphicFramePr>
            <a:graphicFrameLocks noGrp="1"/>
          </p:cNvGraphicFramePr>
          <p:nvPr>
            <p:ph idx="1"/>
            <p:extLst>
              <p:ext uri="{D42A27DB-BD31-4B8C-83A1-F6EECF244321}">
                <p14:modId xmlns:p14="http://schemas.microsoft.com/office/powerpoint/2010/main" val="895764398"/>
              </p:ext>
            </p:extLst>
          </p:nvPr>
        </p:nvGraphicFramePr>
        <p:xfrm>
          <a:off x="1017494" y="350520"/>
          <a:ext cx="10515600" cy="61569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41859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6DD97-2DB4-022D-A377-9B74EFEFEDE7}"/>
              </a:ext>
            </a:extLst>
          </p:cNvPr>
          <p:cNvSpPr>
            <a:spLocks noGrp="1"/>
          </p:cNvSpPr>
          <p:nvPr>
            <p:ph type="title"/>
          </p:nvPr>
        </p:nvSpPr>
        <p:spPr>
          <a:xfrm>
            <a:off x="838200" y="0"/>
            <a:ext cx="10515600" cy="1325563"/>
          </a:xfrm>
        </p:spPr>
        <p:txBody>
          <a:bodyPr>
            <a:normAutofit/>
          </a:bodyPr>
          <a:lstStyle/>
          <a:p>
            <a:pPr algn="ctr"/>
            <a:r>
              <a:rPr lang="en-GB" sz="3600" b="1" dirty="0"/>
              <a:t>Kotter (1996) 8-Step Change Model    </a:t>
            </a:r>
            <a:r>
              <a:rPr lang="en-GB" sz="2000" dirty="0"/>
              <a:t>(Kotter, 2012)</a:t>
            </a:r>
          </a:p>
        </p:txBody>
      </p:sp>
      <p:pic>
        <p:nvPicPr>
          <p:cNvPr id="8" name="Picture 7">
            <a:extLst>
              <a:ext uri="{FF2B5EF4-FFF2-40B4-BE49-F238E27FC236}">
                <a16:creationId xmlns:a16="http://schemas.microsoft.com/office/drawing/2014/main" id="{908D2322-147A-7ED2-A49D-F278FEC12669}"/>
              </a:ext>
            </a:extLst>
          </p:cNvPr>
          <p:cNvPicPr>
            <a:picLocks noChangeAspect="1"/>
          </p:cNvPicPr>
          <p:nvPr/>
        </p:nvPicPr>
        <p:blipFill>
          <a:blip r:embed="rId3"/>
          <a:stretch>
            <a:fillRect/>
          </a:stretch>
        </p:blipFill>
        <p:spPr>
          <a:xfrm>
            <a:off x="6736080" y="4551533"/>
            <a:ext cx="914479" cy="914479"/>
          </a:xfrm>
          <a:prstGeom prst="rect">
            <a:avLst/>
          </a:prstGeom>
        </p:spPr>
      </p:pic>
      <p:sp>
        <p:nvSpPr>
          <p:cNvPr id="9" name="TextBox 8">
            <a:extLst>
              <a:ext uri="{FF2B5EF4-FFF2-40B4-BE49-F238E27FC236}">
                <a16:creationId xmlns:a16="http://schemas.microsoft.com/office/drawing/2014/main" id="{7E6005F8-44FF-175E-EF67-1D46760B83ED}"/>
              </a:ext>
            </a:extLst>
          </p:cNvPr>
          <p:cNvSpPr txBox="1"/>
          <p:nvPr/>
        </p:nvSpPr>
        <p:spPr>
          <a:xfrm>
            <a:off x="7818177" y="4440063"/>
            <a:ext cx="4974227" cy="1477328"/>
          </a:xfrm>
          <a:prstGeom prst="rect">
            <a:avLst/>
          </a:prstGeom>
          <a:noFill/>
        </p:spPr>
        <p:txBody>
          <a:bodyPr wrap="square" rtlCol="0">
            <a:spAutoFit/>
          </a:bodyPr>
          <a:lstStyle/>
          <a:p>
            <a:pPr marL="285750" indent="-285750">
              <a:buFont typeface="Courier New" panose="02070309020205020404" pitchFamily="49" charset="0"/>
              <a:buChar char="o"/>
            </a:pPr>
            <a:r>
              <a:rPr lang="en-GB" dirty="0"/>
              <a:t>Time intensive </a:t>
            </a:r>
          </a:p>
          <a:p>
            <a:pPr marL="285750" indent="-285750">
              <a:buFont typeface="Courier New" panose="02070309020205020404" pitchFamily="49" charset="0"/>
              <a:buChar char="o"/>
            </a:pPr>
            <a:r>
              <a:rPr lang="en-GB" dirty="0"/>
              <a:t>Assumes leadership authority </a:t>
            </a:r>
          </a:p>
          <a:p>
            <a:pPr marL="285750" indent="-285750">
              <a:buFont typeface="Courier New" panose="02070309020205020404" pitchFamily="49" charset="0"/>
              <a:buChar char="o"/>
            </a:pPr>
            <a:r>
              <a:rPr lang="en-GB" dirty="0"/>
              <a:t>Needs accurate identification of forces </a:t>
            </a:r>
          </a:p>
          <a:p>
            <a:pPr marL="285750" indent="-285750">
              <a:buFont typeface="Courier New" panose="02070309020205020404" pitchFamily="49" charset="0"/>
              <a:buChar char="o"/>
            </a:pPr>
            <a:r>
              <a:rPr lang="en-GB" dirty="0"/>
              <a:t>Too structured and rigid for fast-paced working environments</a:t>
            </a:r>
          </a:p>
        </p:txBody>
      </p:sp>
      <p:sp>
        <p:nvSpPr>
          <p:cNvPr id="10" name="TextBox 9">
            <a:extLst>
              <a:ext uri="{FF2B5EF4-FFF2-40B4-BE49-F238E27FC236}">
                <a16:creationId xmlns:a16="http://schemas.microsoft.com/office/drawing/2014/main" id="{BC10E174-F65B-E946-8D7C-C3B942A62493}"/>
              </a:ext>
            </a:extLst>
          </p:cNvPr>
          <p:cNvSpPr txBox="1"/>
          <p:nvPr/>
        </p:nvSpPr>
        <p:spPr>
          <a:xfrm>
            <a:off x="6736080" y="2144149"/>
            <a:ext cx="5455920" cy="1477328"/>
          </a:xfrm>
          <a:prstGeom prst="rect">
            <a:avLst/>
          </a:prstGeom>
          <a:noFill/>
        </p:spPr>
        <p:txBody>
          <a:bodyPr wrap="square" rtlCol="0">
            <a:spAutoFit/>
          </a:bodyPr>
          <a:lstStyle/>
          <a:p>
            <a:r>
              <a:rPr lang="en-GB" b="1" dirty="0"/>
              <a:t>Why? </a:t>
            </a:r>
          </a:p>
          <a:p>
            <a:pPr marL="285750" indent="-285750">
              <a:buFont typeface="Courier New" panose="02070309020205020404" pitchFamily="49" charset="0"/>
              <a:buChar char="o"/>
            </a:pPr>
            <a:r>
              <a:rPr lang="en-GB" dirty="0"/>
              <a:t>Useful elements – create urgency, build a guiding team and communicate vision </a:t>
            </a:r>
          </a:p>
          <a:p>
            <a:pPr marL="285750" indent="-285750">
              <a:buFont typeface="Courier New" panose="02070309020205020404" pitchFamily="49" charset="0"/>
              <a:buChar char="o"/>
            </a:pPr>
            <a:r>
              <a:rPr lang="en-GB" dirty="0"/>
              <a:t>Removes barriers </a:t>
            </a:r>
          </a:p>
          <a:p>
            <a:pPr marL="285750" indent="-285750">
              <a:buFont typeface="Courier New" panose="02070309020205020404" pitchFamily="49" charset="0"/>
              <a:buChar char="o"/>
            </a:pPr>
            <a:r>
              <a:rPr lang="en-GB" dirty="0"/>
              <a:t>Generates short-term wins </a:t>
            </a:r>
          </a:p>
        </p:txBody>
      </p:sp>
      <p:pic>
        <p:nvPicPr>
          <p:cNvPr id="1026" name="Picture 2" descr="Kotter's 8 Step Change Model">
            <a:extLst>
              <a:ext uri="{FF2B5EF4-FFF2-40B4-BE49-F238E27FC236}">
                <a16:creationId xmlns:a16="http://schemas.microsoft.com/office/drawing/2014/main" id="{7CC5D037-4312-9C7D-3E81-FA0B37B5A2F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577" t="3218" r="21890" b="3142"/>
          <a:stretch>
            <a:fillRect/>
          </a:stretch>
        </p:blipFill>
        <p:spPr bwMode="auto">
          <a:xfrm>
            <a:off x="984103" y="1325563"/>
            <a:ext cx="5111897" cy="505481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323FB05-620E-FC32-C166-FBF77DEAC62B}"/>
              </a:ext>
            </a:extLst>
          </p:cNvPr>
          <p:cNvSpPr txBox="1"/>
          <p:nvPr/>
        </p:nvSpPr>
        <p:spPr>
          <a:xfrm>
            <a:off x="4918841" y="6103377"/>
            <a:ext cx="1933903" cy="276999"/>
          </a:xfrm>
          <a:prstGeom prst="rect">
            <a:avLst/>
          </a:prstGeom>
          <a:noFill/>
        </p:spPr>
        <p:txBody>
          <a:bodyPr wrap="square" rtlCol="0">
            <a:spAutoFit/>
          </a:bodyPr>
          <a:lstStyle/>
          <a:p>
            <a:r>
              <a:rPr lang="en-GB" sz="1200" dirty="0"/>
              <a:t>(Lucidity, 2025)</a:t>
            </a:r>
            <a:endParaRPr lang="en-GB" dirty="0"/>
          </a:p>
        </p:txBody>
      </p:sp>
    </p:spTree>
    <p:extLst>
      <p:ext uri="{BB962C8B-B14F-4D97-AF65-F5344CB8AC3E}">
        <p14:creationId xmlns:p14="http://schemas.microsoft.com/office/powerpoint/2010/main" val="458102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E1240E53-D7AD-D0B8-EB05-AE7565DBD434}"/>
              </a:ext>
            </a:extLst>
          </p:cNvPr>
          <p:cNvSpPr>
            <a:spLocks noGrp="1"/>
          </p:cNvSpPr>
          <p:nvPr>
            <p:ph type="title"/>
          </p:nvPr>
        </p:nvSpPr>
        <p:spPr>
          <a:xfrm>
            <a:off x="838200" y="15557"/>
            <a:ext cx="10515600" cy="1325563"/>
          </a:xfrm>
        </p:spPr>
        <p:txBody>
          <a:bodyPr>
            <a:normAutofit/>
          </a:bodyPr>
          <a:lstStyle/>
          <a:p>
            <a:pPr algn="ctr"/>
            <a:r>
              <a:rPr lang="en-GB" sz="3200" b="1" dirty="0"/>
              <a:t>Rogers (2003) Diffusion of innovation</a:t>
            </a:r>
          </a:p>
        </p:txBody>
      </p:sp>
      <p:sp>
        <p:nvSpPr>
          <p:cNvPr id="12" name="TextBox 11">
            <a:extLst>
              <a:ext uri="{FF2B5EF4-FFF2-40B4-BE49-F238E27FC236}">
                <a16:creationId xmlns:a16="http://schemas.microsoft.com/office/drawing/2014/main" id="{C5B7C287-F694-D5FC-C912-BD14A42F83CA}"/>
              </a:ext>
            </a:extLst>
          </p:cNvPr>
          <p:cNvSpPr txBox="1"/>
          <p:nvPr/>
        </p:nvSpPr>
        <p:spPr>
          <a:xfrm>
            <a:off x="8077246" y="1779323"/>
            <a:ext cx="4017217" cy="1477328"/>
          </a:xfrm>
          <a:prstGeom prst="rect">
            <a:avLst/>
          </a:prstGeom>
          <a:noFill/>
        </p:spPr>
        <p:txBody>
          <a:bodyPr wrap="square" rtlCol="0">
            <a:spAutoFit/>
          </a:bodyPr>
          <a:lstStyle/>
          <a:p>
            <a:r>
              <a:rPr lang="en-GB" b="1" dirty="0"/>
              <a:t>Why? </a:t>
            </a:r>
          </a:p>
          <a:p>
            <a:r>
              <a:rPr lang="en-GB" dirty="0"/>
              <a:t>Rogers (2003) is valuable for understanding how innovation spreads. However, it doesn’t apply well to high-risk dynamic environments.</a:t>
            </a:r>
          </a:p>
        </p:txBody>
      </p:sp>
      <p:pic>
        <p:nvPicPr>
          <p:cNvPr id="13" name="Picture 12">
            <a:extLst>
              <a:ext uri="{FF2B5EF4-FFF2-40B4-BE49-F238E27FC236}">
                <a16:creationId xmlns:a16="http://schemas.microsoft.com/office/drawing/2014/main" id="{74D150E0-6028-C22E-BC32-24FA2917D734}"/>
              </a:ext>
            </a:extLst>
          </p:cNvPr>
          <p:cNvPicPr>
            <a:picLocks noChangeAspect="1"/>
          </p:cNvPicPr>
          <p:nvPr/>
        </p:nvPicPr>
        <p:blipFill>
          <a:blip r:embed="rId3"/>
          <a:stretch>
            <a:fillRect/>
          </a:stretch>
        </p:blipFill>
        <p:spPr>
          <a:xfrm>
            <a:off x="8249353" y="4530765"/>
            <a:ext cx="914479" cy="914479"/>
          </a:xfrm>
          <a:prstGeom prst="rect">
            <a:avLst/>
          </a:prstGeom>
        </p:spPr>
      </p:pic>
      <p:sp>
        <p:nvSpPr>
          <p:cNvPr id="14" name="TextBox 13">
            <a:extLst>
              <a:ext uri="{FF2B5EF4-FFF2-40B4-BE49-F238E27FC236}">
                <a16:creationId xmlns:a16="http://schemas.microsoft.com/office/drawing/2014/main" id="{E6B93CB2-57A2-14CE-22D5-4E9E71F39621}"/>
              </a:ext>
            </a:extLst>
          </p:cNvPr>
          <p:cNvSpPr txBox="1"/>
          <p:nvPr/>
        </p:nvSpPr>
        <p:spPr>
          <a:xfrm>
            <a:off x="9163832" y="3885365"/>
            <a:ext cx="2766041" cy="2585323"/>
          </a:xfrm>
          <a:prstGeom prst="rect">
            <a:avLst/>
          </a:prstGeom>
          <a:noFill/>
        </p:spPr>
        <p:txBody>
          <a:bodyPr wrap="square" rtlCol="0">
            <a:spAutoFit/>
          </a:bodyPr>
          <a:lstStyle/>
          <a:p>
            <a:pPr marL="285750" indent="-285750">
              <a:buFont typeface="Courier New" panose="02070309020205020404" pitchFamily="49" charset="0"/>
              <a:buChar char="o"/>
            </a:pPr>
            <a:r>
              <a:rPr lang="en-GB" dirty="0"/>
              <a:t>Slow adoption </a:t>
            </a:r>
          </a:p>
          <a:p>
            <a:pPr marL="285750" indent="-285750">
              <a:buFont typeface="Courier New" panose="02070309020205020404" pitchFamily="49" charset="0"/>
              <a:buChar char="o"/>
            </a:pPr>
            <a:r>
              <a:rPr lang="en-GB" dirty="0"/>
              <a:t>Lacks structured framework </a:t>
            </a:r>
          </a:p>
          <a:p>
            <a:pPr marL="285750" indent="-285750">
              <a:buFont typeface="Courier New" panose="02070309020205020404" pitchFamily="49" charset="0"/>
              <a:buChar char="o"/>
            </a:pPr>
            <a:r>
              <a:rPr lang="en-GB" dirty="0"/>
              <a:t>Lack of organisational control</a:t>
            </a:r>
          </a:p>
          <a:p>
            <a:pPr marL="285750" indent="-285750">
              <a:buFont typeface="Courier New" panose="02070309020205020404" pitchFamily="49" charset="0"/>
              <a:buChar char="o"/>
            </a:pPr>
            <a:r>
              <a:rPr lang="en-GB" dirty="0"/>
              <a:t>Risk of variations</a:t>
            </a:r>
          </a:p>
          <a:p>
            <a:pPr marL="285750" indent="-285750">
              <a:buFont typeface="Courier New" panose="02070309020205020404" pitchFamily="49" charset="0"/>
              <a:buChar char="o"/>
            </a:pPr>
            <a:r>
              <a:rPr lang="en-GB" dirty="0"/>
              <a:t>Lack of emphasis on behavioural reinforcement </a:t>
            </a:r>
          </a:p>
        </p:txBody>
      </p:sp>
      <p:pic>
        <p:nvPicPr>
          <p:cNvPr id="2050" name="Picture 2" descr="Innovation Model">
            <a:extLst>
              <a:ext uri="{FF2B5EF4-FFF2-40B4-BE49-F238E27FC236}">
                <a16:creationId xmlns:a16="http://schemas.microsoft.com/office/drawing/2014/main" id="{5190EE55-9833-A080-286F-7742F991509D}"/>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262127" y="1519186"/>
            <a:ext cx="7728841" cy="435133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2770DA6-68E3-70A2-3FF9-FFEDF14684EA}"/>
              </a:ext>
            </a:extLst>
          </p:cNvPr>
          <p:cNvSpPr txBox="1"/>
          <p:nvPr/>
        </p:nvSpPr>
        <p:spPr>
          <a:xfrm>
            <a:off x="6431279" y="5496300"/>
            <a:ext cx="5760721" cy="307777"/>
          </a:xfrm>
          <a:prstGeom prst="rect">
            <a:avLst/>
          </a:prstGeom>
          <a:noFill/>
        </p:spPr>
        <p:txBody>
          <a:bodyPr wrap="square" rtlCol="0">
            <a:spAutoFit/>
          </a:bodyPr>
          <a:lstStyle/>
          <a:p>
            <a:r>
              <a:rPr lang="en-GB" sz="1400"/>
              <a:t>(Gousset, 2022)</a:t>
            </a:r>
            <a:endParaRPr lang="en-GB" sz="1400" dirty="0"/>
          </a:p>
        </p:txBody>
      </p:sp>
    </p:spTree>
    <p:extLst>
      <p:ext uri="{BB962C8B-B14F-4D97-AF65-F5344CB8AC3E}">
        <p14:creationId xmlns:p14="http://schemas.microsoft.com/office/powerpoint/2010/main" val="3697692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57263390-9569-4BAF-7FE3-2D4C28A2FAFD}"/>
              </a:ext>
            </a:extLst>
          </p:cNvPr>
          <p:cNvGraphicFramePr/>
          <p:nvPr>
            <p:extLst>
              <p:ext uri="{D42A27DB-BD31-4B8C-83A1-F6EECF244321}">
                <p14:modId xmlns:p14="http://schemas.microsoft.com/office/powerpoint/2010/main" val="2373006654"/>
              </p:ext>
            </p:extLst>
          </p:nvPr>
        </p:nvGraphicFramePr>
        <p:xfrm>
          <a:off x="0" y="-1402080"/>
          <a:ext cx="12192000" cy="82600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F6196B75-8206-06AA-AE0F-2E9AEF74FC33}"/>
              </a:ext>
            </a:extLst>
          </p:cNvPr>
          <p:cNvSpPr>
            <a:spLocks noGrp="1"/>
          </p:cNvSpPr>
          <p:nvPr>
            <p:ph type="title"/>
          </p:nvPr>
        </p:nvSpPr>
        <p:spPr/>
        <p:txBody>
          <a:bodyPr/>
          <a:lstStyle/>
          <a:p>
            <a:r>
              <a:rPr lang="en-GB" b="1" dirty="0"/>
              <a:t>Nudge Theory </a:t>
            </a:r>
          </a:p>
        </p:txBody>
      </p:sp>
      <p:sp>
        <p:nvSpPr>
          <p:cNvPr id="8" name="TextBox 7">
            <a:extLst>
              <a:ext uri="{FF2B5EF4-FFF2-40B4-BE49-F238E27FC236}">
                <a16:creationId xmlns:a16="http://schemas.microsoft.com/office/drawing/2014/main" id="{D4A7B09F-7216-86EF-0707-DBCD8F0AFF49}"/>
              </a:ext>
            </a:extLst>
          </p:cNvPr>
          <p:cNvSpPr txBox="1"/>
          <p:nvPr/>
        </p:nvSpPr>
        <p:spPr>
          <a:xfrm>
            <a:off x="5326743" y="865412"/>
            <a:ext cx="6299200" cy="400110"/>
          </a:xfrm>
          <a:prstGeom prst="rect">
            <a:avLst/>
          </a:prstGeom>
          <a:noFill/>
        </p:spPr>
        <p:txBody>
          <a:bodyPr wrap="square" rtlCol="0">
            <a:spAutoFit/>
          </a:bodyPr>
          <a:lstStyle/>
          <a:p>
            <a:r>
              <a:rPr lang="en-GB" sz="2000" dirty="0"/>
              <a:t>(Thaler and Sunstein, 2008;Thaler and Sunstein, 2021)</a:t>
            </a:r>
          </a:p>
        </p:txBody>
      </p:sp>
      <p:sp>
        <p:nvSpPr>
          <p:cNvPr id="9" name="TextBox 8">
            <a:extLst>
              <a:ext uri="{FF2B5EF4-FFF2-40B4-BE49-F238E27FC236}">
                <a16:creationId xmlns:a16="http://schemas.microsoft.com/office/drawing/2014/main" id="{34AE71A9-7829-1358-F164-D33C8CC8609D}"/>
              </a:ext>
            </a:extLst>
          </p:cNvPr>
          <p:cNvSpPr txBox="1"/>
          <p:nvPr/>
        </p:nvSpPr>
        <p:spPr>
          <a:xfrm>
            <a:off x="868601" y="4358600"/>
            <a:ext cx="5257800" cy="1477328"/>
          </a:xfrm>
          <a:prstGeom prst="rect">
            <a:avLst/>
          </a:prstGeom>
          <a:noFill/>
        </p:spPr>
        <p:txBody>
          <a:bodyPr wrap="square" rtlCol="0">
            <a:spAutoFit/>
          </a:bodyPr>
          <a:lstStyle/>
          <a:p>
            <a:r>
              <a:rPr lang="en-GB" b="1" dirty="0"/>
              <a:t>Why? </a:t>
            </a:r>
          </a:p>
          <a:p>
            <a:pPr marL="285750" indent="-285750">
              <a:buFont typeface="Courier New" panose="02070309020205020404" pitchFamily="49" charset="0"/>
              <a:buChar char="o"/>
            </a:pPr>
            <a:r>
              <a:rPr lang="en-GB" dirty="0"/>
              <a:t>Subtle behavioural interventions could be easily applied to this design </a:t>
            </a:r>
          </a:p>
          <a:p>
            <a:pPr marL="285750" indent="-285750">
              <a:buFont typeface="Courier New" panose="02070309020205020404" pitchFamily="49" charset="0"/>
              <a:buChar char="o"/>
            </a:pPr>
            <a:r>
              <a:rPr lang="en-GB" dirty="0"/>
              <a:t>Encourages correct usage without strict enforcement </a:t>
            </a:r>
          </a:p>
        </p:txBody>
      </p:sp>
      <p:pic>
        <p:nvPicPr>
          <p:cNvPr id="11" name="Picture 10">
            <a:extLst>
              <a:ext uri="{FF2B5EF4-FFF2-40B4-BE49-F238E27FC236}">
                <a16:creationId xmlns:a16="http://schemas.microsoft.com/office/drawing/2014/main" id="{2DCDB8B5-C181-AD35-D45A-458EF395C50A}"/>
              </a:ext>
            </a:extLst>
          </p:cNvPr>
          <p:cNvPicPr>
            <a:picLocks noChangeAspect="1"/>
          </p:cNvPicPr>
          <p:nvPr/>
        </p:nvPicPr>
        <p:blipFill>
          <a:blip r:embed="rId8"/>
          <a:stretch>
            <a:fillRect/>
          </a:stretch>
        </p:blipFill>
        <p:spPr>
          <a:xfrm>
            <a:off x="6583640" y="4640024"/>
            <a:ext cx="914479" cy="914479"/>
          </a:xfrm>
          <a:prstGeom prst="rect">
            <a:avLst/>
          </a:prstGeom>
        </p:spPr>
      </p:pic>
      <p:sp>
        <p:nvSpPr>
          <p:cNvPr id="12" name="TextBox 11">
            <a:extLst>
              <a:ext uri="{FF2B5EF4-FFF2-40B4-BE49-F238E27FC236}">
                <a16:creationId xmlns:a16="http://schemas.microsoft.com/office/drawing/2014/main" id="{7C1289EE-FAD8-3E66-FD73-B62D48FF52CF}"/>
              </a:ext>
            </a:extLst>
          </p:cNvPr>
          <p:cNvSpPr txBox="1"/>
          <p:nvPr/>
        </p:nvSpPr>
        <p:spPr>
          <a:xfrm>
            <a:off x="7498119" y="4499980"/>
            <a:ext cx="4693881" cy="1200329"/>
          </a:xfrm>
          <a:prstGeom prst="rect">
            <a:avLst/>
          </a:prstGeom>
          <a:noFill/>
        </p:spPr>
        <p:txBody>
          <a:bodyPr wrap="square" rtlCol="0">
            <a:spAutoFit/>
          </a:bodyPr>
          <a:lstStyle/>
          <a:p>
            <a:pPr marL="285750" indent="-285750">
              <a:buFont typeface="Courier New" panose="02070309020205020404" pitchFamily="49" charset="0"/>
              <a:buChar char="o"/>
            </a:pPr>
            <a:r>
              <a:rPr lang="en-GB" dirty="0"/>
              <a:t>Nudges alone may not address deeper organisational issues </a:t>
            </a:r>
          </a:p>
          <a:p>
            <a:pPr marL="285750" indent="-285750">
              <a:buFont typeface="Courier New" panose="02070309020205020404" pitchFamily="49" charset="0"/>
              <a:buChar char="o"/>
            </a:pPr>
            <a:r>
              <a:rPr lang="en-GB" dirty="0"/>
              <a:t>Effectiveness depends on careful designs and monitoring</a:t>
            </a:r>
          </a:p>
        </p:txBody>
      </p:sp>
    </p:spTree>
    <p:extLst>
      <p:ext uri="{BB962C8B-B14F-4D97-AF65-F5344CB8AC3E}">
        <p14:creationId xmlns:p14="http://schemas.microsoft.com/office/powerpoint/2010/main" val="2937344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F8228-2551-97A3-CDB7-C3DD269533D3}"/>
              </a:ext>
            </a:extLst>
          </p:cNvPr>
          <p:cNvSpPr>
            <a:spLocks noGrp="1"/>
          </p:cNvSpPr>
          <p:nvPr>
            <p:ph type="title"/>
          </p:nvPr>
        </p:nvSpPr>
        <p:spPr/>
        <p:txBody>
          <a:bodyPr/>
          <a:lstStyle/>
          <a:p>
            <a:pPr algn="ctr"/>
            <a:r>
              <a:rPr lang="en-GB" b="1" dirty="0"/>
              <a:t>Progress to date </a:t>
            </a:r>
          </a:p>
        </p:txBody>
      </p:sp>
      <p:graphicFrame>
        <p:nvGraphicFramePr>
          <p:cNvPr id="5" name="Content Placeholder 4">
            <a:extLst>
              <a:ext uri="{FF2B5EF4-FFF2-40B4-BE49-F238E27FC236}">
                <a16:creationId xmlns:a16="http://schemas.microsoft.com/office/drawing/2014/main" id="{03406F55-56CA-1FB4-86A3-2AA9E0CEA886}"/>
              </a:ext>
            </a:extLst>
          </p:cNvPr>
          <p:cNvGraphicFramePr>
            <a:graphicFrameLocks noGrp="1"/>
          </p:cNvGraphicFramePr>
          <p:nvPr>
            <p:ph idx="1"/>
            <p:extLst>
              <p:ext uri="{D42A27DB-BD31-4B8C-83A1-F6EECF244321}">
                <p14:modId xmlns:p14="http://schemas.microsoft.com/office/powerpoint/2010/main" val="14214974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9515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BB1BF9C-3CD9-ED93-B043-A6A5AAE4F90B}"/>
              </a:ext>
            </a:extLst>
          </p:cNvPr>
          <p:cNvSpPr>
            <a:spLocks noGrp="1"/>
          </p:cNvSpPr>
          <p:nvPr>
            <p:ph type="title"/>
          </p:nvPr>
        </p:nvSpPr>
        <p:spPr/>
        <p:txBody>
          <a:bodyPr>
            <a:normAutofit/>
          </a:bodyPr>
          <a:lstStyle/>
          <a:p>
            <a:r>
              <a:rPr lang="en-GB" b="1" dirty="0"/>
              <a:t>Reflection </a:t>
            </a:r>
            <a:r>
              <a:rPr lang="en-GB" dirty="0"/>
              <a:t>                                                      </a:t>
            </a:r>
            <a:r>
              <a:rPr lang="en-GB" sz="2000" dirty="0"/>
              <a:t>(Gibbs, 1988)</a:t>
            </a:r>
          </a:p>
        </p:txBody>
      </p:sp>
      <p:graphicFrame>
        <p:nvGraphicFramePr>
          <p:cNvPr id="10" name="Content Placeholder 9">
            <a:extLst>
              <a:ext uri="{FF2B5EF4-FFF2-40B4-BE49-F238E27FC236}">
                <a16:creationId xmlns:a16="http://schemas.microsoft.com/office/drawing/2014/main" id="{B729531F-F769-5DA9-7E79-162F5A89F1DB}"/>
              </a:ext>
            </a:extLst>
          </p:cNvPr>
          <p:cNvGraphicFramePr>
            <a:graphicFrameLocks noGrp="1"/>
          </p:cNvGraphicFramePr>
          <p:nvPr>
            <p:ph idx="1"/>
            <p:extLst>
              <p:ext uri="{D42A27DB-BD31-4B8C-83A1-F6EECF244321}">
                <p14:modId xmlns:p14="http://schemas.microsoft.com/office/powerpoint/2010/main" val="2562517296"/>
              </p:ext>
            </p:extLst>
          </p:nvPr>
        </p:nvGraphicFramePr>
        <p:xfrm>
          <a:off x="624840" y="1690688"/>
          <a:ext cx="10942320" cy="4924698"/>
        </p:xfrm>
        <a:graphic>
          <a:graphicData uri="http://schemas.openxmlformats.org/drawingml/2006/table">
            <a:tbl>
              <a:tblPr firstRow="1" bandRow="1">
                <a:tableStyleId>{2D5ABB26-0587-4C30-8999-92F81FD0307C}</a:tableStyleId>
              </a:tblPr>
              <a:tblGrid>
                <a:gridCol w="2084251">
                  <a:extLst>
                    <a:ext uri="{9D8B030D-6E8A-4147-A177-3AD203B41FA5}">
                      <a16:colId xmlns:a16="http://schemas.microsoft.com/office/drawing/2014/main" val="2581255136"/>
                    </a:ext>
                  </a:extLst>
                </a:gridCol>
                <a:gridCol w="8858069">
                  <a:extLst>
                    <a:ext uri="{9D8B030D-6E8A-4147-A177-3AD203B41FA5}">
                      <a16:colId xmlns:a16="http://schemas.microsoft.com/office/drawing/2014/main" val="1839876496"/>
                    </a:ext>
                  </a:extLst>
                </a:gridCol>
              </a:tblGrid>
              <a:tr h="687434">
                <a:tc>
                  <a:txBody>
                    <a:bodyPr/>
                    <a:lstStyle/>
                    <a:p>
                      <a:pPr algn="ctr"/>
                      <a:r>
                        <a:rPr lang="en-GB" b="1" dirty="0">
                          <a:solidFill>
                            <a:schemeClr val="tx1"/>
                          </a:solidFill>
                        </a:rPr>
                        <a:t>Description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dirty="0"/>
                        <a:t>Drug box redesign within WAST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867238533"/>
                  </a:ext>
                </a:extLst>
              </a:tr>
              <a:tr h="730987">
                <a:tc>
                  <a:txBody>
                    <a:bodyPr/>
                    <a:lstStyle/>
                    <a:p>
                      <a:pPr algn="ctr"/>
                      <a:r>
                        <a:rPr lang="en-GB" b="1" dirty="0"/>
                        <a:t>Feelings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dirty="0"/>
                        <a:t>Motivated to improve practice, frustration at resistance, surprise at governance constraints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121227825"/>
                  </a:ext>
                </a:extLst>
              </a:tr>
              <a:tr h="687434">
                <a:tc>
                  <a:txBody>
                    <a:bodyPr/>
                    <a:lstStyle/>
                    <a:p>
                      <a:pPr algn="ctr"/>
                      <a:r>
                        <a:rPr lang="en-GB" b="1" dirty="0"/>
                        <a:t>Evaluation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just"/>
                      <a:r>
                        <a:rPr lang="en-GB" sz="2800" dirty="0">
                          <a:sym typeface="Wingdings" panose="05000000000000000000" pitchFamily="2" charset="2"/>
                        </a:rPr>
                        <a:t>+  </a:t>
                      </a:r>
                      <a:r>
                        <a:rPr lang="en-GB" dirty="0">
                          <a:sym typeface="Wingdings" panose="05000000000000000000" pitchFamily="2" charset="2"/>
                        </a:rPr>
                        <a:t>identified patient safety issue,  awareness of stakeholder perspectives, </a:t>
                      </a:r>
                    </a:p>
                    <a:p>
                      <a:pPr algn="just"/>
                      <a:r>
                        <a:rPr lang="en-GB" sz="2800" dirty="0">
                          <a:sym typeface="Wingdings" panose="05000000000000000000" pitchFamily="2" charset="2"/>
                        </a:rPr>
                        <a:t>- </a:t>
                      </a:r>
                      <a:r>
                        <a:rPr lang="en-GB" dirty="0">
                          <a:sym typeface="Wingdings" panose="05000000000000000000" pitchFamily="2" charset="2"/>
                        </a:rPr>
                        <a:t> underestimated political complexity, </a:t>
                      </a:r>
                      <a:r>
                        <a:rPr lang="en-GB">
                          <a:sym typeface="Wingdings" panose="05000000000000000000" pitchFamily="2" charset="2"/>
                        </a:rPr>
                        <a:t>lacking data evidence</a:t>
                      </a:r>
                      <a:r>
                        <a:rPr lang="en-GB" dirty="0">
                          <a:sym typeface="Wingdings" panose="05000000000000000000" pitchFamily="2" charset="2"/>
                        </a:rPr>
                        <a:t>, better communication</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055440482"/>
                  </a:ext>
                </a:extLst>
              </a:tr>
              <a:tr h="1186529">
                <a:tc>
                  <a:txBody>
                    <a:bodyPr/>
                    <a:lstStyle/>
                    <a:p>
                      <a:pPr algn="ctr"/>
                      <a:r>
                        <a:rPr lang="en-GB" b="1" dirty="0"/>
                        <a:t>Analysis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1800" kern="1200" dirty="0">
                          <a:solidFill>
                            <a:schemeClr val="tx1"/>
                          </a:solidFill>
                          <a:effectLst/>
                          <a:latin typeface="+mn-lt"/>
                          <a:ea typeface="+mn-ea"/>
                          <a:cs typeface="+mn-cs"/>
                        </a:rPr>
                        <a:t>Change in healthcare is socio-political, not simply rational. </a:t>
                      </a:r>
                    </a:p>
                    <a:p>
                      <a:pPr algn="ctr"/>
                      <a:r>
                        <a:rPr lang="en-GB" sz="1800" kern="1200" dirty="0">
                          <a:solidFill>
                            <a:schemeClr val="tx1"/>
                          </a:solidFill>
                          <a:effectLst/>
                          <a:latin typeface="+mn-lt"/>
                          <a:ea typeface="+mn-ea"/>
                          <a:cs typeface="+mn-cs"/>
                        </a:rPr>
                        <a:t>Evidence alone is unsatisfactory and alignment with governance priorities is vital.</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723030543"/>
                  </a:ext>
                </a:extLst>
              </a:tr>
              <a:tr h="687434">
                <a:tc>
                  <a:txBody>
                    <a:bodyPr/>
                    <a:lstStyle/>
                    <a:p>
                      <a:pPr algn="ctr"/>
                      <a:r>
                        <a:rPr lang="en-GB" b="1" dirty="0"/>
                        <a:t>Conclusion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dirty="0"/>
                        <a:t>Earlier high-power stakeholder engagement and understanding of WAST position.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510762976"/>
                  </a:ext>
                </a:extLst>
              </a:tr>
              <a:tr h="687434">
                <a:tc>
                  <a:txBody>
                    <a:bodyPr/>
                    <a:lstStyle/>
                    <a:p>
                      <a:pPr algn="ctr"/>
                      <a:r>
                        <a:rPr lang="en-GB" b="1" dirty="0"/>
                        <a:t>Action Plan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dirty="0"/>
                        <a:t>Early planning and stakeholder engagement, seek constructive feedback. Formulate a cost-benefit analysis. Small pilot trial.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995002039"/>
                  </a:ext>
                </a:extLst>
              </a:tr>
            </a:tbl>
          </a:graphicData>
        </a:graphic>
      </p:graphicFrame>
    </p:spTree>
    <p:extLst>
      <p:ext uri="{BB962C8B-B14F-4D97-AF65-F5344CB8AC3E}">
        <p14:creationId xmlns:p14="http://schemas.microsoft.com/office/powerpoint/2010/main" val="429925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45024-F7EF-8EBC-3973-87D3E8C73230}"/>
              </a:ext>
            </a:extLst>
          </p:cNvPr>
          <p:cNvSpPr>
            <a:spLocks noGrp="1"/>
          </p:cNvSpPr>
          <p:nvPr>
            <p:ph type="title"/>
          </p:nvPr>
        </p:nvSpPr>
        <p:spPr/>
        <p:txBody>
          <a:bodyPr/>
          <a:lstStyle/>
          <a:p>
            <a:pPr algn="ctr"/>
            <a:r>
              <a:rPr lang="en-GB" b="1" dirty="0"/>
              <a:t>Key Learning </a:t>
            </a:r>
          </a:p>
        </p:txBody>
      </p:sp>
      <p:graphicFrame>
        <p:nvGraphicFramePr>
          <p:cNvPr id="6" name="Content Placeholder 5">
            <a:extLst>
              <a:ext uri="{FF2B5EF4-FFF2-40B4-BE49-F238E27FC236}">
                <a16:creationId xmlns:a16="http://schemas.microsoft.com/office/drawing/2014/main" id="{46D71AE2-05F6-92E9-603A-4429CD55C4F9}"/>
              </a:ext>
            </a:extLst>
          </p:cNvPr>
          <p:cNvGraphicFramePr>
            <a:graphicFrameLocks noGrp="1"/>
          </p:cNvGraphicFramePr>
          <p:nvPr>
            <p:ph idx="1"/>
            <p:extLst>
              <p:ext uri="{D42A27DB-BD31-4B8C-83A1-F6EECF244321}">
                <p14:modId xmlns:p14="http://schemas.microsoft.com/office/powerpoint/2010/main" val="208029871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Graphic 4" descr="Idea outline">
            <a:extLst>
              <a:ext uri="{FF2B5EF4-FFF2-40B4-BE49-F238E27FC236}">
                <a16:creationId xmlns:a16="http://schemas.microsoft.com/office/drawing/2014/main" id="{8C7E9C0F-2561-A09C-4DAC-6651F07556E0}"/>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3460376" y="570706"/>
            <a:ext cx="914400" cy="914400"/>
          </a:xfrm>
          <a:prstGeom prst="rect">
            <a:avLst/>
          </a:prstGeom>
        </p:spPr>
      </p:pic>
    </p:spTree>
    <p:extLst>
      <p:ext uri="{BB962C8B-B14F-4D97-AF65-F5344CB8AC3E}">
        <p14:creationId xmlns:p14="http://schemas.microsoft.com/office/powerpoint/2010/main" val="1827090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15757-A456-C594-0A35-A2CEF082CDE3}"/>
              </a:ext>
            </a:extLst>
          </p:cNvPr>
          <p:cNvSpPr>
            <a:spLocks noGrp="1"/>
          </p:cNvSpPr>
          <p:nvPr>
            <p:ph type="title"/>
          </p:nvPr>
        </p:nvSpPr>
        <p:spPr/>
        <p:txBody>
          <a:bodyPr/>
          <a:lstStyle/>
          <a:p>
            <a:pPr algn="ctr"/>
            <a:r>
              <a:rPr lang="en-GB" b="1" dirty="0"/>
              <a:t>Conclusion</a:t>
            </a:r>
          </a:p>
        </p:txBody>
      </p:sp>
      <p:graphicFrame>
        <p:nvGraphicFramePr>
          <p:cNvPr id="6" name="Content Placeholder 5">
            <a:extLst>
              <a:ext uri="{FF2B5EF4-FFF2-40B4-BE49-F238E27FC236}">
                <a16:creationId xmlns:a16="http://schemas.microsoft.com/office/drawing/2014/main" id="{0B61AC41-4E6E-5D8F-D8A5-2BB269D26DBA}"/>
              </a:ext>
            </a:extLst>
          </p:cNvPr>
          <p:cNvGraphicFramePr>
            <a:graphicFrameLocks noGrp="1"/>
          </p:cNvGraphicFramePr>
          <p:nvPr>
            <p:ph idx="1"/>
            <p:extLst>
              <p:ext uri="{D42A27DB-BD31-4B8C-83A1-F6EECF244321}">
                <p14:modId xmlns:p14="http://schemas.microsoft.com/office/powerpoint/2010/main" val="68821437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56837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263AF-8C4C-2282-88A7-8D4CDBAA21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14057D-A87A-5AC0-930F-5625EFB060A0}"/>
              </a:ext>
            </a:extLst>
          </p:cNvPr>
          <p:cNvSpPr>
            <a:spLocks noGrp="1"/>
          </p:cNvSpPr>
          <p:nvPr>
            <p:ph type="title"/>
          </p:nvPr>
        </p:nvSpPr>
        <p:spPr>
          <a:xfrm>
            <a:off x="6654800" y="2766218"/>
            <a:ext cx="4419600" cy="1325563"/>
          </a:xfrm>
        </p:spPr>
        <p:txBody>
          <a:bodyPr/>
          <a:lstStyle/>
          <a:p>
            <a:pPr algn="ctr"/>
            <a:r>
              <a:rPr lang="en-GB" b="1" dirty="0"/>
              <a:t>Any Questions?</a:t>
            </a:r>
          </a:p>
        </p:txBody>
      </p:sp>
      <p:sp>
        <p:nvSpPr>
          <p:cNvPr id="5" name="TextBox 4">
            <a:extLst>
              <a:ext uri="{FF2B5EF4-FFF2-40B4-BE49-F238E27FC236}">
                <a16:creationId xmlns:a16="http://schemas.microsoft.com/office/drawing/2014/main" id="{F16F875F-F098-401F-04AF-1375E54F79C9}"/>
              </a:ext>
            </a:extLst>
          </p:cNvPr>
          <p:cNvSpPr txBox="1"/>
          <p:nvPr/>
        </p:nvSpPr>
        <p:spPr>
          <a:xfrm>
            <a:off x="1371600" y="-1195344"/>
            <a:ext cx="3213100" cy="9248686"/>
          </a:xfrm>
          <a:prstGeom prst="rect">
            <a:avLst/>
          </a:prstGeom>
          <a:noFill/>
        </p:spPr>
        <p:txBody>
          <a:bodyPr wrap="square" rtlCol="0">
            <a:spAutoFit/>
          </a:bodyPr>
          <a:lstStyle/>
          <a:p>
            <a:r>
              <a:rPr lang="en-GB" sz="59500" dirty="0"/>
              <a:t>?</a:t>
            </a:r>
          </a:p>
        </p:txBody>
      </p:sp>
    </p:spTree>
    <p:extLst>
      <p:ext uri="{BB962C8B-B14F-4D97-AF65-F5344CB8AC3E}">
        <p14:creationId xmlns:p14="http://schemas.microsoft.com/office/powerpoint/2010/main" val="454960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E9205-D908-40CA-C12E-F0F58D32046E}"/>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37A0BFD4-ADF2-000B-B437-FD19DC933DA7}"/>
              </a:ext>
            </a:extLst>
          </p:cNvPr>
          <p:cNvSpPr>
            <a:spLocks noGrp="1"/>
          </p:cNvSpPr>
          <p:nvPr>
            <p:ph idx="1"/>
          </p:nvPr>
        </p:nvSpPr>
        <p:spPr>
          <a:xfrm>
            <a:off x="838200" y="1465728"/>
            <a:ext cx="10515600" cy="5239871"/>
          </a:xfrm>
        </p:spPr>
        <p:txBody>
          <a:bodyPr>
            <a:normAutofit fontScale="40000" lnSpcReduction="20000"/>
          </a:bodyPr>
          <a:lstStyle/>
          <a:p>
            <a:pPr marL="0" indent="0">
              <a:buNone/>
            </a:pPr>
            <a:r>
              <a:rPr lang="en-GB" sz="3400" dirty="0"/>
              <a:t>ChatGPT (2026) AI-generated image of an ambulance drug box in an orange plastic case containing emergency medications. OpenAI.</a:t>
            </a:r>
          </a:p>
          <a:p>
            <a:pPr marL="0" indent="0">
              <a:buNone/>
            </a:pPr>
            <a:r>
              <a:rPr lang="en-GB" sz="3400" dirty="0"/>
              <a:t>ChatGPT (2026) AI-generated image of an ergonomic ambulance drug bag with colour-coded compartments. OpenAI.</a:t>
            </a:r>
          </a:p>
          <a:p>
            <a:pPr marL="0" indent="0">
              <a:buNone/>
            </a:pPr>
            <a:r>
              <a:rPr lang="en-GB" sz="3400" dirty="0"/>
              <a:t>Eden, C. and Ackermann, F. (1998) Making Strategy: The Journey of Strategic Management. London: Sage Publications.</a:t>
            </a:r>
          </a:p>
          <a:p>
            <a:pPr marL="0" indent="0">
              <a:buNone/>
            </a:pPr>
            <a:r>
              <a:rPr lang="en-GB" sz="3400" dirty="0"/>
              <a:t>Freeman, R.E. (1984) Strategic Management: A Stakeholder Approach. Boston, MA: Pitman</a:t>
            </a:r>
          </a:p>
          <a:p>
            <a:pPr marL="0" indent="0">
              <a:buNone/>
            </a:pPr>
            <a:r>
              <a:rPr lang="en-GB" sz="3400" dirty="0"/>
              <a:t>Gibbs, G. (1988) Learning by Doing: A Guide to Teaching and Learning Methods. Oxford: Oxford Polytechnic.</a:t>
            </a:r>
          </a:p>
          <a:p>
            <a:pPr marL="0" indent="0">
              <a:buNone/>
            </a:pPr>
            <a:r>
              <a:rPr lang="en-GB" sz="3400" dirty="0" err="1"/>
              <a:t>Gousset</a:t>
            </a:r>
            <a:r>
              <a:rPr lang="en-GB" sz="3400" dirty="0"/>
              <a:t>, D. (2022) The innovation model or 5 types of adopter, Human Skills. Available at: https://humanskills.blog/the-innovation-model/ (Accessed: 15 March 2026). </a:t>
            </a:r>
          </a:p>
          <a:p>
            <a:pPr marL="0" indent="0">
              <a:buNone/>
            </a:pPr>
            <a:r>
              <a:rPr lang="en-GB" sz="3400" dirty="0"/>
              <a:t>Johnson, G., Scholes, K. and Whittington, R. (2017) Exploring Strategy. 11th </a:t>
            </a:r>
            <a:r>
              <a:rPr lang="en-GB" sz="3400" dirty="0" err="1"/>
              <a:t>edn</a:t>
            </a:r>
            <a:r>
              <a:rPr lang="en-GB" sz="3400" dirty="0"/>
              <a:t>. Harlow: Pearson.</a:t>
            </a:r>
          </a:p>
          <a:p>
            <a:pPr marL="0" indent="0">
              <a:buNone/>
            </a:pPr>
            <a:r>
              <a:rPr lang="en-GB" sz="3400" dirty="0"/>
              <a:t>Kotler, P. and Keller, K.L. (2016) Marketing Management. 15th </a:t>
            </a:r>
            <a:r>
              <a:rPr lang="en-GB" sz="3400" dirty="0" err="1"/>
              <a:t>edn</a:t>
            </a:r>
            <a:r>
              <a:rPr lang="en-GB" sz="3400" dirty="0"/>
              <a:t>. Harlow: Pearson.</a:t>
            </a:r>
          </a:p>
          <a:p>
            <a:pPr marL="0" indent="0">
              <a:buNone/>
            </a:pPr>
            <a:r>
              <a:rPr lang="en-GB" sz="3400" dirty="0"/>
              <a:t>Kotter, J.P. (1996) Leading Change. Boston, MA: Harvard Business School Press.</a:t>
            </a:r>
          </a:p>
          <a:p>
            <a:pPr marL="0" indent="0">
              <a:buNone/>
            </a:pPr>
            <a:r>
              <a:rPr lang="en-GB" sz="3400" dirty="0"/>
              <a:t>Kotter, J.P. (2012) Leading Change. Boston, MA: Harvard Business Review Press. [updated version]</a:t>
            </a:r>
          </a:p>
          <a:p>
            <a:pPr marL="0" indent="0">
              <a:buNone/>
            </a:pPr>
            <a:r>
              <a:rPr lang="en-GB" sz="3400" dirty="0"/>
              <a:t>Lewin, K. (1951) Field Theory in Social Science: Selected Theoretical Papers. New York: Harper &amp; Row.</a:t>
            </a:r>
          </a:p>
          <a:p>
            <a:pPr marL="0" indent="0">
              <a:buNone/>
            </a:pPr>
            <a:r>
              <a:rPr lang="en-GB" sz="3400" dirty="0"/>
              <a:t>Lucidity (2025) How to successfully implement Kotter’s 8 step change model, Lucidity. Available at: https://getlucidity.com/strategy-resources/guide-to-kotters-8-step-change-model/ (Accessed: 15 March 2026). </a:t>
            </a:r>
          </a:p>
          <a:p>
            <a:pPr marL="0" indent="0">
              <a:buNone/>
            </a:pPr>
            <a:r>
              <a:rPr lang="en-GB" sz="3400" dirty="0"/>
              <a:t>Manchester, J. et al. (2014) ‘ Facilitating </a:t>
            </a:r>
            <a:r>
              <a:rPr lang="en-GB" sz="3400" dirty="0" err="1"/>
              <a:t>lewin’s</a:t>
            </a:r>
            <a:r>
              <a:rPr lang="en-GB" sz="3400" dirty="0"/>
              <a:t> change model with collaborative evaluation in promoting evidence-based practices of health professionals’, Evaluation and Program Planning, 47, pp. 82–90. doi:10.1016/j.evalprogplan.2014.08.007. </a:t>
            </a:r>
          </a:p>
          <a:p>
            <a:pPr marL="0" indent="0">
              <a:buNone/>
            </a:pPr>
            <a:r>
              <a:rPr lang="en-GB" sz="3400" dirty="0"/>
              <a:t>Rogers, E.M. (2003) Diffusion of Innovations. 5th </a:t>
            </a:r>
            <a:r>
              <a:rPr lang="en-GB" sz="3400" dirty="0" err="1"/>
              <a:t>edn</a:t>
            </a:r>
            <a:r>
              <a:rPr lang="en-GB" sz="3400" dirty="0"/>
              <a:t>. New York: Free Press.</a:t>
            </a:r>
          </a:p>
          <a:p>
            <a:pPr marL="0" indent="0">
              <a:buNone/>
            </a:pPr>
            <a:r>
              <a:rPr lang="en-GB" sz="3400" dirty="0"/>
              <a:t>Thaler, R.H. and Sunstein, C.R. (2008) Nudge: Improving Decisions About Health, Wealth, and Happiness. New Haven, CT: Yale University Press.</a:t>
            </a:r>
          </a:p>
          <a:p>
            <a:pPr marL="0" indent="0">
              <a:buNone/>
            </a:pPr>
            <a:r>
              <a:rPr lang="en-GB" sz="3400" dirty="0"/>
              <a:t>Thaler, R.H. and Sunstein, C.R. (2021) Nudge: The Final Edition. New Haven: Yale University Press.</a:t>
            </a:r>
          </a:p>
          <a:p>
            <a:pPr marL="0" indent="0">
              <a:buNone/>
            </a:pPr>
            <a:endParaRPr lang="en-GB" dirty="0"/>
          </a:p>
        </p:txBody>
      </p:sp>
    </p:spTree>
    <p:extLst>
      <p:ext uri="{BB962C8B-B14F-4D97-AF65-F5344CB8AC3E}">
        <p14:creationId xmlns:p14="http://schemas.microsoft.com/office/powerpoint/2010/main" val="3679010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10703</TotalTime>
  <Words>4855</Words>
  <Application>Microsoft Office PowerPoint</Application>
  <PresentationFormat>Widescreen</PresentationFormat>
  <Paragraphs>607</Paragraphs>
  <Slides>24</Slides>
  <Notes>24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Aptos</vt:lpstr>
      <vt:lpstr>Aptos Display</vt:lpstr>
      <vt:lpstr>Arial</vt:lpstr>
      <vt:lpstr>Courier New</vt:lpstr>
      <vt:lpstr>Wingdings</vt:lpstr>
      <vt:lpstr>Office Theme</vt:lpstr>
      <vt:lpstr>Applying Change Management Theories and techniques to improve medication storage and management within the Welsh Ambulance Service Trust (WAST)</vt:lpstr>
      <vt:lpstr>PowerPoint Presentation</vt:lpstr>
      <vt:lpstr>PowerPoint Presentation</vt:lpstr>
      <vt:lpstr>Research </vt:lpstr>
      <vt:lpstr>Tools used to justify the change:</vt:lpstr>
      <vt:lpstr>PEST Analysis                  (Kotler and Keller, 2016)</vt:lpstr>
      <vt:lpstr>SWOT Analysis                (Johnson et al., 2017) </vt:lpstr>
      <vt:lpstr>PowerPoint Presentation</vt:lpstr>
      <vt:lpstr>Force Field Analysis                      (Lewin, 1951)</vt:lpstr>
      <vt:lpstr>Barriers/Challenges encountered</vt:lpstr>
      <vt:lpstr>PowerPoint Presentation</vt:lpstr>
      <vt:lpstr>Drug box change – reality </vt:lpstr>
      <vt:lpstr>Change Management Theories Considered</vt:lpstr>
      <vt:lpstr>Lewin (1951) 3-Step Change Model</vt:lpstr>
      <vt:lpstr>PowerPoint Presentation</vt:lpstr>
      <vt:lpstr>Kotter (1996) 8-Step Change Model    (Kotter, 2012)</vt:lpstr>
      <vt:lpstr>Rogers (2003) Diffusion of innovation</vt:lpstr>
      <vt:lpstr>Nudge Theory </vt:lpstr>
      <vt:lpstr>Progress to date </vt:lpstr>
      <vt:lpstr>Reflection                                                       (Gibbs, 1988)</vt:lpstr>
      <vt:lpstr>Key Learning </vt:lpstr>
      <vt:lpstr>Conclusion</vt:lpstr>
      <vt:lpstr>Any Questions?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Layla kassimali</dc:creator>
  <cp:lastModifiedBy>Layla kassimali</cp:lastModifiedBy>
  <cp:revision>3</cp:revision>
  <dcterms:created xsi:type="dcterms:W3CDTF">2026-03-16T14:49:08Z</dcterms:created>
  <dcterms:modified xsi:type="dcterms:W3CDTF">2026-04-15T19:01:05Z</dcterms:modified>
</cp:coreProperties>
</file>