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38"/>
  </p:notesMasterIdLst>
  <p:handoutMasterIdLst>
    <p:handoutMasterId r:id="rId39"/>
  </p:handoutMasterIdLst>
  <p:sldIdLst>
    <p:sldId id="256" r:id="rId6"/>
    <p:sldId id="401" r:id="rId7"/>
    <p:sldId id="283" r:id="rId8"/>
    <p:sldId id="404" r:id="rId9"/>
    <p:sldId id="403" r:id="rId10"/>
    <p:sldId id="308" r:id="rId11"/>
    <p:sldId id="327" r:id="rId12"/>
    <p:sldId id="402" r:id="rId13"/>
    <p:sldId id="387" r:id="rId14"/>
    <p:sldId id="356" r:id="rId15"/>
    <p:sldId id="395" r:id="rId16"/>
    <p:sldId id="386" r:id="rId17"/>
    <p:sldId id="340" r:id="rId18"/>
    <p:sldId id="341" r:id="rId19"/>
    <p:sldId id="405" r:id="rId20"/>
    <p:sldId id="347" r:id="rId21"/>
    <p:sldId id="348" r:id="rId22"/>
    <p:sldId id="329" r:id="rId23"/>
    <p:sldId id="384" r:id="rId24"/>
    <p:sldId id="385" r:id="rId25"/>
    <p:sldId id="392" r:id="rId26"/>
    <p:sldId id="279" r:id="rId27"/>
    <p:sldId id="394" r:id="rId28"/>
    <p:sldId id="393" r:id="rId29"/>
    <p:sldId id="390" r:id="rId30"/>
    <p:sldId id="280" r:id="rId31"/>
    <p:sldId id="373" r:id="rId32"/>
    <p:sldId id="278" r:id="rId33"/>
    <p:sldId id="388" r:id="rId34"/>
    <p:sldId id="275" r:id="rId35"/>
    <p:sldId id="364" r:id="rId36"/>
    <p:sldId id="291"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3865A2-5B34-4052-AA2A-1580E9B9892D}" v="911" dt="2024-05-12T19:56:21.432"/>
  </p1510:revLst>
</p1510:revInfo>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673" autoAdjust="0"/>
    <p:restoredTop sz="84489" autoAdjust="0"/>
  </p:normalViewPr>
  <p:slideViewPr>
    <p:cSldViewPr>
      <p:cViewPr varScale="1">
        <p:scale>
          <a:sx n="71" d="100"/>
          <a:sy n="71" d="100"/>
        </p:scale>
        <p:origin x="2107" y="67"/>
      </p:cViewPr>
      <p:guideLst>
        <p:guide orient="horz" pos="2160"/>
        <p:guide pos="2880"/>
      </p:guideLst>
    </p:cSldViewPr>
  </p:slideViewPr>
  <p:notesTextViewPr>
    <p:cViewPr>
      <p:scale>
        <a:sx n="125" d="100"/>
        <a:sy n="125" d="100"/>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handoutMaster" Target="handoutMasters/handoutMaster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Taylor" userId="834dc7b14582ed51" providerId="LiveId" clId="{D23865A2-5B34-4052-AA2A-1580E9B9892D}"/>
    <pc:docChg chg="undo custSel addSld delSld modSld">
      <pc:chgData name="Emily Taylor" userId="834dc7b14582ed51" providerId="LiveId" clId="{D23865A2-5B34-4052-AA2A-1580E9B9892D}" dt="2024-05-12T19:56:21.432" v="3069"/>
      <pc:docMkLst>
        <pc:docMk/>
      </pc:docMkLst>
      <pc:sldChg chg="modSp mod">
        <pc:chgData name="Emily Taylor" userId="834dc7b14582ed51" providerId="LiveId" clId="{D23865A2-5B34-4052-AA2A-1580E9B9892D}" dt="2024-05-12T19:46:58.954" v="3025" actId="20577"/>
        <pc:sldMkLst>
          <pc:docMk/>
          <pc:sldMk cId="3408955283" sldId="256"/>
        </pc:sldMkLst>
        <pc:spChg chg="mod">
          <ac:chgData name="Emily Taylor" userId="834dc7b14582ed51" providerId="LiveId" clId="{D23865A2-5B34-4052-AA2A-1580E9B9892D}" dt="2024-05-12T19:46:58.954" v="3025" actId="20577"/>
          <ac:spMkLst>
            <pc:docMk/>
            <pc:sldMk cId="3408955283" sldId="256"/>
            <ac:spMk id="2" creationId="{00000000-0000-0000-0000-000000000000}"/>
          </ac:spMkLst>
        </pc:spChg>
      </pc:sldChg>
      <pc:sldChg chg="modSp modNotesTx">
        <pc:chgData name="Emily Taylor" userId="834dc7b14582ed51" providerId="LiveId" clId="{D23865A2-5B34-4052-AA2A-1580E9B9892D}" dt="2024-05-12T19:47:47.250" v="3037" actId="20577"/>
        <pc:sldMkLst>
          <pc:docMk/>
          <pc:sldMk cId="673045607" sldId="283"/>
        </pc:sldMkLst>
        <pc:spChg chg="mod">
          <ac:chgData name="Emily Taylor" userId="834dc7b14582ed51" providerId="LiveId" clId="{D23865A2-5B34-4052-AA2A-1580E9B9892D}" dt="2024-05-12T19:47:47.250" v="3037" actId="20577"/>
          <ac:spMkLst>
            <pc:docMk/>
            <pc:sldMk cId="673045607" sldId="283"/>
            <ac:spMk id="3" creationId="{16E94382-DACE-4E00-9EDA-0779A57F51D8}"/>
          </ac:spMkLst>
        </pc:spChg>
      </pc:sldChg>
      <pc:sldChg chg="modSp mod">
        <pc:chgData name="Emily Taylor" userId="834dc7b14582ed51" providerId="LiveId" clId="{D23865A2-5B34-4052-AA2A-1580E9B9892D}" dt="2024-05-12T19:45:35.778" v="3023" actId="27636"/>
        <pc:sldMkLst>
          <pc:docMk/>
          <pc:sldMk cId="3155882856" sldId="291"/>
        </pc:sldMkLst>
        <pc:spChg chg="mod">
          <ac:chgData name="Emily Taylor" userId="834dc7b14582ed51" providerId="LiveId" clId="{D23865A2-5B34-4052-AA2A-1580E9B9892D}" dt="2024-05-12T19:45:35.778" v="3023" actId="27636"/>
          <ac:spMkLst>
            <pc:docMk/>
            <pc:sldMk cId="3155882856" sldId="291"/>
            <ac:spMk id="3" creationId="{E8B85099-8DAC-4D3D-B6B9-5D49079273E7}"/>
          </ac:spMkLst>
        </pc:spChg>
      </pc:sldChg>
      <pc:sldChg chg="modAnim modNotesTx">
        <pc:chgData name="Emily Taylor" userId="834dc7b14582ed51" providerId="LiveId" clId="{D23865A2-5B34-4052-AA2A-1580E9B9892D}" dt="2024-05-12T19:56:21.432" v="3069"/>
        <pc:sldMkLst>
          <pc:docMk/>
          <pc:sldMk cId="148589168" sldId="327"/>
        </pc:sldMkLst>
      </pc:sldChg>
      <pc:sldChg chg="del">
        <pc:chgData name="Emily Taylor" userId="834dc7b14582ed51" providerId="LiveId" clId="{D23865A2-5B34-4052-AA2A-1580E9B9892D}" dt="2024-05-12T18:56:02.388" v="942" actId="2696"/>
        <pc:sldMkLst>
          <pc:docMk/>
          <pc:sldMk cId="2354784318" sldId="330"/>
        </pc:sldMkLst>
      </pc:sldChg>
      <pc:sldChg chg="del">
        <pc:chgData name="Emily Taylor" userId="834dc7b14582ed51" providerId="LiveId" clId="{D23865A2-5B34-4052-AA2A-1580E9B9892D}" dt="2024-05-12T18:55:58.137" v="941" actId="2696"/>
        <pc:sldMkLst>
          <pc:docMk/>
          <pc:sldMk cId="815677828" sldId="331"/>
        </pc:sldMkLst>
      </pc:sldChg>
      <pc:sldChg chg="add del">
        <pc:chgData name="Emily Taylor" userId="834dc7b14582ed51" providerId="LiveId" clId="{D23865A2-5B34-4052-AA2A-1580E9B9892D}" dt="2024-05-07T16:00:53.667" v="1" actId="2696"/>
        <pc:sldMkLst>
          <pc:docMk/>
          <pc:sldMk cId="2011984841" sldId="340"/>
        </pc:sldMkLst>
      </pc:sldChg>
      <pc:sldChg chg="delSp modSp add del mod delAnim">
        <pc:chgData name="Emily Taylor" userId="834dc7b14582ed51" providerId="LiveId" clId="{D23865A2-5B34-4052-AA2A-1580E9B9892D}" dt="2024-05-12T19:20:53.820" v="2269" actId="478"/>
        <pc:sldMkLst>
          <pc:docMk/>
          <pc:sldMk cId="13429721" sldId="341"/>
        </pc:sldMkLst>
        <pc:spChg chg="mod">
          <ac:chgData name="Emily Taylor" userId="834dc7b14582ed51" providerId="LiveId" clId="{D23865A2-5B34-4052-AA2A-1580E9B9892D}" dt="2024-05-12T19:08:44.942" v="1934" actId="20577"/>
          <ac:spMkLst>
            <pc:docMk/>
            <pc:sldMk cId="13429721" sldId="341"/>
            <ac:spMk id="3" creationId="{6CB06A20-F913-43E1-B07F-F6E8433F6F34}"/>
          </ac:spMkLst>
        </pc:spChg>
        <pc:spChg chg="del mod">
          <ac:chgData name="Emily Taylor" userId="834dc7b14582ed51" providerId="LiveId" clId="{D23865A2-5B34-4052-AA2A-1580E9B9892D}" dt="2024-05-12T19:20:53.820" v="2269" actId="478"/>
          <ac:spMkLst>
            <pc:docMk/>
            <pc:sldMk cId="13429721" sldId="341"/>
            <ac:spMk id="15" creationId="{F30D6832-D0B5-418C-A4B2-65369FED1E8D}"/>
          </ac:spMkLst>
        </pc:spChg>
      </pc:sldChg>
      <pc:sldChg chg="add del">
        <pc:chgData name="Emily Taylor" userId="834dc7b14582ed51" providerId="LiveId" clId="{D23865A2-5B34-4052-AA2A-1580E9B9892D}" dt="2024-05-12T19:26:13.185" v="2295" actId="47"/>
        <pc:sldMkLst>
          <pc:docMk/>
          <pc:sldMk cId="1839814366" sldId="342"/>
        </pc:sldMkLst>
      </pc:sldChg>
      <pc:sldChg chg="add del">
        <pc:chgData name="Emily Taylor" userId="834dc7b14582ed51" providerId="LiveId" clId="{D23865A2-5B34-4052-AA2A-1580E9B9892D}" dt="2024-05-12T19:26:15.200" v="2296" actId="47"/>
        <pc:sldMkLst>
          <pc:docMk/>
          <pc:sldMk cId="1691348059" sldId="343"/>
        </pc:sldMkLst>
      </pc:sldChg>
      <pc:sldChg chg="add del">
        <pc:chgData name="Emily Taylor" userId="834dc7b14582ed51" providerId="LiveId" clId="{D23865A2-5B34-4052-AA2A-1580E9B9892D}" dt="2024-05-12T19:26:16.345" v="2297" actId="47"/>
        <pc:sldMkLst>
          <pc:docMk/>
          <pc:sldMk cId="3089403048" sldId="344"/>
        </pc:sldMkLst>
      </pc:sldChg>
      <pc:sldChg chg="add del">
        <pc:chgData name="Emily Taylor" userId="834dc7b14582ed51" providerId="LiveId" clId="{D23865A2-5B34-4052-AA2A-1580E9B9892D}" dt="2024-05-12T19:26:17.258" v="2298" actId="47"/>
        <pc:sldMkLst>
          <pc:docMk/>
          <pc:sldMk cId="3537579265" sldId="345"/>
        </pc:sldMkLst>
      </pc:sldChg>
      <pc:sldChg chg="add del">
        <pc:chgData name="Emily Taylor" userId="834dc7b14582ed51" providerId="LiveId" clId="{D23865A2-5B34-4052-AA2A-1580E9B9892D}" dt="2024-05-12T19:26:18.135" v="2299" actId="47"/>
        <pc:sldMkLst>
          <pc:docMk/>
          <pc:sldMk cId="328935899" sldId="346"/>
        </pc:sldMkLst>
      </pc:sldChg>
      <pc:sldChg chg="modSp add del mod modNotesTx">
        <pc:chgData name="Emily Taylor" userId="834dc7b14582ed51" providerId="LiveId" clId="{D23865A2-5B34-4052-AA2A-1580E9B9892D}" dt="2024-05-12T19:33:56.333" v="2561" actId="20577"/>
        <pc:sldMkLst>
          <pc:docMk/>
          <pc:sldMk cId="2171937101" sldId="347"/>
        </pc:sldMkLst>
        <pc:spChg chg="mod">
          <ac:chgData name="Emily Taylor" userId="834dc7b14582ed51" providerId="LiveId" clId="{D23865A2-5B34-4052-AA2A-1580E9B9892D}" dt="2024-05-12T19:33:56.333" v="2561" actId="20577"/>
          <ac:spMkLst>
            <pc:docMk/>
            <pc:sldMk cId="2171937101" sldId="347"/>
            <ac:spMk id="3" creationId="{AC40C817-4165-4D7D-AFD4-7E3A3AA00023}"/>
          </ac:spMkLst>
        </pc:spChg>
        <pc:spChg chg="mod">
          <ac:chgData name="Emily Taylor" userId="834dc7b14582ed51" providerId="LiveId" clId="{D23865A2-5B34-4052-AA2A-1580E9B9892D}" dt="2024-05-12T19:32:44.164" v="2439" actId="20577"/>
          <ac:spMkLst>
            <pc:docMk/>
            <pc:sldMk cId="2171937101" sldId="347"/>
            <ac:spMk id="7" creationId="{E78A9E0B-BCC7-47AC-9D45-2D11010B1BD0}"/>
          </ac:spMkLst>
        </pc:spChg>
      </pc:sldChg>
      <pc:sldChg chg="modSp del">
        <pc:chgData name="Emily Taylor" userId="834dc7b14582ed51" providerId="LiveId" clId="{D23865A2-5B34-4052-AA2A-1580E9B9892D}" dt="2024-05-12T19:03:35.006" v="1860" actId="47"/>
        <pc:sldMkLst>
          <pc:docMk/>
          <pc:sldMk cId="4087878196" sldId="354"/>
        </pc:sldMkLst>
        <pc:spChg chg="mod">
          <ac:chgData name="Emily Taylor" userId="834dc7b14582ed51" providerId="LiveId" clId="{D23865A2-5B34-4052-AA2A-1580E9B9892D}" dt="2024-05-12T18:44:40.090" v="265" actId="20577"/>
          <ac:spMkLst>
            <pc:docMk/>
            <pc:sldMk cId="4087878196" sldId="354"/>
            <ac:spMk id="14" creationId="{1041A7EC-82A3-4AD5-8A67-0A3E60398B9D}"/>
          </ac:spMkLst>
        </pc:spChg>
      </pc:sldChg>
      <pc:sldChg chg="modSp mod modAnim">
        <pc:chgData name="Emily Taylor" userId="834dc7b14582ed51" providerId="LiveId" clId="{D23865A2-5B34-4052-AA2A-1580E9B9892D}" dt="2024-05-12T18:55:11.972" v="940" actId="20577"/>
        <pc:sldMkLst>
          <pc:docMk/>
          <pc:sldMk cId="1609466662" sldId="356"/>
        </pc:sldMkLst>
        <pc:spChg chg="mod">
          <ac:chgData name="Emily Taylor" userId="834dc7b14582ed51" providerId="LiveId" clId="{D23865A2-5B34-4052-AA2A-1580E9B9892D}" dt="2024-05-12T18:55:09.099" v="939" actId="20577"/>
          <ac:spMkLst>
            <pc:docMk/>
            <pc:sldMk cId="1609466662" sldId="356"/>
            <ac:spMk id="3" creationId="{4A62A6D5-6EE0-47E5-A045-83EDD437DFF1}"/>
          </ac:spMkLst>
        </pc:spChg>
      </pc:sldChg>
      <pc:sldChg chg="modSp mod">
        <pc:chgData name="Emily Taylor" userId="834dc7b14582ed51" providerId="LiveId" clId="{D23865A2-5B34-4052-AA2A-1580E9B9892D}" dt="2024-05-12T19:20:28.920" v="2268" actId="20577"/>
        <pc:sldMkLst>
          <pc:docMk/>
          <pc:sldMk cId="3954222663" sldId="364"/>
        </pc:sldMkLst>
        <pc:spChg chg="mod">
          <ac:chgData name="Emily Taylor" userId="834dc7b14582ed51" providerId="LiveId" clId="{D23865A2-5B34-4052-AA2A-1580E9B9892D}" dt="2024-05-12T19:20:28.920" v="2268" actId="20577"/>
          <ac:spMkLst>
            <pc:docMk/>
            <pc:sldMk cId="3954222663" sldId="364"/>
            <ac:spMk id="3" creationId="{9E4EDD81-7F42-47D2-B328-55659C737AC7}"/>
          </ac:spMkLst>
        </pc:spChg>
      </pc:sldChg>
      <pc:sldChg chg="del modNotesTx">
        <pc:chgData name="Emily Taylor" userId="834dc7b14582ed51" providerId="LiveId" clId="{D23865A2-5B34-4052-AA2A-1580E9B9892D}" dt="2024-05-12T19:05:17.190" v="1908" actId="2696"/>
        <pc:sldMkLst>
          <pc:docMk/>
          <pc:sldMk cId="4259092451" sldId="367"/>
        </pc:sldMkLst>
      </pc:sldChg>
      <pc:sldChg chg="modNotesTx">
        <pc:chgData name="Emily Taylor" userId="834dc7b14582ed51" providerId="LiveId" clId="{D23865A2-5B34-4052-AA2A-1580E9B9892D}" dt="2024-05-12T19:55:12.798" v="3067"/>
        <pc:sldMkLst>
          <pc:docMk/>
          <pc:sldMk cId="682246219" sldId="384"/>
        </pc:sldMkLst>
      </pc:sldChg>
      <pc:sldChg chg="modSp">
        <pc:chgData name="Emily Taylor" userId="834dc7b14582ed51" providerId="LiveId" clId="{D23865A2-5B34-4052-AA2A-1580E9B9892D}" dt="2024-05-12T19:35:54.396" v="2562" actId="20577"/>
        <pc:sldMkLst>
          <pc:docMk/>
          <pc:sldMk cId="3427603858" sldId="385"/>
        </pc:sldMkLst>
        <pc:spChg chg="mod">
          <ac:chgData name="Emily Taylor" userId="834dc7b14582ed51" providerId="LiveId" clId="{D23865A2-5B34-4052-AA2A-1580E9B9892D}" dt="2024-05-12T19:35:54.396" v="2562" actId="20577"/>
          <ac:spMkLst>
            <pc:docMk/>
            <pc:sldMk cId="3427603858" sldId="385"/>
            <ac:spMk id="14" creationId="{4C9D1259-6598-43EF-A2D5-7B3B1588E3B0}"/>
          </ac:spMkLst>
        </pc:spChg>
      </pc:sldChg>
      <pc:sldChg chg="add del">
        <pc:chgData name="Emily Taylor" userId="834dc7b14582ed51" providerId="LiveId" clId="{D23865A2-5B34-4052-AA2A-1580E9B9892D}" dt="2024-05-07T16:00:53.667" v="1" actId="2696"/>
        <pc:sldMkLst>
          <pc:docMk/>
          <pc:sldMk cId="1370746070" sldId="386"/>
        </pc:sldMkLst>
      </pc:sldChg>
      <pc:sldChg chg="modNotesTx">
        <pc:chgData name="Emily Taylor" userId="834dc7b14582ed51" providerId="LiveId" clId="{D23865A2-5B34-4052-AA2A-1580E9B9892D}" dt="2024-05-12T19:04:52.734" v="1896" actId="20577"/>
        <pc:sldMkLst>
          <pc:docMk/>
          <pc:sldMk cId="101909773" sldId="387"/>
        </pc:sldMkLst>
      </pc:sldChg>
      <pc:sldChg chg="modSp mod">
        <pc:chgData name="Emily Taylor" userId="834dc7b14582ed51" providerId="LiveId" clId="{D23865A2-5B34-4052-AA2A-1580E9B9892D}" dt="2024-05-12T19:44:40.152" v="2957" actId="20577"/>
        <pc:sldMkLst>
          <pc:docMk/>
          <pc:sldMk cId="1824590103" sldId="388"/>
        </pc:sldMkLst>
        <pc:spChg chg="mod">
          <ac:chgData name="Emily Taylor" userId="834dc7b14582ed51" providerId="LiveId" clId="{D23865A2-5B34-4052-AA2A-1580E9B9892D}" dt="2024-05-12T19:44:40.152" v="2957" actId="20577"/>
          <ac:spMkLst>
            <pc:docMk/>
            <pc:sldMk cId="1824590103" sldId="388"/>
            <ac:spMk id="3" creationId="{A65FA210-1E1E-1FCF-0F63-53FC9681B622}"/>
          </ac:spMkLst>
        </pc:spChg>
      </pc:sldChg>
      <pc:sldChg chg="modSp mod">
        <pc:chgData name="Emily Taylor" userId="834dc7b14582ed51" providerId="LiveId" clId="{D23865A2-5B34-4052-AA2A-1580E9B9892D}" dt="2024-05-12T19:50:21.619" v="3060" actId="20577"/>
        <pc:sldMkLst>
          <pc:docMk/>
          <pc:sldMk cId="1052363664" sldId="390"/>
        </pc:sldMkLst>
        <pc:spChg chg="mod">
          <ac:chgData name="Emily Taylor" userId="834dc7b14582ed51" providerId="LiveId" clId="{D23865A2-5B34-4052-AA2A-1580E9B9892D}" dt="2024-05-12T19:50:21.619" v="3060" actId="20577"/>
          <ac:spMkLst>
            <pc:docMk/>
            <pc:sldMk cId="1052363664" sldId="390"/>
            <ac:spMk id="3" creationId="{8A86A833-1461-D4D4-C352-604E8003A60B}"/>
          </ac:spMkLst>
        </pc:spChg>
      </pc:sldChg>
      <pc:sldChg chg="del">
        <pc:chgData name="Emily Taylor" userId="834dc7b14582ed51" providerId="LiveId" clId="{D23865A2-5B34-4052-AA2A-1580E9B9892D}" dt="2024-05-12T16:44:43.792" v="2" actId="47"/>
        <pc:sldMkLst>
          <pc:docMk/>
          <pc:sldMk cId="828285707" sldId="391"/>
        </pc:sldMkLst>
      </pc:sldChg>
      <pc:sldChg chg="modSp mod">
        <pc:chgData name="Emily Taylor" userId="834dc7b14582ed51" providerId="LiveId" clId="{D23865A2-5B34-4052-AA2A-1580E9B9892D}" dt="2024-05-12T19:49:54.407" v="3050" actId="20577"/>
        <pc:sldMkLst>
          <pc:docMk/>
          <pc:sldMk cId="235477274" sldId="392"/>
        </pc:sldMkLst>
        <pc:spChg chg="mod">
          <ac:chgData name="Emily Taylor" userId="834dc7b14582ed51" providerId="LiveId" clId="{D23865A2-5B34-4052-AA2A-1580E9B9892D}" dt="2024-05-12T19:49:54.407" v="3050" actId="20577"/>
          <ac:spMkLst>
            <pc:docMk/>
            <pc:sldMk cId="235477274" sldId="392"/>
            <ac:spMk id="3" creationId="{0EC8D304-53FB-F88A-88E6-9ED0FCAF9021}"/>
          </ac:spMkLst>
        </pc:spChg>
      </pc:sldChg>
      <pc:sldChg chg="del modNotesTx">
        <pc:chgData name="Emily Taylor" userId="834dc7b14582ed51" providerId="LiveId" clId="{D23865A2-5B34-4052-AA2A-1580E9B9892D}" dt="2024-05-12T19:03:41.412" v="1862" actId="47"/>
        <pc:sldMkLst>
          <pc:docMk/>
          <pc:sldMk cId="3190011533" sldId="398"/>
        </pc:sldMkLst>
      </pc:sldChg>
      <pc:sldChg chg="del modNotesTx">
        <pc:chgData name="Emily Taylor" userId="834dc7b14582ed51" providerId="LiveId" clId="{D23865A2-5B34-4052-AA2A-1580E9B9892D}" dt="2024-05-12T19:03:43.989" v="1863" actId="47"/>
        <pc:sldMkLst>
          <pc:docMk/>
          <pc:sldMk cId="3945431353" sldId="399"/>
        </pc:sldMkLst>
      </pc:sldChg>
      <pc:sldChg chg="modSp del mod">
        <pc:chgData name="Emily Taylor" userId="834dc7b14582ed51" providerId="LiveId" clId="{D23865A2-5B34-4052-AA2A-1580E9B9892D}" dt="2024-05-12T19:03:54.415" v="1864" actId="47"/>
        <pc:sldMkLst>
          <pc:docMk/>
          <pc:sldMk cId="1580981500" sldId="400"/>
        </pc:sldMkLst>
        <pc:spChg chg="mod">
          <ac:chgData name="Emily Taylor" userId="834dc7b14582ed51" providerId="LiveId" clId="{D23865A2-5B34-4052-AA2A-1580E9B9892D}" dt="2024-05-12T18:44:54.707" v="275" actId="20577"/>
          <ac:spMkLst>
            <pc:docMk/>
            <pc:sldMk cId="1580981500" sldId="400"/>
            <ac:spMk id="2" creationId="{A7B6BD79-85C9-D055-18F2-903EE1CF44D9}"/>
          </ac:spMkLst>
        </pc:spChg>
        <pc:spChg chg="mod">
          <ac:chgData name="Emily Taylor" userId="834dc7b14582ed51" providerId="LiveId" clId="{D23865A2-5B34-4052-AA2A-1580E9B9892D}" dt="2024-05-12T18:45:34.963" v="390" actId="20577"/>
          <ac:spMkLst>
            <pc:docMk/>
            <pc:sldMk cId="1580981500" sldId="400"/>
            <ac:spMk id="3" creationId="{6EE138B1-ACDD-A652-A5C9-73A7DAE85571}"/>
          </ac:spMkLst>
        </pc:spChg>
      </pc:sldChg>
      <pc:sldChg chg="addSp delSp modSp mod modNotesTx">
        <pc:chgData name="Emily Taylor" userId="834dc7b14582ed51" providerId="LiveId" clId="{D23865A2-5B34-4052-AA2A-1580E9B9892D}" dt="2024-05-12T19:04:21.033" v="1870" actId="20577"/>
        <pc:sldMkLst>
          <pc:docMk/>
          <pc:sldMk cId="1322408049" sldId="402"/>
        </pc:sldMkLst>
        <pc:spChg chg="add del mod">
          <ac:chgData name="Emily Taylor" userId="834dc7b14582ed51" providerId="LiveId" clId="{D23865A2-5B34-4052-AA2A-1580E9B9892D}" dt="2024-05-12T18:46:48.800" v="393" actId="22"/>
          <ac:spMkLst>
            <pc:docMk/>
            <pc:sldMk cId="1322408049" sldId="402"/>
            <ac:spMk id="4" creationId="{07486E84-3BEF-7923-E639-AE3ED356C477}"/>
          </ac:spMkLst>
        </pc:spChg>
        <pc:picChg chg="del mod">
          <ac:chgData name="Emily Taylor" userId="834dc7b14582ed51" providerId="LiveId" clId="{D23865A2-5B34-4052-AA2A-1580E9B9892D}" dt="2024-05-12T18:46:06.640" v="392" actId="478"/>
          <ac:picMkLst>
            <pc:docMk/>
            <pc:sldMk cId="1322408049" sldId="402"/>
            <ac:picMk id="5" creationId="{607AE061-CC2E-A156-4BF6-4BA6DD142826}"/>
          </ac:picMkLst>
        </pc:picChg>
        <pc:picChg chg="add mod ord">
          <ac:chgData name="Emily Taylor" userId="834dc7b14582ed51" providerId="LiveId" clId="{D23865A2-5B34-4052-AA2A-1580E9B9892D}" dt="2024-05-12T18:47:00.190" v="395" actId="1076"/>
          <ac:picMkLst>
            <pc:docMk/>
            <pc:sldMk cId="1322408049" sldId="402"/>
            <ac:picMk id="7" creationId="{22BA847B-ADD5-9919-8588-0A30359D6221}"/>
          </ac:picMkLst>
        </pc:picChg>
      </pc:sldChg>
      <pc:sldChg chg="modSp mod modNotesTx">
        <pc:chgData name="Emily Taylor" userId="834dc7b14582ed51" providerId="LiveId" clId="{D23865A2-5B34-4052-AA2A-1580E9B9892D}" dt="2024-05-12T18:58:09.177" v="1236" actId="255"/>
        <pc:sldMkLst>
          <pc:docMk/>
          <pc:sldMk cId="1953441936" sldId="404"/>
        </pc:sldMkLst>
        <pc:spChg chg="mod">
          <ac:chgData name="Emily Taylor" userId="834dc7b14582ed51" providerId="LiveId" clId="{D23865A2-5B34-4052-AA2A-1580E9B9892D}" dt="2024-05-12T18:58:09.177" v="1236" actId="255"/>
          <ac:spMkLst>
            <pc:docMk/>
            <pc:sldMk cId="1953441936" sldId="404"/>
            <ac:spMk id="3" creationId="{92550952-BE6B-46D5-B01D-0D952675AE8F}"/>
          </ac:spMkLst>
        </pc:spChg>
      </pc:sldChg>
      <pc:sldChg chg="addSp delSp modSp new mod">
        <pc:chgData name="Emily Taylor" userId="834dc7b14582ed51" providerId="LiveId" clId="{D23865A2-5B34-4052-AA2A-1580E9B9892D}" dt="2024-05-12T19:21:09.768" v="2294" actId="20577"/>
        <pc:sldMkLst>
          <pc:docMk/>
          <pc:sldMk cId="2242834320" sldId="405"/>
        </pc:sldMkLst>
        <pc:spChg chg="mod">
          <ac:chgData name="Emily Taylor" userId="834dc7b14582ed51" providerId="LiveId" clId="{D23865A2-5B34-4052-AA2A-1580E9B9892D}" dt="2024-05-12T19:11:25.953" v="2028" actId="27636"/>
          <ac:spMkLst>
            <pc:docMk/>
            <pc:sldMk cId="2242834320" sldId="405"/>
            <ac:spMk id="2" creationId="{3439BFD2-538F-EB4D-9417-A04CED64594D}"/>
          </ac:spMkLst>
        </pc:spChg>
        <pc:spChg chg="del">
          <ac:chgData name="Emily Taylor" userId="834dc7b14582ed51" providerId="LiveId" clId="{D23865A2-5B34-4052-AA2A-1580E9B9892D}" dt="2024-05-12T19:10:13.498" v="1976" actId="22"/>
          <ac:spMkLst>
            <pc:docMk/>
            <pc:sldMk cId="2242834320" sldId="405"/>
            <ac:spMk id="3" creationId="{1BF2D616-A8D7-B9B4-1E32-FB70175D3B78}"/>
          </ac:spMkLst>
        </pc:spChg>
        <pc:spChg chg="add mod">
          <ac:chgData name="Emily Taylor" userId="834dc7b14582ed51" providerId="LiveId" clId="{D23865A2-5B34-4052-AA2A-1580E9B9892D}" dt="2024-05-12T19:21:09.768" v="2294" actId="20577"/>
          <ac:spMkLst>
            <pc:docMk/>
            <pc:sldMk cId="2242834320" sldId="405"/>
            <ac:spMk id="6" creationId="{34C743AA-D08F-F79E-ECC1-C4650C058DBF}"/>
          </ac:spMkLst>
        </pc:spChg>
        <pc:picChg chg="add mod ord">
          <ac:chgData name="Emily Taylor" userId="834dc7b14582ed51" providerId="LiveId" clId="{D23865A2-5B34-4052-AA2A-1580E9B9892D}" dt="2024-05-12T19:11:29.181" v="2029" actId="1076"/>
          <ac:picMkLst>
            <pc:docMk/>
            <pc:sldMk cId="2242834320" sldId="405"/>
            <ac:picMk id="5" creationId="{56E956C6-D01E-4CCC-E46E-47F25DBB5845}"/>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12/05/2024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pPr/>
              <a:t>5/12/2024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pPr/>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may not need this slide if the librarian is coming at the beginning of your session – the library intro will serve as a recap. But if needed, you could use the quiz (as a whole class) that will be in the Session Two materials that is hidden from students and is called Session 1 Recap Quiz (or feel free to do your own recap)</a:t>
            </a:r>
          </a:p>
        </p:txBody>
      </p:sp>
      <p:sp>
        <p:nvSpPr>
          <p:cNvPr id="4" name="Slide Number Placeholder 3"/>
          <p:cNvSpPr>
            <a:spLocks noGrp="1"/>
          </p:cNvSpPr>
          <p:nvPr>
            <p:ph type="sldNum" sz="quarter" idx="5"/>
          </p:nvPr>
        </p:nvSpPr>
        <p:spPr/>
        <p:txBody>
          <a:bodyPr/>
          <a:lstStyle/>
          <a:p>
            <a:fld id="{6936E1E2-17D2-5E4C-B96D-EEDAC0EF77DB}" type="slidenum">
              <a:rPr lang="en-US" smtClean="0"/>
              <a:pPr/>
              <a:t>2</a:t>
            </a:fld>
            <a:endParaRPr lang="en-US"/>
          </a:p>
        </p:txBody>
      </p:sp>
    </p:spTree>
    <p:extLst>
      <p:ext uri="{BB962C8B-B14F-4D97-AF65-F5344CB8AC3E}">
        <p14:creationId xmlns:p14="http://schemas.microsoft.com/office/powerpoint/2010/main" val="2887115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3</a:t>
            </a:fld>
            <a:endParaRPr lang="en-US"/>
          </a:p>
        </p:txBody>
      </p:sp>
    </p:spTree>
    <p:extLst>
      <p:ext uri="{BB962C8B-B14F-4D97-AF65-F5344CB8AC3E}">
        <p14:creationId xmlns:p14="http://schemas.microsoft.com/office/powerpoint/2010/main" val="2434323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prioritise, allow one hour, and welcome the librarians</a:t>
            </a:r>
          </a:p>
        </p:txBody>
      </p:sp>
      <p:sp>
        <p:nvSpPr>
          <p:cNvPr id="4" name="Slide Number Placeholder 3"/>
          <p:cNvSpPr>
            <a:spLocks noGrp="1"/>
          </p:cNvSpPr>
          <p:nvPr>
            <p:ph type="sldNum" sz="quarter" idx="5"/>
          </p:nvPr>
        </p:nvSpPr>
        <p:spPr/>
        <p:txBody>
          <a:bodyPr/>
          <a:lstStyle/>
          <a:p>
            <a:fld id="{6936E1E2-17D2-5E4C-B96D-EEDAC0EF77DB}" type="slidenum">
              <a:rPr lang="en-US" smtClean="0"/>
              <a:pPr/>
              <a:t>4</a:t>
            </a:fld>
            <a:endParaRPr lang="en-US"/>
          </a:p>
        </p:txBody>
      </p:sp>
    </p:spTree>
    <p:extLst>
      <p:ext uri="{BB962C8B-B14F-4D97-AF65-F5344CB8AC3E}">
        <p14:creationId xmlns:p14="http://schemas.microsoft.com/office/powerpoint/2010/main" val="34015334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Lecturers: The slides on the differences between reports and essays have been removed because they conflict with our requirements for Task 2. We will explain how the process report and essay that are required for Task 2 are different from each other as we move through the term (as we learn about essay writing later and using language, e.g. topic sentences, to structure the writing compared to more subheadings in reports, for example). </a:t>
            </a:r>
          </a:p>
        </p:txBody>
      </p:sp>
      <p:sp>
        <p:nvSpPr>
          <p:cNvPr id="4" name="Slide Number Placeholder 3"/>
          <p:cNvSpPr>
            <a:spLocks noGrp="1"/>
          </p:cNvSpPr>
          <p:nvPr>
            <p:ph type="sldNum" sz="quarter" idx="5"/>
          </p:nvPr>
        </p:nvSpPr>
        <p:spPr/>
        <p:txBody>
          <a:bodyPr/>
          <a:lstStyle/>
          <a:p>
            <a:fld id="{6936E1E2-17D2-5E4C-B96D-EEDAC0EF77DB}" type="slidenum">
              <a:rPr lang="en-US" smtClean="0"/>
              <a:pPr/>
              <a:t>7</a:t>
            </a:fld>
            <a:endParaRPr lang="en-US"/>
          </a:p>
        </p:txBody>
      </p:sp>
    </p:spTree>
    <p:extLst>
      <p:ext uri="{BB962C8B-B14F-4D97-AF65-F5344CB8AC3E}">
        <p14:creationId xmlns:p14="http://schemas.microsoft.com/office/powerpoint/2010/main" val="3685593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may wish to explain the brief fully yourself or show the video (but it’s quite long!) </a:t>
            </a:r>
          </a:p>
          <a:p>
            <a:r>
              <a:rPr lang="en-GB" dirty="0"/>
              <a:t>It’s your choice whether you do this (your explanation) or the next but one slide (students finding info for themselves) first – depending on your group and what you think will work best.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31697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show the students where to find both (they are both in the Assessment Brief tile and the video is also in Session 2 and on the homepage)</a:t>
            </a:r>
          </a:p>
        </p:txBody>
      </p:sp>
      <p:sp>
        <p:nvSpPr>
          <p:cNvPr id="4" name="Slide Number Placeholder 3"/>
          <p:cNvSpPr>
            <a:spLocks noGrp="1"/>
          </p:cNvSpPr>
          <p:nvPr>
            <p:ph type="sldNum" sz="quarter" idx="5"/>
          </p:nvPr>
        </p:nvSpPr>
        <p:spPr/>
        <p:txBody>
          <a:bodyPr/>
          <a:lstStyle/>
          <a:p>
            <a:fld id="{6936E1E2-17D2-5E4C-B96D-EEDAC0EF77DB}" type="slidenum">
              <a:rPr lang="en-US" smtClean="0"/>
              <a:pPr/>
              <a:t>9</a:t>
            </a:fld>
            <a:endParaRPr lang="en-US"/>
          </a:p>
        </p:txBody>
      </p:sp>
    </p:spTree>
    <p:extLst>
      <p:ext uri="{BB962C8B-B14F-4D97-AF65-F5344CB8AC3E}">
        <p14:creationId xmlns:p14="http://schemas.microsoft.com/office/powerpoint/2010/main" val="28944625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10</a:t>
            </a:fld>
            <a:endParaRPr lang="en-US"/>
          </a:p>
        </p:txBody>
      </p:sp>
    </p:spTree>
    <p:extLst>
      <p:ext uri="{BB962C8B-B14F-4D97-AF65-F5344CB8AC3E}">
        <p14:creationId xmlns:p14="http://schemas.microsoft.com/office/powerpoint/2010/main" val="28598178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Lecturers – you can set this for homework and review responses next week if you think you are running out of time in today’s session</a:t>
            </a:r>
          </a:p>
        </p:txBody>
      </p:sp>
      <p:sp>
        <p:nvSpPr>
          <p:cNvPr id="4" name="Slide Number Placeholder 3"/>
          <p:cNvSpPr>
            <a:spLocks noGrp="1"/>
          </p:cNvSpPr>
          <p:nvPr>
            <p:ph type="sldNum" sz="quarter" idx="5"/>
          </p:nvPr>
        </p:nvSpPr>
        <p:spPr/>
        <p:txBody>
          <a:bodyPr/>
          <a:lstStyle/>
          <a:p>
            <a:fld id="{6936E1E2-17D2-5E4C-B96D-EEDAC0EF77DB}" type="slidenum">
              <a:rPr lang="en-US" smtClean="0"/>
              <a:pPr/>
              <a:t>16</a:t>
            </a:fld>
            <a:endParaRPr lang="en-US"/>
          </a:p>
        </p:txBody>
      </p:sp>
    </p:spTree>
    <p:extLst>
      <p:ext uri="{BB962C8B-B14F-4D97-AF65-F5344CB8AC3E}">
        <p14:creationId xmlns:p14="http://schemas.microsoft.com/office/powerpoint/2010/main" val="21782844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https://www-citethemrightonline-com.ezproxy.uwtsd.ac.uk/video?docid=CTR_6301824067001&amp;tocid=CTR_file_6301824067001</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36E1E2-17D2-5E4C-B96D-EEDAC0EF77DB}"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4712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701B73FF-862C-4E01-AACA-1479588BAB65}"/>
              </a:ext>
            </a:extLst>
          </p:cNvPr>
          <p:cNvSpPr>
            <a:spLocks noGrp="1" noRot="1" noChangeAspect="1" noChangeArrowheads="1" noTextEdit="1"/>
          </p:cNvSpPr>
          <p:nvPr>
            <p:ph type="sldImg"/>
          </p:nvPr>
        </p:nvSpPr>
        <p:spPr>
          <a:ln/>
        </p:spPr>
      </p:sp>
      <p:sp>
        <p:nvSpPr>
          <p:cNvPr id="36867" name="Notes Placeholder 2">
            <a:extLst>
              <a:ext uri="{FF2B5EF4-FFF2-40B4-BE49-F238E27FC236}">
                <a16:creationId xmlns:a16="http://schemas.microsoft.com/office/drawing/2014/main" id="{89D183AC-680D-4D8F-A6FA-D3AA5F31DDF9}"/>
              </a:ext>
            </a:extLst>
          </p:cNvPr>
          <p:cNvSpPr>
            <a:spLocks noGrp="1" noChangeArrowheads="1"/>
          </p:cNvSpPr>
          <p:nvPr>
            <p:ph type="body" idx="1"/>
          </p:nvPr>
        </p:nvSpPr>
        <p:spPr>
          <a:noFill/>
        </p:spPr>
        <p:txBody>
          <a:bodyPr/>
          <a:lstStyle/>
          <a:p>
            <a:endParaRPr lang="en-GB" altLang="en-US" dirty="0"/>
          </a:p>
        </p:txBody>
      </p:sp>
      <p:sp>
        <p:nvSpPr>
          <p:cNvPr id="36868" name="Slide Number Placeholder 3">
            <a:extLst>
              <a:ext uri="{FF2B5EF4-FFF2-40B4-BE49-F238E27FC236}">
                <a16:creationId xmlns:a16="http://schemas.microsoft.com/office/drawing/2014/main" id="{6C3DD4F0-A4AA-4F2A-89ED-B534570719E3}"/>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6329E50-9A2E-461C-8580-6CE7F17A213D}"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576983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3926CAF7-8675-44D9-A02B-F67925F1CB2C}"/>
              </a:ext>
            </a:extLst>
          </p:cNvPr>
          <p:cNvSpPr>
            <a:spLocks noGrp="1" noRot="1" noChangeAspect="1" noChangeArrowheads="1" noTextEdit="1"/>
          </p:cNvSpPr>
          <p:nvPr>
            <p:ph type="sldImg"/>
          </p:nvPr>
        </p:nvSpPr>
        <p:spPr>
          <a:ln/>
        </p:spPr>
      </p:sp>
      <p:sp>
        <p:nvSpPr>
          <p:cNvPr id="38915" name="Notes Placeholder 2">
            <a:extLst>
              <a:ext uri="{FF2B5EF4-FFF2-40B4-BE49-F238E27FC236}">
                <a16:creationId xmlns:a16="http://schemas.microsoft.com/office/drawing/2014/main" id="{488457C7-CB6E-464F-8B0F-AF2C8D533546}"/>
              </a:ext>
            </a:extLst>
          </p:cNvPr>
          <p:cNvSpPr>
            <a:spLocks noGrp="1" noChangeArrowheads="1"/>
          </p:cNvSpPr>
          <p:nvPr>
            <p:ph type="body" idx="1"/>
          </p:nvPr>
        </p:nvSpPr>
        <p:spPr>
          <a:noFill/>
        </p:spPr>
        <p:txBody>
          <a:bodyPr/>
          <a:lstStyle/>
          <a:p>
            <a:endParaRPr lang="en-GB" altLang="en-US" dirty="0"/>
          </a:p>
        </p:txBody>
      </p:sp>
      <p:sp>
        <p:nvSpPr>
          <p:cNvPr id="38916" name="Slide Number Placeholder 3">
            <a:extLst>
              <a:ext uri="{FF2B5EF4-FFF2-40B4-BE49-F238E27FC236}">
                <a16:creationId xmlns:a16="http://schemas.microsoft.com/office/drawing/2014/main" id="{E775A317-4B90-4AC2-BC69-96E8BC6B363C}"/>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961AD73-05AB-41C3-A112-6C804F00DC3A}"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00909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F0F1B72E-D04E-470C-B08E-41E48B773B3B}"/>
              </a:ext>
            </a:extLst>
          </p:cNvPr>
          <p:cNvSpPr>
            <a:spLocks noGrp="1" noRot="1" noChangeAspect="1" noChangeArrowheads="1" noTextEdit="1"/>
          </p:cNvSpPr>
          <p:nvPr>
            <p:ph type="sldImg"/>
          </p:nvPr>
        </p:nvSpPr>
        <p:spPr>
          <a:ln/>
        </p:spPr>
      </p:sp>
      <p:sp>
        <p:nvSpPr>
          <p:cNvPr id="34819" name="Notes Placeholder 2">
            <a:extLst>
              <a:ext uri="{FF2B5EF4-FFF2-40B4-BE49-F238E27FC236}">
                <a16:creationId xmlns:a16="http://schemas.microsoft.com/office/drawing/2014/main" id="{619AC19C-C6A2-48DD-B5C8-BC7BF3BBF628}"/>
              </a:ext>
            </a:extLst>
          </p:cNvPr>
          <p:cNvSpPr>
            <a:spLocks noGrp="1" noChangeArrowheads="1"/>
          </p:cNvSpPr>
          <p:nvPr>
            <p:ph type="body" idx="1"/>
          </p:nvPr>
        </p:nvSpPr>
        <p:spPr>
          <a:noFill/>
        </p:spPr>
        <p:txBody>
          <a:bodyPr/>
          <a:lstStyle/>
          <a:p>
            <a:r>
              <a:rPr lang="en-GB" altLang="en-US" dirty="0"/>
              <a:t>https://www-citethemrightonline-com.ezproxy.uwtsd.ac.uk/sourcetype?docid=b-9781350927964&amp;tocid=b-9781350927964-27 </a:t>
            </a:r>
          </a:p>
          <a:p>
            <a:endParaRPr lang="en-GB" altLang="en-US" dirty="0"/>
          </a:p>
          <a:p>
            <a:r>
              <a:rPr lang="en-GB" altLang="en-US" dirty="0"/>
              <a:t>The students need to access this via the link on our module Moodle page or via the UWTSD library as this will log them in as a UWTSD student. If students google </a:t>
            </a:r>
            <a:r>
              <a:rPr lang="en-GB" altLang="en-US" dirty="0" err="1"/>
              <a:t>CiteThemRight</a:t>
            </a:r>
            <a:r>
              <a:rPr lang="en-GB" altLang="en-US" dirty="0"/>
              <a:t> they will be prompted to pay. </a:t>
            </a:r>
          </a:p>
          <a:p>
            <a:endParaRPr lang="en-GB" altLang="en-US" dirty="0"/>
          </a:p>
          <a:p>
            <a:r>
              <a:rPr lang="en-GB" altLang="en-US" dirty="0"/>
              <a:t>Please show them the basics e.g. choosing Harvard, choosing a type of source e.g. </a:t>
            </a:r>
            <a:r>
              <a:rPr lang="en-GB" altLang="en-US" dirty="0" err="1"/>
              <a:t>ebook</a:t>
            </a:r>
            <a:r>
              <a:rPr lang="en-GB" altLang="en-US" dirty="0"/>
              <a:t>, looking for the examples and ‘you try’ section etc</a:t>
            </a:r>
          </a:p>
        </p:txBody>
      </p:sp>
      <p:sp>
        <p:nvSpPr>
          <p:cNvPr id="34820" name="Slide Number Placeholder 3">
            <a:extLst>
              <a:ext uri="{FF2B5EF4-FFF2-40B4-BE49-F238E27FC236}">
                <a16:creationId xmlns:a16="http://schemas.microsoft.com/office/drawing/2014/main" id="{CE099B4D-748B-45DD-B876-5825C2AB647A}"/>
              </a:ext>
            </a:extLst>
          </p:cNvPr>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B3E1E8ED-0D5C-4051-8667-C1B75E920333}"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75662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30</a:t>
            </a:fld>
            <a:endParaRPr lang="en-US"/>
          </a:p>
        </p:txBody>
      </p:sp>
    </p:spTree>
    <p:extLst>
      <p:ext uri="{BB962C8B-B14F-4D97-AF65-F5344CB8AC3E}">
        <p14:creationId xmlns:p14="http://schemas.microsoft.com/office/powerpoint/2010/main" val="2641254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31</a:t>
            </a:fld>
            <a:endParaRPr lang="en-US"/>
          </a:p>
        </p:txBody>
      </p:sp>
    </p:spTree>
    <p:extLst>
      <p:ext uri="{BB962C8B-B14F-4D97-AF65-F5344CB8AC3E}">
        <p14:creationId xmlns:p14="http://schemas.microsoft.com/office/powerpoint/2010/main" val="19687282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12/05/2024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fld id="{9C64F3F4-CE19-49F8-9EF4-FF4EE52031C2}" type="datetimeFigureOut">
              <a:rPr lang="en-GB" smtClean="0"/>
              <a:pPr/>
              <a:t>12/05/2024</a:t>
            </a:fld>
            <a:endParaRPr lang="en-GB"/>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0862373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3694861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286238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357994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9133095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932116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2950751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0191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4520050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2745283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12/05/2024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3874212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12/05/2024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9C64F3F4-CE19-49F8-9EF4-FF4EE52031C2}" type="datetimeFigureOut">
              <a:rPr lang="en-GB" smtClean="0"/>
              <a:pPr/>
              <a:t>12/05/2024</a:t>
            </a:fld>
            <a:endParaRPr lang="en-GB" dirty="0"/>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38563527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hyperlink" Target="https://www-citethemrightonline-com.ezproxy.uwtsd.ac.uk/video?docid=CTR_6301824067001&amp;tocid=CTR_file_6301824067001"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citethemrightonline-com.ezproxy.uwtsd.ac.uk/sourcetype?docid=b-9781350927964&amp;tocid=b-9781350927964-27" TargetMode="External"/><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commons.emich.edu/loexquarterly/vol31/iss3/4"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infolit.org.uk/wp-content/uploads/ResearchSmarter/Docs/CRAAP.pdf" TargetMode="External"/></Relationships>
</file>

<file path=ppt/slides/_rels/slide32.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7992888" cy="4680520"/>
          </a:xfrm>
        </p:spPr>
        <p:txBody>
          <a:bodyPr>
            <a:normAutofit fontScale="90000"/>
          </a:bodyPr>
          <a:lstStyle/>
          <a:p>
            <a:br>
              <a:rPr lang="en-GB" altLang="en-US" sz="2400" dirty="0"/>
            </a:br>
            <a:br>
              <a:rPr lang="en-GB" altLang="en-US" sz="2400" dirty="0"/>
            </a:br>
            <a:r>
              <a:rPr lang="en-GB" altLang="en-US" sz="2400" dirty="0"/>
              <a:t>Certificate of Higher Education - Skills for the Workplace </a:t>
            </a:r>
            <a:br>
              <a:rPr lang="en-GB" altLang="en-US" sz="2400" dirty="0"/>
            </a:br>
            <a:r>
              <a:rPr lang="en-GB" altLang="en-US" sz="2400" dirty="0"/>
              <a:t>Health and Social Care</a:t>
            </a:r>
            <a:br>
              <a:rPr lang="en-GB" altLang="en-US" dirty="0"/>
            </a:br>
            <a:r>
              <a:rPr lang="en-GB" dirty="0"/>
              <a:t> </a:t>
            </a:r>
            <a:r>
              <a:rPr lang="en-GB" sz="3100" b="1" dirty="0">
                <a:solidFill>
                  <a:schemeClr val="accent2">
                    <a:lumMod val="20000"/>
                    <a:lumOff val="80000"/>
                  </a:schemeClr>
                </a:solidFill>
              </a:rPr>
              <a:t>Academic and Employability Skills</a:t>
            </a:r>
            <a:br>
              <a:rPr lang="en-GB" sz="4000" b="1" dirty="0">
                <a:solidFill>
                  <a:schemeClr val="accent2">
                    <a:lumMod val="20000"/>
                    <a:lumOff val="80000"/>
                  </a:schemeClr>
                </a:solidFill>
              </a:rPr>
            </a:br>
            <a:r>
              <a:rPr lang="en-GB" sz="3100" b="1" dirty="0">
                <a:solidFill>
                  <a:schemeClr val="accent2">
                    <a:lumMod val="20000"/>
                    <a:lumOff val="80000"/>
                  </a:schemeClr>
                </a:solidFill>
              </a:rPr>
              <a:t>(LCHS4001)</a:t>
            </a:r>
            <a:br>
              <a:rPr lang="en-GB" sz="3200" b="1" dirty="0">
                <a:solidFill>
                  <a:schemeClr val="accent2">
                    <a:lumMod val="20000"/>
                    <a:lumOff val="80000"/>
                  </a:schemeClr>
                </a:solidFill>
              </a:rPr>
            </a:br>
            <a:r>
              <a:rPr lang="en-GB" sz="6700" b="1" dirty="0">
                <a:solidFill>
                  <a:schemeClr val="accent2">
                    <a:lumMod val="20000"/>
                    <a:lumOff val="80000"/>
                  </a:schemeClr>
                </a:solidFill>
              </a:rPr>
              <a:t>Session 2:  </a:t>
            </a:r>
            <a:br>
              <a:rPr lang="en-GB" sz="6700" b="1" dirty="0">
                <a:solidFill>
                  <a:schemeClr val="accent2">
                    <a:lumMod val="20000"/>
                    <a:lumOff val="80000"/>
                  </a:schemeClr>
                </a:solidFill>
              </a:rPr>
            </a:br>
            <a:r>
              <a:rPr lang="en-GB" sz="6000" b="1" dirty="0">
                <a:solidFill>
                  <a:schemeClr val="accent2">
                    <a:lumMod val="20000"/>
                    <a:lumOff val="80000"/>
                  </a:schemeClr>
                </a:solidFill>
              </a:rPr>
              <a:t>Library introduction</a:t>
            </a:r>
            <a:br>
              <a:rPr lang="en-GB" sz="6000" b="1" dirty="0">
                <a:solidFill>
                  <a:schemeClr val="accent2">
                    <a:lumMod val="20000"/>
                    <a:lumOff val="80000"/>
                  </a:schemeClr>
                </a:solidFill>
              </a:rPr>
            </a:br>
            <a:r>
              <a:rPr lang="en-GB" sz="6000" b="1" dirty="0">
                <a:solidFill>
                  <a:schemeClr val="accent2">
                    <a:lumMod val="20000"/>
                    <a:lumOff val="80000"/>
                  </a:schemeClr>
                </a:solidFill>
              </a:rPr>
              <a:t>Evaluating sources Beginning referencing</a:t>
            </a:r>
            <a:endParaRPr lang="en-GB" altLang="en-US" sz="6000"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7E6D7-7A34-9661-C605-439466D7A05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7213BCBE-BC8F-D0F1-0672-B6A6C1CB193C}"/>
              </a:ext>
            </a:extLst>
          </p:cNvPr>
          <p:cNvSpPr>
            <a:spLocks noGrp="1"/>
          </p:cNvSpPr>
          <p:nvPr>
            <p:ph idx="1"/>
          </p:nvPr>
        </p:nvSpPr>
        <p:spPr/>
        <p:txBody>
          <a:bodyPr/>
          <a:lstStyle/>
          <a:p>
            <a:pPr marL="0" indent="0" algn="ctr">
              <a:buNone/>
            </a:pPr>
            <a:endParaRPr lang="en-GB" dirty="0"/>
          </a:p>
          <a:p>
            <a:pPr marL="0" indent="0" algn="ctr">
              <a:buNone/>
            </a:pPr>
            <a:endParaRPr lang="en-GB" dirty="0"/>
          </a:p>
          <a:p>
            <a:pPr marL="0" indent="0" algn="ctr">
              <a:buNone/>
            </a:pPr>
            <a:r>
              <a:rPr lang="en-GB" sz="6000" b="1" dirty="0"/>
              <a:t>Recap quiz!</a:t>
            </a:r>
          </a:p>
        </p:txBody>
      </p:sp>
    </p:spTree>
    <p:extLst>
      <p:ext uri="{BB962C8B-B14F-4D97-AF65-F5344CB8AC3E}">
        <p14:creationId xmlns:p14="http://schemas.microsoft.com/office/powerpoint/2010/main" val="27707423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p:txBody>
          <a:bodyPr/>
          <a:lstStyle/>
          <a:p>
            <a:r>
              <a:rPr lang="en-GB" b="1" dirty="0"/>
              <a:t>In this session we will…..</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p:txBody>
          <a:bodyPr/>
          <a:lstStyle/>
          <a:p>
            <a:r>
              <a:rPr lang="en-US" dirty="0"/>
              <a:t>Meet an academic librarian and get to know the library</a:t>
            </a:r>
          </a:p>
          <a:p>
            <a:r>
              <a:rPr lang="en-US" dirty="0"/>
              <a:t>Have our first look at the assessment brief</a:t>
            </a:r>
          </a:p>
          <a:p>
            <a:r>
              <a:rPr lang="en-US" dirty="0"/>
              <a:t>Begin critical thinking and learn about evaluating sources of information</a:t>
            </a:r>
          </a:p>
          <a:p>
            <a:r>
              <a:rPr lang="en-US" dirty="0"/>
              <a:t>Start referencing and learn how to reference a single-authored book</a:t>
            </a:r>
          </a:p>
          <a:p>
            <a:endParaRPr lang="en-GB" dirty="0"/>
          </a:p>
        </p:txBody>
      </p:sp>
    </p:spTree>
    <p:extLst>
      <p:ext uri="{BB962C8B-B14F-4D97-AF65-F5344CB8AC3E}">
        <p14:creationId xmlns:p14="http://schemas.microsoft.com/office/powerpoint/2010/main" val="67304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79512" y="188640"/>
            <a:ext cx="8784976" cy="5328593"/>
          </a:xfrm>
          <a:gradFill>
            <a:gsLst>
              <a:gs pos="100000">
                <a:srgbClr val="00B0F0"/>
              </a:gs>
              <a:gs pos="100000">
                <a:schemeClr val="accent3">
                  <a:shade val="94000"/>
                  <a:satMod val="135000"/>
                </a:schemeClr>
              </a:gs>
            </a:gsLst>
          </a:gradFill>
        </p:spPr>
        <p:style>
          <a:lnRef idx="0">
            <a:schemeClr val="accent3"/>
          </a:lnRef>
          <a:fillRef idx="3">
            <a:schemeClr val="accent3"/>
          </a:fillRef>
          <a:effectRef idx="3">
            <a:schemeClr val="accent3"/>
          </a:effectRef>
          <a:fontRef idx="minor">
            <a:schemeClr val="lt1"/>
          </a:fontRef>
        </p:style>
        <p:txBody>
          <a:bodyPr>
            <a:normAutofit/>
          </a:bodyPr>
          <a:lstStyle/>
          <a:p>
            <a:pPr marL="0" indent="0" algn="ctr">
              <a:buNone/>
            </a:pPr>
            <a:endParaRPr lang="en-GB" sz="5400" dirty="0"/>
          </a:p>
          <a:p>
            <a:pPr marL="0" indent="0" algn="ctr">
              <a:buNone/>
            </a:pPr>
            <a:endParaRPr lang="en-GB" sz="5400" dirty="0"/>
          </a:p>
          <a:p>
            <a:pPr marL="0" indent="0" algn="ctr">
              <a:buNone/>
            </a:pPr>
            <a:r>
              <a:rPr lang="en-GB" sz="5400" b="1" dirty="0"/>
              <a:t>Library Introduction </a:t>
            </a:r>
          </a:p>
          <a:p>
            <a:pPr marL="0" indent="0" algn="ctr">
              <a:buNone/>
            </a:pPr>
            <a:r>
              <a:rPr lang="en-GB" sz="4800" b="1" dirty="0"/>
              <a:t>from </a:t>
            </a:r>
          </a:p>
          <a:p>
            <a:pPr marL="0" indent="0" algn="ctr">
              <a:buNone/>
            </a:pPr>
            <a:r>
              <a:rPr lang="en-GB" sz="4800" b="1" dirty="0"/>
              <a:t>Academic Liaison Librarian</a:t>
            </a:r>
          </a:p>
        </p:txBody>
      </p:sp>
    </p:spTree>
    <p:extLst>
      <p:ext uri="{BB962C8B-B14F-4D97-AF65-F5344CB8AC3E}">
        <p14:creationId xmlns:p14="http://schemas.microsoft.com/office/powerpoint/2010/main" val="1953441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79512" y="188640"/>
            <a:ext cx="8784976" cy="5328593"/>
          </a:xfrm>
          <a:gradFill>
            <a:gsLst>
              <a:gs pos="100000">
                <a:srgbClr val="00B0F0"/>
              </a:gs>
              <a:gs pos="100000">
                <a:schemeClr val="accent3">
                  <a:shade val="94000"/>
                  <a:satMod val="135000"/>
                </a:schemeClr>
              </a:gs>
            </a:gsLst>
          </a:gradFill>
        </p:spPr>
        <p:style>
          <a:lnRef idx="0">
            <a:schemeClr val="accent3"/>
          </a:lnRef>
          <a:fillRef idx="3">
            <a:schemeClr val="accent3"/>
          </a:fillRef>
          <a:effectRef idx="3">
            <a:schemeClr val="accent3"/>
          </a:effectRef>
          <a:fontRef idx="minor">
            <a:schemeClr val="lt1"/>
          </a:fontRef>
        </p:style>
        <p:txBody>
          <a:bodyPr>
            <a:normAutofit/>
          </a:bodyPr>
          <a:lstStyle/>
          <a:p>
            <a:pPr marL="0" indent="0" algn="ctr">
              <a:buNone/>
            </a:pPr>
            <a:endParaRPr lang="en-GB" sz="5400" dirty="0"/>
          </a:p>
          <a:p>
            <a:pPr marL="0" indent="0" algn="ctr">
              <a:buNone/>
            </a:pPr>
            <a:endParaRPr lang="en-GB" sz="5400" dirty="0"/>
          </a:p>
          <a:p>
            <a:pPr marL="0" indent="0" algn="ctr">
              <a:buNone/>
            </a:pPr>
            <a:r>
              <a:rPr lang="en-GB" sz="5400" b="1" dirty="0"/>
              <a:t>BREAK</a:t>
            </a:r>
          </a:p>
        </p:txBody>
      </p:sp>
    </p:spTree>
    <p:extLst>
      <p:ext uri="{BB962C8B-B14F-4D97-AF65-F5344CB8AC3E}">
        <p14:creationId xmlns:p14="http://schemas.microsoft.com/office/powerpoint/2010/main" val="2370380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79512" y="188640"/>
            <a:ext cx="8784976" cy="5328593"/>
          </a:xfrm>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5400" dirty="0"/>
          </a:p>
          <a:p>
            <a:pPr marL="0" indent="0" algn="ctr">
              <a:buNone/>
            </a:pPr>
            <a:endParaRPr lang="en-GB" sz="5400" dirty="0"/>
          </a:p>
          <a:p>
            <a:pPr marL="0" indent="0" algn="ctr">
              <a:buNone/>
            </a:pPr>
            <a:r>
              <a:rPr lang="en-GB" sz="5400" b="1" dirty="0"/>
              <a:t>Understanding the assessment brief</a:t>
            </a:r>
          </a:p>
        </p:txBody>
      </p:sp>
    </p:spTree>
    <p:extLst>
      <p:ext uri="{BB962C8B-B14F-4D97-AF65-F5344CB8AC3E}">
        <p14:creationId xmlns:p14="http://schemas.microsoft.com/office/powerpoint/2010/main" val="469417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040" y="168549"/>
            <a:ext cx="9023920" cy="1143000"/>
          </a:xfrm>
        </p:spPr>
        <p:txBody>
          <a:bodyPr>
            <a:normAutofit fontScale="90000"/>
          </a:bodyPr>
          <a:lstStyle/>
          <a:p>
            <a:r>
              <a:rPr lang="en-GB" b="1" dirty="0"/>
              <a:t>Assessments: What is their purpose?</a:t>
            </a:r>
          </a:p>
        </p:txBody>
      </p:sp>
      <p:sp>
        <p:nvSpPr>
          <p:cNvPr id="8" name="Freeform: Shape 7">
            <a:extLst>
              <a:ext uri="{FF2B5EF4-FFF2-40B4-BE49-F238E27FC236}">
                <a16:creationId xmlns:a16="http://schemas.microsoft.com/office/drawing/2014/main" id="{F83BDAE1-5556-4A0A-9F47-0EDA793A4746}"/>
              </a:ext>
            </a:extLst>
          </p:cNvPr>
          <p:cNvSpPr/>
          <p:nvPr/>
        </p:nvSpPr>
        <p:spPr>
          <a:xfrm>
            <a:off x="3841656" y="1547138"/>
            <a:ext cx="4845144" cy="1566636"/>
          </a:xfrm>
          <a:custGeom>
            <a:avLst/>
            <a:gdLst>
              <a:gd name="connsiteX0" fmla="*/ 0 w 4845144"/>
              <a:gd name="connsiteY0" fmla="*/ 195830 h 1566636"/>
              <a:gd name="connsiteX1" fmla="*/ 4061826 w 4845144"/>
              <a:gd name="connsiteY1" fmla="*/ 195830 h 1566636"/>
              <a:gd name="connsiteX2" fmla="*/ 4061826 w 4845144"/>
              <a:gd name="connsiteY2" fmla="*/ 0 h 1566636"/>
              <a:gd name="connsiteX3" fmla="*/ 4845144 w 4845144"/>
              <a:gd name="connsiteY3" fmla="*/ 783318 h 1566636"/>
              <a:gd name="connsiteX4" fmla="*/ 4061826 w 4845144"/>
              <a:gd name="connsiteY4" fmla="*/ 1566636 h 1566636"/>
              <a:gd name="connsiteX5" fmla="*/ 4061826 w 4845144"/>
              <a:gd name="connsiteY5" fmla="*/ 1370807 h 1566636"/>
              <a:gd name="connsiteX6" fmla="*/ 0 w 4845144"/>
              <a:gd name="connsiteY6" fmla="*/ 1370807 h 1566636"/>
              <a:gd name="connsiteX7" fmla="*/ 0 w 4845144"/>
              <a:gd name="connsiteY7" fmla="*/ 195830 h 1566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45144" h="1566636">
                <a:moveTo>
                  <a:pt x="0" y="195830"/>
                </a:moveTo>
                <a:lnTo>
                  <a:pt x="4061826" y="195830"/>
                </a:lnTo>
                <a:lnTo>
                  <a:pt x="4061826" y="0"/>
                </a:lnTo>
                <a:lnTo>
                  <a:pt x="4845144" y="783318"/>
                </a:lnTo>
                <a:lnTo>
                  <a:pt x="4061826" y="1566636"/>
                </a:lnTo>
                <a:lnTo>
                  <a:pt x="4061826" y="1370807"/>
                </a:lnTo>
                <a:lnTo>
                  <a:pt x="0" y="1370807"/>
                </a:lnTo>
                <a:lnTo>
                  <a:pt x="0" y="19583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0160" tIns="205990" rIns="597648" bIns="205989" numCol="1" spcCol="1270" anchor="t" anchorCtr="0">
            <a:noAutofit/>
          </a:bodyPr>
          <a:lstStyle/>
          <a:p>
            <a:pPr marL="171450" lvl="1" indent="-171450" algn="l" defTabSz="7112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Class </a:t>
            </a:r>
            <a:r>
              <a:rPr lang="en-GB" sz="1600" dirty="0">
                <a:latin typeface="Arial" panose="020B0604020202020204" pitchFamily="34" charset="0"/>
                <a:cs typeface="Arial" panose="020B0604020202020204" pitchFamily="34" charset="0"/>
              </a:rPr>
              <a:t>activities that help you and your lecturer monitor your learning and </a:t>
            </a:r>
            <a:r>
              <a:rPr lang="en-GB" sz="1600" kern="1200" dirty="0">
                <a:latin typeface="Arial" panose="020B0604020202020204" pitchFamily="34" charset="0"/>
                <a:cs typeface="Arial" panose="020B0604020202020204" pitchFamily="34" charset="0"/>
              </a:rPr>
              <a:t>help you improve</a:t>
            </a:r>
          </a:p>
          <a:p>
            <a:pPr marL="171450" lvl="1" indent="-171450" algn="l" defTabSz="711200">
              <a:lnSpc>
                <a:spcPct val="90000"/>
              </a:lnSpc>
              <a:spcBef>
                <a:spcPct val="0"/>
              </a:spcBef>
              <a:spcAft>
                <a:spcPct val="15000"/>
              </a:spcAft>
              <a:buChar char="•"/>
            </a:pPr>
            <a:r>
              <a:rPr lang="en-GB" sz="1600" dirty="0">
                <a:latin typeface="Arial" panose="020B0604020202020204" pitchFamily="34" charset="0"/>
                <a:cs typeface="Arial" panose="020B0604020202020204" pitchFamily="34" charset="0"/>
              </a:rPr>
              <a:t>Y</a:t>
            </a:r>
            <a:r>
              <a:rPr lang="en-GB" sz="1600" kern="1200" dirty="0">
                <a:latin typeface="Arial" panose="020B0604020202020204" pitchFamily="34" charset="0"/>
                <a:cs typeface="Arial" panose="020B0604020202020204" pitchFamily="34" charset="0"/>
              </a:rPr>
              <a:t>ou will receive feedbac</a:t>
            </a:r>
            <a:r>
              <a:rPr lang="en-GB" sz="1600" dirty="0">
                <a:latin typeface="Arial" panose="020B0604020202020204" pitchFamily="34" charset="0"/>
                <a:cs typeface="Arial" panose="020B0604020202020204" pitchFamily="34" charset="0"/>
              </a:rPr>
              <a:t>k, but not a grade</a:t>
            </a:r>
            <a:r>
              <a:rPr lang="en-GB" sz="1600" kern="1200" dirty="0">
                <a:latin typeface="Arial" panose="020B0604020202020204" pitchFamily="34" charset="0"/>
                <a:cs typeface="Arial" panose="020B0604020202020204" pitchFamily="34" charset="0"/>
              </a:rPr>
              <a:t> </a:t>
            </a:r>
          </a:p>
        </p:txBody>
      </p:sp>
      <p:sp>
        <p:nvSpPr>
          <p:cNvPr id="9" name="Freeform: Shape 8">
            <a:extLst>
              <a:ext uri="{FF2B5EF4-FFF2-40B4-BE49-F238E27FC236}">
                <a16:creationId xmlns:a16="http://schemas.microsoft.com/office/drawing/2014/main" id="{ECE228A0-CF3E-4AA4-BAD1-8EEB46F5F969}"/>
              </a:ext>
            </a:extLst>
          </p:cNvPr>
          <p:cNvSpPr/>
          <p:nvPr/>
        </p:nvSpPr>
        <p:spPr>
          <a:xfrm>
            <a:off x="611560" y="1418183"/>
            <a:ext cx="3230096" cy="1833223"/>
          </a:xfrm>
          <a:custGeom>
            <a:avLst/>
            <a:gdLst>
              <a:gd name="connsiteX0" fmla="*/ 0 w 3230096"/>
              <a:gd name="connsiteY0" fmla="*/ 305543 h 1833223"/>
              <a:gd name="connsiteX1" fmla="*/ 305543 w 3230096"/>
              <a:gd name="connsiteY1" fmla="*/ 0 h 1833223"/>
              <a:gd name="connsiteX2" fmla="*/ 2924553 w 3230096"/>
              <a:gd name="connsiteY2" fmla="*/ 0 h 1833223"/>
              <a:gd name="connsiteX3" fmla="*/ 3230096 w 3230096"/>
              <a:gd name="connsiteY3" fmla="*/ 305543 h 1833223"/>
              <a:gd name="connsiteX4" fmla="*/ 3230096 w 3230096"/>
              <a:gd name="connsiteY4" fmla="*/ 1527680 h 1833223"/>
              <a:gd name="connsiteX5" fmla="*/ 2924553 w 3230096"/>
              <a:gd name="connsiteY5" fmla="*/ 1833223 h 1833223"/>
              <a:gd name="connsiteX6" fmla="*/ 305543 w 3230096"/>
              <a:gd name="connsiteY6" fmla="*/ 1833223 h 1833223"/>
              <a:gd name="connsiteX7" fmla="*/ 0 w 3230096"/>
              <a:gd name="connsiteY7" fmla="*/ 1527680 h 1833223"/>
              <a:gd name="connsiteX8" fmla="*/ 0 w 3230096"/>
              <a:gd name="connsiteY8" fmla="*/ 305543 h 1833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30096" h="1833223">
                <a:moveTo>
                  <a:pt x="0" y="305543"/>
                </a:moveTo>
                <a:cubicBezTo>
                  <a:pt x="0" y="136796"/>
                  <a:pt x="136796" y="0"/>
                  <a:pt x="305543" y="0"/>
                </a:cubicBezTo>
                <a:lnTo>
                  <a:pt x="2924553" y="0"/>
                </a:lnTo>
                <a:cubicBezTo>
                  <a:pt x="3093300" y="0"/>
                  <a:pt x="3230096" y="136796"/>
                  <a:pt x="3230096" y="305543"/>
                </a:cubicBezTo>
                <a:lnTo>
                  <a:pt x="3230096" y="1527680"/>
                </a:lnTo>
                <a:cubicBezTo>
                  <a:pt x="3230096" y="1696427"/>
                  <a:pt x="3093300" y="1833223"/>
                  <a:pt x="2924553" y="1833223"/>
                </a:cubicBezTo>
                <a:lnTo>
                  <a:pt x="305543" y="1833223"/>
                </a:lnTo>
                <a:cubicBezTo>
                  <a:pt x="136796" y="1833223"/>
                  <a:pt x="0" y="1696427"/>
                  <a:pt x="0" y="1527680"/>
                </a:cubicBezTo>
                <a:lnTo>
                  <a:pt x="0" y="30554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0461" tIns="159976" rIns="230461" bIns="159976" numCol="1" spcCol="1270" anchor="ctr" anchorCtr="0">
            <a:noAutofit/>
          </a:bodyPr>
          <a:lstStyle/>
          <a:p>
            <a:pPr marL="0" lvl="0" indent="0" algn="ctr" defTabSz="1644650">
              <a:lnSpc>
                <a:spcPct val="90000"/>
              </a:lnSpc>
              <a:spcBef>
                <a:spcPct val="0"/>
              </a:spcBef>
              <a:spcAft>
                <a:spcPct val="35000"/>
              </a:spcAft>
              <a:buNone/>
            </a:pPr>
            <a:r>
              <a:rPr lang="en-GB" sz="3700" kern="1200" dirty="0"/>
              <a:t>Formative Assessments</a:t>
            </a:r>
          </a:p>
        </p:txBody>
      </p:sp>
      <p:sp>
        <p:nvSpPr>
          <p:cNvPr id="10" name="Freeform: Shape 9">
            <a:extLst>
              <a:ext uri="{FF2B5EF4-FFF2-40B4-BE49-F238E27FC236}">
                <a16:creationId xmlns:a16="http://schemas.microsoft.com/office/drawing/2014/main" id="{B1BBC0F0-B00A-464B-9135-DB2569F82886}"/>
              </a:ext>
            </a:extLst>
          </p:cNvPr>
          <p:cNvSpPr/>
          <p:nvPr/>
        </p:nvSpPr>
        <p:spPr>
          <a:xfrm>
            <a:off x="3842444" y="3434729"/>
            <a:ext cx="4840412" cy="2153964"/>
          </a:xfrm>
          <a:custGeom>
            <a:avLst/>
            <a:gdLst>
              <a:gd name="connsiteX0" fmla="*/ 0 w 4840412"/>
              <a:gd name="connsiteY0" fmla="*/ 269246 h 2153964"/>
              <a:gd name="connsiteX1" fmla="*/ 3763430 w 4840412"/>
              <a:gd name="connsiteY1" fmla="*/ 269246 h 2153964"/>
              <a:gd name="connsiteX2" fmla="*/ 3763430 w 4840412"/>
              <a:gd name="connsiteY2" fmla="*/ 0 h 2153964"/>
              <a:gd name="connsiteX3" fmla="*/ 4840412 w 4840412"/>
              <a:gd name="connsiteY3" fmla="*/ 1076982 h 2153964"/>
              <a:gd name="connsiteX4" fmla="*/ 3763430 w 4840412"/>
              <a:gd name="connsiteY4" fmla="*/ 2153964 h 2153964"/>
              <a:gd name="connsiteX5" fmla="*/ 3763430 w 4840412"/>
              <a:gd name="connsiteY5" fmla="*/ 1884719 h 2153964"/>
              <a:gd name="connsiteX6" fmla="*/ 0 w 4840412"/>
              <a:gd name="connsiteY6" fmla="*/ 1884719 h 2153964"/>
              <a:gd name="connsiteX7" fmla="*/ 0 w 4840412"/>
              <a:gd name="connsiteY7" fmla="*/ 269246 h 2153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40412" h="2153964">
                <a:moveTo>
                  <a:pt x="0" y="269246"/>
                </a:moveTo>
                <a:lnTo>
                  <a:pt x="3763430" y="269246"/>
                </a:lnTo>
                <a:lnTo>
                  <a:pt x="3763430" y="0"/>
                </a:lnTo>
                <a:lnTo>
                  <a:pt x="4840412" y="1076982"/>
                </a:lnTo>
                <a:lnTo>
                  <a:pt x="3763430" y="2153964"/>
                </a:lnTo>
                <a:lnTo>
                  <a:pt x="3763430" y="1884719"/>
                </a:lnTo>
                <a:lnTo>
                  <a:pt x="0" y="1884719"/>
                </a:lnTo>
                <a:lnTo>
                  <a:pt x="0" y="269246"/>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0160" tIns="279406" rIns="817896" bIns="279405" numCol="1" spcCol="1270" anchor="t" anchorCtr="0">
            <a:noAutofit/>
          </a:bodyPr>
          <a:lstStyle/>
          <a:p>
            <a:pPr marL="171450" lvl="1" indent="-171450" algn="l" defTabSz="7112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Mid-term and end-of</a:t>
            </a:r>
            <a:r>
              <a:rPr lang="en-GB" sz="1600" dirty="0">
                <a:latin typeface="Arial" panose="020B0604020202020204" pitchFamily="34" charset="0"/>
                <a:cs typeface="Arial" panose="020B0604020202020204" pitchFamily="34" charset="0"/>
              </a:rPr>
              <a:t>-</a:t>
            </a:r>
            <a:r>
              <a:rPr lang="en-GB" sz="1600" kern="1200" dirty="0">
                <a:latin typeface="Arial" panose="020B0604020202020204" pitchFamily="34" charset="0"/>
                <a:cs typeface="Arial" panose="020B0604020202020204" pitchFamily="34" charset="0"/>
              </a:rPr>
              <a:t>term assessments to see whether you are meeting the </a:t>
            </a:r>
            <a:r>
              <a:rPr lang="en-GB" sz="1600" u="sng" kern="1200" dirty="0">
                <a:latin typeface="Arial" panose="020B0604020202020204" pitchFamily="34" charset="0"/>
                <a:cs typeface="Arial" panose="020B0604020202020204" pitchFamily="34" charset="0"/>
              </a:rPr>
              <a:t>learning outcomes </a:t>
            </a:r>
            <a:r>
              <a:rPr lang="en-GB" sz="1600" kern="1200" dirty="0">
                <a:latin typeface="Arial" panose="020B0604020202020204" pitchFamily="34" charset="0"/>
                <a:cs typeface="Arial" panose="020B0604020202020204" pitchFamily="34" charset="0"/>
              </a:rPr>
              <a:t>for the module</a:t>
            </a:r>
          </a:p>
          <a:p>
            <a:pPr marL="171450" lvl="1" indent="-171450" algn="l" defTabSz="711200">
              <a:lnSpc>
                <a:spcPct val="90000"/>
              </a:lnSpc>
              <a:spcBef>
                <a:spcPct val="0"/>
              </a:spcBef>
              <a:spcAft>
                <a:spcPct val="15000"/>
              </a:spcAft>
              <a:buChar char="•"/>
            </a:pPr>
            <a:r>
              <a:rPr lang="en-GB" sz="1600" kern="1200" dirty="0">
                <a:latin typeface="Arial" panose="020B0604020202020204" pitchFamily="34" charset="0"/>
                <a:cs typeface="Arial" panose="020B0604020202020204" pitchFamily="34" charset="0"/>
              </a:rPr>
              <a:t>You will receive a grade as well as feedback which will help you to progress through your course</a:t>
            </a:r>
          </a:p>
        </p:txBody>
      </p:sp>
      <p:sp>
        <p:nvSpPr>
          <p:cNvPr id="11" name="Freeform: Shape 10">
            <a:extLst>
              <a:ext uri="{FF2B5EF4-FFF2-40B4-BE49-F238E27FC236}">
                <a16:creationId xmlns:a16="http://schemas.microsoft.com/office/drawing/2014/main" id="{CC711607-2890-4626-8DCA-3E50B8F7F2B9}"/>
              </a:ext>
            </a:extLst>
          </p:cNvPr>
          <p:cNvSpPr/>
          <p:nvPr/>
        </p:nvSpPr>
        <p:spPr>
          <a:xfrm>
            <a:off x="615502" y="3595100"/>
            <a:ext cx="3226941" cy="1833223"/>
          </a:xfrm>
          <a:custGeom>
            <a:avLst/>
            <a:gdLst>
              <a:gd name="connsiteX0" fmla="*/ 0 w 3226941"/>
              <a:gd name="connsiteY0" fmla="*/ 305543 h 1833223"/>
              <a:gd name="connsiteX1" fmla="*/ 305543 w 3226941"/>
              <a:gd name="connsiteY1" fmla="*/ 0 h 1833223"/>
              <a:gd name="connsiteX2" fmla="*/ 2921398 w 3226941"/>
              <a:gd name="connsiteY2" fmla="*/ 0 h 1833223"/>
              <a:gd name="connsiteX3" fmla="*/ 3226941 w 3226941"/>
              <a:gd name="connsiteY3" fmla="*/ 305543 h 1833223"/>
              <a:gd name="connsiteX4" fmla="*/ 3226941 w 3226941"/>
              <a:gd name="connsiteY4" fmla="*/ 1527680 h 1833223"/>
              <a:gd name="connsiteX5" fmla="*/ 2921398 w 3226941"/>
              <a:gd name="connsiteY5" fmla="*/ 1833223 h 1833223"/>
              <a:gd name="connsiteX6" fmla="*/ 305543 w 3226941"/>
              <a:gd name="connsiteY6" fmla="*/ 1833223 h 1833223"/>
              <a:gd name="connsiteX7" fmla="*/ 0 w 3226941"/>
              <a:gd name="connsiteY7" fmla="*/ 1527680 h 1833223"/>
              <a:gd name="connsiteX8" fmla="*/ 0 w 3226941"/>
              <a:gd name="connsiteY8" fmla="*/ 305543 h 1833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26941" h="1833223">
                <a:moveTo>
                  <a:pt x="0" y="305543"/>
                </a:moveTo>
                <a:cubicBezTo>
                  <a:pt x="0" y="136796"/>
                  <a:pt x="136796" y="0"/>
                  <a:pt x="305543" y="0"/>
                </a:cubicBezTo>
                <a:lnTo>
                  <a:pt x="2921398" y="0"/>
                </a:lnTo>
                <a:cubicBezTo>
                  <a:pt x="3090145" y="0"/>
                  <a:pt x="3226941" y="136796"/>
                  <a:pt x="3226941" y="305543"/>
                </a:cubicBezTo>
                <a:lnTo>
                  <a:pt x="3226941" y="1527680"/>
                </a:lnTo>
                <a:cubicBezTo>
                  <a:pt x="3226941" y="1696427"/>
                  <a:pt x="3090145" y="1833223"/>
                  <a:pt x="2921398" y="1833223"/>
                </a:cubicBezTo>
                <a:lnTo>
                  <a:pt x="305543" y="1833223"/>
                </a:lnTo>
                <a:cubicBezTo>
                  <a:pt x="136796" y="1833223"/>
                  <a:pt x="0" y="1696427"/>
                  <a:pt x="0" y="1527680"/>
                </a:cubicBezTo>
                <a:lnTo>
                  <a:pt x="0" y="30554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0461" tIns="159976" rIns="230461" bIns="159976" numCol="1" spcCol="1270" anchor="ctr" anchorCtr="0">
            <a:noAutofit/>
          </a:bodyPr>
          <a:lstStyle/>
          <a:p>
            <a:pPr marL="0" lvl="0" indent="0" algn="ctr" defTabSz="1644650">
              <a:lnSpc>
                <a:spcPct val="90000"/>
              </a:lnSpc>
              <a:spcBef>
                <a:spcPct val="0"/>
              </a:spcBef>
              <a:spcAft>
                <a:spcPct val="35000"/>
              </a:spcAft>
              <a:buNone/>
            </a:pPr>
            <a:r>
              <a:rPr lang="en-GB" sz="3700" kern="1200" dirty="0"/>
              <a:t>Summative Assessments</a:t>
            </a:r>
          </a:p>
        </p:txBody>
      </p:sp>
    </p:spTree>
    <p:extLst>
      <p:ext uri="{BB962C8B-B14F-4D97-AF65-F5344CB8AC3E}">
        <p14:creationId xmlns:p14="http://schemas.microsoft.com/office/powerpoint/2010/main" val="14858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5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1" end="1"/>
                                            </p:txEl>
                                          </p:spTgt>
                                        </p:tgtEl>
                                        <p:attrNameLst>
                                          <p:attrName>style.visibility</p:attrName>
                                        </p:attrNameLst>
                                      </p:cBhvr>
                                      <p:to>
                                        <p:strVal val="visible"/>
                                      </p:to>
                                    </p:set>
                                    <p:animEffect transition="in" filter="fade">
                                      <p:cBhvr>
                                        <p:cTn id="22" dur="500"/>
                                        <p:tgtEl>
                                          <p:spTgt spid="8">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fade">
                                      <p:cBhvr>
                                        <p:cTn id="27" dur="5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1" end="1"/>
                                            </p:txEl>
                                          </p:spTgt>
                                        </p:tgtEl>
                                        <p:attrNameLst>
                                          <p:attrName>style.visibility</p:attrName>
                                        </p:attrNameLst>
                                      </p:cBhvr>
                                      <p:to>
                                        <p:strVal val="visible"/>
                                      </p:to>
                                    </p:set>
                                    <p:animEffect transition="in" filter="fade">
                                      <p:cBhvr>
                                        <p:cTn id="32"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660C7-16DB-9255-DBE0-C356CDE26C1F}"/>
              </a:ext>
            </a:extLst>
          </p:cNvPr>
          <p:cNvSpPr>
            <a:spLocks noGrp="1"/>
          </p:cNvSpPr>
          <p:nvPr>
            <p:ph type="title"/>
          </p:nvPr>
        </p:nvSpPr>
        <p:spPr/>
        <p:txBody>
          <a:bodyPr/>
          <a:lstStyle/>
          <a:p>
            <a:r>
              <a:rPr lang="en-GB" b="1" dirty="0"/>
              <a:t>Your assessment brief</a:t>
            </a:r>
          </a:p>
        </p:txBody>
      </p:sp>
      <p:pic>
        <p:nvPicPr>
          <p:cNvPr id="7" name="Content Placeholder 6">
            <a:extLst>
              <a:ext uri="{FF2B5EF4-FFF2-40B4-BE49-F238E27FC236}">
                <a16:creationId xmlns:a16="http://schemas.microsoft.com/office/drawing/2014/main" id="{22BA847B-ADD5-9919-8588-0A30359D6221}"/>
              </a:ext>
            </a:extLst>
          </p:cNvPr>
          <p:cNvPicPr>
            <a:picLocks noGrp="1" noChangeAspect="1"/>
          </p:cNvPicPr>
          <p:nvPr>
            <p:ph idx="1"/>
          </p:nvPr>
        </p:nvPicPr>
        <p:blipFill>
          <a:blip r:embed="rId3"/>
          <a:stretch>
            <a:fillRect/>
          </a:stretch>
        </p:blipFill>
        <p:spPr>
          <a:xfrm>
            <a:off x="2555776" y="1215457"/>
            <a:ext cx="4390089" cy="4427085"/>
          </a:xfrm>
        </p:spPr>
      </p:pic>
    </p:spTree>
    <p:extLst>
      <p:ext uri="{BB962C8B-B14F-4D97-AF65-F5344CB8AC3E}">
        <p14:creationId xmlns:p14="http://schemas.microsoft.com/office/powerpoint/2010/main" val="1322408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660C7-16DB-9255-DBE0-C356CDE26C1F}"/>
              </a:ext>
            </a:extLst>
          </p:cNvPr>
          <p:cNvSpPr>
            <a:spLocks noGrp="1"/>
          </p:cNvSpPr>
          <p:nvPr>
            <p:ph type="title"/>
          </p:nvPr>
        </p:nvSpPr>
        <p:spPr/>
        <p:txBody>
          <a:bodyPr/>
          <a:lstStyle/>
          <a:p>
            <a:r>
              <a:rPr lang="en-GB" b="1" dirty="0"/>
              <a:t>Your assessment brief</a:t>
            </a:r>
          </a:p>
        </p:txBody>
      </p:sp>
      <p:sp>
        <p:nvSpPr>
          <p:cNvPr id="3" name="Content Placeholder 2">
            <a:extLst>
              <a:ext uri="{FF2B5EF4-FFF2-40B4-BE49-F238E27FC236}">
                <a16:creationId xmlns:a16="http://schemas.microsoft.com/office/drawing/2014/main" id="{8D61AD2B-DA5F-5C19-F2B3-3F6DC82888EF}"/>
              </a:ext>
            </a:extLst>
          </p:cNvPr>
          <p:cNvSpPr>
            <a:spLocks noGrp="1"/>
          </p:cNvSpPr>
          <p:nvPr>
            <p:ph idx="1"/>
          </p:nvPr>
        </p:nvSpPr>
        <p:spPr/>
        <p:txBody>
          <a:bodyPr/>
          <a:lstStyle/>
          <a:p>
            <a:pPr marL="0" indent="0">
              <a:buNone/>
            </a:pPr>
            <a:r>
              <a:rPr lang="en-GB" dirty="0"/>
              <a:t>Make sure you can:</a:t>
            </a:r>
          </a:p>
          <a:p>
            <a:r>
              <a:rPr lang="en-GB" dirty="0"/>
              <a:t>Find the assessment brief</a:t>
            </a:r>
          </a:p>
          <a:p>
            <a:r>
              <a:rPr lang="en-GB" dirty="0"/>
              <a:t>Find the accompanying video</a:t>
            </a:r>
          </a:p>
        </p:txBody>
      </p:sp>
    </p:spTree>
    <p:extLst>
      <p:ext uri="{BB962C8B-B14F-4D97-AF65-F5344CB8AC3E}">
        <p14:creationId xmlns:p14="http://schemas.microsoft.com/office/powerpoint/2010/main" val="1019097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78DE9-5C58-4807-8F38-CA68F3C9535B}"/>
              </a:ext>
            </a:extLst>
          </p:cNvPr>
          <p:cNvSpPr>
            <a:spLocks noGrp="1"/>
          </p:cNvSpPr>
          <p:nvPr>
            <p:ph type="title"/>
          </p:nvPr>
        </p:nvSpPr>
        <p:spPr>
          <a:xfrm>
            <a:off x="457200" y="274638"/>
            <a:ext cx="8229600" cy="1143000"/>
          </a:xfrm>
        </p:spPr>
        <p:txBody>
          <a:bodyPr anchor="ctr">
            <a:noAutofit/>
          </a:bodyPr>
          <a:lstStyle/>
          <a:p>
            <a:pPr>
              <a:lnSpc>
                <a:spcPct val="90000"/>
              </a:lnSpc>
            </a:pPr>
            <a:r>
              <a:rPr lang="en-GB" sz="4000" b="1" dirty="0"/>
              <a:t>Activity - Key information from </a:t>
            </a:r>
            <a:br>
              <a:rPr lang="en-GB" sz="4000" b="1" dirty="0"/>
            </a:br>
            <a:r>
              <a:rPr lang="en-GB" sz="4000" b="1" dirty="0"/>
              <a:t>the assessment brief</a:t>
            </a:r>
          </a:p>
        </p:txBody>
      </p:sp>
      <p:sp>
        <p:nvSpPr>
          <p:cNvPr id="3" name="Content Placeholder 2">
            <a:extLst>
              <a:ext uri="{FF2B5EF4-FFF2-40B4-BE49-F238E27FC236}">
                <a16:creationId xmlns:a16="http://schemas.microsoft.com/office/drawing/2014/main" id="{4A62A6D5-6EE0-47E5-A045-83EDD437DFF1}"/>
              </a:ext>
            </a:extLst>
          </p:cNvPr>
          <p:cNvSpPr>
            <a:spLocks noGrp="1"/>
          </p:cNvSpPr>
          <p:nvPr>
            <p:ph sz="half" idx="1"/>
          </p:nvPr>
        </p:nvSpPr>
        <p:spPr>
          <a:xfrm>
            <a:off x="457200" y="1600201"/>
            <a:ext cx="7787208" cy="3989040"/>
          </a:xfrm>
        </p:spPr>
        <p:txBody>
          <a:bodyPr>
            <a:normAutofit fontScale="77500" lnSpcReduction="20000"/>
          </a:bodyPr>
          <a:lstStyle/>
          <a:p>
            <a:pPr marL="0" indent="0">
              <a:lnSpc>
                <a:spcPct val="90000"/>
              </a:lnSpc>
              <a:buNone/>
            </a:pPr>
            <a:r>
              <a:rPr lang="en-GB" sz="2400" dirty="0"/>
              <a:t>Read the assessment brief. Find the following information and make a note of it:</a:t>
            </a:r>
          </a:p>
          <a:p>
            <a:pPr marL="0" indent="0">
              <a:lnSpc>
                <a:spcPct val="90000"/>
              </a:lnSpc>
              <a:buNone/>
            </a:pPr>
            <a:endParaRPr lang="en-GB" sz="2400" dirty="0"/>
          </a:p>
          <a:p>
            <a:pPr marL="514350" indent="-457200">
              <a:lnSpc>
                <a:spcPct val="90000"/>
              </a:lnSpc>
              <a:buFont typeface="+mj-lt"/>
              <a:buAutoNum type="arabicPeriod"/>
            </a:pPr>
            <a:r>
              <a:rPr lang="en-GB" sz="2600" dirty="0"/>
              <a:t>How many tasks are there? </a:t>
            </a:r>
          </a:p>
          <a:p>
            <a:pPr marL="514350" indent="-457200">
              <a:lnSpc>
                <a:spcPct val="90000"/>
              </a:lnSpc>
              <a:buFont typeface="+mj-lt"/>
              <a:buAutoNum type="arabicPeriod"/>
            </a:pPr>
            <a:r>
              <a:rPr lang="en-GB" sz="2600" dirty="0"/>
              <a:t>What are the tasks called? </a:t>
            </a:r>
          </a:p>
          <a:p>
            <a:pPr marL="514350" indent="-457200">
              <a:lnSpc>
                <a:spcPct val="90000"/>
              </a:lnSpc>
              <a:buFont typeface="+mj-lt"/>
              <a:buAutoNum type="arabicPeriod"/>
            </a:pPr>
            <a:r>
              <a:rPr lang="en-GB" sz="2600" dirty="0"/>
              <a:t>What do you need to make for Task 1?</a:t>
            </a:r>
          </a:p>
          <a:p>
            <a:pPr marL="514350" indent="-457200">
              <a:lnSpc>
                <a:spcPct val="90000"/>
              </a:lnSpc>
              <a:buFont typeface="+mj-lt"/>
              <a:buAutoNum type="arabicPeriod"/>
            </a:pPr>
            <a:r>
              <a:rPr lang="en-GB" sz="2600" dirty="0"/>
              <a:t>By when do you need to submit Task 1?</a:t>
            </a:r>
          </a:p>
          <a:p>
            <a:pPr marL="514350" indent="-457200">
              <a:lnSpc>
                <a:spcPct val="90000"/>
              </a:lnSpc>
              <a:buFont typeface="+mj-lt"/>
              <a:buAutoNum type="arabicPeriod"/>
            </a:pPr>
            <a:r>
              <a:rPr lang="en-GB" sz="2600" dirty="0"/>
              <a:t>What do you need to write for Task 2 (two parts)?</a:t>
            </a:r>
          </a:p>
          <a:p>
            <a:pPr marL="514350" indent="-457200">
              <a:lnSpc>
                <a:spcPct val="90000"/>
              </a:lnSpc>
              <a:buFont typeface="+mj-lt"/>
              <a:buAutoNum type="arabicPeriod"/>
            </a:pPr>
            <a:r>
              <a:rPr lang="en-GB" sz="2600" dirty="0"/>
              <a:t>By when do you need to submit Task 2?</a:t>
            </a:r>
          </a:p>
          <a:p>
            <a:pPr marL="514350" indent="-457200">
              <a:lnSpc>
                <a:spcPct val="90000"/>
              </a:lnSpc>
              <a:buFont typeface="+mj-lt"/>
              <a:buAutoNum type="arabicPeriod"/>
            </a:pPr>
            <a:r>
              <a:rPr lang="en-GB" sz="2600" dirty="0"/>
              <a:t>Where will you submit Tasks 1 and 2?</a:t>
            </a:r>
          </a:p>
          <a:p>
            <a:pPr marL="514350" indent="-457200">
              <a:lnSpc>
                <a:spcPct val="90000"/>
              </a:lnSpc>
              <a:buFont typeface="+mj-lt"/>
              <a:buAutoNum type="arabicPeriod"/>
            </a:pPr>
            <a:r>
              <a:rPr lang="en-GB" sz="2600" dirty="0"/>
              <a:t>Why is it important to do the “formative feedback” activities?</a:t>
            </a:r>
          </a:p>
          <a:p>
            <a:pPr marL="514350" indent="-457200">
              <a:lnSpc>
                <a:spcPct val="90000"/>
              </a:lnSpc>
              <a:buFont typeface="+mj-lt"/>
              <a:buAutoNum type="arabicPeriod"/>
            </a:pPr>
            <a:r>
              <a:rPr lang="en-GB" sz="2600" dirty="0"/>
              <a:t>When and where will you do the “formative feedback” activities?</a:t>
            </a:r>
          </a:p>
          <a:p>
            <a:pPr marL="514350" indent="-457200">
              <a:lnSpc>
                <a:spcPct val="90000"/>
              </a:lnSpc>
              <a:buFont typeface="+mj-lt"/>
              <a:buAutoNum type="arabicPeriod"/>
            </a:pPr>
            <a:r>
              <a:rPr lang="en-GB" sz="2600" dirty="0"/>
              <a:t>Do you have any questions for your lecturer?</a:t>
            </a:r>
          </a:p>
        </p:txBody>
      </p:sp>
    </p:spTree>
    <p:extLst>
      <p:ext uri="{BB962C8B-B14F-4D97-AF65-F5344CB8AC3E}">
        <p14:creationId xmlns:p14="http://schemas.microsoft.com/office/powerpoint/2010/main" val="1609466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500"/>
                                        <p:tgtEl>
                                          <p:spTgt spid="3">
                                            <p:txEl>
                                              <p:pRg st="10" end="1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
                                            <p:txEl>
                                              <p:pRg st="11" end="11"/>
                                            </p:txEl>
                                          </p:spTgt>
                                        </p:tgtEl>
                                        <p:attrNameLst>
                                          <p:attrName>style.visibility</p:attrName>
                                        </p:attrNameLst>
                                      </p:cBhvr>
                                      <p:to>
                                        <p:strVal val="visible"/>
                                      </p:to>
                                    </p:set>
                                    <p:animEffect transition="in" filter="fade">
                                      <p:cBhvr>
                                        <p:cTn id="5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79512" y="188640"/>
            <a:ext cx="8784976" cy="5328593"/>
          </a:xfrm>
          <a:gradFill>
            <a:gsLst>
              <a:gs pos="100000">
                <a:srgbClr val="00B0F0"/>
              </a:gs>
              <a:gs pos="100000">
                <a:schemeClr val="accent3">
                  <a:shade val="94000"/>
                  <a:satMod val="135000"/>
                </a:schemeClr>
              </a:gs>
            </a:gsLst>
          </a:gradFill>
        </p:spPr>
        <p:style>
          <a:lnRef idx="0">
            <a:schemeClr val="accent3"/>
          </a:lnRef>
          <a:fillRef idx="3">
            <a:schemeClr val="accent3"/>
          </a:fillRef>
          <a:effectRef idx="3">
            <a:schemeClr val="accent3"/>
          </a:effectRef>
          <a:fontRef idx="minor">
            <a:schemeClr val="lt1"/>
          </a:fontRef>
        </p:style>
        <p:txBody>
          <a:bodyPr>
            <a:normAutofit/>
          </a:bodyPr>
          <a:lstStyle/>
          <a:p>
            <a:pPr marL="0" indent="0" algn="ctr">
              <a:buNone/>
            </a:pPr>
            <a:endParaRPr lang="en-GB" sz="5400" dirty="0"/>
          </a:p>
          <a:p>
            <a:pPr marL="0" indent="0" algn="ctr">
              <a:buNone/>
            </a:pPr>
            <a:endParaRPr lang="en-GB" sz="5400" dirty="0"/>
          </a:p>
          <a:p>
            <a:pPr marL="0" indent="0" algn="ctr">
              <a:buNone/>
            </a:pPr>
            <a:r>
              <a:rPr lang="en-GB" sz="5400" b="1" dirty="0"/>
              <a:t>BREAK</a:t>
            </a:r>
          </a:p>
        </p:txBody>
      </p:sp>
    </p:spTree>
    <p:extLst>
      <p:ext uri="{BB962C8B-B14F-4D97-AF65-F5344CB8AC3E}">
        <p14:creationId xmlns:p14="http://schemas.microsoft.com/office/powerpoint/2010/main" val="28348598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277634" y="980728"/>
            <a:ext cx="6588732" cy="3996445"/>
          </a:xfrm>
          <a:gradFill>
            <a:gsLst>
              <a:gs pos="0">
                <a:srgbClr val="00B0F0"/>
              </a:gs>
              <a:gs pos="80000">
                <a:schemeClr val="accent5">
                  <a:shade val="93000"/>
                  <a:satMod val="130000"/>
                </a:schemeClr>
              </a:gs>
              <a:gs pos="100000">
                <a:schemeClr val="accent5">
                  <a:shade val="94000"/>
                  <a:satMod val="135000"/>
                </a:schemeClr>
              </a:gs>
            </a:gsLst>
          </a:gradFill>
        </p:spPr>
        <p:style>
          <a:lnRef idx="0">
            <a:schemeClr val="accent5"/>
          </a:lnRef>
          <a:fillRef idx="3">
            <a:schemeClr val="accent5"/>
          </a:fillRef>
          <a:effectRef idx="3">
            <a:schemeClr val="accent5"/>
          </a:effectRef>
          <a:fontRef idx="minor">
            <a:schemeClr val="lt1"/>
          </a:fontRef>
        </p:style>
        <p:txBody>
          <a:bodyPr>
            <a:normAutofit/>
          </a:bodyPr>
          <a:lstStyle/>
          <a:p>
            <a:pPr marL="0" indent="0" algn="ctr">
              <a:buNone/>
            </a:pPr>
            <a:endParaRPr lang="en-GB" sz="4050" dirty="0"/>
          </a:p>
          <a:p>
            <a:pPr marL="0" indent="0" algn="ctr">
              <a:buNone/>
            </a:pPr>
            <a:r>
              <a:rPr lang="en-GB" sz="4050" b="1" dirty="0"/>
              <a:t>Evaluating </a:t>
            </a:r>
          </a:p>
          <a:p>
            <a:pPr marL="0" indent="0" algn="ctr">
              <a:buNone/>
            </a:pPr>
            <a:r>
              <a:rPr lang="en-GB" sz="4050" b="1" dirty="0"/>
              <a:t>sources of information</a:t>
            </a:r>
          </a:p>
        </p:txBody>
      </p:sp>
    </p:spTree>
    <p:extLst>
      <p:ext uri="{BB962C8B-B14F-4D97-AF65-F5344CB8AC3E}">
        <p14:creationId xmlns:p14="http://schemas.microsoft.com/office/powerpoint/2010/main" val="13707460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87E68-AC28-4524-8797-515DBCF7B5CA}"/>
              </a:ext>
            </a:extLst>
          </p:cNvPr>
          <p:cNvSpPr>
            <a:spLocks noGrp="1"/>
          </p:cNvSpPr>
          <p:nvPr>
            <p:ph type="title"/>
          </p:nvPr>
        </p:nvSpPr>
        <p:spPr/>
        <p:txBody>
          <a:bodyPr>
            <a:noAutofit/>
          </a:bodyPr>
          <a:lstStyle/>
          <a:p>
            <a:r>
              <a:rPr lang="en-GB" b="1" dirty="0"/>
              <a:t>Suitability of a source of information</a:t>
            </a:r>
          </a:p>
        </p:txBody>
      </p:sp>
      <p:pic>
        <p:nvPicPr>
          <p:cNvPr id="4" name="Content Placeholder 3">
            <a:extLst>
              <a:ext uri="{FF2B5EF4-FFF2-40B4-BE49-F238E27FC236}">
                <a16:creationId xmlns:a16="http://schemas.microsoft.com/office/drawing/2014/main" id="{3C0F5DB6-C2C2-4926-91F2-866E9229CF65}"/>
              </a:ext>
            </a:extLst>
          </p:cNvPr>
          <p:cNvPicPr>
            <a:picLocks noGrp="1" noChangeAspect="1"/>
          </p:cNvPicPr>
          <p:nvPr>
            <p:ph idx="1"/>
          </p:nvPr>
        </p:nvPicPr>
        <p:blipFill>
          <a:blip r:embed="rId2" cstate="print"/>
          <a:stretch>
            <a:fillRect/>
          </a:stretch>
        </p:blipFill>
        <p:spPr>
          <a:xfrm>
            <a:off x="323528" y="2060848"/>
            <a:ext cx="3810000" cy="3524250"/>
          </a:xfrm>
          <a:prstGeom prst="rect">
            <a:avLst/>
          </a:prstGeom>
        </p:spPr>
      </p:pic>
      <p:sp>
        <p:nvSpPr>
          <p:cNvPr id="5" name="Thought Bubble: Cloud 4">
            <a:extLst>
              <a:ext uri="{FF2B5EF4-FFF2-40B4-BE49-F238E27FC236}">
                <a16:creationId xmlns:a16="http://schemas.microsoft.com/office/drawing/2014/main" id="{2BC8F397-8F62-43ED-8138-4420F78584D3}"/>
              </a:ext>
            </a:extLst>
          </p:cNvPr>
          <p:cNvSpPr/>
          <p:nvPr/>
        </p:nvSpPr>
        <p:spPr>
          <a:xfrm>
            <a:off x="4133528" y="1484784"/>
            <a:ext cx="4686944" cy="3398706"/>
          </a:xfrm>
          <a:prstGeom prst="cloudCallout">
            <a:avLst>
              <a:gd name="adj1" fmla="val -78497"/>
              <a:gd name="adj2" fmla="val -2614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When you search for information, you are going to find lots of it . . . but is it good information?</a:t>
            </a:r>
          </a:p>
        </p:txBody>
      </p:sp>
    </p:spTree>
    <p:extLst>
      <p:ext uri="{BB962C8B-B14F-4D97-AF65-F5344CB8AC3E}">
        <p14:creationId xmlns:p14="http://schemas.microsoft.com/office/powerpoint/2010/main" val="2011984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33EB1-FC36-442B-A2ED-75A49AD27CA5}"/>
              </a:ext>
            </a:extLst>
          </p:cNvPr>
          <p:cNvSpPr>
            <a:spLocks noGrp="1"/>
          </p:cNvSpPr>
          <p:nvPr>
            <p:ph type="title"/>
          </p:nvPr>
        </p:nvSpPr>
        <p:spPr/>
        <p:txBody>
          <a:bodyPr/>
          <a:lstStyle/>
          <a:p>
            <a:r>
              <a:rPr lang="en-GB" b="1" dirty="0"/>
              <a:t>What is the CRAAP test?</a:t>
            </a:r>
          </a:p>
        </p:txBody>
      </p:sp>
      <p:sp>
        <p:nvSpPr>
          <p:cNvPr id="3" name="Content Placeholder 2">
            <a:extLst>
              <a:ext uri="{FF2B5EF4-FFF2-40B4-BE49-F238E27FC236}">
                <a16:creationId xmlns:a16="http://schemas.microsoft.com/office/drawing/2014/main" id="{6CB06A20-F913-43E1-B07F-F6E8433F6F34}"/>
              </a:ext>
            </a:extLst>
          </p:cNvPr>
          <p:cNvSpPr>
            <a:spLocks noGrp="1"/>
          </p:cNvSpPr>
          <p:nvPr>
            <p:ph idx="1"/>
          </p:nvPr>
        </p:nvSpPr>
        <p:spPr>
          <a:xfrm>
            <a:off x="313184" y="1563486"/>
            <a:ext cx="8579296" cy="1324743"/>
          </a:xfrm>
          <a:ln w="38100">
            <a:solidFill>
              <a:schemeClr val="accent1">
                <a:lumMod val="75000"/>
              </a:schemeClr>
            </a:solidFill>
          </a:ln>
        </p:spPr>
        <p:txBody>
          <a:bodyPr>
            <a:normAutofit/>
          </a:bodyPr>
          <a:lstStyle/>
          <a:p>
            <a:pPr marL="0" indent="0">
              <a:buNone/>
            </a:pPr>
            <a:r>
              <a:rPr lang="en-GB" sz="2400" dirty="0">
                <a:latin typeface="Arial" panose="020B0604020202020204" pitchFamily="34" charset="0"/>
                <a:cs typeface="Arial" panose="020B0604020202020204" pitchFamily="34" charset="0"/>
              </a:rPr>
              <a:t>The CRAAP Test was developed by Blakeslee (2004). It is a list of questions to help you evaluate the sources of information you find. </a:t>
            </a:r>
          </a:p>
        </p:txBody>
      </p:sp>
      <p:sp>
        <p:nvSpPr>
          <p:cNvPr id="6" name="Freeform: Shape 5">
            <a:extLst>
              <a:ext uri="{FF2B5EF4-FFF2-40B4-BE49-F238E27FC236}">
                <a16:creationId xmlns:a16="http://schemas.microsoft.com/office/drawing/2014/main" id="{BF5B3995-E415-4AE0-BA4C-A38BC506B144}"/>
              </a:ext>
            </a:extLst>
          </p:cNvPr>
          <p:cNvSpPr/>
          <p:nvPr/>
        </p:nvSpPr>
        <p:spPr>
          <a:xfrm>
            <a:off x="251520" y="3212976"/>
            <a:ext cx="1309236" cy="1323027"/>
          </a:xfrm>
          <a:custGeom>
            <a:avLst/>
            <a:gdLst>
              <a:gd name="connsiteX0" fmla="*/ 0 w 922734"/>
              <a:gd name="connsiteY0" fmla="*/ 55364 h 553640"/>
              <a:gd name="connsiteX1" fmla="*/ 55364 w 922734"/>
              <a:gd name="connsiteY1" fmla="*/ 0 h 553640"/>
              <a:gd name="connsiteX2" fmla="*/ 867370 w 922734"/>
              <a:gd name="connsiteY2" fmla="*/ 0 h 553640"/>
              <a:gd name="connsiteX3" fmla="*/ 922734 w 922734"/>
              <a:gd name="connsiteY3" fmla="*/ 55364 h 553640"/>
              <a:gd name="connsiteX4" fmla="*/ 922734 w 922734"/>
              <a:gd name="connsiteY4" fmla="*/ 498276 h 553640"/>
              <a:gd name="connsiteX5" fmla="*/ 867370 w 922734"/>
              <a:gd name="connsiteY5" fmla="*/ 553640 h 553640"/>
              <a:gd name="connsiteX6" fmla="*/ 55364 w 922734"/>
              <a:gd name="connsiteY6" fmla="*/ 553640 h 553640"/>
              <a:gd name="connsiteX7" fmla="*/ 0 w 922734"/>
              <a:gd name="connsiteY7" fmla="*/ 498276 h 553640"/>
              <a:gd name="connsiteX8" fmla="*/ 0 w 922734"/>
              <a:gd name="connsiteY8" fmla="*/ 55364 h 55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553640">
                <a:moveTo>
                  <a:pt x="0" y="55364"/>
                </a:moveTo>
                <a:cubicBezTo>
                  <a:pt x="0" y="24787"/>
                  <a:pt x="24787" y="0"/>
                  <a:pt x="55364" y="0"/>
                </a:cubicBezTo>
                <a:lnTo>
                  <a:pt x="867370" y="0"/>
                </a:lnTo>
                <a:cubicBezTo>
                  <a:pt x="897947" y="0"/>
                  <a:pt x="922734" y="24787"/>
                  <a:pt x="922734" y="55364"/>
                </a:cubicBezTo>
                <a:lnTo>
                  <a:pt x="922734" y="498276"/>
                </a:lnTo>
                <a:cubicBezTo>
                  <a:pt x="922734" y="528853"/>
                  <a:pt x="897947" y="553640"/>
                  <a:pt x="867370" y="553640"/>
                </a:cubicBezTo>
                <a:lnTo>
                  <a:pt x="55364" y="553640"/>
                </a:lnTo>
                <a:cubicBezTo>
                  <a:pt x="24787" y="553640"/>
                  <a:pt x="0" y="528853"/>
                  <a:pt x="0" y="498276"/>
                </a:cubicBezTo>
                <a:lnTo>
                  <a:pt x="0" y="55364"/>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65746" tIns="65746" rIns="65746" bIns="65746" numCol="1" spcCol="1270" anchor="ctr" anchorCtr="0">
            <a:noAutofit/>
          </a:bodyPr>
          <a:lstStyle/>
          <a:p>
            <a:pPr marL="0" lvl="0" indent="0" algn="ctr" defTabSz="577850">
              <a:lnSpc>
                <a:spcPct val="90000"/>
              </a:lnSpc>
              <a:spcBef>
                <a:spcPct val="0"/>
              </a:spcBef>
              <a:spcAft>
                <a:spcPct val="35000"/>
              </a:spcAft>
              <a:buNone/>
            </a:pPr>
            <a:r>
              <a:rPr lang="en-GB" sz="2000" b="1" u="sng" kern="1200" dirty="0">
                <a:latin typeface="Arial" panose="020B0604020202020204" pitchFamily="34" charset="0"/>
                <a:cs typeface="Arial" panose="020B0604020202020204" pitchFamily="34" charset="0"/>
              </a:rPr>
              <a:t>C</a:t>
            </a:r>
            <a:r>
              <a:rPr lang="en-GB" sz="2000" kern="1200" dirty="0">
                <a:latin typeface="Arial" panose="020B0604020202020204" pitchFamily="34" charset="0"/>
                <a:cs typeface="Arial" panose="020B0604020202020204" pitchFamily="34" charset="0"/>
              </a:rPr>
              <a:t>urrency </a:t>
            </a:r>
          </a:p>
        </p:txBody>
      </p:sp>
      <p:sp>
        <p:nvSpPr>
          <p:cNvPr id="7" name="Freeform: Shape 6">
            <a:extLst>
              <a:ext uri="{FF2B5EF4-FFF2-40B4-BE49-F238E27FC236}">
                <a16:creationId xmlns:a16="http://schemas.microsoft.com/office/drawing/2014/main" id="{6B8DA9BD-B17D-426A-B43E-CF925305DA8F}"/>
              </a:ext>
            </a:extLst>
          </p:cNvPr>
          <p:cNvSpPr/>
          <p:nvPr/>
        </p:nvSpPr>
        <p:spPr>
          <a:xfrm>
            <a:off x="1691680" y="3762157"/>
            <a:ext cx="277557" cy="773846"/>
          </a:xfrm>
          <a:custGeom>
            <a:avLst/>
            <a:gdLst>
              <a:gd name="connsiteX0" fmla="*/ 0 w 195619"/>
              <a:gd name="connsiteY0" fmla="*/ 45768 h 228838"/>
              <a:gd name="connsiteX1" fmla="*/ 97810 w 195619"/>
              <a:gd name="connsiteY1" fmla="*/ 45768 h 228838"/>
              <a:gd name="connsiteX2" fmla="*/ 97810 w 195619"/>
              <a:gd name="connsiteY2" fmla="*/ 0 h 228838"/>
              <a:gd name="connsiteX3" fmla="*/ 195619 w 195619"/>
              <a:gd name="connsiteY3" fmla="*/ 114419 h 228838"/>
              <a:gd name="connsiteX4" fmla="*/ 97810 w 195619"/>
              <a:gd name="connsiteY4" fmla="*/ 228838 h 228838"/>
              <a:gd name="connsiteX5" fmla="*/ 97810 w 195619"/>
              <a:gd name="connsiteY5" fmla="*/ 183070 h 228838"/>
              <a:gd name="connsiteX6" fmla="*/ 0 w 195619"/>
              <a:gd name="connsiteY6" fmla="*/ 183070 h 228838"/>
              <a:gd name="connsiteX7" fmla="*/ 0 w 195619"/>
              <a:gd name="connsiteY7" fmla="*/ 45768 h 228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5619" h="228838">
                <a:moveTo>
                  <a:pt x="0" y="45768"/>
                </a:moveTo>
                <a:lnTo>
                  <a:pt x="97810" y="45768"/>
                </a:lnTo>
                <a:lnTo>
                  <a:pt x="97810" y="0"/>
                </a:lnTo>
                <a:lnTo>
                  <a:pt x="195619" y="114419"/>
                </a:lnTo>
                <a:lnTo>
                  <a:pt x="97810" y="228838"/>
                </a:lnTo>
                <a:lnTo>
                  <a:pt x="97810" y="183070"/>
                </a:lnTo>
                <a:lnTo>
                  <a:pt x="0" y="183070"/>
                </a:lnTo>
                <a:lnTo>
                  <a:pt x="0" y="45768"/>
                </a:lnTo>
                <a:close/>
              </a:path>
            </a:pathLst>
          </a:custGeom>
        </p:spPr>
        <p:style>
          <a:lnRef idx="0">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0" tIns="45768" rIns="58686" bIns="45768" numCol="1" spcCol="1270" anchor="ctr" anchorCtr="0">
            <a:noAutofit/>
          </a:bodyPr>
          <a:lstStyle/>
          <a:p>
            <a:pPr marL="0" lvl="0" indent="0" algn="ctr" defTabSz="400050">
              <a:lnSpc>
                <a:spcPct val="90000"/>
              </a:lnSpc>
              <a:spcBef>
                <a:spcPct val="0"/>
              </a:spcBef>
              <a:spcAft>
                <a:spcPct val="35000"/>
              </a:spcAft>
              <a:buNone/>
            </a:pPr>
            <a:endParaRPr lang="en-GB" sz="900" kern="1200"/>
          </a:p>
        </p:txBody>
      </p:sp>
      <p:sp>
        <p:nvSpPr>
          <p:cNvPr id="8" name="Freeform: Shape 7">
            <a:extLst>
              <a:ext uri="{FF2B5EF4-FFF2-40B4-BE49-F238E27FC236}">
                <a16:creationId xmlns:a16="http://schemas.microsoft.com/office/drawing/2014/main" id="{081F99E2-8B09-45B8-A664-B87646D3CC35}"/>
              </a:ext>
            </a:extLst>
          </p:cNvPr>
          <p:cNvSpPr/>
          <p:nvPr/>
        </p:nvSpPr>
        <p:spPr>
          <a:xfrm>
            <a:off x="2084451" y="3212976"/>
            <a:ext cx="1309236" cy="1323027"/>
          </a:xfrm>
          <a:custGeom>
            <a:avLst/>
            <a:gdLst>
              <a:gd name="connsiteX0" fmla="*/ 0 w 922734"/>
              <a:gd name="connsiteY0" fmla="*/ 55364 h 553640"/>
              <a:gd name="connsiteX1" fmla="*/ 55364 w 922734"/>
              <a:gd name="connsiteY1" fmla="*/ 0 h 553640"/>
              <a:gd name="connsiteX2" fmla="*/ 867370 w 922734"/>
              <a:gd name="connsiteY2" fmla="*/ 0 h 553640"/>
              <a:gd name="connsiteX3" fmla="*/ 922734 w 922734"/>
              <a:gd name="connsiteY3" fmla="*/ 55364 h 553640"/>
              <a:gd name="connsiteX4" fmla="*/ 922734 w 922734"/>
              <a:gd name="connsiteY4" fmla="*/ 498276 h 553640"/>
              <a:gd name="connsiteX5" fmla="*/ 867370 w 922734"/>
              <a:gd name="connsiteY5" fmla="*/ 553640 h 553640"/>
              <a:gd name="connsiteX6" fmla="*/ 55364 w 922734"/>
              <a:gd name="connsiteY6" fmla="*/ 553640 h 553640"/>
              <a:gd name="connsiteX7" fmla="*/ 0 w 922734"/>
              <a:gd name="connsiteY7" fmla="*/ 498276 h 553640"/>
              <a:gd name="connsiteX8" fmla="*/ 0 w 922734"/>
              <a:gd name="connsiteY8" fmla="*/ 55364 h 55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553640">
                <a:moveTo>
                  <a:pt x="0" y="55364"/>
                </a:moveTo>
                <a:cubicBezTo>
                  <a:pt x="0" y="24787"/>
                  <a:pt x="24787" y="0"/>
                  <a:pt x="55364" y="0"/>
                </a:cubicBezTo>
                <a:lnTo>
                  <a:pt x="867370" y="0"/>
                </a:lnTo>
                <a:cubicBezTo>
                  <a:pt x="897947" y="0"/>
                  <a:pt x="922734" y="24787"/>
                  <a:pt x="922734" y="55364"/>
                </a:cubicBezTo>
                <a:lnTo>
                  <a:pt x="922734" y="498276"/>
                </a:lnTo>
                <a:cubicBezTo>
                  <a:pt x="922734" y="528853"/>
                  <a:pt x="897947" y="553640"/>
                  <a:pt x="867370" y="553640"/>
                </a:cubicBezTo>
                <a:lnTo>
                  <a:pt x="55364" y="553640"/>
                </a:lnTo>
                <a:cubicBezTo>
                  <a:pt x="24787" y="553640"/>
                  <a:pt x="0" y="528853"/>
                  <a:pt x="0" y="498276"/>
                </a:cubicBezTo>
                <a:lnTo>
                  <a:pt x="0" y="55364"/>
                </a:lnTo>
                <a:close/>
              </a:path>
            </a:pathLst>
          </a:custGeom>
        </p:spPr>
        <p:style>
          <a:lnRef idx="2">
            <a:schemeClr val="lt1">
              <a:hueOff val="0"/>
              <a:satOff val="0"/>
              <a:lumOff val="0"/>
              <a:alphaOff val="0"/>
            </a:schemeClr>
          </a:lnRef>
          <a:fillRef idx="1">
            <a:schemeClr val="accent4">
              <a:hueOff val="-1116192"/>
              <a:satOff val="6725"/>
              <a:lumOff val="539"/>
              <a:alphaOff val="0"/>
            </a:schemeClr>
          </a:fillRef>
          <a:effectRef idx="0">
            <a:schemeClr val="accent4">
              <a:hueOff val="-1116192"/>
              <a:satOff val="6725"/>
              <a:lumOff val="539"/>
              <a:alphaOff val="0"/>
            </a:schemeClr>
          </a:effectRef>
          <a:fontRef idx="minor">
            <a:schemeClr val="lt1"/>
          </a:fontRef>
        </p:style>
        <p:txBody>
          <a:bodyPr spcFirstLastPara="0" vert="horz" wrap="square" lIns="65746" tIns="65746" rIns="65746" bIns="65746" numCol="1" spcCol="1270" anchor="ctr" anchorCtr="0">
            <a:noAutofit/>
          </a:bodyPr>
          <a:lstStyle/>
          <a:p>
            <a:pPr marL="0" lvl="0" indent="0" algn="ctr" defTabSz="577850">
              <a:lnSpc>
                <a:spcPct val="90000"/>
              </a:lnSpc>
              <a:spcBef>
                <a:spcPct val="0"/>
              </a:spcBef>
              <a:spcAft>
                <a:spcPct val="35000"/>
              </a:spcAft>
              <a:buNone/>
            </a:pPr>
            <a:r>
              <a:rPr lang="en-GB" b="1" u="sng" kern="1200" dirty="0">
                <a:latin typeface="Arial" panose="020B0604020202020204" pitchFamily="34" charset="0"/>
                <a:cs typeface="Arial" panose="020B0604020202020204" pitchFamily="34" charset="0"/>
              </a:rPr>
              <a:t>R</a:t>
            </a:r>
            <a:r>
              <a:rPr lang="en-GB" kern="1200" dirty="0">
                <a:latin typeface="Arial" panose="020B0604020202020204" pitchFamily="34" charset="0"/>
                <a:cs typeface="Arial" panose="020B0604020202020204" pitchFamily="34" charset="0"/>
              </a:rPr>
              <a:t>elevance</a:t>
            </a:r>
          </a:p>
        </p:txBody>
      </p:sp>
      <p:sp>
        <p:nvSpPr>
          <p:cNvPr id="9" name="Freeform: Shape 8">
            <a:extLst>
              <a:ext uri="{FF2B5EF4-FFF2-40B4-BE49-F238E27FC236}">
                <a16:creationId xmlns:a16="http://schemas.microsoft.com/office/drawing/2014/main" id="{9FE87C0B-43AC-4943-A87D-40290B4AA5C4}"/>
              </a:ext>
            </a:extLst>
          </p:cNvPr>
          <p:cNvSpPr/>
          <p:nvPr/>
        </p:nvSpPr>
        <p:spPr>
          <a:xfrm>
            <a:off x="3524611" y="3762157"/>
            <a:ext cx="277557" cy="773846"/>
          </a:xfrm>
          <a:custGeom>
            <a:avLst/>
            <a:gdLst>
              <a:gd name="connsiteX0" fmla="*/ 0 w 195619"/>
              <a:gd name="connsiteY0" fmla="*/ 45768 h 228838"/>
              <a:gd name="connsiteX1" fmla="*/ 97810 w 195619"/>
              <a:gd name="connsiteY1" fmla="*/ 45768 h 228838"/>
              <a:gd name="connsiteX2" fmla="*/ 97810 w 195619"/>
              <a:gd name="connsiteY2" fmla="*/ 0 h 228838"/>
              <a:gd name="connsiteX3" fmla="*/ 195619 w 195619"/>
              <a:gd name="connsiteY3" fmla="*/ 114419 h 228838"/>
              <a:gd name="connsiteX4" fmla="*/ 97810 w 195619"/>
              <a:gd name="connsiteY4" fmla="*/ 228838 h 228838"/>
              <a:gd name="connsiteX5" fmla="*/ 97810 w 195619"/>
              <a:gd name="connsiteY5" fmla="*/ 183070 h 228838"/>
              <a:gd name="connsiteX6" fmla="*/ 0 w 195619"/>
              <a:gd name="connsiteY6" fmla="*/ 183070 h 228838"/>
              <a:gd name="connsiteX7" fmla="*/ 0 w 195619"/>
              <a:gd name="connsiteY7" fmla="*/ 45768 h 228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5619" h="228838">
                <a:moveTo>
                  <a:pt x="0" y="45768"/>
                </a:moveTo>
                <a:lnTo>
                  <a:pt x="97810" y="45768"/>
                </a:lnTo>
                <a:lnTo>
                  <a:pt x="97810" y="0"/>
                </a:lnTo>
                <a:lnTo>
                  <a:pt x="195619" y="114419"/>
                </a:lnTo>
                <a:lnTo>
                  <a:pt x="97810" y="228838"/>
                </a:lnTo>
                <a:lnTo>
                  <a:pt x="97810" y="183070"/>
                </a:lnTo>
                <a:lnTo>
                  <a:pt x="0" y="183070"/>
                </a:lnTo>
                <a:lnTo>
                  <a:pt x="0" y="45768"/>
                </a:lnTo>
                <a:close/>
              </a:path>
            </a:pathLst>
          </a:custGeom>
        </p:spPr>
        <p:style>
          <a:lnRef idx="0">
            <a:schemeClr val="lt1">
              <a:hueOff val="0"/>
              <a:satOff val="0"/>
              <a:lumOff val="0"/>
              <a:alphaOff val="0"/>
            </a:schemeClr>
          </a:lnRef>
          <a:fillRef idx="1">
            <a:schemeClr val="accent4">
              <a:hueOff val="-1488257"/>
              <a:satOff val="8966"/>
              <a:lumOff val="719"/>
              <a:alphaOff val="0"/>
            </a:schemeClr>
          </a:fillRef>
          <a:effectRef idx="0">
            <a:schemeClr val="accent4">
              <a:hueOff val="-1488257"/>
              <a:satOff val="8966"/>
              <a:lumOff val="719"/>
              <a:alphaOff val="0"/>
            </a:schemeClr>
          </a:effectRef>
          <a:fontRef idx="minor">
            <a:schemeClr val="lt1"/>
          </a:fontRef>
        </p:style>
        <p:txBody>
          <a:bodyPr spcFirstLastPara="0" vert="horz" wrap="square" lIns="0" tIns="45768" rIns="58686" bIns="45768" numCol="1" spcCol="1270" anchor="ctr" anchorCtr="0">
            <a:noAutofit/>
          </a:bodyPr>
          <a:lstStyle/>
          <a:p>
            <a:pPr marL="0" lvl="0" indent="0" algn="ctr" defTabSz="400050">
              <a:lnSpc>
                <a:spcPct val="90000"/>
              </a:lnSpc>
              <a:spcBef>
                <a:spcPct val="0"/>
              </a:spcBef>
              <a:spcAft>
                <a:spcPct val="35000"/>
              </a:spcAft>
              <a:buNone/>
            </a:pPr>
            <a:endParaRPr lang="en-GB" sz="900" kern="1200"/>
          </a:p>
        </p:txBody>
      </p:sp>
      <p:sp>
        <p:nvSpPr>
          <p:cNvPr id="10" name="Freeform: Shape 9">
            <a:extLst>
              <a:ext uri="{FF2B5EF4-FFF2-40B4-BE49-F238E27FC236}">
                <a16:creationId xmlns:a16="http://schemas.microsoft.com/office/drawing/2014/main" id="{AFBF1233-93E6-445F-A6E1-FFE58721DCEF}"/>
              </a:ext>
            </a:extLst>
          </p:cNvPr>
          <p:cNvSpPr/>
          <p:nvPr/>
        </p:nvSpPr>
        <p:spPr>
          <a:xfrm>
            <a:off x="3917381" y="3212976"/>
            <a:ext cx="1309236" cy="1323027"/>
          </a:xfrm>
          <a:custGeom>
            <a:avLst/>
            <a:gdLst>
              <a:gd name="connsiteX0" fmla="*/ 0 w 922734"/>
              <a:gd name="connsiteY0" fmla="*/ 55364 h 553640"/>
              <a:gd name="connsiteX1" fmla="*/ 55364 w 922734"/>
              <a:gd name="connsiteY1" fmla="*/ 0 h 553640"/>
              <a:gd name="connsiteX2" fmla="*/ 867370 w 922734"/>
              <a:gd name="connsiteY2" fmla="*/ 0 h 553640"/>
              <a:gd name="connsiteX3" fmla="*/ 922734 w 922734"/>
              <a:gd name="connsiteY3" fmla="*/ 55364 h 553640"/>
              <a:gd name="connsiteX4" fmla="*/ 922734 w 922734"/>
              <a:gd name="connsiteY4" fmla="*/ 498276 h 553640"/>
              <a:gd name="connsiteX5" fmla="*/ 867370 w 922734"/>
              <a:gd name="connsiteY5" fmla="*/ 553640 h 553640"/>
              <a:gd name="connsiteX6" fmla="*/ 55364 w 922734"/>
              <a:gd name="connsiteY6" fmla="*/ 553640 h 553640"/>
              <a:gd name="connsiteX7" fmla="*/ 0 w 922734"/>
              <a:gd name="connsiteY7" fmla="*/ 498276 h 553640"/>
              <a:gd name="connsiteX8" fmla="*/ 0 w 922734"/>
              <a:gd name="connsiteY8" fmla="*/ 55364 h 55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553640">
                <a:moveTo>
                  <a:pt x="0" y="55364"/>
                </a:moveTo>
                <a:cubicBezTo>
                  <a:pt x="0" y="24787"/>
                  <a:pt x="24787" y="0"/>
                  <a:pt x="55364" y="0"/>
                </a:cubicBezTo>
                <a:lnTo>
                  <a:pt x="867370" y="0"/>
                </a:lnTo>
                <a:cubicBezTo>
                  <a:pt x="897947" y="0"/>
                  <a:pt x="922734" y="24787"/>
                  <a:pt x="922734" y="55364"/>
                </a:cubicBezTo>
                <a:lnTo>
                  <a:pt x="922734" y="498276"/>
                </a:lnTo>
                <a:cubicBezTo>
                  <a:pt x="922734" y="528853"/>
                  <a:pt x="897947" y="553640"/>
                  <a:pt x="867370" y="553640"/>
                </a:cubicBezTo>
                <a:lnTo>
                  <a:pt x="55364" y="553640"/>
                </a:lnTo>
                <a:cubicBezTo>
                  <a:pt x="24787" y="553640"/>
                  <a:pt x="0" y="528853"/>
                  <a:pt x="0" y="498276"/>
                </a:cubicBezTo>
                <a:lnTo>
                  <a:pt x="0" y="55364"/>
                </a:lnTo>
                <a:close/>
              </a:path>
            </a:pathLst>
          </a:custGeom>
        </p:spPr>
        <p:style>
          <a:lnRef idx="2">
            <a:schemeClr val="lt1">
              <a:hueOff val="0"/>
              <a:satOff val="0"/>
              <a:lumOff val="0"/>
              <a:alphaOff val="0"/>
            </a:schemeClr>
          </a:lnRef>
          <a:fillRef idx="1">
            <a:schemeClr val="accent4">
              <a:hueOff val="-2232385"/>
              <a:satOff val="13449"/>
              <a:lumOff val="1078"/>
              <a:alphaOff val="0"/>
            </a:schemeClr>
          </a:fillRef>
          <a:effectRef idx="0">
            <a:schemeClr val="accent4">
              <a:hueOff val="-2232385"/>
              <a:satOff val="13449"/>
              <a:lumOff val="1078"/>
              <a:alphaOff val="0"/>
            </a:schemeClr>
          </a:effectRef>
          <a:fontRef idx="minor">
            <a:schemeClr val="lt1"/>
          </a:fontRef>
        </p:style>
        <p:txBody>
          <a:bodyPr spcFirstLastPara="0" vert="horz" wrap="square" lIns="65746" tIns="65746" rIns="65746" bIns="65746" numCol="1" spcCol="1270" anchor="ctr" anchorCtr="0">
            <a:noAutofit/>
          </a:bodyPr>
          <a:lstStyle/>
          <a:p>
            <a:pPr marL="0" lvl="0" indent="0" algn="ctr" defTabSz="577850">
              <a:lnSpc>
                <a:spcPct val="90000"/>
              </a:lnSpc>
              <a:spcBef>
                <a:spcPct val="0"/>
              </a:spcBef>
              <a:spcAft>
                <a:spcPct val="35000"/>
              </a:spcAft>
              <a:buNone/>
            </a:pPr>
            <a:r>
              <a:rPr lang="en-GB" sz="2000" b="1" u="sng" kern="1200" dirty="0">
                <a:latin typeface="Arial" panose="020B0604020202020204" pitchFamily="34" charset="0"/>
                <a:cs typeface="Arial" panose="020B0604020202020204" pitchFamily="34" charset="0"/>
              </a:rPr>
              <a:t>A</a:t>
            </a:r>
            <a:r>
              <a:rPr lang="en-GB" sz="2000" kern="1200" dirty="0">
                <a:latin typeface="Arial" panose="020B0604020202020204" pitchFamily="34" charset="0"/>
                <a:cs typeface="Arial" panose="020B0604020202020204" pitchFamily="34" charset="0"/>
              </a:rPr>
              <a:t>uthority</a:t>
            </a:r>
            <a:endParaRPr lang="en-GB" sz="1300" kern="1200" dirty="0">
              <a:latin typeface="Arial" panose="020B0604020202020204" pitchFamily="34" charset="0"/>
              <a:cs typeface="Arial" panose="020B0604020202020204" pitchFamily="34" charset="0"/>
            </a:endParaRPr>
          </a:p>
        </p:txBody>
      </p:sp>
      <p:sp>
        <p:nvSpPr>
          <p:cNvPr id="11" name="Freeform: Shape 10">
            <a:extLst>
              <a:ext uri="{FF2B5EF4-FFF2-40B4-BE49-F238E27FC236}">
                <a16:creationId xmlns:a16="http://schemas.microsoft.com/office/drawing/2014/main" id="{3D60163D-C9E9-4B84-810D-72F58856C1D7}"/>
              </a:ext>
            </a:extLst>
          </p:cNvPr>
          <p:cNvSpPr/>
          <p:nvPr/>
        </p:nvSpPr>
        <p:spPr>
          <a:xfrm>
            <a:off x="5357542" y="3762157"/>
            <a:ext cx="277557" cy="773846"/>
          </a:xfrm>
          <a:custGeom>
            <a:avLst/>
            <a:gdLst>
              <a:gd name="connsiteX0" fmla="*/ 0 w 195619"/>
              <a:gd name="connsiteY0" fmla="*/ 45768 h 228838"/>
              <a:gd name="connsiteX1" fmla="*/ 97810 w 195619"/>
              <a:gd name="connsiteY1" fmla="*/ 45768 h 228838"/>
              <a:gd name="connsiteX2" fmla="*/ 97810 w 195619"/>
              <a:gd name="connsiteY2" fmla="*/ 0 h 228838"/>
              <a:gd name="connsiteX3" fmla="*/ 195619 w 195619"/>
              <a:gd name="connsiteY3" fmla="*/ 114419 h 228838"/>
              <a:gd name="connsiteX4" fmla="*/ 97810 w 195619"/>
              <a:gd name="connsiteY4" fmla="*/ 228838 h 228838"/>
              <a:gd name="connsiteX5" fmla="*/ 97810 w 195619"/>
              <a:gd name="connsiteY5" fmla="*/ 183070 h 228838"/>
              <a:gd name="connsiteX6" fmla="*/ 0 w 195619"/>
              <a:gd name="connsiteY6" fmla="*/ 183070 h 228838"/>
              <a:gd name="connsiteX7" fmla="*/ 0 w 195619"/>
              <a:gd name="connsiteY7" fmla="*/ 45768 h 228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5619" h="228838">
                <a:moveTo>
                  <a:pt x="0" y="45768"/>
                </a:moveTo>
                <a:lnTo>
                  <a:pt x="97810" y="45768"/>
                </a:lnTo>
                <a:lnTo>
                  <a:pt x="97810" y="0"/>
                </a:lnTo>
                <a:lnTo>
                  <a:pt x="195619" y="114419"/>
                </a:lnTo>
                <a:lnTo>
                  <a:pt x="97810" y="228838"/>
                </a:lnTo>
                <a:lnTo>
                  <a:pt x="97810" y="183070"/>
                </a:lnTo>
                <a:lnTo>
                  <a:pt x="0" y="183070"/>
                </a:lnTo>
                <a:lnTo>
                  <a:pt x="0" y="45768"/>
                </a:lnTo>
                <a:close/>
              </a:path>
            </a:pathLst>
          </a:custGeom>
        </p:spPr>
        <p:style>
          <a:lnRef idx="0">
            <a:schemeClr val="lt1">
              <a:hueOff val="0"/>
              <a:satOff val="0"/>
              <a:lumOff val="0"/>
              <a:alphaOff val="0"/>
            </a:schemeClr>
          </a:lnRef>
          <a:fillRef idx="1">
            <a:schemeClr val="accent4">
              <a:hueOff val="-2976513"/>
              <a:satOff val="17933"/>
              <a:lumOff val="1437"/>
              <a:alphaOff val="0"/>
            </a:schemeClr>
          </a:fillRef>
          <a:effectRef idx="0">
            <a:schemeClr val="accent4">
              <a:hueOff val="-2976513"/>
              <a:satOff val="17933"/>
              <a:lumOff val="1437"/>
              <a:alphaOff val="0"/>
            </a:schemeClr>
          </a:effectRef>
          <a:fontRef idx="minor">
            <a:schemeClr val="lt1"/>
          </a:fontRef>
        </p:style>
        <p:txBody>
          <a:bodyPr spcFirstLastPara="0" vert="horz" wrap="square" lIns="0" tIns="45768" rIns="58686" bIns="45768" numCol="1" spcCol="1270" anchor="ctr" anchorCtr="0">
            <a:noAutofit/>
          </a:bodyPr>
          <a:lstStyle/>
          <a:p>
            <a:pPr marL="0" lvl="0" indent="0" algn="ctr" defTabSz="400050">
              <a:lnSpc>
                <a:spcPct val="90000"/>
              </a:lnSpc>
              <a:spcBef>
                <a:spcPct val="0"/>
              </a:spcBef>
              <a:spcAft>
                <a:spcPct val="35000"/>
              </a:spcAft>
              <a:buNone/>
            </a:pPr>
            <a:endParaRPr lang="en-GB" sz="900" kern="1200"/>
          </a:p>
        </p:txBody>
      </p:sp>
      <p:sp>
        <p:nvSpPr>
          <p:cNvPr id="12" name="Freeform: Shape 11">
            <a:extLst>
              <a:ext uri="{FF2B5EF4-FFF2-40B4-BE49-F238E27FC236}">
                <a16:creationId xmlns:a16="http://schemas.microsoft.com/office/drawing/2014/main" id="{C02621E3-88F5-4E99-A4EB-D8E3B6C918AB}"/>
              </a:ext>
            </a:extLst>
          </p:cNvPr>
          <p:cNvSpPr/>
          <p:nvPr/>
        </p:nvSpPr>
        <p:spPr>
          <a:xfrm>
            <a:off x="5750312" y="3212976"/>
            <a:ext cx="1309236" cy="1323027"/>
          </a:xfrm>
          <a:custGeom>
            <a:avLst/>
            <a:gdLst>
              <a:gd name="connsiteX0" fmla="*/ 0 w 922734"/>
              <a:gd name="connsiteY0" fmla="*/ 55364 h 553640"/>
              <a:gd name="connsiteX1" fmla="*/ 55364 w 922734"/>
              <a:gd name="connsiteY1" fmla="*/ 0 h 553640"/>
              <a:gd name="connsiteX2" fmla="*/ 867370 w 922734"/>
              <a:gd name="connsiteY2" fmla="*/ 0 h 553640"/>
              <a:gd name="connsiteX3" fmla="*/ 922734 w 922734"/>
              <a:gd name="connsiteY3" fmla="*/ 55364 h 553640"/>
              <a:gd name="connsiteX4" fmla="*/ 922734 w 922734"/>
              <a:gd name="connsiteY4" fmla="*/ 498276 h 553640"/>
              <a:gd name="connsiteX5" fmla="*/ 867370 w 922734"/>
              <a:gd name="connsiteY5" fmla="*/ 553640 h 553640"/>
              <a:gd name="connsiteX6" fmla="*/ 55364 w 922734"/>
              <a:gd name="connsiteY6" fmla="*/ 553640 h 553640"/>
              <a:gd name="connsiteX7" fmla="*/ 0 w 922734"/>
              <a:gd name="connsiteY7" fmla="*/ 498276 h 553640"/>
              <a:gd name="connsiteX8" fmla="*/ 0 w 922734"/>
              <a:gd name="connsiteY8" fmla="*/ 55364 h 55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553640">
                <a:moveTo>
                  <a:pt x="0" y="55364"/>
                </a:moveTo>
                <a:cubicBezTo>
                  <a:pt x="0" y="24787"/>
                  <a:pt x="24787" y="0"/>
                  <a:pt x="55364" y="0"/>
                </a:cubicBezTo>
                <a:lnTo>
                  <a:pt x="867370" y="0"/>
                </a:lnTo>
                <a:cubicBezTo>
                  <a:pt x="897947" y="0"/>
                  <a:pt x="922734" y="24787"/>
                  <a:pt x="922734" y="55364"/>
                </a:cubicBezTo>
                <a:lnTo>
                  <a:pt x="922734" y="498276"/>
                </a:lnTo>
                <a:cubicBezTo>
                  <a:pt x="922734" y="528853"/>
                  <a:pt x="897947" y="553640"/>
                  <a:pt x="867370" y="553640"/>
                </a:cubicBezTo>
                <a:lnTo>
                  <a:pt x="55364" y="553640"/>
                </a:lnTo>
                <a:cubicBezTo>
                  <a:pt x="24787" y="553640"/>
                  <a:pt x="0" y="528853"/>
                  <a:pt x="0" y="498276"/>
                </a:cubicBezTo>
                <a:lnTo>
                  <a:pt x="0" y="55364"/>
                </a:lnTo>
                <a:close/>
              </a:path>
            </a:pathLst>
          </a:custGeom>
        </p:spPr>
        <p:style>
          <a:lnRef idx="2">
            <a:schemeClr val="lt1">
              <a:hueOff val="0"/>
              <a:satOff val="0"/>
              <a:lumOff val="0"/>
              <a:alphaOff val="0"/>
            </a:schemeClr>
          </a:lnRef>
          <a:fillRef idx="1">
            <a:schemeClr val="accent4">
              <a:hueOff val="-3348577"/>
              <a:satOff val="20174"/>
              <a:lumOff val="1617"/>
              <a:alphaOff val="0"/>
            </a:schemeClr>
          </a:fillRef>
          <a:effectRef idx="0">
            <a:schemeClr val="accent4">
              <a:hueOff val="-3348577"/>
              <a:satOff val="20174"/>
              <a:lumOff val="1617"/>
              <a:alphaOff val="0"/>
            </a:schemeClr>
          </a:effectRef>
          <a:fontRef idx="minor">
            <a:schemeClr val="lt1"/>
          </a:fontRef>
        </p:style>
        <p:txBody>
          <a:bodyPr spcFirstLastPara="0" vert="horz" wrap="square" lIns="65746" tIns="65746" rIns="65746" bIns="65746" numCol="1" spcCol="1270" anchor="ctr" anchorCtr="0">
            <a:noAutofit/>
          </a:bodyPr>
          <a:lstStyle/>
          <a:p>
            <a:pPr marL="0" lvl="0" indent="0" algn="ctr" defTabSz="577850">
              <a:lnSpc>
                <a:spcPct val="90000"/>
              </a:lnSpc>
              <a:spcBef>
                <a:spcPct val="0"/>
              </a:spcBef>
              <a:spcAft>
                <a:spcPct val="35000"/>
              </a:spcAft>
              <a:buNone/>
            </a:pPr>
            <a:r>
              <a:rPr lang="en-GB" sz="2000" b="1" u="sng" kern="1200" dirty="0">
                <a:latin typeface="Arial" panose="020B0604020202020204" pitchFamily="34" charset="0"/>
                <a:cs typeface="Arial" panose="020B0604020202020204" pitchFamily="34" charset="0"/>
              </a:rPr>
              <a:t>A</a:t>
            </a:r>
            <a:r>
              <a:rPr lang="en-GB" sz="2000" kern="1200" dirty="0">
                <a:latin typeface="Arial" panose="020B0604020202020204" pitchFamily="34" charset="0"/>
                <a:cs typeface="Arial" panose="020B0604020202020204" pitchFamily="34" charset="0"/>
              </a:rPr>
              <a:t>ccuracy</a:t>
            </a:r>
            <a:endParaRPr lang="en-GB" sz="1300" kern="1200" dirty="0">
              <a:latin typeface="Arial" panose="020B0604020202020204" pitchFamily="34" charset="0"/>
              <a:cs typeface="Arial" panose="020B0604020202020204" pitchFamily="34" charset="0"/>
            </a:endParaRPr>
          </a:p>
        </p:txBody>
      </p:sp>
      <p:sp>
        <p:nvSpPr>
          <p:cNvPr id="13" name="Freeform: Shape 12">
            <a:extLst>
              <a:ext uri="{FF2B5EF4-FFF2-40B4-BE49-F238E27FC236}">
                <a16:creationId xmlns:a16="http://schemas.microsoft.com/office/drawing/2014/main" id="{36DFF161-FED2-4334-8E75-E55BC131B745}"/>
              </a:ext>
            </a:extLst>
          </p:cNvPr>
          <p:cNvSpPr/>
          <p:nvPr/>
        </p:nvSpPr>
        <p:spPr>
          <a:xfrm>
            <a:off x="7190472" y="3762157"/>
            <a:ext cx="277557" cy="773846"/>
          </a:xfrm>
          <a:custGeom>
            <a:avLst/>
            <a:gdLst>
              <a:gd name="connsiteX0" fmla="*/ 0 w 195619"/>
              <a:gd name="connsiteY0" fmla="*/ 45768 h 228838"/>
              <a:gd name="connsiteX1" fmla="*/ 97810 w 195619"/>
              <a:gd name="connsiteY1" fmla="*/ 45768 h 228838"/>
              <a:gd name="connsiteX2" fmla="*/ 97810 w 195619"/>
              <a:gd name="connsiteY2" fmla="*/ 0 h 228838"/>
              <a:gd name="connsiteX3" fmla="*/ 195619 w 195619"/>
              <a:gd name="connsiteY3" fmla="*/ 114419 h 228838"/>
              <a:gd name="connsiteX4" fmla="*/ 97810 w 195619"/>
              <a:gd name="connsiteY4" fmla="*/ 228838 h 228838"/>
              <a:gd name="connsiteX5" fmla="*/ 97810 w 195619"/>
              <a:gd name="connsiteY5" fmla="*/ 183070 h 228838"/>
              <a:gd name="connsiteX6" fmla="*/ 0 w 195619"/>
              <a:gd name="connsiteY6" fmla="*/ 183070 h 228838"/>
              <a:gd name="connsiteX7" fmla="*/ 0 w 195619"/>
              <a:gd name="connsiteY7" fmla="*/ 45768 h 228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5619" h="228838">
                <a:moveTo>
                  <a:pt x="0" y="45768"/>
                </a:moveTo>
                <a:lnTo>
                  <a:pt x="97810" y="45768"/>
                </a:lnTo>
                <a:lnTo>
                  <a:pt x="97810" y="0"/>
                </a:lnTo>
                <a:lnTo>
                  <a:pt x="195619" y="114419"/>
                </a:lnTo>
                <a:lnTo>
                  <a:pt x="97810" y="228838"/>
                </a:lnTo>
                <a:lnTo>
                  <a:pt x="97810" y="183070"/>
                </a:lnTo>
                <a:lnTo>
                  <a:pt x="0" y="183070"/>
                </a:lnTo>
                <a:lnTo>
                  <a:pt x="0" y="45768"/>
                </a:lnTo>
                <a:close/>
              </a:path>
            </a:pathLst>
          </a:custGeom>
        </p:spPr>
        <p:style>
          <a:lnRef idx="0">
            <a:schemeClr val="lt1">
              <a:hueOff val="0"/>
              <a:satOff val="0"/>
              <a:lumOff val="0"/>
              <a:alphaOff val="0"/>
            </a:schemeClr>
          </a:lnRef>
          <a:fillRef idx="1">
            <a:schemeClr val="accent4">
              <a:hueOff val="-4464770"/>
              <a:satOff val="26899"/>
              <a:lumOff val="2156"/>
              <a:alphaOff val="0"/>
            </a:schemeClr>
          </a:fillRef>
          <a:effectRef idx="0">
            <a:schemeClr val="accent4">
              <a:hueOff val="-4464770"/>
              <a:satOff val="26899"/>
              <a:lumOff val="2156"/>
              <a:alphaOff val="0"/>
            </a:schemeClr>
          </a:effectRef>
          <a:fontRef idx="minor">
            <a:schemeClr val="lt1"/>
          </a:fontRef>
        </p:style>
        <p:txBody>
          <a:bodyPr spcFirstLastPara="0" vert="horz" wrap="square" lIns="0" tIns="45768" rIns="58686" bIns="45768" numCol="1" spcCol="1270" anchor="ctr" anchorCtr="0">
            <a:noAutofit/>
          </a:bodyPr>
          <a:lstStyle/>
          <a:p>
            <a:pPr marL="0" lvl="0" indent="0" algn="ctr" defTabSz="400050">
              <a:lnSpc>
                <a:spcPct val="90000"/>
              </a:lnSpc>
              <a:spcBef>
                <a:spcPct val="0"/>
              </a:spcBef>
              <a:spcAft>
                <a:spcPct val="35000"/>
              </a:spcAft>
              <a:buNone/>
            </a:pPr>
            <a:endParaRPr lang="en-GB" sz="900" kern="1200"/>
          </a:p>
        </p:txBody>
      </p:sp>
      <p:sp>
        <p:nvSpPr>
          <p:cNvPr id="14" name="Freeform: Shape 13">
            <a:extLst>
              <a:ext uri="{FF2B5EF4-FFF2-40B4-BE49-F238E27FC236}">
                <a16:creationId xmlns:a16="http://schemas.microsoft.com/office/drawing/2014/main" id="{2511FE8C-23FC-4EEA-B1E4-847C0D50968D}"/>
              </a:ext>
            </a:extLst>
          </p:cNvPr>
          <p:cNvSpPr/>
          <p:nvPr/>
        </p:nvSpPr>
        <p:spPr>
          <a:xfrm>
            <a:off x="7583244" y="3212976"/>
            <a:ext cx="1309236" cy="1323027"/>
          </a:xfrm>
          <a:custGeom>
            <a:avLst/>
            <a:gdLst>
              <a:gd name="connsiteX0" fmla="*/ 0 w 922734"/>
              <a:gd name="connsiteY0" fmla="*/ 55364 h 553640"/>
              <a:gd name="connsiteX1" fmla="*/ 55364 w 922734"/>
              <a:gd name="connsiteY1" fmla="*/ 0 h 553640"/>
              <a:gd name="connsiteX2" fmla="*/ 867370 w 922734"/>
              <a:gd name="connsiteY2" fmla="*/ 0 h 553640"/>
              <a:gd name="connsiteX3" fmla="*/ 922734 w 922734"/>
              <a:gd name="connsiteY3" fmla="*/ 55364 h 553640"/>
              <a:gd name="connsiteX4" fmla="*/ 922734 w 922734"/>
              <a:gd name="connsiteY4" fmla="*/ 498276 h 553640"/>
              <a:gd name="connsiteX5" fmla="*/ 867370 w 922734"/>
              <a:gd name="connsiteY5" fmla="*/ 553640 h 553640"/>
              <a:gd name="connsiteX6" fmla="*/ 55364 w 922734"/>
              <a:gd name="connsiteY6" fmla="*/ 553640 h 553640"/>
              <a:gd name="connsiteX7" fmla="*/ 0 w 922734"/>
              <a:gd name="connsiteY7" fmla="*/ 498276 h 553640"/>
              <a:gd name="connsiteX8" fmla="*/ 0 w 922734"/>
              <a:gd name="connsiteY8" fmla="*/ 55364 h 55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553640">
                <a:moveTo>
                  <a:pt x="0" y="55364"/>
                </a:moveTo>
                <a:cubicBezTo>
                  <a:pt x="0" y="24787"/>
                  <a:pt x="24787" y="0"/>
                  <a:pt x="55364" y="0"/>
                </a:cubicBezTo>
                <a:lnTo>
                  <a:pt x="867370" y="0"/>
                </a:lnTo>
                <a:cubicBezTo>
                  <a:pt x="897947" y="0"/>
                  <a:pt x="922734" y="24787"/>
                  <a:pt x="922734" y="55364"/>
                </a:cubicBezTo>
                <a:lnTo>
                  <a:pt x="922734" y="498276"/>
                </a:lnTo>
                <a:cubicBezTo>
                  <a:pt x="922734" y="528853"/>
                  <a:pt x="897947" y="553640"/>
                  <a:pt x="867370" y="553640"/>
                </a:cubicBezTo>
                <a:lnTo>
                  <a:pt x="55364" y="553640"/>
                </a:lnTo>
                <a:cubicBezTo>
                  <a:pt x="24787" y="553640"/>
                  <a:pt x="0" y="528853"/>
                  <a:pt x="0" y="498276"/>
                </a:cubicBezTo>
                <a:lnTo>
                  <a:pt x="0" y="55364"/>
                </a:lnTo>
                <a:close/>
              </a:path>
            </a:pathLst>
          </a:custGeom>
        </p:spPr>
        <p:style>
          <a:lnRef idx="2">
            <a:schemeClr val="lt1">
              <a:hueOff val="0"/>
              <a:satOff val="0"/>
              <a:lumOff val="0"/>
              <a:alphaOff val="0"/>
            </a:schemeClr>
          </a:lnRef>
          <a:fillRef idx="1">
            <a:schemeClr val="accent4">
              <a:hueOff val="-4464770"/>
              <a:satOff val="26899"/>
              <a:lumOff val="2156"/>
              <a:alphaOff val="0"/>
            </a:schemeClr>
          </a:fillRef>
          <a:effectRef idx="0">
            <a:schemeClr val="accent4">
              <a:hueOff val="-4464770"/>
              <a:satOff val="26899"/>
              <a:lumOff val="2156"/>
              <a:alphaOff val="0"/>
            </a:schemeClr>
          </a:effectRef>
          <a:fontRef idx="minor">
            <a:schemeClr val="lt1"/>
          </a:fontRef>
        </p:style>
        <p:txBody>
          <a:bodyPr spcFirstLastPara="0" vert="horz" wrap="square" lIns="65746" tIns="65746" rIns="65746" bIns="65746" numCol="1" spcCol="1270" anchor="ctr" anchorCtr="0">
            <a:noAutofit/>
          </a:bodyPr>
          <a:lstStyle/>
          <a:p>
            <a:pPr marL="0" lvl="0" indent="0" algn="ctr" defTabSz="577850">
              <a:lnSpc>
                <a:spcPct val="90000"/>
              </a:lnSpc>
              <a:spcBef>
                <a:spcPct val="0"/>
              </a:spcBef>
              <a:spcAft>
                <a:spcPct val="35000"/>
              </a:spcAft>
              <a:buNone/>
            </a:pPr>
            <a:r>
              <a:rPr lang="en-GB" sz="2000" b="1" u="sng" kern="1200" dirty="0">
                <a:latin typeface="Arial" panose="020B0604020202020204" pitchFamily="34" charset="0"/>
                <a:cs typeface="Arial" panose="020B0604020202020204" pitchFamily="34" charset="0"/>
              </a:rPr>
              <a:t>P</a:t>
            </a:r>
            <a:r>
              <a:rPr lang="en-GB" sz="2000" kern="1200" dirty="0">
                <a:latin typeface="Arial" panose="020B0604020202020204" pitchFamily="34" charset="0"/>
                <a:cs typeface="Arial" panose="020B0604020202020204" pitchFamily="34" charset="0"/>
              </a:rPr>
              <a:t>urpose</a:t>
            </a:r>
            <a:endParaRPr lang="en-GB" sz="1300" kern="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29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9BFD2-538F-EB4D-9417-A04CED64594D}"/>
              </a:ext>
            </a:extLst>
          </p:cNvPr>
          <p:cNvSpPr>
            <a:spLocks noGrp="1"/>
          </p:cNvSpPr>
          <p:nvPr>
            <p:ph type="title"/>
          </p:nvPr>
        </p:nvSpPr>
        <p:spPr/>
        <p:txBody>
          <a:bodyPr>
            <a:normAutofit/>
          </a:bodyPr>
          <a:lstStyle/>
          <a:p>
            <a:r>
              <a:rPr lang="en-GB" dirty="0"/>
              <a:t>CRAAP</a:t>
            </a:r>
          </a:p>
        </p:txBody>
      </p:sp>
      <p:pic>
        <p:nvPicPr>
          <p:cNvPr id="5" name="Content Placeholder 4">
            <a:extLst>
              <a:ext uri="{FF2B5EF4-FFF2-40B4-BE49-F238E27FC236}">
                <a16:creationId xmlns:a16="http://schemas.microsoft.com/office/drawing/2014/main" id="{56E956C6-D01E-4CCC-E46E-47F25DBB5845}"/>
              </a:ext>
            </a:extLst>
          </p:cNvPr>
          <p:cNvPicPr>
            <a:picLocks noGrp="1" noChangeAspect="1"/>
          </p:cNvPicPr>
          <p:nvPr>
            <p:ph idx="1"/>
          </p:nvPr>
        </p:nvPicPr>
        <p:blipFill>
          <a:blip r:embed="rId2"/>
          <a:stretch>
            <a:fillRect/>
          </a:stretch>
        </p:blipFill>
        <p:spPr>
          <a:xfrm>
            <a:off x="1567972" y="1268760"/>
            <a:ext cx="6008056" cy="3916363"/>
          </a:xfrm>
        </p:spPr>
      </p:pic>
      <p:sp>
        <p:nvSpPr>
          <p:cNvPr id="6" name="TextBox 5">
            <a:extLst>
              <a:ext uri="{FF2B5EF4-FFF2-40B4-BE49-F238E27FC236}">
                <a16:creationId xmlns:a16="http://schemas.microsoft.com/office/drawing/2014/main" id="{34C743AA-D08F-F79E-ECC1-C4650C058DBF}"/>
              </a:ext>
            </a:extLst>
          </p:cNvPr>
          <p:cNvSpPr txBox="1"/>
          <p:nvPr/>
        </p:nvSpPr>
        <p:spPr>
          <a:xfrm>
            <a:off x="935596" y="5404574"/>
            <a:ext cx="7272808" cy="369332"/>
          </a:xfrm>
          <a:prstGeom prst="rect">
            <a:avLst/>
          </a:prstGeom>
          <a:noFill/>
        </p:spPr>
        <p:txBody>
          <a:bodyPr wrap="square" rtlCol="0">
            <a:spAutoFit/>
          </a:bodyPr>
          <a:lstStyle/>
          <a:p>
            <a:r>
              <a:rPr lang="en-GB" dirty="0"/>
              <a:t>From: CILIP (no date) – please look at the whole document on Moodle</a:t>
            </a:r>
          </a:p>
        </p:txBody>
      </p:sp>
    </p:spTree>
    <p:extLst>
      <p:ext uri="{BB962C8B-B14F-4D97-AF65-F5344CB8AC3E}">
        <p14:creationId xmlns:p14="http://schemas.microsoft.com/office/powerpoint/2010/main" val="2242834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8FFF354-0D89-4D9D-92D8-A691EB70A1AF}"/>
              </a:ext>
            </a:extLst>
          </p:cNvPr>
          <p:cNvPicPr>
            <a:picLocks noChangeAspect="1"/>
          </p:cNvPicPr>
          <p:nvPr/>
        </p:nvPicPr>
        <p:blipFill>
          <a:blip r:embed="rId3" cstate="print"/>
          <a:stretch>
            <a:fillRect/>
          </a:stretch>
        </p:blipFill>
        <p:spPr>
          <a:xfrm>
            <a:off x="7308304" y="4293096"/>
            <a:ext cx="1835696" cy="1296144"/>
          </a:xfrm>
          <a:prstGeom prst="rect">
            <a:avLst/>
          </a:prstGeom>
        </p:spPr>
      </p:pic>
      <p:sp>
        <p:nvSpPr>
          <p:cNvPr id="3" name="Content Placeholder 2">
            <a:extLst>
              <a:ext uri="{FF2B5EF4-FFF2-40B4-BE49-F238E27FC236}">
                <a16:creationId xmlns:a16="http://schemas.microsoft.com/office/drawing/2014/main" id="{AC40C817-4165-4D7D-AFD4-7E3A3AA00023}"/>
              </a:ext>
            </a:extLst>
          </p:cNvPr>
          <p:cNvSpPr>
            <a:spLocks noGrp="1"/>
          </p:cNvSpPr>
          <p:nvPr>
            <p:ph idx="1"/>
          </p:nvPr>
        </p:nvSpPr>
        <p:spPr/>
        <p:txBody>
          <a:bodyPr>
            <a:normAutofit/>
          </a:bodyPr>
          <a:lstStyle/>
          <a:p>
            <a:pPr marL="0" indent="0" algn="ctr">
              <a:buNone/>
            </a:pPr>
            <a:endParaRPr lang="en-GB" dirty="0"/>
          </a:p>
          <a:p>
            <a:pPr marL="0" indent="0" algn="ctr">
              <a:buNone/>
            </a:pPr>
            <a:r>
              <a:rPr lang="en-GB" dirty="0"/>
              <a:t>Have a go at the </a:t>
            </a:r>
          </a:p>
          <a:p>
            <a:pPr marL="0" indent="0" algn="ctr">
              <a:buNone/>
            </a:pPr>
            <a:r>
              <a:rPr lang="en-GB" dirty="0"/>
              <a:t>CRAAP Test activity </a:t>
            </a:r>
          </a:p>
          <a:p>
            <a:pPr marL="0" indent="0" algn="ctr">
              <a:buNone/>
            </a:pPr>
            <a:r>
              <a:rPr lang="en-GB" dirty="0"/>
              <a:t>in this session’s materials. </a:t>
            </a:r>
          </a:p>
          <a:p>
            <a:pPr marL="0" indent="0" algn="ctr">
              <a:buNone/>
            </a:pPr>
            <a:endParaRPr lang="en-GB" dirty="0"/>
          </a:p>
          <a:p>
            <a:pPr marL="0" indent="0" algn="ctr">
              <a:buNone/>
            </a:pPr>
            <a:r>
              <a:rPr lang="en-GB" dirty="0"/>
              <a:t>Your lecturer will briefly explain it.</a:t>
            </a:r>
          </a:p>
        </p:txBody>
      </p:sp>
      <p:sp>
        <p:nvSpPr>
          <p:cNvPr id="7" name="Title 1">
            <a:extLst>
              <a:ext uri="{FF2B5EF4-FFF2-40B4-BE49-F238E27FC236}">
                <a16:creationId xmlns:a16="http://schemas.microsoft.com/office/drawing/2014/main" id="{E78A9E0B-BCC7-47AC-9D45-2D11010B1BD0}"/>
              </a:ext>
            </a:extLst>
          </p:cNvPr>
          <p:cNvSpPr>
            <a:spLocks noGrp="1"/>
          </p:cNvSpPr>
          <p:nvPr>
            <p:ph type="title"/>
          </p:nvPr>
        </p:nvSpPr>
        <p:spPr>
          <a:xfrm>
            <a:off x="457200" y="274638"/>
            <a:ext cx="8229600" cy="1143000"/>
          </a:xfrm>
        </p:spPr>
        <p:txBody>
          <a:bodyPr>
            <a:normAutofit fontScale="90000"/>
          </a:bodyPr>
          <a:lstStyle/>
          <a:p>
            <a:r>
              <a:rPr lang="en-GB" b="1" dirty="0"/>
              <a:t>Study task (homework)</a:t>
            </a:r>
            <a:br>
              <a:rPr lang="en-GB" b="1" dirty="0"/>
            </a:br>
            <a:r>
              <a:rPr lang="en-GB" b="1" dirty="0"/>
              <a:t>Practice using the CRAAP test</a:t>
            </a:r>
          </a:p>
        </p:txBody>
      </p:sp>
    </p:spTree>
    <p:extLst>
      <p:ext uri="{BB962C8B-B14F-4D97-AF65-F5344CB8AC3E}">
        <p14:creationId xmlns:p14="http://schemas.microsoft.com/office/powerpoint/2010/main" val="2171937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79512" y="188640"/>
            <a:ext cx="8784976" cy="5328593"/>
          </a:xfrm>
          <a:gradFill>
            <a:gsLst>
              <a:gs pos="100000">
                <a:srgbClr val="00B0F0"/>
              </a:gs>
              <a:gs pos="100000">
                <a:schemeClr val="accent3">
                  <a:shade val="94000"/>
                  <a:satMod val="135000"/>
                </a:schemeClr>
              </a:gs>
            </a:gsLst>
          </a:gradFill>
        </p:spPr>
        <p:style>
          <a:lnRef idx="0">
            <a:schemeClr val="accent3"/>
          </a:lnRef>
          <a:fillRef idx="3">
            <a:schemeClr val="accent3"/>
          </a:fillRef>
          <a:effectRef idx="3">
            <a:schemeClr val="accent3"/>
          </a:effectRef>
          <a:fontRef idx="minor">
            <a:schemeClr val="lt1"/>
          </a:fontRef>
        </p:style>
        <p:txBody>
          <a:bodyPr>
            <a:normAutofit/>
          </a:bodyPr>
          <a:lstStyle/>
          <a:p>
            <a:pPr marL="0" indent="0" algn="ctr">
              <a:buNone/>
            </a:pPr>
            <a:endParaRPr lang="en-GB" sz="5400" dirty="0"/>
          </a:p>
          <a:p>
            <a:pPr marL="0" indent="0" algn="ctr">
              <a:buNone/>
            </a:pPr>
            <a:endParaRPr lang="en-GB" sz="5400" dirty="0"/>
          </a:p>
          <a:p>
            <a:pPr marL="0" indent="0" algn="ctr">
              <a:buNone/>
            </a:pPr>
            <a:r>
              <a:rPr lang="en-GB" sz="5400" b="1" dirty="0"/>
              <a:t>What is referencing?</a:t>
            </a:r>
          </a:p>
        </p:txBody>
      </p:sp>
    </p:spTree>
    <p:extLst>
      <p:ext uri="{BB962C8B-B14F-4D97-AF65-F5344CB8AC3E}">
        <p14:creationId xmlns:p14="http://schemas.microsoft.com/office/powerpoint/2010/main" val="33369335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323528" y="0"/>
            <a:ext cx="8229600" cy="1152128"/>
          </a:xfrm>
        </p:spPr>
        <p:txBody>
          <a:bodyPr>
            <a:normAutofit fontScale="90000"/>
          </a:bodyPr>
          <a:lstStyle/>
          <a:p>
            <a:br>
              <a:rPr lang="en-GB" dirty="0">
                <a:latin typeface="Arial Rounded MT Bold" panose="020F0704030504030204" pitchFamily="34" charset="0"/>
              </a:rPr>
            </a:br>
            <a:r>
              <a:rPr lang="en-GB" sz="4900" b="1" dirty="0">
                <a:latin typeface="Arial" panose="020B0604020202020204" pitchFamily="34" charset="0"/>
                <a:cs typeface="Arial" panose="020B0604020202020204" pitchFamily="34" charset="0"/>
              </a:rPr>
              <a:t>What is referencing?</a:t>
            </a:r>
            <a:br>
              <a:rPr lang="en-GB" dirty="0">
                <a:latin typeface="Arial Rounded MT Bold" panose="020F0704030504030204" pitchFamily="34" charset="0"/>
              </a:rPr>
            </a:br>
            <a:endParaRPr lang="en-GB" dirty="0"/>
          </a:p>
        </p:txBody>
      </p:sp>
      <p:sp>
        <p:nvSpPr>
          <p:cNvPr id="3" name="Content Placeholder 2">
            <a:extLst>
              <a:ext uri="{FF2B5EF4-FFF2-40B4-BE49-F238E27FC236}">
                <a16:creationId xmlns:a16="http://schemas.microsoft.com/office/drawing/2014/main" id="{0C6C2E7E-1E65-4114-AC63-88887A3C30CE}"/>
              </a:ext>
            </a:extLst>
          </p:cNvPr>
          <p:cNvSpPr>
            <a:spLocks noGrp="1"/>
          </p:cNvSpPr>
          <p:nvPr>
            <p:ph idx="1"/>
          </p:nvPr>
        </p:nvSpPr>
        <p:spPr>
          <a:xfrm>
            <a:off x="333112" y="1628800"/>
            <a:ext cx="8507288" cy="3816424"/>
          </a:xfrm>
        </p:spPr>
        <p:txBody>
          <a:bodyPr>
            <a:noAutofit/>
          </a:bodyPr>
          <a:lstStyle/>
          <a:p>
            <a:pPr>
              <a:lnSpc>
                <a:spcPct val="107000"/>
              </a:lnSpc>
              <a:spcAft>
                <a:spcPts val="800"/>
              </a:spcAft>
            </a:pPr>
            <a:r>
              <a:rPr lang="en-GB" sz="1600" dirty="0">
                <a:ea typeface="Calibri" panose="020F0502020204030204" pitchFamily="34" charset="0"/>
                <a:cs typeface="Arial" panose="020B0604020202020204" pitchFamily="34" charset="0"/>
              </a:rPr>
              <a:t>When you produce a piece of academic work, such as for your assessments, you need to search for and </a:t>
            </a:r>
            <a:r>
              <a:rPr lang="en-GB" sz="1600" b="1" dirty="0">
                <a:ea typeface="Calibri" panose="020F0502020204030204" pitchFamily="34" charset="0"/>
                <a:cs typeface="Arial" panose="020B0604020202020204" pitchFamily="34" charset="0"/>
              </a:rPr>
              <a:t>use suitable sources of information</a:t>
            </a:r>
            <a:r>
              <a:rPr lang="en-GB" sz="1600" dirty="0">
                <a:ea typeface="Calibri" panose="020F0502020204030204" pitchFamily="34" charset="0"/>
                <a:cs typeface="Arial" panose="020B0604020202020204" pitchFamily="34" charset="0"/>
              </a:rPr>
              <a:t>. </a:t>
            </a:r>
          </a:p>
          <a:p>
            <a:pPr marL="457200" lvl="1" indent="0">
              <a:lnSpc>
                <a:spcPct val="107000"/>
              </a:lnSpc>
              <a:spcAft>
                <a:spcPts val="800"/>
              </a:spcAft>
              <a:buNone/>
            </a:pPr>
            <a:r>
              <a:rPr lang="en-GB" sz="1600" i="1" dirty="0">
                <a:ea typeface="Calibri" panose="020F0502020204030204" pitchFamily="34" charset="0"/>
                <a:cs typeface="Arial" panose="020B0604020202020204" pitchFamily="34" charset="0"/>
              </a:rPr>
              <a:t>NB You are not expected to think of clever ideas off the top of your head – this is not good practice! </a:t>
            </a:r>
          </a:p>
          <a:p>
            <a:pPr>
              <a:lnSpc>
                <a:spcPct val="107000"/>
              </a:lnSpc>
              <a:spcAft>
                <a:spcPts val="800"/>
              </a:spcAft>
            </a:pPr>
            <a:r>
              <a:rPr lang="en-GB" sz="1600" dirty="0">
                <a:ea typeface="Calibri" panose="020F0502020204030204" pitchFamily="34" charset="0"/>
                <a:cs typeface="Arial" panose="020B0604020202020204" pitchFamily="34" charset="0"/>
              </a:rPr>
              <a:t>Referencing is how we </a:t>
            </a:r>
            <a:r>
              <a:rPr lang="en-GB" sz="1600" b="1" dirty="0">
                <a:ea typeface="Calibri" panose="020F0502020204030204" pitchFamily="34" charset="0"/>
                <a:cs typeface="Arial" panose="020B0604020202020204" pitchFamily="34" charset="0"/>
              </a:rPr>
              <a:t>acknowledge our ‘sources’ </a:t>
            </a:r>
            <a:r>
              <a:rPr lang="en-GB" sz="1600" dirty="0">
                <a:ea typeface="Calibri" panose="020F0502020204030204" pitchFamily="34" charset="0"/>
                <a:cs typeface="Arial" panose="020B0604020202020204" pitchFamily="34" charset="0"/>
              </a:rPr>
              <a:t>i.e. our sources of information. </a:t>
            </a:r>
          </a:p>
          <a:p>
            <a:pPr marL="0" indent="0">
              <a:lnSpc>
                <a:spcPct val="107000"/>
              </a:lnSpc>
              <a:spcAft>
                <a:spcPts val="800"/>
              </a:spcAft>
              <a:buNone/>
            </a:pPr>
            <a:r>
              <a:rPr lang="en-GB" sz="1600" dirty="0">
                <a:ea typeface="Calibri" panose="020F0502020204030204" pitchFamily="34" charset="0"/>
                <a:cs typeface="Arial" panose="020B0604020202020204" pitchFamily="34" charset="0"/>
              </a:rPr>
              <a:t>There are several reasons for referencing, which include:</a:t>
            </a:r>
          </a:p>
          <a:p>
            <a:pPr>
              <a:lnSpc>
                <a:spcPct val="107000"/>
              </a:lnSpc>
              <a:spcAft>
                <a:spcPts val="800"/>
              </a:spcAft>
            </a:pPr>
            <a:r>
              <a:rPr lang="en-GB" sz="1600" b="1" dirty="0">
                <a:ea typeface="Calibri" panose="020F0502020204030204" pitchFamily="34" charset="0"/>
                <a:cs typeface="Arial" panose="020B0604020202020204" pitchFamily="34" charset="0"/>
              </a:rPr>
              <a:t>Giving credit </a:t>
            </a:r>
            <a:r>
              <a:rPr lang="en-GB" sz="1600" dirty="0">
                <a:ea typeface="Calibri" panose="020F0502020204030204" pitchFamily="34" charset="0"/>
                <a:cs typeface="Arial" panose="020B0604020202020204" pitchFamily="34" charset="0"/>
              </a:rPr>
              <a:t>to the people who gave you the idea</a:t>
            </a:r>
          </a:p>
          <a:p>
            <a:pPr>
              <a:lnSpc>
                <a:spcPct val="107000"/>
              </a:lnSpc>
              <a:spcAft>
                <a:spcPts val="800"/>
              </a:spcAft>
            </a:pPr>
            <a:r>
              <a:rPr lang="en-GB" sz="1600" b="1" dirty="0">
                <a:ea typeface="Calibri" panose="020F0502020204030204" pitchFamily="34" charset="0"/>
                <a:cs typeface="Arial" panose="020B0604020202020204" pitchFamily="34" charset="0"/>
              </a:rPr>
              <a:t>Helping the reader of your work </a:t>
            </a:r>
            <a:r>
              <a:rPr lang="en-GB" sz="1600" dirty="0">
                <a:ea typeface="Calibri" panose="020F0502020204030204" pitchFamily="34" charset="0"/>
                <a:cs typeface="Arial" panose="020B0604020202020204" pitchFamily="34" charset="0"/>
              </a:rPr>
              <a:t>to go and find the source and read more if interested</a:t>
            </a:r>
          </a:p>
          <a:p>
            <a:pPr>
              <a:lnSpc>
                <a:spcPct val="107000"/>
              </a:lnSpc>
              <a:spcAft>
                <a:spcPts val="800"/>
              </a:spcAft>
            </a:pPr>
            <a:r>
              <a:rPr lang="en-GB" sz="1600" dirty="0">
                <a:ea typeface="Calibri" panose="020F0502020204030204" pitchFamily="34" charset="0"/>
                <a:cs typeface="Arial" panose="020B0604020202020204" pitchFamily="34" charset="0"/>
              </a:rPr>
              <a:t>And as a student…</a:t>
            </a:r>
            <a:r>
              <a:rPr lang="en-GB" sz="1600" b="1" dirty="0">
                <a:ea typeface="Calibri" panose="020F0502020204030204" pitchFamily="34" charset="0"/>
                <a:cs typeface="Arial" panose="020B0604020202020204" pitchFamily="34" charset="0"/>
              </a:rPr>
              <a:t>showing the markers of your work </a:t>
            </a:r>
            <a:r>
              <a:rPr lang="en-GB" sz="1600" dirty="0">
                <a:ea typeface="Calibri" panose="020F0502020204030204" pitchFamily="34" charset="0"/>
                <a:cs typeface="Arial" panose="020B0604020202020204" pitchFamily="34" charset="0"/>
              </a:rPr>
              <a:t>that you’ve read widely and developed your knowledge and skills based on suitable sources of information. </a:t>
            </a:r>
          </a:p>
        </p:txBody>
      </p:sp>
      <p:pic>
        <p:nvPicPr>
          <p:cNvPr id="7" name="Graphic 6" descr="Books with solid fill">
            <a:extLst>
              <a:ext uri="{FF2B5EF4-FFF2-40B4-BE49-F238E27FC236}">
                <a16:creationId xmlns:a16="http://schemas.microsoft.com/office/drawing/2014/main" id="{55DCD4E1-E80E-4F83-8405-78FDDC7444A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98592" y="237728"/>
            <a:ext cx="914400" cy="914400"/>
          </a:xfrm>
          <a:prstGeom prst="rect">
            <a:avLst/>
          </a:prstGeom>
        </p:spPr>
      </p:pic>
      <p:pic>
        <p:nvPicPr>
          <p:cNvPr id="9" name="Graphic 8" descr="Storytelling outline">
            <a:extLst>
              <a:ext uri="{FF2B5EF4-FFF2-40B4-BE49-F238E27FC236}">
                <a16:creationId xmlns:a16="http://schemas.microsoft.com/office/drawing/2014/main" id="{ED96DA06-F48C-487B-BE13-B8E5283EE788}"/>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924736" y="237728"/>
            <a:ext cx="914400" cy="914400"/>
          </a:xfrm>
          <a:prstGeom prst="rect">
            <a:avLst/>
          </a:prstGeom>
        </p:spPr>
      </p:pic>
    </p:spTree>
    <p:extLst>
      <p:ext uri="{BB962C8B-B14F-4D97-AF65-F5344CB8AC3E}">
        <p14:creationId xmlns:p14="http://schemas.microsoft.com/office/powerpoint/2010/main" val="2324076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77EA-9470-454B-AA56-5D95C5452F6C}"/>
              </a:ext>
            </a:extLst>
          </p:cNvPr>
          <p:cNvSpPr>
            <a:spLocks noGrp="1"/>
          </p:cNvSpPr>
          <p:nvPr>
            <p:ph type="title"/>
          </p:nvPr>
        </p:nvSpPr>
        <p:spPr>
          <a:xfrm>
            <a:off x="323528" y="0"/>
            <a:ext cx="8229600" cy="1152128"/>
          </a:xfrm>
        </p:spPr>
        <p:txBody>
          <a:bodyPr>
            <a:normAutofit fontScale="90000"/>
          </a:bodyPr>
          <a:lstStyle/>
          <a:p>
            <a:br>
              <a:rPr lang="en-GB" dirty="0">
                <a:latin typeface="Arial Rounded MT Bold" panose="020F0704030504030204" pitchFamily="34" charset="0"/>
              </a:rPr>
            </a:br>
            <a:r>
              <a:rPr lang="en-GB" sz="4900" b="1" dirty="0">
                <a:latin typeface="+mn-lt"/>
                <a:cs typeface="Arial" panose="020B0604020202020204" pitchFamily="34" charset="0"/>
              </a:rPr>
              <a:t>What is referencing?</a:t>
            </a:r>
            <a:br>
              <a:rPr lang="en-GB" sz="4900" dirty="0">
                <a:latin typeface="+mn-lt"/>
              </a:rPr>
            </a:br>
            <a:endParaRPr lang="en-GB" sz="4900" dirty="0">
              <a:latin typeface="+mn-lt"/>
            </a:endParaRPr>
          </a:p>
        </p:txBody>
      </p:sp>
      <p:pic>
        <p:nvPicPr>
          <p:cNvPr id="5" name="Content Placeholder 4" descr="A screenshot of two men sitting on a couch&#10;&#10;Description automatically generated with medium confidence">
            <a:hlinkClick r:id="rId3"/>
            <a:extLst>
              <a:ext uri="{FF2B5EF4-FFF2-40B4-BE49-F238E27FC236}">
                <a16:creationId xmlns:a16="http://schemas.microsoft.com/office/drawing/2014/main" id="{0B2FE5CF-99E2-A1ED-E322-C2AA01F66CB2}"/>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253533" y="1152525"/>
            <a:ext cx="6789335" cy="4364038"/>
          </a:xfrm>
        </p:spPr>
      </p:pic>
    </p:spTree>
    <p:extLst>
      <p:ext uri="{BB962C8B-B14F-4D97-AF65-F5344CB8AC3E}">
        <p14:creationId xmlns:p14="http://schemas.microsoft.com/office/powerpoint/2010/main" val="6822462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4D35ADC-2466-4797-92DD-20C16AA786D7}"/>
              </a:ext>
            </a:extLst>
          </p:cNvPr>
          <p:cNvSpPr/>
          <p:nvPr/>
        </p:nvSpPr>
        <p:spPr>
          <a:xfrm>
            <a:off x="2915816" y="908720"/>
            <a:ext cx="2952328" cy="1440160"/>
          </a:xfrm>
          <a:prstGeom prst="rect">
            <a:avLst/>
          </a:prstGeom>
        </p:spPr>
        <p:style>
          <a:lnRef idx="3">
            <a:schemeClr val="lt1"/>
          </a:lnRef>
          <a:fillRef idx="1">
            <a:schemeClr val="dk1"/>
          </a:fillRef>
          <a:effectRef idx="1">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Referencing in your work</a:t>
            </a:r>
          </a:p>
        </p:txBody>
      </p:sp>
      <p:cxnSp>
        <p:nvCxnSpPr>
          <p:cNvPr id="6" name="Connector: Elbow 5">
            <a:extLst>
              <a:ext uri="{FF2B5EF4-FFF2-40B4-BE49-F238E27FC236}">
                <a16:creationId xmlns:a16="http://schemas.microsoft.com/office/drawing/2014/main" id="{B46011FA-39B6-43B6-80AB-55721C063E3B}"/>
              </a:ext>
            </a:extLst>
          </p:cNvPr>
          <p:cNvCxnSpPr>
            <a:cxnSpLocks/>
          </p:cNvCxnSpPr>
          <p:nvPr/>
        </p:nvCxnSpPr>
        <p:spPr>
          <a:xfrm rot="5400000">
            <a:off x="2195736" y="2527155"/>
            <a:ext cx="1440160" cy="1440160"/>
          </a:xfrm>
          <a:prstGeom prst="bentConnector3">
            <a:avLst>
              <a:gd name="adj1" fmla="val 50000"/>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9" name="Connector: Elbow 8">
            <a:extLst>
              <a:ext uri="{FF2B5EF4-FFF2-40B4-BE49-F238E27FC236}">
                <a16:creationId xmlns:a16="http://schemas.microsoft.com/office/drawing/2014/main" id="{3ECEAC7D-0FC1-46E8-ACA2-39852EE0CEA8}"/>
              </a:ext>
            </a:extLst>
          </p:cNvPr>
          <p:cNvCxnSpPr>
            <a:cxnSpLocks/>
          </p:cNvCxnSpPr>
          <p:nvPr/>
        </p:nvCxnSpPr>
        <p:spPr>
          <a:xfrm rot="16200000" flipH="1">
            <a:off x="5148064" y="2527155"/>
            <a:ext cx="1440159" cy="1440159"/>
          </a:xfrm>
          <a:prstGeom prst="bentConnector3">
            <a:avLst>
              <a:gd name="adj1" fmla="val 50000"/>
            </a:avLst>
          </a:prstGeom>
          <a:ln>
            <a:tailEnd type="triangle"/>
          </a:ln>
        </p:spPr>
        <p:style>
          <a:lnRef idx="3">
            <a:schemeClr val="accent4"/>
          </a:lnRef>
          <a:fillRef idx="0">
            <a:schemeClr val="accent4"/>
          </a:fillRef>
          <a:effectRef idx="2">
            <a:schemeClr val="accent4"/>
          </a:effectRef>
          <a:fontRef idx="minor">
            <a:schemeClr val="tx1"/>
          </a:fontRef>
        </p:style>
      </p:cxnSp>
      <p:sp>
        <p:nvSpPr>
          <p:cNvPr id="13" name="Rectangle: Rounded Corners 12">
            <a:extLst>
              <a:ext uri="{FF2B5EF4-FFF2-40B4-BE49-F238E27FC236}">
                <a16:creationId xmlns:a16="http://schemas.microsoft.com/office/drawing/2014/main" id="{8D3AA3C6-6798-4AE4-86BE-0FF50FC36054}"/>
              </a:ext>
            </a:extLst>
          </p:cNvPr>
          <p:cNvSpPr/>
          <p:nvPr/>
        </p:nvSpPr>
        <p:spPr>
          <a:xfrm>
            <a:off x="827584" y="3967314"/>
            <a:ext cx="2952328" cy="1440160"/>
          </a:xfrm>
          <a:prstGeom prst="roundRect">
            <a:avLst/>
          </a:prstGeom>
        </p:spPr>
        <p:style>
          <a:lnRef idx="3">
            <a:schemeClr val="lt1"/>
          </a:lnRef>
          <a:fillRef idx="1">
            <a:schemeClr val="accent3"/>
          </a:fillRef>
          <a:effectRef idx="1">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In-text citations</a:t>
            </a:r>
          </a:p>
        </p:txBody>
      </p:sp>
      <p:sp>
        <p:nvSpPr>
          <p:cNvPr id="14" name="Rectangle: Rounded Corners 13">
            <a:extLst>
              <a:ext uri="{FF2B5EF4-FFF2-40B4-BE49-F238E27FC236}">
                <a16:creationId xmlns:a16="http://schemas.microsoft.com/office/drawing/2014/main" id="{4C9D1259-6598-43EF-A2D5-7B3B1588E3B0}"/>
              </a:ext>
            </a:extLst>
          </p:cNvPr>
          <p:cNvSpPr/>
          <p:nvPr/>
        </p:nvSpPr>
        <p:spPr>
          <a:xfrm>
            <a:off x="5148064" y="3967314"/>
            <a:ext cx="2952328" cy="1440160"/>
          </a:xfrm>
          <a:prstGeom prst="roundRect">
            <a:avLst/>
          </a:prstGeom>
        </p:spPr>
        <p:style>
          <a:lnRef idx="3">
            <a:schemeClr val="lt1"/>
          </a:lnRef>
          <a:fillRef idx="1">
            <a:schemeClr val="accent5"/>
          </a:fillRef>
          <a:effectRef idx="1">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Reference list</a:t>
            </a:r>
          </a:p>
        </p:txBody>
      </p:sp>
    </p:spTree>
    <p:extLst>
      <p:ext uri="{BB962C8B-B14F-4D97-AF65-F5344CB8AC3E}">
        <p14:creationId xmlns:p14="http://schemas.microsoft.com/office/powerpoint/2010/main" val="342760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up)">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childTnLst>
                          </p:cTn>
                        </p:par>
                        <p:par>
                          <p:cTn id="17" fill="hold">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up)">
                                      <p:cBhvr>
                                        <p:cTn id="2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03EC2-2B42-E28B-A8E5-E01D401812CA}"/>
              </a:ext>
            </a:extLst>
          </p:cNvPr>
          <p:cNvSpPr>
            <a:spLocks noGrp="1"/>
          </p:cNvSpPr>
          <p:nvPr>
            <p:ph type="title"/>
          </p:nvPr>
        </p:nvSpPr>
        <p:spPr/>
        <p:txBody>
          <a:bodyPr/>
          <a:lstStyle/>
          <a:p>
            <a:r>
              <a:rPr lang="en-GB" b="1" dirty="0"/>
              <a:t>Always do two things</a:t>
            </a:r>
          </a:p>
        </p:txBody>
      </p:sp>
      <p:sp>
        <p:nvSpPr>
          <p:cNvPr id="3" name="Content Placeholder 2">
            <a:extLst>
              <a:ext uri="{FF2B5EF4-FFF2-40B4-BE49-F238E27FC236}">
                <a16:creationId xmlns:a16="http://schemas.microsoft.com/office/drawing/2014/main" id="{0EC8D304-53FB-F88A-88E6-9ED0FCAF9021}"/>
              </a:ext>
            </a:extLst>
          </p:cNvPr>
          <p:cNvSpPr>
            <a:spLocks noGrp="1"/>
          </p:cNvSpPr>
          <p:nvPr>
            <p:ph idx="1"/>
          </p:nvPr>
        </p:nvSpPr>
        <p:spPr>
          <a:xfrm>
            <a:off x="457200" y="1196752"/>
            <a:ext cx="8229600" cy="4536503"/>
          </a:xfrm>
        </p:spPr>
        <p:txBody>
          <a:bodyPr>
            <a:noAutofit/>
          </a:bodyPr>
          <a:lstStyle/>
          <a:p>
            <a:pPr marL="0" indent="0" algn="ctr">
              <a:buNone/>
            </a:pPr>
            <a:r>
              <a:rPr lang="en-GB" sz="2000" dirty="0"/>
              <a:t>ONE </a:t>
            </a:r>
          </a:p>
          <a:p>
            <a:pPr marL="0" indent="0">
              <a:buNone/>
            </a:pPr>
            <a:r>
              <a:rPr lang="en-GB" sz="2000" dirty="0"/>
              <a:t>The </a:t>
            </a:r>
            <a:r>
              <a:rPr lang="en-GB" sz="2000" b="1" i="1" u="sng" dirty="0"/>
              <a:t>in-text citation </a:t>
            </a:r>
            <a:r>
              <a:rPr lang="en-GB" sz="2000" dirty="0"/>
              <a:t>is the short form that you put in your writing – in this sentence, the student got this idea about teamwork from reading the book written by Cottrell.</a:t>
            </a:r>
          </a:p>
          <a:p>
            <a:pPr marL="0" indent="0">
              <a:buNone/>
            </a:pPr>
            <a:endParaRPr lang="en-GB" sz="2000" dirty="0"/>
          </a:p>
          <a:p>
            <a:pPr marL="0" indent="0">
              <a:buNone/>
            </a:pPr>
            <a:r>
              <a:rPr lang="en-GB" sz="2000" dirty="0"/>
              <a:t>Teamwork depends on a wide range of other skills including listening, speaking up, and giving and receiving feedback (</a:t>
            </a:r>
            <a:r>
              <a:rPr lang="en-GB" sz="2000" b="1" dirty="0"/>
              <a:t>Cottrell, 2019)</a:t>
            </a:r>
            <a:r>
              <a:rPr lang="en-GB" sz="2000" dirty="0"/>
              <a:t>. </a:t>
            </a:r>
          </a:p>
          <a:p>
            <a:pPr marL="0" indent="0">
              <a:buNone/>
            </a:pPr>
            <a:endParaRPr lang="en-GB" sz="2000" dirty="0"/>
          </a:p>
          <a:p>
            <a:pPr marL="0" indent="0" algn="ctr">
              <a:buNone/>
            </a:pPr>
            <a:r>
              <a:rPr lang="en-GB" sz="2000" dirty="0"/>
              <a:t>TWO </a:t>
            </a:r>
          </a:p>
          <a:p>
            <a:pPr marL="0" indent="0">
              <a:buNone/>
            </a:pPr>
            <a:r>
              <a:rPr lang="en-GB" sz="2000" dirty="0"/>
              <a:t>At the end of your work, you  need to include the </a:t>
            </a:r>
            <a:r>
              <a:rPr lang="en-GB" sz="2000" b="1" i="1" u="sng" dirty="0"/>
              <a:t>full long reference</a:t>
            </a:r>
            <a:r>
              <a:rPr lang="en-GB" sz="2000" b="1" dirty="0"/>
              <a:t> </a:t>
            </a:r>
            <a:r>
              <a:rPr lang="en-GB" sz="2000" dirty="0"/>
              <a:t>in a reference list. The full long reference looks like this:</a:t>
            </a:r>
          </a:p>
          <a:p>
            <a:pPr marL="0" indent="0">
              <a:buNone/>
            </a:pPr>
            <a:r>
              <a:rPr lang="en-GB" sz="2000" b="1" dirty="0"/>
              <a:t>Cottrell, S. (2019) </a:t>
            </a:r>
            <a:r>
              <a:rPr lang="en-GB" sz="2000" b="1" i="1" dirty="0"/>
              <a:t>The Study Skills Handbook</a:t>
            </a:r>
            <a:r>
              <a:rPr lang="en-GB" sz="2000" b="1" dirty="0"/>
              <a:t>. 5th </a:t>
            </a:r>
            <a:r>
              <a:rPr lang="en-GB" sz="2000" b="1" dirty="0" err="1"/>
              <a:t>edn</a:t>
            </a:r>
            <a:r>
              <a:rPr lang="en-GB" sz="2000" b="1" dirty="0"/>
              <a:t>. London: Red Globe Press.</a:t>
            </a:r>
          </a:p>
        </p:txBody>
      </p:sp>
    </p:spTree>
    <p:extLst>
      <p:ext uri="{BB962C8B-B14F-4D97-AF65-F5344CB8AC3E}">
        <p14:creationId xmlns:p14="http://schemas.microsoft.com/office/powerpoint/2010/main" val="2354772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03BBAF0-D8FD-4E4C-97AE-0706D2621A05}"/>
              </a:ext>
            </a:extLst>
          </p:cNvPr>
          <p:cNvSpPr/>
          <p:nvPr/>
        </p:nvSpPr>
        <p:spPr>
          <a:xfrm>
            <a:off x="5585284" y="1541889"/>
            <a:ext cx="3240360" cy="36575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Myriad Pro"/>
              <a:ea typeface="+mn-ea"/>
              <a:cs typeface="+mn-cs"/>
            </a:endParaRPr>
          </a:p>
        </p:txBody>
      </p:sp>
      <p:sp>
        <p:nvSpPr>
          <p:cNvPr id="44034" name="Title 1">
            <a:extLst>
              <a:ext uri="{FF2B5EF4-FFF2-40B4-BE49-F238E27FC236}">
                <a16:creationId xmlns:a16="http://schemas.microsoft.com/office/drawing/2014/main" id="{FD08F5B6-2849-49C9-B3FA-1A5C4827B303}"/>
              </a:ext>
            </a:extLst>
          </p:cNvPr>
          <p:cNvSpPr>
            <a:spLocks noGrp="1"/>
          </p:cNvSpPr>
          <p:nvPr>
            <p:ph type="title"/>
          </p:nvPr>
        </p:nvSpPr>
        <p:spPr/>
        <p:txBody>
          <a:bodyPr/>
          <a:lstStyle/>
          <a:p>
            <a:r>
              <a:rPr lang="en-GB" altLang="en-US" b="1" dirty="0">
                <a:ln>
                  <a:noFill/>
                </a:ln>
                <a:effectLst/>
                <a:latin typeface="+mn-lt"/>
                <a:cs typeface="Arial" panose="020B0604020202020204" pitchFamily="34" charset="0"/>
              </a:rPr>
              <a:t>The Reference List</a:t>
            </a:r>
          </a:p>
        </p:txBody>
      </p:sp>
      <p:sp>
        <p:nvSpPr>
          <p:cNvPr id="44035" name="Content Placeholder 2">
            <a:extLst>
              <a:ext uri="{FF2B5EF4-FFF2-40B4-BE49-F238E27FC236}">
                <a16:creationId xmlns:a16="http://schemas.microsoft.com/office/drawing/2014/main" id="{EC43221A-2E54-4E3E-8FE6-B475957E55FF}"/>
              </a:ext>
            </a:extLst>
          </p:cNvPr>
          <p:cNvSpPr>
            <a:spLocks noGrp="1"/>
          </p:cNvSpPr>
          <p:nvPr>
            <p:ph idx="1"/>
          </p:nvPr>
        </p:nvSpPr>
        <p:spPr>
          <a:xfrm>
            <a:off x="5737273" y="1844824"/>
            <a:ext cx="2962672" cy="3074639"/>
          </a:xfrm>
        </p:spPr>
        <p:txBody>
          <a:bodyPr>
            <a:normAutofit/>
          </a:bodyPr>
          <a:lstStyle/>
          <a:p>
            <a:pPr marL="0" indent="0">
              <a:buNone/>
            </a:pPr>
            <a:r>
              <a:rPr lang="en-GB" altLang="en-US" sz="2400" dirty="0">
                <a:effectLst/>
                <a:latin typeface="Arial" panose="020B0604020202020204" pitchFamily="34" charset="0"/>
                <a:cs typeface="Arial" panose="020B0604020202020204" pitchFamily="34" charset="0"/>
              </a:rPr>
              <a:t>You need to include a reference list at the end of every assignment which details all of the sources you have used in the body of your text.</a:t>
            </a:r>
          </a:p>
        </p:txBody>
      </p:sp>
      <p:pic>
        <p:nvPicPr>
          <p:cNvPr id="5" name="Picture 4">
            <a:extLst>
              <a:ext uri="{FF2B5EF4-FFF2-40B4-BE49-F238E27FC236}">
                <a16:creationId xmlns:a16="http://schemas.microsoft.com/office/drawing/2014/main" id="{3D79CFF9-5866-4BEF-867D-ABFDA1BC8324}"/>
              </a:ext>
            </a:extLst>
          </p:cNvPr>
          <p:cNvPicPr>
            <a:picLocks noChangeAspect="1"/>
          </p:cNvPicPr>
          <p:nvPr/>
        </p:nvPicPr>
        <p:blipFill>
          <a:blip r:embed="rId3" cstate="print"/>
          <a:stretch>
            <a:fillRect/>
          </a:stretch>
        </p:blipFill>
        <p:spPr>
          <a:xfrm>
            <a:off x="45450" y="1844824"/>
            <a:ext cx="5475799" cy="3830489"/>
          </a:xfrm>
          <a:prstGeom prst="rect">
            <a:avLst/>
          </a:prstGeom>
          <a:ln>
            <a:solidFill>
              <a:schemeClr val="tx2"/>
            </a:solidFill>
          </a:ln>
        </p:spPr>
      </p:pic>
      <p:sp>
        <p:nvSpPr>
          <p:cNvPr id="6" name="TextBox 5">
            <a:extLst>
              <a:ext uri="{FF2B5EF4-FFF2-40B4-BE49-F238E27FC236}">
                <a16:creationId xmlns:a16="http://schemas.microsoft.com/office/drawing/2014/main" id="{0B7A3A40-0F1E-408E-AD71-4D61884F638E}"/>
              </a:ext>
            </a:extLst>
          </p:cNvPr>
          <p:cNvSpPr txBox="1"/>
          <p:nvPr/>
        </p:nvSpPr>
        <p:spPr>
          <a:xfrm>
            <a:off x="457200" y="1417638"/>
            <a:ext cx="454684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rPr>
              <a:t>Here is an example for a student report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4035">
                                            <p:txEl>
                                              <p:pRg st="0" end="0"/>
                                            </p:txEl>
                                          </p:spTgt>
                                        </p:tgtEl>
                                        <p:attrNameLst>
                                          <p:attrName>style.visibility</p:attrName>
                                        </p:attrNameLst>
                                      </p:cBhvr>
                                      <p:to>
                                        <p:strVal val="visible"/>
                                      </p:to>
                                    </p:set>
                                    <p:animEffect transition="in" filter="fade">
                                      <p:cBhvr>
                                        <p:cTn id="11" dur="500"/>
                                        <p:tgtEl>
                                          <p:spTgt spid="44035">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4034" grpId="0"/>
      <p:bldP spid="44035" grpId="0" build="p"/>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79512" y="188640"/>
            <a:ext cx="8784976" cy="5328593"/>
          </a:xfrm>
          <a:gradFill>
            <a:gsLst>
              <a:gs pos="100000">
                <a:srgbClr val="00B0F0"/>
              </a:gs>
              <a:gs pos="100000">
                <a:schemeClr val="accent3">
                  <a:shade val="94000"/>
                  <a:satMod val="135000"/>
                </a:schemeClr>
              </a:gs>
            </a:gsLst>
          </a:gradFill>
        </p:spPr>
        <p:style>
          <a:lnRef idx="0">
            <a:schemeClr val="accent3"/>
          </a:lnRef>
          <a:fillRef idx="3">
            <a:schemeClr val="accent3"/>
          </a:fillRef>
          <a:effectRef idx="3">
            <a:schemeClr val="accent3"/>
          </a:effectRef>
          <a:fontRef idx="minor">
            <a:schemeClr val="lt1"/>
          </a:fontRef>
        </p:style>
        <p:txBody>
          <a:bodyPr>
            <a:normAutofit/>
          </a:bodyPr>
          <a:lstStyle/>
          <a:p>
            <a:pPr marL="0" indent="0" algn="ctr">
              <a:buNone/>
            </a:pPr>
            <a:endParaRPr lang="en-GB" sz="5400" dirty="0"/>
          </a:p>
          <a:p>
            <a:pPr marL="0" indent="0" algn="ctr">
              <a:buNone/>
            </a:pPr>
            <a:endParaRPr lang="en-GB" sz="5400" dirty="0"/>
          </a:p>
          <a:p>
            <a:pPr marL="0" indent="0" algn="ctr">
              <a:buNone/>
            </a:pPr>
            <a:r>
              <a:rPr lang="en-GB" sz="5400" b="1" dirty="0"/>
              <a:t>BREAK</a:t>
            </a:r>
          </a:p>
        </p:txBody>
      </p:sp>
    </p:spTree>
    <p:extLst>
      <p:ext uri="{BB962C8B-B14F-4D97-AF65-F5344CB8AC3E}">
        <p14:creationId xmlns:p14="http://schemas.microsoft.com/office/powerpoint/2010/main" val="1441522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79512" y="188640"/>
            <a:ext cx="8784976" cy="5328593"/>
          </a:xfrm>
          <a:gradFill>
            <a:gsLst>
              <a:gs pos="100000">
                <a:srgbClr val="00B0F0"/>
              </a:gs>
              <a:gs pos="100000">
                <a:schemeClr val="accent3">
                  <a:shade val="94000"/>
                  <a:satMod val="135000"/>
                </a:schemeClr>
              </a:gs>
            </a:gsLst>
          </a:gradFill>
        </p:spPr>
        <p:style>
          <a:lnRef idx="0">
            <a:schemeClr val="accent3"/>
          </a:lnRef>
          <a:fillRef idx="3">
            <a:schemeClr val="accent3"/>
          </a:fillRef>
          <a:effectRef idx="3">
            <a:schemeClr val="accent3"/>
          </a:effectRef>
          <a:fontRef idx="minor">
            <a:schemeClr val="lt1"/>
          </a:fontRef>
        </p:style>
        <p:txBody>
          <a:bodyPr>
            <a:normAutofit/>
          </a:bodyPr>
          <a:lstStyle/>
          <a:p>
            <a:pPr marL="0" indent="0" algn="ctr">
              <a:buNone/>
            </a:pPr>
            <a:endParaRPr lang="en-GB" sz="5400" dirty="0"/>
          </a:p>
          <a:p>
            <a:pPr marL="0" indent="0" algn="ctr">
              <a:buNone/>
            </a:pPr>
            <a:endParaRPr lang="en-GB" sz="5400" dirty="0"/>
          </a:p>
          <a:p>
            <a:pPr marL="0" indent="0" algn="ctr">
              <a:buNone/>
            </a:pPr>
            <a:r>
              <a:rPr lang="en-GB" sz="5400" b="1" dirty="0"/>
              <a:t>Referencing a book </a:t>
            </a:r>
          </a:p>
          <a:p>
            <a:pPr marL="0" indent="0" algn="ctr">
              <a:buNone/>
            </a:pPr>
            <a:r>
              <a:rPr lang="en-GB" sz="5400" b="1" dirty="0"/>
              <a:t>with one author</a:t>
            </a:r>
          </a:p>
        </p:txBody>
      </p:sp>
    </p:spTree>
    <p:extLst>
      <p:ext uri="{BB962C8B-B14F-4D97-AF65-F5344CB8AC3E}">
        <p14:creationId xmlns:p14="http://schemas.microsoft.com/office/powerpoint/2010/main" val="11372844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A5EA6-8CE9-269B-8DD9-2E7AB12194B9}"/>
              </a:ext>
            </a:extLst>
          </p:cNvPr>
          <p:cNvSpPr>
            <a:spLocks noGrp="1"/>
          </p:cNvSpPr>
          <p:nvPr>
            <p:ph type="title"/>
          </p:nvPr>
        </p:nvSpPr>
        <p:spPr>
          <a:xfrm>
            <a:off x="107504" y="274638"/>
            <a:ext cx="8784976" cy="1143000"/>
          </a:xfrm>
        </p:spPr>
        <p:txBody>
          <a:bodyPr>
            <a:noAutofit/>
          </a:bodyPr>
          <a:lstStyle/>
          <a:p>
            <a:r>
              <a:rPr lang="en-GB" b="1" dirty="0"/>
              <a:t>Referencing a book (one author)</a:t>
            </a:r>
          </a:p>
        </p:txBody>
      </p:sp>
      <p:sp>
        <p:nvSpPr>
          <p:cNvPr id="3" name="Content Placeholder 2">
            <a:extLst>
              <a:ext uri="{FF2B5EF4-FFF2-40B4-BE49-F238E27FC236}">
                <a16:creationId xmlns:a16="http://schemas.microsoft.com/office/drawing/2014/main" id="{8A86A833-1461-D4D4-C352-604E8003A60B}"/>
              </a:ext>
            </a:extLst>
          </p:cNvPr>
          <p:cNvSpPr>
            <a:spLocks noGrp="1"/>
          </p:cNvSpPr>
          <p:nvPr>
            <p:ph idx="1"/>
          </p:nvPr>
        </p:nvSpPr>
        <p:spPr/>
        <p:txBody>
          <a:bodyPr/>
          <a:lstStyle/>
          <a:p>
            <a:pPr marL="0" indent="0" algn="ctr">
              <a:buNone/>
            </a:pPr>
            <a:endParaRPr lang="en-GB" dirty="0"/>
          </a:p>
          <a:p>
            <a:pPr marL="0" indent="0" algn="ctr">
              <a:buNone/>
            </a:pPr>
            <a:r>
              <a:rPr lang="en-GB" dirty="0"/>
              <a:t>Have a go at </a:t>
            </a:r>
          </a:p>
          <a:p>
            <a:pPr marL="0" indent="0" algn="ctr">
              <a:buNone/>
            </a:pPr>
            <a:r>
              <a:rPr lang="en-GB" dirty="0"/>
              <a:t>Activity 1 on Moodle </a:t>
            </a:r>
          </a:p>
          <a:p>
            <a:pPr marL="0" indent="0" algn="ctr">
              <a:buNone/>
            </a:pPr>
            <a:r>
              <a:rPr lang="en-GB" dirty="0"/>
              <a:t>(noticing)</a:t>
            </a:r>
          </a:p>
        </p:txBody>
      </p:sp>
    </p:spTree>
    <p:extLst>
      <p:ext uri="{BB962C8B-B14F-4D97-AF65-F5344CB8AC3E}">
        <p14:creationId xmlns:p14="http://schemas.microsoft.com/office/powerpoint/2010/main" val="10523636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AE5E6D2D-39E6-4942-8E73-88246F78976C}"/>
              </a:ext>
            </a:extLst>
          </p:cNvPr>
          <p:cNvSpPr>
            <a:spLocks noGrp="1"/>
          </p:cNvSpPr>
          <p:nvPr>
            <p:ph type="title"/>
          </p:nvPr>
        </p:nvSpPr>
        <p:spPr>
          <a:xfrm>
            <a:off x="207466" y="350044"/>
            <a:ext cx="8818562" cy="760469"/>
          </a:xfrm>
        </p:spPr>
        <p:txBody>
          <a:bodyPr>
            <a:noAutofit/>
          </a:bodyPr>
          <a:lstStyle/>
          <a:p>
            <a:r>
              <a:rPr lang="en-GB" altLang="en-US" b="1" dirty="0">
                <a:ln>
                  <a:noFill/>
                </a:ln>
                <a:effectLst/>
                <a:latin typeface="+mn-lt"/>
                <a:cs typeface="Arial" panose="020B0604020202020204" pitchFamily="34" charset="0"/>
              </a:rPr>
              <a:t>Referencing a book (one author)</a:t>
            </a:r>
          </a:p>
        </p:txBody>
      </p:sp>
      <p:sp>
        <p:nvSpPr>
          <p:cNvPr id="46083" name="Content Placeholder 2">
            <a:extLst>
              <a:ext uri="{FF2B5EF4-FFF2-40B4-BE49-F238E27FC236}">
                <a16:creationId xmlns:a16="http://schemas.microsoft.com/office/drawing/2014/main" id="{CE985EE7-992C-4936-BA4E-9C2FFCF15C9C}"/>
              </a:ext>
            </a:extLst>
          </p:cNvPr>
          <p:cNvSpPr>
            <a:spLocks noGrp="1"/>
          </p:cNvSpPr>
          <p:nvPr>
            <p:ph idx="1"/>
          </p:nvPr>
        </p:nvSpPr>
        <p:spPr>
          <a:xfrm>
            <a:off x="724346" y="2085766"/>
            <a:ext cx="8135126" cy="1889934"/>
          </a:xfrm>
        </p:spPr>
        <p:txBody>
          <a:bodyPr>
            <a:normAutofit fontScale="92500" lnSpcReduction="10000"/>
          </a:bodyPr>
          <a:lstStyle/>
          <a:p>
            <a:pPr marL="0" indent="0">
              <a:buFont typeface="Arial" panose="020B0604020202020204" pitchFamily="34" charset="0"/>
              <a:buNone/>
            </a:pPr>
            <a:endParaRPr lang="en-GB" altLang="en-US" dirty="0"/>
          </a:p>
          <a:p>
            <a:pPr marL="0" indent="0">
              <a:buFont typeface="Arial" panose="020B0604020202020204" pitchFamily="34" charset="0"/>
              <a:buNone/>
            </a:pPr>
            <a:endParaRPr lang="en-GB" altLang="en-US" dirty="0"/>
          </a:p>
          <a:p>
            <a:pPr marL="0" indent="0">
              <a:buNone/>
            </a:pPr>
            <a:r>
              <a:rPr lang="en-GB" altLang="en-US" sz="3000" dirty="0">
                <a:highlight>
                  <a:srgbClr val="00FF00"/>
                </a:highlight>
              </a:rPr>
              <a:t>Glasby, J. </a:t>
            </a:r>
            <a:r>
              <a:rPr lang="en-GB" altLang="en-US" sz="3000" dirty="0">
                <a:highlight>
                  <a:srgbClr val="00FFFF"/>
                </a:highlight>
              </a:rPr>
              <a:t>(2017) </a:t>
            </a:r>
            <a:r>
              <a:rPr lang="en-GB" altLang="en-US" sz="3000" i="1" dirty="0">
                <a:highlight>
                  <a:srgbClr val="FF00FF"/>
                </a:highlight>
              </a:rPr>
              <a:t>Understanding Health and Social Care. </a:t>
            </a:r>
            <a:r>
              <a:rPr lang="en-GB" altLang="en-US" sz="3000" dirty="0">
                <a:highlight>
                  <a:srgbClr val="C0C0C0"/>
                </a:highlight>
              </a:rPr>
              <a:t>3</a:t>
            </a:r>
            <a:r>
              <a:rPr lang="en-GB" altLang="en-US" sz="3000" baseline="30000" dirty="0">
                <a:highlight>
                  <a:srgbClr val="C0C0C0"/>
                </a:highlight>
              </a:rPr>
              <a:t>rd</a:t>
            </a:r>
            <a:r>
              <a:rPr lang="en-GB" altLang="en-US" sz="3000" dirty="0">
                <a:highlight>
                  <a:srgbClr val="C0C0C0"/>
                </a:highlight>
              </a:rPr>
              <a:t> </a:t>
            </a:r>
            <a:r>
              <a:rPr lang="en-GB" altLang="en-US" sz="3000" dirty="0" err="1">
                <a:highlight>
                  <a:srgbClr val="C0C0C0"/>
                </a:highlight>
              </a:rPr>
              <a:t>edn</a:t>
            </a:r>
            <a:r>
              <a:rPr lang="en-GB" altLang="en-US" sz="3000" dirty="0">
                <a:highlight>
                  <a:srgbClr val="C0C0C0"/>
                </a:highlight>
              </a:rPr>
              <a:t>. </a:t>
            </a:r>
            <a:r>
              <a:rPr lang="en-GB" altLang="en-US" sz="3000" dirty="0">
                <a:highlight>
                  <a:srgbClr val="FFFF00"/>
                </a:highlight>
              </a:rPr>
              <a:t>Bristol:</a:t>
            </a:r>
            <a:r>
              <a:rPr lang="en-GB" altLang="en-US" sz="3000" dirty="0"/>
              <a:t> </a:t>
            </a:r>
            <a:r>
              <a:rPr lang="en-GB" altLang="en-US" sz="3000" dirty="0">
                <a:highlight>
                  <a:srgbClr val="808000"/>
                </a:highlight>
              </a:rPr>
              <a:t>Policy Press.</a:t>
            </a:r>
            <a:endParaRPr lang="en-GB" altLang="en-US" dirty="0">
              <a:highlight>
                <a:srgbClr val="808000"/>
              </a:highlight>
            </a:endParaRPr>
          </a:p>
        </p:txBody>
      </p:sp>
      <p:cxnSp>
        <p:nvCxnSpPr>
          <p:cNvPr id="5" name="Straight Arrow Connector 4">
            <a:extLst>
              <a:ext uri="{FF2B5EF4-FFF2-40B4-BE49-F238E27FC236}">
                <a16:creationId xmlns:a16="http://schemas.microsoft.com/office/drawing/2014/main" id="{74832BDA-ABD3-4A43-88BB-41F3D19CF65F}"/>
              </a:ext>
            </a:extLst>
          </p:cNvPr>
          <p:cNvCxnSpPr>
            <a:cxnSpLocks/>
          </p:cNvCxnSpPr>
          <p:nvPr/>
        </p:nvCxnSpPr>
        <p:spPr>
          <a:xfrm>
            <a:off x="1647782" y="1910800"/>
            <a:ext cx="0" cy="8638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85" name="TextBox 6">
            <a:extLst>
              <a:ext uri="{FF2B5EF4-FFF2-40B4-BE49-F238E27FC236}">
                <a16:creationId xmlns:a16="http://schemas.microsoft.com/office/drawing/2014/main" id="{1201BD41-DE5E-4E1C-844E-25138E9CCE19}"/>
              </a:ext>
            </a:extLst>
          </p:cNvPr>
          <p:cNvSpPr txBox="1">
            <a:spLocks noChangeArrowheads="1"/>
          </p:cNvSpPr>
          <p:nvPr/>
        </p:nvSpPr>
        <p:spPr bwMode="auto">
          <a:xfrm>
            <a:off x="565939" y="1352171"/>
            <a:ext cx="299794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effectLst/>
                <a:highlight>
                  <a:srgbClr val="00FF00"/>
                </a:highlight>
                <a:uLnTx/>
                <a:uFillTx/>
              </a:rPr>
              <a:t>Surname  comma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effectLst/>
                <a:highlight>
                  <a:srgbClr val="00FF00"/>
                </a:highlight>
                <a:uLnTx/>
                <a:uFillTx/>
              </a:rPr>
              <a:t>Initial</a:t>
            </a:r>
            <a:r>
              <a:rPr lang="en-GB" altLang="en-US" b="1" noProof="0" dirty="0">
                <a:highlight>
                  <a:srgbClr val="00FF00"/>
                </a:highlight>
              </a:rPr>
              <a:t> </a:t>
            </a:r>
            <a:r>
              <a:rPr lang="en-GB" altLang="en-US" b="1" dirty="0">
                <a:highlight>
                  <a:srgbClr val="00FF00"/>
                </a:highlight>
              </a:rPr>
              <a:t> </a:t>
            </a:r>
            <a:r>
              <a:rPr kumimoji="0" lang="en-GB" altLang="en-US" sz="1800" b="1" i="0" u="none" strike="noStrike" kern="1200" cap="none" spc="0" normalizeH="0" baseline="0" noProof="0" dirty="0">
                <a:ln>
                  <a:noFill/>
                </a:ln>
                <a:effectLst/>
                <a:highlight>
                  <a:srgbClr val="00FF00"/>
                </a:highlight>
                <a:uLnTx/>
                <a:uFillTx/>
              </a:rPr>
              <a:t>full stop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800" b="1" i="0" u="none" strike="noStrike" kern="1200" cap="none" spc="0" normalizeH="0" baseline="0" noProof="0" dirty="0">
              <a:ln>
                <a:noFill/>
              </a:ln>
              <a:effectLst/>
              <a:highlight>
                <a:srgbClr val="00FF00"/>
              </a:highlight>
              <a:uLnTx/>
              <a:uFillTx/>
            </a:endParaRPr>
          </a:p>
        </p:txBody>
      </p:sp>
      <p:cxnSp>
        <p:nvCxnSpPr>
          <p:cNvPr id="9" name="Straight Arrow Connector 8">
            <a:extLst>
              <a:ext uri="{FF2B5EF4-FFF2-40B4-BE49-F238E27FC236}">
                <a16:creationId xmlns:a16="http://schemas.microsoft.com/office/drawing/2014/main" id="{1A0438CD-34B9-4758-A6F9-C645A3851AB4}"/>
              </a:ext>
            </a:extLst>
          </p:cNvPr>
          <p:cNvCxnSpPr>
            <a:cxnSpLocks/>
          </p:cNvCxnSpPr>
          <p:nvPr/>
        </p:nvCxnSpPr>
        <p:spPr>
          <a:xfrm>
            <a:off x="2728870" y="2377175"/>
            <a:ext cx="0" cy="5406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87" name="TextBox 9">
            <a:extLst>
              <a:ext uri="{FF2B5EF4-FFF2-40B4-BE49-F238E27FC236}">
                <a16:creationId xmlns:a16="http://schemas.microsoft.com/office/drawing/2014/main" id="{A799ACBA-2D8D-46AB-9654-52AAA819883E}"/>
              </a:ext>
            </a:extLst>
          </p:cNvPr>
          <p:cNvSpPr txBox="1">
            <a:spLocks noChangeArrowheads="1"/>
          </p:cNvSpPr>
          <p:nvPr/>
        </p:nvSpPr>
        <p:spPr bwMode="auto">
          <a:xfrm>
            <a:off x="2113050" y="1837471"/>
            <a:ext cx="194468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effectLst/>
                <a:highlight>
                  <a:srgbClr val="00FFFF"/>
                </a:highlight>
                <a:uLnTx/>
                <a:uFillTx/>
                <a:latin typeface="Arial" panose="020B0604020202020204" pitchFamily="34" charset="0"/>
                <a:ea typeface="+mn-ea"/>
                <a:cs typeface="+mn-cs"/>
              </a:rPr>
              <a:t>Year of </a:t>
            </a:r>
            <a:r>
              <a:rPr lang="en-GB" altLang="en-US" b="1" dirty="0">
                <a:highlight>
                  <a:srgbClr val="00FFFF"/>
                </a:highlight>
              </a:rPr>
              <a:t>p</a:t>
            </a:r>
            <a:r>
              <a:rPr kumimoji="0" lang="en-GB" altLang="en-US" sz="1800" b="1" i="0" u="none" strike="noStrike" kern="1200" cap="none" spc="0" normalizeH="0" baseline="0" noProof="0" dirty="0" err="1">
                <a:ln>
                  <a:noFill/>
                </a:ln>
                <a:effectLst/>
                <a:highlight>
                  <a:srgbClr val="00FFFF"/>
                </a:highlight>
                <a:uLnTx/>
                <a:uFillTx/>
                <a:latin typeface="Arial" panose="020B0604020202020204" pitchFamily="34" charset="0"/>
                <a:ea typeface="+mn-ea"/>
                <a:cs typeface="+mn-cs"/>
              </a:rPr>
              <a:t>ublication</a:t>
            </a:r>
            <a:endParaRPr kumimoji="0" lang="en-GB" altLang="en-US" sz="1800" b="1" i="0" u="none" strike="noStrike" kern="1200" cap="none" spc="0" normalizeH="0" baseline="0" noProof="0" dirty="0">
              <a:ln>
                <a:noFill/>
              </a:ln>
              <a:effectLst/>
              <a:highlight>
                <a:srgbClr val="00FFFF"/>
              </a:highligh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effectLst/>
                <a:highlight>
                  <a:srgbClr val="00FFFF"/>
                </a:highlight>
                <a:uLnTx/>
                <a:uFillTx/>
                <a:latin typeface="Arial" panose="020B0604020202020204" pitchFamily="34" charset="0"/>
                <a:ea typeface="+mn-ea"/>
                <a:cs typeface="+mn-cs"/>
              </a:rPr>
              <a:t>in brackets</a:t>
            </a:r>
          </a:p>
        </p:txBody>
      </p:sp>
      <p:cxnSp>
        <p:nvCxnSpPr>
          <p:cNvPr id="12" name="Straight Arrow Connector 11">
            <a:extLst>
              <a:ext uri="{FF2B5EF4-FFF2-40B4-BE49-F238E27FC236}">
                <a16:creationId xmlns:a16="http://schemas.microsoft.com/office/drawing/2014/main" id="{8108EC2C-C906-4C3F-BA23-B3BB392B9449}"/>
              </a:ext>
            </a:extLst>
          </p:cNvPr>
          <p:cNvCxnSpPr>
            <a:cxnSpLocks/>
          </p:cNvCxnSpPr>
          <p:nvPr/>
        </p:nvCxnSpPr>
        <p:spPr>
          <a:xfrm>
            <a:off x="5350654" y="2054120"/>
            <a:ext cx="0" cy="7927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89" name="TextBox 12">
            <a:extLst>
              <a:ext uri="{FF2B5EF4-FFF2-40B4-BE49-F238E27FC236}">
                <a16:creationId xmlns:a16="http://schemas.microsoft.com/office/drawing/2014/main" id="{7F0AF64F-C296-4ADF-B3E3-7409ABDC2DFB}"/>
              </a:ext>
            </a:extLst>
          </p:cNvPr>
          <p:cNvSpPr txBox="1">
            <a:spLocks noChangeArrowheads="1"/>
          </p:cNvSpPr>
          <p:nvPr/>
        </p:nvSpPr>
        <p:spPr bwMode="auto">
          <a:xfrm>
            <a:off x="3652307" y="1842910"/>
            <a:ext cx="230630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effectLst/>
                <a:highlight>
                  <a:srgbClr val="FF00FF"/>
                </a:highlight>
                <a:uLnTx/>
                <a:uFillTx/>
                <a:latin typeface="Arial" panose="020B0604020202020204" pitchFamily="34" charset="0"/>
                <a:ea typeface="+mn-ea"/>
                <a:cs typeface="+mn-cs"/>
              </a:rPr>
              <a:t>Title in italics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1" noProof="0" dirty="0">
                <a:highlight>
                  <a:srgbClr val="FF00FF"/>
                </a:highlight>
              </a:rPr>
              <a:t>(</a:t>
            </a:r>
            <a:r>
              <a:rPr kumimoji="0" lang="en-GB" altLang="en-US" sz="1800" b="1" i="0" u="none" strike="noStrike" kern="1200" cap="none" spc="0" normalizeH="0" baseline="0" noProof="0" dirty="0">
                <a:ln>
                  <a:noFill/>
                </a:ln>
                <a:effectLst/>
                <a:highlight>
                  <a:srgbClr val="FF00FF"/>
                </a:highlight>
                <a:uLnTx/>
                <a:uFillTx/>
                <a:latin typeface="Arial" panose="020B0604020202020204" pitchFamily="34" charset="0"/>
                <a:ea typeface="+mn-ea"/>
                <a:cs typeface="+mn-cs"/>
              </a:rPr>
              <a:t>end with a full stop)</a:t>
            </a:r>
          </a:p>
        </p:txBody>
      </p:sp>
      <p:cxnSp>
        <p:nvCxnSpPr>
          <p:cNvPr id="15" name="Straight Arrow Connector 14">
            <a:extLst>
              <a:ext uri="{FF2B5EF4-FFF2-40B4-BE49-F238E27FC236}">
                <a16:creationId xmlns:a16="http://schemas.microsoft.com/office/drawing/2014/main" id="{3D557E7A-98B2-494B-89EB-6A7EDBCF6671}"/>
              </a:ext>
            </a:extLst>
          </p:cNvPr>
          <p:cNvCxnSpPr>
            <a:cxnSpLocks/>
          </p:cNvCxnSpPr>
          <p:nvPr/>
        </p:nvCxnSpPr>
        <p:spPr>
          <a:xfrm flipV="1">
            <a:off x="3746179" y="3886190"/>
            <a:ext cx="1" cy="4645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91" name="TextBox 15">
            <a:extLst>
              <a:ext uri="{FF2B5EF4-FFF2-40B4-BE49-F238E27FC236}">
                <a16:creationId xmlns:a16="http://schemas.microsoft.com/office/drawing/2014/main" id="{B1F57FE2-696D-424A-B8B3-86B46DB35A46}"/>
              </a:ext>
            </a:extLst>
          </p:cNvPr>
          <p:cNvSpPr txBox="1">
            <a:spLocks noChangeArrowheads="1"/>
          </p:cNvSpPr>
          <p:nvPr/>
        </p:nvSpPr>
        <p:spPr bwMode="auto">
          <a:xfrm>
            <a:off x="3302802" y="4317225"/>
            <a:ext cx="21717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effectLst/>
                <a:highlight>
                  <a:srgbClr val="FFFF00"/>
                </a:highlight>
                <a:uLnTx/>
                <a:uFillTx/>
                <a:latin typeface="Arial" panose="020B0604020202020204" pitchFamily="34" charset="0"/>
                <a:ea typeface="+mn-ea"/>
                <a:cs typeface="+mn-cs"/>
              </a:rPr>
              <a:t>Place of publication (followed</a:t>
            </a:r>
            <a:r>
              <a:rPr kumimoji="0" lang="en-GB" altLang="en-US" sz="1800" b="1" i="0" u="none" strike="noStrike" kern="1200" cap="none" spc="0" normalizeH="0" noProof="0" dirty="0">
                <a:ln>
                  <a:noFill/>
                </a:ln>
                <a:effectLst/>
                <a:highlight>
                  <a:srgbClr val="FFFF00"/>
                </a:highlight>
                <a:uLnTx/>
                <a:uFillTx/>
                <a:latin typeface="Arial" panose="020B0604020202020204" pitchFamily="34" charset="0"/>
                <a:ea typeface="+mn-ea"/>
                <a:cs typeface="+mn-cs"/>
              </a:rPr>
              <a:t> by a colon)</a:t>
            </a:r>
            <a:endParaRPr kumimoji="0" lang="en-GB" altLang="en-US" sz="1800" b="1" i="0" u="none" strike="noStrike" kern="1200" cap="none" spc="0" normalizeH="0" baseline="0" noProof="0" dirty="0">
              <a:ln>
                <a:noFill/>
              </a:ln>
              <a:effectLst/>
              <a:highlight>
                <a:srgbClr val="FFFF00"/>
              </a:highlight>
              <a:uLnTx/>
              <a:uFillTx/>
              <a:latin typeface="Arial" panose="020B0604020202020204" pitchFamily="34" charset="0"/>
              <a:ea typeface="+mn-ea"/>
              <a:cs typeface="+mn-cs"/>
            </a:endParaRPr>
          </a:p>
        </p:txBody>
      </p:sp>
      <p:cxnSp>
        <p:nvCxnSpPr>
          <p:cNvPr id="18" name="Straight Arrow Connector 17">
            <a:extLst>
              <a:ext uri="{FF2B5EF4-FFF2-40B4-BE49-F238E27FC236}">
                <a16:creationId xmlns:a16="http://schemas.microsoft.com/office/drawing/2014/main" id="{D24EC808-5D1C-4D0D-8BB2-6C5A234C504E}"/>
              </a:ext>
            </a:extLst>
          </p:cNvPr>
          <p:cNvCxnSpPr>
            <a:cxnSpLocks/>
          </p:cNvCxnSpPr>
          <p:nvPr/>
        </p:nvCxnSpPr>
        <p:spPr>
          <a:xfrm flipV="1">
            <a:off x="6062314" y="3901481"/>
            <a:ext cx="0" cy="5273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93" name="TextBox 18">
            <a:extLst>
              <a:ext uri="{FF2B5EF4-FFF2-40B4-BE49-F238E27FC236}">
                <a16:creationId xmlns:a16="http://schemas.microsoft.com/office/drawing/2014/main" id="{E93EFCF0-E32C-4070-ABE5-B3B9D18538A3}"/>
              </a:ext>
            </a:extLst>
          </p:cNvPr>
          <p:cNvSpPr txBox="1">
            <a:spLocks noChangeArrowheads="1"/>
          </p:cNvSpPr>
          <p:nvPr/>
        </p:nvSpPr>
        <p:spPr bwMode="auto">
          <a:xfrm>
            <a:off x="6123072" y="4078891"/>
            <a:ext cx="32654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effectLst/>
                <a:highlight>
                  <a:srgbClr val="808000"/>
                </a:highlight>
                <a:uLnTx/>
                <a:uFillTx/>
                <a:latin typeface="Arial" panose="020B0604020202020204" pitchFamily="34" charset="0"/>
                <a:ea typeface="+mn-ea"/>
                <a:cs typeface="+mn-cs"/>
              </a:rPr>
              <a:t>Publisher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effectLst/>
                <a:highlight>
                  <a:srgbClr val="808000"/>
                </a:highlight>
                <a:uLnTx/>
                <a:uFillTx/>
                <a:latin typeface="Arial" panose="020B0604020202020204" pitchFamily="34" charset="0"/>
                <a:ea typeface="+mn-ea"/>
                <a:cs typeface="+mn-cs"/>
              </a:rPr>
              <a:t>(end with a full stop)</a:t>
            </a:r>
          </a:p>
        </p:txBody>
      </p:sp>
      <p:cxnSp>
        <p:nvCxnSpPr>
          <p:cNvPr id="21" name="Straight Arrow Connector 20">
            <a:extLst>
              <a:ext uri="{FF2B5EF4-FFF2-40B4-BE49-F238E27FC236}">
                <a16:creationId xmlns:a16="http://schemas.microsoft.com/office/drawing/2014/main" id="{62678606-D460-4849-9473-306D26D3A405}"/>
              </a:ext>
            </a:extLst>
          </p:cNvPr>
          <p:cNvCxnSpPr>
            <a:cxnSpLocks/>
          </p:cNvCxnSpPr>
          <p:nvPr/>
        </p:nvCxnSpPr>
        <p:spPr>
          <a:xfrm flipH="1" flipV="1">
            <a:off x="4040084" y="3887413"/>
            <a:ext cx="1" cy="4509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095" name="TextBox 21">
            <a:extLst>
              <a:ext uri="{FF2B5EF4-FFF2-40B4-BE49-F238E27FC236}">
                <a16:creationId xmlns:a16="http://schemas.microsoft.com/office/drawing/2014/main" id="{0D5E7882-D7AA-4626-96EA-7A7F0040780B}"/>
              </a:ext>
            </a:extLst>
          </p:cNvPr>
          <p:cNvSpPr txBox="1">
            <a:spLocks noChangeArrowheads="1"/>
          </p:cNvSpPr>
          <p:nvPr/>
        </p:nvSpPr>
        <p:spPr bwMode="auto">
          <a:xfrm>
            <a:off x="3986208" y="3997307"/>
            <a:ext cx="1295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effectLst/>
                <a:highlight>
                  <a:srgbClr val="FFFF00"/>
                </a:highlight>
                <a:uLnTx/>
                <a:uFillTx/>
                <a:latin typeface="Arial" panose="020B0604020202020204" pitchFamily="34" charset="0"/>
                <a:ea typeface="+mn-ea"/>
                <a:cs typeface="+mn-cs"/>
              </a:rPr>
              <a:t>colon</a:t>
            </a:r>
          </a:p>
        </p:txBody>
      </p:sp>
      <p:sp>
        <p:nvSpPr>
          <p:cNvPr id="6" name="TextBox 12">
            <a:extLst>
              <a:ext uri="{FF2B5EF4-FFF2-40B4-BE49-F238E27FC236}">
                <a16:creationId xmlns:a16="http://schemas.microsoft.com/office/drawing/2014/main" id="{AF3083A3-B604-20EE-1BDA-55A01923622A}"/>
              </a:ext>
            </a:extLst>
          </p:cNvPr>
          <p:cNvSpPr txBox="1">
            <a:spLocks noChangeArrowheads="1"/>
          </p:cNvSpPr>
          <p:nvPr/>
        </p:nvSpPr>
        <p:spPr bwMode="auto">
          <a:xfrm>
            <a:off x="744292" y="4282262"/>
            <a:ext cx="230630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effectLst/>
                <a:highlight>
                  <a:srgbClr val="C0C0C0"/>
                </a:highlight>
                <a:uLnTx/>
                <a:uFillTx/>
                <a:latin typeface="Arial" panose="020B0604020202020204" pitchFamily="34" charset="0"/>
                <a:ea typeface="+mn-ea"/>
                <a:cs typeface="+mn-cs"/>
              </a:rPr>
              <a:t>Edition information – write </a:t>
            </a:r>
            <a:r>
              <a:rPr lang="en-GB" altLang="en-US" b="1" dirty="0">
                <a:highlight>
                  <a:srgbClr val="C0C0C0"/>
                </a:highlight>
              </a:rPr>
              <a:t>3</a:t>
            </a:r>
            <a:r>
              <a:rPr lang="en-GB" altLang="en-US" b="1" baseline="30000" dirty="0">
                <a:highlight>
                  <a:srgbClr val="C0C0C0"/>
                </a:highlight>
              </a:rPr>
              <a:t>rd</a:t>
            </a:r>
            <a:r>
              <a:rPr kumimoji="0" lang="en-GB" altLang="en-US" sz="1800" b="1" i="0" u="none" strike="noStrike" kern="1200" cap="none" spc="0" normalizeH="0" baseline="0" noProof="0" dirty="0">
                <a:ln>
                  <a:noFill/>
                </a:ln>
                <a:effectLst/>
                <a:highlight>
                  <a:srgbClr val="C0C0C0"/>
                </a:highlight>
                <a:uLnTx/>
                <a:uFillTx/>
                <a:latin typeface="Arial" panose="020B0604020202020204" pitchFamily="34" charset="0"/>
                <a:ea typeface="+mn-ea"/>
                <a:cs typeface="+mn-cs"/>
              </a:rPr>
              <a:t> not </a:t>
            </a:r>
            <a:r>
              <a:rPr lang="en-GB" altLang="en-US" b="1" dirty="0">
                <a:highlight>
                  <a:srgbClr val="C0C0C0"/>
                </a:highlight>
              </a:rPr>
              <a:t>t</a:t>
            </a:r>
            <a:r>
              <a:rPr kumimoji="0" lang="en-GB" altLang="en-US" sz="1800" b="1" i="0" u="none" strike="noStrike" kern="1200" cap="none" spc="0" normalizeH="0" baseline="0" noProof="0" dirty="0" err="1">
                <a:ln>
                  <a:noFill/>
                </a:ln>
                <a:effectLst/>
                <a:highlight>
                  <a:srgbClr val="C0C0C0"/>
                </a:highlight>
                <a:uLnTx/>
                <a:uFillTx/>
                <a:latin typeface="Arial" panose="020B0604020202020204" pitchFamily="34" charset="0"/>
                <a:ea typeface="+mn-ea"/>
                <a:cs typeface="+mn-cs"/>
              </a:rPr>
              <a:t>hird</a:t>
            </a:r>
            <a:endParaRPr kumimoji="0" lang="en-GB" altLang="en-US" sz="1800" b="1" i="0" u="none" strike="noStrike" kern="1200" cap="none" spc="0" normalizeH="0" baseline="0" noProof="0" dirty="0">
              <a:ln>
                <a:noFill/>
              </a:ln>
              <a:effectLst/>
              <a:highlight>
                <a:srgbClr val="C0C0C0"/>
              </a:highlight>
              <a:uLnTx/>
              <a:uFillTx/>
              <a:latin typeface="Arial" panose="020B06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800" b="1" i="0" u="none" strike="noStrike" kern="1200" cap="none" spc="0" normalizeH="0" baseline="0" noProof="0" dirty="0">
                <a:ln>
                  <a:noFill/>
                </a:ln>
                <a:effectLst/>
                <a:highlight>
                  <a:srgbClr val="C0C0C0"/>
                </a:highlight>
                <a:uLnTx/>
                <a:uFillTx/>
                <a:latin typeface="Arial" panose="020B0604020202020204" pitchFamily="34" charset="0"/>
                <a:ea typeface="+mn-ea"/>
                <a:cs typeface="+mn-cs"/>
              </a:rPr>
              <a:t>(end with a full stop)</a:t>
            </a:r>
          </a:p>
        </p:txBody>
      </p:sp>
      <p:cxnSp>
        <p:nvCxnSpPr>
          <p:cNvPr id="2" name="Straight Arrow Connector 1">
            <a:extLst>
              <a:ext uri="{FF2B5EF4-FFF2-40B4-BE49-F238E27FC236}">
                <a16:creationId xmlns:a16="http://schemas.microsoft.com/office/drawing/2014/main" id="{0109D174-A94F-57FF-387F-AA110A1AAAC1}"/>
              </a:ext>
            </a:extLst>
          </p:cNvPr>
          <p:cNvCxnSpPr>
            <a:cxnSpLocks/>
          </p:cNvCxnSpPr>
          <p:nvPr/>
        </p:nvCxnSpPr>
        <p:spPr>
          <a:xfrm flipV="1">
            <a:off x="2062400" y="3930945"/>
            <a:ext cx="1" cy="4645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fade">
                                      <p:cBhvr>
                                        <p:cTn id="7" dur="500"/>
                                        <p:tgtEl>
                                          <p:spTgt spid="4608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6083">
                                            <p:txEl>
                                              <p:pRg st="2" end="2"/>
                                            </p:txEl>
                                          </p:spTgt>
                                        </p:tgtEl>
                                        <p:attrNameLst>
                                          <p:attrName>style.visibility</p:attrName>
                                        </p:attrNameLst>
                                      </p:cBhvr>
                                      <p:to>
                                        <p:strVal val="visible"/>
                                      </p:to>
                                    </p:set>
                                    <p:animEffect transition="in" filter="fade">
                                      <p:cBhvr>
                                        <p:cTn id="12" dur="500"/>
                                        <p:tgtEl>
                                          <p:spTgt spid="4608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6085"/>
                                        </p:tgtEl>
                                        <p:attrNameLst>
                                          <p:attrName>style.visibility</p:attrName>
                                        </p:attrNameLst>
                                      </p:cBhvr>
                                      <p:to>
                                        <p:strVal val="visible"/>
                                      </p:to>
                                    </p:set>
                                    <p:animEffect transition="in" filter="fade">
                                      <p:cBhvr>
                                        <p:cTn id="17" dur="500"/>
                                        <p:tgtEl>
                                          <p:spTgt spid="46085"/>
                                        </p:tgtEl>
                                      </p:cBhvr>
                                    </p:animEffect>
                                  </p:childTnLst>
                                </p:cTn>
                              </p:par>
                              <p:par>
                                <p:cTn id="18" presetID="10"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6087"/>
                                        </p:tgtEl>
                                        <p:attrNameLst>
                                          <p:attrName>style.visibility</p:attrName>
                                        </p:attrNameLst>
                                      </p:cBhvr>
                                      <p:to>
                                        <p:strVal val="visible"/>
                                      </p:to>
                                    </p:set>
                                    <p:animEffect transition="in" filter="fade">
                                      <p:cBhvr>
                                        <p:cTn id="25" dur="500"/>
                                        <p:tgtEl>
                                          <p:spTgt spid="46087"/>
                                        </p:tgtEl>
                                      </p:cBhvr>
                                    </p:animEffect>
                                  </p:childTnLst>
                                </p:cTn>
                              </p:par>
                              <p:par>
                                <p:cTn id="26" presetID="10"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6089"/>
                                        </p:tgtEl>
                                        <p:attrNameLst>
                                          <p:attrName>style.visibility</p:attrName>
                                        </p:attrNameLst>
                                      </p:cBhvr>
                                      <p:to>
                                        <p:strVal val="visible"/>
                                      </p:to>
                                    </p:set>
                                    <p:animEffect transition="in" filter="fade">
                                      <p:cBhvr>
                                        <p:cTn id="33" dur="500"/>
                                        <p:tgtEl>
                                          <p:spTgt spid="46089"/>
                                        </p:tgtEl>
                                      </p:cBhvr>
                                    </p:animEffect>
                                  </p:childTnLst>
                                </p:cTn>
                              </p:par>
                              <p:par>
                                <p:cTn id="34" presetID="10" presetClass="entr" presetSubtype="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par>
                                <p:cTn id="42" presetID="10" presetClass="entr" presetSubtype="0" fill="hold" nodeType="with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fade">
                                      <p:cBhvr>
                                        <p:cTn id="44" dur="500"/>
                                        <p:tgtEl>
                                          <p:spTgt spid="2"/>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6095"/>
                                        </p:tgtEl>
                                        <p:attrNameLst>
                                          <p:attrName>style.visibility</p:attrName>
                                        </p:attrNameLst>
                                      </p:cBhvr>
                                      <p:to>
                                        <p:strVal val="visible"/>
                                      </p:to>
                                    </p:set>
                                    <p:animEffect transition="in" filter="fade">
                                      <p:cBhvr>
                                        <p:cTn id="49" dur="500"/>
                                        <p:tgtEl>
                                          <p:spTgt spid="46095"/>
                                        </p:tgtEl>
                                      </p:cBhvr>
                                    </p:animEffect>
                                  </p:childTnLst>
                                </p:cTn>
                              </p:par>
                              <p:par>
                                <p:cTn id="50" presetID="10" presetClass="entr" presetSubtype="0" fill="hold"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par>
                                <p:cTn id="53" presetID="1" presetClass="entr" presetSubtype="0" fill="hold" nodeType="withEffect">
                                  <p:stCondLst>
                                    <p:cond delay="0"/>
                                  </p:stCondLst>
                                  <p:childTnLst>
                                    <p:set>
                                      <p:cBhvr>
                                        <p:cTn id="54" dur="1" fill="hold">
                                          <p:stCondLst>
                                            <p:cond delay="0"/>
                                          </p:stCondLst>
                                        </p:cTn>
                                        <p:tgtEl>
                                          <p:spTgt spid="46091">
                                            <p:txEl>
                                              <p:pRg st="0" end="0"/>
                                            </p:txEl>
                                          </p:spTgt>
                                        </p:tgtEl>
                                        <p:attrNameLst>
                                          <p:attrName>style.visibility</p:attrName>
                                        </p:attrNameLst>
                                      </p:cBhvr>
                                      <p:to>
                                        <p:strVal val="visible"/>
                                      </p:to>
                                    </p:set>
                                  </p:childTnLst>
                                </p:cTn>
                              </p:par>
                              <p:par>
                                <p:cTn id="55" presetID="10" presetClass="entr" presetSubtype="0"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6093"/>
                                        </p:tgtEl>
                                        <p:attrNameLst>
                                          <p:attrName>style.visibility</p:attrName>
                                        </p:attrNameLst>
                                      </p:cBhvr>
                                      <p:to>
                                        <p:strVal val="visible"/>
                                      </p:to>
                                    </p:set>
                                    <p:animEffect transition="in" filter="fade">
                                      <p:cBhvr>
                                        <p:cTn id="62" dur="500"/>
                                        <p:tgtEl>
                                          <p:spTgt spid="46093"/>
                                        </p:tgtEl>
                                      </p:cBhvr>
                                    </p:animEffect>
                                  </p:childTnLst>
                                </p:cTn>
                              </p:par>
                              <p:par>
                                <p:cTn id="63" presetID="10" presetClass="entr" presetSubtype="0"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P spid="46085" grpId="0"/>
      <p:bldP spid="46087" grpId="0"/>
      <p:bldP spid="46089" grpId="0"/>
      <p:bldP spid="46093" grpId="0"/>
      <p:bldP spid="4609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9C682-45BE-9F95-2DD8-E16ECE7F848C}"/>
              </a:ext>
            </a:extLst>
          </p:cNvPr>
          <p:cNvSpPr>
            <a:spLocks noGrp="1"/>
          </p:cNvSpPr>
          <p:nvPr>
            <p:ph type="title"/>
          </p:nvPr>
        </p:nvSpPr>
        <p:spPr/>
        <p:txBody>
          <a:bodyPr>
            <a:normAutofit fontScale="90000"/>
          </a:bodyPr>
          <a:lstStyle/>
          <a:p>
            <a:r>
              <a:rPr lang="en-GB" b="1" dirty="0"/>
              <a:t>Referencing </a:t>
            </a:r>
            <a:r>
              <a:rPr lang="en-GB" b="1"/>
              <a:t>a book </a:t>
            </a:r>
            <a:r>
              <a:rPr lang="en-GB" b="1" dirty="0"/>
              <a:t>(one author)</a:t>
            </a:r>
          </a:p>
        </p:txBody>
      </p:sp>
      <p:sp>
        <p:nvSpPr>
          <p:cNvPr id="3" name="Content Placeholder 2">
            <a:extLst>
              <a:ext uri="{FF2B5EF4-FFF2-40B4-BE49-F238E27FC236}">
                <a16:creationId xmlns:a16="http://schemas.microsoft.com/office/drawing/2014/main" id="{940F6512-70E6-2A9D-AC9E-CA0510185531}"/>
              </a:ext>
            </a:extLst>
          </p:cNvPr>
          <p:cNvSpPr>
            <a:spLocks noGrp="1"/>
          </p:cNvSpPr>
          <p:nvPr>
            <p:ph idx="1"/>
          </p:nvPr>
        </p:nvSpPr>
        <p:spPr/>
        <p:txBody>
          <a:bodyPr>
            <a:normAutofit fontScale="85000" lnSpcReduction="20000"/>
          </a:bodyPr>
          <a:lstStyle/>
          <a:p>
            <a:pPr marL="0" indent="0">
              <a:buNone/>
            </a:pPr>
            <a:r>
              <a:rPr lang="en-GB" dirty="0"/>
              <a:t>Write the in-text citation and full long reference for this book:</a:t>
            </a:r>
          </a:p>
          <a:p>
            <a:endParaRPr lang="en-GB" dirty="0"/>
          </a:p>
          <a:p>
            <a:pPr marL="0" indent="0">
              <a:buNone/>
            </a:pPr>
            <a:r>
              <a:rPr lang="en-GB" dirty="0"/>
              <a:t>Title:				The short guide to health 				and social care</a:t>
            </a:r>
          </a:p>
          <a:p>
            <a:pPr marL="0" indent="0">
              <a:buNone/>
            </a:pPr>
            <a:r>
              <a:rPr lang="en-GB" dirty="0"/>
              <a:t>Author:			Jon Glasby</a:t>
            </a:r>
          </a:p>
          <a:p>
            <a:pPr marL="0" indent="0">
              <a:buNone/>
            </a:pPr>
            <a:r>
              <a:rPr lang="en-GB" dirty="0"/>
              <a:t>Publisher:			Policy Press</a:t>
            </a:r>
          </a:p>
          <a:p>
            <a:pPr marL="0" indent="0">
              <a:buNone/>
            </a:pPr>
            <a:r>
              <a:rPr lang="en-GB" dirty="0"/>
              <a:t>Year of publication:	2019</a:t>
            </a:r>
          </a:p>
          <a:p>
            <a:pPr marL="0" indent="0">
              <a:buNone/>
            </a:pPr>
            <a:r>
              <a:rPr lang="en-GB" dirty="0"/>
              <a:t>Place of publication:	Bristol</a:t>
            </a:r>
          </a:p>
          <a:p>
            <a:endParaRPr lang="en-GB" dirty="0"/>
          </a:p>
        </p:txBody>
      </p:sp>
    </p:spTree>
    <p:extLst>
      <p:ext uri="{BB962C8B-B14F-4D97-AF65-F5344CB8AC3E}">
        <p14:creationId xmlns:p14="http://schemas.microsoft.com/office/powerpoint/2010/main" val="6915211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557748-8E35-43E6-B2B3-A90DF103FBD1}"/>
              </a:ext>
            </a:extLst>
          </p:cNvPr>
          <p:cNvSpPr txBox="1"/>
          <p:nvPr/>
        </p:nvSpPr>
        <p:spPr>
          <a:xfrm>
            <a:off x="457200" y="274638"/>
            <a:ext cx="8229600" cy="1143000"/>
          </a:xfrm>
          <a:prstGeom prst="rect">
            <a:avLst/>
          </a:prstGeom>
        </p:spPr>
        <p:txBody>
          <a:bodyPr vert="horz" lIns="91440" tIns="45720" rIns="91440" bIns="45720" rtlCol="0" anchor="ctr">
            <a:normAutofit fontScale="77500" lnSpcReduction="20000"/>
          </a:bodyPr>
          <a:lstStyle/>
          <a:p>
            <a:pPr marL="0" marR="0" lvl="0" indent="0" algn="ctr" defTabSz="914400" rtl="0" eaLnBrk="1" fontAlgn="auto" latinLnBrk="0" hangingPunct="1">
              <a:lnSpc>
                <a:spcPct val="100000"/>
              </a:lnSpc>
              <a:spcBef>
                <a:spcPct val="0"/>
              </a:spcBef>
              <a:spcAft>
                <a:spcPts val="60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Myriad Pro"/>
                <a:ea typeface="+mn-ea"/>
                <a:cs typeface="+mn-cs"/>
              </a:rPr>
              <a:t>Best place to get help with </a:t>
            </a:r>
            <a:r>
              <a:rPr lang="en-GB" sz="4400" b="1" dirty="0">
                <a:solidFill>
                  <a:prstClr val="black"/>
                </a:solidFill>
                <a:latin typeface="Myriad Pro"/>
              </a:rPr>
              <a:t>r</a:t>
            </a:r>
            <a:r>
              <a:rPr kumimoji="0" lang="en-GB" sz="4400" b="1" i="0" u="none" strike="noStrike" kern="1200" cap="none" spc="0" normalizeH="0" baseline="0" noProof="0" dirty="0" err="1">
                <a:ln>
                  <a:noFill/>
                </a:ln>
                <a:solidFill>
                  <a:prstClr val="black"/>
                </a:solidFill>
                <a:effectLst/>
                <a:uLnTx/>
                <a:uFillTx/>
                <a:latin typeface="Myriad Pro"/>
                <a:ea typeface="+mn-ea"/>
                <a:cs typeface="+mn-cs"/>
              </a:rPr>
              <a:t>eferencing</a:t>
            </a:r>
            <a:r>
              <a:rPr kumimoji="0" lang="en-GB" sz="4400" b="1" i="0" u="none" strike="noStrike" kern="1200" cap="none" spc="0" normalizeH="0" baseline="0" noProof="0" dirty="0">
                <a:ln>
                  <a:noFill/>
                </a:ln>
                <a:solidFill>
                  <a:prstClr val="black"/>
                </a:solidFill>
                <a:effectLst/>
                <a:uLnTx/>
                <a:uFillTx/>
                <a:latin typeface="Myriad Pro"/>
                <a:ea typeface="+mn-ea"/>
                <a:cs typeface="+mn-cs"/>
              </a:rPr>
              <a:t> (as well as our librarians!)</a:t>
            </a:r>
          </a:p>
        </p:txBody>
      </p:sp>
      <p:pic>
        <p:nvPicPr>
          <p:cNvPr id="5" name="Picture 4">
            <a:hlinkClick r:id="rId3"/>
            <a:extLst>
              <a:ext uri="{FF2B5EF4-FFF2-40B4-BE49-F238E27FC236}">
                <a16:creationId xmlns:a16="http://schemas.microsoft.com/office/drawing/2014/main" id="{70CB173E-30C0-1ACF-CFFE-FA022BA9C4FB}"/>
              </a:ext>
            </a:extLst>
          </p:cNvPr>
          <p:cNvPicPr>
            <a:picLocks noChangeAspect="1"/>
          </p:cNvPicPr>
          <p:nvPr/>
        </p:nvPicPr>
        <p:blipFill rotWithShape="1">
          <a:blip r:embed="rId4"/>
          <a:srcRect b="32649"/>
          <a:stretch/>
        </p:blipFill>
        <p:spPr>
          <a:xfrm>
            <a:off x="791159" y="1282590"/>
            <a:ext cx="7561682" cy="2231397"/>
          </a:xfrm>
          <a:prstGeom prst="rect">
            <a:avLst/>
          </a:prstGeom>
          <a:ln w="12700">
            <a:solidFill>
              <a:srgbClr val="0070C0"/>
            </a:solidFill>
          </a:ln>
        </p:spPr>
      </p:pic>
      <p:sp>
        <p:nvSpPr>
          <p:cNvPr id="9" name="TextBox 8">
            <a:extLst>
              <a:ext uri="{FF2B5EF4-FFF2-40B4-BE49-F238E27FC236}">
                <a16:creationId xmlns:a16="http://schemas.microsoft.com/office/drawing/2014/main" id="{502E9DEC-6992-146D-41B6-7438F4F7C95D}"/>
              </a:ext>
            </a:extLst>
          </p:cNvPr>
          <p:cNvSpPr txBox="1"/>
          <p:nvPr/>
        </p:nvSpPr>
        <p:spPr>
          <a:xfrm>
            <a:off x="827584" y="4077072"/>
            <a:ext cx="5400600" cy="14773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rPr>
              <a:t>At UWTSD we use the </a:t>
            </a:r>
            <a:r>
              <a:rPr kumimoji="0" lang="en-GB" sz="1800" b="0" i="0" u="none" strike="noStrike" kern="1200" cap="none" spc="0" normalizeH="0" baseline="0" noProof="0" dirty="0" err="1">
                <a:ln>
                  <a:noFill/>
                </a:ln>
                <a:solidFill>
                  <a:prstClr val="black"/>
                </a:solidFill>
                <a:effectLst/>
                <a:uLnTx/>
                <a:uFillTx/>
                <a:latin typeface="Myriad Pro"/>
                <a:ea typeface="+mn-ea"/>
                <a:cs typeface="+mn-cs"/>
              </a:rPr>
              <a:t>CiteThemRight</a:t>
            </a:r>
            <a:r>
              <a:rPr kumimoji="0" lang="en-GB" sz="1800" b="0" i="0" u="none" strike="noStrike" kern="1200" cap="none" spc="0" normalizeH="0" baseline="0" noProof="0" dirty="0">
                <a:ln>
                  <a:noFill/>
                </a:ln>
                <a:solidFill>
                  <a:prstClr val="black"/>
                </a:solidFill>
                <a:effectLst/>
                <a:uLnTx/>
                <a:uFillTx/>
                <a:latin typeface="Myriad Pro"/>
                <a:ea typeface="+mn-ea"/>
                <a:cs typeface="+mn-cs"/>
              </a:rPr>
              <a:t> website to support our teaching of referencing.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Myriad Pro"/>
                <a:ea typeface="+mn-ea"/>
                <a:cs typeface="+mn-cs"/>
              </a:rPr>
              <a:t>Explore this site to find out more about how to reference different types of sources.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6A13E-1E05-0203-C5A6-55975B9C548F}"/>
              </a:ext>
            </a:extLst>
          </p:cNvPr>
          <p:cNvSpPr>
            <a:spLocks noGrp="1"/>
          </p:cNvSpPr>
          <p:nvPr>
            <p:ph type="title"/>
          </p:nvPr>
        </p:nvSpPr>
        <p:spPr/>
        <p:txBody>
          <a:bodyPr/>
          <a:lstStyle/>
          <a:p>
            <a:r>
              <a:rPr lang="en-GB" b="1" dirty="0"/>
              <a:t>Reflective journal entry </a:t>
            </a:r>
          </a:p>
        </p:txBody>
      </p:sp>
      <p:sp>
        <p:nvSpPr>
          <p:cNvPr id="3" name="Content Placeholder 2">
            <a:extLst>
              <a:ext uri="{FF2B5EF4-FFF2-40B4-BE49-F238E27FC236}">
                <a16:creationId xmlns:a16="http://schemas.microsoft.com/office/drawing/2014/main" id="{A65FA210-1E1E-1FCF-0F63-53FC9681B622}"/>
              </a:ext>
            </a:extLst>
          </p:cNvPr>
          <p:cNvSpPr>
            <a:spLocks noGrp="1"/>
          </p:cNvSpPr>
          <p:nvPr>
            <p:ph idx="1"/>
          </p:nvPr>
        </p:nvSpPr>
        <p:spPr/>
        <p:txBody>
          <a:bodyPr>
            <a:normAutofit fontScale="77500" lnSpcReduction="20000"/>
          </a:bodyPr>
          <a:lstStyle/>
          <a:p>
            <a:pPr marL="0" indent="0">
              <a:buNone/>
            </a:pPr>
            <a:r>
              <a:rPr lang="en-GB" dirty="0"/>
              <a:t>Write this week’s entry in your reflective journal. You could consider:</a:t>
            </a:r>
          </a:p>
          <a:p>
            <a:endParaRPr lang="en-GB" dirty="0"/>
          </a:p>
          <a:p>
            <a:r>
              <a:rPr lang="en-GB" dirty="0"/>
              <a:t>How do I feel about the assessments? </a:t>
            </a:r>
          </a:p>
          <a:p>
            <a:r>
              <a:rPr lang="en-GB" dirty="0"/>
              <a:t>What will be my first steps to prepare for the assessments?</a:t>
            </a:r>
          </a:p>
          <a:p>
            <a:r>
              <a:rPr lang="en-GB" dirty="0"/>
              <a:t>What was the most useful thing I learnt today? </a:t>
            </a:r>
          </a:p>
          <a:p>
            <a:r>
              <a:rPr lang="en-GB" dirty="0"/>
              <a:t>How will I use my self-study time this week </a:t>
            </a:r>
            <a:r>
              <a:rPr lang="en-GB" i="1" dirty="0"/>
              <a:t>(e.g. doing the extra activities for this session on Moodle, thinking about which roles I would like to choose in Task 2 of the assessment)</a:t>
            </a:r>
          </a:p>
          <a:p>
            <a:endParaRPr lang="en-GB" dirty="0"/>
          </a:p>
        </p:txBody>
      </p:sp>
    </p:spTree>
    <p:extLst>
      <p:ext uri="{BB962C8B-B14F-4D97-AF65-F5344CB8AC3E}">
        <p14:creationId xmlns:p14="http://schemas.microsoft.com/office/powerpoint/2010/main" val="18245901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lstStyle/>
          <a:p>
            <a:r>
              <a:rPr lang="en-GB" b="1" dirty="0"/>
              <a:t>Summary</a:t>
            </a:r>
          </a:p>
        </p:txBody>
      </p:sp>
      <p:sp>
        <p:nvSpPr>
          <p:cNvPr id="3" name="Content Placeholder 2"/>
          <p:cNvSpPr>
            <a:spLocks noGrp="1"/>
          </p:cNvSpPr>
          <p:nvPr>
            <p:ph idx="1"/>
          </p:nvPr>
        </p:nvSpPr>
        <p:spPr/>
        <p:txBody>
          <a:bodyPr/>
          <a:lstStyle/>
          <a:p>
            <a:r>
              <a:rPr lang="en-GB" dirty="0"/>
              <a:t>What does each letter stand for in the CRAAP test?</a:t>
            </a:r>
          </a:p>
          <a:p>
            <a:r>
              <a:rPr lang="en-GB" dirty="0"/>
              <a:t>What two things do you need to do when referencing?</a:t>
            </a:r>
          </a:p>
          <a:p>
            <a:r>
              <a:rPr lang="en-GB" dirty="0"/>
              <a:t>What information do you need in order to be able to write the full long reference for a book with one author?</a:t>
            </a:r>
          </a:p>
          <a:p>
            <a:endParaRPr lang="en-GB" dirty="0"/>
          </a:p>
          <a:p>
            <a:endParaRPr lang="en-GB" dirty="0"/>
          </a:p>
        </p:txBody>
      </p:sp>
      <p:pic>
        <p:nvPicPr>
          <p:cNvPr id="4" name="Picture 1">
            <a:extLst>
              <a:ext uri="{FF2B5EF4-FFF2-40B4-BE49-F238E27FC236}">
                <a16:creationId xmlns:a16="http://schemas.microsoft.com/office/drawing/2014/main" id="{57A2770E-33FC-4834-AD2A-DCC61B82EAFE}"/>
              </a:ext>
            </a:extLst>
          </p:cNvPr>
          <p:cNvPicPr>
            <a:picLocks noChangeAspect="1"/>
          </p:cNvPicPr>
          <p:nvPr/>
        </p:nvPicPr>
        <p:blipFill>
          <a:blip r:embed="rId3" cstate="print"/>
          <a:srcRect/>
          <a:stretch>
            <a:fillRect/>
          </a:stretch>
        </p:blipFill>
        <p:spPr bwMode="auto">
          <a:xfrm>
            <a:off x="7199784" y="4846478"/>
            <a:ext cx="1944216" cy="2007279"/>
          </a:xfrm>
          <a:prstGeom prst="rect">
            <a:avLst/>
          </a:prstGeom>
          <a:noFill/>
          <a:ln w="9525">
            <a:noFill/>
            <a:miter lim="800000"/>
            <a:headEnd/>
            <a:tailEnd/>
          </a:ln>
        </p:spPr>
      </p:pic>
    </p:spTree>
    <p:extLst>
      <p:ext uri="{BB962C8B-B14F-4D97-AF65-F5344CB8AC3E}">
        <p14:creationId xmlns:p14="http://schemas.microsoft.com/office/powerpoint/2010/main" val="2011787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2ADA3-454F-4A15-A0A0-38EF8F3F114C}"/>
              </a:ext>
            </a:extLst>
          </p:cNvPr>
          <p:cNvSpPr>
            <a:spLocks noGrp="1"/>
          </p:cNvSpPr>
          <p:nvPr>
            <p:ph type="title"/>
          </p:nvPr>
        </p:nvSpPr>
        <p:spPr/>
        <p:txBody>
          <a:bodyPr/>
          <a:lstStyle/>
          <a:p>
            <a:r>
              <a:rPr lang="en-GB" b="1" dirty="0"/>
              <a:t>References</a:t>
            </a:r>
          </a:p>
        </p:txBody>
      </p:sp>
      <p:sp>
        <p:nvSpPr>
          <p:cNvPr id="3" name="Content Placeholder 2">
            <a:extLst>
              <a:ext uri="{FF2B5EF4-FFF2-40B4-BE49-F238E27FC236}">
                <a16:creationId xmlns:a16="http://schemas.microsoft.com/office/drawing/2014/main" id="{9E4EDD81-7F42-47D2-B328-55659C737AC7}"/>
              </a:ext>
            </a:extLst>
          </p:cNvPr>
          <p:cNvSpPr>
            <a:spLocks noGrp="1"/>
          </p:cNvSpPr>
          <p:nvPr>
            <p:ph idx="1"/>
          </p:nvPr>
        </p:nvSpPr>
        <p:spPr/>
        <p:txBody>
          <a:bodyPr>
            <a:normAutofit/>
          </a:bodyPr>
          <a:lstStyle/>
          <a:p>
            <a:endParaRPr lang="en-GB" sz="1600" b="0" i="0" dirty="0">
              <a:effectLst/>
              <a:latin typeface="+mj-lt"/>
            </a:endParaRPr>
          </a:p>
          <a:p>
            <a:r>
              <a:rPr lang="en-GB" sz="1600" b="0" i="0" dirty="0">
                <a:effectLst/>
                <a:latin typeface="+mj-lt"/>
              </a:rPr>
              <a:t>Blakeslee, S. (2004) ‘The CRAAP Test</a:t>
            </a:r>
            <a:r>
              <a:rPr lang="en-GB" sz="1600" dirty="0">
                <a:latin typeface="+mj-lt"/>
              </a:rPr>
              <a:t>’</a:t>
            </a:r>
            <a:r>
              <a:rPr lang="en-GB" sz="1600" b="0" i="0" dirty="0">
                <a:effectLst/>
                <a:latin typeface="+mj-lt"/>
              </a:rPr>
              <a:t> </a:t>
            </a:r>
            <a:r>
              <a:rPr lang="en-GB" sz="1600" b="0" i="1" dirty="0">
                <a:effectLst/>
                <a:latin typeface="+mj-lt"/>
              </a:rPr>
              <a:t>LOEX Quarterly </a:t>
            </a:r>
            <a:r>
              <a:rPr lang="en-GB" sz="1600" b="0" i="0" dirty="0">
                <a:effectLst/>
                <a:latin typeface="+mj-lt"/>
              </a:rPr>
              <a:t>31 (3) , Article 4.</a:t>
            </a:r>
            <a:br>
              <a:rPr lang="en-GB" sz="1600" dirty="0">
                <a:latin typeface="+mj-lt"/>
              </a:rPr>
            </a:br>
            <a:r>
              <a:rPr lang="en-GB" sz="1600" b="0" i="0" dirty="0">
                <a:effectLst/>
                <a:latin typeface="+mj-lt"/>
              </a:rPr>
              <a:t>Available at: </a:t>
            </a:r>
            <a:r>
              <a:rPr lang="en-GB" sz="1600" b="0" i="0" dirty="0">
                <a:solidFill>
                  <a:srgbClr val="0070C0"/>
                </a:solidFill>
                <a:effectLst/>
                <a:latin typeface="+mj-lt"/>
                <a:hlinkClick r:id="rId3">
                  <a:extLst>
                    <a:ext uri="{A12FA001-AC4F-418D-AE19-62706E023703}">
                      <ahyp:hlinkClr xmlns:ahyp="http://schemas.microsoft.com/office/drawing/2018/hyperlinkcolor" val="tx"/>
                    </a:ext>
                  </a:extLst>
                </a:hlinkClick>
              </a:rPr>
              <a:t>https://commons.emich.edu/loexquarterly/vol31/iss3/4</a:t>
            </a:r>
            <a:r>
              <a:rPr lang="en-GB" sz="1600" b="0" i="0" dirty="0">
                <a:solidFill>
                  <a:srgbClr val="0070C0"/>
                </a:solidFill>
                <a:effectLst/>
                <a:latin typeface="+mj-lt"/>
              </a:rPr>
              <a:t> </a:t>
            </a:r>
            <a:r>
              <a:rPr lang="en-GB" sz="1600" b="0" i="0" dirty="0">
                <a:effectLst/>
                <a:latin typeface="+mj-lt"/>
              </a:rPr>
              <a:t>(Accessed: 7 September 2023).</a:t>
            </a:r>
          </a:p>
          <a:p>
            <a:endParaRPr lang="en-GB" sz="1600" b="0" i="0" dirty="0">
              <a:effectLst/>
              <a:latin typeface="+mj-lt"/>
            </a:endParaRPr>
          </a:p>
          <a:p>
            <a:r>
              <a:rPr lang="en-GB" sz="1600" b="0" i="0" dirty="0">
                <a:effectLst/>
                <a:latin typeface="+mj-lt"/>
              </a:rPr>
              <a:t>Cottrell, S. (20</a:t>
            </a:r>
            <a:r>
              <a:rPr lang="en-GB" sz="1600" dirty="0">
                <a:latin typeface="+mj-lt"/>
              </a:rPr>
              <a:t>03</a:t>
            </a:r>
            <a:r>
              <a:rPr lang="en-GB" sz="1600" b="0" i="0" dirty="0">
                <a:effectLst/>
                <a:latin typeface="+mj-lt"/>
              </a:rPr>
              <a:t>) </a:t>
            </a:r>
            <a:r>
              <a:rPr lang="en-GB" sz="1600" b="0" i="1" dirty="0">
                <a:effectLst/>
                <a:latin typeface="+mj-lt"/>
              </a:rPr>
              <a:t>The Study Skills Handbook.</a:t>
            </a:r>
            <a:r>
              <a:rPr lang="en-GB" sz="1600" b="0" i="0" dirty="0">
                <a:effectLst/>
                <a:latin typeface="+mj-lt"/>
              </a:rPr>
              <a:t> 2</a:t>
            </a:r>
            <a:r>
              <a:rPr lang="en-GB" sz="1600" b="0" i="0" baseline="30000" dirty="0">
                <a:effectLst/>
                <a:latin typeface="+mj-lt"/>
              </a:rPr>
              <a:t>nd</a:t>
            </a:r>
            <a:r>
              <a:rPr lang="en-GB" sz="1600" dirty="0">
                <a:latin typeface="+mj-lt"/>
              </a:rPr>
              <a:t> </a:t>
            </a:r>
            <a:r>
              <a:rPr lang="en-GB" sz="1600" b="0" i="0" dirty="0" err="1">
                <a:effectLst/>
                <a:latin typeface="+mj-lt"/>
              </a:rPr>
              <a:t>edn</a:t>
            </a:r>
            <a:r>
              <a:rPr lang="en-GB" sz="1600" b="0" i="0" dirty="0">
                <a:effectLst/>
                <a:latin typeface="+mj-lt"/>
              </a:rPr>
              <a:t>. Basingstoke: Palgrave.</a:t>
            </a:r>
          </a:p>
          <a:p>
            <a:endParaRPr lang="en-GB" sz="1600" dirty="0">
              <a:latin typeface="+mj-lt"/>
            </a:endParaRPr>
          </a:p>
          <a:p>
            <a:r>
              <a:rPr lang="en-GB" sz="1600" b="0" i="0" dirty="0">
                <a:effectLst/>
                <a:latin typeface="+mj-lt"/>
              </a:rPr>
              <a:t>CILIP (no date) </a:t>
            </a:r>
            <a:r>
              <a:rPr lang="en-GB" sz="1600" b="0" i="1" dirty="0">
                <a:effectLst/>
                <a:latin typeface="+mj-lt"/>
              </a:rPr>
              <a:t>Evaluating the information that you find using the CRAAP test.</a:t>
            </a:r>
            <a:r>
              <a:rPr lang="en-GB" sz="1600" b="0" i="0" dirty="0">
                <a:effectLst/>
                <a:latin typeface="+mj-lt"/>
              </a:rPr>
              <a:t> Available at: </a:t>
            </a:r>
            <a:r>
              <a:rPr lang="en-GB" sz="1600" b="0" i="0" dirty="0">
                <a:effectLst/>
                <a:latin typeface="+mj-lt"/>
                <a:hlinkClick r:id="rId4"/>
              </a:rPr>
              <a:t>https://infolit.org.uk/wp-content/uploads/ResearchSmarter/Docs/CRAAP.pdf</a:t>
            </a:r>
            <a:r>
              <a:rPr lang="en-GB" sz="1600" b="0" i="0" dirty="0">
                <a:effectLst/>
                <a:latin typeface="+mj-lt"/>
              </a:rPr>
              <a:t>  (Accessed: 12 May 2024).  </a:t>
            </a:r>
          </a:p>
        </p:txBody>
      </p:sp>
    </p:spTree>
    <p:extLst>
      <p:ext uri="{BB962C8B-B14F-4D97-AF65-F5344CB8AC3E}">
        <p14:creationId xmlns:p14="http://schemas.microsoft.com/office/powerpoint/2010/main" val="39542226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E0CAD-031F-41F6-9066-4BE77380468C}"/>
              </a:ext>
            </a:extLst>
          </p:cNvPr>
          <p:cNvSpPr>
            <a:spLocks noGrp="1"/>
          </p:cNvSpPr>
          <p:nvPr>
            <p:ph type="title"/>
          </p:nvPr>
        </p:nvSpPr>
        <p:spPr/>
        <p:txBody>
          <a:bodyPr/>
          <a:lstStyle/>
          <a:p>
            <a:r>
              <a:rPr lang="en-GB" b="1" dirty="0"/>
              <a:t>Next session…..</a:t>
            </a:r>
          </a:p>
        </p:txBody>
      </p:sp>
      <p:sp>
        <p:nvSpPr>
          <p:cNvPr id="3" name="Content Placeholder 2">
            <a:extLst>
              <a:ext uri="{FF2B5EF4-FFF2-40B4-BE49-F238E27FC236}">
                <a16:creationId xmlns:a16="http://schemas.microsoft.com/office/drawing/2014/main" id="{E8B85099-8DAC-4D3D-B6B9-5D49079273E7}"/>
              </a:ext>
            </a:extLst>
          </p:cNvPr>
          <p:cNvSpPr>
            <a:spLocks noGrp="1"/>
          </p:cNvSpPr>
          <p:nvPr>
            <p:ph idx="1"/>
          </p:nvPr>
        </p:nvSpPr>
        <p:spPr>
          <a:xfrm>
            <a:off x="5004048" y="1484784"/>
            <a:ext cx="3715944" cy="3883570"/>
          </a:xfrm>
          <a:noFill/>
          <a:effectLst>
            <a:softEdge rad="127000"/>
          </a:effectLst>
        </p:spPr>
        <p:txBody>
          <a:bodyPr>
            <a:normAutofit fontScale="85000" lnSpcReduction="20000"/>
          </a:bodyPr>
          <a:lstStyle/>
          <a:p>
            <a:pPr marL="0" indent="0" algn="r">
              <a:buNone/>
            </a:pPr>
            <a:r>
              <a:rPr lang="en-GB" b="1" dirty="0"/>
              <a:t>We will look at:</a:t>
            </a:r>
          </a:p>
          <a:p>
            <a:pPr marL="0" indent="0" algn="r">
              <a:buNone/>
            </a:pPr>
            <a:r>
              <a:rPr lang="en-GB" b="1" dirty="0"/>
              <a:t>Notetaking and paraphrasing</a:t>
            </a:r>
          </a:p>
          <a:p>
            <a:pPr marL="0" indent="0" algn="r">
              <a:buNone/>
            </a:pPr>
            <a:r>
              <a:rPr lang="en-GB" b="1" dirty="0"/>
              <a:t>Giving and receiving feedback</a:t>
            </a:r>
          </a:p>
          <a:p>
            <a:pPr marL="0" indent="0" algn="r">
              <a:buNone/>
            </a:pPr>
            <a:endParaRPr lang="en-GB" b="1" dirty="0"/>
          </a:p>
          <a:p>
            <a:pPr marL="0" indent="0" algn="r">
              <a:buNone/>
            </a:pPr>
            <a:r>
              <a:rPr lang="en-GB" b="1" dirty="0"/>
              <a:t>And we will:</a:t>
            </a:r>
          </a:p>
          <a:p>
            <a:pPr marL="0" indent="0" algn="r">
              <a:buNone/>
            </a:pPr>
            <a:r>
              <a:rPr lang="en-GB" b="1" dirty="0"/>
              <a:t>Do an activity so you can get formative feedback</a:t>
            </a:r>
            <a:endParaRPr lang="en-GB" sz="2800" b="1" dirty="0"/>
          </a:p>
          <a:p>
            <a:pPr marL="0" indent="0" algn="r">
              <a:buNone/>
            </a:pPr>
            <a:endParaRPr lang="en-GB" sz="2800" b="1" dirty="0"/>
          </a:p>
        </p:txBody>
      </p:sp>
      <p:pic>
        <p:nvPicPr>
          <p:cNvPr id="5"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338337"/>
            <a:ext cx="5250412" cy="4176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588285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21913553D3EB4479A5F0D40DB0A3B87" ma:contentTypeVersion="7" ma:contentTypeDescription="Create a new document." ma:contentTypeScope="" ma:versionID="5c99d3f7400ecb08608f19776d26427f">
  <xsd:schema xmlns:xsd="http://www.w3.org/2001/XMLSchema" xmlns:xs="http://www.w3.org/2001/XMLSchema" xmlns:p="http://schemas.microsoft.com/office/2006/metadata/properties" xmlns:ns3="e2529e2e-246e-4beb-bcc0-0746cc8768ab" targetNamespace="http://schemas.microsoft.com/office/2006/metadata/properties" ma:root="true" ma:fieldsID="c65664f06f67c141f4e5f44021e00214" ns3:_="">
    <xsd:import namespace="e2529e2e-246e-4beb-bcc0-0746cc8768a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EventHashCode" minOccurs="0"/>
                <xsd:element ref="ns3:MediaServiceGenerationTime"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529e2e-246e-4beb-bcc0-0746cc8768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e2529e2e-246e-4beb-bcc0-0746cc8768ab"/>
    <ds:schemaRef ds:uri="http://purl.org/dc/term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DAE99662-478F-44BE-BBDA-472DED1080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529e2e-246e-4beb-bcc0-0746cc8768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1070</TotalTime>
  <Words>1636</Words>
  <Application>Microsoft Office PowerPoint</Application>
  <PresentationFormat>On-screen Show (4:3)</PresentationFormat>
  <Paragraphs>188</Paragraphs>
  <Slides>32</Slides>
  <Notes>14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32</vt:i4>
      </vt:variant>
    </vt:vector>
  </HeadingPairs>
  <TitlesOfParts>
    <vt:vector size="38" baseType="lpstr">
      <vt:lpstr>Myriad Pro</vt:lpstr>
      <vt:lpstr>Arial</vt:lpstr>
      <vt:lpstr>Arial Rounded MT Bold</vt:lpstr>
      <vt:lpstr>Calibri</vt:lpstr>
      <vt:lpstr>20140311PresentationUWTSDTemplate</vt:lpstr>
      <vt:lpstr>1_20140311PresentationUWTSDTemplate</vt:lpstr>
      <vt:lpstr>  Certificate of Higher Education - Skills for the Workplace  Health and Social Care  Academic and Employability Skills (LCHS4001) Session 2:   Library introduction Evaluating sources Beginning referencing</vt:lpstr>
      <vt:lpstr>PowerPoint Presentation</vt:lpstr>
      <vt:lpstr>In this session we will…..</vt:lpstr>
      <vt:lpstr>PowerPoint Presentation</vt:lpstr>
      <vt:lpstr>PowerPoint Presentation</vt:lpstr>
      <vt:lpstr>PowerPoint Presentation</vt:lpstr>
      <vt:lpstr>Assessments: What is their purpose?</vt:lpstr>
      <vt:lpstr>Your assessment brief</vt:lpstr>
      <vt:lpstr>Your assessment brief</vt:lpstr>
      <vt:lpstr>Activity - Key information from  the assessment brief</vt:lpstr>
      <vt:lpstr>PowerPoint Presentation</vt:lpstr>
      <vt:lpstr>PowerPoint Presentation</vt:lpstr>
      <vt:lpstr>Suitability of a source of information</vt:lpstr>
      <vt:lpstr>What is the CRAAP test?</vt:lpstr>
      <vt:lpstr>CRAAP</vt:lpstr>
      <vt:lpstr>Study task (homework) Practice using the CRAAP test</vt:lpstr>
      <vt:lpstr>PowerPoint Presentation</vt:lpstr>
      <vt:lpstr> What is referencing? </vt:lpstr>
      <vt:lpstr> What is referencing? </vt:lpstr>
      <vt:lpstr>PowerPoint Presentation</vt:lpstr>
      <vt:lpstr>Always do two things</vt:lpstr>
      <vt:lpstr>The Reference List</vt:lpstr>
      <vt:lpstr>PowerPoint Presentation</vt:lpstr>
      <vt:lpstr>PowerPoint Presentation</vt:lpstr>
      <vt:lpstr>Referencing a book (one author)</vt:lpstr>
      <vt:lpstr>Referencing a book (one author)</vt:lpstr>
      <vt:lpstr>Referencing a book (one author)</vt:lpstr>
      <vt:lpstr>PowerPoint Presentation</vt:lpstr>
      <vt:lpstr>Reflective journal entry </vt:lpstr>
      <vt:lpstr>Summary</vt:lpstr>
      <vt:lpstr>References</vt:lpstr>
      <vt:lpstr>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Emily Taylor</cp:lastModifiedBy>
  <cp:revision>205</cp:revision>
  <dcterms:created xsi:type="dcterms:W3CDTF">2015-04-14T15:21:28Z</dcterms:created>
  <dcterms:modified xsi:type="dcterms:W3CDTF">2024-05-12T19:56:29Z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0x010100321913553D3EB4479A5F0D40DB0A3B87</vt:lpwstr>
  </property>
</Properties>
</file>