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301" r:id="rId25"/>
    <p:sldId id="605" r:id="rId26"/>
    <p:sldId id="606" r:id="rId27"/>
    <p:sldId id="607" r:id="rId28"/>
    <p:sldId id="608" r:id="rId29"/>
    <p:sldId id="609" r:id="rId30"/>
    <p:sldId id="673" r:id="rId31"/>
    <p:sldId id="610" r:id="rId32"/>
    <p:sldId id="611" r:id="rId33"/>
    <p:sldId id="612" r:id="rId34"/>
    <p:sldId id="613" r:id="rId35"/>
    <p:sldId id="614" r:id="rId36"/>
    <p:sldId id="615" r:id="rId37"/>
    <p:sldId id="617" r:id="rId38"/>
    <p:sldId id="616" r:id="rId39"/>
    <p:sldId id="690" r:id="rId40"/>
    <p:sldId id="670" r:id="rId41"/>
    <p:sldId id="72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3D1F318-7A90-47C7-8C91-14E11CC84D61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0F827-B55F-41EA-8137-C7C3D86324F6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89D4B0-C95E-4FB5-B57E-0607912DC087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95B0D88-58AC-450F-A51B-BB0E627B7A09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5EAD8-D8CF-4C86-9B78-7FBDA2608260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ED37144-E5A7-471D-B6A0-F613472B6596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786E3EA-5496-4507-941D-608F44812F68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and Electronic Principles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62D585E-C04F-4098-8A64-9DE75A3902E4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F9B1A-9595-470F-B6A4-6BB3F1C07C80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59AA48-89F1-4095-9B9A-386ED007DD3C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C4A9BB4-1486-4C01-A15E-924CB818EEE4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and Electronic Principles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26834A-402E-4BC5-9C37-CA8BE24EF3BD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C53A8-DD8A-4B34-BF2F-348BD5E4E29E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090010C-09E2-4CB7-BC19-EEFC08B2CB09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124CA-4B7F-4133-AE35-7EA4A357FA51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AEF7498-2AF8-4AA7-A2A0-B433A0A0A27F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4AF56-05AB-423F-9764-91A2630AC7B8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EE84582-72C4-4B66-8994-073A58A70D0A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5EE0882-6C8E-45ED-8204-331D73C71A58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and Electronic Principles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EBA302A-D480-43DA-951F-2BCF7CE34156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EBB9-535A-49C5-A82E-581666E8E62E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C9A1992-2603-4F2C-882F-A7F03F93A38B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03754F8-96DF-482A-A1D6-634F7E4480F5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and Electronic Principles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BB23F66-8987-46AC-887E-5AB4F6E5ED94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D3B08-9E9A-4A4E-AD77-038571122C80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5B274E-7C0B-4300-942F-FEFF587DE6C8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897383C-0984-451D-8BB2-5B3163B2B5FC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and Electronic Principles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9A4929F-B77D-43D9-9612-B3496AFE8FC7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0A80C-54AE-41DD-A1C0-351B4C48B93D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320A802-3301-4E17-9BAD-F8F9053E79BB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2DCC3C8-528C-4BA0-B338-58D253E62B51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and Electronic Principles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6413D20-9D72-4A67-8BB5-014F7F702800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62CB7-A560-42AA-8582-423D7D8C6043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177E36-AFA1-4988-85C6-85F7B9C5CF40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FF36C56-DA95-46D9-851B-2E3156338DAF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and Electronic Principles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05183A2-5270-48C7-AC1D-23804D86E7C8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6CFD6-AC69-4460-AEE0-3DCA1C133DF6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77390CD-C151-4B1B-905E-79D048EB8C8C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</a:t>
            </a:r>
          </a:p>
          <a:p>
            <a:r>
              <a:rPr lang="en-GB" sz="4800" dirty="0"/>
              <a:t>and Electronic Principles</a:t>
            </a:r>
          </a:p>
          <a:p>
            <a:r>
              <a:rPr lang="en-GB" sz="4800"/>
              <a:t>(ACDA4006)</a:t>
            </a:r>
            <a:endParaRPr lang="en-GB" sz="4800" dirty="0"/>
          </a:p>
          <a:p>
            <a:r>
              <a:rPr lang="en-GB" sz="3600" i="1" dirty="0">
                <a:solidFill>
                  <a:srgbClr val="FFC000"/>
                </a:solidFill>
              </a:rPr>
              <a:t>Lecture - 13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Transistor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13 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162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64597" y="1600201"/>
            <a:ext cx="10230084" cy="4525963"/>
          </a:xfrm>
        </p:spPr>
        <p:txBody>
          <a:bodyPr>
            <a:normAutofit/>
          </a:bodyPr>
          <a:lstStyle/>
          <a:p>
            <a:r>
              <a:rPr lang="en-IN" dirty="0"/>
              <a:t>The transistor was invented by </a:t>
            </a:r>
            <a:r>
              <a:rPr lang="en-IN" b="1" dirty="0"/>
              <a:t>three scientists  </a:t>
            </a:r>
            <a:r>
              <a:rPr lang="en-IN" dirty="0"/>
              <a:t>(John Bardeen, Walter Brattain and William Shockley) </a:t>
            </a:r>
            <a:r>
              <a:rPr lang="en-IN" b="1" dirty="0"/>
              <a:t>at the Bell Laboratories in 1947</a:t>
            </a:r>
            <a:r>
              <a:rPr lang="en-IN" dirty="0"/>
              <a:t>.</a:t>
            </a:r>
          </a:p>
          <a:p>
            <a:r>
              <a:rPr lang="en-IN" dirty="0"/>
              <a:t>It rapidly replaced the </a:t>
            </a:r>
            <a:r>
              <a:rPr lang="en-IN" b="1" dirty="0"/>
              <a:t>vacuum tube</a:t>
            </a:r>
            <a:r>
              <a:rPr lang="en-IN" dirty="0"/>
              <a:t> as an electronic signal regulator. </a:t>
            </a:r>
          </a:p>
          <a:p>
            <a:r>
              <a:rPr lang="en-IN" dirty="0"/>
              <a:t>A transistor regulates </a:t>
            </a:r>
            <a:r>
              <a:rPr lang="en-IN" b="1" dirty="0"/>
              <a:t>current </a:t>
            </a:r>
            <a:r>
              <a:rPr lang="en-IN" b="1" i="1" dirty="0"/>
              <a:t>or</a:t>
            </a:r>
            <a:r>
              <a:rPr lang="en-IN" b="1" dirty="0"/>
              <a:t> voltage flow </a:t>
            </a:r>
            <a:r>
              <a:rPr lang="en-IN" dirty="0"/>
              <a:t>and acts as a </a:t>
            </a:r>
            <a:r>
              <a:rPr lang="en-IN" b="1" dirty="0"/>
              <a:t>switch or gate </a:t>
            </a:r>
            <a:r>
              <a:rPr lang="en-IN" dirty="0"/>
              <a:t>for electronic signals.</a:t>
            </a: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765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3" y="3109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87573" y="1600201"/>
            <a:ext cx="10407107" cy="4525963"/>
          </a:xfrm>
        </p:spPr>
        <p:txBody>
          <a:bodyPr>
            <a:normAutofit/>
          </a:bodyPr>
          <a:lstStyle/>
          <a:p>
            <a:r>
              <a:rPr lang="en-IN" dirty="0"/>
              <a:t>A </a:t>
            </a:r>
            <a:r>
              <a:rPr lang="en-IN" b="1" dirty="0"/>
              <a:t>transistor</a:t>
            </a:r>
            <a:r>
              <a:rPr lang="en-IN" dirty="0"/>
              <a:t> is a semiconductor device used to</a:t>
            </a:r>
            <a:r>
              <a:rPr lang="en-IN" b="1" dirty="0"/>
              <a:t> amplify or switch</a:t>
            </a:r>
            <a:r>
              <a:rPr lang="en-IN" dirty="0"/>
              <a:t> </a:t>
            </a:r>
            <a:r>
              <a:rPr lang="en-IN" b="1" dirty="0"/>
              <a:t>electronic signals and electrical power</a:t>
            </a:r>
            <a:r>
              <a:rPr lang="en-IN" dirty="0"/>
              <a:t>. </a:t>
            </a:r>
          </a:p>
          <a:p>
            <a:r>
              <a:rPr lang="en-IN" dirty="0"/>
              <a:t>It is composed of semiconductor material usually with at least </a:t>
            </a:r>
            <a:r>
              <a:rPr lang="en-IN" b="1" dirty="0"/>
              <a:t>three terminals for connection to an external circuit</a:t>
            </a:r>
            <a:r>
              <a:rPr lang="en-IN" dirty="0"/>
              <a:t>. </a:t>
            </a:r>
          </a:p>
          <a:p>
            <a:r>
              <a:rPr lang="en-IN" dirty="0"/>
              <a:t>A voltage or current applied to </a:t>
            </a:r>
            <a:r>
              <a:rPr lang="en-IN" b="1" dirty="0"/>
              <a:t>one pair </a:t>
            </a:r>
            <a:r>
              <a:rPr lang="en-IN" dirty="0"/>
              <a:t>of the transistor's terminals </a:t>
            </a:r>
            <a:r>
              <a:rPr lang="en-IN" b="1" dirty="0"/>
              <a:t>controls</a:t>
            </a:r>
            <a:r>
              <a:rPr lang="en-IN" dirty="0"/>
              <a:t> the </a:t>
            </a:r>
            <a:r>
              <a:rPr lang="en-IN" b="1" dirty="0"/>
              <a:t>current through another pair of terminals.</a:t>
            </a: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262785" cy="365125"/>
          </a:xfrm>
        </p:spPr>
        <p:txBody>
          <a:bodyPr/>
          <a:lstStyle/>
          <a:p>
            <a:r>
              <a:rPr lang="en-GB" dirty="0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906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6905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84817" y="1600201"/>
            <a:ext cx="10309864" cy="45259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Amplification in transistor is achieved by passing input current signal from a region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low resistance to high resistance.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This concept of transfer of resistance has given the name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(Transistor).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 -Transfer of resistance (</a:t>
            </a:r>
            <a:r>
              <a:rPr lang="en-IN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TRANS</a:t>
            </a:r>
            <a:r>
              <a:rPr lang="en-IN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fer-res</a:t>
            </a:r>
            <a:r>
              <a:rPr lang="en-IN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ISTOR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720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10" y="19354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3074" name="Picture 2" descr="Image result for classification of transisto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695" y="1579953"/>
            <a:ext cx="7140144" cy="454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472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 fontScale="92500" lnSpcReduction="20000"/>
          </a:bodyPr>
          <a:lstStyle/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BJT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(Bipolar Junction Transistor)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NPN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PNP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FET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(Field Effect Transistor)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JFET (Junction Field Effect Transistor)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JFET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JFET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MOSFET (Metal Oxide Semiconductor Field Effect Transistor)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(Channel exist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MOSFET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MOSFET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Enhancement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MOSFET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MOSFET</a:t>
            </a:r>
          </a:p>
          <a:p>
            <a:pPr lvl="4"/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37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644377" y="1600201"/>
            <a:ext cx="10150304" cy="4525963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Bipolar junction transistor (BJT)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conduction is due to both type of charge carriers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(minority and majority carriers)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Output current is controlled by input current. So it is called as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controlled device.</a:t>
            </a: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057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627" y="2242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76870" y="1600201"/>
            <a:ext cx="10960525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Types of BJT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N-P-N type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When a transistor is formed by sandwiching a single P-region between two N- region  in called as NPN transistor.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P-N-P type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When a transistor is formed by sandwiching a single N-region between two P- region  in called as PNP transistor.</a:t>
            </a: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194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630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5857" y="1600201"/>
            <a:ext cx="6218841" cy="465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183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009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018728" y="1600201"/>
            <a:ext cx="9926067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Base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middle region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of the transistor is called the base of the transistor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 very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thin and lightly doped.</a:t>
            </a:r>
          </a:p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heavily doped.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But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doping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level in emitter is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slightly greater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that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collector. The size of the region is slightly less than collector.</a:t>
            </a:r>
          </a:p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 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more than that of emitter.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doping level is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lesser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that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928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-symbol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874" y="1839741"/>
            <a:ext cx="6110769" cy="396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8060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4" y="21809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-Junction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724156" y="1600201"/>
                <a:ext cx="10220639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 transistor has two PN junction.</a:t>
                </a:r>
              </a:p>
              <a:p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One junction is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between emitter and the base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and is called the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emitter base junction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or simply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Emitter junction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  <a:p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One junction is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between Collector and the base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and is called the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Collector base junction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or simply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collector junction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lvl="1"/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en-IN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24156" y="1600201"/>
                <a:ext cx="10220639" cy="4525963"/>
              </a:xfrm>
              <a:blipFill>
                <a:blip r:embed="rId2"/>
                <a:stretch>
                  <a:fillRect l="-1253" t="-22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533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6576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799" y="2044550"/>
            <a:ext cx="9467146" cy="299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0473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967" y="37151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 fontScale="92500" lnSpcReduction="10000"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Unbiased transistor means a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with no external voltage, applied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So, No current will be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flowing from any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of the transistor terminals.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is like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two PN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connected back to back, there are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regions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 both the junctions (emitter Junction and collector junction)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During diffusion process,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penetrates more deeply into the lightly doped side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at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penetrates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less in the heavily doped emitter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extends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more in the base region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at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penetrates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less in the heavily doped collector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extends more in the base region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3943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98" y="33469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 is slightly less doped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layer width at the collector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is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more than the depletion layer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width at the emitter junction.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Like diode, a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barrier voltage exists within the transistor.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2765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075" y="36281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8196" name="Picture 4" descr="Image result for BJT transistor im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499" y="2942472"/>
            <a:ext cx="2763929" cy="207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BJT transistor imag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902" y="1688376"/>
            <a:ext cx="4226911" cy="422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7574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64596" y="1600201"/>
            <a:ext cx="10985074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Application:</a:t>
            </a:r>
          </a:p>
          <a:p>
            <a:r>
              <a:rPr lang="en-IN" b="1" dirty="0"/>
              <a:t>A transistor as an amplifier </a:t>
            </a:r>
            <a:r>
              <a:rPr lang="en-IN" dirty="0"/>
              <a:t>can be used to amplify current. (This is because a small change in base current causes a large change in collector current. Example is a microphone.)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as switch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</a:t>
            </a:r>
            <a:r>
              <a:rPr lang="en-IN" dirty="0"/>
              <a:t>In a transistor, no current can flow in the collector circuit unless a current flows in the base circuit. This property allows a transistor to be used as switch.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3131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13 / Electrical and Electronic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870</Words>
  <Application>Microsoft Office PowerPoint</Application>
  <PresentationFormat>Widescreen</PresentationFormat>
  <Paragraphs>135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3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Transistors -Introduction</vt:lpstr>
      <vt:lpstr>Transistors -Introduction</vt:lpstr>
      <vt:lpstr>Transistors -Introduction</vt:lpstr>
      <vt:lpstr>Transistors -Types</vt:lpstr>
      <vt:lpstr>Transistors -Types</vt:lpstr>
      <vt:lpstr>Transistors -Types</vt:lpstr>
      <vt:lpstr>Transistors -Types</vt:lpstr>
      <vt:lpstr>Transistors -Structure</vt:lpstr>
      <vt:lpstr>Transistors -Structure</vt:lpstr>
      <vt:lpstr>Transistors -symbol</vt:lpstr>
      <vt:lpstr>Transistors -Junction</vt:lpstr>
      <vt:lpstr>Transistors operation – Unbiased transistor</vt:lpstr>
      <vt:lpstr>Transistors operation – Unbiased transistor</vt:lpstr>
      <vt:lpstr>Transistors operation – Unbiased transistor</vt:lpstr>
      <vt:lpstr>Transistors</vt:lpstr>
      <vt:lpstr>Transistor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153</cp:revision>
  <dcterms:created xsi:type="dcterms:W3CDTF">2021-03-09T15:35:42Z</dcterms:created>
  <dcterms:modified xsi:type="dcterms:W3CDTF">2023-12-04T06:07:05Z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