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</p:sldIdLst>
  <p:sldSz cx="9144000" cy="6858000" type="screen4x3"/>
  <p:notesSz cx="6858000" cy="9144000"/>
  <p:embeddedFontLst>
    <p:embeddedFont>
      <p:font typeface="黑体" pitchFamily="49" charset="-122"/>
      <p:regular r:id="rId43"/>
    </p:embeddedFont>
    <p:embeddedFont>
      <p:font typeface="Calibri" pitchFamily="34" charset="0"/>
      <p:regular r:id="rId44"/>
      <p:bold r:id="rId45"/>
      <p:italic r:id="rId46"/>
      <p:boldItalic r:id="rId47"/>
    </p:embeddedFont>
    <p:embeddedFont>
      <p:font typeface="华文细黑" pitchFamily="2" charset="-122"/>
      <p:regular r:id="rId48"/>
    </p:embeddedFont>
    <p:embeddedFont>
      <p:font typeface="GB Pinyinok-D" pitchFamily="2" charset="-122"/>
      <p:regular r:id="rId49"/>
    </p:embeddedFont>
    <p:embeddedFont>
      <p:font typeface="Times" pitchFamily="18" charset="0"/>
      <p:regular r:id="rId50"/>
      <p:bold r:id="rId51"/>
      <p:italic r:id="rId52"/>
      <p:boldItalic r:id="rId53"/>
    </p:embeddedFont>
    <p:embeddedFont>
      <p:font typeface="Ebrima" pitchFamily="2" charset="0"/>
      <p:regular r:id="rId54"/>
      <p:bold r:id="rId55"/>
    </p:embeddedFont>
    <p:embeddedFont>
      <p:font typeface="华文楷体" pitchFamily="2" charset="-122"/>
      <p:regular r:id="rId56"/>
    </p:embeddedFont>
    <p:embeddedFont>
      <p:font typeface="Helvetica" pitchFamily="34" charset="0"/>
      <p:regular r:id="rId57"/>
      <p:bold r:id="rId58"/>
      <p:italic r:id="rId59"/>
      <p:boldItalic r:id="rId60"/>
    </p:embeddedFont>
  </p:embeddedFontLst>
  <p:defaultTextStyle>
    <a:lvl1pPr algn="ctr">
      <a:defRPr sz="2000">
        <a:latin typeface="Calibri"/>
        <a:ea typeface="Calibri"/>
        <a:cs typeface="Calibri"/>
        <a:sym typeface="Calibri"/>
      </a:defRPr>
    </a:lvl1pPr>
    <a:lvl2pPr indent="457200" algn="ctr">
      <a:defRPr sz="2000">
        <a:latin typeface="Calibri"/>
        <a:ea typeface="Calibri"/>
        <a:cs typeface="Calibri"/>
        <a:sym typeface="Calibri"/>
      </a:defRPr>
    </a:lvl2pPr>
    <a:lvl3pPr indent="914400" algn="ctr">
      <a:defRPr sz="2000">
        <a:latin typeface="Calibri"/>
        <a:ea typeface="Calibri"/>
        <a:cs typeface="Calibri"/>
        <a:sym typeface="Calibri"/>
      </a:defRPr>
    </a:lvl3pPr>
    <a:lvl4pPr indent="1371600" algn="ctr">
      <a:defRPr sz="2000">
        <a:latin typeface="Calibri"/>
        <a:ea typeface="Calibri"/>
        <a:cs typeface="Calibri"/>
        <a:sym typeface="Calibri"/>
      </a:defRPr>
    </a:lvl4pPr>
    <a:lvl5pPr indent="1828800" algn="ctr">
      <a:defRPr sz="2000">
        <a:latin typeface="Calibri"/>
        <a:ea typeface="Calibri"/>
        <a:cs typeface="Calibri"/>
        <a:sym typeface="Calibri"/>
      </a:defRPr>
    </a:lvl5pPr>
    <a:lvl6pPr algn="ctr">
      <a:defRPr sz="2000">
        <a:latin typeface="Calibri"/>
        <a:ea typeface="Calibri"/>
        <a:cs typeface="Calibri"/>
        <a:sym typeface="Calibri"/>
      </a:defRPr>
    </a:lvl6pPr>
    <a:lvl7pPr algn="ctr">
      <a:defRPr sz="2000">
        <a:latin typeface="Calibri"/>
        <a:ea typeface="Calibri"/>
        <a:cs typeface="Calibri"/>
        <a:sym typeface="Calibri"/>
      </a:defRPr>
    </a:lvl7pPr>
    <a:lvl8pPr algn="ctr">
      <a:defRPr sz="2000">
        <a:latin typeface="Calibri"/>
        <a:ea typeface="Calibri"/>
        <a:cs typeface="Calibri"/>
        <a:sym typeface="Calibri"/>
      </a:defRPr>
    </a:lvl8pPr>
    <a:lvl9pPr algn="ctr">
      <a:defRPr sz="2000"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font" Target="fonts/font5.fntdata"/><Relationship Id="rId50" Type="http://schemas.openxmlformats.org/officeDocument/2006/relationships/font" Target="fonts/font8.fntdata"/><Relationship Id="rId55" Type="http://schemas.openxmlformats.org/officeDocument/2006/relationships/font" Target="fonts/font13.fntdata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font" Target="fonts/font12.fntdata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font" Target="fonts/font3.fntdata"/><Relationship Id="rId53" Type="http://schemas.openxmlformats.org/officeDocument/2006/relationships/font" Target="fonts/font11.fntdata"/><Relationship Id="rId58" Type="http://schemas.openxmlformats.org/officeDocument/2006/relationships/font" Target="fonts/font1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7.fntdata"/><Relationship Id="rId57" Type="http://schemas.openxmlformats.org/officeDocument/2006/relationships/font" Target="fonts/font15.fntdata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2.fntdata"/><Relationship Id="rId52" Type="http://schemas.openxmlformats.org/officeDocument/2006/relationships/font" Target="fonts/font10.fntdata"/><Relationship Id="rId60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1.fntdata"/><Relationship Id="rId48" Type="http://schemas.openxmlformats.org/officeDocument/2006/relationships/font" Target="fonts/font6.fntdata"/><Relationship Id="rId56" Type="http://schemas.openxmlformats.org/officeDocument/2006/relationships/font" Target="fonts/font14.fntdata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9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4.fntdata"/><Relationship Id="rId59" Type="http://schemas.openxmlformats.org/officeDocument/2006/relationships/font" Target="fonts/font1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第十二课  把重要的东西放在我这儿吧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>
              <a:lnSpc>
                <a:spcPct val="110000"/>
              </a:lnSpc>
              <a:defRPr sz="1800"/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>
              <a:lnSpc>
                <a:spcPct val="110000"/>
              </a:lnSpc>
              <a:defRPr sz="1800"/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defRPr sz="1800"/>
            </a:pPr>
            <a:r>
              <a:rPr sz="3200" dirty="0" smtClean="0">
                <a:solidFill>
                  <a:srgbClr val="A6A6A6"/>
                </a:solidFill>
              </a:rPr>
              <a:t>Part</a:t>
            </a:r>
            <a:r>
              <a:rPr lang="en-US" sz="3200" dirty="0" smtClean="0">
                <a:solidFill>
                  <a:srgbClr val="A6A6A6"/>
                </a:solidFill>
              </a:rPr>
              <a:t> 1 </a:t>
            </a:r>
            <a:r>
              <a:rPr sz="3200" dirty="0" smtClean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2819400" y="1143000"/>
            <a:ext cx="34569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你明白这句话的意思吗？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2771105" y="5229225"/>
            <a:ext cx="4321175" cy="6463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l" defTabSz="457200">
              <a:defRPr sz="1800"/>
            </a:pPr>
            <a:r>
              <a:rPr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zǎo</a:t>
            </a:r>
            <a:r>
              <a:rPr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shuì</a:t>
            </a:r>
            <a:r>
              <a:rPr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zǎo</a:t>
            </a:r>
            <a:r>
              <a:rPr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qǐ</a:t>
            </a:r>
            <a:r>
              <a:rPr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shēntǐ</a:t>
            </a:r>
            <a:r>
              <a:rPr dirty="0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 </a:t>
            </a:r>
            <a:r>
              <a:rPr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Times"/>
                <a:sym typeface="Times"/>
              </a:rPr>
              <a:t>hǎo</a:t>
            </a:r>
            <a:endParaRPr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l">
              <a:defRPr sz="1800"/>
            </a:pPr>
            <a:r>
              <a:rPr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dirty="0" smtClean="0">
                <a:latin typeface="华文细黑"/>
                <a:ea typeface="华文细黑"/>
                <a:cs typeface="华文细黑"/>
                <a:sym typeface="华文细黑"/>
              </a:rPr>
              <a:t>早   睡    早   起  </a:t>
            </a:r>
            <a:r>
              <a:rPr dirty="0" err="1" smtClean="0">
                <a:latin typeface="华文细黑"/>
                <a:ea typeface="华文细黑"/>
                <a:cs typeface="华文细黑"/>
                <a:sym typeface="华文细黑"/>
              </a:rPr>
              <a:t>身体</a:t>
            </a:r>
            <a:r>
              <a:rPr dirty="0" smtClean="0">
                <a:latin typeface="华文细黑"/>
                <a:ea typeface="华文细黑"/>
                <a:cs typeface="华文细黑"/>
                <a:sym typeface="华文细黑"/>
              </a:rPr>
              <a:t>   好</a:t>
            </a:r>
            <a:endParaRPr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pic>
        <p:nvPicPr>
          <p:cNvPr id="18" name="888582_3.jpg"/>
          <p:cNvPicPr/>
          <p:nvPr/>
        </p:nvPicPr>
        <p:blipFill>
          <a:blip r:embed="rId2" cstate="print">
            <a:extLst/>
          </a:blip>
          <a:srcRect b="6669"/>
          <a:stretch>
            <a:fillRect/>
          </a:stretch>
        </p:blipFill>
        <p:spPr>
          <a:xfrm>
            <a:off x="1965969" y="1774031"/>
            <a:ext cx="2298701" cy="302312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003kRCDVgy6K9Pmyxea22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4308735" y="1774031"/>
            <a:ext cx="2298701" cy="30226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2" name="Shape 2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5" name="Shape 25"/>
          <p:cNvSpPr/>
          <p:nvPr/>
        </p:nvSpPr>
        <p:spPr>
          <a:xfrm>
            <a:off x="5022850" y="1778000"/>
            <a:ext cx="83235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sun</a:t>
            </a:r>
          </a:p>
        </p:txBody>
      </p:sp>
      <p:sp>
        <p:nvSpPr>
          <p:cNvPr id="26" name="Shape 26"/>
          <p:cNvSpPr/>
          <p:nvPr/>
        </p:nvSpPr>
        <p:spPr>
          <a:xfrm>
            <a:off x="1049337" y="1785937"/>
            <a:ext cx="100806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太阳</a:t>
            </a:r>
          </a:p>
        </p:txBody>
      </p:sp>
      <p:sp>
        <p:nvSpPr>
          <p:cNvPr id="27" name="Shape 27"/>
          <p:cNvSpPr/>
          <p:nvPr/>
        </p:nvSpPr>
        <p:spPr>
          <a:xfrm>
            <a:off x="5038725" y="2527300"/>
            <a:ext cx="967641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west</a:t>
            </a:r>
          </a:p>
        </p:txBody>
      </p:sp>
      <p:sp>
        <p:nvSpPr>
          <p:cNvPr id="28" name="Shape 28"/>
          <p:cNvSpPr/>
          <p:nvPr/>
        </p:nvSpPr>
        <p:spPr>
          <a:xfrm>
            <a:off x="1049337" y="2540000"/>
            <a:ext cx="6270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西</a:t>
            </a:r>
          </a:p>
        </p:txBody>
      </p:sp>
      <p:sp>
        <p:nvSpPr>
          <p:cNvPr id="29" name="Shape 29"/>
          <p:cNvSpPr/>
          <p:nvPr/>
        </p:nvSpPr>
        <p:spPr>
          <a:xfrm>
            <a:off x="5038725" y="3276600"/>
            <a:ext cx="1083132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angry</a:t>
            </a:r>
          </a:p>
        </p:txBody>
      </p:sp>
      <p:sp>
        <p:nvSpPr>
          <p:cNvPr id="30" name="Shape 30"/>
          <p:cNvSpPr/>
          <p:nvPr/>
        </p:nvSpPr>
        <p:spPr>
          <a:xfrm>
            <a:off x="1049337" y="328453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生气</a:t>
            </a:r>
          </a:p>
        </p:txBody>
      </p:sp>
      <p:sp>
        <p:nvSpPr>
          <p:cNvPr id="31" name="Shape 31"/>
          <p:cNvSpPr/>
          <p:nvPr/>
        </p:nvSpPr>
        <p:spPr>
          <a:xfrm>
            <a:off x="2519362" y="1789112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tàiyáng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2514600" y="2532062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xī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514600" y="32766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shēngqì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1" animBg="1" advAuto="0"/>
      <p:bldP spid="27" grpId="2" animBg="1" advAuto="0"/>
      <p:bldP spid="29" grpId="3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6" name="Shape 3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37" name="Shape 3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39" name="Shape 39"/>
          <p:cNvSpPr/>
          <p:nvPr/>
        </p:nvSpPr>
        <p:spPr>
          <a:xfrm>
            <a:off x="1001712" y="1360487"/>
            <a:ext cx="4904741" cy="3258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 sz="18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/>
            <a:r>
              <a:t>将下列词语的汉字、拼音、英文解释正确连接：</a:t>
            </a:r>
          </a:p>
        </p:txBody>
      </p:sp>
      <p:sp>
        <p:nvSpPr>
          <p:cNvPr id="40" name="Shape 40"/>
          <p:cNvSpPr/>
          <p:nvPr/>
        </p:nvSpPr>
        <p:spPr>
          <a:xfrm>
            <a:off x="5044293" y="3903976"/>
            <a:ext cx="71098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sun</a:t>
            </a:r>
          </a:p>
        </p:txBody>
      </p:sp>
      <p:sp>
        <p:nvSpPr>
          <p:cNvPr id="41" name="Shape 41"/>
          <p:cNvSpPr/>
          <p:nvPr/>
        </p:nvSpPr>
        <p:spPr>
          <a:xfrm>
            <a:off x="1049337" y="2408237"/>
            <a:ext cx="10080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太阳</a:t>
            </a:r>
          </a:p>
        </p:txBody>
      </p:sp>
      <p:sp>
        <p:nvSpPr>
          <p:cNvPr id="42" name="Shape 42"/>
          <p:cNvSpPr/>
          <p:nvPr/>
        </p:nvSpPr>
        <p:spPr>
          <a:xfrm>
            <a:off x="5038725" y="3162300"/>
            <a:ext cx="823724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west</a:t>
            </a:r>
          </a:p>
        </p:txBody>
      </p:sp>
      <p:sp>
        <p:nvSpPr>
          <p:cNvPr id="43" name="Shape 43"/>
          <p:cNvSpPr/>
          <p:nvPr/>
        </p:nvSpPr>
        <p:spPr>
          <a:xfrm>
            <a:off x="1049337" y="3904931"/>
            <a:ext cx="6270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西</a:t>
            </a:r>
          </a:p>
        </p:txBody>
      </p:sp>
      <p:sp>
        <p:nvSpPr>
          <p:cNvPr id="44" name="Shape 44"/>
          <p:cNvSpPr/>
          <p:nvPr/>
        </p:nvSpPr>
        <p:spPr>
          <a:xfrm>
            <a:off x="5041403" y="2407282"/>
            <a:ext cx="91996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angry</a:t>
            </a:r>
          </a:p>
        </p:txBody>
      </p:sp>
      <p:sp>
        <p:nvSpPr>
          <p:cNvPr id="45" name="Shape 45"/>
          <p:cNvSpPr/>
          <p:nvPr/>
        </p:nvSpPr>
        <p:spPr>
          <a:xfrm>
            <a:off x="1050131" y="3163254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生气</a:t>
            </a:r>
          </a:p>
        </p:txBody>
      </p:sp>
      <p:sp>
        <p:nvSpPr>
          <p:cNvPr id="46" name="Shape 46"/>
          <p:cNvSpPr/>
          <p:nvPr/>
        </p:nvSpPr>
        <p:spPr>
          <a:xfrm>
            <a:off x="2516663" y="3163254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 defTabSz="457200">
              <a:defRPr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tàiyáng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7" name="Shape 47"/>
          <p:cNvSpPr/>
          <p:nvPr/>
        </p:nvSpPr>
        <p:spPr>
          <a:xfrm>
            <a:off x="2514600" y="2414909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 defTabSz="457200">
              <a:defRPr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xī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8" name="Shape 48"/>
          <p:cNvSpPr/>
          <p:nvPr/>
        </p:nvSpPr>
        <p:spPr>
          <a:xfrm>
            <a:off x="2514600" y="3898900"/>
            <a:ext cx="190023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 defTabSz="457200">
              <a:defRPr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Ebrima" pitchFamily="2" charset="0"/>
              </a:rPr>
              <a:t>shēngqì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Ebrima" pitchFamily="2" charset="0"/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53" name="Group 5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1" name="Shape 5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2" name="Shape 5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54" name="Shape 54"/>
          <p:cNvSpPr/>
          <p:nvPr/>
        </p:nvSpPr>
        <p:spPr>
          <a:xfrm>
            <a:off x="4003675" y="1417954"/>
            <a:ext cx="459740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l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就</a:t>
            </a:r>
          </a:p>
        </p:txBody>
      </p:sp>
      <p:sp>
        <p:nvSpPr>
          <p:cNvPr id="55" name="Shape 55"/>
          <p:cNvSpPr/>
          <p:nvPr/>
        </p:nvSpPr>
        <p:spPr>
          <a:xfrm>
            <a:off x="2705100" y="2648267"/>
            <a:ext cx="34569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坐飞机一个小时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到了。</a:t>
            </a:r>
          </a:p>
        </p:txBody>
      </p:sp>
      <p:sp>
        <p:nvSpPr>
          <p:cNvPr id="56" name="Shape 56"/>
          <p:cNvSpPr/>
          <p:nvPr/>
        </p:nvSpPr>
        <p:spPr>
          <a:xfrm>
            <a:off x="2700337" y="3327717"/>
            <a:ext cx="3761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我很容易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找到了他的家。</a:t>
            </a:r>
          </a:p>
        </p:txBody>
      </p:sp>
      <p:sp>
        <p:nvSpPr>
          <p:cNvPr id="57" name="Shape 57"/>
          <p:cNvSpPr/>
          <p:nvPr/>
        </p:nvSpPr>
        <p:spPr>
          <a:xfrm>
            <a:off x="2700337" y="3968863"/>
            <a:ext cx="3761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你怎么这么早</a:t>
            </a:r>
            <a:r>
              <a:rPr sz="2400" dirty="0" err="1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就</a:t>
            </a:r>
            <a:r>
              <a:rPr sz="2400" dirty="0" err="1">
                <a:latin typeface="华文细黑"/>
                <a:ea typeface="华文细黑"/>
                <a:cs typeface="华文细黑"/>
                <a:sym typeface="华文细黑"/>
              </a:rPr>
              <a:t>要睡觉了</a:t>
            </a:r>
            <a:r>
              <a:rPr sz="24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2" name="Group 62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0" name="Shape 60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1" name="Shape 61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3" name="Shape 63"/>
          <p:cNvSpPr/>
          <p:nvPr/>
        </p:nvSpPr>
        <p:spPr>
          <a:xfrm>
            <a:off x="2670175" y="2641917"/>
            <a:ext cx="34569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坐火车八个小时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才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能到。</a:t>
            </a:r>
          </a:p>
        </p:txBody>
      </p:sp>
      <p:sp>
        <p:nvSpPr>
          <p:cNvPr id="64" name="Shape 64"/>
          <p:cNvSpPr/>
          <p:nvPr/>
        </p:nvSpPr>
        <p:spPr>
          <a:xfrm>
            <a:off x="2662237" y="3243579"/>
            <a:ext cx="3761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弟弟三个小时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才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做完作业。</a:t>
            </a:r>
          </a:p>
        </p:txBody>
      </p:sp>
      <p:sp>
        <p:nvSpPr>
          <p:cNvPr id="65" name="Shape 65"/>
          <p:cNvSpPr/>
          <p:nvPr/>
        </p:nvSpPr>
        <p:spPr>
          <a:xfrm>
            <a:off x="2662237" y="3891279"/>
            <a:ext cx="3794659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l">
              <a:defRPr sz="1800"/>
            </a:pP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以前都要12点以后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才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睡觉。</a:t>
            </a:r>
          </a:p>
        </p:txBody>
      </p:sp>
      <p:sp>
        <p:nvSpPr>
          <p:cNvPr id="66" name="Shape 66"/>
          <p:cNvSpPr/>
          <p:nvPr/>
        </p:nvSpPr>
        <p:spPr>
          <a:xfrm>
            <a:off x="3965575" y="1417954"/>
            <a:ext cx="459740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l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才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2541587" y="862012"/>
            <a:ext cx="366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请选择四个回答中最正确的两个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70022" y="305519"/>
            <a:ext cx="1884440" cy="919241"/>
            <a:chOff x="0" y="0"/>
            <a:chExt cx="1884438" cy="919239"/>
          </a:xfrm>
        </p:grpSpPr>
        <p:grpSp>
          <p:nvGrpSpPr>
            <p:cNvPr id="71" name="Group 7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69" name="Shape 6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70" name="Shape 7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72" name="Shape 72"/>
            <p:cNvSpPr/>
            <p:nvPr/>
          </p:nvSpPr>
          <p:spPr>
            <a:xfrm>
              <a:off x="574552" y="286618"/>
              <a:ext cx="1309887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l"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4" name="Shape 74"/>
          <p:cNvSpPr/>
          <p:nvPr/>
        </p:nvSpPr>
        <p:spPr>
          <a:xfrm>
            <a:off x="1876170" y="1653539"/>
            <a:ext cx="3283459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你昨天几点下班回家的？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B: 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                   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5" name="Shape 75"/>
          <p:cNvSpPr/>
          <p:nvPr/>
        </p:nvSpPr>
        <p:spPr>
          <a:xfrm>
            <a:off x="1878583" y="2275839"/>
            <a:ext cx="3329433" cy="110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我昨天4点就下班回家了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B: 我昨天4点才下班回家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C: 我昨天10点就下班回家了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D: 我昨天10点才下班回家</a:t>
            </a:r>
          </a:p>
        </p:txBody>
      </p:sp>
      <p:sp>
        <p:nvSpPr>
          <p:cNvPr id="76" name="Shape 76"/>
          <p:cNvSpPr/>
          <p:nvPr/>
        </p:nvSpPr>
        <p:spPr>
          <a:xfrm>
            <a:off x="1876170" y="3850639"/>
            <a:ext cx="4045459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昨天的作业你多长时间写完的？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B: 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                                 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7" name="Shape 77"/>
          <p:cNvSpPr/>
          <p:nvPr/>
        </p:nvSpPr>
        <p:spPr>
          <a:xfrm>
            <a:off x="1879600" y="4536439"/>
            <a:ext cx="3188716" cy="1361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A: 我用了5分钟就写完了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B: 我用了5分钟才写完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C: 我用了5个小时就写完了</a:t>
            </a:r>
          </a:p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D: 我用了5个小时才写完</a:t>
            </a:r>
          </a:p>
        </p:txBody>
      </p:sp>
      <p:sp>
        <p:nvSpPr>
          <p:cNvPr id="78" name="Shape 78"/>
          <p:cNvSpPr/>
          <p:nvPr/>
        </p:nvSpPr>
        <p:spPr>
          <a:xfrm>
            <a:off x="1373938" y="1653539"/>
            <a:ext cx="330608" cy="383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79" name="Shape 79"/>
          <p:cNvSpPr/>
          <p:nvPr/>
        </p:nvSpPr>
        <p:spPr>
          <a:xfrm>
            <a:off x="1373938" y="3850639"/>
            <a:ext cx="330608" cy="383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>
              <a:defRPr sz="1800"/>
            </a:pPr>
            <a:r>
              <a:rPr sz="2000"/>
              <a:t>2.</a:t>
            </a:r>
          </a:p>
        </p:txBody>
      </p:sp>
      <p:pic>
        <p:nvPicPr>
          <p:cNvPr id="80" name="image8.jpg" descr="下班.jpeg"/>
          <p:cNvPicPr/>
          <p:nvPr/>
        </p:nvPicPr>
        <p:blipFill>
          <a:blip r:embed="rId2" cstate="print">
            <a:extLst/>
          </a:blip>
          <a:srcRect b="23555"/>
          <a:stretch>
            <a:fillRect/>
          </a:stretch>
        </p:blipFill>
        <p:spPr>
          <a:xfrm>
            <a:off x="6156176" y="1412776"/>
            <a:ext cx="2270820" cy="2520280"/>
          </a:xfrm>
          <a:prstGeom prst="rect">
            <a:avLst/>
          </a:prstGeom>
          <a:ln w="12700">
            <a:miter lim="400000"/>
          </a:ln>
        </p:spPr>
      </p:pic>
      <p:pic>
        <p:nvPicPr>
          <p:cNvPr id="81" name="2008115163459961_2.jpg"/>
          <p:cNvPicPr/>
          <p:nvPr/>
        </p:nvPicPr>
        <p:blipFill>
          <a:blip r:embed="rId3" cstate="print">
            <a:extLst/>
          </a:blip>
          <a:srcRect t="11249" b="8539"/>
          <a:stretch>
            <a:fillRect/>
          </a:stretch>
        </p:blipFill>
        <p:spPr>
          <a:xfrm>
            <a:off x="6196574" y="4149080"/>
            <a:ext cx="2273301" cy="244827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7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83" name="Shape 83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l"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86" name="Group 86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4" name="Shape 84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5" name="Shape 85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88" name="Shape 88"/>
          <p:cNvSpPr/>
          <p:nvPr/>
        </p:nvSpPr>
        <p:spPr>
          <a:xfrm>
            <a:off x="3048000" y="1392554"/>
            <a:ext cx="561340" cy="32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在家</a:t>
            </a:r>
          </a:p>
        </p:txBody>
      </p:sp>
      <p:sp>
        <p:nvSpPr>
          <p:cNvPr id="89" name="Shape 89"/>
          <p:cNvSpPr/>
          <p:nvPr/>
        </p:nvSpPr>
        <p:spPr>
          <a:xfrm>
            <a:off x="838200" y="2038350"/>
            <a:ext cx="3542665" cy="3295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小丽：今天太阳从西边出来了吗？</a:t>
            </a:r>
          </a:p>
        </p:txBody>
      </p:sp>
      <p:sp>
        <p:nvSpPr>
          <p:cNvPr id="90" name="Shape 90"/>
          <p:cNvSpPr/>
          <p:nvPr/>
        </p:nvSpPr>
        <p:spPr>
          <a:xfrm>
            <a:off x="850900" y="2647950"/>
            <a:ext cx="1713865" cy="3295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小刚：怎么了？</a:t>
            </a:r>
          </a:p>
        </p:txBody>
      </p:sp>
      <p:sp>
        <p:nvSpPr>
          <p:cNvPr id="91" name="Shape 91"/>
          <p:cNvSpPr/>
          <p:nvPr/>
        </p:nvSpPr>
        <p:spPr>
          <a:xfrm>
            <a:off x="850899" y="3284537"/>
            <a:ext cx="6310555" cy="3295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小丽：你怎么这么早就要睡觉了？以前都要12点以后才睡觉。</a:t>
            </a:r>
          </a:p>
        </p:txBody>
      </p:sp>
      <p:sp>
        <p:nvSpPr>
          <p:cNvPr id="92" name="Shape 92"/>
          <p:cNvSpPr/>
          <p:nvPr/>
        </p:nvSpPr>
        <p:spPr>
          <a:xfrm>
            <a:off x="850899" y="3894137"/>
            <a:ext cx="3212111" cy="3295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小刚：我明天8点就要到公司。</a:t>
            </a:r>
          </a:p>
        </p:txBody>
      </p:sp>
      <p:sp>
        <p:nvSpPr>
          <p:cNvPr id="93" name="Shape 93"/>
          <p:cNvSpPr/>
          <p:nvPr/>
        </p:nvSpPr>
        <p:spPr>
          <a:xfrm>
            <a:off x="850900" y="4508500"/>
            <a:ext cx="1713865" cy="3295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小丽：有事吗？</a:t>
            </a:r>
          </a:p>
        </p:txBody>
      </p:sp>
      <p:sp>
        <p:nvSpPr>
          <p:cNvPr id="94" name="Shape 94"/>
          <p:cNvSpPr/>
          <p:nvPr/>
        </p:nvSpPr>
        <p:spPr>
          <a:xfrm>
            <a:off x="849312" y="5118100"/>
            <a:ext cx="6412510" cy="3295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 sz="18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小刚：经理生气了，他告诉我，明天8点不到，以后就别来了。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/>
          <p:nvPr/>
        </p:nvSpPr>
        <p:spPr>
          <a:xfrm>
            <a:off x="2541587" y="971550"/>
            <a:ext cx="2390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101" name="Group 101"/>
          <p:cNvGrpSpPr/>
          <p:nvPr/>
        </p:nvGrpSpPr>
        <p:grpSpPr>
          <a:xfrm>
            <a:off x="470022" y="405532"/>
            <a:ext cx="2004742" cy="919241"/>
            <a:chOff x="0" y="0"/>
            <a:chExt cx="2004741" cy="919239"/>
          </a:xfrm>
        </p:grpSpPr>
        <p:grpSp>
          <p:nvGrpSpPr>
            <p:cNvPr id="99" name="Group 9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7" name="Shape 9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8" name="Shape 9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00" name="Shape 100"/>
            <p:cNvSpPr/>
            <p:nvPr/>
          </p:nvSpPr>
          <p:spPr>
            <a:xfrm>
              <a:off x="574552" y="286617"/>
              <a:ext cx="1430190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 algn="l"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2" name="Shape 102"/>
          <p:cNvSpPr/>
          <p:nvPr/>
        </p:nvSpPr>
        <p:spPr>
          <a:xfrm>
            <a:off x="1676400" y="2105025"/>
            <a:ext cx="3152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今天太阳是从西边出来的。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04" name="Shape 104"/>
          <p:cNvSpPr/>
          <p:nvPr/>
        </p:nvSpPr>
        <p:spPr>
          <a:xfrm>
            <a:off x="1143000" y="28987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05" name="Shape 105"/>
          <p:cNvSpPr/>
          <p:nvPr/>
        </p:nvSpPr>
        <p:spPr>
          <a:xfrm>
            <a:off x="1676400" y="2897187"/>
            <a:ext cx="2644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以前小刚睡觉都很晚。</a:t>
            </a:r>
          </a:p>
        </p:txBody>
      </p:sp>
      <p:sp>
        <p:nvSpPr>
          <p:cNvPr id="106" name="Shape 106"/>
          <p:cNvSpPr/>
          <p:nvPr/>
        </p:nvSpPr>
        <p:spPr>
          <a:xfrm>
            <a:off x="1143000" y="36861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07" name="Shape 107"/>
          <p:cNvSpPr/>
          <p:nvPr/>
        </p:nvSpPr>
        <p:spPr>
          <a:xfrm>
            <a:off x="1676400" y="3684587"/>
            <a:ext cx="2530856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小刚每天8点到公司。</a:t>
            </a:r>
          </a:p>
        </p:txBody>
      </p:sp>
      <p:sp>
        <p:nvSpPr>
          <p:cNvPr id="108" name="Shape 108"/>
          <p:cNvSpPr/>
          <p:nvPr/>
        </p:nvSpPr>
        <p:spPr>
          <a:xfrm>
            <a:off x="1143000" y="4475162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</a:t>
            </a:r>
          </a:p>
        </p:txBody>
      </p:sp>
      <p:sp>
        <p:nvSpPr>
          <p:cNvPr id="109" name="Shape 109"/>
          <p:cNvSpPr/>
          <p:nvPr/>
        </p:nvSpPr>
        <p:spPr>
          <a:xfrm>
            <a:off x="1676399" y="4471987"/>
            <a:ext cx="3546857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明天早上8点经理找小刚有事。</a:t>
            </a:r>
          </a:p>
        </p:txBody>
      </p:sp>
      <p:sp>
        <p:nvSpPr>
          <p:cNvPr id="110" name="Shape 110"/>
          <p:cNvSpPr/>
          <p:nvPr/>
        </p:nvSpPr>
        <p:spPr>
          <a:xfrm>
            <a:off x="1143000" y="5262562"/>
            <a:ext cx="45720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 algn="l"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5.</a:t>
            </a:r>
          </a:p>
        </p:txBody>
      </p:sp>
      <p:sp>
        <p:nvSpPr>
          <p:cNvPr id="111" name="Shape 111"/>
          <p:cNvSpPr/>
          <p:nvPr/>
        </p:nvSpPr>
        <p:spPr>
          <a:xfrm>
            <a:off x="1676400" y="5259387"/>
            <a:ext cx="2390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 algn="l">
              <a:defRPr sz="1800"/>
            </a:pP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经理对小刚生气了。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第十二课  把重要的东西放在我这儿吧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2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2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jbh0912042127477928822aee2bb1_meitu_9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755650" y="1982787"/>
            <a:ext cx="1905000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jbh091204212720884d79e23ba081_meitu_8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2812504" y="1982787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jbh09120421272243b9dc6b94fcad_meitu_7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4869358" y="1982787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" name="jbh0912042127256eaec1bf51079c_meitu_6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6927304" y="3632358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6" name="jbh09120421275d33242137300198_meitu_5.jp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755650" y="3632358"/>
            <a:ext cx="1905000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" name="jbh0912042127fbcad4064783c773_meitu_4.jpg"/>
          <p:cNvPicPr/>
          <p:nvPr/>
        </p:nvPicPr>
        <p:blipFill>
          <a:blip r:embed="rId7" cstate="print">
            <a:extLst/>
          </a:blip>
          <a:stretch>
            <a:fillRect/>
          </a:stretch>
        </p:blipFill>
        <p:spPr>
          <a:xfrm>
            <a:off x="6926212" y="1982787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8" name="jbh0912042127bf44ad9a040b871d_meitu_3.jpg"/>
          <p:cNvPicPr/>
          <p:nvPr/>
        </p:nvPicPr>
        <p:blipFill>
          <a:blip r:embed="rId8" cstate="print">
            <a:extLst/>
          </a:blip>
          <a:stretch>
            <a:fillRect/>
          </a:stretch>
        </p:blipFill>
        <p:spPr>
          <a:xfrm>
            <a:off x="4869358" y="3632358"/>
            <a:ext cx="1905001" cy="1270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jbh0912042127a71bfcc35923c2b0_meitu_1.jpg"/>
          <p:cNvPicPr/>
          <p:nvPr/>
        </p:nvPicPr>
        <p:blipFill>
          <a:blip r:embed="rId9" cstate="print">
            <a:extLst/>
          </a:blip>
          <a:stretch>
            <a:fillRect/>
          </a:stretch>
        </p:blipFill>
        <p:spPr>
          <a:xfrm>
            <a:off x="2811412" y="3632358"/>
            <a:ext cx="1905001" cy="1270001"/>
          </a:xfrm>
          <a:prstGeom prst="rect">
            <a:avLst/>
          </a:prstGeom>
          <a:ln w="12700">
            <a:miter lim="400000"/>
          </a:ln>
        </p:spPr>
      </p:pic>
      <p:sp>
        <p:nvSpPr>
          <p:cNvPr id="20" name="Shape 20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-1" y="1371600"/>
            <a:ext cx="9144002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根据图片选择方位名称</a:t>
            </a:r>
          </a:p>
        </p:txBody>
      </p:sp>
      <p:sp>
        <p:nvSpPr>
          <p:cNvPr id="25" name="Shape 25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热身</a:t>
            </a:r>
            <a:endParaRPr sz="4000" dirty="0">
              <a:solidFill>
                <a:srgbClr val="A6A6A6"/>
              </a:solidFill>
            </a:endParaRPr>
          </a:p>
        </p:txBody>
      </p:sp>
      <p:sp>
        <p:nvSpPr>
          <p:cNvPr id="26" name="Shape 26"/>
          <p:cNvSpPr/>
          <p:nvPr/>
        </p:nvSpPr>
        <p:spPr>
          <a:xfrm>
            <a:off x="2959608" y="5388173"/>
            <a:ext cx="137217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qiánmiàn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前面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27" name="Shape 27"/>
          <p:cNvSpPr/>
          <p:nvPr/>
        </p:nvSpPr>
        <p:spPr>
          <a:xfrm>
            <a:off x="894582" y="5388173"/>
            <a:ext cx="979435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shàng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上 </a:t>
            </a:r>
          </a:p>
        </p:txBody>
      </p:sp>
      <p:sp>
        <p:nvSpPr>
          <p:cNvPr id="28" name="Shape 28"/>
          <p:cNvSpPr/>
          <p:nvPr/>
        </p:nvSpPr>
        <p:spPr>
          <a:xfrm>
            <a:off x="7230552" y="5333727"/>
            <a:ext cx="597921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lǐ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里 </a:t>
            </a:r>
          </a:p>
        </p:txBody>
      </p:sp>
      <p:sp>
        <p:nvSpPr>
          <p:cNvPr id="29" name="Shape 29"/>
          <p:cNvSpPr/>
          <p:nvPr/>
        </p:nvSpPr>
        <p:spPr>
          <a:xfrm>
            <a:off x="4580731" y="5309264"/>
            <a:ext cx="20875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lang="en-US"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xià</a:t>
            </a:r>
            <a:endParaRPr lang="en-US" sz="2000" dirty="0" smtClean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3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.   下</a:t>
            </a:r>
          </a:p>
        </p:txBody>
      </p:sp>
      <p:sp>
        <p:nvSpPr>
          <p:cNvPr id="30" name="Shape 30"/>
          <p:cNvSpPr/>
          <p:nvPr/>
        </p:nvSpPr>
        <p:spPr>
          <a:xfrm>
            <a:off x="600075" y="1889624"/>
            <a:ext cx="250280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31" name="Shape 31"/>
          <p:cNvSpPr/>
          <p:nvPr/>
        </p:nvSpPr>
        <p:spPr>
          <a:xfrm>
            <a:off x="2733923" y="1893887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32" name="Shape 32"/>
          <p:cNvSpPr/>
          <p:nvPr/>
        </p:nvSpPr>
        <p:spPr>
          <a:xfrm>
            <a:off x="6819304" y="1889624"/>
            <a:ext cx="250280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33" name="Shape 33"/>
          <p:cNvSpPr/>
          <p:nvPr/>
        </p:nvSpPr>
        <p:spPr>
          <a:xfrm>
            <a:off x="4793555" y="1893887"/>
            <a:ext cx="250280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34" name="Shape 34"/>
          <p:cNvSpPr/>
          <p:nvPr/>
        </p:nvSpPr>
        <p:spPr>
          <a:xfrm>
            <a:off x="596944" y="3570858"/>
            <a:ext cx="226589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t>E</a:t>
            </a:r>
          </a:p>
        </p:txBody>
      </p:sp>
      <p:sp>
        <p:nvSpPr>
          <p:cNvPr id="35" name="Shape 35"/>
          <p:cNvSpPr/>
          <p:nvPr/>
        </p:nvSpPr>
        <p:spPr>
          <a:xfrm>
            <a:off x="2732467" y="3571494"/>
            <a:ext cx="224133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t>F</a:t>
            </a:r>
          </a:p>
        </p:txBody>
      </p:sp>
      <p:sp>
        <p:nvSpPr>
          <p:cNvPr id="36" name="Shape 36"/>
          <p:cNvSpPr/>
          <p:nvPr/>
        </p:nvSpPr>
        <p:spPr>
          <a:xfrm>
            <a:off x="4781932" y="3568858"/>
            <a:ext cx="258736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t>G</a:t>
            </a:r>
          </a:p>
        </p:txBody>
      </p:sp>
      <p:sp>
        <p:nvSpPr>
          <p:cNvPr id="37" name="Shape 37"/>
          <p:cNvSpPr/>
          <p:nvPr/>
        </p:nvSpPr>
        <p:spPr>
          <a:xfrm>
            <a:off x="6815199" y="3570858"/>
            <a:ext cx="253713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t>H</a:t>
            </a:r>
          </a:p>
        </p:txBody>
      </p:sp>
      <p:sp>
        <p:nvSpPr>
          <p:cNvPr id="38" name="Shape 38"/>
          <p:cNvSpPr/>
          <p:nvPr/>
        </p:nvSpPr>
        <p:spPr>
          <a:xfrm>
            <a:off x="755576" y="6079490"/>
            <a:ext cx="13907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zuǒbian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 pitchFamily="2" charset="-122"/>
                <a:ea typeface="华文细黑" pitchFamily="2" charset="-122"/>
              </a:rPr>
              <a:t>5</a:t>
            </a:r>
            <a:r>
              <a:rPr sz="2000" dirty="0"/>
              <a:t>. </a:t>
            </a:r>
            <a:r>
              <a:rPr sz="2000" dirty="0" err="1"/>
              <a:t>左边</a:t>
            </a:r>
            <a:endParaRPr sz="2000" dirty="0"/>
          </a:p>
        </p:txBody>
      </p:sp>
      <p:sp>
        <p:nvSpPr>
          <p:cNvPr id="39" name="Shape 39"/>
          <p:cNvSpPr/>
          <p:nvPr/>
        </p:nvSpPr>
        <p:spPr>
          <a:xfrm>
            <a:off x="3131840" y="6089269"/>
            <a:ext cx="722312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lang="en-US"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 smtClean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wài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 pitchFamily="2" charset="-122"/>
                <a:ea typeface="华文细黑" pitchFamily="2" charset="-122"/>
              </a:rPr>
              <a:t>6</a:t>
            </a:r>
            <a:r>
              <a:rPr sz="2000" dirty="0"/>
              <a:t>. 外</a:t>
            </a:r>
          </a:p>
        </p:txBody>
      </p:sp>
      <p:sp>
        <p:nvSpPr>
          <p:cNvPr id="40" name="Shape 40"/>
          <p:cNvSpPr/>
          <p:nvPr/>
        </p:nvSpPr>
        <p:spPr>
          <a:xfrm>
            <a:off x="5017365" y="6079490"/>
            <a:ext cx="1337864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   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yòubian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 pitchFamily="2" charset="-122"/>
                <a:ea typeface="华文细黑" pitchFamily="2" charset="-122"/>
              </a:rPr>
              <a:t>7</a:t>
            </a:r>
            <a:r>
              <a:rPr sz="2000" dirty="0"/>
              <a:t>. </a:t>
            </a:r>
            <a:r>
              <a:rPr sz="2000" dirty="0" err="1"/>
              <a:t>右边</a:t>
            </a:r>
            <a:endParaRPr sz="2000" dirty="0"/>
          </a:p>
        </p:txBody>
      </p:sp>
      <p:sp>
        <p:nvSpPr>
          <p:cNvPr id="41" name="Shape 41"/>
          <p:cNvSpPr/>
          <p:nvPr/>
        </p:nvSpPr>
        <p:spPr>
          <a:xfrm>
            <a:off x="6876256" y="6082941"/>
            <a:ext cx="146931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algn="ctr" defTabSz="457200"/>
            <a:r>
              <a:rPr sz="2000" dirty="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hòumiàn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 algn="ctr"/>
            <a:r>
              <a:rPr sz="2000" dirty="0">
                <a:latin typeface="华文细黑" pitchFamily="2" charset="-122"/>
                <a:ea typeface="华文细黑" pitchFamily="2" charset="-122"/>
              </a:rPr>
              <a:t>8. </a:t>
            </a:r>
            <a:r>
              <a:rPr sz="2000" dirty="0" err="1"/>
              <a:t>后面</a:t>
            </a:r>
            <a:endParaRPr sz="2000" dirty="0"/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 advAuto="0"/>
      <p:bldP spid="27" grpId="0" animBg="1" advAuto="0"/>
      <p:bldP spid="28" grpId="0" animBg="1" advAuto="0"/>
      <p:bldP spid="29" grpId="0" animBg="1" advAuto="0"/>
      <p:bldP spid="38" grpId="0" animBg="1" advAuto="0"/>
      <p:bldP spid="39" grpId="0" animBg="1" advAuto="0"/>
      <p:bldP spid="40" grpId="0" animBg="1" advAuto="0"/>
      <p:bldP spid="41" grpId="0" animBg="1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词汇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5022850" y="1773237"/>
            <a:ext cx="2491046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luggage, suitcase</a:t>
            </a:r>
          </a:p>
        </p:txBody>
      </p:sp>
      <p:sp>
        <p:nvSpPr>
          <p:cNvPr id="48" name="Shape 48"/>
          <p:cNvSpPr/>
          <p:nvPr/>
        </p:nvSpPr>
        <p:spPr>
          <a:xfrm>
            <a:off x="1049337" y="1844675"/>
            <a:ext cx="10185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行李箱</a:t>
            </a:r>
          </a:p>
        </p:txBody>
      </p:sp>
      <p:sp>
        <p:nvSpPr>
          <p:cNvPr id="49" name="Shape 49"/>
          <p:cNvSpPr/>
          <p:nvPr/>
        </p:nvSpPr>
        <p:spPr>
          <a:xfrm>
            <a:off x="5038725" y="2670175"/>
            <a:ext cx="125532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pron. self</a:t>
            </a:r>
          </a:p>
        </p:txBody>
      </p:sp>
      <p:sp>
        <p:nvSpPr>
          <p:cNvPr id="50" name="Shape 50"/>
          <p:cNvSpPr/>
          <p:nvPr/>
        </p:nvSpPr>
        <p:spPr>
          <a:xfrm>
            <a:off x="1049337" y="2682875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自己</a:t>
            </a:r>
          </a:p>
        </p:txBody>
      </p:sp>
      <p:sp>
        <p:nvSpPr>
          <p:cNvPr id="51" name="Shape 51"/>
          <p:cNvSpPr/>
          <p:nvPr/>
        </p:nvSpPr>
        <p:spPr>
          <a:xfrm>
            <a:off x="5038725" y="3513137"/>
            <a:ext cx="1543011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bag, sack</a:t>
            </a:r>
          </a:p>
        </p:txBody>
      </p:sp>
      <p:sp>
        <p:nvSpPr>
          <p:cNvPr id="52" name="Shape 52"/>
          <p:cNvSpPr/>
          <p:nvPr/>
        </p:nvSpPr>
        <p:spPr>
          <a:xfrm>
            <a:off x="1049337" y="3521075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包</a:t>
            </a:r>
          </a:p>
        </p:txBody>
      </p:sp>
      <p:sp>
        <p:nvSpPr>
          <p:cNvPr id="53" name="Shape 53"/>
          <p:cNvSpPr/>
          <p:nvPr/>
        </p:nvSpPr>
        <p:spPr>
          <a:xfrm>
            <a:off x="2519362" y="1847850"/>
            <a:ext cx="150457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xínɡlixiāng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2514600" y="2674937"/>
            <a:ext cx="49789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zìjǐ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Shape 55"/>
          <p:cNvSpPr/>
          <p:nvPr/>
        </p:nvSpPr>
        <p:spPr>
          <a:xfrm>
            <a:off x="2514600" y="3513137"/>
            <a:ext cx="581247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bāo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 advAuto="0"/>
      <p:bldP spid="49" grpId="0" animBg="1" advAuto="0"/>
      <p:bldP spid="51" grpId="0" animBg="1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/>
          <p:nvPr/>
        </p:nvSpPr>
        <p:spPr>
          <a:xfrm>
            <a:off x="990600" y="487362"/>
            <a:ext cx="77866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练习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6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8" name="Shape 5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59" name="Shape 5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1" name="Shape 61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62" name="Shape 62"/>
          <p:cNvSpPr/>
          <p:nvPr/>
        </p:nvSpPr>
        <p:spPr>
          <a:xfrm>
            <a:off x="4984750" y="4042726"/>
            <a:ext cx="209322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luggage, suitcase</a:t>
            </a:r>
          </a:p>
        </p:txBody>
      </p:sp>
      <p:sp>
        <p:nvSpPr>
          <p:cNvPr id="63" name="Shape 63"/>
          <p:cNvSpPr/>
          <p:nvPr/>
        </p:nvSpPr>
        <p:spPr>
          <a:xfrm>
            <a:off x="1112837" y="2365375"/>
            <a:ext cx="866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行李箱</a:t>
            </a:r>
          </a:p>
        </p:txBody>
      </p:sp>
      <p:sp>
        <p:nvSpPr>
          <p:cNvPr id="64" name="Shape 64"/>
          <p:cNvSpPr/>
          <p:nvPr/>
        </p:nvSpPr>
        <p:spPr>
          <a:xfrm>
            <a:off x="4975225" y="3203575"/>
            <a:ext cx="1063462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pron. self</a:t>
            </a:r>
          </a:p>
        </p:txBody>
      </p:sp>
      <p:sp>
        <p:nvSpPr>
          <p:cNvPr id="65" name="Shape 65"/>
          <p:cNvSpPr/>
          <p:nvPr/>
        </p:nvSpPr>
        <p:spPr>
          <a:xfrm>
            <a:off x="1112837" y="4034792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自己</a:t>
            </a:r>
          </a:p>
        </p:txBody>
      </p:sp>
      <p:sp>
        <p:nvSpPr>
          <p:cNvPr id="66" name="Shape 66"/>
          <p:cNvSpPr/>
          <p:nvPr/>
        </p:nvSpPr>
        <p:spPr>
          <a:xfrm>
            <a:off x="4982356" y="2362200"/>
            <a:ext cx="130319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bag, sack</a:t>
            </a:r>
          </a:p>
        </p:txBody>
      </p:sp>
      <p:sp>
        <p:nvSpPr>
          <p:cNvPr id="67" name="Shape 67"/>
          <p:cNvSpPr/>
          <p:nvPr/>
        </p:nvSpPr>
        <p:spPr>
          <a:xfrm>
            <a:off x="1112837" y="3201193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包</a:t>
            </a:r>
          </a:p>
        </p:txBody>
      </p:sp>
      <p:sp>
        <p:nvSpPr>
          <p:cNvPr id="68" name="Shape 68"/>
          <p:cNvSpPr/>
          <p:nvPr/>
        </p:nvSpPr>
        <p:spPr>
          <a:xfrm>
            <a:off x="2594324" y="3206433"/>
            <a:ext cx="152366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xínɡlixiāng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</p:txBody>
      </p:sp>
      <p:sp>
        <p:nvSpPr>
          <p:cNvPr id="69" name="Shape 69"/>
          <p:cNvSpPr/>
          <p:nvPr/>
        </p:nvSpPr>
        <p:spPr>
          <a:xfrm>
            <a:off x="2590926" y="2362200"/>
            <a:ext cx="42896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zìjǐ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0" name="Shape 70"/>
          <p:cNvSpPr/>
          <p:nvPr/>
        </p:nvSpPr>
        <p:spPr>
          <a:xfrm>
            <a:off x="2590800" y="4033837"/>
            <a:ext cx="499494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 defTabSz="457200"/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bāo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/>
          <p:nvPr/>
        </p:nvSpPr>
        <p:spPr>
          <a:xfrm>
            <a:off x="1071562" y="487362"/>
            <a:ext cx="8072438" cy="6155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7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3" name="Shape 7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74" name="Shape 7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76" name="Shape 76"/>
          <p:cNvSpPr/>
          <p:nvPr/>
        </p:nvSpPr>
        <p:spPr>
          <a:xfrm>
            <a:off x="-1" y="15560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A把B＋V＋在/到＋location</a:t>
            </a:r>
          </a:p>
        </p:txBody>
      </p:sp>
      <p:sp>
        <p:nvSpPr>
          <p:cNvPr id="77" name="Shape 77"/>
          <p:cNvSpPr/>
          <p:nvPr/>
        </p:nvSpPr>
        <p:spPr>
          <a:xfrm>
            <a:off x="2286000" y="2552890"/>
            <a:ext cx="3456940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照片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放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在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包里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78" name="Shape 78"/>
          <p:cNvSpPr/>
          <p:nvPr/>
        </p:nvSpPr>
        <p:spPr>
          <a:xfrm>
            <a:off x="2286000" y="3902265"/>
            <a:ext cx="4371340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帮你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衣服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放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到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行李箱里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吧。</a:t>
            </a:r>
          </a:p>
        </p:txBody>
      </p:sp>
      <p:sp>
        <p:nvSpPr>
          <p:cNvPr id="79" name="Shape 79"/>
          <p:cNvSpPr/>
          <p:nvPr/>
        </p:nvSpPr>
        <p:spPr>
          <a:xfrm>
            <a:off x="2268537" y="3227577"/>
            <a:ext cx="3491866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没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裤子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放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到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椅子上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84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82" name="Shape 82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83" name="Shape 83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85" name="Shape 85"/>
          <p:cNvSpPr/>
          <p:nvPr/>
        </p:nvSpPr>
        <p:spPr>
          <a:xfrm>
            <a:off x="-1" y="15560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FF0000"/>
                </a:solidFill>
              </a:rPr>
              <a:t>A把B＋V＋给＋sb.</a:t>
            </a:r>
          </a:p>
        </p:txBody>
      </p:sp>
      <p:sp>
        <p:nvSpPr>
          <p:cNvPr id="86" name="Shape 86"/>
          <p:cNvSpPr/>
          <p:nvPr/>
        </p:nvSpPr>
        <p:spPr>
          <a:xfrm>
            <a:off x="2679700" y="2552890"/>
            <a:ext cx="3152140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我朋友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书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借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给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87" name="Shape 87"/>
          <p:cNvSpPr/>
          <p:nvPr/>
        </p:nvSpPr>
        <p:spPr>
          <a:xfrm>
            <a:off x="2679700" y="3902265"/>
            <a:ext cx="3761740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你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帮我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这本书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给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小刚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88" name="Shape 88"/>
          <p:cNvSpPr/>
          <p:nvPr/>
        </p:nvSpPr>
        <p:spPr>
          <a:xfrm>
            <a:off x="2662237" y="3227577"/>
            <a:ext cx="3491866" cy="4345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弟弟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没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r>
              <a:rPr sz="2400">
                <a:solidFill>
                  <a:srgbClr val="E33FF5"/>
                </a:solidFill>
                <a:latin typeface="华文细黑"/>
                <a:ea typeface="华文细黑"/>
                <a:cs typeface="华文细黑"/>
                <a:sym typeface="华文细黑"/>
              </a:rPr>
              <a:t>钱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还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给</a:t>
            </a:r>
            <a:r>
              <a:rPr sz="2400" u="sng">
                <a:latin typeface="华文细黑"/>
                <a:ea typeface="华文细黑"/>
                <a:cs typeface="华文细黑"/>
                <a:sym typeface="华文细黑"/>
              </a:rPr>
              <a:t>哥哥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/>
          <p:nvPr/>
        </p:nvSpPr>
        <p:spPr>
          <a:xfrm>
            <a:off x="2541587" y="862012"/>
            <a:ext cx="112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连词成句</a:t>
            </a:r>
          </a:p>
        </p:txBody>
      </p:sp>
      <p:grpSp>
        <p:nvGrpSpPr>
          <p:cNvPr id="2" name="Group 95"/>
          <p:cNvGrpSpPr/>
          <p:nvPr/>
        </p:nvGrpSpPr>
        <p:grpSpPr>
          <a:xfrm>
            <a:off x="470022" y="305519"/>
            <a:ext cx="1913163" cy="919241"/>
            <a:chOff x="0" y="0"/>
            <a:chExt cx="1913162" cy="919239"/>
          </a:xfrm>
        </p:grpSpPr>
        <p:grpSp>
          <p:nvGrpSpPr>
            <p:cNvPr id="3" name="Group 93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1" name="Shape 91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92" name="Shape 92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4" name="Shape 94"/>
            <p:cNvSpPr/>
            <p:nvPr/>
          </p:nvSpPr>
          <p:spPr>
            <a:xfrm>
              <a:off x="574552" y="286618"/>
              <a:ext cx="133861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6" name="Shape 96"/>
          <p:cNvSpPr/>
          <p:nvPr/>
        </p:nvSpPr>
        <p:spPr>
          <a:xfrm>
            <a:off x="1692275" y="2019300"/>
            <a:ext cx="4549140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marL="381000" indent="-381000">
              <a:buClr>
                <a:srgbClr val="000000"/>
              </a:buClr>
              <a:buSzPct val="100000"/>
              <a:buFont typeface="华文细黑"/>
              <a:buAutoNum type="arabicPeriod"/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把      放      桌子上      了      书      在  </a:t>
            </a:r>
          </a:p>
        </p:txBody>
      </p:sp>
      <p:sp>
        <p:nvSpPr>
          <p:cNvPr id="97" name="Shape 97"/>
          <p:cNvSpPr/>
          <p:nvPr/>
        </p:nvSpPr>
        <p:spPr>
          <a:xfrm>
            <a:off x="1724025" y="3359150"/>
            <a:ext cx="3807714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到       送      把      火车站      我</a:t>
            </a:r>
          </a:p>
        </p:txBody>
      </p:sp>
      <p:sp>
        <p:nvSpPr>
          <p:cNvPr id="98" name="Shape 98"/>
          <p:cNvSpPr/>
          <p:nvPr/>
        </p:nvSpPr>
        <p:spPr>
          <a:xfrm>
            <a:off x="1724025" y="4578350"/>
            <a:ext cx="4887214" cy="34544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 marL="342900" indent="-342900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  这些吃的      想      把      给      带      小丽</a:t>
            </a:r>
          </a:p>
        </p:txBody>
      </p:sp>
      <p:sp>
        <p:nvSpPr>
          <p:cNvPr id="99" name="Shape 99"/>
          <p:cNvSpPr/>
          <p:nvPr/>
        </p:nvSpPr>
        <p:spPr>
          <a:xfrm>
            <a:off x="1647953" y="2389758"/>
            <a:ext cx="5077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我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                                              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00" name="Shape 100"/>
          <p:cNvSpPr/>
          <p:nvPr/>
        </p:nvSpPr>
        <p:spPr>
          <a:xfrm>
            <a:off x="1619672" y="3686428"/>
            <a:ext cx="5585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2.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司机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                                                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。</a:t>
            </a:r>
          </a:p>
        </p:txBody>
      </p:sp>
      <p:sp>
        <p:nvSpPr>
          <p:cNvPr id="101" name="Shape 101"/>
          <p:cNvSpPr/>
          <p:nvPr/>
        </p:nvSpPr>
        <p:spPr>
          <a:xfrm>
            <a:off x="1691680" y="4957698"/>
            <a:ext cx="56492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我 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                                                        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10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04" name="Shape 10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107" name="Shape 107"/>
          <p:cNvSpPr/>
          <p:nvPr/>
        </p:nvSpPr>
        <p:spPr>
          <a:xfrm>
            <a:off x="1092746" y="1905090"/>
            <a:ext cx="2831555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行李箱</a:t>
            </a:r>
          </a:p>
        </p:txBody>
      </p:sp>
      <p:pic>
        <p:nvPicPr>
          <p:cNvPr id="108" name="行李箱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813346" y="2728459"/>
            <a:ext cx="3581401" cy="2844801"/>
          </a:xfrm>
          <a:prstGeom prst="rect">
            <a:avLst/>
          </a:prstGeom>
          <a:ln w="12700">
            <a:miter lim="400000"/>
          </a:ln>
        </p:spPr>
      </p:pic>
      <p:sp>
        <p:nvSpPr>
          <p:cNvPr id="109" name="Shape 109"/>
          <p:cNvSpPr/>
          <p:nvPr/>
        </p:nvSpPr>
        <p:spPr>
          <a:xfrm>
            <a:off x="6259829" y="1905091"/>
            <a:ext cx="815341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行李</a:t>
            </a:r>
          </a:p>
        </p:txBody>
      </p:sp>
      <p:pic>
        <p:nvPicPr>
          <p:cNvPr id="110" name="2007518153350976_2_meitu_10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4975076" y="2727317"/>
            <a:ext cx="3576241" cy="284708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117"/>
          <p:cNvGrpSpPr/>
          <p:nvPr/>
        </p:nvGrpSpPr>
        <p:grpSpPr>
          <a:xfrm>
            <a:off x="470022" y="305519"/>
            <a:ext cx="1913163" cy="919241"/>
            <a:chOff x="0" y="0"/>
            <a:chExt cx="1913162" cy="919239"/>
          </a:xfrm>
        </p:grpSpPr>
        <p:grpSp>
          <p:nvGrpSpPr>
            <p:cNvPr id="3" name="Group 11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3" name="Shape 11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4" name="Shape 11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6" name="Shape 116"/>
            <p:cNvSpPr/>
            <p:nvPr/>
          </p:nvSpPr>
          <p:spPr>
            <a:xfrm>
              <a:off x="574552" y="286618"/>
              <a:ext cx="133861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18" name="Shape 118"/>
          <p:cNvSpPr/>
          <p:nvPr/>
        </p:nvSpPr>
        <p:spPr>
          <a:xfrm>
            <a:off x="1546225" y="2986055"/>
            <a:ext cx="4638294" cy="60020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A: 你怎么了？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B: 今天我又迟到了，老师都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119" name="Shape 119"/>
          <p:cNvSpPr/>
          <p:nvPr/>
        </p:nvSpPr>
        <p:spPr>
          <a:xfrm>
            <a:off x="1545589" y="4506294"/>
            <a:ext cx="4320795" cy="600203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A: 我出国一个星期，你怎么办？</a:t>
            </a:r>
          </a:p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不用担心，我可以照顾好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20" name="Shape 120"/>
          <p:cNvSpPr/>
          <p:nvPr/>
        </p:nvSpPr>
        <p:spPr>
          <a:xfrm>
            <a:off x="1548130" y="3745286"/>
            <a:ext cx="5590795" cy="601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我的衣服太多了 ！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你把衣服放在我的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里吧，我的箱子大。</a:t>
            </a:r>
          </a:p>
        </p:txBody>
      </p:sp>
      <p:sp>
        <p:nvSpPr>
          <p:cNvPr id="121" name="Shape 121"/>
          <p:cNvSpPr/>
          <p:nvPr/>
        </p:nvSpPr>
        <p:spPr>
          <a:xfrm>
            <a:off x="2703829" y="1635664"/>
            <a:ext cx="419601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包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生气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自己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行李箱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行李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2" name="Shape 122"/>
          <p:cNvSpPr/>
          <p:nvPr/>
        </p:nvSpPr>
        <p:spPr>
          <a:xfrm>
            <a:off x="1548130" y="2487199"/>
            <a:ext cx="4315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请问，这个小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能带上飞机吗？</a:t>
            </a:r>
          </a:p>
        </p:txBody>
      </p:sp>
      <p:sp>
        <p:nvSpPr>
          <p:cNvPr id="123" name="Shape 123"/>
          <p:cNvSpPr/>
          <p:nvPr/>
        </p:nvSpPr>
        <p:spPr>
          <a:xfrm>
            <a:off x="1555114" y="5265524"/>
            <a:ext cx="4823715" cy="347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这次出差，准备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准备了很长时间。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9"/>
          <p:cNvGrpSpPr/>
          <p:nvPr/>
        </p:nvGrpSpPr>
        <p:grpSpPr>
          <a:xfrm>
            <a:off x="287923" y="227733"/>
            <a:ext cx="8698916" cy="1015137"/>
            <a:chOff x="0" y="0"/>
            <a:chExt cx="8698915" cy="1015136"/>
          </a:xfrm>
        </p:grpSpPr>
        <p:sp>
          <p:nvSpPr>
            <p:cNvPr id="125" name="Shape 125"/>
            <p:cNvSpPr/>
            <p:nvPr/>
          </p:nvSpPr>
          <p:spPr>
            <a:xfrm>
              <a:off x="626477" y="307253"/>
              <a:ext cx="8072438" cy="70788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128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26" name="Shape 126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7" name="Shape 127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30" name="Shape 130"/>
          <p:cNvSpPr/>
          <p:nvPr/>
        </p:nvSpPr>
        <p:spPr>
          <a:xfrm>
            <a:off x="-1" y="1475104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在家</a:t>
            </a:r>
          </a:p>
        </p:txBody>
      </p:sp>
      <p:sp>
        <p:nvSpPr>
          <p:cNvPr id="131" name="Shape 131"/>
          <p:cNvSpPr/>
          <p:nvPr/>
        </p:nvSpPr>
        <p:spPr>
          <a:xfrm>
            <a:off x="958850" y="2259012"/>
            <a:ext cx="53968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：我要跟周经理去外地办事，明天的飞机。</a:t>
            </a:r>
          </a:p>
        </p:txBody>
      </p:sp>
      <p:sp>
        <p:nvSpPr>
          <p:cNvPr id="132" name="Shape 132"/>
          <p:cNvSpPr/>
          <p:nvPr/>
        </p:nvSpPr>
        <p:spPr>
          <a:xfrm>
            <a:off x="960437" y="2835275"/>
            <a:ext cx="64128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：那我帮你把衣服放到行李箱里吧。什么时候回来？</a:t>
            </a:r>
          </a:p>
        </p:txBody>
      </p:sp>
      <p:sp>
        <p:nvSpPr>
          <p:cNvPr id="133" name="Shape 133"/>
          <p:cNvSpPr/>
          <p:nvPr/>
        </p:nvSpPr>
        <p:spPr>
          <a:xfrm>
            <a:off x="960437" y="3402012"/>
            <a:ext cx="2856866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：一个星期就回来。</a:t>
            </a:r>
          </a:p>
        </p:txBody>
      </p:sp>
      <p:sp>
        <p:nvSpPr>
          <p:cNvPr id="134" name="Shape 134"/>
          <p:cNvSpPr/>
          <p:nvPr/>
        </p:nvSpPr>
        <p:spPr>
          <a:xfrm>
            <a:off x="960437" y="3978275"/>
            <a:ext cx="38728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：啊？一个星期以后才回来？</a:t>
            </a:r>
          </a:p>
        </p:txBody>
      </p:sp>
      <p:sp>
        <p:nvSpPr>
          <p:cNvPr id="135" name="Shape 135"/>
          <p:cNvSpPr/>
          <p:nvPr/>
        </p:nvSpPr>
        <p:spPr>
          <a:xfrm>
            <a:off x="960437" y="4533900"/>
            <a:ext cx="74288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：你要自己照顾好自己，我已经给你准备好吃的和好喝的了。</a:t>
            </a:r>
          </a:p>
        </p:txBody>
      </p:sp>
      <p:sp>
        <p:nvSpPr>
          <p:cNvPr id="136" name="Shape 136"/>
          <p:cNvSpPr/>
          <p:nvPr/>
        </p:nvSpPr>
        <p:spPr>
          <a:xfrm>
            <a:off x="958850" y="5110162"/>
            <a:ext cx="56508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：好吧。我已经把我的照片放在你的包里了。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Shape 138"/>
          <p:cNvSpPr/>
          <p:nvPr/>
        </p:nvSpPr>
        <p:spPr>
          <a:xfrm>
            <a:off x="2541587" y="971550"/>
            <a:ext cx="2161541" cy="4089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/>
            <a:r>
              <a:t>根据课文判断对错：</a:t>
            </a:r>
          </a:p>
        </p:txBody>
      </p:sp>
      <p:grpSp>
        <p:nvGrpSpPr>
          <p:cNvPr id="2" name="Group 143"/>
          <p:cNvGrpSpPr/>
          <p:nvPr/>
        </p:nvGrpSpPr>
        <p:grpSpPr>
          <a:xfrm>
            <a:off x="470022" y="405532"/>
            <a:ext cx="8359655" cy="919242"/>
            <a:chOff x="0" y="0"/>
            <a:chExt cx="8359653" cy="919240"/>
          </a:xfrm>
        </p:grpSpPr>
        <p:grpSp>
          <p:nvGrpSpPr>
            <p:cNvPr id="3" name="Group 141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9" name="Shape 139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 algn="ctr">
                  <a:defRPr sz="20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0" name="Shape 140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 algn="ctr">
                  <a:defRPr sz="2000"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2" name="Shape 142"/>
            <p:cNvSpPr/>
            <p:nvPr/>
          </p:nvSpPr>
          <p:spPr>
            <a:xfrm>
              <a:off x="574552" y="286617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44" name="Shape 144"/>
          <p:cNvSpPr/>
          <p:nvPr/>
        </p:nvSpPr>
        <p:spPr>
          <a:xfrm>
            <a:off x="1676400" y="2105025"/>
            <a:ext cx="3533140" cy="3258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小刚和周经理明天要去外面出差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45" name="Shape 145"/>
          <p:cNvSpPr/>
          <p:nvPr/>
        </p:nvSpPr>
        <p:spPr>
          <a:xfrm>
            <a:off x="1143000" y="2103437"/>
            <a:ext cx="457200" cy="320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1.</a:t>
            </a:r>
          </a:p>
        </p:txBody>
      </p:sp>
      <p:sp>
        <p:nvSpPr>
          <p:cNvPr id="146" name="Shape 146"/>
          <p:cNvSpPr/>
          <p:nvPr/>
        </p:nvSpPr>
        <p:spPr>
          <a:xfrm>
            <a:off x="1143000" y="2898775"/>
            <a:ext cx="457200" cy="3200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2.</a:t>
            </a:r>
          </a:p>
        </p:txBody>
      </p:sp>
      <p:sp>
        <p:nvSpPr>
          <p:cNvPr id="147" name="Shape 147"/>
          <p:cNvSpPr/>
          <p:nvPr/>
        </p:nvSpPr>
        <p:spPr>
          <a:xfrm>
            <a:off x="1676400" y="2897187"/>
            <a:ext cx="23901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小丽帮小刚准备行李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48" name="Shape 148"/>
          <p:cNvSpPr/>
          <p:nvPr/>
        </p:nvSpPr>
        <p:spPr>
          <a:xfrm>
            <a:off x="1143000" y="3686175"/>
            <a:ext cx="457200" cy="3200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3.</a:t>
            </a:r>
          </a:p>
        </p:txBody>
      </p:sp>
      <p:sp>
        <p:nvSpPr>
          <p:cNvPr id="149" name="Shape 149"/>
          <p:cNvSpPr/>
          <p:nvPr/>
        </p:nvSpPr>
        <p:spPr>
          <a:xfrm>
            <a:off x="1676400" y="3684587"/>
            <a:ext cx="33045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小丽觉得小刚出差的时间很长。</a:t>
            </a:r>
          </a:p>
        </p:txBody>
      </p:sp>
      <p:sp>
        <p:nvSpPr>
          <p:cNvPr id="150" name="Shape 150"/>
          <p:cNvSpPr/>
          <p:nvPr/>
        </p:nvSpPr>
        <p:spPr>
          <a:xfrm>
            <a:off x="1143000" y="4475162"/>
            <a:ext cx="457200" cy="3200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4.</a:t>
            </a:r>
          </a:p>
        </p:txBody>
      </p:sp>
      <p:sp>
        <p:nvSpPr>
          <p:cNvPr id="151" name="Shape 151"/>
          <p:cNvSpPr/>
          <p:nvPr/>
        </p:nvSpPr>
        <p:spPr>
          <a:xfrm>
            <a:off x="1676400" y="4471987"/>
            <a:ext cx="58191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小刚不想照顾小丽，所以他告诉小丽要自己照顾好自己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52" name="Shape 152"/>
          <p:cNvSpPr/>
          <p:nvPr/>
        </p:nvSpPr>
        <p:spPr>
          <a:xfrm>
            <a:off x="1143000" y="5262562"/>
            <a:ext cx="457200" cy="3200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/>
            <a:r>
              <a:t>5.</a:t>
            </a:r>
          </a:p>
        </p:txBody>
      </p:sp>
      <p:sp>
        <p:nvSpPr>
          <p:cNvPr id="153" name="Shape 153"/>
          <p:cNvSpPr/>
          <p:nvPr/>
        </p:nvSpPr>
        <p:spPr>
          <a:xfrm>
            <a:off x="1676400" y="5259387"/>
            <a:ext cx="4218940" cy="325883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小丽在小刚的行李箱里放了自己的照片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 fontScale="90000"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272"/>
              <a:t>第十二课  把重要的东西放在我这儿吧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3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2"/>
          <p:cNvGraphicFramePr/>
          <p:nvPr/>
        </p:nvGraphicFramePr>
        <p:xfrm>
          <a:off x="1512813" y="2410324"/>
          <a:ext cx="6118373" cy="2834640"/>
        </p:xfrm>
        <a:graphic>
          <a:graphicData uri="http://schemas.openxmlformats.org/drawingml/2006/table">
            <a:tbl>
              <a:tblPr>
                <a:tableStyleId>{4C3C2611-4C71-4FC5-86AE-919BDF0F9419}</a:tableStyleId>
              </a:tblPr>
              <a:tblGrid>
                <a:gridCol w="3441700"/>
                <a:gridCol w="2676673"/>
              </a:tblGrid>
              <a:tr h="395287">
                <a:tc>
                  <a:txBody>
                    <a:bodyPr/>
                    <a:lstStyle/>
                    <a:p>
                      <a:pPr lvl="0" algn="ctr">
                        <a:defRPr sz="1800" b="0" i="0"/>
                      </a:pPr>
                      <a:r>
                        <a:rPr sz="2000" dirty="0" err="1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东西</a:t>
                      </a:r>
                      <a:endParaRPr sz="2000" dirty="0">
                        <a:solidFill>
                          <a:srgbClr val="FFFFFF"/>
                        </a:solidFill>
                        <a:latin typeface="华文细黑"/>
                        <a:ea typeface="华文细黑"/>
                        <a:cs typeface="华文细黑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defRPr sz="1800" b="0" i="0"/>
                      </a:pPr>
                      <a:r>
                        <a:rPr sz="2000">
                          <a:solidFill>
                            <a:srgbClr val="FFFFFF"/>
                          </a:solidFill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放在哪儿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铅笔</a:t>
                      </a:r>
                      <a:r>
                        <a:rPr sz="2000" dirty="0"/>
                        <a:t> </a:t>
                      </a:r>
                      <a:r>
                        <a:rPr sz="2000" dirty="0" err="1">
                          <a:latin typeface="GB Pinyinok-D" pitchFamily="2" charset="-122"/>
                          <a:ea typeface="GB Pinyinok-D" pitchFamily="2" charset="-122"/>
                        </a:rPr>
                        <a:t>qiānbǐ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桌子上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zhuōzi</a:t>
                      </a:r>
                      <a:r>
                        <a:rPr sz="2000" b="0" i="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shang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衣服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yīfu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38100">
                      <a:solidFill>
                        <a:srgbClr val="FFFFFF"/>
                      </a:solidFill>
                      <a:round/>
                    </a:lnB>
                    <a:solidFill>
                      <a:srgbClr val="4F81BD"/>
                    </a:solidFill>
                  </a:tcPr>
                </a:tc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照片</a:t>
                      </a:r>
                      <a:r>
                        <a:rPr sz="2000" b="0" i="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zhàopiàn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381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钱包</a:t>
                      </a:r>
                      <a:r>
                        <a:rPr sz="2000" b="0" i="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qiánbāo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</a:tr>
              <a:tr h="395287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护照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hùzhào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D0D8E8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r>
                        <a:rPr sz="2000" dirty="0" err="1"/>
                        <a:t>笔记本电脑</a:t>
                      </a:r>
                      <a:r>
                        <a:rPr sz="2000" dirty="0">
                          <a:latin typeface="华文细黑"/>
                          <a:ea typeface="华文细黑"/>
                          <a:cs typeface="华文细黑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bǐjìběn</a:t>
                      </a:r>
                      <a:r>
                        <a:rPr sz="2000" b="0" i="0" dirty="0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 </a:t>
                      </a:r>
                      <a:r>
                        <a:rPr sz="2000" b="0" i="0" dirty="0" err="1">
                          <a:solidFill>
                            <a:srgbClr val="000000"/>
                          </a:solidFill>
                          <a:latin typeface="GB Pinyinok-D" pitchFamily="2" charset="-122"/>
                          <a:ea typeface="GB Pinyinok-D" pitchFamily="2" charset="-122"/>
                          <a:cs typeface="Calibri"/>
                          <a:sym typeface="华文细黑"/>
                        </a:rPr>
                        <a:t>diànnǎo</a:t>
                      </a:r>
                      <a:endParaRPr sz="2000" b="0" i="0" dirty="0">
                        <a:solidFill>
                          <a:srgbClr val="000000"/>
                        </a:solidFill>
                        <a:latin typeface="GB Pinyinok-D" pitchFamily="2" charset="-122"/>
                        <a:ea typeface="GB Pinyinok-D" pitchFamily="2" charset="-122"/>
                        <a:cs typeface="Calibri"/>
                        <a:sym typeface="华文细黑"/>
                      </a:endParaRPr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defRPr sz="1800" b="0" i="0"/>
                      </a:pPr>
                      <a:endParaRPr/>
                    </a:p>
                  </a:txBody>
                  <a:tcPr marL="45720" marR="45720" horzOverflow="overflow">
                    <a:lnL w="12700">
                      <a:solidFill>
                        <a:srgbClr val="FFFFFF"/>
                      </a:solidFill>
                      <a:round/>
                    </a:lnL>
                    <a:lnR w="12700">
                      <a:solidFill>
                        <a:srgbClr val="FFFFFF"/>
                      </a:solidFill>
                      <a:round/>
                    </a:lnR>
                    <a:lnT w="12700">
                      <a:solidFill>
                        <a:srgbClr val="FFFFFF"/>
                      </a:solidFill>
                      <a:round/>
                    </a:lnT>
                    <a:lnB w="12700">
                      <a:solidFill>
                        <a:srgbClr val="FFFFFF"/>
                      </a:solidFill>
                      <a:round/>
                    </a:lnB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sp>
        <p:nvSpPr>
          <p:cNvPr id="13" name="Shape 13"/>
          <p:cNvSpPr/>
          <p:nvPr/>
        </p:nvSpPr>
        <p:spPr>
          <a:xfrm>
            <a:off x="-3200400" y="-2133600"/>
            <a:ext cx="8072438" cy="5969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4" name="Shape 1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5" name="Shape 1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7" name="Shape 17"/>
          <p:cNvSpPr/>
          <p:nvPr/>
        </p:nvSpPr>
        <p:spPr>
          <a:xfrm>
            <a:off x="-1" y="1581150"/>
            <a:ext cx="9144002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下边这些东西，你会放在什么地方？</a:t>
            </a:r>
          </a:p>
        </p:txBody>
      </p:sp>
      <p:sp>
        <p:nvSpPr>
          <p:cNvPr id="18" name="Shape 18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热身</a:t>
            </a:r>
            <a:endParaRPr sz="4000" dirty="0">
              <a:solidFill>
                <a:srgbClr val="A6A6A6"/>
              </a:solidFill>
            </a:endParaRP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词汇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022850" y="1892300"/>
            <a:ext cx="1811199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discover 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9002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发现</a:t>
            </a:r>
          </a:p>
        </p:txBody>
      </p:sp>
      <p:sp>
        <p:nvSpPr>
          <p:cNvPr id="26" name="Shape 26"/>
          <p:cNvSpPr/>
          <p:nvPr/>
        </p:nvSpPr>
        <p:spPr>
          <a:xfrm>
            <a:off x="5038725" y="2649537"/>
            <a:ext cx="1424841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passport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26622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护照</a:t>
            </a:r>
          </a:p>
        </p:txBody>
      </p:sp>
      <p:sp>
        <p:nvSpPr>
          <p:cNvPr id="28" name="Shape 28"/>
          <p:cNvSpPr/>
          <p:nvPr/>
        </p:nvSpPr>
        <p:spPr>
          <a:xfrm>
            <a:off x="5038725" y="3416300"/>
            <a:ext cx="3565287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(of an aircraft) to take off </a:t>
            </a:r>
          </a:p>
        </p:txBody>
      </p:sp>
      <p:sp>
        <p:nvSpPr>
          <p:cNvPr id="29" name="Shape 29"/>
          <p:cNvSpPr/>
          <p:nvPr/>
        </p:nvSpPr>
        <p:spPr>
          <a:xfrm>
            <a:off x="1049337" y="34242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起飞</a:t>
            </a:r>
          </a:p>
        </p:txBody>
      </p:sp>
      <p:sp>
        <p:nvSpPr>
          <p:cNvPr id="30" name="Shape 30"/>
          <p:cNvSpPr/>
          <p:nvPr/>
        </p:nvSpPr>
        <p:spPr>
          <a:xfrm>
            <a:off x="5038725" y="4178300"/>
            <a:ext cx="121291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driver </a:t>
            </a:r>
          </a:p>
        </p:txBody>
      </p:sp>
      <p:sp>
        <p:nvSpPr>
          <p:cNvPr id="31" name="Shape 31"/>
          <p:cNvSpPr/>
          <p:nvPr/>
        </p:nvSpPr>
        <p:spPr>
          <a:xfrm>
            <a:off x="1049337" y="4186237"/>
            <a:ext cx="713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司机</a:t>
            </a:r>
          </a:p>
        </p:txBody>
      </p:sp>
      <p:sp>
        <p:nvSpPr>
          <p:cNvPr id="32" name="Shape 32"/>
          <p:cNvSpPr/>
          <p:nvPr/>
        </p:nvSpPr>
        <p:spPr>
          <a:xfrm>
            <a:off x="2519362" y="1903412"/>
            <a:ext cx="882612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fāxiàn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3" name="Shape 33"/>
          <p:cNvSpPr/>
          <p:nvPr/>
        </p:nvSpPr>
        <p:spPr>
          <a:xfrm>
            <a:off x="2514600" y="2654300"/>
            <a:ext cx="103169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hùzhào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4" name="Shape 34"/>
          <p:cNvSpPr/>
          <p:nvPr/>
        </p:nvSpPr>
        <p:spPr>
          <a:xfrm>
            <a:off x="2514600" y="3416300"/>
            <a:ext cx="685442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qǐfēi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5" name="Shape 35"/>
          <p:cNvSpPr/>
          <p:nvPr/>
        </p:nvSpPr>
        <p:spPr>
          <a:xfrm>
            <a:off x="2514600" y="4178300"/>
            <a:ext cx="51231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4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sījī</a:t>
            </a:r>
            <a:endParaRPr sz="24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 advAuto="0"/>
      <p:bldP spid="26" grpId="0" animBg="1" advAuto="0"/>
      <p:bldP spid="28" grpId="0" animBg="1" advAuto="0"/>
      <p:bldP spid="30" grpId="0" animBg="1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7"/>
          <p:cNvSpPr/>
          <p:nvPr/>
        </p:nvSpPr>
        <p:spPr>
          <a:xfrm>
            <a:off x="990600" y="487362"/>
            <a:ext cx="77866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练习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4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8" name="Shape 3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39" name="Shape 3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41" name="Shape 41"/>
          <p:cNvSpPr/>
          <p:nvPr/>
        </p:nvSpPr>
        <p:spPr>
          <a:xfrm>
            <a:off x="1001712" y="1360487"/>
            <a:ext cx="543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42" name="Shape 42"/>
          <p:cNvSpPr/>
          <p:nvPr/>
        </p:nvSpPr>
        <p:spPr>
          <a:xfrm>
            <a:off x="5022850" y="2273300"/>
            <a:ext cx="1526689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discover </a:t>
            </a:r>
          </a:p>
        </p:txBody>
      </p:sp>
      <p:sp>
        <p:nvSpPr>
          <p:cNvPr id="43" name="Shape 43"/>
          <p:cNvSpPr/>
          <p:nvPr/>
        </p:nvSpPr>
        <p:spPr>
          <a:xfrm>
            <a:off x="1062037" y="3026410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发现</a:t>
            </a:r>
          </a:p>
        </p:txBody>
      </p:sp>
      <p:sp>
        <p:nvSpPr>
          <p:cNvPr id="44" name="Shape 44"/>
          <p:cNvSpPr/>
          <p:nvPr/>
        </p:nvSpPr>
        <p:spPr>
          <a:xfrm>
            <a:off x="5026025" y="4673914"/>
            <a:ext cx="1204724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passport</a:t>
            </a:r>
          </a:p>
        </p:txBody>
      </p:sp>
      <p:sp>
        <p:nvSpPr>
          <p:cNvPr id="45" name="Shape 45"/>
          <p:cNvSpPr/>
          <p:nvPr/>
        </p:nvSpPr>
        <p:spPr>
          <a:xfrm>
            <a:off x="1062037" y="2286954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护照</a:t>
            </a:r>
          </a:p>
        </p:txBody>
      </p:sp>
      <p:sp>
        <p:nvSpPr>
          <p:cNvPr id="46" name="Shape 46"/>
          <p:cNvSpPr/>
          <p:nvPr/>
        </p:nvSpPr>
        <p:spPr>
          <a:xfrm>
            <a:off x="5026025" y="3797300"/>
            <a:ext cx="298843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(of an aircraft) to take off </a:t>
            </a:r>
          </a:p>
        </p:txBody>
      </p:sp>
      <p:sp>
        <p:nvSpPr>
          <p:cNvPr id="47" name="Shape 47"/>
          <p:cNvSpPr/>
          <p:nvPr/>
        </p:nvSpPr>
        <p:spPr>
          <a:xfrm>
            <a:off x="1062037" y="4559300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起飞</a:t>
            </a:r>
          </a:p>
        </p:txBody>
      </p:sp>
      <p:sp>
        <p:nvSpPr>
          <p:cNvPr id="48" name="Shape 48"/>
          <p:cNvSpPr/>
          <p:nvPr/>
        </p:nvSpPr>
        <p:spPr>
          <a:xfrm>
            <a:off x="5026025" y="3136897"/>
            <a:ext cx="1028115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driver </a:t>
            </a:r>
          </a:p>
        </p:txBody>
      </p:sp>
      <p:sp>
        <p:nvSpPr>
          <p:cNvPr id="49" name="Shape 49"/>
          <p:cNvSpPr/>
          <p:nvPr/>
        </p:nvSpPr>
        <p:spPr>
          <a:xfrm>
            <a:off x="1062037" y="3808573"/>
            <a:ext cx="612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司机</a:t>
            </a:r>
          </a:p>
        </p:txBody>
      </p:sp>
      <p:sp>
        <p:nvSpPr>
          <p:cNvPr id="50" name="Shape 50"/>
          <p:cNvSpPr/>
          <p:nvPr/>
        </p:nvSpPr>
        <p:spPr>
          <a:xfrm>
            <a:off x="2529967" y="4687569"/>
            <a:ext cx="75116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fāxiàn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" name="Shape 51"/>
          <p:cNvSpPr/>
          <p:nvPr/>
        </p:nvSpPr>
        <p:spPr>
          <a:xfrm>
            <a:off x="2527300" y="3035300"/>
            <a:ext cx="874596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hùzhào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2" name="Shape 52"/>
          <p:cNvSpPr/>
          <p:nvPr/>
        </p:nvSpPr>
        <p:spPr>
          <a:xfrm>
            <a:off x="2527300" y="3797300"/>
            <a:ext cx="58445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qǐfēi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3" name="Shape 53"/>
          <p:cNvSpPr/>
          <p:nvPr/>
        </p:nvSpPr>
        <p:spPr>
          <a:xfrm>
            <a:off x="2527300" y="2273300"/>
            <a:ext cx="440183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defRPr sz="2000">
                <a:solidFill>
                  <a:srgbClr val="323333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000" dirty="0" err="1">
                <a:solidFill>
                  <a:srgbClr val="323333"/>
                </a:solidFill>
                <a:latin typeface="GB Pinyinok-D" pitchFamily="2" charset="-122"/>
                <a:ea typeface="GB Pinyinok-D" pitchFamily="2" charset="-122"/>
              </a:rPr>
              <a:t>sījī</a:t>
            </a:r>
            <a:endParaRPr sz="2000" dirty="0">
              <a:solidFill>
                <a:srgbClr val="323333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5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6" name="Shape 5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7" name="Shape 5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9" name="Shape 59"/>
          <p:cNvSpPr/>
          <p:nvPr/>
        </p:nvSpPr>
        <p:spPr>
          <a:xfrm>
            <a:off x="-1" y="1744979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8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忘＝</a:t>
            </a:r>
            <a:r>
              <a: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忘记</a:t>
            </a:r>
          </a:p>
        </p:txBody>
      </p:sp>
      <p:sp>
        <p:nvSpPr>
          <p:cNvPr id="60" name="Shape 60"/>
          <p:cNvSpPr/>
          <p:nvPr/>
        </p:nvSpPr>
        <p:spPr>
          <a:xfrm>
            <a:off x="433387" y="2494279"/>
            <a:ext cx="6476654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来机场的路上我才发现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忘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／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忘记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护照了。</a:t>
            </a:r>
          </a:p>
        </p:txBody>
      </p:sp>
      <p:sp>
        <p:nvSpPr>
          <p:cNvPr id="61" name="Shape 61"/>
          <p:cNvSpPr/>
          <p:nvPr/>
        </p:nvSpPr>
        <p:spPr>
          <a:xfrm>
            <a:off x="471834" y="3086417"/>
            <a:ext cx="8072439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司机把我送到机场的时候，我才发现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忘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／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忘记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带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钱包了。</a:t>
            </a:r>
          </a:p>
        </p:txBody>
      </p:sp>
      <p:sp>
        <p:nvSpPr>
          <p:cNvPr id="62" name="Shape 62"/>
          <p:cNvSpPr/>
          <p:nvPr/>
        </p:nvSpPr>
        <p:spPr>
          <a:xfrm>
            <a:off x="722630" y="3799458"/>
            <a:ext cx="28473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忘记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她的名字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63" name="Shape 63"/>
          <p:cNvSpPr/>
          <p:nvPr/>
        </p:nvSpPr>
        <p:spPr>
          <a:xfrm>
            <a:off x="709930" y="4512500"/>
            <a:ext cx="25425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/>
              <a:t>我</a:t>
            </a:r>
            <a:r>
              <a:rPr sz="2400">
                <a:solidFill>
                  <a:srgbClr val="FF2600"/>
                </a:solidFill>
              </a:rPr>
              <a:t>忘</a:t>
            </a:r>
            <a:r>
              <a:rPr sz="2400">
                <a:solidFill>
                  <a:srgbClr val="00F900"/>
                </a:solidFill>
              </a:rPr>
              <a:t>她的名字</a:t>
            </a:r>
            <a:r>
              <a:rPr sz="2400"/>
              <a:t>了。</a:t>
            </a:r>
          </a:p>
        </p:txBody>
      </p:sp>
      <p:sp>
        <p:nvSpPr>
          <p:cNvPr id="64" name="Shape 64"/>
          <p:cNvSpPr/>
          <p:nvPr/>
        </p:nvSpPr>
        <p:spPr>
          <a:xfrm>
            <a:off x="393700" y="4520119"/>
            <a:ext cx="3505200" cy="381002"/>
          </a:xfrm>
          <a:prstGeom prst="line">
            <a:avLst/>
          </a:prstGeom>
          <a:ln w="25400">
            <a:solidFill>
              <a:srgbClr val="C6D9F1"/>
            </a:solidFill>
          </a:ln>
          <a:effectLst>
            <a:outerShdw blurRad="38100" dist="20000" dir="5400000" rotWithShape="0">
              <a:srgbClr val="FFFFFF">
                <a:alpha val="38000"/>
              </a:srgbClr>
            </a:outerShdw>
          </a:effectLst>
        </p:spPr>
        <p:txBody>
          <a:bodyPr lIns="0" tIns="0" rIns="0" bIns="0"/>
          <a:lstStyle/>
          <a:p>
            <a:pPr lvl="0" defTabSz="45720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  <p:sp>
        <p:nvSpPr>
          <p:cNvPr id="65" name="Shape 65"/>
          <p:cNvSpPr/>
          <p:nvPr/>
        </p:nvSpPr>
        <p:spPr>
          <a:xfrm flipV="1">
            <a:off x="393700" y="4520120"/>
            <a:ext cx="3505201" cy="381001"/>
          </a:xfrm>
          <a:prstGeom prst="line">
            <a:avLst/>
          </a:prstGeom>
          <a:ln w="25400">
            <a:solidFill>
              <a:srgbClr val="C6D9F1"/>
            </a:solidFill>
          </a:ln>
          <a:effectLst>
            <a:outerShdw blurRad="38100" dist="20000" dir="5400000" rotWithShape="0">
              <a:srgbClr val="FFFFFF">
                <a:alpha val="38000"/>
              </a:srgbClr>
            </a:outerShdw>
          </a:effectLst>
        </p:spPr>
        <p:txBody>
          <a:bodyPr lIns="0" tIns="0" rIns="0" bIns="0"/>
          <a:lstStyle/>
          <a:p>
            <a:pPr lvl="0" defTabSz="45720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  <p:sp>
        <p:nvSpPr>
          <p:cNvPr id="66" name="Shape 66"/>
          <p:cNvSpPr/>
          <p:nvPr/>
        </p:nvSpPr>
        <p:spPr>
          <a:xfrm>
            <a:off x="4100829" y="3799458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忘记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怎么去小丽家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67" name="Shape 67"/>
          <p:cNvSpPr/>
          <p:nvPr/>
        </p:nvSpPr>
        <p:spPr>
          <a:xfrm>
            <a:off x="4100829" y="4474400"/>
            <a:ext cx="3152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FF2600"/>
                </a:solidFill>
                <a:latin typeface="华文细黑"/>
                <a:ea typeface="华文细黑"/>
                <a:cs typeface="华文细黑"/>
                <a:sym typeface="华文细黑"/>
              </a:rPr>
              <a:t>忘</a:t>
            </a:r>
            <a:r>
              <a:rPr sz="2400">
                <a:solidFill>
                  <a:srgbClr val="00F900"/>
                </a:solidFill>
                <a:latin typeface="华文细黑"/>
                <a:ea typeface="华文细黑"/>
                <a:cs typeface="华文细黑"/>
                <a:sym typeface="华文细黑"/>
              </a:rPr>
              <a:t>怎么去小丽家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</p:txBody>
      </p:sp>
      <p:sp>
        <p:nvSpPr>
          <p:cNvPr id="68" name="Shape 68"/>
          <p:cNvSpPr/>
          <p:nvPr/>
        </p:nvSpPr>
        <p:spPr>
          <a:xfrm>
            <a:off x="3975100" y="4510584"/>
            <a:ext cx="3505201" cy="381002"/>
          </a:xfrm>
          <a:prstGeom prst="line">
            <a:avLst/>
          </a:prstGeom>
          <a:ln w="25400">
            <a:solidFill>
              <a:srgbClr val="C6D9F1"/>
            </a:solidFill>
          </a:ln>
          <a:effectLst>
            <a:outerShdw blurRad="38100" dist="20000" dir="5400000" rotWithShape="0">
              <a:srgbClr val="FFFFFF">
                <a:alpha val="38000"/>
              </a:srgbClr>
            </a:outerShdw>
          </a:effectLst>
        </p:spPr>
        <p:txBody>
          <a:bodyPr lIns="0" tIns="0" rIns="0" bIns="0"/>
          <a:lstStyle/>
          <a:p>
            <a:pPr lvl="0" defTabSz="45720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  <p:sp>
        <p:nvSpPr>
          <p:cNvPr id="69" name="Shape 69"/>
          <p:cNvSpPr/>
          <p:nvPr/>
        </p:nvSpPr>
        <p:spPr>
          <a:xfrm flipV="1">
            <a:off x="3975100" y="4510584"/>
            <a:ext cx="3505201" cy="381001"/>
          </a:xfrm>
          <a:prstGeom prst="line">
            <a:avLst/>
          </a:prstGeom>
          <a:ln w="25400">
            <a:solidFill>
              <a:srgbClr val="C6D9F1"/>
            </a:solidFill>
          </a:ln>
          <a:effectLst>
            <a:outerShdw blurRad="38100" dist="20000" dir="5400000" rotWithShape="0">
              <a:srgbClr val="FFFFFF">
                <a:alpha val="38000"/>
              </a:srgbClr>
            </a:outerShdw>
          </a:effectLst>
        </p:spPr>
        <p:txBody>
          <a:bodyPr lIns="0" tIns="0" rIns="0" bIns="0"/>
          <a:lstStyle/>
          <a:p>
            <a:pPr lvl="0" defTabSz="457200">
              <a:defRPr sz="1200">
                <a:latin typeface="+mj-lt"/>
                <a:ea typeface="+mj-ea"/>
                <a:cs typeface="+mj-cs"/>
                <a:sym typeface="Helvetica"/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/>
          <p:nvPr/>
        </p:nvSpPr>
        <p:spPr>
          <a:xfrm>
            <a:off x="2541587" y="862012"/>
            <a:ext cx="112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选词填空</a:t>
            </a:r>
          </a:p>
        </p:txBody>
      </p:sp>
      <p:grpSp>
        <p:nvGrpSpPr>
          <p:cNvPr id="2" name="Group 76"/>
          <p:cNvGrpSpPr/>
          <p:nvPr/>
        </p:nvGrpSpPr>
        <p:grpSpPr>
          <a:xfrm>
            <a:off x="470022" y="305519"/>
            <a:ext cx="1994870" cy="919241"/>
            <a:chOff x="0" y="0"/>
            <a:chExt cx="1994868" cy="919239"/>
          </a:xfrm>
        </p:grpSpPr>
        <p:grpSp>
          <p:nvGrpSpPr>
            <p:cNvPr id="3" name="Group 74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72" name="Shape 72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73" name="Shape 73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5" name="Shape 75"/>
            <p:cNvSpPr/>
            <p:nvPr/>
          </p:nvSpPr>
          <p:spPr>
            <a:xfrm>
              <a:off x="573825" y="287128"/>
              <a:ext cx="1421044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7" name="Shape 77"/>
          <p:cNvSpPr/>
          <p:nvPr/>
        </p:nvSpPr>
        <p:spPr>
          <a:xfrm>
            <a:off x="1063625" y="2486025"/>
            <a:ext cx="4823714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你看，就是那位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找到了我的手机。</a:t>
            </a:r>
          </a:p>
        </p:txBody>
      </p:sp>
      <p:sp>
        <p:nvSpPr>
          <p:cNvPr id="78" name="Shape 78"/>
          <p:cNvSpPr/>
          <p:nvPr/>
        </p:nvSpPr>
        <p:spPr>
          <a:xfrm>
            <a:off x="1095374" y="3103562"/>
            <a:ext cx="3807715" cy="347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桌子上有一本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，是谁的？</a:t>
            </a:r>
          </a:p>
        </p:txBody>
      </p:sp>
      <p:sp>
        <p:nvSpPr>
          <p:cNvPr id="79" name="Shape 79"/>
          <p:cNvSpPr/>
          <p:nvPr/>
        </p:nvSpPr>
        <p:spPr>
          <a:xfrm>
            <a:off x="1095375" y="3751262"/>
            <a:ext cx="5082794" cy="601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A: 我现在能去一下洗手间吗？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对不起，飞机就要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了，请您坐好。</a:t>
            </a:r>
          </a:p>
        </p:txBody>
      </p:sp>
      <p:sp>
        <p:nvSpPr>
          <p:cNvPr id="80" name="Shape 80"/>
          <p:cNvSpPr/>
          <p:nvPr/>
        </p:nvSpPr>
        <p:spPr>
          <a:xfrm>
            <a:off x="-1" y="1628775"/>
            <a:ext cx="9144002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>
              <a:spcBef>
                <a:spcPts val="1200"/>
              </a:spcBef>
            </a:pP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司机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护照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发现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起飞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 </a:t>
            </a:r>
            <a:r>
              <a:rPr sz="2000" dirty="0" err="1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忘记</a:t>
            </a:r>
            <a:r>
              <a:rPr sz="2000" dirty="0">
                <a:latin typeface="华文楷体" pitchFamily="2" charset="-122"/>
                <a:ea typeface="华文楷体" pitchFamily="2" charset="-122"/>
                <a:cs typeface="华文细黑"/>
                <a:sym typeface="华文细黑"/>
              </a:rPr>
              <a:t>     </a:t>
            </a:r>
          </a:p>
        </p:txBody>
      </p:sp>
      <p:sp>
        <p:nvSpPr>
          <p:cNvPr id="81" name="Shape 81"/>
          <p:cNvSpPr/>
          <p:nvPr/>
        </p:nvSpPr>
        <p:spPr>
          <a:xfrm>
            <a:off x="1095375" y="4398962"/>
            <a:ext cx="5463032" cy="601981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A: 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公司楼下那家店的蛋糕特别好吃。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B: 是吗？今天我也去买一块。</a:t>
            </a:r>
          </a:p>
        </p:txBody>
      </p:sp>
      <p:sp>
        <p:nvSpPr>
          <p:cNvPr id="82" name="Shape 82"/>
          <p:cNvSpPr/>
          <p:nvPr/>
        </p:nvSpPr>
        <p:spPr>
          <a:xfrm>
            <a:off x="1095374" y="5048250"/>
            <a:ext cx="4569715" cy="347980"/>
          </a:xfrm>
          <a:prstGeom prst="rect">
            <a:avLst/>
          </a:prstGeom>
          <a:ln w="12700">
            <a:miter lim="400000"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5. 今天是下雨天，但是我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带伞了。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8"/>
          <p:cNvGrpSpPr/>
          <p:nvPr/>
        </p:nvGrpSpPr>
        <p:grpSpPr>
          <a:xfrm>
            <a:off x="287923" y="227733"/>
            <a:ext cx="8698916" cy="1015841"/>
            <a:chOff x="0" y="0"/>
            <a:chExt cx="8698915" cy="1015840"/>
          </a:xfrm>
        </p:grpSpPr>
        <p:sp>
          <p:nvSpPr>
            <p:cNvPr id="84" name="Shape 84"/>
            <p:cNvSpPr/>
            <p:nvPr/>
          </p:nvSpPr>
          <p:spPr>
            <a:xfrm>
              <a:off x="626505" y="307957"/>
              <a:ext cx="8072410" cy="70788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87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5" name="Shape 85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6" name="Shape 86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89" name="Shape 89"/>
          <p:cNvSpPr/>
          <p:nvPr/>
        </p:nvSpPr>
        <p:spPr>
          <a:xfrm>
            <a:off x="-1" y="1322704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在机场</a:t>
            </a:r>
          </a:p>
        </p:txBody>
      </p:sp>
      <p:sp>
        <p:nvSpPr>
          <p:cNvPr id="90" name="Shape 90"/>
          <p:cNvSpPr/>
          <p:nvPr/>
        </p:nvSpPr>
        <p:spPr>
          <a:xfrm>
            <a:off x="838200" y="2287587"/>
            <a:ext cx="23488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：你怎么才来？</a:t>
            </a:r>
          </a:p>
        </p:txBody>
      </p:sp>
      <p:sp>
        <p:nvSpPr>
          <p:cNvPr id="91" name="Shape 91"/>
          <p:cNvSpPr/>
          <p:nvPr/>
        </p:nvSpPr>
        <p:spPr>
          <a:xfrm>
            <a:off x="850900" y="2846387"/>
            <a:ext cx="69716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小刚：对不起，周经理，来机场的路上我才发现忘带护照了。</a:t>
            </a:r>
          </a:p>
        </p:txBody>
      </p:sp>
      <p:sp>
        <p:nvSpPr>
          <p:cNvPr id="92" name="Shape 92"/>
          <p:cNvSpPr/>
          <p:nvPr/>
        </p:nvSpPr>
        <p:spPr>
          <a:xfrm>
            <a:off x="850900" y="3382962"/>
            <a:ext cx="38728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：快点吧，飞机就要起飞了。</a:t>
            </a:r>
          </a:p>
        </p:txBody>
      </p:sp>
      <p:sp>
        <p:nvSpPr>
          <p:cNvPr id="93" name="Shape 93"/>
          <p:cNvSpPr/>
          <p:nvPr/>
        </p:nvSpPr>
        <p:spPr>
          <a:xfrm>
            <a:off x="850900" y="3959225"/>
            <a:ext cx="7987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小刚：您有钱吗？司机把我送到机场的时候，我才发现忘记带钱包了。</a:t>
            </a:r>
          </a:p>
        </p:txBody>
      </p:sp>
      <p:sp>
        <p:nvSpPr>
          <p:cNvPr id="94" name="Shape 94"/>
          <p:cNvSpPr/>
          <p:nvPr/>
        </p:nvSpPr>
        <p:spPr>
          <a:xfrm>
            <a:off x="850900" y="4535487"/>
            <a:ext cx="53968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t>周明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：我看你还是把重要的东西放在我这儿吧。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01"/>
          <p:cNvGrpSpPr/>
          <p:nvPr/>
        </p:nvGrpSpPr>
        <p:grpSpPr>
          <a:xfrm>
            <a:off x="470022" y="305519"/>
            <a:ext cx="1911427" cy="919241"/>
            <a:chOff x="0" y="0"/>
            <a:chExt cx="1911425" cy="919239"/>
          </a:xfrm>
        </p:grpSpPr>
        <p:grpSp>
          <p:nvGrpSpPr>
            <p:cNvPr id="3" name="Group 9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7" name="Shape 9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8" name="Shape 9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00" name="Shape 100"/>
            <p:cNvSpPr/>
            <p:nvPr/>
          </p:nvSpPr>
          <p:spPr>
            <a:xfrm>
              <a:off x="573825" y="287128"/>
              <a:ext cx="1337601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2" name="Shape 102"/>
          <p:cNvSpPr/>
          <p:nvPr/>
        </p:nvSpPr>
        <p:spPr>
          <a:xfrm>
            <a:off x="1573530" y="2034158"/>
            <a:ext cx="3934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 小刚现在有护照，但是没有钱。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1573530" y="3302000"/>
            <a:ext cx="2918715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 小刚坐飞机来机场的。</a:t>
            </a:r>
          </a:p>
        </p:txBody>
      </p:sp>
      <p:sp>
        <p:nvSpPr>
          <p:cNvPr id="104" name="Shape 104"/>
          <p:cNvSpPr/>
          <p:nvPr/>
        </p:nvSpPr>
        <p:spPr>
          <a:xfrm>
            <a:off x="1573530" y="3937000"/>
            <a:ext cx="2156715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4. 周经理不高兴。</a:t>
            </a:r>
          </a:p>
        </p:txBody>
      </p:sp>
      <p:sp>
        <p:nvSpPr>
          <p:cNvPr id="105" name="Shape 105"/>
          <p:cNvSpPr/>
          <p:nvPr/>
        </p:nvSpPr>
        <p:spPr>
          <a:xfrm>
            <a:off x="1573530" y="4572000"/>
            <a:ext cx="5712715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5. 周经理觉得不应该把重要的东西放在小刚那儿。</a:t>
            </a:r>
          </a:p>
        </p:txBody>
      </p:sp>
      <p:sp>
        <p:nvSpPr>
          <p:cNvPr id="106" name="Shape 106"/>
          <p:cNvSpPr/>
          <p:nvPr/>
        </p:nvSpPr>
        <p:spPr>
          <a:xfrm>
            <a:off x="1573530" y="2668110"/>
            <a:ext cx="4950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 小刚在来机场的路上就发现忘带护照里。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</p:spPr>
        <p:txBody>
          <a:bodyPr anchor="t">
            <a:normAutofit/>
          </a:bodyPr>
          <a:lstStyle>
            <a:lvl1pPr defTabSz="813816">
              <a:defRPr sz="4272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000" dirty="0" err="1"/>
              <a:t>第十二课</a:t>
            </a:r>
            <a:r>
              <a:rPr sz="4000" dirty="0"/>
              <a:t>  </a:t>
            </a:r>
            <a:r>
              <a:rPr sz="4000" dirty="0" err="1"/>
              <a:t>把重要的东西放在我这儿吧</a:t>
            </a:r>
            <a:endParaRPr sz="4000" dirty="0"/>
          </a:p>
        </p:txBody>
      </p:sp>
      <p:sp>
        <p:nvSpPr>
          <p:cNvPr id="15" name="Shape 15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6" name="Shape 16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4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240411-130512214R98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885825" y="3501390"/>
            <a:ext cx="2235200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9" name="1206 qiantuku FF81503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5831681" y="3429000"/>
            <a:ext cx="2235201" cy="14351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1205  microfotos_143155_1033168_2 12.jp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162114" y="3384550"/>
            <a:ext cx="2235201" cy="14351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" name="1203 microfotos_2648417 25.jp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5831681" y="1766570"/>
            <a:ext cx="2235201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2" name="1202 microfotos_143155_1821551_2 12.jpg"/>
          <p:cNvPicPr/>
          <p:nvPr/>
        </p:nvPicPr>
        <p:blipFill>
          <a:blip r:embed="rId6" cstate="print">
            <a:extLst/>
          </a:blip>
          <a:stretch>
            <a:fillRect/>
          </a:stretch>
        </p:blipFill>
        <p:spPr>
          <a:xfrm>
            <a:off x="3275012" y="1766570"/>
            <a:ext cx="2235201" cy="14351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3" name="1201 microfotos_3144286 25.jpg"/>
          <p:cNvPicPr/>
          <p:nvPr/>
        </p:nvPicPr>
        <p:blipFill>
          <a:blip r:embed="rId7" cstate="print">
            <a:extLst/>
          </a:blip>
          <a:stretch>
            <a:fillRect/>
          </a:stretch>
        </p:blipFill>
        <p:spPr>
          <a:xfrm>
            <a:off x="885825" y="1766570"/>
            <a:ext cx="2235200" cy="1435101"/>
          </a:xfrm>
          <a:prstGeom prst="rect">
            <a:avLst/>
          </a:prstGeom>
          <a:ln w="12700">
            <a:miter lim="400000"/>
          </a:ln>
        </p:spPr>
      </p:pic>
      <p:sp>
        <p:nvSpPr>
          <p:cNvPr id="24" name="Shape 24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热身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2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5" name="Shape 2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28" name="Shape 28"/>
          <p:cNvSpPr/>
          <p:nvPr/>
        </p:nvSpPr>
        <p:spPr>
          <a:xfrm>
            <a:off x="2819400" y="1143000"/>
            <a:ext cx="4371340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给下边的词语选择对应的图片：</a:t>
            </a:r>
          </a:p>
        </p:txBody>
      </p:sp>
      <p:sp>
        <p:nvSpPr>
          <p:cNvPr id="29" name="Shape 29"/>
          <p:cNvSpPr/>
          <p:nvPr/>
        </p:nvSpPr>
        <p:spPr>
          <a:xfrm>
            <a:off x="887412" y="1752600"/>
            <a:ext cx="371476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30" name="Shape 30"/>
          <p:cNvSpPr/>
          <p:nvPr/>
        </p:nvSpPr>
        <p:spPr>
          <a:xfrm>
            <a:off x="5795962" y="3429000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F</a:t>
            </a:r>
          </a:p>
        </p:txBody>
      </p:sp>
      <p:sp>
        <p:nvSpPr>
          <p:cNvPr id="31" name="Shape 31"/>
          <p:cNvSpPr/>
          <p:nvPr/>
        </p:nvSpPr>
        <p:spPr>
          <a:xfrm>
            <a:off x="3276600" y="1752600"/>
            <a:ext cx="35877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32" name="Shape 32"/>
          <p:cNvSpPr/>
          <p:nvPr/>
        </p:nvSpPr>
        <p:spPr>
          <a:xfrm>
            <a:off x="5797550" y="1752600"/>
            <a:ext cx="35242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33" name="Shape 33"/>
          <p:cNvSpPr/>
          <p:nvPr/>
        </p:nvSpPr>
        <p:spPr>
          <a:xfrm>
            <a:off x="862012" y="3419475"/>
            <a:ext cx="360363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D</a:t>
            </a:r>
          </a:p>
        </p:txBody>
      </p:sp>
      <p:sp>
        <p:nvSpPr>
          <p:cNvPr id="34" name="Shape 34"/>
          <p:cNvSpPr/>
          <p:nvPr/>
        </p:nvSpPr>
        <p:spPr>
          <a:xfrm>
            <a:off x="3276600" y="3429000"/>
            <a:ext cx="358775" cy="35814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E</a:t>
            </a:r>
          </a:p>
        </p:txBody>
      </p:sp>
      <p:sp>
        <p:nvSpPr>
          <p:cNvPr id="35" name="Shape 35"/>
          <p:cNvSpPr/>
          <p:nvPr/>
        </p:nvSpPr>
        <p:spPr>
          <a:xfrm>
            <a:off x="3500437" y="5734050"/>
            <a:ext cx="12573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sījī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5.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司机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6" name="Shape 36"/>
          <p:cNvSpPr/>
          <p:nvPr/>
        </p:nvSpPr>
        <p:spPr>
          <a:xfrm>
            <a:off x="5980112" y="5002529"/>
            <a:ext cx="23764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xínglixiāng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3.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行李箱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37" name="Shape 37"/>
          <p:cNvSpPr/>
          <p:nvPr/>
        </p:nvSpPr>
        <p:spPr>
          <a:xfrm>
            <a:off x="5905500" y="5626100"/>
            <a:ext cx="208756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bāo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6.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包 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</p:txBody>
      </p:sp>
      <p:sp>
        <p:nvSpPr>
          <p:cNvPr id="38" name="Shape 38"/>
          <p:cNvSpPr/>
          <p:nvPr/>
        </p:nvSpPr>
        <p:spPr>
          <a:xfrm>
            <a:off x="1209675" y="5734050"/>
            <a:ext cx="1943100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tàiyáng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4.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太阳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39" name="Shape 39"/>
          <p:cNvSpPr/>
          <p:nvPr/>
        </p:nvSpPr>
        <p:spPr>
          <a:xfrm>
            <a:off x="1255712" y="5035550"/>
            <a:ext cx="12954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lang="en-US" sz="2000" dirty="0" smtClean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hùzhào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护照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40" name="Shape 40"/>
          <p:cNvSpPr/>
          <p:nvPr/>
        </p:nvSpPr>
        <p:spPr>
          <a:xfrm>
            <a:off x="3708400" y="5002529"/>
            <a:ext cx="1368425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 smtClean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hēibǎn</a:t>
            </a:r>
            <a:endParaRPr lang="en-US" sz="2000" dirty="0" smtClean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2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.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黑板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pic>
        <p:nvPicPr>
          <p:cNvPr id="41" name="202microfotos_1715145 25.jpg"/>
          <p:cNvPicPr/>
          <p:nvPr/>
        </p:nvPicPr>
        <p:blipFill>
          <a:blip r:embed="rId8" cstate="print">
            <a:extLst/>
          </a:blip>
          <a:stretch>
            <a:fillRect/>
          </a:stretch>
        </p:blipFill>
        <p:spPr>
          <a:xfrm>
            <a:off x="-2162175" y="-3305175"/>
            <a:ext cx="1468438" cy="146843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 advAuto="0"/>
      <p:bldP spid="36" grpId="0" animBg="1" advAuto="0"/>
      <p:bldP spid="37" grpId="0" animBg="1" advAuto="0"/>
      <p:bldP spid="38" grpId="0" animBg="1" advAuto="0"/>
      <p:bldP spid="39" grpId="0" animBg="1" advAuto="0"/>
      <p:bldP spid="40" grpId="0" animBg="1" advAuto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词汇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46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4" name="Shape 44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45" name="Shape 45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47" name="Shape 47"/>
          <p:cNvSpPr/>
          <p:nvPr/>
        </p:nvSpPr>
        <p:spPr>
          <a:xfrm>
            <a:off x="5022850" y="1935162"/>
            <a:ext cx="1421567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teach </a:t>
            </a:r>
          </a:p>
        </p:txBody>
      </p:sp>
      <p:sp>
        <p:nvSpPr>
          <p:cNvPr id="48" name="Shape 48"/>
          <p:cNvSpPr/>
          <p:nvPr/>
        </p:nvSpPr>
        <p:spPr>
          <a:xfrm>
            <a:off x="1049337" y="1930400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教</a:t>
            </a:r>
          </a:p>
        </p:txBody>
      </p:sp>
      <p:sp>
        <p:nvSpPr>
          <p:cNvPr id="49" name="Shape 49"/>
          <p:cNvSpPr/>
          <p:nvPr/>
        </p:nvSpPr>
        <p:spPr>
          <a:xfrm>
            <a:off x="5026025" y="2659062"/>
            <a:ext cx="2917439" cy="7642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v./n. to draw, to paint; </a:t>
            </a:r>
          </a:p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       drawing, painting</a:t>
            </a:r>
          </a:p>
        </p:txBody>
      </p:sp>
      <p:sp>
        <p:nvSpPr>
          <p:cNvPr id="50" name="Shape 50"/>
          <p:cNvSpPr/>
          <p:nvPr/>
        </p:nvSpPr>
        <p:spPr>
          <a:xfrm>
            <a:off x="1049337" y="2659062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画</a:t>
            </a:r>
          </a:p>
        </p:txBody>
      </p:sp>
      <p:sp>
        <p:nvSpPr>
          <p:cNvPr id="51" name="Shape 51"/>
          <p:cNvSpPr/>
          <p:nvPr/>
        </p:nvSpPr>
        <p:spPr>
          <a:xfrm>
            <a:off x="5026025" y="3395662"/>
            <a:ext cx="127779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v. to need</a:t>
            </a:r>
          </a:p>
        </p:txBody>
      </p:sp>
      <p:sp>
        <p:nvSpPr>
          <p:cNvPr id="52" name="Shape 52"/>
          <p:cNvSpPr/>
          <p:nvPr/>
        </p:nvSpPr>
        <p:spPr>
          <a:xfrm>
            <a:off x="1049337" y="3390900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需要</a:t>
            </a:r>
          </a:p>
        </p:txBody>
      </p:sp>
      <p:sp>
        <p:nvSpPr>
          <p:cNvPr id="53" name="Shape 53"/>
          <p:cNvSpPr/>
          <p:nvPr/>
        </p:nvSpPr>
        <p:spPr>
          <a:xfrm>
            <a:off x="2519362" y="1935162"/>
            <a:ext cx="56040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jiāo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4" name="Shape 54"/>
          <p:cNvSpPr/>
          <p:nvPr/>
        </p:nvSpPr>
        <p:spPr>
          <a:xfrm>
            <a:off x="2514600" y="2651125"/>
            <a:ext cx="571629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huà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5" name="Shape 55"/>
          <p:cNvSpPr/>
          <p:nvPr/>
        </p:nvSpPr>
        <p:spPr>
          <a:xfrm>
            <a:off x="2513012" y="3387725"/>
            <a:ext cx="868184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xūyào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6" name="Shape 56"/>
          <p:cNvSpPr/>
          <p:nvPr/>
        </p:nvSpPr>
        <p:spPr>
          <a:xfrm>
            <a:off x="5026025" y="4132262"/>
            <a:ext cx="1762979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400">
                <a:latin typeface="Times New Roman"/>
                <a:ea typeface="Times New Roman"/>
                <a:cs typeface="Times New Roman"/>
                <a:sym typeface="Times New Roman"/>
              </a:rPr>
              <a:t>n. blackboard</a:t>
            </a:r>
          </a:p>
        </p:txBody>
      </p:sp>
      <p:sp>
        <p:nvSpPr>
          <p:cNvPr id="57" name="Shape 57"/>
          <p:cNvSpPr/>
          <p:nvPr/>
        </p:nvSpPr>
        <p:spPr>
          <a:xfrm>
            <a:off x="1049337" y="4127500"/>
            <a:ext cx="7137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黑板</a:t>
            </a:r>
          </a:p>
        </p:txBody>
      </p:sp>
      <p:sp>
        <p:nvSpPr>
          <p:cNvPr id="58" name="Shape 58"/>
          <p:cNvSpPr/>
          <p:nvPr/>
        </p:nvSpPr>
        <p:spPr>
          <a:xfrm>
            <a:off x="2513012" y="4124325"/>
            <a:ext cx="878446" cy="3693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hēibǎn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 advAuto="0"/>
      <p:bldP spid="49" grpId="0" animBg="1" advAuto="0"/>
      <p:bldP spid="51" grpId="0" animBg="1" advAuto="0"/>
      <p:bldP spid="56" grpId="0" animBg="1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/>
          <p:nvPr/>
        </p:nvSpPr>
        <p:spPr>
          <a:xfrm>
            <a:off x="990600" y="487362"/>
            <a:ext cx="77866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练习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6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1" name="Shape 6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62" name="Shape 6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64" name="Shape 64"/>
          <p:cNvSpPr/>
          <p:nvPr/>
        </p:nvSpPr>
        <p:spPr>
          <a:xfrm>
            <a:off x="1001712" y="1360487"/>
            <a:ext cx="543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65" name="Shape 65"/>
          <p:cNvSpPr/>
          <p:nvPr/>
        </p:nvSpPr>
        <p:spPr>
          <a:xfrm>
            <a:off x="5022850" y="2112962"/>
            <a:ext cx="120199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teach </a:t>
            </a:r>
          </a:p>
        </p:txBody>
      </p:sp>
      <p:sp>
        <p:nvSpPr>
          <p:cNvPr id="66" name="Shape 66"/>
          <p:cNvSpPr/>
          <p:nvPr/>
        </p:nvSpPr>
        <p:spPr>
          <a:xfrm>
            <a:off x="1049337" y="4327525"/>
            <a:ext cx="358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教</a:t>
            </a:r>
          </a:p>
        </p:txBody>
      </p:sp>
      <p:sp>
        <p:nvSpPr>
          <p:cNvPr id="67" name="Shape 67"/>
          <p:cNvSpPr/>
          <p:nvPr/>
        </p:nvSpPr>
        <p:spPr>
          <a:xfrm>
            <a:off x="5026025" y="4332609"/>
            <a:ext cx="2448556" cy="6648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v./n. to draw, to paint; </a:t>
            </a:r>
          </a:p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       drawing, painting</a:t>
            </a:r>
          </a:p>
        </p:txBody>
      </p:sp>
      <p:sp>
        <p:nvSpPr>
          <p:cNvPr id="68" name="Shape 68"/>
          <p:cNvSpPr/>
          <p:nvPr/>
        </p:nvSpPr>
        <p:spPr>
          <a:xfrm>
            <a:off x="1049337" y="2824162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画</a:t>
            </a:r>
          </a:p>
        </p:txBody>
      </p:sp>
      <p:sp>
        <p:nvSpPr>
          <p:cNvPr id="69" name="Shape 69"/>
          <p:cNvSpPr/>
          <p:nvPr/>
        </p:nvSpPr>
        <p:spPr>
          <a:xfrm>
            <a:off x="5026025" y="3573462"/>
            <a:ext cx="1082189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v. to need</a:t>
            </a:r>
          </a:p>
        </p:txBody>
      </p:sp>
      <p:sp>
        <p:nvSpPr>
          <p:cNvPr id="70" name="Shape 70"/>
          <p:cNvSpPr/>
          <p:nvPr/>
        </p:nvSpPr>
        <p:spPr>
          <a:xfrm>
            <a:off x="1049337" y="3568700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需要</a:t>
            </a:r>
          </a:p>
        </p:txBody>
      </p:sp>
      <p:sp>
        <p:nvSpPr>
          <p:cNvPr id="71" name="Shape 71"/>
          <p:cNvSpPr/>
          <p:nvPr/>
        </p:nvSpPr>
        <p:spPr>
          <a:xfrm>
            <a:off x="2519362" y="2112962"/>
            <a:ext cx="389530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jiāo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2" name="Shape 72"/>
          <p:cNvSpPr/>
          <p:nvPr/>
        </p:nvSpPr>
        <p:spPr>
          <a:xfrm>
            <a:off x="2511742" y="3574417"/>
            <a:ext cx="399148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huà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3" name="Shape 73"/>
          <p:cNvSpPr/>
          <p:nvPr/>
        </p:nvSpPr>
        <p:spPr>
          <a:xfrm>
            <a:off x="2516695" y="2824162"/>
            <a:ext cx="646011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xūyào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74" name="Shape 74"/>
          <p:cNvSpPr/>
          <p:nvPr/>
        </p:nvSpPr>
        <p:spPr>
          <a:xfrm>
            <a:off x="5026025" y="2823207"/>
            <a:ext cx="1486506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Times New Roman"/>
                <a:ea typeface="Times New Roman"/>
                <a:cs typeface="Times New Roman"/>
                <a:sym typeface="Times New Roman"/>
              </a:rPr>
              <a:t>n. blackboard</a:t>
            </a:r>
          </a:p>
        </p:txBody>
      </p:sp>
      <p:sp>
        <p:nvSpPr>
          <p:cNvPr id="75" name="Shape 75"/>
          <p:cNvSpPr/>
          <p:nvPr/>
        </p:nvSpPr>
        <p:spPr>
          <a:xfrm>
            <a:off x="1049337" y="2105025"/>
            <a:ext cx="612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黑板</a:t>
            </a:r>
          </a:p>
        </p:txBody>
      </p:sp>
      <p:sp>
        <p:nvSpPr>
          <p:cNvPr id="76" name="Shape 76"/>
          <p:cNvSpPr/>
          <p:nvPr/>
        </p:nvSpPr>
        <p:spPr>
          <a:xfrm>
            <a:off x="2513012" y="4327525"/>
            <a:ext cx="729367" cy="30777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hēibǎn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/>
          <p:nvPr/>
        </p:nvSpPr>
        <p:spPr>
          <a:xfrm>
            <a:off x="1071562" y="487362"/>
            <a:ext cx="80724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 algn="l">
              <a:defRPr sz="1800">
                <a:solidFill>
                  <a:srgbClr val="000000"/>
                </a:solidFill>
              </a:defRPr>
            </a:pPr>
            <a:r>
              <a:rPr sz="4000" dirty="0" err="1">
                <a:solidFill>
                  <a:srgbClr val="A6A6A6"/>
                </a:solidFill>
              </a:rPr>
              <a:t>语言点</a:t>
            </a:r>
            <a:endParaRPr sz="4000" dirty="0">
              <a:solidFill>
                <a:srgbClr val="A6A6A6"/>
              </a:solidFill>
            </a:endParaRPr>
          </a:p>
        </p:txBody>
      </p:sp>
      <p:grpSp>
        <p:nvGrpSpPr>
          <p:cNvPr id="2" name="Group 8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79" name="Shape 7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  <p:sp>
          <p:nvSpPr>
            <p:cNvPr id="80" name="Shape 8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miter lim="8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>
                <a:defRPr>
                  <a:latin typeface="Arial"/>
                  <a:ea typeface="Arial"/>
                  <a:cs typeface="Arial"/>
                  <a:sym typeface="Arial"/>
                </a:defRPr>
              </a:pPr>
              <a:endParaRPr/>
            </a:p>
          </p:txBody>
        </p:sp>
      </p:grpSp>
      <p:sp>
        <p:nvSpPr>
          <p:cNvPr id="82" name="Shape 82"/>
          <p:cNvSpPr/>
          <p:nvPr/>
        </p:nvSpPr>
        <p:spPr>
          <a:xfrm>
            <a:off x="-1" y="1454467"/>
            <a:ext cx="9144002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8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800">
                <a:solidFill>
                  <a:srgbClr val="0433FF"/>
                </a:solidFill>
              </a:rPr>
              <a:t>画(v./n.)</a:t>
            </a:r>
          </a:p>
        </p:txBody>
      </p:sp>
      <p:pic>
        <p:nvPicPr>
          <p:cNvPr id="83" name="u=2363530817,2305006665&amp;fm=21&amp;gp=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4637344" y="2271259"/>
            <a:ext cx="3759201" cy="2501901"/>
          </a:xfrm>
          <a:prstGeom prst="rect">
            <a:avLst/>
          </a:prstGeom>
          <a:ln w="12700">
            <a:miter lim="400000"/>
          </a:ln>
        </p:spPr>
      </p:pic>
      <p:pic>
        <p:nvPicPr>
          <p:cNvPr id="84" name="u=949975332,494509661&amp;fm=21&amp;gp=0.jp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524916" y="2271711"/>
            <a:ext cx="3763776" cy="25016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/>
          <p:nvPr/>
        </p:nvSpPr>
        <p:spPr>
          <a:xfrm>
            <a:off x="2541587" y="862012"/>
            <a:ext cx="2644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选择相同意思的“画”</a:t>
            </a:r>
          </a:p>
        </p:txBody>
      </p:sp>
      <p:grpSp>
        <p:nvGrpSpPr>
          <p:cNvPr id="2" name="Group 91"/>
          <p:cNvGrpSpPr/>
          <p:nvPr/>
        </p:nvGrpSpPr>
        <p:grpSpPr>
          <a:xfrm>
            <a:off x="470022" y="305519"/>
            <a:ext cx="1936827" cy="919241"/>
            <a:chOff x="0" y="0"/>
            <a:chExt cx="1936825" cy="919239"/>
          </a:xfrm>
        </p:grpSpPr>
        <p:grpSp>
          <p:nvGrpSpPr>
            <p:cNvPr id="3" name="Group 8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7" name="Shape 8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88" name="Shape 8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90" name="Shape 90"/>
            <p:cNvSpPr/>
            <p:nvPr/>
          </p:nvSpPr>
          <p:spPr>
            <a:xfrm>
              <a:off x="574552" y="286618"/>
              <a:ext cx="1362274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2" name="Shape 92"/>
          <p:cNvSpPr/>
          <p:nvPr/>
        </p:nvSpPr>
        <p:spPr>
          <a:xfrm>
            <a:off x="1263650" y="2137092"/>
            <a:ext cx="67056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小刚给我(A)画了一张去他家的地图。</a:t>
            </a:r>
          </a:p>
        </p:txBody>
      </p:sp>
      <p:sp>
        <p:nvSpPr>
          <p:cNvPr id="93" name="Shape 93"/>
          <p:cNvSpPr/>
          <p:nvPr/>
        </p:nvSpPr>
        <p:spPr>
          <a:xfrm>
            <a:off x="1238250" y="3076892"/>
            <a:ext cx="6934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我把她送我的(D)画放在了桌上。</a:t>
            </a:r>
          </a:p>
        </p:txBody>
      </p:sp>
      <p:sp>
        <p:nvSpPr>
          <p:cNvPr id="94" name="Shape 94"/>
          <p:cNvSpPr/>
          <p:nvPr/>
        </p:nvSpPr>
        <p:spPr>
          <a:xfrm>
            <a:off x="1289050" y="4009072"/>
            <a:ext cx="67818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她从小就喜欢(B)画(C)画。</a:t>
            </a:r>
          </a:p>
        </p:txBody>
      </p:sp>
      <p:sp>
        <p:nvSpPr>
          <p:cNvPr id="95" name="Shape 95"/>
          <p:cNvSpPr/>
          <p:nvPr/>
        </p:nvSpPr>
        <p:spPr>
          <a:xfrm>
            <a:off x="1157765" y="5007765"/>
            <a:ext cx="886715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画 v.：</a:t>
            </a:r>
          </a:p>
        </p:txBody>
      </p:sp>
      <p:sp>
        <p:nvSpPr>
          <p:cNvPr id="96" name="Shape 96"/>
          <p:cNvSpPr/>
          <p:nvPr/>
        </p:nvSpPr>
        <p:spPr>
          <a:xfrm>
            <a:off x="1157765" y="5577458"/>
            <a:ext cx="717297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画 n.:</a:t>
            </a: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02"/>
          <p:cNvGrpSpPr/>
          <p:nvPr/>
        </p:nvGrpSpPr>
        <p:grpSpPr>
          <a:xfrm>
            <a:off x="287923" y="227733"/>
            <a:ext cx="8698916" cy="1015841"/>
            <a:chOff x="0" y="0"/>
            <a:chExt cx="8698915" cy="1015840"/>
          </a:xfrm>
        </p:grpSpPr>
        <p:sp>
          <p:nvSpPr>
            <p:cNvPr id="98" name="Shape 98"/>
            <p:cNvSpPr/>
            <p:nvPr/>
          </p:nvSpPr>
          <p:spPr>
            <a:xfrm>
              <a:off x="626505" y="307957"/>
              <a:ext cx="8072410" cy="70788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101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99" name="Shape 99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0" name="Shape 100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03" name="Shape 103"/>
          <p:cNvSpPr/>
          <p:nvPr/>
        </p:nvSpPr>
        <p:spPr>
          <a:xfrm>
            <a:off x="-1" y="1322704"/>
            <a:ext cx="9144002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 algn="ctr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听课文补全课文</a:t>
            </a:r>
          </a:p>
        </p:txBody>
      </p:sp>
      <p:sp>
        <p:nvSpPr>
          <p:cNvPr id="104" name="Shape 104"/>
          <p:cNvSpPr/>
          <p:nvPr/>
        </p:nvSpPr>
        <p:spPr>
          <a:xfrm>
            <a:off x="1192530" y="2427858"/>
            <a:ext cx="7279641" cy="11176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我是一个中学老师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学生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画儿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每次下课前，我都会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endParaRPr sz="2000" u="sng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下次学生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带的东西写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黑板上，但是每次上课时，总会有学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生忘了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铅笔，所以我有点儿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，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不是因为他们没带铅笔，是</a:t>
            </a:r>
            <a:endParaRPr sz="2000" dirty="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因为他们没有好的学习</a:t>
            </a:r>
            <a:r>
              <a:rPr sz="2000" u="sng" dirty="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0"/>
          <p:cNvGrpSpPr/>
          <p:nvPr/>
        </p:nvGrpSpPr>
        <p:grpSpPr>
          <a:xfrm>
            <a:off x="287923" y="227733"/>
            <a:ext cx="8698916" cy="923510"/>
            <a:chOff x="0" y="0"/>
            <a:chExt cx="8698915" cy="923509"/>
          </a:xfrm>
        </p:grpSpPr>
        <p:sp>
          <p:nvSpPr>
            <p:cNvPr id="106" name="Shape 106"/>
            <p:cNvSpPr/>
            <p:nvPr/>
          </p:nvSpPr>
          <p:spPr>
            <a:xfrm>
              <a:off x="626505" y="307957"/>
              <a:ext cx="8072410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课文</a:t>
              </a:r>
              <a:endParaRPr sz="4000" dirty="0">
                <a:solidFill>
                  <a:srgbClr val="A6A6A6"/>
                </a:solidFill>
              </a:endParaRPr>
            </a:p>
          </p:txBody>
        </p:sp>
        <p:grpSp>
          <p:nvGrpSpPr>
            <p:cNvPr id="3" name="Group 109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7" name="Shape 107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08" name="Shape 108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</p:grpSp>
      <p:sp>
        <p:nvSpPr>
          <p:cNvPr id="111" name="Shape 111"/>
          <p:cNvSpPr/>
          <p:nvPr/>
        </p:nvSpPr>
        <p:spPr>
          <a:xfrm>
            <a:off x="951230" y="2161158"/>
            <a:ext cx="7279641" cy="1107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        我是一个中学老师，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教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学生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画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画儿。每次下课前，我都会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把</a:t>
            </a:r>
            <a:endParaRPr sz="2000">
              <a:latin typeface="华文细黑"/>
              <a:ea typeface="华文细黑"/>
              <a:cs typeface="华文细黑"/>
              <a:sym typeface="华文细黑"/>
            </a:endParaRP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下次学生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需要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带的东西写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在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黑板上，但是每次上课时，总会有学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生忘了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拿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铅笔，所以我有点儿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生气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，不是因为他们没带铅笔，是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因为他们没有好的学习</a:t>
            </a:r>
            <a:r>
              <a:rPr sz="2000">
                <a:solidFill>
                  <a:srgbClr val="0433FF"/>
                </a:solidFill>
                <a:latin typeface="华文细黑"/>
                <a:ea typeface="华文细黑"/>
                <a:cs typeface="华文细黑"/>
                <a:sym typeface="华文细黑"/>
              </a:rPr>
              <a:t>习惯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Shape 113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18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16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14" name="Shape 114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15" name="Shape 115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17" name="Shape 117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19" name="Shape 119"/>
          <p:cNvSpPr/>
          <p:nvPr/>
        </p:nvSpPr>
        <p:spPr>
          <a:xfrm>
            <a:off x="1471612" y="2878137"/>
            <a:ext cx="5275962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A：你怎么不上飞机？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B：我来机场的路上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发现忘了带护照了。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A：那怎么办？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B：我让妈妈把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带 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我了。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20" name="Shape 120"/>
          <p:cNvSpPr/>
          <p:nvPr/>
        </p:nvSpPr>
        <p:spPr>
          <a:xfrm>
            <a:off x="227171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给</a:t>
            </a:r>
          </a:p>
        </p:txBody>
      </p:sp>
      <p:sp>
        <p:nvSpPr>
          <p:cNvPr id="121" name="Shape 121"/>
          <p:cNvSpPr/>
          <p:nvPr/>
        </p:nvSpPr>
        <p:spPr>
          <a:xfrm>
            <a:off x="3279775" y="1989137"/>
            <a:ext cx="38472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/>
              <a:t> 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才</a:t>
            </a:r>
          </a:p>
        </p:txBody>
      </p:sp>
      <p:sp>
        <p:nvSpPr>
          <p:cNvPr id="122" name="Shape 122"/>
          <p:cNvSpPr/>
          <p:nvPr/>
        </p:nvSpPr>
        <p:spPr>
          <a:xfrm>
            <a:off x="4475162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护照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23" name="1207 qiantuku -Delayed-Flight-Again-10422611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527403" y="2594610"/>
            <a:ext cx="2540001" cy="1689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30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28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6" name="Shape 126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27" name="Shape 127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29" name="Shape 129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31" name="Shape 131"/>
          <p:cNvSpPr/>
          <p:nvPr/>
        </p:nvSpPr>
        <p:spPr>
          <a:xfrm>
            <a:off x="1852612" y="2852737"/>
            <a:ext cx="4132962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A：9点半了，你怎么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来？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B：起晚了，还等了半天公共汽车。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A：你的车呢？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B：我把车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在家里了。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</a:t>
            </a:r>
          </a:p>
        </p:txBody>
      </p:sp>
      <p:sp>
        <p:nvSpPr>
          <p:cNvPr id="132" name="Shape 132"/>
          <p:cNvSpPr/>
          <p:nvPr/>
        </p:nvSpPr>
        <p:spPr>
          <a:xfrm>
            <a:off x="262731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停</a:t>
            </a:r>
          </a:p>
        </p:txBody>
      </p:sp>
      <p:sp>
        <p:nvSpPr>
          <p:cNvPr id="133" name="Shape 133"/>
          <p:cNvSpPr/>
          <p:nvPr/>
        </p:nvSpPr>
        <p:spPr>
          <a:xfrm>
            <a:off x="3863975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才</a:t>
            </a:r>
          </a:p>
        </p:txBody>
      </p:sp>
      <p:pic>
        <p:nvPicPr>
          <p:cNvPr id="134" name="1208 qiantuku -The-boss-discipline-you-fot-be-56070977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007924" y="2569210"/>
            <a:ext cx="2540001" cy="18679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41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39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7" name="Shape 137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38" name="Shape 138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40" name="Shape 140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42" name="Shape 142"/>
          <p:cNvSpPr/>
          <p:nvPr/>
        </p:nvSpPr>
        <p:spPr>
          <a:xfrm>
            <a:off x="1852612" y="2852737"/>
            <a:ext cx="4704462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A：你带我们去游泳吧。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B：行，你是刚学会游泳吗？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A：不是，我两年前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学会游泳了。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B：好，我一会儿就把你们 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游泳馆。</a:t>
            </a:r>
          </a:p>
        </p:txBody>
      </p:sp>
      <p:sp>
        <p:nvSpPr>
          <p:cNvPr id="143" name="Shape 143"/>
          <p:cNvSpPr/>
          <p:nvPr/>
        </p:nvSpPr>
        <p:spPr>
          <a:xfrm>
            <a:off x="3203575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送到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4" name="Shape 144"/>
          <p:cNvSpPr/>
          <p:nvPr/>
        </p:nvSpPr>
        <p:spPr>
          <a:xfrm>
            <a:off x="428466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就</a:t>
            </a:r>
          </a:p>
        </p:txBody>
      </p:sp>
      <p:pic>
        <p:nvPicPr>
          <p:cNvPr id="145" name="1209 qiantuku-Woman-With-Two-Children-Sittin-4133567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461125" y="2569210"/>
            <a:ext cx="2540000" cy="16891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52"/>
          <p:cNvGrpSpPr/>
          <p:nvPr/>
        </p:nvGrpSpPr>
        <p:grpSpPr>
          <a:xfrm>
            <a:off x="470022" y="305519"/>
            <a:ext cx="8359655" cy="919242"/>
            <a:chOff x="0" y="0"/>
            <a:chExt cx="8359653" cy="919240"/>
          </a:xfrm>
        </p:grpSpPr>
        <p:grpSp>
          <p:nvGrpSpPr>
            <p:cNvPr id="3" name="Group 15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48" name="Shape 14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  <p:sp>
            <p:nvSpPr>
              <p:cNvPr id="149" name="Shape 14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miter lim="800000"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>
                  <a:defRPr>
                    <a:latin typeface="Arial"/>
                    <a:ea typeface="Arial"/>
                    <a:cs typeface="Arial"/>
                    <a:sym typeface="Arial"/>
                  </a:defRPr>
                </a:pPr>
                <a:endParaRPr/>
              </a:p>
            </p:txBody>
          </p:sp>
        </p:grpSp>
        <p:sp>
          <p:nvSpPr>
            <p:cNvPr id="151" name="Shape 151"/>
            <p:cNvSpPr/>
            <p:nvPr/>
          </p:nvSpPr>
          <p:spPr>
            <a:xfrm>
              <a:off x="574552" y="286618"/>
              <a:ext cx="7785101" cy="6155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 algn="l">
                <a:defRPr sz="1800">
                  <a:solidFill>
                    <a:srgbClr val="000000"/>
                  </a:solidFill>
                </a:defRPr>
              </a:pPr>
              <a:r>
                <a:rPr sz="4000" dirty="0" err="1">
                  <a:solidFill>
                    <a:srgbClr val="A6A6A6"/>
                  </a:solidFill>
                </a:rPr>
                <a:t>练习</a:t>
              </a:r>
              <a:endParaRPr sz="4000" dirty="0">
                <a:solidFill>
                  <a:srgbClr val="A6A6A6"/>
                </a:solidFill>
              </a:endParaRPr>
            </a:p>
          </p:txBody>
        </p:sp>
      </p:grpSp>
      <p:sp>
        <p:nvSpPr>
          <p:cNvPr id="153" name="Shape 153"/>
          <p:cNvSpPr/>
          <p:nvPr/>
        </p:nvSpPr>
        <p:spPr>
          <a:xfrm>
            <a:off x="1370012" y="2852737"/>
            <a:ext cx="5221987" cy="112204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A：起床吧，已经8点了。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B：再让我睡会儿吧，昨晚很晚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回来的。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A：那我先起来了。我的眼镜呢？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B：昨天晚上我把它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电脑上了。</a:t>
            </a:r>
          </a:p>
        </p:txBody>
      </p:sp>
      <p:sp>
        <p:nvSpPr>
          <p:cNvPr id="154" name="Shape 154"/>
          <p:cNvSpPr/>
          <p:nvPr/>
        </p:nvSpPr>
        <p:spPr>
          <a:xfrm>
            <a:off x="3203575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放在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5" name="Shape 155"/>
          <p:cNvSpPr/>
          <p:nvPr/>
        </p:nvSpPr>
        <p:spPr>
          <a:xfrm>
            <a:off x="428466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才</a:t>
            </a:r>
          </a:p>
        </p:txBody>
      </p:sp>
      <p:pic>
        <p:nvPicPr>
          <p:cNvPr id="156" name="1210 qiantuku-Glasses-and-keyboard-32001056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6506120" y="2531110"/>
            <a:ext cx="2540001" cy="16891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ctr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0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1073</Words>
  <Application>Microsoft Office PowerPoint</Application>
  <PresentationFormat>全屏显示(4:3)</PresentationFormat>
  <Paragraphs>360</Paragraphs>
  <Slides>40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40</vt:i4>
      </vt:variant>
    </vt:vector>
  </HeadingPairs>
  <TitlesOfParts>
    <vt:vector size="53" baseType="lpstr">
      <vt:lpstr>Arial</vt:lpstr>
      <vt:lpstr>宋体</vt:lpstr>
      <vt:lpstr>黑体</vt:lpstr>
      <vt:lpstr>Calibri</vt:lpstr>
      <vt:lpstr>华文细黑</vt:lpstr>
      <vt:lpstr>GB Pinyinok-D</vt:lpstr>
      <vt:lpstr>Times</vt:lpstr>
      <vt:lpstr>Times New Roman</vt:lpstr>
      <vt:lpstr>Ebrima</vt:lpstr>
      <vt:lpstr>华文楷体</vt:lpstr>
      <vt:lpstr>Helvetica</vt:lpstr>
      <vt:lpstr>Helvetica Neue</vt:lpstr>
      <vt:lpstr>Default</vt:lpstr>
      <vt:lpstr>第十二课  把重要的东西放在我这儿吧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第十二课  把重要的东西放在我这儿吧</vt:lpstr>
      <vt:lpstr>幻灯片 11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幻灯片 19</vt:lpstr>
      <vt:lpstr>幻灯片 20</vt:lpstr>
      <vt:lpstr>第十二课  把重要的东西放在我这儿吧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第十二课  把重要的东西放在我这儿吧</vt:lpstr>
      <vt:lpstr>幻灯片 30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  <vt:lpstr>幻灯片 39</vt:lpstr>
      <vt:lpstr>幻灯片 40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第十二课  把重要的东西放在我这儿吧</dc:title>
  <dc:creator>888</dc:creator>
  <cp:lastModifiedBy>888</cp:lastModifiedBy>
  <cp:revision>11</cp:revision>
  <dcterms:modified xsi:type="dcterms:W3CDTF">2015-09-23T01:16:41Z</dcterms:modified>
</cp:coreProperties>
</file>