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6" r:id="rId2"/>
    <p:sldId id="257" r:id="rId3"/>
    <p:sldId id="258" r:id="rId4"/>
    <p:sldId id="259" r:id="rId5"/>
    <p:sldId id="260" r:id="rId6"/>
    <p:sldId id="261" r:id="rId7"/>
    <p:sldId id="262" r:id="rId8"/>
    <p:sldId id="263" r:id="rId9"/>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355327-9DC6-43A3-915B-49C108B7639C}" v="36" dt="2023-10-26T16:14:19.7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57" d="100"/>
          <a:sy n="57" d="100"/>
        </p:scale>
        <p:origin x="46"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ekur Rahman (2210706)" userId="S::2210706@student.uwtsd.ac.uk::2a39a06b-a761-4ef0-aad1-833a1edf1746" providerId="AD" clId="Web-{33355327-9DC6-43A3-915B-49C108B7639C}"/>
    <pc:docChg chg="modSld">
      <pc:chgData name="Shahekur Rahman (2210706)" userId="S::2210706@student.uwtsd.ac.uk::2a39a06b-a761-4ef0-aad1-833a1edf1746" providerId="AD" clId="Web-{33355327-9DC6-43A3-915B-49C108B7639C}" dt="2023-10-26T16:14:15.993" v="38" actId="20577"/>
      <pc:docMkLst>
        <pc:docMk/>
      </pc:docMkLst>
      <pc:sldChg chg="modSp">
        <pc:chgData name="Shahekur Rahman (2210706)" userId="S::2210706@student.uwtsd.ac.uk::2a39a06b-a761-4ef0-aad1-833a1edf1746" providerId="AD" clId="Web-{33355327-9DC6-43A3-915B-49C108B7639C}" dt="2023-10-26T16:14:15.993" v="38" actId="20577"/>
        <pc:sldMkLst>
          <pc:docMk/>
          <pc:sldMk cId="29726313" sldId="256"/>
        </pc:sldMkLst>
        <pc:spChg chg="mod">
          <ac:chgData name="Shahekur Rahman (2210706)" userId="S::2210706@student.uwtsd.ac.uk::2a39a06b-a761-4ef0-aad1-833a1edf1746" providerId="AD" clId="Web-{33355327-9DC6-43A3-915B-49C108B7639C}" dt="2023-10-26T16:13:51.975" v="31" actId="20577"/>
          <ac:spMkLst>
            <pc:docMk/>
            <pc:sldMk cId="29726313" sldId="256"/>
            <ac:spMk id="2" creationId="{80D752A3-E2E1-FBB1-039B-F71A714505C1}"/>
          </ac:spMkLst>
        </pc:spChg>
        <pc:spChg chg="mod">
          <ac:chgData name="Shahekur Rahman (2210706)" userId="S::2210706@student.uwtsd.ac.uk::2a39a06b-a761-4ef0-aad1-833a1edf1746" providerId="AD" clId="Web-{33355327-9DC6-43A3-915B-49C108B7639C}" dt="2023-10-26T16:14:15.993" v="38" actId="20577"/>
          <ac:spMkLst>
            <pc:docMk/>
            <pc:sldMk cId="29726313" sldId="256"/>
            <ac:spMk id="3" creationId="{7AA1257D-2C96-322B-DBB7-A1920012193C}"/>
          </ac:spMkLst>
        </pc:spChg>
      </pc:sldChg>
      <pc:sldChg chg="modSp">
        <pc:chgData name="Shahekur Rahman (2210706)" userId="S::2210706@student.uwtsd.ac.uk::2a39a06b-a761-4ef0-aad1-833a1edf1746" providerId="AD" clId="Web-{33355327-9DC6-43A3-915B-49C108B7639C}" dt="2023-10-26T16:12:51.456" v="15" actId="20577"/>
        <pc:sldMkLst>
          <pc:docMk/>
          <pc:sldMk cId="3588373153" sldId="257"/>
        </pc:sldMkLst>
        <pc:spChg chg="mod">
          <ac:chgData name="Shahekur Rahman (2210706)" userId="S::2210706@student.uwtsd.ac.uk::2a39a06b-a761-4ef0-aad1-833a1edf1746" providerId="AD" clId="Web-{33355327-9DC6-43A3-915B-49C108B7639C}" dt="2023-10-26T16:12:51.456" v="15" actId="20577"/>
          <ac:spMkLst>
            <pc:docMk/>
            <pc:sldMk cId="3588373153" sldId="257"/>
            <ac:spMk id="3" creationId="{92659AC9-BE65-4AB2-AB37-8BCAC3B852F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kumimoji="0" lang="en-US" sz="7200" b="1" i="0" u="none" strike="noStrike" kern="1200" cap="all" spc="0" normalizeH="0" baseline="0" dirty="0">
                <a:ln w="15875">
                  <a:solidFill>
                    <a:sysClr val="window" lastClr="FFFFFF"/>
                  </a:solidFill>
                </a:ln>
                <a:solidFill>
                  <a:srgbClr val="DF5327"/>
                </a:solidFill>
                <a:effectLst>
                  <a:outerShdw dist="38100" dir="2700000" algn="tl" rotWithShape="0">
                    <a:srgbClr val="DF5327"/>
                  </a:outerShdw>
                </a:effectLst>
                <a:uLnTx/>
                <a:uFillTx/>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chemeClr val="accent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accent1"/>
                </a:solidFill>
              </a:defRPr>
            </a:lvl1pPr>
          </a:lstStyle>
          <a:p>
            <a:fld id="{6EE567FC-9831-430D-A2AD-4D743DA8AA60}" type="datetimeFigureOut">
              <a:rPr lang="en-US" smtClean="0"/>
              <a:t>10/26/2023</a:t>
            </a:fld>
            <a:endParaRPr lang="en-US"/>
          </a:p>
        </p:txBody>
      </p:sp>
      <p:sp>
        <p:nvSpPr>
          <p:cNvPr id="5" name="Footer Placeholder 4"/>
          <p:cNvSpPr>
            <a:spLocks noGrp="1"/>
          </p:cNvSpPr>
          <p:nvPr>
            <p:ph type="ftr" sz="quarter" idx="11"/>
          </p:nvPr>
        </p:nvSpPr>
        <p:spPr/>
        <p:txBody>
          <a:bodyPr/>
          <a:lstStyle>
            <a:lvl1pPr>
              <a:defRPr>
                <a:solidFill>
                  <a:schemeClr val="accent1"/>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solidFill>
              </a:defRPr>
            </a:lvl1pPr>
          </a:lstStyle>
          <a:p>
            <a:fld id="{F7F629CB-9B49-4CE5-842A-2DB2760034A0}" type="slidenum">
              <a:rPr lang="en-US" smtClean="0"/>
              <a:t>‹#›</a:t>
            </a:fld>
            <a:endParaRPr lang="en-US"/>
          </a:p>
        </p:txBody>
      </p:sp>
      <p:cxnSp>
        <p:nvCxnSpPr>
          <p:cNvPr id="8" name="Straight Connector 7"/>
          <p:cNvCxnSpPr/>
          <p:nvPr/>
        </p:nvCxnSpPr>
        <p:spPr>
          <a:xfrm>
            <a:off x="1978660" y="3733800"/>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2287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E567FC-9831-430D-A2AD-4D743DA8AA60}"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F629CB-9B49-4CE5-842A-2DB2760034A0}" type="slidenum">
              <a:rPr lang="en-US" smtClean="0"/>
              <a:t>‹#›</a:t>
            </a:fld>
            <a:endParaRPr lang="en-US"/>
          </a:p>
        </p:txBody>
      </p:sp>
    </p:spTree>
    <p:extLst>
      <p:ext uri="{BB962C8B-B14F-4D97-AF65-F5344CB8AC3E}">
        <p14:creationId xmlns:p14="http://schemas.microsoft.com/office/powerpoint/2010/main" val="3264073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marL="0" algn="ctr" defTabSz="914400" rtl="0" eaLnBrk="1" latinLnBrk="0" hangingPunct="1">
              <a:lnSpc>
                <a:spcPct val="85000"/>
              </a:lnSpc>
              <a:spcBef>
                <a:spcPct val="0"/>
              </a:spcBef>
              <a:buNone/>
              <a:defRPr kumimoji="0" lang="en-US" sz="7200" b="1" i="0" u="none" strike="noStrike" kern="1200" cap="all" spc="0" normalizeH="0" baseline="0" dirty="0">
                <a:ln w="15875">
                  <a:solidFill>
                    <a:sysClr val="window" lastClr="FFFFFF"/>
                  </a:solidFill>
                </a:ln>
                <a:solidFill>
                  <a:srgbClr val="DF5327"/>
                </a:solidFill>
                <a:effectLst>
                  <a:outerShdw dist="38100" dir="2700000" algn="tl" rotWithShape="0">
                    <a:srgbClr val="DF5327"/>
                  </a:outerShdw>
                </a:effectLst>
                <a:uLnTx/>
                <a:uFillTx/>
                <a:latin typeface="Corbel" pitchFamily="34" charset="0"/>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E567FC-9831-430D-A2AD-4D743DA8AA60}"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F629CB-9B49-4CE5-842A-2DB2760034A0}" type="slidenum">
              <a:rPr lang="en-US" smtClean="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2513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E567FC-9831-430D-A2AD-4D743DA8AA60}"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F629CB-9B49-4CE5-842A-2DB2760034A0}" type="slidenum">
              <a:rPr lang="en-US" smtClean="0"/>
              <a:t>‹#›</a:t>
            </a:fld>
            <a:endParaRPr lang="en-US"/>
          </a:p>
        </p:txBody>
      </p:sp>
    </p:spTree>
    <p:extLst>
      <p:ext uri="{BB962C8B-B14F-4D97-AF65-F5344CB8AC3E}">
        <p14:creationId xmlns:p14="http://schemas.microsoft.com/office/powerpoint/2010/main" val="477611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E567FC-9831-430D-A2AD-4D743DA8AA60}" type="datetimeFigureOut">
              <a:rPr lang="en-US" smtClean="0"/>
              <a:t>10/26/2023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F629CB-9B49-4CE5-842A-2DB2760034A0}" type="slidenum">
              <a:rPr lang="en-US" smtClean="0"/>
              <a:t>‹#›</a:t>
            </a:fld>
            <a:endParaRPr lang="en-US"/>
          </a:p>
        </p:txBody>
      </p:sp>
    </p:spTree>
    <p:extLst>
      <p:ext uri="{BB962C8B-B14F-4D97-AF65-F5344CB8AC3E}">
        <p14:creationId xmlns:p14="http://schemas.microsoft.com/office/powerpoint/2010/main" val="490011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E567FC-9831-430D-A2AD-4D743DA8AA60}" type="datetimeFigureOut">
              <a:rPr lang="en-US" smtClean="0"/>
              <a:t>10/26/2023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F629CB-9B49-4CE5-842A-2DB2760034A0}" type="slidenum">
              <a:rPr lang="en-US" smtClean="0"/>
              <a:t>‹#›</a:t>
            </a:fld>
            <a:endParaRPr lang="en-US"/>
          </a:p>
        </p:txBody>
      </p:sp>
    </p:spTree>
    <p:extLst>
      <p:ext uri="{BB962C8B-B14F-4D97-AF65-F5344CB8AC3E}">
        <p14:creationId xmlns:p14="http://schemas.microsoft.com/office/powerpoint/2010/main" val="3079017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E567FC-9831-430D-A2AD-4D743DA8AA60}" type="datetimeFigureOut">
              <a:rPr lang="en-US" smtClean="0"/>
              <a:t>10/26/2023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F629CB-9B49-4CE5-842A-2DB2760034A0}" type="slidenum">
              <a:rPr lang="en-US" smtClean="0"/>
              <a:t>‹#›</a:t>
            </a:fld>
            <a:endParaRPr lang="en-US"/>
          </a:p>
        </p:txBody>
      </p:sp>
    </p:spTree>
    <p:extLst>
      <p:ext uri="{BB962C8B-B14F-4D97-AF65-F5344CB8AC3E}">
        <p14:creationId xmlns:p14="http://schemas.microsoft.com/office/powerpoint/2010/main" val="3964963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E567FC-9831-430D-A2AD-4D743DA8AA60}"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F629CB-9B49-4CE5-842A-2DB2760034A0}" type="slidenum">
              <a:rPr lang="en-US" smtClean="0"/>
              <a:t>‹#›</a:t>
            </a:fld>
            <a:endParaRPr lang="en-US"/>
          </a:p>
        </p:txBody>
      </p:sp>
    </p:spTree>
    <p:extLst>
      <p:ext uri="{BB962C8B-B14F-4D97-AF65-F5344CB8AC3E}">
        <p14:creationId xmlns:p14="http://schemas.microsoft.com/office/powerpoint/2010/main" val="1691767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E567FC-9831-430D-A2AD-4D743DA8AA60}" type="datetimeFigureOut">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F629CB-9B49-4CE5-842A-2DB2760034A0}" type="slidenum">
              <a:rPr lang="en-US" smtClean="0"/>
              <a:t>‹#›</a:t>
            </a:fld>
            <a:endParaRPr lang="en-US"/>
          </a:p>
        </p:txBody>
      </p:sp>
    </p:spTree>
    <p:extLst>
      <p:ext uri="{BB962C8B-B14F-4D97-AF65-F5344CB8AC3E}">
        <p14:creationId xmlns:p14="http://schemas.microsoft.com/office/powerpoint/2010/main" val="2107431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E567FC-9831-430D-A2AD-4D743DA8AA60}"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F629CB-9B49-4CE5-842A-2DB2760034A0}" type="slidenum">
              <a:rPr lang="en-US" smtClean="0"/>
              <a:t>‹#›</a:t>
            </a:fld>
            <a:endParaRPr lang="en-US"/>
          </a:p>
        </p:txBody>
      </p:sp>
    </p:spTree>
    <p:extLst>
      <p:ext uri="{BB962C8B-B14F-4D97-AF65-F5344CB8AC3E}">
        <p14:creationId xmlns:p14="http://schemas.microsoft.com/office/powerpoint/2010/main" val="1136765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E567FC-9831-430D-A2AD-4D743DA8AA60}" type="datetimeFigureOut">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F629CB-9B49-4CE5-842A-2DB2760034A0}" type="slidenum">
              <a:rPr lang="en-US" smtClean="0"/>
              <a:t>‹#›</a:t>
            </a:fld>
            <a:endParaRPr lang="en-US"/>
          </a:p>
        </p:txBody>
      </p:sp>
    </p:spTree>
    <p:extLst>
      <p:ext uri="{BB962C8B-B14F-4D97-AF65-F5344CB8AC3E}">
        <p14:creationId xmlns:p14="http://schemas.microsoft.com/office/powerpoint/2010/main" val="404482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6EE567FC-9831-430D-A2AD-4D743DA8AA60}" type="datetimeFigureOut">
              <a:rPr lang="en-US" smtClean="0"/>
              <a:t>10/26/2023</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F7F629CB-9B49-4CE5-842A-2DB2760034A0}" type="slidenum">
              <a:rPr lang="en-US" smtClean="0"/>
              <a:t>‹#›</a:t>
            </a:fld>
            <a:endParaRPr lang="en-US"/>
          </a:p>
        </p:txBody>
      </p:sp>
    </p:spTree>
    <p:extLst>
      <p:ext uri="{BB962C8B-B14F-4D97-AF65-F5344CB8AC3E}">
        <p14:creationId xmlns:p14="http://schemas.microsoft.com/office/powerpoint/2010/main" val="2930574348"/>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uowtsd-my.sharepoint.com/:v:/r/personal/2210706_student_uwtsd_ac_uk/Documents/Recording-20231026_170930.webm?csf=1&amp;web=1&amp;e=9QyLFi&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erlitz.com/blog/french-speaking-countries" TargetMode="External"/><Relationship Id="rId7" Type="http://schemas.openxmlformats.org/officeDocument/2006/relationships/image" Target="../media/image1.png"/><Relationship Id="rId2" Type="http://schemas.openxmlformats.org/officeDocument/2006/relationships/hyperlink" Target="https://hospitalitysearch.co.uk/benefits-of-being-multilingual/#:~:text=Having%20a%20bilingual%20employee%20makes,who%20know%20only%20one%20language." TargetMode="External"/><Relationship Id="rId1" Type="http://schemas.openxmlformats.org/officeDocument/2006/relationships/slideLayout" Target="../slideLayouts/slideLayout2.xml"/><Relationship Id="rId6" Type="http://schemas.openxmlformats.org/officeDocument/2006/relationships/hyperlink" Target="https://www.bbc.com/future/article/20160811-the-amazing-benefits-of-being-bilingual" TargetMode="External"/><Relationship Id="rId5" Type="http://schemas.openxmlformats.org/officeDocument/2006/relationships/hyperlink" Target="https://www.languageonthemove.com/language-strategy-in-the-hospitality-sector/" TargetMode="External"/><Relationship Id="rId4" Type="http://schemas.openxmlformats.org/officeDocument/2006/relationships/hyperlink" Target="https://www.thoughtco.com/what-is-multilingualism-169133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752A3-E2E1-FBB1-039B-F71A714505C1}"/>
              </a:ext>
            </a:extLst>
          </p:cNvPr>
          <p:cNvSpPr>
            <a:spLocks noGrp="1"/>
          </p:cNvSpPr>
          <p:nvPr>
            <p:ph type="ctrTitle"/>
          </p:nvPr>
        </p:nvSpPr>
        <p:spPr>
          <a:xfrm>
            <a:off x="1622612" y="1405666"/>
            <a:ext cx="9144000" cy="2146364"/>
          </a:xfrm>
        </p:spPr>
        <p:txBody>
          <a:bodyPr>
            <a:normAutofit fontScale="90000"/>
          </a:bodyPr>
          <a:lstStyle/>
          <a:p>
            <a:r>
              <a:rPr lang="en-GB"/>
              <a:t>Multilingualism</a:t>
            </a:r>
            <a:br>
              <a:rPr lang="en-GB" dirty="0"/>
            </a:br>
            <a:r>
              <a:rPr lang="en-GB" sz="2400"/>
              <a:t>at</a:t>
            </a:r>
            <a:br>
              <a:rPr lang="en-GB" sz="2400" dirty="0"/>
            </a:br>
            <a:r>
              <a:rPr lang="en-GB" sz="2400">
                <a:solidFill>
                  <a:schemeClr val="tx1"/>
                </a:solidFill>
              </a:rPr>
              <a:t>Diversity Hotel and Spa London</a:t>
            </a:r>
            <a:br>
              <a:rPr lang="en-GB" sz="2400" dirty="0">
                <a:solidFill>
                  <a:schemeClr val="tx1"/>
                </a:solidFill>
              </a:rPr>
            </a:br>
            <a:br>
              <a:rPr lang="en-GB" sz="2400" dirty="0">
                <a:solidFill>
                  <a:srgbClr val="002060"/>
                </a:solidFill>
              </a:rPr>
            </a:br>
            <a:endParaRPr lang="en-US" sz="2400" dirty="0">
              <a:solidFill>
                <a:schemeClr val="tx1"/>
              </a:solidFill>
            </a:endParaRPr>
          </a:p>
        </p:txBody>
      </p:sp>
      <p:sp>
        <p:nvSpPr>
          <p:cNvPr id="3" name="Subtitle 2">
            <a:extLst>
              <a:ext uri="{FF2B5EF4-FFF2-40B4-BE49-F238E27FC236}">
                <a16:creationId xmlns:a16="http://schemas.microsoft.com/office/drawing/2014/main" id="{7AA1257D-2C96-322B-DBB7-A1920012193C}"/>
              </a:ext>
            </a:extLst>
          </p:cNvPr>
          <p:cNvSpPr>
            <a:spLocks noGrp="1"/>
          </p:cNvSpPr>
          <p:nvPr>
            <p:ph type="subTitle" idx="1"/>
          </p:nvPr>
        </p:nvSpPr>
        <p:spPr>
          <a:xfrm>
            <a:off x="1249680" y="4021653"/>
            <a:ext cx="9418320" cy="2599776"/>
          </a:xfrm>
        </p:spPr>
        <p:txBody>
          <a:bodyPr vert="horz" lIns="91440" tIns="45720" rIns="91440" bIns="45720" rtlCol="0" anchor="t">
            <a:noAutofit/>
          </a:bodyPr>
          <a:lstStyle/>
          <a:p>
            <a:r>
              <a:rPr lang="en-GB" sz="1800" dirty="0">
                <a:solidFill>
                  <a:schemeClr val="tx1"/>
                </a:solidFill>
                <a:latin typeface="Arial"/>
                <a:cs typeface="Arial"/>
              </a:rPr>
              <a:t>By Shahekur Rahman</a:t>
            </a:r>
          </a:p>
          <a:p>
            <a:r>
              <a:rPr lang="en-GB" sz="1800" dirty="0">
                <a:solidFill>
                  <a:schemeClr val="tx1"/>
                </a:solidFill>
                <a:latin typeface="Arial"/>
                <a:cs typeface="Arial"/>
              </a:rPr>
              <a:t>BMIH5003</a:t>
            </a:r>
          </a:p>
          <a:p>
            <a:r>
              <a:rPr lang="en-GB" sz="1800" dirty="0">
                <a:solidFill>
                  <a:schemeClr val="tx1"/>
                </a:solidFill>
                <a:latin typeface="Arial"/>
                <a:cs typeface="Arial"/>
              </a:rPr>
              <a:t> Foreign Language</a:t>
            </a:r>
          </a:p>
          <a:p>
            <a:r>
              <a:rPr lang="en-GB" sz="1800" dirty="0">
                <a:solidFill>
                  <a:schemeClr val="tx1"/>
                </a:solidFill>
                <a:latin typeface="Arial"/>
                <a:cs typeface="Arial"/>
              </a:rPr>
              <a:t>Tutor: Heidi Prosser</a:t>
            </a:r>
          </a:p>
          <a:p>
            <a:r>
              <a:rPr lang="en-GB" sz="1800" dirty="0">
                <a:solidFill>
                  <a:schemeClr val="tx1"/>
                </a:solidFill>
                <a:ea typeface="+mn-lt"/>
                <a:cs typeface="+mn-lt"/>
                <a:hlinkClick r:id="rId2">
                  <a:extLst>
                    <a:ext uri="{A12FA001-AC4F-418D-AE19-62706E023703}">
                      <ahyp:hlinkClr xmlns:ahyp="http://schemas.microsoft.com/office/drawing/2018/hyperlinkcolor" val="tx"/>
                    </a:ext>
                  </a:extLst>
                </a:hlinkClick>
              </a:rPr>
              <a:t>Recording-20231026_170930.webm</a:t>
            </a:r>
            <a:endParaRPr lang="en-GB" sz="1800">
              <a:solidFill>
                <a:schemeClr val="tx1"/>
              </a:solidFill>
            </a:endParaRPr>
          </a:p>
          <a:p>
            <a:endParaRPr lang="en-US" dirty="0"/>
          </a:p>
        </p:txBody>
      </p:sp>
      <p:pic>
        <p:nvPicPr>
          <p:cNvPr id="7" name="Picture 6">
            <a:extLst>
              <a:ext uri="{FF2B5EF4-FFF2-40B4-BE49-F238E27FC236}">
                <a16:creationId xmlns:a16="http://schemas.microsoft.com/office/drawing/2014/main" id="{7CC4DC1B-AE01-2A54-60F6-5B9F9A758729}"/>
              </a:ext>
            </a:extLst>
          </p:cNvPr>
          <p:cNvPicPr>
            <a:picLocks noChangeAspect="1"/>
          </p:cNvPicPr>
          <p:nvPr/>
        </p:nvPicPr>
        <p:blipFill>
          <a:blip r:embed="rId3"/>
          <a:stretch>
            <a:fillRect/>
          </a:stretch>
        </p:blipFill>
        <p:spPr>
          <a:xfrm>
            <a:off x="225519" y="230414"/>
            <a:ext cx="1477776" cy="1370626"/>
          </a:xfrm>
          <a:prstGeom prst="rect">
            <a:avLst/>
          </a:prstGeom>
        </p:spPr>
      </p:pic>
    </p:spTree>
    <p:extLst>
      <p:ext uri="{BB962C8B-B14F-4D97-AF65-F5344CB8AC3E}">
        <p14:creationId xmlns:p14="http://schemas.microsoft.com/office/powerpoint/2010/main" val="29726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86D64-7945-8C29-4340-AA5BD796B8FD}"/>
              </a:ext>
            </a:extLst>
          </p:cNvPr>
          <p:cNvSpPr>
            <a:spLocks noGrp="1"/>
          </p:cNvSpPr>
          <p:nvPr>
            <p:ph type="title"/>
          </p:nvPr>
        </p:nvSpPr>
        <p:spPr/>
        <p:txBody>
          <a:bodyPr/>
          <a:lstStyle/>
          <a:p>
            <a:pPr algn="ctr"/>
            <a:r>
              <a:rPr lang="en-GB" dirty="0"/>
              <a:t>Contents Table</a:t>
            </a:r>
            <a:endParaRPr lang="en-US" dirty="0"/>
          </a:p>
        </p:txBody>
      </p:sp>
      <p:sp>
        <p:nvSpPr>
          <p:cNvPr id="3" name="Content Placeholder 2">
            <a:extLst>
              <a:ext uri="{FF2B5EF4-FFF2-40B4-BE49-F238E27FC236}">
                <a16:creationId xmlns:a16="http://schemas.microsoft.com/office/drawing/2014/main" id="{92659AC9-BE65-4AB2-AB37-8BCAC3B852F8}"/>
              </a:ext>
            </a:extLst>
          </p:cNvPr>
          <p:cNvSpPr>
            <a:spLocks noGrp="1"/>
          </p:cNvSpPr>
          <p:nvPr>
            <p:ph idx="1"/>
          </p:nvPr>
        </p:nvSpPr>
        <p:spPr/>
        <p:txBody>
          <a:bodyPr vert="horz" lIns="91440" tIns="45720" rIns="91440" bIns="45720" rtlCol="0" anchor="t">
            <a:normAutofit/>
          </a:bodyPr>
          <a:lstStyle/>
          <a:p>
            <a:r>
              <a:rPr lang="en-GB" dirty="0">
                <a:solidFill>
                  <a:schemeClr val="tx1"/>
                </a:solidFill>
                <a:latin typeface="Arial" panose="020B0604020202020204" pitchFamily="34" charset="0"/>
                <a:cs typeface="Arial" panose="020B0604020202020204" pitchFamily="34" charset="0"/>
              </a:rPr>
              <a:t>Introduction</a:t>
            </a:r>
          </a:p>
          <a:p>
            <a:r>
              <a:rPr lang="en-GB" dirty="0">
                <a:solidFill>
                  <a:schemeClr val="tx1"/>
                </a:solidFill>
                <a:latin typeface="Arial" panose="020B0604020202020204" pitchFamily="34" charset="0"/>
                <a:cs typeface="Arial" panose="020B0604020202020204" pitchFamily="34" charset="0"/>
              </a:rPr>
              <a:t>Language awareness skills</a:t>
            </a:r>
          </a:p>
          <a:p>
            <a:r>
              <a:rPr lang="en-GB" dirty="0">
                <a:solidFill>
                  <a:schemeClr val="tx1"/>
                </a:solidFill>
                <a:latin typeface="Arial"/>
                <a:cs typeface="Arial"/>
              </a:rPr>
              <a:t>Benefits of modern language</a:t>
            </a:r>
          </a:p>
          <a:p>
            <a:r>
              <a:rPr lang="en-GB" dirty="0">
                <a:solidFill>
                  <a:schemeClr val="tx1"/>
                </a:solidFill>
                <a:latin typeface="Arial" panose="020B0604020202020204" pitchFamily="34" charset="0"/>
                <a:cs typeface="Arial" panose="020B0604020202020204" pitchFamily="34" charset="0"/>
              </a:rPr>
              <a:t>Modern language</a:t>
            </a:r>
          </a:p>
          <a:p>
            <a:r>
              <a:rPr lang="en-GB" dirty="0">
                <a:solidFill>
                  <a:schemeClr val="tx1"/>
                </a:solidFill>
                <a:latin typeface="Arial"/>
                <a:cs typeface="Arial"/>
              </a:rPr>
              <a:t>Polite and Impolite behaviour</a:t>
            </a:r>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Conclusion</a:t>
            </a:r>
          </a:p>
          <a:p>
            <a:r>
              <a:rPr lang="en-GB" dirty="0">
                <a:solidFill>
                  <a:schemeClr val="tx1"/>
                </a:solidFill>
                <a:latin typeface="Arial" panose="020B0604020202020204" pitchFamily="34" charset="0"/>
                <a:cs typeface="Arial" panose="020B0604020202020204" pitchFamily="34" charset="0"/>
              </a:rPr>
              <a:t>References</a:t>
            </a:r>
            <a:endParaRPr lang="en-US"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53C009B-AFA4-046A-A2F1-E74B467DC3A0}"/>
              </a:ext>
            </a:extLst>
          </p:cNvPr>
          <p:cNvPicPr>
            <a:picLocks noChangeAspect="1"/>
          </p:cNvPicPr>
          <p:nvPr/>
        </p:nvPicPr>
        <p:blipFill>
          <a:blip r:embed="rId2"/>
          <a:stretch>
            <a:fillRect/>
          </a:stretch>
        </p:blipFill>
        <p:spPr>
          <a:xfrm>
            <a:off x="225519" y="230414"/>
            <a:ext cx="1477776" cy="1370626"/>
          </a:xfrm>
          <a:prstGeom prst="rect">
            <a:avLst/>
          </a:prstGeom>
        </p:spPr>
      </p:pic>
    </p:spTree>
    <p:extLst>
      <p:ext uri="{BB962C8B-B14F-4D97-AF65-F5344CB8AC3E}">
        <p14:creationId xmlns:p14="http://schemas.microsoft.com/office/powerpoint/2010/main" val="3588373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E044A-55F8-0926-B281-55EB7207411A}"/>
              </a:ext>
            </a:extLst>
          </p:cNvPr>
          <p:cNvSpPr>
            <a:spLocks noGrp="1"/>
          </p:cNvSpPr>
          <p:nvPr>
            <p:ph type="title"/>
          </p:nvPr>
        </p:nvSpPr>
        <p:spPr>
          <a:xfrm>
            <a:off x="1233115" y="638910"/>
            <a:ext cx="9692640" cy="1028525"/>
          </a:xfrm>
        </p:spPr>
        <p:txBody>
          <a:bodyPr/>
          <a:lstStyle/>
          <a:p>
            <a:pPr algn="ctr"/>
            <a:r>
              <a:rPr lang="en-GB" dirty="0"/>
              <a:t>Introduction</a:t>
            </a:r>
            <a:endParaRPr lang="en-US" dirty="0"/>
          </a:p>
        </p:txBody>
      </p:sp>
      <p:sp>
        <p:nvSpPr>
          <p:cNvPr id="3" name="Content Placeholder 2">
            <a:extLst>
              <a:ext uri="{FF2B5EF4-FFF2-40B4-BE49-F238E27FC236}">
                <a16:creationId xmlns:a16="http://schemas.microsoft.com/office/drawing/2014/main" id="{35059AB3-26AB-121C-44DA-A13D6F370AAB}"/>
              </a:ext>
            </a:extLst>
          </p:cNvPr>
          <p:cNvSpPr>
            <a:spLocks noGrp="1"/>
          </p:cNvSpPr>
          <p:nvPr>
            <p:ph idx="1"/>
          </p:nvPr>
        </p:nvSpPr>
        <p:spPr>
          <a:xfrm>
            <a:off x="1143000" y="2240924"/>
            <a:ext cx="9872871" cy="3855076"/>
          </a:xfrm>
        </p:spPr>
        <p:txBody>
          <a:bodyPr>
            <a:normAutofit/>
          </a:bodyPr>
          <a:lstStyle/>
          <a:p>
            <a:pPr marL="45720" indent="0">
              <a:buNone/>
            </a:pPr>
            <a:r>
              <a:rPr lang="en-GB" sz="2400" b="0" i="0" dirty="0">
                <a:solidFill>
                  <a:srgbClr val="282828"/>
                </a:solidFill>
                <a:effectLst/>
                <a:latin typeface="Arial" panose="020B0604020202020204" pitchFamily="34" charset="0"/>
                <a:cs typeface="Arial" panose="020B0604020202020204" pitchFamily="34" charset="0"/>
              </a:rPr>
              <a:t>Welcoming</a:t>
            </a:r>
            <a:r>
              <a:rPr lang="en-GB" sz="2400" dirty="0">
                <a:solidFill>
                  <a:srgbClr val="282828"/>
                </a:solidFill>
                <a:latin typeface="Arial" panose="020B0604020202020204" pitchFamily="34" charset="0"/>
                <a:cs typeface="Arial" panose="020B0604020202020204" pitchFamily="34" charset="0"/>
              </a:rPr>
              <a:t> people from all different cultures and backgrounds is at the heart of our service. Our staff are from diverse backgrounds bringing lots of knowledge and skills to our business. </a:t>
            </a:r>
            <a:r>
              <a:rPr lang="en-GB" sz="2400" b="0" i="0" dirty="0">
                <a:solidFill>
                  <a:srgbClr val="282828"/>
                </a:solidFill>
                <a:effectLst/>
                <a:latin typeface="Arial" panose="020B0604020202020204" pitchFamily="34" charset="0"/>
                <a:cs typeface="Arial" panose="020B0604020202020204" pitchFamily="34" charset="0"/>
              </a:rPr>
              <a:t>Multilingualism is the ability of an individual </a:t>
            </a:r>
            <a:r>
              <a:rPr lang="en-GB" sz="2400" b="0" i="0" u="none" strike="noStrike" dirty="0">
                <a:solidFill>
                  <a:srgbClr val="282828"/>
                </a:solidFill>
                <a:effectLst/>
                <a:latin typeface="Arial" panose="020B0604020202020204" pitchFamily="34" charset="0"/>
                <a:cs typeface="Arial" panose="020B0604020202020204" pitchFamily="34" charset="0"/>
              </a:rPr>
              <a:t>speaker</a:t>
            </a:r>
            <a:r>
              <a:rPr lang="en-GB" sz="2400" b="0" i="0" dirty="0">
                <a:solidFill>
                  <a:srgbClr val="282828"/>
                </a:solidFill>
                <a:effectLst/>
                <a:latin typeface="Arial" panose="020B0604020202020204" pitchFamily="34" charset="0"/>
                <a:cs typeface="Arial" panose="020B0604020202020204" pitchFamily="34" charset="0"/>
              </a:rPr>
              <a:t> or a community of speakers to communicate effectively in three or more </a:t>
            </a:r>
            <a:r>
              <a:rPr lang="en-GB" sz="2400" b="0" i="0" u="none" strike="noStrike" dirty="0">
                <a:solidFill>
                  <a:srgbClr val="282828"/>
                </a:solidFill>
                <a:effectLst/>
                <a:latin typeface="Arial" panose="020B0604020202020204" pitchFamily="34" charset="0"/>
                <a:cs typeface="Arial" panose="020B0604020202020204" pitchFamily="34" charset="0"/>
              </a:rPr>
              <a:t>languages (</a:t>
            </a:r>
            <a:r>
              <a:rPr lang="en-GB" sz="2400" b="0" i="0" u="none" strike="noStrike" dirty="0" err="1">
                <a:solidFill>
                  <a:srgbClr val="282828"/>
                </a:solidFill>
                <a:effectLst/>
                <a:latin typeface="Arial" panose="020B0604020202020204" pitchFamily="34" charset="0"/>
                <a:cs typeface="Arial" panose="020B0604020202020204" pitchFamily="34" charset="0"/>
              </a:rPr>
              <a:t>Nordquist</a:t>
            </a:r>
            <a:r>
              <a:rPr lang="en-GB" sz="2400" b="0" i="0" u="none" strike="noStrike" dirty="0">
                <a:solidFill>
                  <a:srgbClr val="282828"/>
                </a:solidFill>
                <a:effectLst/>
                <a:latin typeface="Arial" panose="020B0604020202020204" pitchFamily="34" charset="0"/>
                <a:cs typeface="Arial" panose="020B0604020202020204" pitchFamily="34" charset="0"/>
              </a:rPr>
              <a:t>, 2019)</a:t>
            </a:r>
            <a:r>
              <a:rPr lang="en-GB" sz="2400" b="0" i="0" dirty="0">
                <a:solidFill>
                  <a:srgbClr val="282828"/>
                </a:solidFill>
                <a:effectLst/>
                <a:latin typeface="Arial" panose="020B0604020202020204" pitchFamily="34" charset="0"/>
                <a:cs typeface="Arial" panose="020B0604020202020204" pitchFamily="34" charset="0"/>
              </a:rPr>
              <a:t>.</a:t>
            </a:r>
            <a:r>
              <a:rPr lang="en-GB" sz="2400" dirty="0">
                <a:solidFill>
                  <a:srgbClr val="282828"/>
                </a:solidFill>
                <a:latin typeface="Arial" panose="020B0604020202020204" pitchFamily="34" charset="0"/>
                <a:cs typeface="Arial" panose="020B0604020202020204" pitchFamily="34" charset="0"/>
              </a:rPr>
              <a:t> As there are more international customers than before, Multilingualism is key and English is no longer enough. As a hotel we want to provide a better service by speaking different languages (Villareal &amp; Valdes, 2014)</a:t>
            </a:r>
            <a:endParaRPr lang="en-GB" sz="2400" b="0" i="0" dirty="0">
              <a:solidFill>
                <a:srgbClr val="282828"/>
              </a:solidFill>
              <a:effectLst/>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448AE0F-E8F8-F707-1298-D48DE30D3D98}"/>
              </a:ext>
            </a:extLst>
          </p:cNvPr>
          <p:cNvPicPr>
            <a:picLocks noChangeAspect="1"/>
          </p:cNvPicPr>
          <p:nvPr/>
        </p:nvPicPr>
        <p:blipFill>
          <a:blip r:embed="rId2"/>
          <a:stretch>
            <a:fillRect/>
          </a:stretch>
        </p:blipFill>
        <p:spPr>
          <a:xfrm>
            <a:off x="225519" y="230414"/>
            <a:ext cx="1477776" cy="1370626"/>
          </a:xfrm>
          <a:prstGeom prst="rect">
            <a:avLst/>
          </a:prstGeom>
        </p:spPr>
      </p:pic>
    </p:spTree>
    <p:extLst>
      <p:ext uri="{BB962C8B-B14F-4D97-AF65-F5344CB8AC3E}">
        <p14:creationId xmlns:p14="http://schemas.microsoft.com/office/powerpoint/2010/main" val="35647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EEA2-1732-B7A1-25E3-F67A2BE88D81}"/>
              </a:ext>
            </a:extLst>
          </p:cNvPr>
          <p:cNvSpPr>
            <a:spLocks noGrp="1"/>
          </p:cNvSpPr>
          <p:nvPr>
            <p:ph type="title"/>
          </p:nvPr>
        </p:nvSpPr>
        <p:spPr>
          <a:xfrm>
            <a:off x="1610289" y="698021"/>
            <a:ext cx="9692640" cy="903019"/>
          </a:xfrm>
        </p:spPr>
        <p:txBody>
          <a:bodyPr>
            <a:normAutofit/>
          </a:bodyPr>
          <a:lstStyle/>
          <a:p>
            <a:pPr algn="ctr"/>
            <a:r>
              <a:rPr lang="en-GB" sz="3000" dirty="0"/>
              <a:t>Benefits of Multilingualism &amp; Language Awareness Skills</a:t>
            </a:r>
            <a:endParaRPr lang="en-US" sz="3000" dirty="0"/>
          </a:p>
        </p:txBody>
      </p:sp>
      <p:sp>
        <p:nvSpPr>
          <p:cNvPr id="3" name="Content Placeholder 2">
            <a:extLst>
              <a:ext uri="{FF2B5EF4-FFF2-40B4-BE49-F238E27FC236}">
                <a16:creationId xmlns:a16="http://schemas.microsoft.com/office/drawing/2014/main" id="{24E59B28-EEC6-588C-502E-B598C78B4E44}"/>
              </a:ext>
            </a:extLst>
          </p:cNvPr>
          <p:cNvSpPr>
            <a:spLocks noGrp="1"/>
          </p:cNvSpPr>
          <p:nvPr>
            <p:ph idx="1"/>
          </p:nvPr>
        </p:nvSpPr>
        <p:spPr>
          <a:xfrm>
            <a:off x="1194516" y="1832750"/>
            <a:ext cx="6648718" cy="4327229"/>
          </a:xfrm>
        </p:spPr>
        <p:txBody>
          <a:bodyPr>
            <a:normAutofit/>
          </a:bodyPr>
          <a:lstStyle/>
          <a:p>
            <a:r>
              <a:rPr lang="en-GB" b="0" i="0" dirty="0">
                <a:solidFill>
                  <a:schemeClr val="tx1"/>
                </a:solidFill>
                <a:effectLst/>
                <a:latin typeface="Arial" panose="020B0604020202020204" pitchFamily="34" charset="0"/>
                <a:cs typeface="Arial" panose="020B0604020202020204" pitchFamily="34" charset="0"/>
              </a:rPr>
              <a:t>There are numerous social, psychological, and lifestyle benefits to multilingualism (Vince, 2016). </a:t>
            </a:r>
          </a:p>
          <a:p>
            <a:r>
              <a:rPr lang="en-GB" b="0" i="0" dirty="0">
                <a:solidFill>
                  <a:schemeClr val="tx1"/>
                </a:solidFill>
                <a:effectLst/>
                <a:latin typeface="Arial" panose="020B0604020202020204" pitchFamily="34" charset="0"/>
                <a:cs typeface="Arial" panose="020B0604020202020204" pitchFamily="34" charset="0"/>
              </a:rPr>
              <a:t>Makes communication easier</a:t>
            </a:r>
          </a:p>
          <a:p>
            <a:r>
              <a:rPr lang="en-GB" dirty="0">
                <a:solidFill>
                  <a:schemeClr val="tx1"/>
                </a:solidFill>
                <a:latin typeface="Arial" panose="020B0604020202020204" pitchFamily="34" charset="0"/>
                <a:cs typeface="Arial" panose="020B0604020202020204" pitchFamily="34" charset="0"/>
              </a:rPr>
              <a:t>Problem solving</a:t>
            </a:r>
          </a:p>
          <a:p>
            <a:r>
              <a:rPr lang="en-GB" dirty="0">
                <a:solidFill>
                  <a:schemeClr val="tx1"/>
                </a:solidFill>
                <a:latin typeface="Arial" panose="020B0604020202020204" pitchFamily="34" charset="0"/>
                <a:cs typeface="Arial" panose="020B0604020202020204" pitchFamily="34" charset="0"/>
              </a:rPr>
              <a:t>Customer service</a:t>
            </a:r>
          </a:p>
          <a:p>
            <a:r>
              <a:rPr lang="en-GB" b="0" i="0" dirty="0">
                <a:solidFill>
                  <a:schemeClr val="tx1"/>
                </a:solidFill>
                <a:effectLst/>
                <a:latin typeface="Arial" panose="020B0604020202020204" pitchFamily="34" charset="0"/>
                <a:cs typeface="Arial" panose="020B0604020202020204" pitchFamily="34" charset="0"/>
              </a:rPr>
              <a:t>It gives us more advantages in comparison to other candidates due to the knowledge of language skills (HSI, 2023). This means you can have better opportunities in your career. </a:t>
            </a:r>
          </a:p>
          <a:p>
            <a:endParaRPr lang="en-GB" b="0" i="0" dirty="0">
              <a:solidFill>
                <a:schemeClr val="tx1"/>
              </a:solidFill>
              <a:effectLst/>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D862DB1-1CE2-7ABB-0CF8-EAC7D2B7C446}"/>
              </a:ext>
            </a:extLst>
          </p:cNvPr>
          <p:cNvPicPr>
            <a:picLocks noChangeAspect="1"/>
          </p:cNvPicPr>
          <p:nvPr/>
        </p:nvPicPr>
        <p:blipFill>
          <a:blip r:embed="rId2"/>
          <a:stretch>
            <a:fillRect/>
          </a:stretch>
        </p:blipFill>
        <p:spPr>
          <a:xfrm>
            <a:off x="225519" y="230414"/>
            <a:ext cx="1477776" cy="1370626"/>
          </a:xfrm>
          <a:prstGeom prst="rect">
            <a:avLst/>
          </a:prstGeom>
        </p:spPr>
      </p:pic>
      <p:pic>
        <p:nvPicPr>
          <p:cNvPr id="2050" name="Picture 2" descr="Multilingualism Definition, Types &amp; Role in Education - Video &amp; Lesson  Transcript | Study.com">
            <a:extLst>
              <a:ext uri="{FF2B5EF4-FFF2-40B4-BE49-F238E27FC236}">
                <a16:creationId xmlns:a16="http://schemas.microsoft.com/office/drawing/2014/main" id="{07702A18-2D6C-1C71-E676-7559F86D13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3234" y="2483876"/>
            <a:ext cx="3812145" cy="2134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1029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BD38E-AE02-9A2F-DA25-26841AD18ADE}"/>
              </a:ext>
            </a:extLst>
          </p:cNvPr>
          <p:cNvSpPr>
            <a:spLocks noGrp="1"/>
          </p:cNvSpPr>
          <p:nvPr>
            <p:ph type="title"/>
          </p:nvPr>
        </p:nvSpPr>
        <p:spPr>
          <a:xfrm>
            <a:off x="1233115" y="629947"/>
            <a:ext cx="9692640" cy="876124"/>
          </a:xfrm>
        </p:spPr>
        <p:txBody>
          <a:bodyPr/>
          <a:lstStyle/>
          <a:p>
            <a:pPr algn="ctr"/>
            <a:r>
              <a:rPr lang="en-GB" dirty="0"/>
              <a:t>Popular Foreign Language</a:t>
            </a:r>
            <a:endParaRPr lang="en-US" dirty="0"/>
          </a:p>
        </p:txBody>
      </p:sp>
      <p:sp>
        <p:nvSpPr>
          <p:cNvPr id="3" name="Content Placeholder 2">
            <a:extLst>
              <a:ext uri="{FF2B5EF4-FFF2-40B4-BE49-F238E27FC236}">
                <a16:creationId xmlns:a16="http://schemas.microsoft.com/office/drawing/2014/main" id="{AA95E359-CB74-5B71-02FB-AD89BD1D6B20}"/>
              </a:ext>
            </a:extLst>
          </p:cNvPr>
          <p:cNvSpPr>
            <a:spLocks noGrp="1"/>
          </p:cNvSpPr>
          <p:nvPr>
            <p:ph idx="1"/>
          </p:nvPr>
        </p:nvSpPr>
        <p:spPr>
          <a:xfrm>
            <a:off x="1143000" y="1905604"/>
            <a:ext cx="7395693" cy="4190395"/>
          </a:xfrm>
        </p:spPr>
        <p:txBody>
          <a:bodyPr>
            <a:normAutofit/>
          </a:bodyPr>
          <a:lstStyle/>
          <a:p>
            <a:r>
              <a:rPr lang="en-GB" b="0" i="0" dirty="0">
                <a:solidFill>
                  <a:schemeClr val="tx1"/>
                </a:solidFill>
                <a:effectLst/>
                <a:latin typeface="Arial" panose="020B0604020202020204" pitchFamily="34" charset="0"/>
                <a:cs typeface="Arial" panose="020B0604020202020204" pitchFamily="34" charset="0"/>
              </a:rPr>
              <a:t>There are several languages spoken by people around the world</a:t>
            </a:r>
          </a:p>
          <a:p>
            <a:r>
              <a:rPr lang="en-GB" b="0" i="0" dirty="0">
                <a:solidFill>
                  <a:schemeClr val="tx1"/>
                </a:solidFill>
                <a:effectLst/>
                <a:latin typeface="Arial" panose="020B0604020202020204" pitchFamily="34" charset="0"/>
                <a:cs typeface="Arial" panose="020B0604020202020204" pitchFamily="34" charset="0"/>
              </a:rPr>
              <a:t>French is a major international language. </a:t>
            </a:r>
          </a:p>
          <a:p>
            <a:r>
              <a:rPr lang="en-GB" b="0" i="0" dirty="0">
                <a:solidFill>
                  <a:schemeClr val="tx1"/>
                </a:solidFill>
                <a:effectLst/>
                <a:latin typeface="Arial" panose="020B0604020202020204" pitchFamily="34" charset="0"/>
                <a:cs typeface="Arial" panose="020B0604020202020204" pitchFamily="34" charset="0"/>
              </a:rPr>
              <a:t>It's the first language of more than 100 million people across the world</a:t>
            </a:r>
          </a:p>
          <a:p>
            <a:r>
              <a:rPr lang="en-GB" b="0" i="0" dirty="0">
                <a:solidFill>
                  <a:schemeClr val="tx1"/>
                </a:solidFill>
                <a:effectLst/>
                <a:latin typeface="Arial" panose="020B0604020202020204" pitchFamily="34" charset="0"/>
                <a:cs typeface="Arial" panose="020B0604020202020204" pitchFamily="34" charset="0"/>
              </a:rPr>
              <a:t>Formally, 29 countries use French as the national or official language. Additionally, France has 11 Overseas Territories</a:t>
            </a:r>
            <a:r>
              <a:rPr lang="en-GB" dirty="0">
                <a:solidFill>
                  <a:schemeClr val="tx1"/>
                </a:solidFill>
                <a:latin typeface="Arial" panose="020B0604020202020204" pitchFamily="34" charset="0"/>
                <a:cs typeface="Arial" panose="020B0604020202020204" pitchFamily="34" charset="0"/>
              </a:rPr>
              <a:t>. </a:t>
            </a:r>
            <a:r>
              <a:rPr lang="en-GB" b="0" i="0" dirty="0">
                <a:solidFill>
                  <a:schemeClr val="tx1"/>
                </a:solidFill>
                <a:effectLst/>
                <a:latin typeface="Arial" panose="020B0604020202020204" pitchFamily="34" charset="0"/>
                <a:cs typeface="Arial" panose="020B0604020202020204" pitchFamily="34" charset="0"/>
              </a:rPr>
              <a:t>These countries and regions are spread out all over the globe</a:t>
            </a:r>
            <a:r>
              <a:rPr lang="en-GB" dirty="0">
                <a:solidFill>
                  <a:schemeClr val="tx1"/>
                </a:solidFill>
                <a:latin typeface="Arial" panose="020B0604020202020204" pitchFamily="34" charset="0"/>
                <a:cs typeface="Arial" panose="020B0604020202020204" pitchFamily="34" charset="0"/>
              </a:rPr>
              <a:t> (Monroy, 2022)</a:t>
            </a:r>
          </a:p>
          <a:p>
            <a:r>
              <a:rPr lang="en-GB" dirty="0">
                <a:solidFill>
                  <a:schemeClr val="tx1"/>
                </a:solidFill>
                <a:latin typeface="Arial" panose="020B0604020202020204" pitchFamily="34" charset="0"/>
                <a:cs typeface="Arial" panose="020B0604020202020204" pitchFamily="34" charset="0"/>
              </a:rPr>
              <a:t>T</a:t>
            </a:r>
            <a:r>
              <a:rPr lang="en-GB" b="0" i="0" dirty="0">
                <a:solidFill>
                  <a:schemeClr val="tx1"/>
                </a:solidFill>
                <a:effectLst/>
                <a:latin typeface="Arial" panose="020B0604020202020204" pitchFamily="34" charset="0"/>
                <a:cs typeface="Arial" panose="020B0604020202020204" pitchFamily="34" charset="0"/>
              </a:rPr>
              <a:t>he Foreign Service Institute puts French in the top ten easiest languages to learn for English-speakers.</a:t>
            </a:r>
            <a:endParaRPr lang="en-GB"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07987B9-E058-800E-B926-85FE7910AD9E}"/>
              </a:ext>
            </a:extLst>
          </p:cNvPr>
          <p:cNvPicPr>
            <a:picLocks noChangeAspect="1"/>
          </p:cNvPicPr>
          <p:nvPr/>
        </p:nvPicPr>
        <p:blipFill>
          <a:blip r:embed="rId2"/>
          <a:stretch>
            <a:fillRect/>
          </a:stretch>
        </p:blipFill>
        <p:spPr>
          <a:xfrm>
            <a:off x="225519" y="230414"/>
            <a:ext cx="1477776" cy="1370626"/>
          </a:xfrm>
          <a:prstGeom prst="rect">
            <a:avLst/>
          </a:prstGeom>
        </p:spPr>
      </p:pic>
      <p:pic>
        <p:nvPicPr>
          <p:cNvPr id="1026" name="Picture 2" descr="Foreign languages that UK employers want you to have">
            <a:extLst>
              <a:ext uri="{FF2B5EF4-FFF2-40B4-BE49-F238E27FC236}">
                <a16:creationId xmlns:a16="http://schemas.microsoft.com/office/drawing/2014/main" id="{D34BC565-CB91-F889-2B5D-D04F48FF77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974" r="11008"/>
          <a:stretch/>
        </p:blipFill>
        <p:spPr bwMode="auto">
          <a:xfrm>
            <a:off x="8912180" y="2535607"/>
            <a:ext cx="2593125" cy="23925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9445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B82F3-8975-9EE8-A542-47FB50459C72}"/>
              </a:ext>
            </a:extLst>
          </p:cNvPr>
          <p:cNvSpPr>
            <a:spLocks noGrp="1"/>
          </p:cNvSpPr>
          <p:nvPr>
            <p:ph type="title"/>
          </p:nvPr>
        </p:nvSpPr>
        <p:spPr>
          <a:xfrm>
            <a:off x="1542245" y="442437"/>
            <a:ext cx="9875520" cy="1356360"/>
          </a:xfrm>
        </p:spPr>
        <p:txBody>
          <a:bodyPr>
            <a:normAutofit/>
          </a:bodyPr>
          <a:lstStyle/>
          <a:p>
            <a:pPr algn="ctr"/>
            <a:r>
              <a:rPr lang="en-GB" dirty="0"/>
              <a:t>What is considered to be polite/impolite in a business context?</a:t>
            </a:r>
            <a:endParaRPr lang="en-US" dirty="0"/>
          </a:p>
        </p:txBody>
      </p:sp>
      <p:sp>
        <p:nvSpPr>
          <p:cNvPr id="7" name="Text Placeholder 6">
            <a:extLst>
              <a:ext uri="{FF2B5EF4-FFF2-40B4-BE49-F238E27FC236}">
                <a16:creationId xmlns:a16="http://schemas.microsoft.com/office/drawing/2014/main" id="{FB2856F8-3288-87B1-AAE7-FC81CC9611F2}"/>
              </a:ext>
            </a:extLst>
          </p:cNvPr>
          <p:cNvSpPr>
            <a:spLocks noGrp="1"/>
          </p:cNvSpPr>
          <p:nvPr>
            <p:ph type="body" idx="1"/>
          </p:nvPr>
        </p:nvSpPr>
        <p:spPr>
          <a:xfrm>
            <a:off x="1120581" y="1834805"/>
            <a:ext cx="4754880" cy="777240"/>
          </a:xfrm>
        </p:spPr>
        <p:txBody>
          <a:bodyPr/>
          <a:lstStyle/>
          <a:p>
            <a:pPr algn="ctr"/>
            <a:r>
              <a:rPr lang="en-GB" dirty="0">
                <a:solidFill>
                  <a:schemeClr val="tx1"/>
                </a:solidFill>
              </a:rPr>
              <a:t>Polite</a:t>
            </a:r>
            <a:endParaRPr lang="en-US" dirty="0">
              <a:solidFill>
                <a:schemeClr val="tx1"/>
              </a:solidFill>
            </a:endParaRPr>
          </a:p>
        </p:txBody>
      </p:sp>
      <p:sp>
        <p:nvSpPr>
          <p:cNvPr id="8" name="Content Placeholder 7">
            <a:extLst>
              <a:ext uri="{FF2B5EF4-FFF2-40B4-BE49-F238E27FC236}">
                <a16:creationId xmlns:a16="http://schemas.microsoft.com/office/drawing/2014/main" id="{04954BEC-45B7-2952-E9D2-4AC8CC6FAC9A}"/>
              </a:ext>
            </a:extLst>
          </p:cNvPr>
          <p:cNvSpPr>
            <a:spLocks noGrp="1"/>
          </p:cNvSpPr>
          <p:nvPr>
            <p:ph sz="half" idx="2"/>
          </p:nvPr>
        </p:nvSpPr>
        <p:spPr/>
        <p:txBody>
          <a:bodyPr/>
          <a:lstStyle/>
          <a:p>
            <a:r>
              <a:rPr lang="en-GB" dirty="0">
                <a:solidFill>
                  <a:schemeClr val="tx1"/>
                </a:solidFill>
              </a:rPr>
              <a:t>Making Eye contact</a:t>
            </a:r>
          </a:p>
          <a:p>
            <a:r>
              <a:rPr lang="en-GB" dirty="0">
                <a:solidFill>
                  <a:schemeClr val="tx1"/>
                </a:solidFill>
              </a:rPr>
              <a:t>How we respond</a:t>
            </a:r>
          </a:p>
          <a:p>
            <a:r>
              <a:rPr lang="en-GB" dirty="0">
                <a:solidFill>
                  <a:schemeClr val="tx1"/>
                </a:solidFill>
              </a:rPr>
              <a:t>They way we speak</a:t>
            </a:r>
          </a:p>
          <a:p>
            <a:r>
              <a:rPr lang="en-GB" dirty="0">
                <a:solidFill>
                  <a:schemeClr val="tx1"/>
                </a:solidFill>
              </a:rPr>
              <a:t>Written and verbal communication</a:t>
            </a:r>
          </a:p>
          <a:p>
            <a:r>
              <a:rPr lang="en-GB" dirty="0">
                <a:solidFill>
                  <a:schemeClr val="tx1"/>
                </a:solidFill>
              </a:rPr>
              <a:t>Cultural values</a:t>
            </a:r>
          </a:p>
          <a:p>
            <a:endParaRPr lang="en-GB" dirty="0">
              <a:solidFill>
                <a:schemeClr val="tx1"/>
              </a:solidFill>
            </a:endParaRPr>
          </a:p>
          <a:p>
            <a:endParaRPr lang="en-GB" dirty="0">
              <a:solidFill>
                <a:schemeClr val="tx1"/>
              </a:solidFill>
            </a:endParaRPr>
          </a:p>
          <a:p>
            <a:endParaRPr lang="en-US" dirty="0"/>
          </a:p>
        </p:txBody>
      </p:sp>
      <p:sp>
        <p:nvSpPr>
          <p:cNvPr id="9" name="Text Placeholder 8">
            <a:extLst>
              <a:ext uri="{FF2B5EF4-FFF2-40B4-BE49-F238E27FC236}">
                <a16:creationId xmlns:a16="http://schemas.microsoft.com/office/drawing/2014/main" id="{C0C1837A-75FC-31EE-5D7D-743BA8D53B0A}"/>
              </a:ext>
            </a:extLst>
          </p:cNvPr>
          <p:cNvSpPr>
            <a:spLocks noGrp="1"/>
          </p:cNvSpPr>
          <p:nvPr>
            <p:ph type="body" sz="quarter" idx="3"/>
          </p:nvPr>
        </p:nvSpPr>
        <p:spPr>
          <a:xfrm>
            <a:off x="6269173" y="1791204"/>
            <a:ext cx="4754880" cy="777240"/>
          </a:xfrm>
        </p:spPr>
        <p:txBody>
          <a:bodyPr/>
          <a:lstStyle/>
          <a:p>
            <a:pPr algn="ctr"/>
            <a:r>
              <a:rPr lang="en-GB" dirty="0">
                <a:solidFill>
                  <a:schemeClr val="tx1"/>
                </a:solidFill>
              </a:rPr>
              <a:t>Impolite</a:t>
            </a:r>
            <a:endParaRPr lang="en-US" dirty="0">
              <a:solidFill>
                <a:schemeClr val="tx1"/>
              </a:solidFill>
            </a:endParaRPr>
          </a:p>
        </p:txBody>
      </p:sp>
      <p:sp>
        <p:nvSpPr>
          <p:cNvPr id="10" name="Content Placeholder 9">
            <a:extLst>
              <a:ext uri="{FF2B5EF4-FFF2-40B4-BE49-F238E27FC236}">
                <a16:creationId xmlns:a16="http://schemas.microsoft.com/office/drawing/2014/main" id="{71215DDF-ED1E-83DF-1FD5-B3A53DE43C4F}"/>
              </a:ext>
            </a:extLst>
          </p:cNvPr>
          <p:cNvSpPr>
            <a:spLocks noGrp="1"/>
          </p:cNvSpPr>
          <p:nvPr>
            <p:ph sz="quarter" idx="4"/>
          </p:nvPr>
        </p:nvSpPr>
        <p:spPr>
          <a:xfrm>
            <a:off x="6662885" y="2727031"/>
            <a:ext cx="4754880" cy="3534158"/>
          </a:xfrm>
        </p:spPr>
        <p:txBody>
          <a:bodyPr/>
          <a:lstStyle/>
          <a:p>
            <a:r>
              <a:rPr lang="en-GB" dirty="0">
                <a:solidFill>
                  <a:schemeClr val="tx1"/>
                </a:solidFill>
              </a:rPr>
              <a:t>Shouting. </a:t>
            </a:r>
          </a:p>
          <a:p>
            <a:r>
              <a:rPr lang="en-GB" dirty="0">
                <a:solidFill>
                  <a:schemeClr val="tx1"/>
                </a:solidFill>
              </a:rPr>
              <a:t>Being disrespectful</a:t>
            </a:r>
          </a:p>
          <a:p>
            <a:r>
              <a:rPr lang="en-GB" dirty="0">
                <a:solidFill>
                  <a:schemeClr val="tx1"/>
                </a:solidFill>
              </a:rPr>
              <a:t>Laughing/ embarrassing</a:t>
            </a:r>
          </a:p>
          <a:p>
            <a:r>
              <a:rPr lang="en-GB" dirty="0">
                <a:solidFill>
                  <a:schemeClr val="tx1"/>
                </a:solidFill>
              </a:rPr>
              <a:t>Making assumptions</a:t>
            </a:r>
          </a:p>
          <a:p>
            <a:endParaRPr lang="en-GB" dirty="0">
              <a:solidFill>
                <a:schemeClr val="tx1"/>
              </a:solidFill>
            </a:endParaRPr>
          </a:p>
          <a:p>
            <a:endParaRPr lang="en-GB" dirty="0">
              <a:solidFill>
                <a:schemeClr val="tx1"/>
              </a:solidFill>
            </a:endParaRPr>
          </a:p>
          <a:p>
            <a:endParaRPr lang="en-US" dirty="0"/>
          </a:p>
        </p:txBody>
      </p:sp>
      <p:pic>
        <p:nvPicPr>
          <p:cNvPr id="5" name="Picture 4">
            <a:extLst>
              <a:ext uri="{FF2B5EF4-FFF2-40B4-BE49-F238E27FC236}">
                <a16:creationId xmlns:a16="http://schemas.microsoft.com/office/drawing/2014/main" id="{AB91F56C-97D1-D265-A3BE-411741B5ED24}"/>
              </a:ext>
            </a:extLst>
          </p:cNvPr>
          <p:cNvPicPr>
            <a:picLocks noChangeAspect="1"/>
          </p:cNvPicPr>
          <p:nvPr/>
        </p:nvPicPr>
        <p:blipFill>
          <a:blip r:embed="rId2"/>
          <a:stretch>
            <a:fillRect/>
          </a:stretch>
        </p:blipFill>
        <p:spPr>
          <a:xfrm>
            <a:off x="225519" y="230414"/>
            <a:ext cx="1477776" cy="1370626"/>
          </a:xfrm>
          <a:prstGeom prst="rect">
            <a:avLst/>
          </a:prstGeom>
        </p:spPr>
      </p:pic>
    </p:spTree>
    <p:extLst>
      <p:ext uri="{BB962C8B-B14F-4D97-AF65-F5344CB8AC3E}">
        <p14:creationId xmlns:p14="http://schemas.microsoft.com/office/powerpoint/2010/main" val="1733321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DA4ED-D727-46C5-0198-AE0B7E098930}"/>
              </a:ext>
            </a:extLst>
          </p:cNvPr>
          <p:cNvSpPr>
            <a:spLocks noGrp="1"/>
          </p:cNvSpPr>
          <p:nvPr>
            <p:ph type="title"/>
          </p:nvPr>
        </p:nvSpPr>
        <p:spPr>
          <a:xfrm>
            <a:off x="1233115" y="620982"/>
            <a:ext cx="9692640" cy="920948"/>
          </a:xfrm>
        </p:spPr>
        <p:txBody>
          <a:bodyPr/>
          <a:lstStyle/>
          <a:p>
            <a:pPr algn="ctr"/>
            <a:r>
              <a:rPr lang="en-GB" dirty="0"/>
              <a:t>Conclusion</a:t>
            </a:r>
            <a:endParaRPr lang="en-US" dirty="0"/>
          </a:p>
        </p:txBody>
      </p:sp>
      <p:sp>
        <p:nvSpPr>
          <p:cNvPr id="3" name="Content Placeholder 2">
            <a:extLst>
              <a:ext uri="{FF2B5EF4-FFF2-40B4-BE49-F238E27FC236}">
                <a16:creationId xmlns:a16="http://schemas.microsoft.com/office/drawing/2014/main" id="{560A222A-7650-21D7-2BA6-983129096ACE}"/>
              </a:ext>
            </a:extLst>
          </p:cNvPr>
          <p:cNvSpPr>
            <a:spLocks noGrp="1"/>
          </p:cNvSpPr>
          <p:nvPr>
            <p:ph idx="1"/>
          </p:nvPr>
        </p:nvSpPr>
        <p:spPr/>
        <p:txBody>
          <a:bodyPr/>
          <a:lstStyle/>
          <a:p>
            <a:pPr marL="45720" indent="0">
              <a:buNone/>
            </a:pPr>
            <a:r>
              <a:rPr lang="en-GB" sz="2400" dirty="0">
                <a:solidFill>
                  <a:schemeClr val="tx1"/>
                </a:solidFill>
                <a:latin typeface="Arial" panose="020B0604020202020204" pitchFamily="34" charset="0"/>
                <a:cs typeface="Arial" panose="020B0604020202020204" pitchFamily="34" charset="0"/>
              </a:rPr>
              <a:t>The importance of multilingualism and language awareness is crucial in this globally diverse world. Barriers to communication would make it extremely difficult for hotels and restaurants serving these foreign markets to provide high-quality service (Taylor, 1991). Large chains of hotels have launched language programs to train staff on speaking better English in foreign countries. If our staff learn different languages and become multilingual it will increase their performances and achieve goals. </a:t>
            </a:r>
            <a:endParaRPr lang="en-US" sz="2400" dirty="0">
              <a:solidFill>
                <a:schemeClr val="tx1"/>
              </a:solidFill>
              <a:latin typeface="Arial" panose="020B0604020202020204" pitchFamily="34" charset="0"/>
              <a:cs typeface="Arial" panose="020B0604020202020204" pitchFamily="34" charset="0"/>
            </a:endParaRPr>
          </a:p>
          <a:p>
            <a:endParaRPr lang="en-US" dirty="0"/>
          </a:p>
        </p:txBody>
      </p:sp>
      <p:pic>
        <p:nvPicPr>
          <p:cNvPr id="5" name="Picture 4">
            <a:extLst>
              <a:ext uri="{FF2B5EF4-FFF2-40B4-BE49-F238E27FC236}">
                <a16:creationId xmlns:a16="http://schemas.microsoft.com/office/drawing/2014/main" id="{02CC5F4B-7B11-3250-F4B5-8C20ADD86D48}"/>
              </a:ext>
            </a:extLst>
          </p:cNvPr>
          <p:cNvPicPr>
            <a:picLocks noChangeAspect="1"/>
          </p:cNvPicPr>
          <p:nvPr/>
        </p:nvPicPr>
        <p:blipFill>
          <a:blip r:embed="rId2"/>
          <a:stretch>
            <a:fillRect/>
          </a:stretch>
        </p:blipFill>
        <p:spPr>
          <a:xfrm>
            <a:off x="225519" y="230414"/>
            <a:ext cx="1477776" cy="1370626"/>
          </a:xfrm>
          <a:prstGeom prst="rect">
            <a:avLst/>
          </a:prstGeom>
        </p:spPr>
      </p:pic>
    </p:spTree>
    <p:extLst>
      <p:ext uri="{BB962C8B-B14F-4D97-AF65-F5344CB8AC3E}">
        <p14:creationId xmlns:p14="http://schemas.microsoft.com/office/powerpoint/2010/main" val="4194907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5FC57-FE16-9C02-FA7D-AF50C37975EB}"/>
              </a:ext>
            </a:extLst>
          </p:cNvPr>
          <p:cNvSpPr>
            <a:spLocks noGrp="1"/>
          </p:cNvSpPr>
          <p:nvPr>
            <p:ph type="title"/>
          </p:nvPr>
        </p:nvSpPr>
        <p:spPr>
          <a:xfrm>
            <a:off x="1233115" y="603052"/>
            <a:ext cx="9692640" cy="929913"/>
          </a:xfrm>
        </p:spPr>
        <p:txBody>
          <a:bodyPr/>
          <a:lstStyle/>
          <a:p>
            <a:pPr algn="ctr"/>
            <a:r>
              <a:rPr lang="en-GB" dirty="0"/>
              <a:t>References</a:t>
            </a:r>
            <a:endParaRPr lang="en-US" dirty="0"/>
          </a:p>
        </p:txBody>
      </p:sp>
      <p:sp>
        <p:nvSpPr>
          <p:cNvPr id="3" name="Content Placeholder 2">
            <a:extLst>
              <a:ext uri="{FF2B5EF4-FFF2-40B4-BE49-F238E27FC236}">
                <a16:creationId xmlns:a16="http://schemas.microsoft.com/office/drawing/2014/main" id="{70AB52AC-EA08-EAB5-30CB-3767E6C96CC8}"/>
              </a:ext>
            </a:extLst>
          </p:cNvPr>
          <p:cNvSpPr>
            <a:spLocks noGrp="1"/>
          </p:cNvSpPr>
          <p:nvPr>
            <p:ph idx="1"/>
          </p:nvPr>
        </p:nvSpPr>
        <p:spPr>
          <a:xfrm>
            <a:off x="1143000" y="1764407"/>
            <a:ext cx="9872871" cy="4636394"/>
          </a:xfrm>
        </p:spPr>
        <p:txBody>
          <a:bodyPr>
            <a:normAutofit/>
          </a:bodyPr>
          <a:lstStyle/>
          <a:p>
            <a:r>
              <a:rPr lang="en-GB" sz="1900" dirty="0">
                <a:solidFill>
                  <a:schemeClr val="tx1"/>
                </a:solidFill>
                <a:latin typeface="Arial" panose="020B0604020202020204" pitchFamily="34" charset="0"/>
                <a:cs typeface="Arial" panose="020B0604020202020204" pitchFamily="34" charset="0"/>
              </a:rPr>
              <a:t>(2023) Hospitality Search: Benefits of Being Multilingual. Available at: </a:t>
            </a:r>
            <a:r>
              <a:rPr lang="en-GB" sz="1900" dirty="0">
                <a:latin typeface="Arial" panose="020B0604020202020204" pitchFamily="34" charset="0"/>
                <a:cs typeface="Arial" panose="020B0604020202020204" pitchFamily="34" charset="0"/>
                <a:hlinkClick r:id="rId2"/>
              </a:rPr>
              <a:t>Benefits of Being Multilingual - Hospitality Search International</a:t>
            </a:r>
            <a:r>
              <a:rPr lang="en-GB" sz="1900" dirty="0">
                <a:latin typeface="Arial" panose="020B0604020202020204" pitchFamily="34" charset="0"/>
                <a:cs typeface="Arial" panose="020B0604020202020204" pitchFamily="34" charset="0"/>
              </a:rPr>
              <a:t> </a:t>
            </a:r>
            <a:r>
              <a:rPr lang="en-GB" sz="1900" dirty="0">
                <a:solidFill>
                  <a:schemeClr val="tx1"/>
                </a:solidFill>
                <a:latin typeface="Arial" panose="020B0604020202020204" pitchFamily="34" charset="0"/>
                <a:cs typeface="Arial" panose="020B0604020202020204" pitchFamily="34" charset="0"/>
              </a:rPr>
              <a:t>[Accessed on 20 October 2023]</a:t>
            </a:r>
          </a:p>
          <a:p>
            <a:r>
              <a:rPr lang="en-GB" sz="1900" dirty="0">
                <a:solidFill>
                  <a:schemeClr val="tx1"/>
                </a:solidFill>
                <a:latin typeface="Arial" panose="020B0604020202020204" pitchFamily="34" charset="0"/>
                <a:cs typeface="Arial" panose="020B0604020202020204" pitchFamily="34" charset="0"/>
              </a:rPr>
              <a:t>Monroy, M. (2022) Berlitz: A Break Through Guide To All 40 Speaking </a:t>
            </a:r>
            <a:r>
              <a:rPr lang="en-GB" sz="1900" dirty="0" err="1">
                <a:solidFill>
                  <a:schemeClr val="tx1"/>
                </a:solidFill>
                <a:latin typeface="Arial" panose="020B0604020202020204" pitchFamily="34" charset="0"/>
                <a:cs typeface="Arial" panose="020B0604020202020204" pitchFamily="34" charset="0"/>
              </a:rPr>
              <a:t>Countires</a:t>
            </a:r>
            <a:r>
              <a:rPr lang="en-GB" sz="1900" dirty="0">
                <a:solidFill>
                  <a:schemeClr val="tx1"/>
                </a:solidFill>
                <a:latin typeface="Arial" panose="020B0604020202020204" pitchFamily="34" charset="0"/>
                <a:cs typeface="Arial" panose="020B0604020202020204" pitchFamily="34" charset="0"/>
              </a:rPr>
              <a:t> and Territories. Available at</a:t>
            </a:r>
            <a:r>
              <a:rPr lang="en-GB" sz="1900"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hlinkClick r:id="rId3"/>
              </a:rPr>
              <a:t>40 French Speaking Countries + Territories: The Ultimate Guide (berlitz.com)</a:t>
            </a:r>
            <a:r>
              <a:rPr lang="en-GB" sz="1900" dirty="0">
                <a:latin typeface="Arial" panose="020B0604020202020204" pitchFamily="34" charset="0"/>
                <a:cs typeface="Arial" panose="020B0604020202020204" pitchFamily="34" charset="0"/>
              </a:rPr>
              <a:t> </a:t>
            </a:r>
            <a:r>
              <a:rPr lang="en-GB" sz="1900" dirty="0">
                <a:solidFill>
                  <a:schemeClr val="tx1"/>
                </a:solidFill>
                <a:latin typeface="Arial" panose="020B0604020202020204" pitchFamily="34" charset="0"/>
                <a:cs typeface="Arial" panose="020B0604020202020204" pitchFamily="34" charset="0"/>
              </a:rPr>
              <a:t>[Accessed on 20 October 2023]</a:t>
            </a:r>
            <a:endParaRPr lang="en-GB" sz="1900" dirty="0">
              <a:latin typeface="Arial" panose="020B0604020202020204" pitchFamily="34" charset="0"/>
              <a:cs typeface="Arial" panose="020B0604020202020204" pitchFamily="34" charset="0"/>
            </a:endParaRPr>
          </a:p>
          <a:p>
            <a:r>
              <a:rPr lang="en-GB" sz="1900" dirty="0" err="1">
                <a:solidFill>
                  <a:schemeClr val="tx1"/>
                </a:solidFill>
                <a:latin typeface="Arial" panose="020B0604020202020204" pitchFamily="34" charset="0"/>
                <a:cs typeface="Arial" panose="020B0604020202020204" pitchFamily="34" charset="0"/>
              </a:rPr>
              <a:t>Nordquist</a:t>
            </a:r>
            <a:r>
              <a:rPr lang="en-GB" sz="1900" dirty="0">
                <a:solidFill>
                  <a:schemeClr val="tx1"/>
                </a:solidFill>
                <a:latin typeface="Arial" panose="020B0604020202020204" pitchFamily="34" charset="0"/>
                <a:cs typeface="Arial" panose="020B0604020202020204" pitchFamily="34" charset="0"/>
              </a:rPr>
              <a:t>, R. (2019) Thought Co: What is Multilingualism? Available at: </a:t>
            </a:r>
            <a:r>
              <a:rPr lang="en-GB" sz="1900" dirty="0">
                <a:latin typeface="Arial" panose="020B0604020202020204" pitchFamily="34" charset="0"/>
                <a:cs typeface="Arial" panose="020B0604020202020204" pitchFamily="34" charset="0"/>
                <a:hlinkClick r:id="rId4"/>
              </a:rPr>
              <a:t>Definition and Examples of Multilingualism (thoughtco.com)</a:t>
            </a:r>
            <a:r>
              <a:rPr lang="en-GB" sz="1900" dirty="0">
                <a:latin typeface="Arial" panose="020B0604020202020204" pitchFamily="34" charset="0"/>
                <a:cs typeface="Arial" panose="020B0604020202020204" pitchFamily="34" charset="0"/>
              </a:rPr>
              <a:t> </a:t>
            </a:r>
            <a:r>
              <a:rPr lang="en-GB" sz="1900" dirty="0">
                <a:solidFill>
                  <a:schemeClr val="tx1"/>
                </a:solidFill>
                <a:latin typeface="Arial" panose="020B0604020202020204" pitchFamily="34" charset="0"/>
                <a:cs typeface="Arial" panose="020B0604020202020204" pitchFamily="34" charset="0"/>
              </a:rPr>
              <a:t>[Accessed on 20 October 2023]</a:t>
            </a:r>
          </a:p>
          <a:p>
            <a:r>
              <a:rPr lang="en-GB" sz="1900" dirty="0">
                <a:solidFill>
                  <a:schemeClr val="tx1"/>
                </a:solidFill>
                <a:latin typeface="Arial" panose="020B0604020202020204" pitchFamily="34" charset="0"/>
                <a:cs typeface="Arial" panose="020B0604020202020204" pitchFamily="34" charset="0"/>
              </a:rPr>
              <a:t>Taylor, E M. (1991) Global Hosts Need Foreign Languages. Hotels: October. Vol 25. No.10 pp 17.</a:t>
            </a:r>
          </a:p>
          <a:p>
            <a:r>
              <a:rPr lang="en-GB" sz="1900" dirty="0">
                <a:solidFill>
                  <a:schemeClr val="tx1"/>
                </a:solidFill>
                <a:latin typeface="Arial" panose="020B0604020202020204" pitchFamily="34" charset="0"/>
                <a:cs typeface="Arial" panose="020B0604020202020204" pitchFamily="34" charset="0"/>
              </a:rPr>
              <a:t>Villarreal, J C. </a:t>
            </a:r>
            <a:r>
              <a:rPr lang="en-GB" sz="1900" dirty="0" err="1">
                <a:solidFill>
                  <a:schemeClr val="tx1"/>
                </a:solidFill>
                <a:latin typeface="Arial" panose="020B0604020202020204" pitchFamily="34" charset="0"/>
                <a:cs typeface="Arial" panose="020B0604020202020204" pitchFamily="34" charset="0"/>
              </a:rPr>
              <a:t>Vades</a:t>
            </a:r>
            <a:r>
              <a:rPr lang="en-GB" sz="1900" dirty="0">
                <a:solidFill>
                  <a:schemeClr val="tx1"/>
                </a:solidFill>
                <a:latin typeface="Arial" panose="020B0604020202020204" pitchFamily="34" charset="0"/>
                <a:cs typeface="Arial" panose="020B0604020202020204" pitchFamily="34" charset="0"/>
              </a:rPr>
              <a:t> L P. (2014) Language On The Mover: Language Strategy In The Hospitality Sector. Available at: </a:t>
            </a:r>
            <a:r>
              <a:rPr lang="en-GB" sz="1900" dirty="0">
                <a:latin typeface="Arial" panose="020B0604020202020204" pitchFamily="34" charset="0"/>
                <a:cs typeface="Arial" panose="020B0604020202020204" pitchFamily="34" charset="0"/>
                <a:hlinkClick r:id="rId5"/>
              </a:rPr>
              <a:t>Language strategy in the hospitality sector – Language on the Move</a:t>
            </a:r>
            <a:r>
              <a:rPr lang="en-GB" sz="1900" dirty="0">
                <a:latin typeface="Arial" panose="020B0604020202020204" pitchFamily="34" charset="0"/>
                <a:cs typeface="Arial" panose="020B0604020202020204" pitchFamily="34" charset="0"/>
              </a:rPr>
              <a:t> </a:t>
            </a:r>
            <a:r>
              <a:rPr lang="en-GB" sz="1900" dirty="0">
                <a:solidFill>
                  <a:schemeClr val="tx1"/>
                </a:solidFill>
                <a:latin typeface="Arial" panose="020B0604020202020204" pitchFamily="34" charset="0"/>
                <a:cs typeface="Arial" panose="020B0604020202020204" pitchFamily="34" charset="0"/>
              </a:rPr>
              <a:t>[Accessed on 20 October 2023]</a:t>
            </a:r>
          </a:p>
          <a:p>
            <a:r>
              <a:rPr lang="en-GB" sz="1900" dirty="0">
                <a:solidFill>
                  <a:schemeClr val="tx1"/>
                </a:solidFill>
                <a:latin typeface="Arial" panose="020B0604020202020204" pitchFamily="34" charset="0"/>
                <a:cs typeface="Arial" panose="020B0604020202020204" pitchFamily="34" charset="0"/>
              </a:rPr>
              <a:t>Vince, G. (2016) BBC: The </a:t>
            </a:r>
            <a:r>
              <a:rPr lang="en-GB" sz="1900" dirty="0" err="1">
                <a:solidFill>
                  <a:schemeClr val="tx1"/>
                </a:solidFill>
                <a:latin typeface="Arial" panose="020B0604020202020204" pitchFamily="34" charset="0"/>
                <a:cs typeface="Arial" panose="020B0604020202020204" pitchFamily="34" charset="0"/>
              </a:rPr>
              <a:t>Amaxing</a:t>
            </a:r>
            <a:r>
              <a:rPr lang="en-GB" sz="1900" dirty="0">
                <a:solidFill>
                  <a:schemeClr val="tx1"/>
                </a:solidFill>
                <a:latin typeface="Arial" panose="020B0604020202020204" pitchFamily="34" charset="0"/>
                <a:cs typeface="Arial" panose="020B0604020202020204" pitchFamily="34" charset="0"/>
              </a:rPr>
              <a:t> Benefits Of Being Bilingual. Available at: </a:t>
            </a:r>
            <a:r>
              <a:rPr lang="en-GB" sz="1900" dirty="0">
                <a:latin typeface="Arial" panose="020B0604020202020204" pitchFamily="34" charset="0"/>
                <a:cs typeface="Arial" panose="020B0604020202020204" pitchFamily="34" charset="0"/>
                <a:hlinkClick r:id="rId6"/>
              </a:rPr>
              <a:t>The amazing benefits of being bilingual - BBC Future</a:t>
            </a:r>
            <a:r>
              <a:rPr lang="en-GB" sz="1900" dirty="0">
                <a:latin typeface="Arial" panose="020B0604020202020204" pitchFamily="34" charset="0"/>
                <a:cs typeface="Arial" panose="020B0604020202020204" pitchFamily="34" charset="0"/>
              </a:rPr>
              <a:t> </a:t>
            </a:r>
            <a:r>
              <a:rPr lang="en-GB" sz="1900" dirty="0">
                <a:solidFill>
                  <a:schemeClr val="tx1"/>
                </a:solidFill>
                <a:latin typeface="Arial" panose="020B0604020202020204" pitchFamily="34" charset="0"/>
                <a:cs typeface="Arial" panose="020B0604020202020204" pitchFamily="34" charset="0"/>
              </a:rPr>
              <a:t>[Accessed on 20 October 2023]</a:t>
            </a:r>
          </a:p>
          <a:p>
            <a:endParaRPr lang="en-GB" dirty="0"/>
          </a:p>
          <a:p>
            <a:endParaRPr lang="en-US" dirty="0"/>
          </a:p>
        </p:txBody>
      </p:sp>
      <p:pic>
        <p:nvPicPr>
          <p:cNvPr id="5" name="Picture 4">
            <a:extLst>
              <a:ext uri="{FF2B5EF4-FFF2-40B4-BE49-F238E27FC236}">
                <a16:creationId xmlns:a16="http://schemas.microsoft.com/office/drawing/2014/main" id="{79A83031-434E-2427-5CC5-F4B3BBDBC04D}"/>
              </a:ext>
            </a:extLst>
          </p:cNvPr>
          <p:cNvPicPr>
            <a:picLocks noChangeAspect="1"/>
          </p:cNvPicPr>
          <p:nvPr/>
        </p:nvPicPr>
        <p:blipFill>
          <a:blip r:embed="rId7"/>
          <a:stretch>
            <a:fillRect/>
          </a:stretch>
        </p:blipFill>
        <p:spPr>
          <a:xfrm>
            <a:off x="225519" y="230414"/>
            <a:ext cx="1477776" cy="1370626"/>
          </a:xfrm>
          <a:prstGeom prst="rect">
            <a:avLst/>
          </a:prstGeom>
        </p:spPr>
      </p:pic>
    </p:spTree>
    <p:extLst>
      <p:ext uri="{BB962C8B-B14F-4D97-AF65-F5344CB8AC3E}">
        <p14:creationId xmlns:p14="http://schemas.microsoft.com/office/powerpoint/2010/main" val="3436236993"/>
      </p:ext>
    </p:extLst>
  </p:cSld>
  <p:clrMapOvr>
    <a:masterClrMapping/>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505046"/>
      </a:dk2>
      <a:lt2>
        <a:srgbClr val="EEECE1"/>
      </a:lt2>
      <a:accent1>
        <a:srgbClr val="DF5327"/>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63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446C221D-F63F-4DD8-B509-CFE168687BF2}"/>
    </a:ext>
  </a:extLst>
</a:theme>
</file>

<file path=docProps/app.xml><?xml version="1.0" encoding="utf-8"?>
<Properties xmlns="http://schemas.openxmlformats.org/officeDocument/2006/extended-properties" xmlns:vt="http://schemas.openxmlformats.org/officeDocument/2006/docPropsVTypes">
  <Template>Basis</Template>
  <TotalTime>386</TotalTime>
  <Words>619</Words>
  <Application>Microsoft Office PowerPoint</Application>
  <PresentationFormat>Widescreen</PresentationFormat>
  <Paragraphs>49</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Basis</vt:lpstr>
      <vt:lpstr>Multilingualism at Diversity Hotel and Spa London  </vt:lpstr>
      <vt:lpstr>Contents Table</vt:lpstr>
      <vt:lpstr>Introduction</vt:lpstr>
      <vt:lpstr>Benefits of Multilingualism &amp; Language Awareness Skills</vt:lpstr>
      <vt:lpstr>Popular Foreign Language</vt:lpstr>
      <vt:lpstr>What is considered to be polite/impolite in a business context?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Jasmin Begum</dc:creator>
  <cp:lastModifiedBy>Jasmin Begum</cp:lastModifiedBy>
  <cp:revision>23</cp:revision>
  <cp:lastPrinted>2023-10-25T23:03:51Z</cp:lastPrinted>
  <dcterms:created xsi:type="dcterms:W3CDTF">2023-10-14T16:07:02Z</dcterms:created>
  <dcterms:modified xsi:type="dcterms:W3CDTF">2023-10-26T16:14:21Z</dcterms:modified>
</cp:coreProperties>
</file>