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66" r:id="rId2"/>
    <p:sldId id="257" r:id="rId3"/>
    <p:sldId id="261" r:id="rId4"/>
    <p:sldId id="269" r:id="rId5"/>
    <p:sldId id="259" r:id="rId6"/>
    <p:sldId id="267" r:id="rId7"/>
    <p:sldId id="271" r:id="rId8"/>
    <p:sldId id="270" r:id="rId9"/>
    <p:sldId id="275" r:id="rId10"/>
    <p:sldId id="262" r:id="rId11"/>
    <p:sldId id="264" r:id="rId12"/>
    <p:sldId id="268" r:id="rId13"/>
    <p:sldId id="276" r:id="rId14"/>
    <p:sldId id="263"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1F8A09-9552-43A0-932A-0EBAA52E9D90}" v="1472" dt="2023-06-23T08:34:20.385"/>
    <p1510:client id="{ACC421C3-38BA-D2E1-01F5-9EE726C2A526}" v="603" dt="2023-06-22T19:23:12.5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60224DF-8E1C-4E27-BDCC-11AFEA54C49A}" type="doc">
      <dgm:prSet loTypeId="urn:microsoft.com/office/officeart/2005/8/layout/vList2" loCatId="list" qsTypeId="urn:microsoft.com/office/officeart/2005/8/quickstyle/simple5" qsCatId="simple" csTypeId="urn:microsoft.com/office/officeart/2005/8/colors/colorful1" csCatId="colorful" phldr="1"/>
      <dgm:spPr/>
      <dgm:t>
        <a:bodyPr/>
        <a:lstStyle/>
        <a:p>
          <a:endParaRPr lang="en-US"/>
        </a:p>
      </dgm:t>
    </dgm:pt>
    <dgm:pt modelId="{02DB17E5-D6D9-42B8-A076-2191E4A84F0E}">
      <dgm:prSet/>
      <dgm:spPr/>
      <dgm:t>
        <a:bodyPr/>
        <a:lstStyle/>
        <a:p>
          <a:r>
            <a:rPr lang="en-GB"/>
            <a:t>The deliberate taking of a life to end suffering is known as euthanasia ,according to Brassington,(2020).</a:t>
          </a:r>
          <a:endParaRPr lang="en-US"/>
        </a:p>
      </dgm:t>
    </dgm:pt>
    <dgm:pt modelId="{9AF6E8AF-6C91-491C-9F8C-3CB946CFCF14}" type="parTrans" cxnId="{333C0EF8-F565-4FB5-99EA-8D7656AD2CF9}">
      <dgm:prSet/>
      <dgm:spPr/>
      <dgm:t>
        <a:bodyPr/>
        <a:lstStyle/>
        <a:p>
          <a:endParaRPr lang="en-US"/>
        </a:p>
      </dgm:t>
    </dgm:pt>
    <dgm:pt modelId="{F40ED4E7-50AE-4202-8253-92A5786C0FBE}" type="sibTrans" cxnId="{333C0EF8-F565-4FB5-99EA-8D7656AD2CF9}">
      <dgm:prSet/>
      <dgm:spPr/>
      <dgm:t>
        <a:bodyPr/>
        <a:lstStyle/>
        <a:p>
          <a:endParaRPr lang="en-US"/>
        </a:p>
      </dgm:t>
    </dgm:pt>
    <dgm:pt modelId="{DAA9068B-73EE-49C4-A012-6508C7EE46EB}">
      <dgm:prSet/>
      <dgm:spPr/>
      <dgm:t>
        <a:bodyPr/>
        <a:lstStyle/>
        <a:p>
          <a:r>
            <a:rPr lang="en-GB"/>
            <a:t>Assisting someone to attempt suicide on purpose is known as assisted suicide. A relative may be charged with aiding suicide if they purchased potent sedatives for a loved one who had an incurable illness and knew the individual intended to use them to commit themselves. (NHS, 2020)</a:t>
          </a:r>
          <a:endParaRPr lang="en-US"/>
        </a:p>
      </dgm:t>
    </dgm:pt>
    <dgm:pt modelId="{3E897FFF-C7BC-47FB-AD2E-C4DA87484C4A}" type="parTrans" cxnId="{05601604-E733-4B26-BA93-D54C5C10E1AC}">
      <dgm:prSet/>
      <dgm:spPr/>
      <dgm:t>
        <a:bodyPr/>
        <a:lstStyle/>
        <a:p>
          <a:endParaRPr lang="en-GB"/>
        </a:p>
      </dgm:t>
    </dgm:pt>
    <dgm:pt modelId="{E6DA31C7-753C-47A4-95C0-DD1B55365941}" type="sibTrans" cxnId="{05601604-E733-4B26-BA93-D54C5C10E1AC}">
      <dgm:prSet/>
      <dgm:spPr/>
      <dgm:t>
        <a:bodyPr/>
        <a:lstStyle/>
        <a:p>
          <a:endParaRPr lang="en-GB"/>
        </a:p>
      </dgm:t>
    </dgm:pt>
    <dgm:pt modelId="{6AB55E06-8EB6-45D0-93D0-3A831DCC2FCC}">
      <dgm:prSet/>
      <dgm:spPr/>
      <dgm:t>
        <a:bodyPr/>
        <a:lstStyle/>
        <a:p>
          <a:pPr rtl="0"/>
          <a:r>
            <a:rPr lang="en-GB" dirty="0"/>
            <a:t>Euthanasia is a current ethical concern. Some nations, like Belgium, the Netherlands, and Luxembourg, have legalised it. Additionally, in some other nations, the legalisation of it is a contentious issue (Jorgenson and Neubecker, 1981).</a:t>
          </a:r>
          <a:endParaRPr lang="en-GB" dirty="0">
            <a:latin typeface="Calibri Light" panose="020F0302020204030204"/>
          </a:endParaRPr>
        </a:p>
        <a:p>
          <a:pPr rtl="0"/>
          <a:r>
            <a:rPr lang="en-GB" dirty="0">
              <a:latin typeface="Calibri Light" panose="020F0302020204030204"/>
            </a:rPr>
            <a:t>- </a:t>
          </a:r>
          <a:r>
            <a:rPr lang="en-GB" dirty="0"/>
            <a:t>Pro-euthanasia opinions were adversely correlated with </a:t>
          </a:r>
          <a:r>
            <a:rPr lang="en-GB" dirty="0">
              <a:latin typeface="Calibri Light" panose="020F0302020204030204"/>
            </a:rPr>
            <a:t>religiosity</a:t>
          </a:r>
          <a:r>
            <a:rPr lang="en-GB" dirty="0"/>
            <a:t> and other religious factors.</a:t>
          </a:r>
          <a:r>
            <a:rPr lang="en-GB" dirty="0">
              <a:latin typeface="Calibri Light" panose="020F0302020204030204"/>
            </a:rPr>
            <a:t> </a:t>
          </a:r>
        </a:p>
      </dgm:t>
    </dgm:pt>
    <dgm:pt modelId="{B92CAE8C-4879-4347-A74F-B3F686460D94}" type="parTrans" cxnId="{090127ED-3362-4359-AFF8-F56DBE40AB7F}">
      <dgm:prSet/>
      <dgm:spPr/>
      <dgm:t>
        <a:bodyPr/>
        <a:lstStyle/>
        <a:p>
          <a:endParaRPr lang="en-GB"/>
        </a:p>
      </dgm:t>
    </dgm:pt>
    <dgm:pt modelId="{E8EBA6E4-9320-45EE-A4E2-9FB4CFDADD6D}" type="sibTrans" cxnId="{090127ED-3362-4359-AFF8-F56DBE40AB7F}">
      <dgm:prSet/>
      <dgm:spPr/>
      <dgm:t>
        <a:bodyPr/>
        <a:lstStyle/>
        <a:p>
          <a:endParaRPr lang="en-GB"/>
        </a:p>
      </dgm:t>
    </dgm:pt>
    <dgm:pt modelId="{9039EF29-E71C-4D07-88E2-684726D6F132}">
      <dgm:prSet/>
      <dgm:spPr/>
      <dgm:t>
        <a:bodyPr/>
        <a:lstStyle/>
        <a:p>
          <a:pPr rtl="0"/>
          <a:r>
            <a:rPr lang="en-GB" err="1"/>
            <a:t>Achia</a:t>
          </a:r>
          <a:endParaRPr lang="en-GB"/>
        </a:p>
        <a:p>
          <a:pPr rtl="0"/>
          <a:r>
            <a:rPr lang="en-GB"/>
            <a:t>Men and Whites favoured euthanasia more than Blacks and females did  (Jorgenson and </a:t>
          </a:r>
          <a:r>
            <a:rPr lang="en-GB" err="1"/>
            <a:t>Neubecker</a:t>
          </a:r>
          <a:r>
            <a:rPr lang="en-GB"/>
            <a:t>, 1981).</a:t>
          </a:r>
          <a:endParaRPr lang="en-GB">
            <a:latin typeface="Calibri Light" panose="020F0302020204030204"/>
          </a:endParaRPr>
        </a:p>
        <a:p>
          <a:endParaRPr lang="en-GB"/>
        </a:p>
      </dgm:t>
    </dgm:pt>
    <dgm:pt modelId="{68AF4288-93B2-4B19-A48E-2E180488657B}" type="parTrans" cxnId="{94EBC987-72E1-4452-9ABB-1E3FCD871C74}">
      <dgm:prSet/>
      <dgm:spPr/>
      <dgm:t>
        <a:bodyPr/>
        <a:lstStyle/>
        <a:p>
          <a:endParaRPr lang="en-GB"/>
        </a:p>
      </dgm:t>
    </dgm:pt>
    <dgm:pt modelId="{19814BA7-4ECC-4D1F-A16F-8882121FB843}" type="sibTrans" cxnId="{94EBC987-72E1-4452-9ABB-1E3FCD871C74}">
      <dgm:prSet/>
      <dgm:spPr/>
      <dgm:t>
        <a:bodyPr/>
        <a:lstStyle/>
        <a:p>
          <a:endParaRPr lang="en-GB"/>
        </a:p>
      </dgm:t>
    </dgm:pt>
    <dgm:pt modelId="{3ED08D59-B4B2-4292-B3C3-168D7602D0E6}" type="pres">
      <dgm:prSet presAssocID="{E60224DF-8E1C-4E27-BDCC-11AFEA54C49A}" presName="linear" presStyleCnt="0">
        <dgm:presLayoutVars>
          <dgm:animLvl val="lvl"/>
          <dgm:resizeHandles val="exact"/>
        </dgm:presLayoutVars>
      </dgm:prSet>
      <dgm:spPr/>
    </dgm:pt>
    <dgm:pt modelId="{C2C9D479-6AA3-497A-BFE0-0FAD44AA15B3}" type="pres">
      <dgm:prSet presAssocID="{DAA9068B-73EE-49C4-A012-6508C7EE46EB}" presName="parentText" presStyleLbl="node1" presStyleIdx="0" presStyleCnt="4">
        <dgm:presLayoutVars>
          <dgm:chMax val="0"/>
          <dgm:bulletEnabled val="1"/>
        </dgm:presLayoutVars>
      </dgm:prSet>
      <dgm:spPr/>
    </dgm:pt>
    <dgm:pt modelId="{32C4BA48-5A4D-4FB8-ACE3-7E46A76D6898}" type="pres">
      <dgm:prSet presAssocID="{E6DA31C7-753C-47A4-95C0-DD1B55365941}" presName="spacer" presStyleCnt="0"/>
      <dgm:spPr/>
    </dgm:pt>
    <dgm:pt modelId="{5EDCCF76-4C1A-4B73-82EE-92677A7001B3}" type="pres">
      <dgm:prSet presAssocID="{02DB17E5-D6D9-42B8-A076-2191E4A84F0E}" presName="parentText" presStyleLbl="node1" presStyleIdx="1" presStyleCnt="4">
        <dgm:presLayoutVars>
          <dgm:chMax val="0"/>
          <dgm:bulletEnabled val="1"/>
        </dgm:presLayoutVars>
      </dgm:prSet>
      <dgm:spPr/>
    </dgm:pt>
    <dgm:pt modelId="{670A9B43-0EB0-4A0F-907B-280029ACF6B6}" type="pres">
      <dgm:prSet presAssocID="{F40ED4E7-50AE-4202-8253-92A5786C0FBE}" presName="spacer" presStyleCnt="0"/>
      <dgm:spPr/>
    </dgm:pt>
    <dgm:pt modelId="{C81A9F34-F772-4D3B-8408-A904E6860F4A}" type="pres">
      <dgm:prSet presAssocID="{6AB55E06-8EB6-45D0-93D0-3A831DCC2FCC}" presName="parentText" presStyleLbl="node1" presStyleIdx="2" presStyleCnt="4">
        <dgm:presLayoutVars>
          <dgm:chMax val="0"/>
          <dgm:bulletEnabled val="1"/>
        </dgm:presLayoutVars>
      </dgm:prSet>
      <dgm:spPr/>
    </dgm:pt>
    <dgm:pt modelId="{29081800-397A-44B6-A82D-37B6DFA4DF12}" type="pres">
      <dgm:prSet presAssocID="{E8EBA6E4-9320-45EE-A4E2-9FB4CFDADD6D}" presName="spacer" presStyleCnt="0"/>
      <dgm:spPr/>
    </dgm:pt>
    <dgm:pt modelId="{F0503A1A-04F2-4754-B220-57214E589266}" type="pres">
      <dgm:prSet presAssocID="{9039EF29-E71C-4D07-88E2-684726D6F132}" presName="parentText" presStyleLbl="node1" presStyleIdx="3" presStyleCnt="4">
        <dgm:presLayoutVars>
          <dgm:chMax val="0"/>
          <dgm:bulletEnabled val="1"/>
        </dgm:presLayoutVars>
      </dgm:prSet>
      <dgm:spPr/>
    </dgm:pt>
  </dgm:ptLst>
  <dgm:cxnLst>
    <dgm:cxn modelId="{05601604-E733-4B26-BA93-D54C5C10E1AC}" srcId="{E60224DF-8E1C-4E27-BDCC-11AFEA54C49A}" destId="{DAA9068B-73EE-49C4-A012-6508C7EE46EB}" srcOrd="0" destOrd="0" parTransId="{3E897FFF-C7BC-47FB-AD2E-C4DA87484C4A}" sibTransId="{E6DA31C7-753C-47A4-95C0-DD1B55365941}"/>
    <dgm:cxn modelId="{DBF6D308-18B5-4C82-A0FC-3FBCEF29A158}" type="presOf" srcId="{E60224DF-8E1C-4E27-BDCC-11AFEA54C49A}" destId="{3ED08D59-B4B2-4292-B3C3-168D7602D0E6}" srcOrd="0" destOrd="0" presId="urn:microsoft.com/office/officeart/2005/8/layout/vList2"/>
    <dgm:cxn modelId="{74715118-F8E0-462F-9FE4-EDB2509E6ED4}" type="presOf" srcId="{9039EF29-E71C-4D07-88E2-684726D6F132}" destId="{F0503A1A-04F2-4754-B220-57214E589266}" srcOrd="0" destOrd="0" presId="urn:microsoft.com/office/officeart/2005/8/layout/vList2"/>
    <dgm:cxn modelId="{FC98AB1D-1DDE-4741-ABD7-9B9AB36E503A}" type="presOf" srcId="{6AB55E06-8EB6-45D0-93D0-3A831DCC2FCC}" destId="{C81A9F34-F772-4D3B-8408-A904E6860F4A}" srcOrd="0" destOrd="0" presId="urn:microsoft.com/office/officeart/2005/8/layout/vList2"/>
    <dgm:cxn modelId="{94EBC987-72E1-4452-9ABB-1E3FCD871C74}" srcId="{E60224DF-8E1C-4E27-BDCC-11AFEA54C49A}" destId="{9039EF29-E71C-4D07-88E2-684726D6F132}" srcOrd="3" destOrd="0" parTransId="{68AF4288-93B2-4B19-A48E-2E180488657B}" sibTransId="{19814BA7-4ECC-4D1F-A16F-8882121FB843}"/>
    <dgm:cxn modelId="{9EB5C5BC-0126-49AE-B22C-2C0BEF0619D7}" type="presOf" srcId="{02DB17E5-D6D9-42B8-A076-2191E4A84F0E}" destId="{5EDCCF76-4C1A-4B73-82EE-92677A7001B3}" srcOrd="0" destOrd="0" presId="urn:microsoft.com/office/officeart/2005/8/layout/vList2"/>
    <dgm:cxn modelId="{2C9D80CE-28BE-4DAA-8932-3EBB03D11900}" type="presOf" srcId="{DAA9068B-73EE-49C4-A012-6508C7EE46EB}" destId="{C2C9D479-6AA3-497A-BFE0-0FAD44AA15B3}" srcOrd="0" destOrd="0" presId="urn:microsoft.com/office/officeart/2005/8/layout/vList2"/>
    <dgm:cxn modelId="{090127ED-3362-4359-AFF8-F56DBE40AB7F}" srcId="{E60224DF-8E1C-4E27-BDCC-11AFEA54C49A}" destId="{6AB55E06-8EB6-45D0-93D0-3A831DCC2FCC}" srcOrd="2" destOrd="0" parTransId="{B92CAE8C-4879-4347-A74F-B3F686460D94}" sibTransId="{E8EBA6E4-9320-45EE-A4E2-9FB4CFDADD6D}"/>
    <dgm:cxn modelId="{333C0EF8-F565-4FB5-99EA-8D7656AD2CF9}" srcId="{E60224DF-8E1C-4E27-BDCC-11AFEA54C49A}" destId="{02DB17E5-D6D9-42B8-A076-2191E4A84F0E}" srcOrd="1" destOrd="0" parTransId="{9AF6E8AF-6C91-491C-9F8C-3CB946CFCF14}" sibTransId="{F40ED4E7-50AE-4202-8253-92A5786C0FBE}"/>
    <dgm:cxn modelId="{279FBBBB-DA53-4ACA-892F-2D2C5B922401}" type="presParOf" srcId="{3ED08D59-B4B2-4292-B3C3-168D7602D0E6}" destId="{C2C9D479-6AA3-497A-BFE0-0FAD44AA15B3}" srcOrd="0" destOrd="0" presId="urn:microsoft.com/office/officeart/2005/8/layout/vList2"/>
    <dgm:cxn modelId="{18E216AE-695C-4593-9382-DF6C7E38F77D}" type="presParOf" srcId="{3ED08D59-B4B2-4292-B3C3-168D7602D0E6}" destId="{32C4BA48-5A4D-4FB8-ACE3-7E46A76D6898}" srcOrd="1" destOrd="0" presId="urn:microsoft.com/office/officeart/2005/8/layout/vList2"/>
    <dgm:cxn modelId="{C7305173-EB7B-4005-A1B6-D2CC4EC6B723}" type="presParOf" srcId="{3ED08D59-B4B2-4292-B3C3-168D7602D0E6}" destId="{5EDCCF76-4C1A-4B73-82EE-92677A7001B3}" srcOrd="2" destOrd="0" presId="urn:microsoft.com/office/officeart/2005/8/layout/vList2"/>
    <dgm:cxn modelId="{33F427CF-7B7D-4D49-A279-12EDC4027FCB}" type="presParOf" srcId="{3ED08D59-B4B2-4292-B3C3-168D7602D0E6}" destId="{670A9B43-0EB0-4A0F-907B-280029ACF6B6}" srcOrd="3" destOrd="0" presId="urn:microsoft.com/office/officeart/2005/8/layout/vList2"/>
    <dgm:cxn modelId="{E289DED6-D465-4714-8319-757E6D6D8F5A}" type="presParOf" srcId="{3ED08D59-B4B2-4292-B3C3-168D7602D0E6}" destId="{C81A9F34-F772-4D3B-8408-A904E6860F4A}" srcOrd="4" destOrd="0" presId="urn:microsoft.com/office/officeart/2005/8/layout/vList2"/>
    <dgm:cxn modelId="{D9CF8D0D-F512-4A85-82DF-66F5C9ACA147}" type="presParOf" srcId="{3ED08D59-B4B2-4292-B3C3-168D7602D0E6}" destId="{29081800-397A-44B6-A82D-37B6DFA4DF12}" srcOrd="5" destOrd="0" presId="urn:microsoft.com/office/officeart/2005/8/layout/vList2"/>
    <dgm:cxn modelId="{9F2749A6-BEC1-4E9A-8E2F-473ADE194620}" type="presParOf" srcId="{3ED08D59-B4B2-4292-B3C3-168D7602D0E6}" destId="{F0503A1A-04F2-4754-B220-57214E589266}"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5C6DA8B-1F56-4044-97B6-2CCA75CB8349}"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3F074100-E47F-48D1-9B42-463D8BC9FD8B}">
      <dgm:prSet/>
      <dgm:spPr/>
      <dgm:t>
        <a:bodyPr/>
        <a:lstStyle/>
        <a:p>
          <a:r>
            <a:rPr lang="en-GB">
              <a:solidFill>
                <a:srgbClr val="FF0000"/>
              </a:solidFill>
            </a:rPr>
            <a:t>Achia</a:t>
          </a:r>
        </a:p>
        <a:p>
          <a:r>
            <a:rPr lang="en-GB"/>
            <a:t>Expensive </a:t>
          </a:r>
          <a:endParaRPr lang="en-US"/>
        </a:p>
      </dgm:t>
    </dgm:pt>
    <dgm:pt modelId="{1CC92E7E-CDEA-434C-903B-E1ACD424B0BB}" type="parTrans" cxnId="{FA169A32-E943-4DDF-9CF7-E6353A7AE5B0}">
      <dgm:prSet/>
      <dgm:spPr/>
      <dgm:t>
        <a:bodyPr/>
        <a:lstStyle/>
        <a:p>
          <a:endParaRPr lang="en-US"/>
        </a:p>
      </dgm:t>
    </dgm:pt>
    <dgm:pt modelId="{F5662A70-DA10-4A9C-82F4-AA7866AD771C}" type="sibTrans" cxnId="{FA169A32-E943-4DDF-9CF7-E6353A7AE5B0}">
      <dgm:prSet/>
      <dgm:spPr/>
      <dgm:t>
        <a:bodyPr/>
        <a:lstStyle/>
        <a:p>
          <a:endParaRPr lang="en-US"/>
        </a:p>
      </dgm:t>
    </dgm:pt>
    <dgm:pt modelId="{E0659F34-8C2C-4756-A109-716000A78314}">
      <dgm:prSet/>
      <dgm:spPr/>
      <dgm:t>
        <a:bodyPr/>
        <a:lstStyle/>
        <a:p>
          <a:r>
            <a:rPr lang="en-GB"/>
            <a:t>The law is against it in the </a:t>
          </a:r>
          <a:r>
            <a:rPr lang="en-GB" err="1"/>
            <a:t>uk</a:t>
          </a:r>
          <a:r>
            <a:rPr lang="en-GB"/>
            <a:t>.</a:t>
          </a:r>
          <a:endParaRPr lang="en-US"/>
        </a:p>
      </dgm:t>
    </dgm:pt>
    <dgm:pt modelId="{FB88FB38-E90D-4527-8C36-4CFC7337C3F1}" type="parTrans" cxnId="{1208FD49-CB43-41CF-8711-26B627CA2C1E}">
      <dgm:prSet/>
      <dgm:spPr/>
      <dgm:t>
        <a:bodyPr/>
        <a:lstStyle/>
        <a:p>
          <a:endParaRPr lang="en-US"/>
        </a:p>
      </dgm:t>
    </dgm:pt>
    <dgm:pt modelId="{9AA98B76-CAE5-4DBE-A890-4EAC242C9DF7}" type="sibTrans" cxnId="{1208FD49-CB43-41CF-8711-26B627CA2C1E}">
      <dgm:prSet/>
      <dgm:spPr/>
      <dgm:t>
        <a:bodyPr/>
        <a:lstStyle/>
        <a:p>
          <a:endParaRPr lang="en-US"/>
        </a:p>
      </dgm:t>
    </dgm:pt>
    <dgm:pt modelId="{7D0AE87F-075E-484D-BEA7-284A83B60FDA}">
      <dgm:prSet/>
      <dgm:spPr/>
      <dgm:t>
        <a:bodyPr/>
        <a:lstStyle/>
        <a:p>
          <a:r>
            <a:rPr lang="en-GB"/>
            <a:t>Incompatible to palliative care.</a:t>
          </a:r>
          <a:endParaRPr lang="en-US"/>
        </a:p>
      </dgm:t>
    </dgm:pt>
    <dgm:pt modelId="{5BB4AFE1-9336-41F5-A2A6-08C276CCCBB2}" type="parTrans" cxnId="{EF103D5F-55B4-4D54-88DD-F90AED8B4585}">
      <dgm:prSet/>
      <dgm:spPr/>
      <dgm:t>
        <a:bodyPr/>
        <a:lstStyle/>
        <a:p>
          <a:endParaRPr lang="en-US"/>
        </a:p>
      </dgm:t>
    </dgm:pt>
    <dgm:pt modelId="{F2D1C02D-CD6B-4659-9FE8-5FAA56C2A113}" type="sibTrans" cxnId="{EF103D5F-55B4-4D54-88DD-F90AED8B4585}">
      <dgm:prSet/>
      <dgm:spPr/>
      <dgm:t>
        <a:bodyPr/>
        <a:lstStyle/>
        <a:p>
          <a:endParaRPr lang="en-US"/>
        </a:p>
      </dgm:t>
    </dgm:pt>
    <dgm:pt modelId="{575C5012-636B-4E68-AF5B-0CCC5DE67692}">
      <dgm:prSet/>
      <dgm:spPr/>
      <dgm:t>
        <a:bodyPr/>
        <a:lstStyle/>
        <a:p>
          <a:r>
            <a:rPr lang="en-GB"/>
            <a:t>Involuntary euthanasia</a:t>
          </a:r>
          <a:endParaRPr lang="en-US"/>
        </a:p>
      </dgm:t>
    </dgm:pt>
    <dgm:pt modelId="{E17D5E86-1ADD-4742-8F49-770221CEA2DE}" type="parTrans" cxnId="{B0206858-57C3-4AB9-A069-0577B24882ED}">
      <dgm:prSet/>
      <dgm:spPr/>
      <dgm:t>
        <a:bodyPr/>
        <a:lstStyle/>
        <a:p>
          <a:endParaRPr lang="en-US"/>
        </a:p>
      </dgm:t>
    </dgm:pt>
    <dgm:pt modelId="{D2AE4853-8848-4DBD-A81C-5DF1CDEC8B14}" type="sibTrans" cxnId="{B0206858-57C3-4AB9-A069-0577B24882ED}">
      <dgm:prSet/>
      <dgm:spPr/>
      <dgm:t>
        <a:bodyPr/>
        <a:lstStyle/>
        <a:p>
          <a:endParaRPr lang="en-US"/>
        </a:p>
      </dgm:t>
    </dgm:pt>
    <dgm:pt modelId="{C3936E4E-8431-48EB-B5A1-29D8AF4018B5}">
      <dgm:prSet/>
      <dgm:spPr/>
      <dgm:t>
        <a:bodyPr/>
        <a:lstStyle/>
        <a:p>
          <a:r>
            <a:rPr lang="en-GB"/>
            <a:t>Can be interpreted as murder or manslaughter</a:t>
          </a:r>
        </a:p>
        <a:p>
          <a:r>
            <a:rPr lang="en-GB">
              <a:solidFill>
                <a:srgbClr val="FF0000"/>
              </a:solidFill>
            </a:rPr>
            <a:t>Anca</a:t>
          </a:r>
        </a:p>
        <a:p>
          <a:pPr rtl="0"/>
          <a:r>
            <a:rPr lang="en-GB"/>
            <a:t>This reasons cannot dictate how to live your life . If your suffering of comorbidities , money and the law </a:t>
          </a:r>
          <a:r>
            <a:rPr lang="en-GB">
              <a:latin typeface="Calibri Light" panose="020F0302020204030204"/>
            </a:rPr>
            <a:t>does not</a:t>
          </a:r>
          <a:r>
            <a:rPr lang="en-GB"/>
            <a:t> make </a:t>
          </a:r>
          <a:r>
            <a:rPr lang="en-GB">
              <a:latin typeface="Calibri Light" panose="020F0302020204030204"/>
            </a:rPr>
            <a:t>you</a:t>
          </a:r>
          <a:r>
            <a:rPr lang="en-GB"/>
            <a:t> suffer easier.</a:t>
          </a:r>
          <a:endParaRPr lang="en-US"/>
        </a:p>
      </dgm:t>
    </dgm:pt>
    <dgm:pt modelId="{C9E5E115-35EE-41E3-80A6-BB48BD34CA69}" type="parTrans" cxnId="{E75249FC-7ACC-4D87-8DE9-47F1A26564BD}">
      <dgm:prSet/>
      <dgm:spPr/>
      <dgm:t>
        <a:bodyPr/>
        <a:lstStyle/>
        <a:p>
          <a:endParaRPr lang="en-US"/>
        </a:p>
      </dgm:t>
    </dgm:pt>
    <dgm:pt modelId="{0DCAB0AB-267B-4C95-AA82-D108BC198463}" type="sibTrans" cxnId="{E75249FC-7ACC-4D87-8DE9-47F1A26564BD}">
      <dgm:prSet/>
      <dgm:spPr/>
      <dgm:t>
        <a:bodyPr/>
        <a:lstStyle/>
        <a:p>
          <a:endParaRPr lang="en-US"/>
        </a:p>
      </dgm:t>
    </dgm:pt>
    <dgm:pt modelId="{0443A0CA-7123-4D62-930D-185C14AF354B}" type="pres">
      <dgm:prSet presAssocID="{D5C6DA8B-1F56-4044-97B6-2CCA75CB8349}" presName="vert0" presStyleCnt="0">
        <dgm:presLayoutVars>
          <dgm:dir/>
          <dgm:animOne val="branch"/>
          <dgm:animLvl val="lvl"/>
        </dgm:presLayoutVars>
      </dgm:prSet>
      <dgm:spPr/>
    </dgm:pt>
    <dgm:pt modelId="{A10A04E3-0E21-4EAD-A392-8A327C7525E6}" type="pres">
      <dgm:prSet presAssocID="{3F074100-E47F-48D1-9B42-463D8BC9FD8B}" presName="thickLine" presStyleLbl="alignNode1" presStyleIdx="0" presStyleCnt="5"/>
      <dgm:spPr/>
    </dgm:pt>
    <dgm:pt modelId="{5ECA62D2-3179-4878-85C9-9912DBDCABD8}" type="pres">
      <dgm:prSet presAssocID="{3F074100-E47F-48D1-9B42-463D8BC9FD8B}" presName="horz1" presStyleCnt="0"/>
      <dgm:spPr/>
    </dgm:pt>
    <dgm:pt modelId="{B04B062C-27AC-43F0-BE52-7452167088D2}" type="pres">
      <dgm:prSet presAssocID="{3F074100-E47F-48D1-9B42-463D8BC9FD8B}" presName="tx1" presStyleLbl="revTx" presStyleIdx="0" presStyleCnt="5"/>
      <dgm:spPr/>
    </dgm:pt>
    <dgm:pt modelId="{FC6D0AB3-0D73-4CC6-A393-C675E6F72F10}" type="pres">
      <dgm:prSet presAssocID="{3F074100-E47F-48D1-9B42-463D8BC9FD8B}" presName="vert1" presStyleCnt="0"/>
      <dgm:spPr/>
    </dgm:pt>
    <dgm:pt modelId="{A2E693C3-36BC-41DA-8A22-3766D0937A25}" type="pres">
      <dgm:prSet presAssocID="{E0659F34-8C2C-4756-A109-716000A78314}" presName="thickLine" presStyleLbl="alignNode1" presStyleIdx="1" presStyleCnt="5"/>
      <dgm:spPr/>
    </dgm:pt>
    <dgm:pt modelId="{98EE6E0C-A2EF-4FAF-B930-7E0470AE3107}" type="pres">
      <dgm:prSet presAssocID="{E0659F34-8C2C-4756-A109-716000A78314}" presName="horz1" presStyleCnt="0"/>
      <dgm:spPr/>
    </dgm:pt>
    <dgm:pt modelId="{CC2A3662-853B-4F17-BFDB-7642A07AD870}" type="pres">
      <dgm:prSet presAssocID="{E0659F34-8C2C-4756-A109-716000A78314}" presName="tx1" presStyleLbl="revTx" presStyleIdx="1" presStyleCnt="5"/>
      <dgm:spPr/>
    </dgm:pt>
    <dgm:pt modelId="{9753C5E3-2D16-4460-AD88-0ABB30606C7F}" type="pres">
      <dgm:prSet presAssocID="{E0659F34-8C2C-4756-A109-716000A78314}" presName="vert1" presStyleCnt="0"/>
      <dgm:spPr/>
    </dgm:pt>
    <dgm:pt modelId="{3CEE2465-DE28-42A7-AF88-99E885B66495}" type="pres">
      <dgm:prSet presAssocID="{7D0AE87F-075E-484D-BEA7-284A83B60FDA}" presName="thickLine" presStyleLbl="alignNode1" presStyleIdx="2" presStyleCnt="5"/>
      <dgm:spPr/>
    </dgm:pt>
    <dgm:pt modelId="{211067B3-10A6-4C7C-8E07-6AC36E1AEBE7}" type="pres">
      <dgm:prSet presAssocID="{7D0AE87F-075E-484D-BEA7-284A83B60FDA}" presName="horz1" presStyleCnt="0"/>
      <dgm:spPr/>
    </dgm:pt>
    <dgm:pt modelId="{5393C97A-3EBF-4CA3-A99D-9E53B54D8097}" type="pres">
      <dgm:prSet presAssocID="{7D0AE87F-075E-484D-BEA7-284A83B60FDA}" presName="tx1" presStyleLbl="revTx" presStyleIdx="2" presStyleCnt="5"/>
      <dgm:spPr/>
    </dgm:pt>
    <dgm:pt modelId="{EA6D5D14-C471-4199-8234-CB72343F0633}" type="pres">
      <dgm:prSet presAssocID="{7D0AE87F-075E-484D-BEA7-284A83B60FDA}" presName="vert1" presStyleCnt="0"/>
      <dgm:spPr/>
    </dgm:pt>
    <dgm:pt modelId="{22B0A900-BFF2-412C-9EF8-99C06FD54BBC}" type="pres">
      <dgm:prSet presAssocID="{575C5012-636B-4E68-AF5B-0CCC5DE67692}" presName="thickLine" presStyleLbl="alignNode1" presStyleIdx="3" presStyleCnt="5"/>
      <dgm:spPr/>
    </dgm:pt>
    <dgm:pt modelId="{AFB27FA4-1CF9-41C7-9DD7-90A899D887B8}" type="pres">
      <dgm:prSet presAssocID="{575C5012-636B-4E68-AF5B-0CCC5DE67692}" presName="horz1" presStyleCnt="0"/>
      <dgm:spPr/>
    </dgm:pt>
    <dgm:pt modelId="{5ABA63B6-91EC-44CA-A1A0-4AC846C31F64}" type="pres">
      <dgm:prSet presAssocID="{575C5012-636B-4E68-AF5B-0CCC5DE67692}" presName="tx1" presStyleLbl="revTx" presStyleIdx="3" presStyleCnt="5"/>
      <dgm:spPr/>
    </dgm:pt>
    <dgm:pt modelId="{42D012BB-8034-4AE6-8DAC-35F8B5153925}" type="pres">
      <dgm:prSet presAssocID="{575C5012-636B-4E68-AF5B-0CCC5DE67692}" presName="vert1" presStyleCnt="0"/>
      <dgm:spPr/>
    </dgm:pt>
    <dgm:pt modelId="{640C6594-D488-4C7A-83F5-14547D6966B9}" type="pres">
      <dgm:prSet presAssocID="{C3936E4E-8431-48EB-B5A1-29D8AF4018B5}" presName="thickLine" presStyleLbl="alignNode1" presStyleIdx="4" presStyleCnt="5"/>
      <dgm:spPr/>
    </dgm:pt>
    <dgm:pt modelId="{9F4B5DB3-1D6D-4B2E-B58B-19504C500CA3}" type="pres">
      <dgm:prSet presAssocID="{C3936E4E-8431-48EB-B5A1-29D8AF4018B5}" presName="horz1" presStyleCnt="0"/>
      <dgm:spPr/>
    </dgm:pt>
    <dgm:pt modelId="{8C6D3B65-8B02-4539-BFD4-4B84B903F727}" type="pres">
      <dgm:prSet presAssocID="{C3936E4E-8431-48EB-B5A1-29D8AF4018B5}" presName="tx1" presStyleLbl="revTx" presStyleIdx="4" presStyleCnt="5" custScaleY="218671"/>
      <dgm:spPr/>
    </dgm:pt>
    <dgm:pt modelId="{17950F33-297C-4909-8015-BD3B83B15421}" type="pres">
      <dgm:prSet presAssocID="{C3936E4E-8431-48EB-B5A1-29D8AF4018B5}" presName="vert1" presStyleCnt="0"/>
      <dgm:spPr/>
    </dgm:pt>
  </dgm:ptLst>
  <dgm:cxnLst>
    <dgm:cxn modelId="{26151614-141A-48E2-90AE-9CF8D3AE8706}" type="presOf" srcId="{C3936E4E-8431-48EB-B5A1-29D8AF4018B5}" destId="{8C6D3B65-8B02-4539-BFD4-4B84B903F727}" srcOrd="0" destOrd="0" presId="urn:microsoft.com/office/officeart/2008/layout/LinedList"/>
    <dgm:cxn modelId="{FA169A32-E943-4DDF-9CF7-E6353A7AE5B0}" srcId="{D5C6DA8B-1F56-4044-97B6-2CCA75CB8349}" destId="{3F074100-E47F-48D1-9B42-463D8BC9FD8B}" srcOrd="0" destOrd="0" parTransId="{1CC92E7E-CDEA-434C-903B-E1ACD424B0BB}" sibTransId="{F5662A70-DA10-4A9C-82F4-AA7866AD771C}"/>
    <dgm:cxn modelId="{EF103D5F-55B4-4D54-88DD-F90AED8B4585}" srcId="{D5C6DA8B-1F56-4044-97B6-2CCA75CB8349}" destId="{7D0AE87F-075E-484D-BEA7-284A83B60FDA}" srcOrd="2" destOrd="0" parTransId="{5BB4AFE1-9336-41F5-A2A6-08C276CCCBB2}" sibTransId="{F2D1C02D-CD6B-4659-9FE8-5FAA56C2A113}"/>
    <dgm:cxn modelId="{1208FD49-CB43-41CF-8711-26B627CA2C1E}" srcId="{D5C6DA8B-1F56-4044-97B6-2CCA75CB8349}" destId="{E0659F34-8C2C-4756-A109-716000A78314}" srcOrd="1" destOrd="0" parTransId="{FB88FB38-E90D-4527-8C36-4CFC7337C3F1}" sibTransId="{9AA98B76-CAE5-4DBE-A890-4EAC242C9DF7}"/>
    <dgm:cxn modelId="{61844E4B-39C4-4B4D-90B3-FD1A8BE8C7F1}" type="presOf" srcId="{3F074100-E47F-48D1-9B42-463D8BC9FD8B}" destId="{B04B062C-27AC-43F0-BE52-7452167088D2}" srcOrd="0" destOrd="0" presId="urn:microsoft.com/office/officeart/2008/layout/LinedList"/>
    <dgm:cxn modelId="{B0206858-57C3-4AB9-A069-0577B24882ED}" srcId="{D5C6DA8B-1F56-4044-97B6-2CCA75CB8349}" destId="{575C5012-636B-4E68-AF5B-0CCC5DE67692}" srcOrd="3" destOrd="0" parTransId="{E17D5E86-1ADD-4742-8F49-770221CEA2DE}" sibTransId="{D2AE4853-8848-4DBD-A81C-5DF1CDEC8B14}"/>
    <dgm:cxn modelId="{D7A07EA7-3554-4F51-BEC8-12EA4F81C674}" type="presOf" srcId="{7D0AE87F-075E-484D-BEA7-284A83B60FDA}" destId="{5393C97A-3EBF-4CA3-A99D-9E53B54D8097}" srcOrd="0" destOrd="0" presId="urn:microsoft.com/office/officeart/2008/layout/LinedList"/>
    <dgm:cxn modelId="{5963D5E4-68A9-4CF2-B626-12740F9A5A2B}" type="presOf" srcId="{D5C6DA8B-1F56-4044-97B6-2CCA75CB8349}" destId="{0443A0CA-7123-4D62-930D-185C14AF354B}" srcOrd="0" destOrd="0" presId="urn:microsoft.com/office/officeart/2008/layout/LinedList"/>
    <dgm:cxn modelId="{232B23EF-8DFE-42E8-BCFE-81D673F9FD73}" type="presOf" srcId="{E0659F34-8C2C-4756-A109-716000A78314}" destId="{CC2A3662-853B-4F17-BFDB-7642A07AD870}" srcOrd="0" destOrd="0" presId="urn:microsoft.com/office/officeart/2008/layout/LinedList"/>
    <dgm:cxn modelId="{E75249FC-7ACC-4D87-8DE9-47F1A26564BD}" srcId="{D5C6DA8B-1F56-4044-97B6-2CCA75CB8349}" destId="{C3936E4E-8431-48EB-B5A1-29D8AF4018B5}" srcOrd="4" destOrd="0" parTransId="{C9E5E115-35EE-41E3-80A6-BB48BD34CA69}" sibTransId="{0DCAB0AB-267B-4C95-AA82-D108BC198463}"/>
    <dgm:cxn modelId="{98A148FE-BEAC-4A46-B5EF-AB2ADDD71EBF}" type="presOf" srcId="{575C5012-636B-4E68-AF5B-0CCC5DE67692}" destId="{5ABA63B6-91EC-44CA-A1A0-4AC846C31F64}" srcOrd="0" destOrd="0" presId="urn:microsoft.com/office/officeart/2008/layout/LinedList"/>
    <dgm:cxn modelId="{213CBC7E-C896-47B1-9BDC-6074C24421CF}" type="presParOf" srcId="{0443A0CA-7123-4D62-930D-185C14AF354B}" destId="{A10A04E3-0E21-4EAD-A392-8A327C7525E6}" srcOrd="0" destOrd="0" presId="urn:microsoft.com/office/officeart/2008/layout/LinedList"/>
    <dgm:cxn modelId="{62B0FE02-3295-4932-800D-D4E7FC85E73C}" type="presParOf" srcId="{0443A0CA-7123-4D62-930D-185C14AF354B}" destId="{5ECA62D2-3179-4878-85C9-9912DBDCABD8}" srcOrd="1" destOrd="0" presId="urn:microsoft.com/office/officeart/2008/layout/LinedList"/>
    <dgm:cxn modelId="{07C81674-45C0-4A23-BE99-36D64B582B10}" type="presParOf" srcId="{5ECA62D2-3179-4878-85C9-9912DBDCABD8}" destId="{B04B062C-27AC-43F0-BE52-7452167088D2}" srcOrd="0" destOrd="0" presId="urn:microsoft.com/office/officeart/2008/layout/LinedList"/>
    <dgm:cxn modelId="{49B3C6C6-0D10-47BC-A368-82A5AD40C8CC}" type="presParOf" srcId="{5ECA62D2-3179-4878-85C9-9912DBDCABD8}" destId="{FC6D0AB3-0D73-4CC6-A393-C675E6F72F10}" srcOrd="1" destOrd="0" presId="urn:microsoft.com/office/officeart/2008/layout/LinedList"/>
    <dgm:cxn modelId="{48883D7C-7FDC-421C-8A3A-71E6FD3BE078}" type="presParOf" srcId="{0443A0CA-7123-4D62-930D-185C14AF354B}" destId="{A2E693C3-36BC-41DA-8A22-3766D0937A25}" srcOrd="2" destOrd="0" presId="urn:microsoft.com/office/officeart/2008/layout/LinedList"/>
    <dgm:cxn modelId="{27AA5DC8-6D02-4B87-B2C1-8B749B1893E8}" type="presParOf" srcId="{0443A0CA-7123-4D62-930D-185C14AF354B}" destId="{98EE6E0C-A2EF-4FAF-B930-7E0470AE3107}" srcOrd="3" destOrd="0" presId="urn:microsoft.com/office/officeart/2008/layout/LinedList"/>
    <dgm:cxn modelId="{F5B85618-0525-4179-980A-57266D65F60E}" type="presParOf" srcId="{98EE6E0C-A2EF-4FAF-B930-7E0470AE3107}" destId="{CC2A3662-853B-4F17-BFDB-7642A07AD870}" srcOrd="0" destOrd="0" presId="urn:microsoft.com/office/officeart/2008/layout/LinedList"/>
    <dgm:cxn modelId="{81A4B50B-AA6F-4CB3-AD5E-FC6A1B900107}" type="presParOf" srcId="{98EE6E0C-A2EF-4FAF-B930-7E0470AE3107}" destId="{9753C5E3-2D16-4460-AD88-0ABB30606C7F}" srcOrd="1" destOrd="0" presId="urn:microsoft.com/office/officeart/2008/layout/LinedList"/>
    <dgm:cxn modelId="{5D764283-C7B1-4459-95DF-7EBCD2938291}" type="presParOf" srcId="{0443A0CA-7123-4D62-930D-185C14AF354B}" destId="{3CEE2465-DE28-42A7-AF88-99E885B66495}" srcOrd="4" destOrd="0" presId="urn:microsoft.com/office/officeart/2008/layout/LinedList"/>
    <dgm:cxn modelId="{50AB00B2-CAA6-4B28-87A5-F3208985A1E2}" type="presParOf" srcId="{0443A0CA-7123-4D62-930D-185C14AF354B}" destId="{211067B3-10A6-4C7C-8E07-6AC36E1AEBE7}" srcOrd="5" destOrd="0" presId="urn:microsoft.com/office/officeart/2008/layout/LinedList"/>
    <dgm:cxn modelId="{BA8AF12D-90B5-46F9-B3F3-4541C1CA1104}" type="presParOf" srcId="{211067B3-10A6-4C7C-8E07-6AC36E1AEBE7}" destId="{5393C97A-3EBF-4CA3-A99D-9E53B54D8097}" srcOrd="0" destOrd="0" presId="urn:microsoft.com/office/officeart/2008/layout/LinedList"/>
    <dgm:cxn modelId="{6D50A8D8-7674-4219-B469-AB16C8F3A7CB}" type="presParOf" srcId="{211067B3-10A6-4C7C-8E07-6AC36E1AEBE7}" destId="{EA6D5D14-C471-4199-8234-CB72343F0633}" srcOrd="1" destOrd="0" presId="urn:microsoft.com/office/officeart/2008/layout/LinedList"/>
    <dgm:cxn modelId="{FDE8FBB8-003E-4806-8334-88A44DCEF974}" type="presParOf" srcId="{0443A0CA-7123-4D62-930D-185C14AF354B}" destId="{22B0A900-BFF2-412C-9EF8-99C06FD54BBC}" srcOrd="6" destOrd="0" presId="urn:microsoft.com/office/officeart/2008/layout/LinedList"/>
    <dgm:cxn modelId="{C9E273FB-9ED7-4E0F-9CD1-55C12863EAAD}" type="presParOf" srcId="{0443A0CA-7123-4D62-930D-185C14AF354B}" destId="{AFB27FA4-1CF9-41C7-9DD7-90A899D887B8}" srcOrd="7" destOrd="0" presId="urn:microsoft.com/office/officeart/2008/layout/LinedList"/>
    <dgm:cxn modelId="{1E3F7B89-4C0A-4DCD-97A4-7AE389BB8928}" type="presParOf" srcId="{AFB27FA4-1CF9-41C7-9DD7-90A899D887B8}" destId="{5ABA63B6-91EC-44CA-A1A0-4AC846C31F64}" srcOrd="0" destOrd="0" presId="urn:microsoft.com/office/officeart/2008/layout/LinedList"/>
    <dgm:cxn modelId="{E1DF4E8E-6ED1-4F69-919C-7A9E483BA66D}" type="presParOf" srcId="{AFB27FA4-1CF9-41C7-9DD7-90A899D887B8}" destId="{42D012BB-8034-4AE6-8DAC-35F8B5153925}" srcOrd="1" destOrd="0" presId="urn:microsoft.com/office/officeart/2008/layout/LinedList"/>
    <dgm:cxn modelId="{FD9C4D42-1D3B-4207-8DC9-69B6E8D0661E}" type="presParOf" srcId="{0443A0CA-7123-4D62-930D-185C14AF354B}" destId="{640C6594-D488-4C7A-83F5-14547D6966B9}" srcOrd="8" destOrd="0" presId="urn:microsoft.com/office/officeart/2008/layout/LinedList"/>
    <dgm:cxn modelId="{27E57552-E728-4807-9E7B-FD47995D8E16}" type="presParOf" srcId="{0443A0CA-7123-4D62-930D-185C14AF354B}" destId="{9F4B5DB3-1D6D-4B2E-B58B-19504C500CA3}" srcOrd="9" destOrd="0" presId="urn:microsoft.com/office/officeart/2008/layout/LinedList"/>
    <dgm:cxn modelId="{5F72A284-830D-4E40-BBBC-C734D129CAE3}" type="presParOf" srcId="{9F4B5DB3-1D6D-4B2E-B58B-19504C500CA3}" destId="{8C6D3B65-8B02-4539-BFD4-4B84B903F727}" srcOrd="0" destOrd="0" presId="urn:microsoft.com/office/officeart/2008/layout/LinedList"/>
    <dgm:cxn modelId="{1586B710-1C03-4781-8E52-7B598F977967}" type="presParOf" srcId="{9F4B5DB3-1D6D-4B2E-B58B-19504C500CA3}" destId="{17950F33-297C-4909-8015-BD3B83B1542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35BBC8B-A812-46DA-9994-2E044E7D9270}" type="doc">
      <dgm:prSet loTypeId="urn:microsoft.com/office/officeart/2016/7/layout/RepeatingBendingProcessNew" loCatId="process" qsTypeId="urn:microsoft.com/office/officeart/2005/8/quickstyle/simple1" qsCatId="simple" csTypeId="urn:microsoft.com/office/officeart/2005/8/colors/colorful2" csCatId="colorful" phldr="1"/>
      <dgm:spPr/>
      <dgm:t>
        <a:bodyPr/>
        <a:lstStyle/>
        <a:p>
          <a:endParaRPr lang="en-US"/>
        </a:p>
      </dgm:t>
    </dgm:pt>
    <dgm:pt modelId="{765DF23B-B6DE-4E91-AE44-B694D2A475E0}">
      <dgm:prSet/>
      <dgm:spPr/>
      <dgm:t>
        <a:bodyPr/>
        <a:lstStyle/>
        <a:p>
          <a:r>
            <a:rPr lang="en-GB"/>
            <a:t>It is acknowledged that providing high-quality end-of-life care is a healthcare issue that needs more attention. People suffer from acute pain or other uncontrolled symptoms before they pass away .   two-thirds of medical personnel believe the therapies they provide are too taxing.</a:t>
          </a:r>
          <a:r>
            <a:rPr lang="en-GB" b="0" i="0"/>
            <a:t> Martin,  Emanuel, L.L. and Singer, P.A.,( 2000 ).</a:t>
          </a:r>
          <a:endParaRPr lang="en-US"/>
        </a:p>
      </dgm:t>
    </dgm:pt>
    <dgm:pt modelId="{BBF5B342-8C3C-444F-8B77-D042F121AA64}" type="parTrans" cxnId="{5D704AFC-32B8-46DE-8238-F0D9D1D17E38}">
      <dgm:prSet/>
      <dgm:spPr/>
      <dgm:t>
        <a:bodyPr/>
        <a:lstStyle/>
        <a:p>
          <a:endParaRPr lang="en-US"/>
        </a:p>
      </dgm:t>
    </dgm:pt>
    <dgm:pt modelId="{F0A1716E-3AFF-4959-8D87-021DBF0307BF}" type="sibTrans" cxnId="{5D704AFC-32B8-46DE-8238-F0D9D1D17E38}">
      <dgm:prSet/>
      <dgm:spPr/>
      <dgm:t>
        <a:bodyPr/>
        <a:lstStyle/>
        <a:p>
          <a:endParaRPr lang="en-US"/>
        </a:p>
      </dgm:t>
    </dgm:pt>
    <dgm:pt modelId="{6A08AD1A-AA78-4DB3-A5A2-91C73A725BD4}">
      <dgm:prSet/>
      <dgm:spPr/>
      <dgm:t>
        <a:bodyPr/>
        <a:lstStyle/>
        <a:p>
          <a:r>
            <a:rPr lang="en-GB"/>
            <a:t>enough community resources for planning and caring for the dying;</a:t>
          </a:r>
          <a:endParaRPr lang="en-US"/>
        </a:p>
      </dgm:t>
    </dgm:pt>
    <dgm:pt modelId="{B42DB194-8469-4453-93A7-E38403FF7B2B}" type="parTrans" cxnId="{7B1DE840-8F83-449F-8606-D9269CE54DC5}">
      <dgm:prSet/>
      <dgm:spPr/>
      <dgm:t>
        <a:bodyPr/>
        <a:lstStyle/>
        <a:p>
          <a:endParaRPr lang="en-US"/>
        </a:p>
      </dgm:t>
    </dgm:pt>
    <dgm:pt modelId="{0150C8B9-3612-4463-983D-0D78E11C9805}" type="sibTrans" cxnId="{7B1DE840-8F83-449F-8606-D9269CE54DC5}">
      <dgm:prSet/>
      <dgm:spPr/>
      <dgm:t>
        <a:bodyPr/>
        <a:lstStyle/>
        <a:p>
          <a:endParaRPr lang="en-US"/>
        </a:p>
      </dgm:t>
    </dgm:pt>
    <dgm:pt modelId="{04237914-D57B-46AD-9F54-138E362E344B}">
      <dgm:prSet/>
      <dgm:spPr/>
      <dgm:t>
        <a:bodyPr/>
        <a:lstStyle/>
        <a:p>
          <a:r>
            <a:rPr lang="en-GB"/>
            <a:t>• Core training for all members of the interdisciplinary care team should include specialised training in sensitive communication and supportive care;</a:t>
          </a:r>
          <a:endParaRPr lang="en-US"/>
        </a:p>
      </dgm:t>
    </dgm:pt>
    <dgm:pt modelId="{288335D6-0148-4AA6-A29E-FFA84EE8B9A3}" type="parTrans" cxnId="{4AA5D05F-6E11-4B39-9CF2-2606323E071A}">
      <dgm:prSet/>
      <dgm:spPr/>
      <dgm:t>
        <a:bodyPr/>
        <a:lstStyle/>
        <a:p>
          <a:endParaRPr lang="en-US"/>
        </a:p>
      </dgm:t>
    </dgm:pt>
    <dgm:pt modelId="{3B5E1F0B-CB00-4D96-8F30-1810A65D28AF}" type="sibTrans" cxnId="{4AA5D05F-6E11-4B39-9CF2-2606323E071A}">
      <dgm:prSet/>
      <dgm:spPr/>
      <dgm:t>
        <a:bodyPr/>
        <a:lstStyle/>
        <a:p>
          <a:endParaRPr lang="en-US"/>
        </a:p>
      </dgm:t>
    </dgm:pt>
    <dgm:pt modelId="{FD90B202-62A3-440D-8C6C-C7C3FE3900A5}">
      <dgm:prSet/>
      <dgm:spPr/>
      <dgm:t>
        <a:bodyPr/>
        <a:lstStyle/>
        <a:p>
          <a:r>
            <a:rPr lang="en-GB"/>
            <a:t>• Monitoring key performance metrics for care and planning at the end of life;  </a:t>
          </a:r>
          <a:endParaRPr lang="en-US"/>
        </a:p>
      </dgm:t>
    </dgm:pt>
    <dgm:pt modelId="{B2CEBBA0-9649-476D-8C56-275ACDBDBCB0}" type="parTrans" cxnId="{FC3A12CE-C0FD-40E6-970B-1F25C25034A8}">
      <dgm:prSet/>
      <dgm:spPr/>
      <dgm:t>
        <a:bodyPr/>
        <a:lstStyle/>
        <a:p>
          <a:endParaRPr lang="en-US"/>
        </a:p>
      </dgm:t>
    </dgm:pt>
    <dgm:pt modelId="{0639453B-B466-444D-A236-E11821AB6447}" type="sibTrans" cxnId="{FC3A12CE-C0FD-40E6-970B-1F25C25034A8}">
      <dgm:prSet/>
      <dgm:spPr/>
      <dgm:t>
        <a:bodyPr/>
        <a:lstStyle/>
        <a:p>
          <a:endParaRPr lang="en-US"/>
        </a:p>
      </dgm:t>
    </dgm:pt>
    <dgm:pt modelId="{24A34C71-37B5-425E-8503-E88A26AACB28}">
      <dgm:prSet/>
      <dgm:spPr/>
      <dgm:t>
        <a:bodyPr/>
        <a:lstStyle/>
        <a:p>
          <a:r>
            <a:rPr lang="en-GB"/>
            <a:t>Studies on appropriate care and planning for those who are dying.Heart failure is a severe form of CVD that has a significant risk of morbidity, mortality, and care burden, making it a prime candidate for the development and testing of therapies to enhance end-of-life care and planning.</a:t>
          </a:r>
          <a:endParaRPr lang="en-US"/>
        </a:p>
      </dgm:t>
    </dgm:pt>
    <dgm:pt modelId="{01826A82-2F59-4C57-8E87-890975BEF2D3}" type="parTrans" cxnId="{19E38F8E-F1BF-4224-AF44-10CDF1BA3D4D}">
      <dgm:prSet/>
      <dgm:spPr/>
      <dgm:t>
        <a:bodyPr/>
        <a:lstStyle/>
        <a:p>
          <a:endParaRPr lang="en-US"/>
        </a:p>
      </dgm:t>
    </dgm:pt>
    <dgm:pt modelId="{4A6C93F3-06B7-4C05-8574-03915D73DACA}" type="sibTrans" cxnId="{19E38F8E-F1BF-4224-AF44-10CDF1BA3D4D}">
      <dgm:prSet/>
      <dgm:spPr/>
      <dgm:t>
        <a:bodyPr/>
        <a:lstStyle/>
        <a:p>
          <a:endParaRPr lang="en-US"/>
        </a:p>
      </dgm:t>
    </dgm:pt>
    <dgm:pt modelId="{F0B55765-C1A7-4BA2-839D-D43BA9D789E2}" type="pres">
      <dgm:prSet presAssocID="{E35BBC8B-A812-46DA-9994-2E044E7D9270}" presName="Name0" presStyleCnt="0">
        <dgm:presLayoutVars>
          <dgm:dir/>
          <dgm:resizeHandles val="exact"/>
        </dgm:presLayoutVars>
      </dgm:prSet>
      <dgm:spPr/>
    </dgm:pt>
    <dgm:pt modelId="{30FF07B5-0B91-483E-8039-2840421E5942}" type="pres">
      <dgm:prSet presAssocID="{765DF23B-B6DE-4E91-AE44-B694D2A475E0}" presName="node" presStyleLbl="node1" presStyleIdx="0" presStyleCnt="5">
        <dgm:presLayoutVars>
          <dgm:bulletEnabled val="1"/>
        </dgm:presLayoutVars>
      </dgm:prSet>
      <dgm:spPr/>
    </dgm:pt>
    <dgm:pt modelId="{C78D8BB2-A6D4-49BE-A20B-FBF94B409333}" type="pres">
      <dgm:prSet presAssocID="{F0A1716E-3AFF-4959-8D87-021DBF0307BF}" presName="sibTrans" presStyleLbl="sibTrans1D1" presStyleIdx="0" presStyleCnt="4"/>
      <dgm:spPr/>
    </dgm:pt>
    <dgm:pt modelId="{92170416-A340-4411-B523-B5AEC8352C88}" type="pres">
      <dgm:prSet presAssocID="{F0A1716E-3AFF-4959-8D87-021DBF0307BF}" presName="connectorText" presStyleLbl="sibTrans1D1" presStyleIdx="0" presStyleCnt="4"/>
      <dgm:spPr/>
    </dgm:pt>
    <dgm:pt modelId="{44790573-937F-4958-814B-7EC2B8B9A720}" type="pres">
      <dgm:prSet presAssocID="{6A08AD1A-AA78-4DB3-A5A2-91C73A725BD4}" presName="node" presStyleLbl="node1" presStyleIdx="1" presStyleCnt="5">
        <dgm:presLayoutVars>
          <dgm:bulletEnabled val="1"/>
        </dgm:presLayoutVars>
      </dgm:prSet>
      <dgm:spPr/>
    </dgm:pt>
    <dgm:pt modelId="{8C804541-B46A-452C-9357-68C2A0BB9F34}" type="pres">
      <dgm:prSet presAssocID="{0150C8B9-3612-4463-983D-0D78E11C9805}" presName="sibTrans" presStyleLbl="sibTrans1D1" presStyleIdx="1" presStyleCnt="4"/>
      <dgm:spPr/>
    </dgm:pt>
    <dgm:pt modelId="{19C95E26-681F-40EE-A12F-23E9C527E6CA}" type="pres">
      <dgm:prSet presAssocID="{0150C8B9-3612-4463-983D-0D78E11C9805}" presName="connectorText" presStyleLbl="sibTrans1D1" presStyleIdx="1" presStyleCnt="4"/>
      <dgm:spPr/>
    </dgm:pt>
    <dgm:pt modelId="{08104C5F-D0A7-430A-9D94-5E6DA7789499}" type="pres">
      <dgm:prSet presAssocID="{04237914-D57B-46AD-9F54-138E362E344B}" presName="node" presStyleLbl="node1" presStyleIdx="2" presStyleCnt="5">
        <dgm:presLayoutVars>
          <dgm:bulletEnabled val="1"/>
        </dgm:presLayoutVars>
      </dgm:prSet>
      <dgm:spPr/>
    </dgm:pt>
    <dgm:pt modelId="{1BDA6675-3554-4254-9CF3-0326552769AC}" type="pres">
      <dgm:prSet presAssocID="{3B5E1F0B-CB00-4D96-8F30-1810A65D28AF}" presName="sibTrans" presStyleLbl="sibTrans1D1" presStyleIdx="2" presStyleCnt="4"/>
      <dgm:spPr/>
    </dgm:pt>
    <dgm:pt modelId="{6ABF41B9-51EF-4E58-8030-F4D254217242}" type="pres">
      <dgm:prSet presAssocID="{3B5E1F0B-CB00-4D96-8F30-1810A65D28AF}" presName="connectorText" presStyleLbl="sibTrans1D1" presStyleIdx="2" presStyleCnt="4"/>
      <dgm:spPr/>
    </dgm:pt>
    <dgm:pt modelId="{16725E7D-154C-4BEA-A781-7E10ADF24DC8}" type="pres">
      <dgm:prSet presAssocID="{FD90B202-62A3-440D-8C6C-C7C3FE3900A5}" presName="node" presStyleLbl="node1" presStyleIdx="3" presStyleCnt="5">
        <dgm:presLayoutVars>
          <dgm:bulletEnabled val="1"/>
        </dgm:presLayoutVars>
      </dgm:prSet>
      <dgm:spPr/>
    </dgm:pt>
    <dgm:pt modelId="{369E4047-8398-4EAF-971A-C992FAB33B6B}" type="pres">
      <dgm:prSet presAssocID="{0639453B-B466-444D-A236-E11821AB6447}" presName="sibTrans" presStyleLbl="sibTrans1D1" presStyleIdx="3" presStyleCnt="4"/>
      <dgm:spPr/>
    </dgm:pt>
    <dgm:pt modelId="{85509A7B-C79F-425D-820B-2C88BF2D3805}" type="pres">
      <dgm:prSet presAssocID="{0639453B-B466-444D-A236-E11821AB6447}" presName="connectorText" presStyleLbl="sibTrans1D1" presStyleIdx="3" presStyleCnt="4"/>
      <dgm:spPr/>
    </dgm:pt>
    <dgm:pt modelId="{48A2DDB7-D5ED-48FD-8AEE-0D250A294111}" type="pres">
      <dgm:prSet presAssocID="{24A34C71-37B5-425E-8503-E88A26AACB28}" presName="node" presStyleLbl="node1" presStyleIdx="4" presStyleCnt="5">
        <dgm:presLayoutVars>
          <dgm:bulletEnabled val="1"/>
        </dgm:presLayoutVars>
      </dgm:prSet>
      <dgm:spPr/>
    </dgm:pt>
  </dgm:ptLst>
  <dgm:cxnLst>
    <dgm:cxn modelId="{747E5602-0594-4C4E-8A37-B8E465A23157}" type="presOf" srcId="{0150C8B9-3612-4463-983D-0D78E11C9805}" destId="{8C804541-B46A-452C-9357-68C2A0BB9F34}" srcOrd="0" destOrd="0" presId="urn:microsoft.com/office/officeart/2016/7/layout/RepeatingBendingProcessNew"/>
    <dgm:cxn modelId="{1160C614-6B1B-4A31-99AE-7E63370CDDE1}" type="presOf" srcId="{24A34C71-37B5-425E-8503-E88A26AACB28}" destId="{48A2DDB7-D5ED-48FD-8AEE-0D250A294111}" srcOrd="0" destOrd="0" presId="urn:microsoft.com/office/officeart/2016/7/layout/RepeatingBendingProcessNew"/>
    <dgm:cxn modelId="{0759A52A-AA55-4FB7-93B4-1AAB4D8B70B0}" type="presOf" srcId="{6A08AD1A-AA78-4DB3-A5A2-91C73A725BD4}" destId="{44790573-937F-4958-814B-7EC2B8B9A720}" srcOrd="0" destOrd="0" presId="urn:microsoft.com/office/officeart/2016/7/layout/RepeatingBendingProcessNew"/>
    <dgm:cxn modelId="{4A86862C-3CFA-49C6-9A3D-FC3D34BFBD45}" type="presOf" srcId="{3B5E1F0B-CB00-4D96-8F30-1810A65D28AF}" destId="{6ABF41B9-51EF-4E58-8030-F4D254217242}" srcOrd="1" destOrd="0" presId="urn:microsoft.com/office/officeart/2016/7/layout/RepeatingBendingProcessNew"/>
    <dgm:cxn modelId="{7B1DE840-8F83-449F-8606-D9269CE54DC5}" srcId="{E35BBC8B-A812-46DA-9994-2E044E7D9270}" destId="{6A08AD1A-AA78-4DB3-A5A2-91C73A725BD4}" srcOrd="1" destOrd="0" parTransId="{B42DB194-8469-4453-93A7-E38403FF7B2B}" sibTransId="{0150C8B9-3612-4463-983D-0D78E11C9805}"/>
    <dgm:cxn modelId="{4AA5D05F-6E11-4B39-9CF2-2606323E071A}" srcId="{E35BBC8B-A812-46DA-9994-2E044E7D9270}" destId="{04237914-D57B-46AD-9F54-138E362E344B}" srcOrd="2" destOrd="0" parTransId="{288335D6-0148-4AA6-A29E-FFA84EE8B9A3}" sibTransId="{3B5E1F0B-CB00-4D96-8F30-1810A65D28AF}"/>
    <dgm:cxn modelId="{CFDF4962-842E-441C-A53A-89E8A96C87E8}" type="presOf" srcId="{3B5E1F0B-CB00-4D96-8F30-1810A65D28AF}" destId="{1BDA6675-3554-4254-9CF3-0326552769AC}" srcOrd="0" destOrd="0" presId="urn:microsoft.com/office/officeart/2016/7/layout/RepeatingBendingProcessNew"/>
    <dgm:cxn modelId="{054B1864-591F-4655-9E05-D7B20C1916CD}" type="presOf" srcId="{FD90B202-62A3-440D-8C6C-C7C3FE3900A5}" destId="{16725E7D-154C-4BEA-A781-7E10ADF24DC8}" srcOrd="0" destOrd="0" presId="urn:microsoft.com/office/officeart/2016/7/layout/RepeatingBendingProcessNew"/>
    <dgm:cxn modelId="{5FBDE34B-6885-4466-8C9D-DFB0677B6C5A}" type="presOf" srcId="{F0A1716E-3AFF-4959-8D87-021DBF0307BF}" destId="{C78D8BB2-A6D4-49BE-A20B-FBF94B409333}" srcOrd="0" destOrd="0" presId="urn:microsoft.com/office/officeart/2016/7/layout/RepeatingBendingProcessNew"/>
    <dgm:cxn modelId="{D1B20D58-18F2-4D3B-9F16-6211A2FDA474}" type="presOf" srcId="{E35BBC8B-A812-46DA-9994-2E044E7D9270}" destId="{F0B55765-C1A7-4BA2-839D-D43BA9D789E2}" srcOrd="0" destOrd="0" presId="urn:microsoft.com/office/officeart/2016/7/layout/RepeatingBendingProcessNew"/>
    <dgm:cxn modelId="{76F6CE5A-C1FC-49C7-92AC-1420E200C419}" type="presOf" srcId="{F0A1716E-3AFF-4959-8D87-021DBF0307BF}" destId="{92170416-A340-4411-B523-B5AEC8352C88}" srcOrd="1" destOrd="0" presId="urn:microsoft.com/office/officeart/2016/7/layout/RepeatingBendingProcessNew"/>
    <dgm:cxn modelId="{19E38F8E-F1BF-4224-AF44-10CDF1BA3D4D}" srcId="{E35BBC8B-A812-46DA-9994-2E044E7D9270}" destId="{24A34C71-37B5-425E-8503-E88A26AACB28}" srcOrd="4" destOrd="0" parTransId="{01826A82-2F59-4C57-8E87-890975BEF2D3}" sibTransId="{4A6C93F3-06B7-4C05-8574-03915D73DACA}"/>
    <dgm:cxn modelId="{6862B795-2B8F-413C-BC14-4500E99636C1}" type="presOf" srcId="{0150C8B9-3612-4463-983D-0D78E11C9805}" destId="{19C95E26-681F-40EE-A12F-23E9C527E6CA}" srcOrd="1" destOrd="0" presId="urn:microsoft.com/office/officeart/2016/7/layout/RepeatingBendingProcessNew"/>
    <dgm:cxn modelId="{DF7DB7B7-6826-4565-AF3D-CF273FEB6327}" type="presOf" srcId="{0639453B-B466-444D-A236-E11821AB6447}" destId="{85509A7B-C79F-425D-820B-2C88BF2D3805}" srcOrd="1" destOrd="0" presId="urn:microsoft.com/office/officeart/2016/7/layout/RepeatingBendingProcessNew"/>
    <dgm:cxn modelId="{D36D74C6-3199-4534-99EA-ABEF3863842B}" type="presOf" srcId="{0639453B-B466-444D-A236-E11821AB6447}" destId="{369E4047-8398-4EAF-971A-C992FAB33B6B}" srcOrd="0" destOrd="0" presId="urn:microsoft.com/office/officeart/2016/7/layout/RepeatingBendingProcessNew"/>
    <dgm:cxn modelId="{F9160EC7-C5BC-4BB4-8DAD-329EA3F0CE49}" type="presOf" srcId="{765DF23B-B6DE-4E91-AE44-B694D2A475E0}" destId="{30FF07B5-0B91-483E-8039-2840421E5942}" srcOrd="0" destOrd="0" presId="urn:microsoft.com/office/officeart/2016/7/layout/RepeatingBendingProcessNew"/>
    <dgm:cxn modelId="{FC3A12CE-C0FD-40E6-970B-1F25C25034A8}" srcId="{E35BBC8B-A812-46DA-9994-2E044E7D9270}" destId="{FD90B202-62A3-440D-8C6C-C7C3FE3900A5}" srcOrd="3" destOrd="0" parTransId="{B2CEBBA0-9649-476D-8C56-275ACDBDBCB0}" sibTransId="{0639453B-B466-444D-A236-E11821AB6447}"/>
    <dgm:cxn modelId="{CCDF42D9-6835-45FB-807B-766FCB60CE06}" type="presOf" srcId="{04237914-D57B-46AD-9F54-138E362E344B}" destId="{08104C5F-D0A7-430A-9D94-5E6DA7789499}" srcOrd="0" destOrd="0" presId="urn:microsoft.com/office/officeart/2016/7/layout/RepeatingBendingProcessNew"/>
    <dgm:cxn modelId="{5D704AFC-32B8-46DE-8238-F0D9D1D17E38}" srcId="{E35BBC8B-A812-46DA-9994-2E044E7D9270}" destId="{765DF23B-B6DE-4E91-AE44-B694D2A475E0}" srcOrd="0" destOrd="0" parTransId="{BBF5B342-8C3C-444F-8B77-D042F121AA64}" sibTransId="{F0A1716E-3AFF-4959-8D87-021DBF0307BF}"/>
    <dgm:cxn modelId="{29F639D4-06EC-4819-9DF1-6C7F2A23F946}" type="presParOf" srcId="{F0B55765-C1A7-4BA2-839D-D43BA9D789E2}" destId="{30FF07B5-0B91-483E-8039-2840421E5942}" srcOrd="0" destOrd="0" presId="urn:microsoft.com/office/officeart/2016/7/layout/RepeatingBendingProcessNew"/>
    <dgm:cxn modelId="{32A17004-DF34-4D47-ADD7-1499782B4540}" type="presParOf" srcId="{F0B55765-C1A7-4BA2-839D-D43BA9D789E2}" destId="{C78D8BB2-A6D4-49BE-A20B-FBF94B409333}" srcOrd="1" destOrd="0" presId="urn:microsoft.com/office/officeart/2016/7/layout/RepeatingBendingProcessNew"/>
    <dgm:cxn modelId="{8B17D173-67D8-4869-BDB7-0EB22B0B18B6}" type="presParOf" srcId="{C78D8BB2-A6D4-49BE-A20B-FBF94B409333}" destId="{92170416-A340-4411-B523-B5AEC8352C88}" srcOrd="0" destOrd="0" presId="urn:microsoft.com/office/officeart/2016/7/layout/RepeatingBendingProcessNew"/>
    <dgm:cxn modelId="{C1EDCCF8-96C8-4D16-8DAE-E0F5AFAED72A}" type="presParOf" srcId="{F0B55765-C1A7-4BA2-839D-D43BA9D789E2}" destId="{44790573-937F-4958-814B-7EC2B8B9A720}" srcOrd="2" destOrd="0" presId="urn:microsoft.com/office/officeart/2016/7/layout/RepeatingBendingProcessNew"/>
    <dgm:cxn modelId="{2544389F-D89C-4067-9B83-FE3EF5C2DCC4}" type="presParOf" srcId="{F0B55765-C1A7-4BA2-839D-D43BA9D789E2}" destId="{8C804541-B46A-452C-9357-68C2A0BB9F34}" srcOrd="3" destOrd="0" presId="urn:microsoft.com/office/officeart/2016/7/layout/RepeatingBendingProcessNew"/>
    <dgm:cxn modelId="{2981DC92-E0C9-4F8E-81AD-4783BDA173CB}" type="presParOf" srcId="{8C804541-B46A-452C-9357-68C2A0BB9F34}" destId="{19C95E26-681F-40EE-A12F-23E9C527E6CA}" srcOrd="0" destOrd="0" presId="urn:microsoft.com/office/officeart/2016/7/layout/RepeatingBendingProcessNew"/>
    <dgm:cxn modelId="{7D50E7D9-985E-4CC9-9FBE-78F652FB9028}" type="presParOf" srcId="{F0B55765-C1A7-4BA2-839D-D43BA9D789E2}" destId="{08104C5F-D0A7-430A-9D94-5E6DA7789499}" srcOrd="4" destOrd="0" presId="urn:microsoft.com/office/officeart/2016/7/layout/RepeatingBendingProcessNew"/>
    <dgm:cxn modelId="{09D309A7-20DB-41AF-8770-BA8C25B7EB54}" type="presParOf" srcId="{F0B55765-C1A7-4BA2-839D-D43BA9D789E2}" destId="{1BDA6675-3554-4254-9CF3-0326552769AC}" srcOrd="5" destOrd="0" presId="urn:microsoft.com/office/officeart/2016/7/layout/RepeatingBendingProcessNew"/>
    <dgm:cxn modelId="{9FABFE00-EADB-4AE4-938C-7F511F7B0251}" type="presParOf" srcId="{1BDA6675-3554-4254-9CF3-0326552769AC}" destId="{6ABF41B9-51EF-4E58-8030-F4D254217242}" srcOrd="0" destOrd="0" presId="urn:microsoft.com/office/officeart/2016/7/layout/RepeatingBendingProcessNew"/>
    <dgm:cxn modelId="{285FC858-8683-4657-82E5-843F90431321}" type="presParOf" srcId="{F0B55765-C1A7-4BA2-839D-D43BA9D789E2}" destId="{16725E7D-154C-4BEA-A781-7E10ADF24DC8}" srcOrd="6" destOrd="0" presId="urn:microsoft.com/office/officeart/2016/7/layout/RepeatingBendingProcessNew"/>
    <dgm:cxn modelId="{C5F666D4-979C-44CD-B41A-CCCD428A853E}" type="presParOf" srcId="{F0B55765-C1A7-4BA2-839D-D43BA9D789E2}" destId="{369E4047-8398-4EAF-971A-C992FAB33B6B}" srcOrd="7" destOrd="0" presId="urn:microsoft.com/office/officeart/2016/7/layout/RepeatingBendingProcessNew"/>
    <dgm:cxn modelId="{FE8AA1DB-5A31-4AAA-9A01-9B2DAF25BCD5}" type="presParOf" srcId="{369E4047-8398-4EAF-971A-C992FAB33B6B}" destId="{85509A7B-C79F-425D-820B-2C88BF2D3805}" srcOrd="0" destOrd="0" presId="urn:microsoft.com/office/officeart/2016/7/layout/RepeatingBendingProcessNew"/>
    <dgm:cxn modelId="{41508768-1FE3-46CB-99CE-1B1C076B0AFB}" type="presParOf" srcId="{F0B55765-C1A7-4BA2-839D-D43BA9D789E2}" destId="{48A2DDB7-D5ED-48FD-8AEE-0D250A294111}" srcOrd="8"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C9D479-6AA3-497A-BFE0-0FAD44AA15B3}">
      <dsp:nvSpPr>
        <dsp:cNvPr id="0" name=""/>
        <dsp:cNvSpPr/>
      </dsp:nvSpPr>
      <dsp:spPr>
        <a:xfrm>
          <a:off x="0" y="326304"/>
          <a:ext cx="5937082" cy="121775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Assisting someone to attempt suicide on purpose is known as assisted suicide. A relative may be charged with aiding suicide if they purchased potent sedatives for a loved one who had an incurable illness and knew the individual intended to use them to commit themselves. (NHS, 2020)</a:t>
          </a:r>
          <a:endParaRPr lang="en-US" sz="1300" kern="1200"/>
        </a:p>
      </dsp:txBody>
      <dsp:txXfrm>
        <a:off x="59446" y="385750"/>
        <a:ext cx="5818190" cy="1098858"/>
      </dsp:txXfrm>
    </dsp:sp>
    <dsp:sp modelId="{5EDCCF76-4C1A-4B73-82EE-92677A7001B3}">
      <dsp:nvSpPr>
        <dsp:cNvPr id="0" name=""/>
        <dsp:cNvSpPr/>
      </dsp:nvSpPr>
      <dsp:spPr>
        <a:xfrm>
          <a:off x="0" y="1581494"/>
          <a:ext cx="5937082" cy="121775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The deliberate taking of a life to end suffering is known as euthanasia ,according to Brassington,(2020).</a:t>
          </a:r>
          <a:endParaRPr lang="en-US" sz="1300" kern="1200"/>
        </a:p>
      </dsp:txBody>
      <dsp:txXfrm>
        <a:off x="59446" y="1640940"/>
        <a:ext cx="5818190" cy="1098858"/>
      </dsp:txXfrm>
    </dsp:sp>
    <dsp:sp modelId="{C81A9F34-F772-4D3B-8408-A904E6860F4A}">
      <dsp:nvSpPr>
        <dsp:cNvPr id="0" name=""/>
        <dsp:cNvSpPr/>
      </dsp:nvSpPr>
      <dsp:spPr>
        <a:xfrm>
          <a:off x="0" y="2836685"/>
          <a:ext cx="5937082" cy="121775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a:t>Euthanasia is a current ethical concern. Some nations, like Belgium, the Netherlands, and Luxembourg, have legalised it. Additionally, in some other nations, the legalisation of it is a contentious issue (Jorgenson and Neubecker, 1981).</a:t>
          </a:r>
          <a:endParaRPr lang="en-GB" sz="1300" kern="1200" dirty="0">
            <a:latin typeface="Calibri Light" panose="020F0302020204030204"/>
          </a:endParaRPr>
        </a:p>
        <a:p>
          <a:pPr marL="0" lvl="0" indent="0" algn="l" defTabSz="577850" rtl="0">
            <a:lnSpc>
              <a:spcPct val="90000"/>
            </a:lnSpc>
            <a:spcBef>
              <a:spcPct val="0"/>
            </a:spcBef>
            <a:spcAft>
              <a:spcPct val="35000"/>
            </a:spcAft>
            <a:buNone/>
          </a:pPr>
          <a:r>
            <a:rPr lang="en-GB" sz="1300" kern="1200" dirty="0">
              <a:latin typeface="Calibri Light" panose="020F0302020204030204"/>
            </a:rPr>
            <a:t>- </a:t>
          </a:r>
          <a:r>
            <a:rPr lang="en-GB" sz="1300" kern="1200" dirty="0"/>
            <a:t>Pro-euthanasia opinions were adversely correlated with </a:t>
          </a:r>
          <a:r>
            <a:rPr lang="en-GB" sz="1300" kern="1200" dirty="0">
              <a:latin typeface="Calibri Light" panose="020F0302020204030204"/>
            </a:rPr>
            <a:t>religiosity</a:t>
          </a:r>
          <a:r>
            <a:rPr lang="en-GB" sz="1300" kern="1200" dirty="0"/>
            <a:t> and other religious factors.</a:t>
          </a:r>
          <a:r>
            <a:rPr lang="en-GB" sz="1300" kern="1200" dirty="0">
              <a:latin typeface="Calibri Light" panose="020F0302020204030204"/>
            </a:rPr>
            <a:t> </a:t>
          </a:r>
        </a:p>
      </dsp:txBody>
      <dsp:txXfrm>
        <a:off x="59446" y="2896131"/>
        <a:ext cx="5818190" cy="1098858"/>
      </dsp:txXfrm>
    </dsp:sp>
    <dsp:sp modelId="{F0503A1A-04F2-4754-B220-57214E589266}">
      <dsp:nvSpPr>
        <dsp:cNvPr id="0" name=""/>
        <dsp:cNvSpPr/>
      </dsp:nvSpPr>
      <dsp:spPr>
        <a:xfrm>
          <a:off x="0" y="4091876"/>
          <a:ext cx="5937082" cy="121775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err="1"/>
            <a:t>Achia</a:t>
          </a:r>
          <a:endParaRPr lang="en-GB" sz="1300" kern="1200"/>
        </a:p>
        <a:p>
          <a:pPr marL="0" lvl="0" indent="0" algn="l" defTabSz="577850" rtl="0">
            <a:lnSpc>
              <a:spcPct val="90000"/>
            </a:lnSpc>
            <a:spcBef>
              <a:spcPct val="0"/>
            </a:spcBef>
            <a:spcAft>
              <a:spcPct val="35000"/>
            </a:spcAft>
            <a:buNone/>
          </a:pPr>
          <a:r>
            <a:rPr lang="en-GB" sz="1300" kern="1200"/>
            <a:t>Men and Whites favoured euthanasia more than Blacks and females did  (Jorgenson and </a:t>
          </a:r>
          <a:r>
            <a:rPr lang="en-GB" sz="1300" kern="1200" err="1"/>
            <a:t>Neubecker</a:t>
          </a:r>
          <a:r>
            <a:rPr lang="en-GB" sz="1300" kern="1200"/>
            <a:t>, 1981).</a:t>
          </a:r>
          <a:endParaRPr lang="en-GB" sz="1300" kern="1200">
            <a:latin typeface="Calibri Light" panose="020F0302020204030204"/>
          </a:endParaRPr>
        </a:p>
        <a:p>
          <a:pPr marL="0" lvl="0" indent="0" algn="l" defTabSz="577850">
            <a:lnSpc>
              <a:spcPct val="90000"/>
            </a:lnSpc>
            <a:spcBef>
              <a:spcPct val="0"/>
            </a:spcBef>
            <a:spcAft>
              <a:spcPct val="35000"/>
            </a:spcAft>
            <a:buNone/>
          </a:pPr>
          <a:endParaRPr lang="en-GB" sz="1300" kern="1200"/>
        </a:p>
      </dsp:txBody>
      <dsp:txXfrm>
        <a:off x="59446" y="4151322"/>
        <a:ext cx="5818190" cy="109885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0A04E3-0E21-4EAD-A392-8A327C7525E6}">
      <dsp:nvSpPr>
        <dsp:cNvPr id="0" name=""/>
        <dsp:cNvSpPr/>
      </dsp:nvSpPr>
      <dsp:spPr>
        <a:xfrm>
          <a:off x="0" y="268"/>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4B062C-27AC-43F0-BE52-7452167088D2}">
      <dsp:nvSpPr>
        <dsp:cNvPr id="0" name=""/>
        <dsp:cNvSpPr/>
      </dsp:nvSpPr>
      <dsp:spPr>
        <a:xfrm>
          <a:off x="0" y="268"/>
          <a:ext cx="6900512" cy="8947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solidFill>
                <a:srgbClr val="FF0000"/>
              </a:solidFill>
            </a:rPr>
            <a:t>Achia</a:t>
          </a:r>
        </a:p>
        <a:p>
          <a:pPr marL="0" lvl="0" indent="0" algn="l" defTabSz="933450">
            <a:lnSpc>
              <a:spcPct val="90000"/>
            </a:lnSpc>
            <a:spcBef>
              <a:spcPct val="0"/>
            </a:spcBef>
            <a:spcAft>
              <a:spcPct val="35000"/>
            </a:spcAft>
            <a:buNone/>
          </a:pPr>
          <a:r>
            <a:rPr lang="en-GB" sz="2100" kern="1200"/>
            <a:t>Expensive </a:t>
          </a:r>
          <a:endParaRPr lang="en-US" sz="2100" kern="1200"/>
        </a:p>
      </dsp:txBody>
      <dsp:txXfrm>
        <a:off x="0" y="268"/>
        <a:ext cx="6900512" cy="894757"/>
      </dsp:txXfrm>
    </dsp:sp>
    <dsp:sp modelId="{A2E693C3-36BC-41DA-8A22-3766D0937A25}">
      <dsp:nvSpPr>
        <dsp:cNvPr id="0" name=""/>
        <dsp:cNvSpPr/>
      </dsp:nvSpPr>
      <dsp:spPr>
        <a:xfrm>
          <a:off x="0" y="895026"/>
          <a:ext cx="6900512"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2A3662-853B-4F17-BFDB-7642A07AD870}">
      <dsp:nvSpPr>
        <dsp:cNvPr id="0" name=""/>
        <dsp:cNvSpPr/>
      </dsp:nvSpPr>
      <dsp:spPr>
        <a:xfrm>
          <a:off x="0" y="895026"/>
          <a:ext cx="6900512" cy="8947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The law is against it in the </a:t>
          </a:r>
          <a:r>
            <a:rPr lang="en-GB" sz="2100" kern="1200" err="1"/>
            <a:t>uk</a:t>
          </a:r>
          <a:r>
            <a:rPr lang="en-GB" sz="2100" kern="1200"/>
            <a:t>.</a:t>
          </a:r>
          <a:endParaRPr lang="en-US" sz="2100" kern="1200"/>
        </a:p>
      </dsp:txBody>
      <dsp:txXfrm>
        <a:off x="0" y="895026"/>
        <a:ext cx="6900512" cy="894757"/>
      </dsp:txXfrm>
    </dsp:sp>
    <dsp:sp modelId="{3CEE2465-DE28-42A7-AF88-99E885B66495}">
      <dsp:nvSpPr>
        <dsp:cNvPr id="0" name=""/>
        <dsp:cNvSpPr/>
      </dsp:nvSpPr>
      <dsp:spPr>
        <a:xfrm>
          <a:off x="0" y="1789783"/>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93C97A-3EBF-4CA3-A99D-9E53B54D8097}">
      <dsp:nvSpPr>
        <dsp:cNvPr id="0" name=""/>
        <dsp:cNvSpPr/>
      </dsp:nvSpPr>
      <dsp:spPr>
        <a:xfrm>
          <a:off x="0" y="1789783"/>
          <a:ext cx="6900512" cy="8947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Incompatible to palliative care.</a:t>
          </a:r>
          <a:endParaRPr lang="en-US" sz="2100" kern="1200"/>
        </a:p>
      </dsp:txBody>
      <dsp:txXfrm>
        <a:off x="0" y="1789783"/>
        <a:ext cx="6900512" cy="894757"/>
      </dsp:txXfrm>
    </dsp:sp>
    <dsp:sp modelId="{22B0A900-BFF2-412C-9EF8-99C06FD54BBC}">
      <dsp:nvSpPr>
        <dsp:cNvPr id="0" name=""/>
        <dsp:cNvSpPr/>
      </dsp:nvSpPr>
      <dsp:spPr>
        <a:xfrm>
          <a:off x="0" y="2684540"/>
          <a:ext cx="6900512"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BA63B6-91EC-44CA-A1A0-4AC846C31F64}">
      <dsp:nvSpPr>
        <dsp:cNvPr id="0" name=""/>
        <dsp:cNvSpPr/>
      </dsp:nvSpPr>
      <dsp:spPr>
        <a:xfrm>
          <a:off x="0" y="2684540"/>
          <a:ext cx="6900512" cy="8947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Involuntary euthanasia</a:t>
          </a:r>
          <a:endParaRPr lang="en-US" sz="2100" kern="1200"/>
        </a:p>
      </dsp:txBody>
      <dsp:txXfrm>
        <a:off x="0" y="2684540"/>
        <a:ext cx="6900512" cy="894757"/>
      </dsp:txXfrm>
    </dsp:sp>
    <dsp:sp modelId="{640C6594-D488-4C7A-83F5-14547D6966B9}">
      <dsp:nvSpPr>
        <dsp:cNvPr id="0" name=""/>
        <dsp:cNvSpPr/>
      </dsp:nvSpPr>
      <dsp:spPr>
        <a:xfrm>
          <a:off x="0" y="3579297"/>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6D3B65-8B02-4539-BFD4-4B84B903F727}">
      <dsp:nvSpPr>
        <dsp:cNvPr id="0" name=""/>
        <dsp:cNvSpPr/>
      </dsp:nvSpPr>
      <dsp:spPr>
        <a:xfrm>
          <a:off x="0" y="3579297"/>
          <a:ext cx="6893773" cy="1956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Can be interpreted as murder or manslaughter</a:t>
          </a:r>
        </a:p>
        <a:p>
          <a:pPr marL="0" lvl="0" indent="0" algn="l" defTabSz="933450">
            <a:lnSpc>
              <a:spcPct val="90000"/>
            </a:lnSpc>
            <a:spcBef>
              <a:spcPct val="0"/>
            </a:spcBef>
            <a:spcAft>
              <a:spcPct val="35000"/>
            </a:spcAft>
            <a:buNone/>
          </a:pPr>
          <a:r>
            <a:rPr lang="en-GB" sz="2100" kern="1200">
              <a:solidFill>
                <a:srgbClr val="FF0000"/>
              </a:solidFill>
            </a:rPr>
            <a:t>Anca</a:t>
          </a:r>
        </a:p>
        <a:p>
          <a:pPr marL="0" lvl="0" indent="0" algn="l" defTabSz="933450" rtl="0">
            <a:lnSpc>
              <a:spcPct val="90000"/>
            </a:lnSpc>
            <a:spcBef>
              <a:spcPct val="0"/>
            </a:spcBef>
            <a:spcAft>
              <a:spcPct val="35000"/>
            </a:spcAft>
            <a:buNone/>
          </a:pPr>
          <a:r>
            <a:rPr lang="en-GB" sz="2100" kern="1200"/>
            <a:t>This reasons cannot dictate how to live your life . If your suffering of comorbidities , money and the law </a:t>
          </a:r>
          <a:r>
            <a:rPr lang="en-GB" sz="2100" kern="1200">
              <a:latin typeface="Calibri Light" panose="020F0302020204030204"/>
            </a:rPr>
            <a:t>does not</a:t>
          </a:r>
          <a:r>
            <a:rPr lang="en-GB" sz="2100" kern="1200"/>
            <a:t> make </a:t>
          </a:r>
          <a:r>
            <a:rPr lang="en-GB" sz="2100" kern="1200">
              <a:latin typeface="Calibri Light" panose="020F0302020204030204"/>
            </a:rPr>
            <a:t>you</a:t>
          </a:r>
          <a:r>
            <a:rPr lang="en-GB" sz="2100" kern="1200"/>
            <a:t> suffer easier.</a:t>
          </a:r>
          <a:endParaRPr lang="en-US" sz="2100" kern="1200"/>
        </a:p>
      </dsp:txBody>
      <dsp:txXfrm>
        <a:off x="0" y="3579297"/>
        <a:ext cx="6893773" cy="19565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8D8BB2-A6D4-49BE-A20B-FBF94B409333}">
      <dsp:nvSpPr>
        <dsp:cNvPr id="0" name=""/>
        <dsp:cNvSpPr/>
      </dsp:nvSpPr>
      <dsp:spPr>
        <a:xfrm>
          <a:off x="3040792" y="870618"/>
          <a:ext cx="667342" cy="91440"/>
        </a:xfrm>
        <a:custGeom>
          <a:avLst/>
          <a:gdLst/>
          <a:ahLst/>
          <a:cxnLst/>
          <a:rect l="0" t="0" r="0" b="0"/>
          <a:pathLst>
            <a:path>
              <a:moveTo>
                <a:pt x="0" y="45720"/>
              </a:moveTo>
              <a:lnTo>
                <a:pt x="667342"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912848"/>
        <a:ext cx="34897" cy="6979"/>
      </dsp:txXfrm>
    </dsp:sp>
    <dsp:sp modelId="{30FF07B5-0B91-483E-8039-2840421E5942}">
      <dsp:nvSpPr>
        <dsp:cNvPr id="0" name=""/>
        <dsp:cNvSpPr/>
      </dsp:nvSpPr>
      <dsp:spPr>
        <a:xfrm>
          <a:off x="8061" y="5979"/>
          <a:ext cx="3034531" cy="18207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533400">
            <a:lnSpc>
              <a:spcPct val="90000"/>
            </a:lnSpc>
            <a:spcBef>
              <a:spcPct val="0"/>
            </a:spcBef>
            <a:spcAft>
              <a:spcPct val="35000"/>
            </a:spcAft>
            <a:buNone/>
          </a:pPr>
          <a:r>
            <a:rPr lang="en-GB" sz="1200" kern="1200"/>
            <a:t>It is acknowledged that providing high-quality end-of-life care is a healthcare issue that needs more attention. People suffer from acute pain or other uncontrolled symptoms before they pass away .   two-thirds of medical personnel believe the therapies they provide are too taxing.</a:t>
          </a:r>
          <a:r>
            <a:rPr lang="en-GB" sz="1200" b="0" i="0" kern="1200"/>
            <a:t> Martin,  Emanuel, L.L. and Singer, P.A.,( 2000 ).</a:t>
          </a:r>
          <a:endParaRPr lang="en-US" sz="1200" kern="1200"/>
        </a:p>
      </dsp:txBody>
      <dsp:txXfrm>
        <a:off x="8061" y="5979"/>
        <a:ext cx="3034531" cy="1820718"/>
      </dsp:txXfrm>
    </dsp:sp>
    <dsp:sp modelId="{8C804541-B46A-452C-9357-68C2A0BB9F34}">
      <dsp:nvSpPr>
        <dsp:cNvPr id="0" name=""/>
        <dsp:cNvSpPr/>
      </dsp:nvSpPr>
      <dsp:spPr>
        <a:xfrm>
          <a:off x="6773265" y="870618"/>
          <a:ext cx="667342" cy="91440"/>
        </a:xfrm>
        <a:custGeom>
          <a:avLst/>
          <a:gdLst/>
          <a:ahLst/>
          <a:cxnLst/>
          <a:rect l="0" t="0" r="0" b="0"/>
          <a:pathLst>
            <a:path>
              <a:moveTo>
                <a:pt x="0" y="45720"/>
              </a:moveTo>
              <a:lnTo>
                <a:pt x="667342" y="45720"/>
              </a:lnTo>
            </a:path>
          </a:pathLst>
        </a:custGeom>
        <a:noFill/>
        <a:ln w="6350" cap="flat" cmpd="sng" algn="ctr">
          <a:solidFill>
            <a:schemeClr val="accent2">
              <a:hueOff val="-485121"/>
              <a:satOff val="-27976"/>
              <a:lumOff val="2876"/>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912848"/>
        <a:ext cx="34897" cy="6979"/>
      </dsp:txXfrm>
    </dsp:sp>
    <dsp:sp modelId="{44790573-937F-4958-814B-7EC2B8B9A720}">
      <dsp:nvSpPr>
        <dsp:cNvPr id="0" name=""/>
        <dsp:cNvSpPr/>
      </dsp:nvSpPr>
      <dsp:spPr>
        <a:xfrm>
          <a:off x="3740534" y="5979"/>
          <a:ext cx="3034531" cy="1820718"/>
        </a:xfrm>
        <a:prstGeom prst="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533400">
            <a:lnSpc>
              <a:spcPct val="90000"/>
            </a:lnSpc>
            <a:spcBef>
              <a:spcPct val="0"/>
            </a:spcBef>
            <a:spcAft>
              <a:spcPct val="35000"/>
            </a:spcAft>
            <a:buNone/>
          </a:pPr>
          <a:r>
            <a:rPr lang="en-GB" sz="1200" kern="1200"/>
            <a:t>enough community resources for planning and caring for the dying;</a:t>
          </a:r>
          <a:endParaRPr lang="en-US" sz="1200" kern="1200"/>
        </a:p>
      </dsp:txBody>
      <dsp:txXfrm>
        <a:off x="3740534" y="5979"/>
        <a:ext cx="3034531" cy="1820718"/>
      </dsp:txXfrm>
    </dsp:sp>
    <dsp:sp modelId="{1BDA6675-3554-4254-9CF3-0326552769AC}">
      <dsp:nvSpPr>
        <dsp:cNvPr id="0" name=""/>
        <dsp:cNvSpPr/>
      </dsp:nvSpPr>
      <dsp:spPr>
        <a:xfrm>
          <a:off x="1525326" y="1824897"/>
          <a:ext cx="7464946" cy="667342"/>
        </a:xfrm>
        <a:custGeom>
          <a:avLst/>
          <a:gdLst/>
          <a:ahLst/>
          <a:cxnLst/>
          <a:rect l="0" t="0" r="0" b="0"/>
          <a:pathLst>
            <a:path>
              <a:moveTo>
                <a:pt x="7464946" y="0"/>
              </a:moveTo>
              <a:lnTo>
                <a:pt x="7464946" y="350771"/>
              </a:lnTo>
              <a:lnTo>
                <a:pt x="0" y="350771"/>
              </a:lnTo>
              <a:lnTo>
                <a:pt x="0" y="667342"/>
              </a:lnTo>
            </a:path>
          </a:pathLst>
        </a:custGeom>
        <a:noFill/>
        <a:ln w="6350" cap="flat" cmpd="sng" algn="ctr">
          <a:solidFill>
            <a:schemeClr val="accent2">
              <a:hueOff val="-970242"/>
              <a:satOff val="-55952"/>
              <a:lumOff val="575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0362" y="2155079"/>
        <a:ext cx="374875" cy="6979"/>
      </dsp:txXfrm>
    </dsp:sp>
    <dsp:sp modelId="{08104C5F-D0A7-430A-9D94-5E6DA7789499}">
      <dsp:nvSpPr>
        <dsp:cNvPr id="0" name=""/>
        <dsp:cNvSpPr/>
      </dsp:nvSpPr>
      <dsp:spPr>
        <a:xfrm>
          <a:off x="7473007" y="5979"/>
          <a:ext cx="3034531" cy="1820718"/>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533400">
            <a:lnSpc>
              <a:spcPct val="90000"/>
            </a:lnSpc>
            <a:spcBef>
              <a:spcPct val="0"/>
            </a:spcBef>
            <a:spcAft>
              <a:spcPct val="35000"/>
            </a:spcAft>
            <a:buNone/>
          </a:pPr>
          <a:r>
            <a:rPr lang="en-GB" sz="1200" kern="1200"/>
            <a:t>• Core training for all members of the interdisciplinary care team should include specialised training in sensitive communication and supportive care;</a:t>
          </a:r>
          <a:endParaRPr lang="en-US" sz="1200" kern="1200"/>
        </a:p>
      </dsp:txBody>
      <dsp:txXfrm>
        <a:off x="7473007" y="5979"/>
        <a:ext cx="3034531" cy="1820718"/>
      </dsp:txXfrm>
    </dsp:sp>
    <dsp:sp modelId="{369E4047-8398-4EAF-971A-C992FAB33B6B}">
      <dsp:nvSpPr>
        <dsp:cNvPr id="0" name=""/>
        <dsp:cNvSpPr/>
      </dsp:nvSpPr>
      <dsp:spPr>
        <a:xfrm>
          <a:off x="3040792" y="3389279"/>
          <a:ext cx="667342" cy="91440"/>
        </a:xfrm>
        <a:custGeom>
          <a:avLst/>
          <a:gdLst/>
          <a:ahLst/>
          <a:cxnLst/>
          <a:rect l="0" t="0" r="0" b="0"/>
          <a:pathLst>
            <a:path>
              <a:moveTo>
                <a:pt x="0" y="45720"/>
              </a:moveTo>
              <a:lnTo>
                <a:pt x="667342" y="45720"/>
              </a:lnTo>
            </a:path>
          </a:pathLst>
        </a:custGeom>
        <a:noFill/>
        <a:ln w="6350" cap="flat" cmpd="sng" algn="ctr">
          <a:solidFill>
            <a:schemeClr val="accent2">
              <a:hueOff val="-1455363"/>
              <a:satOff val="-83928"/>
              <a:lumOff val="8628"/>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3431509"/>
        <a:ext cx="34897" cy="6979"/>
      </dsp:txXfrm>
    </dsp:sp>
    <dsp:sp modelId="{16725E7D-154C-4BEA-A781-7E10ADF24DC8}">
      <dsp:nvSpPr>
        <dsp:cNvPr id="0" name=""/>
        <dsp:cNvSpPr/>
      </dsp:nvSpPr>
      <dsp:spPr>
        <a:xfrm>
          <a:off x="8061" y="2524640"/>
          <a:ext cx="3034531" cy="1820718"/>
        </a:xfrm>
        <a:prstGeom prst="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533400">
            <a:lnSpc>
              <a:spcPct val="90000"/>
            </a:lnSpc>
            <a:spcBef>
              <a:spcPct val="0"/>
            </a:spcBef>
            <a:spcAft>
              <a:spcPct val="35000"/>
            </a:spcAft>
            <a:buNone/>
          </a:pPr>
          <a:r>
            <a:rPr lang="en-GB" sz="1200" kern="1200"/>
            <a:t>• Monitoring key performance metrics for care and planning at the end of life;  </a:t>
          </a:r>
          <a:endParaRPr lang="en-US" sz="1200" kern="1200"/>
        </a:p>
      </dsp:txBody>
      <dsp:txXfrm>
        <a:off x="8061" y="2524640"/>
        <a:ext cx="3034531" cy="1820718"/>
      </dsp:txXfrm>
    </dsp:sp>
    <dsp:sp modelId="{48A2DDB7-D5ED-48FD-8AEE-0D250A294111}">
      <dsp:nvSpPr>
        <dsp:cNvPr id="0" name=""/>
        <dsp:cNvSpPr/>
      </dsp:nvSpPr>
      <dsp:spPr>
        <a:xfrm>
          <a:off x="3740534" y="2524640"/>
          <a:ext cx="3034531" cy="1820718"/>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533400">
            <a:lnSpc>
              <a:spcPct val="90000"/>
            </a:lnSpc>
            <a:spcBef>
              <a:spcPct val="0"/>
            </a:spcBef>
            <a:spcAft>
              <a:spcPct val="35000"/>
            </a:spcAft>
            <a:buNone/>
          </a:pPr>
          <a:r>
            <a:rPr lang="en-GB" sz="1200" kern="1200"/>
            <a:t>Studies on appropriate care and planning for those who are dying.Heart failure is a severe form of CVD that has a significant risk of morbidity, mortality, and care burden, making it a prime candidate for the development and testing of therapies to enhance end-of-life care and planning.</a:t>
          </a:r>
          <a:endParaRPr lang="en-US" sz="1200" kern="1200"/>
        </a:p>
      </dsp:txBody>
      <dsp:txXfrm>
        <a:off x="3740534" y="2524640"/>
        <a:ext cx="3034531" cy="182071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94DDE4-31A6-4BB6-A6B5-80F7D1AAE411}" type="datetimeFigureOut">
              <a:rPr lang="en-GB" smtClean="0"/>
              <a:t>23/06/2023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DB1A84-1F56-4F91-89A6-2107D3BBCDDA}" type="slidenum">
              <a:rPr lang="en-GB" smtClean="0"/>
              <a:t>‹#›</a:t>
            </a:fld>
            <a:endParaRPr lang="en-GB"/>
          </a:p>
        </p:txBody>
      </p:sp>
    </p:spTree>
    <p:extLst>
      <p:ext uri="{BB962C8B-B14F-4D97-AF65-F5344CB8AC3E}">
        <p14:creationId xmlns:p14="http://schemas.microsoft.com/office/powerpoint/2010/main" val="16429123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6DB1A84-1F56-4F91-89A6-2107D3BBCDDA}" type="slidenum">
              <a:rPr lang="en-GB" smtClean="0"/>
              <a:t>1</a:t>
            </a:fld>
            <a:endParaRPr lang="en-GB"/>
          </a:p>
        </p:txBody>
      </p:sp>
    </p:spTree>
    <p:extLst>
      <p:ext uri="{BB962C8B-B14F-4D97-AF65-F5344CB8AC3E}">
        <p14:creationId xmlns:p14="http://schemas.microsoft.com/office/powerpoint/2010/main" val="15169213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6DB1A84-1F56-4F91-89A6-2107D3BBCDDA}" type="slidenum">
              <a:rPr lang="en-GB" smtClean="0"/>
              <a:t>2</a:t>
            </a:fld>
            <a:endParaRPr lang="en-GB"/>
          </a:p>
        </p:txBody>
      </p:sp>
    </p:spTree>
    <p:extLst>
      <p:ext uri="{BB962C8B-B14F-4D97-AF65-F5344CB8AC3E}">
        <p14:creationId xmlns:p14="http://schemas.microsoft.com/office/powerpoint/2010/main" val="33627746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6DB1A84-1F56-4F91-89A6-2107D3BBCDDA}" type="slidenum">
              <a:rPr lang="en-GB" smtClean="0"/>
              <a:t>3</a:t>
            </a:fld>
            <a:endParaRPr lang="en-GB"/>
          </a:p>
        </p:txBody>
      </p:sp>
    </p:spTree>
    <p:extLst>
      <p:ext uri="{BB962C8B-B14F-4D97-AF65-F5344CB8AC3E}">
        <p14:creationId xmlns:p14="http://schemas.microsoft.com/office/powerpoint/2010/main" val="31015487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6DB1A84-1F56-4F91-89A6-2107D3BBCDDA}" type="slidenum">
              <a:rPr lang="en-GB" smtClean="0"/>
              <a:t>5</a:t>
            </a:fld>
            <a:endParaRPr lang="en-GB"/>
          </a:p>
        </p:txBody>
      </p:sp>
    </p:spTree>
    <p:extLst>
      <p:ext uri="{BB962C8B-B14F-4D97-AF65-F5344CB8AC3E}">
        <p14:creationId xmlns:p14="http://schemas.microsoft.com/office/powerpoint/2010/main" val="16516055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6DB1A84-1F56-4F91-89A6-2107D3BBCDDA}" type="slidenum">
              <a:rPr lang="en-GB" smtClean="0"/>
              <a:t>10</a:t>
            </a:fld>
            <a:endParaRPr lang="en-GB"/>
          </a:p>
        </p:txBody>
      </p:sp>
    </p:spTree>
    <p:extLst>
      <p:ext uri="{BB962C8B-B14F-4D97-AF65-F5344CB8AC3E}">
        <p14:creationId xmlns:p14="http://schemas.microsoft.com/office/powerpoint/2010/main" val="32443408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02C65-153C-442E-98BB-3CDEB3826FC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AD690DE-4F81-4E0A-953C-2CEFBED97B7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662DC33-3B9D-46D4-B28F-D6F38FA078D7}"/>
              </a:ext>
            </a:extLst>
          </p:cNvPr>
          <p:cNvSpPr>
            <a:spLocks noGrp="1"/>
          </p:cNvSpPr>
          <p:nvPr>
            <p:ph type="dt" sz="half" idx="10"/>
          </p:nvPr>
        </p:nvSpPr>
        <p:spPr/>
        <p:txBody>
          <a:bodyPr/>
          <a:lstStyle/>
          <a:p>
            <a:fld id="{1957B225-1724-481A-9A61-61E4E67632C4}" type="datetimeFigureOut">
              <a:rPr lang="en-GB" smtClean="0"/>
              <a:t>23/06/2023</a:t>
            </a:fld>
            <a:endParaRPr lang="en-GB"/>
          </a:p>
        </p:txBody>
      </p:sp>
      <p:sp>
        <p:nvSpPr>
          <p:cNvPr id="5" name="Footer Placeholder 4">
            <a:extLst>
              <a:ext uri="{FF2B5EF4-FFF2-40B4-BE49-F238E27FC236}">
                <a16:creationId xmlns:a16="http://schemas.microsoft.com/office/drawing/2014/main" id="{692D23B4-DCD4-44D0-A489-54A754BACD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0AD6AD-D9A3-42F0-875B-D0C43EE61F8F}"/>
              </a:ext>
            </a:extLst>
          </p:cNvPr>
          <p:cNvSpPr>
            <a:spLocks noGrp="1"/>
          </p:cNvSpPr>
          <p:nvPr>
            <p:ph type="sldNum" sz="quarter" idx="12"/>
          </p:nvPr>
        </p:nvSpPr>
        <p:spPr/>
        <p:txBody>
          <a:bodyPr/>
          <a:lstStyle/>
          <a:p>
            <a:fld id="{91991EAB-AB10-495A-92A7-A013CEE8C7CD}" type="slidenum">
              <a:rPr lang="en-GB" smtClean="0"/>
              <a:t>‹#›</a:t>
            </a:fld>
            <a:endParaRPr lang="en-GB"/>
          </a:p>
        </p:txBody>
      </p:sp>
    </p:spTree>
    <p:extLst>
      <p:ext uri="{BB962C8B-B14F-4D97-AF65-F5344CB8AC3E}">
        <p14:creationId xmlns:p14="http://schemas.microsoft.com/office/powerpoint/2010/main" val="25987381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9BEDDB-FECF-4570-89EF-E7787738039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5F13E1-72DA-4F75-8D65-9915A23E56A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7A9703-E43E-446F-8A04-1F012FBEACC3}"/>
              </a:ext>
            </a:extLst>
          </p:cNvPr>
          <p:cNvSpPr>
            <a:spLocks noGrp="1"/>
          </p:cNvSpPr>
          <p:nvPr>
            <p:ph type="dt" sz="half" idx="10"/>
          </p:nvPr>
        </p:nvSpPr>
        <p:spPr/>
        <p:txBody>
          <a:bodyPr/>
          <a:lstStyle/>
          <a:p>
            <a:fld id="{1957B225-1724-481A-9A61-61E4E67632C4}" type="datetimeFigureOut">
              <a:rPr lang="en-GB" smtClean="0"/>
              <a:t>23/06/2023</a:t>
            </a:fld>
            <a:endParaRPr lang="en-GB"/>
          </a:p>
        </p:txBody>
      </p:sp>
      <p:sp>
        <p:nvSpPr>
          <p:cNvPr id="5" name="Footer Placeholder 4">
            <a:extLst>
              <a:ext uri="{FF2B5EF4-FFF2-40B4-BE49-F238E27FC236}">
                <a16:creationId xmlns:a16="http://schemas.microsoft.com/office/drawing/2014/main" id="{C84AADC5-A3D3-4989-88F6-669C3F1F9E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3086D9-2BCA-4239-9435-36EB6785C6A8}"/>
              </a:ext>
            </a:extLst>
          </p:cNvPr>
          <p:cNvSpPr>
            <a:spLocks noGrp="1"/>
          </p:cNvSpPr>
          <p:nvPr>
            <p:ph type="sldNum" sz="quarter" idx="12"/>
          </p:nvPr>
        </p:nvSpPr>
        <p:spPr/>
        <p:txBody>
          <a:bodyPr/>
          <a:lstStyle/>
          <a:p>
            <a:fld id="{91991EAB-AB10-495A-92A7-A013CEE8C7CD}" type="slidenum">
              <a:rPr lang="en-GB" smtClean="0"/>
              <a:t>‹#›</a:t>
            </a:fld>
            <a:endParaRPr lang="en-GB"/>
          </a:p>
        </p:txBody>
      </p:sp>
    </p:spTree>
    <p:extLst>
      <p:ext uri="{BB962C8B-B14F-4D97-AF65-F5344CB8AC3E}">
        <p14:creationId xmlns:p14="http://schemas.microsoft.com/office/powerpoint/2010/main" val="41964470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EC1BC-83A3-4BEF-83DC-0352C374AB0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8D38107-E6F1-4BBA-A2D3-F4F725CE19E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E91C59-BC9B-4F30-B418-894E7FA9C75E}"/>
              </a:ext>
            </a:extLst>
          </p:cNvPr>
          <p:cNvSpPr>
            <a:spLocks noGrp="1"/>
          </p:cNvSpPr>
          <p:nvPr>
            <p:ph type="dt" sz="half" idx="10"/>
          </p:nvPr>
        </p:nvSpPr>
        <p:spPr/>
        <p:txBody>
          <a:bodyPr/>
          <a:lstStyle/>
          <a:p>
            <a:fld id="{1957B225-1724-481A-9A61-61E4E67632C4}" type="datetimeFigureOut">
              <a:rPr lang="en-GB" smtClean="0"/>
              <a:t>23/06/2023</a:t>
            </a:fld>
            <a:endParaRPr lang="en-GB"/>
          </a:p>
        </p:txBody>
      </p:sp>
      <p:sp>
        <p:nvSpPr>
          <p:cNvPr id="5" name="Footer Placeholder 4">
            <a:extLst>
              <a:ext uri="{FF2B5EF4-FFF2-40B4-BE49-F238E27FC236}">
                <a16:creationId xmlns:a16="http://schemas.microsoft.com/office/drawing/2014/main" id="{B19655E5-1790-4DA4-9628-6CE763CACB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6CB720-3BF1-4074-BEF7-FCD957E9FA5B}"/>
              </a:ext>
            </a:extLst>
          </p:cNvPr>
          <p:cNvSpPr>
            <a:spLocks noGrp="1"/>
          </p:cNvSpPr>
          <p:nvPr>
            <p:ph type="sldNum" sz="quarter" idx="12"/>
          </p:nvPr>
        </p:nvSpPr>
        <p:spPr/>
        <p:txBody>
          <a:bodyPr/>
          <a:lstStyle/>
          <a:p>
            <a:fld id="{91991EAB-AB10-495A-92A7-A013CEE8C7CD}" type="slidenum">
              <a:rPr lang="en-GB" smtClean="0"/>
              <a:t>‹#›</a:t>
            </a:fld>
            <a:endParaRPr lang="en-GB"/>
          </a:p>
        </p:txBody>
      </p:sp>
    </p:spTree>
    <p:extLst>
      <p:ext uri="{BB962C8B-B14F-4D97-AF65-F5344CB8AC3E}">
        <p14:creationId xmlns:p14="http://schemas.microsoft.com/office/powerpoint/2010/main" val="1078047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19DD5-22C1-4D77-8F35-00DB9AF9452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D594C2D-DEC9-487B-BE6C-9F4092BDF7F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D68C892-6534-49AF-9D41-2A10F12D7B2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BFE759D-94E8-4C1E-BC1D-303C28759F7D}"/>
              </a:ext>
            </a:extLst>
          </p:cNvPr>
          <p:cNvSpPr>
            <a:spLocks noGrp="1"/>
          </p:cNvSpPr>
          <p:nvPr>
            <p:ph type="dt" sz="half" idx="10"/>
          </p:nvPr>
        </p:nvSpPr>
        <p:spPr/>
        <p:txBody>
          <a:bodyPr/>
          <a:lstStyle/>
          <a:p>
            <a:fld id="{1957B225-1724-481A-9A61-61E4E67632C4}" type="datetimeFigureOut">
              <a:rPr lang="en-GB" smtClean="0"/>
              <a:t>23/06/2023</a:t>
            </a:fld>
            <a:endParaRPr lang="en-GB"/>
          </a:p>
        </p:txBody>
      </p:sp>
      <p:sp>
        <p:nvSpPr>
          <p:cNvPr id="6" name="Footer Placeholder 5">
            <a:extLst>
              <a:ext uri="{FF2B5EF4-FFF2-40B4-BE49-F238E27FC236}">
                <a16:creationId xmlns:a16="http://schemas.microsoft.com/office/drawing/2014/main" id="{BFD365F7-66A1-49D6-959F-7634E2E7D07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D4FE72-ED1A-4FC7-BD86-0AF4C4B90660}"/>
              </a:ext>
            </a:extLst>
          </p:cNvPr>
          <p:cNvSpPr>
            <a:spLocks noGrp="1"/>
          </p:cNvSpPr>
          <p:nvPr>
            <p:ph type="sldNum" sz="quarter" idx="12"/>
          </p:nvPr>
        </p:nvSpPr>
        <p:spPr/>
        <p:txBody>
          <a:bodyPr/>
          <a:lstStyle/>
          <a:p>
            <a:fld id="{91991EAB-AB10-495A-92A7-A013CEE8C7CD}" type="slidenum">
              <a:rPr lang="en-GB" smtClean="0"/>
              <a:t>‹#›</a:t>
            </a:fld>
            <a:endParaRPr lang="en-GB"/>
          </a:p>
        </p:txBody>
      </p:sp>
    </p:spTree>
    <p:extLst>
      <p:ext uri="{BB962C8B-B14F-4D97-AF65-F5344CB8AC3E}">
        <p14:creationId xmlns:p14="http://schemas.microsoft.com/office/powerpoint/2010/main" val="12759473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FD2BA-A251-493A-9A23-87867DAA6B6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8BFBBBA-E617-4F4A-A733-1CCF582519D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550D8FA-3EE4-4713-AE79-3D20D1883B2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517C684-06C5-470A-8201-7E680825180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3401E11-DC4E-427E-B405-325536F3D53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05FEDFF-2F4F-4A8D-A7E6-7DF5BB247E39}"/>
              </a:ext>
            </a:extLst>
          </p:cNvPr>
          <p:cNvSpPr>
            <a:spLocks noGrp="1"/>
          </p:cNvSpPr>
          <p:nvPr>
            <p:ph type="dt" sz="half" idx="10"/>
          </p:nvPr>
        </p:nvSpPr>
        <p:spPr/>
        <p:txBody>
          <a:bodyPr/>
          <a:lstStyle/>
          <a:p>
            <a:fld id="{1957B225-1724-481A-9A61-61E4E67632C4}" type="datetimeFigureOut">
              <a:rPr lang="en-GB" smtClean="0"/>
              <a:t>23/06/2023</a:t>
            </a:fld>
            <a:endParaRPr lang="en-GB"/>
          </a:p>
        </p:txBody>
      </p:sp>
      <p:sp>
        <p:nvSpPr>
          <p:cNvPr id="8" name="Footer Placeholder 7">
            <a:extLst>
              <a:ext uri="{FF2B5EF4-FFF2-40B4-BE49-F238E27FC236}">
                <a16:creationId xmlns:a16="http://schemas.microsoft.com/office/drawing/2014/main" id="{B623C61A-DF3B-440E-AB33-2F21C17325B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0AEC3F0-1E2B-48A5-A12B-F2568BE49E4C}"/>
              </a:ext>
            </a:extLst>
          </p:cNvPr>
          <p:cNvSpPr>
            <a:spLocks noGrp="1"/>
          </p:cNvSpPr>
          <p:nvPr>
            <p:ph type="sldNum" sz="quarter" idx="12"/>
          </p:nvPr>
        </p:nvSpPr>
        <p:spPr/>
        <p:txBody>
          <a:bodyPr/>
          <a:lstStyle/>
          <a:p>
            <a:fld id="{91991EAB-AB10-495A-92A7-A013CEE8C7CD}" type="slidenum">
              <a:rPr lang="en-GB" smtClean="0"/>
              <a:t>‹#›</a:t>
            </a:fld>
            <a:endParaRPr lang="en-GB"/>
          </a:p>
        </p:txBody>
      </p:sp>
    </p:spTree>
    <p:extLst>
      <p:ext uri="{BB962C8B-B14F-4D97-AF65-F5344CB8AC3E}">
        <p14:creationId xmlns:p14="http://schemas.microsoft.com/office/powerpoint/2010/main" val="13724651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2CFCD-FFB0-4CF2-A286-9FA3127BFBB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718FAD1-7819-4DC7-B294-1A5D00F8FCE9}"/>
              </a:ext>
            </a:extLst>
          </p:cNvPr>
          <p:cNvSpPr>
            <a:spLocks noGrp="1"/>
          </p:cNvSpPr>
          <p:nvPr>
            <p:ph type="dt" sz="half" idx="10"/>
          </p:nvPr>
        </p:nvSpPr>
        <p:spPr/>
        <p:txBody>
          <a:bodyPr/>
          <a:lstStyle/>
          <a:p>
            <a:fld id="{1957B225-1724-481A-9A61-61E4E67632C4}" type="datetimeFigureOut">
              <a:rPr lang="en-GB" smtClean="0"/>
              <a:t>23/06/2023</a:t>
            </a:fld>
            <a:endParaRPr lang="en-GB"/>
          </a:p>
        </p:txBody>
      </p:sp>
      <p:sp>
        <p:nvSpPr>
          <p:cNvPr id="4" name="Footer Placeholder 3">
            <a:extLst>
              <a:ext uri="{FF2B5EF4-FFF2-40B4-BE49-F238E27FC236}">
                <a16:creationId xmlns:a16="http://schemas.microsoft.com/office/drawing/2014/main" id="{EDD1E5B7-5330-49A7-9499-51903FEA0A3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67EDE15-619A-4919-8AB2-7D222FDD4525}"/>
              </a:ext>
            </a:extLst>
          </p:cNvPr>
          <p:cNvSpPr>
            <a:spLocks noGrp="1"/>
          </p:cNvSpPr>
          <p:nvPr>
            <p:ph type="sldNum" sz="quarter" idx="12"/>
          </p:nvPr>
        </p:nvSpPr>
        <p:spPr/>
        <p:txBody>
          <a:bodyPr/>
          <a:lstStyle/>
          <a:p>
            <a:fld id="{91991EAB-AB10-495A-92A7-A013CEE8C7CD}" type="slidenum">
              <a:rPr lang="en-GB" smtClean="0"/>
              <a:t>‹#›</a:t>
            </a:fld>
            <a:endParaRPr lang="en-GB"/>
          </a:p>
        </p:txBody>
      </p:sp>
    </p:spTree>
    <p:extLst>
      <p:ext uri="{BB962C8B-B14F-4D97-AF65-F5344CB8AC3E}">
        <p14:creationId xmlns:p14="http://schemas.microsoft.com/office/powerpoint/2010/main" val="12215365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4C2AE68-BC17-4A2F-8C2D-4EBBBA4ACB77}"/>
              </a:ext>
            </a:extLst>
          </p:cNvPr>
          <p:cNvSpPr>
            <a:spLocks noGrp="1"/>
          </p:cNvSpPr>
          <p:nvPr>
            <p:ph type="dt" sz="half" idx="10"/>
          </p:nvPr>
        </p:nvSpPr>
        <p:spPr/>
        <p:txBody>
          <a:bodyPr/>
          <a:lstStyle/>
          <a:p>
            <a:fld id="{1957B225-1724-481A-9A61-61E4E67632C4}" type="datetimeFigureOut">
              <a:rPr lang="en-GB" smtClean="0"/>
              <a:t>23/06/2023</a:t>
            </a:fld>
            <a:endParaRPr lang="en-GB"/>
          </a:p>
        </p:txBody>
      </p:sp>
      <p:sp>
        <p:nvSpPr>
          <p:cNvPr id="3" name="Footer Placeholder 2">
            <a:extLst>
              <a:ext uri="{FF2B5EF4-FFF2-40B4-BE49-F238E27FC236}">
                <a16:creationId xmlns:a16="http://schemas.microsoft.com/office/drawing/2014/main" id="{90B4D880-AB92-4810-8D5D-982FAB38A43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B15404-778D-412B-A9D1-84C0A98F339E}"/>
              </a:ext>
            </a:extLst>
          </p:cNvPr>
          <p:cNvSpPr>
            <a:spLocks noGrp="1"/>
          </p:cNvSpPr>
          <p:nvPr>
            <p:ph type="sldNum" sz="quarter" idx="12"/>
          </p:nvPr>
        </p:nvSpPr>
        <p:spPr/>
        <p:txBody>
          <a:bodyPr/>
          <a:lstStyle/>
          <a:p>
            <a:fld id="{91991EAB-AB10-495A-92A7-A013CEE8C7CD}" type="slidenum">
              <a:rPr lang="en-GB" smtClean="0"/>
              <a:t>‹#›</a:t>
            </a:fld>
            <a:endParaRPr lang="en-GB"/>
          </a:p>
        </p:txBody>
      </p:sp>
    </p:spTree>
    <p:extLst>
      <p:ext uri="{BB962C8B-B14F-4D97-AF65-F5344CB8AC3E}">
        <p14:creationId xmlns:p14="http://schemas.microsoft.com/office/powerpoint/2010/main" val="2522143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DD867-77BB-4C89-BE5D-B8935E1EF00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9A27BF7-9034-4940-869D-05FEFBDD242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C5A1456-DD77-40BB-A9F6-44A5C50FD0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99409B9-8B09-4218-8B9B-FE0276F1B478}"/>
              </a:ext>
            </a:extLst>
          </p:cNvPr>
          <p:cNvSpPr>
            <a:spLocks noGrp="1"/>
          </p:cNvSpPr>
          <p:nvPr>
            <p:ph type="dt" sz="half" idx="10"/>
          </p:nvPr>
        </p:nvSpPr>
        <p:spPr/>
        <p:txBody>
          <a:bodyPr/>
          <a:lstStyle/>
          <a:p>
            <a:fld id="{1957B225-1724-481A-9A61-61E4E67632C4}" type="datetimeFigureOut">
              <a:rPr lang="en-GB" smtClean="0"/>
              <a:t>23/06/2023</a:t>
            </a:fld>
            <a:endParaRPr lang="en-GB"/>
          </a:p>
        </p:txBody>
      </p:sp>
      <p:sp>
        <p:nvSpPr>
          <p:cNvPr id="6" name="Footer Placeholder 5">
            <a:extLst>
              <a:ext uri="{FF2B5EF4-FFF2-40B4-BE49-F238E27FC236}">
                <a16:creationId xmlns:a16="http://schemas.microsoft.com/office/drawing/2014/main" id="{FEDC805C-1FF7-4554-AA3E-3FC800BFAC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EE22E26-5E8B-43AF-B514-9833D9F37F3A}"/>
              </a:ext>
            </a:extLst>
          </p:cNvPr>
          <p:cNvSpPr>
            <a:spLocks noGrp="1"/>
          </p:cNvSpPr>
          <p:nvPr>
            <p:ph type="sldNum" sz="quarter" idx="12"/>
          </p:nvPr>
        </p:nvSpPr>
        <p:spPr/>
        <p:txBody>
          <a:bodyPr/>
          <a:lstStyle/>
          <a:p>
            <a:fld id="{91991EAB-AB10-495A-92A7-A013CEE8C7CD}" type="slidenum">
              <a:rPr lang="en-GB" smtClean="0"/>
              <a:t>‹#›</a:t>
            </a:fld>
            <a:endParaRPr lang="en-GB"/>
          </a:p>
        </p:txBody>
      </p:sp>
    </p:spTree>
    <p:extLst>
      <p:ext uri="{BB962C8B-B14F-4D97-AF65-F5344CB8AC3E}">
        <p14:creationId xmlns:p14="http://schemas.microsoft.com/office/powerpoint/2010/main" val="3190077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475285-77FC-4321-AFFD-A6522482DB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5015A5D-CFF2-4E01-9BAC-2888D412A8F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5A863A1-5676-4714-83C2-6FFF8DE1651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62061CF-D2B8-4201-864D-844F4803D693}"/>
              </a:ext>
            </a:extLst>
          </p:cNvPr>
          <p:cNvSpPr>
            <a:spLocks noGrp="1"/>
          </p:cNvSpPr>
          <p:nvPr>
            <p:ph type="dt" sz="half" idx="10"/>
          </p:nvPr>
        </p:nvSpPr>
        <p:spPr/>
        <p:txBody>
          <a:bodyPr/>
          <a:lstStyle/>
          <a:p>
            <a:fld id="{1957B225-1724-481A-9A61-61E4E67632C4}" type="datetimeFigureOut">
              <a:rPr lang="en-GB" smtClean="0"/>
              <a:t>23/06/2023</a:t>
            </a:fld>
            <a:endParaRPr lang="en-GB"/>
          </a:p>
        </p:txBody>
      </p:sp>
      <p:sp>
        <p:nvSpPr>
          <p:cNvPr id="6" name="Footer Placeholder 5">
            <a:extLst>
              <a:ext uri="{FF2B5EF4-FFF2-40B4-BE49-F238E27FC236}">
                <a16:creationId xmlns:a16="http://schemas.microsoft.com/office/drawing/2014/main" id="{35756BAC-7AD6-4FF6-8361-432EC9A777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E840295-EDE2-47AC-846C-1C0C5FA9AFCA}"/>
              </a:ext>
            </a:extLst>
          </p:cNvPr>
          <p:cNvSpPr>
            <a:spLocks noGrp="1"/>
          </p:cNvSpPr>
          <p:nvPr>
            <p:ph type="sldNum" sz="quarter" idx="12"/>
          </p:nvPr>
        </p:nvSpPr>
        <p:spPr/>
        <p:txBody>
          <a:bodyPr/>
          <a:lstStyle/>
          <a:p>
            <a:fld id="{91991EAB-AB10-495A-92A7-A013CEE8C7CD}" type="slidenum">
              <a:rPr lang="en-GB" smtClean="0"/>
              <a:t>‹#›</a:t>
            </a:fld>
            <a:endParaRPr lang="en-GB"/>
          </a:p>
        </p:txBody>
      </p:sp>
    </p:spTree>
    <p:extLst>
      <p:ext uri="{BB962C8B-B14F-4D97-AF65-F5344CB8AC3E}">
        <p14:creationId xmlns:p14="http://schemas.microsoft.com/office/powerpoint/2010/main" val="29182500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0A316-F96B-40EF-A928-162D253BC2B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8302626-D443-418D-A099-4B18B5AA318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AB609F-AB74-4C2B-B561-ED33A88D1489}"/>
              </a:ext>
            </a:extLst>
          </p:cNvPr>
          <p:cNvSpPr>
            <a:spLocks noGrp="1"/>
          </p:cNvSpPr>
          <p:nvPr>
            <p:ph type="dt" sz="half" idx="10"/>
          </p:nvPr>
        </p:nvSpPr>
        <p:spPr/>
        <p:txBody>
          <a:bodyPr/>
          <a:lstStyle/>
          <a:p>
            <a:fld id="{1957B225-1724-481A-9A61-61E4E67632C4}" type="datetimeFigureOut">
              <a:rPr lang="en-GB" smtClean="0"/>
              <a:t>23/06/2023</a:t>
            </a:fld>
            <a:endParaRPr lang="en-GB"/>
          </a:p>
        </p:txBody>
      </p:sp>
      <p:sp>
        <p:nvSpPr>
          <p:cNvPr id="5" name="Footer Placeholder 4">
            <a:extLst>
              <a:ext uri="{FF2B5EF4-FFF2-40B4-BE49-F238E27FC236}">
                <a16:creationId xmlns:a16="http://schemas.microsoft.com/office/drawing/2014/main" id="{928B64A1-C531-4ED2-A208-9C03056EC2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8F84AC-FF19-4451-A199-1699CEF5B341}"/>
              </a:ext>
            </a:extLst>
          </p:cNvPr>
          <p:cNvSpPr>
            <a:spLocks noGrp="1"/>
          </p:cNvSpPr>
          <p:nvPr>
            <p:ph type="sldNum" sz="quarter" idx="12"/>
          </p:nvPr>
        </p:nvSpPr>
        <p:spPr/>
        <p:txBody>
          <a:bodyPr/>
          <a:lstStyle/>
          <a:p>
            <a:fld id="{91991EAB-AB10-495A-92A7-A013CEE8C7CD}" type="slidenum">
              <a:rPr lang="en-GB" smtClean="0"/>
              <a:t>‹#›</a:t>
            </a:fld>
            <a:endParaRPr lang="en-GB"/>
          </a:p>
        </p:txBody>
      </p:sp>
    </p:spTree>
    <p:extLst>
      <p:ext uri="{BB962C8B-B14F-4D97-AF65-F5344CB8AC3E}">
        <p14:creationId xmlns:p14="http://schemas.microsoft.com/office/powerpoint/2010/main" val="16619013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6B354C-8246-44C9-807C-52EDED2BE99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20642C8-14C2-443C-8201-6E73C229659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14EB89-1951-4270-85FC-4D2B3BFE7AAF}"/>
              </a:ext>
            </a:extLst>
          </p:cNvPr>
          <p:cNvSpPr>
            <a:spLocks noGrp="1"/>
          </p:cNvSpPr>
          <p:nvPr>
            <p:ph type="dt" sz="half" idx="10"/>
          </p:nvPr>
        </p:nvSpPr>
        <p:spPr/>
        <p:txBody>
          <a:bodyPr/>
          <a:lstStyle/>
          <a:p>
            <a:fld id="{1957B225-1724-481A-9A61-61E4E67632C4}" type="datetimeFigureOut">
              <a:rPr lang="en-GB" smtClean="0"/>
              <a:t>23/06/2023</a:t>
            </a:fld>
            <a:endParaRPr lang="en-GB"/>
          </a:p>
        </p:txBody>
      </p:sp>
      <p:sp>
        <p:nvSpPr>
          <p:cNvPr id="5" name="Footer Placeholder 4">
            <a:extLst>
              <a:ext uri="{FF2B5EF4-FFF2-40B4-BE49-F238E27FC236}">
                <a16:creationId xmlns:a16="http://schemas.microsoft.com/office/drawing/2014/main" id="{700A185B-3F25-4BF0-821D-9026634C3AB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D2B9EE-6548-4C8B-82BD-829444232CAE}"/>
              </a:ext>
            </a:extLst>
          </p:cNvPr>
          <p:cNvSpPr>
            <a:spLocks noGrp="1"/>
          </p:cNvSpPr>
          <p:nvPr>
            <p:ph type="sldNum" sz="quarter" idx="12"/>
          </p:nvPr>
        </p:nvSpPr>
        <p:spPr/>
        <p:txBody>
          <a:bodyPr/>
          <a:lstStyle/>
          <a:p>
            <a:fld id="{91991EAB-AB10-495A-92A7-A013CEE8C7CD}" type="slidenum">
              <a:rPr lang="en-GB" smtClean="0"/>
              <a:t>‹#›</a:t>
            </a:fld>
            <a:endParaRPr lang="en-GB"/>
          </a:p>
        </p:txBody>
      </p:sp>
    </p:spTree>
    <p:extLst>
      <p:ext uri="{BB962C8B-B14F-4D97-AF65-F5344CB8AC3E}">
        <p14:creationId xmlns:p14="http://schemas.microsoft.com/office/powerpoint/2010/main" val="18082241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E3B9503-A04C-4035-91EB-9F86C728EC3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1861081-4B94-4B4B-97B1-2C8548CA2AA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7211E6-A00B-4BB9-BAF1-C979D1B5473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957B225-1724-481A-9A61-61E4E67632C4}" type="datetimeFigureOut">
              <a:rPr lang="en-GB" smtClean="0"/>
              <a:t>23/06/2023</a:t>
            </a:fld>
            <a:endParaRPr lang="en-GB"/>
          </a:p>
        </p:txBody>
      </p:sp>
      <p:sp>
        <p:nvSpPr>
          <p:cNvPr id="5" name="Footer Placeholder 4">
            <a:extLst>
              <a:ext uri="{FF2B5EF4-FFF2-40B4-BE49-F238E27FC236}">
                <a16:creationId xmlns:a16="http://schemas.microsoft.com/office/drawing/2014/main" id="{52C51E5E-CBFB-4C86-9E0B-1884D9A7E51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FFDE679-A1C0-4227-8524-E18ADF30A70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1991EAB-AB10-495A-92A7-A013CEE8C7CD}" type="slidenum">
              <a:rPr lang="en-GB" smtClean="0"/>
              <a:t>‹#›</a:t>
            </a:fld>
            <a:endParaRPr lang="en-GB"/>
          </a:p>
        </p:txBody>
      </p:sp>
    </p:spTree>
    <p:extLst>
      <p:ext uri="{BB962C8B-B14F-4D97-AF65-F5344CB8AC3E}">
        <p14:creationId xmlns:p14="http://schemas.microsoft.com/office/powerpoint/2010/main" val="27617953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hyperlink" Target="https://www.theguardian.com/society/2022/jul/22/law-euthanasia-assisted-suicide-uk-graham-mansfield" TargetMode="External"/><Relationship Id="rId2" Type="http://schemas.openxmlformats.org/officeDocument/2006/relationships/hyperlink" Target="https://daily.jstor.org/history-euthanasia-movement/"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bbc.co.uk/news/world-34445715"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nhs.uk/conditions/euthanasia-and-assisted-suicide/" TargetMode="External"/><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hyperlink" Target="https://www.nytimes.com/2009/04/21/health/21well.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32D577-041B-4783-968D-38A80CD70536}"/>
              </a:ext>
            </a:extLst>
          </p:cNvPr>
          <p:cNvSpPr>
            <a:spLocks noGrp="1"/>
          </p:cNvSpPr>
          <p:nvPr>
            <p:ph type="title"/>
          </p:nvPr>
        </p:nvSpPr>
        <p:spPr>
          <a:xfrm>
            <a:off x="640080" y="325369"/>
            <a:ext cx="4368602" cy="1956841"/>
          </a:xfrm>
        </p:spPr>
        <p:txBody>
          <a:bodyPr anchor="b">
            <a:normAutofit/>
          </a:bodyPr>
          <a:lstStyle/>
          <a:p>
            <a:r>
              <a:rPr lang="en-GB" sz="5400"/>
              <a:t>Euthanasia debate by </a:t>
            </a:r>
          </a:p>
        </p:txBody>
      </p:sp>
      <p:sp>
        <p:nvSpPr>
          <p:cNvPr id="2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95E603-4CA7-4B42-A842-E34984E37395}"/>
              </a:ext>
            </a:extLst>
          </p:cNvPr>
          <p:cNvSpPr>
            <a:spLocks noGrp="1"/>
          </p:cNvSpPr>
          <p:nvPr>
            <p:ph idx="1"/>
          </p:nvPr>
        </p:nvSpPr>
        <p:spPr>
          <a:xfrm>
            <a:off x="640080" y="2872899"/>
            <a:ext cx="4243589" cy="3320668"/>
          </a:xfrm>
        </p:spPr>
        <p:txBody>
          <a:bodyPr>
            <a:normAutofit/>
          </a:bodyPr>
          <a:lstStyle/>
          <a:p>
            <a:pPr fontAlgn="base"/>
            <a:r>
              <a:rPr lang="en-US" sz="2200" b="0" i="0" u="none" strike="noStrike">
                <a:effectLst/>
                <a:latin typeface="Avenir Next LT Pro" panose="020B0504020202020204" pitchFamily="34" charset="0"/>
              </a:rPr>
              <a:t> Ancuta Daniela Tofan (2026253)</a:t>
            </a:r>
            <a:r>
              <a:rPr lang="en-US" sz="2200" b="0" i="0">
                <a:effectLst/>
                <a:latin typeface="Avenir Next LT Pro" panose="020B0504020202020204" pitchFamily="34" charset="0"/>
              </a:rPr>
              <a:t>​ &amp; </a:t>
            </a:r>
            <a:r>
              <a:rPr lang="en-US" sz="2200" b="0" i="0" u="none" strike="noStrike">
                <a:effectLst/>
                <a:latin typeface="Avenir Next LT Pro" panose="020B0504020202020204" pitchFamily="34" charset="0"/>
              </a:rPr>
              <a:t>Achia Khan(2026002)  </a:t>
            </a:r>
          </a:p>
          <a:p>
            <a:pPr fontAlgn="base"/>
            <a:r>
              <a:rPr lang="en-US" sz="2200" b="0" i="0" u="none" strike="noStrike">
                <a:effectLst/>
                <a:latin typeface="Avenir Next LT Pro" panose="020B0504020202020204" pitchFamily="34" charset="0"/>
              </a:rPr>
              <a:t>BMHP6009 </a:t>
            </a:r>
            <a:r>
              <a:rPr lang="en-US" sz="2200" b="0" i="0">
                <a:effectLst/>
                <a:latin typeface="Avenir Next LT Pro" panose="020B0504020202020204" pitchFamily="34" charset="0"/>
              </a:rPr>
              <a:t>​</a:t>
            </a:r>
            <a:endParaRPr lang="en-US" sz="2200" b="0" i="0">
              <a:effectLst/>
              <a:latin typeface="Arial" panose="020B0604020202020204" pitchFamily="34" charset="0"/>
            </a:endParaRPr>
          </a:p>
          <a:p>
            <a:pPr rtl="0" fontAlgn="base">
              <a:buFont typeface="Arial" panose="020B0604020202020204" pitchFamily="34" charset="0"/>
              <a:buChar char="•"/>
            </a:pPr>
            <a:r>
              <a:rPr lang="en-US" sz="2200" b="0" i="0" u="none" strike="noStrike">
                <a:effectLst/>
                <a:latin typeface="Avenir Next LT Pro" panose="020B0504020202020204" pitchFamily="34" charset="0"/>
              </a:rPr>
              <a:t>Module: Living with care: The Older Person</a:t>
            </a:r>
            <a:r>
              <a:rPr lang="en-US" sz="2200" b="0" i="0">
                <a:effectLst/>
                <a:latin typeface="Avenir Next LT Pro" panose="020B0504020202020204" pitchFamily="34" charset="0"/>
              </a:rPr>
              <a:t>​</a:t>
            </a:r>
            <a:endParaRPr lang="en-US" sz="2200" b="0" i="0">
              <a:effectLst/>
              <a:latin typeface="Arial" panose="020B0604020202020204" pitchFamily="34" charset="0"/>
            </a:endParaRPr>
          </a:p>
          <a:p>
            <a:pPr rtl="0" fontAlgn="base">
              <a:buFont typeface="Arial" panose="020B0604020202020204" pitchFamily="34" charset="0"/>
              <a:buChar char="•"/>
            </a:pPr>
            <a:r>
              <a:rPr lang="en-US" sz="2200" b="0" i="0" u="none" strike="noStrike">
                <a:effectLst/>
                <a:latin typeface="Avenir Next LT Pro" panose="020B0504020202020204" pitchFamily="34" charset="0"/>
              </a:rPr>
              <a:t>Assessment 1 – Debate Presentation</a:t>
            </a:r>
            <a:r>
              <a:rPr lang="en-US" sz="2200" b="0" i="0">
                <a:effectLst/>
                <a:latin typeface="Avenir Next LT Pro" panose="020B0504020202020204" pitchFamily="34" charset="0"/>
              </a:rPr>
              <a:t>​</a:t>
            </a:r>
            <a:endParaRPr lang="en-US" sz="2200" b="0" i="0">
              <a:effectLst/>
              <a:latin typeface="Arial" panose="020B0604020202020204" pitchFamily="34" charset="0"/>
            </a:endParaRPr>
          </a:p>
          <a:p>
            <a:pPr rtl="0" fontAlgn="base">
              <a:buFont typeface="Arial" panose="020B0604020202020204" pitchFamily="34" charset="0"/>
              <a:buChar char="•"/>
            </a:pPr>
            <a:r>
              <a:rPr lang="en-US" sz="2200" b="0" i="0" u="none" strike="noStrike">
                <a:effectLst/>
                <a:latin typeface="Avenir Next LT Pro" panose="020B0504020202020204" pitchFamily="34" charset="0"/>
              </a:rPr>
              <a:t>Lecturer: Liz Tilly</a:t>
            </a:r>
            <a:r>
              <a:rPr lang="en-US" sz="2200" b="0" i="0">
                <a:effectLst/>
                <a:latin typeface="Avenir Next LT Pro" panose="020B0504020202020204" pitchFamily="34" charset="0"/>
              </a:rPr>
              <a:t>​</a:t>
            </a:r>
            <a:endParaRPr lang="en-US" sz="2200" b="0" i="0">
              <a:effectLst/>
              <a:latin typeface="Arial" panose="020B0604020202020204" pitchFamily="34" charset="0"/>
            </a:endParaRPr>
          </a:p>
          <a:p>
            <a:endParaRPr lang="en-GB" sz="2200"/>
          </a:p>
        </p:txBody>
      </p:sp>
      <p:pic>
        <p:nvPicPr>
          <p:cNvPr id="16" name="Picture 15" descr="Large skydiving group mid-air">
            <a:extLst>
              <a:ext uri="{FF2B5EF4-FFF2-40B4-BE49-F238E27FC236}">
                <a16:creationId xmlns:a16="http://schemas.microsoft.com/office/drawing/2014/main" id="{95532BA0-3213-FA47-D658-E8D979F89117}"/>
              </a:ext>
            </a:extLst>
          </p:cNvPr>
          <p:cNvPicPr>
            <a:picLocks noChangeAspect="1"/>
          </p:cNvPicPr>
          <p:nvPr/>
        </p:nvPicPr>
        <p:blipFill rotWithShape="1">
          <a:blip r:embed="rId3"/>
          <a:srcRect l="17438" r="15760"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332280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093192FB-1574-4951-BBB9-38E1FA1F99E1}"/>
              </a:ext>
            </a:extLst>
          </p:cNvPr>
          <p:cNvSpPr>
            <a:spLocks noGrp="1"/>
          </p:cNvSpPr>
          <p:nvPr>
            <p:ph type="title"/>
          </p:nvPr>
        </p:nvSpPr>
        <p:spPr>
          <a:xfrm>
            <a:off x="838200" y="15120"/>
            <a:ext cx="5393361" cy="1191830"/>
          </a:xfrm>
        </p:spPr>
        <p:txBody>
          <a:bodyPr vert="horz" lIns="91440" tIns="45720" rIns="91440" bIns="45720" rtlCol="0" anchor="ctr">
            <a:normAutofit/>
          </a:bodyPr>
          <a:lstStyle/>
          <a:p>
            <a:r>
              <a:rPr lang="en-US" sz="3700"/>
              <a:t>Definition of Euthanasia and Assisted Suicide Anca</a:t>
            </a:r>
          </a:p>
        </p:txBody>
      </p:sp>
      <p:sp>
        <p:nvSpPr>
          <p:cNvPr id="5" name="TextBox 4">
            <a:extLst>
              <a:ext uri="{FF2B5EF4-FFF2-40B4-BE49-F238E27FC236}">
                <a16:creationId xmlns:a16="http://schemas.microsoft.com/office/drawing/2014/main" id="{A2C241E0-55EC-4701-9500-5EEF09FE1266}"/>
              </a:ext>
            </a:extLst>
          </p:cNvPr>
          <p:cNvSpPr txBox="1"/>
          <p:nvPr/>
        </p:nvSpPr>
        <p:spPr>
          <a:xfrm>
            <a:off x="4029745" y="3978580"/>
            <a:ext cx="4130943" cy="277897"/>
          </a:xfrm>
          <a:prstGeom prst="rect">
            <a:avLst/>
          </a:prstGeom>
          <a:noFill/>
        </p:spPr>
        <p:txBody>
          <a:bodyPr wrap="square">
            <a:spAutoFit/>
          </a:bodyPr>
          <a:lstStyle/>
          <a:p>
            <a:pPr defTabSz="612648">
              <a:spcAft>
                <a:spcPts val="600"/>
              </a:spcAft>
            </a:pPr>
            <a:r>
              <a:rPr lang="en-GB" sz="1206" kern="1200">
                <a:solidFill>
                  <a:srgbClr val="2C3E50"/>
                </a:solidFill>
                <a:latin typeface="Roboto" panose="02000000000000000000" pitchFamily="2" charset="0"/>
                <a:ea typeface="+mn-ea"/>
                <a:cs typeface="+mn-cs"/>
              </a:rPr>
              <a:t> (</a:t>
            </a:r>
            <a:endParaRPr lang="en-GB"/>
          </a:p>
        </p:txBody>
      </p:sp>
      <p:pic>
        <p:nvPicPr>
          <p:cNvPr id="24" name="Picture 23">
            <a:extLst>
              <a:ext uri="{FF2B5EF4-FFF2-40B4-BE49-F238E27FC236}">
                <a16:creationId xmlns:a16="http://schemas.microsoft.com/office/drawing/2014/main" id="{4538B5E9-17F0-8323-6D6E-4BC944B961C4}"/>
              </a:ext>
            </a:extLst>
          </p:cNvPr>
          <p:cNvPicPr>
            <a:picLocks noChangeAspect="1"/>
          </p:cNvPicPr>
          <p:nvPr/>
        </p:nvPicPr>
        <p:blipFill rotWithShape="1">
          <a:blip r:embed="rId3"/>
          <a:srcRect l="3829" r="29529" b="1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30"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2"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22" name="Content Placeholder 2">
            <a:extLst>
              <a:ext uri="{FF2B5EF4-FFF2-40B4-BE49-F238E27FC236}">
                <a16:creationId xmlns:a16="http://schemas.microsoft.com/office/drawing/2014/main" id="{2F4338C6-95E2-8C23-154F-D0DABAE3F0FA}"/>
              </a:ext>
            </a:extLst>
          </p:cNvPr>
          <p:cNvGraphicFramePr>
            <a:graphicFrameLocks noGrp="1"/>
          </p:cNvGraphicFramePr>
          <p:nvPr>
            <p:ph idx="1"/>
            <p:extLst>
              <p:ext uri="{D42A27DB-BD31-4B8C-83A1-F6EECF244321}">
                <p14:modId xmlns:p14="http://schemas.microsoft.com/office/powerpoint/2010/main" val="2758929622"/>
              </p:ext>
            </p:extLst>
          </p:nvPr>
        </p:nvGraphicFramePr>
        <p:xfrm>
          <a:off x="437838" y="1206950"/>
          <a:ext cx="5937082" cy="563593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4290006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90A2C674-4987-4AAB-AF03-481EB8894551}"/>
              </a:ext>
            </a:extLst>
          </p:cNvPr>
          <p:cNvSpPr>
            <a:spLocks noGrp="1"/>
          </p:cNvSpPr>
          <p:nvPr>
            <p:ph type="title"/>
          </p:nvPr>
        </p:nvSpPr>
        <p:spPr>
          <a:xfrm>
            <a:off x="841246" y="673770"/>
            <a:ext cx="3644489" cy="2414488"/>
          </a:xfrm>
        </p:spPr>
        <p:txBody>
          <a:bodyPr anchor="t">
            <a:normAutofit/>
          </a:bodyPr>
          <a:lstStyle/>
          <a:p>
            <a:r>
              <a:rPr lang="en-GB" sz="5400">
                <a:solidFill>
                  <a:srgbClr val="FFFFFF"/>
                </a:solidFill>
              </a:rPr>
              <a:t>Types of </a:t>
            </a:r>
            <a:r>
              <a:rPr lang="en-GB" sz="5400" err="1">
                <a:solidFill>
                  <a:srgbClr val="FFFFFF"/>
                </a:solidFill>
              </a:rPr>
              <a:t>Euthanesia</a:t>
            </a:r>
            <a:br>
              <a:rPr lang="en-GB" sz="5400">
                <a:solidFill>
                  <a:srgbClr val="FFFFFF"/>
                </a:solidFill>
              </a:rPr>
            </a:br>
            <a:r>
              <a:rPr lang="en-GB" sz="5400">
                <a:solidFill>
                  <a:srgbClr val="FF0000"/>
                </a:solidFill>
              </a:rPr>
              <a:t>Anca</a:t>
            </a:r>
          </a:p>
        </p:txBody>
      </p:sp>
      <p:sp>
        <p:nvSpPr>
          <p:cNvPr id="3" name="Content Placeholder 2">
            <a:extLst>
              <a:ext uri="{FF2B5EF4-FFF2-40B4-BE49-F238E27FC236}">
                <a16:creationId xmlns:a16="http://schemas.microsoft.com/office/drawing/2014/main" id="{47B81A27-8C3C-493B-BBC4-D302FE19200A}"/>
              </a:ext>
            </a:extLst>
          </p:cNvPr>
          <p:cNvSpPr>
            <a:spLocks noGrp="1"/>
          </p:cNvSpPr>
          <p:nvPr>
            <p:ph idx="1"/>
          </p:nvPr>
        </p:nvSpPr>
        <p:spPr>
          <a:xfrm>
            <a:off x="6095998" y="127591"/>
            <a:ext cx="5557285" cy="6730409"/>
          </a:xfrm>
        </p:spPr>
        <p:txBody>
          <a:bodyPr vert="horz" lIns="91440" tIns="45720" rIns="91440" bIns="45720" rtlCol="0" anchor="t">
            <a:normAutofit/>
          </a:bodyPr>
          <a:lstStyle/>
          <a:p>
            <a:pPr rtl="0" fontAlgn="base">
              <a:buFont typeface="Arial" panose="020B0604020202020204" pitchFamily="34" charset="0"/>
              <a:buChar char="•"/>
            </a:pPr>
            <a:r>
              <a:rPr lang="en-GB" sz="1700" b="0" u="none" strike="noStrike">
                <a:effectLst/>
                <a:latin typeface="Avenir Next LT Pro"/>
              </a:rPr>
              <a:t>When a person consciously chooses to die and requests assistance in doing so, it is known as voluntary euthanasia.</a:t>
            </a:r>
            <a:r>
              <a:rPr lang="en-GB" sz="1700" b="0">
                <a:effectLst/>
                <a:latin typeface="Avenir Next LT Pro"/>
              </a:rPr>
              <a:t>​</a:t>
            </a:r>
            <a:endParaRPr lang="en-GB" sz="1700" b="0">
              <a:effectLst/>
              <a:latin typeface="Avenir Next LT Pro"/>
              <a:cs typeface="Arial"/>
            </a:endParaRPr>
          </a:p>
          <a:p>
            <a:pPr rtl="0" fontAlgn="base">
              <a:buFont typeface="Arial" panose="020B0604020202020204" pitchFamily="34" charset="0"/>
              <a:buChar char="•"/>
            </a:pPr>
            <a:r>
              <a:rPr lang="en-GB" sz="1700" b="0" u="none" strike="noStrike">
                <a:effectLst/>
                <a:latin typeface="Avenir Next LT Pro"/>
              </a:rPr>
              <a:t>Non-voluntary euthanasia occurs when a person is unable to provide their consent (for example, because they are in a coma) and someone else makes the decision for them, sometimes because the sick person has previously expressed a request for their life to be ended in such circumstances</a:t>
            </a:r>
            <a:r>
              <a:rPr lang="en-GB" sz="1700" b="0">
                <a:effectLst/>
                <a:latin typeface="Avenir Next LT Pro"/>
              </a:rPr>
              <a:t>​</a:t>
            </a:r>
            <a:endParaRPr lang="en-GB" sz="1700" b="0">
              <a:effectLst/>
              <a:latin typeface="Avenir Next LT Pro"/>
              <a:cs typeface="Arial"/>
            </a:endParaRPr>
          </a:p>
          <a:p>
            <a:pPr marL="0" indent="0" rtl="0" fontAlgn="base">
              <a:buNone/>
            </a:pPr>
            <a:r>
              <a:rPr lang="en-GB" sz="1700" b="0">
                <a:effectLst/>
                <a:latin typeface="Avenir Next LT Pro"/>
              </a:rPr>
              <a:t>​</a:t>
            </a:r>
            <a:endParaRPr lang="en-GB" sz="1700" b="0">
              <a:effectLst/>
              <a:latin typeface="Avenir Next LT Pro"/>
              <a:cs typeface="Arial"/>
            </a:endParaRPr>
          </a:p>
          <a:p>
            <a:r>
              <a:rPr lang="en-GB" sz="1700">
                <a:latin typeface="Arial"/>
                <a:cs typeface="Arial"/>
              </a:rPr>
              <a:t>Euthanasia proponents contend that people have the right to choose their own deaths and that the practise is designed to end pain and suffering, earning it the nickname "mercy killing. Because they feel that active euthanasia is morally equal to withholding or delaying medical help, they wrongly refer to this activity as "passive euthanasia." according to </a:t>
            </a:r>
            <a:r>
              <a:rPr lang="en-GB" sz="1700">
                <a:effectLst/>
                <a:latin typeface="Arial"/>
                <a:cs typeface="Arial"/>
              </a:rPr>
              <a:t>Ebrahimi,( 2012</a:t>
            </a:r>
            <a:r>
              <a:rPr lang="en-GB" sz="1700">
                <a:latin typeface="Arial"/>
                <a:cs typeface="Arial"/>
              </a:rPr>
              <a:t>).</a:t>
            </a:r>
            <a:endParaRPr lang="en-GB" sz="1700">
              <a:effectLst/>
              <a:latin typeface="Arial"/>
              <a:cs typeface="Arial"/>
            </a:endParaRPr>
          </a:p>
          <a:p>
            <a:r>
              <a:rPr lang="en-GB" sz="1700">
                <a:solidFill>
                  <a:srgbClr val="FF0000"/>
                </a:solidFill>
                <a:latin typeface="Arial"/>
                <a:cs typeface="Arial"/>
              </a:rPr>
              <a:t>Achia </a:t>
            </a:r>
          </a:p>
          <a:p>
            <a:r>
              <a:rPr lang="en-GB" sz="1700">
                <a:latin typeface="Arial"/>
                <a:cs typeface="Arial"/>
              </a:rPr>
              <a:t>None of the above methods are legal .It is not legal and moral to have the right to take your own life.</a:t>
            </a:r>
          </a:p>
        </p:txBody>
      </p:sp>
    </p:spTree>
    <p:extLst>
      <p:ext uri="{BB962C8B-B14F-4D97-AF65-F5344CB8AC3E}">
        <p14:creationId xmlns:p14="http://schemas.microsoft.com/office/powerpoint/2010/main" val="10572906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05DA43-0924-4CCA-9B9C-7B9097F2BAB8}"/>
              </a:ext>
            </a:extLst>
          </p:cNvPr>
          <p:cNvSpPr>
            <a:spLocks noGrp="1"/>
          </p:cNvSpPr>
          <p:nvPr>
            <p:ph type="title"/>
          </p:nvPr>
        </p:nvSpPr>
        <p:spPr>
          <a:xfrm>
            <a:off x="635000" y="640823"/>
            <a:ext cx="3418659" cy="5583148"/>
          </a:xfrm>
        </p:spPr>
        <p:txBody>
          <a:bodyPr anchor="ctr">
            <a:normAutofit/>
          </a:bodyPr>
          <a:lstStyle/>
          <a:p>
            <a:r>
              <a:rPr lang="en-GB" sz="5400">
                <a:cs typeface="Calibri Light"/>
              </a:rPr>
              <a:t>Reasons against euthanasia</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Content Placeholder 2">
            <a:extLst>
              <a:ext uri="{FF2B5EF4-FFF2-40B4-BE49-F238E27FC236}">
                <a16:creationId xmlns:a16="http://schemas.microsoft.com/office/drawing/2014/main" id="{F3FFADF0-35D3-01F3-2A82-A67D7025FB90}"/>
              </a:ext>
            </a:extLst>
          </p:cNvPr>
          <p:cNvGraphicFramePr>
            <a:graphicFrameLocks noGrp="1"/>
          </p:cNvGraphicFramePr>
          <p:nvPr>
            <p:ph idx="1"/>
            <p:extLst>
              <p:ext uri="{D42A27DB-BD31-4B8C-83A1-F6EECF244321}">
                <p14:modId xmlns:p14="http://schemas.microsoft.com/office/powerpoint/2010/main" val="3936287586"/>
              </p:ext>
            </p:extLst>
          </p:nvPr>
        </p:nvGraphicFramePr>
        <p:xfrm>
          <a:off x="4688659" y="76798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592037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2A12DB-C442-4037-92FF-9333285625E7}"/>
              </a:ext>
            </a:extLst>
          </p:cNvPr>
          <p:cNvSpPr>
            <a:spLocks noGrp="1"/>
          </p:cNvSpPr>
          <p:nvPr>
            <p:ph type="title"/>
          </p:nvPr>
        </p:nvSpPr>
        <p:spPr>
          <a:xfrm>
            <a:off x="686834" y="1153572"/>
            <a:ext cx="3200400" cy="4461163"/>
          </a:xfrm>
        </p:spPr>
        <p:txBody>
          <a:bodyPr>
            <a:normAutofit/>
          </a:bodyPr>
          <a:lstStyle/>
          <a:p>
            <a:pPr marL="0" marR="0" lvl="0" indent="0" defTabSz="914400" rtl="0" eaLnBrk="0" fontAlgn="base" latinLnBrk="0" hangingPunct="0">
              <a:spcBef>
                <a:spcPct val="0"/>
              </a:spcBef>
              <a:spcAft>
                <a:spcPct val="0"/>
              </a:spcAft>
              <a:buClrTx/>
              <a:buSzTx/>
              <a:buFontTx/>
              <a:buNone/>
              <a:tabLst/>
            </a:pPr>
            <a:r>
              <a:rPr kumimoji="0" lang="en-US" altLang="en-US" b="0" i="0" u="none" strike="noStrike" cap="none" normalizeH="0" baseline="0">
                <a:ln>
                  <a:noFill/>
                </a:ln>
                <a:solidFill>
                  <a:srgbClr val="FFFFFF"/>
                </a:solidFill>
                <a:effectLst/>
                <a:latin typeface="Roboto" panose="02000000000000000000" pitchFamily="2" charset="0"/>
              </a:rPr>
              <a:t> </a:t>
            </a:r>
            <a:endParaRPr kumimoji="0" lang="en-US" altLang="en-US" b="0" i="0" u="none" strike="noStrike" cap="none" normalizeH="0" baseline="0">
              <a:ln>
                <a:noFill/>
              </a:ln>
              <a:solidFill>
                <a:srgbClr val="FFFFFF"/>
              </a:solidFill>
              <a:effectLst/>
              <a:latin typeface="Arial" panose="020B0604020202020204" pitchFamily="34" charset="0"/>
            </a:endParaRPr>
          </a:p>
        </p:txBody>
      </p:sp>
      <p:sp>
        <p:nvSpPr>
          <p:cNvPr id="32" name="Arc 3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9B4F262-9BA6-4D65-9ADD-4E0E05EDCCC3}"/>
              </a:ext>
            </a:extLst>
          </p:cNvPr>
          <p:cNvSpPr>
            <a:spLocks noGrp="1"/>
          </p:cNvSpPr>
          <p:nvPr>
            <p:ph idx="1"/>
          </p:nvPr>
        </p:nvSpPr>
        <p:spPr>
          <a:xfrm>
            <a:off x="4340982" y="591343"/>
            <a:ext cx="6906491" cy="5585619"/>
          </a:xfrm>
        </p:spPr>
        <p:txBody>
          <a:bodyPr anchor="ctr">
            <a:normAutofit/>
          </a:bodyPr>
          <a:lstStyle/>
          <a:p>
            <a:pPr marL="0" indent="0" defTabSz="621792">
              <a:spcBef>
                <a:spcPts val="680"/>
              </a:spcBef>
              <a:buNone/>
            </a:pPr>
            <a:r>
              <a:rPr lang="en-GB" sz="2400" kern="1200">
                <a:highlight>
                  <a:srgbClr val="FF0000"/>
                </a:highlight>
                <a:latin typeface="Arial"/>
                <a:cs typeface="Arial"/>
              </a:rPr>
              <a:t>Achia</a:t>
            </a:r>
          </a:p>
          <a:p>
            <a:pPr marL="0" indent="0" defTabSz="621792">
              <a:spcBef>
                <a:spcPts val="680"/>
              </a:spcBef>
              <a:buNone/>
            </a:pPr>
            <a:r>
              <a:rPr lang="en-GB" sz="2400" kern="1200">
                <a:latin typeface="Arial"/>
                <a:cs typeface="Arial"/>
              </a:rPr>
              <a:t>English law </a:t>
            </a:r>
            <a:r>
              <a:rPr lang="en-GB" sz="2400">
                <a:latin typeface="Arial"/>
                <a:cs typeface="Arial"/>
              </a:rPr>
              <a:t>forbidden</a:t>
            </a:r>
            <a:r>
              <a:rPr lang="en-GB" sz="2400" kern="1200">
                <a:latin typeface="Arial"/>
                <a:cs typeface="Arial"/>
              </a:rPr>
              <a:t> the practice of euthanasia in almost all cases.</a:t>
            </a:r>
            <a:r>
              <a:rPr lang="en-GB" sz="2400">
                <a:latin typeface="Arial"/>
                <a:cs typeface="Arial"/>
              </a:rPr>
              <a:t> </a:t>
            </a:r>
            <a:r>
              <a:rPr lang="en-GB" sz="2400" kern="1200">
                <a:latin typeface="Arial"/>
                <a:cs typeface="Arial"/>
              </a:rPr>
              <a:t>Even if the patients suffer of comorbidities,</a:t>
            </a:r>
            <a:r>
              <a:rPr lang="en-GB" sz="2400">
                <a:latin typeface="Arial"/>
                <a:cs typeface="Arial"/>
              </a:rPr>
              <a:t> aiding</a:t>
            </a:r>
            <a:r>
              <a:rPr lang="en-GB" sz="2400" kern="1200">
                <a:latin typeface="Arial"/>
                <a:cs typeface="Arial"/>
              </a:rPr>
              <a:t> in committing suicide is against the law</a:t>
            </a:r>
            <a:r>
              <a:rPr lang="en-GB" sz="2400">
                <a:latin typeface="Arial"/>
                <a:cs typeface="Arial"/>
              </a:rPr>
              <a:t> according to </a:t>
            </a:r>
            <a:r>
              <a:rPr lang="en-GB" sz="2400" b="0" i="0">
                <a:effectLst/>
                <a:latin typeface="Arial"/>
                <a:cs typeface="Arial"/>
              </a:rPr>
              <a:t>(Jorgenson and </a:t>
            </a:r>
            <a:r>
              <a:rPr lang="en-GB" sz="2400" b="0" i="0" err="1">
                <a:effectLst/>
                <a:latin typeface="Arial"/>
                <a:cs typeface="Arial"/>
              </a:rPr>
              <a:t>Neubecker</a:t>
            </a:r>
            <a:r>
              <a:rPr lang="en-GB" sz="2400" b="0" i="0">
                <a:effectLst/>
                <a:latin typeface="Arial"/>
                <a:cs typeface="Arial"/>
              </a:rPr>
              <a:t>, 1981</a:t>
            </a:r>
            <a:r>
              <a:rPr lang="en-GB" sz="2400">
                <a:latin typeface="Arial"/>
                <a:cs typeface="Arial"/>
              </a:rPr>
              <a:t>).</a:t>
            </a:r>
            <a:endParaRPr lang="en-GB" sz="2400" b="0" i="0">
              <a:effectLst/>
              <a:latin typeface="Arial"/>
              <a:cs typeface="Arial"/>
            </a:endParaRPr>
          </a:p>
          <a:p>
            <a:pPr marL="0" indent="0" defTabSz="621792">
              <a:spcBef>
                <a:spcPts val="680"/>
              </a:spcBef>
              <a:buNone/>
            </a:pPr>
            <a:r>
              <a:rPr lang="en-GB" sz="2400">
                <a:highlight>
                  <a:srgbClr val="FF0000"/>
                </a:highlight>
                <a:latin typeface="Arial"/>
                <a:cs typeface="Arial"/>
              </a:rPr>
              <a:t>Anca</a:t>
            </a:r>
          </a:p>
          <a:p>
            <a:pPr marL="0" indent="0" defTabSz="621792">
              <a:spcBef>
                <a:spcPts val="680"/>
              </a:spcBef>
              <a:buNone/>
            </a:pPr>
            <a:r>
              <a:rPr lang="en-GB" sz="2400">
                <a:latin typeface="Arial"/>
                <a:cs typeface="Arial"/>
              </a:rPr>
              <a:t>Whether or not they have requested to be killed, those who are terminally ill or who are permanently crippled are most at risk of having their lives judged to be "not worth living." According to the pro-euthanasia camp, these persons stand to gain the most from any legislation that legalises the practise. Davies,(1995 ).</a:t>
            </a:r>
          </a:p>
        </p:txBody>
      </p:sp>
    </p:spTree>
    <p:extLst>
      <p:ext uri="{BB962C8B-B14F-4D97-AF65-F5344CB8AC3E}">
        <p14:creationId xmlns:p14="http://schemas.microsoft.com/office/powerpoint/2010/main" val="2532679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E583F5-D6A5-3151-9117-BC1D76BA2CDB}"/>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Law in the Uk.</a:t>
            </a:r>
            <a:endParaRPr lang="en-GB">
              <a:solidFill>
                <a:srgbClr val="FFFFFF"/>
              </a:solidFill>
            </a:endParaRPr>
          </a:p>
        </p:txBody>
      </p:sp>
      <p:sp>
        <p:nvSpPr>
          <p:cNvPr id="14"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90D02C9-B849-330F-C1D6-EF74C9978189}"/>
              </a:ext>
            </a:extLst>
          </p:cNvPr>
          <p:cNvSpPr>
            <a:spLocks noGrp="1"/>
          </p:cNvSpPr>
          <p:nvPr>
            <p:ph idx="1"/>
          </p:nvPr>
        </p:nvSpPr>
        <p:spPr>
          <a:xfrm>
            <a:off x="4292197" y="302310"/>
            <a:ext cx="7061602" cy="6095878"/>
          </a:xfrm>
        </p:spPr>
        <p:txBody>
          <a:bodyPr vert="horz" lIns="91440" tIns="45720" rIns="91440" bIns="45720" rtlCol="0" anchor="ctr">
            <a:noAutofit/>
          </a:bodyPr>
          <a:lstStyle/>
          <a:p>
            <a:pPr>
              <a:buFont typeface="Arial,Sans-Serif" panose="020B0604020202020204" pitchFamily="34" charset="0"/>
            </a:pPr>
            <a:endParaRPr lang="en-US" sz="1500">
              <a:latin typeface="Arial"/>
              <a:cs typeface="Arial"/>
            </a:endParaRPr>
          </a:p>
          <a:p>
            <a:pPr>
              <a:buFont typeface="Arial,Sans-Serif" panose="020B0604020202020204" pitchFamily="34" charset="0"/>
            </a:pPr>
            <a:endParaRPr lang="en-US" sz="1800">
              <a:latin typeface="Arial"/>
              <a:cs typeface="Arial"/>
            </a:endParaRPr>
          </a:p>
          <a:p>
            <a:pPr>
              <a:buFont typeface="Arial,Sans-Serif" panose="020B0604020202020204" pitchFamily="34" charset="0"/>
            </a:pPr>
            <a:endParaRPr lang="en-US" sz="1800">
              <a:latin typeface="Arial"/>
              <a:cs typeface="Arial"/>
            </a:endParaRPr>
          </a:p>
          <a:p>
            <a:pPr>
              <a:buFont typeface="Arial,Sans-Serif" panose="020B0604020202020204" pitchFamily="34" charset="0"/>
            </a:pPr>
            <a:r>
              <a:rPr lang="en-US" sz="2000">
                <a:solidFill>
                  <a:srgbClr val="FF0000"/>
                </a:solidFill>
                <a:latin typeface="Arial"/>
                <a:cs typeface="Arial"/>
              </a:rPr>
              <a:t>Achia </a:t>
            </a:r>
            <a:endParaRPr lang="en-US" sz="2000">
              <a:solidFill>
                <a:srgbClr val="FF0000"/>
              </a:solidFill>
              <a:latin typeface="Arial"/>
              <a:cs typeface="Calibri"/>
            </a:endParaRPr>
          </a:p>
          <a:p>
            <a:pPr>
              <a:buFont typeface="Arial,Sans-Serif" panose="020B0604020202020204" pitchFamily="34" charset="0"/>
            </a:pPr>
            <a:r>
              <a:rPr lang="en-US" sz="2000">
                <a:latin typeface="Arial"/>
                <a:cs typeface="Arial"/>
              </a:rPr>
              <a:t>Law in the Uk</a:t>
            </a:r>
            <a:r>
              <a:rPr lang="en-GB" sz="2000">
                <a:latin typeface="Arial"/>
                <a:cs typeface="Arial"/>
              </a:rPr>
              <a:t> . Euthanasia is illegal and may result in charges of murder or death. It is unlawful to "assist or encourage" another person to commit suicide, according to section 2 of the Death Act 1961, as modified by the Coroners and Justice Act of 2009 according to </a:t>
            </a:r>
            <a:r>
              <a:rPr lang="en-US" sz="2000">
                <a:latin typeface="Arial"/>
                <a:cs typeface="Arial"/>
              </a:rPr>
              <a:t> NHS,(2020). </a:t>
            </a:r>
            <a:endParaRPr lang="en-US" sz="2000">
              <a:latin typeface="Arial"/>
              <a:cs typeface="Calibri"/>
            </a:endParaRPr>
          </a:p>
          <a:p>
            <a:pPr>
              <a:buFont typeface="Arial,Sans-Serif" panose="020B0604020202020204" pitchFamily="34" charset="0"/>
            </a:pPr>
            <a:r>
              <a:rPr lang="en-US" sz="2000">
                <a:latin typeface="Arial"/>
                <a:cs typeface="Arial"/>
              </a:rPr>
              <a:t>Between 1 April 2009 and 31 March 2022, the police in England and Wales reported 174 assisted suicide cases to the CPS. All except 26 of these were abandoned by the CPS or withdrew by the police. Hill, (2022) .</a:t>
            </a:r>
          </a:p>
          <a:p>
            <a:pPr>
              <a:spcBef>
                <a:spcPts val="680"/>
              </a:spcBef>
            </a:pPr>
            <a:r>
              <a:rPr lang="en-GB" sz="2000">
                <a:highlight>
                  <a:srgbClr val="FF0000"/>
                </a:highlight>
                <a:latin typeface="Arial"/>
                <a:cs typeface="Arial"/>
              </a:rPr>
              <a:t>Anca</a:t>
            </a:r>
            <a:endParaRPr lang="en-US" sz="2000">
              <a:highlight>
                <a:srgbClr val="FF0000"/>
              </a:highlight>
              <a:latin typeface="Arial"/>
              <a:cs typeface="Arial"/>
            </a:endParaRPr>
          </a:p>
          <a:p>
            <a:pPr>
              <a:spcBef>
                <a:spcPts val="680"/>
              </a:spcBef>
            </a:pPr>
            <a:r>
              <a:rPr lang="en-GB" sz="2000">
                <a:latin typeface="Arial"/>
                <a:cs typeface="Arial"/>
              </a:rPr>
              <a:t>Involuntary euthanasia is already used in the UK. Many PNS patients have been killed in the same way since Tony Bland, who was in a persistent non-responsive state (PNS), was killed in 1993 by starvation and dehydration. The British Medical Association (BMA) acknowledged that "a practise has developed" of denying food and liquids to patients with PNS, as well as to those with progressive dementia or severe strokes (1999),  </a:t>
            </a:r>
            <a:r>
              <a:rPr lang="en-GB" sz="2000" err="1">
                <a:latin typeface="Arial"/>
                <a:cs typeface="Arial"/>
              </a:rPr>
              <a:t>Pakhu</a:t>
            </a:r>
            <a:r>
              <a:rPr lang="en-GB" sz="2000">
                <a:latin typeface="Arial"/>
                <a:cs typeface="Arial"/>
              </a:rPr>
              <a:t>, (2015). .</a:t>
            </a:r>
            <a:endParaRPr lang="en-US" sz="2000">
              <a:latin typeface="Arial"/>
              <a:cs typeface="Arial"/>
            </a:endParaRPr>
          </a:p>
          <a:p>
            <a:endParaRPr lang="en-GB" sz="2000">
              <a:latin typeface="Arial"/>
              <a:cs typeface="Arial"/>
            </a:endParaRPr>
          </a:p>
          <a:p>
            <a:pPr marL="0" indent="0">
              <a:spcBef>
                <a:spcPts val="680"/>
              </a:spcBef>
              <a:buNone/>
            </a:pPr>
            <a:r>
              <a:rPr lang="en-GB" sz="1800">
                <a:latin typeface="Arial"/>
                <a:cs typeface="Arial"/>
              </a:rPr>
              <a:t>  </a:t>
            </a:r>
            <a:endParaRPr lang="en-US" sz="1800">
              <a:latin typeface="Arial"/>
              <a:cs typeface="Arial"/>
            </a:endParaRPr>
          </a:p>
          <a:p>
            <a:endParaRPr lang="en-GB" sz="1500">
              <a:cs typeface="Calibri"/>
            </a:endParaRPr>
          </a:p>
        </p:txBody>
      </p:sp>
    </p:spTree>
    <p:extLst>
      <p:ext uri="{BB962C8B-B14F-4D97-AF65-F5344CB8AC3E}">
        <p14:creationId xmlns:p14="http://schemas.microsoft.com/office/powerpoint/2010/main" val="22256300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BBED1-D946-BDB4-4FEB-C03F58CF1745}"/>
              </a:ext>
            </a:extLst>
          </p:cNvPr>
          <p:cNvSpPr>
            <a:spLocks noGrp="1"/>
          </p:cNvSpPr>
          <p:nvPr>
            <p:ph type="title"/>
          </p:nvPr>
        </p:nvSpPr>
        <p:spPr>
          <a:xfrm>
            <a:off x="483476" y="-15875"/>
            <a:ext cx="10870324" cy="1719700"/>
          </a:xfrm>
        </p:spPr>
        <p:txBody>
          <a:bodyPr/>
          <a:lstStyle/>
          <a:p>
            <a:r>
              <a:rPr lang="en-GB">
                <a:latin typeface="Georgia Pro"/>
                <a:cs typeface="Calibri Light"/>
              </a:rPr>
              <a:t>End of life and palliative care</a:t>
            </a:r>
            <a:endParaRPr lang="en-GB">
              <a:latin typeface="Georgia Pro"/>
            </a:endParaRPr>
          </a:p>
        </p:txBody>
      </p:sp>
      <p:sp>
        <p:nvSpPr>
          <p:cNvPr id="3" name="TextBox 2">
            <a:extLst>
              <a:ext uri="{FF2B5EF4-FFF2-40B4-BE49-F238E27FC236}">
                <a16:creationId xmlns:a16="http://schemas.microsoft.com/office/drawing/2014/main" id="{B6E094DE-8557-0237-D9DB-82B96E46827D}"/>
              </a:ext>
            </a:extLst>
          </p:cNvPr>
          <p:cNvSpPr txBox="1"/>
          <p:nvPr/>
        </p:nvSpPr>
        <p:spPr>
          <a:xfrm>
            <a:off x="60436" y="1177159"/>
            <a:ext cx="11716404" cy="53245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solidFill>
                  <a:srgbClr val="FF0000"/>
                </a:solidFill>
                <a:cs typeface="Arial"/>
              </a:rPr>
              <a:t>Achia </a:t>
            </a:r>
            <a:r>
              <a:rPr lang="en-US" sz="2000">
                <a:solidFill>
                  <a:srgbClr val="FF0000"/>
                </a:solidFill>
                <a:cs typeface="Arial"/>
              </a:rPr>
              <a:t>​</a:t>
            </a:r>
            <a:endParaRPr lang="en-US" sz="2000">
              <a:solidFill>
                <a:srgbClr val="FF0000"/>
              </a:solidFill>
              <a:cs typeface="Calibri" panose="020F0502020204030204"/>
            </a:endParaRPr>
          </a:p>
          <a:p>
            <a:endParaRPr lang="en-US" sz="2000">
              <a:solidFill>
                <a:srgbClr val="444444"/>
              </a:solidFill>
              <a:latin typeface="Roboto"/>
              <a:ea typeface="Roboto"/>
              <a:cs typeface="Arial"/>
            </a:endParaRPr>
          </a:p>
          <a:p>
            <a:pPr>
              <a:buChar char="•"/>
            </a:pPr>
            <a:r>
              <a:rPr lang="en-GB" sz="2000">
                <a:solidFill>
                  <a:srgbClr val="444444"/>
                </a:solidFill>
                <a:latin typeface="Roboto"/>
                <a:ea typeface="Roboto"/>
                <a:cs typeface="Arial"/>
              </a:rPr>
              <a:t>The primary organisational pressures included a lack of a palliative care approach, interdisciplinary difficulties, discontinuity in treatment and life-support strategies, and conflicting expectations.. Professional pressures were a lack of  proficiency, difficulty cooperating with the medical team and interacting with families. Value conflicts, a lack of emotional support, and having to deal with the pain of patients and their families were all listed as emotional pressures according to  Leclerc, Lessard, </a:t>
            </a:r>
            <a:r>
              <a:rPr lang="en-GB" sz="2000" err="1">
                <a:solidFill>
                  <a:srgbClr val="444444"/>
                </a:solidFill>
                <a:latin typeface="Roboto"/>
                <a:ea typeface="Roboto"/>
                <a:cs typeface="Arial"/>
              </a:rPr>
              <a:t>Bechennec</a:t>
            </a:r>
            <a:r>
              <a:rPr lang="en-GB" sz="2000">
                <a:solidFill>
                  <a:srgbClr val="444444"/>
                </a:solidFill>
                <a:latin typeface="Roboto"/>
                <a:ea typeface="Roboto"/>
                <a:cs typeface="Arial"/>
              </a:rPr>
              <a:t> , et al,(2014 ).</a:t>
            </a:r>
            <a:r>
              <a:rPr lang="en-US" sz="2000">
                <a:solidFill>
                  <a:srgbClr val="444444"/>
                </a:solidFill>
                <a:latin typeface="Roboto"/>
                <a:ea typeface="Roboto"/>
                <a:cs typeface="Arial"/>
              </a:rPr>
              <a:t>​</a:t>
            </a:r>
          </a:p>
          <a:p>
            <a:pPr>
              <a:buChar char="•"/>
            </a:pPr>
            <a:r>
              <a:rPr lang="en-GB" sz="2000">
                <a:solidFill>
                  <a:srgbClr val="444444"/>
                </a:solidFill>
                <a:latin typeface="Roboto"/>
                <a:ea typeface="Roboto"/>
                <a:cs typeface="Arial"/>
              </a:rPr>
              <a:t> Enough community resources for planning and caring for the dying;</a:t>
            </a:r>
            <a:r>
              <a:rPr lang="en-US" sz="2000">
                <a:solidFill>
                  <a:srgbClr val="444444"/>
                </a:solidFill>
                <a:latin typeface="Roboto"/>
                <a:ea typeface="Roboto"/>
                <a:cs typeface="Arial"/>
              </a:rPr>
              <a:t>​</a:t>
            </a:r>
          </a:p>
          <a:p>
            <a:r>
              <a:rPr lang="en-GB" sz="2000">
                <a:solidFill>
                  <a:srgbClr val="444444"/>
                </a:solidFill>
                <a:latin typeface="Roboto"/>
                <a:ea typeface="Roboto"/>
                <a:cs typeface="Arial"/>
              </a:rPr>
              <a:t>• Core training for all members of the interdisciplinary care team should include specialised training in sensitive communication and supportive care;</a:t>
            </a:r>
            <a:r>
              <a:rPr lang="en-US" sz="2000">
                <a:solidFill>
                  <a:srgbClr val="444444"/>
                </a:solidFill>
                <a:latin typeface="Roboto"/>
                <a:ea typeface="Roboto"/>
                <a:cs typeface="Arial"/>
              </a:rPr>
              <a:t>​</a:t>
            </a:r>
          </a:p>
          <a:p>
            <a:pPr>
              <a:buChar char="•"/>
            </a:pPr>
            <a:r>
              <a:rPr lang="en-GB" sz="2000">
                <a:solidFill>
                  <a:srgbClr val="444444"/>
                </a:solidFill>
                <a:latin typeface="Roboto"/>
                <a:ea typeface="Roboto"/>
                <a:cs typeface="Arial"/>
              </a:rPr>
              <a:t> Monitoring key performance metrics for care and planning at the end of life; </a:t>
            </a:r>
            <a:r>
              <a:rPr lang="en-US" sz="2000">
                <a:solidFill>
                  <a:srgbClr val="444444"/>
                </a:solidFill>
                <a:latin typeface="Roboto"/>
                <a:ea typeface="Roboto"/>
                <a:cs typeface="Arial"/>
              </a:rPr>
              <a:t>​</a:t>
            </a:r>
          </a:p>
          <a:p>
            <a:pPr>
              <a:buChar char="•"/>
            </a:pPr>
            <a:r>
              <a:rPr lang="en-GB" sz="2000">
                <a:solidFill>
                  <a:srgbClr val="444444"/>
                </a:solidFill>
                <a:latin typeface="Roboto"/>
                <a:ea typeface="Roboto"/>
                <a:cs typeface="Arial"/>
              </a:rPr>
              <a:t> Studies on appropriate care and planning for those who are dying. Heart failure is a severe form of CVD that has a significant risk of morbidity, mortality, and care burden, making it a prime candidate for the development and testing of therapies to enhance end-of-life care and planning.</a:t>
            </a:r>
            <a:r>
              <a:rPr lang="en-US" sz="2000">
                <a:solidFill>
                  <a:srgbClr val="444444"/>
                </a:solidFill>
                <a:latin typeface="Roboto"/>
                <a:ea typeface="Roboto"/>
                <a:cs typeface="Arial"/>
              </a:rPr>
              <a:t>​</a:t>
            </a:r>
          </a:p>
          <a:p>
            <a:pPr>
              <a:buFont typeface="Arial"/>
              <a:buChar char="•"/>
            </a:pPr>
            <a:r>
              <a:rPr lang="en-US" sz="2000">
                <a:ea typeface="+mn-lt"/>
                <a:cs typeface="+mn-lt"/>
              </a:rPr>
              <a:t>The Care Act of 2014 encourages the integration of support and care for all people, not just those who have terminal illnesses.</a:t>
            </a:r>
            <a:endParaRPr lang="en-US" sz="2000">
              <a:solidFill>
                <a:srgbClr val="444444"/>
              </a:solidFill>
              <a:latin typeface="Roboto"/>
              <a:ea typeface="Roboto"/>
              <a:cs typeface="Arial"/>
            </a:endParaRPr>
          </a:p>
        </p:txBody>
      </p:sp>
    </p:spTree>
    <p:extLst>
      <p:ext uri="{BB962C8B-B14F-4D97-AF65-F5344CB8AC3E}">
        <p14:creationId xmlns:p14="http://schemas.microsoft.com/office/powerpoint/2010/main" val="38748547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D0532F6-D926-AF82-F003-72A1BB145ABF}"/>
              </a:ext>
            </a:extLst>
          </p:cNvPr>
          <p:cNvSpPr>
            <a:spLocks noGrp="1"/>
          </p:cNvSpPr>
          <p:nvPr>
            <p:ph type="title"/>
          </p:nvPr>
        </p:nvSpPr>
        <p:spPr>
          <a:xfrm>
            <a:off x="838200" y="365125"/>
            <a:ext cx="10515600" cy="447029"/>
          </a:xfrm>
        </p:spPr>
        <p:txBody>
          <a:bodyPr>
            <a:normAutofit fontScale="90000"/>
          </a:bodyPr>
          <a:lstStyle/>
          <a:p>
            <a:r>
              <a:rPr lang="en-GB">
                <a:cs typeface="Calibri Light"/>
              </a:rPr>
              <a:t>Debate </a:t>
            </a:r>
            <a:endParaRPr lang="en-GB"/>
          </a:p>
        </p:txBody>
      </p:sp>
      <p:sp>
        <p:nvSpPr>
          <p:cNvPr id="11"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4737471-03EA-C541-D99F-760FDB6E5BAF}"/>
              </a:ext>
            </a:extLst>
          </p:cNvPr>
          <p:cNvSpPr>
            <a:spLocks noGrp="1"/>
          </p:cNvSpPr>
          <p:nvPr>
            <p:ph idx="1"/>
          </p:nvPr>
        </p:nvSpPr>
        <p:spPr>
          <a:xfrm>
            <a:off x="838200" y="843122"/>
            <a:ext cx="10515600" cy="5929817"/>
          </a:xfrm>
        </p:spPr>
        <p:txBody>
          <a:bodyPr vert="horz" lIns="91440" tIns="45720" rIns="91440" bIns="45720" rtlCol="0">
            <a:normAutofit/>
          </a:bodyPr>
          <a:lstStyle/>
          <a:p>
            <a:pPr>
              <a:spcBef>
                <a:spcPts val="0"/>
              </a:spcBef>
            </a:pPr>
            <a:r>
              <a:rPr lang="en-GB" sz="1800">
                <a:solidFill>
                  <a:srgbClr val="FF0000"/>
                </a:solidFill>
                <a:latin typeface="Arial"/>
                <a:cs typeface="Calibri"/>
              </a:rPr>
              <a:t>Achia</a:t>
            </a:r>
          </a:p>
          <a:p>
            <a:pPr>
              <a:spcBef>
                <a:spcPts val="0"/>
              </a:spcBef>
            </a:pPr>
            <a:r>
              <a:rPr lang="en-GB" sz="1800">
                <a:latin typeface="Arial"/>
                <a:cs typeface="Calibri"/>
              </a:rPr>
              <a:t>Euthanasia is not in the person's best interests sate  Harris, (1995) .</a:t>
            </a:r>
          </a:p>
          <a:p>
            <a:pPr>
              <a:spcBef>
                <a:spcPts val="0"/>
              </a:spcBef>
            </a:pPr>
            <a:r>
              <a:rPr lang="en-GB" sz="1800">
                <a:solidFill>
                  <a:srgbClr val="FF0000"/>
                </a:solidFill>
                <a:latin typeface="Arial"/>
                <a:cs typeface="Calibri"/>
              </a:rPr>
              <a:t>Anca</a:t>
            </a:r>
          </a:p>
          <a:p>
            <a:pPr>
              <a:spcBef>
                <a:spcPts val="0"/>
              </a:spcBef>
            </a:pPr>
            <a:r>
              <a:rPr lang="en-US" sz="1800">
                <a:latin typeface="Arial"/>
                <a:cs typeface="Calibri"/>
              </a:rPr>
              <a:t>By the law ,is not , but by the Human Rights , you have the right to live the life you want .</a:t>
            </a:r>
          </a:p>
          <a:p>
            <a:pPr>
              <a:spcBef>
                <a:spcPts val="0"/>
              </a:spcBef>
            </a:pPr>
            <a:r>
              <a:rPr lang="en-GB" sz="1800">
                <a:latin typeface="Arial"/>
                <a:cs typeface="Calibri"/>
              </a:rPr>
              <a:t>It is simple to envision situations when a patient would desire euthanasia either voluntarily or under duress even if it would be in her best interests .</a:t>
            </a:r>
          </a:p>
          <a:p>
            <a:pPr>
              <a:spcBef>
                <a:spcPts val="0"/>
              </a:spcBef>
            </a:pPr>
            <a:r>
              <a:rPr lang="en-US" sz="1800" err="1">
                <a:solidFill>
                  <a:srgbClr val="FF0000"/>
                </a:solidFill>
                <a:latin typeface="Arial"/>
                <a:cs typeface="Calibri"/>
              </a:rPr>
              <a:t>Achia</a:t>
            </a:r>
            <a:endParaRPr lang="en-US" sz="1800">
              <a:solidFill>
                <a:srgbClr val="FF0000"/>
              </a:solidFill>
              <a:latin typeface="Arial"/>
              <a:cs typeface="Calibri"/>
            </a:endParaRPr>
          </a:p>
          <a:p>
            <a:pPr>
              <a:spcBef>
                <a:spcPts val="0"/>
              </a:spcBef>
            </a:pPr>
            <a:r>
              <a:rPr lang="en-GB" sz="1800">
                <a:latin typeface="Arial"/>
                <a:cs typeface="Calibri"/>
              </a:rPr>
              <a:t>The patient does not have a terminal illness; therefore, the diagnosis is incorrect.</a:t>
            </a:r>
            <a:endParaRPr lang="en-US" sz="1800">
              <a:latin typeface="Arial"/>
              <a:cs typeface="Calibri"/>
            </a:endParaRPr>
          </a:p>
          <a:p>
            <a:pPr>
              <a:spcBef>
                <a:spcPts val="0"/>
              </a:spcBef>
            </a:pPr>
            <a:r>
              <a:rPr lang="en-GB" sz="1800">
                <a:latin typeface="Arial"/>
                <a:cs typeface="Calibri"/>
              </a:rPr>
              <a:t>The patient won't pass away rapidly since the prognosis is incorrect.</a:t>
            </a:r>
            <a:endParaRPr lang="en-US" sz="1800">
              <a:latin typeface="Arial"/>
              <a:cs typeface="Calibri"/>
            </a:endParaRPr>
          </a:p>
          <a:p>
            <a:pPr>
              <a:spcBef>
                <a:spcPts val="0"/>
              </a:spcBef>
            </a:pPr>
            <a:r>
              <a:rPr lang="en-GB" sz="1800">
                <a:latin typeface="Arial"/>
                <a:cs typeface="Calibri"/>
              </a:rPr>
              <a:t>Poor care is  given to the patient, who could experience less misery.</a:t>
            </a:r>
            <a:endParaRPr lang="en-US" sz="1800">
              <a:latin typeface="Arial"/>
              <a:cs typeface="Calibri"/>
            </a:endParaRPr>
          </a:p>
          <a:p>
            <a:pPr>
              <a:spcBef>
                <a:spcPts val="0"/>
              </a:spcBef>
            </a:pPr>
            <a:r>
              <a:rPr lang="en-GB" sz="1800">
                <a:latin typeface="Arial"/>
                <a:cs typeface="Calibri"/>
              </a:rPr>
              <a:t>All the potential treatments that the patient might receive are unknown to the doctor. In terms of pain management training, veterinarians outpace doctors five times over!</a:t>
            </a:r>
            <a:endParaRPr lang="en-US" sz="1800">
              <a:latin typeface="Arial"/>
              <a:cs typeface="Calibri"/>
            </a:endParaRPr>
          </a:p>
          <a:p>
            <a:pPr>
              <a:spcBef>
                <a:spcPts val="0"/>
              </a:spcBef>
            </a:pPr>
            <a:r>
              <a:rPr lang="en-GB" sz="1800">
                <a:solidFill>
                  <a:srgbClr val="FF0000"/>
                </a:solidFill>
                <a:latin typeface="Arial"/>
                <a:cs typeface="Calibri"/>
              </a:rPr>
              <a:t>ANCA</a:t>
            </a:r>
          </a:p>
          <a:p>
            <a:pPr>
              <a:spcBef>
                <a:spcPts val="0"/>
              </a:spcBef>
            </a:pPr>
            <a:endParaRPr lang="en-GB" sz="1800">
              <a:solidFill>
                <a:srgbClr val="FF0000"/>
              </a:solidFill>
              <a:latin typeface="Arial"/>
              <a:cs typeface="Calibri"/>
            </a:endParaRPr>
          </a:p>
          <a:p>
            <a:pPr>
              <a:spcBef>
                <a:spcPts val="0"/>
              </a:spcBef>
            </a:pPr>
            <a:r>
              <a:rPr lang="en-GB" sz="1800">
                <a:latin typeface="Arial"/>
                <a:cs typeface="Calibri"/>
              </a:rPr>
              <a:t>Agree with you ,but each person has the right to life, according to the Universal Declaration of Human Rights. It declares the essential rights of the human being, such as respect for his or her worth and dignity. Respect for the inherent dignity of people with disabilities is encouraged by the United Nations Convention on the Rights of Persons with Disabilities.</a:t>
            </a:r>
            <a:endParaRPr lang="en-US" sz="1800">
              <a:latin typeface="Arial"/>
              <a:cs typeface="Calibri"/>
            </a:endParaRPr>
          </a:p>
          <a:p>
            <a:pPr>
              <a:spcBef>
                <a:spcPts val="0"/>
              </a:spcBef>
            </a:pPr>
            <a:r>
              <a:rPr lang="en-GB" sz="1800">
                <a:solidFill>
                  <a:srgbClr val="FF0000"/>
                </a:solidFill>
                <a:latin typeface="Arial"/>
                <a:cs typeface="Calibri"/>
              </a:rPr>
              <a:t>ACHIA</a:t>
            </a:r>
          </a:p>
          <a:p>
            <a:pPr>
              <a:spcBef>
                <a:spcPts val="0"/>
              </a:spcBef>
            </a:pPr>
            <a:r>
              <a:rPr lang="en-GB" sz="1800">
                <a:latin typeface="Arial"/>
                <a:cs typeface="Calibri"/>
              </a:rPr>
              <a:t>Regardless of age, gender, ethnicity, religion, social standing, or chance for success, all human life must be respected. Life is worthwhile in and of itself, rather than only to an end. That is the justification behind the nearly universal ban on intentionally taking someone's life.</a:t>
            </a:r>
            <a:endParaRPr lang="en-US" sz="1800">
              <a:latin typeface="Arial"/>
              <a:cs typeface="Calibri"/>
            </a:endParaRPr>
          </a:p>
          <a:p>
            <a:endParaRPr lang="en-GB" sz="1800">
              <a:latin typeface="Arial"/>
              <a:cs typeface="Calibri"/>
            </a:endParaRPr>
          </a:p>
        </p:txBody>
      </p:sp>
    </p:spTree>
    <p:extLst>
      <p:ext uri="{BB962C8B-B14F-4D97-AF65-F5344CB8AC3E}">
        <p14:creationId xmlns:p14="http://schemas.microsoft.com/office/powerpoint/2010/main" val="12055306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520C0-0ABD-4107-9E32-0229E00CAB66}"/>
              </a:ext>
            </a:extLst>
          </p:cNvPr>
          <p:cNvSpPr>
            <a:spLocks noGrp="1"/>
          </p:cNvSpPr>
          <p:nvPr>
            <p:ph type="title"/>
          </p:nvPr>
        </p:nvSpPr>
        <p:spPr/>
        <p:txBody>
          <a:bodyPr/>
          <a:lstStyle/>
          <a:p>
            <a:r>
              <a:rPr lang="en-GB"/>
              <a:t>Debate</a:t>
            </a:r>
          </a:p>
        </p:txBody>
      </p:sp>
      <p:sp>
        <p:nvSpPr>
          <p:cNvPr id="3" name="Content Placeholder 2">
            <a:extLst>
              <a:ext uri="{FF2B5EF4-FFF2-40B4-BE49-F238E27FC236}">
                <a16:creationId xmlns:a16="http://schemas.microsoft.com/office/drawing/2014/main" id="{C347D2A8-0492-4971-ACD9-A1D2B4E06A64}"/>
              </a:ext>
            </a:extLst>
          </p:cNvPr>
          <p:cNvSpPr>
            <a:spLocks noGrp="1"/>
          </p:cNvSpPr>
          <p:nvPr>
            <p:ph idx="1"/>
          </p:nvPr>
        </p:nvSpPr>
        <p:spPr>
          <a:xfrm>
            <a:off x="838200" y="1432219"/>
            <a:ext cx="10515600" cy="5298190"/>
          </a:xfrm>
        </p:spPr>
        <p:txBody>
          <a:bodyPr vert="horz" lIns="91440" tIns="45720" rIns="91440" bIns="45720" rtlCol="0" anchor="t">
            <a:normAutofit fontScale="92500" lnSpcReduction="20000"/>
          </a:bodyPr>
          <a:lstStyle/>
          <a:p>
            <a:pPr marL="0" indent="0">
              <a:buNone/>
            </a:pPr>
            <a:r>
              <a:rPr lang="en-GB">
                <a:solidFill>
                  <a:srgbClr val="FF0000"/>
                </a:solidFill>
              </a:rPr>
              <a:t>Anca</a:t>
            </a:r>
          </a:p>
          <a:p>
            <a:r>
              <a:rPr lang="en-GB">
                <a:ea typeface="+mn-lt"/>
                <a:cs typeface="+mn-lt"/>
              </a:rPr>
              <a:t>Well, the Equality Act states that everyone has a fundamental right to a healthy life and to be treated with respect.</a:t>
            </a:r>
            <a:endParaRPr lang="en-GB"/>
          </a:p>
          <a:p>
            <a:pPr marL="0" indent="0">
              <a:buNone/>
            </a:pPr>
            <a:r>
              <a:rPr lang="en-GB" err="1">
                <a:solidFill>
                  <a:srgbClr val="FF0000"/>
                </a:solidFill>
              </a:rPr>
              <a:t>Achia</a:t>
            </a:r>
            <a:r>
              <a:rPr lang="en-GB">
                <a:solidFill>
                  <a:srgbClr val="FF0000"/>
                </a:solidFill>
              </a:rPr>
              <a:t> </a:t>
            </a:r>
            <a:endParaRPr lang="en-GB">
              <a:solidFill>
                <a:srgbClr val="FF0000"/>
              </a:solidFill>
              <a:cs typeface="Calibri" panose="020F0502020204030204"/>
            </a:endParaRPr>
          </a:p>
          <a:p>
            <a:r>
              <a:rPr lang="en-GB"/>
              <a:t>Human rights state that nobody have the right to take their life .You need to live your life as it is till the end of life.</a:t>
            </a:r>
            <a:endParaRPr lang="en-GB">
              <a:cs typeface="Calibri"/>
            </a:endParaRPr>
          </a:p>
          <a:p>
            <a:r>
              <a:rPr lang="en-GB">
                <a:solidFill>
                  <a:srgbClr val="FF0000"/>
                </a:solidFill>
              </a:rPr>
              <a:t>Anca</a:t>
            </a:r>
            <a:endParaRPr lang="en-GB">
              <a:solidFill>
                <a:srgbClr val="FF0000"/>
              </a:solidFill>
              <a:cs typeface="Calibri"/>
            </a:endParaRPr>
          </a:p>
          <a:p>
            <a:r>
              <a:rPr lang="en-GB"/>
              <a:t>Agree ,but also ,Human Rights gives you the right to live the life as you wish.</a:t>
            </a:r>
          </a:p>
          <a:p>
            <a:r>
              <a:rPr lang="en-GB"/>
              <a:t>If you have one or more of a number of serious and permanent medical illnesses, such as advanced dementia or severe cancer, a living will outline your intentions for future medical care. In most living wills, it is specified that you are not to receive any form of artificial nutrition. While it is necessary to alleviate any visible pain or suffering, no effort should be taken to extend your </a:t>
            </a:r>
            <a:r>
              <a:rPr lang="en-GB" err="1"/>
              <a:t>life.It</a:t>
            </a:r>
            <a:r>
              <a:rPr lang="en-GB"/>
              <a:t> is very useful especially if you opt for euthanasia according to  </a:t>
            </a:r>
            <a:r>
              <a:rPr lang="en-GB" b="0" i="0" err="1">
                <a:solidFill>
                  <a:srgbClr val="2C3E50"/>
                </a:solidFill>
                <a:effectLst/>
                <a:latin typeface="Calibri" panose="020F0502020204030204" pitchFamily="34" charset="0"/>
              </a:rPr>
              <a:t>Polcaro</a:t>
            </a:r>
            <a:r>
              <a:rPr lang="en-GB" b="0" i="0">
                <a:solidFill>
                  <a:srgbClr val="2C3E50"/>
                </a:solidFill>
                <a:effectLst/>
                <a:latin typeface="Calibri" panose="020F0502020204030204" pitchFamily="34" charset="0"/>
              </a:rPr>
              <a:t>, (2017) .</a:t>
            </a:r>
            <a:endParaRPr lang="en-GB"/>
          </a:p>
          <a:p>
            <a:endParaRPr lang="en-GB">
              <a:cs typeface="Calibri"/>
            </a:endParaRPr>
          </a:p>
          <a:p>
            <a:pPr marL="0" indent="0">
              <a:buNone/>
            </a:pPr>
            <a:endParaRPr lang="en-GB">
              <a:cs typeface="Calibri"/>
            </a:endParaRPr>
          </a:p>
          <a:p>
            <a:pPr marL="0" indent="0">
              <a:buNone/>
            </a:pPr>
            <a:endParaRPr lang="en-GB">
              <a:cs typeface="Calibri"/>
            </a:endParaRPr>
          </a:p>
          <a:p>
            <a:endParaRPr lang="en-GB">
              <a:cs typeface="Calibri"/>
            </a:endParaRPr>
          </a:p>
          <a:p>
            <a:endParaRPr lang="en-GB">
              <a:cs typeface="Calibri"/>
            </a:endParaRPr>
          </a:p>
        </p:txBody>
      </p:sp>
    </p:spTree>
    <p:extLst>
      <p:ext uri="{BB962C8B-B14F-4D97-AF65-F5344CB8AC3E}">
        <p14:creationId xmlns:p14="http://schemas.microsoft.com/office/powerpoint/2010/main" val="32670562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6BA87D-FDB7-4892-986C-742918F06B51}"/>
              </a:ext>
            </a:extLst>
          </p:cNvPr>
          <p:cNvSpPr>
            <a:spLocks noGrp="1"/>
          </p:cNvSpPr>
          <p:nvPr>
            <p:ph type="title"/>
          </p:nvPr>
        </p:nvSpPr>
        <p:spPr>
          <a:xfrm>
            <a:off x="686834" y="1153572"/>
            <a:ext cx="3200400" cy="4461163"/>
          </a:xfrm>
        </p:spPr>
        <p:txBody>
          <a:bodyPr>
            <a:normAutofit/>
          </a:bodyPr>
          <a:lstStyle/>
          <a:p>
            <a:r>
              <a:rPr lang="en-GB">
                <a:solidFill>
                  <a:srgbClr val="FFFFFF"/>
                </a:solidFill>
              </a:rPr>
              <a:t>Theories of ageing</a:t>
            </a:r>
            <a:br>
              <a:rPr lang="en-GB">
                <a:solidFill>
                  <a:srgbClr val="FFFFFF"/>
                </a:solidFill>
              </a:rPr>
            </a:br>
            <a:r>
              <a:rPr lang="en-GB">
                <a:solidFill>
                  <a:srgbClr val="FFFFFF"/>
                </a:solidFill>
              </a:rPr>
              <a:t>Anca</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1E262B7-7578-44D5-8ACE-4AD3CC93E2A6}"/>
              </a:ext>
            </a:extLst>
          </p:cNvPr>
          <p:cNvSpPr>
            <a:spLocks noGrp="1"/>
          </p:cNvSpPr>
          <p:nvPr>
            <p:ph idx="1"/>
          </p:nvPr>
        </p:nvSpPr>
        <p:spPr>
          <a:xfrm>
            <a:off x="4447308" y="591344"/>
            <a:ext cx="6906491" cy="6139065"/>
          </a:xfrm>
        </p:spPr>
        <p:txBody>
          <a:bodyPr anchor="ctr">
            <a:normAutofit/>
          </a:bodyPr>
          <a:lstStyle/>
          <a:p>
            <a:r>
              <a:rPr lang="en-GB" sz="1800"/>
              <a:t>The term "social theory" refers to concepts, justifications, theories, experiments, and explanatory hypotheses about how and why human societies, or aspects or structures of such societies, are created, evolve over time, or vanish.</a:t>
            </a:r>
          </a:p>
          <a:p>
            <a:pPr eaLnBrk="1" fontAlgn="auto" hangingPunct="1">
              <a:buFont typeface="Arial"/>
              <a:buChar char="•"/>
              <a:defRPr/>
            </a:pPr>
            <a:r>
              <a:rPr lang="en-GB" sz="1800">
                <a:latin typeface="Arial" panose="020B0604020202020204" pitchFamily="34" charset="0"/>
                <a:cs typeface="Arial" panose="020B0604020202020204" pitchFamily="34" charset="0"/>
              </a:rPr>
              <a:t>Disengagement Theory -</a:t>
            </a:r>
            <a:r>
              <a:rPr lang="en-GB" sz="1800"/>
              <a:t>(Larkin, 2009 )</a:t>
            </a:r>
            <a:endParaRPr lang="en-GB" sz="1800">
              <a:latin typeface="Arial" panose="020B0604020202020204" pitchFamily="34" charset="0"/>
              <a:cs typeface="Arial" panose="020B0604020202020204" pitchFamily="34" charset="0"/>
            </a:endParaRPr>
          </a:p>
          <a:p>
            <a:pPr eaLnBrk="1" fontAlgn="auto" hangingPunct="1">
              <a:buFont typeface="Arial"/>
              <a:buChar char="•"/>
              <a:defRPr/>
            </a:pPr>
            <a:r>
              <a:rPr lang="en-GB" sz="1800">
                <a:latin typeface="Arial" panose="020B0604020202020204" pitchFamily="34" charset="0"/>
                <a:cs typeface="Arial" panose="020B0604020202020204" pitchFamily="34" charset="0"/>
              </a:rPr>
              <a:t>Activity Theory- </a:t>
            </a:r>
            <a:r>
              <a:rPr lang="en-GB" sz="1800" err="1">
                <a:latin typeface="Arial" panose="020B0604020202020204" pitchFamily="34" charset="0"/>
                <a:cs typeface="Arial" panose="020B0604020202020204" pitchFamily="34" charset="0"/>
              </a:rPr>
              <a:t>Mauk</a:t>
            </a:r>
            <a:r>
              <a:rPr lang="en-GB" sz="1800">
                <a:latin typeface="Arial" panose="020B0604020202020204" pitchFamily="34" charset="0"/>
                <a:cs typeface="Arial" panose="020B0604020202020204" pitchFamily="34" charset="0"/>
              </a:rPr>
              <a:t> ,(2010 )</a:t>
            </a:r>
          </a:p>
          <a:p>
            <a:pPr>
              <a:buClr>
                <a:srgbClr val="D9B247"/>
              </a:buClr>
              <a:buFont typeface="Arial"/>
              <a:buChar char="•"/>
              <a:defRPr/>
            </a:pPr>
            <a:r>
              <a:rPr lang="en-GB" sz="1800">
                <a:latin typeface="Arial" panose="020B0604020202020204" pitchFamily="34" charset="0"/>
                <a:cs typeface="Arial" panose="020B0604020202020204" pitchFamily="34" charset="0"/>
              </a:rPr>
              <a:t>Continuity Theory -(Wang, 2012)</a:t>
            </a:r>
          </a:p>
          <a:p>
            <a:pPr eaLnBrk="1" fontAlgn="auto" hangingPunct="1">
              <a:buClr>
                <a:srgbClr val="D9B247"/>
              </a:buClr>
              <a:buFont typeface="Arial"/>
              <a:buChar char="•"/>
              <a:defRPr/>
            </a:pPr>
            <a:endParaRPr lang="en-GB" sz="1800">
              <a:latin typeface="Arial" panose="020B0604020202020204" pitchFamily="34" charset="0"/>
              <a:cs typeface="Arial" panose="020B0604020202020204" pitchFamily="34" charset="0"/>
            </a:endParaRPr>
          </a:p>
          <a:p>
            <a:pPr>
              <a:buFont typeface="Arial"/>
              <a:buChar char="•"/>
              <a:defRPr/>
            </a:pPr>
            <a:r>
              <a:rPr lang="en-GB" sz="1800">
                <a:latin typeface="Arial" panose="020B0604020202020204" pitchFamily="34" charset="0"/>
                <a:cs typeface="Arial" panose="020B0604020202020204" pitchFamily="34" charset="0"/>
              </a:rPr>
              <a:t>Social Breakdown Reconstruction Theory -</a:t>
            </a:r>
            <a:r>
              <a:rPr lang="en-GB" altLang="en-US" sz="1800">
                <a:latin typeface="Arial" panose="020B0604020202020204" pitchFamily="34" charset="0"/>
                <a:cs typeface="Arial" panose="020B0604020202020204" pitchFamily="34" charset="0"/>
              </a:rPr>
              <a:t>(</a:t>
            </a:r>
            <a:r>
              <a:rPr lang="en-GB" altLang="en-US" sz="1800" err="1">
                <a:latin typeface="Arial" panose="020B0604020202020204" pitchFamily="34" charset="0"/>
                <a:cs typeface="Arial" panose="020B0604020202020204" pitchFamily="34" charset="0"/>
              </a:rPr>
              <a:t>Tornstam</a:t>
            </a:r>
            <a:r>
              <a:rPr lang="en-GB" altLang="en-US" sz="1800">
                <a:latin typeface="Arial" panose="020B0604020202020204" pitchFamily="34" charset="0"/>
                <a:cs typeface="Arial" panose="020B0604020202020204" pitchFamily="34" charset="0"/>
              </a:rPr>
              <a:t>, 2005)</a:t>
            </a:r>
          </a:p>
          <a:p>
            <a:pPr eaLnBrk="1" fontAlgn="auto" hangingPunct="1">
              <a:buFont typeface="Arial"/>
              <a:buChar char="•"/>
              <a:defRPr/>
            </a:pPr>
            <a:endParaRPr lang="en-GB" sz="1800">
              <a:latin typeface="Arial" panose="020B0604020202020204" pitchFamily="34" charset="0"/>
              <a:cs typeface="Arial" panose="020B0604020202020204" pitchFamily="34" charset="0"/>
            </a:endParaRPr>
          </a:p>
          <a:p>
            <a:pPr>
              <a:buFont typeface="Arial"/>
              <a:buChar char="•"/>
              <a:defRPr/>
            </a:pPr>
            <a:r>
              <a:rPr lang="en-GB" sz="1800">
                <a:latin typeface="Arial" panose="020B0604020202020204" pitchFamily="34" charset="0"/>
                <a:cs typeface="Arial" panose="020B0604020202020204" pitchFamily="34" charset="0"/>
              </a:rPr>
              <a:t>Modernization Theory -</a:t>
            </a:r>
            <a:r>
              <a:rPr lang="en-GB" altLang="en-US" sz="1800"/>
              <a:t> (Morgan and Kunkel, 2011)</a:t>
            </a:r>
          </a:p>
          <a:p>
            <a:pPr eaLnBrk="1" fontAlgn="auto" hangingPunct="1">
              <a:buFont typeface="Arial"/>
              <a:buChar char="•"/>
              <a:defRPr/>
            </a:pPr>
            <a:endParaRPr lang="en-GB" sz="1800">
              <a:latin typeface="Arial" panose="020B0604020202020204" pitchFamily="34" charset="0"/>
              <a:cs typeface="Arial" panose="020B0604020202020204" pitchFamily="34" charset="0"/>
            </a:endParaRPr>
          </a:p>
          <a:p>
            <a:pPr>
              <a:buFont typeface="Arial"/>
              <a:buChar char="•"/>
              <a:defRPr/>
            </a:pPr>
            <a:r>
              <a:rPr lang="en-GB" sz="1800" err="1">
                <a:latin typeface="Arial" panose="020B0604020202020204" pitchFamily="34" charset="0"/>
                <a:cs typeface="Arial" panose="020B0604020202020204" pitchFamily="34" charset="0"/>
              </a:rPr>
              <a:t>Gerotranscendence</a:t>
            </a:r>
            <a:r>
              <a:rPr lang="en-GB" sz="1800">
                <a:latin typeface="Arial" panose="020B0604020202020204" pitchFamily="34" charset="0"/>
                <a:cs typeface="Arial" panose="020B0604020202020204" pitchFamily="34" charset="0"/>
              </a:rPr>
              <a:t> - </a:t>
            </a:r>
            <a:r>
              <a:rPr lang="en-GB" altLang="en-US" sz="1800"/>
              <a:t>(</a:t>
            </a:r>
            <a:r>
              <a:rPr lang="en-GB" altLang="en-US" sz="1800" err="1"/>
              <a:t>Tornstam</a:t>
            </a:r>
            <a:r>
              <a:rPr lang="en-GB" altLang="en-US" sz="1800"/>
              <a:t> , 1994)</a:t>
            </a:r>
          </a:p>
          <a:p>
            <a:pPr eaLnBrk="1" fontAlgn="auto" hangingPunct="1">
              <a:buFont typeface="Arial"/>
              <a:buChar char="•"/>
              <a:defRPr/>
            </a:pPr>
            <a:endParaRPr lang="en-GB" sz="1800">
              <a:latin typeface="Arial" panose="020B0604020202020204" pitchFamily="34" charset="0"/>
              <a:cs typeface="Arial" panose="020B0604020202020204" pitchFamily="34" charset="0"/>
            </a:endParaRPr>
          </a:p>
          <a:p>
            <a:pPr>
              <a:buFont typeface="Arial"/>
              <a:buChar char="•"/>
              <a:defRPr/>
            </a:pPr>
            <a:r>
              <a:rPr lang="en-GB" sz="1800">
                <a:latin typeface="Arial" panose="020B0604020202020204" pitchFamily="34" charset="0"/>
                <a:cs typeface="Arial" panose="020B0604020202020204" pitchFamily="34" charset="0"/>
              </a:rPr>
              <a:t>Symbolic Interaction- </a:t>
            </a:r>
            <a:r>
              <a:rPr lang="en-GB" altLang="en-US" sz="1800"/>
              <a:t>(</a:t>
            </a:r>
            <a:r>
              <a:rPr lang="en-GB" altLang="en-US" sz="1800" err="1"/>
              <a:t>Settersten</a:t>
            </a:r>
            <a:r>
              <a:rPr lang="en-GB" altLang="en-US" sz="1800"/>
              <a:t> and Angel, 2012; Fung, 2013)</a:t>
            </a:r>
          </a:p>
          <a:p>
            <a:pPr eaLnBrk="1" fontAlgn="auto" hangingPunct="1">
              <a:buFont typeface="Arial"/>
              <a:buChar char="•"/>
              <a:defRPr/>
            </a:pPr>
            <a:endParaRPr lang="en-GB" sz="1800">
              <a:latin typeface="Arial" panose="020B0604020202020204" pitchFamily="34" charset="0"/>
              <a:cs typeface="Arial" panose="020B0604020202020204" pitchFamily="34" charset="0"/>
            </a:endParaRPr>
          </a:p>
          <a:p>
            <a:endParaRPr lang="en-GB" sz="1800"/>
          </a:p>
        </p:txBody>
      </p:sp>
    </p:spTree>
    <p:extLst>
      <p:ext uri="{BB962C8B-B14F-4D97-AF65-F5344CB8AC3E}">
        <p14:creationId xmlns:p14="http://schemas.microsoft.com/office/powerpoint/2010/main" val="26839822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2">
            <a:extLst>
              <a:ext uri="{FF2B5EF4-FFF2-40B4-BE49-F238E27FC236}">
                <a16:creationId xmlns:a16="http://schemas.microsoft.com/office/drawing/2014/main" id="{BF8105D7-CCAF-E13D-93FC-AB53B810D7D8}"/>
              </a:ext>
            </a:extLst>
          </p:cNvPr>
          <p:cNvPicPr>
            <a:picLocks noChangeAspect="1"/>
          </p:cNvPicPr>
          <p:nvPr/>
        </p:nvPicPr>
        <p:blipFill rotWithShape="1">
          <a:blip r:embed="rId2"/>
          <a:srcRect r="9085" b="23272"/>
          <a:stretch/>
        </p:blipFill>
        <p:spPr>
          <a:xfrm>
            <a:off x="20" y="10"/>
            <a:ext cx="12191980" cy="6857990"/>
          </a:xfrm>
          <a:prstGeom prst="rect">
            <a:avLst/>
          </a:prstGeom>
        </p:spPr>
      </p:pic>
      <p:sp>
        <p:nvSpPr>
          <p:cNvPr id="17" name="Rectangle 16">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802256A-39FE-42F9-9D68-0D658460300B}"/>
              </a:ext>
            </a:extLst>
          </p:cNvPr>
          <p:cNvSpPr>
            <a:spLocks noGrp="1"/>
          </p:cNvSpPr>
          <p:nvPr>
            <p:ph type="title"/>
          </p:nvPr>
        </p:nvSpPr>
        <p:spPr>
          <a:xfrm>
            <a:off x="838200" y="365125"/>
            <a:ext cx="10515600" cy="1325563"/>
          </a:xfrm>
        </p:spPr>
        <p:txBody>
          <a:bodyPr>
            <a:normAutofit/>
          </a:bodyPr>
          <a:lstStyle/>
          <a:p>
            <a:r>
              <a:rPr lang="en-GB"/>
              <a:t>Planning for end of life</a:t>
            </a:r>
            <a:br>
              <a:rPr lang="en-GB"/>
            </a:br>
            <a:r>
              <a:rPr lang="en-GB"/>
              <a:t>Anca</a:t>
            </a:r>
          </a:p>
        </p:txBody>
      </p:sp>
      <p:graphicFrame>
        <p:nvGraphicFramePr>
          <p:cNvPr id="5" name="Content Placeholder 2">
            <a:extLst>
              <a:ext uri="{FF2B5EF4-FFF2-40B4-BE49-F238E27FC236}">
                <a16:creationId xmlns:a16="http://schemas.microsoft.com/office/drawing/2014/main" id="{0460C549-C17E-25E8-8119-9D483B04ACBC}"/>
              </a:ext>
            </a:extLst>
          </p:cNvPr>
          <p:cNvGraphicFramePr>
            <a:graphicFrameLocks noGrp="1"/>
          </p:cNvGraphicFramePr>
          <p:nvPr>
            <p:ph idx="1"/>
            <p:extLst>
              <p:ext uri="{D42A27DB-BD31-4B8C-83A1-F6EECF244321}">
                <p14:modId xmlns:p14="http://schemas.microsoft.com/office/powerpoint/2010/main" val="200312941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86303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D7EDB2-405A-E43A-FA1E-85AF7BB8776C}"/>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Reference 1</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1EB4D59-63A8-0C86-CE55-3FEEE4903FDA}"/>
              </a:ext>
            </a:extLst>
          </p:cNvPr>
          <p:cNvSpPr>
            <a:spLocks noGrp="1"/>
          </p:cNvSpPr>
          <p:nvPr>
            <p:ph idx="1"/>
          </p:nvPr>
        </p:nvSpPr>
        <p:spPr>
          <a:xfrm>
            <a:off x="4447308" y="591344"/>
            <a:ext cx="6906491" cy="5585619"/>
          </a:xfrm>
        </p:spPr>
        <p:txBody>
          <a:bodyPr vert="horz" lIns="91440" tIns="45720" rIns="91440" bIns="45720" rtlCol="0" anchor="ctr">
            <a:normAutofit/>
          </a:bodyPr>
          <a:lstStyle/>
          <a:p>
            <a:pPr>
              <a:spcBef>
                <a:spcPts val="0"/>
              </a:spcBef>
            </a:pPr>
            <a:endParaRPr lang="en-GB" sz="1400">
              <a:latin typeface="Arial"/>
              <a:cs typeface="Calibri"/>
            </a:endParaRPr>
          </a:p>
          <a:p>
            <a:pPr>
              <a:spcBef>
                <a:spcPts val="0"/>
              </a:spcBef>
            </a:pPr>
            <a:endParaRPr lang="en-GB" sz="1400">
              <a:latin typeface="Arial"/>
              <a:cs typeface="Calibri"/>
            </a:endParaRPr>
          </a:p>
          <a:p>
            <a:pPr>
              <a:spcBef>
                <a:spcPts val="0"/>
              </a:spcBef>
            </a:pPr>
            <a:r>
              <a:rPr lang="en-GB" sz="1400">
                <a:latin typeface="Arial"/>
                <a:cs typeface="Calibri"/>
              </a:rPr>
              <a:t>Brassington, I., (2020). What passive euthanasia is. BMC medical ethics, 21(1), pp.1-13Davis, A. (2004). A Disabled Person’s Perspective on Euthanasia. Disability Studies Quarterly, 24(3). </a:t>
            </a:r>
            <a:r>
              <a:rPr lang="en-GB" sz="1400" err="1">
                <a:latin typeface="Arial"/>
                <a:cs typeface="Calibri"/>
              </a:rPr>
              <a:t>doi:https</a:t>
            </a:r>
            <a:r>
              <a:rPr lang="en-GB" sz="1400">
                <a:latin typeface="Arial"/>
                <a:cs typeface="Calibri"/>
              </a:rPr>
              <a:t>://doi.org/10.18061/dsq.v24i3.512.</a:t>
            </a:r>
            <a:endParaRPr lang="en-GB">
              <a:cs typeface="Calibri"/>
            </a:endParaRPr>
          </a:p>
          <a:p>
            <a:pPr>
              <a:spcBef>
                <a:spcPts val="0"/>
              </a:spcBef>
            </a:pPr>
            <a:endParaRPr lang="en-GB" sz="1400">
              <a:latin typeface="Arial"/>
              <a:cs typeface="Calibri"/>
            </a:endParaRPr>
          </a:p>
          <a:p>
            <a:pPr>
              <a:spcBef>
                <a:spcPts val="0"/>
              </a:spcBef>
            </a:pPr>
            <a:r>
              <a:rPr lang="en-GB" sz="1400" b="0" i="0">
                <a:effectLst/>
                <a:latin typeface="Arial"/>
                <a:cs typeface="Arial"/>
              </a:rPr>
              <a:t>Davies, J., (1995). The case for legalising voluntary euthanasia. </a:t>
            </a:r>
            <a:r>
              <a:rPr lang="en-GB" sz="1400" b="0" i="1">
                <a:effectLst/>
                <a:latin typeface="Arial"/>
                <a:cs typeface="Arial"/>
              </a:rPr>
              <a:t>Euthanasia Examined: Ethical, Clinical and Legal Perspectives</a:t>
            </a:r>
            <a:r>
              <a:rPr lang="en-GB" sz="1400" b="0" i="0">
                <a:effectLst/>
                <a:latin typeface="Arial"/>
                <a:cs typeface="Arial"/>
              </a:rPr>
              <a:t>.</a:t>
            </a:r>
            <a:endParaRPr lang="en-GB" sz="1400">
              <a:latin typeface="Arial"/>
              <a:cs typeface="Arial"/>
            </a:endParaRPr>
          </a:p>
          <a:p>
            <a:pPr>
              <a:spcBef>
                <a:spcPts val="0"/>
              </a:spcBef>
            </a:pPr>
            <a:endParaRPr lang="en-GB" sz="1400">
              <a:latin typeface="Arial"/>
              <a:cs typeface="Calibri"/>
            </a:endParaRPr>
          </a:p>
          <a:p>
            <a:pPr>
              <a:spcBef>
                <a:spcPts val="0"/>
              </a:spcBef>
            </a:pPr>
            <a:r>
              <a:rPr lang="en-GB" sz="1400">
                <a:latin typeface="Arial"/>
                <a:cs typeface="Calibri"/>
              </a:rPr>
              <a:t> Ebrahimi, N., (2012). The ethics of euthanasia. </a:t>
            </a:r>
            <a:r>
              <a:rPr lang="en-GB" sz="1400" err="1">
                <a:latin typeface="Arial"/>
                <a:cs typeface="Calibri"/>
              </a:rPr>
              <a:t>Aust</a:t>
            </a:r>
            <a:r>
              <a:rPr lang="en-GB" sz="1400">
                <a:latin typeface="Arial"/>
                <a:cs typeface="Calibri"/>
              </a:rPr>
              <a:t> Med Stud J, 3, pp.73-5.</a:t>
            </a:r>
          </a:p>
          <a:p>
            <a:pPr>
              <a:spcBef>
                <a:spcPts val="0"/>
              </a:spcBef>
            </a:pPr>
            <a:endParaRPr lang="en-GB" sz="1400">
              <a:latin typeface="Arial"/>
              <a:cs typeface="Calibri"/>
            </a:endParaRPr>
          </a:p>
          <a:p>
            <a:pPr>
              <a:spcBef>
                <a:spcPts val="0"/>
              </a:spcBef>
            </a:pPr>
            <a:r>
              <a:rPr lang="en-GB" sz="1400">
                <a:latin typeface="Arial"/>
                <a:cs typeface="Calibri"/>
              </a:rPr>
              <a:t>Fung, H. (2013) ‘Aging in Culture’ </a:t>
            </a:r>
            <a:r>
              <a:rPr lang="en-GB" sz="1400" i="1">
                <a:latin typeface="Arial"/>
                <a:cs typeface="Calibri"/>
              </a:rPr>
              <a:t>The Gerontologist, </a:t>
            </a:r>
            <a:r>
              <a:rPr lang="en-GB" sz="1400">
                <a:latin typeface="Arial"/>
                <a:cs typeface="Calibri"/>
              </a:rPr>
              <a:t>53(3), pp. 369–377.</a:t>
            </a:r>
          </a:p>
          <a:p>
            <a:pPr>
              <a:spcBef>
                <a:spcPts val="0"/>
              </a:spcBef>
            </a:pPr>
            <a:endParaRPr lang="en-GB" sz="1400">
              <a:latin typeface="Arial"/>
              <a:cs typeface="Calibri"/>
            </a:endParaRPr>
          </a:p>
          <a:p>
            <a:pPr>
              <a:spcBef>
                <a:spcPts val="0"/>
              </a:spcBef>
            </a:pPr>
            <a:r>
              <a:rPr lang="en-GB" sz="1400">
                <a:latin typeface="Arial"/>
                <a:cs typeface="Arial"/>
              </a:rPr>
              <a:t>Harris, J., (1995). Euthanasia and the value of life. </a:t>
            </a:r>
            <a:r>
              <a:rPr lang="en-GB" sz="1400" i="1">
                <a:latin typeface="Arial"/>
                <a:cs typeface="Arial"/>
              </a:rPr>
              <a:t>Euthanasia examined: Ethical, clinical and legal perspectives</a:t>
            </a:r>
            <a:r>
              <a:rPr lang="en-GB" sz="1400">
                <a:latin typeface="Arial"/>
                <a:cs typeface="Arial"/>
              </a:rPr>
              <a:t>, pp.6-22.</a:t>
            </a:r>
          </a:p>
          <a:p>
            <a:pPr>
              <a:spcBef>
                <a:spcPts val="0"/>
              </a:spcBef>
            </a:pPr>
            <a:endParaRPr lang="en-GB" sz="1400">
              <a:latin typeface="Arial"/>
              <a:cs typeface="Arial"/>
            </a:endParaRPr>
          </a:p>
          <a:p>
            <a:pPr marL="0" indent="0">
              <a:spcBef>
                <a:spcPts val="0"/>
              </a:spcBef>
              <a:buNone/>
            </a:pPr>
            <a:r>
              <a:rPr lang="en-GB" sz="1400">
                <a:latin typeface="Arial"/>
                <a:cs typeface="Arial"/>
              </a:rPr>
              <a:t>    Harrop-Stein, C.A., (2014). </a:t>
            </a:r>
            <a:r>
              <a:rPr lang="en-GB" sz="1400" i="1">
                <a:latin typeface="Arial"/>
                <a:cs typeface="Arial"/>
              </a:rPr>
              <a:t>Transitioning from a traditional nursing home environment to Green House homes: What are stakeholders' attitudes toward and satisfaction with the small house care environment?</a:t>
            </a:r>
            <a:r>
              <a:rPr lang="en-GB" sz="1400">
                <a:latin typeface="Arial"/>
                <a:cs typeface="Arial"/>
              </a:rPr>
              <a:t>. Virginia Commonwealth University.</a:t>
            </a:r>
            <a:endParaRPr lang="en-US" sz="1400">
              <a:latin typeface="Arial"/>
              <a:cs typeface="Arial"/>
            </a:endParaRPr>
          </a:p>
          <a:p>
            <a:r>
              <a:rPr lang="en-GB" sz="1400">
                <a:latin typeface="Arial"/>
                <a:cs typeface="Calibri"/>
              </a:rPr>
              <a:t>Hiatt, A. (2016). </a:t>
            </a:r>
            <a:r>
              <a:rPr lang="en-GB" sz="1400" i="1">
                <a:latin typeface="Arial"/>
                <a:cs typeface="Calibri"/>
              </a:rPr>
              <a:t>The History of the Euthanasia Movement | JSTORY Daily</a:t>
            </a:r>
            <a:r>
              <a:rPr lang="en-GB" sz="1400">
                <a:latin typeface="Arial"/>
                <a:cs typeface="Calibri"/>
              </a:rPr>
              <a:t>. [online] JSTOR Daily. Available at: </a:t>
            </a:r>
            <a:r>
              <a:rPr lang="en-GB" sz="1400">
                <a:latin typeface="Arial"/>
                <a:cs typeface="Calibri"/>
                <a:hlinkClick r:id="rId2"/>
              </a:rPr>
              <a:t>https://daily.jstor.org/history-euthanasia-movement/</a:t>
            </a:r>
            <a:r>
              <a:rPr lang="en-GB" sz="1400">
                <a:latin typeface="Arial"/>
                <a:cs typeface="Calibri"/>
              </a:rPr>
              <a:t>.</a:t>
            </a:r>
          </a:p>
          <a:p>
            <a:r>
              <a:rPr lang="en-GB" sz="1400">
                <a:latin typeface="Arial"/>
                <a:cs typeface="Calibri"/>
              </a:rPr>
              <a:t>Hill, A. (2022). </a:t>
            </a:r>
            <a:r>
              <a:rPr lang="en-GB" sz="1400" i="1">
                <a:latin typeface="Arial"/>
                <a:cs typeface="Calibri"/>
              </a:rPr>
              <a:t>Euthanasia and assisted suicide: what is the law in the UK ?</a:t>
            </a:r>
            <a:r>
              <a:rPr lang="en-GB" sz="1400">
                <a:latin typeface="Arial"/>
                <a:cs typeface="Calibri"/>
              </a:rPr>
              <a:t> [online] The Guardian. Available at </a:t>
            </a:r>
            <a:r>
              <a:rPr lang="en-GB" sz="1400">
                <a:latin typeface="Arial"/>
                <a:cs typeface="Calibri"/>
                <a:hlinkClick r:id="rId3">
                  <a:extLst>
                    <a:ext uri="{A12FA001-AC4F-418D-AE19-62706E023703}">
                      <ahyp:hlinkClr xmlns:ahyp="http://schemas.microsoft.com/office/drawing/2018/hyperlinkcolor" val="tx"/>
                    </a:ext>
                  </a:extLst>
                </a:hlinkClick>
              </a:rPr>
              <a:t>https://www.theguardian.com/society/2022/jul/22/law-euthanasia-assisted-suicide-uk-graham-mansfield</a:t>
            </a:r>
            <a:r>
              <a:rPr lang="en-GB" sz="1400">
                <a:latin typeface="Arial"/>
                <a:cs typeface="Calibri"/>
              </a:rPr>
              <a:t>.</a:t>
            </a:r>
          </a:p>
          <a:p>
            <a:pPr>
              <a:spcBef>
                <a:spcPts val="0"/>
              </a:spcBef>
            </a:pPr>
            <a:endParaRPr lang="en-GB" sz="1400">
              <a:latin typeface="Arial"/>
              <a:cs typeface="Arial"/>
            </a:endParaRPr>
          </a:p>
          <a:p>
            <a:pPr>
              <a:spcBef>
                <a:spcPts val="0"/>
              </a:spcBef>
            </a:pPr>
            <a:endParaRPr lang="en-GB" sz="1300">
              <a:latin typeface="Arial"/>
              <a:cs typeface="Arial"/>
            </a:endParaRPr>
          </a:p>
          <a:p>
            <a:pPr marL="0" indent="0">
              <a:spcBef>
                <a:spcPts val="0"/>
              </a:spcBef>
              <a:buNone/>
            </a:pPr>
            <a:endParaRPr lang="en-GB" sz="1300">
              <a:latin typeface="Arial"/>
              <a:cs typeface="Arial"/>
            </a:endParaRPr>
          </a:p>
        </p:txBody>
      </p:sp>
    </p:spTree>
    <p:extLst>
      <p:ext uri="{BB962C8B-B14F-4D97-AF65-F5344CB8AC3E}">
        <p14:creationId xmlns:p14="http://schemas.microsoft.com/office/powerpoint/2010/main" val="17440532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06697E-AC14-2AB0-39BF-039DFAC83E50}"/>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Reference 2</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DADD9EE-9125-F8AB-5ABA-13FF6CB7659A}"/>
              </a:ext>
            </a:extLst>
          </p:cNvPr>
          <p:cNvSpPr>
            <a:spLocks noGrp="1"/>
          </p:cNvSpPr>
          <p:nvPr>
            <p:ph idx="1"/>
          </p:nvPr>
        </p:nvSpPr>
        <p:spPr>
          <a:xfrm>
            <a:off x="4171414" y="512516"/>
            <a:ext cx="7248075" cy="6137411"/>
          </a:xfrm>
        </p:spPr>
        <p:txBody>
          <a:bodyPr vert="horz" lIns="91440" tIns="45720" rIns="91440" bIns="45720" rtlCol="0" anchor="ctr">
            <a:noAutofit/>
          </a:bodyPr>
          <a:lstStyle/>
          <a:p>
            <a:pPr>
              <a:spcBef>
                <a:spcPts val="0"/>
              </a:spcBef>
            </a:pPr>
            <a:r>
              <a:rPr lang="en-GB" sz="1200">
                <a:latin typeface="Arial"/>
                <a:cs typeface="Arial"/>
              </a:rPr>
              <a:t>Jorgenson, D.E. and Neubecker, R.C. (1981). Euthanasia: A National Survey of Attitudes toward Voluntary Termination of Life. OMEGA - Journal of Death and Dying, 11(4), pp.281–291. </a:t>
            </a:r>
            <a:r>
              <a:rPr lang="en-GB" sz="1200" err="1">
                <a:latin typeface="Arial"/>
                <a:cs typeface="Arial"/>
              </a:rPr>
              <a:t>Doi:https</a:t>
            </a:r>
            <a:r>
              <a:rPr lang="en-GB" sz="1200">
                <a:latin typeface="Arial"/>
                <a:cs typeface="Arial"/>
              </a:rPr>
              <a:t>://doi.org/10.2190/adm8-gn9v-dujh-9rbk.</a:t>
            </a:r>
          </a:p>
          <a:p>
            <a:pPr>
              <a:spcBef>
                <a:spcPts val="0"/>
              </a:spcBef>
            </a:pPr>
            <a:endParaRPr lang="en-GB" sz="1200">
              <a:latin typeface="Arial"/>
              <a:cs typeface="Arial"/>
            </a:endParaRPr>
          </a:p>
          <a:p>
            <a:pPr>
              <a:spcBef>
                <a:spcPts val="0"/>
              </a:spcBef>
            </a:pPr>
            <a:r>
              <a:rPr lang="en-GB" sz="1200">
                <a:latin typeface="Arial"/>
                <a:cs typeface="Arial"/>
              </a:rPr>
              <a:t>Larkin, M. (2009</a:t>
            </a:r>
            <a:r>
              <a:rPr lang="en-GB" sz="1200" i="1">
                <a:latin typeface="Arial"/>
                <a:cs typeface="Arial"/>
              </a:rPr>
              <a:t>) Vulnerable Groups in Health and Social Care</a:t>
            </a:r>
            <a:r>
              <a:rPr lang="en-GB" sz="1200">
                <a:latin typeface="Arial"/>
                <a:cs typeface="Arial"/>
              </a:rPr>
              <a:t>. London: Sage Publications Ltd.</a:t>
            </a:r>
            <a:endParaRPr lang="en-US" sz="1200">
              <a:latin typeface="Arial"/>
              <a:cs typeface="Arial"/>
            </a:endParaRPr>
          </a:p>
          <a:p>
            <a:pPr>
              <a:spcBef>
                <a:spcPts val="0"/>
              </a:spcBef>
            </a:pPr>
            <a:endParaRPr lang="en-GB" sz="1200">
              <a:latin typeface="Arial"/>
              <a:cs typeface="Arial"/>
            </a:endParaRPr>
          </a:p>
          <a:p>
            <a:pPr>
              <a:spcBef>
                <a:spcPts val="0"/>
              </a:spcBef>
            </a:pPr>
            <a:endParaRPr lang="en-GB" sz="1200">
              <a:latin typeface="Arial"/>
              <a:cs typeface="Arial"/>
            </a:endParaRPr>
          </a:p>
          <a:p>
            <a:pPr>
              <a:spcBef>
                <a:spcPts val="0"/>
              </a:spcBef>
            </a:pPr>
            <a:r>
              <a:rPr lang="en-GB" sz="1200">
                <a:latin typeface="Arial"/>
                <a:cs typeface="Arial"/>
              </a:rPr>
              <a:t>Leclerc, B.S., Lessard, S., </a:t>
            </a:r>
            <a:r>
              <a:rPr lang="en-GB" sz="1200" err="1">
                <a:latin typeface="Arial"/>
                <a:cs typeface="Arial"/>
              </a:rPr>
              <a:t>Bechennec</a:t>
            </a:r>
            <a:r>
              <a:rPr lang="en-GB" sz="1200">
                <a:latin typeface="Arial"/>
                <a:cs typeface="Arial"/>
              </a:rPr>
              <a:t> , C., Le Gal, E., Benoit, S. and Bellerose, L., (2014). Attitudes toward death, dying, end-of-life palliative care, and interdisciplinary practice in long term care workers. Journal of the American Medical Directors Association, 15(3), pp.207-213.</a:t>
            </a:r>
            <a:endParaRPr lang="en-US" sz="1200">
              <a:latin typeface="Arial"/>
              <a:cs typeface="Arial"/>
            </a:endParaRPr>
          </a:p>
          <a:p>
            <a:pPr>
              <a:spcBef>
                <a:spcPts val="0"/>
              </a:spcBef>
            </a:pPr>
            <a:endParaRPr lang="en-GB" sz="1200">
              <a:latin typeface="Arial"/>
              <a:cs typeface="Arial"/>
            </a:endParaRPr>
          </a:p>
          <a:p>
            <a:r>
              <a:rPr lang="en-GB" sz="1200">
                <a:latin typeface="Arial"/>
                <a:cs typeface="Calibri"/>
              </a:rPr>
              <a:t>Lewis, P. (2015). Assisted dying: What does the law in different countries say? </a:t>
            </a:r>
            <a:r>
              <a:rPr lang="en-GB" sz="1200" i="1">
                <a:latin typeface="Arial"/>
                <a:cs typeface="Calibri"/>
              </a:rPr>
              <a:t>BBC News</a:t>
            </a:r>
            <a:r>
              <a:rPr lang="en-GB" sz="1200">
                <a:latin typeface="Arial"/>
                <a:cs typeface="Calibri"/>
              </a:rPr>
              <a:t>. [online] 6 Oct. Available at: </a:t>
            </a:r>
            <a:r>
              <a:rPr lang="en-GB" sz="1200">
                <a:latin typeface="Arial"/>
                <a:cs typeface="Calibri"/>
                <a:hlinkClick r:id="rId2"/>
              </a:rPr>
              <a:t>https://www.bbc.co.uk/news/world-34445715</a:t>
            </a:r>
            <a:r>
              <a:rPr lang="en-GB" sz="1200">
                <a:latin typeface="Arial"/>
                <a:cs typeface="Calibri"/>
              </a:rPr>
              <a:t>.</a:t>
            </a:r>
            <a:endParaRPr lang="en-US" sz="1200">
              <a:latin typeface="Arial"/>
              <a:cs typeface="Calibri"/>
            </a:endParaRPr>
          </a:p>
          <a:p>
            <a:r>
              <a:rPr lang="en-GB" sz="1200">
                <a:latin typeface="Arial"/>
                <a:cs typeface="Arial"/>
              </a:rPr>
              <a:t>Lynch, S., (2013). Hospice and palliative care access issues in rural areas. </a:t>
            </a:r>
            <a:r>
              <a:rPr lang="en-GB" sz="1200" i="1">
                <a:latin typeface="Arial"/>
                <a:cs typeface="Arial"/>
              </a:rPr>
              <a:t>American Journal of Hospice and Palliative Medicine®</a:t>
            </a:r>
            <a:r>
              <a:rPr lang="en-GB" sz="1200">
                <a:latin typeface="Arial"/>
                <a:cs typeface="Arial"/>
              </a:rPr>
              <a:t>, </a:t>
            </a:r>
            <a:r>
              <a:rPr lang="en-GB" sz="1200" i="1">
                <a:latin typeface="Arial"/>
                <a:cs typeface="Arial"/>
              </a:rPr>
              <a:t>30</a:t>
            </a:r>
            <a:r>
              <a:rPr lang="en-GB" sz="1200">
                <a:latin typeface="Arial"/>
                <a:cs typeface="Arial"/>
              </a:rPr>
              <a:t>(2), pp.172-177.</a:t>
            </a:r>
            <a:endParaRPr lang="en-US" sz="1200">
              <a:latin typeface="Arial"/>
              <a:cs typeface="Arial"/>
            </a:endParaRPr>
          </a:p>
          <a:p>
            <a:pPr>
              <a:spcBef>
                <a:spcPts val="0"/>
              </a:spcBef>
            </a:pPr>
            <a:endParaRPr lang="en-GB" sz="1200">
              <a:latin typeface="Arial"/>
              <a:cs typeface="Arial"/>
            </a:endParaRPr>
          </a:p>
          <a:p>
            <a:pPr>
              <a:spcBef>
                <a:spcPct val="0"/>
              </a:spcBef>
              <a:spcAft>
                <a:spcPts val="800"/>
              </a:spcAft>
            </a:pPr>
            <a:r>
              <a:rPr lang="en-GB" sz="1200">
                <a:latin typeface="Arial"/>
                <a:cs typeface="Arial"/>
              </a:rPr>
              <a:t>Lind, D.(ed.)(2002) </a:t>
            </a:r>
            <a:r>
              <a:rPr lang="en-GB" sz="1200" i="1">
                <a:latin typeface="Arial"/>
                <a:cs typeface="Arial"/>
              </a:rPr>
              <a:t>Sociology of Aging: Disciplinary Approaches to Aging: Developments in Political Science. </a:t>
            </a:r>
            <a:r>
              <a:rPr lang="en-GB" sz="1200">
                <a:latin typeface="Arial"/>
                <a:cs typeface="Arial"/>
              </a:rPr>
              <a:t>London: Routledge.</a:t>
            </a:r>
            <a:endParaRPr lang="en-US" sz="1200">
              <a:latin typeface="Arial"/>
              <a:cs typeface="Arial"/>
            </a:endParaRPr>
          </a:p>
          <a:p>
            <a:pPr>
              <a:spcBef>
                <a:spcPts val="0"/>
              </a:spcBef>
            </a:pPr>
            <a:r>
              <a:rPr lang="en-GB" sz="1200">
                <a:latin typeface="Arial"/>
                <a:cs typeface="Arial"/>
              </a:rPr>
              <a:t>Martin, D.K., Emanuel, L.L. and Singer, P.A., (2000). Planning for the end of life. The Lancet, 356(9242), pp.1672-1676.</a:t>
            </a:r>
            <a:endParaRPr lang="en-US" sz="1200">
              <a:latin typeface="Arial"/>
              <a:cs typeface="Arial"/>
            </a:endParaRPr>
          </a:p>
          <a:p>
            <a:pPr>
              <a:spcBef>
                <a:spcPts val="0"/>
              </a:spcBef>
            </a:pPr>
            <a:endParaRPr lang="en-GB" sz="1200">
              <a:latin typeface="Arial"/>
              <a:cs typeface="Arial"/>
            </a:endParaRPr>
          </a:p>
          <a:p>
            <a:pPr>
              <a:spcBef>
                <a:spcPct val="0"/>
              </a:spcBef>
              <a:spcAft>
                <a:spcPts val="800"/>
              </a:spcAft>
            </a:pPr>
            <a:endParaRPr lang="en-GB" sz="1200">
              <a:latin typeface="Arial"/>
              <a:cs typeface="Arial"/>
            </a:endParaRPr>
          </a:p>
          <a:p>
            <a:pPr>
              <a:spcBef>
                <a:spcPct val="0"/>
              </a:spcBef>
              <a:spcAft>
                <a:spcPts val="800"/>
              </a:spcAft>
            </a:pPr>
            <a:r>
              <a:rPr lang="en-GB" sz="1200" err="1">
                <a:latin typeface="Arial"/>
                <a:cs typeface="Arial"/>
              </a:rPr>
              <a:t>Maulk</a:t>
            </a:r>
            <a:r>
              <a:rPr lang="en-GB" sz="1200">
                <a:latin typeface="Arial"/>
                <a:cs typeface="Arial"/>
              </a:rPr>
              <a:t> , K. (2010) </a:t>
            </a:r>
            <a:r>
              <a:rPr lang="en-GB" sz="1200" i="1">
                <a:latin typeface="Arial"/>
                <a:cs typeface="Arial"/>
              </a:rPr>
              <a:t>Gerontological Nursing: Competencies for Care 2</a:t>
            </a:r>
            <a:r>
              <a:rPr lang="en-GB" sz="1200" i="1" baseline="30000">
                <a:latin typeface="Arial"/>
                <a:cs typeface="Arial"/>
              </a:rPr>
              <a:t>nd</a:t>
            </a:r>
            <a:r>
              <a:rPr lang="en-GB" sz="1200" i="1">
                <a:latin typeface="Arial"/>
                <a:cs typeface="Arial"/>
              </a:rPr>
              <a:t> </a:t>
            </a:r>
            <a:r>
              <a:rPr lang="en-GB" sz="1200" i="1" err="1">
                <a:latin typeface="Arial"/>
                <a:cs typeface="Arial"/>
              </a:rPr>
              <a:t>edn</a:t>
            </a:r>
            <a:r>
              <a:rPr lang="en-GB" sz="1200" i="1">
                <a:latin typeface="Arial"/>
                <a:cs typeface="Arial"/>
              </a:rPr>
              <a:t>.</a:t>
            </a:r>
            <a:r>
              <a:rPr lang="en-GB" sz="1200">
                <a:latin typeface="Arial"/>
                <a:cs typeface="Arial"/>
              </a:rPr>
              <a:t> London: Jones and Bartlett Publishers International.</a:t>
            </a:r>
            <a:endParaRPr lang="en-US" sz="1200">
              <a:latin typeface="Arial"/>
              <a:cs typeface="Arial"/>
            </a:endParaRPr>
          </a:p>
          <a:p>
            <a:pPr>
              <a:spcBef>
                <a:spcPct val="0"/>
              </a:spcBef>
              <a:spcAft>
                <a:spcPts val="800"/>
              </a:spcAft>
            </a:pPr>
            <a:endParaRPr lang="en-GB" sz="1200">
              <a:latin typeface="Arial"/>
              <a:cs typeface="Arial"/>
            </a:endParaRPr>
          </a:p>
          <a:p>
            <a:pPr>
              <a:spcBef>
                <a:spcPct val="0"/>
              </a:spcBef>
              <a:spcAft>
                <a:spcPts val="800"/>
              </a:spcAft>
            </a:pPr>
            <a:r>
              <a:rPr lang="en-GB" sz="1200">
                <a:latin typeface="Arial"/>
                <a:cs typeface="Arial"/>
              </a:rPr>
              <a:t>Moody, H.R. (2006)  </a:t>
            </a:r>
            <a:r>
              <a:rPr lang="en-GB" sz="1200" i="1">
                <a:latin typeface="Arial"/>
                <a:cs typeface="Arial"/>
              </a:rPr>
              <a:t>Aging: Concepts and Controversies. </a:t>
            </a:r>
            <a:r>
              <a:rPr lang="en-GB" sz="1200">
                <a:latin typeface="Arial"/>
                <a:cs typeface="Arial"/>
              </a:rPr>
              <a:t>London: Sage Publications.</a:t>
            </a:r>
            <a:endParaRPr lang="en-US" sz="1200">
              <a:latin typeface="Arial"/>
              <a:cs typeface="Arial"/>
            </a:endParaRPr>
          </a:p>
          <a:p>
            <a:pPr>
              <a:spcBef>
                <a:spcPct val="0"/>
              </a:spcBef>
              <a:spcAft>
                <a:spcPts val="800"/>
              </a:spcAft>
            </a:pPr>
            <a:endParaRPr lang="en-GB" sz="1200">
              <a:latin typeface="Arial"/>
              <a:cs typeface="Arial"/>
            </a:endParaRPr>
          </a:p>
          <a:p>
            <a:pPr>
              <a:spcBef>
                <a:spcPct val="0"/>
              </a:spcBef>
              <a:spcAft>
                <a:spcPts val="800"/>
              </a:spcAft>
            </a:pPr>
            <a:endParaRPr lang="en-GB" sz="1500">
              <a:latin typeface="Arial"/>
              <a:cs typeface="Arial"/>
            </a:endParaRPr>
          </a:p>
          <a:p>
            <a:endParaRPr lang="en-GB" sz="1500">
              <a:latin typeface="Arial"/>
              <a:cs typeface="Calibri"/>
            </a:endParaRPr>
          </a:p>
        </p:txBody>
      </p:sp>
    </p:spTree>
    <p:extLst>
      <p:ext uri="{BB962C8B-B14F-4D97-AF65-F5344CB8AC3E}">
        <p14:creationId xmlns:p14="http://schemas.microsoft.com/office/powerpoint/2010/main" val="23877449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3" name="Freeform: Shape 72">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2" name="Picture 61" descr="Desk with stethoscope and computer keyboard">
            <a:extLst>
              <a:ext uri="{FF2B5EF4-FFF2-40B4-BE49-F238E27FC236}">
                <a16:creationId xmlns:a16="http://schemas.microsoft.com/office/drawing/2014/main" id="{F7EDD357-DD9F-E966-F6B0-53F60BA0DC3A}"/>
              </a:ext>
            </a:extLst>
          </p:cNvPr>
          <p:cNvPicPr>
            <a:picLocks noChangeAspect="1"/>
          </p:cNvPicPr>
          <p:nvPr/>
        </p:nvPicPr>
        <p:blipFill rotWithShape="1">
          <a:blip r:embed="rId2"/>
          <a:srcRect l="4860" r="4225" b="23384"/>
          <a:stretch/>
        </p:blipFill>
        <p:spPr>
          <a:xfrm>
            <a:off x="6541053" y="1998969"/>
            <a:ext cx="4777381" cy="268735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75" name="Arc 74">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26F3D09-5903-4AE1-BF24-5D75007C849B}"/>
              </a:ext>
            </a:extLst>
          </p:cNvPr>
          <p:cNvSpPr>
            <a:spLocks noGrp="1"/>
          </p:cNvSpPr>
          <p:nvPr>
            <p:ph type="title"/>
          </p:nvPr>
        </p:nvSpPr>
        <p:spPr>
          <a:xfrm>
            <a:off x="838201" y="479493"/>
            <a:ext cx="5257800" cy="1325563"/>
          </a:xfrm>
        </p:spPr>
        <p:txBody>
          <a:bodyPr>
            <a:normAutofit/>
          </a:bodyPr>
          <a:lstStyle/>
          <a:p>
            <a:r>
              <a:rPr lang="en-GB">
                <a:latin typeface="Arial"/>
                <a:cs typeface="Arial"/>
              </a:rPr>
              <a:t>Reference 3</a:t>
            </a:r>
          </a:p>
        </p:txBody>
      </p:sp>
      <p:sp>
        <p:nvSpPr>
          <p:cNvPr id="60" name="Content Placeholder 2">
            <a:extLst>
              <a:ext uri="{FF2B5EF4-FFF2-40B4-BE49-F238E27FC236}">
                <a16:creationId xmlns:a16="http://schemas.microsoft.com/office/drawing/2014/main" id="{FF762837-0F76-4D35-B96E-081290FAA59B}"/>
              </a:ext>
            </a:extLst>
          </p:cNvPr>
          <p:cNvSpPr>
            <a:spLocks noGrp="1"/>
          </p:cNvSpPr>
          <p:nvPr>
            <p:ph idx="1"/>
          </p:nvPr>
        </p:nvSpPr>
        <p:spPr>
          <a:xfrm>
            <a:off x="106326" y="1477926"/>
            <a:ext cx="8995144" cy="5263116"/>
          </a:xfrm>
        </p:spPr>
        <p:txBody>
          <a:bodyPr vert="horz" lIns="91440" tIns="45720" rIns="91440" bIns="45720" rtlCol="0">
            <a:normAutofit fontScale="92500" lnSpcReduction="10000"/>
          </a:bodyPr>
          <a:lstStyle/>
          <a:p>
            <a:pPr>
              <a:spcBef>
                <a:spcPct val="0"/>
              </a:spcBef>
              <a:spcAft>
                <a:spcPts val="800"/>
              </a:spcAft>
            </a:pPr>
            <a:endParaRPr lang="en-GB" altLang="en-US" sz="700">
              <a:latin typeface="Arial" panose="020B0604020202020204" pitchFamily="34" charset="0"/>
              <a:ea typeface="Calibri" panose="020F0502020204030204" pitchFamily="34" charset="0"/>
              <a:cs typeface="Arial" panose="020B0604020202020204" pitchFamily="34" charset="0"/>
            </a:endParaRPr>
          </a:p>
          <a:p>
            <a:pPr>
              <a:spcBef>
                <a:spcPct val="0"/>
              </a:spcBef>
              <a:spcAft>
                <a:spcPts val="800"/>
              </a:spcAft>
            </a:pPr>
            <a:r>
              <a:rPr lang="en-GB" altLang="en-US" sz="1400">
                <a:latin typeface="Arial"/>
                <a:ea typeface="Calibri" panose="020F0502020204030204" pitchFamily="34" charset="0"/>
                <a:cs typeface="Arial"/>
              </a:rPr>
              <a:t>Morgan, L. and Kunkel, S. (2011) </a:t>
            </a:r>
            <a:r>
              <a:rPr lang="en-GB" altLang="en-US" sz="1400" i="1">
                <a:latin typeface="Arial"/>
                <a:ea typeface="Calibri" panose="020F0502020204030204" pitchFamily="34" charset="0"/>
                <a:cs typeface="Arial"/>
              </a:rPr>
              <a:t>Aging, Society, and the Life Course, Fourth Edition.</a:t>
            </a:r>
            <a:r>
              <a:rPr lang="en-GB" altLang="en-US" sz="1400">
                <a:latin typeface="Arial"/>
                <a:ea typeface="Calibri" panose="020F0502020204030204" pitchFamily="34" charset="0"/>
                <a:cs typeface="Arial"/>
              </a:rPr>
              <a:t> New York: Springer Publishing Company Inc</a:t>
            </a:r>
          </a:p>
          <a:p>
            <a:pPr>
              <a:spcBef>
                <a:spcPct val="0"/>
              </a:spcBef>
              <a:spcAft>
                <a:spcPts val="800"/>
              </a:spcAft>
            </a:pPr>
            <a:endParaRPr lang="en-GB" altLang="en-US" sz="1400">
              <a:latin typeface="Arial" panose="020B0604020202020204" pitchFamily="34" charset="0"/>
              <a:ea typeface="Calibri" panose="020F0502020204030204" pitchFamily="34" charset="0"/>
              <a:cs typeface="Arial" panose="020B0604020202020204" pitchFamily="34" charset="0"/>
            </a:endParaRPr>
          </a:p>
          <a:p>
            <a:pPr>
              <a:spcBef>
                <a:spcPts val="0"/>
              </a:spcBef>
            </a:pPr>
            <a:r>
              <a:rPr lang="en-GB" sz="1400">
                <a:latin typeface="Arial"/>
                <a:ea typeface="Calibri" panose="020F0502020204030204" pitchFamily="34" charset="0"/>
                <a:cs typeface="Arial"/>
              </a:rPr>
              <a:t>NHS (2020). Euthanasia and Assisted Suicide. [online] NHS. Available at: </a:t>
            </a:r>
            <a:r>
              <a:rPr lang="en-GB" sz="1400" u="sng">
                <a:latin typeface="Arial"/>
                <a:ea typeface="Calibri" panose="020F0502020204030204" pitchFamily="34" charset="0"/>
                <a:cs typeface="Arial"/>
                <a:hlinkClick r:id="rId3"/>
              </a:rPr>
              <a:t>https://www.nhs.uk/conditions/euthanasia-and-assisted-suicide/</a:t>
            </a:r>
            <a:r>
              <a:rPr lang="en-GB" sz="1400">
                <a:latin typeface="Arial"/>
                <a:ea typeface="Calibri" panose="020F0502020204030204" pitchFamily="34" charset="0"/>
                <a:cs typeface="Arial"/>
              </a:rPr>
              <a:t>.</a:t>
            </a:r>
          </a:p>
          <a:p>
            <a:pPr>
              <a:spcBef>
                <a:spcPts val="0"/>
              </a:spcBef>
            </a:pPr>
            <a:endParaRPr lang="en-US" sz="1400">
              <a:latin typeface="Arial" panose="020B0604020202020204" pitchFamily="34" charset="0"/>
              <a:ea typeface="Calibri" panose="020F0502020204030204" pitchFamily="34" charset="0"/>
              <a:cs typeface="Arial" panose="020B0604020202020204" pitchFamily="34" charset="0"/>
            </a:endParaRPr>
          </a:p>
          <a:p>
            <a:pPr>
              <a:spcBef>
                <a:spcPts val="0"/>
              </a:spcBef>
            </a:pPr>
            <a:r>
              <a:rPr lang="en-GB" sz="1400" err="1">
                <a:latin typeface="Arial"/>
                <a:ea typeface="Calibri" panose="020F0502020204030204" pitchFamily="34" charset="0"/>
                <a:cs typeface="Arial"/>
              </a:rPr>
              <a:t>Pakhu</a:t>
            </a:r>
            <a:r>
              <a:rPr lang="en-GB" sz="1400">
                <a:latin typeface="Arial"/>
                <a:ea typeface="Calibri" panose="020F0502020204030204" pitchFamily="34" charset="0"/>
                <a:cs typeface="Arial"/>
              </a:rPr>
              <a:t>, J., (2015). Debate on euthanasia: pros and cons.</a:t>
            </a:r>
            <a:endParaRPr lang="en-US" sz="1400">
              <a:latin typeface="Arial"/>
              <a:ea typeface="Calibri" panose="020F0502020204030204" pitchFamily="34" charset="0"/>
              <a:cs typeface="Arial"/>
            </a:endParaRPr>
          </a:p>
          <a:p>
            <a:pPr marL="0" indent="0">
              <a:spcBef>
                <a:spcPct val="0"/>
              </a:spcBef>
              <a:spcAft>
                <a:spcPts val="800"/>
              </a:spcAft>
              <a:buNone/>
            </a:pPr>
            <a:endParaRPr lang="en-GB" altLang="en-US" sz="1400">
              <a:latin typeface="Arial"/>
              <a:ea typeface="Calibri" panose="020F0502020204030204" pitchFamily="34" charset="0"/>
              <a:cs typeface="Arial"/>
            </a:endParaRPr>
          </a:p>
          <a:p>
            <a:pPr marL="0" indent="0">
              <a:spcBef>
                <a:spcPct val="0"/>
              </a:spcBef>
              <a:spcAft>
                <a:spcPts val="800"/>
              </a:spcAft>
              <a:buNone/>
            </a:pPr>
            <a:r>
              <a:rPr lang="en-GB" altLang="en-US" sz="1400">
                <a:latin typeface="Arial"/>
                <a:ea typeface="Calibri" panose="020F0502020204030204" pitchFamily="34" charset="0"/>
                <a:cs typeface="Arial"/>
              </a:rPr>
              <a:t>     Parker Pope, T. (2009) </a:t>
            </a:r>
            <a:r>
              <a:rPr lang="en-GB" altLang="en-US" sz="1400" i="1">
                <a:latin typeface="Arial"/>
                <a:ea typeface="Calibri" panose="020F0502020204030204" pitchFamily="34" charset="0"/>
                <a:cs typeface="Arial"/>
              </a:rPr>
              <a:t>What Are Friends For? A Longer Life  </a:t>
            </a:r>
            <a:r>
              <a:rPr lang="en-GB" altLang="en-US" sz="1400">
                <a:latin typeface="Arial"/>
                <a:ea typeface="Calibri" panose="020F0502020204030204" pitchFamily="34" charset="0"/>
                <a:cs typeface="Arial"/>
              </a:rPr>
              <a:t>Available at: </a:t>
            </a:r>
            <a:endParaRPr lang="en-GB" altLang="en-US" sz="1400">
              <a:latin typeface="Arial" panose="020B0604020202020204" pitchFamily="34" charset="0"/>
              <a:ea typeface="Calibri" panose="020F0502020204030204" pitchFamily="34" charset="0"/>
              <a:cs typeface="Arial" panose="020B0604020202020204" pitchFamily="34" charset="0"/>
            </a:endParaRPr>
          </a:p>
          <a:p>
            <a:pPr eaLnBrk="1" hangingPunct="1">
              <a:spcBef>
                <a:spcPct val="0"/>
              </a:spcBef>
              <a:spcAft>
                <a:spcPts val="800"/>
              </a:spcAft>
              <a:buClrTx/>
              <a:buSzTx/>
            </a:pPr>
            <a:r>
              <a:rPr lang="en-GB" altLang="en-US" sz="1400" u="sng">
                <a:latin typeface="Arial"/>
                <a:ea typeface="Calibri" panose="020F0502020204030204" pitchFamily="34" charset="0"/>
                <a:cs typeface="Arial"/>
                <a:hlinkClick r:id="rId4"/>
              </a:rPr>
              <a:t>https://www.nytimes.com/2009/04/21/health/21well.html</a:t>
            </a:r>
            <a:r>
              <a:rPr lang="en-GB" altLang="en-US" sz="1400">
                <a:latin typeface="Arial"/>
                <a:ea typeface="Calibri" panose="020F0502020204030204" pitchFamily="34" charset="0"/>
                <a:cs typeface="Arial"/>
              </a:rPr>
              <a:t> (Accessed: 3</a:t>
            </a:r>
            <a:r>
              <a:rPr lang="en-GB" altLang="en-US" sz="1400" baseline="30000">
                <a:latin typeface="Arial"/>
                <a:ea typeface="Calibri" panose="020F0502020204030204" pitchFamily="34" charset="0"/>
                <a:cs typeface="Arial"/>
              </a:rPr>
              <a:t>rd</a:t>
            </a:r>
            <a:r>
              <a:rPr lang="en-GB" altLang="en-US" sz="1400">
                <a:latin typeface="Arial"/>
                <a:ea typeface="Calibri" panose="020F0502020204030204" pitchFamily="34" charset="0"/>
                <a:cs typeface="Arial"/>
              </a:rPr>
              <a:t> January 2019).</a:t>
            </a:r>
          </a:p>
          <a:p>
            <a:r>
              <a:rPr lang="en-GB" sz="1400" b="0" i="0" err="1">
                <a:effectLst/>
                <a:latin typeface="Calibri" panose="020F0502020204030204" pitchFamily="34" charset="0"/>
              </a:rPr>
              <a:t>Polcaro</a:t>
            </a:r>
            <a:r>
              <a:rPr lang="en-GB" sz="1400" b="0" i="0">
                <a:effectLst/>
                <a:latin typeface="Calibri" panose="020F0502020204030204" pitchFamily="34" charset="0"/>
              </a:rPr>
              <a:t>, L. (2017). </a:t>
            </a:r>
            <a:r>
              <a:rPr lang="en-GB" sz="1400" b="0" i="1">
                <a:effectLst/>
                <a:latin typeface="Calibri" panose="020F0502020204030204" pitchFamily="34" charset="0"/>
              </a:rPr>
              <a:t>What is a Living Will and why would I need one? STEP Advising Families</a:t>
            </a:r>
            <a:r>
              <a:rPr lang="en-GB" sz="1400" b="0" i="0">
                <a:effectLst/>
                <a:latin typeface="Calibri" panose="020F0502020204030204" pitchFamily="34" charset="0"/>
              </a:rPr>
              <a:t>. [online] UK. Available at: https://advisingfamilies.org/uk/information-portal/planning-ahead/what-is-a-living-will/?gclid=CjwKCAjwhdWkBhBZEiwA1ibLmPTIdDjaTEWD1VZSAAbIqPBSs-CJbBa5eqXTkip69mOPlZVWmeFtShoCkm0QAvD_BwE [Accessed 23 Jun. 2023].</a:t>
            </a:r>
            <a:endParaRPr lang="en-GB" altLang="en-US" sz="1400">
              <a:latin typeface="Arial"/>
              <a:ea typeface="Calibri" panose="020F0502020204030204" pitchFamily="34" charset="0"/>
              <a:cs typeface="Arial"/>
            </a:endParaRPr>
          </a:p>
          <a:p>
            <a:r>
              <a:rPr lang="en-GB" sz="1400" err="1">
                <a:latin typeface="Arial"/>
                <a:cs typeface="Arial"/>
              </a:rPr>
              <a:t>Tornstam</a:t>
            </a:r>
            <a:r>
              <a:rPr lang="en-GB" sz="1400">
                <a:latin typeface="Arial"/>
                <a:cs typeface="Arial"/>
              </a:rPr>
              <a:t> , L. (1994). </a:t>
            </a:r>
            <a:r>
              <a:rPr lang="en-GB" sz="1400" i="1" err="1">
                <a:latin typeface="Arial"/>
                <a:cs typeface="Arial"/>
              </a:rPr>
              <a:t>Gerotranscendence</a:t>
            </a:r>
            <a:r>
              <a:rPr lang="en-GB" sz="1400" i="1">
                <a:latin typeface="Arial"/>
                <a:cs typeface="Arial"/>
              </a:rPr>
              <a:t> - a Theo­retical and Empirical Explora­tion. </a:t>
            </a:r>
            <a:r>
              <a:rPr lang="en-GB" sz="1400">
                <a:latin typeface="Arial"/>
                <a:cs typeface="Arial"/>
              </a:rPr>
              <a:t>Westport: Green­wood</a:t>
            </a:r>
          </a:p>
          <a:p>
            <a:r>
              <a:rPr lang="en-GB" altLang="en-US" sz="1400">
                <a:latin typeface="Arial"/>
                <a:cs typeface="Arial"/>
              </a:rPr>
              <a:t>Scie, (2018) Tackling Loneliness and Social Isolation: the Role of Commissioners. Available at: https://www.scie.org.uk/prevention/connecting/loneliness-social-isolation?utm_campaign=10193621_scieline%2015%20january%202019&amp;utm_medium=email&amp;utm_source=scie&amp;utm_sfid=003g000002xcjzdiax&amp;utm_role=communications</a:t>
            </a:r>
            <a:endParaRPr lang="en-GB" sz="1400">
              <a:latin typeface="Arial"/>
              <a:cs typeface="Arial"/>
            </a:endParaRPr>
          </a:p>
          <a:p>
            <a:r>
              <a:rPr lang="en-GB" altLang="en-US" sz="1400" err="1">
                <a:latin typeface="Arial"/>
                <a:cs typeface="Arial"/>
              </a:rPr>
              <a:t>Settersten</a:t>
            </a:r>
            <a:r>
              <a:rPr lang="en-GB" altLang="en-US" sz="1400">
                <a:latin typeface="Arial"/>
                <a:cs typeface="Arial"/>
              </a:rPr>
              <a:t>, R.A. and Angel, J.L. (eds.) (2012) </a:t>
            </a:r>
            <a:r>
              <a:rPr lang="en-GB" altLang="en-US" sz="1400" i="1">
                <a:latin typeface="Arial"/>
                <a:cs typeface="Arial"/>
              </a:rPr>
              <a:t>Handbook of Sociology of Aging. </a:t>
            </a:r>
            <a:r>
              <a:rPr lang="en-GB" altLang="en-US" sz="1400">
                <a:latin typeface="Arial"/>
                <a:cs typeface="Arial"/>
              </a:rPr>
              <a:t>New York: Springer </a:t>
            </a:r>
            <a:endParaRPr lang="en-GB" altLang="en-US" sz="1400">
              <a:latin typeface="Arial" panose="020B0604020202020204" pitchFamily="34" charset="0"/>
              <a:cs typeface="Arial"/>
            </a:endParaRPr>
          </a:p>
          <a:p>
            <a:endParaRPr lang="en-GB" sz="1400">
              <a:latin typeface="Arial"/>
              <a:cs typeface="Arial"/>
            </a:endParaRPr>
          </a:p>
          <a:p>
            <a:r>
              <a:rPr lang="en-GB" altLang="en-US" sz="1400">
                <a:latin typeface="Arial"/>
                <a:cs typeface="Arial"/>
              </a:rPr>
              <a:t>Wang, M. (ed.) (2012) </a:t>
            </a:r>
            <a:r>
              <a:rPr lang="en-GB" altLang="en-US" sz="1400" i="1">
                <a:latin typeface="Arial"/>
                <a:cs typeface="Arial"/>
              </a:rPr>
              <a:t>The Oxford Handbook of Retirement. </a:t>
            </a:r>
            <a:r>
              <a:rPr lang="en-GB" altLang="en-US" sz="1400">
                <a:latin typeface="Arial"/>
                <a:cs typeface="Arial"/>
              </a:rPr>
              <a:t>Oxford: Oxford University Press.</a:t>
            </a:r>
            <a:endParaRPr lang="en-GB" altLang="en-US" sz="1400" i="1">
              <a:latin typeface="Arial"/>
              <a:cs typeface="Arial"/>
            </a:endParaRPr>
          </a:p>
          <a:p>
            <a:endParaRPr lang="en-US" sz="1400">
              <a:latin typeface="Arial"/>
              <a:cs typeface="Arial"/>
            </a:endParaRPr>
          </a:p>
          <a:p>
            <a:endParaRPr lang="en-GB" sz="700">
              <a:latin typeface="Arial" panose="020B0604020202020204" pitchFamily="34" charset="0"/>
              <a:cs typeface="Arial" panose="020B0604020202020204" pitchFamily="34" charset="0"/>
            </a:endParaRPr>
          </a:p>
          <a:p>
            <a:pPr>
              <a:spcBef>
                <a:spcPct val="0"/>
              </a:spcBef>
              <a:spcAft>
                <a:spcPts val="800"/>
              </a:spcAft>
            </a:pPr>
            <a:endParaRPr lang="en-GB" altLang="en-US" sz="700">
              <a:latin typeface="Arial"/>
              <a:cs typeface="Arial"/>
            </a:endParaRPr>
          </a:p>
          <a:p>
            <a:endParaRPr lang="en-GB" sz="700">
              <a:cs typeface="Calibri" panose="020F0502020204030204"/>
            </a:endParaRPr>
          </a:p>
        </p:txBody>
      </p:sp>
    </p:spTree>
    <p:extLst>
      <p:ext uri="{BB962C8B-B14F-4D97-AF65-F5344CB8AC3E}">
        <p14:creationId xmlns:p14="http://schemas.microsoft.com/office/powerpoint/2010/main" val="19070330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14</Slides>
  <Notes>5</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Euthanasia debate by </vt:lpstr>
      <vt:lpstr>Definition of Euthanasia and Assisted Suicide Anca</vt:lpstr>
      <vt:lpstr>Types of Euthanesia Anca</vt:lpstr>
      <vt:lpstr>Reasons against euthanasia</vt:lpstr>
      <vt:lpstr> </vt:lpstr>
      <vt:lpstr>Law in the Uk.</vt:lpstr>
      <vt:lpstr>End of life and palliative care</vt:lpstr>
      <vt:lpstr>Debate </vt:lpstr>
      <vt:lpstr>Debate</vt:lpstr>
      <vt:lpstr>Theories of ageing Anca</vt:lpstr>
      <vt:lpstr>Planning for end of life Anca</vt:lpstr>
      <vt:lpstr>Reference 1</vt:lpstr>
      <vt:lpstr>Reference 2</vt:lpstr>
      <vt:lpstr>Reference 3</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Euthanasia debate</dc:title>
  <dc:creator>Ancuta Daniela Tofan</dc:creator>
  <cp:revision>19</cp:revision>
  <dcterms:created xsi:type="dcterms:W3CDTF">2023-06-21T14:07:14Z</dcterms:created>
  <dcterms:modified xsi:type="dcterms:W3CDTF">2023-06-23T08:37:35Z</dcterms:modified>
</cp:coreProperties>
</file>