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68" r:id="rId5"/>
    <p:sldId id="256" r:id="rId6"/>
    <p:sldId id="257" r:id="rId7"/>
    <p:sldId id="258" r:id="rId8"/>
    <p:sldId id="259" r:id="rId9"/>
    <p:sldId id="260" r:id="rId10"/>
    <p:sldId id="261" r:id="rId11"/>
    <p:sldId id="262" r:id="rId12"/>
    <p:sldId id="263" r:id="rId13"/>
    <p:sldId id="264" r:id="rId14"/>
    <p:sldId id="265" r:id="rId15"/>
    <p:sldId id="266"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14128E-C86B-42DB-8791-8209C78F75F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D147D04-3C15-4348-BDE0-ABE06617C490}">
      <dgm:prSet/>
      <dgm:spPr/>
      <dgm:t>
        <a:bodyPr/>
        <a:lstStyle/>
        <a:p>
          <a:r>
            <a:rPr lang="en-US"/>
            <a:t>Chronic neglect over time </a:t>
          </a:r>
        </a:p>
      </dgm:t>
    </dgm:pt>
    <dgm:pt modelId="{5FBFAB12-3EBC-4871-AC12-BEEF2577177A}" type="parTrans" cxnId="{40A4F720-85D7-4741-A54F-F8EA50236047}">
      <dgm:prSet/>
      <dgm:spPr/>
      <dgm:t>
        <a:bodyPr/>
        <a:lstStyle/>
        <a:p>
          <a:endParaRPr lang="en-US"/>
        </a:p>
      </dgm:t>
    </dgm:pt>
    <dgm:pt modelId="{E08ABFEC-9734-4BC1-93B2-D2C1BA8BF7B7}" type="sibTrans" cxnId="{40A4F720-85D7-4741-A54F-F8EA50236047}">
      <dgm:prSet/>
      <dgm:spPr/>
      <dgm:t>
        <a:bodyPr/>
        <a:lstStyle/>
        <a:p>
          <a:endParaRPr lang="en-US"/>
        </a:p>
      </dgm:t>
    </dgm:pt>
    <dgm:pt modelId="{80816EEF-5148-488A-8842-567BB7CAEFE0}">
      <dgm:prSet/>
      <dgm:spPr/>
      <dgm:t>
        <a:bodyPr/>
        <a:lstStyle/>
        <a:p>
          <a:r>
            <a:rPr lang="en-US"/>
            <a:t>Maternal mental ill health and alcohol misuse </a:t>
          </a:r>
        </a:p>
      </dgm:t>
    </dgm:pt>
    <dgm:pt modelId="{4B4F12C1-2F0F-41D9-9630-2E2C5EAADC95}" type="parTrans" cxnId="{AA931F8F-D4DB-4159-9C53-1FE60F651A29}">
      <dgm:prSet/>
      <dgm:spPr/>
      <dgm:t>
        <a:bodyPr/>
        <a:lstStyle/>
        <a:p>
          <a:endParaRPr lang="en-US"/>
        </a:p>
      </dgm:t>
    </dgm:pt>
    <dgm:pt modelId="{74352BCE-7DB7-401A-B818-3C47AB549006}" type="sibTrans" cxnId="{AA931F8F-D4DB-4159-9C53-1FE60F651A29}">
      <dgm:prSet/>
      <dgm:spPr/>
      <dgm:t>
        <a:bodyPr/>
        <a:lstStyle/>
        <a:p>
          <a:endParaRPr lang="en-US"/>
        </a:p>
      </dgm:t>
    </dgm:pt>
    <dgm:pt modelId="{C26D7BB8-08EC-4EAB-8570-68EA8BEB6E0A}">
      <dgm:prSet/>
      <dgm:spPr/>
      <dgm:t>
        <a:bodyPr/>
        <a:lstStyle/>
        <a:p>
          <a:r>
            <a:rPr lang="en-US"/>
            <a:t>Domestic abuse context </a:t>
          </a:r>
        </a:p>
      </dgm:t>
    </dgm:pt>
    <dgm:pt modelId="{7A5914B8-E71D-400E-9330-DE581398CE81}" type="parTrans" cxnId="{706EBCF2-1CD0-4A57-B5D1-D83FE6F7ACF8}">
      <dgm:prSet/>
      <dgm:spPr/>
      <dgm:t>
        <a:bodyPr/>
        <a:lstStyle/>
        <a:p>
          <a:endParaRPr lang="en-US"/>
        </a:p>
      </dgm:t>
    </dgm:pt>
    <dgm:pt modelId="{754B6EE0-03F2-4889-9264-2FF41B50A75D}" type="sibTrans" cxnId="{706EBCF2-1CD0-4A57-B5D1-D83FE6F7ACF8}">
      <dgm:prSet/>
      <dgm:spPr/>
      <dgm:t>
        <a:bodyPr/>
        <a:lstStyle/>
        <a:p>
          <a:endParaRPr lang="en-US"/>
        </a:p>
      </dgm:t>
    </dgm:pt>
    <dgm:pt modelId="{EE725CCC-961C-4C8E-B008-1F3FCFD76B21}">
      <dgm:prSet/>
      <dgm:spPr/>
      <dgm:t>
        <a:bodyPr/>
        <a:lstStyle/>
        <a:p>
          <a:r>
            <a:rPr lang="en-US"/>
            <a:t>Children left home alone </a:t>
          </a:r>
        </a:p>
      </dgm:t>
    </dgm:pt>
    <dgm:pt modelId="{2DA31355-9AC8-4628-826A-2B6D1A54E1B2}" type="parTrans" cxnId="{55CDA987-0195-4CFB-91AE-0B8203E0D78A}">
      <dgm:prSet/>
      <dgm:spPr/>
      <dgm:t>
        <a:bodyPr/>
        <a:lstStyle/>
        <a:p>
          <a:endParaRPr lang="en-US"/>
        </a:p>
      </dgm:t>
    </dgm:pt>
    <dgm:pt modelId="{81FF7AA4-D937-4953-88F0-1FCC3718688B}" type="sibTrans" cxnId="{55CDA987-0195-4CFB-91AE-0B8203E0D78A}">
      <dgm:prSet/>
      <dgm:spPr/>
      <dgm:t>
        <a:bodyPr/>
        <a:lstStyle/>
        <a:p>
          <a:endParaRPr lang="en-US"/>
        </a:p>
      </dgm:t>
    </dgm:pt>
    <dgm:pt modelId="{FA75BE48-D194-49C7-8866-B9BCC81B2275}">
      <dgm:prSet/>
      <dgm:spPr/>
      <dgm:t>
        <a:bodyPr/>
        <a:lstStyle/>
        <a:p>
          <a:r>
            <a:rPr lang="en-US"/>
            <a:t>Poor housing and unmet basic needs </a:t>
          </a:r>
        </a:p>
      </dgm:t>
    </dgm:pt>
    <dgm:pt modelId="{DAD3A12A-3A13-4EED-BA0D-51435C2893A0}" type="parTrans" cxnId="{37FC5EAA-9700-43A5-A0E7-1E06462FA425}">
      <dgm:prSet/>
      <dgm:spPr/>
      <dgm:t>
        <a:bodyPr/>
        <a:lstStyle/>
        <a:p>
          <a:endParaRPr lang="en-US"/>
        </a:p>
      </dgm:t>
    </dgm:pt>
    <dgm:pt modelId="{6E6CE393-B781-4E46-BEF3-C73DF58AD2BA}" type="sibTrans" cxnId="{37FC5EAA-9700-43A5-A0E7-1E06462FA425}">
      <dgm:prSet/>
      <dgm:spPr/>
      <dgm:t>
        <a:bodyPr/>
        <a:lstStyle/>
        <a:p>
          <a:endParaRPr lang="en-US"/>
        </a:p>
      </dgm:t>
    </dgm:pt>
    <dgm:pt modelId="{FB447093-17EB-4249-89F1-E21F2BE3E883}">
      <dgm:prSet/>
      <dgm:spPr/>
      <dgm:t>
        <a:bodyPr/>
        <a:lstStyle/>
        <a:p>
          <a:r>
            <a:rPr lang="en-US"/>
            <a:t>Failure of escalation and safeguarding threshold recognition </a:t>
          </a:r>
        </a:p>
      </dgm:t>
    </dgm:pt>
    <dgm:pt modelId="{223E8F19-B9CB-42CB-8CA6-C262E7C4A365}" type="parTrans" cxnId="{ADA3F169-991B-460B-93F9-7434963AB72C}">
      <dgm:prSet/>
      <dgm:spPr/>
      <dgm:t>
        <a:bodyPr/>
        <a:lstStyle/>
        <a:p>
          <a:endParaRPr lang="en-US"/>
        </a:p>
      </dgm:t>
    </dgm:pt>
    <dgm:pt modelId="{1158F0A4-3869-4DD1-A340-1E5B7AC22FCA}" type="sibTrans" cxnId="{ADA3F169-991B-460B-93F9-7434963AB72C}">
      <dgm:prSet/>
      <dgm:spPr/>
      <dgm:t>
        <a:bodyPr/>
        <a:lstStyle/>
        <a:p>
          <a:endParaRPr lang="en-US"/>
        </a:p>
      </dgm:t>
    </dgm:pt>
    <dgm:pt modelId="{EC62579D-F58D-4A1C-B5EA-B6D4941027BD}" type="pres">
      <dgm:prSet presAssocID="{0314128E-C86B-42DB-8791-8209C78F75FB}" presName="vert0" presStyleCnt="0">
        <dgm:presLayoutVars>
          <dgm:dir/>
          <dgm:animOne val="branch"/>
          <dgm:animLvl val="lvl"/>
        </dgm:presLayoutVars>
      </dgm:prSet>
      <dgm:spPr/>
    </dgm:pt>
    <dgm:pt modelId="{4A29F13B-A888-4F7A-ABE3-91E17197E8D3}" type="pres">
      <dgm:prSet presAssocID="{5D147D04-3C15-4348-BDE0-ABE06617C490}" presName="thickLine" presStyleLbl="alignNode1" presStyleIdx="0" presStyleCnt="6"/>
      <dgm:spPr/>
    </dgm:pt>
    <dgm:pt modelId="{942955D5-CF75-4FC4-8D3D-7229BC8198B8}" type="pres">
      <dgm:prSet presAssocID="{5D147D04-3C15-4348-BDE0-ABE06617C490}" presName="horz1" presStyleCnt="0"/>
      <dgm:spPr/>
    </dgm:pt>
    <dgm:pt modelId="{5A5D66F2-8660-4313-AAA4-94A7097CD4B3}" type="pres">
      <dgm:prSet presAssocID="{5D147D04-3C15-4348-BDE0-ABE06617C490}" presName="tx1" presStyleLbl="revTx" presStyleIdx="0" presStyleCnt="6"/>
      <dgm:spPr/>
    </dgm:pt>
    <dgm:pt modelId="{039E07E9-1A0C-490A-A88C-158AE6105239}" type="pres">
      <dgm:prSet presAssocID="{5D147D04-3C15-4348-BDE0-ABE06617C490}" presName="vert1" presStyleCnt="0"/>
      <dgm:spPr/>
    </dgm:pt>
    <dgm:pt modelId="{8781F8C6-894E-480C-94C2-F40DB9AA3A44}" type="pres">
      <dgm:prSet presAssocID="{80816EEF-5148-488A-8842-567BB7CAEFE0}" presName="thickLine" presStyleLbl="alignNode1" presStyleIdx="1" presStyleCnt="6"/>
      <dgm:spPr/>
    </dgm:pt>
    <dgm:pt modelId="{0BD28BEC-7986-4AAF-AC7B-032453EBDCF6}" type="pres">
      <dgm:prSet presAssocID="{80816EEF-5148-488A-8842-567BB7CAEFE0}" presName="horz1" presStyleCnt="0"/>
      <dgm:spPr/>
    </dgm:pt>
    <dgm:pt modelId="{22A7F608-D54D-4891-8EAD-E9AB4E09FDFB}" type="pres">
      <dgm:prSet presAssocID="{80816EEF-5148-488A-8842-567BB7CAEFE0}" presName="tx1" presStyleLbl="revTx" presStyleIdx="1" presStyleCnt="6"/>
      <dgm:spPr/>
    </dgm:pt>
    <dgm:pt modelId="{2D5283CE-4586-4623-875A-74498E2B5033}" type="pres">
      <dgm:prSet presAssocID="{80816EEF-5148-488A-8842-567BB7CAEFE0}" presName="vert1" presStyleCnt="0"/>
      <dgm:spPr/>
    </dgm:pt>
    <dgm:pt modelId="{5E899EBA-7EC4-42BE-898C-EED96E15DA16}" type="pres">
      <dgm:prSet presAssocID="{C26D7BB8-08EC-4EAB-8570-68EA8BEB6E0A}" presName="thickLine" presStyleLbl="alignNode1" presStyleIdx="2" presStyleCnt="6"/>
      <dgm:spPr/>
    </dgm:pt>
    <dgm:pt modelId="{38586B8A-7F52-4EE9-BC9A-D609CCE1F93C}" type="pres">
      <dgm:prSet presAssocID="{C26D7BB8-08EC-4EAB-8570-68EA8BEB6E0A}" presName="horz1" presStyleCnt="0"/>
      <dgm:spPr/>
    </dgm:pt>
    <dgm:pt modelId="{FD1CDFE1-D92C-444F-BC89-8E20C7B0FF54}" type="pres">
      <dgm:prSet presAssocID="{C26D7BB8-08EC-4EAB-8570-68EA8BEB6E0A}" presName="tx1" presStyleLbl="revTx" presStyleIdx="2" presStyleCnt="6"/>
      <dgm:spPr/>
    </dgm:pt>
    <dgm:pt modelId="{E2BD3147-C2C5-4F90-BDED-52D6EAE2D9C8}" type="pres">
      <dgm:prSet presAssocID="{C26D7BB8-08EC-4EAB-8570-68EA8BEB6E0A}" presName="vert1" presStyleCnt="0"/>
      <dgm:spPr/>
    </dgm:pt>
    <dgm:pt modelId="{766D61AF-207A-4A15-9BBD-D27E566EF11F}" type="pres">
      <dgm:prSet presAssocID="{EE725CCC-961C-4C8E-B008-1F3FCFD76B21}" presName="thickLine" presStyleLbl="alignNode1" presStyleIdx="3" presStyleCnt="6"/>
      <dgm:spPr/>
    </dgm:pt>
    <dgm:pt modelId="{6067EE67-866D-425D-BA83-778C6D681495}" type="pres">
      <dgm:prSet presAssocID="{EE725CCC-961C-4C8E-B008-1F3FCFD76B21}" presName="horz1" presStyleCnt="0"/>
      <dgm:spPr/>
    </dgm:pt>
    <dgm:pt modelId="{AB6AB242-DBBC-45F8-96A8-259DD8DD3C1C}" type="pres">
      <dgm:prSet presAssocID="{EE725CCC-961C-4C8E-B008-1F3FCFD76B21}" presName="tx1" presStyleLbl="revTx" presStyleIdx="3" presStyleCnt="6"/>
      <dgm:spPr/>
    </dgm:pt>
    <dgm:pt modelId="{25630D50-39E4-4935-A67D-AB65A6604FA8}" type="pres">
      <dgm:prSet presAssocID="{EE725CCC-961C-4C8E-B008-1F3FCFD76B21}" presName="vert1" presStyleCnt="0"/>
      <dgm:spPr/>
    </dgm:pt>
    <dgm:pt modelId="{4361D77B-A37C-453B-8A48-2481E80875B0}" type="pres">
      <dgm:prSet presAssocID="{FA75BE48-D194-49C7-8866-B9BCC81B2275}" presName="thickLine" presStyleLbl="alignNode1" presStyleIdx="4" presStyleCnt="6"/>
      <dgm:spPr/>
    </dgm:pt>
    <dgm:pt modelId="{F4260C30-2E58-4815-9CDF-7DD3AFCC2D9C}" type="pres">
      <dgm:prSet presAssocID="{FA75BE48-D194-49C7-8866-B9BCC81B2275}" presName="horz1" presStyleCnt="0"/>
      <dgm:spPr/>
    </dgm:pt>
    <dgm:pt modelId="{3979747F-B21C-4F99-8750-A45CB8D97BBE}" type="pres">
      <dgm:prSet presAssocID="{FA75BE48-D194-49C7-8866-B9BCC81B2275}" presName="tx1" presStyleLbl="revTx" presStyleIdx="4" presStyleCnt="6"/>
      <dgm:spPr/>
    </dgm:pt>
    <dgm:pt modelId="{8ED3C7C0-F553-4B0E-9548-243B43DC0A9D}" type="pres">
      <dgm:prSet presAssocID="{FA75BE48-D194-49C7-8866-B9BCC81B2275}" presName="vert1" presStyleCnt="0"/>
      <dgm:spPr/>
    </dgm:pt>
    <dgm:pt modelId="{278D573D-8E9A-4CF7-A1DF-86B2F21AD00D}" type="pres">
      <dgm:prSet presAssocID="{FB447093-17EB-4249-89F1-E21F2BE3E883}" presName="thickLine" presStyleLbl="alignNode1" presStyleIdx="5" presStyleCnt="6"/>
      <dgm:spPr/>
    </dgm:pt>
    <dgm:pt modelId="{F6F24148-75D4-4DCF-8462-7CA366BC95D2}" type="pres">
      <dgm:prSet presAssocID="{FB447093-17EB-4249-89F1-E21F2BE3E883}" presName="horz1" presStyleCnt="0"/>
      <dgm:spPr/>
    </dgm:pt>
    <dgm:pt modelId="{12364173-352A-47B7-9788-9625D658FA7B}" type="pres">
      <dgm:prSet presAssocID="{FB447093-17EB-4249-89F1-E21F2BE3E883}" presName="tx1" presStyleLbl="revTx" presStyleIdx="5" presStyleCnt="6"/>
      <dgm:spPr/>
    </dgm:pt>
    <dgm:pt modelId="{4B0F6E8F-655F-4387-8991-FF06F50540EC}" type="pres">
      <dgm:prSet presAssocID="{FB447093-17EB-4249-89F1-E21F2BE3E883}" presName="vert1" presStyleCnt="0"/>
      <dgm:spPr/>
    </dgm:pt>
  </dgm:ptLst>
  <dgm:cxnLst>
    <dgm:cxn modelId="{A034D510-C071-4283-B313-401E0A0ACFF2}" type="presOf" srcId="{FA75BE48-D194-49C7-8866-B9BCC81B2275}" destId="{3979747F-B21C-4F99-8750-A45CB8D97BBE}" srcOrd="0" destOrd="0" presId="urn:microsoft.com/office/officeart/2008/layout/LinedList"/>
    <dgm:cxn modelId="{72B52314-5F17-4378-9B64-63EC08E300C9}" type="presOf" srcId="{0314128E-C86B-42DB-8791-8209C78F75FB}" destId="{EC62579D-F58D-4A1C-B5EA-B6D4941027BD}" srcOrd="0" destOrd="0" presId="urn:microsoft.com/office/officeart/2008/layout/LinedList"/>
    <dgm:cxn modelId="{40A4F720-85D7-4741-A54F-F8EA50236047}" srcId="{0314128E-C86B-42DB-8791-8209C78F75FB}" destId="{5D147D04-3C15-4348-BDE0-ABE06617C490}" srcOrd="0" destOrd="0" parTransId="{5FBFAB12-3EBC-4871-AC12-BEEF2577177A}" sibTransId="{E08ABFEC-9734-4BC1-93B2-D2C1BA8BF7B7}"/>
    <dgm:cxn modelId="{BD63FE32-5B8B-45C3-B808-DE78982202D8}" type="presOf" srcId="{80816EEF-5148-488A-8842-567BB7CAEFE0}" destId="{22A7F608-D54D-4891-8EAD-E9AB4E09FDFB}" srcOrd="0" destOrd="0" presId="urn:microsoft.com/office/officeart/2008/layout/LinedList"/>
    <dgm:cxn modelId="{9899763E-DDD6-45D5-9162-34AD5D792E97}" type="presOf" srcId="{C26D7BB8-08EC-4EAB-8570-68EA8BEB6E0A}" destId="{FD1CDFE1-D92C-444F-BC89-8E20C7B0FF54}" srcOrd="0" destOrd="0" presId="urn:microsoft.com/office/officeart/2008/layout/LinedList"/>
    <dgm:cxn modelId="{BD72D969-688B-41DB-AD9A-EB395989A3BC}" type="presOf" srcId="{FB447093-17EB-4249-89F1-E21F2BE3E883}" destId="{12364173-352A-47B7-9788-9625D658FA7B}" srcOrd="0" destOrd="0" presId="urn:microsoft.com/office/officeart/2008/layout/LinedList"/>
    <dgm:cxn modelId="{ADA3F169-991B-460B-93F9-7434963AB72C}" srcId="{0314128E-C86B-42DB-8791-8209C78F75FB}" destId="{FB447093-17EB-4249-89F1-E21F2BE3E883}" srcOrd="5" destOrd="0" parTransId="{223E8F19-B9CB-42CB-8CA6-C262E7C4A365}" sibTransId="{1158F0A4-3869-4DD1-A340-1E5B7AC22FCA}"/>
    <dgm:cxn modelId="{4C90E453-A9F9-43B3-A7FC-D6C95A64A89E}" type="presOf" srcId="{EE725CCC-961C-4C8E-B008-1F3FCFD76B21}" destId="{AB6AB242-DBBC-45F8-96A8-259DD8DD3C1C}" srcOrd="0" destOrd="0" presId="urn:microsoft.com/office/officeart/2008/layout/LinedList"/>
    <dgm:cxn modelId="{80AAE182-FAF2-444C-86E7-6DCC7AB25041}" type="presOf" srcId="{5D147D04-3C15-4348-BDE0-ABE06617C490}" destId="{5A5D66F2-8660-4313-AAA4-94A7097CD4B3}" srcOrd="0" destOrd="0" presId="urn:microsoft.com/office/officeart/2008/layout/LinedList"/>
    <dgm:cxn modelId="{55CDA987-0195-4CFB-91AE-0B8203E0D78A}" srcId="{0314128E-C86B-42DB-8791-8209C78F75FB}" destId="{EE725CCC-961C-4C8E-B008-1F3FCFD76B21}" srcOrd="3" destOrd="0" parTransId="{2DA31355-9AC8-4628-826A-2B6D1A54E1B2}" sibTransId="{81FF7AA4-D937-4953-88F0-1FCC3718688B}"/>
    <dgm:cxn modelId="{AA931F8F-D4DB-4159-9C53-1FE60F651A29}" srcId="{0314128E-C86B-42DB-8791-8209C78F75FB}" destId="{80816EEF-5148-488A-8842-567BB7CAEFE0}" srcOrd="1" destOrd="0" parTransId="{4B4F12C1-2F0F-41D9-9630-2E2C5EAADC95}" sibTransId="{74352BCE-7DB7-401A-B818-3C47AB549006}"/>
    <dgm:cxn modelId="{37FC5EAA-9700-43A5-A0E7-1E06462FA425}" srcId="{0314128E-C86B-42DB-8791-8209C78F75FB}" destId="{FA75BE48-D194-49C7-8866-B9BCC81B2275}" srcOrd="4" destOrd="0" parTransId="{DAD3A12A-3A13-4EED-BA0D-51435C2893A0}" sibTransId="{6E6CE393-B781-4E46-BEF3-C73DF58AD2BA}"/>
    <dgm:cxn modelId="{706EBCF2-1CD0-4A57-B5D1-D83FE6F7ACF8}" srcId="{0314128E-C86B-42DB-8791-8209C78F75FB}" destId="{C26D7BB8-08EC-4EAB-8570-68EA8BEB6E0A}" srcOrd="2" destOrd="0" parTransId="{7A5914B8-E71D-400E-9330-DE581398CE81}" sibTransId="{754B6EE0-03F2-4889-9264-2FF41B50A75D}"/>
    <dgm:cxn modelId="{435C6A77-5BCA-48ED-AD77-C591881B3C68}" type="presParOf" srcId="{EC62579D-F58D-4A1C-B5EA-B6D4941027BD}" destId="{4A29F13B-A888-4F7A-ABE3-91E17197E8D3}" srcOrd="0" destOrd="0" presId="urn:microsoft.com/office/officeart/2008/layout/LinedList"/>
    <dgm:cxn modelId="{0B434423-D550-4CB1-8F34-13A305A91873}" type="presParOf" srcId="{EC62579D-F58D-4A1C-B5EA-B6D4941027BD}" destId="{942955D5-CF75-4FC4-8D3D-7229BC8198B8}" srcOrd="1" destOrd="0" presId="urn:microsoft.com/office/officeart/2008/layout/LinedList"/>
    <dgm:cxn modelId="{CD2E1AD5-624B-4535-83EF-B7EAD617C3CD}" type="presParOf" srcId="{942955D5-CF75-4FC4-8D3D-7229BC8198B8}" destId="{5A5D66F2-8660-4313-AAA4-94A7097CD4B3}" srcOrd="0" destOrd="0" presId="urn:microsoft.com/office/officeart/2008/layout/LinedList"/>
    <dgm:cxn modelId="{86657972-3C40-4D89-9474-8A15E4200CC2}" type="presParOf" srcId="{942955D5-CF75-4FC4-8D3D-7229BC8198B8}" destId="{039E07E9-1A0C-490A-A88C-158AE6105239}" srcOrd="1" destOrd="0" presId="urn:microsoft.com/office/officeart/2008/layout/LinedList"/>
    <dgm:cxn modelId="{A7CC0F04-EC4E-45E7-91EB-2550BD5831AB}" type="presParOf" srcId="{EC62579D-F58D-4A1C-B5EA-B6D4941027BD}" destId="{8781F8C6-894E-480C-94C2-F40DB9AA3A44}" srcOrd="2" destOrd="0" presId="urn:microsoft.com/office/officeart/2008/layout/LinedList"/>
    <dgm:cxn modelId="{220EAFF8-8AC1-4DCD-B848-B9DA72E9D6A8}" type="presParOf" srcId="{EC62579D-F58D-4A1C-B5EA-B6D4941027BD}" destId="{0BD28BEC-7986-4AAF-AC7B-032453EBDCF6}" srcOrd="3" destOrd="0" presId="urn:microsoft.com/office/officeart/2008/layout/LinedList"/>
    <dgm:cxn modelId="{7C61625E-5E04-4CB4-AC85-9B3991F80C9C}" type="presParOf" srcId="{0BD28BEC-7986-4AAF-AC7B-032453EBDCF6}" destId="{22A7F608-D54D-4891-8EAD-E9AB4E09FDFB}" srcOrd="0" destOrd="0" presId="urn:microsoft.com/office/officeart/2008/layout/LinedList"/>
    <dgm:cxn modelId="{C5F75E23-24EA-43DE-9332-AA4F82B05FFD}" type="presParOf" srcId="{0BD28BEC-7986-4AAF-AC7B-032453EBDCF6}" destId="{2D5283CE-4586-4623-875A-74498E2B5033}" srcOrd="1" destOrd="0" presId="urn:microsoft.com/office/officeart/2008/layout/LinedList"/>
    <dgm:cxn modelId="{430237C4-3835-4BB9-B7C5-987937CC3772}" type="presParOf" srcId="{EC62579D-F58D-4A1C-B5EA-B6D4941027BD}" destId="{5E899EBA-7EC4-42BE-898C-EED96E15DA16}" srcOrd="4" destOrd="0" presId="urn:microsoft.com/office/officeart/2008/layout/LinedList"/>
    <dgm:cxn modelId="{B4D35F51-59CC-4DCE-9C71-8EB961775874}" type="presParOf" srcId="{EC62579D-F58D-4A1C-B5EA-B6D4941027BD}" destId="{38586B8A-7F52-4EE9-BC9A-D609CCE1F93C}" srcOrd="5" destOrd="0" presId="urn:microsoft.com/office/officeart/2008/layout/LinedList"/>
    <dgm:cxn modelId="{C60D6D46-44DF-46B3-8755-191F401E5430}" type="presParOf" srcId="{38586B8A-7F52-4EE9-BC9A-D609CCE1F93C}" destId="{FD1CDFE1-D92C-444F-BC89-8E20C7B0FF54}" srcOrd="0" destOrd="0" presId="urn:microsoft.com/office/officeart/2008/layout/LinedList"/>
    <dgm:cxn modelId="{CF7F922D-EDE4-422F-BA30-97C6F3681FE8}" type="presParOf" srcId="{38586B8A-7F52-4EE9-BC9A-D609CCE1F93C}" destId="{E2BD3147-C2C5-4F90-BDED-52D6EAE2D9C8}" srcOrd="1" destOrd="0" presId="urn:microsoft.com/office/officeart/2008/layout/LinedList"/>
    <dgm:cxn modelId="{F93E34A7-D29D-4D21-8DF3-006571C94D0E}" type="presParOf" srcId="{EC62579D-F58D-4A1C-B5EA-B6D4941027BD}" destId="{766D61AF-207A-4A15-9BBD-D27E566EF11F}" srcOrd="6" destOrd="0" presId="urn:microsoft.com/office/officeart/2008/layout/LinedList"/>
    <dgm:cxn modelId="{3B6F7FEF-9568-48AE-864D-7CD04A7BB2FB}" type="presParOf" srcId="{EC62579D-F58D-4A1C-B5EA-B6D4941027BD}" destId="{6067EE67-866D-425D-BA83-778C6D681495}" srcOrd="7" destOrd="0" presId="urn:microsoft.com/office/officeart/2008/layout/LinedList"/>
    <dgm:cxn modelId="{7F29E337-04F2-418F-A06E-101358FC5980}" type="presParOf" srcId="{6067EE67-866D-425D-BA83-778C6D681495}" destId="{AB6AB242-DBBC-45F8-96A8-259DD8DD3C1C}" srcOrd="0" destOrd="0" presId="urn:microsoft.com/office/officeart/2008/layout/LinedList"/>
    <dgm:cxn modelId="{052093D3-976D-4007-AE70-805A30375C77}" type="presParOf" srcId="{6067EE67-866D-425D-BA83-778C6D681495}" destId="{25630D50-39E4-4935-A67D-AB65A6604FA8}" srcOrd="1" destOrd="0" presId="urn:microsoft.com/office/officeart/2008/layout/LinedList"/>
    <dgm:cxn modelId="{80988FEA-0BA7-49D2-8F8E-5EC9DEB94547}" type="presParOf" srcId="{EC62579D-F58D-4A1C-B5EA-B6D4941027BD}" destId="{4361D77B-A37C-453B-8A48-2481E80875B0}" srcOrd="8" destOrd="0" presId="urn:microsoft.com/office/officeart/2008/layout/LinedList"/>
    <dgm:cxn modelId="{FD5446B7-63D1-4267-AED0-E6155C72C3EF}" type="presParOf" srcId="{EC62579D-F58D-4A1C-B5EA-B6D4941027BD}" destId="{F4260C30-2E58-4815-9CDF-7DD3AFCC2D9C}" srcOrd="9" destOrd="0" presId="urn:microsoft.com/office/officeart/2008/layout/LinedList"/>
    <dgm:cxn modelId="{84AD648B-6DA1-4816-8D39-D9B3EA7E28B3}" type="presParOf" srcId="{F4260C30-2E58-4815-9CDF-7DD3AFCC2D9C}" destId="{3979747F-B21C-4F99-8750-A45CB8D97BBE}" srcOrd="0" destOrd="0" presId="urn:microsoft.com/office/officeart/2008/layout/LinedList"/>
    <dgm:cxn modelId="{AE96BD57-C474-4C42-9162-117630802DA1}" type="presParOf" srcId="{F4260C30-2E58-4815-9CDF-7DD3AFCC2D9C}" destId="{8ED3C7C0-F553-4B0E-9548-243B43DC0A9D}" srcOrd="1" destOrd="0" presId="urn:microsoft.com/office/officeart/2008/layout/LinedList"/>
    <dgm:cxn modelId="{A7DD2DA1-A31A-42E9-A287-13E0FD0D1F55}" type="presParOf" srcId="{EC62579D-F58D-4A1C-B5EA-B6D4941027BD}" destId="{278D573D-8E9A-4CF7-A1DF-86B2F21AD00D}" srcOrd="10" destOrd="0" presId="urn:microsoft.com/office/officeart/2008/layout/LinedList"/>
    <dgm:cxn modelId="{892A76A7-C213-4F74-8295-BC92A1EF95AA}" type="presParOf" srcId="{EC62579D-F58D-4A1C-B5EA-B6D4941027BD}" destId="{F6F24148-75D4-4DCF-8462-7CA366BC95D2}" srcOrd="11" destOrd="0" presId="urn:microsoft.com/office/officeart/2008/layout/LinedList"/>
    <dgm:cxn modelId="{3B439028-E9E9-4B78-B785-3A6B165226AA}" type="presParOf" srcId="{F6F24148-75D4-4DCF-8462-7CA366BC95D2}" destId="{12364173-352A-47B7-9788-9625D658FA7B}" srcOrd="0" destOrd="0" presId="urn:microsoft.com/office/officeart/2008/layout/LinedList"/>
    <dgm:cxn modelId="{BA10B425-DAF0-415F-A010-BC5B8E8BEDE2}" type="presParOf" srcId="{F6F24148-75D4-4DCF-8462-7CA366BC95D2}" destId="{4B0F6E8F-655F-4387-8991-FF06F50540E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29F13B-A888-4F7A-ABE3-91E17197E8D3}">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5D66F2-8660-4313-AAA4-94A7097CD4B3}">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Chronic neglect over time </a:t>
          </a:r>
        </a:p>
      </dsp:txBody>
      <dsp:txXfrm>
        <a:off x="0" y="2700"/>
        <a:ext cx="6291714" cy="920888"/>
      </dsp:txXfrm>
    </dsp:sp>
    <dsp:sp modelId="{8781F8C6-894E-480C-94C2-F40DB9AA3A44}">
      <dsp:nvSpPr>
        <dsp:cNvPr id="0" name=""/>
        <dsp:cNvSpPr/>
      </dsp:nvSpPr>
      <dsp:spPr>
        <a:xfrm>
          <a:off x="0" y="923589"/>
          <a:ext cx="6291714"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A7F608-D54D-4891-8EAD-E9AB4E09FDFB}">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Maternal mental ill health and alcohol misuse </a:t>
          </a:r>
        </a:p>
      </dsp:txBody>
      <dsp:txXfrm>
        <a:off x="0" y="923589"/>
        <a:ext cx="6291714" cy="920888"/>
      </dsp:txXfrm>
    </dsp:sp>
    <dsp:sp modelId="{5E899EBA-7EC4-42BE-898C-EED96E15DA16}">
      <dsp:nvSpPr>
        <dsp:cNvPr id="0" name=""/>
        <dsp:cNvSpPr/>
      </dsp:nvSpPr>
      <dsp:spPr>
        <a:xfrm>
          <a:off x="0" y="1844478"/>
          <a:ext cx="6291714"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1CDFE1-D92C-444F-BC89-8E20C7B0FF54}">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Domestic abuse context </a:t>
          </a:r>
        </a:p>
      </dsp:txBody>
      <dsp:txXfrm>
        <a:off x="0" y="1844478"/>
        <a:ext cx="6291714" cy="920888"/>
      </dsp:txXfrm>
    </dsp:sp>
    <dsp:sp modelId="{766D61AF-207A-4A15-9BBD-D27E566EF11F}">
      <dsp:nvSpPr>
        <dsp:cNvPr id="0" name=""/>
        <dsp:cNvSpPr/>
      </dsp:nvSpPr>
      <dsp:spPr>
        <a:xfrm>
          <a:off x="0" y="2765367"/>
          <a:ext cx="6291714"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6AB242-DBBC-45F8-96A8-259DD8DD3C1C}">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Children left home alone </a:t>
          </a:r>
        </a:p>
      </dsp:txBody>
      <dsp:txXfrm>
        <a:off x="0" y="2765367"/>
        <a:ext cx="6291714" cy="920888"/>
      </dsp:txXfrm>
    </dsp:sp>
    <dsp:sp modelId="{4361D77B-A37C-453B-8A48-2481E80875B0}">
      <dsp:nvSpPr>
        <dsp:cNvPr id="0" name=""/>
        <dsp:cNvSpPr/>
      </dsp:nvSpPr>
      <dsp:spPr>
        <a:xfrm>
          <a:off x="0" y="3686256"/>
          <a:ext cx="6291714"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9747F-B21C-4F99-8750-A45CB8D97BBE}">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Poor housing and unmet basic needs </a:t>
          </a:r>
        </a:p>
      </dsp:txBody>
      <dsp:txXfrm>
        <a:off x="0" y="3686256"/>
        <a:ext cx="6291714" cy="920888"/>
      </dsp:txXfrm>
    </dsp:sp>
    <dsp:sp modelId="{278D573D-8E9A-4CF7-A1DF-86B2F21AD00D}">
      <dsp:nvSpPr>
        <dsp:cNvPr id="0" name=""/>
        <dsp:cNvSpPr/>
      </dsp:nvSpPr>
      <dsp:spPr>
        <a:xfrm>
          <a:off x="0" y="4607145"/>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364173-352A-47B7-9788-9625D658FA7B}">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Failure of escalation and safeguarding threshold recognition </a:t>
          </a:r>
        </a:p>
      </dsp:txBody>
      <dsp:txXfrm>
        <a:off x="0" y="4607145"/>
        <a:ext cx="6291714" cy="92088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FAAED5-4549-41C7-A4D0-11486B473426}" type="datetimeFigureOut">
              <a:t>6/22/2026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D4AFA6-D1AC-4E0F-B138-4CFA950B04DA}" type="slidenum">
              <a:t>‹#›</a:t>
            </a:fld>
            <a:endParaRPr lang="en-US"/>
          </a:p>
        </p:txBody>
      </p:sp>
    </p:spTree>
    <p:extLst>
      <p:ext uri="{BB962C8B-B14F-4D97-AF65-F5344CB8AC3E}">
        <p14:creationId xmlns:p14="http://schemas.microsoft.com/office/powerpoint/2010/main" val="211981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presentation focuses on the Local Child Safeguarding Practice Review about the case of Child A (Doherty, 2023) who sadly died as a result of chronic and </a:t>
            </a:r>
            <a:r>
              <a:rPr lang="en-US" dirty="0" err="1"/>
              <a:t>unrecognised</a:t>
            </a:r>
            <a:r>
              <a:rPr lang="en-US" dirty="0"/>
              <a:t> neglect in a multi-agency safeguarding system. The case is looked at from a safeguarding partnership perspective, including an examination of both cumulative harm and adverse childhood experiences as well as a lack of systems and professional responses.</a:t>
            </a:r>
          </a:p>
          <a:p>
            <a:pPr algn="just"/>
            <a:r>
              <a:rPr lang="en-US" dirty="0"/>
              <a:t>The discussion is set in the context of statutory expectations in relation to safeguarding set out in Working Together to Safeguard Children (Gov.uk, 2024) and duties under the Children Act 1989 and 2004. The frameworks which have been implemented </a:t>
            </a:r>
            <a:r>
              <a:rPr lang="en-US" dirty="0" err="1"/>
              <a:t>recognise</a:t>
            </a:r>
            <a:r>
              <a:rPr lang="en-US" dirty="0"/>
              <a:t> that safeguarding is the responsibility of all health, police and local authority services (</a:t>
            </a:r>
            <a:r>
              <a:rPr lang="en-US" dirty="0" err="1"/>
              <a:t>Saferbradford</a:t>
            </a:r>
            <a:r>
              <a:rPr lang="en-US" dirty="0"/>
              <a:t>, 2023).</a:t>
            </a:r>
            <a:endParaRPr lang="en-US" dirty="0">
              <a:ea typeface="Calibri"/>
              <a:cs typeface="Calibri"/>
            </a:endParaRPr>
          </a:p>
          <a:p>
            <a:pPr algn="just"/>
            <a:r>
              <a:rPr lang="en-US"/>
              <a:t>The analytical view is that this case is not a professional mistake, but a systemic failure, with a failure to judge the threshold, the lack of interagency communication and the lack of escalation of risk.</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D4AFA6-D1AC-4E0F-B138-4CFA950B04DA}" type="slidenum">
              <a:t>2</a:t>
            </a:fld>
            <a:endParaRPr lang="en-US"/>
          </a:p>
        </p:txBody>
      </p:sp>
    </p:spTree>
    <p:extLst>
      <p:ext uri="{BB962C8B-B14F-4D97-AF65-F5344CB8AC3E}">
        <p14:creationId xmlns:p14="http://schemas.microsoft.com/office/powerpoint/2010/main" val="2306944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Child A was the victim of chronic neglect over time in a home where there was instability, inadequate supervision and parental inabilities. The case is an example of cumulative harm and not isolated events and is consistent with Adverse Childhood Experiences (ACEs) literature that suggests and connects prolonged experiences of neglect and household dysfunction, to severe developmental harm (Doherty, 2023).</a:t>
            </a:r>
          </a:p>
          <a:p>
            <a:pPr algn="just"/>
            <a:r>
              <a:rPr lang="en-US"/>
              <a:t>Persistent neglect (emotional and physical), repeated occasions of children being left unsupervised, exposure to domestic abuse and maternal mental ill health (including a suicide attempt in 2017) were key risks to children's safety. Together these suggest a high-risk safeguarding profile which needed for statutory intervention (World Health Organization, 2022).</a:t>
            </a:r>
          </a:p>
          <a:p>
            <a:pPr algn="just"/>
            <a:r>
              <a:rPr lang="en-US" dirty="0"/>
              <a:t>In the case review, however, it is clear that agencies did not identify patterns of cumulative risk but acted in a piecemeal fashion. This was evidence of a lack of professional analysis with incidents not being considered as part of a safeguarding trajectory or series.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D4AFA6-D1AC-4E0F-B138-4CFA950B04DA}" type="slidenum">
              <a:t>3</a:t>
            </a:fld>
            <a:endParaRPr lang="en-US"/>
          </a:p>
        </p:txBody>
      </p:sp>
    </p:spTree>
    <p:extLst>
      <p:ext uri="{BB962C8B-B14F-4D97-AF65-F5344CB8AC3E}">
        <p14:creationId xmlns:p14="http://schemas.microsoft.com/office/powerpoint/2010/main" val="1457824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statutory safeguarding framework is mainly underpinned by the duties contained within the Children Act 1989 and 2004, which are in relation to Section 17 (a child in need) and Section 47 (reasonable suspicion of significant harm). For Child A, there were several issues that reached the level for a Section 47 enquiry, including allegations of neglect, unsafe home environments and mental health problems faced by parents.</a:t>
            </a:r>
          </a:p>
          <a:p>
            <a:pPr algn="just"/>
            <a:r>
              <a:rPr lang="en-US"/>
              <a:t>Working Together to Safeguard Children (2023) highlights the importance of multi-agency responses and escalations which need to be coordinated and timely if harm is suspected. But in this case, the case shows that the inappropriate pathway of Early Help pathways has been taken despite increasing risk (Uk Government, 2023).</a:t>
            </a:r>
          </a:p>
          <a:p>
            <a:pPr algn="just"/>
            <a:r>
              <a:rPr lang="en-US"/>
              <a:t>It is indicative of “threshold drift” where concerns are not deemed to be at the statutory limit but in ‘non-statutory’ interventions frameworks, even with evidence of significant harm. There was a lack of effective use of the Bradford Continuum of Need resulting in safeguarding concerns not being escalated up to a higher level.</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D4AFA6-D1AC-4E0F-B138-4CFA950B04DA}" type="slidenum">
              <a:t>4</a:t>
            </a:fld>
            <a:endParaRPr lang="en-US"/>
          </a:p>
        </p:txBody>
      </p:sp>
    </p:spTree>
    <p:extLst>
      <p:ext uri="{BB962C8B-B14F-4D97-AF65-F5344CB8AC3E}">
        <p14:creationId xmlns:p14="http://schemas.microsoft.com/office/powerpoint/2010/main" val="2348365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There is a high level of fragmentation in multi-agency working in children's social care, health services, police and education as illustrated in the case (Munro, 2011). Although multiple referrals and some concerns arose, there was no consistent or organized discussion of a strategy to coordinate a risk assessment or intervention planning.</a:t>
            </a:r>
          </a:p>
          <a:p>
            <a:pPr algn="just"/>
            <a:r>
              <a:rPr lang="en-US" dirty="0"/>
              <a:t>This indicates statutory safeguarding expectations have failed in Working Together to Safeguard Children, in which the agencies have to collaborate in decision making and in response. There was a lack of 'joined up' working and information was not brought together into a coherent assessment of the risks (Munro, 2011).</a:t>
            </a:r>
          </a:p>
          <a:p>
            <a:pPr algn="just"/>
            <a:r>
              <a:rPr lang="en-US"/>
              <a:t>Theoretically, this is in line with Munro's (2011) critique of child protection systems, specifically the “diffusion of responsibility” approach which involves agencies taking the view that the responsibility for managing risk is being assumed by others. This led to loss of opportunities for intervention, despite several signs of harm.</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D4AFA6-D1AC-4E0F-B138-4CFA950B04DA}" type="slidenum">
              <a:t>5</a:t>
            </a:fld>
            <a:endParaRPr lang="en-US"/>
          </a:p>
        </p:txBody>
      </p:sp>
    </p:spTree>
    <p:extLst>
      <p:ext uri="{BB962C8B-B14F-4D97-AF65-F5344CB8AC3E}">
        <p14:creationId xmlns:p14="http://schemas.microsoft.com/office/powerpoint/2010/main" val="4200599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One major systemic failure was consistently downplaying the children's lived experiences (Burroughs and Tollefsen, 2016). Child A and siblings gave consistent, coherent reports of neglect, such as being left unattended, not having enough to eat, and having unsafe homes. These disclosures were frequently withheld and challenged by parents, but were more likely to be believed by professionals.</a:t>
            </a:r>
          </a:p>
          <a:p>
            <a:pPr algn="just"/>
            <a:r>
              <a:rPr lang="en-US" dirty="0"/>
              <a:t>This reflects a lack of understanding of the principle of “child-</a:t>
            </a:r>
            <a:r>
              <a:rPr lang="en-US" dirty="0" err="1"/>
              <a:t>centred</a:t>
            </a:r>
            <a:r>
              <a:rPr lang="en-US" dirty="0"/>
              <a:t> safeguarding practice” in Working Together to Safeguard Children (2023) that underpins the importance of ensuring that children's voices are heard at the heart of assessment and decision-making (Aversa and Aversa, 2023). </a:t>
            </a:r>
          </a:p>
          <a:p>
            <a:pPr algn="just"/>
            <a:r>
              <a:rPr lang="en-US" dirty="0"/>
              <a:t>The case is a representation of an epistemic injustice, in which children's testimony was devalued in preference to adults' explanations (</a:t>
            </a:r>
            <a:r>
              <a:rPr lang="en-US" dirty="0" err="1"/>
              <a:t>Sewpaul</a:t>
            </a:r>
            <a:r>
              <a:rPr lang="en-US" dirty="0"/>
              <a:t>, Theophilus and </a:t>
            </a:r>
            <a:r>
              <a:rPr lang="en-US" dirty="0" err="1"/>
              <a:t>Sentane</a:t>
            </a:r>
            <a:r>
              <a:rPr lang="en-US" dirty="0"/>
              <a:t>, 2025). This led to an opportunity to validate the risk by engaging children and extended family members which was lost.</a:t>
            </a:r>
          </a:p>
          <a:p>
            <a:pPr algn="just"/>
            <a:r>
              <a:rPr lang="en-US"/>
              <a:t>In the end, there was insufficient direct work with children, which resulted in a partial picture of safeguarding and delayed statutory intervention when there were signs of harm.</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D4AFA6-D1AC-4E0F-B138-4CFA950B04DA}" type="slidenum">
              <a:t>6</a:t>
            </a:fld>
            <a:endParaRPr lang="en-US"/>
          </a:p>
        </p:txBody>
      </p:sp>
    </p:spTree>
    <p:extLst>
      <p:ext uri="{BB962C8B-B14F-4D97-AF65-F5344CB8AC3E}">
        <p14:creationId xmlns:p14="http://schemas.microsoft.com/office/powerpoint/2010/main" val="1010003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Parental mental ill health in this instance was a very serious safeguarding risk factor that needed to be escalated immediately to multi-agencies. A coordinated safeguarding response should have been considered under Working Together to Safeguard Children (2023), which </a:t>
            </a:r>
            <a:r>
              <a:rPr lang="en-US" dirty="0" err="1"/>
              <a:t>prioritises</a:t>
            </a:r>
            <a:r>
              <a:rPr lang="en-US" dirty="0"/>
              <a:t> the need for the whole family to be assessed and the multi-agency responsibilities for children's welfare, given the mother's suicide attempt in 2017 and her alcohol misuse, as well as the ups and downs of her engagement with services (Grant et al., 2018).</a:t>
            </a:r>
          </a:p>
          <a:p>
            <a:pPr algn="just"/>
            <a:r>
              <a:rPr lang="en-US"/>
              <a:t>There were no examples of a “Think Family” approach taken across all professional contacts (GP, police, emergency department, mental health services). It is clear from the Department of Health (2019) guidance on Think Family, that dependent children are considered in all mental health assessments in the NHS, especially during crisis presentations.</a:t>
            </a:r>
          </a:p>
          <a:p>
            <a:pPr algn="just"/>
            <a:r>
              <a:rPr lang="en-US" dirty="0"/>
              <a:t>A lack of planning across services for adults and children shows a structural failure to join adult and children's services together and fail to </a:t>
            </a:r>
            <a:r>
              <a:rPr lang="en-US" dirty="0" err="1"/>
              <a:t>capitalise</a:t>
            </a:r>
            <a:r>
              <a:rPr lang="en-US" dirty="0"/>
              <a:t> on safeguarding opportunities. This is a key omission in acknowledging parental unfitness as a risk to child safety and development.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D4AFA6-D1AC-4E0F-B138-4CFA950B04DA}" type="slidenum">
              <a:t>7</a:t>
            </a:fld>
            <a:endParaRPr lang="en-US"/>
          </a:p>
        </p:txBody>
      </p:sp>
    </p:spTree>
    <p:extLst>
      <p:ext uri="{BB962C8B-B14F-4D97-AF65-F5344CB8AC3E}">
        <p14:creationId xmlns:p14="http://schemas.microsoft.com/office/powerpoint/2010/main" val="516760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There are clear weaknesses in professional practice in the case, especially in threshold decision making practices and in practices of escalation, which are evident across agencies. Although there were several signs of harm, concerns were consistently addressed at Early Help level and not brought to the level of Section 47 child protection enquiries under the Children Act 1989 (UK Parliament, 2024).</a:t>
            </a:r>
          </a:p>
          <a:p>
            <a:pPr algn="just"/>
            <a:r>
              <a:rPr lang="en-US" dirty="0"/>
              <a:t>This is an example of confusion of thresholds and a </a:t>
            </a:r>
            <a:r>
              <a:rPr lang="en-US" dirty="0" err="1"/>
              <a:t>minimisation</a:t>
            </a:r>
            <a:r>
              <a:rPr lang="en-US" dirty="0"/>
              <a:t> of risk. Working Together to Safeguard Children 2023' expects practitioners to refer concerns if there is reasonable suspicion that significant harm has been caused to a child; however, this was not always the case for Child A.</a:t>
            </a:r>
            <a:endParaRPr lang="en-US" dirty="0">
              <a:ea typeface="Calibri"/>
              <a:cs typeface="Calibri"/>
            </a:endParaRPr>
          </a:p>
          <a:p>
            <a:pPr algn="just"/>
            <a:r>
              <a:rPr lang="en-US"/>
              <a:t>There was also no effective challenge in supervision structures. The managerial gaze failed to challenge and to challenge or doubt professional assumptions, despite the conflicting evidence from children and schools (Munro, 2011).</a:t>
            </a:r>
          </a:p>
          <a:p>
            <a:pPr algn="just"/>
            <a:r>
              <a:rPr lang="en-US" dirty="0"/>
              <a:t>The wider cultural problem of ‘non-confrontational safeguarding practice' is identified by the Bradford Safeguarding Children Partnership CSPR, where professionals are not willing to escalate as a result of uncertainty or deferring to parents' accounts. This led to a lack of opportunities for intervening earlier and preventing escalation of cumulative harm.</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D4AFA6-D1AC-4E0F-B138-4CFA950B04DA}" type="slidenum">
              <a:t>8</a:t>
            </a:fld>
            <a:endParaRPr lang="en-US"/>
          </a:p>
        </p:txBody>
      </p:sp>
    </p:spTree>
    <p:extLst>
      <p:ext uri="{BB962C8B-B14F-4D97-AF65-F5344CB8AC3E}">
        <p14:creationId xmlns:p14="http://schemas.microsoft.com/office/powerpoint/2010/main" val="777570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overall socio-structural context in which the Child A case is situated must also be considered in this context of intersectional disadvantage. The compounding vulnerabilities within the family were those of poverty, unstable housing and social isolation with multiple overlapping vulnerabilities, adding to safeguarding concerns.</a:t>
            </a:r>
          </a:p>
          <a:p>
            <a:pPr algn="just"/>
            <a:r>
              <a:rPr lang="en-US"/>
              <a:t>Crenshaw (1989) offers a theory about intersectionality, which suggests that multiple social inequalities (economically disadvantaged, ethnicity, and gender) combine to produce compounded disadvantage and decrease access to protective services. In this instance the structural factors had an impact on both risk exposure and service responsiveness (Crenshaw, 1989).</a:t>
            </a:r>
          </a:p>
          <a:p>
            <a:pPr algn="just"/>
            <a:r>
              <a:rPr lang="en-US" dirty="0"/>
              <a:t>However, contextual vulnerability was found, but should not be read as an explanation for neglect. Rather, it emphasizes the need for critical professional analysis without cultural or socioeconomic reductionism. Intersectionality was not fully </a:t>
            </a:r>
            <a:r>
              <a:rPr lang="en-US" dirty="0" err="1"/>
              <a:t>operationalised</a:t>
            </a:r>
            <a:r>
              <a:rPr lang="en-US" dirty="0"/>
              <a:t> as an analytical lens; and there was little understanding that structural disadvantage had an impact on caregiving capacity and children's lived experiences (Ovalle et al., 2023).</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D4AFA6-D1AC-4E0F-B138-4CFA950B04DA}" type="slidenum">
              <a:t>9</a:t>
            </a:fld>
            <a:endParaRPr lang="en-US"/>
          </a:p>
        </p:txBody>
      </p:sp>
    </p:spTree>
    <p:extLst>
      <p:ext uri="{BB962C8B-B14F-4D97-AF65-F5344CB8AC3E}">
        <p14:creationId xmlns:p14="http://schemas.microsoft.com/office/powerpoint/2010/main" val="3460257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case illustrates systemic safeguarding failure – the failure to take opportunities early to intervene and intervene repeatedly. There was evidence that multiple agencies had relevant information but this was not </a:t>
            </a:r>
            <a:r>
              <a:rPr lang="en-US" dirty="0" err="1"/>
              <a:t>synthesised</a:t>
            </a:r>
            <a:r>
              <a:rPr lang="en-US" dirty="0"/>
              <a:t> into a coherent safeguarding trajectory (Dickens et al., 2022).</a:t>
            </a:r>
          </a:p>
          <a:p>
            <a:pPr algn="just"/>
            <a:r>
              <a:rPr lang="en-US" dirty="0"/>
              <a:t>Chronologies, either inconsistently used or not effectively </a:t>
            </a:r>
            <a:r>
              <a:rPr lang="en-US" dirty="0" err="1"/>
              <a:t>analysed</a:t>
            </a:r>
            <a:r>
              <a:rPr lang="en-US" dirty="0"/>
              <a:t>, to determine patterns of escalating risk. This is an absence of cumulative harm analysis which is crucial in neglect situations where the risk is not present at one time but builds up over time (Newcastle Safeguarding Children, 2025).</a:t>
            </a:r>
            <a:endParaRPr lang="en-US" dirty="0">
              <a:ea typeface="Calibri"/>
              <a:cs typeface="Calibri"/>
            </a:endParaRPr>
          </a:p>
          <a:p>
            <a:pPr algn="just"/>
            <a:r>
              <a:rPr lang="en-US" dirty="0"/>
              <a:t>Effective use of chronology is </a:t>
            </a:r>
            <a:r>
              <a:rPr lang="en-US" dirty="0" err="1"/>
              <a:t>recognised</a:t>
            </a:r>
            <a:r>
              <a:rPr lang="en-US" dirty="0"/>
              <a:t> as a key factor in promoting better understanding of risk and intervening early in the context of Ofsted safeguarding learning reviews. In Child A's case, the professional decision-making was still 'episodic' (not 'longitudinal') and so did not identify the escalating harm.</a:t>
            </a:r>
            <a:endParaRPr lang="en-US" dirty="0">
              <a:ea typeface="Calibri"/>
              <a:cs typeface="Calibri"/>
            </a:endParaRPr>
          </a:p>
          <a:p>
            <a:pPr algn="just"/>
            <a:r>
              <a:rPr lang="en-US"/>
              <a:t>This is a structural weakness in safeguarding systems – not being able to 'join the dots' between agencies, thereby breaking down the risk assessment and statutory intervention process.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D4AFA6-D1AC-4E0F-B138-4CFA950B04DA}" type="slidenum">
              <a:t>10</a:t>
            </a:fld>
            <a:endParaRPr lang="en-US"/>
          </a:p>
        </p:txBody>
      </p:sp>
    </p:spTree>
    <p:extLst>
      <p:ext uri="{BB962C8B-B14F-4D97-AF65-F5344CB8AC3E}">
        <p14:creationId xmlns:p14="http://schemas.microsoft.com/office/powerpoint/2010/main" val="42644550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findings support a number of evidence-based safeguarding improvements to support multi-agency practice and </a:t>
            </a:r>
            <a:r>
              <a:rPr lang="en-US" dirty="0" err="1"/>
              <a:t>minimise</a:t>
            </a:r>
            <a:r>
              <a:rPr lang="en-US" dirty="0"/>
              <a:t> risk in the future.</a:t>
            </a:r>
          </a:p>
          <a:p>
            <a:pPr algn="just"/>
            <a:r>
              <a:rPr lang="en-US" dirty="0"/>
              <a:t>First, identification tools for neglect need to be consistently adopted throughout all agencies, to ensure early detection of cumulative harm. Second, when repeated evidence of potential significant harm is found, meetings with other agencies should be mandatory (where this is not already happening) to share the decision making process, in accordance with the guidance of Working Together to Safeguard Children (2023).</a:t>
            </a:r>
            <a:endParaRPr lang="en-US" dirty="0">
              <a:ea typeface="Calibri"/>
              <a:cs typeface="Calibri"/>
            </a:endParaRPr>
          </a:p>
          <a:p>
            <a:pPr algn="just"/>
            <a:r>
              <a:rPr lang="en-US"/>
              <a:t>Third, a fully functional “Think Family” approach needs to be in place where all adult services routinely and routinely evaluate the effect of mental ill health on their dependent children (Department of Health, 2009).</a:t>
            </a:r>
          </a:p>
          <a:p>
            <a:pPr algn="just"/>
            <a:r>
              <a:rPr lang="en-US" dirty="0"/>
              <a:t>Fourth, escalation protocols should be actively monitored to ensure that when it comes to the question of professional challenge, there is active monitoring of thresholds. Lastly, the child's voice needs to be systematically captured and highlighted in all evaluations in order to avoid adult narrative over-taking voice.</a:t>
            </a:r>
            <a:endParaRPr lang="en-US" dirty="0">
              <a:ea typeface="Calibri"/>
              <a:cs typeface="Calibri"/>
            </a:endParaRPr>
          </a:p>
          <a:p>
            <a:pPr algn="just"/>
            <a:r>
              <a:rPr lang="en-US" dirty="0"/>
              <a:t>All of these recommendations cover elements of both systemic and professional practice culture.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D4AFA6-D1AC-4E0F-B138-4CFA950B04DA}" type="slidenum">
              <a:t>11</a:t>
            </a:fld>
            <a:endParaRPr lang="en-US"/>
          </a:p>
        </p:txBody>
      </p:sp>
    </p:spTree>
    <p:extLst>
      <p:ext uri="{BB962C8B-B14F-4D97-AF65-F5344CB8AC3E}">
        <p14:creationId xmlns:p14="http://schemas.microsoft.com/office/powerpoint/2010/main" val="37542442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Finally, the death of Child A is not a single incident caused by a single professional error, but is systemic and the failure to provide a child with the necessary safeguarding. What was identified as the main concern was that services were not able to identify cumulative neglect and escalate concerns appropriately.</a:t>
            </a:r>
          </a:p>
          <a:p>
            <a:pPr algn="just"/>
            <a:r>
              <a:rPr lang="en-US"/>
              <a:t>However, across health, education and social care, many opportunities for intervention were missed, despite a series of risk markers. It is indicative of professional curiosity, escalation process and multi-agency integration issues.</a:t>
            </a:r>
          </a:p>
          <a:p>
            <a:pPr algn="just"/>
            <a:r>
              <a:rPr lang="en-US" dirty="0"/>
              <a:t>There needs to be a greater focus on children's lived experiences in all safeguarding decisions, a sense of professional curiosity, strong escalation and a stronger safeguarding culture with consistent child-</a:t>
            </a:r>
            <a:r>
              <a:rPr lang="en-US" dirty="0" err="1"/>
              <a:t>centred</a:t>
            </a:r>
            <a:r>
              <a:rPr lang="en-US" dirty="0"/>
              <a:t> practice.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7D4AFA6-D1AC-4E0F-B138-4CFA950B04DA}" type="slidenum">
              <a:t>12</a:t>
            </a:fld>
            <a:endParaRPr lang="en-US"/>
          </a:p>
        </p:txBody>
      </p:sp>
    </p:spTree>
    <p:extLst>
      <p:ext uri="{BB962C8B-B14F-4D97-AF65-F5344CB8AC3E}">
        <p14:creationId xmlns:p14="http://schemas.microsoft.com/office/powerpoint/2010/main" val="77903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cypsp.hscni.net/wp-content/uploads/2018/05/Think-Family-Technical-Report-27.2.18-Final-Final.pdf" TargetMode="External"/><Relationship Id="rId13" Type="http://schemas.openxmlformats.org/officeDocument/2006/relationships/hyperlink" Target="https://assets.publishing.service.gov.uk/media/69b92ff0f6acd3f43e961211/Working_together_to_safeguard_children_statutory_framework.pdf" TargetMode="External"/><Relationship Id="rId3" Type="http://schemas.openxmlformats.org/officeDocument/2006/relationships/hyperlink" Target="https://www.health-ni.gov.uk/articles/think-family-ni" TargetMode="External"/><Relationship Id="rId7" Type="http://schemas.openxmlformats.org/officeDocument/2006/relationships/hyperlink" Target="https://www.gov.uk/government/publications/child-safeguarding-practice-review-panel-annual-report-2023-to-2024" TargetMode="External"/><Relationship Id="rId12" Type="http://schemas.openxmlformats.org/officeDocument/2006/relationships/hyperlink" Target="https://saferbradford.co.uk/media/a25fb1ja/bdscp-annual-report-2023-2024-low-res.pdf" TargetMode="External"/><Relationship Id="rId2" Type="http://schemas.openxmlformats.org/officeDocument/2006/relationships/hyperlink" Target="https://chicagounbound.uchicago.edu/uclf/vol1989/iss1/8/" TargetMode="External"/><Relationship Id="rId1" Type="http://schemas.openxmlformats.org/officeDocument/2006/relationships/slideLayout" Target="../slideLayouts/slideLayout2.xml"/><Relationship Id="rId6" Type="http://schemas.openxmlformats.org/officeDocument/2006/relationships/hyperlink" Target="https://www.legislation.gov.uk/ukpga/1989/41/section/47" TargetMode="External"/><Relationship Id="rId11" Type="http://schemas.openxmlformats.org/officeDocument/2006/relationships/hyperlink" Target="https://arxiv.org/abs/2303.17555" TargetMode="External"/><Relationship Id="rId5" Type="http://schemas.openxmlformats.org/officeDocument/2006/relationships/hyperlink" Target="https://saferbradford.co.uk/media/k44hmjpy/child-a-final-report-for-publication.pdf" TargetMode="External"/><Relationship Id="rId15" Type="http://schemas.openxmlformats.org/officeDocument/2006/relationships/hyperlink" Target="https://www.who.int/news-room/fact-sheets/detail/violence-against-children" TargetMode="External"/><Relationship Id="rId10" Type="http://schemas.openxmlformats.org/officeDocument/2006/relationships/hyperlink" Target="https://newcastlesafeguardingchildren.org.uk/professionals/local-learning/chronologies/" TargetMode="External"/><Relationship Id="rId4" Type="http://schemas.openxmlformats.org/officeDocument/2006/relationships/hyperlink" Target="https://assets.publishing.service.gov.uk/media/639702918fa8f55307a28c61/Serious_case_reviews_1998_to_2019_-_continuities__changes_and_challenges.pdf" TargetMode="External"/><Relationship Id="rId9" Type="http://schemas.openxmlformats.org/officeDocument/2006/relationships/hyperlink" Target="https://assets.publishing.service.gov.uk/government/uploads/system/uploads/attachment_data/file/175391/Munro-Review.pdf" TargetMode="External"/><Relationship Id="rId14" Type="http://schemas.openxmlformats.org/officeDocument/2006/relationships/hyperlink" Target="https://publications.parliament.uk/pa/cm201213/cmselect/cmeduc/writev/1514/cp21.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E3B5B-57FF-0E16-DE20-51D7E5CA8D13}"/>
              </a:ext>
            </a:extLst>
          </p:cNvPr>
          <p:cNvSpPr>
            <a:spLocks noGrp="1"/>
          </p:cNvSpPr>
          <p:nvPr>
            <p:ph type="ctrTitle"/>
          </p:nvPr>
        </p:nvSpPr>
        <p:spPr/>
        <p:txBody>
          <a:bodyPr>
            <a:normAutofit fontScale="90000"/>
          </a:bodyPr>
          <a:lstStyle/>
          <a:p>
            <a:r>
              <a:rPr lang="en-GB" dirty="0"/>
              <a:t>Ileana Cristina Marin(2314523)</a:t>
            </a:r>
            <a:br>
              <a:rPr lang="en-GB" dirty="0"/>
            </a:br>
            <a:endParaRPr lang="en-GB" dirty="0"/>
          </a:p>
        </p:txBody>
      </p:sp>
      <p:sp>
        <p:nvSpPr>
          <p:cNvPr id="3" name="Subtitle 2">
            <a:extLst>
              <a:ext uri="{FF2B5EF4-FFF2-40B4-BE49-F238E27FC236}">
                <a16:creationId xmlns:a16="http://schemas.microsoft.com/office/drawing/2014/main" id="{BBD8458D-77DD-63DC-8E67-FB6D92F8552C}"/>
              </a:ext>
            </a:extLst>
          </p:cNvPr>
          <p:cNvSpPr>
            <a:spLocks noGrp="1"/>
          </p:cNvSpPr>
          <p:nvPr>
            <p:ph type="subTitle" idx="1"/>
          </p:nvPr>
        </p:nvSpPr>
        <p:spPr/>
        <p:txBody>
          <a:bodyPr/>
          <a:lstStyle/>
          <a:p>
            <a:r>
              <a:rPr lang="en-GB" dirty="0"/>
              <a:t>Protecting and Supporting Families in Health and Care </a:t>
            </a:r>
          </a:p>
          <a:p>
            <a:r>
              <a:rPr lang="en-GB" dirty="0"/>
              <a:t>(BMHP5021_BIRM)</a:t>
            </a:r>
          </a:p>
          <a:p>
            <a:r>
              <a:rPr lang="en-GB" dirty="0" err="1"/>
              <a:t>Lecturer:Robert</a:t>
            </a:r>
            <a:r>
              <a:rPr lang="en-GB" dirty="0"/>
              <a:t> </a:t>
            </a:r>
            <a:r>
              <a:rPr lang="en-GB" dirty="0" err="1"/>
              <a:t>Nartowski</a:t>
            </a:r>
            <a:endParaRPr lang="en-GB" dirty="0"/>
          </a:p>
        </p:txBody>
      </p:sp>
    </p:spTree>
    <p:extLst>
      <p:ext uri="{BB962C8B-B14F-4D97-AF65-F5344CB8AC3E}">
        <p14:creationId xmlns:p14="http://schemas.microsoft.com/office/powerpoint/2010/main" val="1594511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ctrTitle"/>
          </p:nvPr>
        </p:nvSpPr>
        <p:spPr>
          <a:xfrm>
            <a:off x="636211" y="1449010"/>
            <a:ext cx="4620584" cy="4567137"/>
          </a:xfrm>
        </p:spPr>
        <p:txBody>
          <a:bodyPr>
            <a:normAutofit/>
          </a:bodyPr>
          <a:lstStyle/>
          <a:p>
            <a:pPr algn="l"/>
            <a:r>
              <a:rPr lang="en-US" sz="3400" b="1">
                <a:ea typeface="+mj-lt"/>
                <a:cs typeface="+mj-lt"/>
              </a:rPr>
              <a:t>Child A (Doherty, 2023)</a:t>
            </a:r>
            <a:endParaRPr lang="en-US" sz="3400" b="1"/>
          </a:p>
          <a:p>
            <a:pPr algn="l"/>
            <a:r>
              <a:rPr lang="en-US" sz="3400" b="1">
                <a:ea typeface="+mj-lt"/>
                <a:cs typeface="+mj-lt"/>
              </a:rPr>
              <a:t>Multi-agency safeguarding panel discussion</a:t>
            </a:r>
            <a:endParaRPr lang="en-US" sz="3400" b="1"/>
          </a:p>
          <a:p>
            <a:pPr algn="l"/>
            <a:r>
              <a:rPr lang="en-US" sz="3400" b="1">
                <a:ea typeface="+mj-lt"/>
                <a:cs typeface="+mj-lt"/>
              </a:rPr>
              <a:t>Focus: neglect, systemic safeguarding failure, ACEs, professional intervention</a:t>
            </a:r>
            <a:endParaRPr lang="en-US" sz="3400" b="1"/>
          </a:p>
          <a:p>
            <a:pPr algn="l"/>
            <a:endParaRPr lang="en-US" sz="3400"/>
          </a:p>
        </p:txBody>
      </p:sp>
      <p:pic>
        <p:nvPicPr>
          <p:cNvPr id="4" name="Picture 3" descr="Hands covering a family with their hands&#10;&#10;AI-generated content may be incorrect.">
            <a:extLst>
              <a:ext uri="{FF2B5EF4-FFF2-40B4-BE49-F238E27FC236}">
                <a16:creationId xmlns:a16="http://schemas.microsoft.com/office/drawing/2014/main" id="{6E2A811D-E9AC-AB18-C38D-FE7FB7C79073}"/>
              </a:ext>
            </a:extLst>
          </p:cNvPr>
          <p:cNvPicPr>
            <a:picLocks noChangeAspect="1"/>
          </p:cNvPicPr>
          <p:nvPr/>
        </p:nvPicPr>
        <p:blipFill>
          <a:blip r:embed="rId3"/>
          <a:stretch>
            <a:fillRect/>
          </a:stretch>
        </p:blipFill>
        <p:spPr>
          <a:xfrm>
            <a:off x="6606253" y="1578030"/>
            <a:ext cx="4942280" cy="370193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A0D5D5CF-2197-500E-00BA-717DDE820430}"/>
              </a:ext>
            </a:extLst>
          </p:cNvPr>
          <p:cNvSpPr>
            <a:spLocks noGrp="1"/>
          </p:cNvSpPr>
          <p:nvPr>
            <p:ph type="title"/>
          </p:nvPr>
        </p:nvSpPr>
        <p:spPr>
          <a:xfrm>
            <a:off x="838200" y="643467"/>
            <a:ext cx="2951205" cy="5571066"/>
          </a:xfrm>
        </p:spPr>
        <p:txBody>
          <a:bodyPr>
            <a:normAutofit/>
          </a:bodyPr>
          <a:lstStyle/>
          <a:p>
            <a:r>
              <a:rPr lang="en-US" sz="3600" b="1">
                <a:solidFill>
                  <a:srgbClr val="FFFFFF"/>
                </a:solidFill>
                <a:latin typeface="Aptos Display"/>
                <a:cs typeface="Times New Roman"/>
              </a:rPr>
              <a:t>CASE SUMMARY &amp; KEY RISKS</a:t>
            </a:r>
            <a:r>
              <a:rPr lang="en-US" sz="4100" dirty="0">
                <a:solidFill>
                  <a:srgbClr val="FFFFFF"/>
                </a:solidFill>
                <a:latin typeface="Times New Roman"/>
                <a:cs typeface="Times New Roman"/>
              </a:rPr>
              <a:t> </a:t>
            </a:r>
            <a:endParaRPr lang="en-US" sz="4100" dirty="0">
              <a:solidFill>
                <a:srgbClr val="FFFFFF"/>
              </a:solidFill>
            </a:endParaRPr>
          </a:p>
        </p:txBody>
      </p:sp>
      <p:graphicFrame>
        <p:nvGraphicFramePr>
          <p:cNvPr id="5" name="Content Placeholder 2">
            <a:extLst>
              <a:ext uri="{FF2B5EF4-FFF2-40B4-BE49-F238E27FC236}">
                <a16:creationId xmlns:a16="http://schemas.microsoft.com/office/drawing/2014/main" id="{34A7ED22-56A2-C83A-E1D8-1623CFE3469F}"/>
              </a:ext>
            </a:extLst>
          </p:cNvPr>
          <p:cNvGraphicFramePr>
            <a:graphicFrameLocks noGrp="1"/>
          </p:cNvGraphicFramePr>
          <p:nvPr>
            <p:ph idx="1"/>
            <p:extLst>
              <p:ext uri="{D42A27DB-BD31-4B8C-83A1-F6EECF244321}">
                <p14:modId xmlns:p14="http://schemas.microsoft.com/office/powerpoint/2010/main" val="1216721994"/>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4801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361AC-C1FE-4C2D-121F-C5055EBD68BF}"/>
              </a:ext>
            </a:extLst>
          </p:cNvPr>
          <p:cNvSpPr>
            <a:spLocks noGrp="1"/>
          </p:cNvSpPr>
          <p:nvPr>
            <p:ph type="title"/>
          </p:nvPr>
        </p:nvSpPr>
        <p:spPr>
          <a:xfrm>
            <a:off x="838200" y="698643"/>
            <a:ext cx="5243394" cy="2225532"/>
          </a:xfrm>
        </p:spPr>
        <p:txBody>
          <a:bodyPr anchor="t">
            <a:normAutofit/>
          </a:bodyPr>
          <a:lstStyle/>
          <a:p>
            <a:r>
              <a:rPr lang="en-US" sz="3600" b="1">
                <a:latin typeface="Aptos"/>
                <a:cs typeface="Times New Roman"/>
              </a:rPr>
              <a:t>LEGAL &amp; POLICY FRAMEWORK </a:t>
            </a:r>
            <a:endParaRPr lang="en-US" sz="3600">
              <a:latin typeface="Aptos"/>
            </a:endParaRPr>
          </a:p>
        </p:txBody>
      </p:sp>
      <p:cxnSp>
        <p:nvCxnSpPr>
          <p:cNvPr id="11" name="Straight Connector 1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34F88D19-C269-4F98-BE6B-CFB6207D36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4" name="Picture 3" descr="A group of children standing together&#10;&#10;AI-generated content may be incorrect.">
            <a:extLst>
              <a:ext uri="{FF2B5EF4-FFF2-40B4-BE49-F238E27FC236}">
                <a16:creationId xmlns:a16="http://schemas.microsoft.com/office/drawing/2014/main" id="{8140F806-9C20-9DE0-110C-A962769260CA}"/>
              </a:ext>
            </a:extLst>
          </p:cNvPr>
          <p:cNvPicPr>
            <a:picLocks noChangeAspect="1"/>
          </p:cNvPicPr>
          <p:nvPr/>
        </p:nvPicPr>
        <p:blipFill>
          <a:blip r:embed="rId3"/>
          <a:stretch>
            <a:fillRect/>
          </a:stretch>
        </p:blipFill>
        <p:spPr>
          <a:xfrm>
            <a:off x="838200" y="3265857"/>
            <a:ext cx="5243391" cy="2469364"/>
          </a:xfrm>
          <a:prstGeom prst="rect">
            <a:avLst/>
          </a:prstGeom>
        </p:spPr>
      </p:pic>
      <p:sp>
        <p:nvSpPr>
          <p:cNvPr id="3" name="Content Placeholder 2">
            <a:extLst>
              <a:ext uri="{FF2B5EF4-FFF2-40B4-BE49-F238E27FC236}">
                <a16:creationId xmlns:a16="http://schemas.microsoft.com/office/drawing/2014/main" id="{E1707DAF-AEE9-1FF4-541D-F62F66F66F32}"/>
              </a:ext>
            </a:extLst>
          </p:cNvPr>
          <p:cNvSpPr>
            <a:spLocks noGrp="1"/>
          </p:cNvSpPr>
          <p:nvPr>
            <p:ph idx="1"/>
          </p:nvPr>
        </p:nvSpPr>
        <p:spPr>
          <a:xfrm>
            <a:off x="7229042" y="879355"/>
            <a:ext cx="4124758" cy="5120755"/>
          </a:xfrm>
        </p:spPr>
        <p:txBody>
          <a:bodyPr vert="horz" lIns="91440" tIns="45720" rIns="91440" bIns="45720" rtlCol="0" anchor="ctr">
            <a:normAutofit/>
          </a:bodyPr>
          <a:lstStyle/>
          <a:p>
            <a:r>
              <a:rPr lang="en-US" sz="2200">
                <a:solidFill>
                  <a:schemeClr val="tx1">
                    <a:alpha val="80000"/>
                  </a:schemeClr>
                </a:solidFill>
                <a:ea typeface="+mn-lt"/>
                <a:cs typeface="+mn-lt"/>
              </a:rPr>
              <a:t>Children Act 1989 &amp; 2004 (GOV.UK, 1989)</a:t>
            </a:r>
            <a:endParaRPr lang="en-US" sz="2200">
              <a:solidFill>
                <a:srgbClr val="000000">
                  <a:alpha val="80000"/>
                </a:srgbClr>
              </a:solidFill>
            </a:endParaRPr>
          </a:p>
          <a:p>
            <a:r>
              <a:rPr lang="en-US" sz="2200">
                <a:solidFill>
                  <a:schemeClr val="tx1">
                    <a:alpha val="80000"/>
                  </a:schemeClr>
                </a:solidFill>
                <a:ea typeface="+mn-lt"/>
                <a:cs typeface="+mn-lt"/>
              </a:rPr>
              <a:t>Working Together to Safeguard Children (2023) (Uk Government, 2023)</a:t>
            </a:r>
            <a:endParaRPr lang="en-US" sz="2200">
              <a:solidFill>
                <a:srgbClr val="000000">
                  <a:alpha val="80000"/>
                </a:srgbClr>
              </a:solidFill>
            </a:endParaRPr>
          </a:p>
          <a:p>
            <a:r>
              <a:rPr lang="en-US" sz="2200">
                <a:solidFill>
                  <a:schemeClr val="tx1">
                    <a:alpha val="80000"/>
                  </a:schemeClr>
                </a:solidFill>
                <a:ea typeface="+mn-lt"/>
                <a:cs typeface="+mn-lt"/>
              </a:rPr>
              <a:t>Section 47 child protection thresholds </a:t>
            </a:r>
            <a:endParaRPr lang="en-US" sz="2200">
              <a:solidFill>
                <a:srgbClr val="000000">
                  <a:alpha val="80000"/>
                </a:srgbClr>
              </a:solidFill>
            </a:endParaRPr>
          </a:p>
          <a:p>
            <a:r>
              <a:rPr lang="en-US" sz="2200">
                <a:solidFill>
                  <a:schemeClr val="tx1">
                    <a:alpha val="80000"/>
                  </a:schemeClr>
                </a:solidFill>
                <a:ea typeface="+mn-lt"/>
                <a:cs typeface="+mn-lt"/>
              </a:rPr>
              <a:t>Early Help vs statutory intervention </a:t>
            </a:r>
            <a:endParaRPr lang="en-US" sz="2200">
              <a:solidFill>
                <a:srgbClr val="000000">
                  <a:alpha val="80000"/>
                </a:srgbClr>
              </a:solidFill>
            </a:endParaRPr>
          </a:p>
          <a:p>
            <a:r>
              <a:rPr lang="en-US" sz="2200">
                <a:solidFill>
                  <a:schemeClr val="tx1">
                    <a:alpha val="80000"/>
                  </a:schemeClr>
                </a:solidFill>
                <a:ea typeface="+mn-lt"/>
                <a:cs typeface="+mn-lt"/>
              </a:rPr>
              <a:t>Bradford Continuum of Need model </a:t>
            </a:r>
            <a:endParaRPr lang="en-US" sz="2200">
              <a:solidFill>
                <a:srgbClr val="000000">
                  <a:alpha val="80000"/>
                </a:srgbClr>
              </a:solidFill>
            </a:endParaRPr>
          </a:p>
          <a:p>
            <a:endParaRPr lang="en-US" sz="2000">
              <a:solidFill>
                <a:schemeClr val="tx1">
                  <a:alpha val="80000"/>
                </a:schemeClr>
              </a:solidFill>
            </a:endParaRPr>
          </a:p>
        </p:txBody>
      </p:sp>
    </p:spTree>
    <p:extLst>
      <p:ext uri="{BB962C8B-B14F-4D97-AF65-F5344CB8AC3E}">
        <p14:creationId xmlns:p14="http://schemas.microsoft.com/office/powerpoint/2010/main" val="396277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1692A5-CFF3-1FDE-3012-88AC83AEF6AE}"/>
              </a:ext>
            </a:extLst>
          </p:cNvPr>
          <p:cNvSpPr>
            <a:spLocks noGrp="1"/>
          </p:cNvSpPr>
          <p:nvPr>
            <p:ph type="title"/>
          </p:nvPr>
        </p:nvSpPr>
        <p:spPr>
          <a:xfrm>
            <a:off x="6657715" y="467271"/>
            <a:ext cx="4195674" cy="2052522"/>
          </a:xfrm>
        </p:spPr>
        <p:txBody>
          <a:bodyPr anchor="b">
            <a:normAutofit/>
          </a:bodyPr>
          <a:lstStyle/>
          <a:p>
            <a:r>
              <a:rPr lang="en-US" sz="3600" b="1">
                <a:latin typeface="Aptos Display"/>
                <a:cs typeface="Times New Roman"/>
              </a:rPr>
              <a:t>MULTI-AGENCY FAILURES </a:t>
            </a:r>
            <a:endParaRPr lang="en-US" sz="3600">
              <a:latin typeface="Aptos Display"/>
            </a:endParaRP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amp;#39;s hands covering a group of paper people&#10;&#10;AI-generated content may be incorrect.">
            <a:extLst>
              <a:ext uri="{FF2B5EF4-FFF2-40B4-BE49-F238E27FC236}">
                <a16:creationId xmlns:a16="http://schemas.microsoft.com/office/drawing/2014/main" id="{A2141060-AF2A-8780-A6B7-E2EB697A2A05}"/>
              </a:ext>
            </a:extLst>
          </p:cNvPr>
          <p:cNvPicPr>
            <a:picLocks noChangeAspect="1"/>
          </p:cNvPicPr>
          <p:nvPr/>
        </p:nvPicPr>
        <p:blipFill>
          <a:blip r:embed="rId3"/>
          <a:srcRect l="12971" r="12125"/>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8DAD18E-729D-65CE-95B8-BF8AA39AAE28}"/>
              </a:ext>
            </a:extLst>
          </p:cNvPr>
          <p:cNvSpPr>
            <a:spLocks noGrp="1"/>
          </p:cNvSpPr>
          <p:nvPr>
            <p:ph idx="1"/>
          </p:nvPr>
        </p:nvSpPr>
        <p:spPr>
          <a:xfrm>
            <a:off x="6657715" y="2990818"/>
            <a:ext cx="4195673" cy="2913872"/>
          </a:xfrm>
        </p:spPr>
        <p:txBody>
          <a:bodyPr vert="horz" lIns="91440" tIns="45720" rIns="91440" bIns="45720" rtlCol="0" anchor="t">
            <a:noAutofit/>
          </a:bodyPr>
          <a:lstStyle/>
          <a:p>
            <a:r>
              <a:rPr lang="en-US" sz="2200">
                <a:solidFill>
                  <a:schemeClr val="tx1">
                    <a:alpha val="80000"/>
                  </a:schemeClr>
                </a:solidFill>
                <a:ea typeface="+mn-lt"/>
                <a:cs typeface="+mn-lt"/>
              </a:rPr>
              <a:t>Fragmented communication between agencies </a:t>
            </a:r>
            <a:endParaRPr lang="en-US" sz="2200">
              <a:solidFill>
                <a:schemeClr val="tx1">
                  <a:alpha val="80000"/>
                </a:schemeClr>
              </a:solidFill>
            </a:endParaRPr>
          </a:p>
          <a:p>
            <a:r>
              <a:rPr lang="en-US" sz="2200">
                <a:solidFill>
                  <a:schemeClr val="tx1">
                    <a:alpha val="80000"/>
                  </a:schemeClr>
                </a:solidFill>
                <a:ea typeface="+mn-lt"/>
                <a:cs typeface="+mn-lt"/>
              </a:rPr>
              <a:t>No consistent strategy discussions </a:t>
            </a:r>
            <a:endParaRPr lang="en-US" sz="2200">
              <a:solidFill>
                <a:schemeClr val="tx1">
                  <a:alpha val="80000"/>
                </a:schemeClr>
              </a:solidFill>
            </a:endParaRPr>
          </a:p>
          <a:p>
            <a:r>
              <a:rPr lang="en-US" sz="2200">
                <a:solidFill>
                  <a:schemeClr val="tx1">
                    <a:alpha val="80000"/>
                  </a:schemeClr>
                </a:solidFill>
                <a:ea typeface="+mn-lt"/>
                <a:cs typeface="+mn-lt"/>
              </a:rPr>
              <a:t>Poor information sharing </a:t>
            </a:r>
            <a:endParaRPr lang="en-US" sz="2200">
              <a:solidFill>
                <a:schemeClr val="tx1">
                  <a:alpha val="80000"/>
                </a:schemeClr>
              </a:solidFill>
            </a:endParaRPr>
          </a:p>
          <a:p>
            <a:r>
              <a:rPr lang="en-US" sz="2200">
                <a:solidFill>
                  <a:schemeClr val="tx1">
                    <a:alpha val="80000"/>
                  </a:schemeClr>
                </a:solidFill>
                <a:ea typeface="+mn-lt"/>
                <a:cs typeface="+mn-lt"/>
              </a:rPr>
              <a:t>Lack of coordinated safeguarding plan </a:t>
            </a:r>
            <a:endParaRPr lang="en-US" sz="2200">
              <a:solidFill>
                <a:schemeClr val="tx1">
                  <a:alpha val="80000"/>
                </a:schemeClr>
              </a:solidFill>
            </a:endParaRPr>
          </a:p>
          <a:p>
            <a:r>
              <a:rPr lang="en-US" sz="2200">
                <a:solidFill>
                  <a:schemeClr val="tx1">
                    <a:alpha val="80000"/>
                  </a:schemeClr>
                </a:solidFill>
                <a:ea typeface="+mn-lt"/>
                <a:cs typeface="+mn-lt"/>
              </a:rPr>
              <a:t>Responsibility diffusion across services </a:t>
            </a:r>
            <a:endParaRPr lang="en-US" sz="2200">
              <a:solidFill>
                <a:schemeClr val="tx1">
                  <a:alpha val="80000"/>
                </a:schemeClr>
              </a:solidFill>
            </a:endParaRPr>
          </a:p>
          <a:p>
            <a:endParaRPr lang="en-US" sz="1900">
              <a:solidFill>
                <a:schemeClr val="tx1">
                  <a:alpha val="80000"/>
                </a:schemeClr>
              </a:solidFill>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1984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FBB1644-37A5-B3A0-3FFD-A19F28BE841D}"/>
              </a:ext>
            </a:extLst>
          </p:cNvPr>
          <p:cNvSpPr>
            <a:spLocks noGrp="1"/>
          </p:cNvSpPr>
          <p:nvPr>
            <p:ph type="title"/>
          </p:nvPr>
        </p:nvSpPr>
        <p:spPr>
          <a:xfrm>
            <a:off x="838200" y="365125"/>
            <a:ext cx="5393361" cy="1325563"/>
          </a:xfrm>
        </p:spPr>
        <p:txBody>
          <a:bodyPr>
            <a:normAutofit/>
          </a:bodyPr>
          <a:lstStyle/>
          <a:p>
            <a:r>
              <a:rPr lang="en-US" sz="3600" b="1">
                <a:latin typeface="Aptos Display"/>
                <a:cs typeface="Times New Roman"/>
              </a:rPr>
              <a:t>CHILD’S VOICE &amp; LIVED EXPERIENCE </a:t>
            </a:r>
            <a:endParaRPr lang="en-US" sz="3600">
              <a:latin typeface="Aptos Display"/>
            </a:endParaRPr>
          </a:p>
        </p:txBody>
      </p:sp>
      <p:sp>
        <p:nvSpPr>
          <p:cNvPr id="3" name="Content Placeholder 2">
            <a:extLst>
              <a:ext uri="{FF2B5EF4-FFF2-40B4-BE49-F238E27FC236}">
                <a16:creationId xmlns:a16="http://schemas.microsoft.com/office/drawing/2014/main" id="{3FF50828-C6DC-0D5E-F9EA-592B51A82562}"/>
              </a:ext>
            </a:extLst>
          </p:cNvPr>
          <p:cNvSpPr>
            <a:spLocks noGrp="1"/>
          </p:cNvSpPr>
          <p:nvPr>
            <p:ph idx="1"/>
          </p:nvPr>
        </p:nvSpPr>
        <p:spPr>
          <a:xfrm>
            <a:off x="838200" y="2311853"/>
            <a:ext cx="5393361" cy="3328081"/>
          </a:xfrm>
        </p:spPr>
        <p:txBody>
          <a:bodyPr vert="horz" lIns="91440" tIns="45720" rIns="91440" bIns="45720" rtlCol="0" anchor="t">
            <a:normAutofit/>
          </a:bodyPr>
          <a:lstStyle/>
          <a:p>
            <a:r>
              <a:rPr lang="en-US" sz="2200">
                <a:ea typeface="+mn-lt"/>
                <a:cs typeface="+mn-lt"/>
              </a:rPr>
              <a:t>Child disclosures of neglect ignored </a:t>
            </a:r>
            <a:endParaRPr lang="en-US" sz="2200"/>
          </a:p>
          <a:p>
            <a:r>
              <a:rPr lang="en-US" sz="2200">
                <a:ea typeface="+mn-lt"/>
                <a:cs typeface="+mn-lt"/>
              </a:rPr>
              <a:t>Older sibling reports of being left alone </a:t>
            </a:r>
            <a:endParaRPr lang="en-US" sz="2200"/>
          </a:p>
          <a:p>
            <a:r>
              <a:rPr lang="en-US" sz="2200">
                <a:ea typeface="+mn-lt"/>
                <a:cs typeface="+mn-lt"/>
              </a:rPr>
              <a:t>Poor housing conditions and lack of food </a:t>
            </a:r>
            <a:endParaRPr lang="en-US" sz="2200"/>
          </a:p>
          <a:p>
            <a:r>
              <a:rPr lang="en-US" sz="2200">
                <a:ea typeface="+mn-lt"/>
                <a:cs typeface="+mn-lt"/>
              </a:rPr>
              <a:t>Emotional abuse allegations </a:t>
            </a:r>
            <a:endParaRPr lang="en-US" sz="2200"/>
          </a:p>
          <a:p>
            <a:r>
              <a:rPr lang="en-US" sz="2200" dirty="0">
                <a:ea typeface="+mn-lt"/>
                <a:cs typeface="+mn-lt"/>
              </a:rPr>
              <a:t>Failure to </a:t>
            </a:r>
            <a:r>
              <a:rPr lang="en-US" sz="2200" dirty="0" err="1">
                <a:ea typeface="+mn-lt"/>
                <a:cs typeface="+mn-lt"/>
              </a:rPr>
              <a:t>prioritise</a:t>
            </a:r>
            <a:r>
              <a:rPr lang="en-US" sz="2200" dirty="0">
                <a:ea typeface="+mn-lt"/>
                <a:cs typeface="+mn-lt"/>
              </a:rPr>
              <a:t> child-</a:t>
            </a:r>
            <a:r>
              <a:rPr lang="en-US" sz="2200" dirty="0" err="1">
                <a:ea typeface="+mn-lt"/>
                <a:cs typeface="+mn-lt"/>
              </a:rPr>
              <a:t>centred</a:t>
            </a:r>
            <a:r>
              <a:rPr lang="en-US" sz="2200" dirty="0">
                <a:ea typeface="+mn-lt"/>
                <a:cs typeface="+mn-lt"/>
              </a:rPr>
              <a:t> practice </a:t>
            </a:r>
            <a:endParaRPr lang="en-US" sz="2200" dirty="0"/>
          </a:p>
          <a:p>
            <a:endParaRPr lang="en-US" dirty="0"/>
          </a:p>
        </p:txBody>
      </p:sp>
      <p:pic>
        <p:nvPicPr>
          <p:cNvPr id="4" name="Picture 3" descr="A group of children in a circle with a globe&#10;&#10;AI-generated content may be incorrect.">
            <a:extLst>
              <a:ext uri="{FF2B5EF4-FFF2-40B4-BE49-F238E27FC236}">
                <a16:creationId xmlns:a16="http://schemas.microsoft.com/office/drawing/2014/main" id="{0E98C2FC-D90B-8CBE-DCA1-04709E71C732}"/>
              </a:ext>
            </a:extLst>
          </p:cNvPr>
          <p:cNvPicPr>
            <a:picLocks noChangeAspect="1"/>
          </p:cNvPicPr>
          <p:nvPr/>
        </p:nvPicPr>
        <p:blipFill>
          <a:blip r:embed="rId3"/>
          <a:srcRect l="12970" r="20484"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3898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F8E20B-D4AA-23AA-FB44-8800C17252A8}"/>
              </a:ext>
            </a:extLst>
          </p:cNvPr>
          <p:cNvSpPr>
            <a:spLocks noGrp="1"/>
          </p:cNvSpPr>
          <p:nvPr>
            <p:ph type="title"/>
          </p:nvPr>
        </p:nvSpPr>
        <p:spPr>
          <a:xfrm>
            <a:off x="6657715" y="467271"/>
            <a:ext cx="4195674" cy="2052522"/>
          </a:xfrm>
        </p:spPr>
        <p:txBody>
          <a:bodyPr anchor="b">
            <a:normAutofit/>
          </a:bodyPr>
          <a:lstStyle/>
          <a:p>
            <a:r>
              <a:rPr lang="en-US" sz="3600" b="1">
                <a:latin typeface="Aptos Display"/>
                <a:cs typeface="Times New Roman"/>
              </a:rPr>
              <a:t>IMPACT OF PARENTAL MENTAL HEALTH</a:t>
            </a:r>
            <a:r>
              <a:rPr lang="en-US" sz="3500" dirty="0">
                <a:latin typeface="Times New Roman"/>
                <a:cs typeface="Times New Roman"/>
              </a:rPr>
              <a:t> </a:t>
            </a:r>
            <a:endParaRPr lang="en-US" sz="3500" dirty="0"/>
          </a:p>
        </p:txBody>
      </p:sp>
      <p:sp>
        <p:nvSpPr>
          <p:cNvPr id="18" name="Oval 17">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itting on the ground looking at a child&#10;&#10;AI-generated content may be incorrect.">
            <a:extLst>
              <a:ext uri="{FF2B5EF4-FFF2-40B4-BE49-F238E27FC236}">
                <a16:creationId xmlns:a16="http://schemas.microsoft.com/office/drawing/2014/main" id="{D4F94D6D-DE22-E0E4-01C1-29E035D050E2}"/>
              </a:ext>
            </a:extLst>
          </p:cNvPr>
          <p:cNvPicPr>
            <a:picLocks noChangeAspect="1"/>
          </p:cNvPicPr>
          <p:nvPr/>
        </p:nvPicPr>
        <p:blipFill>
          <a:blip r:embed="rId3"/>
          <a:srcRect r="1"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FBAD530-9A83-0FDE-F029-7C0CD2E760B8}"/>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US" sz="2200">
                <a:solidFill>
                  <a:schemeClr val="tx1">
                    <a:alpha val="80000"/>
                  </a:schemeClr>
                </a:solidFill>
                <a:ea typeface="+mn-lt"/>
                <a:cs typeface="+mn-lt"/>
              </a:rPr>
              <a:t>Maternal suicide attempt (2017) </a:t>
            </a:r>
            <a:endParaRPr lang="en-US" sz="2200">
              <a:solidFill>
                <a:schemeClr val="tx1">
                  <a:alpha val="80000"/>
                </a:schemeClr>
              </a:solidFill>
            </a:endParaRPr>
          </a:p>
          <a:p>
            <a:r>
              <a:rPr lang="en-US" sz="2200">
                <a:solidFill>
                  <a:schemeClr val="tx1">
                    <a:alpha val="80000"/>
                  </a:schemeClr>
                </a:solidFill>
                <a:ea typeface="+mn-lt"/>
                <a:cs typeface="+mn-lt"/>
              </a:rPr>
              <a:t>Alcohol misuse and crisis presentations </a:t>
            </a:r>
            <a:endParaRPr lang="en-US" sz="2200">
              <a:solidFill>
                <a:schemeClr val="tx1">
                  <a:alpha val="80000"/>
                </a:schemeClr>
              </a:solidFill>
            </a:endParaRPr>
          </a:p>
          <a:p>
            <a:r>
              <a:rPr lang="en-US" sz="2200">
                <a:solidFill>
                  <a:schemeClr val="tx1">
                    <a:alpha val="80000"/>
                  </a:schemeClr>
                </a:solidFill>
                <a:ea typeface="+mn-lt"/>
                <a:cs typeface="+mn-lt"/>
              </a:rPr>
              <a:t>Non-engagement with mental health services </a:t>
            </a:r>
            <a:endParaRPr lang="en-US" sz="2200">
              <a:solidFill>
                <a:schemeClr val="tx1">
                  <a:alpha val="80000"/>
                </a:schemeClr>
              </a:solidFill>
            </a:endParaRPr>
          </a:p>
          <a:p>
            <a:r>
              <a:rPr lang="en-US" sz="2200">
                <a:solidFill>
                  <a:schemeClr val="tx1">
                    <a:alpha val="80000"/>
                  </a:schemeClr>
                </a:solidFill>
                <a:ea typeface="+mn-lt"/>
                <a:cs typeface="+mn-lt"/>
              </a:rPr>
              <a:t>Lack of coordinated family assessment </a:t>
            </a:r>
            <a:endParaRPr lang="en-US" sz="2200">
              <a:solidFill>
                <a:schemeClr val="tx1">
                  <a:alpha val="80000"/>
                </a:schemeClr>
              </a:solidFill>
            </a:endParaRPr>
          </a:p>
          <a:p>
            <a:endParaRPr lang="en-US" sz="2000">
              <a:solidFill>
                <a:schemeClr val="tx1">
                  <a:alpha val="80000"/>
                </a:schemeClr>
              </a:solidFill>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3861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39396-7715-FCDE-AAD4-9AF1D28FE9DD}"/>
              </a:ext>
            </a:extLst>
          </p:cNvPr>
          <p:cNvSpPr>
            <a:spLocks noGrp="1"/>
          </p:cNvSpPr>
          <p:nvPr>
            <p:ph type="title"/>
          </p:nvPr>
        </p:nvSpPr>
        <p:spPr>
          <a:xfrm>
            <a:off x="761840" y="1138265"/>
            <a:ext cx="4651204" cy="1401183"/>
          </a:xfrm>
        </p:spPr>
        <p:txBody>
          <a:bodyPr anchor="t">
            <a:normAutofit/>
          </a:bodyPr>
          <a:lstStyle/>
          <a:p>
            <a:r>
              <a:rPr lang="en-US" sz="3600" b="1"/>
              <a:t>PROFESSIONAL PRACTICE FAILURES </a:t>
            </a:r>
          </a:p>
          <a:p>
            <a:endParaRPr lang="en-US"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BFA4D5-BD91-A05F-E944-909E5956FB93}"/>
              </a:ext>
            </a:extLst>
          </p:cNvPr>
          <p:cNvSpPr>
            <a:spLocks noGrp="1"/>
          </p:cNvSpPr>
          <p:nvPr>
            <p:ph idx="1"/>
          </p:nvPr>
        </p:nvSpPr>
        <p:spPr>
          <a:xfrm>
            <a:off x="761839" y="2551176"/>
            <a:ext cx="4651205" cy="3602935"/>
          </a:xfrm>
        </p:spPr>
        <p:txBody>
          <a:bodyPr vert="horz" lIns="91440" tIns="45720" rIns="91440" bIns="45720" rtlCol="0" anchor="t">
            <a:normAutofit/>
          </a:bodyPr>
          <a:lstStyle/>
          <a:p>
            <a:r>
              <a:rPr lang="en-US" sz="2200">
                <a:ea typeface="+mn-lt"/>
                <a:cs typeface="+mn-lt"/>
              </a:rPr>
              <a:t>Threshold confusion (Early Help vs s47) </a:t>
            </a:r>
            <a:endParaRPr lang="en-US" sz="2200"/>
          </a:p>
          <a:p>
            <a:r>
              <a:rPr lang="en-US" sz="2200">
                <a:ea typeface="+mn-lt"/>
                <a:cs typeface="+mn-lt"/>
              </a:rPr>
              <a:t>Lack of professional escalation </a:t>
            </a:r>
            <a:endParaRPr lang="en-US" sz="2200"/>
          </a:p>
          <a:p>
            <a:r>
              <a:rPr lang="en-US" sz="2200">
                <a:ea typeface="+mn-lt"/>
                <a:cs typeface="+mn-lt"/>
              </a:rPr>
              <a:t>Weak supervisory challenge </a:t>
            </a:r>
            <a:endParaRPr lang="en-US" sz="2200"/>
          </a:p>
          <a:p>
            <a:r>
              <a:rPr lang="en-US" sz="2200">
                <a:ea typeface="+mn-lt"/>
                <a:cs typeface="+mn-lt"/>
              </a:rPr>
              <a:t>Over-reliance on parental narrative </a:t>
            </a:r>
            <a:endParaRPr lang="en-US" sz="2200"/>
          </a:p>
          <a:p>
            <a:endParaRPr lang="en-US" sz="2000"/>
          </a:p>
        </p:txBody>
      </p:sp>
      <p:pic>
        <p:nvPicPr>
          <p:cNvPr id="4" name="Picture 3" descr="A child holding a stuffed animal&#10;&#10;AI-generated content may be incorrect.">
            <a:extLst>
              <a:ext uri="{FF2B5EF4-FFF2-40B4-BE49-F238E27FC236}">
                <a16:creationId xmlns:a16="http://schemas.microsoft.com/office/drawing/2014/main" id="{FC1FA5BE-492F-9B8C-44A1-EB8DC0B80C83}"/>
              </a:ext>
            </a:extLst>
          </p:cNvPr>
          <p:cNvPicPr>
            <a:picLocks noChangeAspect="1"/>
          </p:cNvPicPr>
          <p:nvPr/>
        </p:nvPicPr>
        <p:blipFill>
          <a:blip r:embed="rId3"/>
          <a:srcRect r="32835" b="-1"/>
          <a:stretch>
            <a:fillRect/>
          </a:stretch>
        </p:blipFill>
        <p:spPr>
          <a:xfrm>
            <a:off x="6096000" y="838013"/>
            <a:ext cx="5234538" cy="5186267"/>
          </a:xfrm>
          <a:prstGeom prst="rect">
            <a:avLst/>
          </a:prstGeom>
        </p:spPr>
      </p:pic>
    </p:spTree>
    <p:extLst>
      <p:ext uri="{BB962C8B-B14F-4D97-AF65-F5344CB8AC3E}">
        <p14:creationId xmlns:p14="http://schemas.microsoft.com/office/powerpoint/2010/main" val="3891977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0A637-9969-5946-2DEA-44797FAD76DD}"/>
              </a:ext>
            </a:extLst>
          </p:cNvPr>
          <p:cNvSpPr>
            <a:spLocks noGrp="1"/>
          </p:cNvSpPr>
          <p:nvPr>
            <p:ph type="title"/>
          </p:nvPr>
        </p:nvSpPr>
        <p:spPr>
          <a:xfrm>
            <a:off x="800100" y="3822610"/>
            <a:ext cx="4229100" cy="2255461"/>
          </a:xfrm>
        </p:spPr>
        <p:txBody>
          <a:bodyPr anchor="t">
            <a:normAutofit/>
          </a:bodyPr>
          <a:lstStyle/>
          <a:p>
            <a:r>
              <a:rPr lang="en-US" sz="3600" b="1"/>
              <a:t>INTERSECTIONALITY &amp; CONTEXTUAL FACTORS</a:t>
            </a:r>
            <a:r>
              <a:rPr lang="en-US" sz="3200" dirty="0"/>
              <a:t> </a:t>
            </a:r>
          </a:p>
          <a:p>
            <a:endParaRPr lang="en-US" sz="3200"/>
          </a:p>
        </p:txBody>
      </p:sp>
      <p:pic>
        <p:nvPicPr>
          <p:cNvPr id="4" name="Picture 3" descr="A child playing with a toy&#10;&#10;AI-generated content may be incorrect.">
            <a:extLst>
              <a:ext uri="{FF2B5EF4-FFF2-40B4-BE49-F238E27FC236}">
                <a16:creationId xmlns:a16="http://schemas.microsoft.com/office/drawing/2014/main" id="{27FB89A2-09D5-3FE2-B13D-05DC3813C11C}"/>
              </a:ext>
            </a:extLst>
          </p:cNvPr>
          <p:cNvPicPr>
            <a:picLocks noChangeAspect="1"/>
          </p:cNvPicPr>
          <p:nvPr/>
        </p:nvPicPr>
        <p:blipFill>
          <a:blip r:embed="rId3"/>
          <a:srcRect t="7066" r="1" b="1"/>
          <a:stretch>
            <a:fillRect/>
          </a:stretch>
        </p:blipFill>
        <p:spPr>
          <a:xfrm>
            <a:off x="866422" y="-1"/>
            <a:ext cx="10459156" cy="3517995"/>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48BA5A-8AE2-C611-21C4-E9E0097A4E9A}"/>
              </a:ext>
            </a:extLst>
          </p:cNvPr>
          <p:cNvSpPr>
            <a:spLocks noGrp="1"/>
          </p:cNvSpPr>
          <p:nvPr>
            <p:ph idx="1"/>
          </p:nvPr>
        </p:nvSpPr>
        <p:spPr>
          <a:xfrm>
            <a:off x="5987844" y="3854885"/>
            <a:ext cx="5365955" cy="2384552"/>
          </a:xfrm>
        </p:spPr>
        <p:txBody>
          <a:bodyPr vert="horz" lIns="91440" tIns="45720" rIns="91440" bIns="45720" rtlCol="0" anchor="t">
            <a:normAutofit/>
          </a:bodyPr>
          <a:lstStyle/>
          <a:p>
            <a:r>
              <a:rPr lang="en-US" sz="2200">
                <a:ea typeface="+mn-lt"/>
                <a:cs typeface="+mn-lt"/>
              </a:rPr>
              <a:t>Poverty and housing instability </a:t>
            </a:r>
            <a:endParaRPr lang="en-US" sz="2200"/>
          </a:p>
          <a:p>
            <a:r>
              <a:rPr lang="en-US" sz="2200">
                <a:ea typeface="+mn-lt"/>
                <a:cs typeface="+mn-lt"/>
              </a:rPr>
              <a:t>Ethnicity and identity factors </a:t>
            </a:r>
            <a:endParaRPr lang="en-US" sz="2200"/>
          </a:p>
          <a:p>
            <a:r>
              <a:rPr lang="en-US" sz="2200">
                <a:ea typeface="+mn-lt"/>
                <a:cs typeface="+mn-lt"/>
              </a:rPr>
              <a:t>Gendered caregiving burden </a:t>
            </a:r>
            <a:endParaRPr lang="en-US" sz="2200"/>
          </a:p>
          <a:p>
            <a:r>
              <a:rPr lang="en-US" sz="2200">
                <a:ea typeface="+mn-lt"/>
                <a:cs typeface="+mn-lt"/>
              </a:rPr>
              <a:t>Social exclusion and deprivation </a:t>
            </a:r>
            <a:endParaRPr lang="en-US" sz="2200"/>
          </a:p>
          <a:p>
            <a:endParaRPr lang="en-US" sz="2000"/>
          </a:p>
        </p:txBody>
      </p:sp>
    </p:spTree>
    <p:extLst>
      <p:ext uri="{BB962C8B-B14F-4D97-AF65-F5344CB8AC3E}">
        <p14:creationId xmlns:p14="http://schemas.microsoft.com/office/powerpoint/2010/main" val="1414754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96EC6-A041-63E2-5421-5B1126E977EF}"/>
              </a:ext>
            </a:extLst>
          </p:cNvPr>
          <p:cNvSpPr>
            <a:spLocks noGrp="1"/>
          </p:cNvSpPr>
          <p:nvPr>
            <p:ph type="title"/>
          </p:nvPr>
        </p:nvSpPr>
        <p:spPr>
          <a:xfrm>
            <a:off x="761840" y="1138265"/>
            <a:ext cx="4544762" cy="1401183"/>
          </a:xfrm>
        </p:spPr>
        <p:txBody>
          <a:bodyPr anchor="t">
            <a:normAutofit/>
          </a:bodyPr>
          <a:lstStyle/>
          <a:p>
            <a:r>
              <a:rPr lang="en-US" sz="3600" b="1"/>
              <a:t>SYSTEMIC FAILURES ANALYSIS </a:t>
            </a:r>
          </a:p>
          <a:p>
            <a:endParaRPr lang="en-US"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0BA963-0EBB-D087-6DEF-654C196E76B7}"/>
              </a:ext>
            </a:extLst>
          </p:cNvPr>
          <p:cNvSpPr>
            <a:spLocks noGrp="1"/>
          </p:cNvSpPr>
          <p:nvPr>
            <p:ph idx="1"/>
          </p:nvPr>
        </p:nvSpPr>
        <p:spPr>
          <a:xfrm>
            <a:off x="761840" y="2551176"/>
            <a:ext cx="4544762" cy="3602935"/>
          </a:xfrm>
        </p:spPr>
        <p:txBody>
          <a:bodyPr vert="horz" lIns="91440" tIns="45720" rIns="91440" bIns="45720" rtlCol="0" anchor="t">
            <a:normAutofit/>
          </a:bodyPr>
          <a:lstStyle/>
          <a:p>
            <a:r>
              <a:rPr lang="en-US" sz="2200">
                <a:ea typeface="+mn-lt"/>
                <a:cs typeface="+mn-lt"/>
              </a:rPr>
              <a:t>Missed early intervention points </a:t>
            </a:r>
            <a:endParaRPr lang="en-US" sz="2200"/>
          </a:p>
          <a:p>
            <a:r>
              <a:rPr lang="en-US" sz="2200">
                <a:ea typeface="+mn-lt"/>
                <a:cs typeface="+mn-lt"/>
              </a:rPr>
              <a:t>Poor use of chronologies </a:t>
            </a:r>
            <a:endParaRPr lang="en-US" sz="2200"/>
          </a:p>
          <a:p>
            <a:r>
              <a:rPr lang="en-US" sz="2200">
                <a:ea typeface="+mn-lt"/>
                <a:cs typeface="+mn-lt"/>
              </a:rPr>
              <a:t>Lack of cumulative harm analysis </a:t>
            </a:r>
            <a:endParaRPr lang="en-US" sz="2200"/>
          </a:p>
          <a:p>
            <a:r>
              <a:rPr lang="en-US" sz="2200">
                <a:ea typeface="+mn-lt"/>
                <a:cs typeface="+mn-lt"/>
              </a:rPr>
              <a:t>Ineffective escalation pathways </a:t>
            </a:r>
            <a:endParaRPr lang="en-US" sz="2200"/>
          </a:p>
          <a:p>
            <a:endParaRPr lang="en-US" sz="2000"/>
          </a:p>
        </p:txBody>
      </p:sp>
      <p:pic>
        <p:nvPicPr>
          <p:cNvPr id="4" name="Picture 3" descr="A cartoon of two people&#10;&#10;AI-generated content may be incorrect.">
            <a:extLst>
              <a:ext uri="{FF2B5EF4-FFF2-40B4-BE49-F238E27FC236}">
                <a16:creationId xmlns:a16="http://schemas.microsoft.com/office/drawing/2014/main" id="{30AA2360-A923-4C37-6D12-F6DF240E6F9C}"/>
              </a:ext>
            </a:extLst>
          </p:cNvPr>
          <p:cNvPicPr>
            <a:picLocks noChangeAspect="1"/>
          </p:cNvPicPr>
          <p:nvPr/>
        </p:nvPicPr>
        <p:blipFill>
          <a:blip r:embed="rId3"/>
          <a:stretch>
            <a:fillRect/>
          </a:stretch>
        </p:blipFill>
        <p:spPr>
          <a:xfrm>
            <a:off x="5190120" y="1711265"/>
            <a:ext cx="6742045" cy="3821699"/>
          </a:xfrm>
          <a:prstGeom prst="rect">
            <a:avLst/>
          </a:prstGeom>
        </p:spPr>
      </p:pic>
    </p:spTree>
    <p:extLst>
      <p:ext uri="{BB962C8B-B14F-4D97-AF65-F5344CB8AC3E}">
        <p14:creationId xmlns:p14="http://schemas.microsoft.com/office/powerpoint/2010/main" val="2216584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23E17-6D21-F628-4410-5A394C13FE84}"/>
              </a:ext>
            </a:extLst>
          </p:cNvPr>
          <p:cNvSpPr>
            <a:spLocks noGrp="1"/>
          </p:cNvSpPr>
          <p:nvPr>
            <p:ph type="title"/>
          </p:nvPr>
        </p:nvSpPr>
        <p:spPr>
          <a:xfrm>
            <a:off x="7594601" y="1128094"/>
            <a:ext cx="4559036" cy="1415270"/>
          </a:xfrm>
        </p:spPr>
        <p:txBody>
          <a:bodyPr anchor="t">
            <a:normAutofit/>
          </a:bodyPr>
          <a:lstStyle/>
          <a:p>
            <a:r>
              <a:rPr lang="en-US" sz="3600" b="1"/>
              <a:t>RECOMMENDATIONS</a:t>
            </a:r>
          </a:p>
          <a:p>
            <a:endParaRPr lang="en-US" sz="2700"/>
          </a:p>
        </p:txBody>
      </p:sp>
      <p:sp>
        <p:nvSpPr>
          <p:cNvPr id="9" name="Rectangle 8">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uple of children holding hands&#10;&#10;AI-generated content may be incorrect.">
            <a:extLst>
              <a:ext uri="{FF2B5EF4-FFF2-40B4-BE49-F238E27FC236}">
                <a16:creationId xmlns:a16="http://schemas.microsoft.com/office/drawing/2014/main" id="{4B5DFA55-80ED-CC2F-6A11-82A69A2AC00C}"/>
              </a:ext>
            </a:extLst>
          </p:cNvPr>
          <p:cNvPicPr>
            <a:picLocks noChangeAspect="1"/>
          </p:cNvPicPr>
          <p:nvPr/>
        </p:nvPicPr>
        <p:blipFill>
          <a:blip r:embed="rId3"/>
          <a:stretch>
            <a:fillRect/>
          </a:stretch>
        </p:blipFill>
        <p:spPr>
          <a:xfrm>
            <a:off x="669235" y="973064"/>
            <a:ext cx="6221895" cy="4918494"/>
          </a:xfrm>
          <a:prstGeom prst="rect">
            <a:avLst/>
          </a:prstGeom>
        </p:spPr>
      </p:pic>
      <p:cxnSp>
        <p:nvCxnSpPr>
          <p:cNvPr id="11" name="Straight Connector 1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4074EB-B387-5559-6EF1-8251F0C72A4D}"/>
              </a:ext>
            </a:extLst>
          </p:cNvPr>
          <p:cNvSpPr>
            <a:spLocks noGrp="1"/>
          </p:cNvSpPr>
          <p:nvPr>
            <p:ph idx="1"/>
          </p:nvPr>
        </p:nvSpPr>
        <p:spPr>
          <a:xfrm>
            <a:off x="8059057" y="2543364"/>
            <a:ext cx="3782523" cy="3599019"/>
          </a:xfrm>
        </p:spPr>
        <p:txBody>
          <a:bodyPr vert="horz" lIns="91440" tIns="45720" rIns="91440" bIns="45720" rtlCol="0" anchor="t">
            <a:noAutofit/>
          </a:bodyPr>
          <a:lstStyle/>
          <a:p>
            <a:r>
              <a:rPr lang="en-US" sz="2200">
                <a:ea typeface="+mn-lt"/>
                <a:cs typeface="+mn-lt"/>
              </a:rPr>
              <a:t>Strengthen neglect identification tools </a:t>
            </a:r>
            <a:endParaRPr lang="en-US" sz="2200"/>
          </a:p>
          <a:p>
            <a:r>
              <a:rPr lang="en-US" sz="2200">
                <a:ea typeface="+mn-lt"/>
                <a:cs typeface="+mn-lt"/>
              </a:rPr>
              <a:t>Mandatory multi-agency strategy discussions </a:t>
            </a:r>
            <a:endParaRPr lang="en-US" sz="2200"/>
          </a:p>
          <a:p>
            <a:r>
              <a:rPr lang="en-US" sz="2200">
                <a:ea typeface="+mn-lt"/>
                <a:cs typeface="+mn-lt"/>
              </a:rPr>
              <a:t>Embed “Think Family” approach </a:t>
            </a:r>
            <a:endParaRPr lang="en-US" sz="2200"/>
          </a:p>
          <a:p>
            <a:r>
              <a:rPr lang="en-US" sz="2200">
                <a:ea typeface="+mn-lt"/>
                <a:cs typeface="+mn-lt"/>
              </a:rPr>
              <a:t>Improve escalation compliance </a:t>
            </a:r>
            <a:endParaRPr lang="en-US" sz="2200"/>
          </a:p>
          <a:p>
            <a:r>
              <a:rPr lang="en-US" sz="2200">
                <a:ea typeface="+mn-lt"/>
                <a:cs typeface="+mn-lt"/>
              </a:rPr>
              <a:t>Strengthen child voice integration </a:t>
            </a:r>
            <a:endParaRPr lang="en-US" sz="2200"/>
          </a:p>
          <a:p>
            <a:endParaRPr lang="en-US" sz="2000"/>
          </a:p>
        </p:txBody>
      </p:sp>
    </p:spTree>
    <p:extLst>
      <p:ext uri="{BB962C8B-B14F-4D97-AF65-F5344CB8AC3E}">
        <p14:creationId xmlns:p14="http://schemas.microsoft.com/office/powerpoint/2010/main" val="2853792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8199-D500-BA3C-FEDA-56CEA2FC7E8A}"/>
              </a:ext>
            </a:extLst>
          </p:cNvPr>
          <p:cNvSpPr>
            <a:spLocks noGrp="1"/>
          </p:cNvSpPr>
          <p:nvPr>
            <p:ph type="title"/>
          </p:nvPr>
        </p:nvSpPr>
        <p:spPr>
          <a:xfrm>
            <a:off x="761840" y="1138265"/>
            <a:ext cx="4651204" cy="1401183"/>
          </a:xfrm>
        </p:spPr>
        <p:txBody>
          <a:bodyPr anchor="t">
            <a:normAutofit/>
          </a:bodyPr>
          <a:lstStyle/>
          <a:p>
            <a:r>
              <a:rPr lang="en-US" sz="3600" b="1">
                <a:latin typeface="Aptos Display"/>
                <a:cs typeface="Times New Roman"/>
              </a:rPr>
              <a:t>CONCLUSION </a:t>
            </a:r>
            <a:endParaRPr lang="en-US" sz="3600" b="1">
              <a:latin typeface="Aptos Display"/>
            </a:endParaRP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51FD43-0627-5757-E540-5857035BE456}"/>
              </a:ext>
            </a:extLst>
          </p:cNvPr>
          <p:cNvSpPr>
            <a:spLocks noGrp="1"/>
          </p:cNvSpPr>
          <p:nvPr>
            <p:ph idx="1"/>
          </p:nvPr>
        </p:nvSpPr>
        <p:spPr>
          <a:xfrm>
            <a:off x="761839" y="2551176"/>
            <a:ext cx="4651205" cy="3602935"/>
          </a:xfrm>
        </p:spPr>
        <p:txBody>
          <a:bodyPr vert="horz" lIns="91440" tIns="45720" rIns="91440" bIns="45720" rtlCol="0" anchor="t">
            <a:normAutofit/>
          </a:bodyPr>
          <a:lstStyle/>
          <a:p>
            <a:r>
              <a:rPr lang="en-US" sz="2200">
                <a:ea typeface="+mn-lt"/>
                <a:cs typeface="+mn-lt"/>
              </a:rPr>
              <a:t>Systemic safeguarding failure </a:t>
            </a:r>
            <a:endParaRPr lang="en-US" sz="2200"/>
          </a:p>
          <a:p>
            <a:r>
              <a:rPr lang="en-US" sz="2200">
                <a:ea typeface="+mn-lt"/>
                <a:cs typeface="+mn-lt"/>
              </a:rPr>
              <a:t>Cumulative neglect not identified </a:t>
            </a:r>
            <a:endParaRPr lang="en-US" sz="2200"/>
          </a:p>
          <a:p>
            <a:r>
              <a:rPr lang="en-US" sz="2200">
                <a:ea typeface="+mn-lt"/>
                <a:cs typeface="+mn-lt"/>
              </a:rPr>
              <a:t>Missed multi-agency opportunities </a:t>
            </a:r>
            <a:endParaRPr lang="en-US" sz="2200"/>
          </a:p>
          <a:p>
            <a:r>
              <a:rPr lang="en-US" sz="2200">
                <a:ea typeface="+mn-lt"/>
                <a:cs typeface="+mn-lt"/>
              </a:rPr>
              <a:t>Need for integrated safeguarding culture </a:t>
            </a:r>
            <a:endParaRPr lang="en-US" sz="2200"/>
          </a:p>
          <a:p>
            <a:endParaRPr lang="en-US" sz="2000"/>
          </a:p>
        </p:txBody>
      </p:sp>
      <p:pic>
        <p:nvPicPr>
          <p:cNvPr id="4" name="Picture 3">
            <a:extLst>
              <a:ext uri="{FF2B5EF4-FFF2-40B4-BE49-F238E27FC236}">
                <a16:creationId xmlns:a16="http://schemas.microsoft.com/office/drawing/2014/main" id="{9BE3830A-991B-F52E-D0B0-2FB0F9BE5198}"/>
              </a:ext>
            </a:extLst>
          </p:cNvPr>
          <p:cNvPicPr>
            <a:picLocks noChangeAspect="1"/>
          </p:cNvPicPr>
          <p:nvPr/>
        </p:nvPicPr>
        <p:blipFill>
          <a:blip r:embed="rId3"/>
          <a:srcRect l="4944" r="4348" b="1"/>
          <a:stretch>
            <a:fillRect/>
          </a:stretch>
        </p:blipFill>
        <p:spPr>
          <a:xfrm>
            <a:off x="6096000" y="838013"/>
            <a:ext cx="5234538" cy="5186267"/>
          </a:xfrm>
          <a:prstGeom prst="rect">
            <a:avLst/>
          </a:prstGeom>
        </p:spPr>
      </p:pic>
    </p:spTree>
    <p:extLst>
      <p:ext uri="{BB962C8B-B14F-4D97-AF65-F5344CB8AC3E}">
        <p14:creationId xmlns:p14="http://schemas.microsoft.com/office/powerpoint/2010/main" val="1253496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228154-8988-6458-761C-2DCFE5CE6CDC}"/>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References</a:t>
            </a:r>
          </a:p>
          <a:p>
            <a:endParaRPr lang="en-US"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2CCD689-729F-9366-79D7-62AD9BAEB0B6}"/>
              </a:ext>
            </a:extLst>
          </p:cNvPr>
          <p:cNvSpPr>
            <a:spLocks noGrp="1"/>
          </p:cNvSpPr>
          <p:nvPr>
            <p:ph idx="1"/>
          </p:nvPr>
        </p:nvSpPr>
        <p:spPr>
          <a:xfrm>
            <a:off x="4157022" y="32545"/>
            <a:ext cx="7196777" cy="6695960"/>
          </a:xfrm>
        </p:spPr>
        <p:txBody>
          <a:bodyPr vert="horz" lIns="91440" tIns="45720" rIns="91440" bIns="45720" rtlCol="0" anchor="ctr">
            <a:normAutofit/>
          </a:bodyPr>
          <a:lstStyle/>
          <a:p>
            <a:r>
              <a:rPr lang="en-US" sz="700">
                <a:ea typeface="+mn-lt"/>
                <a:cs typeface="+mn-lt"/>
              </a:rPr>
              <a:t>Aversa, G. and Aversa, M. (2023). The Effects of Bias Listening and Not Being Heard in Child Protection Proceedings: Consequences on Life and Identity. </a:t>
            </a:r>
            <a:r>
              <a:rPr lang="en-US" sz="700" i="1">
                <a:ea typeface="+mn-lt"/>
                <a:cs typeface="+mn-lt"/>
              </a:rPr>
              <a:t>The British Journal of Social Work</a:t>
            </a:r>
            <a:r>
              <a:rPr lang="en-US" sz="700">
                <a:ea typeface="+mn-lt"/>
                <a:cs typeface="+mn-lt"/>
              </a:rPr>
              <a:t>, 53(3), pp.1809–1815. </a:t>
            </a:r>
            <a:r>
              <a:rPr lang="en-US" sz="700" err="1">
                <a:ea typeface="+mn-lt"/>
                <a:cs typeface="+mn-lt"/>
              </a:rPr>
              <a:t>doi:https</a:t>
            </a:r>
            <a:r>
              <a:rPr lang="en-US" sz="700">
                <a:ea typeface="+mn-lt"/>
                <a:cs typeface="+mn-lt"/>
              </a:rPr>
              <a:t>://doi.org/10.1093/</a:t>
            </a:r>
            <a:r>
              <a:rPr lang="en-US" sz="700" err="1">
                <a:ea typeface="+mn-lt"/>
                <a:cs typeface="+mn-lt"/>
              </a:rPr>
              <a:t>bjsw</a:t>
            </a:r>
            <a:r>
              <a:rPr lang="en-US" sz="700">
                <a:ea typeface="+mn-lt"/>
                <a:cs typeface="+mn-lt"/>
              </a:rPr>
              <a:t>/bcad045.</a:t>
            </a:r>
            <a:endParaRPr lang="en-US" sz="700"/>
          </a:p>
          <a:p>
            <a:r>
              <a:rPr lang="en-US" sz="700">
                <a:ea typeface="+mn-lt"/>
                <a:cs typeface="+mn-lt"/>
              </a:rPr>
              <a:t>Burroughs, M.D. and Tollefsen, D. (2016). LEARNING TO LISTEN: EPISTEMIC INJUSTICE AND THE CHILD. </a:t>
            </a:r>
            <a:r>
              <a:rPr lang="en-US" sz="700" i="1">
                <a:ea typeface="+mn-lt"/>
                <a:cs typeface="+mn-lt"/>
              </a:rPr>
              <a:t>Episteme</a:t>
            </a:r>
            <a:r>
              <a:rPr lang="en-US" sz="700">
                <a:ea typeface="+mn-lt"/>
                <a:cs typeface="+mn-lt"/>
              </a:rPr>
              <a:t>, 13(3), pp.359–377. </a:t>
            </a:r>
            <a:r>
              <a:rPr lang="en-US" sz="700" err="1">
                <a:ea typeface="+mn-lt"/>
                <a:cs typeface="+mn-lt"/>
              </a:rPr>
              <a:t>doi:https</a:t>
            </a:r>
            <a:r>
              <a:rPr lang="en-US" sz="700">
                <a:ea typeface="+mn-lt"/>
                <a:cs typeface="+mn-lt"/>
              </a:rPr>
              <a:t>://doi.org/10.1017/epi.2015.64.</a:t>
            </a:r>
            <a:endParaRPr lang="en-US" sz="700"/>
          </a:p>
          <a:p>
            <a:r>
              <a:rPr lang="en-US" sz="700">
                <a:ea typeface="+mn-lt"/>
                <a:cs typeface="+mn-lt"/>
              </a:rPr>
              <a:t>Crenshaw, K. (1989). </a:t>
            </a:r>
            <a:r>
              <a:rPr lang="en-US" sz="700" i="1">
                <a:ea typeface="+mn-lt"/>
                <a:cs typeface="+mn-lt"/>
              </a:rPr>
              <a:t>Demarginalizing the Intersection of Race and Sex: a Black Feminist Critique of Antidiscrimination Doctrine, Feminist Theory and Antiracist Politics</a:t>
            </a:r>
            <a:r>
              <a:rPr lang="en-US" sz="700">
                <a:ea typeface="+mn-lt"/>
                <a:cs typeface="+mn-lt"/>
              </a:rPr>
              <a:t>. [online] Chicago Unbound. Available at: </a:t>
            </a:r>
            <a:r>
              <a:rPr lang="en-US" sz="700">
                <a:ea typeface="+mn-lt"/>
                <a:cs typeface="+mn-lt"/>
                <a:hlinkClick r:id="rId2"/>
              </a:rPr>
              <a:t>https://chicagounbound.uchicago.edu/uclf/vol1989/iss1/8/</a:t>
            </a:r>
            <a:r>
              <a:rPr lang="en-US" sz="700">
                <a:ea typeface="+mn-lt"/>
                <a:cs typeface="+mn-lt"/>
              </a:rPr>
              <a:t>.</a:t>
            </a:r>
            <a:endParaRPr lang="en-US" sz="700"/>
          </a:p>
          <a:p>
            <a:r>
              <a:rPr lang="en-US" sz="700">
                <a:ea typeface="+mn-lt"/>
                <a:cs typeface="+mn-lt"/>
              </a:rPr>
              <a:t>Department of Health (2019). </a:t>
            </a:r>
            <a:r>
              <a:rPr lang="en-US" sz="700" i="1">
                <a:ea typeface="+mn-lt"/>
                <a:cs typeface="+mn-lt"/>
              </a:rPr>
              <a:t>Think Family NI</a:t>
            </a:r>
            <a:r>
              <a:rPr lang="en-US" sz="700">
                <a:ea typeface="+mn-lt"/>
                <a:cs typeface="+mn-lt"/>
              </a:rPr>
              <a:t>. [online] Department of Health. Available at: </a:t>
            </a:r>
            <a:r>
              <a:rPr lang="en-US" sz="700">
                <a:ea typeface="+mn-lt"/>
                <a:cs typeface="+mn-lt"/>
                <a:hlinkClick r:id="rId3"/>
              </a:rPr>
              <a:t>https://www.health-ni.gov.uk/articles/think-family-ni</a:t>
            </a:r>
            <a:r>
              <a:rPr lang="en-US" sz="700">
                <a:ea typeface="+mn-lt"/>
                <a:cs typeface="+mn-lt"/>
              </a:rPr>
              <a:t>.</a:t>
            </a:r>
            <a:endParaRPr lang="en-US" sz="700"/>
          </a:p>
          <a:p>
            <a:r>
              <a:rPr lang="en-US" sz="700">
                <a:ea typeface="+mn-lt"/>
                <a:cs typeface="+mn-lt"/>
              </a:rPr>
              <a:t>Dickens, J., Taylor, J., Cook, L., Cossar, J., Garstang, J. and Rimmer, J. (2022). </a:t>
            </a:r>
            <a:r>
              <a:rPr lang="en-US" sz="700" i="1">
                <a:ea typeface="+mn-lt"/>
                <a:cs typeface="+mn-lt"/>
              </a:rPr>
              <a:t>Serious case reviews 1998 to 2019: continuities, changes and challenges</a:t>
            </a:r>
            <a:r>
              <a:rPr lang="en-US" sz="700">
                <a:ea typeface="+mn-lt"/>
                <a:cs typeface="+mn-lt"/>
              </a:rPr>
              <a:t>. [online] Available at: </a:t>
            </a:r>
            <a:r>
              <a:rPr lang="en-US" sz="700">
                <a:ea typeface="+mn-lt"/>
                <a:cs typeface="+mn-lt"/>
                <a:hlinkClick r:id="rId4"/>
              </a:rPr>
              <a:t>https://assets.publishing.service.gov.uk/media/639702918fa8f55307a28c61/Serious_case_reviews_1998_to_2019_-_continuities__changes_and_challenges.pdf</a:t>
            </a:r>
            <a:r>
              <a:rPr lang="en-US" sz="700">
                <a:ea typeface="+mn-lt"/>
                <a:cs typeface="+mn-lt"/>
              </a:rPr>
              <a:t>.</a:t>
            </a:r>
            <a:endParaRPr lang="en-US" sz="700"/>
          </a:p>
          <a:p>
            <a:r>
              <a:rPr lang="en-US" sz="700">
                <a:ea typeface="+mn-lt"/>
                <a:cs typeface="+mn-lt"/>
              </a:rPr>
              <a:t>Doherty, J. (2023). </a:t>
            </a:r>
            <a:r>
              <a:rPr lang="en-US" sz="700" i="1">
                <a:ea typeface="+mn-lt"/>
                <a:cs typeface="+mn-lt"/>
              </a:rPr>
              <a:t>Local Child Safeguarding Practice Review Commissioned by The Bradford Partnership - Concerning Child A</a:t>
            </a:r>
            <a:r>
              <a:rPr lang="en-US" sz="700">
                <a:ea typeface="+mn-lt"/>
                <a:cs typeface="+mn-lt"/>
              </a:rPr>
              <a:t>. [online] Available at: </a:t>
            </a:r>
            <a:r>
              <a:rPr lang="en-US" sz="700">
                <a:ea typeface="+mn-lt"/>
                <a:cs typeface="+mn-lt"/>
                <a:hlinkClick r:id="rId5"/>
              </a:rPr>
              <a:t>https://saferbradford.co.uk/media/k44hmjpy/child-a-final-report-for-publication.pdf</a:t>
            </a:r>
            <a:r>
              <a:rPr lang="en-US" sz="700">
                <a:ea typeface="+mn-lt"/>
                <a:cs typeface="+mn-lt"/>
              </a:rPr>
              <a:t>.</a:t>
            </a:r>
            <a:endParaRPr lang="en-US" sz="700"/>
          </a:p>
          <a:p>
            <a:r>
              <a:rPr lang="en-US" sz="700">
                <a:ea typeface="+mn-lt"/>
                <a:cs typeface="+mn-lt"/>
              </a:rPr>
              <a:t>GOV.UK (1989). </a:t>
            </a:r>
            <a:r>
              <a:rPr lang="en-US" sz="700" i="1">
                <a:ea typeface="+mn-lt"/>
                <a:cs typeface="+mn-lt"/>
              </a:rPr>
              <a:t>Children Act 1989</a:t>
            </a:r>
            <a:r>
              <a:rPr lang="en-US" sz="700">
                <a:ea typeface="+mn-lt"/>
                <a:cs typeface="+mn-lt"/>
              </a:rPr>
              <a:t>. [online] Legislation.gov.uk. Available at: </a:t>
            </a:r>
            <a:r>
              <a:rPr lang="en-US" sz="700">
                <a:ea typeface="+mn-lt"/>
                <a:cs typeface="+mn-lt"/>
                <a:hlinkClick r:id="rId6"/>
              </a:rPr>
              <a:t>https://www.legislation.gov.uk/ukpga/1989/41/section/47</a:t>
            </a:r>
            <a:r>
              <a:rPr lang="en-US" sz="700">
                <a:ea typeface="+mn-lt"/>
                <a:cs typeface="+mn-lt"/>
              </a:rPr>
              <a:t>.</a:t>
            </a:r>
            <a:endParaRPr lang="en-US" sz="700"/>
          </a:p>
          <a:p>
            <a:r>
              <a:rPr lang="en-US" sz="700">
                <a:ea typeface="+mn-lt"/>
                <a:cs typeface="+mn-lt"/>
              </a:rPr>
              <a:t>Gov.uk (2024). </a:t>
            </a:r>
            <a:r>
              <a:rPr lang="en-US" sz="700" i="1">
                <a:ea typeface="+mn-lt"/>
                <a:cs typeface="+mn-lt"/>
              </a:rPr>
              <a:t>Child Safeguarding Practice Review Panel: annual report 2023 to 2024</a:t>
            </a:r>
            <a:r>
              <a:rPr lang="en-US" sz="700">
                <a:ea typeface="+mn-lt"/>
                <a:cs typeface="+mn-lt"/>
              </a:rPr>
              <a:t>. [online] GOV.UK. Available at: </a:t>
            </a:r>
            <a:r>
              <a:rPr lang="en-US" sz="700">
                <a:ea typeface="+mn-lt"/>
                <a:cs typeface="+mn-lt"/>
                <a:hlinkClick r:id="rId7"/>
              </a:rPr>
              <a:t>https://www.gov.uk/government/publications/child-safeguarding-practice-review-panel-annual-report-2023-to-2024</a:t>
            </a:r>
            <a:r>
              <a:rPr lang="en-US" sz="700">
                <a:ea typeface="+mn-lt"/>
                <a:cs typeface="+mn-lt"/>
              </a:rPr>
              <a:t>.</a:t>
            </a:r>
            <a:endParaRPr lang="en-US" sz="700"/>
          </a:p>
          <a:p>
            <a:r>
              <a:rPr lang="en-US" sz="700">
                <a:ea typeface="+mn-lt"/>
                <a:cs typeface="+mn-lt"/>
              </a:rPr>
              <a:t>Grant, A., </a:t>
            </a:r>
            <a:r>
              <a:rPr lang="en-US" sz="700" err="1">
                <a:ea typeface="+mn-lt"/>
                <a:cs typeface="+mn-lt"/>
              </a:rPr>
              <a:t>Lagdon</a:t>
            </a:r>
            <a:r>
              <a:rPr lang="en-US" sz="700">
                <a:ea typeface="+mn-lt"/>
                <a:cs typeface="+mn-lt"/>
              </a:rPr>
              <a:t>, S., Devaney, J., Davidson, G., Duffy, J., Perra, O., Galway, K., Leavey, G. and Monds-Watson, A. (2018). </a:t>
            </a:r>
            <a:r>
              <a:rPr lang="en-US" sz="700" i="1">
                <a:ea typeface="+mn-lt"/>
                <a:cs typeface="+mn-lt"/>
              </a:rPr>
              <a:t>A Study of Health and Social Care Professionals’ Family Focused Practice with Parents who have Mental Illness, their Children and Families in Northern Ireland Technical Report and Study Appendices</a:t>
            </a:r>
            <a:r>
              <a:rPr lang="en-US" sz="700">
                <a:ea typeface="+mn-lt"/>
                <a:cs typeface="+mn-lt"/>
              </a:rPr>
              <a:t>. [online] Available at: </a:t>
            </a:r>
            <a:r>
              <a:rPr lang="en-US" sz="700">
                <a:ea typeface="+mn-lt"/>
                <a:cs typeface="+mn-lt"/>
                <a:hlinkClick r:id="rId8"/>
              </a:rPr>
              <a:t>https://cypsp.hscni.net/wp-content/uploads/2018/05/Think-Family-Technical-Report-27.2.18-Final-Final.pdf</a:t>
            </a:r>
            <a:r>
              <a:rPr lang="en-US" sz="700">
                <a:ea typeface="+mn-lt"/>
                <a:cs typeface="+mn-lt"/>
              </a:rPr>
              <a:t> [Accessed 20 Jun. 2026].</a:t>
            </a:r>
            <a:endParaRPr lang="en-US" sz="700"/>
          </a:p>
          <a:p>
            <a:r>
              <a:rPr lang="en-US" sz="700">
                <a:ea typeface="+mn-lt"/>
                <a:cs typeface="+mn-lt"/>
              </a:rPr>
              <a:t>Munro, E. (2011). </a:t>
            </a:r>
            <a:r>
              <a:rPr lang="en-US" sz="700" i="1">
                <a:ea typeface="+mn-lt"/>
                <a:cs typeface="+mn-lt"/>
              </a:rPr>
              <a:t>The Munro Review of Child Protection: Final Report a child-</a:t>
            </a:r>
            <a:r>
              <a:rPr lang="en-US" sz="700" i="1" err="1">
                <a:ea typeface="+mn-lt"/>
                <a:cs typeface="+mn-lt"/>
              </a:rPr>
              <a:t>centred</a:t>
            </a:r>
            <a:r>
              <a:rPr lang="en-US" sz="700" i="1">
                <a:ea typeface="+mn-lt"/>
                <a:cs typeface="+mn-lt"/>
              </a:rPr>
              <a:t> System</a:t>
            </a:r>
            <a:r>
              <a:rPr lang="en-US" sz="700">
                <a:ea typeface="+mn-lt"/>
                <a:cs typeface="+mn-lt"/>
              </a:rPr>
              <a:t>. [online] </a:t>
            </a:r>
            <a:r>
              <a:rPr lang="en-US" sz="700" i="1">
                <a:ea typeface="+mn-lt"/>
                <a:cs typeface="+mn-lt"/>
              </a:rPr>
              <a:t>Gov.uk</a:t>
            </a:r>
            <a:r>
              <a:rPr lang="en-US" sz="700">
                <a:ea typeface="+mn-lt"/>
                <a:cs typeface="+mn-lt"/>
              </a:rPr>
              <a:t>. Department for Education. Available at: </a:t>
            </a:r>
            <a:r>
              <a:rPr lang="en-US" sz="700">
                <a:ea typeface="+mn-lt"/>
                <a:cs typeface="+mn-lt"/>
                <a:hlinkClick r:id="rId9"/>
              </a:rPr>
              <a:t>https://assets.publishing.service.gov.uk/government/uploads/system/uploads/attachment_data/file/175391/Munro-Review.pdf</a:t>
            </a:r>
            <a:r>
              <a:rPr lang="en-US" sz="700">
                <a:ea typeface="+mn-lt"/>
                <a:cs typeface="+mn-lt"/>
              </a:rPr>
              <a:t>.</a:t>
            </a:r>
            <a:endParaRPr lang="en-US" sz="700"/>
          </a:p>
          <a:p>
            <a:r>
              <a:rPr lang="en-US" sz="700">
                <a:ea typeface="+mn-lt"/>
                <a:cs typeface="+mn-lt"/>
              </a:rPr>
              <a:t>Newcastle Safeguarding Children (2025). </a:t>
            </a:r>
            <a:r>
              <a:rPr lang="en-US" sz="700" i="1">
                <a:ea typeface="+mn-lt"/>
                <a:cs typeface="+mn-lt"/>
              </a:rPr>
              <a:t>Chronologies - Newcastle Safeguarding</a:t>
            </a:r>
            <a:r>
              <a:rPr lang="en-US" sz="700">
                <a:ea typeface="+mn-lt"/>
                <a:cs typeface="+mn-lt"/>
              </a:rPr>
              <a:t>. [online] Newcastle Safeguarding. Available at: </a:t>
            </a:r>
            <a:r>
              <a:rPr lang="en-US" sz="700">
                <a:ea typeface="+mn-lt"/>
                <a:cs typeface="+mn-lt"/>
                <a:hlinkClick r:id="rId10"/>
              </a:rPr>
              <a:t>https://newcastlesafeguardingchildren.org.uk/professionals/local-learning/chronologies/</a:t>
            </a:r>
            <a:r>
              <a:rPr lang="en-US" sz="700">
                <a:ea typeface="+mn-lt"/>
                <a:cs typeface="+mn-lt"/>
              </a:rPr>
              <a:t> [Accessed 20 Jun. 2026].</a:t>
            </a:r>
            <a:endParaRPr lang="en-US" sz="700"/>
          </a:p>
          <a:p>
            <a:r>
              <a:rPr lang="en-US" sz="700">
                <a:ea typeface="+mn-lt"/>
                <a:cs typeface="+mn-lt"/>
              </a:rPr>
              <a:t>Ovalle, A., </a:t>
            </a:r>
            <a:r>
              <a:rPr lang="en-US" sz="700" err="1">
                <a:ea typeface="+mn-lt"/>
                <a:cs typeface="+mn-lt"/>
              </a:rPr>
              <a:t>Subramonian</a:t>
            </a:r>
            <a:r>
              <a:rPr lang="en-US" sz="700">
                <a:ea typeface="+mn-lt"/>
                <a:cs typeface="+mn-lt"/>
              </a:rPr>
              <a:t>, A., Gautam, V., Gee, G. and Chang, K.-W. (2023). </a:t>
            </a:r>
            <a:r>
              <a:rPr lang="en-US" sz="700" i="1">
                <a:ea typeface="+mn-lt"/>
                <a:cs typeface="+mn-lt"/>
              </a:rPr>
              <a:t>Factoring the Matrix of Domination: A Critical Review and Reimagination of Intersectionality in AI Fairness</a:t>
            </a:r>
            <a:r>
              <a:rPr lang="en-US" sz="700">
                <a:ea typeface="+mn-lt"/>
                <a:cs typeface="+mn-lt"/>
              </a:rPr>
              <a:t>. [online] arXiv.org. Available at: </a:t>
            </a:r>
            <a:r>
              <a:rPr lang="en-US" sz="700">
                <a:ea typeface="+mn-lt"/>
                <a:cs typeface="+mn-lt"/>
                <a:hlinkClick r:id="rId11"/>
              </a:rPr>
              <a:t>https://arxiv.org/abs/2303.17555</a:t>
            </a:r>
            <a:r>
              <a:rPr lang="en-US" sz="700">
                <a:ea typeface="+mn-lt"/>
                <a:cs typeface="+mn-lt"/>
              </a:rPr>
              <a:t>.</a:t>
            </a:r>
            <a:endParaRPr lang="en-US" sz="700"/>
          </a:p>
          <a:p>
            <a:r>
              <a:rPr lang="en-US" sz="700" err="1">
                <a:ea typeface="+mn-lt"/>
                <a:cs typeface="+mn-lt"/>
              </a:rPr>
              <a:t>Saferbradford</a:t>
            </a:r>
            <a:r>
              <a:rPr lang="en-US" sz="700">
                <a:ea typeface="+mn-lt"/>
                <a:cs typeface="+mn-lt"/>
              </a:rPr>
              <a:t> (2023). </a:t>
            </a:r>
            <a:r>
              <a:rPr lang="en-US" sz="700" i="1">
                <a:ea typeface="+mn-lt"/>
                <a:cs typeface="+mn-lt"/>
              </a:rPr>
              <a:t>BRADFORD DISTRICT SAFEGUARDING CHILDREN PARTNERSHIP</a:t>
            </a:r>
            <a:r>
              <a:rPr lang="en-US" sz="700">
                <a:ea typeface="+mn-lt"/>
                <a:cs typeface="+mn-lt"/>
              </a:rPr>
              <a:t>. [online] Available at: </a:t>
            </a:r>
            <a:r>
              <a:rPr lang="en-US" sz="700">
                <a:ea typeface="+mn-lt"/>
                <a:cs typeface="+mn-lt"/>
                <a:hlinkClick r:id="rId12"/>
              </a:rPr>
              <a:t>https://saferbradford.co.uk/media/a25fb1ja/bdscp-annual-report-2023-2024-low-res.pdf</a:t>
            </a:r>
            <a:r>
              <a:rPr lang="en-US" sz="700">
                <a:ea typeface="+mn-lt"/>
                <a:cs typeface="+mn-lt"/>
              </a:rPr>
              <a:t>.</a:t>
            </a:r>
            <a:endParaRPr lang="en-US" sz="700"/>
          </a:p>
          <a:p>
            <a:r>
              <a:rPr lang="en-US" sz="700">
                <a:ea typeface="+mn-lt"/>
                <a:cs typeface="+mn-lt"/>
              </a:rPr>
              <a:t>Sewpaul, V., Theophilus, V. and Sentane, M. (2025). Linguistic Practices, Poverty and Epistemic Injustice: Unraveling Power, Dominant Discourses and Ethical Conundrums in Child ‘Protection’ Services in the South African Context. </a:t>
            </a:r>
            <a:r>
              <a:rPr lang="en-US" sz="700" i="1">
                <a:ea typeface="+mn-lt"/>
                <a:cs typeface="+mn-lt"/>
              </a:rPr>
              <a:t>Ethics and Social Welfare</a:t>
            </a:r>
            <a:r>
              <a:rPr lang="en-US" sz="700">
                <a:ea typeface="+mn-lt"/>
                <a:cs typeface="+mn-lt"/>
              </a:rPr>
              <a:t>, pp.1–19. </a:t>
            </a:r>
            <a:r>
              <a:rPr lang="en-US" sz="700" err="1">
                <a:ea typeface="+mn-lt"/>
                <a:cs typeface="+mn-lt"/>
              </a:rPr>
              <a:t>doi:https</a:t>
            </a:r>
            <a:r>
              <a:rPr lang="en-US" sz="700">
                <a:ea typeface="+mn-lt"/>
                <a:cs typeface="+mn-lt"/>
              </a:rPr>
              <a:t>://doi.org/10.1080/17496535.2025.2517847.</a:t>
            </a:r>
            <a:endParaRPr lang="en-US" sz="700"/>
          </a:p>
          <a:p>
            <a:r>
              <a:rPr lang="en-US" sz="700">
                <a:ea typeface="+mn-lt"/>
                <a:cs typeface="+mn-lt"/>
              </a:rPr>
              <a:t>Uk Government (2026). </a:t>
            </a:r>
            <a:r>
              <a:rPr lang="en-US" sz="700" i="1">
                <a:ea typeface="+mn-lt"/>
                <a:cs typeface="+mn-lt"/>
              </a:rPr>
              <a:t>Working Together to Safeguard Children Statutory framework: legislation relevant to safeguarding and promoting the welfare of children</a:t>
            </a:r>
            <a:r>
              <a:rPr lang="en-US" sz="700">
                <a:ea typeface="+mn-lt"/>
                <a:cs typeface="+mn-lt"/>
              </a:rPr>
              <a:t>. [online] Available at: </a:t>
            </a:r>
            <a:r>
              <a:rPr lang="en-US" sz="700">
                <a:ea typeface="+mn-lt"/>
                <a:cs typeface="+mn-lt"/>
                <a:hlinkClick r:id="rId13"/>
              </a:rPr>
              <a:t>https://assets.publishing.service.gov.uk/media/69b92ff0f6acd3f43e961211/Working_together_to_safeguard_children_statutory_framework.pdf</a:t>
            </a:r>
            <a:r>
              <a:rPr lang="en-US" sz="700">
                <a:ea typeface="+mn-lt"/>
                <a:cs typeface="+mn-lt"/>
              </a:rPr>
              <a:t>.</a:t>
            </a:r>
            <a:endParaRPr lang="en-US" sz="700"/>
          </a:p>
          <a:p>
            <a:r>
              <a:rPr lang="en-US" sz="700">
                <a:ea typeface="+mn-lt"/>
                <a:cs typeface="+mn-lt"/>
              </a:rPr>
              <a:t>UK Parliament (2024). </a:t>
            </a:r>
            <a:r>
              <a:rPr lang="en-US" sz="700" i="1">
                <a:ea typeface="+mn-lt"/>
                <a:cs typeface="+mn-lt"/>
              </a:rPr>
              <a:t>The Child Protection System in England (15th November 2011)</a:t>
            </a:r>
            <a:r>
              <a:rPr lang="en-US" sz="700">
                <a:ea typeface="+mn-lt"/>
                <a:cs typeface="+mn-lt"/>
              </a:rPr>
              <a:t>. [online] Parliament.uk. Available at: </a:t>
            </a:r>
            <a:r>
              <a:rPr lang="en-US" sz="700">
                <a:ea typeface="+mn-lt"/>
                <a:cs typeface="+mn-lt"/>
                <a:hlinkClick r:id="rId14"/>
              </a:rPr>
              <a:t>https://publications.parliament.uk/pa/cm201213/cmselect/cmeduc/writev/1514/cp21.htm</a:t>
            </a:r>
            <a:r>
              <a:rPr lang="en-US" sz="700">
                <a:ea typeface="+mn-lt"/>
                <a:cs typeface="+mn-lt"/>
              </a:rPr>
              <a:t>.</a:t>
            </a:r>
            <a:endParaRPr lang="en-US" sz="700"/>
          </a:p>
          <a:p>
            <a:r>
              <a:rPr lang="en-US" sz="700">
                <a:ea typeface="+mn-lt"/>
                <a:cs typeface="+mn-lt"/>
              </a:rPr>
              <a:t>World Health Organization (2022). </a:t>
            </a:r>
            <a:r>
              <a:rPr lang="en-US" sz="700" i="1">
                <a:ea typeface="+mn-lt"/>
                <a:cs typeface="+mn-lt"/>
              </a:rPr>
              <a:t>Violence against children</a:t>
            </a:r>
            <a:r>
              <a:rPr lang="en-US" sz="700">
                <a:ea typeface="+mn-lt"/>
                <a:cs typeface="+mn-lt"/>
              </a:rPr>
              <a:t>. [online] Who.int. Available at: </a:t>
            </a:r>
            <a:r>
              <a:rPr lang="en-US" sz="700">
                <a:ea typeface="+mn-lt"/>
                <a:cs typeface="+mn-lt"/>
                <a:hlinkClick r:id="rId15"/>
              </a:rPr>
              <a:t>https://www.who.int/news-room/fact-sheets/detail/violence-against-children</a:t>
            </a:r>
            <a:r>
              <a:rPr lang="en-US" sz="700">
                <a:ea typeface="+mn-lt"/>
                <a:cs typeface="+mn-lt"/>
              </a:rPr>
              <a:t>.</a:t>
            </a:r>
            <a:endParaRPr lang="en-US" sz="700"/>
          </a:p>
          <a:p>
            <a:endParaRPr lang="en-US" sz="700"/>
          </a:p>
        </p:txBody>
      </p:sp>
    </p:spTree>
    <p:extLst>
      <p:ext uri="{BB962C8B-B14F-4D97-AF65-F5344CB8AC3E}">
        <p14:creationId xmlns:p14="http://schemas.microsoft.com/office/powerpoint/2010/main" val="28181437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6" ma:contentTypeDescription="Create a new document." ma:contentTypeScope="" ma:versionID="eb3fdbadfecb7132f60cdc100b940351">
  <xsd:schema xmlns:xsd="http://www.w3.org/2001/XMLSchema" xmlns:xs="http://www.w3.org/2001/XMLSchema" xmlns:p="http://schemas.microsoft.com/office/2006/metadata/properties" xmlns:ns3="ad7316b1-23f1-480c-8fa6-cbf037f4db9c" targetNamespace="http://schemas.microsoft.com/office/2006/metadata/properties" ma:root="true" ma:fieldsID="fecd5b0f0352ae3875e8c92a39b7bbf3"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D03F1909-F215-4E8B-8494-B7B9230F70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D3B098F-D84D-4544-B8DF-8EF02DF60307}">
  <ds:schemaRefs>
    <ds:schemaRef ds:uri="http://schemas.microsoft.com/sharepoint/v3/contenttype/forms"/>
  </ds:schemaRefs>
</ds:datastoreItem>
</file>

<file path=customXml/itemProps3.xml><?xml version="1.0" encoding="utf-8"?>
<ds:datastoreItem xmlns:ds="http://schemas.openxmlformats.org/officeDocument/2006/customXml" ds:itemID="{73A9FD13-3010-44F3-B84C-93588D50E42A}">
  <ds:schemaRefs>
    <ds:schemaRef ds:uri="ad7316b1-23f1-480c-8fa6-cbf037f4db9c"/>
    <ds:schemaRef ds:uri="http://purl.org/dc/elements/1.1/"/>
    <ds:schemaRef ds:uri="http://purl.org/dc/terms/"/>
    <ds:schemaRef ds:uri="http://schemas.microsoft.com/office/2006/documentManagement/types"/>
    <ds:schemaRef ds:uri="http://www.w3.org/XML/1998/namespace"/>
    <ds:schemaRef ds:uri="http://schemas.microsoft.com/office/infopath/2007/PartnerControls"/>
    <ds:schemaRef ds:uri="http://purl.org/dc/dcmityp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3242</Words>
  <Application>Microsoft Office PowerPoint</Application>
  <PresentationFormat>Widescreen</PresentationFormat>
  <Paragraphs>130</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Ileana Cristina Marin(2314523) </vt:lpstr>
      <vt:lpstr>Child A (Doherty, 2023) Multi-agency safeguarding panel discussion Focus: neglect, systemic safeguarding failure, ACEs, professional intervention </vt:lpstr>
      <vt:lpstr>CASE SUMMARY &amp; KEY RISKS </vt:lpstr>
      <vt:lpstr>LEGAL &amp; POLICY FRAMEWORK </vt:lpstr>
      <vt:lpstr>MULTI-AGENCY FAILURES </vt:lpstr>
      <vt:lpstr>CHILD’S VOICE &amp; LIVED EXPERIENCE </vt:lpstr>
      <vt:lpstr>IMPACT OF PARENTAL MENTAL HEALTH </vt:lpstr>
      <vt:lpstr>PROFESSIONAL PRACTICE FAILURES  </vt:lpstr>
      <vt:lpstr>INTERSECTIONALITY &amp; CONTEXTUAL FACTORS  </vt:lpstr>
      <vt:lpstr>SYSTEMIC FAILURES ANALYSIS  </vt:lpstr>
      <vt:lpstr>RECOMMENDATIONS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Ileana Cristina Marin (2314523)</cp:lastModifiedBy>
  <cp:revision>95</cp:revision>
  <dcterms:created xsi:type="dcterms:W3CDTF">2026-06-20T13:04:02Z</dcterms:created>
  <dcterms:modified xsi:type="dcterms:W3CDTF">2026-06-22T10:09:09Z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