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9" r:id="rId1"/>
  </p:sldMasterIdLst>
  <p:notesMasterIdLst>
    <p:notesMasterId r:id="rId30"/>
  </p:notesMasterIdLst>
  <p:sldIdLst>
    <p:sldId id="261" r:id="rId2"/>
    <p:sldId id="262" r:id="rId3"/>
    <p:sldId id="265" r:id="rId4"/>
    <p:sldId id="282" r:id="rId5"/>
    <p:sldId id="281" r:id="rId6"/>
    <p:sldId id="263" r:id="rId7"/>
    <p:sldId id="275" r:id="rId8"/>
    <p:sldId id="287" r:id="rId9"/>
    <p:sldId id="285" r:id="rId10"/>
    <p:sldId id="277" r:id="rId11"/>
    <p:sldId id="295" r:id="rId12"/>
    <p:sldId id="303" r:id="rId13"/>
    <p:sldId id="289" r:id="rId14"/>
    <p:sldId id="290" r:id="rId15"/>
    <p:sldId id="267" r:id="rId16"/>
    <p:sldId id="299" r:id="rId17"/>
    <p:sldId id="271" r:id="rId18"/>
    <p:sldId id="304" r:id="rId19"/>
    <p:sldId id="305" r:id="rId20"/>
    <p:sldId id="306" r:id="rId21"/>
    <p:sldId id="307" r:id="rId22"/>
    <p:sldId id="308" r:id="rId23"/>
    <p:sldId id="309" r:id="rId24"/>
    <p:sldId id="310" r:id="rId25"/>
    <p:sldId id="260" r:id="rId26"/>
    <p:sldId id="302" r:id="rId27"/>
    <p:sldId id="284" r:id="rId28"/>
    <p:sldId id="291"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9D3E"/>
    <a:srgbClr val="013236"/>
    <a:srgbClr val="000000"/>
    <a:srgbClr val="39BF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A8C23D-5A1A-A247-B101-CAEE0FF42ECA}" v="30" dt="2025-05-09T10:47:16.232"/>
    <p1510:client id="{66611225-0913-80AB-2E95-C51CD9928220}" v="34" dt="2025-05-09T11:01:46.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177C0-5C7B-4A6D-8ED9-855FDBD2F6CD}" type="datetimeFigureOut">
              <a:t>5/9/2025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8C8E3A-5486-40AD-A06E-43DF5DAAAD93}" type="slidenum">
              <a:t>‹#›</a:t>
            </a:fld>
            <a:endParaRPr lang="en-GB"/>
          </a:p>
        </p:txBody>
      </p:sp>
    </p:spTree>
    <p:extLst>
      <p:ext uri="{BB962C8B-B14F-4D97-AF65-F5344CB8AC3E}">
        <p14:creationId xmlns:p14="http://schemas.microsoft.com/office/powerpoint/2010/main" val="2316321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panose="020F0502020204030204"/>
                <a:cs typeface="Calibri" panose="020F0502020204030204"/>
              </a:rPr>
              <a:t>Rachel- </a:t>
            </a:r>
            <a:r>
              <a:rPr lang="en-GB"/>
              <a:t>According to Minet </a:t>
            </a:r>
            <a:r>
              <a:rPr lang="en-GB" i="1"/>
              <a:t>et al. </a:t>
            </a:r>
            <a:r>
              <a:rPr lang="en-GB"/>
              <a:t>(2024) Design Thinking is an innovative approach used to create services or products that are cantered around personal and interactive experiences. </a:t>
            </a:r>
          </a:p>
          <a:p>
            <a:r>
              <a:rPr lang="en-GB"/>
              <a:t>The article published by Minet </a:t>
            </a:r>
            <a:r>
              <a:rPr lang="en-GB" i="1"/>
              <a:t>et al. In </a:t>
            </a:r>
            <a:r>
              <a:rPr lang="en-GB"/>
              <a:t>2024 also states that the design thinking process has proven to be a particularly successful tool in addressing many complex challenges. </a:t>
            </a:r>
            <a:endParaRPr lang="en-GB">
              <a:ea typeface="Calibri"/>
              <a:cs typeface="Calibri"/>
            </a:endParaRPr>
          </a:p>
          <a:p>
            <a:r>
              <a:rPr lang="en-GB"/>
              <a:t>Our combined goal was to use each step of the design thinking process to create a product that would combat the many pressing health concerns that were highlighted during our research process. The five steps are, Empathise, Define, Ideate, Prototype and Test (Dam and Teo, 2025).  </a:t>
            </a:r>
            <a:endParaRPr lang="en-US">
              <a:ea typeface="Calibri" panose="020F0502020204030204"/>
              <a:cs typeface="Calibri" panose="020F0502020204030204"/>
            </a:endParaRPr>
          </a:p>
          <a:p>
            <a:endParaRPr lang="en-GB">
              <a:ea typeface="Calibri" panose="020F0502020204030204"/>
              <a:cs typeface="Calibri" panose="020F0502020204030204"/>
            </a:endParaRPr>
          </a:p>
          <a:p>
            <a:r>
              <a:rPr lang="en-GB">
                <a:ea typeface="Calibri" panose="020F0502020204030204"/>
                <a:cs typeface="Calibri" panose="020F0502020204030204"/>
              </a:rPr>
              <a:t>Lindsay – </a:t>
            </a:r>
            <a:r>
              <a:rPr lang="en-GB"/>
              <a:t>Building on Rachel's discussion of design thinkings effectiveness , we applied this approach to ensure a user-centred and practical intervention. Applying design thinking enhances problem-solving and decision-making by prioritising user needs </a:t>
            </a:r>
            <a:r>
              <a:rPr lang="en-US"/>
              <a:t>(Rosch, Tiberius, and Kraus, 2023).  Ergin and Coskun (2024) highlight the importance of completing all five stages: empathizing, defining, ideating, prototyping, and testing for impactful solutions. Following this framework fostered innovation and user-driven outcomes.</a:t>
            </a:r>
            <a:endParaRPr lang="en-GB">
              <a:ea typeface="Calibri" panose="020F0502020204030204"/>
              <a:cs typeface="Calibri" panose="020F0502020204030204"/>
            </a:endParaRPr>
          </a:p>
          <a:p>
            <a:endParaRPr lang="en-US">
              <a:ea typeface="Calibri" panose="020F0502020204030204"/>
              <a:cs typeface="Calibri" panose="020F0502020204030204"/>
            </a:endParaRPr>
          </a:p>
          <a:p>
            <a:r>
              <a:rPr lang="en-US"/>
              <a:t>Rhianna-Building on these refinements , we moved forward to assess the overall effectiveness of our design and explore further opportunities for improvement. While design thinking is a valuable framework, it's not a one-size-fits-all solution, and it can be ineffective in certain situations or when applied incorrectly. Some common issues include not understanding the problem context, a lack of organizational readiness, or focusing too much on ideation without considering feasibility or implementation stated medium (2023).</a:t>
            </a:r>
            <a:endParaRPr lang="en-US">
              <a:ea typeface="Calibri"/>
              <a:cs typeface="Calibri"/>
            </a:endParaRPr>
          </a:p>
          <a:p>
            <a:endParaRPr lang="en-GB">
              <a:ea typeface="Calibri" panose="020F0502020204030204"/>
              <a:cs typeface="Calibri" panose="020F0502020204030204"/>
            </a:endParaRPr>
          </a:p>
          <a:p>
            <a:pPr>
              <a:lnSpc>
                <a:spcPct val="90000"/>
              </a:lnSpc>
              <a:spcBef>
                <a:spcPts val="1000"/>
              </a:spcBef>
            </a:pP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18C8E3A-5486-40AD-A06E-43DF5DAAAD93}" type="slidenum">
              <a:t>2</a:t>
            </a:fld>
            <a:endParaRPr lang="en-GB"/>
          </a:p>
        </p:txBody>
      </p:sp>
    </p:spTree>
    <p:extLst>
      <p:ext uri="{BB962C8B-B14F-4D97-AF65-F5344CB8AC3E}">
        <p14:creationId xmlns:p14="http://schemas.microsoft.com/office/powerpoint/2010/main" val="253011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Rachel – </a:t>
            </a:r>
            <a:r>
              <a:rPr lang="en-US"/>
              <a:t>my </a:t>
            </a:r>
            <a:r>
              <a:rPr lang="en-GB"/>
              <a:t>research highlighted the growing global concerns regarding the rates of obesity among both adults and children with recent reports showing that 2.5 billion adults and over 390 million children are overweight (WHO, 2024). </a:t>
            </a:r>
          </a:p>
          <a:p>
            <a:endParaRPr lang="en-GB"/>
          </a:p>
          <a:p>
            <a:r>
              <a:rPr lang="en-GB"/>
              <a:t>In addition to this, a 2020 report stated that approximately 462 million adults were reported to be malnourished, with a further 149 million children also being reported globally (Allen and Saunders, 2023). Although it is a common assumption that malnutrition occurs in underdeveloped countries, the cases of malnutrition are growing within the UK in correlation with the rising cost of living crisis and poor dietary choices (Allen and Saunders, 2023, Barrett, Spires and Vogel, 2024).</a:t>
            </a:r>
            <a:endParaRPr lang="en-GB">
              <a:ea typeface="Calibri"/>
              <a:cs typeface="Calibri"/>
            </a:endParaRPr>
          </a:p>
          <a:p>
            <a:endParaRPr lang="en-GB"/>
          </a:p>
          <a:p>
            <a:r>
              <a:rPr lang="en-GB"/>
              <a:t>In an attempt to improve the nation's health literacy, the UK government introduced the Eatwell Guide to advise individuals on how to create healthy, nutritional meals (Public Health England. 2016). However, the research conducted by </a:t>
            </a:r>
            <a:r>
              <a:rPr lang="en-GB" err="1"/>
              <a:t>Scheelbeek</a:t>
            </a:r>
            <a:r>
              <a:rPr lang="en-GB"/>
              <a:t> </a:t>
            </a:r>
            <a:r>
              <a:rPr lang="en-GB" i="1"/>
              <a:t>et al</a:t>
            </a:r>
            <a:r>
              <a:rPr lang="en-GB"/>
              <a:t>., (2020) showed that less than 0.1% of citizens in the UK followed these guidelines, which highlighted the need to improve individuals understanding of the Eatwell Guide (</a:t>
            </a:r>
            <a:r>
              <a:rPr lang="en-GB" err="1"/>
              <a:t>Culliford</a:t>
            </a:r>
            <a:r>
              <a:rPr lang="en-GB"/>
              <a:t>, Bradbury and Medici, 2023). </a:t>
            </a:r>
            <a:endParaRPr lang="en-GB">
              <a:ea typeface="Calibri"/>
              <a:cs typeface="Calibri"/>
            </a:endParaRPr>
          </a:p>
          <a:p>
            <a:r>
              <a:rPr lang="en-GB"/>
              <a:t>Additionally, during my research process I came across an example where the design thinking process was used to create a product that educated health care professionals on how to treat patients with eating disorders (</a:t>
            </a:r>
            <a:r>
              <a:rPr lang="en-GB" err="1"/>
              <a:t>Heafala</a:t>
            </a:r>
            <a:r>
              <a:rPr lang="en-GB"/>
              <a:t>,</a:t>
            </a:r>
            <a:r>
              <a:rPr lang="en-GB" i="1"/>
              <a:t> et al</a:t>
            </a:r>
            <a:r>
              <a:rPr lang="en-GB"/>
              <a:t>., 2024)</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GB"/>
              <a:t>3</a:t>
            </a:fld>
            <a:endParaRPr lang="en-GB"/>
          </a:p>
        </p:txBody>
      </p:sp>
    </p:spTree>
    <p:extLst>
      <p:ext uri="{BB962C8B-B14F-4D97-AF65-F5344CB8AC3E}">
        <p14:creationId xmlns:p14="http://schemas.microsoft.com/office/powerpoint/2010/main" val="2347578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Lindsay - Building on Rachel's research, experts have isolated that nutrition plays a vital role in individual health and well-being (Prissy, 2024). Early dietary habits significantly impact long-term health, with obesity becoming a growing health concern in the UK since the 1990s (GOV.UK 2017; GOV.UK, 2025). Alarmingly, childhood obesity rates among 4-5-year-olds surged by 45% during the COVID pandemic, increasing risks of diabetes, heart disease, and mental health challenges (GOV.UK 2020; University of Southampton, 2024).</a:t>
            </a:r>
          </a:p>
          <a:p>
            <a:r>
              <a:rPr lang="en-US"/>
              <a:t>As a nutrition student, understanding the role of diet in managing and preventing diabetes is crucial to my studies. Poor dietary habits, low physical activity, and excess screen time remain key contributors, while a preference for calorie-rich foods and limited nutritional education further elevate these risks (Rocka et al. 2022; The Contemporary College of Health 2025). These findings </a:t>
            </a:r>
            <a:r>
              <a:rPr lang="en-US" err="1"/>
              <a:t>emphasise</a:t>
            </a:r>
            <a:r>
              <a:rPr lang="en-US"/>
              <a:t> the need for early intervention, as education on nutrition equips children with life-long dietary habits (The College of Contemporary Health, 2025).</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US"/>
              <a:t>4</a:t>
            </a:fld>
            <a:endParaRPr lang="en-US"/>
          </a:p>
        </p:txBody>
      </p:sp>
    </p:spTree>
    <p:extLst>
      <p:ext uri="{BB962C8B-B14F-4D97-AF65-F5344CB8AC3E}">
        <p14:creationId xmlns:p14="http://schemas.microsoft.com/office/powerpoint/2010/main" val="3450160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During my research I wanted to see the issues or lack of quality within pe and see how or what I could make to somehow improve these issues. When researching I found out from the </a:t>
            </a:r>
            <a:r>
              <a:rPr lang="en-US" err="1">
                <a:ea typeface="Calibri"/>
                <a:cs typeface="Calibri"/>
              </a:rPr>
              <a:t>Nhs</a:t>
            </a:r>
            <a:r>
              <a:rPr lang="en-US">
                <a:ea typeface="Calibri"/>
                <a:cs typeface="Calibri"/>
              </a:rPr>
              <a:t> (2024) that young people aged 5-18 should engage in an average of 60 minutes a day of </a:t>
            </a:r>
            <a:r>
              <a:rPr lang="en-US" err="1">
                <a:ea typeface="Calibri"/>
                <a:cs typeface="Calibri"/>
              </a:rPr>
              <a:t>vigurous</a:t>
            </a:r>
            <a:r>
              <a:rPr lang="en-US">
                <a:ea typeface="Calibri"/>
                <a:cs typeface="Calibri"/>
              </a:rPr>
              <a:t> activity . However then the world health organization (2019) stated a report in 2019 stated that a significant portion of </a:t>
            </a:r>
            <a:r>
              <a:rPr lang="en-US" err="1">
                <a:ea typeface="Calibri"/>
                <a:cs typeface="Calibri"/>
              </a:rPr>
              <a:t>tenneagers</a:t>
            </a:r>
            <a:r>
              <a:rPr lang="en-US">
                <a:ea typeface="Calibri"/>
                <a:cs typeface="Calibri"/>
              </a:rPr>
              <a:t> globally around 80% are not getting enough physical activity at home to meet these guidelines. And then gov.uk (2023) states that in schools the </a:t>
            </a:r>
            <a:r>
              <a:rPr lang="en-US" err="1">
                <a:ea typeface="Calibri"/>
                <a:cs typeface="Calibri"/>
              </a:rPr>
              <a:t>curriculm</a:t>
            </a:r>
            <a:r>
              <a:rPr lang="en-US">
                <a:ea typeface="Calibri"/>
                <a:cs typeface="Calibri"/>
              </a:rPr>
              <a:t> cant fit in this suggested </a:t>
            </a:r>
            <a:r>
              <a:rPr lang="en-US" err="1">
                <a:ea typeface="Calibri"/>
                <a:cs typeface="Calibri"/>
              </a:rPr>
              <a:t>guildline</a:t>
            </a:r>
            <a:r>
              <a:rPr lang="en-US">
                <a:ea typeface="Calibri"/>
                <a:cs typeface="Calibri"/>
              </a:rPr>
              <a:t> either within pe meaning if kids didn’t do fitness at home ,they also couldn’t </a:t>
            </a:r>
            <a:r>
              <a:rPr lang="en-US" err="1">
                <a:ea typeface="Calibri"/>
                <a:cs typeface="Calibri"/>
              </a:rPr>
              <a:t>soley</a:t>
            </a:r>
            <a:r>
              <a:rPr lang="en-US">
                <a:ea typeface="Calibri"/>
                <a:cs typeface="Calibri"/>
              </a:rPr>
              <a:t> rely on it as school either. Meaning fitness needed to be done in and out of school. When further researching Education buisness.uk (2024) stated children </a:t>
            </a:r>
            <a:r>
              <a:rPr lang="en-US" err="1">
                <a:ea typeface="Calibri"/>
                <a:cs typeface="Calibri"/>
              </a:rPr>
              <a:t>ofteen</a:t>
            </a:r>
            <a:r>
              <a:rPr lang="en-US">
                <a:ea typeface="Calibri"/>
                <a:cs typeface="Calibri"/>
              </a:rPr>
              <a:t> feel left out in pe-</a:t>
            </a:r>
            <a:r>
              <a:rPr lang="en-US" err="1">
                <a:ea typeface="Calibri"/>
                <a:cs typeface="Calibri"/>
              </a:rPr>
              <a:t>uncappable,upset,insecure</a:t>
            </a:r>
            <a:r>
              <a:rPr lang="en-US">
                <a:ea typeface="Calibri"/>
                <a:cs typeface="Calibri"/>
              </a:rPr>
              <a:t> or don’t fit the norm and that the government is currently reviewing the national </a:t>
            </a:r>
            <a:r>
              <a:rPr lang="en-US" err="1">
                <a:ea typeface="Calibri"/>
                <a:cs typeface="Calibri"/>
              </a:rPr>
              <a:t>curriculm</a:t>
            </a:r>
            <a:r>
              <a:rPr lang="en-US">
                <a:ea typeface="Calibri"/>
                <a:cs typeface="Calibri"/>
              </a:rPr>
              <a:t> and calling into the importance of </a:t>
            </a:r>
            <a:r>
              <a:rPr lang="en-US" err="1">
                <a:ea typeface="Calibri"/>
                <a:cs typeface="Calibri"/>
              </a:rPr>
              <a:t>assecibilty</a:t>
            </a:r>
            <a:r>
              <a:rPr lang="en-US">
                <a:ea typeface="Calibri"/>
                <a:cs typeface="Calibri"/>
              </a:rPr>
              <a:t> and quality of pe . That’s when I </a:t>
            </a:r>
            <a:r>
              <a:rPr lang="en-US" err="1">
                <a:ea typeface="Calibri"/>
                <a:cs typeface="Calibri"/>
              </a:rPr>
              <a:t>realised</a:t>
            </a:r>
            <a:r>
              <a:rPr lang="en-US">
                <a:ea typeface="Calibri"/>
                <a:cs typeface="Calibri"/>
              </a:rPr>
              <a:t> there is such a lack of </a:t>
            </a:r>
            <a:r>
              <a:rPr lang="en-US" err="1">
                <a:ea typeface="Calibri"/>
                <a:cs typeface="Calibri"/>
              </a:rPr>
              <a:t>inclusivity,accesability</a:t>
            </a:r>
            <a:r>
              <a:rPr lang="en-US">
                <a:ea typeface="Calibri"/>
                <a:cs typeface="Calibri"/>
              </a:rPr>
              <a:t> in pe and that we needed to invent something that can face both these problems of </a:t>
            </a:r>
            <a:r>
              <a:rPr lang="en-US" err="1">
                <a:ea typeface="Calibri"/>
                <a:cs typeface="Calibri"/>
              </a:rPr>
              <a:t>unassecibilty</a:t>
            </a:r>
            <a:r>
              <a:rPr lang="en-US">
                <a:ea typeface="Calibri"/>
                <a:cs typeface="Calibri"/>
              </a:rPr>
              <a:t> and the </a:t>
            </a:r>
            <a:r>
              <a:rPr lang="en-US" err="1">
                <a:ea typeface="Calibri"/>
                <a:cs typeface="Calibri"/>
              </a:rPr>
              <a:t>meeted</a:t>
            </a:r>
            <a:r>
              <a:rPr lang="en-US">
                <a:ea typeface="Calibri"/>
                <a:cs typeface="Calibri"/>
              </a:rPr>
              <a:t> </a:t>
            </a:r>
            <a:r>
              <a:rPr lang="en-US" err="1">
                <a:ea typeface="Calibri"/>
                <a:cs typeface="Calibri"/>
              </a:rPr>
              <a:t>reuirment</a:t>
            </a:r>
            <a:r>
              <a:rPr lang="en-US">
                <a:ea typeface="Calibri"/>
                <a:cs typeface="Calibri"/>
              </a:rPr>
              <a:t> of fitness time by facing these problems head on. By creating Something that can be reliable, </a:t>
            </a:r>
            <a:r>
              <a:rPr lang="en-US" err="1">
                <a:ea typeface="Calibri"/>
                <a:cs typeface="Calibri"/>
              </a:rPr>
              <a:t>convienient</a:t>
            </a:r>
            <a:r>
              <a:rPr lang="en-US">
                <a:ea typeface="Calibri"/>
                <a:cs typeface="Calibri"/>
              </a:rPr>
              <a:t>, inclusive </a:t>
            </a:r>
            <a:r>
              <a:rPr lang="en-US" err="1">
                <a:ea typeface="Calibri"/>
                <a:cs typeface="Calibri"/>
              </a:rPr>
              <a:t>accesable</a:t>
            </a:r>
            <a:r>
              <a:rPr lang="en-US">
                <a:ea typeface="Calibri"/>
                <a:cs typeface="Calibri"/>
              </a:rPr>
              <a:t>, </a:t>
            </a:r>
            <a:r>
              <a:rPr lang="en-US" err="1">
                <a:ea typeface="Calibri"/>
                <a:cs typeface="Calibri"/>
              </a:rPr>
              <a:t>transferable,,educational</a:t>
            </a:r>
            <a:r>
              <a:rPr lang="en-US">
                <a:ea typeface="Calibri"/>
                <a:cs typeface="Calibri"/>
              </a:rPr>
              <a:t> and work towards a health lifestyle for everyone and anyone to use in and out of </a:t>
            </a:r>
            <a:r>
              <a:rPr lang="en-US" err="1">
                <a:ea typeface="Calibri"/>
                <a:cs typeface="Calibri"/>
              </a:rPr>
              <a:t>school,to</a:t>
            </a:r>
            <a:r>
              <a:rPr lang="en-US">
                <a:ea typeface="Calibri"/>
                <a:cs typeface="Calibri"/>
              </a:rPr>
              <a:t> build </a:t>
            </a:r>
            <a:r>
              <a:rPr lang="en-US" err="1">
                <a:ea typeface="Calibri"/>
                <a:cs typeface="Calibri"/>
              </a:rPr>
              <a:t>connection,freindship,better</a:t>
            </a:r>
            <a:r>
              <a:rPr lang="en-US">
                <a:ea typeface="Calibri"/>
                <a:cs typeface="Calibri"/>
              </a:rPr>
              <a:t> </a:t>
            </a:r>
            <a:r>
              <a:rPr lang="en-US" err="1">
                <a:ea typeface="Calibri"/>
                <a:cs typeface="Calibri"/>
              </a:rPr>
              <a:t>health,excersie</a:t>
            </a:r>
            <a:r>
              <a:rPr lang="en-US">
                <a:ea typeface="Calibri"/>
                <a:cs typeface="Calibri"/>
              </a:rPr>
              <a:t> and more.</a:t>
            </a:r>
          </a:p>
        </p:txBody>
      </p:sp>
      <p:sp>
        <p:nvSpPr>
          <p:cNvPr id="4" name="Slide Number Placeholder 3"/>
          <p:cNvSpPr>
            <a:spLocks noGrp="1"/>
          </p:cNvSpPr>
          <p:nvPr>
            <p:ph type="sldNum" sz="quarter" idx="5"/>
          </p:nvPr>
        </p:nvSpPr>
        <p:spPr/>
        <p:txBody>
          <a:bodyPr/>
          <a:lstStyle/>
          <a:p>
            <a:fld id="{918C8E3A-5486-40AD-A06E-43DF5DAAAD93}" type="slidenum">
              <a:rPr lang="en-GB"/>
              <a:t>5</a:t>
            </a:fld>
            <a:endParaRPr lang="en-GB"/>
          </a:p>
        </p:txBody>
      </p:sp>
    </p:spTree>
    <p:extLst>
      <p:ext uri="{BB962C8B-B14F-4D97-AF65-F5344CB8AC3E}">
        <p14:creationId xmlns:p14="http://schemas.microsoft.com/office/powerpoint/2010/main" val="2926027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Rachel- </a:t>
            </a:r>
            <a:r>
              <a:rPr lang="en-GB"/>
              <a:t>The empathy stage of the design thinking approach encouraged us to envision other people's thoughts, feelings, emotions, motives, and experiences (Rösch, Tiberius and Kraus, 2023).</a:t>
            </a:r>
          </a:p>
          <a:p>
            <a:endParaRPr lang="en-GB"/>
          </a:p>
          <a:p>
            <a:r>
              <a:rPr lang="en-GB"/>
              <a:t>This was achieved using various tools and strategies that enabled us to build a persona that represented the types of individuals our product would help.</a:t>
            </a:r>
            <a:endParaRPr lang="en-GB">
              <a:ea typeface="Calibri" panose="020F0502020204030204"/>
              <a:cs typeface="Calibri" panose="020F0502020204030204"/>
            </a:endParaRPr>
          </a:p>
          <a:p>
            <a:r>
              <a:rPr lang="en-GB"/>
              <a:t> </a:t>
            </a:r>
            <a:endParaRPr lang="en-GB">
              <a:ea typeface="Calibri"/>
              <a:cs typeface="Calibri"/>
            </a:endParaRPr>
          </a:p>
          <a:p>
            <a:r>
              <a:rPr lang="en-GB"/>
              <a:t>Firstly, we each created a persona out of materials found in the garden. We then gave our persona a name and personality which according to a 2017 report by So and Joo, this enabled us to increase both our creativity and sympathy towards the individual and their challenges by imagining a real person with real experiences.</a:t>
            </a:r>
            <a:endParaRPr lang="en-GB">
              <a:ea typeface="Calibri"/>
              <a:cs typeface="Calibri"/>
            </a:endParaRPr>
          </a:p>
          <a:p>
            <a:endParaRPr lang="en-GB"/>
          </a:p>
          <a:p>
            <a:r>
              <a:rPr lang="en-GB"/>
              <a:t>Secondly, we used an empathy map to help identify what our persona thinks, feels, says and does. </a:t>
            </a:r>
            <a:r>
              <a:rPr lang="en-GB" err="1"/>
              <a:t>Sinansari</a:t>
            </a:r>
            <a:r>
              <a:rPr lang="en-GB"/>
              <a:t>, </a:t>
            </a:r>
            <a:r>
              <a:rPr lang="en-GB" i="1"/>
              <a:t>et al.</a:t>
            </a:r>
            <a:r>
              <a:rPr lang="en-GB"/>
              <a:t> explains in their 2023 report that empathy mapping can help product designers to understand their persona’s characteristics, which helped us to better understand how our targeted audience would interact with the product.</a:t>
            </a:r>
            <a:endParaRPr lang="en-GB">
              <a:ea typeface="Calibri"/>
              <a:cs typeface="Calibri"/>
            </a:endParaRPr>
          </a:p>
          <a:p>
            <a:endParaRPr lang="en-GB"/>
          </a:p>
          <a:p>
            <a:r>
              <a:rPr lang="en-GB"/>
              <a:t>According to both So and Joo (2017) and </a:t>
            </a:r>
            <a:r>
              <a:rPr lang="en-GB" err="1"/>
              <a:t>Sinansari</a:t>
            </a:r>
            <a:r>
              <a:rPr lang="en-GB"/>
              <a:t>, </a:t>
            </a:r>
            <a:r>
              <a:rPr lang="en-GB" i="1"/>
              <a:t>et al.</a:t>
            </a:r>
            <a:r>
              <a:rPr lang="en-GB"/>
              <a:t>(2023) this allowed us to envision and empathise with our persona's thoughts, feelings, needs and desires, which then allowed us to create a product that was personalised to our audience.</a:t>
            </a:r>
            <a:endParaRPr lang="en-GB">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GB"/>
              <a:t>6</a:t>
            </a:fld>
            <a:endParaRPr lang="en-GB"/>
          </a:p>
        </p:txBody>
      </p:sp>
    </p:spTree>
    <p:extLst>
      <p:ext uri="{BB962C8B-B14F-4D97-AF65-F5344CB8AC3E}">
        <p14:creationId xmlns:p14="http://schemas.microsoft.com/office/powerpoint/2010/main" val="1921791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Linsday – By creating personas through interactive and tangible methods, we were able to deepen our understanding of user needs and foster meaningful connections with the individuals we aimed to support. [Persona's help designer's understand user needs, while tangible objects make their needs more relatable (Salminen et al., 2022; Rosch, Tiberius, and Kraus, 2023).</a:t>
            </a:r>
          </a:p>
          <a:p>
            <a:r>
              <a:rPr lang="en-US"/>
              <a:t>While building my object to represent my persona, I thought of things that would concern them, the pains they would be experiencing, so I could genuinely connect with the individuals I am trying to help.</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US"/>
              <a:t>7</a:t>
            </a:fld>
            <a:endParaRPr lang="en-US"/>
          </a:p>
        </p:txBody>
      </p:sp>
    </p:spTree>
    <p:extLst>
      <p:ext uri="{BB962C8B-B14F-4D97-AF65-F5344CB8AC3E}">
        <p14:creationId xmlns:p14="http://schemas.microsoft.com/office/powerpoint/2010/main" val="3359970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During the </a:t>
            </a:r>
            <a:r>
              <a:rPr lang="en-US" err="1">
                <a:ea typeface="Calibri"/>
                <a:cs typeface="Calibri"/>
              </a:rPr>
              <a:t>empathise</a:t>
            </a:r>
            <a:r>
              <a:rPr lang="en-US">
                <a:ea typeface="Calibri"/>
                <a:cs typeface="Calibri"/>
              </a:rPr>
              <a:t> stage it demonstrates seeing this game through another perspective allowing us to understand how this game can be helpful and how we can create this game to suit everyone's abilities as you can see I chose </a:t>
            </a:r>
            <a:r>
              <a:rPr lang="en-US" err="1">
                <a:ea typeface="Calibri"/>
                <a:cs typeface="Calibri"/>
              </a:rPr>
              <a:t>kaleb</a:t>
            </a:r>
            <a:r>
              <a:rPr lang="en-US">
                <a:ea typeface="Calibri"/>
                <a:cs typeface="Calibri"/>
              </a:rPr>
              <a:t>, a boy who's 13 and struggles with </a:t>
            </a:r>
            <a:r>
              <a:rPr lang="en-US" err="1">
                <a:ea typeface="Calibri"/>
                <a:cs typeface="Calibri"/>
              </a:rPr>
              <a:t>socialising</a:t>
            </a:r>
            <a:r>
              <a:rPr lang="en-US">
                <a:ea typeface="Calibri"/>
                <a:cs typeface="Calibri"/>
              </a:rPr>
              <a:t> even though </a:t>
            </a:r>
            <a:r>
              <a:rPr lang="en-US" err="1">
                <a:ea typeface="Calibri"/>
                <a:cs typeface="Calibri"/>
              </a:rPr>
              <a:t>kaleb</a:t>
            </a:r>
            <a:r>
              <a:rPr lang="en-US">
                <a:ea typeface="Calibri"/>
                <a:cs typeface="Calibri"/>
              </a:rPr>
              <a:t> struggles he has opportunities through our game to create friendships and feel praise and approval amongst peers. Despite struggling socially this game can bring confidence and competition.</a:t>
            </a:r>
          </a:p>
        </p:txBody>
      </p:sp>
      <p:sp>
        <p:nvSpPr>
          <p:cNvPr id="4" name="Slide Number Placeholder 3"/>
          <p:cNvSpPr>
            <a:spLocks noGrp="1"/>
          </p:cNvSpPr>
          <p:nvPr>
            <p:ph type="sldNum" sz="quarter" idx="5"/>
          </p:nvPr>
        </p:nvSpPr>
        <p:spPr/>
        <p:txBody>
          <a:bodyPr/>
          <a:lstStyle/>
          <a:p>
            <a:fld id="{918C8E3A-5486-40AD-A06E-43DF5DAAAD93}" type="slidenum">
              <a:rPr lang="en-GB"/>
              <a:t>8</a:t>
            </a:fld>
            <a:endParaRPr lang="en-GB"/>
          </a:p>
        </p:txBody>
      </p:sp>
    </p:spTree>
    <p:extLst>
      <p:ext uri="{BB962C8B-B14F-4D97-AF65-F5344CB8AC3E}">
        <p14:creationId xmlns:p14="http://schemas.microsoft.com/office/powerpoint/2010/main" val="981638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Dam (2025) explains that the define stage of the design thinking process requires the re-evaluation of our collective research to clearly identify the problem based on the user's needs.</a:t>
            </a:r>
            <a:endParaRPr lang="en-US"/>
          </a:p>
          <a:p>
            <a:endParaRPr lang="en-GB">
              <a:ea typeface="Calibri"/>
              <a:cs typeface="Calibri"/>
            </a:endParaRPr>
          </a:p>
          <a:p>
            <a:r>
              <a:rPr lang="en-GB"/>
              <a:t>Our research process combined with our new understanding of each of our persona’s enabled us to establish the goals that our product aims to achieve which includes; to improving health and nutritional literacy, reduce the rates of obesity, reduce the rates of malnutrition, encourage healthy eating and exercise. Additionally, this stage allowed us to identify our target market for our product.</a:t>
            </a:r>
            <a:endParaRPr lang="en-US">
              <a:ea typeface="Calibri"/>
              <a:cs typeface="Calibri"/>
            </a:endParaRPr>
          </a:p>
          <a:p>
            <a:endParaRPr lang="en-GB"/>
          </a:p>
          <a:p>
            <a:r>
              <a:rPr lang="en-GB"/>
              <a:t>Dam, 2025 explains that using various tools such as creating “how might we?” questions can help to gain a better understanding of the user's needs and enabled us to develop clear goals for our product.</a:t>
            </a:r>
            <a:endParaRPr lang="en-GB">
              <a:ea typeface="Calibri"/>
              <a:cs typeface="Calibri"/>
            </a:endParaRPr>
          </a:p>
          <a:p>
            <a:endParaRPr lang="en-GB"/>
          </a:p>
          <a:p>
            <a:r>
              <a:rPr lang="en-GB"/>
              <a:t>Collectively our team decided that the target audience for our product would be children aged 8 and above, as according to Gripshover and Markman in 2013, young children benefitted from being taught about the theory of nutrition. Results from their experiment showed that the children not only improved their knowledge of food but also improved their eating behaviours by willingly consuming more vegetables. </a:t>
            </a:r>
            <a:endParaRPr lang="en-GB">
              <a:ea typeface="Calibri"/>
              <a:cs typeface="Calibri"/>
            </a:endParaRPr>
          </a:p>
          <a:p>
            <a:endParaRPr lang="en-GB"/>
          </a:p>
          <a:p>
            <a:r>
              <a:rPr lang="en-GB"/>
              <a:t>Similarly, research by </a:t>
            </a:r>
            <a:r>
              <a:rPr lang="en-GB" err="1"/>
              <a:t>Follong</a:t>
            </a:r>
            <a:r>
              <a:rPr lang="en-GB"/>
              <a:t>,</a:t>
            </a:r>
            <a:r>
              <a:rPr lang="en-GB" i="1"/>
              <a:t> et al</a:t>
            </a:r>
            <a:r>
              <a:rPr lang="en-GB"/>
              <a:t>. in 2022 showed that educating children on nutrition has a positive impact on their eating habits, and BMI scores. This shows that teaching children about nutrition can help to improve their relationship with food and encourage healthy behaviours. </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GB"/>
              <a:t>9</a:t>
            </a:fld>
            <a:endParaRPr lang="en-GB"/>
          </a:p>
        </p:txBody>
      </p:sp>
    </p:spTree>
    <p:extLst>
      <p:ext uri="{BB962C8B-B14F-4D97-AF65-F5344CB8AC3E}">
        <p14:creationId xmlns:p14="http://schemas.microsoft.com/office/powerpoint/2010/main" val="748299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Lindsay - With a clear problem definition, we </a:t>
            </a:r>
            <a:r>
              <a:rPr lang="en-US" err="1"/>
              <a:t>analysed</a:t>
            </a:r>
            <a:r>
              <a:rPr lang="en-US"/>
              <a:t> our research to ensure our intervention met user needs. The define stage encourages different ways of thinking, helping to solve problems creatively, and sets the groundwork for new ideas (Rosch, Tiberius, and Kraus, 2023; Hu et al., 2019). By clearly defining the problem, I could confidently explore creative solutions. This stage set a strong foundation for ideation, ensuring the solutions were meaningful and user-</a:t>
            </a:r>
            <a:r>
              <a:rPr lang="en-US" err="1"/>
              <a:t>centred</a:t>
            </a:r>
            <a:r>
              <a:rPr lang="en-US"/>
              <a:t> (Hu et al.2019). </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US"/>
              <a:t>10</a:t>
            </a:fld>
            <a:endParaRPr lang="en-US"/>
          </a:p>
        </p:txBody>
      </p:sp>
    </p:spTree>
    <p:extLst>
      <p:ext uri="{BB962C8B-B14F-4D97-AF65-F5344CB8AC3E}">
        <p14:creationId xmlns:p14="http://schemas.microsoft.com/office/powerpoint/2010/main" val="1441069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During the define stage its important to be aware of what your age target is, what you want to get from this game/the outcome and how this game will be effective for this age group using strategies to help reach this goal or outcome.AS Medium (2020) states the define stage focusing on translating user needs and insights into a focused problem statement, which will guide the ideation and prototyping process.</a:t>
            </a:r>
            <a:endParaRPr lang="en-US"/>
          </a:p>
        </p:txBody>
      </p:sp>
      <p:sp>
        <p:nvSpPr>
          <p:cNvPr id="4" name="Slide Number Placeholder 3"/>
          <p:cNvSpPr>
            <a:spLocks noGrp="1"/>
          </p:cNvSpPr>
          <p:nvPr>
            <p:ph type="sldNum" sz="quarter" idx="5"/>
          </p:nvPr>
        </p:nvSpPr>
        <p:spPr/>
        <p:txBody>
          <a:bodyPr/>
          <a:lstStyle/>
          <a:p>
            <a:fld id="{918C8E3A-5486-40AD-A06E-43DF5DAAAD93}" type="slidenum">
              <a:rPr lang="en-GB"/>
              <a:t>11</a:t>
            </a:fld>
            <a:endParaRPr lang="en-GB"/>
          </a:p>
        </p:txBody>
      </p:sp>
    </p:spTree>
    <p:extLst>
      <p:ext uri="{BB962C8B-B14F-4D97-AF65-F5344CB8AC3E}">
        <p14:creationId xmlns:p14="http://schemas.microsoft.com/office/powerpoint/2010/main" val="2269605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BE35C-691B-06C3-33D4-75A2E1D937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CFE17E-C37A-737C-AC97-BE019175CA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D9030B-83F6-D197-306D-FDD480FF21B7}"/>
              </a:ext>
            </a:extLst>
          </p:cNvPr>
          <p:cNvSpPr>
            <a:spLocks noGrp="1"/>
          </p:cNvSpPr>
          <p:nvPr>
            <p:ph type="body" idx="1"/>
          </p:nvPr>
        </p:nvSpPr>
        <p:spPr/>
        <p:txBody>
          <a:bodyPr/>
          <a:lstStyle/>
          <a:p>
            <a:r>
              <a:rPr lang="en-GB"/>
              <a:t>Rachel- Once the problem has been clearly defined the next stage of the design thinking process is the ideate stage, which required us to brainstorm creative ideas for a product that can help to solve the identified problems (Ní Shé </a:t>
            </a:r>
            <a:r>
              <a:rPr lang="en-GB" i="1"/>
              <a:t>et al., </a:t>
            </a:r>
            <a:r>
              <a:rPr lang="en-GB"/>
              <a:t>2022).</a:t>
            </a:r>
            <a:endParaRPr lang="en-GB">
              <a:ea typeface="Calibri"/>
              <a:cs typeface="Calibri"/>
            </a:endParaRPr>
          </a:p>
          <a:p>
            <a:endParaRPr lang="en-GB"/>
          </a:p>
          <a:p>
            <a:r>
              <a:rPr lang="en-GB"/>
              <a:t>During this stage, we gathered as a team to firstly create a mind map that allowed us to collectively share ideas. The braining storming process led us to the idea of creating an educational game that would teach children about the health and nutrition. </a:t>
            </a:r>
            <a:endParaRPr lang="en-GB">
              <a:ea typeface="Calibri"/>
              <a:cs typeface="Calibri"/>
            </a:endParaRPr>
          </a:p>
          <a:p>
            <a:endParaRPr lang="en-GB"/>
          </a:p>
          <a:p>
            <a:r>
              <a:rPr lang="en-GB">
                <a:ea typeface="Calibri"/>
                <a:cs typeface="Calibri"/>
              </a:rPr>
              <a:t>Upon further investigation, I found evidence that showed that </a:t>
            </a:r>
            <a:r>
              <a:rPr lang="en-US"/>
              <a:t>children’s learning experiences is enhanced by incorporating educational games into their curriculum (Vita-</a:t>
            </a:r>
            <a:r>
              <a:rPr lang="en-US" err="1"/>
              <a:t>Barrull</a:t>
            </a:r>
            <a:r>
              <a:rPr lang="en-US"/>
              <a:t> </a:t>
            </a:r>
            <a:r>
              <a:rPr lang="en-US" i="1"/>
              <a:t>et al., </a:t>
            </a:r>
            <a:r>
              <a:rPr lang="en-US"/>
              <a:t>2024). This further supported our idea to create an </a:t>
            </a:r>
            <a:r>
              <a:rPr lang="en-GB"/>
              <a:t>immersive, educational game which can be used at home or in educational settings to teach children about health and wellbeing.  </a:t>
            </a:r>
            <a:endParaRPr lang="en-GB">
              <a:ea typeface="Calibri"/>
              <a:cs typeface="Calibri"/>
            </a:endParaRPr>
          </a:p>
          <a:p>
            <a:endParaRPr lang="en-GB">
              <a:ea typeface="Calibri"/>
              <a:cs typeface="Calibri"/>
            </a:endParaRPr>
          </a:p>
          <a:p>
            <a:r>
              <a:rPr lang="en-GB">
                <a:ea typeface="Calibri"/>
                <a:cs typeface="Calibri"/>
              </a:rPr>
              <a:t>Lindsay- </a:t>
            </a:r>
            <a:r>
              <a:rPr lang="en-GB"/>
              <a:t>Building on this brainstorming process, we refined our ideas to ensure they aligned with user needs and encouraged positive engagement. The ideate stage fosters creativity by generating and defining solutions through brainstorming and collaboration (Rosch, Tiberius, and Kraus, 2023).</a:t>
            </a:r>
            <a:r>
              <a:rPr lang="en-US"/>
              <a:t> During this stage we came together, brainstormed ideas, and selected the best one. We </a:t>
            </a:r>
            <a:r>
              <a:rPr lang="en-US" err="1"/>
              <a:t>recognised</a:t>
            </a:r>
            <a:r>
              <a:rPr lang="en-US"/>
              <a:t> that children unconsciously learn through games, so we designed an engaging experience to foster positive emotions with healthy eating (Chow et al., 2020). With this idea finalized, we moved on to our next stage, prototyping.</a:t>
            </a:r>
            <a:endParaRPr lang="en-US">
              <a:ea typeface="Calibri"/>
              <a:cs typeface="Calibri"/>
            </a:endParaRPr>
          </a:p>
          <a:p>
            <a:endParaRPr lang="en-GB">
              <a:ea typeface="Calibri"/>
              <a:cs typeface="Calibri"/>
            </a:endParaRPr>
          </a:p>
          <a:p>
            <a:r>
              <a:rPr lang="en-GB">
                <a:ea typeface="Calibri"/>
                <a:cs typeface="Calibri"/>
              </a:rPr>
              <a:t>Rhianna-This stage was all about brainstorming ideas to help us understand which areas we could improve within the prototype or what areas could help individuals wellbeing, health and physic. The idea to use the ideate stage was because The ideate stage is the 3rd stage of design thinking where the focus is on generating ideas, thinking creatively and coming up with potential solutions to a defined problem stated interaction design foundation (2025). The idea of creating games, comes from the fact that games are a tool used to combat the lack of exercise and could be a useful resource to implement fun and exercise stated Human kinetics (2011).</a:t>
            </a:r>
          </a:p>
        </p:txBody>
      </p:sp>
      <p:sp>
        <p:nvSpPr>
          <p:cNvPr id="4" name="Slide Number Placeholder 3">
            <a:extLst>
              <a:ext uri="{FF2B5EF4-FFF2-40B4-BE49-F238E27FC236}">
                <a16:creationId xmlns:a16="http://schemas.microsoft.com/office/drawing/2014/main" id="{25E67EA0-ED51-0E14-3987-C5C3F33B6F93}"/>
              </a:ext>
            </a:extLst>
          </p:cNvPr>
          <p:cNvSpPr>
            <a:spLocks noGrp="1"/>
          </p:cNvSpPr>
          <p:nvPr>
            <p:ph type="sldNum" sz="quarter" idx="5"/>
          </p:nvPr>
        </p:nvSpPr>
        <p:spPr/>
        <p:txBody>
          <a:bodyPr/>
          <a:lstStyle/>
          <a:p>
            <a:fld id="{918C8E3A-5486-40AD-A06E-43DF5DAAAD93}" type="slidenum">
              <a:rPr lang="en-GB"/>
              <a:t>12</a:t>
            </a:fld>
            <a:endParaRPr lang="en-GB"/>
          </a:p>
        </p:txBody>
      </p:sp>
    </p:spTree>
    <p:extLst>
      <p:ext uri="{BB962C8B-B14F-4D97-AF65-F5344CB8AC3E}">
        <p14:creationId xmlns:p14="http://schemas.microsoft.com/office/powerpoint/2010/main" val="2138246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Rachel-The prototype stage involves the construction of a simplified representation of the designed product (Dam and Siang, 2025).</a:t>
            </a:r>
          </a:p>
          <a:p>
            <a:endParaRPr lang="en-GB"/>
          </a:p>
          <a:p>
            <a:r>
              <a:rPr lang="en-GB"/>
              <a:t>The purpose of the prototype according to Stevens 2021 report is to gain an insight into how users might interact with the product and to identify any areas of improvement.</a:t>
            </a:r>
            <a:endParaRPr lang="en-GB">
              <a:ea typeface="Calibri"/>
              <a:cs typeface="Calibri"/>
            </a:endParaRPr>
          </a:p>
          <a:p>
            <a:r>
              <a:rPr lang="en-GB"/>
              <a:t>We each individually created different elements for the game and came together as a team to assess its practicality. Dam and Siang explains how this allowed us to test our ideas and address any problems that were not apparent during the ideate stage, before testing the product out on the public.</a:t>
            </a:r>
            <a:endParaRPr lang="en-GB">
              <a:ea typeface="Calibri"/>
              <a:cs typeface="Calibri"/>
            </a:endParaRPr>
          </a:p>
          <a:p>
            <a:endParaRPr lang="en-GB"/>
          </a:p>
          <a:p>
            <a:r>
              <a:rPr lang="en-GB"/>
              <a:t>My contribution to the prototype was to add the graphics to the mat and food tokens, the Eatwell guide element, the recipe book and to design the electronic quiz out of the questions that we each collected based on our own fields of practice. </a:t>
            </a:r>
            <a:endParaRPr lang="en-GB">
              <a:ea typeface="Calibri"/>
              <a:cs typeface="Calibri"/>
            </a:endParaRPr>
          </a:p>
          <a:p>
            <a:endParaRPr lang="en-GB">
              <a:ea typeface="Calibri"/>
              <a:cs typeface="Calibri"/>
            </a:endParaRPr>
          </a:p>
          <a:p>
            <a:r>
              <a:rPr lang="en-GB">
                <a:ea typeface="Calibri"/>
                <a:cs typeface="Calibri"/>
              </a:rPr>
              <a:t>Lindsay – </a:t>
            </a:r>
            <a:r>
              <a:rPr lang="en-GB"/>
              <a:t>Building on this collaborative approach to prototyping, we structured our process to effectively divide tasks and refine each element before finalising the design. Prototyping transforms abstract concepts into tangible models, serving as a shared framework for all participants (Dos Santos et al., 2021)</a:t>
            </a:r>
            <a:r>
              <a:rPr lang="en-US"/>
              <a:t>. I constructed the foundation of the game, while Rachel incorporated food elements and the Eat Well Guide, and Rhianna added a fitness component with the fitness wheel. The questions were a true group effort, with all of us contributing, and both the dice and questions were integrated on the laptop. Bringing everything together was a challenge, but through teamwork, we successfully completed it.</a:t>
            </a:r>
            <a:endParaRPr lang="en-GB">
              <a:ea typeface="Calibri"/>
              <a:cs typeface="Calibri"/>
            </a:endParaRPr>
          </a:p>
          <a:p>
            <a:r>
              <a:rPr lang="en-US">
                <a:ea typeface="Calibri"/>
                <a:cs typeface="Calibri"/>
              </a:rPr>
              <a:t> </a:t>
            </a:r>
          </a:p>
          <a:p>
            <a:r>
              <a:rPr lang="en-US">
                <a:ea typeface="Calibri"/>
                <a:cs typeface="Calibri"/>
              </a:rPr>
              <a:t>Rhianna-however prototyping can have many challenges such as cost, time, contrasting, speed, quality and lack of resources that can impact the potential of the product stated Interaction design foundation (2025). Not only that but prototyping can be tricky as it can be easy to get attach to the protype leading to conflict among partners and wasting your time stated </a:t>
            </a:r>
            <a:r>
              <a:rPr lang="en-US" err="1">
                <a:ea typeface="Calibri"/>
                <a:cs typeface="Calibri"/>
              </a:rPr>
              <a:t>Lucidspark</a:t>
            </a:r>
            <a:r>
              <a:rPr lang="en-US">
                <a:ea typeface="Calibri"/>
                <a:cs typeface="Calibri"/>
              </a:rPr>
              <a:t> (2025).Fortunately, for our prototype we came to mutual decisions on what we need each individual to produce to create a great prototype as Lindsay stated we each played a vital part such as creating dices, food items, spinning wheel and so on. This was important for us as it meant we all had equal </a:t>
            </a:r>
            <a:r>
              <a:rPr lang="en-US" err="1">
                <a:ea typeface="Calibri"/>
                <a:cs typeface="Calibri"/>
              </a:rPr>
              <a:t>oppurtunities</a:t>
            </a:r>
            <a:r>
              <a:rPr lang="en-US">
                <a:ea typeface="Calibri"/>
                <a:cs typeface="Calibri"/>
              </a:rPr>
              <a:t> to create something that related to the goals we wanted to put across.</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GB"/>
              <a:t>13</a:t>
            </a:fld>
            <a:endParaRPr lang="en-GB"/>
          </a:p>
        </p:txBody>
      </p:sp>
    </p:spTree>
    <p:extLst>
      <p:ext uri="{BB962C8B-B14F-4D97-AF65-F5344CB8AC3E}">
        <p14:creationId xmlns:p14="http://schemas.microsoft.com/office/powerpoint/2010/main" val="1911252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Rachel- </a:t>
            </a:r>
            <a:r>
              <a:rPr lang="en-GB"/>
              <a:t>Once the prototype stage was completed the next step of the design thinking process was the test phase (Ní Shé </a:t>
            </a:r>
            <a:r>
              <a:rPr lang="en-GB" i="1"/>
              <a:t>et al., </a:t>
            </a:r>
            <a:r>
              <a:rPr lang="en-GB"/>
              <a:t>2022). </a:t>
            </a:r>
            <a:endParaRPr lang="en-US"/>
          </a:p>
          <a:p>
            <a:r>
              <a:rPr lang="en-GB"/>
              <a:t>The purpose of the test phase is to gain valuable customer feedback on the product which offers a new insight into how we could improve the game based on the user's experience (Bender-Salazar, 2023). </a:t>
            </a:r>
            <a:endParaRPr lang="en-GB">
              <a:ea typeface="Calibri"/>
              <a:cs typeface="Calibri"/>
            </a:endParaRPr>
          </a:p>
          <a:p>
            <a:r>
              <a:rPr lang="en-GB"/>
              <a:t>The participants who tested the product included two induvial from the Stroke Association and a mother and daughter from had a keen interest in health and wellbeing.</a:t>
            </a:r>
            <a:endParaRPr lang="en-GB">
              <a:ea typeface="Calibri"/>
              <a:cs typeface="Calibri"/>
            </a:endParaRPr>
          </a:p>
          <a:p>
            <a:r>
              <a:rPr lang="en-GB"/>
              <a:t>My role during this stage was to explain the game to the participants and provide a background understanding of the goals our product aimed to achieve. I assisted the participants throughout their interaction with the product and discussed feedback upon their completion of the game. </a:t>
            </a:r>
            <a:endParaRPr lang="en-GB">
              <a:ea typeface="Calibri" panose="020F0502020204030204"/>
              <a:cs typeface="Calibri" panose="020F0502020204030204"/>
            </a:endParaRPr>
          </a:p>
          <a:p>
            <a:endParaRPr lang="en-GB"/>
          </a:p>
          <a:p>
            <a:r>
              <a:rPr lang="en-GB"/>
              <a:t>General feedback from those who participated was that the game was very fun and informative, and both groups could see the game working well in an educational setting such as schools.</a:t>
            </a:r>
            <a:endParaRPr lang="en-GB">
              <a:ea typeface="Calibri"/>
              <a:cs typeface="Calibri"/>
            </a:endParaRPr>
          </a:p>
          <a:p>
            <a:endParaRPr lang="en-GB"/>
          </a:p>
          <a:p>
            <a:r>
              <a:rPr lang="en-US"/>
              <a:t>Lindsay - Reflecting on this feedback, we identified key opportunities to refine the game and enhance the overall player experience. Feedback strengthens critical thinking by helping teams analyze results, refine their design, and improve effectiveness (Schlott, 2024). The testing stage went well with most testers enjoying the game and providing suggestions to enhance engagement. Based on their feedback, I created counters for inclusivity, and Rachel added music to improve the player experience further.</a:t>
            </a:r>
            <a:endParaRPr lang="en-US">
              <a:ea typeface="Calibri"/>
              <a:cs typeface="Calibri"/>
            </a:endParaRPr>
          </a:p>
          <a:p>
            <a:endParaRPr lang="en-US">
              <a:ea typeface="Calibri"/>
              <a:cs typeface="Calibri"/>
            </a:endParaRPr>
          </a:p>
          <a:p>
            <a:r>
              <a:rPr lang="en-US">
                <a:ea typeface="Calibri"/>
                <a:cs typeface="Calibri"/>
              </a:rPr>
              <a:t>Rhianna-for me the Testing stage is an opportunity to put our creation into play and see what effects it has on our target audience. However saying this, it can be proven difficult to do considering the challenges of testing it on younger children due to factors such as parental permissions, DBS, medical records and so on. However the most important thing to take from the testing experience would be that we are still able to receive feedback that we can then reflect on to create a better experience for the users in the future.</a:t>
            </a:r>
            <a:endParaRPr lang="en-US"/>
          </a:p>
        </p:txBody>
      </p:sp>
      <p:sp>
        <p:nvSpPr>
          <p:cNvPr id="4" name="Slide Number Placeholder 3"/>
          <p:cNvSpPr>
            <a:spLocks noGrp="1"/>
          </p:cNvSpPr>
          <p:nvPr>
            <p:ph type="sldNum" sz="quarter" idx="5"/>
          </p:nvPr>
        </p:nvSpPr>
        <p:spPr/>
        <p:txBody>
          <a:bodyPr/>
          <a:lstStyle/>
          <a:p>
            <a:fld id="{918C8E3A-5486-40AD-A06E-43DF5DAAAD93}" type="slidenum">
              <a:rPr lang="en-GB"/>
              <a:t>14</a:t>
            </a:fld>
            <a:endParaRPr lang="en-GB"/>
          </a:p>
        </p:txBody>
      </p:sp>
    </p:spTree>
    <p:extLst>
      <p:ext uri="{BB962C8B-B14F-4D97-AF65-F5344CB8AC3E}">
        <p14:creationId xmlns:p14="http://schemas.microsoft.com/office/powerpoint/2010/main" val="1879078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Lindsay -</a:t>
            </a:r>
            <a:r>
              <a:rPr lang="en-US"/>
              <a:t> Exploring similar games I identified the Food and healthy eating posting game is similar with the Eatwell Guide as the foundation for play and teaches children about nutrition  (Sensory Wise, 2023). However, our game has unique elements – it incorporates questions, encouraging players to think about nutrition beyond simple recognition. It also requires the child to be standing while doing some physical activity, introducing a physical component that encourages movement and engagement. Most importantly, it can be adjusted for different age groups, as the difficulty of the questions can be modified to suit varying levels of knowledge and understanding, making it a flexible and inclusive learning tool.</a:t>
            </a:r>
          </a:p>
          <a:p>
            <a:endParaRPr lang="en-US">
              <a:ea typeface="Calibri"/>
              <a:cs typeface="Calibri"/>
            </a:endParaRPr>
          </a:p>
          <a:p>
            <a:r>
              <a:rPr lang="en-US">
                <a:ea typeface="Calibri"/>
                <a:cs typeface="Calibri"/>
              </a:rPr>
              <a:t>Rachel- </a:t>
            </a:r>
            <a:r>
              <a:rPr lang="en-US"/>
              <a:t>My market research led me to this game which has key similarities as well as key differences. </a:t>
            </a:r>
            <a:endParaRPr lang="en-US">
              <a:ea typeface="Calibri"/>
              <a:cs typeface="Calibri"/>
            </a:endParaRPr>
          </a:p>
          <a:p>
            <a:r>
              <a:rPr lang="en-US"/>
              <a:t>Similarly to ours, this game incorporates a floor mat that teaches children about nutrition and the different food groups(Hope Education, 2025). However, the main differences between the two games are that our game incorporates an element of exercise and although both games teach children about the Eatwell guide, our game is more interactive and includes quiz questions to really educate children about health and nutrition.</a:t>
            </a:r>
            <a:endParaRPr lang="en-US">
              <a:ea typeface="Calibri"/>
              <a:cs typeface="Calibri"/>
            </a:endParaRPr>
          </a:p>
          <a:p>
            <a:endParaRPr lang="en-US">
              <a:ea typeface="Calibri"/>
              <a:cs typeface="Calibri"/>
            </a:endParaRPr>
          </a:p>
          <a:p>
            <a:r>
              <a:rPr lang="en-US">
                <a:ea typeface="Calibri"/>
                <a:cs typeface="Calibri"/>
              </a:rPr>
              <a:t>Rhianna-similar to the other games on the market the 3bscientifcs (2025) game share similar features to our game such as the nutrition teaching factor and the spin wheel however our game is like no other because it has so many different aspects to it such as fitness, Eatwell Guidelines, quiz questions and spin wheel which we carefully implemented to have the best effect on children's growth, knowledge, and learning.</a:t>
            </a:r>
          </a:p>
        </p:txBody>
      </p:sp>
      <p:sp>
        <p:nvSpPr>
          <p:cNvPr id="4" name="Slide Number Placeholder 3"/>
          <p:cNvSpPr>
            <a:spLocks noGrp="1"/>
          </p:cNvSpPr>
          <p:nvPr>
            <p:ph type="sldNum" sz="quarter" idx="5"/>
          </p:nvPr>
        </p:nvSpPr>
        <p:spPr/>
        <p:txBody>
          <a:bodyPr/>
          <a:lstStyle/>
          <a:p>
            <a:fld id="{918C8E3A-5486-40AD-A06E-43DF5DAAAD93}" type="slidenum">
              <a:rPr lang="en-US"/>
              <a:t>15</a:t>
            </a:fld>
            <a:endParaRPr lang="en-US"/>
          </a:p>
        </p:txBody>
      </p:sp>
    </p:spTree>
    <p:extLst>
      <p:ext uri="{BB962C8B-B14F-4D97-AF65-F5344CB8AC3E}">
        <p14:creationId xmlns:p14="http://schemas.microsoft.com/office/powerpoint/2010/main" val="38463278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Rachel - </a:t>
            </a:r>
            <a:r>
              <a:rPr lang="en-US"/>
              <a:t>Upon reflection of the entire design thinking process I identified some potential changes that could have been introduced to improve the product. For example, the game may have benefitted from incorporating different levels of difficulty for questions to make the game more inclusive for different age groups. Additionally, Du, et al. Explains in their 2021 report that  children's benefit their social skills by participating in online social games therefore, the game may be improved by incorporating the ability to compete with other children online.</a:t>
            </a:r>
          </a:p>
          <a:p>
            <a:endParaRPr lang="en-US">
              <a:ea typeface="Calibri"/>
              <a:cs typeface="Calibri"/>
            </a:endParaRPr>
          </a:p>
          <a:p>
            <a:pPr marL="171450" indent="-171450">
              <a:lnSpc>
                <a:spcPct val="90000"/>
              </a:lnSpc>
              <a:spcBef>
                <a:spcPts val="1000"/>
              </a:spcBef>
              <a:buFont typeface="Arial"/>
              <a:buChar char="•"/>
            </a:pPr>
            <a:r>
              <a:rPr lang="en-US">
                <a:ea typeface="Calibri"/>
                <a:cs typeface="Calibri"/>
              </a:rPr>
              <a:t>Building on these enhancements, we could</a:t>
            </a:r>
            <a:r>
              <a:rPr lang="en-US"/>
              <a:t>  further improve accessibility by adding features specifically for wheelchair users. Research indicates that many designers fail to adapt games for individuals in wheelchairs</a:t>
            </a:r>
            <a:r>
              <a:rPr lang="en-GB"/>
              <a:t> (Hassan, 2023). </a:t>
            </a:r>
            <a:r>
              <a:rPr lang="en-US"/>
              <a:t>Since this is an educational tool, making these adjustments is key to ensure all children can fully participate.</a:t>
            </a:r>
            <a:endParaRPr lang="en-US">
              <a:ea typeface="Calibri"/>
              <a:cs typeface="Calibri"/>
            </a:endParaRPr>
          </a:p>
          <a:p>
            <a:pPr marL="171450" indent="-171450">
              <a:lnSpc>
                <a:spcPct val="90000"/>
              </a:lnSpc>
              <a:spcBef>
                <a:spcPts val="1000"/>
              </a:spcBef>
              <a:buFont typeface="Arial"/>
              <a:buChar char="•"/>
            </a:pPr>
            <a:endParaRPr lang="en-US">
              <a:ea typeface="Calibri"/>
              <a:cs typeface="Calibri"/>
            </a:endParaRPr>
          </a:p>
          <a:p>
            <a:pPr marL="171450" indent="-171450">
              <a:lnSpc>
                <a:spcPct val="90000"/>
              </a:lnSpc>
              <a:spcBef>
                <a:spcPts val="1000"/>
              </a:spcBef>
              <a:buFont typeface="Arial"/>
              <a:buChar char="•"/>
            </a:pPr>
            <a:r>
              <a:rPr lang="en-US">
                <a:ea typeface="Calibri"/>
                <a:cs typeface="Calibri"/>
              </a:rPr>
              <a:t>Rhianna-could add different </a:t>
            </a:r>
            <a:r>
              <a:rPr lang="en-US" err="1">
                <a:ea typeface="Calibri"/>
                <a:cs typeface="Calibri"/>
              </a:rPr>
              <a:t>questions,add</a:t>
            </a:r>
            <a:r>
              <a:rPr lang="en-US">
                <a:ea typeface="Calibri"/>
                <a:cs typeface="Calibri"/>
              </a:rPr>
              <a:t> more foods and so 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18C8E3A-5486-40AD-A06E-43DF5DAAAD93}" type="slidenum">
              <a:rPr lang="en-GB"/>
              <a:t>16</a:t>
            </a:fld>
            <a:endParaRPr lang="en-GB"/>
          </a:p>
        </p:txBody>
      </p:sp>
    </p:spTree>
    <p:extLst>
      <p:ext uri="{BB962C8B-B14F-4D97-AF65-F5344CB8AC3E}">
        <p14:creationId xmlns:p14="http://schemas.microsoft.com/office/powerpoint/2010/main" val="3991421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Lindsay- Through regular communication and collaboration, we successfully developed an innovative prototype designed to help thousands of children gain valuable knowledge about nutrition and exercise. While the team encountered different perspectives throughout the process, we overcame challenges by compromising and integrating ideas, ensuring a well-rounded and effective final design. </a:t>
            </a:r>
          </a:p>
          <a:p>
            <a:r>
              <a:rPr lang="en-US"/>
              <a:t>Delegating tasks effectively played a key role in our success. Rachel, with her artistic talent, was responsible for illustrating and decorating the food elements, making the game visually engaging. Rhianna, representing her area of expertise in exercise, contributed the fitness wheel, an interactive component that encourages physical activity. While I created the foundation of the game, on which the elements were applied. </a:t>
            </a:r>
            <a:endParaRPr lang="en-US">
              <a:ea typeface="Calibri"/>
              <a:cs typeface="Calibri"/>
            </a:endParaRPr>
          </a:p>
          <a:p>
            <a:r>
              <a:rPr lang="en-US"/>
              <a:t>Although there were differences in opinion regarding game details and mechanics, we worked through them by combining various ideas, ensuring every team member's contribution was reflected. Our ability to adapt, collaborate, and communicate effectively allowed us to create a unique, impactful, educational tool. </a:t>
            </a:r>
            <a:endParaRPr lang="en-US">
              <a:ea typeface="Calibri"/>
              <a:cs typeface="Calibri"/>
            </a:endParaRPr>
          </a:p>
          <a:p>
            <a:endParaRPr lang="en-US">
              <a:ea typeface="Calibri"/>
              <a:cs typeface="Calibri"/>
            </a:endParaRPr>
          </a:p>
          <a:p>
            <a:r>
              <a:rPr lang="en-US">
                <a:ea typeface="Calibri"/>
                <a:cs typeface="Calibri"/>
              </a:rPr>
              <a:t>Rachel- </a:t>
            </a:r>
            <a:r>
              <a:rPr lang="en-US"/>
              <a:t>Collaborative learning is an essential skill that helps to enhance both educational and social outcomes (Le, Janssen and Wubbels, 2018). </a:t>
            </a:r>
            <a:endParaRPr lang="en-US">
              <a:ea typeface="Calibri"/>
              <a:cs typeface="Calibri"/>
            </a:endParaRPr>
          </a:p>
          <a:p>
            <a:r>
              <a:rPr lang="en-US"/>
              <a:t>Our team collaborated at several stages of the design thinking process by sharing our individual knowledge and by each provided vital elements to the product from the perspective of our fields of practice. Additionally, our team collaborated well by respectfully expressing our ideas or concerns regarding the product and collectively creating solutions to the challenges we faced. When delegating tasks to contribute to the construction of the game we each shared the responsibilities by playing to our strengths and weaknesses, which ultimately allowed us to succeed in meeting the goals our product set out to achieve. </a:t>
            </a:r>
            <a:endParaRPr lang="en-US">
              <a:ea typeface="Calibri"/>
              <a:cs typeface="Calibri"/>
            </a:endParaRPr>
          </a:p>
          <a:p>
            <a:endParaRPr lang="en-US">
              <a:ea typeface="Calibri"/>
              <a:cs typeface="Calibri"/>
            </a:endParaRPr>
          </a:p>
          <a:p>
            <a:r>
              <a:rPr lang="en-US">
                <a:ea typeface="Calibri"/>
                <a:cs typeface="Calibri"/>
              </a:rPr>
              <a:t>Rhianna-during the process of creating this prototype we have gathered an understanding on effective collaboration ,we did this by sharing opinions and ideas, agreeing and disagreeing to come to a mutual decision on each section. Despite this being a collaborative work we also all took  on roles that would benefits the structure as a whole.</a:t>
            </a:r>
          </a:p>
        </p:txBody>
      </p:sp>
      <p:sp>
        <p:nvSpPr>
          <p:cNvPr id="4" name="Slide Number Placeholder 3"/>
          <p:cNvSpPr>
            <a:spLocks noGrp="1"/>
          </p:cNvSpPr>
          <p:nvPr>
            <p:ph type="sldNum" sz="quarter" idx="5"/>
          </p:nvPr>
        </p:nvSpPr>
        <p:spPr/>
        <p:txBody>
          <a:bodyPr/>
          <a:lstStyle/>
          <a:p>
            <a:fld id="{918C8E3A-5486-40AD-A06E-43DF5DAAAD93}" type="slidenum">
              <a:rPr lang="en-US"/>
              <a:t>17</a:t>
            </a:fld>
            <a:endParaRPr lang="en-US"/>
          </a:p>
        </p:txBody>
      </p:sp>
    </p:spTree>
    <p:extLst>
      <p:ext uri="{BB962C8B-B14F-4D97-AF65-F5344CB8AC3E}">
        <p14:creationId xmlns:p14="http://schemas.microsoft.com/office/powerpoint/2010/main" val="1984806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Double check the references are correct after putting them all together</a:t>
            </a:r>
          </a:p>
        </p:txBody>
      </p:sp>
      <p:sp>
        <p:nvSpPr>
          <p:cNvPr id="4" name="Slide Number Placeholder 3"/>
          <p:cNvSpPr>
            <a:spLocks noGrp="1"/>
          </p:cNvSpPr>
          <p:nvPr>
            <p:ph type="sldNum" sz="quarter" idx="5"/>
          </p:nvPr>
        </p:nvSpPr>
        <p:spPr/>
        <p:txBody>
          <a:bodyPr/>
          <a:lstStyle/>
          <a:p>
            <a:fld id="{918C8E3A-5486-40AD-A06E-43DF5DAAAD93}" type="slidenum">
              <a:rPr lang="en-US"/>
              <a:t>27</a:t>
            </a:fld>
            <a:endParaRPr lang="en-US"/>
          </a:p>
        </p:txBody>
      </p:sp>
    </p:spTree>
    <p:extLst>
      <p:ext uri="{BB962C8B-B14F-4D97-AF65-F5344CB8AC3E}">
        <p14:creationId xmlns:p14="http://schemas.microsoft.com/office/powerpoint/2010/main" val="19002012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Change all your references to arial italics.</a:t>
            </a:r>
          </a:p>
        </p:txBody>
      </p:sp>
      <p:sp>
        <p:nvSpPr>
          <p:cNvPr id="4" name="Slide Number Placeholder 3"/>
          <p:cNvSpPr>
            <a:spLocks noGrp="1"/>
          </p:cNvSpPr>
          <p:nvPr>
            <p:ph type="sldNum" sz="quarter" idx="5"/>
          </p:nvPr>
        </p:nvSpPr>
        <p:spPr/>
        <p:txBody>
          <a:bodyPr/>
          <a:lstStyle/>
          <a:p>
            <a:fld id="{918C8E3A-5486-40AD-A06E-43DF5DAAAD93}" type="slidenum">
              <a:rPr lang="en-US"/>
              <a:t>28</a:t>
            </a:fld>
            <a:endParaRPr lang="en-US"/>
          </a:p>
        </p:txBody>
      </p:sp>
    </p:spTree>
    <p:extLst>
      <p:ext uri="{BB962C8B-B14F-4D97-AF65-F5344CB8AC3E}">
        <p14:creationId xmlns:p14="http://schemas.microsoft.com/office/powerpoint/2010/main" val="1756297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2594353"/>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8745355"/>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6961399"/>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6820896"/>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4928172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831182"/>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4037745"/>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8791408"/>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531658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729292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2755881"/>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29075785"/>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3.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5.sv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8.png"/><Relationship Id="rId7"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7.svg"/><Relationship Id="rId11" Type="http://schemas.openxmlformats.org/officeDocument/2006/relationships/image" Target="../media/image34.jpeg"/><Relationship Id="rId5" Type="http://schemas.openxmlformats.org/officeDocument/2006/relationships/image" Target="../media/image6.png"/><Relationship Id="rId10" Type="http://schemas.openxmlformats.org/officeDocument/2006/relationships/image" Target="../media/image33.jpeg"/><Relationship Id="rId4" Type="http://schemas.openxmlformats.org/officeDocument/2006/relationships/image" Target="../media/image29.svg"/><Relationship Id="rId9" Type="http://schemas.openxmlformats.org/officeDocument/2006/relationships/image" Target="../media/image32.jpeg"/></Relationships>
</file>

<file path=ppt/slides/_rels/slide13.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8.png"/><Relationship Id="rId7"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10" Type="http://schemas.openxmlformats.org/officeDocument/2006/relationships/image" Target="../media/image40.jpeg"/><Relationship Id="rId4" Type="http://schemas.openxmlformats.org/officeDocument/2006/relationships/image" Target="../media/image9.svg"/><Relationship Id="rId9" Type="http://schemas.openxmlformats.org/officeDocument/2006/relationships/image" Target="../media/image39.png"/></Relationships>
</file>

<file path=ppt/slides/_rels/slide14.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41.jpeg"/><Relationship Id="rId7"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45.png"/></Relationships>
</file>

<file path=ppt/slides/_rels/slide1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38.jpeg"/><Relationship Id="rId7"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image" Target="../media/image3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library.parenthelp.eu/wp-content/uploads/2021/03/www.interaction-design.org_.pdf" TargetMode="External"/><Relationship Id="rId13" Type="http://schemas.openxmlformats.org/officeDocument/2006/relationships/hyperlink" Target="https://doi.org/10.46328/ijones.670" TargetMode="External"/><Relationship Id="rId3" Type="http://schemas.openxmlformats.org/officeDocument/2006/relationships/hyperlink" Target="https://doi.org/10.1186/s12916-024-03380-5" TargetMode="External"/><Relationship Id="rId7" Type="http://schemas.openxmlformats.org/officeDocument/2006/relationships/hyperlink" Target="https://doi.org/10.3390/su15076149" TargetMode="External"/><Relationship Id="rId12" Type="http://schemas.openxmlformats.org/officeDocument/2006/relationships/hyperlink" Target="https://doi.org/10.3390/mti5050027" TargetMode="External"/><Relationship Id="rId2" Type="http://schemas.openxmlformats.org/officeDocument/2006/relationships/hyperlink" Target="https://doi.org/10.1016/j.mpmed.2023.04.004" TargetMode="External"/><Relationship Id="rId1" Type="http://schemas.openxmlformats.org/officeDocument/2006/relationships/slideLayout" Target="../slideLayouts/slideLayout2.xml"/><Relationship Id="rId6" Type="http://schemas.openxmlformats.org/officeDocument/2006/relationships/hyperlink" Target="https://clipground.com/music-app-icon-clipart.html" TargetMode="External"/><Relationship Id="rId11" Type="http://schemas.openxmlformats.org/officeDocument/2006/relationships/hyperlink" Target="https://doi.org/10.1016/j.cirpj.2021.04.013" TargetMode="External"/><Relationship Id="rId5" Type="http://schemas.openxmlformats.org/officeDocument/2006/relationships/hyperlink" Target="https://doi.org/10.1016/j.foodqual.2019.103823" TargetMode="External"/><Relationship Id="rId10" Type="http://schemas.openxmlformats.org/officeDocument/2006/relationships/hyperlink" Target="https://www.interaction-design.org/literature/article/stage-4-in-the-design-thinking-process-prototype?srsltid=AfmBOoqodMuWxhLByv-KlkZPb6S4Mjrg6FN-7r_IUf5LjjqN9vuiuhwZ" TargetMode="External"/><Relationship Id="rId4" Type="http://schemas.openxmlformats.org/officeDocument/2006/relationships/hyperlink" Target="https://doi.org/10.1186/s13731-023-00291-2" TargetMode="External"/><Relationship Id="rId9" Type="http://schemas.openxmlformats.org/officeDocument/2006/relationships/hyperlink" Target="https://www.interaction-design.org/literature/article/5-stages-in-the-design-thinking-process?srsltid=AfmBOooYwwIPsgt6286RDoZgJfMrhC3ivjw8PJk7ja0f-_Xkuj5qximO#stage_2:_define%E2%80%94state_your_users'_needs_and_problems-2"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77/0956797612474827" TargetMode="External"/><Relationship Id="rId13" Type="http://schemas.openxmlformats.org/officeDocument/2006/relationships/hyperlink" Target="https://doi.org/10.1109/FIE58773.2023.10343272" TargetMode="External"/><Relationship Id="rId3" Type="http://schemas.openxmlformats.org/officeDocument/2006/relationships/hyperlink" Target="http://www.gov.uk/government/publications/health-matters-obesity-and-the-food-environment--2" TargetMode="External"/><Relationship Id="rId7" Type="http://schemas.openxmlformats.org/officeDocument/2006/relationships/hyperlink" Target="https://assets.publishing.service.gov.uk/media/67f8e61c04146682e61bc84c/nutrition_guidance_for_early_years_providers.pdf" TargetMode="External"/><Relationship Id="rId12" Type="http://schemas.openxmlformats.org/officeDocument/2006/relationships/hyperlink" Target="https://doi.org/10.1007/s10798-018-9479-7" TargetMode="External"/><Relationship Id="rId2" Type="http://schemas.openxmlformats.org/officeDocument/2006/relationships/hyperlink" Target="https://doi.org/10.1017/S0954422421000111" TargetMode="External"/><Relationship Id="rId1" Type="http://schemas.openxmlformats.org/officeDocument/2006/relationships/slideLayout" Target="../slideLayouts/slideLayout2.xml"/><Relationship Id="rId6" Type="http://schemas.openxmlformats.org/officeDocument/2006/relationships/hyperlink" Target="https://www.gov.uk/government/statistics/obesity-profile-november-2024-update/obesity-profile-statistical-commentary-november-2024" TargetMode="External"/><Relationship Id="rId11" Type="http://schemas.openxmlformats.org/officeDocument/2006/relationships/hyperlink" Target="https://www.hope-education.co.uk/product/curricular/primary-science/health-and-the-human-body/eatwell-guide-floor-mat-bundle-from-hope-education/hp00052311?srsltid=AfmBOooQuVHQamcBT0gy0goFnl1OUngMXwRa-27Is8IrR7ranIVvoDya" TargetMode="External"/><Relationship Id="rId5" Type="http://schemas.openxmlformats.org/officeDocument/2006/relationships/hyperlink" Target="https://www.gov.uk/government/publications/tacking-obesity-government-strategy-tackling-obesity-empowering-adults-and-children-to-live-healthier-lives" TargetMode="External"/><Relationship Id="rId10" Type="http://schemas.openxmlformats.org/officeDocument/2006/relationships/hyperlink" Target="https://doi.org/10.1111/jhn.13333" TargetMode="External"/><Relationship Id="rId4" Type="http://schemas.openxmlformats.org/officeDocument/2006/relationships/hyperlink" Target="https://www.gov.uk/government/publications/tacking-obesity-government-strategy-tackling-obesity-empowering-adults-and-children-to-" TargetMode="External"/><Relationship Id="rId9" Type="http://schemas.openxmlformats.org/officeDocument/2006/relationships/hyperlink" Target="https://doi.org/10.1177/14614448231204020" TargetMode="External"/><Relationship Id="rId14" Type="http://schemas.openxmlformats.org/officeDocument/2006/relationships/hyperlink" Target="https://doi.org/10.1080/0305764X.2016.1259389"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145/3491102.3517589" TargetMode="External"/><Relationship Id="rId3" Type="http://schemas.openxmlformats.org/officeDocument/2006/relationships/hyperlink" Target="https://doi.org/10.14742/ajet.6667" TargetMode="External"/><Relationship Id="rId7" Type="http://schemas.openxmlformats.org/officeDocument/2006/relationships/hyperlink" Target="https://doi.org/10.1108/EJIM-03-2022-0164" TargetMode="External"/><Relationship Id="rId12" Type="http://schemas.openxmlformats.org/officeDocument/2006/relationships/hyperlink" Target="https://doi.org/10.1186/s12889-020-09727-w" TargetMode="External"/><Relationship Id="rId2" Type="http://schemas.openxmlformats.org/officeDocument/2006/relationships/hyperlink" Target="https://doi.org/10.1016/j.techfore.2024.123596" TargetMode="External"/><Relationship Id="rId1" Type="http://schemas.openxmlformats.org/officeDocument/2006/relationships/slideLayout" Target="../slideLayouts/slideLayout2.xml"/><Relationship Id="rId6" Type="http://schemas.openxmlformats.org/officeDocument/2006/relationships/hyperlink" Target="https://doi.org/10.3390/nu14142985" TargetMode="External"/><Relationship Id="rId11" Type="http://schemas.openxmlformats.org/officeDocument/2006/relationships/hyperlink" Target="https://www.sensorywise.co.uk/food-healthy-eating-posting-game" TargetMode="External"/><Relationship Id="rId5" Type="http://schemas.openxmlformats.org/officeDocument/2006/relationships/hyperlink" Target="https://assets.publishing.service.gov.uk/media/5bbb790de5274a22415d7fee/Eatwell_guide_colour_edition.pdf" TargetMode="External"/><Relationship Id="rId10" Type="http://schemas.openxmlformats.org/officeDocument/2006/relationships/hyperlink" Target="https://doi.org/10.1007/s41469-024-00177-x" TargetMode="External"/><Relationship Id="rId4" Type="http://schemas.openxmlformats.org/officeDocument/2006/relationships/hyperlink" Target="https://doi.org/10.59298/IDOSR/JST/24/102.182400" TargetMode="External"/><Relationship Id="rId9" Type="http://schemas.openxmlformats.org/officeDocument/2006/relationships/hyperlink" Target="https://doi.org/10.1136/bmjopen-2020-037554"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ho.int/news-room/fact-sheets/detail/obesity-and-overweight" TargetMode="External"/><Relationship Id="rId3" Type="http://schemas.openxmlformats.org/officeDocument/2006/relationships/hyperlink" Target="https://doi.org/10.1080/14606925.2017.1319672" TargetMode="External"/><Relationship Id="rId7" Type="http://schemas.openxmlformats.org/officeDocument/2006/relationships/hyperlink" Target="https://doi.org/10.1016/j.learninstruc.2024.101946" TargetMode="External"/><Relationship Id="rId2" Type="http://schemas.openxmlformats.org/officeDocument/2006/relationships/hyperlink" Target="https://doi.org/10.1016/j.procs.2023.10.411" TargetMode="External"/><Relationship Id="rId1" Type="http://schemas.openxmlformats.org/officeDocument/2006/relationships/slideLayout" Target="../slideLayouts/slideLayout2.xml"/><Relationship Id="rId6" Type="http://schemas.openxmlformats.org/officeDocument/2006/relationships/hyperlink" Target="https://research.uhs.nhs.uk/news/soaring-childhood-obeswity-from-pandemic-will-cost-uk-billions-study-finds" TargetMode="External"/><Relationship Id="rId5" Type="http://schemas.openxmlformats.org/officeDocument/2006/relationships/hyperlink" Target="https://www.contemporaryhealth.co.uk/childhood-obesity-treatment-yields-long-term-benefits-study-finds/" TargetMode="External"/><Relationship Id="rId4" Type="http://schemas.openxmlformats.org/officeDocument/2006/relationships/hyperlink" Target="https://careerfoundry.com/en/blog/ux-design/design-thinking-stage-four-prototyping/#:~:text=Prototyping%20is%20an%20extremely%20valuable,4"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interaction-design.org/literature/article/stage-4-in-the-design-thinking-process-prototype?srsltid=AfmBOoqodMuWxhLByv-KlkZPb6S4Mjrg6FN-7r_IUf5LjjqN9vuiuhwZ" TargetMode="External"/><Relationship Id="rId13" Type="http://schemas.openxmlformats.org/officeDocument/2006/relationships/hyperlink" Target="https://www.hope-education.co.uk/product/curricular/primary-science/health-and-the-human-body/eatwell-guide-floor-mat-bundle-from-hope-education/hp00052311?srsltid=AfmBOooQuVHQamcBT0gy0goFnl1OUngMXwRa-27Is8IrR7ranIVvoDya" TargetMode="External"/><Relationship Id="rId3" Type="http://schemas.openxmlformats.org/officeDocument/2006/relationships/hyperlink" Target="https://doi.org/10.1186/s12916-024-03380-5" TargetMode="External"/><Relationship Id="rId7" Type="http://schemas.openxmlformats.org/officeDocument/2006/relationships/hyperlink" Target="https://library.parenthelp.eu/wp-content/uploads/2021/03/www.interaction-design.org_.pdf" TargetMode="External"/><Relationship Id="rId12" Type="http://schemas.openxmlformats.org/officeDocument/2006/relationships/hyperlink" Target="https://doi.org/10.1111/jhn.13333" TargetMode="External"/><Relationship Id="rId17" Type="http://schemas.openxmlformats.org/officeDocument/2006/relationships/hyperlink" Target="https://assets.publishing.service.gov.uk/media/5bbb790de5274a22415d7fee/Eatwell_guide_colour_edition.pdf" TargetMode="External"/><Relationship Id="rId2" Type="http://schemas.openxmlformats.org/officeDocument/2006/relationships/hyperlink" Target="https://doi.org/10.1016/j.mpmed.2023.04.004" TargetMode="External"/><Relationship Id="rId16" Type="http://schemas.openxmlformats.org/officeDocument/2006/relationships/hyperlink" Target="https://doi.org/10.14742/ajet.6667" TargetMode="External"/><Relationship Id="rId1" Type="http://schemas.openxmlformats.org/officeDocument/2006/relationships/slideLayout" Target="../slideLayouts/slideLayout2.xml"/><Relationship Id="rId6" Type="http://schemas.openxmlformats.org/officeDocument/2006/relationships/hyperlink" Target="https://www.interaction-design.org/literature/article/5-stages-in-the-design-thinking-process?srsltid=AfmBOooYwwIPsgt6286RDoZgJfMrhC3ivjw8PJk7ja0f-_Xkuj5qximO#stage_2:_define%E2%80%94state_your_users'_needs_and_problems-2" TargetMode="External"/><Relationship Id="rId11" Type="http://schemas.openxmlformats.org/officeDocument/2006/relationships/hyperlink" Target="https://doi.org/10.1177/0956797612474827" TargetMode="External"/><Relationship Id="rId5" Type="http://schemas.openxmlformats.org/officeDocument/2006/relationships/hyperlink" Target="https://doi.org/10.3390/su15076149" TargetMode="External"/><Relationship Id="rId15" Type="http://schemas.openxmlformats.org/officeDocument/2006/relationships/hyperlink" Target="https://doi.org/10.1016/j.techfore.2024.123596" TargetMode="External"/><Relationship Id="rId10" Type="http://schemas.openxmlformats.org/officeDocument/2006/relationships/hyperlink" Target="https://doi.org/10.1017/S0954422421000111" TargetMode="External"/><Relationship Id="rId4" Type="http://schemas.openxmlformats.org/officeDocument/2006/relationships/hyperlink" Target="https://doi.org/10.1186/s13731-023-00291-2" TargetMode="External"/><Relationship Id="rId9" Type="http://schemas.openxmlformats.org/officeDocument/2006/relationships/hyperlink" Target="https://doi.org/10.3390/mti5050027" TargetMode="External"/><Relationship Id="rId14" Type="http://schemas.openxmlformats.org/officeDocument/2006/relationships/hyperlink" Target="https://doi.org/10.1080/0305764X.2016.1259389"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16/j.learninstruc.2024.101946" TargetMode="External"/><Relationship Id="rId3" Type="http://schemas.openxmlformats.org/officeDocument/2006/relationships/hyperlink" Target="https://doi.org/10.1136/bmjopen-2020-037554" TargetMode="External"/><Relationship Id="rId7" Type="http://schemas.openxmlformats.org/officeDocument/2006/relationships/hyperlink" Target="https://careerfoundry.com/en/blog/ux-design/design-thinking-stage-four-prototyping/#:~:text=Prototyping%20is%20an%20extremely%20valuable,4" TargetMode="External"/><Relationship Id="rId2" Type="http://schemas.openxmlformats.org/officeDocument/2006/relationships/hyperlink" Target="https://doi.org/10.1108/EJIM-03-2022-0164" TargetMode="External"/><Relationship Id="rId1" Type="http://schemas.openxmlformats.org/officeDocument/2006/relationships/slideLayout" Target="../slideLayouts/slideLayout2.xml"/><Relationship Id="rId6" Type="http://schemas.openxmlformats.org/officeDocument/2006/relationships/hyperlink" Target="https://doi.org/10.1080/14606925.2017.1319672" TargetMode="External"/><Relationship Id="rId5" Type="http://schemas.openxmlformats.org/officeDocument/2006/relationships/hyperlink" Target="https://doi.org/10.1016/j.procs.2023.10.411" TargetMode="External"/><Relationship Id="rId4" Type="http://schemas.openxmlformats.org/officeDocument/2006/relationships/hyperlink" Target="https://doi.org/10.1186/s12889-020-09727-w" TargetMode="External"/><Relationship Id="rId9" Type="http://schemas.openxmlformats.org/officeDocument/2006/relationships/hyperlink" Target="https://www.who.int/news-room/fact-sheets/detail/obesity-and-overweight"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gov.uk/government/publications/tacking-obesity-government-strategy-tackling-obesity-empowering-adults-and-children-to-live-healthier-lives" TargetMode="External"/><Relationship Id="rId13" Type="http://schemas.openxmlformats.org/officeDocument/2006/relationships/hyperlink" Target="https://doi.org/10.59298/IDOSR/JST/24/102.182400" TargetMode="External"/><Relationship Id="rId3" Type="http://schemas.openxmlformats.org/officeDocument/2006/relationships/hyperlink" Target="https://doi.org/10.1016/j.foodqual.2019.103823" TargetMode="External"/><Relationship Id="rId7" Type="http://schemas.openxmlformats.org/officeDocument/2006/relationships/hyperlink" Target="http://www.gov.uk/government/publications/health-matters-obesity-and-the-food-environment--2" TargetMode="External"/><Relationship Id="rId12" Type="http://schemas.openxmlformats.org/officeDocument/2006/relationships/hyperlink" Target="https://doi.org/10.1109/FIE58773.2023.10343272"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doi.org/10.46328/ijones.670" TargetMode="External"/><Relationship Id="rId11" Type="http://schemas.openxmlformats.org/officeDocument/2006/relationships/hyperlink" Target="https://doi.org/10.1007/s10798-018-9479-7" TargetMode="External"/><Relationship Id="rId5" Type="http://schemas.openxmlformats.org/officeDocument/2006/relationships/hyperlink" Target="https://doi.org/10.1016/j.cirpj.2021.04.013" TargetMode="External"/><Relationship Id="rId15" Type="http://schemas.openxmlformats.org/officeDocument/2006/relationships/hyperlink" Target="https://doi.org/10.1108/EJIM-03-2022-0164" TargetMode="External"/><Relationship Id="rId10" Type="http://schemas.openxmlformats.org/officeDocument/2006/relationships/hyperlink" Target="https://doi.org/10.1177/14614448231204020" TargetMode="External"/><Relationship Id="rId4" Type="http://schemas.openxmlformats.org/officeDocument/2006/relationships/hyperlink" Target="https://clipground.com/music-app-icon-clipart.html" TargetMode="External"/><Relationship Id="rId9" Type="http://schemas.openxmlformats.org/officeDocument/2006/relationships/hyperlink" Target="https://www.gov.uk/government/statistics/obesity-profile-november-2024-update/obesity-profile-statistical-commentary-november-2024" TargetMode="External"/><Relationship Id="rId14" Type="http://schemas.openxmlformats.org/officeDocument/2006/relationships/hyperlink" Target="https://doi.org/10.3390/nu14142985"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145/3491102.3517589" TargetMode="External"/><Relationship Id="rId7" Type="http://schemas.openxmlformats.org/officeDocument/2006/relationships/hyperlink" Target="https://research.uhs.nhs.uk/news/soaring-childhood-obeswity-from-pandemic-will-cost-uk-billions-study-find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contemporaryhealth.co.uk/childhood-obesity-treatment-yields-long-term-benefits-study-finds/" TargetMode="External"/><Relationship Id="rId5" Type="http://schemas.openxmlformats.org/officeDocument/2006/relationships/hyperlink" Target="https://doi.org/10.1007/s41469-024-00177-x" TargetMode="External"/><Relationship Id="rId4" Type="http://schemas.openxmlformats.org/officeDocument/2006/relationships/hyperlink" Target="https://www.sensorywise.co.uk/food-healthy-eating-posting-ga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32B15C2-C02A-BA45-88FD-190FE8EDBA8A}"/>
              </a:ext>
            </a:extLst>
          </p:cNvPr>
          <p:cNvSpPr txBox="1">
            <a:spLocks/>
          </p:cNvSpPr>
          <p:nvPr/>
        </p:nvSpPr>
        <p:spPr>
          <a:xfrm>
            <a:off x="241121" y="503713"/>
            <a:ext cx="7751230" cy="3073687"/>
          </a:xfrm>
          <a:prstGeom prst="rect">
            <a:avLst/>
          </a:prstGeom>
        </p:spPr>
        <p:txBody>
          <a:bodyPr vert="horz" lIns="91440" tIns="45720" rIns="91440" bIns="45720" rtlCol="0" anchor="b">
            <a:noAutofit/>
          </a:bodyPr>
          <a:lstStyle>
            <a:lvl1pPr algn="ctr" defTabSz="914400" rtl="0" eaLnBrk="1" latinLnBrk="0" hangingPunct="1">
              <a:lnSpc>
                <a:spcPct val="85000"/>
              </a:lnSpc>
              <a:spcBef>
                <a:spcPct val="0"/>
              </a:spcBef>
              <a:buNone/>
              <a:defRPr sz="7200" b="1" kern="1200" cap="all" baseline="0">
                <a:solidFill>
                  <a:srgbClr val="FFFFFF"/>
                </a:solidFill>
                <a:latin typeface="+mj-lt"/>
                <a:ea typeface="+mj-ea"/>
                <a:cs typeface="+mj-cs"/>
              </a:defRPr>
            </a:lvl1pPr>
          </a:lstStyle>
          <a:p>
            <a:pPr algn="l"/>
            <a:r>
              <a:rPr lang="en-GB" sz="5400" b="0">
                <a:solidFill>
                  <a:srgbClr val="013236"/>
                </a:solidFill>
                <a:latin typeface="Century Gothic"/>
              </a:rPr>
              <a:t>Improving Health &amp; wellbeing through a design thinking approach</a:t>
            </a:r>
            <a:endParaRPr lang="en-US" sz="9600"/>
          </a:p>
        </p:txBody>
      </p:sp>
      <p:sp>
        <p:nvSpPr>
          <p:cNvPr id="15" name="Subtitle 2">
            <a:extLst>
              <a:ext uri="{FF2B5EF4-FFF2-40B4-BE49-F238E27FC236}">
                <a16:creationId xmlns:a16="http://schemas.microsoft.com/office/drawing/2014/main" id="{BF2C84BC-34A1-220D-6E1B-E7EE18E137EE}"/>
              </a:ext>
            </a:extLst>
          </p:cNvPr>
          <p:cNvSpPr txBox="1">
            <a:spLocks/>
          </p:cNvSpPr>
          <p:nvPr/>
        </p:nvSpPr>
        <p:spPr>
          <a:xfrm>
            <a:off x="245946" y="4915295"/>
            <a:ext cx="4535850" cy="1476187"/>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400"/>
              </a:spcBef>
              <a:buClr>
                <a:schemeClr val="accent1"/>
              </a:buClr>
              <a:buSzPct val="80000"/>
              <a:buFont typeface="Corbel" pitchFamily="34" charset="0"/>
              <a:buNone/>
              <a:defRPr sz="2200" kern="1200">
                <a:solidFill>
                  <a:srgbClr val="FFFFFF"/>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9pPr>
          </a:lstStyle>
          <a:p>
            <a:pPr algn="l"/>
            <a:r>
              <a:rPr lang="en-GB">
                <a:solidFill>
                  <a:srgbClr val="013236"/>
                </a:solidFill>
                <a:latin typeface="Century Gothic"/>
                <a:ea typeface="Calibri"/>
                <a:cs typeface="Calibri"/>
              </a:rPr>
              <a:t>Rachel Richards 2406718</a:t>
            </a:r>
            <a:br>
              <a:rPr lang="en-GB">
                <a:solidFill>
                  <a:srgbClr val="013236"/>
                </a:solidFill>
                <a:latin typeface="Century Gothic"/>
                <a:ea typeface="Calibri"/>
                <a:cs typeface="Calibri"/>
              </a:rPr>
            </a:br>
            <a:r>
              <a:rPr lang="en-GB">
                <a:solidFill>
                  <a:srgbClr val="013236"/>
                </a:solidFill>
                <a:latin typeface="Century Gothic"/>
                <a:ea typeface="Calibri"/>
                <a:cs typeface="Calibri"/>
              </a:rPr>
              <a:t>Lindsay Davies 2414210</a:t>
            </a:r>
            <a:br>
              <a:rPr lang="en-GB">
                <a:solidFill>
                  <a:srgbClr val="013236"/>
                </a:solidFill>
                <a:latin typeface="Century Gothic"/>
                <a:ea typeface="Calibri"/>
                <a:cs typeface="Calibri"/>
              </a:rPr>
            </a:br>
            <a:r>
              <a:rPr lang="en-GB">
                <a:solidFill>
                  <a:srgbClr val="013236"/>
                </a:solidFill>
                <a:latin typeface="Century Gothic"/>
                <a:ea typeface="Calibri"/>
                <a:cs typeface="Calibri"/>
              </a:rPr>
              <a:t>Rhianna Poole 2403752</a:t>
            </a:r>
            <a:endParaRPr lang="en-US">
              <a:solidFill>
                <a:srgbClr val="013236"/>
              </a:solidFill>
              <a:latin typeface="Century Gothic"/>
              <a:ea typeface="Calibri"/>
              <a:cs typeface="Calibri"/>
            </a:endParaRPr>
          </a:p>
          <a:p>
            <a:pPr algn="l"/>
            <a:endParaRPr lang="en-GB">
              <a:solidFill>
                <a:srgbClr val="013236"/>
              </a:solidFill>
              <a:latin typeface="Century Gothic"/>
              <a:ea typeface="Calibri"/>
              <a:cs typeface="Calibri"/>
            </a:endParaRPr>
          </a:p>
        </p:txBody>
      </p:sp>
      <p:sp>
        <p:nvSpPr>
          <p:cNvPr id="19" name="Subtitle 2">
            <a:extLst>
              <a:ext uri="{FF2B5EF4-FFF2-40B4-BE49-F238E27FC236}">
                <a16:creationId xmlns:a16="http://schemas.microsoft.com/office/drawing/2014/main" id="{FB86D321-9186-D820-E74A-C258A98C6DFE}"/>
              </a:ext>
            </a:extLst>
          </p:cNvPr>
          <p:cNvSpPr txBox="1">
            <a:spLocks/>
          </p:cNvSpPr>
          <p:nvPr/>
        </p:nvSpPr>
        <p:spPr>
          <a:xfrm>
            <a:off x="245195" y="3435303"/>
            <a:ext cx="4535850"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rgbClr val="013236"/>
                </a:solidFill>
                <a:latin typeface="Century Gothic"/>
                <a:ea typeface="Calibri"/>
                <a:cs typeface="Calibri"/>
              </a:rPr>
              <a:t>(BMSS4009/C)</a:t>
            </a:r>
            <a:endParaRPr lang="en-US">
              <a:solidFill>
                <a:srgbClr val="013236"/>
              </a:solidFill>
              <a:latin typeface="Century Gothic"/>
              <a:ea typeface="Calibri"/>
              <a:cs typeface="Calibri"/>
            </a:endParaRPr>
          </a:p>
          <a:p>
            <a:endParaRPr lang="en-GB"/>
          </a:p>
        </p:txBody>
      </p:sp>
    </p:spTree>
    <p:extLst>
      <p:ext uri="{BB962C8B-B14F-4D97-AF65-F5344CB8AC3E}">
        <p14:creationId xmlns:p14="http://schemas.microsoft.com/office/powerpoint/2010/main" val="3386657387"/>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5" name="Freeform: Shape 1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26" name="Freeform: Shape 1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AD8A25-E22B-6629-B304-03E78A787746}"/>
              </a:ext>
            </a:extLst>
          </p:cNvPr>
          <p:cNvSpPr>
            <a:spLocks noGrp="1"/>
          </p:cNvSpPr>
          <p:nvPr>
            <p:ph type="title"/>
          </p:nvPr>
        </p:nvSpPr>
        <p:spPr>
          <a:xfrm>
            <a:off x="168415" y="128614"/>
            <a:ext cx="6074728" cy="1588422"/>
          </a:xfrm>
        </p:spPr>
        <p:txBody>
          <a:bodyPr anchor="b">
            <a:normAutofit/>
          </a:bodyPr>
          <a:lstStyle/>
          <a:p>
            <a:r>
              <a:rPr lang="en-GB" sz="5400" cap="all">
                <a:solidFill>
                  <a:srgbClr val="013236"/>
                </a:solidFill>
                <a:latin typeface="Century Gothic"/>
              </a:rPr>
              <a:t>design thinking approach</a:t>
            </a:r>
            <a:endParaRPr lang="en-US"/>
          </a:p>
        </p:txBody>
      </p:sp>
      <p:sp>
        <p:nvSpPr>
          <p:cNvPr id="27" name="Content Placeholder 7">
            <a:extLst>
              <a:ext uri="{FF2B5EF4-FFF2-40B4-BE49-F238E27FC236}">
                <a16:creationId xmlns:a16="http://schemas.microsoft.com/office/drawing/2014/main" id="{2B2C8611-DF64-09DE-C92D-3AAB0731AB40}"/>
              </a:ext>
            </a:extLst>
          </p:cNvPr>
          <p:cNvSpPr>
            <a:spLocks noGrp="1"/>
          </p:cNvSpPr>
          <p:nvPr>
            <p:ph idx="1"/>
          </p:nvPr>
        </p:nvSpPr>
        <p:spPr>
          <a:xfrm>
            <a:off x="175413" y="1886474"/>
            <a:ext cx="7001682" cy="2750236"/>
          </a:xfrm>
        </p:spPr>
        <p:txBody>
          <a:bodyPr vert="horz" lIns="91440" tIns="45720" rIns="91440" bIns="45720" rtlCol="0" anchor="t">
            <a:normAutofit/>
          </a:bodyPr>
          <a:lstStyle/>
          <a:p>
            <a:pPr marL="0" indent="0">
              <a:buNone/>
            </a:pPr>
            <a:r>
              <a:rPr lang="en-US" sz="2000">
                <a:solidFill>
                  <a:srgbClr val="013236"/>
                </a:solidFill>
                <a:latin typeface="Century Gothic"/>
                <a:ea typeface="Calibri"/>
                <a:cs typeface="Calibri"/>
              </a:rPr>
              <a:t>Design Thinking is an innovative approach used to create services and products that are centered around</a:t>
            </a:r>
            <a:r>
              <a:rPr lang="en-US" sz="2000" b="1" i="1">
                <a:solidFill>
                  <a:srgbClr val="013236"/>
                </a:solidFill>
                <a:latin typeface="Century Gothic"/>
                <a:ea typeface="Calibri"/>
                <a:cs typeface="Calibri"/>
              </a:rPr>
              <a:t> </a:t>
            </a:r>
            <a:r>
              <a:rPr lang="en-US" sz="2000" b="1">
                <a:solidFill>
                  <a:srgbClr val="E99D3E"/>
                </a:solidFill>
                <a:latin typeface="Century Gothic"/>
                <a:ea typeface="Calibri"/>
                <a:cs typeface="Calibri"/>
              </a:rPr>
              <a:t>personal</a:t>
            </a:r>
            <a:r>
              <a:rPr lang="en-US" sz="2000">
                <a:solidFill>
                  <a:srgbClr val="013236"/>
                </a:solidFill>
                <a:latin typeface="Century Gothic"/>
                <a:ea typeface="Calibri"/>
                <a:cs typeface="Calibri"/>
              </a:rPr>
              <a:t> and </a:t>
            </a:r>
            <a:r>
              <a:rPr lang="en-US" sz="2000" b="1">
                <a:solidFill>
                  <a:srgbClr val="E99D3E"/>
                </a:solidFill>
                <a:latin typeface="Century Gothic"/>
                <a:ea typeface="Calibri"/>
                <a:cs typeface="Calibri"/>
              </a:rPr>
              <a:t>interactive  </a:t>
            </a:r>
            <a:r>
              <a:rPr lang="en-US" sz="2000">
                <a:solidFill>
                  <a:srgbClr val="013236"/>
                </a:solidFill>
                <a:latin typeface="Century Gothic"/>
                <a:ea typeface="Calibri"/>
                <a:cs typeface="Calibri"/>
              </a:rPr>
              <a:t> experiences (Minet </a:t>
            </a:r>
            <a:r>
              <a:rPr lang="en-US" sz="2000" i="1">
                <a:solidFill>
                  <a:srgbClr val="013236"/>
                </a:solidFill>
                <a:latin typeface="Century Gothic"/>
                <a:ea typeface="Calibri"/>
                <a:cs typeface="Calibri"/>
              </a:rPr>
              <a:t>et al., </a:t>
            </a:r>
            <a:r>
              <a:rPr lang="en-US" sz="2000">
                <a:solidFill>
                  <a:srgbClr val="013236"/>
                </a:solidFill>
                <a:latin typeface="Century Gothic"/>
                <a:ea typeface="Calibri"/>
                <a:cs typeface="Calibri"/>
              </a:rPr>
              <a:t>2024).</a:t>
            </a:r>
            <a:endParaRPr lang="en-US" sz="2000">
              <a:ea typeface="Calibri" panose="020F0502020204030204"/>
              <a:cs typeface="Calibri" panose="020F0502020204030204"/>
            </a:endParaRPr>
          </a:p>
          <a:p>
            <a:pPr marL="0" indent="0">
              <a:buNone/>
            </a:pPr>
            <a:endParaRPr lang="en-US" sz="3200">
              <a:solidFill>
                <a:srgbClr val="013236"/>
              </a:solidFill>
              <a:latin typeface="Century Gothic"/>
              <a:ea typeface="Calibri"/>
              <a:cs typeface="Calibri"/>
            </a:endParaRPr>
          </a:p>
          <a:p>
            <a:pPr marL="0" indent="0">
              <a:buNone/>
            </a:pPr>
            <a:endParaRPr lang="en-US" sz="3200">
              <a:solidFill>
                <a:srgbClr val="E99D3E"/>
              </a:solidFill>
              <a:latin typeface="Century Gothic"/>
              <a:ea typeface="Calibri"/>
              <a:cs typeface="Calibri"/>
            </a:endParaRPr>
          </a:p>
          <a:p>
            <a:pPr marL="0" indent="0">
              <a:buNone/>
            </a:pPr>
            <a:endParaRPr lang="en-US" sz="2400">
              <a:solidFill>
                <a:srgbClr val="013236"/>
              </a:solidFill>
              <a:latin typeface="Century Gothic"/>
              <a:ea typeface="Calibri"/>
              <a:cs typeface="Calibri"/>
            </a:endParaRPr>
          </a:p>
          <a:p>
            <a:pPr marL="0" indent="0">
              <a:buNone/>
            </a:pPr>
            <a:endParaRPr lang="en-GB" sz="1800">
              <a:solidFill>
                <a:srgbClr val="013236"/>
              </a:solidFill>
              <a:latin typeface="Century Gothic"/>
              <a:ea typeface="Calibri"/>
              <a:cs typeface="Calibri"/>
            </a:endParaRPr>
          </a:p>
          <a:p>
            <a:pPr marL="0" indent="0">
              <a:buNone/>
            </a:pPr>
            <a:endParaRPr lang="en-US" sz="2400">
              <a:solidFill>
                <a:srgbClr val="013236"/>
              </a:solidFill>
              <a:ea typeface="Calibri"/>
              <a:cs typeface="Calibri"/>
            </a:endParaRPr>
          </a:p>
        </p:txBody>
      </p:sp>
      <p:grpSp>
        <p:nvGrpSpPr>
          <p:cNvPr id="3" name="Group 2">
            <a:extLst>
              <a:ext uri="{FF2B5EF4-FFF2-40B4-BE49-F238E27FC236}">
                <a16:creationId xmlns:a16="http://schemas.microsoft.com/office/drawing/2014/main" id="{38EB0188-1423-8BC0-E9FF-8CF0FD8EA706}"/>
              </a:ext>
            </a:extLst>
          </p:cNvPr>
          <p:cNvGrpSpPr/>
          <p:nvPr/>
        </p:nvGrpSpPr>
        <p:grpSpPr>
          <a:xfrm>
            <a:off x="8907342" y="1649505"/>
            <a:ext cx="3125535" cy="914400"/>
            <a:chOff x="8907342" y="1649505"/>
            <a:chExt cx="3125535" cy="914400"/>
          </a:xfrm>
        </p:grpSpPr>
        <p:pic>
          <p:nvPicPr>
            <p:cNvPr id="7" name="Graphic 6" descr="Badge Heart with solid fill">
              <a:extLst>
                <a:ext uri="{FF2B5EF4-FFF2-40B4-BE49-F238E27FC236}">
                  <a16:creationId xmlns:a16="http://schemas.microsoft.com/office/drawing/2014/main" id="{EAEED736-8943-FCD6-92DC-1DF65ECDBE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18477" y="1649505"/>
              <a:ext cx="914400" cy="914400"/>
            </a:xfrm>
            <a:prstGeom prst="rect">
              <a:avLst/>
            </a:prstGeom>
          </p:spPr>
        </p:pic>
        <p:sp>
          <p:nvSpPr>
            <p:cNvPr id="28" name="Subtitle 2">
              <a:extLst>
                <a:ext uri="{FF2B5EF4-FFF2-40B4-BE49-F238E27FC236}">
                  <a16:creationId xmlns:a16="http://schemas.microsoft.com/office/drawing/2014/main" id="{9655134F-CF2B-AD03-2A69-F36F40CB2300}"/>
                </a:ext>
              </a:extLst>
            </p:cNvPr>
            <p:cNvSpPr txBox="1">
              <a:spLocks/>
            </p:cNvSpPr>
            <p:nvPr/>
          </p:nvSpPr>
          <p:spPr>
            <a:xfrm>
              <a:off x="8907342" y="1800170"/>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Empathise </a:t>
              </a:r>
            </a:p>
            <a:p>
              <a:pPr algn="r"/>
              <a:endParaRPr lang="en-GB">
                <a:solidFill>
                  <a:srgbClr val="013236"/>
                </a:solidFill>
                <a:ea typeface="Calibri"/>
                <a:cs typeface="Calibri"/>
              </a:endParaRPr>
            </a:p>
          </p:txBody>
        </p:sp>
      </p:grpSp>
      <p:grpSp>
        <p:nvGrpSpPr>
          <p:cNvPr id="4" name="Group 3">
            <a:extLst>
              <a:ext uri="{FF2B5EF4-FFF2-40B4-BE49-F238E27FC236}">
                <a16:creationId xmlns:a16="http://schemas.microsoft.com/office/drawing/2014/main" id="{D2DA4B79-8B94-6101-DFE5-CBA674BC8D96}"/>
              </a:ext>
            </a:extLst>
          </p:cNvPr>
          <p:cNvGrpSpPr/>
          <p:nvPr/>
        </p:nvGrpSpPr>
        <p:grpSpPr>
          <a:xfrm>
            <a:off x="8907342" y="2568388"/>
            <a:ext cx="3125535" cy="914400"/>
            <a:chOff x="8907342" y="2568388"/>
            <a:chExt cx="3125535" cy="914400"/>
          </a:xfrm>
        </p:grpSpPr>
        <p:pic>
          <p:nvPicPr>
            <p:cNvPr id="9" name="Graphic 8" descr="Bullseye with solid fill">
              <a:extLst>
                <a:ext uri="{FF2B5EF4-FFF2-40B4-BE49-F238E27FC236}">
                  <a16:creationId xmlns:a16="http://schemas.microsoft.com/office/drawing/2014/main" id="{FFF0DBFF-8416-F5A9-3194-07273790BA5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118477" y="2568388"/>
              <a:ext cx="914400" cy="914400"/>
            </a:xfrm>
            <a:prstGeom prst="rect">
              <a:avLst/>
            </a:prstGeom>
          </p:spPr>
        </p:pic>
        <p:sp>
          <p:nvSpPr>
            <p:cNvPr id="31" name="Subtitle 2">
              <a:extLst>
                <a:ext uri="{FF2B5EF4-FFF2-40B4-BE49-F238E27FC236}">
                  <a16:creationId xmlns:a16="http://schemas.microsoft.com/office/drawing/2014/main" id="{7B506449-7010-4D9B-9D2D-C26EFAC2940D}"/>
                </a:ext>
              </a:extLst>
            </p:cNvPr>
            <p:cNvSpPr txBox="1">
              <a:spLocks/>
            </p:cNvSpPr>
            <p:nvPr/>
          </p:nvSpPr>
          <p:spPr>
            <a:xfrm>
              <a:off x="8907342" y="2719052"/>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Define </a:t>
              </a:r>
            </a:p>
            <a:p>
              <a:pPr algn="r"/>
              <a:endParaRPr lang="en-GB">
                <a:solidFill>
                  <a:srgbClr val="013236"/>
                </a:solidFill>
                <a:ea typeface="Calibri"/>
                <a:cs typeface="Calibri"/>
              </a:endParaRPr>
            </a:p>
          </p:txBody>
        </p:sp>
      </p:grpSp>
      <p:grpSp>
        <p:nvGrpSpPr>
          <p:cNvPr id="5" name="Group 4">
            <a:extLst>
              <a:ext uri="{FF2B5EF4-FFF2-40B4-BE49-F238E27FC236}">
                <a16:creationId xmlns:a16="http://schemas.microsoft.com/office/drawing/2014/main" id="{A41333B9-8EB1-6524-B5E5-5FA53F93E35C}"/>
              </a:ext>
            </a:extLst>
          </p:cNvPr>
          <p:cNvGrpSpPr/>
          <p:nvPr/>
        </p:nvGrpSpPr>
        <p:grpSpPr>
          <a:xfrm>
            <a:off x="8907341" y="3509682"/>
            <a:ext cx="3125536" cy="914400"/>
            <a:chOff x="8907341" y="3509682"/>
            <a:chExt cx="3125536" cy="914400"/>
          </a:xfrm>
        </p:grpSpPr>
        <p:pic>
          <p:nvPicPr>
            <p:cNvPr id="10" name="Graphic 9" descr="Lights On with solid fill">
              <a:extLst>
                <a:ext uri="{FF2B5EF4-FFF2-40B4-BE49-F238E27FC236}">
                  <a16:creationId xmlns:a16="http://schemas.microsoft.com/office/drawing/2014/main" id="{69D2F1BE-D68F-E736-8767-AD4E3797370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118477" y="3509682"/>
              <a:ext cx="914400" cy="914400"/>
            </a:xfrm>
            <a:prstGeom prst="rect">
              <a:avLst/>
            </a:prstGeom>
          </p:spPr>
        </p:pic>
        <p:sp>
          <p:nvSpPr>
            <p:cNvPr id="32" name="Subtitle 2">
              <a:extLst>
                <a:ext uri="{FF2B5EF4-FFF2-40B4-BE49-F238E27FC236}">
                  <a16:creationId xmlns:a16="http://schemas.microsoft.com/office/drawing/2014/main" id="{F428062C-EF2F-18E4-CFC0-CD2C893E751D}"/>
                </a:ext>
              </a:extLst>
            </p:cNvPr>
            <p:cNvSpPr txBox="1">
              <a:spLocks/>
            </p:cNvSpPr>
            <p:nvPr/>
          </p:nvSpPr>
          <p:spPr>
            <a:xfrm>
              <a:off x="8907341" y="3660346"/>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Ideate </a:t>
              </a:r>
            </a:p>
            <a:p>
              <a:pPr algn="r"/>
              <a:endParaRPr lang="en-GB">
                <a:solidFill>
                  <a:srgbClr val="013236"/>
                </a:solidFill>
                <a:ea typeface="Calibri"/>
                <a:cs typeface="Calibri"/>
              </a:endParaRPr>
            </a:p>
          </p:txBody>
        </p:sp>
      </p:grpSp>
      <p:grpSp>
        <p:nvGrpSpPr>
          <p:cNvPr id="6" name="Group 5">
            <a:extLst>
              <a:ext uri="{FF2B5EF4-FFF2-40B4-BE49-F238E27FC236}">
                <a16:creationId xmlns:a16="http://schemas.microsoft.com/office/drawing/2014/main" id="{C1F52793-6757-75DB-13EF-6D65B52E9FB5}"/>
              </a:ext>
            </a:extLst>
          </p:cNvPr>
          <p:cNvGrpSpPr/>
          <p:nvPr/>
        </p:nvGrpSpPr>
        <p:grpSpPr>
          <a:xfrm>
            <a:off x="8907342" y="4406153"/>
            <a:ext cx="3125535" cy="914400"/>
            <a:chOff x="8907342" y="4406153"/>
            <a:chExt cx="3125535" cy="914400"/>
          </a:xfrm>
        </p:grpSpPr>
        <p:pic>
          <p:nvPicPr>
            <p:cNvPr id="12" name="Graphic 11" descr="Blueprint with solid fill">
              <a:extLst>
                <a:ext uri="{FF2B5EF4-FFF2-40B4-BE49-F238E27FC236}">
                  <a16:creationId xmlns:a16="http://schemas.microsoft.com/office/drawing/2014/main" id="{8B53C146-6C5B-7172-778E-3B2C669F977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118477" y="4406153"/>
              <a:ext cx="914400" cy="914400"/>
            </a:xfrm>
            <a:prstGeom prst="rect">
              <a:avLst/>
            </a:prstGeom>
          </p:spPr>
        </p:pic>
        <p:sp>
          <p:nvSpPr>
            <p:cNvPr id="33" name="Subtitle 2">
              <a:extLst>
                <a:ext uri="{FF2B5EF4-FFF2-40B4-BE49-F238E27FC236}">
                  <a16:creationId xmlns:a16="http://schemas.microsoft.com/office/drawing/2014/main" id="{B052E1D7-22C6-B874-4F74-BCFE3D8B3018}"/>
                </a:ext>
              </a:extLst>
            </p:cNvPr>
            <p:cNvSpPr txBox="1">
              <a:spLocks/>
            </p:cNvSpPr>
            <p:nvPr/>
          </p:nvSpPr>
          <p:spPr>
            <a:xfrm>
              <a:off x="8907342" y="4556817"/>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Prototype </a:t>
              </a:r>
            </a:p>
            <a:p>
              <a:pPr algn="r"/>
              <a:endParaRPr lang="en-GB">
                <a:solidFill>
                  <a:srgbClr val="013236"/>
                </a:solidFill>
                <a:ea typeface="Calibri"/>
                <a:cs typeface="Calibri"/>
              </a:endParaRPr>
            </a:p>
          </p:txBody>
        </p:sp>
      </p:grpSp>
      <p:grpSp>
        <p:nvGrpSpPr>
          <p:cNvPr id="8" name="Group 7">
            <a:extLst>
              <a:ext uri="{FF2B5EF4-FFF2-40B4-BE49-F238E27FC236}">
                <a16:creationId xmlns:a16="http://schemas.microsoft.com/office/drawing/2014/main" id="{7F11AA59-AFE9-785F-B8F3-691FDDCE835E}"/>
              </a:ext>
            </a:extLst>
          </p:cNvPr>
          <p:cNvGrpSpPr/>
          <p:nvPr/>
        </p:nvGrpSpPr>
        <p:grpSpPr>
          <a:xfrm>
            <a:off x="8907341" y="5347447"/>
            <a:ext cx="3125535" cy="914400"/>
            <a:chOff x="8907341" y="5347447"/>
            <a:chExt cx="3125535" cy="914400"/>
          </a:xfrm>
        </p:grpSpPr>
        <p:pic>
          <p:nvPicPr>
            <p:cNvPr id="14" name="Graphic 13" descr="CheckList with solid fill">
              <a:extLst>
                <a:ext uri="{FF2B5EF4-FFF2-40B4-BE49-F238E27FC236}">
                  <a16:creationId xmlns:a16="http://schemas.microsoft.com/office/drawing/2014/main" id="{4A156A7B-C197-2962-97AB-BD7F2A30E10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1118476" y="5347447"/>
              <a:ext cx="914400" cy="914400"/>
            </a:xfrm>
            <a:prstGeom prst="rect">
              <a:avLst/>
            </a:prstGeom>
          </p:spPr>
        </p:pic>
        <p:sp>
          <p:nvSpPr>
            <p:cNvPr id="34" name="Subtitle 2">
              <a:extLst>
                <a:ext uri="{FF2B5EF4-FFF2-40B4-BE49-F238E27FC236}">
                  <a16:creationId xmlns:a16="http://schemas.microsoft.com/office/drawing/2014/main" id="{25C336A8-7F12-44DC-00F6-A666A234A71A}"/>
                </a:ext>
              </a:extLst>
            </p:cNvPr>
            <p:cNvSpPr txBox="1">
              <a:spLocks/>
            </p:cNvSpPr>
            <p:nvPr/>
          </p:nvSpPr>
          <p:spPr>
            <a:xfrm>
              <a:off x="8907341" y="5498110"/>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Test </a:t>
              </a:r>
            </a:p>
            <a:p>
              <a:pPr algn="r"/>
              <a:endParaRPr lang="en-GB">
                <a:solidFill>
                  <a:srgbClr val="013236"/>
                </a:solidFill>
                <a:ea typeface="Calibri"/>
                <a:cs typeface="Calibri"/>
              </a:endParaRPr>
            </a:p>
          </p:txBody>
        </p:sp>
      </p:grpSp>
      <p:sp>
        <p:nvSpPr>
          <p:cNvPr id="35" name="Subtitle 2">
            <a:extLst>
              <a:ext uri="{FF2B5EF4-FFF2-40B4-BE49-F238E27FC236}">
                <a16:creationId xmlns:a16="http://schemas.microsoft.com/office/drawing/2014/main" id="{A5B4874A-DC0A-66A9-FA9B-41B9E3CE7212}"/>
              </a:ext>
            </a:extLst>
          </p:cNvPr>
          <p:cNvSpPr txBox="1">
            <a:spLocks/>
          </p:cNvSpPr>
          <p:nvPr/>
        </p:nvSpPr>
        <p:spPr>
          <a:xfrm>
            <a:off x="7821656" y="130678"/>
            <a:ext cx="4365189" cy="159908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3300">
                <a:solidFill>
                  <a:srgbClr val="013236"/>
                </a:solidFill>
                <a:latin typeface="Century Gothic"/>
                <a:ea typeface="Calibri"/>
                <a:cs typeface="Calibri"/>
              </a:rPr>
              <a:t>Stages of the </a:t>
            </a:r>
            <a:br>
              <a:rPr lang="en-GB" sz="3300">
                <a:solidFill>
                  <a:srgbClr val="013236"/>
                </a:solidFill>
                <a:latin typeface="Century Gothic"/>
                <a:ea typeface="Calibri"/>
                <a:cs typeface="Calibri"/>
              </a:rPr>
            </a:br>
            <a:r>
              <a:rPr lang="en-GB" sz="3300">
                <a:solidFill>
                  <a:srgbClr val="013236"/>
                </a:solidFill>
                <a:latin typeface="Century Gothic"/>
                <a:ea typeface="Calibri"/>
                <a:cs typeface="Calibri"/>
              </a:rPr>
              <a:t>Design Thinking Process</a:t>
            </a:r>
          </a:p>
          <a:p>
            <a:pPr algn="r"/>
            <a:endParaRPr lang="en-GB">
              <a:solidFill>
                <a:srgbClr val="013236"/>
              </a:solidFill>
              <a:ea typeface="Calibri"/>
              <a:cs typeface="Calibri"/>
            </a:endParaRPr>
          </a:p>
        </p:txBody>
      </p:sp>
      <p:sp>
        <p:nvSpPr>
          <p:cNvPr id="36" name="TextBox 35">
            <a:extLst>
              <a:ext uri="{FF2B5EF4-FFF2-40B4-BE49-F238E27FC236}">
                <a16:creationId xmlns:a16="http://schemas.microsoft.com/office/drawing/2014/main" id="{3A9ABAAD-2902-8FF3-35D2-604DAD708878}"/>
              </a:ext>
            </a:extLst>
          </p:cNvPr>
          <p:cNvSpPr txBox="1"/>
          <p:nvPr/>
        </p:nvSpPr>
        <p:spPr>
          <a:xfrm>
            <a:off x="10426619" y="6321892"/>
            <a:ext cx="1593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13236"/>
                </a:solidFill>
                <a:latin typeface="Century Gothic"/>
              </a:rPr>
              <a:t>(Dam, 2025).</a:t>
            </a:r>
          </a:p>
        </p:txBody>
      </p:sp>
      <p:sp>
        <p:nvSpPr>
          <p:cNvPr id="13" name="TextBox 12">
            <a:extLst>
              <a:ext uri="{FF2B5EF4-FFF2-40B4-BE49-F238E27FC236}">
                <a16:creationId xmlns:a16="http://schemas.microsoft.com/office/drawing/2014/main" id="{D3A3E1E8-DB55-9BF8-A811-A6CBA9128456}"/>
              </a:ext>
            </a:extLst>
          </p:cNvPr>
          <p:cNvSpPr txBox="1"/>
          <p:nvPr/>
        </p:nvSpPr>
        <p:spPr>
          <a:xfrm>
            <a:off x="148540" y="3510238"/>
            <a:ext cx="6995232" cy="923330"/>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000">
                <a:solidFill>
                  <a:srgbClr val="013236"/>
                </a:solidFill>
                <a:latin typeface="Century Gothic"/>
                <a:ea typeface="Calibri"/>
                <a:cs typeface="Calibri"/>
              </a:rPr>
              <a:t>Applying design thinking enhances</a:t>
            </a:r>
            <a:r>
              <a:rPr lang="en-GB" sz="2000">
                <a:solidFill>
                  <a:srgbClr val="000000"/>
                </a:solidFill>
                <a:latin typeface="Century Gothic"/>
                <a:ea typeface="Calibri"/>
                <a:cs typeface="Calibri"/>
              </a:rPr>
              <a:t> </a:t>
            </a:r>
            <a:r>
              <a:rPr lang="en-GB" sz="2000" b="1">
                <a:solidFill>
                  <a:srgbClr val="E99D3E"/>
                </a:solidFill>
                <a:latin typeface="Century Gothic"/>
                <a:ea typeface="Calibri"/>
                <a:cs typeface="Calibri"/>
              </a:rPr>
              <a:t>problem-solving</a:t>
            </a:r>
            <a:r>
              <a:rPr lang="en-GB" sz="2000" b="1">
                <a:solidFill>
                  <a:srgbClr val="000000"/>
                </a:solidFill>
                <a:latin typeface="Century Gothic"/>
                <a:ea typeface="Calibri"/>
                <a:cs typeface="Calibri"/>
              </a:rPr>
              <a:t> </a:t>
            </a:r>
            <a:r>
              <a:rPr lang="en-GB" sz="2000">
                <a:solidFill>
                  <a:srgbClr val="013236"/>
                </a:solidFill>
                <a:latin typeface="Century Gothic"/>
                <a:ea typeface="Calibri"/>
                <a:cs typeface="Calibri"/>
              </a:rPr>
              <a:t>and</a:t>
            </a:r>
            <a:r>
              <a:rPr lang="en-GB" sz="2000">
                <a:solidFill>
                  <a:srgbClr val="000000"/>
                </a:solidFill>
                <a:latin typeface="Century Gothic"/>
                <a:ea typeface="Calibri"/>
                <a:cs typeface="Calibri"/>
              </a:rPr>
              <a:t> </a:t>
            </a:r>
            <a:r>
              <a:rPr lang="en-GB" sz="2000" b="1">
                <a:solidFill>
                  <a:srgbClr val="E99D3E"/>
                </a:solidFill>
                <a:latin typeface="Century Gothic"/>
                <a:ea typeface="Calibri"/>
                <a:cs typeface="Calibri"/>
              </a:rPr>
              <a:t>decision-making</a:t>
            </a:r>
            <a:r>
              <a:rPr lang="en-GB" sz="2000">
                <a:solidFill>
                  <a:srgbClr val="000000"/>
                </a:solidFill>
                <a:latin typeface="Century Gothic"/>
                <a:ea typeface="Calibri"/>
                <a:cs typeface="Calibri"/>
              </a:rPr>
              <a:t> </a:t>
            </a:r>
            <a:r>
              <a:rPr lang="en-GB" sz="2000">
                <a:solidFill>
                  <a:srgbClr val="013236"/>
                </a:solidFill>
                <a:latin typeface="Century Gothic"/>
                <a:ea typeface="Calibri"/>
                <a:cs typeface="Calibri"/>
              </a:rPr>
              <a:t>by prioritising user needs </a:t>
            </a:r>
            <a:r>
              <a:rPr lang="en-US" sz="2000">
                <a:solidFill>
                  <a:srgbClr val="013236"/>
                </a:solidFill>
                <a:latin typeface="Century Gothic"/>
                <a:ea typeface="Calibri"/>
                <a:cs typeface="Calibri"/>
              </a:rPr>
              <a:t>(Rosch, Tiberius, and Kraus, 2023).</a:t>
            </a:r>
          </a:p>
        </p:txBody>
      </p:sp>
      <p:sp>
        <p:nvSpPr>
          <p:cNvPr id="15" name="TextBox 14">
            <a:extLst>
              <a:ext uri="{FF2B5EF4-FFF2-40B4-BE49-F238E27FC236}">
                <a16:creationId xmlns:a16="http://schemas.microsoft.com/office/drawing/2014/main" id="{F992F260-5CAE-AC7D-E05D-EBA0B5DA18DA}"/>
              </a:ext>
            </a:extLst>
          </p:cNvPr>
          <p:cNvSpPr txBox="1"/>
          <p:nvPr/>
        </p:nvSpPr>
        <p:spPr>
          <a:xfrm>
            <a:off x="154365" y="4695077"/>
            <a:ext cx="651773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13236"/>
                </a:solidFill>
                <a:latin typeface="Century Gothic"/>
              </a:rPr>
              <a:t>While design thinking is a valuable framework, it's not a one-size-fits-all solution, and it can be ineffective in certain situations or when applied incorrectly. stated  medium (2023)</a:t>
            </a:r>
            <a:endParaRPr lang="en-US" sz="2000">
              <a:solidFill>
                <a:srgbClr val="013236"/>
              </a:solidFill>
              <a:latin typeface="Century Gothic"/>
            </a:endParaRPr>
          </a:p>
        </p:txBody>
      </p:sp>
    </p:spTree>
    <p:extLst>
      <p:ext uri="{BB962C8B-B14F-4D97-AF65-F5344CB8AC3E}">
        <p14:creationId xmlns:p14="http://schemas.microsoft.com/office/powerpoint/2010/main" val="339142289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3" descr="Free Powerpoint Background And Google Slides Background Images - Slidesdocs">
            <a:extLst>
              <a:ext uri="{FF2B5EF4-FFF2-40B4-BE49-F238E27FC236}">
                <a16:creationId xmlns:a16="http://schemas.microsoft.com/office/drawing/2014/main" id="{B08598B5-E1AB-C513-3169-3DEE7B536A29}"/>
              </a:ext>
            </a:extLst>
          </p:cNvPr>
          <p:cNvPicPr>
            <a:picLocks noGrp="1" noChangeAspect="1"/>
          </p:cNvPicPr>
          <p:nvPr>
            <p:ph idx="1"/>
          </p:nvPr>
        </p:nvPicPr>
        <p:blipFill>
          <a:blip r:embed="rId3"/>
          <a:srcRect/>
          <a:stretch/>
        </p:blipFill>
        <p:spPr>
          <a:xfrm rot="10800000">
            <a:off x="20" y="10"/>
            <a:ext cx="12191980" cy="6857990"/>
          </a:xfrm>
          <a:prstGeom prst="rect">
            <a:avLst/>
          </a:prstGeom>
        </p:spPr>
      </p:pic>
      <p:sp>
        <p:nvSpPr>
          <p:cNvPr id="6" name="Title 1">
            <a:extLst>
              <a:ext uri="{FF2B5EF4-FFF2-40B4-BE49-F238E27FC236}">
                <a16:creationId xmlns:a16="http://schemas.microsoft.com/office/drawing/2014/main" id="{3BFD3206-FD45-264A-B4E6-24349C539F45}"/>
              </a:ext>
            </a:extLst>
          </p:cNvPr>
          <p:cNvSpPr txBox="1">
            <a:spLocks/>
          </p:cNvSpPr>
          <p:nvPr/>
        </p:nvSpPr>
        <p:spPr>
          <a:xfrm>
            <a:off x="3724356" y="34963"/>
            <a:ext cx="5559332" cy="1677385"/>
          </a:xfrm>
          <a:prstGeom prst="ellipse">
            <a:avLst/>
          </a:prstGeom>
          <a:solidFill>
            <a:schemeClr val="bg1"/>
          </a:solidFill>
          <a:ln>
            <a:noFill/>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Autofit/>
          </a:bodyPr>
          <a:lstStyle>
            <a:lvl1pPr algn="ctr" defTabSz="914400" rtl="0" eaLnBrk="1" latinLnBrk="0" hangingPunct="1">
              <a:lnSpc>
                <a:spcPct val="85000"/>
              </a:lnSpc>
              <a:spcBef>
                <a:spcPct val="0"/>
              </a:spcBef>
              <a:buNone/>
              <a:defRPr sz="7200" b="1" kern="1200" cap="all" baseline="0">
                <a:solidFill>
                  <a:srgbClr val="FFFFFF"/>
                </a:solidFill>
                <a:latin typeface="+mj-lt"/>
                <a:ea typeface="+mj-ea"/>
                <a:cs typeface="+mj-cs"/>
              </a:defRPr>
            </a:lvl1pPr>
          </a:lstStyle>
          <a:p>
            <a:pPr>
              <a:lnSpc>
                <a:spcPct val="90000"/>
              </a:lnSpc>
              <a:spcAft>
                <a:spcPts val="600"/>
              </a:spcAft>
            </a:pPr>
            <a:r>
              <a:rPr lang="en-US" sz="4000" b="0">
                <a:solidFill>
                  <a:srgbClr val="013236"/>
                </a:solidFill>
                <a:latin typeface="Century Gothic"/>
              </a:rPr>
              <a:t>The research process</a:t>
            </a:r>
          </a:p>
        </p:txBody>
      </p:sp>
      <p:pic>
        <p:nvPicPr>
          <p:cNvPr id="10" name="Picture 9" descr="A screenshot of a cell phone&#10;&#10;AI-generated content may be incorrect.">
            <a:extLst>
              <a:ext uri="{FF2B5EF4-FFF2-40B4-BE49-F238E27FC236}">
                <a16:creationId xmlns:a16="http://schemas.microsoft.com/office/drawing/2014/main" id="{C8289767-24C2-5DE9-DE88-66EE5B538925}"/>
              </a:ext>
            </a:extLst>
          </p:cNvPr>
          <p:cNvPicPr>
            <a:picLocks noChangeAspect="1"/>
          </p:cNvPicPr>
          <p:nvPr/>
        </p:nvPicPr>
        <p:blipFill>
          <a:blip r:embed="rId4"/>
          <a:stretch>
            <a:fillRect/>
          </a:stretch>
        </p:blipFill>
        <p:spPr>
          <a:xfrm>
            <a:off x="9281213" y="201426"/>
            <a:ext cx="2678797" cy="6438825"/>
          </a:xfrm>
          <a:prstGeom prst="rect">
            <a:avLst/>
          </a:prstGeom>
        </p:spPr>
      </p:pic>
      <p:sp>
        <p:nvSpPr>
          <p:cNvPr id="12" name="Content Placeholder 7">
            <a:extLst>
              <a:ext uri="{FF2B5EF4-FFF2-40B4-BE49-F238E27FC236}">
                <a16:creationId xmlns:a16="http://schemas.microsoft.com/office/drawing/2014/main" id="{202FB69C-19F6-4770-EA66-CCCBDE07C698}"/>
              </a:ext>
            </a:extLst>
          </p:cNvPr>
          <p:cNvSpPr txBox="1">
            <a:spLocks/>
          </p:cNvSpPr>
          <p:nvPr/>
        </p:nvSpPr>
        <p:spPr>
          <a:xfrm>
            <a:off x="333952" y="1231160"/>
            <a:ext cx="5029652" cy="5400038"/>
          </a:xfrm>
          <a:prstGeom prst="rect">
            <a:avLst/>
          </a:prstGeom>
          <a:solidFill>
            <a:schemeClr val="bg1"/>
          </a:solidFill>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rgbClr val="013236"/>
                </a:solidFill>
                <a:latin typeface="Century Gothic"/>
                <a:ea typeface="+mn-lt"/>
                <a:cs typeface="+mn-lt"/>
              </a:rPr>
              <a:t>In 2024</a:t>
            </a:r>
            <a:r>
              <a:rPr lang="en-GB" b="1">
                <a:solidFill>
                  <a:srgbClr val="E99D3E"/>
                </a:solidFill>
                <a:latin typeface="Century Gothic"/>
                <a:ea typeface="+mn-lt"/>
                <a:cs typeface="+mn-lt"/>
              </a:rPr>
              <a:t> 2.5 billion adults</a:t>
            </a:r>
            <a:r>
              <a:rPr lang="en-GB">
                <a:solidFill>
                  <a:srgbClr val="013236"/>
                </a:solidFill>
                <a:latin typeface="Century Gothic"/>
                <a:ea typeface="+mn-lt"/>
                <a:cs typeface="+mn-lt"/>
              </a:rPr>
              <a:t> and over </a:t>
            </a:r>
            <a:r>
              <a:rPr lang="en-GB" b="1">
                <a:solidFill>
                  <a:srgbClr val="E99D3E"/>
                </a:solidFill>
                <a:latin typeface="Century Gothic"/>
                <a:ea typeface="+mn-lt"/>
                <a:cs typeface="+mn-lt"/>
              </a:rPr>
              <a:t>390 million children</a:t>
            </a:r>
            <a:r>
              <a:rPr lang="en-GB">
                <a:solidFill>
                  <a:srgbClr val="013236"/>
                </a:solidFill>
                <a:latin typeface="Century Gothic"/>
                <a:ea typeface="+mn-lt"/>
                <a:cs typeface="+mn-lt"/>
              </a:rPr>
              <a:t> were recorded as being overweight (WHO, 2024).</a:t>
            </a:r>
            <a:br>
              <a:rPr lang="en-GB">
                <a:latin typeface="Century Gothic"/>
                <a:ea typeface="+mn-lt"/>
                <a:cs typeface="+mn-lt"/>
              </a:rPr>
            </a:br>
            <a:endParaRPr lang="en-GB">
              <a:solidFill>
                <a:srgbClr val="013236"/>
              </a:solidFill>
              <a:latin typeface="Century Gothic"/>
              <a:ea typeface="+mn-lt"/>
              <a:cs typeface="+mn-lt"/>
            </a:endParaRPr>
          </a:p>
          <a:p>
            <a:r>
              <a:rPr lang="en-GB">
                <a:solidFill>
                  <a:srgbClr val="013236"/>
                </a:solidFill>
                <a:latin typeface="Century Gothic"/>
                <a:ea typeface="+mn-lt"/>
                <a:cs typeface="+mn-lt"/>
              </a:rPr>
              <a:t>In 2020, Approximately </a:t>
            </a:r>
            <a:r>
              <a:rPr lang="en-GB" b="1">
                <a:solidFill>
                  <a:srgbClr val="E99D3E"/>
                </a:solidFill>
                <a:latin typeface="Century Gothic"/>
                <a:ea typeface="+mn-lt"/>
                <a:cs typeface="+mn-lt"/>
              </a:rPr>
              <a:t>462 million adults</a:t>
            </a:r>
            <a:r>
              <a:rPr lang="en-GB">
                <a:solidFill>
                  <a:srgbClr val="013236"/>
                </a:solidFill>
                <a:latin typeface="Century Gothic"/>
                <a:ea typeface="+mn-lt"/>
                <a:cs typeface="+mn-lt"/>
              </a:rPr>
              <a:t> and a further </a:t>
            </a:r>
            <a:r>
              <a:rPr lang="en-GB" b="1">
                <a:solidFill>
                  <a:srgbClr val="E99D3E"/>
                </a:solidFill>
                <a:latin typeface="Century Gothic"/>
                <a:ea typeface="+mn-lt"/>
                <a:cs typeface="+mn-lt"/>
              </a:rPr>
              <a:t>149 million children</a:t>
            </a:r>
            <a:r>
              <a:rPr lang="en-GB">
                <a:solidFill>
                  <a:srgbClr val="013236"/>
                </a:solidFill>
                <a:latin typeface="Century Gothic"/>
                <a:ea typeface="+mn-lt"/>
                <a:cs typeface="+mn-lt"/>
              </a:rPr>
              <a:t> were reported to be malnourished (Allen and Saunders, 2023). </a:t>
            </a:r>
            <a:br>
              <a:rPr lang="en-GB">
                <a:latin typeface="Century Gothic"/>
                <a:ea typeface="+mn-lt"/>
                <a:cs typeface="+mn-lt"/>
              </a:rPr>
            </a:br>
            <a:endParaRPr lang="en-GB">
              <a:solidFill>
                <a:srgbClr val="013236"/>
              </a:solidFill>
              <a:latin typeface="Century Gothic"/>
              <a:ea typeface="+mn-lt"/>
              <a:cs typeface="+mn-lt"/>
            </a:endParaRPr>
          </a:p>
          <a:p>
            <a:r>
              <a:rPr lang="en-GB" b="1">
                <a:solidFill>
                  <a:srgbClr val="E99D3E"/>
                </a:solidFill>
                <a:latin typeface="Century Gothic"/>
                <a:ea typeface="+mn-lt"/>
                <a:cs typeface="+mn-lt"/>
              </a:rPr>
              <a:t>0.01%</a:t>
            </a:r>
            <a:r>
              <a:rPr lang="en-GB">
                <a:solidFill>
                  <a:srgbClr val="013236"/>
                </a:solidFill>
                <a:latin typeface="Century Gothic"/>
                <a:ea typeface="+mn-lt"/>
                <a:cs typeface="+mn-lt"/>
              </a:rPr>
              <a:t> of UK citizens</a:t>
            </a:r>
            <a:r>
              <a:rPr lang="en-GB" b="1">
                <a:solidFill>
                  <a:srgbClr val="E99D3E"/>
                </a:solidFill>
                <a:latin typeface="Century Gothic"/>
                <a:ea typeface="+mn-lt"/>
                <a:cs typeface="+mn-lt"/>
              </a:rPr>
              <a:t> follow</a:t>
            </a:r>
            <a:r>
              <a:rPr lang="en-GB">
                <a:solidFill>
                  <a:srgbClr val="013236"/>
                </a:solidFill>
                <a:latin typeface="Century Gothic"/>
                <a:ea typeface="+mn-lt"/>
                <a:cs typeface="+mn-lt"/>
              </a:rPr>
              <a:t> the advice of the </a:t>
            </a:r>
            <a:r>
              <a:rPr lang="en-GB" b="1">
                <a:solidFill>
                  <a:srgbClr val="E99D3E"/>
                </a:solidFill>
                <a:latin typeface="Century Gothic"/>
                <a:ea typeface="+mn-lt"/>
                <a:cs typeface="+mn-lt"/>
              </a:rPr>
              <a:t>Eatwell Guide</a:t>
            </a:r>
            <a:r>
              <a:rPr lang="en-GB">
                <a:solidFill>
                  <a:srgbClr val="013236"/>
                </a:solidFill>
                <a:latin typeface="Century Gothic"/>
                <a:ea typeface="+mn-lt"/>
                <a:cs typeface="+mn-lt"/>
              </a:rPr>
              <a:t> (</a:t>
            </a:r>
            <a:r>
              <a:rPr lang="en-GB" err="1">
                <a:solidFill>
                  <a:srgbClr val="013236"/>
                </a:solidFill>
                <a:latin typeface="Century Gothic"/>
                <a:ea typeface="+mn-lt"/>
                <a:cs typeface="+mn-lt"/>
              </a:rPr>
              <a:t>Scheelbeek</a:t>
            </a:r>
            <a:r>
              <a:rPr lang="en-GB">
                <a:solidFill>
                  <a:srgbClr val="013236"/>
                </a:solidFill>
                <a:latin typeface="Century Gothic"/>
                <a:ea typeface="+mn-lt"/>
                <a:cs typeface="+mn-lt"/>
              </a:rPr>
              <a:t> </a:t>
            </a:r>
            <a:r>
              <a:rPr lang="en-GB" i="1">
                <a:solidFill>
                  <a:srgbClr val="013236"/>
                </a:solidFill>
                <a:latin typeface="Century Gothic"/>
                <a:ea typeface="+mn-lt"/>
                <a:cs typeface="+mn-lt"/>
              </a:rPr>
              <a:t>et al</a:t>
            </a:r>
            <a:r>
              <a:rPr lang="en-GB">
                <a:solidFill>
                  <a:srgbClr val="013236"/>
                </a:solidFill>
                <a:latin typeface="Century Gothic"/>
                <a:ea typeface="+mn-lt"/>
                <a:cs typeface="+mn-lt"/>
              </a:rPr>
              <a:t>., 2020). </a:t>
            </a:r>
          </a:p>
          <a:p>
            <a:endParaRPr lang="en-GB">
              <a:solidFill>
                <a:srgbClr val="013236"/>
              </a:solidFill>
              <a:latin typeface="Calibri"/>
              <a:ea typeface="+mn-lt"/>
              <a:cs typeface="Calibri"/>
            </a:endParaRPr>
          </a:p>
        </p:txBody>
      </p:sp>
      <p:sp>
        <p:nvSpPr>
          <p:cNvPr id="2" name="Speech Bubble: Rectangle with Corners Rounded 1">
            <a:extLst>
              <a:ext uri="{FF2B5EF4-FFF2-40B4-BE49-F238E27FC236}">
                <a16:creationId xmlns:a16="http://schemas.microsoft.com/office/drawing/2014/main" id="{9F15407C-9E7D-D01E-AC1F-E1ACFA305E7C}"/>
              </a:ext>
            </a:extLst>
          </p:cNvPr>
          <p:cNvSpPr/>
          <p:nvPr/>
        </p:nvSpPr>
        <p:spPr>
          <a:xfrm rot="-5400000">
            <a:off x="5819162" y="3067858"/>
            <a:ext cx="3419077" cy="2380312"/>
          </a:xfrm>
          <a:prstGeom prst="wedgeRoundRectCallout">
            <a:avLst/>
          </a:prstGeom>
          <a:ln w="57150"/>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3" name="TextBox 2">
            <a:extLst>
              <a:ext uri="{FF2B5EF4-FFF2-40B4-BE49-F238E27FC236}">
                <a16:creationId xmlns:a16="http://schemas.microsoft.com/office/drawing/2014/main" id="{A28091D3-8440-E0F8-B543-F8B3B35D982B}"/>
              </a:ext>
            </a:extLst>
          </p:cNvPr>
          <p:cNvSpPr txBox="1"/>
          <p:nvPr/>
        </p:nvSpPr>
        <p:spPr>
          <a:xfrm>
            <a:off x="6420570" y="2764043"/>
            <a:ext cx="226913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rgbClr val="013236"/>
                </a:solidFill>
                <a:latin typeface="Century Gothic"/>
                <a:ea typeface="Calibri"/>
                <a:cs typeface="Calibri"/>
              </a:rPr>
              <a:t>A case study that used the design thinking process to combat eating disorders </a:t>
            </a:r>
            <a:r>
              <a:rPr lang="en-GB" sz="2200">
                <a:solidFill>
                  <a:srgbClr val="013236"/>
                </a:solidFill>
                <a:latin typeface="Century Gothic"/>
                <a:ea typeface="+mn-lt"/>
                <a:cs typeface="+mn-lt"/>
              </a:rPr>
              <a:t>(</a:t>
            </a:r>
            <a:r>
              <a:rPr lang="en-GB" sz="2200" err="1">
                <a:solidFill>
                  <a:srgbClr val="013236"/>
                </a:solidFill>
                <a:latin typeface="Century Gothic"/>
                <a:ea typeface="+mn-lt"/>
                <a:cs typeface="+mn-lt"/>
              </a:rPr>
              <a:t>Heafala</a:t>
            </a:r>
            <a:r>
              <a:rPr lang="en-GB" sz="2200">
                <a:solidFill>
                  <a:srgbClr val="013236"/>
                </a:solidFill>
                <a:latin typeface="Century Gothic"/>
                <a:ea typeface="+mn-lt"/>
                <a:cs typeface="+mn-lt"/>
              </a:rPr>
              <a:t> et al., 2024).</a:t>
            </a:r>
          </a:p>
        </p:txBody>
      </p:sp>
    </p:spTree>
    <p:extLst>
      <p:ext uri="{BB962C8B-B14F-4D97-AF65-F5344CB8AC3E}">
        <p14:creationId xmlns:p14="http://schemas.microsoft.com/office/powerpoint/2010/main" val="260387638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75AC674-CB91-BD35-A32A-54F38D1A7C22}"/>
              </a:ext>
            </a:extLst>
          </p:cNvPr>
          <p:cNvSpPr txBox="1"/>
          <p:nvPr/>
        </p:nvSpPr>
        <p:spPr>
          <a:xfrm>
            <a:off x="1167" y="1054196"/>
            <a:ext cx="4945328" cy="5847755"/>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13236"/>
                </a:solidFill>
                <a:latin typeface="Century Gothic"/>
                <a:ea typeface="Calibri"/>
                <a:cs typeface="Arial"/>
              </a:rPr>
              <a:t>Nutrition is essential for health and well-being (Prissy, 2024).</a:t>
            </a:r>
            <a:endParaRPr lang="en-US" b="1">
              <a:solidFill>
                <a:srgbClr val="013236"/>
              </a:solidFill>
              <a:latin typeface="Century Gothic"/>
              <a:ea typeface="Calibri"/>
              <a:cs typeface="Calibri"/>
            </a:endParaRPr>
          </a:p>
          <a:p>
            <a:endParaRPr lang="en-US" b="1">
              <a:solidFill>
                <a:srgbClr val="013236"/>
              </a:solidFill>
              <a:latin typeface="Century Gothic"/>
              <a:ea typeface="Calibri"/>
              <a:cs typeface="Arial"/>
            </a:endParaRPr>
          </a:p>
          <a:p>
            <a:r>
              <a:rPr lang="en-US" b="1">
                <a:solidFill>
                  <a:srgbClr val="013236"/>
                </a:solidFill>
                <a:latin typeface="Century Gothic"/>
                <a:ea typeface="Calibri"/>
                <a:cs typeface="Arial"/>
              </a:rPr>
              <a:t>Obesity has been a growing concern in the UK since the 1990s (GOV.UK, 2017)</a:t>
            </a:r>
          </a:p>
          <a:p>
            <a:endParaRPr lang="en-US" b="1">
              <a:solidFill>
                <a:srgbClr val="013236"/>
              </a:solidFill>
              <a:latin typeface="Century Gothic"/>
              <a:ea typeface="Calibri"/>
              <a:cs typeface="Arial"/>
            </a:endParaRPr>
          </a:p>
          <a:p>
            <a:r>
              <a:rPr lang="en-US" b="1">
                <a:solidFill>
                  <a:srgbClr val="013236"/>
                </a:solidFill>
                <a:latin typeface="Century Gothic"/>
                <a:ea typeface="Calibri"/>
                <a:cs typeface="Arial"/>
              </a:rPr>
              <a:t>Early dietary habits significantly impact long-term health (GOV.UK, 2025).</a:t>
            </a:r>
          </a:p>
          <a:p>
            <a:endParaRPr lang="en-US" b="1">
              <a:solidFill>
                <a:srgbClr val="013236"/>
              </a:solidFill>
              <a:latin typeface="Century Gothic"/>
              <a:ea typeface="Calibri"/>
              <a:cs typeface="Arial"/>
            </a:endParaRPr>
          </a:p>
          <a:p>
            <a:r>
              <a:rPr lang="en-US" b="1">
                <a:solidFill>
                  <a:srgbClr val="013236"/>
                </a:solidFill>
                <a:latin typeface="Century Gothic"/>
                <a:ea typeface="Calibri"/>
                <a:cs typeface="Arial"/>
              </a:rPr>
              <a:t>Obesity increases the risks of diabetes, heart disease, and mental health issues (GOV.UK, 2020)</a:t>
            </a:r>
          </a:p>
          <a:p>
            <a:endParaRPr lang="en-US" b="1">
              <a:solidFill>
                <a:srgbClr val="013236"/>
              </a:solidFill>
              <a:latin typeface="Century Gothic"/>
              <a:ea typeface="Calibri"/>
              <a:cs typeface="Arial"/>
            </a:endParaRPr>
          </a:p>
          <a:p>
            <a:r>
              <a:rPr lang="en-US" b="1">
                <a:solidFill>
                  <a:srgbClr val="013236"/>
                </a:solidFill>
                <a:latin typeface="Century Gothic"/>
                <a:ea typeface="Calibri"/>
                <a:cs typeface="Calibri"/>
              </a:rPr>
              <a:t>Poor dietary habits, low physical activity, and excess screen time remain key contributors to obesity, while a preference for calorie-rich foods and limited nutritional education further elevate these risks</a:t>
            </a:r>
            <a:r>
              <a:rPr lang="en-US" b="1">
                <a:solidFill>
                  <a:srgbClr val="013236"/>
                </a:solidFill>
                <a:latin typeface="Century Gothic"/>
                <a:ea typeface="Calibri"/>
                <a:cs typeface="Arial"/>
              </a:rPr>
              <a:t>(</a:t>
            </a:r>
            <a:r>
              <a:rPr lang="en-US" b="1">
                <a:solidFill>
                  <a:srgbClr val="013236"/>
                </a:solidFill>
                <a:latin typeface="Century Gothic"/>
                <a:ea typeface="Calibri"/>
                <a:cs typeface="Calibri"/>
              </a:rPr>
              <a:t>Rocka et al. 2022; The Contemporary College of Health 2025</a:t>
            </a:r>
            <a:r>
              <a:rPr lang="en-US" b="1">
                <a:solidFill>
                  <a:srgbClr val="013236"/>
                </a:solidFill>
                <a:latin typeface="Century Gothic"/>
                <a:ea typeface="Calibri"/>
                <a:cs typeface="Arial"/>
              </a:rPr>
              <a:t>).</a:t>
            </a:r>
            <a:endParaRPr lang="en-US" b="1">
              <a:solidFill>
                <a:srgbClr val="013236"/>
              </a:solidFill>
              <a:ea typeface="Calibri"/>
              <a:cs typeface="Calibri"/>
            </a:endParaRPr>
          </a:p>
          <a:p>
            <a:endParaRPr lang="en-US" sz="1400" b="1">
              <a:latin typeface="Century Gothic"/>
            </a:endParaRPr>
          </a:p>
        </p:txBody>
      </p:sp>
      <p:sp>
        <p:nvSpPr>
          <p:cNvPr id="4" name="TextBox 3">
            <a:extLst>
              <a:ext uri="{FF2B5EF4-FFF2-40B4-BE49-F238E27FC236}">
                <a16:creationId xmlns:a16="http://schemas.microsoft.com/office/drawing/2014/main" id="{1A23C824-0E02-3901-15EC-AEE5A9BB5251}"/>
              </a:ext>
            </a:extLst>
          </p:cNvPr>
          <p:cNvSpPr txBox="1"/>
          <p:nvPr/>
        </p:nvSpPr>
        <p:spPr>
          <a:xfrm>
            <a:off x="190499" y="779318"/>
            <a:ext cx="7152409" cy="2078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C3447580-E5DF-F24C-A019-50A3306CBA7E}"/>
              </a:ext>
            </a:extLst>
          </p:cNvPr>
          <p:cNvSpPr txBox="1"/>
          <p:nvPr/>
        </p:nvSpPr>
        <p:spPr>
          <a:xfrm>
            <a:off x="519545" y="779317"/>
            <a:ext cx="6563590" cy="4849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F6D35D6A-1661-736F-A563-2151D9245FD7}"/>
              </a:ext>
            </a:extLst>
          </p:cNvPr>
          <p:cNvSpPr txBox="1"/>
          <p:nvPr/>
        </p:nvSpPr>
        <p:spPr>
          <a:xfrm>
            <a:off x="831272" y="5368636"/>
            <a:ext cx="4398818" cy="762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0CCA0F97-874A-35E7-F1F0-658896B4D427}"/>
              </a:ext>
            </a:extLst>
          </p:cNvPr>
          <p:cNvSpPr txBox="1"/>
          <p:nvPr/>
        </p:nvSpPr>
        <p:spPr>
          <a:xfrm>
            <a:off x="277090" y="640772"/>
            <a:ext cx="4675909" cy="4156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525F599A-33CA-EF26-2474-626FF9DF177F}"/>
              </a:ext>
            </a:extLst>
          </p:cNvPr>
          <p:cNvSpPr txBox="1"/>
          <p:nvPr/>
        </p:nvSpPr>
        <p:spPr>
          <a:xfrm>
            <a:off x="935181" y="813954"/>
            <a:ext cx="4693227" cy="3117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6228045B-1ADC-C469-BAA8-53C0F0028EEA}"/>
              </a:ext>
            </a:extLst>
          </p:cNvPr>
          <p:cNvSpPr txBox="1"/>
          <p:nvPr/>
        </p:nvSpPr>
        <p:spPr>
          <a:xfrm>
            <a:off x="363681" y="796636"/>
            <a:ext cx="5732318" cy="3290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3" name="Picture 2">
            <a:extLst>
              <a:ext uri="{FF2B5EF4-FFF2-40B4-BE49-F238E27FC236}">
                <a16:creationId xmlns:a16="http://schemas.microsoft.com/office/drawing/2014/main" id="{D30A3C16-B845-B09E-286B-51E868425E62}"/>
              </a:ext>
            </a:extLst>
          </p:cNvPr>
          <p:cNvPicPr>
            <a:picLocks noChangeAspect="1"/>
          </p:cNvPicPr>
          <p:nvPr/>
        </p:nvPicPr>
        <p:blipFill>
          <a:blip r:embed="rId3"/>
          <a:stretch>
            <a:fillRect/>
          </a:stretch>
        </p:blipFill>
        <p:spPr>
          <a:xfrm>
            <a:off x="5242020" y="1973792"/>
            <a:ext cx="6950628" cy="3893880"/>
          </a:xfrm>
          <a:prstGeom prst="rect">
            <a:avLst/>
          </a:prstGeom>
        </p:spPr>
      </p:pic>
      <p:sp>
        <p:nvSpPr>
          <p:cNvPr id="6" name="TextBox 5">
            <a:extLst>
              <a:ext uri="{FF2B5EF4-FFF2-40B4-BE49-F238E27FC236}">
                <a16:creationId xmlns:a16="http://schemas.microsoft.com/office/drawing/2014/main" id="{27C82A26-B8D2-F550-A3FD-1C91CD59E456}"/>
              </a:ext>
            </a:extLst>
          </p:cNvPr>
          <p:cNvSpPr txBox="1"/>
          <p:nvPr/>
        </p:nvSpPr>
        <p:spPr>
          <a:xfrm>
            <a:off x="5239613" y="5863960"/>
            <a:ext cx="6293357" cy="2462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Century Gothic"/>
                <a:ea typeface="Calibri"/>
                <a:cs typeface="Calibri"/>
              </a:rPr>
              <a:t>(GOV.UK, 2024)</a:t>
            </a:r>
          </a:p>
        </p:txBody>
      </p:sp>
      <p:sp>
        <p:nvSpPr>
          <p:cNvPr id="8" name="TextBox 7">
            <a:extLst>
              <a:ext uri="{FF2B5EF4-FFF2-40B4-BE49-F238E27FC236}">
                <a16:creationId xmlns:a16="http://schemas.microsoft.com/office/drawing/2014/main" id="{884B1D73-05DB-8202-5FD7-F9D14B7956C5}"/>
              </a:ext>
            </a:extLst>
          </p:cNvPr>
          <p:cNvSpPr txBox="1"/>
          <p:nvPr/>
        </p:nvSpPr>
        <p:spPr>
          <a:xfrm>
            <a:off x="5587502" y="1533716"/>
            <a:ext cx="5607465" cy="369332"/>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13236"/>
                </a:solidFill>
                <a:latin typeface="Century Gothic"/>
                <a:ea typeface="Calibri"/>
                <a:cs typeface="Calibri"/>
              </a:rPr>
              <a:t>Prevalence of obesity in 4-5-year-olds in the UK</a:t>
            </a:r>
            <a:endParaRPr lang="en-US" b="1">
              <a:solidFill>
                <a:srgbClr val="013236"/>
              </a:solidFill>
              <a:latin typeface="Century Gothic"/>
            </a:endParaRPr>
          </a:p>
        </p:txBody>
      </p:sp>
      <p:sp>
        <p:nvSpPr>
          <p:cNvPr id="14" name="Title 13">
            <a:extLst>
              <a:ext uri="{FF2B5EF4-FFF2-40B4-BE49-F238E27FC236}">
                <a16:creationId xmlns:a16="http://schemas.microsoft.com/office/drawing/2014/main" id="{BE1051B1-CCAC-445D-45A3-AA09D429BFDB}"/>
              </a:ext>
            </a:extLst>
          </p:cNvPr>
          <p:cNvSpPr>
            <a:spLocks noGrp="1"/>
          </p:cNvSpPr>
          <p:nvPr>
            <p:ph type="title"/>
          </p:nvPr>
        </p:nvSpPr>
        <p:spPr>
          <a:xfrm>
            <a:off x="2659418" y="149463"/>
            <a:ext cx="8127129" cy="822354"/>
          </a:xfrm>
          <a:ln>
            <a:noFill/>
          </a:ln>
        </p:spPr>
        <p:style>
          <a:lnRef idx="2">
            <a:schemeClr val="accent4"/>
          </a:lnRef>
          <a:fillRef idx="1">
            <a:schemeClr val="lt1"/>
          </a:fillRef>
          <a:effectRef idx="0">
            <a:schemeClr val="accent4"/>
          </a:effectRef>
          <a:fontRef idx="minor">
            <a:schemeClr val="dk1"/>
          </a:fontRef>
        </p:style>
        <p:txBody>
          <a:bodyPr>
            <a:noAutofit/>
          </a:bodyPr>
          <a:lstStyle/>
          <a:p>
            <a:r>
              <a:rPr lang="en-US">
                <a:solidFill>
                  <a:srgbClr val="013236"/>
                </a:solidFill>
                <a:latin typeface="Century Gothic"/>
                <a:cs typeface="Arial"/>
              </a:rPr>
              <a:t>The Importance of Nutrition</a:t>
            </a:r>
            <a:endParaRPr lang="en-US">
              <a:solidFill>
                <a:srgbClr val="000000"/>
              </a:solidFill>
              <a:latin typeface="Century Gothic"/>
            </a:endParaRPr>
          </a:p>
        </p:txBody>
      </p:sp>
    </p:spTree>
    <p:extLst>
      <p:ext uri="{BB962C8B-B14F-4D97-AF65-F5344CB8AC3E}">
        <p14:creationId xmlns:p14="http://schemas.microsoft.com/office/powerpoint/2010/main" val="3933238943"/>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Think Thinking Hand · Free image on Pixabay">
            <a:extLst>
              <a:ext uri="{FF2B5EF4-FFF2-40B4-BE49-F238E27FC236}">
                <a16:creationId xmlns:a16="http://schemas.microsoft.com/office/drawing/2014/main" id="{7D7FD026-6BD9-3E07-6AC1-69E4B948F94A}"/>
              </a:ext>
            </a:extLst>
          </p:cNvPr>
          <p:cNvPicPr>
            <a:picLocks noChangeAspect="1"/>
          </p:cNvPicPr>
          <p:nvPr/>
        </p:nvPicPr>
        <p:blipFill>
          <a:blip r:embed="rId3"/>
          <a:srcRect t="359" r="-329" b="3221"/>
          <a:stretch/>
        </p:blipFill>
        <p:spPr>
          <a:xfrm>
            <a:off x="259810" y="4778974"/>
            <a:ext cx="2571552" cy="1709897"/>
          </a:xfrm>
          <a:prstGeom prst="rect">
            <a:avLst/>
          </a:prstGeom>
        </p:spPr>
      </p:pic>
      <p:sp>
        <p:nvSpPr>
          <p:cNvPr id="10" name="Oval 9">
            <a:extLst>
              <a:ext uri="{FF2B5EF4-FFF2-40B4-BE49-F238E27FC236}">
                <a16:creationId xmlns:a16="http://schemas.microsoft.com/office/drawing/2014/main" id="{05C48EB8-63CD-FCD4-F555-E89306592E52}"/>
              </a:ext>
            </a:extLst>
          </p:cNvPr>
          <p:cNvSpPr/>
          <p:nvPr/>
        </p:nvSpPr>
        <p:spPr>
          <a:xfrm>
            <a:off x="7246188" y="1423358"/>
            <a:ext cx="4155056" cy="2875471"/>
          </a:xfrm>
          <a:prstGeom prst="ellipse">
            <a:avLst/>
          </a:prstGeom>
          <a:solidFill>
            <a:srgbClr val="E99D3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7437B8FA-E03B-7E02-C07C-FB5CBFE047EF}"/>
              </a:ext>
            </a:extLst>
          </p:cNvPr>
          <p:cNvSpPr/>
          <p:nvPr/>
        </p:nvSpPr>
        <p:spPr>
          <a:xfrm>
            <a:off x="3651849" y="3134264"/>
            <a:ext cx="4298829" cy="3723735"/>
          </a:xfrm>
          <a:prstGeom prst="ellipse">
            <a:avLst/>
          </a:prstGeom>
          <a:solidFill>
            <a:srgbClr val="01323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69B8D9FC-87BC-F7EB-F722-853513F03986}"/>
              </a:ext>
            </a:extLst>
          </p:cNvPr>
          <p:cNvSpPr/>
          <p:nvPr/>
        </p:nvSpPr>
        <p:spPr>
          <a:xfrm>
            <a:off x="100641" y="1423359"/>
            <a:ext cx="4298830" cy="2789207"/>
          </a:xfrm>
          <a:prstGeom prst="ellipse">
            <a:avLst/>
          </a:prstGeom>
          <a:solidFill>
            <a:srgbClr val="39BFA6"/>
          </a:solidFill>
          <a:ln>
            <a:solidFill>
              <a:srgbClr val="01323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CC111AA-DE61-7B86-9902-E99F5A0C6300}"/>
              </a:ext>
            </a:extLst>
          </p:cNvPr>
          <p:cNvSpPr>
            <a:spLocks noGrp="1"/>
          </p:cNvSpPr>
          <p:nvPr>
            <p:ph type="title"/>
          </p:nvPr>
        </p:nvSpPr>
        <p:spPr>
          <a:xfrm>
            <a:off x="881332" y="5691"/>
            <a:ext cx="10515600" cy="1325563"/>
          </a:xfrm>
        </p:spPr>
        <p:txBody>
          <a:bodyPr/>
          <a:lstStyle/>
          <a:p>
            <a:pPr algn="ctr"/>
            <a:r>
              <a:rPr lang="en-US">
                <a:ea typeface="Calibri Light"/>
                <a:cs typeface="Calibri Light"/>
              </a:rPr>
              <a:t>  </a:t>
            </a:r>
            <a:r>
              <a:rPr lang="en-US">
                <a:solidFill>
                  <a:srgbClr val="013236"/>
                </a:solidFill>
                <a:latin typeface="Century Gothic"/>
                <a:ea typeface="Calibri Light"/>
                <a:cs typeface="Calibri Light"/>
              </a:rPr>
              <a:t>   Research process</a:t>
            </a:r>
            <a:r>
              <a:rPr lang="en-US">
                <a:latin typeface="Century Gothic"/>
                <a:ea typeface="Calibri Light"/>
                <a:cs typeface="Calibri Light"/>
              </a:rPr>
              <a:t> </a:t>
            </a:r>
            <a:r>
              <a:rPr lang="en-US">
                <a:ea typeface="Calibri Light"/>
                <a:cs typeface="Calibri Light"/>
              </a:rPr>
              <a:t>       </a:t>
            </a:r>
            <a:endParaRPr lang="en-US" sz="2000">
              <a:ea typeface="Calibri Light"/>
              <a:cs typeface="Calibri Light"/>
            </a:endParaRPr>
          </a:p>
        </p:txBody>
      </p:sp>
      <p:sp>
        <p:nvSpPr>
          <p:cNvPr id="3" name="Content Placeholder 2">
            <a:extLst>
              <a:ext uri="{FF2B5EF4-FFF2-40B4-BE49-F238E27FC236}">
                <a16:creationId xmlns:a16="http://schemas.microsoft.com/office/drawing/2014/main" id="{FB9C08BC-409A-0AA5-9028-3F3EFFD33CBA}"/>
              </a:ext>
            </a:extLst>
          </p:cNvPr>
          <p:cNvSpPr>
            <a:spLocks noGrp="1"/>
          </p:cNvSpPr>
          <p:nvPr>
            <p:ph idx="1"/>
          </p:nvPr>
        </p:nvSpPr>
        <p:spPr>
          <a:xfrm>
            <a:off x="838200" y="1782493"/>
            <a:ext cx="3082506" cy="2165980"/>
          </a:xfrm>
        </p:spPr>
        <p:txBody>
          <a:bodyPr vert="horz" lIns="91440" tIns="45720" rIns="91440" bIns="45720" rtlCol="0" anchor="t">
            <a:normAutofit lnSpcReduction="10000"/>
          </a:bodyPr>
          <a:lstStyle/>
          <a:p>
            <a:pPr marL="0" indent="0">
              <a:buNone/>
            </a:pPr>
            <a:r>
              <a:rPr lang="en-US" sz="1800">
                <a:latin typeface="Century Gothic"/>
                <a:ea typeface="Calibri"/>
                <a:cs typeface="Calibri"/>
              </a:rPr>
              <a:t>The </a:t>
            </a:r>
            <a:r>
              <a:rPr lang="en-US" sz="1800" err="1">
                <a:latin typeface="Century Gothic"/>
                <a:ea typeface="Calibri"/>
                <a:cs typeface="Calibri"/>
              </a:rPr>
              <a:t>Nhs</a:t>
            </a:r>
            <a:r>
              <a:rPr lang="en-US" sz="1800">
                <a:latin typeface="Century Gothic"/>
                <a:ea typeface="Calibri"/>
                <a:cs typeface="Calibri"/>
              </a:rPr>
              <a:t> (2024) stated that children and young people aged 5 to 18 should engage in an average of at least 60 minutes of moderate or </a:t>
            </a:r>
            <a:r>
              <a:rPr lang="en-US" sz="1800" err="1">
                <a:latin typeface="Century Gothic"/>
                <a:ea typeface="Calibri"/>
                <a:cs typeface="Calibri"/>
              </a:rPr>
              <a:t>vigiours</a:t>
            </a:r>
            <a:r>
              <a:rPr lang="en-US" sz="1800">
                <a:latin typeface="Century Gothic"/>
                <a:ea typeface="Calibri"/>
                <a:cs typeface="Calibri"/>
              </a:rPr>
              <a:t> </a:t>
            </a:r>
            <a:r>
              <a:rPr lang="en-US" sz="1800" err="1">
                <a:latin typeface="Century Gothic"/>
                <a:ea typeface="Calibri"/>
                <a:cs typeface="Calibri"/>
              </a:rPr>
              <a:t>intentesity</a:t>
            </a:r>
            <a:r>
              <a:rPr lang="en-US" sz="1800">
                <a:latin typeface="Century Gothic"/>
                <a:ea typeface="Calibri"/>
                <a:cs typeface="Calibri"/>
              </a:rPr>
              <a:t> physical activity everyday.</a:t>
            </a:r>
          </a:p>
        </p:txBody>
      </p:sp>
      <p:sp>
        <p:nvSpPr>
          <p:cNvPr id="4" name="TextBox 3">
            <a:extLst>
              <a:ext uri="{FF2B5EF4-FFF2-40B4-BE49-F238E27FC236}">
                <a16:creationId xmlns:a16="http://schemas.microsoft.com/office/drawing/2014/main" id="{214FB4E2-1FEB-BE84-A9FB-DF94A2CF1C48}"/>
              </a:ext>
            </a:extLst>
          </p:cNvPr>
          <p:cNvSpPr txBox="1"/>
          <p:nvPr/>
        </p:nvSpPr>
        <p:spPr>
          <a:xfrm>
            <a:off x="4399473" y="3522453"/>
            <a:ext cx="327803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solidFill>
                <a:latin typeface="Century Gothic"/>
                <a:ea typeface="Calibri"/>
                <a:cs typeface="Calibri"/>
              </a:rPr>
              <a:t>Gov.uk (2023) stated for many pupils, physical education will be the first and only place where they can physical movement and activity. Also in pe pupils are taught important health knowledge. However schools cant often provide the essential time due to the school </a:t>
            </a:r>
            <a:r>
              <a:rPr lang="en-GB" sz="1600" err="1">
                <a:solidFill>
                  <a:schemeClr val="bg1"/>
                </a:solidFill>
                <a:latin typeface="Century Gothic"/>
                <a:ea typeface="Calibri"/>
                <a:cs typeface="Calibri"/>
              </a:rPr>
              <a:t>curiculm</a:t>
            </a:r>
            <a:r>
              <a:rPr lang="en-GB" sz="1600">
                <a:solidFill>
                  <a:schemeClr val="bg1"/>
                </a:solidFill>
                <a:latin typeface="Century Gothic"/>
                <a:ea typeface="Calibri"/>
                <a:cs typeface="Calibri"/>
              </a:rPr>
              <a:t> being full or not enough time in the day .</a:t>
            </a:r>
          </a:p>
        </p:txBody>
      </p:sp>
      <p:sp>
        <p:nvSpPr>
          <p:cNvPr id="7" name="TextBox 6">
            <a:extLst>
              <a:ext uri="{FF2B5EF4-FFF2-40B4-BE49-F238E27FC236}">
                <a16:creationId xmlns:a16="http://schemas.microsoft.com/office/drawing/2014/main" id="{6096B499-134D-BDC5-AAAB-83BA3DCD9178}"/>
              </a:ext>
            </a:extLst>
          </p:cNvPr>
          <p:cNvSpPr txBox="1"/>
          <p:nvPr/>
        </p:nvSpPr>
        <p:spPr>
          <a:xfrm>
            <a:off x="8195093" y="1710904"/>
            <a:ext cx="2559169"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ea typeface="Calibri"/>
                <a:cs typeface="Calibri"/>
              </a:rPr>
              <a:t>Education </a:t>
            </a:r>
            <a:r>
              <a:rPr lang="en-GB" sz="1600" err="1">
                <a:latin typeface="Century Gothic"/>
                <a:ea typeface="Calibri"/>
                <a:cs typeface="Calibri"/>
              </a:rPr>
              <a:t>buisness</a:t>
            </a:r>
            <a:r>
              <a:rPr lang="en-GB" sz="1600">
                <a:latin typeface="Century Gothic"/>
                <a:ea typeface="Calibri"/>
                <a:cs typeface="Calibri"/>
              </a:rPr>
              <a:t> </a:t>
            </a:r>
            <a:r>
              <a:rPr lang="en-GB" sz="1600" err="1">
                <a:latin typeface="Century Gothic"/>
                <a:ea typeface="Calibri"/>
                <a:cs typeface="Calibri"/>
              </a:rPr>
              <a:t>uk</a:t>
            </a:r>
            <a:r>
              <a:rPr lang="en-GB" sz="1600">
                <a:latin typeface="Century Gothic"/>
                <a:ea typeface="Calibri"/>
                <a:cs typeface="Calibri"/>
              </a:rPr>
              <a:t> (2024) stated the government is currently reviewing the national </a:t>
            </a:r>
            <a:r>
              <a:rPr lang="en-GB" sz="1600" err="1">
                <a:latin typeface="Century Gothic"/>
                <a:ea typeface="Calibri"/>
                <a:cs typeface="Calibri"/>
              </a:rPr>
              <a:t>curriculm</a:t>
            </a:r>
            <a:r>
              <a:rPr lang="en-GB" sz="1600">
                <a:latin typeface="Century Gothic"/>
                <a:ea typeface="Calibri"/>
                <a:cs typeface="Calibri"/>
              </a:rPr>
              <a:t>, calling into question the importance, </a:t>
            </a:r>
            <a:r>
              <a:rPr lang="en-GB" sz="1600" err="1">
                <a:latin typeface="Century Gothic"/>
                <a:ea typeface="Calibri"/>
                <a:cs typeface="Calibri"/>
              </a:rPr>
              <a:t>accesibility</a:t>
            </a:r>
            <a:r>
              <a:rPr lang="en-GB" sz="1600">
                <a:latin typeface="Century Gothic"/>
                <a:ea typeface="Calibri"/>
                <a:cs typeface="Calibri"/>
              </a:rPr>
              <a:t> and quality off pe.</a:t>
            </a:r>
            <a:endParaRPr lang="en-GB" sz="1600">
              <a:latin typeface="Century Gothic"/>
            </a:endParaRPr>
          </a:p>
        </p:txBody>
      </p:sp>
    </p:spTree>
    <p:extLst>
      <p:ext uri="{BB962C8B-B14F-4D97-AF65-F5344CB8AC3E}">
        <p14:creationId xmlns:p14="http://schemas.microsoft.com/office/powerpoint/2010/main" val="4002616366"/>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8A00AE3D-B870-161C-575F-95BA3F1103A3}"/>
              </a:ext>
            </a:extLst>
          </p:cNvPr>
          <p:cNvSpPr txBox="1">
            <a:spLocks/>
          </p:cNvSpPr>
          <p:nvPr/>
        </p:nvSpPr>
        <p:spPr>
          <a:xfrm>
            <a:off x="1189207" y="99860"/>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cap="all">
                <a:solidFill>
                  <a:srgbClr val="013236"/>
                </a:solidFill>
                <a:latin typeface="Century Gothic"/>
              </a:rPr>
              <a:t>Empathise stage</a:t>
            </a:r>
          </a:p>
        </p:txBody>
      </p:sp>
      <p:sp>
        <p:nvSpPr>
          <p:cNvPr id="12" name="Content Placeholder 7">
            <a:extLst>
              <a:ext uri="{FF2B5EF4-FFF2-40B4-BE49-F238E27FC236}">
                <a16:creationId xmlns:a16="http://schemas.microsoft.com/office/drawing/2014/main" id="{DEDE0A88-7CF9-399D-1FDF-8629657E91E5}"/>
              </a:ext>
            </a:extLst>
          </p:cNvPr>
          <p:cNvSpPr txBox="1">
            <a:spLocks/>
          </p:cNvSpPr>
          <p:nvPr/>
        </p:nvSpPr>
        <p:spPr>
          <a:xfrm>
            <a:off x="2648314" y="2563173"/>
            <a:ext cx="3449613" cy="171558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a:solidFill>
                  <a:srgbClr val="013236"/>
                </a:solidFill>
                <a:latin typeface="Century Gothic"/>
                <a:ea typeface="Calibri"/>
                <a:cs typeface="Calibri"/>
              </a:rPr>
              <a:t>Step 1. </a:t>
            </a:r>
            <a:br>
              <a:rPr lang="en-US" sz="2400">
                <a:solidFill>
                  <a:srgbClr val="013236"/>
                </a:solidFill>
                <a:latin typeface="Century Gothic"/>
                <a:ea typeface="Calibri"/>
                <a:cs typeface="Calibri"/>
              </a:rPr>
            </a:br>
            <a:r>
              <a:rPr lang="en-US" sz="2400">
                <a:solidFill>
                  <a:srgbClr val="013236"/>
                </a:solidFill>
                <a:latin typeface="Century Gothic"/>
                <a:ea typeface="Calibri"/>
                <a:cs typeface="Calibri"/>
              </a:rPr>
              <a:t>Creating a Persona </a:t>
            </a:r>
            <a:br>
              <a:rPr lang="en-US" sz="2400">
                <a:solidFill>
                  <a:srgbClr val="013236"/>
                </a:solidFill>
                <a:latin typeface="Century Gothic"/>
                <a:ea typeface="Calibri"/>
                <a:cs typeface="Calibri"/>
              </a:rPr>
            </a:br>
            <a:r>
              <a:rPr lang="en-US" sz="2400">
                <a:solidFill>
                  <a:srgbClr val="013236"/>
                </a:solidFill>
                <a:latin typeface="Century Gothic"/>
                <a:ea typeface="Calibri"/>
                <a:cs typeface="Calibri"/>
              </a:rPr>
              <a:t>(So and Joo, 2017)</a:t>
            </a:r>
          </a:p>
        </p:txBody>
      </p:sp>
      <p:pic>
        <p:nvPicPr>
          <p:cNvPr id="15" name="Graphic 14" descr="Badge Heart with solid fill">
            <a:extLst>
              <a:ext uri="{FF2B5EF4-FFF2-40B4-BE49-F238E27FC236}">
                <a16:creationId xmlns:a16="http://schemas.microsoft.com/office/drawing/2014/main" id="{E2B3446F-01DF-A328-6826-CAE4FBCDDB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3571" y="211769"/>
            <a:ext cx="914400" cy="914400"/>
          </a:xfrm>
          <a:prstGeom prst="rect">
            <a:avLst/>
          </a:prstGeom>
        </p:spPr>
      </p:pic>
      <p:pic>
        <p:nvPicPr>
          <p:cNvPr id="3" name="Picture 2" descr="A paper with writing on it&#10;&#10;AI-generated content may be incorrect.">
            <a:extLst>
              <a:ext uri="{FF2B5EF4-FFF2-40B4-BE49-F238E27FC236}">
                <a16:creationId xmlns:a16="http://schemas.microsoft.com/office/drawing/2014/main" id="{77532745-FF4D-D636-67FE-3EAE67BC7E3F}"/>
              </a:ext>
            </a:extLst>
          </p:cNvPr>
          <p:cNvPicPr>
            <a:picLocks noChangeAspect="1"/>
          </p:cNvPicPr>
          <p:nvPr/>
        </p:nvPicPr>
        <p:blipFill>
          <a:blip r:embed="rId5"/>
          <a:srcRect l="52" t="9714" r="2052" b="4166"/>
          <a:stretch/>
        </p:blipFill>
        <p:spPr>
          <a:xfrm>
            <a:off x="2343726" y="3776891"/>
            <a:ext cx="4474924" cy="2883429"/>
          </a:xfrm>
          <a:prstGeom prst="rect">
            <a:avLst/>
          </a:prstGeom>
        </p:spPr>
      </p:pic>
      <p:pic>
        <p:nvPicPr>
          <p:cNvPr id="6" name="Content Placeholder 3" descr="A stick and leaf on a table&#10;&#10;AI-generated content may be incorrect.">
            <a:extLst>
              <a:ext uri="{FF2B5EF4-FFF2-40B4-BE49-F238E27FC236}">
                <a16:creationId xmlns:a16="http://schemas.microsoft.com/office/drawing/2014/main" id="{F72BAC00-3C4C-3ECE-F2A8-FDD78F8379F3}"/>
              </a:ext>
            </a:extLst>
          </p:cNvPr>
          <p:cNvPicPr>
            <a:picLocks noChangeAspect="1"/>
          </p:cNvPicPr>
          <p:nvPr/>
        </p:nvPicPr>
        <p:blipFill>
          <a:blip r:embed="rId6"/>
          <a:stretch>
            <a:fillRect/>
          </a:stretch>
        </p:blipFill>
        <p:spPr>
          <a:xfrm rot="5400000">
            <a:off x="-46490" y="2543707"/>
            <a:ext cx="2978170" cy="2360681"/>
          </a:xfrm>
          <a:prstGeom prst="rect">
            <a:avLst/>
          </a:prstGeom>
        </p:spPr>
      </p:pic>
      <p:sp>
        <p:nvSpPr>
          <p:cNvPr id="14" name="Content Placeholder 7">
            <a:extLst>
              <a:ext uri="{FF2B5EF4-FFF2-40B4-BE49-F238E27FC236}">
                <a16:creationId xmlns:a16="http://schemas.microsoft.com/office/drawing/2014/main" id="{A0E5EF3E-25A6-3F73-7B83-14B23B6F3572}"/>
              </a:ext>
            </a:extLst>
          </p:cNvPr>
          <p:cNvSpPr txBox="1">
            <a:spLocks/>
          </p:cNvSpPr>
          <p:nvPr/>
        </p:nvSpPr>
        <p:spPr>
          <a:xfrm>
            <a:off x="7475759" y="1711318"/>
            <a:ext cx="4427184" cy="1782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US" sz="2400">
                <a:solidFill>
                  <a:srgbClr val="013236"/>
                </a:solidFill>
                <a:latin typeface="Century Gothic"/>
                <a:ea typeface="Calibri"/>
                <a:cs typeface="Calibri"/>
              </a:rPr>
              <a:t>Step 2. </a:t>
            </a:r>
            <a:br>
              <a:rPr lang="en-US" sz="2400">
                <a:latin typeface="Century Gothic"/>
                <a:ea typeface="Calibri"/>
                <a:cs typeface="Calibri"/>
              </a:rPr>
            </a:br>
            <a:r>
              <a:rPr lang="en-US" sz="2400">
                <a:solidFill>
                  <a:srgbClr val="013236"/>
                </a:solidFill>
                <a:latin typeface="Century Gothic"/>
                <a:ea typeface="Calibri"/>
                <a:cs typeface="Calibri"/>
              </a:rPr>
              <a:t>Creating an Empathy Map</a:t>
            </a:r>
            <a:br>
              <a:rPr lang="en-US" sz="2400">
                <a:latin typeface="Century Gothic"/>
                <a:ea typeface="Calibri"/>
                <a:cs typeface="Calibri"/>
              </a:rPr>
            </a:br>
            <a:r>
              <a:rPr lang="en-US" sz="2400">
                <a:solidFill>
                  <a:srgbClr val="013236"/>
                </a:solidFill>
                <a:latin typeface="Century Gothic"/>
                <a:ea typeface="Calibri"/>
                <a:cs typeface="Calibri"/>
              </a:rPr>
              <a:t>(</a:t>
            </a:r>
            <a:r>
              <a:rPr lang="en-US" sz="2400" err="1">
                <a:solidFill>
                  <a:srgbClr val="013236"/>
                </a:solidFill>
                <a:latin typeface="Century Gothic"/>
                <a:ea typeface="Calibri"/>
                <a:cs typeface="Calibri"/>
              </a:rPr>
              <a:t>Sinansari</a:t>
            </a:r>
            <a:r>
              <a:rPr lang="en-US" sz="2400">
                <a:solidFill>
                  <a:srgbClr val="013236"/>
                </a:solidFill>
                <a:latin typeface="Century Gothic"/>
                <a:ea typeface="Calibri"/>
                <a:cs typeface="Calibri"/>
              </a:rPr>
              <a:t>, </a:t>
            </a:r>
            <a:r>
              <a:rPr lang="en-US" sz="2400" i="1">
                <a:solidFill>
                  <a:srgbClr val="013236"/>
                </a:solidFill>
                <a:latin typeface="Century Gothic"/>
                <a:ea typeface="Calibri"/>
                <a:cs typeface="Calibri"/>
              </a:rPr>
              <a:t>et al.</a:t>
            </a:r>
            <a:r>
              <a:rPr lang="en-US" sz="2400">
                <a:solidFill>
                  <a:srgbClr val="013236"/>
                </a:solidFill>
                <a:latin typeface="Century Gothic"/>
                <a:ea typeface="Calibri"/>
                <a:cs typeface="Calibri"/>
              </a:rPr>
              <a:t>, 2023</a:t>
            </a:r>
            <a:r>
              <a:rPr lang="en-US" sz="2400">
                <a:latin typeface="Century Gothic"/>
                <a:ea typeface="Calibri"/>
                <a:cs typeface="Calibri"/>
              </a:rPr>
              <a:t>)</a:t>
            </a:r>
            <a:endParaRPr lang="en-US" sz="2400">
              <a:solidFill>
                <a:srgbClr val="013236"/>
              </a:solidFill>
              <a:latin typeface="Century Gothic"/>
              <a:ea typeface="Calibri"/>
              <a:cs typeface="Calibri"/>
            </a:endParaRPr>
          </a:p>
        </p:txBody>
      </p:sp>
      <p:pic>
        <p:nvPicPr>
          <p:cNvPr id="16" name="Picture 15" descr="A piece of paper with writing on it&#10;&#10;AI-generated content may be incorrect.">
            <a:extLst>
              <a:ext uri="{FF2B5EF4-FFF2-40B4-BE49-F238E27FC236}">
                <a16:creationId xmlns:a16="http://schemas.microsoft.com/office/drawing/2014/main" id="{5960B612-1178-8323-1EBB-88E322629169}"/>
              </a:ext>
            </a:extLst>
          </p:cNvPr>
          <p:cNvPicPr>
            <a:picLocks noChangeAspect="1"/>
          </p:cNvPicPr>
          <p:nvPr/>
        </p:nvPicPr>
        <p:blipFill>
          <a:blip r:embed="rId7"/>
          <a:stretch>
            <a:fillRect/>
          </a:stretch>
        </p:blipFill>
        <p:spPr>
          <a:xfrm>
            <a:off x="7587715" y="2837436"/>
            <a:ext cx="4218115" cy="3254265"/>
          </a:xfrm>
          <a:prstGeom prst="rect">
            <a:avLst/>
          </a:prstGeom>
        </p:spPr>
      </p:pic>
      <p:sp>
        <p:nvSpPr>
          <p:cNvPr id="2" name="TextBox 1">
            <a:extLst>
              <a:ext uri="{FF2B5EF4-FFF2-40B4-BE49-F238E27FC236}">
                <a16:creationId xmlns:a16="http://schemas.microsoft.com/office/drawing/2014/main" id="{BE503421-FF34-4C5C-5C98-5D43D64D42B3}"/>
              </a:ext>
            </a:extLst>
          </p:cNvPr>
          <p:cNvSpPr txBox="1"/>
          <p:nvPr/>
        </p:nvSpPr>
        <p:spPr>
          <a:xfrm>
            <a:off x="1176365" y="928777"/>
            <a:ext cx="1045263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rgbClr val="013236"/>
                </a:solidFill>
                <a:latin typeface="Century Gothic"/>
              </a:rPr>
              <a:t>The first stage of the design thinking process is the empathy stage, which encouraged us to envision other people's</a:t>
            </a:r>
            <a:r>
              <a:rPr lang="en-US" sz="2200" b="1">
                <a:solidFill>
                  <a:srgbClr val="E99D3E"/>
                </a:solidFill>
                <a:latin typeface="Century Gothic"/>
              </a:rPr>
              <a:t> thoughts, feelings, emotions, motives</a:t>
            </a:r>
            <a:r>
              <a:rPr lang="en-US" sz="2200">
                <a:solidFill>
                  <a:srgbClr val="013236"/>
                </a:solidFill>
                <a:latin typeface="Century Gothic"/>
              </a:rPr>
              <a:t>, and </a:t>
            </a:r>
            <a:r>
              <a:rPr lang="en-US" sz="2200" b="1">
                <a:solidFill>
                  <a:srgbClr val="E99D3E"/>
                </a:solidFill>
                <a:latin typeface="Century Gothic"/>
              </a:rPr>
              <a:t>experiences</a:t>
            </a:r>
            <a:r>
              <a:rPr lang="en-US" sz="2200">
                <a:solidFill>
                  <a:srgbClr val="013236"/>
                </a:solidFill>
                <a:latin typeface="Century Gothic"/>
              </a:rPr>
              <a:t> (Rösch, Tiberius and Kraus, 2023).</a:t>
            </a:r>
            <a:endParaRPr lang="en-GB" sz="2200">
              <a:solidFill>
                <a:srgbClr val="013236"/>
              </a:solidFill>
              <a:latin typeface="Century Gothic"/>
            </a:endParaRPr>
          </a:p>
        </p:txBody>
      </p:sp>
      <p:sp>
        <p:nvSpPr>
          <p:cNvPr id="4" name="TextBox 3">
            <a:extLst>
              <a:ext uri="{FF2B5EF4-FFF2-40B4-BE49-F238E27FC236}">
                <a16:creationId xmlns:a16="http://schemas.microsoft.com/office/drawing/2014/main" id="{E9A4569E-AE19-C02B-C6F7-90BB6B7B1C0F}"/>
              </a:ext>
            </a:extLst>
          </p:cNvPr>
          <p:cNvSpPr txBox="1"/>
          <p:nvPr/>
        </p:nvSpPr>
        <p:spPr>
          <a:xfrm>
            <a:off x="169964" y="5208573"/>
            <a:ext cx="2039932" cy="367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(Richards, 2025a-b)</a:t>
            </a:r>
            <a:endParaRPr lang="en-GB"/>
          </a:p>
        </p:txBody>
      </p:sp>
      <p:sp>
        <p:nvSpPr>
          <p:cNvPr id="5" name="TextBox 4">
            <a:extLst>
              <a:ext uri="{FF2B5EF4-FFF2-40B4-BE49-F238E27FC236}">
                <a16:creationId xmlns:a16="http://schemas.microsoft.com/office/drawing/2014/main" id="{04B35CC0-40BF-0D45-8A1A-96128CE8581B}"/>
              </a:ext>
            </a:extLst>
          </p:cNvPr>
          <p:cNvSpPr txBox="1"/>
          <p:nvPr/>
        </p:nvSpPr>
        <p:spPr>
          <a:xfrm>
            <a:off x="7585856" y="6093037"/>
            <a:ext cx="2039932" cy="367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(Richards, 2025c)</a:t>
            </a:r>
            <a:endParaRPr lang="en-GB"/>
          </a:p>
        </p:txBody>
      </p:sp>
    </p:spTree>
    <p:extLst>
      <p:ext uri="{BB962C8B-B14F-4D97-AF65-F5344CB8AC3E}">
        <p14:creationId xmlns:p14="http://schemas.microsoft.com/office/powerpoint/2010/main" val="198611215"/>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8685-735F-0961-ED72-893FDDEC8E88}"/>
              </a:ext>
            </a:extLst>
          </p:cNvPr>
          <p:cNvSpPr>
            <a:spLocks noGrp="1"/>
          </p:cNvSpPr>
          <p:nvPr>
            <p:ph type="title"/>
          </p:nvPr>
        </p:nvSpPr>
        <p:spPr>
          <a:xfrm>
            <a:off x="1178908" y="76720"/>
            <a:ext cx="5658150" cy="1185424"/>
          </a:xfrm>
          <a:noFill/>
          <a:ln>
            <a:noFill/>
          </a:ln>
        </p:spPr>
        <p:style>
          <a:lnRef idx="2">
            <a:schemeClr val="accent4"/>
          </a:lnRef>
          <a:fillRef idx="1">
            <a:schemeClr val="lt1"/>
          </a:fillRef>
          <a:effectRef idx="0">
            <a:schemeClr val="accent4"/>
          </a:effectRef>
          <a:fontRef idx="minor">
            <a:schemeClr val="dk1"/>
          </a:fontRef>
        </p:style>
        <p:txBody>
          <a:bodyPr>
            <a:noAutofit/>
          </a:bodyPr>
          <a:lstStyle/>
          <a:p>
            <a:r>
              <a:rPr lang="en-US">
                <a:latin typeface="Century Gothic"/>
                <a:ea typeface="Calibri"/>
                <a:cs typeface="Calibri"/>
              </a:rPr>
              <a:t>EMPATHISE STAGE</a:t>
            </a:r>
          </a:p>
        </p:txBody>
      </p:sp>
      <p:sp>
        <p:nvSpPr>
          <p:cNvPr id="3" name="TextBox 2">
            <a:extLst>
              <a:ext uri="{FF2B5EF4-FFF2-40B4-BE49-F238E27FC236}">
                <a16:creationId xmlns:a16="http://schemas.microsoft.com/office/drawing/2014/main" id="{23F6AE9A-85CE-3B7F-E5F7-2B89A70DCB7D}"/>
              </a:ext>
            </a:extLst>
          </p:cNvPr>
          <p:cNvSpPr txBox="1"/>
          <p:nvPr/>
        </p:nvSpPr>
        <p:spPr>
          <a:xfrm>
            <a:off x="255327" y="1712997"/>
            <a:ext cx="4039907" cy="461665"/>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Century Gothic"/>
              <a:ea typeface="Calibri"/>
              <a:cs typeface="Calibri"/>
            </a:endParaRPr>
          </a:p>
        </p:txBody>
      </p:sp>
      <p:grpSp>
        <p:nvGrpSpPr>
          <p:cNvPr id="12" name="Group 11">
            <a:extLst>
              <a:ext uri="{FF2B5EF4-FFF2-40B4-BE49-F238E27FC236}">
                <a16:creationId xmlns:a16="http://schemas.microsoft.com/office/drawing/2014/main" id="{CBABDC51-E1C6-544E-3186-0F2B653F0AC8}"/>
              </a:ext>
            </a:extLst>
          </p:cNvPr>
          <p:cNvGrpSpPr/>
          <p:nvPr/>
        </p:nvGrpSpPr>
        <p:grpSpPr>
          <a:xfrm>
            <a:off x="9533926" y="3661109"/>
            <a:ext cx="2661955" cy="2448916"/>
            <a:chOff x="9835456" y="3686713"/>
            <a:chExt cx="2360425" cy="2236407"/>
          </a:xfrm>
        </p:grpSpPr>
        <p:pic>
          <p:nvPicPr>
            <p:cNvPr id="6" name="Picture 5">
              <a:extLst>
                <a:ext uri="{FF2B5EF4-FFF2-40B4-BE49-F238E27FC236}">
                  <a16:creationId xmlns:a16="http://schemas.microsoft.com/office/drawing/2014/main" id="{7002AA88-2BAC-2E2F-8329-F4F9F02D7779}"/>
                </a:ext>
              </a:extLst>
            </p:cNvPr>
            <p:cNvPicPr>
              <a:picLocks noChangeAspect="1"/>
            </p:cNvPicPr>
            <p:nvPr/>
          </p:nvPicPr>
          <p:blipFill>
            <a:blip r:embed="rId3"/>
            <a:stretch>
              <a:fillRect/>
            </a:stretch>
          </p:blipFill>
          <p:spPr>
            <a:xfrm>
              <a:off x="9835456" y="3686713"/>
              <a:ext cx="2360425" cy="1990841"/>
            </a:xfrm>
            <a:prstGeom prst="rect">
              <a:avLst/>
            </a:prstGeom>
          </p:spPr>
        </p:pic>
        <p:sp>
          <p:nvSpPr>
            <p:cNvPr id="7" name="TextBox 6">
              <a:extLst>
                <a:ext uri="{FF2B5EF4-FFF2-40B4-BE49-F238E27FC236}">
                  <a16:creationId xmlns:a16="http://schemas.microsoft.com/office/drawing/2014/main" id="{B0D5FB17-6FBF-D5AA-8472-C26DCFB05F52}"/>
                </a:ext>
              </a:extLst>
            </p:cNvPr>
            <p:cNvSpPr txBox="1"/>
            <p:nvPr/>
          </p:nvSpPr>
          <p:spPr>
            <a:xfrm>
              <a:off x="9836726" y="5676899"/>
              <a:ext cx="2351809" cy="246221"/>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ea typeface="Calibri"/>
                  <a:cs typeface="Calibri"/>
                </a:rPr>
                <a:t>(Davies, 2025c)</a:t>
              </a:r>
            </a:p>
          </p:txBody>
        </p:sp>
      </p:grpSp>
      <p:grpSp>
        <p:nvGrpSpPr>
          <p:cNvPr id="11" name="Group 10">
            <a:extLst>
              <a:ext uri="{FF2B5EF4-FFF2-40B4-BE49-F238E27FC236}">
                <a16:creationId xmlns:a16="http://schemas.microsoft.com/office/drawing/2014/main" id="{816D2E39-696C-32C8-DFAD-ABFF0384ECB5}"/>
              </a:ext>
            </a:extLst>
          </p:cNvPr>
          <p:cNvGrpSpPr/>
          <p:nvPr/>
        </p:nvGrpSpPr>
        <p:grpSpPr>
          <a:xfrm>
            <a:off x="7775363" y="851450"/>
            <a:ext cx="3505516" cy="2660804"/>
            <a:chOff x="8014854" y="228497"/>
            <a:chExt cx="2599743" cy="1985069"/>
          </a:xfrm>
        </p:grpSpPr>
        <p:pic>
          <p:nvPicPr>
            <p:cNvPr id="9" name="Picture 8">
              <a:extLst>
                <a:ext uri="{FF2B5EF4-FFF2-40B4-BE49-F238E27FC236}">
                  <a16:creationId xmlns:a16="http://schemas.microsoft.com/office/drawing/2014/main" id="{AABEBBA6-A8DE-280B-67E3-196F55734B28}"/>
                </a:ext>
              </a:extLst>
            </p:cNvPr>
            <p:cNvPicPr>
              <a:picLocks noChangeAspect="1"/>
            </p:cNvPicPr>
            <p:nvPr/>
          </p:nvPicPr>
          <p:blipFill>
            <a:blip r:embed="rId4"/>
            <a:stretch>
              <a:fillRect/>
            </a:stretch>
          </p:blipFill>
          <p:spPr>
            <a:xfrm>
              <a:off x="8016154" y="228497"/>
              <a:ext cx="2598443" cy="1741659"/>
            </a:xfrm>
            <a:prstGeom prst="rect">
              <a:avLst/>
            </a:prstGeom>
          </p:spPr>
        </p:pic>
        <p:sp>
          <p:nvSpPr>
            <p:cNvPr id="8" name="TextBox 7">
              <a:extLst>
                <a:ext uri="{FF2B5EF4-FFF2-40B4-BE49-F238E27FC236}">
                  <a16:creationId xmlns:a16="http://schemas.microsoft.com/office/drawing/2014/main" id="{A9F13B36-DF9A-26CA-2C28-E81A00C91CE2}"/>
                </a:ext>
              </a:extLst>
            </p:cNvPr>
            <p:cNvSpPr txBox="1"/>
            <p:nvPr/>
          </p:nvSpPr>
          <p:spPr>
            <a:xfrm>
              <a:off x="8014854" y="1967345"/>
              <a:ext cx="2587337" cy="246221"/>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ea typeface="Calibri"/>
                  <a:cs typeface="Calibri"/>
                </a:rPr>
                <a:t>(Davies, 2025b)</a:t>
              </a:r>
            </a:p>
          </p:txBody>
        </p:sp>
      </p:grpSp>
      <p:pic>
        <p:nvPicPr>
          <p:cNvPr id="14" name="Graphic 13" descr="Badge Heart with solid fill">
            <a:extLst>
              <a:ext uri="{FF2B5EF4-FFF2-40B4-BE49-F238E27FC236}">
                <a16:creationId xmlns:a16="http://schemas.microsoft.com/office/drawing/2014/main" id="{81ED3667-DAC8-0970-2791-80E0B382E76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3571" y="211769"/>
            <a:ext cx="914400" cy="914400"/>
          </a:xfrm>
          <a:prstGeom prst="rect">
            <a:avLst/>
          </a:prstGeom>
        </p:spPr>
      </p:pic>
      <p:sp>
        <p:nvSpPr>
          <p:cNvPr id="21" name="TextBox 20">
            <a:extLst>
              <a:ext uri="{FF2B5EF4-FFF2-40B4-BE49-F238E27FC236}">
                <a16:creationId xmlns:a16="http://schemas.microsoft.com/office/drawing/2014/main" id="{8EB65040-5643-2239-5102-799C0F742D43}"/>
              </a:ext>
            </a:extLst>
          </p:cNvPr>
          <p:cNvSpPr txBox="1"/>
          <p:nvPr/>
        </p:nvSpPr>
        <p:spPr>
          <a:xfrm>
            <a:off x="722628" y="1713421"/>
            <a:ext cx="44113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Century Gothic"/>
                <a:ea typeface="Calibri"/>
                <a:cs typeface="Calibri"/>
              </a:rPr>
              <a:t> </a:t>
            </a:r>
            <a:r>
              <a:rPr lang="en-US" sz="2000">
                <a:latin typeface="Century Gothic"/>
                <a:ea typeface="Calibri"/>
                <a:cs typeface="Calibri"/>
              </a:rPr>
              <a:t> </a:t>
            </a:r>
            <a:endParaRPr lang="en-US" sz="2000">
              <a:latin typeface="Century Gothic"/>
            </a:endParaRPr>
          </a:p>
        </p:txBody>
      </p:sp>
      <p:sp>
        <p:nvSpPr>
          <p:cNvPr id="13" name="TextBox 12">
            <a:extLst>
              <a:ext uri="{FF2B5EF4-FFF2-40B4-BE49-F238E27FC236}">
                <a16:creationId xmlns:a16="http://schemas.microsoft.com/office/drawing/2014/main" id="{2E16B91A-A6DB-E791-3D49-D9078C48A29C}"/>
              </a:ext>
            </a:extLst>
          </p:cNvPr>
          <p:cNvSpPr txBox="1"/>
          <p:nvPr/>
        </p:nvSpPr>
        <p:spPr>
          <a:xfrm>
            <a:off x="847033" y="2276404"/>
            <a:ext cx="4976325"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ea typeface="Calibri"/>
                <a:cs typeface="Calibri"/>
              </a:rPr>
              <a:t>Persona's help </a:t>
            </a:r>
            <a:r>
              <a:rPr lang="en-US" sz="2000" b="1">
                <a:solidFill>
                  <a:srgbClr val="E99D3E"/>
                </a:solidFill>
                <a:latin typeface="Arial"/>
                <a:ea typeface="Calibri"/>
                <a:cs typeface="Calibri"/>
              </a:rPr>
              <a:t>designers</a:t>
            </a:r>
            <a:r>
              <a:rPr lang="en-US" sz="2000">
                <a:latin typeface="Arial"/>
                <a:ea typeface="Calibri"/>
                <a:cs typeface="Calibri"/>
              </a:rPr>
              <a:t> understand user needs, while </a:t>
            </a:r>
            <a:r>
              <a:rPr lang="en-US" sz="2000" b="1">
                <a:solidFill>
                  <a:srgbClr val="E99D3E"/>
                </a:solidFill>
                <a:latin typeface="Arial"/>
                <a:ea typeface="Calibri"/>
                <a:cs typeface="Calibri"/>
              </a:rPr>
              <a:t>tangible</a:t>
            </a:r>
            <a:r>
              <a:rPr lang="en-US" sz="2000">
                <a:latin typeface="Arial"/>
                <a:ea typeface="Calibri"/>
                <a:cs typeface="Calibri"/>
              </a:rPr>
              <a:t> objects make their needs more relatable </a:t>
            </a:r>
            <a:r>
              <a:rPr lang="en-US" sz="2000">
                <a:latin typeface="Arial"/>
                <a:ea typeface="+mn-lt"/>
                <a:cs typeface="+mn-lt"/>
              </a:rPr>
              <a:t>(Salminen et al., 2022; Rosch, Tiberius, and Kraus, 2023).</a:t>
            </a:r>
            <a:endParaRPr lang="en-US" sz="2000">
              <a:latin typeface="Arial"/>
              <a:ea typeface="Calibri" panose="020F0502020204030204"/>
              <a:cs typeface="Calibri" panose="020F0502020204030204"/>
            </a:endParaRPr>
          </a:p>
          <a:p>
            <a:endParaRPr lang="en-US" sz="2400">
              <a:ea typeface="Calibri" panose="020F0502020204030204"/>
              <a:cs typeface="Calibri" panose="020F0502020204030204"/>
            </a:endParaRPr>
          </a:p>
        </p:txBody>
      </p:sp>
      <p:grpSp>
        <p:nvGrpSpPr>
          <p:cNvPr id="15" name="Group 14">
            <a:extLst>
              <a:ext uri="{FF2B5EF4-FFF2-40B4-BE49-F238E27FC236}">
                <a16:creationId xmlns:a16="http://schemas.microsoft.com/office/drawing/2014/main" id="{7FF051E3-CC63-504D-8AB2-6FD525156B23}"/>
              </a:ext>
            </a:extLst>
          </p:cNvPr>
          <p:cNvGrpSpPr/>
          <p:nvPr/>
        </p:nvGrpSpPr>
        <p:grpSpPr>
          <a:xfrm>
            <a:off x="249588" y="4287612"/>
            <a:ext cx="4020650" cy="2426404"/>
            <a:chOff x="1919685" y="3022150"/>
            <a:chExt cx="2761238" cy="2026357"/>
          </a:xfrm>
        </p:grpSpPr>
        <p:pic>
          <p:nvPicPr>
            <p:cNvPr id="16" name="Picture 15">
              <a:extLst>
                <a:ext uri="{FF2B5EF4-FFF2-40B4-BE49-F238E27FC236}">
                  <a16:creationId xmlns:a16="http://schemas.microsoft.com/office/drawing/2014/main" id="{E351DA1D-2D65-97FD-055C-45A28810B618}"/>
                </a:ext>
              </a:extLst>
            </p:cNvPr>
            <p:cNvPicPr>
              <a:picLocks noChangeAspect="1"/>
            </p:cNvPicPr>
            <p:nvPr/>
          </p:nvPicPr>
          <p:blipFill>
            <a:blip r:embed="rId7"/>
            <a:stretch>
              <a:fillRect/>
            </a:stretch>
          </p:blipFill>
          <p:spPr>
            <a:xfrm>
              <a:off x="1919685" y="3022150"/>
              <a:ext cx="2742423" cy="1814949"/>
            </a:xfrm>
            <a:prstGeom prst="rect">
              <a:avLst/>
            </a:prstGeom>
          </p:spPr>
        </p:pic>
        <p:sp>
          <p:nvSpPr>
            <p:cNvPr id="17" name="TextBox 16">
              <a:extLst>
                <a:ext uri="{FF2B5EF4-FFF2-40B4-BE49-F238E27FC236}">
                  <a16:creationId xmlns:a16="http://schemas.microsoft.com/office/drawing/2014/main" id="{6455C164-5912-5254-F347-7D752EC5445E}"/>
                </a:ext>
              </a:extLst>
            </p:cNvPr>
            <p:cNvSpPr txBox="1"/>
            <p:nvPr/>
          </p:nvSpPr>
          <p:spPr>
            <a:xfrm>
              <a:off x="1944650" y="4802286"/>
              <a:ext cx="2736273" cy="246221"/>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ea typeface="Calibri"/>
                  <a:cs typeface="Calibri"/>
                </a:rPr>
                <a:t>(Davies, 2025a)</a:t>
              </a:r>
            </a:p>
          </p:txBody>
        </p:sp>
      </p:grpSp>
    </p:spTree>
    <p:extLst>
      <p:ext uri="{BB962C8B-B14F-4D97-AF65-F5344CB8AC3E}">
        <p14:creationId xmlns:p14="http://schemas.microsoft.com/office/powerpoint/2010/main" val="2207078433"/>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710D-80CC-96A2-522B-4DDC9646B441}"/>
              </a:ext>
            </a:extLst>
          </p:cNvPr>
          <p:cNvSpPr>
            <a:spLocks noGrp="1"/>
          </p:cNvSpPr>
          <p:nvPr>
            <p:ph type="title"/>
          </p:nvPr>
        </p:nvSpPr>
        <p:spPr>
          <a:xfrm>
            <a:off x="1175708" y="180893"/>
            <a:ext cx="5637811" cy="959568"/>
          </a:xfrm>
        </p:spPr>
        <p:txBody>
          <a:bodyPr>
            <a:noAutofit/>
          </a:bodyPr>
          <a:lstStyle/>
          <a:p>
            <a:r>
              <a:rPr lang="en-GB">
                <a:latin typeface="Century Gothic"/>
                <a:ea typeface="Calibri Light"/>
                <a:cs typeface="Calibri Light"/>
              </a:rPr>
              <a:t>Empathise</a:t>
            </a:r>
            <a:r>
              <a:rPr lang="en-US">
                <a:latin typeface="Century Gothic"/>
                <a:ea typeface="Calibri Light"/>
                <a:cs typeface="Calibri Light"/>
              </a:rPr>
              <a:t> stage </a:t>
            </a:r>
          </a:p>
        </p:txBody>
      </p:sp>
      <p:sp>
        <p:nvSpPr>
          <p:cNvPr id="3" name="Content Placeholder 2">
            <a:extLst>
              <a:ext uri="{FF2B5EF4-FFF2-40B4-BE49-F238E27FC236}">
                <a16:creationId xmlns:a16="http://schemas.microsoft.com/office/drawing/2014/main" id="{7697BBCE-3CB1-CE62-FD7C-C9D569AE003D}"/>
              </a:ext>
            </a:extLst>
          </p:cNvPr>
          <p:cNvSpPr>
            <a:spLocks noGrp="1"/>
          </p:cNvSpPr>
          <p:nvPr>
            <p:ph idx="1"/>
          </p:nvPr>
        </p:nvSpPr>
        <p:spPr>
          <a:xfrm>
            <a:off x="714935" y="1254125"/>
            <a:ext cx="10515600" cy="4351338"/>
          </a:xfrm>
        </p:spPr>
        <p:txBody>
          <a:bodyPr vert="horz" lIns="91440" tIns="45720" rIns="91440" bIns="45720" rtlCol="0" anchor="t">
            <a:normAutofit/>
          </a:bodyPr>
          <a:lstStyle/>
          <a:p>
            <a:pPr marL="0" indent="0">
              <a:buNone/>
            </a:pPr>
            <a:r>
              <a:rPr lang="en-US">
                <a:latin typeface="Century Gothic"/>
                <a:ea typeface="Calibri"/>
                <a:cs typeface="Calibri"/>
              </a:rPr>
              <a:t>This stage was all about thinking as if though you’re the person the game is target towards and to analyses how the game makes you feel.</a:t>
            </a:r>
            <a:endParaRPr lang="en-US"/>
          </a:p>
          <a:p>
            <a:endParaRPr lang="en-US">
              <a:ea typeface="Calibri"/>
              <a:cs typeface="Calibri"/>
            </a:endParaRPr>
          </a:p>
        </p:txBody>
      </p:sp>
      <p:sp>
        <p:nvSpPr>
          <p:cNvPr id="6" name="TextBox 5">
            <a:extLst>
              <a:ext uri="{FF2B5EF4-FFF2-40B4-BE49-F238E27FC236}">
                <a16:creationId xmlns:a16="http://schemas.microsoft.com/office/drawing/2014/main" id="{F86B0EB3-57BF-110B-6699-F701A1F9556D}"/>
              </a:ext>
            </a:extLst>
          </p:cNvPr>
          <p:cNvSpPr txBox="1"/>
          <p:nvPr/>
        </p:nvSpPr>
        <p:spPr>
          <a:xfrm>
            <a:off x="255474" y="3753320"/>
            <a:ext cx="180242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Calibri"/>
                <a:cs typeface="Calibri"/>
              </a:rPr>
              <a:t>Create a persona too feel and experience things through their eyes </a:t>
            </a:r>
          </a:p>
        </p:txBody>
      </p:sp>
      <p:pic>
        <p:nvPicPr>
          <p:cNvPr id="15" name="Picture 14" descr="A piece of paper with writing on it&#10;&#10;AI-generated content may be incorrect.">
            <a:extLst>
              <a:ext uri="{FF2B5EF4-FFF2-40B4-BE49-F238E27FC236}">
                <a16:creationId xmlns:a16="http://schemas.microsoft.com/office/drawing/2014/main" id="{2B2940AE-BB6A-CF3F-330E-E8D9D1C6B8B0}"/>
              </a:ext>
            </a:extLst>
          </p:cNvPr>
          <p:cNvPicPr>
            <a:picLocks noChangeAspect="1"/>
          </p:cNvPicPr>
          <p:nvPr/>
        </p:nvPicPr>
        <p:blipFill>
          <a:blip r:embed="rId3"/>
          <a:stretch>
            <a:fillRect/>
          </a:stretch>
        </p:blipFill>
        <p:spPr>
          <a:xfrm>
            <a:off x="8021666" y="3090233"/>
            <a:ext cx="3131390" cy="3092074"/>
          </a:xfrm>
          <a:prstGeom prst="rect">
            <a:avLst/>
          </a:prstGeom>
        </p:spPr>
      </p:pic>
      <p:pic>
        <p:nvPicPr>
          <p:cNvPr id="16" name="Picture 15" descr="A piece of paper with writing on it&#10;&#10;AI-generated content may be incorrect.">
            <a:extLst>
              <a:ext uri="{FF2B5EF4-FFF2-40B4-BE49-F238E27FC236}">
                <a16:creationId xmlns:a16="http://schemas.microsoft.com/office/drawing/2014/main" id="{DA3F31B4-25F5-F6A3-F0FC-C367895D6A06}"/>
              </a:ext>
            </a:extLst>
          </p:cNvPr>
          <p:cNvPicPr>
            <a:picLocks noChangeAspect="1"/>
          </p:cNvPicPr>
          <p:nvPr/>
        </p:nvPicPr>
        <p:blipFill>
          <a:blip r:embed="rId4"/>
          <a:srcRect l="-24424" t="-2778" r="100000" b="97444"/>
          <a:stretch/>
        </p:blipFill>
        <p:spPr>
          <a:xfrm>
            <a:off x="-1770213" y="199486"/>
            <a:ext cx="764811" cy="165320"/>
          </a:xfrm>
          <a:prstGeom prst="rect">
            <a:avLst/>
          </a:prstGeom>
        </p:spPr>
      </p:pic>
      <p:pic>
        <p:nvPicPr>
          <p:cNvPr id="17" name="Picture 16" descr="A piece of paper with writing on it&#10;&#10;AI-generated content may be incorrect.">
            <a:extLst>
              <a:ext uri="{FF2B5EF4-FFF2-40B4-BE49-F238E27FC236}">
                <a16:creationId xmlns:a16="http://schemas.microsoft.com/office/drawing/2014/main" id="{BBA261B5-0F9E-2613-3C21-EDCD79F329D1}"/>
              </a:ext>
            </a:extLst>
          </p:cNvPr>
          <p:cNvPicPr>
            <a:picLocks noChangeAspect="1"/>
          </p:cNvPicPr>
          <p:nvPr/>
        </p:nvPicPr>
        <p:blipFill>
          <a:blip r:embed="rId5"/>
          <a:stretch>
            <a:fillRect/>
          </a:stretch>
        </p:blipFill>
        <p:spPr>
          <a:xfrm>
            <a:off x="2225794" y="3088436"/>
            <a:ext cx="2987618" cy="3096530"/>
          </a:xfrm>
          <a:prstGeom prst="rect">
            <a:avLst/>
          </a:prstGeom>
        </p:spPr>
      </p:pic>
      <p:sp>
        <p:nvSpPr>
          <p:cNvPr id="18" name="TextBox 17">
            <a:extLst>
              <a:ext uri="{FF2B5EF4-FFF2-40B4-BE49-F238E27FC236}">
                <a16:creationId xmlns:a16="http://schemas.microsoft.com/office/drawing/2014/main" id="{0EE5457C-56CD-2372-49B4-2A156DE25F1E}"/>
              </a:ext>
            </a:extLst>
          </p:cNvPr>
          <p:cNvSpPr txBox="1"/>
          <p:nvPr/>
        </p:nvSpPr>
        <p:spPr>
          <a:xfrm>
            <a:off x="6374423" y="3575538"/>
            <a:ext cx="1465384" cy="10990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49470817-A689-1726-445A-D2FDA38DB85E}"/>
              </a:ext>
            </a:extLst>
          </p:cNvPr>
          <p:cNvSpPr txBox="1"/>
          <p:nvPr/>
        </p:nvSpPr>
        <p:spPr>
          <a:xfrm>
            <a:off x="6373869" y="3746407"/>
            <a:ext cx="14675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Calibri"/>
                <a:cs typeface="Calibri"/>
              </a:rPr>
              <a:t>Create an empathy map to relate those feelings </a:t>
            </a:r>
            <a:endParaRPr lang="en-GB">
              <a:latin typeface="Century Gothic"/>
            </a:endParaRPr>
          </a:p>
        </p:txBody>
      </p:sp>
      <p:pic>
        <p:nvPicPr>
          <p:cNvPr id="5" name="Graphic 4" descr="Badge Heart with solid fill">
            <a:extLst>
              <a:ext uri="{FF2B5EF4-FFF2-40B4-BE49-F238E27FC236}">
                <a16:creationId xmlns:a16="http://schemas.microsoft.com/office/drawing/2014/main" id="{8A0F7CD1-BC68-B2C9-FC12-E476190BE18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3571" y="211769"/>
            <a:ext cx="914400" cy="914400"/>
          </a:xfrm>
          <a:prstGeom prst="rect">
            <a:avLst/>
          </a:prstGeom>
        </p:spPr>
      </p:pic>
    </p:spTree>
    <p:extLst>
      <p:ext uri="{BB962C8B-B14F-4D97-AF65-F5344CB8AC3E}">
        <p14:creationId xmlns:p14="http://schemas.microsoft.com/office/powerpoint/2010/main" val="2657255542"/>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a:extLst>
            <a:ext uri="{FF2B5EF4-FFF2-40B4-BE49-F238E27FC236}">
              <a16:creationId xmlns:a16="http://schemas.microsoft.com/office/drawing/2014/main" id="{EABFAA06-F192-7879-CC4A-5592660D8E6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8F78B81-809C-E955-676E-7B053AA4C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151C905-2414-3618-33F0-3E1F9AF49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4E43885B-37DE-1018-E0B5-80F9E9BEC41D}"/>
              </a:ext>
            </a:extLst>
          </p:cNvPr>
          <p:cNvGrpSpPr/>
          <p:nvPr/>
        </p:nvGrpSpPr>
        <p:grpSpPr>
          <a:xfrm>
            <a:off x="338051" y="99860"/>
            <a:ext cx="6839620" cy="984573"/>
            <a:chOff x="338051" y="99860"/>
            <a:chExt cx="6839620" cy="984573"/>
          </a:xfrm>
        </p:grpSpPr>
        <p:sp>
          <p:nvSpPr>
            <p:cNvPr id="7" name="Title 1">
              <a:extLst>
                <a:ext uri="{FF2B5EF4-FFF2-40B4-BE49-F238E27FC236}">
                  <a16:creationId xmlns:a16="http://schemas.microsoft.com/office/drawing/2014/main" id="{4E711EDA-2974-98CB-88B7-32E9890D94C4}"/>
                </a:ext>
              </a:extLst>
            </p:cNvPr>
            <p:cNvSpPr txBox="1">
              <a:spLocks/>
            </p:cNvSpPr>
            <p:nvPr/>
          </p:nvSpPr>
          <p:spPr>
            <a:xfrm>
              <a:off x="1189207" y="99860"/>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cap="all">
                  <a:solidFill>
                    <a:srgbClr val="013236"/>
                  </a:solidFill>
                  <a:latin typeface="Century Gothic"/>
                </a:rPr>
                <a:t>Define stage</a:t>
              </a:r>
            </a:p>
          </p:txBody>
        </p:sp>
        <p:pic>
          <p:nvPicPr>
            <p:cNvPr id="4" name="Graphic 3" descr="Bullseye with solid fill">
              <a:extLst>
                <a:ext uri="{FF2B5EF4-FFF2-40B4-BE49-F238E27FC236}">
                  <a16:creationId xmlns:a16="http://schemas.microsoft.com/office/drawing/2014/main" id="{1D1C8D69-6458-67C7-8440-8F310699CA2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38051" y="169962"/>
              <a:ext cx="914400" cy="914400"/>
            </a:xfrm>
            <a:prstGeom prst="rect">
              <a:avLst/>
            </a:prstGeom>
          </p:spPr>
        </p:pic>
      </p:grpSp>
      <p:sp>
        <p:nvSpPr>
          <p:cNvPr id="3" name="TextBox 2">
            <a:extLst>
              <a:ext uri="{FF2B5EF4-FFF2-40B4-BE49-F238E27FC236}">
                <a16:creationId xmlns:a16="http://schemas.microsoft.com/office/drawing/2014/main" id="{A1C9E55C-D799-13D7-052D-07F62D2A3390}"/>
              </a:ext>
            </a:extLst>
          </p:cNvPr>
          <p:cNvSpPr txBox="1"/>
          <p:nvPr/>
        </p:nvSpPr>
        <p:spPr>
          <a:xfrm>
            <a:off x="942710" y="1077310"/>
            <a:ext cx="5961138" cy="22956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13236"/>
                </a:solidFill>
                <a:latin typeface="Century Gothic"/>
              </a:rPr>
              <a:t>The second stage of the design thinking process is the define stage, which requires the </a:t>
            </a:r>
            <a:r>
              <a:rPr lang="en-GB" sz="2400" b="1">
                <a:solidFill>
                  <a:srgbClr val="E99D3E"/>
                </a:solidFill>
                <a:latin typeface="Century Gothic"/>
              </a:rPr>
              <a:t>re-evaluation</a:t>
            </a:r>
            <a:r>
              <a:rPr lang="en-GB" sz="2400">
                <a:solidFill>
                  <a:srgbClr val="013236"/>
                </a:solidFill>
                <a:latin typeface="Century Gothic"/>
              </a:rPr>
              <a:t> of our </a:t>
            </a:r>
            <a:r>
              <a:rPr lang="en-GB" sz="2400" b="1">
                <a:solidFill>
                  <a:srgbClr val="E99D3E"/>
                </a:solidFill>
                <a:latin typeface="Century Gothic"/>
              </a:rPr>
              <a:t>collective research</a:t>
            </a:r>
            <a:r>
              <a:rPr lang="en-GB" sz="2400">
                <a:solidFill>
                  <a:srgbClr val="013236"/>
                </a:solidFill>
                <a:latin typeface="Century Gothic"/>
              </a:rPr>
              <a:t> to clearly </a:t>
            </a:r>
            <a:r>
              <a:rPr lang="en-GB" sz="2400" b="1">
                <a:solidFill>
                  <a:srgbClr val="E99D3E"/>
                </a:solidFill>
                <a:latin typeface="Century Gothic"/>
              </a:rPr>
              <a:t>identify the problem</a:t>
            </a:r>
            <a:r>
              <a:rPr lang="en-GB" sz="2400">
                <a:solidFill>
                  <a:srgbClr val="013236"/>
                </a:solidFill>
                <a:latin typeface="Century Gothic"/>
              </a:rPr>
              <a:t> based on the user's needs (Dam, 2025)</a:t>
            </a:r>
            <a:r>
              <a:rPr lang="en-GB" sz="2000">
                <a:solidFill>
                  <a:srgbClr val="013236"/>
                </a:solidFill>
                <a:latin typeface="Century Gothic"/>
              </a:rPr>
              <a:t>.</a:t>
            </a:r>
            <a:endParaRPr lang="en-US" sz="2000"/>
          </a:p>
        </p:txBody>
      </p:sp>
      <p:sp>
        <p:nvSpPr>
          <p:cNvPr id="12" name="Flowchart: Document 11">
            <a:extLst>
              <a:ext uri="{FF2B5EF4-FFF2-40B4-BE49-F238E27FC236}">
                <a16:creationId xmlns:a16="http://schemas.microsoft.com/office/drawing/2014/main" id="{E2A8560A-2BA1-F554-E1FB-D22AC85BC598}"/>
              </a:ext>
            </a:extLst>
          </p:cNvPr>
          <p:cNvSpPr/>
          <p:nvPr/>
        </p:nvSpPr>
        <p:spPr>
          <a:xfrm rot="16200000" flipV="1">
            <a:off x="5504544" y="238924"/>
            <a:ext cx="7098706" cy="6284780"/>
          </a:xfrm>
          <a:prstGeom prst="flowChartDocument">
            <a:avLst/>
          </a:prstGeom>
          <a:solidFill>
            <a:srgbClr val="E99D3E"/>
          </a:solidFill>
          <a:ln>
            <a:solidFill>
              <a:srgbClr val="E99D3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a:extLst>
              <a:ext uri="{FF2B5EF4-FFF2-40B4-BE49-F238E27FC236}">
                <a16:creationId xmlns:a16="http://schemas.microsoft.com/office/drawing/2014/main" id="{0E355348-0949-EE0C-8434-2FB171A01FC0}"/>
              </a:ext>
            </a:extLst>
          </p:cNvPr>
          <p:cNvSpPr txBox="1">
            <a:spLocks/>
          </p:cNvSpPr>
          <p:nvPr/>
        </p:nvSpPr>
        <p:spPr>
          <a:xfrm>
            <a:off x="8192439" y="27241"/>
            <a:ext cx="2969220" cy="91268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000" u="sng" cap="all">
                <a:solidFill>
                  <a:srgbClr val="013236"/>
                </a:solidFill>
                <a:latin typeface="Century Gothic"/>
              </a:rPr>
              <a:t>Our aims</a:t>
            </a:r>
            <a:r>
              <a:rPr lang="en-GB" sz="4800" cap="all">
                <a:solidFill>
                  <a:srgbClr val="013236"/>
                </a:solidFill>
                <a:latin typeface="Century Gothic"/>
              </a:rPr>
              <a:t> </a:t>
            </a:r>
          </a:p>
        </p:txBody>
      </p:sp>
      <p:sp>
        <p:nvSpPr>
          <p:cNvPr id="15" name="Title 1">
            <a:extLst>
              <a:ext uri="{FF2B5EF4-FFF2-40B4-BE49-F238E27FC236}">
                <a16:creationId xmlns:a16="http://schemas.microsoft.com/office/drawing/2014/main" id="{882B7A39-EECC-0ECF-8BE9-629527BEE02D}"/>
              </a:ext>
            </a:extLst>
          </p:cNvPr>
          <p:cNvSpPr txBox="1">
            <a:spLocks/>
          </p:cNvSpPr>
          <p:nvPr/>
        </p:nvSpPr>
        <p:spPr>
          <a:xfrm>
            <a:off x="7152887" y="631091"/>
            <a:ext cx="5039558" cy="4262611"/>
          </a:xfrm>
          <a:prstGeom prst="rect">
            <a:avLst/>
          </a:prstGeom>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685800" indent="-685800">
              <a:buFont typeface="Arial"/>
              <a:buChar char="•"/>
            </a:pPr>
            <a:r>
              <a:rPr lang="en-GB" sz="3200" cap="all">
                <a:solidFill>
                  <a:srgbClr val="013236"/>
                </a:solidFill>
                <a:latin typeface="calibri light"/>
                <a:ea typeface="Verdana"/>
                <a:cs typeface="calibri light"/>
              </a:rPr>
              <a:t>To improve children's health and nutritional literacy</a:t>
            </a:r>
            <a:endParaRPr lang="en-US">
              <a:latin typeface="calibri light"/>
              <a:ea typeface="Verdana"/>
              <a:cs typeface="calibri light"/>
            </a:endParaRPr>
          </a:p>
          <a:p>
            <a:endParaRPr lang="en-GB" sz="3200" cap="all">
              <a:solidFill>
                <a:srgbClr val="013236"/>
              </a:solidFill>
              <a:latin typeface="calibri light"/>
              <a:ea typeface="Verdana"/>
              <a:cs typeface="calibri light"/>
            </a:endParaRPr>
          </a:p>
          <a:p>
            <a:pPr marL="685800" indent="-685800">
              <a:buFont typeface="Arial"/>
              <a:buChar char="•"/>
            </a:pPr>
            <a:r>
              <a:rPr lang="en-GB" sz="3200" cap="all">
                <a:solidFill>
                  <a:srgbClr val="013236"/>
                </a:solidFill>
                <a:latin typeface="Calibri Light"/>
                <a:ea typeface="Calibri Light"/>
                <a:cs typeface="Calibri Light"/>
              </a:rPr>
              <a:t>Reduce rates of obesity</a:t>
            </a:r>
            <a:r>
              <a:rPr lang="en-GB" sz="3200" cap="all">
                <a:solidFill>
                  <a:srgbClr val="013236"/>
                </a:solidFill>
                <a:latin typeface="calibri light"/>
                <a:ea typeface="Verdana"/>
                <a:cs typeface="calibri light"/>
              </a:rPr>
              <a:t> </a:t>
            </a:r>
          </a:p>
          <a:p>
            <a:endParaRPr lang="en-GB" sz="3200" cap="all">
              <a:solidFill>
                <a:srgbClr val="013236"/>
              </a:solidFill>
              <a:latin typeface="calibri light"/>
              <a:ea typeface="Verdana"/>
              <a:cs typeface="calibri light"/>
            </a:endParaRPr>
          </a:p>
          <a:p>
            <a:pPr marL="685800" indent="-685800">
              <a:buFont typeface="Arial"/>
              <a:buChar char="•"/>
            </a:pPr>
            <a:r>
              <a:rPr lang="en-GB" sz="3200" cap="all">
                <a:solidFill>
                  <a:srgbClr val="013236"/>
                </a:solidFill>
                <a:latin typeface="calibri light"/>
                <a:ea typeface="Verdana"/>
                <a:cs typeface="calibri light"/>
              </a:rPr>
              <a:t>Reduce rates of malnutrition </a:t>
            </a:r>
          </a:p>
          <a:p>
            <a:endParaRPr lang="en-GB" sz="3200" cap="all">
              <a:solidFill>
                <a:srgbClr val="013236"/>
              </a:solidFill>
              <a:latin typeface="calibri light"/>
              <a:ea typeface="Verdana"/>
              <a:cs typeface="calibri light"/>
            </a:endParaRPr>
          </a:p>
          <a:p>
            <a:pPr marL="685800" indent="-685800">
              <a:buFont typeface="Arial"/>
              <a:buChar char="•"/>
            </a:pPr>
            <a:r>
              <a:rPr lang="en-GB" sz="3200" cap="all">
                <a:solidFill>
                  <a:srgbClr val="013236"/>
                </a:solidFill>
                <a:latin typeface="calibri light"/>
                <a:ea typeface="Verdana"/>
                <a:cs typeface="calibri light"/>
              </a:rPr>
              <a:t>Encourage healthy eating and exercise habits </a:t>
            </a:r>
            <a:r>
              <a:rPr lang="en-GB" sz="4800" cap="all">
                <a:solidFill>
                  <a:srgbClr val="013236"/>
                </a:solidFill>
                <a:latin typeface="Verdana"/>
                <a:ea typeface="Verdana"/>
              </a:rPr>
              <a:t>  </a:t>
            </a:r>
            <a:endParaRPr lang="en-GB">
              <a:latin typeface="Verdana"/>
              <a:ea typeface="Verdana"/>
              <a:cs typeface="Calibri Light"/>
            </a:endParaRPr>
          </a:p>
        </p:txBody>
      </p:sp>
      <p:pic>
        <p:nvPicPr>
          <p:cNvPr id="2" name="Picture 1" descr="A paper with text on it&#10;&#10;AI-generated content may be incorrect.">
            <a:extLst>
              <a:ext uri="{FF2B5EF4-FFF2-40B4-BE49-F238E27FC236}">
                <a16:creationId xmlns:a16="http://schemas.microsoft.com/office/drawing/2014/main" id="{FB34E596-E274-D8D8-BC55-1FC053F7617C}"/>
              </a:ext>
            </a:extLst>
          </p:cNvPr>
          <p:cNvPicPr>
            <a:picLocks noChangeAspect="1"/>
          </p:cNvPicPr>
          <p:nvPr/>
        </p:nvPicPr>
        <p:blipFill>
          <a:blip r:embed="rId6"/>
          <a:stretch>
            <a:fillRect/>
          </a:stretch>
        </p:blipFill>
        <p:spPr>
          <a:xfrm>
            <a:off x="936596" y="3490606"/>
            <a:ext cx="4160988" cy="2806461"/>
          </a:xfrm>
          <a:prstGeom prst="rect">
            <a:avLst/>
          </a:prstGeom>
        </p:spPr>
      </p:pic>
      <p:sp>
        <p:nvSpPr>
          <p:cNvPr id="9" name="Title 1">
            <a:extLst>
              <a:ext uri="{FF2B5EF4-FFF2-40B4-BE49-F238E27FC236}">
                <a16:creationId xmlns:a16="http://schemas.microsoft.com/office/drawing/2014/main" id="{48ABFD6A-77BF-49BB-23B8-D73F845C076A}"/>
              </a:ext>
            </a:extLst>
          </p:cNvPr>
          <p:cNvSpPr txBox="1">
            <a:spLocks/>
          </p:cNvSpPr>
          <p:nvPr/>
        </p:nvSpPr>
        <p:spPr>
          <a:xfrm>
            <a:off x="7147764" y="4898727"/>
            <a:ext cx="4464465" cy="912687"/>
          </a:xfrm>
          <a:prstGeom prst="rect">
            <a:avLst/>
          </a:prstGeom>
        </p:spPr>
        <p:txBody>
          <a:bodyPr vert="horz" lIns="91440" tIns="45720" rIns="91440" bIns="45720" rtlCol="0" anchor="b">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800" u="sng" cap="all">
                <a:solidFill>
                  <a:srgbClr val="013236"/>
                </a:solidFill>
                <a:latin typeface="Century Gothic"/>
              </a:rPr>
              <a:t>Target audience</a:t>
            </a:r>
            <a:r>
              <a:rPr lang="en-GB" sz="4800" cap="all">
                <a:solidFill>
                  <a:srgbClr val="013236"/>
                </a:solidFill>
                <a:latin typeface="Century Gothic"/>
              </a:rPr>
              <a:t> </a:t>
            </a:r>
          </a:p>
        </p:txBody>
      </p:sp>
      <p:sp>
        <p:nvSpPr>
          <p:cNvPr id="11" name="TextBox 10">
            <a:extLst>
              <a:ext uri="{FF2B5EF4-FFF2-40B4-BE49-F238E27FC236}">
                <a16:creationId xmlns:a16="http://schemas.microsoft.com/office/drawing/2014/main" id="{1CC388FE-86AE-F0EC-5EE8-620227CF2EE8}"/>
              </a:ext>
            </a:extLst>
          </p:cNvPr>
          <p:cNvSpPr txBox="1"/>
          <p:nvPr/>
        </p:nvSpPr>
        <p:spPr>
          <a:xfrm>
            <a:off x="7525791" y="5550976"/>
            <a:ext cx="370648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000" cap="all">
                <a:solidFill>
                  <a:srgbClr val="013236"/>
                </a:solidFill>
                <a:latin typeface="calibri light"/>
                <a:ea typeface="calibri light"/>
                <a:cs typeface="calibri light"/>
              </a:rPr>
              <a:t>Children aged 8 and above</a:t>
            </a:r>
            <a:endParaRPr lang="en-US"/>
          </a:p>
        </p:txBody>
      </p:sp>
      <p:sp>
        <p:nvSpPr>
          <p:cNvPr id="13" name="TextBox 12">
            <a:extLst>
              <a:ext uri="{FF2B5EF4-FFF2-40B4-BE49-F238E27FC236}">
                <a16:creationId xmlns:a16="http://schemas.microsoft.com/office/drawing/2014/main" id="{A02C3C22-1068-1BE0-B36C-96BBA7AFC506}"/>
              </a:ext>
            </a:extLst>
          </p:cNvPr>
          <p:cNvSpPr txBox="1"/>
          <p:nvPr/>
        </p:nvSpPr>
        <p:spPr>
          <a:xfrm>
            <a:off x="970710" y="6378480"/>
            <a:ext cx="2039932" cy="367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(Richards, 2025d).</a:t>
            </a:r>
            <a:endParaRPr lang="en-GB"/>
          </a:p>
        </p:txBody>
      </p:sp>
    </p:spTree>
    <p:extLst>
      <p:ext uri="{BB962C8B-B14F-4D97-AF65-F5344CB8AC3E}">
        <p14:creationId xmlns:p14="http://schemas.microsoft.com/office/powerpoint/2010/main" val="3254035794"/>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B6CAF-B02A-8B37-9AF5-32E1598A01EB}"/>
              </a:ext>
            </a:extLst>
          </p:cNvPr>
          <p:cNvSpPr>
            <a:spLocks noGrp="1"/>
          </p:cNvSpPr>
          <p:nvPr>
            <p:ph type="title"/>
          </p:nvPr>
        </p:nvSpPr>
        <p:spPr>
          <a:xfrm>
            <a:off x="1255670" y="287907"/>
            <a:ext cx="4349104" cy="674399"/>
          </a:xfrm>
          <a:noFill/>
          <a:ln>
            <a:noFill/>
          </a:ln>
        </p:spPr>
        <p:style>
          <a:lnRef idx="2">
            <a:schemeClr val="accent4"/>
          </a:lnRef>
          <a:fillRef idx="1">
            <a:schemeClr val="lt1"/>
          </a:fillRef>
          <a:effectRef idx="0">
            <a:schemeClr val="accent4"/>
          </a:effectRef>
          <a:fontRef idx="minor">
            <a:schemeClr val="dk1"/>
          </a:fontRef>
        </p:style>
        <p:txBody>
          <a:bodyPr>
            <a:noAutofit/>
          </a:bodyPr>
          <a:lstStyle/>
          <a:p>
            <a:r>
              <a:rPr lang="en-US" sz="4800">
                <a:solidFill>
                  <a:srgbClr val="013236"/>
                </a:solidFill>
                <a:latin typeface="Century Gothic"/>
                <a:ea typeface="Calibri Light"/>
                <a:cs typeface="Calibri Light"/>
              </a:rPr>
              <a:t>DEFINE STAGE</a:t>
            </a:r>
            <a:endParaRPr lang="en-US" sz="4800">
              <a:solidFill>
                <a:srgbClr val="013236"/>
              </a:solidFill>
              <a:latin typeface="Century Gothic"/>
            </a:endParaRPr>
          </a:p>
        </p:txBody>
      </p:sp>
      <p:pic>
        <p:nvPicPr>
          <p:cNvPr id="4" name="Content Placeholder 3" descr="A paper with writing on it&#10;&#10;AI-generated content may be incorrect.">
            <a:extLst>
              <a:ext uri="{FF2B5EF4-FFF2-40B4-BE49-F238E27FC236}">
                <a16:creationId xmlns:a16="http://schemas.microsoft.com/office/drawing/2014/main" id="{D251F2A7-7025-4883-660A-10542A39FFD6}"/>
              </a:ext>
            </a:extLst>
          </p:cNvPr>
          <p:cNvPicPr>
            <a:picLocks noGrp="1" noChangeAspect="1"/>
          </p:cNvPicPr>
          <p:nvPr>
            <p:ph idx="1"/>
          </p:nvPr>
        </p:nvPicPr>
        <p:blipFill>
          <a:blip r:embed="rId3"/>
          <a:stretch>
            <a:fillRect/>
          </a:stretch>
        </p:blipFill>
        <p:spPr>
          <a:xfrm>
            <a:off x="6251731" y="1356890"/>
            <a:ext cx="5040396" cy="3635566"/>
          </a:xfrm>
        </p:spPr>
      </p:pic>
      <p:sp>
        <p:nvSpPr>
          <p:cNvPr id="3" name="TextBox 2">
            <a:extLst>
              <a:ext uri="{FF2B5EF4-FFF2-40B4-BE49-F238E27FC236}">
                <a16:creationId xmlns:a16="http://schemas.microsoft.com/office/drawing/2014/main" id="{E4E4D98F-E45D-3D90-AF41-D5DBF523D444}"/>
              </a:ext>
            </a:extLst>
          </p:cNvPr>
          <p:cNvSpPr txBox="1"/>
          <p:nvPr/>
        </p:nvSpPr>
        <p:spPr>
          <a:xfrm>
            <a:off x="640696" y="1853092"/>
            <a:ext cx="3555094" cy="31393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latin typeface="Arial"/>
                <a:ea typeface="Calibri"/>
                <a:cs typeface="Calibri"/>
              </a:rPr>
              <a:t>The define stage encourages </a:t>
            </a:r>
            <a:r>
              <a:rPr lang="en-US" sz="2200" b="1">
                <a:solidFill>
                  <a:srgbClr val="E99D3E"/>
                </a:solidFill>
                <a:latin typeface="Arial"/>
                <a:ea typeface="Calibri"/>
                <a:cs typeface="Calibri"/>
              </a:rPr>
              <a:t>different ways of thinking</a:t>
            </a:r>
            <a:r>
              <a:rPr lang="en-US" sz="2200" b="1">
                <a:latin typeface="Arial"/>
                <a:ea typeface="Calibri"/>
                <a:cs typeface="Calibri"/>
              </a:rPr>
              <a:t>, helping to solve problems creatively, and</a:t>
            </a:r>
            <a:r>
              <a:rPr lang="en-US" sz="2200" b="1">
                <a:solidFill>
                  <a:srgbClr val="E99D3E"/>
                </a:solidFill>
                <a:latin typeface="Arial"/>
                <a:ea typeface="Calibri"/>
                <a:cs typeface="Calibri"/>
              </a:rPr>
              <a:t> sets the groundwork for new ideas</a:t>
            </a:r>
            <a:r>
              <a:rPr lang="en-US" sz="2200" b="1">
                <a:latin typeface="Arial"/>
                <a:ea typeface="Calibri"/>
                <a:cs typeface="Calibri"/>
              </a:rPr>
              <a:t> (Rosch, Tiberius, and Kraus, 2023; Hu et al., 2019). </a:t>
            </a:r>
            <a:endParaRPr lang="en-US" sz="2200" b="1">
              <a:latin typeface="Arial"/>
            </a:endParaRPr>
          </a:p>
        </p:txBody>
      </p:sp>
      <p:sp>
        <p:nvSpPr>
          <p:cNvPr id="5" name="TextBox 4">
            <a:extLst>
              <a:ext uri="{FF2B5EF4-FFF2-40B4-BE49-F238E27FC236}">
                <a16:creationId xmlns:a16="http://schemas.microsoft.com/office/drawing/2014/main" id="{91E2305B-8BAA-9008-8397-2AB035AB8018}"/>
              </a:ext>
            </a:extLst>
          </p:cNvPr>
          <p:cNvSpPr txBox="1"/>
          <p:nvPr/>
        </p:nvSpPr>
        <p:spPr>
          <a:xfrm>
            <a:off x="6254225" y="4990905"/>
            <a:ext cx="1660305" cy="2462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Century Gothic"/>
                <a:ea typeface="Calibri"/>
                <a:cs typeface="Calibri"/>
              </a:rPr>
              <a:t>(Davies, 2025d)</a:t>
            </a:r>
          </a:p>
        </p:txBody>
      </p:sp>
      <p:pic>
        <p:nvPicPr>
          <p:cNvPr id="7" name="Graphic 6" descr="Bullseye with solid fill">
            <a:extLst>
              <a:ext uri="{FF2B5EF4-FFF2-40B4-BE49-F238E27FC236}">
                <a16:creationId xmlns:a16="http://schemas.microsoft.com/office/drawing/2014/main" id="{0B10AD4E-0DC7-22D8-D33A-878B6CCD0E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38051" y="169962"/>
            <a:ext cx="914400" cy="914400"/>
          </a:xfrm>
          <a:prstGeom prst="rect">
            <a:avLst/>
          </a:prstGeom>
        </p:spPr>
      </p:pic>
    </p:spTree>
    <p:extLst>
      <p:ext uri="{BB962C8B-B14F-4D97-AF65-F5344CB8AC3E}">
        <p14:creationId xmlns:p14="http://schemas.microsoft.com/office/powerpoint/2010/main" val="3926864231"/>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47E03-E013-40D5-CB98-4C60FBF150DC}"/>
              </a:ext>
            </a:extLst>
          </p:cNvPr>
          <p:cNvSpPr>
            <a:spLocks noGrp="1"/>
          </p:cNvSpPr>
          <p:nvPr>
            <p:ph type="title"/>
          </p:nvPr>
        </p:nvSpPr>
        <p:spPr>
          <a:xfrm>
            <a:off x="-226358" y="141006"/>
            <a:ext cx="6940923" cy="1045416"/>
          </a:xfrm>
        </p:spPr>
        <p:txBody>
          <a:bodyPr>
            <a:normAutofit/>
          </a:bodyPr>
          <a:lstStyle/>
          <a:p>
            <a:pPr algn="ctr"/>
            <a:r>
              <a:rPr lang="en-GB">
                <a:solidFill>
                  <a:srgbClr val="013236"/>
                </a:solidFill>
                <a:latin typeface="Century Gothic"/>
                <a:ea typeface="Calibri Light"/>
                <a:cs typeface="Calibri Light"/>
              </a:rPr>
              <a:t>Define stage</a:t>
            </a:r>
          </a:p>
        </p:txBody>
      </p:sp>
      <p:sp>
        <p:nvSpPr>
          <p:cNvPr id="3" name="Content Placeholder 2">
            <a:extLst>
              <a:ext uri="{FF2B5EF4-FFF2-40B4-BE49-F238E27FC236}">
                <a16:creationId xmlns:a16="http://schemas.microsoft.com/office/drawing/2014/main" id="{B0039355-8263-CC93-67C3-7D5AA4167B47}"/>
              </a:ext>
            </a:extLst>
          </p:cNvPr>
          <p:cNvSpPr>
            <a:spLocks noGrp="1"/>
          </p:cNvSpPr>
          <p:nvPr>
            <p:ph idx="1"/>
          </p:nvPr>
        </p:nvSpPr>
        <p:spPr>
          <a:xfrm>
            <a:off x="793376" y="1156655"/>
            <a:ext cx="5278858" cy="4370367"/>
          </a:xfrm>
        </p:spPr>
        <p:txBody>
          <a:bodyPr vert="horz" lIns="91440" tIns="45720" rIns="91440" bIns="45720" rtlCol="0" anchor="t">
            <a:normAutofit/>
          </a:bodyPr>
          <a:lstStyle/>
          <a:p>
            <a:pPr marL="0" indent="0">
              <a:buNone/>
            </a:pPr>
            <a:r>
              <a:rPr lang="en-GB" sz="2200">
                <a:latin typeface="Century Gothic"/>
              </a:rPr>
              <a:t>Medium (2020) stated The define stage focuses on </a:t>
            </a:r>
            <a:r>
              <a:rPr lang="en-GB" sz="2200" b="1">
                <a:solidFill>
                  <a:srgbClr val="E99D3E"/>
                </a:solidFill>
                <a:latin typeface="Century Gothic"/>
              </a:rPr>
              <a:t>translating user needs</a:t>
            </a:r>
            <a:r>
              <a:rPr lang="en-GB" sz="2200">
                <a:latin typeface="Century Gothic"/>
              </a:rPr>
              <a:t> and insights into a</a:t>
            </a:r>
            <a:r>
              <a:rPr lang="en-GB" sz="2200" b="1">
                <a:solidFill>
                  <a:srgbClr val="E99D3E"/>
                </a:solidFill>
                <a:latin typeface="Century Gothic"/>
              </a:rPr>
              <a:t> focused problem</a:t>
            </a:r>
            <a:r>
              <a:rPr lang="en-GB" sz="2200">
                <a:latin typeface="Century Gothic"/>
              </a:rPr>
              <a:t> statement, which guides the ideation and prototyping process</a:t>
            </a:r>
            <a:endParaRPr lang="en-GB" sz="2200">
              <a:latin typeface="Century Gothic"/>
              <a:ea typeface="Calibri" panose="020F0502020204030204"/>
              <a:cs typeface="Calibri" panose="020F0502020204030204"/>
            </a:endParaRPr>
          </a:p>
        </p:txBody>
      </p:sp>
      <p:pic>
        <p:nvPicPr>
          <p:cNvPr id="5" name="Picture 4" descr="A piece of paper with writing on it&#10;&#10;AI-generated content may be incorrect.">
            <a:extLst>
              <a:ext uri="{FF2B5EF4-FFF2-40B4-BE49-F238E27FC236}">
                <a16:creationId xmlns:a16="http://schemas.microsoft.com/office/drawing/2014/main" id="{D5DBC6B8-8863-80BA-A071-241618F81816}"/>
              </a:ext>
            </a:extLst>
          </p:cNvPr>
          <p:cNvPicPr>
            <a:picLocks noChangeAspect="1"/>
          </p:cNvPicPr>
          <p:nvPr/>
        </p:nvPicPr>
        <p:blipFill>
          <a:blip r:embed="rId3"/>
          <a:srcRect l="82879" b="84243"/>
          <a:stretch/>
        </p:blipFill>
        <p:spPr>
          <a:xfrm>
            <a:off x="8136687" y="2486384"/>
            <a:ext cx="632114" cy="428306"/>
          </a:xfrm>
          <a:prstGeom prst="rect">
            <a:avLst/>
          </a:prstGeom>
        </p:spPr>
      </p:pic>
      <p:pic>
        <p:nvPicPr>
          <p:cNvPr id="6" name="Picture 5" descr="A piece of paper with writing on it&#10;&#10;AI-generated content may be incorrect.">
            <a:extLst>
              <a:ext uri="{FF2B5EF4-FFF2-40B4-BE49-F238E27FC236}">
                <a16:creationId xmlns:a16="http://schemas.microsoft.com/office/drawing/2014/main" id="{9EADD20C-ED8D-E0E7-4F01-FB6803210DD6}"/>
              </a:ext>
            </a:extLst>
          </p:cNvPr>
          <p:cNvPicPr>
            <a:picLocks noChangeAspect="1"/>
          </p:cNvPicPr>
          <p:nvPr/>
        </p:nvPicPr>
        <p:blipFill>
          <a:blip r:embed="rId4"/>
          <a:stretch>
            <a:fillRect/>
          </a:stretch>
        </p:blipFill>
        <p:spPr>
          <a:xfrm>
            <a:off x="813697" y="3447923"/>
            <a:ext cx="4980780" cy="3663801"/>
          </a:xfrm>
          <a:prstGeom prst="rect">
            <a:avLst/>
          </a:prstGeom>
        </p:spPr>
      </p:pic>
      <p:pic>
        <p:nvPicPr>
          <p:cNvPr id="7" name="Picture 6" descr="A piece of paper with writing on it&#10;&#10;AI-generated content may be incorrect.">
            <a:extLst>
              <a:ext uri="{FF2B5EF4-FFF2-40B4-BE49-F238E27FC236}">
                <a16:creationId xmlns:a16="http://schemas.microsoft.com/office/drawing/2014/main" id="{D0C5E6FD-B4E4-A600-2907-27D4BDAE284A}"/>
              </a:ext>
            </a:extLst>
          </p:cNvPr>
          <p:cNvPicPr>
            <a:picLocks noChangeAspect="1"/>
          </p:cNvPicPr>
          <p:nvPr/>
        </p:nvPicPr>
        <p:blipFill>
          <a:blip r:embed="rId5"/>
          <a:srcRect t="88922" r="94163" b="529"/>
          <a:stretch/>
        </p:blipFill>
        <p:spPr>
          <a:xfrm>
            <a:off x="7286626" y="2629259"/>
            <a:ext cx="215494" cy="285704"/>
          </a:xfrm>
          <a:prstGeom prst="rect">
            <a:avLst/>
          </a:prstGeom>
        </p:spPr>
      </p:pic>
      <p:sp>
        <p:nvSpPr>
          <p:cNvPr id="8" name="TextBox 7">
            <a:extLst>
              <a:ext uri="{FF2B5EF4-FFF2-40B4-BE49-F238E27FC236}">
                <a16:creationId xmlns:a16="http://schemas.microsoft.com/office/drawing/2014/main" id="{BA9AABB6-915D-1E2C-4BCD-565F19803068}"/>
              </a:ext>
            </a:extLst>
          </p:cNvPr>
          <p:cNvSpPr txBox="1"/>
          <p:nvPr/>
        </p:nvSpPr>
        <p:spPr>
          <a:xfrm>
            <a:off x="8774059" y="303626"/>
            <a:ext cx="317573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rgbClr val="39BFA6"/>
                </a:solidFill>
                <a:latin typeface="Century Gothic"/>
                <a:ea typeface="Calibri"/>
                <a:cs typeface="Calibri"/>
              </a:rPr>
              <a:t>Target audience</a:t>
            </a:r>
            <a:r>
              <a:rPr lang="en-GB" sz="3200">
                <a:solidFill>
                  <a:srgbClr val="39BFA6"/>
                </a:solidFill>
                <a:ea typeface="Calibri"/>
                <a:cs typeface="Calibri"/>
              </a:rPr>
              <a:t> </a:t>
            </a:r>
            <a:endParaRPr lang="en-GB" sz="3200">
              <a:solidFill>
                <a:srgbClr val="39BFA6"/>
              </a:solidFill>
            </a:endParaRPr>
          </a:p>
        </p:txBody>
      </p:sp>
      <p:sp>
        <p:nvSpPr>
          <p:cNvPr id="9" name="TextBox 8">
            <a:extLst>
              <a:ext uri="{FF2B5EF4-FFF2-40B4-BE49-F238E27FC236}">
                <a16:creationId xmlns:a16="http://schemas.microsoft.com/office/drawing/2014/main" id="{C4A71F6D-7B3D-8972-5BA7-B4D9B7AC0969}"/>
              </a:ext>
            </a:extLst>
          </p:cNvPr>
          <p:cNvSpPr txBox="1"/>
          <p:nvPr/>
        </p:nvSpPr>
        <p:spPr>
          <a:xfrm>
            <a:off x="6711461" y="2417884"/>
            <a:ext cx="2505807" cy="19929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B45E18FA-A30C-07FE-A4B4-D332E178BDB9}"/>
              </a:ext>
            </a:extLst>
          </p:cNvPr>
          <p:cNvSpPr txBox="1"/>
          <p:nvPr/>
        </p:nvSpPr>
        <p:spPr>
          <a:xfrm>
            <a:off x="8771294" y="1383680"/>
            <a:ext cx="264598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latin typeface="Century Gothic"/>
                <a:ea typeface="Calibri"/>
                <a:cs typeface="Calibri"/>
              </a:rPr>
              <a:t>Children  8 and above </a:t>
            </a:r>
            <a:endParaRPr lang="en-GB" sz="2200">
              <a:latin typeface="Century Gothic"/>
            </a:endParaRPr>
          </a:p>
        </p:txBody>
      </p:sp>
      <p:sp>
        <p:nvSpPr>
          <p:cNvPr id="11" name="TextBox 10">
            <a:extLst>
              <a:ext uri="{FF2B5EF4-FFF2-40B4-BE49-F238E27FC236}">
                <a16:creationId xmlns:a16="http://schemas.microsoft.com/office/drawing/2014/main" id="{47E16E21-B0F6-AAFC-8115-B36E82CB6D96}"/>
              </a:ext>
            </a:extLst>
          </p:cNvPr>
          <p:cNvSpPr txBox="1"/>
          <p:nvPr/>
        </p:nvSpPr>
        <p:spPr>
          <a:xfrm>
            <a:off x="6453343" y="2209211"/>
            <a:ext cx="3370384"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rgbClr val="E99D3E"/>
                </a:solidFill>
                <a:latin typeface="Century Gothic"/>
                <a:ea typeface="Calibri"/>
                <a:cs typeface="Calibri"/>
              </a:rPr>
              <a:t>Our aims</a:t>
            </a:r>
          </a:p>
          <a:p>
            <a:r>
              <a:rPr lang="en-GB" sz="2200">
                <a:latin typeface="Century Gothic"/>
                <a:ea typeface="Calibri"/>
                <a:cs typeface="Calibri"/>
              </a:rPr>
              <a:t>Build a game that can be used in and out of school</a:t>
            </a:r>
          </a:p>
          <a:p>
            <a:endParaRPr lang="en-GB" sz="2200">
              <a:solidFill>
                <a:srgbClr val="E99D3E"/>
              </a:solidFill>
              <a:latin typeface="Century Gothic"/>
              <a:ea typeface="Calibri"/>
              <a:cs typeface="Calibri"/>
            </a:endParaRPr>
          </a:p>
          <a:p>
            <a:r>
              <a:rPr lang="en-GB" sz="2200">
                <a:latin typeface="Century Gothic"/>
                <a:ea typeface="Calibri"/>
                <a:cs typeface="Calibri"/>
              </a:rPr>
              <a:t>Create a game that is accessible and inclusive </a:t>
            </a:r>
          </a:p>
          <a:p>
            <a:endParaRPr lang="en-GB" sz="2200">
              <a:solidFill>
                <a:srgbClr val="000000"/>
              </a:solidFill>
              <a:latin typeface="Century Gothic"/>
              <a:ea typeface="Calibri"/>
              <a:cs typeface="Calibri"/>
            </a:endParaRPr>
          </a:p>
          <a:p>
            <a:r>
              <a:rPr lang="en-GB" sz="2200">
                <a:solidFill>
                  <a:srgbClr val="000000"/>
                </a:solidFill>
                <a:latin typeface="Century Gothic"/>
                <a:ea typeface="Calibri"/>
                <a:cs typeface="Calibri"/>
              </a:rPr>
              <a:t>Create a game that is not only educational but fun </a:t>
            </a:r>
          </a:p>
          <a:p>
            <a:endParaRPr lang="en-GB" sz="2200">
              <a:solidFill>
                <a:srgbClr val="E99D3E"/>
              </a:solidFill>
              <a:ea typeface="Calibri"/>
              <a:cs typeface="Calibri"/>
            </a:endParaRPr>
          </a:p>
        </p:txBody>
      </p:sp>
      <p:pic>
        <p:nvPicPr>
          <p:cNvPr id="12" name="Graphic 11" descr="Bullseye with solid fill">
            <a:extLst>
              <a:ext uri="{FF2B5EF4-FFF2-40B4-BE49-F238E27FC236}">
                <a16:creationId xmlns:a16="http://schemas.microsoft.com/office/drawing/2014/main" id="{C3B596F3-DB62-6D2D-D17F-338FC9B6A72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8051" y="169962"/>
            <a:ext cx="914400" cy="914400"/>
          </a:xfrm>
          <a:prstGeom prst="rect">
            <a:avLst/>
          </a:prstGeom>
        </p:spPr>
      </p:pic>
    </p:spTree>
    <p:extLst>
      <p:ext uri="{BB962C8B-B14F-4D97-AF65-F5344CB8AC3E}">
        <p14:creationId xmlns:p14="http://schemas.microsoft.com/office/powerpoint/2010/main" val="3420981577"/>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D77B9-4D82-B923-36B8-1E7C01F06E7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A666912-1FC3-5A9F-C0A8-D27088818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9F7E57F-6774-0DA9-1A7D-FFD22E6CF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DA166DB4-CD46-E5D2-894F-A3C43D6DA244}"/>
              </a:ext>
            </a:extLst>
          </p:cNvPr>
          <p:cNvSpPr txBox="1">
            <a:spLocks/>
          </p:cNvSpPr>
          <p:nvPr/>
        </p:nvSpPr>
        <p:spPr>
          <a:xfrm>
            <a:off x="1189207" y="99860"/>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cap="all">
                <a:solidFill>
                  <a:srgbClr val="013236"/>
                </a:solidFill>
                <a:latin typeface="Century Gothic"/>
              </a:rPr>
              <a:t>Ideate stage</a:t>
            </a:r>
          </a:p>
        </p:txBody>
      </p:sp>
      <p:sp>
        <p:nvSpPr>
          <p:cNvPr id="8" name="TextBox 7">
            <a:extLst>
              <a:ext uri="{FF2B5EF4-FFF2-40B4-BE49-F238E27FC236}">
                <a16:creationId xmlns:a16="http://schemas.microsoft.com/office/drawing/2014/main" id="{B99A266B-1050-24B6-1C83-956B08FA0CAC}"/>
              </a:ext>
            </a:extLst>
          </p:cNvPr>
          <p:cNvSpPr txBox="1"/>
          <p:nvPr/>
        </p:nvSpPr>
        <p:spPr>
          <a:xfrm>
            <a:off x="49178" y="6328611"/>
            <a:ext cx="14865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(Rachel) </a:t>
            </a:r>
            <a:endParaRPr lang="en-GB"/>
          </a:p>
        </p:txBody>
      </p:sp>
      <p:pic>
        <p:nvPicPr>
          <p:cNvPr id="3" name="Graphic 2" descr="Lights On with solid fill">
            <a:extLst>
              <a:ext uri="{FF2B5EF4-FFF2-40B4-BE49-F238E27FC236}">
                <a16:creationId xmlns:a16="http://schemas.microsoft.com/office/drawing/2014/main" id="{3736B372-E03D-7319-6605-49F0484AFF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8051" y="174371"/>
            <a:ext cx="914400" cy="914400"/>
          </a:xfrm>
          <a:prstGeom prst="rect">
            <a:avLst/>
          </a:prstGeom>
        </p:spPr>
      </p:pic>
      <p:sp useBgFill="1">
        <p:nvSpPr>
          <p:cNvPr id="16" name="Rectangle 15" descr="A white background with orange lines&#10;&#10;AI-generated content may be incorrect.">
            <a:extLst>
              <a:ext uri="{FF2B5EF4-FFF2-40B4-BE49-F238E27FC236}">
                <a16:creationId xmlns:a16="http://schemas.microsoft.com/office/drawing/2014/main" id="{166B3615-8A33-CFB5-9F2B-AA0F928D2146}"/>
              </a:ext>
              <a:ext uri="{C183D7F6-B498-43B3-948B-1728B52AA6E4}">
                <adec:decorative xmlns:adec="http://schemas.microsoft.com/office/drawing/2017/decorative" val="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399" y="15240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98BFFAF-C1DB-4265-3C40-40BB5C6D6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77419" y="15240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itle 1">
            <a:extLst>
              <a:ext uri="{FF2B5EF4-FFF2-40B4-BE49-F238E27FC236}">
                <a16:creationId xmlns:a16="http://schemas.microsoft.com/office/drawing/2014/main" id="{5196F8EB-EB40-143F-3D58-90CAE9C25377}"/>
              </a:ext>
            </a:extLst>
          </p:cNvPr>
          <p:cNvSpPr txBox="1">
            <a:spLocks/>
          </p:cNvSpPr>
          <p:nvPr/>
        </p:nvSpPr>
        <p:spPr>
          <a:xfrm>
            <a:off x="1341607" y="252260"/>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cap="all">
                <a:solidFill>
                  <a:srgbClr val="013236"/>
                </a:solidFill>
                <a:latin typeface="Century Gothic"/>
              </a:rPr>
              <a:t>Ideate stage</a:t>
            </a:r>
          </a:p>
        </p:txBody>
      </p:sp>
      <p:grpSp>
        <p:nvGrpSpPr>
          <p:cNvPr id="32" name="Group 31">
            <a:extLst>
              <a:ext uri="{FF2B5EF4-FFF2-40B4-BE49-F238E27FC236}">
                <a16:creationId xmlns:a16="http://schemas.microsoft.com/office/drawing/2014/main" id="{0B584A75-D611-C0A9-E5E0-CA8DD78FAC00}"/>
              </a:ext>
            </a:extLst>
          </p:cNvPr>
          <p:cNvGrpSpPr/>
          <p:nvPr/>
        </p:nvGrpSpPr>
        <p:grpSpPr>
          <a:xfrm>
            <a:off x="-1775037" y="303531"/>
            <a:ext cx="3125536" cy="914400"/>
            <a:chOff x="8907341" y="3509682"/>
            <a:chExt cx="3125536" cy="914400"/>
          </a:xfrm>
        </p:grpSpPr>
        <p:pic>
          <p:nvPicPr>
            <p:cNvPr id="30" name="Graphic 29" descr="Lights On with solid fill">
              <a:extLst>
                <a:ext uri="{FF2B5EF4-FFF2-40B4-BE49-F238E27FC236}">
                  <a16:creationId xmlns:a16="http://schemas.microsoft.com/office/drawing/2014/main" id="{B12E9F32-0FAA-07B5-1B3E-E1FCEFEAB7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118477" y="3509682"/>
              <a:ext cx="914400" cy="914400"/>
            </a:xfrm>
            <a:prstGeom prst="rect">
              <a:avLst/>
            </a:prstGeom>
          </p:spPr>
        </p:pic>
        <p:sp>
          <p:nvSpPr>
            <p:cNvPr id="31" name="Subtitle 2">
              <a:extLst>
                <a:ext uri="{FF2B5EF4-FFF2-40B4-BE49-F238E27FC236}">
                  <a16:creationId xmlns:a16="http://schemas.microsoft.com/office/drawing/2014/main" id="{1B12B558-8BB7-563F-5E10-091B7467C183}"/>
                </a:ext>
              </a:extLst>
            </p:cNvPr>
            <p:cNvSpPr txBox="1">
              <a:spLocks/>
            </p:cNvSpPr>
            <p:nvPr/>
          </p:nvSpPr>
          <p:spPr>
            <a:xfrm>
              <a:off x="8907341" y="3660346"/>
              <a:ext cx="2092968" cy="63574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a:solidFill>
                    <a:srgbClr val="013236"/>
                  </a:solidFill>
                  <a:latin typeface="Century Gothic"/>
                  <a:ea typeface="Calibri"/>
                  <a:cs typeface="Calibri"/>
                </a:rPr>
                <a:t> </a:t>
              </a:r>
            </a:p>
            <a:p>
              <a:pPr algn="r"/>
              <a:endParaRPr lang="en-GB">
                <a:solidFill>
                  <a:srgbClr val="013236"/>
                </a:solidFill>
                <a:ea typeface="Calibri"/>
                <a:cs typeface="Calibri"/>
              </a:endParaRPr>
            </a:p>
          </p:txBody>
        </p:sp>
      </p:grpSp>
      <p:sp>
        <p:nvSpPr>
          <p:cNvPr id="2" name="TextBox 1">
            <a:extLst>
              <a:ext uri="{FF2B5EF4-FFF2-40B4-BE49-F238E27FC236}">
                <a16:creationId xmlns:a16="http://schemas.microsoft.com/office/drawing/2014/main" id="{765A68E9-EDB8-D76A-5E88-92F0A5F4F43A}"/>
              </a:ext>
            </a:extLst>
          </p:cNvPr>
          <p:cNvSpPr txBox="1"/>
          <p:nvPr/>
        </p:nvSpPr>
        <p:spPr>
          <a:xfrm>
            <a:off x="156760" y="1230978"/>
            <a:ext cx="8402459" cy="16389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13236"/>
                </a:solidFill>
                <a:latin typeface="Century Gothic"/>
              </a:rPr>
              <a:t>The ideate stage involves the </a:t>
            </a:r>
            <a:r>
              <a:rPr lang="en-GB" b="1">
                <a:solidFill>
                  <a:srgbClr val="E99D3E"/>
                </a:solidFill>
                <a:latin typeface="Century Gothic"/>
              </a:rPr>
              <a:t>brainstorming </a:t>
            </a:r>
            <a:r>
              <a:rPr lang="en-GB">
                <a:solidFill>
                  <a:srgbClr val="013236"/>
                </a:solidFill>
                <a:latin typeface="Century Gothic"/>
              </a:rPr>
              <a:t>of </a:t>
            </a:r>
            <a:r>
              <a:rPr lang="en-GB" b="1">
                <a:solidFill>
                  <a:srgbClr val="E99D3E"/>
                </a:solidFill>
                <a:latin typeface="Century Gothic"/>
              </a:rPr>
              <a:t>creative ideas</a:t>
            </a:r>
            <a:r>
              <a:rPr lang="en-GB">
                <a:solidFill>
                  <a:srgbClr val="013236"/>
                </a:solidFill>
                <a:latin typeface="Century Gothic"/>
              </a:rPr>
              <a:t> that can help to solve the identified problems (Ní Shé </a:t>
            </a:r>
            <a:r>
              <a:rPr lang="en-GB" i="1">
                <a:solidFill>
                  <a:srgbClr val="013236"/>
                </a:solidFill>
                <a:latin typeface="Century Gothic"/>
              </a:rPr>
              <a:t>et al.</a:t>
            </a:r>
            <a:r>
              <a:rPr lang="en-GB">
                <a:solidFill>
                  <a:srgbClr val="013236"/>
                </a:solidFill>
                <a:latin typeface="Century Gothic"/>
              </a:rPr>
              <a:t>, 2022).</a:t>
            </a:r>
          </a:p>
          <a:p>
            <a:endParaRPr lang="en-GB" sz="1050">
              <a:solidFill>
                <a:srgbClr val="013236"/>
              </a:solidFill>
              <a:latin typeface="Century Gothic"/>
            </a:endParaRPr>
          </a:p>
          <a:p>
            <a:r>
              <a:rPr lang="en-US">
                <a:solidFill>
                  <a:srgbClr val="013236"/>
                </a:solidFill>
                <a:latin typeface="Century Gothic"/>
                <a:cs typeface="Arial"/>
              </a:rPr>
              <a:t>Evidence shows that children’s learning experiences is </a:t>
            </a:r>
            <a:r>
              <a:rPr lang="en-US" b="1">
                <a:solidFill>
                  <a:srgbClr val="E99D3E"/>
                </a:solidFill>
                <a:latin typeface="Century Gothic"/>
                <a:cs typeface="Arial"/>
              </a:rPr>
              <a:t>enhanced</a:t>
            </a:r>
            <a:r>
              <a:rPr lang="en-US">
                <a:solidFill>
                  <a:srgbClr val="013236"/>
                </a:solidFill>
                <a:latin typeface="Century Gothic"/>
                <a:cs typeface="Arial"/>
              </a:rPr>
              <a:t> by incorporating </a:t>
            </a:r>
            <a:r>
              <a:rPr lang="en-US" b="1">
                <a:solidFill>
                  <a:srgbClr val="E99D3E"/>
                </a:solidFill>
                <a:latin typeface="Century Gothic"/>
                <a:cs typeface="Arial"/>
              </a:rPr>
              <a:t>educational games </a:t>
            </a:r>
            <a:r>
              <a:rPr lang="en-US">
                <a:solidFill>
                  <a:srgbClr val="013236"/>
                </a:solidFill>
                <a:latin typeface="Century Gothic"/>
                <a:cs typeface="Arial"/>
              </a:rPr>
              <a:t>into their curriculum (Vita-</a:t>
            </a:r>
            <a:r>
              <a:rPr lang="en-US" err="1">
                <a:solidFill>
                  <a:srgbClr val="013236"/>
                </a:solidFill>
                <a:latin typeface="Century Gothic"/>
                <a:cs typeface="Arial"/>
              </a:rPr>
              <a:t>Barrull</a:t>
            </a:r>
            <a:r>
              <a:rPr lang="en-US">
                <a:solidFill>
                  <a:srgbClr val="013236"/>
                </a:solidFill>
                <a:latin typeface="Century Gothic"/>
                <a:cs typeface="Arial"/>
              </a:rPr>
              <a:t> </a:t>
            </a:r>
            <a:r>
              <a:rPr lang="en-US" i="1">
                <a:solidFill>
                  <a:srgbClr val="013236"/>
                </a:solidFill>
                <a:latin typeface="Century Gothic"/>
                <a:cs typeface="Arial"/>
              </a:rPr>
              <a:t>et al., </a:t>
            </a:r>
            <a:r>
              <a:rPr lang="en-US">
                <a:solidFill>
                  <a:srgbClr val="013236"/>
                </a:solidFill>
                <a:latin typeface="Century Gothic"/>
                <a:cs typeface="Arial"/>
              </a:rPr>
              <a:t>2024)</a:t>
            </a:r>
            <a:r>
              <a:rPr lang="en-US" b="1">
                <a:solidFill>
                  <a:srgbClr val="013236"/>
                </a:solidFill>
                <a:latin typeface="Century Gothic"/>
                <a:cs typeface="Arial"/>
              </a:rPr>
              <a:t>.</a:t>
            </a:r>
            <a:endParaRPr lang="en-US">
              <a:solidFill>
                <a:srgbClr val="013236"/>
              </a:solidFill>
              <a:ea typeface="Calibri" panose="020F0502020204030204"/>
              <a:cs typeface="Calibri" panose="020F0502020204030204"/>
            </a:endParaRPr>
          </a:p>
        </p:txBody>
      </p:sp>
      <p:pic>
        <p:nvPicPr>
          <p:cNvPr id="10" name="Content Placeholder 3" descr="A piece of paper with writing on it&#10;&#10;AI-generated content may be incorrect.">
            <a:extLst>
              <a:ext uri="{FF2B5EF4-FFF2-40B4-BE49-F238E27FC236}">
                <a16:creationId xmlns:a16="http://schemas.microsoft.com/office/drawing/2014/main" id="{D665E7BC-F58D-C527-1BF5-258D1627B809}"/>
              </a:ext>
            </a:extLst>
          </p:cNvPr>
          <p:cNvPicPr>
            <a:picLocks noGrp="1" noChangeAspect="1"/>
          </p:cNvPicPr>
          <p:nvPr>
            <p:ph idx="1"/>
          </p:nvPr>
        </p:nvPicPr>
        <p:blipFill>
          <a:blip r:embed="rId7"/>
          <a:stretch>
            <a:fillRect/>
          </a:stretch>
        </p:blipFill>
        <p:spPr>
          <a:xfrm>
            <a:off x="9742563" y="3219304"/>
            <a:ext cx="2527049" cy="1954057"/>
          </a:xfrm>
        </p:spPr>
        <p:style>
          <a:lnRef idx="1">
            <a:schemeClr val="accent3"/>
          </a:lnRef>
          <a:fillRef idx="2">
            <a:schemeClr val="accent3"/>
          </a:fillRef>
          <a:effectRef idx="1">
            <a:schemeClr val="accent3"/>
          </a:effectRef>
          <a:fontRef idx="minor">
            <a:schemeClr val="dk1"/>
          </a:fontRef>
        </p:style>
      </p:pic>
      <p:pic>
        <p:nvPicPr>
          <p:cNvPr id="11" name="Picture 10" descr="A person writing on a piece of paper&#10;&#10;AI-generated content may be incorrect.">
            <a:extLst>
              <a:ext uri="{FF2B5EF4-FFF2-40B4-BE49-F238E27FC236}">
                <a16:creationId xmlns:a16="http://schemas.microsoft.com/office/drawing/2014/main" id="{425B08FD-BC51-509D-7622-1294490F1ED2}"/>
              </a:ext>
            </a:extLst>
          </p:cNvPr>
          <p:cNvPicPr>
            <a:picLocks noChangeAspect="1"/>
          </p:cNvPicPr>
          <p:nvPr/>
        </p:nvPicPr>
        <p:blipFill>
          <a:blip r:embed="rId8"/>
          <a:srcRect l="-3297" t="72" r="17033" b="-6126"/>
          <a:stretch/>
        </p:blipFill>
        <p:spPr>
          <a:xfrm rot="5400000">
            <a:off x="8118445" y="587129"/>
            <a:ext cx="2704987" cy="1753889"/>
          </a:xfrm>
          <a:prstGeom prst="rect">
            <a:avLst/>
          </a:prstGeom>
        </p:spPr>
      </p:pic>
      <p:pic>
        <p:nvPicPr>
          <p:cNvPr id="12" name="Picture 11" descr="A group of people working on a project&#10;&#10;AI-generated content may be incorrect.">
            <a:extLst>
              <a:ext uri="{FF2B5EF4-FFF2-40B4-BE49-F238E27FC236}">
                <a16:creationId xmlns:a16="http://schemas.microsoft.com/office/drawing/2014/main" id="{626F439C-0B4A-4198-DC48-379E903AF561}"/>
              </a:ext>
            </a:extLst>
          </p:cNvPr>
          <p:cNvPicPr>
            <a:picLocks noChangeAspect="1"/>
          </p:cNvPicPr>
          <p:nvPr/>
        </p:nvPicPr>
        <p:blipFill>
          <a:blip r:embed="rId9"/>
          <a:srcRect l="42279" t="-1844" r="-3812" b="1226"/>
          <a:stretch/>
        </p:blipFill>
        <p:spPr>
          <a:xfrm rot="5400000">
            <a:off x="8715792" y="4451119"/>
            <a:ext cx="2058473" cy="2558192"/>
          </a:xfrm>
          <a:prstGeom prst="rect">
            <a:avLst/>
          </a:prstGeom>
        </p:spPr>
      </p:pic>
      <p:pic>
        <p:nvPicPr>
          <p:cNvPr id="4" name="Picture 3" descr="A white paper with writing on it&#10;&#10;AI-generated content may be incorrect.">
            <a:extLst>
              <a:ext uri="{FF2B5EF4-FFF2-40B4-BE49-F238E27FC236}">
                <a16:creationId xmlns:a16="http://schemas.microsoft.com/office/drawing/2014/main" id="{72746A8E-551C-0481-7EA8-96FCB91DC489}"/>
              </a:ext>
            </a:extLst>
          </p:cNvPr>
          <p:cNvPicPr>
            <a:picLocks noChangeAspect="1"/>
          </p:cNvPicPr>
          <p:nvPr/>
        </p:nvPicPr>
        <p:blipFill>
          <a:blip r:embed="rId10"/>
          <a:srcRect l="3152" t="-3100" r="16905"/>
          <a:stretch/>
        </p:blipFill>
        <p:spPr>
          <a:xfrm rot="5400000">
            <a:off x="8277966" y="2403893"/>
            <a:ext cx="2090385" cy="2061737"/>
          </a:xfrm>
          <a:prstGeom prst="rect">
            <a:avLst/>
          </a:prstGeom>
        </p:spPr>
      </p:pic>
      <p:pic>
        <p:nvPicPr>
          <p:cNvPr id="6" name="Picture 5" descr="A paper with writing on it&#10;&#10;AI-generated content may be incorrect.">
            <a:extLst>
              <a:ext uri="{FF2B5EF4-FFF2-40B4-BE49-F238E27FC236}">
                <a16:creationId xmlns:a16="http://schemas.microsoft.com/office/drawing/2014/main" id="{B4A4B06C-96F5-8F0F-1E35-1FD3E9888059}"/>
              </a:ext>
            </a:extLst>
          </p:cNvPr>
          <p:cNvPicPr>
            <a:picLocks noChangeAspect="1"/>
          </p:cNvPicPr>
          <p:nvPr/>
        </p:nvPicPr>
        <p:blipFill>
          <a:blip r:embed="rId11"/>
          <a:stretch>
            <a:fillRect/>
          </a:stretch>
        </p:blipFill>
        <p:spPr>
          <a:xfrm>
            <a:off x="9742978" y="906443"/>
            <a:ext cx="2451227" cy="1916353"/>
          </a:xfrm>
          <a:prstGeom prst="rect">
            <a:avLst/>
          </a:prstGeom>
        </p:spPr>
      </p:pic>
      <p:sp>
        <p:nvSpPr>
          <p:cNvPr id="14" name="TextBox 13">
            <a:extLst>
              <a:ext uri="{FF2B5EF4-FFF2-40B4-BE49-F238E27FC236}">
                <a16:creationId xmlns:a16="http://schemas.microsoft.com/office/drawing/2014/main" id="{6ED3FD35-D9C5-C9F6-8480-59489B953C9E}"/>
              </a:ext>
            </a:extLst>
          </p:cNvPr>
          <p:cNvSpPr txBox="1"/>
          <p:nvPr/>
        </p:nvSpPr>
        <p:spPr>
          <a:xfrm>
            <a:off x="162458" y="3043871"/>
            <a:ext cx="8256843" cy="1862048"/>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13236"/>
                </a:solidFill>
                <a:latin typeface="Century Gothic"/>
                <a:ea typeface="+mn-lt"/>
                <a:cs typeface="+mn-lt"/>
              </a:rPr>
              <a:t>The ideate stage </a:t>
            </a:r>
            <a:r>
              <a:rPr lang="en-US" b="1">
                <a:solidFill>
                  <a:srgbClr val="E99D3E"/>
                </a:solidFill>
                <a:latin typeface="Century Gothic"/>
                <a:ea typeface="+mn-lt"/>
                <a:cs typeface="+mn-lt"/>
              </a:rPr>
              <a:t>fosters creativity</a:t>
            </a:r>
            <a:r>
              <a:rPr lang="en-US" b="1">
                <a:solidFill>
                  <a:srgbClr val="013236"/>
                </a:solidFill>
                <a:latin typeface="Century Gothic"/>
                <a:ea typeface="+mn-lt"/>
                <a:cs typeface="+mn-lt"/>
              </a:rPr>
              <a:t> </a:t>
            </a:r>
            <a:r>
              <a:rPr lang="en-US">
                <a:solidFill>
                  <a:srgbClr val="013236"/>
                </a:solidFill>
                <a:latin typeface="Century Gothic"/>
                <a:ea typeface="+mn-lt"/>
                <a:cs typeface="+mn-lt"/>
              </a:rPr>
              <a:t>by generating and</a:t>
            </a:r>
            <a:r>
              <a:rPr lang="en-US" b="1">
                <a:solidFill>
                  <a:srgbClr val="013236"/>
                </a:solidFill>
                <a:latin typeface="Century Gothic"/>
                <a:ea typeface="+mn-lt"/>
                <a:cs typeface="+mn-lt"/>
              </a:rPr>
              <a:t> </a:t>
            </a:r>
            <a:r>
              <a:rPr lang="en-US" b="1">
                <a:solidFill>
                  <a:srgbClr val="E99D3E"/>
                </a:solidFill>
                <a:latin typeface="Century Gothic"/>
                <a:ea typeface="+mn-lt"/>
                <a:cs typeface="+mn-lt"/>
              </a:rPr>
              <a:t>defining solutions</a:t>
            </a:r>
            <a:r>
              <a:rPr lang="en-US">
                <a:solidFill>
                  <a:srgbClr val="013236"/>
                </a:solidFill>
                <a:latin typeface="Century Gothic"/>
                <a:ea typeface="+mn-lt"/>
                <a:cs typeface="+mn-lt"/>
              </a:rPr>
              <a:t> through brainstorming and collaboration (Rosch, Tiberius, and Kraus, 2023).</a:t>
            </a:r>
            <a:endParaRPr lang="en-US">
              <a:latin typeface="Century Gothic"/>
            </a:endParaRPr>
          </a:p>
          <a:p>
            <a:r>
              <a:rPr lang="en-US" sz="700">
                <a:solidFill>
                  <a:srgbClr val="013236"/>
                </a:solidFill>
                <a:latin typeface="Century Gothic"/>
                <a:cs typeface="Arial"/>
              </a:rPr>
              <a:t>.</a:t>
            </a:r>
            <a:endParaRPr lang="en-US" sz="700">
              <a:latin typeface="Century Gothic"/>
            </a:endParaRPr>
          </a:p>
          <a:p>
            <a:r>
              <a:rPr lang="en-US">
                <a:solidFill>
                  <a:srgbClr val="013236"/>
                </a:solidFill>
                <a:latin typeface="Century Gothic"/>
                <a:cs typeface="Arial"/>
              </a:rPr>
              <a:t>Children </a:t>
            </a:r>
            <a:r>
              <a:rPr lang="en-US" b="1">
                <a:solidFill>
                  <a:srgbClr val="E99D3E"/>
                </a:solidFill>
                <a:latin typeface="Century Gothic"/>
                <a:cs typeface="Arial"/>
              </a:rPr>
              <a:t>unconsciously</a:t>
            </a:r>
            <a:r>
              <a:rPr lang="en-US">
                <a:solidFill>
                  <a:srgbClr val="013236"/>
                </a:solidFill>
                <a:latin typeface="Century Gothic"/>
                <a:cs typeface="Arial"/>
              </a:rPr>
              <a:t> learn through games, and interactive experiences can foster positive emotions towards healthy eating (Chow et al., 2020).</a:t>
            </a:r>
            <a:endParaRPr lang="en-US">
              <a:ea typeface="Calibri"/>
              <a:cs typeface="Calibri"/>
            </a:endParaRPr>
          </a:p>
        </p:txBody>
      </p:sp>
      <p:sp>
        <p:nvSpPr>
          <p:cNvPr id="9" name="TextBox 8">
            <a:extLst>
              <a:ext uri="{FF2B5EF4-FFF2-40B4-BE49-F238E27FC236}">
                <a16:creationId xmlns:a16="http://schemas.microsoft.com/office/drawing/2014/main" id="{4B1A1226-5C26-7CAD-249A-1350F80D2DE7}"/>
              </a:ext>
            </a:extLst>
          </p:cNvPr>
          <p:cNvSpPr txBox="1"/>
          <p:nvPr/>
        </p:nvSpPr>
        <p:spPr>
          <a:xfrm>
            <a:off x="2874817" y="6650182"/>
            <a:ext cx="1870363" cy="2251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1FAA57C3-2D12-3BB9-8629-B022124497E6}"/>
              </a:ext>
            </a:extLst>
          </p:cNvPr>
          <p:cNvSpPr txBox="1"/>
          <p:nvPr/>
        </p:nvSpPr>
        <p:spPr>
          <a:xfrm>
            <a:off x="9528463" y="6515099"/>
            <a:ext cx="2424545" cy="2944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0" name="TextBox 19">
            <a:extLst>
              <a:ext uri="{FF2B5EF4-FFF2-40B4-BE49-F238E27FC236}">
                <a16:creationId xmlns:a16="http://schemas.microsoft.com/office/drawing/2014/main" id="{3C5CF837-3D1A-7BE6-5748-3ED8103B787E}"/>
              </a:ext>
            </a:extLst>
          </p:cNvPr>
          <p:cNvSpPr txBox="1"/>
          <p:nvPr/>
        </p:nvSpPr>
        <p:spPr>
          <a:xfrm>
            <a:off x="8805587" y="6657723"/>
            <a:ext cx="2542309" cy="2462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(Davies, Richards and Poole, 2025a-e)</a:t>
            </a:r>
            <a:endParaRPr lang="en-US"/>
          </a:p>
        </p:txBody>
      </p:sp>
      <p:sp>
        <p:nvSpPr>
          <p:cNvPr id="5" name="TextBox 4">
            <a:extLst>
              <a:ext uri="{FF2B5EF4-FFF2-40B4-BE49-F238E27FC236}">
                <a16:creationId xmlns:a16="http://schemas.microsoft.com/office/drawing/2014/main" id="{0DF17F70-C0BD-ABDE-3C56-A55FC2A0522E}"/>
              </a:ext>
            </a:extLst>
          </p:cNvPr>
          <p:cNvSpPr txBox="1"/>
          <p:nvPr/>
        </p:nvSpPr>
        <p:spPr>
          <a:xfrm>
            <a:off x="151173" y="5116678"/>
            <a:ext cx="8245567" cy="166199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13236"/>
                </a:solidFill>
                <a:latin typeface="Century Gothic"/>
                <a:ea typeface="Calibri"/>
                <a:cs typeface="Calibri"/>
              </a:rPr>
              <a:t>This stage is all about </a:t>
            </a:r>
            <a:r>
              <a:rPr lang="en-GB" b="1">
                <a:solidFill>
                  <a:srgbClr val="E99D3E"/>
                </a:solidFill>
                <a:latin typeface="Century Gothic"/>
                <a:ea typeface="Calibri"/>
                <a:cs typeface="Calibri"/>
              </a:rPr>
              <a:t>sharing ideas </a:t>
            </a:r>
            <a:r>
              <a:rPr lang="en-GB">
                <a:solidFill>
                  <a:srgbClr val="013236"/>
                </a:solidFill>
                <a:latin typeface="Century Gothic"/>
                <a:ea typeface="Calibri"/>
                <a:cs typeface="Calibri"/>
              </a:rPr>
              <a:t>and </a:t>
            </a:r>
            <a:r>
              <a:rPr lang="en-GB" b="1">
                <a:solidFill>
                  <a:srgbClr val="E99D3E"/>
                </a:solidFill>
                <a:latin typeface="Century Gothic"/>
                <a:ea typeface="Calibri"/>
                <a:cs typeface="Calibri"/>
              </a:rPr>
              <a:t>thoughts</a:t>
            </a:r>
            <a:r>
              <a:rPr lang="en-GB">
                <a:solidFill>
                  <a:srgbClr val="013236"/>
                </a:solidFill>
                <a:latin typeface="Century Gothic"/>
                <a:ea typeface="Calibri"/>
                <a:cs typeface="Calibri"/>
              </a:rPr>
              <a:t> to come up with ways that our game can be</a:t>
            </a:r>
            <a:r>
              <a:rPr lang="en-GB" b="1">
                <a:solidFill>
                  <a:srgbClr val="E99D3E"/>
                </a:solidFill>
                <a:latin typeface="Century Gothic"/>
                <a:ea typeface="Calibri"/>
                <a:cs typeface="Calibri"/>
              </a:rPr>
              <a:t> useful</a:t>
            </a:r>
            <a:r>
              <a:rPr lang="en-GB">
                <a:solidFill>
                  <a:srgbClr val="013236"/>
                </a:solidFill>
                <a:latin typeface="Century Gothic"/>
                <a:ea typeface="Calibri"/>
                <a:cs typeface="Calibri"/>
              </a:rPr>
              <a:t> and</a:t>
            </a:r>
            <a:r>
              <a:rPr lang="en-GB" b="1">
                <a:solidFill>
                  <a:srgbClr val="E99D3E"/>
                </a:solidFill>
                <a:latin typeface="Century Gothic"/>
                <a:ea typeface="Calibri"/>
                <a:cs typeface="Calibri"/>
              </a:rPr>
              <a:t> helpful. </a:t>
            </a:r>
          </a:p>
          <a:p>
            <a:endParaRPr lang="en-GB" sz="900">
              <a:solidFill>
                <a:srgbClr val="013236"/>
              </a:solidFill>
              <a:latin typeface="Century Gothic"/>
              <a:ea typeface="Calibri"/>
              <a:cs typeface="Calibri"/>
            </a:endParaRPr>
          </a:p>
          <a:p>
            <a:r>
              <a:rPr lang="en-GB">
                <a:solidFill>
                  <a:srgbClr val="013236"/>
                </a:solidFill>
                <a:latin typeface="Century Gothic"/>
                <a:ea typeface="Calibri"/>
                <a:cs typeface="Calibri"/>
              </a:rPr>
              <a:t>Human kinetics (2011) stated that the collaboration to combat obesity and promote an active lifestyle, would be to incorporate exercise, rhythmic, and pedometer into fitness games.</a:t>
            </a:r>
            <a:endParaRPr lang="en-GB">
              <a:solidFill>
                <a:srgbClr val="013236"/>
              </a:solidFill>
            </a:endParaRPr>
          </a:p>
        </p:txBody>
      </p:sp>
    </p:spTree>
    <p:extLst>
      <p:ext uri="{BB962C8B-B14F-4D97-AF65-F5344CB8AC3E}">
        <p14:creationId xmlns:p14="http://schemas.microsoft.com/office/powerpoint/2010/main" val="1889472139"/>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13B273A-F505-3FB2-4C59-FF89061F7411}"/>
              </a:ext>
            </a:extLst>
          </p:cNvPr>
          <p:cNvSpPr txBox="1">
            <a:spLocks/>
          </p:cNvSpPr>
          <p:nvPr/>
        </p:nvSpPr>
        <p:spPr>
          <a:xfrm>
            <a:off x="1128398" y="137335"/>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cap="all">
                <a:solidFill>
                  <a:srgbClr val="013236"/>
                </a:solidFill>
                <a:latin typeface="Century Gothic"/>
              </a:rPr>
              <a:t>Prototype stage</a:t>
            </a:r>
          </a:p>
        </p:txBody>
      </p:sp>
      <p:pic>
        <p:nvPicPr>
          <p:cNvPr id="9" name="Graphic 8" descr="Blueprint with solid fill">
            <a:extLst>
              <a:ext uri="{FF2B5EF4-FFF2-40B4-BE49-F238E27FC236}">
                <a16:creationId xmlns:a16="http://schemas.microsoft.com/office/drawing/2014/main" id="{992E9A6A-02CD-A473-5233-A2D9FD58C6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3538" y="208907"/>
            <a:ext cx="914400" cy="914400"/>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832D9DB7-1324-1EDB-3C3F-501261D54894}"/>
              </a:ext>
            </a:extLst>
          </p:cNvPr>
          <p:cNvPicPr>
            <a:picLocks noChangeAspect="1"/>
          </p:cNvPicPr>
          <p:nvPr/>
        </p:nvPicPr>
        <p:blipFill>
          <a:blip r:embed="rId5"/>
          <a:stretch>
            <a:fillRect/>
          </a:stretch>
        </p:blipFill>
        <p:spPr>
          <a:xfrm>
            <a:off x="3154147" y="5067929"/>
            <a:ext cx="1924615" cy="1187450"/>
          </a:xfrm>
          <a:prstGeom prst="rect">
            <a:avLst/>
          </a:prstGeom>
        </p:spPr>
      </p:pic>
      <p:pic>
        <p:nvPicPr>
          <p:cNvPr id="8" name="Picture 7" descr="A screenshot of a game&#10;&#10;AI-generated content may be incorrect.">
            <a:extLst>
              <a:ext uri="{FF2B5EF4-FFF2-40B4-BE49-F238E27FC236}">
                <a16:creationId xmlns:a16="http://schemas.microsoft.com/office/drawing/2014/main" id="{2FF418B2-D8ED-998A-F61C-D6886E11C6DA}"/>
              </a:ext>
            </a:extLst>
          </p:cNvPr>
          <p:cNvPicPr>
            <a:picLocks noChangeAspect="1"/>
          </p:cNvPicPr>
          <p:nvPr/>
        </p:nvPicPr>
        <p:blipFill>
          <a:blip r:embed="rId6"/>
          <a:stretch>
            <a:fillRect/>
          </a:stretch>
        </p:blipFill>
        <p:spPr>
          <a:xfrm>
            <a:off x="253099" y="5081867"/>
            <a:ext cx="2078583" cy="1174202"/>
          </a:xfrm>
          <a:prstGeom prst="rect">
            <a:avLst/>
          </a:prstGeom>
        </p:spPr>
      </p:pic>
      <p:sp>
        <p:nvSpPr>
          <p:cNvPr id="3" name="TextBox 2">
            <a:extLst>
              <a:ext uri="{FF2B5EF4-FFF2-40B4-BE49-F238E27FC236}">
                <a16:creationId xmlns:a16="http://schemas.microsoft.com/office/drawing/2014/main" id="{8B1ADF84-14BD-4641-DB79-15F936CAFB57}"/>
              </a:ext>
            </a:extLst>
          </p:cNvPr>
          <p:cNvSpPr txBox="1"/>
          <p:nvPr/>
        </p:nvSpPr>
        <p:spPr>
          <a:xfrm>
            <a:off x="237045" y="1063859"/>
            <a:ext cx="49755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13236"/>
                </a:solidFill>
                <a:latin typeface="Century Gothic"/>
                <a:cs typeface="Times New Roman"/>
              </a:rPr>
              <a:t>The prototype stage involves the construction of a</a:t>
            </a:r>
            <a:r>
              <a:rPr lang="en-US" b="1">
                <a:solidFill>
                  <a:srgbClr val="E99D3E"/>
                </a:solidFill>
                <a:latin typeface="Century Gothic"/>
                <a:cs typeface="Times New Roman"/>
              </a:rPr>
              <a:t> simplified representation</a:t>
            </a:r>
            <a:r>
              <a:rPr lang="en-US">
                <a:solidFill>
                  <a:srgbClr val="013236"/>
                </a:solidFill>
                <a:latin typeface="Century Gothic"/>
                <a:cs typeface="Times New Roman"/>
              </a:rPr>
              <a:t> of the designed product (Dam and Siang, 2025).</a:t>
            </a:r>
          </a:p>
        </p:txBody>
      </p:sp>
      <p:pic>
        <p:nvPicPr>
          <p:cNvPr id="7" name="Picture 6">
            <a:extLst>
              <a:ext uri="{FF2B5EF4-FFF2-40B4-BE49-F238E27FC236}">
                <a16:creationId xmlns:a16="http://schemas.microsoft.com/office/drawing/2014/main" id="{2858F8E9-5095-1316-B013-A70542008F35}"/>
              </a:ext>
            </a:extLst>
          </p:cNvPr>
          <p:cNvPicPr>
            <a:picLocks noChangeAspect="1"/>
          </p:cNvPicPr>
          <p:nvPr/>
        </p:nvPicPr>
        <p:blipFill>
          <a:blip r:embed="rId7"/>
          <a:stretch>
            <a:fillRect/>
          </a:stretch>
        </p:blipFill>
        <p:spPr>
          <a:xfrm>
            <a:off x="8888655" y="1061863"/>
            <a:ext cx="2751690" cy="2186910"/>
          </a:xfrm>
          <a:prstGeom prst="rect">
            <a:avLst/>
          </a:prstGeom>
        </p:spPr>
      </p:pic>
      <p:pic>
        <p:nvPicPr>
          <p:cNvPr id="12" name="Content Placeholder 3" descr="A group of women sitting on the floor&#10;&#10;AI-generated content may be incorrect.">
            <a:extLst>
              <a:ext uri="{FF2B5EF4-FFF2-40B4-BE49-F238E27FC236}">
                <a16:creationId xmlns:a16="http://schemas.microsoft.com/office/drawing/2014/main" id="{C727E09E-C107-7A6B-84B7-D572C6BBF4D8}"/>
              </a:ext>
            </a:extLst>
          </p:cNvPr>
          <p:cNvPicPr>
            <a:picLocks noChangeAspect="1"/>
          </p:cNvPicPr>
          <p:nvPr/>
        </p:nvPicPr>
        <p:blipFill>
          <a:blip r:embed="rId8"/>
          <a:stretch>
            <a:fillRect/>
          </a:stretch>
        </p:blipFill>
        <p:spPr>
          <a:xfrm>
            <a:off x="6259436" y="1335095"/>
            <a:ext cx="2334524" cy="1737167"/>
          </a:xfrm>
          <a:prstGeom prst="rect">
            <a:avLst/>
          </a:prstGeom>
        </p:spPr>
      </p:pic>
      <p:pic>
        <p:nvPicPr>
          <p:cNvPr id="15" name="Content Placeholder 3" descr="A clock with pictures of kids and arrows&#10;&#10;AI-generated content may be incorrect.">
            <a:extLst>
              <a:ext uri="{FF2B5EF4-FFF2-40B4-BE49-F238E27FC236}">
                <a16:creationId xmlns:a16="http://schemas.microsoft.com/office/drawing/2014/main" id="{6840389B-F190-03B9-C915-4F40395D07CB}"/>
              </a:ext>
            </a:extLst>
          </p:cNvPr>
          <p:cNvPicPr>
            <a:picLocks noChangeAspect="1"/>
          </p:cNvPicPr>
          <p:nvPr/>
        </p:nvPicPr>
        <p:blipFill>
          <a:blip r:embed="rId9"/>
          <a:srcRect l="9015" t="-1580" r="6852" b="3530"/>
          <a:stretch/>
        </p:blipFill>
        <p:spPr>
          <a:xfrm>
            <a:off x="9903545" y="4134509"/>
            <a:ext cx="1390990" cy="1170042"/>
          </a:xfrm>
          <a:prstGeom prst="rect">
            <a:avLst/>
          </a:prstGeom>
        </p:spPr>
      </p:pic>
      <p:sp>
        <p:nvSpPr>
          <p:cNvPr id="18" name="TextBox 17">
            <a:extLst>
              <a:ext uri="{FF2B5EF4-FFF2-40B4-BE49-F238E27FC236}">
                <a16:creationId xmlns:a16="http://schemas.microsoft.com/office/drawing/2014/main" id="{33611DD4-388D-F02A-D798-79BCB5E2A8FD}"/>
              </a:ext>
            </a:extLst>
          </p:cNvPr>
          <p:cNvSpPr txBox="1"/>
          <p:nvPr/>
        </p:nvSpPr>
        <p:spPr>
          <a:xfrm>
            <a:off x="238665" y="2417257"/>
            <a:ext cx="52592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13236"/>
                </a:solidFill>
                <a:latin typeface="Century Gothic"/>
              </a:rPr>
              <a:t>Prototyping transforms</a:t>
            </a:r>
            <a:r>
              <a:rPr lang="en-US" b="1">
                <a:solidFill>
                  <a:srgbClr val="E99D3E"/>
                </a:solidFill>
                <a:latin typeface="Century Gothic"/>
              </a:rPr>
              <a:t> abstract concepts</a:t>
            </a:r>
            <a:r>
              <a:rPr lang="en-US">
                <a:solidFill>
                  <a:srgbClr val="013236"/>
                </a:solidFill>
                <a:latin typeface="Century Gothic"/>
              </a:rPr>
              <a:t> into </a:t>
            </a:r>
            <a:r>
              <a:rPr lang="en-US" b="1">
                <a:solidFill>
                  <a:srgbClr val="E99D3E"/>
                </a:solidFill>
                <a:latin typeface="Century Gothic"/>
              </a:rPr>
              <a:t>tangible models</a:t>
            </a:r>
            <a:r>
              <a:rPr lang="en-US">
                <a:solidFill>
                  <a:srgbClr val="013236"/>
                </a:solidFill>
                <a:latin typeface="Century Gothic"/>
              </a:rPr>
              <a:t>, serving as a shared framework for all participants (Dos Santos et al., 2021).</a:t>
            </a:r>
          </a:p>
        </p:txBody>
      </p:sp>
      <p:pic>
        <p:nvPicPr>
          <p:cNvPr id="14" name="Picture 13">
            <a:extLst>
              <a:ext uri="{FF2B5EF4-FFF2-40B4-BE49-F238E27FC236}">
                <a16:creationId xmlns:a16="http://schemas.microsoft.com/office/drawing/2014/main" id="{14EF09DC-11FE-319E-3E94-12050DB53A23}"/>
              </a:ext>
            </a:extLst>
          </p:cNvPr>
          <p:cNvPicPr>
            <a:picLocks noChangeAspect="1"/>
          </p:cNvPicPr>
          <p:nvPr/>
        </p:nvPicPr>
        <p:blipFill>
          <a:blip r:embed="rId10"/>
          <a:stretch>
            <a:fillRect/>
          </a:stretch>
        </p:blipFill>
        <p:spPr>
          <a:xfrm rot="5400000">
            <a:off x="6676953" y="3766888"/>
            <a:ext cx="1480758" cy="1620893"/>
          </a:xfrm>
          <a:prstGeom prst="rect">
            <a:avLst/>
          </a:prstGeom>
        </p:spPr>
      </p:pic>
      <p:sp>
        <p:nvSpPr>
          <p:cNvPr id="20" name="TextBox 19">
            <a:extLst>
              <a:ext uri="{FF2B5EF4-FFF2-40B4-BE49-F238E27FC236}">
                <a16:creationId xmlns:a16="http://schemas.microsoft.com/office/drawing/2014/main" id="{A944C89D-7ADC-8B21-C579-335C001DDDE1}"/>
              </a:ext>
            </a:extLst>
          </p:cNvPr>
          <p:cNvSpPr txBox="1"/>
          <p:nvPr/>
        </p:nvSpPr>
        <p:spPr>
          <a:xfrm>
            <a:off x="6605153" y="5313217"/>
            <a:ext cx="1624446" cy="33855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2025g).</a:t>
            </a:r>
            <a:endParaRPr lang="en-US" sz="800"/>
          </a:p>
        </p:txBody>
      </p:sp>
      <p:sp>
        <p:nvSpPr>
          <p:cNvPr id="22" name="TextBox 21">
            <a:extLst>
              <a:ext uri="{FF2B5EF4-FFF2-40B4-BE49-F238E27FC236}">
                <a16:creationId xmlns:a16="http://schemas.microsoft.com/office/drawing/2014/main" id="{B34967FF-AE94-E432-0F28-CDD51CA71E3E}"/>
              </a:ext>
            </a:extLst>
          </p:cNvPr>
          <p:cNvSpPr txBox="1"/>
          <p:nvPr/>
        </p:nvSpPr>
        <p:spPr>
          <a:xfrm>
            <a:off x="6265718" y="3075709"/>
            <a:ext cx="2320637" cy="21544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2025h).</a:t>
            </a:r>
            <a:endParaRPr lang="en-US" sz="800"/>
          </a:p>
        </p:txBody>
      </p:sp>
      <p:sp>
        <p:nvSpPr>
          <p:cNvPr id="26" name="TextBox 25">
            <a:extLst>
              <a:ext uri="{FF2B5EF4-FFF2-40B4-BE49-F238E27FC236}">
                <a16:creationId xmlns:a16="http://schemas.microsoft.com/office/drawing/2014/main" id="{7EFDE867-1A46-C3C9-FA2A-AFF1D5577E1F}"/>
              </a:ext>
            </a:extLst>
          </p:cNvPr>
          <p:cNvSpPr txBox="1"/>
          <p:nvPr/>
        </p:nvSpPr>
        <p:spPr>
          <a:xfrm>
            <a:off x="8884944" y="3248889"/>
            <a:ext cx="2746661" cy="21544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2025f).</a:t>
            </a:r>
            <a:endParaRPr lang="en-US" sz="800"/>
          </a:p>
        </p:txBody>
      </p:sp>
      <p:sp>
        <p:nvSpPr>
          <p:cNvPr id="31" name="TextBox 30">
            <a:extLst>
              <a:ext uri="{FF2B5EF4-FFF2-40B4-BE49-F238E27FC236}">
                <a16:creationId xmlns:a16="http://schemas.microsoft.com/office/drawing/2014/main" id="{DD548630-C4DA-7457-675F-6B867AE203ED}"/>
              </a:ext>
            </a:extLst>
          </p:cNvPr>
          <p:cNvSpPr txBox="1"/>
          <p:nvPr/>
        </p:nvSpPr>
        <p:spPr>
          <a:xfrm>
            <a:off x="9908853" y="5499031"/>
            <a:ext cx="1638300" cy="33855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2025i).</a:t>
            </a:r>
            <a:endParaRPr lang="en-US" sz="800"/>
          </a:p>
        </p:txBody>
      </p:sp>
      <p:sp>
        <p:nvSpPr>
          <p:cNvPr id="2" name="TextBox 1">
            <a:extLst>
              <a:ext uri="{FF2B5EF4-FFF2-40B4-BE49-F238E27FC236}">
                <a16:creationId xmlns:a16="http://schemas.microsoft.com/office/drawing/2014/main" id="{001A9C67-1230-7BB0-A09B-D5D7E5C456CA}"/>
              </a:ext>
            </a:extLst>
          </p:cNvPr>
          <p:cNvSpPr txBox="1"/>
          <p:nvPr/>
        </p:nvSpPr>
        <p:spPr>
          <a:xfrm>
            <a:off x="253902" y="6257075"/>
            <a:ext cx="2080316" cy="2462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Calibri"/>
                <a:cs typeface="Calibri"/>
              </a:rPr>
              <a:t>(Richards, 2025e)</a:t>
            </a:r>
            <a:endParaRPr lang="en-US" sz="1000"/>
          </a:p>
        </p:txBody>
      </p:sp>
      <p:sp>
        <p:nvSpPr>
          <p:cNvPr id="4" name="TextBox 3">
            <a:extLst>
              <a:ext uri="{FF2B5EF4-FFF2-40B4-BE49-F238E27FC236}">
                <a16:creationId xmlns:a16="http://schemas.microsoft.com/office/drawing/2014/main" id="{E77E2050-B5C4-440F-A018-991A1E9C5D71}"/>
              </a:ext>
            </a:extLst>
          </p:cNvPr>
          <p:cNvSpPr txBox="1"/>
          <p:nvPr/>
        </p:nvSpPr>
        <p:spPr>
          <a:xfrm>
            <a:off x="3156450" y="6220378"/>
            <a:ext cx="1923736" cy="246221"/>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Calibri"/>
                <a:cs typeface="Calibri"/>
              </a:rPr>
              <a:t>(Richards, 2025f)</a:t>
            </a:r>
            <a:endParaRPr lang="en-US" sz="1000"/>
          </a:p>
        </p:txBody>
      </p:sp>
      <p:sp>
        <p:nvSpPr>
          <p:cNvPr id="6" name="TextBox 5">
            <a:extLst>
              <a:ext uri="{FF2B5EF4-FFF2-40B4-BE49-F238E27FC236}">
                <a16:creationId xmlns:a16="http://schemas.microsoft.com/office/drawing/2014/main" id="{EDF9ABC1-E2EB-675C-BDF3-C9F65E6D202C}"/>
              </a:ext>
            </a:extLst>
          </p:cNvPr>
          <p:cNvSpPr txBox="1"/>
          <p:nvPr/>
        </p:nvSpPr>
        <p:spPr>
          <a:xfrm>
            <a:off x="243544" y="3824447"/>
            <a:ext cx="57044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Calibri"/>
                <a:cs typeface="Calibri"/>
              </a:rPr>
              <a:t>Prototyping can be proving to be challenging due to the </a:t>
            </a:r>
            <a:r>
              <a:rPr lang="en-GB" b="1">
                <a:solidFill>
                  <a:srgbClr val="E99D3E"/>
                </a:solidFill>
                <a:latin typeface="Century Gothic"/>
                <a:ea typeface="Calibri"/>
                <a:cs typeface="Calibri"/>
              </a:rPr>
              <a:t>costs, resources, time, speed</a:t>
            </a:r>
            <a:r>
              <a:rPr lang="en-GB">
                <a:latin typeface="Century Gothic"/>
                <a:ea typeface="Calibri"/>
                <a:cs typeface="Calibri"/>
              </a:rPr>
              <a:t> and</a:t>
            </a:r>
            <a:r>
              <a:rPr lang="en-GB" b="1">
                <a:solidFill>
                  <a:srgbClr val="E99D3E"/>
                </a:solidFill>
                <a:latin typeface="Century Gothic"/>
                <a:ea typeface="Calibri"/>
                <a:cs typeface="Calibri"/>
              </a:rPr>
              <a:t> lack</a:t>
            </a:r>
            <a:r>
              <a:rPr lang="en-GB">
                <a:latin typeface="Century Gothic"/>
                <a:ea typeface="Calibri"/>
                <a:cs typeface="Calibri"/>
              </a:rPr>
              <a:t> </a:t>
            </a:r>
            <a:r>
              <a:rPr lang="en-GB" b="1">
                <a:solidFill>
                  <a:srgbClr val="E99D3E"/>
                </a:solidFill>
                <a:latin typeface="Century Gothic"/>
                <a:ea typeface="Calibri"/>
                <a:cs typeface="Calibri"/>
              </a:rPr>
              <a:t>of resources</a:t>
            </a:r>
            <a:r>
              <a:rPr lang="en-GB">
                <a:latin typeface="Century Gothic"/>
                <a:ea typeface="Calibri"/>
                <a:cs typeface="Calibri"/>
              </a:rPr>
              <a:t> stated interaction design foundation (2025).</a:t>
            </a:r>
            <a:endParaRPr lang="en-GB">
              <a:latin typeface="Century Gothic"/>
            </a:endParaRPr>
          </a:p>
        </p:txBody>
      </p:sp>
    </p:spTree>
    <p:extLst>
      <p:ext uri="{BB962C8B-B14F-4D97-AF65-F5344CB8AC3E}">
        <p14:creationId xmlns:p14="http://schemas.microsoft.com/office/powerpoint/2010/main" val="2250380154"/>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CCCBA-6721-A995-7B15-EBDB40E5C30E}"/>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76FE2C97-B0F2-D484-1046-47573E7C7197}"/>
              </a:ext>
            </a:extLst>
          </p:cNvPr>
          <p:cNvSpPr txBox="1"/>
          <p:nvPr/>
        </p:nvSpPr>
        <p:spPr>
          <a:xfrm>
            <a:off x="-2341" y="4060111"/>
            <a:ext cx="2594891" cy="21544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Arial"/>
              </a:rPr>
              <a:t>(Davies, Richards and Poole, 2025j).</a:t>
            </a:r>
            <a:endParaRPr lang="en-US" sz="800"/>
          </a:p>
        </p:txBody>
      </p:sp>
      <p:pic>
        <p:nvPicPr>
          <p:cNvPr id="2" name="Content Placeholder 1">
            <a:extLst>
              <a:ext uri="{FF2B5EF4-FFF2-40B4-BE49-F238E27FC236}">
                <a16:creationId xmlns:a16="http://schemas.microsoft.com/office/drawing/2014/main" id="{A638BDFF-2E0B-4A30-E68C-5F3953370F15}"/>
              </a:ext>
            </a:extLst>
          </p:cNvPr>
          <p:cNvPicPr>
            <a:picLocks noGrp="1" noChangeAspect="1"/>
          </p:cNvPicPr>
          <p:nvPr>
            <p:ph idx="1"/>
          </p:nvPr>
        </p:nvPicPr>
        <p:blipFill>
          <a:blip r:embed="rId3"/>
          <a:stretch>
            <a:fillRect/>
          </a:stretch>
        </p:blipFill>
        <p:spPr>
          <a:xfrm rot="5400000">
            <a:off x="85560" y="1322032"/>
            <a:ext cx="2804642" cy="2666479"/>
          </a:xfrm>
        </p:spPr>
      </p:pic>
      <p:sp>
        <p:nvSpPr>
          <p:cNvPr id="5" name="Title 1">
            <a:extLst>
              <a:ext uri="{FF2B5EF4-FFF2-40B4-BE49-F238E27FC236}">
                <a16:creationId xmlns:a16="http://schemas.microsoft.com/office/drawing/2014/main" id="{A136115D-C76B-BB8D-319F-A571705C8B2D}"/>
              </a:ext>
            </a:extLst>
          </p:cNvPr>
          <p:cNvSpPr txBox="1">
            <a:spLocks/>
          </p:cNvSpPr>
          <p:nvPr/>
        </p:nvSpPr>
        <p:spPr>
          <a:xfrm>
            <a:off x="1401568" y="137335"/>
            <a:ext cx="5988464" cy="984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cap="all">
                <a:solidFill>
                  <a:srgbClr val="013236"/>
                </a:solidFill>
                <a:latin typeface="Century Gothic"/>
              </a:rPr>
              <a:t>Test stage</a:t>
            </a:r>
          </a:p>
        </p:txBody>
      </p:sp>
      <p:pic>
        <p:nvPicPr>
          <p:cNvPr id="4" name="Graphic 3" descr="CheckList with solid fill">
            <a:extLst>
              <a:ext uri="{FF2B5EF4-FFF2-40B4-BE49-F238E27FC236}">
                <a16:creationId xmlns:a16="http://schemas.microsoft.com/office/drawing/2014/main" id="{F46537F1-6041-CDD3-0278-029DA826AB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7951" y="250791"/>
            <a:ext cx="914400" cy="914400"/>
          </a:xfrm>
          <a:prstGeom prst="rect">
            <a:avLst/>
          </a:prstGeom>
        </p:spPr>
      </p:pic>
      <p:sp>
        <p:nvSpPr>
          <p:cNvPr id="3" name="TextBox 2">
            <a:extLst>
              <a:ext uri="{FF2B5EF4-FFF2-40B4-BE49-F238E27FC236}">
                <a16:creationId xmlns:a16="http://schemas.microsoft.com/office/drawing/2014/main" id="{F71F00AE-EB64-CAD5-9619-C82456476DEB}"/>
              </a:ext>
            </a:extLst>
          </p:cNvPr>
          <p:cNvSpPr txBox="1"/>
          <p:nvPr/>
        </p:nvSpPr>
        <p:spPr>
          <a:xfrm>
            <a:off x="2826474" y="2437162"/>
            <a:ext cx="71938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latin typeface="Century Gothic"/>
                <a:ea typeface="Calibri"/>
                <a:cs typeface="Calibri"/>
              </a:rPr>
              <a:t>Feedback strengthens critical thinking by helping teams </a:t>
            </a:r>
            <a:r>
              <a:rPr lang="en-US" b="1">
                <a:solidFill>
                  <a:srgbClr val="E99D3E"/>
                </a:solidFill>
                <a:latin typeface="Century Gothic"/>
                <a:ea typeface="Calibri"/>
                <a:cs typeface="Calibri"/>
              </a:rPr>
              <a:t>analyze results</a:t>
            </a:r>
            <a:r>
              <a:rPr lang="en-US">
                <a:solidFill>
                  <a:srgbClr val="000000"/>
                </a:solidFill>
                <a:latin typeface="Century Gothic"/>
                <a:ea typeface="Calibri"/>
                <a:cs typeface="Calibri"/>
              </a:rPr>
              <a:t>, </a:t>
            </a:r>
            <a:r>
              <a:rPr lang="en-US" b="1">
                <a:solidFill>
                  <a:srgbClr val="E99D3E"/>
                </a:solidFill>
                <a:latin typeface="Century Gothic"/>
                <a:ea typeface="Calibri"/>
                <a:cs typeface="Calibri"/>
              </a:rPr>
              <a:t>refine their design, and improve effectiveness </a:t>
            </a:r>
            <a:r>
              <a:rPr lang="en-US">
                <a:solidFill>
                  <a:srgbClr val="000000"/>
                </a:solidFill>
                <a:latin typeface="Century Gothic"/>
                <a:ea typeface="Calibri"/>
                <a:cs typeface="Calibri"/>
              </a:rPr>
              <a:t>(Schlott, 2024).</a:t>
            </a:r>
            <a:endParaRPr lang="en-US">
              <a:solidFill>
                <a:srgbClr val="013236"/>
              </a:solidFill>
              <a:latin typeface="Century Gothic"/>
              <a:cs typeface="Arial"/>
            </a:endParaRPr>
          </a:p>
        </p:txBody>
      </p:sp>
      <p:pic>
        <p:nvPicPr>
          <p:cNvPr id="7" name="Content Placeholder 3" descr="A group of people standing in a field&#10;&#10;AI-generated content may be incorrect.">
            <a:extLst>
              <a:ext uri="{FF2B5EF4-FFF2-40B4-BE49-F238E27FC236}">
                <a16:creationId xmlns:a16="http://schemas.microsoft.com/office/drawing/2014/main" id="{966B9C7E-A77B-5484-965F-B15098C1E397}"/>
              </a:ext>
            </a:extLst>
          </p:cNvPr>
          <p:cNvPicPr>
            <a:picLocks noChangeAspect="1"/>
          </p:cNvPicPr>
          <p:nvPr/>
        </p:nvPicPr>
        <p:blipFill>
          <a:blip r:embed="rId6"/>
          <a:stretch>
            <a:fillRect/>
          </a:stretch>
        </p:blipFill>
        <p:spPr>
          <a:xfrm rot="5400000">
            <a:off x="2821499" y="4621671"/>
            <a:ext cx="1986944" cy="1981723"/>
          </a:xfrm>
          <a:prstGeom prst="rect">
            <a:avLst/>
          </a:prstGeom>
        </p:spPr>
      </p:pic>
      <p:pic>
        <p:nvPicPr>
          <p:cNvPr id="9" name="Picture 8" descr="A person&amp;#39;s hand on a wheelchair&#10;&#10;AI-generated content may be incorrect.">
            <a:extLst>
              <a:ext uri="{FF2B5EF4-FFF2-40B4-BE49-F238E27FC236}">
                <a16:creationId xmlns:a16="http://schemas.microsoft.com/office/drawing/2014/main" id="{CDF2631A-8BB4-9696-9DEF-9F5CD2D9CA4C}"/>
              </a:ext>
            </a:extLst>
          </p:cNvPr>
          <p:cNvPicPr>
            <a:picLocks noChangeAspect="1"/>
          </p:cNvPicPr>
          <p:nvPr/>
        </p:nvPicPr>
        <p:blipFill>
          <a:blip r:embed="rId7"/>
          <a:stretch>
            <a:fillRect/>
          </a:stretch>
        </p:blipFill>
        <p:spPr>
          <a:xfrm rot="5400000">
            <a:off x="480708" y="4264229"/>
            <a:ext cx="1842844" cy="2206148"/>
          </a:xfrm>
          <a:prstGeom prst="rect">
            <a:avLst/>
          </a:prstGeom>
        </p:spPr>
      </p:pic>
      <p:sp>
        <p:nvSpPr>
          <p:cNvPr id="11" name="TextBox 10">
            <a:extLst>
              <a:ext uri="{FF2B5EF4-FFF2-40B4-BE49-F238E27FC236}">
                <a16:creationId xmlns:a16="http://schemas.microsoft.com/office/drawing/2014/main" id="{7F783819-0A5C-19AF-0D44-21D6655CEC13}"/>
              </a:ext>
            </a:extLst>
          </p:cNvPr>
          <p:cNvSpPr txBox="1"/>
          <p:nvPr/>
        </p:nvSpPr>
        <p:spPr>
          <a:xfrm>
            <a:off x="2821892" y="6604169"/>
            <a:ext cx="1983041" cy="21544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2025k).</a:t>
            </a:r>
            <a:endParaRPr lang="en-US" sz="800"/>
          </a:p>
        </p:txBody>
      </p:sp>
      <p:sp>
        <p:nvSpPr>
          <p:cNvPr id="13" name="TextBox 12">
            <a:extLst>
              <a:ext uri="{FF2B5EF4-FFF2-40B4-BE49-F238E27FC236}">
                <a16:creationId xmlns:a16="http://schemas.microsoft.com/office/drawing/2014/main" id="{6EEC11AC-1B4A-AE12-6EE5-1EF618A14C7B}"/>
              </a:ext>
            </a:extLst>
          </p:cNvPr>
          <p:cNvSpPr txBox="1"/>
          <p:nvPr/>
        </p:nvSpPr>
        <p:spPr>
          <a:xfrm>
            <a:off x="307003" y="6247838"/>
            <a:ext cx="2218427" cy="33855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Arial"/>
              </a:rPr>
              <a:t>(Davies, Richards and Poole</a:t>
            </a:r>
            <a:br>
              <a:rPr lang="en-US" sz="800">
                <a:latin typeface="Century Gothic"/>
                <a:ea typeface="Calibri"/>
                <a:cs typeface="Arial"/>
              </a:rPr>
            </a:br>
            <a:r>
              <a:rPr lang="en-US" sz="800">
                <a:solidFill>
                  <a:srgbClr val="013236"/>
                </a:solidFill>
                <a:latin typeface="Century Gothic"/>
                <a:ea typeface="Calibri"/>
                <a:cs typeface="Arial"/>
              </a:rPr>
              <a:t>, 2025l).</a:t>
            </a:r>
            <a:endParaRPr lang="en-US" sz="800"/>
          </a:p>
        </p:txBody>
      </p:sp>
      <p:pic>
        <p:nvPicPr>
          <p:cNvPr id="17" name="Content Placeholder 3" descr="A group of round colored plates&#10;&#10;AI-generated content may be incorrect.">
            <a:extLst>
              <a:ext uri="{FF2B5EF4-FFF2-40B4-BE49-F238E27FC236}">
                <a16:creationId xmlns:a16="http://schemas.microsoft.com/office/drawing/2014/main" id="{03F3CC6D-E5DC-D754-F764-FBE088327704}"/>
              </a:ext>
            </a:extLst>
          </p:cNvPr>
          <p:cNvPicPr>
            <a:picLocks noChangeAspect="1"/>
          </p:cNvPicPr>
          <p:nvPr/>
        </p:nvPicPr>
        <p:blipFill>
          <a:blip r:embed="rId8"/>
          <a:stretch>
            <a:fillRect/>
          </a:stretch>
        </p:blipFill>
        <p:spPr>
          <a:xfrm>
            <a:off x="7538653" y="5036640"/>
            <a:ext cx="2046449" cy="1571931"/>
          </a:xfrm>
          <a:prstGeom prst="rect">
            <a:avLst/>
          </a:prstGeom>
        </p:spPr>
      </p:pic>
      <p:pic>
        <p:nvPicPr>
          <p:cNvPr id="19" name="Picture 18" descr="A cd with music notes&#10;&#10;AI-generated content may be incorrect.">
            <a:extLst>
              <a:ext uri="{FF2B5EF4-FFF2-40B4-BE49-F238E27FC236}">
                <a16:creationId xmlns:a16="http://schemas.microsoft.com/office/drawing/2014/main" id="{56738DAE-A0C4-A115-7075-B1281CAF3B0A}"/>
              </a:ext>
            </a:extLst>
          </p:cNvPr>
          <p:cNvPicPr>
            <a:picLocks noChangeAspect="1"/>
          </p:cNvPicPr>
          <p:nvPr/>
        </p:nvPicPr>
        <p:blipFill>
          <a:blip r:embed="rId9"/>
          <a:stretch>
            <a:fillRect/>
          </a:stretch>
        </p:blipFill>
        <p:spPr>
          <a:xfrm>
            <a:off x="9686342" y="5016268"/>
            <a:ext cx="2293022" cy="1582650"/>
          </a:xfrm>
          <a:prstGeom prst="rect">
            <a:avLst/>
          </a:prstGeom>
        </p:spPr>
      </p:pic>
      <p:sp>
        <p:nvSpPr>
          <p:cNvPr id="21" name="TextBox 20">
            <a:extLst>
              <a:ext uri="{FF2B5EF4-FFF2-40B4-BE49-F238E27FC236}">
                <a16:creationId xmlns:a16="http://schemas.microsoft.com/office/drawing/2014/main" id="{9A3C7A16-C787-F301-DB6B-0C7E65B76CF7}"/>
              </a:ext>
            </a:extLst>
          </p:cNvPr>
          <p:cNvSpPr txBox="1"/>
          <p:nvPr/>
        </p:nvSpPr>
        <p:spPr>
          <a:xfrm>
            <a:off x="7530930" y="6604967"/>
            <a:ext cx="2057400" cy="21544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Century Gothic"/>
                <a:ea typeface="Calibri"/>
                <a:cs typeface="Calibri"/>
              </a:rPr>
              <a:t>(Davies, Richards and Poole, 2025m).</a:t>
            </a:r>
            <a:endParaRPr lang="en-US" sz="800"/>
          </a:p>
        </p:txBody>
      </p:sp>
      <p:sp>
        <p:nvSpPr>
          <p:cNvPr id="23" name="TextBox 22">
            <a:extLst>
              <a:ext uri="{FF2B5EF4-FFF2-40B4-BE49-F238E27FC236}">
                <a16:creationId xmlns:a16="http://schemas.microsoft.com/office/drawing/2014/main" id="{966B88FA-AA34-58AA-2B31-547C4DB6A361}"/>
              </a:ext>
            </a:extLst>
          </p:cNvPr>
          <p:cNvSpPr txBox="1"/>
          <p:nvPr/>
        </p:nvSpPr>
        <p:spPr>
          <a:xfrm>
            <a:off x="9689771" y="6576886"/>
            <a:ext cx="2324100" cy="246221"/>
          </a:xfrm>
          <a:prstGeom prst="rect">
            <a:avLst/>
          </a:prstGeom>
          <a:solidFill>
            <a:schemeClr val="bg1"/>
          </a:solid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Century Gothic"/>
                <a:ea typeface="Calibri"/>
                <a:cs typeface="Arial"/>
              </a:rPr>
              <a:t>(</a:t>
            </a:r>
            <a:r>
              <a:rPr lang="en-US" sz="1000" err="1">
                <a:latin typeface="Century Gothic"/>
                <a:ea typeface="Calibri"/>
                <a:cs typeface="Arial"/>
              </a:rPr>
              <a:t>Clipground</a:t>
            </a:r>
            <a:r>
              <a:rPr lang="en-US" sz="1000">
                <a:latin typeface="Century Gothic"/>
                <a:ea typeface="Calibri"/>
                <a:cs typeface="Arial"/>
              </a:rPr>
              <a:t>, 2019)</a:t>
            </a:r>
            <a:endParaRPr lang="en-US" sz="1000">
              <a:latin typeface="Century Gothic"/>
            </a:endParaRPr>
          </a:p>
        </p:txBody>
      </p:sp>
      <p:sp>
        <p:nvSpPr>
          <p:cNvPr id="25" name="TextBox 24">
            <a:extLst>
              <a:ext uri="{FF2B5EF4-FFF2-40B4-BE49-F238E27FC236}">
                <a16:creationId xmlns:a16="http://schemas.microsoft.com/office/drawing/2014/main" id="{D01E3E85-8EFE-79D0-7844-F61544A85465}"/>
              </a:ext>
            </a:extLst>
          </p:cNvPr>
          <p:cNvSpPr txBox="1"/>
          <p:nvPr/>
        </p:nvSpPr>
        <p:spPr>
          <a:xfrm>
            <a:off x="7534301" y="4438696"/>
            <a:ext cx="4322617" cy="369332"/>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ea typeface="Calibri"/>
                <a:cs typeface="Calibri"/>
              </a:rPr>
              <a:t>ADAPTIONS BASED ON FEEDBACK</a:t>
            </a:r>
            <a:endParaRPr lang="en-US">
              <a:latin typeface="Century Gothic"/>
            </a:endParaRPr>
          </a:p>
        </p:txBody>
      </p:sp>
      <p:sp>
        <p:nvSpPr>
          <p:cNvPr id="6" name="TextBox 5">
            <a:extLst>
              <a:ext uri="{FF2B5EF4-FFF2-40B4-BE49-F238E27FC236}">
                <a16:creationId xmlns:a16="http://schemas.microsoft.com/office/drawing/2014/main" id="{3DFE2FC0-1DD7-5C04-A4A1-A385CD0188AC}"/>
              </a:ext>
            </a:extLst>
          </p:cNvPr>
          <p:cNvSpPr txBox="1"/>
          <p:nvPr/>
        </p:nvSpPr>
        <p:spPr>
          <a:xfrm>
            <a:off x="2828110" y="1110015"/>
            <a:ext cx="86771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13236"/>
                </a:solidFill>
                <a:latin typeface="Century Gothic"/>
              </a:rPr>
              <a:t>The purpose of the test phase is to gain valuable </a:t>
            </a:r>
            <a:r>
              <a:rPr lang="en-GB" b="1">
                <a:solidFill>
                  <a:srgbClr val="E99D3E"/>
                </a:solidFill>
                <a:latin typeface="Century Gothic"/>
              </a:rPr>
              <a:t>customer feedback</a:t>
            </a:r>
            <a:r>
              <a:rPr lang="en-GB">
                <a:solidFill>
                  <a:srgbClr val="013236"/>
                </a:solidFill>
                <a:latin typeface="Century Gothic"/>
              </a:rPr>
              <a:t> on the product which offered</a:t>
            </a:r>
            <a:r>
              <a:rPr lang="en-GB" b="1">
                <a:solidFill>
                  <a:srgbClr val="E99D3E"/>
                </a:solidFill>
                <a:latin typeface="Century Gothic"/>
              </a:rPr>
              <a:t> new insight</a:t>
            </a:r>
            <a:r>
              <a:rPr lang="en-GB">
                <a:solidFill>
                  <a:srgbClr val="013236"/>
                </a:solidFill>
                <a:latin typeface="Century Gothic"/>
              </a:rPr>
              <a:t> into how we could</a:t>
            </a:r>
            <a:r>
              <a:rPr lang="en-GB" b="1">
                <a:solidFill>
                  <a:srgbClr val="E99D3E"/>
                </a:solidFill>
                <a:latin typeface="Century Gothic"/>
              </a:rPr>
              <a:t> improve the product</a:t>
            </a:r>
            <a:r>
              <a:rPr lang="en-GB">
                <a:solidFill>
                  <a:srgbClr val="013236"/>
                </a:solidFill>
                <a:latin typeface="Century Gothic"/>
              </a:rPr>
              <a:t> based on the users experience with the game (Bender-Salazar, 2023).</a:t>
            </a:r>
            <a:endParaRPr lang="en-GB">
              <a:solidFill>
                <a:srgbClr val="013236"/>
              </a:solidFill>
              <a:latin typeface="Century Gothic"/>
              <a:ea typeface="Meiryo"/>
              <a:cs typeface="Arial"/>
            </a:endParaRPr>
          </a:p>
        </p:txBody>
      </p:sp>
      <p:sp>
        <p:nvSpPr>
          <p:cNvPr id="8" name="TextBox 7">
            <a:extLst>
              <a:ext uri="{FF2B5EF4-FFF2-40B4-BE49-F238E27FC236}">
                <a16:creationId xmlns:a16="http://schemas.microsoft.com/office/drawing/2014/main" id="{B02BCE18-EB10-CC15-4B7F-2143C2615151}"/>
              </a:ext>
            </a:extLst>
          </p:cNvPr>
          <p:cNvSpPr txBox="1"/>
          <p:nvPr/>
        </p:nvSpPr>
        <p:spPr>
          <a:xfrm>
            <a:off x="2833185" y="3467058"/>
            <a:ext cx="65992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13236"/>
                </a:solidFill>
                <a:latin typeface="Century Gothic"/>
                <a:ea typeface="Calibri"/>
                <a:cs typeface="Calibri"/>
              </a:rPr>
              <a:t>The testing stage is all about</a:t>
            </a:r>
            <a:r>
              <a:rPr lang="en-GB" b="1">
                <a:solidFill>
                  <a:srgbClr val="E99D3E"/>
                </a:solidFill>
                <a:latin typeface="Century Gothic"/>
                <a:ea typeface="Calibri"/>
                <a:cs typeface="Calibri"/>
              </a:rPr>
              <a:t> receiving feedback</a:t>
            </a:r>
            <a:r>
              <a:rPr lang="en-GB">
                <a:solidFill>
                  <a:srgbClr val="013236"/>
                </a:solidFill>
                <a:latin typeface="Century Gothic"/>
                <a:ea typeface="Calibri"/>
                <a:cs typeface="Calibri"/>
              </a:rPr>
              <a:t> with real users and is an opportunity to</a:t>
            </a:r>
            <a:r>
              <a:rPr lang="en-GB" b="1">
                <a:solidFill>
                  <a:srgbClr val="E99D3E"/>
                </a:solidFill>
                <a:latin typeface="Century Gothic"/>
                <a:ea typeface="Calibri"/>
                <a:cs typeface="Calibri"/>
              </a:rPr>
              <a:t> identify areas for improvement</a:t>
            </a:r>
            <a:r>
              <a:rPr lang="en-GB">
                <a:solidFill>
                  <a:srgbClr val="013236"/>
                </a:solidFill>
                <a:latin typeface="Century Gothic"/>
                <a:ea typeface="Calibri"/>
                <a:cs typeface="Calibri"/>
              </a:rPr>
              <a:t> (</a:t>
            </a:r>
            <a:r>
              <a:rPr lang="en-GB" err="1">
                <a:solidFill>
                  <a:srgbClr val="013236"/>
                </a:solidFill>
                <a:latin typeface="Century Gothic"/>
                <a:ea typeface="Calibri"/>
                <a:cs typeface="Calibri"/>
              </a:rPr>
              <a:t>kitch</a:t>
            </a:r>
            <a:r>
              <a:rPr lang="en-GB">
                <a:solidFill>
                  <a:srgbClr val="013236"/>
                </a:solidFill>
                <a:latin typeface="Century Gothic"/>
                <a:ea typeface="Calibri"/>
                <a:cs typeface="Calibri"/>
              </a:rPr>
              <a:t>,(2023).</a:t>
            </a:r>
          </a:p>
        </p:txBody>
      </p:sp>
    </p:spTree>
    <p:extLst>
      <p:ext uri="{BB962C8B-B14F-4D97-AF65-F5344CB8AC3E}">
        <p14:creationId xmlns:p14="http://schemas.microsoft.com/office/powerpoint/2010/main" val="318733188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046B7AD-1C1B-A6CF-FA23-C1A4F5010E21}"/>
              </a:ext>
            </a:extLst>
          </p:cNvPr>
          <p:cNvPicPr>
            <a:picLocks noGrp="1" noChangeAspect="1"/>
          </p:cNvPicPr>
          <p:nvPr>
            <p:ph idx="1"/>
          </p:nvPr>
        </p:nvPicPr>
        <p:blipFill>
          <a:blip r:embed="rId3"/>
          <a:stretch>
            <a:fillRect/>
          </a:stretch>
        </p:blipFill>
        <p:spPr>
          <a:xfrm>
            <a:off x="5079642" y="1050640"/>
            <a:ext cx="3233255" cy="2378552"/>
          </a:xfrm>
        </p:spPr>
      </p:pic>
      <p:sp>
        <p:nvSpPr>
          <p:cNvPr id="6" name="TextBox 5">
            <a:extLst>
              <a:ext uri="{FF2B5EF4-FFF2-40B4-BE49-F238E27FC236}">
                <a16:creationId xmlns:a16="http://schemas.microsoft.com/office/drawing/2014/main" id="{3352ADC8-C6A2-F51A-1BFF-A36F3DD931C6}"/>
              </a:ext>
            </a:extLst>
          </p:cNvPr>
          <p:cNvSpPr txBox="1"/>
          <p:nvPr/>
        </p:nvSpPr>
        <p:spPr>
          <a:xfrm>
            <a:off x="5069706" y="3304156"/>
            <a:ext cx="3243286" cy="276999"/>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13236"/>
                </a:solidFill>
                <a:latin typeface="Century Gothic"/>
                <a:ea typeface="Calibri"/>
                <a:cs typeface="Calibri"/>
              </a:rPr>
              <a:t>(Sensory Wise, 2023)</a:t>
            </a:r>
            <a:endParaRPr lang="en-US" sz="1200">
              <a:solidFill>
                <a:srgbClr val="013236"/>
              </a:solidFill>
              <a:latin typeface="Century Gothic"/>
            </a:endParaRPr>
          </a:p>
        </p:txBody>
      </p:sp>
      <p:sp>
        <p:nvSpPr>
          <p:cNvPr id="3" name="TextBox 2">
            <a:extLst>
              <a:ext uri="{FF2B5EF4-FFF2-40B4-BE49-F238E27FC236}">
                <a16:creationId xmlns:a16="http://schemas.microsoft.com/office/drawing/2014/main" id="{A165BCE7-46D9-4C74-1943-3DA4802893BE}"/>
              </a:ext>
            </a:extLst>
          </p:cNvPr>
          <p:cNvSpPr txBox="1"/>
          <p:nvPr/>
        </p:nvSpPr>
        <p:spPr>
          <a:xfrm>
            <a:off x="4789779" y="3610003"/>
            <a:ext cx="4013342" cy="1477328"/>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13236"/>
                </a:solidFill>
                <a:latin typeface="Century Gothic"/>
                <a:cs typeface="Arial"/>
              </a:rPr>
              <a:t>Food and healthy eating posting game is similar with the </a:t>
            </a:r>
            <a:r>
              <a:rPr lang="en-US" b="1">
                <a:solidFill>
                  <a:srgbClr val="E99D3E"/>
                </a:solidFill>
                <a:latin typeface="Century Gothic"/>
                <a:cs typeface="Arial"/>
              </a:rPr>
              <a:t>Eatwell Guide</a:t>
            </a:r>
            <a:r>
              <a:rPr lang="en-US">
                <a:solidFill>
                  <a:srgbClr val="013236"/>
                </a:solidFill>
                <a:latin typeface="Century Gothic"/>
                <a:cs typeface="Arial"/>
              </a:rPr>
              <a:t> as the foundation for play and teaches children about nutrition (Sensory wise, 2023).</a:t>
            </a:r>
            <a:r>
              <a:rPr lang="en-US" sz="1200">
                <a:solidFill>
                  <a:srgbClr val="013236"/>
                </a:solidFill>
                <a:latin typeface="Century Gothic"/>
                <a:cs typeface="Arial"/>
              </a:rPr>
              <a:t> </a:t>
            </a:r>
            <a:endParaRPr lang="en-US">
              <a:solidFill>
                <a:srgbClr val="013236"/>
              </a:solidFill>
              <a:latin typeface="Century Gothic"/>
            </a:endParaRPr>
          </a:p>
        </p:txBody>
      </p:sp>
      <p:sp>
        <p:nvSpPr>
          <p:cNvPr id="7" name="Title 6">
            <a:extLst>
              <a:ext uri="{FF2B5EF4-FFF2-40B4-BE49-F238E27FC236}">
                <a16:creationId xmlns:a16="http://schemas.microsoft.com/office/drawing/2014/main" id="{1F463341-2447-393A-8135-2E662C03F790}"/>
              </a:ext>
            </a:extLst>
          </p:cNvPr>
          <p:cNvSpPr>
            <a:spLocks noGrp="1"/>
          </p:cNvSpPr>
          <p:nvPr>
            <p:ph type="title"/>
          </p:nvPr>
        </p:nvSpPr>
        <p:spPr>
          <a:xfrm>
            <a:off x="287665" y="-5645"/>
            <a:ext cx="7502367" cy="1051871"/>
          </a:xfrm>
          <a:noFill/>
          <a:ln>
            <a:noFill/>
          </a:ln>
        </p:spPr>
        <p:style>
          <a:lnRef idx="2">
            <a:schemeClr val="accent4"/>
          </a:lnRef>
          <a:fillRef idx="1">
            <a:schemeClr val="lt1"/>
          </a:fillRef>
          <a:effectRef idx="0">
            <a:schemeClr val="accent4"/>
          </a:effectRef>
          <a:fontRef idx="minor">
            <a:schemeClr val="dk1"/>
          </a:fontRef>
        </p:style>
        <p:txBody>
          <a:bodyPr>
            <a:noAutofit/>
          </a:bodyPr>
          <a:lstStyle/>
          <a:p>
            <a:r>
              <a:rPr lang="en-US">
                <a:solidFill>
                  <a:srgbClr val="013236"/>
                </a:solidFill>
                <a:latin typeface="Century Gothic"/>
                <a:cs typeface="Arial"/>
              </a:rPr>
              <a:t>SIMILAR GAMES </a:t>
            </a:r>
            <a:endParaRPr lang="en-US">
              <a:solidFill>
                <a:srgbClr val="013236"/>
              </a:solidFill>
              <a:latin typeface="Century Gothic"/>
            </a:endParaRPr>
          </a:p>
        </p:txBody>
      </p:sp>
      <p:pic>
        <p:nvPicPr>
          <p:cNvPr id="5" name="Picture 4">
            <a:extLst>
              <a:ext uri="{FF2B5EF4-FFF2-40B4-BE49-F238E27FC236}">
                <a16:creationId xmlns:a16="http://schemas.microsoft.com/office/drawing/2014/main" id="{770464C3-F716-0B88-B737-08AAAFBAD559}"/>
              </a:ext>
            </a:extLst>
          </p:cNvPr>
          <p:cNvPicPr>
            <a:picLocks noChangeAspect="1"/>
          </p:cNvPicPr>
          <p:nvPr/>
        </p:nvPicPr>
        <p:blipFill>
          <a:blip r:embed="rId4"/>
          <a:stretch>
            <a:fillRect/>
          </a:stretch>
        </p:blipFill>
        <p:spPr>
          <a:xfrm>
            <a:off x="308667" y="909001"/>
            <a:ext cx="3516442" cy="2391250"/>
          </a:xfrm>
          <a:prstGeom prst="rect">
            <a:avLst/>
          </a:prstGeom>
        </p:spPr>
      </p:pic>
      <p:sp>
        <p:nvSpPr>
          <p:cNvPr id="8" name="TextBox 7">
            <a:extLst>
              <a:ext uri="{FF2B5EF4-FFF2-40B4-BE49-F238E27FC236}">
                <a16:creationId xmlns:a16="http://schemas.microsoft.com/office/drawing/2014/main" id="{F9FC0799-AE3C-BE60-32AA-CD3BA2FB5872}"/>
              </a:ext>
            </a:extLst>
          </p:cNvPr>
          <p:cNvSpPr txBox="1"/>
          <p:nvPr/>
        </p:nvSpPr>
        <p:spPr>
          <a:xfrm>
            <a:off x="312323" y="3304895"/>
            <a:ext cx="4091549" cy="276999"/>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13236"/>
                </a:solidFill>
                <a:latin typeface="Century Gothic"/>
                <a:ea typeface="Calibri"/>
                <a:cs typeface="Calibri"/>
              </a:rPr>
              <a:t>(Hope Education, 2025).</a:t>
            </a:r>
          </a:p>
        </p:txBody>
      </p:sp>
      <p:pic>
        <p:nvPicPr>
          <p:cNvPr id="9" name="Picture 8" descr="SpinSmart Nutrition Game - 3004815 - W43284 - 79959 - Nutrition - Nutrition  Education - Healthy Eating Education - Patient Education - Portion  Education - Food Replicas - Food Models - Food Pyramids">
            <a:extLst>
              <a:ext uri="{FF2B5EF4-FFF2-40B4-BE49-F238E27FC236}">
                <a16:creationId xmlns:a16="http://schemas.microsoft.com/office/drawing/2014/main" id="{CC859593-D8E6-5F53-C2E3-F439F83AA81A}"/>
              </a:ext>
            </a:extLst>
          </p:cNvPr>
          <p:cNvPicPr>
            <a:picLocks noChangeAspect="1"/>
          </p:cNvPicPr>
          <p:nvPr/>
        </p:nvPicPr>
        <p:blipFill>
          <a:blip r:embed="rId5"/>
          <a:stretch>
            <a:fillRect/>
          </a:stretch>
        </p:blipFill>
        <p:spPr>
          <a:xfrm>
            <a:off x="9098400" y="910364"/>
            <a:ext cx="2628181" cy="2412521"/>
          </a:xfrm>
          <a:prstGeom prst="rect">
            <a:avLst/>
          </a:prstGeom>
        </p:spPr>
      </p:pic>
      <p:pic>
        <p:nvPicPr>
          <p:cNvPr id="10" name="Picture 9" descr="SpinSmart Nutrition Game - 3004815 - W43284 - 79959 - Nutrition - Nutrition  Education - Healthy Eating Education - Patient Education - Portion  Education - Food Replicas - Food Models - Food Pyramids">
            <a:extLst>
              <a:ext uri="{FF2B5EF4-FFF2-40B4-BE49-F238E27FC236}">
                <a16:creationId xmlns:a16="http://schemas.microsoft.com/office/drawing/2014/main" id="{B3CBE7A8-F4EF-CD90-74E0-98ACEB610070}"/>
              </a:ext>
            </a:extLst>
          </p:cNvPr>
          <p:cNvPicPr>
            <a:picLocks noChangeAspect="1"/>
          </p:cNvPicPr>
          <p:nvPr/>
        </p:nvPicPr>
        <p:blipFill>
          <a:blip r:embed="rId6"/>
          <a:srcRect l="100000" t="-99329" r="-147305" b="100944"/>
          <a:stretch/>
        </p:blipFill>
        <p:spPr>
          <a:xfrm>
            <a:off x="11325674" y="-381809"/>
            <a:ext cx="3284003" cy="2108502"/>
          </a:xfrm>
          <a:prstGeom prst="rect">
            <a:avLst/>
          </a:prstGeom>
        </p:spPr>
      </p:pic>
      <p:sp>
        <p:nvSpPr>
          <p:cNvPr id="12" name="TextBox 11">
            <a:extLst>
              <a:ext uri="{FF2B5EF4-FFF2-40B4-BE49-F238E27FC236}">
                <a16:creationId xmlns:a16="http://schemas.microsoft.com/office/drawing/2014/main" id="{03A6F774-629C-CA5B-B2F8-FA5C477567A8}"/>
              </a:ext>
            </a:extLst>
          </p:cNvPr>
          <p:cNvSpPr txBox="1"/>
          <p:nvPr/>
        </p:nvSpPr>
        <p:spPr>
          <a:xfrm>
            <a:off x="8973578" y="3582130"/>
            <a:ext cx="321384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Calibri"/>
                <a:cs typeface="Calibri"/>
              </a:rPr>
              <a:t>This game is similar to ours in the way that it teaches the importance of </a:t>
            </a:r>
            <a:r>
              <a:rPr lang="en-GB" b="1">
                <a:solidFill>
                  <a:srgbClr val="E99D3E"/>
                </a:solidFill>
                <a:latin typeface="Century Gothic"/>
                <a:ea typeface="Calibri"/>
                <a:cs typeface="Calibri"/>
              </a:rPr>
              <a:t>eating healthy</a:t>
            </a:r>
            <a:r>
              <a:rPr lang="en-GB">
                <a:latin typeface="Century Gothic"/>
                <a:ea typeface="Calibri"/>
                <a:cs typeface="Calibri"/>
              </a:rPr>
              <a:t>, also it incorporates the</a:t>
            </a:r>
            <a:r>
              <a:rPr lang="en-GB" b="1">
                <a:solidFill>
                  <a:srgbClr val="E99D3E"/>
                </a:solidFill>
                <a:latin typeface="Century Gothic"/>
                <a:ea typeface="Calibri"/>
                <a:cs typeface="Calibri"/>
              </a:rPr>
              <a:t> spin wheel</a:t>
            </a:r>
            <a:r>
              <a:rPr lang="en-GB">
                <a:latin typeface="Century Gothic"/>
                <a:ea typeface="Calibri"/>
                <a:cs typeface="Calibri"/>
              </a:rPr>
              <a:t> which is similar to ours.(3bscientific,2025)</a:t>
            </a:r>
            <a:endParaRPr lang="en-GB">
              <a:latin typeface="Century Gothic"/>
            </a:endParaRPr>
          </a:p>
        </p:txBody>
      </p:sp>
      <p:sp>
        <p:nvSpPr>
          <p:cNvPr id="13" name="TextBox 12">
            <a:extLst>
              <a:ext uri="{FF2B5EF4-FFF2-40B4-BE49-F238E27FC236}">
                <a16:creationId xmlns:a16="http://schemas.microsoft.com/office/drawing/2014/main" id="{67C4CA71-3CF4-BD7C-A3BD-4C7719854A51}"/>
              </a:ext>
            </a:extLst>
          </p:cNvPr>
          <p:cNvSpPr txBox="1"/>
          <p:nvPr/>
        </p:nvSpPr>
        <p:spPr>
          <a:xfrm>
            <a:off x="14654" y="3624567"/>
            <a:ext cx="4733752" cy="2308324"/>
          </a:xfrm>
          <a:prstGeom prst="rect">
            <a:avLst/>
          </a:prstGeom>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entury Gothic"/>
                <a:cs typeface="Times New Roman"/>
              </a:rPr>
              <a:t>A game that teaches children about the different food groups by using a </a:t>
            </a:r>
            <a:r>
              <a:rPr lang="en-US" b="1">
                <a:solidFill>
                  <a:srgbClr val="E99D3E"/>
                </a:solidFill>
                <a:latin typeface="Century Gothic"/>
                <a:cs typeface="Times New Roman"/>
              </a:rPr>
              <a:t>floor mat</a:t>
            </a:r>
            <a:r>
              <a:rPr lang="en-US">
                <a:latin typeface="Century Gothic"/>
                <a:cs typeface="Times New Roman"/>
              </a:rPr>
              <a:t> that depicts the </a:t>
            </a:r>
            <a:r>
              <a:rPr lang="en-US" b="1">
                <a:solidFill>
                  <a:srgbClr val="E99D3E"/>
                </a:solidFill>
                <a:latin typeface="Century Gothic"/>
                <a:cs typeface="Times New Roman"/>
              </a:rPr>
              <a:t>Eatwell Guide.</a:t>
            </a:r>
            <a:r>
              <a:rPr lang="en-US">
                <a:solidFill>
                  <a:schemeClr val="tx1"/>
                </a:solidFill>
                <a:latin typeface="Century Gothic"/>
                <a:cs typeface="Times New Roman"/>
              </a:rPr>
              <a:t> The game requires its users to match the foods on the cards to the correct food group on the mat(Hope Education, 2025).</a:t>
            </a:r>
            <a:br>
              <a:rPr lang="en-US">
                <a:latin typeface="Century Gothic"/>
                <a:cs typeface="Times New Roman"/>
              </a:rPr>
            </a:br>
            <a:endParaRPr lang="en-US">
              <a:solidFill>
                <a:srgbClr val="013236"/>
              </a:solidFill>
              <a:latin typeface="Century Gothic"/>
              <a:cs typeface="Times New Roman"/>
            </a:endParaRPr>
          </a:p>
        </p:txBody>
      </p:sp>
    </p:spTree>
    <p:extLst>
      <p:ext uri="{BB962C8B-B14F-4D97-AF65-F5344CB8AC3E}">
        <p14:creationId xmlns:p14="http://schemas.microsoft.com/office/powerpoint/2010/main" val="326549831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E537-759C-5FF7-DCE7-342ACE637C28}"/>
              </a:ext>
            </a:extLst>
          </p:cNvPr>
          <p:cNvSpPr>
            <a:spLocks noGrp="1"/>
          </p:cNvSpPr>
          <p:nvPr>
            <p:ph type="title"/>
          </p:nvPr>
        </p:nvSpPr>
        <p:spPr/>
        <p:txBody>
          <a:bodyPr>
            <a:normAutofit/>
          </a:bodyPr>
          <a:lstStyle/>
          <a:p>
            <a:r>
              <a:rPr lang="en-GB">
                <a:latin typeface="Century Gothic"/>
                <a:ea typeface="Calibri Light"/>
                <a:cs typeface="Calibri Light"/>
              </a:rPr>
              <a:t>POTENTIAL ENHANCEMENTS WITH MORE TIME</a:t>
            </a:r>
          </a:p>
        </p:txBody>
      </p:sp>
      <p:sp>
        <p:nvSpPr>
          <p:cNvPr id="3" name="Content Placeholder 2">
            <a:extLst>
              <a:ext uri="{FF2B5EF4-FFF2-40B4-BE49-F238E27FC236}">
                <a16:creationId xmlns:a16="http://schemas.microsoft.com/office/drawing/2014/main" id="{1BA380DE-1B4E-DFAE-4F18-7473F0758409}"/>
              </a:ext>
            </a:extLst>
          </p:cNvPr>
          <p:cNvSpPr>
            <a:spLocks noGrp="1"/>
          </p:cNvSpPr>
          <p:nvPr>
            <p:ph idx="1"/>
          </p:nvPr>
        </p:nvSpPr>
        <p:spPr>
          <a:xfrm>
            <a:off x="838200" y="1444821"/>
            <a:ext cx="7280695" cy="4732142"/>
          </a:xfrm>
        </p:spPr>
        <p:txBody>
          <a:bodyPr vert="horz" lIns="91440" tIns="45720" rIns="91440" bIns="45720" rtlCol="0" anchor="t">
            <a:normAutofit fontScale="92500" lnSpcReduction="20000"/>
          </a:bodyPr>
          <a:lstStyle/>
          <a:p>
            <a:pPr marL="0" indent="0">
              <a:buNone/>
            </a:pPr>
            <a:endParaRPr lang="en-GB">
              <a:latin typeface="Century Gothic"/>
              <a:ea typeface="Calibri" panose="020F0502020204030204"/>
              <a:cs typeface="Calibri" panose="020F0502020204030204"/>
            </a:endParaRPr>
          </a:p>
          <a:p>
            <a:r>
              <a:rPr lang="en-GB" b="1">
                <a:solidFill>
                  <a:srgbClr val="E99D3E"/>
                </a:solidFill>
                <a:latin typeface="Century Gothic"/>
                <a:ea typeface="Calibri" panose="020F0502020204030204"/>
                <a:cs typeface="Calibri" panose="020F0502020204030204"/>
              </a:rPr>
              <a:t>Different difficulty levels</a:t>
            </a:r>
            <a:r>
              <a:rPr lang="en-GB">
                <a:latin typeface="Century Gothic"/>
                <a:ea typeface="Calibri" panose="020F0502020204030204"/>
                <a:cs typeface="Calibri" panose="020F0502020204030204"/>
              </a:rPr>
              <a:t> of quiz questions, makes the game more inclusive for ages and abilities.</a:t>
            </a:r>
          </a:p>
          <a:p>
            <a:endParaRPr lang="en-GB">
              <a:latin typeface="Century Gothic"/>
              <a:ea typeface="Calibri" panose="020F0502020204030204"/>
              <a:cs typeface="Calibri" panose="020F0502020204030204"/>
            </a:endParaRPr>
          </a:p>
          <a:p>
            <a:r>
              <a:rPr lang="en-GB">
                <a:latin typeface="Century Gothic"/>
                <a:ea typeface="Calibri" panose="020F0502020204030204"/>
                <a:cs typeface="Calibri" panose="020F0502020204030204"/>
              </a:rPr>
              <a:t> The ability to play against other player's/ teams </a:t>
            </a:r>
            <a:r>
              <a:rPr lang="en-GB" b="1">
                <a:solidFill>
                  <a:srgbClr val="E99D3E"/>
                </a:solidFill>
                <a:latin typeface="Century Gothic"/>
                <a:ea typeface="Calibri" panose="020F0502020204030204"/>
                <a:cs typeface="Calibri" panose="020F0502020204030204"/>
              </a:rPr>
              <a:t>online </a:t>
            </a:r>
            <a:r>
              <a:rPr lang="en-GB">
                <a:latin typeface="Century Gothic"/>
                <a:ea typeface="Calibri" panose="020F0502020204030204"/>
                <a:cs typeface="Calibri" panose="020F0502020204030204"/>
              </a:rPr>
              <a:t>can be beneficial for developing </a:t>
            </a:r>
            <a:r>
              <a:rPr lang="en-GB" b="1">
                <a:solidFill>
                  <a:srgbClr val="E99D3E"/>
                </a:solidFill>
                <a:latin typeface="Century Gothic"/>
                <a:ea typeface="Calibri" panose="020F0502020204030204"/>
                <a:cs typeface="Calibri" panose="020F0502020204030204"/>
              </a:rPr>
              <a:t>social skills</a:t>
            </a:r>
            <a:r>
              <a:rPr lang="en-GB">
                <a:latin typeface="Century Gothic"/>
                <a:ea typeface="Calibri" panose="020F0502020204030204"/>
                <a:cs typeface="Calibri" panose="020F0502020204030204"/>
              </a:rPr>
              <a:t> (Du </a:t>
            </a:r>
            <a:r>
              <a:rPr lang="en-GB" i="1">
                <a:latin typeface="Century Gothic"/>
                <a:ea typeface="Calibri" panose="020F0502020204030204"/>
                <a:cs typeface="Calibri" panose="020F0502020204030204"/>
              </a:rPr>
              <a:t>et al.,</a:t>
            </a:r>
            <a:r>
              <a:rPr lang="en-GB">
                <a:latin typeface="Century Gothic"/>
                <a:ea typeface="Calibri" panose="020F0502020204030204"/>
                <a:cs typeface="Calibri" panose="020F0502020204030204"/>
              </a:rPr>
              <a:t> 2021)</a:t>
            </a:r>
            <a:r>
              <a:rPr lang="en-GB" i="1">
                <a:latin typeface="Century Gothic"/>
                <a:ea typeface="Calibri" panose="020F0502020204030204"/>
                <a:cs typeface="Calibri" panose="020F0502020204030204"/>
              </a:rPr>
              <a:t>.</a:t>
            </a:r>
          </a:p>
          <a:p>
            <a:endParaRPr lang="en-US">
              <a:latin typeface="Century Gothic"/>
              <a:ea typeface="Calibri" panose="020F0502020204030204"/>
              <a:cs typeface="Calibri" panose="020F0502020204030204"/>
            </a:endParaRPr>
          </a:p>
          <a:p>
            <a:r>
              <a:rPr lang="en-US">
                <a:latin typeface="Century Gothic"/>
                <a:ea typeface="Calibri" panose="020F0502020204030204"/>
                <a:cs typeface="Calibri" panose="020F0502020204030204"/>
              </a:rPr>
              <a:t>Research indicates that many </a:t>
            </a:r>
            <a:r>
              <a:rPr lang="en-US" b="1">
                <a:solidFill>
                  <a:srgbClr val="E99D3E"/>
                </a:solidFill>
                <a:latin typeface="Century Gothic"/>
                <a:ea typeface="Calibri" panose="020F0502020204030204"/>
                <a:cs typeface="Calibri" panose="020F0502020204030204"/>
              </a:rPr>
              <a:t>designers fail</a:t>
            </a:r>
            <a:r>
              <a:rPr lang="en-US">
                <a:latin typeface="Century Gothic"/>
                <a:ea typeface="Calibri" panose="020F0502020204030204"/>
                <a:cs typeface="Calibri" panose="020F0502020204030204"/>
              </a:rPr>
              <a:t> to adapt games for individuals in wheelchairs</a:t>
            </a:r>
            <a:r>
              <a:rPr lang="en-GB">
                <a:latin typeface="Century Gothic"/>
                <a:ea typeface="Calibri" panose="020F0502020204030204"/>
                <a:cs typeface="Calibri" panose="020F0502020204030204"/>
              </a:rPr>
              <a:t> (Hassan, 2023).</a:t>
            </a:r>
            <a:endParaRPr lang="en-GB">
              <a:ea typeface="Calibri" panose="020F0502020204030204"/>
              <a:cs typeface="Calibri" panose="020F0502020204030204"/>
            </a:endParaRPr>
          </a:p>
        </p:txBody>
      </p:sp>
    </p:spTree>
    <p:extLst>
      <p:ext uri="{BB962C8B-B14F-4D97-AF65-F5344CB8AC3E}">
        <p14:creationId xmlns:p14="http://schemas.microsoft.com/office/powerpoint/2010/main" val="3116795352"/>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34AA-0D38-0A89-7FA2-F53B7892D6F5}"/>
              </a:ext>
            </a:extLst>
          </p:cNvPr>
          <p:cNvSpPr>
            <a:spLocks noGrp="1"/>
          </p:cNvSpPr>
          <p:nvPr>
            <p:ph type="title"/>
          </p:nvPr>
        </p:nvSpPr>
        <p:spPr>
          <a:xfrm>
            <a:off x="3723387" y="172587"/>
            <a:ext cx="4741335" cy="1176694"/>
          </a:xfrm>
          <a:ln>
            <a:noFill/>
          </a:ln>
        </p:spPr>
        <p:style>
          <a:lnRef idx="2">
            <a:schemeClr val="accent4"/>
          </a:lnRef>
          <a:fillRef idx="1">
            <a:schemeClr val="lt1"/>
          </a:fillRef>
          <a:effectRef idx="0">
            <a:schemeClr val="accent4"/>
          </a:effectRef>
          <a:fontRef idx="minor">
            <a:schemeClr val="dk1"/>
          </a:fontRef>
        </p:style>
        <p:txBody>
          <a:bodyPr>
            <a:noAutofit/>
          </a:bodyPr>
          <a:lstStyle/>
          <a:p>
            <a:pPr algn="ctr"/>
            <a:r>
              <a:rPr lang="en-US">
                <a:solidFill>
                  <a:srgbClr val="013236"/>
                </a:solidFill>
                <a:latin typeface="Century Gothic"/>
                <a:ea typeface="Calibri Light"/>
                <a:cs typeface="Calibri Light"/>
              </a:rPr>
              <a:t>COLLABORATIVE  WORKING</a:t>
            </a:r>
            <a:endParaRPr lang="en-US"/>
          </a:p>
        </p:txBody>
      </p:sp>
      <p:pic>
        <p:nvPicPr>
          <p:cNvPr id="4" name="Content Placeholder 3">
            <a:extLst>
              <a:ext uri="{FF2B5EF4-FFF2-40B4-BE49-F238E27FC236}">
                <a16:creationId xmlns:a16="http://schemas.microsoft.com/office/drawing/2014/main" id="{4782FBC7-7DEB-9540-3EEC-649C1027EFFB}"/>
              </a:ext>
            </a:extLst>
          </p:cNvPr>
          <p:cNvPicPr>
            <a:picLocks noGrp="1" noChangeAspect="1"/>
          </p:cNvPicPr>
          <p:nvPr>
            <p:ph idx="1"/>
          </p:nvPr>
        </p:nvPicPr>
        <p:blipFill>
          <a:blip r:embed="rId3"/>
          <a:stretch>
            <a:fillRect/>
          </a:stretch>
        </p:blipFill>
        <p:spPr>
          <a:xfrm>
            <a:off x="7185904" y="4419854"/>
            <a:ext cx="2825968" cy="1857413"/>
          </a:xfrm>
        </p:spPr>
      </p:pic>
      <p:sp>
        <p:nvSpPr>
          <p:cNvPr id="9" name="TextBox 8">
            <a:extLst>
              <a:ext uri="{FF2B5EF4-FFF2-40B4-BE49-F238E27FC236}">
                <a16:creationId xmlns:a16="http://schemas.microsoft.com/office/drawing/2014/main" id="{B3CD2402-E5BF-6833-89C8-CC51DBDFF290}"/>
              </a:ext>
            </a:extLst>
          </p:cNvPr>
          <p:cNvSpPr txBox="1"/>
          <p:nvPr/>
        </p:nvSpPr>
        <p:spPr>
          <a:xfrm>
            <a:off x="7142834" y="6287314"/>
            <a:ext cx="2871355" cy="21544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2025h).</a:t>
            </a:r>
            <a:endParaRPr lang="en-US">
              <a:latin typeface="Arial"/>
            </a:endParaRPr>
          </a:p>
        </p:txBody>
      </p:sp>
      <p:grpSp>
        <p:nvGrpSpPr>
          <p:cNvPr id="18" name="Group 17">
            <a:extLst>
              <a:ext uri="{FF2B5EF4-FFF2-40B4-BE49-F238E27FC236}">
                <a16:creationId xmlns:a16="http://schemas.microsoft.com/office/drawing/2014/main" id="{8ED2617D-0D14-9911-762B-AC1066D807DB}"/>
              </a:ext>
            </a:extLst>
          </p:cNvPr>
          <p:cNvGrpSpPr/>
          <p:nvPr/>
        </p:nvGrpSpPr>
        <p:grpSpPr>
          <a:xfrm>
            <a:off x="156770" y="3747913"/>
            <a:ext cx="1757109" cy="2860650"/>
            <a:chOff x="1483067" y="4028861"/>
            <a:chExt cx="1712285" cy="2748592"/>
          </a:xfrm>
        </p:grpSpPr>
        <p:pic>
          <p:nvPicPr>
            <p:cNvPr id="6" name="Picture 5" descr="A collage of two women&#10;&#10;AI-generated content may be incorrect.">
              <a:extLst>
                <a:ext uri="{FF2B5EF4-FFF2-40B4-BE49-F238E27FC236}">
                  <a16:creationId xmlns:a16="http://schemas.microsoft.com/office/drawing/2014/main" id="{F2617050-D546-0100-D848-6B11529F02C6}"/>
                </a:ext>
              </a:extLst>
            </p:cNvPr>
            <p:cNvPicPr>
              <a:picLocks noChangeAspect="1"/>
            </p:cNvPicPr>
            <p:nvPr/>
          </p:nvPicPr>
          <p:blipFill>
            <a:blip r:embed="rId4"/>
            <a:stretch>
              <a:fillRect/>
            </a:stretch>
          </p:blipFill>
          <p:spPr>
            <a:xfrm>
              <a:off x="1483067" y="4028861"/>
              <a:ext cx="1712285" cy="2410692"/>
            </a:xfrm>
            <a:prstGeom prst="rect">
              <a:avLst/>
            </a:prstGeom>
          </p:spPr>
        </p:pic>
        <p:sp>
          <p:nvSpPr>
            <p:cNvPr id="10" name="TextBox 9">
              <a:extLst>
                <a:ext uri="{FF2B5EF4-FFF2-40B4-BE49-F238E27FC236}">
                  <a16:creationId xmlns:a16="http://schemas.microsoft.com/office/drawing/2014/main" id="{B8FA4E90-4C00-5B42-A699-68474BFA2724}"/>
                </a:ext>
              </a:extLst>
            </p:cNvPr>
            <p:cNvSpPr txBox="1"/>
            <p:nvPr/>
          </p:nvSpPr>
          <p:spPr>
            <a:xfrm>
              <a:off x="1489363" y="6438899"/>
              <a:ext cx="1697181" cy="33855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baseline="0">
                  <a:solidFill>
                    <a:srgbClr val="013236"/>
                  </a:solidFill>
                  <a:latin typeface="Arial"/>
                  <a:cs typeface="Arial"/>
                </a:rPr>
                <a:t>(Davies, </a:t>
              </a:r>
              <a:r>
                <a:rPr lang="en-US" sz="800">
                  <a:solidFill>
                    <a:srgbClr val="013236"/>
                  </a:solidFill>
                  <a:latin typeface="Arial"/>
                  <a:cs typeface="Arial"/>
                </a:rPr>
                <a:t>Richards and Poole, 2025o).</a:t>
              </a:r>
              <a:endParaRPr lang="en-US">
                <a:latin typeface="Arial"/>
              </a:endParaRPr>
            </a:p>
          </p:txBody>
        </p:sp>
      </p:grpSp>
      <p:grpSp>
        <p:nvGrpSpPr>
          <p:cNvPr id="20" name="Group 19">
            <a:extLst>
              <a:ext uri="{FF2B5EF4-FFF2-40B4-BE49-F238E27FC236}">
                <a16:creationId xmlns:a16="http://schemas.microsoft.com/office/drawing/2014/main" id="{57E80165-1A32-2473-E6D0-C87FD425AC6E}"/>
              </a:ext>
            </a:extLst>
          </p:cNvPr>
          <p:cNvGrpSpPr/>
          <p:nvPr/>
        </p:nvGrpSpPr>
        <p:grpSpPr>
          <a:xfrm>
            <a:off x="10187829" y="371823"/>
            <a:ext cx="1691011" cy="2892486"/>
            <a:chOff x="9481858" y="293381"/>
            <a:chExt cx="1466893" cy="2746809"/>
          </a:xfrm>
        </p:grpSpPr>
        <p:pic>
          <p:nvPicPr>
            <p:cNvPr id="7" name="Picture 6">
              <a:extLst>
                <a:ext uri="{FF2B5EF4-FFF2-40B4-BE49-F238E27FC236}">
                  <a16:creationId xmlns:a16="http://schemas.microsoft.com/office/drawing/2014/main" id="{BDDC8ADF-BE4E-7E08-D28C-5EBE906171CA}"/>
                </a:ext>
              </a:extLst>
            </p:cNvPr>
            <p:cNvPicPr>
              <a:picLocks noChangeAspect="1"/>
            </p:cNvPicPr>
            <p:nvPr/>
          </p:nvPicPr>
          <p:blipFill>
            <a:blip r:embed="rId5"/>
            <a:stretch>
              <a:fillRect/>
            </a:stretch>
          </p:blipFill>
          <p:spPr>
            <a:xfrm>
              <a:off x="9481858" y="293381"/>
              <a:ext cx="1466893" cy="2311236"/>
            </a:xfrm>
            <a:prstGeom prst="rect">
              <a:avLst/>
            </a:prstGeom>
          </p:spPr>
        </p:pic>
        <p:sp>
          <p:nvSpPr>
            <p:cNvPr id="11" name="TextBox 10">
              <a:extLst>
                <a:ext uri="{FF2B5EF4-FFF2-40B4-BE49-F238E27FC236}">
                  <a16:creationId xmlns:a16="http://schemas.microsoft.com/office/drawing/2014/main" id="{9BF4F14C-063E-E276-D13E-736CDDBBC81E}"/>
                </a:ext>
              </a:extLst>
            </p:cNvPr>
            <p:cNvSpPr txBox="1"/>
            <p:nvPr/>
          </p:nvSpPr>
          <p:spPr>
            <a:xfrm>
              <a:off x="9490364" y="2701636"/>
              <a:ext cx="1420090" cy="33855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2025p).</a:t>
              </a:r>
              <a:endParaRPr lang="en-US">
                <a:latin typeface="Arial"/>
              </a:endParaRPr>
            </a:p>
          </p:txBody>
        </p:sp>
      </p:grpSp>
      <p:grpSp>
        <p:nvGrpSpPr>
          <p:cNvPr id="19" name="Group 18">
            <a:extLst>
              <a:ext uri="{FF2B5EF4-FFF2-40B4-BE49-F238E27FC236}">
                <a16:creationId xmlns:a16="http://schemas.microsoft.com/office/drawing/2014/main" id="{1CCACC33-50FA-F962-58B8-FDBE8CA68BED}"/>
              </a:ext>
            </a:extLst>
          </p:cNvPr>
          <p:cNvGrpSpPr/>
          <p:nvPr/>
        </p:nvGrpSpPr>
        <p:grpSpPr>
          <a:xfrm>
            <a:off x="10309500" y="3635094"/>
            <a:ext cx="1567308" cy="2742206"/>
            <a:chOff x="10421558" y="3747152"/>
            <a:chExt cx="1455250" cy="2607737"/>
          </a:xfrm>
        </p:grpSpPr>
        <p:pic>
          <p:nvPicPr>
            <p:cNvPr id="3" name="Picture 2" descr="A person taking a selfie&#10;&#10;AI-generated content may be incorrect.">
              <a:extLst>
                <a:ext uri="{FF2B5EF4-FFF2-40B4-BE49-F238E27FC236}">
                  <a16:creationId xmlns:a16="http://schemas.microsoft.com/office/drawing/2014/main" id="{DAAD429F-CA90-F51D-FA7A-BA4A383D70DD}"/>
                </a:ext>
              </a:extLst>
            </p:cNvPr>
            <p:cNvPicPr>
              <a:picLocks noChangeAspect="1"/>
            </p:cNvPicPr>
            <p:nvPr/>
          </p:nvPicPr>
          <p:blipFill>
            <a:blip r:embed="rId6"/>
            <a:stretch>
              <a:fillRect/>
            </a:stretch>
          </p:blipFill>
          <p:spPr>
            <a:xfrm>
              <a:off x="10421558" y="3747152"/>
              <a:ext cx="1452263" cy="2265721"/>
            </a:xfrm>
            <a:prstGeom prst="rect">
              <a:avLst/>
            </a:prstGeom>
          </p:spPr>
        </p:pic>
        <p:sp>
          <p:nvSpPr>
            <p:cNvPr id="12" name="TextBox 11">
              <a:extLst>
                <a:ext uri="{FF2B5EF4-FFF2-40B4-BE49-F238E27FC236}">
                  <a16:creationId xmlns:a16="http://schemas.microsoft.com/office/drawing/2014/main" id="{69AB708B-810A-B9B3-FF3A-B46229F269E2}"/>
                </a:ext>
              </a:extLst>
            </p:cNvPr>
            <p:cNvSpPr txBox="1"/>
            <p:nvPr/>
          </p:nvSpPr>
          <p:spPr>
            <a:xfrm>
              <a:off x="10425545" y="6016335"/>
              <a:ext cx="1451263" cy="33855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2025q).</a:t>
              </a:r>
              <a:endParaRPr lang="en-US">
                <a:latin typeface="Arial"/>
              </a:endParaRPr>
            </a:p>
          </p:txBody>
        </p:sp>
      </p:grpSp>
      <p:grpSp>
        <p:nvGrpSpPr>
          <p:cNvPr id="17" name="Group 16">
            <a:extLst>
              <a:ext uri="{FF2B5EF4-FFF2-40B4-BE49-F238E27FC236}">
                <a16:creationId xmlns:a16="http://schemas.microsoft.com/office/drawing/2014/main" id="{4DAD59F1-B087-DE65-5956-E1A3D5F7244F}"/>
              </a:ext>
            </a:extLst>
          </p:cNvPr>
          <p:cNvGrpSpPr/>
          <p:nvPr/>
        </p:nvGrpSpPr>
        <p:grpSpPr>
          <a:xfrm>
            <a:off x="152910" y="380121"/>
            <a:ext cx="1717888" cy="2890808"/>
            <a:chOff x="513099" y="1360636"/>
            <a:chExt cx="1617036" cy="2666690"/>
          </a:xfrm>
        </p:grpSpPr>
        <p:pic>
          <p:nvPicPr>
            <p:cNvPr id="5" name="Picture 4">
              <a:extLst>
                <a:ext uri="{FF2B5EF4-FFF2-40B4-BE49-F238E27FC236}">
                  <a16:creationId xmlns:a16="http://schemas.microsoft.com/office/drawing/2014/main" id="{E4285C51-9762-68FB-FEC0-2BC4A8BF75CF}"/>
                </a:ext>
              </a:extLst>
            </p:cNvPr>
            <p:cNvPicPr>
              <a:picLocks noChangeAspect="1"/>
            </p:cNvPicPr>
            <p:nvPr/>
          </p:nvPicPr>
          <p:blipFill>
            <a:blip r:embed="rId7"/>
            <a:stretch>
              <a:fillRect/>
            </a:stretch>
          </p:blipFill>
          <p:spPr>
            <a:xfrm>
              <a:off x="513099" y="1360636"/>
              <a:ext cx="1611275" cy="2233954"/>
            </a:xfrm>
            <a:prstGeom prst="rect">
              <a:avLst/>
            </a:prstGeom>
          </p:spPr>
        </p:pic>
        <p:sp>
          <p:nvSpPr>
            <p:cNvPr id="13" name="TextBox 12">
              <a:extLst>
                <a:ext uri="{FF2B5EF4-FFF2-40B4-BE49-F238E27FC236}">
                  <a16:creationId xmlns:a16="http://schemas.microsoft.com/office/drawing/2014/main" id="{6154D459-00F4-93C5-A26E-4C0E0DD26B7C}"/>
                </a:ext>
              </a:extLst>
            </p:cNvPr>
            <p:cNvSpPr txBox="1"/>
            <p:nvPr/>
          </p:nvSpPr>
          <p:spPr>
            <a:xfrm>
              <a:off x="519545" y="3688772"/>
              <a:ext cx="1610590" cy="33855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2025n).</a:t>
              </a:r>
              <a:endParaRPr lang="en-US">
                <a:latin typeface="Arial"/>
              </a:endParaRPr>
            </a:p>
          </p:txBody>
        </p:sp>
      </p:grpSp>
      <p:grpSp>
        <p:nvGrpSpPr>
          <p:cNvPr id="22" name="Group 21">
            <a:extLst>
              <a:ext uri="{FF2B5EF4-FFF2-40B4-BE49-F238E27FC236}">
                <a16:creationId xmlns:a16="http://schemas.microsoft.com/office/drawing/2014/main" id="{33D9B0EA-0349-2028-B37C-104DE8EAB451}"/>
              </a:ext>
            </a:extLst>
          </p:cNvPr>
          <p:cNvGrpSpPr/>
          <p:nvPr/>
        </p:nvGrpSpPr>
        <p:grpSpPr>
          <a:xfrm>
            <a:off x="2310578" y="4531586"/>
            <a:ext cx="2376343" cy="1971025"/>
            <a:chOff x="4137137" y="3982498"/>
            <a:chExt cx="2376343" cy="1971025"/>
          </a:xfrm>
        </p:grpSpPr>
        <p:pic>
          <p:nvPicPr>
            <p:cNvPr id="14" name="Picture 13">
              <a:extLst>
                <a:ext uri="{FF2B5EF4-FFF2-40B4-BE49-F238E27FC236}">
                  <a16:creationId xmlns:a16="http://schemas.microsoft.com/office/drawing/2014/main" id="{B1177031-E89E-1CC2-A59E-65ACB5B9CC16}"/>
                </a:ext>
              </a:extLst>
            </p:cNvPr>
            <p:cNvPicPr>
              <a:picLocks noChangeAspect="1"/>
            </p:cNvPicPr>
            <p:nvPr/>
          </p:nvPicPr>
          <p:blipFill>
            <a:blip r:embed="rId8"/>
            <a:srcRect l="46218" r="-186" b="-342"/>
            <a:stretch/>
          </p:blipFill>
          <p:spPr>
            <a:xfrm rot="5400000">
              <a:off x="4474106" y="3645529"/>
              <a:ext cx="1702406" cy="2376343"/>
            </a:xfrm>
            <a:prstGeom prst="rect">
              <a:avLst/>
            </a:prstGeom>
          </p:spPr>
        </p:pic>
        <p:sp>
          <p:nvSpPr>
            <p:cNvPr id="15" name="TextBox 14">
              <a:extLst>
                <a:ext uri="{FF2B5EF4-FFF2-40B4-BE49-F238E27FC236}">
                  <a16:creationId xmlns:a16="http://schemas.microsoft.com/office/drawing/2014/main" id="{8696E70B-E664-7817-84B6-282BD2EC2D55}"/>
                </a:ext>
              </a:extLst>
            </p:cNvPr>
            <p:cNvSpPr txBox="1"/>
            <p:nvPr/>
          </p:nvSpPr>
          <p:spPr>
            <a:xfrm>
              <a:off x="4149368" y="5738079"/>
              <a:ext cx="2358037" cy="21544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2025a).</a:t>
              </a:r>
              <a:endParaRPr lang="en-US">
                <a:latin typeface="Arial"/>
              </a:endParaRPr>
            </a:p>
          </p:txBody>
        </p:sp>
      </p:grpSp>
      <p:grpSp>
        <p:nvGrpSpPr>
          <p:cNvPr id="21" name="Group 20">
            <a:extLst>
              <a:ext uri="{FF2B5EF4-FFF2-40B4-BE49-F238E27FC236}">
                <a16:creationId xmlns:a16="http://schemas.microsoft.com/office/drawing/2014/main" id="{6601C11D-82DB-0D2B-2659-7478658B0CB9}"/>
              </a:ext>
            </a:extLst>
          </p:cNvPr>
          <p:cNvGrpSpPr/>
          <p:nvPr/>
        </p:nvGrpSpPr>
        <p:grpSpPr>
          <a:xfrm>
            <a:off x="5017122" y="3799820"/>
            <a:ext cx="1773448" cy="2705031"/>
            <a:chOff x="6709211" y="1782761"/>
            <a:chExt cx="1773448" cy="2705031"/>
          </a:xfrm>
        </p:grpSpPr>
        <p:pic>
          <p:nvPicPr>
            <p:cNvPr id="8" name="Picture 7" descr="A person writing on a piece of paper&#10;&#10;AI-generated content may be incorrect.">
              <a:extLst>
                <a:ext uri="{FF2B5EF4-FFF2-40B4-BE49-F238E27FC236}">
                  <a16:creationId xmlns:a16="http://schemas.microsoft.com/office/drawing/2014/main" id="{2A14856B-134A-74C6-7B8B-7CC9CC78F62A}"/>
                </a:ext>
              </a:extLst>
            </p:cNvPr>
            <p:cNvPicPr>
              <a:picLocks noChangeAspect="1"/>
            </p:cNvPicPr>
            <p:nvPr/>
          </p:nvPicPr>
          <p:blipFill>
            <a:blip r:embed="rId9"/>
            <a:stretch>
              <a:fillRect/>
            </a:stretch>
          </p:blipFill>
          <p:spPr>
            <a:xfrm rot="5400000">
              <a:off x="6414638" y="2077334"/>
              <a:ext cx="2362594" cy="1773448"/>
            </a:xfrm>
            <a:prstGeom prst="rect">
              <a:avLst/>
            </a:prstGeom>
          </p:spPr>
        </p:pic>
        <p:sp>
          <p:nvSpPr>
            <p:cNvPr id="16" name="TextBox 15">
              <a:extLst>
                <a:ext uri="{FF2B5EF4-FFF2-40B4-BE49-F238E27FC236}">
                  <a16:creationId xmlns:a16="http://schemas.microsoft.com/office/drawing/2014/main" id="{C156A19F-21B2-4077-B917-790B1BA8E8E4}"/>
                </a:ext>
              </a:extLst>
            </p:cNvPr>
            <p:cNvSpPr txBox="1"/>
            <p:nvPr/>
          </p:nvSpPr>
          <p:spPr>
            <a:xfrm>
              <a:off x="6722672" y="4149238"/>
              <a:ext cx="1723181" cy="33855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solidFill>
                    <a:srgbClr val="013236"/>
                  </a:solidFill>
                  <a:latin typeface="Arial"/>
                  <a:ea typeface="Calibri"/>
                  <a:cs typeface="Calibri"/>
                </a:rPr>
                <a:t>(Davies, Richards and Poole, 2025c).</a:t>
              </a:r>
              <a:endParaRPr lang="en-US">
                <a:latin typeface="Arial"/>
              </a:endParaRPr>
            </a:p>
          </p:txBody>
        </p:sp>
      </p:grpSp>
      <p:sp>
        <p:nvSpPr>
          <p:cNvPr id="23" name="TextBox 22">
            <a:extLst>
              <a:ext uri="{FF2B5EF4-FFF2-40B4-BE49-F238E27FC236}">
                <a16:creationId xmlns:a16="http://schemas.microsoft.com/office/drawing/2014/main" id="{8807C198-D8D1-1563-9A7D-F5D51A2E75B8}"/>
              </a:ext>
            </a:extLst>
          </p:cNvPr>
          <p:cNvSpPr txBox="1"/>
          <p:nvPr/>
        </p:nvSpPr>
        <p:spPr>
          <a:xfrm>
            <a:off x="3166783" y="1822076"/>
            <a:ext cx="58696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entury Gothic"/>
              </a:rPr>
              <a:t>Collaborative learning is an essential skill that helps to enhance both educational and social outcomes (Le, Janssen and Wubbels, 2018). </a:t>
            </a:r>
            <a:endParaRPr lang="en-GB">
              <a:latin typeface="Century Gothic"/>
            </a:endParaRPr>
          </a:p>
        </p:txBody>
      </p:sp>
    </p:spTree>
    <p:extLst>
      <p:ext uri="{BB962C8B-B14F-4D97-AF65-F5344CB8AC3E}">
        <p14:creationId xmlns:p14="http://schemas.microsoft.com/office/powerpoint/2010/main" val="2867032044"/>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1DB21-89C7-5B8D-B277-FB748BC4F06A}"/>
              </a:ext>
            </a:extLst>
          </p:cNvPr>
          <p:cNvSpPr>
            <a:spLocks noGrp="1"/>
          </p:cNvSpPr>
          <p:nvPr>
            <p:ph type="title"/>
          </p:nvPr>
        </p:nvSpPr>
        <p:spPr>
          <a:xfrm>
            <a:off x="864937" y="353522"/>
            <a:ext cx="2721810" cy="911142"/>
          </a:xfrm>
        </p:spPr>
        <p:txBody>
          <a:bodyPr/>
          <a:lstStyle/>
          <a:p>
            <a:r>
              <a:rPr lang="en-GB">
                <a:solidFill>
                  <a:srgbClr val="013236"/>
                </a:solidFill>
                <a:latin typeface="Century Gothic"/>
                <a:ea typeface="Calibri Light"/>
                <a:cs typeface="Calibri Light"/>
              </a:rPr>
              <a:t>TO FINISH</a:t>
            </a:r>
          </a:p>
        </p:txBody>
      </p:sp>
      <p:sp>
        <p:nvSpPr>
          <p:cNvPr id="3" name="Content Placeholder 2">
            <a:extLst>
              <a:ext uri="{FF2B5EF4-FFF2-40B4-BE49-F238E27FC236}">
                <a16:creationId xmlns:a16="http://schemas.microsoft.com/office/drawing/2014/main" id="{FEDA8464-53A9-3722-B6AF-9EAB47EAC28D}"/>
              </a:ext>
            </a:extLst>
          </p:cNvPr>
          <p:cNvSpPr>
            <a:spLocks noGrp="1"/>
          </p:cNvSpPr>
          <p:nvPr>
            <p:ph idx="1"/>
          </p:nvPr>
        </p:nvSpPr>
        <p:spPr>
          <a:xfrm>
            <a:off x="290095" y="1254313"/>
            <a:ext cx="11625179" cy="1330078"/>
          </a:xfrm>
        </p:spPr>
        <p:txBody>
          <a:bodyPr vert="horz" lIns="91440" tIns="45720" rIns="91440" bIns="45720" rtlCol="0" anchor="t">
            <a:normAutofit/>
          </a:bodyPr>
          <a:lstStyle/>
          <a:p>
            <a:pPr marL="0" indent="0">
              <a:buNone/>
            </a:pPr>
            <a:r>
              <a:rPr lang="en-GB">
                <a:solidFill>
                  <a:srgbClr val="013236"/>
                </a:solidFill>
                <a:latin typeface="Century Gothic"/>
                <a:ea typeface="Calibri"/>
                <a:cs typeface="Calibri"/>
              </a:rPr>
              <a:t>Collectively as a team, we believe that by following the design thinking process we were able to create a product that can help to;</a:t>
            </a:r>
            <a:endParaRPr lang="en-US">
              <a:solidFill>
                <a:srgbClr val="013236"/>
              </a:solidFill>
              <a:latin typeface="Century Gothic"/>
            </a:endParaRPr>
          </a:p>
          <a:p>
            <a:endParaRPr lang="en-GB" b="1">
              <a:solidFill>
                <a:srgbClr val="E99D3E"/>
              </a:solidFill>
              <a:latin typeface="Century Gothic"/>
              <a:ea typeface="Calibri"/>
              <a:cs typeface="Calibri"/>
            </a:endParaRPr>
          </a:p>
          <a:p>
            <a:endParaRPr lang="en-GB" b="1">
              <a:solidFill>
                <a:srgbClr val="E99D3E"/>
              </a:solidFill>
              <a:latin typeface="Century Gothic"/>
              <a:ea typeface="Calibri"/>
              <a:cs typeface="Calibri"/>
            </a:endParaRPr>
          </a:p>
          <a:p>
            <a:endParaRPr lang="en-GB" b="1">
              <a:solidFill>
                <a:srgbClr val="E99D3E"/>
              </a:solidFill>
              <a:latin typeface="Century Gothic"/>
              <a:ea typeface="Calibri"/>
              <a:cs typeface="Calibri"/>
            </a:endParaRPr>
          </a:p>
          <a:p>
            <a:endParaRPr lang="en-GB">
              <a:solidFill>
                <a:srgbClr val="013236"/>
              </a:solidFill>
              <a:latin typeface="Century Gothic"/>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53F251BF-1C48-8058-3110-E6587D37FC19}"/>
              </a:ext>
            </a:extLst>
          </p:cNvPr>
          <p:cNvSpPr txBox="1"/>
          <p:nvPr/>
        </p:nvSpPr>
        <p:spPr>
          <a:xfrm>
            <a:off x="286084" y="4686816"/>
            <a:ext cx="1081772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a:solidFill>
                  <a:srgbClr val="013236"/>
                </a:solidFill>
                <a:latin typeface="Century Gothic"/>
              </a:rPr>
              <a:t>We also find that this product could be introduced both within the </a:t>
            </a:r>
            <a:r>
              <a:rPr lang="en-GB" sz="2600" b="1">
                <a:solidFill>
                  <a:srgbClr val="E99D3E"/>
                </a:solidFill>
                <a:latin typeface="Century Gothic"/>
              </a:rPr>
              <a:t>home</a:t>
            </a:r>
            <a:r>
              <a:rPr lang="en-GB" sz="2600">
                <a:solidFill>
                  <a:srgbClr val="013236"/>
                </a:solidFill>
                <a:latin typeface="Century Gothic"/>
              </a:rPr>
              <a:t> and in </a:t>
            </a:r>
            <a:r>
              <a:rPr lang="en-GB" sz="2600" b="1">
                <a:solidFill>
                  <a:srgbClr val="E99D3E"/>
                </a:solidFill>
                <a:latin typeface="Century Gothic"/>
              </a:rPr>
              <a:t>educational settings </a:t>
            </a:r>
            <a:r>
              <a:rPr lang="en-GB" sz="2600">
                <a:solidFill>
                  <a:srgbClr val="013236"/>
                </a:solidFill>
                <a:latin typeface="Century Gothic"/>
              </a:rPr>
              <a:t>such as schools. </a:t>
            </a:r>
            <a:endParaRPr lang="en-GB"/>
          </a:p>
        </p:txBody>
      </p:sp>
      <p:sp>
        <p:nvSpPr>
          <p:cNvPr id="5" name="TextBox 4">
            <a:extLst>
              <a:ext uri="{FF2B5EF4-FFF2-40B4-BE49-F238E27FC236}">
                <a16:creationId xmlns:a16="http://schemas.microsoft.com/office/drawing/2014/main" id="{66AFF215-4119-4B35-F14A-6C10F87D366F}"/>
              </a:ext>
            </a:extLst>
          </p:cNvPr>
          <p:cNvSpPr txBox="1"/>
          <p:nvPr/>
        </p:nvSpPr>
        <p:spPr>
          <a:xfrm>
            <a:off x="499979" y="2319598"/>
            <a:ext cx="615214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solidFill>
                  <a:srgbClr val="013236"/>
                </a:solidFill>
                <a:latin typeface="Century Gothic"/>
              </a:rPr>
              <a:t>Reduce rates of </a:t>
            </a:r>
            <a:r>
              <a:rPr lang="en-GB" sz="2800" b="1">
                <a:solidFill>
                  <a:srgbClr val="E99D3E"/>
                </a:solidFill>
                <a:latin typeface="Century Gothic"/>
              </a:rPr>
              <a:t>obesity </a:t>
            </a: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E2DF5E93-A1B3-8E62-1115-468596B14ADB}"/>
              </a:ext>
            </a:extLst>
          </p:cNvPr>
          <p:cNvSpPr txBox="1"/>
          <p:nvPr/>
        </p:nvSpPr>
        <p:spPr>
          <a:xfrm>
            <a:off x="499979" y="2854334"/>
            <a:ext cx="74355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solidFill>
                  <a:srgbClr val="013236"/>
                </a:solidFill>
                <a:latin typeface="Century Gothic"/>
              </a:rPr>
              <a:t>Reduce rates of </a:t>
            </a:r>
            <a:r>
              <a:rPr lang="en-GB" sz="2800" b="1">
                <a:solidFill>
                  <a:srgbClr val="E99D3E"/>
                </a:solidFill>
                <a:latin typeface="Century Gothic"/>
              </a:rPr>
              <a:t>malnutrition</a:t>
            </a:r>
            <a:endParaRPr lang="en-GB">
              <a:ea typeface="Calibri" panose="020F0502020204030204"/>
              <a:cs typeface="Calibri" panose="020F0502020204030204"/>
            </a:endParaRPr>
          </a:p>
        </p:txBody>
      </p:sp>
      <p:sp>
        <p:nvSpPr>
          <p:cNvPr id="7" name="TextBox 6">
            <a:extLst>
              <a:ext uri="{FF2B5EF4-FFF2-40B4-BE49-F238E27FC236}">
                <a16:creationId xmlns:a16="http://schemas.microsoft.com/office/drawing/2014/main" id="{952E782F-56B0-8CFE-A098-9340FA238F37}"/>
              </a:ext>
            </a:extLst>
          </p:cNvPr>
          <p:cNvSpPr txBox="1"/>
          <p:nvPr/>
        </p:nvSpPr>
        <p:spPr>
          <a:xfrm>
            <a:off x="499979" y="3389071"/>
            <a:ext cx="92669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solidFill>
                  <a:srgbClr val="013236"/>
                </a:solidFill>
                <a:latin typeface="Century Gothic"/>
              </a:rPr>
              <a:t>Improve </a:t>
            </a:r>
            <a:r>
              <a:rPr lang="en-GB" sz="2800" b="1">
                <a:solidFill>
                  <a:srgbClr val="E99D3E"/>
                </a:solidFill>
                <a:latin typeface="Century Gothic"/>
              </a:rPr>
              <a:t>healthy eating</a:t>
            </a:r>
            <a:r>
              <a:rPr lang="en-GB" sz="2800">
                <a:solidFill>
                  <a:srgbClr val="013236"/>
                </a:solidFill>
                <a:latin typeface="Century Gothic"/>
              </a:rPr>
              <a:t> and </a:t>
            </a:r>
            <a:r>
              <a:rPr lang="en-GB" sz="2800" b="1">
                <a:solidFill>
                  <a:srgbClr val="E99D3E"/>
                </a:solidFill>
                <a:latin typeface="Century Gothic"/>
              </a:rPr>
              <a:t>lifestyle habits </a:t>
            </a:r>
            <a:endParaRPr lang="en-GB">
              <a:ea typeface="Calibri" panose="020F0502020204030204"/>
              <a:cs typeface="Calibri" panose="020F0502020204030204"/>
            </a:endParaRPr>
          </a:p>
        </p:txBody>
      </p:sp>
      <p:sp>
        <p:nvSpPr>
          <p:cNvPr id="8" name="TextBox 7">
            <a:extLst>
              <a:ext uri="{FF2B5EF4-FFF2-40B4-BE49-F238E27FC236}">
                <a16:creationId xmlns:a16="http://schemas.microsoft.com/office/drawing/2014/main" id="{E0C3C39F-400E-767A-10C0-5D213D6AD664}"/>
              </a:ext>
            </a:extLst>
          </p:cNvPr>
          <p:cNvSpPr txBox="1"/>
          <p:nvPr/>
        </p:nvSpPr>
        <p:spPr>
          <a:xfrm>
            <a:off x="499979" y="3923808"/>
            <a:ext cx="116198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a:solidFill>
                  <a:srgbClr val="013236"/>
                </a:solidFill>
                <a:latin typeface="Century Gothic"/>
              </a:rPr>
              <a:t>Improve </a:t>
            </a:r>
            <a:r>
              <a:rPr lang="en-GB" sz="2800" b="1">
                <a:solidFill>
                  <a:srgbClr val="E99D3E"/>
                </a:solidFill>
                <a:latin typeface="Century Gothic"/>
              </a:rPr>
              <a:t>health</a:t>
            </a:r>
            <a:r>
              <a:rPr lang="en-GB" sz="2800">
                <a:solidFill>
                  <a:srgbClr val="013236"/>
                </a:solidFill>
                <a:latin typeface="Century Gothic"/>
              </a:rPr>
              <a:t> and </a:t>
            </a:r>
            <a:r>
              <a:rPr lang="en-GB" sz="2800" b="1">
                <a:solidFill>
                  <a:srgbClr val="E99D3E"/>
                </a:solidFill>
                <a:latin typeface="Century Gothic"/>
              </a:rPr>
              <a:t>nutritional literacy </a:t>
            </a:r>
            <a:r>
              <a:rPr lang="en-GB" sz="2800">
                <a:solidFill>
                  <a:srgbClr val="013236"/>
                </a:solidFill>
                <a:latin typeface="Century Gothic"/>
              </a:rPr>
              <a:t> </a:t>
            </a:r>
            <a:endParaRPr lang="en-GB">
              <a:ea typeface="Calibri" panose="020F0502020204030204"/>
              <a:cs typeface="Calibri" panose="020F0502020204030204"/>
            </a:endParaRPr>
          </a:p>
        </p:txBody>
      </p:sp>
    </p:spTree>
    <p:extLst>
      <p:ext uri="{BB962C8B-B14F-4D97-AF65-F5344CB8AC3E}">
        <p14:creationId xmlns:p14="http://schemas.microsoft.com/office/powerpoint/2010/main" val="2647719126"/>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D839-E7C8-9B02-D4EB-DAE89195D83E}"/>
              </a:ext>
            </a:extLst>
          </p:cNvPr>
          <p:cNvSpPr>
            <a:spLocks noGrp="1"/>
          </p:cNvSpPr>
          <p:nvPr>
            <p:ph type="title"/>
          </p:nvPr>
        </p:nvSpPr>
        <p:spPr>
          <a:xfrm>
            <a:off x="838200" y="190071"/>
            <a:ext cx="10515600" cy="285536"/>
          </a:xfrm>
        </p:spPr>
        <p:txBody>
          <a:bodyPr>
            <a:normAutofit/>
          </a:bodyPr>
          <a:lstStyle/>
          <a:p>
            <a:r>
              <a:rPr lang="en-US" sz="1400" u="sng">
                <a:latin typeface="Century Gothic"/>
                <a:ea typeface="Calibri Light"/>
                <a:cs typeface="Calibri Light"/>
              </a:rPr>
              <a:t>References</a:t>
            </a:r>
          </a:p>
        </p:txBody>
      </p:sp>
      <p:sp>
        <p:nvSpPr>
          <p:cNvPr id="3" name="Content Placeholder 2">
            <a:extLst>
              <a:ext uri="{FF2B5EF4-FFF2-40B4-BE49-F238E27FC236}">
                <a16:creationId xmlns:a16="http://schemas.microsoft.com/office/drawing/2014/main" id="{AFBB9BD3-111E-7FCB-F038-C51FFBA8BF45}"/>
              </a:ext>
            </a:extLst>
          </p:cNvPr>
          <p:cNvSpPr>
            <a:spLocks noGrp="1"/>
          </p:cNvSpPr>
          <p:nvPr>
            <p:ph idx="1"/>
          </p:nvPr>
        </p:nvSpPr>
        <p:spPr>
          <a:xfrm>
            <a:off x="827903" y="651733"/>
            <a:ext cx="10422924" cy="5844446"/>
          </a:xfrm>
          <a:solidFill>
            <a:schemeClr val="bg1"/>
          </a:solidFill>
        </p:spPr>
        <p:txBody>
          <a:bodyPr vert="horz" lIns="91440" tIns="45720" rIns="91440" bIns="45720" rtlCol="0" anchor="t">
            <a:normAutofit/>
          </a:bodyPr>
          <a:lstStyle/>
          <a:p>
            <a:pPr>
              <a:buNone/>
            </a:pPr>
            <a:r>
              <a:rPr lang="en-US" sz="1100">
                <a:latin typeface="Century Gothic"/>
                <a:ea typeface="Calibri" panose="020F0502020204030204"/>
                <a:cs typeface="Calibri" panose="020F0502020204030204"/>
              </a:rPr>
              <a:t>Allen, B. and Saunders, J. (2023) ‘Malnutrition and Undernutrition: Causes, Consequences, Assessment and Management’, </a:t>
            </a:r>
            <a:r>
              <a:rPr lang="en-US" sz="1100" i="1">
                <a:latin typeface="Century Gothic"/>
                <a:ea typeface="Calibri" panose="020F0502020204030204"/>
                <a:cs typeface="Calibri" panose="020F0502020204030204"/>
              </a:rPr>
              <a:t>Medicine,</a:t>
            </a:r>
            <a:r>
              <a:rPr lang="en-US" sz="1100">
                <a:latin typeface="Century Gothic"/>
                <a:ea typeface="Calibri" panose="020F0502020204030204"/>
                <a:cs typeface="Calibri" panose="020F0502020204030204"/>
              </a:rPr>
              <a:t> 51(7), pp. 461–468. Available at: &lt;</a:t>
            </a:r>
            <a:r>
              <a:rPr lang="en-GB" sz="1100">
                <a:latin typeface="Century Gothic"/>
                <a:ea typeface="Calibri" panose="020F0502020204030204"/>
                <a:cs typeface="Calibri" panose="020F0502020204030204"/>
                <a:hlinkClick r:id="rId2"/>
              </a:rPr>
              <a:t>https://doi.org/10.1016/j.mpmed.2023.04.004</a:t>
            </a:r>
            <a:r>
              <a:rPr lang="en-US" sz="1100">
                <a:latin typeface="Century Gothic"/>
                <a:ea typeface="Calibri" panose="020F0502020204030204"/>
                <a:cs typeface="Calibri" panose="020F0502020204030204"/>
              </a:rPr>
              <a:t>&gt;.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Barrett, M., Spires, M. and Vogel, C. (2024) ‘The Healthy Start Scheme in England “Is a Lifeline for Families but Many are Missing Out”: a Rapid Qualitative Analysis’, </a:t>
            </a:r>
            <a:r>
              <a:rPr lang="en-US" sz="1100" i="1">
                <a:latin typeface="Century Gothic"/>
                <a:ea typeface="Calibri" panose="020F0502020204030204"/>
                <a:cs typeface="Calibri" panose="020F0502020204030204"/>
              </a:rPr>
              <a:t>BMC Medicine</a:t>
            </a:r>
            <a:r>
              <a:rPr lang="en-US" sz="1100">
                <a:latin typeface="Century Gothic"/>
                <a:ea typeface="Calibri" panose="020F0502020204030204"/>
                <a:cs typeface="Calibri" panose="020F0502020204030204"/>
              </a:rPr>
              <a:t>, 22(1), pp. 177–185. Available at: &lt;</a:t>
            </a:r>
            <a:r>
              <a:rPr lang="en-GB" sz="1100">
                <a:latin typeface="Century Gothic"/>
                <a:ea typeface="Calibri" panose="020F0502020204030204"/>
                <a:cs typeface="Calibri" panose="020F0502020204030204"/>
                <a:hlinkClick r:id="rId3"/>
              </a:rPr>
              <a:t>https://doi.org/10.1186/s12916-024-03380-5</a:t>
            </a:r>
            <a:r>
              <a:rPr lang="en-US" sz="1100">
                <a:latin typeface="Century Gothic"/>
                <a:ea typeface="Calibri" panose="020F0502020204030204"/>
                <a:cs typeface="Calibri" panose="020F0502020204030204"/>
              </a:rPr>
              <a:t>&gt;.</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Bender-Salazar, R. (2023) ‘Design Thinking as an Effective Method for Problem-Setting and </a:t>
            </a:r>
            <a:r>
              <a:rPr lang="en-US" sz="1100" err="1">
                <a:latin typeface="Century Gothic"/>
                <a:ea typeface="Calibri" panose="020F0502020204030204"/>
                <a:cs typeface="Calibri" panose="020F0502020204030204"/>
              </a:rPr>
              <a:t>Needfinding</a:t>
            </a:r>
            <a:r>
              <a:rPr lang="en-US" sz="1100">
                <a:latin typeface="Century Gothic"/>
                <a:ea typeface="Calibri" panose="020F0502020204030204"/>
                <a:cs typeface="Calibri" panose="020F0502020204030204"/>
              </a:rPr>
              <a:t> for Entrepreneurial Teams Addressing Wicked Problems’, </a:t>
            </a:r>
            <a:r>
              <a:rPr lang="en-US" sz="1100" i="1">
                <a:latin typeface="Century Gothic"/>
                <a:ea typeface="Calibri" panose="020F0502020204030204"/>
                <a:cs typeface="Calibri" panose="020F0502020204030204"/>
              </a:rPr>
              <a:t>Journal of Innovation and Entrepreneurship</a:t>
            </a:r>
            <a:r>
              <a:rPr lang="en-US" sz="1100">
                <a:latin typeface="Century Gothic"/>
                <a:ea typeface="Calibri" panose="020F0502020204030204"/>
                <a:cs typeface="Calibri" panose="020F0502020204030204"/>
              </a:rPr>
              <a:t>, 12(1), pp. 1–23. Available at: &lt;</a:t>
            </a:r>
            <a:r>
              <a:rPr lang="en-GB" sz="1100">
                <a:latin typeface="Century Gothic"/>
                <a:ea typeface="Calibri" panose="020F0502020204030204"/>
                <a:cs typeface="Calibri" panose="020F0502020204030204"/>
                <a:hlinkClick r:id="rId4"/>
              </a:rPr>
              <a:t>https://doi.org/10.1186/s13731-023-00291-2</a:t>
            </a:r>
            <a:r>
              <a:rPr lang="en-US" sz="1100">
                <a:latin typeface="Century Gothic"/>
                <a:ea typeface="Calibri" panose="020F0502020204030204"/>
                <a:cs typeface="Calibri" panose="020F0502020204030204"/>
              </a:rPr>
              <a:t>&gt;.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Chow, C.Y., </a:t>
            </a:r>
            <a:r>
              <a:rPr lang="en-US" sz="1100" err="1">
                <a:latin typeface="Century Gothic"/>
                <a:ea typeface="Calibri" panose="020F0502020204030204"/>
                <a:cs typeface="Calibri" panose="020F0502020204030204"/>
              </a:rPr>
              <a:t>Riantiningtyas</a:t>
            </a:r>
            <a:r>
              <a:rPr lang="en-US" sz="1100">
                <a:latin typeface="Century Gothic"/>
                <a:ea typeface="Calibri" panose="020F0502020204030204"/>
                <a:cs typeface="Calibri" panose="020F0502020204030204"/>
              </a:rPr>
              <a:t>, R.R., Kanstrup, M.B., Papavasileiou, M., Liem, G.D. and Olsen, A. (2020) 'Can games change children's eating </a:t>
            </a:r>
            <a:r>
              <a:rPr lang="en-US" sz="1100" err="1">
                <a:latin typeface="Century Gothic"/>
                <a:ea typeface="Calibri" panose="020F0502020204030204"/>
                <a:cs typeface="Calibri" panose="020F0502020204030204"/>
              </a:rPr>
              <a:t>behaviour</a:t>
            </a:r>
            <a:r>
              <a:rPr lang="en-US" sz="1100">
                <a:latin typeface="Century Gothic"/>
                <a:ea typeface="Calibri" panose="020F0502020204030204"/>
                <a:cs typeface="Calibri" panose="020F0502020204030204"/>
              </a:rPr>
              <a:t>? A review of gamification and serious games'</a:t>
            </a:r>
            <a:r>
              <a:rPr lang="en-US" sz="1100" i="1">
                <a:latin typeface="Century Gothic"/>
                <a:ea typeface="Calibri" panose="020F0502020204030204"/>
                <a:cs typeface="Calibri" panose="020F0502020204030204"/>
              </a:rPr>
              <a:t>, Food Quality Preference,</a:t>
            </a:r>
            <a:r>
              <a:rPr lang="en-US" sz="1100">
                <a:latin typeface="Century Gothic"/>
                <a:ea typeface="Calibri" panose="020F0502020204030204"/>
                <a:cs typeface="Calibri" panose="020F0502020204030204"/>
              </a:rPr>
              <a:t> 80, e103823. Available at:&lt;</a:t>
            </a:r>
            <a:r>
              <a:rPr lang="en-US" sz="1100">
                <a:latin typeface="Century Gothic"/>
                <a:ea typeface="Calibri" panose="020F0502020204030204"/>
                <a:cs typeface="Calibri" panose="020F0502020204030204"/>
                <a:hlinkClick r:id="rId5"/>
              </a:rPr>
              <a:t>https://doi.org/10.1016/j.foodqual.2019.103823</a:t>
            </a:r>
            <a:r>
              <a:rPr lang="en-US" sz="1100">
                <a:latin typeface="Century Gothic"/>
                <a:ea typeface="Calibri" panose="020F0502020204030204"/>
                <a:cs typeface="Calibri" panose="020F0502020204030204"/>
              </a:rPr>
              <a:t>&gt;.</a:t>
            </a:r>
            <a:endParaRPr lang="en-US" sz="1100">
              <a:latin typeface="Century Gothic"/>
            </a:endParaRPr>
          </a:p>
          <a:p>
            <a:pPr>
              <a:buNone/>
            </a:pPr>
            <a:r>
              <a:rPr lang="en-US" sz="1100" err="1">
                <a:latin typeface="Century Gothic"/>
                <a:ea typeface="Calibri" panose="020F0502020204030204"/>
                <a:cs typeface="Calibri" panose="020F0502020204030204"/>
              </a:rPr>
              <a:t>Clipground</a:t>
            </a:r>
            <a:r>
              <a:rPr lang="en-US" sz="1100">
                <a:latin typeface="Century Gothic"/>
                <a:ea typeface="Calibri" panose="020F0502020204030204"/>
                <a:cs typeface="Calibri" panose="020F0502020204030204"/>
              </a:rPr>
              <a:t> (2019) '</a:t>
            </a:r>
            <a:r>
              <a:rPr lang="en-US" sz="1100" i="1">
                <a:latin typeface="Century Gothic"/>
                <a:ea typeface="Calibri" panose="020F0502020204030204"/>
                <a:cs typeface="Calibri" panose="020F0502020204030204"/>
              </a:rPr>
              <a:t>Music app icon clipart</a:t>
            </a:r>
            <a:r>
              <a:rPr lang="en-US" sz="1100">
                <a:latin typeface="Century Gothic"/>
                <a:ea typeface="Calibri" panose="020F0502020204030204"/>
                <a:cs typeface="Calibri" panose="020F0502020204030204"/>
              </a:rPr>
              <a:t>'</a:t>
            </a:r>
            <a:r>
              <a:rPr lang="en-US" sz="1100" i="1">
                <a:latin typeface="Century Gothic"/>
                <a:ea typeface="Calibri" panose="020F0502020204030204"/>
                <a:cs typeface="Calibri" panose="020F0502020204030204"/>
              </a:rPr>
              <a:t>, </a:t>
            </a:r>
            <a:r>
              <a:rPr lang="en-US" sz="1100" i="1" err="1">
                <a:latin typeface="Century Gothic"/>
                <a:ea typeface="Calibri" panose="020F0502020204030204"/>
                <a:cs typeface="Calibri" panose="020F0502020204030204"/>
              </a:rPr>
              <a:t>Clipground</a:t>
            </a:r>
            <a:r>
              <a:rPr lang="en-US" sz="1100" i="1">
                <a:latin typeface="Century Gothic"/>
                <a:ea typeface="Calibri" panose="020F0502020204030204"/>
                <a:cs typeface="Calibri" panose="020F0502020204030204"/>
              </a:rPr>
              <a:t>.</a:t>
            </a:r>
            <a:r>
              <a:rPr lang="en-US" sz="1100">
                <a:latin typeface="Century Gothic"/>
                <a:ea typeface="Calibri" panose="020F0502020204030204"/>
                <a:cs typeface="Calibri" panose="020F0502020204030204"/>
              </a:rPr>
              <a:t> Available at:&lt;</a:t>
            </a:r>
            <a:r>
              <a:rPr lang="en-US" sz="1100">
                <a:latin typeface="Century Gothic"/>
                <a:ea typeface="Calibri" panose="020F0502020204030204"/>
                <a:cs typeface="Calibri" panose="020F0502020204030204"/>
                <a:hlinkClick r:id="rId6"/>
              </a:rPr>
              <a:t>https://clipground.com/music-app-icon-clipart.html</a:t>
            </a:r>
            <a:r>
              <a:rPr lang="en-US" sz="1100">
                <a:latin typeface="Century Gothic"/>
                <a:ea typeface="Calibri" panose="020F0502020204030204"/>
                <a:cs typeface="Calibri" panose="020F0502020204030204"/>
              </a:rPr>
              <a:t>&gt; (Accessed: 27 April 2025).</a:t>
            </a:r>
            <a:endParaRPr lang="en-US" sz="1100">
              <a:latin typeface="Century Gothic"/>
            </a:endParaRPr>
          </a:p>
          <a:p>
            <a:pPr>
              <a:buNone/>
            </a:pPr>
            <a:r>
              <a:rPr lang="en-US" sz="1100" err="1">
                <a:latin typeface="Century Gothic"/>
                <a:ea typeface="Calibri" panose="020F0502020204030204"/>
                <a:cs typeface="Calibri" panose="020F0502020204030204"/>
              </a:rPr>
              <a:t>Culliford</a:t>
            </a:r>
            <a:r>
              <a:rPr lang="en-US" sz="1100">
                <a:latin typeface="Century Gothic"/>
                <a:ea typeface="Calibri" panose="020F0502020204030204"/>
                <a:cs typeface="Calibri" panose="020F0502020204030204"/>
              </a:rPr>
              <a:t>, A. E., Bradbury, J. and Medici, E. B. (2023) ‘Improving Communication of the UK Sustainable Healthy Dietary Guidelines the Eatwell Guide: A Rapid Review’, </a:t>
            </a:r>
            <a:r>
              <a:rPr lang="en-US" sz="1100" i="1">
                <a:latin typeface="Century Gothic"/>
                <a:ea typeface="Calibri" panose="020F0502020204030204"/>
                <a:cs typeface="Calibri" panose="020F0502020204030204"/>
              </a:rPr>
              <a:t>Sustainability</a:t>
            </a:r>
            <a:r>
              <a:rPr lang="en-US" sz="1100">
                <a:latin typeface="Century Gothic"/>
                <a:ea typeface="Calibri" panose="020F0502020204030204"/>
                <a:cs typeface="Calibri" panose="020F0502020204030204"/>
              </a:rPr>
              <a:t>, 15(7), p. 6149. Available at: &lt;</a:t>
            </a:r>
            <a:r>
              <a:rPr lang="en-GB" sz="1100">
                <a:latin typeface="Century Gothic"/>
                <a:ea typeface="Calibri" panose="020F0502020204030204"/>
                <a:cs typeface="Calibri" panose="020F0502020204030204"/>
                <a:hlinkClick r:id="rId7"/>
              </a:rPr>
              <a:t>https://doi.org/10.3390/su15076149</a:t>
            </a:r>
            <a:r>
              <a:rPr lang="en-US" sz="1100">
                <a:latin typeface="Century Gothic"/>
                <a:ea typeface="Calibri" panose="020F0502020204030204"/>
                <a:cs typeface="Calibri" panose="020F0502020204030204"/>
              </a:rPr>
              <a:t>&gt;.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Dam, R. F. and Siang, T. Y. (2020) ‘Design Thinking: Get Started with Prototyping’, </a:t>
            </a:r>
            <a:r>
              <a:rPr lang="en-US" sz="1100" i="1">
                <a:latin typeface="Century Gothic"/>
                <a:ea typeface="Calibri" panose="020F0502020204030204"/>
                <a:cs typeface="Calibri" panose="020F0502020204030204"/>
              </a:rPr>
              <a:t>Interaction Design Foundation. </a:t>
            </a:r>
            <a:r>
              <a:rPr lang="en-US" sz="1100">
                <a:latin typeface="Century Gothic"/>
                <a:ea typeface="Calibri" panose="020F0502020204030204"/>
                <a:cs typeface="Calibri" panose="020F0502020204030204"/>
              </a:rPr>
              <a:t>Available at: &lt;</a:t>
            </a:r>
            <a:r>
              <a:rPr lang="en-GB" sz="1100">
                <a:latin typeface="Century Gothic"/>
                <a:ea typeface="Calibri" panose="020F0502020204030204"/>
                <a:cs typeface="Calibri" panose="020F0502020204030204"/>
                <a:hlinkClick r:id="rId8"/>
              </a:rPr>
              <a:t>https://library.parenthelp.eu/wp-content/uploads/2021/03/www.interaction-design.org_.pdf</a:t>
            </a:r>
            <a:r>
              <a:rPr lang="en-US" sz="1100">
                <a:latin typeface="Century Gothic"/>
                <a:ea typeface="Calibri" panose="020F0502020204030204"/>
                <a:cs typeface="Calibri" panose="020F0502020204030204"/>
              </a:rPr>
              <a:t>&gt; (Accessed on: 29 April 2025).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Dam, R. F. (2025) </a:t>
            </a:r>
            <a:r>
              <a:rPr lang="en-US" sz="1100" i="1">
                <a:latin typeface="Century Gothic"/>
                <a:ea typeface="Calibri" panose="020F0502020204030204"/>
                <a:cs typeface="Calibri" panose="020F0502020204030204"/>
              </a:rPr>
              <a:t>The 5 Stages in the Design Thinking Process. </a:t>
            </a:r>
            <a:r>
              <a:rPr lang="en-US" sz="1100">
                <a:latin typeface="Century Gothic"/>
                <a:ea typeface="Calibri" panose="020F0502020204030204"/>
                <a:cs typeface="Calibri" panose="020F0502020204030204"/>
              </a:rPr>
              <a:t>Available at: &lt;</a:t>
            </a:r>
            <a:r>
              <a:rPr lang="en-GB" sz="1100">
                <a:latin typeface="Century Gothic"/>
                <a:ea typeface="Calibri" panose="020F0502020204030204"/>
                <a:cs typeface="Calibri" panose="020F0502020204030204"/>
                <a:hlinkClick r:id="rId9"/>
              </a:rPr>
              <a:t>https://www.interaction-design.org/literature/article/5-stages-in-the-design-thinking-process?srsltid=AfmBOooYwwIPsgt6286RDoZgJfMrhC3ivjw8PJk7ja0f-_Xkuj5qximO#stage_2:_define%E2%80%94state_your_users'_needs_and_problems-2</a:t>
            </a:r>
            <a:r>
              <a:rPr lang="en-US" sz="1100">
                <a:latin typeface="Century Gothic"/>
                <a:ea typeface="Calibri" panose="020F0502020204030204"/>
                <a:cs typeface="Calibri" panose="020F0502020204030204"/>
              </a:rPr>
              <a:t>&gt; (Accessed on 28 April 2025).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Dam, R. F. and Siang, T. Y. (2025) </a:t>
            </a:r>
            <a:r>
              <a:rPr lang="en-US" sz="1100" i="1">
                <a:latin typeface="Century Gothic"/>
                <a:ea typeface="Calibri" panose="020F0502020204030204"/>
                <a:cs typeface="Calibri" panose="020F0502020204030204"/>
              </a:rPr>
              <a:t>Stage 4 in the Design Thinking Process: Prototype. </a:t>
            </a:r>
            <a:r>
              <a:rPr lang="en-US" sz="1100">
                <a:latin typeface="Century Gothic"/>
                <a:ea typeface="Calibri" panose="020F0502020204030204"/>
                <a:cs typeface="Calibri" panose="020F0502020204030204"/>
              </a:rPr>
              <a:t>Available at: &lt;</a:t>
            </a:r>
            <a:r>
              <a:rPr lang="en-GB" sz="1100">
                <a:latin typeface="Century Gothic"/>
                <a:ea typeface="Calibri" panose="020F0502020204030204"/>
                <a:cs typeface="Calibri" panose="020F0502020204030204"/>
                <a:hlinkClick r:id="rId10"/>
              </a:rPr>
              <a:t>https://www.interaction-design.org/literature/article/stage-4-in-the-design-thinking-process-prototype?srsltid=AfmBOoqodMuWxhLByv-KlkZPb6S4Mjrg6FN-7r_IUf5LjjqN9vuiuhwZ</a:t>
            </a:r>
            <a:r>
              <a:rPr lang="en-US" sz="1100">
                <a:latin typeface="Century Gothic"/>
                <a:ea typeface="Calibri" panose="020F0502020204030204"/>
                <a:cs typeface="Calibri" panose="020F0502020204030204"/>
              </a:rPr>
              <a:t>&gt; (Accessed on: 28 April 2025).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Dos Santos, T.B., Campese, C., </a:t>
            </a:r>
            <a:r>
              <a:rPr lang="en-US" sz="1100" err="1">
                <a:latin typeface="Century Gothic"/>
                <a:ea typeface="Calibri" panose="020F0502020204030204"/>
                <a:cs typeface="Calibri" panose="020F0502020204030204"/>
              </a:rPr>
              <a:t>Marcacini</a:t>
            </a:r>
            <a:r>
              <a:rPr lang="en-US" sz="1100">
                <a:latin typeface="Century Gothic"/>
                <a:ea typeface="Calibri" panose="020F0502020204030204"/>
                <a:cs typeface="Calibri" panose="020F0502020204030204"/>
              </a:rPr>
              <a:t>, R.M., </a:t>
            </a:r>
            <a:r>
              <a:rPr lang="en-US" sz="1100" err="1">
                <a:latin typeface="Century Gothic"/>
                <a:ea typeface="Calibri" panose="020F0502020204030204"/>
                <a:cs typeface="Calibri" panose="020F0502020204030204"/>
              </a:rPr>
              <a:t>Sinoara</a:t>
            </a:r>
            <a:r>
              <a:rPr lang="en-US" sz="1100">
                <a:latin typeface="Century Gothic"/>
                <a:ea typeface="Calibri" panose="020F0502020204030204"/>
                <a:cs typeface="Calibri" panose="020F0502020204030204"/>
              </a:rPr>
              <a:t>, R.A., Rezende, S.O. and Mascarenhas, J. (2021) 'Prototyping for User Involvement Activities: How to Achieve Major Benefits', </a:t>
            </a:r>
            <a:r>
              <a:rPr lang="en-US" sz="1100" i="1">
                <a:latin typeface="Century Gothic"/>
                <a:ea typeface="Calibri" panose="020F0502020204030204"/>
                <a:cs typeface="Calibri" panose="020F0502020204030204"/>
              </a:rPr>
              <a:t>CIRP Journal of Manufacturing Science and Technology</a:t>
            </a:r>
            <a:r>
              <a:rPr lang="en-US" sz="1100">
                <a:latin typeface="Century Gothic"/>
                <a:ea typeface="Calibri" panose="020F0502020204030204"/>
                <a:cs typeface="Calibri" panose="020F0502020204030204"/>
              </a:rPr>
              <a:t>, 33, pp. 465–472. Available at:&lt;</a:t>
            </a:r>
            <a:r>
              <a:rPr lang="en-US" sz="1100">
                <a:latin typeface="Century Gothic"/>
                <a:ea typeface="Calibri" panose="020F0502020204030204"/>
                <a:cs typeface="Calibri" panose="020F0502020204030204"/>
                <a:hlinkClick r:id="rId11"/>
              </a:rPr>
              <a:t>https://doi.org/10.1016/j.cirpj.2021.04.013</a:t>
            </a:r>
            <a:r>
              <a:rPr lang="en-US" sz="1100">
                <a:latin typeface="Century Gothic"/>
                <a:ea typeface="Calibri" panose="020F0502020204030204"/>
                <a:cs typeface="Calibri" panose="020F0502020204030204"/>
              </a:rPr>
              <a:t>&gt;.</a:t>
            </a:r>
            <a:endParaRPr lang="en-US" sz="1100">
              <a:latin typeface="Century Gothic"/>
            </a:endParaRPr>
          </a:p>
          <a:p>
            <a:pPr>
              <a:buNone/>
            </a:pPr>
            <a:r>
              <a:rPr lang="en-US" sz="1100">
                <a:latin typeface="Century Gothic"/>
                <a:ea typeface="Calibri" panose="020F0502020204030204"/>
                <a:cs typeface="Calibri" panose="020F0502020204030204"/>
              </a:rPr>
              <a:t>Du, Y., Grace, T. D., Jagannath, K. and Salen-</a:t>
            </a:r>
            <a:r>
              <a:rPr lang="en-US" sz="1100" err="1">
                <a:latin typeface="Century Gothic"/>
                <a:ea typeface="Calibri" panose="020F0502020204030204"/>
                <a:cs typeface="Calibri" panose="020F0502020204030204"/>
              </a:rPr>
              <a:t>Tekinbas</a:t>
            </a:r>
            <a:r>
              <a:rPr lang="en-US" sz="1100">
                <a:latin typeface="Century Gothic"/>
                <a:ea typeface="Calibri" panose="020F0502020204030204"/>
                <a:cs typeface="Calibri" panose="020F0502020204030204"/>
              </a:rPr>
              <a:t>, K. (2021) ‘Connected Play in Virtual Worlds: Communication and Control Mechanisms in Virtual Worlds for Children and Adolescents’, </a:t>
            </a:r>
            <a:r>
              <a:rPr lang="en-US" sz="1100" i="1">
                <a:latin typeface="Century Gothic"/>
                <a:ea typeface="Calibri" panose="020F0502020204030204"/>
                <a:cs typeface="Calibri" panose="020F0502020204030204"/>
              </a:rPr>
              <a:t>Multimodal Technologies and Interaction</a:t>
            </a:r>
            <a:r>
              <a:rPr lang="en-US" sz="1100">
                <a:latin typeface="Century Gothic"/>
                <a:ea typeface="Calibri" panose="020F0502020204030204"/>
                <a:cs typeface="Calibri" panose="020F0502020204030204"/>
              </a:rPr>
              <a:t>, 5(5), p. 27. Available at: &lt;</a:t>
            </a:r>
            <a:r>
              <a:rPr lang="en-GB" sz="1100">
                <a:latin typeface="Century Gothic"/>
                <a:ea typeface="Calibri" panose="020F0502020204030204"/>
                <a:cs typeface="Calibri" panose="020F0502020204030204"/>
                <a:hlinkClick r:id="rId12"/>
              </a:rPr>
              <a:t>https://doi.org/10.3390/mti5050027</a:t>
            </a:r>
            <a:r>
              <a:rPr lang="en-US" sz="1100">
                <a:latin typeface="Century Gothic"/>
                <a:ea typeface="Calibri" panose="020F0502020204030204"/>
                <a:cs typeface="Calibri" panose="020F0502020204030204"/>
              </a:rPr>
              <a:t>&gt;. </a:t>
            </a:r>
            <a:r>
              <a:rPr lang="en-US" sz="1100">
                <a:latin typeface="Century Gothic"/>
                <a:ea typeface="Calibri" panose="020F0502020204030204"/>
                <a:cs typeface="Arial"/>
              </a:rPr>
              <a:t> </a:t>
            </a:r>
            <a:endParaRPr lang="en-US" sz="1100">
              <a:latin typeface="Century Gothic"/>
            </a:endParaRPr>
          </a:p>
          <a:p>
            <a:pPr>
              <a:buNone/>
            </a:pPr>
            <a:r>
              <a:rPr lang="en-US" sz="1100">
                <a:latin typeface="Century Gothic"/>
                <a:ea typeface="Calibri" panose="020F0502020204030204"/>
                <a:cs typeface="Calibri" panose="020F0502020204030204"/>
              </a:rPr>
              <a:t>Ergin, A. and Coskun, A. (2024) 'Design Thinking Scale Development: Assessing reliability and validity', </a:t>
            </a:r>
            <a:r>
              <a:rPr lang="en-US" sz="1100" i="1">
                <a:latin typeface="Century Gothic"/>
                <a:ea typeface="Calibri" panose="020F0502020204030204"/>
                <a:cs typeface="Calibri" panose="020F0502020204030204"/>
              </a:rPr>
              <a:t>International Journal on Social and Education Sciences</a:t>
            </a:r>
            <a:r>
              <a:rPr lang="en-US" sz="1100">
                <a:latin typeface="Century Gothic"/>
                <a:ea typeface="Calibri" panose="020F0502020204030204"/>
                <a:cs typeface="Calibri" panose="020F0502020204030204"/>
              </a:rPr>
              <a:t>, 6(2), pp. 189-205. Available at:&lt;</a:t>
            </a:r>
            <a:r>
              <a:rPr lang="en-US" sz="1100">
                <a:latin typeface="Century Gothic"/>
                <a:ea typeface="Calibri" panose="020F0502020204030204"/>
                <a:cs typeface="Calibri" panose="020F0502020204030204"/>
                <a:hlinkClick r:id="rId13"/>
              </a:rPr>
              <a:t>https://doi.org/10.46328/ijones.670</a:t>
            </a:r>
            <a:r>
              <a:rPr lang="en-US" sz="1100">
                <a:latin typeface="Century Gothic"/>
                <a:ea typeface="Calibri" panose="020F0502020204030204"/>
                <a:cs typeface="Calibri" panose="020F0502020204030204"/>
              </a:rPr>
              <a:t>&gt;.</a:t>
            </a:r>
            <a:endParaRPr lang="en-US" sz="1100">
              <a:latin typeface="Century Gothic"/>
            </a:endParaRPr>
          </a:p>
          <a:p>
            <a:pPr marL="0" indent="0">
              <a:buNone/>
            </a:pPr>
            <a:endParaRPr lang="en-US" sz="1000">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3821880533"/>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44F555-78B4-7983-89EB-DFDF535E4983}"/>
              </a:ext>
            </a:extLst>
          </p:cNvPr>
          <p:cNvSpPr>
            <a:spLocks noGrp="1"/>
          </p:cNvSpPr>
          <p:nvPr>
            <p:ph idx="1"/>
          </p:nvPr>
        </p:nvSpPr>
        <p:spPr>
          <a:xfrm>
            <a:off x="838200" y="198653"/>
            <a:ext cx="10515600" cy="5978310"/>
          </a:xfrm>
          <a:solidFill>
            <a:schemeClr val="bg1"/>
          </a:solidFill>
        </p:spPr>
        <p:txBody>
          <a:bodyPr vert="horz" lIns="91440" tIns="45720" rIns="91440" bIns="45720" rtlCol="0" anchor="t">
            <a:normAutofit/>
          </a:bodyPr>
          <a:lstStyle/>
          <a:p>
            <a:pPr marL="0" indent="0">
              <a:buNone/>
            </a:pPr>
            <a:r>
              <a:rPr lang="en-US" sz="1100" err="1">
                <a:latin typeface="Century Gothic"/>
                <a:ea typeface="Calibri"/>
                <a:cs typeface="Calibri"/>
              </a:rPr>
              <a:t>Follong</a:t>
            </a:r>
            <a:r>
              <a:rPr lang="en-US" sz="1100">
                <a:latin typeface="Century Gothic"/>
                <a:ea typeface="Calibri"/>
                <a:cs typeface="Calibri"/>
              </a:rPr>
              <a:t>, B. M., </a:t>
            </a:r>
            <a:r>
              <a:rPr lang="en-US" sz="1100" err="1">
                <a:latin typeface="Century Gothic"/>
                <a:ea typeface="Calibri"/>
                <a:cs typeface="Calibri"/>
              </a:rPr>
              <a:t>Verdonschot</a:t>
            </a:r>
            <a:r>
              <a:rPr lang="en-US" sz="1100">
                <a:latin typeface="Century Gothic"/>
                <a:ea typeface="Calibri"/>
                <a:cs typeface="Calibri"/>
              </a:rPr>
              <a:t>, A., Prieto-Rodriguez, E., Miller, A., Collins, C. E. and Bucher, T. (2022) ‘Nutrition Across the Curriculum: A Scoping Review Exploring the Integration of Nutrition Education Within Primary Schools’, </a:t>
            </a:r>
            <a:r>
              <a:rPr lang="en-US" sz="1100" i="1">
                <a:latin typeface="Century Gothic"/>
                <a:ea typeface="Calibri"/>
                <a:cs typeface="Calibri"/>
              </a:rPr>
              <a:t>Nutrition Research Reviews</a:t>
            </a:r>
            <a:r>
              <a:rPr lang="en-US" sz="1100">
                <a:latin typeface="Century Gothic"/>
                <a:ea typeface="Calibri"/>
                <a:cs typeface="Calibri"/>
              </a:rPr>
              <a:t>, 35(2), pp. 181–196. Available at: &lt;</a:t>
            </a:r>
            <a:r>
              <a:rPr lang="en-GB" sz="1100">
                <a:latin typeface="Century Gothic"/>
                <a:ea typeface="Calibri"/>
                <a:cs typeface="Calibri"/>
                <a:hlinkClick r:id="rId2"/>
              </a:rPr>
              <a:t>https://doi.org/10.1017/S0954422421000111</a:t>
            </a:r>
            <a:r>
              <a:rPr lang="en-US" sz="1100">
                <a:latin typeface="Century Gothic"/>
                <a:ea typeface="Calibri"/>
                <a:cs typeface="Calibri"/>
              </a:rPr>
              <a:t>&gt;. </a:t>
            </a:r>
            <a:endParaRPr lang="en-US" sz="1100">
              <a:ea typeface="Calibri"/>
              <a:cs typeface="Calibri"/>
            </a:endParaRPr>
          </a:p>
          <a:p>
            <a:pPr marL="0" indent="0">
              <a:buNone/>
            </a:pPr>
            <a:r>
              <a:rPr lang="en-US" sz="1100">
                <a:latin typeface="Century Gothic"/>
                <a:ea typeface="Calibri"/>
                <a:cs typeface="Calibri"/>
              </a:rPr>
              <a:t>GOV.UK (2017)</a:t>
            </a:r>
            <a:r>
              <a:rPr lang="en-US" sz="1100" i="1">
                <a:latin typeface="Century Gothic"/>
                <a:ea typeface="Calibri"/>
                <a:cs typeface="Calibri"/>
              </a:rPr>
              <a:t> </a:t>
            </a:r>
            <a:r>
              <a:rPr lang="en-US" sz="1100">
                <a:latin typeface="Century Gothic"/>
                <a:ea typeface="Calibri"/>
                <a:cs typeface="Calibri"/>
              </a:rPr>
              <a:t>Health Matters: Obesity and the Food Environment</a:t>
            </a:r>
            <a:r>
              <a:rPr lang="en-US" sz="1100" i="1">
                <a:latin typeface="Century Gothic"/>
                <a:ea typeface="Calibri"/>
                <a:cs typeface="Calibri"/>
              </a:rPr>
              <a:t>.</a:t>
            </a:r>
            <a:r>
              <a:rPr lang="en-US" sz="1100">
                <a:latin typeface="Century Gothic"/>
                <a:ea typeface="Calibri"/>
                <a:cs typeface="Calibri"/>
              </a:rPr>
              <a:t> Available at:&lt;</a:t>
            </a:r>
            <a:r>
              <a:rPr lang="en-US" sz="1100">
                <a:latin typeface="Century Gothic"/>
                <a:ea typeface="Calibri"/>
                <a:cs typeface="Calibri"/>
                <a:hlinkClick r:id="rId3"/>
              </a:rPr>
              <a:t>http://www.gov.uk/government/publications/health-matters-obesity-and-the-food-environment--2</a:t>
            </a:r>
            <a:r>
              <a:rPr lang="en-US" sz="1100">
                <a:latin typeface="Century Gothic"/>
                <a:ea typeface="Calibri"/>
                <a:cs typeface="Calibri"/>
              </a:rPr>
              <a:t>&gt; (Accessed: 27 April 2025).</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GOV.UK (2020) Tackling obesity: Empowering adults and children to live healthier lives. Available at:&lt;</a:t>
            </a:r>
            <a:r>
              <a:rPr lang="en-US" sz="1100">
                <a:latin typeface="Century Gothic"/>
                <a:ea typeface="Calibri"/>
                <a:cs typeface="Calibri"/>
                <a:hlinkClick r:id="rId4"/>
              </a:rPr>
              <a:t>https://www.gov.uk/government/publications/tacking-obesity-government-strategy-tackling-obesity-empowering-adults-and-children-to-</a:t>
            </a:r>
            <a:r>
              <a:rPr lang="en-US" sz="1100">
                <a:latin typeface="Century Gothic"/>
                <a:ea typeface="Calibri"/>
                <a:cs typeface="Calibri"/>
                <a:hlinkClick r:id="rId5"/>
              </a:rPr>
              <a:t>live-healthier-lives</a:t>
            </a:r>
            <a:r>
              <a:rPr lang="en-US" sz="1100">
                <a:latin typeface="Century Gothic"/>
                <a:ea typeface="Calibri"/>
                <a:cs typeface="Calibri"/>
              </a:rPr>
              <a:t>&gt; (Accessed: 30 April 2025).</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GOV.UK (2024) Obesity Profile: Statistical Commentary, November 2024</a:t>
            </a:r>
            <a:r>
              <a:rPr lang="en-US" sz="1100" i="1">
                <a:latin typeface="Century Gothic"/>
                <a:ea typeface="Calibri"/>
                <a:cs typeface="Calibri"/>
              </a:rPr>
              <a:t>.</a:t>
            </a:r>
            <a:r>
              <a:rPr lang="en-US" sz="1100">
                <a:latin typeface="Century Gothic"/>
                <a:ea typeface="Calibri"/>
                <a:cs typeface="Calibri"/>
              </a:rPr>
              <a:t> Available at:&lt;</a:t>
            </a:r>
            <a:r>
              <a:rPr lang="en-US" sz="1100">
                <a:latin typeface="Century Gothic"/>
                <a:ea typeface="Calibri"/>
                <a:cs typeface="Calibri"/>
                <a:hlinkClick r:id="rId6"/>
              </a:rPr>
              <a:t>https://www.gov.uk/government/statistics/obesity-profile-november-2024-update/obesity-profile-statistical-commentary-november-2024</a:t>
            </a:r>
            <a:r>
              <a:rPr lang="en-US" sz="1100">
                <a:latin typeface="Century Gothic"/>
                <a:ea typeface="Calibri"/>
                <a:cs typeface="Calibri"/>
              </a:rPr>
              <a:t>&gt; (Accessed: 29 April 2025).</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GOV.UK (2025) Early Years Foundation Stage Nutrition. Available at:&lt;</a:t>
            </a:r>
            <a:r>
              <a:rPr lang="en-US" sz="1100">
                <a:latin typeface="Century Gothic"/>
                <a:ea typeface="Calibri"/>
                <a:cs typeface="Calibri"/>
                <a:hlinkClick r:id="rId7"/>
              </a:rPr>
              <a:t>https://assets.publishing.service.gov.uk/media/67f8e61c04146682e61bc84c/nutrition_guidance_for_early_years_providers.pdf</a:t>
            </a:r>
            <a:r>
              <a:rPr lang="en-US" sz="1100">
                <a:latin typeface="Century Gothic"/>
                <a:ea typeface="Calibri"/>
                <a:cs typeface="Calibri"/>
              </a:rPr>
              <a:t> &gt;.</a:t>
            </a:r>
            <a:endParaRPr lang="en-US" sz="1100">
              <a:ea typeface="Calibri" panose="020F0502020204030204"/>
              <a:cs typeface="Calibri" panose="020F0502020204030204"/>
            </a:endParaRPr>
          </a:p>
          <a:p>
            <a:pPr marL="0" indent="0">
              <a:buNone/>
            </a:pPr>
            <a:r>
              <a:rPr lang="en-US" sz="1100">
                <a:latin typeface="Century Gothic"/>
                <a:ea typeface="Calibri"/>
                <a:cs typeface="Calibri"/>
              </a:rPr>
              <a:t>Gripshover, S. J. and Markman, E. M. (2013) ‘Teaching Young Children a Theory of Nutrition: Conceptual Change and the Potential for Increased Vegetable Consumption’,</a:t>
            </a:r>
            <a:r>
              <a:rPr lang="en-US" sz="1100" i="1">
                <a:latin typeface="Century Gothic"/>
                <a:ea typeface="Calibri"/>
                <a:cs typeface="Calibri"/>
              </a:rPr>
              <a:t> Psychological Science</a:t>
            </a:r>
            <a:r>
              <a:rPr lang="en-US" sz="1100">
                <a:latin typeface="Century Gothic"/>
                <a:ea typeface="Calibri"/>
                <a:cs typeface="Calibri"/>
              </a:rPr>
              <a:t>, 24(8), pp. 1541–1553. Available at: &lt;</a:t>
            </a:r>
            <a:r>
              <a:rPr lang="en-GB" sz="1100">
                <a:latin typeface="Century Gothic"/>
                <a:ea typeface="Calibri"/>
                <a:cs typeface="Calibri"/>
                <a:hlinkClick r:id="rId8"/>
              </a:rPr>
              <a:t>https://doi.org/10.1177/0956797612474827</a:t>
            </a:r>
            <a:r>
              <a:rPr lang="en-US" sz="1100">
                <a:latin typeface="Century Gothic"/>
                <a:ea typeface="Calibri"/>
                <a:cs typeface="Calibri"/>
              </a:rPr>
              <a:t>&gt;.</a:t>
            </a:r>
            <a:endParaRPr lang="en-US" sz="1100">
              <a:ea typeface="Calibri" panose="020F0502020204030204"/>
              <a:cs typeface="Calibri" panose="020F0502020204030204"/>
            </a:endParaRPr>
          </a:p>
          <a:p>
            <a:pPr marL="0" indent="0">
              <a:buNone/>
            </a:pPr>
            <a:r>
              <a:rPr lang="en-US" sz="1100">
                <a:latin typeface="Century Gothic"/>
                <a:ea typeface="Calibri"/>
                <a:cs typeface="Calibri"/>
              </a:rPr>
              <a:t>Hassan, L. (2024) 'Accessibility of games and game-based applications: A systematic literature review and mapping of future directions',</a:t>
            </a:r>
            <a:r>
              <a:rPr lang="en-US" sz="1100" i="1">
                <a:latin typeface="Century Gothic"/>
                <a:ea typeface="Calibri"/>
                <a:cs typeface="Calibri"/>
              </a:rPr>
              <a:t> New Media &amp; Society,</a:t>
            </a:r>
            <a:r>
              <a:rPr lang="en-US" sz="1100">
                <a:latin typeface="Century Gothic"/>
                <a:ea typeface="Calibri"/>
                <a:cs typeface="Calibri"/>
              </a:rPr>
              <a:t> 26(4), pp. 2336-2384. Available at: &lt;</a:t>
            </a:r>
            <a:r>
              <a:rPr lang="en-US" sz="1100">
                <a:latin typeface="Century Gothic"/>
                <a:ea typeface="Calibri"/>
                <a:cs typeface="Calibri"/>
                <a:hlinkClick r:id="rId9"/>
              </a:rPr>
              <a:t>https://doi.org/10.1177/14614448231204020</a:t>
            </a:r>
            <a:r>
              <a:rPr lang="en-US" sz="1100">
                <a:latin typeface="Century Gothic"/>
                <a:ea typeface="Calibri"/>
                <a:cs typeface="Calibri"/>
              </a:rPr>
              <a:t>&gt;.  </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err="1">
                <a:latin typeface="Century Gothic"/>
                <a:ea typeface="Calibri"/>
                <a:cs typeface="Calibri"/>
              </a:rPr>
              <a:t>Heafala</a:t>
            </a:r>
            <a:r>
              <a:rPr lang="en-US" sz="1100">
                <a:latin typeface="Century Gothic"/>
                <a:ea typeface="Calibri"/>
                <a:cs typeface="Calibri"/>
              </a:rPr>
              <a:t>, A., Rundle-Thiele, S., Ball, L. and Mitchel, L. J. (2024) ‘Cocreating Eating Disorder Education Solutions: A Design Thinking Approach to Dietetics Curricula in Australia’, </a:t>
            </a:r>
            <a:r>
              <a:rPr lang="en-US" sz="1100" i="1">
                <a:latin typeface="Century Gothic"/>
                <a:ea typeface="Calibri"/>
                <a:cs typeface="Calibri"/>
              </a:rPr>
              <a:t>Journal of Human Nutrition and Dietetics</a:t>
            </a:r>
            <a:r>
              <a:rPr lang="en-US" sz="1100">
                <a:latin typeface="Century Gothic"/>
                <a:ea typeface="Calibri"/>
                <a:cs typeface="Calibri"/>
              </a:rPr>
              <a:t>, 37(5), pp. 1219–1230. Available at: &lt;</a:t>
            </a:r>
            <a:r>
              <a:rPr lang="en-GB" sz="1100">
                <a:latin typeface="Century Gothic"/>
                <a:ea typeface="Calibri"/>
                <a:cs typeface="Calibri"/>
                <a:hlinkClick r:id="rId10"/>
              </a:rPr>
              <a:t>https://doi.org/10.1111/jhn.13333</a:t>
            </a:r>
            <a:r>
              <a:rPr lang="en-US" sz="1100">
                <a:latin typeface="Century Gothic"/>
                <a:ea typeface="Calibri"/>
                <a:cs typeface="Calibri"/>
              </a:rPr>
              <a:t>&gt;. </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Hope Education. (2025) Eatwell Guide Floor Mat Bundle from Hope Education. Available at: &lt;</a:t>
            </a:r>
            <a:r>
              <a:rPr lang="en-GB" sz="1100">
                <a:latin typeface="Century Gothic"/>
                <a:ea typeface="Calibri"/>
                <a:cs typeface="Calibri"/>
                <a:hlinkClick r:id="rId11"/>
              </a:rPr>
              <a:t>https://www.hope-education.co.uk/product/curricular/primary-science/health-and-the-human-body/eatwell-guide-floor-mat-bundle-from-hope-education/hp00052311?srsltid=AfmBOooQuVHQamcBT0gy0goFnl1OUngMXwRa-27Is8IrR7ranIVvoDya</a:t>
            </a:r>
            <a:r>
              <a:rPr lang="en-US" sz="1100">
                <a:latin typeface="Century Gothic"/>
                <a:ea typeface="Calibri"/>
                <a:cs typeface="Calibri"/>
              </a:rPr>
              <a:t>&gt; (Accessed on 30 April 2025).</a:t>
            </a:r>
            <a:endParaRPr lang="en-US" sz="1100">
              <a:ea typeface="Calibri" panose="020F0502020204030204"/>
              <a:cs typeface="Calibri" panose="020F0502020204030204"/>
            </a:endParaRPr>
          </a:p>
          <a:p>
            <a:pPr marL="0" indent="0">
              <a:buNone/>
            </a:pPr>
            <a:r>
              <a:rPr lang="en-US" sz="1100">
                <a:latin typeface="Century Gothic"/>
                <a:ea typeface="Calibri"/>
                <a:cs typeface="Calibri"/>
              </a:rPr>
              <a:t>Hu, Y., Du, X., Bryan-Kinns, N. and Guo, Y. (2019) 'Identifying divergent design thinking through the observable behavior of service design novices', </a:t>
            </a:r>
            <a:r>
              <a:rPr lang="en-US" sz="1100" i="1">
                <a:latin typeface="Century Gothic"/>
                <a:ea typeface="Calibri"/>
                <a:cs typeface="Calibri"/>
              </a:rPr>
              <a:t>International Journal of Technology and Design Education</a:t>
            </a:r>
            <a:r>
              <a:rPr lang="en-US" sz="1100">
                <a:latin typeface="Century Gothic"/>
                <a:ea typeface="Calibri"/>
                <a:cs typeface="Calibri"/>
              </a:rPr>
              <a:t>, 29, pp. 1179–1191. Available at:&lt;</a:t>
            </a:r>
            <a:r>
              <a:rPr lang="en-US" sz="1100">
                <a:latin typeface="Century Gothic"/>
                <a:ea typeface="Calibri"/>
                <a:cs typeface="Calibri"/>
                <a:hlinkClick r:id="rId12"/>
              </a:rPr>
              <a:t>https://doi.org/10.1007/s10798-018-9479-7</a:t>
            </a:r>
            <a:r>
              <a:rPr lang="en-US" sz="1100">
                <a:latin typeface="Century Gothic"/>
                <a:ea typeface="Calibri"/>
                <a:cs typeface="Calibri"/>
              </a:rPr>
              <a:t>&gt;.</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Jalali, Y., Burer, M.J., </a:t>
            </a:r>
            <a:r>
              <a:rPr lang="en-US" sz="1100" err="1">
                <a:latin typeface="Century Gothic"/>
                <a:ea typeface="Calibri"/>
                <a:cs typeface="Calibri"/>
              </a:rPr>
              <a:t>Petringa</a:t>
            </a:r>
            <a:r>
              <a:rPr lang="en-US" sz="1100">
                <a:latin typeface="Century Gothic"/>
                <a:ea typeface="Calibri"/>
                <a:cs typeface="Calibri"/>
              </a:rPr>
              <a:t>, N. and </a:t>
            </a:r>
            <a:r>
              <a:rPr lang="en-US" sz="1100" err="1">
                <a:latin typeface="Century Gothic"/>
                <a:ea typeface="Calibri"/>
                <a:cs typeface="Calibri"/>
              </a:rPr>
              <a:t>Zufferey</a:t>
            </a:r>
            <a:r>
              <a:rPr lang="en-US" sz="1100">
                <a:latin typeface="Century Gothic"/>
                <a:ea typeface="Calibri"/>
                <a:cs typeface="Calibri"/>
              </a:rPr>
              <a:t>, J.D. (2023) 'What role do tangibles play in fostering design thinking skills? An exploratory study',</a:t>
            </a:r>
            <a:r>
              <a:rPr lang="en-US" sz="1100" i="1">
                <a:latin typeface="Century Gothic"/>
                <a:ea typeface="Calibri"/>
                <a:cs typeface="Calibri"/>
              </a:rPr>
              <a:t> IEEE Frontiers in Education Conference (FIE), </a:t>
            </a:r>
            <a:r>
              <a:rPr lang="en-US" sz="1100">
                <a:latin typeface="Century Gothic"/>
                <a:ea typeface="Calibri"/>
                <a:cs typeface="Calibri"/>
              </a:rPr>
              <a:t>pp. 19. Available at:&lt;</a:t>
            </a:r>
            <a:r>
              <a:rPr lang="en-US" sz="1100">
                <a:latin typeface="Century Gothic"/>
                <a:ea typeface="Calibri"/>
                <a:cs typeface="Calibri"/>
                <a:hlinkClick r:id="rId13"/>
              </a:rPr>
              <a:t>https://doi.org/10.1109/FIE58773.2023.10343272</a:t>
            </a:r>
            <a:r>
              <a:rPr lang="en-US" sz="1100">
                <a:latin typeface="Century Gothic"/>
                <a:ea typeface="Calibri"/>
                <a:cs typeface="Calibri"/>
              </a:rPr>
              <a:t>&gt;. </a:t>
            </a:r>
            <a:r>
              <a:rPr lang="en-US" sz="1100">
                <a:latin typeface="Arial"/>
                <a:ea typeface="Calibri"/>
                <a:cs typeface="Arial"/>
              </a:rPr>
              <a:t> </a:t>
            </a:r>
            <a:r>
              <a:rPr lang="en-US" sz="1100">
                <a:latin typeface="Century Gothic"/>
                <a:ea typeface="Calibri"/>
                <a:cs typeface="Calibri"/>
              </a:rPr>
              <a:t>  </a:t>
            </a:r>
            <a:r>
              <a:rPr lang="en-US" sz="1100">
                <a:latin typeface="Arial"/>
                <a:ea typeface="Calibri"/>
                <a:cs typeface="Arial"/>
              </a:rPr>
              <a:t> </a:t>
            </a:r>
            <a:endParaRPr lang="en-US" sz="1100">
              <a:ea typeface="Calibri" panose="020F0502020204030204"/>
              <a:cs typeface="Calibri" panose="020F0502020204030204"/>
            </a:endParaRPr>
          </a:p>
          <a:p>
            <a:pPr marL="0" indent="0">
              <a:buNone/>
            </a:pPr>
            <a:r>
              <a:rPr lang="en-US" sz="1100">
                <a:latin typeface="Century Gothic"/>
                <a:ea typeface="Calibri"/>
                <a:cs typeface="Calibri"/>
              </a:rPr>
              <a:t>Le, H., Janssen, J. and Wubbels, T. (2018) ‘Collaborative Learning Practices: Teacher and Student Perceived Obstacles to Effective Student Collaboration’, </a:t>
            </a:r>
            <a:r>
              <a:rPr lang="en-US" sz="1100" i="1">
                <a:latin typeface="Century Gothic"/>
                <a:ea typeface="Calibri"/>
                <a:cs typeface="Calibri"/>
              </a:rPr>
              <a:t>Cambridge Journal of Education</a:t>
            </a:r>
            <a:r>
              <a:rPr lang="en-US" sz="1100">
                <a:latin typeface="Century Gothic"/>
                <a:ea typeface="Calibri"/>
                <a:cs typeface="Calibri"/>
              </a:rPr>
              <a:t>, 48(1), pp. 103–122. Available at: &lt;</a:t>
            </a:r>
            <a:r>
              <a:rPr lang="en-GB" sz="1100">
                <a:latin typeface="Century Gothic"/>
                <a:ea typeface="Calibri"/>
                <a:cs typeface="Calibri"/>
                <a:hlinkClick r:id="rId14"/>
              </a:rPr>
              <a:t>https://doi.org/10.1080/0305764X.2016.1259389</a:t>
            </a:r>
            <a:r>
              <a:rPr lang="en-US" sz="1100">
                <a:latin typeface="Century Gothic"/>
                <a:ea typeface="Calibri"/>
                <a:cs typeface="Calibri"/>
              </a:rPr>
              <a:t>&gt;.  </a:t>
            </a:r>
            <a:r>
              <a:rPr lang="en-US" sz="1100">
                <a:latin typeface="Arial"/>
                <a:ea typeface="Calibri"/>
                <a:cs typeface="Arial"/>
              </a:rPr>
              <a:t> </a:t>
            </a:r>
            <a:endParaRPr lang="en-US" sz="1100">
              <a:ea typeface="Calibri" panose="020F0502020204030204"/>
              <a:cs typeface="Calibri" panose="020F0502020204030204"/>
            </a:endParaRPr>
          </a:p>
          <a:p>
            <a:endParaRPr lang="en-US" sz="1000">
              <a:latin typeface="Century Gothic"/>
              <a:ea typeface="Calibri"/>
              <a:cs typeface="Calibri"/>
            </a:endParaRPr>
          </a:p>
        </p:txBody>
      </p:sp>
    </p:spTree>
    <p:extLst>
      <p:ext uri="{BB962C8B-B14F-4D97-AF65-F5344CB8AC3E}">
        <p14:creationId xmlns:p14="http://schemas.microsoft.com/office/powerpoint/2010/main" val="2696462151"/>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C05E99-7D45-2D11-0591-ECC5B3FA8363}"/>
              </a:ext>
            </a:extLst>
          </p:cNvPr>
          <p:cNvSpPr txBox="1"/>
          <p:nvPr/>
        </p:nvSpPr>
        <p:spPr>
          <a:xfrm>
            <a:off x="705057" y="333306"/>
            <a:ext cx="10485762" cy="652486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Century Gothic"/>
              </a:rPr>
              <a:t>Minet, A., Wentzel, D., Raff, S. and Garbas, J. (2024) ‘Design Thinking in Physical and Virtual Environments: Conceptual Foundations, Qualitative Analysis, and Practical Implications’, </a:t>
            </a:r>
            <a:r>
              <a:rPr lang="en-US" sz="1100" i="1">
                <a:latin typeface="Century Gothic"/>
              </a:rPr>
              <a:t>Technological Forecasting and Social Change</a:t>
            </a:r>
            <a:r>
              <a:rPr lang="en-US" sz="1100">
                <a:latin typeface="Century Gothic"/>
              </a:rPr>
              <a:t>, 207, p. 123596. Available at: &lt;</a:t>
            </a:r>
            <a:r>
              <a:rPr lang="en-GB" sz="1100">
                <a:latin typeface="Century Gothic"/>
                <a:hlinkClick r:id="rId2"/>
              </a:rPr>
              <a:t>https://doi.org/10.1016/j.techfore.2024.123596</a:t>
            </a:r>
            <a:r>
              <a:rPr lang="en-US" sz="1100">
                <a:latin typeface="Century Gothic"/>
              </a:rPr>
              <a:t>&gt;. </a:t>
            </a:r>
            <a:endParaRPr lang="en-US" sz="1100">
              <a:latin typeface="Century Gothic"/>
              <a:ea typeface="Calibri"/>
              <a:cs typeface="Calibri"/>
            </a:endParaRPr>
          </a:p>
          <a:p>
            <a:r>
              <a:rPr lang="en-US" sz="1100">
                <a:latin typeface="Century Gothic"/>
              </a:rPr>
              <a:t> </a:t>
            </a:r>
            <a:r>
              <a:rPr lang="en-US" sz="1100">
                <a:latin typeface="Century Gothic"/>
                <a:cs typeface="Arial"/>
              </a:rPr>
              <a:t> </a:t>
            </a:r>
            <a:endParaRPr lang="en-US" sz="1100">
              <a:latin typeface="Century Gothic"/>
              <a:ea typeface="Calibri"/>
              <a:cs typeface="Calibri"/>
            </a:endParaRPr>
          </a:p>
          <a:p>
            <a:r>
              <a:rPr lang="en-US" sz="1100">
                <a:latin typeface="Century Gothic"/>
              </a:rPr>
              <a:t>Ní Shé, C., Farrell, O., Brunton, J. and Costello, E. (2022) ‘Integrating Design Thinking into Instructional Design: The </a:t>
            </a:r>
            <a:r>
              <a:rPr lang="en-US" sz="1100" err="1">
                <a:latin typeface="Century Gothic"/>
              </a:rPr>
              <a:t>OpenTeach</a:t>
            </a:r>
            <a:r>
              <a:rPr lang="en-US" sz="1100">
                <a:latin typeface="Century Gothic"/>
              </a:rPr>
              <a:t> Case Study’, </a:t>
            </a:r>
            <a:r>
              <a:rPr lang="en-US" sz="1100" i="1">
                <a:latin typeface="Century Gothic"/>
              </a:rPr>
              <a:t>Australasian Journal of Educational Technology,</a:t>
            </a:r>
            <a:r>
              <a:rPr lang="en-US" sz="1100">
                <a:latin typeface="Century Gothic"/>
              </a:rPr>
              <a:t> 38(1), pp. 33–52. Available at: &lt;</a:t>
            </a:r>
            <a:r>
              <a:rPr lang="en-GB" sz="1100">
                <a:latin typeface="Century Gothic"/>
                <a:hlinkClick r:id="rId3"/>
              </a:rPr>
              <a:t>https://doi.org/10.14742/ajet.6667</a:t>
            </a:r>
            <a:r>
              <a:rPr lang="en-US" sz="1100">
                <a:latin typeface="Century Gothic"/>
              </a:rPr>
              <a:t>&gt;.</a:t>
            </a:r>
            <a:endParaRPr lang="en-US" sz="1100">
              <a:latin typeface="Century Gothic"/>
              <a:ea typeface="Calibri"/>
              <a:cs typeface="Calibri"/>
            </a:endParaRPr>
          </a:p>
          <a:p>
            <a:endParaRPr lang="en-US" sz="1100">
              <a:latin typeface="Century Gothic"/>
            </a:endParaRPr>
          </a:p>
          <a:p>
            <a:r>
              <a:rPr lang="en-US" sz="1100">
                <a:latin typeface="Century Gothic"/>
              </a:rPr>
              <a:t>Prissy, A. (2024) 'The Impact of Food and Nutrition on Immune Function: Implications for Health and Disease', </a:t>
            </a:r>
            <a:r>
              <a:rPr lang="en-US" sz="1100" i="1">
                <a:latin typeface="Century Gothic"/>
              </a:rPr>
              <a:t>IDOS Journal of Science and Technology</a:t>
            </a:r>
            <a:r>
              <a:rPr lang="en-US" sz="1100">
                <a:latin typeface="Century Gothic"/>
              </a:rPr>
              <a:t>, 10(2), pp. 18-24. Available at: &lt;</a:t>
            </a:r>
            <a:r>
              <a:rPr lang="en-US" sz="1100">
                <a:latin typeface="Century Gothic"/>
                <a:hlinkClick r:id="rId4"/>
              </a:rPr>
              <a:t>https://doi.org/10.59298/IDOSR/JST/24/102.182400</a:t>
            </a:r>
            <a:r>
              <a:rPr lang="en-US" sz="1100">
                <a:latin typeface="Century Gothic"/>
              </a:rPr>
              <a:t>&gt;.</a:t>
            </a:r>
            <a:r>
              <a:rPr lang="en-US" sz="1100">
                <a:latin typeface="Century Gothic"/>
                <a:cs typeface="Arial"/>
              </a:rPr>
              <a:t> </a:t>
            </a:r>
            <a:r>
              <a:rPr lang="en-US" sz="1100">
                <a:latin typeface="Century Gothic"/>
              </a:rPr>
              <a:t> </a:t>
            </a:r>
            <a:endParaRPr lang="en-US" sz="1100">
              <a:latin typeface="Century Gothic"/>
              <a:ea typeface="Calibri"/>
              <a:cs typeface="Calibri"/>
            </a:endParaRPr>
          </a:p>
          <a:p>
            <a:endParaRPr lang="en-US" sz="1100">
              <a:latin typeface="Century Gothic"/>
              <a:ea typeface="Calibri"/>
              <a:cs typeface="Calibri"/>
            </a:endParaRPr>
          </a:p>
          <a:p>
            <a:r>
              <a:rPr lang="en-US" sz="1100">
                <a:latin typeface="Century Gothic"/>
              </a:rPr>
              <a:t>Public Health England. (2016) </a:t>
            </a:r>
            <a:r>
              <a:rPr lang="en-US" sz="1100" i="1">
                <a:latin typeface="Century Gothic"/>
              </a:rPr>
              <a:t>Eatwell Guide. </a:t>
            </a:r>
            <a:r>
              <a:rPr lang="en-US" sz="1100">
                <a:latin typeface="Century Gothic"/>
              </a:rPr>
              <a:t>Available at: &lt;</a:t>
            </a:r>
            <a:r>
              <a:rPr lang="en-GB" sz="1100">
                <a:latin typeface="Century Gothic"/>
                <a:hlinkClick r:id="rId5"/>
              </a:rPr>
              <a:t>https://assets.publishing.service.gov.uk/media/5bbb790de5274a22415d7fee/Eatwell_guide_colour_edition.pdf</a:t>
            </a:r>
            <a:r>
              <a:rPr lang="en-US" sz="1100">
                <a:latin typeface="Century Gothic"/>
              </a:rPr>
              <a:t>&gt; (Accessed on 21 April 2024).</a:t>
            </a:r>
            <a:endParaRPr lang="en-US" sz="1100">
              <a:latin typeface="Century Gothic"/>
              <a:ea typeface="Calibri"/>
              <a:cs typeface="Calibri"/>
            </a:endParaRPr>
          </a:p>
          <a:p>
            <a:endParaRPr lang="en-US" sz="1100">
              <a:latin typeface="Century Gothic"/>
            </a:endParaRPr>
          </a:p>
          <a:p>
            <a:r>
              <a:rPr lang="en-US" sz="1100">
                <a:latin typeface="Century Gothic"/>
              </a:rPr>
              <a:t>Public Health England. (2016) </a:t>
            </a:r>
            <a:r>
              <a:rPr lang="en-US" sz="1100" i="1">
                <a:latin typeface="Century Gothic"/>
              </a:rPr>
              <a:t>Eatwell Guide. </a:t>
            </a:r>
            <a:r>
              <a:rPr lang="en-US" sz="1100">
                <a:latin typeface="Century Gothic"/>
              </a:rPr>
              <a:t>Available at: &lt;</a:t>
            </a:r>
            <a:r>
              <a:rPr lang="en-GB" sz="1100">
                <a:latin typeface="Century Gothic"/>
                <a:hlinkClick r:id="rId5"/>
              </a:rPr>
              <a:t>https://assets.publishing.service.gov.uk/media/5bbb790de5274a22415d7fee/Eatwell_guide_colour_edition.pdf</a:t>
            </a:r>
            <a:r>
              <a:rPr lang="en-US" sz="1100">
                <a:latin typeface="Century Gothic"/>
              </a:rPr>
              <a:t>&gt; (Accessed on 21 April 2024).</a:t>
            </a:r>
            <a:endParaRPr lang="en-US"/>
          </a:p>
          <a:p>
            <a:endParaRPr lang="en-US" sz="1100">
              <a:latin typeface="Century Gothic"/>
            </a:endParaRPr>
          </a:p>
          <a:p>
            <a:r>
              <a:rPr lang="en-US" sz="1100">
                <a:latin typeface="Century Gothic"/>
              </a:rPr>
              <a:t>Rocka, A., </a:t>
            </a:r>
            <a:r>
              <a:rPr lang="en-US" sz="1100" err="1">
                <a:latin typeface="Century Gothic"/>
              </a:rPr>
              <a:t>Jasielska</a:t>
            </a:r>
            <a:r>
              <a:rPr lang="en-US" sz="1100">
                <a:latin typeface="Century Gothic"/>
              </a:rPr>
              <a:t>, F., Madras, D., Krawiec, P. and Pac-</a:t>
            </a:r>
            <a:r>
              <a:rPr lang="en-US" sz="1100" err="1">
                <a:latin typeface="Century Gothic"/>
              </a:rPr>
              <a:t>Kozuchowska</a:t>
            </a:r>
            <a:r>
              <a:rPr lang="en-US" sz="1100">
                <a:latin typeface="Century Gothic"/>
              </a:rPr>
              <a:t>, E. (2022) 'The impact of digital screen time on dietary habits and physical activity in children and adolescents',</a:t>
            </a:r>
            <a:r>
              <a:rPr lang="en-US" sz="1100" i="1">
                <a:latin typeface="Century Gothic"/>
              </a:rPr>
              <a:t> Nutrients</a:t>
            </a:r>
            <a:r>
              <a:rPr lang="en-US" sz="1100">
                <a:latin typeface="Century Gothic"/>
              </a:rPr>
              <a:t>, 14(14), p. 2985. Available at:&lt; </a:t>
            </a:r>
            <a:r>
              <a:rPr lang="en-US" sz="1100">
                <a:latin typeface="Century Gothic"/>
                <a:hlinkClick r:id="rId6"/>
              </a:rPr>
              <a:t>https://doi.org/10.3390/nu14142985</a:t>
            </a:r>
            <a:r>
              <a:rPr lang="en-US" sz="1100">
                <a:latin typeface="Century Gothic"/>
              </a:rPr>
              <a:t>&gt;.</a:t>
            </a:r>
            <a:r>
              <a:rPr lang="en-US" sz="1100">
                <a:latin typeface="Century Gothic"/>
                <a:cs typeface="Arial"/>
              </a:rPr>
              <a:t> </a:t>
            </a:r>
            <a:r>
              <a:rPr lang="en-US" sz="1100">
                <a:latin typeface="Century Gothic"/>
              </a:rPr>
              <a:t> </a:t>
            </a:r>
            <a:endParaRPr lang="en-US" sz="1100">
              <a:latin typeface="Century Gothic"/>
              <a:ea typeface="Calibri"/>
              <a:cs typeface="Calibri"/>
            </a:endParaRPr>
          </a:p>
          <a:p>
            <a:endParaRPr lang="en-US" sz="1100">
              <a:latin typeface="Century Gothic"/>
              <a:ea typeface="Calibri"/>
              <a:cs typeface="Calibri"/>
            </a:endParaRPr>
          </a:p>
          <a:p>
            <a:r>
              <a:rPr lang="en-US" sz="1100">
                <a:latin typeface="Century Gothic"/>
              </a:rPr>
              <a:t>Rösch, N., Tiberius, V. and Kraus, S. (2023) ‘Design Thinking for Innovation: Context Factors, Process, and Outcomes’, </a:t>
            </a:r>
            <a:r>
              <a:rPr lang="en-US" sz="1100" i="1">
                <a:latin typeface="Century Gothic"/>
              </a:rPr>
              <a:t>European Journal of Innovation Management,</a:t>
            </a:r>
            <a:r>
              <a:rPr lang="en-US" sz="1100">
                <a:latin typeface="Century Gothic"/>
              </a:rPr>
              <a:t> 26(7), pp. 160–176. Available at: &lt;</a:t>
            </a:r>
            <a:r>
              <a:rPr lang="en-GB" sz="1100">
                <a:latin typeface="Century Gothic"/>
                <a:hlinkClick r:id="rId7"/>
              </a:rPr>
              <a:t>https://doi.org/10.1108/EJIM-03-2022-0164</a:t>
            </a:r>
            <a:r>
              <a:rPr lang="en-US" sz="1100">
                <a:latin typeface="Century Gothic"/>
              </a:rPr>
              <a:t>&gt;. </a:t>
            </a:r>
            <a:endParaRPr lang="en-US" sz="1100">
              <a:latin typeface="Century Gothic"/>
              <a:ea typeface="Calibri"/>
              <a:cs typeface="Calibri"/>
            </a:endParaRPr>
          </a:p>
          <a:p>
            <a:endParaRPr lang="en-US" sz="1100">
              <a:latin typeface="Century Gothic"/>
            </a:endParaRPr>
          </a:p>
          <a:p>
            <a:r>
              <a:rPr lang="en-US" sz="1100">
                <a:latin typeface="Century Gothic"/>
              </a:rPr>
              <a:t>Salminen, J., </a:t>
            </a:r>
            <a:r>
              <a:rPr lang="en-US" sz="1100" err="1">
                <a:latin typeface="Century Gothic"/>
              </a:rPr>
              <a:t>Wenyun</a:t>
            </a:r>
            <a:r>
              <a:rPr lang="en-US" sz="1100">
                <a:latin typeface="Century Gothic"/>
              </a:rPr>
              <a:t> Guan, K., Jang, S.G. and Jansen, B. (2022) 'Use cases for design personas: A systematic review and new frontiers', </a:t>
            </a:r>
            <a:r>
              <a:rPr lang="en-US" sz="1100" i="1">
                <a:latin typeface="Century Gothic"/>
              </a:rPr>
              <a:t>Proceedings of the 2022 CHI conference on human factors in computing science</a:t>
            </a:r>
            <a:r>
              <a:rPr lang="en-US" sz="1100">
                <a:latin typeface="Century Gothic"/>
              </a:rPr>
              <a:t>, pp. 121. Available at:&lt;</a:t>
            </a:r>
            <a:r>
              <a:rPr lang="en-US" sz="1100">
                <a:latin typeface="Century Gothic"/>
                <a:hlinkClick r:id="rId8"/>
              </a:rPr>
              <a:t>https://doi.org/10.1145/3491102.3517589</a:t>
            </a:r>
            <a:r>
              <a:rPr lang="en-US" sz="1100">
                <a:latin typeface="Century Gothic"/>
              </a:rPr>
              <a:t>&gt;.</a:t>
            </a:r>
            <a:r>
              <a:rPr lang="en-US" sz="1100">
                <a:latin typeface="Century Gothic"/>
                <a:cs typeface="Arial"/>
              </a:rPr>
              <a:t> </a:t>
            </a:r>
            <a:r>
              <a:rPr lang="en-US" sz="1100">
                <a:latin typeface="Century Gothic"/>
              </a:rPr>
              <a:t> </a:t>
            </a:r>
            <a:endParaRPr lang="en-US" sz="1100">
              <a:latin typeface="Century Gothic"/>
              <a:ea typeface="Calibri"/>
              <a:cs typeface="Calibri"/>
            </a:endParaRPr>
          </a:p>
          <a:p>
            <a:endParaRPr lang="en-US" sz="1100">
              <a:latin typeface="Century Gothic"/>
              <a:ea typeface="Calibri"/>
              <a:cs typeface="Calibri"/>
            </a:endParaRPr>
          </a:p>
          <a:p>
            <a:r>
              <a:rPr lang="en-US" sz="1100" err="1">
                <a:latin typeface="Century Gothic"/>
              </a:rPr>
              <a:t>Scheelbeek</a:t>
            </a:r>
            <a:r>
              <a:rPr lang="en-US" sz="1100">
                <a:latin typeface="Century Gothic"/>
              </a:rPr>
              <a:t>, P., Green, R., Papier, K., Knuppel, A., Alae-Carew, C., Balkwill, A., Key, T. J., </a:t>
            </a:r>
            <a:r>
              <a:rPr lang="en-US" sz="1100" err="1">
                <a:latin typeface="Century Gothic"/>
              </a:rPr>
              <a:t>Beral</a:t>
            </a:r>
            <a:r>
              <a:rPr lang="en-US" sz="1100">
                <a:latin typeface="Century Gothic"/>
              </a:rPr>
              <a:t>, V., and </a:t>
            </a:r>
            <a:r>
              <a:rPr lang="en-US" sz="1100" err="1">
                <a:latin typeface="Century Gothic"/>
              </a:rPr>
              <a:t>Dangour</a:t>
            </a:r>
            <a:r>
              <a:rPr lang="en-US" sz="1100">
                <a:latin typeface="Century Gothic"/>
              </a:rPr>
              <a:t>, A. D. (2020) ‘</a:t>
            </a:r>
            <a:r>
              <a:rPr lang="en-US" sz="1100" i="1">
                <a:latin typeface="Century Gothic"/>
              </a:rPr>
              <a:t>Health Impacts and Environmental Footprints of Diets that Meet the Eatwell Guide Recommendations: Analyses of Multiple UK Studies</a:t>
            </a:r>
            <a:r>
              <a:rPr lang="en-US" sz="1100">
                <a:latin typeface="Century Gothic"/>
              </a:rPr>
              <a:t>’, </a:t>
            </a:r>
            <a:r>
              <a:rPr lang="en-US" sz="1100" i="1">
                <a:latin typeface="Century Gothic"/>
              </a:rPr>
              <a:t>BMJ Open</a:t>
            </a:r>
            <a:r>
              <a:rPr lang="en-US" sz="1100">
                <a:latin typeface="Century Gothic"/>
              </a:rPr>
              <a:t>, 10(8). Available at:  &lt;</a:t>
            </a:r>
            <a:r>
              <a:rPr lang="en-US" sz="1100">
                <a:latin typeface="Century Gothic"/>
                <a:hlinkClick r:id="rId9"/>
              </a:rPr>
              <a:t>https://doi.org/10.1136/bmjopen-2020-037554</a:t>
            </a:r>
            <a:r>
              <a:rPr lang="en-US" sz="1100">
                <a:latin typeface="Century Gothic"/>
              </a:rPr>
              <a:t>&gt;. </a:t>
            </a:r>
            <a:endParaRPr lang="en-US" sz="1100">
              <a:latin typeface="Century Gothic"/>
              <a:ea typeface="Calibri"/>
              <a:cs typeface="Calibri"/>
            </a:endParaRPr>
          </a:p>
          <a:p>
            <a:endParaRPr lang="en-US" sz="1100">
              <a:latin typeface="Century Gothic"/>
            </a:endParaRPr>
          </a:p>
          <a:p>
            <a:r>
              <a:rPr lang="en-US" sz="1100">
                <a:latin typeface="Century Gothic"/>
              </a:rPr>
              <a:t>Schlott, C.K. (2024) 'Design thinking and teamwork-measuring impact: A systematic literature review'</a:t>
            </a:r>
            <a:r>
              <a:rPr lang="en-US" sz="1100" i="1">
                <a:latin typeface="Century Gothic"/>
              </a:rPr>
              <a:t>, Journal of Organization Design</a:t>
            </a:r>
            <a:r>
              <a:rPr lang="en-US" sz="1100">
                <a:latin typeface="Century Gothic"/>
              </a:rPr>
              <a:t>, 13, pp. 163–196. Available at:&lt;</a:t>
            </a:r>
            <a:r>
              <a:rPr lang="en-US" sz="1100">
                <a:latin typeface="Century Gothic"/>
                <a:hlinkClick r:id="rId10"/>
              </a:rPr>
              <a:t>https://doi.org/10.1007/s41469-024-00177-x</a:t>
            </a:r>
            <a:r>
              <a:rPr lang="en-US" sz="1100">
                <a:latin typeface="Century Gothic"/>
              </a:rPr>
              <a:t>&gt;. </a:t>
            </a:r>
            <a:endParaRPr lang="en-US" sz="1100">
              <a:latin typeface="Century Gothic"/>
              <a:ea typeface="Calibri"/>
              <a:cs typeface="Calibri"/>
            </a:endParaRPr>
          </a:p>
          <a:p>
            <a:endParaRPr lang="en-US" sz="1100">
              <a:latin typeface="Century Gothic"/>
            </a:endParaRPr>
          </a:p>
          <a:p>
            <a:r>
              <a:rPr lang="en-US" sz="1100">
                <a:latin typeface="Century Gothic"/>
              </a:rPr>
              <a:t>Sensory Wise (2023) Food and Healthy Eating Posting Game. Available at:&lt;</a:t>
            </a:r>
            <a:r>
              <a:rPr lang="en-US" sz="1100">
                <a:latin typeface="Century Gothic"/>
                <a:hlinkClick r:id="rId11"/>
              </a:rPr>
              <a:t>https://www.sensorywise.co.uk/food-healthy-eating-posting-game</a:t>
            </a:r>
            <a:r>
              <a:rPr lang="en-US" sz="1100">
                <a:latin typeface="Century Gothic"/>
              </a:rPr>
              <a:t>&gt; (Accessed: 28 April 2025).</a:t>
            </a:r>
            <a:r>
              <a:rPr lang="en-US" sz="1100">
                <a:latin typeface="Century Gothic"/>
                <a:cs typeface="Arial"/>
              </a:rPr>
              <a:t> </a:t>
            </a:r>
            <a:r>
              <a:rPr lang="en-US" sz="1100">
                <a:latin typeface="Century Gothic"/>
              </a:rPr>
              <a:t> </a:t>
            </a:r>
            <a:r>
              <a:rPr lang="en-US" sz="1100">
                <a:latin typeface="Century Gothic"/>
                <a:cs typeface="Arial"/>
              </a:rPr>
              <a:t> </a:t>
            </a:r>
            <a:endParaRPr lang="en-US" sz="1100">
              <a:latin typeface="Century Gothic"/>
              <a:ea typeface="Calibri"/>
              <a:cs typeface="Calibri"/>
            </a:endParaRPr>
          </a:p>
          <a:p>
            <a:endParaRPr lang="en-US" sz="1100">
              <a:latin typeface="Century Gothic"/>
              <a:cs typeface="Arial"/>
            </a:endParaRPr>
          </a:p>
          <a:p>
            <a:r>
              <a:rPr lang="en-US" sz="1100">
                <a:latin typeface="Century Gothic"/>
              </a:rPr>
              <a:t>Simpson, R. M., Knowles, E. and </a:t>
            </a:r>
            <a:r>
              <a:rPr lang="en-US" sz="1100" err="1">
                <a:latin typeface="Century Gothic"/>
              </a:rPr>
              <a:t>O’Cathain</a:t>
            </a:r>
            <a:r>
              <a:rPr lang="en-US" sz="1100">
                <a:latin typeface="Century Gothic"/>
              </a:rPr>
              <a:t>, A. (2020) ‘Health Literacy Levels of British Adults: A Cross-Sectional Survey Using Two Domains of the Health Literacy Questionnaire (HLQ)’, </a:t>
            </a:r>
            <a:r>
              <a:rPr lang="en-US" sz="1100" i="1">
                <a:latin typeface="Century Gothic"/>
              </a:rPr>
              <a:t>BMC Public Health</a:t>
            </a:r>
            <a:r>
              <a:rPr lang="en-US" sz="1100">
                <a:latin typeface="Century Gothic"/>
              </a:rPr>
              <a:t>, 20(1), p. 1819. Available at: &lt;</a:t>
            </a:r>
            <a:r>
              <a:rPr lang="en-US" sz="1100">
                <a:latin typeface="Century Gothic"/>
                <a:hlinkClick r:id="rId12"/>
              </a:rPr>
              <a:t>https://doi.org/10.1186/s12889-020-09727-w</a:t>
            </a:r>
            <a:r>
              <a:rPr lang="en-US" sz="1100">
                <a:latin typeface="Century Gothic"/>
              </a:rPr>
              <a:t>&gt;.</a:t>
            </a:r>
            <a:r>
              <a:rPr lang="en-US" sz="1100">
                <a:latin typeface="Century Gothic"/>
                <a:cs typeface="Arial"/>
              </a:rPr>
              <a:t> </a:t>
            </a:r>
            <a:endParaRPr lang="en-US" sz="1100">
              <a:latin typeface="Century Gothic"/>
              <a:ea typeface="Calibri"/>
              <a:cs typeface="Calibri"/>
            </a:endParaRPr>
          </a:p>
          <a:p>
            <a:endParaRPr lang="en-US" sz="1100">
              <a:latin typeface="Century Gothic"/>
              <a:ea typeface="Calibri"/>
              <a:cs typeface="Arial"/>
            </a:endParaRPr>
          </a:p>
        </p:txBody>
      </p:sp>
    </p:spTree>
    <p:extLst>
      <p:ext uri="{BB962C8B-B14F-4D97-AF65-F5344CB8AC3E}">
        <p14:creationId xmlns:p14="http://schemas.microsoft.com/office/powerpoint/2010/main" val="4008543677"/>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C2D2B1-F3B6-B989-6965-84A0693F4B58}"/>
              </a:ext>
            </a:extLst>
          </p:cNvPr>
          <p:cNvSpPr>
            <a:spLocks noGrp="1"/>
          </p:cNvSpPr>
          <p:nvPr>
            <p:ph idx="1"/>
          </p:nvPr>
        </p:nvSpPr>
        <p:spPr>
          <a:xfrm>
            <a:off x="838200" y="250139"/>
            <a:ext cx="11123140" cy="3187743"/>
          </a:xfrm>
          <a:solidFill>
            <a:schemeClr val="bg1"/>
          </a:solidFill>
        </p:spPr>
        <p:txBody>
          <a:bodyPr vert="horz" lIns="91440" tIns="45720" rIns="91440" bIns="45720" rtlCol="0" anchor="t">
            <a:normAutofit/>
          </a:bodyPr>
          <a:lstStyle/>
          <a:p>
            <a:pPr marL="0" indent="0">
              <a:buNone/>
            </a:pPr>
            <a:r>
              <a:rPr lang="en-US" sz="1100" err="1">
                <a:latin typeface="Century Gothic"/>
              </a:rPr>
              <a:t>Sinansari</a:t>
            </a:r>
            <a:r>
              <a:rPr lang="en-US" sz="1100">
                <a:latin typeface="Century Gothic"/>
              </a:rPr>
              <a:t>, P., Salsabila, S. H., </a:t>
            </a:r>
            <a:r>
              <a:rPr lang="en-US" sz="1100" err="1">
                <a:latin typeface="Century Gothic"/>
              </a:rPr>
              <a:t>Hanoum</a:t>
            </a:r>
            <a:r>
              <a:rPr lang="en-US" sz="1100">
                <a:latin typeface="Century Gothic"/>
              </a:rPr>
              <a:t>, S., Lopatka, A. and Wlodarski, W. (2023) ‘Identify Customer Element Through Empathy Map and User Persona’,</a:t>
            </a:r>
            <a:r>
              <a:rPr lang="en-US" sz="1100" i="1">
                <a:latin typeface="Century Gothic"/>
              </a:rPr>
              <a:t> Procedia Computer Science</a:t>
            </a:r>
            <a:r>
              <a:rPr lang="en-US" sz="1100">
                <a:latin typeface="Century Gothic"/>
              </a:rPr>
              <a:t>, 225, pp. 4148–4156. Available at: &lt;</a:t>
            </a:r>
            <a:r>
              <a:rPr lang="en-GB" sz="1100">
                <a:latin typeface="Century Gothic"/>
                <a:hlinkClick r:id="rId2"/>
              </a:rPr>
              <a:t>https://doi.org/10.1016/j.procs.2023.10.411</a:t>
            </a:r>
            <a:r>
              <a:rPr lang="en-US" sz="1100">
                <a:latin typeface="Century Gothic"/>
              </a:rPr>
              <a:t>&gt;. </a:t>
            </a:r>
            <a:r>
              <a:rPr lang="en-US" sz="1100">
                <a:latin typeface="Arial"/>
                <a:cs typeface="Arial"/>
              </a:rPr>
              <a:t> </a:t>
            </a:r>
            <a:endParaRPr lang="en-US" sz="1100">
              <a:latin typeface="Century Gothic"/>
            </a:endParaRPr>
          </a:p>
          <a:p>
            <a:pPr marL="0" indent="0">
              <a:buNone/>
            </a:pPr>
            <a:r>
              <a:rPr lang="en-US" sz="1100">
                <a:latin typeface="Century Gothic"/>
              </a:rPr>
              <a:t>So, C. and Joo, J. (2017) ‘Does a Persona Improve Creativity?’, </a:t>
            </a:r>
            <a:r>
              <a:rPr lang="en-US" sz="1100" i="1">
                <a:latin typeface="Century Gothic"/>
              </a:rPr>
              <a:t>The Design Journal</a:t>
            </a:r>
            <a:r>
              <a:rPr lang="en-US" sz="1100">
                <a:latin typeface="Century Gothic"/>
              </a:rPr>
              <a:t>, 20(4), pp. 459–475. Available at: &lt;</a:t>
            </a:r>
            <a:r>
              <a:rPr lang="en-GB" sz="1100">
                <a:latin typeface="Century Gothic"/>
                <a:hlinkClick r:id="rId3"/>
              </a:rPr>
              <a:t>https://doi.org/10.1080/14606925.2017.1319672</a:t>
            </a:r>
            <a:r>
              <a:rPr lang="en-US" sz="1100">
                <a:latin typeface="Century Gothic"/>
              </a:rPr>
              <a:t>&gt;. </a:t>
            </a:r>
            <a:r>
              <a:rPr lang="en-US" sz="1100">
                <a:latin typeface="Arial"/>
                <a:cs typeface="Arial"/>
              </a:rPr>
              <a:t> </a:t>
            </a:r>
            <a:endParaRPr lang="en-US">
              <a:ea typeface="Calibri" panose="020F0502020204030204"/>
              <a:cs typeface="Calibri" panose="020F0502020204030204"/>
            </a:endParaRPr>
          </a:p>
          <a:p>
            <a:pPr marL="0" indent="0">
              <a:buNone/>
            </a:pPr>
            <a:r>
              <a:rPr lang="en-US" sz="1100">
                <a:latin typeface="Century Gothic"/>
              </a:rPr>
              <a:t>Stevens, E. (2021) </a:t>
            </a:r>
            <a:r>
              <a:rPr lang="en-US" sz="1100" i="1">
                <a:latin typeface="Century Gothic"/>
              </a:rPr>
              <a:t>A Complete Introduction to Prototyping. </a:t>
            </a:r>
            <a:r>
              <a:rPr lang="en-US" sz="1100">
                <a:latin typeface="Century Gothic"/>
              </a:rPr>
              <a:t>Available at: &lt;</a:t>
            </a:r>
            <a:r>
              <a:rPr lang="en-GB" sz="1100">
                <a:latin typeface="Century Gothic"/>
                <a:hlinkClick r:id="rId4"/>
              </a:rPr>
              <a:t>https://careerfoundry.com/en/blog/ux-design/design-thinking-stage-four-prototyping/#:~:text=Prototyping%20is%20an%20extremely%20valuable,4</a:t>
            </a:r>
            <a:r>
              <a:rPr lang="en-US" sz="1100">
                <a:latin typeface="Century Gothic"/>
              </a:rPr>
              <a:t>&gt; (Accessed on: 28 April 2025). </a:t>
            </a:r>
            <a:r>
              <a:rPr lang="en-US" sz="1100">
                <a:latin typeface="Arial"/>
                <a:cs typeface="Arial"/>
              </a:rPr>
              <a:t> </a:t>
            </a:r>
            <a:endParaRPr lang="en-US">
              <a:ea typeface="Calibri" panose="020F0502020204030204"/>
              <a:cs typeface="Calibri" panose="020F0502020204030204"/>
            </a:endParaRPr>
          </a:p>
          <a:p>
            <a:pPr marL="0" indent="0">
              <a:buNone/>
            </a:pPr>
            <a:r>
              <a:rPr lang="en-US" sz="1100">
                <a:latin typeface="Century Gothic"/>
              </a:rPr>
              <a:t>The College of Contemporary Health (2025) Early intervention in childhood obesity treatment yields long-term benefits, study find</a:t>
            </a:r>
            <a:r>
              <a:rPr lang="en-US" sz="1100" i="1">
                <a:latin typeface="Century Gothic"/>
              </a:rPr>
              <a:t>s.</a:t>
            </a:r>
            <a:r>
              <a:rPr lang="en-US" sz="1100">
                <a:latin typeface="Century Gothic"/>
              </a:rPr>
              <a:t> Available at:&lt;</a:t>
            </a:r>
            <a:r>
              <a:rPr lang="en-US" sz="1100">
                <a:latin typeface="Century Gothic"/>
                <a:hlinkClick r:id="rId5"/>
              </a:rPr>
              <a:t>https://www.contemporaryhealth.co.uk/childhood-obesity-treatment-yields-long-term-benefits-study-finds/</a:t>
            </a:r>
            <a:r>
              <a:rPr lang="en-US" sz="1100">
                <a:latin typeface="Century Gothic"/>
              </a:rPr>
              <a:t>&gt; (Accessed: 27 April 2025).</a:t>
            </a:r>
            <a:r>
              <a:rPr lang="en-US" sz="1100">
                <a:latin typeface="Arial"/>
                <a:cs typeface="Arial"/>
              </a:rPr>
              <a:t> </a:t>
            </a:r>
            <a:endParaRPr lang="en-US">
              <a:ea typeface="Calibri" panose="020F0502020204030204"/>
              <a:cs typeface="Calibri" panose="020F0502020204030204"/>
            </a:endParaRPr>
          </a:p>
          <a:p>
            <a:pPr marL="0" indent="0">
              <a:buNone/>
            </a:pPr>
            <a:r>
              <a:rPr lang="en-US" sz="1100">
                <a:latin typeface="Century Gothic"/>
              </a:rPr>
              <a:t>University of Southampton (2024)</a:t>
            </a:r>
            <a:r>
              <a:rPr lang="en-US" sz="1100" i="1">
                <a:latin typeface="Century Gothic"/>
              </a:rPr>
              <a:t> </a:t>
            </a:r>
            <a:r>
              <a:rPr lang="en-US" sz="1100">
                <a:latin typeface="Century Gothic"/>
              </a:rPr>
              <a:t>Soaring childhood obesity from pandemic will cost UK billions, study finds. Available at:&lt;</a:t>
            </a:r>
            <a:r>
              <a:rPr lang="en-US" sz="1100">
                <a:latin typeface="Century Gothic"/>
                <a:hlinkClick r:id="rId6"/>
              </a:rPr>
              <a:t>https://research.uhs.nhs.uk/news/soaring-childhood-obesity-from-pandemic-will-cost-uk-billions-study-finds</a:t>
            </a:r>
            <a:r>
              <a:rPr lang="en-US" sz="1100">
                <a:latin typeface="Century Gothic"/>
              </a:rPr>
              <a:t>&gt; (Accessed: 27 April 2025).</a:t>
            </a:r>
            <a:endParaRPr lang="en-US">
              <a:ea typeface="Calibri" panose="020F0502020204030204"/>
              <a:cs typeface="Calibri" panose="020F0502020204030204"/>
            </a:endParaRPr>
          </a:p>
          <a:p>
            <a:pPr marL="0" indent="0">
              <a:buNone/>
            </a:pPr>
            <a:r>
              <a:rPr lang="en-US" sz="1100">
                <a:latin typeface="Century Gothic"/>
              </a:rPr>
              <a:t>Vita-</a:t>
            </a:r>
            <a:r>
              <a:rPr lang="en-US" sz="1100" err="1">
                <a:latin typeface="Century Gothic"/>
              </a:rPr>
              <a:t>Barrull</a:t>
            </a:r>
            <a:r>
              <a:rPr lang="en-US" sz="1100">
                <a:latin typeface="Century Gothic"/>
              </a:rPr>
              <a:t>, N., Estrada-Plana, V., March-Llanes, J., </a:t>
            </a:r>
            <a:r>
              <a:rPr lang="en-US" sz="1100" err="1">
                <a:latin typeface="Century Gothic"/>
              </a:rPr>
              <a:t>Sotoca</a:t>
            </a:r>
            <a:r>
              <a:rPr lang="en-US" sz="1100">
                <a:latin typeface="Century Gothic"/>
              </a:rPr>
              <a:t>-Orgaz, P., Guzmán, N., Ayesa, R. and Moya-</a:t>
            </a:r>
            <a:r>
              <a:rPr lang="en-US" sz="1100" err="1">
                <a:latin typeface="Century Gothic"/>
              </a:rPr>
              <a:t>Higueras</a:t>
            </a:r>
            <a:r>
              <a:rPr lang="en-US" sz="1100">
                <a:latin typeface="Century Gothic"/>
              </a:rPr>
              <a:t>, J. (2024) ‘Do You Play in Class? Board Games to Promote Cognitive and Educational Development in Primary School: A Cluster Randomized Controlled Trial’, </a:t>
            </a:r>
            <a:r>
              <a:rPr lang="en-US" sz="1100" i="1">
                <a:latin typeface="Century Gothic"/>
              </a:rPr>
              <a:t>Learning and Instruction,</a:t>
            </a:r>
            <a:r>
              <a:rPr lang="en-US" sz="1100">
                <a:latin typeface="Century Gothic"/>
              </a:rPr>
              <a:t> 93, p. 101946. Available at: &lt;</a:t>
            </a:r>
            <a:r>
              <a:rPr lang="en-GB" sz="1100">
                <a:latin typeface="Century Gothic"/>
                <a:hlinkClick r:id="rId7"/>
              </a:rPr>
              <a:t>https://doi.org/10.1016/j.learninstruc.2024.101946</a:t>
            </a:r>
            <a:r>
              <a:rPr lang="en-US" sz="1100">
                <a:latin typeface="Century Gothic"/>
              </a:rPr>
              <a:t>&gt;. </a:t>
            </a:r>
            <a:r>
              <a:rPr lang="en-US" sz="1100">
                <a:latin typeface="Arial"/>
                <a:cs typeface="Arial"/>
              </a:rPr>
              <a:t> </a:t>
            </a:r>
            <a:endParaRPr lang="en-US">
              <a:ea typeface="Calibri" panose="020F0502020204030204"/>
              <a:cs typeface="Calibri" panose="020F0502020204030204"/>
            </a:endParaRPr>
          </a:p>
          <a:p>
            <a:pPr marL="0" indent="0">
              <a:buNone/>
            </a:pPr>
            <a:r>
              <a:rPr lang="en-US" sz="1100">
                <a:latin typeface="Century Gothic"/>
              </a:rPr>
              <a:t>WHO. (2024) Obesity and Overweight</a:t>
            </a:r>
            <a:r>
              <a:rPr lang="en-US" sz="1100" i="1">
                <a:latin typeface="Century Gothic"/>
              </a:rPr>
              <a:t>.</a:t>
            </a:r>
            <a:r>
              <a:rPr lang="en-US" sz="1100">
                <a:latin typeface="Century Gothic"/>
              </a:rPr>
              <a:t> Available at: &lt;</a:t>
            </a:r>
            <a:r>
              <a:rPr lang="en-GB" sz="1100">
                <a:latin typeface="Century Gothic"/>
                <a:hlinkClick r:id="rId8"/>
              </a:rPr>
              <a:t>https://www.who.int/news-room/fact-sheets/detail/obesity-and-overweight</a:t>
            </a:r>
            <a:r>
              <a:rPr lang="en-US" sz="1100">
                <a:latin typeface="Century Gothic"/>
              </a:rPr>
              <a:t>&gt; (Accessed on 19 April 2025). </a:t>
            </a:r>
            <a:endParaRPr lang="en-US">
              <a:ea typeface="Calibri" panose="020F0502020204030204"/>
              <a:cs typeface="Calibri" panose="020F0502020204030204"/>
            </a:endParaRPr>
          </a:p>
          <a:p>
            <a:endParaRPr lang="en-US"/>
          </a:p>
          <a:p>
            <a:endParaRPr lang="en-US"/>
          </a:p>
          <a:p>
            <a:endParaRPr lang="en-US" sz="1100">
              <a:latin typeface="Century Gothic"/>
            </a:endParaRPr>
          </a:p>
        </p:txBody>
      </p:sp>
    </p:spTree>
    <p:extLst>
      <p:ext uri="{BB962C8B-B14F-4D97-AF65-F5344CB8AC3E}">
        <p14:creationId xmlns:p14="http://schemas.microsoft.com/office/powerpoint/2010/main" val="3753067606"/>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54B8BA-B7F0-A300-E1D1-BB20ED9FC85A}"/>
              </a:ext>
            </a:extLst>
          </p:cNvPr>
          <p:cNvSpPr>
            <a:spLocks noGrp="1"/>
          </p:cNvSpPr>
          <p:nvPr>
            <p:ph idx="1"/>
          </p:nvPr>
        </p:nvSpPr>
        <p:spPr>
          <a:xfrm>
            <a:off x="838200" y="239842"/>
            <a:ext cx="10515600" cy="5937121"/>
          </a:xfrm>
          <a:solidFill>
            <a:schemeClr val="bg1"/>
          </a:solidFill>
        </p:spPr>
        <p:txBody>
          <a:bodyPr vert="horz" lIns="91440" tIns="45720" rIns="91440" bIns="45720" rtlCol="0" anchor="t">
            <a:normAutofit lnSpcReduction="10000"/>
          </a:bodyPr>
          <a:lstStyle/>
          <a:p>
            <a:pPr marL="0" indent="0">
              <a:buNone/>
            </a:pPr>
            <a:r>
              <a:rPr lang="en-US" sz="1100" u="sng">
                <a:latin typeface="Century Gothic"/>
                <a:ea typeface="Calibri" panose="020F0502020204030204"/>
                <a:cs typeface="Calibri" panose="020F0502020204030204"/>
              </a:rPr>
              <a:t>Image references</a:t>
            </a:r>
          </a:p>
          <a:p>
            <a:pPr>
              <a:buNone/>
            </a:pPr>
            <a:r>
              <a:rPr lang="en-US" sz="1100">
                <a:latin typeface="Century Gothic"/>
                <a:ea typeface="+mn-lt"/>
                <a:cs typeface="+mn-lt"/>
              </a:rPr>
              <a:t>Davies, L. (2025a)</a:t>
            </a:r>
            <a:r>
              <a:rPr lang="en-US" sz="1100" i="1">
                <a:latin typeface="Century Gothic"/>
                <a:ea typeface="+mn-lt"/>
                <a:cs typeface="+mn-lt"/>
              </a:rPr>
              <a:t> Persona.</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(2025b)</a:t>
            </a:r>
            <a:r>
              <a:rPr lang="en-US" sz="1100" i="1">
                <a:latin typeface="Century Gothic"/>
                <a:ea typeface="+mn-lt"/>
                <a:cs typeface="+mn-lt"/>
              </a:rPr>
              <a:t> Empathy map</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(2025c)</a:t>
            </a:r>
            <a:r>
              <a:rPr lang="en-US" sz="1100" i="1">
                <a:latin typeface="Century Gothic"/>
                <a:ea typeface="+mn-lt"/>
                <a:cs typeface="+mn-lt"/>
              </a:rPr>
              <a:t> Persona object.</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(2025d)</a:t>
            </a:r>
            <a:r>
              <a:rPr lang="en-US" sz="1100" i="1">
                <a:latin typeface="Century Gothic"/>
                <a:ea typeface="+mn-lt"/>
                <a:cs typeface="+mn-lt"/>
              </a:rPr>
              <a:t> How can we?</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(2025a) </a:t>
            </a:r>
            <a:r>
              <a:rPr lang="en-US" sz="1100" i="1">
                <a:latin typeface="Century Gothic"/>
                <a:ea typeface="+mn-lt"/>
                <a:cs typeface="+mn-lt"/>
              </a:rPr>
              <a:t>Brainstorming image 1</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(2025b) </a:t>
            </a:r>
            <a:r>
              <a:rPr lang="en-US" sz="1100" i="1">
                <a:latin typeface="Century Gothic"/>
                <a:ea typeface="+mn-lt"/>
                <a:cs typeface="+mn-lt"/>
              </a:rPr>
              <a:t>Drawing of design</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(2025c)</a:t>
            </a:r>
            <a:r>
              <a:rPr lang="en-US" sz="1100" i="1">
                <a:latin typeface="Century Gothic"/>
                <a:ea typeface="+mn-lt"/>
                <a:cs typeface="+mn-lt"/>
              </a:rPr>
              <a:t> Brainstorming image 2</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(2025d) </a:t>
            </a:r>
            <a:r>
              <a:rPr lang="en-US" sz="1100" i="1">
                <a:latin typeface="Century Gothic"/>
                <a:ea typeface="+mn-lt"/>
                <a:cs typeface="+mn-lt"/>
              </a:rPr>
              <a:t>Brainstorming image 3</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(2025e) </a:t>
            </a:r>
            <a:r>
              <a:rPr lang="en-US" sz="1100" i="1">
                <a:latin typeface="Century Gothic"/>
                <a:ea typeface="+mn-lt"/>
                <a:cs typeface="+mn-lt"/>
              </a:rPr>
              <a:t>Brainstorming image 4.</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(2025f) </a:t>
            </a:r>
            <a:r>
              <a:rPr lang="en-US" sz="1100" i="1">
                <a:latin typeface="Century Gothic"/>
                <a:ea typeface="+mn-lt"/>
                <a:cs typeface="+mn-lt"/>
              </a:rPr>
              <a:t>Game base</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(2025g) </a:t>
            </a:r>
            <a:r>
              <a:rPr lang="en-US" sz="1100" i="1">
                <a:latin typeface="Century Gothic"/>
                <a:ea typeface="+mn-lt"/>
                <a:cs typeface="+mn-lt"/>
              </a:rPr>
              <a:t>Food products</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(2025h) </a:t>
            </a:r>
            <a:r>
              <a:rPr lang="en-US" sz="1100" i="1">
                <a:latin typeface="Century Gothic"/>
                <a:ea typeface="+mn-lt"/>
                <a:cs typeface="+mn-lt"/>
              </a:rPr>
              <a:t>Working together</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(2025i)</a:t>
            </a:r>
            <a:r>
              <a:rPr lang="en-US" sz="1100" i="1">
                <a:latin typeface="Century Gothic"/>
                <a:ea typeface="+mn-lt"/>
                <a:cs typeface="+mn-lt"/>
              </a:rPr>
              <a:t> Fitness wheel.</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(2025j) </a:t>
            </a:r>
            <a:r>
              <a:rPr lang="en-US" sz="1100" i="1">
                <a:latin typeface="Century Gothic"/>
                <a:ea typeface="+mn-lt"/>
                <a:cs typeface="+mn-lt"/>
              </a:rPr>
              <a:t>Feedback image 1</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(2025k) </a:t>
            </a:r>
            <a:r>
              <a:rPr lang="en-US" sz="1100" i="1">
                <a:latin typeface="Century Gothic"/>
                <a:ea typeface="+mn-lt"/>
                <a:cs typeface="+mn-lt"/>
              </a:rPr>
              <a:t>Feedback image 2.</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(2025l) </a:t>
            </a:r>
            <a:r>
              <a:rPr lang="en-US" sz="1100" i="1">
                <a:latin typeface="Century Gothic"/>
                <a:ea typeface="+mn-lt"/>
                <a:cs typeface="+mn-lt"/>
              </a:rPr>
              <a:t>Tester holding food product</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(2025m) </a:t>
            </a:r>
            <a:r>
              <a:rPr lang="en-US" sz="1100" i="1">
                <a:latin typeface="Century Gothic"/>
                <a:ea typeface="+mn-lt"/>
                <a:cs typeface="+mn-lt"/>
              </a:rPr>
              <a:t>Counters of game.</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(2025n) </a:t>
            </a:r>
            <a:r>
              <a:rPr lang="en-US" sz="1100" i="1">
                <a:latin typeface="Century Gothic"/>
                <a:ea typeface="+mn-lt"/>
                <a:cs typeface="+mn-lt"/>
              </a:rPr>
              <a:t>Collaborative working image 1</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(2025o) </a:t>
            </a:r>
            <a:r>
              <a:rPr lang="en-US" sz="1100" i="1">
                <a:latin typeface="Century Gothic"/>
                <a:ea typeface="+mn-lt"/>
                <a:cs typeface="+mn-lt"/>
              </a:rPr>
              <a:t>Collaborative working image 2</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(2025p) </a:t>
            </a:r>
            <a:r>
              <a:rPr lang="en-US" sz="1100" i="1">
                <a:latin typeface="Century Gothic"/>
                <a:ea typeface="+mn-lt"/>
                <a:cs typeface="+mn-lt"/>
              </a:rPr>
              <a:t>Collaborative working image 3</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Davies, L., Richards, R., and Poole, R. (2025q) </a:t>
            </a:r>
            <a:r>
              <a:rPr lang="en-US" sz="1100" i="1">
                <a:latin typeface="Century Gothic"/>
                <a:ea typeface="+mn-lt"/>
                <a:cs typeface="+mn-lt"/>
              </a:rPr>
              <a:t>Collaborative working image 4.</a:t>
            </a:r>
            <a:r>
              <a:rPr lang="en-US" sz="1100">
                <a:latin typeface="Century Gothic"/>
                <a:ea typeface="+mn-lt"/>
                <a:cs typeface="+mn-lt"/>
              </a:rPr>
              <a:t> Personal Collection. </a:t>
            </a:r>
            <a:endParaRPr lang="en-US">
              <a:latin typeface="Century Gothic"/>
            </a:endParaRPr>
          </a:p>
          <a:p>
            <a:pPr>
              <a:buNone/>
            </a:pPr>
            <a:endParaRPr lang="en-US" sz="1100">
              <a:ea typeface="Calibri"/>
              <a:cs typeface="Calibri"/>
            </a:endParaRPr>
          </a:p>
          <a:p>
            <a:pPr>
              <a:buNone/>
            </a:pPr>
            <a:endParaRPr lang="en-US"/>
          </a:p>
          <a:p>
            <a:pPr marL="0" indent="0">
              <a:buNone/>
            </a:pPr>
            <a:endParaRPr lang="en-US" sz="1100" u="sng">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2225155119"/>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83AC57-9BB8-03A4-0E13-E9A0282D66C2}"/>
              </a:ext>
            </a:extLst>
          </p:cNvPr>
          <p:cNvSpPr>
            <a:spLocks noGrp="1"/>
          </p:cNvSpPr>
          <p:nvPr>
            <p:ph idx="1"/>
          </p:nvPr>
        </p:nvSpPr>
        <p:spPr>
          <a:xfrm>
            <a:off x="838200" y="157463"/>
            <a:ext cx="10515600" cy="2127123"/>
          </a:xfrm>
          <a:solidFill>
            <a:schemeClr val="bg1"/>
          </a:solidFill>
        </p:spPr>
        <p:txBody>
          <a:bodyPr vert="horz" lIns="91440" tIns="45720" rIns="91440" bIns="45720" rtlCol="0" anchor="t">
            <a:normAutofit/>
          </a:bodyPr>
          <a:lstStyle/>
          <a:p>
            <a:pPr>
              <a:buNone/>
            </a:pPr>
            <a:endParaRPr lang="en-US" sz="1100">
              <a:latin typeface="Century Gothic"/>
              <a:ea typeface="+mn-lt"/>
              <a:cs typeface="+mn-lt"/>
            </a:endParaRPr>
          </a:p>
          <a:p>
            <a:pPr>
              <a:buNone/>
            </a:pPr>
            <a:r>
              <a:rPr lang="en-US" sz="1100">
                <a:latin typeface="Century Gothic"/>
                <a:ea typeface="+mn-lt"/>
                <a:cs typeface="+mn-lt"/>
              </a:rPr>
              <a:t>Richards, R. (2025a) </a:t>
            </a:r>
            <a:r>
              <a:rPr lang="en-US" sz="1100" i="1">
                <a:latin typeface="Century Gothic"/>
                <a:ea typeface="+mn-lt"/>
                <a:cs typeface="+mn-lt"/>
              </a:rPr>
              <a:t>Persona,</a:t>
            </a:r>
            <a:r>
              <a:rPr lang="en-US" sz="1100">
                <a:latin typeface="Century Gothic"/>
                <a:ea typeface="+mn-lt"/>
                <a:cs typeface="+mn-lt"/>
              </a:rPr>
              <a:t> Personal Collection. </a:t>
            </a:r>
            <a:endParaRPr lang="en-US" sz="1100">
              <a:latin typeface="Century Gothic"/>
              <a:ea typeface="Calibri"/>
              <a:cs typeface="Calibri"/>
            </a:endParaRPr>
          </a:p>
          <a:p>
            <a:pPr>
              <a:buNone/>
            </a:pPr>
            <a:r>
              <a:rPr lang="en-US" sz="1100">
                <a:latin typeface="Century Gothic"/>
                <a:ea typeface="+mn-lt"/>
                <a:cs typeface="+mn-lt"/>
              </a:rPr>
              <a:t>Richards, R. (2025b) </a:t>
            </a:r>
            <a:r>
              <a:rPr lang="en-US" sz="1100" i="1">
                <a:latin typeface="Century Gothic"/>
                <a:ea typeface="+mn-lt"/>
                <a:cs typeface="+mn-lt"/>
              </a:rPr>
              <a:t>Persona Map,</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Richards, R. (2025c) </a:t>
            </a:r>
            <a:r>
              <a:rPr lang="en-US" sz="1100" i="1">
                <a:latin typeface="Century Gothic"/>
                <a:ea typeface="+mn-lt"/>
                <a:cs typeface="+mn-lt"/>
              </a:rPr>
              <a:t>Empathy Map</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Richards, R. (2025d) </a:t>
            </a:r>
            <a:r>
              <a:rPr lang="en-US" sz="1100" i="1">
                <a:latin typeface="Century Gothic"/>
                <a:ea typeface="+mn-lt"/>
                <a:cs typeface="+mn-lt"/>
              </a:rPr>
              <a:t>How Can We</a:t>
            </a:r>
            <a:r>
              <a:rPr lang="en-US" sz="1100">
                <a:latin typeface="Century Gothic"/>
                <a:ea typeface="+mn-lt"/>
                <a:cs typeface="+mn-lt"/>
              </a:rPr>
              <a:t>?, Personal Collection. </a:t>
            </a:r>
            <a:endParaRPr lang="en-US" sz="1100">
              <a:latin typeface="Century Gothic"/>
            </a:endParaRPr>
          </a:p>
          <a:p>
            <a:pPr>
              <a:buNone/>
            </a:pPr>
            <a:r>
              <a:rPr lang="en-US" sz="1100">
                <a:latin typeface="Century Gothic"/>
                <a:ea typeface="+mn-lt"/>
                <a:cs typeface="+mn-lt"/>
              </a:rPr>
              <a:t>Richards, R. (2025e) </a:t>
            </a:r>
            <a:r>
              <a:rPr lang="en-US" sz="1100" i="1">
                <a:latin typeface="Century Gothic"/>
                <a:ea typeface="+mn-lt"/>
                <a:cs typeface="+mn-lt"/>
              </a:rPr>
              <a:t>Healthy hop. </a:t>
            </a:r>
            <a:r>
              <a:rPr lang="en-US" sz="1100">
                <a:latin typeface="Century Gothic"/>
                <a:ea typeface="+mn-lt"/>
                <a:cs typeface="+mn-lt"/>
              </a:rPr>
              <a:t>Personal Collection. </a:t>
            </a:r>
            <a:endParaRPr lang="en-US" sz="1100">
              <a:latin typeface="Century Gothic"/>
            </a:endParaRPr>
          </a:p>
          <a:p>
            <a:pPr>
              <a:buNone/>
            </a:pPr>
            <a:r>
              <a:rPr lang="en-US" sz="1100">
                <a:latin typeface="Century Gothic"/>
                <a:ea typeface="+mn-lt"/>
                <a:cs typeface="+mn-lt"/>
              </a:rPr>
              <a:t>Richards, R. (2025f) </a:t>
            </a:r>
            <a:r>
              <a:rPr lang="en-US" sz="1100" i="1">
                <a:latin typeface="Century Gothic"/>
                <a:ea typeface="+mn-lt"/>
                <a:cs typeface="+mn-lt"/>
              </a:rPr>
              <a:t>Example of questions on laptop. </a:t>
            </a:r>
            <a:r>
              <a:rPr lang="en-US" sz="1100">
                <a:latin typeface="Century Gothic"/>
                <a:ea typeface="+mn-lt"/>
                <a:cs typeface="+mn-lt"/>
              </a:rPr>
              <a:t>Personal Collection.</a:t>
            </a:r>
            <a:endParaRPr lang="en-US">
              <a:latin typeface="Century Gothic"/>
            </a:endParaRPr>
          </a:p>
          <a:p>
            <a:pPr marL="0" indent="0">
              <a:buNone/>
            </a:pPr>
            <a:endParaRPr lang="en-US" sz="1100">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352444403"/>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D7DB294-77B3-5E45-E238-62EC8F845A1B}"/>
              </a:ext>
            </a:extLst>
          </p:cNvPr>
          <p:cNvSpPr>
            <a:spLocks noGrp="1"/>
          </p:cNvSpPr>
          <p:nvPr>
            <p:ph idx="1"/>
          </p:nvPr>
        </p:nvSpPr>
        <p:spPr>
          <a:xfrm>
            <a:off x="4313" y="282281"/>
            <a:ext cx="5871192" cy="6570416"/>
          </a:xfrm>
        </p:spPr>
        <p:txBody>
          <a:bodyPr vert="horz" lIns="91440" tIns="45720" rIns="91440" bIns="45720" rtlCol="0" anchor="t">
            <a:normAutofit fontScale="92500"/>
          </a:bodyPr>
          <a:lstStyle/>
          <a:p>
            <a:pPr>
              <a:buNone/>
            </a:pPr>
            <a:r>
              <a:rPr lang="en-GB" sz="1200">
                <a:latin typeface="Arial"/>
                <a:ea typeface="Calibri" panose="020F0502020204030204"/>
                <a:cs typeface="Times New Roman"/>
              </a:rPr>
              <a:t>Allen, B. and Saunders, J. (2023) ‘Malnutrition and Undernutrition: Causes, Consequences, Assessment and Management’, </a:t>
            </a:r>
            <a:r>
              <a:rPr lang="en-GB" sz="1200" i="1">
                <a:latin typeface="Arial"/>
                <a:ea typeface="Calibri" panose="020F0502020204030204"/>
                <a:cs typeface="Times New Roman"/>
              </a:rPr>
              <a:t>Medicine,</a:t>
            </a:r>
            <a:r>
              <a:rPr lang="en-GB" sz="1200">
                <a:latin typeface="Arial"/>
                <a:ea typeface="Calibri" panose="020F0502020204030204"/>
                <a:cs typeface="Times New Roman"/>
              </a:rPr>
              <a:t> 51(7), pp. 461–468. Available at: &lt;</a:t>
            </a:r>
            <a:r>
              <a:rPr lang="en-GB" sz="1200" u="sng">
                <a:latin typeface="Arial"/>
                <a:ea typeface="Calibri" panose="020F0502020204030204"/>
                <a:cs typeface="Times New Roman"/>
                <a:hlinkClick r:id="rId2"/>
              </a:rPr>
              <a:t>https://doi.org/10.1016/j.mpmed.2023.04.004</a:t>
            </a:r>
            <a:r>
              <a:rPr lang="en-GB" sz="1200" u="sng">
                <a:latin typeface="Arial"/>
                <a:ea typeface="Calibri" panose="020F0502020204030204"/>
                <a:cs typeface="Times New Roman"/>
              </a:rPr>
              <a:t>&gt;</a:t>
            </a:r>
            <a:r>
              <a:rPr lang="en-GB" sz="1200">
                <a:latin typeface="Arial"/>
                <a:ea typeface="Calibri" panose="020F0502020204030204"/>
                <a:cs typeface="Times New Roman"/>
              </a:rPr>
              <a:t>. </a:t>
            </a:r>
          </a:p>
          <a:p>
            <a:pPr>
              <a:buNone/>
            </a:pPr>
            <a:r>
              <a:rPr lang="en-GB" sz="1200">
                <a:latin typeface="Arial"/>
                <a:ea typeface="Calibri" panose="020F0502020204030204"/>
                <a:cs typeface="Times New Roman"/>
              </a:rPr>
              <a:t>Barrett, M., Spires, M. and Vogel, C. (2024) ‘The Healthy Start Scheme in England “Is a Lifeline for Families but Many are Missing Out”: a Rapid Qualitative Analysis’, </a:t>
            </a:r>
            <a:r>
              <a:rPr lang="en-GB" sz="1200" i="1">
                <a:latin typeface="Arial"/>
                <a:ea typeface="Calibri" panose="020F0502020204030204"/>
                <a:cs typeface="Times New Roman"/>
              </a:rPr>
              <a:t>BMC Medicine</a:t>
            </a:r>
            <a:r>
              <a:rPr lang="en-GB" sz="1200">
                <a:latin typeface="Arial"/>
                <a:ea typeface="Calibri" panose="020F0502020204030204"/>
                <a:cs typeface="Times New Roman"/>
              </a:rPr>
              <a:t>, 22(1), pp. 177–15. Available at: &lt;</a:t>
            </a:r>
            <a:r>
              <a:rPr lang="en-GB" sz="1200" u="sng">
                <a:latin typeface="Arial"/>
                <a:ea typeface="Calibri" panose="020F0502020204030204"/>
                <a:cs typeface="Times New Roman"/>
                <a:hlinkClick r:id="rId3"/>
              </a:rPr>
              <a:t>https://doi.org/10.1186/s12916-024-03380-5</a:t>
            </a:r>
            <a:r>
              <a:rPr lang="en-GB" sz="1200" u="sng">
                <a:latin typeface="Arial"/>
                <a:ea typeface="Calibri" panose="020F0502020204030204"/>
                <a:cs typeface="Times New Roman"/>
              </a:rPr>
              <a:t>&gt;</a:t>
            </a:r>
            <a:r>
              <a:rPr lang="en-GB" sz="1200">
                <a:latin typeface="Arial"/>
                <a:ea typeface="Calibri" panose="020F0502020204030204"/>
                <a:cs typeface="Times New Roman"/>
              </a:rPr>
              <a:t>.</a:t>
            </a:r>
          </a:p>
          <a:p>
            <a:pPr>
              <a:buNone/>
            </a:pPr>
            <a:r>
              <a:rPr lang="en-GB" sz="1200">
                <a:latin typeface="Arial"/>
                <a:ea typeface="Calibri" panose="020F0502020204030204"/>
                <a:cs typeface="Times New Roman"/>
              </a:rPr>
              <a:t>Bender-Salazar, R. (2023) ‘Design Thinking as an Effective Method for Problem-Setting and </a:t>
            </a:r>
            <a:r>
              <a:rPr lang="en-GB" sz="1200" err="1">
                <a:latin typeface="Arial"/>
                <a:ea typeface="Calibri" panose="020F0502020204030204"/>
                <a:cs typeface="Times New Roman"/>
              </a:rPr>
              <a:t>Needfinding</a:t>
            </a:r>
            <a:r>
              <a:rPr lang="en-GB" sz="1200">
                <a:latin typeface="Arial"/>
                <a:ea typeface="Calibri" panose="020F0502020204030204"/>
                <a:cs typeface="Times New Roman"/>
              </a:rPr>
              <a:t> for Entrepreneurial Teams Addressing Wicked Problems’, </a:t>
            </a:r>
            <a:r>
              <a:rPr lang="en-GB" sz="1200" i="1">
                <a:latin typeface="Arial"/>
                <a:ea typeface="Calibri" panose="020F0502020204030204"/>
                <a:cs typeface="Times New Roman"/>
              </a:rPr>
              <a:t>Journal of Innovation and Entrepreneurship</a:t>
            </a:r>
            <a:r>
              <a:rPr lang="en-GB" sz="1200">
                <a:latin typeface="Arial"/>
                <a:ea typeface="Calibri" panose="020F0502020204030204"/>
                <a:cs typeface="Times New Roman"/>
              </a:rPr>
              <a:t>, 12(1), pp. 1–23. Available at: &lt;</a:t>
            </a:r>
            <a:r>
              <a:rPr lang="en-GB" sz="1200" u="sng">
                <a:latin typeface="Arial"/>
                <a:ea typeface="Calibri" panose="020F0502020204030204"/>
                <a:cs typeface="Times New Roman"/>
                <a:hlinkClick r:id="rId4"/>
              </a:rPr>
              <a:t>https://doi.org/10.1186/s13731-023-00291-2</a:t>
            </a:r>
            <a:r>
              <a:rPr lang="en-GB" sz="1200" u="sng">
                <a:latin typeface="Arial"/>
                <a:ea typeface="Calibri" panose="020F0502020204030204"/>
                <a:cs typeface="Times New Roman"/>
              </a:rPr>
              <a:t>&gt;</a:t>
            </a:r>
            <a:r>
              <a:rPr lang="en-GB" sz="1200">
                <a:latin typeface="Arial"/>
                <a:ea typeface="Calibri" panose="020F0502020204030204"/>
                <a:cs typeface="Times New Roman"/>
              </a:rPr>
              <a:t>. </a:t>
            </a:r>
          </a:p>
          <a:p>
            <a:pPr>
              <a:buNone/>
            </a:pPr>
            <a:r>
              <a:rPr lang="en-GB" sz="1200" err="1">
                <a:latin typeface="Arial"/>
                <a:ea typeface="Calibri" panose="020F0502020204030204"/>
                <a:cs typeface="Times New Roman"/>
              </a:rPr>
              <a:t>Culliford</a:t>
            </a:r>
            <a:r>
              <a:rPr lang="en-GB" sz="1200">
                <a:latin typeface="Arial"/>
                <a:ea typeface="Calibri" panose="020F0502020204030204"/>
                <a:cs typeface="Times New Roman"/>
              </a:rPr>
              <a:t>, A. E., Bradbury, J. and Medici, E. B. (2023) ‘Improving Communication of the UK Sustainable Healthy Dietary Guidelines the Eatwell Guide: A Rapid Review’, </a:t>
            </a:r>
            <a:r>
              <a:rPr lang="en-GB" sz="1200" i="1">
                <a:latin typeface="Arial"/>
                <a:ea typeface="Calibri" panose="020F0502020204030204"/>
                <a:cs typeface="Times New Roman"/>
              </a:rPr>
              <a:t>Sustainability</a:t>
            </a:r>
            <a:r>
              <a:rPr lang="en-GB" sz="1200">
                <a:latin typeface="Arial"/>
                <a:ea typeface="Calibri" panose="020F0502020204030204"/>
                <a:cs typeface="Times New Roman"/>
              </a:rPr>
              <a:t>, 15(7), p. 6149. Available at: &lt;</a:t>
            </a:r>
            <a:r>
              <a:rPr lang="en-GB" sz="1200" u="sng">
                <a:latin typeface="Arial"/>
                <a:ea typeface="Calibri" panose="020F0502020204030204"/>
                <a:cs typeface="Times New Roman"/>
                <a:hlinkClick r:id="rId5"/>
              </a:rPr>
              <a:t>https://doi.org/10.3390/su15076149</a:t>
            </a:r>
            <a:r>
              <a:rPr lang="en-GB" sz="1200" u="sng">
                <a:latin typeface="Arial"/>
                <a:ea typeface="Calibri" panose="020F0502020204030204"/>
                <a:cs typeface="Times New Roman"/>
              </a:rPr>
              <a:t>&gt;</a:t>
            </a:r>
            <a:r>
              <a:rPr lang="en-GB" sz="1200">
                <a:latin typeface="Arial"/>
                <a:ea typeface="Calibri" panose="020F0502020204030204"/>
                <a:cs typeface="Times New Roman"/>
              </a:rPr>
              <a:t>. </a:t>
            </a:r>
          </a:p>
          <a:p>
            <a:pPr>
              <a:buNone/>
            </a:pPr>
            <a:r>
              <a:rPr lang="en-GB" sz="1200">
                <a:latin typeface="Arial"/>
                <a:ea typeface="Calibri" panose="020F0502020204030204"/>
                <a:cs typeface="Times New Roman"/>
              </a:rPr>
              <a:t>Dam, R. F. (2025) </a:t>
            </a:r>
            <a:r>
              <a:rPr lang="en-GB" sz="1200" i="1">
                <a:latin typeface="Arial"/>
                <a:ea typeface="Calibri" panose="020F0502020204030204"/>
                <a:cs typeface="Times New Roman"/>
              </a:rPr>
              <a:t>The 5 Stages in the Design Thinking Process. </a:t>
            </a:r>
            <a:r>
              <a:rPr lang="en-GB" sz="1200">
                <a:latin typeface="Arial"/>
                <a:ea typeface="Calibri" panose="020F0502020204030204"/>
                <a:cs typeface="Times New Roman"/>
              </a:rPr>
              <a:t>Available at: &lt;</a:t>
            </a:r>
            <a:r>
              <a:rPr lang="en-GB" sz="1200" u="sng">
                <a:latin typeface="Arial"/>
                <a:ea typeface="Calibri" panose="020F0502020204030204"/>
                <a:cs typeface="Times New Roman"/>
                <a:hlinkClick r:id="rId6"/>
              </a:rPr>
              <a:t>https://www.interaction-design.org/literature/article/5-stages-in-the-design-thinking-process?srsltid=AfmBOooYwwIPsgt6286RDoZgJfMrhC3ivjw8PJk7ja0f-_Xkuj5qximO#stage_2:_define%E2%80%94state_your_users'_needs_and_problems-2</a:t>
            </a:r>
            <a:r>
              <a:rPr lang="en-GB" sz="1200" u="sng">
                <a:latin typeface="Arial"/>
                <a:ea typeface="Calibri" panose="020F0502020204030204"/>
                <a:cs typeface="Times New Roman"/>
              </a:rPr>
              <a:t>&gt;</a:t>
            </a:r>
            <a:r>
              <a:rPr lang="en-GB" sz="1200">
                <a:latin typeface="Arial"/>
                <a:ea typeface="Calibri" panose="020F0502020204030204"/>
                <a:cs typeface="Times New Roman"/>
              </a:rPr>
              <a:t> (Accessed on 28 April 2025). </a:t>
            </a:r>
          </a:p>
          <a:p>
            <a:pPr>
              <a:buNone/>
            </a:pPr>
            <a:r>
              <a:rPr lang="en-GB" sz="1200">
                <a:latin typeface="Arial"/>
                <a:ea typeface="Calibri" panose="020F0502020204030204"/>
                <a:cs typeface="Times New Roman"/>
              </a:rPr>
              <a:t>Dam, R. F. and Siang, T. Y. (2020) ‘Design Thinking: Get Started with Prototyping’, </a:t>
            </a:r>
            <a:r>
              <a:rPr lang="en-GB" sz="1200" i="1">
                <a:latin typeface="Arial"/>
                <a:ea typeface="Calibri" panose="020F0502020204030204"/>
                <a:cs typeface="Times New Roman"/>
              </a:rPr>
              <a:t>Interaction Design Foundation. </a:t>
            </a:r>
            <a:r>
              <a:rPr lang="en-GB" sz="1200">
                <a:latin typeface="Arial"/>
                <a:ea typeface="Calibri" panose="020F0502020204030204"/>
                <a:cs typeface="Times New Roman"/>
              </a:rPr>
              <a:t>Available at: &lt;</a:t>
            </a:r>
            <a:r>
              <a:rPr lang="en-GB" sz="1200" u="sng">
                <a:latin typeface="Arial"/>
                <a:ea typeface="Calibri" panose="020F0502020204030204"/>
                <a:cs typeface="Times New Roman"/>
                <a:hlinkClick r:id="rId7"/>
              </a:rPr>
              <a:t>https://library.parenthelp.eu/wp-content/uploads/2021/03/www.interaction-design.org_.pdf</a:t>
            </a:r>
            <a:r>
              <a:rPr lang="en-GB" sz="1200" u="sng">
                <a:latin typeface="Arial"/>
                <a:ea typeface="Calibri" panose="020F0502020204030204"/>
                <a:cs typeface="Times New Roman"/>
              </a:rPr>
              <a:t>&gt;</a:t>
            </a:r>
            <a:r>
              <a:rPr lang="en-GB" sz="1200">
                <a:latin typeface="Arial"/>
                <a:ea typeface="Calibri" panose="020F0502020204030204"/>
                <a:cs typeface="Times New Roman"/>
              </a:rPr>
              <a:t> (Accessed on: 29 April 2025). </a:t>
            </a:r>
          </a:p>
          <a:p>
            <a:pPr>
              <a:buNone/>
            </a:pPr>
            <a:r>
              <a:rPr lang="en-GB" sz="1200">
                <a:latin typeface="Arial"/>
                <a:ea typeface="Calibri" panose="020F0502020204030204"/>
                <a:cs typeface="Times New Roman"/>
              </a:rPr>
              <a:t>Dam, R. F. and Siang, T. Y. (2025) </a:t>
            </a:r>
            <a:r>
              <a:rPr lang="en-GB" sz="1200" i="1">
                <a:latin typeface="Arial"/>
                <a:ea typeface="Calibri" panose="020F0502020204030204"/>
                <a:cs typeface="Times New Roman"/>
              </a:rPr>
              <a:t>Stage 4 in the Design Thinking Process: Prototype. </a:t>
            </a:r>
            <a:r>
              <a:rPr lang="en-GB" sz="1200">
                <a:latin typeface="Arial"/>
                <a:ea typeface="Calibri" panose="020F0502020204030204"/>
                <a:cs typeface="Times New Roman"/>
              </a:rPr>
              <a:t>Available at: &lt;</a:t>
            </a:r>
            <a:r>
              <a:rPr lang="en-GB" sz="1200" u="sng">
                <a:latin typeface="Arial"/>
                <a:ea typeface="Calibri" panose="020F0502020204030204"/>
                <a:cs typeface="Times New Roman"/>
                <a:hlinkClick r:id="rId8"/>
              </a:rPr>
              <a:t>https://www.interaction-design.org/literature/article/stage-4-in-the-design-thinking-process-prototype?srsltid=AfmBOoqodMuWxhLByv-KlkZPb6S4Mjrg6FN-7r_IUf5LjjqN9vuiuhwZ</a:t>
            </a:r>
            <a:r>
              <a:rPr lang="en-GB" sz="1200" u="sng">
                <a:latin typeface="Arial"/>
                <a:ea typeface="Calibri" panose="020F0502020204030204"/>
                <a:cs typeface="Times New Roman"/>
              </a:rPr>
              <a:t>&gt;</a:t>
            </a:r>
            <a:r>
              <a:rPr lang="en-GB" sz="1200">
                <a:latin typeface="Arial"/>
                <a:ea typeface="Calibri" panose="020F0502020204030204"/>
                <a:cs typeface="Times New Roman"/>
              </a:rPr>
              <a:t> (Accessed on: 28 April 2025). </a:t>
            </a:r>
          </a:p>
          <a:p>
            <a:pPr>
              <a:buNone/>
            </a:pPr>
            <a:r>
              <a:rPr lang="en-GB" sz="1200">
                <a:latin typeface="Arial"/>
                <a:ea typeface="Calibri" panose="020F0502020204030204"/>
                <a:cs typeface="Times New Roman"/>
              </a:rPr>
              <a:t>Du, Y., Grace, T. D., Jagannath, K. and Salen-</a:t>
            </a:r>
            <a:r>
              <a:rPr lang="en-GB" sz="1200" err="1">
                <a:latin typeface="Arial"/>
                <a:ea typeface="Calibri" panose="020F0502020204030204"/>
                <a:cs typeface="Times New Roman"/>
              </a:rPr>
              <a:t>Tekinbas</a:t>
            </a:r>
            <a:r>
              <a:rPr lang="en-GB" sz="1200">
                <a:latin typeface="Arial"/>
                <a:ea typeface="Calibri" panose="020F0502020204030204"/>
                <a:cs typeface="Times New Roman"/>
              </a:rPr>
              <a:t>, K. (2021) ‘Connected Play in Virtual Worlds: Communication and Control Mechanisms in Virtual Worlds for Children and Adolescents’, </a:t>
            </a:r>
            <a:r>
              <a:rPr lang="en-GB" sz="1200" i="1">
                <a:latin typeface="Arial"/>
                <a:ea typeface="Calibri" panose="020F0502020204030204"/>
                <a:cs typeface="Times New Roman"/>
              </a:rPr>
              <a:t>Multimodal Technologies and Interaction</a:t>
            </a:r>
            <a:r>
              <a:rPr lang="en-GB" sz="1200">
                <a:latin typeface="Arial"/>
                <a:ea typeface="Calibri" panose="020F0502020204030204"/>
                <a:cs typeface="Times New Roman"/>
              </a:rPr>
              <a:t>, 5(5), p. 27. Available at: &lt;</a:t>
            </a:r>
            <a:r>
              <a:rPr lang="en-GB" sz="1200" u="sng">
                <a:latin typeface="Arial"/>
                <a:ea typeface="Calibri" panose="020F0502020204030204"/>
                <a:cs typeface="Times New Roman"/>
                <a:hlinkClick r:id="rId9"/>
              </a:rPr>
              <a:t>https://doi.org/10.3390/mti5050027</a:t>
            </a:r>
            <a:r>
              <a:rPr lang="en-GB" sz="1200" u="sng">
                <a:latin typeface="Arial"/>
                <a:ea typeface="Calibri" panose="020F0502020204030204"/>
                <a:cs typeface="Times New Roman"/>
              </a:rPr>
              <a:t>&gt;</a:t>
            </a:r>
            <a:r>
              <a:rPr lang="en-GB" sz="1200">
                <a:latin typeface="Arial"/>
                <a:ea typeface="Calibri" panose="020F0502020204030204"/>
                <a:cs typeface="Times New Roman"/>
              </a:rPr>
              <a:t>. </a:t>
            </a:r>
          </a:p>
          <a:p>
            <a:pPr>
              <a:buNone/>
            </a:pPr>
            <a:r>
              <a:rPr lang="en-GB" sz="1200" err="1">
                <a:latin typeface="Arial"/>
                <a:ea typeface="Calibri" panose="020F0502020204030204"/>
                <a:cs typeface="Times New Roman"/>
              </a:rPr>
              <a:t>Follong</a:t>
            </a:r>
            <a:r>
              <a:rPr lang="en-GB" sz="1200">
                <a:latin typeface="Arial"/>
                <a:ea typeface="Calibri" panose="020F0502020204030204"/>
                <a:cs typeface="Times New Roman"/>
              </a:rPr>
              <a:t>, B. M., </a:t>
            </a:r>
            <a:r>
              <a:rPr lang="en-GB" sz="1200" err="1">
                <a:latin typeface="Arial"/>
                <a:ea typeface="Calibri" panose="020F0502020204030204"/>
                <a:cs typeface="Times New Roman"/>
              </a:rPr>
              <a:t>Verdonschot</a:t>
            </a:r>
            <a:r>
              <a:rPr lang="en-GB" sz="1200">
                <a:latin typeface="Arial"/>
                <a:ea typeface="Calibri" panose="020F0502020204030204"/>
                <a:cs typeface="Times New Roman"/>
              </a:rPr>
              <a:t>, A., Prieto-Rodriguez, E., Miller, A., Collins, C. E. and Bucher, T. (2022) ‘Nutrition Across the Curriculum: A Scoping Review Exploring the Integration of Nutrition Education Within Primary Schools’, </a:t>
            </a:r>
            <a:r>
              <a:rPr lang="en-GB" sz="1200" i="1">
                <a:latin typeface="Arial"/>
                <a:ea typeface="Calibri" panose="020F0502020204030204"/>
                <a:cs typeface="Times New Roman"/>
              </a:rPr>
              <a:t>Nutrition Research Reviews</a:t>
            </a:r>
            <a:r>
              <a:rPr lang="en-GB" sz="1200">
                <a:latin typeface="Arial"/>
                <a:ea typeface="Calibri" panose="020F0502020204030204"/>
                <a:cs typeface="Times New Roman"/>
              </a:rPr>
              <a:t>, 35(2), pp. 181–196. Available at: &lt;</a:t>
            </a:r>
            <a:r>
              <a:rPr lang="en-GB" sz="1200" u="sng">
                <a:latin typeface="Arial"/>
                <a:ea typeface="Calibri" panose="020F0502020204030204"/>
                <a:cs typeface="Times New Roman"/>
                <a:hlinkClick r:id="rId10"/>
              </a:rPr>
              <a:t>https://doi.org/10.1017/S0954422421000111</a:t>
            </a:r>
            <a:r>
              <a:rPr lang="en-GB" sz="1200" u="sng">
                <a:latin typeface="Arial"/>
                <a:ea typeface="Calibri" panose="020F0502020204030204"/>
                <a:cs typeface="Times New Roman"/>
              </a:rPr>
              <a:t>&gt;</a:t>
            </a:r>
            <a:r>
              <a:rPr lang="en-GB" sz="1200">
                <a:latin typeface="Arial"/>
                <a:ea typeface="Calibri" panose="020F0502020204030204"/>
                <a:cs typeface="Times New Roman"/>
              </a:rPr>
              <a:t>. </a:t>
            </a:r>
          </a:p>
          <a:p>
            <a:pPr marL="0" indent="0">
              <a:buNone/>
            </a:pPr>
            <a:endParaRPr lang="en-GB">
              <a:ea typeface="Calibri" panose="020F0502020204030204"/>
              <a:cs typeface="Calibri" panose="020F0502020204030204"/>
            </a:endParaRPr>
          </a:p>
        </p:txBody>
      </p:sp>
      <p:sp>
        <p:nvSpPr>
          <p:cNvPr id="3" name="TextBox 2">
            <a:extLst>
              <a:ext uri="{FF2B5EF4-FFF2-40B4-BE49-F238E27FC236}">
                <a16:creationId xmlns:a16="http://schemas.microsoft.com/office/drawing/2014/main" id="{31D1B9D7-CCFD-54D9-9F55-07FE6DEE338C}"/>
              </a:ext>
            </a:extLst>
          </p:cNvPr>
          <p:cNvSpPr txBox="1"/>
          <p:nvPr/>
        </p:nvSpPr>
        <p:spPr>
          <a:xfrm>
            <a:off x="5874590" y="276829"/>
            <a:ext cx="6481312" cy="6844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GB" sz="1100">
                <a:latin typeface="Arial"/>
                <a:cs typeface="Times New Roman"/>
              </a:rPr>
              <a:t>Gripshover, S. J. and Markman, E. M. (2013) ‘Teaching Young Children a Theory of Nutrition: Conceptual Change and the Potential for Increased Vegetable Consumption’,</a:t>
            </a:r>
            <a:r>
              <a:rPr lang="en-GB" sz="1100" i="1">
                <a:latin typeface="Arial"/>
                <a:cs typeface="Times New Roman"/>
              </a:rPr>
              <a:t> Psychological Science</a:t>
            </a:r>
            <a:r>
              <a:rPr lang="en-GB" sz="1100">
                <a:latin typeface="Arial"/>
                <a:cs typeface="Times New Roman"/>
              </a:rPr>
              <a:t>, 24(8), pp. 1541–1553. Available at: </a:t>
            </a:r>
            <a:r>
              <a:rPr lang="en-GB" sz="1100">
                <a:solidFill>
                  <a:srgbClr val="000000"/>
                </a:solidFill>
                <a:latin typeface="Arial"/>
                <a:cs typeface="Times New Roman"/>
              </a:rPr>
              <a:t>&lt;</a:t>
            </a:r>
            <a:r>
              <a:rPr lang="en-GB" sz="1100" u="sng">
                <a:solidFill>
                  <a:srgbClr val="467886"/>
                </a:solidFill>
                <a:latin typeface="Arial"/>
                <a:cs typeface="Times New Roman"/>
                <a:hlinkClick r:id="rId11"/>
              </a:rPr>
              <a:t>https://doi.org/10.1177/0956797612474827</a:t>
            </a:r>
            <a:r>
              <a:rPr lang="en-GB" sz="1100" u="sng">
                <a:solidFill>
                  <a:srgbClr val="467886"/>
                </a:solidFill>
                <a:latin typeface="Arial"/>
                <a:cs typeface="Times New Roman"/>
              </a:rPr>
              <a:t>&gt;</a:t>
            </a:r>
            <a:r>
              <a:rPr lang="en-GB" sz="1100">
                <a:latin typeface="Arial"/>
                <a:cs typeface="Times New Roman"/>
              </a:rPr>
              <a:t>.  </a:t>
            </a:r>
          </a:p>
          <a:p>
            <a:pPr>
              <a:lnSpc>
                <a:spcPts val="1569"/>
              </a:lnSpc>
            </a:pPr>
            <a:endParaRPr lang="en-GB" sz="1100">
              <a:latin typeface="Arial"/>
              <a:cs typeface="Times New Roman"/>
            </a:endParaRPr>
          </a:p>
          <a:p>
            <a:pPr>
              <a:lnSpc>
                <a:spcPts val="1569"/>
              </a:lnSpc>
            </a:pPr>
            <a:r>
              <a:rPr lang="en-GB" sz="1100" err="1">
                <a:latin typeface="Arial"/>
                <a:cs typeface="Segoe UI"/>
              </a:rPr>
              <a:t>Heafala</a:t>
            </a:r>
            <a:r>
              <a:rPr lang="en-GB" sz="1100">
                <a:latin typeface="Arial"/>
                <a:cs typeface="Segoe UI"/>
              </a:rPr>
              <a:t>, A., Rundle-Thiele, S., Ball, L. and Mitchel, L. J. (2024) ‘Cocreating Eating Disorder Education Solutions: A Design Thinking Approach to Dietetics Curricula in Australia’, </a:t>
            </a:r>
            <a:r>
              <a:rPr lang="en-GB" sz="1100" i="1">
                <a:latin typeface="Arial"/>
                <a:cs typeface="Segoe UI"/>
              </a:rPr>
              <a:t>Journal of Human Nutrition and Dietetics</a:t>
            </a:r>
            <a:r>
              <a:rPr lang="en-GB" sz="1100">
                <a:latin typeface="Arial"/>
                <a:cs typeface="Segoe UI"/>
              </a:rPr>
              <a:t>, 37(5), pp. 1219–1230. Available at: </a:t>
            </a:r>
            <a:r>
              <a:rPr lang="en-GB" sz="1100">
                <a:solidFill>
                  <a:srgbClr val="000000"/>
                </a:solidFill>
                <a:latin typeface="Arial"/>
                <a:cs typeface="Segoe UI"/>
              </a:rPr>
              <a:t>&lt;</a:t>
            </a:r>
            <a:r>
              <a:rPr lang="en-GB" sz="1100" u="sng">
                <a:solidFill>
                  <a:srgbClr val="467886"/>
                </a:solidFill>
                <a:latin typeface="Arial"/>
                <a:cs typeface="Segoe UI"/>
                <a:hlinkClick r:id="rId12"/>
              </a:rPr>
              <a:t>https://doi.org/10.1111/jhn.13333</a:t>
            </a:r>
            <a:r>
              <a:rPr lang="en-GB" sz="1100" u="sng">
                <a:solidFill>
                  <a:srgbClr val="467886"/>
                </a:solidFill>
                <a:latin typeface="Arial"/>
                <a:cs typeface="Segoe UI"/>
              </a:rPr>
              <a:t>&gt;</a:t>
            </a:r>
            <a:r>
              <a:rPr lang="en-GB" sz="1100">
                <a:latin typeface="Arial"/>
                <a:cs typeface="Segoe UI"/>
              </a:rPr>
              <a:t>. </a:t>
            </a:r>
          </a:p>
          <a:p>
            <a:pPr>
              <a:lnSpc>
                <a:spcPts val="1569"/>
              </a:lnSpc>
            </a:pPr>
            <a:endParaRPr lang="en-GB" sz="1100">
              <a:latin typeface="Arial"/>
              <a:cs typeface="Segoe UI"/>
            </a:endParaRPr>
          </a:p>
          <a:p>
            <a:pPr>
              <a:lnSpc>
                <a:spcPts val="1569"/>
              </a:lnSpc>
            </a:pPr>
            <a:r>
              <a:rPr lang="en-GB" sz="1100">
                <a:latin typeface="Arial"/>
                <a:cs typeface="Segoe UI"/>
              </a:rPr>
              <a:t>Hope Education. (2025) Eatwell Guide Floor Mat Bundle from Hope Education. Available at: </a:t>
            </a:r>
            <a:r>
              <a:rPr lang="en-GB" sz="1100">
                <a:solidFill>
                  <a:srgbClr val="000000"/>
                </a:solidFill>
                <a:latin typeface="Arial"/>
                <a:cs typeface="Segoe UI"/>
              </a:rPr>
              <a:t>&lt;</a:t>
            </a:r>
            <a:r>
              <a:rPr lang="en-GB" sz="1100" u="sng">
                <a:solidFill>
                  <a:srgbClr val="467886"/>
                </a:solidFill>
                <a:latin typeface="Arial"/>
                <a:cs typeface="Segoe UI"/>
                <a:hlinkClick r:id="rId13"/>
              </a:rPr>
              <a:t>https://www.hope-education.co.uk/product/curricular/primary-science/health-and-the-human-body/eatwell-guide-floor-mat-bundle-from-hope-education/hp00052311?srsltid=AfmBOooQuVHQamcBT0gy0goFnl1OUngMXwRa-27Is8IrR7ranIVvoDya</a:t>
            </a:r>
            <a:r>
              <a:rPr lang="en-GB" sz="1100" u="sng">
                <a:solidFill>
                  <a:srgbClr val="467886"/>
                </a:solidFill>
                <a:latin typeface="Arial"/>
                <a:cs typeface="Segoe UI"/>
              </a:rPr>
              <a:t>&gt;</a:t>
            </a:r>
            <a:r>
              <a:rPr lang="en-GB" sz="1100">
                <a:latin typeface="Arial"/>
                <a:cs typeface="Segoe UI"/>
              </a:rPr>
              <a:t> (Accessed on 30 April 2025).  </a:t>
            </a:r>
          </a:p>
          <a:p>
            <a:pPr>
              <a:lnSpc>
                <a:spcPts val="1569"/>
              </a:lnSpc>
            </a:pPr>
            <a:endParaRPr lang="en-GB" sz="1100">
              <a:latin typeface="Arial"/>
              <a:cs typeface="Segoe UI"/>
            </a:endParaRPr>
          </a:p>
          <a:p>
            <a:pPr>
              <a:lnSpc>
                <a:spcPts val="1569"/>
              </a:lnSpc>
            </a:pPr>
            <a:r>
              <a:rPr lang="en-GB" sz="1100">
                <a:latin typeface="Arial"/>
                <a:cs typeface="Segoe UI"/>
              </a:rPr>
              <a:t>Le, H., Janssen, J. and Wubbels, T. (2018) ‘Collaborative Learning Practices: Teacher and Student Perceived Obstacles to Effective Student Collaboration’, </a:t>
            </a:r>
            <a:r>
              <a:rPr lang="en-GB" sz="1100" i="1">
                <a:latin typeface="Arial"/>
                <a:cs typeface="Segoe UI"/>
              </a:rPr>
              <a:t>Cambridge Journal of Education</a:t>
            </a:r>
            <a:r>
              <a:rPr lang="en-GB" sz="1100">
                <a:latin typeface="Arial"/>
                <a:cs typeface="Segoe UI"/>
              </a:rPr>
              <a:t>, 48(1), pp. 103–122. Available at: </a:t>
            </a:r>
            <a:r>
              <a:rPr lang="en-GB" sz="1100">
                <a:solidFill>
                  <a:srgbClr val="000000"/>
                </a:solidFill>
                <a:latin typeface="Arial"/>
                <a:cs typeface="Segoe UI"/>
              </a:rPr>
              <a:t>&lt;</a:t>
            </a:r>
            <a:r>
              <a:rPr lang="en-GB" sz="1100" u="sng">
                <a:solidFill>
                  <a:srgbClr val="467886"/>
                </a:solidFill>
                <a:latin typeface="Arial"/>
                <a:cs typeface="Segoe UI"/>
                <a:hlinkClick r:id="rId14"/>
              </a:rPr>
              <a:t>https://doi.org/10.1080/0305764X.2016.1259389</a:t>
            </a:r>
            <a:r>
              <a:rPr lang="en-GB" sz="1100" u="sng">
                <a:solidFill>
                  <a:srgbClr val="467886"/>
                </a:solidFill>
                <a:latin typeface="Arial"/>
                <a:cs typeface="Segoe UI"/>
              </a:rPr>
              <a:t>&gt;</a:t>
            </a:r>
            <a:r>
              <a:rPr lang="en-GB" sz="1100">
                <a:latin typeface="Arial"/>
                <a:cs typeface="Segoe UI"/>
              </a:rPr>
              <a:t>.  </a:t>
            </a:r>
          </a:p>
          <a:p>
            <a:pPr>
              <a:lnSpc>
                <a:spcPts val="1569"/>
              </a:lnSpc>
            </a:pPr>
            <a:endParaRPr lang="en-GB" sz="1100">
              <a:latin typeface="Arial"/>
              <a:cs typeface="Segoe UI"/>
            </a:endParaRPr>
          </a:p>
          <a:p>
            <a:pPr>
              <a:lnSpc>
                <a:spcPts val="1569"/>
              </a:lnSpc>
            </a:pPr>
            <a:r>
              <a:rPr lang="en-GB" sz="1100">
                <a:latin typeface="Arial"/>
                <a:cs typeface="Segoe UI"/>
              </a:rPr>
              <a:t>Minet, A., Wentzel, D., Raff, S. and Garbas, J. (2024) ‘Design Thinking in Physical and Virtual Environments: Conceptual Foundations, Qualitative Analysis, and Practical Implications’, </a:t>
            </a:r>
            <a:r>
              <a:rPr lang="en-GB" sz="1100" i="1">
                <a:latin typeface="Arial"/>
                <a:cs typeface="Segoe UI"/>
              </a:rPr>
              <a:t>Technological Forecasting and Social Change</a:t>
            </a:r>
            <a:r>
              <a:rPr lang="en-GB" sz="1100">
                <a:latin typeface="Arial"/>
                <a:cs typeface="Segoe UI"/>
              </a:rPr>
              <a:t>, 207, p. 123596. Available at: </a:t>
            </a:r>
            <a:r>
              <a:rPr lang="en-GB" sz="1100">
                <a:solidFill>
                  <a:srgbClr val="000000"/>
                </a:solidFill>
                <a:latin typeface="Arial"/>
                <a:cs typeface="Segoe UI"/>
              </a:rPr>
              <a:t>&lt;</a:t>
            </a:r>
            <a:r>
              <a:rPr lang="en-GB" sz="1100" u="sng">
                <a:solidFill>
                  <a:srgbClr val="467886"/>
                </a:solidFill>
                <a:latin typeface="Arial"/>
                <a:cs typeface="Segoe UI"/>
                <a:hlinkClick r:id="rId15"/>
              </a:rPr>
              <a:t>https://doi.org/10.1016/j.techfore.2024.123596</a:t>
            </a:r>
            <a:r>
              <a:rPr lang="en-GB" sz="1100" u="sng">
                <a:solidFill>
                  <a:srgbClr val="467886"/>
                </a:solidFill>
                <a:latin typeface="Arial"/>
                <a:cs typeface="Segoe UI"/>
              </a:rPr>
              <a:t>&gt;</a:t>
            </a:r>
            <a:r>
              <a:rPr lang="en-GB" sz="1100">
                <a:latin typeface="Arial"/>
                <a:cs typeface="Segoe UI"/>
              </a:rPr>
              <a:t>.  </a:t>
            </a:r>
          </a:p>
          <a:p>
            <a:pPr>
              <a:lnSpc>
                <a:spcPts val="1569"/>
              </a:lnSpc>
            </a:pPr>
            <a:endParaRPr lang="en-GB" sz="1100">
              <a:latin typeface="Arial"/>
              <a:cs typeface="Segoe UI"/>
            </a:endParaRPr>
          </a:p>
          <a:p>
            <a:pPr>
              <a:lnSpc>
                <a:spcPts val="1569"/>
              </a:lnSpc>
            </a:pPr>
            <a:r>
              <a:rPr lang="en-GB" sz="1100">
                <a:latin typeface="Arial"/>
                <a:cs typeface="Segoe UI"/>
              </a:rPr>
              <a:t>Ní Shé, C., Farrell, O., Brunton, J. and Costello, E. (2022) ‘Integrating Design Thinking into Instructional Design: The </a:t>
            </a:r>
            <a:r>
              <a:rPr lang="en-GB" sz="1100" err="1">
                <a:latin typeface="Arial"/>
                <a:cs typeface="Segoe UI"/>
              </a:rPr>
              <a:t>OpenTeach</a:t>
            </a:r>
            <a:r>
              <a:rPr lang="en-GB" sz="1100">
                <a:latin typeface="Arial"/>
                <a:cs typeface="Segoe UI"/>
              </a:rPr>
              <a:t> Case Study’, </a:t>
            </a:r>
            <a:r>
              <a:rPr lang="en-GB" sz="1100" i="1">
                <a:latin typeface="Arial"/>
                <a:cs typeface="Segoe UI"/>
              </a:rPr>
              <a:t>Australasian Journal of Educational Technology,</a:t>
            </a:r>
            <a:r>
              <a:rPr lang="en-GB" sz="1100">
                <a:latin typeface="Arial"/>
                <a:cs typeface="Segoe UI"/>
              </a:rPr>
              <a:t> 38(1), pp. 33–52. Available at: </a:t>
            </a:r>
            <a:r>
              <a:rPr lang="en-GB" sz="1100">
                <a:solidFill>
                  <a:srgbClr val="000000"/>
                </a:solidFill>
                <a:latin typeface="Arial"/>
                <a:cs typeface="Segoe UI"/>
              </a:rPr>
              <a:t>&lt;</a:t>
            </a:r>
            <a:r>
              <a:rPr lang="en-GB" sz="1100" u="sng">
                <a:solidFill>
                  <a:srgbClr val="467886"/>
                </a:solidFill>
                <a:latin typeface="Arial"/>
                <a:cs typeface="Segoe UI"/>
                <a:hlinkClick r:id="rId16"/>
              </a:rPr>
              <a:t>https://doi.org/10.14742/ajet.6667</a:t>
            </a:r>
            <a:r>
              <a:rPr lang="en-GB" sz="1100" u="sng">
                <a:solidFill>
                  <a:srgbClr val="467886"/>
                </a:solidFill>
                <a:latin typeface="Arial"/>
                <a:cs typeface="Segoe UI"/>
              </a:rPr>
              <a:t>&gt;</a:t>
            </a:r>
            <a:r>
              <a:rPr lang="en-GB" sz="1100">
                <a:latin typeface="Arial"/>
                <a:cs typeface="Segoe UI"/>
              </a:rPr>
              <a:t>. </a:t>
            </a:r>
          </a:p>
          <a:p>
            <a:pPr>
              <a:lnSpc>
                <a:spcPts val="1569"/>
              </a:lnSpc>
            </a:pPr>
            <a:endParaRPr lang="en-GB"/>
          </a:p>
          <a:p>
            <a:pPr>
              <a:lnSpc>
                <a:spcPts val="1569"/>
              </a:lnSpc>
            </a:pPr>
            <a:r>
              <a:rPr lang="en-GB" sz="1100">
                <a:latin typeface="Arial"/>
                <a:cs typeface="Times New Roman"/>
              </a:rPr>
              <a:t>Public Health England. (2016) </a:t>
            </a:r>
            <a:r>
              <a:rPr lang="en-GB" sz="1100" i="1">
                <a:latin typeface="Arial"/>
                <a:cs typeface="Times New Roman"/>
              </a:rPr>
              <a:t>Eatwell Guide. </a:t>
            </a:r>
            <a:r>
              <a:rPr lang="en-GB" sz="1100">
                <a:latin typeface="Arial"/>
                <a:cs typeface="Times New Roman"/>
              </a:rPr>
              <a:t>Available at: </a:t>
            </a:r>
            <a:r>
              <a:rPr lang="en-GB" sz="1100">
                <a:solidFill>
                  <a:srgbClr val="000000"/>
                </a:solidFill>
                <a:latin typeface="Arial"/>
                <a:cs typeface="Times New Roman"/>
              </a:rPr>
              <a:t>&lt;</a:t>
            </a:r>
            <a:r>
              <a:rPr lang="en-GB" sz="1100" u="sng">
                <a:solidFill>
                  <a:srgbClr val="467886"/>
                </a:solidFill>
                <a:latin typeface="Arial"/>
                <a:cs typeface="Times New Roman"/>
                <a:hlinkClick r:id="rId17"/>
              </a:rPr>
              <a:t>https://assets.publishing.service.gov.uk/media/5bbb790de5274a22415d7fee/Eatwell_guide_colour_edition.pdf</a:t>
            </a:r>
            <a:r>
              <a:rPr lang="en-GB" sz="1100" u="sng">
                <a:solidFill>
                  <a:srgbClr val="467886"/>
                </a:solidFill>
                <a:latin typeface="Arial"/>
                <a:cs typeface="Times New Roman"/>
              </a:rPr>
              <a:t>&gt;</a:t>
            </a:r>
            <a:r>
              <a:rPr lang="en-GB" sz="1100">
                <a:latin typeface="Arial"/>
                <a:cs typeface="Times New Roman"/>
              </a:rPr>
              <a:t> (Accessed on 21 April 2024).  </a:t>
            </a:r>
          </a:p>
          <a:p>
            <a:pPr>
              <a:lnSpc>
                <a:spcPts val="1569"/>
              </a:lnSpc>
            </a:pPr>
            <a:endParaRPr lang="en-GB" sz="1100">
              <a:latin typeface="Arial"/>
              <a:cs typeface="Times New Roman"/>
            </a:endParaRPr>
          </a:p>
          <a:p>
            <a:pPr>
              <a:lnSpc>
                <a:spcPts val="1569"/>
              </a:lnSpc>
            </a:pPr>
            <a:endParaRPr lang="en-GB" sz="1100">
              <a:latin typeface="Arial"/>
              <a:cs typeface="Segoe UI"/>
            </a:endParaRPr>
          </a:p>
          <a:p>
            <a:pPr>
              <a:lnSpc>
                <a:spcPts val="1569"/>
              </a:lnSpc>
            </a:pPr>
            <a:endParaRPr lang="en-GB" sz="1100">
              <a:latin typeface="Arial"/>
              <a:cs typeface="Times New Roman"/>
            </a:endParaRPr>
          </a:p>
        </p:txBody>
      </p:sp>
    </p:spTree>
    <p:extLst>
      <p:ext uri="{BB962C8B-B14F-4D97-AF65-F5344CB8AC3E}">
        <p14:creationId xmlns:p14="http://schemas.microsoft.com/office/powerpoint/2010/main" val="1582075209"/>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CBCB06-46BE-77BA-53BE-46513E59B067}"/>
              </a:ext>
            </a:extLst>
          </p:cNvPr>
          <p:cNvSpPr txBox="1"/>
          <p:nvPr/>
        </p:nvSpPr>
        <p:spPr>
          <a:xfrm>
            <a:off x="30500" y="729233"/>
            <a:ext cx="6064369" cy="6017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Rösch, N., Tiberius, V. and Kraus, S. (2023) ‘Design Thinking for Innovation: Context Factors, Process, and Outcomes’, </a:t>
            </a:r>
            <a:r>
              <a:rPr lang="en-GB" sz="1100" i="1">
                <a:latin typeface="Arial"/>
                <a:cs typeface="Arial"/>
              </a:rPr>
              <a:t>European Journal of Innovation Management,</a:t>
            </a:r>
            <a:r>
              <a:rPr lang="en-GB" sz="1100">
                <a:latin typeface="Arial"/>
                <a:cs typeface="Arial"/>
              </a:rPr>
              <a:t> 26(7), pp. 160–176. Available at: &lt;</a:t>
            </a:r>
            <a:r>
              <a:rPr lang="en-GB" sz="1100">
                <a:latin typeface="Arial"/>
                <a:cs typeface="Arial"/>
                <a:hlinkClick r:id="rId2"/>
              </a:rPr>
              <a:t>https://doi.org/10.1108/EJIM-03-2022-0164</a:t>
            </a:r>
            <a:r>
              <a:rPr lang="en-GB" sz="1100">
                <a:latin typeface="Arial"/>
                <a:cs typeface="Arial"/>
              </a:rPr>
              <a:t>&gt;.  </a:t>
            </a:r>
            <a:endParaRPr lang="en-US"/>
          </a:p>
          <a:p>
            <a:endParaRPr lang="en-GB" sz="1100">
              <a:latin typeface="Arial"/>
              <a:cs typeface="Arial"/>
            </a:endParaRPr>
          </a:p>
          <a:p>
            <a:r>
              <a:rPr lang="en-GB" sz="1100" err="1">
                <a:latin typeface="Arial"/>
                <a:cs typeface="Arial"/>
              </a:rPr>
              <a:t>Scheelbeek</a:t>
            </a:r>
            <a:r>
              <a:rPr lang="en-GB" sz="1100">
                <a:latin typeface="Arial"/>
                <a:cs typeface="Arial"/>
              </a:rPr>
              <a:t>, P., Green, R., Papier, K., Knuppel, A., Alae-Carew, C., Balkwill, A., Key, T. J., </a:t>
            </a:r>
            <a:r>
              <a:rPr lang="en-GB" sz="1100" err="1">
                <a:latin typeface="Arial"/>
                <a:cs typeface="Arial"/>
              </a:rPr>
              <a:t>Beral</a:t>
            </a:r>
            <a:r>
              <a:rPr lang="en-GB" sz="1100">
                <a:latin typeface="Arial"/>
                <a:cs typeface="Arial"/>
              </a:rPr>
              <a:t>, V., and </a:t>
            </a:r>
            <a:r>
              <a:rPr lang="en-GB" sz="1100" err="1">
                <a:latin typeface="Arial"/>
                <a:cs typeface="Arial"/>
              </a:rPr>
              <a:t>Dangour</a:t>
            </a:r>
            <a:r>
              <a:rPr lang="en-GB" sz="1100">
                <a:latin typeface="Arial"/>
                <a:cs typeface="Arial"/>
              </a:rPr>
              <a:t>, A. D. (2020) </a:t>
            </a:r>
            <a:r>
              <a:rPr lang="en-GB" sz="1100" i="1">
                <a:latin typeface="Arial"/>
                <a:cs typeface="Arial"/>
              </a:rPr>
              <a:t>Health Impacts and Environmental Footprints of Diets that Meet the Eatwell Guide Recommendations: Analyses of Multiple UK Studies</a:t>
            </a:r>
            <a:r>
              <a:rPr lang="en-GB" sz="1100">
                <a:latin typeface="Arial"/>
                <a:cs typeface="Arial"/>
              </a:rPr>
              <a:t>. 10(8). Available at:  &lt;</a:t>
            </a:r>
            <a:r>
              <a:rPr lang="en-GB" sz="1100">
                <a:latin typeface="Arial"/>
                <a:cs typeface="Arial"/>
                <a:hlinkClick r:id="rId3"/>
              </a:rPr>
              <a:t>https://doi.org/10.1136/bmjopen-2020-037554</a:t>
            </a:r>
            <a:r>
              <a:rPr lang="en-GB" sz="1100">
                <a:latin typeface="Arial"/>
                <a:cs typeface="Arial"/>
              </a:rPr>
              <a:t>&gt; .   </a:t>
            </a:r>
            <a:endParaRPr lang="en-GB">
              <a:ea typeface="Calibri"/>
              <a:cs typeface="Calibri"/>
            </a:endParaRPr>
          </a:p>
          <a:p>
            <a:endParaRPr lang="en-GB" sz="1100">
              <a:latin typeface="Arial"/>
              <a:cs typeface="Arial"/>
            </a:endParaRPr>
          </a:p>
          <a:p>
            <a:r>
              <a:rPr lang="en-GB" sz="1100">
                <a:latin typeface="Arial"/>
              </a:rPr>
              <a:t>Simpson, R. M., Knowles, E. and </a:t>
            </a:r>
            <a:r>
              <a:rPr lang="en-GB" sz="1100" err="1">
                <a:latin typeface="Arial"/>
              </a:rPr>
              <a:t>O’Cathain</a:t>
            </a:r>
            <a:r>
              <a:rPr lang="en-GB" sz="1100">
                <a:latin typeface="Arial"/>
              </a:rPr>
              <a:t>, A. (2020) ‘Health Literacy Levels of British Adults: A Cross-Sectional Survey Using Two Domains of the Health Literacy Questionnaire (HLQ)’, </a:t>
            </a:r>
            <a:r>
              <a:rPr lang="en-GB" sz="1100" i="1">
                <a:latin typeface="Arial"/>
              </a:rPr>
              <a:t>BMC Public Health</a:t>
            </a:r>
            <a:r>
              <a:rPr lang="en-GB" sz="1100">
                <a:latin typeface="Arial"/>
              </a:rPr>
              <a:t>, 20(1), p. 1819. Available at: </a:t>
            </a:r>
            <a:r>
              <a:rPr lang="en-GB" sz="1100">
                <a:solidFill>
                  <a:srgbClr val="000000"/>
                </a:solidFill>
                <a:latin typeface="Arial"/>
                <a:cs typeface="Arial"/>
              </a:rPr>
              <a:t>&lt;</a:t>
            </a:r>
            <a:r>
              <a:rPr lang="en-GB" sz="1100" u="sng">
                <a:solidFill>
                  <a:srgbClr val="0563C1"/>
                </a:solidFill>
                <a:latin typeface="Arial"/>
                <a:cs typeface="Segoe UI"/>
                <a:hlinkClick r:id="rId4"/>
              </a:rPr>
              <a:t>https://doi.org/10.1186/s12889-020-09727-w</a:t>
            </a:r>
            <a:r>
              <a:rPr lang="en-GB" sz="1100" u="sng">
                <a:solidFill>
                  <a:srgbClr val="0563C1"/>
                </a:solidFill>
                <a:latin typeface="Arial"/>
                <a:cs typeface="Segoe UI"/>
              </a:rPr>
              <a:t>&gt;</a:t>
            </a:r>
            <a:r>
              <a:rPr lang="en-GB" sz="1100">
                <a:latin typeface="Arial"/>
              </a:rPr>
              <a:t>.</a:t>
            </a:r>
            <a:endParaRPr lang="en-GB" sz="1100">
              <a:latin typeface="Arial"/>
              <a:ea typeface="Calibri" panose="020F0502020204030204"/>
              <a:cs typeface="Calibri" panose="020F0502020204030204"/>
            </a:endParaRPr>
          </a:p>
          <a:p>
            <a:endParaRPr lang="en-GB" sz="1100">
              <a:latin typeface="Arial"/>
            </a:endParaRPr>
          </a:p>
          <a:p>
            <a:r>
              <a:rPr lang="en-GB" sz="1100" err="1">
                <a:latin typeface="Arial"/>
                <a:cs typeface="Times New Roman"/>
              </a:rPr>
              <a:t>Sinansari</a:t>
            </a:r>
            <a:r>
              <a:rPr lang="en-GB" sz="1100">
                <a:latin typeface="Arial"/>
                <a:cs typeface="Times New Roman"/>
              </a:rPr>
              <a:t>, P., Salsabila, S. H., </a:t>
            </a:r>
            <a:r>
              <a:rPr lang="en-GB" sz="1100" err="1">
                <a:latin typeface="Arial"/>
                <a:cs typeface="Times New Roman"/>
              </a:rPr>
              <a:t>Hanoum</a:t>
            </a:r>
            <a:r>
              <a:rPr lang="en-GB" sz="1100">
                <a:latin typeface="Arial"/>
                <a:cs typeface="Times New Roman"/>
              </a:rPr>
              <a:t>, S., Lopatka, A. and Wlodarski, W. (2023) ‘Identify Customer Element Through Empathy Map and User Persona’,</a:t>
            </a:r>
            <a:r>
              <a:rPr lang="en-GB" sz="1100" i="1">
                <a:latin typeface="Arial"/>
                <a:cs typeface="Times New Roman"/>
              </a:rPr>
              <a:t> Procedia Computer Science</a:t>
            </a:r>
            <a:r>
              <a:rPr lang="en-GB" sz="1100">
                <a:latin typeface="Arial"/>
                <a:cs typeface="Times New Roman"/>
              </a:rPr>
              <a:t>, 225, pp. 4148–4156. Available at: &lt;</a:t>
            </a:r>
            <a:r>
              <a:rPr lang="en-GB" sz="1100" u="sng">
                <a:latin typeface="Arial"/>
                <a:cs typeface="Times New Roman"/>
                <a:hlinkClick r:id="rId5"/>
              </a:rPr>
              <a:t>https://doi.org/10.1016/j.procs.2023.10.411</a:t>
            </a:r>
            <a:r>
              <a:rPr lang="en-GB" sz="1100" u="sng">
                <a:latin typeface="Arial"/>
                <a:cs typeface="Times New Roman"/>
              </a:rPr>
              <a:t>&gt;</a:t>
            </a:r>
            <a:r>
              <a:rPr lang="en-GB" sz="1100">
                <a:latin typeface="Arial"/>
                <a:cs typeface="Times New Roman"/>
              </a:rPr>
              <a:t>. </a:t>
            </a:r>
          </a:p>
          <a:p>
            <a:endParaRPr lang="en-GB" sz="1100">
              <a:latin typeface="Arial"/>
              <a:cs typeface="Times New Roman"/>
            </a:endParaRPr>
          </a:p>
          <a:p>
            <a:r>
              <a:rPr lang="en-GB" sz="1100">
                <a:latin typeface="Arial"/>
                <a:cs typeface="Times New Roman"/>
              </a:rPr>
              <a:t>So, C. and Joo, J. (2017) ‘Does a Persona Improve Creativity?’, </a:t>
            </a:r>
            <a:r>
              <a:rPr lang="en-GB" sz="1100" i="1">
                <a:latin typeface="Arial"/>
                <a:cs typeface="Times New Roman"/>
              </a:rPr>
              <a:t>The Design Journal</a:t>
            </a:r>
            <a:r>
              <a:rPr lang="en-GB" sz="1100">
                <a:latin typeface="Arial"/>
                <a:cs typeface="Times New Roman"/>
              </a:rPr>
              <a:t>, 20(4), pp. 459–475. Available at: &lt;</a:t>
            </a:r>
            <a:r>
              <a:rPr lang="en-GB" sz="1100" u="sng">
                <a:latin typeface="Arial"/>
                <a:cs typeface="Times New Roman"/>
                <a:hlinkClick r:id="rId6"/>
              </a:rPr>
              <a:t>https://doi.org/10.1080/14606925.2017.1319672</a:t>
            </a:r>
            <a:r>
              <a:rPr lang="en-GB" sz="1100" u="sng">
                <a:latin typeface="Arial"/>
                <a:cs typeface="Times New Roman"/>
              </a:rPr>
              <a:t>&gt;</a:t>
            </a:r>
            <a:r>
              <a:rPr lang="en-GB" sz="1100">
                <a:latin typeface="Arial"/>
                <a:cs typeface="Times New Roman"/>
              </a:rPr>
              <a:t>. </a:t>
            </a:r>
          </a:p>
          <a:p>
            <a:endParaRPr lang="en-GB" sz="1100">
              <a:latin typeface="Arial"/>
              <a:cs typeface="Times New Roman"/>
            </a:endParaRPr>
          </a:p>
          <a:p>
            <a:r>
              <a:rPr lang="en-GB" sz="1100">
                <a:latin typeface="Arial"/>
                <a:cs typeface="Times New Roman"/>
              </a:rPr>
              <a:t>Stevens, E. (2021) </a:t>
            </a:r>
            <a:r>
              <a:rPr lang="en-GB" sz="1100" i="1">
                <a:latin typeface="Arial"/>
                <a:cs typeface="Times New Roman"/>
              </a:rPr>
              <a:t>A Complete Introduction to Prototyping. </a:t>
            </a:r>
            <a:r>
              <a:rPr lang="en-GB" sz="1100">
                <a:latin typeface="Arial"/>
                <a:cs typeface="Times New Roman"/>
              </a:rPr>
              <a:t>Available at: &lt;</a:t>
            </a:r>
            <a:r>
              <a:rPr lang="en-GB" sz="1100" u="sng">
                <a:latin typeface="Arial"/>
                <a:cs typeface="Times New Roman"/>
                <a:hlinkClick r:id="rId7"/>
              </a:rPr>
              <a:t>https://careerfoundry.com/en/blog/ux-design/design-thinking-stage-four-prototyping/#:~:text=Prototyping%20is%20an%20extremely%20valuable,4</a:t>
            </a:r>
            <a:r>
              <a:rPr lang="en-GB" sz="1100" u="sng">
                <a:latin typeface="Arial"/>
                <a:cs typeface="Times New Roman"/>
              </a:rPr>
              <a:t>&gt; </a:t>
            </a:r>
            <a:r>
              <a:rPr lang="en-GB" sz="1100">
                <a:latin typeface="Arial"/>
                <a:cs typeface="Times New Roman"/>
              </a:rPr>
              <a:t>(Accessed on: 28 April 2025). </a:t>
            </a:r>
          </a:p>
          <a:p>
            <a:endParaRPr lang="en-GB" sz="1100">
              <a:latin typeface="Arial"/>
              <a:cs typeface="Times New Roman"/>
            </a:endParaRPr>
          </a:p>
          <a:p>
            <a:r>
              <a:rPr lang="en-GB" sz="1100">
                <a:latin typeface="Arial"/>
                <a:cs typeface="Times New Roman"/>
              </a:rPr>
              <a:t>Vita-</a:t>
            </a:r>
            <a:r>
              <a:rPr lang="en-GB" sz="1100" err="1">
                <a:latin typeface="Arial"/>
                <a:cs typeface="Times New Roman"/>
              </a:rPr>
              <a:t>Barrull</a:t>
            </a:r>
            <a:r>
              <a:rPr lang="en-GB" sz="1100">
                <a:latin typeface="Arial"/>
                <a:cs typeface="Times New Roman"/>
              </a:rPr>
              <a:t>, N., Estrada-Plana, V., March-Llanes, J., </a:t>
            </a:r>
            <a:r>
              <a:rPr lang="en-GB" sz="1100" err="1">
                <a:latin typeface="Arial"/>
                <a:cs typeface="Times New Roman"/>
              </a:rPr>
              <a:t>Sotoca</a:t>
            </a:r>
            <a:r>
              <a:rPr lang="en-GB" sz="1100">
                <a:latin typeface="Arial"/>
                <a:cs typeface="Times New Roman"/>
              </a:rPr>
              <a:t>-Orgaz, P., Guzmán, N., Ayesa, R. and Moya-</a:t>
            </a:r>
            <a:r>
              <a:rPr lang="en-GB" sz="1100" err="1">
                <a:latin typeface="Arial"/>
                <a:cs typeface="Times New Roman"/>
              </a:rPr>
              <a:t>Higueras</a:t>
            </a:r>
            <a:r>
              <a:rPr lang="en-GB" sz="1100">
                <a:latin typeface="Arial"/>
                <a:cs typeface="Times New Roman"/>
              </a:rPr>
              <a:t>, J. (2024) ‘Do You Play in Class? Board Games to Promote Cognitive and Educational Development in Primary School: A Cluster Randomized Controlled Trial’, </a:t>
            </a:r>
            <a:r>
              <a:rPr lang="en-GB" sz="1100" i="1">
                <a:latin typeface="Arial"/>
                <a:cs typeface="Times New Roman"/>
              </a:rPr>
              <a:t>Learning and Instruction,</a:t>
            </a:r>
            <a:r>
              <a:rPr lang="en-GB" sz="1100">
                <a:latin typeface="Arial"/>
                <a:cs typeface="Times New Roman"/>
              </a:rPr>
              <a:t> 93, p. 101946. Available at: &lt;</a:t>
            </a:r>
            <a:r>
              <a:rPr lang="en-GB" sz="1100" u="sng">
                <a:latin typeface="Arial"/>
                <a:cs typeface="Times New Roman"/>
                <a:hlinkClick r:id="rId8"/>
              </a:rPr>
              <a:t>https://doi.org/10.1016/j.learninstruc.2024.101946</a:t>
            </a:r>
            <a:r>
              <a:rPr lang="en-GB" sz="1100" u="sng">
                <a:latin typeface="Arial"/>
                <a:cs typeface="Times New Roman"/>
              </a:rPr>
              <a:t>&gt;</a:t>
            </a:r>
            <a:r>
              <a:rPr lang="en-GB" sz="1100">
                <a:latin typeface="Arial"/>
                <a:cs typeface="Times New Roman"/>
              </a:rPr>
              <a:t>. </a:t>
            </a:r>
          </a:p>
          <a:p>
            <a:endParaRPr lang="en-GB" sz="1100">
              <a:latin typeface="Arial"/>
              <a:cs typeface="Times New Roman"/>
            </a:endParaRPr>
          </a:p>
          <a:p>
            <a:r>
              <a:rPr lang="en-GB" sz="1100">
                <a:latin typeface="Arial"/>
                <a:cs typeface="Times New Roman"/>
              </a:rPr>
              <a:t>WHO. (2024) </a:t>
            </a:r>
            <a:r>
              <a:rPr lang="en-GB" sz="1100" i="1">
                <a:latin typeface="Arial"/>
                <a:cs typeface="Times New Roman"/>
              </a:rPr>
              <a:t>Obesity and Overweight.</a:t>
            </a:r>
            <a:r>
              <a:rPr lang="en-GB" sz="1100">
                <a:latin typeface="Arial"/>
                <a:cs typeface="Times New Roman"/>
              </a:rPr>
              <a:t> Available at: &lt;</a:t>
            </a:r>
            <a:r>
              <a:rPr lang="en-GB" sz="1100" u="sng">
                <a:latin typeface="Arial"/>
                <a:cs typeface="Times New Roman"/>
                <a:hlinkClick r:id="rId9"/>
              </a:rPr>
              <a:t>https://www.who.int/news-room/fact-sheets/detail/obesity-and-overweight</a:t>
            </a:r>
            <a:r>
              <a:rPr lang="en-GB" sz="1100" u="sng">
                <a:latin typeface="Arial"/>
                <a:cs typeface="Times New Roman"/>
              </a:rPr>
              <a:t>&gt;</a:t>
            </a:r>
            <a:r>
              <a:rPr lang="en-GB" sz="1100">
                <a:latin typeface="Arial"/>
                <a:cs typeface="Times New Roman"/>
              </a:rPr>
              <a:t> (Accessed on 19 April 2025). </a:t>
            </a:r>
          </a:p>
          <a:p>
            <a:r>
              <a:rPr lang="en-GB" sz="1100">
                <a:latin typeface="Arial"/>
              </a:rPr>
              <a:t>  </a:t>
            </a:r>
            <a:endParaRPr lang="en-GB">
              <a:ea typeface="Calibri"/>
              <a:cs typeface="Calibri"/>
            </a:endParaRPr>
          </a:p>
        </p:txBody>
      </p:sp>
      <p:sp>
        <p:nvSpPr>
          <p:cNvPr id="2" name="TextBox 1">
            <a:extLst>
              <a:ext uri="{FF2B5EF4-FFF2-40B4-BE49-F238E27FC236}">
                <a16:creationId xmlns:a16="http://schemas.microsoft.com/office/drawing/2014/main" id="{5AD35C51-2C0E-A92B-D20C-485FC42E8388}"/>
              </a:ext>
            </a:extLst>
          </p:cNvPr>
          <p:cNvSpPr txBox="1"/>
          <p:nvPr/>
        </p:nvSpPr>
        <p:spPr>
          <a:xfrm>
            <a:off x="6121580" y="573798"/>
            <a:ext cx="6064369"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000">
                <a:latin typeface="Century Gothic"/>
                <a:cs typeface="Arial"/>
              </a:rPr>
              <a:t>Davies, L. (2025a)</a:t>
            </a:r>
            <a:r>
              <a:rPr lang="en-US" sz="1000" i="1">
                <a:latin typeface="Century Gothic"/>
                <a:cs typeface="Arial"/>
              </a:rPr>
              <a:t> Persona.</a:t>
            </a:r>
            <a:r>
              <a:rPr lang="en-US" sz="1000">
                <a:latin typeface="Century Gothic"/>
                <a:cs typeface="Arial"/>
              </a:rPr>
              <a:t> Personal Collection.</a:t>
            </a:r>
            <a:br>
              <a:rPr lang="en-US" sz="1000">
                <a:latin typeface="Century Gothic"/>
                <a:cs typeface="Arial"/>
              </a:rPr>
            </a:br>
            <a:r>
              <a:rPr lang="en-US" sz="1000">
                <a:latin typeface="Century Gothic"/>
                <a:cs typeface="Arial"/>
              </a:rPr>
              <a:t>Davies, L. (2025b)</a:t>
            </a:r>
            <a:r>
              <a:rPr lang="en-US" sz="1000" i="1">
                <a:latin typeface="Century Gothic"/>
                <a:cs typeface="Arial"/>
              </a:rPr>
              <a:t> Empathy map</a:t>
            </a:r>
            <a:r>
              <a:rPr lang="en-US" sz="1000">
                <a:latin typeface="Century Gothic"/>
                <a:cs typeface="Arial"/>
              </a:rPr>
              <a:t>. Personal Collection.</a:t>
            </a:r>
            <a:br>
              <a:rPr lang="en-US" sz="1000">
                <a:latin typeface="Century Gothic"/>
                <a:cs typeface="Arial"/>
              </a:rPr>
            </a:br>
            <a:r>
              <a:rPr lang="en-US" sz="1000">
                <a:latin typeface="Century Gothic"/>
                <a:cs typeface="Arial"/>
              </a:rPr>
              <a:t>Davies, L. (2025c)</a:t>
            </a:r>
            <a:r>
              <a:rPr lang="en-US" sz="1000" i="1">
                <a:latin typeface="Century Gothic"/>
                <a:cs typeface="Arial"/>
              </a:rPr>
              <a:t> Persona object.</a:t>
            </a:r>
            <a:r>
              <a:rPr lang="en-US" sz="1000">
                <a:latin typeface="Century Gothic"/>
                <a:cs typeface="Arial"/>
              </a:rPr>
              <a:t> Personal Collection.</a:t>
            </a:r>
            <a:br>
              <a:rPr lang="en-US" sz="1000">
                <a:latin typeface="Century Gothic"/>
                <a:cs typeface="Arial"/>
              </a:rPr>
            </a:br>
            <a:r>
              <a:rPr lang="en-US" sz="1000">
                <a:latin typeface="Century Gothic"/>
                <a:cs typeface="Arial"/>
              </a:rPr>
              <a:t>Davies, L. (2025d)</a:t>
            </a:r>
            <a:r>
              <a:rPr lang="en-US" sz="1000" i="1">
                <a:latin typeface="Century Gothic"/>
                <a:cs typeface="Arial"/>
              </a:rPr>
              <a:t> How can we?</a:t>
            </a:r>
            <a:r>
              <a:rPr lang="en-US" sz="1000">
                <a:latin typeface="Century Gothic"/>
                <a:cs typeface="Arial"/>
              </a:rPr>
              <a:t> Personal Collection.</a:t>
            </a:r>
            <a:endParaRPr lang="en-US">
              <a:latin typeface="Calibri" panose="020F0502020204030204"/>
              <a:ea typeface="Calibri" panose="020F0502020204030204"/>
              <a:cs typeface="Calibri" panose="020F0502020204030204"/>
            </a:endParaRPr>
          </a:p>
          <a:p>
            <a:r>
              <a:rPr lang="en-GB" sz="1100">
                <a:latin typeface="Century Gothic"/>
                <a:cs typeface="Arial"/>
              </a:rPr>
              <a:t>Davies, L., Richards, R and Poole, R. (2025a) </a:t>
            </a:r>
            <a:r>
              <a:rPr lang="en-GB" sz="1100" i="1">
                <a:latin typeface="Century Gothic"/>
                <a:cs typeface="Arial"/>
              </a:rPr>
              <a:t>Brainstorming image 1</a:t>
            </a:r>
            <a:r>
              <a:rPr lang="en-GB" sz="1100">
                <a:latin typeface="Century Gothic"/>
                <a:cs typeface="Arial"/>
              </a:rPr>
              <a:t>. Personal Collection.</a:t>
            </a:r>
            <a:endParaRPr lang="en-GB">
              <a:latin typeface="Century Gothic"/>
            </a:endParaRPr>
          </a:p>
          <a:p>
            <a:r>
              <a:rPr lang="en-GB" sz="1100">
                <a:latin typeface="Century Gothic"/>
                <a:cs typeface="Arial"/>
              </a:rPr>
              <a:t>Davies, L., Richards, R and Poole, R. (2025b) </a:t>
            </a:r>
            <a:r>
              <a:rPr lang="en-GB" sz="1100" i="1">
                <a:latin typeface="Century Gothic"/>
                <a:cs typeface="Arial"/>
              </a:rPr>
              <a:t>Drawing of design</a:t>
            </a:r>
            <a:r>
              <a:rPr lang="en-GB" sz="1100">
                <a:latin typeface="Century Gothic"/>
                <a:cs typeface="Arial"/>
              </a:rPr>
              <a:t>. Personal Collection.</a:t>
            </a:r>
          </a:p>
          <a:p>
            <a:r>
              <a:rPr lang="en-GB" sz="1100">
                <a:latin typeface="Century Gothic"/>
                <a:cs typeface="Arial"/>
              </a:rPr>
              <a:t>Davies, L., Richards, R and Poole, R. (2025c)</a:t>
            </a:r>
            <a:r>
              <a:rPr lang="en-GB" sz="1100" i="1">
                <a:latin typeface="Century Gothic"/>
                <a:cs typeface="Arial"/>
              </a:rPr>
              <a:t> Brainstorming image 2</a:t>
            </a:r>
            <a:r>
              <a:rPr lang="en-GB" sz="1100">
                <a:latin typeface="Century Gothic"/>
                <a:cs typeface="Arial"/>
              </a:rPr>
              <a:t>. Personal Collection.</a:t>
            </a:r>
          </a:p>
          <a:p>
            <a:r>
              <a:rPr lang="en-GB" sz="1100">
                <a:latin typeface="Century Gothic"/>
                <a:cs typeface="Arial"/>
              </a:rPr>
              <a:t>Davies, L., Richards, R and Poole, R. (2025d) </a:t>
            </a:r>
            <a:r>
              <a:rPr lang="en-GB" sz="1100" i="1">
                <a:latin typeface="Century Gothic"/>
                <a:cs typeface="Arial"/>
              </a:rPr>
              <a:t>Brainstorming image 3</a:t>
            </a:r>
            <a:r>
              <a:rPr lang="en-GB" sz="1100">
                <a:latin typeface="Century Gothic"/>
                <a:cs typeface="Arial"/>
              </a:rPr>
              <a:t>. Personal Collection.</a:t>
            </a:r>
          </a:p>
          <a:p>
            <a:r>
              <a:rPr lang="en-GB" sz="1100">
                <a:latin typeface="Century Gothic"/>
                <a:cs typeface="Arial"/>
              </a:rPr>
              <a:t>Davies, L., Richards, R and Poole, R. (2025e) </a:t>
            </a:r>
            <a:r>
              <a:rPr lang="en-GB" sz="1100" i="1">
                <a:latin typeface="Century Gothic"/>
                <a:cs typeface="Arial"/>
              </a:rPr>
              <a:t>Brainstorming image 4.</a:t>
            </a:r>
            <a:r>
              <a:rPr lang="en-GB" sz="1100">
                <a:latin typeface="Century Gothic"/>
                <a:cs typeface="Arial"/>
              </a:rPr>
              <a:t> Personal Collection.</a:t>
            </a:r>
          </a:p>
          <a:p>
            <a:r>
              <a:rPr lang="en-GB" sz="1100">
                <a:latin typeface="Century Gothic"/>
                <a:cs typeface="Arial"/>
              </a:rPr>
              <a:t>Davies, L., Richards, R and Poole, R. (2025f) </a:t>
            </a:r>
            <a:r>
              <a:rPr lang="en-GB" sz="1100" i="1">
                <a:latin typeface="Century Gothic"/>
                <a:cs typeface="Arial"/>
              </a:rPr>
              <a:t>Game base</a:t>
            </a:r>
            <a:r>
              <a:rPr lang="en-GB" sz="1100">
                <a:latin typeface="Century Gothic"/>
                <a:cs typeface="Arial"/>
              </a:rPr>
              <a:t>. Personal Collection.</a:t>
            </a:r>
          </a:p>
          <a:p>
            <a:r>
              <a:rPr lang="en-GB" sz="1100">
                <a:latin typeface="Century Gothic"/>
                <a:cs typeface="Arial"/>
              </a:rPr>
              <a:t>Davies, L., Richards, R and Poole, R. (2025g) </a:t>
            </a:r>
            <a:r>
              <a:rPr lang="en-GB" sz="1100" i="1">
                <a:latin typeface="Century Gothic"/>
                <a:cs typeface="Arial"/>
              </a:rPr>
              <a:t>Food products</a:t>
            </a:r>
            <a:r>
              <a:rPr lang="en-GB" sz="1100">
                <a:latin typeface="Century Gothic"/>
                <a:cs typeface="Arial"/>
              </a:rPr>
              <a:t>. Personal Collection.</a:t>
            </a:r>
          </a:p>
          <a:p>
            <a:r>
              <a:rPr lang="en-GB" sz="1100">
                <a:latin typeface="Century Gothic"/>
                <a:cs typeface="Arial"/>
              </a:rPr>
              <a:t>Davies, L., Richards, R and Poole, R. (2025h) </a:t>
            </a:r>
            <a:r>
              <a:rPr lang="en-GB" sz="1100" i="1">
                <a:latin typeface="Century Gothic"/>
                <a:cs typeface="Arial"/>
              </a:rPr>
              <a:t>Working together</a:t>
            </a:r>
            <a:r>
              <a:rPr lang="en-GB" sz="1100">
                <a:latin typeface="Century Gothic"/>
                <a:cs typeface="Arial"/>
              </a:rPr>
              <a:t>. Personal Collection.</a:t>
            </a:r>
          </a:p>
          <a:p>
            <a:r>
              <a:rPr lang="en-GB" sz="1100">
                <a:latin typeface="Century Gothic"/>
                <a:cs typeface="Arial"/>
              </a:rPr>
              <a:t>Davies, L., Richards, R and Poole, R. (2025i)</a:t>
            </a:r>
            <a:r>
              <a:rPr lang="en-GB" sz="1100" i="1">
                <a:latin typeface="Century Gothic"/>
                <a:cs typeface="Arial"/>
              </a:rPr>
              <a:t> Fitness wheel.</a:t>
            </a:r>
            <a:r>
              <a:rPr lang="en-GB" sz="1100">
                <a:latin typeface="Century Gothic"/>
                <a:cs typeface="Arial"/>
              </a:rPr>
              <a:t> Personal Collection.</a:t>
            </a:r>
          </a:p>
          <a:p>
            <a:r>
              <a:rPr lang="en-GB" sz="1100">
                <a:latin typeface="Century Gothic"/>
                <a:cs typeface="Arial"/>
              </a:rPr>
              <a:t>Davies, L., Richards, R and Poole, R. (2025j) </a:t>
            </a:r>
            <a:r>
              <a:rPr lang="en-GB" sz="1100" i="1">
                <a:latin typeface="Century Gothic"/>
                <a:cs typeface="Arial"/>
              </a:rPr>
              <a:t>Feedback image 1</a:t>
            </a:r>
            <a:r>
              <a:rPr lang="en-GB" sz="1100">
                <a:latin typeface="Century Gothic"/>
                <a:cs typeface="Arial"/>
              </a:rPr>
              <a:t>. Personal Collection.</a:t>
            </a:r>
          </a:p>
          <a:p>
            <a:r>
              <a:rPr lang="en-GB" sz="1100">
                <a:latin typeface="Century Gothic"/>
                <a:cs typeface="Arial"/>
              </a:rPr>
              <a:t>Davies, L., Richards, R and Poole, R. (2025k) </a:t>
            </a:r>
            <a:r>
              <a:rPr lang="en-GB" sz="1100" i="1">
                <a:latin typeface="Century Gothic"/>
                <a:cs typeface="Arial"/>
              </a:rPr>
              <a:t>Feedback image 2.</a:t>
            </a:r>
            <a:r>
              <a:rPr lang="en-GB" sz="1100">
                <a:latin typeface="Century Gothic"/>
                <a:cs typeface="Arial"/>
              </a:rPr>
              <a:t> Personal Collection.</a:t>
            </a:r>
          </a:p>
          <a:p>
            <a:r>
              <a:rPr lang="en-GB" sz="1100">
                <a:latin typeface="Century Gothic"/>
                <a:cs typeface="Arial"/>
              </a:rPr>
              <a:t>Davies, L., Richards, R and Poole, R. (2025l) </a:t>
            </a:r>
            <a:r>
              <a:rPr lang="en-GB" sz="1100" i="1">
                <a:latin typeface="Century Gothic"/>
                <a:cs typeface="Arial"/>
              </a:rPr>
              <a:t>Tester holding food product</a:t>
            </a:r>
            <a:r>
              <a:rPr lang="en-GB" sz="1100">
                <a:latin typeface="Century Gothic"/>
                <a:cs typeface="Arial"/>
              </a:rPr>
              <a:t>. Personal Collection.</a:t>
            </a:r>
          </a:p>
          <a:p>
            <a:r>
              <a:rPr lang="en-GB" sz="1100">
                <a:latin typeface="Century Gothic"/>
                <a:cs typeface="Arial"/>
              </a:rPr>
              <a:t>Davies, L., Richards, R and Poole, R. (2025m) </a:t>
            </a:r>
            <a:r>
              <a:rPr lang="en-GB" sz="1100" i="1">
                <a:latin typeface="Century Gothic"/>
                <a:cs typeface="Arial"/>
              </a:rPr>
              <a:t>Counters of game.</a:t>
            </a:r>
            <a:r>
              <a:rPr lang="en-GB" sz="1100">
                <a:latin typeface="Century Gothic"/>
                <a:cs typeface="Arial"/>
              </a:rPr>
              <a:t> Personal Collection.</a:t>
            </a:r>
          </a:p>
          <a:p>
            <a:r>
              <a:rPr lang="en-GB" sz="1100">
                <a:latin typeface="Century Gothic"/>
                <a:cs typeface="Arial"/>
              </a:rPr>
              <a:t>Davies, L., Richards, R and Poole, R. (2025n) </a:t>
            </a:r>
            <a:r>
              <a:rPr lang="en-GB" sz="1100" i="1">
                <a:latin typeface="Century Gothic"/>
                <a:cs typeface="Arial"/>
              </a:rPr>
              <a:t>Collaborative working image 1</a:t>
            </a:r>
            <a:r>
              <a:rPr lang="en-GB" sz="1100">
                <a:latin typeface="Century Gothic"/>
                <a:cs typeface="Arial"/>
              </a:rPr>
              <a:t>. Personal Collection.</a:t>
            </a:r>
          </a:p>
          <a:p>
            <a:r>
              <a:rPr lang="en-GB" sz="1100">
                <a:latin typeface="Century Gothic"/>
                <a:cs typeface="Arial"/>
              </a:rPr>
              <a:t>Davies, L., Richards, R and Poole, R. (2025o) </a:t>
            </a:r>
            <a:r>
              <a:rPr lang="en-GB" sz="1100" i="1">
                <a:latin typeface="Century Gothic"/>
                <a:cs typeface="Arial"/>
              </a:rPr>
              <a:t>Collaborative working image 2</a:t>
            </a:r>
            <a:r>
              <a:rPr lang="en-GB" sz="1100">
                <a:latin typeface="Century Gothic"/>
                <a:cs typeface="Arial"/>
              </a:rPr>
              <a:t>. Personal Collection.</a:t>
            </a:r>
          </a:p>
          <a:p>
            <a:r>
              <a:rPr lang="en-GB" sz="1100">
                <a:latin typeface="Century Gothic"/>
                <a:cs typeface="Arial"/>
              </a:rPr>
              <a:t>Davies, L., Richards, R and Poole, R. (2025p) </a:t>
            </a:r>
            <a:r>
              <a:rPr lang="en-GB" sz="1100" i="1">
                <a:latin typeface="Century Gothic"/>
                <a:cs typeface="Arial"/>
              </a:rPr>
              <a:t>Collaborative working image 3</a:t>
            </a:r>
            <a:r>
              <a:rPr lang="en-GB" sz="1100">
                <a:latin typeface="Century Gothic"/>
                <a:cs typeface="Arial"/>
              </a:rPr>
              <a:t>. Personal Collection.</a:t>
            </a:r>
          </a:p>
          <a:p>
            <a:r>
              <a:rPr lang="en-GB" sz="1100">
                <a:latin typeface="Century Gothic"/>
                <a:cs typeface="Arial"/>
              </a:rPr>
              <a:t>Davies, L., Richards, R and Poole, R. (2025q) </a:t>
            </a:r>
            <a:r>
              <a:rPr lang="en-GB" sz="1100" i="1">
                <a:latin typeface="Century Gothic"/>
                <a:cs typeface="Arial"/>
              </a:rPr>
              <a:t>Collaborative working image 4.</a:t>
            </a:r>
            <a:r>
              <a:rPr lang="en-GB" sz="1100">
                <a:latin typeface="Century Gothic"/>
                <a:cs typeface="Arial"/>
              </a:rPr>
              <a:t> Personal Collection.</a:t>
            </a:r>
            <a:endParaRPr lang="en-GB" sz="1100">
              <a:latin typeface="Century Gothic"/>
              <a:ea typeface="Calibri"/>
              <a:cs typeface="Calibri"/>
            </a:endParaRPr>
          </a:p>
          <a:p>
            <a:r>
              <a:rPr lang="en-GB" sz="1100">
                <a:latin typeface="Century Gothic"/>
                <a:cs typeface="Arial"/>
              </a:rPr>
              <a:t>Richards, R. (2025a) </a:t>
            </a:r>
            <a:r>
              <a:rPr lang="en-GB" sz="1100" i="1">
                <a:latin typeface="Century Gothic"/>
                <a:cs typeface="Arial"/>
              </a:rPr>
              <a:t>Persona,</a:t>
            </a:r>
            <a:r>
              <a:rPr lang="en-GB" sz="1100">
                <a:latin typeface="Century Gothic"/>
                <a:cs typeface="Arial"/>
              </a:rPr>
              <a:t> Personal Collection.</a:t>
            </a:r>
            <a:endParaRPr lang="en-GB" sz="1100">
              <a:latin typeface="Century Gothic"/>
              <a:ea typeface="Calibri"/>
              <a:cs typeface="Calibri"/>
            </a:endParaRPr>
          </a:p>
          <a:p>
            <a:r>
              <a:rPr lang="en-GB" sz="1100">
                <a:latin typeface="Century Gothic"/>
                <a:cs typeface="Arial"/>
              </a:rPr>
              <a:t>Richards, R. (2025b) </a:t>
            </a:r>
            <a:r>
              <a:rPr lang="en-GB" sz="1100" i="1">
                <a:latin typeface="Century Gothic"/>
                <a:cs typeface="Arial"/>
              </a:rPr>
              <a:t>Persona Map,</a:t>
            </a:r>
            <a:r>
              <a:rPr lang="en-GB" sz="1100">
                <a:latin typeface="Century Gothic"/>
                <a:cs typeface="Arial"/>
              </a:rPr>
              <a:t> Personal Collection.</a:t>
            </a:r>
          </a:p>
          <a:p>
            <a:r>
              <a:rPr lang="en-GB" sz="1100">
                <a:latin typeface="Century Gothic"/>
                <a:cs typeface="Arial"/>
              </a:rPr>
              <a:t>Richards, R. (2025c) </a:t>
            </a:r>
            <a:r>
              <a:rPr lang="en-GB" sz="1100" i="1">
                <a:latin typeface="Century Gothic"/>
                <a:cs typeface="Arial"/>
              </a:rPr>
              <a:t>Empathy Map</a:t>
            </a:r>
            <a:r>
              <a:rPr lang="en-GB" sz="1100">
                <a:latin typeface="Century Gothic"/>
                <a:cs typeface="Arial"/>
              </a:rPr>
              <a:t>, Personal Collection.</a:t>
            </a:r>
            <a:endParaRPr lang="en-GB" sz="1100">
              <a:latin typeface="Century Gothic"/>
              <a:ea typeface="Calibri"/>
              <a:cs typeface="Calibri"/>
            </a:endParaRPr>
          </a:p>
          <a:p>
            <a:r>
              <a:rPr lang="en-GB" sz="1100">
                <a:latin typeface="Century Gothic"/>
                <a:ea typeface="Calibri"/>
                <a:cs typeface="Arial"/>
              </a:rPr>
              <a:t>Richards, R. (2025d) </a:t>
            </a:r>
            <a:r>
              <a:rPr lang="en-GB" sz="1100" i="1">
                <a:latin typeface="Century Gothic"/>
                <a:ea typeface="Calibri"/>
                <a:cs typeface="Arial"/>
              </a:rPr>
              <a:t>How Can We</a:t>
            </a:r>
            <a:r>
              <a:rPr lang="en-GB" sz="1100">
                <a:latin typeface="Century Gothic"/>
                <a:ea typeface="Calibri"/>
                <a:cs typeface="Arial"/>
              </a:rPr>
              <a:t>?, Personal Collection.</a:t>
            </a:r>
          </a:p>
          <a:p>
            <a:r>
              <a:rPr lang="en-US" sz="1100">
                <a:latin typeface="Century Gothic"/>
                <a:ea typeface="Calibri"/>
                <a:cs typeface="Arial"/>
              </a:rPr>
              <a:t>Richards, R. (2025e) </a:t>
            </a:r>
            <a:r>
              <a:rPr lang="en-US" sz="1100" i="1">
                <a:latin typeface="Century Gothic"/>
                <a:ea typeface="Calibri"/>
                <a:cs typeface="Arial"/>
              </a:rPr>
              <a:t>Healthy hop. </a:t>
            </a:r>
            <a:r>
              <a:rPr lang="en-US" sz="1100">
                <a:latin typeface="Century Gothic"/>
                <a:ea typeface="Calibri"/>
                <a:cs typeface="Arial"/>
              </a:rPr>
              <a:t>Personal Collection.</a:t>
            </a:r>
            <a:endParaRPr lang="en-GB" sz="1100">
              <a:latin typeface="Century Gothic"/>
              <a:ea typeface="Calibri"/>
              <a:cs typeface="Calibri"/>
            </a:endParaRPr>
          </a:p>
          <a:p>
            <a:r>
              <a:rPr lang="en-US" sz="1100">
                <a:latin typeface="Century Gothic"/>
                <a:ea typeface="Calibri"/>
                <a:cs typeface="Arial"/>
              </a:rPr>
              <a:t>Richards, R. (2025f) </a:t>
            </a:r>
            <a:r>
              <a:rPr lang="en-US" sz="1100" i="1">
                <a:latin typeface="Century Gothic"/>
                <a:ea typeface="Calibri"/>
                <a:cs typeface="Arial"/>
              </a:rPr>
              <a:t>Example of questions on laptop. </a:t>
            </a:r>
            <a:r>
              <a:rPr lang="en-US" sz="1100">
                <a:latin typeface="Century Gothic"/>
                <a:ea typeface="Calibri"/>
                <a:cs typeface="Arial"/>
              </a:rPr>
              <a:t>Personal Collection.</a:t>
            </a:r>
            <a:endParaRPr lang="en-GB" sz="1100">
              <a:latin typeface="Century Gothic"/>
              <a:ea typeface="Calibri"/>
              <a:cs typeface="Calibri"/>
            </a:endParaRPr>
          </a:p>
        </p:txBody>
      </p:sp>
      <p:sp>
        <p:nvSpPr>
          <p:cNvPr id="5" name="Title 1">
            <a:extLst>
              <a:ext uri="{FF2B5EF4-FFF2-40B4-BE49-F238E27FC236}">
                <a16:creationId xmlns:a16="http://schemas.microsoft.com/office/drawing/2014/main" id="{7DFD6A67-B7EB-45E1-01C9-7560118E39FE}"/>
              </a:ext>
            </a:extLst>
          </p:cNvPr>
          <p:cNvSpPr txBox="1">
            <a:spLocks/>
          </p:cNvSpPr>
          <p:nvPr/>
        </p:nvSpPr>
        <p:spPr>
          <a:xfrm>
            <a:off x="6867258" y="25223"/>
            <a:ext cx="4596759" cy="71467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Picture References </a:t>
            </a:r>
            <a:endParaRPr lang="en-US">
              <a:ea typeface="Calibri Light" panose="020F0302020204030204"/>
              <a:cs typeface="Calibri Light" panose="020F0302020204030204"/>
            </a:endParaRPr>
          </a:p>
        </p:txBody>
      </p:sp>
    </p:spTree>
    <p:extLst>
      <p:ext uri="{BB962C8B-B14F-4D97-AF65-F5344CB8AC3E}">
        <p14:creationId xmlns:p14="http://schemas.microsoft.com/office/powerpoint/2010/main" val="1919924506"/>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E3A563-3BA2-300F-D49F-0E047E31657B}"/>
              </a:ext>
            </a:extLst>
          </p:cNvPr>
          <p:cNvSpPr>
            <a:spLocks noGrp="1"/>
          </p:cNvSpPr>
          <p:nvPr>
            <p:ph idx="1"/>
          </p:nvPr>
        </p:nvSpPr>
        <p:spPr>
          <a:xfrm>
            <a:off x="1301578" y="6374"/>
            <a:ext cx="9032790" cy="6366237"/>
          </a:xfrm>
          <a:ln>
            <a:noFill/>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endParaRPr lang="en-US" sz="1000">
              <a:latin typeface="Arial"/>
              <a:cs typeface="Arial"/>
            </a:endParaRPr>
          </a:p>
          <a:p>
            <a:pPr marL="0" indent="0">
              <a:buNone/>
            </a:pPr>
            <a:r>
              <a:rPr lang="en-US" sz="1000">
                <a:latin typeface="Century Gothic"/>
                <a:cs typeface="Arial"/>
              </a:rPr>
              <a:t>Chow, C.Y., </a:t>
            </a:r>
            <a:r>
              <a:rPr lang="en-US" sz="1000" err="1">
                <a:latin typeface="Century Gothic"/>
                <a:cs typeface="Arial"/>
              </a:rPr>
              <a:t>Riantiningtyas</a:t>
            </a:r>
            <a:r>
              <a:rPr lang="en-US" sz="1000">
                <a:latin typeface="Century Gothic"/>
                <a:cs typeface="Arial"/>
              </a:rPr>
              <a:t>, R.R., Kanstrup, M.B., Papavasileiou, M., Liem, G.D. and Olsen, A. (2020) 'Can games change children's eating </a:t>
            </a:r>
            <a:r>
              <a:rPr lang="en-US" sz="1000" err="1">
                <a:latin typeface="Century Gothic"/>
                <a:cs typeface="Arial"/>
              </a:rPr>
              <a:t>behaviour</a:t>
            </a:r>
            <a:r>
              <a:rPr lang="en-US" sz="1000">
                <a:latin typeface="Century Gothic"/>
                <a:cs typeface="Arial"/>
              </a:rPr>
              <a:t>? A review of gamification and serious games'</a:t>
            </a:r>
            <a:r>
              <a:rPr lang="en-US" sz="1000" i="1">
                <a:latin typeface="Century Gothic"/>
                <a:cs typeface="Arial"/>
              </a:rPr>
              <a:t>, </a:t>
            </a:r>
            <a:r>
              <a:rPr lang="en-US" sz="1000" i="1">
                <a:latin typeface="Century Gothic"/>
                <a:ea typeface="+mn-lt"/>
                <a:cs typeface="+mn-lt"/>
              </a:rPr>
              <a:t>Food Quality Preference,</a:t>
            </a:r>
            <a:r>
              <a:rPr lang="en-US" sz="1000">
                <a:latin typeface="Century Gothic"/>
                <a:cs typeface="Arial"/>
              </a:rPr>
              <a:t> 80, e103823. Available at:&lt;</a:t>
            </a:r>
            <a:r>
              <a:rPr lang="en-US" sz="1000">
                <a:latin typeface="Century Gothic"/>
                <a:cs typeface="Arial"/>
                <a:hlinkClick r:id="rId3"/>
              </a:rPr>
              <a:t>https://doi.org/10.1016/j.foodqual.2019.103823</a:t>
            </a:r>
            <a:r>
              <a:rPr lang="en-US" sz="1000">
                <a:latin typeface="Century Gothic"/>
                <a:cs typeface="Arial"/>
              </a:rPr>
              <a:t>&gt;.</a:t>
            </a:r>
            <a:endParaRPr lang="en-US" sz="1000">
              <a:latin typeface="Century Gothic"/>
              <a:ea typeface="Calibri" panose="020F0502020204030204"/>
              <a:cs typeface="Calibri" panose="020F0502020204030204"/>
            </a:endParaRPr>
          </a:p>
          <a:p>
            <a:pPr marL="0" indent="0">
              <a:buNone/>
            </a:pPr>
            <a:r>
              <a:rPr lang="en-US" sz="1000" err="1">
                <a:latin typeface="Century Gothic"/>
                <a:cs typeface="Arial"/>
              </a:rPr>
              <a:t>Clipground</a:t>
            </a:r>
            <a:r>
              <a:rPr lang="en-US" sz="1000">
                <a:latin typeface="Century Gothic"/>
                <a:cs typeface="Arial"/>
              </a:rPr>
              <a:t> (2019) '</a:t>
            </a:r>
            <a:r>
              <a:rPr lang="en-US" sz="1000" i="1">
                <a:latin typeface="Century Gothic"/>
                <a:cs typeface="Arial"/>
              </a:rPr>
              <a:t>Music app icon clipart</a:t>
            </a:r>
            <a:r>
              <a:rPr lang="en-US" sz="1000">
                <a:latin typeface="Century Gothic"/>
                <a:cs typeface="Arial"/>
              </a:rPr>
              <a:t>'</a:t>
            </a:r>
            <a:r>
              <a:rPr lang="en-US" sz="1000" i="1">
                <a:latin typeface="Century Gothic"/>
                <a:cs typeface="Arial"/>
              </a:rPr>
              <a:t>, </a:t>
            </a:r>
            <a:r>
              <a:rPr lang="en-US" sz="1000" i="1" err="1">
                <a:latin typeface="Century Gothic"/>
                <a:ea typeface="+mn-lt"/>
                <a:cs typeface="+mn-lt"/>
              </a:rPr>
              <a:t>Clipground</a:t>
            </a:r>
            <a:r>
              <a:rPr lang="en-US" sz="1000" i="1">
                <a:latin typeface="Century Gothic"/>
                <a:cs typeface="Arial"/>
              </a:rPr>
              <a:t>.</a:t>
            </a:r>
            <a:r>
              <a:rPr lang="en-US" sz="1000">
                <a:latin typeface="Century Gothic"/>
                <a:cs typeface="Arial"/>
              </a:rPr>
              <a:t> Available at:&lt;</a:t>
            </a:r>
            <a:r>
              <a:rPr lang="en-US" sz="1000">
                <a:latin typeface="Century Gothic"/>
                <a:cs typeface="Arial"/>
                <a:hlinkClick r:id="rId4"/>
              </a:rPr>
              <a:t>https://clipground.com/music-app-icon-clipart.html</a:t>
            </a:r>
            <a:r>
              <a:rPr lang="en-US" sz="1000">
                <a:latin typeface="Century Gothic"/>
                <a:cs typeface="Arial"/>
              </a:rPr>
              <a:t>&gt; (Accessed: 27 April 2025).</a:t>
            </a:r>
            <a:endParaRPr lang="en-US" sz="1000">
              <a:latin typeface="Century Gothic"/>
              <a:ea typeface="Calibri"/>
              <a:cs typeface="Calibri"/>
            </a:endParaRPr>
          </a:p>
          <a:p>
            <a:pPr marL="0" indent="0">
              <a:buNone/>
            </a:pPr>
            <a:r>
              <a:rPr lang="en-US" sz="1000">
                <a:latin typeface="Century Gothic"/>
                <a:cs typeface="Arial"/>
              </a:rPr>
              <a:t>Dos Santos, T.B., Campese, C., </a:t>
            </a:r>
            <a:r>
              <a:rPr lang="en-US" sz="1000" err="1">
                <a:latin typeface="Century Gothic"/>
                <a:cs typeface="Arial"/>
              </a:rPr>
              <a:t>Marcacini</a:t>
            </a:r>
            <a:r>
              <a:rPr lang="en-US" sz="1000">
                <a:latin typeface="Century Gothic"/>
                <a:cs typeface="Arial"/>
              </a:rPr>
              <a:t>, R.M., </a:t>
            </a:r>
            <a:r>
              <a:rPr lang="en-US" sz="1000" err="1">
                <a:latin typeface="Century Gothic"/>
                <a:cs typeface="Arial"/>
              </a:rPr>
              <a:t>Sinoara</a:t>
            </a:r>
            <a:r>
              <a:rPr lang="en-US" sz="1000">
                <a:latin typeface="Century Gothic"/>
                <a:cs typeface="Arial"/>
              </a:rPr>
              <a:t>, R.A., Rezende, S.O. and Mascarenhas, J. (2021) 'Prototyping for user involvement activities: How to achieve major benefits', </a:t>
            </a:r>
            <a:r>
              <a:rPr lang="en-US" sz="1000" i="1">
                <a:latin typeface="Century Gothic"/>
                <a:ea typeface="+mn-lt"/>
                <a:cs typeface="+mn-lt"/>
              </a:rPr>
              <a:t>CIRP Journal of Manufacturing Science and Technology</a:t>
            </a:r>
            <a:r>
              <a:rPr lang="en-US" sz="1000">
                <a:latin typeface="Century Gothic"/>
                <a:cs typeface="Arial"/>
              </a:rPr>
              <a:t>, 33, pp. 465472. Available at:&lt;</a:t>
            </a:r>
            <a:r>
              <a:rPr lang="en-US" sz="1000">
                <a:latin typeface="Century Gothic"/>
                <a:cs typeface="Arial"/>
                <a:hlinkClick r:id="rId5"/>
              </a:rPr>
              <a:t>https://doi.org/10.1016/j.cirpj.2021.04.013</a:t>
            </a:r>
            <a:r>
              <a:rPr lang="en-US" sz="1000">
                <a:latin typeface="Century Gothic"/>
                <a:cs typeface="Arial"/>
              </a:rPr>
              <a:t>&gt;..</a:t>
            </a:r>
            <a:endParaRPr lang="en-US" sz="1000">
              <a:latin typeface="Century Gothic"/>
              <a:ea typeface="Calibri"/>
              <a:cs typeface="Calibri"/>
            </a:endParaRPr>
          </a:p>
          <a:p>
            <a:pPr marL="0" indent="0">
              <a:buNone/>
            </a:pPr>
            <a:r>
              <a:rPr lang="en-US" sz="1000">
                <a:latin typeface="Century Gothic"/>
                <a:ea typeface="Calibri"/>
                <a:cs typeface="Arial"/>
              </a:rPr>
              <a:t>Ergin, A. and Coskun, A. (2024) 'Design Thinking scale development: Assessing reliability and validity', </a:t>
            </a:r>
            <a:r>
              <a:rPr lang="en-US" sz="1000" i="1">
                <a:latin typeface="Century Gothic"/>
                <a:ea typeface="+mn-lt"/>
                <a:cs typeface="+mn-lt"/>
              </a:rPr>
              <a:t>International Journal on Social and Education Sciences</a:t>
            </a:r>
            <a:r>
              <a:rPr lang="en-US" sz="1000">
                <a:latin typeface="Century Gothic"/>
                <a:ea typeface="Calibri"/>
                <a:cs typeface="Arial"/>
              </a:rPr>
              <a:t>, 6(2), pp. 189-205. Available at:</a:t>
            </a:r>
            <a:r>
              <a:rPr lang="en-US" sz="1000">
                <a:latin typeface="Century Gothic"/>
                <a:ea typeface="+mn-lt"/>
                <a:cs typeface="+mn-lt"/>
              </a:rPr>
              <a:t>&lt;</a:t>
            </a:r>
            <a:r>
              <a:rPr lang="en-US" sz="1000">
                <a:latin typeface="Century Gothic"/>
                <a:ea typeface="+mn-lt"/>
                <a:cs typeface="+mn-lt"/>
                <a:hlinkClick r:id="rId6"/>
              </a:rPr>
              <a:t>https://doi.org/10.46328/ijones.670</a:t>
            </a:r>
            <a:r>
              <a:rPr lang="en-US" sz="1000">
                <a:latin typeface="Century Gothic"/>
                <a:ea typeface="+mn-lt"/>
                <a:cs typeface="+mn-lt"/>
              </a:rPr>
              <a:t>&gt; .</a:t>
            </a:r>
          </a:p>
          <a:p>
            <a:pPr marL="0" indent="0">
              <a:buNone/>
            </a:pPr>
            <a:r>
              <a:rPr lang="en-US" sz="1000">
                <a:latin typeface="Century Gothic"/>
                <a:cs typeface="Arial"/>
              </a:rPr>
              <a:t>GOV.UK (2017)</a:t>
            </a:r>
            <a:r>
              <a:rPr lang="en-US" sz="1000" i="1">
                <a:latin typeface="Century Gothic"/>
                <a:cs typeface="Arial"/>
              </a:rPr>
              <a:t> </a:t>
            </a:r>
            <a:r>
              <a:rPr lang="en-US" sz="1000">
                <a:latin typeface="Century Gothic"/>
                <a:ea typeface="+mn-lt"/>
                <a:cs typeface="+mn-lt"/>
              </a:rPr>
              <a:t>Health matters: Obesity and the food environment</a:t>
            </a:r>
            <a:r>
              <a:rPr lang="en-US" sz="1000" i="1">
                <a:latin typeface="Century Gothic"/>
                <a:ea typeface="+mn-lt"/>
                <a:cs typeface="+mn-lt"/>
              </a:rPr>
              <a:t>.</a:t>
            </a:r>
            <a:r>
              <a:rPr lang="en-US" sz="1000">
                <a:latin typeface="Century Gothic"/>
                <a:cs typeface="Arial"/>
              </a:rPr>
              <a:t> Available at:&lt;</a:t>
            </a:r>
            <a:r>
              <a:rPr lang="en-US" sz="1000">
                <a:latin typeface="Century Gothic"/>
                <a:cs typeface="Arial"/>
                <a:hlinkClick r:id="rId7"/>
              </a:rPr>
              <a:t>http://www.gov.uk/government/publications/health-matters-obesity-and-the-food-environment--2</a:t>
            </a:r>
            <a:r>
              <a:rPr lang="en-US" sz="1000">
                <a:latin typeface="Century Gothic"/>
                <a:cs typeface="Arial"/>
              </a:rPr>
              <a:t>&gt; (Accessed: 27 April 2025).</a:t>
            </a:r>
            <a:endParaRPr lang="en-US" sz="1000">
              <a:latin typeface="Century Gothic"/>
              <a:ea typeface="Calibri"/>
              <a:cs typeface="Calibri"/>
            </a:endParaRPr>
          </a:p>
          <a:p>
            <a:pPr marL="0" indent="0">
              <a:buNone/>
            </a:pPr>
            <a:r>
              <a:rPr lang="en-US" sz="1000">
                <a:latin typeface="Century Gothic"/>
                <a:cs typeface="Arial"/>
              </a:rPr>
              <a:t>GOV.UK (2020) </a:t>
            </a:r>
            <a:r>
              <a:rPr lang="en-US" sz="1000">
                <a:latin typeface="Century Gothic"/>
                <a:ea typeface="+mn-lt"/>
                <a:cs typeface="+mn-lt"/>
              </a:rPr>
              <a:t>Tackling obesity: Empowering adults and children to live healthier lives</a:t>
            </a:r>
            <a:r>
              <a:rPr lang="en-US" sz="1000">
                <a:latin typeface="Century Gothic"/>
                <a:cs typeface="Arial"/>
              </a:rPr>
              <a:t>. Available at:&lt;</a:t>
            </a:r>
            <a:r>
              <a:rPr lang="en-US" sz="1000">
                <a:latin typeface="Century Gothic"/>
                <a:cs typeface="Arial"/>
                <a:hlinkClick r:id="rId8"/>
              </a:rPr>
              <a:t>https://www.gov.uk/government/publications/tacking-obesity-government-strategy-tackling-obesity-empowering-adults-and-children-to-live-healthier-lives</a:t>
            </a:r>
            <a:r>
              <a:rPr lang="en-US" sz="1000">
                <a:latin typeface="Century Gothic"/>
                <a:cs typeface="Arial"/>
              </a:rPr>
              <a:t>&gt; (Accessed: 30 April 2025).</a:t>
            </a:r>
          </a:p>
          <a:p>
            <a:pPr marL="0" indent="0">
              <a:buNone/>
            </a:pPr>
            <a:r>
              <a:rPr lang="en-US" sz="1000">
                <a:latin typeface="Century Gothic"/>
                <a:cs typeface="Arial"/>
              </a:rPr>
              <a:t>GOV.UK (2024) Obesity Profile: Statistical commentary, November 2024</a:t>
            </a:r>
            <a:r>
              <a:rPr lang="en-US" sz="1000" i="1">
                <a:latin typeface="Century Gothic"/>
                <a:cs typeface="Arial"/>
              </a:rPr>
              <a:t>.</a:t>
            </a:r>
            <a:r>
              <a:rPr lang="en-US" sz="1000">
                <a:latin typeface="Century Gothic"/>
                <a:cs typeface="Arial"/>
              </a:rPr>
              <a:t> Available at:&lt;</a:t>
            </a:r>
            <a:r>
              <a:rPr lang="en-US" sz="1000">
                <a:latin typeface="Century Gothic"/>
                <a:cs typeface="Arial"/>
                <a:hlinkClick r:id="rId9"/>
              </a:rPr>
              <a:t>https://www.gov.uk/government/statistics/obesity-profile-november-2024-update/obesity-profile-statistical-commentary-november-2024</a:t>
            </a:r>
            <a:r>
              <a:rPr lang="en-US" sz="1000">
                <a:latin typeface="Century Gothic"/>
                <a:cs typeface="Arial"/>
              </a:rPr>
              <a:t>&gt; (Accessed: 29 April 2025).</a:t>
            </a:r>
          </a:p>
          <a:p>
            <a:pPr marL="0" indent="0">
              <a:buNone/>
            </a:pPr>
            <a:r>
              <a:rPr lang="en-US" sz="1000">
                <a:latin typeface="Century Gothic"/>
                <a:cs typeface="Arial"/>
              </a:rPr>
              <a:t>GOV.UK (2025) </a:t>
            </a:r>
            <a:r>
              <a:rPr lang="en-US" sz="1000">
                <a:latin typeface="Century Gothic"/>
                <a:ea typeface="+mn-lt"/>
                <a:cs typeface="+mn-lt"/>
              </a:rPr>
              <a:t>Early Years Foundation Stage Nutrition</a:t>
            </a:r>
            <a:r>
              <a:rPr lang="en-US" sz="1000">
                <a:latin typeface="Century Gothic"/>
                <a:cs typeface="Arial"/>
              </a:rPr>
              <a:t>. Available at:&lt;</a:t>
            </a:r>
            <a:r>
              <a:rPr lang="en-US" sz="1000">
                <a:latin typeface="Century Gothic"/>
                <a:cs typeface="Arial"/>
                <a:hlinkClick r:id="" action="ppaction://noaction"/>
              </a:rPr>
              <a:t>https://www.gov.uk/government/publications/early-years-foundation-stage-nutrition</a:t>
            </a:r>
            <a:r>
              <a:rPr lang="en-US" sz="1000">
                <a:latin typeface="Century Gothic"/>
                <a:cs typeface="Arial"/>
              </a:rPr>
              <a:t>&gt;.</a:t>
            </a:r>
          </a:p>
          <a:p>
            <a:pPr marL="0" indent="0">
              <a:buNone/>
            </a:pPr>
            <a:r>
              <a:rPr lang="en-US" sz="1000">
                <a:latin typeface="Century Gothic"/>
                <a:cs typeface="Arial"/>
              </a:rPr>
              <a:t>Hassan, L. (2024) 'Accessibility of games and game-based applications: A systematic literature review and mapping of future directions',</a:t>
            </a:r>
            <a:r>
              <a:rPr lang="en-US" sz="1000" i="1">
                <a:latin typeface="Century Gothic"/>
                <a:cs typeface="Arial"/>
              </a:rPr>
              <a:t> </a:t>
            </a:r>
            <a:r>
              <a:rPr lang="en-US" sz="1000" i="1">
                <a:latin typeface="Century Gothic"/>
                <a:ea typeface="+mn-lt"/>
                <a:cs typeface="+mn-lt"/>
              </a:rPr>
              <a:t>New Media &amp; Society</a:t>
            </a:r>
            <a:r>
              <a:rPr lang="en-US" sz="1000" i="1">
                <a:latin typeface="Century Gothic"/>
                <a:cs typeface="Arial"/>
              </a:rPr>
              <a:t>,</a:t>
            </a:r>
            <a:r>
              <a:rPr lang="en-US" sz="1000">
                <a:latin typeface="Century Gothic"/>
                <a:cs typeface="Arial"/>
              </a:rPr>
              <a:t> 26(4), pp. 2336- 2384. Available at: &lt;</a:t>
            </a:r>
            <a:r>
              <a:rPr lang="en-US" sz="1000">
                <a:latin typeface="Century Gothic"/>
                <a:cs typeface="Arial"/>
                <a:hlinkClick r:id="rId10"/>
              </a:rPr>
              <a:t>https://doi.org/10.1177/14614448231204020</a:t>
            </a:r>
            <a:r>
              <a:rPr lang="en-US" sz="1000">
                <a:latin typeface="Century Gothic"/>
                <a:cs typeface="Arial"/>
              </a:rPr>
              <a:t>&gt;.</a:t>
            </a:r>
          </a:p>
          <a:p>
            <a:pPr marL="0" indent="0">
              <a:buNone/>
            </a:pPr>
            <a:r>
              <a:rPr lang="en-US" sz="1000">
                <a:latin typeface="Century Gothic"/>
                <a:cs typeface="Arial"/>
              </a:rPr>
              <a:t>Hu, Y., Du, X., Bryan-Kinns, N. and Guo, Y. (2019) 'Identifying divergent design thinking through the observable behavior of service design novices', </a:t>
            </a:r>
            <a:r>
              <a:rPr lang="en-US" sz="1000" i="1">
                <a:latin typeface="Century Gothic"/>
                <a:ea typeface="Calibri"/>
                <a:cs typeface="Calibri"/>
              </a:rPr>
              <a:t>International Journal of Technology and Design Education</a:t>
            </a:r>
            <a:r>
              <a:rPr lang="en-US" sz="1000">
                <a:latin typeface="Century Gothic"/>
                <a:cs typeface="Arial"/>
              </a:rPr>
              <a:t>, 29, pp. 11791191. Available at:&lt;</a:t>
            </a:r>
            <a:r>
              <a:rPr lang="en-US" sz="1000">
                <a:latin typeface="Century Gothic"/>
                <a:cs typeface="Arial"/>
                <a:hlinkClick r:id="rId11"/>
              </a:rPr>
              <a:t>https://doi.org/10.1007/s10798-018-9479-7</a:t>
            </a:r>
            <a:r>
              <a:rPr lang="en-US" sz="1000">
                <a:latin typeface="Century Gothic"/>
                <a:cs typeface="Arial"/>
              </a:rPr>
              <a:t>&gt;.</a:t>
            </a:r>
            <a:endParaRPr lang="en-US" sz="1000">
              <a:latin typeface="Century Gothic"/>
              <a:ea typeface="Calibri" panose="020F0502020204030204"/>
              <a:cs typeface="Calibri" panose="020F0502020204030204"/>
            </a:endParaRPr>
          </a:p>
          <a:p>
            <a:pPr marL="0" indent="0">
              <a:buNone/>
            </a:pPr>
            <a:r>
              <a:rPr lang="en-US" sz="1000">
                <a:latin typeface="Century Gothic"/>
                <a:cs typeface="Arial"/>
              </a:rPr>
              <a:t>Jalali, Y., Burer, M.J., </a:t>
            </a:r>
            <a:r>
              <a:rPr lang="en-US" sz="1000" err="1">
                <a:latin typeface="Century Gothic"/>
                <a:cs typeface="Arial"/>
              </a:rPr>
              <a:t>Petringa</a:t>
            </a:r>
            <a:r>
              <a:rPr lang="en-US" sz="1000">
                <a:latin typeface="Century Gothic"/>
                <a:cs typeface="Arial"/>
              </a:rPr>
              <a:t>, N. and </a:t>
            </a:r>
            <a:r>
              <a:rPr lang="en-US" sz="1000" err="1">
                <a:latin typeface="Century Gothic"/>
                <a:cs typeface="Arial"/>
              </a:rPr>
              <a:t>Zufferey</a:t>
            </a:r>
            <a:r>
              <a:rPr lang="en-US" sz="1000">
                <a:latin typeface="Century Gothic"/>
                <a:cs typeface="Arial"/>
              </a:rPr>
              <a:t>, J.D. (2023) 'What role do tangibles play in fostering design thinking skills? An exploratory study',</a:t>
            </a:r>
            <a:r>
              <a:rPr lang="en-US" sz="1000" i="1">
                <a:latin typeface="Century Gothic"/>
                <a:cs typeface="Arial"/>
              </a:rPr>
              <a:t> </a:t>
            </a:r>
            <a:r>
              <a:rPr lang="en-US" sz="1000" i="1">
                <a:latin typeface="Century Gothic"/>
                <a:ea typeface="Calibri"/>
                <a:cs typeface="Calibri"/>
              </a:rPr>
              <a:t>IEEE Frontiers in Education Conference (FIE), </a:t>
            </a:r>
            <a:r>
              <a:rPr lang="en-US" sz="1000">
                <a:latin typeface="Century Gothic"/>
                <a:cs typeface="Arial"/>
              </a:rPr>
              <a:t>pp. 19. Available at:&lt;</a:t>
            </a:r>
            <a:r>
              <a:rPr lang="en-US" sz="1000">
                <a:latin typeface="Century Gothic"/>
                <a:cs typeface="Arial"/>
                <a:hlinkClick r:id="rId12"/>
              </a:rPr>
              <a:t>https://doi.org/10.1109/FIE58773.2023.10343272</a:t>
            </a:r>
            <a:r>
              <a:rPr lang="en-US" sz="1000">
                <a:latin typeface="Century Gothic"/>
                <a:cs typeface="Arial"/>
              </a:rPr>
              <a:t>&gt;. </a:t>
            </a:r>
          </a:p>
          <a:p>
            <a:pPr marL="0" indent="0">
              <a:buNone/>
            </a:pPr>
            <a:r>
              <a:rPr lang="en-US" sz="1000">
                <a:latin typeface="Century Gothic"/>
                <a:ea typeface="Calibri" panose="020F0502020204030204"/>
                <a:cs typeface="Arial"/>
              </a:rPr>
              <a:t>Prissy, A. (2024) 'The Impact of Food and Nutrition on Immune Function: Implications for Health and Disease', </a:t>
            </a:r>
            <a:r>
              <a:rPr lang="en-US" sz="1000" i="1">
                <a:latin typeface="Century Gothic"/>
                <a:ea typeface="+mn-lt"/>
                <a:cs typeface="+mn-lt"/>
              </a:rPr>
              <a:t>IDOS Journal of Science and Technology</a:t>
            </a:r>
            <a:r>
              <a:rPr lang="en-US" sz="1000">
                <a:latin typeface="Century Gothic"/>
                <a:ea typeface="Calibri" panose="020F0502020204030204"/>
                <a:cs typeface="Arial"/>
              </a:rPr>
              <a:t>, 10(2), pp. 18-24. Available at: &lt;</a:t>
            </a:r>
            <a:r>
              <a:rPr lang="en-US" sz="1000">
                <a:latin typeface="Century Gothic"/>
                <a:ea typeface="Calibri" panose="020F0502020204030204"/>
                <a:cs typeface="Arial"/>
                <a:hlinkClick r:id="rId13"/>
              </a:rPr>
              <a:t>https://doi.org/10.59298/IDOSR/JST/24/102.182400</a:t>
            </a:r>
            <a:r>
              <a:rPr lang="en-US" sz="1000">
                <a:latin typeface="Century Gothic"/>
                <a:ea typeface="Calibri" panose="020F0502020204030204"/>
                <a:cs typeface="Arial"/>
              </a:rPr>
              <a:t>&gt;.</a:t>
            </a:r>
          </a:p>
          <a:p>
            <a:pPr marL="0" indent="0">
              <a:buNone/>
            </a:pPr>
            <a:r>
              <a:rPr lang="en-US" sz="1000">
                <a:latin typeface="Century Gothic"/>
                <a:ea typeface="Calibri" panose="020F0502020204030204"/>
                <a:cs typeface="Arial"/>
              </a:rPr>
              <a:t>Rocka, A., </a:t>
            </a:r>
            <a:r>
              <a:rPr lang="en-US" sz="1000" err="1">
                <a:latin typeface="Century Gothic"/>
                <a:ea typeface="Calibri" panose="020F0502020204030204"/>
                <a:cs typeface="Arial"/>
              </a:rPr>
              <a:t>Jasielska</a:t>
            </a:r>
            <a:r>
              <a:rPr lang="en-US" sz="1000">
                <a:latin typeface="Century Gothic"/>
                <a:ea typeface="Calibri" panose="020F0502020204030204"/>
                <a:cs typeface="Arial"/>
              </a:rPr>
              <a:t>, F., Madras, D., Krawiec, P. and Pac-</a:t>
            </a:r>
            <a:r>
              <a:rPr lang="en-US" sz="1000" err="1">
                <a:latin typeface="Century Gothic"/>
                <a:ea typeface="Calibri" panose="020F0502020204030204"/>
                <a:cs typeface="Arial"/>
              </a:rPr>
              <a:t>Kozuchowska</a:t>
            </a:r>
            <a:r>
              <a:rPr lang="en-US" sz="1000">
                <a:latin typeface="Century Gothic"/>
                <a:ea typeface="Calibri" panose="020F0502020204030204"/>
                <a:cs typeface="Arial"/>
              </a:rPr>
              <a:t>, E. (2022) 'The impact of digital screen time on dietary habits and physical activity in children and adolescents',</a:t>
            </a:r>
            <a:r>
              <a:rPr lang="en-US" sz="1000" i="1">
                <a:latin typeface="Century Gothic"/>
                <a:ea typeface="Calibri" panose="020F0502020204030204"/>
                <a:cs typeface="Arial"/>
              </a:rPr>
              <a:t> Nutrients</a:t>
            </a:r>
            <a:r>
              <a:rPr lang="en-US" sz="1000">
                <a:latin typeface="Century Gothic"/>
                <a:ea typeface="Calibri" panose="020F0502020204030204"/>
                <a:cs typeface="Arial"/>
              </a:rPr>
              <a:t>, 14(14), p. 2985. Available at:</a:t>
            </a:r>
            <a:r>
              <a:rPr lang="en-US" sz="1000">
                <a:latin typeface="Century Gothic"/>
                <a:ea typeface="Calibri" panose="020F0502020204030204"/>
                <a:cs typeface="Calibri"/>
              </a:rPr>
              <a:t>:&lt; </a:t>
            </a:r>
            <a:r>
              <a:rPr lang="en-US" sz="1000">
                <a:latin typeface="Century Gothic"/>
                <a:ea typeface="Calibri" panose="020F0502020204030204"/>
                <a:cs typeface="Calibri"/>
                <a:hlinkClick r:id="rId14"/>
              </a:rPr>
              <a:t>https://doi.org/10.3390/nu14142985</a:t>
            </a:r>
            <a:r>
              <a:rPr lang="en-US" sz="1000">
                <a:latin typeface="Century Gothic"/>
                <a:ea typeface="Calibri" panose="020F0502020204030204"/>
                <a:cs typeface="Calibri"/>
              </a:rPr>
              <a:t>&gt;.</a:t>
            </a:r>
            <a:endParaRPr lang="en-US" sz="1000">
              <a:latin typeface="Century Gothic"/>
              <a:ea typeface="Calibri" panose="020F0502020204030204"/>
              <a:cs typeface="Arial"/>
            </a:endParaRPr>
          </a:p>
          <a:p>
            <a:pPr marL="0" indent="0">
              <a:buNone/>
            </a:pPr>
            <a:r>
              <a:rPr lang="en-US" sz="1000">
                <a:latin typeface="Century Gothic"/>
                <a:ea typeface="Calibri" panose="020F0502020204030204"/>
                <a:cs typeface="Arial"/>
              </a:rPr>
              <a:t>Rosch, N., Tiberius, V. and Kraus, S. (2023) 'Design thinking for innovation: Context factors, process, and outcomes'</a:t>
            </a:r>
            <a:r>
              <a:rPr lang="en-US" sz="1000" i="1">
                <a:latin typeface="Century Gothic"/>
                <a:ea typeface="Calibri" panose="020F0502020204030204"/>
                <a:cs typeface="Calibri"/>
              </a:rPr>
              <a:t>, European Journal of Innovation Management</a:t>
            </a:r>
            <a:r>
              <a:rPr lang="en-US" sz="1000">
                <a:latin typeface="Century Gothic"/>
                <a:ea typeface="Calibri" panose="020F0502020204030204"/>
                <a:cs typeface="Arial"/>
              </a:rPr>
              <a:t>, 26(7), pp. 160176. Available at:&lt;</a:t>
            </a:r>
            <a:r>
              <a:rPr lang="en-US" sz="1000">
                <a:latin typeface="Century Gothic"/>
                <a:ea typeface="Calibri" panose="020F0502020204030204"/>
                <a:cs typeface="Arial"/>
                <a:hlinkClick r:id="rId15"/>
              </a:rPr>
              <a:t>https://doi.org/10.1108/EJIM-03-2022-0164</a:t>
            </a:r>
            <a:r>
              <a:rPr lang="en-US" sz="1000">
                <a:latin typeface="Century Gothic"/>
                <a:ea typeface="Calibri" panose="020F0502020204030204"/>
                <a:cs typeface="Arial"/>
              </a:rPr>
              <a:t>&gt;.</a:t>
            </a:r>
          </a:p>
          <a:p>
            <a:endParaRPr lang="en-US" sz="1000">
              <a:latin typeface="Century Gothic"/>
              <a:ea typeface="Calibri" panose="020F0502020204030204"/>
              <a:cs typeface="Arial"/>
            </a:endParaRPr>
          </a:p>
          <a:p>
            <a:endParaRPr lang="en-US" sz="1000">
              <a:latin typeface="Century Gothic"/>
              <a:ea typeface="Calibri" panose="020F0502020204030204"/>
              <a:cs typeface="Calibri" panose="020F0502020204030204"/>
            </a:endParaRPr>
          </a:p>
          <a:p>
            <a:endParaRPr lang="en-US" sz="1000">
              <a:latin typeface="Century Gothic"/>
              <a:cs typeface="Arial"/>
            </a:endParaRPr>
          </a:p>
          <a:p>
            <a:endParaRPr lang="en-US" sz="1000">
              <a:latin typeface="Century Gothic"/>
              <a:ea typeface="Calibri"/>
              <a:cs typeface="Calibri"/>
            </a:endParaRPr>
          </a:p>
          <a:p>
            <a:endParaRPr lang="en-US" sz="1000">
              <a:latin typeface="Century Gothic"/>
              <a:ea typeface="Calibri"/>
              <a:cs typeface="Calibri"/>
            </a:endParaRPr>
          </a:p>
          <a:p>
            <a:endParaRPr lang="en-US" sz="1000">
              <a:latin typeface="Century Gothic"/>
              <a:ea typeface="Calibri"/>
              <a:cs typeface="Calibri"/>
            </a:endParaRPr>
          </a:p>
        </p:txBody>
      </p:sp>
    </p:spTree>
    <p:extLst>
      <p:ext uri="{BB962C8B-B14F-4D97-AF65-F5344CB8AC3E}">
        <p14:creationId xmlns:p14="http://schemas.microsoft.com/office/powerpoint/2010/main" val="3561075595"/>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9863BB-F982-E35E-C317-28A52E4AB59F}"/>
              </a:ext>
            </a:extLst>
          </p:cNvPr>
          <p:cNvSpPr>
            <a:spLocks noGrp="1"/>
          </p:cNvSpPr>
          <p:nvPr>
            <p:ph idx="1"/>
          </p:nvPr>
        </p:nvSpPr>
        <p:spPr>
          <a:xfrm>
            <a:off x="838200" y="204644"/>
            <a:ext cx="10515600" cy="6637337"/>
          </a:xfrm>
          <a:noFill/>
          <a:ln>
            <a:noFill/>
          </a:ln>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0" indent="0">
              <a:buNone/>
            </a:pPr>
            <a:endParaRPr lang="en-US" sz="800">
              <a:cs typeface="Arial"/>
            </a:endParaRPr>
          </a:p>
          <a:p>
            <a:pPr marL="0" indent="0">
              <a:buNone/>
            </a:pPr>
            <a:endParaRPr lang="en-US" sz="800">
              <a:cs typeface="Arial"/>
            </a:endParaRPr>
          </a:p>
          <a:p>
            <a:pPr marL="0" indent="0">
              <a:buNone/>
            </a:pPr>
            <a:r>
              <a:rPr lang="en-US" sz="800" dirty="0">
                <a:cs typeface="Arial"/>
              </a:rPr>
              <a:t>Salminen, J., </a:t>
            </a:r>
            <a:r>
              <a:rPr lang="en-US" sz="800" dirty="0" err="1">
                <a:cs typeface="Arial"/>
              </a:rPr>
              <a:t>Wenyun</a:t>
            </a:r>
            <a:r>
              <a:rPr lang="en-US" sz="800" dirty="0">
                <a:cs typeface="Arial"/>
              </a:rPr>
              <a:t> Guan, K., Jang, S.G. and Jansen, B. (2022) 'Use cases for design personas: A systematic review and new frontiers', </a:t>
            </a:r>
            <a:r>
              <a:rPr lang="en-US" sz="800" dirty="0">
                <a:ea typeface="+mn-lt"/>
                <a:cs typeface="+mn-lt"/>
              </a:rPr>
              <a:t>Proceedings of the 2022 CHI conference on human factors in computing science</a:t>
            </a:r>
            <a:r>
              <a:rPr lang="en-US" sz="800" dirty="0">
                <a:cs typeface="Arial"/>
              </a:rPr>
              <a:t>, pp. 121. Available at:&lt;</a:t>
            </a:r>
            <a:r>
              <a:rPr lang="en-US" sz="800" dirty="0">
                <a:cs typeface="Arial"/>
                <a:hlinkClick r:id="rId3"/>
              </a:rPr>
              <a:t>https://doi.org/10.1145/3491102.3517589</a:t>
            </a:r>
            <a:r>
              <a:rPr lang="en-US" sz="800" dirty="0">
                <a:cs typeface="Arial"/>
              </a:rPr>
              <a:t>&gt;.</a:t>
            </a:r>
            <a:endParaRPr lang="en-US" sz="800" dirty="0">
              <a:ea typeface="Calibri" panose="020F0502020204030204"/>
              <a:cs typeface="Calibri" panose="020F0502020204030204"/>
            </a:endParaRPr>
          </a:p>
          <a:p>
            <a:pPr marL="0" indent="0">
              <a:buNone/>
            </a:pPr>
            <a:r>
              <a:rPr lang="en-US" sz="800" dirty="0">
                <a:cs typeface="Arial"/>
              </a:rPr>
              <a:t>Sensory Wise (2023) </a:t>
            </a:r>
            <a:r>
              <a:rPr lang="en-US" sz="800" dirty="0">
                <a:ea typeface="+mn-lt"/>
                <a:cs typeface="+mn-lt"/>
              </a:rPr>
              <a:t>Food and Healthy Eating Posting Game</a:t>
            </a:r>
            <a:r>
              <a:rPr lang="en-US" sz="800" dirty="0">
                <a:cs typeface="Arial"/>
              </a:rPr>
              <a:t>. Available at:&lt;</a:t>
            </a:r>
            <a:r>
              <a:rPr lang="en-US" sz="800" dirty="0">
                <a:cs typeface="Arial"/>
                <a:hlinkClick r:id="rId4"/>
              </a:rPr>
              <a:t>https://www.sensorywise.co.uk/food-healthy-eating-posting-game</a:t>
            </a:r>
            <a:r>
              <a:rPr lang="en-US" sz="800" dirty="0">
                <a:cs typeface="Arial"/>
              </a:rPr>
              <a:t>&gt; (Accessed: 28 April 2025).</a:t>
            </a:r>
            <a:endParaRPr lang="en-US" sz="800" dirty="0">
              <a:ea typeface="Calibri"/>
              <a:cs typeface="Arial"/>
            </a:endParaRPr>
          </a:p>
          <a:p>
            <a:pPr marL="0" indent="0">
              <a:buNone/>
            </a:pPr>
            <a:r>
              <a:rPr lang="en-US" sz="800" dirty="0">
                <a:cs typeface="Arial"/>
              </a:rPr>
              <a:t>Schlott, C.K. (2024) 'Design thinking and teamwork-measuring impact: A systematic literature review'</a:t>
            </a:r>
            <a:r>
              <a:rPr lang="en-US" sz="800" dirty="0">
                <a:ea typeface="Calibri"/>
                <a:cs typeface="Arial"/>
              </a:rPr>
              <a:t>, Journal of Organization Design</a:t>
            </a:r>
            <a:r>
              <a:rPr lang="en-US" sz="800" dirty="0">
                <a:cs typeface="Arial"/>
              </a:rPr>
              <a:t>, 13, pp. 163196. Available at:&lt;</a:t>
            </a:r>
            <a:r>
              <a:rPr lang="en-US" sz="800" dirty="0">
                <a:cs typeface="Arial"/>
                <a:hlinkClick r:id="rId5"/>
              </a:rPr>
              <a:t>https://doi.org/10.1007/s41469-024-00177-x</a:t>
            </a:r>
            <a:r>
              <a:rPr lang="en-US" sz="800" dirty="0">
                <a:cs typeface="Arial"/>
              </a:rPr>
              <a:t>&gt;.</a:t>
            </a:r>
            <a:endParaRPr lang="en-US" sz="800" dirty="0">
              <a:ea typeface="Calibri" panose="020F0502020204030204"/>
              <a:cs typeface="Calibri" panose="020F0502020204030204"/>
            </a:endParaRPr>
          </a:p>
          <a:p>
            <a:pPr marL="0" indent="0">
              <a:buNone/>
            </a:pPr>
            <a:r>
              <a:rPr lang="en-US" sz="800" dirty="0">
                <a:ea typeface="Calibri"/>
                <a:cs typeface="Arial"/>
              </a:rPr>
              <a:t>The College of Contemporary Health (2025) Early intervention in childhood obesity treatment yields long-term benefits, study finds. Available at:&lt;</a:t>
            </a:r>
            <a:r>
              <a:rPr lang="en-US" sz="800" dirty="0">
                <a:ea typeface="Calibri"/>
                <a:cs typeface="Arial"/>
                <a:hlinkClick r:id="rId6"/>
              </a:rPr>
              <a:t>https://www.contemporaryhealth.co.uk/childhood-obesity-treatment-yields-long-term-benefits-study-finds/</a:t>
            </a:r>
            <a:r>
              <a:rPr lang="en-US" sz="800" dirty="0">
                <a:ea typeface="Calibri"/>
                <a:cs typeface="Arial"/>
              </a:rPr>
              <a:t>&gt; (Accessed: 27 April 2025).</a:t>
            </a:r>
          </a:p>
          <a:p>
            <a:pPr marL="0" indent="0">
              <a:lnSpc>
                <a:spcPct val="0"/>
              </a:lnSpc>
              <a:buNone/>
            </a:pPr>
            <a:r>
              <a:rPr lang="en-US" sz="800" dirty="0">
                <a:solidFill>
                  <a:srgbClr val="333333"/>
                </a:solidFill>
                <a:ea typeface="+mn-lt"/>
                <a:cs typeface="+mn-lt"/>
              </a:rPr>
              <a:t>University of Southampton (2024) Souring childhood obesity from pandemic will cost UK billions, study finds. Available at:&lt;</a:t>
            </a:r>
            <a:r>
              <a:rPr lang="en-US" sz="800" dirty="0">
                <a:solidFill>
                  <a:srgbClr val="20366F"/>
                </a:solidFill>
                <a:ea typeface="Calibri"/>
                <a:cs typeface="Arial"/>
                <a:hlinkClick r:id="rId7"/>
              </a:rPr>
              <a:t>https://research.uhs.nhs.uk/news/soaring-childhood-obesity-from-pandemic-will-cost-uk-billions-study-finds</a:t>
            </a:r>
            <a:r>
              <a:rPr lang="en-US" sz="800" dirty="0">
                <a:solidFill>
                  <a:srgbClr val="20366F"/>
                </a:solidFill>
                <a:ea typeface="+mn-lt"/>
                <a:cs typeface="Arial"/>
              </a:rPr>
              <a:t>&gt;</a:t>
            </a:r>
            <a:r>
              <a:rPr lang="en-US" sz="800" dirty="0">
                <a:solidFill>
                  <a:srgbClr val="333333"/>
                </a:solidFill>
                <a:ea typeface="+mn-lt"/>
                <a:cs typeface="+mn-lt"/>
              </a:rPr>
              <a:t> (Accessed: 27 April 2025).</a:t>
            </a:r>
            <a:endParaRPr lang="en-US" sz="800" dirty="0">
              <a:ea typeface="Calibri" panose="020F0502020204030204"/>
              <a:cs typeface="Arial"/>
            </a:endParaRPr>
          </a:p>
          <a:p>
            <a:pPr marL="0" indent="0">
              <a:lnSpc>
                <a:spcPct val="0"/>
              </a:lnSpc>
              <a:buNone/>
            </a:pPr>
            <a:endParaRPr lang="en-GB" sz="800" dirty="0"/>
          </a:p>
          <a:p>
            <a:pPr marL="0" indent="0">
              <a:lnSpc>
                <a:spcPct val="0"/>
              </a:lnSpc>
              <a:buNone/>
            </a:pPr>
            <a:r>
              <a:rPr lang="en-GB" sz="800" b="0" dirty="0">
                <a:effectLst/>
              </a:rPr>
              <a:t>Medium. (2023)’when design thinking</a:t>
            </a:r>
            <a:endParaRPr lang="en-US" sz="800" dirty="0">
              <a:effectLst/>
              <a:ea typeface="Calibri"/>
              <a:cs typeface="Arial"/>
            </a:endParaRPr>
          </a:p>
          <a:p>
            <a:pPr marL="0" indent="0">
              <a:lnSpc>
                <a:spcPct val="0"/>
              </a:lnSpc>
              <a:buNone/>
            </a:pPr>
            <a:r>
              <a:rPr lang="en-GB" sz="800" b="0" dirty="0" err="1">
                <a:effectLst/>
              </a:rPr>
              <a:t>doesnt</a:t>
            </a:r>
            <a:r>
              <a:rPr lang="en-GB" sz="800" b="0" dirty="0">
                <a:effectLst/>
              </a:rPr>
              <a:t> work’.</a:t>
            </a:r>
            <a:endParaRPr lang="en-GB" sz="800" b="0" dirty="0">
              <a:effectLst/>
              <a:ea typeface="Calibri" panose="020F0502020204030204"/>
              <a:cs typeface="Calibri" panose="020F0502020204030204"/>
            </a:endParaRPr>
          </a:p>
          <a:p>
            <a:pPr marL="0" indent="0">
              <a:lnSpc>
                <a:spcPct val="0"/>
              </a:lnSpc>
              <a:buNone/>
            </a:pPr>
            <a:endParaRPr lang="en-GB" sz="800" dirty="0"/>
          </a:p>
          <a:p>
            <a:pPr marL="0" indent="0">
              <a:lnSpc>
                <a:spcPct val="0"/>
              </a:lnSpc>
              <a:buNone/>
            </a:pPr>
            <a:r>
              <a:rPr lang="en-GB" sz="800" dirty="0"/>
              <a:t>the</a:t>
            </a:r>
            <a:r>
              <a:rPr lang="en-GB" sz="800" b="0" dirty="0">
                <a:effectLst/>
              </a:rPr>
              <a:t> NHS. (2024) ' Physical Activity</a:t>
            </a:r>
            <a:endParaRPr lang="en-GB" sz="800" dirty="0">
              <a:effectLst/>
              <a:ea typeface="Calibri"/>
              <a:cs typeface="Calibri"/>
            </a:endParaRPr>
          </a:p>
          <a:p>
            <a:pPr marL="0" indent="0">
              <a:lnSpc>
                <a:spcPct val="0"/>
              </a:lnSpc>
              <a:buNone/>
            </a:pPr>
            <a:r>
              <a:rPr lang="en-GB" sz="800" b="0" dirty="0">
                <a:effectLst/>
              </a:rPr>
              <a:t>Guidelines for children and young</a:t>
            </a:r>
            <a:r>
              <a:rPr lang="az-Cyrl-AZ" sz="800"/>
              <a:t>Реор</a:t>
            </a:r>
            <a:r>
              <a:rPr lang="en-GB" sz="800" b="0" dirty="0">
                <a:effectLst/>
              </a:rPr>
              <a:t>le’.</a:t>
            </a:r>
            <a:endParaRPr lang="en-GB" sz="800" dirty="0">
              <a:ea typeface="Calibri" panose="020F0502020204030204"/>
              <a:cs typeface="Calibri" panose="020F0502020204030204"/>
            </a:endParaRPr>
          </a:p>
          <a:p>
            <a:pPr marL="0" indent="0">
              <a:lnSpc>
                <a:spcPct val="0"/>
              </a:lnSpc>
              <a:buNone/>
            </a:pPr>
            <a:endParaRPr lang="en-GB" sz="800" dirty="0"/>
          </a:p>
          <a:p>
            <a:pPr marL="0" indent="0">
              <a:lnSpc>
                <a:spcPct val="0"/>
              </a:lnSpc>
              <a:buNone/>
            </a:pPr>
            <a:r>
              <a:rPr lang="en-GB" sz="800" b="0" dirty="0">
                <a:effectLst/>
              </a:rPr>
              <a:t>Gov.uk . (2023)’Levelling the playing field :the physical Education subject report’.</a:t>
            </a:r>
            <a:endParaRPr lang="en-GB" sz="800" dirty="0">
              <a:effectLst/>
              <a:ea typeface="Calibri" panose="020F0502020204030204"/>
              <a:cs typeface="Calibri" panose="020F0502020204030204"/>
            </a:endParaRPr>
          </a:p>
          <a:p>
            <a:pPr marL="0" indent="0">
              <a:lnSpc>
                <a:spcPct val="0"/>
              </a:lnSpc>
              <a:buNone/>
            </a:pPr>
            <a:br>
              <a:rPr lang="en-GB" sz="800" dirty="0">
                <a:effectLst/>
              </a:rPr>
            </a:br>
            <a:endParaRPr lang="en-GB" sz="800">
              <a:effectLst/>
              <a:ea typeface="Calibri" panose="020F0502020204030204"/>
              <a:cs typeface="Calibri" panose="020F0502020204030204"/>
            </a:endParaRPr>
          </a:p>
          <a:p>
            <a:pPr marL="0" indent="0">
              <a:lnSpc>
                <a:spcPct val="0"/>
              </a:lnSpc>
              <a:buNone/>
            </a:pPr>
            <a:r>
              <a:rPr lang="en-GB" sz="800" b="0" dirty="0">
                <a:effectLst/>
              </a:rPr>
              <a:t>Education business. </a:t>
            </a:r>
            <a:r>
              <a:rPr lang="en-GB" sz="800" b="0" dirty="0" err="1">
                <a:effectLst/>
              </a:rPr>
              <a:t>uk</a:t>
            </a:r>
            <a:r>
              <a:rPr lang="en-GB" sz="800" b="0" dirty="0">
                <a:effectLst/>
              </a:rPr>
              <a:t>. (2024)’the need for equal physical education’.</a:t>
            </a:r>
            <a:endParaRPr lang="en-GB" sz="800" dirty="0">
              <a:effectLst/>
              <a:ea typeface="Calibri" panose="020F0502020204030204"/>
              <a:cs typeface="Calibri" panose="020F0502020204030204"/>
            </a:endParaRPr>
          </a:p>
          <a:p>
            <a:pPr marL="0" indent="0">
              <a:lnSpc>
                <a:spcPct val="0"/>
              </a:lnSpc>
              <a:buNone/>
            </a:pPr>
            <a:br>
              <a:rPr lang="en-GB" sz="800" dirty="0">
                <a:effectLst/>
              </a:rPr>
            </a:br>
            <a:endParaRPr lang="en-GB" sz="800">
              <a:effectLst/>
              <a:ea typeface="Calibri" panose="020F0502020204030204"/>
              <a:cs typeface="Calibri" panose="020F0502020204030204"/>
            </a:endParaRPr>
          </a:p>
          <a:p>
            <a:pPr marL="0" indent="0">
              <a:lnSpc>
                <a:spcPct val="0"/>
              </a:lnSpc>
              <a:buNone/>
            </a:pPr>
            <a:r>
              <a:rPr lang="en-GB" sz="800" b="0" dirty="0">
                <a:effectLst/>
              </a:rPr>
              <a:t>medium. (2020) ' 5 Stages of design thinking’.</a:t>
            </a:r>
            <a:endParaRPr lang="en-GB" sz="800" dirty="0">
              <a:effectLst/>
              <a:ea typeface="Calibri" panose="020F0502020204030204"/>
              <a:cs typeface="Calibri" panose="020F0502020204030204"/>
            </a:endParaRPr>
          </a:p>
          <a:p>
            <a:pPr marL="0" indent="0">
              <a:lnSpc>
                <a:spcPct val="0"/>
              </a:lnSpc>
              <a:buNone/>
            </a:pPr>
            <a:br>
              <a:rPr lang="en-GB" sz="800" dirty="0">
                <a:effectLst/>
              </a:rPr>
            </a:br>
            <a:endParaRPr lang="en-GB" sz="800">
              <a:effectLst/>
              <a:ea typeface="Calibri" panose="020F0502020204030204"/>
              <a:cs typeface="Calibri" panose="020F0502020204030204"/>
            </a:endParaRPr>
          </a:p>
          <a:p>
            <a:pPr marL="0" indent="0">
              <a:lnSpc>
                <a:spcPct val="0"/>
              </a:lnSpc>
              <a:buNone/>
            </a:pPr>
            <a:r>
              <a:rPr lang="en-GB" sz="800" b="0" dirty="0">
                <a:effectLst/>
              </a:rPr>
              <a:t>Human Kinetics. (2011) ' Fitness Education for children’. A team approach.</a:t>
            </a:r>
            <a:endParaRPr lang="en-GB" sz="800" dirty="0">
              <a:effectLst/>
              <a:ea typeface="Calibri" panose="020F0502020204030204"/>
              <a:cs typeface="Calibri" panose="020F0502020204030204"/>
            </a:endParaRPr>
          </a:p>
          <a:p>
            <a:pPr marL="0" indent="0">
              <a:lnSpc>
                <a:spcPct val="0"/>
              </a:lnSpc>
              <a:buNone/>
            </a:pPr>
            <a:br>
              <a:rPr lang="en-GB" sz="800" dirty="0">
                <a:effectLst/>
              </a:rPr>
            </a:br>
            <a:endParaRPr lang="en-GB" sz="800">
              <a:effectLst/>
              <a:ea typeface="Calibri" panose="020F0502020204030204"/>
              <a:cs typeface="Calibri" panose="020F0502020204030204"/>
            </a:endParaRPr>
          </a:p>
          <a:p>
            <a:pPr marL="0" indent="0">
              <a:buNone/>
            </a:pPr>
            <a:r>
              <a:rPr lang="en-GB" sz="800" b="0" dirty="0">
                <a:effectLst/>
              </a:rPr>
              <a:t>Interaction design foundation.(2025)' what is Ideation’.</a:t>
            </a:r>
            <a:endParaRPr lang="en-GB" sz="800" dirty="0">
              <a:effectLst/>
              <a:ea typeface="Calibri"/>
              <a:cs typeface="Calibri"/>
            </a:endParaRPr>
          </a:p>
          <a:p>
            <a:pPr marL="0" indent="0">
              <a:buNone/>
            </a:pPr>
            <a:r>
              <a:rPr lang="en-GB" sz="800"/>
              <a:t>I</a:t>
            </a:r>
            <a:endParaRPr lang="en-GB" sz="800" dirty="0"/>
          </a:p>
          <a:p>
            <a:pPr marL="0" indent="0">
              <a:buNone/>
            </a:pPr>
            <a:r>
              <a:rPr lang="en-GB" sz="800" dirty="0" err="1"/>
              <a:t>nteraction</a:t>
            </a:r>
            <a:r>
              <a:rPr lang="en-GB" sz="800" b="0" dirty="0">
                <a:effectLst/>
              </a:rPr>
              <a:t> Design foundation.</a:t>
            </a:r>
            <a:endParaRPr lang="en-GB" sz="800" dirty="0">
              <a:effectLst/>
              <a:ea typeface="Calibri"/>
              <a:cs typeface="Calibri"/>
            </a:endParaRPr>
          </a:p>
          <a:p>
            <a:pPr marL="0" indent="0">
              <a:buNone/>
            </a:pPr>
            <a:r>
              <a:rPr lang="en-GB" sz="800" b="0" dirty="0">
                <a:effectLst/>
              </a:rPr>
              <a:t>(2025) '6 common pitfall in prototyping and how to avoid them’.</a:t>
            </a:r>
            <a:br>
              <a:rPr lang="en-GB" sz="800" dirty="0">
                <a:effectLst/>
              </a:rPr>
            </a:br>
            <a:endParaRPr lang="en-GB" sz="800">
              <a:effectLst/>
            </a:endParaRPr>
          </a:p>
          <a:p>
            <a:pPr marL="0" indent="0">
              <a:buNone/>
            </a:pPr>
            <a:r>
              <a:rPr lang="en-GB" sz="800" b="0" dirty="0">
                <a:effectLst/>
              </a:rPr>
              <a:t>3b Scientific. (2025) ' Spin smart nutrition game’.</a:t>
            </a:r>
            <a:endParaRPr lang="en-US" sz="800" dirty="0">
              <a:ea typeface="Calibri"/>
              <a:cs typeface="Calibri"/>
            </a:endParaRPr>
          </a:p>
          <a:p>
            <a:pPr marL="0" indent="0">
              <a:buNone/>
            </a:pPr>
            <a:endParaRPr lang="en-US" sz="800">
              <a:ea typeface="Calibri"/>
              <a:cs typeface="Calibri"/>
            </a:endParaRPr>
          </a:p>
        </p:txBody>
      </p:sp>
    </p:spTree>
    <p:extLst>
      <p:ext uri="{BB962C8B-B14F-4D97-AF65-F5344CB8AC3E}">
        <p14:creationId xmlns:p14="http://schemas.microsoft.com/office/powerpoint/2010/main" val="2777630480"/>
      </p:ext>
    </p:extLst>
  </p:cSld>
  <p:clrMapOvr>
    <a:masterClrMapping/>
  </p:clrMapOvr>
  <mc:AlternateContent xmlns:mc="http://schemas.openxmlformats.org/markup-compatibility/2006" xmlns:p14="http://schemas.microsoft.com/office/powerpoint/2010/main">
    <mc:Choice Requires="p14">
      <p:transition spd="slow" p14:dur="2000">
        <p14:switch dir="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18</Notes>
  <HiddenSlides>4</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design thinking approach</vt:lpstr>
      <vt:lpstr>PowerPoint Presentation</vt:lpstr>
      <vt:lpstr>The Importance of Nutrition</vt:lpstr>
      <vt:lpstr>     Research process        </vt:lpstr>
      <vt:lpstr>PowerPoint Presentation</vt:lpstr>
      <vt:lpstr>EMPATHISE STAGE</vt:lpstr>
      <vt:lpstr>Empathise stage </vt:lpstr>
      <vt:lpstr>PowerPoint Presentation</vt:lpstr>
      <vt:lpstr>DEFINE STAGE</vt:lpstr>
      <vt:lpstr>Define stage</vt:lpstr>
      <vt:lpstr>PowerPoint Presentation</vt:lpstr>
      <vt:lpstr>PowerPoint Presentation</vt:lpstr>
      <vt:lpstr>PowerPoint Presentation</vt:lpstr>
      <vt:lpstr>SIMILAR GAMES </vt:lpstr>
      <vt:lpstr>POTENTIAL ENHANCEMENTS WITH MORE TIME</vt:lpstr>
      <vt:lpstr>COLLABORATIVE  WORKING</vt:lpstr>
      <vt:lpstr>TO FINISH</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cp:revision>
  <dcterms:created xsi:type="dcterms:W3CDTF">2025-03-19T11:45:03Z</dcterms:created>
  <dcterms:modified xsi:type="dcterms:W3CDTF">2025-05-09T11:03:17Z</dcterms:modified>
</cp:coreProperties>
</file>