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70" r:id="rId3"/>
    <p:sldId id="302" r:id="rId4"/>
    <p:sldId id="308" r:id="rId5"/>
    <p:sldId id="309" r:id="rId6"/>
    <p:sldId id="266" r:id="rId7"/>
    <p:sldId id="312" r:id="rId8"/>
    <p:sldId id="313" r:id="rId9"/>
    <p:sldId id="314" r:id="rId10"/>
    <p:sldId id="315" r:id="rId11"/>
    <p:sldId id="316" r:id="rId12"/>
    <p:sldId id="317" r:id="rId13"/>
    <p:sldId id="318" r:id="rId14"/>
    <p:sldId id="319" r:id="rId15"/>
    <p:sldId id="320" r:id="rId16"/>
    <p:sldId id="321" r:id="rId17"/>
    <p:sldId id="322" r:id="rId18"/>
    <p:sldId id="323" r:id="rId19"/>
    <p:sldId id="324" r:id="rId20"/>
    <p:sldId id="325" r:id="rId21"/>
    <p:sldId id="326" r:id="rId22"/>
    <p:sldId id="327" r:id="rId23"/>
    <p:sldId id="328" r:id="rId24"/>
    <p:sldId id="329" r:id="rId25"/>
    <p:sldId id="330" r:id="rId26"/>
    <p:sldId id="331" r:id="rId27"/>
    <p:sldId id="332" r:id="rId28"/>
    <p:sldId id="333" r:id="rId29"/>
    <p:sldId id="336" r:id="rId30"/>
    <p:sldId id="335" r:id="rId31"/>
    <p:sldId id="334" r:id="rId32"/>
    <p:sldId id="273" r:id="rId33"/>
    <p:sldId id="27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5C060F-9FFE-4646-B71B-13EA92F5C90E}" v="10" dt="2026-04-20T11:49:53.6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p:scale>
          <a:sx n="100" d="100"/>
          <a:sy n="100" d="100"/>
        </p:scale>
        <p:origin x="-492" y="-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0E6AF7-5C7B-4E0D-8E75-40E2759A9C4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A0159AE-1B40-4258-854C-B0D273923984}">
      <dgm:prSet/>
      <dgm:spPr/>
      <dgm:t>
        <a:bodyPr/>
        <a:lstStyle/>
        <a:p>
          <a:r>
            <a:rPr lang="en-GB" dirty="0"/>
            <a:t>In small groups, and referring to your reading: </a:t>
          </a:r>
          <a:endParaRPr lang="en-US" dirty="0"/>
        </a:p>
      </dgm:t>
    </dgm:pt>
    <dgm:pt modelId="{BBD10284-485E-422C-92BE-35B5BE9F45E1}" type="parTrans" cxnId="{26F986D6-795C-45F7-9783-A2D8D956BEE3}">
      <dgm:prSet/>
      <dgm:spPr/>
      <dgm:t>
        <a:bodyPr/>
        <a:lstStyle/>
        <a:p>
          <a:endParaRPr lang="en-US"/>
        </a:p>
      </dgm:t>
    </dgm:pt>
    <dgm:pt modelId="{D3C2C0CD-6A60-4D28-BEB0-8231AC9B1B77}" type="sibTrans" cxnId="{26F986D6-795C-45F7-9783-A2D8D956BEE3}">
      <dgm:prSet/>
      <dgm:spPr/>
      <dgm:t>
        <a:bodyPr/>
        <a:lstStyle/>
        <a:p>
          <a:endParaRPr lang="en-US"/>
        </a:p>
      </dgm:t>
    </dgm:pt>
    <dgm:pt modelId="{64717BCD-5E8F-4DF8-9918-1234C07CB9EA}">
      <dgm:prSet/>
      <dgm:spPr/>
      <dgm:t>
        <a:bodyPr/>
        <a:lstStyle/>
        <a:p>
          <a:r>
            <a:rPr lang="en-GB" dirty="0"/>
            <a:t>Can you define ‘ethnicity’?</a:t>
          </a:r>
          <a:endParaRPr lang="en-US" dirty="0"/>
        </a:p>
      </dgm:t>
    </dgm:pt>
    <dgm:pt modelId="{CA3177DA-BA28-4D51-8392-DED0D5B06FEF}" type="parTrans" cxnId="{690C1FBA-2779-4E9D-965A-1596AF37516B}">
      <dgm:prSet/>
      <dgm:spPr/>
      <dgm:t>
        <a:bodyPr/>
        <a:lstStyle/>
        <a:p>
          <a:endParaRPr lang="en-US"/>
        </a:p>
      </dgm:t>
    </dgm:pt>
    <dgm:pt modelId="{59B8E829-4DF5-4E89-B0B2-2E1212E5F649}" type="sibTrans" cxnId="{690C1FBA-2779-4E9D-965A-1596AF37516B}">
      <dgm:prSet/>
      <dgm:spPr/>
      <dgm:t>
        <a:bodyPr/>
        <a:lstStyle/>
        <a:p>
          <a:endParaRPr lang="en-US"/>
        </a:p>
      </dgm:t>
    </dgm:pt>
    <dgm:pt modelId="{C48CFBA8-C863-4969-8AB9-71D8AFBE9256}">
      <dgm:prSet/>
      <dgm:spPr/>
      <dgm:t>
        <a:bodyPr/>
        <a:lstStyle/>
        <a:p>
          <a:r>
            <a:rPr lang="en-GB"/>
            <a:t>How do you think it differs from ‘tribe’ or ‘race’?</a:t>
          </a:r>
          <a:endParaRPr lang="en-US"/>
        </a:p>
      </dgm:t>
    </dgm:pt>
    <dgm:pt modelId="{4B3DBAF6-509E-433D-A202-B785D5772E0B}" type="parTrans" cxnId="{0FF2C040-3CF3-4AEB-9DF7-C3D68A5D91AF}">
      <dgm:prSet/>
      <dgm:spPr/>
      <dgm:t>
        <a:bodyPr/>
        <a:lstStyle/>
        <a:p>
          <a:endParaRPr lang="en-US"/>
        </a:p>
      </dgm:t>
    </dgm:pt>
    <dgm:pt modelId="{213F86BD-7A5D-4E7F-BBDB-CB89A928733E}" type="sibTrans" cxnId="{0FF2C040-3CF3-4AEB-9DF7-C3D68A5D91AF}">
      <dgm:prSet/>
      <dgm:spPr/>
      <dgm:t>
        <a:bodyPr/>
        <a:lstStyle/>
        <a:p>
          <a:endParaRPr lang="en-US"/>
        </a:p>
      </dgm:t>
    </dgm:pt>
    <dgm:pt modelId="{F0CAAAA1-DBC2-425E-9E9F-638BC824BF89}" type="pres">
      <dgm:prSet presAssocID="{FD0E6AF7-5C7B-4E0D-8E75-40E2759A9C4C}" presName="vert0" presStyleCnt="0">
        <dgm:presLayoutVars>
          <dgm:dir/>
          <dgm:animOne val="branch"/>
          <dgm:animLvl val="lvl"/>
        </dgm:presLayoutVars>
      </dgm:prSet>
      <dgm:spPr/>
    </dgm:pt>
    <dgm:pt modelId="{A20DB2E6-D7C7-45B2-B5C4-020E6DC23ACC}" type="pres">
      <dgm:prSet presAssocID="{EA0159AE-1B40-4258-854C-B0D273923984}" presName="thickLine" presStyleLbl="alignNode1" presStyleIdx="0" presStyleCnt="3"/>
      <dgm:spPr/>
    </dgm:pt>
    <dgm:pt modelId="{871830E2-7346-42C9-8975-9A0F85935E83}" type="pres">
      <dgm:prSet presAssocID="{EA0159AE-1B40-4258-854C-B0D273923984}" presName="horz1" presStyleCnt="0"/>
      <dgm:spPr/>
    </dgm:pt>
    <dgm:pt modelId="{EE4E3148-7C15-4A69-AA7E-F63650E93D70}" type="pres">
      <dgm:prSet presAssocID="{EA0159AE-1B40-4258-854C-B0D273923984}" presName="tx1" presStyleLbl="revTx" presStyleIdx="0" presStyleCnt="3"/>
      <dgm:spPr/>
    </dgm:pt>
    <dgm:pt modelId="{9BF8FBD2-08AB-4BC0-8E97-CFDE75F82333}" type="pres">
      <dgm:prSet presAssocID="{EA0159AE-1B40-4258-854C-B0D273923984}" presName="vert1" presStyleCnt="0"/>
      <dgm:spPr/>
    </dgm:pt>
    <dgm:pt modelId="{B81B1435-7175-442D-98B3-048B4FC27DBF}" type="pres">
      <dgm:prSet presAssocID="{64717BCD-5E8F-4DF8-9918-1234C07CB9EA}" presName="thickLine" presStyleLbl="alignNode1" presStyleIdx="1" presStyleCnt="3"/>
      <dgm:spPr/>
    </dgm:pt>
    <dgm:pt modelId="{FA259378-8609-4D77-B662-8B7DB15A1395}" type="pres">
      <dgm:prSet presAssocID="{64717BCD-5E8F-4DF8-9918-1234C07CB9EA}" presName="horz1" presStyleCnt="0"/>
      <dgm:spPr/>
    </dgm:pt>
    <dgm:pt modelId="{7CB1DC0B-4B6F-4CBE-8095-E34E51872CEB}" type="pres">
      <dgm:prSet presAssocID="{64717BCD-5E8F-4DF8-9918-1234C07CB9EA}" presName="tx1" presStyleLbl="revTx" presStyleIdx="1" presStyleCnt="3"/>
      <dgm:spPr/>
    </dgm:pt>
    <dgm:pt modelId="{1CE28F16-E866-4175-BD62-89F6543F4A5C}" type="pres">
      <dgm:prSet presAssocID="{64717BCD-5E8F-4DF8-9918-1234C07CB9EA}" presName="vert1" presStyleCnt="0"/>
      <dgm:spPr/>
    </dgm:pt>
    <dgm:pt modelId="{510ADB15-72DC-4E50-9933-0623D23CAB27}" type="pres">
      <dgm:prSet presAssocID="{C48CFBA8-C863-4969-8AB9-71D8AFBE9256}" presName="thickLine" presStyleLbl="alignNode1" presStyleIdx="2" presStyleCnt="3"/>
      <dgm:spPr/>
    </dgm:pt>
    <dgm:pt modelId="{AFB0F0F9-3B33-4389-A945-6837A2962916}" type="pres">
      <dgm:prSet presAssocID="{C48CFBA8-C863-4969-8AB9-71D8AFBE9256}" presName="horz1" presStyleCnt="0"/>
      <dgm:spPr/>
    </dgm:pt>
    <dgm:pt modelId="{503E22C9-2FF6-4114-9C48-77C89AF8E6CD}" type="pres">
      <dgm:prSet presAssocID="{C48CFBA8-C863-4969-8AB9-71D8AFBE9256}" presName="tx1" presStyleLbl="revTx" presStyleIdx="2" presStyleCnt="3"/>
      <dgm:spPr/>
    </dgm:pt>
    <dgm:pt modelId="{AF3BD1DD-769B-4FCB-80A7-12254041F07E}" type="pres">
      <dgm:prSet presAssocID="{C48CFBA8-C863-4969-8AB9-71D8AFBE9256}" presName="vert1" presStyleCnt="0"/>
      <dgm:spPr/>
    </dgm:pt>
  </dgm:ptLst>
  <dgm:cxnLst>
    <dgm:cxn modelId="{55028803-902A-4D04-800A-A1F3F5A955EC}" type="presOf" srcId="{FD0E6AF7-5C7B-4E0D-8E75-40E2759A9C4C}" destId="{F0CAAAA1-DBC2-425E-9E9F-638BC824BF89}" srcOrd="0" destOrd="0" presId="urn:microsoft.com/office/officeart/2008/layout/LinedList"/>
    <dgm:cxn modelId="{0FF2C040-3CF3-4AEB-9DF7-C3D68A5D91AF}" srcId="{FD0E6AF7-5C7B-4E0D-8E75-40E2759A9C4C}" destId="{C48CFBA8-C863-4969-8AB9-71D8AFBE9256}" srcOrd="2" destOrd="0" parTransId="{4B3DBAF6-509E-433D-A202-B785D5772E0B}" sibTransId="{213F86BD-7A5D-4E7F-BBDB-CB89A928733E}"/>
    <dgm:cxn modelId="{53DF045E-B681-406C-89BF-6B50F2D3B303}" type="presOf" srcId="{64717BCD-5E8F-4DF8-9918-1234C07CB9EA}" destId="{7CB1DC0B-4B6F-4CBE-8095-E34E51872CEB}" srcOrd="0" destOrd="0" presId="urn:microsoft.com/office/officeart/2008/layout/LinedList"/>
    <dgm:cxn modelId="{F2458049-E99E-41EE-93E2-063033251870}" type="presOf" srcId="{C48CFBA8-C863-4969-8AB9-71D8AFBE9256}" destId="{503E22C9-2FF6-4114-9C48-77C89AF8E6CD}" srcOrd="0" destOrd="0" presId="urn:microsoft.com/office/officeart/2008/layout/LinedList"/>
    <dgm:cxn modelId="{690C1FBA-2779-4E9D-965A-1596AF37516B}" srcId="{FD0E6AF7-5C7B-4E0D-8E75-40E2759A9C4C}" destId="{64717BCD-5E8F-4DF8-9918-1234C07CB9EA}" srcOrd="1" destOrd="0" parTransId="{CA3177DA-BA28-4D51-8392-DED0D5B06FEF}" sibTransId="{59B8E829-4DF5-4E89-B0B2-2E1212E5F649}"/>
    <dgm:cxn modelId="{8B7814D3-2771-428C-83D0-C45D319BA465}" type="presOf" srcId="{EA0159AE-1B40-4258-854C-B0D273923984}" destId="{EE4E3148-7C15-4A69-AA7E-F63650E93D70}" srcOrd="0" destOrd="0" presId="urn:microsoft.com/office/officeart/2008/layout/LinedList"/>
    <dgm:cxn modelId="{26F986D6-795C-45F7-9783-A2D8D956BEE3}" srcId="{FD0E6AF7-5C7B-4E0D-8E75-40E2759A9C4C}" destId="{EA0159AE-1B40-4258-854C-B0D273923984}" srcOrd="0" destOrd="0" parTransId="{BBD10284-485E-422C-92BE-35B5BE9F45E1}" sibTransId="{D3C2C0CD-6A60-4D28-BEB0-8231AC9B1B77}"/>
    <dgm:cxn modelId="{2991A218-736E-421B-842C-EACB5D873FE8}" type="presParOf" srcId="{F0CAAAA1-DBC2-425E-9E9F-638BC824BF89}" destId="{A20DB2E6-D7C7-45B2-B5C4-020E6DC23ACC}" srcOrd="0" destOrd="0" presId="urn:microsoft.com/office/officeart/2008/layout/LinedList"/>
    <dgm:cxn modelId="{0704DCDC-FF13-4D68-8713-5AD5CE69F1E3}" type="presParOf" srcId="{F0CAAAA1-DBC2-425E-9E9F-638BC824BF89}" destId="{871830E2-7346-42C9-8975-9A0F85935E83}" srcOrd="1" destOrd="0" presId="urn:microsoft.com/office/officeart/2008/layout/LinedList"/>
    <dgm:cxn modelId="{48B5DC21-90BE-4871-BD74-7E2046CB8BDC}" type="presParOf" srcId="{871830E2-7346-42C9-8975-9A0F85935E83}" destId="{EE4E3148-7C15-4A69-AA7E-F63650E93D70}" srcOrd="0" destOrd="0" presId="urn:microsoft.com/office/officeart/2008/layout/LinedList"/>
    <dgm:cxn modelId="{63C854D3-2326-493E-84E5-266D0F316C59}" type="presParOf" srcId="{871830E2-7346-42C9-8975-9A0F85935E83}" destId="{9BF8FBD2-08AB-4BC0-8E97-CFDE75F82333}" srcOrd="1" destOrd="0" presId="urn:microsoft.com/office/officeart/2008/layout/LinedList"/>
    <dgm:cxn modelId="{5D54D3A6-0011-4A5D-BAD9-EAA2B21FA4EA}" type="presParOf" srcId="{F0CAAAA1-DBC2-425E-9E9F-638BC824BF89}" destId="{B81B1435-7175-442D-98B3-048B4FC27DBF}" srcOrd="2" destOrd="0" presId="urn:microsoft.com/office/officeart/2008/layout/LinedList"/>
    <dgm:cxn modelId="{9C948595-0933-46D9-B6C6-4696ADA06AF5}" type="presParOf" srcId="{F0CAAAA1-DBC2-425E-9E9F-638BC824BF89}" destId="{FA259378-8609-4D77-B662-8B7DB15A1395}" srcOrd="3" destOrd="0" presId="urn:microsoft.com/office/officeart/2008/layout/LinedList"/>
    <dgm:cxn modelId="{D2DDD79A-C90C-4B56-9264-D097FAC26CEC}" type="presParOf" srcId="{FA259378-8609-4D77-B662-8B7DB15A1395}" destId="{7CB1DC0B-4B6F-4CBE-8095-E34E51872CEB}" srcOrd="0" destOrd="0" presId="urn:microsoft.com/office/officeart/2008/layout/LinedList"/>
    <dgm:cxn modelId="{1D49C21B-D3D6-4397-8726-3AB91D0A9D00}" type="presParOf" srcId="{FA259378-8609-4D77-B662-8B7DB15A1395}" destId="{1CE28F16-E866-4175-BD62-89F6543F4A5C}" srcOrd="1" destOrd="0" presId="urn:microsoft.com/office/officeart/2008/layout/LinedList"/>
    <dgm:cxn modelId="{FF86D715-4B28-4C54-A045-F7B27799256E}" type="presParOf" srcId="{F0CAAAA1-DBC2-425E-9E9F-638BC824BF89}" destId="{510ADB15-72DC-4E50-9933-0623D23CAB27}" srcOrd="4" destOrd="0" presId="urn:microsoft.com/office/officeart/2008/layout/LinedList"/>
    <dgm:cxn modelId="{2F4E38AE-565A-4D7C-A1E6-8531DFC3B5B7}" type="presParOf" srcId="{F0CAAAA1-DBC2-425E-9E9F-638BC824BF89}" destId="{AFB0F0F9-3B33-4389-A945-6837A2962916}" srcOrd="5" destOrd="0" presId="urn:microsoft.com/office/officeart/2008/layout/LinedList"/>
    <dgm:cxn modelId="{CEDEA462-891E-45A9-BBE4-3107E20ED912}" type="presParOf" srcId="{AFB0F0F9-3B33-4389-A945-6837A2962916}" destId="{503E22C9-2FF6-4114-9C48-77C89AF8E6CD}" srcOrd="0" destOrd="0" presId="urn:microsoft.com/office/officeart/2008/layout/LinedList"/>
    <dgm:cxn modelId="{2E4D78BC-1954-4623-9B9E-535BFB6453FA}" type="presParOf" srcId="{AFB0F0F9-3B33-4389-A945-6837A2962916}" destId="{AF3BD1DD-769B-4FCB-80A7-12254041F0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DB2E6-D7C7-45B2-B5C4-020E6DC23ACC}">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4E3148-7C15-4A69-AA7E-F63650E93D70}">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t>In small groups, and referring to your reading: </a:t>
          </a:r>
          <a:endParaRPr lang="en-US" sz="4200" kern="1200" dirty="0"/>
        </a:p>
      </dsp:txBody>
      <dsp:txXfrm>
        <a:off x="0" y="2700"/>
        <a:ext cx="6291714" cy="1841777"/>
      </dsp:txXfrm>
    </dsp:sp>
    <dsp:sp modelId="{B81B1435-7175-442D-98B3-048B4FC27DBF}">
      <dsp:nvSpPr>
        <dsp:cNvPr id="0" name=""/>
        <dsp:cNvSpPr/>
      </dsp:nvSpPr>
      <dsp:spPr>
        <a:xfrm>
          <a:off x="0" y="1844478"/>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B1DC0B-4B6F-4CBE-8095-E34E51872CEB}">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t>Can you define ‘ethnicity’?</a:t>
          </a:r>
          <a:endParaRPr lang="en-US" sz="4200" kern="1200" dirty="0"/>
        </a:p>
      </dsp:txBody>
      <dsp:txXfrm>
        <a:off x="0" y="1844478"/>
        <a:ext cx="6291714" cy="1841777"/>
      </dsp:txXfrm>
    </dsp:sp>
    <dsp:sp modelId="{510ADB15-72DC-4E50-9933-0623D23CAB27}">
      <dsp:nvSpPr>
        <dsp:cNvPr id="0" name=""/>
        <dsp:cNvSpPr/>
      </dsp:nvSpPr>
      <dsp:spPr>
        <a:xfrm>
          <a:off x="0" y="3686256"/>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3E22C9-2FF6-4114-9C48-77C89AF8E6CD}">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How do you think it differs from ‘tribe’ or ‘race’?</a:t>
          </a:r>
          <a:endParaRPr lang="en-US" sz="4200" kern="1200"/>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2C3950-67A5-49D3-8B6A-42007FED4017}" type="datetimeFigureOut">
              <a:rPr lang="en-GB" smtClean="0"/>
              <a:t>23/04/2026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B540DF-5EDC-45BC-A059-EAD5BC294CDB}" type="slidenum">
              <a:rPr lang="en-GB" smtClean="0"/>
              <a:t>‹#›</a:t>
            </a:fld>
            <a:endParaRPr lang="en-GB"/>
          </a:p>
        </p:txBody>
      </p:sp>
    </p:spTree>
    <p:extLst>
      <p:ext uri="{BB962C8B-B14F-4D97-AF65-F5344CB8AC3E}">
        <p14:creationId xmlns:p14="http://schemas.microsoft.com/office/powerpoint/2010/main" val="3224947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these headlines assume about Africa?</a:t>
            </a:r>
          </a:p>
          <a:p>
            <a:r>
              <a:rPr lang="en-GB" dirty="0"/>
              <a:t>What do they assume about the nature of conflict on the continent?</a:t>
            </a:r>
          </a:p>
          <a:p>
            <a:r>
              <a:rPr lang="en-GB" dirty="0"/>
              <a:t>What is missing/what do they not explain?</a:t>
            </a:r>
          </a:p>
          <a:p>
            <a:r>
              <a:rPr lang="en-GB" dirty="0"/>
              <a:t>Why do you think journalists reach for ‘tribal’ explanations of conflict?</a:t>
            </a:r>
          </a:p>
        </p:txBody>
      </p:sp>
      <p:sp>
        <p:nvSpPr>
          <p:cNvPr id="4" name="Slide Number Placeholder 3"/>
          <p:cNvSpPr>
            <a:spLocks noGrp="1"/>
          </p:cNvSpPr>
          <p:nvPr>
            <p:ph type="sldNum" sz="quarter" idx="5"/>
          </p:nvPr>
        </p:nvSpPr>
        <p:spPr/>
        <p:txBody>
          <a:bodyPr/>
          <a:lstStyle/>
          <a:p>
            <a:fld id="{BFB540DF-5EDC-45BC-A059-EAD5BC294CDB}" type="slidenum">
              <a:rPr lang="en-GB" smtClean="0"/>
              <a:t>4</a:t>
            </a:fld>
            <a:endParaRPr lang="en-GB"/>
          </a:p>
        </p:txBody>
      </p:sp>
    </p:spTree>
    <p:extLst>
      <p:ext uri="{BB962C8B-B14F-4D97-AF65-F5344CB8AC3E}">
        <p14:creationId xmlns:p14="http://schemas.microsoft.com/office/powerpoint/2010/main" val="2802417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B540DF-5EDC-45BC-A059-EAD5BC294CDB}" type="slidenum">
              <a:rPr lang="en-GB" smtClean="0"/>
              <a:t>21</a:t>
            </a:fld>
            <a:endParaRPr lang="en-GB"/>
          </a:p>
        </p:txBody>
      </p:sp>
    </p:spTree>
    <p:extLst>
      <p:ext uri="{BB962C8B-B14F-4D97-AF65-F5344CB8AC3E}">
        <p14:creationId xmlns:p14="http://schemas.microsoft.com/office/powerpoint/2010/main" val="2981797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70F1FE-58AF-FDC1-66A0-847FB510F8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406760-372F-48A2-ED5A-CE0A8B42A1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18A3DC-DFE2-DB4C-5BF8-B2A0E5E5CF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3898EA-FDAA-52D2-7B3C-DDDC48D56EF9}"/>
              </a:ext>
            </a:extLst>
          </p:cNvPr>
          <p:cNvSpPr>
            <a:spLocks noGrp="1"/>
          </p:cNvSpPr>
          <p:nvPr>
            <p:ph type="sldNum" sz="quarter" idx="5"/>
          </p:nvPr>
        </p:nvSpPr>
        <p:spPr/>
        <p:txBody>
          <a:bodyPr/>
          <a:lstStyle/>
          <a:p>
            <a:fld id="{BFB540DF-5EDC-45BC-A059-EAD5BC294CDB}" type="slidenum">
              <a:rPr lang="en-GB" smtClean="0"/>
              <a:t>22</a:t>
            </a:fld>
            <a:endParaRPr lang="en-GB"/>
          </a:p>
        </p:txBody>
      </p:sp>
    </p:spTree>
    <p:extLst>
      <p:ext uri="{BB962C8B-B14F-4D97-AF65-F5344CB8AC3E}">
        <p14:creationId xmlns:p14="http://schemas.microsoft.com/office/powerpoint/2010/main" val="3416065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EE0DB-2A89-D965-97C9-FF9986D1F7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B215C2-5554-4222-9265-7CEE721732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056F18-E67C-2C46-367C-30CC0361B90B}"/>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5" name="Footer Placeholder 4">
            <a:extLst>
              <a:ext uri="{FF2B5EF4-FFF2-40B4-BE49-F238E27FC236}">
                <a16:creationId xmlns:a16="http://schemas.microsoft.com/office/drawing/2014/main" id="{D77C00C0-C96C-7896-0DF9-A1CE07D4A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6A059-EC56-9449-A49C-891EFBDD6EA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438774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D04F4-48EA-D46A-9FC8-15C38EEC8F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A8988-0624-B3B2-3FE4-D40C68D1D6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C1441-C2DC-3D55-E9E6-8821C7D2726E}"/>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5" name="Footer Placeholder 4">
            <a:extLst>
              <a:ext uri="{FF2B5EF4-FFF2-40B4-BE49-F238E27FC236}">
                <a16:creationId xmlns:a16="http://schemas.microsoft.com/office/drawing/2014/main" id="{BC509403-27F4-6389-2DAA-621F3B3B7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D27BF-F20F-5F91-9BA9-0751B9F1E20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38958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80974-D1B3-BC0F-CFBD-A26A51C324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C7967A-4B71-CBEB-5EDE-9F48FC598E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DCF2B7-21D6-098E-9013-D1C35245BD81}"/>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5" name="Footer Placeholder 4">
            <a:extLst>
              <a:ext uri="{FF2B5EF4-FFF2-40B4-BE49-F238E27FC236}">
                <a16:creationId xmlns:a16="http://schemas.microsoft.com/office/drawing/2014/main" id="{AB972013-28A5-787A-4330-14446AEF1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DEC844-31DB-6FE7-D25A-544B59893B62}"/>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121291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DF62-8048-03E5-ECF9-E074046273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67D1B6-38C3-274F-1EA0-D5A8FE2214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57DADF-A2B4-E9DB-4815-144617318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946D8B-DEE3-B3DC-1067-DEB281057B47}"/>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6" name="Footer Placeholder 5">
            <a:extLst>
              <a:ext uri="{FF2B5EF4-FFF2-40B4-BE49-F238E27FC236}">
                <a16:creationId xmlns:a16="http://schemas.microsoft.com/office/drawing/2014/main" id="{743D245B-555C-3350-BBE7-9EB8F39CB9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41697F-B852-DFE3-C6E4-908FF72AEEF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888934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8259-6DFA-A383-3046-332F4A4692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2EF2D-0A93-CC37-59B4-5875A2A6E2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7A0B5-8B79-518C-E17F-D63C92C87C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5C4212-1B8D-4080-4C03-783B6CAA67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2B9E63-383A-9F74-9E8E-405E615825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D504C4-E804-5123-5C1C-1F2E6A351E6B}"/>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8" name="Footer Placeholder 7">
            <a:extLst>
              <a:ext uri="{FF2B5EF4-FFF2-40B4-BE49-F238E27FC236}">
                <a16:creationId xmlns:a16="http://schemas.microsoft.com/office/drawing/2014/main" id="{6A3C6EB8-CCE4-7573-EE05-2BDC3DACA8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15C169-3202-C7F1-99BE-9E9B3ED8E56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009016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F7583-1081-D75F-06AD-6BED7A0FBF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23263-FCBF-DAD8-497A-07D4608FE730}"/>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4" name="Footer Placeholder 3">
            <a:extLst>
              <a:ext uri="{FF2B5EF4-FFF2-40B4-BE49-F238E27FC236}">
                <a16:creationId xmlns:a16="http://schemas.microsoft.com/office/drawing/2014/main" id="{D41D02AD-C4B9-C6DB-2A53-DD4D57FFCD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D58EDF-5E2B-4C4F-49E5-C15F4D71A913}"/>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741154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51EB8C-88CC-2386-84FA-648E6A9B5E52}"/>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3" name="Footer Placeholder 2">
            <a:extLst>
              <a:ext uri="{FF2B5EF4-FFF2-40B4-BE49-F238E27FC236}">
                <a16:creationId xmlns:a16="http://schemas.microsoft.com/office/drawing/2014/main" id="{60ACF5A3-4F41-8858-4A4F-25D737D696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995845-FDBF-C768-0854-D478E6369257}"/>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87083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9571B-67F9-95F0-67A9-EC4808A567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33C5C-F3AA-F152-EE6B-AB224BB36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C1E2CE-CB41-0C40-EF43-5C483B02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D05B10-226F-8C3B-56F6-78D296CCFBB0}"/>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6" name="Footer Placeholder 5">
            <a:extLst>
              <a:ext uri="{FF2B5EF4-FFF2-40B4-BE49-F238E27FC236}">
                <a16:creationId xmlns:a16="http://schemas.microsoft.com/office/drawing/2014/main" id="{79C43EEB-DF50-A163-E451-C1140E159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B8160D-2272-6B83-10B9-510BC08E0A2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642099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DFB9-FD23-EE01-F6E3-6C22B52085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6728D1-E238-2168-7FB0-E2DBC50C4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07847E-1348-8665-4D49-B5929C2DC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301E7C-0B0C-6F89-40A0-294F75599297}"/>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6" name="Footer Placeholder 5">
            <a:extLst>
              <a:ext uri="{FF2B5EF4-FFF2-40B4-BE49-F238E27FC236}">
                <a16:creationId xmlns:a16="http://schemas.microsoft.com/office/drawing/2014/main" id="{5A7FF6BC-1B19-0562-11AA-872D628D0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E6D071-FAF8-D320-2A5A-3C4AC5D7326F}"/>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93978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143EA-6B1C-BB32-4189-EF75CE3780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AF822-F057-8D03-24D9-BEAA9366A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92312-429B-BBC7-7DD1-3295BD29570B}"/>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5" name="Footer Placeholder 4">
            <a:extLst>
              <a:ext uri="{FF2B5EF4-FFF2-40B4-BE49-F238E27FC236}">
                <a16:creationId xmlns:a16="http://schemas.microsoft.com/office/drawing/2014/main" id="{07B5A03A-FDA5-3901-37BB-00CF9FD50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B4D7C-5B00-0FB1-B04B-534CA9CB3C2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6258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2D4100-3E80-C071-7E64-38F51AB54E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506A2F-0DD5-03CB-44F1-B0DD7C6170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AF702-1137-D65E-B5FE-20984B476BDB}"/>
              </a:ext>
            </a:extLst>
          </p:cNvPr>
          <p:cNvSpPr>
            <a:spLocks noGrp="1"/>
          </p:cNvSpPr>
          <p:nvPr>
            <p:ph type="dt" sz="half" idx="10"/>
          </p:nvPr>
        </p:nvSpPr>
        <p:spPr/>
        <p:txBody>
          <a:bodyPr/>
          <a:lstStyle/>
          <a:p>
            <a:fld id="{547BC9A5-11A6-4AE2-A289-5EF3198C79F6}" type="datetimeFigureOut">
              <a:rPr lang="en-GB" smtClean="0"/>
              <a:t>23/04/2026</a:t>
            </a:fld>
            <a:endParaRPr lang="en-GB"/>
          </a:p>
        </p:txBody>
      </p:sp>
      <p:sp>
        <p:nvSpPr>
          <p:cNvPr id="5" name="Footer Placeholder 4">
            <a:extLst>
              <a:ext uri="{FF2B5EF4-FFF2-40B4-BE49-F238E27FC236}">
                <a16:creationId xmlns:a16="http://schemas.microsoft.com/office/drawing/2014/main" id="{1F4199DD-0EDB-0857-6EE1-2EE0D1547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56F21-F464-5D90-6DE4-F1672F2C9EAB}"/>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09630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AFD43E-ACF0-3C1B-7E4E-F9768B095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E0C6A6-8E71-CE10-D679-9F47FCD3C3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4BB266-6AA1-E858-6C5D-A984627DA9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7BC9A5-11A6-4AE2-A289-5EF3198C79F6}" type="datetimeFigureOut">
              <a:rPr lang="en-GB" smtClean="0"/>
              <a:t>23/04/2026</a:t>
            </a:fld>
            <a:endParaRPr lang="en-GB"/>
          </a:p>
        </p:txBody>
      </p:sp>
      <p:sp>
        <p:nvSpPr>
          <p:cNvPr id="5" name="Footer Placeholder 4">
            <a:extLst>
              <a:ext uri="{FF2B5EF4-FFF2-40B4-BE49-F238E27FC236}">
                <a16:creationId xmlns:a16="http://schemas.microsoft.com/office/drawing/2014/main" id="{6107CBC5-04D0-E965-0363-5221C5FE68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9BD0CE-DA18-3B97-16F8-DC0269E5EB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6ECF70-CE18-4B81-846F-5BB841E3F1B8}" type="slidenum">
              <a:rPr lang="en-GB" smtClean="0"/>
              <a:t>‹#›</a:t>
            </a:fld>
            <a:endParaRPr lang="en-GB"/>
          </a:p>
        </p:txBody>
      </p:sp>
    </p:spTree>
    <p:extLst>
      <p:ext uri="{BB962C8B-B14F-4D97-AF65-F5344CB8AC3E}">
        <p14:creationId xmlns:p14="http://schemas.microsoft.com/office/powerpoint/2010/main" val="2566999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1315E6-26DC-8209-D638-E2867E1E7AB0}"/>
              </a:ext>
            </a:extLst>
          </p:cNvPr>
          <p:cNvPicPr>
            <a:picLocks noChangeAspect="1"/>
          </p:cNvPicPr>
          <p:nvPr/>
        </p:nvPicPr>
        <p:blipFill>
          <a:blip r:embed="rId2">
            <a:alphaModFix amt="50000"/>
          </a:blip>
          <a:srcRect r="-1" b="15708"/>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04DC2029-22F3-D220-57E9-395D1CECA830}"/>
              </a:ext>
            </a:extLst>
          </p:cNvPr>
          <p:cNvSpPr>
            <a:spLocks noGrp="1"/>
          </p:cNvSpPr>
          <p:nvPr>
            <p:ph type="ctrTitle"/>
          </p:nvPr>
        </p:nvSpPr>
        <p:spPr>
          <a:xfrm>
            <a:off x="1524000" y="1122363"/>
            <a:ext cx="9144000" cy="3063240"/>
          </a:xfrm>
        </p:spPr>
        <p:txBody>
          <a:bodyPr>
            <a:normAutofit/>
          </a:bodyPr>
          <a:lstStyle/>
          <a:p>
            <a:r>
              <a:rPr lang="en-GB" sz="6600" b="1" dirty="0">
                <a:solidFill>
                  <a:schemeClr val="bg1"/>
                </a:solidFill>
              </a:rPr>
              <a:t>HPHI5035/6035: African Modernities </a:t>
            </a:r>
            <a:br>
              <a:rPr lang="en-GB" sz="6600" b="1" dirty="0">
                <a:solidFill>
                  <a:schemeClr val="bg1"/>
                </a:solidFill>
              </a:rPr>
            </a:br>
            <a:endParaRPr lang="en-GB" sz="6600" dirty="0">
              <a:solidFill>
                <a:schemeClr val="bg1"/>
              </a:solidFill>
            </a:endParaRPr>
          </a:p>
        </p:txBody>
      </p:sp>
      <p:sp>
        <p:nvSpPr>
          <p:cNvPr id="3" name="Subtitle 2">
            <a:extLst>
              <a:ext uri="{FF2B5EF4-FFF2-40B4-BE49-F238E27FC236}">
                <a16:creationId xmlns:a16="http://schemas.microsoft.com/office/drawing/2014/main" id="{E5822AB4-6041-245D-5365-B8030EA65572}"/>
              </a:ext>
            </a:extLst>
          </p:cNvPr>
          <p:cNvSpPr>
            <a:spLocks noGrp="1"/>
          </p:cNvSpPr>
          <p:nvPr>
            <p:ph type="subTitle" idx="1"/>
          </p:nvPr>
        </p:nvSpPr>
        <p:spPr>
          <a:xfrm>
            <a:off x="1527048" y="4599432"/>
            <a:ext cx="9144000" cy="1536192"/>
          </a:xfrm>
        </p:spPr>
        <p:txBody>
          <a:bodyPr>
            <a:normAutofit/>
          </a:bodyPr>
          <a:lstStyle/>
          <a:p>
            <a:r>
              <a:rPr lang="en-GB" sz="1900" dirty="0">
                <a:solidFill>
                  <a:schemeClr val="bg1"/>
                </a:solidFill>
              </a:rPr>
              <a:t>Session 3: Identities I - Ethnicity</a:t>
            </a:r>
          </a:p>
          <a:p>
            <a:r>
              <a:rPr lang="en-GB" sz="1900" dirty="0">
                <a:solidFill>
                  <a:schemeClr val="bg1"/>
                </a:solidFill>
              </a:rPr>
              <a:t>Dr Rhian Elinor Keyse</a:t>
            </a:r>
          </a:p>
          <a:p>
            <a:r>
              <a:rPr lang="en-GB" sz="1900" dirty="0">
                <a:solidFill>
                  <a:schemeClr val="bg1"/>
                </a:solidFill>
              </a:rPr>
              <a:t>Lecturer in Global Historical Studies</a:t>
            </a:r>
          </a:p>
          <a:p>
            <a:r>
              <a:rPr lang="en-GB" sz="1900" dirty="0">
                <a:solidFill>
                  <a:schemeClr val="bg1"/>
                </a:solidFill>
              </a:rPr>
              <a:t>r.keyse@uwtsd.ac.uk</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976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1041B3-7894-748A-4AA9-21E692A1730C}"/>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4C2D17-3C63-7FC0-CBB2-084AF5C12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F3F55-2E06-2BC8-A8A2-C46DDC5CD001}"/>
              </a:ext>
            </a:extLst>
          </p:cNvPr>
          <p:cNvSpPr>
            <a:spLocks noGrp="1"/>
          </p:cNvSpPr>
          <p:nvPr>
            <p:ph type="title"/>
          </p:nvPr>
        </p:nvSpPr>
        <p:spPr>
          <a:xfrm>
            <a:off x="5297762" y="329184"/>
            <a:ext cx="6251110" cy="1783080"/>
          </a:xfrm>
        </p:spPr>
        <p:txBody>
          <a:bodyPr anchor="b">
            <a:normAutofit/>
          </a:bodyPr>
          <a:lstStyle/>
          <a:p>
            <a:r>
              <a:rPr lang="en-GB" sz="5400" dirty="0"/>
              <a:t>Today’s session</a:t>
            </a:r>
          </a:p>
        </p:txBody>
      </p:sp>
      <p:pic>
        <p:nvPicPr>
          <p:cNvPr id="5" name="Picture 4" descr="hand holding ball">
            <a:extLst>
              <a:ext uri="{FF2B5EF4-FFF2-40B4-BE49-F238E27FC236}">
                <a16:creationId xmlns:a16="http://schemas.microsoft.com/office/drawing/2014/main" id="{43516936-0CF1-F4AA-6233-531BF0F2231F}"/>
              </a:ext>
            </a:extLst>
          </p:cNvPr>
          <p:cNvPicPr>
            <a:picLocks noChangeAspect="1"/>
          </p:cNvPicPr>
          <p:nvPr/>
        </p:nvPicPr>
        <p:blipFill>
          <a:blip r:embed="rId2"/>
          <a:srcRect l="30729" r="2411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31473A85-00E8-0F46-110D-0C8FF181C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6D6847-5C20-F56B-FFD5-DCC9CB457FB2}"/>
              </a:ext>
            </a:extLst>
          </p:cNvPr>
          <p:cNvSpPr>
            <a:spLocks noGrp="1"/>
          </p:cNvSpPr>
          <p:nvPr>
            <p:ph idx="1"/>
          </p:nvPr>
        </p:nvSpPr>
        <p:spPr>
          <a:xfrm>
            <a:off x="5297762" y="2706624"/>
            <a:ext cx="6251110" cy="3483864"/>
          </a:xfrm>
        </p:spPr>
        <p:txBody>
          <a:bodyPr>
            <a:normAutofit fontScale="92500" lnSpcReduction="10000"/>
          </a:bodyPr>
          <a:lstStyle/>
          <a:p>
            <a:r>
              <a:rPr lang="en-GB" sz="3600" dirty="0"/>
              <a:t>What is ‘ethnicity’?</a:t>
            </a:r>
          </a:p>
          <a:p>
            <a:r>
              <a:rPr lang="en-GB" sz="3600" dirty="0"/>
              <a:t>How and when did ethnicity assume importance in African history?</a:t>
            </a:r>
          </a:p>
          <a:p>
            <a:r>
              <a:rPr lang="en-GB" sz="3600" dirty="0"/>
              <a:t>How does ethnicity impact African political and social life in the postcolonial period?</a:t>
            </a:r>
          </a:p>
        </p:txBody>
      </p:sp>
    </p:spTree>
    <p:extLst>
      <p:ext uri="{BB962C8B-B14F-4D97-AF65-F5344CB8AC3E}">
        <p14:creationId xmlns:p14="http://schemas.microsoft.com/office/powerpoint/2010/main" val="175251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49BCF-6D66-2824-1142-1B783E81C405}"/>
              </a:ext>
            </a:extLst>
          </p:cNvPr>
          <p:cNvSpPr>
            <a:spLocks noGrp="1"/>
          </p:cNvSpPr>
          <p:nvPr>
            <p:ph type="title"/>
          </p:nvPr>
        </p:nvSpPr>
        <p:spPr>
          <a:xfrm>
            <a:off x="841248" y="548640"/>
            <a:ext cx="3600860" cy="5431536"/>
          </a:xfrm>
        </p:spPr>
        <p:txBody>
          <a:bodyPr>
            <a:normAutofit/>
          </a:bodyPr>
          <a:lstStyle/>
          <a:p>
            <a:r>
              <a:rPr lang="en-GB" sz="5400" dirty="0"/>
              <a:t>The danger of a single story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F4E856-C62E-BBDF-08FE-D5CCB389DB7A}"/>
              </a:ext>
            </a:extLst>
          </p:cNvPr>
          <p:cNvSpPr>
            <a:spLocks noGrp="1"/>
          </p:cNvSpPr>
          <p:nvPr>
            <p:ph idx="1"/>
          </p:nvPr>
        </p:nvSpPr>
        <p:spPr>
          <a:xfrm>
            <a:off x="5126418" y="552091"/>
            <a:ext cx="6224335" cy="5431536"/>
          </a:xfrm>
        </p:spPr>
        <p:txBody>
          <a:bodyPr anchor="ctr">
            <a:normAutofit/>
          </a:bodyPr>
          <a:lstStyle/>
          <a:p>
            <a:r>
              <a:rPr lang="en-GB" sz="2200"/>
              <a:t>What does Adichie mean by a ‘single story’?</a:t>
            </a:r>
          </a:p>
          <a:p>
            <a:r>
              <a:rPr lang="en-GB" sz="2200"/>
              <a:t>Why does she say they are powerful?</a:t>
            </a:r>
          </a:p>
          <a:p>
            <a:r>
              <a:rPr lang="en-GB" sz="2200"/>
              <a:t>What single stories about Africa does Adichie identify?</a:t>
            </a:r>
          </a:p>
          <a:p>
            <a:r>
              <a:rPr lang="en-GB" sz="2200"/>
              <a:t>Do any of them feel familiar?</a:t>
            </a:r>
          </a:p>
          <a:p>
            <a:r>
              <a:rPr lang="en-GB" sz="2200"/>
              <a:t>How do the ‘single stories’ about Africa shape emotional responses?</a:t>
            </a:r>
          </a:p>
          <a:p>
            <a:r>
              <a:rPr lang="en-GB" sz="2200"/>
              <a:t>Who does Adichie suggest has the power to tell stories?</a:t>
            </a:r>
          </a:p>
          <a:p>
            <a:r>
              <a:rPr lang="en-GB" sz="2200"/>
              <a:t>What are the dangers of a single story?</a:t>
            </a:r>
          </a:p>
        </p:txBody>
      </p:sp>
    </p:spTree>
    <p:extLst>
      <p:ext uri="{BB962C8B-B14F-4D97-AF65-F5344CB8AC3E}">
        <p14:creationId xmlns:p14="http://schemas.microsoft.com/office/powerpoint/2010/main" val="3653789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3699E77-BDE0-5FFF-5A7C-49C287E64CFE}"/>
              </a:ext>
            </a:extLst>
          </p:cNvPr>
          <p:cNvPicPr>
            <a:picLocks noChangeAspect="1"/>
          </p:cNvPicPr>
          <p:nvPr/>
        </p:nvPicPr>
        <p:blipFill>
          <a:blip r:embed="rId3"/>
          <a:stretch>
            <a:fillRect/>
          </a:stretch>
        </p:blipFill>
        <p:spPr>
          <a:xfrm>
            <a:off x="484632" y="2929134"/>
            <a:ext cx="3517119" cy="993585"/>
          </a:xfrm>
          <a:prstGeom prst="rect">
            <a:avLst/>
          </a:prstGeom>
        </p:spPr>
      </p:pic>
      <p:cxnSp>
        <p:nvCxnSpPr>
          <p:cNvPr id="14" name="Straight Connector 13">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625FC6CE-3C26-3192-54DF-E9CEB577174C}"/>
              </a:ext>
            </a:extLst>
          </p:cNvPr>
          <p:cNvPicPr>
            <a:picLocks noChangeAspect="1"/>
          </p:cNvPicPr>
          <p:nvPr/>
        </p:nvPicPr>
        <p:blipFill>
          <a:blip r:embed="rId4"/>
          <a:stretch>
            <a:fillRect/>
          </a:stretch>
        </p:blipFill>
        <p:spPr>
          <a:xfrm>
            <a:off x="4310676" y="3081036"/>
            <a:ext cx="3537345" cy="689782"/>
          </a:xfrm>
          <a:prstGeom prst="rect">
            <a:avLst/>
          </a:prstGeom>
        </p:spPr>
      </p:pic>
      <p:cxnSp>
        <p:nvCxnSpPr>
          <p:cNvPr id="16" name="Straight Connector 15">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A93AD5FB-E1A3-537D-C446-78333AC3D7EC}"/>
              </a:ext>
            </a:extLst>
          </p:cNvPr>
          <p:cNvPicPr>
            <a:picLocks noChangeAspect="1"/>
          </p:cNvPicPr>
          <p:nvPr/>
        </p:nvPicPr>
        <p:blipFill>
          <a:blip r:embed="rId5"/>
          <a:stretch>
            <a:fillRect/>
          </a:stretch>
        </p:blipFill>
        <p:spPr>
          <a:xfrm>
            <a:off x="8162336" y="3039045"/>
            <a:ext cx="3517120" cy="773766"/>
          </a:xfrm>
          <a:prstGeom prst="rect">
            <a:avLst/>
          </a:prstGeom>
        </p:spPr>
      </p:pic>
    </p:spTree>
    <p:extLst>
      <p:ext uri="{BB962C8B-B14F-4D97-AF65-F5344CB8AC3E}">
        <p14:creationId xmlns:p14="http://schemas.microsoft.com/office/powerpoint/2010/main" val="3382092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2A89A669-188F-4244-23DD-D9C9559152AA}"/>
              </a:ext>
            </a:extLst>
          </p:cNvPr>
          <p:cNvSpPr>
            <a:spLocks noGrp="1"/>
          </p:cNvSpPr>
          <p:nvPr>
            <p:ph type="title"/>
          </p:nvPr>
        </p:nvSpPr>
        <p:spPr>
          <a:xfrm>
            <a:off x="838200" y="643467"/>
            <a:ext cx="2951205" cy="5571066"/>
          </a:xfrm>
        </p:spPr>
        <p:txBody>
          <a:bodyPr>
            <a:normAutofit/>
          </a:bodyPr>
          <a:lstStyle/>
          <a:p>
            <a:r>
              <a:rPr lang="en-GB">
                <a:solidFill>
                  <a:srgbClr val="FFFFFF"/>
                </a:solidFill>
              </a:rPr>
              <a:t>Ethnicity</a:t>
            </a:r>
          </a:p>
        </p:txBody>
      </p:sp>
      <p:graphicFrame>
        <p:nvGraphicFramePr>
          <p:cNvPr id="6" name="Content Placeholder 2">
            <a:extLst>
              <a:ext uri="{FF2B5EF4-FFF2-40B4-BE49-F238E27FC236}">
                <a16:creationId xmlns:a16="http://schemas.microsoft.com/office/drawing/2014/main" id="{9BFED7A5-C39C-C52F-095B-0EE484CC4795}"/>
              </a:ext>
            </a:extLst>
          </p:cNvPr>
          <p:cNvGraphicFramePr>
            <a:graphicFrameLocks noGrp="1"/>
          </p:cNvGraphicFramePr>
          <p:nvPr>
            <p:ph idx="1"/>
            <p:extLst>
              <p:ext uri="{D42A27DB-BD31-4B8C-83A1-F6EECF244321}">
                <p14:modId xmlns:p14="http://schemas.microsoft.com/office/powerpoint/2010/main" val="321792561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3242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4676986-7980-8F36-1351-01130E889A66}"/>
              </a:ext>
            </a:extLst>
          </p:cNvPr>
          <p:cNvSpPr>
            <a:spLocks noGrp="1"/>
          </p:cNvSpPr>
          <p:nvPr>
            <p:ph type="title"/>
          </p:nvPr>
        </p:nvSpPr>
        <p:spPr>
          <a:xfrm>
            <a:off x="838200" y="365125"/>
            <a:ext cx="10515600" cy="1325563"/>
          </a:xfrm>
        </p:spPr>
        <p:txBody>
          <a:bodyPr>
            <a:normAutofit/>
          </a:bodyPr>
          <a:lstStyle/>
          <a:p>
            <a:r>
              <a:rPr lang="en-GB" sz="5400" dirty="0"/>
              <a:t>Ethnicity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CA00994-23F0-F602-05B1-D86DD5BD3685}"/>
              </a:ext>
            </a:extLst>
          </p:cNvPr>
          <p:cNvSpPr>
            <a:spLocks noGrp="1"/>
          </p:cNvSpPr>
          <p:nvPr>
            <p:ph idx="1"/>
          </p:nvPr>
        </p:nvSpPr>
        <p:spPr>
          <a:xfrm>
            <a:off x="838200" y="1929384"/>
            <a:ext cx="10515600" cy="4251960"/>
          </a:xfrm>
        </p:spPr>
        <p:txBody>
          <a:bodyPr>
            <a:normAutofit lnSpcReduction="10000"/>
          </a:bodyPr>
          <a:lstStyle/>
          <a:p>
            <a:r>
              <a:rPr lang="en-GB" dirty="0"/>
              <a:t>Difficult to define</a:t>
            </a:r>
          </a:p>
          <a:p>
            <a:r>
              <a:rPr lang="en-GB" dirty="0"/>
              <a:t>No single definition fits all ethnic groups (Lynch, 2017)</a:t>
            </a:r>
          </a:p>
          <a:p>
            <a:r>
              <a:rPr lang="en-GB" dirty="0"/>
              <a:t>Distinct from other groups e.g. nations, races, classes, interest groups, due to the ‘symbolism which they employ’ (Bates, 1986, p.154)</a:t>
            </a:r>
          </a:p>
          <a:p>
            <a:r>
              <a:rPr lang="en-GB" dirty="0"/>
              <a:t>Symbolism:</a:t>
            </a:r>
          </a:p>
          <a:p>
            <a:pPr lvl="1"/>
            <a:r>
              <a:rPr lang="en-GB" dirty="0"/>
              <a:t>Sense of in-group connectedness and distinctiveness, rooted in ‘notion of cultural peoplehood’.</a:t>
            </a:r>
          </a:p>
          <a:p>
            <a:pPr lvl="1"/>
            <a:r>
              <a:rPr lang="en-GB" dirty="0"/>
              <a:t>People of different age, status, wealth, are linked (and differentiated from ethnic others) through cultural similarity and perception of common origin/descent.</a:t>
            </a:r>
            <a:endParaRPr lang="en-GB" sz="2200" dirty="0"/>
          </a:p>
        </p:txBody>
      </p:sp>
    </p:spTree>
    <p:extLst>
      <p:ext uri="{BB962C8B-B14F-4D97-AF65-F5344CB8AC3E}">
        <p14:creationId xmlns:p14="http://schemas.microsoft.com/office/powerpoint/2010/main" val="582729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83886-5E1D-5F32-5EE5-017E778D12D8}"/>
              </a:ext>
            </a:extLst>
          </p:cNvPr>
          <p:cNvSpPr>
            <a:spLocks noGrp="1"/>
          </p:cNvSpPr>
          <p:nvPr>
            <p:ph type="title"/>
          </p:nvPr>
        </p:nvSpPr>
        <p:spPr>
          <a:xfrm>
            <a:off x="838200" y="365125"/>
            <a:ext cx="10515600" cy="1325563"/>
          </a:xfrm>
        </p:spPr>
        <p:txBody>
          <a:bodyPr>
            <a:normAutofit/>
          </a:bodyPr>
          <a:lstStyle/>
          <a:p>
            <a:r>
              <a:rPr lang="en-GB" sz="4200"/>
              <a:t>Debating ‘ethnicity’: Primordialism and instrumentalism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5CCC6D-119E-BBAC-FF19-3148BFC18F7B}"/>
              </a:ext>
            </a:extLst>
          </p:cNvPr>
          <p:cNvSpPr>
            <a:spLocks noGrp="1"/>
          </p:cNvSpPr>
          <p:nvPr>
            <p:ph idx="1"/>
          </p:nvPr>
        </p:nvSpPr>
        <p:spPr>
          <a:xfrm>
            <a:off x="838200" y="1929384"/>
            <a:ext cx="10515600" cy="4251960"/>
          </a:xfrm>
        </p:spPr>
        <p:txBody>
          <a:bodyPr>
            <a:normAutofit/>
          </a:bodyPr>
          <a:lstStyle/>
          <a:p>
            <a:r>
              <a:rPr lang="en-GB" sz="1900"/>
              <a:t>Mid-C20th: debate over whether ethnic identities ‘primordial’ (Geertz, 1963, 109) or the product of false consciousness promoted and used by political elites to mobilise support and suppress class-based dissent (Mafeje, 1971)</a:t>
            </a:r>
          </a:p>
          <a:p>
            <a:r>
              <a:rPr lang="en-GB" sz="1900"/>
              <a:t>Both interpretations associated such cultural affiliation with ‘traditional’ or uneducated people.</a:t>
            </a:r>
          </a:p>
          <a:p>
            <a:r>
              <a:rPr lang="en-GB" sz="1900"/>
              <a:t>Both predicted that ethnic identification would become less important – anticipated rise of national and class consciousness with modernisation.</a:t>
            </a:r>
          </a:p>
          <a:p>
            <a:r>
              <a:rPr lang="en-GB" sz="1900"/>
              <a:t>Hasn’t been the case – e.g. Burundi, Kenya, Nigeria, Rwanda, Sierra Leone, Zimbabwe, and elsewhere, ethnic identity increased in importance in postcolonial period.</a:t>
            </a:r>
          </a:p>
          <a:p>
            <a:r>
              <a:rPr lang="en-GB" sz="1900"/>
              <a:t>Many ethnic groups in Africa e.g. Mijkenda (1920s), Luhya (1930s), Kalenjin (1950s) communities in Kenya are of recent origin (Lynch, 2017).</a:t>
            </a:r>
          </a:p>
          <a:p>
            <a:r>
              <a:rPr lang="en-GB" sz="1900"/>
              <a:t>Some ‘ethnic traditions’ and cultural practices first emerged in the context of colonial urbanisation (Mitchell, 1956)</a:t>
            </a:r>
          </a:p>
        </p:txBody>
      </p:sp>
    </p:spTree>
    <p:extLst>
      <p:ext uri="{BB962C8B-B14F-4D97-AF65-F5344CB8AC3E}">
        <p14:creationId xmlns:p14="http://schemas.microsoft.com/office/powerpoint/2010/main" val="2553110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DD5C6D-E6DA-49D9-DE21-42F749F5719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25B04-AD73-4BD0-CB30-EC6F084993F2}"/>
              </a:ext>
            </a:extLst>
          </p:cNvPr>
          <p:cNvSpPr>
            <a:spLocks noGrp="1"/>
          </p:cNvSpPr>
          <p:nvPr>
            <p:ph type="title"/>
          </p:nvPr>
        </p:nvSpPr>
        <p:spPr>
          <a:xfrm>
            <a:off x="838200" y="365125"/>
            <a:ext cx="10515600" cy="1325563"/>
          </a:xfrm>
        </p:spPr>
        <p:txBody>
          <a:bodyPr>
            <a:normAutofit/>
          </a:bodyPr>
          <a:lstStyle/>
          <a:p>
            <a:r>
              <a:rPr lang="en-GB" sz="4200"/>
              <a:t>Debating ‘ethnicity’: Primordialism and instrumentalism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806AE3-0300-C83A-44C7-6633B435936C}"/>
              </a:ext>
            </a:extLst>
          </p:cNvPr>
          <p:cNvSpPr>
            <a:spLocks noGrp="1"/>
          </p:cNvSpPr>
          <p:nvPr>
            <p:ph idx="1"/>
          </p:nvPr>
        </p:nvSpPr>
        <p:spPr>
          <a:xfrm>
            <a:off x="838200" y="1929384"/>
            <a:ext cx="10515600" cy="4251960"/>
          </a:xfrm>
        </p:spPr>
        <p:txBody>
          <a:bodyPr>
            <a:normAutofit/>
          </a:bodyPr>
          <a:lstStyle/>
          <a:p>
            <a:r>
              <a:rPr lang="en-GB" sz="3600" dirty="0"/>
              <a:t>Challenges to primordialism:</a:t>
            </a:r>
          </a:p>
          <a:p>
            <a:r>
              <a:rPr lang="en-GB" sz="3600" dirty="0"/>
              <a:t>Many ethnic groups in Africa e.g. </a:t>
            </a:r>
            <a:r>
              <a:rPr lang="en-GB" sz="3600" dirty="0" err="1"/>
              <a:t>Mijkenda</a:t>
            </a:r>
            <a:r>
              <a:rPr lang="en-GB" sz="3600" dirty="0"/>
              <a:t> (1920s), Luhya (1930s), Kalenjin (1950s) communities in Kenya are of recent origin (Lynch, 2017).</a:t>
            </a:r>
          </a:p>
        </p:txBody>
      </p:sp>
    </p:spTree>
    <p:extLst>
      <p:ext uri="{BB962C8B-B14F-4D97-AF65-F5344CB8AC3E}">
        <p14:creationId xmlns:p14="http://schemas.microsoft.com/office/powerpoint/2010/main" val="2965668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A69655-5AC2-58CB-665C-E08DFF642DE6}"/>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DFC057-DF0C-9027-AF4D-06733E9EAE1C}"/>
              </a:ext>
            </a:extLst>
          </p:cNvPr>
          <p:cNvSpPr>
            <a:spLocks noGrp="1"/>
          </p:cNvSpPr>
          <p:nvPr>
            <p:ph type="title"/>
          </p:nvPr>
        </p:nvSpPr>
        <p:spPr>
          <a:xfrm>
            <a:off x="572493" y="238539"/>
            <a:ext cx="11018520" cy="1434415"/>
          </a:xfrm>
        </p:spPr>
        <p:txBody>
          <a:bodyPr anchor="b">
            <a:normAutofit/>
          </a:bodyPr>
          <a:lstStyle/>
          <a:p>
            <a:r>
              <a:rPr lang="en-GB" sz="4600"/>
              <a:t>Debating ‘ethnicity’: Primordialism and instrumentalism</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28286F-5322-3549-DAAE-2E9471E68D69}"/>
              </a:ext>
            </a:extLst>
          </p:cNvPr>
          <p:cNvSpPr>
            <a:spLocks noGrp="1"/>
          </p:cNvSpPr>
          <p:nvPr>
            <p:ph idx="1"/>
          </p:nvPr>
        </p:nvSpPr>
        <p:spPr>
          <a:xfrm>
            <a:off x="572493" y="2071316"/>
            <a:ext cx="6713552" cy="4119172"/>
          </a:xfrm>
        </p:spPr>
        <p:txBody>
          <a:bodyPr anchor="t">
            <a:normAutofit/>
          </a:bodyPr>
          <a:lstStyle/>
          <a:p>
            <a:r>
              <a:rPr lang="en-GB" sz="2000"/>
              <a:t>Challenges to primordialism:</a:t>
            </a:r>
          </a:p>
          <a:p>
            <a:pPr lvl="1"/>
            <a:r>
              <a:rPr lang="en-GB" sz="2000"/>
              <a:t>Some ‘ethnic traditions’ and cultural practices first emerged in the context of colonial urbanisation- e.g. the Kalela Dance performed in Copperbelt towns of Northern Rhodesia (Mitchell, 1956)</a:t>
            </a:r>
          </a:p>
          <a:p>
            <a:pPr lvl="1"/>
            <a:r>
              <a:rPr lang="en-GB" sz="2000"/>
              <a:t>Appearance of ‘tradition’ but adapted to urban life, performed by rural migrants to towns to establish status and manage social relationships in an industrial setting</a:t>
            </a:r>
          </a:p>
          <a:p>
            <a:pPr lvl="1"/>
            <a:r>
              <a:rPr lang="en-GB" sz="2000"/>
              <a:t>Dancers wore ‘smart’ modern clothes, and dance incorporated roles like king, doctor, and nurse.</a:t>
            </a:r>
          </a:p>
          <a:p>
            <a:endParaRPr lang="en-GB" sz="2000"/>
          </a:p>
        </p:txBody>
      </p:sp>
      <p:pic>
        <p:nvPicPr>
          <p:cNvPr id="6" name="Picture 5">
            <a:extLst>
              <a:ext uri="{FF2B5EF4-FFF2-40B4-BE49-F238E27FC236}">
                <a16:creationId xmlns:a16="http://schemas.microsoft.com/office/drawing/2014/main" id="{89D6102E-399A-DC5D-523F-44F282FA1944}"/>
              </a:ext>
            </a:extLst>
          </p:cNvPr>
          <p:cNvPicPr>
            <a:picLocks noChangeAspect="1"/>
          </p:cNvPicPr>
          <p:nvPr/>
        </p:nvPicPr>
        <p:blipFill>
          <a:blip r:embed="rId2"/>
          <a:srcRect l="2577" r="-3"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532391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BF3F7-5F4D-605B-231E-F5C8EC4DFBB1}"/>
              </a:ext>
            </a:extLst>
          </p:cNvPr>
          <p:cNvSpPr>
            <a:spLocks noGrp="1"/>
          </p:cNvSpPr>
          <p:nvPr>
            <p:ph type="title"/>
          </p:nvPr>
        </p:nvSpPr>
        <p:spPr>
          <a:xfrm>
            <a:off x="838200" y="365125"/>
            <a:ext cx="10515600" cy="1325563"/>
          </a:xfrm>
        </p:spPr>
        <p:txBody>
          <a:bodyPr>
            <a:normAutofit/>
          </a:bodyPr>
          <a:lstStyle/>
          <a:p>
            <a:r>
              <a:rPr lang="en-GB" sz="4200"/>
              <a:t>Debating ‘ethnicity’: Primordialism and instrumentalism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5CB8D5-2B99-8706-BAE0-D0C2E589B4A7}"/>
              </a:ext>
            </a:extLst>
          </p:cNvPr>
          <p:cNvSpPr>
            <a:spLocks noGrp="1"/>
          </p:cNvSpPr>
          <p:nvPr>
            <p:ph idx="1"/>
          </p:nvPr>
        </p:nvSpPr>
        <p:spPr>
          <a:xfrm>
            <a:off x="838200" y="1929384"/>
            <a:ext cx="10515600" cy="4251960"/>
          </a:xfrm>
        </p:spPr>
        <p:txBody>
          <a:bodyPr>
            <a:normAutofit lnSpcReduction="10000"/>
          </a:bodyPr>
          <a:lstStyle/>
          <a:p>
            <a:r>
              <a:rPr lang="en-GB" sz="4400" dirty="0"/>
              <a:t>Challenges to instrumentalism:</a:t>
            </a:r>
          </a:p>
          <a:p>
            <a:pPr lvl="1"/>
            <a:r>
              <a:rPr lang="en-GB" sz="4400" dirty="0"/>
              <a:t>Subaltern studies influenced analyses– local politics, bottom-up dynamics as well as top-down processes (Lynch, 2011) and high levels of political consciousness and at local levels (Barkan, 1976).</a:t>
            </a:r>
          </a:p>
          <a:p>
            <a:endParaRPr lang="en-GB" sz="2200" dirty="0"/>
          </a:p>
        </p:txBody>
      </p:sp>
    </p:spTree>
    <p:extLst>
      <p:ext uri="{BB962C8B-B14F-4D97-AF65-F5344CB8AC3E}">
        <p14:creationId xmlns:p14="http://schemas.microsoft.com/office/powerpoint/2010/main" val="1670909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997D8D-D048-AE5F-CAE5-9C05A78704D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F14FAB-297B-3C18-8FAE-84F1D85FA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829E6-6533-783F-4144-1E79A181A393}"/>
              </a:ext>
            </a:extLst>
          </p:cNvPr>
          <p:cNvSpPr>
            <a:spLocks noGrp="1"/>
          </p:cNvSpPr>
          <p:nvPr>
            <p:ph type="title"/>
          </p:nvPr>
        </p:nvSpPr>
        <p:spPr>
          <a:xfrm>
            <a:off x="838200" y="365125"/>
            <a:ext cx="10515600" cy="1325563"/>
          </a:xfrm>
        </p:spPr>
        <p:txBody>
          <a:bodyPr>
            <a:normAutofit/>
          </a:bodyPr>
          <a:lstStyle/>
          <a:p>
            <a:r>
              <a:rPr lang="en-GB" sz="4200" dirty="0"/>
              <a:t>Debating ‘ethnicity’: Constructivism</a:t>
            </a:r>
          </a:p>
        </p:txBody>
      </p:sp>
      <p:sp>
        <p:nvSpPr>
          <p:cNvPr id="10" name="sketch line">
            <a:extLst>
              <a:ext uri="{FF2B5EF4-FFF2-40B4-BE49-F238E27FC236}">
                <a16:creationId xmlns:a16="http://schemas.microsoft.com/office/drawing/2014/main" id="{23AB5EC4-DF23-D3FF-E538-BBE10798B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8E1D63-B9ED-1B8A-793B-4DF2E155AA71}"/>
              </a:ext>
            </a:extLst>
          </p:cNvPr>
          <p:cNvSpPr>
            <a:spLocks noGrp="1"/>
          </p:cNvSpPr>
          <p:nvPr>
            <p:ph idx="1"/>
          </p:nvPr>
        </p:nvSpPr>
        <p:spPr>
          <a:xfrm>
            <a:off x="838200" y="1929384"/>
            <a:ext cx="10515600" cy="4251960"/>
          </a:xfrm>
        </p:spPr>
        <p:txBody>
          <a:bodyPr>
            <a:normAutofit fontScale="70000" lnSpcReduction="20000"/>
          </a:bodyPr>
          <a:lstStyle/>
          <a:p>
            <a:r>
              <a:rPr lang="en-GB" sz="4400" dirty="0"/>
              <a:t>‘Constructivist’ school dominates more recent scholarship</a:t>
            </a:r>
          </a:p>
          <a:p>
            <a:r>
              <a:rPr lang="en-GB" sz="4400" dirty="0"/>
              <a:t>Ethnic groups as socially constructed imagined communities (drawing on Anderson, 1983). </a:t>
            </a:r>
          </a:p>
          <a:p>
            <a:r>
              <a:rPr lang="en-GB" sz="4400" dirty="0"/>
              <a:t>Rejection of language of ‘tribe’ in favour of ‘ethnic group’ – both refer to cultural and linguistic units.</a:t>
            </a:r>
          </a:p>
          <a:p>
            <a:r>
              <a:rPr lang="en-GB" sz="4400" dirty="0"/>
              <a:t>Why do you think ‘tribe’ is problematic?</a:t>
            </a:r>
          </a:p>
          <a:p>
            <a:pPr lvl="1"/>
            <a:r>
              <a:rPr lang="en-GB" sz="4000" dirty="0"/>
              <a:t>Connotations of primitive/static traditions</a:t>
            </a:r>
          </a:p>
          <a:p>
            <a:pPr lvl="1"/>
            <a:r>
              <a:rPr lang="en-GB" sz="4000" dirty="0"/>
              <a:t>Assumes long-standing mechanisms for controlling group members across recognised geographical space – reality is more complex and changing over space and time..</a:t>
            </a:r>
          </a:p>
          <a:p>
            <a:endParaRPr lang="en-GB" sz="2200" dirty="0"/>
          </a:p>
        </p:txBody>
      </p:sp>
    </p:spTree>
    <p:extLst>
      <p:ext uri="{BB962C8B-B14F-4D97-AF65-F5344CB8AC3E}">
        <p14:creationId xmlns:p14="http://schemas.microsoft.com/office/powerpoint/2010/main" val="1440030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678A34-F391-2F9A-0422-C650EDFD6485}"/>
              </a:ext>
            </a:extLst>
          </p:cNvPr>
          <p:cNvSpPr>
            <a:spLocks noGrp="1"/>
          </p:cNvSpPr>
          <p:nvPr>
            <p:ph type="title"/>
          </p:nvPr>
        </p:nvSpPr>
        <p:spPr>
          <a:xfrm>
            <a:off x="838200" y="365125"/>
            <a:ext cx="10515600" cy="1325563"/>
          </a:xfrm>
        </p:spPr>
        <p:txBody>
          <a:bodyPr>
            <a:normAutofit/>
          </a:bodyPr>
          <a:lstStyle/>
          <a:p>
            <a:r>
              <a:rPr lang="en-GB" sz="5400"/>
              <a:t>Debating ethnicity: Constructivism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B5BBCA-4AA2-D10A-187B-DEE425623F96}"/>
              </a:ext>
            </a:extLst>
          </p:cNvPr>
          <p:cNvSpPr>
            <a:spLocks noGrp="1"/>
          </p:cNvSpPr>
          <p:nvPr>
            <p:ph idx="1"/>
          </p:nvPr>
        </p:nvSpPr>
        <p:spPr>
          <a:xfrm>
            <a:off x="838200" y="1929384"/>
            <a:ext cx="10515600" cy="4251960"/>
          </a:xfrm>
        </p:spPr>
        <p:txBody>
          <a:bodyPr>
            <a:normAutofit/>
          </a:bodyPr>
          <a:lstStyle/>
          <a:p>
            <a:r>
              <a:rPr lang="en-GB" sz="4000" dirty="0"/>
              <a:t>Pre-colonial African identities relatively fluid, permeable, overlapping, complex</a:t>
            </a:r>
          </a:p>
          <a:p>
            <a:r>
              <a:rPr lang="en-GB" sz="4000" dirty="0"/>
              <a:t>More bounded and politically salient ethnic identities at least partly product of colonial rule.</a:t>
            </a:r>
          </a:p>
        </p:txBody>
      </p:sp>
    </p:spTree>
    <p:extLst>
      <p:ext uri="{BB962C8B-B14F-4D97-AF65-F5344CB8AC3E}">
        <p14:creationId xmlns:p14="http://schemas.microsoft.com/office/powerpoint/2010/main" val="1017683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B238C-4617-A2C9-3100-BABB48E32AF9}"/>
              </a:ext>
            </a:extLst>
          </p:cNvPr>
          <p:cNvSpPr>
            <a:spLocks noGrp="1"/>
          </p:cNvSpPr>
          <p:nvPr>
            <p:ph type="title"/>
          </p:nvPr>
        </p:nvSpPr>
        <p:spPr>
          <a:xfrm>
            <a:off x="838200" y="365125"/>
            <a:ext cx="10515600" cy="1325563"/>
          </a:xfrm>
        </p:spPr>
        <p:txBody>
          <a:bodyPr>
            <a:normAutofit/>
          </a:bodyPr>
          <a:lstStyle/>
          <a:p>
            <a:r>
              <a:rPr lang="en-GB" sz="5400"/>
              <a:t>Ethnicity: The ‘invention of tradition’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3AD3A8-EF1F-4D78-877C-53AC85AAE02A}"/>
              </a:ext>
            </a:extLst>
          </p:cNvPr>
          <p:cNvSpPr>
            <a:spLocks noGrp="1"/>
          </p:cNvSpPr>
          <p:nvPr>
            <p:ph idx="1"/>
          </p:nvPr>
        </p:nvSpPr>
        <p:spPr>
          <a:xfrm>
            <a:off x="838200" y="1929384"/>
            <a:ext cx="10515600" cy="4251960"/>
          </a:xfrm>
        </p:spPr>
        <p:txBody>
          <a:bodyPr>
            <a:normAutofit/>
          </a:bodyPr>
          <a:lstStyle/>
          <a:p>
            <a:pPr>
              <a:spcBef>
                <a:spcPts val="0"/>
              </a:spcBef>
              <a:spcAft>
                <a:spcPts val="600"/>
              </a:spcAft>
            </a:pPr>
            <a:r>
              <a:rPr lang="en-GB" sz="2000"/>
              <a:t>Idea that ‘every African belonged to a tribe, just as every European belonged to a nation’ (Iliffe 1979: 323) central to colonial understandings of sub-Saharan Africa.</a:t>
            </a:r>
          </a:p>
          <a:p>
            <a:pPr>
              <a:spcBef>
                <a:spcPts val="0"/>
              </a:spcBef>
              <a:spcAft>
                <a:spcPts val="600"/>
              </a:spcAft>
            </a:pPr>
            <a:r>
              <a:rPr lang="en-GB" sz="2000"/>
              <a:t>Concept of ‘tribe’ central to representations of Africa which underpinned the idea of a ‘dark continent’ in need of civilisation and development.</a:t>
            </a:r>
          </a:p>
          <a:p>
            <a:pPr>
              <a:spcBef>
                <a:spcPts val="0"/>
              </a:spcBef>
              <a:spcAft>
                <a:spcPts val="600"/>
              </a:spcAft>
            </a:pPr>
            <a:r>
              <a:rPr lang="en-GB" sz="2000"/>
              <a:t>British indirect rule increasingly prominent from 1920s and became the key mode of governance in British African colonies.</a:t>
            </a:r>
          </a:p>
          <a:p>
            <a:pPr>
              <a:spcBef>
                <a:spcPts val="0"/>
              </a:spcBef>
              <a:spcAft>
                <a:spcPts val="600"/>
              </a:spcAft>
            </a:pPr>
            <a:r>
              <a:rPr lang="en-GB" sz="2000"/>
              <a:t>Indirect rule: Rule through pre-existing, assumed ‘traditional’ authorities (‘tribal’ chiefs/headmen/elders) had power and authority over people within particular geographical localities.</a:t>
            </a:r>
          </a:p>
          <a:p>
            <a:pPr>
              <a:spcBef>
                <a:spcPts val="0"/>
              </a:spcBef>
              <a:spcAft>
                <a:spcPts val="600"/>
              </a:spcAft>
            </a:pPr>
            <a:r>
              <a:rPr lang="en-GB" sz="2000"/>
              <a:t>Indirect rule as a means of establishing and maintaining control with limited personnel, resources, and authority.</a:t>
            </a:r>
          </a:p>
          <a:p>
            <a:pPr>
              <a:spcBef>
                <a:spcPts val="0"/>
              </a:spcBef>
              <a:spcAft>
                <a:spcPts val="600"/>
              </a:spcAft>
            </a:pPr>
            <a:r>
              <a:rPr lang="en-GB" sz="2000"/>
              <a:t>Many pre-colonial societies didn’t fit this model – ‘tribal Africa’ an ‘invention of the colonial mind’ (Lynch, 2017).</a:t>
            </a:r>
          </a:p>
        </p:txBody>
      </p:sp>
    </p:spTree>
    <p:extLst>
      <p:ext uri="{BB962C8B-B14F-4D97-AF65-F5344CB8AC3E}">
        <p14:creationId xmlns:p14="http://schemas.microsoft.com/office/powerpoint/2010/main" val="2849054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AD2A0B-B74E-6BE5-3479-EDEB81CF5C5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6DEB35-59C6-5A8F-2899-0B096696C11E}"/>
              </a:ext>
            </a:extLst>
          </p:cNvPr>
          <p:cNvSpPr>
            <a:spLocks noGrp="1"/>
          </p:cNvSpPr>
          <p:nvPr>
            <p:ph type="title"/>
          </p:nvPr>
        </p:nvSpPr>
        <p:spPr>
          <a:xfrm>
            <a:off x="838200" y="365125"/>
            <a:ext cx="10515600" cy="1325563"/>
          </a:xfrm>
        </p:spPr>
        <p:txBody>
          <a:bodyPr>
            <a:normAutofit/>
          </a:bodyPr>
          <a:lstStyle/>
          <a:p>
            <a:r>
              <a:rPr lang="en-GB" sz="5400"/>
              <a:t>Ethnicity: The ‘invention of tradition’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0CC64C-1B64-BE53-9EC7-092B88700FCD}"/>
              </a:ext>
            </a:extLst>
          </p:cNvPr>
          <p:cNvSpPr>
            <a:spLocks noGrp="1"/>
          </p:cNvSpPr>
          <p:nvPr>
            <p:ph idx="1"/>
          </p:nvPr>
        </p:nvSpPr>
        <p:spPr>
          <a:xfrm>
            <a:off x="838200" y="1929384"/>
            <a:ext cx="10515600" cy="4251960"/>
          </a:xfrm>
        </p:spPr>
        <p:txBody>
          <a:bodyPr>
            <a:normAutofit/>
          </a:bodyPr>
          <a:lstStyle/>
          <a:p>
            <a:pPr>
              <a:spcBef>
                <a:spcPts val="0"/>
              </a:spcBef>
            </a:pPr>
            <a:r>
              <a:rPr lang="en-GB" sz="2200" dirty="0"/>
              <a:t>Limited resources of colonial state (Berman, 1990): reliant on local collaborators  for taxation, law and order, social control, and more.</a:t>
            </a:r>
          </a:p>
          <a:p>
            <a:pPr>
              <a:spcBef>
                <a:spcPts val="0"/>
              </a:spcBef>
            </a:pPr>
            <a:r>
              <a:rPr lang="en-GB" sz="2200" dirty="0"/>
              <a:t>Fear of ‘detribalised’ Africans.</a:t>
            </a:r>
          </a:p>
          <a:p>
            <a:pPr>
              <a:spcBef>
                <a:spcPts val="0"/>
              </a:spcBef>
            </a:pPr>
            <a:r>
              <a:rPr lang="en-GB" sz="2200" dirty="0"/>
              <a:t>Colonial authorities sought to identify ‘tribes’ and ‘tribal leaders’ with whom they could work – invented where these didn’t exist (Iliffe, 1979).</a:t>
            </a:r>
          </a:p>
          <a:p>
            <a:pPr>
              <a:spcBef>
                <a:spcPts val="0"/>
              </a:spcBef>
            </a:pPr>
            <a:r>
              <a:rPr lang="en-GB" sz="2200" dirty="0"/>
              <a:t>Missionaries and Christianity – standardisation of local languages to disseminate Bible and religion.</a:t>
            </a:r>
          </a:p>
          <a:p>
            <a:pPr>
              <a:spcBef>
                <a:spcPts val="0"/>
              </a:spcBef>
            </a:pPr>
            <a:r>
              <a:rPr lang="en-GB" sz="2200" dirty="0"/>
              <a:t>Anthropologists contributed studies on ‘traditional’ culture and society (Berman, 1998).</a:t>
            </a:r>
          </a:p>
          <a:p>
            <a:r>
              <a:rPr lang="en-GB" sz="2200" dirty="0" err="1"/>
              <a:t>Mudimbe’s</a:t>
            </a:r>
            <a:r>
              <a:rPr lang="en-GB" sz="2200" dirty="0"/>
              <a:t> ‘colonial library’ in action?</a:t>
            </a:r>
          </a:p>
        </p:txBody>
      </p:sp>
    </p:spTree>
    <p:extLst>
      <p:ext uri="{BB962C8B-B14F-4D97-AF65-F5344CB8AC3E}">
        <p14:creationId xmlns:p14="http://schemas.microsoft.com/office/powerpoint/2010/main" val="4247985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5673D8-80E8-5C09-8EE0-E3AE46A15918}"/>
              </a:ext>
            </a:extLst>
          </p:cNvPr>
          <p:cNvSpPr>
            <a:spLocks noGrp="1"/>
          </p:cNvSpPr>
          <p:nvPr>
            <p:ph type="title"/>
          </p:nvPr>
        </p:nvSpPr>
        <p:spPr>
          <a:xfrm>
            <a:off x="838200" y="365125"/>
            <a:ext cx="10515600" cy="1325563"/>
          </a:xfrm>
        </p:spPr>
        <p:txBody>
          <a:bodyPr>
            <a:normAutofit/>
          </a:bodyPr>
          <a:lstStyle/>
          <a:p>
            <a:r>
              <a:rPr lang="en-GB" sz="5400"/>
              <a:t>Ethnicity: The ‘invention of tradition’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FF2AC9-66AD-3078-3362-27CCFEC84DC1}"/>
              </a:ext>
            </a:extLst>
          </p:cNvPr>
          <p:cNvSpPr>
            <a:spLocks noGrp="1"/>
          </p:cNvSpPr>
          <p:nvPr>
            <p:ph idx="1"/>
          </p:nvPr>
        </p:nvSpPr>
        <p:spPr>
          <a:xfrm>
            <a:off x="838200" y="1929384"/>
            <a:ext cx="10515600" cy="4251960"/>
          </a:xfrm>
        </p:spPr>
        <p:txBody>
          <a:bodyPr>
            <a:normAutofit/>
          </a:bodyPr>
          <a:lstStyle/>
          <a:p>
            <a:pPr>
              <a:spcBef>
                <a:spcPts val="0"/>
              </a:spcBef>
              <a:spcAft>
                <a:spcPts val="600"/>
              </a:spcAft>
            </a:pPr>
            <a:r>
              <a:rPr lang="en-GB" sz="3600" dirty="0"/>
              <a:t>African agency</a:t>
            </a:r>
          </a:p>
          <a:p>
            <a:pPr>
              <a:spcBef>
                <a:spcPts val="0"/>
              </a:spcBef>
              <a:spcAft>
                <a:spcPts val="600"/>
              </a:spcAft>
            </a:pPr>
            <a:r>
              <a:rPr lang="en-GB" sz="3600" dirty="0"/>
              <a:t>Ranger (1993, p.27):  ‘European classifications and inventions of race, or tribe or language in effect created a series of empty boxes, with bounded walls but without contents. It was all very well to write of “the Ndebele” or “the Kikuyu”, but to give meaning to that identity was a much more complex and contested business’.</a:t>
            </a:r>
          </a:p>
        </p:txBody>
      </p:sp>
    </p:spTree>
    <p:extLst>
      <p:ext uri="{BB962C8B-B14F-4D97-AF65-F5344CB8AC3E}">
        <p14:creationId xmlns:p14="http://schemas.microsoft.com/office/powerpoint/2010/main" val="2559427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022E8-741A-2186-67A1-D9E96407B5F9}"/>
              </a:ext>
            </a:extLst>
          </p:cNvPr>
          <p:cNvSpPr>
            <a:spLocks noGrp="1"/>
          </p:cNvSpPr>
          <p:nvPr>
            <p:ph type="title"/>
          </p:nvPr>
        </p:nvSpPr>
        <p:spPr>
          <a:xfrm>
            <a:off x="838200" y="365125"/>
            <a:ext cx="10515600" cy="1325563"/>
          </a:xfrm>
        </p:spPr>
        <p:txBody>
          <a:bodyPr>
            <a:normAutofit/>
          </a:bodyPr>
          <a:lstStyle/>
          <a:p>
            <a:r>
              <a:rPr lang="en-GB" sz="5400"/>
              <a:t>Ethnicity: The ‘invention of tradition’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9ACC80-EB7E-5805-F116-B4FB61DB3F0B}"/>
              </a:ext>
            </a:extLst>
          </p:cNvPr>
          <p:cNvSpPr>
            <a:spLocks noGrp="1"/>
          </p:cNvSpPr>
          <p:nvPr>
            <p:ph idx="1"/>
          </p:nvPr>
        </p:nvSpPr>
        <p:spPr>
          <a:xfrm>
            <a:off x="838200" y="1929384"/>
            <a:ext cx="10515600" cy="4251960"/>
          </a:xfrm>
        </p:spPr>
        <p:txBody>
          <a:bodyPr>
            <a:normAutofit/>
          </a:bodyPr>
          <a:lstStyle/>
          <a:p>
            <a:pPr>
              <a:spcBef>
                <a:spcPts val="0"/>
              </a:spcBef>
              <a:spcAft>
                <a:spcPts val="600"/>
              </a:spcAft>
            </a:pPr>
            <a:r>
              <a:rPr lang="en-GB" sz="2200" dirty="0"/>
              <a:t>Contestation within African societies about the content of these categories.</a:t>
            </a:r>
          </a:p>
          <a:p>
            <a:pPr>
              <a:spcBef>
                <a:spcPts val="0"/>
              </a:spcBef>
              <a:spcAft>
                <a:spcPts val="600"/>
              </a:spcAft>
            </a:pPr>
            <a:r>
              <a:rPr lang="en-GB" sz="2200" dirty="0"/>
              <a:t>African responses to colonial invention of tradition are an important part of the process.</a:t>
            </a:r>
          </a:p>
          <a:p>
            <a:pPr>
              <a:spcBef>
                <a:spcPts val="0"/>
              </a:spcBef>
              <a:spcAft>
                <a:spcPts val="600"/>
              </a:spcAft>
            </a:pPr>
            <a:r>
              <a:rPr lang="en-GB" sz="2200" dirty="0"/>
              <a:t>Colonial demarcation of ‘tribes’ helped foster local ethnic consciousness.</a:t>
            </a:r>
          </a:p>
          <a:p>
            <a:pPr>
              <a:spcBef>
                <a:spcPts val="0"/>
              </a:spcBef>
              <a:spcAft>
                <a:spcPts val="600"/>
              </a:spcAft>
            </a:pPr>
            <a:r>
              <a:rPr lang="en-GB" sz="2200" dirty="0"/>
              <a:t>Incentives for Africans to ‘imagine ethnic content’ and act accordingly.</a:t>
            </a:r>
          </a:p>
          <a:p>
            <a:pPr>
              <a:spcBef>
                <a:spcPts val="0"/>
              </a:spcBef>
              <a:spcAft>
                <a:spcPts val="600"/>
              </a:spcAft>
            </a:pPr>
            <a:r>
              <a:rPr lang="en-GB" sz="2200" dirty="0"/>
              <a:t>Benefits for elders/headmen – e.g. codification of ‘customary’ law a means to bolster their positions (Willis, 1992)</a:t>
            </a:r>
          </a:p>
          <a:p>
            <a:pPr>
              <a:spcBef>
                <a:spcPts val="0"/>
              </a:spcBef>
              <a:spcAft>
                <a:spcPts val="600"/>
              </a:spcAft>
            </a:pPr>
            <a:r>
              <a:rPr lang="en-GB" sz="2200" dirty="0"/>
              <a:t>Gendered – means for men to try to assert control of women and younger men in rapid social change (Vail, 1989).</a:t>
            </a:r>
          </a:p>
          <a:p>
            <a:pPr>
              <a:spcBef>
                <a:spcPts val="0"/>
              </a:spcBef>
              <a:spcAft>
                <a:spcPts val="600"/>
              </a:spcAft>
            </a:pPr>
            <a:r>
              <a:rPr lang="en-GB" sz="2200" dirty="0"/>
              <a:t>Local ‘ethnic’ leaders as interface between colonial state/local communities – people invested in relationships with local leaders (Berman, 1998).</a:t>
            </a:r>
          </a:p>
        </p:txBody>
      </p:sp>
    </p:spTree>
    <p:extLst>
      <p:ext uri="{BB962C8B-B14F-4D97-AF65-F5344CB8AC3E}">
        <p14:creationId xmlns:p14="http://schemas.microsoft.com/office/powerpoint/2010/main" val="3318985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FCDF32-1D22-DC25-9BB1-CB572097E09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1EF47-1532-3B24-C470-B127A22375A3}"/>
              </a:ext>
            </a:extLst>
          </p:cNvPr>
          <p:cNvSpPr>
            <a:spLocks noGrp="1"/>
          </p:cNvSpPr>
          <p:nvPr>
            <p:ph type="title"/>
          </p:nvPr>
        </p:nvSpPr>
        <p:spPr>
          <a:xfrm>
            <a:off x="838200" y="365125"/>
            <a:ext cx="10515600" cy="1325563"/>
          </a:xfrm>
        </p:spPr>
        <p:txBody>
          <a:bodyPr>
            <a:normAutofit/>
          </a:bodyPr>
          <a:lstStyle/>
          <a:p>
            <a:r>
              <a:rPr lang="en-GB" sz="5400"/>
              <a:t>Ethnicity: The ‘invention of tradition’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1F777E-BA64-8C76-4ED1-80E5762E0C33}"/>
              </a:ext>
            </a:extLst>
          </p:cNvPr>
          <p:cNvSpPr>
            <a:spLocks noGrp="1"/>
          </p:cNvSpPr>
          <p:nvPr>
            <p:ph idx="1"/>
          </p:nvPr>
        </p:nvSpPr>
        <p:spPr>
          <a:xfrm>
            <a:off x="838200" y="1929384"/>
            <a:ext cx="10515600" cy="4251960"/>
          </a:xfrm>
        </p:spPr>
        <p:txBody>
          <a:bodyPr>
            <a:normAutofit/>
          </a:bodyPr>
          <a:lstStyle/>
          <a:p>
            <a:pPr>
              <a:spcBef>
                <a:spcPts val="0"/>
              </a:spcBef>
              <a:spcAft>
                <a:spcPts val="600"/>
              </a:spcAft>
            </a:pPr>
            <a:r>
              <a:rPr lang="en-GB" sz="2200" dirty="0"/>
              <a:t>Ethnicity becomes political tool – appeals to common kinship became a way to negotiate with ethnic leaders and also the colonial state.</a:t>
            </a:r>
          </a:p>
          <a:p>
            <a:pPr>
              <a:spcBef>
                <a:spcPts val="0"/>
              </a:spcBef>
              <a:spcAft>
                <a:spcPts val="600"/>
              </a:spcAft>
            </a:pPr>
            <a:r>
              <a:rPr lang="en-GB" sz="2200" dirty="0"/>
              <a:t>Encouraged by colonial state – counteracts efforts to organise resistance at national level (‘divide and rule’)</a:t>
            </a:r>
          </a:p>
          <a:p>
            <a:pPr>
              <a:spcBef>
                <a:spcPts val="0"/>
              </a:spcBef>
              <a:spcAft>
                <a:spcPts val="600"/>
              </a:spcAft>
            </a:pPr>
            <a:r>
              <a:rPr lang="en-GB" sz="2200" dirty="0"/>
              <a:t>Growth of social and geographical inequalities reinforced sense of ethnic differences – especially where colonial states designated certain communities relatively ‘advanced’ and others ‘backwards’ (see Prunier, 1995 for Rwanda).</a:t>
            </a:r>
          </a:p>
          <a:p>
            <a:pPr>
              <a:spcBef>
                <a:spcPts val="0"/>
              </a:spcBef>
              <a:spcAft>
                <a:spcPts val="600"/>
              </a:spcAft>
            </a:pPr>
            <a:r>
              <a:rPr lang="en-GB" sz="2200" dirty="0"/>
              <a:t>Urbanisation: Migrants to cities tended (often encouraged) to live near kin and people from home areas.</a:t>
            </a:r>
          </a:p>
          <a:p>
            <a:pPr>
              <a:spcBef>
                <a:spcPts val="0"/>
              </a:spcBef>
              <a:spcAft>
                <a:spcPts val="600"/>
              </a:spcAft>
            </a:pPr>
            <a:r>
              <a:rPr lang="en-GB" sz="2200" dirty="0"/>
              <a:t>Ethnic welfare associations and social groups in the city.</a:t>
            </a:r>
          </a:p>
        </p:txBody>
      </p:sp>
    </p:spTree>
    <p:extLst>
      <p:ext uri="{BB962C8B-B14F-4D97-AF65-F5344CB8AC3E}">
        <p14:creationId xmlns:p14="http://schemas.microsoft.com/office/powerpoint/2010/main" val="3584510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C0BEA-9260-828B-CEF0-91ACAA7C7C1A}"/>
              </a:ext>
            </a:extLst>
          </p:cNvPr>
          <p:cNvSpPr>
            <a:spLocks noGrp="1"/>
          </p:cNvSpPr>
          <p:nvPr>
            <p:ph type="title"/>
          </p:nvPr>
        </p:nvSpPr>
        <p:spPr>
          <a:xfrm>
            <a:off x="838200" y="365125"/>
            <a:ext cx="10515600" cy="1325563"/>
          </a:xfrm>
        </p:spPr>
        <p:txBody>
          <a:bodyPr>
            <a:normAutofit/>
          </a:bodyPr>
          <a:lstStyle/>
          <a:p>
            <a:r>
              <a:rPr lang="en-GB" sz="5400"/>
              <a:t>Ethnicity: ‘The invention of tradition’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D92257-E637-CE8F-3C39-D42D2FF5CE9B}"/>
              </a:ext>
            </a:extLst>
          </p:cNvPr>
          <p:cNvSpPr>
            <a:spLocks noGrp="1"/>
          </p:cNvSpPr>
          <p:nvPr>
            <p:ph idx="1"/>
          </p:nvPr>
        </p:nvSpPr>
        <p:spPr>
          <a:xfrm>
            <a:off x="838200" y="1929384"/>
            <a:ext cx="10515600" cy="4251960"/>
          </a:xfrm>
        </p:spPr>
        <p:txBody>
          <a:bodyPr>
            <a:normAutofit/>
          </a:bodyPr>
          <a:lstStyle/>
          <a:p>
            <a:r>
              <a:rPr lang="en-GB" sz="2200" dirty="0"/>
              <a:t>Processes of invention and imagining didn’t come from nowhere – drew on realities and linguistic, cultural, and socio-economic similarities and differences (Lentz and Nugent, 2000).</a:t>
            </a:r>
          </a:p>
          <a:p>
            <a:r>
              <a:rPr lang="en-GB" sz="2200" dirty="0"/>
              <a:t>Many modern ethnic groups don’t fit neatly into colonial borders/boundaries e.g. Twa of Central Africa, Maasai in Kenya and Tanzania, Tswana in Botswana and South Africa (Lynch, 2017).</a:t>
            </a:r>
          </a:p>
          <a:p>
            <a:r>
              <a:rPr lang="en-GB" sz="2200" dirty="0"/>
              <a:t>For many Africans, appeal of constructing and internalizing ethnic identities linked to close association of people and place. </a:t>
            </a:r>
          </a:p>
          <a:p>
            <a:r>
              <a:rPr lang="en-GB" sz="2200" dirty="0"/>
              <a:t>Not unique to Africa – politics of belonging differentiating ‘locals’ from ‘outsiders’ in many areas of the world (</a:t>
            </a:r>
            <a:r>
              <a:rPr lang="en-GB" sz="2200" dirty="0" err="1"/>
              <a:t>Geschiere</a:t>
            </a:r>
            <a:r>
              <a:rPr lang="en-GB" sz="2200" dirty="0"/>
              <a:t>, 2009).</a:t>
            </a:r>
          </a:p>
        </p:txBody>
      </p:sp>
    </p:spTree>
    <p:extLst>
      <p:ext uri="{BB962C8B-B14F-4D97-AF65-F5344CB8AC3E}">
        <p14:creationId xmlns:p14="http://schemas.microsoft.com/office/powerpoint/2010/main" val="18795879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ABFF21-5085-794C-4550-99C6C19DFC5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61BD1-EF2F-8F83-7348-79FA1A22B197}"/>
              </a:ext>
            </a:extLst>
          </p:cNvPr>
          <p:cNvSpPr>
            <a:spLocks noGrp="1"/>
          </p:cNvSpPr>
          <p:nvPr>
            <p:ph type="title"/>
          </p:nvPr>
        </p:nvSpPr>
        <p:spPr>
          <a:xfrm>
            <a:off x="838200" y="365125"/>
            <a:ext cx="10515600" cy="1325563"/>
          </a:xfrm>
        </p:spPr>
        <p:txBody>
          <a:bodyPr>
            <a:normAutofit/>
          </a:bodyPr>
          <a:lstStyle/>
          <a:p>
            <a:r>
              <a:rPr lang="en-GB" sz="5400"/>
              <a:t>Ethnicity: ‘The invention of tradition’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EF11CF-5D68-69CA-1B6E-717BA7CC98B1}"/>
              </a:ext>
            </a:extLst>
          </p:cNvPr>
          <p:cNvSpPr>
            <a:spLocks noGrp="1"/>
          </p:cNvSpPr>
          <p:nvPr>
            <p:ph idx="1"/>
          </p:nvPr>
        </p:nvSpPr>
        <p:spPr>
          <a:xfrm>
            <a:off x="838200" y="1929384"/>
            <a:ext cx="10515600" cy="4251960"/>
          </a:xfrm>
        </p:spPr>
        <p:txBody>
          <a:bodyPr>
            <a:normAutofit/>
          </a:bodyPr>
          <a:lstStyle/>
          <a:p>
            <a:r>
              <a:rPr lang="en-GB" sz="2200"/>
              <a:t>Impacts in colonial Africa: colonial subjects encouraged to identify with a particular geographical space, assumed to be rightfully occupied by particular ethnic communities.</a:t>
            </a:r>
          </a:p>
          <a:p>
            <a:r>
              <a:rPr lang="en-GB" sz="2200"/>
              <a:t>Association between ethnicity and land promoted differently in different areas of the continent.</a:t>
            </a:r>
          </a:p>
          <a:p>
            <a:r>
              <a:rPr lang="en-GB" sz="2200"/>
              <a:t>Examples:</a:t>
            </a:r>
          </a:p>
          <a:p>
            <a:pPr lvl="1"/>
            <a:r>
              <a:rPr lang="en-GB" sz="2200"/>
              <a:t>Establishment of ‘reserves’ in settler colonies.</a:t>
            </a:r>
          </a:p>
          <a:p>
            <a:pPr lvl="1"/>
            <a:r>
              <a:rPr lang="en-GB" sz="2200"/>
              <a:t>Pass laws</a:t>
            </a:r>
          </a:p>
          <a:p>
            <a:pPr lvl="1"/>
            <a:r>
              <a:rPr lang="en-GB" sz="2200"/>
              <a:t>Colonial opposition to national organisations</a:t>
            </a:r>
          </a:p>
          <a:p>
            <a:pPr lvl="1"/>
            <a:r>
              <a:rPr lang="en-GB" sz="2200"/>
              <a:t>Agricultural and development schemes based on particular communities (Lynch, 2017)</a:t>
            </a:r>
          </a:p>
        </p:txBody>
      </p:sp>
    </p:spTree>
    <p:extLst>
      <p:ext uri="{BB962C8B-B14F-4D97-AF65-F5344CB8AC3E}">
        <p14:creationId xmlns:p14="http://schemas.microsoft.com/office/powerpoint/2010/main" val="38807375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E18B9-658A-B60F-92CB-8A4DE5A91848}"/>
              </a:ext>
            </a:extLst>
          </p:cNvPr>
          <p:cNvSpPr>
            <a:spLocks noGrp="1"/>
          </p:cNvSpPr>
          <p:nvPr>
            <p:ph type="title"/>
          </p:nvPr>
        </p:nvSpPr>
        <p:spPr>
          <a:xfrm>
            <a:off x="838200" y="365125"/>
            <a:ext cx="10515600" cy="1325563"/>
          </a:xfrm>
        </p:spPr>
        <p:txBody>
          <a:bodyPr>
            <a:normAutofit/>
          </a:bodyPr>
          <a:lstStyle/>
          <a:p>
            <a:r>
              <a:rPr lang="en-GB" sz="5400" dirty="0"/>
              <a:t>Ethnicity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18F1F2-3100-03C1-357F-F83511BEAEC2}"/>
              </a:ext>
            </a:extLst>
          </p:cNvPr>
          <p:cNvSpPr>
            <a:spLocks noGrp="1"/>
          </p:cNvSpPr>
          <p:nvPr>
            <p:ph idx="1"/>
          </p:nvPr>
        </p:nvSpPr>
        <p:spPr>
          <a:xfrm>
            <a:off x="838200" y="1929384"/>
            <a:ext cx="10515600" cy="4251960"/>
          </a:xfrm>
        </p:spPr>
        <p:txBody>
          <a:bodyPr>
            <a:normAutofit/>
          </a:bodyPr>
          <a:lstStyle/>
          <a:p>
            <a:r>
              <a:rPr lang="en-GB" sz="3600" dirty="0"/>
              <a:t>Dynamic, historically contingent, changing over time in response to social, economic, historical realities</a:t>
            </a:r>
          </a:p>
          <a:p>
            <a:r>
              <a:rPr lang="en-GB" sz="3600" dirty="0"/>
              <a:t>‘the outcome of an endless process in which they are always simultaneously old and new, grounded in the past and perpetually in the process of creation’ (Berman 1998: 312). </a:t>
            </a:r>
          </a:p>
          <a:p>
            <a:endParaRPr lang="en-GB" sz="2200" dirty="0"/>
          </a:p>
        </p:txBody>
      </p:sp>
    </p:spTree>
    <p:extLst>
      <p:ext uri="{BB962C8B-B14F-4D97-AF65-F5344CB8AC3E}">
        <p14:creationId xmlns:p14="http://schemas.microsoft.com/office/powerpoint/2010/main" val="39820174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D147C-BA79-5C8C-75FE-5034310633D8}"/>
              </a:ext>
            </a:extLst>
          </p:cNvPr>
          <p:cNvSpPr>
            <a:spLocks noGrp="1"/>
          </p:cNvSpPr>
          <p:nvPr>
            <p:ph type="title"/>
          </p:nvPr>
        </p:nvSpPr>
        <p:spPr>
          <a:xfrm>
            <a:off x="838200" y="365125"/>
            <a:ext cx="10515600" cy="1325563"/>
          </a:xfrm>
        </p:spPr>
        <p:txBody>
          <a:bodyPr>
            <a:normAutofit/>
          </a:bodyPr>
          <a:lstStyle/>
          <a:p>
            <a:r>
              <a:rPr lang="en-GB" sz="5400"/>
              <a:t>Ethnicity in the postcolonial period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F2B1EB-90E3-0970-0C71-4C4AD3203273}"/>
              </a:ext>
            </a:extLst>
          </p:cNvPr>
          <p:cNvSpPr>
            <a:spLocks noGrp="1"/>
          </p:cNvSpPr>
          <p:nvPr>
            <p:ph idx="1"/>
          </p:nvPr>
        </p:nvSpPr>
        <p:spPr>
          <a:xfrm>
            <a:off x="838200" y="1929384"/>
            <a:ext cx="10515600" cy="4251960"/>
          </a:xfrm>
        </p:spPr>
        <p:txBody>
          <a:bodyPr>
            <a:normAutofit/>
          </a:bodyPr>
          <a:lstStyle/>
          <a:p>
            <a:pPr>
              <a:spcBef>
                <a:spcPts val="0"/>
              </a:spcBef>
              <a:spcAft>
                <a:spcPts val="600"/>
              </a:spcAft>
            </a:pPr>
            <a:r>
              <a:rPr lang="en-GB" sz="2200"/>
              <a:t>Colonialism didn’t leave a legacy of fixed, unchanging identities (Lynch, 2017)</a:t>
            </a:r>
          </a:p>
          <a:p>
            <a:pPr>
              <a:spcBef>
                <a:spcPts val="0"/>
              </a:spcBef>
              <a:spcAft>
                <a:spcPts val="600"/>
              </a:spcAft>
            </a:pPr>
            <a:r>
              <a:rPr lang="en-GB" sz="2200"/>
              <a:t>Dynamic interpretation and reinterpretation of ethnicity continues in response to changing social and historical contexts.</a:t>
            </a:r>
          </a:p>
          <a:p>
            <a:pPr>
              <a:spcBef>
                <a:spcPts val="0"/>
              </a:spcBef>
              <a:spcAft>
                <a:spcPts val="600"/>
              </a:spcAft>
            </a:pPr>
            <a:r>
              <a:rPr lang="en-GB" sz="2200"/>
              <a:t>Migration from one ethnic community to another – redefinitions of individual or collective ethnic identities through re-interpretations of histories.</a:t>
            </a:r>
          </a:p>
          <a:p>
            <a:pPr>
              <a:spcBef>
                <a:spcPts val="0"/>
              </a:spcBef>
              <a:spcAft>
                <a:spcPts val="600"/>
              </a:spcAft>
            </a:pPr>
            <a:r>
              <a:rPr lang="en-GB" sz="2200"/>
              <a:t>E.g. a small number of Kalenjin in western Kenya who– in context of opportunities in a local settlement scheme and burgeoning global indigenous people’s movement in early 1990s– chose to look back at family histories of migration, forced removals, and intermarriage, and conclude that they were not Pokot or Kipsigis as they had previously thought, but Sengwer, another Kalenjin sub-group (Lynch 2006).</a:t>
            </a:r>
          </a:p>
        </p:txBody>
      </p:sp>
    </p:spTree>
    <p:extLst>
      <p:ext uri="{BB962C8B-B14F-4D97-AF65-F5344CB8AC3E}">
        <p14:creationId xmlns:p14="http://schemas.microsoft.com/office/powerpoint/2010/main" val="1917336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8CAFE8-87EA-60D8-610A-8094FCAB711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D62E8-9489-1E23-4695-665ED447A19F}"/>
              </a:ext>
            </a:extLst>
          </p:cNvPr>
          <p:cNvSpPr>
            <a:spLocks noGrp="1"/>
          </p:cNvSpPr>
          <p:nvPr>
            <p:ph type="title"/>
          </p:nvPr>
        </p:nvSpPr>
        <p:spPr>
          <a:xfrm>
            <a:off x="838200" y="365125"/>
            <a:ext cx="10515600" cy="1325563"/>
          </a:xfrm>
        </p:spPr>
        <p:txBody>
          <a:bodyPr>
            <a:normAutofit/>
          </a:bodyPr>
          <a:lstStyle/>
          <a:p>
            <a:r>
              <a:rPr lang="en-GB" sz="5400"/>
              <a:t>Ethnicity in the postcolonial period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6CE316-CD1E-BE23-7A65-4348917BC6A3}"/>
              </a:ext>
            </a:extLst>
          </p:cNvPr>
          <p:cNvSpPr>
            <a:spLocks noGrp="1"/>
          </p:cNvSpPr>
          <p:nvPr>
            <p:ph idx="1"/>
          </p:nvPr>
        </p:nvSpPr>
        <p:spPr>
          <a:xfrm>
            <a:off x="838200" y="1929384"/>
            <a:ext cx="10515600" cy="4251960"/>
          </a:xfrm>
        </p:spPr>
        <p:txBody>
          <a:bodyPr>
            <a:normAutofit fontScale="92500" lnSpcReduction="10000"/>
          </a:bodyPr>
          <a:lstStyle/>
          <a:p>
            <a:pPr>
              <a:spcBef>
                <a:spcPts val="0"/>
              </a:spcBef>
            </a:pPr>
            <a:r>
              <a:rPr lang="en-GB" dirty="0"/>
              <a:t>Equally, can assert difference from a larger group, or call for amalgamation of their sub-group with linguistically or culturally similar ‘others’ (Lynch, 2017)</a:t>
            </a:r>
          </a:p>
          <a:p>
            <a:pPr>
              <a:spcBef>
                <a:spcPts val="0"/>
              </a:spcBef>
            </a:pPr>
            <a:r>
              <a:rPr lang="en-GB" dirty="0"/>
              <a:t>Ethnic identities can ‘expand and contract in inverse relation to the scale of inclusion and exclusion of the membership’ (Cohen 1978: 387). </a:t>
            </a:r>
          </a:p>
          <a:p>
            <a:pPr>
              <a:spcBef>
                <a:spcPts val="0"/>
              </a:spcBef>
            </a:pPr>
            <a:r>
              <a:rPr lang="en-GB" dirty="0"/>
              <a:t>Responses to local conditions e.g. Hodgson (2011): Maasai activists in Tanzania positioned themselves as indigenous and later as pastoralists in efforts to pursue local political and economic struggles.</a:t>
            </a:r>
          </a:p>
          <a:p>
            <a:pPr>
              <a:spcBef>
                <a:spcPts val="0"/>
              </a:spcBef>
            </a:pPr>
            <a:r>
              <a:rPr lang="en-GB" dirty="0" err="1"/>
              <a:t>Enderois</a:t>
            </a:r>
            <a:r>
              <a:rPr lang="en-GB" dirty="0"/>
              <a:t> in Kenya - chose to assert ethnic difference from Kalenjin neighbours as strategy of legal argument to strengthen claims to land and resources on basis of special economic and cultural attachment (Lynch 2012).</a:t>
            </a:r>
          </a:p>
          <a:p>
            <a:endParaRPr lang="en-GB" sz="2200" dirty="0"/>
          </a:p>
        </p:txBody>
      </p:sp>
    </p:spTree>
    <p:extLst>
      <p:ext uri="{BB962C8B-B14F-4D97-AF65-F5344CB8AC3E}">
        <p14:creationId xmlns:p14="http://schemas.microsoft.com/office/powerpoint/2010/main" val="3904014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5D173-7E4D-0330-4E20-654E7EC8EF99}"/>
              </a:ext>
            </a:extLst>
          </p:cNvPr>
          <p:cNvSpPr>
            <a:spLocks noGrp="1"/>
          </p:cNvSpPr>
          <p:nvPr>
            <p:ph type="title"/>
          </p:nvPr>
        </p:nvSpPr>
        <p:spPr>
          <a:xfrm>
            <a:off x="838200" y="365125"/>
            <a:ext cx="10515600" cy="1325563"/>
          </a:xfrm>
        </p:spPr>
        <p:txBody>
          <a:bodyPr>
            <a:normAutofit/>
          </a:bodyPr>
          <a:lstStyle/>
          <a:p>
            <a:r>
              <a:rPr lang="en-GB" sz="5400"/>
              <a:t>Ethnicity and politics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558729-D387-9538-573C-202C114E97BB}"/>
              </a:ext>
            </a:extLst>
          </p:cNvPr>
          <p:cNvSpPr>
            <a:spLocks noGrp="1"/>
          </p:cNvSpPr>
          <p:nvPr>
            <p:ph idx="1"/>
          </p:nvPr>
        </p:nvSpPr>
        <p:spPr>
          <a:xfrm>
            <a:off x="838200" y="1929384"/>
            <a:ext cx="10515600" cy="4251960"/>
          </a:xfrm>
        </p:spPr>
        <p:txBody>
          <a:bodyPr>
            <a:normAutofit lnSpcReduction="10000"/>
          </a:bodyPr>
          <a:lstStyle/>
          <a:p>
            <a:pPr>
              <a:lnSpc>
                <a:spcPct val="100000"/>
              </a:lnSpc>
              <a:spcBef>
                <a:spcPts val="0"/>
              </a:spcBef>
            </a:pPr>
            <a:r>
              <a:rPr lang="en-GB" sz="2000" dirty="0"/>
              <a:t>Political affiliations across sub-Saharan Africa informed by many factors, including divisions other than ethnicity (e.g. class, religion, generation, gender), pertinent issues, personal characteristics (e.g. political record) and perceptions of likely outcomes.</a:t>
            </a:r>
          </a:p>
          <a:p>
            <a:pPr>
              <a:lnSpc>
                <a:spcPct val="100000"/>
              </a:lnSpc>
            </a:pPr>
            <a:r>
              <a:rPr lang="en-GB" sz="2000" dirty="0"/>
              <a:t>Ethnicity more politically salient in some contexts (e.g. Nigeria and Kenya) than elsewhere </a:t>
            </a:r>
          </a:p>
          <a:p>
            <a:pPr>
              <a:lnSpc>
                <a:spcPct val="100000"/>
              </a:lnSpc>
            </a:pPr>
            <a:r>
              <a:rPr lang="en-GB" sz="2000" dirty="0"/>
              <a:t>Given what we know about the construction, dynamic nature of ethnicity, politicised ethnicity seems curious.</a:t>
            </a:r>
          </a:p>
          <a:p>
            <a:pPr>
              <a:lnSpc>
                <a:spcPct val="100000"/>
              </a:lnSpc>
            </a:pPr>
            <a:r>
              <a:rPr lang="en-GB" sz="2000" dirty="0"/>
              <a:t>Key questions: How and why does particular line of ethnic cleavage acquire and retain political significance? (Lynch, 2017)</a:t>
            </a:r>
          </a:p>
          <a:p>
            <a:pPr>
              <a:lnSpc>
                <a:spcPct val="100000"/>
              </a:lnSpc>
            </a:pPr>
            <a:r>
              <a:rPr lang="en-GB" sz="2000" dirty="0"/>
              <a:t>Generally, blame for politicized ethnicity and associated divisions/conflicts placed on African elites who choose to mobilize support along ethnic lines, either for practical political reasons (easy mobilization and tactical advantage in relative absence of other major social cleavages), or to protect and promote vested economic and class interests (Molteno 1974).</a:t>
            </a:r>
          </a:p>
          <a:p>
            <a:endParaRPr lang="en-GB" sz="2000" dirty="0"/>
          </a:p>
        </p:txBody>
      </p:sp>
    </p:spTree>
    <p:extLst>
      <p:ext uri="{BB962C8B-B14F-4D97-AF65-F5344CB8AC3E}">
        <p14:creationId xmlns:p14="http://schemas.microsoft.com/office/powerpoint/2010/main" val="4097792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2CE76-7A67-5DE4-9D0B-B6A6BCE28941}"/>
              </a:ext>
            </a:extLst>
          </p:cNvPr>
          <p:cNvSpPr>
            <a:spLocks noGrp="1"/>
          </p:cNvSpPr>
          <p:nvPr>
            <p:ph type="title"/>
          </p:nvPr>
        </p:nvSpPr>
        <p:spPr>
          <a:xfrm>
            <a:off x="838200" y="365125"/>
            <a:ext cx="10515600" cy="1325563"/>
          </a:xfrm>
        </p:spPr>
        <p:txBody>
          <a:bodyPr>
            <a:normAutofit/>
          </a:bodyPr>
          <a:lstStyle/>
          <a:p>
            <a:r>
              <a:rPr lang="en-GB" sz="5400"/>
              <a:t>Ethnicity and politics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4A22EE-EAF0-2ABE-5290-092CF50F780A}"/>
              </a:ext>
            </a:extLst>
          </p:cNvPr>
          <p:cNvSpPr>
            <a:spLocks noGrp="1"/>
          </p:cNvSpPr>
          <p:nvPr>
            <p:ph idx="1"/>
          </p:nvPr>
        </p:nvSpPr>
        <p:spPr>
          <a:xfrm>
            <a:off x="838200" y="1929384"/>
            <a:ext cx="10515600" cy="4251960"/>
          </a:xfrm>
        </p:spPr>
        <p:txBody>
          <a:bodyPr>
            <a:normAutofit/>
          </a:bodyPr>
          <a:lstStyle/>
          <a:p>
            <a:r>
              <a:rPr lang="en-GB" dirty="0"/>
              <a:t>Polarised debates</a:t>
            </a:r>
          </a:p>
          <a:p>
            <a:r>
              <a:rPr lang="en-GB" dirty="0"/>
              <a:t>One pole: ethnic strategies of political mobilization portrayed as ‘ploy or distortion’ by African elites who use ethnic identities to ‘conceal their exploitative role’ and as ‘mark of false consciousness on the part of the supposed tribesmen, who subscribe to an ideology that is inconsistent with their material base and therefore unwittingly respond to the call for their own exploitation’ (</a:t>
            </a:r>
            <a:r>
              <a:rPr lang="en-GB" dirty="0" err="1"/>
              <a:t>Mafeje</a:t>
            </a:r>
            <a:r>
              <a:rPr lang="en-GB" dirty="0"/>
              <a:t> 1971: 259). </a:t>
            </a:r>
          </a:p>
          <a:p>
            <a:r>
              <a:rPr lang="en-GB" dirty="0"/>
              <a:t>Patronising, removes agency from non-elites, interprets non-elites as easily manipulated, irrational, and self-deceiving.</a:t>
            </a:r>
          </a:p>
        </p:txBody>
      </p:sp>
    </p:spTree>
    <p:extLst>
      <p:ext uri="{BB962C8B-B14F-4D97-AF65-F5344CB8AC3E}">
        <p14:creationId xmlns:p14="http://schemas.microsoft.com/office/powerpoint/2010/main" val="3557451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1CA85-61C1-FE6C-5C0E-3F1E0558F854}"/>
              </a:ext>
            </a:extLst>
          </p:cNvPr>
          <p:cNvSpPr>
            <a:spLocks noGrp="1"/>
          </p:cNvSpPr>
          <p:nvPr>
            <p:ph type="title"/>
          </p:nvPr>
        </p:nvSpPr>
        <p:spPr>
          <a:xfrm>
            <a:off x="838200" y="365125"/>
            <a:ext cx="10515600" cy="1325563"/>
          </a:xfrm>
        </p:spPr>
        <p:txBody>
          <a:bodyPr>
            <a:normAutofit/>
          </a:bodyPr>
          <a:lstStyle/>
          <a:p>
            <a:r>
              <a:rPr lang="en-GB" sz="5400" dirty="0"/>
              <a:t>Ethnicity and politics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CA8D82-E77A-7F90-404A-F8753BE6189C}"/>
              </a:ext>
            </a:extLst>
          </p:cNvPr>
          <p:cNvSpPr>
            <a:spLocks noGrp="1"/>
          </p:cNvSpPr>
          <p:nvPr>
            <p:ph idx="1"/>
          </p:nvPr>
        </p:nvSpPr>
        <p:spPr>
          <a:xfrm>
            <a:off x="838200" y="1929384"/>
            <a:ext cx="10515600" cy="4251960"/>
          </a:xfrm>
        </p:spPr>
        <p:txBody>
          <a:bodyPr>
            <a:normAutofit/>
          </a:bodyPr>
          <a:lstStyle/>
          <a:p>
            <a:r>
              <a:rPr lang="en-GB" sz="1900"/>
              <a:t>Alternative approach: economic rationalism, emphasising material advantages gained from supporting ethnic leaders. </a:t>
            </a:r>
          </a:p>
          <a:p>
            <a:r>
              <a:rPr lang="en-GB" sz="1900"/>
              <a:t>Molteno (1974: 84–85) –conflict of interests between urban/rural populations was mitigated by networks of communication and assistance.</a:t>
            </a:r>
          </a:p>
          <a:p>
            <a:r>
              <a:rPr lang="en-GB" sz="1900"/>
              <a:t>Patron-client interpretations: politicians and supporters linked through instrumental relationship where individual of higher socio-economic status (patron) uses influence and resources to provide protection and benefits for person of lower status (client), who in turn provides support and assistance to patron (Scott, 1972).</a:t>
            </a:r>
          </a:p>
          <a:p>
            <a:r>
              <a:rPr lang="en-GB" sz="1900"/>
              <a:t>‘Neopatrimonial’ regimes (Bratton and van de Walle, 1994).</a:t>
            </a:r>
          </a:p>
          <a:p>
            <a:r>
              <a:rPr lang="en-GB" sz="1900"/>
              <a:t>Much of literature on ethnic politics in sub-Saharan Africa emphasises logics of short-term material gain. </a:t>
            </a:r>
          </a:p>
          <a:p>
            <a:r>
              <a:rPr lang="en-GB" sz="1900"/>
              <a:t>Studies of popular metaphors - common reference to African state as a ‘cake’, politics as eating, popular demands for ‘our turn to eat’ (e.g. Bayart 1993 – </a:t>
            </a:r>
            <a:r>
              <a:rPr lang="en-GB" sz="1900" i="1"/>
              <a:t>The Politics of the Belly</a:t>
            </a:r>
            <a:r>
              <a:rPr lang="en-GB" sz="1900"/>
              <a:t>). </a:t>
            </a:r>
          </a:p>
          <a:p>
            <a:endParaRPr lang="en-GB" sz="1900"/>
          </a:p>
        </p:txBody>
      </p:sp>
    </p:spTree>
    <p:extLst>
      <p:ext uri="{BB962C8B-B14F-4D97-AF65-F5344CB8AC3E}">
        <p14:creationId xmlns:p14="http://schemas.microsoft.com/office/powerpoint/2010/main" val="30513431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2794C-4290-EF16-8FC8-826ABA097EB5}"/>
              </a:ext>
            </a:extLst>
          </p:cNvPr>
          <p:cNvSpPr>
            <a:spLocks noGrp="1"/>
          </p:cNvSpPr>
          <p:nvPr>
            <p:ph type="title"/>
          </p:nvPr>
        </p:nvSpPr>
        <p:spPr>
          <a:xfrm>
            <a:off x="838200" y="365125"/>
            <a:ext cx="10515600" cy="1325563"/>
          </a:xfrm>
        </p:spPr>
        <p:txBody>
          <a:bodyPr>
            <a:normAutofit/>
          </a:bodyPr>
          <a:lstStyle/>
          <a:p>
            <a:r>
              <a:rPr lang="en-GB" sz="5400"/>
              <a:t>Ethnicity and politics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292AB5-5C48-2694-0B1F-BF7908B11592}"/>
              </a:ext>
            </a:extLst>
          </p:cNvPr>
          <p:cNvSpPr>
            <a:spLocks noGrp="1"/>
          </p:cNvSpPr>
          <p:nvPr>
            <p:ph idx="1"/>
          </p:nvPr>
        </p:nvSpPr>
        <p:spPr>
          <a:xfrm>
            <a:off x="838200" y="1929384"/>
            <a:ext cx="10515600" cy="4251960"/>
          </a:xfrm>
        </p:spPr>
        <p:txBody>
          <a:bodyPr>
            <a:normAutofit/>
          </a:bodyPr>
          <a:lstStyle/>
          <a:p>
            <a:pPr>
              <a:spcBef>
                <a:spcPts val="0"/>
              </a:spcBef>
              <a:spcAft>
                <a:spcPts val="600"/>
              </a:spcAft>
            </a:pPr>
            <a:r>
              <a:rPr lang="en-GB" sz="1900"/>
              <a:t>Not just about short-term gain</a:t>
            </a:r>
          </a:p>
          <a:p>
            <a:pPr>
              <a:spcBef>
                <a:spcPts val="0"/>
              </a:spcBef>
              <a:spcAft>
                <a:spcPts val="600"/>
              </a:spcAft>
            </a:pPr>
            <a:r>
              <a:rPr lang="en-GB" sz="1900"/>
              <a:t>Individuals invest in patron-client networks to defend personal and community interests against dangerous, unpredictable state.</a:t>
            </a:r>
          </a:p>
          <a:p>
            <a:pPr>
              <a:spcBef>
                <a:spcPts val="0"/>
              </a:spcBef>
              <a:spcAft>
                <a:spcPts val="600"/>
              </a:spcAft>
            </a:pPr>
            <a:r>
              <a:rPr lang="en-GB" sz="1900"/>
              <a:t>Vicious circle – everyday experiences of nepotism, ethnic bias and corruption reinforces ‘reliance on the ethnic solidarity and patron client networks that dominate bureaucratic processes in post-colonial African states’ (Berman 2004: 39). </a:t>
            </a:r>
          </a:p>
          <a:p>
            <a:pPr>
              <a:spcBef>
                <a:spcPts val="0"/>
              </a:spcBef>
              <a:spcAft>
                <a:spcPts val="600"/>
              </a:spcAft>
            </a:pPr>
            <a:r>
              <a:rPr lang="en-GB" sz="1900"/>
              <a:t>Perception that others gain from ethnic identity and connections </a:t>
            </a:r>
            <a:r>
              <a:rPr lang="en-GB" sz="1900">
                <a:sym typeface="Wingdings" panose="05000000000000000000" pitchFamily="2" charset="2"/>
              </a:rPr>
              <a:t> people invest in and support their own ethnic leaders in hope of support and fear of losing out if ethnic ‘others’ gain power.</a:t>
            </a:r>
          </a:p>
          <a:p>
            <a:pPr>
              <a:spcBef>
                <a:spcPts val="0"/>
              </a:spcBef>
              <a:spcAft>
                <a:spcPts val="600"/>
              </a:spcAft>
            </a:pPr>
            <a:r>
              <a:rPr lang="en-GB" sz="1900">
                <a:sym typeface="Wingdings" panose="05000000000000000000" pitchFamily="2" charset="2"/>
              </a:rPr>
              <a:t>Voting for “one of your own” becomes a rational response to the system as perceived (Lynch, 2017)</a:t>
            </a:r>
          </a:p>
          <a:p>
            <a:pPr>
              <a:spcBef>
                <a:spcPts val="0"/>
              </a:spcBef>
              <a:spcAft>
                <a:spcPts val="600"/>
              </a:spcAft>
            </a:pPr>
            <a:r>
              <a:rPr lang="en-GB" sz="1900">
                <a:sym typeface="Wingdings" panose="05000000000000000000" pitchFamily="2" charset="2"/>
              </a:rPr>
              <a:t>Especially profound in multi-party contexts – electoral process viewed as ‘</a:t>
            </a:r>
            <a:r>
              <a:rPr lang="en-GB" sz="1900"/>
              <a:t>a zero-sum game with definite winners and losers among a country’s ethno-regional communities’ (Lemarchand 1992: 104) – victory brings opportunities, defeat threatens marginalisation, dispossession, even persecution.</a:t>
            </a:r>
          </a:p>
        </p:txBody>
      </p:sp>
    </p:spTree>
    <p:extLst>
      <p:ext uri="{BB962C8B-B14F-4D97-AF65-F5344CB8AC3E}">
        <p14:creationId xmlns:p14="http://schemas.microsoft.com/office/powerpoint/2010/main" val="3518054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ABEE97-B1EE-0709-7548-838C56AB7D9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455CE-06A6-B08A-3A11-79F075F83B14}"/>
              </a:ext>
            </a:extLst>
          </p:cNvPr>
          <p:cNvSpPr>
            <a:spLocks noGrp="1"/>
          </p:cNvSpPr>
          <p:nvPr>
            <p:ph type="title"/>
          </p:nvPr>
        </p:nvSpPr>
        <p:spPr>
          <a:xfrm>
            <a:off x="838200" y="365125"/>
            <a:ext cx="10515600" cy="1325563"/>
          </a:xfrm>
        </p:spPr>
        <p:txBody>
          <a:bodyPr>
            <a:normAutofit/>
          </a:bodyPr>
          <a:lstStyle/>
          <a:p>
            <a:r>
              <a:rPr lang="en-GB" sz="5400"/>
              <a:t>Ethnicity and politics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C13E8D-D3BA-50A4-10E3-68C8812DE155}"/>
              </a:ext>
            </a:extLst>
          </p:cNvPr>
          <p:cNvSpPr>
            <a:spLocks noGrp="1"/>
          </p:cNvSpPr>
          <p:nvPr>
            <p:ph idx="1"/>
          </p:nvPr>
        </p:nvSpPr>
        <p:spPr>
          <a:xfrm>
            <a:off x="838200" y="1929384"/>
            <a:ext cx="10515600" cy="4251960"/>
          </a:xfrm>
        </p:spPr>
        <p:txBody>
          <a:bodyPr>
            <a:normAutofit/>
          </a:bodyPr>
          <a:lstStyle/>
          <a:p>
            <a:pPr>
              <a:spcBef>
                <a:spcPts val="0"/>
              </a:spcBef>
              <a:spcAft>
                <a:spcPts val="600"/>
              </a:spcAft>
            </a:pPr>
            <a:r>
              <a:rPr lang="en-GB" sz="3200" dirty="0"/>
              <a:t>Rational calculations of material loss and gain can become intertwined and reinforced by more economically irrational feelings – emotions, drawing on collective histories of victimhood, marginalisation and entitlement.</a:t>
            </a:r>
          </a:p>
          <a:p>
            <a:pPr>
              <a:spcBef>
                <a:spcPts val="0"/>
              </a:spcBef>
              <a:spcAft>
                <a:spcPts val="600"/>
              </a:spcAft>
            </a:pPr>
            <a:r>
              <a:rPr lang="en-GB" sz="3200" dirty="0"/>
              <a:t>Still rational - logics of ‘exclusionary ethnicity’, or who should ‘not get power and control the state’s resources’ (Mueller 2008: 201</a:t>
            </a:r>
          </a:p>
          <a:p>
            <a:pPr>
              <a:spcBef>
                <a:spcPts val="0"/>
              </a:spcBef>
              <a:spcAft>
                <a:spcPts val="600"/>
              </a:spcAft>
            </a:pPr>
            <a:r>
              <a:rPr lang="en-GB" sz="3200" dirty="0"/>
              <a:t>Self-reinforcing cycle of ethnic politics can help justify participation in inter-communal violence.</a:t>
            </a:r>
          </a:p>
        </p:txBody>
      </p:sp>
    </p:spTree>
    <p:extLst>
      <p:ext uri="{BB962C8B-B14F-4D97-AF65-F5344CB8AC3E}">
        <p14:creationId xmlns:p14="http://schemas.microsoft.com/office/powerpoint/2010/main" val="9722372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C6ABA-A966-EC96-5DDC-57ABE7249D2A}"/>
              </a:ext>
            </a:extLst>
          </p:cNvPr>
          <p:cNvSpPr>
            <a:spLocks noGrp="1"/>
          </p:cNvSpPr>
          <p:nvPr>
            <p:ph type="title"/>
          </p:nvPr>
        </p:nvSpPr>
        <p:spPr>
          <a:xfrm>
            <a:off x="838200" y="365125"/>
            <a:ext cx="10515600" cy="1325563"/>
          </a:xfrm>
        </p:spPr>
        <p:txBody>
          <a:bodyPr>
            <a:normAutofit/>
          </a:bodyPr>
          <a:lstStyle/>
          <a:p>
            <a:r>
              <a:rPr lang="en-GB" sz="5400"/>
              <a:t>Ethnicity…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806FB5-D7E0-3971-0063-E328561941CC}"/>
              </a:ext>
            </a:extLst>
          </p:cNvPr>
          <p:cNvSpPr>
            <a:spLocks noGrp="1"/>
          </p:cNvSpPr>
          <p:nvPr>
            <p:ph idx="1"/>
          </p:nvPr>
        </p:nvSpPr>
        <p:spPr>
          <a:xfrm>
            <a:off x="838200" y="1929384"/>
            <a:ext cx="10515600" cy="4251960"/>
          </a:xfrm>
        </p:spPr>
        <p:txBody>
          <a:bodyPr>
            <a:normAutofit/>
          </a:bodyPr>
          <a:lstStyle/>
          <a:p>
            <a:r>
              <a:rPr lang="en-GB" sz="4000" dirty="0"/>
              <a:t>Ethnicity isn’t a simple explanation for conflict – erases economic, social, cultural concerns</a:t>
            </a:r>
          </a:p>
          <a:p>
            <a:r>
              <a:rPr lang="en-GB" sz="4000" dirty="0"/>
              <a:t>Complex, dynamic, changing over time and space.</a:t>
            </a:r>
          </a:p>
          <a:p>
            <a:r>
              <a:rPr lang="en-GB" sz="4000" dirty="0"/>
              <a:t>Why do you think journalists reach for ‘tribalism’ or ‘ethnicity’ as an explanation for conflict?</a:t>
            </a:r>
          </a:p>
        </p:txBody>
      </p:sp>
    </p:spTree>
    <p:extLst>
      <p:ext uri="{BB962C8B-B14F-4D97-AF65-F5344CB8AC3E}">
        <p14:creationId xmlns:p14="http://schemas.microsoft.com/office/powerpoint/2010/main" val="41981367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E0C41-1604-1547-372D-623BCC5CD6CC}"/>
              </a:ext>
            </a:extLst>
          </p:cNvPr>
          <p:cNvSpPr>
            <a:spLocks noGrp="1"/>
          </p:cNvSpPr>
          <p:nvPr>
            <p:ph type="title"/>
          </p:nvPr>
        </p:nvSpPr>
        <p:spPr/>
        <p:txBody>
          <a:bodyPr/>
          <a:lstStyle/>
          <a:p>
            <a:r>
              <a:rPr lang="en-GB" dirty="0"/>
              <a:t>Primary source analysis</a:t>
            </a:r>
          </a:p>
        </p:txBody>
      </p:sp>
      <p:sp>
        <p:nvSpPr>
          <p:cNvPr id="3" name="Content Placeholder 2">
            <a:extLst>
              <a:ext uri="{FF2B5EF4-FFF2-40B4-BE49-F238E27FC236}">
                <a16:creationId xmlns:a16="http://schemas.microsoft.com/office/drawing/2014/main" id="{7E13E628-B0E2-2637-7B69-B7C7286A8B3F}"/>
              </a:ext>
            </a:extLst>
          </p:cNvPr>
          <p:cNvSpPr>
            <a:spLocks noGrp="1"/>
          </p:cNvSpPr>
          <p:nvPr>
            <p:ph idx="1"/>
          </p:nvPr>
        </p:nvSpPr>
        <p:spPr>
          <a:xfrm>
            <a:off x="838200" y="1839912"/>
            <a:ext cx="10515600" cy="4351338"/>
          </a:xfrm>
        </p:spPr>
        <p:txBody>
          <a:bodyPr/>
          <a:lstStyle/>
          <a:p>
            <a:r>
              <a:rPr lang="en-GB" dirty="0"/>
              <a:t>Excerpt from Chapter 8 of Nelson Mandela, </a:t>
            </a:r>
            <a:r>
              <a:rPr lang="en-GB" i="1" dirty="0"/>
              <a:t>No Easy Walk to Freedom </a:t>
            </a:r>
            <a:r>
              <a:rPr lang="en-GB"/>
              <a:t>(New York, 1965)</a:t>
            </a:r>
          </a:p>
        </p:txBody>
      </p:sp>
    </p:spTree>
    <p:extLst>
      <p:ext uri="{BB962C8B-B14F-4D97-AF65-F5344CB8AC3E}">
        <p14:creationId xmlns:p14="http://schemas.microsoft.com/office/powerpoint/2010/main" val="9904579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26A5C-AC02-D44D-5244-4A6A2B23208A}"/>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44185341-1911-8A47-B91A-7A224999F699}"/>
              </a:ext>
            </a:extLst>
          </p:cNvPr>
          <p:cNvSpPr>
            <a:spLocks noGrp="1"/>
          </p:cNvSpPr>
          <p:nvPr>
            <p:ph idx="1"/>
          </p:nvPr>
        </p:nvSpPr>
        <p:spPr/>
        <p:txBody>
          <a:bodyPr/>
          <a:lstStyle/>
          <a:p>
            <a:r>
              <a:rPr lang="en-GB" dirty="0"/>
              <a:t>Why was the idea of “tribal Africa” so useful to colonial administrators?</a:t>
            </a:r>
          </a:p>
          <a:p>
            <a:r>
              <a:rPr lang="en-GB" dirty="0"/>
              <a:t>In what ways did colonial states invent and incentivise ethnic identities?</a:t>
            </a:r>
          </a:p>
          <a:p>
            <a:r>
              <a:rPr lang="en-GB" dirty="0"/>
              <a:t>Why do you think journalists reach for ‘tribalism’ or ‘ethnicity’ as an explanation for conflict?</a:t>
            </a:r>
          </a:p>
          <a:p>
            <a:endParaRPr lang="en-GB" dirty="0"/>
          </a:p>
        </p:txBody>
      </p:sp>
    </p:spTree>
    <p:extLst>
      <p:ext uri="{BB962C8B-B14F-4D97-AF65-F5344CB8AC3E}">
        <p14:creationId xmlns:p14="http://schemas.microsoft.com/office/powerpoint/2010/main" val="682480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9E6B-7EA1-9107-29F8-792BFBBDE229}"/>
              </a:ext>
            </a:extLst>
          </p:cNvPr>
          <p:cNvSpPr>
            <a:spLocks noGrp="1"/>
          </p:cNvSpPr>
          <p:nvPr>
            <p:ph type="title"/>
          </p:nvPr>
        </p:nvSpPr>
        <p:spPr/>
        <p:txBody>
          <a:bodyPr/>
          <a:lstStyle/>
          <a:p>
            <a:r>
              <a:rPr lang="en-GB" dirty="0"/>
              <a:t>Questions</a:t>
            </a:r>
          </a:p>
        </p:txBody>
      </p:sp>
      <p:graphicFrame>
        <p:nvGraphicFramePr>
          <p:cNvPr id="4" name="Content Placeholder 3">
            <a:extLst>
              <a:ext uri="{FF2B5EF4-FFF2-40B4-BE49-F238E27FC236}">
                <a16:creationId xmlns:a16="http://schemas.microsoft.com/office/drawing/2014/main" id="{EAE68DD1-51B8-D571-DDD9-01A6D6C76E4E}"/>
              </a:ext>
            </a:extLst>
          </p:cNvPr>
          <p:cNvGraphicFramePr>
            <a:graphicFrameLocks noGrp="1"/>
          </p:cNvGraphicFramePr>
          <p:nvPr>
            <p:ph idx="1"/>
            <p:extLst>
              <p:ext uri="{D42A27DB-BD31-4B8C-83A1-F6EECF244321}">
                <p14:modId xmlns:p14="http://schemas.microsoft.com/office/powerpoint/2010/main" val="2857567644"/>
              </p:ext>
            </p:extLst>
          </p:nvPr>
        </p:nvGraphicFramePr>
        <p:xfrm>
          <a:off x="838200" y="3476466"/>
          <a:ext cx="10515600" cy="1049655"/>
        </p:xfrm>
        <a:graphic>
          <a:graphicData uri="http://schemas.openxmlformats.org/drawingml/2006/table">
            <a:tbl>
              <a:tblPr/>
              <a:tblGrid>
                <a:gridCol w="10515600">
                  <a:extLst>
                    <a:ext uri="{9D8B030D-6E8A-4147-A177-3AD203B41FA5}">
                      <a16:colId xmlns:a16="http://schemas.microsoft.com/office/drawing/2014/main" val="2676015705"/>
                    </a:ext>
                  </a:extLst>
                </a:gridCol>
              </a:tblGrid>
              <a:tr h="0">
                <a:tc>
                  <a:txBody>
                    <a:bodyPr/>
                    <a:lstStyle/>
                    <a:p>
                      <a:pPr fontAlgn="t">
                        <a:lnSpc>
                          <a:spcPts val="1500"/>
                        </a:lnSpc>
                        <a:buNone/>
                      </a:pPr>
                      <a:r>
                        <a:rPr lang="en-GB" b="1" i="0" dirty="0">
                          <a:effectLst/>
                          <a:latin typeface="Segoe UI" panose="020B0502040204020203" pitchFamily="34" charset="0"/>
                        </a:rPr>
                        <a:t>Why was the idea of “tribal Africa” so useful to colonial administrators?</a:t>
                      </a:r>
                      <a:endParaRPr lang="en-GB" b="0" i="0" dirty="0">
                        <a:effectLst/>
                        <a:latin typeface="Segoe UI" panose="020B0502040204020203" pitchFamily="34" charset="0"/>
                      </a:endParaRPr>
                    </a:p>
                    <a:p>
                      <a:pPr fontAlgn="t">
                        <a:lnSpc>
                          <a:spcPts val="1500"/>
                        </a:lnSpc>
                        <a:buFont typeface="Arial" panose="020B0604020202020204" pitchFamily="34" charset="0"/>
                        <a:buChar char="•"/>
                      </a:pPr>
                      <a:r>
                        <a:rPr lang="en-GB" b="0" i="0" dirty="0">
                          <a:effectLst/>
                          <a:latin typeface="Segoe UI" panose="020B0502040204020203" pitchFamily="34" charset="0"/>
                        </a:rPr>
                        <a:t>How did indirect rule depend on assumptions about ethnically bounded communities?</a:t>
                      </a:r>
                    </a:p>
                    <a:p>
                      <a:pPr fontAlgn="t">
                        <a:lnSpc>
                          <a:spcPts val="1500"/>
                        </a:lnSpc>
                        <a:buNone/>
                      </a:pPr>
                      <a:r>
                        <a:rPr lang="en-GB" b="1" i="0" dirty="0">
                          <a:effectLst/>
                          <a:latin typeface="Segoe UI" panose="020B0502040204020203" pitchFamily="34" charset="0"/>
                        </a:rPr>
                        <a:t>In what ways did colonial states both </a:t>
                      </a:r>
                      <a:r>
                        <a:rPr lang="en-GB" b="1" i="1" dirty="0">
                          <a:effectLst/>
                          <a:latin typeface="Segoe UI" panose="020B0502040204020203" pitchFamily="34" charset="0"/>
                        </a:rPr>
                        <a:t>invent</a:t>
                      </a:r>
                      <a:r>
                        <a:rPr lang="en-GB" b="1" i="0" dirty="0">
                          <a:effectLst/>
                          <a:latin typeface="Segoe UI" panose="020B0502040204020203" pitchFamily="34" charset="0"/>
                        </a:rPr>
                        <a:t> and </a:t>
                      </a:r>
                      <a:r>
                        <a:rPr lang="en-GB" b="1" i="1" dirty="0">
                          <a:effectLst/>
                          <a:latin typeface="Segoe UI" panose="020B0502040204020203" pitchFamily="34" charset="0"/>
                        </a:rPr>
                        <a:t>incentivise</a:t>
                      </a:r>
                      <a:r>
                        <a:rPr lang="en-GB" b="1" i="0" dirty="0">
                          <a:effectLst/>
                          <a:latin typeface="Segoe UI" panose="020B0502040204020203" pitchFamily="34" charset="0"/>
                        </a:rPr>
                        <a:t> ethnic identities?</a:t>
                      </a:r>
                      <a:endParaRPr lang="en-GB" b="0" i="0" dirty="0">
                        <a:effectLst/>
                        <a:latin typeface="Segoe UI" panose="020B0502040204020203" pitchFamily="34" charset="0"/>
                      </a:endParaRP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535747957"/>
                  </a:ext>
                </a:extLst>
              </a:tr>
              <a:tr h="0">
                <a:tc>
                  <a:txBody>
                    <a:bodyPr/>
                    <a:lstStyle/>
                    <a:p>
                      <a:endParaRPr lang="en-GB" dirty="0"/>
                    </a:p>
                  </a:txBody>
                  <a:tcPr>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1544688675"/>
                  </a:ext>
                </a:extLst>
              </a:tr>
            </a:tbl>
          </a:graphicData>
        </a:graphic>
      </p:graphicFrame>
    </p:spTree>
    <p:extLst>
      <p:ext uri="{BB962C8B-B14F-4D97-AF65-F5344CB8AC3E}">
        <p14:creationId xmlns:p14="http://schemas.microsoft.com/office/powerpoint/2010/main" val="2588483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54B2B-4108-3AD9-8A80-2E9E99E6213F}"/>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Any questions?</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45518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0027F-CD04-A4F8-A2D6-420D7B483177}"/>
              </a:ext>
            </a:extLst>
          </p:cNvPr>
          <p:cNvSpPr>
            <a:spLocks noGrp="1"/>
          </p:cNvSpPr>
          <p:nvPr>
            <p:ph type="title"/>
          </p:nvPr>
        </p:nvSpPr>
        <p:spPr>
          <a:xfrm>
            <a:off x="638882" y="639193"/>
            <a:ext cx="3571810" cy="3573516"/>
          </a:xfrm>
        </p:spPr>
        <p:txBody>
          <a:bodyPr vert="horz" lIns="91440" tIns="45720" rIns="91440" bIns="45720" rtlCol="0" anchor="b">
            <a:normAutofit fontScale="90000"/>
          </a:bodyPr>
          <a:lstStyle/>
          <a:p>
            <a:r>
              <a:rPr lang="en-US" sz="5600" kern="1200" dirty="0">
                <a:solidFill>
                  <a:schemeClr val="tx1"/>
                </a:solidFill>
                <a:latin typeface="+mj-lt"/>
                <a:ea typeface="+mj-ea"/>
                <a:cs typeface="+mj-cs"/>
              </a:rPr>
              <a:t>Monday’s session: Gender, age, and generation</a:t>
            </a:r>
          </a:p>
        </p:txBody>
      </p:sp>
      <p:sp>
        <p:nvSpPr>
          <p:cNvPr id="3" name="Content Placeholder 2">
            <a:extLst>
              <a:ext uri="{FF2B5EF4-FFF2-40B4-BE49-F238E27FC236}">
                <a16:creationId xmlns:a16="http://schemas.microsoft.com/office/drawing/2014/main" id="{25F5F69C-8FB1-9FA8-AE4B-AB60BCF8786D}"/>
              </a:ext>
            </a:extLst>
          </p:cNvPr>
          <p:cNvSpPr>
            <a:spLocks noGrp="1"/>
          </p:cNvSpPr>
          <p:nvPr>
            <p:ph idx="1"/>
          </p:nvPr>
        </p:nvSpPr>
        <p:spPr>
          <a:xfrm>
            <a:off x="638882" y="4631161"/>
            <a:ext cx="3571810" cy="1559327"/>
          </a:xfrm>
        </p:spPr>
        <p:txBody>
          <a:bodyPr vert="horz" lIns="91440" tIns="45720" rIns="91440" bIns="45720" rtlCol="0">
            <a:normAutofit fontScale="92500" lnSpcReduction="10000"/>
          </a:bodyPr>
          <a:lstStyle/>
          <a:p>
            <a:pPr marL="0" indent="0">
              <a:buNone/>
            </a:pPr>
            <a:r>
              <a:rPr lang="en-US" sz="2400" kern="1200" dirty="0">
                <a:solidFill>
                  <a:schemeClr val="tx1"/>
                </a:solidFill>
                <a:latin typeface="+mn-lt"/>
                <a:ea typeface="+mn-ea"/>
                <a:cs typeface="+mn-cs"/>
              </a:rPr>
              <a:t>Please read at least one of the key readings in the ‘generation’ section, one in the ‘gender’ section,  and bring your notes to class.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EC81357-2418-A019-0706-C0E6A9B8774F}"/>
              </a:ext>
            </a:extLst>
          </p:cNvPr>
          <p:cNvPicPr>
            <a:picLocks noChangeAspect="1"/>
          </p:cNvPicPr>
          <p:nvPr/>
        </p:nvPicPr>
        <p:blipFill>
          <a:blip r:embed="rId2"/>
          <a:stretch>
            <a:fillRect/>
          </a:stretch>
        </p:blipFill>
        <p:spPr>
          <a:xfrm>
            <a:off x="6775555" y="0"/>
            <a:ext cx="4834077" cy="5871999"/>
          </a:xfrm>
          <a:prstGeom prst="rect">
            <a:avLst/>
          </a:prstGeom>
        </p:spPr>
      </p:pic>
      <p:sp>
        <p:nvSpPr>
          <p:cNvPr id="10" name="TextBox 9">
            <a:extLst>
              <a:ext uri="{FF2B5EF4-FFF2-40B4-BE49-F238E27FC236}">
                <a16:creationId xmlns:a16="http://schemas.microsoft.com/office/drawing/2014/main" id="{43FB11FC-6C6A-5C77-6675-59CCACA328A2}"/>
              </a:ext>
            </a:extLst>
          </p:cNvPr>
          <p:cNvSpPr txBox="1"/>
          <p:nvPr/>
        </p:nvSpPr>
        <p:spPr>
          <a:xfrm>
            <a:off x="6945590" y="6005822"/>
            <a:ext cx="6097248" cy="369332"/>
          </a:xfrm>
          <a:prstGeom prst="rect">
            <a:avLst/>
          </a:prstGeom>
          <a:noFill/>
        </p:spPr>
        <p:txBody>
          <a:bodyPr wrap="square">
            <a:spAutoFit/>
          </a:bodyPr>
          <a:lstStyle/>
          <a:p>
            <a:r>
              <a:rPr lang="en-GB" dirty="0"/>
              <a:t>Anya Paintsil, "Mair at </a:t>
            </a:r>
            <a:r>
              <a:rPr lang="en-GB" dirty="0" err="1"/>
              <a:t>Cylch</a:t>
            </a:r>
            <a:r>
              <a:rPr lang="en-GB" dirty="0"/>
              <a:t> </a:t>
            </a:r>
            <a:r>
              <a:rPr lang="en-GB" dirty="0" err="1"/>
              <a:t>Meithrin</a:t>
            </a:r>
            <a:r>
              <a:rPr lang="en-GB" dirty="0"/>
              <a:t>" (2020)</a:t>
            </a:r>
          </a:p>
        </p:txBody>
      </p:sp>
    </p:spTree>
    <p:extLst>
      <p:ext uri="{BB962C8B-B14F-4D97-AF65-F5344CB8AC3E}">
        <p14:creationId xmlns:p14="http://schemas.microsoft.com/office/powerpoint/2010/main" val="1959445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2782</Words>
  <Application>Microsoft Office PowerPoint</Application>
  <PresentationFormat>Widescreen</PresentationFormat>
  <Paragraphs>166</Paragraphs>
  <Slides>33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Aptos Display</vt:lpstr>
      <vt:lpstr>Arial</vt:lpstr>
      <vt:lpstr>Segoe UI</vt:lpstr>
      <vt:lpstr>Wingdings</vt:lpstr>
      <vt:lpstr>Office Theme</vt:lpstr>
      <vt:lpstr>HPHI5035/6035: African Modernities  </vt:lpstr>
      <vt:lpstr>Today’s session</vt:lpstr>
      <vt:lpstr>The danger of a single story</vt:lpstr>
      <vt:lpstr>PowerPoint Presentation</vt:lpstr>
      <vt:lpstr>Ethnicity</vt:lpstr>
      <vt:lpstr>Ethnicity</vt:lpstr>
      <vt:lpstr>Debating ‘ethnicity’: Primordialism and instrumentalism</vt:lpstr>
      <vt:lpstr>Debating ‘ethnicity’: Primordialism and instrumentalism</vt:lpstr>
      <vt:lpstr>Debating ‘ethnicity’: Primordialism and instrumentalism</vt:lpstr>
      <vt:lpstr>Debating ‘ethnicity’: Primordialism and instrumentalism</vt:lpstr>
      <vt:lpstr>Debating ‘ethnicity’: Constructivism</vt:lpstr>
      <vt:lpstr>Debating ethnicity: Constructivism</vt:lpstr>
      <vt:lpstr>Ethnicity: The ‘invention of tradition’</vt:lpstr>
      <vt:lpstr>Ethnicity: The ‘invention of tradition’</vt:lpstr>
      <vt:lpstr>Ethnicity: The ‘invention of tradition’</vt:lpstr>
      <vt:lpstr>Ethnicity: The ‘invention of tradition’</vt:lpstr>
      <vt:lpstr>Ethnicity: The ‘invention of tradition’</vt:lpstr>
      <vt:lpstr>Ethnicity: ‘The invention of tradition’</vt:lpstr>
      <vt:lpstr>Ethnicity: ‘The invention of tradition’</vt:lpstr>
      <vt:lpstr>Ethnicity</vt:lpstr>
      <vt:lpstr>Ethnicity in the postcolonial period</vt:lpstr>
      <vt:lpstr>Ethnicity in the postcolonial period</vt:lpstr>
      <vt:lpstr>Ethnicity and politics</vt:lpstr>
      <vt:lpstr>Ethnicity and politics</vt:lpstr>
      <vt:lpstr>Ethnicity and politics</vt:lpstr>
      <vt:lpstr>Ethnicity and politics</vt:lpstr>
      <vt:lpstr>Ethnicity and politics</vt:lpstr>
      <vt:lpstr>Ethnicity…</vt:lpstr>
      <vt:lpstr>Primary source analysis</vt:lpstr>
      <vt:lpstr>Questions</vt:lpstr>
      <vt:lpstr>Questions</vt:lpstr>
      <vt:lpstr>Any questions?</vt:lpstr>
      <vt:lpstr>Monday’s session: Gender, age, and generation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3</cp:revision>
  <dcterms:created xsi:type="dcterms:W3CDTF">2026-04-19T21:12:18Z</dcterms:created>
  <dcterms:modified xsi:type="dcterms:W3CDTF">2026-04-24T08:34:26Z</dcterms:modified>
</cp:coreProperties>
</file>