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3" r:id="rId1"/>
  </p:sldMasterIdLst>
  <p:sldIdLst>
    <p:sldId id="256" r:id="rId2"/>
    <p:sldId id="257" r:id="rId3"/>
    <p:sldId id="268" r:id="rId4"/>
    <p:sldId id="270" r:id="rId5"/>
    <p:sldId id="259" r:id="rId6"/>
    <p:sldId id="269" r:id="rId7"/>
    <p:sldId id="258" r:id="rId8"/>
    <p:sldId id="260" r:id="rId9"/>
    <p:sldId id="262" r:id="rId10"/>
    <p:sldId id="263" r:id="rId11"/>
    <p:sldId id="271" r:id="rId12"/>
    <p:sldId id="272" r:id="rId13"/>
    <p:sldId id="266" r:id="rId14"/>
    <p:sldId id="273" r:id="rId15"/>
    <p:sldId id="267" r:id="rId16"/>
    <p:sldId id="274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-624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12192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8140701" y="0"/>
            <a:ext cx="40513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72085" y="3337560"/>
            <a:ext cx="8640064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77400" y="1544812"/>
            <a:ext cx="8640064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6EE87-EBD5-4F12-A48A-63ACA297AC8F}" type="datetimeFigureOut">
              <a:rPr lang="en-US" smtClean="0"/>
              <a:pPr/>
              <a:t>5/2/2018</a:t>
            </a:fld>
            <a:endParaRPr lang="en-US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smtClean="0"/>
              <a:pPr/>
              <a:t>5/2/2018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12192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8140701" y="0"/>
            <a:ext cx="40513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3583838"/>
            <a:ext cx="88392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485800"/>
            <a:ext cx="88392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smtClean="0"/>
              <a:pPr/>
              <a:t>5/2/2018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99568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48768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89600" y="1600201"/>
            <a:ext cx="48768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smtClean="0"/>
              <a:pPr/>
              <a:t>5/2/2018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9728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5486400"/>
            <a:ext cx="5386917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3368" y="5486400"/>
            <a:ext cx="5389033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09600" y="1516912"/>
            <a:ext cx="5386917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1516912"/>
            <a:ext cx="5389033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smtClean="0"/>
              <a:pPr/>
              <a:t>5/2/2018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320"/>
            <a:ext cx="9960864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smtClean="0"/>
              <a:pPr/>
              <a:t>5/2/2018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smtClean="0"/>
              <a:pPr/>
              <a:t>5/2/2018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85528"/>
            <a:ext cx="42672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214424"/>
            <a:ext cx="36576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09600" y="1981200"/>
            <a:ext cx="94488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smtClean="0"/>
              <a:pPr/>
              <a:t>5/2/2018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75264" y="6422065"/>
            <a:ext cx="1016000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08976" y="1705709"/>
            <a:ext cx="4071824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420837" y="1019907"/>
            <a:ext cx="54864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408979" y="2998765"/>
            <a:ext cx="4071821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422065"/>
            <a:ext cx="2844800" cy="365125"/>
          </a:xfrm>
        </p:spPr>
        <p:txBody>
          <a:bodyPr/>
          <a:lstStyle/>
          <a:p>
            <a:fld id="{C7616CA0-919D-4A49-9C8A-62FDFB3A5183}" type="datetimeFigureOut">
              <a:rPr lang="en-US" smtClean="0"/>
              <a:pPr/>
              <a:t>5/2/2018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smtClean="0"/>
              <a:pPr/>
              <a:t>5/2/2018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smtClean="0"/>
              <a:pPr/>
              <a:t>5/2/2018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4752126"/>
            <a:ext cx="12192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9753600" y="0"/>
            <a:ext cx="24384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609600" y="274638"/>
            <a:ext cx="99568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995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09600" y="6422065"/>
            <a:ext cx="28448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0298CD5-6C1E-4009-B41F-6DF62E31D3BE}" type="datetimeFigureOut">
              <a:rPr lang="en-US" smtClean="0"/>
              <a:pPr/>
              <a:t>5/2/2018</a:t>
            </a:fld>
            <a:endParaRPr lang="en-US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165600" y="6422065"/>
            <a:ext cx="38608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10871200" y="6422065"/>
            <a:ext cx="1016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guruskhosae.com/sri-guru-granth-sahib-ji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dtfbooks.com/guru-gobind-singh-ji-7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www.eheandme.com/news_articles/549672399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s://www.dollsofindia.com/us/product/world-religion-posters/golden-temple-guru-granth-sahib-and-ten-sikh-gurus-reprint-on-paper-QN73.html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medium.com/@kirandhesi/injustice-of-the-desecration-of-guru-granth-sahib-ji-b6b66258797b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s://commons.wikimedia.org/wiki/File:Sri_Guru_Granth_Sahib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ollsofindia.com/us/product/world-religion-posters/golden-temple-guru-granth-sahib-and-ten-sikh-gurus-reprint-on-paper-QN73.html" TargetMode="External"/><Relationship Id="rId7" Type="http://schemas.openxmlformats.org/officeDocument/2006/relationships/hyperlink" Target="https://commons.wikimedia.org/wiki/File:Sri_Guru_Granth_Sahib.jpg" TargetMode="External"/><Relationship Id="rId2" Type="http://schemas.openxmlformats.org/officeDocument/2006/relationships/hyperlink" Target="https://medium.com/@kirandhesi/injustice-of-the-desecration-of-guru-granth-sahib-ji-b6b66258797b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uruskhosae.com/sri-guru-granth-sahib-ji/" TargetMode="External"/><Relationship Id="rId5" Type="http://schemas.openxmlformats.org/officeDocument/2006/relationships/hyperlink" Target="https://www.eheandme.com/news_articles/549672399" TargetMode="External"/><Relationship Id="rId4" Type="http://schemas.openxmlformats.org/officeDocument/2006/relationships/hyperlink" Target="http://www.dtfbooks.com/guru-gobind-singh-ji-7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8E6EDA8-448C-4032-9234-E5CBBB194E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3142" y="2468879"/>
            <a:ext cx="9248504" cy="1707486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The Guru </a:t>
            </a:r>
            <a:r>
              <a:rPr lang="en-GB" dirty="0" err="1" smtClean="0">
                <a:solidFill>
                  <a:schemeClr val="tx1"/>
                </a:solidFill>
              </a:rPr>
              <a:t>Granth</a:t>
            </a:r>
            <a:r>
              <a:rPr lang="en-GB" dirty="0" smtClean="0">
                <a:solidFill>
                  <a:schemeClr val="tx1"/>
                </a:solidFill>
              </a:rPr>
              <a:t> Sahib and its significance within the Sikh faith</a:t>
            </a:r>
            <a:r>
              <a:rPr lang="en-GB" dirty="0">
                <a:solidFill>
                  <a:schemeClr val="tx1"/>
                </a:solidFill>
              </a:rPr>
              <a:t/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HPRS4001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5BA08FF3-CF80-4D25-8CCF-D94E31EF5F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2714" y="3595681"/>
            <a:ext cx="8640064" cy="1752600"/>
          </a:xfrm>
        </p:spPr>
        <p:txBody>
          <a:bodyPr>
            <a:normAutofit/>
          </a:bodyPr>
          <a:lstStyle/>
          <a:p>
            <a:r>
              <a:rPr lang="en-GB" dirty="0" smtClean="0"/>
              <a:t>By </a:t>
            </a:r>
            <a:r>
              <a:rPr lang="en-GB" dirty="0"/>
              <a:t>Amy Seale </a:t>
            </a:r>
          </a:p>
          <a:p>
            <a:r>
              <a:rPr lang="en-GB" dirty="0"/>
              <a:t>1700646</a:t>
            </a:r>
          </a:p>
        </p:txBody>
      </p:sp>
    </p:spTree>
    <p:extLst>
      <p:ext uri="{BB962C8B-B14F-4D97-AF65-F5344CB8AC3E}">
        <p14:creationId xmlns="" xmlns:p14="http://schemas.microsoft.com/office/powerpoint/2010/main" val="1271233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n>
                  <a:solidFill>
                    <a:srgbClr val="00B0F0"/>
                  </a:solidFill>
                </a:ln>
              </a:rPr>
              <a:t>What is the Guru </a:t>
            </a:r>
            <a:r>
              <a:rPr lang="en-GB" dirty="0" err="1" smtClean="0">
                <a:ln>
                  <a:solidFill>
                    <a:srgbClr val="00B0F0"/>
                  </a:solidFill>
                </a:ln>
              </a:rPr>
              <a:t>Granth</a:t>
            </a:r>
            <a:r>
              <a:rPr lang="en-GB" dirty="0" smtClean="0">
                <a:ln>
                  <a:solidFill>
                    <a:srgbClr val="00B0F0"/>
                  </a:solidFill>
                </a:ln>
              </a:rPr>
              <a:t> Sahib?</a:t>
            </a:r>
            <a:endParaRPr lang="en-GB" dirty="0">
              <a:ln>
                <a:solidFill>
                  <a:srgbClr val="00B0F0"/>
                </a:solidFill>
              </a:ln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 Guru </a:t>
            </a:r>
            <a:r>
              <a:rPr lang="en-GB" dirty="0" err="1" smtClean="0"/>
              <a:t>Granth</a:t>
            </a:r>
            <a:r>
              <a:rPr lang="en-GB" dirty="0" smtClean="0"/>
              <a:t> Sahib is the sacred text of the Sikhs.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“Sikhs will almost invariably reply </a:t>
            </a:r>
          </a:p>
          <a:p>
            <a:pPr>
              <a:buNone/>
            </a:pPr>
            <a:r>
              <a:rPr lang="en-GB" dirty="0" smtClean="0"/>
              <a:t>that the ultimate authority is, </a:t>
            </a:r>
          </a:p>
          <a:p>
            <a:pPr>
              <a:buNone/>
            </a:pPr>
            <a:r>
              <a:rPr lang="en-GB" dirty="0" smtClean="0"/>
              <a:t>of course, the </a:t>
            </a:r>
          </a:p>
          <a:p>
            <a:pPr>
              <a:buNone/>
            </a:pPr>
            <a:r>
              <a:rPr lang="en-GB" dirty="0" smtClean="0"/>
              <a:t>Guru </a:t>
            </a:r>
            <a:r>
              <a:rPr lang="en-GB" dirty="0" err="1" smtClean="0"/>
              <a:t>Granth</a:t>
            </a:r>
            <a:r>
              <a:rPr lang="en-GB" dirty="0" smtClean="0"/>
              <a:t> Sahib.”</a:t>
            </a:r>
          </a:p>
          <a:p>
            <a:endParaRPr lang="en-GB" dirty="0" smtClean="0"/>
          </a:p>
          <a:p>
            <a:pPr>
              <a:buNone/>
            </a:pPr>
            <a:r>
              <a:rPr lang="en-GB" sz="1800" dirty="0" smtClean="0"/>
              <a:t>W.H </a:t>
            </a:r>
            <a:r>
              <a:rPr lang="en-GB" sz="1800" dirty="0" smtClean="0"/>
              <a:t>MacLeod, </a:t>
            </a:r>
            <a:r>
              <a:rPr lang="en-GB" sz="1800" i="1" dirty="0" smtClean="0"/>
              <a:t>Sikhism</a:t>
            </a:r>
            <a:r>
              <a:rPr lang="en-GB" sz="1800" dirty="0" smtClean="0"/>
              <a:t> (London: Penguin Books, 1997).p.263</a:t>
            </a:r>
            <a:r>
              <a:rPr lang="en-GB" sz="1800" dirty="0" smtClean="0"/>
              <a:t>.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Gurus </a:t>
            </a:r>
            <a:r>
              <a:rPr lang="en-GB" sz="1800" dirty="0" err="1" smtClean="0"/>
              <a:t>Khosae</a:t>
            </a:r>
            <a:r>
              <a:rPr lang="en-GB" sz="1800" dirty="0" smtClean="0"/>
              <a:t>, </a:t>
            </a:r>
            <a:r>
              <a:rPr lang="en-GB" sz="1800" i="1" dirty="0" smtClean="0"/>
              <a:t>Sri Guru </a:t>
            </a:r>
            <a:r>
              <a:rPr lang="en-GB" sz="1800" i="1" dirty="0" err="1" smtClean="0"/>
              <a:t>Granth</a:t>
            </a:r>
            <a:r>
              <a:rPr lang="en-GB" sz="1800" i="1" dirty="0" smtClean="0"/>
              <a:t> Sahib </a:t>
            </a:r>
            <a:r>
              <a:rPr lang="en-GB" sz="1800" i="1" dirty="0" err="1" smtClean="0"/>
              <a:t>Ji</a:t>
            </a:r>
            <a:r>
              <a:rPr lang="en-GB" sz="1800" dirty="0" smtClean="0"/>
              <a:t>, 2016 </a:t>
            </a:r>
            <a:r>
              <a:rPr lang="en-GB" sz="1800" dirty="0" smtClean="0">
                <a:hlinkClick r:id="rId2"/>
              </a:rPr>
              <a:t>http</a:t>
            </a:r>
            <a:r>
              <a:rPr lang="en-GB" sz="1800" dirty="0" smtClean="0">
                <a:hlinkClick r:id="rId2"/>
              </a:rPr>
              <a:t>://www.guruskhosae.com/sri-guru-granth-sahib-ji</a:t>
            </a:r>
            <a:r>
              <a:rPr lang="en-GB" sz="1800" dirty="0" smtClean="0">
                <a:hlinkClick r:id="rId2"/>
              </a:rPr>
              <a:t>/</a:t>
            </a:r>
            <a:r>
              <a:rPr lang="en-GB" sz="1800" dirty="0" smtClean="0"/>
              <a:t> [</a:t>
            </a:r>
            <a:r>
              <a:rPr lang="en-GB" sz="1800" dirty="0" smtClean="0"/>
              <a:t>Accessed 1 May 2018].</a:t>
            </a:r>
            <a:endParaRPr lang="en-GB" sz="1800" dirty="0" smtClean="0"/>
          </a:p>
          <a:p>
            <a:pPr>
              <a:buNone/>
            </a:pPr>
            <a:endParaRPr lang="en-GB" sz="1700" dirty="0" smtClean="0"/>
          </a:p>
          <a:p>
            <a:pPr>
              <a:buNone/>
            </a:pPr>
            <a:endParaRPr lang="en-GB" sz="1700" dirty="0"/>
          </a:p>
        </p:txBody>
      </p:sp>
      <p:pic>
        <p:nvPicPr>
          <p:cNvPr id="14338" name="Picture 2" descr="Related imag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39701" y="2831692"/>
            <a:ext cx="4600575" cy="20574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n>
                  <a:solidFill>
                    <a:srgbClr val="00B0F0"/>
                  </a:solidFill>
                </a:ln>
              </a:rPr>
              <a:t>Context 1- Guru </a:t>
            </a:r>
            <a:r>
              <a:rPr lang="en-GB" dirty="0" err="1" smtClean="0">
                <a:ln>
                  <a:solidFill>
                    <a:srgbClr val="00B0F0"/>
                  </a:solidFill>
                </a:ln>
              </a:rPr>
              <a:t>Gobind</a:t>
            </a:r>
            <a:r>
              <a:rPr lang="en-GB" dirty="0" smtClean="0">
                <a:ln>
                  <a:solidFill>
                    <a:srgbClr val="00B0F0"/>
                  </a:solidFill>
                </a:ln>
              </a:rPr>
              <a:t> Singh</a:t>
            </a:r>
            <a:endParaRPr lang="en-GB" dirty="0">
              <a:ln>
                <a:solidFill>
                  <a:srgbClr val="00B0F0"/>
                </a:solidFill>
              </a:ln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58537"/>
            <a:ext cx="9956800" cy="521208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“He revised the hymns of the </a:t>
            </a:r>
            <a:r>
              <a:rPr lang="en-GB" dirty="0" err="1" smtClean="0"/>
              <a:t>Adi</a:t>
            </a:r>
            <a:r>
              <a:rPr lang="en-GB" dirty="0" smtClean="0"/>
              <a:t> </a:t>
            </a:r>
            <a:r>
              <a:rPr lang="en-GB" dirty="0" err="1" smtClean="0"/>
              <a:t>Granth</a:t>
            </a:r>
            <a:r>
              <a:rPr lang="en-GB" dirty="0" smtClean="0"/>
              <a:t> to include those of his father.”</a:t>
            </a:r>
          </a:p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 err="1" smtClean="0"/>
              <a:t>Granth</a:t>
            </a:r>
            <a:r>
              <a:rPr lang="en-GB" dirty="0" smtClean="0"/>
              <a:t> Sahib was initially a </a:t>
            </a:r>
          </a:p>
          <a:p>
            <a:pPr>
              <a:buNone/>
            </a:pPr>
            <a:r>
              <a:rPr lang="en-GB" dirty="0" smtClean="0"/>
              <a:t>compilation of the hymns of the previous </a:t>
            </a:r>
          </a:p>
          <a:p>
            <a:pPr>
              <a:buNone/>
            </a:pPr>
            <a:r>
              <a:rPr lang="en-GB" dirty="0" smtClean="0"/>
              <a:t>Gurus, also known as the </a:t>
            </a:r>
            <a:r>
              <a:rPr lang="en-GB" dirty="0" err="1" smtClean="0"/>
              <a:t>Gur</a:t>
            </a:r>
            <a:r>
              <a:rPr lang="en-GB" dirty="0" smtClean="0"/>
              <a:t> </a:t>
            </a:r>
            <a:r>
              <a:rPr lang="en-GB" dirty="0" err="1" smtClean="0"/>
              <a:t>Bani</a:t>
            </a:r>
            <a:r>
              <a:rPr lang="en-GB" dirty="0" smtClean="0"/>
              <a:t>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W</a:t>
            </a:r>
            <a:r>
              <a:rPr lang="en-GB" sz="1800" dirty="0" smtClean="0"/>
              <a:t>. Owen Cole and </a:t>
            </a:r>
            <a:r>
              <a:rPr lang="en-GB" sz="1800" dirty="0" err="1" smtClean="0"/>
              <a:t>Piara</a:t>
            </a:r>
            <a:r>
              <a:rPr lang="en-GB" sz="1800" dirty="0" smtClean="0"/>
              <a:t> Singh </a:t>
            </a:r>
            <a:r>
              <a:rPr lang="en-GB" sz="1800" dirty="0" err="1" smtClean="0"/>
              <a:t>Sambhi</a:t>
            </a:r>
            <a:r>
              <a:rPr lang="en-GB" sz="1800" dirty="0" smtClean="0"/>
              <a:t>, </a:t>
            </a:r>
            <a:r>
              <a:rPr lang="en-GB" sz="1800" i="1" dirty="0" smtClean="0"/>
              <a:t>The Sikhs</a:t>
            </a:r>
            <a:r>
              <a:rPr lang="en-GB" sz="1800" dirty="0" smtClean="0"/>
              <a:t> (Brighton: Sussex Acad. Press, 2006).p.39</a:t>
            </a:r>
            <a:r>
              <a:rPr lang="en-GB" sz="1800" dirty="0" smtClean="0"/>
              <a:t>.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DTF Books, </a:t>
            </a:r>
            <a:r>
              <a:rPr lang="en-GB" sz="1800" i="1" dirty="0" smtClean="0"/>
              <a:t>Guru </a:t>
            </a:r>
            <a:r>
              <a:rPr lang="en-GB" sz="1800" i="1" dirty="0" err="1" smtClean="0"/>
              <a:t>Gobind</a:t>
            </a:r>
            <a:r>
              <a:rPr lang="en-GB" sz="1800" i="1" dirty="0" smtClean="0"/>
              <a:t> Singh</a:t>
            </a:r>
            <a:r>
              <a:rPr lang="en-GB" sz="1800" dirty="0" smtClean="0"/>
              <a:t>, 2018 </a:t>
            </a:r>
            <a:r>
              <a:rPr lang="en-GB" sz="1800" dirty="0" smtClean="0">
                <a:hlinkClick r:id="rId2"/>
              </a:rPr>
              <a:t>http</a:t>
            </a:r>
            <a:r>
              <a:rPr lang="en-GB" sz="1800" dirty="0" smtClean="0">
                <a:hlinkClick r:id="rId2"/>
              </a:rPr>
              <a:t>://</a:t>
            </a:r>
            <a:r>
              <a:rPr lang="en-GB" sz="1800" dirty="0" smtClean="0">
                <a:hlinkClick r:id="rId2"/>
              </a:rPr>
              <a:t>www.dtfbooks.com/guru-gobind-singh-ji-7</a:t>
            </a:r>
            <a:r>
              <a:rPr lang="en-GB" sz="1800" dirty="0" smtClean="0"/>
              <a:t> </a:t>
            </a:r>
            <a:r>
              <a:rPr lang="en-GB" sz="1800" dirty="0" smtClean="0"/>
              <a:t>[Accessed </a:t>
            </a:r>
            <a:r>
              <a:rPr lang="en-GB" sz="1800" dirty="0" smtClean="0"/>
              <a:t>2 May 2018].</a:t>
            </a:r>
            <a:endParaRPr lang="en-GB" sz="1800" dirty="0"/>
          </a:p>
        </p:txBody>
      </p:sp>
      <p:pic>
        <p:nvPicPr>
          <p:cNvPr id="13314" name="Picture 2" descr="Image result for guru gobind singh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34058" y="1815737"/>
            <a:ext cx="2652829" cy="32787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n>
                  <a:solidFill>
                    <a:srgbClr val="00B0F0"/>
                  </a:solidFill>
                </a:ln>
              </a:rPr>
              <a:t>Context 2</a:t>
            </a:r>
            <a:endParaRPr lang="en-GB" dirty="0">
              <a:ln>
                <a:solidFill>
                  <a:srgbClr val="00B0F0"/>
                </a:solidFill>
              </a:ln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 smtClean="0"/>
              <a:t>Guru </a:t>
            </a:r>
            <a:r>
              <a:rPr lang="en-GB" dirty="0" err="1" smtClean="0"/>
              <a:t>Gobind</a:t>
            </a:r>
            <a:r>
              <a:rPr lang="en-GB" dirty="0" smtClean="0"/>
              <a:t> Singh did also leave his own poetry.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“It was left for a follower, </a:t>
            </a:r>
            <a:r>
              <a:rPr lang="en-GB" dirty="0" err="1" smtClean="0"/>
              <a:t>Bhai</a:t>
            </a:r>
            <a:r>
              <a:rPr lang="en-GB" dirty="0" smtClean="0"/>
              <a:t> Mani Singh, to collect it together to create the </a:t>
            </a:r>
            <a:r>
              <a:rPr lang="en-GB" dirty="0" err="1" smtClean="0"/>
              <a:t>Dasam</a:t>
            </a:r>
            <a:r>
              <a:rPr lang="en-GB" dirty="0" smtClean="0"/>
              <a:t> </a:t>
            </a:r>
            <a:r>
              <a:rPr lang="en-GB" dirty="0" err="1" smtClean="0"/>
              <a:t>Granth</a:t>
            </a:r>
            <a:r>
              <a:rPr lang="en-GB" dirty="0" smtClean="0"/>
              <a:t>.”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This, therefore, is what is now the completed </a:t>
            </a:r>
            <a:r>
              <a:rPr lang="en-GB" dirty="0" err="1" smtClean="0"/>
              <a:t>Granth</a:t>
            </a:r>
            <a:r>
              <a:rPr lang="en-GB" dirty="0" smtClean="0"/>
              <a:t> Sahib.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W. Owen Cole and </a:t>
            </a:r>
            <a:r>
              <a:rPr lang="en-GB" sz="1800" dirty="0" err="1" smtClean="0"/>
              <a:t>Piara</a:t>
            </a:r>
            <a:r>
              <a:rPr lang="en-GB" sz="1800" dirty="0" smtClean="0"/>
              <a:t> Singh </a:t>
            </a:r>
            <a:r>
              <a:rPr lang="en-GB" sz="1800" dirty="0" err="1" smtClean="0"/>
              <a:t>Sambhi</a:t>
            </a:r>
            <a:r>
              <a:rPr lang="en-GB" sz="1800" dirty="0" smtClean="0"/>
              <a:t>, </a:t>
            </a:r>
            <a:r>
              <a:rPr lang="en-GB" sz="1800" i="1" dirty="0" smtClean="0"/>
              <a:t>The Sikhs</a:t>
            </a:r>
            <a:r>
              <a:rPr lang="en-GB" sz="1800" dirty="0" smtClean="0"/>
              <a:t> (Brighton: Sussex Acad. Press, 2006).p.39.</a:t>
            </a:r>
            <a:endParaRPr lang="en-GB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n>
                  <a:solidFill>
                    <a:srgbClr val="00B0F0"/>
                  </a:solidFill>
                </a:ln>
              </a:rPr>
              <a:t>Other Names</a:t>
            </a:r>
            <a:endParaRPr lang="en-GB" dirty="0">
              <a:ln>
                <a:solidFill>
                  <a:srgbClr val="00B0F0"/>
                </a:solidFill>
              </a:ln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50573" y="1770018"/>
            <a:ext cx="9956800" cy="4525963"/>
          </a:xfrm>
        </p:spPr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Adi</a:t>
            </a:r>
            <a:r>
              <a:rPr lang="en-GB" dirty="0" smtClean="0"/>
              <a:t> </a:t>
            </a:r>
            <a:r>
              <a:rPr lang="en-GB" dirty="0" err="1" smtClean="0"/>
              <a:t>Granth</a:t>
            </a:r>
            <a:r>
              <a:rPr lang="en-GB" dirty="0" smtClean="0"/>
              <a:t> stands for the ‘First Book’ and the </a:t>
            </a:r>
            <a:r>
              <a:rPr lang="en-GB" dirty="0" err="1" smtClean="0"/>
              <a:t>Dasam</a:t>
            </a:r>
            <a:r>
              <a:rPr lang="en-GB" dirty="0" smtClean="0"/>
              <a:t> </a:t>
            </a:r>
            <a:r>
              <a:rPr lang="en-GB" dirty="0" err="1" smtClean="0"/>
              <a:t>Granth</a:t>
            </a:r>
            <a:r>
              <a:rPr lang="en-GB" dirty="0" smtClean="0"/>
              <a:t> meaning the ‘Tenth Book.’</a:t>
            </a:r>
          </a:p>
          <a:p>
            <a:endParaRPr lang="en-GB" dirty="0" smtClean="0"/>
          </a:p>
          <a:p>
            <a:r>
              <a:rPr lang="en-GB" dirty="0" smtClean="0"/>
              <a:t>With this, the </a:t>
            </a:r>
            <a:r>
              <a:rPr lang="en-GB" dirty="0" err="1" smtClean="0"/>
              <a:t>Adi</a:t>
            </a:r>
            <a:r>
              <a:rPr lang="en-GB" dirty="0" smtClean="0"/>
              <a:t> </a:t>
            </a:r>
            <a:r>
              <a:rPr lang="en-GB" dirty="0" err="1" smtClean="0"/>
              <a:t>Granth</a:t>
            </a:r>
            <a:r>
              <a:rPr lang="en-GB" dirty="0" smtClean="0"/>
              <a:t> was that compiled and recorded by Guru </a:t>
            </a:r>
            <a:r>
              <a:rPr lang="en-GB" dirty="0" err="1" smtClean="0"/>
              <a:t>Arjan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r>
              <a:rPr lang="en-GB" dirty="0" smtClean="0"/>
              <a:t>Also, the </a:t>
            </a:r>
            <a:r>
              <a:rPr lang="en-GB" dirty="0" err="1" smtClean="0"/>
              <a:t>Dasam</a:t>
            </a:r>
            <a:r>
              <a:rPr lang="en-GB" dirty="0" smtClean="0"/>
              <a:t> </a:t>
            </a:r>
            <a:r>
              <a:rPr lang="en-GB" dirty="0" err="1" smtClean="0"/>
              <a:t>Granth</a:t>
            </a:r>
            <a:r>
              <a:rPr lang="en-GB" dirty="0" smtClean="0"/>
              <a:t> is that written about the authorship and time of Guru </a:t>
            </a:r>
            <a:r>
              <a:rPr lang="en-GB" dirty="0" err="1" smtClean="0"/>
              <a:t>Gobind</a:t>
            </a:r>
            <a:r>
              <a:rPr lang="en-GB" dirty="0" smtClean="0"/>
              <a:t> Singh.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0450287" y="237197"/>
            <a:ext cx="1236186" cy="264687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6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</a:t>
            </a:r>
            <a:endParaRPr lang="en-US" sz="16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0" y="4051552"/>
            <a:ext cx="2153154" cy="221599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3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10</a:t>
            </a:r>
            <a:endParaRPr lang="en-US" sz="13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n>
                  <a:solidFill>
                    <a:srgbClr val="00B0F0"/>
                  </a:solidFill>
                </a:ln>
              </a:rPr>
              <a:t>Significance of the eternal Guru</a:t>
            </a:r>
            <a:endParaRPr lang="en-GB" dirty="0">
              <a:ln>
                <a:solidFill>
                  <a:srgbClr val="00B0F0"/>
                </a:solidFill>
              </a:ln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7349" y="1338945"/>
            <a:ext cx="9956800" cy="5061856"/>
          </a:xfrm>
        </p:spPr>
        <p:txBody>
          <a:bodyPr>
            <a:normAutofit/>
          </a:bodyPr>
          <a:lstStyle/>
          <a:p>
            <a:r>
              <a:rPr lang="en-GB" dirty="0" smtClean="0"/>
              <a:t>The term ‘Guru’ translates as being the light and the darkness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 smtClean="0"/>
              <a:t>allows for darkness to be 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dispelled </a:t>
            </a:r>
            <a:r>
              <a:rPr lang="en-GB" dirty="0" smtClean="0"/>
              <a:t>from an individual to 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attain </a:t>
            </a:r>
            <a:r>
              <a:rPr lang="en-GB" dirty="0" smtClean="0"/>
              <a:t>wisdom through the light: 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which </a:t>
            </a:r>
            <a:r>
              <a:rPr lang="en-GB" dirty="0" smtClean="0"/>
              <a:t>is that of the Guru</a:t>
            </a:r>
            <a:r>
              <a:rPr lang="en-GB" dirty="0" smtClean="0"/>
              <a:t>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sz="1600" dirty="0" smtClean="0"/>
              <a:t>EHE Newsletter, </a:t>
            </a:r>
            <a:r>
              <a:rPr lang="en-GB" sz="1600" i="1" dirty="0" smtClean="0"/>
              <a:t>Reaching The Light At The End Of The Tunnel</a:t>
            </a:r>
            <a:r>
              <a:rPr lang="en-GB" sz="1600" dirty="0" smtClean="0"/>
              <a:t>, 2016 </a:t>
            </a:r>
            <a:r>
              <a:rPr lang="en-GB" sz="1600" dirty="0" smtClean="0">
                <a:hlinkClick r:id="rId2"/>
              </a:rPr>
              <a:t>https</a:t>
            </a:r>
            <a:r>
              <a:rPr lang="en-GB" sz="1600" dirty="0" smtClean="0">
                <a:hlinkClick r:id="rId2"/>
              </a:rPr>
              <a:t>://</a:t>
            </a:r>
            <a:r>
              <a:rPr lang="en-GB" sz="1600" dirty="0" smtClean="0">
                <a:hlinkClick r:id="rId2"/>
              </a:rPr>
              <a:t>www.eheandme.com/news_articles/549672399</a:t>
            </a:r>
            <a:r>
              <a:rPr lang="en-GB" sz="1600" dirty="0" smtClean="0"/>
              <a:t> </a:t>
            </a:r>
            <a:r>
              <a:rPr lang="en-GB" sz="1600" dirty="0" smtClean="0"/>
              <a:t>[Accessed </a:t>
            </a:r>
            <a:r>
              <a:rPr lang="en-GB" sz="1600" dirty="0" smtClean="0"/>
              <a:t>2 May 2018].</a:t>
            </a:r>
            <a:endParaRPr lang="en-GB" sz="1600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10242" name="Picture 2" descr="Image result for individual attaining light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4936" y="2268130"/>
            <a:ext cx="4524103" cy="30190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n>
                  <a:solidFill>
                    <a:srgbClr val="00B0F0"/>
                  </a:solidFill>
                </a:ln>
              </a:rPr>
              <a:t>Significance of the eternal Guru</a:t>
            </a:r>
            <a:endParaRPr lang="en-GB" dirty="0">
              <a:ln>
                <a:solidFill>
                  <a:srgbClr val="00B0F0"/>
                </a:solidFill>
              </a:ln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most important aspect of the Guru </a:t>
            </a:r>
            <a:r>
              <a:rPr lang="en-GB" dirty="0" err="1" smtClean="0"/>
              <a:t>Granth</a:t>
            </a:r>
            <a:r>
              <a:rPr lang="en-GB" dirty="0" smtClean="0"/>
              <a:t> Sahib is that it is called a ‘Guru’.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“The Guru [</a:t>
            </a:r>
            <a:r>
              <a:rPr lang="en-GB" dirty="0" err="1" smtClean="0"/>
              <a:t>Gobind</a:t>
            </a:r>
            <a:r>
              <a:rPr lang="en-GB" dirty="0" smtClean="0"/>
              <a:t> Singh] is reputed to have taken five coins and a coconut which he placed before a copy of the </a:t>
            </a:r>
            <a:r>
              <a:rPr lang="en-GB" dirty="0" err="1" smtClean="0"/>
              <a:t>Granth</a:t>
            </a:r>
            <a:r>
              <a:rPr lang="en-GB" dirty="0" smtClean="0"/>
              <a:t> Sahib, thus installing it as Guru.”</a:t>
            </a:r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r>
              <a:rPr lang="en-GB" sz="1800" dirty="0" smtClean="0"/>
              <a:t>W. Owen Cole and </a:t>
            </a:r>
            <a:r>
              <a:rPr lang="en-GB" sz="1800" dirty="0" err="1" smtClean="0"/>
              <a:t>Piara</a:t>
            </a:r>
            <a:r>
              <a:rPr lang="en-GB" sz="1800" dirty="0" smtClean="0"/>
              <a:t> Singh </a:t>
            </a:r>
            <a:r>
              <a:rPr lang="en-GB" sz="1800" dirty="0" err="1" smtClean="0"/>
              <a:t>Sambhi</a:t>
            </a:r>
            <a:r>
              <a:rPr lang="en-GB" sz="1800" dirty="0" smtClean="0"/>
              <a:t>, </a:t>
            </a:r>
            <a:r>
              <a:rPr lang="en-GB" sz="1800" i="1" dirty="0" smtClean="0"/>
              <a:t>The Sikhs</a:t>
            </a:r>
            <a:r>
              <a:rPr lang="en-GB" sz="1800" dirty="0" smtClean="0"/>
              <a:t> (Brighton: Sussex Acad. Press, 2006).p.38.</a:t>
            </a:r>
            <a:endParaRPr lang="en-GB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n>
                  <a:solidFill>
                    <a:srgbClr val="00B0F0"/>
                  </a:solidFill>
                </a:ln>
              </a:rPr>
              <a:t>An ever-present guru</a:t>
            </a:r>
            <a:endParaRPr lang="en-GB" dirty="0">
              <a:ln>
                <a:solidFill>
                  <a:srgbClr val="00B0F0"/>
                </a:solidFill>
              </a:ln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With the last human Guru declaring that the </a:t>
            </a:r>
            <a:r>
              <a:rPr lang="en-GB" dirty="0" err="1" smtClean="0"/>
              <a:t>Granth</a:t>
            </a:r>
            <a:r>
              <a:rPr lang="en-GB" dirty="0" smtClean="0"/>
              <a:t> Sahib will be the next Guru, this allowed for an eternal Guru.</a:t>
            </a:r>
          </a:p>
          <a:p>
            <a:endParaRPr lang="en-GB" dirty="0" smtClean="0"/>
          </a:p>
          <a:p>
            <a:r>
              <a:rPr lang="en-GB" dirty="0" smtClean="0"/>
              <a:t>This, therefore, enabled the Sikhs to have a Guru for an endless time, as essentially the final Guru cannot die.</a:t>
            </a:r>
          </a:p>
          <a:p>
            <a:endParaRPr lang="en-GB" dirty="0" smtClean="0"/>
          </a:p>
          <a:p>
            <a:r>
              <a:rPr lang="en-GB" dirty="0" smtClean="0"/>
              <a:t>This further shows the significance of the Guru </a:t>
            </a:r>
            <a:r>
              <a:rPr lang="en-GB" dirty="0" err="1" smtClean="0"/>
              <a:t>Granth</a:t>
            </a:r>
            <a:r>
              <a:rPr lang="en-GB" dirty="0" smtClean="0"/>
              <a:t> Sahib, as it is eternal within the lives of </a:t>
            </a:r>
            <a:r>
              <a:rPr lang="en-GB" smtClean="0"/>
              <a:t>all Sikhs.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n>
                  <a:solidFill>
                    <a:srgbClr val="00B0F0"/>
                  </a:solidFill>
                </a:ln>
              </a:rPr>
              <a:t>Absolute authority of the Scripture</a:t>
            </a:r>
            <a:endParaRPr lang="en-GB" dirty="0">
              <a:ln>
                <a:solidFill>
                  <a:srgbClr val="00B0F0"/>
                </a:solidFill>
              </a:ln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9956800" cy="5074919"/>
          </a:xfrm>
        </p:spPr>
        <p:txBody>
          <a:bodyPr>
            <a:normAutofit/>
          </a:bodyPr>
          <a:lstStyle/>
          <a:p>
            <a:r>
              <a:rPr lang="en-GB" dirty="0" smtClean="0"/>
              <a:t>Guru </a:t>
            </a:r>
            <a:r>
              <a:rPr lang="en-GB" dirty="0" err="1" smtClean="0"/>
              <a:t>Arjan</a:t>
            </a:r>
            <a:r>
              <a:rPr lang="en-GB" dirty="0" smtClean="0"/>
              <a:t> is said to have prostrated himself </a:t>
            </a:r>
            <a:r>
              <a:rPr lang="en-GB" dirty="0" err="1" smtClean="0"/>
              <a:t>infront</a:t>
            </a:r>
            <a:r>
              <a:rPr lang="en-GB" dirty="0" smtClean="0"/>
              <a:t> of the </a:t>
            </a:r>
            <a:r>
              <a:rPr lang="en-GB" dirty="0" err="1" smtClean="0"/>
              <a:t>Granth</a:t>
            </a:r>
            <a:r>
              <a:rPr lang="en-GB" dirty="0" smtClean="0"/>
              <a:t> Sahib.</a:t>
            </a:r>
          </a:p>
          <a:p>
            <a:endParaRPr lang="en-GB" dirty="0" smtClean="0"/>
          </a:p>
          <a:p>
            <a:r>
              <a:rPr lang="en-GB" dirty="0" smtClean="0"/>
              <a:t>Worshippers will follow this 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as </a:t>
            </a:r>
            <a:r>
              <a:rPr lang="en-GB" dirty="0" smtClean="0"/>
              <a:t>a sign of showing respect 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to </a:t>
            </a:r>
            <a:r>
              <a:rPr lang="en-GB" dirty="0" smtClean="0"/>
              <a:t>their Guru.</a:t>
            </a:r>
          </a:p>
          <a:p>
            <a:endParaRPr lang="en-GB" dirty="0" smtClean="0"/>
          </a:p>
          <a:p>
            <a:pPr>
              <a:buNone/>
            </a:pPr>
            <a:endParaRPr lang="en-GB" sz="1900" dirty="0" smtClean="0"/>
          </a:p>
          <a:p>
            <a:pPr>
              <a:buNone/>
            </a:pPr>
            <a:r>
              <a:rPr lang="en-GB" sz="1900" dirty="0" smtClean="0"/>
              <a:t>Dolls </a:t>
            </a:r>
            <a:r>
              <a:rPr lang="en-GB" sz="1900" dirty="0" smtClean="0"/>
              <a:t>of India, </a:t>
            </a:r>
            <a:r>
              <a:rPr lang="en-GB" sz="1900" i="1" dirty="0" smtClean="0"/>
              <a:t>The Golden Temple</a:t>
            </a:r>
            <a:r>
              <a:rPr lang="en-GB" sz="1900" dirty="0" smtClean="0"/>
              <a:t>, 2018 </a:t>
            </a:r>
            <a:r>
              <a:rPr lang="en-GB" sz="1900" dirty="0" smtClean="0">
                <a:hlinkClick r:id="rId2"/>
              </a:rPr>
              <a:t>https</a:t>
            </a:r>
            <a:r>
              <a:rPr lang="en-GB" sz="1900" dirty="0" smtClean="0">
                <a:hlinkClick r:id="rId2"/>
              </a:rPr>
              <a:t>://</a:t>
            </a:r>
            <a:r>
              <a:rPr lang="en-GB" sz="1900" dirty="0" smtClean="0">
                <a:hlinkClick r:id="rId2"/>
              </a:rPr>
              <a:t>www.dollsofindia.com/us/product/world-religion-posters/golden-temple-guru-granth-sahib-and-ten-sikh-gurus-reprint-on-paper-QN73.html</a:t>
            </a:r>
            <a:r>
              <a:rPr lang="en-GB" sz="1900" dirty="0" smtClean="0"/>
              <a:t>  </a:t>
            </a:r>
            <a:r>
              <a:rPr lang="en-GB" sz="1900" dirty="0" smtClean="0"/>
              <a:t>[Accessed 2 May 2018].</a:t>
            </a:r>
            <a:endParaRPr lang="en-GB" sz="1900" dirty="0"/>
          </a:p>
        </p:txBody>
      </p:sp>
      <p:pic>
        <p:nvPicPr>
          <p:cNvPr id="7170" name="Picture 2" descr="Image result for guru granth sahib with sikh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62935" y="2151339"/>
            <a:ext cx="4712397" cy="32044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n>
                  <a:solidFill>
                    <a:srgbClr val="00B0F0"/>
                  </a:solidFill>
                </a:ln>
              </a:rPr>
              <a:t>Situation of the Guru </a:t>
            </a:r>
            <a:endParaRPr lang="en-GB" dirty="0">
              <a:ln>
                <a:solidFill>
                  <a:srgbClr val="00B0F0"/>
                </a:solidFill>
              </a:ln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 the </a:t>
            </a:r>
            <a:r>
              <a:rPr lang="en-GB" dirty="0" err="1" smtClean="0"/>
              <a:t>Gurdwara</a:t>
            </a:r>
            <a:r>
              <a:rPr lang="en-GB" dirty="0" smtClean="0"/>
              <a:t>, the Guru is situated in the </a:t>
            </a:r>
            <a:r>
              <a:rPr lang="en-GB" dirty="0" err="1" smtClean="0"/>
              <a:t>Diwan</a:t>
            </a:r>
            <a:r>
              <a:rPr lang="en-GB" dirty="0" smtClean="0"/>
              <a:t> Hall, in the front for all to see.</a:t>
            </a:r>
          </a:p>
          <a:p>
            <a:endParaRPr lang="en-GB" dirty="0" smtClean="0"/>
          </a:p>
          <a:p>
            <a:r>
              <a:rPr lang="en-GB" dirty="0" smtClean="0"/>
              <a:t>As Guru </a:t>
            </a:r>
            <a:r>
              <a:rPr lang="en-GB" dirty="0" err="1" smtClean="0"/>
              <a:t>Arjan</a:t>
            </a:r>
            <a:r>
              <a:rPr lang="en-GB" dirty="0" smtClean="0"/>
              <a:t> did, worshippers </a:t>
            </a:r>
          </a:p>
          <a:p>
            <a:pPr>
              <a:buNone/>
            </a:pPr>
            <a:r>
              <a:rPr lang="en-GB" dirty="0" smtClean="0"/>
              <a:t>will prostrate themselves in front </a:t>
            </a:r>
          </a:p>
          <a:p>
            <a:pPr>
              <a:buNone/>
            </a:pPr>
            <a:r>
              <a:rPr lang="en-GB" dirty="0" smtClean="0"/>
              <a:t>of the Guru during worship</a:t>
            </a:r>
            <a:r>
              <a:rPr lang="en-GB" dirty="0" smtClean="0"/>
              <a:t>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sz="1700" dirty="0" smtClean="0"/>
          </a:p>
          <a:p>
            <a:pPr>
              <a:buNone/>
            </a:pPr>
            <a:r>
              <a:rPr lang="en-GB" sz="1700" dirty="0" smtClean="0"/>
              <a:t> </a:t>
            </a:r>
            <a:r>
              <a:rPr lang="en-GB" sz="1700" dirty="0" smtClean="0"/>
              <a:t>      </a:t>
            </a:r>
            <a:r>
              <a:rPr lang="en-GB" sz="1700" dirty="0" err="1" smtClean="0"/>
              <a:t>Kiran</a:t>
            </a:r>
            <a:r>
              <a:rPr lang="en-GB" sz="1700" dirty="0" smtClean="0"/>
              <a:t> </a:t>
            </a:r>
            <a:r>
              <a:rPr lang="en-GB" sz="1700" dirty="0" err="1" smtClean="0"/>
              <a:t>Desi</a:t>
            </a:r>
            <a:r>
              <a:rPr lang="en-GB" sz="1700" dirty="0" smtClean="0"/>
              <a:t>, </a:t>
            </a:r>
            <a:r>
              <a:rPr lang="en-GB" sz="1700" i="1" dirty="0" smtClean="0"/>
              <a:t>The Guru </a:t>
            </a:r>
            <a:r>
              <a:rPr lang="en-GB" sz="1700" i="1" dirty="0" err="1" smtClean="0"/>
              <a:t>Granth</a:t>
            </a:r>
            <a:r>
              <a:rPr lang="en-GB" sz="1700" i="1" dirty="0" smtClean="0"/>
              <a:t> Sahib In The </a:t>
            </a:r>
            <a:r>
              <a:rPr lang="en-GB" sz="1700" i="1" dirty="0" err="1" smtClean="0"/>
              <a:t>Gurdwara</a:t>
            </a:r>
            <a:r>
              <a:rPr lang="en-GB" sz="1700" dirty="0" smtClean="0"/>
              <a:t>, </a:t>
            </a:r>
            <a:r>
              <a:rPr lang="en-GB" sz="1700" dirty="0" smtClean="0"/>
              <a:t>2016 </a:t>
            </a:r>
            <a:r>
              <a:rPr lang="en-GB" sz="1700" dirty="0" smtClean="0">
                <a:hlinkClick r:id="rId2"/>
              </a:rPr>
              <a:t>https</a:t>
            </a:r>
            <a:r>
              <a:rPr lang="en-GB" sz="1700" dirty="0" smtClean="0">
                <a:hlinkClick r:id="rId2"/>
              </a:rPr>
              <a:t>://medium.com/@kirandhesi/injustice-of-the-desecration-of-guru-granth-sahib-ji-b6b66258797b</a:t>
            </a:r>
            <a:r>
              <a:rPr lang="en-GB" sz="1700" dirty="0" smtClean="0"/>
              <a:t>  [Accessed 1 May 2018].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6146" name="Picture 2" descr="Image result for guru granth sahib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09161" y="2181497"/>
            <a:ext cx="4592237" cy="30567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n>
                  <a:solidFill>
                    <a:srgbClr val="00B0F0"/>
                  </a:solidFill>
                </a:ln>
              </a:rPr>
              <a:t>Treatment of the Guru</a:t>
            </a:r>
            <a:endParaRPr lang="en-GB" dirty="0">
              <a:ln>
                <a:solidFill>
                  <a:srgbClr val="00B0F0"/>
                </a:solidFill>
              </a:ln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Worshippers will cover their head as a sign of respect towards the Guru</a:t>
            </a:r>
          </a:p>
          <a:p>
            <a:endParaRPr lang="en-GB" dirty="0" smtClean="0"/>
          </a:p>
          <a:p>
            <a:r>
              <a:rPr lang="en-GB" dirty="0" smtClean="0"/>
              <a:t>“Careful not to turn one’s back on the Guru, the worshipper will [walk backwards, facing the Guru,] and sit with the congregation.”</a:t>
            </a:r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r>
              <a:rPr lang="en-GB" sz="1800" dirty="0" smtClean="0"/>
              <a:t>W. Owen Cole and </a:t>
            </a:r>
            <a:r>
              <a:rPr lang="en-GB" sz="1800" dirty="0" err="1" smtClean="0"/>
              <a:t>Piara</a:t>
            </a:r>
            <a:r>
              <a:rPr lang="en-GB" sz="1800" dirty="0" smtClean="0"/>
              <a:t> Singh </a:t>
            </a:r>
            <a:r>
              <a:rPr lang="en-GB" sz="1800" dirty="0" err="1" smtClean="0"/>
              <a:t>Sambhi</a:t>
            </a:r>
            <a:r>
              <a:rPr lang="en-GB" sz="1800" dirty="0" smtClean="0"/>
              <a:t>, </a:t>
            </a:r>
            <a:r>
              <a:rPr lang="en-GB" sz="1800" i="1" dirty="0" smtClean="0"/>
              <a:t>The Sikhs</a:t>
            </a:r>
            <a:r>
              <a:rPr lang="en-GB" sz="1800" dirty="0" smtClean="0"/>
              <a:t> (Brighton: Sussex Acad. Press, 2006).p.64.</a:t>
            </a:r>
            <a:endParaRPr lang="en-GB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n>
                  <a:solidFill>
                    <a:srgbClr val="00B0F0"/>
                  </a:solidFill>
                </a:ln>
              </a:rPr>
              <a:t>The Guru as a human</a:t>
            </a:r>
            <a:endParaRPr lang="en-GB" dirty="0">
              <a:ln>
                <a:solidFill>
                  <a:srgbClr val="00B0F0"/>
                </a:solidFill>
              </a:ln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9956800" cy="4957353"/>
          </a:xfrm>
        </p:spPr>
        <p:txBody>
          <a:bodyPr>
            <a:normAutofit/>
          </a:bodyPr>
          <a:lstStyle/>
          <a:p>
            <a:r>
              <a:rPr lang="en-GB" dirty="0" smtClean="0"/>
              <a:t>The Guru will be brought from its resting place to the </a:t>
            </a:r>
            <a:r>
              <a:rPr lang="en-GB" dirty="0" err="1" smtClean="0"/>
              <a:t>center</a:t>
            </a:r>
            <a:r>
              <a:rPr lang="en-GB" dirty="0" smtClean="0"/>
              <a:t> of the Golden Temple in Amritsar</a:t>
            </a:r>
          </a:p>
          <a:p>
            <a:endParaRPr lang="en-GB" dirty="0" smtClean="0"/>
          </a:p>
          <a:p>
            <a:r>
              <a:rPr lang="en-GB" dirty="0" smtClean="0"/>
              <a:t>With </a:t>
            </a:r>
            <a:r>
              <a:rPr lang="en-GB" dirty="0" smtClean="0"/>
              <a:t>this, the Guru must be woken 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from </a:t>
            </a:r>
            <a:r>
              <a:rPr lang="en-GB" dirty="0" smtClean="0"/>
              <a:t>a previous sleep and then 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taken </a:t>
            </a:r>
            <a:r>
              <a:rPr lang="en-GB" dirty="0" smtClean="0"/>
              <a:t>back to bed at the end of the day.</a:t>
            </a:r>
          </a:p>
          <a:p>
            <a:endParaRPr lang="en-GB" dirty="0" smtClean="0"/>
          </a:p>
          <a:p>
            <a:pPr>
              <a:buNone/>
            </a:pPr>
            <a:endParaRPr lang="en-GB" sz="1700" dirty="0" smtClean="0"/>
          </a:p>
          <a:p>
            <a:pPr>
              <a:buNone/>
            </a:pPr>
            <a:r>
              <a:rPr lang="en-GB" sz="1700" dirty="0" smtClean="0"/>
              <a:t>Wikimedia </a:t>
            </a:r>
            <a:r>
              <a:rPr lang="en-GB" sz="1700" dirty="0" smtClean="0"/>
              <a:t>Commons, </a:t>
            </a:r>
            <a:r>
              <a:rPr lang="en-GB" sz="1700" i="1" dirty="0" smtClean="0"/>
              <a:t>Sri Guru </a:t>
            </a:r>
            <a:r>
              <a:rPr lang="en-GB" sz="1700" i="1" dirty="0" err="1" smtClean="0"/>
              <a:t>Granth</a:t>
            </a:r>
            <a:r>
              <a:rPr lang="en-GB" sz="1700" i="1" dirty="0" smtClean="0"/>
              <a:t> Sahib</a:t>
            </a:r>
            <a:r>
              <a:rPr lang="en-GB" sz="1700" dirty="0" smtClean="0"/>
              <a:t>, </a:t>
            </a:r>
            <a:r>
              <a:rPr lang="en-GB" sz="1700" dirty="0" smtClean="0"/>
              <a:t>2017</a:t>
            </a:r>
          </a:p>
          <a:p>
            <a:pPr>
              <a:buNone/>
            </a:pPr>
            <a:r>
              <a:rPr lang="en-GB" sz="1700" dirty="0" smtClean="0">
                <a:hlinkClick r:id="rId2"/>
              </a:rPr>
              <a:t>https</a:t>
            </a:r>
            <a:r>
              <a:rPr lang="en-GB" sz="1700" dirty="0" smtClean="0">
                <a:hlinkClick r:id="rId2"/>
              </a:rPr>
              <a:t>://</a:t>
            </a:r>
            <a:r>
              <a:rPr lang="en-GB" sz="1700" dirty="0" smtClean="0">
                <a:hlinkClick r:id="rId2"/>
              </a:rPr>
              <a:t>commons.wikimedia.org/wiki/File:Sri_Guru_Granth_Sahib.jpg</a:t>
            </a:r>
            <a:r>
              <a:rPr lang="en-GB" sz="1700" dirty="0" smtClean="0"/>
              <a:t> </a:t>
            </a:r>
            <a:r>
              <a:rPr lang="en-GB" sz="1700" dirty="0" smtClean="0"/>
              <a:t> [Accessed </a:t>
            </a:r>
            <a:r>
              <a:rPr lang="en-GB" sz="1700" dirty="0" smtClean="0"/>
              <a:t>2 May 2018].</a:t>
            </a:r>
            <a:endParaRPr lang="en-GB" sz="1700" dirty="0" smtClean="0"/>
          </a:p>
          <a:p>
            <a:pPr>
              <a:buNone/>
            </a:pPr>
            <a:endParaRPr lang="en-GB" dirty="0"/>
          </a:p>
        </p:txBody>
      </p:sp>
      <p:pic>
        <p:nvPicPr>
          <p:cNvPr id="4098" name="Picture 2" descr="Image result for guru granth sahib with sikh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50249" y="2142309"/>
            <a:ext cx="3144891" cy="34616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n>
                  <a:solidFill>
                    <a:srgbClr val="00B0F0"/>
                  </a:solidFill>
                </a:ln>
              </a:rPr>
              <a:t>More than just a book…</a:t>
            </a:r>
            <a:endParaRPr lang="en-GB" dirty="0">
              <a:ln>
                <a:solidFill>
                  <a:srgbClr val="00B0F0"/>
                </a:solidFill>
              </a:ln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GB" dirty="0" smtClean="0"/>
              <a:t>No Priesthood/ Ministers</a:t>
            </a:r>
          </a:p>
          <a:p>
            <a:pPr>
              <a:buFont typeface="Wingdings" pitchFamily="2" charset="2"/>
              <a:buChar char="Ø"/>
            </a:pPr>
            <a:endParaRPr lang="en-GB" dirty="0" smtClean="0"/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Guru </a:t>
            </a:r>
            <a:r>
              <a:rPr lang="en-GB" dirty="0" err="1" smtClean="0"/>
              <a:t>Granth</a:t>
            </a:r>
            <a:r>
              <a:rPr lang="en-GB" dirty="0" smtClean="0"/>
              <a:t> Sahib is the main focus of all Sikh worship</a:t>
            </a:r>
          </a:p>
          <a:p>
            <a:pPr>
              <a:buFont typeface="Wingdings" pitchFamily="2" charset="2"/>
              <a:buChar char="Ø"/>
            </a:pPr>
            <a:endParaRPr lang="en-GB" dirty="0" smtClean="0"/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Some families may own a copy of the </a:t>
            </a:r>
            <a:r>
              <a:rPr lang="en-GB" dirty="0" err="1" smtClean="0"/>
              <a:t>Granth</a:t>
            </a:r>
            <a:r>
              <a:rPr lang="en-GB" dirty="0" smtClean="0"/>
              <a:t> Sahib; choosing their </a:t>
            </a:r>
            <a:r>
              <a:rPr lang="en-GB" dirty="0" err="1" smtClean="0"/>
              <a:t>Vak</a:t>
            </a:r>
            <a:endParaRPr lang="en-GB" dirty="0" smtClean="0"/>
          </a:p>
          <a:p>
            <a:pPr>
              <a:buFont typeface="Wingdings" pitchFamily="2" charset="2"/>
              <a:buChar char="Ø"/>
            </a:pPr>
            <a:endParaRPr lang="en-GB" dirty="0" smtClean="0"/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Worshippers will sit on the floor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al 18"/>
          <p:cNvSpPr/>
          <p:nvPr/>
        </p:nvSpPr>
        <p:spPr>
          <a:xfrm>
            <a:off x="1149531" y="1"/>
            <a:ext cx="9522823" cy="6858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703" y="470263"/>
            <a:ext cx="10004697" cy="596972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	                        </a:t>
            </a:r>
            <a:r>
              <a:rPr lang="en-GB" b="1" dirty="0" smtClean="0"/>
              <a:t>Guru</a:t>
            </a:r>
            <a:r>
              <a:rPr lang="en-GB" dirty="0" smtClean="0"/>
              <a:t>	</a:t>
            </a:r>
            <a:r>
              <a:rPr lang="en-GB" b="1" dirty="0" err="1" smtClean="0"/>
              <a:t>Granth</a:t>
            </a:r>
            <a:r>
              <a:rPr lang="en-GB" dirty="0" smtClean="0"/>
              <a:t>	</a:t>
            </a:r>
            <a:r>
              <a:rPr lang="en-GB" b="1" dirty="0" smtClean="0"/>
              <a:t>Sahib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		   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                      Ultimate authority within Sikhism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528353" y="2625635"/>
            <a:ext cx="2882520" cy="954107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en-GB" sz="2800" b="1" dirty="0" smtClean="0"/>
              <a:t>Eternal teacher/</a:t>
            </a:r>
          </a:p>
          <a:p>
            <a:r>
              <a:rPr lang="en-GB" sz="2800" b="1" dirty="0" smtClean="0"/>
              <a:t>leader</a:t>
            </a:r>
            <a:endParaRPr lang="en-GB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4676502" y="2769326"/>
            <a:ext cx="2246812" cy="584775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Volume</a:t>
            </a:r>
            <a:endParaRPr lang="en-GB" sz="32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7197634" y="2599509"/>
            <a:ext cx="2377440" cy="1077218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Master/ respect</a:t>
            </a:r>
            <a:endParaRPr lang="en-GB" sz="3200" b="1" dirty="0"/>
          </a:p>
        </p:txBody>
      </p:sp>
      <p:cxnSp>
        <p:nvCxnSpPr>
          <p:cNvPr id="8" name="Straight Arrow Connector 7"/>
          <p:cNvCxnSpPr/>
          <p:nvPr/>
        </p:nvCxnSpPr>
        <p:spPr>
          <a:xfrm rot="5400000">
            <a:off x="2815047" y="1286690"/>
            <a:ext cx="1397726" cy="888277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rot="5400000">
            <a:off x="5194664" y="1680754"/>
            <a:ext cx="1319349" cy="13063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rot="16200000" flipH="1">
            <a:off x="7330441" y="1360715"/>
            <a:ext cx="1310640" cy="670558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rot="16200000" flipH="1">
            <a:off x="2749731" y="4095205"/>
            <a:ext cx="1463040" cy="953589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rot="5400000">
            <a:off x="5007431" y="4532810"/>
            <a:ext cx="1693817" cy="4357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rot="5400000">
            <a:off x="7230294" y="3899263"/>
            <a:ext cx="1358535" cy="1345476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8002" y="-169817"/>
            <a:ext cx="9720072" cy="1045029"/>
          </a:xfrm>
        </p:spPr>
        <p:txBody>
          <a:bodyPr/>
          <a:lstStyle/>
          <a:p>
            <a:r>
              <a:rPr lang="en-GB" dirty="0" smtClean="0"/>
              <a:t>			   </a:t>
            </a:r>
            <a:r>
              <a:rPr lang="en-GB" dirty="0" smtClean="0">
                <a:ln>
                  <a:solidFill>
                    <a:srgbClr val="00B0F0"/>
                  </a:solidFill>
                </a:ln>
              </a:rPr>
              <a:t>Bibliography</a:t>
            </a:r>
            <a:endParaRPr lang="en-GB" dirty="0">
              <a:ln>
                <a:solidFill>
                  <a:srgbClr val="00B0F0"/>
                </a:solidFill>
              </a:ln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012" y="509452"/>
            <a:ext cx="11534502" cy="5865223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endParaRPr lang="en-GB" dirty="0" smtClean="0"/>
          </a:p>
          <a:p>
            <a:r>
              <a:rPr lang="en-GB" dirty="0" smtClean="0"/>
              <a:t>Cole, W. Owen, and </a:t>
            </a:r>
            <a:r>
              <a:rPr lang="en-GB" dirty="0" err="1" smtClean="0"/>
              <a:t>Piara</a:t>
            </a:r>
            <a:r>
              <a:rPr lang="en-GB" dirty="0" smtClean="0"/>
              <a:t> Singh </a:t>
            </a:r>
            <a:r>
              <a:rPr lang="en-GB" dirty="0" err="1" smtClean="0"/>
              <a:t>Sambhi</a:t>
            </a:r>
            <a:r>
              <a:rPr lang="en-GB" dirty="0" smtClean="0"/>
              <a:t>, </a:t>
            </a:r>
            <a:r>
              <a:rPr lang="en-GB" i="1" dirty="0" smtClean="0"/>
              <a:t>The Sikhs</a:t>
            </a:r>
            <a:r>
              <a:rPr lang="en-GB" dirty="0" smtClean="0"/>
              <a:t> (Brighton: Sussex Acad. Press, 2006)</a:t>
            </a:r>
          </a:p>
          <a:p>
            <a:r>
              <a:rPr lang="en-GB" dirty="0" err="1" smtClean="0"/>
              <a:t>Desi</a:t>
            </a:r>
            <a:r>
              <a:rPr lang="en-GB" dirty="0" smtClean="0"/>
              <a:t>, </a:t>
            </a:r>
            <a:r>
              <a:rPr lang="en-GB" dirty="0" err="1" smtClean="0"/>
              <a:t>Kiran</a:t>
            </a:r>
            <a:r>
              <a:rPr lang="en-GB" dirty="0" smtClean="0"/>
              <a:t>, </a:t>
            </a:r>
            <a:r>
              <a:rPr lang="en-GB" i="1" dirty="0" smtClean="0"/>
              <a:t>The Guru </a:t>
            </a:r>
            <a:r>
              <a:rPr lang="en-GB" i="1" dirty="0" err="1" smtClean="0"/>
              <a:t>Granth</a:t>
            </a:r>
            <a:r>
              <a:rPr lang="en-GB" i="1" dirty="0" smtClean="0"/>
              <a:t> Sahib In The </a:t>
            </a:r>
            <a:r>
              <a:rPr lang="en-GB" i="1" dirty="0" err="1" smtClean="0"/>
              <a:t>Gurdwara</a:t>
            </a:r>
            <a:r>
              <a:rPr lang="en-GB" dirty="0" smtClean="0"/>
              <a:t>, 2016 </a:t>
            </a:r>
            <a:r>
              <a:rPr lang="en-GB" dirty="0" smtClean="0">
                <a:hlinkClick r:id="rId2"/>
              </a:rPr>
              <a:t>https://medium.com/@kirandhesi/injustice-of-the-desecration-of-guru-granth-sahib-ji-b6b66258797b</a:t>
            </a:r>
            <a:r>
              <a:rPr lang="en-GB" dirty="0" smtClean="0"/>
              <a:t> [Accessed 1 May </a:t>
            </a:r>
            <a:r>
              <a:rPr lang="en-GB" dirty="0" smtClean="0"/>
              <a:t>2018]</a:t>
            </a:r>
          </a:p>
          <a:p>
            <a:r>
              <a:rPr lang="en-GB" dirty="0" smtClean="0"/>
              <a:t>Dolls of India, </a:t>
            </a:r>
            <a:r>
              <a:rPr lang="en-GB" i="1" dirty="0" smtClean="0"/>
              <a:t>The Golden Temple</a:t>
            </a:r>
            <a:r>
              <a:rPr lang="en-GB" dirty="0" smtClean="0"/>
              <a:t>, 2018 </a:t>
            </a:r>
            <a:r>
              <a:rPr lang="en-GB" dirty="0" smtClean="0">
                <a:hlinkClick r:id="rId3"/>
              </a:rPr>
              <a:t>https</a:t>
            </a:r>
            <a:r>
              <a:rPr lang="en-GB" dirty="0" smtClean="0">
                <a:hlinkClick r:id="rId3"/>
              </a:rPr>
              <a:t>://</a:t>
            </a:r>
            <a:r>
              <a:rPr lang="en-GB" dirty="0" smtClean="0">
                <a:hlinkClick r:id="rId3"/>
              </a:rPr>
              <a:t>www.dollsofindia.com/us/product/world-religion-posters/golden-temple-guru-granth-sahib-and-ten-sikh-gurus-reprint-on-paper-QN73.html</a:t>
            </a:r>
            <a:r>
              <a:rPr lang="en-GB" dirty="0" smtClean="0"/>
              <a:t>  </a:t>
            </a:r>
            <a:r>
              <a:rPr lang="en-GB" dirty="0" smtClean="0"/>
              <a:t>[Accessed 2 May 2018]</a:t>
            </a:r>
            <a:endParaRPr lang="en-GB" dirty="0" smtClean="0"/>
          </a:p>
          <a:p>
            <a:r>
              <a:rPr lang="en-GB" dirty="0" smtClean="0"/>
              <a:t>DTF </a:t>
            </a:r>
            <a:r>
              <a:rPr lang="en-GB" dirty="0" smtClean="0"/>
              <a:t>Books, </a:t>
            </a:r>
            <a:r>
              <a:rPr lang="en-GB" i="1" dirty="0" smtClean="0"/>
              <a:t>Guru </a:t>
            </a:r>
            <a:r>
              <a:rPr lang="en-GB" i="1" dirty="0" err="1" smtClean="0"/>
              <a:t>Gobind</a:t>
            </a:r>
            <a:r>
              <a:rPr lang="en-GB" i="1" dirty="0" smtClean="0"/>
              <a:t> Singh</a:t>
            </a:r>
            <a:r>
              <a:rPr lang="en-GB" dirty="0" smtClean="0"/>
              <a:t>, 2018 </a:t>
            </a:r>
            <a:r>
              <a:rPr lang="en-GB" dirty="0" smtClean="0">
                <a:hlinkClick r:id="rId4"/>
              </a:rPr>
              <a:t>http://www.dtfbooks.com/guru-gobind-singh-ji-7</a:t>
            </a:r>
            <a:r>
              <a:rPr lang="en-GB" dirty="0" smtClean="0"/>
              <a:t>  [Accessed 2 May 2018</a:t>
            </a:r>
            <a:r>
              <a:rPr lang="en-GB" dirty="0" smtClean="0"/>
              <a:t>]</a:t>
            </a:r>
          </a:p>
          <a:p>
            <a:r>
              <a:rPr lang="en-GB" dirty="0" smtClean="0"/>
              <a:t>EHE Newsletter, </a:t>
            </a:r>
            <a:r>
              <a:rPr lang="en-GB" i="1" dirty="0" smtClean="0"/>
              <a:t>Reaching The Light At The End Of The Tunnel</a:t>
            </a:r>
            <a:r>
              <a:rPr lang="en-GB" dirty="0" smtClean="0"/>
              <a:t>, 2016 </a:t>
            </a:r>
            <a:r>
              <a:rPr lang="en-GB" dirty="0" smtClean="0">
                <a:hlinkClick r:id="rId5"/>
              </a:rPr>
              <a:t>https</a:t>
            </a:r>
            <a:r>
              <a:rPr lang="en-GB" dirty="0" smtClean="0">
                <a:hlinkClick r:id="rId5"/>
              </a:rPr>
              <a:t>://</a:t>
            </a:r>
            <a:r>
              <a:rPr lang="en-GB" dirty="0" smtClean="0">
                <a:hlinkClick r:id="rId5"/>
              </a:rPr>
              <a:t>www.eheandme.com/news_articles/549672399</a:t>
            </a:r>
            <a:r>
              <a:rPr lang="en-GB" dirty="0" smtClean="0"/>
              <a:t>  </a:t>
            </a:r>
            <a:r>
              <a:rPr lang="en-GB" dirty="0" smtClean="0"/>
              <a:t>[Accessed 2 May 2018]</a:t>
            </a:r>
            <a:endParaRPr lang="en-GB" dirty="0" smtClean="0"/>
          </a:p>
          <a:p>
            <a:r>
              <a:rPr lang="en-GB" dirty="0" err="1" smtClean="0"/>
              <a:t>Khosae</a:t>
            </a:r>
            <a:r>
              <a:rPr lang="en-GB" dirty="0" smtClean="0"/>
              <a:t>, Gurus, </a:t>
            </a:r>
            <a:r>
              <a:rPr lang="en-GB" i="1" dirty="0" smtClean="0"/>
              <a:t>Sri Guru </a:t>
            </a:r>
            <a:r>
              <a:rPr lang="en-GB" i="1" dirty="0" err="1" smtClean="0"/>
              <a:t>Granth</a:t>
            </a:r>
            <a:r>
              <a:rPr lang="en-GB" i="1" dirty="0" smtClean="0"/>
              <a:t> Sahib </a:t>
            </a:r>
            <a:r>
              <a:rPr lang="en-GB" i="1" dirty="0" err="1" smtClean="0"/>
              <a:t>Ji</a:t>
            </a:r>
            <a:r>
              <a:rPr lang="en-GB" dirty="0" smtClean="0"/>
              <a:t>, 2016 </a:t>
            </a:r>
            <a:r>
              <a:rPr lang="en-GB" dirty="0" smtClean="0">
                <a:hlinkClick r:id="rId6"/>
              </a:rPr>
              <a:t>http://www.guruskhosae.com/sri-guru-granth-sahib-ji/</a:t>
            </a:r>
            <a:r>
              <a:rPr lang="en-GB" dirty="0" smtClean="0"/>
              <a:t> [Accessed 1 May 2018]</a:t>
            </a:r>
          </a:p>
          <a:p>
            <a:r>
              <a:rPr lang="en-GB" dirty="0" smtClean="0"/>
              <a:t>McLeod, W.H, </a:t>
            </a:r>
            <a:r>
              <a:rPr lang="en-GB" i="1" dirty="0" smtClean="0"/>
              <a:t>Sikhism</a:t>
            </a:r>
            <a:r>
              <a:rPr lang="en-GB" dirty="0" smtClean="0"/>
              <a:t> (London: Penguin Books, 1997)</a:t>
            </a:r>
          </a:p>
          <a:p>
            <a:r>
              <a:rPr lang="en-GB" dirty="0" smtClean="0"/>
              <a:t>McLeod, W. H, </a:t>
            </a:r>
            <a:r>
              <a:rPr lang="en-GB" i="1" dirty="0" smtClean="0"/>
              <a:t>The Sikhs: History, Religion And Society</a:t>
            </a:r>
            <a:r>
              <a:rPr lang="en-GB" dirty="0" smtClean="0"/>
              <a:t> (New York: Columbia University Press, 1989)</a:t>
            </a:r>
          </a:p>
          <a:p>
            <a:r>
              <a:rPr lang="en-GB" dirty="0" smtClean="0"/>
              <a:t>McLeod, W. H, </a:t>
            </a:r>
            <a:r>
              <a:rPr lang="en-GB" i="1" dirty="0" smtClean="0"/>
              <a:t>Exploring Sikhism</a:t>
            </a:r>
            <a:r>
              <a:rPr lang="en-GB" dirty="0" smtClean="0"/>
              <a:t> (Delhi: Oxford University Press, 2000</a:t>
            </a:r>
            <a:r>
              <a:rPr lang="en-GB" dirty="0" smtClean="0"/>
              <a:t>)</a:t>
            </a:r>
          </a:p>
          <a:p>
            <a:r>
              <a:rPr lang="en-GB" dirty="0" smtClean="0"/>
              <a:t>Wikimedia Commons, </a:t>
            </a:r>
            <a:r>
              <a:rPr lang="en-GB" i="1" dirty="0" smtClean="0"/>
              <a:t>Sri Guru </a:t>
            </a:r>
            <a:r>
              <a:rPr lang="en-GB" i="1" dirty="0" err="1" smtClean="0"/>
              <a:t>Granth</a:t>
            </a:r>
            <a:r>
              <a:rPr lang="en-GB" i="1" dirty="0" smtClean="0"/>
              <a:t> Sahib</a:t>
            </a:r>
            <a:r>
              <a:rPr lang="en-GB" dirty="0" smtClean="0"/>
              <a:t>, 2017 </a:t>
            </a:r>
            <a:r>
              <a:rPr lang="en-GB" dirty="0" smtClean="0">
                <a:hlinkClick r:id="rId7"/>
              </a:rPr>
              <a:t>https</a:t>
            </a:r>
            <a:r>
              <a:rPr lang="en-GB" dirty="0" smtClean="0">
                <a:hlinkClick r:id="rId7"/>
              </a:rPr>
              <a:t>://</a:t>
            </a:r>
            <a:r>
              <a:rPr lang="en-GB" dirty="0" smtClean="0">
                <a:hlinkClick r:id="rId7"/>
              </a:rPr>
              <a:t>commons.wikimedia.org/wiki/File:Sri_Guru_Granth_Sahib.jpg</a:t>
            </a:r>
            <a:r>
              <a:rPr lang="en-GB" dirty="0" smtClean="0"/>
              <a:t> [</a:t>
            </a:r>
            <a:r>
              <a:rPr lang="en-GB" dirty="0" smtClean="0"/>
              <a:t>Accessed 2 May 2018]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4262" y="2965587"/>
            <a:ext cx="11238411" cy="1143000"/>
          </a:xfrm>
        </p:spPr>
        <p:txBody>
          <a:bodyPr>
            <a:noAutofit/>
          </a:bodyPr>
          <a:lstStyle/>
          <a:p>
            <a:r>
              <a:rPr lang="en-GB" sz="6000" dirty="0" smtClean="0"/>
              <a:t>Thank you for listening, </a:t>
            </a:r>
            <a:br>
              <a:rPr lang="en-GB" sz="6000" dirty="0" smtClean="0"/>
            </a:br>
            <a:r>
              <a:rPr lang="en-GB" sz="6000" dirty="0" smtClean="0"/>
              <a:t>are there any questions?</a:t>
            </a:r>
            <a:endParaRPr lang="en-GB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chnic">
  <a:themeElements>
    <a:clrScheme name="Technic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464</TotalTime>
  <Words>658</Words>
  <Application>Microsoft Office PowerPoint</Application>
  <PresentationFormat>Custom</PresentationFormat>
  <Paragraphs>148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Technic</vt:lpstr>
      <vt:lpstr>The Guru Granth Sahib and its significance within the Sikh faith HPRS4001</vt:lpstr>
      <vt:lpstr>What is the Guru Granth Sahib?</vt:lpstr>
      <vt:lpstr>Context 1- Guru Gobind Singh</vt:lpstr>
      <vt:lpstr>Context 2</vt:lpstr>
      <vt:lpstr>Other Names</vt:lpstr>
      <vt:lpstr>Significance of the eternal Guru</vt:lpstr>
      <vt:lpstr>Significance of the eternal Guru</vt:lpstr>
      <vt:lpstr>An ever-present guru</vt:lpstr>
      <vt:lpstr>Absolute authority of the Scripture</vt:lpstr>
      <vt:lpstr>Situation of the Guru </vt:lpstr>
      <vt:lpstr>Treatment of the Guru</vt:lpstr>
      <vt:lpstr>The Guru as a human</vt:lpstr>
      <vt:lpstr>More than just a book…</vt:lpstr>
      <vt:lpstr>Slide 14</vt:lpstr>
      <vt:lpstr>      Bibliography</vt:lpstr>
      <vt:lpstr>Thank you for listening,  are there any questions?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Sikhism HPRS4001</dc:title>
  <dc:creator>A.M.Y</dc:creator>
  <cp:lastModifiedBy>A.M.Y</cp:lastModifiedBy>
  <cp:revision>47</cp:revision>
  <dcterms:created xsi:type="dcterms:W3CDTF">2018-01-28T19:38:25Z</dcterms:created>
  <dcterms:modified xsi:type="dcterms:W3CDTF">2018-05-02T14:04:19Z</dcterms:modified>
</cp:coreProperties>
</file>