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6" r:id="rId1"/>
  </p:sldMasterIdLst>
  <p:sldIdLst>
    <p:sldId id="256" r:id="rId2"/>
    <p:sldId id="258" r:id="rId3"/>
    <p:sldId id="257" r:id="rId4"/>
    <p:sldId id="259" r:id="rId5"/>
    <p:sldId id="260" r:id="rId6"/>
    <p:sldId id="262" r:id="rId7"/>
    <p:sldId id="263" r:id="rId8"/>
    <p:sldId id="264" r:id="rId9"/>
    <p:sldId id="261"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2" d="100"/>
          <a:sy n="62" d="100"/>
        </p:scale>
        <p:origin x="82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catia silva" userId="3afb5a58adbf9821" providerId="LiveId" clId="{68DDCD28-1609-4D25-85C1-D58025F4114C}"/>
    <pc:docChg chg="undo custSel modSld">
      <pc:chgData name="julia catia silva" userId="3afb5a58adbf9821" providerId="LiveId" clId="{68DDCD28-1609-4D25-85C1-D58025F4114C}" dt="2022-08-09T18:18:35.185" v="187" actId="20577"/>
      <pc:docMkLst>
        <pc:docMk/>
      </pc:docMkLst>
      <pc:sldChg chg="addSp delSp modSp mod">
        <pc:chgData name="julia catia silva" userId="3afb5a58adbf9821" providerId="LiveId" clId="{68DDCD28-1609-4D25-85C1-D58025F4114C}" dt="2022-08-09T18:18:35.185" v="187" actId="20577"/>
        <pc:sldMkLst>
          <pc:docMk/>
          <pc:sldMk cId="989031982" sldId="258"/>
        </pc:sldMkLst>
        <pc:graphicFrameChg chg="add del mod modGraphic">
          <ac:chgData name="julia catia silva" userId="3afb5a58adbf9821" providerId="LiveId" clId="{68DDCD28-1609-4D25-85C1-D58025F4114C}" dt="2022-08-09T18:07:36.042" v="24" actId="3680"/>
          <ac:graphicFrameMkLst>
            <pc:docMk/>
            <pc:sldMk cId="989031982" sldId="258"/>
            <ac:graphicFrameMk id="2" creationId="{335F40EC-0A29-C07B-2467-3032CAB9E2FF}"/>
          </ac:graphicFrameMkLst>
        </pc:graphicFrameChg>
        <pc:graphicFrameChg chg="add mod modGraphic">
          <ac:chgData name="julia catia silva" userId="3afb5a58adbf9821" providerId="LiveId" clId="{68DDCD28-1609-4D25-85C1-D58025F4114C}" dt="2022-08-09T18:18:35.185" v="187" actId="20577"/>
          <ac:graphicFrameMkLst>
            <pc:docMk/>
            <pc:sldMk cId="989031982" sldId="258"/>
            <ac:graphicFrameMk id="4" creationId="{8C576B83-709F-05F7-D6CA-3FACE8088E3C}"/>
          </ac:graphicFrameMkLst>
        </pc:graphicFrameChg>
      </pc:sldChg>
      <pc:sldChg chg="modSp mod">
        <pc:chgData name="julia catia silva" userId="3afb5a58adbf9821" providerId="LiveId" clId="{68DDCD28-1609-4D25-85C1-D58025F4114C}" dt="2022-08-09T18:16:05.806" v="154" actId="1076"/>
        <pc:sldMkLst>
          <pc:docMk/>
          <pc:sldMk cId="2304246451" sldId="261"/>
        </pc:sldMkLst>
        <pc:spChg chg="mod">
          <ac:chgData name="julia catia silva" userId="3afb5a58adbf9821" providerId="LiveId" clId="{68DDCD28-1609-4D25-85C1-D58025F4114C}" dt="2022-08-09T18:16:05.806" v="154" actId="1076"/>
          <ac:spMkLst>
            <pc:docMk/>
            <pc:sldMk cId="2304246451" sldId="261"/>
            <ac:spMk id="5" creationId="{3928B058-C1CA-D73F-BEFA-5DA90901713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10A816C-377C-4F3B-B68D-5EE8F4105E05}" type="datetimeFigureOut">
              <a:rPr lang="en-GB" smtClean="0"/>
              <a:t>09/08/2022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FC17A9A-1392-444E-B6D9-8DAE58DC6EDA}" type="slidenum">
              <a:rPr lang="en-GB" smtClean="0"/>
              <a:t>‹#›</a:t>
            </a:fld>
            <a:endParaRPr lang="en-GB" dirty="0"/>
          </a:p>
        </p:txBody>
      </p:sp>
    </p:spTree>
    <p:extLst>
      <p:ext uri="{BB962C8B-B14F-4D97-AF65-F5344CB8AC3E}">
        <p14:creationId xmlns:p14="http://schemas.microsoft.com/office/powerpoint/2010/main" val="28434610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0A816C-377C-4F3B-B68D-5EE8F4105E05}" type="datetimeFigureOut">
              <a:rPr lang="en-GB" smtClean="0"/>
              <a:t>09/08/2022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FC17A9A-1392-444E-B6D9-8DAE58DC6EDA}" type="slidenum">
              <a:rPr lang="en-GB" smtClean="0"/>
              <a:t>‹#›</a:t>
            </a:fld>
            <a:endParaRPr lang="en-GB" dirty="0"/>
          </a:p>
        </p:txBody>
      </p:sp>
    </p:spTree>
    <p:extLst>
      <p:ext uri="{BB962C8B-B14F-4D97-AF65-F5344CB8AC3E}">
        <p14:creationId xmlns:p14="http://schemas.microsoft.com/office/powerpoint/2010/main" val="1550286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0A816C-377C-4F3B-B68D-5EE8F4105E05}" type="datetimeFigureOut">
              <a:rPr lang="en-GB" smtClean="0"/>
              <a:t>09/08/2022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FC17A9A-1392-444E-B6D9-8DAE58DC6EDA}" type="slidenum">
              <a:rPr lang="en-GB" smtClean="0"/>
              <a:t>‹#›</a:t>
            </a:fld>
            <a:endParaRPr lang="en-GB" dirty="0"/>
          </a:p>
        </p:txBody>
      </p:sp>
    </p:spTree>
    <p:extLst>
      <p:ext uri="{BB962C8B-B14F-4D97-AF65-F5344CB8AC3E}">
        <p14:creationId xmlns:p14="http://schemas.microsoft.com/office/powerpoint/2010/main" val="88629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10A816C-377C-4F3B-B68D-5EE8F4105E05}" type="datetimeFigureOut">
              <a:rPr lang="en-GB" smtClean="0"/>
              <a:t>09/08/2022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FC17A9A-1392-444E-B6D9-8DAE58DC6EDA}" type="slidenum">
              <a:rPr lang="en-GB" smtClean="0"/>
              <a:t>‹#›</a:t>
            </a:fld>
            <a:endParaRPr lang="en-GB" dirty="0"/>
          </a:p>
        </p:txBody>
      </p:sp>
    </p:spTree>
    <p:extLst>
      <p:ext uri="{BB962C8B-B14F-4D97-AF65-F5344CB8AC3E}">
        <p14:creationId xmlns:p14="http://schemas.microsoft.com/office/powerpoint/2010/main" val="8268091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10A816C-377C-4F3B-B68D-5EE8F4105E05}" type="datetimeFigureOut">
              <a:rPr lang="en-GB" smtClean="0"/>
              <a:t>09/08/2022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FC17A9A-1392-444E-B6D9-8DAE58DC6EDA}" type="slidenum">
              <a:rPr lang="en-GB" smtClean="0"/>
              <a:t>‹#›</a:t>
            </a:fld>
            <a:endParaRPr lang="en-GB" dirty="0"/>
          </a:p>
        </p:txBody>
      </p:sp>
    </p:spTree>
    <p:extLst>
      <p:ext uri="{BB962C8B-B14F-4D97-AF65-F5344CB8AC3E}">
        <p14:creationId xmlns:p14="http://schemas.microsoft.com/office/powerpoint/2010/main" val="3045285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10A816C-377C-4F3B-B68D-5EE8F4105E05}" type="datetimeFigureOut">
              <a:rPr lang="en-GB" smtClean="0"/>
              <a:t>09/08/2022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FC17A9A-1392-444E-B6D9-8DAE58DC6EDA}" type="slidenum">
              <a:rPr lang="en-GB" smtClean="0"/>
              <a:t>‹#›</a:t>
            </a:fld>
            <a:endParaRPr lang="en-GB" dirty="0"/>
          </a:p>
        </p:txBody>
      </p:sp>
    </p:spTree>
    <p:extLst>
      <p:ext uri="{BB962C8B-B14F-4D97-AF65-F5344CB8AC3E}">
        <p14:creationId xmlns:p14="http://schemas.microsoft.com/office/powerpoint/2010/main" val="3491291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10A816C-377C-4F3B-B68D-5EE8F4105E05}" type="datetimeFigureOut">
              <a:rPr lang="en-GB" smtClean="0"/>
              <a:t>09/08/2022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FC17A9A-1392-444E-B6D9-8DAE58DC6EDA}" type="slidenum">
              <a:rPr lang="en-GB" smtClean="0"/>
              <a:t>‹#›</a:t>
            </a:fld>
            <a:endParaRPr lang="en-GB" dirty="0"/>
          </a:p>
        </p:txBody>
      </p:sp>
    </p:spTree>
    <p:extLst>
      <p:ext uri="{BB962C8B-B14F-4D97-AF65-F5344CB8AC3E}">
        <p14:creationId xmlns:p14="http://schemas.microsoft.com/office/powerpoint/2010/main" val="13633962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10A816C-377C-4F3B-B68D-5EE8F4105E05}" type="datetimeFigureOut">
              <a:rPr lang="en-GB" smtClean="0"/>
              <a:t>09/08/2022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FC17A9A-1392-444E-B6D9-8DAE58DC6EDA}" type="slidenum">
              <a:rPr lang="en-GB" smtClean="0"/>
              <a:t>‹#›</a:t>
            </a:fld>
            <a:endParaRPr lang="en-GB" dirty="0"/>
          </a:p>
        </p:txBody>
      </p:sp>
    </p:spTree>
    <p:extLst>
      <p:ext uri="{BB962C8B-B14F-4D97-AF65-F5344CB8AC3E}">
        <p14:creationId xmlns:p14="http://schemas.microsoft.com/office/powerpoint/2010/main" val="279863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10A816C-377C-4F3B-B68D-5EE8F4105E05}" type="datetimeFigureOut">
              <a:rPr lang="en-GB" smtClean="0"/>
              <a:t>09/08/2022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FC17A9A-1392-444E-B6D9-8DAE58DC6EDA}" type="slidenum">
              <a:rPr lang="en-GB" smtClean="0"/>
              <a:t>‹#›</a:t>
            </a:fld>
            <a:endParaRPr lang="en-GB" dirty="0"/>
          </a:p>
        </p:txBody>
      </p:sp>
    </p:spTree>
    <p:extLst>
      <p:ext uri="{BB962C8B-B14F-4D97-AF65-F5344CB8AC3E}">
        <p14:creationId xmlns:p14="http://schemas.microsoft.com/office/powerpoint/2010/main" val="17974928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0A816C-377C-4F3B-B68D-5EE8F4105E05}" type="datetimeFigureOut">
              <a:rPr lang="en-GB" smtClean="0"/>
              <a:t>09/08/2022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FC17A9A-1392-444E-B6D9-8DAE58DC6EDA}" type="slidenum">
              <a:rPr lang="en-GB" smtClean="0"/>
              <a:t>‹#›</a:t>
            </a:fld>
            <a:endParaRPr lang="en-GB" dirty="0"/>
          </a:p>
        </p:txBody>
      </p:sp>
    </p:spTree>
    <p:extLst>
      <p:ext uri="{BB962C8B-B14F-4D97-AF65-F5344CB8AC3E}">
        <p14:creationId xmlns:p14="http://schemas.microsoft.com/office/powerpoint/2010/main" val="3314597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0A816C-377C-4F3B-B68D-5EE8F4105E05}" type="datetimeFigureOut">
              <a:rPr lang="en-GB" smtClean="0"/>
              <a:t>09/08/2022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FC17A9A-1392-444E-B6D9-8DAE58DC6EDA}" type="slidenum">
              <a:rPr lang="en-GB" smtClean="0"/>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241860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0A816C-377C-4F3B-B68D-5EE8F4105E05}" type="datetimeFigureOut">
              <a:rPr lang="en-GB" smtClean="0"/>
              <a:t>09/08/2022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FC17A9A-1392-444E-B6D9-8DAE58DC6EDA}" type="slidenum">
              <a:rPr lang="en-GB" smtClean="0"/>
              <a:t>‹#›</a:t>
            </a:fld>
            <a:endParaRPr lang="en-GB" dirty="0"/>
          </a:p>
        </p:txBody>
      </p:sp>
    </p:spTree>
    <p:extLst>
      <p:ext uri="{BB962C8B-B14F-4D97-AF65-F5344CB8AC3E}">
        <p14:creationId xmlns:p14="http://schemas.microsoft.com/office/powerpoint/2010/main" val="36421998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0A816C-377C-4F3B-B68D-5EE8F4105E05}" type="datetimeFigureOut">
              <a:rPr lang="en-GB" smtClean="0"/>
              <a:t>09/08/2022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FC17A9A-1392-444E-B6D9-8DAE58DC6EDA}"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953014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0A816C-377C-4F3B-B68D-5EE8F4105E05}" type="datetimeFigureOut">
              <a:rPr lang="en-GB" smtClean="0"/>
              <a:t>09/08/2022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FC17A9A-1392-444E-B6D9-8DAE58DC6EDA}" type="slidenum">
              <a:rPr lang="en-GB" smtClean="0"/>
              <a:t>‹#›</a:t>
            </a:fld>
            <a:endParaRPr lang="en-GB" dirty="0"/>
          </a:p>
        </p:txBody>
      </p:sp>
    </p:spTree>
    <p:extLst>
      <p:ext uri="{BB962C8B-B14F-4D97-AF65-F5344CB8AC3E}">
        <p14:creationId xmlns:p14="http://schemas.microsoft.com/office/powerpoint/2010/main" val="2414555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0A816C-377C-4F3B-B68D-5EE8F4105E05}" type="datetimeFigureOut">
              <a:rPr lang="en-GB" smtClean="0"/>
              <a:t>09/08/2022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FC17A9A-1392-444E-B6D9-8DAE58DC6EDA}" type="slidenum">
              <a:rPr lang="en-GB" smtClean="0"/>
              <a:t>‹#›</a:t>
            </a:fld>
            <a:endParaRPr lang="en-GB" dirty="0"/>
          </a:p>
        </p:txBody>
      </p:sp>
    </p:spTree>
    <p:extLst>
      <p:ext uri="{BB962C8B-B14F-4D97-AF65-F5344CB8AC3E}">
        <p14:creationId xmlns:p14="http://schemas.microsoft.com/office/powerpoint/2010/main" val="18172338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0A816C-377C-4F3B-B68D-5EE8F4105E05}" type="datetimeFigureOut">
              <a:rPr lang="en-GB" smtClean="0"/>
              <a:t>09/08/2022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FC17A9A-1392-444E-B6D9-8DAE58DC6EDA}" type="slidenum">
              <a:rPr lang="en-GB" smtClean="0"/>
              <a:t>‹#›</a:t>
            </a:fld>
            <a:endParaRPr lang="en-GB" dirty="0"/>
          </a:p>
        </p:txBody>
      </p:sp>
    </p:spTree>
    <p:extLst>
      <p:ext uri="{BB962C8B-B14F-4D97-AF65-F5344CB8AC3E}">
        <p14:creationId xmlns:p14="http://schemas.microsoft.com/office/powerpoint/2010/main" val="13161110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10A816C-377C-4F3B-B68D-5EE8F4105E05}" type="datetimeFigureOut">
              <a:rPr lang="en-GB" smtClean="0"/>
              <a:t>09/08/2022</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FC17A9A-1392-444E-B6D9-8DAE58DC6EDA}" type="slidenum">
              <a:rPr lang="en-GB" smtClean="0"/>
              <a:t>‹#›</a:t>
            </a:fld>
            <a:endParaRPr lang="en-GB" dirty="0"/>
          </a:p>
        </p:txBody>
      </p:sp>
    </p:spTree>
    <p:extLst>
      <p:ext uri="{BB962C8B-B14F-4D97-AF65-F5344CB8AC3E}">
        <p14:creationId xmlns:p14="http://schemas.microsoft.com/office/powerpoint/2010/main" val="1750839746"/>
      </p:ext>
    </p:extLst>
  </p:cSld>
  <p:clrMap bg1="dk1" tx1="lt1" bg2="dk2" tx2="lt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 id="2147483838" r:id="rId12"/>
    <p:sldLayoutId id="2147483839" r:id="rId13"/>
    <p:sldLayoutId id="2147483840" r:id="rId14"/>
    <p:sldLayoutId id="2147483841" r:id="rId15"/>
    <p:sldLayoutId id="214748384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www.prospects.ac.uk/job-profiles/adult-nurse%7bonline%7daccessed" TargetMode="External"/><Relationship Id="rId2" Type="http://schemas.openxmlformats.org/officeDocument/2006/relationships/hyperlink" Target="https://www.healthcareers.nhs.uk/explore-roles/nursing/roles-nursing" TargetMode="External"/><Relationship Id="rId1" Type="http://schemas.openxmlformats.org/officeDocument/2006/relationships/slideLayout" Target="../slideLayouts/slideLayout6.xml"/><Relationship Id="rId5" Type="http://schemas.openxmlformats.org/officeDocument/2006/relationships/hyperlink" Target="https://nursing-theory.org/articles/Definition_of_Nursing.php2020(nurse)%7bonline%7d18" TargetMode="External"/><Relationship Id="rId4" Type="http://schemas.openxmlformats.org/officeDocument/2006/relationships/hyperlink" Target="https://www.who.int/health-topics/nursing%7b2022%7d%7bonline%7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69CFD-FF93-9EE2-DA3E-9D0AE865882D}"/>
              </a:ext>
            </a:extLst>
          </p:cNvPr>
          <p:cNvSpPr>
            <a:spLocks noGrp="1"/>
          </p:cNvSpPr>
          <p:nvPr>
            <p:ph type="ctrTitle"/>
          </p:nvPr>
        </p:nvSpPr>
        <p:spPr>
          <a:xfrm>
            <a:off x="1524000" y="1122363"/>
            <a:ext cx="9144000" cy="1216576"/>
          </a:xfrm>
        </p:spPr>
        <p:txBody>
          <a:bodyPr/>
          <a:lstStyle/>
          <a:p>
            <a:pPr algn="ctr"/>
            <a:r>
              <a:rPr lang="en-US" sz="6600" dirty="0">
                <a:latin typeface="Arial Black" panose="020B0A04020102020204" pitchFamily="34" charset="0"/>
              </a:rPr>
              <a:t>To be not to be</a:t>
            </a:r>
            <a:br>
              <a:rPr lang="en-US" sz="6600" dirty="0">
                <a:latin typeface="Arial Black" panose="020B0A04020102020204" pitchFamily="34" charset="0"/>
              </a:rPr>
            </a:br>
            <a:r>
              <a:rPr lang="en-US" sz="6600" dirty="0">
                <a:latin typeface="Arial Black" panose="020B0A04020102020204" pitchFamily="34" charset="0"/>
              </a:rPr>
              <a:t>Nurse</a:t>
            </a:r>
            <a:endParaRPr lang="en-GB" sz="6600" dirty="0">
              <a:latin typeface="Arial Black" panose="020B0A04020102020204" pitchFamily="34" charset="0"/>
            </a:endParaRPr>
          </a:p>
        </p:txBody>
      </p:sp>
      <p:sp>
        <p:nvSpPr>
          <p:cNvPr id="3" name="Subtitle 2">
            <a:extLst>
              <a:ext uri="{FF2B5EF4-FFF2-40B4-BE49-F238E27FC236}">
                <a16:creationId xmlns:a16="http://schemas.microsoft.com/office/drawing/2014/main" id="{61E3C3B3-2ADF-AC6D-D63B-6E44D7948855}"/>
              </a:ext>
            </a:extLst>
          </p:cNvPr>
          <p:cNvSpPr>
            <a:spLocks noGrp="1"/>
          </p:cNvSpPr>
          <p:nvPr>
            <p:ph type="subTitle" idx="1"/>
          </p:nvPr>
        </p:nvSpPr>
        <p:spPr>
          <a:xfrm>
            <a:off x="1836239" y="2924489"/>
            <a:ext cx="8673427" cy="1811140"/>
          </a:xfrm>
        </p:spPr>
        <p:txBody>
          <a:bodyPr>
            <a:normAutofit fontScale="25000" lnSpcReduction="20000"/>
          </a:bodyPr>
          <a:lstStyle/>
          <a:p>
            <a:pPr algn="ctr"/>
            <a:r>
              <a:rPr lang="en-US" sz="8000" dirty="0">
                <a:latin typeface="Arial" panose="020B0604020202020204" pitchFamily="34" charset="0"/>
                <a:cs typeface="Arial" panose="020B0604020202020204" pitchFamily="34" charset="0"/>
              </a:rPr>
              <a:t>Academic and Employability Skills</a:t>
            </a:r>
          </a:p>
          <a:p>
            <a:pPr algn="ctr"/>
            <a:r>
              <a:rPr lang="en-US" sz="8000" dirty="0">
                <a:latin typeface="Arial" panose="020B0604020202020204" pitchFamily="34" charset="0"/>
                <a:cs typeface="Arial" panose="020B0604020202020204" pitchFamily="34" charset="0"/>
              </a:rPr>
              <a:t>Assessed presentation  Wednesday 10</a:t>
            </a:r>
            <a:r>
              <a:rPr lang="en-US" sz="8000" baseline="30000" dirty="0">
                <a:latin typeface="Arial" panose="020B0604020202020204" pitchFamily="34" charset="0"/>
                <a:cs typeface="Arial" panose="020B0604020202020204" pitchFamily="34" charset="0"/>
              </a:rPr>
              <a:t>th</a:t>
            </a:r>
            <a:r>
              <a:rPr lang="en-US" sz="8000" dirty="0">
                <a:latin typeface="Arial" panose="020B0604020202020204" pitchFamily="34" charset="0"/>
                <a:cs typeface="Arial" panose="020B0604020202020204" pitchFamily="34" charset="0"/>
              </a:rPr>
              <a:t> August 2022</a:t>
            </a:r>
          </a:p>
          <a:p>
            <a:pPr algn="ctr"/>
            <a:r>
              <a:rPr lang="en-US" sz="8000" dirty="0">
                <a:latin typeface="Arial" panose="020B0604020202020204" pitchFamily="34" charset="0"/>
                <a:cs typeface="Arial" panose="020B0604020202020204" pitchFamily="34" charset="0"/>
              </a:rPr>
              <a:t>Peter Allen</a:t>
            </a:r>
          </a:p>
          <a:p>
            <a:pPr algn="ctr"/>
            <a:r>
              <a:rPr lang="en-US" sz="8000" dirty="0">
                <a:latin typeface="Arial" panose="020B0604020202020204" pitchFamily="34" charset="0"/>
                <a:cs typeface="Arial" panose="020B0604020202020204" pitchFamily="34" charset="0"/>
              </a:rPr>
              <a:t>Student number :2130195</a:t>
            </a:r>
          </a:p>
          <a:p>
            <a:pPr algn="ctr"/>
            <a:r>
              <a:rPr lang="en-US" sz="8000" dirty="0">
                <a:latin typeface="Arial" panose="020B0604020202020204" pitchFamily="34" charset="0"/>
                <a:cs typeface="Arial" panose="020B0604020202020204" pitchFamily="34" charset="0"/>
              </a:rPr>
              <a:t>Julia Silva</a:t>
            </a:r>
          </a:p>
          <a:p>
            <a:endParaRPr lang="en-GB" dirty="0"/>
          </a:p>
        </p:txBody>
      </p:sp>
    </p:spTree>
    <p:extLst>
      <p:ext uri="{BB962C8B-B14F-4D97-AF65-F5344CB8AC3E}">
        <p14:creationId xmlns:p14="http://schemas.microsoft.com/office/powerpoint/2010/main" val="31191766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7357AB0-20CA-8B27-7717-E9531D946F44}"/>
              </a:ext>
            </a:extLst>
          </p:cNvPr>
          <p:cNvSpPr txBox="1"/>
          <p:nvPr/>
        </p:nvSpPr>
        <p:spPr>
          <a:xfrm>
            <a:off x="3047198" y="667170"/>
            <a:ext cx="6097604" cy="707886"/>
          </a:xfrm>
          <a:prstGeom prst="rect">
            <a:avLst/>
          </a:prstGeom>
          <a:noFill/>
        </p:spPr>
        <p:txBody>
          <a:bodyPr wrap="square">
            <a:spAutoFit/>
          </a:bodyPr>
          <a:lstStyle/>
          <a:p>
            <a:pPr algn="ctr"/>
            <a:r>
              <a:rPr lang="en-US" sz="4000" dirty="0">
                <a:latin typeface="Arial Black" panose="020B0A04020102020204" pitchFamily="34" charset="0"/>
              </a:rPr>
              <a:t>C</a:t>
            </a:r>
            <a:r>
              <a:rPr lang="en-GB" sz="4000" dirty="0">
                <a:latin typeface="Arial Black" panose="020B0A04020102020204" pitchFamily="34" charset="0"/>
              </a:rPr>
              <a:t>ontents</a:t>
            </a:r>
          </a:p>
        </p:txBody>
      </p:sp>
      <p:graphicFrame>
        <p:nvGraphicFramePr>
          <p:cNvPr id="4" name="Table 4">
            <a:extLst>
              <a:ext uri="{FF2B5EF4-FFF2-40B4-BE49-F238E27FC236}">
                <a16:creationId xmlns:a16="http://schemas.microsoft.com/office/drawing/2014/main" id="{8C576B83-709F-05F7-D6CA-3FACE8088E3C}"/>
              </a:ext>
            </a:extLst>
          </p:cNvPr>
          <p:cNvGraphicFramePr>
            <a:graphicFrameLocks noGrp="1"/>
          </p:cNvGraphicFramePr>
          <p:nvPr>
            <p:extLst>
              <p:ext uri="{D42A27DB-BD31-4B8C-83A1-F6EECF244321}">
                <p14:modId xmlns:p14="http://schemas.microsoft.com/office/powerpoint/2010/main" val="2751481343"/>
              </p:ext>
            </p:extLst>
          </p:nvPr>
        </p:nvGraphicFramePr>
        <p:xfrm>
          <a:off x="2165565" y="1553699"/>
          <a:ext cx="8128000" cy="397256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1133416080"/>
                    </a:ext>
                  </a:extLst>
                </a:gridCol>
                <a:gridCol w="4064000">
                  <a:extLst>
                    <a:ext uri="{9D8B030D-6E8A-4147-A177-3AD203B41FA5}">
                      <a16:colId xmlns:a16="http://schemas.microsoft.com/office/drawing/2014/main" val="953295495"/>
                    </a:ext>
                  </a:extLst>
                </a:gridCol>
              </a:tblGrid>
              <a:tr h="0">
                <a:tc>
                  <a:txBody>
                    <a:bodyPr/>
                    <a:lstStyle/>
                    <a:p>
                      <a:pPr algn="ctr"/>
                      <a:r>
                        <a:rPr lang="en-US" dirty="0"/>
                        <a:t>To be not to be Nurse</a:t>
                      </a:r>
                      <a:endParaRPr lang="en-GB" dirty="0"/>
                    </a:p>
                  </a:txBody>
                  <a:tcPr/>
                </a:tc>
                <a:tc>
                  <a:txBody>
                    <a:bodyPr/>
                    <a:lstStyle/>
                    <a:p>
                      <a:pPr algn="ctr"/>
                      <a:r>
                        <a:rPr lang="en-US" dirty="0"/>
                        <a:t>Pag 1</a:t>
                      </a:r>
                      <a:endParaRPr lang="en-GB" dirty="0"/>
                    </a:p>
                  </a:txBody>
                  <a:tcPr/>
                </a:tc>
                <a:extLst>
                  <a:ext uri="{0D108BD9-81ED-4DB2-BD59-A6C34878D82A}">
                    <a16:rowId xmlns:a16="http://schemas.microsoft.com/office/drawing/2014/main" val="675970856"/>
                  </a:ext>
                </a:extLst>
              </a:tr>
              <a:tr h="370840">
                <a:tc>
                  <a:txBody>
                    <a:bodyPr/>
                    <a:lstStyle/>
                    <a:p>
                      <a:pPr algn="ctr"/>
                      <a:r>
                        <a:rPr lang="en-US" dirty="0"/>
                        <a:t>Contents</a:t>
                      </a:r>
                      <a:endParaRPr lang="en-GB" dirty="0"/>
                    </a:p>
                  </a:txBody>
                  <a:tcPr/>
                </a:tc>
                <a:tc>
                  <a:txBody>
                    <a:bodyPr/>
                    <a:lstStyle/>
                    <a:p>
                      <a:pPr algn="ctr"/>
                      <a:r>
                        <a:rPr lang="en-US" dirty="0"/>
                        <a:t>Pag 2</a:t>
                      </a:r>
                    </a:p>
                  </a:txBody>
                  <a:tcPr/>
                </a:tc>
                <a:extLst>
                  <a:ext uri="{0D108BD9-81ED-4DB2-BD59-A6C34878D82A}">
                    <a16:rowId xmlns:a16="http://schemas.microsoft.com/office/drawing/2014/main" val="4037482736"/>
                  </a:ext>
                </a:extLst>
              </a:tr>
              <a:tr h="370840">
                <a:tc>
                  <a:txBody>
                    <a:bodyPr/>
                    <a:lstStyle/>
                    <a:p>
                      <a:pPr algn="ctr"/>
                      <a:r>
                        <a:rPr lang="en-GB" dirty="0"/>
                        <a:t>Intended career</a:t>
                      </a:r>
                    </a:p>
                    <a:p>
                      <a:pPr algn="ctr"/>
                      <a:endParaRPr lang="en-GB" dirty="0"/>
                    </a:p>
                  </a:txBody>
                  <a:tcPr/>
                </a:tc>
                <a:tc>
                  <a:txBody>
                    <a:bodyPr/>
                    <a:lstStyle/>
                    <a:p>
                      <a:pPr algn="ctr"/>
                      <a:r>
                        <a:rPr lang="en-US" dirty="0"/>
                        <a:t>Pag 3</a:t>
                      </a:r>
                      <a:endParaRPr lang="en-GB" dirty="0"/>
                    </a:p>
                  </a:txBody>
                  <a:tcPr/>
                </a:tc>
                <a:extLst>
                  <a:ext uri="{0D108BD9-81ED-4DB2-BD59-A6C34878D82A}">
                    <a16:rowId xmlns:a16="http://schemas.microsoft.com/office/drawing/2014/main" val="3265703153"/>
                  </a:ext>
                </a:extLst>
              </a:tr>
              <a:tr h="370840">
                <a:tc>
                  <a:txBody>
                    <a:bodyPr/>
                    <a:lstStyle/>
                    <a:p>
                      <a:pPr algn="ctr"/>
                      <a:r>
                        <a:rPr lang="en-US" dirty="0"/>
                        <a:t>Types of nurses and band UK</a:t>
                      </a:r>
                      <a:endParaRPr lang="en-GB" dirty="0"/>
                    </a:p>
                  </a:txBody>
                  <a:tcPr/>
                </a:tc>
                <a:tc>
                  <a:txBody>
                    <a:bodyPr/>
                    <a:lstStyle/>
                    <a:p>
                      <a:pPr algn="ctr"/>
                      <a:r>
                        <a:rPr lang="en-US" dirty="0"/>
                        <a:t>Pag 4</a:t>
                      </a:r>
                      <a:endParaRPr lang="en-GB" dirty="0"/>
                    </a:p>
                  </a:txBody>
                  <a:tcPr/>
                </a:tc>
                <a:extLst>
                  <a:ext uri="{0D108BD9-81ED-4DB2-BD59-A6C34878D82A}">
                    <a16:rowId xmlns:a16="http://schemas.microsoft.com/office/drawing/2014/main" val="981841386"/>
                  </a:ext>
                </a:extLst>
              </a:tr>
              <a:tr h="370840">
                <a:tc>
                  <a:txBody>
                    <a:bodyPr/>
                    <a:lstStyle/>
                    <a:p>
                      <a:pPr algn="ctr"/>
                      <a:r>
                        <a:rPr lang="en-US" dirty="0"/>
                        <a:t>Swot Analysis</a:t>
                      </a:r>
                      <a:endParaRPr lang="en-GB" dirty="0"/>
                    </a:p>
                  </a:txBody>
                  <a:tcPr/>
                </a:tc>
                <a:tc>
                  <a:txBody>
                    <a:bodyPr/>
                    <a:lstStyle/>
                    <a:p>
                      <a:pPr algn="ctr"/>
                      <a:r>
                        <a:rPr lang="en-US" dirty="0"/>
                        <a:t>Pag 5</a:t>
                      </a:r>
                      <a:endParaRPr lang="en-GB" dirty="0"/>
                    </a:p>
                  </a:txBody>
                  <a:tcPr/>
                </a:tc>
                <a:extLst>
                  <a:ext uri="{0D108BD9-81ED-4DB2-BD59-A6C34878D82A}">
                    <a16:rowId xmlns:a16="http://schemas.microsoft.com/office/drawing/2014/main" val="1783683689"/>
                  </a:ext>
                </a:extLst>
              </a:tr>
              <a:tr h="370840">
                <a:tc>
                  <a:txBody>
                    <a:bodyPr/>
                    <a:lstStyle/>
                    <a:p>
                      <a:pPr algn="ctr"/>
                      <a:r>
                        <a:rPr lang="en-US" dirty="0"/>
                        <a:t>Skills Nurse Have</a:t>
                      </a:r>
                      <a:endParaRPr lang="en-GB" dirty="0"/>
                    </a:p>
                  </a:txBody>
                  <a:tcPr/>
                </a:tc>
                <a:tc>
                  <a:txBody>
                    <a:bodyPr/>
                    <a:lstStyle/>
                    <a:p>
                      <a:pPr algn="ctr"/>
                      <a:r>
                        <a:rPr lang="en-US" dirty="0"/>
                        <a:t>Pag 6</a:t>
                      </a:r>
                      <a:endParaRPr lang="en-GB" dirty="0"/>
                    </a:p>
                  </a:txBody>
                  <a:tcPr/>
                </a:tc>
                <a:extLst>
                  <a:ext uri="{0D108BD9-81ED-4DB2-BD59-A6C34878D82A}">
                    <a16:rowId xmlns:a16="http://schemas.microsoft.com/office/drawing/2014/main" val="740157738"/>
                  </a:ext>
                </a:extLst>
              </a:tr>
              <a:tr h="370840">
                <a:tc>
                  <a:txBody>
                    <a:bodyPr/>
                    <a:lstStyle/>
                    <a:p>
                      <a:pPr algn="ctr"/>
                      <a:r>
                        <a:rPr lang="en-US" dirty="0"/>
                        <a:t>Skills needed for intended career</a:t>
                      </a:r>
                      <a:endParaRPr lang="en-GB" dirty="0"/>
                    </a:p>
                  </a:txBody>
                  <a:tcPr/>
                </a:tc>
                <a:tc>
                  <a:txBody>
                    <a:bodyPr/>
                    <a:lstStyle/>
                    <a:p>
                      <a:pPr algn="ctr"/>
                      <a:r>
                        <a:rPr lang="en-US" dirty="0"/>
                        <a:t>Pag 7</a:t>
                      </a:r>
                      <a:endParaRPr lang="en-GB" dirty="0"/>
                    </a:p>
                  </a:txBody>
                  <a:tcPr/>
                </a:tc>
                <a:extLst>
                  <a:ext uri="{0D108BD9-81ED-4DB2-BD59-A6C34878D82A}">
                    <a16:rowId xmlns:a16="http://schemas.microsoft.com/office/drawing/2014/main" val="2740971519"/>
                  </a:ext>
                </a:extLst>
              </a:tr>
              <a:tr h="370840">
                <a:tc>
                  <a:txBody>
                    <a:bodyPr/>
                    <a:lstStyle/>
                    <a:p>
                      <a:pPr algn="ctr"/>
                      <a:r>
                        <a:rPr lang="en-US" dirty="0"/>
                        <a:t>Action needed to improve skills</a:t>
                      </a:r>
                      <a:endParaRPr lang="en-GB" dirty="0"/>
                    </a:p>
                  </a:txBody>
                  <a:tcPr/>
                </a:tc>
                <a:tc>
                  <a:txBody>
                    <a:bodyPr/>
                    <a:lstStyle/>
                    <a:p>
                      <a:pPr algn="ctr"/>
                      <a:r>
                        <a:rPr lang="en-US" dirty="0"/>
                        <a:t>Pag 8</a:t>
                      </a:r>
                      <a:endParaRPr lang="en-GB" dirty="0"/>
                    </a:p>
                  </a:txBody>
                  <a:tcPr/>
                </a:tc>
                <a:extLst>
                  <a:ext uri="{0D108BD9-81ED-4DB2-BD59-A6C34878D82A}">
                    <a16:rowId xmlns:a16="http://schemas.microsoft.com/office/drawing/2014/main" val="980092807"/>
                  </a:ext>
                </a:extLst>
              </a:tr>
              <a:tr h="370840">
                <a:tc>
                  <a:txBody>
                    <a:bodyPr/>
                    <a:lstStyle/>
                    <a:p>
                      <a:pPr algn="ctr"/>
                      <a:r>
                        <a:rPr lang="en-US" dirty="0"/>
                        <a:t>Summary</a:t>
                      </a:r>
                      <a:endParaRPr lang="en-GB" dirty="0"/>
                    </a:p>
                  </a:txBody>
                  <a:tcPr/>
                </a:tc>
                <a:tc>
                  <a:txBody>
                    <a:bodyPr/>
                    <a:lstStyle/>
                    <a:p>
                      <a:pPr algn="ctr"/>
                      <a:r>
                        <a:rPr lang="en-US" dirty="0"/>
                        <a:t>Pag 9</a:t>
                      </a:r>
                      <a:endParaRPr lang="en-GB" dirty="0"/>
                    </a:p>
                  </a:txBody>
                  <a:tcPr/>
                </a:tc>
                <a:extLst>
                  <a:ext uri="{0D108BD9-81ED-4DB2-BD59-A6C34878D82A}">
                    <a16:rowId xmlns:a16="http://schemas.microsoft.com/office/drawing/2014/main" val="1486065257"/>
                  </a:ext>
                </a:extLst>
              </a:tr>
              <a:tr h="370840">
                <a:tc>
                  <a:txBody>
                    <a:bodyPr/>
                    <a:lstStyle/>
                    <a:p>
                      <a:pPr algn="ctr"/>
                      <a:r>
                        <a:rPr lang="en-US" dirty="0"/>
                        <a:t>References</a:t>
                      </a:r>
                      <a:endParaRPr lang="en-GB" dirty="0"/>
                    </a:p>
                  </a:txBody>
                  <a:tcPr/>
                </a:tc>
                <a:tc>
                  <a:txBody>
                    <a:bodyPr/>
                    <a:lstStyle/>
                    <a:p>
                      <a:pPr algn="ctr"/>
                      <a:r>
                        <a:rPr lang="en-US" dirty="0"/>
                        <a:t>Pag 10</a:t>
                      </a:r>
                      <a:endParaRPr lang="en-GB" dirty="0"/>
                    </a:p>
                  </a:txBody>
                  <a:tcPr/>
                </a:tc>
                <a:extLst>
                  <a:ext uri="{0D108BD9-81ED-4DB2-BD59-A6C34878D82A}">
                    <a16:rowId xmlns:a16="http://schemas.microsoft.com/office/drawing/2014/main" val="885509483"/>
                  </a:ext>
                </a:extLst>
              </a:tr>
            </a:tbl>
          </a:graphicData>
        </a:graphic>
      </p:graphicFrame>
    </p:spTree>
    <p:extLst>
      <p:ext uri="{BB962C8B-B14F-4D97-AF65-F5344CB8AC3E}">
        <p14:creationId xmlns:p14="http://schemas.microsoft.com/office/powerpoint/2010/main" val="989031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0EBE3E3-5816-8DEC-A463-2A9E17501342}"/>
              </a:ext>
            </a:extLst>
          </p:cNvPr>
          <p:cNvSpPr txBox="1"/>
          <p:nvPr/>
        </p:nvSpPr>
        <p:spPr>
          <a:xfrm>
            <a:off x="467628" y="810458"/>
            <a:ext cx="6097604" cy="3539430"/>
          </a:xfrm>
          <a:prstGeom prst="rect">
            <a:avLst/>
          </a:prstGeom>
          <a:noFill/>
        </p:spPr>
        <p:txBody>
          <a:bodyPr wrap="square">
            <a:spAutoFit/>
          </a:bodyPr>
          <a:lstStyle/>
          <a:p>
            <a:pPr algn="just"/>
            <a:r>
              <a:rPr lang="en-US" sz="1600" dirty="0">
                <a:latin typeface="Arial" panose="020B0604020202020204" pitchFamily="34" charset="0"/>
                <a:cs typeface="Arial" panose="020B0604020202020204" pitchFamily="34" charset="0"/>
              </a:rPr>
              <a:t>1860 is the year that marks the appearance of nursing The nurse is the health professional who accompanies and cares for patients providing all kinds of care and ensuring the correct application of medical treatment. “Every nurse was drawn to nursing because of a desire to care, to serve, or to help.” (Dickens,2018)</a:t>
            </a:r>
          </a:p>
          <a:p>
            <a:pPr algn="just"/>
            <a:endParaRPr lang="en-US" sz="1600" dirty="0">
              <a:latin typeface="Arial" panose="020B0604020202020204" pitchFamily="34" charset="0"/>
              <a:cs typeface="Arial" panose="020B0604020202020204" pitchFamily="34" charset="0"/>
            </a:endParaRPr>
          </a:p>
          <a:p>
            <a:pPr algn="just"/>
            <a:r>
              <a:rPr lang="en-US" sz="1600" dirty="0">
                <a:latin typeface="Arial" panose="020B0604020202020204" pitchFamily="34" charset="0"/>
                <a:cs typeface="Arial" panose="020B0604020202020204" pitchFamily="34" charset="0"/>
              </a:rPr>
              <a:t>It is often the nurse who performs the first care in injured patients or in crises. He provides first aid, makes dressings, administers medications and collects samples for examinations. Caring for people is the basis of a nurse's work. In most cases this professional deals with very fragile patients who, in addition to medical care, need emotional support.</a:t>
            </a:r>
          </a:p>
          <a:p>
            <a:pPr algn="just"/>
            <a:endParaRPr lang="en-US" sz="16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F9DDB40B-6E84-35C3-7F83-8D7330C14236}"/>
              </a:ext>
            </a:extLst>
          </p:cNvPr>
          <p:cNvPicPr>
            <a:picLocks noChangeAspect="1"/>
          </p:cNvPicPr>
          <p:nvPr/>
        </p:nvPicPr>
        <p:blipFill>
          <a:blip r:embed="rId2"/>
          <a:stretch>
            <a:fillRect/>
          </a:stretch>
        </p:blipFill>
        <p:spPr>
          <a:xfrm>
            <a:off x="6872438" y="0"/>
            <a:ext cx="5319562" cy="6858000"/>
          </a:xfrm>
          <a:prstGeom prst="rect">
            <a:avLst/>
          </a:prstGeom>
        </p:spPr>
      </p:pic>
      <p:sp>
        <p:nvSpPr>
          <p:cNvPr id="9" name="TextBox 8">
            <a:extLst>
              <a:ext uri="{FF2B5EF4-FFF2-40B4-BE49-F238E27FC236}">
                <a16:creationId xmlns:a16="http://schemas.microsoft.com/office/drawing/2014/main" id="{31E89F06-BEFF-6B6A-E1C8-AB29CC7025B0}"/>
              </a:ext>
            </a:extLst>
          </p:cNvPr>
          <p:cNvSpPr txBox="1"/>
          <p:nvPr/>
        </p:nvSpPr>
        <p:spPr>
          <a:xfrm>
            <a:off x="467628" y="0"/>
            <a:ext cx="6097604" cy="584775"/>
          </a:xfrm>
          <a:prstGeom prst="rect">
            <a:avLst/>
          </a:prstGeom>
          <a:noFill/>
        </p:spPr>
        <p:txBody>
          <a:bodyPr wrap="square">
            <a:spAutoFit/>
          </a:bodyPr>
          <a:lstStyle/>
          <a:p>
            <a:pPr algn="ctr"/>
            <a:r>
              <a:rPr lang="en-GB" sz="3200" dirty="0">
                <a:latin typeface="Arial Black" panose="020B0A04020102020204" pitchFamily="34" charset="0"/>
              </a:rPr>
              <a:t>Intended career</a:t>
            </a:r>
          </a:p>
        </p:txBody>
      </p:sp>
    </p:spTree>
    <p:extLst>
      <p:ext uri="{BB962C8B-B14F-4D97-AF65-F5344CB8AC3E}">
        <p14:creationId xmlns:p14="http://schemas.microsoft.com/office/powerpoint/2010/main" val="30228584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83BC07B-B580-47D0-037F-F935C954B7AC}"/>
              </a:ext>
            </a:extLst>
          </p:cNvPr>
          <p:cNvSpPr>
            <a:spLocks noGrp="1"/>
          </p:cNvSpPr>
          <p:nvPr>
            <p:ph type="title"/>
          </p:nvPr>
        </p:nvSpPr>
        <p:spPr>
          <a:xfrm>
            <a:off x="1293351" y="178959"/>
            <a:ext cx="8596668" cy="872691"/>
          </a:xfrm>
        </p:spPr>
        <p:txBody>
          <a:bodyPr/>
          <a:lstStyle/>
          <a:p>
            <a:pPr algn="ctr"/>
            <a:r>
              <a:rPr lang="en-US" dirty="0"/>
              <a:t>Types of nurses and band UK</a:t>
            </a:r>
            <a:endParaRPr lang="en-GB" dirty="0"/>
          </a:p>
        </p:txBody>
      </p:sp>
      <p:sp>
        <p:nvSpPr>
          <p:cNvPr id="5" name="Text Placeholder 4">
            <a:extLst>
              <a:ext uri="{FF2B5EF4-FFF2-40B4-BE49-F238E27FC236}">
                <a16:creationId xmlns:a16="http://schemas.microsoft.com/office/drawing/2014/main" id="{2787F8A7-B435-7E4E-6D80-B4CFD8A88994}"/>
              </a:ext>
            </a:extLst>
          </p:cNvPr>
          <p:cNvSpPr>
            <a:spLocks noGrp="1"/>
          </p:cNvSpPr>
          <p:nvPr>
            <p:ph type="body" idx="1"/>
          </p:nvPr>
        </p:nvSpPr>
        <p:spPr>
          <a:xfrm>
            <a:off x="453161" y="1593315"/>
            <a:ext cx="4185623" cy="576262"/>
          </a:xfrm>
        </p:spPr>
        <p:txBody>
          <a:bodyPr/>
          <a:lstStyle/>
          <a:p>
            <a:pPr algn="ctr"/>
            <a:r>
              <a:rPr lang="en-GB" dirty="0"/>
              <a:t>Nurse's specialty</a:t>
            </a:r>
          </a:p>
        </p:txBody>
      </p:sp>
      <p:sp>
        <p:nvSpPr>
          <p:cNvPr id="6" name="Content Placeholder 5">
            <a:extLst>
              <a:ext uri="{FF2B5EF4-FFF2-40B4-BE49-F238E27FC236}">
                <a16:creationId xmlns:a16="http://schemas.microsoft.com/office/drawing/2014/main" id="{91378AC5-D223-3E0E-01F6-99A77648260F}"/>
              </a:ext>
            </a:extLst>
          </p:cNvPr>
          <p:cNvSpPr>
            <a:spLocks noGrp="1"/>
          </p:cNvSpPr>
          <p:nvPr>
            <p:ph sz="half" idx="2"/>
          </p:nvPr>
        </p:nvSpPr>
        <p:spPr>
          <a:xfrm>
            <a:off x="677334" y="2527216"/>
            <a:ext cx="4185623" cy="3304117"/>
          </a:xfrm>
        </p:spPr>
        <p:txBody>
          <a:bodyPr>
            <a:normAutofit fontScale="92500"/>
          </a:bodyPr>
          <a:lstStyle/>
          <a:p>
            <a:pPr algn="just"/>
            <a:r>
              <a:rPr lang="en-US" sz="2200" dirty="0">
                <a:latin typeface="Arial" panose="020B0604020202020204" pitchFamily="34" charset="0"/>
                <a:cs typeface="Arial" panose="020B0604020202020204" pitchFamily="34" charset="0"/>
              </a:rPr>
              <a:t> adult nursing </a:t>
            </a:r>
          </a:p>
          <a:p>
            <a:r>
              <a:rPr lang="en-US" sz="2200" dirty="0">
                <a:latin typeface="Arial" panose="020B0604020202020204" pitchFamily="34" charset="0"/>
                <a:cs typeface="Arial" panose="020B0604020202020204" pitchFamily="34" charset="0"/>
              </a:rPr>
              <a:t> children's nursing </a:t>
            </a:r>
          </a:p>
          <a:p>
            <a:pPr algn="just"/>
            <a:r>
              <a:rPr lang="en-US" sz="2200" dirty="0">
                <a:latin typeface="Arial" panose="020B0604020202020204" pitchFamily="34" charset="0"/>
                <a:cs typeface="Arial" panose="020B0604020202020204" pitchFamily="34" charset="0"/>
              </a:rPr>
              <a:t> learning disabilities nursing </a:t>
            </a:r>
          </a:p>
          <a:p>
            <a:pPr algn="just"/>
            <a:r>
              <a:rPr lang="en-US" sz="2200" dirty="0">
                <a:latin typeface="Arial" panose="020B0604020202020204" pitchFamily="34" charset="0"/>
                <a:cs typeface="Arial" panose="020B0604020202020204" pitchFamily="34" charset="0"/>
              </a:rPr>
              <a:t> mental health nursing.</a:t>
            </a:r>
          </a:p>
          <a:p>
            <a:endParaRPr lang="en-GB" dirty="0"/>
          </a:p>
        </p:txBody>
      </p:sp>
      <p:sp>
        <p:nvSpPr>
          <p:cNvPr id="7" name="Text Placeholder 6">
            <a:extLst>
              <a:ext uri="{FF2B5EF4-FFF2-40B4-BE49-F238E27FC236}">
                <a16:creationId xmlns:a16="http://schemas.microsoft.com/office/drawing/2014/main" id="{C6C722DC-F918-79D9-56D6-12AB1ABDAA8C}"/>
              </a:ext>
            </a:extLst>
          </p:cNvPr>
          <p:cNvSpPr>
            <a:spLocks noGrp="1"/>
          </p:cNvSpPr>
          <p:nvPr>
            <p:ph type="body" sz="quarter" idx="3"/>
          </p:nvPr>
        </p:nvSpPr>
        <p:spPr>
          <a:xfrm>
            <a:off x="6018998" y="1562019"/>
            <a:ext cx="4185618" cy="736762"/>
          </a:xfrm>
        </p:spPr>
        <p:txBody>
          <a:bodyPr/>
          <a:lstStyle/>
          <a:p>
            <a:pPr algn="ctr"/>
            <a:r>
              <a:rPr lang="en-US" dirty="0"/>
              <a:t>Outlining the NHS Nurse Grades and Bands</a:t>
            </a:r>
            <a:endParaRPr lang="en-GB" dirty="0"/>
          </a:p>
        </p:txBody>
      </p:sp>
      <p:sp>
        <p:nvSpPr>
          <p:cNvPr id="8" name="Content Placeholder 7">
            <a:extLst>
              <a:ext uri="{FF2B5EF4-FFF2-40B4-BE49-F238E27FC236}">
                <a16:creationId xmlns:a16="http://schemas.microsoft.com/office/drawing/2014/main" id="{3984B158-34D2-CC6E-DD23-7E612CA8E963}"/>
              </a:ext>
            </a:extLst>
          </p:cNvPr>
          <p:cNvSpPr>
            <a:spLocks noGrp="1"/>
          </p:cNvSpPr>
          <p:nvPr>
            <p:ph sz="quarter" idx="4"/>
          </p:nvPr>
        </p:nvSpPr>
        <p:spPr>
          <a:xfrm>
            <a:off x="6096000" y="2502233"/>
            <a:ext cx="4031614" cy="3304117"/>
          </a:xfrm>
        </p:spPr>
        <p:txBody>
          <a:bodyPr>
            <a:normAutofit fontScale="92500"/>
          </a:bodyPr>
          <a:lstStyle/>
          <a:p>
            <a:r>
              <a:rPr lang="en-US" dirty="0"/>
              <a:t>Band 1 - Nursery Assistant</a:t>
            </a:r>
          </a:p>
          <a:p>
            <a:r>
              <a:rPr lang="en-US" dirty="0"/>
              <a:t>Band 2 - Healthcare Assistant</a:t>
            </a:r>
          </a:p>
          <a:p>
            <a:r>
              <a:rPr lang="en-US" dirty="0"/>
              <a:t>Band 3 - Emergency Care Assistant</a:t>
            </a:r>
          </a:p>
          <a:p>
            <a:r>
              <a:rPr lang="en-US" dirty="0"/>
              <a:t>Band 4 - Theatre Support Worker</a:t>
            </a:r>
          </a:p>
          <a:p>
            <a:r>
              <a:rPr lang="en-US" dirty="0"/>
              <a:t>Band 5 – Newly Qualified Nurse</a:t>
            </a:r>
          </a:p>
          <a:p>
            <a:r>
              <a:rPr lang="en-US" dirty="0"/>
              <a:t>Band 6 – Nursing specialist or Senior Nurse</a:t>
            </a:r>
          </a:p>
          <a:p>
            <a:r>
              <a:rPr lang="en-US" dirty="0"/>
              <a:t>Band 7 – Advanced Nurse / Nurse Practitioner.</a:t>
            </a:r>
            <a:endParaRPr lang="en-GB" dirty="0"/>
          </a:p>
        </p:txBody>
      </p:sp>
    </p:spTree>
    <p:extLst>
      <p:ext uri="{BB962C8B-B14F-4D97-AF65-F5344CB8AC3E}">
        <p14:creationId xmlns:p14="http://schemas.microsoft.com/office/powerpoint/2010/main" val="24590244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9EFD167-1810-0EB5-CF29-AAF617982330}"/>
              </a:ext>
            </a:extLst>
          </p:cNvPr>
          <p:cNvSpPr txBox="1"/>
          <p:nvPr/>
        </p:nvSpPr>
        <p:spPr>
          <a:xfrm>
            <a:off x="411479" y="262908"/>
            <a:ext cx="6097604" cy="461665"/>
          </a:xfrm>
          <a:prstGeom prst="rect">
            <a:avLst/>
          </a:prstGeom>
          <a:noFill/>
        </p:spPr>
        <p:txBody>
          <a:bodyPr wrap="square">
            <a:spAutoFit/>
          </a:bodyPr>
          <a:lstStyle/>
          <a:p>
            <a:pPr algn="ctr"/>
            <a:r>
              <a:rPr lang="en-GB" sz="2400" dirty="0">
                <a:latin typeface="Arial Black" panose="020B0A04020102020204" pitchFamily="34" charset="0"/>
              </a:rPr>
              <a:t>S – Strength  </a:t>
            </a:r>
          </a:p>
        </p:txBody>
      </p:sp>
      <p:sp>
        <p:nvSpPr>
          <p:cNvPr id="8" name="TextBox 7">
            <a:extLst>
              <a:ext uri="{FF2B5EF4-FFF2-40B4-BE49-F238E27FC236}">
                <a16:creationId xmlns:a16="http://schemas.microsoft.com/office/drawing/2014/main" id="{BC13D12B-DCFA-B39E-4AA2-E034EF2452ED}"/>
              </a:ext>
            </a:extLst>
          </p:cNvPr>
          <p:cNvSpPr txBox="1"/>
          <p:nvPr/>
        </p:nvSpPr>
        <p:spPr>
          <a:xfrm>
            <a:off x="0" y="724573"/>
            <a:ext cx="6097604" cy="1661993"/>
          </a:xfrm>
          <a:prstGeom prst="rect">
            <a:avLst/>
          </a:prstGeom>
          <a:noFill/>
        </p:spPr>
        <p:txBody>
          <a:bodyPr wrap="square">
            <a:spAutoFit/>
          </a:bodyPr>
          <a:lstStyle/>
          <a:p>
            <a:pPr algn="just"/>
            <a:r>
              <a:rPr lang="en-US" dirty="0"/>
              <a:t> </a:t>
            </a:r>
            <a:r>
              <a:rPr lang="en-US" sz="1400" dirty="0">
                <a:latin typeface="Arial" panose="020B0604020202020204" pitchFamily="34" charset="0"/>
                <a:cs typeface="Arial" panose="020B0604020202020204" pitchFamily="34" charset="0"/>
              </a:rPr>
              <a:t>Medical nurses can pick open doors in the clinic, or from numerous chances outside of the emergency clinic too. The decisions appear to grow for medical caretakers consistently. The capacity to pick their own specialization is a fantastic strength that the vocation in nursing has. A nurse can work in various fields of nursing and medication, permitting her to pick which field is generally fascinating to her, by and by. What’s more, can likewise decide to become affirmed in a forte of decision</a:t>
            </a:r>
            <a:r>
              <a:rPr lang="en-US" sz="1400" dirty="0"/>
              <a:t>. </a:t>
            </a:r>
            <a:endParaRPr lang="en-GB" sz="1400" dirty="0"/>
          </a:p>
        </p:txBody>
      </p:sp>
      <p:sp>
        <p:nvSpPr>
          <p:cNvPr id="10" name="TextBox 9">
            <a:extLst>
              <a:ext uri="{FF2B5EF4-FFF2-40B4-BE49-F238E27FC236}">
                <a16:creationId xmlns:a16="http://schemas.microsoft.com/office/drawing/2014/main" id="{A63A675F-0E90-F37B-ECFF-801D7511AA01}"/>
              </a:ext>
            </a:extLst>
          </p:cNvPr>
          <p:cNvSpPr txBox="1"/>
          <p:nvPr/>
        </p:nvSpPr>
        <p:spPr>
          <a:xfrm>
            <a:off x="98658" y="2684641"/>
            <a:ext cx="6107228" cy="369332"/>
          </a:xfrm>
          <a:prstGeom prst="rect">
            <a:avLst/>
          </a:prstGeom>
          <a:noFill/>
        </p:spPr>
        <p:txBody>
          <a:bodyPr wrap="square">
            <a:spAutoFit/>
          </a:bodyPr>
          <a:lstStyle/>
          <a:p>
            <a:pPr algn="ctr"/>
            <a:r>
              <a:rPr lang="en-GB" dirty="0">
                <a:latin typeface="Arial Black" panose="020B0A04020102020204" pitchFamily="34" charset="0"/>
              </a:rPr>
              <a:t>W – Weaknesses </a:t>
            </a:r>
          </a:p>
        </p:txBody>
      </p:sp>
      <p:sp>
        <p:nvSpPr>
          <p:cNvPr id="12" name="TextBox 11">
            <a:extLst>
              <a:ext uri="{FF2B5EF4-FFF2-40B4-BE49-F238E27FC236}">
                <a16:creationId xmlns:a16="http://schemas.microsoft.com/office/drawing/2014/main" id="{4378CB3A-875D-C573-BAA7-AE0730E38E23}"/>
              </a:ext>
            </a:extLst>
          </p:cNvPr>
          <p:cNvSpPr txBox="1"/>
          <p:nvPr/>
        </p:nvSpPr>
        <p:spPr>
          <a:xfrm>
            <a:off x="300788" y="3115527"/>
            <a:ext cx="5724627" cy="2462213"/>
          </a:xfrm>
          <a:prstGeom prst="rect">
            <a:avLst/>
          </a:prstGeom>
          <a:noFill/>
        </p:spPr>
        <p:txBody>
          <a:bodyPr wrap="square">
            <a:spAutoFit/>
          </a:bodyPr>
          <a:lstStyle/>
          <a:p>
            <a:pPr algn="just"/>
            <a:r>
              <a:rPr lang="en-US" sz="1400" dirty="0">
                <a:latin typeface="Arial" panose="020B0604020202020204" pitchFamily="34" charset="0"/>
                <a:cs typeface="Arial" panose="020B0604020202020204" pitchFamily="34" charset="0"/>
              </a:rPr>
              <a:t>Perhaps the best grievance nurses have is the absence of help from their supervisory crew. A few medical nurses might say one doesn’t esteem open correspondence and input from their staff. Some say it’s the supervisory crew that plays top picks among staff or a specific shift. However, different medical caretakers say it’s the supervisor who isn’t strong of a nurse propelling her vocation. The rundown could go on always, yet one normal dissatisfaction among medical nurses is the general absence of help for those at the bedside. Some can’t help suspecting that once a nurse becomes supervisors, they “fail to remember where they come from” and are neglectful of the battles a bedside nurse bears consistently. </a:t>
            </a:r>
            <a:endParaRPr lang="en-GB" sz="14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02CD2312-761F-34FB-4735-15B9F8BC5E5E}"/>
              </a:ext>
            </a:extLst>
          </p:cNvPr>
          <p:cNvSpPr txBox="1"/>
          <p:nvPr/>
        </p:nvSpPr>
        <p:spPr>
          <a:xfrm>
            <a:off x="6205886" y="325589"/>
            <a:ext cx="6107228" cy="369332"/>
          </a:xfrm>
          <a:prstGeom prst="rect">
            <a:avLst/>
          </a:prstGeom>
          <a:noFill/>
        </p:spPr>
        <p:txBody>
          <a:bodyPr wrap="square">
            <a:spAutoFit/>
          </a:bodyPr>
          <a:lstStyle/>
          <a:p>
            <a:pPr algn="ctr"/>
            <a:r>
              <a:rPr lang="en-GB" dirty="0">
                <a:latin typeface="Arial Black" panose="020B0A04020102020204" pitchFamily="34" charset="0"/>
              </a:rPr>
              <a:t>O – Opportunities</a:t>
            </a:r>
          </a:p>
        </p:txBody>
      </p:sp>
      <p:sp>
        <p:nvSpPr>
          <p:cNvPr id="16" name="TextBox 15">
            <a:extLst>
              <a:ext uri="{FF2B5EF4-FFF2-40B4-BE49-F238E27FC236}">
                <a16:creationId xmlns:a16="http://schemas.microsoft.com/office/drawing/2014/main" id="{C33246B8-87C3-0B83-7D13-9F6E8C980509}"/>
              </a:ext>
            </a:extLst>
          </p:cNvPr>
          <p:cNvSpPr txBox="1"/>
          <p:nvPr/>
        </p:nvSpPr>
        <p:spPr>
          <a:xfrm>
            <a:off x="6148134" y="787254"/>
            <a:ext cx="6164980" cy="1600438"/>
          </a:xfrm>
          <a:prstGeom prst="rect">
            <a:avLst/>
          </a:prstGeom>
          <a:noFill/>
        </p:spPr>
        <p:txBody>
          <a:bodyPr wrap="square">
            <a:spAutoFit/>
          </a:bodyPr>
          <a:lstStyle/>
          <a:p>
            <a:r>
              <a:rPr lang="en-US" sz="1400" dirty="0">
                <a:latin typeface="Arial" panose="020B0604020202020204" pitchFamily="34" charset="0"/>
                <a:cs typeface="Arial" panose="020B0604020202020204" pitchFamily="34" charset="0"/>
              </a:rPr>
              <a:t>Nursing vocations offer numerous chances for progression. Outfitted with a nursing degree, many nurses can progress into executives, now and again even into organization administrative roles. Medical nurses can settle on the decision of how far in their vocation they might want to progress and are viewed as specialists in their field. The chances for promotion are incredible in the profession and permit the medical nurses the capacity to turn into a forerunner in medical care. </a:t>
            </a:r>
            <a:endParaRPr lang="en-GB" sz="140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923B615E-81AB-7513-DC42-E387D094C60B}"/>
              </a:ext>
            </a:extLst>
          </p:cNvPr>
          <p:cNvSpPr txBox="1"/>
          <p:nvPr/>
        </p:nvSpPr>
        <p:spPr>
          <a:xfrm>
            <a:off x="6509083" y="2746195"/>
            <a:ext cx="6184232" cy="369332"/>
          </a:xfrm>
          <a:prstGeom prst="rect">
            <a:avLst/>
          </a:prstGeom>
          <a:noFill/>
        </p:spPr>
        <p:txBody>
          <a:bodyPr wrap="square">
            <a:spAutoFit/>
          </a:bodyPr>
          <a:lstStyle/>
          <a:p>
            <a:pPr algn="ctr"/>
            <a:r>
              <a:rPr lang="en-GB" dirty="0">
                <a:latin typeface="Arial Black" panose="020B0A04020102020204" pitchFamily="34" charset="0"/>
              </a:rPr>
              <a:t>T – Threats </a:t>
            </a:r>
          </a:p>
        </p:txBody>
      </p:sp>
      <p:sp>
        <p:nvSpPr>
          <p:cNvPr id="20" name="TextBox 19">
            <a:extLst>
              <a:ext uri="{FF2B5EF4-FFF2-40B4-BE49-F238E27FC236}">
                <a16:creationId xmlns:a16="http://schemas.microsoft.com/office/drawing/2014/main" id="{89EF14B3-59CC-5258-AFD3-19C6CC53DE8B}"/>
              </a:ext>
            </a:extLst>
          </p:cNvPr>
          <p:cNvSpPr txBox="1"/>
          <p:nvPr/>
        </p:nvSpPr>
        <p:spPr>
          <a:xfrm>
            <a:off x="6205886" y="3115527"/>
            <a:ext cx="5986114" cy="1600438"/>
          </a:xfrm>
          <a:prstGeom prst="rect">
            <a:avLst/>
          </a:prstGeom>
          <a:noFill/>
        </p:spPr>
        <p:txBody>
          <a:bodyPr wrap="square">
            <a:spAutoFit/>
          </a:bodyPr>
          <a:lstStyle/>
          <a:p>
            <a:pPr algn="just"/>
            <a:r>
              <a:rPr lang="en-US" sz="1400" dirty="0">
                <a:latin typeface="Arial" panose="020B0604020202020204" pitchFamily="34" charset="0"/>
                <a:cs typeface="Arial" panose="020B0604020202020204" pitchFamily="34" charset="0"/>
              </a:rPr>
              <a:t>Medical nurses regularly experience burnout, which is brought about by persistent exhaust and a continuous absence of occupation satisfaction and backing. The work is intrinsically unpleasant since medical nurses should manage to pass and lament patients consistently. They regularly work long shifts and the people who work in especially high-stress regions, for example, trauma centers, may confront a significantly higher danger of burnout. </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9948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F06A7-398C-DB26-6999-6127FA67F4AD}"/>
              </a:ext>
            </a:extLst>
          </p:cNvPr>
          <p:cNvSpPr>
            <a:spLocks noGrp="1"/>
          </p:cNvSpPr>
          <p:nvPr>
            <p:ph type="title"/>
          </p:nvPr>
        </p:nvSpPr>
        <p:spPr>
          <a:xfrm>
            <a:off x="1694924" y="111394"/>
            <a:ext cx="8596668" cy="737937"/>
          </a:xfrm>
        </p:spPr>
        <p:txBody>
          <a:bodyPr/>
          <a:lstStyle/>
          <a:p>
            <a:pPr algn="ctr"/>
            <a:r>
              <a:rPr lang="en-US" dirty="0"/>
              <a:t>Skills Nurse have</a:t>
            </a:r>
            <a:endParaRPr lang="en-GB" dirty="0"/>
          </a:p>
        </p:txBody>
      </p:sp>
      <p:sp>
        <p:nvSpPr>
          <p:cNvPr id="4" name="TextBox 3">
            <a:extLst>
              <a:ext uri="{FF2B5EF4-FFF2-40B4-BE49-F238E27FC236}">
                <a16:creationId xmlns:a16="http://schemas.microsoft.com/office/drawing/2014/main" id="{DFD296E3-F1E1-D23F-2D2E-9AB4582F3A0F}"/>
              </a:ext>
            </a:extLst>
          </p:cNvPr>
          <p:cNvSpPr txBox="1"/>
          <p:nvPr/>
        </p:nvSpPr>
        <p:spPr>
          <a:xfrm>
            <a:off x="246246" y="1347537"/>
            <a:ext cx="6097604" cy="523220"/>
          </a:xfrm>
          <a:prstGeom prst="rect">
            <a:avLst/>
          </a:prstGeom>
          <a:noFill/>
        </p:spPr>
        <p:txBody>
          <a:bodyPr wrap="square">
            <a:spAutoFit/>
          </a:bodyPr>
          <a:lstStyle/>
          <a:p>
            <a:pPr algn="just"/>
            <a:endParaRPr lang="en-US" sz="1400" dirty="0">
              <a:latin typeface="Arial" panose="020B0604020202020204" pitchFamily="34" charset="0"/>
              <a:cs typeface="Arial" panose="020B0604020202020204" pitchFamily="34" charset="0"/>
            </a:endParaRPr>
          </a:p>
          <a:p>
            <a:pPr algn="just"/>
            <a:r>
              <a:rPr lang="en-US" sz="1400" dirty="0">
                <a:latin typeface="Arial" panose="020B0604020202020204" pitchFamily="34" charset="0"/>
                <a:cs typeface="Arial" panose="020B0604020202020204" pitchFamily="34" charset="0"/>
              </a:rPr>
              <a:t>.</a:t>
            </a:r>
            <a:endParaRPr lang="en-GB" sz="14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62F38989-5704-B553-B6B5-A19EA9D0845C}"/>
              </a:ext>
            </a:extLst>
          </p:cNvPr>
          <p:cNvPicPr>
            <a:picLocks noChangeAspect="1"/>
          </p:cNvPicPr>
          <p:nvPr/>
        </p:nvPicPr>
        <p:blipFill>
          <a:blip r:embed="rId2"/>
          <a:stretch>
            <a:fillRect/>
          </a:stretch>
        </p:blipFill>
        <p:spPr>
          <a:xfrm>
            <a:off x="1" y="1089061"/>
            <a:ext cx="4759626" cy="5768938"/>
          </a:xfrm>
          <a:prstGeom prst="rect">
            <a:avLst/>
          </a:prstGeom>
        </p:spPr>
      </p:pic>
      <p:pic>
        <p:nvPicPr>
          <p:cNvPr id="5" name="Picture 4">
            <a:extLst>
              <a:ext uri="{FF2B5EF4-FFF2-40B4-BE49-F238E27FC236}">
                <a16:creationId xmlns:a16="http://schemas.microsoft.com/office/drawing/2014/main" id="{1D5BDAE6-B389-7816-EC53-9E5354BACED1}"/>
              </a:ext>
            </a:extLst>
          </p:cNvPr>
          <p:cNvPicPr>
            <a:picLocks noChangeAspect="1"/>
          </p:cNvPicPr>
          <p:nvPr/>
        </p:nvPicPr>
        <p:blipFill>
          <a:blip r:embed="rId3"/>
          <a:stretch>
            <a:fillRect/>
          </a:stretch>
        </p:blipFill>
        <p:spPr>
          <a:xfrm>
            <a:off x="4759626" y="1089061"/>
            <a:ext cx="7432374" cy="5768939"/>
          </a:xfrm>
          <a:prstGeom prst="rect">
            <a:avLst/>
          </a:prstGeom>
        </p:spPr>
      </p:pic>
    </p:spTree>
    <p:extLst>
      <p:ext uri="{BB962C8B-B14F-4D97-AF65-F5344CB8AC3E}">
        <p14:creationId xmlns:p14="http://schemas.microsoft.com/office/powerpoint/2010/main" val="468935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6D15B-92C4-ECBC-91FC-F261D01E8ECF}"/>
              </a:ext>
            </a:extLst>
          </p:cNvPr>
          <p:cNvSpPr>
            <a:spLocks noGrp="1"/>
          </p:cNvSpPr>
          <p:nvPr>
            <p:ph type="title"/>
          </p:nvPr>
        </p:nvSpPr>
        <p:spPr>
          <a:xfrm>
            <a:off x="1986369" y="147588"/>
            <a:ext cx="8596668" cy="795154"/>
          </a:xfrm>
        </p:spPr>
        <p:txBody>
          <a:bodyPr/>
          <a:lstStyle/>
          <a:p>
            <a:pPr algn="ctr"/>
            <a:r>
              <a:rPr lang="en-US" dirty="0"/>
              <a:t>Skills needed for intended career</a:t>
            </a:r>
            <a:endParaRPr lang="en-GB" dirty="0"/>
          </a:p>
        </p:txBody>
      </p:sp>
      <p:pic>
        <p:nvPicPr>
          <p:cNvPr id="5" name="Picture 4">
            <a:extLst>
              <a:ext uri="{FF2B5EF4-FFF2-40B4-BE49-F238E27FC236}">
                <a16:creationId xmlns:a16="http://schemas.microsoft.com/office/drawing/2014/main" id="{415280D2-84A7-FEBF-B33E-37785C7D9AC8}"/>
              </a:ext>
            </a:extLst>
          </p:cNvPr>
          <p:cNvPicPr>
            <a:picLocks noChangeAspect="1"/>
          </p:cNvPicPr>
          <p:nvPr/>
        </p:nvPicPr>
        <p:blipFill>
          <a:blip r:embed="rId2"/>
          <a:stretch>
            <a:fillRect/>
          </a:stretch>
        </p:blipFill>
        <p:spPr>
          <a:xfrm>
            <a:off x="6096000" y="1038995"/>
            <a:ext cx="6096000" cy="5819005"/>
          </a:xfrm>
          <a:prstGeom prst="rect">
            <a:avLst/>
          </a:prstGeom>
        </p:spPr>
      </p:pic>
      <p:pic>
        <p:nvPicPr>
          <p:cNvPr id="3" name="Picture 2">
            <a:extLst>
              <a:ext uri="{FF2B5EF4-FFF2-40B4-BE49-F238E27FC236}">
                <a16:creationId xmlns:a16="http://schemas.microsoft.com/office/drawing/2014/main" id="{62B2942D-C771-8997-1CFF-6FC2B68EAF25}"/>
              </a:ext>
            </a:extLst>
          </p:cNvPr>
          <p:cNvPicPr>
            <a:picLocks noChangeAspect="1"/>
          </p:cNvPicPr>
          <p:nvPr/>
        </p:nvPicPr>
        <p:blipFill>
          <a:blip r:embed="rId3"/>
          <a:stretch>
            <a:fillRect/>
          </a:stretch>
        </p:blipFill>
        <p:spPr>
          <a:xfrm>
            <a:off x="5959" y="1038994"/>
            <a:ext cx="6090041" cy="5819005"/>
          </a:xfrm>
          <a:prstGeom prst="rect">
            <a:avLst/>
          </a:prstGeom>
        </p:spPr>
      </p:pic>
    </p:spTree>
    <p:extLst>
      <p:ext uri="{BB962C8B-B14F-4D97-AF65-F5344CB8AC3E}">
        <p14:creationId xmlns:p14="http://schemas.microsoft.com/office/powerpoint/2010/main" val="3122220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84678-0CCA-0532-C07C-3736C3D208DB}"/>
              </a:ext>
            </a:extLst>
          </p:cNvPr>
          <p:cNvSpPr>
            <a:spLocks noGrp="1"/>
          </p:cNvSpPr>
          <p:nvPr>
            <p:ph type="title"/>
          </p:nvPr>
        </p:nvSpPr>
        <p:spPr>
          <a:xfrm>
            <a:off x="1466605" y="70398"/>
            <a:ext cx="8596668" cy="627779"/>
          </a:xfrm>
        </p:spPr>
        <p:txBody>
          <a:bodyPr>
            <a:normAutofit fontScale="90000"/>
          </a:bodyPr>
          <a:lstStyle/>
          <a:p>
            <a:pPr algn="ctr"/>
            <a:r>
              <a:rPr lang="en-US" dirty="0">
                <a:latin typeface="Arial Black" panose="020B0A04020102020204" pitchFamily="34" charset="0"/>
              </a:rPr>
              <a:t>Action needed to improve skills</a:t>
            </a:r>
            <a:endParaRPr lang="en-GB" dirty="0">
              <a:latin typeface="Arial Black" panose="020B0A04020102020204" pitchFamily="34" charset="0"/>
            </a:endParaRPr>
          </a:p>
        </p:txBody>
      </p:sp>
      <p:pic>
        <p:nvPicPr>
          <p:cNvPr id="5" name="Picture 4">
            <a:extLst>
              <a:ext uri="{FF2B5EF4-FFF2-40B4-BE49-F238E27FC236}">
                <a16:creationId xmlns:a16="http://schemas.microsoft.com/office/drawing/2014/main" id="{D2097116-DBC0-F262-44F2-36A0C2235414}"/>
              </a:ext>
            </a:extLst>
          </p:cNvPr>
          <p:cNvPicPr>
            <a:picLocks noChangeAspect="1"/>
          </p:cNvPicPr>
          <p:nvPr/>
        </p:nvPicPr>
        <p:blipFill>
          <a:blip r:embed="rId2"/>
          <a:stretch>
            <a:fillRect/>
          </a:stretch>
        </p:blipFill>
        <p:spPr>
          <a:xfrm>
            <a:off x="6094396" y="832207"/>
            <a:ext cx="6096000" cy="6025793"/>
          </a:xfrm>
          <a:prstGeom prst="rect">
            <a:avLst/>
          </a:prstGeom>
        </p:spPr>
      </p:pic>
      <p:pic>
        <p:nvPicPr>
          <p:cNvPr id="3" name="Picture 2">
            <a:extLst>
              <a:ext uri="{FF2B5EF4-FFF2-40B4-BE49-F238E27FC236}">
                <a16:creationId xmlns:a16="http://schemas.microsoft.com/office/drawing/2014/main" id="{09E4067D-DBFA-CD00-54AA-AF2E36477B23}"/>
              </a:ext>
            </a:extLst>
          </p:cNvPr>
          <p:cNvPicPr>
            <a:picLocks noChangeAspect="1"/>
          </p:cNvPicPr>
          <p:nvPr/>
        </p:nvPicPr>
        <p:blipFill>
          <a:blip r:embed="rId3"/>
          <a:stretch>
            <a:fillRect/>
          </a:stretch>
        </p:blipFill>
        <p:spPr>
          <a:xfrm>
            <a:off x="0" y="832207"/>
            <a:ext cx="6096000" cy="6025793"/>
          </a:xfrm>
          <a:prstGeom prst="rect">
            <a:avLst/>
          </a:prstGeom>
        </p:spPr>
      </p:pic>
    </p:spTree>
    <p:extLst>
      <p:ext uri="{BB962C8B-B14F-4D97-AF65-F5344CB8AC3E}">
        <p14:creationId xmlns:p14="http://schemas.microsoft.com/office/powerpoint/2010/main" val="41448598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14F5D10-F774-81CC-37A3-43C54CF6B1CC}"/>
              </a:ext>
            </a:extLst>
          </p:cNvPr>
          <p:cNvSpPr>
            <a:spLocks noGrp="1"/>
          </p:cNvSpPr>
          <p:nvPr>
            <p:ph type="title"/>
          </p:nvPr>
        </p:nvSpPr>
        <p:spPr>
          <a:xfrm>
            <a:off x="1648945" y="476984"/>
            <a:ext cx="8596668" cy="1320800"/>
          </a:xfrm>
        </p:spPr>
        <p:txBody>
          <a:bodyPr/>
          <a:lstStyle/>
          <a:p>
            <a:pPr algn="ctr"/>
            <a:r>
              <a:rPr lang="en-US" dirty="0"/>
              <a:t>Summary</a:t>
            </a:r>
            <a:endParaRPr lang="en-GB" dirty="0"/>
          </a:p>
        </p:txBody>
      </p:sp>
      <p:sp>
        <p:nvSpPr>
          <p:cNvPr id="5" name="TextBox 4">
            <a:extLst>
              <a:ext uri="{FF2B5EF4-FFF2-40B4-BE49-F238E27FC236}">
                <a16:creationId xmlns:a16="http://schemas.microsoft.com/office/drawing/2014/main" id="{3928B058-C1CA-D73F-BEFA-5DA90901713D}"/>
              </a:ext>
            </a:extLst>
          </p:cNvPr>
          <p:cNvSpPr txBox="1"/>
          <p:nvPr/>
        </p:nvSpPr>
        <p:spPr>
          <a:xfrm>
            <a:off x="2898477" y="748965"/>
            <a:ext cx="6097604" cy="307777"/>
          </a:xfrm>
          <a:prstGeom prst="rect">
            <a:avLst/>
          </a:prstGeom>
          <a:noFill/>
        </p:spPr>
        <p:txBody>
          <a:bodyPr wrap="square">
            <a:spAutoFit/>
          </a:bodyPr>
          <a:lstStyle/>
          <a:p>
            <a:pPr algn="just"/>
            <a:r>
              <a:rPr lang="en-US" sz="1400" dirty="0">
                <a:latin typeface="Arial" panose="020B0604020202020204" pitchFamily="34" charset="0"/>
                <a:cs typeface="Arial" panose="020B0604020202020204" pitchFamily="34" charset="0"/>
              </a:rPr>
              <a:t>.</a:t>
            </a:r>
            <a:endParaRPr lang="en-GB" sz="1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5F810670-3BBC-7E92-CF8F-0263DD1E4E90}"/>
              </a:ext>
            </a:extLst>
          </p:cNvPr>
          <p:cNvSpPr txBox="1"/>
          <p:nvPr/>
        </p:nvSpPr>
        <p:spPr>
          <a:xfrm>
            <a:off x="2752016" y="1797784"/>
            <a:ext cx="6102848" cy="1631216"/>
          </a:xfrm>
          <a:prstGeom prst="rect">
            <a:avLst/>
          </a:prstGeom>
          <a:noFill/>
        </p:spPr>
        <p:txBody>
          <a:bodyPr wrap="square">
            <a:spAutoFit/>
          </a:bodyPr>
          <a:lstStyle/>
          <a:p>
            <a:pPr algn="just"/>
            <a:r>
              <a:rPr lang="en-US" sz="2000" dirty="0">
                <a:latin typeface="Arial" panose="020B0604020202020204" pitchFamily="34" charset="0"/>
                <a:cs typeface="Arial" panose="020B0604020202020204" pitchFamily="34" charset="0"/>
              </a:rPr>
              <a:t>It is science that is dedicated to promoting, maintaining and restoring people's health. Nurses work in the protection, promotion and recovery of health, as well as in the prevention of diseases. In hospitals, it is indispensable in all sectors</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042464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A3807-2770-12D8-155E-E5F02C9D2E96}"/>
              </a:ext>
            </a:extLst>
          </p:cNvPr>
          <p:cNvSpPr>
            <a:spLocks noGrp="1"/>
          </p:cNvSpPr>
          <p:nvPr>
            <p:ph type="title"/>
          </p:nvPr>
        </p:nvSpPr>
        <p:spPr>
          <a:xfrm>
            <a:off x="1591734" y="185057"/>
            <a:ext cx="8596668" cy="1320800"/>
          </a:xfrm>
        </p:spPr>
        <p:txBody>
          <a:bodyPr/>
          <a:lstStyle/>
          <a:p>
            <a:pPr algn="ctr"/>
            <a:r>
              <a:rPr lang="en-US" dirty="0">
                <a:latin typeface="Arial Black" panose="020B0A04020102020204" pitchFamily="34" charset="0"/>
              </a:rPr>
              <a:t>References</a:t>
            </a:r>
            <a:endParaRPr lang="en-GB" dirty="0">
              <a:latin typeface="Arial Black" panose="020B0A04020102020204" pitchFamily="34" charset="0"/>
            </a:endParaRPr>
          </a:p>
        </p:txBody>
      </p:sp>
      <p:sp>
        <p:nvSpPr>
          <p:cNvPr id="4" name="TextBox 3">
            <a:extLst>
              <a:ext uri="{FF2B5EF4-FFF2-40B4-BE49-F238E27FC236}">
                <a16:creationId xmlns:a16="http://schemas.microsoft.com/office/drawing/2014/main" id="{0424B2FD-813C-144D-0AB0-FD1AA8C4A367}"/>
              </a:ext>
            </a:extLst>
          </p:cNvPr>
          <p:cNvSpPr txBox="1"/>
          <p:nvPr/>
        </p:nvSpPr>
        <p:spPr>
          <a:xfrm>
            <a:off x="695080" y="1419220"/>
            <a:ext cx="9493322" cy="1754326"/>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National Health Service(2022)(nurse){online}accessed 18jul 22 </a:t>
            </a:r>
            <a:r>
              <a:rPr lang="en-GB" dirty="0">
                <a:latin typeface="Arial" panose="020B0604020202020204" pitchFamily="34" charset="0"/>
                <a:cs typeface="Arial" panose="020B0604020202020204" pitchFamily="34" charset="0"/>
                <a:hlinkClick r:id="rId2"/>
              </a:rPr>
              <a:t>https://www.healthcareers.nhs.uk/explore-roles/nursing/roles-nursing</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3"/>
              </a:rPr>
              <a:t>https://www.prospects.ac.uk/job-profiles/adult-nurse{online}accessed</a:t>
            </a:r>
            <a:r>
              <a:rPr lang="en-GB" dirty="0">
                <a:latin typeface="Arial" panose="020B0604020202020204" pitchFamily="34" charset="0"/>
                <a:cs typeface="Arial" panose="020B0604020202020204" pitchFamily="34" charset="0"/>
              </a:rPr>
              <a:t> 18 </a:t>
            </a:r>
            <a:r>
              <a:rPr lang="en-GB">
                <a:latin typeface="Arial" panose="020B0604020202020204" pitchFamily="34" charset="0"/>
                <a:cs typeface="Arial" panose="020B0604020202020204" pitchFamily="34" charset="0"/>
              </a:rPr>
              <a:t>jul. </a:t>
            </a:r>
            <a:r>
              <a:rPr lang="en-GB" dirty="0">
                <a:latin typeface="Arial" panose="020B0604020202020204" pitchFamily="34" charset="0"/>
                <a:cs typeface="Arial" panose="020B0604020202020204" pitchFamily="34" charset="0"/>
              </a:rPr>
              <a:t>22</a:t>
            </a:r>
          </a:p>
          <a:p>
            <a:r>
              <a:rPr lang="en-GB" dirty="0">
                <a:latin typeface="Arial" panose="020B0604020202020204" pitchFamily="34" charset="0"/>
                <a:cs typeface="Arial" panose="020B0604020202020204" pitchFamily="34" charset="0"/>
                <a:hlinkClick r:id="rId4"/>
              </a:rPr>
              <a:t>https://www.who.int/health-topics/nursing{2022}{online}</a:t>
            </a:r>
            <a:r>
              <a:rPr lang="en-GB" dirty="0">
                <a:latin typeface="Arial" panose="020B0604020202020204" pitchFamily="34" charset="0"/>
                <a:cs typeface="Arial" panose="020B0604020202020204" pitchFamily="34" charset="0"/>
              </a:rPr>
              <a:t> accessed 18 Jul. 22</a:t>
            </a:r>
          </a:p>
          <a:p>
            <a:r>
              <a:rPr lang="en-GB" dirty="0">
                <a:latin typeface="Arial" panose="020B0604020202020204" pitchFamily="34" charset="0"/>
                <a:cs typeface="Arial" panose="020B0604020202020204" pitchFamily="34" charset="0"/>
                <a:hlinkClick r:id="rId5"/>
              </a:rPr>
              <a:t>https://nursing-theory.org/articles/Definition_of_Nursing.php2020(nurse){online} accessed 18</a:t>
            </a:r>
            <a:r>
              <a:rPr lang="en-GB" dirty="0">
                <a:latin typeface="Arial" panose="020B0604020202020204" pitchFamily="34" charset="0"/>
                <a:cs typeface="Arial" panose="020B0604020202020204" pitchFamily="34" charset="0"/>
              </a:rPr>
              <a:t> Jul. 22</a:t>
            </a:r>
          </a:p>
        </p:txBody>
      </p:sp>
    </p:spTree>
    <p:extLst>
      <p:ext uri="{BB962C8B-B14F-4D97-AF65-F5344CB8AC3E}">
        <p14:creationId xmlns:p14="http://schemas.microsoft.com/office/powerpoint/2010/main" val="273751920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anded Edge">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17779" dir="5400000" rotWithShape="0">
              <a:srgbClr val="000000">
                <a:alpha val="4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Facet</Template>
  <TotalTime>717</TotalTime>
  <Words>826</Words>
  <Application>Microsoft Office PowerPoint</Application>
  <PresentationFormat>Widescreen</PresentationFormat>
  <Paragraphs>66</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Arial Black</vt:lpstr>
      <vt:lpstr>Trebuchet MS</vt:lpstr>
      <vt:lpstr>Wingdings 3</vt:lpstr>
      <vt:lpstr>Facet</vt:lpstr>
      <vt:lpstr>To be not to be Nurse</vt:lpstr>
      <vt:lpstr>PowerPoint Presentation</vt:lpstr>
      <vt:lpstr>PowerPoint Presentation</vt:lpstr>
      <vt:lpstr>Types of nurses and band UK</vt:lpstr>
      <vt:lpstr>PowerPoint Presentation</vt:lpstr>
      <vt:lpstr>Skills Nurse have</vt:lpstr>
      <vt:lpstr>Skills needed for intended career</vt:lpstr>
      <vt:lpstr>Action needed to improve skills</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 be not to be</dc:title>
  <dc:creator>julia catia silva</dc:creator>
  <cp:lastModifiedBy>julia catia silva</cp:lastModifiedBy>
  <cp:revision>39</cp:revision>
  <dcterms:created xsi:type="dcterms:W3CDTF">2022-08-07T23:16:26Z</dcterms:created>
  <dcterms:modified xsi:type="dcterms:W3CDTF">2022-08-09T18:18:43Z</dcterms:modified>
</cp:coreProperties>
</file>