
<file path=[Content_Types].xml><?xml version="1.0" encoding="utf-8"?>
<Types xmlns="http://schemas.openxmlformats.org/package/2006/content-types">
  <Default Extension="jpeg" ContentType="image/jpeg"/>
  <Default Extension="jp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slides/slide28.xml" ContentType="application/vnd.openxmlformats-officedocument.presentationml.slide+xml"/>
  <Override PartName="/ppt/slides/slide29.xml" ContentType="application/vnd.openxmlformats-officedocument.presentationml.slide+xml"/>
  <Override PartName="/ppt/notesMasters/notesMaster1.xml" ContentType="application/vnd.openxmlformats-officedocument.presentationml.notesMaster+xml"/>
  <Override PartName="/ppt/commentAuthors.xml" ContentType="application/vnd.openxmlformats-officedocument.presentationml.commentAuthors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theme/theme2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1"/>
  </p:notesMasterIdLst>
  <p:sldIdLst>
    <p:sldId id="256" r:id="rId2"/>
    <p:sldId id="257" r:id="rId3"/>
    <p:sldId id="258" r:id="rId4"/>
    <p:sldId id="287" r:id="rId5"/>
    <p:sldId id="259" r:id="rId6"/>
    <p:sldId id="260" r:id="rId7"/>
    <p:sldId id="261" r:id="rId8"/>
    <p:sldId id="270" r:id="rId9"/>
    <p:sldId id="262" r:id="rId10"/>
    <p:sldId id="271" r:id="rId11"/>
    <p:sldId id="263" r:id="rId12"/>
    <p:sldId id="264" r:id="rId13"/>
    <p:sldId id="272" r:id="rId14"/>
    <p:sldId id="265" r:id="rId15"/>
    <p:sldId id="266" r:id="rId16"/>
    <p:sldId id="267" r:id="rId17"/>
    <p:sldId id="268" r:id="rId18"/>
    <p:sldId id="275" r:id="rId19"/>
    <p:sldId id="276" r:id="rId20"/>
    <p:sldId id="277" r:id="rId21"/>
    <p:sldId id="278" r:id="rId22"/>
    <p:sldId id="279" r:id="rId23"/>
    <p:sldId id="280" r:id="rId24"/>
    <p:sldId id="281" r:id="rId25"/>
    <p:sldId id="282" r:id="rId26"/>
    <p:sldId id="283" r:id="rId27"/>
    <p:sldId id="284" r:id="rId28"/>
    <p:sldId id="285" r:id="rId29"/>
    <p:sldId id="286" r:id="rId30"/>
  </p:sldIdLst>
  <p:sldSz cx="9144000" cy="6858000" type="screen4x3"/>
  <p:notesSz cx="6858000" cy="9144000"/>
  <p:defaultTextStyle>
    <a:defPPr>
      <a:defRPr lang="en-US"/>
    </a:defPPr>
    <a:lvl1pPr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1pPr>
    <a:lvl2pPr marL="4572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2pPr>
    <a:lvl3pPr marL="9144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3pPr>
    <a:lvl4pPr marL="13716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4pPr>
    <a:lvl5pPr marL="1828800" algn="l" rtl="0" fontAlgn="base">
      <a:spcBef>
        <a:spcPct val="0"/>
      </a:spcBef>
      <a:spcAft>
        <a:spcPct val="0"/>
      </a:spcAft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6pPr>
    <a:lvl7pPr marL="27432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7pPr>
    <a:lvl8pPr marL="32004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8pPr>
    <a:lvl9pPr marL="3657600" algn="l" defTabSz="914400" rtl="0" eaLnBrk="1" latinLnBrk="0" hangingPunct="1">
      <a:defRPr sz="2400" kern="1200">
        <a:solidFill>
          <a:schemeClr val="tx1"/>
        </a:solidFill>
        <a:latin typeface="Arial" panose="020B0604020202020204" pitchFamily="34" charset="0"/>
        <a:ea typeface="MS PGothic" panose="020B0600070205080204" pitchFamily="34" charset="-128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>
        <p15:guide id="1" orient="horz" pos="2880">
          <p15:clr>
            <a:srgbClr val="A4A3A4"/>
          </p15:clr>
        </p15:guide>
        <p15:guide id="2" pos="2160">
          <p15:clr>
            <a:srgbClr val="A4A3A4"/>
          </p15:clr>
        </p15:guide>
      </p15:notesGuideLst>
    </p:ext>
  </p:extLst>
</p:presentation>
</file>

<file path=ppt/commentAuthors.xml><?xml version="1.0" encoding="utf-8"?>
<p:cmAuthorLst xmlns:a="http://schemas.openxmlformats.org/drawingml/2006/main" xmlns:r="http://schemas.openxmlformats.org/officeDocument/2006/relationships" xmlns:p="http://schemas.openxmlformats.org/presentationml/2006/main">
  <p:cmAuthor id="1" name="Sari Edelstein" initials="SE" lastIdx="2" clrIdx="0"/>
  <p:cmAuthor id="2" name="Sue Kauffman" initials="SK" lastIdx="3" clrIdx="1"/>
</p:cmAuthorLst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vertBarState="minimized" horzBarState="maximized">
    <p:restoredLeft sz="8166" autoAdjust="0"/>
    <p:restoredTop sz="92708" autoAdjust="0"/>
  </p:normalViewPr>
  <p:slideViewPr>
    <p:cSldViewPr>
      <p:cViewPr varScale="1">
        <p:scale>
          <a:sx n="98" d="100"/>
          <a:sy n="98" d="100"/>
        </p:scale>
        <p:origin x="1483" y="86"/>
      </p:cViewPr>
      <p:guideLst>
        <p:guide orient="horz" pos="2160"/>
        <p:guide pos="2880"/>
      </p:guideLst>
    </p:cSldViewPr>
  </p:slideViewPr>
  <p:outlineViewPr>
    <p:cViewPr>
      <p:scale>
        <a:sx n="33" d="100"/>
        <a:sy n="33" d="100"/>
      </p:scale>
      <p:origin x="0" y="0"/>
    </p:cViewPr>
  </p:outlineViewPr>
  <p:notesTextViewPr>
    <p:cViewPr>
      <p:scale>
        <a:sx n="100" d="100"/>
        <a:sy n="100" d="100"/>
      </p:scale>
      <p:origin x="0" y="0"/>
    </p:cViewPr>
  </p:notesTextViewPr>
  <p:sorterViewPr>
    <p:cViewPr>
      <p:scale>
        <a:sx n="93" d="100"/>
        <a:sy n="93" d="100"/>
      </p:scale>
      <p:origin x="0" y="0"/>
    </p:cViewPr>
  </p:sorterViewPr>
  <p:notesViewPr>
    <p:cSldViewPr>
      <p:cViewPr varScale="1">
        <p:scale>
          <a:sx n="59" d="100"/>
          <a:sy n="59" d="100"/>
        </p:scale>
        <p:origin x="-1614" y="-96"/>
      </p:cViewPr>
      <p:guideLst>
        <p:guide orient="horz" pos="2880"/>
        <p:guide pos="2160"/>
      </p:guideLst>
    </p:cSldViewPr>
  </p:notes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commentAuthors" Target="commentAuthor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notesMaster" Target="notesMasters/notesMaster1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BD1F0186-A9F6-4B51-99AA-DA82FA054892}" type="datetimeFigureOut">
              <a:rPr lang="en-US" altLang="en-US"/>
              <a:pPr/>
              <a:t>11/20/2019</a:t>
            </a:fld>
            <a:endParaRPr lang="en-US" altLang="en-US" dirty="0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1143000" y="685800"/>
            <a:ext cx="4572000" cy="34290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pPr lvl="0"/>
            <a:endParaRPr lang="en-US" noProof="0" dirty="0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343400"/>
            <a:ext cx="5486400" cy="41148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noProof="0"/>
              <a:t>Click to edit Master text styles</a:t>
            </a:r>
          </a:p>
          <a:p>
            <a:pPr lvl="1"/>
            <a:r>
              <a:rPr lang="en-US" noProof="0"/>
              <a:t>Second level</a:t>
            </a:r>
          </a:p>
          <a:p>
            <a:pPr lvl="2"/>
            <a:r>
              <a:rPr lang="en-US" noProof="0"/>
              <a:t>Third level</a:t>
            </a:r>
          </a:p>
          <a:p>
            <a:pPr lvl="3"/>
            <a:r>
              <a:rPr lang="en-US" noProof="0"/>
              <a:t>Fourth level</a:t>
            </a:r>
          </a:p>
          <a:p>
            <a:pPr lvl="4"/>
            <a:r>
              <a:rPr lang="en-US" noProof="0"/>
              <a:t>Fifth level</a:t>
            </a:r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7200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7200"/>
          </a:xfrm>
          <a:prstGeom prst="rect">
            <a:avLst/>
          </a:prstGeom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42353825-55D1-475F-AADA-5588F6B661B2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22626963"/>
      </p:ext>
    </p:extLst>
  </p:cSld>
  <p:clrMap bg1="lt1" tx1="dk1" bg2="lt2" tx2="dk2" accent1="accent1" accent2="accent2" accent3="accent3" accent4="accent4" accent5="accent5" accent6="accent6" hlink="hlink" folHlink="folHlink"/>
  <p:notesStyle>
    <a:lvl1pPr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ＭＳ Ｐゴシック" charset="0"/>
      </a:defRPr>
    </a:lvl1pPr>
    <a:lvl2pPr marL="4572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2pPr>
    <a:lvl3pPr marL="9144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3pPr>
    <a:lvl4pPr marL="13716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4pPr>
    <a:lvl5pPr marL="1828800" algn="l" rtl="0" eaLnBrk="0" fontAlgn="base" hangingPunct="0">
      <a:spcBef>
        <a:spcPct val="30000"/>
      </a:spcBef>
      <a:spcAft>
        <a:spcPct val="0"/>
      </a:spcAft>
      <a:defRPr sz="1200" kern="1200">
        <a:solidFill>
          <a:schemeClr val="tx1"/>
        </a:solidFill>
        <a:latin typeface="+mn-lt"/>
        <a:ea typeface="MS PGothic" panose="020B0600070205080204" pitchFamily="34" charset="-128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5361" name="Slide Image Placeholder 1"/>
          <p:cNvSpPr>
            <a:spLocks noGrp="1" noRot="1" noChangeAspect="1" noTextEdit="1"/>
          </p:cNvSpPr>
          <p:nvPr>
            <p:ph type="sldImg"/>
          </p:nvPr>
        </p:nvSpPr>
        <p:spPr bwMode="auto">
          <a:noFill/>
          <a:ln>
            <a:solidFill>
              <a:srgbClr val="000000"/>
            </a:solidFill>
            <a:miter lim="800000"/>
            <a:headEnd/>
            <a:tailEnd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sp>
      <p:sp>
        <p:nvSpPr>
          <p:cNvPr id="15362" name="Notes Placeholder 2"/>
          <p:cNvSpPr>
            <a:spLocks noGrp="1"/>
          </p:cNvSpPr>
          <p:nvPr>
            <p:ph type="body" idx="1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wrap="square" numCol="1" anchor="t" anchorCtr="0" compatLnSpc="1">
            <a:prstTxWarp prst="textNoShape">
              <a:avLst/>
            </a:prstTxWarp>
          </a:bodyPr>
          <a:lstStyle/>
          <a:p>
            <a:pPr eaLnBrk="1" hangingPunct="1">
              <a:spcBef>
                <a:spcPct val="0"/>
              </a:spcBef>
            </a:pPr>
            <a:endParaRPr lang="en-US" altLang="en-US" dirty="0"/>
          </a:p>
        </p:txBody>
      </p:sp>
      <p:sp>
        <p:nvSpPr>
          <p:cNvPr id="15363" name="Slide Number Placeholder 3"/>
          <p:cNvSpPr>
            <a:spLocks noGrp="1"/>
          </p:cNvSpPr>
          <p:nvPr>
            <p:ph type="sldNum" sz="quarter" idx="5"/>
          </p:nvPr>
        </p:nvSpPr>
        <p:spPr bwMode="auto"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eaLnBrk="1" hangingPunct="1"/>
            <a:fld id="{EB113DF1-A913-423A-9FEF-83C84228599B}" type="slidenum">
              <a:rPr lang="en-US" altLang="en-US" sz="1200"/>
              <a:pPr eaLnBrk="1" hangingPunct="1"/>
              <a:t>1</a:t>
            </a:fld>
            <a:endParaRPr lang="en-US" altLang="en-US" sz="1200" dirty="0"/>
          </a:p>
        </p:txBody>
      </p:sp>
    </p:spTree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7C9C3B9B-28CE-4FF1-8973-D83592D8543F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812696364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dirty="0"/>
              <a:t>Click to edit Master text styles</a:t>
            </a:r>
          </a:p>
          <a:p>
            <a:pPr lvl="1"/>
            <a:r>
              <a:rPr lang="en-US" dirty="0"/>
              <a:t>Second level</a:t>
            </a:r>
          </a:p>
          <a:p>
            <a:pPr lvl="2"/>
            <a:r>
              <a:rPr lang="en-US" dirty="0"/>
              <a:t>Third level</a:t>
            </a:r>
          </a:p>
          <a:p>
            <a:pPr lvl="3"/>
            <a:r>
              <a:rPr lang="en-US" dirty="0"/>
              <a:t>Fourth level</a:t>
            </a:r>
          </a:p>
          <a:p>
            <a:pPr lvl="4"/>
            <a:r>
              <a:rPr lang="en-US" dirty="0"/>
              <a:t>Fifth level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A0E0D9CB-A17A-4635-BE50-3237A610505C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  <p:extLst>
      <p:ext uri="{BB962C8B-B14F-4D97-AF65-F5344CB8AC3E}">
        <p14:creationId xmlns:p14="http://schemas.microsoft.com/office/powerpoint/2010/main" val="1929789530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3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4" Type="http://schemas.openxmlformats.org/officeDocument/2006/relationships/image" Target="../media/image1.jp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blipFill dpi="0" rotWithShape="0">
          <a:blip r:embed="rId4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title style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en-US" altLang="en-US" dirty="0"/>
              <a:t>Click to edit Master text styles</a:t>
            </a:r>
          </a:p>
          <a:p>
            <a:pPr lvl="1"/>
            <a:r>
              <a:rPr lang="en-US" altLang="en-US" dirty="0"/>
              <a:t>Second level</a:t>
            </a:r>
          </a:p>
          <a:p>
            <a:pPr lvl="2"/>
            <a:r>
              <a:rPr lang="en-US" altLang="en-US" dirty="0"/>
              <a:t>Third level</a:t>
            </a:r>
          </a:p>
          <a:p>
            <a:pPr lvl="3"/>
            <a:r>
              <a:rPr lang="en-US" altLang="en-US" dirty="0"/>
              <a:t>Fourth level</a:t>
            </a:r>
          </a:p>
          <a:p>
            <a:pPr lvl="4"/>
            <a:r>
              <a:rPr lang="en-US" altLang="en-US" dirty="0"/>
              <a:t>Fifth level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>
                <a:latin typeface="Arial" charset="0"/>
                <a:ea typeface="+mn-ea"/>
                <a:cs typeface="+mn-cs"/>
              </a:defRPr>
            </a:lvl1pPr>
          </a:lstStyle>
          <a:p>
            <a:pPr>
              <a:defRPr/>
            </a:pPr>
            <a:endParaRPr lang="en-US" dirty="0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fld id="{067D648A-F93B-4167-B1E8-8E40235436AC}" type="slidenum">
              <a:rPr lang="en-US" altLang="en-US"/>
              <a:pPr/>
              <a:t>‹#›</a:t>
            </a:fld>
            <a:endParaRPr lang="en-US" altLang="en-US" dirty="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</p:sldLayoutIdLst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Calibri" panose="020F0502020204030204" pitchFamily="34" charset="0"/>
          <a:ea typeface="MS PGothic" panose="020B0600070205080204" pitchFamily="34" charset="-128"/>
          <a:cs typeface="Calibri" panose="020F0502020204030204" pitchFamily="34" charset="0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  <a:ea typeface="MS PGothic" panose="020B0600070205080204" pitchFamily="34" charset="-128"/>
          <a:cs typeface="ＭＳ Ｐゴシック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  <a:cs typeface="Calibri" panose="020F0502020204030204" pitchFamily="34" charset="0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8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800">
          <a:solidFill>
            <a:schemeClr val="tx1"/>
          </a:solidFill>
          <a:latin typeface="Calibri" panose="020F0502020204030204" pitchFamily="34" charset="0"/>
          <a:ea typeface="MS PGothic" panose="020B0600070205080204" pitchFamily="34" charset="-128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jp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1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9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jpg"/><Relationship Id="rId1" Type="http://schemas.openxmlformats.org/officeDocument/2006/relationships/slideLayout" Target="../slideLayouts/slideLayout2.xml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2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jpg"/><Relationship Id="rId1" Type="http://schemas.openxmlformats.org/officeDocument/2006/relationships/slideLayout" Target="../slideLayouts/slideLayout2.xml"/></Relationships>
</file>

<file path=ppt/slides/_rels/slide2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2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bg>
      <p:bgPr>
        <a:blipFill dpi="0" rotWithShape="0">
          <a:blip r:embed="rId3">
            <a:lum/>
          </a:blip>
          <a:srcRect/>
          <a:stretch>
            <a:fillRect/>
          </a:stretch>
        </a:blip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4338" name="Rectangle 2"/>
          <p:cNvSpPr>
            <a:spLocks noGrp="1" noChangeArrowheads="1"/>
          </p:cNvSpPr>
          <p:nvPr>
            <p:ph type="ctrTitle"/>
          </p:nvPr>
        </p:nvSpPr>
        <p:spPr>
          <a:xfrm>
            <a:off x="457200" y="2057400"/>
            <a:ext cx="3200400" cy="1676399"/>
          </a:xfrm>
        </p:spPr>
        <p:txBody>
          <a:bodyPr/>
          <a:lstStyle/>
          <a:p>
            <a:pPr eaLnBrk="1" hangingPunct="1"/>
            <a:r>
              <a:rPr lang="en-US" altLang="en-US" sz="4000" dirty="0">
                <a:solidFill>
                  <a:schemeClr val="tx1"/>
                </a:solidFill>
              </a:rPr>
              <a:t>Chapter 5:</a:t>
            </a:r>
            <a:br>
              <a:rPr lang="en-US" altLang="en-US" sz="4000" dirty="0">
                <a:solidFill>
                  <a:schemeClr val="tx1"/>
                </a:solidFill>
              </a:rPr>
            </a:br>
            <a:r>
              <a:rPr lang="en-US" altLang="en-US" sz="4000" dirty="0">
                <a:solidFill>
                  <a:schemeClr val="tx1"/>
                </a:solidFill>
              </a:rPr>
              <a:t>Food Safety</a:t>
            </a:r>
          </a:p>
        </p:txBody>
      </p:sp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63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ja-JP" dirty="0"/>
              <a:t>Chapter Objectives</a:t>
            </a:r>
            <a:endParaRPr lang="en-US" altLang="en-US" dirty="0"/>
          </a:p>
        </p:txBody>
      </p:sp>
      <p:sp>
        <p:nvSpPr>
          <p:cNvPr id="163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r>
              <a:rPr lang="en-US" altLang="en-US" dirty="0"/>
              <a:t>List and describe the roles of federal, state, and local agencies responsible for the safety of the U.S. food supply.</a:t>
            </a:r>
          </a:p>
          <a:p>
            <a:r>
              <a:rPr lang="en-US" altLang="en-US" dirty="0"/>
              <a:t>List and describe the hazards to food safety.</a:t>
            </a:r>
          </a:p>
          <a:p>
            <a:r>
              <a:rPr lang="en-US" altLang="en-US" dirty="0"/>
              <a:t>Identify current national food safety issues.</a:t>
            </a:r>
          </a:p>
          <a:p>
            <a:r>
              <a:rPr lang="en-US" altLang="en-US" dirty="0"/>
              <a:t>Identify organisms that may be disseminated by  ingestion and foods most at risk for </a:t>
            </a:r>
            <a:r>
              <a:rPr lang="en-US" altLang="en-US"/>
              <a:t>intentional contamination.</a:t>
            </a:r>
            <a:endParaRPr lang="en-US" altLang="en-US" dirty="0"/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740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Federal Agencies That Protect the Food Supply </a:t>
            </a:r>
            <a:r>
              <a:rPr lang="en-US" altLang="en-US" sz="1800" dirty="0"/>
              <a:t>(1 of 2)</a:t>
            </a:r>
          </a:p>
        </p:txBody>
      </p:sp>
      <p:sp>
        <p:nvSpPr>
          <p:cNvPr id="174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98637"/>
            <a:ext cx="8229600" cy="4525963"/>
          </a:xfrm>
        </p:spPr>
        <p:txBody>
          <a:bodyPr/>
          <a:lstStyle/>
          <a:p>
            <a:r>
              <a:rPr lang="en-US" altLang="en-US" dirty="0"/>
              <a:t>Department of Agriculture</a:t>
            </a:r>
          </a:p>
          <a:p>
            <a:r>
              <a:rPr lang="en-US" altLang="en-US" dirty="0"/>
              <a:t>Department of Commerce</a:t>
            </a:r>
          </a:p>
          <a:p>
            <a:r>
              <a:rPr lang="en-US" altLang="en-US" dirty="0"/>
              <a:t>Department of Health and Human Services </a:t>
            </a:r>
          </a:p>
          <a:p>
            <a:r>
              <a:rPr lang="en-US" altLang="en-US" dirty="0"/>
              <a:t>Department of Homeland Security </a:t>
            </a:r>
          </a:p>
          <a:p>
            <a:r>
              <a:rPr lang="en-US" altLang="en-US" dirty="0"/>
              <a:t>Department of the Treasury</a:t>
            </a:r>
          </a:p>
          <a:p>
            <a:r>
              <a:rPr lang="en-US" altLang="en-US" dirty="0"/>
              <a:t>Federal Trade Commission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43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dirty="0"/>
              <a:t>Federal Agencies That Protect the Food Supply </a:t>
            </a:r>
            <a:r>
              <a:rPr lang="en-US" altLang="en-US" sz="1800" dirty="0"/>
              <a:t>(2 of 2)</a:t>
            </a:r>
          </a:p>
        </p:txBody>
      </p:sp>
      <p:sp>
        <p:nvSpPr>
          <p:cNvPr id="18434" name="Content Placeholder 2"/>
          <p:cNvSpPr>
            <a:spLocks noGrp="1"/>
          </p:cNvSpPr>
          <p:nvPr>
            <p:ph idx="1"/>
          </p:nvPr>
        </p:nvSpPr>
        <p:spPr>
          <a:xfrm>
            <a:off x="457200" y="1798637"/>
            <a:ext cx="8229600" cy="4525963"/>
          </a:xfrm>
        </p:spPr>
        <p:txBody>
          <a:bodyPr/>
          <a:lstStyle/>
          <a:p>
            <a:r>
              <a:rPr lang="en-US" altLang="en-US" dirty="0"/>
              <a:t>Food and Drug Administration</a:t>
            </a:r>
          </a:p>
          <a:p>
            <a:r>
              <a:rPr lang="en-US" altLang="en-US" dirty="0"/>
              <a:t>Food Safety and Inspection Service</a:t>
            </a:r>
          </a:p>
          <a:p>
            <a:r>
              <a:rPr lang="en-US" altLang="en-US" dirty="0"/>
              <a:t>U.S. Environmental Protection Agency</a:t>
            </a:r>
          </a:p>
          <a:p>
            <a:r>
              <a:rPr lang="en-US" altLang="en-US" dirty="0"/>
              <a:t>Customs and Border Protection</a:t>
            </a:r>
          </a:p>
          <a:p>
            <a:r>
              <a:rPr lang="en-US" altLang="en-US" dirty="0"/>
              <a:t>Centers for Disease Control and Prevention</a:t>
            </a:r>
          </a:p>
          <a:p>
            <a:r>
              <a:rPr lang="en-US" altLang="en-US" dirty="0"/>
              <a:t>National Oceanic and Atmospheric Administration</a:t>
            </a:r>
          </a:p>
          <a:p>
            <a:r>
              <a:rPr lang="en-US" altLang="en-US" dirty="0"/>
              <a:t>Bureau of Consumer Protection</a:t>
            </a:r>
          </a:p>
          <a:p>
            <a:r>
              <a:rPr lang="en-US" altLang="en-US" dirty="0"/>
              <a:t>Alcohol and Tobacco Tax and Trade Bureau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9457" name="Rectangle 2"/>
          <p:cNvSpPr>
            <a:spLocks noGrp="1" noChangeArrowheads="1"/>
          </p:cNvSpPr>
          <p:nvPr>
            <p:ph type="title"/>
          </p:nvPr>
        </p:nvSpPr>
        <p:spPr>
          <a:xfrm>
            <a:off x="685800" y="0"/>
            <a:ext cx="8229600" cy="1143000"/>
          </a:xfrm>
        </p:spPr>
        <p:txBody>
          <a:bodyPr/>
          <a:lstStyle/>
          <a:p>
            <a:r>
              <a:rPr lang="en-US" altLang="en-US" dirty="0"/>
              <a:t>Important Food Safety Laws</a:t>
            </a:r>
          </a:p>
        </p:txBody>
      </p:sp>
      <p:sp>
        <p:nvSpPr>
          <p:cNvPr id="1945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1066800"/>
            <a:ext cx="8229600" cy="4525963"/>
          </a:xfrm>
        </p:spPr>
        <p:txBody>
          <a:bodyPr/>
          <a:lstStyle/>
          <a:p>
            <a:r>
              <a:rPr lang="en-US" altLang="en-US" dirty="0"/>
              <a:t>1906	Pure Food and Drug Act</a:t>
            </a:r>
          </a:p>
          <a:p>
            <a:r>
              <a:rPr lang="en-US" altLang="en-US" dirty="0"/>
              <a:t>1906	Federal Meat Inspection Act</a:t>
            </a:r>
          </a:p>
          <a:p>
            <a:r>
              <a:rPr lang="en-US" altLang="en-US" dirty="0"/>
              <a:t>1967	Wholesome Meat Act</a:t>
            </a:r>
          </a:p>
          <a:p>
            <a:r>
              <a:rPr lang="en-US" altLang="en-US" dirty="0"/>
              <a:t>1968	Wholesome Poultry Products Act</a:t>
            </a:r>
          </a:p>
          <a:p>
            <a:r>
              <a:rPr lang="en-US" altLang="en-US" dirty="0"/>
              <a:t>1938	Federal Food, Drug, and Cosmetic Act</a:t>
            </a:r>
          </a:p>
          <a:p>
            <a:r>
              <a:rPr lang="en-US" altLang="en-US" dirty="0"/>
              <a:t>1958	Food Additives Amendment</a:t>
            </a:r>
          </a:p>
          <a:p>
            <a:r>
              <a:rPr lang="en-US" altLang="en-US" dirty="0"/>
              <a:t>1960 	Color Additives Amendment</a:t>
            </a:r>
          </a:p>
          <a:p>
            <a:r>
              <a:rPr lang="en-US" altLang="en-US" dirty="0"/>
              <a:t>1938	Federal Trade Commission Act</a:t>
            </a:r>
          </a:p>
          <a:p>
            <a:r>
              <a:rPr lang="en-US" altLang="en-US" dirty="0"/>
              <a:t>1957	Fed Poultry Products Inspection Act</a:t>
            </a:r>
          </a:p>
          <a:p>
            <a:r>
              <a:rPr lang="en-US" altLang="en-US" dirty="0"/>
              <a:t>1966	Fair Packaging and Labeling Act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048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sz="3600" dirty="0">
                <a:solidFill>
                  <a:schemeClr val="tx1"/>
                </a:solidFill>
              </a:rPr>
              <a:t>Seven Principles of Hazard Analysis and Critical Control Points (HACCP)</a:t>
            </a:r>
            <a:endParaRPr lang="en-US" altLang="en-US" sz="3200" b="1" dirty="0">
              <a:solidFill>
                <a:schemeClr val="tx1"/>
              </a:solidFill>
            </a:endParaRPr>
          </a:p>
        </p:txBody>
      </p:sp>
      <p:sp>
        <p:nvSpPr>
          <p:cNvPr id="20482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Identify hazard(s)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Identify critical control point(s) (CCP)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Define limits for each CCP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Establish specific procedures for monitoring each CCP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Establish a procedure for taking corrective action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Implement procedures</a:t>
            </a:r>
          </a:p>
          <a:p>
            <a:pPr eaLnBrk="1" hangingPunct="1">
              <a:lnSpc>
                <a:spcPct val="80000"/>
              </a:lnSpc>
            </a:pPr>
            <a:endParaRPr lang="en-US" altLang="en-US" sz="22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200" dirty="0"/>
              <a:t>Thoroughly document and maintain the HACCP program</a:t>
            </a:r>
            <a:endParaRPr lang="en-US" altLang="en-US" sz="1800" b="1" dirty="0"/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1505" name="Rectangle 2"/>
          <p:cNvSpPr>
            <a:spLocks noGrp="1" noChangeArrowheads="1"/>
          </p:cNvSpPr>
          <p:nvPr>
            <p:ph type="title"/>
          </p:nvPr>
        </p:nvSpPr>
        <p:spPr>
          <a:xfrm>
            <a:off x="609600" y="26020"/>
            <a:ext cx="8229600" cy="1143000"/>
          </a:xfrm>
        </p:spPr>
        <p:txBody>
          <a:bodyPr/>
          <a:lstStyle/>
          <a:p>
            <a:r>
              <a:rPr lang="en-US" altLang="en-US" dirty="0"/>
              <a:t>Good Manufacturing Practices</a:t>
            </a:r>
          </a:p>
        </p:txBody>
      </p:sp>
      <p:sp>
        <p:nvSpPr>
          <p:cNvPr id="2150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41437"/>
            <a:ext cx="8229600" cy="4525963"/>
          </a:xfrm>
        </p:spPr>
        <p:txBody>
          <a:bodyPr/>
          <a:lstStyle/>
          <a:p>
            <a:r>
              <a:rPr lang="en-US" altLang="en-US" dirty="0"/>
              <a:t>Regulations published by FDA</a:t>
            </a:r>
          </a:p>
          <a:p>
            <a:r>
              <a:rPr lang="en-US" altLang="en-US" dirty="0"/>
              <a:t>Collectively called Good Manufacturing Practices (GMPs), or the Code of GMPs</a:t>
            </a:r>
          </a:p>
          <a:p>
            <a:r>
              <a:rPr lang="en-US" altLang="en-US" dirty="0"/>
              <a:t>Regulations specify</a:t>
            </a:r>
          </a:p>
          <a:p>
            <a:pPr marL="858838" lvl="1" indent="-457200">
              <a:buFont typeface="Lucida Grande"/>
              <a:buChar char="–"/>
            </a:pPr>
            <a:r>
              <a:rPr lang="en-US" altLang="en-US" dirty="0"/>
              <a:t>Sanitation</a:t>
            </a:r>
          </a:p>
          <a:p>
            <a:pPr marL="858838" lvl="1" indent="-457200">
              <a:buFont typeface="Lucida Grande"/>
              <a:buChar char="–"/>
            </a:pPr>
            <a:r>
              <a:rPr lang="en-US" altLang="en-US" dirty="0"/>
              <a:t>Safety</a:t>
            </a:r>
          </a:p>
          <a:p>
            <a:pPr marL="858838" lvl="1" indent="-457200">
              <a:buFont typeface="Lucida Grande"/>
              <a:buChar char="–"/>
            </a:pPr>
            <a:r>
              <a:rPr lang="en-US" altLang="en-US" dirty="0"/>
              <a:t>Quality assurance procedures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3553" name="Title 1"/>
          <p:cNvSpPr>
            <a:spLocks noGrp="1"/>
          </p:cNvSpPr>
          <p:nvPr>
            <p:ph type="title"/>
          </p:nvPr>
        </p:nvSpPr>
        <p:spPr>
          <a:xfrm>
            <a:off x="457200" y="152400"/>
            <a:ext cx="8229600" cy="944563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Important Food Safety Laws</a:t>
            </a:r>
            <a:endParaRPr lang="en-US" altLang="en-US" sz="4000" dirty="0">
              <a:solidFill>
                <a:schemeClr val="tx1"/>
              </a:solidFill>
            </a:endParaRPr>
          </a:p>
        </p:txBody>
      </p:sp>
      <p:sp>
        <p:nvSpPr>
          <p:cNvPr id="23554" name="Content Placeholder 2"/>
          <p:cNvSpPr>
            <a:spLocks noGrp="1"/>
          </p:cNvSpPr>
          <p:nvPr>
            <p:ph idx="1"/>
          </p:nvPr>
        </p:nvSpPr>
        <p:spPr>
          <a:xfrm>
            <a:off x="381000" y="1219200"/>
            <a:ext cx="8382000" cy="49530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1980	Infant Formula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1990	Nutrition Education and Labeling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1990	Organic Foods Production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1994	Dietary Supplement and Education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1996	Food Quality Protection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1996	Safe Drinking Water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2002	Homeland Security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2002	Public Health Security and Bioterrorism 		             Preparedness and Response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2004            Food Allergen Labeling and Consumer 		             Protection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2008            Food Conservation and Energy Act</a:t>
            </a:r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2011            Food Safety Modernization Act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2529" name="Rectangle 2"/>
          <p:cNvSpPr>
            <a:spLocks noGrp="1" noChangeArrowheads="1"/>
          </p:cNvSpPr>
          <p:nvPr>
            <p:ph type="title"/>
          </p:nvPr>
        </p:nvSpPr>
        <p:spPr>
          <a:xfrm>
            <a:off x="190500" y="76200"/>
            <a:ext cx="87630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Biological Hazards to Food Safety </a:t>
            </a:r>
            <a:br>
              <a:rPr lang="en-US" altLang="en-US" dirty="0">
                <a:solidFill>
                  <a:schemeClr val="tx1"/>
                </a:solidFill>
              </a:rPr>
            </a:br>
            <a:r>
              <a:rPr lang="en-US" altLang="en-US" sz="1800" dirty="0">
                <a:solidFill>
                  <a:schemeClr val="tx1"/>
                </a:solidFill>
              </a:rPr>
              <a:t>(1 of 6)</a:t>
            </a:r>
          </a:p>
        </p:txBody>
      </p:sp>
      <p:sp>
        <p:nvSpPr>
          <p:cNvPr id="2253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marL="457200" indent="-457200" eaLnBrk="1" hangingPunct="1">
              <a:lnSpc>
                <a:spcPct val="80000"/>
              </a:lnSpc>
            </a:pPr>
            <a:r>
              <a:rPr lang="en-US" altLang="en-US" sz="2800" dirty="0"/>
              <a:t>Bacteria</a:t>
            </a:r>
            <a:endParaRPr lang="en-US" altLang="en-US" sz="2800" b="1" dirty="0"/>
          </a:p>
          <a:p>
            <a:pPr marL="457200" indent="-457200" eaLnBrk="1" hangingPunct="1">
              <a:lnSpc>
                <a:spcPct val="80000"/>
              </a:lnSpc>
              <a:buFontTx/>
              <a:buNone/>
            </a:pPr>
            <a:r>
              <a:rPr lang="en-US" altLang="en-US" sz="2800" dirty="0"/>
              <a:t>		                   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i="1" dirty="0"/>
              <a:t>Bacillus cereus</a:t>
            </a:r>
            <a:r>
              <a:rPr lang="en-US" altLang="en-US" sz="2400" dirty="0"/>
              <a:t>		             chicken fried rice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4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i="1" dirty="0"/>
              <a:t>Campylobacter jejuni</a:t>
            </a:r>
            <a:r>
              <a:rPr lang="en-US" altLang="en-US" sz="2400" dirty="0"/>
              <a:t>		unpasteurized milk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4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i="1" dirty="0"/>
              <a:t>Clostridium botulinum</a:t>
            </a:r>
            <a:r>
              <a:rPr lang="en-US" altLang="en-US" sz="2400" dirty="0"/>
              <a:t>	             muktuk (whale meat)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4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i="1" dirty="0"/>
              <a:t>Clostridium perfringens</a:t>
            </a:r>
            <a:r>
              <a:rPr lang="en-US" altLang="en-US" sz="2400" dirty="0"/>
              <a:t>	             corned beef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4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i="1" dirty="0"/>
              <a:t>Escherichia coli</a:t>
            </a:r>
            <a:r>
              <a:rPr lang="en-US" altLang="en-US" sz="2400" dirty="0"/>
              <a:t>		             ground beef</a:t>
            </a:r>
            <a:endParaRPr lang="en-US" altLang="en-US" sz="2400" i="1" dirty="0"/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4577" name="Title 1"/>
          <p:cNvSpPr>
            <a:spLocks noGrp="1"/>
          </p:cNvSpPr>
          <p:nvPr>
            <p:ph type="title"/>
          </p:nvPr>
        </p:nvSpPr>
        <p:spPr>
          <a:xfrm>
            <a:off x="152400" y="76200"/>
            <a:ext cx="88392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Biological Hazards to Food Safety</a:t>
            </a:r>
            <a:br>
              <a:rPr lang="en-US" altLang="en-US" dirty="0">
                <a:solidFill>
                  <a:schemeClr val="tx1"/>
                </a:solidFill>
              </a:rPr>
            </a:br>
            <a:r>
              <a:rPr lang="en-US" altLang="en-US" sz="1800" dirty="0">
                <a:solidFill>
                  <a:schemeClr val="tx1"/>
                </a:solidFill>
              </a:rPr>
              <a:t>(2 of 6)</a:t>
            </a:r>
          </a:p>
        </p:txBody>
      </p:sp>
      <p:sp>
        <p:nvSpPr>
          <p:cNvPr id="24578" name="Content Placeholder 2"/>
          <p:cNvSpPr>
            <a:spLocks noGrp="1"/>
          </p:cNvSpPr>
          <p:nvPr>
            <p:ph idx="1"/>
          </p:nvPr>
        </p:nvSpPr>
        <p:spPr>
          <a:xfrm>
            <a:off x="457200" y="1447800"/>
            <a:ext cx="8229600" cy="46783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Listeria monocytogenes</a:t>
            </a:r>
            <a:r>
              <a:rPr lang="en-US" altLang="en-US" sz="2000" dirty="0"/>
              <a:t>		sliceable turkey deli meat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Salmonella</a:t>
            </a:r>
            <a:r>
              <a:rPr lang="en-US" altLang="en-US" sz="2000" dirty="0"/>
              <a:t> typhi			prob. asymptomatic carrier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Salmonella</a:t>
            </a:r>
            <a:r>
              <a:rPr lang="en-US" altLang="en-US" sz="2000" dirty="0"/>
              <a:t> enteriditis		                turkey and stuffing w/raw eggs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Shigella dysenteriae</a:t>
            </a:r>
            <a:r>
              <a:rPr lang="en-US" altLang="en-US" sz="2000" dirty="0"/>
              <a:t>			raw vegetables from salad bar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Staphylococcus aureus</a:t>
            </a:r>
            <a:r>
              <a:rPr lang="en-US" altLang="en-US" sz="2000" dirty="0"/>
              <a:t>		                precooked packaged ham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Streptococcus pyogenes</a:t>
            </a:r>
            <a:r>
              <a:rPr lang="en-US" altLang="en-US" sz="2000" dirty="0"/>
              <a:t>		macaroni and cheese 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Vibrio cholerae</a:t>
            </a:r>
            <a:r>
              <a:rPr lang="en-US" altLang="en-US" sz="2000" dirty="0"/>
              <a:t>			seafood</a:t>
            </a:r>
          </a:p>
          <a:p>
            <a:pPr eaLnBrk="1" hangingPunct="1">
              <a:lnSpc>
                <a:spcPct val="80000"/>
              </a:lnSpc>
            </a:pPr>
            <a:endParaRPr lang="en-US" altLang="en-US" sz="2000" i="1" dirty="0"/>
          </a:p>
          <a:p>
            <a:pPr eaLnBrk="1" hangingPunct="1">
              <a:lnSpc>
                <a:spcPct val="80000"/>
              </a:lnSpc>
            </a:pPr>
            <a:r>
              <a:rPr lang="en-US" altLang="en-US" sz="2000" i="1" dirty="0"/>
              <a:t>Yersinia enterocolitica</a:t>
            </a:r>
            <a:r>
              <a:rPr lang="en-US" altLang="en-US" sz="2000" dirty="0"/>
              <a:t>		                pork chitterlings</a:t>
            </a:r>
          </a:p>
          <a:p>
            <a:pPr eaLnBrk="1" hangingPunct="1"/>
            <a:endParaRPr lang="en-US" altLang="en-US" sz="2000" dirty="0"/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5601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724400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Viruses		                  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Hepatitis A		food handlers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Rotavirus			deli sandwiches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Noroviruses		oysters, raspberries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dirty="0"/>
              <a:t>Swine Flu                        	human respiratory</a:t>
            </a:r>
          </a:p>
          <a:p>
            <a:pPr eaLnBrk="1" hangingPunct="1">
              <a:lnSpc>
                <a:spcPct val="90000"/>
              </a:lnSpc>
              <a:buFontTx/>
              <a:buNone/>
            </a:pPr>
            <a:endParaRPr lang="en-US" altLang="en-US" sz="24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400" dirty="0"/>
              <a:t>Fungi			</a:t>
            </a:r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i="1" dirty="0"/>
              <a:t>Alternaria</a:t>
            </a:r>
            <a:r>
              <a:rPr lang="en-US" altLang="en-US" sz="2000" dirty="0"/>
              <a:t> spp.		grain</a:t>
            </a:r>
            <a:endParaRPr lang="en-US" altLang="en-US" sz="2000" i="1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i="1" dirty="0"/>
              <a:t>Aspergillus</a:t>
            </a:r>
            <a:r>
              <a:rPr lang="en-US" altLang="en-US" sz="2000" dirty="0"/>
              <a:t> spp.		prob. Kombucha tea</a:t>
            </a:r>
            <a:endParaRPr lang="en-US" altLang="en-US" sz="2000" i="1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i="1" dirty="0"/>
              <a:t>Byssochlamys</a:t>
            </a:r>
            <a:r>
              <a:rPr lang="en-US" altLang="en-US" sz="2000" dirty="0"/>
              <a:t> spp.	                fruits, vegetables</a:t>
            </a:r>
            <a:endParaRPr lang="en-US" altLang="en-US" sz="2000" i="1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i="1" dirty="0"/>
              <a:t>Fusarium</a:t>
            </a:r>
            <a:r>
              <a:rPr lang="en-US" altLang="en-US" sz="2000" dirty="0"/>
              <a:t> spp.		corn, sorghum</a:t>
            </a:r>
            <a:endParaRPr lang="en-US" altLang="en-US" sz="2000" i="1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000" i="1" dirty="0"/>
              <a:t>Penicillium</a:t>
            </a:r>
            <a:r>
              <a:rPr lang="en-US" altLang="en-US" sz="2000" dirty="0"/>
              <a:t> spp.		chestnuts</a:t>
            </a:r>
          </a:p>
          <a:p>
            <a:pPr eaLnBrk="1" hangingPunct="1">
              <a:lnSpc>
                <a:spcPct val="90000"/>
              </a:lnSpc>
            </a:pPr>
            <a:endParaRPr lang="en-US" altLang="en-US" sz="2400" dirty="0"/>
          </a:p>
        </p:txBody>
      </p:sp>
      <p:sp>
        <p:nvSpPr>
          <p:cNvPr id="25602" name="Title 1"/>
          <p:cNvSpPr>
            <a:spLocks/>
          </p:cNvSpPr>
          <p:nvPr/>
        </p:nvSpPr>
        <p:spPr bwMode="auto">
          <a:xfrm>
            <a:off x="228600" y="152400"/>
            <a:ext cx="8686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 eaLnBrk="1" hangingPunct="1"/>
            <a:r>
              <a:rPr lang="en-US" altLang="en-US" sz="4400" dirty="0">
                <a:latin typeface="Calibri" panose="020F0502020204030204" pitchFamily="34" charset="0"/>
              </a:rPr>
              <a:t>Biological Hazards to Food Safety</a:t>
            </a:r>
          </a:p>
          <a:p>
            <a:pPr algn="ctr" eaLnBrk="1" hangingPunct="1"/>
            <a:r>
              <a:rPr lang="en-US" altLang="en-US" sz="1800" dirty="0">
                <a:latin typeface="Calibri" panose="020F0502020204030204" pitchFamily="34" charset="0"/>
              </a:rPr>
              <a:t>(3 of 6)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6625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93837"/>
            <a:ext cx="8229600" cy="47545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Parasites</a:t>
            </a:r>
          </a:p>
          <a:p>
            <a:pPr eaLnBrk="1" hangingPunct="1">
              <a:lnSpc>
                <a:spcPct val="80000"/>
              </a:lnSpc>
            </a:pPr>
            <a:endParaRPr lang="en-US" altLang="en-US" sz="24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Flatworms</a:t>
            </a:r>
            <a:endParaRPr lang="en-US" altLang="en-US" sz="2000" dirty="0"/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000" dirty="0"/>
              <a:t>	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Clonorchis sinensis</a:t>
            </a:r>
            <a:r>
              <a:rPr lang="en-US" altLang="en-US" sz="1800" dirty="0"/>
              <a:t>		fish (frozen, raw, or salted)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8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Diphyllobothrium latum</a:t>
            </a:r>
            <a:r>
              <a:rPr lang="en-US" altLang="en-US" sz="1800" dirty="0"/>
              <a:t>	fish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8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Fasciola hepatica</a:t>
            </a:r>
            <a:r>
              <a:rPr lang="en-US" altLang="en-US" sz="1800" dirty="0"/>
              <a:t>		watercress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8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Fasciolopsis buski</a:t>
            </a:r>
            <a:r>
              <a:rPr lang="en-US" altLang="en-US" sz="1800" dirty="0"/>
              <a:t>		raw aquatic plants, untreated water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8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Paragonimus</a:t>
            </a:r>
            <a:r>
              <a:rPr lang="en-US" altLang="en-US" sz="1800" dirty="0"/>
              <a:t> spp.		raw crayfish, undercooked crayfish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18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1800" i="1" dirty="0"/>
              <a:t>Taenia</a:t>
            </a:r>
            <a:r>
              <a:rPr lang="en-US" altLang="en-US" sz="1800" dirty="0"/>
              <a:t> spp.		                 fecal / oral</a:t>
            </a:r>
          </a:p>
          <a:p>
            <a:pPr eaLnBrk="1" hangingPunct="1">
              <a:lnSpc>
                <a:spcPct val="80000"/>
              </a:lnSpc>
            </a:pPr>
            <a:endParaRPr lang="en-US" altLang="en-US" sz="1600" dirty="0"/>
          </a:p>
        </p:txBody>
      </p:sp>
      <p:sp>
        <p:nvSpPr>
          <p:cNvPr id="26626" name="Title 1"/>
          <p:cNvSpPr>
            <a:spLocks noGrp="1"/>
          </p:cNvSpPr>
          <p:nvPr/>
        </p:nvSpPr>
        <p:spPr bwMode="auto">
          <a:xfrm>
            <a:off x="304800" y="304800"/>
            <a:ext cx="8610600" cy="9906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US" altLang="en-US" sz="4400" dirty="0">
                <a:latin typeface="Calibri" panose="020F0502020204030204" pitchFamily="34" charset="0"/>
              </a:rPr>
              <a:t>Biological Hazards to Food Safety</a:t>
            </a:r>
          </a:p>
          <a:p>
            <a:pPr algn="ctr"/>
            <a:r>
              <a:rPr lang="en-US" altLang="en-US" sz="1800" dirty="0">
                <a:latin typeface="Calibri" panose="020F0502020204030204" pitchFamily="34" charset="0"/>
              </a:rPr>
              <a:t>( 4 of 6)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7649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400" dirty="0"/>
              <a:t>Protozoans	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r>
              <a:rPr lang="en-US" altLang="en-US" sz="2400" dirty="0"/>
              <a:t>                 </a:t>
            </a:r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Cryptosporidium parvum</a:t>
            </a:r>
            <a:r>
              <a:rPr lang="en-US" altLang="en-US" sz="2000" dirty="0"/>
              <a:t>		chicken salad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Cyclospora cayetanensis</a:t>
            </a:r>
            <a:r>
              <a:rPr lang="en-US" altLang="en-US" sz="2000" dirty="0"/>
              <a:t>		Guatemalan raspberries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Entamoeba histolytica</a:t>
            </a:r>
            <a:r>
              <a:rPr lang="en-US" altLang="en-US" sz="2000" dirty="0"/>
              <a:t>		prob. ice and ice cream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Giardia lamblia</a:t>
            </a:r>
            <a:r>
              <a:rPr lang="en-US" altLang="en-US" sz="2000" dirty="0"/>
              <a:t>			prob. taco ingredients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Sarcocystis</a:t>
            </a:r>
            <a:r>
              <a:rPr lang="en-US" altLang="en-US" sz="2000" dirty="0"/>
              <a:t> spp.			raw beef and pork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i="1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i="1" dirty="0"/>
              <a:t>Toxoplasma gondii</a:t>
            </a:r>
            <a:r>
              <a:rPr lang="en-US" altLang="en-US" sz="2000" dirty="0"/>
              <a:t>		                raw  venison</a:t>
            </a:r>
          </a:p>
          <a:p>
            <a:pPr eaLnBrk="1" hangingPunct="1"/>
            <a:endParaRPr lang="en-US" altLang="en-US" sz="2400" dirty="0"/>
          </a:p>
        </p:txBody>
      </p:sp>
      <p:sp>
        <p:nvSpPr>
          <p:cNvPr id="27650" name="Title 1"/>
          <p:cNvSpPr>
            <a:spLocks noGrp="1"/>
          </p:cNvSpPr>
          <p:nvPr/>
        </p:nvSpPr>
        <p:spPr bwMode="auto">
          <a:xfrm>
            <a:off x="304800" y="228600"/>
            <a:ext cx="86868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US" altLang="en-US" sz="4400" dirty="0">
                <a:latin typeface="Calibri" panose="020F0502020204030204" pitchFamily="34" charset="0"/>
              </a:rPr>
              <a:t>Biological Hazards to Food Safety</a:t>
            </a:r>
          </a:p>
          <a:p>
            <a:pPr algn="ctr"/>
            <a:r>
              <a:rPr lang="en-US" altLang="en-US" sz="1800" dirty="0">
                <a:latin typeface="Calibri" panose="020F0502020204030204" pitchFamily="34" charset="0"/>
              </a:rPr>
              <a:t>(5 of 6)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8673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600200"/>
            <a:ext cx="8229600" cy="4800600"/>
          </a:xfrm>
        </p:spPr>
        <p:txBody>
          <a:bodyPr/>
          <a:lstStyle/>
          <a:p>
            <a:pPr eaLnBrk="1" hangingPunct="1"/>
            <a:r>
              <a:rPr lang="en-US" altLang="en-US" sz="2800" dirty="0"/>
              <a:t>Roundworms</a:t>
            </a:r>
          </a:p>
          <a:p>
            <a:pPr lvl="1" eaLnBrk="1" hangingPunct="1"/>
            <a:r>
              <a:rPr lang="en-US" altLang="en-US" sz="2400" i="1" dirty="0"/>
              <a:t>Anisakis simplex</a:t>
            </a:r>
            <a:r>
              <a:rPr lang="en-US" altLang="en-US" sz="2400" dirty="0"/>
              <a:t>		raw fish</a:t>
            </a:r>
            <a:endParaRPr lang="en-US" altLang="en-US" sz="2400" i="1" dirty="0"/>
          </a:p>
          <a:p>
            <a:pPr lvl="1" eaLnBrk="1" hangingPunct="1"/>
            <a:r>
              <a:rPr lang="en-US" altLang="en-US" sz="2400" i="1" dirty="0"/>
              <a:t>Ascaris lumbricoides</a:t>
            </a:r>
            <a:r>
              <a:rPr lang="en-US" altLang="en-US" sz="2400" dirty="0"/>
              <a:t>		fecal / oral</a:t>
            </a:r>
            <a:endParaRPr lang="en-US" altLang="en-US" sz="2400" i="1" dirty="0"/>
          </a:p>
          <a:p>
            <a:pPr lvl="1" eaLnBrk="1" hangingPunct="1"/>
            <a:r>
              <a:rPr lang="en-US" altLang="en-US" sz="2400" i="1" dirty="0"/>
              <a:t>Pseudoterranova decipiens</a:t>
            </a:r>
            <a:r>
              <a:rPr lang="en-US" altLang="en-US" sz="2400" dirty="0"/>
              <a:t>	raw fish</a:t>
            </a:r>
            <a:endParaRPr lang="en-US" altLang="en-US" sz="2400" i="1" dirty="0"/>
          </a:p>
          <a:p>
            <a:pPr lvl="1" eaLnBrk="1" hangingPunct="1"/>
            <a:r>
              <a:rPr lang="en-US" altLang="en-US" sz="2400" i="1" dirty="0"/>
              <a:t>Trichinella spiralis</a:t>
            </a:r>
            <a:r>
              <a:rPr lang="en-US" altLang="en-US" sz="2400" dirty="0"/>
              <a:t>		bear, wild meat</a:t>
            </a:r>
          </a:p>
          <a:p>
            <a:pPr eaLnBrk="1" hangingPunct="1">
              <a:buFontTx/>
              <a:buNone/>
            </a:pPr>
            <a:r>
              <a:rPr lang="en-US" altLang="en-US" sz="2400" dirty="0"/>
              <a:t>                                                        </a:t>
            </a:r>
          </a:p>
          <a:p>
            <a:pPr eaLnBrk="1" hangingPunct="1"/>
            <a:r>
              <a:rPr lang="en-US" altLang="en-US" sz="2800" dirty="0"/>
              <a:t>Prions</a:t>
            </a:r>
            <a:r>
              <a:rPr lang="en-US" altLang="en-US" sz="2400" dirty="0"/>
              <a:t>			</a:t>
            </a:r>
          </a:p>
          <a:p>
            <a:pPr lvl="1" eaLnBrk="1" hangingPunct="1"/>
            <a:r>
              <a:rPr lang="en-US" altLang="en-US" sz="2400" dirty="0"/>
              <a:t>Abnormal prion proteins	wild game</a:t>
            </a:r>
          </a:p>
          <a:p>
            <a:pPr lvl="1" eaLnBrk="1" hangingPunct="1"/>
            <a:r>
              <a:rPr lang="en-US" altLang="en-US" sz="2400" dirty="0"/>
              <a:t>Bovine somatotropin (BST)	cow</a:t>
            </a:r>
          </a:p>
          <a:p>
            <a:pPr lvl="1" eaLnBrk="1" hangingPunct="1"/>
            <a:r>
              <a:rPr lang="en-US" altLang="en-US" sz="2400" dirty="0"/>
              <a:t>Mad cow disease</a:t>
            </a:r>
          </a:p>
        </p:txBody>
      </p:sp>
      <p:sp>
        <p:nvSpPr>
          <p:cNvPr id="28674" name="Title 1"/>
          <p:cNvSpPr>
            <a:spLocks noGrp="1"/>
          </p:cNvSpPr>
          <p:nvPr/>
        </p:nvSpPr>
        <p:spPr bwMode="auto">
          <a:xfrm>
            <a:off x="228600" y="228600"/>
            <a:ext cx="8763000" cy="1143000"/>
          </a:xfrm>
          <a:prstGeom prst="rect">
            <a:avLst/>
          </a:prstGeom>
          <a:noFill/>
          <a:ln>
            <a:noFill/>
          </a:ln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rgbClr val="000000"/>
                </a:solidFill>
                <a:miter lim="800000"/>
                <a:headEnd/>
                <a:tailEnd/>
              </a14:hiddenLine>
            </a:ext>
          </a:extLst>
        </p:spPr>
        <p:txBody>
          <a:bodyPr anchor="ctr"/>
          <a:lstStyle>
            <a:lvl1pPr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1pPr>
            <a:lvl2pPr marL="742950" indent="-28575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2pPr>
            <a:lvl3pPr marL="11430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3pPr>
            <a:lvl4pPr marL="16002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4pPr>
            <a:lvl5pPr marL="2057400" indent="-228600" eaLnBrk="0" hangingPunct="0"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5pPr>
            <a:lvl6pPr marL="25146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6pPr>
            <a:lvl7pPr marL="29718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7pPr>
            <a:lvl8pPr marL="34290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8pPr>
            <a:lvl9pPr marL="3886200" indent="-228600" eaLnBrk="0" fontAlgn="base" hangingPunct="0">
              <a:spcBef>
                <a:spcPct val="0"/>
              </a:spcBef>
              <a:spcAft>
                <a:spcPct val="0"/>
              </a:spcAft>
              <a:defRPr sz="2400">
                <a:solidFill>
                  <a:schemeClr val="tx1"/>
                </a:solidFill>
                <a:latin typeface="Arial" panose="020B0604020202020204" pitchFamily="34" charset="0"/>
                <a:ea typeface="MS PGothic" panose="020B0600070205080204" pitchFamily="34" charset="-128"/>
              </a:defRPr>
            </a:lvl9pPr>
          </a:lstStyle>
          <a:p>
            <a:pPr algn="ctr"/>
            <a:r>
              <a:rPr lang="en-US" altLang="en-US" sz="4400" dirty="0">
                <a:latin typeface="Calibri" panose="020F0502020204030204" pitchFamily="34" charset="0"/>
              </a:rPr>
              <a:t>Biological Hazards to Food Safety</a:t>
            </a:r>
          </a:p>
          <a:p>
            <a:pPr algn="ctr"/>
            <a:r>
              <a:rPr lang="en-US" altLang="en-US" sz="1800" dirty="0">
                <a:latin typeface="Calibri" panose="020F0502020204030204" pitchFamily="34" charset="0"/>
              </a:rPr>
              <a:t>(6 of 6)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969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Chemical Hazards</a:t>
            </a:r>
          </a:p>
        </p:txBody>
      </p:sp>
      <p:sp>
        <p:nvSpPr>
          <p:cNvPr id="2969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447800"/>
            <a:ext cx="8229600" cy="4876800"/>
          </a:xfrm>
        </p:spPr>
        <p:txBody>
          <a:bodyPr/>
          <a:lstStyle/>
          <a:p>
            <a:pPr marL="609600" indent="-609600" eaLnBrk="1" hangingPunct="1">
              <a:lnSpc>
                <a:spcPct val="90000"/>
              </a:lnSpc>
            </a:pPr>
            <a:r>
              <a:rPr lang="en-US" altLang="en-US" sz="2800" dirty="0"/>
              <a:t>Can be:</a:t>
            </a:r>
            <a:endParaRPr lang="en-US" altLang="en-US" sz="2000" dirty="0"/>
          </a:p>
          <a:p>
            <a:pPr lvl="1" eaLnBrk="1" hangingPunct="1">
              <a:lnSpc>
                <a:spcPct val="90000"/>
              </a:lnSpc>
            </a:pPr>
            <a:endParaRPr lang="en-US" altLang="en-US" sz="18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Naturally occurring in food (i.e., aflatoxin, alkaloids, histamine)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Indirectly added to food (i.e., pesticides, compounds migrated from packaging materials, lubricants from food-processing machinery)</a:t>
            </a:r>
          </a:p>
          <a:p>
            <a:pPr lvl="1" eaLnBrk="1" hangingPunct="1">
              <a:lnSpc>
                <a:spcPct val="90000"/>
              </a:lnSpc>
            </a:pPr>
            <a:endParaRPr lang="en-US" altLang="en-US" sz="2400" dirty="0"/>
          </a:p>
          <a:p>
            <a:pPr lvl="1" eaLnBrk="1" hangingPunct="1">
              <a:lnSpc>
                <a:spcPct val="90000"/>
              </a:lnSpc>
            </a:pPr>
            <a:r>
              <a:rPr lang="en-US" altLang="en-US" sz="2400" dirty="0"/>
              <a:t>Others directly added (i.e., colors, preservatives)</a:t>
            </a:r>
            <a:endParaRPr lang="en-US" altLang="en-US" sz="1800" dirty="0"/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072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76200"/>
            <a:ext cx="8229600" cy="8382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Physical Hazards</a:t>
            </a:r>
          </a:p>
        </p:txBody>
      </p:sp>
      <p:sp>
        <p:nvSpPr>
          <p:cNvPr id="3072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143000"/>
            <a:ext cx="8229600" cy="5181600"/>
          </a:xfrm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800" dirty="0"/>
              <a:t>Common physical hazards found in foods:</a:t>
            </a:r>
            <a:endParaRPr lang="en-US" altLang="en-US" sz="2400" dirty="0"/>
          </a:p>
          <a:p>
            <a:pPr marL="381000" indent="-381000" eaLnBrk="1" hangingPunct="1">
              <a:lnSpc>
                <a:spcPct val="80000"/>
              </a:lnSpc>
            </a:pPr>
            <a:endParaRPr lang="en-US" altLang="en-US" sz="24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Metal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Jewelry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Stones and rocks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Glass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Insects, insect parts, other filth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Bone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2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200" dirty="0"/>
              <a:t>Plastic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1745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9906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Food Safety in the 21st Century</a:t>
            </a:r>
            <a:endParaRPr lang="en-US" altLang="en-US" sz="4000" dirty="0">
              <a:solidFill>
                <a:schemeClr val="tx1"/>
              </a:solidFill>
            </a:endParaRPr>
          </a:p>
        </p:txBody>
      </p:sp>
      <p:sp>
        <p:nvSpPr>
          <p:cNvPr id="31746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371600"/>
            <a:ext cx="8229600" cy="4953000"/>
          </a:xfrm>
        </p:spPr>
        <p:txBody>
          <a:bodyPr/>
          <a:lstStyle/>
          <a:p>
            <a:pPr marL="609600" indent="-609600" eaLnBrk="1" hangingPunct="1"/>
            <a:r>
              <a:rPr lang="en-US" altLang="en-US" sz="2400" dirty="0"/>
              <a:t>Expected changes in food safety:</a:t>
            </a:r>
          </a:p>
          <a:p>
            <a:pPr marL="609600" indent="-609600" eaLnBrk="1" hangingPunct="1"/>
            <a:endParaRPr lang="en-US" altLang="en-US" sz="2400" dirty="0"/>
          </a:p>
          <a:p>
            <a:pPr lvl="1" eaLnBrk="1" hangingPunct="1"/>
            <a:r>
              <a:rPr lang="en-US" altLang="en-US" sz="2200" dirty="0"/>
              <a:t>Federal regulation/oversight by a single agency</a:t>
            </a:r>
          </a:p>
          <a:p>
            <a:pPr lvl="1" eaLnBrk="1" hangingPunct="1"/>
            <a:endParaRPr lang="en-US" altLang="en-US" sz="2200" dirty="0"/>
          </a:p>
          <a:p>
            <a:pPr lvl="1" eaLnBrk="1" hangingPunct="1"/>
            <a:r>
              <a:rPr lang="en-US" altLang="en-US" sz="2200" dirty="0"/>
              <a:t>Safety of bioengineered foods </a:t>
            </a:r>
          </a:p>
          <a:p>
            <a:pPr lvl="1" eaLnBrk="1" hangingPunct="1"/>
            <a:endParaRPr lang="en-US" altLang="en-US" sz="2200" dirty="0"/>
          </a:p>
          <a:p>
            <a:pPr lvl="1" eaLnBrk="1" hangingPunct="1"/>
            <a:r>
              <a:rPr lang="en-US" altLang="en-US" sz="2200" dirty="0"/>
              <a:t>Chronic health effects of natural and synthetic chemicals ingested in foods</a:t>
            </a:r>
          </a:p>
          <a:p>
            <a:pPr lvl="1" eaLnBrk="1" hangingPunct="1"/>
            <a:endParaRPr lang="en-US" altLang="en-US" sz="2200" dirty="0"/>
          </a:p>
          <a:p>
            <a:pPr lvl="1" eaLnBrk="1" hangingPunct="1"/>
            <a:r>
              <a:rPr lang="en-US" altLang="en-US" sz="2200" dirty="0"/>
              <a:t>Prions as infective agents of foodborne disease</a:t>
            </a:r>
          </a:p>
          <a:p>
            <a:pPr lvl="1" eaLnBrk="1" hangingPunct="1"/>
            <a:endParaRPr lang="en-US" altLang="en-US" sz="2200" dirty="0"/>
          </a:p>
          <a:p>
            <a:pPr lvl="1" eaLnBrk="1" hangingPunct="1"/>
            <a:r>
              <a:rPr lang="en-US" altLang="en-US" sz="2200" dirty="0"/>
              <a:t>Home food safety</a:t>
            </a:r>
            <a:endParaRPr lang="en-US" altLang="en-US" sz="2000" dirty="0"/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276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sz="4000" dirty="0">
                <a:solidFill>
                  <a:schemeClr val="tx1"/>
                </a:solidFill>
              </a:rPr>
              <a:t>Security of the U.S. Food Supply and Bioterrorism Preparedness</a:t>
            </a:r>
            <a:endParaRPr lang="en-US" altLang="en-US" sz="2800" dirty="0">
              <a:solidFill>
                <a:schemeClr val="tx1"/>
              </a:solidFill>
            </a:endParaRPr>
          </a:p>
        </p:txBody>
      </p:sp>
      <p:sp>
        <p:nvSpPr>
          <p:cNvPr id="3277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828800"/>
            <a:ext cx="8229600" cy="4525963"/>
          </a:xfrm>
        </p:spPr>
        <p:txBody>
          <a:bodyPr/>
          <a:lstStyle/>
          <a:p>
            <a:pPr eaLnBrk="1" hangingPunct="1"/>
            <a:r>
              <a:rPr lang="en-US" altLang="en-US" dirty="0"/>
              <a:t>In light of the terrorism threat to the United States, how can we defend and protect public health and these vital resources? </a:t>
            </a:r>
          </a:p>
          <a:p>
            <a:pPr eaLnBrk="1" hangingPunct="1"/>
            <a:endParaRPr lang="en-US" altLang="en-US" dirty="0"/>
          </a:p>
          <a:p>
            <a:pPr eaLnBrk="1" hangingPunct="1"/>
            <a:r>
              <a:rPr lang="en-US" altLang="en-US" dirty="0"/>
              <a:t>In the event of an attack, how can we assure an adequate supply of safe food to victims and minimize short-term and long-term impacts?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124" name="Text Box 4"/>
          <p:cNvSpPr txBox="1">
            <a:spLocks noChangeArrowheads="1"/>
          </p:cNvSpPr>
          <p:nvPr/>
        </p:nvSpPr>
        <p:spPr bwMode="auto">
          <a:xfrm>
            <a:off x="152400" y="152400"/>
            <a:ext cx="8693150" cy="1739900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blurRad="63500" dist="38099" dir="2700000" algn="ctr" rotWithShape="0">
                    <a:schemeClr val="bg2">
                      <a:alpha val="74998"/>
                    </a:schemeClr>
                  </a:outerShdw>
                </a:effectLst>
              </a14:hiddenEffects>
            </a:ext>
          </a:extLst>
        </p:spPr>
        <p:txBody>
          <a:bodyPr>
            <a:spAutoFit/>
          </a:bodyPr>
          <a:lstStyle/>
          <a:p>
            <a:pPr algn="ctr">
              <a:defRPr/>
            </a:pPr>
            <a:r>
              <a:rPr lang="en-US" sz="3600" dirty="0">
                <a:latin typeface="Calibri" panose="020F0502020204030204" pitchFamily="34" charset="0"/>
                <a:ea typeface="ＭＳ Ｐゴシック" charset="0"/>
              </a:rPr>
              <a:t>Food as a Target: </a:t>
            </a:r>
          </a:p>
          <a:p>
            <a:pPr algn="ctr">
              <a:defRPr/>
            </a:pPr>
            <a:r>
              <a:rPr lang="en-US" sz="3600" dirty="0">
                <a:latin typeface="Calibri" panose="020F0502020204030204" pitchFamily="34" charset="0"/>
                <a:ea typeface="ＭＳ Ｐゴシック" charset="0"/>
              </a:rPr>
              <a:t>Potential Consequences of a Major Food Bioterrorism Event</a:t>
            </a:r>
          </a:p>
        </p:txBody>
      </p:sp>
      <p:pic>
        <p:nvPicPr>
          <p:cNvPr id="4" name="Picture 3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2273121" y="2325711"/>
            <a:ext cx="4686300" cy="3581400"/>
          </a:xfrm>
          <a:prstGeom prst="rect">
            <a:avLst/>
          </a:prstGeom>
        </p:spPr>
      </p:pic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481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74638"/>
            <a:ext cx="8229600" cy="1325562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Public Health Preparedness for Food Biosecurity</a:t>
            </a:r>
            <a:endParaRPr lang="en-US" altLang="en-US" sz="4000" b="1" dirty="0">
              <a:solidFill>
                <a:schemeClr val="tx1"/>
              </a:solidFill>
            </a:endParaRPr>
          </a:p>
        </p:txBody>
      </p:sp>
      <p:sp>
        <p:nvSpPr>
          <p:cNvPr id="3481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905000"/>
            <a:ext cx="8229600" cy="4525963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 dirty="0"/>
              <a:t>Potential bioterrorism agents</a:t>
            </a:r>
            <a:endParaRPr lang="en-US" altLang="en-US" sz="2000" dirty="0"/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Food (botulism the most potent)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Chemicals</a:t>
            </a:r>
            <a:endParaRPr lang="en-US" altLang="en-US" sz="1800" dirty="0"/>
          </a:p>
          <a:p>
            <a:pPr marL="609600" indent="-609600" eaLnBrk="1" hangingPunct="1">
              <a:lnSpc>
                <a:spcPct val="80000"/>
              </a:lnSpc>
              <a:buFontTx/>
              <a:buNone/>
            </a:pPr>
            <a:endParaRPr lang="en-US" altLang="en-US" sz="2000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sz="2800" dirty="0"/>
              <a:t>Ingestion of biological agents</a:t>
            </a:r>
            <a:endParaRPr lang="en-US" altLang="en-US" sz="2000" dirty="0"/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Contaminated food or drinking water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Hand-to-mouth contact after touching contaminated surfaces</a:t>
            </a:r>
          </a:p>
          <a:p>
            <a:pPr lvl="1" eaLnBrk="1" hangingPunct="1">
              <a:lnSpc>
                <a:spcPct val="80000"/>
              </a:lnSpc>
            </a:pPr>
            <a:endParaRPr lang="en-US" altLang="en-US" sz="20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000" dirty="0"/>
              <a:t>Swallowing mucus that contains particles lodged in the nose and throat</a:t>
            </a:r>
            <a:endParaRPr lang="en-US" altLang="en-US" sz="1800" dirty="0"/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5841" name="Rectangle 2"/>
          <p:cNvSpPr>
            <a:spLocks noGrp="1" noChangeArrowheads="1"/>
          </p:cNvSpPr>
          <p:nvPr>
            <p:ph type="title"/>
          </p:nvPr>
        </p:nvSpPr>
        <p:spPr>
          <a:xfrm>
            <a:off x="420029" y="762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Foods at Risk</a:t>
            </a:r>
          </a:p>
        </p:txBody>
      </p:sp>
      <p:sp>
        <p:nvSpPr>
          <p:cNvPr id="3584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19200"/>
            <a:ext cx="8229600" cy="4906963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Dietary staples are centrally processed and widely distributed.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Food and water supply networks have a ready-made distribution system.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  <a:p>
            <a:pPr eaLnBrk="1" hangingPunct="1">
              <a:lnSpc>
                <a:spcPct val="80000"/>
              </a:lnSpc>
            </a:pPr>
            <a:r>
              <a:rPr lang="en-US" altLang="en-US" sz="2800" dirty="0"/>
              <a:t>Highly perishable foods with a large distribution range are most vulnerable to contamination.</a:t>
            </a:r>
          </a:p>
          <a:p>
            <a:pPr marL="0" indent="0" eaLnBrk="1" hangingPunct="1">
              <a:lnSpc>
                <a:spcPct val="80000"/>
              </a:lnSpc>
              <a:buNone/>
            </a:pPr>
            <a:endParaRPr lang="en-US" altLang="en-US" sz="2800" dirty="0"/>
          </a:p>
          <a:p>
            <a:pPr lvl="1" eaLnBrk="1" hangingPunct="1">
              <a:lnSpc>
                <a:spcPct val="80000"/>
              </a:lnSpc>
            </a:pPr>
            <a:r>
              <a:rPr lang="en-US" altLang="en-US" sz="2400" dirty="0"/>
              <a:t>Includes dairy products, fresh fruits, and vegetables, and certain baked goods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6865" name="Rectangle 2"/>
          <p:cNvSpPr>
            <a:spLocks noGrp="1" noChangeArrowheads="1"/>
          </p:cNvSpPr>
          <p:nvPr>
            <p:ph type="title"/>
          </p:nvPr>
        </p:nvSpPr>
        <p:spPr>
          <a:xfrm>
            <a:off x="461611" y="152441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Food Biosecurity Triad</a:t>
            </a:r>
            <a:endParaRPr lang="en-US" altLang="en-US" sz="2800" b="1" dirty="0">
              <a:solidFill>
                <a:schemeClr val="tx1"/>
              </a:solidFill>
            </a:endParaRPr>
          </a:p>
        </p:txBody>
      </p:sp>
      <p:pic>
        <p:nvPicPr>
          <p:cNvPr id="3" name="Picture 2"/>
          <p:cNvPicPr>
            <a:picLocks noChangeAspect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627032" y="1922172"/>
            <a:ext cx="6051395" cy="3352800"/>
          </a:xfrm>
          <a:prstGeom prst="rect">
            <a:avLst/>
          </a:prstGeom>
        </p:spPr>
      </p:pic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7889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/>
              <a:t>Guidelines for HACCP Procedures to Diminish the Risk of a Bioterrorist Attack </a:t>
            </a:r>
            <a:r>
              <a:rPr lang="en-US" altLang="en-US" sz="1800" dirty="0"/>
              <a:t>(1 of 2)</a:t>
            </a:r>
          </a:p>
        </p:txBody>
      </p:sp>
      <p:sp>
        <p:nvSpPr>
          <p:cNvPr id="3789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524000"/>
            <a:ext cx="8229600" cy="4525963"/>
          </a:xfrm>
        </p:spPr>
        <p:txBody>
          <a:bodyPr/>
          <a:lstStyle/>
          <a:p>
            <a:r>
              <a:rPr lang="en-US" altLang="en-US" dirty="0"/>
              <a:t>Evaluate significant food security hazards and evaluate the likelihood of these risks</a:t>
            </a:r>
          </a:p>
          <a:p>
            <a:endParaRPr lang="en-US" altLang="en-US" dirty="0"/>
          </a:p>
          <a:p>
            <a:r>
              <a:rPr lang="en-US" altLang="en-US" dirty="0"/>
              <a:t>Develop and institute preventive or risk control measures to reduce hazards</a:t>
            </a:r>
          </a:p>
          <a:p>
            <a:endParaRPr lang="en-US" altLang="en-US" dirty="0"/>
          </a:p>
          <a:p>
            <a:r>
              <a:rPr lang="en-US" altLang="en-US" dirty="0"/>
              <a:t>Determine the points in your operation that are critical for managing a specific risk</a:t>
            </a:r>
          </a:p>
          <a:p>
            <a:pPr lvl="1"/>
            <a:r>
              <a:rPr lang="en-US" altLang="en-US" sz="2400" dirty="0"/>
              <a:t>Could be locations, processes, functions, or times when operation is at greatest risk</a:t>
            </a:r>
          </a:p>
          <a:p>
            <a:endParaRPr lang="en-US" altLang="en-US" dirty="0"/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8913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altLang="en-US" sz="3200" dirty="0"/>
              <a:t>Guidelines for HACCP Procedures to Diminish the Risk of a Bioterrorist Attack </a:t>
            </a:r>
            <a:r>
              <a:rPr lang="en-US" altLang="en-US" sz="1800" dirty="0"/>
              <a:t>(2 of 2)</a:t>
            </a:r>
          </a:p>
        </p:txBody>
      </p:sp>
      <p:sp>
        <p:nvSpPr>
          <p:cNvPr id="38914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altLang="en-US" dirty="0"/>
              <a:t>Develop monitoring procedures for each critical point</a:t>
            </a:r>
          </a:p>
          <a:p>
            <a:endParaRPr lang="en-US" altLang="en-US" dirty="0"/>
          </a:p>
          <a:p>
            <a:r>
              <a:rPr lang="en-US" altLang="en-US" dirty="0"/>
              <a:t>Develop a procedure to fix security problems or failures that occur if a critical control has been breached or compromised, similar to a corrective-action program in HACCP</a:t>
            </a:r>
          </a:p>
          <a:p>
            <a:endParaRPr lang="en-US" altLang="en-US" dirty="0"/>
          </a:p>
          <a:p>
            <a:r>
              <a:rPr lang="en-US" altLang="en-US" dirty="0"/>
              <a:t>Verify or test your security program periodically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9937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304800"/>
            <a:ext cx="8229600" cy="12954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Food Emergency Response Network: Surveillance Agencies </a:t>
            </a:r>
            <a:br>
              <a:rPr lang="en-US" altLang="en-US" dirty="0">
                <a:solidFill>
                  <a:schemeClr val="tx1"/>
                </a:solidFill>
              </a:rPr>
            </a:br>
            <a:r>
              <a:rPr lang="en-US" altLang="en-US" sz="1800" dirty="0">
                <a:solidFill>
                  <a:schemeClr val="tx1"/>
                </a:solidFill>
              </a:rPr>
              <a:t>(1 of 2) </a:t>
            </a:r>
          </a:p>
        </p:txBody>
      </p:sp>
      <p:sp>
        <p:nvSpPr>
          <p:cNvPr id="39938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752600"/>
            <a:ext cx="8229600" cy="4419600"/>
          </a:xfrm>
        </p:spPr>
        <p:txBody>
          <a:bodyPr/>
          <a:lstStyle/>
          <a:p>
            <a:pPr marL="381000" indent="-381000" eaLnBrk="1" hangingPunct="1">
              <a:lnSpc>
                <a:spcPct val="80000"/>
              </a:lnSpc>
              <a:buFontTx/>
              <a:buNone/>
            </a:pPr>
            <a:endParaRPr lang="en-US" altLang="en-US" sz="24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600" dirty="0"/>
              <a:t>FDA, CDC, USDA, FSIS, EPA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US" altLang="en-US" sz="26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600" dirty="0"/>
              <a:t>Animal and Plant Health Inspection Service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US" altLang="en-US" sz="26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600" dirty="0"/>
              <a:t>Grain Inspection Packers &amp; Stockyards Administration</a:t>
            </a:r>
          </a:p>
          <a:p>
            <a:pPr marL="381000" indent="-381000" eaLnBrk="1" hangingPunct="1">
              <a:lnSpc>
                <a:spcPct val="80000"/>
              </a:lnSpc>
              <a:buFontTx/>
              <a:buNone/>
            </a:pPr>
            <a:r>
              <a:rPr lang="en-US" altLang="en-US" sz="2600" dirty="0"/>
              <a:t>     </a:t>
            </a:r>
          </a:p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600" dirty="0"/>
              <a:t>Customs, Department of Defense, FBI</a:t>
            </a:r>
          </a:p>
          <a:p>
            <a:pPr marL="381000" indent="-381000" eaLnBrk="1" hangingPunct="1">
              <a:lnSpc>
                <a:spcPct val="80000"/>
              </a:lnSpc>
            </a:pPr>
            <a:endParaRPr lang="en-US" altLang="en-US" sz="2600" dirty="0"/>
          </a:p>
          <a:p>
            <a:pPr marL="381000" indent="-381000" eaLnBrk="1" hangingPunct="1">
              <a:lnSpc>
                <a:spcPct val="80000"/>
              </a:lnSpc>
            </a:pPr>
            <a:r>
              <a:rPr lang="en-US" altLang="en-US" sz="2600" dirty="0"/>
              <a:t>Concepts of Operations Plan (CONPLAN)</a:t>
            </a:r>
            <a:endParaRPr lang="en-US" altLang="en-US" sz="2400" dirty="0"/>
          </a:p>
          <a:p>
            <a:pPr marL="381000" indent="-381000" eaLnBrk="1" hangingPunct="1">
              <a:lnSpc>
                <a:spcPct val="80000"/>
              </a:lnSpc>
            </a:pPr>
            <a:endParaRPr lang="en-US" altLang="en-US" sz="2000" dirty="0"/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0961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427038"/>
            <a:ext cx="8229600" cy="1325562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Food Emergency Response Network: Surveillance Agencies</a:t>
            </a:r>
            <a:br>
              <a:rPr lang="en-US" altLang="en-US" dirty="0">
                <a:solidFill>
                  <a:schemeClr val="tx1"/>
                </a:solidFill>
              </a:rPr>
            </a:br>
            <a:r>
              <a:rPr lang="en-US" altLang="en-US" sz="1800" dirty="0">
                <a:solidFill>
                  <a:schemeClr val="tx1"/>
                </a:solidFill>
              </a:rPr>
              <a:t>(2 of 2)</a:t>
            </a:r>
          </a:p>
        </p:txBody>
      </p:sp>
      <p:sp>
        <p:nvSpPr>
          <p:cNvPr id="40962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381000" y="2103437"/>
            <a:ext cx="8229600" cy="3916363"/>
          </a:xfrm>
        </p:spPr>
        <p:txBody>
          <a:bodyPr/>
          <a:lstStyle/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Department of Homeland Security and the USDA coordinate food security activities through the USDA Homeland Security Council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r>
              <a:rPr lang="en-US" altLang="en-US" sz="2800" dirty="0"/>
              <a:t>The Office of Food Security and Emergency Preparedness (OFSEP) (lead agency FSIS) functions with the FDA and CDC </a:t>
            </a:r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  <a:p>
            <a:pPr eaLnBrk="1" hangingPunct="1">
              <a:lnSpc>
                <a:spcPct val="90000"/>
              </a:lnSpc>
            </a:pPr>
            <a:endParaRPr lang="en-US" altLang="en-US" sz="2800" dirty="0"/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1985" name="Rectangle 2"/>
          <p:cNvSpPr>
            <a:spLocks noGrp="1" noChangeArrowheads="1"/>
          </p:cNvSpPr>
          <p:nvPr>
            <p:ph type="title"/>
          </p:nvPr>
        </p:nvSpPr>
        <p:spPr/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Consumer Engagement </a:t>
            </a:r>
          </a:p>
        </p:txBody>
      </p:sp>
      <p:sp>
        <p:nvSpPr>
          <p:cNvPr id="41986" name="Rectangle 3"/>
          <p:cNvSpPr>
            <a:spLocks noGrp="1" noChangeArrowheads="1"/>
          </p:cNvSpPr>
          <p:nvPr>
            <p:ph type="body" idx="1"/>
          </p:nvPr>
        </p:nvSpPr>
        <p:spPr/>
        <p:txBody>
          <a:bodyPr/>
          <a:lstStyle/>
          <a:p>
            <a:pPr eaLnBrk="1" hangingPunct="1"/>
            <a:r>
              <a:rPr lang="en-US" altLang="en-US" sz="2800" dirty="0"/>
              <a:t>Make a kit:</a:t>
            </a:r>
          </a:p>
          <a:p>
            <a:pPr lvl="1" eaLnBrk="1" hangingPunct="1"/>
            <a:r>
              <a:rPr lang="en-US" altLang="en-US" dirty="0"/>
              <a:t>Water: One gallon of water per person per day, for drinking and sanitation</a:t>
            </a:r>
          </a:p>
          <a:p>
            <a:pPr lvl="1" eaLnBrk="1" hangingPunct="1"/>
            <a:r>
              <a:rPr lang="en-US" altLang="en-US" dirty="0"/>
              <a:t>Food: At least a three-day supply of non-perishable food</a:t>
            </a:r>
          </a:p>
          <a:p>
            <a:pPr lvl="1" eaLnBrk="1" hangingPunct="1"/>
            <a:r>
              <a:rPr lang="en-US" altLang="en-US" dirty="0"/>
              <a:t>Can opener for food</a:t>
            </a:r>
          </a:p>
          <a:p>
            <a:pPr lvl="1" eaLnBrk="1" hangingPunct="1"/>
            <a:r>
              <a:rPr lang="en-US" altLang="en-US" dirty="0"/>
              <a:t>Infant formula, if you have an infant</a:t>
            </a:r>
            <a:endParaRPr lang="en-US" altLang="en-US" sz="2400" dirty="0"/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3009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2286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From Awareness to Security</a:t>
            </a:r>
            <a:endParaRPr lang="en-US" altLang="en-US" sz="4000" b="1" dirty="0">
              <a:solidFill>
                <a:schemeClr val="tx1"/>
              </a:solidFill>
            </a:endParaRPr>
          </a:p>
        </p:txBody>
      </p:sp>
      <p:sp>
        <p:nvSpPr>
          <p:cNvPr id="43010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8190" y="1365662"/>
            <a:ext cx="8229600" cy="5029200"/>
          </a:xfrm>
        </p:spPr>
        <p:txBody>
          <a:bodyPr/>
          <a:lstStyle/>
          <a:p>
            <a:pPr marL="609600" indent="-609600" eaLnBrk="1" hangingPunct="1">
              <a:lnSpc>
                <a:spcPct val="80000"/>
              </a:lnSpc>
            </a:pPr>
            <a:r>
              <a:rPr lang="en-US" altLang="en-US" dirty="0"/>
              <a:t>Role of the public health nutritionist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dirty="0"/>
              <a:t>Possess cross-cutting skills and competencies to support preparedness at all levels including community interventions and consumer outreach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dirty="0"/>
              <a:t>Have didactic and experiential training in food safety, nutritional requirements, nutrition education, and food service management</a:t>
            </a:r>
          </a:p>
          <a:p>
            <a:pPr marL="609600" indent="-609600" eaLnBrk="1" hangingPunct="1">
              <a:lnSpc>
                <a:spcPct val="80000"/>
              </a:lnSpc>
            </a:pPr>
            <a:endParaRPr lang="en-US" altLang="en-US" dirty="0"/>
          </a:p>
          <a:p>
            <a:pPr marL="609600" indent="-609600" eaLnBrk="1" hangingPunct="1">
              <a:lnSpc>
                <a:spcPct val="80000"/>
              </a:lnSpc>
            </a:pPr>
            <a:r>
              <a:rPr lang="en-US" altLang="en-US" dirty="0"/>
              <a:t>Professional associations may play a pivotal role in raising awareness among these individuals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 showMasterSp="0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3" name="Rectangle 2"/>
          <p:cNvSpPr>
            <a:spLocks noGrp="1" noChangeArrowheads="1"/>
          </p:cNvSpPr>
          <p:nvPr>
            <p:ph type="title"/>
          </p:nvPr>
        </p:nvSpPr>
        <p:spPr>
          <a:xfrm>
            <a:off x="457200" y="152400"/>
            <a:ext cx="8229600" cy="1143000"/>
          </a:xfrm>
        </p:spPr>
        <p:txBody>
          <a:bodyPr/>
          <a:lstStyle/>
          <a:p>
            <a:pPr eaLnBrk="1" hangingPunct="1"/>
            <a:r>
              <a:rPr lang="en-US" altLang="en-US" dirty="0">
                <a:solidFill>
                  <a:schemeClr val="tx1"/>
                </a:solidFill>
              </a:rPr>
              <a:t>Issues for Discussion</a:t>
            </a:r>
            <a:endParaRPr lang="en-US" altLang="en-US" b="1" dirty="0">
              <a:solidFill>
                <a:schemeClr val="tx1"/>
              </a:solidFill>
            </a:endParaRPr>
          </a:p>
        </p:txBody>
      </p:sp>
      <p:sp>
        <p:nvSpPr>
          <p:cNvPr id="44034" name="Rectangle 3"/>
          <p:cNvSpPr>
            <a:spLocks noGrp="1" noChangeArrowheads="1"/>
          </p:cNvSpPr>
          <p:nvPr>
            <p:ph type="body" idx="1"/>
          </p:nvPr>
        </p:nvSpPr>
        <p:spPr>
          <a:xfrm>
            <a:off x="457200" y="1295400"/>
            <a:ext cx="8229600" cy="5181600"/>
          </a:xfrm>
        </p:spPr>
        <p:txBody>
          <a:bodyPr/>
          <a:lstStyle/>
          <a:p>
            <a:pPr eaLnBrk="1" hangingPunct="1">
              <a:lnSpc>
                <a:spcPct val="80000"/>
              </a:lnSpc>
            </a:pPr>
            <a:endParaRPr lang="en-US" altLang="en-US" sz="1600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How well prepared are our communities to provide food to individuals in the event of an intentional attack on the food supply? 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What priority should food security receive for public health preparedness efforts?</a:t>
            </a:r>
          </a:p>
          <a:p>
            <a:pPr eaLnBrk="1" hangingPunct="1">
              <a:lnSpc>
                <a:spcPct val="80000"/>
              </a:lnSpc>
              <a:buFontTx/>
              <a:buNone/>
            </a:pPr>
            <a:endParaRPr lang="en-US" altLang="en-US" dirty="0"/>
          </a:p>
          <a:p>
            <a:pPr eaLnBrk="1" hangingPunct="1">
              <a:lnSpc>
                <a:spcPct val="80000"/>
              </a:lnSpc>
            </a:pPr>
            <a:r>
              <a:rPr lang="en-US" altLang="en-US" dirty="0"/>
              <a:t>Are public health nutritionists involved in preparedness activities?</a:t>
            </a:r>
          </a:p>
          <a:p>
            <a:pPr eaLnBrk="1" hangingPunct="1">
              <a:lnSpc>
                <a:spcPct val="80000"/>
              </a:lnSpc>
            </a:pPr>
            <a:endParaRPr lang="en-US" altLang="en-US" sz="2800" dirty="0"/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Default Design">
  <a:themeElements>
    <a:clrScheme name="Default Design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Default Design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Default Design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Default Design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Default Design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489</TotalTime>
  <Words>1455</Words>
  <Application>Microsoft Office PowerPoint</Application>
  <PresentationFormat>On-screen Show (4:3)</PresentationFormat>
  <Paragraphs>267</Paragraphs>
  <Slides>29</Slides>
  <Notes>1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29</vt:i4>
      </vt:variant>
    </vt:vector>
  </HeadingPairs>
  <TitlesOfParts>
    <vt:vector size="33" baseType="lpstr">
      <vt:lpstr>Arial</vt:lpstr>
      <vt:lpstr>Calibri</vt:lpstr>
      <vt:lpstr>Lucida Grande</vt:lpstr>
      <vt:lpstr>Default Design</vt:lpstr>
      <vt:lpstr>Chapter 5: Food Safety</vt:lpstr>
      <vt:lpstr>Chapter Objectives</vt:lpstr>
      <vt:lpstr>Federal Agencies That Protect the Food Supply (1 of 2)</vt:lpstr>
      <vt:lpstr>Federal Agencies That Protect the Food Supply (2 of 2)</vt:lpstr>
      <vt:lpstr>Important Food Safety Laws</vt:lpstr>
      <vt:lpstr>Seven Principles of Hazard Analysis and Critical Control Points (HACCP)</vt:lpstr>
      <vt:lpstr>Good Manufacturing Practices</vt:lpstr>
      <vt:lpstr>Important Food Safety Laws</vt:lpstr>
      <vt:lpstr>Biological Hazards to Food Safety  (1 of 6)</vt:lpstr>
      <vt:lpstr>Biological Hazards to Food Safety (2 of 6)</vt:lpstr>
      <vt:lpstr>PowerPoint Presentation</vt:lpstr>
      <vt:lpstr>PowerPoint Presentation</vt:lpstr>
      <vt:lpstr>PowerPoint Presentation</vt:lpstr>
      <vt:lpstr>PowerPoint Presentation</vt:lpstr>
      <vt:lpstr>Chemical Hazards</vt:lpstr>
      <vt:lpstr>Physical Hazards</vt:lpstr>
      <vt:lpstr>Food Safety in the 21st Century</vt:lpstr>
      <vt:lpstr>Security of the U.S. Food Supply and Bioterrorism Preparedness</vt:lpstr>
      <vt:lpstr>PowerPoint Presentation</vt:lpstr>
      <vt:lpstr>Public Health Preparedness for Food Biosecurity</vt:lpstr>
      <vt:lpstr>Foods at Risk</vt:lpstr>
      <vt:lpstr>Food Biosecurity Triad</vt:lpstr>
      <vt:lpstr>Guidelines for HACCP Procedures to Diminish the Risk of a Bioterrorist Attack (1 of 2)</vt:lpstr>
      <vt:lpstr>Guidelines for HACCP Procedures to Diminish the Risk of a Bioterrorist Attack (2 of 2)</vt:lpstr>
      <vt:lpstr>Food Emergency Response Network: Surveillance Agencies  (1 of 2) </vt:lpstr>
      <vt:lpstr>Food Emergency Response Network: Surveillance Agencies (2 of 2)</vt:lpstr>
      <vt:lpstr>Consumer Engagement </vt:lpstr>
      <vt:lpstr>From Awareness to Security</vt:lpstr>
      <vt:lpstr>Issues for Discussion</vt:lpstr>
    </vt:vector>
  </TitlesOfParts>
  <Company>Simmons College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Chapter 16   Safeguarding the Food Supply  Paul N. Taylor, PhD</dc:title>
  <dc:creator>edelstei</dc:creator>
  <cp:lastModifiedBy>chris cashin</cp:lastModifiedBy>
  <cp:revision>31</cp:revision>
  <dcterms:created xsi:type="dcterms:W3CDTF">2005-03-08T16:10:55Z</dcterms:created>
  <dcterms:modified xsi:type="dcterms:W3CDTF">2019-11-20T13:35:34Z</dcterms:modified>
</cp:coreProperties>
</file>