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15" roundtripDataSignature="AMtx7mh17bSYXtOkNffcTYJ9ucxfSJODA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customschemas.google.com/relationships/presentationmetadata" Target="metadata"/><Relationship Id="rId14" Type="http://schemas.openxmlformats.org/officeDocument/2006/relationships/slide" Target="slides/slide10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4" name="Google Shape;104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" name="Google Shape;115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7" name="Google Shape;127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0" name="Google Shape;150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6" name="Google Shape;166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6" name="Google Shape;196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3" name="Google Shape;243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3" name="Google Shape;253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3" name="Google Shape;263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3" name="Google Shape;273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2"/>
          <p:cNvSpPr txBox="1"/>
          <p:nvPr>
            <p:ph idx="1" type="body"/>
          </p:nvPr>
        </p:nvSpPr>
        <p:spPr>
          <a:xfrm>
            <a:off x="838200" y="1825625"/>
            <a:ext cx="10515600" cy="385974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4" name="Google Shape;14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7" name="Google Shape;17;p12"/>
          <p:cNvSpPr/>
          <p:nvPr/>
        </p:nvSpPr>
        <p:spPr>
          <a:xfrm>
            <a:off x="10494433" y="2"/>
            <a:ext cx="849328" cy="357668"/>
          </a:xfrm>
          <a:custGeom>
            <a:rect b="b" l="l" r="r" t="t"/>
            <a:pathLst>
              <a:path extrusionOk="0" h="477997" w="1135066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" name="Google Shape;18;p12"/>
          <p:cNvSpPr/>
          <p:nvPr/>
        </p:nvSpPr>
        <p:spPr>
          <a:xfrm flipH="1">
            <a:off x="123536" y="5717905"/>
            <a:ext cx="1771609" cy="1140095"/>
          </a:xfrm>
          <a:custGeom>
            <a:rect b="b" l="l" r="r" t="t"/>
            <a:pathLst>
              <a:path extrusionOk="0" h="1140095" w="1771609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13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Twentieth Centur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13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22" name="Google Shape;22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5" name="Google Shape;25;p13"/>
          <p:cNvSpPr/>
          <p:nvPr/>
        </p:nvSpPr>
        <p:spPr>
          <a:xfrm>
            <a:off x="10208695" y="1"/>
            <a:ext cx="1135066" cy="477997"/>
          </a:xfrm>
          <a:custGeom>
            <a:rect b="b" l="l" r="r" t="t"/>
            <a:pathLst>
              <a:path extrusionOk="0" h="477997" w="1135066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" name="Google Shape;26;p13"/>
          <p:cNvSpPr/>
          <p:nvPr/>
        </p:nvSpPr>
        <p:spPr>
          <a:xfrm flipH="1">
            <a:off x="555710" y="1064829"/>
            <a:ext cx="4083433" cy="4083433"/>
          </a:xfrm>
          <a:prstGeom prst="arc">
            <a:avLst>
              <a:gd fmla="val 16200000" name="adj1"/>
              <a:gd fmla="val 0" name="adj2"/>
            </a:avLst>
          </a:prstGeom>
          <a:noFill/>
          <a:ln cap="rnd" cmpd="sng" w="127000">
            <a:solidFill>
              <a:schemeClr val="accent4"/>
            </a:solidFill>
            <a:prstDash val="dash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4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Twentieth Centur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14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1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1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33" name="Google Shape;33;p14"/>
          <p:cNvSpPr/>
          <p:nvPr/>
        </p:nvSpPr>
        <p:spPr>
          <a:xfrm>
            <a:off x="10208695" y="1"/>
            <a:ext cx="1135066" cy="477997"/>
          </a:xfrm>
          <a:custGeom>
            <a:rect b="b" l="l" r="r" t="t"/>
            <a:pathLst>
              <a:path extrusionOk="0" h="477997" w="1135066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" name="Google Shape;34;p14"/>
          <p:cNvSpPr/>
          <p:nvPr/>
        </p:nvSpPr>
        <p:spPr>
          <a:xfrm flipH="1">
            <a:off x="555710" y="1064829"/>
            <a:ext cx="4083433" cy="4083433"/>
          </a:xfrm>
          <a:prstGeom prst="arc">
            <a:avLst>
              <a:gd fmla="val 16200000" name="adj1"/>
              <a:gd fmla="val 0" name="adj2"/>
            </a:avLst>
          </a:prstGeom>
          <a:noFill/>
          <a:ln cap="rnd" cmpd="sng" w="127000">
            <a:solidFill>
              <a:schemeClr val="accent4"/>
            </a:solidFill>
            <a:prstDash val="dash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1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" name="Google Shape;37;p15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8" name="Google Shape;38;p15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9" name="Google Shape;39;p1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" name="Google Shape;40;p1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" name="Google Shape;41;p1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2" name="Google Shape;42;p15"/>
          <p:cNvSpPr/>
          <p:nvPr/>
        </p:nvSpPr>
        <p:spPr>
          <a:xfrm rot="-5400000">
            <a:off x="-388933" y="4841194"/>
            <a:ext cx="1737401" cy="959536"/>
          </a:xfrm>
          <a:custGeom>
            <a:rect b="b" l="l" r="r" t="t"/>
            <a:pathLst>
              <a:path extrusionOk="0" h="959536" w="1737401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" name="Google Shape;43;p15"/>
          <p:cNvSpPr/>
          <p:nvPr/>
        </p:nvSpPr>
        <p:spPr>
          <a:xfrm>
            <a:off x="10494433" y="2"/>
            <a:ext cx="849328" cy="357668"/>
          </a:xfrm>
          <a:custGeom>
            <a:rect b="b" l="l" r="r" t="t"/>
            <a:pathLst>
              <a:path extrusionOk="0" h="477997" w="1135066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6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16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7" name="Google Shape;47;p16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8" name="Google Shape;48;p16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9" name="Google Shape;49;p16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0" name="Google Shape;50;p1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1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1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3" name="Google Shape;53;p16"/>
          <p:cNvSpPr/>
          <p:nvPr/>
        </p:nvSpPr>
        <p:spPr>
          <a:xfrm rot="-5400000">
            <a:off x="-388933" y="4841194"/>
            <a:ext cx="1737401" cy="959536"/>
          </a:xfrm>
          <a:custGeom>
            <a:rect b="b" l="l" r="r" t="t"/>
            <a:pathLst>
              <a:path extrusionOk="0" h="959536" w="1737401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" name="Google Shape;54;p16"/>
          <p:cNvSpPr/>
          <p:nvPr/>
        </p:nvSpPr>
        <p:spPr>
          <a:xfrm>
            <a:off x="10494433" y="2"/>
            <a:ext cx="849328" cy="357668"/>
          </a:xfrm>
          <a:custGeom>
            <a:rect b="b" l="l" r="r" t="t"/>
            <a:pathLst>
              <a:path extrusionOk="0" h="477997" w="1135066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1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1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0" name="Google Shape;60;p17"/>
          <p:cNvSpPr/>
          <p:nvPr/>
        </p:nvSpPr>
        <p:spPr>
          <a:xfrm rot="-5400000">
            <a:off x="-388933" y="4841194"/>
            <a:ext cx="1737401" cy="959536"/>
          </a:xfrm>
          <a:custGeom>
            <a:rect b="b" l="l" r="r" t="t"/>
            <a:pathLst>
              <a:path extrusionOk="0" h="959536" w="1737401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61;p17"/>
          <p:cNvSpPr/>
          <p:nvPr/>
        </p:nvSpPr>
        <p:spPr>
          <a:xfrm>
            <a:off x="10494433" y="2"/>
            <a:ext cx="849328" cy="357668"/>
          </a:xfrm>
          <a:custGeom>
            <a:rect b="b" l="l" r="r" t="t"/>
            <a:pathLst>
              <a:path extrusionOk="0" h="477997" w="1135066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1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1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6" name="Google Shape;66;p18"/>
          <p:cNvSpPr/>
          <p:nvPr/>
        </p:nvSpPr>
        <p:spPr>
          <a:xfrm rot="-5400000">
            <a:off x="-388933" y="4841194"/>
            <a:ext cx="1737401" cy="959536"/>
          </a:xfrm>
          <a:custGeom>
            <a:rect b="b" l="l" r="r" t="t"/>
            <a:pathLst>
              <a:path extrusionOk="0" h="959536" w="1737401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" name="Google Shape;67;p18"/>
          <p:cNvSpPr/>
          <p:nvPr/>
        </p:nvSpPr>
        <p:spPr>
          <a:xfrm>
            <a:off x="10494433" y="2"/>
            <a:ext cx="849328" cy="357668"/>
          </a:xfrm>
          <a:custGeom>
            <a:rect b="b" l="l" r="r" t="t"/>
            <a:pathLst>
              <a:path extrusionOk="0" h="477997" w="1135066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Twentieth Centur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71" name="Google Shape;71;p1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2" name="Google Shape;72;p1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1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75" name="Google Shape;75;p19"/>
          <p:cNvSpPr/>
          <p:nvPr/>
        </p:nvSpPr>
        <p:spPr>
          <a:xfrm rot="-5400000">
            <a:off x="-388933" y="4841194"/>
            <a:ext cx="1737401" cy="959536"/>
          </a:xfrm>
          <a:custGeom>
            <a:rect b="b" l="l" r="r" t="t"/>
            <a:pathLst>
              <a:path extrusionOk="0" h="959536" w="1737401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6" name="Google Shape;76;p19"/>
          <p:cNvSpPr/>
          <p:nvPr/>
        </p:nvSpPr>
        <p:spPr>
          <a:xfrm>
            <a:off x="10494433" y="2"/>
            <a:ext cx="849328" cy="357668"/>
          </a:xfrm>
          <a:custGeom>
            <a:rect b="b" l="l" r="r" t="t"/>
            <a:pathLst>
              <a:path extrusionOk="0" h="477997" w="1135066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2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Twentieth Centur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80" name="Google Shape;80;p2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81" name="Google Shape;81;p2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2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2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84" name="Google Shape;84;p20"/>
          <p:cNvSpPr/>
          <p:nvPr/>
        </p:nvSpPr>
        <p:spPr>
          <a:xfrm rot="-5400000">
            <a:off x="-388933" y="4841194"/>
            <a:ext cx="1737401" cy="959536"/>
          </a:xfrm>
          <a:custGeom>
            <a:rect b="b" l="l" r="r" t="t"/>
            <a:pathLst>
              <a:path extrusionOk="0" h="959536" w="1737401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5" name="Google Shape;85;p20"/>
          <p:cNvSpPr/>
          <p:nvPr/>
        </p:nvSpPr>
        <p:spPr>
          <a:xfrm>
            <a:off x="10494433" y="2"/>
            <a:ext cx="849328" cy="357668"/>
          </a:xfrm>
          <a:custGeom>
            <a:rect b="b" l="l" r="r" t="t"/>
            <a:pathLst>
              <a:path extrusionOk="0" h="477997" w="1135066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" name="Google Shape;88;p2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9" name="Google Shape;89;p2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2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1" name="Google Shape;91;p2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92" name="Google Shape;92;p21"/>
          <p:cNvSpPr/>
          <p:nvPr/>
        </p:nvSpPr>
        <p:spPr>
          <a:xfrm rot="-5400000">
            <a:off x="-388933" y="4841194"/>
            <a:ext cx="1737401" cy="959536"/>
          </a:xfrm>
          <a:custGeom>
            <a:rect b="b" l="l" r="r" t="t"/>
            <a:pathLst>
              <a:path extrusionOk="0" h="959536" w="1737401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3" name="Google Shape;93;p21"/>
          <p:cNvSpPr/>
          <p:nvPr/>
        </p:nvSpPr>
        <p:spPr>
          <a:xfrm>
            <a:off x="10494433" y="2"/>
            <a:ext cx="849328" cy="357668"/>
          </a:xfrm>
          <a:custGeom>
            <a:rect b="b" l="l" r="r" t="t"/>
            <a:pathLst>
              <a:path extrusionOk="0" h="477997" w="1135066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2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6" name="Google Shape;96;p22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7" name="Google Shape;97;p2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8" name="Google Shape;98;p2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9" name="Google Shape;99;p2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00" name="Google Shape;100;p22"/>
          <p:cNvSpPr/>
          <p:nvPr/>
        </p:nvSpPr>
        <p:spPr>
          <a:xfrm rot="-5400000">
            <a:off x="-388933" y="4841194"/>
            <a:ext cx="1737401" cy="959536"/>
          </a:xfrm>
          <a:custGeom>
            <a:rect b="b" l="l" r="r" t="t"/>
            <a:pathLst>
              <a:path extrusionOk="0" h="959536" w="1737401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p22"/>
          <p:cNvSpPr/>
          <p:nvPr/>
        </p:nvSpPr>
        <p:spPr>
          <a:xfrm>
            <a:off x="10494433" y="2"/>
            <a:ext cx="849328" cy="357668"/>
          </a:xfrm>
          <a:custGeom>
            <a:rect b="b" l="l" r="r" t="t"/>
            <a:pathLst>
              <a:path extrusionOk="0" h="477997" w="1135066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wentieth Century"/>
              <a:buNone/>
              <a:defRPr b="0" i="0" sz="44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9pPr>
          </a:lstStyle>
          <a:p/>
        </p:txBody>
      </p:sp>
      <p:sp>
        <p:nvSpPr>
          <p:cNvPr id="8" name="Google Shape;8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Avenir"/>
                <a:ea typeface="Avenir"/>
                <a:cs typeface="Avenir"/>
                <a:sym typeface="Avenir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9pPr>
          </a:lstStyle>
          <a:p/>
        </p:txBody>
      </p:sp>
      <p:sp>
        <p:nvSpPr>
          <p:cNvPr id="9" name="Google Shape;9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Avenir"/>
                <a:ea typeface="Avenir"/>
                <a:cs typeface="Avenir"/>
                <a:sym typeface="Avenir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defRPr>
            </a:lvl9pPr>
          </a:lstStyle>
          <a:p/>
        </p:txBody>
      </p:sp>
      <p:sp>
        <p:nvSpPr>
          <p:cNvPr id="10" name="Google Shape;10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venir"/>
                <a:ea typeface="Avenir"/>
                <a:cs typeface="Avenir"/>
                <a:sym typeface="Avenir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venir"/>
                <a:ea typeface="Avenir"/>
                <a:cs typeface="Avenir"/>
                <a:sym typeface="Avenir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venir"/>
                <a:ea typeface="Avenir"/>
                <a:cs typeface="Avenir"/>
                <a:sym typeface="Avenir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venir"/>
                <a:ea typeface="Avenir"/>
                <a:cs typeface="Avenir"/>
                <a:sym typeface="Avenir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venir"/>
                <a:ea typeface="Avenir"/>
                <a:cs typeface="Avenir"/>
                <a:sym typeface="Avenir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venir"/>
                <a:ea typeface="Avenir"/>
                <a:cs typeface="Avenir"/>
                <a:sym typeface="Avenir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venir"/>
                <a:ea typeface="Avenir"/>
                <a:cs typeface="Avenir"/>
                <a:sym typeface="Avenir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venir"/>
                <a:ea typeface="Avenir"/>
                <a:cs typeface="Avenir"/>
                <a:sym typeface="Avenir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Avenir"/>
                <a:ea typeface="Avenir"/>
                <a:cs typeface="Avenir"/>
                <a:sym typeface="Aveni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0.jpg"/><Relationship Id="rId4" Type="http://schemas.openxmlformats.org/officeDocument/2006/relationships/image" Target="../media/image4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5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3.jpg"/><Relationship Id="rId4" Type="http://schemas.openxmlformats.org/officeDocument/2006/relationships/image" Target="../media/image6.png"/><Relationship Id="rId5" Type="http://schemas.openxmlformats.org/officeDocument/2006/relationships/image" Target="../media/image2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1.jpg"/><Relationship Id="rId4" Type="http://schemas.openxmlformats.org/officeDocument/2006/relationships/image" Target="../media/image12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4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9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8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7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-11999" l="0" r="0" t="-11999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7" name="Google Shape;107;p1"/>
          <p:cNvSpPr txBox="1"/>
          <p:nvPr/>
        </p:nvSpPr>
        <p:spPr>
          <a:xfrm>
            <a:off x="381137" y="1927731"/>
            <a:ext cx="6160387" cy="379933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Student Name:</a:t>
            </a:r>
            <a:r>
              <a:rPr b="0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 Maryam Hasan </a:t>
            </a:r>
            <a:br>
              <a:rPr b="0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</a:br>
            <a:r>
              <a:rPr b="1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Student ID:</a:t>
            </a:r>
            <a:r>
              <a:rPr b="0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 2437303 </a:t>
            </a:r>
            <a:br>
              <a:rPr b="0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</a:br>
            <a:r>
              <a:rPr b="1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Business Plan Presentation:</a:t>
            </a:r>
            <a:r>
              <a:rPr b="0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 Nailuxury</a:t>
            </a:r>
            <a:br>
              <a:rPr b="0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</a:br>
            <a:r>
              <a:rPr b="1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Module Name:</a:t>
            </a:r>
            <a:r>
              <a:rPr b="0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 Enterprise and Entrepreneurship </a:t>
            </a:r>
            <a:br>
              <a:rPr b="0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</a:br>
            <a:r>
              <a:rPr b="1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Module Code:</a:t>
            </a:r>
            <a:r>
              <a:rPr b="0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 LCLM 4006 </a:t>
            </a:r>
            <a:br>
              <a:rPr b="0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</a:br>
            <a:r>
              <a:rPr b="1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Lecturer’s Name:</a:t>
            </a:r>
            <a:r>
              <a:rPr b="0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 Roopa Aruvanahalli Nagaraju </a:t>
            </a:r>
            <a:br>
              <a:rPr b="0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</a:br>
            <a:r>
              <a:rPr b="1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Submission Date:</a:t>
            </a:r>
            <a:r>
              <a:rPr b="0" i="0" lang="en-US" sz="2400" u="none" cap="none" strike="noStrike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 13/03/2026 </a:t>
            </a:r>
            <a:endParaRPr b="0" i="0" sz="2400" u="none" cap="none" strike="noStrike">
              <a:solidFill>
                <a:schemeClr val="dk1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11430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pic>
        <p:nvPicPr>
          <p:cNvPr descr="A group of bottles of nail polish&#10;&#10;AI-generated content may be incorrect." id="108" name="Google Shape;108;p1"/>
          <p:cNvPicPr preferRelativeResize="0"/>
          <p:nvPr/>
        </p:nvPicPr>
        <p:blipFill rotWithShape="1">
          <a:blip r:embed="rId4">
            <a:alphaModFix/>
          </a:blip>
          <a:srcRect b="604" l="20406" r="23562" t="-403"/>
          <a:stretch/>
        </p:blipFill>
        <p:spPr>
          <a:xfrm>
            <a:off x="6531647" y="1116122"/>
            <a:ext cx="5666663" cy="5741900"/>
          </a:xfrm>
          <a:custGeom>
            <a:rect b="b" l="l" r="r" t="t"/>
            <a:pathLst>
              <a:path extrusionOk="0" h="5562584" w="5570706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  <a:noFill/>
          <a:ln>
            <a:noFill/>
          </a:ln>
        </p:spPr>
      </p:pic>
      <p:sp>
        <p:nvSpPr>
          <p:cNvPr id="109" name="Google Shape;109;p1"/>
          <p:cNvSpPr/>
          <p:nvPr/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0" name="Google Shape;110;p1"/>
          <p:cNvSpPr/>
          <p:nvPr/>
        </p:nvSpPr>
        <p:spPr>
          <a:xfrm>
            <a:off x="8134739" y="587516"/>
            <a:ext cx="2987899" cy="2987899"/>
          </a:xfrm>
          <a:prstGeom prst="arc">
            <a:avLst>
              <a:gd fmla="val 15817365" name="adj1"/>
              <a:gd fmla="val 1781380" name="adj2"/>
            </a:avLst>
          </a:prstGeom>
          <a:noFill/>
          <a:ln cap="rnd" cmpd="sng" w="127000">
            <a:solidFill>
              <a:schemeClr val="accent4"/>
            </a:solidFill>
            <a:prstDash val="dash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1" name="Google Shape;111;p1"/>
          <p:cNvSpPr txBox="1"/>
          <p:nvPr/>
        </p:nvSpPr>
        <p:spPr>
          <a:xfrm>
            <a:off x="2265905" y="355514"/>
            <a:ext cx="7205622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2400" u="none" cap="none" strike="noStrike">
              <a:solidFill>
                <a:srgbClr val="2C29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2" name="Google Shape;112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2"/>
          <p:cNvSpPr/>
          <p:nvPr/>
        </p:nvSpPr>
        <p:spPr>
          <a:xfrm>
            <a:off x="10208695" y="1"/>
            <a:ext cx="1135066" cy="477997"/>
          </a:xfrm>
          <a:custGeom>
            <a:rect b="b" l="l" r="r" t="t"/>
            <a:pathLst>
              <a:path extrusionOk="0" h="477997" w="1135066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8" name="Google Shape;118;p2"/>
          <p:cNvSpPr/>
          <p:nvPr/>
        </p:nvSpPr>
        <p:spPr>
          <a:xfrm flipH="1">
            <a:off x="555710" y="1064829"/>
            <a:ext cx="4083433" cy="4083433"/>
          </a:xfrm>
          <a:prstGeom prst="arc">
            <a:avLst>
              <a:gd fmla="val 16200000" name="adj1"/>
              <a:gd fmla="val 0" name="adj2"/>
            </a:avLst>
          </a:prstGeom>
          <a:noFill/>
          <a:ln cap="rnd" cmpd="sng" w="127000">
            <a:solidFill>
              <a:schemeClr val="accent4"/>
            </a:solidFill>
            <a:prstDash val="dash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9" name="Google Shape;119;p2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pic>
        <p:nvPicPr>
          <p:cNvPr descr="Hourglass" id="120" name="Google Shape;120;p2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4852" l="0" r="-92" t="0"/>
          <a:stretch/>
        </p:blipFill>
        <p:spPr>
          <a:xfrm>
            <a:off x="109220" y="-1303"/>
            <a:ext cx="12203100" cy="6860700"/>
          </a:xfrm>
          <a:prstGeom prst="rect">
            <a:avLst/>
          </a:prstGeom>
          <a:noFill/>
          <a:ln>
            <a:noFill/>
          </a:ln>
        </p:spPr>
      </p:pic>
      <p:sp>
        <p:nvSpPr>
          <p:cNvPr id="121" name="Google Shape;121;p2"/>
          <p:cNvSpPr/>
          <p:nvPr/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44000">
                <a:srgbClr val="000000">
                  <a:alpha val="40000"/>
                </a:srgbClr>
              </a:gs>
              <a:gs pos="100000">
                <a:srgbClr val="000000">
                  <a:alpha val="70196"/>
                </a:srgbClr>
              </a:gs>
            </a:gsLst>
            <a:lin ang="162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22" name="Google Shape;122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2"/>
          <p:cNvSpPr txBox="1"/>
          <p:nvPr/>
        </p:nvSpPr>
        <p:spPr>
          <a:xfrm>
            <a:off x="400331" y="2200442"/>
            <a:ext cx="7390800" cy="4155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4572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Char char="❖"/>
            </a:pP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  Overview of the Business Idea</a:t>
            </a:r>
            <a:endParaRPr b="0" i="0" sz="2400" u="none" cap="none" strike="noStrike">
              <a:solidFill>
                <a:schemeClr val="dk1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-742950" lvl="0" marL="7429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Char char="❖"/>
            </a:pP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Key PESTEL Factors</a:t>
            </a:r>
            <a:endParaRPr/>
          </a:p>
          <a:p>
            <a:pPr indent="-742950" lvl="0" marL="7429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Char char="❖"/>
            </a:pP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Marketing Strategies</a:t>
            </a:r>
            <a:endParaRPr/>
          </a:p>
          <a:p>
            <a:pPr indent="-742950" lvl="0" marL="7429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Char char="❖"/>
            </a:pP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Funding Requirements</a:t>
            </a:r>
            <a:endParaRPr/>
          </a:p>
          <a:p>
            <a:pPr indent="-742950" lvl="0" marL="7429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Char char="❖"/>
            </a:pP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Conclusion</a:t>
            </a:r>
            <a:endParaRPr/>
          </a:p>
          <a:p>
            <a:pPr indent="-742950" lvl="0" marL="7429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Char char="❖"/>
            </a:pP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Reference List</a:t>
            </a:r>
            <a:endParaRPr b="0" i="0" sz="2400" u="none" cap="none" strike="noStrike">
              <a:solidFill>
                <a:schemeClr val="dk1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-533400" lvl="0" marL="7429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Noto Sans Symbols"/>
              <a:buNone/>
            </a:pPr>
            <a:r>
              <a:t/>
            </a:r>
            <a:endParaRPr b="1" i="0" sz="3300" u="none" cap="none" strike="noStrike">
              <a:solidFill>
                <a:schemeClr val="dk1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44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-469900" lvl="0" marL="7429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Noto Sans Symbols"/>
              <a:buNone/>
            </a:pPr>
            <a:r>
              <a:t/>
            </a:r>
            <a:endParaRPr b="1" sz="43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124" name="Google Shape;124;p2"/>
          <p:cNvSpPr/>
          <p:nvPr/>
        </p:nvSpPr>
        <p:spPr>
          <a:xfrm>
            <a:off x="331846" y="854185"/>
            <a:ext cx="3810679" cy="998997"/>
          </a:xfrm>
          <a:prstGeom prst="downArrowCallout">
            <a:avLst>
              <a:gd fmla="val 25000" name="adj1"/>
              <a:gd fmla="val 25000" name="adj2"/>
              <a:gd fmla="val 25000" name="adj3"/>
              <a:gd fmla="val 64977" name="adj4"/>
            </a:avLst>
          </a:prstGeom>
          <a:solidFill>
            <a:schemeClr val="accent1"/>
          </a:solidFill>
          <a:ln cap="flat" cmpd="sng" w="12700">
            <a:solidFill>
              <a:srgbClr val="BFCA95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3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Contents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5E8EC"/>
        </a:solidFill>
      </p:bgPr>
    </p:bg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5E8E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0" name="Google Shape;130;p3"/>
          <p:cNvSpPr/>
          <p:nvPr/>
        </p:nvSpPr>
        <p:spPr>
          <a:xfrm flipH="1" rot="3967198">
            <a:off x="8631348" y="490493"/>
            <a:ext cx="2987899" cy="2987899"/>
          </a:xfrm>
          <a:prstGeom prst="arc">
            <a:avLst>
              <a:gd fmla="val 14441841" name="adj1"/>
              <a:gd fmla="val 0" name="adj2"/>
            </a:avLst>
          </a:prstGeom>
          <a:noFill/>
          <a:ln cap="rnd" cmpd="sng" w="127000">
            <a:solidFill>
              <a:schemeClr val="accent4"/>
            </a:solidFill>
            <a:prstDash val="dash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1" name="Google Shape;131;p3"/>
          <p:cNvSpPr/>
          <p:nvPr/>
        </p:nvSpPr>
        <p:spPr>
          <a:xfrm>
            <a:off x="5782904" y="346714"/>
            <a:ext cx="5984879" cy="1218792"/>
          </a:xfrm>
          <a:prstGeom prst="rect">
            <a:avLst/>
          </a:prstGeom>
          <a:solidFill>
            <a:srgbClr val="EBD2DA"/>
          </a:solidFill>
          <a:ln cap="flat" cmpd="sng" w="12700">
            <a:solidFill>
              <a:srgbClr val="573D46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3600" u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Overview of the Business Idea</a:t>
            </a:r>
            <a:endParaRPr sz="36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132" name="Google Shape;132;p3"/>
          <p:cNvSpPr/>
          <p:nvPr/>
        </p:nvSpPr>
        <p:spPr>
          <a:xfrm flipH="1">
            <a:off x="0" y="5486400"/>
            <a:ext cx="2672863" cy="1371600"/>
          </a:xfrm>
          <a:custGeom>
            <a:rect b="b" l="l" r="r" t="t"/>
            <a:pathLst>
              <a:path extrusionOk="0" h="1371600" w="2672863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room with a table and chairs&#10;&#10;AI-generated content may be incorrect." id="133" name="Google Shape;133;p3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2" l="23683" r="9818" t="0"/>
          <a:stretch/>
        </p:blipFill>
        <p:spPr>
          <a:xfrm>
            <a:off x="703182" y="955450"/>
            <a:ext cx="4777381" cy="477735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34" name="Google Shape;134;p3"/>
          <p:cNvGrpSpPr/>
          <p:nvPr/>
        </p:nvGrpSpPr>
        <p:grpSpPr>
          <a:xfrm>
            <a:off x="6033994" y="2140618"/>
            <a:ext cx="5458837" cy="3880170"/>
            <a:chOff x="0" y="156175"/>
            <a:chExt cx="5458837" cy="3880170"/>
          </a:xfrm>
        </p:grpSpPr>
        <p:sp>
          <p:nvSpPr>
            <p:cNvPr id="135" name="Google Shape;135;p3"/>
            <p:cNvSpPr/>
            <p:nvPr/>
          </p:nvSpPr>
          <p:spPr>
            <a:xfrm>
              <a:off x="0" y="362815"/>
              <a:ext cx="5458837" cy="1058400"/>
            </a:xfrm>
            <a:prstGeom prst="rect">
              <a:avLst/>
            </a:prstGeom>
            <a:solidFill>
              <a:schemeClr val="lt1">
                <a:alpha val="90196"/>
              </a:schemeClr>
            </a:solidFill>
            <a:ln cap="flat" cmpd="sng" w="12700">
              <a:solidFill>
                <a:srgbClr val="F2A346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" name="Google Shape;136;p3"/>
            <p:cNvSpPr txBox="1"/>
            <p:nvPr/>
          </p:nvSpPr>
          <p:spPr>
            <a:xfrm>
              <a:off x="0" y="362815"/>
              <a:ext cx="5458837" cy="1058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9550" lIns="423650" spcFirstLastPara="1" rIns="423650" wrap="square" tIns="291575">
              <a:noAutofit/>
            </a:bodyPr>
            <a:lstStyle/>
            <a:p>
              <a:pPr indent="-114300" lvl="1" marL="11430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venir"/>
                <a:buChar char="•"/>
              </a:pPr>
              <a:r>
                <a:rPr b="0" i="0" lang="en-US" sz="1400" u="none" cap="none" strike="noStrike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Gel manicures and luxury pedicures​</a:t>
              </a:r>
              <a:endParaRPr/>
            </a:p>
            <a:p>
              <a:pPr indent="-114300" lvl="1" marL="114300" marR="0" rtl="0" algn="l">
                <a:lnSpc>
                  <a:spcPct val="90000"/>
                </a:lnSpc>
                <a:spcBef>
                  <a:spcPts val="21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venir"/>
                <a:buChar char="•"/>
              </a:pPr>
              <a:r>
                <a:rPr b="0" i="0" lang="en-US" sz="1400" u="none" cap="none" strike="noStrike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Nail extensions and hand-painted nail art​</a:t>
              </a:r>
              <a:endParaRPr/>
            </a:p>
            <a:p>
              <a:pPr indent="-114300" lvl="1" marL="114300" marR="0" rtl="0" algn="l">
                <a:lnSpc>
                  <a:spcPct val="90000"/>
                </a:lnSpc>
                <a:spcBef>
                  <a:spcPts val="21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venir"/>
                <a:buChar char="•"/>
              </a:pPr>
              <a:r>
                <a:rPr b="0" i="0" lang="en-US" sz="1400" u="none" cap="none" strike="noStrike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BIAB and Russian manicure treatments (Barrow, 2021)​</a:t>
              </a:r>
              <a:endParaRPr/>
            </a:p>
          </p:txBody>
        </p:sp>
        <p:sp>
          <p:nvSpPr>
            <p:cNvPr id="137" name="Google Shape;137;p3"/>
            <p:cNvSpPr/>
            <p:nvPr/>
          </p:nvSpPr>
          <p:spPr>
            <a:xfrm>
              <a:off x="272941" y="156175"/>
              <a:ext cx="3821186" cy="413280"/>
            </a:xfrm>
            <a:prstGeom prst="roundRect">
              <a:avLst>
                <a:gd fmla="val 16667" name="adj"/>
              </a:avLst>
            </a:prstGeom>
            <a:solidFill>
              <a:srgbClr val="F2A346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" name="Google Shape;138;p3"/>
            <p:cNvSpPr txBox="1"/>
            <p:nvPr/>
          </p:nvSpPr>
          <p:spPr>
            <a:xfrm>
              <a:off x="293116" y="176350"/>
              <a:ext cx="3780836" cy="3729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425" spcFirstLastPara="1" rIns="144425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Avenir"/>
                <a:buNone/>
              </a:pPr>
              <a:r>
                <a:rPr lang="en-US" sz="1400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Services:​</a:t>
              </a:r>
              <a:endParaRPr/>
            </a:p>
          </p:txBody>
        </p:sp>
        <p:sp>
          <p:nvSpPr>
            <p:cNvPr id="139" name="Google Shape;139;p3"/>
            <p:cNvSpPr/>
            <p:nvPr/>
          </p:nvSpPr>
          <p:spPr>
            <a:xfrm>
              <a:off x="0" y="1703455"/>
              <a:ext cx="5458837" cy="1234800"/>
            </a:xfrm>
            <a:prstGeom prst="rect">
              <a:avLst/>
            </a:prstGeom>
            <a:solidFill>
              <a:schemeClr val="lt1">
                <a:alpha val="90196"/>
              </a:schemeClr>
            </a:solidFill>
            <a:ln cap="flat" cmpd="sng" w="12700">
              <a:solidFill>
                <a:srgbClr val="E6BB27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" name="Google Shape;140;p3"/>
            <p:cNvSpPr txBox="1"/>
            <p:nvPr/>
          </p:nvSpPr>
          <p:spPr>
            <a:xfrm>
              <a:off x="0" y="1703455"/>
              <a:ext cx="5458837" cy="1234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9550" lIns="423650" spcFirstLastPara="1" rIns="423650" wrap="square" tIns="291575">
              <a:noAutofit/>
            </a:bodyPr>
            <a:lstStyle/>
            <a:p>
              <a:pPr indent="-114300" lvl="1" marL="11430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venir"/>
                <a:buChar char="•"/>
              </a:pPr>
              <a:r>
                <a:rPr b="0" i="0" lang="en-US" sz="1400" u="none" cap="none" strike="noStrike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Boutique customization (Burns, 2016)​</a:t>
              </a:r>
              <a:endParaRPr/>
            </a:p>
            <a:p>
              <a:pPr indent="-114300" lvl="1" marL="114300" marR="0" rtl="0" algn="l">
                <a:lnSpc>
                  <a:spcPct val="90000"/>
                </a:lnSpc>
                <a:spcBef>
                  <a:spcPts val="21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venir"/>
                <a:buChar char="•"/>
              </a:pPr>
              <a:r>
                <a:rPr b="0" i="0" lang="en-US" sz="1400" u="none" cap="none" strike="noStrike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Silent service option​</a:t>
              </a:r>
              <a:endParaRPr/>
            </a:p>
            <a:p>
              <a:pPr indent="-114300" lvl="1" marL="114300" marR="0" rtl="0" algn="l">
                <a:lnSpc>
                  <a:spcPct val="90000"/>
                </a:lnSpc>
                <a:spcBef>
                  <a:spcPts val="21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venir"/>
                <a:buChar char="•"/>
              </a:pPr>
              <a:r>
                <a:rPr b="0" i="0" lang="en-US" sz="1400" u="none" cap="none" strike="noStrike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Medical-grade hygiene standards (UK Government, 2023)​</a:t>
              </a:r>
              <a:endParaRPr/>
            </a:p>
          </p:txBody>
        </p:sp>
        <p:sp>
          <p:nvSpPr>
            <p:cNvPr id="141" name="Google Shape;141;p3"/>
            <p:cNvSpPr/>
            <p:nvPr/>
          </p:nvSpPr>
          <p:spPr>
            <a:xfrm>
              <a:off x="272941" y="1496815"/>
              <a:ext cx="3821186" cy="413280"/>
            </a:xfrm>
            <a:prstGeom prst="roundRect">
              <a:avLst>
                <a:gd fmla="val 16667" name="adj"/>
              </a:avLst>
            </a:prstGeom>
            <a:solidFill>
              <a:srgbClr val="E6BB27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" name="Google Shape;142;p3"/>
            <p:cNvSpPr txBox="1"/>
            <p:nvPr/>
          </p:nvSpPr>
          <p:spPr>
            <a:xfrm>
              <a:off x="293116" y="1516990"/>
              <a:ext cx="3780836" cy="3729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425" spcFirstLastPara="1" rIns="144425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Avenir"/>
                <a:buNone/>
              </a:pPr>
              <a:r>
                <a:rPr lang="en-US" sz="1400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Unique Selling Point:​</a:t>
              </a:r>
              <a:endParaRPr/>
            </a:p>
          </p:txBody>
        </p:sp>
        <p:sp>
          <p:nvSpPr>
            <p:cNvPr id="143" name="Google Shape;143;p3"/>
            <p:cNvSpPr/>
            <p:nvPr/>
          </p:nvSpPr>
          <p:spPr>
            <a:xfrm>
              <a:off x="0" y="3220495"/>
              <a:ext cx="5458837" cy="815850"/>
            </a:xfrm>
            <a:prstGeom prst="rect">
              <a:avLst/>
            </a:prstGeom>
            <a:solidFill>
              <a:schemeClr val="lt1">
                <a:alpha val="90196"/>
              </a:schemeClr>
            </a:solidFill>
            <a:ln cap="flat" cmpd="sng" w="12700">
              <a:solidFill>
                <a:srgbClr val="CF92A7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" name="Google Shape;144;p3"/>
            <p:cNvSpPr txBox="1"/>
            <p:nvPr/>
          </p:nvSpPr>
          <p:spPr>
            <a:xfrm>
              <a:off x="0" y="3220495"/>
              <a:ext cx="5458837" cy="81585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9550" lIns="423650" spcFirstLastPara="1" rIns="423650" wrap="square" tIns="291575">
              <a:noAutofit/>
            </a:bodyPr>
            <a:lstStyle/>
            <a:p>
              <a:pPr indent="-114300" lvl="1" marL="11430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venir"/>
                <a:buChar char="•"/>
              </a:pPr>
              <a:r>
                <a:rPr b="0" i="0" lang="en-US" sz="1400" u="none" cap="none" strike="noStrike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Sole trader business (Burns, 2016)​</a:t>
              </a:r>
              <a:endParaRPr/>
            </a:p>
            <a:p>
              <a:pPr indent="-114300" lvl="1" marL="114300" marR="0" rtl="0" algn="l">
                <a:lnSpc>
                  <a:spcPct val="90000"/>
                </a:lnSpc>
                <a:spcBef>
                  <a:spcPts val="21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venir"/>
                <a:buChar char="•"/>
              </a:pPr>
              <a:r>
                <a:rPr b="0" i="0" lang="en-US" sz="1400" u="none" cap="none" strike="noStrike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Managed by Maryam Hasan​</a:t>
              </a:r>
              <a:endParaRPr/>
            </a:p>
          </p:txBody>
        </p:sp>
        <p:sp>
          <p:nvSpPr>
            <p:cNvPr id="145" name="Google Shape;145;p3"/>
            <p:cNvSpPr/>
            <p:nvPr/>
          </p:nvSpPr>
          <p:spPr>
            <a:xfrm>
              <a:off x="272941" y="3013854"/>
              <a:ext cx="3821186" cy="413280"/>
            </a:xfrm>
            <a:prstGeom prst="roundRect">
              <a:avLst>
                <a:gd fmla="val 16667" name="adj"/>
              </a:avLst>
            </a:prstGeom>
            <a:solidFill>
              <a:srgbClr val="CF92A7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" name="Google Shape;146;p3"/>
            <p:cNvSpPr txBox="1"/>
            <p:nvPr/>
          </p:nvSpPr>
          <p:spPr>
            <a:xfrm>
              <a:off x="293116" y="3034029"/>
              <a:ext cx="3780836" cy="3729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44425" spcFirstLastPara="1" rIns="144425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Avenir"/>
                <a:buNone/>
              </a:pPr>
              <a:r>
                <a:rPr lang="en-US" sz="1400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Business Structure:​</a:t>
              </a:r>
              <a:endParaRPr/>
            </a:p>
          </p:txBody>
        </p:sp>
      </p:grpSp>
      <p:sp>
        <p:nvSpPr>
          <p:cNvPr id="147" name="Google Shape;147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E4EBF2"/>
        </a:solidFill>
      </p:bgPr>
    </p:bg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4EBF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3" name="Google Shape;153;p4"/>
          <p:cNvSpPr/>
          <p:nvPr/>
        </p:nvSpPr>
        <p:spPr>
          <a:xfrm>
            <a:off x="459950" y="702360"/>
            <a:ext cx="6155359" cy="1009260"/>
          </a:xfrm>
          <a:prstGeom prst="roundRect">
            <a:avLst>
              <a:gd fmla="val 16667" name="adj"/>
            </a:avLst>
          </a:prstGeom>
          <a:gradFill>
            <a:gsLst>
              <a:gs pos="0">
                <a:srgbClr val="8EA8C8"/>
              </a:gs>
              <a:gs pos="50000">
                <a:srgbClr val="7B9DC5"/>
              </a:gs>
              <a:gs pos="100000">
                <a:srgbClr val="698AB0"/>
              </a:gs>
            </a:gsLst>
            <a:lin ang="5400000" scaled="0"/>
          </a:gradFill>
          <a:ln cap="flat" cmpd="sng" w="9525">
            <a:solidFill>
              <a:schemeClr val="accent6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Key PESTEL </a:t>
            </a:r>
            <a:r>
              <a:rPr lang="en-US" sz="40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Factors</a:t>
            </a:r>
            <a:endParaRPr sz="1800">
              <a:solidFill>
                <a:schemeClr val="dk1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154" name="Google Shape;154;p4"/>
          <p:cNvSpPr/>
          <p:nvPr/>
        </p:nvSpPr>
        <p:spPr>
          <a:xfrm>
            <a:off x="10198657" y="1"/>
            <a:ext cx="1155142" cy="625027"/>
          </a:xfrm>
          <a:custGeom>
            <a:rect b="b" l="l" r="r" t="t"/>
            <a:pathLst>
              <a:path extrusionOk="0" h="625027" w="1155142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4901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4"/>
          <p:cNvSpPr txBox="1"/>
          <p:nvPr>
            <p:ph idx="1" type="body"/>
          </p:nvPr>
        </p:nvSpPr>
        <p:spPr>
          <a:xfrm>
            <a:off x="838200" y="1825625"/>
            <a:ext cx="5393361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13335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</a:pPr>
            <a:r>
              <a:t/>
            </a:r>
            <a:endParaRPr sz="15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b="1" lang="en-US" sz="1500"/>
              <a:t>Economic:</a:t>
            </a:r>
            <a:endParaRPr sz="15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lang="en-US" sz="1500"/>
              <a:t>Beauty industry remains resilient (Mintel, 2023)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lang="en-US" sz="1500"/>
              <a:t>“Lipstick Effect” during economic downturns (Mintel, 2023)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b="1" lang="en-US" sz="1500"/>
              <a:t>Technological:</a:t>
            </a:r>
            <a:endParaRPr sz="15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lang="en-US" sz="1500"/>
              <a:t>Online booking systems (Barrow, 2021)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lang="en-US" sz="1500"/>
              <a:t>Social media marketing (Oudins, n.d.)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b="1" lang="en-US" sz="1500"/>
              <a:t>Sociological:</a:t>
            </a:r>
            <a:endParaRPr sz="15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lang="en-US" sz="1500"/>
              <a:t>Growth of self-care and wellness trends (Mintel, 2023)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lang="en-US" sz="1500"/>
              <a:t>Increasing demand for personalised beauty services (Barrow, 2021)</a:t>
            </a:r>
            <a:endParaRPr/>
          </a:p>
          <a:p>
            <a:pPr indent="-13335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</a:pPr>
            <a:r>
              <a:t/>
            </a:r>
            <a:endParaRPr sz="1500"/>
          </a:p>
        </p:txBody>
      </p:sp>
      <p:sp>
        <p:nvSpPr>
          <p:cNvPr id="156" name="Google Shape;156;p4"/>
          <p:cNvSpPr/>
          <p:nvPr/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cap="flat" cmpd="sng" w="127000">
            <a:solidFill>
              <a:schemeClr val="accen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7" name="Google Shape;157;p4"/>
          <p:cNvSpPr/>
          <p:nvPr/>
        </p:nvSpPr>
        <p:spPr>
          <a:xfrm rot="-1136562">
            <a:off x="7450227" y="5166682"/>
            <a:ext cx="1835725" cy="2024785"/>
          </a:xfrm>
          <a:custGeom>
            <a:rect b="b" l="l" r="r" t="t"/>
            <a:pathLst>
              <a:path extrusionOk="0" h="2024785" w="183572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group of people holding cell phones&#10;&#10;AI-generated content may be incorrect." id="158" name="Google Shape;158;p4"/>
          <p:cNvPicPr preferRelativeResize="0"/>
          <p:nvPr/>
        </p:nvPicPr>
        <p:blipFill rotWithShape="1">
          <a:blip r:embed="rId3">
            <a:alphaModFix/>
          </a:blip>
          <a:srcRect b="0" l="9870" r="5773" t="558"/>
          <a:stretch/>
        </p:blipFill>
        <p:spPr>
          <a:xfrm>
            <a:off x="7076239" y="1127499"/>
            <a:ext cx="4918583" cy="4679890"/>
          </a:xfrm>
          <a:custGeom>
            <a:rect b="b" l="l" r="r" t="t"/>
            <a:pathLst>
              <a:path extrusionOk="0" h="2663168" w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ln>
            <a:noFill/>
          </a:ln>
        </p:spPr>
      </p:pic>
      <p:sp>
        <p:nvSpPr>
          <p:cNvPr id="159" name="Google Shape;159;p4"/>
          <p:cNvSpPr/>
          <p:nvPr/>
        </p:nvSpPr>
        <p:spPr>
          <a:xfrm>
            <a:off x="6749602" y="4254"/>
            <a:ext cx="2066948" cy="1621879"/>
          </a:xfrm>
          <a:custGeom>
            <a:rect b="b" l="l" r="r" t="t"/>
            <a:pathLst>
              <a:path extrusionOk="0" h="1621879" w="2066948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60" name="Google Shape;160;p4"/>
          <p:cNvCxnSpPr/>
          <p:nvPr/>
        </p:nvCxnSpPr>
        <p:spPr>
          <a:xfrm>
            <a:off x="12138745" y="1027906"/>
            <a:ext cx="0" cy="1597708"/>
          </a:xfrm>
          <a:prstGeom prst="straightConnector1">
            <a:avLst/>
          </a:prstGeom>
          <a:noFill/>
          <a:ln cap="rnd" cmpd="sng" w="127000">
            <a:solidFill>
              <a:schemeClr val="accent4"/>
            </a:solidFill>
            <a:prstDash val="dash"/>
            <a:miter lim="800000"/>
            <a:headEnd len="sm" w="sm" type="none"/>
            <a:tailEnd len="sm" w="sm" type="none"/>
          </a:ln>
        </p:spPr>
      </p:cxnSp>
      <p:sp>
        <p:nvSpPr>
          <p:cNvPr id="161" name="Google Shape;161;p4"/>
          <p:cNvSpPr/>
          <p:nvPr/>
        </p:nvSpPr>
        <p:spPr>
          <a:xfrm>
            <a:off x="6809527" y="6033795"/>
            <a:ext cx="1991064" cy="824205"/>
          </a:xfrm>
          <a:custGeom>
            <a:rect b="b" l="l" r="r" t="t"/>
            <a:pathLst>
              <a:path extrusionOk="0" h="824205" w="1991064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4"/>
          <p:cNvSpPr/>
          <p:nvPr/>
        </p:nvSpPr>
        <p:spPr>
          <a:xfrm>
            <a:off x="10851696" y="5523449"/>
            <a:ext cx="1340305" cy="1338805"/>
          </a:xfrm>
          <a:custGeom>
            <a:rect b="b" l="l" r="r" t="t"/>
            <a:pathLst>
              <a:path extrusionOk="0" h="1338805" w="13403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3" name="Google Shape;163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CECD8"/>
        </a:solidFill>
      </p:bgPr>
    </p:bg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5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CECD8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9" name="Google Shape;169;p5"/>
          <p:cNvSpPr txBox="1"/>
          <p:nvPr>
            <p:ph type="title"/>
          </p:nvPr>
        </p:nvSpPr>
        <p:spPr>
          <a:xfrm>
            <a:off x="6424434" y="334925"/>
            <a:ext cx="5477055" cy="977539"/>
          </a:xfrm>
          <a:prstGeom prst="rect">
            <a:avLst/>
          </a:prstGeom>
          <a:gradFill>
            <a:gsLst>
              <a:gs pos="0">
                <a:srgbClr val="F6AD61"/>
              </a:gs>
              <a:gs pos="50000">
                <a:srgbClr val="FAA43E"/>
              </a:gs>
              <a:gs pos="100000">
                <a:srgbClr val="E3912C"/>
              </a:gs>
            </a:gsLst>
            <a:lin ang="5400000" scaled="0"/>
          </a:gradFill>
          <a:ln>
            <a:noFill/>
          </a:ln>
          <a:effectLst>
            <a:outerShdw blurRad="57150" rotWithShape="0" algn="ctr" dir="5400000" dist="19050">
              <a:srgbClr val="000000">
                <a:alpha val="63137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wentieth Century"/>
              <a:buNone/>
            </a:pPr>
            <a:r>
              <a:rPr lang="en-US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Marketing Strategies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descr="A person holding pen and pen over papers&#10;&#10;AI-generated content may be incorrect." id="170" name="Google Shape;170;p5"/>
          <p:cNvPicPr preferRelativeResize="0"/>
          <p:nvPr/>
        </p:nvPicPr>
        <p:blipFill rotWithShape="1">
          <a:blip r:embed="rId3">
            <a:alphaModFix/>
          </a:blip>
          <a:srcRect b="-3" l="23596" r="3750" t="0"/>
          <a:stretch/>
        </p:blipFill>
        <p:spPr>
          <a:xfrm>
            <a:off x="1303383" y="3154859"/>
            <a:ext cx="4030579" cy="3703141"/>
          </a:xfrm>
          <a:custGeom>
            <a:rect b="b" l="l" r="r" t="t"/>
            <a:pathLst>
              <a:path extrusionOk="0" h="3703141" w="4030579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  <a:noFill/>
          <a:ln>
            <a:noFill/>
          </a:ln>
        </p:spPr>
      </p:pic>
      <p:sp>
        <p:nvSpPr>
          <p:cNvPr id="171" name="Google Shape;171;p5"/>
          <p:cNvSpPr/>
          <p:nvPr/>
        </p:nvSpPr>
        <p:spPr>
          <a:xfrm rot="6040930">
            <a:off x="2387864" y="-729071"/>
            <a:ext cx="4083433" cy="4083433"/>
          </a:xfrm>
          <a:prstGeom prst="arc">
            <a:avLst>
              <a:gd fmla="val 16200000" name="adj1"/>
              <a:gd fmla="val 20093138" name="adj2"/>
            </a:avLst>
          </a:prstGeom>
          <a:noFill/>
          <a:ln cap="rnd" cmpd="sng" w="127000">
            <a:solidFill>
              <a:schemeClr val="accent4"/>
            </a:solidFill>
            <a:prstDash val="dash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person painting her nails&#10;&#10;AI-generated content may be incorrect." id="172" name="Google Shape;172;p5"/>
          <p:cNvPicPr preferRelativeResize="0"/>
          <p:nvPr/>
        </p:nvPicPr>
        <p:blipFill rotWithShape="1">
          <a:blip r:embed="rId4">
            <a:alphaModFix/>
          </a:blip>
          <a:srcRect b="-952" l="317" r="30159" t="317"/>
          <a:stretch/>
        </p:blipFill>
        <p:spPr>
          <a:xfrm>
            <a:off x="20" y="330442"/>
            <a:ext cx="2388274" cy="3457017"/>
          </a:xfrm>
          <a:custGeom>
            <a:rect b="b" l="l" r="r" t="t"/>
            <a:pathLst>
              <a:path extrusionOk="0" h="3435255" w="2377036">
                <a:moveTo>
                  <a:pt x="659409" y="0"/>
                </a:moveTo>
                <a:cubicBezTo>
                  <a:pt x="1608028" y="0"/>
                  <a:pt x="2377036" y="769008"/>
                  <a:pt x="2377036" y="1717628"/>
                </a:cubicBezTo>
                <a:cubicBezTo>
                  <a:pt x="2377036" y="2666247"/>
                  <a:pt x="1608028" y="3435255"/>
                  <a:pt x="659409" y="3435255"/>
                </a:cubicBezTo>
                <a:cubicBezTo>
                  <a:pt x="481542" y="3435255"/>
                  <a:pt x="309991" y="3408220"/>
                  <a:pt x="148639" y="3358034"/>
                </a:cubicBezTo>
                <a:lnTo>
                  <a:pt x="0" y="3303632"/>
                </a:lnTo>
                <a:lnTo>
                  <a:pt x="0" y="131624"/>
                </a:lnTo>
                <a:lnTo>
                  <a:pt x="148639" y="77221"/>
                </a:lnTo>
                <a:cubicBezTo>
                  <a:pt x="309991" y="27036"/>
                  <a:pt x="481542" y="0"/>
                  <a:pt x="659409" y="0"/>
                </a:cubicBezTo>
                <a:close/>
              </a:path>
            </a:pathLst>
          </a:custGeom>
          <a:noFill/>
          <a:ln>
            <a:noFill/>
          </a:ln>
        </p:spPr>
      </p:pic>
      <p:pic>
        <p:nvPicPr>
          <p:cNvPr descr="A close up of a person&amp;#39;s face&#10;&#10;AI-generated content may be incorrect." id="173" name="Google Shape;173;p5"/>
          <p:cNvPicPr preferRelativeResize="0"/>
          <p:nvPr/>
        </p:nvPicPr>
        <p:blipFill rotWithShape="1">
          <a:blip r:embed="rId5">
            <a:alphaModFix/>
          </a:blip>
          <a:srcRect b="1" l="3585" r="21242" t="0"/>
          <a:stretch/>
        </p:blipFill>
        <p:spPr>
          <a:xfrm>
            <a:off x="2694837" y="1"/>
            <a:ext cx="3519312" cy="3007909"/>
          </a:xfrm>
          <a:custGeom>
            <a:rect b="b" l="l" r="r" t="t"/>
            <a:pathLst>
              <a:path extrusionOk="0" h="3007909" w="3519312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ln>
            <a:noFill/>
          </a:ln>
        </p:spPr>
      </p:pic>
      <p:grpSp>
        <p:nvGrpSpPr>
          <p:cNvPr id="174" name="Google Shape;174;p5"/>
          <p:cNvGrpSpPr/>
          <p:nvPr/>
        </p:nvGrpSpPr>
        <p:grpSpPr>
          <a:xfrm>
            <a:off x="6958007" y="1826355"/>
            <a:ext cx="4292136" cy="4349877"/>
            <a:chOff x="320662" y="730"/>
            <a:chExt cx="4292136" cy="4349877"/>
          </a:xfrm>
        </p:grpSpPr>
        <p:sp>
          <p:nvSpPr>
            <p:cNvPr id="175" name="Google Shape;175;p5"/>
            <p:cNvSpPr/>
            <p:nvPr/>
          </p:nvSpPr>
          <p:spPr>
            <a:xfrm>
              <a:off x="2243587" y="532427"/>
              <a:ext cx="412086" cy="91440"/>
            </a:xfrm>
            <a:custGeom>
              <a:rect b="b" l="l" r="r" t="t"/>
              <a:pathLst>
                <a:path extrusionOk="0" h="120000" w="120000">
                  <a:moveTo>
                    <a:pt x="0" y="60000"/>
                  </a:moveTo>
                  <a:lnTo>
                    <a:pt x="120000" y="60000"/>
                  </a:lnTo>
                </a:path>
              </a:pathLst>
            </a:custGeom>
            <a:noFill/>
            <a:ln cap="flat" cmpd="sng" w="9525">
              <a:solidFill>
                <a:srgbClr val="F2A346"/>
              </a:solidFill>
              <a:prstDash val="solid"/>
              <a:miter lim="800000"/>
              <a:headEnd len="sm" w="sm" type="none"/>
              <a:tailEnd len="med" w="med" type="stealth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" name="Google Shape;176;p5"/>
            <p:cNvSpPr txBox="1"/>
            <p:nvPr/>
          </p:nvSpPr>
          <p:spPr>
            <a:xfrm>
              <a:off x="2438563" y="575934"/>
              <a:ext cx="22134" cy="442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2700" spcFirstLastPara="1" rIns="1270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500"/>
                <a:buFont typeface="Avenir"/>
                <a:buNone/>
              </a:pPr>
              <a:r>
                <a:t/>
              </a:r>
              <a:endParaRPr sz="5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endParaRPr>
            </a:p>
          </p:txBody>
        </p:sp>
        <p:sp>
          <p:nvSpPr>
            <p:cNvPr id="177" name="Google Shape;177;p5"/>
            <p:cNvSpPr/>
            <p:nvPr/>
          </p:nvSpPr>
          <p:spPr>
            <a:xfrm>
              <a:off x="320662" y="730"/>
              <a:ext cx="1924724" cy="1154834"/>
            </a:xfrm>
            <a:prstGeom prst="rect">
              <a:avLst/>
            </a:prstGeom>
            <a:gradFill>
              <a:gsLst>
                <a:gs pos="0">
                  <a:srgbClr val="F5AC61"/>
                </a:gs>
                <a:gs pos="50000">
                  <a:srgbClr val="F9A33D"/>
                </a:gs>
                <a:gs pos="100000">
                  <a:srgbClr val="E3902B"/>
                </a:gs>
              </a:gsLst>
              <a:lin ang="5400000" scaled="0"/>
            </a:gra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" name="Google Shape;178;p5"/>
            <p:cNvSpPr txBox="1"/>
            <p:nvPr/>
          </p:nvSpPr>
          <p:spPr>
            <a:xfrm>
              <a:off x="320662" y="730"/>
              <a:ext cx="1924724" cy="11548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8975" lIns="94300" spcFirstLastPara="1" rIns="94300" wrap="square" tIns="9897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300"/>
                <a:buFont typeface="Avenir"/>
                <a:buNone/>
              </a:pPr>
              <a:r>
                <a:rPr lang="en-US" sz="1300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Instagram and TikTok promotion (Kotler and Keller, 2016)</a:t>
              </a:r>
              <a:endParaRPr/>
            </a:p>
          </p:txBody>
        </p:sp>
        <p:sp>
          <p:nvSpPr>
            <p:cNvPr id="179" name="Google Shape;179;p5"/>
            <p:cNvSpPr/>
            <p:nvPr/>
          </p:nvSpPr>
          <p:spPr>
            <a:xfrm>
              <a:off x="1283025" y="1153764"/>
              <a:ext cx="2367411" cy="412086"/>
            </a:xfrm>
            <a:custGeom>
              <a:rect b="b" l="l" r="r" t="t"/>
              <a:pathLst>
                <a:path extrusionOk="0" h="120000" w="120000">
                  <a:moveTo>
                    <a:pt x="120000" y="0"/>
                  </a:moveTo>
                  <a:lnTo>
                    <a:pt x="120000" y="64980"/>
                  </a:lnTo>
                  <a:lnTo>
                    <a:pt x="0" y="64980"/>
                  </a:lnTo>
                  <a:lnTo>
                    <a:pt x="0" y="120000"/>
                  </a:lnTo>
                </a:path>
              </a:pathLst>
            </a:custGeom>
            <a:noFill/>
            <a:ln cap="flat" cmpd="sng" w="9525">
              <a:solidFill>
                <a:srgbClr val="E6BB27"/>
              </a:solidFill>
              <a:prstDash val="solid"/>
              <a:miter lim="800000"/>
              <a:headEnd len="sm" w="sm" type="none"/>
              <a:tailEnd len="med" w="med" type="stealth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" name="Google Shape;180;p5"/>
            <p:cNvSpPr txBox="1"/>
            <p:nvPr/>
          </p:nvSpPr>
          <p:spPr>
            <a:xfrm>
              <a:off x="2406519" y="1357594"/>
              <a:ext cx="120422" cy="442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2700" spcFirstLastPara="1" rIns="1270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500"/>
                <a:buFont typeface="Avenir"/>
                <a:buNone/>
              </a:pPr>
              <a:r>
                <a:t/>
              </a:r>
              <a:endParaRPr sz="5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endParaRPr>
            </a:p>
          </p:txBody>
        </p:sp>
        <p:sp>
          <p:nvSpPr>
            <p:cNvPr id="181" name="Google Shape;181;p5"/>
            <p:cNvSpPr/>
            <p:nvPr/>
          </p:nvSpPr>
          <p:spPr>
            <a:xfrm>
              <a:off x="2688074" y="730"/>
              <a:ext cx="1924724" cy="1154834"/>
            </a:xfrm>
            <a:prstGeom prst="rect">
              <a:avLst/>
            </a:prstGeom>
            <a:gradFill>
              <a:gsLst>
                <a:gs pos="0">
                  <a:srgbClr val="E9C24F"/>
                </a:gs>
                <a:gs pos="50000">
                  <a:srgbClr val="EFC01D"/>
                </a:gs>
                <a:gs pos="100000">
                  <a:srgbClr val="DDAF0E"/>
                </a:gs>
              </a:gsLst>
              <a:lin ang="5400000" scaled="0"/>
            </a:gra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" name="Google Shape;182;p5"/>
            <p:cNvSpPr txBox="1"/>
            <p:nvPr/>
          </p:nvSpPr>
          <p:spPr>
            <a:xfrm>
              <a:off x="2688074" y="730"/>
              <a:ext cx="1924724" cy="11548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8975" lIns="94300" spcFirstLastPara="1" rIns="94300" wrap="square" tIns="9897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300"/>
                <a:buFont typeface="Avenir"/>
                <a:buNone/>
              </a:pPr>
              <a:r>
                <a:rPr lang="en-US" sz="1300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Nail design showcases</a:t>
              </a:r>
              <a:endParaRPr/>
            </a:p>
          </p:txBody>
        </p:sp>
        <p:sp>
          <p:nvSpPr>
            <p:cNvPr id="183" name="Google Shape;183;p5"/>
            <p:cNvSpPr/>
            <p:nvPr/>
          </p:nvSpPr>
          <p:spPr>
            <a:xfrm>
              <a:off x="2243587" y="2129949"/>
              <a:ext cx="412086" cy="91440"/>
            </a:xfrm>
            <a:custGeom>
              <a:rect b="b" l="l" r="r" t="t"/>
              <a:pathLst>
                <a:path extrusionOk="0" h="120000" w="120000">
                  <a:moveTo>
                    <a:pt x="0" y="60000"/>
                  </a:moveTo>
                  <a:lnTo>
                    <a:pt x="120000" y="60000"/>
                  </a:lnTo>
                </a:path>
              </a:pathLst>
            </a:custGeom>
            <a:noFill/>
            <a:ln cap="flat" cmpd="sng" w="9525">
              <a:solidFill>
                <a:srgbClr val="CF92A7"/>
              </a:solidFill>
              <a:prstDash val="solid"/>
              <a:miter lim="800000"/>
              <a:headEnd len="sm" w="sm" type="none"/>
              <a:tailEnd len="med" w="med" type="stealth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" name="Google Shape;184;p5"/>
            <p:cNvSpPr txBox="1"/>
            <p:nvPr/>
          </p:nvSpPr>
          <p:spPr>
            <a:xfrm>
              <a:off x="2438563" y="2173455"/>
              <a:ext cx="22134" cy="442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2700" spcFirstLastPara="1" rIns="1270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500"/>
                <a:buFont typeface="Avenir"/>
                <a:buNone/>
              </a:pPr>
              <a:r>
                <a:t/>
              </a:r>
              <a:endParaRPr sz="5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endParaRPr>
            </a:p>
          </p:txBody>
        </p:sp>
        <p:sp>
          <p:nvSpPr>
            <p:cNvPr id="185" name="Google Shape;185;p5"/>
            <p:cNvSpPr/>
            <p:nvPr/>
          </p:nvSpPr>
          <p:spPr>
            <a:xfrm>
              <a:off x="320662" y="1598251"/>
              <a:ext cx="1924724" cy="1154834"/>
            </a:xfrm>
            <a:prstGeom prst="rect">
              <a:avLst/>
            </a:prstGeom>
            <a:gradFill>
              <a:gsLst>
                <a:gs pos="0">
                  <a:srgbClr val="D49EB0"/>
                </a:gs>
                <a:gs pos="50000">
                  <a:srgbClr val="D28DA6"/>
                </a:gs>
                <a:gs pos="100000">
                  <a:srgbClr val="BC7991"/>
                </a:gs>
              </a:gsLst>
              <a:lin ang="5400000" scaled="0"/>
            </a:gra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" name="Google Shape;186;p5"/>
            <p:cNvSpPr txBox="1"/>
            <p:nvPr/>
          </p:nvSpPr>
          <p:spPr>
            <a:xfrm>
              <a:off x="320662" y="1598251"/>
              <a:ext cx="1924724" cy="11548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8975" lIns="94300" spcFirstLastPara="1" rIns="94300" wrap="square" tIns="9897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300"/>
                <a:buFont typeface="Avenir"/>
                <a:buNone/>
              </a:pPr>
              <a:r>
                <a:rPr lang="en-US" sz="1300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Target young professionals</a:t>
              </a:r>
              <a:endParaRPr/>
            </a:p>
          </p:txBody>
        </p:sp>
        <p:sp>
          <p:nvSpPr>
            <p:cNvPr id="187" name="Google Shape;187;p5"/>
            <p:cNvSpPr/>
            <p:nvPr/>
          </p:nvSpPr>
          <p:spPr>
            <a:xfrm>
              <a:off x="1283025" y="2751286"/>
              <a:ext cx="2367411" cy="412086"/>
            </a:xfrm>
            <a:custGeom>
              <a:rect b="b" l="l" r="r" t="t"/>
              <a:pathLst>
                <a:path extrusionOk="0" h="120000" w="120000">
                  <a:moveTo>
                    <a:pt x="120000" y="0"/>
                  </a:moveTo>
                  <a:lnTo>
                    <a:pt x="120000" y="64980"/>
                  </a:lnTo>
                  <a:lnTo>
                    <a:pt x="0" y="64980"/>
                  </a:lnTo>
                  <a:lnTo>
                    <a:pt x="0" y="120000"/>
                  </a:lnTo>
                </a:path>
              </a:pathLst>
            </a:cu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med" w="med" type="stealth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" name="Google Shape;188;p5"/>
            <p:cNvSpPr txBox="1"/>
            <p:nvPr/>
          </p:nvSpPr>
          <p:spPr>
            <a:xfrm>
              <a:off x="2406519" y="2955116"/>
              <a:ext cx="120422" cy="442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2700" spcFirstLastPara="1" rIns="1270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500"/>
                <a:buFont typeface="Avenir"/>
                <a:buNone/>
              </a:pPr>
              <a:r>
                <a:t/>
              </a:r>
              <a:endParaRPr sz="5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endParaRPr>
            </a:p>
          </p:txBody>
        </p:sp>
        <p:sp>
          <p:nvSpPr>
            <p:cNvPr id="189" name="Google Shape;189;p5"/>
            <p:cNvSpPr/>
            <p:nvPr/>
          </p:nvSpPr>
          <p:spPr>
            <a:xfrm>
              <a:off x="2688074" y="1598251"/>
              <a:ext cx="1924724" cy="1154834"/>
            </a:xfrm>
            <a:prstGeom prst="rect">
              <a:avLst/>
            </a:prstGeom>
            <a:gradFill>
              <a:gsLst>
                <a:gs pos="0">
                  <a:srgbClr val="A693C6"/>
                </a:gs>
                <a:gs pos="50000">
                  <a:srgbClr val="9A82C2"/>
                </a:gs>
                <a:gs pos="100000">
                  <a:srgbClr val="876DAF"/>
                </a:gs>
              </a:gsLst>
              <a:lin ang="5400000" scaled="0"/>
            </a:gra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" name="Google Shape;190;p5"/>
            <p:cNvSpPr txBox="1"/>
            <p:nvPr/>
          </p:nvSpPr>
          <p:spPr>
            <a:xfrm>
              <a:off x="2688074" y="1598251"/>
              <a:ext cx="1924724" cy="11548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8975" lIns="94300" spcFirstLastPara="1" rIns="94300" wrap="square" tIns="98975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300"/>
                <a:buFont typeface="Avenir"/>
                <a:buNone/>
              </a:pPr>
              <a:r>
                <a:rPr b="1" lang="en-US" sz="1300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Referral Programme:</a:t>
              </a:r>
              <a:endParaRPr sz="1300">
                <a:solidFill>
                  <a:schemeClr val="lt1"/>
                </a:solidFill>
                <a:latin typeface="Avenir"/>
                <a:ea typeface="Avenir"/>
                <a:cs typeface="Avenir"/>
                <a:sym typeface="Avenir"/>
              </a:endParaRPr>
            </a:p>
            <a:p>
              <a:pPr indent="-63500" lvl="1" marL="57150" marR="0" rtl="0" algn="l">
                <a:lnSpc>
                  <a:spcPct val="90000"/>
                </a:lnSpc>
                <a:spcBef>
                  <a:spcPts val="455"/>
                </a:spcBef>
                <a:spcAft>
                  <a:spcPts val="0"/>
                </a:spcAft>
                <a:buClr>
                  <a:schemeClr val="lt1"/>
                </a:buClr>
                <a:buSzPts val="1000"/>
                <a:buFont typeface="Avenir"/>
                <a:buChar char="•"/>
              </a:pPr>
              <a:r>
                <a:rPr b="0" i="0" lang="en-US" sz="1000" u="none" cap="none" strike="noStrike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20% discount for referrals (Kotler and Keller, 2016)</a:t>
              </a:r>
              <a:endParaRPr/>
            </a:p>
            <a:p>
              <a:pPr indent="-63500" lvl="1" marL="57150" marR="0" rtl="0" algn="l">
                <a:lnSpc>
                  <a:spcPct val="90000"/>
                </a:lnSpc>
                <a:spcBef>
                  <a:spcPts val="150"/>
                </a:spcBef>
                <a:spcAft>
                  <a:spcPts val="0"/>
                </a:spcAft>
                <a:buClr>
                  <a:schemeClr val="lt1"/>
                </a:buClr>
                <a:buSzPts val="1000"/>
                <a:buFont typeface="Avenir"/>
                <a:buChar char="•"/>
              </a:pPr>
              <a:r>
                <a:rPr b="0" i="0" lang="en-US" sz="1000" u="none" cap="none" strike="noStrike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Encourages word-of-mouth marketing</a:t>
              </a:r>
              <a:endParaRPr/>
            </a:p>
          </p:txBody>
        </p:sp>
        <p:sp>
          <p:nvSpPr>
            <p:cNvPr id="191" name="Google Shape;191;p5"/>
            <p:cNvSpPr/>
            <p:nvPr/>
          </p:nvSpPr>
          <p:spPr>
            <a:xfrm>
              <a:off x="320662" y="3195773"/>
              <a:ext cx="1924724" cy="1154834"/>
            </a:xfrm>
            <a:prstGeom prst="rect">
              <a:avLst/>
            </a:prstGeom>
            <a:gradFill>
              <a:gsLst>
                <a:gs pos="0">
                  <a:srgbClr val="8EA8C8"/>
                </a:gs>
                <a:gs pos="50000">
                  <a:srgbClr val="7B9DC5"/>
                </a:gs>
                <a:gs pos="100000">
                  <a:srgbClr val="698AB0"/>
                </a:gs>
              </a:gsLst>
              <a:lin ang="5400000" scaled="0"/>
            </a:gra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" name="Google Shape;192;p5"/>
            <p:cNvSpPr txBox="1"/>
            <p:nvPr/>
          </p:nvSpPr>
          <p:spPr>
            <a:xfrm>
              <a:off x="320662" y="3195773"/>
              <a:ext cx="1924724" cy="11548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8975" lIns="94300" spcFirstLastPara="1" rIns="94300" wrap="square" tIns="98975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300"/>
                <a:buFont typeface="Avenir"/>
                <a:buNone/>
              </a:pPr>
              <a:r>
                <a:rPr b="1" lang="en-US" sz="1300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Local Online Presence:</a:t>
              </a:r>
              <a:endParaRPr sz="1300">
                <a:solidFill>
                  <a:schemeClr val="lt1"/>
                </a:solidFill>
                <a:latin typeface="Avenir"/>
                <a:ea typeface="Avenir"/>
                <a:cs typeface="Avenir"/>
                <a:sym typeface="Avenir"/>
              </a:endParaRPr>
            </a:p>
            <a:p>
              <a:pPr indent="-63500" lvl="1" marL="57150" marR="0" rtl="0" algn="l">
                <a:lnSpc>
                  <a:spcPct val="90000"/>
                </a:lnSpc>
                <a:spcBef>
                  <a:spcPts val="455"/>
                </a:spcBef>
                <a:spcAft>
                  <a:spcPts val="0"/>
                </a:spcAft>
                <a:buClr>
                  <a:schemeClr val="lt1"/>
                </a:buClr>
                <a:buSzPts val="1000"/>
                <a:buFont typeface="Avenir"/>
                <a:buChar char="•"/>
              </a:pPr>
              <a:r>
                <a:rPr b="0" i="0" lang="en-US" sz="1000" u="none" cap="none" strike="noStrike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Google My Business (Oudins, n.d.)</a:t>
              </a:r>
              <a:endParaRPr/>
            </a:p>
            <a:p>
              <a:pPr indent="-63500" lvl="1" marL="57150" marR="0" rtl="0" algn="l">
                <a:lnSpc>
                  <a:spcPct val="90000"/>
                </a:lnSpc>
                <a:spcBef>
                  <a:spcPts val="150"/>
                </a:spcBef>
                <a:spcAft>
                  <a:spcPts val="0"/>
                </a:spcAft>
                <a:buClr>
                  <a:schemeClr val="lt1"/>
                </a:buClr>
                <a:buSzPts val="1000"/>
                <a:buFont typeface="Avenir"/>
                <a:buChar char="•"/>
              </a:pPr>
              <a:r>
                <a:rPr b="0" i="0" lang="en-US" sz="1000" u="none" cap="none" strike="noStrike">
                  <a:solidFill>
                    <a:schemeClr val="lt1"/>
                  </a:solidFill>
                  <a:latin typeface="Avenir"/>
                  <a:ea typeface="Avenir"/>
                  <a:cs typeface="Avenir"/>
                  <a:sym typeface="Avenir"/>
                </a:rPr>
                <a:t>Facebook local promotions</a:t>
              </a:r>
              <a:endParaRPr/>
            </a:p>
          </p:txBody>
        </p:sp>
      </p:grpSp>
      <p:sp>
        <p:nvSpPr>
          <p:cNvPr id="193" name="Google Shape;193;p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5E8EC"/>
        </a:solidFill>
      </p:bgPr>
    </p:bg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5E8EC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9" name="Google Shape;199;p6"/>
          <p:cNvSpPr txBox="1"/>
          <p:nvPr>
            <p:ph type="title"/>
          </p:nvPr>
        </p:nvSpPr>
        <p:spPr>
          <a:xfrm>
            <a:off x="5544337" y="544512"/>
            <a:ext cx="6081004" cy="1053421"/>
          </a:xfrm>
          <a:prstGeom prst="rect">
            <a:avLst/>
          </a:prstGeom>
          <a:gradFill>
            <a:gsLst>
              <a:gs pos="0">
                <a:srgbClr val="CCC1DE"/>
              </a:gs>
              <a:gs pos="50000">
                <a:srgbClr val="C1B5D7"/>
              </a:gs>
              <a:gs pos="100000">
                <a:srgbClr val="B9A9D3"/>
              </a:gs>
            </a:gsLst>
            <a:lin ang="5400000" scaled="0"/>
          </a:gradFill>
          <a:ln cap="flat" cmpd="sng" w="9525">
            <a:solidFill>
              <a:schemeClr val="accent5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Arial"/>
              <a:buNone/>
            </a:pPr>
            <a:r>
              <a:rPr b="1" lang="en-US" sz="33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Funding Requirements</a:t>
            </a:r>
            <a:endParaRPr b="1" sz="33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Twentieth Century"/>
              <a:buNone/>
            </a:pPr>
            <a:r>
              <a:t/>
            </a:r>
            <a:endParaRPr b="1" sz="1100">
              <a:latin typeface="Avenir"/>
              <a:ea typeface="Avenir"/>
              <a:cs typeface="Avenir"/>
              <a:sym typeface="Avenir"/>
            </a:endParaRPr>
          </a:p>
        </p:txBody>
      </p:sp>
      <p:pic>
        <p:nvPicPr>
          <p:cNvPr descr="A hand putting a coin into a piggy bank&#10;&#10;AI-generated content may be incorrect." id="200" name="Google Shape;200;p6"/>
          <p:cNvPicPr preferRelativeResize="0"/>
          <p:nvPr/>
        </p:nvPicPr>
        <p:blipFill rotWithShape="1">
          <a:blip r:embed="rId3">
            <a:alphaModFix/>
          </a:blip>
          <a:srcRect b="2" l="14869" r="18382" t="0"/>
          <a:stretch/>
        </p:blipFill>
        <p:spPr>
          <a:xfrm>
            <a:off x="2046194" y="283739"/>
            <a:ext cx="3056016" cy="3056016"/>
          </a:xfrm>
          <a:custGeom>
            <a:rect b="b" l="l" r="r" t="t"/>
            <a:pathLst>
              <a:path extrusionOk="0" h="2683042" w="2683042">
                <a:moveTo>
                  <a:pt x="102278" y="0"/>
                </a:moveTo>
                <a:lnTo>
                  <a:pt x="2580764" y="0"/>
                </a:lnTo>
                <a:cubicBezTo>
                  <a:pt x="2637251" y="0"/>
                  <a:pt x="2683042" y="45791"/>
                  <a:pt x="2683042" y="102278"/>
                </a:cubicBezTo>
                <a:lnTo>
                  <a:pt x="2683042" y="2580764"/>
                </a:lnTo>
                <a:cubicBezTo>
                  <a:pt x="2683042" y="2637251"/>
                  <a:pt x="2637251" y="2683042"/>
                  <a:pt x="2580764" y="2683042"/>
                </a:cubicBezTo>
                <a:lnTo>
                  <a:pt x="102278" y="2683042"/>
                </a:lnTo>
                <a:cubicBezTo>
                  <a:pt x="45791" y="2683042"/>
                  <a:pt x="0" y="2637251"/>
                  <a:pt x="0" y="2580764"/>
                </a:cubicBezTo>
                <a:lnTo>
                  <a:pt x="0" y="102278"/>
                </a:lnTo>
                <a:cubicBezTo>
                  <a:pt x="0" y="45791"/>
                  <a:pt x="45791" y="0"/>
                  <a:pt x="102278" y="0"/>
                </a:cubicBezTo>
                <a:close/>
              </a:path>
            </a:pathLst>
          </a:custGeom>
          <a:noFill/>
          <a:ln>
            <a:noFill/>
          </a:ln>
        </p:spPr>
      </p:pic>
      <p:pic>
        <p:nvPicPr>
          <p:cNvPr descr="A paper cut of a person pointing at a graph&#10;&#10;AI-generated content may be incorrect." id="201" name="Google Shape;201;p6"/>
          <p:cNvPicPr preferRelativeResize="0"/>
          <p:nvPr/>
        </p:nvPicPr>
        <p:blipFill rotWithShape="1">
          <a:blip r:embed="rId4">
            <a:alphaModFix/>
          </a:blip>
          <a:srcRect b="2" l="14346" r="18905" t="0"/>
          <a:stretch/>
        </p:blipFill>
        <p:spPr>
          <a:xfrm>
            <a:off x="419640" y="3601291"/>
            <a:ext cx="3056016" cy="3056016"/>
          </a:xfrm>
          <a:custGeom>
            <a:rect b="b" l="l" r="r" t="t"/>
            <a:pathLst>
              <a:path extrusionOk="0" h="2683042" w="2683042">
                <a:moveTo>
                  <a:pt x="102278" y="0"/>
                </a:moveTo>
                <a:lnTo>
                  <a:pt x="2580764" y="0"/>
                </a:lnTo>
                <a:cubicBezTo>
                  <a:pt x="2637251" y="0"/>
                  <a:pt x="2683042" y="45791"/>
                  <a:pt x="2683042" y="102278"/>
                </a:cubicBezTo>
                <a:lnTo>
                  <a:pt x="2683042" y="2580764"/>
                </a:lnTo>
                <a:cubicBezTo>
                  <a:pt x="2683042" y="2637251"/>
                  <a:pt x="2637251" y="2683042"/>
                  <a:pt x="2580764" y="2683042"/>
                </a:cubicBezTo>
                <a:lnTo>
                  <a:pt x="102278" y="2683042"/>
                </a:lnTo>
                <a:cubicBezTo>
                  <a:pt x="45791" y="2683042"/>
                  <a:pt x="0" y="2637251"/>
                  <a:pt x="0" y="2580764"/>
                </a:cubicBezTo>
                <a:lnTo>
                  <a:pt x="0" y="102278"/>
                </a:lnTo>
                <a:cubicBezTo>
                  <a:pt x="0" y="45791"/>
                  <a:pt x="45791" y="0"/>
                  <a:pt x="102278" y="0"/>
                </a:cubicBezTo>
                <a:close/>
              </a:path>
            </a:pathLst>
          </a:custGeom>
          <a:noFill/>
          <a:ln>
            <a:noFill/>
          </a:ln>
        </p:spPr>
      </p:pic>
      <p:sp>
        <p:nvSpPr>
          <p:cNvPr id="202" name="Google Shape;202;p6"/>
          <p:cNvSpPr/>
          <p:nvPr/>
        </p:nvSpPr>
        <p:spPr>
          <a:xfrm>
            <a:off x="3119827" y="4101713"/>
            <a:ext cx="624734" cy="624734"/>
          </a:xfrm>
          <a:prstGeom prst="rect">
            <a:avLst/>
          </a:prstGeom>
          <a:noFill/>
          <a:ln cap="flat" cmpd="sng" w="127000">
            <a:solidFill>
              <a:schemeClr val="accent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203" name="Google Shape;203;p6"/>
          <p:cNvGrpSpPr/>
          <p:nvPr/>
        </p:nvGrpSpPr>
        <p:grpSpPr>
          <a:xfrm>
            <a:off x="5544337" y="2007115"/>
            <a:ext cx="5901710" cy="4304269"/>
            <a:chOff x="0" y="2103"/>
            <a:chExt cx="5901710" cy="4304269"/>
          </a:xfrm>
        </p:grpSpPr>
        <p:cxnSp>
          <p:nvCxnSpPr>
            <p:cNvPr id="204" name="Google Shape;204;p6"/>
            <p:cNvCxnSpPr/>
            <p:nvPr/>
          </p:nvCxnSpPr>
          <p:spPr>
            <a:xfrm>
              <a:off x="0" y="2103"/>
              <a:ext cx="5901710" cy="0"/>
            </a:xfrm>
            <a:prstGeom prst="straightConnector1">
              <a:avLst/>
            </a:prstGeom>
            <a:solidFill>
              <a:srgbClr val="A5B492"/>
            </a:solidFill>
            <a:ln cap="flat" cmpd="sng" w="12700">
              <a:solidFill>
                <a:srgbClr val="A5B49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05" name="Google Shape;205;p6"/>
            <p:cNvSpPr/>
            <p:nvPr/>
          </p:nvSpPr>
          <p:spPr>
            <a:xfrm>
              <a:off x="0" y="2103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" name="Google Shape;206;p6"/>
            <p:cNvSpPr txBox="1"/>
            <p:nvPr/>
          </p:nvSpPr>
          <p:spPr>
            <a:xfrm>
              <a:off x="0" y="2103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0950" lIns="60950" spcFirstLastPara="1" rIns="60950" wrap="square" tIns="609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venir"/>
                <a:buNone/>
              </a:pPr>
              <a:r>
                <a:rPr b="1" lang="en-US" sz="1600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Start-up Funding Required: £8,000</a:t>
              </a:r>
              <a:endParaRPr sz="16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endParaRPr>
            </a:p>
          </p:txBody>
        </p:sp>
        <p:cxnSp>
          <p:nvCxnSpPr>
            <p:cNvPr id="207" name="Google Shape;207;p6"/>
            <p:cNvCxnSpPr/>
            <p:nvPr/>
          </p:nvCxnSpPr>
          <p:spPr>
            <a:xfrm>
              <a:off x="0" y="360792"/>
              <a:ext cx="5901710" cy="0"/>
            </a:xfrm>
            <a:prstGeom prst="straightConnector1">
              <a:avLst/>
            </a:prstGeom>
            <a:solidFill>
              <a:srgbClr val="A5B492"/>
            </a:solidFill>
            <a:ln cap="flat" cmpd="sng" w="12700">
              <a:solidFill>
                <a:srgbClr val="A5B49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08" name="Google Shape;208;p6"/>
            <p:cNvSpPr/>
            <p:nvPr/>
          </p:nvSpPr>
          <p:spPr>
            <a:xfrm>
              <a:off x="0" y="360792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" name="Google Shape;209;p6"/>
            <p:cNvSpPr txBox="1"/>
            <p:nvPr/>
          </p:nvSpPr>
          <p:spPr>
            <a:xfrm>
              <a:off x="0" y="360792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0950" lIns="60950" spcFirstLastPara="1" rIns="60950" wrap="square" tIns="609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venir"/>
                <a:buNone/>
              </a:pPr>
              <a:r>
                <a:rPr lang="en-US" sz="1600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Funding Sources:</a:t>
              </a:r>
              <a:endParaRPr/>
            </a:p>
          </p:txBody>
        </p:sp>
        <p:cxnSp>
          <p:nvCxnSpPr>
            <p:cNvPr id="210" name="Google Shape;210;p6"/>
            <p:cNvCxnSpPr/>
            <p:nvPr/>
          </p:nvCxnSpPr>
          <p:spPr>
            <a:xfrm>
              <a:off x="0" y="719481"/>
              <a:ext cx="5901710" cy="0"/>
            </a:xfrm>
            <a:prstGeom prst="straightConnector1">
              <a:avLst/>
            </a:prstGeom>
            <a:solidFill>
              <a:srgbClr val="A5B492"/>
            </a:solidFill>
            <a:ln cap="flat" cmpd="sng" w="12700">
              <a:solidFill>
                <a:srgbClr val="A5B49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11" name="Google Shape;211;p6"/>
            <p:cNvSpPr/>
            <p:nvPr/>
          </p:nvSpPr>
          <p:spPr>
            <a:xfrm>
              <a:off x="0" y="719481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" name="Google Shape;212;p6"/>
            <p:cNvSpPr txBox="1"/>
            <p:nvPr/>
          </p:nvSpPr>
          <p:spPr>
            <a:xfrm>
              <a:off x="0" y="719481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0950" lIns="60950" spcFirstLastPara="1" rIns="60950" wrap="square" tIns="609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venir"/>
                <a:buNone/>
              </a:pPr>
              <a:r>
                <a:rPr lang="en-US" sz="1600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£5,000 personal savings (Burns, 2016)</a:t>
              </a:r>
              <a:endParaRPr/>
            </a:p>
          </p:txBody>
        </p:sp>
        <p:cxnSp>
          <p:nvCxnSpPr>
            <p:cNvPr id="213" name="Google Shape;213;p6"/>
            <p:cNvCxnSpPr/>
            <p:nvPr/>
          </p:nvCxnSpPr>
          <p:spPr>
            <a:xfrm>
              <a:off x="0" y="1078170"/>
              <a:ext cx="5901710" cy="0"/>
            </a:xfrm>
            <a:prstGeom prst="straightConnector1">
              <a:avLst/>
            </a:prstGeom>
            <a:solidFill>
              <a:srgbClr val="A5B492"/>
            </a:solidFill>
            <a:ln cap="flat" cmpd="sng" w="12700">
              <a:solidFill>
                <a:srgbClr val="A5B49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14" name="Google Shape;214;p6"/>
            <p:cNvSpPr/>
            <p:nvPr/>
          </p:nvSpPr>
          <p:spPr>
            <a:xfrm>
              <a:off x="0" y="1078170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" name="Google Shape;215;p6"/>
            <p:cNvSpPr txBox="1"/>
            <p:nvPr/>
          </p:nvSpPr>
          <p:spPr>
            <a:xfrm>
              <a:off x="0" y="1078170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0950" lIns="60950" spcFirstLastPara="1" rIns="60950" wrap="square" tIns="609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venir"/>
                <a:buNone/>
              </a:pPr>
              <a:r>
                <a:rPr lang="en-US" sz="1600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£3,000 bank start-up loan (Burns, 2016)</a:t>
              </a:r>
              <a:endParaRPr/>
            </a:p>
          </p:txBody>
        </p:sp>
        <p:cxnSp>
          <p:nvCxnSpPr>
            <p:cNvPr id="216" name="Google Shape;216;p6"/>
            <p:cNvCxnSpPr/>
            <p:nvPr/>
          </p:nvCxnSpPr>
          <p:spPr>
            <a:xfrm>
              <a:off x="0" y="1436859"/>
              <a:ext cx="5901710" cy="0"/>
            </a:xfrm>
            <a:prstGeom prst="straightConnector1">
              <a:avLst/>
            </a:prstGeom>
            <a:solidFill>
              <a:srgbClr val="A5B492"/>
            </a:solidFill>
            <a:ln cap="flat" cmpd="sng" w="12700">
              <a:solidFill>
                <a:srgbClr val="A5B49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17" name="Google Shape;217;p6"/>
            <p:cNvSpPr/>
            <p:nvPr/>
          </p:nvSpPr>
          <p:spPr>
            <a:xfrm>
              <a:off x="0" y="1436859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" name="Google Shape;218;p6"/>
            <p:cNvSpPr txBox="1"/>
            <p:nvPr/>
          </p:nvSpPr>
          <p:spPr>
            <a:xfrm>
              <a:off x="0" y="1436859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0950" lIns="60950" spcFirstLastPara="1" rIns="60950" wrap="square" tIns="609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venir"/>
                <a:buNone/>
              </a:pPr>
              <a:r>
                <a:rPr lang="en-US" sz="1600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Start-up Costs:</a:t>
              </a:r>
              <a:endParaRPr/>
            </a:p>
          </p:txBody>
        </p:sp>
        <p:cxnSp>
          <p:nvCxnSpPr>
            <p:cNvPr id="219" name="Google Shape;219;p6"/>
            <p:cNvCxnSpPr/>
            <p:nvPr/>
          </p:nvCxnSpPr>
          <p:spPr>
            <a:xfrm>
              <a:off x="0" y="1795548"/>
              <a:ext cx="5901710" cy="0"/>
            </a:xfrm>
            <a:prstGeom prst="straightConnector1">
              <a:avLst/>
            </a:prstGeom>
            <a:solidFill>
              <a:srgbClr val="A5B492"/>
            </a:solidFill>
            <a:ln cap="flat" cmpd="sng" w="12700">
              <a:solidFill>
                <a:srgbClr val="A5B49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20" name="Google Shape;220;p6"/>
            <p:cNvSpPr/>
            <p:nvPr/>
          </p:nvSpPr>
          <p:spPr>
            <a:xfrm>
              <a:off x="0" y="1795548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" name="Google Shape;221;p6"/>
            <p:cNvSpPr txBox="1"/>
            <p:nvPr/>
          </p:nvSpPr>
          <p:spPr>
            <a:xfrm>
              <a:off x="0" y="1795548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0950" lIns="60950" spcFirstLastPara="1" rIns="60950" wrap="square" tIns="609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venir"/>
                <a:buNone/>
              </a:pPr>
              <a:r>
                <a:rPr lang="en-US" sz="1600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Salon rent: £1,500</a:t>
              </a:r>
              <a:endParaRPr/>
            </a:p>
          </p:txBody>
        </p:sp>
        <p:cxnSp>
          <p:nvCxnSpPr>
            <p:cNvPr id="222" name="Google Shape;222;p6"/>
            <p:cNvCxnSpPr/>
            <p:nvPr/>
          </p:nvCxnSpPr>
          <p:spPr>
            <a:xfrm>
              <a:off x="0" y="2154237"/>
              <a:ext cx="5901710" cy="0"/>
            </a:xfrm>
            <a:prstGeom prst="straightConnector1">
              <a:avLst/>
            </a:prstGeom>
            <a:solidFill>
              <a:srgbClr val="A5B492"/>
            </a:solidFill>
            <a:ln cap="flat" cmpd="sng" w="12700">
              <a:solidFill>
                <a:srgbClr val="A5B49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23" name="Google Shape;223;p6"/>
            <p:cNvSpPr/>
            <p:nvPr/>
          </p:nvSpPr>
          <p:spPr>
            <a:xfrm>
              <a:off x="0" y="2154238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" name="Google Shape;224;p6"/>
            <p:cNvSpPr txBox="1"/>
            <p:nvPr/>
          </p:nvSpPr>
          <p:spPr>
            <a:xfrm>
              <a:off x="0" y="2154238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0950" lIns="60950" spcFirstLastPara="1" rIns="60950" wrap="square" tIns="609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venir"/>
                <a:buNone/>
              </a:pPr>
              <a:r>
                <a:rPr lang="en-US" sz="1600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Equipment: £1,200</a:t>
              </a:r>
              <a:endParaRPr/>
            </a:p>
          </p:txBody>
        </p:sp>
        <p:cxnSp>
          <p:nvCxnSpPr>
            <p:cNvPr id="225" name="Google Shape;225;p6"/>
            <p:cNvCxnSpPr/>
            <p:nvPr/>
          </p:nvCxnSpPr>
          <p:spPr>
            <a:xfrm>
              <a:off x="0" y="2512927"/>
              <a:ext cx="5901710" cy="0"/>
            </a:xfrm>
            <a:prstGeom prst="straightConnector1">
              <a:avLst/>
            </a:prstGeom>
            <a:solidFill>
              <a:srgbClr val="A5B492"/>
            </a:solidFill>
            <a:ln cap="flat" cmpd="sng" w="12700">
              <a:solidFill>
                <a:srgbClr val="A5B49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26" name="Google Shape;226;p6"/>
            <p:cNvSpPr/>
            <p:nvPr/>
          </p:nvSpPr>
          <p:spPr>
            <a:xfrm>
              <a:off x="0" y="2512927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" name="Google Shape;227;p6"/>
            <p:cNvSpPr txBox="1"/>
            <p:nvPr/>
          </p:nvSpPr>
          <p:spPr>
            <a:xfrm>
              <a:off x="0" y="2512927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0950" lIns="60950" spcFirstLastPara="1" rIns="60950" wrap="square" tIns="609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venir"/>
                <a:buNone/>
              </a:pPr>
              <a:r>
                <a:rPr lang="en-US" sz="1600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Furniture &amp; décor: £2,000</a:t>
              </a:r>
              <a:endParaRPr/>
            </a:p>
          </p:txBody>
        </p:sp>
        <p:cxnSp>
          <p:nvCxnSpPr>
            <p:cNvPr id="228" name="Google Shape;228;p6"/>
            <p:cNvCxnSpPr/>
            <p:nvPr/>
          </p:nvCxnSpPr>
          <p:spPr>
            <a:xfrm>
              <a:off x="0" y="2871616"/>
              <a:ext cx="5901710" cy="0"/>
            </a:xfrm>
            <a:prstGeom prst="straightConnector1">
              <a:avLst/>
            </a:prstGeom>
            <a:solidFill>
              <a:srgbClr val="A5B492"/>
            </a:solidFill>
            <a:ln cap="flat" cmpd="sng" w="12700">
              <a:solidFill>
                <a:srgbClr val="A5B49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29" name="Google Shape;229;p6"/>
            <p:cNvSpPr/>
            <p:nvPr/>
          </p:nvSpPr>
          <p:spPr>
            <a:xfrm>
              <a:off x="0" y="2871616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" name="Google Shape;230;p6"/>
            <p:cNvSpPr txBox="1"/>
            <p:nvPr/>
          </p:nvSpPr>
          <p:spPr>
            <a:xfrm>
              <a:off x="0" y="2871616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0950" lIns="60950" spcFirstLastPara="1" rIns="60950" wrap="square" tIns="609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venir"/>
                <a:buNone/>
              </a:pPr>
              <a:r>
                <a:rPr lang="en-US" sz="1600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Inventory: £1,500</a:t>
              </a:r>
              <a:endParaRPr/>
            </a:p>
          </p:txBody>
        </p:sp>
        <p:cxnSp>
          <p:nvCxnSpPr>
            <p:cNvPr id="231" name="Google Shape;231;p6"/>
            <p:cNvCxnSpPr/>
            <p:nvPr/>
          </p:nvCxnSpPr>
          <p:spPr>
            <a:xfrm>
              <a:off x="0" y="3230305"/>
              <a:ext cx="5901710" cy="0"/>
            </a:xfrm>
            <a:prstGeom prst="straightConnector1">
              <a:avLst/>
            </a:prstGeom>
            <a:solidFill>
              <a:srgbClr val="A5B492"/>
            </a:solidFill>
            <a:ln cap="flat" cmpd="sng" w="12700">
              <a:solidFill>
                <a:srgbClr val="A5B49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32" name="Google Shape;232;p6"/>
            <p:cNvSpPr/>
            <p:nvPr/>
          </p:nvSpPr>
          <p:spPr>
            <a:xfrm>
              <a:off x="0" y="3230305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" name="Google Shape;233;p6"/>
            <p:cNvSpPr txBox="1"/>
            <p:nvPr/>
          </p:nvSpPr>
          <p:spPr>
            <a:xfrm>
              <a:off x="0" y="3230305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0950" lIns="60950" spcFirstLastPara="1" rIns="60950" wrap="square" tIns="609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venir"/>
                <a:buNone/>
              </a:pPr>
              <a:r>
                <a:rPr lang="en-US" sz="1600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Marketing &amp; website: £800</a:t>
              </a:r>
              <a:endParaRPr/>
            </a:p>
          </p:txBody>
        </p:sp>
        <p:cxnSp>
          <p:nvCxnSpPr>
            <p:cNvPr id="234" name="Google Shape;234;p6"/>
            <p:cNvCxnSpPr/>
            <p:nvPr/>
          </p:nvCxnSpPr>
          <p:spPr>
            <a:xfrm>
              <a:off x="0" y="3588994"/>
              <a:ext cx="5901710" cy="0"/>
            </a:xfrm>
            <a:prstGeom prst="straightConnector1">
              <a:avLst/>
            </a:prstGeom>
            <a:solidFill>
              <a:srgbClr val="A5B492"/>
            </a:solidFill>
            <a:ln cap="flat" cmpd="sng" w="12700">
              <a:solidFill>
                <a:srgbClr val="A5B49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35" name="Google Shape;235;p6"/>
            <p:cNvSpPr/>
            <p:nvPr/>
          </p:nvSpPr>
          <p:spPr>
            <a:xfrm>
              <a:off x="0" y="3588994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" name="Google Shape;236;p6"/>
            <p:cNvSpPr txBox="1"/>
            <p:nvPr/>
          </p:nvSpPr>
          <p:spPr>
            <a:xfrm>
              <a:off x="0" y="3588994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0950" lIns="60950" spcFirstLastPara="1" rIns="60950" wrap="square" tIns="609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venir"/>
                <a:buNone/>
              </a:pPr>
              <a:r>
                <a:rPr lang="en-US" sz="1600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Insurance &amp; licensing: £500</a:t>
              </a:r>
              <a:endParaRPr/>
            </a:p>
          </p:txBody>
        </p:sp>
        <p:cxnSp>
          <p:nvCxnSpPr>
            <p:cNvPr id="237" name="Google Shape;237;p6"/>
            <p:cNvCxnSpPr/>
            <p:nvPr/>
          </p:nvCxnSpPr>
          <p:spPr>
            <a:xfrm>
              <a:off x="0" y="3947683"/>
              <a:ext cx="5901710" cy="0"/>
            </a:xfrm>
            <a:prstGeom prst="straightConnector1">
              <a:avLst/>
            </a:prstGeom>
            <a:solidFill>
              <a:srgbClr val="A5B492"/>
            </a:solidFill>
            <a:ln cap="flat" cmpd="sng" w="12700">
              <a:solidFill>
                <a:srgbClr val="A5B49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38" name="Google Shape;238;p6"/>
            <p:cNvSpPr/>
            <p:nvPr/>
          </p:nvSpPr>
          <p:spPr>
            <a:xfrm>
              <a:off x="0" y="3947683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" name="Google Shape;239;p6"/>
            <p:cNvSpPr txBox="1"/>
            <p:nvPr/>
          </p:nvSpPr>
          <p:spPr>
            <a:xfrm>
              <a:off x="0" y="3947683"/>
              <a:ext cx="5901710" cy="3586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0950" lIns="60950" spcFirstLastPara="1" rIns="60950" wrap="square" tIns="609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venir"/>
                <a:buNone/>
              </a:pPr>
              <a:r>
                <a:rPr lang="en-US" sz="1600">
                  <a:solidFill>
                    <a:schemeClr val="dk1"/>
                  </a:solidFill>
                  <a:latin typeface="Avenir"/>
                  <a:ea typeface="Avenir"/>
                  <a:cs typeface="Avenir"/>
                  <a:sym typeface="Avenir"/>
                </a:rPr>
                <a:t>Contingency fund: £500</a:t>
              </a:r>
              <a:endParaRPr/>
            </a:p>
          </p:txBody>
        </p:sp>
      </p:grpSp>
      <p:sp>
        <p:nvSpPr>
          <p:cNvPr id="240" name="Google Shape;240;p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-8001" l="0" r="0" t="-8001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6" name="Google Shape;246;p7"/>
          <p:cNvSpPr/>
          <p:nvPr/>
        </p:nvSpPr>
        <p:spPr>
          <a:xfrm>
            <a:off x="8673531" y="407987"/>
            <a:ext cx="2987899" cy="2987899"/>
          </a:xfrm>
          <a:prstGeom prst="arc">
            <a:avLst>
              <a:gd fmla="val 16200000" name="adj1"/>
              <a:gd fmla="val 2563720" name="adj2"/>
            </a:avLst>
          </a:prstGeom>
          <a:noFill/>
          <a:ln cap="rnd" cmpd="sng" w="127000">
            <a:solidFill>
              <a:schemeClr val="accent4"/>
            </a:solidFill>
            <a:prstDash val="dash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7" name="Google Shape;247;p7"/>
          <p:cNvSpPr txBox="1"/>
          <p:nvPr>
            <p:ph idx="1" type="body"/>
          </p:nvPr>
        </p:nvSpPr>
        <p:spPr>
          <a:xfrm>
            <a:off x="-110889" y="1071168"/>
            <a:ext cx="9069185" cy="37970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None/>
            </a:pPr>
            <a:r>
              <a:t/>
            </a:r>
            <a:endParaRPr b="1" sz="1700">
              <a:latin typeface="Arial"/>
              <a:ea typeface="Arial"/>
              <a:cs typeface="Arial"/>
              <a:sym typeface="Arial"/>
            </a:endParaRPr>
          </a:p>
          <a:p>
            <a:pPr indent="-342900" lvl="1" marL="9144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None/>
            </a:pPr>
            <a:r>
              <a:t/>
            </a:r>
            <a:endParaRPr sz="1800">
              <a:solidFill>
                <a:srgbClr val="2D2901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248" name="Google Shape;248;p7"/>
          <p:cNvSpPr/>
          <p:nvPr/>
        </p:nvSpPr>
        <p:spPr>
          <a:xfrm>
            <a:off x="511140" y="529213"/>
            <a:ext cx="8909353" cy="1189496"/>
          </a:xfrm>
          <a:prstGeom prst="downArrowCallout">
            <a:avLst>
              <a:gd fmla="val 25000" name="adj1"/>
              <a:gd fmla="val 25000" name="adj2"/>
              <a:gd fmla="val 25000" name="adj3"/>
              <a:gd fmla="val 64977" name="adj4"/>
            </a:avLst>
          </a:prstGeom>
          <a:solidFill>
            <a:schemeClr val="accent1"/>
          </a:solidFill>
          <a:ln cap="flat" cmpd="sng" w="12700">
            <a:solidFill>
              <a:srgbClr val="BFCA95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2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Conclusion</a:t>
            </a:r>
            <a:endParaRPr sz="1800">
              <a:solidFill>
                <a:schemeClr val="dk1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249" name="Google Shape;249;p7"/>
          <p:cNvSpPr txBox="1"/>
          <p:nvPr/>
        </p:nvSpPr>
        <p:spPr>
          <a:xfrm>
            <a:off x="515531" y="2288168"/>
            <a:ext cx="9835253" cy="16004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228600" lvl="0" marL="2286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Growing demand for premium nail services (Mintel, 2023; Statista, 2024)</a:t>
            </a:r>
            <a:endParaRPr/>
          </a:p>
          <a:p>
            <a:pPr indent="-228600" lvl="0" marL="2286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Unique luxury experience and high hygiene standards (UK Government, 2023)</a:t>
            </a:r>
            <a:endParaRPr/>
          </a:p>
          <a:p>
            <a:pPr indent="-228600" lvl="0" marL="2286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Strong marketing strategy (Kotler and Keller, 2016)</a:t>
            </a:r>
            <a:endParaRPr/>
          </a:p>
          <a:p>
            <a:pPr indent="-228600" lvl="0" marL="2286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chemeClr val="dk1"/>
                </a:solidFill>
                <a:latin typeface="Avenir"/>
                <a:ea typeface="Avenir"/>
                <a:cs typeface="Avenir"/>
                <a:sym typeface="Avenir"/>
              </a:rPr>
              <a:t>Realistic start-up funding and revenue potential (Barrow, 2021)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250" name="Google Shape;250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AF2D2"/>
        </a:solidFill>
      </p:bgPr>
    </p:bg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AF2D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Close-up of bookshelves in a public library" id="256" name="Google Shape;256;p8"/>
          <p:cNvPicPr preferRelativeResize="0"/>
          <p:nvPr/>
        </p:nvPicPr>
        <p:blipFill rotWithShape="1">
          <a:blip r:embed="rId3">
            <a:alphaModFix/>
          </a:blip>
          <a:srcRect b="0" l="22895" r="22895" t="0"/>
          <a:stretch/>
        </p:blipFill>
        <p:spPr>
          <a:xfrm>
            <a:off x="-7366" y="10"/>
            <a:ext cx="4057306" cy="6857990"/>
          </a:xfrm>
          <a:custGeom>
            <a:rect b="b" l="l" r="r" t="t"/>
            <a:pathLst>
              <a:path extrusionOk="0" h="6858000" w="4636517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257" name="Google Shape;257;p8"/>
          <p:cNvSpPr/>
          <p:nvPr/>
        </p:nvSpPr>
        <p:spPr>
          <a:xfrm>
            <a:off x="8673531" y="407987"/>
            <a:ext cx="2987899" cy="2987899"/>
          </a:xfrm>
          <a:prstGeom prst="arc">
            <a:avLst>
              <a:gd fmla="val 16200000" name="adj1"/>
              <a:gd fmla="val 2563720" name="adj2"/>
            </a:avLst>
          </a:prstGeom>
          <a:noFill/>
          <a:ln cap="rnd" cmpd="sng" w="127000">
            <a:solidFill>
              <a:schemeClr val="accent4"/>
            </a:solidFill>
            <a:prstDash val="dash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8" name="Google Shape;258;p8"/>
          <p:cNvSpPr txBox="1"/>
          <p:nvPr>
            <p:ph type="title"/>
          </p:nvPr>
        </p:nvSpPr>
        <p:spPr>
          <a:xfrm>
            <a:off x="4267887" y="407987"/>
            <a:ext cx="6084341" cy="95061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b="1" lang="en-US">
                <a:latin typeface="Arial"/>
                <a:ea typeface="Arial"/>
                <a:cs typeface="Arial"/>
                <a:sym typeface="Arial"/>
              </a:rPr>
              <a:t>Reference List :</a:t>
            </a:r>
            <a:endParaRPr/>
          </a:p>
        </p:txBody>
      </p:sp>
      <p:sp>
        <p:nvSpPr>
          <p:cNvPr id="259" name="Google Shape;259;p8"/>
          <p:cNvSpPr txBox="1"/>
          <p:nvPr>
            <p:ph idx="1" type="body"/>
          </p:nvPr>
        </p:nvSpPr>
        <p:spPr>
          <a:xfrm>
            <a:off x="4152407" y="1599971"/>
            <a:ext cx="7511015" cy="412898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AutoNum type="arabicPeriod"/>
            </a:pPr>
            <a:r>
              <a:rPr lang="en-US" sz="1400"/>
              <a:t>Barrow, C. (2021) The Business Plan Workbook. 9th edn. London: Kogan Page. </a:t>
            </a:r>
            <a:endParaRPr sz="1400"/>
          </a:p>
          <a:p>
            <a:pPr indent="-342900" lvl="0" marL="3429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AutoNum type="arabicPeriod"/>
            </a:pPr>
            <a:r>
              <a:rPr lang="en-US" sz="1400"/>
              <a:t>Burns, P. (2016) Entrepreneurship and Small Business. 4th edn. London: Palgrave.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AutoNum type="arabicPeriod"/>
            </a:pPr>
            <a:r>
              <a:rPr lang="en-US" sz="1400"/>
              <a:t>Kotler, P. and Keller, K. (2016) Marketing Management. 15th edn. Harlow: Pearson.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AutoNum type="arabicPeriod"/>
            </a:pPr>
            <a:r>
              <a:rPr lang="en-US" sz="1400"/>
              <a:t>Mintel (2023) UK Beauty and Personal Care Market Report. [Online] Available at: https://www.mintel.com [Accessed 5 March 2026].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AutoNum type="arabicPeriod"/>
            </a:pPr>
            <a:r>
              <a:rPr lang="en-US" sz="1400"/>
              <a:t>Office for National Statistics (2024) Consumer price inflation, UK. [Online] Available at: https://www.ons.gov.uk [Accessed 5 March 2026]. </a:t>
            </a:r>
            <a:endParaRPr sz="1400"/>
          </a:p>
          <a:p>
            <a:pPr indent="-342900" lvl="0" marL="3429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AutoNum type="arabicPeriod"/>
            </a:pPr>
            <a:r>
              <a:rPr lang="en-US" sz="1400"/>
              <a:t>Porter, M. (2008) Competitive Strategy. New York: Free Press.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AutoNum type="arabicPeriod"/>
            </a:pPr>
            <a:r>
              <a:rPr lang="en-US" sz="1400"/>
              <a:t>Scarborough, N. (2021) Essentials of Entrepreneurship and Small Business Management. 9th edn. Harlow: Pearson.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AutoNum type="arabicPeriod"/>
            </a:pPr>
            <a:r>
              <a:rPr lang="en-US" sz="1400"/>
              <a:t>Statista (2024) Beauty Industry Market Size UK. [Online] Available at: https://www.statista.com [Accessed 5 March 2026].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AutoNum type="arabicPeriod"/>
            </a:pPr>
            <a:r>
              <a:rPr lang="en-US" sz="1400"/>
              <a:t>UK Government (2023) Health and safety regulations for salons. [Online] Available at: https://www.gov.uk [Accessed 5 March 2026]. </a:t>
            </a:r>
            <a:endParaRPr sz="1400"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t/>
            </a:r>
            <a:endParaRPr sz="1800"/>
          </a:p>
        </p:txBody>
      </p:sp>
      <p:sp>
        <p:nvSpPr>
          <p:cNvPr id="260" name="Google Shape;260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64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p9"/>
          <p:cNvSpPr/>
          <p:nvPr/>
        </p:nvSpPr>
        <p:spPr>
          <a:xfrm>
            <a:off x="10208695" y="1"/>
            <a:ext cx="1135066" cy="477997"/>
          </a:xfrm>
          <a:custGeom>
            <a:rect b="b" l="l" r="r" t="t"/>
            <a:pathLst>
              <a:path extrusionOk="0" h="477997" w="1135066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6" name="Google Shape;266;p9"/>
          <p:cNvSpPr/>
          <p:nvPr/>
        </p:nvSpPr>
        <p:spPr>
          <a:xfrm flipH="1">
            <a:off x="555710" y="1064829"/>
            <a:ext cx="4083433" cy="4083433"/>
          </a:xfrm>
          <a:prstGeom prst="arc">
            <a:avLst>
              <a:gd fmla="val 16200000" name="adj1"/>
              <a:gd fmla="val 0" name="adj2"/>
            </a:avLst>
          </a:prstGeom>
          <a:noFill/>
          <a:ln cap="rnd" cmpd="sng" w="127000">
            <a:solidFill>
              <a:schemeClr val="accent4"/>
            </a:solidFill>
            <a:prstDash val="dash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7" name="Google Shape;267;p9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-6000" r="-600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268" name="Google Shape;268;p9"/>
          <p:cNvSpPr/>
          <p:nvPr/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44000">
                <a:srgbClr val="000000">
                  <a:alpha val="40000"/>
                </a:srgbClr>
              </a:gs>
              <a:gs pos="100000">
                <a:srgbClr val="000000">
                  <a:alpha val="70196"/>
                </a:srgbClr>
              </a:gs>
            </a:gsLst>
            <a:lin ang="162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venir"/>
              <a:ea typeface="Avenir"/>
              <a:cs typeface="Avenir"/>
              <a:sym typeface="Avenir"/>
            </a:endParaRPr>
          </a:p>
        </p:txBody>
      </p:sp>
      <p:sp>
        <p:nvSpPr>
          <p:cNvPr id="269" name="Google Shape;269;p9"/>
          <p:cNvSpPr txBox="1"/>
          <p:nvPr>
            <p:ph type="title"/>
          </p:nvPr>
        </p:nvSpPr>
        <p:spPr>
          <a:xfrm>
            <a:off x="-1282095" y="2529864"/>
            <a:ext cx="9144000" cy="115266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4A3669"/>
              </a:buClr>
              <a:buSzPts val="6000"/>
              <a:buFont typeface="Twentieth Century"/>
              <a:buNone/>
            </a:pPr>
            <a:r>
              <a:rPr b="1" lang="en-US" sz="6000">
                <a:solidFill>
                  <a:srgbClr val="4A3669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Any questions</a:t>
            </a:r>
            <a:endParaRPr b="1" sz="6000">
              <a:solidFill>
                <a:srgbClr val="4A3669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70" name="Google Shape;270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10"/>
          <p:cNvSpPr/>
          <p:nvPr/>
        </p:nvSpPr>
        <p:spPr>
          <a:xfrm rot="-5400000">
            <a:off x="-388933" y="4841194"/>
            <a:ext cx="1737401" cy="959536"/>
          </a:xfrm>
          <a:custGeom>
            <a:rect b="b" l="l" r="r" t="t"/>
            <a:pathLst>
              <a:path extrusionOk="0" h="959536" w="1737401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6" name="Google Shape;276;p10"/>
          <p:cNvSpPr/>
          <p:nvPr/>
        </p:nvSpPr>
        <p:spPr>
          <a:xfrm>
            <a:off x="10494433" y="2"/>
            <a:ext cx="849328" cy="357668"/>
          </a:xfrm>
          <a:custGeom>
            <a:rect b="b" l="l" r="r" t="t"/>
            <a:pathLst>
              <a:path extrusionOk="0" h="477997" w="1135066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7" name="Google Shape;277;p10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Thank you for your attention sign illustration | Free Vector" id="278" name="Google Shape;278;p10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8512" l="0" r="1" t="9116"/>
          <a:stretch/>
        </p:blipFill>
        <p:spPr>
          <a:xfrm>
            <a:off x="261682" y="233061"/>
            <a:ext cx="11668636" cy="6391879"/>
          </a:xfrm>
          <a:prstGeom prst="rect">
            <a:avLst/>
          </a:prstGeom>
          <a:solidFill>
            <a:srgbClr val="ECECEC"/>
          </a:solidFill>
          <a:ln>
            <a:noFill/>
          </a:ln>
        </p:spPr>
      </p:pic>
      <p:sp>
        <p:nvSpPr>
          <p:cNvPr id="279" name="Google Shape;279;p10"/>
          <p:cNvSpPr/>
          <p:nvPr/>
        </p:nvSpPr>
        <p:spPr>
          <a:xfrm rot="-172285">
            <a:off x="8820704" y="368138"/>
            <a:ext cx="2987899" cy="2987899"/>
          </a:xfrm>
          <a:prstGeom prst="arc">
            <a:avLst>
              <a:gd fmla="val 16200000" name="adj1"/>
              <a:gd fmla="val 2287352" name="adj2"/>
            </a:avLst>
          </a:prstGeom>
          <a:noFill/>
          <a:ln cap="rnd" cmpd="sng" w="127000">
            <a:solidFill>
              <a:srgbClr val="DD7E0E"/>
            </a:solidFill>
            <a:prstDash val="dash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" name="Google Shape;280;p10"/>
          <p:cNvSpPr/>
          <p:nvPr/>
        </p:nvSpPr>
        <p:spPr>
          <a:xfrm>
            <a:off x="715740" y="5694291"/>
            <a:ext cx="546100" cy="546100"/>
          </a:xfrm>
          <a:prstGeom prst="ellipse">
            <a:avLst/>
          </a:prstGeom>
          <a:solidFill>
            <a:srgbClr val="DD7E0E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venir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1" name="Google Shape;281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hapesVTI">
  <a:themeElements>
    <a:clrScheme name="SketchLines">
      <a:dk1>
        <a:srgbClr val="000000"/>
      </a:dk1>
      <a:lt1>
        <a:srgbClr val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2025-09-27T21:12:13Z</dcterms:created>
</cp:coreProperties>
</file>