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1" r:id="rId6"/>
    <p:sldId id="279" r:id="rId7"/>
    <p:sldId id="281" r:id="rId8"/>
    <p:sldId id="280" r:id="rId9"/>
    <p:sldId id="257" r:id="rId10"/>
    <p:sldId id="275" r:id="rId11"/>
    <p:sldId id="276" r:id="rId12"/>
    <p:sldId id="282" r:id="rId13"/>
    <p:sldId id="28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56"/>
          </p14:sldIdLst>
        </p14:section>
        <p14:section name="Design, Morph, Annotate, Work Together, Tell Me" id="{B9B51309-D148-4332-87C2-07BE32FBCA3B}">
          <p14:sldIdLst>
            <p14:sldId id="271"/>
            <p14:sldId id="279"/>
            <p14:sldId id="281"/>
            <p14:sldId id="280"/>
            <p14:sldId id="257"/>
            <p14:sldId id="275"/>
            <p14:sldId id="276"/>
          </p14:sldIdLst>
        </p14:section>
        <p14:section name="Learn More" id="{2CC34DB2-6590-42C0-AD4B-A04C6060184E}">
          <p14:sldIdLst>
            <p14:sldId id="282"/>
            <p14:sldId id="28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404040"/>
    <a:srgbClr val="FF9B45"/>
    <a:srgbClr val="DD462F"/>
    <a:srgbClr val="F8CFB6"/>
    <a:srgbClr val="F8CAB6"/>
    <a:srgbClr val="923922"/>
    <a:srgbClr val="F5F5F5"/>
    <a:srgbClr val="F2F2F2"/>
    <a:srgbClr val="D2B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241" autoAdjust="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0FBE-A8DF-4758-9AC4-3A9E1039168F}" type="datetimeFigureOut">
              <a:rPr lang="en-US" smtClean="0"/>
              <a:t>11/24/2020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79768-A2FC-4D08-91F6-8DCE6C566B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255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11/24/2020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76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</a:t>
            </a:r>
            <a:r>
              <a:rPr lang="en-US" baseline="0" dirty="0"/>
              <a:t>Slide Show mode, select the arrows to visit links.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780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blackWhite"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 anchor="b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39496" y="1435608"/>
            <a:ext cx="44165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11/24/2020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536192"/>
            <a:ext cx="6876288" cy="6400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39496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nthly-planners-printable-planners.jpg" TargetMode="External"/><Relationship Id="rId7" Type="http://schemas.openxmlformats.org/officeDocument/2006/relationships/hyperlink" Target="http://flickr.com/photos/bitesizeinspiration/8695948108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hyperlink" Target="http://www.barbara1923.com/2014/09/inspire-4-things-you-thought-were-true.html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list-checkbox-checked-tick-note-147904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commons.wikimedia.org/wiki/File:Microsoft_Office_Teams_(2018%E2%80%93present).svg" TargetMode="External"/><Relationship Id="rId7" Type="http://schemas.openxmlformats.org/officeDocument/2006/relationships/hyperlink" Target="https://commons.wikimedia.org/wiki/File:Google_Calendar_icon.sv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://blogs.lse.ac.uk/lti/2015/09/08/new-features-for-moodle/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boomers.com/t/social-media-privacy" TargetMode="External"/><Relationship Id="rId7" Type="http://schemas.openxmlformats.org/officeDocument/2006/relationships/hyperlink" Target="https://www.navigaweb.net/2009/11/programmi-per-creare-mappe-mentali-e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hyperlink" Target="http://toolsandapplications.com/back-to-school-with-evernote-an-introduction-to-the-green-elephant" TargetMode="Externa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pmath81411.blogspot.com/2011/11/cindys-graphing-post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nuplot-surprising.blogspot.com/2012/11/plot-pie-chart-using-gnuplot.html" TargetMode="Externa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reaaire.wordpress.com/2011/12/20/blah-humbug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reativehiveco.com/sell-is-not-a-four-letter-word-how-to-make-more-craft-show-sales-without-feeling-icky/" TargetMode="Externa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64324"/>
            <a:ext cx="10515600" cy="2387600"/>
          </a:xfrm>
        </p:spPr>
        <p:txBody>
          <a:bodyPr anchor="ctr" anchorCtr="0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LEVEL 4 </a:t>
            </a:r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YOUTH WORK AND SOCIAL EDUCATION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015418" y="3732095"/>
            <a:ext cx="9582736" cy="1137793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>
                <a:solidFill>
                  <a:schemeClr val="bg1"/>
                </a:solidFill>
                <a:latin typeface="+mj-lt"/>
              </a:rPr>
              <a:t>SEMINAR PRESENTATION – KEY SKILLS</a:t>
            </a:r>
          </a:p>
          <a:p>
            <a:r>
              <a:rPr lang="en-US" sz="9600" dirty="0">
                <a:solidFill>
                  <a:schemeClr val="bg1"/>
                </a:solidFill>
                <a:latin typeface="+mj-lt"/>
              </a:rPr>
              <a:t>Claire Davies - 2007261</a:t>
            </a: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endParaRPr lang="en-US" sz="2400" dirty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  <a:latin typeface="+mj-lt"/>
              </a:rPr>
              <a:t>NOVEMBER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/>
        </p:blipFill>
        <p:spPr bwMode="invGray">
          <a:xfrm>
            <a:off x="10598154" y="5693676"/>
            <a:ext cx="822960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0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– key skills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21207" y="1685871"/>
            <a:ext cx="4509784" cy="6400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are :</a:t>
            </a:r>
          </a:p>
          <a:p>
            <a:pPr marL="0" lvl="0" indent="0">
              <a:spcAft>
                <a:spcPts val="600"/>
              </a:spcAft>
              <a:buNone/>
              <a:defRPr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2" descr="Calendar&#10;&#10;Description automatically generated">
            <a:extLst>
              <a:ext uri="{FF2B5EF4-FFF2-40B4-BE49-F238E27FC236}">
                <a16:creationId xmlns:a16="http://schemas.microsoft.com/office/drawing/2014/main" id="{283CB261-F4DE-4DAB-853E-E5D8839608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8670" y="3104006"/>
            <a:ext cx="3471096" cy="220322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9FD2981C-F65A-4E07-9162-5E5F519D3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63553" y="1434493"/>
            <a:ext cx="3382639" cy="3105685"/>
          </a:xfrm>
          <a:prstGeom prst="rect">
            <a:avLst/>
          </a:prstGeom>
        </p:spPr>
      </p:pic>
      <p:pic>
        <p:nvPicPr>
          <p:cNvPr id="11" name="Picture 10" descr="A hand holding a piece of paper&#10;&#10;Description automatically generated">
            <a:extLst>
              <a:ext uri="{FF2B5EF4-FFF2-40B4-BE49-F238E27FC236}">
                <a16:creationId xmlns:a16="http://schemas.microsoft.com/office/drawing/2014/main" id="{01C5736B-FF4E-4453-BA71-1DD470BC1E1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71503" y="2873455"/>
            <a:ext cx="3340579" cy="23171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675216-99BF-45BE-A8D0-2C0F9A0D0AF7}"/>
              </a:ext>
            </a:extLst>
          </p:cNvPr>
          <p:cNvSpPr txBox="1"/>
          <p:nvPr/>
        </p:nvSpPr>
        <p:spPr>
          <a:xfrm flipH="1">
            <a:off x="488669" y="5530788"/>
            <a:ext cx="33464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Organisation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DC67BE-7A10-4883-BE16-C3EC57DE943B}"/>
              </a:ext>
            </a:extLst>
          </p:cNvPr>
          <p:cNvSpPr txBox="1"/>
          <p:nvPr/>
        </p:nvSpPr>
        <p:spPr>
          <a:xfrm flipH="1">
            <a:off x="4662107" y="5042517"/>
            <a:ext cx="2867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</a:t>
            </a:r>
            <a:r>
              <a:rPr lang="en-GB" u="sng" dirty="0"/>
              <a:t>Time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D7EA60-904F-4A73-AFA5-BCCB8C82526B}"/>
              </a:ext>
            </a:extLst>
          </p:cNvPr>
          <p:cNvSpPr txBox="1"/>
          <p:nvPr/>
        </p:nvSpPr>
        <p:spPr>
          <a:xfrm>
            <a:off x="8171503" y="5628443"/>
            <a:ext cx="334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  <a:r>
              <a:rPr lang="en-GB" u="sng" dirty="0"/>
              <a:t>Confidence</a:t>
            </a:r>
          </a:p>
        </p:txBody>
      </p:sp>
    </p:spTree>
    <p:extLst>
      <p:ext uri="{BB962C8B-B14F-4D97-AF65-F5344CB8AC3E}">
        <p14:creationId xmlns:p14="http://schemas.microsoft.com/office/powerpoint/2010/main" val="345761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endParaRPr lang="en-US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Content Placeholder 17"/>
          <p:cNvSpPr txBox="1">
            <a:spLocks/>
          </p:cNvSpPr>
          <p:nvPr/>
        </p:nvSpPr>
        <p:spPr>
          <a:xfrm>
            <a:off x="985839" y="4324613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:</a:t>
            </a:r>
          </a:p>
        </p:txBody>
      </p:sp>
      <p:sp>
        <p:nvSpPr>
          <p:cNvPr id="21" name="Content Placeholder 17"/>
          <p:cNvSpPr txBox="1">
            <a:spLocks/>
          </p:cNvSpPr>
          <p:nvPr/>
        </p:nvSpPr>
        <p:spPr>
          <a:xfrm>
            <a:off x="1056513" y="1958189"/>
            <a:ext cx="4585731" cy="596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cs typeface="Segoe UI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261849F-620A-4A63-82F2-167CE7E78FA9}"/>
              </a:ext>
            </a:extLst>
          </p:cNvPr>
          <p:cNvGraphicFramePr>
            <a:graphicFrameLocks noGrp="1"/>
          </p:cNvGraphicFramePr>
          <p:nvPr/>
        </p:nvGraphicFramePr>
        <p:xfrm>
          <a:off x="539750" y="1994647"/>
          <a:ext cx="4416425" cy="28589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4407">
                  <a:extLst>
                    <a:ext uri="{9D8B030D-6E8A-4147-A177-3AD203B41FA5}">
                      <a16:colId xmlns:a16="http://schemas.microsoft.com/office/drawing/2014/main" val="822506796"/>
                    </a:ext>
                  </a:extLst>
                </a:gridCol>
                <a:gridCol w="4002018">
                  <a:extLst>
                    <a:ext uri="{9D8B030D-6E8A-4147-A177-3AD203B41FA5}">
                      <a16:colId xmlns:a16="http://schemas.microsoft.com/office/drawing/2014/main" val="4040687875"/>
                    </a:ext>
                  </a:extLst>
                </a:gridCol>
              </a:tblGrid>
              <a:tr h="3424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WEEKLY PLANNER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143850459"/>
                  </a:ext>
                </a:extLst>
              </a:tr>
              <a:tr h="3472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678548841"/>
                  </a:ext>
                </a:extLst>
              </a:tr>
              <a:tr h="3729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2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9-12PM WORK    12-12.30 LUNCH   12.30-2.30PM READING   </a:t>
                      </a:r>
                      <a:endParaRPr lang="en-GB" sz="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 2.30PM FINSH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363604735"/>
                  </a:ext>
                </a:extLst>
              </a:tr>
              <a:tr h="4124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3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9-1PM UNI   1-1.30PM LUNCH   1.30-3.30PM  READING/WRITING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255961011"/>
                  </a:ext>
                </a:extLst>
              </a:tr>
              <a:tr h="3399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4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9-12 UNI   12-12.30PM LUNCH    12.30-2.30PM READING/WRITING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931644216"/>
                  </a:ext>
                </a:extLst>
              </a:tr>
              <a:tr h="3443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5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526440458"/>
                  </a:ext>
                </a:extLst>
              </a:tr>
              <a:tr h="3419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6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9-4.30PM PLACEMENT   4.30-6PM REFLECTIVE JOURNAL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729032724"/>
                  </a:ext>
                </a:extLst>
              </a:tr>
              <a:tr h="342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7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REST DAY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2167733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6D7EE6F-41FB-42BB-B7B8-0B9EBC051DB7}"/>
              </a:ext>
            </a:extLst>
          </p:cNvPr>
          <p:cNvGraphicFramePr>
            <a:graphicFrameLocks noGrp="1"/>
          </p:cNvGraphicFramePr>
          <p:nvPr/>
        </p:nvGraphicFramePr>
        <p:xfrm>
          <a:off x="539750" y="1895084"/>
          <a:ext cx="4416425" cy="30579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4407">
                  <a:extLst>
                    <a:ext uri="{9D8B030D-6E8A-4147-A177-3AD203B41FA5}">
                      <a16:colId xmlns:a16="http://schemas.microsoft.com/office/drawing/2014/main" val="157950420"/>
                    </a:ext>
                  </a:extLst>
                </a:gridCol>
                <a:gridCol w="4002018">
                  <a:extLst>
                    <a:ext uri="{9D8B030D-6E8A-4147-A177-3AD203B41FA5}">
                      <a16:colId xmlns:a16="http://schemas.microsoft.com/office/drawing/2014/main" val="202764556"/>
                    </a:ext>
                  </a:extLst>
                </a:gridCol>
              </a:tblGrid>
              <a:tr h="3575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WEEKLY PLANNER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3646217754"/>
                  </a:ext>
                </a:extLst>
              </a:tr>
              <a:tr h="3419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8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2050427103"/>
                  </a:ext>
                </a:extLst>
              </a:tr>
              <a:tr h="37291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9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9-11AM UNI WORK   11-11.30AM BREAK  11.30-1PM UNI WORK  </a:t>
                      </a:r>
                      <a:endParaRPr lang="en-GB" sz="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1PM SOCIAL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2113763595"/>
                  </a:ext>
                </a:extLst>
              </a:tr>
              <a:tr h="5238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10</a:t>
                      </a:r>
                      <a:endParaRPr lang="en-GB" sz="8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9-1PM UNI   1-1.30PM LUNCH   1.30-3.30 UNI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2265163452"/>
                  </a:ext>
                </a:extLst>
              </a:tr>
              <a:tr h="413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11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9-12PM UNI   12-12.30PM  LUNCH  12.30-2.30PM READING/WRITING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4216466247"/>
                  </a:ext>
                </a:extLst>
              </a:tr>
              <a:tr h="3428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12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10-5PM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395925006"/>
                  </a:ext>
                </a:extLst>
              </a:tr>
              <a:tr h="33407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13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SOCIAL/ CATCH UP ON UNI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1038096989"/>
                  </a:ext>
                </a:extLst>
              </a:tr>
              <a:tr h="3458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DAY 14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dirty="0">
                          <a:effectLst/>
                        </a:rPr>
                        <a:t>REST DAY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903" marR="52903" marT="0" marB="0"/>
                </a:tc>
                <a:extLst>
                  <a:ext uri="{0D108BD9-81ED-4DB2-BD59-A6C34878D82A}">
                    <a16:rowId xmlns:a16="http://schemas.microsoft.com/office/drawing/2014/main" val="785135390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398F1909-54B9-40B0-80E1-C17E551C32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18954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0CA5037-607A-47E3-96B1-81C5D3D4B4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07807" y="1994647"/>
            <a:ext cx="4943073" cy="22916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81D4114-816C-4DFF-8E6D-A065F6F3F74A}"/>
              </a:ext>
            </a:extLst>
          </p:cNvPr>
          <p:cNvSpPr txBox="1"/>
          <p:nvPr/>
        </p:nvSpPr>
        <p:spPr>
          <a:xfrm flipH="1">
            <a:off x="1645553" y="5137676"/>
            <a:ext cx="399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Weekly Planner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19A48E-9501-4492-AFF1-26E3FE02FC41}"/>
              </a:ext>
            </a:extLst>
          </p:cNvPr>
          <p:cNvSpPr txBox="1"/>
          <p:nvPr/>
        </p:nvSpPr>
        <p:spPr>
          <a:xfrm flipH="1">
            <a:off x="7235827" y="4768344"/>
            <a:ext cx="3337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Check list</a:t>
            </a:r>
          </a:p>
        </p:txBody>
      </p:sp>
    </p:spTree>
    <p:extLst>
      <p:ext uri="{BB962C8B-B14F-4D97-AF65-F5344CB8AC3E}">
        <p14:creationId xmlns:p14="http://schemas.microsoft.com/office/powerpoint/2010/main" val="11070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How it can help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0" y="1431010"/>
            <a:ext cx="4557164" cy="47908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b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Develop  your skills by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20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 Setting reminders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 3 p’s – Planning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        Preparation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        Practice 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*Improve your mindset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*Work at a higher level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*Promote Active learning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endParaRPr lang="en-US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Content Placeholder 7" descr="Icon&#10;&#10;Description automatically generated">
            <a:extLst>
              <a:ext uri="{FF2B5EF4-FFF2-40B4-BE49-F238E27FC236}">
                <a16:creationId xmlns:a16="http://schemas.microsoft.com/office/drawing/2014/main" id="{8B5A17B4-DBD3-4B24-B1CE-D2778F95067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25127" y="1605721"/>
            <a:ext cx="1541486" cy="1383114"/>
          </a:xfrm>
        </p:spPr>
      </p:pic>
      <p:pic>
        <p:nvPicPr>
          <p:cNvPr id="19" name="Picture 18" descr="Logo&#10;&#10;Description automatically generated">
            <a:extLst>
              <a:ext uri="{FF2B5EF4-FFF2-40B4-BE49-F238E27FC236}">
                <a16:creationId xmlns:a16="http://schemas.microsoft.com/office/drawing/2014/main" id="{56C87847-E91D-4669-86B5-4030E9F4AB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75238" y="2488557"/>
            <a:ext cx="2207909" cy="1643605"/>
          </a:xfrm>
          <a:prstGeom prst="rect">
            <a:avLst/>
          </a:prstGeom>
        </p:spPr>
      </p:pic>
      <p:pic>
        <p:nvPicPr>
          <p:cNvPr id="22" name="Picture 21" descr="Icon&#10;&#10;Description automatically generated">
            <a:extLst>
              <a:ext uri="{FF2B5EF4-FFF2-40B4-BE49-F238E27FC236}">
                <a16:creationId xmlns:a16="http://schemas.microsoft.com/office/drawing/2014/main" id="{01E3128B-9F53-4C45-9F8D-33BEB30D8A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966874" y="3987232"/>
            <a:ext cx="1799739" cy="175324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69BBC88-DFDC-4DE6-8EE9-9F7BD8AF04DE}"/>
              </a:ext>
            </a:extLst>
          </p:cNvPr>
          <p:cNvSpPr txBox="1"/>
          <p:nvPr/>
        </p:nvSpPr>
        <p:spPr>
          <a:xfrm>
            <a:off x="6434516" y="9982600"/>
            <a:ext cx="2217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commons.wikimedia.org/wiki/File:Google_Calendar_icon.sv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5803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Apps</a:t>
            </a:r>
          </a:p>
        </p:txBody>
      </p:sp>
      <p:sp>
        <p:nvSpPr>
          <p:cNvPr id="30" name="Content Placeholder 17"/>
          <p:cNvSpPr txBox="1">
            <a:spLocks/>
          </p:cNvSpPr>
          <p:nvPr/>
        </p:nvSpPr>
        <p:spPr>
          <a:xfrm>
            <a:off x="541609" y="1455491"/>
            <a:ext cx="5110161" cy="4711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/>
          </a:p>
        </p:txBody>
      </p:sp>
      <p:sp>
        <p:nvSpPr>
          <p:cNvPr id="16" name="Content Placeholder 17"/>
          <p:cNvSpPr txBox="1">
            <a:spLocks/>
          </p:cNvSpPr>
          <p:nvPr/>
        </p:nvSpPr>
        <p:spPr>
          <a:xfrm>
            <a:off x="1066040" y="1958189"/>
            <a:ext cx="2486328" cy="913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5" name="Content Placeholder 17"/>
          <p:cNvSpPr txBox="1">
            <a:spLocks/>
          </p:cNvSpPr>
          <p:nvPr/>
        </p:nvSpPr>
        <p:spPr>
          <a:xfrm>
            <a:off x="1066038" y="2936927"/>
            <a:ext cx="2651153" cy="1456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9" name="Content Placeholder 17"/>
          <p:cNvSpPr txBox="1">
            <a:spLocks/>
          </p:cNvSpPr>
          <p:nvPr/>
        </p:nvSpPr>
        <p:spPr>
          <a:xfrm>
            <a:off x="1076799" y="4360521"/>
            <a:ext cx="2784602" cy="1110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7" name="Content Placeholder 17"/>
          <p:cNvSpPr txBox="1">
            <a:spLocks/>
          </p:cNvSpPr>
          <p:nvPr/>
        </p:nvSpPr>
        <p:spPr>
          <a:xfrm>
            <a:off x="628962" y="5832234"/>
            <a:ext cx="3449878" cy="6929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25438280-EC43-420E-B537-4194810264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1207" y="1443527"/>
            <a:ext cx="6042153" cy="10838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8952734-B84C-46DF-A347-C954F6B5FFBC}"/>
              </a:ext>
            </a:extLst>
          </p:cNvPr>
          <p:cNvSpPr txBox="1"/>
          <p:nvPr/>
        </p:nvSpPr>
        <p:spPr>
          <a:xfrm>
            <a:off x="6583762" y="1778000"/>
            <a:ext cx="46938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Family Wall -</a:t>
            </a:r>
            <a:r>
              <a:rPr lang="en-GB" dirty="0"/>
              <a:t>Helps plan daily life</a:t>
            </a:r>
          </a:p>
          <a:p>
            <a:endParaRPr lang="en-GB" dirty="0"/>
          </a:p>
        </p:txBody>
      </p:sp>
      <p:pic>
        <p:nvPicPr>
          <p:cNvPr id="21" name="Picture 20" descr="A picture containing green, street&#10;&#10;Description automatically generated">
            <a:extLst>
              <a:ext uri="{FF2B5EF4-FFF2-40B4-BE49-F238E27FC236}">
                <a16:creationId xmlns:a16="http://schemas.microsoft.com/office/drawing/2014/main" id="{853715C7-F1D5-4D16-A15E-AB69056246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04109" y="3918196"/>
            <a:ext cx="3185160" cy="238887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9E566BF-442D-4AF1-ACF1-1DD41CBDDCA8}"/>
              </a:ext>
            </a:extLst>
          </p:cNvPr>
          <p:cNvSpPr txBox="1"/>
          <p:nvPr/>
        </p:nvSpPr>
        <p:spPr>
          <a:xfrm>
            <a:off x="436880" y="3482117"/>
            <a:ext cx="5659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Evernote-</a:t>
            </a:r>
            <a:r>
              <a:rPr lang="en-GB" dirty="0"/>
              <a:t>Taking notes and storing electronically</a:t>
            </a:r>
          </a:p>
        </p:txBody>
      </p:sp>
      <p:pic>
        <p:nvPicPr>
          <p:cNvPr id="33" name="Picture 32" descr="A person using a computer sitting on top of a table&#10;&#10;Description automatically generated">
            <a:extLst>
              <a:ext uri="{FF2B5EF4-FFF2-40B4-BE49-F238E27FC236}">
                <a16:creationId xmlns:a16="http://schemas.microsoft.com/office/drawing/2014/main" id="{96DDC5F5-95AA-49A9-89D4-23A15E3323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067201" y="4393028"/>
            <a:ext cx="3048000" cy="192405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A2A0FFDA-F6B8-42DC-9958-FEEDC5DB6D54}"/>
              </a:ext>
            </a:extLst>
          </p:cNvPr>
          <p:cNvSpPr txBox="1"/>
          <p:nvPr/>
        </p:nvSpPr>
        <p:spPr>
          <a:xfrm>
            <a:off x="8078025" y="3429000"/>
            <a:ext cx="29252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Ayoa</a:t>
            </a:r>
            <a:r>
              <a:rPr lang="en-GB" dirty="0"/>
              <a:t> – more visual, store ideas via mind maps and graphs</a:t>
            </a:r>
          </a:p>
        </p:txBody>
      </p:sp>
    </p:spTree>
    <p:extLst>
      <p:ext uri="{BB962C8B-B14F-4D97-AF65-F5344CB8AC3E}">
        <p14:creationId xmlns:p14="http://schemas.microsoft.com/office/powerpoint/2010/main" val="25968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21207" y="1645920"/>
            <a:ext cx="11101832" cy="38404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endParaRPr lang="en-US" sz="5400" dirty="0">
              <a:solidFill>
                <a:prstClr val="black">
                  <a:lumMod val="75000"/>
                  <a:lumOff val="25000"/>
                </a:prst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r>
              <a:rPr lang="en-US" sz="5400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PRIORITISE WHAT IS IMPORTANT</a:t>
            </a:r>
          </a:p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endParaRPr lang="en-US" sz="2800" dirty="0">
              <a:solidFill>
                <a:prstClr val="black">
                  <a:lumMod val="75000"/>
                  <a:lumOff val="25000"/>
                </a:prst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" name="Content Placeholder 17"/>
          <p:cNvSpPr txBox="1">
            <a:spLocks/>
          </p:cNvSpPr>
          <p:nvPr/>
        </p:nvSpPr>
        <p:spPr>
          <a:xfrm>
            <a:off x="1066039" y="4571824"/>
            <a:ext cx="2696774" cy="9925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4571824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4571824"/>
            <a:ext cx="2658635" cy="697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6" name="Picture 15" descr="A picture containing drawing&#10;&#10;Description automatically generated">
            <a:extLst>
              <a:ext uri="{FF2B5EF4-FFF2-40B4-BE49-F238E27FC236}">
                <a16:creationId xmlns:a16="http://schemas.microsoft.com/office/drawing/2014/main" id="{5060125C-CDC9-43F0-8EC7-F1D64EBE7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44897" y="2798839"/>
            <a:ext cx="2895647" cy="2892299"/>
          </a:xfrm>
          <a:prstGeom prst="rect">
            <a:avLst/>
          </a:prstGeom>
        </p:spPr>
      </p:pic>
      <p:pic>
        <p:nvPicPr>
          <p:cNvPr id="25" name="Picture 24" descr="Chart, pie chart&#10;&#10;Description automatically generated">
            <a:extLst>
              <a:ext uri="{FF2B5EF4-FFF2-40B4-BE49-F238E27FC236}">
                <a16:creationId xmlns:a16="http://schemas.microsoft.com/office/drawing/2014/main" id="{B902FBEA-2545-47BA-A7C3-AA21C79137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61644" y="2677370"/>
            <a:ext cx="3135236" cy="313523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8B1C0B4-344C-4E6D-BBDD-4CA10334E818}"/>
              </a:ext>
            </a:extLst>
          </p:cNvPr>
          <p:cNvSpPr txBox="1"/>
          <p:nvPr/>
        </p:nvSpPr>
        <p:spPr>
          <a:xfrm flipH="1">
            <a:off x="7398325" y="4324852"/>
            <a:ext cx="888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20%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4692286-2040-4CE7-8BE2-38FA66202807}"/>
              </a:ext>
            </a:extLst>
          </p:cNvPr>
          <p:cNvSpPr txBox="1"/>
          <p:nvPr/>
        </p:nvSpPr>
        <p:spPr>
          <a:xfrm flipH="1">
            <a:off x="9108439" y="4917440"/>
            <a:ext cx="1000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40%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AAF998F-C712-4B5D-9FA1-1FE75F0DBA82}"/>
              </a:ext>
            </a:extLst>
          </p:cNvPr>
          <p:cNvSpPr txBox="1"/>
          <p:nvPr/>
        </p:nvSpPr>
        <p:spPr>
          <a:xfrm>
            <a:off x="8286568" y="3554045"/>
            <a:ext cx="1162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30%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5C0C166-A1A1-4F96-82AB-DDA4E649FE94}"/>
              </a:ext>
            </a:extLst>
          </p:cNvPr>
          <p:cNvSpPr txBox="1"/>
          <p:nvPr/>
        </p:nvSpPr>
        <p:spPr>
          <a:xfrm>
            <a:off x="9867855" y="4175760"/>
            <a:ext cx="729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10%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3E64F4C-0EDB-47C3-A68B-8A4C4914FB38}"/>
              </a:ext>
            </a:extLst>
          </p:cNvPr>
          <p:cNvSpPr txBox="1"/>
          <p:nvPr/>
        </p:nvSpPr>
        <p:spPr>
          <a:xfrm flipH="1">
            <a:off x="2017832" y="5711211"/>
            <a:ext cx="3489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 Now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40D4D57-CD54-45B1-9BB3-76ED9D48AF36}"/>
              </a:ext>
            </a:extLst>
          </p:cNvPr>
          <p:cNvSpPr txBox="1"/>
          <p:nvPr/>
        </p:nvSpPr>
        <p:spPr>
          <a:xfrm flipH="1">
            <a:off x="7842445" y="5733372"/>
            <a:ext cx="2817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Future Me</a:t>
            </a:r>
          </a:p>
        </p:txBody>
      </p:sp>
    </p:spTree>
    <p:extLst>
      <p:ext uri="{BB962C8B-B14F-4D97-AF65-F5344CB8AC3E}">
        <p14:creationId xmlns:p14="http://schemas.microsoft.com/office/powerpoint/2010/main" val="132867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41609" y="1296100"/>
            <a:ext cx="5110161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2" name="Content Placeholder 17"/>
          <p:cNvSpPr txBox="1">
            <a:spLocks/>
          </p:cNvSpPr>
          <p:nvPr/>
        </p:nvSpPr>
        <p:spPr>
          <a:xfrm>
            <a:off x="1066039" y="3353185"/>
            <a:ext cx="3504072" cy="913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4" name="Content Placeholder 17"/>
          <p:cNvSpPr txBox="1">
            <a:spLocks/>
          </p:cNvSpPr>
          <p:nvPr/>
        </p:nvSpPr>
        <p:spPr>
          <a:xfrm>
            <a:off x="1064636" y="4303697"/>
            <a:ext cx="2134038" cy="144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12763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2BC3CB-E8B7-4988-965E-977DE8364783}"/>
              </a:ext>
            </a:extLst>
          </p:cNvPr>
          <p:cNvSpPr txBox="1"/>
          <p:nvPr/>
        </p:nvSpPr>
        <p:spPr>
          <a:xfrm>
            <a:off x="710214" y="1935332"/>
            <a:ext cx="780347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D247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TIP OF THE DAY :  Always make sure your Clock or Watch are 10mins ahead, Helping to keep you on track.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A2AC3-2B15-4B95-A2E9-65DE43887DB6}"/>
              </a:ext>
            </a:extLst>
          </p:cNvPr>
          <p:cNvSpPr txBox="1"/>
          <p:nvPr/>
        </p:nvSpPr>
        <p:spPr>
          <a:xfrm>
            <a:off x="976544" y="5530788"/>
            <a:ext cx="10289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 - </a:t>
            </a:r>
            <a:r>
              <a:rPr lang="en-GB" dirty="0"/>
              <a:t>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BREATHE / FOCUS / ORGANISE /ENJOY.</a:t>
            </a:r>
          </a:p>
        </p:txBody>
      </p:sp>
    </p:spTree>
    <p:extLst>
      <p:ext uri="{BB962C8B-B14F-4D97-AF65-F5344CB8AC3E}">
        <p14:creationId xmlns:p14="http://schemas.microsoft.com/office/powerpoint/2010/main" val="72766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CONFIDENCE</a:t>
            </a:r>
          </a:p>
        </p:txBody>
      </p:sp>
      <p:sp>
        <p:nvSpPr>
          <p:cNvPr id="16" name="Content Placeholder 17"/>
          <p:cNvSpPr txBox="1">
            <a:spLocks/>
          </p:cNvSpPr>
          <p:nvPr/>
        </p:nvSpPr>
        <p:spPr>
          <a:xfrm>
            <a:off x="541609" y="1296100"/>
            <a:ext cx="6093106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2" name="Content Placeholder 17"/>
          <p:cNvSpPr txBox="1">
            <a:spLocks/>
          </p:cNvSpPr>
          <p:nvPr/>
        </p:nvSpPr>
        <p:spPr>
          <a:xfrm>
            <a:off x="1066038" y="5273573"/>
            <a:ext cx="2919669" cy="1298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sz="18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5273573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srgbClr val="D2472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5273573"/>
            <a:ext cx="3107336" cy="1341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3" name="Picture 2" descr="A child wearing a blue shirt&#10;&#10;Description automatically generated">
            <a:extLst>
              <a:ext uri="{FF2B5EF4-FFF2-40B4-BE49-F238E27FC236}">
                <a16:creationId xmlns:a16="http://schemas.microsoft.com/office/drawing/2014/main" id="{7E1ABE68-94BD-488A-9403-AF6A3A1C6F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28043" y="1756416"/>
            <a:ext cx="2098737" cy="1968246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5675003E-89F5-45C7-9590-5F2B4E48DE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21506" y="3829134"/>
            <a:ext cx="3771900" cy="21607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6F785D-4C99-483F-AF7A-CDEA30C4D255}"/>
              </a:ext>
            </a:extLst>
          </p:cNvPr>
          <p:cNvSpPr txBox="1"/>
          <p:nvPr/>
        </p:nvSpPr>
        <p:spPr>
          <a:xfrm>
            <a:off x="4909351" y="2343705"/>
            <a:ext cx="55840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Smile says a lot about an Individual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77A9FC-1B60-4423-8A7C-415D7BFE85B5}"/>
              </a:ext>
            </a:extLst>
          </p:cNvPr>
          <p:cNvSpPr txBox="1"/>
          <p:nvPr/>
        </p:nvSpPr>
        <p:spPr>
          <a:xfrm>
            <a:off x="727969" y="4060914"/>
            <a:ext cx="227268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 </a:t>
            </a:r>
            <a:r>
              <a:rPr lang="en-GB" sz="3200" b="1" dirty="0" err="1">
                <a:solidFill>
                  <a:srgbClr val="D2472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reative</a:t>
            </a:r>
            <a:endParaRPr lang="en-GB" sz="3200" b="1" dirty="0">
              <a:solidFill>
                <a:srgbClr val="D2472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 </a:t>
            </a:r>
            <a:r>
              <a:rPr lang="en-GB" sz="32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eflective</a:t>
            </a:r>
            <a:endParaRPr lang="en-GB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 </a:t>
            </a: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32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ctive</a:t>
            </a:r>
            <a:endParaRPr lang="en-GB" sz="32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 </a:t>
            </a:r>
            <a:r>
              <a:rPr lang="en-GB" sz="3200" b="1" dirty="0" err="1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otivate</a:t>
            </a:r>
            <a:r>
              <a:rPr lang="en-GB" sz="3200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6932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1" y="2614427"/>
            <a:ext cx="9442648" cy="3978275"/>
          </a:xfrm>
        </p:spPr>
        <p:txBody>
          <a:bodyPr>
            <a:normAutofit/>
          </a:bodyPr>
          <a:lstStyle/>
          <a:p>
            <a:pPr marL="0" indent="0">
              <a:lnSpc>
                <a:spcPts val="3600"/>
              </a:lnSpc>
              <a:spcBef>
                <a:spcPts val="1500"/>
              </a:spcBef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E309446-2B0C-47B2-B066-690F77A2B999}"/>
              </a:ext>
            </a:extLst>
          </p:cNvPr>
          <p:cNvSpPr/>
          <p:nvPr/>
        </p:nvSpPr>
        <p:spPr>
          <a:xfrm>
            <a:off x="4953000" y="2614427"/>
            <a:ext cx="2286000" cy="113385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Positive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2CBC175-CF3D-4C11-A92E-34017A23B2AE}"/>
              </a:ext>
            </a:extLst>
          </p:cNvPr>
          <p:cNvSpPr/>
          <p:nvPr/>
        </p:nvSpPr>
        <p:spPr>
          <a:xfrm>
            <a:off x="6900672" y="5538851"/>
            <a:ext cx="2078736" cy="114604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Prepared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52DBC9A-9D8D-4337-A967-E574C41C964E}"/>
              </a:ext>
            </a:extLst>
          </p:cNvPr>
          <p:cNvSpPr/>
          <p:nvPr/>
        </p:nvSpPr>
        <p:spPr>
          <a:xfrm>
            <a:off x="323088" y="5259323"/>
            <a:ext cx="2185417" cy="1088137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Organised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8B5899B-BD01-4821-A922-8710B953CF5B}"/>
              </a:ext>
            </a:extLst>
          </p:cNvPr>
          <p:cNvSpPr/>
          <p:nvPr/>
        </p:nvSpPr>
        <p:spPr>
          <a:xfrm>
            <a:off x="2593849" y="4059495"/>
            <a:ext cx="2697480" cy="138715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Knowledgeable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803D083-4F54-46A3-AC73-748D23B8619A}"/>
              </a:ext>
            </a:extLst>
          </p:cNvPr>
          <p:cNvSpPr/>
          <p:nvPr/>
        </p:nvSpPr>
        <p:spPr>
          <a:xfrm>
            <a:off x="6900672" y="3784418"/>
            <a:ext cx="2139696" cy="11460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Confident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AAC6548-B009-4135-B4EB-8A3C6A01BB89}"/>
              </a:ext>
            </a:extLst>
          </p:cNvPr>
          <p:cNvSpPr/>
          <p:nvPr/>
        </p:nvSpPr>
        <p:spPr>
          <a:xfrm>
            <a:off x="981456" y="2773680"/>
            <a:ext cx="2347949" cy="118872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Happy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EF2F885-94C4-4050-8007-33466065B616}"/>
              </a:ext>
            </a:extLst>
          </p:cNvPr>
          <p:cNvSpPr/>
          <p:nvPr/>
        </p:nvSpPr>
        <p:spPr>
          <a:xfrm>
            <a:off x="3468625" y="5538852"/>
            <a:ext cx="2286000" cy="1146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Enjoy</a:t>
            </a:r>
          </a:p>
        </p:txBody>
      </p:sp>
    </p:spTree>
    <p:extLst>
      <p:ext uri="{BB962C8B-B14F-4D97-AF65-F5344CB8AC3E}">
        <p14:creationId xmlns:p14="http://schemas.microsoft.com/office/powerpoint/2010/main" val="893025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xmlns:p14="http://schemas.microsoft.com/office/powerpoint/2010/main"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DA940-0075-4BEF-8D42-8EE46C9AD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44B90-E19B-4EC0-A919-143F9B65F893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Stella.Cottrell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2019, vol.5, The Study Skills Handbook.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application search,2020, THE OPRAH MAGAZINE.com/life/work-magazine , November 13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2020.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pictures, Onedrive,Powerpoint,2020</a:t>
            </a:r>
          </a:p>
        </p:txBody>
      </p:sp>
    </p:spTree>
    <p:extLst>
      <p:ext uri="{BB962C8B-B14F-4D97-AF65-F5344CB8AC3E}">
        <p14:creationId xmlns:p14="http://schemas.microsoft.com/office/powerpoint/2010/main" val="1760540879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F25A0713-A64B-439B-91E9-551CE2BAEA8D}" vid="{FD9CE0B8-0910-4446-AF74-F335AEE71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b23fa32-4003-4364-bee1-59546296639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4" ma:contentTypeDescription="Create a new document." ma:contentTypeScope="" ma:versionID="6893e67edf0aecc9d56cbae15a71e3b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2b530e866435262d0c401c94dcf3a313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50072C5-DDE0-4258-BA7A-4D4B80DFA632}">
  <ds:schemaRefs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7b23fa32-4003-4364-bee1-595462966394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EE8C63A-4744-4DE4-BB49-0FF0B5375C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68C050-2C1D-4714-8575-B63A8CAD2E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{9F2C4B7E-08B3-43C7-BB9E-5851062859D8}tf10001108_win32</Template>
  <TotalTime>285</TotalTime>
  <Words>359</Words>
  <Application>Microsoft Office PowerPoint</Application>
  <PresentationFormat>Widescreen</PresentationFormat>
  <Paragraphs>101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Segoe UI</vt:lpstr>
      <vt:lpstr>Segoe UI Light</vt:lpstr>
      <vt:lpstr>Times New Roman</vt:lpstr>
      <vt:lpstr>WelcomeDoc</vt:lpstr>
      <vt:lpstr>LEVEL 4  YOUTH WORK AND SOCIAL EDUCATION</vt:lpstr>
      <vt:lpstr>Introduction – key skills</vt:lpstr>
      <vt:lpstr>Organisation</vt:lpstr>
      <vt:lpstr>Organisation – How it can help</vt:lpstr>
      <vt:lpstr>Organisation - Apps</vt:lpstr>
      <vt:lpstr>Time Management</vt:lpstr>
      <vt:lpstr>Time Management</vt:lpstr>
      <vt:lpstr>CONFIDENCE</vt:lpstr>
      <vt:lpstr>CONCLUSION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 YOUTH WORK AND SOCIAL EDUCATION</dc:title>
  <dc:creator>Claire Louise Davies (2007261)</dc:creator>
  <cp:keywords/>
  <cp:lastModifiedBy>Claire Louise Davies (2007261)</cp:lastModifiedBy>
  <cp:revision>3</cp:revision>
  <dcterms:created xsi:type="dcterms:W3CDTF">2020-11-18T18:49:35Z</dcterms:created>
  <dcterms:modified xsi:type="dcterms:W3CDTF">2020-11-24T12:17:40Z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