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C57442-2FCA-43DC-9E0B-966E4968CBF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532FCE3-6F84-44FF-A92E-7FDC8F310AF3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This is a summary of the business’ transactions for  given period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DCC054-DD56-4C4F-8208-87EF4440315A}" type="parTrans" cxnId="{93FF93F3-7C98-413E-A436-EB6E760129FD}">
      <dgm:prSet/>
      <dgm:spPr/>
      <dgm:t>
        <a:bodyPr/>
        <a:lstStyle/>
        <a:p>
          <a:endParaRPr lang="en-US"/>
        </a:p>
      </dgm:t>
    </dgm:pt>
    <dgm:pt modelId="{D355C76C-0074-4C49-804B-1ED0E396713F}" type="sibTrans" cxnId="{93FF93F3-7C98-413E-A436-EB6E760129FD}">
      <dgm:prSet/>
      <dgm:spPr/>
      <dgm:t>
        <a:bodyPr/>
        <a:lstStyle/>
        <a:p>
          <a:endParaRPr lang="en-US"/>
        </a:p>
      </dgm:t>
    </dgm:pt>
    <dgm:pt modelId="{8805DDF5-229C-478A-AB5E-C1D81132200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is a measurement of the performance of the business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E561BD-44B2-4BC7-B19E-30C12BE2D4B0}" type="parTrans" cxnId="{4DEA531E-25B4-4541-9C62-592B444F24FF}">
      <dgm:prSet/>
      <dgm:spPr/>
      <dgm:t>
        <a:bodyPr/>
        <a:lstStyle/>
        <a:p>
          <a:endParaRPr lang="en-US"/>
        </a:p>
      </dgm:t>
    </dgm:pt>
    <dgm:pt modelId="{7B366338-2FAA-46F1-87CE-6D9C561DB613}" type="sibTrans" cxnId="{4DEA531E-25B4-4541-9C62-592B444F24FF}">
      <dgm:prSet/>
      <dgm:spPr/>
      <dgm:t>
        <a:bodyPr/>
        <a:lstStyle/>
        <a:p>
          <a:endParaRPr lang="en-US"/>
        </a:p>
      </dgm:t>
    </dgm:pt>
    <dgm:pt modelId="{640E27AF-55CB-4A24-8590-23004140A6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i.e.  its trading results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618336-0F04-43F2-BA11-6C743EEFF411}" type="parTrans" cxnId="{D89112A8-1FBC-4BCC-9A54-25B7853D0B16}">
      <dgm:prSet/>
      <dgm:spPr/>
      <dgm:t>
        <a:bodyPr/>
        <a:lstStyle/>
        <a:p>
          <a:endParaRPr lang="en-US"/>
        </a:p>
      </dgm:t>
    </dgm:pt>
    <dgm:pt modelId="{69DE0182-6E31-4502-982D-E38663ED131F}" type="sibTrans" cxnId="{D89112A8-1FBC-4BCC-9A54-25B7853D0B16}">
      <dgm:prSet/>
      <dgm:spPr/>
      <dgm:t>
        <a:bodyPr/>
        <a:lstStyle/>
        <a:p>
          <a:endParaRPr lang="en-US"/>
        </a:p>
      </dgm:t>
    </dgm:pt>
    <dgm:pt modelId="{93C1D986-DEF1-46E5-84E1-031BC36A7A53}" type="pres">
      <dgm:prSet presAssocID="{CEC57442-2FCA-43DC-9E0B-966E4968CBFF}" presName="root" presStyleCnt="0">
        <dgm:presLayoutVars>
          <dgm:dir/>
          <dgm:resizeHandles val="exact"/>
        </dgm:presLayoutVars>
      </dgm:prSet>
      <dgm:spPr/>
    </dgm:pt>
    <dgm:pt modelId="{FD20A8A2-F332-4D2A-9A19-1F6BB0E22F61}" type="pres">
      <dgm:prSet presAssocID="{F532FCE3-6F84-44FF-A92E-7FDC8F310AF3}" presName="compNode" presStyleCnt="0"/>
      <dgm:spPr/>
    </dgm:pt>
    <dgm:pt modelId="{ABBD6D77-DA60-49D8-A976-86406A37A60B}" type="pres">
      <dgm:prSet presAssocID="{F532FCE3-6F84-44FF-A92E-7FDC8F310AF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72DDBED9-8664-4F0F-9C4C-1E3990D030BC}" type="pres">
      <dgm:prSet presAssocID="{F532FCE3-6F84-44FF-A92E-7FDC8F310AF3}" presName="iconSpace" presStyleCnt="0"/>
      <dgm:spPr/>
    </dgm:pt>
    <dgm:pt modelId="{807F212A-9904-4A1E-B181-8BE01AD8D430}" type="pres">
      <dgm:prSet presAssocID="{F532FCE3-6F84-44FF-A92E-7FDC8F310AF3}" presName="parTx" presStyleLbl="revTx" presStyleIdx="0" presStyleCnt="4">
        <dgm:presLayoutVars>
          <dgm:chMax val="0"/>
          <dgm:chPref val="0"/>
        </dgm:presLayoutVars>
      </dgm:prSet>
      <dgm:spPr/>
    </dgm:pt>
    <dgm:pt modelId="{4B6097C4-E637-4AFC-8646-2660B707E22C}" type="pres">
      <dgm:prSet presAssocID="{F532FCE3-6F84-44FF-A92E-7FDC8F310AF3}" presName="txSpace" presStyleCnt="0"/>
      <dgm:spPr/>
    </dgm:pt>
    <dgm:pt modelId="{1D714094-2FD1-4AEE-B24B-B0C0270C1660}" type="pres">
      <dgm:prSet presAssocID="{F532FCE3-6F84-44FF-A92E-7FDC8F310AF3}" presName="desTx" presStyleLbl="revTx" presStyleIdx="1" presStyleCnt="4">
        <dgm:presLayoutVars/>
      </dgm:prSet>
      <dgm:spPr/>
    </dgm:pt>
    <dgm:pt modelId="{313238F6-8060-468A-ACE4-CF1A26A9B9FF}" type="pres">
      <dgm:prSet presAssocID="{D355C76C-0074-4C49-804B-1ED0E396713F}" presName="sibTrans" presStyleCnt="0"/>
      <dgm:spPr/>
    </dgm:pt>
    <dgm:pt modelId="{8E111A6D-5DD0-413A-BB61-D59F381EAA55}" type="pres">
      <dgm:prSet presAssocID="{8805DDF5-229C-478A-AB5E-C1D81132200C}" presName="compNode" presStyleCnt="0"/>
      <dgm:spPr/>
    </dgm:pt>
    <dgm:pt modelId="{34CB87EB-D010-4D30-8ED7-FB7887C278EC}" type="pres">
      <dgm:prSet presAssocID="{8805DDF5-229C-478A-AB5E-C1D81132200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204834D-5E07-4FAD-8AB9-6614AD64D324}" type="pres">
      <dgm:prSet presAssocID="{8805DDF5-229C-478A-AB5E-C1D81132200C}" presName="iconSpace" presStyleCnt="0"/>
      <dgm:spPr/>
    </dgm:pt>
    <dgm:pt modelId="{591518E0-E3CD-4D4B-A1C4-BF3E9B5237E6}" type="pres">
      <dgm:prSet presAssocID="{8805DDF5-229C-478A-AB5E-C1D81132200C}" presName="parTx" presStyleLbl="revTx" presStyleIdx="2" presStyleCnt="4">
        <dgm:presLayoutVars>
          <dgm:chMax val="0"/>
          <dgm:chPref val="0"/>
        </dgm:presLayoutVars>
      </dgm:prSet>
      <dgm:spPr/>
    </dgm:pt>
    <dgm:pt modelId="{0E451BD2-B7C9-42EC-91B7-C7AFB062D1CF}" type="pres">
      <dgm:prSet presAssocID="{8805DDF5-229C-478A-AB5E-C1D81132200C}" presName="txSpace" presStyleCnt="0"/>
      <dgm:spPr/>
    </dgm:pt>
    <dgm:pt modelId="{C6C0765C-6144-4DE4-9EC4-D50337FAD00D}" type="pres">
      <dgm:prSet presAssocID="{8805DDF5-229C-478A-AB5E-C1D81132200C}" presName="desTx" presStyleLbl="revTx" presStyleIdx="3" presStyleCnt="4">
        <dgm:presLayoutVars/>
      </dgm:prSet>
      <dgm:spPr/>
    </dgm:pt>
  </dgm:ptLst>
  <dgm:cxnLst>
    <dgm:cxn modelId="{6A076211-C7A8-49D8-BAA2-8FCA8BC72B88}" type="presOf" srcId="{8805DDF5-229C-478A-AB5E-C1D81132200C}" destId="{591518E0-E3CD-4D4B-A1C4-BF3E9B5237E6}" srcOrd="0" destOrd="0" presId="urn:microsoft.com/office/officeart/2018/2/layout/IconLabelDescriptionList"/>
    <dgm:cxn modelId="{4DEA531E-25B4-4541-9C62-592B444F24FF}" srcId="{CEC57442-2FCA-43DC-9E0B-966E4968CBFF}" destId="{8805DDF5-229C-478A-AB5E-C1D81132200C}" srcOrd="1" destOrd="0" parTransId="{7AE561BD-44B2-4BC7-B19E-30C12BE2D4B0}" sibTransId="{7B366338-2FAA-46F1-87CE-6D9C561DB613}"/>
    <dgm:cxn modelId="{741F6C5D-271A-4981-A43B-0A12B30DBAAE}" type="presOf" srcId="{640E27AF-55CB-4A24-8590-23004140A663}" destId="{C6C0765C-6144-4DE4-9EC4-D50337FAD00D}" srcOrd="0" destOrd="0" presId="urn:microsoft.com/office/officeart/2018/2/layout/IconLabelDescriptionList"/>
    <dgm:cxn modelId="{9E5E596C-49BC-4559-B029-F8782DE47A42}" type="presOf" srcId="{CEC57442-2FCA-43DC-9E0B-966E4968CBFF}" destId="{93C1D986-DEF1-46E5-84E1-031BC36A7A53}" srcOrd="0" destOrd="0" presId="urn:microsoft.com/office/officeart/2018/2/layout/IconLabelDescriptionList"/>
    <dgm:cxn modelId="{D89112A8-1FBC-4BCC-9A54-25B7853D0B16}" srcId="{8805DDF5-229C-478A-AB5E-C1D81132200C}" destId="{640E27AF-55CB-4A24-8590-23004140A663}" srcOrd="0" destOrd="0" parTransId="{06618336-0F04-43F2-BA11-6C743EEFF411}" sibTransId="{69DE0182-6E31-4502-982D-E38663ED131F}"/>
    <dgm:cxn modelId="{6E3E13BA-43D6-48D4-AF6B-E4DAC78851BA}" type="presOf" srcId="{F532FCE3-6F84-44FF-A92E-7FDC8F310AF3}" destId="{807F212A-9904-4A1E-B181-8BE01AD8D430}" srcOrd="0" destOrd="0" presId="urn:microsoft.com/office/officeart/2018/2/layout/IconLabelDescriptionList"/>
    <dgm:cxn modelId="{93FF93F3-7C98-413E-A436-EB6E760129FD}" srcId="{CEC57442-2FCA-43DC-9E0B-966E4968CBFF}" destId="{F532FCE3-6F84-44FF-A92E-7FDC8F310AF3}" srcOrd="0" destOrd="0" parTransId="{53DCC054-DD56-4C4F-8208-87EF4440315A}" sibTransId="{D355C76C-0074-4C49-804B-1ED0E396713F}"/>
    <dgm:cxn modelId="{9078613A-287A-4744-8AAC-248679069C42}" type="presParOf" srcId="{93C1D986-DEF1-46E5-84E1-031BC36A7A53}" destId="{FD20A8A2-F332-4D2A-9A19-1F6BB0E22F61}" srcOrd="0" destOrd="0" presId="urn:microsoft.com/office/officeart/2018/2/layout/IconLabelDescriptionList"/>
    <dgm:cxn modelId="{5EEC86DF-832E-4A97-AE53-F06B4A640309}" type="presParOf" srcId="{FD20A8A2-F332-4D2A-9A19-1F6BB0E22F61}" destId="{ABBD6D77-DA60-49D8-A976-86406A37A60B}" srcOrd="0" destOrd="0" presId="urn:microsoft.com/office/officeart/2018/2/layout/IconLabelDescriptionList"/>
    <dgm:cxn modelId="{155452E1-F8C8-44D2-8D3E-189D7B64333A}" type="presParOf" srcId="{FD20A8A2-F332-4D2A-9A19-1F6BB0E22F61}" destId="{72DDBED9-8664-4F0F-9C4C-1E3990D030BC}" srcOrd="1" destOrd="0" presId="urn:microsoft.com/office/officeart/2018/2/layout/IconLabelDescriptionList"/>
    <dgm:cxn modelId="{A4391FC4-6C0A-4BF2-8343-48DC48330F36}" type="presParOf" srcId="{FD20A8A2-F332-4D2A-9A19-1F6BB0E22F61}" destId="{807F212A-9904-4A1E-B181-8BE01AD8D430}" srcOrd="2" destOrd="0" presId="urn:microsoft.com/office/officeart/2018/2/layout/IconLabelDescriptionList"/>
    <dgm:cxn modelId="{84200939-9116-4DE3-AE9F-03E3BEFC98BC}" type="presParOf" srcId="{FD20A8A2-F332-4D2A-9A19-1F6BB0E22F61}" destId="{4B6097C4-E637-4AFC-8646-2660B707E22C}" srcOrd="3" destOrd="0" presId="urn:microsoft.com/office/officeart/2018/2/layout/IconLabelDescriptionList"/>
    <dgm:cxn modelId="{99BB89E3-3EF3-4D72-97B5-C65DD9E9388B}" type="presParOf" srcId="{FD20A8A2-F332-4D2A-9A19-1F6BB0E22F61}" destId="{1D714094-2FD1-4AEE-B24B-B0C0270C1660}" srcOrd="4" destOrd="0" presId="urn:microsoft.com/office/officeart/2018/2/layout/IconLabelDescriptionList"/>
    <dgm:cxn modelId="{1E9DA9DC-73EA-40CE-8A93-538BD3BEEA01}" type="presParOf" srcId="{93C1D986-DEF1-46E5-84E1-031BC36A7A53}" destId="{313238F6-8060-468A-ACE4-CF1A26A9B9FF}" srcOrd="1" destOrd="0" presId="urn:microsoft.com/office/officeart/2018/2/layout/IconLabelDescriptionList"/>
    <dgm:cxn modelId="{BFE648A8-3EA0-4545-B376-B648D5275141}" type="presParOf" srcId="{93C1D986-DEF1-46E5-84E1-031BC36A7A53}" destId="{8E111A6D-5DD0-413A-BB61-D59F381EAA55}" srcOrd="2" destOrd="0" presId="urn:microsoft.com/office/officeart/2018/2/layout/IconLabelDescriptionList"/>
    <dgm:cxn modelId="{C71BCE10-04FA-4475-950A-A69F350611C4}" type="presParOf" srcId="{8E111A6D-5DD0-413A-BB61-D59F381EAA55}" destId="{34CB87EB-D010-4D30-8ED7-FB7887C278EC}" srcOrd="0" destOrd="0" presId="urn:microsoft.com/office/officeart/2018/2/layout/IconLabelDescriptionList"/>
    <dgm:cxn modelId="{579C6829-DEB4-4F68-9066-AB65B823D18C}" type="presParOf" srcId="{8E111A6D-5DD0-413A-BB61-D59F381EAA55}" destId="{1204834D-5E07-4FAD-8AB9-6614AD64D324}" srcOrd="1" destOrd="0" presId="urn:microsoft.com/office/officeart/2018/2/layout/IconLabelDescriptionList"/>
    <dgm:cxn modelId="{C3D42E78-6C70-488D-BC69-2CC60CF69233}" type="presParOf" srcId="{8E111A6D-5DD0-413A-BB61-D59F381EAA55}" destId="{591518E0-E3CD-4D4B-A1C4-BF3E9B5237E6}" srcOrd="2" destOrd="0" presId="urn:microsoft.com/office/officeart/2018/2/layout/IconLabelDescriptionList"/>
    <dgm:cxn modelId="{CA2C8F47-0A60-4570-ADBD-35DCEE575A41}" type="presParOf" srcId="{8E111A6D-5DD0-413A-BB61-D59F381EAA55}" destId="{0E451BD2-B7C9-42EC-91B7-C7AFB062D1CF}" srcOrd="3" destOrd="0" presId="urn:microsoft.com/office/officeart/2018/2/layout/IconLabelDescriptionList"/>
    <dgm:cxn modelId="{85AC5701-2AB4-4372-9C0C-E4653FB50F97}" type="presParOf" srcId="{8E111A6D-5DD0-413A-BB61-D59F381EAA55}" destId="{C6C0765C-6144-4DE4-9EC4-D50337FAD00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5B748B-1D51-4EC7-81A9-E5DE26A2E69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4E16A0A-FAD3-48AE-830D-163E9A45888D}">
      <dgm:prSet/>
      <dgm:spPr/>
      <dgm:t>
        <a:bodyPr/>
        <a:lstStyle/>
        <a:p>
          <a:pPr>
            <a:defRPr cap="all"/>
          </a:pPr>
          <a:r>
            <a:rPr lang="en-GB"/>
            <a:t>It indicates the “wealth” of the business</a:t>
          </a:r>
          <a:endParaRPr lang="en-US"/>
        </a:p>
      </dgm:t>
    </dgm:pt>
    <dgm:pt modelId="{9871C407-2088-4850-875C-FC27309F0762}" type="parTrans" cxnId="{09183DDB-204B-40B4-8D59-4FD4EB4D8613}">
      <dgm:prSet/>
      <dgm:spPr/>
      <dgm:t>
        <a:bodyPr/>
        <a:lstStyle/>
        <a:p>
          <a:endParaRPr lang="en-US"/>
        </a:p>
      </dgm:t>
    </dgm:pt>
    <dgm:pt modelId="{1FAFEC74-6D53-4116-B02C-B8D5E41A7092}" type="sibTrans" cxnId="{09183DDB-204B-40B4-8D59-4FD4EB4D8613}">
      <dgm:prSet/>
      <dgm:spPr/>
      <dgm:t>
        <a:bodyPr/>
        <a:lstStyle/>
        <a:p>
          <a:endParaRPr lang="en-US"/>
        </a:p>
      </dgm:t>
    </dgm:pt>
    <dgm:pt modelId="{4C979F12-258B-4D86-87E7-F8D4675F7E4C}">
      <dgm:prSet/>
      <dgm:spPr/>
      <dgm:t>
        <a:bodyPr/>
        <a:lstStyle/>
        <a:p>
          <a:pPr>
            <a:defRPr cap="all"/>
          </a:pPr>
          <a:r>
            <a:rPr lang="en-GB"/>
            <a:t>It can be thought of a “photograph” of the business at the year end</a:t>
          </a:r>
          <a:endParaRPr lang="en-US"/>
        </a:p>
      </dgm:t>
    </dgm:pt>
    <dgm:pt modelId="{7721D758-E3DC-4ED2-800F-60FE0CCD8048}" type="parTrans" cxnId="{A70A51FE-931D-4D57-AA73-EBB631641AE7}">
      <dgm:prSet/>
      <dgm:spPr/>
      <dgm:t>
        <a:bodyPr/>
        <a:lstStyle/>
        <a:p>
          <a:endParaRPr lang="en-US"/>
        </a:p>
      </dgm:t>
    </dgm:pt>
    <dgm:pt modelId="{B800612C-CB6C-4E06-99FB-98CC64A76DC6}" type="sibTrans" cxnId="{A70A51FE-931D-4D57-AA73-EBB631641AE7}">
      <dgm:prSet/>
      <dgm:spPr/>
      <dgm:t>
        <a:bodyPr/>
        <a:lstStyle/>
        <a:p>
          <a:endParaRPr lang="en-US"/>
        </a:p>
      </dgm:t>
    </dgm:pt>
    <dgm:pt modelId="{2DCC261C-91C7-4A4F-B306-A9B038FA1CAF}" type="pres">
      <dgm:prSet presAssocID="{155B748B-1D51-4EC7-81A9-E5DE26A2E698}" presName="root" presStyleCnt="0">
        <dgm:presLayoutVars>
          <dgm:dir/>
          <dgm:resizeHandles val="exact"/>
        </dgm:presLayoutVars>
      </dgm:prSet>
      <dgm:spPr/>
    </dgm:pt>
    <dgm:pt modelId="{F442609A-8E76-4B95-86B1-D149CF6287AE}" type="pres">
      <dgm:prSet presAssocID="{44E16A0A-FAD3-48AE-830D-163E9A45888D}" presName="compNode" presStyleCnt="0"/>
      <dgm:spPr/>
    </dgm:pt>
    <dgm:pt modelId="{AF423B3A-59F1-4C91-9054-91455148F1F9}" type="pres">
      <dgm:prSet presAssocID="{44E16A0A-FAD3-48AE-830D-163E9A45888D}" presName="iconBgRect" presStyleLbl="bgShp" presStyleIdx="0" presStyleCnt="2"/>
      <dgm:spPr/>
    </dgm:pt>
    <dgm:pt modelId="{12DBEFC6-BA8A-4729-81DD-1BBBBD752758}" type="pres">
      <dgm:prSet presAssocID="{44E16A0A-FAD3-48AE-830D-163E9A45888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CF91B181-056B-4E7A-90AF-D4DD6615EB2E}" type="pres">
      <dgm:prSet presAssocID="{44E16A0A-FAD3-48AE-830D-163E9A45888D}" presName="spaceRect" presStyleCnt="0"/>
      <dgm:spPr/>
    </dgm:pt>
    <dgm:pt modelId="{11A5BEA6-0A1C-4DA1-8068-D71B41F6AF80}" type="pres">
      <dgm:prSet presAssocID="{44E16A0A-FAD3-48AE-830D-163E9A45888D}" presName="textRect" presStyleLbl="revTx" presStyleIdx="0" presStyleCnt="2">
        <dgm:presLayoutVars>
          <dgm:chMax val="1"/>
          <dgm:chPref val="1"/>
        </dgm:presLayoutVars>
      </dgm:prSet>
      <dgm:spPr/>
    </dgm:pt>
    <dgm:pt modelId="{1619A19F-CAF8-4874-8CAF-FD97285005C8}" type="pres">
      <dgm:prSet presAssocID="{1FAFEC74-6D53-4116-B02C-B8D5E41A7092}" presName="sibTrans" presStyleCnt="0"/>
      <dgm:spPr/>
    </dgm:pt>
    <dgm:pt modelId="{AB9E5711-F286-4844-A18C-E1EC5CAF1210}" type="pres">
      <dgm:prSet presAssocID="{4C979F12-258B-4D86-87E7-F8D4675F7E4C}" presName="compNode" presStyleCnt="0"/>
      <dgm:spPr/>
    </dgm:pt>
    <dgm:pt modelId="{13F0665D-0D6F-4B73-B2F1-28B5C25F48D6}" type="pres">
      <dgm:prSet presAssocID="{4C979F12-258B-4D86-87E7-F8D4675F7E4C}" presName="iconBgRect" presStyleLbl="bgShp" presStyleIdx="1" presStyleCnt="2"/>
      <dgm:spPr/>
    </dgm:pt>
    <dgm:pt modelId="{DD25CEBA-B838-462F-A62E-D66B24C17AB1}" type="pres">
      <dgm:prSet presAssocID="{4C979F12-258B-4D86-87E7-F8D4675F7E4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75DB3451-78D5-49D9-AC2B-EFF1D09C28F7}" type="pres">
      <dgm:prSet presAssocID="{4C979F12-258B-4D86-87E7-F8D4675F7E4C}" presName="spaceRect" presStyleCnt="0"/>
      <dgm:spPr/>
    </dgm:pt>
    <dgm:pt modelId="{AEBE6ECC-943C-4D08-B3AF-34FCF39299C8}" type="pres">
      <dgm:prSet presAssocID="{4C979F12-258B-4D86-87E7-F8D4675F7E4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754CA22-0ACF-49D9-A548-1BDA219B371A}" type="presOf" srcId="{44E16A0A-FAD3-48AE-830D-163E9A45888D}" destId="{11A5BEA6-0A1C-4DA1-8068-D71B41F6AF80}" srcOrd="0" destOrd="0" presId="urn:microsoft.com/office/officeart/2018/5/layout/IconCircleLabelList"/>
    <dgm:cxn modelId="{0099C550-DBE5-43E2-9DB5-6362889721BF}" type="presOf" srcId="{4C979F12-258B-4D86-87E7-F8D4675F7E4C}" destId="{AEBE6ECC-943C-4D08-B3AF-34FCF39299C8}" srcOrd="0" destOrd="0" presId="urn:microsoft.com/office/officeart/2018/5/layout/IconCircleLabelList"/>
    <dgm:cxn modelId="{47594954-AA03-4A83-88AB-F37E141FB63F}" type="presOf" srcId="{155B748B-1D51-4EC7-81A9-E5DE26A2E698}" destId="{2DCC261C-91C7-4A4F-B306-A9B038FA1CAF}" srcOrd="0" destOrd="0" presId="urn:microsoft.com/office/officeart/2018/5/layout/IconCircleLabelList"/>
    <dgm:cxn modelId="{09183DDB-204B-40B4-8D59-4FD4EB4D8613}" srcId="{155B748B-1D51-4EC7-81A9-E5DE26A2E698}" destId="{44E16A0A-FAD3-48AE-830D-163E9A45888D}" srcOrd="0" destOrd="0" parTransId="{9871C407-2088-4850-875C-FC27309F0762}" sibTransId="{1FAFEC74-6D53-4116-B02C-B8D5E41A7092}"/>
    <dgm:cxn modelId="{A70A51FE-931D-4D57-AA73-EBB631641AE7}" srcId="{155B748B-1D51-4EC7-81A9-E5DE26A2E698}" destId="{4C979F12-258B-4D86-87E7-F8D4675F7E4C}" srcOrd="1" destOrd="0" parTransId="{7721D758-E3DC-4ED2-800F-60FE0CCD8048}" sibTransId="{B800612C-CB6C-4E06-99FB-98CC64A76DC6}"/>
    <dgm:cxn modelId="{68F60B53-9DDB-484F-8591-7A54204AA05C}" type="presParOf" srcId="{2DCC261C-91C7-4A4F-B306-A9B038FA1CAF}" destId="{F442609A-8E76-4B95-86B1-D149CF6287AE}" srcOrd="0" destOrd="0" presId="urn:microsoft.com/office/officeart/2018/5/layout/IconCircleLabelList"/>
    <dgm:cxn modelId="{370952AA-BA69-4049-894E-799AB1B049BE}" type="presParOf" srcId="{F442609A-8E76-4B95-86B1-D149CF6287AE}" destId="{AF423B3A-59F1-4C91-9054-91455148F1F9}" srcOrd="0" destOrd="0" presId="urn:microsoft.com/office/officeart/2018/5/layout/IconCircleLabelList"/>
    <dgm:cxn modelId="{5E0E88CC-FCF5-460A-9DBE-D82996FDCEB2}" type="presParOf" srcId="{F442609A-8E76-4B95-86B1-D149CF6287AE}" destId="{12DBEFC6-BA8A-4729-81DD-1BBBBD752758}" srcOrd="1" destOrd="0" presId="urn:microsoft.com/office/officeart/2018/5/layout/IconCircleLabelList"/>
    <dgm:cxn modelId="{699BE5F9-64F2-4FFA-A1C8-E067F73F2EE8}" type="presParOf" srcId="{F442609A-8E76-4B95-86B1-D149CF6287AE}" destId="{CF91B181-056B-4E7A-90AF-D4DD6615EB2E}" srcOrd="2" destOrd="0" presId="urn:microsoft.com/office/officeart/2018/5/layout/IconCircleLabelList"/>
    <dgm:cxn modelId="{FB3CC3DB-3BBF-4264-9764-3F29F718958C}" type="presParOf" srcId="{F442609A-8E76-4B95-86B1-D149CF6287AE}" destId="{11A5BEA6-0A1C-4DA1-8068-D71B41F6AF80}" srcOrd="3" destOrd="0" presId="urn:microsoft.com/office/officeart/2018/5/layout/IconCircleLabelList"/>
    <dgm:cxn modelId="{B1110FCF-A15B-4DC9-9C69-84D220D7BBC7}" type="presParOf" srcId="{2DCC261C-91C7-4A4F-B306-A9B038FA1CAF}" destId="{1619A19F-CAF8-4874-8CAF-FD97285005C8}" srcOrd="1" destOrd="0" presId="urn:microsoft.com/office/officeart/2018/5/layout/IconCircleLabelList"/>
    <dgm:cxn modelId="{CD15570D-9CA5-4D8B-ACEC-3875BEFA9FC6}" type="presParOf" srcId="{2DCC261C-91C7-4A4F-B306-A9B038FA1CAF}" destId="{AB9E5711-F286-4844-A18C-E1EC5CAF1210}" srcOrd="2" destOrd="0" presId="urn:microsoft.com/office/officeart/2018/5/layout/IconCircleLabelList"/>
    <dgm:cxn modelId="{E96F88A4-9A61-4C5A-9D99-2361B093BBD1}" type="presParOf" srcId="{AB9E5711-F286-4844-A18C-E1EC5CAF1210}" destId="{13F0665D-0D6F-4B73-B2F1-28B5C25F48D6}" srcOrd="0" destOrd="0" presId="urn:microsoft.com/office/officeart/2018/5/layout/IconCircleLabelList"/>
    <dgm:cxn modelId="{AF5073B5-04D8-4168-B50F-7E32CD1BCD18}" type="presParOf" srcId="{AB9E5711-F286-4844-A18C-E1EC5CAF1210}" destId="{DD25CEBA-B838-462F-A62E-D66B24C17AB1}" srcOrd="1" destOrd="0" presId="urn:microsoft.com/office/officeart/2018/5/layout/IconCircleLabelList"/>
    <dgm:cxn modelId="{E150422C-AFBD-46CD-A952-52F10094266E}" type="presParOf" srcId="{AB9E5711-F286-4844-A18C-E1EC5CAF1210}" destId="{75DB3451-78D5-49D9-AC2B-EFF1D09C28F7}" srcOrd="2" destOrd="0" presId="urn:microsoft.com/office/officeart/2018/5/layout/IconCircleLabelList"/>
    <dgm:cxn modelId="{BAF14FC0-5D35-4FC4-A901-E409FE37F85E}" type="presParOf" srcId="{AB9E5711-F286-4844-A18C-E1EC5CAF1210}" destId="{AEBE6ECC-943C-4D08-B3AF-34FCF39299C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D6D77-DA60-49D8-A976-86406A37A60B}">
      <dsp:nvSpPr>
        <dsp:cNvPr id="0" name=""/>
        <dsp:cNvSpPr/>
      </dsp:nvSpPr>
      <dsp:spPr>
        <a:xfrm>
          <a:off x="1160" y="1125830"/>
          <a:ext cx="712441" cy="7124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F212A-9904-4A1E-B181-8BE01AD8D430}">
      <dsp:nvSpPr>
        <dsp:cNvPr id="0" name=""/>
        <dsp:cNvSpPr/>
      </dsp:nvSpPr>
      <dsp:spPr>
        <a:xfrm>
          <a:off x="1160" y="1966371"/>
          <a:ext cx="2035546" cy="148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This is a summary of the business’ transactions for  given period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" y="1966371"/>
        <a:ext cx="2035546" cy="1488493"/>
      </dsp:txXfrm>
    </dsp:sp>
    <dsp:sp modelId="{1D714094-2FD1-4AEE-B24B-B0C0270C1660}">
      <dsp:nvSpPr>
        <dsp:cNvPr id="0" name=""/>
        <dsp:cNvSpPr/>
      </dsp:nvSpPr>
      <dsp:spPr>
        <a:xfrm>
          <a:off x="1160" y="3514445"/>
          <a:ext cx="2035546" cy="590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CB87EB-D010-4D30-8ED7-FB7887C278EC}">
      <dsp:nvSpPr>
        <dsp:cNvPr id="0" name=""/>
        <dsp:cNvSpPr/>
      </dsp:nvSpPr>
      <dsp:spPr>
        <a:xfrm>
          <a:off x="2392927" y="1125830"/>
          <a:ext cx="712441" cy="7124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518E0-E3CD-4D4B-A1C4-BF3E9B5237E6}">
      <dsp:nvSpPr>
        <dsp:cNvPr id="0" name=""/>
        <dsp:cNvSpPr/>
      </dsp:nvSpPr>
      <dsp:spPr>
        <a:xfrm>
          <a:off x="2392927" y="1966371"/>
          <a:ext cx="2035546" cy="1488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It is a measurement of the performance of the business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2927" y="1966371"/>
        <a:ext cx="2035546" cy="1488493"/>
      </dsp:txXfrm>
    </dsp:sp>
    <dsp:sp modelId="{C6C0765C-6144-4DE4-9EC4-D50337FAD00D}">
      <dsp:nvSpPr>
        <dsp:cNvPr id="0" name=""/>
        <dsp:cNvSpPr/>
      </dsp:nvSpPr>
      <dsp:spPr>
        <a:xfrm>
          <a:off x="2392927" y="3514445"/>
          <a:ext cx="2035546" cy="590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i.e.  its trading results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92927" y="3514445"/>
        <a:ext cx="2035546" cy="5904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23B3A-59F1-4C91-9054-91455148F1F9}">
      <dsp:nvSpPr>
        <dsp:cNvPr id="0" name=""/>
        <dsp:cNvSpPr/>
      </dsp:nvSpPr>
      <dsp:spPr>
        <a:xfrm>
          <a:off x="709509" y="130305"/>
          <a:ext cx="2093062" cy="20930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DBEFC6-BA8A-4729-81DD-1BBBBD752758}">
      <dsp:nvSpPr>
        <dsp:cNvPr id="0" name=""/>
        <dsp:cNvSpPr/>
      </dsp:nvSpPr>
      <dsp:spPr>
        <a:xfrm>
          <a:off x="1155571" y="576368"/>
          <a:ext cx="1200937" cy="1200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5BEA6-0A1C-4DA1-8068-D71B41F6AF80}">
      <dsp:nvSpPr>
        <dsp:cNvPr id="0" name=""/>
        <dsp:cNvSpPr/>
      </dsp:nvSpPr>
      <dsp:spPr>
        <a:xfrm>
          <a:off x="40415" y="2875306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It indicates the “wealth” of the business</a:t>
          </a:r>
          <a:endParaRPr lang="en-US" sz="1700" kern="1200"/>
        </a:p>
      </dsp:txBody>
      <dsp:txXfrm>
        <a:off x="40415" y="2875306"/>
        <a:ext cx="3431250" cy="720000"/>
      </dsp:txXfrm>
    </dsp:sp>
    <dsp:sp modelId="{13F0665D-0D6F-4B73-B2F1-28B5C25F48D6}">
      <dsp:nvSpPr>
        <dsp:cNvPr id="0" name=""/>
        <dsp:cNvSpPr/>
      </dsp:nvSpPr>
      <dsp:spPr>
        <a:xfrm>
          <a:off x="4741228" y="130305"/>
          <a:ext cx="2093062" cy="20930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5CEBA-B838-462F-A62E-D66B24C17AB1}">
      <dsp:nvSpPr>
        <dsp:cNvPr id="0" name=""/>
        <dsp:cNvSpPr/>
      </dsp:nvSpPr>
      <dsp:spPr>
        <a:xfrm>
          <a:off x="5187290" y="576368"/>
          <a:ext cx="1200937" cy="1200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E6ECC-943C-4D08-B3AF-34FCF39299C8}">
      <dsp:nvSpPr>
        <dsp:cNvPr id="0" name=""/>
        <dsp:cNvSpPr/>
      </dsp:nvSpPr>
      <dsp:spPr>
        <a:xfrm>
          <a:off x="4072134" y="2875306"/>
          <a:ext cx="34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It can be thought of a “photograph” of the business at the year end</a:t>
          </a:r>
          <a:endParaRPr lang="en-US" sz="1700" kern="1200"/>
        </a:p>
      </dsp:txBody>
      <dsp:txXfrm>
        <a:off x="4072134" y="2875306"/>
        <a:ext cx="343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097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807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379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83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10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8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977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16613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32713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286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076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F6A8A04-E457-4963-ACF4-4E88CEC292AE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754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PRINCIPAL FINANCIAL STATEMENTS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</a:t>
            </a:r>
            <a:r>
              <a:rPr lang="en-GB"/>
              <a:t>PROFIT</a:t>
            </a:r>
            <a:r>
              <a:rPr lang="en-GB" dirty="0"/>
              <a:t> AND LOSS ACCOUNT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49F22B-4148-7C68-0C85-7FE1870D7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365708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dirty="0"/>
              <a:t>THE BALANCE SHEET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 statement of the financial position of the business at the year end</a:t>
            </a:r>
          </a:p>
          <a:p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lists all the assets and liabilities of the business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THE BALANCE SHEET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052FA4-F814-6A0A-FF89-3576D9A506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7925901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r>
              <a:rPr lang="en-GB" dirty="0"/>
              <a:t>BASIS OF PREPARATION OF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2103120"/>
            <a:ext cx="4864100" cy="393192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Accounts are NOT prepared on a cash received / cash paid basis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i.e.  recognised on the invoice date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BBA446B5-A820-B776-8274-CF5882946D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428" y="2845442"/>
            <a:ext cx="2264734" cy="226473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160ED8AC-BAF6-BB2C-9C7F-91E7451439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11944" r="772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r>
              <a:rPr lang="en-GB" dirty="0"/>
              <a:t>BASIS OF PREPARATION OF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2103120"/>
            <a:ext cx="7543800" cy="3931920"/>
          </a:xfrm>
        </p:spPr>
        <p:txBody>
          <a:bodyPr>
            <a:normAutofit/>
          </a:bodyPr>
          <a:lstStyle/>
          <a:p>
            <a:r>
              <a:rPr lang="en-GB" dirty="0"/>
              <a:t>A full 12 months expenses need to be included in the profit and loss account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	</a:t>
            </a:r>
            <a:r>
              <a:rPr lang="en-GB" dirty="0" err="1"/>
              <a:t>i.e</a:t>
            </a:r>
            <a:r>
              <a:rPr lang="en-GB" dirty="0"/>
              <a:t>  we need to adjust for items being paid in arrears or in advance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176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Garamond</vt:lpstr>
      <vt:lpstr>Savon</vt:lpstr>
      <vt:lpstr>THE PRINCIPAL FINANCIAL STATEMENTS</vt:lpstr>
      <vt:lpstr>THE PROFIT AND LOSS ACCOUNT</vt:lpstr>
      <vt:lpstr>THE BALANCE SHEET </vt:lpstr>
      <vt:lpstr>THE BALANCE SHEET</vt:lpstr>
      <vt:lpstr>BASIS OF PREPARATION OF ACCOUNTS</vt:lpstr>
      <vt:lpstr>BASIS OF PREPARATION OF ACCOUNTS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Marie Pitson</cp:lastModifiedBy>
  <cp:revision>7</cp:revision>
  <dcterms:created xsi:type="dcterms:W3CDTF">2012-06-11T08:45:23Z</dcterms:created>
  <dcterms:modified xsi:type="dcterms:W3CDTF">2022-08-05T14:37:51Z</dcterms:modified>
</cp:coreProperties>
</file>