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6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7.xml" ContentType="application/vnd.openxmlformats-officedocument.presentationml.notesSlide+xml"/>
  <Override PartName="/ppt/theme/themeOverride7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325" r:id="rId2"/>
    <p:sldId id="340" r:id="rId3"/>
    <p:sldId id="310" r:id="rId4"/>
    <p:sldId id="311" r:id="rId5"/>
    <p:sldId id="332" r:id="rId6"/>
    <p:sldId id="330" r:id="rId7"/>
    <p:sldId id="312" r:id="rId8"/>
    <p:sldId id="313" r:id="rId9"/>
    <p:sldId id="322" r:id="rId10"/>
    <p:sldId id="339" r:id="rId11"/>
    <p:sldId id="323" r:id="rId12"/>
    <p:sldId id="324" r:id="rId13"/>
    <p:sldId id="314" r:id="rId14"/>
    <p:sldId id="334" r:id="rId15"/>
    <p:sldId id="338" r:id="rId16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D1D1"/>
    <a:srgbClr val="C8CACA"/>
    <a:srgbClr val="C6CBCC"/>
    <a:srgbClr val="C0C0C0"/>
    <a:srgbClr val="DDDDDD"/>
    <a:srgbClr val="FF0000"/>
    <a:srgbClr val="0000FF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2439" autoAdjust="0"/>
  </p:normalViewPr>
  <p:slideViewPr>
    <p:cSldViewPr>
      <p:cViewPr varScale="1">
        <p:scale>
          <a:sx n="63" d="100"/>
          <a:sy n="63" d="100"/>
        </p:scale>
        <p:origin x="1590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0443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43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768" y="4715153"/>
            <a:ext cx="5438140" cy="446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0443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0709883-1451-407B-A27E-3DFDA8DE8D7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03692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7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2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8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3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9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4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5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6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-1201738" y="0"/>
            <a:ext cx="8959851" cy="6721475"/>
          </a:xfrm>
          <a:ln/>
          <a:extLs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sp>
      <p:sp>
        <p:nvSpPr>
          <p:cNvPr id="16387" name="Rectangle 3"/>
          <p:cNvSpPr>
            <a:spLocks noGrp="1" noRot="1" noChangeAspect="1" noChangeArrowheads="1" noTextEdit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8973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381000" y="0"/>
            <a:ext cx="2084388" cy="1565275"/>
          </a:xfrm>
          <a:ln/>
          <a:extLs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sp>
      <p:sp>
        <p:nvSpPr>
          <p:cNvPr id="19459" name="Rectangle 3"/>
          <p:cNvSpPr>
            <a:spLocks noGrp="1" noRot="1" noChangeAspect="1" noChangeArrowheads="1" noTextEdit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6226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88" y="0"/>
            <a:ext cx="0" cy="0"/>
          </a:xfrm>
          <a:ln/>
          <a:extLs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sp>
      <p:sp>
        <p:nvSpPr>
          <p:cNvPr id="21507" name="Rectangle 3"/>
          <p:cNvSpPr>
            <a:spLocks noGrp="1" noRot="1" noChangeAspect="1" noChangeArrowheads="1" noTextEdit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9626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88" y="0"/>
            <a:ext cx="0" cy="0"/>
          </a:xfrm>
          <a:ln/>
          <a:extLs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sp>
      <p:sp>
        <p:nvSpPr>
          <p:cNvPr id="34819" name="Rectangle 3"/>
          <p:cNvSpPr>
            <a:spLocks noGrp="1" noRot="1" noChangeAspect="1" noChangeArrowheads="1" noTextEdit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3204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-4478338" y="0"/>
            <a:ext cx="8959851" cy="6721475"/>
          </a:xfrm>
          <a:ln/>
          <a:extLs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sp>
      <p:sp>
        <p:nvSpPr>
          <p:cNvPr id="36867" name="Rectangle 3"/>
          <p:cNvSpPr>
            <a:spLocks noGrp="1" noRot="1" noChangeAspect="1" noChangeArrowheads="1" noTextEdit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3892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2147483647" y="0"/>
            <a:ext cx="222167450" cy="166627175"/>
          </a:xfrm>
          <a:ln/>
          <a:extLs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sp>
      <p:sp>
        <p:nvSpPr>
          <p:cNvPr id="38915" name="Rectangle 3"/>
          <p:cNvSpPr>
            <a:spLocks noGrp="1" noRot="1" noChangeAspect="1" noChangeArrowheads="1" noTextEdit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9601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2147483647" y="0"/>
            <a:ext cx="222327788" cy="166746238"/>
          </a:xfrm>
          <a:ln/>
          <a:extLs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sp>
      <p:sp>
        <p:nvSpPr>
          <p:cNvPr id="23555" name="Rectangle 3"/>
          <p:cNvSpPr>
            <a:spLocks noGrp="1" noRot="1" noChangeAspect="1" noChangeArrowheads="1" noTextEdit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5195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023F65-F210-488C-B32D-17617B17F5C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05CE8C-92F6-477A-B47F-3EDE6EB923A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071C08-B31B-4F13-B2D1-799398D7BB8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B0231E-F562-4190-9D4C-5E1DA02E42D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D1761D-9468-437E-B616-FD78BDC5ECC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139B38-A88D-4D2F-B2FC-9701A28BFC6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B01EAF-D60B-4FE4-B3FB-69DF8E998C0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DF822C-710A-43E5-B6D9-89E01CDBB98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1569E5-82AA-4A35-B7D2-7E012406F85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C9ABDD-FE46-4BE1-9B29-58187BDAA2E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4ACE6C-DC2D-4F15-BB42-5A62A5914D7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zh-CN"/>
              <a:t>Financial Management</a:t>
            </a:r>
            <a:endParaRPr lang="en-US" altLang="zh-CN" sz="180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7514D9-B9DE-4F88-9007-823BE220E2BB}" type="slidenum">
              <a:rPr lang="en-US" altLang="zh-CN"/>
              <a:pPr>
                <a:defRPr/>
              </a:pPr>
              <a:t>‹#›</a:t>
            </a:fld>
            <a:endParaRPr lang="en-US" altLang="zh-CN" sz="1800"/>
          </a:p>
        </p:txBody>
      </p:sp>
    </p:spTree>
    <p:extLst>
      <p:ext uri="{BB962C8B-B14F-4D97-AF65-F5344CB8AC3E}">
        <p14:creationId xmlns:p14="http://schemas.microsoft.com/office/powerpoint/2010/main" val="13558458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82FD34F-8351-404C-969B-A527695EF568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hd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feature=endscreen&amp;v=SKAmExkJZF4&amp;NR=1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0rcvlqUiTM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1296143"/>
          </a:xfrm>
        </p:spPr>
        <p:txBody>
          <a:bodyPr/>
          <a:lstStyle/>
          <a:p>
            <a:r>
              <a:rPr lang="en-GB" dirty="0"/>
              <a:t>This week: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132856"/>
            <a:ext cx="6400800" cy="3505944"/>
          </a:xfrm>
        </p:spPr>
        <p:txBody>
          <a:bodyPr/>
          <a:lstStyle/>
          <a:p>
            <a:r>
              <a:rPr lang="en-GB" dirty="0"/>
              <a:t>Cash Flows and Cash Management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23F65-F210-488C-B32D-17617B17F5C1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6482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Cashflow statements and Forecasts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cashflow statement summarises </a:t>
            </a:r>
            <a:r>
              <a:rPr lang="en-GB" b="1" dirty="0"/>
              <a:t>historic</a:t>
            </a:r>
            <a:r>
              <a:rPr lang="en-GB" dirty="0"/>
              <a:t> </a:t>
            </a:r>
            <a:r>
              <a:rPr lang="en-GB"/>
              <a:t>cash flows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A Cashflow forecast predicts </a:t>
            </a:r>
            <a:r>
              <a:rPr lang="en-GB" b="1" dirty="0"/>
              <a:t>future</a:t>
            </a:r>
            <a:r>
              <a:rPr lang="en-GB" dirty="0"/>
              <a:t> cash flows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5CE8C-92F6-477A-B47F-3EDE6EB923A9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Footer Placeholder 3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/>
              <a:t>Financial Management</a:t>
            </a:r>
            <a:endParaRPr lang="en-US" altLang="zh-CN" sz="1800"/>
          </a:p>
        </p:txBody>
      </p:sp>
      <p:sp>
        <p:nvSpPr>
          <p:cNvPr id="15363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2BFF74D-8222-46A7-84D7-A94E88DBF502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zh-CN" sz="1800"/>
          </a:p>
        </p:txBody>
      </p:sp>
      <p:sp>
        <p:nvSpPr>
          <p:cNvPr id="15364" name="Text Box 2"/>
          <p:cNvSpPr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</a:endParaRPr>
          </a:p>
        </p:txBody>
      </p:sp>
      <p:sp>
        <p:nvSpPr>
          <p:cNvPr id="15365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 eaLnBrk="1" hangingPunct="1"/>
            <a:r>
              <a:rPr lang="en-US" altLang="zh-CN" sz="3600" dirty="0">
                <a:ea typeface="SimSun" panose="02010600030101010101" pitchFamily="2" charset="-122"/>
              </a:rPr>
              <a:t>The Cash Flow Statement</a:t>
            </a:r>
          </a:p>
        </p:txBody>
      </p:sp>
      <p:sp>
        <p:nvSpPr>
          <p:cNvPr id="15366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396876" y="1512931"/>
            <a:ext cx="8135937" cy="4895850"/>
          </a:xfrm>
          <a:extLs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  <p:txBody>
          <a:bodyPr/>
          <a:lstStyle/>
          <a:p>
            <a:pPr marL="0" indent="0" eaLnBrk="1" hangingPunct="1">
              <a:lnSpc>
                <a:spcPct val="80000"/>
              </a:lnSpc>
              <a:buNone/>
            </a:pPr>
            <a:endParaRPr lang="en-US" altLang="zh-CN" sz="1400" b="1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2400" b="1" dirty="0">
                <a:ea typeface="SimSun" panose="02010600030101010101" pitchFamily="2" charset="-122"/>
              </a:rPr>
              <a:t>The cash flow position is measured by a third financial statement – the Cash Flow Statement/Statement of Cash Flow</a:t>
            </a:r>
          </a:p>
          <a:p>
            <a:pPr eaLnBrk="1" hangingPunct="1">
              <a:lnSpc>
                <a:spcPct val="80000"/>
              </a:lnSpc>
            </a:pPr>
            <a:endParaRPr lang="en-US" altLang="zh-CN" sz="2400" b="1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2400" b="1" dirty="0">
                <a:ea typeface="SimSun" panose="02010600030101010101" pitchFamily="2" charset="-122"/>
              </a:rPr>
              <a:t>It reveals the movements from main sources and uses of cash over a time period: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zh-CN" sz="2400" b="1" dirty="0">
                <a:ea typeface="SimSun" panose="02010600030101010101" pitchFamily="2" charset="-122"/>
              </a:rPr>
              <a:t>from operating activities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zh-CN" sz="2400" b="1" dirty="0">
                <a:ea typeface="SimSun" panose="02010600030101010101" pitchFamily="2" charset="-122"/>
              </a:rPr>
              <a:t>from investing activities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zh-CN" sz="2400" b="1" dirty="0">
                <a:ea typeface="SimSun" panose="02010600030101010101" pitchFamily="2" charset="-122"/>
              </a:rPr>
              <a:t>from financing activities</a:t>
            </a:r>
          </a:p>
          <a:p>
            <a:pPr eaLnBrk="1" hangingPunct="1">
              <a:lnSpc>
                <a:spcPct val="80000"/>
              </a:lnSpc>
            </a:pPr>
            <a:endParaRPr lang="en-US" altLang="zh-CN" sz="2400" b="1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2400" b="1" dirty="0">
                <a:ea typeface="SimSun" panose="02010600030101010101" pitchFamily="2" charset="-122"/>
              </a:rPr>
              <a:t>Cash is the ‘lifeblood’ of a business - a business cannot operate without it!</a:t>
            </a:r>
          </a:p>
          <a:p>
            <a:pPr eaLnBrk="1" hangingPunct="1">
              <a:lnSpc>
                <a:spcPct val="80000"/>
              </a:lnSpc>
            </a:pPr>
            <a:endParaRPr lang="en-US" altLang="zh-CN" sz="2400" b="1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zh-CN" sz="1400" b="1" dirty="0">
                <a:ea typeface="SimSun" panose="02010600030101010101" pitchFamily="2" charset="-122"/>
              </a:rPr>
              <a:t>	</a:t>
            </a:r>
          </a:p>
          <a:p>
            <a:pPr eaLnBrk="1" hangingPunct="1">
              <a:lnSpc>
                <a:spcPct val="80000"/>
              </a:lnSpc>
            </a:pPr>
            <a:endParaRPr lang="en-US" altLang="zh-CN" sz="1400" b="1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zh-CN" sz="1400" b="1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zh-CN" sz="1400" b="1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zh-CN" sz="1800" dirty="0">
              <a:ea typeface="SimSun" panose="02010600030101010101" pitchFamily="2" charset="-122"/>
            </a:endParaRPr>
          </a:p>
        </p:txBody>
      </p:sp>
      <p:graphicFrame>
        <p:nvGraphicFramePr>
          <p:cNvPr id="2" name="Group 6"/>
          <p:cNvGraphicFramePr>
            <a:graphicFrameLocks noGrp="1"/>
          </p:cNvGraphicFramePr>
          <p:nvPr/>
        </p:nvGraphicFramePr>
        <p:xfrm>
          <a:off x="0" y="0"/>
          <a:ext cx="1273175" cy="1036681"/>
        </p:xfrm>
        <a:graphic>
          <a:graphicData uri="http://schemas.openxmlformats.org/drawingml/2006/table">
            <a:tbl>
              <a:tblPr/>
              <a:tblGrid>
                <a:gridCol w="8568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8027">
                <a:tc row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861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820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53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53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53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36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6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Footer Placeholder 4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/>
              <a:t>Financial Management</a:t>
            </a:r>
            <a:endParaRPr lang="en-US" altLang="zh-CN" sz="1800"/>
          </a:p>
        </p:txBody>
      </p:sp>
      <p:sp>
        <p:nvSpPr>
          <p:cNvPr id="1741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B43D9C6-C5F4-4711-84CA-E3D4F55D992A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US" altLang="zh-CN" sz="1800"/>
          </a:p>
        </p:txBody>
      </p:sp>
      <p:pic>
        <p:nvPicPr>
          <p:cNvPr id="1741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52638" y="1341438"/>
            <a:ext cx="4875212" cy="4176712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7413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68313" y="333375"/>
            <a:ext cx="8229600" cy="431800"/>
          </a:xfrm>
          <a:extLst>
            <a:ext uri="{91240B29-F687-4F45-9708-019B960494DF}">
              <a14:hiddenLine xmlns:a14="http://schemas.microsoft.com/office/drawing/2010/main" w="9525" cap="flat" cmpd="sng">
                <a:solidFill>
                  <a:srgbClr val="000000"/>
                </a:solidFill>
                <a:bevel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r>
              <a:rPr lang="en-US" altLang="zh-CN" sz="3200">
                <a:ea typeface="SimSun" panose="02010600030101010101" pitchFamily="2" charset="-122"/>
              </a:rPr>
              <a:t>Cash Flow </a:t>
            </a:r>
          </a:p>
        </p:txBody>
      </p:sp>
    </p:spTree>
    <p:extLst>
      <p:ext uri="{BB962C8B-B14F-4D97-AF65-F5344CB8AC3E}">
        <p14:creationId xmlns:p14="http://schemas.microsoft.com/office/powerpoint/2010/main" val="39262810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What is the effect on profit and cash? (increase or decrease)</a:t>
            </a:r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632244586"/>
              </p:ext>
            </p:extLst>
          </p:nvPr>
        </p:nvGraphicFramePr>
        <p:xfrm>
          <a:off x="457201" y="1600198"/>
          <a:ext cx="4402832" cy="3549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028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4364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3645">
                <a:tc>
                  <a:txBody>
                    <a:bodyPr/>
                    <a:lstStyle/>
                    <a:p>
                      <a:r>
                        <a:rPr lang="en-GB" dirty="0"/>
                        <a:t>1. Repayment of borrowings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3645">
                <a:tc>
                  <a:txBody>
                    <a:bodyPr/>
                    <a:lstStyle/>
                    <a:p>
                      <a:r>
                        <a:rPr lang="en-GB" dirty="0"/>
                        <a:t>2. Making a profitable</a:t>
                      </a:r>
                      <a:r>
                        <a:rPr lang="en-GB" baseline="0" dirty="0"/>
                        <a:t> sale on credit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3645">
                <a:tc>
                  <a:txBody>
                    <a:bodyPr/>
                    <a:lstStyle/>
                    <a:p>
                      <a:r>
                        <a:rPr lang="en-GB" dirty="0"/>
                        <a:t>3. Buying</a:t>
                      </a:r>
                      <a:r>
                        <a:rPr lang="en-GB" baseline="0" dirty="0"/>
                        <a:t> a non-current asset on credit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3645">
                <a:tc>
                  <a:txBody>
                    <a:bodyPr/>
                    <a:lstStyle/>
                    <a:p>
                      <a:r>
                        <a:rPr lang="en-GB" dirty="0"/>
                        <a:t>4. Receiving cash from a credit customer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3645">
                <a:tc>
                  <a:txBody>
                    <a:bodyPr/>
                    <a:lstStyle/>
                    <a:p>
                      <a:r>
                        <a:rPr lang="en-GB" dirty="0"/>
                        <a:t>5. Depreciating a non-current asset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43645">
                <a:tc>
                  <a:txBody>
                    <a:bodyPr/>
                    <a:lstStyle/>
                    <a:p>
                      <a:r>
                        <a:rPr lang="en-GB" dirty="0"/>
                        <a:t>6. Buying some inventories for cash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43645">
                <a:tc>
                  <a:txBody>
                    <a:bodyPr/>
                    <a:lstStyle/>
                    <a:p>
                      <a:r>
                        <a:rPr lang="en-GB" dirty="0"/>
                        <a:t>7. Making a share</a:t>
                      </a:r>
                      <a:r>
                        <a:rPr lang="en-GB" baseline="0" dirty="0"/>
                        <a:t> issue for cash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graphicFrame>
        <p:nvGraphicFramePr>
          <p:cNvPr id="10" name="Content Placeholder 9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367959987"/>
              </p:ext>
            </p:extLst>
          </p:nvPr>
        </p:nvGraphicFramePr>
        <p:xfrm>
          <a:off x="5004045" y="1566863"/>
          <a:ext cx="3682754" cy="8795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13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413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3979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Effect on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Effect on Cash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9790">
                <a:tc>
                  <a:txBody>
                    <a:bodyPr/>
                    <a:lstStyle/>
                    <a:p>
                      <a:r>
                        <a:rPr lang="en-GB" dirty="0"/>
                        <a:t>none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decrease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5CE8C-92F6-477A-B47F-3EDE6EB923A9}" type="slidenum">
              <a:rPr lang="en-GB" smtClean="0"/>
              <a:pPr/>
              <a:t>5</a:t>
            </a:fld>
            <a:endParaRPr lang="en-GB"/>
          </a:p>
        </p:txBody>
      </p:sp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6051534"/>
              </p:ext>
            </p:extLst>
          </p:nvPr>
        </p:nvGraphicFramePr>
        <p:xfrm>
          <a:off x="5004045" y="2519357"/>
          <a:ext cx="368275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13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413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increase</a:t>
                      </a:r>
                    </a:p>
                  </a:txBody>
                  <a:tcPr>
                    <a:solidFill>
                      <a:schemeClr val="accent3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none</a:t>
                      </a:r>
                    </a:p>
                  </a:txBody>
                  <a:tcPr>
                    <a:solidFill>
                      <a:schemeClr val="accent3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9033191"/>
              </p:ext>
            </p:extLst>
          </p:nvPr>
        </p:nvGraphicFramePr>
        <p:xfrm>
          <a:off x="5004045" y="2982646"/>
          <a:ext cx="368275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13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413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8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none</a:t>
                      </a: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8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none</a:t>
                      </a:r>
                    </a:p>
                  </a:txBody>
                  <a:tcPr>
                    <a:solidFill>
                      <a:schemeClr val="accent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3" name="Table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5461537"/>
              </p:ext>
            </p:extLst>
          </p:nvPr>
        </p:nvGraphicFramePr>
        <p:xfrm>
          <a:off x="5011558" y="3421066"/>
          <a:ext cx="367524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762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376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none</a:t>
                      </a:r>
                    </a:p>
                  </a:txBody>
                  <a:tcPr>
                    <a:solidFill>
                      <a:schemeClr val="accent3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increase</a:t>
                      </a:r>
                    </a:p>
                  </a:txBody>
                  <a:tcPr>
                    <a:solidFill>
                      <a:schemeClr val="accent3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338277"/>
              </p:ext>
            </p:extLst>
          </p:nvPr>
        </p:nvGraphicFramePr>
        <p:xfrm>
          <a:off x="5011558" y="3884355"/>
          <a:ext cx="367524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762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376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decrease</a:t>
                      </a: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none</a:t>
                      </a:r>
                    </a:p>
                  </a:txBody>
                  <a:tcPr>
                    <a:solidFill>
                      <a:schemeClr val="accent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5" name="Table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3985283"/>
              </p:ext>
            </p:extLst>
          </p:nvPr>
        </p:nvGraphicFramePr>
        <p:xfrm>
          <a:off x="5024362" y="4347644"/>
          <a:ext cx="366243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12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312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none</a:t>
                      </a:r>
                    </a:p>
                  </a:txBody>
                  <a:tcPr>
                    <a:solidFill>
                      <a:schemeClr val="accent3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decrease</a:t>
                      </a:r>
                    </a:p>
                  </a:txBody>
                  <a:tcPr>
                    <a:solidFill>
                      <a:schemeClr val="accent3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6" name="Table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9746767"/>
              </p:ext>
            </p:extLst>
          </p:nvPr>
        </p:nvGraphicFramePr>
        <p:xfrm>
          <a:off x="5024362" y="4778519"/>
          <a:ext cx="366243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12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312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none</a:t>
                      </a: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increase</a:t>
                      </a:r>
                    </a:p>
                  </a:txBody>
                  <a:tcPr>
                    <a:solidFill>
                      <a:schemeClr val="accent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9005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Cash Flow v. Profit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zh-CN"/>
              <a:t>Financial Management</a:t>
            </a:r>
            <a:endParaRPr lang="en-US" altLang="zh-CN" sz="18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7514D9-B9DE-4F88-9007-823BE220E2BB}" type="slidenum">
              <a:rPr lang="en-US" altLang="zh-CN" smtClean="0"/>
              <a:pPr>
                <a:defRPr/>
              </a:pPr>
              <a:t>6</a:t>
            </a:fld>
            <a:endParaRPr lang="en-US" altLang="zh-CN" sz="1800"/>
          </a:p>
        </p:txBody>
      </p:sp>
      <p:sp>
        <p:nvSpPr>
          <p:cNvPr id="5" name="Rectangle 4"/>
          <p:cNvSpPr/>
          <p:nvPr/>
        </p:nvSpPr>
        <p:spPr>
          <a:xfrm>
            <a:off x="683568" y="1720840"/>
            <a:ext cx="7560840" cy="39333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zh-CN" sz="2400" b="1" u="sng" dirty="0">
                <a:ea typeface="SimSun" panose="02010600030101010101" pitchFamily="2" charset="-122"/>
              </a:rPr>
              <a:t>Cash flow and profit are different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zh-CN" sz="2400" b="1" u="sng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2400" b="1" dirty="0">
                <a:ea typeface="SimSun" panose="02010600030101010101" pitchFamily="2" charset="-122"/>
              </a:rPr>
              <a:t>Cash flow is the money that flows in and out of the business activities, whereas profit is what remains from revenue after all business expenses have been deducted.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zh-CN" sz="2400" b="1" u="sng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2400" b="1" dirty="0">
                <a:ea typeface="SimSun" panose="02010600030101010101" pitchFamily="2" charset="-122"/>
              </a:rPr>
              <a:t>A business may be profitable but it needs cash to survive in order to pay its short-term liabilities</a:t>
            </a:r>
          </a:p>
          <a:p>
            <a:pPr eaLnBrk="1" hangingPunct="1">
              <a:lnSpc>
                <a:spcPct val="80000"/>
              </a:lnSpc>
            </a:pPr>
            <a:endParaRPr lang="en-US" altLang="zh-CN" sz="2400" b="1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2400" b="1" dirty="0">
                <a:ea typeface="SimSun" panose="02010600030101010101" pitchFamily="2" charset="-122"/>
              </a:rPr>
              <a:t>While profitability </a:t>
            </a:r>
            <a:r>
              <a:rPr lang="en-US" altLang="zh-CN" sz="2400" b="1" u="sng" dirty="0">
                <a:ea typeface="SimSun" panose="02010600030101010101" pitchFamily="2" charset="-122"/>
              </a:rPr>
              <a:t>usually</a:t>
            </a:r>
            <a:r>
              <a:rPr lang="en-US" altLang="zh-CN" sz="2400" b="1" dirty="0">
                <a:ea typeface="SimSun" panose="02010600030101010101" pitchFamily="2" charset="-122"/>
              </a:rPr>
              <a:t> implies good cash flow in the long term, it may not hold true in the short to medium term.</a:t>
            </a:r>
          </a:p>
        </p:txBody>
      </p:sp>
    </p:spTree>
    <p:extLst>
      <p:ext uri="{BB962C8B-B14F-4D97-AF65-F5344CB8AC3E}">
        <p14:creationId xmlns:p14="http://schemas.microsoft.com/office/powerpoint/2010/main" val="39240225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Footer Placeholder 3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/>
              <a:t>Financial Management</a:t>
            </a:r>
            <a:endParaRPr lang="en-US" altLang="zh-CN" sz="1800"/>
          </a:p>
        </p:txBody>
      </p:sp>
      <p:sp>
        <p:nvSpPr>
          <p:cNvPr id="18435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C2A4A08-C593-45BF-B37D-02FE6A2C7253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US" altLang="zh-CN" sz="1800"/>
          </a:p>
        </p:txBody>
      </p:sp>
      <p:sp>
        <p:nvSpPr>
          <p:cNvPr id="18436" name="Text Box 2"/>
          <p:cNvSpPr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</a:endParaRPr>
          </a:p>
        </p:txBody>
      </p:sp>
      <p:sp>
        <p:nvSpPr>
          <p:cNvPr id="18437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 eaLnBrk="1" hangingPunct="1"/>
            <a:r>
              <a:rPr lang="en-US" altLang="zh-CN" sz="3200">
                <a:ea typeface="SimSun" panose="02010600030101010101" pitchFamily="2" charset="-122"/>
              </a:rPr>
              <a:t>How does a Cash Flow statement work?</a:t>
            </a:r>
          </a:p>
        </p:txBody>
      </p:sp>
      <p:graphicFrame>
        <p:nvGraphicFramePr>
          <p:cNvPr id="2" name="Group 6"/>
          <p:cNvGraphicFramePr>
            <a:graphicFrameLocks noGrp="1"/>
          </p:cNvGraphicFramePr>
          <p:nvPr/>
        </p:nvGraphicFramePr>
        <p:xfrm>
          <a:off x="0" y="0"/>
          <a:ext cx="1273175" cy="1036681"/>
        </p:xfrm>
        <a:graphic>
          <a:graphicData uri="http://schemas.openxmlformats.org/drawingml/2006/table">
            <a:tbl>
              <a:tblPr/>
              <a:tblGrid>
                <a:gridCol w="8568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8027">
                <a:tc row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861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1844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776412"/>
            <a:ext cx="5256583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4" name="TextBox 7"/>
          <p:cNvSpPr>
            <a:spLocks noChangeArrowheads="1"/>
          </p:cNvSpPr>
          <p:nvPr/>
        </p:nvSpPr>
        <p:spPr bwMode="auto">
          <a:xfrm>
            <a:off x="2843213" y="1196975"/>
            <a:ext cx="30241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A simple example</a:t>
            </a:r>
          </a:p>
        </p:txBody>
      </p:sp>
    </p:spTree>
    <p:extLst>
      <p:ext uri="{BB962C8B-B14F-4D97-AF65-F5344CB8AC3E}">
        <p14:creationId xmlns:p14="http://schemas.microsoft.com/office/powerpoint/2010/main" val="32046783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Footer Placeholder 3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/>
              <a:t>Financial Management</a:t>
            </a:r>
            <a:endParaRPr lang="en-US" altLang="zh-CN" sz="1800"/>
          </a:p>
        </p:txBody>
      </p:sp>
      <p:sp>
        <p:nvSpPr>
          <p:cNvPr id="20483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12816B9-BE6F-496B-8D26-10921F5DC9C0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US" altLang="zh-CN" sz="1800"/>
          </a:p>
        </p:txBody>
      </p:sp>
      <p:sp>
        <p:nvSpPr>
          <p:cNvPr id="20484" name="Text Box 2"/>
          <p:cNvSpPr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</a:endParaRPr>
          </a:p>
        </p:txBody>
      </p:sp>
      <p:sp>
        <p:nvSpPr>
          <p:cNvPr id="20485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68313" y="188913"/>
            <a:ext cx="8229600" cy="431800"/>
          </a:xfrm>
        </p:spPr>
        <p:txBody>
          <a:bodyPr/>
          <a:lstStyle/>
          <a:p>
            <a:pPr eaLnBrk="1" hangingPunct="1"/>
            <a:r>
              <a:rPr lang="en-US" altLang="zh-CN" sz="2800">
                <a:ea typeface="SimSun" panose="02010600030101010101" pitchFamily="2" charset="-122"/>
              </a:rPr>
              <a:t>Why are Cash Flow statements important?</a:t>
            </a:r>
          </a:p>
        </p:txBody>
      </p:sp>
      <p:graphicFrame>
        <p:nvGraphicFramePr>
          <p:cNvPr id="2" name="Group 6"/>
          <p:cNvGraphicFramePr>
            <a:graphicFrameLocks noGrp="1"/>
          </p:cNvGraphicFramePr>
          <p:nvPr/>
        </p:nvGraphicFramePr>
        <p:xfrm>
          <a:off x="0" y="0"/>
          <a:ext cx="1273175" cy="1036681"/>
        </p:xfrm>
        <a:graphic>
          <a:graphicData uri="http://schemas.openxmlformats.org/drawingml/2006/table">
            <a:tbl>
              <a:tblPr/>
              <a:tblGrid>
                <a:gridCol w="8568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8027">
                <a:tc row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861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0491" name="TextBox 7"/>
          <p:cNvSpPr>
            <a:spLocks noChangeArrowheads="1"/>
          </p:cNvSpPr>
          <p:nvPr/>
        </p:nvSpPr>
        <p:spPr bwMode="auto">
          <a:xfrm>
            <a:off x="468313" y="909638"/>
            <a:ext cx="8064500" cy="6432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1800" dirty="0">
                <a:solidFill>
                  <a:srgbClr val="000000"/>
                </a:solidFill>
              </a:rPr>
              <a:t> </a:t>
            </a:r>
            <a:r>
              <a:rPr lang="en-US" altLang="zh-CN" sz="2000" dirty="0">
                <a:solidFill>
                  <a:srgbClr val="000000"/>
                </a:solidFill>
              </a:rPr>
              <a:t>The P&amp;L does not illustrate movements of cash </a:t>
            </a:r>
          </a:p>
          <a:p>
            <a:pPr>
              <a:spcBef>
                <a:spcPct val="0"/>
              </a:spcBef>
            </a:pPr>
            <a:endParaRPr lang="en-US" altLang="zh-CN" sz="20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2000" dirty="0">
                <a:solidFill>
                  <a:srgbClr val="000000"/>
                </a:solidFill>
              </a:rPr>
              <a:t>  The </a:t>
            </a:r>
            <a:r>
              <a:rPr lang="en-US" altLang="zh-CN" sz="2000" u="sng" dirty="0">
                <a:solidFill>
                  <a:srgbClr val="000000"/>
                </a:solidFill>
              </a:rPr>
              <a:t>cash flow forecast</a:t>
            </a:r>
            <a:r>
              <a:rPr lang="en-US" altLang="zh-CN" sz="2000" dirty="0">
                <a:solidFill>
                  <a:srgbClr val="000000"/>
                </a:solidFill>
              </a:rPr>
              <a:t> is a cash flow statement that </a:t>
            </a:r>
            <a:r>
              <a:rPr lang="en-US" altLang="zh-CN" sz="2000" u="sng" dirty="0">
                <a:solidFill>
                  <a:srgbClr val="000000"/>
                </a:solidFill>
              </a:rPr>
              <a:t>predicts</a:t>
            </a:r>
            <a:r>
              <a:rPr lang="en-US" altLang="zh-CN" sz="2000" dirty="0">
                <a:solidFill>
                  <a:srgbClr val="000000"/>
                </a:solidFill>
              </a:rPr>
              <a:t> net cash flows of the business over a future period. It shows when surpluses and deficits of cash are likely to occur to allow the taking of appropriate action, for example:</a:t>
            </a:r>
          </a:p>
          <a:p>
            <a:pPr>
              <a:spcBef>
                <a:spcPct val="0"/>
              </a:spcBef>
            </a:pPr>
            <a:endParaRPr lang="en-US" altLang="zh-CN" sz="2000" dirty="0">
              <a:solidFill>
                <a:srgbClr val="000000"/>
              </a:solidFill>
            </a:endParaRPr>
          </a:p>
          <a:p>
            <a:pPr lvl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altLang="zh-CN" sz="2000" dirty="0">
                <a:solidFill>
                  <a:srgbClr val="000000"/>
                </a:solidFill>
              </a:rPr>
              <a:t> Cash surpluses may be re-invested</a:t>
            </a:r>
          </a:p>
          <a:p>
            <a:pPr lvl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altLang="zh-CN" sz="2000" dirty="0">
                <a:solidFill>
                  <a:srgbClr val="000000"/>
                </a:solidFill>
              </a:rPr>
              <a:t> Cash deficits may be mitigated</a:t>
            </a:r>
          </a:p>
          <a:p>
            <a:pPr lvl="1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altLang="zh-CN" sz="20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2000" dirty="0">
                <a:solidFill>
                  <a:srgbClr val="000000"/>
                </a:solidFill>
              </a:rPr>
              <a:t> They can aid planning and decision-making for a business</a:t>
            </a:r>
          </a:p>
          <a:p>
            <a:pPr>
              <a:spcBef>
                <a:spcPct val="0"/>
              </a:spcBef>
            </a:pPr>
            <a:endParaRPr lang="en-US" altLang="zh-CN" sz="20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2000" dirty="0">
                <a:solidFill>
                  <a:srgbClr val="000000"/>
                </a:solidFill>
              </a:rPr>
              <a:t> Prospective investors (banks etc.) may want to know how well cash is managed for the business before investing</a:t>
            </a:r>
          </a:p>
          <a:p>
            <a:pPr>
              <a:spcBef>
                <a:spcPct val="0"/>
              </a:spcBef>
            </a:pPr>
            <a:endParaRPr lang="en-US" altLang="zh-CN" sz="20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2000" dirty="0">
                <a:solidFill>
                  <a:srgbClr val="000000"/>
                </a:solidFill>
              </a:rPr>
              <a:t> Remember “Cash is King” – it is the lifeblood of a business and a business cannot survive without it!!</a:t>
            </a:r>
          </a:p>
          <a:p>
            <a:pPr>
              <a:spcBef>
                <a:spcPct val="0"/>
              </a:spcBef>
              <a:buNone/>
            </a:pPr>
            <a:endParaRPr lang="en-US" altLang="zh-CN" sz="18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endParaRPr lang="en-US" altLang="zh-CN" sz="18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endParaRPr lang="en-US" altLang="zh-CN" sz="18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endParaRPr lang="en-US" altLang="zh-CN" sz="1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1319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Footer Placeholder 3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/>
              <a:t>Financial Management</a:t>
            </a:r>
            <a:endParaRPr lang="en-US" altLang="zh-CN" sz="1800"/>
          </a:p>
        </p:txBody>
      </p:sp>
      <p:sp>
        <p:nvSpPr>
          <p:cNvPr id="33795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A355FAF-5734-4D50-97A9-84C1AB7682C5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US" altLang="zh-CN" sz="1800"/>
          </a:p>
        </p:txBody>
      </p:sp>
      <p:sp>
        <p:nvSpPr>
          <p:cNvPr id="33796" name="Text Box 2"/>
          <p:cNvSpPr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</a:endParaRPr>
          </a:p>
        </p:txBody>
      </p:sp>
      <p:sp>
        <p:nvSpPr>
          <p:cNvPr id="33797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 eaLnBrk="1" hangingPunct="1"/>
            <a:r>
              <a:rPr lang="en-US" altLang="zh-CN" sz="3200">
                <a:ea typeface="SimSun" panose="02010600030101010101" pitchFamily="2" charset="-122"/>
              </a:rPr>
              <a:t>How to prepare a cash flow forecast</a:t>
            </a:r>
          </a:p>
        </p:txBody>
      </p:sp>
      <p:graphicFrame>
        <p:nvGraphicFramePr>
          <p:cNvPr id="2" name="Group 6"/>
          <p:cNvGraphicFramePr>
            <a:graphicFrameLocks noGrp="1"/>
          </p:cNvGraphicFramePr>
          <p:nvPr/>
        </p:nvGraphicFramePr>
        <p:xfrm>
          <a:off x="0" y="0"/>
          <a:ext cx="1273175" cy="1036681"/>
        </p:xfrm>
        <a:graphic>
          <a:graphicData uri="http://schemas.openxmlformats.org/drawingml/2006/table">
            <a:tbl>
              <a:tblPr/>
              <a:tblGrid>
                <a:gridCol w="8568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8027">
                <a:tc row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861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33803" name="Slide Number Placeholder 5"/>
          <p:cNvSpPr>
            <a:spLocks noGrp="1" noChangeArrowheads="1"/>
          </p:cNvSpPr>
          <p:nvPr/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84FFE6-C180-4F3A-B651-16A46BCC7F3E}" type="slidenum">
              <a:rPr lang="en-US" altLang="zh-CN" sz="1800"/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US" altLang="zh-CN" sz="1800"/>
          </a:p>
        </p:txBody>
      </p:sp>
      <p:sp>
        <p:nvSpPr>
          <p:cNvPr id="33804" name="TextBox 7"/>
          <p:cNvSpPr>
            <a:spLocks noChangeArrowheads="1"/>
          </p:cNvSpPr>
          <p:nvPr/>
        </p:nvSpPr>
        <p:spPr bwMode="auto">
          <a:xfrm>
            <a:off x="900113" y="1268413"/>
            <a:ext cx="7488237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Exercise: </a:t>
            </a:r>
            <a:r>
              <a:rPr lang="en-US" altLang="zh-CN" sz="1800">
                <a:solidFill>
                  <a:srgbClr val="FF0000"/>
                </a:solidFill>
              </a:rPr>
              <a:t>Practice Company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Practice Company has a business that receives revenue from both internet sales and trade customers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Prepare a cash flow statement over a four month period from the information provided in the exercise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</p:txBody>
      </p:sp>
      <p:pic>
        <p:nvPicPr>
          <p:cNvPr id="33805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038" y="3789363"/>
            <a:ext cx="2254250" cy="1817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025387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zh-CN"/>
              <a:t>Financial Management</a:t>
            </a:r>
            <a:endParaRPr lang="en-US" altLang="zh-CN" sz="18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7514D9-B9DE-4F88-9007-823BE220E2BB}" type="slidenum">
              <a:rPr lang="en-US" altLang="zh-CN" smtClean="0"/>
              <a:pPr>
                <a:defRPr/>
              </a:pPr>
              <a:t>10</a:t>
            </a:fld>
            <a:endParaRPr lang="en-US" altLang="zh-CN" sz="180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8084886"/>
              </p:ext>
            </p:extLst>
          </p:nvPr>
        </p:nvGraphicFramePr>
        <p:xfrm>
          <a:off x="539551" y="332654"/>
          <a:ext cx="7488832" cy="57742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1319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466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4661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4661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4661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7038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95277">
                <a:tc>
                  <a:txBody>
                    <a:bodyPr/>
                    <a:lstStyle/>
                    <a:p>
                      <a:pPr algn="just" fontAlgn="b"/>
                      <a:r>
                        <a:rPr lang="en-GB" sz="1400" u="none" strike="noStrike">
                          <a:effectLst/>
                        </a:rPr>
                        <a:t>Practice Company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 gridSpan="5"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 Cash flow forecast for the four months to 31 Oct 2014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3870">
                <a:tc rowSpan="2">
                  <a:txBody>
                    <a:bodyPr/>
                    <a:lstStyle/>
                    <a:p>
                      <a:pPr algn="just" fontAlgn="t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400" u="sng" strike="noStrike" dirty="0">
                          <a:effectLst/>
                        </a:rPr>
                        <a:t>JUL</a:t>
                      </a:r>
                      <a:endParaRPr lang="en-GB" sz="1400" b="1" i="0" u="sng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400" u="sng" strike="noStrike">
                          <a:effectLst/>
                        </a:rPr>
                        <a:t>AUG</a:t>
                      </a:r>
                      <a:endParaRPr lang="en-GB" sz="1400" b="1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400" u="sng" strike="noStrike">
                          <a:effectLst/>
                        </a:rPr>
                        <a:t>SEPT</a:t>
                      </a:r>
                      <a:endParaRPr lang="en-GB" sz="1400" b="1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400" u="sng" strike="noStrike">
                          <a:effectLst/>
                        </a:rPr>
                        <a:t>OCT</a:t>
                      </a:r>
                      <a:endParaRPr lang="en-GB" sz="1400" b="1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38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400" u="sng" strike="noStrike">
                          <a:effectLst/>
                        </a:rPr>
                        <a:t>€000’s</a:t>
                      </a:r>
                      <a:endParaRPr lang="en-GB" sz="1400" b="1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400" u="sng" strike="noStrike">
                          <a:effectLst/>
                        </a:rPr>
                        <a:t>€000’s</a:t>
                      </a:r>
                      <a:endParaRPr lang="en-GB" sz="1400" b="1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400" u="sng" strike="noStrike">
                          <a:effectLst/>
                        </a:rPr>
                        <a:t>€000’s</a:t>
                      </a:r>
                      <a:endParaRPr lang="en-GB" sz="1400" b="1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400" u="sng" strike="noStrike">
                          <a:effectLst/>
                        </a:rPr>
                        <a:t>€000’s</a:t>
                      </a:r>
                      <a:endParaRPr lang="en-GB" sz="1400" b="1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sng" strike="noStrike">
                          <a:effectLst/>
                        </a:rPr>
                        <a:t>RECEIPTS</a:t>
                      </a:r>
                      <a:endParaRPr lang="en-GB" sz="1400" b="0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Cash sales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22.5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17.5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7437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Credit sales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68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22.5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17.5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78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32.5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42.5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sng" strike="noStrike">
                          <a:effectLst/>
                        </a:rPr>
                        <a:t>PAYMENTS</a:t>
                      </a:r>
                      <a:endParaRPr lang="en-GB" sz="1400" b="0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1826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Purchases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55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70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90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100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A&amp;P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33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48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53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Rent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Rates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Salaries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47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78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Sundry Expenses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23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29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26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New vehicles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32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Taxation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     -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     -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42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     -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251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243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260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322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sng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sng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sng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sng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Net Cash Flow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-173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-210.5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-220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-279.5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Balance B/F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-15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-188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-398.5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-618.5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Balance C/F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-188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-398.5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-618.5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-898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13667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Footer Placeholder 3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/>
              <a:t>Financial Management</a:t>
            </a:r>
            <a:endParaRPr lang="en-US" altLang="zh-CN" sz="1800"/>
          </a:p>
        </p:txBody>
      </p:sp>
      <p:sp>
        <p:nvSpPr>
          <p:cNvPr id="35843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D29CB84-70F4-49D0-B83B-FC36DD33D3D1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US" altLang="zh-CN" sz="1800"/>
          </a:p>
        </p:txBody>
      </p:sp>
      <p:sp>
        <p:nvSpPr>
          <p:cNvPr id="35844" name="Text Box 2"/>
          <p:cNvSpPr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</a:endParaRPr>
          </a:p>
        </p:txBody>
      </p:sp>
      <p:sp>
        <p:nvSpPr>
          <p:cNvPr id="35845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 eaLnBrk="1" hangingPunct="1"/>
            <a:r>
              <a:rPr lang="en-US" altLang="zh-CN" sz="3200">
                <a:ea typeface="SimSun" panose="02010600030101010101" pitchFamily="2" charset="-122"/>
              </a:rPr>
              <a:t>Preparing a Cash Flow forecast</a:t>
            </a:r>
          </a:p>
        </p:txBody>
      </p:sp>
      <p:graphicFrame>
        <p:nvGraphicFramePr>
          <p:cNvPr id="2" name="Group 6"/>
          <p:cNvGraphicFramePr>
            <a:graphicFrameLocks noGrp="1"/>
          </p:cNvGraphicFramePr>
          <p:nvPr/>
        </p:nvGraphicFramePr>
        <p:xfrm>
          <a:off x="0" y="0"/>
          <a:ext cx="1273175" cy="1036681"/>
        </p:xfrm>
        <a:graphic>
          <a:graphicData uri="http://schemas.openxmlformats.org/drawingml/2006/table">
            <a:tbl>
              <a:tblPr/>
              <a:tblGrid>
                <a:gridCol w="8568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8027">
                <a:tc row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861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35851" name="TextBox 7"/>
          <p:cNvSpPr>
            <a:spLocks noChangeArrowheads="1"/>
          </p:cNvSpPr>
          <p:nvPr/>
        </p:nvSpPr>
        <p:spPr bwMode="auto">
          <a:xfrm>
            <a:off x="900113" y="1268413"/>
            <a:ext cx="7488237" cy="314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Exercise: </a:t>
            </a:r>
            <a:r>
              <a:rPr lang="en-US" altLang="zh-CN" sz="1800">
                <a:solidFill>
                  <a:srgbClr val="FF0000"/>
                </a:solidFill>
              </a:rPr>
              <a:t>ABC Company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ABC Company has a business that receives revenue from both internet sales and trade customers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Prepare a cash flow statement over a four month period from the information provided in the exercise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Consider the problems that ABC Company may experience and make suggestions for how these could be managed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</p:txBody>
      </p:sp>
      <p:pic>
        <p:nvPicPr>
          <p:cNvPr id="358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475" y="4292600"/>
            <a:ext cx="2255838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04178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Footer Placeholder 3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/>
              <a:t>Financial Management</a:t>
            </a:r>
            <a:endParaRPr lang="en-US" altLang="zh-CN" sz="1800"/>
          </a:p>
        </p:txBody>
      </p:sp>
      <p:sp>
        <p:nvSpPr>
          <p:cNvPr id="37891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CFBAD6-8BC6-42E0-B344-65332D49ED69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US" altLang="zh-CN" sz="1800"/>
          </a:p>
        </p:txBody>
      </p:sp>
      <p:sp>
        <p:nvSpPr>
          <p:cNvPr id="37892" name="Text Box 2"/>
          <p:cNvSpPr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</a:endParaRPr>
          </a:p>
        </p:txBody>
      </p:sp>
      <p:sp>
        <p:nvSpPr>
          <p:cNvPr id="37893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 eaLnBrk="1" hangingPunct="1"/>
            <a:r>
              <a:rPr lang="en-US" altLang="zh-CN" sz="3200">
                <a:ea typeface="SimSun" panose="02010600030101010101" pitchFamily="2" charset="-122"/>
              </a:rPr>
              <a:t>Cash Flow forecasts</a:t>
            </a:r>
          </a:p>
        </p:txBody>
      </p:sp>
      <p:graphicFrame>
        <p:nvGraphicFramePr>
          <p:cNvPr id="2" name="Group 6"/>
          <p:cNvGraphicFramePr>
            <a:graphicFrameLocks noGrp="1"/>
          </p:cNvGraphicFramePr>
          <p:nvPr/>
        </p:nvGraphicFramePr>
        <p:xfrm>
          <a:off x="0" y="0"/>
          <a:ext cx="1273175" cy="1036681"/>
        </p:xfrm>
        <a:graphic>
          <a:graphicData uri="http://schemas.openxmlformats.org/drawingml/2006/table">
            <a:tbl>
              <a:tblPr/>
              <a:tblGrid>
                <a:gridCol w="8568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8027">
                <a:tc row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861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37899" name="TextBox 7"/>
          <p:cNvSpPr>
            <a:spLocks noChangeArrowheads="1"/>
          </p:cNvSpPr>
          <p:nvPr/>
        </p:nvSpPr>
        <p:spPr bwMode="auto">
          <a:xfrm>
            <a:off x="900113" y="1268413"/>
            <a:ext cx="7488237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Class exercise: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1800">
                <a:solidFill>
                  <a:srgbClr val="000000"/>
                </a:solidFill>
              </a:rPr>
              <a:t> Discuss how cash flow problems might arise for a business</a:t>
            </a:r>
          </a:p>
          <a:p>
            <a:pPr>
              <a:spcBef>
                <a:spcPct val="0"/>
              </a:spcBef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1800">
                <a:solidFill>
                  <a:srgbClr val="000000"/>
                </a:solidFill>
              </a:rPr>
              <a:t> Outline the benefits of preparing a cash flow forecast?</a:t>
            </a:r>
          </a:p>
          <a:p>
            <a:pPr>
              <a:spcBef>
                <a:spcPct val="0"/>
              </a:spcBef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</p:txBody>
      </p:sp>
      <p:pic>
        <p:nvPicPr>
          <p:cNvPr id="37900" name="Picture 9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3357563"/>
            <a:ext cx="2392362" cy="2738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96636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Footer Placeholder 3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/>
              <a:t>Financial Management</a:t>
            </a:r>
            <a:endParaRPr lang="en-US" altLang="zh-CN" sz="1800"/>
          </a:p>
        </p:txBody>
      </p:sp>
      <p:sp>
        <p:nvSpPr>
          <p:cNvPr id="22531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160AAC6-2161-4859-AF8A-D94ECAF78769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US" altLang="zh-CN" sz="1800"/>
          </a:p>
        </p:txBody>
      </p:sp>
      <p:sp>
        <p:nvSpPr>
          <p:cNvPr id="22532" name="Text Box 2"/>
          <p:cNvSpPr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</a:endParaRPr>
          </a:p>
        </p:txBody>
      </p:sp>
      <p:sp>
        <p:nvSpPr>
          <p:cNvPr id="22533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 eaLnBrk="1" hangingPunct="1"/>
            <a:r>
              <a:rPr lang="en-US" altLang="zh-CN" sz="3200">
                <a:ea typeface="SimSun" panose="02010600030101010101" pitchFamily="2" charset="-122"/>
              </a:rPr>
              <a:t>Possible reasons for cash problems</a:t>
            </a:r>
          </a:p>
        </p:txBody>
      </p:sp>
      <p:graphicFrame>
        <p:nvGraphicFramePr>
          <p:cNvPr id="2" name="Group 6"/>
          <p:cNvGraphicFramePr>
            <a:graphicFrameLocks noGrp="1"/>
          </p:cNvGraphicFramePr>
          <p:nvPr/>
        </p:nvGraphicFramePr>
        <p:xfrm>
          <a:off x="0" y="0"/>
          <a:ext cx="1273175" cy="1036681"/>
        </p:xfrm>
        <a:graphic>
          <a:graphicData uri="http://schemas.openxmlformats.org/drawingml/2006/table">
            <a:tbl>
              <a:tblPr/>
              <a:tblGrid>
                <a:gridCol w="8568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8027">
                <a:tc row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861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2539" name="TextBox 7"/>
          <p:cNvSpPr>
            <a:spLocks noChangeArrowheads="1"/>
          </p:cNvSpPr>
          <p:nvPr/>
        </p:nvSpPr>
        <p:spPr bwMode="auto">
          <a:xfrm>
            <a:off x="900113" y="1628775"/>
            <a:ext cx="7488237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1800">
                <a:solidFill>
                  <a:srgbClr val="000000"/>
                </a:solidFill>
              </a:rPr>
              <a:t>  Loan repayments falling due when funds are not available</a:t>
            </a:r>
          </a:p>
          <a:p>
            <a:pPr>
              <a:spcBef>
                <a:spcPct val="0"/>
              </a:spcBef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1800">
                <a:solidFill>
                  <a:srgbClr val="000000"/>
                </a:solidFill>
              </a:rPr>
              <a:t>  Making poor or poorly-timed investment decisions to support expanding business or replacing existing assets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 </a:t>
            </a:r>
          </a:p>
          <a:p>
            <a:pPr>
              <a:spcBef>
                <a:spcPct val="0"/>
              </a:spcBef>
            </a:pPr>
            <a:r>
              <a:rPr lang="en-US" altLang="zh-CN" sz="1800">
                <a:solidFill>
                  <a:srgbClr val="000000"/>
                </a:solidFill>
              </a:rPr>
              <a:t> High inflation affecting purchase of assets</a:t>
            </a:r>
          </a:p>
          <a:p>
            <a:pPr>
              <a:spcBef>
                <a:spcPct val="0"/>
              </a:spcBef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1800">
                <a:solidFill>
                  <a:srgbClr val="000000"/>
                </a:solidFill>
              </a:rPr>
              <a:t> Business running consistently at a loss erodes the cash position</a:t>
            </a:r>
          </a:p>
          <a:p>
            <a:pPr>
              <a:spcBef>
                <a:spcPct val="0"/>
              </a:spcBef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1800">
                <a:solidFill>
                  <a:srgbClr val="000000"/>
                </a:solidFill>
              </a:rPr>
              <a:t> Unfavourable changes in terms with debtors or creditors or a need to increase stock levels</a:t>
            </a:r>
          </a:p>
          <a:p>
            <a:pPr>
              <a:spcBef>
                <a:spcPct val="0"/>
              </a:spcBef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Additional reading: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Review “A_STRATEGY_FOR_CASH_MANAGEMENT.doc”  on Moodle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2998343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Footer Placeholder 4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/>
              <a:t>Financial Management</a:t>
            </a:r>
            <a:endParaRPr lang="en-US" altLang="zh-CN" sz="1800"/>
          </a:p>
        </p:txBody>
      </p:sp>
      <p:sp>
        <p:nvSpPr>
          <p:cNvPr id="2560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278114-6044-45D6-B26A-E5661764BE0C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US" altLang="zh-CN" sz="1800"/>
          </a:p>
        </p:txBody>
      </p:sp>
      <p:sp>
        <p:nvSpPr>
          <p:cNvPr id="2560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6225"/>
            <a:ext cx="8220075" cy="561975"/>
          </a:xfrm>
        </p:spPr>
        <p:txBody>
          <a:bodyPr/>
          <a:lstStyle/>
          <a:p>
            <a:pPr eaLnBrk="1" hangingPunct="1"/>
            <a:r>
              <a:rPr lang="en-GB" altLang="en-US" sz="4000"/>
              <a:t>Summary of Financial Statements</a:t>
            </a:r>
            <a:endParaRPr lang="en-US" altLang="en-US" sz="4000"/>
          </a:p>
        </p:txBody>
      </p:sp>
      <p:pic>
        <p:nvPicPr>
          <p:cNvPr id="2560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63713" y="1054100"/>
            <a:ext cx="5715000" cy="489585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27234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Footer Placeholder 3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/>
              <a:t>Financial Management</a:t>
            </a:r>
            <a:endParaRPr lang="en-US" altLang="zh-CN" sz="1800"/>
          </a:p>
        </p:txBody>
      </p:sp>
      <p:sp>
        <p:nvSpPr>
          <p:cNvPr id="32771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946A5A9-EF01-496A-8AE9-F5C6E112817C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US" altLang="zh-CN" sz="1800"/>
          </a:p>
        </p:txBody>
      </p:sp>
      <p:sp>
        <p:nvSpPr>
          <p:cNvPr id="32772" name="Text Box 2"/>
          <p:cNvSpPr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</a:endParaRPr>
          </a:p>
        </p:txBody>
      </p:sp>
      <p:sp>
        <p:nvSpPr>
          <p:cNvPr id="32773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 eaLnBrk="1" hangingPunct="1"/>
            <a:r>
              <a:rPr lang="en-US" altLang="zh-CN" sz="3600" b="1" u="sng">
                <a:ea typeface="SimSun" panose="02010600030101010101" pitchFamily="2" charset="-122"/>
              </a:rPr>
              <a:t>Useful Resources</a:t>
            </a:r>
            <a:endParaRPr lang="en-US" altLang="zh-CN" sz="3600">
              <a:ea typeface="SimSun" panose="02010600030101010101" pitchFamily="2" charset="-122"/>
            </a:endParaRPr>
          </a:p>
        </p:txBody>
      </p:sp>
      <p:sp>
        <p:nvSpPr>
          <p:cNvPr id="32774" name="Rectangle 7"/>
          <p:cNvSpPr>
            <a:spLocks noGrp="1" noChangeArrowheads="1"/>
          </p:cNvSpPr>
          <p:nvPr>
            <p:ph type="body" idx="4294967295"/>
          </p:nvPr>
        </p:nvSpPr>
        <p:spPr>
          <a:xfrm>
            <a:off x="539750" y="1268413"/>
            <a:ext cx="7772400" cy="4752975"/>
          </a:xfrm>
          <a:extLs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endParaRPr lang="en-US" altLang="zh-CN" sz="1400" b="1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1400" b="1" dirty="0">
                <a:ea typeface="SimSun" panose="02010600030101010101" pitchFamily="2" charset="-122"/>
              </a:rPr>
              <a:t>Video on Cash Flow Statements</a:t>
            </a:r>
          </a:p>
          <a:p>
            <a:pPr eaLnBrk="1" hangingPunct="1">
              <a:lnSpc>
                <a:spcPct val="80000"/>
              </a:lnSpc>
            </a:pPr>
            <a:endParaRPr lang="en-US" altLang="zh-CN" sz="1400" b="1" dirty="0">
              <a:ea typeface="SimSun" panose="02010600030101010101" pitchFamily="2" charset="-122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US" altLang="zh-CN" sz="1400" dirty="0">
                <a:solidFill>
                  <a:srgbClr val="000000"/>
                </a:solidFill>
              </a:rPr>
              <a:t>	</a:t>
            </a:r>
            <a:r>
              <a:rPr lang="en-US" altLang="zh-CN" sz="1400" dirty="0">
                <a:solidFill>
                  <a:srgbClr val="000000"/>
                </a:solidFill>
                <a:hlinkClick r:id="rId2"/>
              </a:rPr>
              <a:t>https://www.youtube.com/watch?v=h0rcvlqUiTM</a:t>
            </a:r>
            <a:endParaRPr lang="en-US" altLang="zh-CN" sz="1400" dirty="0">
              <a:solidFill>
                <a:srgbClr val="000000"/>
              </a:solidFill>
            </a:endParaRPr>
          </a:p>
          <a:p>
            <a:pPr marL="0" indent="0">
              <a:lnSpc>
                <a:spcPct val="80000"/>
              </a:lnSpc>
              <a:buNone/>
            </a:pPr>
            <a:endParaRPr lang="en-US" altLang="zh-CN" sz="1400" dirty="0">
              <a:solidFill>
                <a:srgbClr val="000000"/>
              </a:solidFill>
            </a:endParaRPr>
          </a:p>
          <a:p>
            <a:pPr eaLnBrk="1" hangingPunct="1">
              <a:lnSpc>
                <a:spcPct val="80000"/>
              </a:lnSpc>
            </a:pPr>
            <a:endParaRPr lang="en-US" altLang="zh-CN" sz="1400" b="1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zh-CN" sz="1400" b="1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zh-CN" sz="1400" b="1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1400" b="1" dirty="0">
                <a:ea typeface="SimSun" panose="02010600030101010101" pitchFamily="2" charset="-122"/>
              </a:rPr>
              <a:t>Read </a:t>
            </a:r>
            <a:r>
              <a:rPr lang="en-US" altLang="zh-CN" sz="1400" b="1" dirty="0" err="1">
                <a:ea typeface="SimSun" panose="02010600030101010101" pitchFamily="2" charset="-122"/>
              </a:rPr>
              <a:t>Atrill</a:t>
            </a:r>
            <a:r>
              <a:rPr lang="en-US" altLang="zh-CN" sz="1400" b="1" dirty="0">
                <a:ea typeface="SimSun" panose="02010600030101010101" pitchFamily="2" charset="-122"/>
              </a:rPr>
              <a:t> &amp; </a:t>
            </a:r>
            <a:r>
              <a:rPr lang="en-US" altLang="zh-CN" sz="1400" b="1" dirty="0" err="1">
                <a:ea typeface="SimSun" panose="02010600030101010101" pitchFamily="2" charset="-122"/>
              </a:rPr>
              <a:t>McLaney</a:t>
            </a:r>
            <a:r>
              <a:rPr lang="en-US" altLang="zh-CN" sz="1400" b="1" dirty="0">
                <a:ea typeface="SimSun" panose="02010600030101010101" pitchFamily="2" charset="-122"/>
              </a:rPr>
              <a:t> chapter 5: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zh-CN" sz="1200" b="1" dirty="0">
                <a:ea typeface="SimSun" panose="02010600030101010101" pitchFamily="2" charset="-122"/>
              </a:rPr>
              <a:t>Measuring and reporting cash flows</a:t>
            </a:r>
          </a:p>
          <a:p>
            <a:pPr lvl="1" eaLnBrk="1" hangingPunct="1">
              <a:lnSpc>
                <a:spcPct val="80000"/>
              </a:lnSpc>
            </a:pPr>
            <a:endParaRPr lang="en-US" altLang="zh-CN" sz="1200" b="1" dirty="0">
              <a:ea typeface="SimSun" panose="02010600030101010101" pitchFamily="2" charset="-122"/>
            </a:endParaRPr>
          </a:p>
          <a:p>
            <a:pPr lvl="1" eaLnBrk="1" hangingPunct="1">
              <a:lnSpc>
                <a:spcPct val="80000"/>
              </a:lnSpc>
            </a:pPr>
            <a:endParaRPr lang="en-US" altLang="zh-CN" sz="1200" b="1" dirty="0">
              <a:ea typeface="SimSun" panose="02010600030101010101" pitchFamily="2" charset="-122"/>
            </a:endParaRP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US" altLang="zh-CN" sz="1000" dirty="0">
                <a:ea typeface="SimSun" panose="02010600030101010101" pitchFamily="2" charset="-122"/>
              </a:rPr>
              <a:t>Optional for practice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zh-CN" sz="1000" dirty="0">
                <a:ea typeface="SimSun" panose="02010600030101010101" pitchFamily="2" charset="-122"/>
              </a:rPr>
              <a:t>Attempt preparation of Cash Flow Statement for Self-assessment question 5.3 for </a:t>
            </a:r>
            <a:r>
              <a:rPr lang="en-US" altLang="zh-CN" sz="1000" dirty="0" err="1">
                <a:ea typeface="SimSun" panose="02010600030101010101" pitchFamily="2" charset="-122"/>
              </a:rPr>
              <a:t>Torbryan</a:t>
            </a:r>
            <a:r>
              <a:rPr lang="en-US" altLang="zh-CN" sz="1000" dirty="0">
                <a:ea typeface="SimSun" panose="02010600030101010101" pitchFamily="2" charset="-122"/>
              </a:rPr>
              <a:t> plc (answers provided in book)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zh-CN" sz="1400" b="1" dirty="0"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52176282"/>
      </p:ext>
    </p:extLst>
  </p:cSld>
  <p:clrMapOvr>
    <a:masterClrMapping/>
  </p:clrMapOvr>
</p:sld>
</file>

<file path=ppt/theme/theme1.xml><?xml version="1.0" encoding="utf-8"?>
<a:theme xmlns:a="http://schemas.openxmlformats.org/drawingml/2006/main" name="Bridgend College Master Slide">
  <a:themeElements>
    <a:clrScheme name="Bridgend College Master Slid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ridgend College Master Slide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ridgend College Master Slid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6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7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7363</TotalTime>
  <Words>847</Words>
  <Application>Microsoft Office PowerPoint</Application>
  <PresentationFormat>On-screen Show (4:3)</PresentationFormat>
  <Paragraphs>236</Paragraphs>
  <Slides>15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SimSun</vt:lpstr>
      <vt:lpstr>Arial</vt:lpstr>
      <vt:lpstr>Calibri</vt:lpstr>
      <vt:lpstr>Bridgend College Master Slide</vt:lpstr>
      <vt:lpstr>This week:</vt:lpstr>
      <vt:lpstr>Cashflow statements and Forecasts</vt:lpstr>
      <vt:lpstr>The Cash Flow Statement</vt:lpstr>
      <vt:lpstr>Cash Flow </vt:lpstr>
      <vt:lpstr>What is the effect on profit and cash? (increase or decrease)</vt:lpstr>
      <vt:lpstr>Cash Flow v. Profit</vt:lpstr>
      <vt:lpstr>How does a Cash Flow statement work?</vt:lpstr>
      <vt:lpstr>Why are Cash Flow statements important?</vt:lpstr>
      <vt:lpstr>How to prepare a cash flow forecast</vt:lpstr>
      <vt:lpstr>PowerPoint Presentation</vt:lpstr>
      <vt:lpstr>Preparing a Cash Flow forecast</vt:lpstr>
      <vt:lpstr>Cash Flow forecasts</vt:lpstr>
      <vt:lpstr>Possible reasons for cash problems</vt:lpstr>
      <vt:lpstr>Summary of Financial Statements</vt:lpstr>
      <vt:lpstr>Useful Resources</vt:lpstr>
    </vt:vector>
  </TitlesOfParts>
  <Company>3M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</dc:title>
  <dc:creator>3M</dc:creator>
  <cp:lastModifiedBy>Badir Miftah</cp:lastModifiedBy>
  <cp:revision>187</cp:revision>
  <cp:lastPrinted>2016-03-09T08:17:10Z</cp:lastPrinted>
  <dcterms:created xsi:type="dcterms:W3CDTF">2011-01-21T19:00:12Z</dcterms:created>
  <dcterms:modified xsi:type="dcterms:W3CDTF">2025-02-17T19:38:18Z</dcterms:modified>
</cp:coreProperties>
</file>