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5"/>
  </p:notesMasterIdLst>
  <p:handoutMasterIdLst>
    <p:handoutMasterId r:id="rId56"/>
  </p:handoutMasterIdLst>
  <p:sldIdLst>
    <p:sldId id="256" r:id="rId2"/>
    <p:sldId id="479" r:id="rId3"/>
    <p:sldId id="480" r:id="rId4"/>
    <p:sldId id="508" r:id="rId5"/>
    <p:sldId id="512" r:id="rId6"/>
    <p:sldId id="510" r:id="rId7"/>
    <p:sldId id="511" r:id="rId8"/>
    <p:sldId id="509" r:id="rId9"/>
    <p:sldId id="504" r:id="rId10"/>
    <p:sldId id="505" r:id="rId11"/>
    <p:sldId id="513" r:id="rId12"/>
    <p:sldId id="514" r:id="rId13"/>
    <p:sldId id="515" r:id="rId14"/>
    <p:sldId id="516" r:id="rId15"/>
    <p:sldId id="481" r:id="rId16"/>
    <p:sldId id="482" r:id="rId17"/>
    <p:sldId id="483" r:id="rId18"/>
    <p:sldId id="487" r:id="rId19"/>
    <p:sldId id="471" r:id="rId20"/>
    <p:sldId id="473" r:id="rId21"/>
    <p:sldId id="472" r:id="rId22"/>
    <p:sldId id="475" r:id="rId23"/>
    <p:sldId id="474" r:id="rId24"/>
    <p:sldId id="485" r:id="rId25"/>
    <p:sldId id="486" r:id="rId26"/>
    <p:sldId id="456" r:id="rId27"/>
    <p:sldId id="457" r:id="rId28"/>
    <p:sldId id="489" r:id="rId29"/>
    <p:sldId id="444" r:id="rId30"/>
    <p:sldId id="488" r:id="rId31"/>
    <p:sldId id="466" r:id="rId32"/>
    <p:sldId id="490" r:id="rId33"/>
    <p:sldId id="463" r:id="rId34"/>
    <p:sldId id="464" r:id="rId35"/>
    <p:sldId id="465" r:id="rId36"/>
    <p:sldId id="476" r:id="rId37"/>
    <p:sldId id="477" r:id="rId38"/>
    <p:sldId id="467" r:id="rId39"/>
    <p:sldId id="468" r:id="rId40"/>
    <p:sldId id="491" r:id="rId41"/>
    <p:sldId id="492" r:id="rId42"/>
    <p:sldId id="493" r:id="rId43"/>
    <p:sldId id="494" r:id="rId44"/>
    <p:sldId id="495" r:id="rId45"/>
    <p:sldId id="496" r:id="rId46"/>
    <p:sldId id="497" r:id="rId47"/>
    <p:sldId id="498" r:id="rId48"/>
    <p:sldId id="499" r:id="rId49"/>
    <p:sldId id="500" r:id="rId50"/>
    <p:sldId id="501" r:id="rId51"/>
    <p:sldId id="502" r:id="rId52"/>
    <p:sldId id="503" r:id="rId53"/>
    <p:sldId id="506" r:id="rId5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05EB"/>
    <a:srgbClr val="CA26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95" autoAdjust="0"/>
    <p:restoredTop sz="94718"/>
  </p:normalViewPr>
  <p:slideViewPr>
    <p:cSldViewPr>
      <p:cViewPr varScale="1">
        <p:scale>
          <a:sx n="97" d="100"/>
          <a:sy n="97" d="100"/>
        </p:scale>
        <p:origin x="544" y="20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3E6650-3728-A241-88B9-36DE5F6FBC50}" type="doc">
      <dgm:prSet loTypeId="urn:microsoft.com/office/officeart/2005/8/layout/process1" loCatId="process" qsTypeId="urn:microsoft.com/office/officeart/2005/8/quickstyle/simple4" qsCatId="simple" csTypeId="urn:microsoft.com/office/officeart/2005/8/colors/accent1_2" csCatId="accent1" phldr="1"/>
      <dgm:spPr/>
    </dgm:pt>
    <dgm:pt modelId="{DE2587C8-9D88-794C-9D00-9E3C5B11AAEF}">
      <dgm:prSet phldrT="[Text]"/>
      <dgm:spPr/>
      <dgm:t>
        <a:bodyPr/>
        <a:lstStyle/>
        <a:p>
          <a:r>
            <a:rPr lang="en-US" dirty="0"/>
            <a:t>BUSINESS IDEA</a:t>
          </a:r>
        </a:p>
      </dgm:t>
    </dgm:pt>
    <dgm:pt modelId="{8A970F8B-73FF-2746-8E85-D4ED7ED4E689}" type="parTrans" cxnId="{41E07A66-865F-2B47-858D-6E7F65FF6A2F}">
      <dgm:prSet/>
      <dgm:spPr/>
    </dgm:pt>
    <dgm:pt modelId="{FE2D53B6-6B62-5F4D-A3F8-31DB55B5239D}" type="sibTrans" cxnId="{41E07A66-865F-2B47-858D-6E7F65FF6A2F}">
      <dgm:prSet/>
      <dgm:spPr/>
      <dgm:t>
        <a:bodyPr/>
        <a:lstStyle/>
        <a:p>
          <a:endParaRPr lang="en-US"/>
        </a:p>
      </dgm:t>
    </dgm:pt>
    <dgm:pt modelId="{842123FF-7E3E-984A-A07E-2A8CECB4F6E7}">
      <dgm:prSet phldrT="[Text]"/>
      <dgm:spPr/>
      <dgm:t>
        <a:bodyPr/>
        <a:lstStyle/>
        <a:p>
          <a:r>
            <a:rPr lang="en-US" dirty="0"/>
            <a:t>BUSINESS MODEL</a:t>
          </a:r>
        </a:p>
      </dgm:t>
    </dgm:pt>
    <dgm:pt modelId="{2A87D30F-D4B6-CE4A-B304-9E5A8D5FD624}" type="parTrans" cxnId="{5B21D970-19BD-054E-B16C-11D898E73790}">
      <dgm:prSet/>
      <dgm:spPr/>
    </dgm:pt>
    <dgm:pt modelId="{EF23CC5E-0232-3C42-BE6D-2B03A3855220}" type="sibTrans" cxnId="{5B21D970-19BD-054E-B16C-11D898E73790}">
      <dgm:prSet/>
      <dgm:spPr/>
      <dgm:t>
        <a:bodyPr/>
        <a:lstStyle/>
        <a:p>
          <a:endParaRPr lang="en-US"/>
        </a:p>
      </dgm:t>
    </dgm:pt>
    <dgm:pt modelId="{04191B99-F6C2-BF48-A5D2-14A12AD702BB}">
      <dgm:prSet phldrT="[Text]"/>
      <dgm:spPr/>
      <dgm:t>
        <a:bodyPr/>
        <a:lstStyle/>
        <a:p>
          <a:r>
            <a:rPr lang="en-US" dirty="0"/>
            <a:t>BUSINESS PLAN</a:t>
          </a:r>
        </a:p>
      </dgm:t>
    </dgm:pt>
    <dgm:pt modelId="{9C5C5E9C-A83E-C646-A777-138C3F1AA995}" type="parTrans" cxnId="{BF7A6866-9200-3D4F-9711-714A85EFAB76}">
      <dgm:prSet/>
      <dgm:spPr/>
    </dgm:pt>
    <dgm:pt modelId="{7EFA114F-7106-3E4B-AC47-A82014EF7A9E}" type="sibTrans" cxnId="{BF7A6866-9200-3D4F-9711-714A85EFAB76}">
      <dgm:prSet/>
      <dgm:spPr/>
      <dgm:t>
        <a:bodyPr/>
        <a:lstStyle/>
        <a:p>
          <a:endParaRPr lang="en-US"/>
        </a:p>
      </dgm:t>
    </dgm:pt>
    <dgm:pt modelId="{AFBBAB0F-998D-2247-9416-360E8D045804}" type="pres">
      <dgm:prSet presAssocID="{223E6650-3728-A241-88B9-36DE5F6FBC50}" presName="Name0" presStyleCnt="0">
        <dgm:presLayoutVars>
          <dgm:dir/>
          <dgm:resizeHandles val="exact"/>
        </dgm:presLayoutVars>
      </dgm:prSet>
      <dgm:spPr/>
    </dgm:pt>
    <dgm:pt modelId="{10E1A9C5-BF98-3440-AA1B-40803CF9E4AD}" type="pres">
      <dgm:prSet presAssocID="{DE2587C8-9D88-794C-9D00-9E3C5B11AAEF}" presName="node" presStyleLbl="node1" presStyleIdx="0" presStyleCnt="3">
        <dgm:presLayoutVars>
          <dgm:bulletEnabled val="1"/>
        </dgm:presLayoutVars>
      </dgm:prSet>
      <dgm:spPr/>
    </dgm:pt>
    <dgm:pt modelId="{E114DA1C-47DC-ED4F-ABB3-A87ED0169500}" type="pres">
      <dgm:prSet presAssocID="{FE2D53B6-6B62-5F4D-A3F8-31DB55B5239D}" presName="sibTrans" presStyleLbl="sibTrans2D1" presStyleIdx="0" presStyleCnt="2"/>
      <dgm:spPr/>
    </dgm:pt>
    <dgm:pt modelId="{7BEEED0F-9453-F846-B2D0-4451D3DD76D9}" type="pres">
      <dgm:prSet presAssocID="{FE2D53B6-6B62-5F4D-A3F8-31DB55B5239D}" presName="connectorText" presStyleLbl="sibTrans2D1" presStyleIdx="0" presStyleCnt="2"/>
      <dgm:spPr/>
    </dgm:pt>
    <dgm:pt modelId="{BD951A83-8545-2E48-B3F8-D00440A65D1F}" type="pres">
      <dgm:prSet presAssocID="{842123FF-7E3E-984A-A07E-2A8CECB4F6E7}" presName="node" presStyleLbl="node1" presStyleIdx="1" presStyleCnt="3">
        <dgm:presLayoutVars>
          <dgm:bulletEnabled val="1"/>
        </dgm:presLayoutVars>
      </dgm:prSet>
      <dgm:spPr/>
    </dgm:pt>
    <dgm:pt modelId="{2AB1E704-BB39-C844-8285-0D690CA5EF1A}" type="pres">
      <dgm:prSet presAssocID="{EF23CC5E-0232-3C42-BE6D-2B03A3855220}" presName="sibTrans" presStyleLbl="sibTrans2D1" presStyleIdx="1" presStyleCnt="2"/>
      <dgm:spPr/>
    </dgm:pt>
    <dgm:pt modelId="{4FAA2BB7-5363-BC4D-805A-3364082F8925}" type="pres">
      <dgm:prSet presAssocID="{EF23CC5E-0232-3C42-BE6D-2B03A3855220}" presName="connectorText" presStyleLbl="sibTrans2D1" presStyleIdx="1" presStyleCnt="2"/>
      <dgm:spPr/>
    </dgm:pt>
    <dgm:pt modelId="{1F45C0D3-DE0B-304D-BB10-8009E87DA8F3}" type="pres">
      <dgm:prSet presAssocID="{04191B99-F6C2-BF48-A5D2-14A12AD702BB}" presName="node" presStyleLbl="node1" presStyleIdx="2" presStyleCnt="3">
        <dgm:presLayoutVars>
          <dgm:bulletEnabled val="1"/>
        </dgm:presLayoutVars>
      </dgm:prSet>
      <dgm:spPr/>
    </dgm:pt>
  </dgm:ptLst>
  <dgm:cxnLst>
    <dgm:cxn modelId="{0A3DDD20-FDE8-B543-87C7-A0745D323271}" type="presOf" srcId="{842123FF-7E3E-984A-A07E-2A8CECB4F6E7}" destId="{BD951A83-8545-2E48-B3F8-D00440A65D1F}" srcOrd="0" destOrd="0" presId="urn:microsoft.com/office/officeart/2005/8/layout/process1"/>
    <dgm:cxn modelId="{F6540F48-3BE8-9242-9BC5-0EFB166707F2}" type="presOf" srcId="{EF23CC5E-0232-3C42-BE6D-2B03A3855220}" destId="{2AB1E704-BB39-C844-8285-0D690CA5EF1A}" srcOrd="0" destOrd="0" presId="urn:microsoft.com/office/officeart/2005/8/layout/process1"/>
    <dgm:cxn modelId="{7C4EBD5F-67DF-7C45-A13A-559ECD9BDDCE}" type="presOf" srcId="{EF23CC5E-0232-3C42-BE6D-2B03A3855220}" destId="{4FAA2BB7-5363-BC4D-805A-3364082F8925}" srcOrd="1" destOrd="0" presId="urn:microsoft.com/office/officeart/2005/8/layout/process1"/>
    <dgm:cxn modelId="{73343861-1E3D-D342-BA47-E00C9EC052FC}" type="presOf" srcId="{223E6650-3728-A241-88B9-36DE5F6FBC50}" destId="{AFBBAB0F-998D-2247-9416-360E8D045804}" srcOrd="0" destOrd="0" presId="urn:microsoft.com/office/officeart/2005/8/layout/process1"/>
    <dgm:cxn modelId="{BF7A6866-9200-3D4F-9711-714A85EFAB76}" srcId="{223E6650-3728-A241-88B9-36DE5F6FBC50}" destId="{04191B99-F6C2-BF48-A5D2-14A12AD702BB}" srcOrd="2" destOrd="0" parTransId="{9C5C5E9C-A83E-C646-A777-138C3F1AA995}" sibTransId="{7EFA114F-7106-3E4B-AC47-A82014EF7A9E}"/>
    <dgm:cxn modelId="{41E07A66-865F-2B47-858D-6E7F65FF6A2F}" srcId="{223E6650-3728-A241-88B9-36DE5F6FBC50}" destId="{DE2587C8-9D88-794C-9D00-9E3C5B11AAEF}" srcOrd="0" destOrd="0" parTransId="{8A970F8B-73FF-2746-8E85-D4ED7ED4E689}" sibTransId="{FE2D53B6-6B62-5F4D-A3F8-31DB55B5239D}"/>
    <dgm:cxn modelId="{5B21D970-19BD-054E-B16C-11D898E73790}" srcId="{223E6650-3728-A241-88B9-36DE5F6FBC50}" destId="{842123FF-7E3E-984A-A07E-2A8CECB4F6E7}" srcOrd="1" destOrd="0" parTransId="{2A87D30F-D4B6-CE4A-B304-9E5A8D5FD624}" sibTransId="{EF23CC5E-0232-3C42-BE6D-2B03A3855220}"/>
    <dgm:cxn modelId="{906FD28B-65D5-EA43-9A03-0ACDE0112300}" type="presOf" srcId="{FE2D53B6-6B62-5F4D-A3F8-31DB55B5239D}" destId="{E114DA1C-47DC-ED4F-ABB3-A87ED0169500}" srcOrd="0" destOrd="0" presId="urn:microsoft.com/office/officeart/2005/8/layout/process1"/>
    <dgm:cxn modelId="{A8F11CB2-EDA5-4342-992A-377E264A13DF}" type="presOf" srcId="{DE2587C8-9D88-794C-9D00-9E3C5B11AAEF}" destId="{10E1A9C5-BF98-3440-AA1B-40803CF9E4AD}" srcOrd="0" destOrd="0" presId="urn:microsoft.com/office/officeart/2005/8/layout/process1"/>
    <dgm:cxn modelId="{3080C1C2-9121-194E-A060-0518FDE116E7}" type="presOf" srcId="{04191B99-F6C2-BF48-A5D2-14A12AD702BB}" destId="{1F45C0D3-DE0B-304D-BB10-8009E87DA8F3}" srcOrd="0" destOrd="0" presId="urn:microsoft.com/office/officeart/2005/8/layout/process1"/>
    <dgm:cxn modelId="{A3DA4CCC-67BA-8F44-A6D6-2CA5BE5D3885}" type="presOf" srcId="{FE2D53B6-6B62-5F4D-A3F8-31DB55B5239D}" destId="{7BEEED0F-9453-F846-B2D0-4451D3DD76D9}" srcOrd="1" destOrd="0" presId="urn:microsoft.com/office/officeart/2005/8/layout/process1"/>
    <dgm:cxn modelId="{643C966F-FC55-FF46-B834-613448325EB1}" type="presParOf" srcId="{AFBBAB0F-998D-2247-9416-360E8D045804}" destId="{10E1A9C5-BF98-3440-AA1B-40803CF9E4AD}" srcOrd="0" destOrd="0" presId="urn:microsoft.com/office/officeart/2005/8/layout/process1"/>
    <dgm:cxn modelId="{17425D1E-C7BF-F846-AF16-3C1ED5679DAD}" type="presParOf" srcId="{AFBBAB0F-998D-2247-9416-360E8D045804}" destId="{E114DA1C-47DC-ED4F-ABB3-A87ED0169500}" srcOrd="1" destOrd="0" presId="urn:microsoft.com/office/officeart/2005/8/layout/process1"/>
    <dgm:cxn modelId="{9DAACD64-83A6-214A-90FE-C38CCA08A8FF}" type="presParOf" srcId="{E114DA1C-47DC-ED4F-ABB3-A87ED0169500}" destId="{7BEEED0F-9453-F846-B2D0-4451D3DD76D9}" srcOrd="0" destOrd="0" presId="urn:microsoft.com/office/officeart/2005/8/layout/process1"/>
    <dgm:cxn modelId="{97BB3A4B-D82A-604A-8E6E-307932D40288}" type="presParOf" srcId="{AFBBAB0F-998D-2247-9416-360E8D045804}" destId="{BD951A83-8545-2E48-B3F8-D00440A65D1F}" srcOrd="2" destOrd="0" presId="urn:microsoft.com/office/officeart/2005/8/layout/process1"/>
    <dgm:cxn modelId="{CAD654D3-EEAA-A64F-89A5-446E78664F40}" type="presParOf" srcId="{AFBBAB0F-998D-2247-9416-360E8D045804}" destId="{2AB1E704-BB39-C844-8285-0D690CA5EF1A}" srcOrd="3" destOrd="0" presId="urn:microsoft.com/office/officeart/2005/8/layout/process1"/>
    <dgm:cxn modelId="{C4D664BD-1D2C-EC47-AD24-0CD6BB5D8906}" type="presParOf" srcId="{2AB1E704-BB39-C844-8285-0D690CA5EF1A}" destId="{4FAA2BB7-5363-BC4D-805A-3364082F8925}" srcOrd="0" destOrd="0" presId="urn:microsoft.com/office/officeart/2005/8/layout/process1"/>
    <dgm:cxn modelId="{6805264D-41CD-FA48-BE82-DA03B4F77AD8}" type="presParOf" srcId="{AFBBAB0F-998D-2247-9416-360E8D045804}" destId="{1F45C0D3-DE0B-304D-BB10-8009E87DA8F3}"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23E6650-3728-A241-88B9-36DE5F6FBC50}" type="doc">
      <dgm:prSet loTypeId="urn:microsoft.com/office/officeart/2005/8/layout/process1" loCatId="process" qsTypeId="urn:microsoft.com/office/officeart/2005/8/quickstyle/simple4" qsCatId="simple" csTypeId="urn:microsoft.com/office/officeart/2005/8/colors/accent1_2" csCatId="accent1" phldr="1"/>
      <dgm:spPr/>
    </dgm:pt>
    <dgm:pt modelId="{DE2587C8-9D88-794C-9D00-9E3C5B11AAEF}">
      <dgm:prSet phldrT="[Text]"/>
      <dgm:spPr/>
      <dgm:t>
        <a:bodyPr/>
        <a:lstStyle/>
        <a:p>
          <a:r>
            <a:rPr lang="en-US" dirty="0"/>
            <a:t>BUSINESS IDEA</a:t>
          </a:r>
        </a:p>
      </dgm:t>
    </dgm:pt>
    <dgm:pt modelId="{8A970F8B-73FF-2746-8E85-D4ED7ED4E689}" type="parTrans" cxnId="{41E07A66-865F-2B47-858D-6E7F65FF6A2F}">
      <dgm:prSet/>
      <dgm:spPr/>
    </dgm:pt>
    <dgm:pt modelId="{FE2D53B6-6B62-5F4D-A3F8-31DB55B5239D}" type="sibTrans" cxnId="{41E07A66-865F-2B47-858D-6E7F65FF6A2F}">
      <dgm:prSet/>
      <dgm:spPr/>
      <dgm:t>
        <a:bodyPr/>
        <a:lstStyle/>
        <a:p>
          <a:endParaRPr lang="en-US"/>
        </a:p>
      </dgm:t>
    </dgm:pt>
    <dgm:pt modelId="{842123FF-7E3E-984A-A07E-2A8CECB4F6E7}">
      <dgm:prSet phldrT="[Text]"/>
      <dgm:spPr/>
      <dgm:t>
        <a:bodyPr/>
        <a:lstStyle/>
        <a:p>
          <a:r>
            <a:rPr lang="en-US" dirty="0"/>
            <a:t>BUSINESS MODEL</a:t>
          </a:r>
        </a:p>
      </dgm:t>
    </dgm:pt>
    <dgm:pt modelId="{2A87D30F-D4B6-CE4A-B304-9E5A8D5FD624}" type="parTrans" cxnId="{5B21D970-19BD-054E-B16C-11D898E73790}">
      <dgm:prSet/>
      <dgm:spPr/>
    </dgm:pt>
    <dgm:pt modelId="{EF23CC5E-0232-3C42-BE6D-2B03A3855220}" type="sibTrans" cxnId="{5B21D970-19BD-054E-B16C-11D898E73790}">
      <dgm:prSet/>
      <dgm:spPr/>
      <dgm:t>
        <a:bodyPr/>
        <a:lstStyle/>
        <a:p>
          <a:endParaRPr lang="en-US"/>
        </a:p>
      </dgm:t>
    </dgm:pt>
    <dgm:pt modelId="{04191B99-F6C2-BF48-A5D2-14A12AD702BB}">
      <dgm:prSet phldrT="[Text]"/>
      <dgm:spPr/>
      <dgm:t>
        <a:bodyPr/>
        <a:lstStyle/>
        <a:p>
          <a:r>
            <a:rPr lang="en-US" dirty="0"/>
            <a:t>BUSINESS PLAN</a:t>
          </a:r>
        </a:p>
      </dgm:t>
    </dgm:pt>
    <dgm:pt modelId="{9C5C5E9C-A83E-C646-A777-138C3F1AA995}" type="parTrans" cxnId="{BF7A6866-9200-3D4F-9711-714A85EFAB76}">
      <dgm:prSet/>
      <dgm:spPr/>
    </dgm:pt>
    <dgm:pt modelId="{7EFA114F-7106-3E4B-AC47-A82014EF7A9E}" type="sibTrans" cxnId="{BF7A6866-9200-3D4F-9711-714A85EFAB76}">
      <dgm:prSet/>
      <dgm:spPr/>
      <dgm:t>
        <a:bodyPr/>
        <a:lstStyle/>
        <a:p>
          <a:endParaRPr lang="en-US"/>
        </a:p>
      </dgm:t>
    </dgm:pt>
    <dgm:pt modelId="{AFBBAB0F-998D-2247-9416-360E8D045804}" type="pres">
      <dgm:prSet presAssocID="{223E6650-3728-A241-88B9-36DE5F6FBC50}" presName="Name0" presStyleCnt="0">
        <dgm:presLayoutVars>
          <dgm:dir/>
          <dgm:resizeHandles val="exact"/>
        </dgm:presLayoutVars>
      </dgm:prSet>
      <dgm:spPr/>
    </dgm:pt>
    <dgm:pt modelId="{10E1A9C5-BF98-3440-AA1B-40803CF9E4AD}" type="pres">
      <dgm:prSet presAssocID="{DE2587C8-9D88-794C-9D00-9E3C5B11AAEF}" presName="node" presStyleLbl="node1" presStyleIdx="0" presStyleCnt="3">
        <dgm:presLayoutVars>
          <dgm:bulletEnabled val="1"/>
        </dgm:presLayoutVars>
      </dgm:prSet>
      <dgm:spPr/>
    </dgm:pt>
    <dgm:pt modelId="{E114DA1C-47DC-ED4F-ABB3-A87ED0169500}" type="pres">
      <dgm:prSet presAssocID="{FE2D53B6-6B62-5F4D-A3F8-31DB55B5239D}" presName="sibTrans" presStyleLbl="sibTrans2D1" presStyleIdx="0" presStyleCnt="2"/>
      <dgm:spPr/>
    </dgm:pt>
    <dgm:pt modelId="{7BEEED0F-9453-F846-B2D0-4451D3DD76D9}" type="pres">
      <dgm:prSet presAssocID="{FE2D53B6-6B62-5F4D-A3F8-31DB55B5239D}" presName="connectorText" presStyleLbl="sibTrans2D1" presStyleIdx="0" presStyleCnt="2"/>
      <dgm:spPr/>
    </dgm:pt>
    <dgm:pt modelId="{BD951A83-8545-2E48-B3F8-D00440A65D1F}" type="pres">
      <dgm:prSet presAssocID="{842123FF-7E3E-984A-A07E-2A8CECB4F6E7}" presName="node" presStyleLbl="node1" presStyleIdx="1" presStyleCnt="3">
        <dgm:presLayoutVars>
          <dgm:bulletEnabled val="1"/>
        </dgm:presLayoutVars>
      </dgm:prSet>
      <dgm:spPr/>
    </dgm:pt>
    <dgm:pt modelId="{2AB1E704-BB39-C844-8285-0D690CA5EF1A}" type="pres">
      <dgm:prSet presAssocID="{EF23CC5E-0232-3C42-BE6D-2B03A3855220}" presName="sibTrans" presStyleLbl="sibTrans2D1" presStyleIdx="1" presStyleCnt="2"/>
      <dgm:spPr/>
    </dgm:pt>
    <dgm:pt modelId="{4FAA2BB7-5363-BC4D-805A-3364082F8925}" type="pres">
      <dgm:prSet presAssocID="{EF23CC5E-0232-3C42-BE6D-2B03A3855220}" presName="connectorText" presStyleLbl="sibTrans2D1" presStyleIdx="1" presStyleCnt="2"/>
      <dgm:spPr/>
    </dgm:pt>
    <dgm:pt modelId="{1F45C0D3-DE0B-304D-BB10-8009E87DA8F3}" type="pres">
      <dgm:prSet presAssocID="{04191B99-F6C2-BF48-A5D2-14A12AD702BB}" presName="node" presStyleLbl="node1" presStyleIdx="2" presStyleCnt="3">
        <dgm:presLayoutVars>
          <dgm:bulletEnabled val="1"/>
        </dgm:presLayoutVars>
      </dgm:prSet>
      <dgm:spPr/>
    </dgm:pt>
  </dgm:ptLst>
  <dgm:cxnLst>
    <dgm:cxn modelId="{3D6FB00A-C7A4-453E-A183-DC6437A03B80}" type="presOf" srcId="{FE2D53B6-6B62-5F4D-A3F8-31DB55B5239D}" destId="{E114DA1C-47DC-ED4F-ABB3-A87ED0169500}" srcOrd="0" destOrd="0" presId="urn:microsoft.com/office/officeart/2005/8/layout/process1"/>
    <dgm:cxn modelId="{15E77162-4D14-463C-9D38-7CE9E2A1045F}" type="presOf" srcId="{842123FF-7E3E-984A-A07E-2A8CECB4F6E7}" destId="{BD951A83-8545-2E48-B3F8-D00440A65D1F}" srcOrd="0" destOrd="0" presId="urn:microsoft.com/office/officeart/2005/8/layout/process1"/>
    <dgm:cxn modelId="{BF7A6866-9200-3D4F-9711-714A85EFAB76}" srcId="{223E6650-3728-A241-88B9-36DE5F6FBC50}" destId="{04191B99-F6C2-BF48-A5D2-14A12AD702BB}" srcOrd="2" destOrd="0" parTransId="{9C5C5E9C-A83E-C646-A777-138C3F1AA995}" sibTransId="{7EFA114F-7106-3E4B-AC47-A82014EF7A9E}"/>
    <dgm:cxn modelId="{41E07A66-865F-2B47-858D-6E7F65FF6A2F}" srcId="{223E6650-3728-A241-88B9-36DE5F6FBC50}" destId="{DE2587C8-9D88-794C-9D00-9E3C5B11AAEF}" srcOrd="0" destOrd="0" parTransId="{8A970F8B-73FF-2746-8E85-D4ED7ED4E689}" sibTransId="{FE2D53B6-6B62-5F4D-A3F8-31DB55B5239D}"/>
    <dgm:cxn modelId="{5B21D970-19BD-054E-B16C-11D898E73790}" srcId="{223E6650-3728-A241-88B9-36DE5F6FBC50}" destId="{842123FF-7E3E-984A-A07E-2A8CECB4F6E7}" srcOrd="1" destOrd="0" parTransId="{2A87D30F-D4B6-CE4A-B304-9E5A8D5FD624}" sibTransId="{EF23CC5E-0232-3C42-BE6D-2B03A3855220}"/>
    <dgm:cxn modelId="{BAE44B7F-D809-4C41-8D99-30E9333EE752}" type="presOf" srcId="{EF23CC5E-0232-3C42-BE6D-2B03A3855220}" destId="{2AB1E704-BB39-C844-8285-0D690CA5EF1A}" srcOrd="0" destOrd="0" presId="urn:microsoft.com/office/officeart/2005/8/layout/process1"/>
    <dgm:cxn modelId="{C6874AA9-56F0-4F43-B4CC-41D1B0AE725B}" type="presOf" srcId="{DE2587C8-9D88-794C-9D00-9E3C5B11AAEF}" destId="{10E1A9C5-BF98-3440-AA1B-40803CF9E4AD}" srcOrd="0" destOrd="0" presId="urn:microsoft.com/office/officeart/2005/8/layout/process1"/>
    <dgm:cxn modelId="{A9562AD3-88AD-4E8F-B04C-5BA4F3A32A9E}" type="presOf" srcId="{04191B99-F6C2-BF48-A5D2-14A12AD702BB}" destId="{1F45C0D3-DE0B-304D-BB10-8009E87DA8F3}" srcOrd="0" destOrd="0" presId="urn:microsoft.com/office/officeart/2005/8/layout/process1"/>
    <dgm:cxn modelId="{B4684EDD-21BB-4172-A946-31C7F647456E}" type="presOf" srcId="{223E6650-3728-A241-88B9-36DE5F6FBC50}" destId="{AFBBAB0F-998D-2247-9416-360E8D045804}" srcOrd="0" destOrd="0" presId="urn:microsoft.com/office/officeart/2005/8/layout/process1"/>
    <dgm:cxn modelId="{3DD3AAE3-E36F-457C-B26E-61B7244E772C}" type="presOf" srcId="{FE2D53B6-6B62-5F4D-A3F8-31DB55B5239D}" destId="{7BEEED0F-9453-F846-B2D0-4451D3DD76D9}" srcOrd="1" destOrd="0" presId="urn:microsoft.com/office/officeart/2005/8/layout/process1"/>
    <dgm:cxn modelId="{D9649AFC-9CC3-49C1-8C83-20D9DFFB9D62}" type="presOf" srcId="{EF23CC5E-0232-3C42-BE6D-2B03A3855220}" destId="{4FAA2BB7-5363-BC4D-805A-3364082F8925}" srcOrd="1" destOrd="0" presId="urn:microsoft.com/office/officeart/2005/8/layout/process1"/>
    <dgm:cxn modelId="{6552C555-3833-443F-9C4C-8042208C4B94}" type="presParOf" srcId="{AFBBAB0F-998D-2247-9416-360E8D045804}" destId="{10E1A9C5-BF98-3440-AA1B-40803CF9E4AD}" srcOrd="0" destOrd="0" presId="urn:microsoft.com/office/officeart/2005/8/layout/process1"/>
    <dgm:cxn modelId="{C98DFF3D-C190-44CB-8129-4BBAF0C94B69}" type="presParOf" srcId="{AFBBAB0F-998D-2247-9416-360E8D045804}" destId="{E114DA1C-47DC-ED4F-ABB3-A87ED0169500}" srcOrd="1" destOrd="0" presId="urn:microsoft.com/office/officeart/2005/8/layout/process1"/>
    <dgm:cxn modelId="{E3BF9C9D-2B79-4C4A-A5E7-44DBAFD169F8}" type="presParOf" srcId="{E114DA1C-47DC-ED4F-ABB3-A87ED0169500}" destId="{7BEEED0F-9453-F846-B2D0-4451D3DD76D9}" srcOrd="0" destOrd="0" presId="urn:microsoft.com/office/officeart/2005/8/layout/process1"/>
    <dgm:cxn modelId="{D5429CCA-B625-46AA-AC86-A4E84C4EECAE}" type="presParOf" srcId="{AFBBAB0F-998D-2247-9416-360E8D045804}" destId="{BD951A83-8545-2E48-B3F8-D00440A65D1F}" srcOrd="2" destOrd="0" presId="urn:microsoft.com/office/officeart/2005/8/layout/process1"/>
    <dgm:cxn modelId="{269159CA-8045-413B-94F0-4B008F959613}" type="presParOf" srcId="{AFBBAB0F-998D-2247-9416-360E8D045804}" destId="{2AB1E704-BB39-C844-8285-0D690CA5EF1A}" srcOrd="3" destOrd="0" presId="urn:microsoft.com/office/officeart/2005/8/layout/process1"/>
    <dgm:cxn modelId="{0DABFEC6-5595-4AFD-BCAE-37D98F924FF3}" type="presParOf" srcId="{2AB1E704-BB39-C844-8285-0D690CA5EF1A}" destId="{4FAA2BB7-5363-BC4D-805A-3364082F8925}" srcOrd="0" destOrd="0" presId="urn:microsoft.com/office/officeart/2005/8/layout/process1"/>
    <dgm:cxn modelId="{F8513151-D685-4950-A106-EFFA81DB2B2D}" type="presParOf" srcId="{AFBBAB0F-998D-2247-9416-360E8D045804}" destId="{1F45C0D3-DE0B-304D-BB10-8009E87DA8F3}"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E1A9C5-BF98-3440-AA1B-40803CF9E4AD}">
      <dsp:nvSpPr>
        <dsp:cNvPr id="0" name=""/>
        <dsp:cNvSpPr/>
      </dsp:nvSpPr>
      <dsp:spPr>
        <a:xfrm>
          <a:off x="6563" y="1387157"/>
          <a:ext cx="1961703" cy="117702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dirty="0"/>
            <a:t>BUSINESS IDEA</a:t>
          </a:r>
        </a:p>
      </dsp:txBody>
      <dsp:txXfrm>
        <a:off x="41037" y="1421631"/>
        <a:ext cx="1892755" cy="1108074"/>
      </dsp:txXfrm>
    </dsp:sp>
    <dsp:sp modelId="{E114DA1C-47DC-ED4F-ABB3-A87ED0169500}">
      <dsp:nvSpPr>
        <dsp:cNvPr id="0" name=""/>
        <dsp:cNvSpPr/>
      </dsp:nvSpPr>
      <dsp:spPr>
        <a:xfrm>
          <a:off x="2164437" y="1732417"/>
          <a:ext cx="415881" cy="486502"/>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2164437" y="1829717"/>
        <a:ext cx="291117" cy="291902"/>
      </dsp:txXfrm>
    </dsp:sp>
    <dsp:sp modelId="{BD951A83-8545-2E48-B3F8-D00440A65D1F}">
      <dsp:nvSpPr>
        <dsp:cNvPr id="0" name=""/>
        <dsp:cNvSpPr/>
      </dsp:nvSpPr>
      <dsp:spPr>
        <a:xfrm>
          <a:off x="2752948" y="1387157"/>
          <a:ext cx="1961703" cy="117702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dirty="0"/>
            <a:t>BUSINESS MODEL</a:t>
          </a:r>
        </a:p>
      </dsp:txBody>
      <dsp:txXfrm>
        <a:off x="2787422" y="1421631"/>
        <a:ext cx="1892755" cy="1108074"/>
      </dsp:txXfrm>
    </dsp:sp>
    <dsp:sp modelId="{2AB1E704-BB39-C844-8285-0D690CA5EF1A}">
      <dsp:nvSpPr>
        <dsp:cNvPr id="0" name=""/>
        <dsp:cNvSpPr/>
      </dsp:nvSpPr>
      <dsp:spPr>
        <a:xfrm>
          <a:off x="4910822" y="1732417"/>
          <a:ext cx="415881" cy="486502"/>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4910822" y="1829717"/>
        <a:ext cx="291117" cy="291902"/>
      </dsp:txXfrm>
    </dsp:sp>
    <dsp:sp modelId="{1F45C0D3-DE0B-304D-BB10-8009E87DA8F3}">
      <dsp:nvSpPr>
        <dsp:cNvPr id="0" name=""/>
        <dsp:cNvSpPr/>
      </dsp:nvSpPr>
      <dsp:spPr>
        <a:xfrm>
          <a:off x="5499333" y="1387157"/>
          <a:ext cx="1961703" cy="117702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dirty="0"/>
            <a:t>BUSINESS PLAN</a:t>
          </a:r>
        </a:p>
      </dsp:txBody>
      <dsp:txXfrm>
        <a:off x="5533807" y="1421631"/>
        <a:ext cx="1892755" cy="11080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E1A9C5-BF98-3440-AA1B-40803CF9E4AD}">
      <dsp:nvSpPr>
        <dsp:cNvPr id="0" name=""/>
        <dsp:cNvSpPr/>
      </dsp:nvSpPr>
      <dsp:spPr>
        <a:xfrm>
          <a:off x="6563" y="1387157"/>
          <a:ext cx="1961703" cy="117702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dirty="0"/>
            <a:t>BUSINESS IDEA</a:t>
          </a:r>
        </a:p>
      </dsp:txBody>
      <dsp:txXfrm>
        <a:off x="41037" y="1421631"/>
        <a:ext cx="1892755" cy="1108074"/>
      </dsp:txXfrm>
    </dsp:sp>
    <dsp:sp modelId="{E114DA1C-47DC-ED4F-ABB3-A87ED0169500}">
      <dsp:nvSpPr>
        <dsp:cNvPr id="0" name=""/>
        <dsp:cNvSpPr/>
      </dsp:nvSpPr>
      <dsp:spPr>
        <a:xfrm>
          <a:off x="2164437" y="1732417"/>
          <a:ext cx="415881" cy="486502"/>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2164437" y="1829717"/>
        <a:ext cx="291117" cy="291902"/>
      </dsp:txXfrm>
    </dsp:sp>
    <dsp:sp modelId="{BD951A83-8545-2E48-B3F8-D00440A65D1F}">
      <dsp:nvSpPr>
        <dsp:cNvPr id="0" name=""/>
        <dsp:cNvSpPr/>
      </dsp:nvSpPr>
      <dsp:spPr>
        <a:xfrm>
          <a:off x="2752948" y="1387157"/>
          <a:ext cx="1961703" cy="117702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dirty="0"/>
            <a:t>BUSINESS MODEL</a:t>
          </a:r>
        </a:p>
      </dsp:txBody>
      <dsp:txXfrm>
        <a:off x="2787422" y="1421631"/>
        <a:ext cx="1892755" cy="1108074"/>
      </dsp:txXfrm>
    </dsp:sp>
    <dsp:sp modelId="{2AB1E704-BB39-C844-8285-0D690CA5EF1A}">
      <dsp:nvSpPr>
        <dsp:cNvPr id="0" name=""/>
        <dsp:cNvSpPr/>
      </dsp:nvSpPr>
      <dsp:spPr>
        <a:xfrm>
          <a:off x="4910822" y="1732417"/>
          <a:ext cx="415881" cy="486502"/>
        </a:xfrm>
        <a:prstGeom prst="rightArrow">
          <a:avLst>
            <a:gd name="adj1" fmla="val 60000"/>
            <a:gd name="adj2" fmla="val 50000"/>
          </a:avLst>
        </a:prstGeom>
        <a:gradFill rotWithShape="0">
          <a:gsLst>
            <a:gs pos="0">
              <a:schemeClr val="accent1">
                <a:tint val="60000"/>
                <a:hueOff val="0"/>
                <a:satOff val="0"/>
                <a:lumOff val="0"/>
                <a:alphaOff val="0"/>
                <a:shade val="51000"/>
                <a:satMod val="130000"/>
              </a:schemeClr>
            </a:gs>
            <a:gs pos="80000">
              <a:schemeClr val="accent1">
                <a:tint val="60000"/>
                <a:hueOff val="0"/>
                <a:satOff val="0"/>
                <a:lumOff val="0"/>
                <a:alphaOff val="0"/>
                <a:shade val="93000"/>
                <a:satMod val="130000"/>
              </a:schemeClr>
            </a:gs>
            <a:gs pos="100000">
              <a:schemeClr val="accent1">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4910822" y="1829717"/>
        <a:ext cx="291117" cy="291902"/>
      </dsp:txXfrm>
    </dsp:sp>
    <dsp:sp modelId="{1F45C0D3-DE0B-304D-BB10-8009E87DA8F3}">
      <dsp:nvSpPr>
        <dsp:cNvPr id="0" name=""/>
        <dsp:cNvSpPr/>
      </dsp:nvSpPr>
      <dsp:spPr>
        <a:xfrm>
          <a:off x="5499333" y="1387157"/>
          <a:ext cx="1961703" cy="1177022"/>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dirty="0"/>
            <a:t>BUSINESS PLAN</a:t>
          </a:r>
        </a:p>
      </dsp:txBody>
      <dsp:txXfrm>
        <a:off x="5533807" y="1421631"/>
        <a:ext cx="1892755" cy="1108074"/>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86023D9-978A-4902-9528-49E06F8A793A}" type="datetimeFigureOut">
              <a:rPr lang="en-GB" smtClean="0"/>
              <a:t>07/10/2018</a:t>
            </a:fld>
            <a:endParaRPr lang="en-GB" dirty="0"/>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C19F7B22-38D3-4054-9D91-D84180910634}" type="slidenum">
              <a:rPr lang="en-GB" smtClean="0"/>
              <a:t>‹#›</a:t>
            </a:fld>
            <a:endParaRPr lang="en-GB" dirty="0"/>
          </a:p>
        </p:txBody>
      </p:sp>
    </p:spTree>
    <p:extLst>
      <p:ext uri="{BB962C8B-B14F-4D97-AF65-F5344CB8AC3E}">
        <p14:creationId xmlns:p14="http://schemas.microsoft.com/office/powerpoint/2010/main" val="39433722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19BCFD0-1020-46C6-80D5-F9FBC7EFF1F4}" type="datetimeFigureOut">
              <a:rPr lang="en-GB" smtClean="0"/>
              <a:t>07/10/2018</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3B7B3AB0-B398-4ECB-9B3E-A158F590CFBB}" type="slidenum">
              <a:rPr lang="en-GB" smtClean="0"/>
              <a:t>‹#›</a:t>
            </a:fld>
            <a:endParaRPr lang="en-GB" dirty="0"/>
          </a:p>
        </p:txBody>
      </p:sp>
    </p:spTree>
    <p:extLst>
      <p:ext uri="{BB962C8B-B14F-4D97-AF65-F5344CB8AC3E}">
        <p14:creationId xmlns:p14="http://schemas.microsoft.com/office/powerpoint/2010/main" val="732491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4118456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3869133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852251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39629589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448652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2892810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4EECEDF-DC22-450B-8ECB-6D86871CE590}" type="slidenum">
              <a:rPr lang="en-GB" smtClean="0"/>
              <a:pPr eaLnBrk="1" hangingPunct="1"/>
              <a:t>47</a:t>
            </a:fld>
            <a:endParaRPr lang="en-GB"/>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18269171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7169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2">
              <a:lumMod val="60000"/>
              <a:lumOff val="40000"/>
            </a:schemeClr>
          </a:solidFill>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7" name="Picture 6"/>
          <p:cNvPicPr>
            <a:picLocks noChangeAspect="1"/>
          </p:cNvPicPr>
          <p:nvPr userDrawn="1"/>
        </p:nvPicPr>
        <p:blipFill>
          <a:blip r:embed="rId2"/>
          <a:stretch>
            <a:fillRect/>
          </a:stretch>
        </p:blipFill>
        <p:spPr>
          <a:xfrm>
            <a:off x="7405644" y="5699796"/>
            <a:ext cx="1738356" cy="1157478"/>
          </a:xfrm>
          <a:prstGeom prst="rect">
            <a:avLst/>
          </a:prstGeom>
        </p:spPr>
      </p:pic>
    </p:spTree>
    <p:extLst>
      <p:ext uri="{BB962C8B-B14F-4D97-AF65-F5344CB8AC3E}">
        <p14:creationId xmlns:p14="http://schemas.microsoft.com/office/powerpoint/2010/main" val="1175137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5" name="Picture 4"/>
          <p:cNvPicPr>
            <a:picLocks noChangeAspect="1"/>
          </p:cNvPicPr>
          <p:nvPr userDrawn="1"/>
        </p:nvPicPr>
        <p:blipFill>
          <a:blip r:embed="rId2"/>
          <a:stretch>
            <a:fillRect/>
          </a:stretch>
        </p:blipFill>
        <p:spPr>
          <a:xfrm>
            <a:off x="7312196" y="5661249"/>
            <a:ext cx="1831803" cy="1185082"/>
          </a:xfrm>
          <a:prstGeom prst="rect">
            <a:avLst/>
          </a:prstGeom>
        </p:spPr>
      </p:pic>
    </p:spTree>
    <p:extLst>
      <p:ext uri="{BB962C8B-B14F-4D97-AF65-F5344CB8AC3E}">
        <p14:creationId xmlns:p14="http://schemas.microsoft.com/office/powerpoint/2010/main" val="3632192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303" y="5661248"/>
            <a:ext cx="1834607" cy="1196752"/>
          </a:xfrm>
          <a:prstGeom prst="rect">
            <a:avLst/>
          </a:prstGeom>
        </p:spPr>
      </p:pic>
    </p:spTree>
    <p:extLst>
      <p:ext uri="{BB962C8B-B14F-4D97-AF65-F5344CB8AC3E}">
        <p14:creationId xmlns:p14="http://schemas.microsoft.com/office/powerpoint/2010/main" val="669134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8" name="Picture 7"/>
          <p:cNvPicPr>
            <a:picLocks noChangeAspect="1"/>
          </p:cNvPicPr>
          <p:nvPr userDrawn="1"/>
        </p:nvPicPr>
        <p:blipFill>
          <a:blip r:embed="rId2"/>
          <a:stretch>
            <a:fillRect/>
          </a:stretch>
        </p:blipFill>
        <p:spPr>
          <a:xfrm>
            <a:off x="7308304" y="5661248"/>
            <a:ext cx="1835696" cy="1197296"/>
          </a:xfrm>
          <a:prstGeom prst="rect">
            <a:avLst/>
          </a:prstGeom>
        </p:spPr>
      </p:pic>
    </p:spTree>
    <p:extLst>
      <p:ext uri="{BB962C8B-B14F-4D97-AF65-F5344CB8AC3E}">
        <p14:creationId xmlns:p14="http://schemas.microsoft.com/office/powerpoint/2010/main" val="37850974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3080"/>
            <a:ext cx="1835055" cy="1194920"/>
          </a:xfrm>
          <a:prstGeom prst="rect">
            <a:avLst/>
          </a:prstGeom>
        </p:spPr>
      </p:pic>
    </p:spTree>
    <p:extLst>
      <p:ext uri="{BB962C8B-B14F-4D97-AF65-F5344CB8AC3E}">
        <p14:creationId xmlns:p14="http://schemas.microsoft.com/office/powerpoint/2010/main" val="3250242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3" name="Picture 2"/>
          <p:cNvPicPr>
            <a:picLocks noChangeAspect="1"/>
          </p:cNvPicPr>
          <p:nvPr userDrawn="1"/>
        </p:nvPicPr>
        <p:blipFill>
          <a:blip r:embed="rId2"/>
          <a:stretch>
            <a:fillRect/>
          </a:stretch>
        </p:blipFill>
        <p:spPr>
          <a:xfrm>
            <a:off x="7308401" y="5663080"/>
            <a:ext cx="1835055" cy="1194920"/>
          </a:xfrm>
          <a:prstGeom prst="rect">
            <a:avLst/>
          </a:prstGeom>
        </p:spPr>
      </p:pic>
    </p:spTree>
    <p:extLst>
      <p:ext uri="{BB962C8B-B14F-4D97-AF65-F5344CB8AC3E}">
        <p14:creationId xmlns:p14="http://schemas.microsoft.com/office/powerpoint/2010/main" val="2594925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2899"/>
            <a:ext cx="1835055" cy="1194920"/>
          </a:xfrm>
          <a:prstGeom prst="rect">
            <a:avLst/>
          </a:prstGeom>
        </p:spPr>
      </p:pic>
    </p:spTree>
    <p:extLst>
      <p:ext uri="{BB962C8B-B14F-4D97-AF65-F5344CB8AC3E}">
        <p14:creationId xmlns:p14="http://schemas.microsoft.com/office/powerpoint/2010/main" val="1833040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pic>
        <p:nvPicPr>
          <p:cNvPr id="6" name="Picture 5"/>
          <p:cNvPicPr>
            <a:picLocks noChangeAspect="1"/>
          </p:cNvPicPr>
          <p:nvPr userDrawn="1"/>
        </p:nvPicPr>
        <p:blipFill>
          <a:blip r:embed="rId2"/>
          <a:stretch>
            <a:fillRect/>
          </a:stretch>
        </p:blipFill>
        <p:spPr>
          <a:xfrm>
            <a:off x="7308945" y="5663080"/>
            <a:ext cx="1835055" cy="1194920"/>
          </a:xfrm>
          <a:prstGeom prst="rect">
            <a:avLst/>
          </a:prstGeom>
        </p:spPr>
      </p:pic>
    </p:spTree>
    <p:extLst>
      <p:ext uri="{BB962C8B-B14F-4D97-AF65-F5344CB8AC3E}">
        <p14:creationId xmlns:p14="http://schemas.microsoft.com/office/powerpoint/2010/main" val="4136828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319982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566240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
          <p:cNvSpPr>
            <a:spLocks noGrp="1" noChangeArrowheads="1"/>
          </p:cNvSpPr>
          <p:nvPr>
            <p:ph type="sldNum" sz="quarter" idx="10"/>
          </p:nvPr>
        </p:nvSpPr>
        <p:spPr>
          <a:ln/>
        </p:spPr>
        <p:txBody>
          <a:bodyPr/>
          <a:lstStyle>
            <a:lvl1pPr>
              <a:defRPr/>
            </a:lvl1pPr>
          </a:lstStyle>
          <a:p>
            <a:pPr>
              <a:defRPr/>
            </a:pPr>
            <a:r>
              <a:rPr lang="en-US"/>
              <a:t>2 - </a:t>
            </a:r>
            <a:fld id="{5D515852-134E-43C6-A0DE-6A3F8BEC50FE}" type="slidenum">
              <a:rPr lang="en-US"/>
              <a:pPr>
                <a:defRPr/>
              </a:pPr>
              <a:t>‹#›</a:t>
            </a:fld>
            <a:endParaRPr lang="en-US"/>
          </a:p>
        </p:txBody>
      </p:sp>
      <p:sp>
        <p:nvSpPr>
          <p:cNvPr id="6" name="Rectangle 14"/>
          <p:cNvSpPr>
            <a:spLocks noGrp="1" noChangeArrowheads="1"/>
          </p:cNvSpPr>
          <p:nvPr>
            <p:ph type="ftr" sz="quarter" idx="11"/>
          </p:nvPr>
        </p:nvSpPr>
        <p:spPr>
          <a:ln/>
        </p:spPr>
        <p:txBody>
          <a:bodyPr/>
          <a:lstStyle>
            <a:lvl1pPr>
              <a:defRPr/>
            </a:lvl1pPr>
          </a:lstStyle>
          <a:p>
            <a:pPr>
              <a:defRPr/>
            </a:pPr>
            <a:r>
              <a:rPr lang="en-US"/>
              <a:t>Ch. 2: Inside the Entrepreneurial Mind</a:t>
            </a:r>
          </a:p>
        </p:txBody>
      </p:sp>
    </p:spTree>
    <p:extLst>
      <p:ext uri="{BB962C8B-B14F-4D97-AF65-F5344CB8AC3E}">
        <p14:creationId xmlns:p14="http://schemas.microsoft.com/office/powerpoint/2010/main" val="2605394335"/>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07/10/2018</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057200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edwdebono.com/lateral-thinkin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nespresso.com/uk/en/pages/coffee-landing-page"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nestle.com/csv/CreatingSharedValueCaseStudies/AllCaseStudies/Pages/Ecolaboration-Nespresso-platform-sustainable-innovation.aspx"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valuechaingeneration.wordpress.com/2011/12/28/from-business-model-to-value-chain-impact-revisiting-the-nespresso-case/"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quickmba.com/strategy/generic.shtml"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www.gov.uk/starting-up-a-business/start-with-an-idea"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www.youtube.com/watch?v=D8XMS7n8N9Q"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hyperlink" Target="http://www.youtube.com/watch?v=mYF2_FBCvXw"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200" b="1" dirty="0"/>
              <a:t>Business Planning</a:t>
            </a:r>
            <a:endParaRPr lang="en-US" sz="3200" dirty="0"/>
          </a:p>
        </p:txBody>
      </p:sp>
      <p:sp>
        <p:nvSpPr>
          <p:cNvPr id="3" name="Subtitle 2"/>
          <p:cNvSpPr>
            <a:spLocks noGrp="1"/>
          </p:cNvSpPr>
          <p:nvPr>
            <p:ph type="subTitle" idx="1"/>
          </p:nvPr>
        </p:nvSpPr>
        <p:spPr/>
        <p:txBody>
          <a:bodyPr/>
          <a:lstStyle/>
          <a:p>
            <a:r>
              <a:rPr lang="en-US" dirty="0"/>
              <a:t>Chris Thomas</a:t>
            </a:r>
          </a:p>
        </p:txBody>
      </p:sp>
    </p:spTree>
    <p:extLst>
      <p:ext uri="{BB962C8B-B14F-4D97-AF65-F5344CB8AC3E}">
        <p14:creationId xmlns:p14="http://schemas.microsoft.com/office/powerpoint/2010/main" val="12167359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Dates</a:t>
            </a:r>
          </a:p>
        </p:txBody>
      </p:sp>
      <p:sp>
        <p:nvSpPr>
          <p:cNvPr id="3" name="Content Placeholder 2"/>
          <p:cNvSpPr>
            <a:spLocks noGrp="1"/>
          </p:cNvSpPr>
          <p:nvPr>
            <p:ph idx="1"/>
          </p:nvPr>
        </p:nvSpPr>
        <p:spPr/>
        <p:txBody>
          <a:bodyPr/>
          <a:lstStyle/>
          <a:p>
            <a:r>
              <a:rPr lang="en-US" dirty="0"/>
              <a:t>Deadlines</a:t>
            </a:r>
          </a:p>
          <a:p>
            <a:pPr lvl="1"/>
            <a:r>
              <a:rPr lang="en-US" dirty="0"/>
              <a:t>Poster Presentation week commencing 5</a:t>
            </a:r>
            <a:r>
              <a:rPr lang="en-US" baseline="30000" dirty="0"/>
              <a:t>th</a:t>
            </a:r>
            <a:r>
              <a:rPr lang="en-US" dirty="0"/>
              <a:t> Nov</a:t>
            </a:r>
          </a:p>
          <a:p>
            <a:pPr lvl="1"/>
            <a:r>
              <a:rPr lang="en-US" dirty="0"/>
              <a:t>Website and video 26</a:t>
            </a:r>
            <a:r>
              <a:rPr lang="en-US" baseline="30000" dirty="0"/>
              <a:t>th</a:t>
            </a:r>
            <a:r>
              <a:rPr lang="en-US" dirty="0"/>
              <a:t> Nov</a:t>
            </a:r>
          </a:p>
          <a:p>
            <a:pPr lvl="1"/>
            <a:endParaRPr lang="en-US" dirty="0"/>
          </a:p>
          <a:p>
            <a:pPr lvl="1"/>
            <a:r>
              <a:rPr lang="en-US" dirty="0"/>
              <a:t>Report (entrepreneur as hero) 14</a:t>
            </a:r>
            <a:r>
              <a:rPr lang="en-US" baseline="30000" dirty="0"/>
              <a:t>th</a:t>
            </a:r>
            <a:r>
              <a:rPr lang="en-US" dirty="0"/>
              <a:t> Jan</a:t>
            </a:r>
          </a:p>
        </p:txBody>
      </p:sp>
    </p:spTree>
    <p:extLst>
      <p:ext uri="{BB962C8B-B14F-4D97-AF65-F5344CB8AC3E}">
        <p14:creationId xmlns:p14="http://schemas.microsoft.com/office/powerpoint/2010/main" val="1268033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Dates</a:t>
            </a:r>
          </a:p>
        </p:txBody>
      </p:sp>
      <p:sp>
        <p:nvSpPr>
          <p:cNvPr id="3" name="Content Placeholder 2"/>
          <p:cNvSpPr>
            <a:spLocks noGrp="1"/>
          </p:cNvSpPr>
          <p:nvPr>
            <p:ph idx="1"/>
          </p:nvPr>
        </p:nvSpPr>
        <p:spPr/>
        <p:txBody>
          <a:bodyPr/>
          <a:lstStyle/>
          <a:p>
            <a:r>
              <a:rPr lang="en-US" dirty="0"/>
              <a:t>Enterprise Week 13 -17 November:</a:t>
            </a:r>
          </a:p>
          <a:p>
            <a:pPr lvl="1"/>
            <a:r>
              <a:rPr lang="en-US" dirty="0"/>
              <a:t>Enterprise themes lectures throughout the week</a:t>
            </a:r>
          </a:p>
          <a:p>
            <a:pPr lvl="1"/>
            <a:r>
              <a:rPr lang="en-US" dirty="0"/>
              <a:t>Entrepreneurial competitions:</a:t>
            </a:r>
          </a:p>
          <a:p>
            <a:pPr lvl="2"/>
            <a:r>
              <a:rPr lang="en-US" dirty="0"/>
              <a:t>Robert Owen Challenge</a:t>
            </a:r>
          </a:p>
          <a:p>
            <a:pPr lvl="2"/>
            <a:endParaRPr lang="en-US" dirty="0"/>
          </a:p>
        </p:txBody>
      </p:sp>
    </p:spTree>
    <p:extLst>
      <p:ext uri="{BB962C8B-B14F-4D97-AF65-F5344CB8AC3E}">
        <p14:creationId xmlns:p14="http://schemas.microsoft.com/office/powerpoint/2010/main" val="3843025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Objectives</a:t>
            </a:r>
          </a:p>
        </p:txBody>
      </p:sp>
      <p:sp>
        <p:nvSpPr>
          <p:cNvPr id="3" name="Content Placeholder 2"/>
          <p:cNvSpPr>
            <a:spLocks noGrp="1"/>
          </p:cNvSpPr>
          <p:nvPr>
            <p:ph idx="1"/>
          </p:nvPr>
        </p:nvSpPr>
        <p:spPr/>
        <p:txBody>
          <a:bodyPr/>
          <a:lstStyle/>
          <a:p>
            <a:r>
              <a:rPr lang="en-GB" dirty="0"/>
              <a:t>To clearly understand the differences between:</a:t>
            </a:r>
          </a:p>
          <a:p>
            <a:pPr lvl="1"/>
            <a:r>
              <a:rPr lang="en-GB" dirty="0"/>
              <a:t>Business Idea</a:t>
            </a:r>
          </a:p>
          <a:p>
            <a:pPr lvl="1"/>
            <a:r>
              <a:rPr lang="en-GB"/>
              <a:t>Business Model</a:t>
            </a:r>
          </a:p>
          <a:p>
            <a:pPr lvl="1"/>
            <a:r>
              <a:rPr lang="en-GB" dirty="0"/>
              <a:t>Business Plan</a:t>
            </a:r>
          </a:p>
          <a:p>
            <a:pPr lvl="1"/>
            <a:endParaRPr lang="en-GB" dirty="0"/>
          </a:p>
        </p:txBody>
      </p:sp>
    </p:spTree>
    <p:extLst>
      <p:ext uri="{BB962C8B-B14F-4D97-AF65-F5344CB8AC3E}">
        <p14:creationId xmlns:p14="http://schemas.microsoft.com/office/powerpoint/2010/main" val="1427175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Groups</a:t>
            </a:r>
          </a:p>
        </p:txBody>
      </p:sp>
      <p:sp>
        <p:nvSpPr>
          <p:cNvPr id="3" name="Content Placeholder 2"/>
          <p:cNvSpPr>
            <a:spLocks noGrp="1"/>
          </p:cNvSpPr>
          <p:nvPr>
            <p:ph idx="1"/>
          </p:nvPr>
        </p:nvSpPr>
        <p:spPr/>
        <p:txBody>
          <a:bodyPr/>
          <a:lstStyle/>
          <a:p>
            <a:r>
              <a:rPr lang="en-GB" dirty="0"/>
              <a:t>Have you formed a group yet?</a:t>
            </a:r>
          </a:p>
          <a:p>
            <a:r>
              <a:rPr lang="en-GB" dirty="0"/>
              <a:t>Groups of up to 5 people</a:t>
            </a:r>
          </a:p>
          <a:p>
            <a:r>
              <a:rPr lang="en-GB" dirty="0"/>
              <a:t>Everyone will receive and individual mark </a:t>
            </a:r>
          </a:p>
          <a:p>
            <a:r>
              <a:rPr lang="en-GB" dirty="0"/>
              <a:t>You can work alone but you will have a lot to do!</a:t>
            </a:r>
          </a:p>
        </p:txBody>
      </p:sp>
    </p:spTree>
    <p:extLst>
      <p:ext uri="{BB962C8B-B14F-4D97-AF65-F5344CB8AC3E}">
        <p14:creationId xmlns:p14="http://schemas.microsoft.com/office/powerpoint/2010/main" val="31158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Lateral thinking</a:t>
            </a:r>
          </a:p>
        </p:txBody>
      </p:sp>
      <p:sp>
        <p:nvSpPr>
          <p:cNvPr id="3" name="Content Placeholder 2"/>
          <p:cNvSpPr>
            <a:spLocks noGrp="1"/>
          </p:cNvSpPr>
          <p:nvPr>
            <p:ph idx="1"/>
          </p:nvPr>
        </p:nvSpPr>
        <p:spPr/>
        <p:txBody>
          <a:bodyPr>
            <a:normAutofit lnSpcReduction="10000"/>
          </a:bodyPr>
          <a:lstStyle/>
          <a:p>
            <a:r>
              <a:rPr lang="en-GB" dirty="0"/>
              <a:t>Lateral thinking is the process of using information to bring about creativity and insight restructuring. Lateral thinking can be learned, practiced and used. It is possible to acquire skill in it just as it is possible to acquire skill in mathematics.</a:t>
            </a:r>
          </a:p>
          <a:p>
            <a:endParaRPr lang="en-GB" dirty="0"/>
          </a:p>
          <a:p>
            <a:r>
              <a:rPr lang="en-GB" dirty="0">
                <a:hlinkClick r:id="rId2"/>
              </a:rPr>
              <a:t>https://www.edwdebono.com/lateral-thinking</a:t>
            </a:r>
            <a:endParaRPr lang="en-GB" dirty="0"/>
          </a:p>
          <a:p>
            <a:endParaRPr lang="en-GB" dirty="0"/>
          </a:p>
        </p:txBody>
      </p:sp>
    </p:spTree>
    <p:extLst>
      <p:ext uri="{BB962C8B-B14F-4D97-AF65-F5344CB8AC3E}">
        <p14:creationId xmlns:p14="http://schemas.microsoft.com/office/powerpoint/2010/main" val="439293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Lateral thinking</a:t>
            </a:r>
          </a:p>
        </p:txBody>
      </p:sp>
      <p:sp>
        <p:nvSpPr>
          <p:cNvPr id="3" name="Content Placeholder 2"/>
          <p:cNvSpPr>
            <a:spLocks noGrp="1"/>
          </p:cNvSpPr>
          <p:nvPr>
            <p:ph idx="1"/>
          </p:nvPr>
        </p:nvSpPr>
        <p:spPr/>
        <p:txBody>
          <a:bodyPr>
            <a:noAutofit/>
          </a:bodyPr>
          <a:lstStyle/>
          <a:p>
            <a:r>
              <a:rPr lang="en-GB" sz="1800" dirty="0"/>
              <a:t>With logic you start out with certain ingredients just as in playing chess you start out with given pieces. But what are those pieces? In most real life situations the pieces are not given, we just assume they are there. </a:t>
            </a:r>
          </a:p>
          <a:p>
            <a:r>
              <a:rPr lang="en-GB" sz="1800" dirty="0"/>
              <a:t>We assume certain perceptions, certain concepts and certain boundaries. </a:t>
            </a:r>
          </a:p>
          <a:p>
            <a:r>
              <a:rPr lang="en-GB" sz="1800" dirty="0"/>
              <a:t>Lateral thinking is concerned not with playing with the existing pieces but with seeking to change those very pieces. </a:t>
            </a:r>
          </a:p>
          <a:p>
            <a:r>
              <a:rPr lang="en-GB" sz="1800" dirty="0"/>
              <a:t>Lateral thinking is concerned with the perception part of thinking. This is where we organise the external world into the pieces we can then 'process'. </a:t>
            </a:r>
          </a:p>
          <a:p>
            <a:r>
              <a:rPr lang="en-GB" sz="1800" dirty="0"/>
              <a:t>A healthy human brain does not want to always be creative, it is designed to figure out how to do things or how to think about things and then 'locks' that automatic response or behaviour into a subconscious process so that your conscious brain can focus on other matters.</a:t>
            </a:r>
          </a:p>
        </p:txBody>
      </p:sp>
    </p:spTree>
    <p:extLst>
      <p:ext uri="{BB962C8B-B14F-4D97-AF65-F5344CB8AC3E}">
        <p14:creationId xmlns:p14="http://schemas.microsoft.com/office/powerpoint/2010/main" val="3997004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Lateral thinking puzzles</a:t>
            </a:r>
          </a:p>
        </p:txBody>
      </p:sp>
      <p:sp>
        <p:nvSpPr>
          <p:cNvPr id="3" name="Content Placeholder 2"/>
          <p:cNvSpPr>
            <a:spLocks noGrp="1"/>
          </p:cNvSpPr>
          <p:nvPr>
            <p:ph idx="1"/>
          </p:nvPr>
        </p:nvSpPr>
        <p:spPr/>
        <p:txBody>
          <a:bodyPr/>
          <a:lstStyle/>
          <a:p>
            <a:r>
              <a:rPr lang="en-GB" dirty="0"/>
              <a:t>Lateral thinking puzzles are strange situations in which you are given a little information and then have to find the explanation. They are solved through a dialogue between the quizmaster who sets the puzzle and the solver or solvers who try to figure out the answer</a:t>
            </a:r>
          </a:p>
        </p:txBody>
      </p:sp>
    </p:spTree>
    <p:extLst>
      <p:ext uri="{BB962C8B-B14F-4D97-AF65-F5344CB8AC3E}">
        <p14:creationId xmlns:p14="http://schemas.microsoft.com/office/powerpoint/2010/main" val="3505701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Lateral thinking puzzles</a:t>
            </a:r>
          </a:p>
        </p:txBody>
      </p:sp>
      <p:sp>
        <p:nvSpPr>
          <p:cNvPr id="3" name="Content Placeholder 2"/>
          <p:cNvSpPr>
            <a:spLocks noGrp="1"/>
          </p:cNvSpPr>
          <p:nvPr>
            <p:ph idx="1"/>
          </p:nvPr>
        </p:nvSpPr>
        <p:spPr/>
        <p:txBody>
          <a:bodyPr>
            <a:normAutofit lnSpcReduction="10000"/>
          </a:bodyPr>
          <a:lstStyle/>
          <a:p>
            <a:r>
              <a:rPr lang="en-US" dirty="0"/>
              <a:t>A man walks into a bar and asks for a drink of water. The bartender gives the man a drink of water, but the man says the water is no good. The bartender thinks for a minute, pulls out a gun and points it at him. The man says, "Thank you," and walks out.</a:t>
            </a:r>
          </a:p>
          <a:p>
            <a:endParaRPr lang="en-US" dirty="0"/>
          </a:p>
          <a:p>
            <a:r>
              <a:rPr lang="en-US" dirty="0"/>
              <a:t>Why?</a:t>
            </a:r>
          </a:p>
        </p:txBody>
      </p:sp>
    </p:spTree>
    <p:extLst>
      <p:ext uri="{BB962C8B-B14F-4D97-AF65-F5344CB8AC3E}">
        <p14:creationId xmlns:p14="http://schemas.microsoft.com/office/powerpoint/2010/main" val="573752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r>
              <a:rPr lang="en-US" dirty="0"/>
              <a:t>Acting on an anonymous phone call, the police raid a house to arrest a suspected murderer. They don't know what he looks like but they know his name is John and that he is inside the house. The police bust in on a carpenter, a lorry driver, a mechanic and a fireman all playing poker. Without hesitation or communication of any kind, they immediately arrest the fireman. How do they know they've got their man?</a:t>
            </a:r>
          </a:p>
        </p:txBody>
      </p:sp>
    </p:spTree>
    <p:extLst>
      <p:ext uri="{BB962C8B-B14F-4D97-AF65-F5344CB8AC3E}">
        <p14:creationId xmlns:p14="http://schemas.microsoft.com/office/powerpoint/2010/main" val="1472658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A man lives on the tenth floor of a building. Every day he takes the elevator to go down to the ground floor to go to work or to go shopping. When he returns he takes the elevator to the seventh floor and walks up the stairs to reach his apartment on the tenth floor. He hates walking so why does he do it?</a:t>
            </a:r>
          </a:p>
        </p:txBody>
      </p:sp>
    </p:spTree>
    <p:extLst>
      <p:ext uri="{BB962C8B-B14F-4D97-AF65-F5344CB8AC3E}">
        <p14:creationId xmlns:p14="http://schemas.microsoft.com/office/powerpoint/2010/main" val="2005136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A man walks into a bar and asks the barman for a glass of water. The barman pulls out a gun and points it at the man. The man says ‘Thank you’ and walks out.</a:t>
            </a:r>
          </a:p>
        </p:txBody>
      </p:sp>
    </p:spTree>
    <p:extLst>
      <p:ext uri="{BB962C8B-B14F-4D97-AF65-F5344CB8AC3E}">
        <p14:creationId xmlns:p14="http://schemas.microsoft.com/office/powerpoint/2010/main" val="28235202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Five pieces of coal, a carrot and a scarf are lying on the lawn. Nobody put them on the lawn but there is a perfectly logical reason why they should be there. What is it?</a:t>
            </a:r>
          </a:p>
        </p:txBody>
      </p:sp>
    </p:spTree>
    <p:extLst>
      <p:ext uri="{BB962C8B-B14F-4D97-AF65-F5344CB8AC3E}">
        <p14:creationId xmlns:p14="http://schemas.microsoft.com/office/powerpoint/2010/main" val="4127689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A woman had two sons who were born on the same hour of the same day of the same year. But they were not twins. </a:t>
            </a:r>
            <a:r>
              <a:rPr lang="en-GB"/>
              <a:t>How could this be so?</a:t>
            </a:r>
          </a:p>
        </p:txBody>
      </p:sp>
    </p:spTree>
    <p:extLst>
      <p:ext uri="{BB962C8B-B14F-4D97-AF65-F5344CB8AC3E}">
        <p14:creationId xmlns:p14="http://schemas.microsoft.com/office/powerpoint/2010/main" val="1013982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Last week’s lecture</a:t>
            </a:r>
          </a:p>
        </p:txBody>
      </p:sp>
      <p:sp>
        <p:nvSpPr>
          <p:cNvPr id="3" name="Content Placeholder 2"/>
          <p:cNvSpPr>
            <a:spLocks noGrp="1"/>
          </p:cNvSpPr>
          <p:nvPr>
            <p:ph idx="1"/>
          </p:nvPr>
        </p:nvSpPr>
        <p:spPr/>
        <p:txBody>
          <a:bodyPr>
            <a:normAutofit/>
          </a:bodyPr>
          <a:lstStyle/>
          <a:p>
            <a:r>
              <a:rPr lang="en-US" dirty="0"/>
              <a:t>No clear </a:t>
            </a:r>
            <a:r>
              <a:rPr lang="en-US" b="1" dirty="0"/>
              <a:t>definition</a:t>
            </a:r>
            <a:r>
              <a:rPr lang="en-US" dirty="0"/>
              <a:t> of entrepreneurship</a:t>
            </a:r>
          </a:p>
          <a:p>
            <a:pPr lvl="1"/>
            <a:r>
              <a:rPr lang="en-US" dirty="0"/>
              <a:t>Just those who are innovators?</a:t>
            </a:r>
          </a:p>
          <a:p>
            <a:pPr lvl="1"/>
            <a:r>
              <a:rPr lang="en-US" dirty="0"/>
              <a:t>Those who run a family business?</a:t>
            </a:r>
          </a:p>
          <a:p>
            <a:pPr lvl="1"/>
            <a:r>
              <a:rPr lang="en-US" dirty="0"/>
              <a:t>They all are willing to ‘venture’ leave their ‘comfort zone’.</a:t>
            </a:r>
          </a:p>
          <a:p>
            <a:pPr lvl="1"/>
            <a:r>
              <a:rPr lang="en-US" dirty="0"/>
              <a:t>Entrepreneurs will look to start up a business no matter what the state the economy is in or what resources they currently have. </a:t>
            </a:r>
          </a:p>
          <a:p>
            <a:pPr lvl="1"/>
            <a:endParaRPr lang="en-US" dirty="0"/>
          </a:p>
          <a:p>
            <a:endParaRPr lang="en-US" dirty="0"/>
          </a:p>
        </p:txBody>
      </p:sp>
    </p:spTree>
    <p:extLst>
      <p:ext uri="{BB962C8B-B14F-4D97-AF65-F5344CB8AC3E}">
        <p14:creationId xmlns:p14="http://schemas.microsoft.com/office/powerpoint/2010/main" val="17913534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Last week’s lecture</a:t>
            </a:r>
          </a:p>
        </p:txBody>
      </p:sp>
      <p:sp>
        <p:nvSpPr>
          <p:cNvPr id="3" name="Content Placeholder 2"/>
          <p:cNvSpPr>
            <a:spLocks noGrp="1"/>
          </p:cNvSpPr>
          <p:nvPr>
            <p:ph idx="1"/>
          </p:nvPr>
        </p:nvSpPr>
        <p:spPr/>
        <p:txBody>
          <a:bodyPr>
            <a:normAutofit lnSpcReduction="10000"/>
          </a:bodyPr>
          <a:lstStyle/>
          <a:p>
            <a:r>
              <a:rPr lang="en-US" dirty="0"/>
              <a:t>Different reasons (</a:t>
            </a:r>
            <a:r>
              <a:rPr lang="en-US" b="1" dirty="0"/>
              <a:t>motivations</a:t>
            </a:r>
            <a:r>
              <a:rPr lang="en-US" dirty="0"/>
              <a:t>) why people become entrepreneurs</a:t>
            </a:r>
          </a:p>
          <a:p>
            <a:pPr lvl="1"/>
            <a:r>
              <a:rPr lang="en-US" dirty="0"/>
              <a:t>Necessity</a:t>
            </a:r>
          </a:p>
          <a:p>
            <a:pPr lvl="1"/>
            <a:r>
              <a:rPr lang="en-US" dirty="0"/>
              <a:t>Social factors: product of their environment</a:t>
            </a:r>
          </a:p>
          <a:p>
            <a:pPr lvl="1"/>
            <a:r>
              <a:rPr lang="en-US" dirty="0"/>
              <a:t>Economic factors</a:t>
            </a:r>
          </a:p>
          <a:p>
            <a:pPr lvl="1"/>
            <a:r>
              <a:rPr lang="en-US" dirty="0"/>
              <a:t>Psychological Factors: innate drive that makes them entrepreneurial</a:t>
            </a:r>
          </a:p>
          <a:p>
            <a:r>
              <a:rPr lang="en-US" dirty="0"/>
              <a:t>Nature v nurture argument</a:t>
            </a:r>
          </a:p>
          <a:p>
            <a:pPr lvl="1"/>
            <a:endParaRPr lang="en-US" dirty="0"/>
          </a:p>
          <a:p>
            <a:endParaRPr lang="en-US" dirty="0"/>
          </a:p>
        </p:txBody>
      </p:sp>
    </p:spTree>
    <p:extLst>
      <p:ext uri="{BB962C8B-B14F-4D97-AF65-F5344CB8AC3E}">
        <p14:creationId xmlns:p14="http://schemas.microsoft.com/office/powerpoint/2010/main" val="42773453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Last week’s tutorial</a:t>
            </a:r>
          </a:p>
        </p:txBody>
      </p:sp>
      <p:sp>
        <p:nvSpPr>
          <p:cNvPr id="3" name="Content Placeholder 2"/>
          <p:cNvSpPr>
            <a:spLocks noGrp="1"/>
          </p:cNvSpPr>
          <p:nvPr>
            <p:ph idx="1"/>
          </p:nvPr>
        </p:nvSpPr>
        <p:spPr/>
        <p:txBody>
          <a:bodyPr>
            <a:normAutofit fontScale="77500" lnSpcReduction="20000"/>
          </a:bodyPr>
          <a:lstStyle/>
          <a:p>
            <a:r>
              <a:rPr lang="en-US" dirty="0"/>
              <a:t>We looked at business ideas and  business models </a:t>
            </a:r>
          </a:p>
          <a:p>
            <a:endParaRPr lang="en-US" dirty="0"/>
          </a:p>
          <a:p>
            <a:endParaRPr lang="en-US" dirty="0"/>
          </a:p>
          <a:p>
            <a:r>
              <a:rPr lang="en-US" dirty="0"/>
              <a:t>What’s the difference between the two?</a:t>
            </a:r>
          </a:p>
          <a:p>
            <a:endParaRPr lang="en-US" dirty="0"/>
          </a:p>
          <a:p>
            <a:endParaRPr lang="en-US" dirty="0"/>
          </a:p>
          <a:p>
            <a:r>
              <a:rPr lang="en-US" dirty="0"/>
              <a:t>Business model:</a:t>
            </a:r>
          </a:p>
          <a:p>
            <a:pPr lvl="1"/>
            <a:r>
              <a:rPr lang="en-US" dirty="0"/>
              <a:t>How you plan to make money</a:t>
            </a:r>
          </a:p>
          <a:p>
            <a:pPr lvl="1"/>
            <a:r>
              <a:rPr lang="en-US" dirty="0"/>
              <a:t>Involve how you will add value i.e. make customers buy your product</a:t>
            </a:r>
          </a:p>
          <a:p>
            <a:pPr lvl="2"/>
            <a:r>
              <a:rPr lang="en-US" dirty="0"/>
              <a:t>What’s different about your product</a:t>
            </a:r>
          </a:p>
          <a:p>
            <a:endParaRPr lang="en-US" dirty="0"/>
          </a:p>
        </p:txBody>
      </p:sp>
    </p:spTree>
    <p:extLst>
      <p:ext uri="{BB962C8B-B14F-4D97-AF65-F5344CB8AC3E}">
        <p14:creationId xmlns:p14="http://schemas.microsoft.com/office/powerpoint/2010/main" val="795792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23900"/>
            <a:ext cx="9144000" cy="5394960"/>
          </a:xfrm>
          <a:prstGeom prst="rect">
            <a:avLst/>
          </a:prstGeom>
        </p:spPr>
      </p:pic>
    </p:spTree>
    <p:extLst>
      <p:ext uri="{BB962C8B-B14F-4D97-AF65-F5344CB8AC3E}">
        <p14:creationId xmlns:p14="http://schemas.microsoft.com/office/powerpoint/2010/main" val="16243898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Nespresso Case Study</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60323" y="2038350"/>
            <a:ext cx="6023354" cy="3951288"/>
          </a:xfrm>
        </p:spPr>
      </p:pic>
    </p:spTree>
    <p:extLst>
      <p:ext uri="{BB962C8B-B14F-4D97-AF65-F5344CB8AC3E}">
        <p14:creationId xmlns:p14="http://schemas.microsoft.com/office/powerpoint/2010/main" val="7206544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67000" y="2337594"/>
            <a:ext cx="3810000" cy="3352800"/>
          </a:xfrm>
        </p:spPr>
      </p:pic>
    </p:spTree>
    <p:extLst>
      <p:ext uri="{BB962C8B-B14F-4D97-AF65-F5344CB8AC3E}">
        <p14:creationId xmlns:p14="http://schemas.microsoft.com/office/powerpoint/2010/main" val="18815984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hlinkClick r:id="rId2"/>
              </a:rPr>
              <a:t>http://www.nespresso.com/uk/en/pages/coffee-landing-page</a:t>
            </a:r>
            <a:endParaRPr lang="en-GB" dirty="0"/>
          </a:p>
          <a:p>
            <a:endParaRPr lang="en-GB" dirty="0"/>
          </a:p>
        </p:txBody>
      </p:sp>
    </p:spTree>
    <p:extLst>
      <p:ext uri="{BB962C8B-B14F-4D97-AF65-F5344CB8AC3E}">
        <p14:creationId xmlns:p14="http://schemas.microsoft.com/office/powerpoint/2010/main" val="31098033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7500" lnSpcReduction="20000"/>
          </a:bodyPr>
          <a:lstStyle/>
          <a:p>
            <a:r>
              <a:rPr lang="en-GB" dirty="0" err="1"/>
              <a:t>Nespresso’s</a:t>
            </a:r>
            <a:r>
              <a:rPr lang="en-GB" dirty="0"/>
              <a:t> business model wasn’t built in a day. Since its first patent in 1976, </a:t>
            </a:r>
            <a:r>
              <a:rPr lang="en-GB" dirty="0" err="1"/>
              <a:t>Nespresso</a:t>
            </a:r>
            <a:r>
              <a:rPr lang="en-GB" dirty="0"/>
              <a:t> fiddled around with the technology for 10 years, before incorporating the company in 1986. The company decided to service the business-to-business market in the 1990′s, in joint venture with a machine manufacturer that also maintained a sales force. This model failed, and almost bankrupted the company. Around 2000 </a:t>
            </a:r>
            <a:r>
              <a:rPr lang="en-GB" dirty="0" err="1"/>
              <a:t>Nespresso</a:t>
            </a:r>
            <a:r>
              <a:rPr lang="en-GB" dirty="0"/>
              <a:t> innovated in its business model and worked it out to what it currently is: a model which shows a year-on-year growth rate of around 25% (</a:t>
            </a:r>
            <a:r>
              <a:rPr lang="en-GB" dirty="0">
                <a:hlinkClick r:id="rId2"/>
              </a:rPr>
              <a:t>the fastest growing division at Nestlé</a:t>
            </a:r>
            <a:r>
              <a:rPr lang="en-GB" dirty="0"/>
              <a:t>), and which noted revenues of over Euro 2.4 billion in 2010.</a:t>
            </a:r>
          </a:p>
          <a:p>
            <a:endParaRPr lang="en-GB" dirty="0"/>
          </a:p>
        </p:txBody>
      </p:sp>
    </p:spTree>
    <p:extLst>
      <p:ext uri="{BB962C8B-B14F-4D97-AF65-F5344CB8AC3E}">
        <p14:creationId xmlns:p14="http://schemas.microsoft.com/office/powerpoint/2010/main" val="23137926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hlinkClick r:id="rId2"/>
              </a:rPr>
              <a:t>Nespresso BUSINESS MODEL CANVAS</a:t>
            </a:r>
          </a:p>
          <a:p>
            <a:endParaRPr lang="en-GB" dirty="0">
              <a:hlinkClick r:id="rId2"/>
            </a:endParaRPr>
          </a:p>
          <a:p>
            <a:endParaRPr lang="en-GB" dirty="0"/>
          </a:p>
        </p:txBody>
      </p:sp>
    </p:spTree>
    <p:extLst>
      <p:ext uri="{BB962C8B-B14F-4D97-AF65-F5344CB8AC3E}">
        <p14:creationId xmlns:p14="http://schemas.microsoft.com/office/powerpoint/2010/main" val="42939597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Model Canvas revisited</a:t>
            </a:r>
          </a:p>
        </p:txBody>
      </p:sp>
      <p:sp>
        <p:nvSpPr>
          <p:cNvPr id="3" name="Content Placeholder 2"/>
          <p:cNvSpPr>
            <a:spLocks noGrp="1"/>
          </p:cNvSpPr>
          <p:nvPr>
            <p:ph idx="1"/>
          </p:nvPr>
        </p:nvSpPr>
        <p:spPr/>
        <p:txBody>
          <a:bodyPr>
            <a:normAutofit fontScale="47500" lnSpcReduction="20000"/>
          </a:bodyPr>
          <a:lstStyle/>
          <a:p>
            <a:r>
              <a:rPr lang="en-US" dirty="0"/>
              <a:t>Business Model Canvas:</a:t>
            </a:r>
          </a:p>
          <a:p>
            <a:endParaRPr lang="en-US" dirty="0"/>
          </a:p>
          <a:p>
            <a:r>
              <a:rPr lang="en-US" dirty="0"/>
              <a:t>Key partners</a:t>
            </a:r>
          </a:p>
          <a:p>
            <a:pPr lvl="1"/>
            <a:r>
              <a:rPr lang="en-US" dirty="0"/>
              <a:t>Who are your key partners/suppliers/distribution/research and development?</a:t>
            </a:r>
          </a:p>
          <a:p>
            <a:pPr lvl="1"/>
            <a:r>
              <a:rPr lang="en-US" dirty="0"/>
              <a:t>What are the motivations for the partnerships?</a:t>
            </a:r>
          </a:p>
          <a:p>
            <a:r>
              <a:rPr lang="en-US" dirty="0"/>
              <a:t>Key activities</a:t>
            </a:r>
          </a:p>
          <a:p>
            <a:pPr lvl="1"/>
            <a:r>
              <a:rPr lang="en-US" dirty="0"/>
              <a:t>What key activities does your value proposition require?</a:t>
            </a:r>
          </a:p>
          <a:p>
            <a:pPr lvl="1"/>
            <a:r>
              <a:rPr lang="en-US" dirty="0"/>
              <a:t>What activities are important the most in distribution channels, customer relationships, revenue stream…?</a:t>
            </a:r>
          </a:p>
          <a:p>
            <a:r>
              <a:rPr lang="en-US" b="1" dirty="0"/>
              <a:t>Value Proposition</a:t>
            </a:r>
          </a:p>
          <a:p>
            <a:pPr lvl="1"/>
            <a:r>
              <a:rPr lang="en-US" dirty="0"/>
              <a:t>What core value do you deliver to the customer?</a:t>
            </a:r>
          </a:p>
          <a:p>
            <a:pPr lvl="1"/>
            <a:r>
              <a:rPr lang="en-US" dirty="0"/>
              <a:t>Which customer needs are you satisfying?</a:t>
            </a:r>
          </a:p>
          <a:p>
            <a:r>
              <a:rPr lang="en-US" dirty="0"/>
              <a:t>Customer Relationship</a:t>
            </a:r>
          </a:p>
          <a:p>
            <a:pPr lvl="1"/>
            <a:r>
              <a:rPr lang="en-US" dirty="0"/>
              <a:t>What relationship that the target customer expects you to establish?</a:t>
            </a:r>
          </a:p>
          <a:p>
            <a:pPr lvl="1"/>
            <a:r>
              <a:rPr lang="en-US" dirty="0"/>
              <a:t>How can you integrate that into your business in terms of cost and format?</a:t>
            </a:r>
          </a:p>
          <a:p>
            <a:r>
              <a:rPr lang="en-US" dirty="0"/>
              <a:t>Customer Segment</a:t>
            </a:r>
          </a:p>
          <a:p>
            <a:pPr lvl="1"/>
            <a:r>
              <a:rPr lang="en-US" dirty="0"/>
              <a:t>Which classes are you creating values for?</a:t>
            </a:r>
          </a:p>
          <a:p>
            <a:pPr lvl="1"/>
            <a:r>
              <a:rPr lang="en-US" dirty="0"/>
              <a:t>Who is your most important customer?</a:t>
            </a:r>
          </a:p>
          <a:p>
            <a:pPr lvl="1"/>
            <a:endParaRPr lang="en-US" dirty="0"/>
          </a:p>
          <a:p>
            <a:pPr lvl="1"/>
            <a:endParaRPr lang="en-US" dirty="0"/>
          </a:p>
        </p:txBody>
      </p:sp>
    </p:spTree>
    <p:extLst>
      <p:ext uri="{BB962C8B-B14F-4D97-AF65-F5344CB8AC3E}">
        <p14:creationId xmlns:p14="http://schemas.microsoft.com/office/powerpoint/2010/main" val="6962194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Last week’s tutorial</a:t>
            </a:r>
          </a:p>
        </p:txBody>
      </p:sp>
      <p:sp>
        <p:nvSpPr>
          <p:cNvPr id="3" name="Content Placeholder 2"/>
          <p:cNvSpPr>
            <a:spLocks noGrp="1"/>
          </p:cNvSpPr>
          <p:nvPr>
            <p:ph idx="1"/>
          </p:nvPr>
        </p:nvSpPr>
        <p:spPr/>
        <p:txBody>
          <a:bodyPr>
            <a:normAutofit fontScale="55000" lnSpcReduction="20000"/>
          </a:bodyPr>
          <a:lstStyle/>
          <a:p>
            <a:r>
              <a:rPr lang="en-US" dirty="0"/>
              <a:t>Key Resource</a:t>
            </a:r>
          </a:p>
          <a:p>
            <a:pPr lvl="1"/>
            <a:r>
              <a:rPr lang="en-US" dirty="0"/>
              <a:t>What key resources does your value proposition require?</a:t>
            </a:r>
          </a:p>
          <a:p>
            <a:pPr lvl="1"/>
            <a:r>
              <a:rPr lang="en-US" dirty="0"/>
              <a:t>What resources are important the most in distribution channels, customer relationships, revenue stream…?</a:t>
            </a:r>
          </a:p>
          <a:p>
            <a:r>
              <a:rPr lang="en-US" dirty="0"/>
              <a:t>Distribution Channel</a:t>
            </a:r>
          </a:p>
          <a:p>
            <a:pPr lvl="1"/>
            <a:r>
              <a:rPr lang="en-US" dirty="0"/>
              <a:t>Through which channels that your customers want to be reached?</a:t>
            </a:r>
          </a:p>
          <a:p>
            <a:pPr lvl="1"/>
            <a:r>
              <a:rPr lang="en-US" dirty="0"/>
              <a:t>Which channels work best? How much do they cost? How can they be integrated into your and your customers’ routines?</a:t>
            </a:r>
          </a:p>
          <a:p>
            <a:r>
              <a:rPr lang="en-US" dirty="0"/>
              <a:t>Cost Structure</a:t>
            </a:r>
          </a:p>
          <a:p>
            <a:pPr lvl="1"/>
            <a:r>
              <a:rPr lang="en-US" dirty="0"/>
              <a:t>What are the most cost in your business?</a:t>
            </a:r>
          </a:p>
          <a:p>
            <a:pPr lvl="1"/>
            <a:r>
              <a:rPr lang="en-US" dirty="0"/>
              <a:t>Which key resources/ activities are most expensive?</a:t>
            </a:r>
          </a:p>
          <a:p>
            <a:r>
              <a:rPr lang="en-US" dirty="0"/>
              <a:t>Revenue Stream</a:t>
            </a:r>
          </a:p>
          <a:p>
            <a:pPr lvl="1"/>
            <a:r>
              <a:rPr lang="en-US" dirty="0"/>
              <a:t>For what value are your customers willing to pay?</a:t>
            </a:r>
          </a:p>
          <a:p>
            <a:pPr lvl="1"/>
            <a:r>
              <a:rPr lang="en-US" dirty="0"/>
              <a:t>What and how do they recently pay? How would they prefer to pay?</a:t>
            </a:r>
          </a:p>
          <a:p>
            <a:pPr lvl="1"/>
            <a:r>
              <a:rPr lang="en-US" dirty="0"/>
              <a:t>How much does every revenue stream contribute to the overall revenues?</a:t>
            </a:r>
          </a:p>
          <a:p>
            <a:pPr lvl="1"/>
            <a:endParaRPr lang="en-US" dirty="0"/>
          </a:p>
          <a:p>
            <a:pPr lvl="1"/>
            <a:endParaRPr lang="en-US" dirty="0"/>
          </a:p>
        </p:txBody>
      </p:sp>
    </p:spTree>
    <p:extLst>
      <p:ext uri="{BB962C8B-B14F-4D97-AF65-F5344CB8AC3E}">
        <p14:creationId xmlns:p14="http://schemas.microsoft.com/office/powerpoint/2010/main" val="165271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hlinkClick r:id="rId2"/>
              </a:rPr>
              <a:t>Competitive strategies</a:t>
            </a:r>
            <a:endParaRPr lang="en-GB" dirty="0"/>
          </a:p>
        </p:txBody>
      </p:sp>
      <p:sp>
        <p:nvSpPr>
          <p:cNvPr id="3" name="Content Placeholder 2"/>
          <p:cNvSpPr>
            <a:spLocks noGrp="1"/>
          </p:cNvSpPr>
          <p:nvPr>
            <p:ph idx="1"/>
          </p:nvPr>
        </p:nvSpPr>
        <p:spPr/>
        <p:txBody>
          <a:bodyPr/>
          <a:lstStyle/>
          <a:p>
            <a:endParaRPr lang="en-GB" dirty="0"/>
          </a:p>
          <a:p>
            <a:endParaRPr lang="en-GB" dirty="0"/>
          </a:p>
          <a:p>
            <a:r>
              <a:rPr lang="en-GB" dirty="0"/>
              <a:t>3 fundamental strategies to achieve sustainable competitive advantage……</a:t>
            </a:r>
          </a:p>
        </p:txBody>
      </p:sp>
    </p:spTree>
    <p:extLst>
      <p:ext uri="{BB962C8B-B14F-4D97-AF65-F5344CB8AC3E}">
        <p14:creationId xmlns:p14="http://schemas.microsoft.com/office/powerpoint/2010/main" val="18375018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endParaRPr lang="en-US"/>
          </a:p>
        </p:txBody>
      </p:sp>
      <p:sp>
        <p:nvSpPr>
          <p:cNvPr id="35843" name="Content Placeholder 2"/>
          <p:cNvSpPr>
            <a:spLocks noGrp="1"/>
          </p:cNvSpPr>
          <p:nvPr>
            <p:ph idx="1"/>
          </p:nvPr>
        </p:nvSpPr>
        <p:spPr/>
        <p:txBody>
          <a:bodyPr>
            <a:normAutofit lnSpcReduction="10000"/>
          </a:bodyPr>
          <a:lstStyle/>
          <a:p>
            <a:r>
              <a:rPr lang="en-GB" dirty="0"/>
              <a:t>Cost Leadership Strategy</a:t>
            </a:r>
          </a:p>
          <a:p>
            <a:pPr lvl="1"/>
            <a:r>
              <a:rPr lang="en-GB" dirty="0"/>
              <a:t>Lowest cost</a:t>
            </a:r>
          </a:p>
          <a:p>
            <a:r>
              <a:rPr lang="en-GB" dirty="0"/>
              <a:t>Differentiation strategy</a:t>
            </a:r>
          </a:p>
          <a:p>
            <a:pPr lvl="1"/>
            <a:r>
              <a:rPr lang="en-GB" dirty="0"/>
              <a:t>The customer may pay more for a particular characteristic of the product or service</a:t>
            </a:r>
          </a:p>
          <a:p>
            <a:r>
              <a:rPr lang="en-GB" b="1" dirty="0"/>
              <a:t>Focus strategy</a:t>
            </a:r>
          </a:p>
          <a:p>
            <a:pPr lvl="1"/>
            <a:r>
              <a:rPr lang="en-GB" dirty="0"/>
              <a:t>Focus of particular segments or niches e.g. car insurance for women</a:t>
            </a:r>
          </a:p>
        </p:txBody>
      </p:sp>
    </p:spTree>
    <p:extLst>
      <p:ext uri="{BB962C8B-B14F-4D97-AF65-F5344CB8AC3E}">
        <p14:creationId xmlns:p14="http://schemas.microsoft.com/office/powerpoint/2010/main" val="1380067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584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584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584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58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Which strategy is best for your business plan?</a:t>
            </a:r>
          </a:p>
        </p:txBody>
      </p:sp>
      <p:sp>
        <p:nvSpPr>
          <p:cNvPr id="3" name="Content Placeholder 2"/>
          <p:cNvSpPr>
            <a:spLocks noGrp="1"/>
          </p:cNvSpPr>
          <p:nvPr>
            <p:ph idx="1"/>
          </p:nvPr>
        </p:nvSpPr>
        <p:spPr/>
        <p:txBody>
          <a:bodyPr>
            <a:normAutofit fontScale="92500" lnSpcReduction="10000"/>
          </a:bodyPr>
          <a:lstStyle/>
          <a:p>
            <a:r>
              <a:rPr lang="en-US" dirty="0"/>
              <a:t>Cost leadership?</a:t>
            </a:r>
          </a:p>
          <a:p>
            <a:pPr lvl="1"/>
            <a:r>
              <a:rPr lang="en-US" dirty="0"/>
              <a:t>Could you work at very low cost cheaper than the competition? Possibly? Lower overheads working from home.</a:t>
            </a:r>
          </a:p>
          <a:p>
            <a:r>
              <a:rPr lang="en-US" dirty="0"/>
              <a:t>Differentiation strategy</a:t>
            </a:r>
          </a:p>
          <a:p>
            <a:pPr lvl="1"/>
            <a:r>
              <a:rPr lang="en-US" dirty="0"/>
              <a:t>Mass market, heavy branding think Coke and Nike</a:t>
            </a:r>
          </a:p>
          <a:p>
            <a:r>
              <a:rPr lang="en-US" dirty="0"/>
              <a:t>Focus strategy</a:t>
            </a:r>
          </a:p>
          <a:p>
            <a:pPr lvl="1"/>
            <a:r>
              <a:rPr lang="en-US" dirty="0"/>
              <a:t>Small geographical area or students, very </a:t>
            </a:r>
            <a:r>
              <a:rPr lang="en-US" dirty="0" err="1"/>
              <a:t>personalised</a:t>
            </a:r>
            <a:r>
              <a:rPr lang="en-US" dirty="0"/>
              <a:t> service</a:t>
            </a:r>
          </a:p>
        </p:txBody>
      </p:sp>
    </p:spTree>
    <p:extLst>
      <p:ext uri="{BB962C8B-B14F-4D97-AF65-F5344CB8AC3E}">
        <p14:creationId xmlns:p14="http://schemas.microsoft.com/office/powerpoint/2010/main" val="1450964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p:txBody>
          <a:bodyPr/>
          <a:lstStyle/>
          <a:p>
            <a:pPr eaLnBrk="1" hangingPunct="1">
              <a:defRPr/>
            </a:pPr>
            <a:r>
              <a:rPr lang="en-US" dirty="0"/>
              <a:t>Evaluating the Business Idea</a:t>
            </a:r>
          </a:p>
        </p:txBody>
      </p:sp>
      <p:sp>
        <p:nvSpPr>
          <p:cNvPr id="78851" name="Rectangle 3"/>
          <p:cNvSpPr>
            <a:spLocks noGrp="1" noChangeArrowheads="1"/>
          </p:cNvSpPr>
          <p:nvPr>
            <p:ph idx="1"/>
          </p:nvPr>
        </p:nvSpPr>
        <p:spPr/>
        <p:txBody>
          <a:bodyPr>
            <a:normAutofit/>
          </a:bodyPr>
          <a:lstStyle/>
          <a:p>
            <a:pPr eaLnBrk="1" hangingPunct="1">
              <a:spcBef>
                <a:spcPct val="60000"/>
              </a:spcBef>
              <a:defRPr/>
            </a:pPr>
            <a:r>
              <a:rPr lang="en-US" dirty="0"/>
              <a:t>The Business Model Canvas good but it is general:</a:t>
            </a:r>
          </a:p>
          <a:p>
            <a:pPr eaLnBrk="1" hangingPunct="1">
              <a:spcBef>
                <a:spcPct val="60000"/>
              </a:spcBef>
              <a:defRPr/>
            </a:pPr>
            <a:r>
              <a:rPr lang="en-US" dirty="0"/>
              <a:t>Covers basic information on </a:t>
            </a:r>
            <a:r>
              <a:rPr lang="en-US" b="1" dirty="0"/>
              <a:t>customers</a:t>
            </a:r>
          </a:p>
          <a:p>
            <a:pPr eaLnBrk="1" hangingPunct="1">
              <a:spcBef>
                <a:spcPct val="60000"/>
              </a:spcBef>
              <a:defRPr/>
            </a:pPr>
            <a:r>
              <a:rPr lang="en-US" dirty="0"/>
              <a:t>Covers basics in terms of </a:t>
            </a:r>
            <a:r>
              <a:rPr lang="en-US" b="1" dirty="0"/>
              <a:t>resources</a:t>
            </a:r>
          </a:p>
          <a:p>
            <a:pPr marL="0" indent="0" eaLnBrk="1" hangingPunct="1">
              <a:spcBef>
                <a:spcPct val="60000"/>
              </a:spcBef>
              <a:buNone/>
              <a:defRPr/>
            </a:pPr>
            <a:r>
              <a:rPr lang="en-US" dirty="0"/>
              <a:t>What other information would be good to start a business?</a:t>
            </a:r>
          </a:p>
        </p:txBody>
      </p:sp>
      <p:sp>
        <p:nvSpPr>
          <p:cNvPr id="4" name="Slide Number Placeholder 3"/>
          <p:cNvSpPr>
            <a:spLocks noGrp="1"/>
          </p:cNvSpPr>
          <p:nvPr>
            <p:ph type="sldNum" sz="quarter" idx="12"/>
          </p:nvPr>
        </p:nvSpPr>
        <p:spPr/>
        <p:txBody>
          <a:bodyPr/>
          <a:lstStyle/>
          <a:p>
            <a:pPr>
              <a:defRPr/>
            </a:pPr>
            <a:r>
              <a:rPr lang="en-US"/>
              <a:t>2 - </a:t>
            </a:r>
            <a:fld id="{5BEB972D-98B3-4101-A0B9-82A8FA2E03E5}" type="slidenum">
              <a:rPr lang="en-US"/>
              <a:pPr>
                <a:defRPr/>
              </a:pPr>
              <a:t>29</a:t>
            </a:fld>
            <a:endParaRPr lang="en-US"/>
          </a:p>
        </p:txBody>
      </p:sp>
    </p:spTree>
    <p:extLst>
      <p:ext uri="{BB962C8B-B14F-4D97-AF65-F5344CB8AC3E}">
        <p14:creationId xmlns:p14="http://schemas.microsoft.com/office/powerpoint/2010/main" val="23692992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51">
                                            <p:txEl>
                                              <p:pRg st="0" end="0"/>
                                            </p:txEl>
                                          </p:spTgt>
                                        </p:tgtEl>
                                        <p:attrNameLst>
                                          <p:attrName>style.visibility</p:attrName>
                                        </p:attrNameLst>
                                      </p:cBhvr>
                                      <p:to>
                                        <p:strVal val="visible"/>
                                      </p:to>
                                    </p:set>
                                    <p:animEffect transition="in" filter="wipe(left)">
                                      <p:cBhvr>
                                        <p:cTn id="7" dur="500"/>
                                        <p:tgtEl>
                                          <p:spTgt spid="788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8851">
                                            <p:txEl>
                                              <p:pRg st="1" end="1"/>
                                            </p:txEl>
                                          </p:spTgt>
                                        </p:tgtEl>
                                        <p:attrNameLst>
                                          <p:attrName>style.visibility</p:attrName>
                                        </p:attrNameLst>
                                      </p:cBhvr>
                                      <p:to>
                                        <p:strVal val="visible"/>
                                      </p:to>
                                    </p:set>
                                    <p:animEffect transition="in" filter="wipe(left)">
                                      <p:cBhvr>
                                        <p:cTn id="12" dur="500"/>
                                        <p:tgtEl>
                                          <p:spTgt spid="788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8851">
                                            <p:txEl>
                                              <p:pRg st="2" end="2"/>
                                            </p:txEl>
                                          </p:spTgt>
                                        </p:tgtEl>
                                        <p:attrNameLst>
                                          <p:attrName>style.visibility</p:attrName>
                                        </p:attrNameLst>
                                      </p:cBhvr>
                                      <p:to>
                                        <p:strVal val="visible"/>
                                      </p:to>
                                    </p:set>
                                    <p:animEffect transition="in" filter="wipe(left)">
                                      <p:cBhvr>
                                        <p:cTn id="17" dur="500"/>
                                        <p:tgtEl>
                                          <p:spTgt spid="788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8851">
                                            <p:txEl>
                                              <p:pRg st="3" end="3"/>
                                            </p:txEl>
                                          </p:spTgt>
                                        </p:tgtEl>
                                        <p:attrNameLst>
                                          <p:attrName>style.visibility</p:attrName>
                                        </p:attrNameLst>
                                      </p:cBhvr>
                                      <p:to>
                                        <p:strVal val="visible"/>
                                      </p:to>
                                    </p:set>
                                    <p:animEffect transition="in" filter="wipe(left)">
                                      <p:cBhvr>
                                        <p:cTn id="22" dur="500"/>
                                        <p:tgtEl>
                                          <p:spTgt spid="788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p:txBody>
          <a:bodyPr/>
          <a:lstStyle/>
          <a:p>
            <a:pPr eaLnBrk="1" hangingPunct="1">
              <a:defRPr/>
            </a:pPr>
            <a:r>
              <a:rPr lang="en-US" dirty="0"/>
              <a:t>Evaluating the Business Idea</a:t>
            </a:r>
          </a:p>
        </p:txBody>
      </p:sp>
      <p:sp>
        <p:nvSpPr>
          <p:cNvPr id="78851" name="Rectangle 3"/>
          <p:cNvSpPr>
            <a:spLocks noGrp="1" noChangeArrowheads="1"/>
          </p:cNvSpPr>
          <p:nvPr>
            <p:ph idx="1"/>
          </p:nvPr>
        </p:nvSpPr>
        <p:spPr/>
        <p:txBody>
          <a:bodyPr>
            <a:normAutofit fontScale="85000" lnSpcReduction="10000"/>
          </a:bodyPr>
          <a:lstStyle/>
          <a:p>
            <a:pPr eaLnBrk="1" hangingPunct="1">
              <a:spcBef>
                <a:spcPct val="60000"/>
              </a:spcBef>
              <a:defRPr/>
            </a:pPr>
            <a:r>
              <a:rPr lang="en-US" dirty="0"/>
              <a:t>You need to understand your competitors</a:t>
            </a:r>
          </a:p>
          <a:p>
            <a:pPr eaLnBrk="1" hangingPunct="1">
              <a:spcBef>
                <a:spcPct val="60000"/>
              </a:spcBef>
              <a:defRPr/>
            </a:pPr>
            <a:r>
              <a:rPr lang="en-US" dirty="0"/>
              <a:t>You need to understand the market place you are about to compete in.</a:t>
            </a:r>
          </a:p>
          <a:p>
            <a:pPr eaLnBrk="1" hangingPunct="1">
              <a:spcBef>
                <a:spcPct val="60000"/>
              </a:spcBef>
              <a:defRPr/>
            </a:pPr>
            <a:r>
              <a:rPr lang="en-US" dirty="0"/>
              <a:t>How are you going to attract customers?</a:t>
            </a:r>
          </a:p>
          <a:p>
            <a:pPr lvl="1">
              <a:spcBef>
                <a:spcPct val="60000"/>
              </a:spcBef>
              <a:defRPr/>
            </a:pPr>
            <a:r>
              <a:rPr lang="en-US" dirty="0"/>
              <a:t>Marketing strategies</a:t>
            </a:r>
          </a:p>
          <a:p>
            <a:pPr>
              <a:spcBef>
                <a:spcPct val="60000"/>
              </a:spcBef>
              <a:defRPr/>
            </a:pPr>
            <a:r>
              <a:rPr lang="en-US" dirty="0"/>
              <a:t>Detailed finances needed</a:t>
            </a:r>
          </a:p>
          <a:p>
            <a:pPr>
              <a:spcBef>
                <a:spcPct val="60000"/>
              </a:spcBef>
              <a:defRPr/>
            </a:pPr>
            <a:r>
              <a:rPr lang="en-US" dirty="0"/>
              <a:t>Day to day running (operations)</a:t>
            </a:r>
          </a:p>
          <a:p>
            <a:pPr eaLnBrk="1" hangingPunct="1">
              <a:spcBef>
                <a:spcPct val="60000"/>
              </a:spcBef>
              <a:defRPr/>
            </a:pPr>
            <a:endParaRPr lang="en-US" dirty="0"/>
          </a:p>
        </p:txBody>
      </p:sp>
      <p:sp>
        <p:nvSpPr>
          <p:cNvPr id="4" name="Slide Number Placeholder 3"/>
          <p:cNvSpPr>
            <a:spLocks noGrp="1"/>
          </p:cNvSpPr>
          <p:nvPr>
            <p:ph type="sldNum" sz="quarter" idx="12"/>
          </p:nvPr>
        </p:nvSpPr>
        <p:spPr/>
        <p:txBody>
          <a:bodyPr/>
          <a:lstStyle/>
          <a:p>
            <a:pPr>
              <a:defRPr/>
            </a:pPr>
            <a:r>
              <a:rPr lang="en-US"/>
              <a:t>2 - </a:t>
            </a:r>
            <a:fld id="{5BEB972D-98B3-4101-A0B9-82A8FA2E03E5}" type="slidenum">
              <a:rPr lang="en-US"/>
              <a:pPr>
                <a:defRPr/>
              </a:pPr>
              <a:t>30</a:t>
            </a:fld>
            <a:endParaRPr lang="en-US"/>
          </a:p>
        </p:txBody>
      </p:sp>
    </p:spTree>
    <p:extLst>
      <p:ext uri="{BB962C8B-B14F-4D97-AF65-F5344CB8AC3E}">
        <p14:creationId xmlns:p14="http://schemas.microsoft.com/office/powerpoint/2010/main" val="1117809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51">
                                            <p:txEl>
                                              <p:pRg st="0" end="0"/>
                                            </p:txEl>
                                          </p:spTgt>
                                        </p:tgtEl>
                                        <p:attrNameLst>
                                          <p:attrName>style.visibility</p:attrName>
                                        </p:attrNameLst>
                                      </p:cBhvr>
                                      <p:to>
                                        <p:strVal val="visible"/>
                                      </p:to>
                                    </p:set>
                                    <p:animEffect transition="in" filter="wipe(left)">
                                      <p:cBhvr>
                                        <p:cTn id="7" dur="500"/>
                                        <p:tgtEl>
                                          <p:spTgt spid="788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8851">
                                            <p:txEl>
                                              <p:pRg st="1" end="1"/>
                                            </p:txEl>
                                          </p:spTgt>
                                        </p:tgtEl>
                                        <p:attrNameLst>
                                          <p:attrName>style.visibility</p:attrName>
                                        </p:attrNameLst>
                                      </p:cBhvr>
                                      <p:to>
                                        <p:strVal val="visible"/>
                                      </p:to>
                                    </p:set>
                                    <p:animEffect transition="in" filter="wipe(left)">
                                      <p:cBhvr>
                                        <p:cTn id="12" dur="500"/>
                                        <p:tgtEl>
                                          <p:spTgt spid="788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8851">
                                            <p:txEl>
                                              <p:pRg st="2" end="2"/>
                                            </p:txEl>
                                          </p:spTgt>
                                        </p:tgtEl>
                                        <p:attrNameLst>
                                          <p:attrName>style.visibility</p:attrName>
                                        </p:attrNameLst>
                                      </p:cBhvr>
                                      <p:to>
                                        <p:strVal val="visible"/>
                                      </p:to>
                                    </p:set>
                                    <p:animEffect transition="in" filter="wipe(left)">
                                      <p:cBhvr>
                                        <p:cTn id="17" dur="500"/>
                                        <p:tgtEl>
                                          <p:spTgt spid="78851">
                                            <p:txEl>
                                              <p:pRg st="2" end="2"/>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78851">
                                            <p:txEl>
                                              <p:pRg st="3" end="3"/>
                                            </p:txEl>
                                          </p:spTgt>
                                        </p:tgtEl>
                                        <p:attrNameLst>
                                          <p:attrName>style.visibility</p:attrName>
                                        </p:attrNameLst>
                                      </p:cBhvr>
                                      <p:to>
                                        <p:strVal val="visible"/>
                                      </p:to>
                                    </p:set>
                                    <p:animEffect transition="in" filter="wipe(left)">
                                      <p:cBhvr>
                                        <p:cTn id="20" dur="500"/>
                                        <p:tgtEl>
                                          <p:spTgt spid="78851">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78851">
                                            <p:txEl>
                                              <p:pRg st="4" end="4"/>
                                            </p:txEl>
                                          </p:spTgt>
                                        </p:tgtEl>
                                        <p:attrNameLst>
                                          <p:attrName>style.visibility</p:attrName>
                                        </p:attrNameLst>
                                      </p:cBhvr>
                                      <p:to>
                                        <p:strVal val="visible"/>
                                      </p:to>
                                    </p:set>
                                    <p:animEffect transition="in" filter="wipe(left)">
                                      <p:cBhvr>
                                        <p:cTn id="25" dur="500"/>
                                        <p:tgtEl>
                                          <p:spTgt spid="78851">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78851">
                                            <p:txEl>
                                              <p:pRg st="5" end="5"/>
                                            </p:txEl>
                                          </p:spTgt>
                                        </p:tgtEl>
                                        <p:attrNameLst>
                                          <p:attrName>style.visibility</p:attrName>
                                        </p:attrNameLst>
                                      </p:cBhvr>
                                      <p:to>
                                        <p:strVal val="visible"/>
                                      </p:to>
                                    </p:set>
                                    <p:animEffect transition="in" filter="wipe(left)">
                                      <p:cBhvr>
                                        <p:cTn id="30" dur="500"/>
                                        <p:tgtEl>
                                          <p:spTgt spid="788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Resources: Capital</a:t>
            </a:r>
          </a:p>
        </p:txBody>
      </p:sp>
      <p:sp>
        <p:nvSpPr>
          <p:cNvPr id="5" name="Content Placeholder 4"/>
          <p:cNvSpPr>
            <a:spLocks noGrp="1"/>
          </p:cNvSpPr>
          <p:nvPr>
            <p:ph idx="1"/>
          </p:nvPr>
        </p:nvSpPr>
        <p:spPr/>
        <p:txBody>
          <a:bodyPr/>
          <a:lstStyle/>
          <a:p>
            <a:r>
              <a:rPr lang="en-GB" dirty="0"/>
              <a:t>Financial</a:t>
            </a:r>
          </a:p>
          <a:p>
            <a:endParaRPr lang="en-GB" dirty="0"/>
          </a:p>
          <a:p>
            <a:r>
              <a:rPr lang="en-GB" dirty="0"/>
              <a:t>Human – managerial or industry experience plus training.</a:t>
            </a:r>
          </a:p>
          <a:p>
            <a:endParaRPr lang="en-GB" dirty="0"/>
          </a:p>
          <a:p>
            <a:r>
              <a:rPr lang="en-GB" dirty="0"/>
              <a:t>Social – Networks: friends and commercial contacts.</a:t>
            </a:r>
          </a:p>
        </p:txBody>
      </p:sp>
    </p:spTree>
    <p:extLst>
      <p:ext uri="{BB962C8B-B14F-4D97-AF65-F5344CB8AC3E}">
        <p14:creationId xmlns:p14="http://schemas.microsoft.com/office/powerpoint/2010/main" val="751688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Money</a:t>
            </a:r>
          </a:p>
          <a:p>
            <a:r>
              <a:rPr lang="en-GB" dirty="0"/>
              <a:t>Employees</a:t>
            </a:r>
          </a:p>
          <a:p>
            <a:r>
              <a:rPr lang="en-GB" dirty="0"/>
              <a:t>Customers</a:t>
            </a:r>
          </a:p>
          <a:p>
            <a:r>
              <a:rPr lang="en-GB" dirty="0"/>
              <a:t>Landlord</a:t>
            </a:r>
          </a:p>
          <a:p>
            <a:r>
              <a:rPr lang="en-GB" dirty="0"/>
              <a:t>Suppliers</a:t>
            </a:r>
          </a:p>
        </p:txBody>
      </p:sp>
    </p:spTree>
    <p:extLst>
      <p:ext uri="{BB962C8B-B14F-4D97-AF65-F5344CB8AC3E}">
        <p14:creationId xmlns:p14="http://schemas.microsoft.com/office/powerpoint/2010/main" val="30847492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What do you need to prove to get those resources in your business?</a:t>
            </a:r>
          </a:p>
        </p:txBody>
      </p:sp>
      <p:sp>
        <p:nvSpPr>
          <p:cNvPr id="3" name="Content Placeholder 2"/>
          <p:cNvSpPr>
            <a:spLocks noGrp="1"/>
          </p:cNvSpPr>
          <p:nvPr>
            <p:ph idx="1"/>
          </p:nvPr>
        </p:nvSpPr>
        <p:spPr/>
        <p:txBody>
          <a:bodyPr/>
          <a:lstStyle/>
          <a:p>
            <a:r>
              <a:rPr lang="en-GB" dirty="0"/>
              <a:t>CREDIBILITY</a:t>
            </a:r>
          </a:p>
          <a:p>
            <a:endParaRPr lang="en-GB" dirty="0"/>
          </a:p>
          <a:p>
            <a:r>
              <a:rPr lang="en-GB" dirty="0"/>
              <a:t>How do you get it?</a:t>
            </a:r>
          </a:p>
        </p:txBody>
      </p:sp>
    </p:spTree>
    <p:extLst>
      <p:ext uri="{BB962C8B-B14F-4D97-AF65-F5344CB8AC3E}">
        <p14:creationId xmlns:p14="http://schemas.microsoft.com/office/powerpoint/2010/main" val="3788713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pPr marL="0" indent="0" algn="ctr">
              <a:buNone/>
            </a:pPr>
            <a:r>
              <a:rPr lang="en-GB" sz="7200" dirty="0"/>
              <a:t>BUSINESS PLAN</a:t>
            </a:r>
          </a:p>
          <a:p>
            <a:pPr marL="0" indent="0" algn="ctr">
              <a:buNone/>
            </a:pPr>
            <a:r>
              <a:rPr lang="en-GB" sz="7200" dirty="0"/>
              <a:t>(detailed)</a:t>
            </a:r>
          </a:p>
          <a:p>
            <a:pPr marL="0" indent="0" algn="ctr">
              <a:buNone/>
            </a:pPr>
            <a:r>
              <a:rPr lang="en-GB" sz="7200" dirty="0"/>
              <a:t>Business Model</a:t>
            </a:r>
          </a:p>
          <a:p>
            <a:pPr marL="0" indent="0" algn="ctr">
              <a:buNone/>
            </a:pPr>
            <a:r>
              <a:rPr lang="en-GB" sz="7200" dirty="0"/>
              <a:t>(outline)</a:t>
            </a:r>
          </a:p>
        </p:txBody>
      </p:sp>
    </p:spTree>
    <p:extLst>
      <p:ext uri="{BB962C8B-B14F-4D97-AF65-F5344CB8AC3E}">
        <p14:creationId xmlns:p14="http://schemas.microsoft.com/office/powerpoint/2010/main" val="21584940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Business Plan</a:t>
            </a:r>
          </a:p>
        </p:txBody>
      </p:sp>
      <p:sp>
        <p:nvSpPr>
          <p:cNvPr id="3" name="Content Placeholder 2"/>
          <p:cNvSpPr>
            <a:spLocks noGrp="1"/>
          </p:cNvSpPr>
          <p:nvPr>
            <p:ph idx="1"/>
          </p:nvPr>
        </p:nvSpPr>
        <p:spPr/>
        <p:txBody>
          <a:bodyPr>
            <a:normAutofit fontScale="92500" lnSpcReduction="10000"/>
          </a:bodyPr>
          <a:lstStyle/>
          <a:p>
            <a:r>
              <a:rPr lang="en-GB" dirty="0"/>
              <a:t>Broadly the Business Plan will address:</a:t>
            </a:r>
          </a:p>
          <a:p>
            <a:endParaRPr lang="en-GB" dirty="0"/>
          </a:p>
          <a:p>
            <a:r>
              <a:rPr lang="en-GB" dirty="0"/>
              <a:t>Viability- customers, competition, marketing strategy and profitability of the business</a:t>
            </a:r>
          </a:p>
          <a:p>
            <a:r>
              <a:rPr lang="en-GB" dirty="0"/>
              <a:t>Resources – people and other resources bur most importantly money that’s needed to finance the start-up and how it will be repaid. Cash flows.</a:t>
            </a:r>
          </a:p>
          <a:p>
            <a:r>
              <a:rPr lang="en-GB" dirty="0"/>
              <a:t>Credibility –track record and experience.    </a:t>
            </a:r>
          </a:p>
        </p:txBody>
      </p:sp>
    </p:spTree>
    <p:extLst>
      <p:ext uri="{BB962C8B-B14F-4D97-AF65-F5344CB8AC3E}">
        <p14:creationId xmlns:p14="http://schemas.microsoft.com/office/powerpoint/2010/main" val="32605060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is the use of a business </a:t>
            </a:r>
            <a:r>
              <a:rPr lang="en-GB" b="1" dirty="0"/>
              <a:t>plan</a:t>
            </a:r>
            <a:r>
              <a:rPr lang="en-GB" dirty="0"/>
              <a:t> internally?</a:t>
            </a:r>
          </a:p>
        </p:txBody>
      </p:sp>
      <p:sp>
        <p:nvSpPr>
          <p:cNvPr id="3" name="Content Placeholder 2"/>
          <p:cNvSpPr>
            <a:spLocks noGrp="1"/>
          </p:cNvSpPr>
          <p:nvPr>
            <p:ph idx="1"/>
          </p:nvPr>
        </p:nvSpPr>
        <p:spPr/>
        <p:txBody>
          <a:bodyPr>
            <a:normAutofit/>
          </a:bodyPr>
          <a:lstStyle/>
          <a:p>
            <a:endParaRPr lang="en-GB" dirty="0"/>
          </a:p>
        </p:txBody>
      </p:sp>
    </p:spTree>
    <p:extLst>
      <p:ext uri="{BB962C8B-B14F-4D97-AF65-F5344CB8AC3E}">
        <p14:creationId xmlns:p14="http://schemas.microsoft.com/office/powerpoint/2010/main" val="13856550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 Plan…</a:t>
            </a:r>
          </a:p>
        </p:txBody>
      </p:sp>
      <p:sp>
        <p:nvSpPr>
          <p:cNvPr id="3" name="Content Placeholder 2"/>
          <p:cNvSpPr>
            <a:spLocks noGrp="1"/>
          </p:cNvSpPr>
          <p:nvPr>
            <p:ph idx="1"/>
          </p:nvPr>
        </p:nvSpPr>
        <p:spPr/>
        <p:txBody>
          <a:bodyPr>
            <a:normAutofit fontScale="70000" lnSpcReduction="20000"/>
          </a:bodyPr>
          <a:lstStyle/>
          <a:p>
            <a:r>
              <a:rPr lang="en-GB" dirty="0"/>
              <a:t>To focus your efforts, set objectives and company direction.</a:t>
            </a:r>
            <a:br>
              <a:rPr lang="en-GB" dirty="0"/>
            </a:br>
            <a:endParaRPr lang="en-GB" dirty="0"/>
          </a:p>
          <a:p>
            <a:r>
              <a:rPr lang="en-GB" dirty="0"/>
              <a:t>To enable you to spot potential pitfalls before they happen.</a:t>
            </a:r>
            <a:br>
              <a:rPr lang="en-GB" dirty="0"/>
            </a:br>
            <a:endParaRPr lang="en-GB" dirty="0"/>
          </a:p>
          <a:p>
            <a:r>
              <a:rPr lang="en-GB" dirty="0"/>
              <a:t>To set realistic targets that allow some flexibility - without steering away from core objectives - for some 'fine tuning' along the way.</a:t>
            </a:r>
            <a:br>
              <a:rPr lang="en-GB" dirty="0"/>
            </a:br>
            <a:endParaRPr lang="en-GB" dirty="0"/>
          </a:p>
          <a:p>
            <a:r>
              <a:rPr lang="en-GB" dirty="0"/>
              <a:t>To enable you to track your growth.</a:t>
            </a:r>
            <a:br>
              <a:rPr lang="en-GB" dirty="0"/>
            </a:br>
            <a:endParaRPr lang="en-GB" dirty="0"/>
          </a:p>
          <a:p>
            <a:r>
              <a:rPr lang="en-GB" dirty="0"/>
              <a:t>To structure the financial side of your business.</a:t>
            </a:r>
            <a:br>
              <a:rPr lang="en-GB" dirty="0"/>
            </a:br>
            <a:endParaRPr lang="en-GB" dirty="0"/>
          </a:p>
          <a:p>
            <a:r>
              <a:rPr lang="en-GB" dirty="0"/>
              <a:t>To raise finance.</a:t>
            </a:r>
          </a:p>
          <a:p>
            <a:endParaRPr lang="en-GB" dirty="0"/>
          </a:p>
        </p:txBody>
      </p:sp>
    </p:spTree>
    <p:extLst>
      <p:ext uri="{BB962C8B-B14F-4D97-AF65-F5344CB8AC3E}">
        <p14:creationId xmlns:p14="http://schemas.microsoft.com/office/powerpoint/2010/main" val="23978809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Very Useful Links</a:t>
            </a:r>
          </a:p>
        </p:txBody>
      </p:sp>
      <p:sp>
        <p:nvSpPr>
          <p:cNvPr id="3" name="Content Placeholder 2"/>
          <p:cNvSpPr>
            <a:spLocks noGrp="1"/>
          </p:cNvSpPr>
          <p:nvPr>
            <p:ph idx="1"/>
          </p:nvPr>
        </p:nvSpPr>
        <p:spPr/>
        <p:txBody>
          <a:bodyPr/>
          <a:lstStyle/>
          <a:p>
            <a:r>
              <a:rPr lang="en-GB" dirty="0">
                <a:hlinkClick r:id="rId2"/>
              </a:rPr>
              <a:t>https://www.gov.uk/starting-up-a-business/start-with-an-idea</a:t>
            </a:r>
            <a:endParaRPr lang="en-GB" dirty="0"/>
          </a:p>
          <a:p>
            <a:endParaRPr lang="en-GB" dirty="0"/>
          </a:p>
        </p:txBody>
      </p:sp>
    </p:spTree>
    <p:extLst>
      <p:ext uri="{BB962C8B-B14F-4D97-AF65-F5344CB8AC3E}">
        <p14:creationId xmlns:p14="http://schemas.microsoft.com/office/powerpoint/2010/main" val="16141217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Business Plan Video</a:t>
            </a:r>
          </a:p>
        </p:txBody>
      </p:sp>
      <p:sp>
        <p:nvSpPr>
          <p:cNvPr id="3" name="Content Placeholder 2"/>
          <p:cNvSpPr>
            <a:spLocks noGrp="1"/>
          </p:cNvSpPr>
          <p:nvPr>
            <p:ph idx="1"/>
          </p:nvPr>
        </p:nvSpPr>
        <p:spPr/>
        <p:txBody>
          <a:bodyPr/>
          <a:lstStyle/>
          <a:p>
            <a:r>
              <a:rPr lang="en-GB" dirty="0">
                <a:hlinkClick r:id="rId2"/>
              </a:rPr>
              <a:t>https://www.youtube.com/watch?v=D8XMS7n8N9Q</a:t>
            </a:r>
            <a:endParaRPr lang="en-GB" dirty="0"/>
          </a:p>
          <a:p>
            <a:endParaRPr lang="en-GB" dirty="0"/>
          </a:p>
        </p:txBody>
      </p:sp>
    </p:spTree>
    <p:extLst>
      <p:ext uri="{BB962C8B-B14F-4D97-AF65-F5344CB8AC3E}">
        <p14:creationId xmlns:p14="http://schemas.microsoft.com/office/powerpoint/2010/main" val="15136361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How do we translate our ideas  into reality?</a:t>
            </a:r>
          </a:p>
        </p:txBody>
      </p:sp>
      <p:graphicFrame>
        <p:nvGraphicFramePr>
          <p:cNvPr id="4" name="Content Placeholder 3"/>
          <p:cNvGraphicFramePr>
            <a:graphicFrameLocks noGrp="1"/>
          </p:cNvGraphicFramePr>
          <p:nvPr>
            <p:ph idx="1"/>
          </p:nvPr>
        </p:nvGraphicFramePr>
        <p:xfrm>
          <a:off x="838200" y="2038388"/>
          <a:ext cx="7467600" cy="39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62880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p:txBody>
          <a:bodyPr>
            <a:normAutofit fontScale="90000"/>
          </a:bodyPr>
          <a:lstStyle/>
          <a:p>
            <a:pPr eaLnBrk="1" hangingPunct="1">
              <a:defRPr/>
            </a:pPr>
            <a:r>
              <a:rPr lang="en-US" dirty="0"/>
              <a:t>Need to Evaluate if the Business Plan will work</a:t>
            </a:r>
          </a:p>
        </p:txBody>
      </p:sp>
      <p:sp>
        <p:nvSpPr>
          <p:cNvPr id="78851" name="Rectangle 3"/>
          <p:cNvSpPr>
            <a:spLocks noGrp="1" noChangeArrowheads="1"/>
          </p:cNvSpPr>
          <p:nvPr>
            <p:ph idx="1"/>
          </p:nvPr>
        </p:nvSpPr>
        <p:spPr/>
        <p:txBody>
          <a:bodyPr/>
          <a:lstStyle/>
          <a:p>
            <a:pPr eaLnBrk="1" hangingPunct="1">
              <a:spcBef>
                <a:spcPct val="60000"/>
              </a:spcBef>
              <a:defRPr/>
            </a:pPr>
            <a:r>
              <a:rPr lang="en-US" dirty="0"/>
              <a:t>  How?</a:t>
            </a:r>
          </a:p>
        </p:txBody>
      </p:sp>
      <p:sp>
        <p:nvSpPr>
          <p:cNvPr id="5" name="Footer Placeholder 4"/>
          <p:cNvSpPr>
            <a:spLocks noGrp="1"/>
          </p:cNvSpPr>
          <p:nvPr>
            <p:ph type="ftr" sz="quarter" idx="11"/>
          </p:nvPr>
        </p:nvSpPr>
        <p:spPr/>
        <p:txBody>
          <a:bodyPr/>
          <a:lstStyle/>
          <a:p>
            <a:pPr>
              <a:defRPr/>
            </a:pPr>
            <a:r>
              <a:rPr lang="en-US"/>
              <a:t>Ch. 2: Inside the Entrepreneurial Mind</a:t>
            </a:r>
          </a:p>
        </p:txBody>
      </p:sp>
      <p:sp>
        <p:nvSpPr>
          <p:cNvPr id="4" name="Slide Number Placeholder 3"/>
          <p:cNvSpPr>
            <a:spLocks noGrp="1"/>
          </p:cNvSpPr>
          <p:nvPr>
            <p:ph type="sldNum" sz="quarter" idx="12"/>
          </p:nvPr>
        </p:nvSpPr>
        <p:spPr/>
        <p:txBody>
          <a:bodyPr/>
          <a:lstStyle/>
          <a:p>
            <a:pPr>
              <a:defRPr/>
            </a:pPr>
            <a:r>
              <a:rPr lang="en-US"/>
              <a:t>2 - </a:t>
            </a:r>
            <a:fld id="{5BEB972D-98B3-4101-A0B9-82A8FA2E03E5}" type="slidenum">
              <a:rPr lang="en-US"/>
              <a:pPr>
                <a:defRPr/>
              </a:pPr>
              <a:t>41</a:t>
            </a:fld>
            <a:endParaRPr lang="en-US"/>
          </a:p>
        </p:txBody>
      </p:sp>
    </p:spTree>
    <p:extLst>
      <p:ext uri="{BB962C8B-B14F-4D97-AF65-F5344CB8AC3E}">
        <p14:creationId xmlns:p14="http://schemas.microsoft.com/office/powerpoint/2010/main" val="36475176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51">
                                            <p:txEl>
                                              <p:pRg st="0" end="0"/>
                                            </p:txEl>
                                          </p:spTgt>
                                        </p:tgtEl>
                                        <p:attrNameLst>
                                          <p:attrName>style.visibility</p:attrName>
                                        </p:attrNameLst>
                                      </p:cBhvr>
                                      <p:to>
                                        <p:strVal val="visible"/>
                                      </p:to>
                                    </p:set>
                                    <p:animEffect transition="in" filter="wipe(left)">
                                      <p:cBhvr>
                                        <p:cTn id="7" dur="500"/>
                                        <p:tgtEl>
                                          <p:spTgt spid="788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RESEARCH!</a:t>
            </a:r>
          </a:p>
        </p:txBody>
      </p:sp>
      <p:sp>
        <p:nvSpPr>
          <p:cNvPr id="3" name="Content Placeholder 2"/>
          <p:cNvSpPr>
            <a:spLocks noGrp="1"/>
          </p:cNvSpPr>
          <p:nvPr>
            <p:ph idx="1"/>
          </p:nvPr>
        </p:nvSpPr>
        <p:spPr/>
        <p:txBody>
          <a:bodyPr>
            <a:normAutofit/>
          </a:bodyPr>
          <a:lstStyle/>
          <a:p>
            <a:pPr marL="0" indent="0" algn="ctr">
              <a:buNone/>
            </a:pPr>
            <a:endParaRPr lang="en-GB" dirty="0"/>
          </a:p>
          <a:p>
            <a:pPr marL="0" indent="0">
              <a:buNone/>
            </a:pPr>
            <a:r>
              <a:rPr lang="en-GB" dirty="0"/>
              <a:t>What sort of things do you need to research?</a:t>
            </a:r>
          </a:p>
          <a:p>
            <a:pPr marL="0" indent="0">
              <a:buNone/>
            </a:pPr>
            <a:endParaRPr lang="en-GB" dirty="0"/>
          </a:p>
        </p:txBody>
      </p:sp>
    </p:spTree>
    <p:extLst>
      <p:ext uri="{BB962C8B-B14F-4D97-AF65-F5344CB8AC3E}">
        <p14:creationId xmlns:p14="http://schemas.microsoft.com/office/powerpoint/2010/main" val="30270338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0" name="Rectangle 2"/>
          <p:cNvSpPr>
            <a:spLocks noGrp="1" noRot="1" noChangeArrowheads="1"/>
          </p:cNvSpPr>
          <p:nvPr>
            <p:ph type="title"/>
          </p:nvPr>
        </p:nvSpPr>
        <p:spPr/>
        <p:txBody>
          <a:bodyPr/>
          <a:lstStyle/>
          <a:p>
            <a:pPr eaLnBrk="1" hangingPunct="1">
              <a:defRPr/>
            </a:pPr>
            <a:r>
              <a:rPr lang="en-US" dirty="0"/>
              <a:t>Evaluating the Business Idea</a:t>
            </a:r>
          </a:p>
        </p:txBody>
      </p:sp>
      <p:sp>
        <p:nvSpPr>
          <p:cNvPr id="78851" name="Rectangle 3"/>
          <p:cNvSpPr>
            <a:spLocks noGrp="1" noChangeArrowheads="1"/>
          </p:cNvSpPr>
          <p:nvPr>
            <p:ph idx="1"/>
          </p:nvPr>
        </p:nvSpPr>
        <p:spPr/>
        <p:txBody>
          <a:bodyPr>
            <a:normAutofit fontScale="85000" lnSpcReduction="10000"/>
          </a:bodyPr>
          <a:lstStyle/>
          <a:p>
            <a:pPr eaLnBrk="1" hangingPunct="1">
              <a:spcBef>
                <a:spcPct val="60000"/>
              </a:spcBef>
              <a:defRPr/>
            </a:pPr>
            <a:r>
              <a:rPr lang="en-US" dirty="0"/>
              <a:t> You need to find customers?</a:t>
            </a:r>
          </a:p>
          <a:p>
            <a:pPr eaLnBrk="1" hangingPunct="1">
              <a:spcBef>
                <a:spcPct val="60000"/>
              </a:spcBef>
              <a:defRPr/>
            </a:pPr>
            <a:r>
              <a:rPr lang="en-US" dirty="0"/>
              <a:t>You need to understand your competitors</a:t>
            </a:r>
          </a:p>
          <a:p>
            <a:pPr eaLnBrk="1" hangingPunct="1">
              <a:spcBef>
                <a:spcPct val="60000"/>
              </a:spcBef>
              <a:defRPr/>
            </a:pPr>
            <a:r>
              <a:rPr lang="en-US" dirty="0"/>
              <a:t>You need to understand the market place you are about to compete in.</a:t>
            </a:r>
          </a:p>
          <a:p>
            <a:pPr eaLnBrk="1" hangingPunct="1">
              <a:spcBef>
                <a:spcPct val="60000"/>
              </a:spcBef>
              <a:defRPr/>
            </a:pPr>
            <a:r>
              <a:rPr lang="en-US" dirty="0"/>
              <a:t>How are you going to attract customers?</a:t>
            </a:r>
          </a:p>
          <a:p>
            <a:pPr lvl="1">
              <a:spcBef>
                <a:spcPct val="60000"/>
              </a:spcBef>
              <a:defRPr/>
            </a:pPr>
            <a:r>
              <a:rPr lang="en-US" dirty="0"/>
              <a:t>Marketing strategies</a:t>
            </a:r>
          </a:p>
          <a:p>
            <a:pPr>
              <a:spcBef>
                <a:spcPct val="60000"/>
              </a:spcBef>
              <a:defRPr/>
            </a:pPr>
            <a:r>
              <a:rPr lang="en-US" dirty="0"/>
              <a:t>Ensure you have sufficient resources – MONEY!  </a:t>
            </a:r>
          </a:p>
          <a:p>
            <a:pPr eaLnBrk="1" hangingPunct="1">
              <a:spcBef>
                <a:spcPct val="60000"/>
              </a:spcBef>
              <a:defRPr/>
            </a:pPr>
            <a:endParaRPr lang="en-US" dirty="0"/>
          </a:p>
        </p:txBody>
      </p:sp>
      <p:sp>
        <p:nvSpPr>
          <p:cNvPr id="5" name="Footer Placeholder 4"/>
          <p:cNvSpPr>
            <a:spLocks noGrp="1"/>
          </p:cNvSpPr>
          <p:nvPr>
            <p:ph type="ftr" sz="quarter" idx="11"/>
          </p:nvPr>
        </p:nvSpPr>
        <p:spPr/>
        <p:txBody>
          <a:bodyPr/>
          <a:lstStyle/>
          <a:p>
            <a:pPr>
              <a:defRPr/>
            </a:pPr>
            <a:r>
              <a:rPr lang="en-US"/>
              <a:t>Ch. 2: Inside the Entrepreneurial Mind</a:t>
            </a:r>
          </a:p>
        </p:txBody>
      </p:sp>
      <p:sp>
        <p:nvSpPr>
          <p:cNvPr id="4" name="Slide Number Placeholder 3"/>
          <p:cNvSpPr>
            <a:spLocks noGrp="1"/>
          </p:cNvSpPr>
          <p:nvPr>
            <p:ph type="sldNum" sz="quarter" idx="12"/>
          </p:nvPr>
        </p:nvSpPr>
        <p:spPr/>
        <p:txBody>
          <a:bodyPr/>
          <a:lstStyle/>
          <a:p>
            <a:pPr>
              <a:defRPr/>
            </a:pPr>
            <a:r>
              <a:rPr lang="en-US"/>
              <a:t>2 - </a:t>
            </a:r>
            <a:fld id="{5BEB972D-98B3-4101-A0B9-82A8FA2E03E5}" type="slidenum">
              <a:rPr lang="en-US"/>
              <a:pPr>
                <a:defRPr/>
              </a:pPr>
              <a:t>43</a:t>
            </a:fld>
            <a:endParaRPr lang="en-US"/>
          </a:p>
        </p:txBody>
      </p:sp>
    </p:spTree>
    <p:extLst>
      <p:ext uri="{BB962C8B-B14F-4D97-AF65-F5344CB8AC3E}">
        <p14:creationId xmlns:p14="http://schemas.microsoft.com/office/powerpoint/2010/main" val="588781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8851">
                                            <p:txEl>
                                              <p:pRg st="0" end="0"/>
                                            </p:txEl>
                                          </p:spTgt>
                                        </p:tgtEl>
                                        <p:attrNameLst>
                                          <p:attrName>style.visibility</p:attrName>
                                        </p:attrNameLst>
                                      </p:cBhvr>
                                      <p:to>
                                        <p:strVal val="visible"/>
                                      </p:to>
                                    </p:set>
                                    <p:animEffect transition="in" filter="wipe(left)">
                                      <p:cBhvr>
                                        <p:cTn id="7" dur="500"/>
                                        <p:tgtEl>
                                          <p:spTgt spid="788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8851">
                                            <p:txEl>
                                              <p:pRg st="1" end="1"/>
                                            </p:txEl>
                                          </p:spTgt>
                                        </p:tgtEl>
                                        <p:attrNameLst>
                                          <p:attrName>style.visibility</p:attrName>
                                        </p:attrNameLst>
                                      </p:cBhvr>
                                      <p:to>
                                        <p:strVal val="visible"/>
                                      </p:to>
                                    </p:set>
                                    <p:animEffect transition="in" filter="wipe(left)">
                                      <p:cBhvr>
                                        <p:cTn id="12" dur="500"/>
                                        <p:tgtEl>
                                          <p:spTgt spid="788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8851">
                                            <p:txEl>
                                              <p:pRg st="2" end="2"/>
                                            </p:txEl>
                                          </p:spTgt>
                                        </p:tgtEl>
                                        <p:attrNameLst>
                                          <p:attrName>style.visibility</p:attrName>
                                        </p:attrNameLst>
                                      </p:cBhvr>
                                      <p:to>
                                        <p:strVal val="visible"/>
                                      </p:to>
                                    </p:set>
                                    <p:animEffect transition="in" filter="wipe(left)">
                                      <p:cBhvr>
                                        <p:cTn id="17" dur="500"/>
                                        <p:tgtEl>
                                          <p:spTgt spid="788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8851">
                                            <p:txEl>
                                              <p:pRg st="3" end="3"/>
                                            </p:txEl>
                                          </p:spTgt>
                                        </p:tgtEl>
                                        <p:attrNameLst>
                                          <p:attrName>style.visibility</p:attrName>
                                        </p:attrNameLst>
                                      </p:cBhvr>
                                      <p:to>
                                        <p:strVal val="visible"/>
                                      </p:to>
                                    </p:set>
                                    <p:animEffect transition="in" filter="wipe(left)">
                                      <p:cBhvr>
                                        <p:cTn id="22" dur="500"/>
                                        <p:tgtEl>
                                          <p:spTgt spid="78851">
                                            <p:txEl>
                                              <p:pRg st="3" end="3"/>
                                            </p:txEl>
                                          </p:spTgt>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78851">
                                            <p:txEl>
                                              <p:pRg st="4" end="4"/>
                                            </p:txEl>
                                          </p:spTgt>
                                        </p:tgtEl>
                                        <p:attrNameLst>
                                          <p:attrName>style.visibility</p:attrName>
                                        </p:attrNameLst>
                                      </p:cBhvr>
                                      <p:to>
                                        <p:strVal val="visible"/>
                                      </p:to>
                                    </p:set>
                                    <p:animEffect transition="in" filter="wipe(left)">
                                      <p:cBhvr>
                                        <p:cTn id="25" dur="500"/>
                                        <p:tgtEl>
                                          <p:spTgt spid="78851">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78851">
                                            <p:txEl>
                                              <p:pRg st="5" end="5"/>
                                            </p:txEl>
                                          </p:spTgt>
                                        </p:tgtEl>
                                        <p:attrNameLst>
                                          <p:attrName>style.visibility</p:attrName>
                                        </p:attrNameLst>
                                      </p:cBhvr>
                                      <p:to>
                                        <p:strVal val="visible"/>
                                      </p:to>
                                    </p:set>
                                    <p:animEffect transition="in" filter="wipe(left)">
                                      <p:cBhvr>
                                        <p:cTn id="30" dur="500"/>
                                        <p:tgtEl>
                                          <p:spTgt spid="788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1"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Knowing your customers</a:t>
            </a:r>
          </a:p>
        </p:txBody>
      </p:sp>
      <p:sp>
        <p:nvSpPr>
          <p:cNvPr id="80899" name="Rectangle 3"/>
          <p:cNvSpPr>
            <a:spLocks noGrp="1" noChangeArrowheads="1"/>
          </p:cNvSpPr>
          <p:nvPr>
            <p:ph idx="1"/>
          </p:nvPr>
        </p:nvSpPr>
        <p:spPr/>
        <p:txBody>
          <a:bodyPr>
            <a:normAutofit fontScale="62500" lnSpcReduction="20000"/>
          </a:bodyPr>
          <a:lstStyle/>
          <a:p>
            <a:pPr eaLnBrk="1" hangingPunct="1">
              <a:spcBef>
                <a:spcPts val="1000"/>
              </a:spcBef>
              <a:defRPr/>
            </a:pPr>
            <a:r>
              <a:rPr lang="en-US" sz="2800" dirty="0"/>
              <a:t>Too much focus on the product itself  and not of  the market for the product can lead to failure.</a:t>
            </a:r>
          </a:p>
          <a:p>
            <a:pPr lvl="1">
              <a:spcBef>
                <a:spcPts val="1000"/>
              </a:spcBef>
              <a:defRPr/>
            </a:pPr>
            <a:r>
              <a:rPr lang="en-US" sz="2600" dirty="0"/>
              <a:t>Who is going to buy?</a:t>
            </a:r>
          </a:p>
          <a:p>
            <a:pPr lvl="1">
              <a:spcBef>
                <a:spcPts val="1000"/>
              </a:spcBef>
              <a:defRPr/>
            </a:pPr>
            <a:r>
              <a:rPr lang="en-US" sz="2600" dirty="0"/>
              <a:t>Why?</a:t>
            </a:r>
          </a:p>
          <a:p>
            <a:pPr lvl="1">
              <a:spcBef>
                <a:spcPts val="1000"/>
              </a:spcBef>
              <a:defRPr/>
            </a:pPr>
            <a:r>
              <a:rPr lang="en-US" sz="2600" dirty="0"/>
              <a:t>What needs do they want the product to meet?</a:t>
            </a:r>
          </a:p>
          <a:p>
            <a:pPr lvl="1">
              <a:spcBef>
                <a:spcPts val="1000"/>
              </a:spcBef>
              <a:defRPr/>
            </a:pPr>
            <a:r>
              <a:rPr lang="en-US" sz="2600" dirty="0"/>
              <a:t>Is the customer reachable?</a:t>
            </a:r>
          </a:p>
          <a:p>
            <a:pPr lvl="1">
              <a:spcBef>
                <a:spcPts val="1000"/>
              </a:spcBef>
              <a:defRPr/>
            </a:pPr>
            <a:r>
              <a:rPr lang="en-US" sz="2600" dirty="0"/>
              <a:t>Distribution</a:t>
            </a:r>
          </a:p>
          <a:p>
            <a:pPr lvl="1">
              <a:spcBef>
                <a:spcPts val="1000"/>
              </a:spcBef>
              <a:defRPr/>
            </a:pPr>
            <a:r>
              <a:rPr lang="en-US" sz="2600" dirty="0"/>
              <a:t>Market new/mature? </a:t>
            </a:r>
          </a:p>
          <a:p>
            <a:pPr lvl="1">
              <a:spcBef>
                <a:spcPts val="1000"/>
              </a:spcBef>
              <a:defRPr/>
            </a:pPr>
            <a:r>
              <a:rPr lang="en-US" sz="2600" dirty="0"/>
              <a:t>Growing /declining market</a:t>
            </a:r>
          </a:p>
          <a:p>
            <a:pPr lvl="1">
              <a:spcBef>
                <a:spcPts val="1000"/>
              </a:spcBef>
              <a:defRPr/>
            </a:pPr>
            <a:r>
              <a:rPr lang="en-US" sz="2600" dirty="0"/>
              <a:t>How big is the market</a:t>
            </a:r>
          </a:p>
          <a:p>
            <a:pPr lvl="1">
              <a:spcBef>
                <a:spcPts val="1000"/>
              </a:spcBef>
              <a:defRPr/>
            </a:pPr>
            <a:r>
              <a:rPr lang="en-US" sz="2600" dirty="0"/>
              <a:t>Is the product unique?</a:t>
            </a:r>
          </a:p>
          <a:p>
            <a:pPr lvl="1">
              <a:spcBef>
                <a:spcPts val="1000"/>
              </a:spcBef>
              <a:defRPr/>
            </a:pPr>
            <a:r>
              <a:rPr lang="en-US" sz="2600" dirty="0"/>
              <a:t>Is the market highly concentrated or fragmented   </a:t>
            </a:r>
          </a:p>
        </p:txBody>
      </p:sp>
      <p:sp>
        <p:nvSpPr>
          <p:cNvPr id="5" name="Footer Placeholder 4"/>
          <p:cNvSpPr>
            <a:spLocks noGrp="1"/>
          </p:cNvSpPr>
          <p:nvPr>
            <p:ph type="ftr" sz="quarter" idx="11"/>
          </p:nvPr>
        </p:nvSpPr>
        <p:spPr/>
        <p:txBody>
          <a:bodyPr/>
          <a:lstStyle/>
          <a:p>
            <a:pPr>
              <a:defRPr/>
            </a:pPr>
            <a:r>
              <a:rPr lang="en-US"/>
              <a:t>Ch. 2: Inside the Entrepreneurial Mind</a:t>
            </a:r>
          </a:p>
        </p:txBody>
      </p:sp>
      <p:sp>
        <p:nvSpPr>
          <p:cNvPr id="4" name="Slide Number Placeholder 3"/>
          <p:cNvSpPr>
            <a:spLocks noGrp="1"/>
          </p:cNvSpPr>
          <p:nvPr>
            <p:ph type="sldNum" sz="quarter" idx="12"/>
          </p:nvPr>
        </p:nvSpPr>
        <p:spPr/>
        <p:txBody>
          <a:bodyPr/>
          <a:lstStyle/>
          <a:p>
            <a:pPr>
              <a:defRPr/>
            </a:pPr>
            <a:r>
              <a:rPr lang="en-US"/>
              <a:t>2 - </a:t>
            </a:r>
            <a:fld id="{36AE432A-EE77-4EA5-B65C-80E6738E1465}" type="slidenum">
              <a:rPr lang="en-US"/>
              <a:pPr>
                <a:defRPr/>
              </a:pPr>
              <a:t>44</a:t>
            </a:fld>
            <a:endParaRPr lang="en-US"/>
          </a:p>
        </p:txBody>
      </p:sp>
    </p:spTree>
    <p:extLst>
      <p:ext uri="{BB962C8B-B14F-4D97-AF65-F5344CB8AC3E}">
        <p14:creationId xmlns:p14="http://schemas.microsoft.com/office/powerpoint/2010/main" val="39044224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fontScale="92500" lnSpcReduction="20000"/>
          </a:bodyPr>
          <a:lstStyle/>
          <a:p>
            <a:r>
              <a:rPr lang="en-GB" dirty="0"/>
              <a:t>By doing this you will be able to estimate the sales potential of your market.</a:t>
            </a:r>
          </a:p>
          <a:p>
            <a:r>
              <a:rPr lang="en-GB" dirty="0"/>
              <a:t>Then you can determine the scale and nature of resources you need.</a:t>
            </a:r>
          </a:p>
          <a:p>
            <a:r>
              <a:rPr lang="en-GB" dirty="0"/>
              <a:t>…not always easy if it is a totally new product i.e. </a:t>
            </a:r>
            <a:r>
              <a:rPr lang="en-GB" dirty="0" err="1"/>
              <a:t>iPad</a:t>
            </a:r>
            <a:r>
              <a:rPr lang="en-GB" dirty="0"/>
              <a:t> where customers could not initially </a:t>
            </a:r>
            <a:r>
              <a:rPr lang="en-GB" dirty="0" err="1"/>
              <a:t>forsee</a:t>
            </a:r>
            <a:r>
              <a:rPr lang="en-GB" dirty="0"/>
              <a:t> how it would be used.</a:t>
            </a:r>
          </a:p>
          <a:p>
            <a:r>
              <a:rPr lang="en-GB" dirty="0"/>
              <a:t>Or start the business small scale  and carefully monitor outcomes.</a:t>
            </a:r>
          </a:p>
        </p:txBody>
      </p:sp>
    </p:spTree>
    <p:extLst>
      <p:ext uri="{BB962C8B-B14F-4D97-AF65-F5344CB8AC3E}">
        <p14:creationId xmlns:p14="http://schemas.microsoft.com/office/powerpoint/2010/main" val="6270454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Knowing your competitors</a:t>
            </a:r>
          </a:p>
        </p:txBody>
      </p:sp>
      <p:sp>
        <p:nvSpPr>
          <p:cNvPr id="80899" name="Rectangle 3"/>
          <p:cNvSpPr>
            <a:spLocks noGrp="1" noChangeArrowheads="1"/>
          </p:cNvSpPr>
          <p:nvPr>
            <p:ph idx="1"/>
          </p:nvPr>
        </p:nvSpPr>
        <p:spPr/>
        <p:txBody>
          <a:bodyPr>
            <a:normAutofit fontScale="62500" lnSpcReduction="20000"/>
          </a:bodyPr>
          <a:lstStyle/>
          <a:p>
            <a:pPr eaLnBrk="1" hangingPunct="1">
              <a:spcBef>
                <a:spcPts val="1000"/>
              </a:spcBef>
              <a:defRPr/>
            </a:pPr>
            <a:r>
              <a:rPr lang="en-US" sz="2800" dirty="0"/>
              <a:t>Too much focus on the product itself  and not of  the market for the product can lead to failure.</a:t>
            </a:r>
          </a:p>
          <a:p>
            <a:pPr lvl="1">
              <a:spcBef>
                <a:spcPts val="1000"/>
              </a:spcBef>
              <a:defRPr/>
            </a:pPr>
            <a:r>
              <a:rPr lang="en-US" sz="2600" dirty="0"/>
              <a:t>Who is going to buy?</a:t>
            </a:r>
          </a:p>
          <a:p>
            <a:pPr lvl="1">
              <a:spcBef>
                <a:spcPts val="1000"/>
              </a:spcBef>
              <a:defRPr/>
            </a:pPr>
            <a:r>
              <a:rPr lang="en-US" sz="2600" dirty="0"/>
              <a:t>Why?</a:t>
            </a:r>
          </a:p>
          <a:p>
            <a:pPr lvl="1">
              <a:spcBef>
                <a:spcPts val="1000"/>
              </a:spcBef>
              <a:defRPr/>
            </a:pPr>
            <a:r>
              <a:rPr lang="en-US" sz="2600" dirty="0"/>
              <a:t>What needs do they want the product to meet?</a:t>
            </a:r>
          </a:p>
          <a:p>
            <a:pPr lvl="1">
              <a:spcBef>
                <a:spcPts val="1000"/>
              </a:spcBef>
              <a:defRPr/>
            </a:pPr>
            <a:r>
              <a:rPr lang="en-US" sz="2600" dirty="0"/>
              <a:t>Is the customer reachable?</a:t>
            </a:r>
          </a:p>
          <a:p>
            <a:pPr lvl="1">
              <a:spcBef>
                <a:spcPts val="1000"/>
              </a:spcBef>
              <a:defRPr/>
            </a:pPr>
            <a:r>
              <a:rPr lang="en-US" sz="2600" dirty="0"/>
              <a:t>Distribution</a:t>
            </a:r>
          </a:p>
          <a:p>
            <a:pPr lvl="1">
              <a:spcBef>
                <a:spcPts val="1000"/>
              </a:spcBef>
              <a:defRPr/>
            </a:pPr>
            <a:r>
              <a:rPr lang="en-US" sz="2600" dirty="0"/>
              <a:t>Market new/mature? </a:t>
            </a:r>
          </a:p>
          <a:p>
            <a:pPr lvl="1">
              <a:spcBef>
                <a:spcPts val="1000"/>
              </a:spcBef>
              <a:defRPr/>
            </a:pPr>
            <a:r>
              <a:rPr lang="en-US" sz="2600" dirty="0"/>
              <a:t>Growing /declining market</a:t>
            </a:r>
          </a:p>
          <a:p>
            <a:pPr lvl="1">
              <a:spcBef>
                <a:spcPts val="1000"/>
              </a:spcBef>
              <a:defRPr/>
            </a:pPr>
            <a:r>
              <a:rPr lang="en-US" sz="2600" dirty="0"/>
              <a:t>How big is the market</a:t>
            </a:r>
          </a:p>
          <a:p>
            <a:pPr lvl="1">
              <a:spcBef>
                <a:spcPts val="1000"/>
              </a:spcBef>
              <a:defRPr/>
            </a:pPr>
            <a:r>
              <a:rPr lang="en-US" sz="2600" dirty="0"/>
              <a:t>Is the product unique?</a:t>
            </a:r>
          </a:p>
          <a:p>
            <a:pPr lvl="1">
              <a:spcBef>
                <a:spcPts val="1000"/>
              </a:spcBef>
              <a:defRPr/>
            </a:pPr>
            <a:r>
              <a:rPr lang="en-US" sz="2600" dirty="0"/>
              <a:t>Is the market highly concentrated or fragmented   </a:t>
            </a:r>
          </a:p>
        </p:txBody>
      </p:sp>
      <p:sp>
        <p:nvSpPr>
          <p:cNvPr id="5" name="Footer Placeholder 4"/>
          <p:cNvSpPr>
            <a:spLocks noGrp="1"/>
          </p:cNvSpPr>
          <p:nvPr>
            <p:ph type="ftr" sz="quarter" idx="11"/>
          </p:nvPr>
        </p:nvSpPr>
        <p:spPr/>
        <p:txBody>
          <a:bodyPr/>
          <a:lstStyle/>
          <a:p>
            <a:pPr>
              <a:defRPr/>
            </a:pPr>
            <a:r>
              <a:rPr lang="en-US"/>
              <a:t>Ch. 2: Inside the Entrepreneurial Mind</a:t>
            </a:r>
          </a:p>
        </p:txBody>
      </p:sp>
      <p:sp>
        <p:nvSpPr>
          <p:cNvPr id="4" name="Slide Number Placeholder 3"/>
          <p:cNvSpPr>
            <a:spLocks noGrp="1"/>
          </p:cNvSpPr>
          <p:nvPr>
            <p:ph type="sldNum" sz="quarter" idx="12"/>
          </p:nvPr>
        </p:nvSpPr>
        <p:spPr/>
        <p:txBody>
          <a:bodyPr/>
          <a:lstStyle/>
          <a:p>
            <a:pPr>
              <a:defRPr/>
            </a:pPr>
            <a:r>
              <a:rPr lang="en-US"/>
              <a:t>2 - </a:t>
            </a:r>
            <a:fld id="{36AE432A-EE77-4EA5-B65C-80E6738E1465}" type="slidenum">
              <a:rPr lang="en-US"/>
              <a:pPr>
                <a:defRPr/>
              </a:pPr>
              <a:t>46</a:t>
            </a:fld>
            <a:endParaRPr lang="en-US"/>
          </a:p>
        </p:txBody>
      </p:sp>
    </p:spTree>
    <p:extLst>
      <p:ext uri="{BB962C8B-B14F-4D97-AF65-F5344CB8AC3E}">
        <p14:creationId xmlns:p14="http://schemas.microsoft.com/office/powerpoint/2010/main" val="28212364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4"/>
          <p:cNvSpPr>
            <a:spLocks noGrp="1"/>
          </p:cNvSpPr>
          <p:nvPr>
            <p:ph type="sldNum" sz="quarter" idx="10"/>
          </p:nvPr>
        </p:nvSpPr>
        <p:spPr>
          <a:xfrm>
            <a:off x="357188" y="6286500"/>
            <a:ext cx="3143250" cy="381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l" eaLnBrk="1" hangingPunct="1"/>
            <a:r>
              <a:rPr lang="en-US"/>
              <a:t>(Hartley and Palmer (2009))</a:t>
            </a:r>
          </a:p>
        </p:txBody>
      </p:sp>
      <p:sp>
        <p:nvSpPr>
          <p:cNvPr id="16387" name="Rectangle 2"/>
          <p:cNvSpPr>
            <a:spLocks noGrp="1" noChangeArrowheads="1"/>
          </p:cNvSpPr>
          <p:nvPr>
            <p:ph type="title"/>
          </p:nvPr>
        </p:nvSpPr>
        <p:spPr>
          <a:xfrm>
            <a:off x="500063" y="142875"/>
            <a:ext cx="7772400" cy="1143000"/>
          </a:xfrm>
        </p:spPr>
        <p:txBody>
          <a:bodyPr/>
          <a:lstStyle/>
          <a:p>
            <a:r>
              <a:rPr lang="en-GB" sz="2800"/>
              <a:t>A Model for Structural Analysis: </a:t>
            </a:r>
            <a:br>
              <a:rPr lang="en-GB" sz="2800"/>
            </a:br>
            <a:r>
              <a:rPr lang="en-GB" sz="2800"/>
              <a:t>PORTER’S “FIVE FORCES” MODEL OF COMPETITION</a:t>
            </a:r>
          </a:p>
        </p:txBody>
      </p:sp>
      <p:sp>
        <p:nvSpPr>
          <p:cNvPr id="16388" name="Rectangle 3"/>
          <p:cNvSpPr>
            <a:spLocks noGrp="1" noChangeArrowheads="1"/>
          </p:cNvSpPr>
          <p:nvPr>
            <p:ph type="body" sz="half" idx="1"/>
          </p:nvPr>
        </p:nvSpPr>
        <p:spPr>
          <a:xfrm>
            <a:off x="142875" y="1500188"/>
            <a:ext cx="3810000" cy="4114800"/>
          </a:xfrm>
        </p:spPr>
        <p:txBody>
          <a:bodyPr>
            <a:normAutofit/>
          </a:bodyPr>
          <a:lstStyle/>
          <a:p>
            <a:pPr>
              <a:buFontTx/>
              <a:buNone/>
            </a:pPr>
            <a:r>
              <a:rPr lang="en-GB" sz="2800">
                <a:latin typeface="Bimini" pitchFamily="34" charset="0"/>
              </a:rPr>
              <a:t>Competition is the result of:</a:t>
            </a:r>
            <a:endParaRPr lang="en-GB" sz="2400">
              <a:latin typeface="Bimini" pitchFamily="34" charset="0"/>
            </a:endParaRPr>
          </a:p>
          <a:p>
            <a:r>
              <a:rPr lang="en-GB" sz="2400">
                <a:latin typeface="Bimini" pitchFamily="34" charset="0"/>
              </a:rPr>
              <a:t>the threat of new entrants</a:t>
            </a:r>
          </a:p>
          <a:p>
            <a:r>
              <a:rPr lang="en-GB" sz="2400">
                <a:latin typeface="Bimini" pitchFamily="34" charset="0"/>
              </a:rPr>
              <a:t>the threat of substitute products </a:t>
            </a:r>
          </a:p>
          <a:p>
            <a:r>
              <a:rPr lang="en-GB" sz="2400">
                <a:latin typeface="Bimini" pitchFamily="34" charset="0"/>
              </a:rPr>
              <a:t>the intensity of rivalry between competing firms </a:t>
            </a:r>
          </a:p>
          <a:p>
            <a:r>
              <a:rPr lang="en-GB" sz="2400">
                <a:latin typeface="Bimini" pitchFamily="34" charset="0"/>
              </a:rPr>
              <a:t>the power of suppliers</a:t>
            </a:r>
          </a:p>
          <a:p>
            <a:r>
              <a:rPr lang="en-GB" sz="2400">
                <a:latin typeface="Bimini" pitchFamily="34" charset="0"/>
              </a:rPr>
              <a:t>the power of buyers</a:t>
            </a:r>
          </a:p>
        </p:txBody>
      </p:sp>
      <p:pic>
        <p:nvPicPr>
          <p:cNvPr id="16389" name="Picture 4" descr="1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071938" y="1785938"/>
            <a:ext cx="4875212" cy="4349750"/>
          </a:xfrm>
          <a:noFill/>
        </p:spPr>
      </p:pic>
      <p:sp>
        <p:nvSpPr>
          <p:cNvPr id="2" name="Rectangle 1"/>
          <p:cNvSpPr/>
          <p:nvPr/>
        </p:nvSpPr>
        <p:spPr>
          <a:xfrm>
            <a:off x="500063" y="5468720"/>
            <a:ext cx="4572000" cy="646331"/>
          </a:xfrm>
          <a:prstGeom prst="rect">
            <a:avLst/>
          </a:prstGeom>
        </p:spPr>
        <p:txBody>
          <a:bodyPr>
            <a:spAutoFit/>
          </a:bodyPr>
          <a:lstStyle/>
          <a:p>
            <a:r>
              <a:rPr lang="en-GB" dirty="0">
                <a:hlinkClick r:id="rId4"/>
              </a:rPr>
              <a:t>http://www.youtube.com/watch?v=mYF2_FBCvXw</a:t>
            </a:r>
            <a:endParaRPr lang="en-GB" dirty="0"/>
          </a:p>
        </p:txBody>
      </p:sp>
    </p:spTree>
    <p:extLst>
      <p:ext uri="{BB962C8B-B14F-4D97-AF65-F5344CB8AC3E}">
        <p14:creationId xmlns:p14="http://schemas.microsoft.com/office/powerpoint/2010/main" val="494670961"/>
      </p:ext>
    </p:extLst>
  </p:cSld>
  <p:clrMapOvr>
    <a:masterClrMapping/>
  </p:clrMapOvr>
  <p:transition spd="med">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5"/>
          <p:cNvSpPr>
            <a:spLocks noGrp="1"/>
          </p:cNvSpPr>
          <p:nvPr>
            <p:ph type="title"/>
          </p:nvPr>
        </p:nvSpPr>
        <p:spPr/>
        <p:txBody>
          <a:bodyPr>
            <a:normAutofit fontScale="90000"/>
          </a:bodyPr>
          <a:lstStyle/>
          <a:p>
            <a:r>
              <a:rPr lang="en-GB"/>
              <a:t>Threat of new entrants/ Barriers to Entry</a:t>
            </a:r>
          </a:p>
        </p:txBody>
      </p:sp>
      <p:sp>
        <p:nvSpPr>
          <p:cNvPr id="19459" name="Content Placeholder 6"/>
          <p:cNvSpPr>
            <a:spLocks noGrp="1"/>
          </p:cNvSpPr>
          <p:nvPr>
            <p:ph idx="1"/>
          </p:nvPr>
        </p:nvSpPr>
        <p:spPr/>
        <p:txBody>
          <a:bodyPr>
            <a:normAutofit/>
          </a:bodyPr>
          <a:lstStyle/>
          <a:p>
            <a:r>
              <a:rPr lang="en-GB" sz="2400"/>
              <a:t>Economies of Scale: high fixed costs: high volumes of sales needed</a:t>
            </a:r>
          </a:p>
          <a:p>
            <a:r>
              <a:rPr lang="en-GB" sz="2400"/>
              <a:t>Product differentiation/brand loyalty</a:t>
            </a:r>
          </a:p>
          <a:p>
            <a:r>
              <a:rPr lang="en-GB" sz="2400"/>
              <a:t>Capital requirements</a:t>
            </a:r>
          </a:p>
          <a:p>
            <a:r>
              <a:rPr lang="en-GB" sz="2400"/>
              <a:t>Switching costs: financial, time and inconvenience.</a:t>
            </a:r>
          </a:p>
          <a:p>
            <a:r>
              <a:rPr lang="en-GB" sz="2400"/>
              <a:t>Access to distribution channels</a:t>
            </a:r>
          </a:p>
          <a:p>
            <a:r>
              <a:rPr lang="en-GB" sz="2400"/>
              <a:t>Cost advantages: patent rights, know-how, govt subsidies</a:t>
            </a:r>
          </a:p>
          <a:p>
            <a:r>
              <a:rPr lang="en-GB" sz="2400"/>
              <a:t>Access to resources of raw materials on favourable terms</a:t>
            </a:r>
          </a:p>
          <a:p>
            <a:endParaRPr lang="en-GB"/>
          </a:p>
        </p:txBody>
      </p:sp>
    </p:spTree>
    <p:extLst>
      <p:ext uri="{BB962C8B-B14F-4D97-AF65-F5344CB8AC3E}">
        <p14:creationId xmlns:p14="http://schemas.microsoft.com/office/powerpoint/2010/main" val="9263897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GB"/>
              <a:t>Threat from substitute products</a:t>
            </a:r>
          </a:p>
        </p:txBody>
      </p:sp>
      <p:sp>
        <p:nvSpPr>
          <p:cNvPr id="21507" name="Content Placeholder 2"/>
          <p:cNvSpPr>
            <a:spLocks noGrp="1"/>
          </p:cNvSpPr>
          <p:nvPr>
            <p:ph idx="1"/>
          </p:nvPr>
        </p:nvSpPr>
        <p:spPr/>
        <p:txBody>
          <a:bodyPr/>
          <a:lstStyle/>
          <a:p>
            <a:r>
              <a:rPr lang="en-GB"/>
              <a:t>Substitutes offer differing ways of  meeting the same customer need. e.g. flying to France is a substitute for catching the Ferry.</a:t>
            </a:r>
          </a:p>
          <a:p>
            <a:r>
              <a:rPr lang="en-GB"/>
              <a:t>When firms are faced with threats from substitute products demand for their products is relatively sensitive to price.</a:t>
            </a:r>
          </a:p>
          <a:p>
            <a:endParaRPr lang="en-GB"/>
          </a:p>
        </p:txBody>
      </p:sp>
    </p:spTree>
    <p:extLst>
      <p:ext uri="{BB962C8B-B14F-4D97-AF65-F5344CB8AC3E}">
        <p14:creationId xmlns:p14="http://schemas.microsoft.com/office/powerpoint/2010/main" val="19965131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GB"/>
              <a:t>Bargaining power of suppliers</a:t>
            </a:r>
          </a:p>
        </p:txBody>
      </p:sp>
      <p:sp>
        <p:nvSpPr>
          <p:cNvPr id="25603" name="Content Placeholder 2"/>
          <p:cNvSpPr>
            <a:spLocks noGrp="1"/>
          </p:cNvSpPr>
          <p:nvPr>
            <p:ph idx="1"/>
          </p:nvPr>
        </p:nvSpPr>
        <p:spPr/>
        <p:txBody>
          <a:bodyPr/>
          <a:lstStyle/>
          <a:p>
            <a:r>
              <a:rPr lang="en-GB"/>
              <a:t>One or two dominant suppliers</a:t>
            </a:r>
          </a:p>
          <a:p>
            <a:r>
              <a:rPr lang="en-GB"/>
              <a:t>Other customers in different industries</a:t>
            </a:r>
          </a:p>
          <a:p>
            <a:r>
              <a:rPr lang="en-GB"/>
              <a:t>Supplier’s products vital to the customers business</a:t>
            </a:r>
          </a:p>
          <a:p>
            <a:r>
              <a:rPr lang="en-GB"/>
              <a:t>Suppliers may produce a differentiated product which buyers need to obtain</a:t>
            </a:r>
          </a:p>
          <a:p>
            <a:r>
              <a:rPr lang="en-GB"/>
              <a:t>Switching costs for buyers may be high</a:t>
            </a:r>
          </a:p>
        </p:txBody>
      </p:sp>
    </p:spTree>
    <p:extLst>
      <p:ext uri="{BB962C8B-B14F-4D97-AF65-F5344CB8AC3E}">
        <p14:creationId xmlns:p14="http://schemas.microsoft.com/office/powerpoint/2010/main" val="6275861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normAutofit fontScale="90000"/>
          </a:bodyPr>
          <a:lstStyle/>
          <a:p>
            <a:r>
              <a:rPr lang="en-GB"/>
              <a:t>Bargaining power of Customers/buyers</a:t>
            </a:r>
          </a:p>
        </p:txBody>
      </p:sp>
      <p:sp>
        <p:nvSpPr>
          <p:cNvPr id="22531" name="Content Placeholder 2"/>
          <p:cNvSpPr>
            <a:spLocks noGrp="1"/>
          </p:cNvSpPr>
          <p:nvPr>
            <p:ph idx="1"/>
          </p:nvPr>
        </p:nvSpPr>
        <p:spPr/>
        <p:txBody>
          <a:bodyPr>
            <a:normAutofit lnSpcReduction="10000"/>
          </a:bodyPr>
          <a:lstStyle/>
          <a:p>
            <a:r>
              <a:rPr lang="en-GB" sz="2800"/>
              <a:t>Purchases are substantial % of sales: customers in a strong position</a:t>
            </a:r>
          </a:p>
          <a:p>
            <a:r>
              <a:rPr lang="en-GB" sz="2800"/>
              <a:t>Customer will be in a weaker position if most purchases come from one supplier</a:t>
            </a:r>
          </a:p>
          <a:p>
            <a:r>
              <a:rPr lang="en-GB" sz="2800"/>
              <a:t>Level of switching costs</a:t>
            </a:r>
          </a:p>
          <a:p>
            <a:r>
              <a:rPr lang="en-GB" sz="2800"/>
              <a:t>Strong brand which customers feel they must have.</a:t>
            </a:r>
          </a:p>
          <a:p>
            <a:r>
              <a:rPr lang="en-GB" sz="2800"/>
              <a:t>Customer knowledge</a:t>
            </a:r>
          </a:p>
          <a:p>
            <a:r>
              <a:rPr lang="en-GB" sz="2800"/>
              <a:t>Higher product quality, less price-sensitivity</a:t>
            </a:r>
          </a:p>
          <a:p>
            <a:endParaRPr lang="en-GB"/>
          </a:p>
        </p:txBody>
      </p:sp>
    </p:spTree>
    <p:extLst>
      <p:ext uri="{BB962C8B-B14F-4D97-AF65-F5344CB8AC3E}">
        <p14:creationId xmlns:p14="http://schemas.microsoft.com/office/powerpoint/2010/main" val="32686012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5"/>
          <p:cNvSpPr>
            <a:spLocks noGrp="1"/>
          </p:cNvSpPr>
          <p:nvPr>
            <p:ph type="title"/>
          </p:nvPr>
        </p:nvSpPr>
        <p:spPr/>
        <p:txBody>
          <a:bodyPr/>
          <a:lstStyle/>
          <a:p>
            <a:r>
              <a:rPr lang="en-GB"/>
              <a:t>Rivalry</a:t>
            </a:r>
          </a:p>
        </p:txBody>
      </p:sp>
      <p:sp>
        <p:nvSpPr>
          <p:cNvPr id="27651" name="Content Placeholder 6"/>
          <p:cNvSpPr>
            <a:spLocks noGrp="1"/>
          </p:cNvSpPr>
          <p:nvPr>
            <p:ph idx="1"/>
          </p:nvPr>
        </p:nvSpPr>
        <p:spPr/>
        <p:txBody>
          <a:bodyPr/>
          <a:lstStyle/>
          <a:p>
            <a:r>
              <a:rPr lang="en-GB"/>
              <a:t>More intense the rivalry within an industry the more profitability is affected.</a:t>
            </a:r>
          </a:p>
          <a:p>
            <a:r>
              <a:rPr lang="en-GB"/>
              <a:t>Competitive action may take the form of price competition, advertising battles, sales promotion campaigns, new products, improving after sales service etc. </a:t>
            </a:r>
          </a:p>
        </p:txBody>
      </p:sp>
    </p:spTree>
    <p:extLst>
      <p:ext uri="{BB962C8B-B14F-4D97-AF65-F5344CB8AC3E}">
        <p14:creationId xmlns:p14="http://schemas.microsoft.com/office/powerpoint/2010/main" val="224049148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dirty="0"/>
              <a:t>Summary</a:t>
            </a:r>
          </a:p>
        </p:txBody>
      </p:sp>
      <p:graphicFrame>
        <p:nvGraphicFramePr>
          <p:cNvPr id="4" name="Content Placeholder 3"/>
          <p:cNvGraphicFramePr>
            <a:graphicFrameLocks noGrp="1"/>
          </p:cNvGraphicFramePr>
          <p:nvPr>
            <p:ph idx="1"/>
          </p:nvPr>
        </p:nvGraphicFramePr>
        <p:xfrm>
          <a:off x="838200" y="2038388"/>
          <a:ext cx="7467600" cy="3951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948247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14484</TotalTime>
  <Words>2229</Words>
  <Application>Microsoft Macintosh PowerPoint</Application>
  <PresentationFormat>On-screen Show (4:3)</PresentationFormat>
  <Paragraphs>265</Paragraphs>
  <Slides>53</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Arial</vt:lpstr>
      <vt:lpstr>Bimini</vt:lpstr>
      <vt:lpstr>Calibri</vt:lpstr>
      <vt:lpstr>Myriad Pro</vt:lpstr>
      <vt:lpstr>20140311PresentationUWTSDTemplate</vt:lpstr>
      <vt:lpstr>Business Planning</vt:lpstr>
      <vt:lpstr>Key Dates</vt:lpstr>
      <vt:lpstr>Key Dates</vt:lpstr>
      <vt:lpstr>Objectives</vt:lpstr>
      <vt:lpstr>Groups</vt:lpstr>
      <vt:lpstr>Lateral thinking</vt:lpstr>
      <vt:lpstr>Lateral thinking</vt:lpstr>
      <vt:lpstr>Lateral thinking puzzles</vt:lpstr>
      <vt:lpstr>Lateral thinking puzzles</vt:lpstr>
      <vt:lpstr>PowerPoint Presentation</vt:lpstr>
      <vt:lpstr>PowerPoint Presentation</vt:lpstr>
      <vt:lpstr>PowerPoint Presentation</vt:lpstr>
      <vt:lpstr>PowerPoint Presentation</vt:lpstr>
      <vt:lpstr>PowerPoint Presentation</vt:lpstr>
      <vt:lpstr>Last week’s lecture</vt:lpstr>
      <vt:lpstr>Last week’s lecture</vt:lpstr>
      <vt:lpstr>Last week’s tutorial</vt:lpstr>
      <vt:lpstr>PowerPoint Presentation</vt:lpstr>
      <vt:lpstr>Nespresso Case Study</vt:lpstr>
      <vt:lpstr>PowerPoint Presentation</vt:lpstr>
      <vt:lpstr>PowerPoint Presentation</vt:lpstr>
      <vt:lpstr>PowerPoint Presentation</vt:lpstr>
      <vt:lpstr>PowerPoint Presentation</vt:lpstr>
      <vt:lpstr>Business Model Canvas revisited</vt:lpstr>
      <vt:lpstr>Last week’s tutorial</vt:lpstr>
      <vt:lpstr>Competitive strategies</vt:lpstr>
      <vt:lpstr>PowerPoint Presentation</vt:lpstr>
      <vt:lpstr>Which strategy is best for your business plan?</vt:lpstr>
      <vt:lpstr>Evaluating the Business Idea</vt:lpstr>
      <vt:lpstr>Evaluating the Business Idea</vt:lpstr>
      <vt:lpstr>Resources: Capital</vt:lpstr>
      <vt:lpstr>PowerPoint Presentation</vt:lpstr>
      <vt:lpstr>What do you need to prove to get those resources in your business?</vt:lpstr>
      <vt:lpstr>PowerPoint Presentation</vt:lpstr>
      <vt:lpstr>Business Plan</vt:lpstr>
      <vt:lpstr>What is the use of a business plan internally?</vt:lpstr>
      <vt:lpstr>To Plan…</vt:lpstr>
      <vt:lpstr>Very Useful Links</vt:lpstr>
      <vt:lpstr>Business Plan Video</vt:lpstr>
      <vt:lpstr>How do we translate our ideas  into reality?</vt:lpstr>
      <vt:lpstr>Need to Evaluate if the Business Plan will work</vt:lpstr>
      <vt:lpstr>RESEARCH!</vt:lpstr>
      <vt:lpstr>Evaluating the Business Idea</vt:lpstr>
      <vt:lpstr>Knowing your customers</vt:lpstr>
      <vt:lpstr>PowerPoint Presentation</vt:lpstr>
      <vt:lpstr>Knowing your competitors</vt:lpstr>
      <vt:lpstr>A Model for Structural Analysis:  PORTER’S “FIVE FORCES” MODEL OF COMPETITION</vt:lpstr>
      <vt:lpstr>Threat of new entrants/ Barriers to Entry</vt:lpstr>
      <vt:lpstr>Threat from substitute products</vt:lpstr>
      <vt:lpstr>Bargaining power of suppliers</vt:lpstr>
      <vt:lpstr>Bargaining power of Customers/buyers</vt:lpstr>
      <vt:lpstr>Rivalry</vt:lpstr>
      <vt:lpstr>Summary</vt:lpstr>
    </vt:vector>
  </TitlesOfParts>
  <Company>Microsoft</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Benyon, Caroline</dc:creator>
  <cp:lastModifiedBy>Microsoft Office User</cp:lastModifiedBy>
  <cp:revision>381</cp:revision>
  <cp:lastPrinted>2016-02-08T18:19:33Z</cp:lastPrinted>
  <dcterms:created xsi:type="dcterms:W3CDTF">2015-05-19T15:55:27Z</dcterms:created>
  <dcterms:modified xsi:type="dcterms:W3CDTF">2018-10-07T18:17:46Z</dcterms:modified>
</cp:coreProperties>
</file>