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charts/chart2.xml" ContentType="application/vnd.openxmlformats-officedocument.drawingml.chart+xml"/>
  <Override PartName="/ppt/notesSlides/notesSlide7.xml" ContentType="application/vnd.openxmlformats-officedocument.presentationml.notesSlide+xml"/>
  <Override PartName="/ppt/charts/chart3.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68" r:id="rId2"/>
    <p:sldId id="257" r:id="rId3"/>
    <p:sldId id="256" r:id="rId4"/>
    <p:sldId id="258" r:id="rId5"/>
    <p:sldId id="259"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8789" autoAdjust="0"/>
  </p:normalViewPr>
  <p:slideViewPr>
    <p:cSldViewPr>
      <p:cViewPr varScale="1">
        <p:scale>
          <a:sx n="42" d="100"/>
          <a:sy n="42" d="100"/>
        </p:scale>
        <p:origin x="2196"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34"/>
    </mc:Choice>
    <mc:Fallback>
      <c:style val="34"/>
    </mc:Fallback>
  </mc:AlternateContent>
  <c:chart>
    <c:title>
      <c:overlay val="0"/>
    </c:title>
    <c:autoTitleDeleted val="0"/>
    <c:plotArea>
      <c:layout/>
      <c:lineChart>
        <c:grouping val="standard"/>
        <c:varyColors val="0"/>
        <c:ser>
          <c:idx val="0"/>
          <c:order val="0"/>
          <c:tx>
            <c:strRef>
              <c:f>Sheet1!$B$1</c:f>
              <c:strCache>
                <c:ptCount val="1"/>
                <c:pt idx="0">
                  <c:v>Current ratio</c:v>
                </c:pt>
              </c:strCache>
            </c:strRef>
          </c:tx>
          <c:marker>
            <c:symbol val="none"/>
          </c:marker>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Sheet1!$A$2:$A$3</c:f>
              <c:numCache>
                <c:formatCode>General</c:formatCode>
                <c:ptCount val="2"/>
                <c:pt idx="0">
                  <c:v>2018</c:v>
                </c:pt>
                <c:pt idx="1">
                  <c:v>2019</c:v>
                </c:pt>
              </c:numCache>
            </c:numRef>
          </c:cat>
          <c:val>
            <c:numRef>
              <c:f>Sheet1!$B$2:$B$3</c:f>
              <c:numCache>
                <c:formatCode>General</c:formatCode>
                <c:ptCount val="2"/>
                <c:pt idx="0">
                  <c:v>2.29</c:v>
                </c:pt>
                <c:pt idx="1">
                  <c:v>2</c:v>
                </c:pt>
              </c:numCache>
            </c:numRef>
          </c:val>
          <c:smooth val="0"/>
          <c:extLst>
            <c:ext xmlns:c16="http://schemas.microsoft.com/office/drawing/2014/chart" uri="{C3380CC4-5D6E-409C-BE32-E72D297353CC}">
              <c16:uniqueId val="{00000000-C99F-4BA3-BF14-3985E46212EC}"/>
            </c:ext>
          </c:extLst>
        </c:ser>
        <c:dLbls>
          <c:showLegendKey val="0"/>
          <c:showVal val="1"/>
          <c:showCatName val="0"/>
          <c:showSerName val="0"/>
          <c:showPercent val="0"/>
          <c:showBubbleSize val="0"/>
        </c:dLbls>
        <c:smooth val="0"/>
        <c:axId val="130219392"/>
        <c:axId val="132134016"/>
      </c:lineChart>
      <c:catAx>
        <c:axId val="130219392"/>
        <c:scaling>
          <c:orientation val="minMax"/>
        </c:scaling>
        <c:delete val="0"/>
        <c:axPos val="b"/>
        <c:numFmt formatCode="General" sourceLinked="1"/>
        <c:majorTickMark val="none"/>
        <c:minorTickMark val="none"/>
        <c:tickLblPos val="nextTo"/>
        <c:crossAx val="132134016"/>
        <c:crosses val="autoZero"/>
        <c:auto val="1"/>
        <c:lblAlgn val="ctr"/>
        <c:lblOffset val="100"/>
        <c:noMultiLvlLbl val="0"/>
      </c:catAx>
      <c:valAx>
        <c:axId val="132134016"/>
        <c:scaling>
          <c:orientation val="minMax"/>
        </c:scaling>
        <c:delete val="1"/>
        <c:axPos val="l"/>
        <c:numFmt formatCode="General" sourceLinked="1"/>
        <c:majorTickMark val="none"/>
        <c:minorTickMark val="none"/>
        <c:tickLblPos val="nextTo"/>
        <c:crossAx val="130219392"/>
        <c:crosses val="autoZero"/>
        <c:crossBetween val="between"/>
      </c:valAx>
    </c:plotArea>
    <c:legend>
      <c:legendPos val="t"/>
      <c:overlay val="0"/>
    </c:legend>
    <c:plotVisOnly val="1"/>
    <c:dispBlanksAs val="gap"/>
    <c:showDLblsOverMax val="0"/>
  </c:chart>
  <c:txPr>
    <a:bodyPr/>
    <a:lstStyle/>
    <a:p>
      <a:pPr>
        <a:defRPr sz="1800"/>
      </a:pPr>
      <a:endParaRPr lang="ro-RO"/>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30"/>
    </mc:Choice>
    <mc:Fallback>
      <c:style val="30"/>
    </mc:Fallback>
  </mc:AlternateContent>
  <c:chart>
    <c:autoTitleDeleted val="1"/>
    <c:view3D>
      <c:rotX val="15"/>
      <c:rotY val="20"/>
      <c:rAngAx val="0"/>
    </c:view3D>
    <c:floor>
      <c:thickness val="0"/>
    </c:floor>
    <c:sideWall>
      <c:thickness val="0"/>
    </c:sideWall>
    <c:backWall>
      <c:thickness val="0"/>
    </c:backWall>
    <c:plotArea>
      <c:layout>
        <c:manualLayout>
          <c:layoutTarget val="inner"/>
          <c:xMode val="edge"/>
          <c:yMode val="edge"/>
          <c:x val="8.0154199475065649E-2"/>
          <c:y val="0.15840613673290846"/>
          <c:w val="0.8828087634878975"/>
          <c:h val="0.73250000000000004"/>
        </c:manualLayout>
      </c:layout>
      <c:bar3DChart>
        <c:barDir val="col"/>
        <c:grouping val="standard"/>
        <c:varyColors val="0"/>
        <c:ser>
          <c:idx val="0"/>
          <c:order val="0"/>
          <c:tx>
            <c:strRef>
              <c:f>Sheet1!$B$1</c:f>
              <c:strCache>
                <c:ptCount val="1"/>
                <c:pt idx="0">
                  <c:v>Debt to equity ratio</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Sheet1!$A$2:$A$3</c:f>
              <c:numCache>
                <c:formatCode>General</c:formatCode>
                <c:ptCount val="2"/>
                <c:pt idx="0">
                  <c:v>2018</c:v>
                </c:pt>
                <c:pt idx="1">
                  <c:v>2019</c:v>
                </c:pt>
              </c:numCache>
            </c:numRef>
          </c:cat>
          <c:val>
            <c:numRef>
              <c:f>Sheet1!$B$2:$B$3</c:f>
              <c:numCache>
                <c:formatCode>General</c:formatCode>
                <c:ptCount val="2"/>
                <c:pt idx="0">
                  <c:v>0.85000000000000031</c:v>
                </c:pt>
                <c:pt idx="1">
                  <c:v>0.72000000000000031</c:v>
                </c:pt>
              </c:numCache>
            </c:numRef>
          </c:val>
          <c:extLst>
            <c:ext xmlns:c16="http://schemas.microsoft.com/office/drawing/2014/chart" uri="{C3380CC4-5D6E-409C-BE32-E72D297353CC}">
              <c16:uniqueId val="{00000000-D74F-4347-8056-C4FDC18BE5D2}"/>
            </c:ext>
          </c:extLst>
        </c:ser>
        <c:dLbls>
          <c:showLegendKey val="0"/>
          <c:showVal val="1"/>
          <c:showCatName val="0"/>
          <c:showSerName val="0"/>
          <c:showPercent val="0"/>
          <c:showBubbleSize val="0"/>
        </c:dLbls>
        <c:gapWidth val="75"/>
        <c:shape val="cone"/>
        <c:axId val="133423872"/>
        <c:axId val="133425408"/>
        <c:axId val="130191808"/>
      </c:bar3DChart>
      <c:catAx>
        <c:axId val="133423872"/>
        <c:scaling>
          <c:orientation val="minMax"/>
        </c:scaling>
        <c:delete val="0"/>
        <c:axPos val="b"/>
        <c:numFmt formatCode="General" sourceLinked="1"/>
        <c:majorTickMark val="none"/>
        <c:minorTickMark val="none"/>
        <c:tickLblPos val="nextTo"/>
        <c:crossAx val="133425408"/>
        <c:crosses val="autoZero"/>
        <c:auto val="1"/>
        <c:lblAlgn val="ctr"/>
        <c:lblOffset val="100"/>
        <c:noMultiLvlLbl val="0"/>
      </c:catAx>
      <c:valAx>
        <c:axId val="133425408"/>
        <c:scaling>
          <c:orientation val="minMax"/>
        </c:scaling>
        <c:delete val="0"/>
        <c:axPos val="l"/>
        <c:numFmt formatCode="General" sourceLinked="1"/>
        <c:majorTickMark val="none"/>
        <c:minorTickMark val="none"/>
        <c:tickLblPos val="nextTo"/>
        <c:crossAx val="133423872"/>
        <c:crosses val="autoZero"/>
        <c:crossBetween val="between"/>
      </c:valAx>
      <c:serAx>
        <c:axId val="130191808"/>
        <c:scaling>
          <c:orientation val="minMax"/>
        </c:scaling>
        <c:delete val="1"/>
        <c:axPos val="b"/>
        <c:majorTickMark val="out"/>
        <c:minorTickMark val="none"/>
        <c:tickLblPos val="nextTo"/>
        <c:crossAx val="133425408"/>
        <c:crosses val="autoZero"/>
      </c:serAx>
    </c:plotArea>
    <c:legend>
      <c:legendPos val="b"/>
      <c:overlay val="0"/>
    </c:legend>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04"/>
    </mc:Choice>
    <mc:Fallback>
      <c:style val="4"/>
    </mc:Fallback>
  </mc:AlternateContent>
  <c:chart>
    <c:title>
      <c:overlay val="0"/>
    </c:title>
    <c:autoTitleDeleted val="0"/>
    <c:view3D>
      <c:rotX val="15"/>
      <c:rotY val="20"/>
      <c:rAngAx val="1"/>
    </c:view3D>
    <c:floor>
      <c:thickness val="0"/>
    </c:floor>
    <c:sideWall>
      <c:thickness val="0"/>
    </c:sideWall>
    <c:backWall>
      <c:thickness val="0"/>
    </c:backWall>
    <c:plotArea>
      <c:layout/>
      <c:bar3DChart>
        <c:barDir val="col"/>
        <c:grouping val="stacked"/>
        <c:varyColors val="0"/>
        <c:ser>
          <c:idx val="0"/>
          <c:order val="0"/>
          <c:tx>
            <c:strRef>
              <c:f>Sheet1!$B$1</c:f>
              <c:strCache>
                <c:ptCount val="1"/>
                <c:pt idx="0">
                  <c:v>Gross profit</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Sheet1!$A$2:$A$3</c:f>
              <c:numCache>
                <c:formatCode>General</c:formatCode>
                <c:ptCount val="2"/>
                <c:pt idx="0">
                  <c:v>2018</c:v>
                </c:pt>
                <c:pt idx="1">
                  <c:v>2019</c:v>
                </c:pt>
              </c:numCache>
            </c:numRef>
          </c:cat>
          <c:val>
            <c:numRef>
              <c:f>Sheet1!$B$2:$B$3</c:f>
              <c:numCache>
                <c:formatCode>General</c:formatCode>
                <c:ptCount val="2"/>
                <c:pt idx="0">
                  <c:v>0.91</c:v>
                </c:pt>
                <c:pt idx="1">
                  <c:v>0.85000000000000031</c:v>
                </c:pt>
              </c:numCache>
            </c:numRef>
          </c:val>
          <c:extLst>
            <c:ext xmlns:c16="http://schemas.microsoft.com/office/drawing/2014/chart" uri="{C3380CC4-5D6E-409C-BE32-E72D297353CC}">
              <c16:uniqueId val="{00000000-D17A-433D-A468-06086D88B816}"/>
            </c:ext>
          </c:extLst>
        </c:ser>
        <c:dLbls>
          <c:showLegendKey val="0"/>
          <c:showVal val="1"/>
          <c:showCatName val="0"/>
          <c:showSerName val="0"/>
          <c:showPercent val="0"/>
          <c:showBubbleSize val="0"/>
        </c:dLbls>
        <c:gapWidth val="95"/>
        <c:gapDepth val="95"/>
        <c:shape val="cylinder"/>
        <c:axId val="133660672"/>
        <c:axId val="133662208"/>
        <c:axId val="0"/>
      </c:bar3DChart>
      <c:catAx>
        <c:axId val="133660672"/>
        <c:scaling>
          <c:orientation val="minMax"/>
        </c:scaling>
        <c:delete val="0"/>
        <c:axPos val="b"/>
        <c:numFmt formatCode="General" sourceLinked="1"/>
        <c:majorTickMark val="none"/>
        <c:minorTickMark val="none"/>
        <c:tickLblPos val="nextTo"/>
        <c:crossAx val="133662208"/>
        <c:crosses val="autoZero"/>
        <c:auto val="1"/>
        <c:lblAlgn val="ctr"/>
        <c:lblOffset val="100"/>
        <c:noMultiLvlLbl val="0"/>
      </c:catAx>
      <c:valAx>
        <c:axId val="133662208"/>
        <c:scaling>
          <c:orientation val="minMax"/>
        </c:scaling>
        <c:delete val="1"/>
        <c:axPos val="l"/>
        <c:numFmt formatCode="General" sourceLinked="1"/>
        <c:majorTickMark val="out"/>
        <c:minorTickMark val="none"/>
        <c:tickLblPos val="nextTo"/>
        <c:crossAx val="133660672"/>
        <c:crosses val="autoZero"/>
        <c:crossBetween val="between"/>
      </c:valAx>
    </c:plotArea>
    <c:legend>
      <c:legendPos val="t"/>
      <c:overlay val="0"/>
    </c:legend>
    <c:plotVisOnly val="1"/>
    <c:dispBlanksAs val="gap"/>
    <c:showDLblsOverMax val="0"/>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E8B051-8B17-4566-AAFD-7654E50156C0}" type="datetimeFigureOut">
              <a:rPr lang="en-US" smtClean="0"/>
              <a:pPr/>
              <a:t>7/2/2020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44357C-958C-4A9D-88CC-0C7FFE754BFA}"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Wingdings" pitchFamily="2" charset="2"/>
              <a:buChar char="v"/>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2</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Wingdings" pitchFamily="2" charset="2"/>
              <a:buChar char="v"/>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3</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Wingdings" pitchFamily="2" charset="2"/>
              <a:buChar char="v"/>
            </a:pPr>
            <a:endParaRPr lang="en-IN" b="1" dirty="0"/>
          </a:p>
          <a:p>
            <a:pPr algn="just"/>
            <a:r>
              <a:rPr lang="en-IN" sz="1200" b="1" u="sng" kern="1200" dirty="0">
                <a:solidFill>
                  <a:schemeClr val="tx1"/>
                </a:solidFill>
                <a:latin typeface="+mn-lt"/>
                <a:ea typeface="+mn-ea"/>
                <a:cs typeface="+mn-cs"/>
              </a:rPr>
              <a:t>Profitability</a:t>
            </a:r>
            <a:r>
              <a:rPr lang="en-IN" sz="1200" b="1" kern="1200" dirty="0">
                <a:solidFill>
                  <a:schemeClr val="tx1"/>
                </a:solidFill>
                <a:latin typeface="+mn-lt"/>
                <a:ea typeface="+mn-ea"/>
                <a:cs typeface="+mn-cs"/>
              </a:rPr>
              <a:t> </a:t>
            </a:r>
            <a:r>
              <a:rPr lang="en-IN" sz="1200" b="1" u="sng" kern="1200" dirty="0">
                <a:solidFill>
                  <a:schemeClr val="tx1"/>
                </a:solidFill>
                <a:latin typeface="+mn-lt"/>
                <a:ea typeface="+mn-ea"/>
                <a:cs typeface="+mn-cs"/>
              </a:rPr>
              <a:t>ratio</a:t>
            </a:r>
            <a:r>
              <a:rPr lang="en-IN"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pPr algn="just"/>
            <a:r>
              <a:rPr lang="en-IN" sz="1200" kern="1200" dirty="0">
                <a:solidFill>
                  <a:schemeClr val="tx1"/>
                </a:solidFill>
                <a:latin typeface="+mn-lt"/>
                <a:ea typeface="+mn-ea"/>
                <a:cs typeface="+mn-cs"/>
              </a:rPr>
              <a:t>This ratio identifies the profit generating capacity of the company and the level of profits that the company can earn by its services as well as products. Also the profitability ratio measures the firm’s capability to generate the profit and this is calculated with the help of the gross profit, net profit and many more. In the hostility industry there is huge profits so it is important to know in the competitive environment that where the company is standing.</a:t>
            </a:r>
          </a:p>
          <a:p>
            <a:pPr algn="just"/>
            <a:r>
              <a:rPr lang="en-IN" sz="1200" b="1" u="sng" kern="1200" dirty="0">
                <a:solidFill>
                  <a:schemeClr val="tx1"/>
                </a:solidFill>
                <a:latin typeface="+mn-lt"/>
                <a:ea typeface="+mn-ea"/>
                <a:cs typeface="+mn-cs"/>
              </a:rPr>
              <a:t>Gearing ratio </a:t>
            </a:r>
            <a:endParaRPr lang="en-IN" sz="1200" kern="1200" dirty="0">
              <a:solidFill>
                <a:schemeClr val="tx1"/>
              </a:solidFill>
              <a:latin typeface="+mn-lt"/>
              <a:ea typeface="+mn-ea"/>
              <a:cs typeface="+mn-cs"/>
            </a:endParaRPr>
          </a:p>
          <a:p>
            <a:pPr algn="just"/>
            <a:r>
              <a:rPr lang="en-IN" sz="1200" kern="1200" dirty="0">
                <a:solidFill>
                  <a:schemeClr val="tx1"/>
                </a:solidFill>
                <a:latin typeface="+mn-lt"/>
                <a:ea typeface="+mn-ea"/>
                <a:cs typeface="+mn-cs"/>
              </a:rPr>
              <a:t>Gearing ratio is termed as the financial ratio that helps in comparing the debts with the equity. This ratio supports in measuring the financial leverage and the debt financing as well as equity capital funded operations are analysed. The gearing ratio helps the hospitality industry in finding the amount of fund that the company has raised from the third party and amount of fund that the company has owned by owners equity. The financial leverage of the company can be known which also helps the stakeholders in making the decision regarding investment.</a:t>
            </a:r>
          </a:p>
          <a:p>
            <a:pPr algn="just"/>
            <a:r>
              <a:rPr lang="en-IN" sz="1200" b="1" u="sng" kern="1200" dirty="0">
                <a:solidFill>
                  <a:schemeClr val="tx1"/>
                </a:solidFill>
                <a:latin typeface="+mn-lt"/>
                <a:ea typeface="+mn-ea"/>
                <a:cs typeface="+mn-cs"/>
              </a:rPr>
              <a:t>Liquidity ratio</a:t>
            </a:r>
            <a:endParaRPr lang="en-IN" sz="1200" kern="1200" dirty="0">
              <a:solidFill>
                <a:schemeClr val="tx1"/>
              </a:solidFill>
              <a:latin typeface="+mn-lt"/>
              <a:ea typeface="+mn-ea"/>
              <a:cs typeface="+mn-cs"/>
            </a:endParaRPr>
          </a:p>
          <a:p>
            <a:pPr algn="just"/>
            <a:r>
              <a:rPr lang="en-IN" sz="1200" kern="1200" dirty="0">
                <a:solidFill>
                  <a:schemeClr val="tx1"/>
                </a:solidFill>
                <a:latin typeface="+mn-lt"/>
                <a:ea typeface="+mn-ea"/>
                <a:cs typeface="+mn-cs"/>
              </a:rPr>
              <a:t>As per the liquidity ratio is gives the information to the stakeholder of the company that shows the ability of the company to meet the short term financial obligations within the period of one year. Also in the hospitality industry huge working capital is required to carry the business operation therefore the liquidity ratio is the significant part for this industry</a:t>
            </a:r>
            <a:endParaRPr lang="en-IN" b="1" dirty="0"/>
          </a:p>
          <a:p>
            <a:pPr algn="just">
              <a:buFont typeface="Wingdings" pitchFamily="2" charset="2"/>
              <a:buChar char="v"/>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4</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Wingdings" pitchFamily="2" charset="2"/>
              <a:buNone/>
            </a:pPr>
            <a:r>
              <a:rPr lang="en-IN" sz="1200" i="1" kern="1200" dirty="0">
                <a:solidFill>
                  <a:schemeClr val="tx1"/>
                </a:solidFill>
                <a:latin typeface="+mn-lt"/>
                <a:ea typeface="+mn-ea"/>
                <a:cs typeface="+mn-cs"/>
              </a:rPr>
              <a:t> </a:t>
            </a:r>
            <a:r>
              <a:rPr lang="en-IN" sz="1200" kern="1200" dirty="0">
                <a:solidFill>
                  <a:schemeClr val="tx1"/>
                </a:solidFill>
                <a:latin typeface="+mn-lt"/>
                <a:ea typeface="+mn-ea"/>
                <a:cs typeface="+mn-cs"/>
              </a:rPr>
              <a:t>it can be connoted that in 2018 the current ratio was 2.29 and in 2019 it was 2 this has also followed the declining trend. it also shows that  is increase in the short term liabilities and therefore the current ratio of the company has declined. It can be concluded that the cash greeting capability of the company has also decline in the year 2019 as compared to the year 2018.</a:t>
            </a:r>
            <a:endParaRPr lang="en-IN" b="1"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5</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 typeface="Wingdings" pitchFamily="2" charset="2"/>
              <a:buNone/>
              <a:tabLst/>
              <a:defRPr/>
            </a:pPr>
            <a:r>
              <a:rPr lang="en-IN" sz="1200" kern="1200" dirty="0">
                <a:solidFill>
                  <a:schemeClr val="tx1"/>
                </a:solidFill>
                <a:latin typeface="+mn-lt"/>
                <a:ea typeface="+mn-ea"/>
                <a:cs typeface="+mn-cs"/>
              </a:rPr>
              <a:t>it can be inferred that as compared to the year 2018 in the year 2019 the debt the equity ratio is declined and it is good for the company. The lower debt to equity ratio shows that the company as low risk and higher debt to equity shows the company has high risk. In the year 2018 the debt equity was 0.85 and in the year 2019 it was 0.72. This also indicates that in the hospitality industry the company the longer term assets as compared to the debts in the year 2019.</a:t>
            </a:r>
          </a:p>
          <a:p>
            <a:pPr algn="just">
              <a:buFont typeface="Wingdings" pitchFamily="2" charset="2"/>
              <a:buNone/>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6</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 typeface="Wingdings" pitchFamily="2" charset="2"/>
              <a:buNone/>
              <a:tabLst/>
              <a:defRPr/>
            </a:pPr>
            <a:r>
              <a:rPr lang="en-IN" sz="1200" kern="1200" dirty="0">
                <a:solidFill>
                  <a:schemeClr val="tx1"/>
                </a:solidFill>
                <a:latin typeface="+mn-lt"/>
                <a:ea typeface="+mn-ea"/>
                <a:cs typeface="+mn-cs"/>
              </a:rPr>
              <a:t>it can be connoted that</a:t>
            </a:r>
            <a:r>
              <a:rPr lang="en-IN" sz="1200" i="1" kern="1200" dirty="0">
                <a:solidFill>
                  <a:schemeClr val="tx1"/>
                </a:solidFill>
                <a:latin typeface="+mn-lt"/>
                <a:ea typeface="+mn-ea"/>
                <a:cs typeface="+mn-cs"/>
              </a:rPr>
              <a:t> </a:t>
            </a:r>
            <a:r>
              <a:rPr lang="en-IN" sz="1200" kern="1200" dirty="0">
                <a:solidFill>
                  <a:schemeClr val="tx1"/>
                </a:solidFill>
                <a:latin typeface="+mn-lt"/>
                <a:ea typeface="+mn-ea"/>
                <a:cs typeface="+mn-cs"/>
              </a:rPr>
              <a:t>the gross profit of the company was 0.91 in the year 2018 and in the year 2018 the gross profit remained at 0.85. By comparing the profit with the year 2018 it has followed the decreasing trend and it shows that the profit generating capability is reducing and the reason may be decline in the customer base. It is also concluded that in the year 2019 less services and products are taken by the customer that resulted in the low profits of the company. This will also affect on the stakeholder of the company and they may show lack of interest in the investment.</a:t>
            </a:r>
          </a:p>
          <a:p>
            <a:pPr algn="just">
              <a:buFont typeface="Wingdings" pitchFamily="2" charset="2"/>
              <a:buNone/>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7</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gn="just"/>
            <a:r>
              <a:rPr lang="en-IN" sz="1200" kern="1200" dirty="0">
                <a:solidFill>
                  <a:schemeClr val="tx1"/>
                </a:solidFill>
                <a:latin typeface="+mn-lt"/>
                <a:ea typeface="+mn-ea"/>
                <a:cs typeface="+mn-cs"/>
              </a:rPr>
              <a:t>Ratio analysis is the fundamental framework for analysing the evaluating the financial position of the company. In the hotel management industry and this also helps the company in making good decision regarding investment, sales and many more. It also supports the organisation in comparing the performance by taking the financial statement of the past years and the trend can be identified. The financial trend gives better understanding of the company position in term of liquidity, solvency, and profitability.</a:t>
            </a:r>
          </a:p>
          <a:p>
            <a:pPr algn="just"/>
            <a:r>
              <a:rPr lang="en-IN" sz="1200" kern="1200" dirty="0">
                <a:solidFill>
                  <a:schemeClr val="tx1"/>
                </a:solidFill>
                <a:latin typeface="+mn-lt"/>
                <a:ea typeface="+mn-ea"/>
                <a:cs typeface="+mn-cs"/>
              </a:rPr>
              <a:t>Ratio analysis understanding is most important for the hotel management because it helps the company in finding the financial results in terms of profitability, leverage and liquidity. It also supports the company in knowing the organisational performance and the managers can take the informed strategic as well as operational decision for the company to enhance the business performance.</a:t>
            </a:r>
          </a:p>
          <a:p>
            <a:pPr algn="just"/>
            <a:r>
              <a:rPr lang="en-IN" sz="1200" kern="1200" dirty="0">
                <a:solidFill>
                  <a:schemeClr val="tx1"/>
                </a:solidFill>
                <a:latin typeface="+mn-lt"/>
                <a:ea typeface="+mn-ea"/>
                <a:cs typeface="+mn-cs"/>
              </a:rPr>
              <a:t>From the financial statements the trend of the company for the different ratios can also be known and this also supports the hotel management company in analysing the trend to make the better decision for the organisation. The ratio analysis also makes the holistic measures and it gives clear framework to analyse and interprets the data for the hotel management.</a:t>
            </a:r>
          </a:p>
          <a:p>
            <a:pPr algn="just"/>
            <a:r>
              <a:rPr lang="en-IN" sz="1200" kern="1200" dirty="0">
                <a:solidFill>
                  <a:schemeClr val="tx1"/>
                </a:solidFill>
                <a:latin typeface="+mn-lt"/>
                <a:ea typeface="+mn-ea"/>
                <a:cs typeface="+mn-cs"/>
              </a:rPr>
              <a:t>In the hospitality industry there is huge cost involved in the tangible and the fixed assets and therefore the financial ratio are supportive in calculating the financial position of the company. With the increase in the gross profit ratio it will reflect that the company has more customer generating capability and more services are provided by the company. The decision regarding to attract more customer can be taken by working on the existing policy and this can be done by comparing the performance with the help of the ratio analysis.</a:t>
            </a:r>
          </a:p>
          <a:p>
            <a:pPr algn="just">
              <a:buFont typeface="Wingdings" pitchFamily="2" charset="2"/>
              <a:buNone/>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8</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IN" sz="1200" b="1" kern="1200" dirty="0">
                <a:solidFill>
                  <a:schemeClr val="tx1"/>
                </a:solidFill>
                <a:latin typeface="+mn-lt"/>
                <a:ea typeface="+mn-ea"/>
                <a:cs typeface="+mn-cs"/>
              </a:rPr>
              <a:t>Forecasting and planning</a:t>
            </a:r>
            <a:r>
              <a:rPr lang="en-IN" sz="1200" kern="1200" dirty="0">
                <a:solidFill>
                  <a:schemeClr val="tx1"/>
                </a:solidFill>
                <a:latin typeface="+mn-lt"/>
                <a:ea typeface="+mn-ea"/>
                <a:cs typeface="+mn-cs"/>
              </a:rPr>
              <a:t>: </a:t>
            </a:r>
          </a:p>
          <a:p>
            <a:pPr algn="just"/>
            <a:r>
              <a:rPr lang="en-IN" sz="1200" kern="1200" dirty="0">
                <a:solidFill>
                  <a:schemeClr val="tx1"/>
                </a:solidFill>
                <a:latin typeface="+mn-lt"/>
                <a:ea typeface="+mn-ea"/>
                <a:cs typeface="+mn-cs"/>
              </a:rPr>
              <a:t>One of the major advantages for calculating the ratio analysis in the hotel and tourism industry is it helps the company in forcing and planning the business activities to make more customers and to increase the sales level. Also with the ratio analysis the decision regarding the planning of the various activities and the forecasting of sales can also be done by identifying the trend and patterns.</a:t>
            </a:r>
          </a:p>
          <a:p>
            <a:pPr algn="just"/>
            <a:r>
              <a:rPr lang="en-IN" sz="1200" b="1" kern="1200" dirty="0">
                <a:solidFill>
                  <a:schemeClr val="tx1"/>
                </a:solidFill>
                <a:latin typeface="+mn-lt"/>
                <a:ea typeface="+mn-ea"/>
                <a:cs typeface="+mn-cs"/>
              </a:rPr>
              <a:t>Budgeting: </a:t>
            </a:r>
            <a:endParaRPr lang="en-IN" sz="1200" kern="1200" dirty="0">
              <a:solidFill>
                <a:schemeClr val="tx1"/>
              </a:solidFill>
              <a:latin typeface="+mn-lt"/>
              <a:ea typeface="+mn-ea"/>
              <a:cs typeface="+mn-cs"/>
            </a:endParaRPr>
          </a:p>
          <a:p>
            <a:pPr algn="just"/>
            <a:r>
              <a:rPr lang="en-IN" sz="1200" kern="1200" dirty="0">
                <a:solidFill>
                  <a:schemeClr val="tx1"/>
                </a:solidFill>
                <a:latin typeface="+mn-lt"/>
                <a:ea typeface="+mn-ea"/>
                <a:cs typeface="+mn-cs"/>
              </a:rPr>
              <a:t>The requirement of working capital is more in the hotel and tourism industry and with the help of the ratio analysis it supports the entire industry in preparing the budgets. From the budgeted figures the company gets the direction to run the business operation. The decision regarding budgeting can be taken by conducting the ratio analysis because it will reflect the financial performance and position of the company.</a:t>
            </a:r>
          </a:p>
          <a:p>
            <a:pPr algn="just"/>
            <a:r>
              <a:rPr lang="en-IN" sz="1200" b="1" kern="1200" dirty="0">
                <a:solidFill>
                  <a:schemeClr val="tx1"/>
                </a:solidFill>
                <a:latin typeface="+mn-lt"/>
                <a:ea typeface="+mn-ea"/>
                <a:cs typeface="+mn-cs"/>
              </a:rPr>
              <a:t>Indicates liquidity position</a:t>
            </a:r>
            <a:endParaRPr lang="en-IN" sz="1200" kern="1200" dirty="0">
              <a:solidFill>
                <a:schemeClr val="tx1"/>
              </a:solidFill>
              <a:latin typeface="+mn-lt"/>
              <a:ea typeface="+mn-ea"/>
              <a:cs typeface="+mn-cs"/>
            </a:endParaRPr>
          </a:p>
          <a:p>
            <a:pPr algn="just"/>
            <a:r>
              <a:rPr lang="en-IN" sz="1200" kern="1200" dirty="0">
                <a:solidFill>
                  <a:schemeClr val="tx1"/>
                </a:solidFill>
                <a:latin typeface="+mn-lt"/>
                <a:ea typeface="+mn-ea"/>
                <a:cs typeface="+mn-cs"/>
              </a:rPr>
              <a:t>With the ratio analysis in the hospitality industry it helps the companies in knowing their liquidity position and the company with the low liquidity position can take the necessary steps to improve the financial performance. This also helps in making the business decision for the growth and the development of the organisation.</a:t>
            </a:r>
          </a:p>
          <a:p>
            <a:pPr algn="just">
              <a:buFont typeface="Wingdings" pitchFamily="2" charset="2"/>
              <a:buChar char="v"/>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9</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IN" sz="1200" kern="1200" dirty="0">
                <a:solidFill>
                  <a:schemeClr val="tx1"/>
                </a:solidFill>
                <a:latin typeface="+mn-lt"/>
                <a:ea typeface="+mn-ea"/>
                <a:cs typeface="+mn-cs"/>
              </a:rPr>
              <a:t>S</a:t>
            </a:r>
            <a:r>
              <a:rPr lang="en-IN" sz="1200" b="1" kern="1200" dirty="0">
                <a:solidFill>
                  <a:schemeClr val="tx1"/>
                </a:solidFill>
                <a:latin typeface="+mn-lt"/>
                <a:ea typeface="+mn-ea"/>
                <a:cs typeface="+mn-cs"/>
              </a:rPr>
              <a:t>easonal factors impact on the financial data</a:t>
            </a:r>
            <a:endParaRPr lang="en-IN" sz="1200" kern="1200" dirty="0">
              <a:solidFill>
                <a:schemeClr val="tx1"/>
              </a:solidFill>
              <a:latin typeface="+mn-lt"/>
              <a:ea typeface="+mn-ea"/>
              <a:cs typeface="+mn-cs"/>
            </a:endParaRPr>
          </a:p>
          <a:p>
            <a:pPr algn="just"/>
            <a:r>
              <a:rPr lang="en-IN" sz="1200" kern="1200" dirty="0">
                <a:solidFill>
                  <a:schemeClr val="tx1"/>
                </a:solidFill>
                <a:latin typeface="+mn-lt"/>
                <a:ea typeface="+mn-ea"/>
                <a:cs typeface="+mn-cs"/>
              </a:rPr>
              <a:t>This is one of the major limitations for the ratio analysis that during the seasonal period the financial performance of the company will be good and therefore it will affect the financial data of the hotel and tourism industry. The need for the inventory will also be high during the seasonal period and the industry cannot take the further decision regarding the inventory because it was based on the seasonal period.</a:t>
            </a:r>
          </a:p>
          <a:p>
            <a:pPr algn="just"/>
            <a:r>
              <a:rPr lang="en-IN" sz="1200" b="1" kern="1200" dirty="0">
                <a:solidFill>
                  <a:schemeClr val="tx1"/>
                </a:solidFill>
                <a:latin typeface="+mn-lt"/>
                <a:ea typeface="+mn-ea"/>
                <a:cs typeface="+mn-cs"/>
              </a:rPr>
              <a:t>Quantitative analysis</a:t>
            </a:r>
            <a:endParaRPr lang="en-IN" sz="1200" kern="1200" dirty="0">
              <a:solidFill>
                <a:schemeClr val="tx1"/>
              </a:solidFill>
              <a:latin typeface="+mn-lt"/>
              <a:ea typeface="+mn-ea"/>
              <a:cs typeface="+mn-cs"/>
            </a:endParaRPr>
          </a:p>
          <a:p>
            <a:pPr algn="just"/>
            <a:r>
              <a:rPr lang="en-IN" sz="1200" kern="1200" dirty="0">
                <a:solidFill>
                  <a:schemeClr val="tx1"/>
                </a:solidFill>
                <a:latin typeface="+mn-lt"/>
                <a:ea typeface="+mn-ea"/>
                <a:cs typeface="+mn-cs"/>
              </a:rPr>
              <a:t>Ratio analysis only takes quantitative analysis into the consideration and it qualitative aspects are ignored in it. in the hotel and tourism industry also the qualitative aspects has the significant role because it is the service industry and the decision cannot be taken only by working on the quantitative analysis. To make the better impact on the business performance as well as on the decision both the qualitative and the quantitative factors are important in the hotel and tourism industry.</a:t>
            </a:r>
          </a:p>
          <a:p>
            <a:pPr algn="just">
              <a:buFont typeface="Wingdings" pitchFamily="2" charset="2"/>
              <a:buChar char="v"/>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10</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Wingdings" pitchFamily="2" charset="2"/>
              <a:buChar char="v"/>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11</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Wingdings" pitchFamily="2" charset="2"/>
              <a:buChar char="v"/>
            </a:pPr>
            <a:endParaRPr lang="en-IN" dirty="0"/>
          </a:p>
        </p:txBody>
      </p:sp>
      <p:sp>
        <p:nvSpPr>
          <p:cNvPr id="4" name="Slide Number Placeholder 3"/>
          <p:cNvSpPr>
            <a:spLocks noGrp="1"/>
          </p:cNvSpPr>
          <p:nvPr>
            <p:ph type="sldNum" sz="quarter" idx="10"/>
          </p:nvPr>
        </p:nvSpPr>
        <p:spPr/>
        <p:txBody>
          <a:bodyPr/>
          <a:lstStyle/>
          <a:p>
            <a:fld id="{3C44357C-958C-4A9D-88CC-0C7FFE754BFA}" type="slidenum">
              <a:rPr lang="en-IN" smtClean="0"/>
              <a:pPr/>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1910" y="2514601"/>
            <a:ext cx="668654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1910" y="4777380"/>
            <a:ext cx="668654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685731-F093-4D9D-9A49-CEC6C9BFDD6D}" type="datetimeFigureOut">
              <a:rPr lang="en-US" smtClean="0"/>
              <a:pPr/>
              <a:t>7/2/2020</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1"/>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398860" y="4529541"/>
            <a:ext cx="584825" cy="365125"/>
          </a:xfrm>
        </p:spPr>
        <p:txBody>
          <a:bodyPr/>
          <a:lstStyle/>
          <a:p>
            <a:fld id="{B81CE330-6FB8-4C85-A907-2887183367A6}"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4694" y="624110"/>
            <a:ext cx="6683765"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1909" y="2133600"/>
            <a:ext cx="668655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685731-F093-4D9D-9A49-CEC6C9BFDD6D}" type="datetimeFigureOut">
              <a:rPr lang="en-US" smtClean="0"/>
              <a:pPr/>
              <a:t>7/2/2020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3141" y="7143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81CE330-6FB8-4C85-A907-2887183367A6}"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1910" y="2058750"/>
            <a:ext cx="668654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3530129"/>
            <a:ext cx="668654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685731-F093-4D9D-9A49-CEC6C9BFDD6D}" type="datetimeFigureOut">
              <a:rPr lang="en-US" smtClean="0"/>
              <a:pPr/>
              <a:t>7/2/2020</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3141" y="31781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3244140"/>
            <a:ext cx="584825" cy="365125"/>
          </a:xfrm>
        </p:spPr>
        <p:txBody>
          <a:bodyPr/>
          <a:lstStyle/>
          <a:p>
            <a:fld id="{B81CE330-6FB8-4C85-A907-2887183367A6}"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1909" y="2133600"/>
            <a:ext cx="3235398"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93060" y="2126222"/>
            <a:ext cx="3235398"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685731-F093-4D9D-9A49-CEC6C9BFDD6D}" type="datetimeFigureOut">
              <a:rPr lang="en-US" smtClean="0"/>
              <a:pPr/>
              <a:t>7/2/2020</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3141" y="7143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398860" y="787783"/>
            <a:ext cx="584825" cy="365125"/>
          </a:xfrm>
        </p:spPr>
        <p:txBody>
          <a:bodyPr/>
          <a:lstStyle/>
          <a:p>
            <a:fld id="{B81CE330-6FB8-4C85-A907-2887183367A6}"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04530" y="1972703"/>
            <a:ext cx="299454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1909" y="2548966"/>
            <a:ext cx="3257170"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29972" y="1969475"/>
            <a:ext cx="299925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75218" y="2545738"/>
            <a:ext cx="3254006"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685731-F093-4D9D-9A49-CEC6C9BFDD6D}" type="datetimeFigureOut">
              <a:rPr lang="en-US" smtClean="0"/>
              <a:pPr/>
              <a:t>7/2/2020</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3141" y="7143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398860" y="787783"/>
            <a:ext cx="584825" cy="365125"/>
          </a:xfrm>
        </p:spPr>
        <p:txBody>
          <a:bodyPr/>
          <a:lstStyle/>
          <a:p>
            <a:fld id="{B81CE330-6FB8-4C85-A907-2887183367A6}"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685731-F093-4D9D-9A49-CEC6C9BFDD6D}" type="datetimeFigureOut">
              <a:rPr lang="en-US" smtClean="0"/>
              <a:pPr/>
              <a:t>7/2/2020</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3141" y="7143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81CE330-6FB8-4C85-A907-2887183367A6}"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685731-F093-4D9D-9A49-CEC6C9BFDD6D}" type="datetimeFigureOut">
              <a:rPr lang="en-US" smtClean="0"/>
              <a:pPr/>
              <a:t>7/2/2020</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3141" y="7143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81CE330-6FB8-4C85-A907-2887183367A6}"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446088"/>
            <a:ext cx="26288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2259" y="446089"/>
            <a:ext cx="38862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1910" y="1598613"/>
            <a:ext cx="26288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85731-F093-4D9D-9A49-CEC6C9BFDD6D}" type="datetimeFigureOut">
              <a:rPr lang="en-US" smtClean="0"/>
              <a:pPr/>
              <a:t>7/2/2020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3141" y="7143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81CE330-6FB8-4C85-A907-2887183367A6}"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4800600"/>
            <a:ext cx="668655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1909" y="634965"/>
            <a:ext cx="668655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1910" y="5367338"/>
            <a:ext cx="668655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85731-F093-4D9D-9A49-CEC6C9BFDD6D}" type="datetimeFigureOut">
              <a:rPr lang="en-US" smtClean="0"/>
              <a:pPr/>
              <a:t>7/2/2020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3141" y="491172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4983088"/>
            <a:ext cx="584825" cy="365125"/>
          </a:xfrm>
        </p:spPr>
        <p:txBody>
          <a:bodyPr/>
          <a:lstStyle/>
          <a:p>
            <a:fld id="{B81CE330-6FB8-4C85-A907-2887183367A6}"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609600"/>
            <a:ext cx="668654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4354046"/>
            <a:ext cx="668654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685731-F093-4D9D-9A49-CEC6C9BFDD6D}" type="datetimeFigureOut">
              <a:rPr lang="en-US" smtClean="0"/>
              <a:pPr/>
              <a:t>7/2/2020</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3141" y="31781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3244140"/>
            <a:ext cx="584825" cy="365125"/>
          </a:xfrm>
        </p:spPr>
        <p:txBody>
          <a:bodyPr/>
          <a:lstStyle/>
          <a:p>
            <a:fld id="{B81CE330-6FB8-4C85-A907-2887183367A6}"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37462" y="609600"/>
            <a:ext cx="6295445"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56259" y="3505200"/>
            <a:ext cx="5652416"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1910" y="4354046"/>
            <a:ext cx="668654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685731-F093-4D9D-9A49-CEC6C9BFDD6D}" type="datetimeFigureOut">
              <a:rPr lang="en-US" smtClean="0"/>
              <a:pPr/>
              <a:t>7/2/2020</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3141" y="31781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3244140"/>
            <a:ext cx="584825" cy="365125"/>
          </a:xfrm>
        </p:spPr>
        <p:txBody>
          <a:bodyPr/>
          <a:lstStyle/>
          <a:p>
            <a:fld id="{B81CE330-6FB8-4C85-A907-2887183367A6}" type="slidenum">
              <a:rPr lang="en-IN" smtClean="0"/>
              <a:pPr/>
              <a:t>‹#›</a:t>
            </a:fld>
            <a:endParaRPr lang="en-IN"/>
          </a:p>
        </p:txBody>
      </p:sp>
      <p:sp>
        <p:nvSpPr>
          <p:cNvPr id="14" name="TextBox 13"/>
          <p:cNvSpPr txBox="1"/>
          <p:nvPr/>
        </p:nvSpPr>
        <p:spPr>
          <a:xfrm>
            <a:off x="1850739" y="648005"/>
            <a:ext cx="4572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336139" y="2905306"/>
            <a:ext cx="4572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1910" y="2438401"/>
            <a:ext cx="668655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1910" y="5181600"/>
            <a:ext cx="668655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685731-F093-4D9D-9A49-CEC6C9BFDD6D}" type="datetimeFigureOut">
              <a:rPr lang="en-US" smtClean="0"/>
              <a:pPr/>
              <a:t>7/2/2020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3141" y="491172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4983088"/>
            <a:ext cx="584825" cy="365125"/>
          </a:xfrm>
        </p:spPr>
        <p:txBody>
          <a:bodyPr/>
          <a:lstStyle/>
          <a:p>
            <a:fld id="{B81CE330-6FB8-4C85-A907-2887183367A6}" type="slidenum">
              <a:rPr lang="en-IN" smtClean="0"/>
              <a:pPr/>
              <a:t>‹#›</a:t>
            </a:fld>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137462" y="609600"/>
            <a:ext cx="6295445"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4343400"/>
            <a:ext cx="668655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5181600"/>
            <a:ext cx="668655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685731-F093-4D9D-9A49-CEC6C9BFDD6D}" type="datetimeFigureOut">
              <a:rPr lang="en-US" smtClean="0"/>
              <a:pPr/>
              <a:t>7/2/2020</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3141" y="491172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4983088"/>
            <a:ext cx="584825" cy="365125"/>
          </a:xfrm>
        </p:spPr>
        <p:txBody>
          <a:bodyPr/>
          <a:lstStyle/>
          <a:p>
            <a:fld id="{B81CE330-6FB8-4C85-A907-2887183367A6}" type="slidenum">
              <a:rPr lang="en-IN" smtClean="0"/>
              <a:pPr/>
              <a:t>‹#›</a:t>
            </a:fld>
            <a:endParaRPr lang="en-IN"/>
          </a:p>
        </p:txBody>
      </p:sp>
      <p:sp>
        <p:nvSpPr>
          <p:cNvPr id="17" name="TextBox 16"/>
          <p:cNvSpPr txBox="1"/>
          <p:nvPr/>
        </p:nvSpPr>
        <p:spPr>
          <a:xfrm>
            <a:off x="1850739" y="648005"/>
            <a:ext cx="4572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8336139" y="2905306"/>
            <a:ext cx="4572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1910" y="627407"/>
            <a:ext cx="668654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4343400"/>
            <a:ext cx="668655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5181600"/>
            <a:ext cx="668655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685731-F093-4D9D-9A49-CEC6C9BFDD6D}" type="datetimeFigureOut">
              <a:rPr lang="en-US" smtClean="0"/>
              <a:pPr/>
              <a:t>7/2/2020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3141" y="491172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4983088"/>
            <a:ext cx="584825" cy="365125"/>
          </a:xfrm>
        </p:spPr>
        <p:txBody>
          <a:bodyPr/>
          <a:lstStyle/>
          <a:p>
            <a:fld id="{B81CE330-6FB8-4C85-A907-2887183367A6}" type="slidenum">
              <a:rPr lang="en-IN" smtClean="0"/>
              <a:pPr/>
              <a:t>‹#›</a:t>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685731-F093-4D9D-9A49-CEC6C9BFDD6D}" type="datetimeFigureOut">
              <a:rPr lang="en-US" smtClean="0"/>
              <a:pPr/>
              <a:t>7/2/2020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3141" y="7143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81CE330-6FB8-4C85-A907-2887183367A6}" type="slidenum">
              <a:rPr lang="en-IN" smtClean="0"/>
              <a:pPr/>
              <a:t>‹#›</a:t>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71109" y="627406"/>
            <a:ext cx="16557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1909" y="627406"/>
            <a:ext cx="485775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685731-F093-4D9D-9A49-CEC6C9BFDD6D}" type="datetimeFigureOut">
              <a:rPr lang="en-US" smtClean="0"/>
              <a:pPr/>
              <a:t>7/2/2020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3141" y="714376"/>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81CE330-6FB8-4C85-A907-2887183367A6}"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8" name="Group 22"/>
          <p:cNvGrpSpPr/>
          <p:nvPr/>
        </p:nvGrpSpPr>
        <p:grpSpPr>
          <a:xfrm>
            <a:off x="1" y="228600"/>
            <a:ext cx="2138637"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 name="Group 9"/>
          <p:cNvGrpSpPr/>
          <p:nvPr/>
        </p:nvGrpSpPr>
        <p:grpSpPr>
          <a:xfrm>
            <a:off x="20416" y="-786"/>
            <a:ext cx="1767506"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4694" y="624110"/>
            <a:ext cx="6683765"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1909" y="2133600"/>
            <a:ext cx="668655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1210" y="6130437"/>
            <a:ext cx="859712"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8685731-F093-4D9D-9A49-CEC6C9BFDD6D}" type="datetimeFigureOut">
              <a:rPr lang="en-US" smtClean="0"/>
              <a:pPr/>
              <a:t>7/2/2020</a:t>
            </a:fld>
            <a:endParaRPr lang="en-IN"/>
          </a:p>
        </p:txBody>
      </p:sp>
      <p:sp>
        <p:nvSpPr>
          <p:cNvPr id="5" name="Footer Placeholder 4"/>
          <p:cNvSpPr>
            <a:spLocks noGrp="1"/>
          </p:cNvSpPr>
          <p:nvPr>
            <p:ph type="ftr" sz="quarter" idx="3"/>
          </p:nvPr>
        </p:nvSpPr>
        <p:spPr>
          <a:xfrm>
            <a:off x="1941910" y="6135809"/>
            <a:ext cx="5714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398860" y="787783"/>
            <a:ext cx="584825" cy="365125"/>
          </a:xfrm>
          <a:prstGeom prst="rect">
            <a:avLst/>
          </a:prstGeom>
        </p:spPr>
        <p:txBody>
          <a:bodyPr vert="horz" lIns="91440" tIns="45720" rIns="91440" bIns="45720" rtlCol="0" anchor="ctr"/>
          <a:lstStyle>
            <a:lvl1pPr algn="r">
              <a:defRPr sz="2000">
                <a:solidFill>
                  <a:srgbClr val="FEFFFF"/>
                </a:solidFill>
              </a:defRPr>
            </a:lvl1pPr>
          </a:lstStyle>
          <a:p>
            <a:fld id="{B81CE330-6FB8-4C85-A907-2887183367A6}"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624110"/>
            <a:ext cx="6864771" cy="5109146"/>
          </a:xfrm>
        </p:spPr>
        <p:txBody>
          <a:bodyPr>
            <a:normAutofit fontScale="90000"/>
          </a:bodyPr>
          <a:lstStyle/>
          <a:p>
            <a:r>
              <a:rPr lang="en-IN" sz="6000" b="1" dirty="0"/>
              <a:t>Financial management in hospitality industry</a:t>
            </a:r>
            <a:br>
              <a:rPr lang="ro-RO" sz="6000" b="1" dirty="0"/>
            </a:br>
            <a:br>
              <a:rPr lang="ro-RO" sz="6000" b="1" dirty="0"/>
            </a:br>
            <a:r>
              <a:rPr lang="ro-RO" sz="2000" dirty="0"/>
              <a:t>Student Georgeta </a:t>
            </a:r>
            <a:r>
              <a:rPr lang="ro-RO" sz="2000" dirty="0" err="1"/>
              <a:t>Antoche</a:t>
            </a:r>
            <a:br>
              <a:rPr lang="ro-RO" sz="2000" dirty="0"/>
            </a:br>
            <a:r>
              <a:rPr lang="en-IN" sz="1800" dirty="0"/>
              <a:t>S</a:t>
            </a:r>
            <a:r>
              <a:rPr lang="ro-RO" sz="1800" dirty="0" err="1"/>
              <a:t>tudent</a:t>
            </a:r>
            <a:r>
              <a:rPr lang="ro-RO" sz="1800" dirty="0"/>
              <a:t> code</a:t>
            </a:r>
            <a:r>
              <a:rPr lang="en-IN" sz="1800" dirty="0"/>
              <a:t>: 1816337</a:t>
            </a:r>
            <a:br>
              <a:rPr lang="ro-RO" dirty="0"/>
            </a:br>
            <a:br>
              <a:rPr lang="ro-RO" sz="2000" dirty="0"/>
            </a:br>
            <a:endParaRPr lang="en-IN" sz="6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a:bodyPr>
          <a:lstStyle/>
          <a:p>
            <a:pPr algn="ctr"/>
            <a:r>
              <a:rPr lang="en-IN" dirty="0">
                <a:latin typeface="Arial" pitchFamily="34" charset="0"/>
                <a:cs typeface="Arial" pitchFamily="34" charset="0"/>
              </a:rPr>
              <a:t>Table of content</a:t>
            </a:r>
          </a:p>
        </p:txBody>
      </p:sp>
      <p:sp>
        <p:nvSpPr>
          <p:cNvPr id="3" name="Subtitle 2"/>
          <p:cNvSpPr>
            <a:spLocks noGrp="1"/>
          </p:cNvSpPr>
          <p:nvPr>
            <p:ph type="subTitle" idx="1"/>
          </p:nvPr>
        </p:nvSpPr>
        <p:spPr>
          <a:xfrm>
            <a:off x="785786" y="2071678"/>
            <a:ext cx="7643866" cy="3929090"/>
          </a:xfrm>
        </p:spPr>
        <p:txBody>
          <a:bodyPr/>
          <a:lstStyle/>
          <a:p>
            <a:pPr algn="just"/>
            <a:r>
              <a:rPr lang="en-IN" dirty="0">
                <a:latin typeface="Arial" pitchFamily="34" charset="0"/>
                <a:cs typeface="Arial" pitchFamily="34" charset="0"/>
              </a:rPr>
              <a:t>Introduction</a:t>
            </a:r>
          </a:p>
          <a:p>
            <a:pPr algn="just"/>
            <a:r>
              <a:rPr lang="en-IN" dirty="0">
                <a:latin typeface="Arial" pitchFamily="34" charset="0"/>
                <a:cs typeface="Arial" pitchFamily="34" charset="0"/>
              </a:rPr>
              <a:t>Ratio analysis</a:t>
            </a:r>
          </a:p>
          <a:p>
            <a:pPr algn="just"/>
            <a:r>
              <a:rPr lang="en-IN" dirty="0">
                <a:latin typeface="Arial" pitchFamily="34" charset="0"/>
                <a:cs typeface="Arial" pitchFamily="34" charset="0"/>
              </a:rPr>
              <a:t>Importance of ratio analysis for hotel management industry</a:t>
            </a:r>
          </a:p>
          <a:p>
            <a:pPr algn="just"/>
            <a:r>
              <a:rPr lang="en-IN" dirty="0">
                <a:latin typeface="Arial" pitchFamily="34" charset="0"/>
                <a:cs typeface="Arial" pitchFamily="34" charset="0"/>
              </a:rPr>
              <a:t>Advantages of ratio analysis</a:t>
            </a:r>
          </a:p>
          <a:p>
            <a:pPr algn="just"/>
            <a:r>
              <a:rPr lang="en-IN" dirty="0">
                <a:latin typeface="Arial" pitchFamily="34" charset="0"/>
                <a:cs typeface="Arial" pitchFamily="34" charset="0"/>
              </a:rPr>
              <a:t>Disadvantages of ratio analysis</a:t>
            </a:r>
          </a:p>
          <a:p>
            <a:pPr algn="just"/>
            <a:r>
              <a:rPr lang="en-IN" dirty="0">
                <a:latin typeface="Arial" pitchFamily="34" charset="0"/>
                <a:cs typeface="Arial" pitchFamily="34" charset="0"/>
              </a:rPr>
              <a:t>Conclusion </a:t>
            </a:r>
          </a:p>
          <a:p>
            <a:pPr algn="just"/>
            <a:r>
              <a:rPr lang="en-IN" dirty="0">
                <a:latin typeface="Arial" pitchFamily="34" charset="0"/>
                <a:cs typeface="Arial" pitchFamily="34" charset="0"/>
              </a:rPr>
              <a:t>References</a:t>
            </a:r>
          </a:p>
          <a:p>
            <a:pPr algn="just"/>
            <a:endParaRPr lang="en-IN" dirty="0">
              <a:latin typeface="Arial" pitchFamily="34" charset="0"/>
              <a:cs typeface="Arial" pitchFamily="34" charset="0"/>
            </a:endParaRPr>
          </a:p>
          <a:p>
            <a:pPr algn="just"/>
            <a:endParaRPr lang="en-IN" dirty="0">
              <a:latin typeface="Arial" pitchFamily="34" charset="0"/>
              <a:cs typeface="Arial" pitchFamily="34" charset="0"/>
            </a:endParaRPr>
          </a:p>
          <a:p>
            <a:pPr algn="just"/>
            <a:endParaRPr lang="en-IN"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a:bodyPr>
          <a:lstStyle/>
          <a:p>
            <a:pPr algn="ctr"/>
            <a:r>
              <a:rPr lang="en-IN" dirty="0">
                <a:latin typeface="Arial" pitchFamily="34" charset="0"/>
                <a:cs typeface="Arial" pitchFamily="34" charset="0"/>
              </a:rPr>
              <a:t>Introduction</a:t>
            </a:r>
          </a:p>
        </p:txBody>
      </p:sp>
      <p:sp>
        <p:nvSpPr>
          <p:cNvPr id="3" name="Subtitle 2"/>
          <p:cNvSpPr>
            <a:spLocks noGrp="1"/>
          </p:cNvSpPr>
          <p:nvPr>
            <p:ph type="subTitle" idx="1"/>
          </p:nvPr>
        </p:nvSpPr>
        <p:spPr>
          <a:xfrm>
            <a:off x="785786" y="2071678"/>
            <a:ext cx="7643866" cy="3929090"/>
          </a:xfrm>
        </p:spPr>
        <p:txBody>
          <a:bodyPr/>
          <a:lstStyle/>
          <a:p>
            <a:pPr algn="just"/>
            <a:r>
              <a:rPr lang="en-IN" dirty="0">
                <a:latin typeface="Arial" pitchFamily="34" charset="0"/>
                <a:cs typeface="Arial" pitchFamily="34" charset="0"/>
              </a:rPr>
              <a:t>Being the company accountant of Gatsby Grange, a part of small boutique chain within United Kingdom the report has prepared and presented to the chief executing officer. It covered the ratio analysis for the year 2018 and 2018.The understanding of ratio analysis as well as fluctuation in the ratio analysis is also examined.  Also the </a:t>
            </a:r>
            <a:r>
              <a:rPr lang="en-IN" dirty="0"/>
              <a:t>limitations and benefits for calculating ratios and for decision making in the hotel industry is evaluated.</a:t>
            </a:r>
            <a:endParaRPr lang="en-IN"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fontScale="90000"/>
          </a:bodyPr>
          <a:lstStyle/>
          <a:p>
            <a:pPr algn="ctr"/>
            <a:br>
              <a:rPr lang="en-IN" dirty="0">
                <a:latin typeface="Arial" pitchFamily="34" charset="0"/>
                <a:cs typeface="Arial" pitchFamily="34" charset="0"/>
              </a:rPr>
            </a:br>
            <a:r>
              <a:rPr lang="en-IN" dirty="0">
                <a:latin typeface="Arial" pitchFamily="34" charset="0"/>
                <a:cs typeface="Arial" pitchFamily="34" charset="0"/>
              </a:rPr>
              <a:t>Ratio analysis</a:t>
            </a:r>
          </a:p>
        </p:txBody>
      </p:sp>
      <p:sp>
        <p:nvSpPr>
          <p:cNvPr id="3" name="Subtitle 2"/>
          <p:cNvSpPr>
            <a:spLocks noGrp="1"/>
          </p:cNvSpPr>
          <p:nvPr>
            <p:ph type="subTitle" idx="1"/>
          </p:nvPr>
        </p:nvSpPr>
        <p:spPr>
          <a:xfrm>
            <a:off x="785786" y="2071678"/>
            <a:ext cx="3714776" cy="3929090"/>
          </a:xfrm>
        </p:spPr>
        <p:txBody>
          <a:bodyPr/>
          <a:lstStyle/>
          <a:p>
            <a:pPr algn="just">
              <a:buFont typeface="Arial" pitchFamily="34" charset="0"/>
              <a:buChar char="•"/>
            </a:pPr>
            <a:r>
              <a:rPr lang="en-IN" sz="3200" dirty="0">
                <a:latin typeface="Arial" pitchFamily="34" charset="0"/>
                <a:cs typeface="Arial" pitchFamily="34" charset="0"/>
              </a:rPr>
              <a:t> Profitability ratio</a:t>
            </a:r>
          </a:p>
          <a:p>
            <a:pPr algn="just">
              <a:buFont typeface="Arial" pitchFamily="34" charset="0"/>
              <a:buChar char="•"/>
            </a:pPr>
            <a:r>
              <a:rPr lang="en-IN" sz="3200" dirty="0">
                <a:latin typeface="Arial" pitchFamily="34" charset="0"/>
                <a:cs typeface="Arial" pitchFamily="34" charset="0"/>
              </a:rPr>
              <a:t>Gearing ratio</a:t>
            </a:r>
          </a:p>
          <a:p>
            <a:pPr algn="just">
              <a:buFont typeface="Arial" pitchFamily="34" charset="0"/>
              <a:buChar char="•"/>
            </a:pPr>
            <a:r>
              <a:rPr lang="en-IN" sz="3200" dirty="0">
                <a:latin typeface="Arial" pitchFamily="34" charset="0"/>
                <a:cs typeface="Arial" pitchFamily="34" charset="0"/>
              </a:rPr>
              <a:t>Liquidity ratio</a:t>
            </a:r>
          </a:p>
          <a:p>
            <a:pPr algn="just">
              <a:buFont typeface="Arial" pitchFamily="34" charset="0"/>
              <a:buChar char="•"/>
            </a:pPr>
            <a:endParaRPr lang="en-IN" dirty="0">
              <a:latin typeface="Arial" pitchFamily="34" charset="0"/>
              <a:cs typeface="Arial" pitchFamily="34" charset="0"/>
            </a:endParaRPr>
          </a:p>
        </p:txBody>
      </p:sp>
      <p:pic>
        <p:nvPicPr>
          <p:cNvPr id="1026" name="Picture 2"/>
          <p:cNvPicPr>
            <a:picLocks noChangeAspect="1" noChangeArrowheads="1"/>
          </p:cNvPicPr>
          <p:nvPr/>
        </p:nvPicPr>
        <p:blipFill>
          <a:blip r:embed="rId3"/>
          <a:srcRect/>
          <a:stretch>
            <a:fillRect/>
          </a:stretch>
        </p:blipFill>
        <p:spPr bwMode="auto">
          <a:xfrm>
            <a:off x="4143372" y="2214554"/>
            <a:ext cx="5000628" cy="4071966"/>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a:bodyPr>
          <a:lstStyle/>
          <a:p>
            <a:pPr algn="ctr"/>
            <a:r>
              <a:rPr lang="en-IN" dirty="0">
                <a:latin typeface="Arial" pitchFamily="34" charset="0"/>
                <a:cs typeface="Arial" pitchFamily="34" charset="0"/>
              </a:rPr>
              <a:t>Current ratio</a:t>
            </a:r>
          </a:p>
        </p:txBody>
      </p:sp>
      <p:graphicFrame>
        <p:nvGraphicFramePr>
          <p:cNvPr id="4" name="Chart 3"/>
          <p:cNvGraphicFramePr/>
          <p:nvPr/>
        </p:nvGraphicFramePr>
        <p:xfrm>
          <a:off x="1214414" y="2214554"/>
          <a:ext cx="6529414" cy="410053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a:bodyPr>
          <a:lstStyle/>
          <a:p>
            <a:pPr algn="ctr"/>
            <a:r>
              <a:rPr lang="en-IN" dirty="0">
                <a:latin typeface="Arial" pitchFamily="34" charset="0"/>
                <a:cs typeface="Arial" pitchFamily="34" charset="0"/>
              </a:rPr>
              <a:t>Debt to equity ratio</a:t>
            </a:r>
          </a:p>
        </p:txBody>
      </p:sp>
      <p:graphicFrame>
        <p:nvGraphicFramePr>
          <p:cNvPr id="4" name="Chart 3"/>
          <p:cNvGraphicFramePr/>
          <p:nvPr/>
        </p:nvGraphicFramePr>
        <p:xfrm>
          <a:off x="1000100" y="2285992"/>
          <a:ext cx="7072362" cy="3857652"/>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a:bodyPr>
          <a:lstStyle/>
          <a:p>
            <a:pPr algn="ctr"/>
            <a:r>
              <a:rPr lang="en-IN" dirty="0">
                <a:latin typeface="Arial" pitchFamily="34" charset="0"/>
                <a:cs typeface="Arial" pitchFamily="34" charset="0"/>
              </a:rPr>
              <a:t>Gross profit ratio</a:t>
            </a:r>
          </a:p>
        </p:txBody>
      </p:sp>
      <p:graphicFrame>
        <p:nvGraphicFramePr>
          <p:cNvPr id="4" name="Chart 3"/>
          <p:cNvGraphicFramePr/>
          <p:nvPr/>
        </p:nvGraphicFramePr>
        <p:xfrm>
          <a:off x="1285852" y="2214554"/>
          <a:ext cx="7072362" cy="3429024"/>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fontScale="90000"/>
          </a:bodyPr>
          <a:lstStyle/>
          <a:p>
            <a:pPr algn="ctr"/>
            <a:r>
              <a:rPr lang="en-IN" dirty="0">
                <a:latin typeface="Arial" pitchFamily="34" charset="0"/>
                <a:cs typeface="Arial" pitchFamily="34" charset="0"/>
              </a:rPr>
              <a:t>Importance of ratio analysis</a:t>
            </a:r>
          </a:p>
        </p:txBody>
      </p:sp>
      <p:sp>
        <p:nvSpPr>
          <p:cNvPr id="3" name="Subtitle 2"/>
          <p:cNvSpPr>
            <a:spLocks noGrp="1"/>
          </p:cNvSpPr>
          <p:nvPr>
            <p:ph type="subTitle" idx="1"/>
          </p:nvPr>
        </p:nvSpPr>
        <p:spPr>
          <a:xfrm>
            <a:off x="785786" y="2071678"/>
            <a:ext cx="7643866" cy="3929090"/>
          </a:xfrm>
        </p:spPr>
        <p:txBody>
          <a:bodyPr/>
          <a:lstStyle/>
          <a:p>
            <a:pPr algn="just"/>
            <a:r>
              <a:rPr lang="en-IN" dirty="0">
                <a:latin typeface="Arial" pitchFamily="34" charset="0"/>
                <a:cs typeface="Arial" pitchFamily="34" charset="0"/>
              </a:rPr>
              <a:t>Ratio analysis understanding is most important for the hotel management because it helps the company in finding the financial results in terms of profitability, leverage and liquidity. It also supports the company in knowing the organisational performance and the managers can take the informed strategic as well as operational decision for the company to enhance the business performance.</a:t>
            </a:r>
          </a:p>
          <a:p>
            <a:pPr algn="just"/>
            <a:endParaRPr lang="en-IN"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fontScale="90000"/>
          </a:bodyPr>
          <a:lstStyle/>
          <a:p>
            <a:pPr algn="ctr"/>
            <a:r>
              <a:rPr lang="en-IN" dirty="0">
                <a:latin typeface="Arial" pitchFamily="34" charset="0"/>
                <a:cs typeface="Arial" pitchFamily="34" charset="0"/>
              </a:rPr>
              <a:t>Advantages of ratio analysis</a:t>
            </a:r>
          </a:p>
        </p:txBody>
      </p:sp>
      <p:sp>
        <p:nvSpPr>
          <p:cNvPr id="3" name="Subtitle 2"/>
          <p:cNvSpPr>
            <a:spLocks noGrp="1"/>
          </p:cNvSpPr>
          <p:nvPr>
            <p:ph type="subTitle" idx="1"/>
          </p:nvPr>
        </p:nvSpPr>
        <p:spPr>
          <a:xfrm>
            <a:off x="785786" y="2071678"/>
            <a:ext cx="7643866" cy="3929090"/>
          </a:xfrm>
        </p:spPr>
        <p:txBody>
          <a:bodyPr>
            <a:normAutofit/>
          </a:bodyPr>
          <a:lstStyle/>
          <a:p>
            <a:pPr algn="just">
              <a:buFont typeface="Arial" pitchFamily="34" charset="0"/>
              <a:buChar char="•"/>
            </a:pPr>
            <a:r>
              <a:rPr lang="en-IN" sz="3600" b="1" dirty="0"/>
              <a:t>Forecasting and planning</a:t>
            </a:r>
          </a:p>
          <a:p>
            <a:pPr algn="just">
              <a:buFont typeface="Arial" pitchFamily="34" charset="0"/>
              <a:buChar char="•"/>
            </a:pPr>
            <a:r>
              <a:rPr lang="en-IN" sz="3600" b="1" dirty="0"/>
              <a:t>Budgeting</a:t>
            </a:r>
          </a:p>
          <a:p>
            <a:pPr algn="just">
              <a:buFont typeface="Arial" pitchFamily="34" charset="0"/>
              <a:buChar char="•"/>
            </a:pPr>
            <a:r>
              <a:rPr lang="en-IN" sz="3600" b="1" dirty="0"/>
              <a:t>Indicates liquidity position</a:t>
            </a:r>
            <a:endParaRPr lang="en-IN" sz="3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fontScale="90000"/>
          </a:bodyPr>
          <a:lstStyle/>
          <a:p>
            <a:pPr algn="ctr"/>
            <a:r>
              <a:rPr lang="en-IN" dirty="0">
                <a:latin typeface="Arial" pitchFamily="34" charset="0"/>
                <a:cs typeface="Arial" pitchFamily="34" charset="0"/>
              </a:rPr>
              <a:t>Disadvantage of ratio analysis</a:t>
            </a:r>
          </a:p>
        </p:txBody>
      </p:sp>
      <p:sp>
        <p:nvSpPr>
          <p:cNvPr id="3" name="Subtitle 2"/>
          <p:cNvSpPr>
            <a:spLocks noGrp="1"/>
          </p:cNvSpPr>
          <p:nvPr>
            <p:ph type="subTitle" idx="1"/>
          </p:nvPr>
        </p:nvSpPr>
        <p:spPr>
          <a:xfrm>
            <a:off x="785786" y="2071678"/>
            <a:ext cx="7643866" cy="3929090"/>
          </a:xfrm>
        </p:spPr>
        <p:txBody>
          <a:bodyPr/>
          <a:lstStyle/>
          <a:p>
            <a:pPr algn="just"/>
            <a:r>
              <a:rPr lang="en-IN" sz="3200" b="1" dirty="0"/>
              <a:t>Seasonal factors impact on the financial data</a:t>
            </a:r>
            <a:endParaRPr lang="en-IN" sz="3200" dirty="0"/>
          </a:p>
          <a:p>
            <a:pPr algn="just"/>
            <a:endParaRPr lang="en-IN" sz="3200" dirty="0">
              <a:latin typeface="Arial" pitchFamily="34" charset="0"/>
              <a:cs typeface="Arial" pitchFamily="34" charset="0"/>
            </a:endParaRPr>
          </a:p>
          <a:p>
            <a:pPr algn="just"/>
            <a:r>
              <a:rPr lang="en-IN" sz="3200" b="1" dirty="0"/>
              <a:t>Quantitative analysis</a:t>
            </a:r>
            <a:endParaRPr lang="en-IN" sz="3200" dirty="0"/>
          </a:p>
          <a:p>
            <a:pPr algn="just"/>
            <a:endParaRPr lang="en-IN" dirty="0">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a:bodyPr>
          <a:lstStyle/>
          <a:p>
            <a:pPr algn="ctr"/>
            <a:r>
              <a:rPr lang="en-IN" dirty="0">
                <a:latin typeface="Arial" pitchFamily="34" charset="0"/>
                <a:cs typeface="Arial" pitchFamily="34" charset="0"/>
              </a:rPr>
              <a:t>Conclusion</a:t>
            </a:r>
          </a:p>
        </p:txBody>
      </p:sp>
      <p:sp>
        <p:nvSpPr>
          <p:cNvPr id="3" name="Subtitle 2"/>
          <p:cNvSpPr>
            <a:spLocks noGrp="1"/>
          </p:cNvSpPr>
          <p:nvPr>
            <p:ph type="subTitle" idx="1"/>
          </p:nvPr>
        </p:nvSpPr>
        <p:spPr>
          <a:xfrm>
            <a:off x="785786" y="2071678"/>
            <a:ext cx="7643866" cy="3929090"/>
          </a:xfrm>
        </p:spPr>
        <p:txBody>
          <a:bodyPr/>
          <a:lstStyle/>
          <a:p>
            <a:pPr algn="just"/>
            <a:r>
              <a:rPr lang="en-IN" dirty="0">
                <a:latin typeface="Arial" pitchFamily="34" charset="0"/>
                <a:cs typeface="Arial" pitchFamily="34" charset="0"/>
              </a:rPr>
              <a:t>Thus it can be concluded that the financial performance of the company is not good and it may negatively impact on the stakeholders and it will also affect the decision making of the company. By making proper understanding of the ratio analysing as well as with the fluctuations in the ratio analysis the hotel management company can take better decision and it can overall improve the financial position. Also the limitations and the benefits of the ratio analysed are examined within the hotel and the tourism industry.</a:t>
            </a:r>
          </a:p>
          <a:p>
            <a:pPr algn="just"/>
            <a:endParaRPr lang="en-IN" dirty="0">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357166"/>
            <a:ext cx="7772400" cy="1470025"/>
          </a:xfrm>
        </p:spPr>
        <p:txBody>
          <a:bodyPr>
            <a:normAutofit/>
          </a:bodyPr>
          <a:lstStyle/>
          <a:p>
            <a:pPr algn="ctr"/>
            <a:r>
              <a:rPr lang="en-IN" dirty="0">
                <a:latin typeface="Arial" pitchFamily="34" charset="0"/>
                <a:cs typeface="Arial" pitchFamily="34" charset="0"/>
              </a:rPr>
              <a:t>References</a:t>
            </a:r>
          </a:p>
        </p:txBody>
      </p:sp>
      <p:pic>
        <p:nvPicPr>
          <p:cNvPr id="2050" name="Picture 2"/>
          <p:cNvPicPr>
            <a:picLocks noChangeAspect="1" noChangeArrowheads="1"/>
          </p:cNvPicPr>
          <p:nvPr/>
        </p:nvPicPr>
        <p:blipFill>
          <a:blip r:embed="rId3"/>
          <a:srcRect/>
          <a:stretch>
            <a:fillRect/>
          </a:stretch>
        </p:blipFill>
        <p:spPr bwMode="auto">
          <a:xfrm>
            <a:off x="1285852" y="2571744"/>
            <a:ext cx="6745774" cy="3429024"/>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Theme3">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29</TotalTime>
  <Words>1537</Words>
  <Application>Microsoft Office PowerPoint</Application>
  <PresentationFormat>Expunere pe ecran (4:3)</PresentationFormat>
  <Paragraphs>70</Paragraphs>
  <Slides>12</Slides>
  <Notes>12</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12</vt:i4>
      </vt:variant>
    </vt:vector>
  </HeadingPairs>
  <TitlesOfParts>
    <vt:vector size="18" baseType="lpstr">
      <vt:lpstr>Arial</vt:lpstr>
      <vt:lpstr>Calibri</vt:lpstr>
      <vt:lpstr>Century Gothic</vt:lpstr>
      <vt:lpstr>Wingdings</vt:lpstr>
      <vt:lpstr>Wingdings 3</vt:lpstr>
      <vt:lpstr>Theme3</vt:lpstr>
      <vt:lpstr>Financial management in hospitality industry  Student Georgeta Antoche Student code: 1816337  </vt:lpstr>
      <vt:lpstr>Table of content</vt:lpstr>
      <vt:lpstr>Introduction</vt:lpstr>
      <vt:lpstr> Ratio analysis</vt:lpstr>
      <vt:lpstr>Current ratio</vt:lpstr>
      <vt:lpstr>Debt to equity ratio</vt:lpstr>
      <vt:lpstr>Gross profit ratio</vt:lpstr>
      <vt:lpstr>Importance of ratio analysis</vt:lpstr>
      <vt:lpstr>Advantages of ratio analysis</vt:lpstr>
      <vt:lpstr>Disadvantage of ratio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hp</dc:creator>
  <cp:lastModifiedBy>adnana</cp:lastModifiedBy>
  <cp:revision>5</cp:revision>
  <dcterms:created xsi:type="dcterms:W3CDTF">2020-06-12T10:44:32Z</dcterms:created>
  <dcterms:modified xsi:type="dcterms:W3CDTF">2020-07-02T17:14:12Z</dcterms:modified>
</cp:coreProperties>
</file>