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60" r:id="rId5"/>
    <p:sldId id="262" r:id="rId6"/>
    <p:sldId id="259" r:id="rId7"/>
    <p:sldId id="265" r:id="rId8"/>
    <p:sldId id="266" r:id="rId9"/>
    <p:sldId id="264" r:id="rId10"/>
    <p:sldId id="267" r:id="rId11"/>
    <p:sldId id="269" r:id="rId12"/>
    <p:sldId id="268" r:id="rId13"/>
    <p:sldId id="26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09" autoAdjust="0"/>
    <p:restoredTop sz="94694"/>
  </p:normalViewPr>
  <p:slideViewPr>
    <p:cSldViewPr snapToGrid="0">
      <p:cViewPr varScale="1">
        <p:scale>
          <a:sx n="121" d="100"/>
          <a:sy n="121" d="100"/>
        </p:scale>
        <p:origin x="2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46D5C4-3BE3-412A-A0B3-F7BE5E881D89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B4BE596-966E-45C4-A2A9-04CEF58A639D}">
      <dgm:prSet/>
      <dgm:spPr/>
      <dgm:t>
        <a:bodyPr/>
        <a:lstStyle/>
        <a:p>
          <a:r>
            <a:rPr lang="en-US"/>
            <a:t>Emotions- angry customers, frustration, excitement</a:t>
          </a:r>
        </a:p>
      </dgm:t>
    </dgm:pt>
    <dgm:pt modelId="{D5C0553B-1A4C-4275-96F7-85F409C2B430}" type="parTrans" cxnId="{19173DFE-78AB-4BDD-8487-3B4C359ED858}">
      <dgm:prSet/>
      <dgm:spPr/>
      <dgm:t>
        <a:bodyPr/>
        <a:lstStyle/>
        <a:p>
          <a:endParaRPr lang="en-US"/>
        </a:p>
      </dgm:t>
    </dgm:pt>
    <dgm:pt modelId="{42AE5875-80CB-45B9-8BB7-EAB35C060B01}" type="sibTrans" cxnId="{19173DFE-78AB-4BDD-8487-3B4C359ED858}">
      <dgm:prSet/>
      <dgm:spPr/>
      <dgm:t>
        <a:bodyPr/>
        <a:lstStyle/>
        <a:p>
          <a:endParaRPr lang="en-US"/>
        </a:p>
      </dgm:t>
    </dgm:pt>
    <dgm:pt modelId="{E46B1F03-C91B-4E5E-8E22-12D6CBC20D7B}">
      <dgm:prSet/>
      <dgm:spPr/>
      <dgm:t>
        <a:bodyPr/>
        <a:lstStyle/>
        <a:p>
          <a:r>
            <a:rPr lang="en-US"/>
            <a:t>Language</a:t>
          </a:r>
        </a:p>
      </dgm:t>
    </dgm:pt>
    <dgm:pt modelId="{A139D8C0-EFB8-473C-B327-F2542C392CC4}" type="parTrans" cxnId="{0BBFE3D4-13C9-43F2-A7A0-7941E6C94FE0}">
      <dgm:prSet/>
      <dgm:spPr/>
      <dgm:t>
        <a:bodyPr/>
        <a:lstStyle/>
        <a:p>
          <a:endParaRPr lang="en-US"/>
        </a:p>
      </dgm:t>
    </dgm:pt>
    <dgm:pt modelId="{C7EC8BDC-B803-4587-A52C-B1079E88EB0A}" type="sibTrans" cxnId="{0BBFE3D4-13C9-43F2-A7A0-7941E6C94FE0}">
      <dgm:prSet/>
      <dgm:spPr/>
      <dgm:t>
        <a:bodyPr/>
        <a:lstStyle/>
        <a:p>
          <a:endParaRPr lang="en-US"/>
        </a:p>
      </dgm:t>
    </dgm:pt>
    <dgm:pt modelId="{FBE9664F-8068-4B7E-81D4-58621154B4BB}">
      <dgm:prSet/>
      <dgm:spPr/>
      <dgm:t>
        <a:bodyPr/>
        <a:lstStyle/>
        <a:p>
          <a:r>
            <a:rPr lang="en-US"/>
            <a:t>Cultural differences</a:t>
          </a:r>
        </a:p>
      </dgm:t>
    </dgm:pt>
    <dgm:pt modelId="{9507017C-E3BE-4383-B1F2-BF2DEF1BA7BD}" type="parTrans" cxnId="{8BB4A7F5-9EC6-41C4-B5C4-A255C7AB19EA}">
      <dgm:prSet/>
      <dgm:spPr/>
      <dgm:t>
        <a:bodyPr/>
        <a:lstStyle/>
        <a:p>
          <a:endParaRPr lang="en-US"/>
        </a:p>
      </dgm:t>
    </dgm:pt>
    <dgm:pt modelId="{B8B91A17-FF3F-4EA5-BE0F-063C860EB903}" type="sibTrans" cxnId="{8BB4A7F5-9EC6-41C4-B5C4-A255C7AB19EA}">
      <dgm:prSet/>
      <dgm:spPr/>
      <dgm:t>
        <a:bodyPr/>
        <a:lstStyle/>
        <a:p>
          <a:endParaRPr lang="en-US"/>
        </a:p>
      </dgm:t>
    </dgm:pt>
    <dgm:pt modelId="{D4E378BE-99E7-407A-8833-70C79A1A1F4E}">
      <dgm:prSet/>
      <dgm:spPr/>
      <dgm:t>
        <a:bodyPr/>
        <a:lstStyle/>
        <a:p>
          <a:r>
            <a:rPr lang="en-US"/>
            <a:t>Overwhelming information</a:t>
          </a:r>
        </a:p>
      </dgm:t>
    </dgm:pt>
    <dgm:pt modelId="{87B88611-0151-4EE0-8F52-10DB8779CFA8}" type="parTrans" cxnId="{9BCCF0F5-76DE-4801-B7BE-8DF8F6EA3902}">
      <dgm:prSet/>
      <dgm:spPr/>
      <dgm:t>
        <a:bodyPr/>
        <a:lstStyle/>
        <a:p>
          <a:endParaRPr lang="en-US"/>
        </a:p>
      </dgm:t>
    </dgm:pt>
    <dgm:pt modelId="{DCFBAAFE-EE15-4133-BB03-C562BCB58565}" type="sibTrans" cxnId="{9BCCF0F5-76DE-4801-B7BE-8DF8F6EA3902}">
      <dgm:prSet/>
      <dgm:spPr/>
      <dgm:t>
        <a:bodyPr/>
        <a:lstStyle/>
        <a:p>
          <a:endParaRPr lang="en-US"/>
        </a:p>
      </dgm:t>
    </dgm:pt>
    <dgm:pt modelId="{E58F2F4D-CC4D-4A25-AB9D-C6E91E860A28}">
      <dgm:prSet/>
      <dgm:spPr/>
      <dgm:t>
        <a:bodyPr/>
        <a:lstStyle/>
        <a:p>
          <a:r>
            <a:rPr lang="en-US" dirty="0"/>
            <a:t>Defensiveness  of the employee of customer support</a:t>
          </a:r>
        </a:p>
      </dgm:t>
    </dgm:pt>
    <dgm:pt modelId="{13E4C284-06FF-4C00-8221-A0E1CFB18CF9}" type="parTrans" cxnId="{881420DA-9962-4D77-8FA9-3C71EDF088C0}">
      <dgm:prSet/>
      <dgm:spPr/>
      <dgm:t>
        <a:bodyPr/>
        <a:lstStyle/>
        <a:p>
          <a:endParaRPr lang="en-US"/>
        </a:p>
      </dgm:t>
    </dgm:pt>
    <dgm:pt modelId="{FE9D89A6-EEA8-4B43-B328-3D4860CBCFA8}" type="sibTrans" cxnId="{881420DA-9962-4D77-8FA9-3C71EDF088C0}">
      <dgm:prSet/>
      <dgm:spPr/>
      <dgm:t>
        <a:bodyPr/>
        <a:lstStyle/>
        <a:p>
          <a:endParaRPr lang="en-US"/>
        </a:p>
      </dgm:t>
    </dgm:pt>
    <dgm:pt modelId="{51029110-F784-4E6E-8FAB-897137A24819}">
      <dgm:prSet/>
      <dgm:spPr/>
      <dgm:t>
        <a:bodyPr/>
        <a:lstStyle/>
        <a:p>
          <a:r>
            <a:rPr lang="en-US"/>
            <a:t>Lack of commitment of Amazon employee</a:t>
          </a:r>
        </a:p>
      </dgm:t>
    </dgm:pt>
    <dgm:pt modelId="{04A46B5B-F5CA-4D97-863F-32BC7142CDAC}" type="parTrans" cxnId="{00D9772A-31C2-4678-963E-F8468A3B1005}">
      <dgm:prSet/>
      <dgm:spPr/>
      <dgm:t>
        <a:bodyPr/>
        <a:lstStyle/>
        <a:p>
          <a:endParaRPr lang="en-US"/>
        </a:p>
      </dgm:t>
    </dgm:pt>
    <dgm:pt modelId="{33EB7AB1-EF9A-4FDB-9425-1C1D7CC08F97}" type="sibTrans" cxnId="{00D9772A-31C2-4678-963E-F8468A3B1005}">
      <dgm:prSet/>
      <dgm:spPr/>
      <dgm:t>
        <a:bodyPr/>
        <a:lstStyle/>
        <a:p>
          <a:endParaRPr lang="en-US"/>
        </a:p>
      </dgm:t>
    </dgm:pt>
    <dgm:pt modelId="{C48EBFDE-159F-42D4-9DD8-6F65F3BCD5AF}" type="pres">
      <dgm:prSet presAssocID="{4146D5C4-3BE3-412A-A0B3-F7BE5E881D89}" presName="diagram" presStyleCnt="0">
        <dgm:presLayoutVars>
          <dgm:dir/>
          <dgm:resizeHandles val="exact"/>
        </dgm:presLayoutVars>
      </dgm:prSet>
      <dgm:spPr/>
    </dgm:pt>
    <dgm:pt modelId="{4B30EC9F-8059-4311-8351-69B52B9DD485}" type="pres">
      <dgm:prSet presAssocID="{0B4BE596-966E-45C4-A2A9-04CEF58A639D}" presName="node" presStyleLbl="node1" presStyleIdx="0" presStyleCnt="6">
        <dgm:presLayoutVars>
          <dgm:bulletEnabled val="1"/>
        </dgm:presLayoutVars>
      </dgm:prSet>
      <dgm:spPr/>
    </dgm:pt>
    <dgm:pt modelId="{9354F6E0-4B83-4C82-827C-2BB249DE980F}" type="pres">
      <dgm:prSet presAssocID="{42AE5875-80CB-45B9-8BB7-EAB35C060B01}" presName="sibTrans" presStyleCnt="0"/>
      <dgm:spPr/>
    </dgm:pt>
    <dgm:pt modelId="{4510FC32-2E71-4950-A729-7A3A0348EE85}" type="pres">
      <dgm:prSet presAssocID="{E46B1F03-C91B-4E5E-8E22-12D6CBC20D7B}" presName="node" presStyleLbl="node1" presStyleIdx="1" presStyleCnt="6">
        <dgm:presLayoutVars>
          <dgm:bulletEnabled val="1"/>
        </dgm:presLayoutVars>
      </dgm:prSet>
      <dgm:spPr/>
    </dgm:pt>
    <dgm:pt modelId="{B0EF0F0A-6388-4CEE-834C-7960F6EFC374}" type="pres">
      <dgm:prSet presAssocID="{C7EC8BDC-B803-4587-A52C-B1079E88EB0A}" presName="sibTrans" presStyleCnt="0"/>
      <dgm:spPr/>
    </dgm:pt>
    <dgm:pt modelId="{A6AB02BF-9B98-47DC-8845-B52FB0158F38}" type="pres">
      <dgm:prSet presAssocID="{FBE9664F-8068-4B7E-81D4-58621154B4BB}" presName="node" presStyleLbl="node1" presStyleIdx="2" presStyleCnt="6">
        <dgm:presLayoutVars>
          <dgm:bulletEnabled val="1"/>
        </dgm:presLayoutVars>
      </dgm:prSet>
      <dgm:spPr/>
    </dgm:pt>
    <dgm:pt modelId="{F7BC536F-F1DF-4667-8928-85AC97F6E6D9}" type="pres">
      <dgm:prSet presAssocID="{B8B91A17-FF3F-4EA5-BE0F-063C860EB903}" presName="sibTrans" presStyleCnt="0"/>
      <dgm:spPr/>
    </dgm:pt>
    <dgm:pt modelId="{286365A1-DD11-45C9-8667-FBEF4F5AE528}" type="pres">
      <dgm:prSet presAssocID="{D4E378BE-99E7-407A-8833-70C79A1A1F4E}" presName="node" presStyleLbl="node1" presStyleIdx="3" presStyleCnt="6">
        <dgm:presLayoutVars>
          <dgm:bulletEnabled val="1"/>
        </dgm:presLayoutVars>
      </dgm:prSet>
      <dgm:spPr/>
    </dgm:pt>
    <dgm:pt modelId="{4F1EDFE2-64FD-4675-8E01-945527A1246B}" type="pres">
      <dgm:prSet presAssocID="{DCFBAAFE-EE15-4133-BB03-C562BCB58565}" presName="sibTrans" presStyleCnt="0"/>
      <dgm:spPr/>
    </dgm:pt>
    <dgm:pt modelId="{D48A9A20-7936-48EE-A481-541822ED239D}" type="pres">
      <dgm:prSet presAssocID="{E58F2F4D-CC4D-4A25-AB9D-C6E91E860A28}" presName="node" presStyleLbl="node1" presStyleIdx="4" presStyleCnt="6">
        <dgm:presLayoutVars>
          <dgm:bulletEnabled val="1"/>
        </dgm:presLayoutVars>
      </dgm:prSet>
      <dgm:spPr/>
    </dgm:pt>
    <dgm:pt modelId="{51F3A06D-DF46-4F5B-8473-8E3250165674}" type="pres">
      <dgm:prSet presAssocID="{FE9D89A6-EEA8-4B43-B328-3D4860CBCFA8}" presName="sibTrans" presStyleCnt="0"/>
      <dgm:spPr/>
    </dgm:pt>
    <dgm:pt modelId="{482449DC-B4AB-4279-A5C9-6A67A2DDCAE6}" type="pres">
      <dgm:prSet presAssocID="{51029110-F784-4E6E-8FAB-897137A24819}" presName="node" presStyleLbl="node1" presStyleIdx="5" presStyleCnt="6">
        <dgm:presLayoutVars>
          <dgm:bulletEnabled val="1"/>
        </dgm:presLayoutVars>
      </dgm:prSet>
      <dgm:spPr/>
    </dgm:pt>
  </dgm:ptLst>
  <dgm:cxnLst>
    <dgm:cxn modelId="{00D9772A-31C2-4678-963E-F8468A3B1005}" srcId="{4146D5C4-3BE3-412A-A0B3-F7BE5E881D89}" destId="{51029110-F784-4E6E-8FAB-897137A24819}" srcOrd="5" destOrd="0" parTransId="{04A46B5B-F5CA-4D97-863F-32BC7142CDAC}" sibTransId="{33EB7AB1-EF9A-4FDB-9425-1C1D7CC08F97}"/>
    <dgm:cxn modelId="{3A51293A-53BA-4279-934F-2376378FDDC2}" type="presOf" srcId="{51029110-F784-4E6E-8FAB-897137A24819}" destId="{482449DC-B4AB-4279-A5C9-6A67A2DDCAE6}" srcOrd="0" destOrd="0" presId="urn:microsoft.com/office/officeart/2005/8/layout/default"/>
    <dgm:cxn modelId="{F2F91D49-9D84-4A06-9E71-3DC6832E6F4B}" type="presOf" srcId="{D4E378BE-99E7-407A-8833-70C79A1A1F4E}" destId="{286365A1-DD11-45C9-8667-FBEF4F5AE528}" srcOrd="0" destOrd="0" presId="urn:microsoft.com/office/officeart/2005/8/layout/default"/>
    <dgm:cxn modelId="{DCEAC15A-C92F-4C92-B59C-B7CD0C5B3E84}" type="presOf" srcId="{E46B1F03-C91B-4E5E-8E22-12D6CBC20D7B}" destId="{4510FC32-2E71-4950-A729-7A3A0348EE85}" srcOrd="0" destOrd="0" presId="urn:microsoft.com/office/officeart/2005/8/layout/default"/>
    <dgm:cxn modelId="{05FD438B-2766-464C-8B62-8AFC1E71D0AD}" type="presOf" srcId="{FBE9664F-8068-4B7E-81D4-58621154B4BB}" destId="{A6AB02BF-9B98-47DC-8845-B52FB0158F38}" srcOrd="0" destOrd="0" presId="urn:microsoft.com/office/officeart/2005/8/layout/default"/>
    <dgm:cxn modelId="{741A439E-6B03-470F-A470-AAAB46E052B5}" type="presOf" srcId="{E58F2F4D-CC4D-4A25-AB9D-C6E91E860A28}" destId="{D48A9A20-7936-48EE-A481-541822ED239D}" srcOrd="0" destOrd="0" presId="urn:microsoft.com/office/officeart/2005/8/layout/default"/>
    <dgm:cxn modelId="{237785D2-9CC2-4F4D-A16D-CDC3A9A0922C}" type="presOf" srcId="{4146D5C4-3BE3-412A-A0B3-F7BE5E881D89}" destId="{C48EBFDE-159F-42D4-9DD8-6F65F3BCD5AF}" srcOrd="0" destOrd="0" presId="urn:microsoft.com/office/officeart/2005/8/layout/default"/>
    <dgm:cxn modelId="{0BBFE3D4-13C9-43F2-A7A0-7941E6C94FE0}" srcId="{4146D5C4-3BE3-412A-A0B3-F7BE5E881D89}" destId="{E46B1F03-C91B-4E5E-8E22-12D6CBC20D7B}" srcOrd="1" destOrd="0" parTransId="{A139D8C0-EFB8-473C-B327-F2542C392CC4}" sibTransId="{C7EC8BDC-B803-4587-A52C-B1079E88EB0A}"/>
    <dgm:cxn modelId="{881420DA-9962-4D77-8FA9-3C71EDF088C0}" srcId="{4146D5C4-3BE3-412A-A0B3-F7BE5E881D89}" destId="{E58F2F4D-CC4D-4A25-AB9D-C6E91E860A28}" srcOrd="4" destOrd="0" parTransId="{13E4C284-06FF-4C00-8221-A0E1CFB18CF9}" sibTransId="{FE9D89A6-EEA8-4B43-B328-3D4860CBCFA8}"/>
    <dgm:cxn modelId="{4BD854DD-F2D1-4CC2-92F0-0E8E6CB3D9B3}" type="presOf" srcId="{0B4BE596-966E-45C4-A2A9-04CEF58A639D}" destId="{4B30EC9F-8059-4311-8351-69B52B9DD485}" srcOrd="0" destOrd="0" presId="urn:microsoft.com/office/officeart/2005/8/layout/default"/>
    <dgm:cxn modelId="{8BB4A7F5-9EC6-41C4-B5C4-A255C7AB19EA}" srcId="{4146D5C4-3BE3-412A-A0B3-F7BE5E881D89}" destId="{FBE9664F-8068-4B7E-81D4-58621154B4BB}" srcOrd="2" destOrd="0" parTransId="{9507017C-E3BE-4383-B1F2-BF2DEF1BA7BD}" sibTransId="{B8B91A17-FF3F-4EA5-BE0F-063C860EB903}"/>
    <dgm:cxn modelId="{9BCCF0F5-76DE-4801-B7BE-8DF8F6EA3902}" srcId="{4146D5C4-3BE3-412A-A0B3-F7BE5E881D89}" destId="{D4E378BE-99E7-407A-8833-70C79A1A1F4E}" srcOrd="3" destOrd="0" parTransId="{87B88611-0151-4EE0-8F52-10DB8779CFA8}" sibTransId="{DCFBAAFE-EE15-4133-BB03-C562BCB58565}"/>
    <dgm:cxn modelId="{19173DFE-78AB-4BDD-8487-3B4C359ED858}" srcId="{4146D5C4-3BE3-412A-A0B3-F7BE5E881D89}" destId="{0B4BE596-966E-45C4-A2A9-04CEF58A639D}" srcOrd="0" destOrd="0" parTransId="{D5C0553B-1A4C-4275-96F7-85F409C2B430}" sibTransId="{42AE5875-80CB-45B9-8BB7-EAB35C060B01}"/>
    <dgm:cxn modelId="{563A364B-713E-4FDE-B552-0461443670A0}" type="presParOf" srcId="{C48EBFDE-159F-42D4-9DD8-6F65F3BCD5AF}" destId="{4B30EC9F-8059-4311-8351-69B52B9DD485}" srcOrd="0" destOrd="0" presId="urn:microsoft.com/office/officeart/2005/8/layout/default"/>
    <dgm:cxn modelId="{982599DF-1CBB-4A55-BA93-71355BE2995F}" type="presParOf" srcId="{C48EBFDE-159F-42D4-9DD8-6F65F3BCD5AF}" destId="{9354F6E0-4B83-4C82-827C-2BB249DE980F}" srcOrd="1" destOrd="0" presId="urn:microsoft.com/office/officeart/2005/8/layout/default"/>
    <dgm:cxn modelId="{457BCCFA-C534-43A6-AC6D-15219C437106}" type="presParOf" srcId="{C48EBFDE-159F-42D4-9DD8-6F65F3BCD5AF}" destId="{4510FC32-2E71-4950-A729-7A3A0348EE85}" srcOrd="2" destOrd="0" presId="urn:microsoft.com/office/officeart/2005/8/layout/default"/>
    <dgm:cxn modelId="{E3268C50-3868-4F8E-A95C-0E8137A0C31A}" type="presParOf" srcId="{C48EBFDE-159F-42D4-9DD8-6F65F3BCD5AF}" destId="{B0EF0F0A-6388-4CEE-834C-7960F6EFC374}" srcOrd="3" destOrd="0" presId="urn:microsoft.com/office/officeart/2005/8/layout/default"/>
    <dgm:cxn modelId="{12FF3B87-6848-4D1C-A6D1-67DB36143A10}" type="presParOf" srcId="{C48EBFDE-159F-42D4-9DD8-6F65F3BCD5AF}" destId="{A6AB02BF-9B98-47DC-8845-B52FB0158F38}" srcOrd="4" destOrd="0" presId="urn:microsoft.com/office/officeart/2005/8/layout/default"/>
    <dgm:cxn modelId="{90140034-8603-4E76-9BD9-FB3DF949C179}" type="presParOf" srcId="{C48EBFDE-159F-42D4-9DD8-6F65F3BCD5AF}" destId="{F7BC536F-F1DF-4667-8928-85AC97F6E6D9}" srcOrd="5" destOrd="0" presId="urn:microsoft.com/office/officeart/2005/8/layout/default"/>
    <dgm:cxn modelId="{7FAF3282-2F2D-4679-A8C6-EEB819A4AB08}" type="presParOf" srcId="{C48EBFDE-159F-42D4-9DD8-6F65F3BCD5AF}" destId="{286365A1-DD11-45C9-8667-FBEF4F5AE528}" srcOrd="6" destOrd="0" presId="urn:microsoft.com/office/officeart/2005/8/layout/default"/>
    <dgm:cxn modelId="{DA23C7F7-F2C6-4FB8-8F25-0FE9FA81E833}" type="presParOf" srcId="{C48EBFDE-159F-42D4-9DD8-6F65F3BCD5AF}" destId="{4F1EDFE2-64FD-4675-8E01-945527A1246B}" srcOrd="7" destOrd="0" presId="urn:microsoft.com/office/officeart/2005/8/layout/default"/>
    <dgm:cxn modelId="{13D86BD7-FAEA-47BE-BC9B-1BDA4A99456D}" type="presParOf" srcId="{C48EBFDE-159F-42D4-9DD8-6F65F3BCD5AF}" destId="{D48A9A20-7936-48EE-A481-541822ED239D}" srcOrd="8" destOrd="0" presId="urn:microsoft.com/office/officeart/2005/8/layout/default"/>
    <dgm:cxn modelId="{07CC5EB3-939B-4C30-BA60-643876B36F30}" type="presParOf" srcId="{C48EBFDE-159F-42D4-9DD8-6F65F3BCD5AF}" destId="{51F3A06D-DF46-4F5B-8473-8E3250165674}" srcOrd="9" destOrd="0" presId="urn:microsoft.com/office/officeart/2005/8/layout/default"/>
    <dgm:cxn modelId="{DE0364FF-3E14-42B1-916C-DD02E25EEEF2}" type="presParOf" srcId="{C48EBFDE-159F-42D4-9DD8-6F65F3BCD5AF}" destId="{482449DC-B4AB-4279-A5C9-6A67A2DDCAE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7F1911-EBBF-47BF-BBF9-AA8B4C9042B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43FDE99-5E5C-4B48-85A8-8C49BDE292D2}">
      <dgm:prSet/>
      <dgm:spPr/>
      <dgm:t>
        <a:bodyPr/>
        <a:lstStyle/>
        <a:p>
          <a:r>
            <a:rPr lang="en-US"/>
            <a:t>Feedback from customers</a:t>
          </a:r>
        </a:p>
      </dgm:t>
    </dgm:pt>
    <dgm:pt modelId="{D19B4BD3-2228-4039-8DC8-788F289AD4D2}" type="parTrans" cxnId="{D7039AEE-77B7-4EC6-9B0D-2C165A5A53E5}">
      <dgm:prSet/>
      <dgm:spPr/>
      <dgm:t>
        <a:bodyPr/>
        <a:lstStyle/>
        <a:p>
          <a:endParaRPr lang="en-US"/>
        </a:p>
      </dgm:t>
    </dgm:pt>
    <dgm:pt modelId="{0BA776D2-86D5-44DA-A611-B4CEC3F854B7}" type="sibTrans" cxnId="{D7039AEE-77B7-4EC6-9B0D-2C165A5A53E5}">
      <dgm:prSet/>
      <dgm:spPr/>
      <dgm:t>
        <a:bodyPr/>
        <a:lstStyle/>
        <a:p>
          <a:endParaRPr lang="en-US"/>
        </a:p>
      </dgm:t>
    </dgm:pt>
    <dgm:pt modelId="{B23E16CF-7FEC-437C-A6B9-01A43266A826}">
      <dgm:prSet/>
      <dgm:spPr/>
      <dgm:t>
        <a:bodyPr/>
        <a:lstStyle/>
        <a:p>
          <a:r>
            <a:rPr lang="en-US"/>
            <a:t>Simplify language</a:t>
          </a:r>
        </a:p>
      </dgm:t>
    </dgm:pt>
    <dgm:pt modelId="{2FB9B7E8-EBAE-4FD0-946E-0FAFA2DA2760}" type="parTrans" cxnId="{FE28D495-819D-4B39-A300-1FE927085110}">
      <dgm:prSet/>
      <dgm:spPr/>
      <dgm:t>
        <a:bodyPr/>
        <a:lstStyle/>
        <a:p>
          <a:endParaRPr lang="en-US"/>
        </a:p>
      </dgm:t>
    </dgm:pt>
    <dgm:pt modelId="{80D21712-1043-4B57-83FC-4FB1AF3B026B}" type="sibTrans" cxnId="{FE28D495-819D-4B39-A300-1FE927085110}">
      <dgm:prSet/>
      <dgm:spPr/>
      <dgm:t>
        <a:bodyPr/>
        <a:lstStyle/>
        <a:p>
          <a:endParaRPr lang="en-US"/>
        </a:p>
      </dgm:t>
    </dgm:pt>
    <dgm:pt modelId="{FC57AE97-8E81-49C1-9F48-3079DA99B0B6}">
      <dgm:prSet/>
      <dgm:spPr/>
      <dgm:t>
        <a:bodyPr/>
        <a:lstStyle/>
        <a:p>
          <a:r>
            <a:rPr lang="en-US"/>
            <a:t>Constrain emotions of customer department when facing angry customers </a:t>
          </a:r>
        </a:p>
      </dgm:t>
    </dgm:pt>
    <dgm:pt modelId="{BFC24C53-AFB1-45B8-8F2D-7D501E9DD5BA}" type="parTrans" cxnId="{B4DF5EE7-C4C6-4B06-B608-A59207831E10}">
      <dgm:prSet/>
      <dgm:spPr/>
      <dgm:t>
        <a:bodyPr/>
        <a:lstStyle/>
        <a:p>
          <a:endParaRPr lang="en-US"/>
        </a:p>
      </dgm:t>
    </dgm:pt>
    <dgm:pt modelId="{96919E92-B6DC-41DF-8490-486E3D88762C}" type="sibTrans" cxnId="{B4DF5EE7-C4C6-4B06-B608-A59207831E10}">
      <dgm:prSet/>
      <dgm:spPr/>
      <dgm:t>
        <a:bodyPr/>
        <a:lstStyle/>
        <a:p>
          <a:endParaRPr lang="en-US"/>
        </a:p>
      </dgm:t>
    </dgm:pt>
    <dgm:pt modelId="{026D7D0B-2357-4798-A49E-0371B50FFEAF}">
      <dgm:prSet/>
      <dgm:spPr/>
      <dgm:t>
        <a:bodyPr/>
        <a:lstStyle/>
        <a:p>
          <a:r>
            <a:rPr lang="en-US"/>
            <a:t>Accepting the miscommunication and working to lower its consequences.(Erven, 2002)</a:t>
          </a:r>
        </a:p>
      </dgm:t>
    </dgm:pt>
    <dgm:pt modelId="{B40C8FC9-6EAA-4907-B9BF-14A46061CF2B}" type="parTrans" cxnId="{CE5FA561-5843-4A09-8D3E-C227E58A4BE1}">
      <dgm:prSet/>
      <dgm:spPr/>
      <dgm:t>
        <a:bodyPr/>
        <a:lstStyle/>
        <a:p>
          <a:endParaRPr lang="en-US"/>
        </a:p>
      </dgm:t>
    </dgm:pt>
    <dgm:pt modelId="{595D0520-09B0-46D6-A68B-FC6B651D8426}" type="sibTrans" cxnId="{CE5FA561-5843-4A09-8D3E-C227E58A4BE1}">
      <dgm:prSet/>
      <dgm:spPr/>
      <dgm:t>
        <a:bodyPr/>
        <a:lstStyle/>
        <a:p>
          <a:endParaRPr lang="en-US"/>
        </a:p>
      </dgm:t>
    </dgm:pt>
    <dgm:pt modelId="{62C6BDF7-028F-DC4D-AC92-3618854FDB26}" type="pres">
      <dgm:prSet presAssocID="{E67F1911-EBBF-47BF-BBF9-AA8B4C9042B7}" presName="matrix" presStyleCnt="0">
        <dgm:presLayoutVars>
          <dgm:chMax val="1"/>
          <dgm:dir/>
          <dgm:resizeHandles val="exact"/>
        </dgm:presLayoutVars>
      </dgm:prSet>
      <dgm:spPr/>
    </dgm:pt>
    <dgm:pt modelId="{06A8DB60-11BD-064B-A4D4-F592C9A88E65}" type="pres">
      <dgm:prSet presAssocID="{E67F1911-EBBF-47BF-BBF9-AA8B4C9042B7}" presName="diamond" presStyleLbl="bgShp" presStyleIdx="0" presStyleCnt="1"/>
      <dgm:spPr/>
    </dgm:pt>
    <dgm:pt modelId="{2D5491A8-E4B7-3641-8D14-A586503313E3}" type="pres">
      <dgm:prSet presAssocID="{E67F1911-EBBF-47BF-BBF9-AA8B4C9042B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7A94756-1A52-514A-8960-744B639EE0B0}" type="pres">
      <dgm:prSet presAssocID="{E67F1911-EBBF-47BF-BBF9-AA8B4C9042B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677EDA0-4027-FD45-9DE0-5271666A75EA}" type="pres">
      <dgm:prSet presAssocID="{E67F1911-EBBF-47BF-BBF9-AA8B4C9042B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DBC3D8F-F15D-0E40-8671-9B99E852F309}" type="pres">
      <dgm:prSet presAssocID="{E67F1911-EBBF-47BF-BBF9-AA8B4C9042B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4B07F0C-9359-664E-A593-2B6C01DB57A4}" type="presOf" srcId="{FC57AE97-8E81-49C1-9F48-3079DA99B0B6}" destId="{1677EDA0-4027-FD45-9DE0-5271666A75EA}" srcOrd="0" destOrd="0" presId="urn:microsoft.com/office/officeart/2005/8/layout/matrix3"/>
    <dgm:cxn modelId="{0F91A445-78CE-CA48-B62B-3FB99B2A5182}" type="presOf" srcId="{C43FDE99-5E5C-4B48-85A8-8C49BDE292D2}" destId="{2D5491A8-E4B7-3641-8D14-A586503313E3}" srcOrd="0" destOrd="0" presId="urn:microsoft.com/office/officeart/2005/8/layout/matrix3"/>
    <dgm:cxn modelId="{AE969246-ED4B-BA4B-B812-57F50A391FA6}" type="presOf" srcId="{E67F1911-EBBF-47BF-BBF9-AA8B4C9042B7}" destId="{62C6BDF7-028F-DC4D-AC92-3618854FDB26}" srcOrd="0" destOrd="0" presId="urn:microsoft.com/office/officeart/2005/8/layout/matrix3"/>
    <dgm:cxn modelId="{CE5FA561-5843-4A09-8D3E-C227E58A4BE1}" srcId="{E67F1911-EBBF-47BF-BBF9-AA8B4C9042B7}" destId="{026D7D0B-2357-4798-A49E-0371B50FFEAF}" srcOrd="3" destOrd="0" parTransId="{B40C8FC9-6EAA-4907-B9BF-14A46061CF2B}" sibTransId="{595D0520-09B0-46D6-A68B-FC6B651D8426}"/>
    <dgm:cxn modelId="{FE28D495-819D-4B39-A300-1FE927085110}" srcId="{E67F1911-EBBF-47BF-BBF9-AA8B4C9042B7}" destId="{B23E16CF-7FEC-437C-A6B9-01A43266A826}" srcOrd="1" destOrd="0" parTransId="{2FB9B7E8-EBAE-4FD0-946E-0FAFA2DA2760}" sibTransId="{80D21712-1043-4B57-83FC-4FB1AF3B026B}"/>
    <dgm:cxn modelId="{8EB54BB1-7681-5B4A-81BA-192ED814BC6B}" type="presOf" srcId="{B23E16CF-7FEC-437C-A6B9-01A43266A826}" destId="{B7A94756-1A52-514A-8960-744B639EE0B0}" srcOrd="0" destOrd="0" presId="urn:microsoft.com/office/officeart/2005/8/layout/matrix3"/>
    <dgm:cxn modelId="{B4DF5EE7-C4C6-4B06-B608-A59207831E10}" srcId="{E67F1911-EBBF-47BF-BBF9-AA8B4C9042B7}" destId="{FC57AE97-8E81-49C1-9F48-3079DA99B0B6}" srcOrd="2" destOrd="0" parTransId="{BFC24C53-AFB1-45B8-8F2D-7D501E9DD5BA}" sibTransId="{96919E92-B6DC-41DF-8490-486E3D88762C}"/>
    <dgm:cxn modelId="{D7039AEE-77B7-4EC6-9B0D-2C165A5A53E5}" srcId="{E67F1911-EBBF-47BF-BBF9-AA8B4C9042B7}" destId="{C43FDE99-5E5C-4B48-85A8-8C49BDE292D2}" srcOrd="0" destOrd="0" parTransId="{D19B4BD3-2228-4039-8DC8-788F289AD4D2}" sibTransId="{0BA776D2-86D5-44DA-A611-B4CEC3F854B7}"/>
    <dgm:cxn modelId="{7AF99DF1-D976-DB4F-BE42-279A765825A8}" type="presOf" srcId="{026D7D0B-2357-4798-A49E-0371B50FFEAF}" destId="{0DBC3D8F-F15D-0E40-8671-9B99E852F309}" srcOrd="0" destOrd="0" presId="urn:microsoft.com/office/officeart/2005/8/layout/matrix3"/>
    <dgm:cxn modelId="{9D06C3BF-6322-FC48-8C92-9E4782688138}" type="presParOf" srcId="{62C6BDF7-028F-DC4D-AC92-3618854FDB26}" destId="{06A8DB60-11BD-064B-A4D4-F592C9A88E65}" srcOrd="0" destOrd="0" presId="urn:microsoft.com/office/officeart/2005/8/layout/matrix3"/>
    <dgm:cxn modelId="{2ECC5A84-CF62-BE42-BF79-4CF1EB5103EE}" type="presParOf" srcId="{62C6BDF7-028F-DC4D-AC92-3618854FDB26}" destId="{2D5491A8-E4B7-3641-8D14-A586503313E3}" srcOrd="1" destOrd="0" presId="urn:microsoft.com/office/officeart/2005/8/layout/matrix3"/>
    <dgm:cxn modelId="{CF97CB94-701F-C84D-97C2-BBBE5CA8B697}" type="presParOf" srcId="{62C6BDF7-028F-DC4D-AC92-3618854FDB26}" destId="{B7A94756-1A52-514A-8960-744B639EE0B0}" srcOrd="2" destOrd="0" presId="urn:microsoft.com/office/officeart/2005/8/layout/matrix3"/>
    <dgm:cxn modelId="{1C9FB3F2-434C-4F49-A206-60F12853835F}" type="presParOf" srcId="{62C6BDF7-028F-DC4D-AC92-3618854FDB26}" destId="{1677EDA0-4027-FD45-9DE0-5271666A75EA}" srcOrd="3" destOrd="0" presId="urn:microsoft.com/office/officeart/2005/8/layout/matrix3"/>
    <dgm:cxn modelId="{00374479-BD0A-1347-ABCA-BAAB1803FDC1}" type="presParOf" srcId="{62C6BDF7-028F-DC4D-AC92-3618854FDB26}" destId="{0DBC3D8F-F15D-0E40-8671-9B99E852F30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822FE8-47C8-4CB0-ABB2-FA14273E55F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BCD75E-1914-41F5-9E9B-2D2B7A9DAC3E}">
      <dgm:prSet/>
      <dgm:spPr/>
      <dgm:t>
        <a:bodyPr/>
        <a:lstStyle/>
        <a:p>
          <a:r>
            <a:rPr lang="en-US"/>
            <a:t>Amazon is using technology for effective communication</a:t>
          </a:r>
        </a:p>
      </dgm:t>
    </dgm:pt>
    <dgm:pt modelId="{6A1B4F27-8A7F-4986-B8DB-326B882A7406}" type="parTrans" cxnId="{D64334FD-3B8E-4CFA-95DC-004F3DDB400D}">
      <dgm:prSet/>
      <dgm:spPr/>
      <dgm:t>
        <a:bodyPr/>
        <a:lstStyle/>
        <a:p>
          <a:endParaRPr lang="en-US"/>
        </a:p>
      </dgm:t>
    </dgm:pt>
    <dgm:pt modelId="{18078047-4C76-43B3-A70C-4D23E61F6567}" type="sibTrans" cxnId="{D64334FD-3B8E-4CFA-95DC-004F3DDB400D}">
      <dgm:prSet/>
      <dgm:spPr/>
      <dgm:t>
        <a:bodyPr/>
        <a:lstStyle/>
        <a:p>
          <a:endParaRPr lang="en-US"/>
        </a:p>
      </dgm:t>
    </dgm:pt>
    <dgm:pt modelId="{0668F948-EA09-44D5-8B8E-6F6C4CD2F5CD}">
      <dgm:prSet/>
      <dgm:spPr/>
      <dgm:t>
        <a:bodyPr/>
        <a:lstStyle/>
        <a:p>
          <a:r>
            <a:rPr lang="en-US"/>
            <a:t>Increase number of happy customers and stockholders</a:t>
          </a:r>
        </a:p>
      </dgm:t>
    </dgm:pt>
    <dgm:pt modelId="{3957A7C5-D128-410D-987F-561A27375CBA}" type="parTrans" cxnId="{71FDB5C0-00FD-4E6A-803F-88AB997FAE13}">
      <dgm:prSet/>
      <dgm:spPr/>
      <dgm:t>
        <a:bodyPr/>
        <a:lstStyle/>
        <a:p>
          <a:endParaRPr lang="en-US"/>
        </a:p>
      </dgm:t>
    </dgm:pt>
    <dgm:pt modelId="{43A8AE45-DAA1-40BD-948F-99CB777600BD}" type="sibTrans" cxnId="{71FDB5C0-00FD-4E6A-803F-88AB997FAE13}">
      <dgm:prSet/>
      <dgm:spPr/>
      <dgm:t>
        <a:bodyPr/>
        <a:lstStyle/>
        <a:p>
          <a:endParaRPr lang="en-US"/>
        </a:p>
      </dgm:t>
    </dgm:pt>
    <dgm:pt modelId="{79260E28-5D5B-4446-AF9B-A3E99964E351}">
      <dgm:prSet/>
      <dgm:spPr/>
      <dgm:t>
        <a:bodyPr/>
        <a:lstStyle/>
        <a:p>
          <a:r>
            <a:rPr lang="en-US"/>
            <a:t>Lower cost for communication channels </a:t>
          </a:r>
        </a:p>
      </dgm:t>
    </dgm:pt>
    <dgm:pt modelId="{4E7D9845-C90E-4AF0-95D2-A47EC78E1E8A}" type="parTrans" cxnId="{DF0EB382-CAA8-4598-AA44-D5A3EACB4F8B}">
      <dgm:prSet/>
      <dgm:spPr/>
      <dgm:t>
        <a:bodyPr/>
        <a:lstStyle/>
        <a:p>
          <a:endParaRPr lang="en-US"/>
        </a:p>
      </dgm:t>
    </dgm:pt>
    <dgm:pt modelId="{16B7380D-4E1E-4915-AAE0-17CD8C4C3DED}" type="sibTrans" cxnId="{DF0EB382-CAA8-4598-AA44-D5A3EACB4F8B}">
      <dgm:prSet/>
      <dgm:spPr/>
      <dgm:t>
        <a:bodyPr/>
        <a:lstStyle/>
        <a:p>
          <a:endParaRPr lang="en-US"/>
        </a:p>
      </dgm:t>
    </dgm:pt>
    <dgm:pt modelId="{8B507CDE-ECF6-4C67-98E6-F9709623278E}">
      <dgm:prSet/>
      <dgm:spPr/>
      <dgm:t>
        <a:bodyPr/>
        <a:lstStyle/>
        <a:p>
          <a:r>
            <a:rPr lang="en-US"/>
            <a:t>Increase the number of sales and profit</a:t>
          </a:r>
        </a:p>
      </dgm:t>
    </dgm:pt>
    <dgm:pt modelId="{F017722F-90BD-44C9-8EAC-1897CF486B2C}" type="parTrans" cxnId="{9115C018-A346-47B7-8EA3-039EC9325A2E}">
      <dgm:prSet/>
      <dgm:spPr/>
      <dgm:t>
        <a:bodyPr/>
        <a:lstStyle/>
        <a:p>
          <a:endParaRPr lang="en-US"/>
        </a:p>
      </dgm:t>
    </dgm:pt>
    <dgm:pt modelId="{87C0BB43-4305-4B6D-A9D2-7D9D0FAD6789}" type="sibTrans" cxnId="{9115C018-A346-47B7-8EA3-039EC9325A2E}">
      <dgm:prSet/>
      <dgm:spPr/>
      <dgm:t>
        <a:bodyPr/>
        <a:lstStyle/>
        <a:p>
          <a:endParaRPr lang="en-US"/>
        </a:p>
      </dgm:t>
    </dgm:pt>
    <dgm:pt modelId="{52E7EC89-E7A5-4656-8676-8886416735F4}">
      <dgm:prSet/>
      <dgm:spPr/>
      <dgm:t>
        <a:bodyPr/>
        <a:lstStyle/>
        <a:p>
          <a:r>
            <a:rPr lang="en-US"/>
            <a:t>Better image of the company on the market</a:t>
          </a:r>
        </a:p>
      </dgm:t>
    </dgm:pt>
    <dgm:pt modelId="{B8859320-C13D-4D0F-930C-A71211A0C035}" type="parTrans" cxnId="{C20C4F2A-8C3C-42E2-8065-95AFF4CB1054}">
      <dgm:prSet/>
      <dgm:spPr/>
      <dgm:t>
        <a:bodyPr/>
        <a:lstStyle/>
        <a:p>
          <a:endParaRPr lang="en-US"/>
        </a:p>
      </dgm:t>
    </dgm:pt>
    <dgm:pt modelId="{B9F0C0AA-6253-4BA7-B101-3C0C5DBA53B6}" type="sibTrans" cxnId="{C20C4F2A-8C3C-42E2-8065-95AFF4CB1054}">
      <dgm:prSet/>
      <dgm:spPr/>
      <dgm:t>
        <a:bodyPr/>
        <a:lstStyle/>
        <a:p>
          <a:endParaRPr lang="en-US"/>
        </a:p>
      </dgm:t>
    </dgm:pt>
    <dgm:pt modelId="{DA621647-B91C-4266-BD71-670B00D2BDAB}">
      <dgm:prSet/>
      <dgm:spPr/>
      <dgm:t>
        <a:bodyPr/>
        <a:lstStyle/>
        <a:p>
          <a:r>
            <a:rPr lang="en-US"/>
            <a:t>Reducing noise and barriers in communication</a:t>
          </a:r>
        </a:p>
      </dgm:t>
    </dgm:pt>
    <dgm:pt modelId="{8D0210E5-588E-46A7-BA84-7C7907E7A92A}" type="parTrans" cxnId="{FB3068E5-DF32-4749-8624-C786E6B5842B}">
      <dgm:prSet/>
      <dgm:spPr/>
      <dgm:t>
        <a:bodyPr/>
        <a:lstStyle/>
        <a:p>
          <a:endParaRPr lang="en-US"/>
        </a:p>
      </dgm:t>
    </dgm:pt>
    <dgm:pt modelId="{6050CDCD-A569-45D3-AF82-5F9256890A1D}" type="sibTrans" cxnId="{FB3068E5-DF32-4749-8624-C786E6B5842B}">
      <dgm:prSet/>
      <dgm:spPr/>
      <dgm:t>
        <a:bodyPr/>
        <a:lstStyle/>
        <a:p>
          <a:endParaRPr lang="en-US"/>
        </a:p>
      </dgm:t>
    </dgm:pt>
    <dgm:pt modelId="{E070D519-A011-D041-A39D-F4A69418D48C}" type="pres">
      <dgm:prSet presAssocID="{6F822FE8-47C8-4CB0-ABB2-FA14273E55FA}" presName="linear" presStyleCnt="0">
        <dgm:presLayoutVars>
          <dgm:animLvl val="lvl"/>
          <dgm:resizeHandles val="exact"/>
        </dgm:presLayoutVars>
      </dgm:prSet>
      <dgm:spPr/>
    </dgm:pt>
    <dgm:pt modelId="{10D887B1-5998-5F4F-B327-3D7D620ED28A}" type="pres">
      <dgm:prSet presAssocID="{6CBCD75E-1914-41F5-9E9B-2D2B7A9DAC3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0D91DF6-0D6B-DD46-B92B-95A76BC5F1B5}" type="pres">
      <dgm:prSet presAssocID="{18078047-4C76-43B3-A70C-4D23E61F6567}" presName="spacer" presStyleCnt="0"/>
      <dgm:spPr/>
    </dgm:pt>
    <dgm:pt modelId="{B7286F2C-9172-0449-AB98-83B2F7F3B13B}" type="pres">
      <dgm:prSet presAssocID="{0668F948-EA09-44D5-8B8E-6F6C4CD2F5C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A2595F0-2FE1-294E-9289-93336527700D}" type="pres">
      <dgm:prSet presAssocID="{43A8AE45-DAA1-40BD-948F-99CB777600BD}" presName="spacer" presStyleCnt="0"/>
      <dgm:spPr/>
    </dgm:pt>
    <dgm:pt modelId="{D4D60D14-85C0-EE4A-AB93-81DF09748FE8}" type="pres">
      <dgm:prSet presAssocID="{79260E28-5D5B-4446-AF9B-A3E99964E35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02F7D9B-06C6-BE45-975E-E99A73974788}" type="pres">
      <dgm:prSet presAssocID="{16B7380D-4E1E-4915-AAE0-17CD8C4C3DED}" presName="spacer" presStyleCnt="0"/>
      <dgm:spPr/>
    </dgm:pt>
    <dgm:pt modelId="{01125411-C1D2-8A48-871C-7206F19E79BD}" type="pres">
      <dgm:prSet presAssocID="{8B507CDE-ECF6-4C67-98E6-F9709623278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F047BDB-0187-0F4D-B6E8-A2BA0407FFE6}" type="pres">
      <dgm:prSet presAssocID="{87C0BB43-4305-4B6D-A9D2-7D9D0FAD6789}" presName="spacer" presStyleCnt="0"/>
      <dgm:spPr/>
    </dgm:pt>
    <dgm:pt modelId="{EBE4A50F-A631-B548-A9FC-F02ABCDA6166}" type="pres">
      <dgm:prSet presAssocID="{52E7EC89-E7A5-4656-8676-8886416735F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62BCE3C-8F17-0246-AF60-0F8E9BA93A0F}" type="pres">
      <dgm:prSet presAssocID="{B9F0C0AA-6253-4BA7-B101-3C0C5DBA53B6}" presName="spacer" presStyleCnt="0"/>
      <dgm:spPr/>
    </dgm:pt>
    <dgm:pt modelId="{4C8B8BBF-0443-864A-B5A9-12FBEDACF9EF}" type="pres">
      <dgm:prSet presAssocID="{DA621647-B91C-4266-BD71-670B00D2BDA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115C018-A346-47B7-8EA3-039EC9325A2E}" srcId="{6F822FE8-47C8-4CB0-ABB2-FA14273E55FA}" destId="{8B507CDE-ECF6-4C67-98E6-F9709623278E}" srcOrd="3" destOrd="0" parTransId="{F017722F-90BD-44C9-8EAC-1897CF486B2C}" sibTransId="{87C0BB43-4305-4B6D-A9D2-7D9D0FAD6789}"/>
    <dgm:cxn modelId="{E9B5521F-4D24-C046-8F83-F861E594844A}" type="presOf" srcId="{6CBCD75E-1914-41F5-9E9B-2D2B7A9DAC3E}" destId="{10D887B1-5998-5F4F-B327-3D7D620ED28A}" srcOrd="0" destOrd="0" presId="urn:microsoft.com/office/officeart/2005/8/layout/vList2"/>
    <dgm:cxn modelId="{C20C4F2A-8C3C-42E2-8065-95AFF4CB1054}" srcId="{6F822FE8-47C8-4CB0-ABB2-FA14273E55FA}" destId="{52E7EC89-E7A5-4656-8676-8886416735F4}" srcOrd="4" destOrd="0" parTransId="{B8859320-C13D-4D0F-930C-A71211A0C035}" sibTransId="{B9F0C0AA-6253-4BA7-B101-3C0C5DBA53B6}"/>
    <dgm:cxn modelId="{4139F549-0557-994E-9A9C-E889DDCFD395}" type="presOf" srcId="{0668F948-EA09-44D5-8B8E-6F6C4CD2F5CD}" destId="{B7286F2C-9172-0449-AB98-83B2F7F3B13B}" srcOrd="0" destOrd="0" presId="urn:microsoft.com/office/officeart/2005/8/layout/vList2"/>
    <dgm:cxn modelId="{078E104E-303E-F448-9F36-76AE447D3DDB}" type="presOf" srcId="{79260E28-5D5B-4446-AF9B-A3E99964E351}" destId="{D4D60D14-85C0-EE4A-AB93-81DF09748FE8}" srcOrd="0" destOrd="0" presId="urn:microsoft.com/office/officeart/2005/8/layout/vList2"/>
    <dgm:cxn modelId="{DF0EB382-CAA8-4598-AA44-D5A3EACB4F8B}" srcId="{6F822FE8-47C8-4CB0-ABB2-FA14273E55FA}" destId="{79260E28-5D5B-4446-AF9B-A3E99964E351}" srcOrd="2" destOrd="0" parTransId="{4E7D9845-C90E-4AF0-95D2-A47EC78E1E8A}" sibTransId="{16B7380D-4E1E-4915-AAE0-17CD8C4C3DED}"/>
    <dgm:cxn modelId="{7F3EF4BC-515D-8940-9DF7-EE4EF1921BE4}" type="presOf" srcId="{52E7EC89-E7A5-4656-8676-8886416735F4}" destId="{EBE4A50F-A631-B548-A9FC-F02ABCDA6166}" srcOrd="0" destOrd="0" presId="urn:microsoft.com/office/officeart/2005/8/layout/vList2"/>
    <dgm:cxn modelId="{71FDB5C0-00FD-4E6A-803F-88AB997FAE13}" srcId="{6F822FE8-47C8-4CB0-ABB2-FA14273E55FA}" destId="{0668F948-EA09-44D5-8B8E-6F6C4CD2F5CD}" srcOrd="1" destOrd="0" parTransId="{3957A7C5-D128-410D-987F-561A27375CBA}" sibTransId="{43A8AE45-DAA1-40BD-948F-99CB777600BD}"/>
    <dgm:cxn modelId="{B4204CC9-311D-D44B-A12B-3B260AC80280}" type="presOf" srcId="{6F822FE8-47C8-4CB0-ABB2-FA14273E55FA}" destId="{E070D519-A011-D041-A39D-F4A69418D48C}" srcOrd="0" destOrd="0" presId="urn:microsoft.com/office/officeart/2005/8/layout/vList2"/>
    <dgm:cxn modelId="{390831E3-0F36-6449-A5B2-28734B94971E}" type="presOf" srcId="{8B507CDE-ECF6-4C67-98E6-F9709623278E}" destId="{01125411-C1D2-8A48-871C-7206F19E79BD}" srcOrd="0" destOrd="0" presId="urn:microsoft.com/office/officeart/2005/8/layout/vList2"/>
    <dgm:cxn modelId="{FB3068E5-DF32-4749-8624-C786E6B5842B}" srcId="{6F822FE8-47C8-4CB0-ABB2-FA14273E55FA}" destId="{DA621647-B91C-4266-BD71-670B00D2BDAB}" srcOrd="5" destOrd="0" parTransId="{8D0210E5-588E-46A7-BA84-7C7907E7A92A}" sibTransId="{6050CDCD-A569-45D3-AF82-5F9256890A1D}"/>
    <dgm:cxn modelId="{91C361F3-D527-B149-ACED-D90F29AE9836}" type="presOf" srcId="{DA621647-B91C-4266-BD71-670B00D2BDAB}" destId="{4C8B8BBF-0443-864A-B5A9-12FBEDACF9EF}" srcOrd="0" destOrd="0" presId="urn:microsoft.com/office/officeart/2005/8/layout/vList2"/>
    <dgm:cxn modelId="{D64334FD-3B8E-4CFA-95DC-004F3DDB400D}" srcId="{6F822FE8-47C8-4CB0-ABB2-FA14273E55FA}" destId="{6CBCD75E-1914-41F5-9E9B-2D2B7A9DAC3E}" srcOrd="0" destOrd="0" parTransId="{6A1B4F27-8A7F-4986-B8DB-326B882A7406}" sibTransId="{18078047-4C76-43B3-A70C-4D23E61F6567}"/>
    <dgm:cxn modelId="{F6FEFA53-38E2-A540-AA63-00DEF8BF350F}" type="presParOf" srcId="{E070D519-A011-D041-A39D-F4A69418D48C}" destId="{10D887B1-5998-5F4F-B327-3D7D620ED28A}" srcOrd="0" destOrd="0" presId="urn:microsoft.com/office/officeart/2005/8/layout/vList2"/>
    <dgm:cxn modelId="{4EDA1B66-AD55-2D4A-A365-8F203D337119}" type="presParOf" srcId="{E070D519-A011-D041-A39D-F4A69418D48C}" destId="{30D91DF6-0D6B-DD46-B92B-95A76BC5F1B5}" srcOrd="1" destOrd="0" presId="urn:microsoft.com/office/officeart/2005/8/layout/vList2"/>
    <dgm:cxn modelId="{99256530-B16E-CA42-9B52-F5D7984577E4}" type="presParOf" srcId="{E070D519-A011-D041-A39D-F4A69418D48C}" destId="{B7286F2C-9172-0449-AB98-83B2F7F3B13B}" srcOrd="2" destOrd="0" presId="urn:microsoft.com/office/officeart/2005/8/layout/vList2"/>
    <dgm:cxn modelId="{343D0EC3-99D2-0141-9D2C-1635D9243BF6}" type="presParOf" srcId="{E070D519-A011-D041-A39D-F4A69418D48C}" destId="{0A2595F0-2FE1-294E-9289-93336527700D}" srcOrd="3" destOrd="0" presId="urn:microsoft.com/office/officeart/2005/8/layout/vList2"/>
    <dgm:cxn modelId="{A35A6BE3-5268-A94D-A656-E80146991871}" type="presParOf" srcId="{E070D519-A011-D041-A39D-F4A69418D48C}" destId="{D4D60D14-85C0-EE4A-AB93-81DF09748FE8}" srcOrd="4" destOrd="0" presId="urn:microsoft.com/office/officeart/2005/8/layout/vList2"/>
    <dgm:cxn modelId="{6B015AA1-DE07-B649-98EF-3A7AB1D4ABDA}" type="presParOf" srcId="{E070D519-A011-D041-A39D-F4A69418D48C}" destId="{002F7D9B-06C6-BE45-975E-E99A73974788}" srcOrd="5" destOrd="0" presId="urn:microsoft.com/office/officeart/2005/8/layout/vList2"/>
    <dgm:cxn modelId="{BAA723FE-C9D8-5848-822D-665BFAF371AF}" type="presParOf" srcId="{E070D519-A011-D041-A39D-F4A69418D48C}" destId="{01125411-C1D2-8A48-871C-7206F19E79BD}" srcOrd="6" destOrd="0" presId="urn:microsoft.com/office/officeart/2005/8/layout/vList2"/>
    <dgm:cxn modelId="{DA1176A9-ECE1-3D41-B2B8-503561B2C325}" type="presParOf" srcId="{E070D519-A011-D041-A39D-F4A69418D48C}" destId="{5F047BDB-0187-0F4D-B6E8-A2BA0407FFE6}" srcOrd="7" destOrd="0" presId="urn:microsoft.com/office/officeart/2005/8/layout/vList2"/>
    <dgm:cxn modelId="{85948E8B-CD41-204C-8087-365D600B728A}" type="presParOf" srcId="{E070D519-A011-D041-A39D-F4A69418D48C}" destId="{EBE4A50F-A631-B548-A9FC-F02ABCDA6166}" srcOrd="8" destOrd="0" presId="urn:microsoft.com/office/officeart/2005/8/layout/vList2"/>
    <dgm:cxn modelId="{61203F75-254A-F443-9CB7-2D5F6C8F63FF}" type="presParOf" srcId="{E070D519-A011-D041-A39D-F4A69418D48C}" destId="{962BCE3C-8F17-0246-AF60-0F8E9BA93A0F}" srcOrd="9" destOrd="0" presId="urn:microsoft.com/office/officeart/2005/8/layout/vList2"/>
    <dgm:cxn modelId="{8CD17250-CD1E-EA4A-8B50-7B8281FB0973}" type="presParOf" srcId="{E070D519-A011-D041-A39D-F4A69418D48C}" destId="{4C8B8BBF-0443-864A-B5A9-12FBEDACF9E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2F7F1E-D377-4700-90A2-A0E4B83533F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55CB8D-A593-409E-9102-F3C9771902F0}">
      <dgm:prSet/>
      <dgm:spPr/>
      <dgm:t>
        <a:bodyPr/>
        <a:lstStyle/>
        <a:p>
          <a:r>
            <a:rPr lang="en-US" dirty="0"/>
            <a:t>Horizontal communication - departments communicate the issues and the requests of the customers </a:t>
          </a:r>
        </a:p>
      </dgm:t>
    </dgm:pt>
    <dgm:pt modelId="{4609716F-7281-4193-A488-8CC1426864C5}" type="parTrans" cxnId="{8B5EBB78-2638-4DE7-A079-5DEF73EC6C1D}">
      <dgm:prSet/>
      <dgm:spPr/>
      <dgm:t>
        <a:bodyPr/>
        <a:lstStyle/>
        <a:p>
          <a:endParaRPr lang="en-US"/>
        </a:p>
      </dgm:t>
    </dgm:pt>
    <dgm:pt modelId="{030EACBF-E7AE-4FB1-AFE8-03B1DB270FE6}" type="sibTrans" cxnId="{8B5EBB78-2638-4DE7-A079-5DEF73EC6C1D}">
      <dgm:prSet/>
      <dgm:spPr/>
      <dgm:t>
        <a:bodyPr/>
        <a:lstStyle/>
        <a:p>
          <a:endParaRPr lang="en-US"/>
        </a:p>
      </dgm:t>
    </dgm:pt>
    <dgm:pt modelId="{BB8D59C5-4190-4867-B9B4-7C9E119B0E48}">
      <dgm:prSet/>
      <dgm:spPr/>
      <dgm:t>
        <a:bodyPr/>
        <a:lstStyle/>
        <a:p>
          <a:r>
            <a:rPr lang="en-US"/>
            <a:t>Vertical communication – the amazon employees send upward their messages to the requested level of competency in order to solve the problems.</a:t>
          </a:r>
        </a:p>
      </dgm:t>
    </dgm:pt>
    <dgm:pt modelId="{4179C5DC-A13F-4DB7-92C5-641C8D73F672}" type="parTrans" cxnId="{CD9B18CC-26E9-410C-AE1F-A46563612CE7}">
      <dgm:prSet/>
      <dgm:spPr/>
      <dgm:t>
        <a:bodyPr/>
        <a:lstStyle/>
        <a:p>
          <a:endParaRPr lang="en-US"/>
        </a:p>
      </dgm:t>
    </dgm:pt>
    <dgm:pt modelId="{80C52A4A-CAF5-4F8B-8AFD-AD8D8FFCC20C}" type="sibTrans" cxnId="{CD9B18CC-26E9-410C-AE1F-A46563612CE7}">
      <dgm:prSet/>
      <dgm:spPr/>
      <dgm:t>
        <a:bodyPr/>
        <a:lstStyle/>
        <a:p>
          <a:endParaRPr lang="en-US"/>
        </a:p>
      </dgm:t>
    </dgm:pt>
    <dgm:pt modelId="{B3D5B287-DB59-4B4B-8032-E9538DFD4151}">
      <dgm:prSet/>
      <dgm:spPr/>
      <dgm:t>
        <a:bodyPr/>
        <a:lstStyle/>
        <a:p>
          <a:r>
            <a:rPr lang="en-US"/>
            <a:t>Diagonal communication – departments sends on diagonal specific problems to be fixed to appropriate level of qualification.</a:t>
          </a:r>
        </a:p>
      </dgm:t>
    </dgm:pt>
    <dgm:pt modelId="{6669D658-13B5-4EEC-8209-F38B36324856}" type="parTrans" cxnId="{C715DA81-93C0-4237-937D-640B4F056529}">
      <dgm:prSet/>
      <dgm:spPr/>
      <dgm:t>
        <a:bodyPr/>
        <a:lstStyle/>
        <a:p>
          <a:endParaRPr lang="en-US"/>
        </a:p>
      </dgm:t>
    </dgm:pt>
    <dgm:pt modelId="{E6F12933-DFC3-4894-81B6-470DD756DABE}" type="sibTrans" cxnId="{C715DA81-93C0-4237-937D-640B4F056529}">
      <dgm:prSet/>
      <dgm:spPr/>
      <dgm:t>
        <a:bodyPr/>
        <a:lstStyle/>
        <a:p>
          <a:endParaRPr lang="en-US"/>
        </a:p>
      </dgm:t>
    </dgm:pt>
    <dgm:pt modelId="{D1170DB8-DCB0-463F-B137-F19ADF20CAB4}">
      <dgm:prSet/>
      <dgm:spPr/>
      <dgm:t>
        <a:bodyPr/>
        <a:lstStyle/>
        <a:p>
          <a:r>
            <a:rPr lang="en-US"/>
            <a:t>Methods: written communication only for customers.</a:t>
          </a:r>
        </a:p>
      </dgm:t>
    </dgm:pt>
    <dgm:pt modelId="{3B1D8FF2-9319-476F-AF79-64C3D91C348B}" type="parTrans" cxnId="{150DC9EB-3737-4329-BA3A-95E95EBF1673}">
      <dgm:prSet/>
      <dgm:spPr/>
      <dgm:t>
        <a:bodyPr/>
        <a:lstStyle/>
        <a:p>
          <a:endParaRPr lang="en-US"/>
        </a:p>
      </dgm:t>
    </dgm:pt>
    <dgm:pt modelId="{1D6197C4-2FF6-4F62-95D7-EEAE497201EE}" type="sibTrans" cxnId="{150DC9EB-3737-4329-BA3A-95E95EBF1673}">
      <dgm:prSet/>
      <dgm:spPr/>
      <dgm:t>
        <a:bodyPr/>
        <a:lstStyle/>
        <a:p>
          <a:endParaRPr lang="en-US"/>
        </a:p>
      </dgm:t>
    </dgm:pt>
    <dgm:pt modelId="{AE891053-749E-1D40-9F74-C51BE25D755E}" type="pres">
      <dgm:prSet presAssocID="{8A2F7F1E-D377-4700-90A2-A0E4B83533F3}" presName="linear" presStyleCnt="0">
        <dgm:presLayoutVars>
          <dgm:animLvl val="lvl"/>
          <dgm:resizeHandles val="exact"/>
        </dgm:presLayoutVars>
      </dgm:prSet>
      <dgm:spPr/>
    </dgm:pt>
    <dgm:pt modelId="{7137F2D5-221E-7641-ADA3-6F0ABE490007}" type="pres">
      <dgm:prSet presAssocID="{1C55CB8D-A593-409E-9102-F3C9771902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B4922A-F473-0848-80CD-BE07F00EA9E2}" type="pres">
      <dgm:prSet presAssocID="{030EACBF-E7AE-4FB1-AFE8-03B1DB270FE6}" presName="spacer" presStyleCnt="0"/>
      <dgm:spPr/>
    </dgm:pt>
    <dgm:pt modelId="{580B8DA6-ECFD-E541-98D1-95E04C205570}" type="pres">
      <dgm:prSet presAssocID="{BB8D59C5-4190-4867-B9B4-7C9E119B0E4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34B8CD-68C4-BE4B-9611-B25BE45FF008}" type="pres">
      <dgm:prSet presAssocID="{80C52A4A-CAF5-4F8B-8AFD-AD8D8FFCC20C}" presName="spacer" presStyleCnt="0"/>
      <dgm:spPr/>
    </dgm:pt>
    <dgm:pt modelId="{26B61D03-014F-8C42-B381-94C339C4E7A9}" type="pres">
      <dgm:prSet presAssocID="{B3D5B287-DB59-4B4B-8032-E9538DFD415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1C93E08-3989-F246-BC8F-427DE61200E6}" type="pres">
      <dgm:prSet presAssocID="{E6F12933-DFC3-4894-81B6-470DD756DABE}" presName="spacer" presStyleCnt="0"/>
      <dgm:spPr/>
    </dgm:pt>
    <dgm:pt modelId="{ABE3DB6A-E8E7-C84A-89A6-1E5B80F47344}" type="pres">
      <dgm:prSet presAssocID="{D1170DB8-DCB0-463F-B137-F19ADF20CAB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A555B23-43A0-DD48-9A10-5D180AF19BD9}" type="presOf" srcId="{1C55CB8D-A593-409E-9102-F3C9771902F0}" destId="{7137F2D5-221E-7641-ADA3-6F0ABE490007}" srcOrd="0" destOrd="0" presId="urn:microsoft.com/office/officeart/2005/8/layout/vList2"/>
    <dgm:cxn modelId="{8B5EBB78-2638-4DE7-A079-5DEF73EC6C1D}" srcId="{8A2F7F1E-D377-4700-90A2-A0E4B83533F3}" destId="{1C55CB8D-A593-409E-9102-F3C9771902F0}" srcOrd="0" destOrd="0" parTransId="{4609716F-7281-4193-A488-8CC1426864C5}" sibTransId="{030EACBF-E7AE-4FB1-AFE8-03B1DB270FE6}"/>
    <dgm:cxn modelId="{C715DA81-93C0-4237-937D-640B4F056529}" srcId="{8A2F7F1E-D377-4700-90A2-A0E4B83533F3}" destId="{B3D5B287-DB59-4B4B-8032-E9538DFD4151}" srcOrd="2" destOrd="0" parTransId="{6669D658-13B5-4EEC-8209-F38B36324856}" sibTransId="{E6F12933-DFC3-4894-81B6-470DD756DABE}"/>
    <dgm:cxn modelId="{B82F4FA5-C5DA-D143-997E-709476D38553}" type="presOf" srcId="{BB8D59C5-4190-4867-B9B4-7C9E119B0E48}" destId="{580B8DA6-ECFD-E541-98D1-95E04C205570}" srcOrd="0" destOrd="0" presId="urn:microsoft.com/office/officeart/2005/8/layout/vList2"/>
    <dgm:cxn modelId="{EFF5A0A7-3A30-5E49-BBBF-56AEEF91B8C2}" type="presOf" srcId="{8A2F7F1E-D377-4700-90A2-A0E4B83533F3}" destId="{AE891053-749E-1D40-9F74-C51BE25D755E}" srcOrd="0" destOrd="0" presId="urn:microsoft.com/office/officeart/2005/8/layout/vList2"/>
    <dgm:cxn modelId="{CD9B18CC-26E9-410C-AE1F-A46563612CE7}" srcId="{8A2F7F1E-D377-4700-90A2-A0E4B83533F3}" destId="{BB8D59C5-4190-4867-B9B4-7C9E119B0E48}" srcOrd="1" destOrd="0" parTransId="{4179C5DC-A13F-4DB7-92C5-641C8D73F672}" sibTransId="{80C52A4A-CAF5-4F8B-8AFD-AD8D8FFCC20C}"/>
    <dgm:cxn modelId="{150DC9EB-3737-4329-BA3A-95E95EBF1673}" srcId="{8A2F7F1E-D377-4700-90A2-A0E4B83533F3}" destId="{D1170DB8-DCB0-463F-B137-F19ADF20CAB4}" srcOrd="3" destOrd="0" parTransId="{3B1D8FF2-9319-476F-AF79-64C3D91C348B}" sibTransId="{1D6197C4-2FF6-4F62-95D7-EEAE497201EE}"/>
    <dgm:cxn modelId="{E16BCEF8-B36F-BE4B-82FB-9DD7392C7FCE}" type="presOf" srcId="{D1170DB8-DCB0-463F-B137-F19ADF20CAB4}" destId="{ABE3DB6A-E8E7-C84A-89A6-1E5B80F47344}" srcOrd="0" destOrd="0" presId="urn:microsoft.com/office/officeart/2005/8/layout/vList2"/>
    <dgm:cxn modelId="{043687FF-0F64-5444-B4A2-9408FEB39FC9}" type="presOf" srcId="{B3D5B287-DB59-4B4B-8032-E9538DFD4151}" destId="{26B61D03-014F-8C42-B381-94C339C4E7A9}" srcOrd="0" destOrd="0" presId="urn:microsoft.com/office/officeart/2005/8/layout/vList2"/>
    <dgm:cxn modelId="{6833DE34-01B1-A84B-86D1-B8D2B04D61A5}" type="presParOf" srcId="{AE891053-749E-1D40-9F74-C51BE25D755E}" destId="{7137F2D5-221E-7641-ADA3-6F0ABE490007}" srcOrd="0" destOrd="0" presId="urn:microsoft.com/office/officeart/2005/8/layout/vList2"/>
    <dgm:cxn modelId="{2AC98906-4A9E-FA4A-933A-91F32B41EB2A}" type="presParOf" srcId="{AE891053-749E-1D40-9F74-C51BE25D755E}" destId="{9AB4922A-F473-0848-80CD-BE07F00EA9E2}" srcOrd="1" destOrd="0" presId="urn:microsoft.com/office/officeart/2005/8/layout/vList2"/>
    <dgm:cxn modelId="{C64FA805-398C-0C4E-9A05-53E757F2EE87}" type="presParOf" srcId="{AE891053-749E-1D40-9F74-C51BE25D755E}" destId="{580B8DA6-ECFD-E541-98D1-95E04C205570}" srcOrd="2" destOrd="0" presId="urn:microsoft.com/office/officeart/2005/8/layout/vList2"/>
    <dgm:cxn modelId="{2791FD0C-FC8A-A546-AC46-64252546BFF9}" type="presParOf" srcId="{AE891053-749E-1D40-9F74-C51BE25D755E}" destId="{CA34B8CD-68C4-BE4B-9611-B25BE45FF008}" srcOrd="3" destOrd="0" presId="urn:microsoft.com/office/officeart/2005/8/layout/vList2"/>
    <dgm:cxn modelId="{35CC9952-1F00-0C4C-BCC0-1A920B7332E9}" type="presParOf" srcId="{AE891053-749E-1D40-9F74-C51BE25D755E}" destId="{26B61D03-014F-8C42-B381-94C339C4E7A9}" srcOrd="4" destOrd="0" presId="urn:microsoft.com/office/officeart/2005/8/layout/vList2"/>
    <dgm:cxn modelId="{1C4F02E2-6FD0-E443-AF64-07A5F042DF83}" type="presParOf" srcId="{AE891053-749E-1D40-9F74-C51BE25D755E}" destId="{61C93E08-3989-F246-BC8F-427DE61200E6}" srcOrd="5" destOrd="0" presId="urn:microsoft.com/office/officeart/2005/8/layout/vList2"/>
    <dgm:cxn modelId="{4D17814A-BDD1-DC40-ACA3-B07EDE3ECB14}" type="presParOf" srcId="{AE891053-749E-1D40-9F74-C51BE25D755E}" destId="{ABE3DB6A-E8E7-C84A-89A6-1E5B80F473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C4EB86-9503-464B-A976-668C231E61E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953C13-A9D8-4425-8F9D-9EFECA7C51D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Amazon  is using a dynamic communication model</a:t>
          </a:r>
        </a:p>
      </dgm:t>
    </dgm:pt>
    <dgm:pt modelId="{AAC050EB-C026-4F25-8288-2EDC8AC0D347}" type="parTrans" cxnId="{518179E5-AE8F-49C6-AE96-BBB4690C3729}">
      <dgm:prSet/>
      <dgm:spPr/>
      <dgm:t>
        <a:bodyPr/>
        <a:lstStyle/>
        <a:p>
          <a:endParaRPr lang="en-US"/>
        </a:p>
      </dgm:t>
    </dgm:pt>
    <dgm:pt modelId="{98B91615-872B-4104-9607-BF74CF2BBF5A}" type="sibTrans" cxnId="{518179E5-AE8F-49C6-AE96-BBB4690C3729}">
      <dgm:prSet/>
      <dgm:spPr/>
      <dgm:t>
        <a:bodyPr/>
        <a:lstStyle/>
        <a:p>
          <a:endParaRPr lang="en-US"/>
        </a:p>
      </dgm:t>
    </dgm:pt>
    <dgm:pt modelId="{2A527D58-E437-47B8-A2C9-2F066AC6B0B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Technology it is used in a creative way to elaborate communication channels. New communication technology change the nature of communication.(Rogers, 1986)</a:t>
          </a:r>
        </a:p>
      </dgm:t>
    </dgm:pt>
    <dgm:pt modelId="{C278D6C6-A98C-463B-B14F-C72923366156}" type="parTrans" cxnId="{7D94D85C-3388-4E56-A222-37CA405FD4BC}">
      <dgm:prSet/>
      <dgm:spPr/>
      <dgm:t>
        <a:bodyPr/>
        <a:lstStyle/>
        <a:p>
          <a:endParaRPr lang="en-US"/>
        </a:p>
      </dgm:t>
    </dgm:pt>
    <dgm:pt modelId="{8B7EEC34-6CED-4AFF-9E16-44E7627C8750}" type="sibTrans" cxnId="{7D94D85C-3388-4E56-A222-37CA405FD4BC}">
      <dgm:prSet/>
      <dgm:spPr/>
      <dgm:t>
        <a:bodyPr/>
        <a:lstStyle/>
        <a:p>
          <a:endParaRPr lang="en-US"/>
        </a:p>
      </dgm:t>
    </dgm:pt>
    <dgm:pt modelId="{3BCDA83A-1DC0-4E3E-8651-A3817C0798D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Richer communication channels can be used to improve the experience of the customers (video-call and voice calls)</a:t>
          </a:r>
        </a:p>
      </dgm:t>
    </dgm:pt>
    <dgm:pt modelId="{5F2A472B-601D-4CF5-99DB-3113D06EC243}" type="parTrans" cxnId="{3415A1D3-1F73-4AF1-9B99-4AAEDDE31FC6}">
      <dgm:prSet/>
      <dgm:spPr/>
      <dgm:t>
        <a:bodyPr/>
        <a:lstStyle/>
        <a:p>
          <a:endParaRPr lang="en-US"/>
        </a:p>
      </dgm:t>
    </dgm:pt>
    <dgm:pt modelId="{2D9BBF3B-A704-466E-8731-99388FA6F9D4}" type="sibTrans" cxnId="{3415A1D3-1F73-4AF1-9B99-4AAEDDE31FC6}">
      <dgm:prSet/>
      <dgm:spPr/>
      <dgm:t>
        <a:bodyPr/>
        <a:lstStyle/>
        <a:p>
          <a:endParaRPr lang="en-US"/>
        </a:p>
      </dgm:t>
    </dgm:pt>
    <dgm:pt modelId="{347925E6-A3D2-421F-BCEB-C0103589D78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Being a huge organization in a multi cultural country they face multiple barriers of communication </a:t>
          </a:r>
        </a:p>
      </dgm:t>
    </dgm:pt>
    <dgm:pt modelId="{2ACD3F25-6BC7-4C98-9760-81292567F144}" type="parTrans" cxnId="{8CCF95B4-832C-428E-9279-BB19512322DB}">
      <dgm:prSet/>
      <dgm:spPr/>
      <dgm:t>
        <a:bodyPr/>
        <a:lstStyle/>
        <a:p>
          <a:endParaRPr lang="en-US"/>
        </a:p>
      </dgm:t>
    </dgm:pt>
    <dgm:pt modelId="{F47AE50A-7418-4AD4-8125-B151844022C7}" type="sibTrans" cxnId="{8CCF95B4-832C-428E-9279-BB19512322DB}">
      <dgm:prSet/>
      <dgm:spPr/>
      <dgm:t>
        <a:bodyPr/>
        <a:lstStyle/>
        <a:p>
          <a:endParaRPr lang="en-US"/>
        </a:p>
      </dgm:t>
    </dgm:pt>
    <dgm:pt modelId="{7A05AE61-A2BA-410F-B398-C6FA7CEBD75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Importance of communication is well understood an implemented in the organization and contributes decisively to company growth</a:t>
          </a: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Communication is a big factor of Amazon success (Wu, 2018)</a:t>
          </a:r>
        </a:p>
      </dgm:t>
    </dgm:pt>
    <dgm:pt modelId="{FCBD6F80-06CF-4C65-BEA1-243DA35877A0}" type="parTrans" cxnId="{9D16431C-B9F5-4D6C-8128-8DACBE332F2D}">
      <dgm:prSet/>
      <dgm:spPr/>
      <dgm:t>
        <a:bodyPr/>
        <a:lstStyle/>
        <a:p>
          <a:endParaRPr lang="en-US"/>
        </a:p>
      </dgm:t>
    </dgm:pt>
    <dgm:pt modelId="{E78F8CCA-233D-4D28-AF14-C6F4F934C26E}" type="sibTrans" cxnId="{9D16431C-B9F5-4D6C-8128-8DACBE332F2D}">
      <dgm:prSet/>
      <dgm:spPr/>
      <dgm:t>
        <a:bodyPr/>
        <a:lstStyle/>
        <a:p>
          <a:endParaRPr lang="en-US"/>
        </a:p>
      </dgm:t>
    </dgm:pt>
    <dgm:pt modelId="{049C2050-E950-8F41-BEC0-4BE294D54BC5}" type="pres">
      <dgm:prSet presAssocID="{F0C4EB86-9503-464B-A976-668C231E61E3}" presName="vert0" presStyleCnt="0">
        <dgm:presLayoutVars>
          <dgm:dir/>
          <dgm:animOne val="branch"/>
          <dgm:animLvl val="lvl"/>
        </dgm:presLayoutVars>
      </dgm:prSet>
      <dgm:spPr/>
    </dgm:pt>
    <dgm:pt modelId="{0F45C0CC-1D98-6F45-BB40-771E9399D94E}" type="pres">
      <dgm:prSet presAssocID="{65953C13-A9D8-4425-8F9D-9EFECA7C51D2}" presName="thickLine" presStyleLbl="alignNode1" presStyleIdx="0" presStyleCnt="5"/>
      <dgm:spPr/>
    </dgm:pt>
    <dgm:pt modelId="{D9A93F55-7F8B-D347-81A3-E2A91CCFEFBE}" type="pres">
      <dgm:prSet presAssocID="{65953C13-A9D8-4425-8F9D-9EFECA7C51D2}" presName="horz1" presStyleCnt="0"/>
      <dgm:spPr/>
    </dgm:pt>
    <dgm:pt modelId="{1C9252F2-1350-F142-B3A6-2DAB51C4AA8F}" type="pres">
      <dgm:prSet presAssocID="{65953C13-A9D8-4425-8F9D-9EFECA7C51D2}" presName="tx1" presStyleLbl="revTx" presStyleIdx="0" presStyleCnt="5"/>
      <dgm:spPr/>
    </dgm:pt>
    <dgm:pt modelId="{F16F9314-31A3-0646-982B-9B19081DF503}" type="pres">
      <dgm:prSet presAssocID="{65953C13-A9D8-4425-8F9D-9EFECA7C51D2}" presName="vert1" presStyleCnt="0"/>
      <dgm:spPr/>
    </dgm:pt>
    <dgm:pt modelId="{2D7E2DA6-86ED-DB40-9DA1-F4B7A701816A}" type="pres">
      <dgm:prSet presAssocID="{2A527D58-E437-47B8-A2C9-2F066AC6B0B1}" presName="thickLine" presStyleLbl="alignNode1" presStyleIdx="1" presStyleCnt="5"/>
      <dgm:spPr/>
    </dgm:pt>
    <dgm:pt modelId="{3F3A320B-8F4B-B740-AEA8-7FBE504E5C1A}" type="pres">
      <dgm:prSet presAssocID="{2A527D58-E437-47B8-A2C9-2F066AC6B0B1}" presName="horz1" presStyleCnt="0"/>
      <dgm:spPr/>
    </dgm:pt>
    <dgm:pt modelId="{32C383FD-474A-984B-A51B-8A912714CC93}" type="pres">
      <dgm:prSet presAssocID="{2A527D58-E437-47B8-A2C9-2F066AC6B0B1}" presName="tx1" presStyleLbl="revTx" presStyleIdx="1" presStyleCnt="5"/>
      <dgm:spPr/>
    </dgm:pt>
    <dgm:pt modelId="{43FF075F-BEA6-934B-953A-DE9C6B139A63}" type="pres">
      <dgm:prSet presAssocID="{2A527D58-E437-47B8-A2C9-2F066AC6B0B1}" presName="vert1" presStyleCnt="0"/>
      <dgm:spPr/>
    </dgm:pt>
    <dgm:pt modelId="{69B84219-7CB8-FF45-8887-0B3E5543E2EE}" type="pres">
      <dgm:prSet presAssocID="{3BCDA83A-1DC0-4E3E-8651-A3817C0798DA}" presName="thickLine" presStyleLbl="alignNode1" presStyleIdx="2" presStyleCnt="5"/>
      <dgm:spPr/>
    </dgm:pt>
    <dgm:pt modelId="{284778E0-4050-CA4B-94DD-4B14845043CE}" type="pres">
      <dgm:prSet presAssocID="{3BCDA83A-1DC0-4E3E-8651-A3817C0798DA}" presName="horz1" presStyleCnt="0"/>
      <dgm:spPr/>
    </dgm:pt>
    <dgm:pt modelId="{F4E7584A-F458-F142-8F56-ECAC9203AAB7}" type="pres">
      <dgm:prSet presAssocID="{3BCDA83A-1DC0-4E3E-8651-A3817C0798DA}" presName="tx1" presStyleLbl="revTx" presStyleIdx="2" presStyleCnt="5"/>
      <dgm:spPr/>
    </dgm:pt>
    <dgm:pt modelId="{34F081AD-63B2-334D-95A8-761C50920153}" type="pres">
      <dgm:prSet presAssocID="{3BCDA83A-1DC0-4E3E-8651-A3817C0798DA}" presName="vert1" presStyleCnt="0"/>
      <dgm:spPr/>
    </dgm:pt>
    <dgm:pt modelId="{F56EC3CF-E94A-FA42-B58E-BAAECF827427}" type="pres">
      <dgm:prSet presAssocID="{347925E6-A3D2-421F-BCEB-C0103589D788}" presName="thickLine" presStyleLbl="alignNode1" presStyleIdx="3" presStyleCnt="5"/>
      <dgm:spPr/>
    </dgm:pt>
    <dgm:pt modelId="{19C79866-1D02-004A-AA66-D29681EEA374}" type="pres">
      <dgm:prSet presAssocID="{347925E6-A3D2-421F-BCEB-C0103589D788}" presName="horz1" presStyleCnt="0"/>
      <dgm:spPr/>
    </dgm:pt>
    <dgm:pt modelId="{A514BA51-FD01-0E4A-9699-4EBC633F0907}" type="pres">
      <dgm:prSet presAssocID="{347925E6-A3D2-421F-BCEB-C0103589D788}" presName="tx1" presStyleLbl="revTx" presStyleIdx="3" presStyleCnt="5"/>
      <dgm:spPr/>
    </dgm:pt>
    <dgm:pt modelId="{8FBE3EC2-B2AF-684F-88A1-DDC556B57E39}" type="pres">
      <dgm:prSet presAssocID="{347925E6-A3D2-421F-BCEB-C0103589D788}" presName="vert1" presStyleCnt="0"/>
      <dgm:spPr/>
    </dgm:pt>
    <dgm:pt modelId="{210FFF2D-BB57-EF4E-ADFC-D9CED48A1AB8}" type="pres">
      <dgm:prSet presAssocID="{7A05AE61-A2BA-410F-B398-C6FA7CEBD756}" presName="thickLine" presStyleLbl="alignNode1" presStyleIdx="4" presStyleCnt="5"/>
      <dgm:spPr/>
    </dgm:pt>
    <dgm:pt modelId="{DFEA1A34-C160-F048-9BAB-F16D7FD88F63}" type="pres">
      <dgm:prSet presAssocID="{7A05AE61-A2BA-410F-B398-C6FA7CEBD756}" presName="horz1" presStyleCnt="0"/>
      <dgm:spPr/>
    </dgm:pt>
    <dgm:pt modelId="{328084BA-5CA2-EC47-9696-8AA3FC1ADF32}" type="pres">
      <dgm:prSet presAssocID="{7A05AE61-A2BA-410F-B398-C6FA7CEBD756}" presName="tx1" presStyleLbl="revTx" presStyleIdx="4" presStyleCnt="5"/>
      <dgm:spPr/>
    </dgm:pt>
    <dgm:pt modelId="{6E69598F-71B1-8449-A32E-61726282B6CC}" type="pres">
      <dgm:prSet presAssocID="{7A05AE61-A2BA-410F-B398-C6FA7CEBD756}" presName="vert1" presStyleCnt="0"/>
      <dgm:spPr/>
    </dgm:pt>
  </dgm:ptLst>
  <dgm:cxnLst>
    <dgm:cxn modelId="{9D16431C-B9F5-4D6C-8128-8DACBE332F2D}" srcId="{F0C4EB86-9503-464B-A976-668C231E61E3}" destId="{7A05AE61-A2BA-410F-B398-C6FA7CEBD756}" srcOrd="4" destOrd="0" parTransId="{FCBD6F80-06CF-4C65-BEA1-243DA35877A0}" sibTransId="{E78F8CCA-233D-4D28-AF14-C6F4F934C26E}"/>
    <dgm:cxn modelId="{753CA159-CB2E-7A4E-97DF-47FA9B4DCC74}" type="presOf" srcId="{3BCDA83A-1DC0-4E3E-8651-A3817C0798DA}" destId="{F4E7584A-F458-F142-8F56-ECAC9203AAB7}" srcOrd="0" destOrd="0" presId="urn:microsoft.com/office/officeart/2008/layout/LinedList"/>
    <dgm:cxn modelId="{7D94D85C-3388-4E56-A222-37CA405FD4BC}" srcId="{F0C4EB86-9503-464B-A976-668C231E61E3}" destId="{2A527D58-E437-47B8-A2C9-2F066AC6B0B1}" srcOrd="1" destOrd="0" parTransId="{C278D6C6-A98C-463B-B14F-C72923366156}" sibTransId="{8B7EEC34-6CED-4AFF-9E16-44E7627C8750}"/>
    <dgm:cxn modelId="{FB9FF75C-0A1D-1145-A98F-3FE13EC14565}" type="presOf" srcId="{7A05AE61-A2BA-410F-B398-C6FA7CEBD756}" destId="{328084BA-5CA2-EC47-9696-8AA3FC1ADF32}" srcOrd="0" destOrd="0" presId="urn:microsoft.com/office/officeart/2008/layout/LinedList"/>
    <dgm:cxn modelId="{C979208F-51CA-7D4B-91B2-0DBDE31D009A}" type="presOf" srcId="{2A527D58-E437-47B8-A2C9-2F066AC6B0B1}" destId="{32C383FD-474A-984B-A51B-8A912714CC93}" srcOrd="0" destOrd="0" presId="urn:microsoft.com/office/officeart/2008/layout/LinedList"/>
    <dgm:cxn modelId="{8CCF95B4-832C-428E-9279-BB19512322DB}" srcId="{F0C4EB86-9503-464B-A976-668C231E61E3}" destId="{347925E6-A3D2-421F-BCEB-C0103589D788}" srcOrd="3" destOrd="0" parTransId="{2ACD3F25-6BC7-4C98-9760-81292567F144}" sibTransId="{F47AE50A-7418-4AD4-8125-B151844022C7}"/>
    <dgm:cxn modelId="{37D9FCC2-8402-E749-B5B4-07E3506E5FD3}" type="presOf" srcId="{347925E6-A3D2-421F-BCEB-C0103589D788}" destId="{A514BA51-FD01-0E4A-9699-4EBC633F0907}" srcOrd="0" destOrd="0" presId="urn:microsoft.com/office/officeart/2008/layout/LinedList"/>
    <dgm:cxn modelId="{3415A1D3-1F73-4AF1-9B99-4AAEDDE31FC6}" srcId="{F0C4EB86-9503-464B-A976-668C231E61E3}" destId="{3BCDA83A-1DC0-4E3E-8651-A3817C0798DA}" srcOrd="2" destOrd="0" parTransId="{5F2A472B-601D-4CF5-99DB-3113D06EC243}" sibTransId="{2D9BBF3B-A704-466E-8731-99388FA6F9D4}"/>
    <dgm:cxn modelId="{484138E2-3C78-2B4C-ABE5-1A229C51039A}" type="presOf" srcId="{65953C13-A9D8-4425-8F9D-9EFECA7C51D2}" destId="{1C9252F2-1350-F142-B3A6-2DAB51C4AA8F}" srcOrd="0" destOrd="0" presId="urn:microsoft.com/office/officeart/2008/layout/LinedList"/>
    <dgm:cxn modelId="{518179E5-AE8F-49C6-AE96-BBB4690C3729}" srcId="{F0C4EB86-9503-464B-A976-668C231E61E3}" destId="{65953C13-A9D8-4425-8F9D-9EFECA7C51D2}" srcOrd="0" destOrd="0" parTransId="{AAC050EB-C026-4F25-8288-2EDC8AC0D347}" sibTransId="{98B91615-872B-4104-9607-BF74CF2BBF5A}"/>
    <dgm:cxn modelId="{B3C7C8EB-D88F-4C40-AE0C-DB06B5DE9BA6}" type="presOf" srcId="{F0C4EB86-9503-464B-A976-668C231E61E3}" destId="{049C2050-E950-8F41-BEC0-4BE294D54BC5}" srcOrd="0" destOrd="0" presId="urn:microsoft.com/office/officeart/2008/layout/LinedList"/>
    <dgm:cxn modelId="{BC7D7D77-C11A-EA41-80C6-FD09B269EE93}" type="presParOf" srcId="{049C2050-E950-8F41-BEC0-4BE294D54BC5}" destId="{0F45C0CC-1D98-6F45-BB40-771E9399D94E}" srcOrd="0" destOrd="0" presId="urn:microsoft.com/office/officeart/2008/layout/LinedList"/>
    <dgm:cxn modelId="{72D38679-31C8-4A46-8915-44AC18C53493}" type="presParOf" srcId="{049C2050-E950-8F41-BEC0-4BE294D54BC5}" destId="{D9A93F55-7F8B-D347-81A3-E2A91CCFEFBE}" srcOrd="1" destOrd="0" presId="urn:microsoft.com/office/officeart/2008/layout/LinedList"/>
    <dgm:cxn modelId="{AEFFB7D5-6611-344F-A49A-AEA735AD29E5}" type="presParOf" srcId="{D9A93F55-7F8B-D347-81A3-E2A91CCFEFBE}" destId="{1C9252F2-1350-F142-B3A6-2DAB51C4AA8F}" srcOrd="0" destOrd="0" presId="urn:microsoft.com/office/officeart/2008/layout/LinedList"/>
    <dgm:cxn modelId="{CF1CF7E8-9BB3-B34C-90ED-981A52A81D9B}" type="presParOf" srcId="{D9A93F55-7F8B-D347-81A3-E2A91CCFEFBE}" destId="{F16F9314-31A3-0646-982B-9B19081DF503}" srcOrd="1" destOrd="0" presId="urn:microsoft.com/office/officeart/2008/layout/LinedList"/>
    <dgm:cxn modelId="{CCAEBF30-21AA-6942-B4EA-6C1B1AF78DA2}" type="presParOf" srcId="{049C2050-E950-8F41-BEC0-4BE294D54BC5}" destId="{2D7E2DA6-86ED-DB40-9DA1-F4B7A701816A}" srcOrd="2" destOrd="0" presId="urn:microsoft.com/office/officeart/2008/layout/LinedList"/>
    <dgm:cxn modelId="{2380DA72-8916-534A-90BF-32258608BD92}" type="presParOf" srcId="{049C2050-E950-8F41-BEC0-4BE294D54BC5}" destId="{3F3A320B-8F4B-B740-AEA8-7FBE504E5C1A}" srcOrd="3" destOrd="0" presId="urn:microsoft.com/office/officeart/2008/layout/LinedList"/>
    <dgm:cxn modelId="{8FD3FEF1-121C-8642-975E-899DC62E4D1B}" type="presParOf" srcId="{3F3A320B-8F4B-B740-AEA8-7FBE504E5C1A}" destId="{32C383FD-474A-984B-A51B-8A912714CC93}" srcOrd="0" destOrd="0" presId="urn:microsoft.com/office/officeart/2008/layout/LinedList"/>
    <dgm:cxn modelId="{AB6D09A6-E60C-B744-937B-11619B3D49F2}" type="presParOf" srcId="{3F3A320B-8F4B-B740-AEA8-7FBE504E5C1A}" destId="{43FF075F-BEA6-934B-953A-DE9C6B139A63}" srcOrd="1" destOrd="0" presId="urn:microsoft.com/office/officeart/2008/layout/LinedList"/>
    <dgm:cxn modelId="{4207EECD-F76E-7C47-8C8A-DB4CE6E5F698}" type="presParOf" srcId="{049C2050-E950-8F41-BEC0-4BE294D54BC5}" destId="{69B84219-7CB8-FF45-8887-0B3E5543E2EE}" srcOrd="4" destOrd="0" presId="urn:microsoft.com/office/officeart/2008/layout/LinedList"/>
    <dgm:cxn modelId="{DBDBBF40-03CC-FB47-8DAE-B3FE460C14DB}" type="presParOf" srcId="{049C2050-E950-8F41-BEC0-4BE294D54BC5}" destId="{284778E0-4050-CA4B-94DD-4B14845043CE}" srcOrd="5" destOrd="0" presId="urn:microsoft.com/office/officeart/2008/layout/LinedList"/>
    <dgm:cxn modelId="{B1A76638-65E8-4B41-86EA-4E401D8790FF}" type="presParOf" srcId="{284778E0-4050-CA4B-94DD-4B14845043CE}" destId="{F4E7584A-F458-F142-8F56-ECAC9203AAB7}" srcOrd="0" destOrd="0" presId="urn:microsoft.com/office/officeart/2008/layout/LinedList"/>
    <dgm:cxn modelId="{01CFD92B-652E-934A-B5D8-4A2D5E820DFB}" type="presParOf" srcId="{284778E0-4050-CA4B-94DD-4B14845043CE}" destId="{34F081AD-63B2-334D-95A8-761C50920153}" srcOrd="1" destOrd="0" presId="urn:microsoft.com/office/officeart/2008/layout/LinedList"/>
    <dgm:cxn modelId="{94632826-E3BD-3E43-8B5B-1E7ABA3E846B}" type="presParOf" srcId="{049C2050-E950-8F41-BEC0-4BE294D54BC5}" destId="{F56EC3CF-E94A-FA42-B58E-BAAECF827427}" srcOrd="6" destOrd="0" presId="urn:microsoft.com/office/officeart/2008/layout/LinedList"/>
    <dgm:cxn modelId="{959504D2-04B4-DF4C-AFE3-A0BC5C8160AB}" type="presParOf" srcId="{049C2050-E950-8F41-BEC0-4BE294D54BC5}" destId="{19C79866-1D02-004A-AA66-D29681EEA374}" srcOrd="7" destOrd="0" presId="urn:microsoft.com/office/officeart/2008/layout/LinedList"/>
    <dgm:cxn modelId="{A3171F95-66F8-A445-9EE4-F26F0F7AA965}" type="presParOf" srcId="{19C79866-1D02-004A-AA66-D29681EEA374}" destId="{A514BA51-FD01-0E4A-9699-4EBC633F0907}" srcOrd="0" destOrd="0" presId="urn:microsoft.com/office/officeart/2008/layout/LinedList"/>
    <dgm:cxn modelId="{F834F7CB-5523-D541-B89B-6FB4F272F798}" type="presParOf" srcId="{19C79866-1D02-004A-AA66-D29681EEA374}" destId="{8FBE3EC2-B2AF-684F-88A1-DDC556B57E39}" srcOrd="1" destOrd="0" presId="urn:microsoft.com/office/officeart/2008/layout/LinedList"/>
    <dgm:cxn modelId="{E8D61BB3-C223-874A-85C8-E4D38578DFF9}" type="presParOf" srcId="{049C2050-E950-8F41-BEC0-4BE294D54BC5}" destId="{210FFF2D-BB57-EF4E-ADFC-D9CED48A1AB8}" srcOrd="8" destOrd="0" presId="urn:microsoft.com/office/officeart/2008/layout/LinedList"/>
    <dgm:cxn modelId="{41D92736-5506-BF4C-94C6-469101DFDCAC}" type="presParOf" srcId="{049C2050-E950-8F41-BEC0-4BE294D54BC5}" destId="{DFEA1A34-C160-F048-9BAB-F16D7FD88F63}" srcOrd="9" destOrd="0" presId="urn:microsoft.com/office/officeart/2008/layout/LinedList"/>
    <dgm:cxn modelId="{C3674F3F-8661-F345-B32F-71B3035B1F7F}" type="presParOf" srcId="{DFEA1A34-C160-F048-9BAB-F16D7FD88F63}" destId="{328084BA-5CA2-EC47-9696-8AA3FC1ADF32}" srcOrd="0" destOrd="0" presId="urn:microsoft.com/office/officeart/2008/layout/LinedList"/>
    <dgm:cxn modelId="{73125A41-F0CD-964C-9A16-8BFE5BF69324}" type="presParOf" srcId="{DFEA1A34-C160-F048-9BAB-F16D7FD88F63}" destId="{6E69598F-71B1-8449-A32E-61726282B6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30EC9F-8059-4311-8351-69B52B9DD485}">
      <dsp:nvSpPr>
        <dsp:cNvPr id="0" name=""/>
        <dsp:cNvSpPr/>
      </dsp:nvSpPr>
      <dsp:spPr>
        <a:xfrm>
          <a:off x="886189" y="1215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Emotions- angry customers, frustration, excitement</a:t>
          </a:r>
        </a:p>
      </dsp:txBody>
      <dsp:txXfrm>
        <a:off x="886189" y="1215"/>
        <a:ext cx="1686744" cy="1012046"/>
      </dsp:txXfrm>
    </dsp:sp>
    <dsp:sp modelId="{4510FC32-2E71-4950-A729-7A3A0348EE85}">
      <dsp:nvSpPr>
        <dsp:cNvPr id="0" name=""/>
        <dsp:cNvSpPr/>
      </dsp:nvSpPr>
      <dsp:spPr>
        <a:xfrm>
          <a:off x="2741608" y="1215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Language</a:t>
          </a:r>
        </a:p>
      </dsp:txBody>
      <dsp:txXfrm>
        <a:off x="2741608" y="1215"/>
        <a:ext cx="1686744" cy="1012046"/>
      </dsp:txXfrm>
    </dsp:sp>
    <dsp:sp modelId="{A6AB02BF-9B98-47DC-8845-B52FB0158F38}">
      <dsp:nvSpPr>
        <dsp:cNvPr id="0" name=""/>
        <dsp:cNvSpPr/>
      </dsp:nvSpPr>
      <dsp:spPr>
        <a:xfrm>
          <a:off x="886189" y="1181936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Cultural differences</a:t>
          </a:r>
        </a:p>
      </dsp:txBody>
      <dsp:txXfrm>
        <a:off x="886189" y="1181936"/>
        <a:ext cx="1686744" cy="1012046"/>
      </dsp:txXfrm>
    </dsp:sp>
    <dsp:sp modelId="{286365A1-DD11-45C9-8667-FBEF4F5AE528}">
      <dsp:nvSpPr>
        <dsp:cNvPr id="0" name=""/>
        <dsp:cNvSpPr/>
      </dsp:nvSpPr>
      <dsp:spPr>
        <a:xfrm>
          <a:off x="2741608" y="1181936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Overwhelming information</a:t>
          </a:r>
        </a:p>
      </dsp:txBody>
      <dsp:txXfrm>
        <a:off x="2741608" y="1181936"/>
        <a:ext cx="1686744" cy="1012046"/>
      </dsp:txXfrm>
    </dsp:sp>
    <dsp:sp modelId="{D48A9A20-7936-48EE-A481-541822ED239D}">
      <dsp:nvSpPr>
        <dsp:cNvPr id="0" name=""/>
        <dsp:cNvSpPr/>
      </dsp:nvSpPr>
      <dsp:spPr>
        <a:xfrm>
          <a:off x="886189" y="2362657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Defensiveness  of the employee of customer support</a:t>
          </a:r>
        </a:p>
      </dsp:txBody>
      <dsp:txXfrm>
        <a:off x="886189" y="2362657"/>
        <a:ext cx="1686744" cy="1012046"/>
      </dsp:txXfrm>
    </dsp:sp>
    <dsp:sp modelId="{482449DC-B4AB-4279-A5C9-6A67A2DDCAE6}">
      <dsp:nvSpPr>
        <dsp:cNvPr id="0" name=""/>
        <dsp:cNvSpPr/>
      </dsp:nvSpPr>
      <dsp:spPr>
        <a:xfrm>
          <a:off x="2741608" y="2362657"/>
          <a:ext cx="1686744" cy="1012046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Lack of commitment of Amazon employee</a:t>
          </a:r>
        </a:p>
      </dsp:txBody>
      <dsp:txXfrm>
        <a:off x="2741608" y="2362657"/>
        <a:ext cx="1686744" cy="1012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8DB60-11BD-064B-A4D4-F592C9A88E65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491A8-E4B7-3641-8D14-A586503313E3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Feedback from customers</a:t>
          </a:r>
        </a:p>
      </dsp:txBody>
      <dsp:txXfrm>
        <a:off x="1007221" y="627745"/>
        <a:ext cx="1937228" cy="1937228"/>
      </dsp:txXfrm>
    </dsp:sp>
    <dsp:sp modelId="{B7A94756-1A52-514A-8960-744B639EE0B0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Simplify language</a:t>
          </a:r>
        </a:p>
      </dsp:txBody>
      <dsp:txXfrm>
        <a:off x="3319190" y="627745"/>
        <a:ext cx="1937228" cy="1937228"/>
      </dsp:txXfrm>
    </dsp:sp>
    <dsp:sp modelId="{1677EDA0-4027-FD45-9DE0-5271666A75EA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Constrain emotions of customer department when facing angry customers </a:t>
          </a:r>
        </a:p>
      </dsp:txBody>
      <dsp:txXfrm>
        <a:off x="1007221" y="2939714"/>
        <a:ext cx="1937228" cy="1937228"/>
      </dsp:txXfrm>
    </dsp:sp>
    <dsp:sp modelId="{0DBC3D8F-F15D-0E40-8671-9B99E852F309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Accepting the miscommunication and working to lower its consequences.(Erven, 2002)</a:t>
          </a:r>
        </a:p>
      </dsp:txBody>
      <dsp:txXfrm>
        <a:off x="3319190" y="2939714"/>
        <a:ext cx="1937228" cy="193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D887B1-5998-5F4F-B327-3D7D620ED28A}">
      <dsp:nvSpPr>
        <dsp:cNvPr id="0" name=""/>
        <dsp:cNvSpPr/>
      </dsp:nvSpPr>
      <dsp:spPr>
        <a:xfrm>
          <a:off x="0" y="703273"/>
          <a:ext cx="6111297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Amazon is using technology for effective communication</a:t>
          </a:r>
        </a:p>
      </dsp:txBody>
      <dsp:txXfrm>
        <a:off x="23417" y="726690"/>
        <a:ext cx="6064463" cy="432866"/>
      </dsp:txXfrm>
    </dsp:sp>
    <dsp:sp modelId="{B7286F2C-9172-0449-AB98-83B2F7F3B13B}">
      <dsp:nvSpPr>
        <dsp:cNvPr id="0" name=""/>
        <dsp:cNvSpPr/>
      </dsp:nvSpPr>
      <dsp:spPr>
        <a:xfrm>
          <a:off x="0" y="1240573"/>
          <a:ext cx="6111297" cy="479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 number of happy customers and stockholders</a:t>
          </a:r>
        </a:p>
      </dsp:txBody>
      <dsp:txXfrm>
        <a:off x="23417" y="1263990"/>
        <a:ext cx="6064463" cy="432866"/>
      </dsp:txXfrm>
    </dsp:sp>
    <dsp:sp modelId="{D4D60D14-85C0-EE4A-AB93-81DF09748FE8}">
      <dsp:nvSpPr>
        <dsp:cNvPr id="0" name=""/>
        <dsp:cNvSpPr/>
      </dsp:nvSpPr>
      <dsp:spPr>
        <a:xfrm>
          <a:off x="0" y="1777873"/>
          <a:ext cx="6111297" cy="479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Lower cost for communication channels </a:t>
          </a:r>
        </a:p>
      </dsp:txBody>
      <dsp:txXfrm>
        <a:off x="23417" y="1801290"/>
        <a:ext cx="6064463" cy="432866"/>
      </dsp:txXfrm>
    </dsp:sp>
    <dsp:sp modelId="{01125411-C1D2-8A48-871C-7206F19E79BD}">
      <dsp:nvSpPr>
        <dsp:cNvPr id="0" name=""/>
        <dsp:cNvSpPr/>
      </dsp:nvSpPr>
      <dsp:spPr>
        <a:xfrm>
          <a:off x="0" y="2315173"/>
          <a:ext cx="6111297" cy="47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 the number of sales and profit</a:t>
          </a:r>
        </a:p>
      </dsp:txBody>
      <dsp:txXfrm>
        <a:off x="23417" y="2338590"/>
        <a:ext cx="6064463" cy="432866"/>
      </dsp:txXfrm>
    </dsp:sp>
    <dsp:sp modelId="{EBE4A50F-A631-B548-A9FC-F02ABCDA6166}">
      <dsp:nvSpPr>
        <dsp:cNvPr id="0" name=""/>
        <dsp:cNvSpPr/>
      </dsp:nvSpPr>
      <dsp:spPr>
        <a:xfrm>
          <a:off x="0" y="2852473"/>
          <a:ext cx="6111297" cy="4797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Better image of the company on the market</a:t>
          </a:r>
        </a:p>
      </dsp:txBody>
      <dsp:txXfrm>
        <a:off x="23417" y="2875890"/>
        <a:ext cx="6064463" cy="432866"/>
      </dsp:txXfrm>
    </dsp:sp>
    <dsp:sp modelId="{4C8B8BBF-0443-864A-B5A9-12FBEDACF9EF}">
      <dsp:nvSpPr>
        <dsp:cNvPr id="0" name=""/>
        <dsp:cNvSpPr/>
      </dsp:nvSpPr>
      <dsp:spPr>
        <a:xfrm>
          <a:off x="0" y="3389773"/>
          <a:ext cx="6111297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Reducing noise and barriers in communication</a:t>
          </a:r>
        </a:p>
      </dsp:txBody>
      <dsp:txXfrm>
        <a:off x="23417" y="3413190"/>
        <a:ext cx="6064463" cy="432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7F2D5-221E-7641-ADA3-6F0ABE490007}">
      <dsp:nvSpPr>
        <dsp:cNvPr id="0" name=""/>
        <dsp:cNvSpPr/>
      </dsp:nvSpPr>
      <dsp:spPr>
        <a:xfrm>
          <a:off x="0" y="55194"/>
          <a:ext cx="5989320" cy="111881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Horizontal communication - departments communicate the issues and the requests of the customers </a:t>
          </a:r>
        </a:p>
      </dsp:txBody>
      <dsp:txXfrm>
        <a:off x="54616" y="109810"/>
        <a:ext cx="5880088" cy="1009580"/>
      </dsp:txXfrm>
    </dsp:sp>
    <dsp:sp modelId="{580B8DA6-ECFD-E541-98D1-95E04C205570}">
      <dsp:nvSpPr>
        <dsp:cNvPr id="0" name=""/>
        <dsp:cNvSpPr/>
      </dsp:nvSpPr>
      <dsp:spPr>
        <a:xfrm>
          <a:off x="0" y="1231607"/>
          <a:ext cx="5989320" cy="1118812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Vertical communication – the amazon employees send upward their messages to the requested level of competency in order to solve the problems.</a:t>
          </a:r>
        </a:p>
      </dsp:txBody>
      <dsp:txXfrm>
        <a:off x="54616" y="1286223"/>
        <a:ext cx="5880088" cy="1009580"/>
      </dsp:txXfrm>
    </dsp:sp>
    <dsp:sp modelId="{26B61D03-014F-8C42-B381-94C339C4E7A9}">
      <dsp:nvSpPr>
        <dsp:cNvPr id="0" name=""/>
        <dsp:cNvSpPr/>
      </dsp:nvSpPr>
      <dsp:spPr>
        <a:xfrm>
          <a:off x="0" y="2408019"/>
          <a:ext cx="5989320" cy="1118812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Diagonal communication – departments sends on diagonal specific problems to be fixed to appropriate level of qualification.</a:t>
          </a:r>
        </a:p>
      </dsp:txBody>
      <dsp:txXfrm>
        <a:off x="54616" y="2462635"/>
        <a:ext cx="5880088" cy="1009580"/>
      </dsp:txXfrm>
    </dsp:sp>
    <dsp:sp modelId="{ABE3DB6A-E8E7-C84A-89A6-1E5B80F47344}">
      <dsp:nvSpPr>
        <dsp:cNvPr id="0" name=""/>
        <dsp:cNvSpPr/>
      </dsp:nvSpPr>
      <dsp:spPr>
        <a:xfrm>
          <a:off x="0" y="3584432"/>
          <a:ext cx="5989320" cy="111881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Methods: written communication only for customers.</a:t>
          </a:r>
        </a:p>
      </dsp:txBody>
      <dsp:txXfrm>
        <a:off x="54616" y="3639048"/>
        <a:ext cx="5880088" cy="10095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5C0CC-1D98-6F45-BB40-771E9399D94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252F2-1350-F142-B3A6-2DAB51C4AA8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Amazon  is using a dynamic communication model</a:t>
          </a:r>
        </a:p>
      </dsp:txBody>
      <dsp:txXfrm>
        <a:off x="0" y="675"/>
        <a:ext cx="6900512" cy="1106957"/>
      </dsp:txXfrm>
    </dsp:sp>
    <dsp:sp modelId="{2D7E2DA6-86ED-DB40-9DA1-F4B7A701816A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383FD-474A-984B-A51B-8A912714CC93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Technology it is used in a creative way to elaborate communication channels. New communication technology change the nature of communication.(Rogers, 1986)</a:t>
          </a:r>
        </a:p>
      </dsp:txBody>
      <dsp:txXfrm>
        <a:off x="0" y="1107633"/>
        <a:ext cx="6900512" cy="1106957"/>
      </dsp:txXfrm>
    </dsp:sp>
    <dsp:sp modelId="{69B84219-7CB8-FF45-8887-0B3E5543E2EE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7584A-F458-F142-8F56-ECAC9203AAB7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Richer communication channels can be used to improve the experience of the customers (video-call and voice calls)</a:t>
          </a:r>
        </a:p>
      </dsp:txBody>
      <dsp:txXfrm>
        <a:off x="0" y="2214591"/>
        <a:ext cx="6900512" cy="1106957"/>
      </dsp:txXfrm>
    </dsp:sp>
    <dsp:sp modelId="{F56EC3CF-E94A-FA42-B58E-BAAECF82742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4BA51-FD01-0E4A-9699-4EBC633F0907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Being a huge organization in a multi cultural country they face multiple barriers of communication </a:t>
          </a:r>
        </a:p>
      </dsp:txBody>
      <dsp:txXfrm>
        <a:off x="0" y="3321549"/>
        <a:ext cx="6900512" cy="1106957"/>
      </dsp:txXfrm>
    </dsp:sp>
    <dsp:sp modelId="{210FFF2D-BB57-EF4E-ADFC-D9CED48A1AB8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084BA-5CA2-EC47-9696-8AA3FC1ADF3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Importance of communication is well understood an implemented in the organization and contributes decisively to company growth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Communication is a big factor of Amazon success (Wu, 2018)</a:t>
          </a:r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79895-1B84-4731-BF9F-DA6E020492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1A7CB9-01C3-45EE-A03F-6077C73E1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B47C5-D826-43D1-B89D-5AFDF27E6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709C8-D12A-40AF-A11B-744591B2D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07780-3440-4442-9A3C-ED2CC4BDA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4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467D-CA9F-4A08-A462-36E4B160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99C8A-2A82-4C3F-A9E2-7BE9931DED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799D7-57E9-429C-8D5B-B9340F0B8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0C4A4-07FF-495C-8DB4-6CFCAAD53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8547-8461-4A8B-897E-F6C1561E0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411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523B3-C710-48E0-B1F9-4EA7FBFCE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C14482-88AE-496C-B451-BF19FD9A05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6C6BA-B818-4B9B-A064-C95E67E80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62EB3-FF32-496A-AB4B-047D528DE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E15EA-BFAE-4E7D-8EB8-620B3BCEE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772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15A6-D4AE-4706-9C06-542D42E47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9003B-B5AD-4DF9-B10D-2FF455033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5257D-F2EE-476C-A4FD-46DC1AD33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7F9B27-B24C-42E6-8ACA-9FC273C8B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FF094B-E9B5-4A19-B0A0-8DC5C0B85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DA853-B058-4A86-A7D8-1022531FE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95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380B9-C79B-49BD-8F7E-1F5F71F7A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433B32-E457-4911-9810-91F0AF44A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38FFC5-7912-480A-A168-497F6F11B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3A3630-4BBF-4177-B662-969CA1D28C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7EC4F5-EEDF-4D60-BABF-D3AFA87FE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45A8C5-BA9B-4DF6-B4A3-49E45942A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2ECEC3-2870-4150-B714-9438FDC7E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1A5BEC-AA09-41F6-8861-DC93703E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46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D3763-6432-41B1-809A-C8C67E00C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B1530-F44B-47B0-89A3-035620AE6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F2A00-AF08-4D49-846C-CE21E2AA8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3177D0-1CAE-4FEC-AE41-79C5248D0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500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42078B-91D9-476F-BE75-8382BE606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730F5B-8C02-4387-98E7-BAED73DCB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E8ED1A-C54E-4D65-BDD8-C8F290607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2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F5380-7757-4476-AA8F-940F0698F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C235-C5D0-49FA-9AB9-8BF9ED904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A765FB-0C68-438D-8969-B726105640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5E730-64B3-4433-A701-8D7A7377A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2D4CE3-70F2-4ED2-9FFB-89D09249B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1EAA8-3FAC-429F-B018-52049716E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838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37882-51FB-47EC-A4E8-BF1E7F2BA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1809C6-B606-4016-B35C-47876D23E2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F7674-368C-4533-B078-AFD0226A0F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038E91-82C2-4E12-8BDE-224351A04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7DC48-1B0E-42F8-9D85-D51C7AB7D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CF4C2A-9C96-44F2-9F06-E1D22B6FA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60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75009-CF8D-4F6C-9F31-BB9F7EDDC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1ACA1E-49CA-4EF1-A9FC-10052FBB91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0974C-ADF6-466C-A37A-C3CBC5787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3C789-1D1E-41A8-AFBF-59B0FF64E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2899C-ECE9-4A3B-878E-5EC9F54C0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70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1580CC-47C7-4809-9758-22B99CA491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EDF474-F892-488A-9189-5C0729735E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FD0C3-3642-48B9-BA28-3F72005F4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614A3-61F1-4AB2-90C0-CAF965B46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E4C2B-06F7-42EA-B10F-3874D1003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270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DA3615-1500-405D-BFDC-ADFE9F78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43A22-45F8-4D57-83DA-1FEAAC486E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EB75B-0CCD-4650-9461-B3B8FB792D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29D4C-C382-4007-8AF9-44BA254A3934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6BEBC-122C-4B24-806B-0BC21C6619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3D339-8434-48A2-8BD0-76BB5E57BA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CA3A1-8A84-48F2-876A-782E8E088D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561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luediamondgallery.com/handwriting/c/conclusions.html" TargetMode="External"/><Relationship Id="rId3" Type="http://schemas.openxmlformats.org/officeDocument/2006/relationships/diagramLayout" Target="../diagrams/layout5.xml"/><Relationship Id="rId7" Type="http://schemas.openxmlformats.org/officeDocument/2006/relationships/image" Target="../media/image6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BF01580478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4" descr="Desk with productivity items">
            <a:extLst>
              <a:ext uri="{FF2B5EF4-FFF2-40B4-BE49-F238E27FC236}">
                <a16:creationId xmlns:a16="http://schemas.microsoft.com/office/drawing/2014/main" id="{68EBCE71-ED67-4BB5-B71C-BB0BF6B142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1515" r="11513" b="-1"/>
          <a:stretch/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Strategies for effective Communication in 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Students' names: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Corina Popescu (2026257)</a:t>
            </a:r>
          </a:p>
          <a:p>
            <a:pPr algn="l"/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Radu Andreescu (2026729)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Dr.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Nazmul Hasan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BMSW4002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3901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3E73A-3E88-164A-AD2A-5C350DB40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0" y="2477730"/>
            <a:ext cx="4546002" cy="1481414"/>
          </a:xfrm>
          <a:ln>
            <a:solidFill>
              <a:schemeClr val="accent2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anchor="ctr">
            <a:normAutofit/>
          </a:bodyPr>
          <a:lstStyle/>
          <a:p>
            <a:r>
              <a:rPr lang="en-US" sz="5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39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A342E-255E-2348-9659-2343A1BB9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We will analyze Amazon and its models of communication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Will talk about channel of communication used by Amazon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Recommendations for other channel of communication that can improve the way Amazon is doing it now</a:t>
            </a:r>
          </a:p>
          <a:p>
            <a:r>
              <a:rPr lang="en-US" sz="2000" dirty="0">
                <a:solidFill>
                  <a:schemeClr val="bg1"/>
                </a:solidFill>
              </a:rPr>
              <a:t>Barriers of communication that Amazon must deal with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impact of effective communication on overall business at Amazon</a:t>
            </a:r>
          </a:p>
        </p:txBody>
      </p:sp>
    </p:spTree>
    <p:extLst>
      <p:ext uri="{BB962C8B-B14F-4D97-AF65-F5344CB8AC3E}">
        <p14:creationId xmlns:p14="http://schemas.microsoft.com/office/powerpoint/2010/main" val="3537852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9BE6F6B-19BD-443C-8FB0-FA45F13F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9505" cy="6857542"/>
          </a:xfrm>
          <a:custGeom>
            <a:avLst/>
            <a:gdLst>
              <a:gd name="connsiteX0" fmla="*/ 0 w 7539505"/>
              <a:gd name="connsiteY0" fmla="*/ 0 h 6857542"/>
              <a:gd name="connsiteX1" fmla="*/ 6392832 w 7539505"/>
              <a:gd name="connsiteY1" fmla="*/ 0 h 6857542"/>
              <a:gd name="connsiteX2" fmla="*/ 6405479 w 7539505"/>
              <a:gd name="connsiteY2" fmla="*/ 31774 h 6857542"/>
              <a:gd name="connsiteX3" fmla="*/ 7460487 w 7539505"/>
              <a:gd name="connsiteY3" fmla="*/ 2682457 h 6857542"/>
              <a:gd name="connsiteX4" fmla="*/ 7460487 w 7539505"/>
              <a:gd name="connsiteY4" fmla="*/ 3752208 h 6857542"/>
              <a:gd name="connsiteX5" fmla="*/ 6302983 w 7539505"/>
              <a:gd name="connsiteY5" fmla="*/ 6660411 h 6857542"/>
              <a:gd name="connsiteX6" fmla="*/ 6224521 w 7539505"/>
              <a:gd name="connsiteY6" fmla="*/ 6857542 h 6857542"/>
              <a:gd name="connsiteX7" fmla="*/ 0 w 7539505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39505" h="6857542">
                <a:moveTo>
                  <a:pt x="0" y="0"/>
                </a:moveTo>
                <a:lnTo>
                  <a:pt x="6392832" y="0"/>
                </a:lnTo>
                <a:lnTo>
                  <a:pt x="6405479" y="31774"/>
                </a:lnTo>
                <a:cubicBezTo>
                  <a:pt x="7460487" y="2682457"/>
                  <a:pt x="7460487" y="2682457"/>
                  <a:pt x="7460487" y="2682457"/>
                </a:cubicBezTo>
                <a:cubicBezTo>
                  <a:pt x="7565845" y="2988100"/>
                  <a:pt x="7565845" y="3446565"/>
                  <a:pt x="7460487" y="3752208"/>
                </a:cubicBezTo>
                <a:cubicBezTo>
                  <a:pt x="6976500" y="4968215"/>
                  <a:pt x="6598385" y="5918220"/>
                  <a:pt x="6302983" y="6660411"/>
                </a:cubicBezTo>
                <a:lnTo>
                  <a:pt x="6224521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7755" y="1603717"/>
            <a:ext cx="5573478" cy="1914344"/>
          </a:xfrm>
          <a:ln>
            <a:solidFill>
              <a:schemeClr val="bg1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b="1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Schramm’s model of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4158" y="3755790"/>
            <a:ext cx="5271714" cy="2616875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 Schramm communication model attempts to explain how meaning is communicated between individuals, businesses, and other entities.</a:t>
            </a:r>
          </a:p>
          <a:p>
            <a:r>
              <a:rPr lang="en-US" sz="16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Communication, according to the Schramm model, is a process that occurs between a sender (transmitter) and a receiver: there will also be a message and a medium via which the message can be communicated.</a:t>
            </a:r>
            <a:r>
              <a:rPr lang="en-US" sz="1600" b="0" i="0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(Schramm, 1948)</a:t>
            </a:r>
            <a:endPara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" name="Group 15">
            <a:extLst>
              <a:ext uri="{FF2B5EF4-FFF2-40B4-BE49-F238E27FC236}">
                <a16:creationId xmlns:a16="http://schemas.microsoft.com/office/drawing/2014/main" id="{C0E9D773-7FEB-49A7-9CC0-76B8FC895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0080" y="640080"/>
            <a:ext cx="1128382" cy="847206"/>
            <a:chOff x="5307830" y="325570"/>
            <a:chExt cx="1128382" cy="847206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38E76DE4-15F2-442B-A21D-7E4E54A01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1AE5C0EE-AE74-4F67-BE75-9859C73C4B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76D3E9E-987D-42ED-98FC-B1F9F6351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760" y="1189596"/>
            <a:ext cx="4476486" cy="34808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1EB3A8-A899-4228-8A61-7E62F4FC4F62}"/>
              </a:ext>
            </a:extLst>
          </p:cNvPr>
          <p:cNvSpPr txBox="1"/>
          <p:nvPr/>
        </p:nvSpPr>
        <p:spPr>
          <a:xfrm>
            <a:off x="7658259" y="4899578"/>
            <a:ext cx="44149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1100" b="0" i="0" dirty="0">
                <a:solidFill>
                  <a:srgbClr val="555555"/>
                </a:solidFill>
                <a:effectLst/>
                <a:latin typeface="Open Sans" panose="020B0606030504020204" pitchFamily="34" charset="0"/>
              </a:rPr>
              <a:t>Figure 4.4 The Schramm model of the communication process</a:t>
            </a:r>
          </a:p>
        </p:txBody>
      </p:sp>
    </p:spTree>
    <p:extLst>
      <p:ext uri="{BB962C8B-B14F-4D97-AF65-F5344CB8AC3E}">
        <p14:creationId xmlns:p14="http://schemas.microsoft.com/office/powerpoint/2010/main" val="4142657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4868" y="399324"/>
            <a:ext cx="5363588" cy="1325563"/>
          </a:xfrm>
          <a:ln>
            <a:solidFill>
              <a:schemeClr val="accent2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3400" b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communication for Amazon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963788" y="2026340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3092" y="2213530"/>
            <a:ext cx="8233787" cy="371157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uses Schramm’s model of communication when dealing with customers.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/stockholder </a:t>
            </a:r>
            <a:r>
              <a:rPr lang="en-US" sz="17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7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sender/transmitter</a:t>
            </a:r>
            <a:r>
              <a:rPr lang="en-US" sz="17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wants to pass some information to customer support or web development department;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team (customer support or other department </a:t>
            </a:r>
            <a:r>
              <a:rPr lang="en-US" sz="17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7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r>
              <a:rPr lang="en-US" sz="17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whom the information is to be passed on;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receiver partly or wholly </a:t>
            </a:r>
            <a:r>
              <a:rPr lang="en-US" sz="17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understands the message</a:t>
            </a: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information passed on to them;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receiver, Amazon sales customer support department responds to the message or </a:t>
            </a:r>
            <a:r>
              <a:rPr lang="en-US" sz="17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feedback</a:t>
            </a:r>
            <a:r>
              <a:rPr lang="en-US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408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19" descr="Close-up of a server network panel with lights and cables">
            <a:extLst>
              <a:ext uri="{FF2B5EF4-FFF2-40B4-BE49-F238E27FC236}">
                <a16:creationId xmlns:a16="http://schemas.microsoft.com/office/drawing/2014/main" id="{3FCA9CA9-1056-423F-8797-AC284B950D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23028" b="-1"/>
          <a:stretch/>
        </p:blipFill>
        <p:spPr>
          <a:xfrm>
            <a:off x="4719484" y="10"/>
            <a:ext cx="7472516" cy="6857992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5708" y="124233"/>
            <a:ext cx="4039724" cy="1970038"/>
          </a:xfrm>
          <a:ln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en-US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Channels of communication at 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85" y="2433712"/>
            <a:ext cx="8382369" cy="4300054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chemeClr val="bg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Communication channels are the  ways that help people interact in an organization.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Website - complaining and other forms, Live chat, reviews, Q&amp;A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Mobile app - forms, live chat , reviews, Q&amp;A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591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EAABA773-2297-40EB-B5BF-EF6C62F96B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776" b="6637"/>
          <a:stretch/>
        </p:blipFill>
        <p:spPr>
          <a:xfrm>
            <a:off x="20" y="1"/>
            <a:ext cx="12191980" cy="685799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452" y="1065862"/>
            <a:ext cx="3756074" cy="4726276"/>
          </a:xfrm>
          <a:ln>
            <a:solidFill>
              <a:schemeClr val="tx1">
                <a:lumMod val="65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Channels that can improve Amazons model of communication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E-mail: easiest written way to communicate, cheaper and trackable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Video call communication- is one of the richest channel of communication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Voice call better richer way to communicate , helps people with eyesight deficiency to fix their problem</a:t>
            </a:r>
          </a:p>
        </p:txBody>
      </p:sp>
    </p:spTree>
    <p:extLst>
      <p:ext uri="{BB962C8B-B14F-4D97-AF65-F5344CB8AC3E}">
        <p14:creationId xmlns:p14="http://schemas.microsoft.com/office/powerpoint/2010/main" val="1229184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6D26D-3001-4055-BD38-11122CE47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700" dirty="0">
                <a:solidFill>
                  <a:srgbClr val="FFFFFF"/>
                </a:solidFill>
              </a:rPr>
              <a:t>Barriers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40BD9-57AD-4D75-AD2E-B59224EF0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Barriers are problems in communication</a:t>
            </a:r>
          </a:p>
          <a:p>
            <a:r>
              <a:rPr lang="en-US" sz="2000" dirty="0"/>
              <a:t>Barriers are to be acknowledged in order to be addressed (Button, 1990)</a:t>
            </a:r>
          </a:p>
          <a:p>
            <a:r>
              <a:rPr lang="en-US" sz="2000" dirty="0"/>
              <a:t>There are few types of barriers: Process barriers, Semantic barriers, Physical barriers, Psychosocial barriers (Lunenburg, 2010)</a:t>
            </a:r>
          </a:p>
          <a:p>
            <a:r>
              <a:rPr lang="en-US" sz="2000" dirty="0"/>
              <a:t>Accurate and adequate communication is a necessary condition for almost all forms of social progress. (Katz, 1947)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6088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3A936-101A-4170-A739-4E923596E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635" y="540280"/>
            <a:ext cx="5314536" cy="1325563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Barriers of communication Amazon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42471623-E777-4B3A-8ABB-6F86CDD51C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7" r="1772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04DCD70-29F8-4022-BBA4-90A5BA612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2505306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6295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B176B-38DE-0342-BB8A-330D5223F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OVERCOMING THE BARRIERS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B95C5CA-72E6-480F-AFCE-66DF24F42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53170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1524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D9F7BF7-0470-4643-98A4-6BC35B3D4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157694" cy="4950634"/>
          </a:xfrm>
          <a:custGeom>
            <a:avLst/>
            <a:gdLst>
              <a:gd name="connsiteX0" fmla="*/ 5157694 w 5157694"/>
              <a:gd name="connsiteY0" fmla="*/ 0 h 4950634"/>
              <a:gd name="connsiteX1" fmla="*/ 263400 w 5157694"/>
              <a:gd name="connsiteY1" fmla="*/ 0 h 4950634"/>
              <a:gd name="connsiteX2" fmla="*/ 161950 w 5157694"/>
              <a:gd name="connsiteY2" fmla="*/ 277179 h 4950634"/>
              <a:gd name="connsiteX3" fmla="*/ 0 w 5157694"/>
              <a:gd name="connsiteY3" fmla="*/ 1348379 h 4950634"/>
              <a:gd name="connsiteX4" fmla="*/ 3602256 w 5157694"/>
              <a:gd name="connsiteY4" fmla="*/ 4950634 h 4950634"/>
              <a:gd name="connsiteX5" fmla="*/ 4984183 w 5157694"/>
              <a:gd name="connsiteY5" fmla="*/ 4676036 h 4950634"/>
              <a:gd name="connsiteX6" fmla="*/ 5157694 w 5157694"/>
              <a:gd name="connsiteY6" fmla="*/ 4598233 h 4950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57694" h="4950634">
                <a:moveTo>
                  <a:pt x="5157694" y="0"/>
                </a:moveTo>
                <a:lnTo>
                  <a:pt x="263400" y="0"/>
                </a:lnTo>
                <a:lnTo>
                  <a:pt x="161950" y="277179"/>
                </a:lnTo>
                <a:cubicBezTo>
                  <a:pt x="56700" y="615571"/>
                  <a:pt x="0" y="975354"/>
                  <a:pt x="0" y="1348379"/>
                </a:cubicBezTo>
                <a:cubicBezTo>
                  <a:pt x="0" y="3337849"/>
                  <a:pt x="1612786" y="4950634"/>
                  <a:pt x="3602256" y="4950634"/>
                </a:cubicBezTo>
                <a:cubicBezTo>
                  <a:pt x="4091852" y="4950634"/>
                  <a:pt x="4558635" y="4852960"/>
                  <a:pt x="4984183" y="4676036"/>
                </a:cubicBezTo>
                <a:lnTo>
                  <a:pt x="5157694" y="459823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44AD5F1-5EFA-450C-8A99-3B23B033F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4931983" cy="4724929"/>
          </a:xfrm>
          <a:custGeom>
            <a:avLst/>
            <a:gdLst>
              <a:gd name="connsiteX0" fmla="*/ 4931983 w 4931983"/>
              <a:gd name="connsiteY0" fmla="*/ 0 h 4724929"/>
              <a:gd name="connsiteX1" fmla="*/ 281761 w 4931983"/>
              <a:gd name="connsiteY1" fmla="*/ 0 h 4724929"/>
              <a:gd name="connsiteX2" fmla="*/ 265347 w 4931983"/>
              <a:gd name="connsiteY2" fmla="*/ 34074 h 4724929"/>
              <a:gd name="connsiteX3" fmla="*/ 0 w 4931983"/>
              <a:gd name="connsiteY3" fmla="*/ 1348380 h 4724929"/>
              <a:gd name="connsiteX4" fmla="*/ 3376549 w 4931983"/>
              <a:gd name="connsiteY4" fmla="*/ 4724929 h 4724929"/>
              <a:gd name="connsiteX5" fmla="*/ 4840423 w 4931983"/>
              <a:gd name="connsiteY5" fmla="*/ 4391965 h 4724929"/>
              <a:gd name="connsiteX6" fmla="*/ 4931983 w 4931983"/>
              <a:gd name="connsiteY6" fmla="*/ 4341519 h 4724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31983" h="4724929">
                <a:moveTo>
                  <a:pt x="4931983" y="0"/>
                </a:moveTo>
                <a:lnTo>
                  <a:pt x="281761" y="0"/>
                </a:lnTo>
                <a:lnTo>
                  <a:pt x="265347" y="34074"/>
                </a:lnTo>
                <a:cubicBezTo>
                  <a:pt x="94485" y="438040"/>
                  <a:pt x="0" y="882177"/>
                  <a:pt x="0" y="1348380"/>
                </a:cubicBezTo>
                <a:cubicBezTo>
                  <a:pt x="0" y="3213197"/>
                  <a:pt x="1511732" y="4724929"/>
                  <a:pt x="3376549" y="4724929"/>
                </a:cubicBezTo>
                <a:cubicBezTo>
                  <a:pt x="3901029" y="4724929"/>
                  <a:pt x="4397579" y="4605349"/>
                  <a:pt x="4840423" y="4391965"/>
                </a:cubicBezTo>
                <a:lnTo>
                  <a:pt x="4931983" y="43415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16350-204E-403F-904D-E2739808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603504"/>
            <a:ext cx="3221067" cy="3036167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bg1">
                    <a:lumMod val="85000"/>
                    <a:lumOff val="15000"/>
                  </a:schemeClr>
                </a:solidFill>
              </a:rPr>
              <a:t>The IMPACT OF EFFECTIVE COMMUNICATION ON AMAZON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854569-C7CF-4833-AE55-92DC07A88D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7646773"/>
              </p:ext>
            </p:extLst>
          </p:nvPr>
        </p:nvGraphicFramePr>
        <p:xfrm>
          <a:off x="5683624" y="1409700"/>
          <a:ext cx="6111297" cy="4572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409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638B808-3128-4131-916F-713C3B7F2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331534" cy="6858000"/>
          </a:xfrm>
          <a:custGeom>
            <a:avLst/>
            <a:gdLst>
              <a:gd name="connsiteX0" fmla="*/ 5331534 w 5331534"/>
              <a:gd name="connsiteY0" fmla="*/ 0 h 6858000"/>
              <a:gd name="connsiteX1" fmla="*/ 69075 w 5331534"/>
              <a:gd name="connsiteY1" fmla="*/ 0 h 6858000"/>
              <a:gd name="connsiteX2" fmla="*/ 35131 w 5331534"/>
              <a:gd name="connsiteY2" fmla="*/ 267128 h 6858000"/>
              <a:gd name="connsiteX3" fmla="*/ 0 w 5331534"/>
              <a:gd name="connsiteY3" fmla="*/ 962845 h 6858000"/>
              <a:gd name="connsiteX4" fmla="*/ 3276103 w 5331534"/>
              <a:gd name="connsiteY4" fmla="*/ 6782205 h 6858000"/>
              <a:gd name="connsiteX5" fmla="*/ 3407923 w 5331534"/>
              <a:gd name="connsiteY5" fmla="*/ 6858000 h 6858000"/>
              <a:gd name="connsiteX6" fmla="*/ 5331534 w 533153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331534" h="6858000">
                <a:moveTo>
                  <a:pt x="5331534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5331534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9928CB4-FA8A-471E-A802-B1B3E34FD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73318" cy="6860381"/>
          </a:xfrm>
          <a:custGeom>
            <a:avLst/>
            <a:gdLst>
              <a:gd name="connsiteX0" fmla="*/ 0 w 5203198"/>
              <a:gd name="connsiteY0" fmla="*/ 0 h 6858000"/>
              <a:gd name="connsiteX1" fmla="*/ 5142946 w 5203198"/>
              <a:gd name="connsiteY1" fmla="*/ 0 h 6858000"/>
              <a:gd name="connsiteX2" fmla="*/ 5161772 w 5203198"/>
              <a:gd name="connsiteY2" fmla="*/ 133740 h 6858000"/>
              <a:gd name="connsiteX3" fmla="*/ 5203198 w 5203198"/>
              <a:gd name="connsiteY3" fmla="*/ 874296 h 6858000"/>
              <a:gd name="connsiteX4" fmla="*/ 1980154 w 5203198"/>
              <a:gd name="connsiteY4" fmla="*/ 6678378 h 6858000"/>
              <a:gd name="connsiteX5" fmla="*/ 1700330 w 5203198"/>
              <a:gd name="connsiteY5" fmla="*/ 6858000 h 6858000"/>
              <a:gd name="connsiteX6" fmla="*/ 0 w 5203198"/>
              <a:gd name="connsiteY6" fmla="*/ 6858000 h 6858000"/>
              <a:gd name="connsiteX0" fmla="*/ 0 w 5203198"/>
              <a:gd name="connsiteY0" fmla="*/ 2381 h 6860381"/>
              <a:gd name="connsiteX1" fmla="*/ 5135802 w 5203198"/>
              <a:gd name="connsiteY1" fmla="*/ 0 h 6860381"/>
              <a:gd name="connsiteX2" fmla="*/ 5161772 w 5203198"/>
              <a:gd name="connsiteY2" fmla="*/ 136121 h 6860381"/>
              <a:gd name="connsiteX3" fmla="*/ 5203198 w 5203198"/>
              <a:gd name="connsiteY3" fmla="*/ 876677 h 6860381"/>
              <a:gd name="connsiteX4" fmla="*/ 1980154 w 5203198"/>
              <a:gd name="connsiteY4" fmla="*/ 6680759 h 6860381"/>
              <a:gd name="connsiteX5" fmla="*/ 1700330 w 5203198"/>
              <a:gd name="connsiteY5" fmla="*/ 6860381 h 6860381"/>
              <a:gd name="connsiteX6" fmla="*/ 0 w 5203198"/>
              <a:gd name="connsiteY6" fmla="*/ 6860381 h 6860381"/>
              <a:gd name="connsiteX7" fmla="*/ 0 w 5203198"/>
              <a:gd name="connsiteY7" fmla="*/ 2381 h 6860381"/>
              <a:gd name="connsiteX0" fmla="*/ 0 w 5203198"/>
              <a:gd name="connsiteY0" fmla="*/ 2381 h 6860381"/>
              <a:gd name="connsiteX1" fmla="*/ 5142946 w 5203198"/>
              <a:gd name="connsiteY1" fmla="*/ 0 h 6860381"/>
              <a:gd name="connsiteX2" fmla="*/ 5161772 w 5203198"/>
              <a:gd name="connsiteY2" fmla="*/ 136121 h 6860381"/>
              <a:gd name="connsiteX3" fmla="*/ 5203198 w 5203198"/>
              <a:gd name="connsiteY3" fmla="*/ 876677 h 6860381"/>
              <a:gd name="connsiteX4" fmla="*/ 1980154 w 5203198"/>
              <a:gd name="connsiteY4" fmla="*/ 6680759 h 6860381"/>
              <a:gd name="connsiteX5" fmla="*/ 1700330 w 5203198"/>
              <a:gd name="connsiteY5" fmla="*/ 6860381 h 6860381"/>
              <a:gd name="connsiteX6" fmla="*/ 0 w 5203198"/>
              <a:gd name="connsiteY6" fmla="*/ 6860381 h 6860381"/>
              <a:gd name="connsiteX7" fmla="*/ 0 w 5203198"/>
              <a:gd name="connsiteY7" fmla="*/ 2381 h 6860381"/>
              <a:gd name="connsiteX0" fmla="*/ 0 w 5203198"/>
              <a:gd name="connsiteY0" fmla="*/ 2381 h 6860381"/>
              <a:gd name="connsiteX1" fmla="*/ 5142946 w 5203198"/>
              <a:gd name="connsiteY1" fmla="*/ 0 h 6860381"/>
              <a:gd name="connsiteX2" fmla="*/ 5161772 w 5203198"/>
              <a:gd name="connsiteY2" fmla="*/ 136121 h 6860381"/>
              <a:gd name="connsiteX3" fmla="*/ 5203198 w 5203198"/>
              <a:gd name="connsiteY3" fmla="*/ 876677 h 6860381"/>
              <a:gd name="connsiteX4" fmla="*/ 1980154 w 5203198"/>
              <a:gd name="connsiteY4" fmla="*/ 6680759 h 6860381"/>
              <a:gd name="connsiteX5" fmla="*/ 1678899 w 5203198"/>
              <a:gd name="connsiteY5" fmla="*/ 6860381 h 6860381"/>
              <a:gd name="connsiteX6" fmla="*/ 0 w 5203198"/>
              <a:gd name="connsiteY6" fmla="*/ 6860381 h 6860381"/>
              <a:gd name="connsiteX7" fmla="*/ 0 w 5203198"/>
              <a:gd name="connsiteY7" fmla="*/ 2381 h 686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03198" h="6860381">
                <a:moveTo>
                  <a:pt x="0" y="2381"/>
                </a:moveTo>
                <a:lnTo>
                  <a:pt x="5142946" y="0"/>
                </a:lnTo>
                <a:cubicBezTo>
                  <a:pt x="5149221" y="44580"/>
                  <a:pt x="5155497" y="91541"/>
                  <a:pt x="5161772" y="136121"/>
                </a:cubicBezTo>
                <a:cubicBezTo>
                  <a:pt x="5189165" y="379610"/>
                  <a:pt x="5203198" y="626664"/>
                  <a:pt x="5203198" y="876677"/>
                </a:cubicBezTo>
                <a:cubicBezTo>
                  <a:pt x="5203198" y="3251799"/>
                  <a:pt x="3936740" y="5359908"/>
                  <a:pt x="1980154" y="6680759"/>
                </a:cubicBezTo>
                <a:lnTo>
                  <a:pt x="1678899" y="6860381"/>
                </a:lnTo>
                <a:lnTo>
                  <a:pt x="0" y="6860381"/>
                </a:lnTo>
                <a:lnTo>
                  <a:pt x="0" y="2381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89C005-F2D9-8E40-94DF-94D5BED63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13977"/>
            <a:ext cx="3591964" cy="3475564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Types of effective communication in Amazon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28F8E8-29FA-4952-B2DA-44F91BBB4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1459997"/>
              </p:ext>
            </p:extLst>
          </p:nvPr>
        </p:nvGraphicFramePr>
        <p:xfrm>
          <a:off x="5646637" y="1355490"/>
          <a:ext cx="5989320" cy="47584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3062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3BBD2-A592-4C24-87F0-305626E7A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endParaRPr lang="en-US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66C9FA-4288-46BD-9059-D605F3F78F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63576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hand holding a blue marker&#10;&#10;Description automatically generated with low confidence">
            <a:extLst>
              <a:ext uri="{FF2B5EF4-FFF2-40B4-BE49-F238E27FC236}">
                <a16:creationId xmlns:a16="http://schemas.microsoft.com/office/drawing/2014/main" id="{EC36C1BC-07BC-C544-8B45-4CA7807CD1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80297" y="2208547"/>
            <a:ext cx="3789947" cy="2526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967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Pen placed on top of a signature line">
            <a:extLst>
              <a:ext uri="{FF2B5EF4-FFF2-40B4-BE49-F238E27FC236}">
                <a16:creationId xmlns:a16="http://schemas.microsoft.com/office/drawing/2014/main" id="{43EC705E-4538-4AFA-9560-0459BCCEAE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8" b="9091"/>
          <a:stretch/>
        </p:blipFill>
        <p:spPr>
          <a:xfrm>
            <a:off x="3523485" y="-273045"/>
            <a:ext cx="866851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D22D-8F7F-4C0C-BCB9-010720AC06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5339" y="70761"/>
            <a:ext cx="4023360" cy="72481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800" dirty="0"/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C556B-9D7E-4907-B1F1-593A32745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379" y="978625"/>
            <a:ext cx="7459579" cy="5808614"/>
          </a:xfrm>
        </p:spPr>
        <p:txBody>
          <a:bodyPr>
            <a:noAutofit/>
          </a:bodyPr>
          <a:lstStyle/>
          <a:p>
            <a:pPr algn="l"/>
            <a:r>
              <a:rPr lang="en-US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Blythe, J. 2009. The Schramm Model of Communication. In: 2009. 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Concepts in Marketing</a:t>
            </a:r>
            <a:r>
              <a:rPr lang="en-US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SAGE Key Concepts, London: SAGE Publications Ltd. pp. 178-180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Button,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Rossera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F. Barriers to communication.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Ann Reg Sci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24, 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337–357 (1990).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https://doi.org/10.1007/BF01580478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DOBOS, J. (1992) ‘Gratification Models of Satisfaction and Choice of Communication Channels in Organizations’,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Research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19(1), pp. 29–51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Erven, B. (2002)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OVERCOMING BARRIERS TO COMMUNICATION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www.aede.osu.edu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Ohio State University. Available at: https://aede.osu.edu/sites/aede/files/publication_files/Overcoming%20Barriers%20to%20Communication.pdf (Accessed: 21 November 2021).</a:t>
            </a:r>
          </a:p>
          <a:p>
            <a:pPr algn="l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Graber, D. A. 2003. The past as Prologue for the Future: Theories and Applications. In: 2003.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Power of Communication: Managing Information in Public Organizations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Washington, DC: CQ Press. pp. 1-24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Katz, D., 1947. Psychological barriers to communication.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ANNALS of the American Academy of Political and Social Science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250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pp.17-25.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‌Lunenburg, F. (2010)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Communication: The Process, Barriers, And Improving Effectiveness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Sam Houston State University. Available at: https://www.mcgill.ca/engage/files/engage/communication_lunenburg_2010.pdf (Accessed: 22 November 2021).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Mohr, J. and Nevin, J. R. (1990) ‘Communication Strategies in Marketing Channels: A Theoretical Perspective’,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54(4), pp. 36–51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Rogers, E. M. (1986)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technology : the new media in society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Free Press ; London.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Schramm, W.A. (1948)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Mass Communication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 Urbana, IL: University of Illinois Press, pp. 131-146.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Wu, X.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Gereffi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G., 2018. Amazon and Alibaba: Internet governance, business models, and internationalization strategies. In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business in the information and digital 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Emerald Publishing Limited.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27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706173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0002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81262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Corina Popescu (2026257)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 communication, cohesive team, participative, respectful.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meetings, busy schedule, health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</a:t>
                      </a:r>
                      <a:r>
                        <a:rPr lang="en-GB"/>
                        <a:t>would allocate </a:t>
                      </a:r>
                      <a:r>
                        <a:rPr lang="en-GB" dirty="0"/>
                        <a:t>more time to our meetings, I would have more meetings face to face.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{67C10EEF-5B80-2340-AD92-019FEF8B2277}tf10001119_mac</Template>
  <TotalTime>630</TotalTime>
  <Words>1202</Words>
  <Application>Microsoft Macintosh PowerPoint</Application>
  <PresentationFormat>Widescreen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Office Theme</vt:lpstr>
      <vt:lpstr>Strategies for effective Communication in Amazon</vt:lpstr>
      <vt:lpstr>Introduction</vt:lpstr>
      <vt:lpstr>Schramm’s model of communication</vt:lpstr>
      <vt:lpstr>Models of communication for Amazon</vt:lpstr>
      <vt:lpstr>Channels of communication at Amazon</vt:lpstr>
      <vt:lpstr>Channels that can improve Amazons model of communication</vt:lpstr>
      <vt:lpstr>Barriers of communication</vt:lpstr>
      <vt:lpstr>Barriers of communication Amazon</vt:lpstr>
      <vt:lpstr>OVERCOMING THE BARRIERS</vt:lpstr>
      <vt:lpstr>The IMPACT OF EFFECTIVE COMMUNICATION ON AMAZON</vt:lpstr>
      <vt:lpstr>Types of effective communication in Amazon</vt:lpstr>
      <vt:lpstr>PowerPoint Presentation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</dc:title>
  <dc:creator>Corina Mihaela Popescu (2026257)</dc:creator>
  <cp:lastModifiedBy>Radu Andreescu (2026729)</cp:lastModifiedBy>
  <cp:revision>16</cp:revision>
  <dcterms:created xsi:type="dcterms:W3CDTF">2021-11-19T14:26:06Z</dcterms:created>
  <dcterms:modified xsi:type="dcterms:W3CDTF">2021-11-23T12:53:53Z</dcterms:modified>
</cp:coreProperties>
</file>