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7" r:id="rId5"/>
    <p:sldId id="258" r:id="rId6"/>
    <p:sldId id="259" r:id="rId7"/>
    <p:sldId id="260" r:id="rId8"/>
    <p:sldId id="261" r:id="rId9"/>
    <p:sldId id="262"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158588-B139-4068-8D35-570FD7F7AF71}" v="44" dt="2026-02-13T22:53:41.2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1C3EBC-FD32-4CC7-8708-A5B9ECEF512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6E5E34D-BF53-4A49-932A-1314A7CC4B36}">
      <dgm:prSet/>
      <dgm:spPr/>
      <dgm:t>
        <a:bodyPr/>
        <a:lstStyle/>
        <a:p>
          <a:pPr>
            <a:lnSpc>
              <a:spcPct val="150000"/>
            </a:lnSpc>
          </a:pPr>
          <a:r>
            <a:rPr lang="en-GB" dirty="0"/>
            <a:t>Supports woman-centred care by recognising women’s individual’s needs, values and preferences throughout pregnancy and childbirth. </a:t>
          </a:r>
          <a:endParaRPr lang="en-US" dirty="0"/>
        </a:p>
      </dgm:t>
    </dgm:pt>
    <dgm:pt modelId="{5DF59930-CF99-482C-BFB9-FA41D0A02B64}" type="parTrans" cxnId="{4403B54D-CCA7-4111-B20D-673E0D036639}">
      <dgm:prSet/>
      <dgm:spPr/>
      <dgm:t>
        <a:bodyPr/>
        <a:lstStyle/>
        <a:p>
          <a:endParaRPr lang="en-US"/>
        </a:p>
      </dgm:t>
    </dgm:pt>
    <dgm:pt modelId="{5DEE1443-783B-437F-BD1A-63E2FF7305D2}" type="sibTrans" cxnId="{4403B54D-CCA7-4111-B20D-673E0D036639}">
      <dgm:prSet/>
      <dgm:spPr/>
      <dgm:t>
        <a:bodyPr/>
        <a:lstStyle/>
        <a:p>
          <a:endParaRPr lang="en-US"/>
        </a:p>
      </dgm:t>
    </dgm:pt>
    <dgm:pt modelId="{06115E35-7E22-40AC-8BF3-A8EB0CEE340B}">
      <dgm:prSet/>
      <dgm:spPr/>
      <dgm:t>
        <a:bodyPr/>
        <a:lstStyle/>
        <a:p>
          <a:pPr>
            <a:lnSpc>
              <a:spcPct val="150000"/>
            </a:lnSpc>
          </a:pPr>
          <a:r>
            <a:rPr lang="en-GB" dirty="0"/>
            <a:t>Helps reduce anxiety and emotional distress by providing clear information, reassurance and compassionate support. </a:t>
          </a:r>
          <a:endParaRPr lang="en-US" dirty="0"/>
        </a:p>
      </dgm:t>
    </dgm:pt>
    <dgm:pt modelId="{76099D9B-95CC-41AD-93D0-4DBBE640A082}" type="parTrans" cxnId="{E18CB1C5-3B12-4E11-9F90-3277A550585D}">
      <dgm:prSet/>
      <dgm:spPr/>
      <dgm:t>
        <a:bodyPr/>
        <a:lstStyle/>
        <a:p>
          <a:endParaRPr lang="en-US"/>
        </a:p>
      </dgm:t>
    </dgm:pt>
    <dgm:pt modelId="{50D7C73C-C6CC-4F69-822A-A63F5F3B22BB}" type="sibTrans" cxnId="{E18CB1C5-3B12-4E11-9F90-3277A550585D}">
      <dgm:prSet/>
      <dgm:spPr/>
      <dgm:t>
        <a:bodyPr/>
        <a:lstStyle/>
        <a:p>
          <a:endParaRPr lang="en-US"/>
        </a:p>
      </dgm:t>
    </dgm:pt>
    <dgm:pt modelId="{B8F01F06-9AD5-45EB-9F3E-21EEE1A9AD0B}">
      <dgm:prSet/>
      <dgm:spPr/>
      <dgm:t>
        <a:bodyPr/>
        <a:lstStyle/>
        <a:p>
          <a:pPr>
            <a:lnSpc>
              <a:spcPct val="150000"/>
            </a:lnSpc>
          </a:pPr>
          <a:r>
            <a:rPr lang="en-GB" dirty="0"/>
            <a:t>Encourages shared decision- making, allowing women to participate actively in choices about their care. </a:t>
          </a:r>
          <a:endParaRPr lang="en-US" dirty="0"/>
        </a:p>
      </dgm:t>
    </dgm:pt>
    <dgm:pt modelId="{A783D7E0-3DEF-4008-91F0-B130D425B38F}" type="parTrans" cxnId="{47AA4CB1-6064-4CAE-B4F1-EB368D312E6F}">
      <dgm:prSet/>
      <dgm:spPr/>
      <dgm:t>
        <a:bodyPr/>
        <a:lstStyle/>
        <a:p>
          <a:endParaRPr lang="en-US"/>
        </a:p>
      </dgm:t>
    </dgm:pt>
    <dgm:pt modelId="{701E414D-7FBA-4E40-B9CC-92998D421A1B}" type="sibTrans" cxnId="{47AA4CB1-6064-4CAE-B4F1-EB368D312E6F}">
      <dgm:prSet/>
      <dgm:spPr/>
      <dgm:t>
        <a:bodyPr/>
        <a:lstStyle/>
        <a:p>
          <a:endParaRPr lang="en-US"/>
        </a:p>
      </dgm:t>
    </dgm:pt>
    <dgm:pt modelId="{4BA0C897-4D2D-48A6-896A-58E772668640}">
      <dgm:prSet/>
      <dgm:spPr/>
      <dgm:t>
        <a:bodyPr/>
        <a:lstStyle/>
        <a:p>
          <a:pPr>
            <a:lnSpc>
              <a:spcPct val="150000"/>
            </a:lnSpc>
          </a:pPr>
          <a:r>
            <a:rPr lang="en-GB" dirty="0"/>
            <a:t>Builds trusting professional relationships between midwives, women and their families. </a:t>
          </a:r>
          <a:endParaRPr lang="en-US" dirty="0"/>
        </a:p>
      </dgm:t>
    </dgm:pt>
    <dgm:pt modelId="{2A38BC41-EC88-4F9C-AC27-A7CC435DB1F4}" type="parTrans" cxnId="{D511282A-CF1F-4F8F-9237-D3D4B7579C02}">
      <dgm:prSet/>
      <dgm:spPr/>
      <dgm:t>
        <a:bodyPr/>
        <a:lstStyle/>
        <a:p>
          <a:endParaRPr lang="en-US"/>
        </a:p>
      </dgm:t>
    </dgm:pt>
    <dgm:pt modelId="{4E1F71DC-6689-4AFD-9C74-0D224EF779CA}" type="sibTrans" cxnId="{D511282A-CF1F-4F8F-9237-D3D4B7579C02}">
      <dgm:prSet/>
      <dgm:spPr/>
      <dgm:t>
        <a:bodyPr/>
        <a:lstStyle/>
        <a:p>
          <a:endParaRPr lang="en-US"/>
        </a:p>
      </dgm:t>
    </dgm:pt>
    <dgm:pt modelId="{3E0D2BB1-F682-45E6-B0A9-82EC633886C6}">
      <dgm:prSet/>
      <dgm:spPr/>
      <dgm:t>
        <a:bodyPr/>
        <a:lstStyle/>
        <a:p>
          <a:pPr>
            <a:lnSpc>
              <a:spcPct val="150000"/>
            </a:lnSpc>
          </a:pPr>
          <a:r>
            <a:rPr lang="en-GB" dirty="0"/>
            <a:t>Improves safety by ensuring information is understood and accurately communicated. </a:t>
          </a:r>
          <a:endParaRPr lang="en-US" dirty="0"/>
        </a:p>
      </dgm:t>
    </dgm:pt>
    <dgm:pt modelId="{DFBA0C11-9366-41DA-9CEE-27EB8CFD8D5D}" type="parTrans" cxnId="{AC44ED6C-4B14-4ED6-9F4C-920CBE46A58D}">
      <dgm:prSet/>
      <dgm:spPr/>
      <dgm:t>
        <a:bodyPr/>
        <a:lstStyle/>
        <a:p>
          <a:endParaRPr lang="en-US"/>
        </a:p>
      </dgm:t>
    </dgm:pt>
    <dgm:pt modelId="{88F50610-9B79-4015-B04C-3EF1654B441D}" type="sibTrans" cxnId="{AC44ED6C-4B14-4ED6-9F4C-920CBE46A58D}">
      <dgm:prSet/>
      <dgm:spPr/>
      <dgm:t>
        <a:bodyPr/>
        <a:lstStyle/>
        <a:p>
          <a:endParaRPr lang="en-US"/>
        </a:p>
      </dgm:t>
    </dgm:pt>
    <dgm:pt modelId="{74A5183A-3C16-4963-971D-138E9A4F1657}">
      <dgm:prSet/>
      <dgm:spPr/>
      <dgm:t>
        <a:bodyPr/>
        <a:lstStyle/>
        <a:p>
          <a:r>
            <a:rPr lang="en-GB" b="1" dirty="0"/>
            <a:t>(Baranowska, B. et al. (2021)</a:t>
          </a:r>
          <a:endParaRPr lang="en-US" dirty="0"/>
        </a:p>
      </dgm:t>
    </dgm:pt>
    <dgm:pt modelId="{0F3D8162-3997-48FD-8BDC-327E7CD54A43}" type="parTrans" cxnId="{4F717678-61DC-4CF3-B5AB-DB8D1BB6E83E}">
      <dgm:prSet/>
      <dgm:spPr/>
      <dgm:t>
        <a:bodyPr/>
        <a:lstStyle/>
        <a:p>
          <a:endParaRPr lang="en-US"/>
        </a:p>
      </dgm:t>
    </dgm:pt>
    <dgm:pt modelId="{A3F02B00-A160-48F4-99F7-F3FF832F1A88}" type="sibTrans" cxnId="{4F717678-61DC-4CF3-B5AB-DB8D1BB6E83E}">
      <dgm:prSet/>
      <dgm:spPr/>
      <dgm:t>
        <a:bodyPr/>
        <a:lstStyle/>
        <a:p>
          <a:endParaRPr lang="en-US"/>
        </a:p>
      </dgm:t>
    </dgm:pt>
    <dgm:pt modelId="{4126E241-724C-4DC0-8953-07F766D24693}" type="pres">
      <dgm:prSet presAssocID="{F81C3EBC-FD32-4CC7-8708-A5B9ECEF512C}" presName="linear" presStyleCnt="0">
        <dgm:presLayoutVars>
          <dgm:animLvl val="lvl"/>
          <dgm:resizeHandles val="exact"/>
        </dgm:presLayoutVars>
      </dgm:prSet>
      <dgm:spPr/>
    </dgm:pt>
    <dgm:pt modelId="{29A31C30-9C6C-428F-892E-71918C04D76A}" type="pres">
      <dgm:prSet presAssocID="{46E5E34D-BF53-4A49-932A-1314A7CC4B36}" presName="parentText" presStyleLbl="node1" presStyleIdx="0" presStyleCnt="6">
        <dgm:presLayoutVars>
          <dgm:chMax val="0"/>
          <dgm:bulletEnabled val="1"/>
        </dgm:presLayoutVars>
      </dgm:prSet>
      <dgm:spPr/>
    </dgm:pt>
    <dgm:pt modelId="{FF9DBC85-C5F7-427C-B11B-9789D1F74557}" type="pres">
      <dgm:prSet presAssocID="{5DEE1443-783B-437F-BD1A-63E2FF7305D2}" presName="spacer" presStyleCnt="0"/>
      <dgm:spPr/>
    </dgm:pt>
    <dgm:pt modelId="{5DB9B62D-B260-430D-9F83-B36D3C07D890}" type="pres">
      <dgm:prSet presAssocID="{06115E35-7E22-40AC-8BF3-A8EB0CEE340B}" presName="parentText" presStyleLbl="node1" presStyleIdx="1" presStyleCnt="6">
        <dgm:presLayoutVars>
          <dgm:chMax val="0"/>
          <dgm:bulletEnabled val="1"/>
        </dgm:presLayoutVars>
      </dgm:prSet>
      <dgm:spPr/>
    </dgm:pt>
    <dgm:pt modelId="{2CE1B502-04F8-41CF-93E1-B6C8D7F8A409}" type="pres">
      <dgm:prSet presAssocID="{50D7C73C-C6CC-4F69-822A-A63F5F3B22BB}" presName="spacer" presStyleCnt="0"/>
      <dgm:spPr/>
    </dgm:pt>
    <dgm:pt modelId="{C2CB68C0-DDF9-44CB-A2B4-FFC9DBDB87B5}" type="pres">
      <dgm:prSet presAssocID="{B8F01F06-9AD5-45EB-9F3E-21EEE1A9AD0B}" presName="parentText" presStyleLbl="node1" presStyleIdx="2" presStyleCnt="6">
        <dgm:presLayoutVars>
          <dgm:chMax val="0"/>
          <dgm:bulletEnabled val="1"/>
        </dgm:presLayoutVars>
      </dgm:prSet>
      <dgm:spPr/>
    </dgm:pt>
    <dgm:pt modelId="{ABBA88CE-6A0D-40BB-BDC7-692E38336672}" type="pres">
      <dgm:prSet presAssocID="{701E414D-7FBA-4E40-B9CC-92998D421A1B}" presName="spacer" presStyleCnt="0"/>
      <dgm:spPr/>
    </dgm:pt>
    <dgm:pt modelId="{FD053D5C-257B-4F0A-B4D7-FC296EA73A12}" type="pres">
      <dgm:prSet presAssocID="{4BA0C897-4D2D-48A6-896A-58E772668640}" presName="parentText" presStyleLbl="node1" presStyleIdx="3" presStyleCnt="6" custLinFactNeighborX="7248" custLinFactNeighborY="-93913">
        <dgm:presLayoutVars>
          <dgm:chMax val="0"/>
          <dgm:bulletEnabled val="1"/>
        </dgm:presLayoutVars>
      </dgm:prSet>
      <dgm:spPr/>
    </dgm:pt>
    <dgm:pt modelId="{4DAD892A-E260-4577-8733-623153BEA5D9}" type="pres">
      <dgm:prSet presAssocID="{4E1F71DC-6689-4AFD-9C74-0D224EF779CA}" presName="spacer" presStyleCnt="0"/>
      <dgm:spPr/>
    </dgm:pt>
    <dgm:pt modelId="{62B0E035-F5FC-4C20-82A9-BD320159B334}" type="pres">
      <dgm:prSet presAssocID="{3E0D2BB1-F682-45E6-B0A9-82EC633886C6}" presName="parentText" presStyleLbl="node1" presStyleIdx="4" presStyleCnt="6">
        <dgm:presLayoutVars>
          <dgm:chMax val="0"/>
          <dgm:bulletEnabled val="1"/>
        </dgm:presLayoutVars>
      </dgm:prSet>
      <dgm:spPr/>
    </dgm:pt>
    <dgm:pt modelId="{74E8F27B-800D-4764-8DD0-CD7B588D5209}" type="pres">
      <dgm:prSet presAssocID="{88F50610-9B79-4015-B04C-3EF1654B441D}" presName="spacer" presStyleCnt="0"/>
      <dgm:spPr/>
    </dgm:pt>
    <dgm:pt modelId="{EF831859-6346-457C-B734-7074DF0453FD}" type="pres">
      <dgm:prSet presAssocID="{74A5183A-3C16-4963-971D-138E9A4F1657}" presName="parentText" presStyleLbl="node1" presStyleIdx="5" presStyleCnt="6">
        <dgm:presLayoutVars>
          <dgm:chMax val="0"/>
          <dgm:bulletEnabled val="1"/>
        </dgm:presLayoutVars>
      </dgm:prSet>
      <dgm:spPr/>
    </dgm:pt>
  </dgm:ptLst>
  <dgm:cxnLst>
    <dgm:cxn modelId="{D511282A-CF1F-4F8F-9237-D3D4B7579C02}" srcId="{F81C3EBC-FD32-4CC7-8708-A5B9ECEF512C}" destId="{4BA0C897-4D2D-48A6-896A-58E772668640}" srcOrd="3" destOrd="0" parTransId="{2A38BC41-EC88-4F9C-AC27-A7CC435DB1F4}" sibTransId="{4E1F71DC-6689-4AFD-9C74-0D224EF779CA}"/>
    <dgm:cxn modelId="{6297E82A-E339-4F38-AC34-FD832BD9B7C9}" type="presOf" srcId="{4BA0C897-4D2D-48A6-896A-58E772668640}" destId="{FD053D5C-257B-4F0A-B4D7-FC296EA73A12}" srcOrd="0" destOrd="0" presId="urn:microsoft.com/office/officeart/2005/8/layout/vList2"/>
    <dgm:cxn modelId="{4F98E943-89A2-4E69-AEFA-4EE235D1A21A}" type="presOf" srcId="{74A5183A-3C16-4963-971D-138E9A4F1657}" destId="{EF831859-6346-457C-B734-7074DF0453FD}" srcOrd="0" destOrd="0" presId="urn:microsoft.com/office/officeart/2005/8/layout/vList2"/>
    <dgm:cxn modelId="{C3088868-0E77-42C0-9849-13B0AF0B561A}" type="presOf" srcId="{06115E35-7E22-40AC-8BF3-A8EB0CEE340B}" destId="{5DB9B62D-B260-430D-9F83-B36D3C07D890}" srcOrd="0" destOrd="0" presId="urn:microsoft.com/office/officeart/2005/8/layout/vList2"/>
    <dgm:cxn modelId="{AC44ED6C-4B14-4ED6-9F4C-920CBE46A58D}" srcId="{F81C3EBC-FD32-4CC7-8708-A5B9ECEF512C}" destId="{3E0D2BB1-F682-45E6-B0A9-82EC633886C6}" srcOrd="4" destOrd="0" parTransId="{DFBA0C11-9366-41DA-9CEE-27EB8CFD8D5D}" sibTransId="{88F50610-9B79-4015-B04C-3EF1654B441D}"/>
    <dgm:cxn modelId="{4403B54D-CCA7-4111-B20D-673E0D036639}" srcId="{F81C3EBC-FD32-4CC7-8708-A5B9ECEF512C}" destId="{46E5E34D-BF53-4A49-932A-1314A7CC4B36}" srcOrd="0" destOrd="0" parTransId="{5DF59930-CF99-482C-BFB9-FA41D0A02B64}" sibTransId="{5DEE1443-783B-437F-BD1A-63E2FF7305D2}"/>
    <dgm:cxn modelId="{D844B271-6805-4FD4-813D-309974C62334}" type="presOf" srcId="{B8F01F06-9AD5-45EB-9F3E-21EEE1A9AD0B}" destId="{C2CB68C0-DDF9-44CB-A2B4-FFC9DBDB87B5}" srcOrd="0" destOrd="0" presId="urn:microsoft.com/office/officeart/2005/8/layout/vList2"/>
    <dgm:cxn modelId="{4BBEB376-8ACF-44EF-A8EA-B8E8BCB78DA3}" type="presOf" srcId="{3E0D2BB1-F682-45E6-B0A9-82EC633886C6}" destId="{62B0E035-F5FC-4C20-82A9-BD320159B334}" srcOrd="0" destOrd="0" presId="urn:microsoft.com/office/officeart/2005/8/layout/vList2"/>
    <dgm:cxn modelId="{4F717678-61DC-4CF3-B5AB-DB8D1BB6E83E}" srcId="{F81C3EBC-FD32-4CC7-8708-A5B9ECEF512C}" destId="{74A5183A-3C16-4963-971D-138E9A4F1657}" srcOrd="5" destOrd="0" parTransId="{0F3D8162-3997-48FD-8BDC-327E7CD54A43}" sibTransId="{A3F02B00-A160-48F4-99F7-F3FF832F1A88}"/>
    <dgm:cxn modelId="{47AA4CB1-6064-4CAE-B4F1-EB368D312E6F}" srcId="{F81C3EBC-FD32-4CC7-8708-A5B9ECEF512C}" destId="{B8F01F06-9AD5-45EB-9F3E-21EEE1A9AD0B}" srcOrd="2" destOrd="0" parTransId="{A783D7E0-3DEF-4008-91F0-B130D425B38F}" sibTransId="{701E414D-7FBA-4E40-B9CC-92998D421A1B}"/>
    <dgm:cxn modelId="{E18CB1C5-3B12-4E11-9F90-3277A550585D}" srcId="{F81C3EBC-FD32-4CC7-8708-A5B9ECEF512C}" destId="{06115E35-7E22-40AC-8BF3-A8EB0CEE340B}" srcOrd="1" destOrd="0" parTransId="{76099D9B-95CC-41AD-93D0-4DBBE640A082}" sibTransId="{50D7C73C-C6CC-4F69-822A-A63F5F3B22BB}"/>
    <dgm:cxn modelId="{4C4E56E1-3D8F-443F-97D3-1B6EA0B32EAF}" type="presOf" srcId="{46E5E34D-BF53-4A49-932A-1314A7CC4B36}" destId="{29A31C30-9C6C-428F-892E-71918C04D76A}" srcOrd="0" destOrd="0" presId="urn:microsoft.com/office/officeart/2005/8/layout/vList2"/>
    <dgm:cxn modelId="{ECCBABEE-22DC-491F-8C46-7746132DCF5A}" type="presOf" srcId="{F81C3EBC-FD32-4CC7-8708-A5B9ECEF512C}" destId="{4126E241-724C-4DC0-8953-07F766D24693}" srcOrd="0" destOrd="0" presId="urn:microsoft.com/office/officeart/2005/8/layout/vList2"/>
    <dgm:cxn modelId="{35890629-2D1C-43D4-A094-46BB1446A2F7}" type="presParOf" srcId="{4126E241-724C-4DC0-8953-07F766D24693}" destId="{29A31C30-9C6C-428F-892E-71918C04D76A}" srcOrd="0" destOrd="0" presId="urn:microsoft.com/office/officeart/2005/8/layout/vList2"/>
    <dgm:cxn modelId="{378DE8F8-34C8-4EED-8A76-2C8FA4EB355C}" type="presParOf" srcId="{4126E241-724C-4DC0-8953-07F766D24693}" destId="{FF9DBC85-C5F7-427C-B11B-9789D1F74557}" srcOrd="1" destOrd="0" presId="urn:microsoft.com/office/officeart/2005/8/layout/vList2"/>
    <dgm:cxn modelId="{0BD3D38D-80EB-4686-90B0-976C7F870D9E}" type="presParOf" srcId="{4126E241-724C-4DC0-8953-07F766D24693}" destId="{5DB9B62D-B260-430D-9F83-B36D3C07D890}" srcOrd="2" destOrd="0" presId="urn:microsoft.com/office/officeart/2005/8/layout/vList2"/>
    <dgm:cxn modelId="{15E83258-E23F-4863-8C36-2AF4F3C8BC3C}" type="presParOf" srcId="{4126E241-724C-4DC0-8953-07F766D24693}" destId="{2CE1B502-04F8-41CF-93E1-B6C8D7F8A409}" srcOrd="3" destOrd="0" presId="urn:microsoft.com/office/officeart/2005/8/layout/vList2"/>
    <dgm:cxn modelId="{B3FACEED-A0D0-48B3-9489-92F9A09762C2}" type="presParOf" srcId="{4126E241-724C-4DC0-8953-07F766D24693}" destId="{C2CB68C0-DDF9-44CB-A2B4-FFC9DBDB87B5}" srcOrd="4" destOrd="0" presId="urn:microsoft.com/office/officeart/2005/8/layout/vList2"/>
    <dgm:cxn modelId="{83B6C6DA-B641-4B4B-8550-E3C2242B7AE9}" type="presParOf" srcId="{4126E241-724C-4DC0-8953-07F766D24693}" destId="{ABBA88CE-6A0D-40BB-BDC7-692E38336672}" srcOrd="5" destOrd="0" presId="urn:microsoft.com/office/officeart/2005/8/layout/vList2"/>
    <dgm:cxn modelId="{3E55357D-59C7-4035-AB6B-699325985C54}" type="presParOf" srcId="{4126E241-724C-4DC0-8953-07F766D24693}" destId="{FD053D5C-257B-4F0A-B4D7-FC296EA73A12}" srcOrd="6" destOrd="0" presId="urn:microsoft.com/office/officeart/2005/8/layout/vList2"/>
    <dgm:cxn modelId="{7781E97F-F2F5-4538-B298-1E30D96556DD}" type="presParOf" srcId="{4126E241-724C-4DC0-8953-07F766D24693}" destId="{4DAD892A-E260-4577-8733-623153BEA5D9}" srcOrd="7" destOrd="0" presId="urn:microsoft.com/office/officeart/2005/8/layout/vList2"/>
    <dgm:cxn modelId="{45CF4CE5-00C4-436E-A8EA-2163C44A01C4}" type="presParOf" srcId="{4126E241-724C-4DC0-8953-07F766D24693}" destId="{62B0E035-F5FC-4C20-82A9-BD320159B334}" srcOrd="8" destOrd="0" presId="urn:microsoft.com/office/officeart/2005/8/layout/vList2"/>
    <dgm:cxn modelId="{CC584568-99B5-4F43-9AD5-DC33E2D5CD2C}" type="presParOf" srcId="{4126E241-724C-4DC0-8953-07F766D24693}" destId="{74E8F27B-800D-4764-8DD0-CD7B588D5209}" srcOrd="9" destOrd="0" presId="urn:microsoft.com/office/officeart/2005/8/layout/vList2"/>
    <dgm:cxn modelId="{5B340255-2BEB-4A36-A323-27A478A5BB6B}" type="presParOf" srcId="{4126E241-724C-4DC0-8953-07F766D24693}" destId="{EF831859-6346-457C-B734-7074DF0453F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3F61A3-39B8-4DC4-98D9-CBE917061875}"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B500DEA7-80DB-472F-AAEF-C0ACA77FBFF0}">
      <dgm:prSet/>
      <dgm:spPr/>
      <dgm:t>
        <a:bodyPr/>
        <a:lstStyle/>
        <a:p>
          <a:pPr>
            <a:lnSpc>
              <a:spcPct val="150000"/>
            </a:lnSpc>
          </a:pPr>
          <a:r>
            <a:rPr lang="en-GB" dirty="0"/>
            <a:t>A midwife explains pain relief options clearly during labour using simple, non-medical language. </a:t>
          </a:r>
          <a:endParaRPr lang="en-US" dirty="0"/>
        </a:p>
      </dgm:t>
    </dgm:pt>
    <dgm:pt modelId="{79BFD34D-CB42-413B-9409-A59DF27D2AD8}" type="parTrans" cxnId="{66CFF899-2E58-42F1-BE0E-9731AE7316AD}">
      <dgm:prSet/>
      <dgm:spPr/>
      <dgm:t>
        <a:bodyPr/>
        <a:lstStyle/>
        <a:p>
          <a:endParaRPr lang="en-US"/>
        </a:p>
      </dgm:t>
    </dgm:pt>
    <dgm:pt modelId="{8E824DC5-5E48-4FE3-A385-3AD6713D9545}" type="sibTrans" cxnId="{66CFF899-2E58-42F1-BE0E-9731AE7316AD}">
      <dgm:prSet/>
      <dgm:spPr/>
      <dgm:t>
        <a:bodyPr/>
        <a:lstStyle/>
        <a:p>
          <a:endParaRPr lang="en-US"/>
        </a:p>
      </dgm:t>
    </dgm:pt>
    <dgm:pt modelId="{76E45BEA-6F34-46E7-805D-65570E10430B}">
      <dgm:prSet/>
      <dgm:spPr/>
      <dgm:t>
        <a:bodyPr/>
        <a:lstStyle/>
        <a:p>
          <a:pPr>
            <a:lnSpc>
              <a:spcPct val="150000"/>
            </a:lnSpc>
          </a:pPr>
          <a:r>
            <a:rPr lang="en-GB" dirty="0"/>
            <a:t>Listens actively to the woman’s concerns, fears and preferences. </a:t>
          </a:r>
          <a:endParaRPr lang="en-US" dirty="0"/>
        </a:p>
      </dgm:t>
    </dgm:pt>
    <dgm:pt modelId="{4A02ED15-F6F4-4DD8-99B4-94DC82AABFEB}" type="parTrans" cxnId="{5CEFB821-FBCA-464B-8DF9-40342147B400}">
      <dgm:prSet/>
      <dgm:spPr/>
      <dgm:t>
        <a:bodyPr/>
        <a:lstStyle/>
        <a:p>
          <a:endParaRPr lang="en-US"/>
        </a:p>
      </dgm:t>
    </dgm:pt>
    <dgm:pt modelId="{C50858DA-FD70-45E2-B154-ECE9DB09950D}" type="sibTrans" cxnId="{5CEFB821-FBCA-464B-8DF9-40342147B400}">
      <dgm:prSet/>
      <dgm:spPr/>
      <dgm:t>
        <a:bodyPr/>
        <a:lstStyle/>
        <a:p>
          <a:endParaRPr lang="en-US"/>
        </a:p>
      </dgm:t>
    </dgm:pt>
    <dgm:pt modelId="{F9CB35DF-E68D-4263-B4FB-382E3B24B07B}">
      <dgm:prSet/>
      <dgm:spPr/>
      <dgm:t>
        <a:bodyPr/>
        <a:lstStyle/>
        <a:p>
          <a:pPr>
            <a:lnSpc>
              <a:spcPct val="150000"/>
            </a:lnSpc>
          </a:pPr>
          <a:r>
            <a:rPr lang="en-GB" dirty="0"/>
            <a:t>Provide reassurance and emotional support throughout the discussion. </a:t>
          </a:r>
          <a:endParaRPr lang="en-US" dirty="0"/>
        </a:p>
      </dgm:t>
    </dgm:pt>
    <dgm:pt modelId="{208379DE-4BDD-47AE-A12C-734C31DB266F}" type="parTrans" cxnId="{CEDB9BD9-19CD-4757-9A0C-D4233AAAA38E}">
      <dgm:prSet/>
      <dgm:spPr/>
      <dgm:t>
        <a:bodyPr/>
        <a:lstStyle/>
        <a:p>
          <a:endParaRPr lang="en-US"/>
        </a:p>
      </dgm:t>
    </dgm:pt>
    <dgm:pt modelId="{BF687345-DFFD-4E6C-A4B1-52EB62A13DF3}" type="sibTrans" cxnId="{CEDB9BD9-19CD-4757-9A0C-D4233AAAA38E}">
      <dgm:prSet/>
      <dgm:spPr/>
      <dgm:t>
        <a:bodyPr/>
        <a:lstStyle/>
        <a:p>
          <a:endParaRPr lang="en-US"/>
        </a:p>
      </dgm:t>
    </dgm:pt>
    <dgm:pt modelId="{96674818-4684-4404-BC6B-0F59794B87BB}">
      <dgm:prSet/>
      <dgm:spPr/>
      <dgm:t>
        <a:bodyPr/>
        <a:lstStyle/>
        <a:p>
          <a:pPr>
            <a:lnSpc>
              <a:spcPct val="150000"/>
            </a:lnSpc>
          </a:pPr>
          <a:r>
            <a:rPr lang="en-GB" dirty="0"/>
            <a:t>Checks understanding by asking the woman to repeat key information </a:t>
          </a:r>
          <a:endParaRPr lang="en-US" dirty="0"/>
        </a:p>
      </dgm:t>
    </dgm:pt>
    <dgm:pt modelId="{BFFC95FF-B294-4A61-9827-CA860EC45228}" type="parTrans" cxnId="{8B93EAB6-1CFD-4346-BB5A-08CCCD793E2E}">
      <dgm:prSet/>
      <dgm:spPr/>
      <dgm:t>
        <a:bodyPr/>
        <a:lstStyle/>
        <a:p>
          <a:endParaRPr lang="en-US"/>
        </a:p>
      </dgm:t>
    </dgm:pt>
    <dgm:pt modelId="{D5348983-87B9-4415-9038-D9F531833711}" type="sibTrans" cxnId="{8B93EAB6-1CFD-4346-BB5A-08CCCD793E2E}">
      <dgm:prSet/>
      <dgm:spPr/>
      <dgm:t>
        <a:bodyPr/>
        <a:lstStyle/>
        <a:p>
          <a:endParaRPr lang="en-US"/>
        </a:p>
      </dgm:t>
    </dgm:pt>
    <dgm:pt modelId="{84D7F586-6CAA-46C6-B84F-BD1CAEC124A3}">
      <dgm:prSet/>
      <dgm:spPr/>
      <dgm:t>
        <a:bodyPr/>
        <a:lstStyle/>
        <a:p>
          <a:pPr>
            <a:lnSpc>
              <a:spcPct val="150000"/>
            </a:lnSpc>
          </a:pPr>
          <a:r>
            <a:rPr lang="en-GB" dirty="0"/>
            <a:t>Documents the woman’s choices and communities them to the healthcare team. </a:t>
          </a:r>
          <a:endParaRPr lang="en-US" dirty="0"/>
        </a:p>
      </dgm:t>
    </dgm:pt>
    <dgm:pt modelId="{47F03B9C-9ADB-4E13-9D18-6CE7B2156006}" type="parTrans" cxnId="{38130A91-32FC-426A-BED7-B26B05FF33D8}">
      <dgm:prSet/>
      <dgm:spPr/>
      <dgm:t>
        <a:bodyPr/>
        <a:lstStyle/>
        <a:p>
          <a:endParaRPr lang="en-US"/>
        </a:p>
      </dgm:t>
    </dgm:pt>
    <dgm:pt modelId="{115FC003-2D64-4BE5-AF47-47823D66A96E}" type="sibTrans" cxnId="{38130A91-32FC-426A-BED7-B26B05FF33D8}">
      <dgm:prSet/>
      <dgm:spPr/>
      <dgm:t>
        <a:bodyPr/>
        <a:lstStyle/>
        <a:p>
          <a:endParaRPr lang="en-US"/>
        </a:p>
      </dgm:t>
    </dgm:pt>
    <dgm:pt modelId="{287EBBB2-0E50-42BB-BC08-42C02D87F5A2}">
      <dgm:prSet/>
      <dgm:spPr/>
      <dgm:t>
        <a:bodyPr/>
        <a:lstStyle/>
        <a:p>
          <a:r>
            <a:rPr lang="en-GB" b="1" dirty="0"/>
            <a:t>(Baranowska, B. et al. (2021)  </a:t>
          </a:r>
          <a:endParaRPr lang="en-US" dirty="0"/>
        </a:p>
      </dgm:t>
    </dgm:pt>
    <dgm:pt modelId="{012394C5-708E-46D5-A466-54D2BBDAB3B7}" type="parTrans" cxnId="{4D9A142C-D293-41F1-8655-9FC0E2135382}">
      <dgm:prSet/>
      <dgm:spPr/>
      <dgm:t>
        <a:bodyPr/>
        <a:lstStyle/>
        <a:p>
          <a:endParaRPr lang="en-US"/>
        </a:p>
      </dgm:t>
    </dgm:pt>
    <dgm:pt modelId="{579D2203-8692-432C-8F41-C0B9EC8967DC}" type="sibTrans" cxnId="{4D9A142C-D293-41F1-8655-9FC0E2135382}">
      <dgm:prSet/>
      <dgm:spPr/>
      <dgm:t>
        <a:bodyPr/>
        <a:lstStyle/>
        <a:p>
          <a:endParaRPr lang="en-US"/>
        </a:p>
      </dgm:t>
    </dgm:pt>
    <dgm:pt modelId="{8AC039F2-4D9F-4E25-8490-0D1EDAF80C43}" type="pres">
      <dgm:prSet presAssocID="{5D3F61A3-39B8-4DC4-98D9-CBE917061875}" presName="Name0" presStyleCnt="0">
        <dgm:presLayoutVars>
          <dgm:dir/>
          <dgm:resizeHandles val="exact"/>
        </dgm:presLayoutVars>
      </dgm:prSet>
      <dgm:spPr/>
    </dgm:pt>
    <dgm:pt modelId="{BA7307FC-6E3D-40B6-8C14-8675F615D728}" type="pres">
      <dgm:prSet presAssocID="{B500DEA7-80DB-472F-AAEF-C0ACA77FBFF0}" presName="node" presStyleLbl="node1" presStyleIdx="0" presStyleCnt="6">
        <dgm:presLayoutVars>
          <dgm:bulletEnabled val="1"/>
        </dgm:presLayoutVars>
      </dgm:prSet>
      <dgm:spPr/>
    </dgm:pt>
    <dgm:pt modelId="{60BE58BB-B5B3-4963-B2EE-76C0FB00965E}" type="pres">
      <dgm:prSet presAssocID="{8E824DC5-5E48-4FE3-A385-3AD6713D9545}" presName="sibTrans" presStyleLbl="sibTrans1D1" presStyleIdx="0" presStyleCnt="5"/>
      <dgm:spPr/>
    </dgm:pt>
    <dgm:pt modelId="{975417A8-8291-4D0F-B011-0FD3E2CBF22D}" type="pres">
      <dgm:prSet presAssocID="{8E824DC5-5E48-4FE3-A385-3AD6713D9545}" presName="connectorText" presStyleLbl="sibTrans1D1" presStyleIdx="0" presStyleCnt="5"/>
      <dgm:spPr/>
    </dgm:pt>
    <dgm:pt modelId="{3CFF8614-59E7-4CFF-9E53-4439335C792D}" type="pres">
      <dgm:prSet presAssocID="{76E45BEA-6F34-46E7-805D-65570E10430B}" presName="node" presStyleLbl="node1" presStyleIdx="1" presStyleCnt="6">
        <dgm:presLayoutVars>
          <dgm:bulletEnabled val="1"/>
        </dgm:presLayoutVars>
      </dgm:prSet>
      <dgm:spPr/>
    </dgm:pt>
    <dgm:pt modelId="{DAC78379-9B83-492B-96AD-49965F912AB0}" type="pres">
      <dgm:prSet presAssocID="{C50858DA-FD70-45E2-B154-ECE9DB09950D}" presName="sibTrans" presStyleLbl="sibTrans1D1" presStyleIdx="1" presStyleCnt="5"/>
      <dgm:spPr/>
    </dgm:pt>
    <dgm:pt modelId="{F5724156-0B96-4EAD-9526-4999711F7EAE}" type="pres">
      <dgm:prSet presAssocID="{C50858DA-FD70-45E2-B154-ECE9DB09950D}" presName="connectorText" presStyleLbl="sibTrans1D1" presStyleIdx="1" presStyleCnt="5"/>
      <dgm:spPr/>
    </dgm:pt>
    <dgm:pt modelId="{3373CA17-5C76-4623-B4DF-ED26454337CE}" type="pres">
      <dgm:prSet presAssocID="{F9CB35DF-E68D-4263-B4FB-382E3B24B07B}" presName="node" presStyleLbl="node1" presStyleIdx="2" presStyleCnt="6" custLinFactNeighborX="1209">
        <dgm:presLayoutVars>
          <dgm:bulletEnabled val="1"/>
        </dgm:presLayoutVars>
      </dgm:prSet>
      <dgm:spPr/>
    </dgm:pt>
    <dgm:pt modelId="{6CDC6F4F-11B7-45F2-AC7F-0B4AE43774AB}" type="pres">
      <dgm:prSet presAssocID="{BF687345-DFFD-4E6C-A4B1-52EB62A13DF3}" presName="sibTrans" presStyleLbl="sibTrans1D1" presStyleIdx="2" presStyleCnt="5"/>
      <dgm:spPr/>
    </dgm:pt>
    <dgm:pt modelId="{61D74CCA-A247-40F3-805F-B1C7CDD78D8B}" type="pres">
      <dgm:prSet presAssocID="{BF687345-DFFD-4E6C-A4B1-52EB62A13DF3}" presName="connectorText" presStyleLbl="sibTrans1D1" presStyleIdx="2" presStyleCnt="5"/>
      <dgm:spPr/>
    </dgm:pt>
    <dgm:pt modelId="{130CC0C5-2DB4-4CB7-B0B4-1F973648AA8C}" type="pres">
      <dgm:prSet presAssocID="{96674818-4684-4404-BC6B-0F59794B87BB}" presName="node" presStyleLbl="node1" presStyleIdx="3" presStyleCnt="6">
        <dgm:presLayoutVars>
          <dgm:bulletEnabled val="1"/>
        </dgm:presLayoutVars>
      </dgm:prSet>
      <dgm:spPr/>
    </dgm:pt>
    <dgm:pt modelId="{F55BF9C4-192F-43BF-8C6C-7AA5054FE2D2}" type="pres">
      <dgm:prSet presAssocID="{D5348983-87B9-4415-9038-D9F531833711}" presName="sibTrans" presStyleLbl="sibTrans1D1" presStyleIdx="3" presStyleCnt="5"/>
      <dgm:spPr/>
    </dgm:pt>
    <dgm:pt modelId="{65FA328E-9D2B-47C2-8A84-4832BBF9B742}" type="pres">
      <dgm:prSet presAssocID="{D5348983-87B9-4415-9038-D9F531833711}" presName="connectorText" presStyleLbl="sibTrans1D1" presStyleIdx="3" presStyleCnt="5"/>
      <dgm:spPr/>
    </dgm:pt>
    <dgm:pt modelId="{E684B111-192A-405C-A02C-9D6C56BDA835}" type="pres">
      <dgm:prSet presAssocID="{84D7F586-6CAA-46C6-B84F-BD1CAEC124A3}" presName="node" presStyleLbl="node1" presStyleIdx="4" presStyleCnt="6">
        <dgm:presLayoutVars>
          <dgm:bulletEnabled val="1"/>
        </dgm:presLayoutVars>
      </dgm:prSet>
      <dgm:spPr/>
    </dgm:pt>
    <dgm:pt modelId="{E228680B-8FB0-430C-B01B-583D50B05FF4}" type="pres">
      <dgm:prSet presAssocID="{115FC003-2D64-4BE5-AF47-47823D66A96E}" presName="sibTrans" presStyleLbl="sibTrans1D1" presStyleIdx="4" presStyleCnt="5"/>
      <dgm:spPr/>
    </dgm:pt>
    <dgm:pt modelId="{DB56A922-16CB-4432-A96D-93FD84C5A81A}" type="pres">
      <dgm:prSet presAssocID="{115FC003-2D64-4BE5-AF47-47823D66A96E}" presName="connectorText" presStyleLbl="sibTrans1D1" presStyleIdx="4" presStyleCnt="5"/>
      <dgm:spPr/>
    </dgm:pt>
    <dgm:pt modelId="{56E570F9-18C1-4647-91F0-8A19C7ED5E02}" type="pres">
      <dgm:prSet presAssocID="{287EBBB2-0E50-42BB-BC08-42C02D87F5A2}" presName="node" presStyleLbl="node1" presStyleIdx="5" presStyleCnt="6">
        <dgm:presLayoutVars>
          <dgm:bulletEnabled val="1"/>
        </dgm:presLayoutVars>
      </dgm:prSet>
      <dgm:spPr/>
    </dgm:pt>
  </dgm:ptLst>
  <dgm:cxnLst>
    <dgm:cxn modelId="{F96BF003-1F2B-475E-84C6-FFD31464FF80}" type="presOf" srcId="{5D3F61A3-39B8-4DC4-98D9-CBE917061875}" destId="{8AC039F2-4D9F-4E25-8490-0D1EDAF80C43}" srcOrd="0" destOrd="0" presId="urn:microsoft.com/office/officeart/2016/7/layout/RepeatingBendingProcessNew"/>
    <dgm:cxn modelId="{7182D40E-06A7-418B-ACC1-10DA99339287}" type="presOf" srcId="{8E824DC5-5E48-4FE3-A385-3AD6713D9545}" destId="{975417A8-8291-4D0F-B011-0FD3E2CBF22D}" srcOrd="1" destOrd="0" presId="urn:microsoft.com/office/officeart/2016/7/layout/RepeatingBendingProcessNew"/>
    <dgm:cxn modelId="{5CEFB821-FBCA-464B-8DF9-40342147B400}" srcId="{5D3F61A3-39B8-4DC4-98D9-CBE917061875}" destId="{76E45BEA-6F34-46E7-805D-65570E10430B}" srcOrd="1" destOrd="0" parTransId="{4A02ED15-F6F4-4DD8-99B4-94DC82AABFEB}" sibTransId="{C50858DA-FD70-45E2-B154-ECE9DB09950D}"/>
    <dgm:cxn modelId="{4D9A142C-D293-41F1-8655-9FC0E2135382}" srcId="{5D3F61A3-39B8-4DC4-98D9-CBE917061875}" destId="{287EBBB2-0E50-42BB-BC08-42C02D87F5A2}" srcOrd="5" destOrd="0" parTransId="{012394C5-708E-46D5-A466-54D2BBDAB3B7}" sibTransId="{579D2203-8692-432C-8F41-C0B9EC8967DC}"/>
    <dgm:cxn modelId="{ABE63966-5871-48BA-8BD2-5AE54DD0F87B}" type="presOf" srcId="{D5348983-87B9-4415-9038-D9F531833711}" destId="{65FA328E-9D2B-47C2-8A84-4832BBF9B742}" srcOrd="1" destOrd="0" presId="urn:microsoft.com/office/officeart/2016/7/layout/RepeatingBendingProcessNew"/>
    <dgm:cxn modelId="{44FDAE48-4EE7-4C29-818F-AF13E8553B48}" type="presOf" srcId="{8E824DC5-5E48-4FE3-A385-3AD6713D9545}" destId="{60BE58BB-B5B3-4963-B2EE-76C0FB00965E}" srcOrd="0" destOrd="0" presId="urn:microsoft.com/office/officeart/2016/7/layout/RepeatingBendingProcessNew"/>
    <dgm:cxn modelId="{C45BA669-95F2-4099-A4AC-ACB61FEA5FDA}" type="presOf" srcId="{BF687345-DFFD-4E6C-A4B1-52EB62A13DF3}" destId="{61D74CCA-A247-40F3-805F-B1C7CDD78D8B}" srcOrd="1" destOrd="0" presId="urn:microsoft.com/office/officeart/2016/7/layout/RepeatingBendingProcessNew"/>
    <dgm:cxn modelId="{CE2B424C-B915-4D6A-BAFA-4B9F0232250B}" type="presOf" srcId="{115FC003-2D64-4BE5-AF47-47823D66A96E}" destId="{E228680B-8FB0-430C-B01B-583D50B05FF4}" srcOrd="0" destOrd="0" presId="urn:microsoft.com/office/officeart/2016/7/layout/RepeatingBendingProcessNew"/>
    <dgm:cxn modelId="{A8C1D251-0D7B-48A9-8A97-148C9D289552}" type="presOf" srcId="{B500DEA7-80DB-472F-AAEF-C0ACA77FBFF0}" destId="{BA7307FC-6E3D-40B6-8C14-8675F615D728}" srcOrd="0" destOrd="0" presId="urn:microsoft.com/office/officeart/2016/7/layout/RepeatingBendingProcessNew"/>
    <dgm:cxn modelId="{F11E5D8F-5EB9-4CB8-879C-1633ECAB62E1}" type="presOf" srcId="{287EBBB2-0E50-42BB-BC08-42C02D87F5A2}" destId="{56E570F9-18C1-4647-91F0-8A19C7ED5E02}" srcOrd="0" destOrd="0" presId="urn:microsoft.com/office/officeart/2016/7/layout/RepeatingBendingProcessNew"/>
    <dgm:cxn modelId="{38130A91-32FC-426A-BED7-B26B05FF33D8}" srcId="{5D3F61A3-39B8-4DC4-98D9-CBE917061875}" destId="{84D7F586-6CAA-46C6-B84F-BD1CAEC124A3}" srcOrd="4" destOrd="0" parTransId="{47F03B9C-9ADB-4E13-9D18-6CE7B2156006}" sibTransId="{115FC003-2D64-4BE5-AF47-47823D66A96E}"/>
    <dgm:cxn modelId="{3BE80896-1CD4-4A91-9B8F-B35626D69494}" type="presOf" srcId="{BF687345-DFFD-4E6C-A4B1-52EB62A13DF3}" destId="{6CDC6F4F-11B7-45F2-AC7F-0B4AE43774AB}" srcOrd="0" destOrd="0" presId="urn:microsoft.com/office/officeart/2016/7/layout/RepeatingBendingProcessNew"/>
    <dgm:cxn modelId="{66CFF899-2E58-42F1-BE0E-9731AE7316AD}" srcId="{5D3F61A3-39B8-4DC4-98D9-CBE917061875}" destId="{B500DEA7-80DB-472F-AAEF-C0ACA77FBFF0}" srcOrd="0" destOrd="0" parTransId="{79BFD34D-CB42-413B-9409-A59DF27D2AD8}" sibTransId="{8E824DC5-5E48-4FE3-A385-3AD6713D9545}"/>
    <dgm:cxn modelId="{D257239D-55FA-488D-8648-189EB0E3E8BF}" type="presOf" srcId="{F9CB35DF-E68D-4263-B4FB-382E3B24B07B}" destId="{3373CA17-5C76-4623-B4DF-ED26454337CE}" srcOrd="0" destOrd="0" presId="urn:microsoft.com/office/officeart/2016/7/layout/RepeatingBendingProcessNew"/>
    <dgm:cxn modelId="{CF5FFAA5-86E7-426E-9328-52EE0F06B2C2}" type="presOf" srcId="{C50858DA-FD70-45E2-B154-ECE9DB09950D}" destId="{F5724156-0B96-4EAD-9526-4999711F7EAE}" srcOrd="1" destOrd="0" presId="urn:microsoft.com/office/officeart/2016/7/layout/RepeatingBendingProcessNew"/>
    <dgm:cxn modelId="{BB86B9B2-6640-4B8A-BF3E-24EF20FE14BB}" type="presOf" srcId="{115FC003-2D64-4BE5-AF47-47823D66A96E}" destId="{DB56A922-16CB-4432-A96D-93FD84C5A81A}" srcOrd="1" destOrd="0" presId="urn:microsoft.com/office/officeart/2016/7/layout/RepeatingBendingProcessNew"/>
    <dgm:cxn modelId="{AE9B06B6-D937-44AB-BB14-4167D542ECE7}" type="presOf" srcId="{76E45BEA-6F34-46E7-805D-65570E10430B}" destId="{3CFF8614-59E7-4CFF-9E53-4439335C792D}" srcOrd="0" destOrd="0" presId="urn:microsoft.com/office/officeart/2016/7/layout/RepeatingBendingProcessNew"/>
    <dgm:cxn modelId="{8B93EAB6-1CFD-4346-BB5A-08CCCD793E2E}" srcId="{5D3F61A3-39B8-4DC4-98D9-CBE917061875}" destId="{96674818-4684-4404-BC6B-0F59794B87BB}" srcOrd="3" destOrd="0" parTransId="{BFFC95FF-B294-4A61-9827-CA860EC45228}" sibTransId="{D5348983-87B9-4415-9038-D9F531833711}"/>
    <dgm:cxn modelId="{B31E26C6-0CDB-441B-AC2B-415F137614A1}" type="presOf" srcId="{96674818-4684-4404-BC6B-0F59794B87BB}" destId="{130CC0C5-2DB4-4CB7-B0B4-1F973648AA8C}" srcOrd="0" destOrd="0" presId="urn:microsoft.com/office/officeart/2016/7/layout/RepeatingBendingProcessNew"/>
    <dgm:cxn modelId="{46BB85D8-4F8F-45F1-B40B-4BA036E54153}" type="presOf" srcId="{C50858DA-FD70-45E2-B154-ECE9DB09950D}" destId="{DAC78379-9B83-492B-96AD-49965F912AB0}" srcOrd="0" destOrd="0" presId="urn:microsoft.com/office/officeart/2016/7/layout/RepeatingBendingProcessNew"/>
    <dgm:cxn modelId="{CEDB9BD9-19CD-4757-9A0C-D4233AAAA38E}" srcId="{5D3F61A3-39B8-4DC4-98D9-CBE917061875}" destId="{F9CB35DF-E68D-4263-B4FB-382E3B24B07B}" srcOrd="2" destOrd="0" parTransId="{208379DE-4BDD-47AE-A12C-734C31DB266F}" sibTransId="{BF687345-DFFD-4E6C-A4B1-52EB62A13DF3}"/>
    <dgm:cxn modelId="{65BC79FA-E6C5-43D4-B716-129FD966C2C3}" type="presOf" srcId="{84D7F586-6CAA-46C6-B84F-BD1CAEC124A3}" destId="{E684B111-192A-405C-A02C-9D6C56BDA835}" srcOrd="0" destOrd="0" presId="urn:microsoft.com/office/officeart/2016/7/layout/RepeatingBendingProcessNew"/>
    <dgm:cxn modelId="{2BAE94FB-7928-4B88-9D90-F54EE1E2790D}" type="presOf" srcId="{D5348983-87B9-4415-9038-D9F531833711}" destId="{F55BF9C4-192F-43BF-8C6C-7AA5054FE2D2}" srcOrd="0" destOrd="0" presId="urn:microsoft.com/office/officeart/2016/7/layout/RepeatingBendingProcessNew"/>
    <dgm:cxn modelId="{FD6C6572-3B4A-4868-A0F8-669F3AD970AC}" type="presParOf" srcId="{8AC039F2-4D9F-4E25-8490-0D1EDAF80C43}" destId="{BA7307FC-6E3D-40B6-8C14-8675F615D728}" srcOrd="0" destOrd="0" presId="urn:microsoft.com/office/officeart/2016/7/layout/RepeatingBendingProcessNew"/>
    <dgm:cxn modelId="{4F65AF0F-AC29-40F6-B860-54EC635D6BAE}" type="presParOf" srcId="{8AC039F2-4D9F-4E25-8490-0D1EDAF80C43}" destId="{60BE58BB-B5B3-4963-B2EE-76C0FB00965E}" srcOrd="1" destOrd="0" presId="urn:microsoft.com/office/officeart/2016/7/layout/RepeatingBendingProcessNew"/>
    <dgm:cxn modelId="{006F038E-9376-4002-B50D-87830C506A3F}" type="presParOf" srcId="{60BE58BB-B5B3-4963-B2EE-76C0FB00965E}" destId="{975417A8-8291-4D0F-B011-0FD3E2CBF22D}" srcOrd="0" destOrd="0" presId="urn:microsoft.com/office/officeart/2016/7/layout/RepeatingBendingProcessNew"/>
    <dgm:cxn modelId="{16B0CF89-2D19-475B-B4D4-1D85B32448A1}" type="presParOf" srcId="{8AC039F2-4D9F-4E25-8490-0D1EDAF80C43}" destId="{3CFF8614-59E7-4CFF-9E53-4439335C792D}" srcOrd="2" destOrd="0" presId="urn:microsoft.com/office/officeart/2016/7/layout/RepeatingBendingProcessNew"/>
    <dgm:cxn modelId="{2CACF037-BAEF-4B4F-B7EF-38625B243F1A}" type="presParOf" srcId="{8AC039F2-4D9F-4E25-8490-0D1EDAF80C43}" destId="{DAC78379-9B83-492B-96AD-49965F912AB0}" srcOrd="3" destOrd="0" presId="urn:microsoft.com/office/officeart/2016/7/layout/RepeatingBendingProcessNew"/>
    <dgm:cxn modelId="{77F4540D-3C2A-4BD0-8592-6C1292B65A00}" type="presParOf" srcId="{DAC78379-9B83-492B-96AD-49965F912AB0}" destId="{F5724156-0B96-4EAD-9526-4999711F7EAE}" srcOrd="0" destOrd="0" presId="urn:microsoft.com/office/officeart/2016/7/layout/RepeatingBendingProcessNew"/>
    <dgm:cxn modelId="{B3342577-491F-40BE-AF71-B80224AFC694}" type="presParOf" srcId="{8AC039F2-4D9F-4E25-8490-0D1EDAF80C43}" destId="{3373CA17-5C76-4623-B4DF-ED26454337CE}" srcOrd="4" destOrd="0" presId="urn:microsoft.com/office/officeart/2016/7/layout/RepeatingBendingProcessNew"/>
    <dgm:cxn modelId="{518186CD-3428-4151-BCFD-32EAD537C8BF}" type="presParOf" srcId="{8AC039F2-4D9F-4E25-8490-0D1EDAF80C43}" destId="{6CDC6F4F-11B7-45F2-AC7F-0B4AE43774AB}" srcOrd="5" destOrd="0" presId="urn:microsoft.com/office/officeart/2016/7/layout/RepeatingBendingProcessNew"/>
    <dgm:cxn modelId="{8932AEF7-6D5C-492E-B8AC-02DCC6A16F3D}" type="presParOf" srcId="{6CDC6F4F-11B7-45F2-AC7F-0B4AE43774AB}" destId="{61D74CCA-A247-40F3-805F-B1C7CDD78D8B}" srcOrd="0" destOrd="0" presId="urn:microsoft.com/office/officeart/2016/7/layout/RepeatingBendingProcessNew"/>
    <dgm:cxn modelId="{AA90DBFD-0C7C-43F9-84AF-7DDF35EF55E0}" type="presParOf" srcId="{8AC039F2-4D9F-4E25-8490-0D1EDAF80C43}" destId="{130CC0C5-2DB4-4CB7-B0B4-1F973648AA8C}" srcOrd="6" destOrd="0" presId="urn:microsoft.com/office/officeart/2016/7/layout/RepeatingBendingProcessNew"/>
    <dgm:cxn modelId="{60EDE5C6-FCC3-4FC3-A0C0-6A2FC7919901}" type="presParOf" srcId="{8AC039F2-4D9F-4E25-8490-0D1EDAF80C43}" destId="{F55BF9C4-192F-43BF-8C6C-7AA5054FE2D2}" srcOrd="7" destOrd="0" presId="urn:microsoft.com/office/officeart/2016/7/layout/RepeatingBendingProcessNew"/>
    <dgm:cxn modelId="{37731003-0879-4F79-97E1-52CE3D3E71B4}" type="presParOf" srcId="{F55BF9C4-192F-43BF-8C6C-7AA5054FE2D2}" destId="{65FA328E-9D2B-47C2-8A84-4832BBF9B742}" srcOrd="0" destOrd="0" presId="urn:microsoft.com/office/officeart/2016/7/layout/RepeatingBendingProcessNew"/>
    <dgm:cxn modelId="{9DA1262B-2FEA-46B3-B662-36FC49936606}" type="presParOf" srcId="{8AC039F2-4D9F-4E25-8490-0D1EDAF80C43}" destId="{E684B111-192A-405C-A02C-9D6C56BDA835}" srcOrd="8" destOrd="0" presId="urn:microsoft.com/office/officeart/2016/7/layout/RepeatingBendingProcessNew"/>
    <dgm:cxn modelId="{DE18E573-FF11-4030-8F7F-38094C37089C}" type="presParOf" srcId="{8AC039F2-4D9F-4E25-8490-0D1EDAF80C43}" destId="{E228680B-8FB0-430C-B01B-583D50B05FF4}" srcOrd="9" destOrd="0" presId="urn:microsoft.com/office/officeart/2016/7/layout/RepeatingBendingProcessNew"/>
    <dgm:cxn modelId="{95704B46-AA74-4312-9DC8-100AD3A64C14}" type="presParOf" srcId="{E228680B-8FB0-430C-B01B-583D50B05FF4}" destId="{DB56A922-16CB-4432-A96D-93FD84C5A81A}" srcOrd="0" destOrd="0" presId="urn:microsoft.com/office/officeart/2016/7/layout/RepeatingBendingProcessNew"/>
    <dgm:cxn modelId="{E853600D-8A87-4166-8129-851A0A8DDE99}" type="presParOf" srcId="{8AC039F2-4D9F-4E25-8490-0D1EDAF80C43}" destId="{56E570F9-18C1-4647-91F0-8A19C7ED5E02}"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9716FB-1C20-4EEA-9111-F82DB36C302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6197BE9-4DB5-4F1E-9F4E-842A6B38A27E}">
      <dgm:prSet/>
      <dgm:spPr/>
      <dgm:t>
        <a:bodyPr/>
        <a:lstStyle/>
        <a:p>
          <a:pPr>
            <a:lnSpc>
              <a:spcPct val="150000"/>
            </a:lnSpc>
          </a:pPr>
          <a:r>
            <a:rPr lang="en-GB" dirty="0"/>
            <a:t>Communication is a fundamental skill in health and social care practice </a:t>
          </a:r>
          <a:endParaRPr lang="en-US" dirty="0"/>
        </a:p>
      </dgm:t>
    </dgm:pt>
    <dgm:pt modelId="{7BCEDA3E-9D9D-4684-BA55-91F660240B0D}" type="parTrans" cxnId="{67ECB2EC-1467-4F9B-8954-D4A98F221A5B}">
      <dgm:prSet/>
      <dgm:spPr/>
      <dgm:t>
        <a:bodyPr/>
        <a:lstStyle/>
        <a:p>
          <a:endParaRPr lang="en-US"/>
        </a:p>
      </dgm:t>
    </dgm:pt>
    <dgm:pt modelId="{08C15DF2-D99E-4D2A-9C56-30D8A6524C2D}" type="sibTrans" cxnId="{67ECB2EC-1467-4F9B-8954-D4A98F221A5B}">
      <dgm:prSet/>
      <dgm:spPr/>
      <dgm:t>
        <a:bodyPr/>
        <a:lstStyle/>
        <a:p>
          <a:endParaRPr lang="en-US"/>
        </a:p>
      </dgm:t>
    </dgm:pt>
    <dgm:pt modelId="{FADF5C9F-DF23-4A93-91C0-B1ECDCD0E828}">
      <dgm:prSet/>
      <dgm:spPr/>
      <dgm:t>
        <a:bodyPr/>
        <a:lstStyle/>
        <a:p>
          <a:pPr>
            <a:lnSpc>
              <a:spcPct val="150000"/>
            </a:lnSpc>
          </a:pPr>
          <a:r>
            <a:rPr lang="en-GB" dirty="0"/>
            <a:t>It promotes trust, safety, informed decision- making and teamwork</a:t>
          </a:r>
          <a:endParaRPr lang="en-US" dirty="0"/>
        </a:p>
      </dgm:t>
    </dgm:pt>
    <dgm:pt modelId="{9DA3F625-71AB-40DB-8FDA-9B1E390FAC10}" type="parTrans" cxnId="{715C013A-9366-4327-AF00-165A841F8258}">
      <dgm:prSet/>
      <dgm:spPr/>
      <dgm:t>
        <a:bodyPr/>
        <a:lstStyle/>
        <a:p>
          <a:endParaRPr lang="en-US"/>
        </a:p>
      </dgm:t>
    </dgm:pt>
    <dgm:pt modelId="{E280CB14-D15A-4BBA-A529-2B1CFFBA71F7}" type="sibTrans" cxnId="{715C013A-9366-4327-AF00-165A841F8258}">
      <dgm:prSet/>
      <dgm:spPr/>
      <dgm:t>
        <a:bodyPr/>
        <a:lstStyle/>
        <a:p>
          <a:endParaRPr lang="en-US"/>
        </a:p>
      </dgm:t>
    </dgm:pt>
    <dgm:pt modelId="{D3065B77-3E6B-4060-A5BA-3B3C29C63159}">
      <dgm:prSet/>
      <dgm:spPr/>
      <dgm:t>
        <a:bodyPr/>
        <a:lstStyle/>
        <a:p>
          <a:pPr>
            <a:lnSpc>
              <a:spcPct val="150000"/>
            </a:lnSpc>
          </a:pPr>
          <a:r>
            <a:rPr lang="en-GB" dirty="0"/>
            <a:t>In midwifery, effective communication supports woman-centred care and emotional wellbeing. </a:t>
          </a:r>
          <a:endParaRPr lang="en-US" dirty="0"/>
        </a:p>
      </dgm:t>
    </dgm:pt>
    <dgm:pt modelId="{842B69A4-894F-4F40-B15D-0E3294EB15CF}" type="parTrans" cxnId="{BD194D2C-5D17-46A7-A0EA-4E42E84A8845}">
      <dgm:prSet/>
      <dgm:spPr/>
      <dgm:t>
        <a:bodyPr/>
        <a:lstStyle/>
        <a:p>
          <a:endParaRPr lang="en-US"/>
        </a:p>
      </dgm:t>
    </dgm:pt>
    <dgm:pt modelId="{456F09E3-C35D-4452-B9BA-1E1274586D79}" type="sibTrans" cxnId="{BD194D2C-5D17-46A7-A0EA-4E42E84A8845}">
      <dgm:prSet/>
      <dgm:spPr/>
      <dgm:t>
        <a:bodyPr/>
        <a:lstStyle/>
        <a:p>
          <a:endParaRPr lang="en-US"/>
        </a:p>
      </dgm:t>
    </dgm:pt>
    <dgm:pt modelId="{AF741E1D-7CF5-40B0-A0BF-1369AE7F54CB}">
      <dgm:prSet/>
      <dgm:spPr/>
      <dgm:t>
        <a:bodyPr/>
        <a:lstStyle/>
        <a:p>
          <a:pPr>
            <a:lnSpc>
              <a:spcPct val="150000"/>
            </a:lnSpc>
          </a:pPr>
          <a:r>
            <a:rPr lang="en-GB" dirty="0"/>
            <a:t>Clear and compassionate communication improves outcomes for both mother and baby </a:t>
          </a:r>
          <a:endParaRPr lang="en-US" dirty="0"/>
        </a:p>
      </dgm:t>
    </dgm:pt>
    <dgm:pt modelId="{79114A73-DB08-4C1D-A863-080E19F0F220}" type="parTrans" cxnId="{D2363E56-1420-4C93-BE08-8264E12123AD}">
      <dgm:prSet/>
      <dgm:spPr/>
      <dgm:t>
        <a:bodyPr/>
        <a:lstStyle/>
        <a:p>
          <a:endParaRPr lang="en-US"/>
        </a:p>
      </dgm:t>
    </dgm:pt>
    <dgm:pt modelId="{D6D3823C-D85A-4827-BAD4-2F9547CDEC2F}" type="sibTrans" cxnId="{D2363E56-1420-4C93-BE08-8264E12123AD}">
      <dgm:prSet/>
      <dgm:spPr/>
      <dgm:t>
        <a:bodyPr/>
        <a:lstStyle/>
        <a:p>
          <a:endParaRPr lang="en-US"/>
        </a:p>
      </dgm:t>
    </dgm:pt>
    <dgm:pt modelId="{D9D6847E-C6C4-432C-AEC0-6A3C7CE91B9A}" type="pres">
      <dgm:prSet presAssocID="{719716FB-1C20-4EEA-9111-F82DB36C3028}" presName="vert0" presStyleCnt="0">
        <dgm:presLayoutVars>
          <dgm:dir/>
          <dgm:animOne val="branch"/>
          <dgm:animLvl val="lvl"/>
        </dgm:presLayoutVars>
      </dgm:prSet>
      <dgm:spPr/>
    </dgm:pt>
    <dgm:pt modelId="{16330D76-F318-4F85-A302-A2A0C58B174F}" type="pres">
      <dgm:prSet presAssocID="{96197BE9-4DB5-4F1E-9F4E-842A6B38A27E}" presName="thickLine" presStyleLbl="alignNode1" presStyleIdx="0" presStyleCnt="4"/>
      <dgm:spPr/>
    </dgm:pt>
    <dgm:pt modelId="{BD4ED83D-60EB-434F-80C6-A21040873B26}" type="pres">
      <dgm:prSet presAssocID="{96197BE9-4DB5-4F1E-9F4E-842A6B38A27E}" presName="horz1" presStyleCnt="0"/>
      <dgm:spPr/>
    </dgm:pt>
    <dgm:pt modelId="{A723A6FB-43C2-4820-AAE0-CB2A92B49509}" type="pres">
      <dgm:prSet presAssocID="{96197BE9-4DB5-4F1E-9F4E-842A6B38A27E}" presName="tx1" presStyleLbl="revTx" presStyleIdx="0" presStyleCnt="4"/>
      <dgm:spPr/>
    </dgm:pt>
    <dgm:pt modelId="{3CE86F12-D2CA-4ACF-B5A8-5E937CEB09A5}" type="pres">
      <dgm:prSet presAssocID="{96197BE9-4DB5-4F1E-9F4E-842A6B38A27E}" presName="vert1" presStyleCnt="0"/>
      <dgm:spPr/>
    </dgm:pt>
    <dgm:pt modelId="{87D630E4-A532-4DBB-AE73-49FFBA385AB4}" type="pres">
      <dgm:prSet presAssocID="{FADF5C9F-DF23-4A93-91C0-B1ECDCD0E828}" presName="thickLine" presStyleLbl="alignNode1" presStyleIdx="1" presStyleCnt="4"/>
      <dgm:spPr/>
    </dgm:pt>
    <dgm:pt modelId="{82BE42C0-6FF3-40BB-ACB3-4AC929E0FBFE}" type="pres">
      <dgm:prSet presAssocID="{FADF5C9F-DF23-4A93-91C0-B1ECDCD0E828}" presName="horz1" presStyleCnt="0"/>
      <dgm:spPr/>
    </dgm:pt>
    <dgm:pt modelId="{00BA768E-8F3A-436C-9FD2-EBEC0EA33AB5}" type="pres">
      <dgm:prSet presAssocID="{FADF5C9F-DF23-4A93-91C0-B1ECDCD0E828}" presName="tx1" presStyleLbl="revTx" presStyleIdx="1" presStyleCnt="4"/>
      <dgm:spPr/>
    </dgm:pt>
    <dgm:pt modelId="{94648F8B-1371-4651-8D69-402C3E7E7F1F}" type="pres">
      <dgm:prSet presAssocID="{FADF5C9F-DF23-4A93-91C0-B1ECDCD0E828}" presName="vert1" presStyleCnt="0"/>
      <dgm:spPr/>
    </dgm:pt>
    <dgm:pt modelId="{3F5B86CA-4098-475C-A832-B7BF7AC64178}" type="pres">
      <dgm:prSet presAssocID="{D3065B77-3E6B-4060-A5BA-3B3C29C63159}" presName="thickLine" presStyleLbl="alignNode1" presStyleIdx="2" presStyleCnt="4"/>
      <dgm:spPr/>
    </dgm:pt>
    <dgm:pt modelId="{D0A41C52-DB75-4AE5-929B-DF84CC81CBAC}" type="pres">
      <dgm:prSet presAssocID="{D3065B77-3E6B-4060-A5BA-3B3C29C63159}" presName="horz1" presStyleCnt="0"/>
      <dgm:spPr/>
    </dgm:pt>
    <dgm:pt modelId="{5A06AD40-5324-4C9C-86A4-EBF81D13A61F}" type="pres">
      <dgm:prSet presAssocID="{D3065B77-3E6B-4060-A5BA-3B3C29C63159}" presName="tx1" presStyleLbl="revTx" presStyleIdx="2" presStyleCnt="4"/>
      <dgm:spPr/>
    </dgm:pt>
    <dgm:pt modelId="{FBECACFC-3C47-463A-A162-DF2138862089}" type="pres">
      <dgm:prSet presAssocID="{D3065B77-3E6B-4060-A5BA-3B3C29C63159}" presName="vert1" presStyleCnt="0"/>
      <dgm:spPr/>
    </dgm:pt>
    <dgm:pt modelId="{18564709-F07E-42F6-B436-9DBE5DA81551}" type="pres">
      <dgm:prSet presAssocID="{AF741E1D-7CF5-40B0-A0BF-1369AE7F54CB}" presName="thickLine" presStyleLbl="alignNode1" presStyleIdx="3" presStyleCnt="4"/>
      <dgm:spPr/>
    </dgm:pt>
    <dgm:pt modelId="{FD9EA51D-E0AC-4AD8-A448-52F9737623D4}" type="pres">
      <dgm:prSet presAssocID="{AF741E1D-7CF5-40B0-A0BF-1369AE7F54CB}" presName="horz1" presStyleCnt="0"/>
      <dgm:spPr/>
    </dgm:pt>
    <dgm:pt modelId="{EF1A7B67-924E-4891-8AF9-A5E5CD75FDD2}" type="pres">
      <dgm:prSet presAssocID="{AF741E1D-7CF5-40B0-A0BF-1369AE7F54CB}" presName="tx1" presStyleLbl="revTx" presStyleIdx="3" presStyleCnt="4"/>
      <dgm:spPr/>
    </dgm:pt>
    <dgm:pt modelId="{1A838B06-DEE7-4B51-9A35-A2CC3B09E40A}" type="pres">
      <dgm:prSet presAssocID="{AF741E1D-7CF5-40B0-A0BF-1369AE7F54CB}" presName="vert1" presStyleCnt="0"/>
      <dgm:spPr/>
    </dgm:pt>
  </dgm:ptLst>
  <dgm:cxnLst>
    <dgm:cxn modelId="{BD194D2C-5D17-46A7-A0EA-4E42E84A8845}" srcId="{719716FB-1C20-4EEA-9111-F82DB36C3028}" destId="{D3065B77-3E6B-4060-A5BA-3B3C29C63159}" srcOrd="2" destOrd="0" parTransId="{842B69A4-894F-4F40-B15D-0E3294EB15CF}" sibTransId="{456F09E3-C35D-4452-B9BA-1E1274586D79}"/>
    <dgm:cxn modelId="{715C013A-9366-4327-AF00-165A841F8258}" srcId="{719716FB-1C20-4EEA-9111-F82DB36C3028}" destId="{FADF5C9F-DF23-4A93-91C0-B1ECDCD0E828}" srcOrd="1" destOrd="0" parTransId="{9DA3F625-71AB-40DB-8FDA-9B1E390FAC10}" sibTransId="{E280CB14-D15A-4BBA-A529-2B1CFFBA71F7}"/>
    <dgm:cxn modelId="{884CF866-5310-4BD6-AB16-A4E3A4740E5B}" type="presOf" srcId="{FADF5C9F-DF23-4A93-91C0-B1ECDCD0E828}" destId="{00BA768E-8F3A-436C-9FD2-EBEC0EA33AB5}" srcOrd="0" destOrd="0" presId="urn:microsoft.com/office/officeart/2008/layout/LinedList"/>
    <dgm:cxn modelId="{047B1B6F-D15A-4449-8841-110282808E26}" type="presOf" srcId="{D3065B77-3E6B-4060-A5BA-3B3C29C63159}" destId="{5A06AD40-5324-4C9C-86A4-EBF81D13A61F}" srcOrd="0" destOrd="0" presId="urn:microsoft.com/office/officeart/2008/layout/LinedList"/>
    <dgm:cxn modelId="{D2363E56-1420-4C93-BE08-8264E12123AD}" srcId="{719716FB-1C20-4EEA-9111-F82DB36C3028}" destId="{AF741E1D-7CF5-40B0-A0BF-1369AE7F54CB}" srcOrd="3" destOrd="0" parTransId="{79114A73-DB08-4C1D-A863-080E19F0F220}" sibTransId="{D6D3823C-D85A-4827-BAD4-2F9547CDEC2F}"/>
    <dgm:cxn modelId="{AF7A737F-A244-405D-96B1-B8CA51D5C594}" type="presOf" srcId="{AF741E1D-7CF5-40B0-A0BF-1369AE7F54CB}" destId="{EF1A7B67-924E-4891-8AF9-A5E5CD75FDD2}" srcOrd="0" destOrd="0" presId="urn:microsoft.com/office/officeart/2008/layout/LinedList"/>
    <dgm:cxn modelId="{7AECDCCA-BD2D-43F1-8454-4755044621DA}" type="presOf" srcId="{719716FB-1C20-4EEA-9111-F82DB36C3028}" destId="{D9D6847E-C6C4-432C-AEC0-6A3C7CE91B9A}" srcOrd="0" destOrd="0" presId="urn:microsoft.com/office/officeart/2008/layout/LinedList"/>
    <dgm:cxn modelId="{CD5DB5E9-A541-42AA-943A-0078706176D1}" type="presOf" srcId="{96197BE9-4DB5-4F1E-9F4E-842A6B38A27E}" destId="{A723A6FB-43C2-4820-AAE0-CB2A92B49509}" srcOrd="0" destOrd="0" presId="urn:microsoft.com/office/officeart/2008/layout/LinedList"/>
    <dgm:cxn modelId="{67ECB2EC-1467-4F9B-8954-D4A98F221A5B}" srcId="{719716FB-1C20-4EEA-9111-F82DB36C3028}" destId="{96197BE9-4DB5-4F1E-9F4E-842A6B38A27E}" srcOrd="0" destOrd="0" parTransId="{7BCEDA3E-9D9D-4684-BA55-91F660240B0D}" sibTransId="{08C15DF2-D99E-4D2A-9C56-30D8A6524C2D}"/>
    <dgm:cxn modelId="{A53CCB0B-EC1F-4171-9397-815AE3071125}" type="presParOf" srcId="{D9D6847E-C6C4-432C-AEC0-6A3C7CE91B9A}" destId="{16330D76-F318-4F85-A302-A2A0C58B174F}" srcOrd="0" destOrd="0" presId="urn:microsoft.com/office/officeart/2008/layout/LinedList"/>
    <dgm:cxn modelId="{6B18730C-E04F-46D5-BAA4-1C1D21A9CE5F}" type="presParOf" srcId="{D9D6847E-C6C4-432C-AEC0-6A3C7CE91B9A}" destId="{BD4ED83D-60EB-434F-80C6-A21040873B26}" srcOrd="1" destOrd="0" presId="urn:microsoft.com/office/officeart/2008/layout/LinedList"/>
    <dgm:cxn modelId="{7E26A9F1-C203-4E5C-A8D2-345F9A0DB6B5}" type="presParOf" srcId="{BD4ED83D-60EB-434F-80C6-A21040873B26}" destId="{A723A6FB-43C2-4820-AAE0-CB2A92B49509}" srcOrd="0" destOrd="0" presId="urn:microsoft.com/office/officeart/2008/layout/LinedList"/>
    <dgm:cxn modelId="{43AE377F-C633-476F-AF26-30B5B51012A3}" type="presParOf" srcId="{BD4ED83D-60EB-434F-80C6-A21040873B26}" destId="{3CE86F12-D2CA-4ACF-B5A8-5E937CEB09A5}" srcOrd="1" destOrd="0" presId="urn:microsoft.com/office/officeart/2008/layout/LinedList"/>
    <dgm:cxn modelId="{C377A025-F0AD-42D9-816F-90993D7378C1}" type="presParOf" srcId="{D9D6847E-C6C4-432C-AEC0-6A3C7CE91B9A}" destId="{87D630E4-A532-4DBB-AE73-49FFBA385AB4}" srcOrd="2" destOrd="0" presId="urn:microsoft.com/office/officeart/2008/layout/LinedList"/>
    <dgm:cxn modelId="{8A52E839-528C-4261-9038-44D784F696BC}" type="presParOf" srcId="{D9D6847E-C6C4-432C-AEC0-6A3C7CE91B9A}" destId="{82BE42C0-6FF3-40BB-ACB3-4AC929E0FBFE}" srcOrd="3" destOrd="0" presId="urn:microsoft.com/office/officeart/2008/layout/LinedList"/>
    <dgm:cxn modelId="{558F16AC-FA62-4C99-93A6-32F3B343FF00}" type="presParOf" srcId="{82BE42C0-6FF3-40BB-ACB3-4AC929E0FBFE}" destId="{00BA768E-8F3A-436C-9FD2-EBEC0EA33AB5}" srcOrd="0" destOrd="0" presId="urn:microsoft.com/office/officeart/2008/layout/LinedList"/>
    <dgm:cxn modelId="{4DD882B2-22A2-4A82-93C1-1DEE885E61DF}" type="presParOf" srcId="{82BE42C0-6FF3-40BB-ACB3-4AC929E0FBFE}" destId="{94648F8B-1371-4651-8D69-402C3E7E7F1F}" srcOrd="1" destOrd="0" presId="urn:microsoft.com/office/officeart/2008/layout/LinedList"/>
    <dgm:cxn modelId="{588E26B3-05CA-492D-BFAD-5E91C5826FE5}" type="presParOf" srcId="{D9D6847E-C6C4-432C-AEC0-6A3C7CE91B9A}" destId="{3F5B86CA-4098-475C-A832-B7BF7AC64178}" srcOrd="4" destOrd="0" presId="urn:microsoft.com/office/officeart/2008/layout/LinedList"/>
    <dgm:cxn modelId="{8994923E-D0C5-415C-954A-DD25E72AC6FB}" type="presParOf" srcId="{D9D6847E-C6C4-432C-AEC0-6A3C7CE91B9A}" destId="{D0A41C52-DB75-4AE5-929B-DF84CC81CBAC}" srcOrd="5" destOrd="0" presId="urn:microsoft.com/office/officeart/2008/layout/LinedList"/>
    <dgm:cxn modelId="{21B94639-950A-4D2D-BD52-C300B1CD3D0A}" type="presParOf" srcId="{D0A41C52-DB75-4AE5-929B-DF84CC81CBAC}" destId="{5A06AD40-5324-4C9C-86A4-EBF81D13A61F}" srcOrd="0" destOrd="0" presId="urn:microsoft.com/office/officeart/2008/layout/LinedList"/>
    <dgm:cxn modelId="{7751665A-D396-4016-825D-B408AFC6A1D1}" type="presParOf" srcId="{D0A41C52-DB75-4AE5-929B-DF84CC81CBAC}" destId="{FBECACFC-3C47-463A-A162-DF2138862089}" srcOrd="1" destOrd="0" presId="urn:microsoft.com/office/officeart/2008/layout/LinedList"/>
    <dgm:cxn modelId="{1607BC1C-DE06-4944-9BAD-9B47A2CD4BBC}" type="presParOf" srcId="{D9D6847E-C6C4-432C-AEC0-6A3C7CE91B9A}" destId="{18564709-F07E-42F6-B436-9DBE5DA81551}" srcOrd="6" destOrd="0" presId="urn:microsoft.com/office/officeart/2008/layout/LinedList"/>
    <dgm:cxn modelId="{B02F2777-D830-44A5-9CE1-BA80CBB24570}" type="presParOf" srcId="{D9D6847E-C6C4-432C-AEC0-6A3C7CE91B9A}" destId="{FD9EA51D-E0AC-4AD8-A448-52F9737623D4}" srcOrd="7" destOrd="0" presId="urn:microsoft.com/office/officeart/2008/layout/LinedList"/>
    <dgm:cxn modelId="{046DF9AE-F32F-4364-938B-E802021A306A}" type="presParOf" srcId="{FD9EA51D-E0AC-4AD8-A448-52F9737623D4}" destId="{EF1A7B67-924E-4891-8AF9-A5E5CD75FDD2}" srcOrd="0" destOrd="0" presId="urn:microsoft.com/office/officeart/2008/layout/LinedList"/>
    <dgm:cxn modelId="{7929198B-8DDF-4A7B-BA2C-7BF20C41F883}" type="presParOf" srcId="{FD9EA51D-E0AC-4AD8-A448-52F9737623D4}" destId="{1A838B06-DEE7-4B51-9A35-A2CC3B09E4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31C30-9C6C-428F-892E-71918C04D76A}">
      <dsp:nvSpPr>
        <dsp:cNvPr id="0" name=""/>
        <dsp:cNvSpPr/>
      </dsp:nvSpPr>
      <dsp:spPr>
        <a:xfrm>
          <a:off x="0" y="98967"/>
          <a:ext cx="5559988" cy="8190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t>Supports woman-centred care by recognising women’s individual’s needs, values and preferences throughout pregnancy and childbirth. </a:t>
          </a:r>
          <a:endParaRPr lang="en-US" sz="1400" kern="1200" dirty="0"/>
        </a:p>
      </dsp:txBody>
      <dsp:txXfrm>
        <a:off x="39980" y="138947"/>
        <a:ext cx="5480028" cy="739040"/>
      </dsp:txXfrm>
    </dsp:sp>
    <dsp:sp modelId="{5DB9B62D-B260-430D-9F83-B36D3C07D890}">
      <dsp:nvSpPr>
        <dsp:cNvPr id="0" name=""/>
        <dsp:cNvSpPr/>
      </dsp:nvSpPr>
      <dsp:spPr>
        <a:xfrm>
          <a:off x="0" y="958287"/>
          <a:ext cx="5559988" cy="81900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t>Helps reduce anxiety and emotional distress by providing clear information, reassurance and compassionate support. </a:t>
          </a:r>
          <a:endParaRPr lang="en-US" sz="1400" kern="1200" dirty="0"/>
        </a:p>
      </dsp:txBody>
      <dsp:txXfrm>
        <a:off x="39980" y="998267"/>
        <a:ext cx="5480028" cy="739040"/>
      </dsp:txXfrm>
    </dsp:sp>
    <dsp:sp modelId="{C2CB68C0-DDF9-44CB-A2B4-FFC9DBDB87B5}">
      <dsp:nvSpPr>
        <dsp:cNvPr id="0" name=""/>
        <dsp:cNvSpPr/>
      </dsp:nvSpPr>
      <dsp:spPr>
        <a:xfrm>
          <a:off x="0" y="1817608"/>
          <a:ext cx="5559988" cy="81900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t>Encourages shared decision- making, allowing women to participate actively in choices about their care. </a:t>
          </a:r>
          <a:endParaRPr lang="en-US" sz="1400" kern="1200" dirty="0"/>
        </a:p>
      </dsp:txBody>
      <dsp:txXfrm>
        <a:off x="39980" y="1857588"/>
        <a:ext cx="5480028" cy="739040"/>
      </dsp:txXfrm>
    </dsp:sp>
    <dsp:sp modelId="{FD053D5C-257B-4F0A-B4D7-FC296EA73A12}">
      <dsp:nvSpPr>
        <dsp:cNvPr id="0" name=""/>
        <dsp:cNvSpPr/>
      </dsp:nvSpPr>
      <dsp:spPr>
        <a:xfrm>
          <a:off x="0" y="2639062"/>
          <a:ext cx="5559988" cy="81900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t>Builds trusting professional relationships between midwives, women and their families. </a:t>
          </a:r>
          <a:endParaRPr lang="en-US" sz="1400" kern="1200" dirty="0"/>
        </a:p>
      </dsp:txBody>
      <dsp:txXfrm>
        <a:off x="39980" y="2679042"/>
        <a:ext cx="5480028" cy="739040"/>
      </dsp:txXfrm>
    </dsp:sp>
    <dsp:sp modelId="{62B0E035-F5FC-4C20-82A9-BD320159B334}">
      <dsp:nvSpPr>
        <dsp:cNvPr id="0" name=""/>
        <dsp:cNvSpPr/>
      </dsp:nvSpPr>
      <dsp:spPr>
        <a:xfrm>
          <a:off x="0" y="3536248"/>
          <a:ext cx="5559988" cy="81900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t>Improves safety by ensuring information is understood and accurately communicated. </a:t>
          </a:r>
          <a:endParaRPr lang="en-US" sz="1400" kern="1200" dirty="0"/>
        </a:p>
      </dsp:txBody>
      <dsp:txXfrm>
        <a:off x="39980" y="3576228"/>
        <a:ext cx="5480028" cy="739040"/>
      </dsp:txXfrm>
    </dsp:sp>
    <dsp:sp modelId="{EF831859-6346-457C-B734-7074DF0453FD}">
      <dsp:nvSpPr>
        <dsp:cNvPr id="0" name=""/>
        <dsp:cNvSpPr/>
      </dsp:nvSpPr>
      <dsp:spPr>
        <a:xfrm>
          <a:off x="0" y="4395568"/>
          <a:ext cx="5559988" cy="8190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(Baranowska, B. et al. (2021)</a:t>
          </a:r>
          <a:endParaRPr lang="en-US" sz="1400" kern="1200" dirty="0"/>
        </a:p>
      </dsp:txBody>
      <dsp:txXfrm>
        <a:off x="39980" y="4435548"/>
        <a:ext cx="5480028" cy="739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BE58BB-B5B3-4963-B2EE-76C0FB00965E}">
      <dsp:nvSpPr>
        <dsp:cNvPr id="0" name=""/>
        <dsp:cNvSpPr/>
      </dsp:nvSpPr>
      <dsp:spPr>
        <a:xfrm>
          <a:off x="2899779" y="686484"/>
          <a:ext cx="530464" cy="91440"/>
        </a:xfrm>
        <a:custGeom>
          <a:avLst/>
          <a:gdLst/>
          <a:ahLst/>
          <a:cxnLst/>
          <a:rect l="0" t="0" r="0" b="0"/>
          <a:pathLst>
            <a:path>
              <a:moveTo>
                <a:pt x="0" y="45720"/>
              </a:moveTo>
              <a:lnTo>
                <a:pt x="530464"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729398"/>
        <a:ext cx="28053" cy="5610"/>
      </dsp:txXfrm>
    </dsp:sp>
    <dsp:sp modelId="{BA7307FC-6E3D-40B6-8C14-8675F615D728}">
      <dsp:nvSpPr>
        <dsp:cNvPr id="0" name=""/>
        <dsp:cNvSpPr/>
      </dsp:nvSpPr>
      <dsp:spPr>
        <a:xfrm>
          <a:off x="462167" y="380"/>
          <a:ext cx="2439412" cy="146364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577850">
            <a:lnSpc>
              <a:spcPct val="150000"/>
            </a:lnSpc>
            <a:spcBef>
              <a:spcPct val="0"/>
            </a:spcBef>
            <a:spcAft>
              <a:spcPct val="35000"/>
            </a:spcAft>
            <a:buNone/>
          </a:pPr>
          <a:r>
            <a:rPr lang="en-GB" sz="1300" kern="1200" dirty="0"/>
            <a:t>A midwife explains pain relief options clearly during labour using simple, non-medical language. </a:t>
          </a:r>
          <a:endParaRPr lang="en-US" sz="1300" kern="1200" dirty="0"/>
        </a:p>
      </dsp:txBody>
      <dsp:txXfrm>
        <a:off x="462167" y="380"/>
        <a:ext cx="2439412" cy="1463647"/>
      </dsp:txXfrm>
    </dsp:sp>
    <dsp:sp modelId="{DAC78379-9B83-492B-96AD-49965F912AB0}">
      <dsp:nvSpPr>
        <dsp:cNvPr id="0" name=""/>
        <dsp:cNvSpPr/>
      </dsp:nvSpPr>
      <dsp:spPr>
        <a:xfrm>
          <a:off x="1711366" y="1462227"/>
          <a:ext cx="2970984" cy="530464"/>
        </a:xfrm>
        <a:custGeom>
          <a:avLst/>
          <a:gdLst/>
          <a:ahLst/>
          <a:cxnLst/>
          <a:rect l="0" t="0" r="0" b="0"/>
          <a:pathLst>
            <a:path>
              <a:moveTo>
                <a:pt x="2970984" y="0"/>
              </a:moveTo>
              <a:lnTo>
                <a:pt x="2970984" y="282332"/>
              </a:lnTo>
              <a:lnTo>
                <a:pt x="0" y="282332"/>
              </a:lnTo>
              <a:lnTo>
                <a:pt x="0" y="530464"/>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1270" y="1724654"/>
        <a:ext cx="151174" cy="5610"/>
      </dsp:txXfrm>
    </dsp:sp>
    <dsp:sp modelId="{3CFF8614-59E7-4CFF-9E53-4439335C792D}">
      <dsp:nvSpPr>
        <dsp:cNvPr id="0" name=""/>
        <dsp:cNvSpPr/>
      </dsp:nvSpPr>
      <dsp:spPr>
        <a:xfrm>
          <a:off x="3462644" y="380"/>
          <a:ext cx="2439412" cy="146364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577850">
            <a:lnSpc>
              <a:spcPct val="150000"/>
            </a:lnSpc>
            <a:spcBef>
              <a:spcPct val="0"/>
            </a:spcBef>
            <a:spcAft>
              <a:spcPct val="35000"/>
            </a:spcAft>
            <a:buNone/>
          </a:pPr>
          <a:r>
            <a:rPr lang="en-GB" sz="1300" kern="1200" dirty="0"/>
            <a:t>Listens actively to the woman’s concerns, fears and preferences. </a:t>
          </a:r>
          <a:endParaRPr lang="en-US" sz="1300" kern="1200" dirty="0"/>
        </a:p>
      </dsp:txBody>
      <dsp:txXfrm>
        <a:off x="3462644" y="380"/>
        <a:ext cx="2439412" cy="1463647"/>
      </dsp:txXfrm>
    </dsp:sp>
    <dsp:sp modelId="{6CDC6F4F-11B7-45F2-AC7F-0B4AE43774AB}">
      <dsp:nvSpPr>
        <dsp:cNvPr id="0" name=""/>
        <dsp:cNvSpPr/>
      </dsp:nvSpPr>
      <dsp:spPr>
        <a:xfrm>
          <a:off x="2929272" y="2711196"/>
          <a:ext cx="500972" cy="91440"/>
        </a:xfrm>
        <a:custGeom>
          <a:avLst/>
          <a:gdLst/>
          <a:ahLst/>
          <a:cxnLst/>
          <a:rect l="0" t="0" r="0" b="0"/>
          <a:pathLst>
            <a:path>
              <a:moveTo>
                <a:pt x="0" y="45720"/>
              </a:moveTo>
              <a:lnTo>
                <a:pt x="50097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6468" y="2754110"/>
        <a:ext cx="26578" cy="5610"/>
      </dsp:txXfrm>
    </dsp:sp>
    <dsp:sp modelId="{3373CA17-5C76-4623-B4DF-ED26454337CE}">
      <dsp:nvSpPr>
        <dsp:cNvPr id="0" name=""/>
        <dsp:cNvSpPr/>
      </dsp:nvSpPr>
      <dsp:spPr>
        <a:xfrm>
          <a:off x="491660" y="2025092"/>
          <a:ext cx="2439412" cy="146364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577850">
            <a:lnSpc>
              <a:spcPct val="150000"/>
            </a:lnSpc>
            <a:spcBef>
              <a:spcPct val="0"/>
            </a:spcBef>
            <a:spcAft>
              <a:spcPct val="35000"/>
            </a:spcAft>
            <a:buNone/>
          </a:pPr>
          <a:r>
            <a:rPr lang="en-GB" sz="1300" kern="1200" dirty="0"/>
            <a:t>Provide reassurance and emotional support throughout the discussion. </a:t>
          </a:r>
          <a:endParaRPr lang="en-US" sz="1300" kern="1200" dirty="0"/>
        </a:p>
      </dsp:txBody>
      <dsp:txXfrm>
        <a:off x="491660" y="2025092"/>
        <a:ext cx="2439412" cy="1463647"/>
      </dsp:txXfrm>
    </dsp:sp>
    <dsp:sp modelId="{F55BF9C4-192F-43BF-8C6C-7AA5054FE2D2}">
      <dsp:nvSpPr>
        <dsp:cNvPr id="0" name=""/>
        <dsp:cNvSpPr/>
      </dsp:nvSpPr>
      <dsp:spPr>
        <a:xfrm>
          <a:off x="1681873" y="3486939"/>
          <a:ext cx="3000476" cy="530464"/>
        </a:xfrm>
        <a:custGeom>
          <a:avLst/>
          <a:gdLst/>
          <a:ahLst/>
          <a:cxnLst/>
          <a:rect l="0" t="0" r="0" b="0"/>
          <a:pathLst>
            <a:path>
              <a:moveTo>
                <a:pt x="3000476" y="0"/>
              </a:moveTo>
              <a:lnTo>
                <a:pt x="3000476" y="282332"/>
              </a:lnTo>
              <a:lnTo>
                <a:pt x="0" y="282332"/>
              </a:lnTo>
              <a:lnTo>
                <a:pt x="0" y="530464"/>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3749366"/>
        <a:ext cx="152624" cy="5610"/>
      </dsp:txXfrm>
    </dsp:sp>
    <dsp:sp modelId="{130CC0C5-2DB4-4CB7-B0B4-1F973648AA8C}">
      <dsp:nvSpPr>
        <dsp:cNvPr id="0" name=""/>
        <dsp:cNvSpPr/>
      </dsp:nvSpPr>
      <dsp:spPr>
        <a:xfrm>
          <a:off x="3462644" y="2025092"/>
          <a:ext cx="2439412" cy="146364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577850">
            <a:lnSpc>
              <a:spcPct val="150000"/>
            </a:lnSpc>
            <a:spcBef>
              <a:spcPct val="0"/>
            </a:spcBef>
            <a:spcAft>
              <a:spcPct val="35000"/>
            </a:spcAft>
            <a:buNone/>
          </a:pPr>
          <a:r>
            <a:rPr lang="en-GB" sz="1300" kern="1200" dirty="0"/>
            <a:t>Checks understanding by asking the woman to repeat key information </a:t>
          </a:r>
          <a:endParaRPr lang="en-US" sz="1300" kern="1200" dirty="0"/>
        </a:p>
      </dsp:txBody>
      <dsp:txXfrm>
        <a:off x="3462644" y="2025092"/>
        <a:ext cx="2439412" cy="1463647"/>
      </dsp:txXfrm>
    </dsp:sp>
    <dsp:sp modelId="{E228680B-8FB0-430C-B01B-583D50B05FF4}">
      <dsp:nvSpPr>
        <dsp:cNvPr id="0" name=""/>
        <dsp:cNvSpPr/>
      </dsp:nvSpPr>
      <dsp:spPr>
        <a:xfrm>
          <a:off x="2899779" y="4735907"/>
          <a:ext cx="530464" cy="91440"/>
        </a:xfrm>
        <a:custGeom>
          <a:avLst/>
          <a:gdLst/>
          <a:ahLst/>
          <a:cxnLst/>
          <a:rect l="0" t="0" r="0" b="0"/>
          <a:pathLst>
            <a:path>
              <a:moveTo>
                <a:pt x="0" y="45720"/>
              </a:moveTo>
              <a:lnTo>
                <a:pt x="530464"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4778822"/>
        <a:ext cx="28053" cy="5610"/>
      </dsp:txXfrm>
    </dsp:sp>
    <dsp:sp modelId="{E684B111-192A-405C-A02C-9D6C56BDA835}">
      <dsp:nvSpPr>
        <dsp:cNvPr id="0" name=""/>
        <dsp:cNvSpPr/>
      </dsp:nvSpPr>
      <dsp:spPr>
        <a:xfrm>
          <a:off x="462167" y="4049804"/>
          <a:ext cx="2439412" cy="146364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577850">
            <a:lnSpc>
              <a:spcPct val="150000"/>
            </a:lnSpc>
            <a:spcBef>
              <a:spcPct val="0"/>
            </a:spcBef>
            <a:spcAft>
              <a:spcPct val="35000"/>
            </a:spcAft>
            <a:buNone/>
          </a:pPr>
          <a:r>
            <a:rPr lang="en-GB" sz="1300" kern="1200" dirty="0"/>
            <a:t>Documents the woman’s choices and communities them to the healthcare team. </a:t>
          </a:r>
          <a:endParaRPr lang="en-US" sz="1300" kern="1200" dirty="0"/>
        </a:p>
      </dsp:txBody>
      <dsp:txXfrm>
        <a:off x="462167" y="4049804"/>
        <a:ext cx="2439412" cy="1463647"/>
      </dsp:txXfrm>
    </dsp:sp>
    <dsp:sp modelId="{56E570F9-18C1-4647-91F0-8A19C7ED5E02}">
      <dsp:nvSpPr>
        <dsp:cNvPr id="0" name=""/>
        <dsp:cNvSpPr/>
      </dsp:nvSpPr>
      <dsp:spPr>
        <a:xfrm>
          <a:off x="3462644" y="4049804"/>
          <a:ext cx="2439412" cy="146364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577850">
            <a:lnSpc>
              <a:spcPct val="90000"/>
            </a:lnSpc>
            <a:spcBef>
              <a:spcPct val="0"/>
            </a:spcBef>
            <a:spcAft>
              <a:spcPct val="35000"/>
            </a:spcAft>
            <a:buNone/>
          </a:pPr>
          <a:r>
            <a:rPr lang="en-GB" sz="1300" b="1" kern="1200" dirty="0"/>
            <a:t>(Baranowska, B. et al. (2021)  </a:t>
          </a:r>
          <a:endParaRPr lang="en-US" sz="1300" kern="1200" dirty="0"/>
        </a:p>
      </dsp:txBody>
      <dsp:txXfrm>
        <a:off x="3462644" y="4049804"/>
        <a:ext cx="2439412" cy="14636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330D76-F318-4F85-A302-A2A0C58B174F}">
      <dsp:nvSpPr>
        <dsp:cNvPr id="0" name=""/>
        <dsp:cNvSpPr/>
      </dsp:nvSpPr>
      <dsp:spPr>
        <a:xfrm>
          <a:off x="0" y="0"/>
          <a:ext cx="1068766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3A6FB-43C2-4820-AAE0-CB2A92B49509}">
      <dsp:nvSpPr>
        <dsp:cNvPr id="0" name=""/>
        <dsp:cNvSpPr/>
      </dsp:nvSpPr>
      <dsp:spPr>
        <a:xfrm>
          <a:off x="0" y="0"/>
          <a:ext cx="10687664" cy="1256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50000"/>
            </a:lnSpc>
            <a:spcBef>
              <a:spcPct val="0"/>
            </a:spcBef>
            <a:spcAft>
              <a:spcPct val="35000"/>
            </a:spcAft>
            <a:buNone/>
          </a:pPr>
          <a:r>
            <a:rPr lang="en-GB" sz="2400" kern="1200" dirty="0"/>
            <a:t>Communication is a fundamental skill in health and social care practice </a:t>
          </a:r>
          <a:endParaRPr lang="en-US" sz="2400" kern="1200" dirty="0"/>
        </a:p>
      </dsp:txBody>
      <dsp:txXfrm>
        <a:off x="0" y="0"/>
        <a:ext cx="10687664" cy="1256257"/>
      </dsp:txXfrm>
    </dsp:sp>
    <dsp:sp modelId="{87D630E4-A532-4DBB-AE73-49FFBA385AB4}">
      <dsp:nvSpPr>
        <dsp:cNvPr id="0" name=""/>
        <dsp:cNvSpPr/>
      </dsp:nvSpPr>
      <dsp:spPr>
        <a:xfrm>
          <a:off x="0" y="1256257"/>
          <a:ext cx="1068766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BA768E-8F3A-436C-9FD2-EBEC0EA33AB5}">
      <dsp:nvSpPr>
        <dsp:cNvPr id="0" name=""/>
        <dsp:cNvSpPr/>
      </dsp:nvSpPr>
      <dsp:spPr>
        <a:xfrm>
          <a:off x="0" y="1256257"/>
          <a:ext cx="10687664" cy="1256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50000"/>
            </a:lnSpc>
            <a:spcBef>
              <a:spcPct val="0"/>
            </a:spcBef>
            <a:spcAft>
              <a:spcPct val="35000"/>
            </a:spcAft>
            <a:buNone/>
          </a:pPr>
          <a:r>
            <a:rPr lang="en-GB" sz="2400" kern="1200" dirty="0"/>
            <a:t>It promotes trust, safety, informed decision- making and teamwork</a:t>
          </a:r>
          <a:endParaRPr lang="en-US" sz="2400" kern="1200" dirty="0"/>
        </a:p>
      </dsp:txBody>
      <dsp:txXfrm>
        <a:off x="0" y="1256257"/>
        <a:ext cx="10687664" cy="1256257"/>
      </dsp:txXfrm>
    </dsp:sp>
    <dsp:sp modelId="{3F5B86CA-4098-475C-A832-B7BF7AC64178}">
      <dsp:nvSpPr>
        <dsp:cNvPr id="0" name=""/>
        <dsp:cNvSpPr/>
      </dsp:nvSpPr>
      <dsp:spPr>
        <a:xfrm>
          <a:off x="0" y="2512515"/>
          <a:ext cx="1068766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06AD40-5324-4C9C-86A4-EBF81D13A61F}">
      <dsp:nvSpPr>
        <dsp:cNvPr id="0" name=""/>
        <dsp:cNvSpPr/>
      </dsp:nvSpPr>
      <dsp:spPr>
        <a:xfrm>
          <a:off x="0" y="2512515"/>
          <a:ext cx="10687664" cy="1256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50000"/>
            </a:lnSpc>
            <a:spcBef>
              <a:spcPct val="0"/>
            </a:spcBef>
            <a:spcAft>
              <a:spcPct val="35000"/>
            </a:spcAft>
            <a:buNone/>
          </a:pPr>
          <a:r>
            <a:rPr lang="en-GB" sz="2400" kern="1200" dirty="0"/>
            <a:t>In midwifery, effective communication supports woman-centred care and emotional wellbeing. </a:t>
          </a:r>
          <a:endParaRPr lang="en-US" sz="2400" kern="1200" dirty="0"/>
        </a:p>
      </dsp:txBody>
      <dsp:txXfrm>
        <a:off x="0" y="2512515"/>
        <a:ext cx="10687664" cy="1256257"/>
      </dsp:txXfrm>
    </dsp:sp>
    <dsp:sp modelId="{18564709-F07E-42F6-B436-9DBE5DA81551}">
      <dsp:nvSpPr>
        <dsp:cNvPr id="0" name=""/>
        <dsp:cNvSpPr/>
      </dsp:nvSpPr>
      <dsp:spPr>
        <a:xfrm>
          <a:off x="0" y="3768772"/>
          <a:ext cx="1068766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1A7B67-924E-4891-8AF9-A5E5CD75FDD2}">
      <dsp:nvSpPr>
        <dsp:cNvPr id="0" name=""/>
        <dsp:cNvSpPr/>
      </dsp:nvSpPr>
      <dsp:spPr>
        <a:xfrm>
          <a:off x="0" y="3768772"/>
          <a:ext cx="10687664" cy="1256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50000"/>
            </a:lnSpc>
            <a:spcBef>
              <a:spcPct val="0"/>
            </a:spcBef>
            <a:spcAft>
              <a:spcPct val="35000"/>
            </a:spcAft>
            <a:buNone/>
          </a:pPr>
          <a:r>
            <a:rPr lang="en-GB" sz="2400" kern="1200" dirty="0"/>
            <a:t>Clear and compassionate communication improves outcomes for both mother and baby </a:t>
          </a:r>
          <a:endParaRPr lang="en-US" sz="2400" kern="1200" dirty="0"/>
        </a:p>
      </dsp:txBody>
      <dsp:txXfrm>
        <a:off x="0" y="3768772"/>
        <a:ext cx="10687664" cy="12562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C3B8DD-7675-4362-AC52-FD8630366EE5}"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26F623-B40D-4CE1-B078-AE70B47A7A0F}" type="slidenum">
              <a:rPr lang="en-GB" smtClean="0"/>
              <a:t>‹#›</a:t>
            </a:fld>
            <a:endParaRPr lang="en-GB"/>
          </a:p>
        </p:txBody>
      </p:sp>
    </p:spTree>
    <p:extLst>
      <p:ext uri="{BB962C8B-B14F-4D97-AF65-F5344CB8AC3E}">
        <p14:creationId xmlns:p14="http://schemas.microsoft.com/office/powerpoint/2010/main" val="593533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26F623-B40D-4CE1-B078-AE70B47A7A0F}" type="slidenum">
              <a:rPr lang="en-GB" smtClean="0"/>
              <a:t>1</a:t>
            </a:fld>
            <a:endParaRPr lang="en-GB"/>
          </a:p>
        </p:txBody>
      </p:sp>
    </p:spTree>
    <p:extLst>
      <p:ext uri="{BB962C8B-B14F-4D97-AF65-F5344CB8AC3E}">
        <p14:creationId xmlns:p14="http://schemas.microsoft.com/office/powerpoint/2010/main" val="3957960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3EF81-4601-1ECF-B258-D3029352B3B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49AA0B-9C7A-2BF6-7855-656806D4EA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545721-DB9F-D27A-82BA-143A896C5F8E}"/>
              </a:ext>
            </a:extLst>
          </p:cNvPr>
          <p:cNvSpPr>
            <a:spLocks noGrp="1"/>
          </p:cNvSpPr>
          <p:nvPr>
            <p:ph type="dt" sz="half" idx="10"/>
          </p:nvPr>
        </p:nvSpPr>
        <p:spPr/>
        <p:txBody>
          <a:bodyPr/>
          <a:lstStyle/>
          <a:p>
            <a:fld id="{D7A9A365-2219-4DB6-8104-B49DF3D56017}" type="datetime1">
              <a:rPr lang="en-GB" smtClean="0"/>
              <a:t>16/02/2026</a:t>
            </a:fld>
            <a:endParaRPr lang="en-GB"/>
          </a:p>
        </p:txBody>
      </p:sp>
      <p:sp>
        <p:nvSpPr>
          <p:cNvPr id="5" name="Footer Placeholder 4">
            <a:extLst>
              <a:ext uri="{FF2B5EF4-FFF2-40B4-BE49-F238E27FC236}">
                <a16:creationId xmlns:a16="http://schemas.microsoft.com/office/drawing/2014/main" id="{643E5E98-DB1A-65A3-9C87-D722E244CF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9FB80A-0D11-544C-16BE-2952A50F03CE}"/>
              </a:ext>
            </a:extLst>
          </p:cNvPr>
          <p:cNvSpPr>
            <a:spLocks noGrp="1"/>
          </p:cNvSpPr>
          <p:nvPr>
            <p:ph type="sldNum" sz="quarter" idx="12"/>
          </p:nvPr>
        </p:nvSpPr>
        <p:spPr/>
        <p:txBody>
          <a:bodyPr/>
          <a:lstStyle/>
          <a:p>
            <a:fld id="{A1735594-EC56-48A6-95CC-4841C5FDCB24}" type="slidenum">
              <a:rPr lang="en-GB" smtClean="0"/>
              <a:t>‹#›</a:t>
            </a:fld>
            <a:endParaRPr lang="en-GB"/>
          </a:p>
        </p:txBody>
      </p:sp>
    </p:spTree>
    <p:extLst>
      <p:ext uri="{BB962C8B-B14F-4D97-AF65-F5344CB8AC3E}">
        <p14:creationId xmlns:p14="http://schemas.microsoft.com/office/powerpoint/2010/main" val="395961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7730-3D68-FAD8-87DF-D767D1B1E7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07C478-E878-F6E8-7FCD-601A710C4C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9623D8-FB95-C6CD-3161-99F9FB23976A}"/>
              </a:ext>
            </a:extLst>
          </p:cNvPr>
          <p:cNvSpPr>
            <a:spLocks noGrp="1"/>
          </p:cNvSpPr>
          <p:nvPr>
            <p:ph type="dt" sz="half" idx="10"/>
          </p:nvPr>
        </p:nvSpPr>
        <p:spPr/>
        <p:txBody>
          <a:bodyPr/>
          <a:lstStyle/>
          <a:p>
            <a:fld id="{0F20B981-A0DF-4328-B25B-AAD0B8D2304E}" type="datetime1">
              <a:rPr lang="en-GB" smtClean="0"/>
              <a:t>16/02/2026</a:t>
            </a:fld>
            <a:endParaRPr lang="en-GB"/>
          </a:p>
        </p:txBody>
      </p:sp>
      <p:sp>
        <p:nvSpPr>
          <p:cNvPr id="5" name="Footer Placeholder 4">
            <a:extLst>
              <a:ext uri="{FF2B5EF4-FFF2-40B4-BE49-F238E27FC236}">
                <a16:creationId xmlns:a16="http://schemas.microsoft.com/office/drawing/2014/main" id="{86C13265-6E13-8E66-B72D-30AC39FAFA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EB8BF0-1C6E-DAB1-081C-8BB25B78A32D}"/>
              </a:ext>
            </a:extLst>
          </p:cNvPr>
          <p:cNvSpPr>
            <a:spLocks noGrp="1"/>
          </p:cNvSpPr>
          <p:nvPr>
            <p:ph type="sldNum" sz="quarter" idx="12"/>
          </p:nvPr>
        </p:nvSpPr>
        <p:spPr/>
        <p:txBody>
          <a:bodyPr/>
          <a:lstStyle/>
          <a:p>
            <a:fld id="{A1735594-EC56-48A6-95CC-4841C5FDCB24}" type="slidenum">
              <a:rPr lang="en-GB" smtClean="0"/>
              <a:t>‹#›</a:t>
            </a:fld>
            <a:endParaRPr lang="en-GB"/>
          </a:p>
        </p:txBody>
      </p:sp>
    </p:spTree>
    <p:extLst>
      <p:ext uri="{BB962C8B-B14F-4D97-AF65-F5344CB8AC3E}">
        <p14:creationId xmlns:p14="http://schemas.microsoft.com/office/powerpoint/2010/main" val="3376794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7D0B-EA9F-F631-CF26-72647E7C86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93DB69-7767-6E7C-28B1-AA6E1DA1327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34F5FB-E140-40A2-249B-BBFC0F5FF25A}"/>
              </a:ext>
            </a:extLst>
          </p:cNvPr>
          <p:cNvSpPr>
            <a:spLocks noGrp="1"/>
          </p:cNvSpPr>
          <p:nvPr>
            <p:ph type="dt" sz="half" idx="10"/>
          </p:nvPr>
        </p:nvSpPr>
        <p:spPr/>
        <p:txBody>
          <a:bodyPr/>
          <a:lstStyle/>
          <a:p>
            <a:fld id="{ED6D3080-4C0A-4157-8E53-34DDBA6B87BC}" type="datetime1">
              <a:rPr lang="en-GB" smtClean="0"/>
              <a:t>16/02/2026</a:t>
            </a:fld>
            <a:endParaRPr lang="en-GB"/>
          </a:p>
        </p:txBody>
      </p:sp>
      <p:sp>
        <p:nvSpPr>
          <p:cNvPr id="5" name="Footer Placeholder 4">
            <a:extLst>
              <a:ext uri="{FF2B5EF4-FFF2-40B4-BE49-F238E27FC236}">
                <a16:creationId xmlns:a16="http://schemas.microsoft.com/office/drawing/2014/main" id="{A5F94B79-127D-D653-AE64-E5EA0F92CD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997B14-15FE-02F4-DDEF-6D4233243BCB}"/>
              </a:ext>
            </a:extLst>
          </p:cNvPr>
          <p:cNvSpPr>
            <a:spLocks noGrp="1"/>
          </p:cNvSpPr>
          <p:nvPr>
            <p:ph type="sldNum" sz="quarter" idx="12"/>
          </p:nvPr>
        </p:nvSpPr>
        <p:spPr/>
        <p:txBody>
          <a:bodyPr/>
          <a:lstStyle/>
          <a:p>
            <a:fld id="{A1735594-EC56-48A6-95CC-4841C5FDCB24}" type="slidenum">
              <a:rPr lang="en-GB" smtClean="0"/>
              <a:t>‹#›</a:t>
            </a:fld>
            <a:endParaRPr lang="en-GB"/>
          </a:p>
        </p:txBody>
      </p:sp>
    </p:spTree>
    <p:extLst>
      <p:ext uri="{BB962C8B-B14F-4D97-AF65-F5344CB8AC3E}">
        <p14:creationId xmlns:p14="http://schemas.microsoft.com/office/powerpoint/2010/main" val="830415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27A25-628A-326D-86AE-BFC155126B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F8F171-52D0-2B18-7C38-B34B2E329E9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68B298-F965-932B-EB3C-CB3682309BE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62AC46-102D-7B4E-926B-FD7F6BF85E3C}"/>
              </a:ext>
            </a:extLst>
          </p:cNvPr>
          <p:cNvSpPr>
            <a:spLocks noGrp="1"/>
          </p:cNvSpPr>
          <p:nvPr>
            <p:ph type="dt" sz="half" idx="10"/>
          </p:nvPr>
        </p:nvSpPr>
        <p:spPr/>
        <p:txBody>
          <a:bodyPr/>
          <a:lstStyle/>
          <a:p>
            <a:fld id="{FC287840-A123-489F-810A-3923DE99C9DE}" type="datetime1">
              <a:rPr lang="en-GB" smtClean="0"/>
              <a:t>16/02/2026</a:t>
            </a:fld>
            <a:endParaRPr lang="en-GB"/>
          </a:p>
        </p:txBody>
      </p:sp>
      <p:sp>
        <p:nvSpPr>
          <p:cNvPr id="6" name="Footer Placeholder 5">
            <a:extLst>
              <a:ext uri="{FF2B5EF4-FFF2-40B4-BE49-F238E27FC236}">
                <a16:creationId xmlns:a16="http://schemas.microsoft.com/office/drawing/2014/main" id="{7D705883-288B-50CA-D887-3E794FD3A3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C6D8F9-86E5-FC10-5910-54907E1B1F40}"/>
              </a:ext>
            </a:extLst>
          </p:cNvPr>
          <p:cNvSpPr>
            <a:spLocks noGrp="1"/>
          </p:cNvSpPr>
          <p:nvPr>
            <p:ph type="sldNum" sz="quarter" idx="12"/>
          </p:nvPr>
        </p:nvSpPr>
        <p:spPr/>
        <p:txBody>
          <a:bodyPr/>
          <a:lstStyle/>
          <a:p>
            <a:fld id="{A1735594-EC56-48A6-95CC-4841C5FDCB24}" type="slidenum">
              <a:rPr lang="en-GB" smtClean="0"/>
              <a:t>‹#›</a:t>
            </a:fld>
            <a:endParaRPr lang="en-GB"/>
          </a:p>
        </p:txBody>
      </p:sp>
    </p:spTree>
    <p:extLst>
      <p:ext uri="{BB962C8B-B14F-4D97-AF65-F5344CB8AC3E}">
        <p14:creationId xmlns:p14="http://schemas.microsoft.com/office/powerpoint/2010/main" val="511602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58468-6B0E-5DCD-CD7D-82C0598B643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C4F9E8-B886-83ED-7FE6-2A979B17AB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23FBE9D-553A-B1CB-2F3A-C4F808B1CF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F810DB-4693-8C53-9D49-26432FA18C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1FA192-3193-6E11-8CFA-9913D721FE9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30EF07F-545B-2981-FBF8-48B920B82335}"/>
              </a:ext>
            </a:extLst>
          </p:cNvPr>
          <p:cNvSpPr>
            <a:spLocks noGrp="1"/>
          </p:cNvSpPr>
          <p:nvPr>
            <p:ph type="dt" sz="half" idx="10"/>
          </p:nvPr>
        </p:nvSpPr>
        <p:spPr/>
        <p:txBody>
          <a:bodyPr/>
          <a:lstStyle/>
          <a:p>
            <a:fld id="{D1B6ACD3-4048-46AC-98AA-230A05B135C0}" type="datetime1">
              <a:rPr lang="en-GB" smtClean="0"/>
              <a:t>16/02/2026</a:t>
            </a:fld>
            <a:endParaRPr lang="en-GB"/>
          </a:p>
        </p:txBody>
      </p:sp>
      <p:sp>
        <p:nvSpPr>
          <p:cNvPr id="8" name="Footer Placeholder 7">
            <a:extLst>
              <a:ext uri="{FF2B5EF4-FFF2-40B4-BE49-F238E27FC236}">
                <a16:creationId xmlns:a16="http://schemas.microsoft.com/office/drawing/2014/main" id="{42E71DD5-112C-A37B-B3BB-432DC3DBA5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075EFAA-39DE-81AA-944D-2B1BDB25342E}"/>
              </a:ext>
            </a:extLst>
          </p:cNvPr>
          <p:cNvSpPr>
            <a:spLocks noGrp="1"/>
          </p:cNvSpPr>
          <p:nvPr>
            <p:ph type="sldNum" sz="quarter" idx="12"/>
          </p:nvPr>
        </p:nvSpPr>
        <p:spPr/>
        <p:txBody>
          <a:bodyPr/>
          <a:lstStyle/>
          <a:p>
            <a:fld id="{A1735594-EC56-48A6-95CC-4841C5FDCB24}" type="slidenum">
              <a:rPr lang="en-GB" smtClean="0"/>
              <a:t>‹#›</a:t>
            </a:fld>
            <a:endParaRPr lang="en-GB"/>
          </a:p>
        </p:txBody>
      </p:sp>
    </p:spTree>
    <p:extLst>
      <p:ext uri="{BB962C8B-B14F-4D97-AF65-F5344CB8AC3E}">
        <p14:creationId xmlns:p14="http://schemas.microsoft.com/office/powerpoint/2010/main" val="2570342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9893E-DE45-6608-7BFF-CD4C4DA7EB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C3AAB6C-A8EC-2FEB-6C9D-FB0A5B3D2E61}"/>
              </a:ext>
            </a:extLst>
          </p:cNvPr>
          <p:cNvSpPr>
            <a:spLocks noGrp="1"/>
          </p:cNvSpPr>
          <p:nvPr>
            <p:ph type="dt" sz="half" idx="10"/>
          </p:nvPr>
        </p:nvSpPr>
        <p:spPr/>
        <p:txBody>
          <a:bodyPr/>
          <a:lstStyle/>
          <a:p>
            <a:fld id="{1E80C0E8-3196-4F9D-BCF2-C9958337E5EC}" type="datetime1">
              <a:rPr lang="en-GB" smtClean="0"/>
              <a:t>16/02/2026</a:t>
            </a:fld>
            <a:endParaRPr lang="en-GB"/>
          </a:p>
        </p:txBody>
      </p:sp>
      <p:sp>
        <p:nvSpPr>
          <p:cNvPr id="4" name="Footer Placeholder 3">
            <a:extLst>
              <a:ext uri="{FF2B5EF4-FFF2-40B4-BE49-F238E27FC236}">
                <a16:creationId xmlns:a16="http://schemas.microsoft.com/office/drawing/2014/main" id="{6971CA34-5FFE-946D-AF6F-7F915B577B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21A8027-C081-5242-2C0A-4B42DD4BDBDF}"/>
              </a:ext>
            </a:extLst>
          </p:cNvPr>
          <p:cNvSpPr>
            <a:spLocks noGrp="1"/>
          </p:cNvSpPr>
          <p:nvPr>
            <p:ph type="sldNum" sz="quarter" idx="12"/>
          </p:nvPr>
        </p:nvSpPr>
        <p:spPr/>
        <p:txBody>
          <a:bodyPr/>
          <a:lstStyle/>
          <a:p>
            <a:fld id="{A1735594-EC56-48A6-95CC-4841C5FDCB24}" type="slidenum">
              <a:rPr lang="en-GB" smtClean="0"/>
              <a:t>‹#›</a:t>
            </a:fld>
            <a:endParaRPr lang="en-GB"/>
          </a:p>
        </p:txBody>
      </p:sp>
    </p:spTree>
    <p:extLst>
      <p:ext uri="{BB962C8B-B14F-4D97-AF65-F5344CB8AC3E}">
        <p14:creationId xmlns:p14="http://schemas.microsoft.com/office/powerpoint/2010/main" val="3317530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A99CEB-A502-EA0E-951C-4D3758A2E4F5}"/>
              </a:ext>
            </a:extLst>
          </p:cNvPr>
          <p:cNvSpPr>
            <a:spLocks noGrp="1"/>
          </p:cNvSpPr>
          <p:nvPr>
            <p:ph type="dt" sz="half" idx="10"/>
          </p:nvPr>
        </p:nvSpPr>
        <p:spPr/>
        <p:txBody>
          <a:bodyPr/>
          <a:lstStyle/>
          <a:p>
            <a:fld id="{75363A06-0B65-490C-A0DA-F62E4B981336}" type="datetime1">
              <a:rPr lang="en-GB" smtClean="0"/>
              <a:t>16/02/2026</a:t>
            </a:fld>
            <a:endParaRPr lang="en-GB"/>
          </a:p>
        </p:txBody>
      </p:sp>
      <p:sp>
        <p:nvSpPr>
          <p:cNvPr id="3" name="Footer Placeholder 2">
            <a:extLst>
              <a:ext uri="{FF2B5EF4-FFF2-40B4-BE49-F238E27FC236}">
                <a16:creationId xmlns:a16="http://schemas.microsoft.com/office/drawing/2014/main" id="{EE71EA8F-8747-95D1-1E29-67D082B0E8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0A2E83-DDE1-017F-4C80-D0864AD4722E}"/>
              </a:ext>
            </a:extLst>
          </p:cNvPr>
          <p:cNvSpPr>
            <a:spLocks noGrp="1"/>
          </p:cNvSpPr>
          <p:nvPr>
            <p:ph type="sldNum" sz="quarter" idx="12"/>
          </p:nvPr>
        </p:nvSpPr>
        <p:spPr/>
        <p:txBody>
          <a:bodyPr/>
          <a:lstStyle/>
          <a:p>
            <a:fld id="{A1735594-EC56-48A6-95CC-4841C5FDCB24}" type="slidenum">
              <a:rPr lang="en-GB" smtClean="0"/>
              <a:t>‹#›</a:t>
            </a:fld>
            <a:endParaRPr lang="en-GB"/>
          </a:p>
        </p:txBody>
      </p:sp>
    </p:spTree>
    <p:extLst>
      <p:ext uri="{BB962C8B-B14F-4D97-AF65-F5344CB8AC3E}">
        <p14:creationId xmlns:p14="http://schemas.microsoft.com/office/powerpoint/2010/main" val="3403295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2E747-51B8-864C-D7EB-E0203ABC61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6829BD9-630B-B533-2DF5-5BF1A96050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0A5E2B-7299-A447-9B84-D697091823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D80126-3683-AD80-8E0C-2A752046132B}"/>
              </a:ext>
            </a:extLst>
          </p:cNvPr>
          <p:cNvSpPr>
            <a:spLocks noGrp="1"/>
          </p:cNvSpPr>
          <p:nvPr>
            <p:ph type="dt" sz="half" idx="10"/>
          </p:nvPr>
        </p:nvSpPr>
        <p:spPr/>
        <p:txBody>
          <a:bodyPr/>
          <a:lstStyle/>
          <a:p>
            <a:fld id="{000C245F-7326-4E34-AB4E-797897C8132F}" type="datetime1">
              <a:rPr lang="en-GB" smtClean="0"/>
              <a:t>16/02/2026</a:t>
            </a:fld>
            <a:endParaRPr lang="en-GB"/>
          </a:p>
        </p:txBody>
      </p:sp>
      <p:sp>
        <p:nvSpPr>
          <p:cNvPr id="6" name="Footer Placeholder 5">
            <a:extLst>
              <a:ext uri="{FF2B5EF4-FFF2-40B4-BE49-F238E27FC236}">
                <a16:creationId xmlns:a16="http://schemas.microsoft.com/office/drawing/2014/main" id="{C05D1EE8-2988-7BCA-4D55-68C63C5B48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11E228-BC95-FFE4-B99D-8C7E1A1918C0}"/>
              </a:ext>
            </a:extLst>
          </p:cNvPr>
          <p:cNvSpPr>
            <a:spLocks noGrp="1"/>
          </p:cNvSpPr>
          <p:nvPr>
            <p:ph type="sldNum" sz="quarter" idx="12"/>
          </p:nvPr>
        </p:nvSpPr>
        <p:spPr/>
        <p:txBody>
          <a:bodyPr/>
          <a:lstStyle/>
          <a:p>
            <a:fld id="{A1735594-EC56-48A6-95CC-4841C5FDCB24}" type="slidenum">
              <a:rPr lang="en-GB" smtClean="0"/>
              <a:t>‹#›</a:t>
            </a:fld>
            <a:endParaRPr lang="en-GB"/>
          </a:p>
        </p:txBody>
      </p:sp>
    </p:spTree>
    <p:extLst>
      <p:ext uri="{BB962C8B-B14F-4D97-AF65-F5344CB8AC3E}">
        <p14:creationId xmlns:p14="http://schemas.microsoft.com/office/powerpoint/2010/main" val="2336679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F6E2-6E88-EB9F-7847-8A044B684B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EE379FD-72DF-6372-A748-0E17BA14B2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BA0B65B-5E7F-EAE9-0B2A-5756C62DEA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ABCB18-3D2E-BD21-91D9-0126B01B84C0}"/>
              </a:ext>
            </a:extLst>
          </p:cNvPr>
          <p:cNvSpPr>
            <a:spLocks noGrp="1"/>
          </p:cNvSpPr>
          <p:nvPr>
            <p:ph type="dt" sz="half" idx="10"/>
          </p:nvPr>
        </p:nvSpPr>
        <p:spPr/>
        <p:txBody>
          <a:bodyPr/>
          <a:lstStyle/>
          <a:p>
            <a:fld id="{65E68817-2FEE-452D-B50C-062EDAC87398}" type="datetime1">
              <a:rPr lang="en-GB" smtClean="0"/>
              <a:t>16/02/2026</a:t>
            </a:fld>
            <a:endParaRPr lang="en-GB"/>
          </a:p>
        </p:txBody>
      </p:sp>
      <p:sp>
        <p:nvSpPr>
          <p:cNvPr id="6" name="Footer Placeholder 5">
            <a:extLst>
              <a:ext uri="{FF2B5EF4-FFF2-40B4-BE49-F238E27FC236}">
                <a16:creationId xmlns:a16="http://schemas.microsoft.com/office/drawing/2014/main" id="{BE8975FA-94C8-F1B4-DDB3-48EEA6CE82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07D824-B7AE-8DC1-F9F7-7DB2022531EF}"/>
              </a:ext>
            </a:extLst>
          </p:cNvPr>
          <p:cNvSpPr>
            <a:spLocks noGrp="1"/>
          </p:cNvSpPr>
          <p:nvPr>
            <p:ph type="sldNum" sz="quarter" idx="12"/>
          </p:nvPr>
        </p:nvSpPr>
        <p:spPr/>
        <p:txBody>
          <a:bodyPr/>
          <a:lstStyle/>
          <a:p>
            <a:fld id="{A1735594-EC56-48A6-95CC-4841C5FDCB24}" type="slidenum">
              <a:rPr lang="en-GB" smtClean="0"/>
              <a:t>‹#›</a:t>
            </a:fld>
            <a:endParaRPr lang="en-GB"/>
          </a:p>
        </p:txBody>
      </p:sp>
    </p:spTree>
    <p:extLst>
      <p:ext uri="{BB962C8B-B14F-4D97-AF65-F5344CB8AC3E}">
        <p14:creationId xmlns:p14="http://schemas.microsoft.com/office/powerpoint/2010/main" val="262042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231B2-6A8D-FE22-AE02-EB85C38499A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127D4E-DACB-7A99-2A22-76980AF34D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5DCE9F-FA84-95EB-B363-273076167254}"/>
              </a:ext>
            </a:extLst>
          </p:cNvPr>
          <p:cNvSpPr>
            <a:spLocks noGrp="1"/>
          </p:cNvSpPr>
          <p:nvPr>
            <p:ph type="dt" sz="half" idx="10"/>
          </p:nvPr>
        </p:nvSpPr>
        <p:spPr/>
        <p:txBody>
          <a:bodyPr/>
          <a:lstStyle/>
          <a:p>
            <a:fld id="{DFA8E06F-2AAD-47B8-A872-BDB06855D331}" type="datetime1">
              <a:rPr lang="en-GB" smtClean="0"/>
              <a:t>16/02/2026</a:t>
            </a:fld>
            <a:endParaRPr lang="en-GB"/>
          </a:p>
        </p:txBody>
      </p:sp>
      <p:sp>
        <p:nvSpPr>
          <p:cNvPr id="5" name="Footer Placeholder 4">
            <a:extLst>
              <a:ext uri="{FF2B5EF4-FFF2-40B4-BE49-F238E27FC236}">
                <a16:creationId xmlns:a16="http://schemas.microsoft.com/office/drawing/2014/main" id="{2E411860-DED9-7F36-5EB1-8EA7E5C1B2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ABC82C-F672-2505-B27B-7C96B4E3A227}"/>
              </a:ext>
            </a:extLst>
          </p:cNvPr>
          <p:cNvSpPr>
            <a:spLocks noGrp="1"/>
          </p:cNvSpPr>
          <p:nvPr>
            <p:ph type="sldNum" sz="quarter" idx="12"/>
          </p:nvPr>
        </p:nvSpPr>
        <p:spPr/>
        <p:txBody>
          <a:bodyPr/>
          <a:lstStyle/>
          <a:p>
            <a:fld id="{A1735594-EC56-48A6-95CC-4841C5FDCB24}" type="slidenum">
              <a:rPr lang="en-GB" smtClean="0"/>
              <a:t>‹#›</a:t>
            </a:fld>
            <a:endParaRPr lang="en-GB"/>
          </a:p>
        </p:txBody>
      </p:sp>
    </p:spTree>
    <p:extLst>
      <p:ext uri="{BB962C8B-B14F-4D97-AF65-F5344CB8AC3E}">
        <p14:creationId xmlns:p14="http://schemas.microsoft.com/office/powerpoint/2010/main" val="1346965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A7D94A-A0B5-C128-540E-BFFA5F3A15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D6DBD2-2596-FB8E-FB48-831FEDF1DB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6B09E2-C34B-D363-959C-A7718D38D7CD}"/>
              </a:ext>
            </a:extLst>
          </p:cNvPr>
          <p:cNvSpPr>
            <a:spLocks noGrp="1"/>
          </p:cNvSpPr>
          <p:nvPr>
            <p:ph type="dt" sz="half" idx="10"/>
          </p:nvPr>
        </p:nvSpPr>
        <p:spPr/>
        <p:txBody>
          <a:bodyPr/>
          <a:lstStyle/>
          <a:p>
            <a:fld id="{2712486B-DEEA-4675-A892-925CFBD2B99A}" type="datetime1">
              <a:rPr lang="en-GB" smtClean="0"/>
              <a:t>16/02/2026</a:t>
            </a:fld>
            <a:endParaRPr lang="en-GB"/>
          </a:p>
        </p:txBody>
      </p:sp>
      <p:sp>
        <p:nvSpPr>
          <p:cNvPr id="5" name="Footer Placeholder 4">
            <a:extLst>
              <a:ext uri="{FF2B5EF4-FFF2-40B4-BE49-F238E27FC236}">
                <a16:creationId xmlns:a16="http://schemas.microsoft.com/office/drawing/2014/main" id="{1D7C85E8-FB27-3FD6-7D38-5E2FBC65E6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2D5FE8-1657-F83E-2435-B592A5F10BDE}"/>
              </a:ext>
            </a:extLst>
          </p:cNvPr>
          <p:cNvSpPr>
            <a:spLocks noGrp="1"/>
          </p:cNvSpPr>
          <p:nvPr>
            <p:ph type="sldNum" sz="quarter" idx="12"/>
          </p:nvPr>
        </p:nvSpPr>
        <p:spPr/>
        <p:txBody>
          <a:bodyPr/>
          <a:lstStyle/>
          <a:p>
            <a:fld id="{A1735594-EC56-48A6-95CC-4841C5FDCB24}" type="slidenum">
              <a:rPr lang="en-GB" smtClean="0"/>
              <a:t>‹#›</a:t>
            </a:fld>
            <a:endParaRPr lang="en-GB"/>
          </a:p>
        </p:txBody>
      </p:sp>
    </p:spTree>
    <p:extLst>
      <p:ext uri="{BB962C8B-B14F-4D97-AF65-F5344CB8AC3E}">
        <p14:creationId xmlns:p14="http://schemas.microsoft.com/office/powerpoint/2010/main" val="1325359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0F06EA-357B-958E-517A-1A33A56971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F79B8F-68E9-ADE6-7CBF-9B5571E124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C1EB7A-7D0F-56C1-384C-FC8543F243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2D94C86-6100-469C-AEF2-581091CF5E0B}" type="datetime1">
              <a:rPr lang="en-GB" smtClean="0"/>
              <a:t>16/02/2026</a:t>
            </a:fld>
            <a:endParaRPr lang="en-GB"/>
          </a:p>
        </p:txBody>
      </p:sp>
      <p:sp>
        <p:nvSpPr>
          <p:cNvPr id="5" name="Footer Placeholder 4">
            <a:extLst>
              <a:ext uri="{FF2B5EF4-FFF2-40B4-BE49-F238E27FC236}">
                <a16:creationId xmlns:a16="http://schemas.microsoft.com/office/drawing/2014/main" id="{329E2CF1-AD0C-4503-7170-13462E6D18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C818208-0737-68A7-3538-256D8F8234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1735594-EC56-48A6-95CC-4841C5FDCB24}" type="slidenum">
              <a:rPr lang="en-GB" smtClean="0"/>
              <a:t>‹#›</a:t>
            </a:fld>
            <a:endParaRPr lang="en-GB"/>
          </a:p>
        </p:txBody>
      </p:sp>
    </p:spTree>
    <p:extLst>
      <p:ext uri="{BB962C8B-B14F-4D97-AF65-F5344CB8AC3E}">
        <p14:creationId xmlns:p14="http://schemas.microsoft.com/office/powerpoint/2010/main" val="2625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hyperlink" Target="https://www.nmc.org.uk/standards/code/" TargetMode="External"/><Relationship Id="rId2" Type="http://schemas.openxmlformats.org/officeDocument/2006/relationships/hyperlink" Target="https://www.europeanjournalofmidwifery.eu/The-importance-of-communication-and-involvement-nin-decision-making-A-study-in-Ireland,162943,0,2.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1D57258-C194-12FB-4095-E8BB3D852FD8}"/>
              </a:ext>
            </a:extLst>
          </p:cNvPr>
          <p:cNvPicPr>
            <a:picLocks noChangeAspect="1"/>
          </p:cNvPicPr>
          <p:nvPr/>
        </p:nvPicPr>
        <p:blipFill>
          <a:blip r:embed="rId3"/>
          <a:stretch>
            <a:fillRect/>
          </a:stretch>
        </p:blipFill>
        <p:spPr>
          <a:xfrm>
            <a:off x="0" y="0"/>
            <a:ext cx="3867569" cy="1879356"/>
          </a:xfrm>
          <a:prstGeom prst="rect">
            <a:avLst/>
          </a:prstGeom>
        </p:spPr>
      </p:pic>
      <p:sp>
        <p:nvSpPr>
          <p:cNvPr id="3" name="TextBox 2">
            <a:extLst>
              <a:ext uri="{FF2B5EF4-FFF2-40B4-BE49-F238E27FC236}">
                <a16:creationId xmlns:a16="http://schemas.microsoft.com/office/drawing/2014/main" id="{A880780F-75D9-2E68-649E-7E14809EFCA8}"/>
              </a:ext>
            </a:extLst>
          </p:cNvPr>
          <p:cNvSpPr txBox="1"/>
          <p:nvPr/>
        </p:nvSpPr>
        <p:spPr>
          <a:xfrm>
            <a:off x="2471895" y="1879356"/>
            <a:ext cx="7717134" cy="5078313"/>
          </a:xfrm>
          <a:prstGeom prst="rect">
            <a:avLst/>
          </a:prstGeom>
          <a:noFill/>
        </p:spPr>
        <p:txBody>
          <a:bodyPr wrap="square" rtlCol="0">
            <a:spAutoFit/>
          </a:bodyPr>
          <a:lstStyle/>
          <a:p>
            <a:r>
              <a:rPr lang="en-GB" sz="2400" b="1" dirty="0"/>
              <a:t>Name: Maryam shahid</a:t>
            </a:r>
          </a:p>
          <a:p>
            <a:endParaRPr lang="en-GB" sz="2400" b="1" dirty="0"/>
          </a:p>
          <a:p>
            <a:r>
              <a:rPr lang="en-GB" sz="2400" b="1" dirty="0"/>
              <a:t>Date of Submission: 16/02/2026</a:t>
            </a:r>
          </a:p>
          <a:p>
            <a:endParaRPr lang="en-GB" sz="2400" b="1" dirty="0"/>
          </a:p>
          <a:p>
            <a:r>
              <a:rPr lang="en-GB" sz="2400" b="1" dirty="0"/>
              <a:t>Lecturer: Walter-Rodney Nagumo</a:t>
            </a:r>
          </a:p>
          <a:p>
            <a:endParaRPr lang="en-GB" sz="2400" b="1" dirty="0"/>
          </a:p>
          <a:p>
            <a:r>
              <a:rPr lang="en-GB" sz="2400" b="1" dirty="0"/>
              <a:t>Programme: Health and social care</a:t>
            </a:r>
          </a:p>
          <a:p>
            <a:endParaRPr lang="en-GB" sz="2400" b="1" dirty="0"/>
          </a:p>
          <a:p>
            <a:r>
              <a:rPr lang="en-GB" sz="2400" b="1" dirty="0"/>
              <a:t>Module: Professional development within Health and social care</a:t>
            </a:r>
          </a:p>
          <a:p>
            <a:endParaRPr lang="en-GB" sz="2400" b="1" dirty="0"/>
          </a:p>
          <a:p>
            <a:r>
              <a:rPr lang="en-GB" sz="2400" b="1" dirty="0"/>
              <a:t>Module code: LCHS4009</a:t>
            </a:r>
          </a:p>
          <a:p>
            <a:endParaRPr lang="en-GB" dirty="0"/>
          </a:p>
          <a:p>
            <a:endParaRPr lang="en-GB" dirty="0"/>
          </a:p>
        </p:txBody>
      </p:sp>
      <p:sp>
        <p:nvSpPr>
          <p:cNvPr id="4" name="Slide Number Placeholder 3">
            <a:extLst>
              <a:ext uri="{FF2B5EF4-FFF2-40B4-BE49-F238E27FC236}">
                <a16:creationId xmlns:a16="http://schemas.microsoft.com/office/drawing/2014/main" id="{87CD219F-A883-DE33-B7D5-30ACD034E909}"/>
              </a:ext>
            </a:extLst>
          </p:cNvPr>
          <p:cNvSpPr>
            <a:spLocks noGrp="1"/>
          </p:cNvSpPr>
          <p:nvPr>
            <p:ph type="sldNum" sz="quarter" idx="12"/>
          </p:nvPr>
        </p:nvSpPr>
        <p:spPr/>
        <p:txBody>
          <a:bodyPr/>
          <a:lstStyle/>
          <a:p>
            <a:fld id="{A1735594-EC56-48A6-95CC-4841C5FDCB24}" type="slidenum">
              <a:rPr lang="en-GB" smtClean="0"/>
              <a:t>1</a:t>
            </a:fld>
            <a:endParaRPr lang="en-GB"/>
          </a:p>
        </p:txBody>
      </p:sp>
    </p:spTree>
    <p:extLst>
      <p:ext uri="{BB962C8B-B14F-4D97-AF65-F5344CB8AC3E}">
        <p14:creationId xmlns:p14="http://schemas.microsoft.com/office/powerpoint/2010/main" val="13854160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9637D1FD-3CD0-60F2-B74A-3B8DA22A5066}"/>
              </a:ext>
            </a:extLst>
          </p:cNvPr>
          <p:cNvSpPr txBox="1"/>
          <p:nvPr/>
        </p:nvSpPr>
        <p:spPr>
          <a:xfrm>
            <a:off x="417965" y="1243013"/>
            <a:ext cx="3855720" cy="4371974"/>
          </a:xfrm>
          <a:prstGeom prst="rect">
            <a:avLst/>
          </a:prstGeom>
        </p:spPr>
        <p:txBody>
          <a:bodyPr vert="horz" lIns="91440" tIns="45720" rIns="91440" bIns="45720" rtlCol="0" anchor="ctr">
            <a:normAutofit/>
          </a:bodyPr>
          <a:lstStyle/>
          <a:p>
            <a:pPr>
              <a:spcBef>
                <a:spcPct val="0"/>
              </a:spcBef>
              <a:spcAft>
                <a:spcPts val="600"/>
              </a:spcAft>
            </a:pPr>
            <a:r>
              <a:rPr lang="en-US" sz="3600" b="1" kern="1200" dirty="0">
                <a:solidFill>
                  <a:schemeClr val="tx2"/>
                </a:solidFill>
                <a:latin typeface="+mj-lt"/>
                <a:ea typeface="+mj-ea"/>
                <a:cs typeface="+mj-cs"/>
              </a:rPr>
              <a:t>Communication in Midwifery </a:t>
            </a:r>
          </a:p>
        </p:txBody>
      </p:sp>
      <p:sp>
        <p:nvSpPr>
          <p:cNvPr id="3" name="TextBox 2">
            <a:extLst>
              <a:ext uri="{FF2B5EF4-FFF2-40B4-BE49-F238E27FC236}">
                <a16:creationId xmlns:a16="http://schemas.microsoft.com/office/drawing/2014/main" id="{731F6077-F43F-751F-B45B-0DBE1D2E573F}"/>
              </a:ext>
            </a:extLst>
          </p:cNvPr>
          <p:cNvSpPr txBox="1">
            <a:spLocks/>
          </p:cNvSpPr>
          <p:nvPr/>
        </p:nvSpPr>
        <p:spPr>
          <a:xfrm>
            <a:off x="6201697" y="2064773"/>
            <a:ext cx="5221224" cy="5371984"/>
          </a:xfrm>
          <a:prstGeom prst="rect">
            <a:avLst/>
          </a:prstGeom>
        </p:spPr>
        <p:txBody>
          <a:bodyPr vert="horz" lIns="91440" tIns="45720" rIns="91440" bIns="45720" rtlCol="0" anchor="ctr">
            <a:normAutofit fontScale="92500" lnSpcReduction="20000"/>
          </a:bodyPr>
          <a:lstStyle/>
          <a:p>
            <a:pPr marL="285750" indent="-285750">
              <a:lnSpc>
                <a:spcPct val="160000"/>
              </a:lnSpc>
              <a:spcAft>
                <a:spcPts val="600"/>
              </a:spcAft>
              <a:buFont typeface="Arial" panose="020B0604020202020204" pitchFamily="34" charset="0"/>
              <a:buChar char="•"/>
            </a:pPr>
            <a:r>
              <a:rPr lang="en-US" sz="1700" dirty="0">
                <a:solidFill>
                  <a:schemeClr val="tx2"/>
                </a:solidFill>
              </a:rPr>
              <a:t>Communication is central to safe and effective care because it shapes the relationship between professionals and service users. In midwifery, communication is especially important as midwives support women and families during physically and emotionally vulnerable periods. This presentation defines communication, explains why it matters in healthcare and midwifery, and ends with a practice example. </a:t>
            </a:r>
            <a:r>
              <a:rPr lang="en-US" sz="1700" b="1" dirty="0">
                <a:solidFill>
                  <a:schemeClr val="tx2"/>
                </a:solidFill>
              </a:rPr>
              <a:t>Doherty et al., (2023)</a:t>
            </a:r>
          </a:p>
          <a:p>
            <a:pPr marL="285750" indent="-285750">
              <a:lnSpc>
                <a:spcPct val="160000"/>
              </a:lnSpc>
              <a:spcAft>
                <a:spcPts val="600"/>
              </a:spcAft>
              <a:buFont typeface="Arial" panose="020B0604020202020204" pitchFamily="34" charset="0"/>
              <a:buChar char="•"/>
            </a:pPr>
            <a:endParaRPr lang="en-US" sz="1700" b="1" dirty="0">
              <a:solidFill>
                <a:schemeClr val="tx2"/>
              </a:solidFill>
            </a:endParaRPr>
          </a:p>
          <a:p>
            <a:pPr marL="285750" indent="-285750">
              <a:lnSpc>
                <a:spcPct val="160000"/>
              </a:lnSpc>
              <a:spcAft>
                <a:spcPts val="600"/>
              </a:spcAft>
              <a:buFont typeface="Arial" panose="020B0604020202020204" pitchFamily="34" charset="0"/>
              <a:buChar char="•"/>
            </a:pPr>
            <a:r>
              <a:rPr lang="en-US" sz="1700" dirty="0">
                <a:solidFill>
                  <a:schemeClr val="tx2"/>
                </a:solidFill>
              </a:rPr>
              <a:t>Effective communication helps to build trust, support                                                                             informed decision making, and ensure safe, person-centred care for both the mother and the baby. </a:t>
            </a:r>
            <a:r>
              <a:rPr lang="en-US" sz="1700" b="1" dirty="0">
                <a:solidFill>
                  <a:schemeClr val="tx2"/>
                </a:solidFill>
              </a:rPr>
              <a:t>(Nursing and Midwifery Council, 2018) </a:t>
            </a:r>
          </a:p>
          <a:p>
            <a:pPr>
              <a:lnSpc>
                <a:spcPct val="90000"/>
              </a:lnSpc>
              <a:spcAft>
                <a:spcPts val="600"/>
              </a:spcAft>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p:txBody>
      </p:sp>
      <p:sp>
        <p:nvSpPr>
          <p:cNvPr id="4" name="Slide Number Placeholder 3">
            <a:extLst>
              <a:ext uri="{FF2B5EF4-FFF2-40B4-BE49-F238E27FC236}">
                <a16:creationId xmlns:a16="http://schemas.microsoft.com/office/drawing/2014/main" id="{49337C7C-06F3-C538-D2EF-C2BCF86842F1}"/>
              </a:ext>
            </a:extLst>
          </p:cNvPr>
          <p:cNvSpPr>
            <a:spLocks noGrp="1"/>
          </p:cNvSpPr>
          <p:nvPr>
            <p:ph type="sldNum" sz="quarter" idx="12"/>
          </p:nvPr>
        </p:nvSpPr>
        <p:spPr/>
        <p:txBody>
          <a:bodyPr/>
          <a:lstStyle/>
          <a:p>
            <a:fld id="{A1735594-EC56-48A6-95CC-4841C5FDCB24}" type="slidenum">
              <a:rPr lang="en-GB" smtClean="0"/>
              <a:t>2</a:t>
            </a:fld>
            <a:endParaRPr lang="en-GB"/>
          </a:p>
        </p:txBody>
      </p:sp>
    </p:spTree>
    <p:extLst>
      <p:ext uri="{BB962C8B-B14F-4D97-AF65-F5344CB8AC3E}">
        <p14:creationId xmlns:p14="http://schemas.microsoft.com/office/powerpoint/2010/main" val="2207829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C5AE9C0A-F4E0-F432-E062-4304370A74D7}"/>
              </a:ext>
            </a:extLst>
          </p:cNvPr>
          <p:cNvSpPr txBox="1"/>
          <p:nvPr/>
        </p:nvSpPr>
        <p:spPr>
          <a:xfrm>
            <a:off x="826396" y="586855"/>
            <a:ext cx="4230100" cy="3387497"/>
          </a:xfrm>
          <a:prstGeom prst="rect">
            <a:avLst/>
          </a:prstGeom>
        </p:spPr>
        <p:txBody>
          <a:bodyPr vert="horz" lIns="91440" tIns="45720" rIns="91440" bIns="45720" rtlCol="0" anchor="b">
            <a:normAutofit/>
          </a:bodyPr>
          <a:lstStyle/>
          <a:p>
            <a:pPr algn="r">
              <a:spcBef>
                <a:spcPct val="0"/>
              </a:spcBef>
              <a:spcAft>
                <a:spcPts val="600"/>
              </a:spcAft>
            </a:pPr>
            <a:r>
              <a:rPr lang="en-US" sz="4000" b="1" kern="1200" dirty="0">
                <a:solidFill>
                  <a:srgbClr val="FFFFFF"/>
                </a:solidFill>
                <a:latin typeface="+mj-lt"/>
                <a:ea typeface="+mj-ea"/>
                <a:cs typeface="+mj-cs"/>
              </a:rPr>
              <a:t>What is communication in Midwifery </a:t>
            </a:r>
          </a:p>
        </p:txBody>
      </p:sp>
      <p:sp>
        <p:nvSpPr>
          <p:cNvPr id="3" name="TextBox 2">
            <a:extLst>
              <a:ext uri="{FF2B5EF4-FFF2-40B4-BE49-F238E27FC236}">
                <a16:creationId xmlns:a16="http://schemas.microsoft.com/office/drawing/2014/main" id="{6961718F-108C-9F4A-B2F3-2BE178532AE9}"/>
              </a:ext>
            </a:extLst>
          </p:cNvPr>
          <p:cNvSpPr txBox="1"/>
          <p:nvPr/>
        </p:nvSpPr>
        <p:spPr>
          <a:xfrm>
            <a:off x="5926620" y="10141"/>
            <a:ext cx="5438986" cy="684785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1400" b="1" dirty="0"/>
          </a:p>
          <a:p>
            <a:pPr>
              <a:lnSpc>
                <a:spcPct val="90000"/>
              </a:lnSpc>
              <a:spcAft>
                <a:spcPts val="600"/>
              </a:spcAft>
            </a:pPr>
            <a:r>
              <a:rPr lang="en-US" sz="1400" b="1" dirty="0"/>
              <a:t>According to kourkouta and papthanasiou (2014) Communication in Midwifery involves:</a:t>
            </a:r>
          </a:p>
          <a:p>
            <a:pPr indent="-228600">
              <a:lnSpc>
                <a:spcPct val="150000"/>
              </a:lnSpc>
              <a:spcAft>
                <a:spcPts val="600"/>
              </a:spcAft>
              <a:buFont typeface="Arial" panose="020B0604020202020204" pitchFamily="34" charset="0"/>
              <a:buChar char="•"/>
            </a:pPr>
            <a:endParaRPr lang="en-US" sz="1400" dirty="0"/>
          </a:p>
          <a:p>
            <a:pPr marL="285750" indent="-228600">
              <a:lnSpc>
                <a:spcPct val="150000"/>
              </a:lnSpc>
              <a:spcAft>
                <a:spcPts val="600"/>
              </a:spcAft>
              <a:buFont typeface="Arial" panose="020B0604020202020204" pitchFamily="34" charset="0"/>
              <a:buChar char="•"/>
            </a:pPr>
            <a:r>
              <a:rPr lang="en-US" sz="1400" dirty="0"/>
              <a:t>The exchange of information between midwifes, women and their families to support care, understanding and decision-making.</a:t>
            </a:r>
          </a:p>
          <a:p>
            <a:pPr marL="57150">
              <a:lnSpc>
                <a:spcPct val="150000"/>
              </a:lnSpc>
              <a:spcAft>
                <a:spcPts val="600"/>
              </a:spcAft>
            </a:pPr>
            <a:endParaRPr lang="en-US" sz="1400" dirty="0"/>
          </a:p>
          <a:p>
            <a:pPr marL="285750" indent="-228600">
              <a:lnSpc>
                <a:spcPct val="150000"/>
              </a:lnSpc>
              <a:spcAft>
                <a:spcPts val="600"/>
              </a:spcAft>
              <a:buFont typeface="Arial" panose="020B0604020202020204" pitchFamily="34" charset="0"/>
              <a:buChar char="•"/>
            </a:pPr>
            <a:r>
              <a:rPr lang="en-US" sz="1400" dirty="0"/>
              <a:t>Verbal, non-verbal and written communication, including spoken explanations, body language, facial expressions and maternity documentation. </a:t>
            </a:r>
          </a:p>
          <a:p>
            <a:pPr marL="285750" indent="-228600">
              <a:lnSpc>
                <a:spcPct val="150000"/>
              </a:lnSpc>
              <a:spcAft>
                <a:spcPts val="600"/>
              </a:spcAft>
              <a:buFont typeface="Arial" panose="020B0604020202020204" pitchFamily="34" charset="0"/>
              <a:buChar char="•"/>
            </a:pPr>
            <a:endParaRPr lang="en-US" sz="1400" dirty="0"/>
          </a:p>
          <a:p>
            <a:pPr marL="342900" indent="-228600">
              <a:lnSpc>
                <a:spcPct val="150000"/>
              </a:lnSpc>
              <a:spcAft>
                <a:spcPts val="600"/>
              </a:spcAft>
              <a:buFont typeface="Arial" panose="020B0604020202020204" pitchFamily="34" charset="0"/>
              <a:buChar char="•"/>
            </a:pPr>
            <a:r>
              <a:rPr lang="en-US" sz="1400" dirty="0"/>
              <a:t>Active listening and empathy, which allow midwifes to understand women’s concerns, emotions and individual needs. </a:t>
            </a:r>
          </a:p>
          <a:p>
            <a:pPr indent="-228600">
              <a:lnSpc>
                <a:spcPct val="150000"/>
              </a:lnSpc>
              <a:spcAft>
                <a:spcPts val="600"/>
              </a:spcAft>
              <a:buFont typeface="Arial" panose="020B0604020202020204" pitchFamily="34" charset="0"/>
              <a:buChar char="•"/>
            </a:pPr>
            <a:endParaRPr lang="en-US" sz="1400" dirty="0"/>
          </a:p>
          <a:p>
            <a:pPr marL="285750" indent="-228600">
              <a:lnSpc>
                <a:spcPct val="150000"/>
              </a:lnSpc>
              <a:spcAft>
                <a:spcPts val="600"/>
              </a:spcAft>
              <a:buFont typeface="Arial" panose="020B0604020202020204" pitchFamily="34" charset="0"/>
              <a:buChar char="•"/>
            </a:pPr>
            <a:r>
              <a:rPr lang="en-US" sz="1400" dirty="0"/>
              <a:t>Clear and respectful communication to ensure understanding, promote safety and provide supportive, woman-centered care.  </a:t>
            </a:r>
          </a:p>
        </p:txBody>
      </p:sp>
      <p:sp>
        <p:nvSpPr>
          <p:cNvPr id="4" name="Slide Number Placeholder 3">
            <a:extLst>
              <a:ext uri="{FF2B5EF4-FFF2-40B4-BE49-F238E27FC236}">
                <a16:creationId xmlns:a16="http://schemas.microsoft.com/office/drawing/2014/main" id="{FE6E0C95-55B0-6403-B652-53AE6D940EAD}"/>
              </a:ext>
            </a:extLst>
          </p:cNvPr>
          <p:cNvSpPr>
            <a:spLocks noGrp="1"/>
          </p:cNvSpPr>
          <p:nvPr>
            <p:ph type="sldNum" sz="quarter" idx="12"/>
          </p:nvPr>
        </p:nvSpPr>
        <p:spPr/>
        <p:txBody>
          <a:bodyPr/>
          <a:lstStyle/>
          <a:p>
            <a:fld id="{A1735594-EC56-48A6-95CC-4841C5FDCB24}" type="slidenum">
              <a:rPr lang="en-GB" smtClean="0"/>
              <a:t>3</a:t>
            </a:fld>
            <a:endParaRPr lang="en-GB"/>
          </a:p>
        </p:txBody>
      </p:sp>
    </p:spTree>
    <p:extLst>
      <p:ext uri="{BB962C8B-B14F-4D97-AF65-F5344CB8AC3E}">
        <p14:creationId xmlns:p14="http://schemas.microsoft.com/office/powerpoint/2010/main" val="2614591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BA7B78-82D1-6906-E2CF-F83D784E0F83}"/>
              </a:ext>
            </a:extLst>
          </p:cNvPr>
          <p:cNvSpPr txBox="1"/>
          <p:nvPr/>
        </p:nvSpPr>
        <p:spPr>
          <a:xfrm>
            <a:off x="167366" y="-729467"/>
            <a:ext cx="4355265" cy="14589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b="1" dirty="0">
                <a:latin typeface="+mj-lt"/>
                <a:ea typeface="+mj-ea"/>
                <a:cs typeface="+mj-cs"/>
              </a:rPr>
              <a:t>Importance of communication in health and social care</a:t>
            </a:r>
          </a:p>
        </p:txBody>
      </p:sp>
      <p:sp>
        <p:nvSpPr>
          <p:cNvPr id="5" name="TextBox 4">
            <a:extLst>
              <a:ext uri="{FF2B5EF4-FFF2-40B4-BE49-F238E27FC236}">
                <a16:creationId xmlns:a16="http://schemas.microsoft.com/office/drawing/2014/main" id="{C6BBA517-C8DE-F514-EE8B-7295EEA2980F}"/>
              </a:ext>
            </a:extLst>
          </p:cNvPr>
          <p:cNvSpPr txBox="1"/>
          <p:nvPr/>
        </p:nvSpPr>
        <p:spPr>
          <a:xfrm>
            <a:off x="61858" y="873769"/>
            <a:ext cx="5647173" cy="4628533"/>
          </a:xfrm>
          <a:prstGeom prst="rect">
            <a:avLst/>
          </a:prstGeom>
        </p:spPr>
        <p:txBody>
          <a:bodyPr vert="horz" lIns="91440" tIns="45720" rIns="91440" bIns="45720" rtlCol="0" anchor="t">
            <a:noAutofit/>
          </a:bodyPr>
          <a:lstStyle/>
          <a:p>
            <a:pPr>
              <a:lnSpc>
                <a:spcPct val="150000"/>
              </a:lnSpc>
              <a:spcAft>
                <a:spcPts val="600"/>
              </a:spcAft>
            </a:pPr>
            <a:r>
              <a:rPr lang="en-US" sz="1300" b="1" dirty="0"/>
              <a:t>According to Nursing and Midwifery council (2018), effective communication in health and social care includes:  </a:t>
            </a:r>
          </a:p>
          <a:p>
            <a:pPr>
              <a:lnSpc>
                <a:spcPct val="150000"/>
              </a:lnSpc>
              <a:spcAft>
                <a:spcPts val="600"/>
              </a:spcAft>
            </a:pPr>
            <a:endParaRPr lang="en-US" sz="1300" b="1" dirty="0"/>
          </a:p>
          <a:p>
            <a:pPr marL="285750" indent="-228600">
              <a:lnSpc>
                <a:spcPct val="150000"/>
              </a:lnSpc>
              <a:spcAft>
                <a:spcPts val="600"/>
              </a:spcAft>
              <a:buFont typeface="Arial" panose="020B0604020202020204" pitchFamily="34" charset="0"/>
              <a:buChar char="•"/>
            </a:pPr>
            <a:r>
              <a:rPr lang="en-US" sz="1300" dirty="0"/>
              <a:t>Builds trust and positive relationships between professionals and service users, helping individuals feel respected, listened to and supported and more confident in their care. </a:t>
            </a:r>
          </a:p>
          <a:p>
            <a:pPr marL="285750" indent="-228600">
              <a:lnSpc>
                <a:spcPct val="150000"/>
              </a:lnSpc>
              <a:spcAft>
                <a:spcPts val="600"/>
              </a:spcAft>
              <a:buFont typeface="Arial" panose="020B0604020202020204" pitchFamily="34" charset="0"/>
              <a:buChar char="•"/>
            </a:pPr>
            <a:endParaRPr lang="en-US" sz="1300" dirty="0"/>
          </a:p>
          <a:p>
            <a:pPr marL="285750" indent="-228600">
              <a:lnSpc>
                <a:spcPct val="150000"/>
              </a:lnSpc>
              <a:spcAft>
                <a:spcPts val="600"/>
              </a:spcAft>
              <a:buFont typeface="Arial" panose="020B0604020202020204" pitchFamily="34" charset="0"/>
              <a:buChar char="•"/>
            </a:pPr>
            <a:r>
              <a:rPr lang="en-US" sz="1300" dirty="0"/>
              <a:t>Reduces misunderstanding, improves clarity of information, and helps prevent mistakes, which contributes to safer, higher-quality and more effective patient care. </a:t>
            </a:r>
          </a:p>
          <a:p>
            <a:pPr marL="285750" indent="-228600">
              <a:lnSpc>
                <a:spcPct val="150000"/>
              </a:lnSpc>
              <a:spcAft>
                <a:spcPts val="600"/>
              </a:spcAft>
              <a:buFont typeface="Arial" panose="020B0604020202020204" pitchFamily="34" charset="0"/>
              <a:buChar char="•"/>
            </a:pPr>
            <a:endParaRPr lang="en-US" sz="1300" dirty="0"/>
          </a:p>
          <a:p>
            <a:pPr marL="285750" indent="-228600">
              <a:lnSpc>
                <a:spcPct val="150000"/>
              </a:lnSpc>
              <a:spcAft>
                <a:spcPts val="600"/>
              </a:spcAft>
              <a:buFont typeface="Arial" panose="020B0604020202020204" pitchFamily="34" charset="0"/>
              <a:buChar char="•"/>
            </a:pPr>
            <a:r>
              <a:rPr lang="en-US" sz="1300" dirty="0"/>
              <a:t>Supports informed decision-making by ensuring individuals understand their health conditions, treatment options and care plans, enabling them to make choices about their care. </a:t>
            </a:r>
          </a:p>
          <a:p>
            <a:pPr marL="285750" indent="-228600">
              <a:lnSpc>
                <a:spcPct val="150000"/>
              </a:lnSpc>
              <a:spcAft>
                <a:spcPts val="600"/>
              </a:spcAft>
              <a:buFont typeface="Arial" panose="020B0604020202020204" pitchFamily="34" charset="0"/>
              <a:buChar char="•"/>
            </a:pPr>
            <a:endParaRPr lang="en-US" sz="1300" dirty="0"/>
          </a:p>
          <a:p>
            <a:pPr marL="285750" indent="-228600">
              <a:lnSpc>
                <a:spcPct val="150000"/>
              </a:lnSpc>
              <a:spcAft>
                <a:spcPts val="600"/>
              </a:spcAft>
              <a:buFont typeface="Arial" panose="020B0604020202020204" pitchFamily="34" charset="0"/>
              <a:buChar char="•"/>
            </a:pPr>
            <a:r>
              <a:rPr lang="en-US" sz="1300" dirty="0"/>
              <a:t>Improves teamwork and communication between healthcare professionals, allowing information to be shared clearly, responsibilities to be understood and care to be  coordinated effectively. </a:t>
            </a:r>
          </a:p>
        </p:txBody>
      </p:sp>
      <p:pic>
        <p:nvPicPr>
          <p:cNvPr id="7" name="Picture 6" descr="People holding hands">
            <a:extLst>
              <a:ext uri="{FF2B5EF4-FFF2-40B4-BE49-F238E27FC236}">
                <a16:creationId xmlns:a16="http://schemas.microsoft.com/office/drawing/2014/main" id="{4C83C15E-D999-B7F1-8787-5B698C08C0AC}"/>
              </a:ext>
            </a:extLst>
          </p:cNvPr>
          <p:cNvPicPr>
            <a:picLocks noChangeAspect="1"/>
          </p:cNvPicPr>
          <p:nvPr/>
        </p:nvPicPr>
        <p:blipFill>
          <a:blip r:embed="rId2"/>
          <a:srcRect l="26365" r="14301" b="-1"/>
          <a:stretch>
            <a:fillRect/>
          </a:stretch>
        </p:blipFill>
        <p:spPr>
          <a:xfrm>
            <a:off x="6095998" y="10"/>
            <a:ext cx="6096001" cy="6857990"/>
          </a:xfrm>
          <a:prstGeom prst="rect">
            <a:avLst/>
          </a:prstGeom>
        </p:spPr>
      </p:pic>
      <p:sp>
        <p:nvSpPr>
          <p:cNvPr id="20" name="Rectangle 19">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6" name="Rectangle 25">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Slide Number Placeholder 1">
            <a:extLst>
              <a:ext uri="{FF2B5EF4-FFF2-40B4-BE49-F238E27FC236}">
                <a16:creationId xmlns:a16="http://schemas.microsoft.com/office/drawing/2014/main" id="{EACD390D-AEB3-E847-9A7C-23E840C568F0}"/>
              </a:ext>
            </a:extLst>
          </p:cNvPr>
          <p:cNvSpPr>
            <a:spLocks noGrp="1"/>
          </p:cNvSpPr>
          <p:nvPr>
            <p:ph type="sldNum" sz="quarter" idx="12"/>
          </p:nvPr>
        </p:nvSpPr>
        <p:spPr/>
        <p:txBody>
          <a:bodyPr/>
          <a:lstStyle/>
          <a:p>
            <a:fld id="{A1735594-EC56-48A6-95CC-4841C5FDCB24}" type="slidenum">
              <a:rPr lang="en-GB" smtClean="0"/>
              <a:t>4</a:t>
            </a:fld>
            <a:endParaRPr lang="en-GB"/>
          </a:p>
        </p:txBody>
      </p:sp>
    </p:spTree>
    <p:extLst>
      <p:ext uri="{BB962C8B-B14F-4D97-AF65-F5344CB8AC3E}">
        <p14:creationId xmlns:p14="http://schemas.microsoft.com/office/powerpoint/2010/main" val="1299974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3856E9-4239-4EE7-A372-FDCF4882FD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CC9CDCF-90F8-42B0-BD0A-794C52688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30095"/>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C07D05FE-3FB8-4314-A050-9AB40814D7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1219"/>
            <a:ext cx="5646974" cy="6483075"/>
            <a:chOff x="-19221" y="0"/>
            <a:chExt cx="5646974" cy="6483075"/>
          </a:xfrm>
        </p:grpSpPr>
        <p:sp>
          <p:nvSpPr>
            <p:cNvPr id="15" name="Freeform: Shape 14">
              <a:extLst>
                <a:ext uri="{FF2B5EF4-FFF2-40B4-BE49-F238E27FC236}">
                  <a16:creationId xmlns:a16="http://schemas.microsoft.com/office/drawing/2014/main" id="{BDDC6C42-DDD5-4105-85F2-9C052563AE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FB95E12-4EF0-42F7-BCF9-AD31B4C8E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2338F8B2-67A9-4086-9341-7705CAB6F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E653AAAF-CCEF-494B-9366-16BB3815A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34B356D9-49C3-412F-8E03-AC9AE8371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111633E9-993A-FBC3-F66A-934E345B345D}"/>
              </a:ext>
            </a:extLst>
          </p:cNvPr>
          <p:cNvSpPr txBox="1"/>
          <p:nvPr/>
        </p:nvSpPr>
        <p:spPr>
          <a:xfrm>
            <a:off x="815108" y="2018546"/>
            <a:ext cx="3659777" cy="282090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chemeClr val="tx2"/>
                </a:solidFill>
                <a:latin typeface="+mj-lt"/>
                <a:ea typeface="+mj-ea"/>
                <a:cs typeface="+mj-cs"/>
              </a:rPr>
              <a:t>Importance of communication in Midwifery </a:t>
            </a:r>
          </a:p>
        </p:txBody>
      </p:sp>
      <p:graphicFrame>
        <p:nvGraphicFramePr>
          <p:cNvPr id="6" name="TextBox 3">
            <a:extLst>
              <a:ext uri="{FF2B5EF4-FFF2-40B4-BE49-F238E27FC236}">
                <a16:creationId xmlns:a16="http://schemas.microsoft.com/office/drawing/2014/main" id="{58310FE0-FD42-831C-74F2-7C4D531D684B}"/>
              </a:ext>
            </a:extLst>
          </p:cNvPr>
          <p:cNvGraphicFramePr/>
          <p:nvPr>
            <p:extLst>
              <p:ext uri="{D42A27DB-BD31-4B8C-83A1-F6EECF244321}">
                <p14:modId xmlns:p14="http://schemas.microsoft.com/office/powerpoint/2010/main" val="3150458687"/>
              </p:ext>
            </p:extLst>
          </p:nvPr>
        </p:nvGraphicFramePr>
        <p:xfrm>
          <a:off x="6091238" y="589935"/>
          <a:ext cx="5559988" cy="5313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6488711B-0CE8-AC07-6228-1121F0B627AD}"/>
              </a:ext>
            </a:extLst>
          </p:cNvPr>
          <p:cNvSpPr>
            <a:spLocks noGrp="1"/>
          </p:cNvSpPr>
          <p:nvPr>
            <p:ph type="sldNum" sz="quarter" idx="12"/>
          </p:nvPr>
        </p:nvSpPr>
        <p:spPr/>
        <p:txBody>
          <a:bodyPr/>
          <a:lstStyle/>
          <a:p>
            <a:fld id="{A1735594-EC56-48A6-95CC-4841C5FDCB24}" type="slidenum">
              <a:rPr lang="en-GB" smtClean="0"/>
              <a:t>5</a:t>
            </a:fld>
            <a:endParaRPr lang="en-GB"/>
          </a:p>
        </p:txBody>
      </p:sp>
    </p:spTree>
    <p:extLst>
      <p:ext uri="{BB962C8B-B14F-4D97-AF65-F5344CB8AC3E}">
        <p14:creationId xmlns:p14="http://schemas.microsoft.com/office/powerpoint/2010/main" val="1122436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62B57887-3A16-A41C-05E4-C75F1825A683}"/>
              </a:ext>
            </a:extLst>
          </p:cNvPr>
          <p:cNvSpPr txBox="1"/>
          <p:nvPr/>
        </p:nvSpPr>
        <p:spPr>
          <a:xfrm>
            <a:off x="621792" y="1161288"/>
            <a:ext cx="3602736" cy="4526280"/>
          </a:xfrm>
          <a:prstGeom prst="rect">
            <a:avLst/>
          </a:prstGeom>
        </p:spPr>
        <p:txBody>
          <a:bodyPr vert="horz" lIns="91440" tIns="45720" rIns="91440" bIns="45720" rtlCol="0" anchor="ctr">
            <a:normAutofit/>
          </a:bodyPr>
          <a:lstStyle/>
          <a:p>
            <a:pPr>
              <a:spcBef>
                <a:spcPct val="0"/>
              </a:spcBef>
              <a:spcAft>
                <a:spcPts val="600"/>
              </a:spcAft>
            </a:pPr>
            <a:r>
              <a:rPr lang="en-US" sz="4000" b="1" kern="1200" dirty="0">
                <a:solidFill>
                  <a:schemeClr val="tx1"/>
                </a:solidFill>
                <a:latin typeface="+mj-lt"/>
                <a:ea typeface="+mj-ea"/>
                <a:cs typeface="+mj-cs"/>
              </a:rPr>
              <a:t>Practical Example of communication in midwifery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TextBox 2">
            <a:extLst>
              <a:ext uri="{FF2B5EF4-FFF2-40B4-BE49-F238E27FC236}">
                <a16:creationId xmlns:a16="http://schemas.microsoft.com/office/drawing/2014/main" id="{37866439-C73B-E64C-7A68-650F8CF111CB}"/>
              </a:ext>
            </a:extLst>
          </p:cNvPr>
          <p:cNvGraphicFramePr/>
          <p:nvPr>
            <p:extLst>
              <p:ext uri="{D42A27DB-BD31-4B8C-83A1-F6EECF244321}">
                <p14:modId xmlns:p14="http://schemas.microsoft.com/office/powerpoint/2010/main" val="219695602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652F2047-D2AC-2F40-1A99-75D1F7CF614D}"/>
              </a:ext>
            </a:extLst>
          </p:cNvPr>
          <p:cNvSpPr>
            <a:spLocks noGrp="1"/>
          </p:cNvSpPr>
          <p:nvPr>
            <p:ph type="sldNum" sz="quarter" idx="12"/>
          </p:nvPr>
        </p:nvSpPr>
        <p:spPr/>
        <p:txBody>
          <a:bodyPr/>
          <a:lstStyle/>
          <a:p>
            <a:fld id="{A1735594-EC56-48A6-95CC-4841C5FDCB24}" type="slidenum">
              <a:rPr lang="en-GB" smtClean="0"/>
              <a:t>6</a:t>
            </a:fld>
            <a:endParaRPr lang="en-GB"/>
          </a:p>
        </p:txBody>
      </p:sp>
    </p:spTree>
    <p:extLst>
      <p:ext uri="{BB962C8B-B14F-4D97-AF65-F5344CB8AC3E}">
        <p14:creationId xmlns:p14="http://schemas.microsoft.com/office/powerpoint/2010/main" val="808437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A1304A-7940-579D-5274-7AF4EBCC6F0A}"/>
              </a:ext>
            </a:extLst>
          </p:cNvPr>
          <p:cNvSpPr txBox="1"/>
          <p:nvPr/>
        </p:nvSpPr>
        <p:spPr>
          <a:xfrm>
            <a:off x="1435510" y="363794"/>
            <a:ext cx="8190271" cy="646331"/>
          </a:xfrm>
          <a:prstGeom prst="rect">
            <a:avLst/>
          </a:prstGeom>
          <a:noFill/>
        </p:spPr>
        <p:txBody>
          <a:bodyPr wrap="square" rtlCol="0">
            <a:spAutoFit/>
          </a:bodyPr>
          <a:lstStyle/>
          <a:p>
            <a:pPr algn="ctr"/>
            <a:r>
              <a:rPr lang="en-GB" sz="3600" b="1" dirty="0"/>
              <a:t>Conclusion</a:t>
            </a:r>
            <a:r>
              <a:rPr lang="en-GB" dirty="0"/>
              <a:t> </a:t>
            </a:r>
          </a:p>
        </p:txBody>
      </p:sp>
      <p:graphicFrame>
        <p:nvGraphicFramePr>
          <p:cNvPr id="8" name="TextBox 2">
            <a:extLst>
              <a:ext uri="{FF2B5EF4-FFF2-40B4-BE49-F238E27FC236}">
                <a16:creationId xmlns:a16="http://schemas.microsoft.com/office/drawing/2014/main" id="{D5C70D05-2BE8-0A1D-97C2-DA0B0FD3EF2D}"/>
              </a:ext>
            </a:extLst>
          </p:cNvPr>
          <p:cNvGraphicFramePr/>
          <p:nvPr>
            <p:extLst>
              <p:ext uri="{D42A27DB-BD31-4B8C-83A1-F6EECF244321}">
                <p14:modId xmlns:p14="http://schemas.microsoft.com/office/powerpoint/2010/main" val="3794802236"/>
              </p:ext>
            </p:extLst>
          </p:nvPr>
        </p:nvGraphicFramePr>
        <p:xfrm>
          <a:off x="796413" y="1425677"/>
          <a:ext cx="10687664" cy="50250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61F44278-3F8A-ADEE-970A-E0FDC1E62F91}"/>
              </a:ext>
            </a:extLst>
          </p:cNvPr>
          <p:cNvSpPr>
            <a:spLocks noGrp="1"/>
          </p:cNvSpPr>
          <p:nvPr>
            <p:ph type="sldNum" sz="quarter" idx="12"/>
          </p:nvPr>
        </p:nvSpPr>
        <p:spPr/>
        <p:txBody>
          <a:bodyPr/>
          <a:lstStyle/>
          <a:p>
            <a:fld id="{A1735594-EC56-48A6-95CC-4841C5FDCB24}" type="slidenum">
              <a:rPr lang="en-GB" smtClean="0"/>
              <a:t>7</a:t>
            </a:fld>
            <a:endParaRPr lang="en-GB"/>
          </a:p>
        </p:txBody>
      </p:sp>
    </p:spTree>
    <p:extLst>
      <p:ext uri="{BB962C8B-B14F-4D97-AF65-F5344CB8AC3E}">
        <p14:creationId xmlns:p14="http://schemas.microsoft.com/office/powerpoint/2010/main" val="2560704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3E5A9F-5974-5A71-11F5-05B8D4AF60A8}"/>
              </a:ext>
            </a:extLst>
          </p:cNvPr>
          <p:cNvSpPr txBox="1"/>
          <p:nvPr/>
        </p:nvSpPr>
        <p:spPr>
          <a:xfrm>
            <a:off x="1543665" y="324465"/>
            <a:ext cx="8288594" cy="523220"/>
          </a:xfrm>
          <a:prstGeom prst="rect">
            <a:avLst/>
          </a:prstGeom>
          <a:noFill/>
        </p:spPr>
        <p:txBody>
          <a:bodyPr wrap="square" rtlCol="0">
            <a:spAutoFit/>
          </a:bodyPr>
          <a:lstStyle/>
          <a:p>
            <a:pPr algn="ctr"/>
            <a:r>
              <a:rPr lang="en-GB" sz="2800" b="1" dirty="0"/>
              <a:t>Referencing</a:t>
            </a:r>
          </a:p>
        </p:txBody>
      </p:sp>
      <p:sp>
        <p:nvSpPr>
          <p:cNvPr id="3" name="TextBox 2">
            <a:extLst>
              <a:ext uri="{FF2B5EF4-FFF2-40B4-BE49-F238E27FC236}">
                <a16:creationId xmlns:a16="http://schemas.microsoft.com/office/drawing/2014/main" id="{2A9B2C8D-8AD4-3A5D-F32B-66EF8895F0FC}"/>
              </a:ext>
            </a:extLst>
          </p:cNvPr>
          <p:cNvSpPr txBox="1"/>
          <p:nvPr/>
        </p:nvSpPr>
        <p:spPr>
          <a:xfrm>
            <a:off x="757084" y="1270508"/>
            <a:ext cx="10677832" cy="5632311"/>
          </a:xfrm>
          <a:prstGeom prst="rect">
            <a:avLst/>
          </a:prstGeom>
          <a:noFill/>
        </p:spPr>
        <p:txBody>
          <a:bodyPr wrap="square" rtlCol="0">
            <a:spAutoFit/>
          </a:bodyPr>
          <a:lstStyle/>
          <a:p>
            <a:r>
              <a:rPr lang="en-US" b="1" dirty="0"/>
              <a:t>    </a:t>
            </a:r>
            <a:r>
              <a:rPr lang="en-US" dirty="0"/>
              <a:t>Doherty, J., Murphy, N., De Vito, A. and Gallagher, P. (2023) The importance of communication and involvement in decision-making: A study in maternity care, European Journal of Midwifery. Available at: </a:t>
            </a:r>
            <a:r>
              <a:rPr lang="en-US" dirty="0">
                <a:hlinkClick r:id="rId2"/>
              </a:rPr>
              <a:t>https://www.europeanjournalofmidwifery.eu/The-importance-of-communication-and-involvement-nin-decision-making-A-study-in-Ireland,162943,0,2.html</a:t>
            </a:r>
            <a:r>
              <a:rPr lang="en-US" dirty="0"/>
              <a:t>  </a:t>
            </a:r>
            <a:r>
              <a:rPr lang="en-US" b="1" dirty="0"/>
              <a:t>(Accessed on 09.Feb.2026)</a:t>
            </a:r>
          </a:p>
          <a:p>
            <a:endParaRPr lang="en-US" b="1" dirty="0"/>
          </a:p>
          <a:p>
            <a:endParaRPr lang="en-US" b="1" dirty="0"/>
          </a:p>
          <a:p>
            <a:r>
              <a:rPr lang="en-US" dirty="0"/>
              <a:t>NMC (2018). The Code: Professional Standards of Practice and Behavior for nurses, Midwives and Nursing Associates. [online] Nursing and Midwifery council. Available at: </a:t>
            </a:r>
            <a:r>
              <a:rPr lang="en-US" dirty="0">
                <a:hlinkClick r:id="rId3"/>
              </a:rPr>
              <a:t>https://www.nmc.org.uk/standards/code/</a:t>
            </a:r>
            <a:r>
              <a:rPr lang="en-US" dirty="0"/>
              <a:t>. </a:t>
            </a:r>
            <a:r>
              <a:rPr lang="en-US" b="1" dirty="0"/>
              <a:t>(Accessed on 09.Feb.2026)</a:t>
            </a:r>
          </a:p>
          <a:p>
            <a:endParaRPr lang="en-US" b="1" dirty="0"/>
          </a:p>
          <a:p>
            <a:endParaRPr lang="en-US" dirty="0"/>
          </a:p>
          <a:p>
            <a:r>
              <a:rPr lang="en-US" dirty="0"/>
              <a:t>Kourkouta, L. and Papathanasiou, I. (2014). Communication in Nursing Practice. Materia Socio Medica, [online] 26(1), pp.65–67. </a:t>
            </a:r>
            <a:r>
              <a:rPr lang="en-US" dirty="0" err="1"/>
              <a:t>doi:https</a:t>
            </a:r>
            <a:r>
              <a:rPr lang="en-US" dirty="0"/>
              <a:t>://doi.org/10.5455/msm.2014.26.65-67. </a:t>
            </a:r>
            <a:r>
              <a:rPr lang="en-US" b="1" dirty="0"/>
              <a:t>(Accessed on 09.Feb.2026)</a:t>
            </a:r>
          </a:p>
          <a:p>
            <a:endParaRPr lang="en-US" b="1" dirty="0"/>
          </a:p>
          <a:p>
            <a:endParaRPr lang="en-US" b="1" dirty="0"/>
          </a:p>
          <a:p>
            <a:r>
              <a:rPr lang="en-US" dirty="0"/>
              <a:t>Baranowska, B., </a:t>
            </a:r>
            <a:r>
              <a:rPr lang="en-US" dirty="0" err="1"/>
              <a:t>Kajdy</a:t>
            </a:r>
            <a:r>
              <a:rPr lang="en-US" dirty="0"/>
              <a:t>, A., </a:t>
            </a:r>
            <a:r>
              <a:rPr lang="en-US" dirty="0" err="1"/>
              <a:t>Kiersnowska</a:t>
            </a:r>
            <a:r>
              <a:rPr lang="en-US" dirty="0"/>
              <a:t>, I., Sys, D., </a:t>
            </a:r>
            <a:r>
              <a:rPr lang="en-US" dirty="0" err="1"/>
              <a:t>Tataj-Puzyna</a:t>
            </a:r>
            <a:r>
              <a:rPr lang="en-US" dirty="0"/>
              <a:t>, U., Daly, D., </a:t>
            </a:r>
            <a:r>
              <a:rPr lang="en-US" dirty="0" err="1"/>
              <a:t>Rabijewski</a:t>
            </a:r>
            <a:r>
              <a:rPr lang="en-US" dirty="0"/>
              <a:t>, M., </a:t>
            </a:r>
            <a:r>
              <a:rPr lang="en-US" dirty="0" err="1"/>
              <a:t>Bączek</a:t>
            </a:r>
            <a:r>
              <a:rPr lang="en-US" dirty="0"/>
              <a:t>, G. and </a:t>
            </a:r>
            <a:r>
              <a:rPr lang="en-US" dirty="0" err="1"/>
              <a:t>Węgrzynowska</a:t>
            </a:r>
            <a:r>
              <a:rPr lang="en-US" dirty="0"/>
              <a:t>, M. (2021). Oxytocin administration for induction and augmentation of </a:t>
            </a:r>
            <a:r>
              <a:rPr lang="en-US" dirty="0" err="1"/>
              <a:t>labour</a:t>
            </a:r>
            <a:r>
              <a:rPr lang="en-US" dirty="0"/>
              <a:t> in polish maternity units – an observational study. BMC Pregnancy and Childbirth, 21(1). doi:https://doi.org/10.1186/s12884-021-04190-w. </a:t>
            </a:r>
            <a:r>
              <a:rPr lang="en-US" b="1" dirty="0"/>
              <a:t>(Accessed on 09.Feb.2026) </a:t>
            </a:r>
          </a:p>
          <a:p>
            <a:endParaRPr lang="en-GB" b="1" dirty="0"/>
          </a:p>
        </p:txBody>
      </p:sp>
      <p:sp>
        <p:nvSpPr>
          <p:cNvPr id="4" name="Slide Number Placeholder 3">
            <a:extLst>
              <a:ext uri="{FF2B5EF4-FFF2-40B4-BE49-F238E27FC236}">
                <a16:creationId xmlns:a16="http://schemas.microsoft.com/office/drawing/2014/main" id="{2F6EE28C-4552-7356-37F2-C3385CBF0E1A}"/>
              </a:ext>
            </a:extLst>
          </p:cNvPr>
          <p:cNvSpPr>
            <a:spLocks noGrp="1"/>
          </p:cNvSpPr>
          <p:nvPr>
            <p:ph type="sldNum" sz="quarter" idx="12"/>
          </p:nvPr>
        </p:nvSpPr>
        <p:spPr/>
        <p:txBody>
          <a:bodyPr/>
          <a:lstStyle/>
          <a:p>
            <a:fld id="{A1735594-EC56-48A6-95CC-4841C5FDCB24}" type="slidenum">
              <a:rPr lang="en-GB" smtClean="0"/>
              <a:t>8</a:t>
            </a:fld>
            <a:endParaRPr lang="en-GB"/>
          </a:p>
        </p:txBody>
      </p:sp>
    </p:spTree>
    <p:extLst>
      <p:ext uri="{BB962C8B-B14F-4D97-AF65-F5344CB8AC3E}">
        <p14:creationId xmlns:p14="http://schemas.microsoft.com/office/powerpoint/2010/main" val="16491573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10" ma:contentTypeDescription="Create a new document." ma:contentTypeScope="" ma:versionID="e79ee003938b887f37b61d502cc69342">
  <xsd:schema xmlns:xsd="http://www.w3.org/2001/XMLSchema" xmlns:xs="http://www.w3.org/2001/XMLSchema" xmlns:p="http://schemas.microsoft.com/office/2006/metadata/properties" xmlns:ns3="f799553d-1ac0-48da-9ae3-fe400ced9c3b" targetNamespace="http://schemas.microsoft.com/office/2006/metadata/properties" ma:root="true" ma:fieldsID="31cdea3ee71577dcf6476111c08c2b9e"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Location"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Location" ma:index="14" nillable="true" ma:displayName="Location" ma:indexed="true"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9B4AF89-768F-46CE-9D21-D06373D1E4C1}">
  <ds:schemaRefs>
    <ds:schemaRef ds:uri="http://purl.org/dc/dcmitype/"/>
    <ds:schemaRef ds:uri="http://schemas.microsoft.com/office/2006/metadata/properties"/>
    <ds:schemaRef ds:uri="http://schemas.microsoft.com/office/2006/documentManagement/types"/>
    <ds:schemaRef ds:uri="http://www.w3.org/XML/1998/namespace"/>
    <ds:schemaRef ds:uri="http://purl.org/dc/terms/"/>
    <ds:schemaRef ds:uri="f799553d-1ac0-48da-9ae3-fe400ced9c3b"/>
    <ds:schemaRef ds:uri="http://purl.org/dc/elements/1.1/"/>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402762CB-DFF4-47E3-A4C0-B3C8A1E0F29B}">
  <ds:schemaRefs>
    <ds:schemaRef ds:uri="http://schemas.microsoft.com/sharepoint/v3/contenttype/forms"/>
  </ds:schemaRefs>
</ds:datastoreItem>
</file>

<file path=customXml/itemProps3.xml><?xml version="1.0" encoding="utf-8"?>
<ds:datastoreItem xmlns:ds="http://schemas.openxmlformats.org/officeDocument/2006/customXml" ds:itemID="{13309ECE-7083-4DC5-8618-C3FE776EB4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325</TotalTime>
  <Words>836</Words>
  <Application>Microsoft Office PowerPoint</Application>
  <PresentationFormat>Widescreen</PresentationFormat>
  <Paragraphs>82</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Maryam Shahid (2436298)</dc:creator>
  <cp:lastModifiedBy>Maryam Shahid (2436298)</cp:lastModifiedBy>
  <cp:revision>2</cp:revision>
  <dcterms:created xsi:type="dcterms:W3CDTF">2026-01-30T15:34:59Z</dcterms:created>
  <dcterms:modified xsi:type="dcterms:W3CDTF">2026-02-16T21:37:48Z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