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0" r:id="rId3"/>
    <p:sldId id="257" r:id="rId4"/>
    <p:sldId id="258" r:id="rId5"/>
    <p:sldId id="259" r:id="rId6"/>
    <p:sldId id="263" r:id="rId7"/>
    <p:sldId id="261" r:id="rId8"/>
    <p:sldId id="264" r:id="rId9"/>
    <p:sldId id="262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-129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5323DA-61D1-604A-9747-D70D401A2515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4C6CA8-BE1F-2942-A0AE-A1BE6D6A6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216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Rights to things mean you</a:t>
            </a:r>
            <a:r>
              <a:rPr lang="en-US" baseline="0" dirty="0" smtClean="0"/>
              <a:t> can do what you want to them.</a:t>
            </a:r>
          </a:p>
          <a:p>
            <a:r>
              <a:rPr lang="en-US" dirty="0" smtClean="0"/>
              <a:t>How do people get rights to things?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C6CA8-BE1F-2942-A0AE-A1BE6D6A609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455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C6CA8-BE1F-2942-A0AE-A1BE6D6A609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1292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DWEM dead white</a:t>
            </a:r>
            <a:r>
              <a:rPr lang="en-US" baseline="0" dirty="0" smtClean="0"/>
              <a:t> European males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C6CA8-BE1F-2942-A0AE-A1BE6D6A609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592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07/02/2012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04117"/>
            <a:ext cx="7772400" cy="1470025"/>
          </a:xfrm>
        </p:spPr>
        <p:txBody>
          <a:bodyPr/>
          <a:lstStyle/>
          <a:p>
            <a:r>
              <a:rPr lang="en-US" dirty="0" smtClean="0"/>
              <a:t>Political and economic anthropology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29325" y="2725950"/>
            <a:ext cx="4241800" cy="455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840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class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Intro to the module</a:t>
            </a:r>
          </a:p>
          <a:p>
            <a:pPr lvl="1"/>
            <a:r>
              <a:rPr lang="en-US" dirty="0" smtClean="0"/>
              <a:t>Outline of topics</a:t>
            </a:r>
          </a:p>
          <a:p>
            <a:pPr lvl="1"/>
            <a:r>
              <a:rPr lang="en-US" dirty="0" smtClean="0"/>
              <a:t>Structure</a:t>
            </a:r>
          </a:p>
          <a:p>
            <a:r>
              <a:rPr lang="en-US" dirty="0" smtClean="0"/>
              <a:t>Assessment 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Ask questions</a:t>
            </a:r>
          </a:p>
          <a:p>
            <a:r>
              <a:rPr lang="en-US" dirty="0" smtClean="0"/>
              <a:t>Establish timeline of European political thought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1930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Topics to be covered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Property</a:t>
            </a:r>
          </a:p>
          <a:p>
            <a:r>
              <a:rPr lang="en-US" dirty="0" smtClean="0"/>
              <a:t>Equality </a:t>
            </a:r>
          </a:p>
          <a:p>
            <a:r>
              <a:rPr lang="en-US" dirty="0" smtClean="0"/>
              <a:t>Production</a:t>
            </a:r>
          </a:p>
          <a:p>
            <a:r>
              <a:rPr lang="en-US" dirty="0" smtClean="0"/>
              <a:t>Distribution</a:t>
            </a:r>
          </a:p>
          <a:p>
            <a:r>
              <a:rPr lang="en-US" dirty="0" smtClean="0"/>
              <a:t>Exchange</a:t>
            </a:r>
          </a:p>
          <a:p>
            <a:r>
              <a:rPr lang="en-US" dirty="0" smtClean="0"/>
              <a:t>Consumption</a:t>
            </a:r>
          </a:p>
          <a:p>
            <a:r>
              <a:rPr lang="en-US" dirty="0" smtClean="0"/>
              <a:t>Control </a:t>
            </a:r>
          </a:p>
          <a:p>
            <a:r>
              <a:rPr lang="en-US" dirty="0" smtClean="0"/>
              <a:t>Resistance</a:t>
            </a:r>
          </a:p>
          <a:p>
            <a:r>
              <a:rPr lang="en-US" dirty="0" smtClean="0"/>
              <a:t>Development  </a:t>
            </a: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This course looks at</a:t>
            </a:r>
          </a:p>
          <a:p>
            <a:r>
              <a:rPr lang="en-US" dirty="0" smtClean="0"/>
              <a:t>how humans produce, distribute, exchange and consume wealth.</a:t>
            </a:r>
          </a:p>
          <a:p>
            <a:r>
              <a:rPr lang="en-US" dirty="0"/>
              <a:t>h</a:t>
            </a:r>
            <a:r>
              <a:rPr lang="en-US" dirty="0" smtClean="0"/>
              <a:t>ow wealth is conceived of</a:t>
            </a:r>
          </a:p>
          <a:p>
            <a:r>
              <a:rPr lang="en-US" dirty="0"/>
              <a:t>a</a:t>
            </a:r>
            <a:r>
              <a:rPr lang="en-US" dirty="0" smtClean="0"/>
              <a:t>nd how this affects social stratification and institutions</a:t>
            </a:r>
          </a:p>
        </p:txBody>
      </p:sp>
    </p:spTree>
    <p:extLst>
      <p:ext uri="{BB962C8B-B14F-4D97-AF65-F5344CB8AC3E}">
        <p14:creationId xmlns:p14="http://schemas.microsoft.com/office/powerpoint/2010/main" val="100613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Structure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1 hour on a Tuesday</a:t>
            </a:r>
          </a:p>
          <a:p>
            <a:r>
              <a:rPr lang="en-US" dirty="0" smtClean="0"/>
              <a:t>2 hours of Thursday</a:t>
            </a:r>
          </a:p>
          <a:p>
            <a:r>
              <a:rPr lang="en-US" dirty="0" smtClean="0"/>
              <a:t>Readings are posted – get reading</a:t>
            </a:r>
          </a:p>
          <a:p>
            <a:endParaRPr lang="en-US" dirty="0"/>
          </a:p>
          <a:p>
            <a:r>
              <a:rPr lang="en-US" dirty="0" smtClean="0"/>
              <a:t>Luci teaching until Sam returns.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0183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1</a:t>
            </a:r>
            <a:r>
              <a:rPr lang="en-US" dirty="0" smtClean="0"/>
              <a:t> </a:t>
            </a:r>
            <a:r>
              <a:rPr lang="en-US" dirty="0" smtClean="0"/>
              <a:t>x </a:t>
            </a:r>
            <a:r>
              <a:rPr lang="en-US" dirty="0" smtClean="0"/>
              <a:t>4000 </a:t>
            </a:r>
            <a:r>
              <a:rPr lang="en-US" dirty="0" smtClean="0"/>
              <a:t>word </a:t>
            </a:r>
            <a:r>
              <a:rPr lang="en-US" dirty="0" smtClean="0"/>
              <a:t>essays</a:t>
            </a:r>
          </a:p>
          <a:p>
            <a:r>
              <a:rPr lang="en-US" dirty="0" smtClean="0"/>
              <a:t>1x 2hr exam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Essay questions and</a:t>
            </a:r>
          </a:p>
          <a:p>
            <a:r>
              <a:rPr lang="en-US" dirty="0" smtClean="0"/>
              <a:t>Deadlines will be put on Moodle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804768" y="1652384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3745870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85800" y="1548161"/>
            <a:ext cx="7772400" cy="2052290"/>
          </a:xfrm>
          <a:noFill/>
          <a:effectLst>
            <a:glow rad="101600">
              <a:srgbClr val="000090">
                <a:alpha val="75000"/>
              </a:srgbClr>
            </a:glow>
            <a:softEdge rad="1041400"/>
          </a:effectLst>
        </p:spPr>
        <p:txBody>
          <a:bodyPr>
            <a:normAutofit fontScale="90000"/>
          </a:bodyPr>
          <a:lstStyle/>
          <a:p>
            <a:r>
              <a:rPr lang="en-US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It is said one is wealthy when one has property.</a:t>
            </a:r>
            <a:br>
              <a:rPr lang="en-US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</a:br>
            <a:r>
              <a:rPr lang="en-US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So, what is property?</a:t>
            </a:r>
            <a:endParaRPr lang="en-US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Ownership</a:t>
            </a:r>
          </a:p>
          <a:p>
            <a:r>
              <a:rPr lang="en-US" dirty="0" smtClean="0"/>
              <a:t>Exclusive rights to things </a:t>
            </a:r>
          </a:p>
          <a:p>
            <a:r>
              <a:rPr lang="en-US" dirty="0" smtClean="0"/>
              <a:t>Particular qualities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02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‘property’?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Property is </a:t>
            </a:r>
          </a:p>
          <a:p>
            <a:r>
              <a:rPr lang="en-US" dirty="0" smtClean="0"/>
              <a:t>the sum total of rights which people have over things </a:t>
            </a:r>
            <a:r>
              <a:rPr lang="en-US" sz="1600" dirty="0" smtClean="0"/>
              <a:t>(</a:t>
            </a:r>
            <a:r>
              <a:rPr lang="en-US" sz="1600" i="1" dirty="0" smtClean="0"/>
              <a:t>Notes and Queries on Anthropology, </a:t>
            </a:r>
            <a:r>
              <a:rPr lang="en-US" sz="1600" dirty="0" smtClean="0"/>
              <a:t>1892)</a:t>
            </a:r>
          </a:p>
          <a:p>
            <a:r>
              <a:rPr lang="en-US" dirty="0" smtClean="0"/>
              <a:t>A relationship based on consented rights</a:t>
            </a:r>
          </a:p>
          <a:p>
            <a:r>
              <a:rPr lang="en-US" dirty="0" smtClean="0"/>
              <a:t>So ‘things’ are not property alone, it is the relationship (in context)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86698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85800" y="964957"/>
            <a:ext cx="7772400" cy="1470025"/>
          </a:xfrm>
          <a:solidFill>
            <a:srgbClr val="0000FF"/>
          </a:solidFill>
          <a:effectLst>
            <a:glow rad="1498600">
              <a:srgbClr val="0000FF">
                <a:alpha val="20000"/>
              </a:srgbClr>
            </a:glow>
            <a:softEdge rad="1130300"/>
          </a:effectLst>
        </p:spPr>
        <p:txBody>
          <a:bodyPr/>
          <a:lstStyle/>
          <a:p>
            <a:r>
              <a:rPr lang="en-US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/>
            </a:r>
            <a:br>
              <a:rPr lang="en-US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</a:br>
            <a:r>
              <a:rPr lang="en-US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Are all people equal?</a:t>
            </a:r>
            <a:endParaRPr lang="en-US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371600" y="2790499"/>
            <a:ext cx="6400800" cy="1752600"/>
          </a:xfrm>
        </p:spPr>
        <p:txBody>
          <a:bodyPr/>
          <a:lstStyle/>
          <a:p>
            <a:r>
              <a:rPr lang="en-US" dirty="0" smtClean="0"/>
              <a:t>Either we are or we are not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6864" y="3860354"/>
            <a:ext cx="3855484" cy="2379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358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Are all people equal?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We are not equal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Up until mid 18C this was the assumption in Europe</a:t>
            </a:r>
          </a:p>
          <a:p>
            <a:r>
              <a:rPr lang="en-US" dirty="0" smtClean="0"/>
              <a:t>Birth determined worth</a:t>
            </a:r>
          </a:p>
          <a:p>
            <a:r>
              <a:rPr lang="en-US" dirty="0" smtClean="0"/>
              <a:t>Consequently social stratification reflect this</a:t>
            </a:r>
          </a:p>
          <a:p>
            <a:pPr lvl="1"/>
            <a:r>
              <a:rPr lang="en-US" dirty="0" smtClean="0"/>
              <a:t>Royalty</a:t>
            </a:r>
          </a:p>
          <a:p>
            <a:pPr lvl="1"/>
            <a:r>
              <a:rPr lang="en-US" dirty="0" smtClean="0"/>
              <a:t>Landowners</a:t>
            </a:r>
          </a:p>
          <a:p>
            <a:pPr lvl="1"/>
            <a:r>
              <a:rPr lang="en-US" dirty="0" smtClean="0"/>
              <a:t>Peasants  </a:t>
            </a:r>
          </a:p>
          <a:p>
            <a:pPr lvl="1"/>
            <a:r>
              <a:rPr lang="en-US" dirty="0" smtClean="0"/>
              <a:t>Slaves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We are equal 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This idea now dominates the world’s ideologies</a:t>
            </a:r>
          </a:p>
          <a:p>
            <a:r>
              <a:rPr lang="en-US" dirty="0" smtClean="0"/>
              <a:t>We are all so ‘equal’ that individualism rules</a:t>
            </a:r>
          </a:p>
          <a:p>
            <a:r>
              <a:rPr lang="en-US" dirty="0" smtClean="0"/>
              <a:t>Tocqueville warned that equality produces egotistical </a:t>
            </a:r>
            <a:r>
              <a:rPr lang="en-US" dirty="0" err="1" smtClean="0"/>
              <a:t>behaviour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25916" y="5094001"/>
            <a:ext cx="1160884" cy="153351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4626" y="5089986"/>
            <a:ext cx="2050039" cy="1537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703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Timeline to equality (Europe)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‘Holistic’ past world (happy days)</a:t>
            </a:r>
            <a:endParaRPr lang="en-US" dirty="0"/>
          </a:p>
        </p:txBody>
      </p:sp>
      <p:sp>
        <p:nvSpPr>
          <p:cNvPr id="11" name="Right Arrow 10"/>
          <p:cNvSpPr/>
          <p:nvPr/>
        </p:nvSpPr>
        <p:spPr>
          <a:xfrm>
            <a:off x="617573" y="6004399"/>
            <a:ext cx="7950170" cy="260926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Up Arrow 11"/>
          <p:cNvSpPr/>
          <p:nvPr/>
        </p:nvSpPr>
        <p:spPr>
          <a:xfrm flipH="1">
            <a:off x="617571" y="2087406"/>
            <a:ext cx="252249" cy="3916994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Up Arrow 12"/>
          <p:cNvSpPr/>
          <p:nvPr/>
        </p:nvSpPr>
        <p:spPr>
          <a:xfrm flipH="1">
            <a:off x="1322127" y="3843055"/>
            <a:ext cx="208757" cy="2161344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Up Arrow 13"/>
          <p:cNvSpPr/>
          <p:nvPr/>
        </p:nvSpPr>
        <p:spPr>
          <a:xfrm flipH="1">
            <a:off x="2811750" y="5228050"/>
            <a:ext cx="215228" cy="776349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Up Arrow 14"/>
          <p:cNvSpPr/>
          <p:nvPr/>
        </p:nvSpPr>
        <p:spPr>
          <a:xfrm flipH="1">
            <a:off x="4412223" y="4035654"/>
            <a:ext cx="197831" cy="1986140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1061182" y="2365727"/>
            <a:ext cx="457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3000BCE</a:t>
            </a:r>
          </a:p>
          <a:p>
            <a:r>
              <a:rPr lang="en-US" dirty="0" smtClean="0"/>
              <a:t>States appear</a:t>
            </a:r>
          </a:p>
          <a:p>
            <a:r>
              <a:rPr lang="en-US" dirty="0" smtClean="0"/>
              <a:t>with </a:t>
            </a:r>
          </a:p>
          <a:p>
            <a:r>
              <a:rPr lang="en-US" dirty="0"/>
              <a:t>r</a:t>
            </a:r>
            <a:r>
              <a:rPr lang="en-US" dirty="0" smtClean="0"/>
              <a:t>ulers and </a:t>
            </a:r>
          </a:p>
          <a:p>
            <a:r>
              <a:rPr lang="en-US" dirty="0" smtClean="0"/>
              <a:t>leaders 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505086" y="2365727"/>
            <a:ext cx="1304733" cy="286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335BCE</a:t>
            </a:r>
          </a:p>
          <a:p>
            <a:r>
              <a:rPr lang="en-US" dirty="0" smtClean="0"/>
              <a:t>Aristotle’s influence -</a:t>
            </a:r>
          </a:p>
          <a:p>
            <a:r>
              <a:rPr lang="en-US" dirty="0"/>
              <a:t>h</a:t>
            </a:r>
            <a:r>
              <a:rPr lang="en-US" dirty="0" smtClean="0"/>
              <a:t>ated democracy</a:t>
            </a:r>
          </a:p>
          <a:p>
            <a:r>
              <a:rPr lang="en-US" dirty="0" smtClean="0"/>
              <a:t>(rule of the poor)</a:t>
            </a:r>
          </a:p>
          <a:p>
            <a:r>
              <a:rPr lang="en-US" dirty="0" smtClean="0"/>
              <a:t>Advocated good rule:</a:t>
            </a:r>
          </a:p>
          <a:p>
            <a:r>
              <a:rPr lang="en-US" dirty="0" smtClean="0"/>
              <a:t>Monarchy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3827721" y="2558325"/>
            <a:ext cx="151409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1000 later</a:t>
            </a:r>
          </a:p>
          <a:p>
            <a:r>
              <a:rPr lang="en-US" dirty="0" smtClean="0"/>
              <a:t>Politics and </a:t>
            </a:r>
          </a:p>
          <a:p>
            <a:r>
              <a:rPr lang="en-US" dirty="0"/>
              <a:t>r</a:t>
            </a:r>
            <a:r>
              <a:rPr lang="en-US" dirty="0" smtClean="0"/>
              <a:t>eligion</a:t>
            </a:r>
          </a:p>
          <a:p>
            <a:r>
              <a:rPr lang="en-US" dirty="0"/>
              <a:t>s</a:t>
            </a:r>
            <a:r>
              <a:rPr lang="en-US" dirty="0" smtClean="0"/>
              <a:t>eparate from </a:t>
            </a:r>
          </a:p>
          <a:p>
            <a:r>
              <a:rPr lang="en-US" dirty="0" smtClean="0"/>
              <a:t>economics</a:t>
            </a:r>
            <a:endParaRPr lang="en-US" dirty="0"/>
          </a:p>
        </p:txBody>
      </p:sp>
      <p:sp>
        <p:nvSpPr>
          <p:cNvPr id="19" name="Up Arrow 18"/>
          <p:cNvSpPr/>
          <p:nvPr/>
        </p:nvSpPr>
        <p:spPr>
          <a:xfrm flipH="1">
            <a:off x="5629921" y="4366158"/>
            <a:ext cx="319606" cy="1655635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90749" y="2617967"/>
            <a:ext cx="2331137" cy="17543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14-17</a:t>
            </a:r>
            <a:r>
              <a:rPr lang="en-US" baseline="30000" dirty="0" smtClean="0"/>
              <a:t>th</a:t>
            </a:r>
            <a:r>
              <a:rPr lang="en-US" dirty="0" smtClean="0"/>
              <a:t> C</a:t>
            </a:r>
          </a:p>
          <a:p>
            <a:r>
              <a:rPr lang="en-US" dirty="0" smtClean="0"/>
              <a:t>Renaissance</a:t>
            </a:r>
          </a:p>
          <a:p>
            <a:r>
              <a:rPr lang="en-US" dirty="0" smtClean="0"/>
              <a:t>18</a:t>
            </a:r>
            <a:r>
              <a:rPr lang="en-US" baseline="30000" dirty="0" smtClean="0"/>
              <a:t>th</a:t>
            </a:r>
            <a:r>
              <a:rPr lang="en-US" dirty="0" smtClean="0"/>
              <a:t> C </a:t>
            </a:r>
          </a:p>
          <a:p>
            <a:r>
              <a:rPr lang="en-US" dirty="0" smtClean="0"/>
              <a:t>Enlightenment</a:t>
            </a:r>
          </a:p>
          <a:p>
            <a:r>
              <a:rPr lang="en-US" dirty="0" smtClean="0"/>
              <a:t>Politics and knowledge </a:t>
            </a:r>
          </a:p>
          <a:p>
            <a:r>
              <a:rPr lang="en-US" dirty="0" smtClean="0"/>
              <a:t>Separate from religion</a:t>
            </a:r>
            <a:endParaRPr lang="en-US" dirty="0"/>
          </a:p>
        </p:txBody>
      </p:sp>
      <p:sp>
        <p:nvSpPr>
          <p:cNvPr id="21" name="Up Arrow 20"/>
          <p:cNvSpPr/>
          <p:nvPr/>
        </p:nvSpPr>
        <p:spPr>
          <a:xfrm flipH="1">
            <a:off x="7280523" y="5296378"/>
            <a:ext cx="360907" cy="708021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/>
          <p:cNvSpPr txBox="1"/>
          <p:nvPr/>
        </p:nvSpPr>
        <p:spPr>
          <a:xfrm>
            <a:off x="7092976" y="4650047"/>
            <a:ext cx="736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19</a:t>
            </a:r>
            <a:r>
              <a:rPr lang="en-US" baseline="30000" dirty="0" smtClean="0"/>
              <a:t>th</a:t>
            </a:r>
            <a:r>
              <a:rPr lang="en-US" dirty="0" smtClean="0"/>
              <a:t> C </a:t>
            </a:r>
          </a:p>
          <a:p>
            <a:r>
              <a:rPr lang="en-US" dirty="0" smtClean="0"/>
              <a:t>Marx</a:t>
            </a:r>
          </a:p>
        </p:txBody>
      </p:sp>
    </p:spTree>
    <p:extLst>
      <p:ext uri="{BB962C8B-B14F-4D97-AF65-F5344CB8AC3E}">
        <p14:creationId xmlns:p14="http://schemas.microsoft.com/office/powerpoint/2010/main" val="423659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thinkers (DWEMs)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Machiavelli – rule by fear, don’t trust anyone</a:t>
            </a:r>
          </a:p>
          <a:p>
            <a:r>
              <a:rPr lang="en-US" dirty="0" smtClean="0"/>
              <a:t>Hobbes – life is brutish, but you do have rights</a:t>
            </a:r>
          </a:p>
          <a:p>
            <a:r>
              <a:rPr lang="en-US" dirty="0" smtClean="0"/>
              <a:t>Locke – law provides freedom</a:t>
            </a:r>
          </a:p>
          <a:p>
            <a:r>
              <a:rPr lang="en-US" dirty="0" smtClean="0"/>
              <a:t>Montesquieu – blueprint for mod. democracy</a:t>
            </a:r>
          </a:p>
          <a:p>
            <a:r>
              <a:rPr lang="en-US" dirty="0" smtClean="0"/>
              <a:t>Rousseau – civil contract</a:t>
            </a:r>
          </a:p>
          <a:p>
            <a:r>
              <a:rPr lang="en-US" dirty="0" smtClean="0"/>
              <a:t>Tocqueville – warns of democracy’s problems</a:t>
            </a:r>
          </a:p>
          <a:p>
            <a:r>
              <a:rPr lang="en-US" dirty="0" smtClean="0"/>
              <a:t>Weber –predicted disenchantment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32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This is all too </a:t>
            </a:r>
            <a:r>
              <a:rPr lang="en-US" dirty="0" err="1" smtClean="0"/>
              <a:t>eurocentric</a:t>
            </a:r>
            <a:r>
              <a:rPr lang="en-US" dirty="0" smtClean="0"/>
              <a:t>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P</a:t>
            </a:r>
            <a:r>
              <a:rPr lang="en-US" dirty="0" smtClean="0"/>
              <a:t>olitical philosophy  applies to the west</a:t>
            </a:r>
          </a:p>
          <a:p>
            <a:r>
              <a:rPr lang="en-US" dirty="0" smtClean="0"/>
              <a:t>Anthropologists started to question the old ideas and generate some new one 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27042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 sum up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 looked at what ‘property’ might mean</a:t>
            </a:r>
          </a:p>
          <a:p>
            <a:r>
              <a:rPr lang="en-US" dirty="0" smtClean="0"/>
              <a:t>We established a European timeline to show how political ideas have changed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Next time:</a:t>
            </a:r>
          </a:p>
          <a:p>
            <a:r>
              <a:rPr lang="en-US" dirty="0"/>
              <a:t>M</a:t>
            </a:r>
            <a:r>
              <a:rPr lang="en-US" dirty="0" smtClean="0"/>
              <a:t>odes of production</a:t>
            </a:r>
          </a:p>
          <a:p>
            <a:r>
              <a:rPr lang="en-US" dirty="0" smtClean="0"/>
              <a:t>Economic theory and anthropology 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95997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2511</TotalTime>
  <Words>439</Words>
  <Application>Microsoft Macintosh PowerPoint</Application>
  <PresentationFormat>On-screen Show (4:3)</PresentationFormat>
  <Paragraphs>109</Paragraphs>
  <Slides>13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 Black </vt:lpstr>
      <vt:lpstr>Political and economic anthropology</vt:lpstr>
      <vt:lpstr>Today’s class</vt:lpstr>
      <vt:lpstr>Topics to be covered</vt:lpstr>
      <vt:lpstr>Structure </vt:lpstr>
      <vt:lpstr>Assessment </vt:lpstr>
      <vt:lpstr>It is said one is wealthy when one has property. So, what is property?</vt:lpstr>
      <vt:lpstr>What is ‘property’?</vt:lpstr>
      <vt:lpstr> Are all people equal?</vt:lpstr>
      <vt:lpstr>Are all people equal?</vt:lpstr>
      <vt:lpstr>Timeline to equality (Europe)</vt:lpstr>
      <vt:lpstr>Key thinkers (DWEMs)</vt:lpstr>
      <vt:lpstr>This is all too eurocentric!</vt:lpstr>
      <vt:lpstr>To sum up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Political and economic anthropology</dc:title>
  <dc:creator>Luci Attala</dc:creator>
  <cp:lastModifiedBy>Luci Attala</cp:lastModifiedBy>
  <cp:revision>18</cp:revision>
  <dcterms:created xsi:type="dcterms:W3CDTF">2012-02-04T14:58:34Z</dcterms:created>
  <dcterms:modified xsi:type="dcterms:W3CDTF">2012-02-07T19:06:05Z</dcterms:modified>
</cp:coreProperties>
</file>