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wav" ContentType="audio/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8" r:id="rId1"/>
  </p:sldMasterIdLst>
  <p:notesMasterIdLst>
    <p:notesMasterId r:id="rId78"/>
  </p:notesMasterIdLst>
  <p:handoutMasterIdLst>
    <p:handoutMasterId r:id="rId79"/>
  </p:handoutMasterIdLst>
  <p:sldIdLst>
    <p:sldId id="301" r:id="rId2"/>
    <p:sldId id="356" r:id="rId3"/>
    <p:sldId id="427" r:id="rId4"/>
    <p:sldId id="257" r:id="rId5"/>
    <p:sldId id="272" r:id="rId6"/>
    <p:sldId id="425" r:id="rId7"/>
    <p:sldId id="291" r:id="rId8"/>
    <p:sldId id="468" r:id="rId9"/>
    <p:sldId id="360" r:id="rId10"/>
    <p:sldId id="258" r:id="rId11"/>
    <p:sldId id="428" r:id="rId12"/>
    <p:sldId id="429" r:id="rId13"/>
    <p:sldId id="431" r:id="rId14"/>
    <p:sldId id="432" r:id="rId15"/>
    <p:sldId id="433" r:id="rId16"/>
    <p:sldId id="434" r:id="rId17"/>
    <p:sldId id="435" r:id="rId18"/>
    <p:sldId id="436" r:id="rId19"/>
    <p:sldId id="437" r:id="rId20"/>
    <p:sldId id="454" r:id="rId21"/>
    <p:sldId id="438" r:id="rId22"/>
    <p:sldId id="439" r:id="rId23"/>
    <p:sldId id="440" r:id="rId24"/>
    <p:sldId id="441" r:id="rId25"/>
    <p:sldId id="442" r:id="rId26"/>
    <p:sldId id="443" r:id="rId27"/>
    <p:sldId id="444" r:id="rId28"/>
    <p:sldId id="445" r:id="rId29"/>
    <p:sldId id="446" r:id="rId30"/>
    <p:sldId id="448" r:id="rId31"/>
    <p:sldId id="456" r:id="rId32"/>
    <p:sldId id="449" r:id="rId33"/>
    <p:sldId id="450" r:id="rId34"/>
    <p:sldId id="451" r:id="rId35"/>
    <p:sldId id="453" r:id="rId36"/>
    <p:sldId id="452" r:id="rId37"/>
    <p:sldId id="459" r:id="rId38"/>
    <p:sldId id="283" r:id="rId39"/>
    <p:sldId id="352" r:id="rId40"/>
    <p:sldId id="469" r:id="rId41"/>
    <p:sldId id="397" r:id="rId42"/>
    <p:sldId id="420" r:id="rId43"/>
    <p:sldId id="419" r:id="rId44"/>
    <p:sldId id="422" r:id="rId45"/>
    <p:sldId id="460" r:id="rId46"/>
    <p:sldId id="461" r:id="rId47"/>
    <p:sldId id="462" r:id="rId48"/>
    <p:sldId id="463" r:id="rId49"/>
    <p:sldId id="414" r:id="rId50"/>
    <p:sldId id="423" r:id="rId51"/>
    <p:sldId id="465" r:id="rId52"/>
    <p:sldId id="311" r:id="rId53"/>
    <p:sldId id="312" r:id="rId54"/>
    <p:sldId id="294" r:id="rId55"/>
    <p:sldId id="403" r:id="rId56"/>
    <p:sldId id="313" r:id="rId57"/>
    <p:sldId id="314" r:id="rId58"/>
    <p:sldId id="260" r:id="rId59"/>
    <p:sldId id="261" r:id="rId60"/>
    <p:sldId id="262" r:id="rId61"/>
    <p:sldId id="317" r:id="rId62"/>
    <p:sldId id="416" r:id="rId63"/>
    <p:sldId id="353" r:id="rId64"/>
    <p:sldId id="354" r:id="rId65"/>
    <p:sldId id="355" r:id="rId66"/>
    <p:sldId id="393" r:id="rId67"/>
    <p:sldId id="357" r:id="rId68"/>
    <p:sldId id="279" r:id="rId69"/>
    <p:sldId id="374" r:id="rId70"/>
    <p:sldId id="373" r:id="rId71"/>
    <p:sldId id="395" r:id="rId72"/>
    <p:sldId id="399" r:id="rId73"/>
    <p:sldId id="400" r:id="rId74"/>
    <p:sldId id="401" r:id="rId75"/>
    <p:sldId id="296" r:id="rId76"/>
    <p:sldId id="424" r:id="rId7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1" autoAdjust="0"/>
    <p:restoredTop sz="94558" autoAdjust="0"/>
  </p:normalViewPr>
  <p:slideViewPr>
    <p:cSldViewPr>
      <p:cViewPr varScale="1">
        <p:scale>
          <a:sx n="121" d="100"/>
          <a:sy n="121" d="100"/>
        </p:scale>
        <p:origin x="1816" y="17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notesMaster" Target="notesMasters/notesMaster1.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F2DF9078-B399-425F-871B-915154B38A8D}" type="datetimeFigureOut">
              <a:rPr lang="en-GB"/>
              <a:pPr>
                <a:defRPr/>
              </a:pPr>
              <a:t>26/03/2020</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6AB6EA98-6218-4204-ABF5-4336A2FBB234}"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2BDA1486-C68F-4B2A-87A7-E2E9197AD283}" type="datetimeFigureOut">
              <a:rPr lang="en-US"/>
              <a:pPr>
                <a:defRPr/>
              </a:pPr>
              <a:t>3/26/20</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2849D6FC-F0E1-41DD-A044-E6EB2D66A47B}"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Slide Image Placeholder 1"/>
          <p:cNvSpPr>
            <a:spLocks noGrp="1" noRot="1" noChangeAspect="1" noTextEdit="1"/>
          </p:cNvSpPr>
          <p:nvPr>
            <p:ph type="sldImg"/>
          </p:nvPr>
        </p:nvSpPr>
        <p:spPr bwMode="auto">
          <a:noFill/>
          <a:ln>
            <a:solidFill>
              <a:srgbClr val="000000"/>
            </a:solidFill>
            <a:miter lim="800000"/>
            <a:headEnd/>
            <a:tailEnd/>
          </a:ln>
        </p:spPr>
      </p:sp>
      <p:sp>
        <p:nvSpPr>
          <p:cNvPr id="1280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280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6F8A7B9-46F2-4BC6-9024-2682954AD16E}" type="slidenum">
              <a:rPr lang="en-GB" smtClean="0">
                <a:latin typeface="Arial" charset="0"/>
                <a:cs typeface="Arial" charset="0"/>
              </a:rPr>
              <a:pPr fontAlgn="base">
                <a:spcBef>
                  <a:spcPct val="0"/>
                </a:spcBef>
                <a:spcAft>
                  <a:spcPct val="0"/>
                </a:spcAft>
              </a:pPr>
              <a:t>1</a:t>
            </a:fld>
            <a:endParaRPr lang="en-GB">
              <a:latin typeface="Arial" charset="0"/>
              <a:cs typeface="Arial" charset="0"/>
            </a:endParaRPr>
          </a:p>
        </p:txBody>
      </p:sp>
      <p:sp>
        <p:nvSpPr>
          <p:cNvPr id="128005" name="Footer Placeholder 4"/>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r>
              <a:rPr lang="en-GB">
                <a:latin typeface="Arial" charset="0"/>
                <a:cs typeface="Arial" charset="0"/>
              </a:rPr>
              <a:t>D.J.Riall/Advisory Teacher for Autism/NPT</a:t>
            </a:r>
          </a:p>
        </p:txBody>
      </p:sp>
      <p:sp>
        <p:nvSpPr>
          <p:cNvPr id="128006" name="Date Placeholder 1"/>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pPr fontAlgn="base">
              <a:spcBef>
                <a:spcPct val="0"/>
              </a:spcBef>
              <a:spcAft>
                <a:spcPct val="0"/>
              </a:spcAft>
            </a:pPr>
            <a:r>
              <a:rPr lang="en-GB">
                <a:latin typeface="Arial" charset="0"/>
                <a:cs typeface="Arial" charset="0"/>
              </a:rPr>
              <a:t>29/02/2012</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a:t>
            </a:r>
            <a:r>
              <a:rPr lang="en-GB" baseline="0" dirty="0"/>
              <a:t> are teachers so important?</a:t>
            </a:r>
            <a:endParaRPr lang="en-GB" dirty="0"/>
          </a:p>
        </p:txBody>
      </p:sp>
      <p:sp>
        <p:nvSpPr>
          <p:cNvPr id="4" name="Slide Number Placeholder 3"/>
          <p:cNvSpPr>
            <a:spLocks noGrp="1"/>
          </p:cNvSpPr>
          <p:nvPr>
            <p:ph type="sldNum" sz="quarter" idx="10"/>
          </p:nvPr>
        </p:nvSpPr>
        <p:spPr/>
        <p:txBody>
          <a:bodyPr/>
          <a:lstStyle/>
          <a:p>
            <a:pPr>
              <a:defRPr/>
            </a:pPr>
            <a:fld id="{2849D6FC-F0E1-41DD-A044-E6EB2D66A47B}" type="slidenum">
              <a:rPr lang="en-US" smtClean="0"/>
              <a:pPr>
                <a:defRPr/>
              </a:pPr>
              <a:t>7</a:t>
            </a:fld>
            <a:endParaRPr lang="en-US"/>
          </a:p>
        </p:txBody>
      </p:sp>
    </p:spTree>
    <p:extLst>
      <p:ext uri="{BB962C8B-B14F-4D97-AF65-F5344CB8AC3E}">
        <p14:creationId xmlns:p14="http://schemas.microsoft.com/office/powerpoint/2010/main" val="2160060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Rot="1" noChangeAspect="1" noTextEdit="1"/>
          </p:cNvSpPr>
          <p:nvPr>
            <p:ph type="sldImg"/>
          </p:nvPr>
        </p:nvSpPr>
        <p:spPr bwMode="auto">
          <a:noFill/>
          <a:ln>
            <a:solidFill>
              <a:srgbClr val="000000"/>
            </a:solidFill>
            <a:miter lim="800000"/>
            <a:headEnd/>
            <a:tailEnd/>
          </a:ln>
        </p:spPr>
      </p:sp>
      <p:sp>
        <p:nvSpPr>
          <p:cNvPr id="132099"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extLst>
      <p:ext uri="{BB962C8B-B14F-4D97-AF65-F5344CB8AC3E}">
        <p14:creationId xmlns:p14="http://schemas.microsoft.com/office/powerpoint/2010/main" val="292552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TextEdit="1"/>
          </p:cNvSpPr>
          <p:nvPr>
            <p:ph type="sldImg"/>
          </p:nvPr>
        </p:nvSpPr>
        <p:spPr bwMode="auto">
          <a:noFill/>
          <a:ln>
            <a:solidFill>
              <a:srgbClr val="000000"/>
            </a:solidFill>
            <a:miter lim="800000"/>
            <a:headEnd/>
            <a:tailEnd/>
          </a:ln>
        </p:spPr>
      </p:sp>
      <p:sp>
        <p:nvSpPr>
          <p:cNvPr id="133123"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extLst>
      <p:ext uri="{BB962C8B-B14F-4D97-AF65-F5344CB8AC3E}">
        <p14:creationId xmlns:p14="http://schemas.microsoft.com/office/powerpoint/2010/main" val="2401012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Slide Image Placeholder 1"/>
          <p:cNvSpPr>
            <a:spLocks noGrp="1" noRot="1" noChangeAspect="1" noTextEdit="1"/>
          </p:cNvSpPr>
          <p:nvPr>
            <p:ph type="sldImg"/>
          </p:nvPr>
        </p:nvSpPr>
        <p:spPr bwMode="auto">
          <a:noFill/>
          <a:ln>
            <a:solidFill>
              <a:srgbClr val="000000"/>
            </a:solidFill>
            <a:miter lim="800000"/>
            <a:headEnd/>
            <a:tailEnd/>
          </a:ln>
        </p:spPr>
      </p:sp>
      <p:sp>
        <p:nvSpPr>
          <p:cNvPr id="1341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34148" name="Footer Placeholder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r>
              <a:rPr lang="en-GB">
                <a:latin typeface="Comic Sans MS" pitchFamily="66" charset="0"/>
                <a:cs typeface="Arial" charset="0"/>
              </a:rPr>
              <a:t>D.J.Riall:Advisory Teacher For ASD:NPT</a:t>
            </a:r>
          </a:p>
        </p:txBody>
      </p:sp>
    </p:spTree>
    <p:extLst>
      <p:ext uri="{BB962C8B-B14F-4D97-AF65-F5344CB8AC3E}">
        <p14:creationId xmlns:p14="http://schemas.microsoft.com/office/powerpoint/2010/main" val="2525724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Hitting Out</a:t>
            </a:r>
            <a:br>
              <a:rPr lang="en-GB" sz="1200" dirty="0"/>
            </a:br>
            <a:r>
              <a:rPr lang="en-GB" sz="1200" dirty="0"/>
              <a:t>Refusal to hold hands, stand in line, taking off clothes, Squirming fidgeting</a:t>
            </a:r>
            <a:br>
              <a:rPr lang="en-GB" sz="1200" dirty="0"/>
            </a:br>
            <a:r>
              <a:rPr lang="en-GB" sz="1200" dirty="0"/>
              <a:t>Difficulty forming attachments. Making friends, understanding personal boundaries, dressing</a:t>
            </a:r>
            <a:endParaRPr lang="en-GB" dirty="0"/>
          </a:p>
        </p:txBody>
      </p:sp>
      <p:sp>
        <p:nvSpPr>
          <p:cNvPr id="4" name="Slide Number Placeholder 3"/>
          <p:cNvSpPr>
            <a:spLocks noGrp="1"/>
          </p:cNvSpPr>
          <p:nvPr>
            <p:ph type="sldNum" sz="quarter" idx="10"/>
          </p:nvPr>
        </p:nvSpPr>
        <p:spPr/>
        <p:txBody>
          <a:bodyPr/>
          <a:lstStyle/>
          <a:p>
            <a:pPr>
              <a:defRPr/>
            </a:pPr>
            <a:fld id="{2849D6FC-F0E1-41DD-A044-E6EB2D66A47B}" type="slidenum">
              <a:rPr lang="en-US" smtClean="0"/>
              <a:pPr>
                <a:defRPr/>
              </a:pPr>
              <a:t>20</a:t>
            </a:fld>
            <a:endParaRPr lang="en-US"/>
          </a:p>
        </p:txBody>
      </p:sp>
    </p:spTree>
    <p:extLst>
      <p:ext uri="{BB962C8B-B14F-4D97-AF65-F5344CB8AC3E}">
        <p14:creationId xmlns:p14="http://schemas.microsoft.com/office/powerpoint/2010/main" val="2349812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Rot="1" noChangeAspect="1" noTextEdit="1"/>
          </p:cNvSpPr>
          <p:nvPr>
            <p:ph type="sldImg"/>
          </p:nvPr>
        </p:nvSpPr>
        <p:spPr bwMode="auto">
          <a:noFill/>
          <a:ln>
            <a:solidFill>
              <a:srgbClr val="000000"/>
            </a:solidFill>
            <a:miter lim="800000"/>
            <a:headEnd/>
            <a:tailEnd/>
          </a:ln>
        </p:spPr>
      </p:sp>
      <p:sp>
        <p:nvSpPr>
          <p:cNvPr id="135171"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extLst>
      <p:ext uri="{BB962C8B-B14F-4D97-AF65-F5344CB8AC3E}">
        <p14:creationId xmlns:p14="http://schemas.microsoft.com/office/powerpoint/2010/main" val="3684993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Rot="1" noChangeAspect="1" noTextEdit="1"/>
          </p:cNvSpPr>
          <p:nvPr>
            <p:ph type="sldImg"/>
          </p:nvPr>
        </p:nvSpPr>
        <p:spPr bwMode="auto">
          <a:noFill/>
          <a:ln>
            <a:solidFill>
              <a:srgbClr val="000000"/>
            </a:solidFill>
            <a:miter lim="800000"/>
            <a:headEnd/>
            <a:tailEnd/>
          </a:ln>
        </p:spPr>
      </p:sp>
      <p:sp>
        <p:nvSpPr>
          <p:cNvPr id="136195"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extLst>
      <p:ext uri="{BB962C8B-B14F-4D97-AF65-F5344CB8AC3E}">
        <p14:creationId xmlns:p14="http://schemas.microsoft.com/office/powerpoint/2010/main" val="38201368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Rot="1" noChangeAspect="1" noTextEdit="1"/>
          </p:cNvSpPr>
          <p:nvPr>
            <p:ph type="sldImg"/>
          </p:nvPr>
        </p:nvSpPr>
        <p:spPr bwMode="auto">
          <a:noFill/>
          <a:ln>
            <a:solidFill>
              <a:srgbClr val="000000"/>
            </a:solidFill>
            <a:miter lim="800000"/>
            <a:headEnd/>
            <a:tailEnd/>
          </a:ln>
        </p:spPr>
      </p:sp>
      <p:sp>
        <p:nvSpPr>
          <p:cNvPr id="137219"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extLst>
      <p:ext uri="{BB962C8B-B14F-4D97-AF65-F5344CB8AC3E}">
        <p14:creationId xmlns:p14="http://schemas.microsoft.com/office/powerpoint/2010/main" val="4136850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Hitting out</a:t>
            </a:r>
          </a:p>
          <a:p>
            <a:r>
              <a:rPr lang="en-GB" dirty="0"/>
              <a:t>Fidgets</a:t>
            </a:r>
          </a:p>
          <a:p>
            <a:r>
              <a:rPr lang="en-GB" dirty="0"/>
              <a:t>Bumping into people</a:t>
            </a:r>
          </a:p>
          <a:p>
            <a:r>
              <a:rPr lang="en-GB" dirty="0"/>
              <a:t>Hurting others without realising</a:t>
            </a:r>
          </a:p>
          <a:p>
            <a:r>
              <a:rPr lang="en-GB" dirty="0"/>
              <a:t>Difficulty concentrating</a:t>
            </a:r>
          </a:p>
          <a:p>
            <a:r>
              <a:rPr lang="en-GB" dirty="0"/>
              <a:t>Difficulties with co-ordination</a:t>
            </a:r>
          </a:p>
          <a:p>
            <a:r>
              <a:rPr lang="en-GB" dirty="0"/>
              <a:t>Slow to dress and so avoids these situations</a:t>
            </a:r>
          </a:p>
          <a:p>
            <a:r>
              <a:rPr lang="en-GB" dirty="0"/>
              <a:t>Class clown to avoid being seen as cant do something</a:t>
            </a:r>
          </a:p>
          <a:p>
            <a:r>
              <a:rPr lang="en-GB" dirty="0"/>
              <a:t>Lack of self esteem</a:t>
            </a:r>
          </a:p>
          <a:p>
            <a:r>
              <a:rPr lang="en-GB" dirty="0"/>
              <a:t>Refusal to do tasks</a:t>
            </a:r>
          </a:p>
          <a:p>
            <a:r>
              <a:rPr lang="en-GB" dirty="0"/>
              <a:t>High IQ yet not achieving potential= Very frustrating</a:t>
            </a:r>
          </a:p>
          <a:p>
            <a:r>
              <a:rPr lang="en-GB" dirty="0"/>
              <a:t>High alert all the time- Fight and flight?</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2849D6FC-F0E1-41DD-A044-E6EB2D66A47B}" type="slidenum">
              <a:rPr lang="en-US" smtClean="0"/>
              <a:pPr>
                <a:defRPr/>
              </a:pPr>
              <a:t>37</a:t>
            </a:fld>
            <a:endParaRPr lang="en-US"/>
          </a:p>
        </p:txBody>
      </p:sp>
    </p:spTree>
    <p:extLst>
      <p:ext uri="{BB962C8B-B14F-4D97-AF65-F5344CB8AC3E}">
        <p14:creationId xmlns:p14="http://schemas.microsoft.com/office/powerpoint/2010/main" val="11476253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Observable</a:t>
            </a:r>
          </a:p>
          <a:p>
            <a:r>
              <a:rPr lang="en-GB" sz="1200" dirty="0"/>
              <a:t>Physical</a:t>
            </a:r>
          </a:p>
          <a:p>
            <a:r>
              <a:rPr lang="en-GB" sz="1200" dirty="0"/>
              <a:t>Sensory</a:t>
            </a:r>
          </a:p>
          <a:p>
            <a:r>
              <a:rPr lang="en-GB" sz="1200" dirty="0"/>
              <a:t>Self harm</a:t>
            </a:r>
          </a:p>
          <a:p>
            <a:endParaRPr lang="en-GB" dirty="0"/>
          </a:p>
        </p:txBody>
      </p:sp>
      <p:sp>
        <p:nvSpPr>
          <p:cNvPr id="4" name="Slide Number Placeholder 3"/>
          <p:cNvSpPr>
            <a:spLocks noGrp="1"/>
          </p:cNvSpPr>
          <p:nvPr>
            <p:ph type="sldNum" sz="quarter" idx="10"/>
          </p:nvPr>
        </p:nvSpPr>
        <p:spPr/>
        <p:txBody>
          <a:bodyPr/>
          <a:lstStyle/>
          <a:p>
            <a:pPr>
              <a:defRPr/>
            </a:pPr>
            <a:fld id="{2849D6FC-F0E1-41DD-A044-E6EB2D66A47B}" type="slidenum">
              <a:rPr lang="en-US" smtClean="0"/>
              <a:pPr>
                <a:defRPr/>
              </a:pPr>
              <a:t>45</a:t>
            </a:fld>
            <a:endParaRPr lang="en-US"/>
          </a:p>
        </p:txBody>
      </p:sp>
    </p:spTree>
    <p:extLst>
      <p:ext uri="{BB962C8B-B14F-4D97-AF65-F5344CB8AC3E}">
        <p14:creationId xmlns:p14="http://schemas.microsoft.com/office/powerpoint/2010/main" val="596082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Rot="1" noChangeAspect="1" noTextEdit="1"/>
          </p:cNvSpPr>
          <p:nvPr>
            <p:ph type="sldImg"/>
          </p:nvPr>
        </p:nvSpPr>
        <p:spPr bwMode="auto">
          <a:noFill/>
          <a:ln>
            <a:solidFill>
              <a:srgbClr val="000000"/>
            </a:solidFill>
            <a:miter lim="800000"/>
            <a:headEnd/>
            <a:tailEnd/>
          </a:ln>
        </p:spPr>
      </p:sp>
      <p:sp>
        <p:nvSpPr>
          <p:cNvPr id="129027"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Rot="1" noChangeAspect="1" noTextEdit="1"/>
          </p:cNvSpPr>
          <p:nvPr>
            <p:ph type="sldImg"/>
          </p:nvPr>
        </p:nvSpPr>
        <p:spPr bwMode="auto">
          <a:noFill/>
          <a:ln>
            <a:solidFill>
              <a:srgbClr val="000000"/>
            </a:solidFill>
            <a:miter lim="800000"/>
            <a:headEnd/>
            <a:tailEnd/>
          </a:ln>
        </p:spPr>
      </p:sp>
      <p:sp>
        <p:nvSpPr>
          <p:cNvPr id="131075" name="Rectangle 3"/>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pPr>
              <a:defRPr/>
            </a:pPr>
            <a:fld id="{7C20FA74-D3D4-4149-A034-09A184A16B98}" type="datetimeFigureOut">
              <a:rPr lang="en-US" smtClean="0"/>
              <a:pPr>
                <a:defRPr/>
              </a:pPr>
              <a:t>3/26/20</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6600188-D5FA-4947-9515-9DD1CF21DAB4}" type="slidenum">
              <a:rPr lang="en-US" smtClean="0"/>
              <a:pPr>
                <a:defRPr/>
              </a:pPr>
              <a:t>‹#›</a:t>
            </a:fld>
            <a:endParaRPr lang="en-US"/>
          </a:p>
        </p:txBody>
      </p:sp>
    </p:spTree>
    <p:extLst>
      <p:ext uri="{BB962C8B-B14F-4D97-AF65-F5344CB8AC3E}">
        <p14:creationId xmlns:p14="http://schemas.microsoft.com/office/powerpoint/2010/main" val="1491444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36E8E3AF-B67A-4F0E-824E-37D111FE6A6F}" type="datetimeFigureOut">
              <a:rPr lang="en-US" smtClean="0"/>
              <a:pPr>
                <a:defRPr/>
              </a:pPr>
              <a:t>3/26/20</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C0A81BD5-91C0-4A9F-91F1-DC040A22BD1B}" type="slidenum">
              <a:rPr lang="en-US" smtClean="0"/>
              <a:pPr>
                <a:defRPr/>
              </a:pPr>
              <a:t>‹#›</a:t>
            </a:fld>
            <a:endParaRPr lang="en-US"/>
          </a:p>
        </p:txBody>
      </p:sp>
    </p:spTree>
    <p:extLst>
      <p:ext uri="{BB962C8B-B14F-4D97-AF65-F5344CB8AC3E}">
        <p14:creationId xmlns:p14="http://schemas.microsoft.com/office/powerpoint/2010/main" val="1535042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462A1489-884D-4184-A732-C6C3F01943B7}" type="datetimeFigureOut">
              <a:rPr lang="en-US" smtClean="0"/>
              <a:pPr>
                <a:defRPr/>
              </a:pPr>
              <a:t>3/26/20</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4F810BB0-45D5-45BF-AA51-AE225E2D3BE4}" type="slidenum">
              <a:rPr lang="en-US" smtClean="0"/>
              <a:pPr>
                <a:defRPr/>
              </a:pPr>
              <a:t>‹#›</a:t>
            </a:fld>
            <a:endParaRPr lang="en-US"/>
          </a:p>
        </p:txBody>
      </p:sp>
    </p:spTree>
    <p:extLst>
      <p:ext uri="{BB962C8B-B14F-4D97-AF65-F5344CB8AC3E}">
        <p14:creationId xmlns:p14="http://schemas.microsoft.com/office/powerpoint/2010/main" val="1443588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1484B6EC-34B4-43A6-B7F0-4780A5B33C88}" type="datetimeFigureOut">
              <a:rPr lang="en-US" smtClean="0"/>
              <a:pPr>
                <a:defRPr/>
              </a:pPr>
              <a:t>3/26/20</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8F0E7B45-AEBC-4A43-AFEB-7C74899905A7}" type="slidenum">
              <a:rPr lang="en-US" smtClean="0"/>
              <a:pPr>
                <a:defRPr/>
              </a:pPr>
              <a:t>‹#›</a:t>
            </a:fld>
            <a:endParaRPr lang="en-US"/>
          </a:p>
        </p:txBody>
      </p:sp>
    </p:spTree>
    <p:extLst>
      <p:ext uri="{BB962C8B-B14F-4D97-AF65-F5344CB8AC3E}">
        <p14:creationId xmlns:p14="http://schemas.microsoft.com/office/powerpoint/2010/main" val="251862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146CC492-8268-4313-B4A8-0E015EB9B85C}" type="datetimeFigureOut">
              <a:rPr lang="en-US" smtClean="0"/>
              <a:pPr>
                <a:defRPr/>
              </a:pPr>
              <a:t>3/26/20</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D2130FF2-59A1-4B1B-B779-76A87FAD6276}" type="slidenum">
              <a:rPr lang="en-US" smtClean="0"/>
              <a:pPr>
                <a:defRPr/>
              </a:pPr>
              <a:t>‹#›</a:t>
            </a:fld>
            <a:endParaRPr lang="en-US"/>
          </a:p>
        </p:txBody>
      </p:sp>
    </p:spTree>
    <p:extLst>
      <p:ext uri="{BB962C8B-B14F-4D97-AF65-F5344CB8AC3E}">
        <p14:creationId xmlns:p14="http://schemas.microsoft.com/office/powerpoint/2010/main" val="3630035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F6E91EB2-4859-49F2-BE06-F1294178E681}" type="datetimeFigureOut">
              <a:rPr lang="en-US" smtClean="0"/>
              <a:pPr>
                <a:defRPr/>
              </a:pPr>
              <a:t>3/26/20</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8F2E6755-B8FE-41B3-A487-0617EE49859F}" type="slidenum">
              <a:rPr lang="en-US" smtClean="0"/>
              <a:pPr>
                <a:defRPr/>
              </a:pPr>
              <a:t>‹#›</a:t>
            </a:fld>
            <a:endParaRPr lang="en-US"/>
          </a:p>
        </p:txBody>
      </p:sp>
    </p:spTree>
    <p:extLst>
      <p:ext uri="{BB962C8B-B14F-4D97-AF65-F5344CB8AC3E}">
        <p14:creationId xmlns:p14="http://schemas.microsoft.com/office/powerpoint/2010/main" val="2021215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8789A3B3-2A6B-4A4D-848A-EA9E5518AFB4}" type="datetimeFigureOut">
              <a:rPr lang="en-US" smtClean="0"/>
              <a:pPr>
                <a:defRPr/>
              </a:pPr>
              <a:t>3/26/20</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79689CB6-1646-458F-B6DF-97C115171BE5}" type="slidenum">
              <a:rPr lang="en-US" smtClean="0"/>
              <a:pPr>
                <a:defRPr/>
              </a:pPr>
              <a:t>‹#›</a:t>
            </a:fld>
            <a:endParaRPr lang="en-US"/>
          </a:p>
        </p:txBody>
      </p:sp>
    </p:spTree>
    <p:extLst>
      <p:ext uri="{BB962C8B-B14F-4D97-AF65-F5344CB8AC3E}">
        <p14:creationId xmlns:p14="http://schemas.microsoft.com/office/powerpoint/2010/main" val="245655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62B5C128-C41D-470E-B8CD-B1D594B6F4D3}" type="datetimeFigureOut">
              <a:rPr lang="en-US" smtClean="0"/>
              <a:pPr>
                <a:defRPr/>
              </a:pPr>
              <a:t>3/26/20</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DDD922B-F1AC-4195-8DF0-4F241139368D}" type="slidenum">
              <a:rPr lang="en-US" smtClean="0"/>
              <a:pPr>
                <a:defRPr/>
              </a:pPr>
              <a:t>‹#›</a:t>
            </a:fld>
            <a:endParaRPr lang="en-US"/>
          </a:p>
        </p:txBody>
      </p:sp>
    </p:spTree>
    <p:extLst>
      <p:ext uri="{BB962C8B-B14F-4D97-AF65-F5344CB8AC3E}">
        <p14:creationId xmlns:p14="http://schemas.microsoft.com/office/powerpoint/2010/main" val="1694148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F02CA6BC-F3F0-47B4-878C-B23FACE2D609}" type="datetimeFigureOut">
              <a:rPr lang="en-US" smtClean="0"/>
              <a:pPr>
                <a:defRPr/>
              </a:pPr>
              <a:t>3/26/20</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8C8AE716-DA53-49BC-8B4E-DBBCCFEF7BB8}" type="slidenum">
              <a:rPr lang="en-US" smtClean="0"/>
              <a:pPr>
                <a:defRPr/>
              </a:pPr>
              <a:t>‹#›</a:t>
            </a:fld>
            <a:endParaRPr lang="en-US"/>
          </a:p>
        </p:txBody>
      </p:sp>
    </p:spTree>
    <p:extLst>
      <p:ext uri="{BB962C8B-B14F-4D97-AF65-F5344CB8AC3E}">
        <p14:creationId xmlns:p14="http://schemas.microsoft.com/office/powerpoint/2010/main" val="1143700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00D915FA-47A3-49AA-B68F-A7964A1798A7}" type="datetimeFigureOut">
              <a:rPr lang="en-US" smtClean="0"/>
              <a:pPr>
                <a:defRPr/>
              </a:pPr>
              <a:t>3/26/20</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CBF6C4E-D887-42A2-960C-96467514B3C8}" type="slidenum">
              <a:rPr lang="en-US" smtClean="0"/>
              <a:pPr>
                <a:defRPr/>
              </a:pPr>
              <a:t>‹#›</a:t>
            </a:fld>
            <a:endParaRPr lang="en-US"/>
          </a:p>
        </p:txBody>
      </p:sp>
    </p:spTree>
    <p:extLst>
      <p:ext uri="{BB962C8B-B14F-4D97-AF65-F5344CB8AC3E}">
        <p14:creationId xmlns:p14="http://schemas.microsoft.com/office/powerpoint/2010/main" val="2836558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69750427-DF30-4544-A166-E5BA9BABE28A}" type="datetimeFigureOut">
              <a:rPr lang="en-US" smtClean="0"/>
              <a:pPr>
                <a:defRPr/>
              </a:pPr>
              <a:t>3/26/20</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1DF134C-E502-436E-A586-136F835CB1D0}" type="slidenum">
              <a:rPr lang="en-US" smtClean="0"/>
              <a:pPr>
                <a:defRPr/>
              </a:pPr>
              <a:t>‹#›</a:t>
            </a:fld>
            <a:endParaRPr lang="en-US"/>
          </a:p>
        </p:txBody>
      </p:sp>
    </p:spTree>
    <p:extLst>
      <p:ext uri="{BB962C8B-B14F-4D97-AF65-F5344CB8AC3E}">
        <p14:creationId xmlns:p14="http://schemas.microsoft.com/office/powerpoint/2010/main" val="702682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5C3C8AC0-01A4-4A2D-AD55-1423F314E027}" type="datetimeFigureOut">
              <a:rPr lang="en-US" smtClean="0"/>
              <a:pPr>
                <a:defRPr/>
              </a:pPr>
              <a:t>3/26/20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D9266C4F-77B3-41B7-89B1-846088A19694}" type="slidenum">
              <a:rPr lang="en-US" smtClean="0"/>
              <a:pPr>
                <a:defRPr/>
              </a:pPr>
              <a:t>‹#›</a:t>
            </a:fld>
            <a:endParaRPr lang="en-US"/>
          </a:p>
        </p:txBody>
      </p:sp>
    </p:spTree>
    <p:extLst>
      <p:ext uri="{BB962C8B-B14F-4D97-AF65-F5344CB8AC3E}">
        <p14:creationId xmlns:p14="http://schemas.microsoft.com/office/powerpoint/2010/main" val="2019528297"/>
      </p:ext>
    </p:extLst>
  </p:cSld>
  <p:clrMap bg1="lt1" tx1="dk1" bg2="lt2" tx2="dk2" accent1="accent1" accent2="accent2" accent3="accent3" accent4="accent4" accent5="accent5" accent6="accent6" hlink="hlink" folHlink="folHlink"/>
  <p:sldLayoutIdLst>
    <p:sldLayoutId id="2147484089" r:id="rId1"/>
    <p:sldLayoutId id="2147484090" r:id="rId2"/>
    <p:sldLayoutId id="2147484091" r:id="rId3"/>
    <p:sldLayoutId id="2147484092" r:id="rId4"/>
    <p:sldLayoutId id="2147484093" r:id="rId5"/>
    <p:sldLayoutId id="2147484094" r:id="rId6"/>
    <p:sldLayoutId id="2147484095" r:id="rId7"/>
    <p:sldLayoutId id="2147484096" r:id="rId8"/>
    <p:sldLayoutId id="2147484097" r:id="rId9"/>
    <p:sldLayoutId id="2147484098" r:id="rId10"/>
    <p:sldLayoutId id="214748409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emf"/></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5"/>
          <p:cNvPicPr>
            <a:picLocks noChangeAspect="1" noChangeArrowheads="1"/>
          </p:cNvPicPr>
          <p:nvPr/>
        </p:nvPicPr>
        <p:blipFill>
          <a:blip r:embed="rId3" cstate="print"/>
          <a:srcRect/>
          <a:stretch>
            <a:fillRect/>
          </a:stretch>
        </p:blipFill>
        <p:spPr bwMode="auto">
          <a:xfrm>
            <a:off x="0" y="-1219200"/>
            <a:ext cx="9144000" cy="533400"/>
          </a:xfrm>
          <a:prstGeom prst="rect">
            <a:avLst/>
          </a:prstGeom>
          <a:noFill/>
          <a:ln w="9525">
            <a:noFill/>
            <a:miter lim="800000"/>
            <a:headEnd/>
            <a:tailEnd/>
          </a:ln>
        </p:spPr>
      </p:pic>
      <p:sp>
        <p:nvSpPr>
          <p:cNvPr id="12291" name="Text Box 2"/>
          <p:cNvSpPr txBox="1">
            <a:spLocks noChangeArrowheads="1"/>
          </p:cNvSpPr>
          <p:nvPr/>
        </p:nvSpPr>
        <p:spPr bwMode="auto">
          <a:xfrm>
            <a:off x="1331913" y="3213100"/>
            <a:ext cx="5832475" cy="457200"/>
          </a:xfrm>
          <a:prstGeom prst="rect">
            <a:avLst/>
          </a:prstGeom>
          <a:noFill/>
          <a:ln w="9525">
            <a:noFill/>
            <a:miter lim="800000"/>
            <a:headEnd/>
            <a:tailEnd/>
          </a:ln>
        </p:spPr>
        <p:txBody>
          <a:bodyPr>
            <a:spAutoFit/>
          </a:bodyPr>
          <a:lstStyle/>
          <a:p>
            <a:pPr>
              <a:spcBef>
                <a:spcPct val="50000"/>
              </a:spcBef>
            </a:pPr>
            <a:endParaRPr lang="en-GB" sz="2400">
              <a:solidFill>
                <a:schemeClr val="tx2"/>
              </a:solidFill>
              <a:latin typeface="Comic Sans MS" pitchFamily="66" charset="0"/>
            </a:endParaRPr>
          </a:p>
        </p:txBody>
      </p:sp>
      <p:sp>
        <p:nvSpPr>
          <p:cNvPr id="12292" name="Text Box 5"/>
          <p:cNvSpPr txBox="1">
            <a:spLocks noChangeArrowheads="1"/>
          </p:cNvSpPr>
          <p:nvPr/>
        </p:nvSpPr>
        <p:spPr bwMode="auto">
          <a:xfrm>
            <a:off x="609600" y="171263"/>
            <a:ext cx="8001000" cy="3816429"/>
          </a:xfrm>
          <a:prstGeom prst="rect">
            <a:avLst/>
          </a:prstGeom>
          <a:noFill/>
          <a:ln w="9525">
            <a:noFill/>
            <a:miter lim="800000"/>
            <a:headEnd/>
            <a:tailEnd/>
          </a:ln>
        </p:spPr>
        <p:txBody>
          <a:bodyPr wrap="square">
            <a:spAutoFit/>
          </a:bodyPr>
          <a:lstStyle/>
          <a:p>
            <a:pPr algn="ctr"/>
            <a:r>
              <a:rPr lang="en-GB" sz="5400" dirty="0">
                <a:solidFill>
                  <a:schemeClr val="accent1"/>
                </a:solidFill>
                <a:latin typeface="Constantia" pitchFamily="18" charset="0"/>
              </a:rPr>
              <a:t>Sensory Processing and </a:t>
            </a:r>
            <a:r>
              <a:rPr lang="en-GB" sz="5400">
                <a:solidFill>
                  <a:schemeClr val="accent1"/>
                </a:solidFill>
                <a:latin typeface="Constantia" pitchFamily="18" charset="0"/>
              </a:rPr>
              <a:t>its effect </a:t>
            </a:r>
            <a:r>
              <a:rPr lang="en-GB" sz="5400" dirty="0">
                <a:solidFill>
                  <a:schemeClr val="accent1"/>
                </a:solidFill>
                <a:latin typeface="Constantia" pitchFamily="18" charset="0"/>
              </a:rPr>
              <a:t>on Social skills, Emotion &amp; Behaviour</a:t>
            </a:r>
          </a:p>
          <a:p>
            <a:pPr algn="ctr"/>
            <a:r>
              <a:rPr lang="en-GB" sz="2000" dirty="0">
                <a:solidFill>
                  <a:schemeClr val="accent1"/>
                </a:solidFill>
                <a:latin typeface="Constantia" pitchFamily="18" charset="0"/>
              </a:rPr>
              <a:t>Amanda Atkinson</a:t>
            </a:r>
          </a:p>
          <a:p>
            <a:pPr algn="ctr"/>
            <a:endParaRPr lang="en-GB" sz="2000" dirty="0">
              <a:solidFill>
                <a:schemeClr val="accent1"/>
              </a:solidFill>
              <a:latin typeface="Constantia" pitchFamily="18" charset="0"/>
            </a:endParaRPr>
          </a:p>
          <a:p>
            <a:pPr algn="ctr"/>
            <a:r>
              <a:rPr lang="en-GB" sz="2000" dirty="0">
                <a:solidFill>
                  <a:schemeClr val="accent1"/>
                </a:solidFill>
                <a:latin typeface="Constantia" pitchFamily="18" charset="0"/>
              </a:rPr>
              <a:t>Children’s Occupational Therapist.</a:t>
            </a:r>
          </a:p>
          <a:p>
            <a:pPr algn="ctr"/>
            <a:endParaRPr lang="en-GB" sz="2000" dirty="0">
              <a:solidFill>
                <a:schemeClr val="accent1"/>
              </a:solidFill>
              <a:latin typeface="Constantia" pitchFamily="18" charset="0"/>
            </a:endParaRPr>
          </a:p>
        </p:txBody>
      </p:sp>
      <p:pic>
        <p:nvPicPr>
          <p:cNvPr id="12293" name="Picture 6" descr="DSC_0833.JPG"/>
          <p:cNvPicPr>
            <a:picLocks noChangeAspect="1"/>
          </p:cNvPicPr>
          <p:nvPr/>
        </p:nvPicPr>
        <p:blipFill>
          <a:blip r:embed="rId4" cstate="print"/>
          <a:srcRect/>
          <a:stretch>
            <a:fillRect/>
          </a:stretch>
        </p:blipFill>
        <p:spPr bwMode="auto">
          <a:xfrm>
            <a:off x="6680200" y="3352800"/>
            <a:ext cx="2235200" cy="3352800"/>
          </a:xfrm>
          <a:prstGeom prst="rect">
            <a:avLst/>
          </a:prstGeom>
          <a:noFill/>
          <a:ln w="9525">
            <a:noFill/>
            <a:miter lim="800000"/>
            <a:headEnd/>
            <a:tailEnd/>
          </a:ln>
        </p:spPr>
      </p:pic>
      <p:pic>
        <p:nvPicPr>
          <p:cNvPr id="12294" name="Picture 7" descr="DSC_0607.JPG"/>
          <p:cNvPicPr>
            <a:picLocks noChangeAspect="1"/>
          </p:cNvPicPr>
          <p:nvPr/>
        </p:nvPicPr>
        <p:blipFill>
          <a:blip r:embed="rId5" cstate="print"/>
          <a:srcRect/>
          <a:stretch>
            <a:fillRect/>
          </a:stretch>
        </p:blipFill>
        <p:spPr bwMode="auto">
          <a:xfrm>
            <a:off x="152400" y="3505200"/>
            <a:ext cx="2133600" cy="3200400"/>
          </a:xfrm>
          <a:prstGeom prst="rect">
            <a:avLst/>
          </a:prstGeom>
          <a:noFill/>
          <a:ln w="9525">
            <a:noFill/>
            <a:miter lim="800000"/>
            <a:headEnd/>
            <a:tailEnd/>
          </a:ln>
        </p:spPr>
      </p:pic>
      <p:pic>
        <p:nvPicPr>
          <p:cNvPr id="12295" name="Picture 9" descr="camera pics 727.jpg"/>
          <p:cNvPicPr>
            <a:picLocks noChangeAspect="1"/>
          </p:cNvPicPr>
          <p:nvPr/>
        </p:nvPicPr>
        <p:blipFill>
          <a:blip r:embed="rId6" cstate="print"/>
          <a:srcRect/>
          <a:stretch>
            <a:fillRect/>
          </a:stretch>
        </p:blipFill>
        <p:spPr bwMode="auto">
          <a:xfrm>
            <a:off x="2895600" y="4648200"/>
            <a:ext cx="2971800" cy="1981200"/>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p:cNvSpPr>
            <a:spLocks noChangeArrowheads="1"/>
          </p:cNvSpPr>
          <p:nvPr/>
        </p:nvSpPr>
        <p:spPr bwMode="auto">
          <a:xfrm>
            <a:off x="533400" y="609600"/>
            <a:ext cx="7772400" cy="6001643"/>
          </a:xfrm>
          <a:prstGeom prst="rect">
            <a:avLst/>
          </a:prstGeom>
          <a:noFill/>
          <a:ln w="9525">
            <a:noFill/>
            <a:miter lim="800000"/>
            <a:headEnd/>
            <a:tailEnd/>
          </a:ln>
        </p:spPr>
        <p:txBody>
          <a:bodyPr>
            <a:spAutoFit/>
          </a:bodyPr>
          <a:lstStyle/>
          <a:p>
            <a:pPr>
              <a:buFont typeface="Arial" charset="0"/>
              <a:buChar char="•"/>
            </a:pPr>
            <a:r>
              <a:rPr lang="en-GB" sz="2400" dirty="0">
                <a:latin typeface="Constantia" pitchFamily="18" charset="0"/>
              </a:rPr>
              <a:t>Understand the terms sensory integration and sensory processing</a:t>
            </a:r>
          </a:p>
          <a:p>
            <a:pPr>
              <a:buFont typeface="Arial" charset="0"/>
              <a:buChar char="•"/>
            </a:pPr>
            <a:endParaRPr lang="en-GB" sz="2400" dirty="0">
              <a:latin typeface="Constantia" pitchFamily="18" charset="0"/>
            </a:endParaRPr>
          </a:p>
          <a:p>
            <a:pPr>
              <a:buFont typeface="Arial" charset="0"/>
              <a:buChar char="•"/>
            </a:pPr>
            <a:r>
              <a:rPr lang="en-GB" sz="2400" dirty="0">
                <a:latin typeface="Constantia" pitchFamily="18" charset="0"/>
              </a:rPr>
              <a:t>Understand how  all the senses promote development and participation in everyday life at school</a:t>
            </a:r>
          </a:p>
          <a:p>
            <a:pPr>
              <a:buFont typeface="Arial" charset="0"/>
              <a:buChar char="•"/>
            </a:pPr>
            <a:endParaRPr lang="en-GB" sz="2400" dirty="0">
              <a:latin typeface="Constantia" pitchFamily="18" charset="0"/>
            </a:endParaRPr>
          </a:p>
          <a:p>
            <a:pPr>
              <a:buFont typeface="Arial" charset="0"/>
              <a:buChar char="•"/>
            </a:pPr>
            <a:r>
              <a:rPr lang="en-GB" sz="2400" dirty="0">
                <a:latin typeface="Constantia" pitchFamily="18" charset="0"/>
              </a:rPr>
              <a:t>Consider how the senses underpin movement, emotional regulation, social communication and thinking skills and how these impact on behaviour</a:t>
            </a:r>
          </a:p>
          <a:p>
            <a:pPr>
              <a:buFont typeface="Arial" charset="0"/>
              <a:buChar char="•"/>
            </a:pPr>
            <a:endParaRPr lang="en-GB" sz="2400" dirty="0">
              <a:latin typeface="Constantia" pitchFamily="18" charset="0"/>
            </a:endParaRPr>
          </a:p>
          <a:p>
            <a:pPr>
              <a:buFont typeface="Arial" charset="0"/>
              <a:buChar char="•"/>
            </a:pPr>
            <a:r>
              <a:rPr lang="en-GB" sz="2400" dirty="0">
                <a:latin typeface="Constantia" pitchFamily="18" charset="0"/>
              </a:rPr>
              <a:t>Basic understanding of child development and how to explore ways to enhance child development and learning through the senses</a:t>
            </a:r>
          </a:p>
          <a:p>
            <a:pPr>
              <a:buFont typeface="Arial" charset="0"/>
              <a:buChar char="•"/>
            </a:pPr>
            <a:endParaRPr lang="en-GB" sz="2400" dirty="0">
              <a:latin typeface="Constantia" pitchFamily="18" charset="0"/>
            </a:endParaRPr>
          </a:p>
          <a:p>
            <a:pPr>
              <a:buFont typeface="Arial" charset="0"/>
              <a:buChar char="•"/>
            </a:pPr>
            <a:r>
              <a:rPr lang="en-GB" sz="2400" dirty="0">
                <a:latin typeface="Constantia" pitchFamily="18" charset="0"/>
              </a:rPr>
              <a:t>Increased understanding of observable behaviours and ability to use critical analysis to identify source</a:t>
            </a:r>
          </a:p>
        </p:txBody>
      </p:sp>
      <p:sp>
        <p:nvSpPr>
          <p:cNvPr id="14339" name="TextBox 2"/>
          <p:cNvSpPr txBox="1">
            <a:spLocks noChangeArrowheads="1"/>
          </p:cNvSpPr>
          <p:nvPr/>
        </p:nvSpPr>
        <p:spPr bwMode="auto">
          <a:xfrm>
            <a:off x="3429000" y="0"/>
            <a:ext cx="1397000" cy="769938"/>
          </a:xfrm>
          <a:prstGeom prst="rect">
            <a:avLst/>
          </a:prstGeom>
          <a:noFill/>
          <a:ln w="9525">
            <a:noFill/>
            <a:miter lim="800000"/>
            <a:headEnd/>
            <a:tailEnd/>
          </a:ln>
        </p:spPr>
        <p:txBody>
          <a:bodyPr wrap="none">
            <a:spAutoFit/>
          </a:bodyPr>
          <a:lstStyle/>
          <a:p>
            <a:r>
              <a:rPr lang="en-GB" sz="4400" dirty="0">
                <a:latin typeface="Constantia" pitchFamily="18" charset="0"/>
              </a:rPr>
              <a:t>AIMS</a:t>
            </a:r>
            <a:endParaRPr lang="en-US" sz="4400" dirty="0">
              <a:latin typeface="Constantia" pitchFamily="18" charset="0"/>
            </a:endParaRPr>
          </a:p>
        </p:txBody>
      </p:sp>
    </p:spTree>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a:t>Quiz to wake our brains up</a:t>
            </a:r>
            <a:r>
              <a:rPr lang="en-GB" dirty="0"/>
              <a:t>!</a:t>
            </a:r>
          </a:p>
        </p:txBody>
      </p:sp>
      <p:sp>
        <p:nvSpPr>
          <p:cNvPr id="3" name="Content Placeholder 2"/>
          <p:cNvSpPr>
            <a:spLocks noGrp="1"/>
          </p:cNvSpPr>
          <p:nvPr>
            <p:ph idx="1"/>
          </p:nvPr>
        </p:nvSpPr>
        <p:spPr>
          <a:xfrm>
            <a:off x="533400" y="2519725"/>
            <a:ext cx="7886700" cy="4351338"/>
          </a:xfrm>
        </p:spPr>
        <p:txBody>
          <a:bodyPr>
            <a:normAutofit/>
          </a:bodyPr>
          <a:lstStyle/>
          <a:p>
            <a:r>
              <a:rPr lang="en-GB" sz="3200" dirty="0"/>
              <a:t>Can you label the areas of the brain with their correct functions?</a:t>
            </a:r>
          </a:p>
        </p:txBody>
      </p:sp>
    </p:spTree>
    <p:extLst>
      <p:ext uri="{BB962C8B-B14F-4D97-AF65-F5344CB8AC3E}">
        <p14:creationId xmlns:p14="http://schemas.microsoft.com/office/powerpoint/2010/main" val="2391707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8158163" cy="620713"/>
          </a:xfrm>
        </p:spPr>
        <p:txBody>
          <a:bodyPr>
            <a:normAutofit/>
          </a:bodyPr>
          <a:lstStyle/>
          <a:p>
            <a:pPr eaLnBrk="1" fontAlgn="auto" hangingPunct="1">
              <a:spcAft>
                <a:spcPts val="0"/>
              </a:spcAft>
              <a:defRPr/>
            </a:pPr>
            <a:r>
              <a:rPr lang="en-GB" dirty="0">
                <a:latin typeface="+mn-lt"/>
              </a:rPr>
              <a:t>Transverse Brain Image</a:t>
            </a:r>
          </a:p>
        </p:txBody>
      </p:sp>
      <p:graphicFrame>
        <p:nvGraphicFramePr>
          <p:cNvPr id="4098" name="Content Placeholder 3"/>
          <p:cNvGraphicFramePr>
            <a:graphicFrameLocks noGrp="1" noChangeAspect="1"/>
          </p:cNvGraphicFramePr>
          <p:nvPr>
            <p:ph idx="1"/>
          </p:nvPr>
        </p:nvGraphicFramePr>
        <p:xfrm>
          <a:off x="1524000" y="1196975"/>
          <a:ext cx="5832475" cy="5661025"/>
        </p:xfrm>
        <a:graphic>
          <a:graphicData uri="http://schemas.openxmlformats.org/presentationml/2006/ole">
            <mc:AlternateContent xmlns:mc="http://schemas.openxmlformats.org/markup-compatibility/2006">
              <mc:Choice xmlns:v="urn:schemas-microsoft-com:vml" Requires="v">
                <p:oleObj spid="_x0000_s4125" name="Document" r:id="rId3" imgW="5777768" imgH="5608731" progId="Word.Document.8">
                  <p:embed/>
                </p:oleObj>
              </mc:Choice>
              <mc:Fallback>
                <p:oleObj name="Document" r:id="rId3" imgW="5777768" imgH="5608731" progId="Word.Document.8">
                  <p:embed/>
                  <p:pic>
                    <p:nvPicPr>
                      <p:cNvPr id="0" name="Content Placeholder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196975"/>
                        <a:ext cx="5832475" cy="56610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Grp="1" noChangeAspect="1" noChangeArrowheads="1"/>
          </p:cNvPicPr>
          <p:nvPr>
            <p:ph idx="1"/>
          </p:nvPr>
        </p:nvPicPr>
        <p:blipFill>
          <a:blip r:embed="rId2" cstate="print"/>
          <a:srcRect l="6898" t="13469" r="24409" b="25922"/>
          <a:stretch>
            <a:fillRect/>
          </a:stretch>
        </p:blipFill>
        <p:spPr>
          <a:xfrm>
            <a:off x="457200" y="990600"/>
            <a:ext cx="8058150" cy="5688013"/>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Can we already link Brain development back to Behaviour?</a:t>
            </a:r>
          </a:p>
        </p:txBody>
      </p:sp>
      <p:sp>
        <p:nvSpPr>
          <p:cNvPr id="3" name="Content Placeholder 2"/>
          <p:cNvSpPr>
            <a:spLocks noGrp="1"/>
          </p:cNvSpPr>
          <p:nvPr>
            <p:ph idx="1"/>
          </p:nvPr>
        </p:nvSpPr>
        <p:spPr/>
        <p:txBody>
          <a:bodyPr/>
          <a:lstStyle/>
          <a:p>
            <a:r>
              <a:rPr lang="en-GB" dirty="0"/>
              <a:t>We can change a flowers colour by changing the </a:t>
            </a:r>
            <a:r>
              <a:rPr lang="en-GB" dirty="0" err="1"/>
              <a:t>Ph</a:t>
            </a:r>
            <a:r>
              <a:rPr lang="en-GB" dirty="0"/>
              <a:t> of the soil! We help a flower grow by providing the right environment!</a:t>
            </a:r>
          </a:p>
          <a:p>
            <a:endParaRPr lang="en-GB" dirty="0"/>
          </a:p>
          <a:p>
            <a:r>
              <a:rPr lang="en-GB" dirty="0"/>
              <a:t>We first need to work out WHAT the flower needs and WHAT is missing.</a:t>
            </a:r>
          </a:p>
          <a:p>
            <a:endParaRPr lang="en-GB" dirty="0"/>
          </a:p>
          <a:p>
            <a:r>
              <a:rPr lang="en-GB" dirty="0"/>
              <a:t>Provide more water/ Change the position to gain/avoid sunlight/ provide bigger pot/ add nutrients to soil </a:t>
            </a:r>
            <a:r>
              <a:rPr lang="en-GB" dirty="0" err="1"/>
              <a:t>etc</a:t>
            </a:r>
            <a:r>
              <a:rPr lang="en-GB" dirty="0"/>
              <a:t> </a:t>
            </a:r>
            <a:r>
              <a:rPr lang="en-GB" dirty="0" err="1"/>
              <a:t>ec</a:t>
            </a:r>
            <a:endParaRPr lang="en-GB" dirty="0"/>
          </a:p>
          <a:p>
            <a:endParaRPr lang="en-GB" dirty="0"/>
          </a:p>
          <a:p>
            <a:r>
              <a:rPr lang="en-GB" dirty="0"/>
              <a:t>Same is true of a child!</a:t>
            </a:r>
          </a:p>
        </p:txBody>
      </p:sp>
    </p:spTree>
    <p:extLst>
      <p:ext uri="{BB962C8B-B14F-4D97-AF65-F5344CB8AC3E}">
        <p14:creationId xmlns:p14="http://schemas.microsoft.com/office/powerpoint/2010/main" val="3810308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28600" y="1600200"/>
            <a:ext cx="6172200" cy="3478213"/>
          </a:xfrm>
          <a:prstGeom prst="rect">
            <a:avLst/>
          </a:prstGeom>
          <a:noFill/>
          <a:ln w="9525">
            <a:noFill/>
            <a:miter lim="800000"/>
            <a:headEnd/>
            <a:tailEnd/>
          </a:ln>
        </p:spPr>
        <p:txBody>
          <a:bodyPr>
            <a:spAutoFit/>
          </a:bodyPr>
          <a:lstStyle/>
          <a:p>
            <a:r>
              <a:rPr lang="en-GB" sz="2000">
                <a:latin typeface="Constantia" pitchFamily="18" charset="0"/>
              </a:rPr>
              <a:t>The brain allocates neural connections depending on what we use the most.</a:t>
            </a:r>
          </a:p>
          <a:p>
            <a:pPr>
              <a:buFont typeface="Arial" charset="0"/>
              <a:buChar char="•"/>
            </a:pPr>
            <a:r>
              <a:rPr lang="en-GB" sz="2000">
                <a:latin typeface="Constantia" pitchFamily="18" charset="0"/>
              </a:rPr>
              <a:t>The brain remakes and rewires itself based on what we do and think.</a:t>
            </a:r>
          </a:p>
          <a:p>
            <a:pPr>
              <a:buFont typeface="Arial" charset="0"/>
              <a:buChar char="•"/>
            </a:pPr>
            <a:r>
              <a:rPr lang="en-GB" sz="2000">
                <a:latin typeface="Constantia" pitchFamily="18" charset="0"/>
              </a:rPr>
              <a:t>By the age of 2 years the brain is about 80% of the adult size.</a:t>
            </a:r>
          </a:p>
          <a:p>
            <a:pPr>
              <a:buFont typeface="Arial" charset="0"/>
              <a:buChar char="•"/>
            </a:pPr>
            <a:r>
              <a:rPr lang="en-GB" sz="2000">
                <a:latin typeface="Constantia" pitchFamily="18" charset="0"/>
              </a:rPr>
              <a:t>Sensory rich environments shape the brain up to 25% more connections.</a:t>
            </a:r>
          </a:p>
          <a:p>
            <a:pPr>
              <a:buFont typeface="Arial" charset="0"/>
              <a:buChar char="•"/>
            </a:pPr>
            <a:r>
              <a:rPr lang="en-GB" sz="2000">
                <a:latin typeface="Constantia" pitchFamily="18" charset="0"/>
              </a:rPr>
              <a:t>A baby’s brain contains 100 billion neurons, but the wiring connecting them is underdeveloped.</a:t>
            </a:r>
          </a:p>
          <a:p>
            <a:endParaRPr lang="en-GB" sz="2000">
              <a:latin typeface="Constantia" pitchFamily="18" charset="0"/>
            </a:endParaRPr>
          </a:p>
        </p:txBody>
      </p:sp>
      <p:pic>
        <p:nvPicPr>
          <p:cNvPr id="28675" name="Picture 2"/>
          <p:cNvPicPr>
            <a:picLocks noChangeAspect="1" noChangeArrowheads="1"/>
          </p:cNvPicPr>
          <p:nvPr/>
        </p:nvPicPr>
        <p:blipFill>
          <a:blip r:embed="rId3" cstate="print"/>
          <a:srcRect/>
          <a:stretch>
            <a:fillRect/>
          </a:stretch>
        </p:blipFill>
        <p:spPr bwMode="auto">
          <a:xfrm>
            <a:off x="6324600" y="762000"/>
            <a:ext cx="2447925" cy="2436813"/>
          </a:xfrm>
          <a:prstGeom prst="rect">
            <a:avLst/>
          </a:prstGeom>
          <a:noFill/>
          <a:ln w="9525">
            <a:noFill/>
            <a:miter lim="800000"/>
            <a:headEnd/>
            <a:tailEnd/>
          </a:ln>
        </p:spPr>
      </p:pic>
      <p:sp>
        <p:nvSpPr>
          <p:cNvPr id="4" name="TextBox 3"/>
          <p:cNvSpPr txBox="1"/>
          <p:nvPr/>
        </p:nvSpPr>
        <p:spPr>
          <a:xfrm>
            <a:off x="762000" y="762000"/>
            <a:ext cx="5181600" cy="646113"/>
          </a:xfrm>
          <a:prstGeom prst="rect">
            <a:avLst/>
          </a:prstGeom>
          <a:noFill/>
        </p:spPr>
        <p:txBody>
          <a:bodyPr>
            <a:spAutoFit/>
          </a:bodyPr>
          <a:lstStyle/>
          <a:p>
            <a:pPr fontAlgn="auto">
              <a:spcBef>
                <a:spcPts val="0"/>
              </a:spcBef>
              <a:spcAft>
                <a:spcPts val="0"/>
              </a:spcAft>
              <a:defRPr/>
            </a:pPr>
            <a:r>
              <a:rPr lang="en-GB" sz="3600" dirty="0">
                <a:solidFill>
                  <a:schemeClr val="tx2">
                    <a:lumMod val="75000"/>
                  </a:schemeClr>
                </a:solidFill>
                <a:latin typeface="+mn-lt"/>
                <a:cs typeface="+mn-cs"/>
              </a:rPr>
              <a:t>Brain Development</a:t>
            </a:r>
          </a:p>
        </p:txBody>
      </p:sp>
      <p:sp>
        <p:nvSpPr>
          <p:cNvPr id="28677" name="Rectangle 4"/>
          <p:cNvSpPr>
            <a:spLocks noChangeArrowheads="1"/>
          </p:cNvSpPr>
          <p:nvPr/>
        </p:nvSpPr>
        <p:spPr bwMode="auto">
          <a:xfrm>
            <a:off x="381000" y="5105400"/>
            <a:ext cx="8153400" cy="1138238"/>
          </a:xfrm>
          <a:prstGeom prst="rect">
            <a:avLst/>
          </a:prstGeom>
          <a:noFill/>
          <a:ln w="9525">
            <a:noFill/>
            <a:miter lim="800000"/>
            <a:headEnd/>
            <a:tailEnd/>
          </a:ln>
        </p:spPr>
        <p:txBody>
          <a:bodyPr>
            <a:spAutoFit/>
          </a:bodyPr>
          <a:lstStyle/>
          <a:p>
            <a:r>
              <a:rPr lang="en-GB">
                <a:solidFill>
                  <a:srgbClr val="0070C0"/>
                </a:solidFill>
                <a:latin typeface="Constantia" pitchFamily="18" charset="0"/>
              </a:rPr>
              <a:t>Plasticity: Growth and development was thought to be depended on the child’s genetics. But research is now showing that different experiences can cause the brain to develop in different ways.</a:t>
            </a:r>
          </a:p>
          <a:p>
            <a:r>
              <a:rPr lang="en-GB" sz="1400">
                <a:latin typeface="Constantia" pitchFamily="18" charset="0"/>
              </a:rPr>
              <a:t>Kathleen Morris &amp; Summit Professional Education (2008)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We are ALL different</a:t>
            </a:r>
            <a:br>
              <a:rPr lang="en-GB" dirty="0"/>
            </a:br>
            <a:r>
              <a:rPr lang="en-GB" dirty="0"/>
              <a:t>YET</a:t>
            </a:r>
            <a:br>
              <a:rPr lang="en-GB" dirty="0"/>
            </a:br>
            <a:r>
              <a:rPr lang="en-GB" dirty="0"/>
              <a:t>All sensory beings</a:t>
            </a:r>
          </a:p>
        </p:txBody>
      </p:sp>
    </p:spTree>
    <p:extLst>
      <p:ext uri="{BB962C8B-B14F-4D97-AF65-F5344CB8AC3E}">
        <p14:creationId xmlns:p14="http://schemas.microsoft.com/office/powerpoint/2010/main" val="3913127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p:cNvCxnSpPr/>
          <p:nvPr/>
        </p:nvCxnSpPr>
        <p:spPr>
          <a:xfrm>
            <a:off x="1524000" y="838200"/>
            <a:ext cx="0" cy="4953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1524000" y="5791200"/>
            <a:ext cx="51816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1524000" y="3276600"/>
            <a:ext cx="762000" cy="762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2286000" y="3276600"/>
            <a:ext cx="838200" cy="1447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3124200" y="3352800"/>
            <a:ext cx="533400" cy="1371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3657600" y="3352800"/>
            <a:ext cx="1143000" cy="1371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4800600" y="3505200"/>
            <a:ext cx="533400" cy="1219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5334000" y="3505200"/>
            <a:ext cx="1066800" cy="1219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9162" name="TextBox 25"/>
          <p:cNvSpPr txBox="1">
            <a:spLocks noChangeArrowheads="1"/>
          </p:cNvSpPr>
          <p:nvPr/>
        </p:nvSpPr>
        <p:spPr bwMode="auto">
          <a:xfrm>
            <a:off x="990600" y="2209800"/>
            <a:ext cx="457200" cy="1016000"/>
          </a:xfrm>
          <a:prstGeom prst="rect">
            <a:avLst/>
          </a:prstGeom>
          <a:noFill/>
          <a:ln w="9525">
            <a:noFill/>
            <a:miter lim="800000"/>
            <a:headEnd/>
            <a:tailEnd/>
          </a:ln>
        </p:spPr>
        <p:txBody>
          <a:bodyPr>
            <a:spAutoFit/>
          </a:bodyPr>
          <a:lstStyle/>
          <a:p>
            <a:r>
              <a:rPr lang="en-GB" sz="6000">
                <a:latin typeface="Constantia" pitchFamily="18" charset="0"/>
              </a:rPr>
              <a:t>+</a:t>
            </a:r>
            <a:endParaRPr lang="en-US" sz="6000">
              <a:latin typeface="Constantia" pitchFamily="18" charset="0"/>
            </a:endParaRPr>
          </a:p>
        </p:txBody>
      </p:sp>
      <p:sp>
        <p:nvSpPr>
          <p:cNvPr id="49163" name="TextBox 26"/>
          <p:cNvSpPr txBox="1">
            <a:spLocks noChangeArrowheads="1"/>
          </p:cNvSpPr>
          <p:nvPr/>
        </p:nvSpPr>
        <p:spPr bwMode="auto">
          <a:xfrm>
            <a:off x="990600" y="3352800"/>
            <a:ext cx="574675" cy="1016000"/>
          </a:xfrm>
          <a:prstGeom prst="rect">
            <a:avLst/>
          </a:prstGeom>
          <a:noFill/>
          <a:ln w="9525">
            <a:noFill/>
            <a:miter lim="800000"/>
            <a:headEnd/>
            <a:tailEnd/>
          </a:ln>
        </p:spPr>
        <p:txBody>
          <a:bodyPr wrap="none">
            <a:spAutoFit/>
          </a:bodyPr>
          <a:lstStyle/>
          <a:p>
            <a:r>
              <a:rPr lang="en-GB" sz="6000">
                <a:latin typeface="Constantia" pitchFamily="18" charset="0"/>
              </a:rPr>
              <a:t>0</a:t>
            </a:r>
            <a:endParaRPr lang="en-US" sz="6000">
              <a:latin typeface="Constantia" pitchFamily="18" charset="0"/>
            </a:endParaRPr>
          </a:p>
        </p:txBody>
      </p:sp>
      <p:sp>
        <p:nvSpPr>
          <p:cNvPr id="49164" name="TextBox 27"/>
          <p:cNvSpPr txBox="1">
            <a:spLocks noChangeArrowheads="1"/>
          </p:cNvSpPr>
          <p:nvPr/>
        </p:nvSpPr>
        <p:spPr bwMode="auto">
          <a:xfrm>
            <a:off x="1066800" y="4572000"/>
            <a:ext cx="420688" cy="1016000"/>
          </a:xfrm>
          <a:prstGeom prst="rect">
            <a:avLst/>
          </a:prstGeom>
          <a:noFill/>
          <a:ln w="9525">
            <a:noFill/>
            <a:miter lim="800000"/>
            <a:headEnd/>
            <a:tailEnd/>
          </a:ln>
        </p:spPr>
        <p:txBody>
          <a:bodyPr wrap="none">
            <a:spAutoFit/>
          </a:bodyPr>
          <a:lstStyle/>
          <a:p>
            <a:r>
              <a:rPr lang="en-GB" sz="6000">
                <a:latin typeface="Constantia" pitchFamily="18" charset="0"/>
              </a:rPr>
              <a:t>-</a:t>
            </a:r>
            <a:endParaRPr lang="en-US" sz="6000">
              <a:latin typeface="Constantia" pitchFamily="18" charset="0"/>
            </a:endParaRPr>
          </a:p>
        </p:txBody>
      </p:sp>
      <p:sp>
        <p:nvSpPr>
          <p:cNvPr id="49165" name="TextBox 28"/>
          <p:cNvSpPr txBox="1">
            <a:spLocks noChangeArrowheads="1"/>
          </p:cNvSpPr>
          <p:nvPr/>
        </p:nvSpPr>
        <p:spPr bwMode="auto">
          <a:xfrm>
            <a:off x="2743200" y="5867400"/>
            <a:ext cx="3006725" cy="523875"/>
          </a:xfrm>
          <a:prstGeom prst="rect">
            <a:avLst/>
          </a:prstGeom>
          <a:noFill/>
          <a:ln w="9525">
            <a:noFill/>
            <a:miter lim="800000"/>
            <a:headEnd/>
            <a:tailEnd/>
          </a:ln>
        </p:spPr>
        <p:txBody>
          <a:bodyPr wrap="none">
            <a:spAutoFit/>
          </a:bodyPr>
          <a:lstStyle/>
          <a:p>
            <a:r>
              <a:rPr lang="en-GB" sz="2800">
                <a:latin typeface="Constantia" pitchFamily="18" charset="0"/>
              </a:rPr>
              <a:t>12 hours of the day</a:t>
            </a:r>
            <a:endParaRPr lang="en-US" sz="2800">
              <a:latin typeface="Constantia" pitchFamily="18" charset="0"/>
            </a:endParaRPr>
          </a:p>
        </p:txBody>
      </p:sp>
      <p:cxnSp>
        <p:nvCxnSpPr>
          <p:cNvPr id="32" name="Straight Arrow Connector 31"/>
          <p:cNvCxnSpPr/>
          <p:nvPr/>
        </p:nvCxnSpPr>
        <p:spPr>
          <a:xfrm flipV="1">
            <a:off x="1524000" y="1752600"/>
            <a:ext cx="914400" cy="2971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2438400" y="1752600"/>
            <a:ext cx="762000" cy="3657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flipV="1">
            <a:off x="3200400" y="1066800"/>
            <a:ext cx="914400" cy="434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4114800" y="990600"/>
            <a:ext cx="533400" cy="2362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flipV="1">
            <a:off x="4648200" y="914400"/>
            <a:ext cx="838200" cy="2438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a:xfrm>
            <a:off x="5486400" y="914400"/>
            <a:ext cx="1676400" cy="990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flipV="1">
            <a:off x="1524000" y="3429000"/>
            <a:ext cx="1447800" cy="838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a:off x="2971800" y="3429000"/>
            <a:ext cx="1066800" cy="990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p:nvPr/>
        </p:nvCxnSpPr>
        <p:spPr>
          <a:xfrm flipV="1">
            <a:off x="3962400" y="3352800"/>
            <a:ext cx="1143000" cy="1066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0" name="Straight Arrow Connector 49"/>
          <p:cNvCxnSpPr/>
          <p:nvPr/>
        </p:nvCxnSpPr>
        <p:spPr>
          <a:xfrm>
            <a:off x="5029200" y="3352800"/>
            <a:ext cx="2286000" cy="685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457200"/>
            <a:ext cx="8229600" cy="1143000"/>
          </a:xfrm>
        </p:spPr>
        <p:txBody>
          <a:bodyPr/>
          <a:lstStyle/>
          <a:p>
            <a:pPr eaLnBrk="1" hangingPunct="1"/>
            <a:r>
              <a:rPr lang="en-GB"/>
              <a:t>Put it into Basic terms</a:t>
            </a:r>
          </a:p>
        </p:txBody>
      </p:sp>
      <p:sp>
        <p:nvSpPr>
          <p:cNvPr id="32771" name="Content Placeholder 2"/>
          <p:cNvSpPr>
            <a:spLocks noGrp="1"/>
          </p:cNvSpPr>
          <p:nvPr>
            <p:ph idx="1"/>
          </p:nvPr>
        </p:nvSpPr>
        <p:spPr/>
        <p:txBody>
          <a:bodyPr/>
          <a:lstStyle/>
          <a:p>
            <a:pPr eaLnBrk="1" hangingPunct="1"/>
            <a:r>
              <a:rPr lang="en-GB"/>
              <a:t>Afferent			Efferent </a:t>
            </a:r>
          </a:p>
          <a:p>
            <a:pPr eaLnBrk="1" hangingPunct="1"/>
            <a:endParaRPr lang="en-GB"/>
          </a:p>
          <a:p>
            <a:pPr eaLnBrk="1" hangingPunct="1"/>
            <a:r>
              <a:rPr lang="en-GB"/>
              <a:t>Feed forward 		Feedback</a:t>
            </a:r>
          </a:p>
          <a:p>
            <a:pPr eaLnBrk="1" hangingPunct="1"/>
            <a:endParaRPr lang="en-GB"/>
          </a:p>
          <a:p>
            <a:pPr eaLnBrk="1" hangingPunct="1">
              <a:buFont typeface="Wingdings 2" pitchFamily="18" charset="2"/>
              <a:buNone/>
            </a:pPr>
            <a:r>
              <a:rPr lang="en-GB"/>
              <a:t>Brain stem </a:t>
            </a:r>
          </a:p>
        </p:txBody>
      </p:sp>
      <p:cxnSp>
        <p:nvCxnSpPr>
          <p:cNvPr id="6" name="Straight Arrow Connector 5"/>
          <p:cNvCxnSpPr/>
          <p:nvPr/>
        </p:nvCxnSpPr>
        <p:spPr>
          <a:xfrm flipH="1">
            <a:off x="2268538" y="2349500"/>
            <a:ext cx="1150937"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2339975" y="2133600"/>
            <a:ext cx="10795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2916238" y="3068638"/>
            <a:ext cx="10795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2987675" y="3357563"/>
            <a:ext cx="1008063"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2339975" y="4581525"/>
            <a:ext cx="1944688" cy="5762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Visual</a:t>
            </a:r>
          </a:p>
        </p:txBody>
      </p:sp>
      <p:sp>
        <p:nvSpPr>
          <p:cNvPr id="14" name="Rectangle 13"/>
          <p:cNvSpPr/>
          <p:nvPr/>
        </p:nvSpPr>
        <p:spPr>
          <a:xfrm>
            <a:off x="2339975" y="5229225"/>
            <a:ext cx="1944688" cy="5762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err="1"/>
              <a:t>Proprioceptive</a:t>
            </a:r>
            <a:endParaRPr lang="en-GB" dirty="0"/>
          </a:p>
        </p:txBody>
      </p:sp>
      <p:sp>
        <p:nvSpPr>
          <p:cNvPr id="15" name="Rectangle 14"/>
          <p:cNvSpPr/>
          <p:nvPr/>
        </p:nvSpPr>
        <p:spPr>
          <a:xfrm>
            <a:off x="2339975" y="5876925"/>
            <a:ext cx="1944688" cy="6477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Vestibular</a:t>
            </a:r>
          </a:p>
        </p:txBody>
      </p:sp>
      <p:cxnSp>
        <p:nvCxnSpPr>
          <p:cNvPr id="17" name="Straight Arrow Connector 16"/>
          <p:cNvCxnSpPr>
            <a:stCxn id="13" idx="3"/>
          </p:cNvCxnSpPr>
          <p:nvPr/>
        </p:nvCxnSpPr>
        <p:spPr>
          <a:xfrm>
            <a:off x="4284663" y="4868863"/>
            <a:ext cx="1439862" cy="2889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14" idx="3"/>
          </p:cNvCxnSpPr>
          <p:nvPr/>
        </p:nvCxnSpPr>
        <p:spPr>
          <a:xfrm flipV="1">
            <a:off x="4284663" y="5373688"/>
            <a:ext cx="1439862" cy="1428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V="1">
            <a:off x="4356100" y="5661025"/>
            <a:ext cx="1368425" cy="57626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3" name="Oval 22"/>
          <p:cNvSpPr/>
          <p:nvPr/>
        </p:nvSpPr>
        <p:spPr>
          <a:xfrm>
            <a:off x="5940425" y="4221163"/>
            <a:ext cx="1871663" cy="1295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Vestibular Nuclei</a:t>
            </a:r>
          </a:p>
        </p:txBody>
      </p:sp>
      <p:sp>
        <p:nvSpPr>
          <p:cNvPr id="24" name="Oval 23"/>
          <p:cNvSpPr/>
          <p:nvPr/>
        </p:nvSpPr>
        <p:spPr>
          <a:xfrm>
            <a:off x="6011863" y="5229225"/>
            <a:ext cx="1944687" cy="13684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Cerebellum</a:t>
            </a:r>
          </a:p>
        </p:txBody>
      </p:sp>
      <p:cxnSp>
        <p:nvCxnSpPr>
          <p:cNvPr id="26" name="Straight Arrow Connector 25"/>
          <p:cNvCxnSpPr/>
          <p:nvPr/>
        </p:nvCxnSpPr>
        <p:spPr>
          <a:xfrm>
            <a:off x="6804025" y="5084763"/>
            <a:ext cx="0" cy="431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V="1">
            <a:off x="6948488" y="5084763"/>
            <a:ext cx="0" cy="431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wipe dir="u"/>
    <p:sndAc>
      <p:stSnd>
        <p:snd r:embed="rId2" name="breeze.wav"/>
      </p:stSnd>
    </p:sndAc>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INPUTS/ RECPTOR LEVEL</a:t>
            </a:r>
          </a:p>
        </p:txBody>
      </p:sp>
      <p:sp>
        <p:nvSpPr>
          <p:cNvPr id="3" name="Content Placeholder 2"/>
          <p:cNvSpPr>
            <a:spLocks noGrp="1"/>
          </p:cNvSpPr>
          <p:nvPr>
            <p:ph idx="1"/>
          </p:nvPr>
        </p:nvSpPr>
        <p:spPr/>
        <p:txBody>
          <a:bodyPr>
            <a:normAutofit/>
          </a:bodyPr>
          <a:lstStyle/>
          <a:p>
            <a:r>
              <a:rPr lang="en-GB" sz="4000" dirty="0"/>
              <a:t>What are the senses?</a:t>
            </a:r>
          </a:p>
        </p:txBody>
      </p:sp>
    </p:spTree>
    <p:extLst>
      <p:ext uri="{BB962C8B-B14F-4D97-AF65-F5344CB8AC3E}">
        <p14:creationId xmlns:p14="http://schemas.microsoft.com/office/powerpoint/2010/main" val="4198696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p:cNvSpPr>
          <p:nvPr>
            <p:ph type="title"/>
          </p:nvPr>
        </p:nvSpPr>
        <p:spPr>
          <a:xfrm>
            <a:off x="838200" y="685800"/>
            <a:ext cx="7772400" cy="792163"/>
          </a:xfrm>
        </p:spPr>
        <p:txBody>
          <a:bodyPr>
            <a:normAutofit/>
          </a:bodyPr>
          <a:lstStyle/>
          <a:p>
            <a:pPr eaLnBrk="1" fontAlgn="auto" hangingPunct="1">
              <a:spcAft>
                <a:spcPts val="0"/>
              </a:spcAft>
              <a:defRPr/>
            </a:pPr>
            <a:r>
              <a:rPr lang="en-GB" dirty="0"/>
              <a:t>SENSES</a:t>
            </a:r>
          </a:p>
        </p:txBody>
      </p:sp>
      <p:sp>
        <p:nvSpPr>
          <p:cNvPr id="39938" name="Rectangle 3"/>
          <p:cNvSpPr>
            <a:spLocks noGrp="1"/>
          </p:cNvSpPr>
          <p:nvPr>
            <p:ph idx="1"/>
          </p:nvPr>
        </p:nvSpPr>
        <p:spPr>
          <a:xfrm>
            <a:off x="381000" y="1600200"/>
            <a:ext cx="8229600" cy="4419600"/>
          </a:xfrm>
        </p:spPr>
        <p:txBody>
          <a:bodyPr>
            <a:normAutofit fontScale="92500" lnSpcReduction="10000"/>
          </a:bodyPr>
          <a:lstStyle/>
          <a:p>
            <a:pPr marL="274320" indent="-274320" eaLnBrk="1" fontAlgn="auto" hangingPunct="1">
              <a:lnSpc>
                <a:spcPct val="90000"/>
              </a:lnSpc>
              <a:spcAft>
                <a:spcPts val="0"/>
              </a:spcAft>
              <a:buClr>
                <a:schemeClr val="accent3"/>
              </a:buClr>
              <a:buFont typeface="Arial" pitchFamily="34" charset="0"/>
              <a:buNone/>
              <a:defRPr/>
            </a:pPr>
            <a:r>
              <a:rPr lang="en-GB" sz="2800" dirty="0"/>
              <a:t>   The sensations that the nervous system recognises are: </a:t>
            </a:r>
          </a:p>
          <a:p>
            <a:pPr>
              <a:buClr>
                <a:schemeClr val="accent3"/>
              </a:buClr>
              <a:buFont typeface="Wingdings" pitchFamily="2" charset="2"/>
              <a:buChar char="v"/>
              <a:defRPr/>
            </a:pPr>
            <a:r>
              <a:rPr lang="en-GB" sz="2800" dirty="0"/>
              <a:t>Touch (tactile)</a:t>
            </a:r>
          </a:p>
          <a:p>
            <a:pPr>
              <a:buClr>
                <a:schemeClr val="accent3"/>
              </a:buClr>
              <a:buFont typeface="Wingdings" pitchFamily="2" charset="2"/>
              <a:buChar char="v"/>
              <a:defRPr/>
            </a:pPr>
            <a:r>
              <a:rPr lang="en-GB" sz="2800" dirty="0"/>
              <a:t>Sight (vision)</a:t>
            </a:r>
          </a:p>
          <a:p>
            <a:pPr>
              <a:buClr>
                <a:schemeClr val="accent3"/>
              </a:buClr>
              <a:buFont typeface="Wingdings" pitchFamily="2" charset="2"/>
              <a:buChar char="v"/>
              <a:defRPr/>
            </a:pPr>
            <a:r>
              <a:rPr lang="en-GB" sz="2800" dirty="0"/>
              <a:t>Hearing (auditory)</a:t>
            </a:r>
          </a:p>
          <a:p>
            <a:pPr>
              <a:buClr>
                <a:schemeClr val="accent3"/>
              </a:buClr>
              <a:buFont typeface="Wingdings" pitchFamily="2" charset="2"/>
              <a:buChar char="v"/>
              <a:defRPr/>
            </a:pPr>
            <a:r>
              <a:rPr lang="en-GB" sz="2800" dirty="0"/>
              <a:t>Smell (olfactory)</a:t>
            </a:r>
          </a:p>
          <a:p>
            <a:pPr>
              <a:buClr>
                <a:schemeClr val="accent3"/>
              </a:buClr>
              <a:buFont typeface="Wingdings" pitchFamily="2" charset="2"/>
              <a:buChar char="v"/>
              <a:defRPr/>
            </a:pPr>
            <a:r>
              <a:rPr lang="en-GB" sz="2800" dirty="0"/>
              <a:t>Taste (gustatory)</a:t>
            </a:r>
          </a:p>
          <a:p>
            <a:pPr>
              <a:buFont typeface="Wingdings" pitchFamily="2" charset="2"/>
              <a:buChar char="v"/>
            </a:pPr>
            <a:r>
              <a:rPr lang="en-GB" sz="2800" dirty="0"/>
              <a:t>Vestibular (movement)</a:t>
            </a:r>
          </a:p>
          <a:p>
            <a:pPr>
              <a:buFont typeface="Wingdings" pitchFamily="2" charset="2"/>
              <a:buChar char="v"/>
            </a:pPr>
            <a:r>
              <a:rPr lang="en-GB" sz="2800" dirty="0"/>
              <a:t> Proprioception (body awareness)</a:t>
            </a:r>
            <a:endParaRPr lang="en-US" sz="2800" dirty="0"/>
          </a:p>
          <a:p>
            <a:pPr marL="0" indent="0" eaLnBrk="1" fontAlgn="auto" hangingPunct="1">
              <a:lnSpc>
                <a:spcPct val="90000"/>
              </a:lnSpc>
              <a:spcAft>
                <a:spcPts val="0"/>
              </a:spcAft>
              <a:buClr>
                <a:schemeClr val="accent3"/>
              </a:buClr>
              <a:buNone/>
              <a:defRPr/>
            </a:pPr>
            <a:endParaRPr lang="en-GB" sz="2800" dirty="0"/>
          </a:p>
          <a:p>
            <a:pPr marL="274320" indent="-274320" eaLnBrk="1" fontAlgn="auto" hangingPunct="1">
              <a:lnSpc>
                <a:spcPct val="90000"/>
              </a:lnSpc>
              <a:spcAft>
                <a:spcPts val="0"/>
              </a:spcAft>
              <a:buClr>
                <a:schemeClr val="accent3"/>
              </a:buClr>
              <a:buFont typeface="Arial" pitchFamily="34" charset="0"/>
              <a:buNone/>
              <a:defRPr/>
            </a:pPr>
            <a:r>
              <a:rPr lang="en-GB" sz="2800" dirty="0"/>
              <a:t>   </a:t>
            </a:r>
          </a:p>
          <a:p>
            <a:pPr marL="274320" indent="-274320" eaLnBrk="1" fontAlgn="auto" hangingPunct="1">
              <a:lnSpc>
                <a:spcPct val="90000"/>
              </a:lnSpc>
              <a:spcAft>
                <a:spcPts val="0"/>
              </a:spcAft>
              <a:buClr>
                <a:schemeClr val="accent3"/>
              </a:buClr>
              <a:buFont typeface="Wingdings 2"/>
              <a:buChar char=""/>
              <a:defRPr/>
            </a:pPr>
            <a:endParaRPr lang="en-GB" sz="2800" dirty="0"/>
          </a:p>
        </p:txBody>
      </p:sp>
    </p:spTree>
    <p:extLst>
      <p:ext uri="{BB962C8B-B14F-4D97-AF65-F5344CB8AC3E}">
        <p14:creationId xmlns:p14="http://schemas.microsoft.com/office/powerpoint/2010/main" val="231925773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938">
                                            <p:txEl>
                                              <p:pRg st="0" end="0"/>
                                            </p:txEl>
                                          </p:spTgt>
                                        </p:tgtEl>
                                        <p:attrNameLst>
                                          <p:attrName>style.visibility</p:attrName>
                                        </p:attrNameLst>
                                      </p:cBhvr>
                                      <p:to>
                                        <p:strVal val="visible"/>
                                      </p:to>
                                    </p:set>
                                    <p:anim calcmode="lin" valueType="num">
                                      <p:cBhvr additive="base">
                                        <p:cTn id="7" dur="500" fill="hold"/>
                                        <p:tgtEl>
                                          <p:spTgt spid="3993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93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9938">
                                            <p:txEl>
                                              <p:pRg st="1" end="1"/>
                                            </p:txEl>
                                          </p:spTgt>
                                        </p:tgtEl>
                                        <p:attrNameLst>
                                          <p:attrName>style.visibility</p:attrName>
                                        </p:attrNameLst>
                                      </p:cBhvr>
                                      <p:to>
                                        <p:strVal val="visible"/>
                                      </p:to>
                                    </p:set>
                                    <p:anim calcmode="lin" valueType="num">
                                      <p:cBhvr additive="base">
                                        <p:cTn id="13" dur="500" fill="hold"/>
                                        <p:tgtEl>
                                          <p:spTgt spid="3993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93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9938">
                                            <p:txEl>
                                              <p:pRg st="2" end="2"/>
                                            </p:txEl>
                                          </p:spTgt>
                                        </p:tgtEl>
                                        <p:attrNameLst>
                                          <p:attrName>style.visibility</p:attrName>
                                        </p:attrNameLst>
                                      </p:cBhvr>
                                      <p:to>
                                        <p:strVal val="visible"/>
                                      </p:to>
                                    </p:set>
                                    <p:anim calcmode="lin" valueType="num">
                                      <p:cBhvr additive="base">
                                        <p:cTn id="19" dur="500" fill="hold"/>
                                        <p:tgtEl>
                                          <p:spTgt spid="3993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993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9938">
                                            <p:txEl>
                                              <p:pRg st="3" end="3"/>
                                            </p:txEl>
                                          </p:spTgt>
                                        </p:tgtEl>
                                        <p:attrNameLst>
                                          <p:attrName>style.visibility</p:attrName>
                                        </p:attrNameLst>
                                      </p:cBhvr>
                                      <p:to>
                                        <p:strVal val="visible"/>
                                      </p:to>
                                    </p:set>
                                    <p:anim calcmode="lin" valueType="num">
                                      <p:cBhvr additive="base">
                                        <p:cTn id="25" dur="500" fill="hold"/>
                                        <p:tgtEl>
                                          <p:spTgt spid="3993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993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9938">
                                            <p:txEl>
                                              <p:pRg st="4" end="4"/>
                                            </p:txEl>
                                          </p:spTgt>
                                        </p:tgtEl>
                                        <p:attrNameLst>
                                          <p:attrName>style.visibility</p:attrName>
                                        </p:attrNameLst>
                                      </p:cBhvr>
                                      <p:to>
                                        <p:strVal val="visible"/>
                                      </p:to>
                                    </p:set>
                                    <p:anim calcmode="lin" valueType="num">
                                      <p:cBhvr additive="base">
                                        <p:cTn id="31" dur="500" fill="hold"/>
                                        <p:tgtEl>
                                          <p:spTgt spid="3993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993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9938">
                                            <p:txEl>
                                              <p:pRg st="5" end="5"/>
                                            </p:txEl>
                                          </p:spTgt>
                                        </p:tgtEl>
                                        <p:attrNameLst>
                                          <p:attrName>style.visibility</p:attrName>
                                        </p:attrNameLst>
                                      </p:cBhvr>
                                      <p:to>
                                        <p:strVal val="visible"/>
                                      </p:to>
                                    </p:set>
                                    <p:anim calcmode="lin" valueType="num">
                                      <p:cBhvr additive="base">
                                        <p:cTn id="37" dur="500" fill="hold"/>
                                        <p:tgtEl>
                                          <p:spTgt spid="39938">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993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9938">
                                            <p:txEl>
                                              <p:pRg st="6" end="6"/>
                                            </p:txEl>
                                          </p:spTgt>
                                        </p:tgtEl>
                                        <p:attrNameLst>
                                          <p:attrName>style.visibility</p:attrName>
                                        </p:attrNameLst>
                                      </p:cBhvr>
                                      <p:to>
                                        <p:strVal val="visible"/>
                                      </p:to>
                                    </p:set>
                                    <p:anim calcmode="lin" valueType="num">
                                      <p:cBhvr additive="base">
                                        <p:cTn id="43" dur="500" fill="hold"/>
                                        <p:tgtEl>
                                          <p:spTgt spid="39938">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993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9938">
                                            <p:txEl>
                                              <p:pRg st="7" end="7"/>
                                            </p:txEl>
                                          </p:spTgt>
                                        </p:tgtEl>
                                        <p:attrNameLst>
                                          <p:attrName>style.visibility</p:attrName>
                                        </p:attrNameLst>
                                      </p:cBhvr>
                                      <p:to>
                                        <p:strVal val="visible"/>
                                      </p:to>
                                    </p:set>
                                    <p:anim calcmode="lin" valueType="num">
                                      <p:cBhvr additive="base">
                                        <p:cTn id="49" dur="500" fill="hold"/>
                                        <p:tgtEl>
                                          <p:spTgt spid="39938">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9938">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9938">
                                            <p:txEl>
                                              <p:pRg st="9" end="9"/>
                                            </p:txEl>
                                          </p:spTgt>
                                        </p:tgtEl>
                                        <p:attrNameLst>
                                          <p:attrName>style.visibility</p:attrName>
                                        </p:attrNameLst>
                                      </p:cBhvr>
                                      <p:to>
                                        <p:strVal val="visible"/>
                                      </p:to>
                                    </p:set>
                                    <p:anim calcmode="lin" valueType="num">
                                      <p:cBhvr additive="base">
                                        <p:cTn id="55" dur="500" fill="hold"/>
                                        <p:tgtEl>
                                          <p:spTgt spid="39938">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9938">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Rectangle 2"/>
          <p:cNvSpPr>
            <a:spLocks noGrp="1"/>
          </p:cNvSpPr>
          <p:nvPr>
            <p:ph type="title"/>
          </p:nvPr>
        </p:nvSpPr>
        <p:spPr>
          <a:xfrm>
            <a:off x="685800" y="990600"/>
            <a:ext cx="7772400" cy="292100"/>
          </a:xfrm>
        </p:spPr>
        <p:txBody>
          <a:bodyPr>
            <a:normAutofit fontScale="90000"/>
          </a:bodyPr>
          <a:lstStyle/>
          <a:p>
            <a:pPr eaLnBrk="1" fontAlgn="auto" hangingPunct="1">
              <a:spcAft>
                <a:spcPts val="0"/>
              </a:spcAft>
              <a:defRPr/>
            </a:pPr>
            <a:r>
              <a:rPr lang="en-GB" sz="3200" b="1" dirty="0"/>
              <a:t>TACTILE SYSTEM</a:t>
            </a:r>
          </a:p>
        </p:txBody>
      </p:sp>
      <p:sp>
        <p:nvSpPr>
          <p:cNvPr id="65539" name="Rectangle 3"/>
          <p:cNvSpPr>
            <a:spLocks noGrp="1"/>
          </p:cNvSpPr>
          <p:nvPr>
            <p:ph idx="1"/>
          </p:nvPr>
        </p:nvSpPr>
        <p:spPr>
          <a:xfrm>
            <a:off x="457200" y="838200"/>
            <a:ext cx="8229600" cy="5334000"/>
          </a:xfrm>
        </p:spPr>
        <p:txBody>
          <a:bodyPr/>
          <a:lstStyle/>
          <a:p>
            <a:pPr eaLnBrk="1" hangingPunct="1">
              <a:lnSpc>
                <a:spcPct val="90000"/>
              </a:lnSpc>
              <a:buFont typeface="Arial" charset="0"/>
              <a:buNone/>
            </a:pPr>
            <a:r>
              <a:rPr lang="en-GB" sz="1600">
                <a:latin typeface="Times New Roman" pitchFamily="18" charset="0"/>
              </a:rPr>
              <a:t>	</a:t>
            </a:r>
          </a:p>
          <a:p>
            <a:pPr eaLnBrk="1" hangingPunct="1">
              <a:lnSpc>
                <a:spcPct val="90000"/>
              </a:lnSpc>
              <a:buFont typeface="Arial" charset="0"/>
              <a:buNone/>
            </a:pPr>
            <a:endParaRPr lang="en-GB" sz="2800"/>
          </a:p>
          <a:p>
            <a:pPr eaLnBrk="1" hangingPunct="1">
              <a:lnSpc>
                <a:spcPct val="90000"/>
              </a:lnSpc>
            </a:pPr>
            <a:r>
              <a:rPr lang="en-GB" sz="2800"/>
              <a:t>Touch is developmentally the most important system as it is the first to develop in the womb and provides us with our first means of making contact with the environment.</a:t>
            </a:r>
          </a:p>
          <a:p>
            <a:pPr eaLnBrk="1" hangingPunct="1">
              <a:lnSpc>
                <a:spcPct val="90000"/>
              </a:lnSpc>
            </a:pPr>
            <a:endParaRPr lang="en-GB" sz="2800"/>
          </a:p>
          <a:p>
            <a:pPr eaLnBrk="1" hangingPunct="1">
              <a:lnSpc>
                <a:spcPct val="90000"/>
              </a:lnSpc>
            </a:pPr>
            <a:r>
              <a:rPr lang="en-GB" sz="2800"/>
              <a:t>The skin is the largest organ of the body and registers some of our most basic sensations e.g. touch, pressure, pain and temperature.  The skin receptors send information to the brain.</a:t>
            </a:r>
            <a:endParaRPr lang="en-GB" sz="1600">
              <a:latin typeface="Times New Roman" pitchFamily="18" charset="0"/>
            </a:endParaRPr>
          </a:p>
          <a:p>
            <a:pPr eaLnBrk="1" hangingPunct="1">
              <a:lnSpc>
                <a:spcPct val="90000"/>
              </a:lnSpc>
              <a:buFont typeface="Arial" charset="0"/>
              <a:buNone/>
            </a:pPr>
            <a:r>
              <a:rPr lang="en-GB" sz="1600">
                <a:latin typeface="Times New Roman" pitchFamily="18" charset="0"/>
              </a:rPr>
              <a:t>	</a:t>
            </a:r>
          </a:p>
          <a:p>
            <a:pPr eaLnBrk="1" hangingPunct="1">
              <a:lnSpc>
                <a:spcPct val="90000"/>
              </a:lnSpc>
              <a:buFont typeface="Arial" charset="0"/>
              <a:buNone/>
            </a:pPr>
            <a:r>
              <a:rPr lang="en-GB" sz="1600">
                <a:latin typeface="Times New Roman" pitchFamily="18" charset="0"/>
              </a:rPr>
              <a:t>	</a:t>
            </a:r>
          </a:p>
        </p:txBody>
      </p:sp>
    </p:spTree>
    <p:extLst>
      <p:ext uri="{BB962C8B-B14F-4D97-AF65-F5344CB8AC3E}">
        <p14:creationId xmlns:p14="http://schemas.microsoft.com/office/powerpoint/2010/main" val="3205798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fade">
                                      <p:cBhvr>
                                        <p:cTn id="7" dur="2000"/>
                                        <p:tgtEl>
                                          <p:spTgt spid="6553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5539">
                                            <p:txEl>
                                              <p:pRg st="0" end="0"/>
                                            </p:txEl>
                                          </p:spTgt>
                                        </p:tgtEl>
                                        <p:attrNameLst>
                                          <p:attrName>style.visibility</p:attrName>
                                        </p:attrNameLst>
                                      </p:cBhvr>
                                      <p:to>
                                        <p:strVal val="visible"/>
                                      </p:to>
                                    </p:set>
                                    <p:animEffect transition="in" filter="fade">
                                      <p:cBhvr>
                                        <p:cTn id="12" dur="2000"/>
                                        <p:tgtEl>
                                          <p:spTgt spid="6553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5539">
                                            <p:txEl>
                                              <p:pRg st="2" end="2"/>
                                            </p:txEl>
                                          </p:spTgt>
                                        </p:tgtEl>
                                        <p:attrNameLst>
                                          <p:attrName>style.visibility</p:attrName>
                                        </p:attrNameLst>
                                      </p:cBhvr>
                                      <p:to>
                                        <p:strVal val="visible"/>
                                      </p:to>
                                    </p:set>
                                    <p:animEffect transition="in" filter="fade">
                                      <p:cBhvr>
                                        <p:cTn id="17" dur="2000"/>
                                        <p:tgtEl>
                                          <p:spTgt spid="6553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5539">
                                            <p:txEl>
                                              <p:pRg st="4" end="4"/>
                                            </p:txEl>
                                          </p:spTgt>
                                        </p:tgtEl>
                                        <p:attrNameLst>
                                          <p:attrName>style.visibility</p:attrName>
                                        </p:attrNameLst>
                                      </p:cBhvr>
                                      <p:to>
                                        <p:strVal val="visible"/>
                                      </p:to>
                                    </p:set>
                                    <p:animEffect transition="in" filter="fade">
                                      <p:cBhvr>
                                        <p:cTn id="22" dur="2000"/>
                                        <p:tgtEl>
                                          <p:spTgt spid="6553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5539">
                                            <p:txEl>
                                              <p:pRg st="5" end="5"/>
                                            </p:txEl>
                                          </p:spTgt>
                                        </p:tgtEl>
                                        <p:attrNameLst>
                                          <p:attrName>style.visibility</p:attrName>
                                        </p:attrNameLst>
                                      </p:cBhvr>
                                      <p:to>
                                        <p:strVal val="visible"/>
                                      </p:to>
                                    </p:set>
                                    <p:animEffect transition="in" filter="fade">
                                      <p:cBhvr>
                                        <p:cTn id="27" dur="2000"/>
                                        <p:tgtEl>
                                          <p:spTgt spid="6553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5539">
                                            <p:txEl>
                                              <p:pRg st="6" end="6"/>
                                            </p:txEl>
                                          </p:spTgt>
                                        </p:tgtEl>
                                        <p:attrNameLst>
                                          <p:attrName>style.visibility</p:attrName>
                                        </p:attrNameLst>
                                      </p:cBhvr>
                                      <p:to>
                                        <p:strVal val="visible"/>
                                      </p:to>
                                    </p:set>
                                    <p:animEffect transition="in" filter="fade">
                                      <p:cBhvr>
                                        <p:cTn id="32" dur="2000"/>
                                        <p:tgtEl>
                                          <p:spTgt spid="6553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65539"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6" name="Rectangle 2"/>
          <p:cNvSpPr>
            <a:spLocks noGrp="1"/>
          </p:cNvSpPr>
          <p:nvPr>
            <p:ph idx="1"/>
          </p:nvPr>
        </p:nvSpPr>
        <p:spPr>
          <a:xfrm>
            <a:off x="457200" y="990600"/>
            <a:ext cx="8229600" cy="5562600"/>
          </a:xfrm>
        </p:spPr>
        <p:txBody>
          <a:bodyPr>
            <a:normAutofit fontScale="85000" lnSpcReduction="20000"/>
          </a:bodyPr>
          <a:lstStyle/>
          <a:p>
            <a:pPr marL="274320" indent="-274320" eaLnBrk="1" fontAlgn="auto" hangingPunct="1">
              <a:spcAft>
                <a:spcPts val="0"/>
              </a:spcAft>
              <a:buClr>
                <a:schemeClr val="accent3"/>
              </a:buClr>
              <a:buFont typeface="Wingdings 2"/>
              <a:buChar char=""/>
              <a:defRPr/>
            </a:pPr>
            <a:r>
              <a:rPr lang="en-GB" sz="2800" dirty="0"/>
              <a:t>Foundation for social, emotional and motor development.</a:t>
            </a:r>
          </a:p>
          <a:p>
            <a:pPr marL="274320" indent="-274320" eaLnBrk="1" fontAlgn="auto" hangingPunct="1">
              <a:spcAft>
                <a:spcPts val="0"/>
              </a:spcAft>
              <a:buClr>
                <a:schemeClr val="accent3"/>
              </a:buClr>
              <a:buFont typeface="Wingdings 2"/>
              <a:buChar char=""/>
              <a:defRPr/>
            </a:pPr>
            <a:endParaRPr lang="en-GB" sz="2800" dirty="0"/>
          </a:p>
          <a:p>
            <a:pPr marL="274320" indent="-274320" eaLnBrk="1" fontAlgn="auto" hangingPunct="1">
              <a:spcAft>
                <a:spcPts val="0"/>
              </a:spcAft>
              <a:buClr>
                <a:schemeClr val="accent3"/>
              </a:buClr>
              <a:buFont typeface="Wingdings 2"/>
              <a:buChar char=""/>
              <a:defRPr/>
            </a:pPr>
            <a:r>
              <a:rPr lang="en-GB" sz="2800" dirty="0"/>
              <a:t>Composed of two systems, the discriminative and the protective:-</a:t>
            </a:r>
          </a:p>
          <a:p>
            <a:pPr marL="274320" indent="-274320" eaLnBrk="1" fontAlgn="auto" hangingPunct="1">
              <a:spcAft>
                <a:spcPts val="0"/>
              </a:spcAft>
              <a:buClr>
                <a:schemeClr val="accent3"/>
              </a:buClr>
              <a:buFont typeface="Wingdings 2"/>
              <a:buChar char=""/>
              <a:defRPr/>
            </a:pPr>
            <a:endParaRPr lang="en-GB" sz="2800" dirty="0"/>
          </a:p>
          <a:p>
            <a:pPr marL="274320" indent="-274320" eaLnBrk="1" fontAlgn="auto" hangingPunct="1">
              <a:spcAft>
                <a:spcPts val="0"/>
              </a:spcAft>
              <a:buClr>
                <a:schemeClr val="accent3"/>
              </a:buClr>
              <a:buFont typeface="Wingdings 2"/>
              <a:buChar char=""/>
              <a:defRPr/>
            </a:pPr>
            <a:r>
              <a:rPr lang="en-GB" sz="2800" dirty="0"/>
              <a:t>Discriminative allows us to determine where we are being touched and what is touching us.  Accurate discrimination requires us to register sensory input without sensory defensiveness.</a:t>
            </a:r>
          </a:p>
          <a:p>
            <a:pPr marL="274320" indent="-274320" eaLnBrk="1" fontAlgn="auto" hangingPunct="1">
              <a:lnSpc>
                <a:spcPct val="90000"/>
              </a:lnSpc>
              <a:spcAft>
                <a:spcPts val="0"/>
              </a:spcAft>
              <a:buClr>
                <a:schemeClr val="accent3"/>
              </a:buClr>
              <a:buFont typeface="Wingdings 2"/>
              <a:buChar char=""/>
              <a:defRPr/>
            </a:pPr>
            <a:endParaRPr lang="en-GB" sz="2800" dirty="0"/>
          </a:p>
          <a:p>
            <a:pPr marL="274320" indent="-274320" eaLnBrk="1" fontAlgn="auto" hangingPunct="1">
              <a:lnSpc>
                <a:spcPct val="90000"/>
              </a:lnSpc>
              <a:spcAft>
                <a:spcPts val="0"/>
              </a:spcAft>
              <a:buClr>
                <a:schemeClr val="accent3"/>
              </a:buClr>
              <a:buFont typeface="Wingdings 2"/>
              <a:buChar char=""/>
              <a:defRPr/>
            </a:pPr>
            <a:r>
              <a:rPr lang="en-GB" sz="2800" dirty="0"/>
              <a:t>Protective system tells us when we are in contact with something dangerous and causes a flight, fright or fight response.</a:t>
            </a:r>
          </a:p>
          <a:p>
            <a:pPr marL="274320" indent="-274320" eaLnBrk="1" fontAlgn="auto" hangingPunct="1">
              <a:lnSpc>
                <a:spcPct val="90000"/>
              </a:lnSpc>
              <a:spcAft>
                <a:spcPts val="0"/>
              </a:spcAft>
              <a:buClr>
                <a:schemeClr val="accent3"/>
              </a:buClr>
              <a:buFont typeface="Wingdings 2"/>
              <a:buNone/>
              <a:defRPr/>
            </a:pPr>
            <a:r>
              <a:rPr lang="en-GB" sz="2800" dirty="0"/>
              <a:t>				</a:t>
            </a:r>
          </a:p>
          <a:p>
            <a:pPr marL="274320" indent="-274320" eaLnBrk="1" fontAlgn="auto" hangingPunct="1">
              <a:lnSpc>
                <a:spcPct val="90000"/>
              </a:lnSpc>
              <a:spcAft>
                <a:spcPts val="0"/>
              </a:spcAft>
              <a:buClr>
                <a:schemeClr val="accent3"/>
              </a:buClr>
              <a:buFont typeface="Wingdings 2"/>
              <a:buChar char=""/>
              <a:defRPr/>
            </a:pPr>
            <a:r>
              <a:rPr lang="en-GB" sz="2800" dirty="0"/>
              <a:t>The protective and discriminative systems must perceive information correctly and work in balance in order for the tactile system to function efficiently.</a:t>
            </a:r>
          </a:p>
          <a:p>
            <a:pPr marL="274320" indent="-274320" eaLnBrk="1" fontAlgn="auto" hangingPunct="1">
              <a:spcAft>
                <a:spcPts val="0"/>
              </a:spcAft>
              <a:buClr>
                <a:schemeClr val="accent3"/>
              </a:buClr>
              <a:buFont typeface="Wingdings 2"/>
              <a:buChar char=""/>
              <a:defRPr/>
            </a:pPr>
            <a:endParaRPr lang="en-GB" sz="2800" dirty="0"/>
          </a:p>
          <a:p>
            <a:pPr marL="274320" indent="-274320" eaLnBrk="1" fontAlgn="auto" hangingPunct="1">
              <a:spcAft>
                <a:spcPts val="0"/>
              </a:spcAft>
              <a:buClr>
                <a:schemeClr val="accent3"/>
              </a:buClr>
              <a:buFont typeface="Arial" pitchFamily="34" charset="0"/>
              <a:buNone/>
              <a:defRPr/>
            </a:pPr>
            <a:endParaRPr lang="en-GB" sz="2800" dirty="0"/>
          </a:p>
        </p:txBody>
      </p:sp>
    </p:spTree>
    <p:extLst>
      <p:ext uri="{BB962C8B-B14F-4D97-AF65-F5344CB8AC3E}">
        <p14:creationId xmlns:p14="http://schemas.microsoft.com/office/powerpoint/2010/main" val="1991830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75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758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6758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6758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67586">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6758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762000"/>
            <a:ext cx="8229600" cy="628650"/>
          </a:xfrm>
        </p:spPr>
        <p:txBody>
          <a:bodyPr>
            <a:normAutofit/>
          </a:bodyPr>
          <a:lstStyle/>
          <a:p>
            <a:pPr eaLnBrk="1" fontAlgn="auto" hangingPunct="1">
              <a:spcAft>
                <a:spcPts val="0"/>
              </a:spcAft>
              <a:defRPr/>
            </a:pPr>
            <a:r>
              <a:rPr lang="en-GB" dirty="0"/>
              <a:t>Function of tactile system</a:t>
            </a:r>
          </a:p>
        </p:txBody>
      </p:sp>
      <p:sp>
        <p:nvSpPr>
          <p:cNvPr id="56323" name="Rectangle 3"/>
          <p:cNvSpPr>
            <a:spLocks noGrp="1" noChangeArrowheads="1"/>
          </p:cNvSpPr>
          <p:nvPr>
            <p:ph idx="1"/>
          </p:nvPr>
        </p:nvSpPr>
        <p:spPr/>
        <p:txBody>
          <a:bodyPr/>
          <a:lstStyle/>
          <a:p>
            <a:pPr eaLnBrk="1" hangingPunct="1">
              <a:lnSpc>
                <a:spcPct val="90000"/>
              </a:lnSpc>
              <a:buClr>
                <a:schemeClr val="tx1"/>
              </a:buClr>
            </a:pPr>
            <a:r>
              <a:rPr lang="en-GB" sz="2400"/>
              <a:t> Regulates arousal, attention and activity level.</a:t>
            </a:r>
          </a:p>
          <a:p>
            <a:pPr eaLnBrk="1" hangingPunct="1">
              <a:lnSpc>
                <a:spcPct val="90000"/>
              </a:lnSpc>
              <a:buClr>
                <a:schemeClr val="tx1"/>
              </a:buClr>
            </a:pPr>
            <a:endParaRPr lang="en-GB" sz="2400"/>
          </a:p>
          <a:p>
            <a:pPr eaLnBrk="1" hangingPunct="1">
              <a:lnSpc>
                <a:spcPct val="90000"/>
              </a:lnSpc>
              <a:buClr>
                <a:schemeClr val="tx1"/>
              </a:buClr>
            </a:pPr>
            <a:r>
              <a:rPr lang="en-GB" sz="2400"/>
              <a:t> Links to emotional and social development.</a:t>
            </a:r>
          </a:p>
          <a:p>
            <a:pPr eaLnBrk="1" hangingPunct="1">
              <a:lnSpc>
                <a:spcPct val="90000"/>
              </a:lnSpc>
              <a:buClr>
                <a:schemeClr val="tx1"/>
              </a:buClr>
            </a:pPr>
            <a:endParaRPr lang="en-GB" sz="2400"/>
          </a:p>
          <a:p>
            <a:pPr eaLnBrk="1" hangingPunct="1">
              <a:lnSpc>
                <a:spcPct val="90000"/>
              </a:lnSpc>
              <a:buClr>
                <a:schemeClr val="tx1"/>
              </a:buClr>
            </a:pPr>
            <a:r>
              <a:rPr lang="en-GB" sz="2400"/>
              <a:t> Contributes to development of body schema.</a:t>
            </a:r>
          </a:p>
          <a:p>
            <a:pPr eaLnBrk="1" hangingPunct="1">
              <a:lnSpc>
                <a:spcPct val="90000"/>
              </a:lnSpc>
              <a:buClr>
                <a:schemeClr val="tx1"/>
              </a:buClr>
            </a:pPr>
            <a:endParaRPr lang="en-GB" sz="2400"/>
          </a:p>
          <a:p>
            <a:pPr eaLnBrk="1" hangingPunct="1">
              <a:lnSpc>
                <a:spcPct val="90000"/>
              </a:lnSpc>
              <a:buClr>
                <a:schemeClr val="tx1"/>
              </a:buClr>
            </a:pPr>
            <a:r>
              <a:rPr lang="en-GB" sz="2400"/>
              <a:t> Serves as a basis for the development of praxis.</a:t>
            </a:r>
          </a:p>
          <a:p>
            <a:pPr eaLnBrk="1" hangingPunct="1">
              <a:lnSpc>
                <a:spcPct val="90000"/>
              </a:lnSpc>
              <a:buClr>
                <a:schemeClr val="tx1"/>
              </a:buClr>
            </a:pPr>
            <a:endParaRPr lang="en-GB" sz="2400"/>
          </a:p>
          <a:p>
            <a:pPr eaLnBrk="1" hangingPunct="1">
              <a:lnSpc>
                <a:spcPct val="90000"/>
              </a:lnSpc>
              <a:buClr>
                <a:schemeClr val="tx1"/>
              </a:buClr>
            </a:pPr>
            <a:r>
              <a:rPr lang="en-GB" sz="2400"/>
              <a:t> Forms the foundation for perceptual and cognitive development.</a:t>
            </a:r>
          </a:p>
        </p:txBody>
      </p:sp>
    </p:spTree>
    <p:extLst>
      <p:ext uri="{BB962C8B-B14F-4D97-AF65-F5344CB8AC3E}">
        <p14:creationId xmlns:p14="http://schemas.microsoft.com/office/powerpoint/2010/main" val="7866185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346" name="Group 3"/>
          <p:cNvGrpSpPr>
            <a:grpSpLocks/>
          </p:cNvGrpSpPr>
          <p:nvPr/>
        </p:nvGrpSpPr>
        <p:grpSpPr bwMode="auto">
          <a:xfrm>
            <a:off x="0" y="0"/>
            <a:ext cx="9144000" cy="6705600"/>
            <a:chOff x="711" y="774"/>
            <a:chExt cx="10661" cy="6672"/>
          </a:xfrm>
        </p:grpSpPr>
        <p:sp>
          <p:nvSpPr>
            <p:cNvPr id="57347" name="Text Box 4"/>
            <p:cNvSpPr txBox="1">
              <a:spLocks noChangeArrowheads="1"/>
            </p:cNvSpPr>
            <p:nvPr/>
          </p:nvSpPr>
          <p:spPr bwMode="auto">
            <a:xfrm>
              <a:off x="711" y="774"/>
              <a:ext cx="10661" cy="6450"/>
            </a:xfrm>
            <a:prstGeom prst="rect">
              <a:avLst/>
            </a:prstGeom>
            <a:solidFill>
              <a:srgbClr val="FFFFFF"/>
            </a:solidFill>
            <a:ln w="9525">
              <a:solidFill>
                <a:srgbClr val="000000"/>
              </a:solidFill>
              <a:miter lim="800000"/>
              <a:headEnd/>
              <a:tailEnd/>
            </a:ln>
          </p:spPr>
          <p:txBody>
            <a:bodyPr/>
            <a:lstStyle/>
            <a:p>
              <a:endParaRPr lang="en-US"/>
            </a:p>
          </p:txBody>
        </p:sp>
        <p:grpSp>
          <p:nvGrpSpPr>
            <p:cNvPr id="57348" name="Group 5"/>
            <p:cNvGrpSpPr>
              <a:grpSpLocks/>
            </p:cNvGrpSpPr>
            <p:nvPr/>
          </p:nvGrpSpPr>
          <p:grpSpPr bwMode="auto">
            <a:xfrm>
              <a:off x="1245" y="1200"/>
              <a:ext cx="9690" cy="6246"/>
              <a:chOff x="1245" y="1200"/>
              <a:chExt cx="9690" cy="6246"/>
            </a:xfrm>
          </p:grpSpPr>
          <p:sp>
            <p:nvSpPr>
              <p:cNvPr id="27654" name="Text Box 6"/>
              <p:cNvSpPr txBox="1">
                <a:spLocks noChangeArrowheads="1"/>
              </p:cNvSpPr>
              <p:nvPr/>
            </p:nvSpPr>
            <p:spPr bwMode="auto">
              <a:xfrm>
                <a:off x="5836" y="1382"/>
                <a:ext cx="1829" cy="82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Tactile</a:t>
                </a:r>
              </a:p>
              <a:p>
                <a:pPr algn="ctr">
                  <a:spcAft>
                    <a:spcPts val="1000"/>
                  </a:spcAft>
                  <a:defRPr/>
                </a:pPr>
                <a:r>
                  <a:rPr lang="en-GB" sz="1200" b="1" dirty="0">
                    <a:latin typeface="Calibri" pitchFamily="34" charset="0"/>
                    <a:cs typeface="Arial" pitchFamily="34" charset="0"/>
                  </a:rPr>
                  <a:t>Receptors</a:t>
                </a:r>
                <a:endParaRPr lang="en-US" sz="1200" b="1" dirty="0">
                  <a:latin typeface="Arial" pitchFamily="34" charset="0"/>
                  <a:cs typeface="Arial" pitchFamily="34" charset="0"/>
                </a:endParaRPr>
              </a:p>
            </p:txBody>
          </p:sp>
          <p:sp>
            <p:nvSpPr>
              <p:cNvPr id="27655" name="Text Box 7"/>
              <p:cNvSpPr txBox="1">
                <a:spLocks noChangeArrowheads="1"/>
              </p:cNvSpPr>
              <p:nvPr/>
            </p:nvSpPr>
            <p:spPr bwMode="auto">
              <a:xfrm>
                <a:off x="3256" y="2625"/>
                <a:ext cx="1575" cy="88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err="1">
                    <a:latin typeface="Calibri" pitchFamily="34" charset="0"/>
                    <a:cs typeface="Arial" pitchFamily="34" charset="0"/>
                  </a:rPr>
                  <a:t>Thermoreceptors</a:t>
                </a:r>
                <a:endParaRPr lang="en-GB" sz="1200" b="1" dirty="0">
                  <a:latin typeface="Calibri" pitchFamily="34" charset="0"/>
                  <a:cs typeface="Arial" pitchFamily="34" charset="0"/>
                </a:endParaRPr>
              </a:p>
              <a:p>
                <a:pPr algn="ctr">
                  <a:spcAft>
                    <a:spcPts val="1000"/>
                  </a:spcAft>
                  <a:defRPr/>
                </a:pPr>
                <a:r>
                  <a:rPr lang="en-GB" sz="1200" b="1" dirty="0">
                    <a:latin typeface="Calibri" pitchFamily="34" charset="0"/>
                    <a:cs typeface="Arial" pitchFamily="34" charset="0"/>
                  </a:rPr>
                  <a:t>Pain Receptors</a:t>
                </a:r>
              </a:p>
              <a:p>
                <a:pPr algn="ctr">
                  <a:spcAft>
                    <a:spcPts val="1000"/>
                  </a:spcAft>
                  <a:defRPr/>
                </a:pPr>
                <a:r>
                  <a:rPr lang="en-GB" sz="1200" b="1" dirty="0">
                    <a:latin typeface="Calibri" pitchFamily="34" charset="0"/>
                    <a:cs typeface="Arial" pitchFamily="34" charset="0"/>
                  </a:rPr>
                  <a:t>Light touch</a:t>
                </a:r>
                <a:endParaRPr lang="en-US" sz="1200" b="1" dirty="0">
                  <a:latin typeface="Arial" pitchFamily="34" charset="0"/>
                  <a:cs typeface="Arial" pitchFamily="34" charset="0"/>
                </a:endParaRPr>
              </a:p>
            </p:txBody>
          </p:sp>
          <p:sp>
            <p:nvSpPr>
              <p:cNvPr id="27656" name="Text Box 8"/>
              <p:cNvSpPr txBox="1">
                <a:spLocks noChangeArrowheads="1"/>
              </p:cNvSpPr>
              <p:nvPr/>
            </p:nvSpPr>
            <p:spPr bwMode="auto">
              <a:xfrm>
                <a:off x="8355" y="2518"/>
                <a:ext cx="2010" cy="1147"/>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err="1">
                    <a:latin typeface="Calibri" pitchFamily="34" charset="0"/>
                    <a:cs typeface="Arial" pitchFamily="34" charset="0"/>
                  </a:rPr>
                  <a:t>Merkles</a:t>
                </a:r>
                <a:r>
                  <a:rPr lang="en-GB" sz="1100" b="1" dirty="0">
                    <a:latin typeface="Calibri" pitchFamily="34" charset="0"/>
                    <a:cs typeface="Arial" pitchFamily="34" charset="0"/>
                  </a:rPr>
                  <a:t> Discs</a:t>
                </a:r>
              </a:p>
              <a:p>
                <a:pPr algn="ctr">
                  <a:spcAft>
                    <a:spcPts val="1000"/>
                  </a:spcAft>
                  <a:defRPr/>
                </a:pPr>
                <a:r>
                  <a:rPr lang="en-GB" sz="1100" b="1" dirty="0" err="1">
                    <a:latin typeface="Calibri" pitchFamily="34" charset="0"/>
                    <a:cs typeface="Arial" pitchFamily="34" charset="0"/>
                  </a:rPr>
                  <a:t>Paccini</a:t>
                </a:r>
                <a:r>
                  <a:rPr lang="en-GB" sz="1100" b="1" dirty="0">
                    <a:latin typeface="Calibri" pitchFamily="34" charset="0"/>
                    <a:cs typeface="Arial" pitchFamily="34" charset="0"/>
                  </a:rPr>
                  <a:t> Corpuscles</a:t>
                </a:r>
              </a:p>
              <a:p>
                <a:pPr algn="ctr">
                  <a:spcAft>
                    <a:spcPts val="1000"/>
                  </a:spcAft>
                  <a:defRPr/>
                </a:pPr>
                <a:r>
                  <a:rPr lang="en-GB" sz="1100" b="1" dirty="0" err="1">
                    <a:latin typeface="Calibri" pitchFamily="34" charset="0"/>
                    <a:cs typeface="Arial" pitchFamily="34" charset="0"/>
                  </a:rPr>
                  <a:t>Messiners</a:t>
                </a:r>
                <a:r>
                  <a:rPr lang="en-GB" sz="1100" b="1" dirty="0">
                    <a:latin typeface="Calibri" pitchFamily="34" charset="0"/>
                    <a:cs typeface="Arial" pitchFamily="34" charset="0"/>
                  </a:rPr>
                  <a:t> Corpuscles</a:t>
                </a:r>
              </a:p>
              <a:p>
                <a:pPr algn="ctr">
                  <a:spcAft>
                    <a:spcPts val="1000"/>
                  </a:spcAft>
                  <a:defRPr/>
                </a:pPr>
                <a:r>
                  <a:rPr lang="en-GB" sz="1100" b="1" dirty="0" err="1">
                    <a:latin typeface="Calibri" pitchFamily="34" charset="0"/>
                    <a:cs typeface="Arial" pitchFamily="34" charset="0"/>
                  </a:rPr>
                  <a:t>Raffini</a:t>
                </a:r>
                <a:r>
                  <a:rPr lang="en-GB" sz="1100" b="1" dirty="0">
                    <a:latin typeface="Calibri" pitchFamily="34" charset="0"/>
                    <a:cs typeface="Arial" pitchFamily="34" charset="0"/>
                  </a:rPr>
                  <a:t> Corpuscles</a:t>
                </a:r>
              </a:p>
              <a:p>
                <a:pPr>
                  <a:defRPr/>
                </a:pPr>
                <a:endParaRPr lang="en-US" dirty="0">
                  <a:latin typeface="Arial" pitchFamily="34" charset="0"/>
                  <a:cs typeface="Arial" pitchFamily="34" charset="0"/>
                </a:endParaRPr>
              </a:p>
            </p:txBody>
          </p:sp>
          <p:sp>
            <p:nvSpPr>
              <p:cNvPr id="27657" name="Text Box 9"/>
              <p:cNvSpPr txBox="1">
                <a:spLocks noChangeArrowheads="1"/>
              </p:cNvSpPr>
              <p:nvPr/>
            </p:nvSpPr>
            <p:spPr bwMode="auto">
              <a:xfrm>
                <a:off x="1251" y="4066"/>
                <a:ext cx="1769" cy="20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Informs Reticular</a:t>
                </a: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Formation – Alerting</a:t>
                </a:r>
              </a:p>
              <a:p>
                <a:pPr algn="ctr">
                  <a:spcAft>
                    <a:spcPts val="1000"/>
                  </a:spcAft>
                  <a:defRPr/>
                </a:pPr>
                <a:endParaRPr lang="en-GB" sz="1100" b="1" dirty="0">
                  <a:latin typeface="Calibri" pitchFamily="34" charset="0"/>
                  <a:cs typeface="Arial" pitchFamily="34" charset="0"/>
                </a:endParaRPr>
              </a:p>
              <a:p>
                <a:pPr algn="ctr">
                  <a:spcAft>
                    <a:spcPts val="1000"/>
                  </a:spcAft>
                  <a:defRPr/>
                </a:pPr>
                <a:r>
                  <a:rPr lang="en-GB" sz="1100" b="1" dirty="0">
                    <a:latin typeface="Calibri" pitchFamily="34" charset="0"/>
                    <a:cs typeface="Arial" pitchFamily="34" charset="0"/>
                  </a:rPr>
                  <a:t>Goes onto Limbic </a:t>
                </a:r>
              </a:p>
              <a:p>
                <a:pPr algn="ctr">
                  <a:spcAft>
                    <a:spcPts val="1000"/>
                  </a:spcAft>
                  <a:defRPr/>
                </a:pPr>
                <a:r>
                  <a:rPr lang="en-GB" sz="1100" b="1" dirty="0">
                    <a:latin typeface="Calibri" pitchFamily="34" charset="0"/>
                    <a:cs typeface="Arial" pitchFamily="34" charset="0"/>
                  </a:rPr>
                  <a:t>System, ANS</a:t>
                </a:r>
              </a:p>
              <a:p>
                <a:pPr algn="ctr">
                  <a:spcAft>
                    <a:spcPts val="1000"/>
                  </a:spcAft>
                  <a:defRPr/>
                </a:pPr>
                <a:r>
                  <a:rPr lang="en-GB" sz="1100" b="1" dirty="0">
                    <a:latin typeface="Calibri" pitchFamily="34" charset="0"/>
                    <a:cs typeface="Arial" pitchFamily="34" charset="0"/>
                  </a:rPr>
                  <a:t>Response &amp; tagging</a:t>
                </a:r>
                <a:endParaRPr lang="en-US" sz="1100" b="1" dirty="0">
                  <a:latin typeface="Arial" pitchFamily="34" charset="0"/>
                  <a:cs typeface="Arial" pitchFamily="34" charset="0"/>
                </a:endParaRPr>
              </a:p>
            </p:txBody>
          </p:sp>
          <p:sp>
            <p:nvSpPr>
              <p:cNvPr id="27658" name="Text Box 10"/>
              <p:cNvSpPr txBox="1">
                <a:spLocks noChangeArrowheads="1"/>
              </p:cNvSpPr>
              <p:nvPr/>
            </p:nvSpPr>
            <p:spPr bwMode="auto">
              <a:xfrm>
                <a:off x="3376" y="4036"/>
                <a:ext cx="1636" cy="91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err="1">
                    <a:latin typeface="Calibri" pitchFamily="34" charset="0"/>
                    <a:cs typeface="Arial" pitchFamily="34" charset="0"/>
                  </a:rPr>
                  <a:t>Anteriolateral</a:t>
                </a:r>
                <a:r>
                  <a:rPr lang="en-GB" sz="1200" b="1" dirty="0">
                    <a:latin typeface="Calibri" pitchFamily="34" charset="0"/>
                    <a:cs typeface="Arial" pitchFamily="34" charset="0"/>
                  </a:rPr>
                  <a:t>/Spin</a:t>
                </a:r>
              </a:p>
              <a:p>
                <a:pPr algn="ctr">
                  <a:spcAft>
                    <a:spcPts val="1000"/>
                  </a:spcAft>
                  <a:defRPr/>
                </a:pPr>
                <a:r>
                  <a:rPr lang="en-GB" sz="1200" b="1" dirty="0" err="1">
                    <a:latin typeface="Calibri" pitchFamily="34" charset="0"/>
                    <a:cs typeface="Arial" pitchFamily="34" charset="0"/>
                  </a:rPr>
                  <a:t>Othalamic</a:t>
                </a:r>
                <a:r>
                  <a:rPr lang="en-GB" sz="1200" b="1" dirty="0">
                    <a:latin typeface="Calibri" pitchFamily="34" charset="0"/>
                    <a:cs typeface="Arial" pitchFamily="34" charset="0"/>
                  </a:rPr>
                  <a:t> tract</a:t>
                </a:r>
                <a:endParaRPr lang="en-US" sz="1200" b="1" dirty="0">
                  <a:latin typeface="Arial" pitchFamily="34" charset="0"/>
                  <a:cs typeface="Arial" pitchFamily="34" charset="0"/>
                </a:endParaRPr>
              </a:p>
            </p:txBody>
          </p:sp>
          <p:sp>
            <p:nvSpPr>
              <p:cNvPr id="27659" name="Text Box 11"/>
              <p:cNvSpPr txBox="1">
                <a:spLocks noChangeArrowheads="1"/>
              </p:cNvSpPr>
              <p:nvPr/>
            </p:nvSpPr>
            <p:spPr bwMode="auto">
              <a:xfrm>
                <a:off x="5266" y="4066"/>
                <a:ext cx="1440" cy="91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Trigeminal System</a:t>
                </a:r>
                <a:endParaRPr lang="en-US" sz="1200" b="1" dirty="0">
                  <a:latin typeface="Arial" pitchFamily="34" charset="0"/>
                  <a:cs typeface="Arial" pitchFamily="34" charset="0"/>
                </a:endParaRPr>
              </a:p>
            </p:txBody>
          </p:sp>
          <p:sp>
            <p:nvSpPr>
              <p:cNvPr id="27660" name="Text Box 12"/>
              <p:cNvSpPr txBox="1">
                <a:spLocks noChangeArrowheads="1"/>
              </p:cNvSpPr>
              <p:nvPr/>
            </p:nvSpPr>
            <p:spPr bwMode="auto">
              <a:xfrm>
                <a:off x="6930" y="4066"/>
                <a:ext cx="1832" cy="91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Trigeminal System</a:t>
                </a:r>
                <a:endParaRPr lang="en-US" sz="1200" b="1" dirty="0">
                  <a:latin typeface="Arial" pitchFamily="34" charset="0"/>
                  <a:cs typeface="Arial" pitchFamily="34" charset="0"/>
                </a:endParaRPr>
              </a:p>
            </p:txBody>
          </p:sp>
          <p:sp>
            <p:nvSpPr>
              <p:cNvPr id="27661" name="Text Box 13"/>
              <p:cNvSpPr txBox="1">
                <a:spLocks noChangeArrowheads="1"/>
              </p:cNvSpPr>
              <p:nvPr/>
            </p:nvSpPr>
            <p:spPr bwMode="auto">
              <a:xfrm>
                <a:off x="9090" y="4066"/>
                <a:ext cx="1845" cy="91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Dorsal Column</a:t>
                </a:r>
              </a:p>
              <a:p>
                <a:pPr algn="ctr">
                  <a:spcAft>
                    <a:spcPts val="1000"/>
                  </a:spcAft>
                  <a:defRPr/>
                </a:pPr>
                <a:r>
                  <a:rPr lang="en-GB" sz="1200" b="1" dirty="0">
                    <a:latin typeface="Calibri" pitchFamily="34" charset="0"/>
                    <a:cs typeface="Arial" pitchFamily="34" charset="0"/>
                  </a:rPr>
                  <a:t>Medial </a:t>
                </a:r>
                <a:r>
                  <a:rPr lang="en-GB" sz="1200" b="1" dirty="0" err="1">
                    <a:latin typeface="Calibri" pitchFamily="34" charset="0"/>
                    <a:cs typeface="Arial" pitchFamily="34" charset="0"/>
                  </a:rPr>
                  <a:t>Lemniscus</a:t>
                </a:r>
                <a:endParaRPr lang="en-US" sz="1200" b="1" dirty="0">
                  <a:latin typeface="Arial" pitchFamily="34" charset="0"/>
                  <a:cs typeface="Arial" pitchFamily="34" charset="0"/>
                </a:endParaRPr>
              </a:p>
            </p:txBody>
          </p:sp>
          <p:sp>
            <p:nvSpPr>
              <p:cNvPr id="27662" name="Text Box 14"/>
              <p:cNvSpPr txBox="1">
                <a:spLocks noChangeArrowheads="1"/>
              </p:cNvSpPr>
              <p:nvPr/>
            </p:nvSpPr>
            <p:spPr bwMode="auto">
              <a:xfrm>
                <a:off x="9090" y="5280"/>
                <a:ext cx="1845" cy="178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Discrimination</a:t>
                </a:r>
              </a:p>
              <a:p>
                <a:pPr algn="ctr">
                  <a:spcAft>
                    <a:spcPts val="1000"/>
                  </a:spcAft>
                  <a:defRPr/>
                </a:pPr>
                <a:r>
                  <a:rPr lang="en-GB" sz="1100" b="1" dirty="0">
                    <a:latin typeface="Calibri" pitchFamily="34" charset="0"/>
                    <a:cs typeface="Arial" pitchFamily="34" charset="0"/>
                  </a:rPr>
                  <a:t>Exploration</a:t>
                </a: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Informs the </a:t>
                </a:r>
                <a:r>
                  <a:rPr lang="en-GB" sz="1100" b="1" dirty="0" err="1">
                    <a:latin typeface="Calibri" pitchFamily="34" charset="0"/>
                    <a:cs typeface="Arial" pitchFamily="34" charset="0"/>
                  </a:rPr>
                  <a:t>Somatosensory</a:t>
                </a:r>
                <a:r>
                  <a:rPr lang="en-GB" sz="1100" b="1" dirty="0">
                    <a:latin typeface="Calibri" pitchFamily="34" charset="0"/>
                    <a:cs typeface="Arial" pitchFamily="34" charset="0"/>
                  </a:rPr>
                  <a:t> cortex</a:t>
                </a:r>
              </a:p>
              <a:p>
                <a:pPr algn="ctr">
                  <a:spcAft>
                    <a:spcPts val="1000"/>
                  </a:spcAft>
                  <a:defRPr/>
                </a:pPr>
                <a:r>
                  <a:rPr lang="en-GB" sz="1100" b="1" dirty="0">
                    <a:solidFill>
                      <a:srgbClr val="FF0000"/>
                    </a:solidFill>
                    <a:latin typeface="Calibri" pitchFamily="34" charset="0"/>
                    <a:cs typeface="Arial" pitchFamily="34" charset="0"/>
                  </a:rPr>
                  <a:t>Information used to inform motor planning in frontal cortex</a:t>
                </a:r>
                <a:endParaRPr lang="en-GB" sz="1100" b="1" dirty="0">
                  <a:solidFill>
                    <a:srgbClr val="FF0000"/>
                  </a:solidFill>
                  <a:latin typeface="Times New Roman" pitchFamily="18" charset="0"/>
                  <a:cs typeface="Arial" pitchFamily="34" charset="0"/>
                </a:endParaRPr>
              </a:p>
              <a:p>
                <a:pPr>
                  <a:defRPr/>
                </a:pPr>
                <a:endParaRPr lang="en-US" dirty="0">
                  <a:latin typeface="Arial" pitchFamily="34" charset="0"/>
                  <a:cs typeface="Arial" pitchFamily="34" charset="0"/>
                </a:endParaRPr>
              </a:p>
            </p:txBody>
          </p:sp>
          <p:sp>
            <p:nvSpPr>
              <p:cNvPr id="27663" name="Text Box 15"/>
              <p:cNvSpPr txBox="1">
                <a:spLocks noChangeArrowheads="1"/>
              </p:cNvSpPr>
              <p:nvPr/>
            </p:nvSpPr>
            <p:spPr bwMode="auto">
              <a:xfrm>
                <a:off x="3435" y="5280"/>
                <a:ext cx="1560" cy="216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Protection of body –</a:t>
                </a: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Withdrawal</a:t>
                </a: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Information </a:t>
                </a:r>
                <a:endParaRPr lang="en-GB" sz="1100" b="1" dirty="0">
                  <a:latin typeface="Times New Roman" pitchFamily="18" charset="0"/>
                  <a:cs typeface="Arial" pitchFamily="34" charset="0"/>
                </a:endParaRPr>
              </a:p>
              <a:p>
                <a:pPr algn="ctr">
                  <a:spcAft>
                    <a:spcPts val="1000"/>
                  </a:spcAft>
                  <a:defRPr/>
                </a:pP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Ultimately informs</a:t>
                </a:r>
              </a:p>
              <a:p>
                <a:pPr algn="ctr">
                  <a:spcAft>
                    <a:spcPts val="1000"/>
                  </a:spcAft>
                  <a:defRPr/>
                </a:pPr>
                <a:r>
                  <a:rPr lang="en-GB" sz="1100" b="1" dirty="0" err="1">
                    <a:latin typeface="Calibri" pitchFamily="34" charset="0"/>
                    <a:cs typeface="Arial" pitchFamily="34" charset="0"/>
                  </a:rPr>
                  <a:t>Somatosensory</a:t>
                </a: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cortex</a:t>
                </a:r>
                <a:endParaRPr lang="en-US" sz="1100" b="1" dirty="0">
                  <a:latin typeface="Arial" pitchFamily="34" charset="0"/>
                  <a:cs typeface="Arial" pitchFamily="34" charset="0"/>
                </a:endParaRPr>
              </a:p>
            </p:txBody>
          </p:sp>
          <p:sp>
            <p:nvSpPr>
              <p:cNvPr id="27664" name="Text Box 16"/>
              <p:cNvSpPr txBox="1">
                <a:spLocks noChangeArrowheads="1"/>
              </p:cNvSpPr>
              <p:nvPr/>
            </p:nvSpPr>
            <p:spPr bwMode="auto">
              <a:xfrm>
                <a:off x="5266" y="5280"/>
                <a:ext cx="1440" cy="216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Protection of head &amp; face</a:t>
                </a:r>
              </a:p>
              <a:p>
                <a:pPr algn="ctr">
                  <a:spcAft>
                    <a:spcPts val="1000"/>
                  </a:spcAft>
                  <a:defRPr/>
                </a:pPr>
                <a:endParaRPr lang="en-GB" sz="1100" b="1" dirty="0">
                  <a:latin typeface="Calibri" pitchFamily="34" charset="0"/>
                  <a:cs typeface="Arial" pitchFamily="34" charset="0"/>
                </a:endParaRPr>
              </a:p>
              <a:p>
                <a:pPr algn="ctr">
                  <a:spcAft>
                    <a:spcPts val="1000"/>
                  </a:spcAft>
                  <a:defRPr/>
                </a:pPr>
                <a:r>
                  <a:rPr lang="en-GB" sz="1100" b="1" dirty="0">
                    <a:latin typeface="Calibri" pitchFamily="34" charset="0"/>
                    <a:cs typeface="Arial" pitchFamily="34" charset="0"/>
                  </a:rPr>
                  <a:t>Withdrawal</a:t>
                </a:r>
              </a:p>
              <a:p>
                <a:pPr algn="ctr">
                  <a:spcAft>
                    <a:spcPts val="1000"/>
                  </a:spcAft>
                  <a:defRPr/>
                </a:pPr>
                <a:r>
                  <a:rPr lang="en-GB" sz="1100" b="1" dirty="0">
                    <a:latin typeface="Calibri" pitchFamily="34" charset="0"/>
                    <a:cs typeface="Arial" pitchFamily="34" charset="0"/>
                  </a:rPr>
                  <a:t>Ultimately informs</a:t>
                </a:r>
                <a:endParaRPr lang="en-GB" sz="1100" b="1" dirty="0">
                  <a:latin typeface="Times New Roman" pitchFamily="18" charset="0"/>
                  <a:cs typeface="Arial" pitchFamily="34" charset="0"/>
                </a:endParaRPr>
              </a:p>
              <a:p>
                <a:pPr algn="ctr">
                  <a:spcAft>
                    <a:spcPts val="1000"/>
                  </a:spcAft>
                  <a:defRPr/>
                </a:pPr>
                <a:r>
                  <a:rPr lang="en-GB" sz="1100" b="1" dirty="0" err="1">
                    <a:latin typeface="Calibri" pitchFamily="34" charset="0"/>
                    <a:cs typeface="Arial" pitchFamily="34" charset="0"/>
                  </a:rPr>
                  <a:t>Somatosensory</a:t>
                </a:r>
                <a:r>
                  <a:rPr lang="en-GB" sz="1100" b="1" dirty="0">
                    <a:latin typeface="Calibri" pitchFamily="34" charset="0"/>
                    <a:cs typeface="Arial" pitchFamily="34" charset="0"/>
                  </a:rPr>
                  <a:t> cortex</a:t>
                </a:r>
                <a:endParaRPr lang="en-US" sz="1100" b="1" dirty="0">
                  <a:latin typeface="Arial" pitchFamily="34" charset="0"/>
                  <a:cs typeface="Arial" pitchFamily="34" charset="0"/>
                </a:endParaRPr>
              </a:p>
            </p:txBody>
          </p:sp>
          <p:sp>
            <p:nvSpPr>
              <p:cNvPr id="27665" name="Text Box 17"/>
              <p:cNvSpPr txBox="1">
                <a:spLocks noChangeArrowheads="1"/>
              </p:cNvSpPr>
              <p:nvPr/>
            </p:nvSpPr>
            <p:spPr bwMode="auto">
              <a:xfrm>
                <a:off x="6930" y="5280"/>
                <a:ext cx="1905" cy="216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Discrimination of</a:t>
                </a:r>
              </a:p>
              <a:p>
                <a:pPr algn="ctr">
                  <a:spcAft>
                    <a:spcPts val="1000"/>
                  </a:spcAft>
                  <a:defRPr/>
                </a:pPr>
                <a:r>
                  <a:rPr lang="en-GB" sz="1100" b="1" dirty="0">
                    <a:latin typeface="Calibri" pitchFamily="34" charset="0"/>
                    <a:cs typeface="Arial" pitchFamily="34" charset="0"/>
                  </a:rPr>
                  <a:t>Head, face &amp; mouth</a:t>
                </a:r>
              </a:p>
              <a:p>
                <a:pPr algn="ctr">
                  <a:spcAft>
                    <a:spcPts val="1000"/>
                  </a:spcAft>
                  <a:defRPr/>
                </a:pPr>
                <a:r>
                  <a:rPr lang="en-GB" sz="1100" b="1" dirty="0">
                    <a:latin typeface="Calibri" pitchFamily="34" charset="0"/>
                    <a:cs typeface="Arial" pitchFamily="34" charset="0"/>
                  </a:rPr>
                  <a:t>Exploration, informs</a:t>
                </a:r>
              </a:p>
              <a:p>
                <a:pPr algn="ctr">
                  <a:spcAft>
                    <a:spcPts val="1000"/>
                  </a:spcAft>
                  <a:defRPr/>
                </a:pPr>
                <a:r>
                  <a:rPr lang="en-GB" sz="1100" b="1" dirty="0" err="1">
                    <a:latin typeface="Calibri" pitchFamily="34" charset="0"/>
                    <a:cs typeface="Arial" pitchFamily="34" charset="0"/>
                  </a:rPr>
                  <a:t>Somatosensory</a:t>
                </a:r>
                <a:r>
                  <a:rPr lang="en-GB" sz="1100" b="1" dirty="0">
                    <a:latin typeface="Calibri" pitchFamily="34" charset="0"/>
                    <a:cs typeface="Arial" pitchFamily="34" charset="0"/>
                  </a:rPr>
                  <a:t> Cortex</a:t>
                </a:r>
              </a:p>
              <a:p>
                <a:pPr algn="ctr">
                  <a:spcAft>
                    <a:spcPts val="1000"/>
                  </a:spcAft>
                  <a:defRPr/>
                </a:pPr>
                <a:r>
                  <a:rPr lang="en-GB" sz="1100" b="1" dirty="0">
                    <a:latin typeface="Calibri" pitchFamily="34" charset="0"/>
                    <a:cs typeface="Arial" pitchFamily="34" charset="0"/>
                  </a:rPr>
                  <a:t>Information used to inform motor planning in frontal cortex</a:t>
                </a:r>
              </a:p>
              <a:p>
                <a:pPr algn="ctr">
                  <a:spcAft>
                    <a:spcPts val="1000"/>
                  </a:spcAft>
                  <a:defRPr/>
                </a:pPr>
                <a:endParaRPr lang="en-GB" sz="700" dirty="0">
                  <a:latin typeface="Calibri" pitchFamily="34" charset="0"/>
                  <a:cs typeface="Arial" pitchFamily="34" charset="0"/>
                </a:endParaRPr>
              </a:p>
              <a:p>
                <a:pPr>
                  <a:defRPr/>
                </a:pPr>
                <a:endParaRPr lang="en-US" dirty="0">
                  <a:latin typeface="Arial" pitchFamily="34" charset="0"/>
                  <a:cs typeface="Arial" pitchFamily="34" charset="0"/>
                </a:endParaRPr>
              </a:p>
            </p:txBody>
          </p:sp>
          <p:cxnSp>
            <p:nvCxnSpPr>
              <p:cNvPr id="57361" name="AutoShape 18"/>
              <p:cNvCxnSpPr>
                <a:cxnSpLocks noChangeShapeType="1"/>
              </p:cNvCxnSpPr>
              <p:nvPr/>
            </p:nvCxnSpPr>
            <p:spPr bwMode="auto">
              <a:xfrm>
                <a:off x="4036" y="2355"/>
                <a:ext cx="5429" cy="1"/>
              </a:xfrm>
              <a:prstGeom prst="straightConnector1">
                <a:avLst/>
              </a:prstGeom>
              <a:noFill/>
              <a:ln w="9525">
                <a:solidFill>
                  <a:srgbClr val="000000"/>
                </a:solidFill>
                <a:round/>
                <a:headEnd/>
                <a:tailEnd/>
              </a:ln>
            </p:spPr>
          </p:cxnSp>
          <p:cxnSp>
            <p:nvCxnSpPr>
              <p:cNvPr id="57362" name="AutoShape 19"/>
              <p:cNvCxnSpPr>
                <a:cxnSpLocks noChangeShapeType="1"/>
              </p:cNvCxnSpPr>
              <p:nvPr/>
            </p:nvCxnSpPr>
            <p:spPr bwMode="auto">
              <a:xfrm>
                <a:off x="1935" y="3675"/>
                <a:ext cx="4035" cy="0"/>
              </a:xfrm>
              <a:prstGeom prst="straightConnector1">
                <a:avLst/>
              </a:prstGeom>
              <a:noFill/>
              <a:ln w="9525">
                <a:solidFill>
                  <a:srgbClr val="000000"/>
                </a:solidFill>
                <a:round/>
                <a:headEnd/>
                <a:tailEnd/>
              </a:ln>
            </p:spPr>
          </p:cxnSp>
          <p:cxnSp>
            <p:nvCxnSpPr>
              <p:cNvPr id="57363" name="AutoShape 20"/>
              <p:cNvCxnSpPr>
                <a:cxnSpLocks noChangeShapeType="1"/>
              </p:cNvCxnSpPr>
              <p:nvPr/>
            </p:nvCxnSpPr>
            <p:spPr bwMode="auto">
              <a:xfrm>
                <a:off x="6705" y="2205"/>
                <a:ext cx="0" cy="150"/>
              </a:xfrm>
              <a:prstGeom prst="straightConnector1">
                <a:avLst/>
              </a:prstGeom>
              <a:noFill/>
              <a:ln w="9525">
                <a:solidFill>
                  <a:srgbClr val="000000"/>
                </a:solidFill>
                <a:round/>
                <a:headEnd/>
                <a:tailEnd/>
              </a:ln>
            </p:spPr>
          </p:cxnSp>
          <p:cxnSp>
            <p:nvCxnSpPr>
              <p:cNvPr id="57364" name="AutoShape 21"/>
              <p:cNvCxnSpPr>
                <a:cxnSpLocks noChangeShapeType="1"/>
              </p:cNvCxnSpPr>
              <p:nvPr/>
            </p:nvCxnSpPr>
            <p:spPr bwMode="auto">
              <a:xfrm>
                <a:off x="4035" y="3510"/>
                <a:ext cx="0" cy="165"/>
              </a:xfrm>
              <a:prstGeom prst="straightConnector1">
                <a:avLst/>
              </a:prstGeom>
              <a:noFill/>
              <a:ln w="9525">
                <a:solidFill>
                  <a:srgbClr val="000000"/>
                </a:solidFill>
                <a:round/>
                <a:headEnd/>
                <a:tailEnd/>
              </a:ln>
            </p:spPr>
          </p:cxnSp>
          <p:cxnSp>
            <p:nvCxnSpPr>
              <p:cNvPr id="57365" name="AutoShape 22"/>
              <p:cNvCxnSpPr>
                <a:cxnSpLocks noChangeShapeType="1"/>
              </p:cNvCxnSpPr>
              <p:nvPr/>
            </p:nvCxnSpPr>
            <p:spPr bwMode="auto">
              <a:xfrm>
                <a:off x="9465" y="3510"/>
                <a:ext cx="0" cy="165"/>
              </a:xfrm>
              <a:prstGeom prst="straightConnector1">
                <a:avLst/>
              </a:prstGeom>
              <a:noFill/>
              <a:ln w="9525">
                <a:solidFill>
                  <a:srgbClr val="000000"/>
                </a:solidFill>
                <a:round/>
                <a:headEnd/>
                <a:tailEnd/>
              </a:ln>
            </p:spPr>
          </p:cxnSp>
          <p:cxnSp>
            <p:nvCxnSpPr>
              <p:cNvPr id="57366" name="AutoShape 23"/>
              <p:cNvCxnSpPr>
                <a:cxnSpLocks noChangeShapeType="1"/>
              </p:cNvCxnSpPr>
              <p:nvPr/>
            </p:nvCxnSpPr>
            <p:spPr bwMode="auto">
              <a:xfrm>
                <a:off x="1935" y="3675"/>
                <a:ext cx="0" cy="390"/>
              </a:xfrm>
              <a:prstGeom prst="straightConnector1">
                <a:avLst/>
              </a:prstGeom>
              <a:noFill/>
              <a:ln w="9525">
                <a:solidFill>
                  <a:srgbClr val="000000"/>
                </a:solidFill>
                <a:round/>
                <a:headEnd/>
                <a:tailEnd/>
              </a:ln>
            </p:spPr>
          </p:cxnSp>
          <p:cxnSp>
            <p:nvCxnSpPr>
              <p:cNvPr id="57367" name="AutoShape 24"/>
              <p:cNvCxnSpPr>
                <a:cxnSpLocks noChangeShapeType="1"/>
              </p:cNvCxnSpPr>
              <p:nvPr/>
            </p:nvCxnSpPr>
            <p:spPr bwMode="auto">
              <a:xfrm>
                <a:off x="7545" y="3675"/>
                <a:ext cx="0" cy="390"/>
              </a:xfrm>
              <a:prstGeom prst="straightConnector1">
                <a:avLst/>
              </a:prstGeom>
              <a:noFill/>
              <a:ln w="9525">
                <a:solidFill>
                  <a:srgbClr val="000000"/>
                </a:solidFill>
                <a:round/>
                <a:headEnd/>
                <a:tailEnd/>
              </a:ln>
            </p:spPr>
          </p:cxnSp>
          <p:cxnSp>
            <p:nvCxnSpPr>
              <p:cNvPr id="57368" name="AutoShape 25"/>
              <p:cNvCxnSpPr>
                <a:cxnSpLocks noChangeShapeType="1"/>
              </p:cNvCxnSpPr>
              <p:nvPr/>
            </p:nvCxnSpPr>
            <p:spPr bwMode="auto">
              <a:xfrm>
                <a:off x="4036" y="3675"/>
                <a:ext cx="0" cy="390"/>
              </a:xfrm>
              <a:prstGeom prst="straightConnector1">
                <a:avLst/>
              </a:prstGeom>
              <a:noFill/>
              <a:ln w="9525">
                <a:solidFill>
                  <a:srgbClr val="000000"/>
                </a:solidFill>
                <a:round/>
                <a:headEnd/>
                <a:tailEnd/>
              </a:ln>
            </p:spPr>
          </p:cxnSp>
          <p:cxnSp>
            <p:nvCxnSpPr>
              <p:cNvPr id="57369" name="AutoShape 26"/>
              <p:cNvCxnSpPr>
                <a:cxnSpLocks noChangeShapeType="1"/>
              </p:cNvCxnSpPr>
              <p:nvPr/>
            </p:nvCxnSpPr>
            <p:spPr bwMode="auto">
              <a:xfrm>
                <a:off x="5970" y="3675"/>
                <a:ext cx="0" cy="390"/>
              </a:xfrm>
              <a:prstGeom prst="straightConnector1">
                <a:avLst/>
              </a:prstGeom>
              <a:noFill/>
              <a:ln w="9525">
                <a:solidFill>
                  <a:srgbClr val="000000"/>
                </a:solidFill>
                <a:round/>
                <a:headEnd/>
                <a:tailEnd/>
              </a:ln>
            </p:spPr>
          </p:cxnSp>
          <p:cxnSp>
            <p:nvCxnSpPr>
              <p:cNvPr id="57370" name="AutoShape 27"/>
              <p:cNvCxnSpPr>
                <a:cxnSpLocks noChangeShapeType="1"/>
              </p:cNvCxnSpPr>
              <p:nvPr/>
            </p:nvCxnSpPr>
            <p:spPr bwMode="auto">
              <a:xfrm>
                <a:off x="10245" y="5010"/>
                <a:ext cx="0" cy="270"/>
              </a:xfrm>
              <a:prstGeom prst="straightConnector1">
                <a:avLst/>
              </a:prstGeom>
              <a:noFill/>
              <a:ln w="9525">
                <a:solidFill>
                  <a:srgbClr val="000000"/>
                </a:solidFill>
                <a:round/>
                <a:headEnd/>
                <a:tailEnd/>
              </a:ln>
            </p:spPr>
          </p:cxnSp>
          <p:cxnSp>
            <p:nvCxnSpPr>
              <p:cNvPr id="57371" name="AutoShape 28"/>
              <p:cNvCxnSpPr>
                <a:cxnSpLocks noChangeShapeType="1"/>
              </p:cNvCxnSpPr>
              <p:nvPr/>
            </p:nvCxnSpPr>
            <p:spPr bwMode="auto">
              <a:xfrm>
                <a:off x="4035" y="4980"/>
                <a:ext cx="1" cy="300"/>
              </a:xfrm>
              <a:prstGeom prst="straightConnector1">
                <a:avLst/>
              </a:prstGeom>
              <a:noFill/>
              <a:ln w="9525">
                <a:solidFill>
                  <a:srgbClr val="000000"/>
                </a:solidFill>
                <a:round/>
                <a:headEnd/>
                <a:tailEnd/>
              </a:ln>
            </p:spPr>
          </p:cxnSp>
          <p:cxnSp>
            <p:nvCxnSpPr>
              <p:cNvPr id="57372" name="AutoShape 29"/>
              <p:cNvCxnSpPr>
                <a:cxnSpLocks noChangeShapeType="1"/>
              </p:cNvCxnSpPr>
              <p:nvPr/>
            </p:nvCxnSpPr>
            <p:spPr bwMode="auto">
              <a:xfrm>
                <a:off x="5970" y="4980"/>
                <a:ext cx="0" cy="300"/>
              </a:xfrm>
              <a:prstGeom prst="straightConnector1">
                <a:avLst/>
              </a:prstGeom>
              <a:noFill/>
              <a:ln w="9525">
                <a:solidFill>
                  <a:srgbClr val="000000"/>
                </a:solidFill>
                <a:round/>
                <a:headEnd/>
                <a:tailEnd/>
              </a:ln>
            </p:spPr>
          </p:cxnSp>
          <p:cxnSp>
            <p:nvCxnSpPr>
              <p:cNvPr id="57373" name="AutoShape 30"/>
              <p:cNvCxnSpPr>
                <a:cxnSpLocks noChangeShapeType="1"/>
              </p:cNvCxnSpPr>
              <p:nvPr/>
            </p:nvCxnSpPr>
            <p:spPr bwMode="auto">
              <a:xfrm>
                <a:off x="7545" y="4980"/>
                <a:ext cx="0" cy="300"/>
              </a:xfrm>
              <a:prstGeom prst="straightConnector1">
                <a:avLst/>
              </a:prstGeom>
              <a:noFill/>
              <a:ln w="9525">
                <a:solidFill>
                  <a:srgbClr val="000000"/>
                </a:solidFill>
                <a:round/>
                <a:headEnd/>
                <a:tailEnd/>
              </a:ln>
            </p:spPr>
          </p:cxnSp>
          <p:cxnSp>
            <p:nvCxnSpPr>
              <p:cNvPr id="57374" name="AutoShape 31"/>
              <p:cNvCxnSpPr>
                <a:cxnSpLocks noChangeShapeType="1"/>
              </p:cNvCxnSpPr>
              <p:nvPr/>
            </p:nvCxnSpPr>
            <p:spPr bwMode="auto">
              <a:xfrm>
                <a:off x="9465" y="2355"/>
                <a:ext cx="0" cy="270"/>
              </a:xfrm>
              <a:prstGeom prst="straightConnector1">
                <a:avLst/>
              </a:prstGeom>
              <a:noFill/>
              <a:ln w="9525">
                <a:solidFill>
                  <a:srgbClr val="000000"/>
                </a:solidFill>
                <a:round/>
                <a:headEnd/>
                <a:tailEnd/>
              </a:ln>
            </p:spPr>
          </p:cxnSp>
          <p:cxnSp>
            <p:nvCxnSpPr>
              <p:cNvPr id="57375" name="AutoShape 32"/>
              <p:cNvCxnSpPr>
                <a:cxnSpLocks noChangeShapeType="1"/>
              </p:cNvCxnSpPr>
              <p:nvPr/>
            </p:nvCxnSpPr>
            <p:spPr bwMode="auto">
              <a:xfrm>
                <a:off x="4035" y="2355"/>
                <a:ext cx="0" cy="270"/>
              </a:xfrm>
              <a:prstGeom prst="straightConnector1">
                <a:avLst/>
              </a:prstGeom>
              <a:noFill/>
              <a:ln w="9525">
                <a:solidFill>
                  <a:srgbClr val="000000"/>
                </a:solidFill>
                <a:round/>
                <a:headEnd/>
                <a:tailEnd/>
              </a:ln>
            </p:spPr>
          </p:cxnSp>
          <p:sp>
            <p:nvSpPr>
              <p:cNvPr id="57376" name="Text Box 33"/>
              <p:cNvSpPr txBox="1">
                <a:spLocks noChangeArrowheads="1"/>
              </p:cNvSpPr>
              <p:nvPr/>
            </p:nvSpPr>
            <p:spPr bwMode="auto">
              <a:xfrm>
                <a:off x="1770" y="1200"/>
                <a:ext cx="3300" cy="495"/>
              </a:xfrm>
              <a:prstGeom prst="rect">
                <a:avLst/>
              </a:prstGeom>
              <a:solidFill>
                <a:srgbClr val="FFFFFF"/>
              </a:solidFill>
              <a:ln w="9525">
                <a:solidFill>
                  <a:srgbClr val="000000"/>
                </a:solidFill>
                <a:miter lim="800000"/>
                <a:headEnd/>
                <a:tailEnd/>
              </a:ln>
            </p:spPr>
            <p:txBody>
              <a:bodyPr/>
              <a:lstStyle/>
              <a:p>
                <a:pPr algn="ctr">
                  <a:spcAft>
                    <a:spcPts val="1000"/>
                  </a:spcAft>
                </a:pPr>
                <a:r>
                  <a:rPr lang="en-GB" sz="1400" b="1">
                    <a:latin typeface="Calibri" pitchFamily="34" charset="0"/>
                  </a:rPr>
                  <a:t>Tactile Routes</a:t>
                </a:r>
                <a:endParaRPr lang="en-US"/>
              </a:p>
            </p:txBody>
          </p:sp>
          <p:cxnSp>
            <p:nvCxnSpPr>
              <p:cNvPr id="57377" name="AutoShape 34"/>
              <p:cNvCxnSpPr>
                <a:cxnSpLocks noChangeShapeType="1"/>
              </p:cNvCxnSpPr>
              <p:nvPr/>
            </p:nvCxnSpPr>
            <p:spPr bwMode="auto">
              <a:xfrm>
                <a:off x="7545" y="3675"/>
                <a:ext cx="2700" cy="0"/>
              </a:xfrm>
              <a:prstGeom prst="straightConnector1">
                <a:avLst/>
              </a:prstGeom>
              <a:noFill/>
              <a:ln w="9525">
                <a:solidFill>
                  <a:srgbClr val="000000"/>
                </a:solidFill>
                <a:round/>
                <a:headEnd/>
                <a:tailEnd/>
              </a:ln>
            </p:spPr>
          </p:cxnSp>
          <p:cxnSp>
            <p:nvCxnSpPr>
              <p:cNvPr id="57378" name="AutoShape 35"/>
              <p:cNvCxnSpPr>
                <a:cxnSpLocks noChangeShapeType="1"/>
              </p:cNvCxnSpPr>
              <p:nvPr/>
            </p:nvCxnSpPr>
            <p:spPr bwMode="auto">
              <a:xfrm>
                <a:off x="10245" y="3675"/>
                <a:ext cx="0" cy="390"/>
              </a:xfrm>
              <a:prstGeom prst="straightConnector1">
                <a:avLst/>
              </a:prstGeom>
              <a:noFill/>
              <a:ln w="9525">
                <a:solidFill>
                  <a:srgbClr val="000000"/>
                </a:solidFill>
                <a:round/>
                <a:headEnd/>
                <a:tailEnd/>
              </a:ln>
            </p:spPr>
          </p:cxnSp>
        </p:grpSp>
      </p:grpSp>
    </p:spTree>
    <p:extLst>
      <p:ext uri="{BB962C8B-B14F-4D97-AF65-F5344CB8AC3E}">
        <p14:creationId xmlns:p14="http://schemas.microsoft.com/office/powerpoint/2010/main" val="32732256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3"/>
          <p:cNvSpPr>
            <a:spLocks noGrp="1" noChangeArrowheads="1"/>
          </p:cNvSpPr>
          <p:nvPr>
            <p:ph idx="1"/>
          </p:nvPr>
        </p:nvSpPr>
        <p:spPr/>
        <p:txBody>
          <a:bodyPr/>
          <a:lstStyle/>
          <a:p>
            <a:pPr eaLnBrk="1" hangingPunct="1"/>
            <a:r>
              <a:rPr lang="en-GB" sz="2800"/>
              <a:t>Infant            Protective        </a:t>
            </a:r>
          </a:p>
          <a:p>
            <a:pPr eaLnBrk="1" hangingPunct="1">
              <a:buFontTx/>
              <a:buNone/>
            </a:pPr>
            <a:r>
              <a:rPr lang="en-GB" sz="2800"/>
              <a:t>							Discriminative</a:t>
            </a:r>
          </a:p>
          <a:p>
            <a:pPr eaLnBrk="1" hangingPunct="1">
              <a:buFontTx/>
              <a:buNone/>
            </a:pPr>
            <a:endParaRPr lang="en-GB"/>
          </a:p>
          <a:p>
            <a:pPr eaLnBrk="1" hangingPunct="1"/>
            <a:r>
              <a:rPr lang="en-GB" sz="2800"/>
              <a:t>Toddler         Protective       	          Discriminative</a:t>
            </a:r>
          </a:p>
          <a:p>
            <a:pPr eaLnBrk="1" hangingPunct="1">
              <a:buFont typeface="Wingdings 2" pitchFamily="18" charset="2"/>
              <a:buNone/>
            </a:pPr>
            <a:endParaRPr lang="en-GB" sz="2800"/>
          </a:p>
          <a:p>
            <a:pPr eaLnBrk="1" hangingPunct="1">
              <a:buFont typeface="Wingdings 2" pitchFamily="18" charset="2"/>
              <a:buNone/>
            </a:pPr>
            <a:endParaRPr lang="en-GB" sz="2800"/>
          </a:p>
          <a:p>
            <a:pPr eaLnBrk="1" hangingPunct="1"/>
            <a:r>
              <a:rPr lang="en-GB" sz="2800"/>
              <a:t>Child 	     Protective          	Discriminative</a:t>
            </a:r>
          </a:p>
          <a:p>
            <a:pPr eaLnBrk="1" hangingPunct="1">
              <a:buFontTx/>
              <a:buNone/>
            </a:pPr>
            <a:r>
              <a:rPr lang="en-US" sz="2800"/>
              <a:t>			</a:t>
            </a:r>
          </a:p>
        </p:txBody>
      </p:sp>
      <p:sp>
        <p:nvSpPr>
          <p:cNvPr id="58371" name="Line 4"/>
          <p:cNvSpPr>
            <a:spLocks noChangeShapeType="1"/>
          </p:cNvSpPr>
          <p:nvPr/>
        </p:nvSpPr>
        <p:spPr bwMode="auto">
          <a:xfrm>
            <a:off x="4643438" y="1844675"/>
            <a:ext cx="1368425" cy="576263"/>
          </a:xfrm>
          <a:prstGeom prst="line">
            <a:avLst/>
          </a:prstGeom>
          <a:noFill/>
          <a:ln w="9525">
            <a:solidFill>
              <a:schemeClr val="tx1"/>
            </a:solidFill>
            <a:round/>
            <a:headEnd/>
            <a:tailEnd/>
          </a:ln>
        </p:spPr>
        <p:txBody>
          <a:bodyPr/>
          <a:lstStyle/>
          <a:p>
            <a:endParaRPr lang="en-GB"/>
          </a:p>
        </p:txBody>
      </p:sp>
      <p:sp>
        <p:nvSpPr>
          <p:cNvPr id="58372" name="Line 7"/>
          <p:cNvSpPr>
            <a:spLocks noChangeShapeType="1"/>
          </p:cNvSpPr>
          <p:nvPr/>
        </p:nvSpPr>
        <p:spPr bwMode="auto">
          <a:xfrm flipV="1">
            <a:off x="4572000" y="4508500"/>
            <a:ext cx="1439863" cy="504825"/>
          </a:xfrm>
          <a:prstGeom prst="line">
            <a:avLst/>
          </a:prstGeom>
          <a:noFill/>
          <a:ln w="9525">
            <a:solidFill>
              <a:schemeClr val="tx1"/>
            </a:solidFill>
            <a:round/>
            <a:headEnd/>
            <a:tailEnd/>
          </a:ln>
        </p:spPr>
        <p:txBody>
          <a:bodyPr/>
          <a:lstStyle/>
          <a:p>
            <a:endParaRPr lang="en-GB"/>
          </a:p>
        </p:txBody>
      </p:sp>
      <p:sp>
        <p:nvSpPr>
          <p:cNvPr id="58373" name="Line 8"/>
          <p:cNvSpPr>
            <a:spLocks noChangeShapeType="1"/>
          </p:cNvSpPr>
          <p:nvPr/>
        </p:nvSpPr>
        <p:spPr bwMode="auto">
          <a:xfrm>
            <a:off x="4572000" y="3500438"/>
            <a:ext cx="1512888" cy="0"/>
          </a:xfrm>
          <a:prstGeom prst="line">
            <a:avLst/>
          </a:prstGeom>
          <a:noFill/>
          <a:ln w="9525">
            <a:solidFill>
              <a:schemeClr val="tx1"/>
            </a:solidFill>
            <a:round/>
            <a:headEnd/>
            <a:tailEnd/>
          </a:ln>
        </p:spPr>
        <p:txBody>
          <a:bodyPr/>
          <a:lstStyle/>
          <a:p>
            <a:endParaRPr lang="en-GB"/>
          </a:p>
        </p:txBody>
      </p:sp>
      <p:sp>
        <p:nvSpPr>
          <p:cNvPr id="58374" name="Line 10"/>
          <p:cNvSpPr>
            <a:spLocks noChangeShapeType="1"/>
          </p:cNvSpPr>
          <p:nvPr/>
        </p:nvSpPr>
        <p:spPr bwMode="auto">
          <a:xfrm flipH="1">
            <a:off x="5076825" y="3500438"/>
            <a:ext cx="287338" cy="215900"/>
          </a:xfrm>
          <a:prstGeom prst="line">
            <a:avLst/>
          </a:prstGeom>
          <a:noFill/>
          <a:ln w="9525">
            <a:solidFill>
              <a:schemeClr val="tx1"/>
            </a:solidFill>
            <a:round/>
            <a:headEnd/>
            <a:tailEnd/>
          </a:ln>
        </p:spPr>
        <p:txBody>
          <a:bodyPr/>
          <a:lstStyle/>
          <a:p>
            <a:endParaRPr lang="en-GB"/>
          </a:p>
        </p:txBody>
      </p:sp>
      <p:sp>
        <p:nvSpPr>
          <p:cNvPr id="58375" name="Line 11"/>
          <p:cNvSpPr>
            <a:spLocks noChangeShapeType="1"/>
          </p:cNvSpPr>
          <p:nvPr/>
        </p:nvSpPr>
        <p:spPr bwMode="auto">
          <a:xfrm>
            <a:off x="5364163" y="3500438"/>
            <a:ext cx="215900" cy="215900"/>
          </a:xfrm>
          <a:prstGeom prst="line">
            <a:avLst/>
          </a:prstGeom>
          <a:noFill/>
          <a:ln w="9525">
            <a:solidFill>
              <a:schemeClr val="tx1"/>
            </a:solidFill>
            <a:round/>
            <a:headEnd/>
            <a:tailEnd/>
          </a:ln>
        </p:spPr>
        <p:txBody>
          <a:bodyPr/>
          <a:lstStyle/>
          <a:p>
            <a:endParaRPr lang="en-GB"/>
          </a:p>
        </p:txBody>
      </p:sp>
      <p:sp>
        <p:nvSpPr>
          <p:cNvPr id="58376" name="Line 12"/>
          <p:cNvSpPr>
            <a:spLocks noChangeShapeType="1"/>
          </p:cNvSpPr>
          <p:nvPr/>
        </p:nvSpPr>
        <p:spPr bwMode="auto">
          <a:xfrm>
            <a:off x="5076825" y="3716338"/>
            <a:ext cx="503238" cy="0"/>
          </a:xfrm>
          <a:prstGeom prst="line">
            <a:avLst/>
          </a:prstGeom>
          <a:noFill/>
          <a:ln w="9525">
            <a:solidFill>
              <a:schemeClr val="tx1"/>
            </a:solidFill>
            <a:round/>
            <a:headEnd/>
            <a:tailEnd/>
          </a:ln>
        </p:spPr>
        <p:txBody>
          <a:bodyPr/>
          <a:lstStyle/>
          <a:p>
            <a:endParaRPr lang="en-GB"/>
          </a:p>
        </p:txBody>
      </p:sp>
      <p:sp>
        <p:nvSpPr>
          <p:cNvPr id="58377" name="Line 13"/>
          <p:cNvSpPr>
            <a:spLocks noChangeShapeType="1"/>
          </p:cNvSpPr>
          <p:nvPr/>
        </p:nvSpPr>
        <p:spPr bwMode="auto">
          <a:xfrm flipH="1">
            <a:off x="5076825" y="4797425"/>
            <a:ext cx="215900" cy="215900"/>
          </a:xfrm>
          <a:prstGeom prst="line">
            <a:avLst/>
          </a:prstGeom>
          <a:noFill/>
          <a:ln w="9525">
            <a:solidFill>
              <a:schemeClr val="tx1"/>
            </a:solidFill>
            <a:round/>
            <a:headEnd/>
            <a:tailEnd/>
          </a:ln>
        </p:spPr>
        <p:txBody>
          <a:bodyPr/>
          <a:lstStyle/>
          <a:p>
            <a:endParaRPr lang="en-GB"/>
          </a:p>
        </p:txBody>
      </p:sp>
      <p:sp>
        <p:nvSpPr>
          <p:cNvPr id="58378" name="Line 14"/>
          <p:cNvSpPr>
            <a:spLocks noChangeShapeType="1"/>
          </p:cNvSpPr>
          <p:nvPr/>
        </p:nvSpPr>
        <p:spPr bwMode="auto">
          <a:xfrm>
            <a:off x="5292725" y="4797425"/>
            <a:ext cx="142875" cy="215900"/>
          </a:xfrm>
          <a:prstGeom prst="line">
            <a:avLst/>
          </a:prstGeom>
          <a:noFill/>
          <a:ln w="9525">
            <a:solidFill>
              <a:schemeClr val="tx1"/>
            </a:solidFill>
            <a:round/>
            <a:headEnd/>
            <a:tailEnd/>
          </a:ln>
        </p:spPr>
        <p:txBody>
          <a:bodyPr/>
          <a:lstStyle/>
          <a:p>
            <a:endParaRPr lang="en-GB"/>
          </a:p>
        </p:txBody>
      </p:sp>
      <p:sp>
        <p:nvSpPr>
          <p:cNvPr id="58379" name="Line 15"/>
          <p:cNvSpPr>
            <a:spLocks noChangeShapeType="1"/>
          </p:cNvSpPr>
          <p:nvPr/>
        </p:nvSpPr>
        <p:spPr bwMode="auto">
          <a:xfrm>
            <a:off x="5076825" y="5013325"/>
            <a:ext cx="358775" cy="0"/>
          </a:xfrm>
          <a:prstGeom prst="line">
            <a:avLst/>
          </a:prstGeom>
          <a:noFill/>
          <a:ln w="9525">
            <a:solidFill>
              <a:schemeClr val="tx1"/>
            </a:solidFill>
            <a:round/>
            <a:headEnd/>
            <a:tailEnd/>
          </a:ln>
        </p:spPr>
        <p:txBody>
          <a:bodyPr/>
          <a:lstStyle/>
          <a:p>
            <a:endParaRPr lang="en-GB"/>
          </a:p>
        </p:txBody>
      </p:sp>
      <p:sp>
        <p:nvSpPr>
          <p:cNvPr id="58380" name="Line 16"/>
          <p:cNvSpPr>
            <a:spLocks noChangeShapeType="1"/>
          </p:cNvSpPr>
          <p:nvPr/>
        </p:nvSpPr>
        <p:spPr bwMode="auto">
          <a:xfrm flipH="1">
            <a:off x="5003800" y="2133600"/>
            <a:ext cx="288925" cy="215900"/>
          </a:xfrm>
          <a:prstGeom prst="line">
            <a:avLst/>
          </a:prstGeom>
          <a:noFill/>
          <a:ln w="9525">
            <a:solidFill>
              <a:schemeClr val="tx1"/>
            </a:solidFill>
            <a:round/>
            <a:headEnd/>
            <a:tailEnd/>
          </a:ln>
        </p:spPr>
        <p:txBody>
          <a:bodyPr/>
          <a:lstStyle/>
          <a:p>
            <a:endParaRPr lang="en-GB"/>
          </a:p>
        </p:txBody>
      </p:sp>
      <p:sp>
        <p:nvSpPr>
          <p:cNvPr id="58381" name="Line 17"/>
          <p:cNvSpPr>
            <a:spLocks noChangeShapeType="1"/>
          </p:cNvSpPr>
          <p:nvPr/>
        </p:nvSpPr>
        <p:spPr bwMode="auto">
          <a:xfrm>
            <a:off x="5292725" y="2133600"/>
            <a:ext cx="142875" cy="215900"/>
          </a:xfrm>
          <a:prstGeom prst="line">
            <a:avLst/>
          </a:prstGeom>
          <a:noFill/>
          <a:ln w="9525">
            <a:solidFill>
              <a:schemeClr val="tx1"/>
            </a:solidFill>
            <a:round/>
            <a:headEnd/>
            <a:tailEnd/>
          </a:ln>
        </p:spPr>
        <p:txBody>
          <a:bodyPr/>
          <a:lstStyle/>
          <a:p>
            <a:endParaRPr lang="en-GB"/>
          </a:p>
        </p:txBody>
      </p:sp>
      <p:sp>
        <p:nvSpPr>
          <p:cNvPr id="58382" name="Line 18"/>
          <p:cNvSpPr>
            <a:spLocks noChangeShapeType="1"/>
          </p:cNvSpPr>
          <p:nvPr/>
        </p:nvSpPr>
        <p:spPr bwMode="auto">
          <a:xfrm>
            <a:off x="5003800" y="2349500"/>
            <a:ext cx="431800" cy="0"/>
          </a:xfrm>
          <a:prstGeom prst="line">
            <a:avLst/>
          </a:prstGeom>
          <a:noFill/>
          <a:ln w="9525">
            <a:solidFill>
              <a:schemeClr val="tx1"/>
            </a:solidFill>
            <a:round/>
            <a:headEnd/>
            <a:tailEnd/>
          </a:ln>
        </p:spPr>
        <p:txBody>
          <a:bodyPr/>
          <a:lstStyle/>
          <a:p>
            <a:endParaRPr lang="en-GB"/>
          </a:p>
        </p:txBody>
      </p:sp>
    </p:spTree>
    <p:extLst>
      <p:ext uri="{BB962C8B-B14F-4D97-AF65-F5344CB8AC3E}">
        <p14:creationId xmlns:p14="http://schemas.microsoft.com/office/powerpoint/2010/main" val="19993707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Text Box 4"/>
          <p:cNvSpPr txBox="1">
            <a:spLocks noChangeArrowheads="1"/>
          </p:cNvSpPr>
          <p:nvPr/>
        </p:nvSpPr>
        <p:spPr bwMode="auto">
          <a:xfrm>
            <a:off x="685800" y="685800"/>
            <a:ext cx="1878013" cy="646113"/>
          </a:xfrm>
          <a:prstGeom prst="rect">
            <a:avLst/>
          </a:prstGeom>
          <a:noFill/>
          <a:ln>
            <a:noFill/>
          </a:ln>
          <a:effectLst/>
        </p:spPr>
        <p:txBody>
          <a:bodyPr wrap="none">
            <a:spAutoFit/>
          </a:bodyPr>
          <a:lstStyle/>
          <a:p>
            <a:pPr fontAlgn="auto">
              <a:spcBef>
                <a:spcPts val="0"/>
              </a:spcBef>
              <a:spcAft>
                <a:spcPts val="0"/>
              </a:spcAft>
              <a:defRPr/>
            </a:pPr>
            <a:r>
              <a:rPr lang="en-GB" sz="3600" dirty="0">
                <a:effectLst>
                  <a:outerShdw blurRad="38100" dist="38100" dir="2700000" algn="tl">
                    <a:srgbClr val="000000">
                      <a:alpha val="43137"/>
                    </a:srgbClr>
                  </a:outerShdw>
                </a:effectLst>
                <a:latin typeface="+mj-lt"/>
                <a:cs typeface="+mn-cs"/>
              </a:rPr>
              <a:t>Touch…</a:t>
            </a:r>
            <a:endParaRPr lang="en-US" sz="3600" dirty="0">
              <a:effectLst>
                <a:outerShdw blurRad="38100" dist="38100" dir="2700000" algn="tl">
                  <a:srgbClr val="000000">
                    <a:alpha val="43137"/>
                  </a:srgbClr>
                </a:outerShdw>
              </a:effectLst>
              <a:latin typeface="+mj-lt"/>
              <a:cs typeface="+mn-cs"/>
            </a:endParaRPr>
          </a:p>
        </p:txBody>
      </p:sp>
      <p:pic>
        <p:nvPicPr>
          <p:cNvPr id="59395" name="Picture 5" descr="Hand"/>
          <p:cNvPicPr>
            <a:picLocks noChangeAspect="1" noChangeArrowheads="1"/>
          </p:cNvPicPr>
          <p:nvPr/>
        </p:nvPicPr>
        <p:blipFill>
          <a:blip r:embed="rId3" cstate="print"/>
          <a:srcRect/>
          <a:stretch>
            <a:fillRect/>
          </a:stretch>
        </p:blipFill>
        <p:spPr bwMode="auto">
          <a:xfrm>
            <a:off x="2971800" y="1371600"/>
            <a:ext cx="3255963" cy="4865688"/>
          </a:xfrm>
          <a:prstGeom prst="rect">
            <a:avLst/>
          </a:prstGeom>
          <a:noFill/>
          <a:ln w="9525">
            <a:noFill/>
            <a:miter lim="800000"/>
            <a:headEnd/>
            <a:tailEnd/>
          </a:ln>
        </p:spPr>
      </p:pic>
      <p:sp>
        <p:nvSpPr>
          <p:cNvPr id="59396" name="Line 6"/>
          <p:cNvSpPr>
            <a:spLocks noChangeShapeType="1"/>
          </p:cNvSpPr>
          <p:nvPr/>
        </p:nvSpPr>
        <p:spPr bwMode="auto">
          <a:xfrm flipH="1" flipV="1">
            <a:off x="1905000" y="2438400"/>
            <a:ext cx="1295400" cy="914400"/>
          </a:xfrm>
          <a:prstGeom prst="line">
            <a:avLst/>
          </a:prstGeom>
          <a:noFill/>
          <a:ln w="9525">
            <a:solidFill>
              <a:schemeClr val="tx1"/>
            </a:solidFill>
            <a:round/>
            <a:headEnd/>
            <a:tailEnd type="triangle" w="med" len="med"/>
          </a:ln>
        </p:spPr>
        <p:txBody>
          <a:bodyPr/>
          <a:lstStyle/>
          <a:p>
            <a:endParaRPr lang="en-GB"/>
          </a:p>
        </p:txBody>
      </p:sp>
      <p:sp>
        <p:nvSpPr>
          <p:cNvPr id="59397" name="Line 7"/>
          <p:cNvSpPr>
            <a:spLocks noChangeShapeType="1"/>
          </p:cNvSpPr>
          <p:nvPr/>
        </p:nvSpPr>
        <p:spPr bwMode="auto">
          <a:xfrm flipH="1">
            <a:off x="2133600" y="4114800"/>
            <a:ext cx="1295400" cy="457200"/>
          </a:xfrm>
          <a:prstGeom prst="line">
            <a:avLst/>
          </a:prstGeom>
          <a:noFill/>
          <a:ln w="9525">
            <a:solidFill>
              <a:schemeClr val="tx1"/>
            </a:solidFill>
            <a:round/>
            <a:headEnd/>
            <a:tailEnd type="triangle" w="med" len="med"/>
          </a:ln>
        </p:spPr>
        <p:txBody>
          <a:bodyPr/>
          <a:lstStyle/>
          <a:p>
            <a:endParaRPr lang="en-GB"/>
          </a:p>
        </p:txBody>
      </p:sp>
      <p:sp>
        <p:nvSpPr>
          <p:cNvPr id="59398" name="Line 8"/>
          <p:cNvSpPr>
            <a:spLocks noChangeShapeType="1"/>
          </p:cNvSpPr>
          <p:nvPr/>
        </p:nvSpPr>
        <p:spPr bwMode="auto">
          <a:xfrm flipV="1">
            <a:off x="5715000" y="1219200"/>
            <a:ext cx="1143000" cy="533400"/>
          </a:xfrm>
          <a:prstGeom prst="line">
            <a:avLst/>
          </a:prstGeom>
          <a:noFill/>
          <a:ln w="9525">
            <a:solidFill>
              <a:schemeClr val="tx1"/>
            </a:solidFill>
            <a:round/>
            <a:headEnd/>
            <a:tailEnd type="triangle" w="med" len="med"/>
          </a:ln>
        </p:spPr>
        <p:txBody>
          <a:bodyPr/>
          <a:lstStyle/>
          <a:p>
            <a:endParaRPr lang="en-GB"/>
          </a:p>
        </p:txBody>
      </p:sp>
      <p:sp>
        <p:nvSpPr>
          <p:cNvPr id="59399" name="Line 9"/>
          <p:cNvSpPr>
            <a:spLocks noChangeShapeType="1"/>
          </p:cNvSpPr>
          <p:nvPr/>
        </p:nvSpPr>
        <p:spPr bwMode="auto">
          <a:xfrm>
            <a:off x="5715000" y="2971800"/>
            <a:ext cx="1219200" cy="609600"/>
          </a:xfrm>
          <a:prstGeom prst="line">
            <a:avLst/>
          </a:prstGeom>
          <a:noFill/>
          <a:ln w="9525">
            <a:solidFill>
              <a:schemeClr val="tx1"/>
            </a:solidFill>
            <a:round/>
            <a:headEnd/>
            <a:tailEnd type="triangle" w="med" len="med"/>
          </a:ln>
        </p:spPr>
        <p:txBody>
          <a:bodyPr/>
          <a:lstStyle/>
          <a:p>
            <a:endParaRPr lang="en-GB"/>
          </a:p>
        </p:txBody>
      </p:sp>
      <p:sp>
        <p:nvSpPr>
          <p:cNvPr id="5130" name="Text Box 10"/>
          <p:cNvSpPr txBox="1">
            <a:spLocks noChangeArrowheads="1"/>
          </p:cNvSpPr>
          <p:nvPr/>
        </p:nvSpPr>
        <p:spPr bwMode="auto">
          <a:xfrm>
            <a:off x="228600" y="1219200"/>
            <a:ext cx="2019300" cy="1066800"/>
          </a:xfrm>
          <a:prstGeom prst="rect">
            <a:avLst/>
          </a:prstGeom>
          <a:noFill/>
          <a:ln w="9525">
            <a:noFill/>
            <a:miter lim="800000"/>
            <a:headEnd/>
            <a:tailEnd/>
          </a:ln>
        </p:spPr>
        <p:txBody>
          <a:bodyPr>
            <a:spAutoFit/>
          </a:bodyPr>
          <a:lstStyle/>
          <a:p>
            <a:pPr algn="ctr"/>
            <a:r>
              <a:rPr lang="en-GB" sz="3200">
                <a:latin typeface="Constantia" pitchFamily="18" charset="0"/>
              </a:rPr>
              <a:t>tactile </a:t>
            </a:r>
          </a:p>
          <a:p>
            <a:pPr algn="ctr"/>
            <a:r>
              <a:rPr lang="en-GB" sz="3200">
                <a:latin typeface="Constantia" pitchFamily="18" charset="0"/>
              </a:rPr>
              <a:t>defensive</a:t>
            </a:r>
            <a:endParaRPr lang="en-US" sz="3200">
              <a:latin typeface="Constantia" pitchFamily="18" charset="0"/>
            </a:endParaRPr>
          </a:p>
        </p:txBody>
      </p:sp>
      <p:sp>
        <p:nvSpPr>
          <p:cNvPr id="5131" name="Text Box 11"/>
          <p:cNvSpPr txBox="1">
            <a:spLocks noChangeArrowheads="1"/>
          </p:cNvSpPr>
          <p:nvPr/>
        </p:nvSpPr>
        <p:spPr bwMode="auto">
          <a:xfrm>
            <a:off x="7177088" y="3251200"/>
            <a:ext cx="1665287" cy="2554288"/>
          </a:xfrm>
          <a:prstGeom prst="rect">
            <a:avLst/>
          </a:prstGeom>
          <a:noFill/>
          <a:ln w="9525">
            <a:noFill/>
            <a:miter lim="800000"/>
            <a:headEnd/>
            <a:tailEnd/>
          </a:ln>
        </p:spPr>
        <p:txBody>
          <a:bodyPr wrap="none">
            <a:spAutoFit/>
          </a:bodyPr>
          <a:lstStyle/>
          <a:p>
            <a:pPr algn="ctr"/>
            <a:r>
              <a:rPr lang="en-GB" sz="3200">
                <a:latin typeface="Constantia" pitchFamily="18" charset="0"/>
              </a:rPr>
              <a:t>being</a:t>
            </a:r>
          </a:p>
          <a:p>
            <a:pPr algn="ctr"/>
            <a:r>
              <a:rPr lang="en-GB" sz="3200">
                <a:latin typeface="Constantia" pitchFamily="18" charset="0"/>
              </a:rPr>
              <a:t>brushed</a:t>
            </a:r>
          </a:p>
          <a:p>
            <a:pPr algn="ctr"/>
            <a:r>
              <a:rPr lang="en-GB" sz="3200">
                <a:latin typeface="Constantia" pitchFamily="18" charset="0"/>
              </a:rPr>
              <a:t>against</a:t>
            </a:r>
          </a:p>
          <a:p>
            <a:pPr algn="ctr"/>
            <a:r>
              <a:rPr lang="en-GB" sz="3200">
                <a:latin typeface="Constantia" pitchFamily="18" charset="0"/>
              </a:rPr>
              <a:t>or</a:t>
            </a:r>
          </a:p>
          <a:p>
            <a:pPr algn="ctr"/>
            <a:r>
              <a:rPr lang="en-GB" sz="3200">
                <a:latin typeface="Constantia" pitchFamily="18" charset="0"/>
              </a:rPr>
              <a:t>hugged</a:t>
            </a:r>
            <a:endParaRPr lang="en-US" sz="3200">
              <a:latin typeface="Constantia" pitchFamily="18" charset="0"/>
            </a:endParaRPr>
          </a:p>
        </p:txBody>
      </p:sp>
      <p:sp>
        <p:nvSpPr>
          <p:cNvPr id="5132" name="Text Box 12"/>
          <p:cNvSpPr txBox="1">
            <a:spLocks noChangeArrowheads="1"/>
          </p:cNvSpPr>
          <p:nvPr/>
        </p:nvSpPr>
        <p:spPr bwMode="auto">
          <a:xfrm>
            <a:off x="381000" y="3733800"/>
            <a:ext cx="1866900" cy="2554288"/>
          </a:xfrm>
          <a:prstGeom prst="rect">
            <a:avLst/>
          </a:prstGeom>
          <a:noFill/>
          <a:ln w="9525">
            <a:noFill/>
            <a:miter lim="800000"/>
            <a:headEnd/>
            <a:tailEnd/>
          </a:ln>
        </p:spPr>
        <p:txBody>
          <a:bodyPr>
            <a:spAutoFit/>
          </a:bodyPr>
          <a:lstStyle/>
          <a:p>
            <a:pPr algn="ctr"/>
            <a:r>
              <a:rPr lang="en-GB" sz="3200">
                <a:latin typeface="Constantia" pitchFamily="18" charset="0"/>
              </a:rPr>
              <a:t>enjoying</a:t>
            </a:r>
          </a:p>
          <a:p>
            <a:pPr algn="ctr"/>
            <a:r>
              <a:rPr lang="en-GB" sz="3200">
                <a:latin typeface="Constantia" pitchFamily="18" charset="0"/>
              </a:rPr>
              <a:t>messy</a:t>
            </a:r>
          </a:p>
          <a:p>
            <a:pPr algn="ctr"/>
            <a:r>
              <a:rPr lang="en-GB" sz="3200">
                <a:latin typeface="Constantia" pitchFamily="18" charset="0"/>
              </a:rPr>
              <a:t>play,</a:t>
            </a:r>
          </a:p>
          <a:p>
            <a:pPr algn="ctr"/>
            <a:r>
              <a:rPr lang="en-GB" sz="3200">
                <a:latin typeface="Constantia" pitchFamily="18" charset="0"/>
              </a:rPr>
              <a:t>smearing</a:t>
            </a:r>
          </a:p>
          <a:p>
            <a:pPr algn="ctr"/>
            <a:endParaRPr lang="en-US" sz="3200">
              <a:latin typeface="Constantia" pitchFamily="18" charset="0"/>
            </a:endParaRPr>
          </a:p>
        </p:txBody>
      </p:sp>
      <p:sp>
        <p:nvSpPr>
          <p:cNvPr id="5133" name="Text Box 13"/>
          <p:cNvSpPr txBox="1">
            <a:spLocks noChangeArrowheads="1"/>
          </p:cNvSpPr>
          <p:nvPr/>
        </p:nvSpPr>
        <p:spPr bwMode="auto">
          <a:xfrm>
            <a:off x="6867525" y="914400"/>
            <a:ext cx="1938338" cy="1077913"/>
          </a:xfrm>
          <a:prstGeom prst="rect">
            <a:avLst/>
          </a:prstGeom>
          <a:noFill/>
          <a:ln w="9525">
            <a:noFill/>
            <a:miter lim="800000"/>
            <a:headEnd/>
            <a:tailEnd/>
          </a:ln>
        </p:spPr>
        <p:txBody>
          <a:bodyPr wrap="none">
            <a:spAutoFit/>
          </a:bodyPr>
          <a:lstStyle/>
          <a:p>
            <a:pPr algn="ctr"/>
            <a:r>
              <a:rPr lang="en-GB" sz="3200">
                <a:latin typeface="Constantia" pitchFamily="18" charset="0"/>
              </a:rPr>
              <a:t>texture</a:t>
            </a:r>
          </a:p>
          <a:p>
            <a:pPr algn="ctr"/>
            <a:r>
              <a:rPr lang="en-GB" sz="3200">
                <a:latin typeface="Constantia" pitchFamily="18" charset="0"/>
              </a:rPr>
              <a:t>of clothes</a:t>
            </a:r>
            <a:endParaRPr lang="en-US" sz="3200">
              <a:latin typeface="Constantia" pitchFamily="18" charset="0"/>
            </a:endParaRPr>
          </a:p>
        </p:txBody>
      </p:sp>
    </p:spTree>
    <p:extLst>
      <p:ext uri="{BB962C8B-B14F-4D97-AF65-F5344CB8AC3E}">
        <p14:creationId xmlns:p14="http://schemas.microsoft.com/office/powerpoint/2010/main" val="15639721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5133"/>
                                        </p:tgtEl>
                                        <p:attrNameLst>
                                          <p:attrName>style.visibility</p:attrName>
                                        </p:attrNameLst>
                                      </p:cBhvr>
                                      <p:to>
                                        <p:strVal val="visible"/>
                                      </p:to>
                                    </p:set>
                                    <p:animEffect transition="in" filter="box(out)">
                                      <p:cBhvr>
                                        <p:cTn id="7" dur="1000"/>
                                        <p:tgtEl>
                                          <p:spTgt spid="513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5131"/>
                                        </p:tgtEl>
                                        <p:attrNameLst>
                                          <p:attrName>style.visibility</p:attrName>
                                        </p:attrNameLst>
                                      </p:cBhvr>
                                      <p:to>
                                        <p:strVal val="visible"/>
                                      </p:to>
                                    </p:set>
                                    <p:animEffect transition="in" filter="box(out)">
                                      <p:cBhvr>
                                        <p:cTn id="12" dur="1000"/>
                                        <p:tgtEl>
                                          <p:spTgt spid="513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5132"/>
                                        </p:tgtEl>
                                        <p:attrNameLst>
                                          <p:attrName>style.visibility</p:attrName>
                                        </p:attrNameLst>
                                      </p:cBhvr>
                                      <p:to>
                                        <p:strVal val="visible"/>
                                      </p:to>
                                    </p:set>
                                    <p:animEffect transition="in" filter="box(out)">
                                      <p:cBhvr>
                                        <p:cTn id="17" dur="1000"/>
                                        <p:tgtEl>
                                          <p:spTgt spid="513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5130"/>
                                        </p:tgtEl>
                                        <p:attrNameLst>
                                          <p:attrName>style.visibility</p:attrName>
                                        </p:attrNameLst>
                                      </p:cBhvr>
                                      <p:to>
                                        <p:strVal val="visible"/>
                                      </p:to>
                                    </p:set>
                                    <p:animEffect transition="in" filter="box(out)">
                                      <p:cBhvr>
                                        <p:cTn id="22" dur="1000"/>
                                        <p:tgtEl>
                                          <p:spTgt spid="5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30" grpId="0"/>
      <p:bldP spid="5131" grpId="0"/>
      <p:bldP spid="5132" grpId="0"/>
      <p:bldP spid="513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Text Box 4"/>
          <p:cNvSpPr txBox="1">
            <a:spLocks noChangeArrowheads="1"/>
          </p:cNvSpPr>
          <p:nvPr/>
        </p:nvSpPr>
        <p:spPr bwMode="auto">
          <a:xfrm>
            <a:off x="1600200" y="304800"/>
            <a:ext cx="2065338" cy="1262063"/>
          </a:xfrm>
          <a:prstGeom prst="rect">
            <a:avLst/>
          </a:prstGeom>
          <a:noFill/>
          <a:ln>
            <a:noFill/>
          </a:ln>
          <a:effectLst/>
        </p:spPr>
        <p:txBody>
          <a:bodyPr>
            <a:spAutoFit/>
          </a:bodyPr>
          <a:lstStyle/>
          <a:p>
            <a:pPr fontAlgn="auto">
              <a:spcBef>
                <a:spcPts val="0"/>
              </a:spcBef>
              <a:spcAft>
                <a:spcPts val="0"/>
              </a:spcAft>
              <a:defRPr/>
            </a:pPr>
            <a:r>
              <a:rPr lang="en-GB" sz="4000" dirty="0">
                <a:effectLst>
                  <a:outerShdw blurRad="38100" dist="38100" dir="2700000" algn="tl">
                    <a:srgbClr val="000000">
                      <a:alpha val="43137"/>
                    </a:srgbClr>
                  </a:outerShdw>
                </a:effectLst>
                <a:latin typeface="+mj-lt"/>
                <a:cs typeface="+mn-cs"/>
              </a:rPr>
              <a:t>Touch…</a:t>
            </a:r>
            <a:endParaRPr lang="en-US" sz="4000" dirty="0">
              <a:effectLst>
                <a:outerShdw blurRad="38100" dist="38100" dir="2700000" algn="tl">
                  <a:srgbClr val="000000">
                    <a:alpha val="43137"/>
                  </a:srgbClr>
                </a:outerShdw>
              </a:effectLst>
              <a:latin typeface="+mj-lt"/>
              <a:cs typeface="+mn-cs"/>
            </a:endParaRPr>
          </a:p>
          <a:p>
            <a:pPr fontAlgn="auto">
              <a:spcBef>
                <a:spcPts val="0"/>
              </a:spcBef>
              <a:spcAft>
                <a:spcPts val="0"/>
              </a:spcAft>
              <a:defRPr/>
            </a:pPr>
            <a:endParaRPr lang="en-US" sz="3600" dirty="0">
              <a:latin typeface="+mn-lt"/>
              <a:cs typeface="+mn-cs"/>
            </a:endParaRPr>
          </a:p>
        </p:txBody>
      </p:sp>
      <p:pic>
        <p:nvPicPr>
          <p:cNvPr id="60419" name="Picture 5" descr="nurse%20stick%201"/>
          <p:cNvPicPr>
            <a:picLocks noChangeAspect="1" noChangeArrowheads="1"/>
          </p:cNvPicPr>
          <p:nvPr/>
        </p:nvPicPr>
        <p:blipFill>
          <a:blip r:embed="rId2" cstate="print"/>
          <a:srcRect r="26563"/>
          <a:stretch>
            <a:fillRect/>
          </a:stretch>
        </p:blipFill>
        <p:spPr bwMode="auto">
          <a:xfrm>
            <a:off x="2819400" y="1066800"/>
            <a:ext cx="3581400" cy="4714875"/>
          </a:xfrm>
          <a:prstGeom prst="rect">
            <a:avLst/>
          </a:prstGeom>
          <a:noFill/>
          <a:ln w="9525">
            <a:noFill/>
            <a:miter lim="800000"/>
            <a:headEnd/>
            <a:tailEnd/>
          </a:ln>
        </p:spPr>
      </p:pic>
      <p:sp>
        <p:nvSpPr>
          <p:cNvPr id="18440" name="Text Box 8"/>
          <p:cNvSpPr txBox="1">
            <a:spLocks noChangeArrowheads="1"/>
          </p:cNvSpPr>
          <p:nvPr/>
        </p:nvSpPr>
        <p:spPr bwMode="auto">
          <a:xfrm>
            <a:off x="152400" y="838200"/>
            <a:ext cx="2438400" cy="4032250"/>
          </a:xfrm>
          <a:prstGeom prst="rect">
            <a:avLst/>
          </a:prstGeom>
          <a:noFill/>
          <a:ln w="9525">
            <a:noFill/>
            <a:miter lim="800000"/>
            <a:headEnd/>
            <a:tailEnd/>
          </a:ln>
        </p:spPr>
        <p:txBody>
          <a:bodyPr>
            <a:spAutoFit/>
          </a:bodyPr>
          <a:lstStyle/>
          <a:p>
            <a:pPr algn="ctr"/>
            <a:r>
              <a:rPr lang="en-GB" sz="3200">
                <a:latin typeface="Constantia" pitchFamily="18" charset="0"/>
              </a:rPr>
              <a:t>hypo – </a:t>
            </a:r>
          </a:p>
          <a:p>
            <a:pPr algn="ctr"/>
            <a:r>
              <a:rPr lang="en-GB" sz="3200">
                <a:latin typeface="Constantia" pitchFamily="18" charset="0"/>
              </a:rPr>
              <a:t>sensitivity</a:t>
            </a:r>
          </a:p>
          <a:p>
            <a:pPr algn="ctr"/>
            <a:r>
              <a:rPr lang="en-GB" sz="3200">
                <a:latin typeface="Constantia" pitchFamily="18" charset="0"/>
              </a:rPr>
              <a:t>to pain </a:t>
            </a:r>
          </a:p>
          <a:p>
            <a:pPr algn="ctr"/>
            <a:r>
              <a:rPr lang="en-GB" sz="3200">
                <a:latin typeface="Constantia" pitchFamily="18" charset="0"/>
              </a:rPr>
              <a:t>=</a:t>
            </a:r>
          </a:p>
          <a:p>
            <a:pPr algn="ctr"/>
            <a:r>
              <a:rPr lang="en-GB" sz="3200">
                <a:latin typeface="Constantia" pitchFamily="18" charset="0"/>
              </a:rPr>
              <a:t>high pain</a:t>
            </a:r>
          </a:p>
          <a:p>
            <a:pPr algn="ctr"/>
            <a:r>
              <a:rPr lang="en-GB" sz="3200">
                <a:latin typeface="Constantia" pitchFamily="18" charset="0"/>
              </a:rPr>
              <a:t>threshold</a:t>
            </a:r>
          </a:p>
          <a:p>
            <a:pPr algn="ctr"/>
            <a:endParaRPr lang="en-GB" sz="3200">
              <a:latin typeface="Constantia" pitchFamily="18" charset="0"/>
            </a:endParaRPr>
          </a:p>
          <a:p>
            <a:pPr algn="ctr"/>
            <a:endParaRPr lang="en-US" sz="3200">
              <a:latin typeface="Constantia" pitchFamily="18" charset="0"/>
            </a:endParaRPr>
          </a:p>
        </p:txBody>
      </p:sp>
      <p:sp>
        <p:nvSpPr>
          <p:cNvPr id="18441" name="Text Box 9"/>
          <p:cNvSpPr txBox="1">
            <a:spLocks noChangeArrowheads="1"/>
          </p:cNvSpPr>
          <p:nvPr/>
        </p:nvSpPr>
        <p:spPr bwMode="auto">
          <a:xfrm>
            <a:off x="6172200" y="3354388"/>
            <a:ext cx="2971800" cy="3540125"/>
          </a:xfrm>
          <a:prstGeom prst="rect">
            <a:avLst/>
          </a:prstGeom>
          <a:noFill/>
          <a:ln w="9525">
            <a:noFill/>
            <a:miter lim="800000"/>
            <a:headEnd/>
            <a:tailEnd/>
          </a:ln>
        </p:spPr>
        <p:txBody>
          <a:bodyPr>
            <a:spAutoFit/>
          </a:bodyPr>
          <a:lstStyle/>
          <a:p>
            <a:pPr algn="ctr"/>
            <a:r>
              <a:rPr lang="en-GB" sz="3200">
                <a:latin typeface="Constantia" pitchFamily="18" charset="0"/>
              </a:rPr>
              <a:t>hyper – sensitivity</a:t>
            </a:r>
          </a:p>
          <a:p>
            <a:pPr algn="ctr"/>
            <a:r>
              <a:rPr lang="en-GB" sz="3200">
                <a:latin typeface="Constantia" pitchFamily="18" charset="0"/>
              </a:rPr>
              <a:t>to pain </a:t>
            </a:r>
          </a:p>
          <a:p>
            <a:pPr algn="ctr"/>
            <a:r>
              <a:rPr lang="en-GB" sz="3200">
                <a:latin typeface="Constantia" pitchFamily="18" charset="0"/>
              </a:rPr>
              <a:t>=</a:t>
            </a:r>
          </a:p>
          <a:p>
            <a:pPr algn="ctr"/>
            <a:r>
              <a:rPr lang="en-GB" sz="3200">
                <a:latin typeface="Constantia" pitchFamily="18" charset="0"/>
              </a:rPr>
              <a:t>low pain</a:t>
            </a:r>
          </a:p>
          <a:p>
            <a:pPr algn="ctr"/>
            <a:r>
              <a:rPr lang="en-GB" sz="3200">
                <a:latin typeface="Constantia" pitchFamily="18" charset="0"/>
              </a:rPr>
              <a:t>threshold</a:t>
            </a:r>
          </a:p>
          <a:p>
            <a:pPr algn="ctr"/>
            <a:endParaRPr lang="en-US" sz="3200">
              <a:latin typeface="Constantia" pitchFamily="18" charset="0"/>
            </a:endParaRPr>
          </a:p>
        </p:txBody>
      </p:sp>
    </p:spTree>
    <p:extLst>
      <p:ext uri="{BB962C8B-B14F-4D97-AF65-F5344CB8AC3E}">
        <p14:creationId xmlns:p14="http://schemas.microsoft.com/office/powerpoint/2010/main" val="8366971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nodeType="clickEffect">
                                  <p:stCondLst>
                                    <p:cond delay="0"/>
                                  </p:stCondLst>
                                  <p:childTnLst>
                                    <p:set>
                                      <p:cBhvr>
                                        <p:cTn id="6" dur="1" fill="hold">
                                          <p:stCondLst>
                                            <p:cond delay="0"/>
                                          </p:stCondLst>
                                        </p:cTn>
                                        <p:tgtEl>
                                          <p:spTgt spid="18440">
                                            <p:txEl>
                                              <p:pRg st="3" end="3"/>
                                            </p:txEl>
                                          </p:spTgt>
                                        </p:tgtEl>
                                        <p:attrNameLst>
                                          <p:attrName>style.visibility</p:attrName>
                                        </p:attrNameLst>
                                      </p:cBhvr>
                                      <p:to>
                                        <p:strVal val="visible"/>
                                      </p:to>
                                    </p:set>
                                    <p:animEffect transition="in" filter="box(out)">
                                      <p:cBhvr>
                                        <p:cTn id="7" dur="1000"/>
                                        <p:tgtEl>
                                          <p:spTgt spid="18440">
                                            <p:txEl>
                                              <p:pRg st="3" end="3"/>
                                            </p:txEl>
                                          </p:spTgt>
                                        </p:tgtEl>
                                      </p:cBhvr>
                                    </p:animEffect>
                                  </p:childTnLst>
                                </p:cTn>
                              </p:par>
                              <p:par>
                                <p:cTn id="8" presetID="4" presetClass="entr" presetSubtype="32" fill="hold" nodeType="withEffect">
                                  <p:stCondLst>
                                    <p:cond delay="0"/>
                                  </p:stCondLst>
                                  <p:childTnLst>
                                    <p:set>
                                      <p:cBhvr>
                                        <p:cTn id="9" dur="1" fill="hold">
                                          <p:stCondLst>
                                            <p:cond delay="0"/>
                                          </p:stCondLst>
                                        </p:cTn>
                                        <p:tgtEl>
                                          <p:spTgt spid="18440">
                                            <p:txEl>
                                              <p:pRg st="4" end="4"/>
                                            </p:txEl>
                                          </p:spTgt>
                                        </p:tgtEl>
                                        <p:attrNameLst>
                                          <p:attrName>style.visibility</p:attrName>
                                        </p:attrNameLst>
                                      </p:cBhvr>
                                      <p:to>
                                        <p:strVal val="visible"/>
                                      </p:to>
                                    </p:set>
                                    <p:animEffect transition="in" filter="box(out)">
                                      <p:cBhvr>
                                        <p:cTn id="10" dur="1000"/>
                                        <p:tgtEl>
                                          <p:spTgt spid="18440">
                                            <p:txEl>
                                              <p:pRg st="4" end="4"/>
                                            </p:txEl>
                                          </p:spTgt>
                                        </p:tgtEl>
                                      </p:cBhvr>
                                    </p:animEffect>
                                  </p:childTnLst>
                                </p:cTn>
                              </p:par>
                              <p:par>
                                <p:cTn id="11" presetID="4" presetClass="entr" presetSubtype="32" fill="hold" nodeType="withEffect">
                                  <p:stCondLst>
                                    <p:cond delay="0"/>
                                  </p:stCondLst>
                                  <p:childTnLst>
                                    <p:set>
                                      <p:cBhvr>
                                        <p:cTn id="12" dur="1" fill="hold">
                                          <p:stCondLst>
                                            <p:cond delay="0"/>
                                          </p:stCondLst>
                                        </p:cTn>
                                        <p:tgtEl>
                                          <p:spTgt spid="18440">
                                            <p:txEl>
                                              <p:pRg st="5" end="5"/>
                                            </p:txEl>
                                          </p:spTgt>
                                        </p:tgtEl>
                                        <p:attrNameLst>
                                          <p:attrName>style.visibility</p:attrName>
                                        </p:attrNameLst>
                                      </p:cBhvr>
                                      <p:to>
                                        <p:strVal val="visible"/>
                                      </p:to>
                                    </p:set>
                                    <p:animEffect transition="in" filter="box(out)">
                                      <p:cBhvr>
                                        <p:cTn id="13" dur="1000"/>
                                        <p:tgtEl>
                                          <p:spTgt spid="18440">
                                            <p:txEl>
                                              <p:pRg st="5" end="5"/>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4" presetClass="entr" presetSubtype="32" fill="hold" nodeType="clickEffect">
                                  <p:stCondLst>
                                    <p:cond delay="0"/>
                                  </p:stCondLst>
                                  <p:childTnLst>
                                    <p:set>
                                      <p:cBhvr>
                                        <p:cTn id="17" dur="1" fill="hold">
                                          <p:stCondLst>
                                            <p:cond delay="0"/>
                                          </p:stCondLst>
                                        </p:cTn>
                                        <p:tgtEl>
                                          <p:spTgt spid="18441">
                                            <p:txEl>
                                              <p:pRg st="2" end="2"/>
                                            </p:txEl>
                                          </p:spTgt>
                                        </p:tgtEl>
                                        <p:attrNameLst>
                                          <p:attrName>style.visibility</p:attrName>
                                        </p:attrNameLst>
                                      </p:cBhvr>
                                      <p:to>
                                        <p:strVal val="visible"/>
                                      </p:to>
                                    </p:set>
                                    <p:animEffect transition="in" filter="box(out)">
                                      <p:cBhvr>
                                        <p:cTn id="18" dur="1000"/>
                                        <p:tgtEl>
                                          <p:spTgt spid="18441">
                                            <p:txEl>
                                              <p:pRg st="2" end="2"/>
                                            </p:txEl>
                                          </p:spTgt>
                                        </p:tgtEl>
                                      </p:cBhvr>
                                    </p:animEffect>
                                  </p:childTnLst>
                                </p:cTn>
                              </p:par>
                              <p:par>
                                <p:cTn id="19" presetID="4" presetClass="entr" presetSubtype="32" fill="hold" nodeType="withEffect">
                                  <p:stCondLst>
                                    <p:cond delay="0"/>
                                  </p:stCondLst>
                                  <p:childTnLst>
                                    <p:set>
                                      <p:cBhvr>
                                        <p:cTn id="20" dur="1" fill="hold">
                                          <p:stCondLst>
                                            <p:cond delay="0"/>
                                          </p:stCondLst>
                                        </p:cTn>
                                        <p:tgtEl>
                                          <p:spTgt spid="18441">
                                            <p:txEl>
                                              <p:pRg st="3" end="3"/>
                                            </p:txEl>
                                          </p:spTgt>
                                        </p:tgtEl>
                                        <p:attrNameLst>
                                          <p:attrName>style.visibility</p:attrName>
                                        </p:attrNameLst>
                                      </p:cBhvr>
                                      <p:to>
                                        <p:strVal val="visible"/>
                                      </p:to>
                                    </p:set>
                                    <p:animEffect transition="in" filter="box(out)">
                                      <p:cBhvr>
                                        <p:cTn id="21" dur="1000"/>
                                        <p:tgtEl>
                                          <p:spTgt spid="18441">
                                            <p:txEl>
                                              <p:pRg st="3" end="3"/>
                                            </p:txEl>
                                          </p:spTgt>
                                        </p:tgtEl>
                                      </p:cBhvr>
                                    </p:animEffect>
                                  </p:childTnLst>
                                </p:cTn>
                              </p:par>
                              <p:par>
                                <p:cTn id="22" presetID="4" presetClass="entr" presetSubtype="32" fill="hold" nodeType="withEffect">
                                  <p:stCondLst>
                                    <p:cond delay="0"/>
                                  </p:stCondLst>
                                  <p:childTnLst>
                                    <p:set>
                                      <p:cBhvr>
                                        <p:cTn id="23" dur="1" fill="hold">
                                          <p:stCondLst>
                                            <p:cond delay="0"/>
                                          </p:stCondLst>
                                        </p:cTn>
                                        <p:tgtEl>
                                          <p:spTgt spid="18441">
                                            <p:txEl>
                                              <p:pRg st="4" end="4"/>
                                            </p:txEl>
                                          </p:spTgt>
                                        </p:tgtEl>
                                        <p:attrNameLst>
                                          <p:attrName>style.visibility</p:attrName>
                                        </p:attrNameLst>
                                      </p:cBhvr>
                                      <p:to>
                                        <p:strVal val="visible"/>
                                      </p:to>
                                    </p:set>
                                    <p:animEffect transition="in" filter="box(out)">
                                      <p:cBhvr>
                                        <p:cTn id="24" dur="1000"/>
                                        <p:tgtEl>
                                          <p:spTgt spid="1844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How can touch effect SEB difficulties in children?</a:t>
            </a:r>
          </a:p>
        </p:txBody>
      </p:sp>
    </p:spTree>
    <p:extLst>
      <p:ext uri="{BB962C8B-B14F-4D97-AF65-F5344CB8AC3E}">
        <p14:creationId xmlns:p14="http://schemas.microsoft.com/office/powerpoint/2010/main" val="22057687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p:cNvSpPr>
            <a:spLocks noGrp="1"/>
          </p:cNvSpPr>
          <p:nvPr>
            <p:ph type="title"/>
          </p:nvPr>
        </p:nvSpPr>
        <p:spPr>
          <a:xfrm>
            <a:off x="533400" y="1219200"/>
            <a:ext cx="8229600" cy="508000"/>
          </a:xfrm>
        </p:spPr>
        <p:txBody>
          <a:bodyPr>
            <a:normAutofit fontScale="90000"/>
          </a:bodyPr>
          <a:lstStyle/>
          <a:p>
            <a:pPr eaLnBrk="1" fontAlgn="auto" hangingPunct="1">
              <a:spcAft>
                <a:spcPts val="0"/>
              </a:spcAft>
              <a:defRPr/>
            </a:pPr>
            <a:r>
              <a:rPr lang="en-GB" sz="3200" b="1" dirty="0"/>
              <a:t>VESTIBULAR SYSTEM</a:t>
            </a:r>
            <a:br>
              <a:rPr lang="en-GB" sz="3200" b="1" dirty="0"/>
            </a:br>
            <a:r>
              <a:rPr lang="en-GB" sz="3200" b="1" dirty="0"/>
              <a:t>The Sense of Movement</a:t>
            </a:r>
          </a:p>
        </p:txBody>
      </p:sp>
      <p:sp>
        <p:nvSpPr>
          <p:cNvPr id="71683" name="Rectangle 3"/>
          <p:cNvSpPr>
            <a:spLocks noGrp="1"/>
          </p:cNvSpPr>
          <p:nvPr>
            <p:ph idx="1"/>
          </p:nvPr>
        </p:nvSpPr>
        <p:spPr>
          <a:xfrm>
            <a:off x="457200" y="1905000"/>
            <a:ext cx="8153400" cy="4724400"/>
          </a:xfrm>
        </p:spPr>
        <p:txBody>
          <a:bodyPr>
            <a:normAutofit lnSpcReduction="10000"/>
          </a:bodyPr>
          <a:lstStyle/>
          <a:p>
            <a:pPr marL="274320" indent="-274320" eaLnBrk="1" fontAlgn="auto" hangingPunct="1">
              <a:spcAft>
                <a:spcPts val="0"/>
              </a:spcAft>
              <a:buClr>
                <a:schemeClr val="accent3"/>
              </a:buClr>
              <a:buFont typeface="Wingdings 2"/>
              <a:buChar char=""/>
              <a:defRPr/>
            </a:pPr>
            <a:r>
              <a:rPr lang="en-GB" dirty="0"/>
              <a:t>The vestibular system detects head position and movement</a:t>
            </a:r>
          </a:p>
          <a:p>
            <a:pPr marL="274320" indent="-274320" eaLnBrk="1" fontAlgn="auto" hangingPunct="1">
              <a:spcAft>
                <a:spcPts val="0"/>
              </a:spcAft>
              <a:buClr>
                <a:schemeClr val="accent3"/>
              </a:buClr>
              <a:buFont typeface="Wingdings 2"/>
              <a:buChar char=""/>
              <a:defRPr/>
            </a:pPr>
            <a:endParaRPr lang="en-GB" dirty="0"/>
          </a:p>
          <a:p>
            <a:pPr marL="274320" indent="-274320" eaLnBrk="1" fontAlgn="auto" hangingPunct="1">
              <a:spcAft>
                <a:spcPts val="0"/>
              </a:spcAft>
              <a:buClr>
                <a:schemeClr val="accent3"/>
              </a:buClr>
              <a:buFont typeface="Wingdings 2"/>
              <a:buChar char=""/>
              <a:defRPr/>
            </a:pPr>
            <a:r>
              <a:rPr lang="en-GB" dirty="0"/>
              <a:t>Every time the head moves the tiny receptors in the inner ear register the direction and rate of the motion</a:t>
            </a:r>
          </a:p>
          <a:p>
            <a:pPr marL="274320" indent="-274320" eaLnBrk="1" fontAlgn="auto" hangingPunct="1">
              <a:spcAft>
                <a:spcPts val="0"/>
              </a:spcAft>
              <a:buClr>
                <a:schemeClr val="accent3"/>
              </a:buClr>
              <a:buFont typeface="Wingdings 2"/>
              <a:buNone/>
              <a:defRPr/>
            </a:pPr>
            <a:endParaRPr lang="en-GB" dirty="0"/>
          </a:p>
          <a:p>
            <a:pPr marL="274320" indent="-274320" eaLnBrk="1" fontAlgn="auto" hangingPunct="1">
              <a:spcAft>
                <a:spcPts val="0"/>
              </a:spcAft>
              <a:buClr>
                <a:schemeClr val="accent3"/>
              </a:buClr>
              <a:buFont typeface="Wingdings 2"/>
              <a:buChar char=""/>
              <a:defRPr/>
            </a:pPr>
            <a:r>
              <a:rPr lang="en-GB" dirty="0"/>
              <a:t>The vestibular system provides information about where our body is in space, whether the surroundings or we are moving</a:t>
            </a:r>
          </a:p>
          <a:p>
            <a:pPr marL="274320" indent="-274320" eaLnBrk="1" fontAlgn="auto" hangingPunct="1">
              <a:spcAft>
                <a:spcPts val="0"/>
              </a:spcAft>
              <a:buClr>
                <a:schemeClr val="accent3"/>
              </a:buClr>
              <a:buFont typeface="Wingdings 2"/>
              <a:buChar char=""/>
              <a:defRPr/>
            </a:pPr>
            <a:endParaRPr lang="en-GB" dirty="0"/>
          </a:p>
          <a:p>
            <a:pPr marL="274320" indent="-274320" eaLnBrk="1" fontAlgn="auto" hangingPunct="1">
              <a:spcAft>
                <a:spcPts val="0"/>
              </a:spcAft>
              <a:buClr>
                <a:schemeClr val="accent3"/>
              </a:buClr>
              <a:buFont typeface="Wingdings 2"/>
              <a:buChar char=""/>
              <a:defRPr/>
            </a:pPr>
            <a:r>
              <a:rPr lang="en-GB" dirty="0"/>
              <a:t>It tells us whether movement is up, down, fast, slow, linear or angular</a:t>
            </a:r>
          </a:p>
          <a:p>
            <a:pPr marL="274320" indent="-274320" eaLnBrk="1" fontAlgn="auto" hangingPunct="1">
              <a:spcAft>
                <a:spcPts val="0"/>
              </a:spcAft>
              <a:buClr>
                <a:schemeClr val="accent3"/>
              </a:buClr>
              <a:buFont typeface="Wingdings 2"/>
              <a:buNone/>
              <a:defRPr/>
            </a:pPr>
            <a:endParaRPr lang="en-GB" dirty="0"/>
          </a:p>
          <a:p>
            <a:pPr marL="274320" indent="-274320" eaLnBrk="1" fontAlgn="auto" hangingPunct="1">
              <a:spcAft>
                <a:spcPts val="0"/>
              </a:spcAft>
              <a:buClr>
                <a:schemeClr val="accent3"/>
              </a:buClr>
              <a:buFont typeface="Arial" pitchFamily="34" charset="0"/>
              <a:buNone/>
              <a:defRPr/>
            </a:pPr>
            <a:endParaRPr lang="en-GB" dirty="0"/>
          </a:p>
          <a:p>
            <a:pPr marL="274320" indent="-274320" eaLnBrk="1" fontAlgn="auto" hangingPunct="1">
              <a:spcAft>
                <a:spcPts val="0"/>
              </a:spcAft>
              <a:buClr>
                <a:schemeClr val="accent3"/>
              </a:buClr>
              <a:buFont typeface="Arial" pitchFamily="34" charset="0"/>
              <a:buNone/>
              <a:defRPr/>
            </a:pPr>
            <a:r>
              <a:rPr lang="en-GB" sz="1800" dirty="0">
                <a:latin typeface="Times New Roman" pitchFamily="18" charset="0"/>
              </a:rPr>
              <a:t>	</a:t>
            </a:r>
          </a:p>
          <a:p>
            <a:pPr marL="274320" indent="-274320" eaLnBrk="1" fontAlgn="auto" hangingPunct="1">
              <a:spcAft>
                <a:spcPts val="0"/>
              </a:spcAft>
              <a:buClr>
                <a:schemeClr val="accent3"/>
              </a:buClr>
              <a:buFont typeface="Arial" pitchFamily="34" charset="0"/>
              <a:buNone/>
              <a:defRPr/>
            </a:pPr>
            <a:r>
              <a:rPr lang="en-GB" sz="1800" dirty="0">
                <a:latin typeface="Times New Roman" pitchFamily="18" charset="0"/>
              </a:rPr>
              <a:t>	</a:t>
            </a:r>
          </a:p>
        </p:txBody>
      </p:sp>
    </p:spTree>
    <p:extLst>
      <p:ext uri="{BB962C8B-B14F-4D97-AF65-F5344CB8AC3E}">
        <p14:creationId xmlns:p14="http://schemas.microsoft.com/office/powerpoint/2010/main" val="922840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fade">
                                      <p:cBhvr>
                                        <p:cTn id="7" dur="2000"/>
                                        <p:tgtEl>
                                          <p:spTgt spid="716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683">
                                            <p:txEl>
                                              <p:pRg st="0" end="0"/>
                                            </p:txEl>
                                          </p:spTgt>
                                        </p:tgtEl>
                                        <p:attrNameLst>
                                          <p:attrName>style.visibility</p:attrName>
                                        </p:attrNameLst>
                                      </p:cBhvr>
                                      <p:to>
                                        <p:strVal val="visible"/>
                                      </p:to>
                                    </p:set>
                                    <p:animEffect transition="in" filter="fade">
                                      <p:cBhvr>
                                        <p:cTn id="12" dur="2000"/>
                                        <p:tgtEl>
                                          <p:spTgt spid="7168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683">
                                            <p:txEl>
                                              <p:pRg st="2" end="2"/>
                                            </p:txEl>
                                          </p:spTgt>
                                        </p:tgtEl>
                                        <p:attrNameLst>
                                          <p:attrName>style.visibility</p:attrName>
                                        </p:attrNameLst>
                                      </p:cBhvr>
                                      <p:to>
                                        <p:strVal val="visible"/>
                                      </p:to>
                                    </p:set>
                                    <p:animEffect transition="in" filter="fade">
                                      <p:cBhvr>
                                        <p:cTn id="17" dur="2000"/>
                                        <p:tgtEl>
                                          <p:spTgt spid="7168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1683">
                                            <p:txEl>
                                              <p:pRg st="4" end="4"/>
                                            </p:txEl>
                                          </p:spTgt>
                                        </p:tgtEl>
                                        <p:attrNameLst>
                                          <p:attrName>style.visibility</p:attrName>
                                        </p:attrNameLst>
                                      </p:cBhvr>
                                      <p:to>
                                        <p:strVal val="visible"/>
                                      </p:to>
                                    </p:set>
                                    <p:animEffect transition="in" filter="fade">
                                      <p:cBhvr>
                                        <p:cTn id="22" dur="2000"/>
                                        <p:tgtEl>
                                          <p:spTgt spid="7168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1683">
                                            <p:txEl>
                                              <p:pRg st="6" end="6"/>
                                            </p:txEl>
                                          </p:spTgt>
                                        </p:tgtEl>
                                        <p:attrNameLst>
                                          <p:attrName>style.visibility</p:attrName>
                                        </p:attrNameLst>
                                      </p:cBhvr>
                                      <p:to>
                                        <p:strVal val="visible"/>
                                      </p:to>
                                    </p:set>
                                    <p:animEffect transition="in" filter="fade">
                                      <p:cBhvr>
                                        <p:cTn id="27" dur="2000"/>
                                        <p:tgtEl>
                                          <p:spTgt spid="7168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1683">
                                            <p:txEl>
                                              <p:pRg st="9" end="9"/>
                                            </p:txEl>
                                          </p:spTgt>
                                        </p:tgtEl>
                                        <p:attrNameLst>
                                          <p:attrName>style.visibility</p:attrName>
                                        </p:attrNameLst>
                                      </p:cBhvr>
                                      <p:to>
                                        <p:strVal val="visible"/>
                                      </p:to>
                                    </p:set>
                                    <p:animEffect transition="in" filter="fade">
                                      <p:cBhvr>
                                        <p:cTn id="32" dur="2000"/>
                                        <p:tgtEl>
                                          <p:spTgt spid="71683">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1683">
                                            <p:txEl>
                                              <p:pRg st="10" end="10"/>
                                            </p:txEl>
                                          </p:spTgt>
                                        </p:tgtEl>
                                        <p:attrNameLst>
                                          <p:attrName>style.visibility</p:attrName>
                                        </p:attrNameLst>
                                      </p:cBhvr>
                                      <p:to>
                                        <p:strVal val="visible"/>
                                      </p:to>
                                    </p:set>
                                    <p:animEffect transition="in" filter="fade">
                                      <p:cBhvr>
                                        <p:cTn id="37" dur="2000"/>
                                        <p:tgtEl>
                                          <p:spTgt spid="7168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p:bldP spid="7168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990600"/>
            <a:ext cx="8229600" cy="704850"/>
          </a:xfrm>
        </p:spPr>
        <p:txBody>
          <a:bodyPr>
            <a:normAutofit/>
          </a:bodyPr>
          <a:lstStyle/>
          <a:p>
            <a:pPr eaLnBrk="1" fontAlgn="auto" hangingPunct="1">
              <a:spcAft>
                <a:spcPts val="0"/>
              </a:spcAft>
              <a:defRPr/>
            </a:pPr>
            <a:r>
              <a:rPr lang="en-GB" dirty="0"/>
              <a:t>Functions of Vestibular</a:t>
            </a:r>
            <a:endParaRPr lang="en-US" dirty="0"/>
          </a:p>
        </p:txBody>
      </p:sp>
      <p:sp>
        <p:nvSpPr>
          <p:cNvPr id="64515" name="Rectangle 3"/>
          <p:cNvSpPr>
            <a:spLocks noGrp="1" noChangeArrowheads="1"/>
          </p:cNvSpPr>
          <p:nvPr>
            <p:ph idx="1"/>
          </p:nvPr>
        </p:nvSpPr>
        <p:spPr/>
        <p:txBody>
          <a:bodyPr/>
          <a:lstStyle/>
          <a:p>
            <a:pPr marL="0" indent="0" eaLnBrk="1" hangingPunct="1">
              <a:buNone/>
            </a:pPr>
            <a:endParaRPr lang="en-GB" dirty="0"/>
          </a:p>
          <a:p>
            <a:pPr eaLnBrk="1" hangingPunct="1"/>
            <a:r>
              <a:rPr lang="en-GB" dirty="0"/>
              <a:t>To provide unconscious awareness of our position and movement in space.</a:t>
            </a:r>
          </a:p>
          <a:p>
            <a:pPr eaLnBrk="1" hangingPunct="1"/>
            <a:endParaRPr lang="en-GB" dirty="0"/>
          </a:p>
          <a:p>
            <a:pPr eaLnBrk="1" hangingPunct="1"/>
            <a:r>
              <a:rPr lang="en-GB" dirty="0"/>
              <a:t>It especially detects head movements.</a:t>
            </a:r>
          </a:p>
          <a:p>
            <a:pPr eaLnBrk="1" hangingPunct="1"/>
            <a:endParaRPr lang="en-GB" dirty="0"/>
          </a:p>
          <a:p>
            <a:pPr eaLnBrk="1" hangingPunct="1"/>
            <a:r>
              <a:rPr lang="en-GB" dirty="0"/>
              <a:t>It detects gravitational pull.</a:t>
            </a:r>
            <a:endParaRPr lang="en-US" dirty="0"/>
          </a:p>
        </p:txBody>
      </p:sp>
    </p:spTree>
    <p:extLst>
      <p:ext uri="{BB962C8B-B14F-4D97-AF65-F5344CB8AC3E}">
        <p14:creationId xmlns:p14="http://schemas.microsoft.com/office/powerpoint/2010/main" val="35588143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609600" y="685800"/>
            <a:ext cx="8229600" cy="1143000"/>
          </a:xfrm>
        </p:spPr>
        <p:txBody>
          <a:bodyPr/>
          <a:lstStyle/>
          <a:p>
            <a:pPr eaLnBrk="1" hangingPunct="1"/>
            <a:r>
              <a:rPr lang="en-GB"/>
              <a:t>Motor</a:t>
            </a:r>
            <a:endParaRPr lang="en-US"/>
          </a:p>
        </p:txBody>
      </p:sp>
      <p:sp>
        <p:nvSpPr>
          <p:cNvPr id="65539" name="Rectangle 3"/>
          <p:cNvSpPr>
            <a:spLocks noGrp="1" noChangeArrowheads="1"/>
          </p:cNvSpPr>
          <p:nvPr>
            <p:ph idx="1"/>
          </p:nvPr>
        </p:nvSpPr>
        <p:spPr/>
        <p:txBody>
          <a:bodyPr/>
          <a:lstStyle/>
          <a:p>
            <a:pPr eaLnBrk="1" hangingPunct="1"/>
            <a:r>
              <a:rPr lang="en-GB"/>
              <a:t>Maintains and regulates muscle tone together with muscle proprioceptors.</a:t>
            </a:r>
          </a:p>
          <a:p>
            <a:pPr eaLnBrk="1" hangingPunct="1">
              <a:buFont typeface="Wingdings 2" pitchFamily="18" charset="2"/>
              <a:buNone/>
            </a:pPr>
            <a:endParaRPr lang="en-GB"/>
          </a:p>
          <a:p>
            <a:pPr eaLnBrk="1" hangingPunct="1"/>
            <a:r>
              <a:rPr lang="en-GB"/>
              <a:t>It influences the development of posture and equilibrium.</a:t>
            </a:r>
          </a:p>
          <a:p>
            <a:pPr eaLnBrk="1" hangingPunct="1">
              <a:buFont typeface="Wingdings 2" pitchFamily="18" charset="2"/>
              <a:buNone/>
            </a:pPr>
            <a:endParaRPr lang="en-GB"/>
          </a:p>
          <a:p>
            <a:pPr eaLnBrk="1" hangingPunct="1"/>
            <a:r>
              <a:rPr lang="en-GB"/>
              <a:t>Stabilises visual field.</a:t>
            </a:r>
          </a:p>
          <a:p>
            <a:pPr eaLnBrk="1" hangingPunct="1"/>
            <a:endParaRPr lang="en-US"/>
          </a:p>
        </p:txBody>
      </p:sp>
    </p:spTree>
    <p:extLst>
      <p:ext uri="{BB962C8B-B14F-4D97-AF65-F5344CB8AC3E}">
        <p14:creationId xmlns:p14="http://schemas.microsoft.com/office/powerpoint/2010/main" val="36788830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533400" y="533400"/>
            <a:ext cx="8229600" cy="1143000"/>
          </a:xfrm>
        </p:spPr>
        <p:txBody>
          <a:bodyPr/>
          <a:lstStyle/>
          <a:p>
            <a:pPr eaLnBrk="1" hangingPunct="1"/>
            <a:r>
              <a:rPr lang="en-GB"/>
              <a:t>Emotional</a:t>
            </a:r>
            <a:endParaRPr lang="en-US"/>
          </a:p>
        </p:txBody>
      </p:sp>
      <p:sp>
        <p:nvSpPr>
          <p:cNvPr id="66563" name="Rectangle 3"/>
          <p:cNvSpPr>
            <a:spLocks noGrp="1" noChangeArrowheads="1"/>
          </p:cNvSpPr>
          <p:nvPr>
            <p:ph idx="1"/>
          </p:nvPr>
        </p:nvSpPr>
        <p:spPr/>
        <p:txBody>
          <a:bodyPr/>
          <a:lstStyle/>
          <a:p>
            <a:pPr eaLnBrk="1" hangingPunct="1"/>
            <a:r>
              <a:rPr lang="en-GB"/>
              <a:t>Promotes physical security and organisation relative to gravity.</a:t>
            </a:r>
          </a:p>
          <a:p>
            <a:pPr eaLnBrk="1" hangingPunct="1">
              <a:buFont typeface="Wingdings 2" pitchFamily="18" charset="2"/>
              <a:buNone/>
            </a:pPr>
            <a:endParaRPr lang="en-GB"/>
          </a:p>
          <a:p>
            <a:pPr eaLnBrk="1" hangingPunct="1"/>
            <a:r>
              <a:rPr lang="en-GB"/>
              <a:t>Enhances confidence to conquer gravity.</a:t>
            </a:r>
          </a:p>
          <a:p>
            <a:pPr eaLnBrk="1" hangingPunct="1"/>
            <a:endParaRPr lang="en-GB"/>
          </a:p>
          <a:p>
            <a:pPr eaLnBrk="1" hangingPunct="1"/>
            <a:r>
              <a:rPr lang="en-GB"/>
              <a:t>Impacts on autonomic systems.</a:t>
            </a:r>
            <a:endParaRPr lang="en-US"/>
          </a:p>
        </p:txBody>
      </p:sp>
    </p:spTree>
    <p:extLst>
      <p:ext uri="{BB962C8B-B14F-4D97-AF65-F5344CB8AC3E}">
        <p14:creationId xmlns:p14="http://schemas.microsoft.com/office/powerpoint/2010/main" val="1971101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457200" y="1371600"/>
            <a:ext cx="8229600" cy="552450"/>
          </a:xfrm>
        </p:spPr>
        <p:txBody>
          <a:bodyPr>
            <a:normAutofit fontScale="90000"/>
          </a:bodyPr>
          <a:lstStyle/>
          <a:p>
            <a:pPr eaLnBrk="1" hangingPunct="1"/>
            <a:r>
              <a:rPr lang="en-GB" sz="4000"/>
              <a:t>Vestibular Stimulation as Early Experience</a:t>
            </a:r>
            <a:endParaRPr lang="en-US" sz="4000"/>
          </a:p>
        </p:txBody>
      </p:sp>
      <p:sp>
        <p:nvSpPr>
          <p:cNvPr id="67587" name="Rectangle 3"/>
          <p:cNvSpPr>
            <a:spLocks noGrp="1" noChangeArrowheads="1"/>
          </p:cNvSpPr>
          <p:nvPr>
            <p:ph idx="1"/>
          </p:nvPr>
        </p:nvSpPr>
        <p:spPr>
          <a:xfrm>
            <a:off x="457200" y="2286000"/>
            <a:ext cx="8229600" cy="4389438"/>
          </a:xfrm>
        </p:spPr>
        <p:txBody>
          <a:bodyPr/>
          <a:lstStyle/>
          <a:p>
            <a:pPr eaLnBrk="1" hangingPunct="1"/>
            <a:r>
              <a:rPr lang="en-GB"/>
              <a:t>Vestibular and auditory stimulation enhanced development of premature infants (Kramer &amp; Pierport 1978).</a:t>
            </a:r>
          </a:p>
          <a:p>
            <a:pPr eaLnBrk="1" hangingPunct="1">
              <a:buFont typeface="Wingdings 2" pitchFamily="18" charset="2"/>
              <a:buNone/>
            </a:pPr>
            <a:endParaRPr lang="en-GB"/>
          </a:p>
          <a:p>
            <a:pPr eaLnBrk="1" hangingPunct="1"/>
            <a:r>
              <a:rPr lang="en-GB"/>
              <a:t>Vestibular stimulation as a soother for newborn. (Komer &amp; Thomas 1972).</a:t>
            </a:r>
          </a:p>
          <a:p>
            <a:pPr eaLnBrk="1" hangingPunct="1"/>
            <a:endParaRPr lang="en-GB"/>
          </a:p>
          <a:p>
            <a:pPr eaLnBrk="1" hangingPunct="1"/>
            <a:r>
              <a:rPr lang="en-GB"/>
              <a:t>Enhancement of arousal level, exploratory behaviour, motor and reflex development in infants at risk. (Cohen et al 1983).</a:t>
            </a:r>
          </a:p>
          <a:p>
            <a:pPr eaLnBrk="1" hangingPunct="1"/>
            <a:endParaRPr lang="en-US"/>
          </a:p>
        </p:txBody>
      </p:sp>
    </p:spTree>
    <p:extLst>
      <p:ext uri="{BB962C8B-B14F-4D97-AF65-F5344CB8AC3E}">
        <p14:creationId xmlns:p14="http://schemas.microsoft.com/office/powerpoint/2010/main" val="7058616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a:xfrm>
            <a:off x="381000" y="457200"/>
            <a:ext cx="8229600" cy="1143000"/>
          </a:xfrm>
        </p:spPr>
        <p:txBody>
          <a:bodyPr/>
          <a:lstStyle/>
          <a:p>
            <a:pPr eaLnBrk="1" hangingPunct="1"/>
            <a:r>
              <a:rPr lang="en-GB"/>
              <a:t>Picture of vestibular apparatus.</a:t>
            </a:r>
            <a:endParaRPr lang="en-US"/>
          </a:p>
        </p:txBody>
      </p:sp>
      <p:sp>
        <p:nvSpPr>
          <p:cNvPr id="68611" name="Content Placeholder 2"/>
          <p:cNvSpPr>
            <a:spLocks noGrp="1"/>
          </p:cNvSpPr>
          <p:nvPr>
            <p:ph idx="1"/>
          </p:nvPr>
        </p:nvSpPr>
        <p:spPr/>
        <p:txBody>
          <a:bodyPr/>
          <a:lstStyle/>
          <a:p>
            <a:pPr eaLnBrk="1" hangingPunct="1"/>
            <a:endParaRPr lang="en-GB"/>
          </a:p>
          <a:p>
            <a:pPr eaLnBrk="1" hangingPunct="1"/>
            <a:endParaRPr lang="en-US"/>
          </a:p>
        </p:txBody>
      </p:sp>
      <p:pic>
        <p:nvPicPr>
          <p:cNvPr id="68612" name="Picture 3"/>
          <p:cNvPicPr>
            <a:picLocks noChangeAspect="1" noChangeArrowheads="1"/>
          </p:cNvPicPr>
          <p:nvPr/>
        </p:nvPicPr>
        <p:blipFill>
          <a:blip r:embed="rId2" cstate="print"/>
          <a:srcRect l="14375" t="26184" r="61282" b="51186"/>
          <a:stretch>
            <a:fillRect/>
          </a:stretch>
        </p:blipFill>
        <p:spPr bwMode="auto">
          <a:xfrm>
            <a:off x="304800" y="1600200"/>
            <a:ext cx="8382000" cy="4953000"/>
          </a:xfrm>
          <a:prstGeom prst="rect">
            <a:avLst/>
          </a:prstGeom>
          <a:noFill/>
          <a:ln w="9525">
            <a:noFill/>
            <a:miter lim="800000"/>
            <a:headEnd/>
            <a:tailEnd/>
          </a:ln>
        </p:spPr>
      </p:pic>
    </p:spTree>
    <p:extLst>
      <p:ext uri="{BB962C8B-B14F-4D97-AF65-F5344CB8AC3E}">
        <p14:creationId xmlns:p14="http://schemas.microsoft.com/office/powerpoint/2010/main" val="1075688972"/>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457200"/>
            <a:ext cx="8291513" cy="1384300"/>
          </a:xfrm>
        </p:spPr>
        <p:txBody>
          <a:bodyPr/>
          <a:lstStyle/>
          <a:p>
            <a:pPr eaLnBrk="1" hangingPunct="1"/>
            <a:br>
              <a:rPr lang="en-GB" sz="3200"/>
            </a:br>
            <a:r>
              <a:rPr lang="en-GB" sz="3200"/>
              <a:t>Otolith Organs – Utricle and Saccule</a:t>
            </a:r>
            <a:endParaRPr lang="en-US" sz="3200"/>
          </a:p>
        </p:txBody>
      </p:sp>
      <p:sp>
        <p:nvSpPr>
          <p:cNvPr id="69635" name="Rectangle 3"/>
          <p:cNvSpPr>
            <a:spLocks noGrp="1" noChangeArrowheads="1"/>
          </p:cNvSpPr>
          <p:nvPr>
            <p:ph idx="1"/>
          </p:nvPr>
        </p:nvSpPr>
        <p:spPr/>
        <p:txBody>
          <a:bodyPr/>
          <a:lstStyle/>
          <a:p>
            <a:pPr marL="609600" indent="-609600" eaLnBrk="1" hangingPunct="1"/>
            <a:r>
              <a:rPr lang="en-GB"/>
              <a:t>Gravity and vibration sensors.</a:t>
            </a:r>
          </a:p>
          <a:p>
            <a:pPr marL="609600" indent="-609600" eaLnBrk="1" hangingPunct="1"/>
            <a:r>
              <a:rPr lang="en-GB"/>
              <a:t>Detect linear head movement.</a:t>
            </a:r>
          </a:p>
          <a:p>
            <a:pPr marL="609600" indent="-609600" eaLnBrk="1" hangingPunct="1"/>
            <a:r>
              <a:rPr lang="en-GB"/>
              <a:t>Facilitates muscle tone of extensors.</a:t>
            </a:r>
          </a:p>
          <a:p>
            <a:pPr marL="609600" indent="-609600" eaLnBrk="1" hangingPunct="1"/>
            <a:r>
              <a:rPr lang="en-GB"/>
              <a:t>Modulate the vestibular systems effecting autonomic responses.</a:t>
            </a:r>
          </a:p>
          <a:p>
            <a:pPr marL="609600" indent="-609600" eaLnBrk="1" hangingPunct="1">
              <a:buFontTx/>
              <a:buNone/>
            </a:pPr>
            <a:r>
              <a:rPr lang="en-GB" b="1"/>
              <a:t>     Semicircular  Canals</a:t>
            </a:r>
          </a:p>
          <a:p>
            <a:pPr marL="609600" indent="-609600" eaLnBrk="1" hangingPunct="1"/>
            <a:r>
              <a:rPr lang="en-GB" sz="2800"/>
              <a:t>Respond to rapid angular head movements</a:t>
            </a:r>
          </a:p>
          <a:p>
            <a:pPr marL="609600" indent="-609600" eaLnBrk="1" hangingPunct="1"/>
            <a:r>
              <a:rPr lang="en-GB" sz="2800"/>
              <a:t>Effect occulomotor reflexes (nystagmus).</a:t>
            </a:r>
          </a:p>
          <a:p>
            <a:pPr marL="609600" indent="-609600" eaLnBrk="1" hangingPunct="1"/>
            <a:endParaRPr lang="en-US" sz="2800"/>
          </a:p>
        </p:txBody>
      </p:sp>
      <p:sp>
        <p:nvSpPr>
          <p:cNvPr id="69636" name="WordArt 5"/>
          <p:cNvSpPr>
            <a:spLocks noChangeArrowheads="1" noChangeShapeType="1" noTextEdit="1"/>
          </p:cNvSpPr>
          <p:nvPr/>
        </p:nvSpPr>
        <p:spPr bwMode="auto">
          <a:xfrm>
            <a:off x="2971800" y="304800"/>
            <a:ext cx="2552700" cy="914400"/>
          </a:xfrm>
          <a:prstGeom prst="rect">
            <a:avLst/>
          </a:prstGeom>
        </p:spPr>
        <p:txBody>
          <a:bodyPr wrap="none" fromWordArt="1">
            <a:prstTxWarp prst="textDeflate">
              <a:avLst>
                <a:gd name="adj" fmla="val 26227"/>
              </a:avLst>
            </a:prstTxWarp>
          </a:bodyPr>
          <a:lstStyle/>
          <a:p>
            <a:pPr algn="ctr"/>
            <a:r>
              <a:rPr lang="en-GB" sz="3600" kern="10">
                <a:ln w="9525">
                  <a:solidFill>
                    <a:srgbClr val="000000"/>
                  </a:solidFill>
                  <a:round/>
                  <a:headEnd/>
                  <a:tailEnd/>
                </a:ln>
                <a:solidFill>
                  <a:srgbClr val="21B2C9"/>
                </a:solidFill>
                <a:latin typeface="Impact"/>
              </a:rPr>
              <a:t>Anatomy</a:t>
            </a:r>
          </a:p>
        </p:txBody>
      </p:sp>
    </p:spTree>
    <p:extLst>
      <p:ext uri="{BB962C8B-B14F-4D97-AF65-F5344CB8AC3E}">
        <p14:creationId xmlns:p14="http://schemas.microsoft.com/office/powerpoint/2010/main" val="34798348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52400" y="274638"/>
            <a:ext cx="8534400" cy="1143000"/>
          </a:xfrm>
        </p:spPr>
        <p:txBody>
          <a:bodyPr/>
          <a:lstStyle/>
          <a:p>
            <a:pPr eaLnBrk="1" hangingPunct="1"/>
            <a:r>
              <a:rPr lang="en-GB"/>
              <a:t>Vestibular Nuclei connects with;</a:t>
            </a:r>
            <a:endParaRPr lang="en-US"/>
          </a:p>
        </p:txBody>
      </p:sp>
      <p:sp>
        <p:nvSpPr>
          <p:cNvPr id="70659" name="Rectangle 3"/>
          <p:cNvSpPr>
            <a:spLocks noGrp="1" noChangeArrowheads="1"/>
          </p:cNvSpPr>
          <p:nvPr>
            <p:ph idx="1"/>
          </p:nvPr>
        </p:nvSpPr>
        <p:spPr>
          <a:xfrm>
            <a:off x="457200" y="1481138"/>
            <a:ext cx="8534400" cy="5072062"/>
          </a:xfrm>
        </p:spPr>
        <p:txBody>
          <a:bodyPr/>
          <a:lstStyle/>
          <a:p>
            <a:pPr eaLnBrk="1" hangingPunct="1">
              <a:buClr>
                <a:schemeClr val="tx1"/>
              </a:buClr>
              <a:buFont typeface="Wingdings" pitchFamily="2" charset="2"/>
              <a:buChar char="v"/>
            </a:pPr>
            <a:r>
              <a:rPr lang="en-GB" sz="2400"/>
              <a:t>Spinal cord via vestibulospinal tracts –</a:t>
            </a:r>
            <a:r>
              <a:rPr lang="en-GB"/>
              <a:t> </a:t>
            </a:r>
            <a:endParaRPr lang="en-GB" sz="2400"/>
          </a:p>
          <a:p>
            <a:pPr eaLnBrk="1" hangingPunct="1">
              <a:buClr>
                <a:schemeClr val="tx1"/>
              </a:buClr>
              <a:buFontTx/>
              <a:buNone/>
            </a:pPr>
            <a:r>
              <a:rPr lang="en-GB" sz="2400"/>
              <a:t>                   Lateral VST – extension of neck</a:t>
            </a:r>
          </a:p>
          <a:p>
            <a:pPr eaLnBrk="1" hangingPunct="1">
              <a:buClr>
                <a:schemeClr val="tx1"/>
              </a:buClr>
              <a:buFontTx/>
              <a:buNone/>
            </a:pPr>
            <a:r>
              <a:rPr lang="en-GB" sz="2400"/>
              <a:t>			Medial VST- Head, upper trunk and flexors</a:t>
            </a:r>
          </a:p>
          <a:p>
            <a:pPr eaLnBrk="1" hangingPunct="1">
              <a:buClr>
                <a:schemeClr val="tx1"/>
              </a:buClr>
              <a:buFont typeface="Wingdings" pitchFamily="2" charset="2"/>
              <a:buChar char="v"/>
            </a:pPr>
            <a:r>
              <a:rPr lang="en-GB" sz="2400"/>
              <a:t>Cranial nerve</a:t>
            </a:r>
          </a:p>
          <a:p>
            <a:pPr eaLnBrk="1" hangingPunct="1">
              <a:buClr>
                <a:schemeClr val="tx1"/>
              </a:buClr>
              <a:buFont typeface="Wingdings" pitchFamily="2" charset="2"/>
              <a:buChar char="v"/>
            </a:pPr>
            <a:endParaRPr lang="en-GB" sz="2400"/>
          </a:p>
          <a:p>
            <a:pPr eaLnBrk="1" hangingPunct="1">
              <a:buClr>
                <a:schemeClr val="tx1"/>
              </a:buClr>
              <a:buFont typeface="Wingdings" pitchFamily="2" charset="2"/>
              <a:buChar char="v"/>
            </a:pPr>
            <a:r>
              <a:rPr lang="en-GB" sz="2400"/>
              <a:t>Cerebellum</a:t>
            </a:r>
          </a:p>
          <a:p>
            <a:pPr eaLnBrk="1" hangingPunct="1">
              <a:buClr>
                <a:schemeClr val="tx1"/>
              </a:buClr>
              <a:buFont typeface="Wingdings" pitchFamily="2" charset="2"/>
              <a:buChar char="v"/>
            </a:pPr>
            <a:endParaRPr lang="en-GB" sz="2400"/>
          </a:p>
          <a:p>
            <a:pPr eaLnBrk="1" hangingPunct="1">
              <a:buClr>
                <a:schemeClr val="tx1"/>
              </a:buClr>
              <a:buFont typeface="Wingdings" pitchFamily="2" charset="2"/>
              <a:buChar char="v"/>
            </a:pPr>
            <a:r>
              <a:rPr lang="en-GB" sz="2400"/>
              <a:t>Reticular formation- connects with hypothalamus and limbic system.  Affects arousal of CNS</a:t>
            </a:r>
          </a:p>
          <a:p>
            <a:pPr eaLnBrk="1" hangingPunct="1">
              <a:buClr>
                <a:schemeClr val="tx1"/>
              </a:buClr>
              <a:buFont typeface="Wingdings" pitchFamily="2" charset="2"/>
              <a:buChar char="v"/>
            </a:pPr>
            <a:endParaRPr lang="en-GB" sz="2400"/>
          </a:p>
          <a:p>
            <a:pPr eaLnBrk="1" hangingPunct="1">
              <a:buClr>
                <a:schemeClr val="tx1"/>
              </a:buClr>
              <a:buFont typeface="Wingdings" pitchFamily="2" charset="2"/>
              <a:buChar char="v"/>
            </a:pPr>
            <a:r>
              <a:rPr lang="en-GB" sz="2400"/>
              <a:t>Midbrain (visual and somatosensory)</a:t>
            </a:r>
          </a:p>
          <a:p>
            <a:pPr eaLnBrk="1" hangingPunct="1">
              <a:buClr>
                <a:schemeClr val="tx1"/>
              </a:buClr>
              <a:buFontTx/>
              <a:buNone/>
            </a:pPr>
            <a:endParaRPr lang="en-GB" sz="2400"/>
          </a:p>
          <a:p>
            <a:pPr eaLnBrk="1" hangingPunct="1">
              <a:buClr>
                <a:schemeClr val="tx1"/>
              </a:buClr>
              <a:buFontTx/>
              <a:buNone/>
            </a:pPr>
            <a:endParaRPr lang="en-GB" sz="2400"/>
          </a:p>
          <a:p>
            <a:pPr eaLnBrk="1" hangingPunct="1">
              <a:buClr>
                <a:schemeClr val="tx1"/>
              </a:buClr>
              <a:buFontTx/>
              <a:buNone/>
            </a:pPr>
            <a:endParaRPr lang="en-GB" sz="2400"/>
          </a:p>
          <a:p>
            <a:pPr eaLnBrk="1" hangingPunct="1">
              <a:buClr>
                <a:schemeClr val="tx1"/>
              </a:buClr>
              <a:buFontTx/>
              <a:buNone/>
            </a:pPr>
            <a:endParaRPr lang="en-GB" sz="2400"/>
          </a:p>
          <a:p>
            <a:pPr eaLnBrk="1" hangingPunct="1">
              <a:buClr>
                <a:schemeClr val="tx1"/>
              </a:buClr>
              <a:buFontTx/>
              <a:buNone/>
            </a:pPr>
            <a:endParaRPr lang="en-US" sz="2400"/>
          </a:p>
        </p:txBody>
      </p:sp>
      <p:sp>
        <p:nvSpPr>
          <p:cNvPr id="70660" name="Text Box 4"/>
          <p:cNvSpPr txBox="1">
            <a:spLocks noChangeArrowheads="1"/>
          </p:cNvSpPr>
          <p:nvPr/>
        </p:nvSpPr>
        <p:spPr bwMode="auto">
          <a:xfrm>
            <a:off x="2843213" y="2852738"/>
            <a:ext cx="8107362" cy="1190625"/>
          </a:xfrm>
          <a:prstGeom prst="rect">
            <a:avLst/>
          </a:prstGeom>
          <a:noFill/>
          <a:ln w="9525">
            <a:noFill/>
            <a:miter lim="800000"/>
            <a:headEnd/>
            <a:tailEnd/>
          </a:ln>
        </p:spPr>
        <p:txBody>
          <a:bodyPr>
            <a:spAutoFit/>
          </a:bodyPr>
          <a:lstStyle/>
          <a:p>
            <a:r>
              <a:rPr lang="en-GB" b="1"/>
              <a:t>                    </a:t>
            </a:r>
          </a:p>
          <a:p>
            <a:endParaRPr lang="en-GB" b="1"/>
          </a:p>
          <a:p>
            <a:endParaRPr lang="en-GB" b="1"/>
          </a:p>
          <a:p>
            <a:r>
              <a:rPr lang="en-GB" b="1"/>
              <a:t>.</a:t>
            </a:r>
            <a:endParaRPr lang="en-US" b="1"/>
          </a:p>
        </p:txBody>
      </p:sp>
      <p:sp>
        <p:nvSpPr>
          <p:cNvPr id="70661" name="Oval 5"/>
          <p:cNvSpPr>
            <a:spLocks noChangeArrowheads="1"/>
          </p:cNvSpPr>
          <p:nvPr/>
        </p:nvSpPr>
        <p:spPr bwMode="auto">
          <a:xfrm>
            <a:off x="1524000" y="2133600"/>
            <a:ext cx="409575" cy="71438"/>
          </a:xfrm>
          <a:prstGeom prst="ellipse">
            <a:avLst/>
          </a:prstGeom>
          <a:solidFill>
            <a:schemeClr val="accent1"/>
          </a:solidFill>
          <a:ln w="9525">
            <a:solidFill>
              <a:schemeClr val="tx1"/>
            </a:solidFill>
            <a:round/>
            <a:headEnd/>
            <a:tailEnd/>
          </a:ln>
        </p:spPr>
        <p:txBody>
          <a:bodyPr wrap="none" anchor="ctr"/>
          <a:lstStyle/>
          <a:p>
            <a:endParaRPr lang="en-GB">
              <a:latin typeface="Constantia" pitchFamily="18" charset="0"/>
            </a:endParaRPr>
          </a:p>
        </p:txBody>
      </p:sp>
      <p:sp>
        <p:nvSpPr>
          <p:cNvPr id="70662" name="Oval 6"/>
          <p:cNvSpPr>
            <a:spLocks noChangeArrowheads="1"/>
          </p:cNvSpPr>
          <p:nvPr/>
        </p:nvSpPr>
        <p:spPr bwMode="auto">
          <a:xfrm>
            <a:off x="1905000" y="2590800"/>
            <a:ext cx="431800" cy="73025"/>
          </a:xfrm>
          <a:prstGeom prst="ellipse">
            <a:avLst/>
          </a:prstGeom>
          <a:solidFill>
            <a:schemeClr val="accent1"/>
          </a:solidFill>
          <a:ln w="9525">
            <a:solidFill>
              <a:schemeClr val="tx1"/>
            </a:solidFill>
            <a:round/>
            <a:headEnd/>
            <a:tailEnd/>
          </a:ln>
        </p:spPr>
        <p:txBody>
          <a:bodyPr wrap="none" anchor="ctr"/>
          <a:lstStyle/>
          <a:p>
            <a:endParaRPr lang="en-GB">
              <a:latin typeface="Constantia" pitchFamily="18" charset="0"/>
            </a:endParaRPr>
          </a:p>
        </p:txBody>
      </p:sp>
      <p:sp>
        <p:nvSpPr>
          <p:cNvPr id="70663" name="Text Box 7"/>
          <p:cNvSpPr txBox="1">
            <a:spLocks noChangeArrowheads="1"/>
          </p:cNvSpPr>
          <p:nvPr/>
        </p:nvSpPr>
        <p:spPr bwMode="auto">
          <a:xfrm>
            <a:off x="468313" y="3573463"/>
            <a:ext cx="7848600" cy="366712"/>
          </a:xfrm>
          <a:prstGeom prst="rect">
            <a:avLst/>
          </a:prstGeom>
          <a:noFill/>
          <a:ln w="9525">
            <a:noFill/>
            <a:miter lim="800000"/>
            <a:headEnd/>
            <a:tailEnd/>
          </a:ln>
        </p:spPr>
        <p:txBody>
          <a:bodyPr>
            <a:spAutoFit/>
          </a:bodyPr>
          <a:lstStyle/>
          <a:p>
            <a:endParaRPr lang="en-GB">
              <a:latin typeface="Constantia" pitchFamily="18" charset="0"/>
            </a:endParaRPr>
          </a:p>
        </p:txBody>
      </p:sp>
    </p:spTree>
    <p:extLst>
      <p:ext uri="{BB962C8B-B14F-4D97-AF65-F5344CB8AC3E}">
        <p14:creationId xmlns:p14="http://schemas.microsoft.com/office/powerpoint/2010/main" val="41963898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1682" name="Group 2"/>
          <p:cNvGrpSpPr>
            <a:grpSpLocks/>
          </p:cNvGrpSpPr>
          <p:nvPr/>
        </p:nvGrpSpPr>
        <p:grpSpPr bwMode="auto">
          <a:xfrm>
            <a:off x="685800" y="381000"/>
            <a:ext cx="8077200" cy="6324600"/>
            <a:chOff x="711" y="774"/>
            <a:chExt cx="10483" cy="6450"/>
          </a:xfrm>
        </p:grpSpPr>
        <p:sp>
          <p:nvSpPr>
            <p:cNvPr id="71683" name="Text Box 3"/>
            <p:cNvSpPr txBox="1">
              <a:spLocks noChangeArrowheads="1"/>
            </p:cNvSpPr>
            <p:nvPr/>
          </p:nvSpPr>
          <p:spPr bwMode="auto">
            <a:xfrm>
              <a:off x="711" y="774"/>
              <a:ext cx="10483" cy="6450"/>
            </a:xfrm>
            <a:prstGeom prst="rect">
              <a:avLst/>
            </a:prstGeom>
            <a:solidFill>
              <a:srgbClr val="FFFFFF"/>
            </a:solidFill>
            <a:ln w="9525">
              <a:solidFill>
                <a:srgbClr val="000000"/>
              </a:solidFill>
              <a:miter lim="800000"/>
              <a:headEnd/>
              <a:tailEnd/>
            </a:ln>
          </p:spPr>
          <p:txBody>
            <a:bodyPr/>
            <a:lstStyle/>
            <a:p>
              <a:endParaRPr lang="en-US"/>
            </a:p>
          </p:txBody>
        </p:sp>
        <p:sp>
          <p:nvSpPr>
            <p:cNvPr id="28676" name="Text Box 4"/>
            <p:cNvSpPr txBox="1">
              <a:spLocks noChangeArrowheads="1"/>
            </p:cNvSpPr>
            <p:nvPr/>
          </p:nvSpPr>
          <p:spPr bwMode="auto">
            <a:xfrm>
              <a:off x="6705" y="1379"/>
              <a:ext cx="1830" cy="82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Vestibular receptors</a:t>
              </a:r>
              <a:endParaRPr lang="en-US" sz="1200" b="1" dirty="0">
                <a:latin typeface="Arial" pitchFamily="34" charset="0"/>
                <a:cs typeface="Arial" pitchFamily="34" charset="0"/>
              </a:endParaRPr>
            </a:p>
          </p:txBody>
        </p:sp>
        <p:sp>
          <p:nvSpPr>
            <p:cNvPr id="28677" name="Text Box 5"/>
            <p:cNvSpPr txBox="1">
              <a:spLocks noChangeArrowheads="1"/>
            </p:cNvSpPr>
            <p:nvPr/>
          </p:nvSpPr>
          <p:spPr bwMode="auto">
            <a:xfrm>
              <a:off x="4844" y="2624"/>
              <a:ext cx="1380" cy="88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4 Vestibular Nuclei in Brain Stem</a:t>
              </a:r>
              <a:endParaRPr lang="en-US" sz="1200" b="1" dirty="0">
                <a:latin typeface="Arial" pitchFamily="34" charset="0"/>
                <a:cs typeface="Arial" pitchFamily="34" charset="0"/>
              </a:endParaRPr>
            </a:p>
          </p:txBody>
        </p:sp>
        <p:sp>
          <p:nvSpPr>
            <p:cNvPr id="28678" name="Text Box 6"/>
            <p:cNvSpPr txBox="1">
              <a:spLocks noChangeArrowheads="1"/>
            </p:cNvSpPr>
            <p:nvPr/>
          </p:nvSpPr>
          <p:spPr bwMode="auto">
            <a:xfrm>
              <a:off x="8761" y="2624"/>
              <a:ext cx="1469" cy="886"/>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endParaRPr lang="en-GB" sz="1000" dirty="0">
                <a:latin typeface="Times New Roman" pitchFamily="18" charset="0"/>
                <a:cs typeface="Arial" pitchFamily="34" charset="0"/>
              </a:endParaRPr>
            </a:p>
            <a:p>
              <a:pPr algn="ctr">
                <a:spcAft>
                  <a:spcPts val="1000"/>
                </a:spcAft>
                <a:defRPr/>
              </a:pPr>
              <a:r>
                <a:rPr lang="en-GB" sz="1200" b="1" dirty="0">
                  <a:latin typeface="Calibri" pitchFamily="34" charset="0"/>
                  <a:cs typeface="Arial" pitchFamily="34" charset="0"/>
                </a:rPr>
                <a:t>Cerebellum</a:t>
              </a:r>
              <a:endParaRPr lang="en-US" sz="1200" b="1" dirty="0">
                <a:latin typeface="Arial" pitchFamily="34" charset="0"/>
                <a:cs typeface="Arial" pitchFamily="34" charset="0"/>
              </a:endParaRPr>
            </a:p>
          </p:txBody>
        </p:sp>
        <p:sp>
          <p:nvSpPr>
            <p:cNvPr id="28679" name="Text Box 7"/>
            <p:cNvSpPr txBox="1">
              <a:spLocks noChangeArrowheads="1"/>
            </p:cNvSpPr>
            <p:nvPr/>
          </p:nvSpPr>
          <p:spPr bwMode="auto">
            <a:xfrm>
              <a:off x="1245" y="4065"/>
              <a:ext cx="1846" cy="1504"/>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050" dirty="0">
                  <a:latin typeface="Calibri" pitchFamily="34" charset="0"/>
                  <a:cs typeface="Arial" pitchFamily="34" charset="0"/>
                </a:rPr>
                <a:t>I</a:t>
              </a:r>
              <a:r>
                <a:rPr lang="en-GB" sz="1050" b="1" dirty="0">
                  <a:latin typeface="Calibri" pitchFamily="34" charset="0"/>
                  <a:cs typeface="Arial" pitchFamily="34" charset="0"/>
                </a:rPr>
                <a:t>nforms Reticular</a:t>
              </a:r>
              <a:r>
                <a:rPr lang="en-GB" sz="1050" b="1" dirty="0">
                  <a:latin typeface="Times New Roman" pitchFamily="18" charset="0"/>
                  <a:cs typeface="Arial" pitchFamily="34" charset="0"/>
                </a:rPr>
                <a:t> </a:t>
              </a:r>
              <a:r>
                <a:rPr lang="en-GB" sz="1050" b="1" dirty="0">
                  <a:latin typeface="Calibri" pitchFamily="34" charset="0"/>
                  <a:cs typeface="Arial" pitchFamily="34" charset="0"/>
                </a:rPr>
                <a:t>Formation-</a:t>
              </a:r>
              <a:r>
                <a:rPr lang="en-GB" sz="1050" b="1" dirty="0" err="1">
                  <a:latin typeface="Calibri" pitchFamily="34" charset="0"/>
                  <a:cs typeface="Arial" pitchFamily="34" charset="0"/>
                </a:rPr>
                <a:t>AlertingThen</a:t>
              </a:r>
              <a:r>
                <a:rPr lang="en-GB" sz="1050" b="1" dirty="0">
                  <a:latin typeface="Calibri" pitchFamily="34" charset="0"/>
                  <a:cs typeface="Arial" pitchFamily="34" charset="0"/>
                </a:rPr>
                <a:t> to Limbic</a:t>
              </a:r>
            </a:p>
            <a:p>
              <a:pPr algn="ctr">
                <a:spcAft>
                  <a:spcPts val="1000"/>
                </a:spcAft>
                <a:defRPr/>
              </a:pPr>
              <a:r>
                <a:rPr lang="en-GB" sz="1050" b="1" dirty="0">
                  <a:latin typeface="Calibri" pitchFamily="34" charset="0"/>
                  <a:cs typeface="Arial" pitchFamily="34" charset="0"/>
                </a:rPr>
                <a:t>System for ANS</a:t>
              </a:r>
            </a:p>
            <a:p>
              <a:pPr algn="ctr">
                <a:spcAft>
                  <a:spcPts val="1000"/>
                </a:spcAft>
                <a:defRPr/>
              </a:pPr>
              <a:r>
                <a:rPr lang="en-GB" sz="1050" b="1" dirty="0">
                  <a:latin typeface="Calibri" pitchFamily="34" charset="0"/>
                  <a:cs typeface="Arial" pitchFamily="34" charset="0"/>
                </a:rPr>
                <a:t>Response &amp; tagging</a:t>
              </a:r>
              <a:endParaRPr lang="en-US" sz="1050" b="1" dirty="0">
                <a:latin typeface="Arial" pitchFamily="34" charset="0"/>
                <a:cs typeface="Arial" pitchFamily="34" charset="0"/>
              </a:endParaRPr>
            </a:p>
          </p:txBody>
        </p:sp>
        <p:sp>
          <p:nvSpPr>
            <p:cNvPr id="28680" name="Text Box 8"/>
            <p:cNvSpPr txBox="1">
              <a:spLocks noChangeArrowheads="1"/>
            </p:cNvSpPr>
            <p:nvPr/>
          </p:nvSpPr>
          <p:spPr bwMode="auto">
            <a:xfrm>
              <a:off x="3435" y="4065"/>
              <a:ext cx="1560"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Medical Longitudinal</a:t>
              </a:r>
            </a:p>
            <a:p>
              <a:pPr algn="ctr">
                <a:spcAft>
                  <a:spcPts val="1000"/>
                </a:spcAft>
                <a:defRPr/>
              </a:pPr>
              <a:r>
                <a:rPr lang="en-GB" sz="1200" b="1" dirty="0" err="1">
                  <a:latin typeface="Calibri" pitchFamily="34" charset="0"/>
                  <a:cs typeface="Arial" pitchFamily="34" charset="0"/>
                </a:rPr>
                <a:t>Fasiculus</a:t>
              </a:r>
              <a:endParaRPr lang="en-US" sz="1200" b="1" dirty="0">
                <a:latin typeface="Arial" pitchFamily="34" charset="0"/>
                <a:cs typeface="Arial" pitchFamily="34" charset="0"/>
              </a:endParaRPr>
            </a:p>
          </p:txBody>
        </p:sp>
        <p:sp>
          <p:nvSpPr>
            <p:cNvPr id="28681" name="Text Box 9"/>
            <p:cNvSpPr txBox="1">
              <a:spLocks noChangeArrowheads="1"/>
            </p:cNvSpPr>
            <p:nvPr/>
          </p:nvSpPr>
          <p:spPr bwMode="auto">
            <a:xfrm>
              <a:off x="5264" y="4065"/>
              <a:ext cx="1440"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Lateral</a:t>
              </a:r>
            </a:p>
            <a:p>
              <a:pPr algn="ctr">
                <a:spcAft>
                  <a:spcPts val="1000"/>
                </a:spcAft>
                <a:defRPr/>
              </a:pPr>
              <a:r>
                <a:rPr lang="en-GB" sz="1100" b="1" dirty="0" err="1">
                  <a:latin typeface="Calibri" pitchFamily="34" charset="0"/>
                  <a:cs typeface="Arial" pitchFamily="34" charset="0"/>
                </a:rPr>
                <a:t>Vestibulospinal</a:t>
              </a:r>
              <a:r>
                <a:rPr lang="en-GB" sz="1100" b="1" dirty="0">
                  <a:latin typeface="Times New Roman" pitchFamily="18" charset="0"/>
                  <a:cs typeface="Arial" pitchFamily="34" charset="0"/>
                </a:rPr>
                <a:t> </a:t>
              </a:r>
              <a:r>
                <a:rPr lang="en-GB" sz="1100" b="1" dirty="0">
                  <a:latin typeface="Calibri" pitchFamily="34" charset="0"/>
                  <a:cs typeface="Arial" pitchFamily="34" charset="0"/>
                </a:rPr>
                <a:t>tract.</a:t>
              </a:r>
              <a:endParaRPr lang="en-US" sz="1100" b="1" dirty="0">
                <a:latin typeface="Arial" pitchFamily="34" charset="0"/>
                <a:cs typeface="Arial" pitchFamily="34" charset="0"/>
              </a:endParaRPr>
            </a:p>
          </p:txBody>
        </p:sp>
        <p:sp>
          <p:nvSpPr>
            <p:cNvPr id="28682" name="Text Box 10"/>
            <p:cNvSpPr txBox="1">
              <a:spLocks noChangeArrowheads="1"/>
            </p:cNvSpPr>
            <p:nvPr/>
          </p:nvSpPr>
          <p:spPr bwMode="auto">
            <a:xfrm>
              <a:off x="6929" y="4065"/>
              <a:ext cx="1426"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spcAft>
                  <a:spcPts val="1000"/>
                </a:spcAft>
                <a:defRPr/>
              </a:pPr>
              <a:r>
                <a:rPr lang="en-GB" sz="1200" b="1" dirty="0">
                  <a:latin typeface="Calibri" pitchFamily="34" charset="0"/>
                  <a:cs typeface="Arial" pitchFamily="34" charset="0"/>
                </a:rPr>
                <a:t>Medial</a:t>
              </a:r>
              <a:endParaRPr lang="en-GB" sz="1200" b="1" dirty="0">
                <a:latin typeface="Times New Roman" pitchFamily="18" charset="0"/>
                <a:cs typeface="Arial" pitchFamily="34" charset="0"/>
              </a:endParaRPr>
            </a:p>
            <a:p>
              <a:pPr>
                <a:spcAft>
                  <a:spcPts val="1000"/>
                </a:spcAft>
                <a:defRPr/>
              </a:pPr>
              <a:r>
                <a:rPr lang="en-GB" sz="1200" b="1" dirty="0" err="1">
                  <a:latin typeface="Calibri" pitchFamily="34" charset="0"/>
                  <a:cs typeface="Arial" pitchFamily="34" charset="0"/>
                </a:rPr>
                <a:t>Vestibulospinal</a:t>
              </a:r>
              <a:r>
                <a:rPr lang="en-GB" sz="1200" b="1" dirty="0">
                  <a:latin typeface="Calibri" pitchFamily="34" charset="0"/>
                  <a:cs typeface="Arial" pitchFamily="34" charset="0"/>
                </a:rPr>
                <a:t>  tract.</a:t>
              </a:r>
              <a:endParaRPr lang="en-US" sz="1200" b="1" dirty="0">
                <a:latin typeface="Arial" pitchFamily="34" charset="0"/>
                <a:cs typeface="Arial" pitchFamily="34" charset="0"/>
              </a:endParaRPr>
            </a:p>
          </p:txBody>
        </p:sp>
        <p:sp>
          <p:nvSpPr>
            <p:cNvPr id="28683" name="Text Box 11"/>
            <p:cNvSpPr txBox="1">
              <a:spLocks noChangeArrowheads="1"/>
            </p:cNvSpPr>
            <p:nvPr/>
          </p:nvSpPr>
          <p:spPr bwMode="auto">
            <a:xfrm>
              <a:off x="8761" y="4065"/>
              <a:ext cx="1908"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endParaRPr lang="en-GB" sz="800" dirty="0">
                <a:latin typeface="Times New Roman" pitchFamily="18" charset="0"/>
                <a:cs typeface="Arial" pitchFamily="34" charset="0"/>
              </a:endParaRPr>
            </a:p>
            <a:p>
              <a:pPr algn="ctr">
                <a:spcAft>
                  <a:spcPts val="1000"/>
                </a:spcAft>
                <a:defRPr/>
              </a:pPr>
              <a:r>
                <a:rPr lang="en-GB" sz="1200" b="1" dirty="0">
                  <a:latin typeface="Calibri" pitchFamily="34" charset="0"/>
                  <a:cs typeface="Arial" pitchFamily="34" charset="0"/>
                </a:rPr>
                <a:t>Postural Adjustments</a:t>
              </a:r>
              <a:endParaRPr lang="en-US" sz="1200" b="1" dirty="0">
                <a:latin typeface="Arial" pitchFamily="34" charset="0"/>
                <a:cs typeface="Arial" pitchFamily="34" charset="0"/>
              </a:endParaRPr>
            </a:p>
          </p:txBody>
        </p:sp>
        <p:sp>
          <p:nvSpPr>
            <p:cNvPr id="28684" name="Text Box 12"/>
            <p:cNvSpPr txBox="1">
              <a:spLocks noChangeArrowheads="1"/>
            </p:cNvSpPr>
            <p:nvPr/>
          </p:nvSpPr>
          <p:spPr bwMode="auto">
            <a:xfrm>
              <a:off x="1245" y="5760"/>
              <a:ext cx="1846" cy="1004"/>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To thalamus and</a:t>
              </a:r>
              <a:endParaRPr lang="en-GB" sz="1100" b="1" dirty="0">
                <a:latin typeface="Times New Roman" pitchFamily="18" charset="0"/>
                <a:cs typeface="Arial" pitchFamily="34" charset="0"/>
              </a:endParaRPr>
            </a:p>
            <a:p>
              <a:pPr algn="ctr">
                <a:spcAft>
                  <a:spcPts val="1000"/>
                </a:spcAft>
                <a:defRPr/>
              </a:pPr>
              <a:r>
                <a:rPr lang="en-GB" sz="1100" b="1" dirty="0">
                  <a:latin typeface="Calibri" pitchFamily="34" charset="0"/>
                  <a:cs typeface="Arial" pitchFamily="34" charset="0"/>
                </a:rPr>
                <a:t>Onto cortex for</a:t>
              </a:r>
            </a:p>
            <a:p>
              <a:pPr algn="ctr">
                <a:spcAft>
                  <a:spcPts val="1000"/>
                </a:spcAft>
                <a:defRPr/>
              </a:pPr>
              <a:r>
                <a:rPr lang="en-GB" sz="1100" b="1" dirty="0">
                  <a:latin typeface="Calibri" pitchFamily="34" charset="0"/>
                  <a:cs typeface="Arial" pitchFamily="34" charset="0"/>
                </a:rPr>
                <a:t>conscious awareness</a:t>
              </a:r>
              <a:endParaRPr lang="en-US" sz="1100" b="1" dirty="0">
                <a:latin typeface="Arial" pitchFamily="34" charset="0"/>
                <a:cs typeface="Arial" pitchFamily="34" charset="0"/>
              </a:endParaRPr>
            </a:p>
          </p:txBody>
        </p:sp>
        <p:sp>
          <p:nvSpPr>
            <p:cNvPr id="28685" name="Text Box 13"/>
            <p:cNvSpPr txBox="1">
              <a:spLocks noChangeArrowheads="1"/>
            </p:cNvSpPr>
            <p:nvPr/>
          </p:nvSpPr>
          <p:spPr bwMode="auto">
            <a:xfrm>
              <a:off x="3435" y="5385"/>
              <a:ext cx="1560" cy="1260"/>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err="1">
                  <a:latin typeface="Calibri" pitchFamily="34" charset="0"/>
                  <a:cs typeface="Arial" pitchFamily="34" charset="0"/>
                </a:rPr>
                <a:t>Extraocular</a:t>
              </a:r>
              <a:r>
                <a:rPr lang="en-GB" sz="1100" b="1" dirty="0">
                  <a:latin typeface="Calibri" pitchFamily="34" charset="0"/>
                  <a:cs typeface="Arial" pitchFamily="34" charset="0"/>
                </a:rPr>
                <a:t> motor</a:t>
              </a:r>
            </a:p>
            <a:p>
              <a:pPr algn="ctr">
                <a:spcAft>
                  <a:spcPts val="1000"/>
                </a:spcAft>
                <a:defRPr/>
              </a:pPr>
              <a:r>
                <a:rPr lang="en-GB" sz="1100" b="1" dirty="0">
                  <a:latin typeface="Calibri" pitchFamily="34" charset="0"/>
                  <a:cs typeface="Arial" pitchFamily="34" charset="0"/>
                </a:rPr>
                <a:t>Nuclei (iii, iv, vi) controlling eye movements</a:t>
              </a:r>
              <a:endParaRPr lang="en-US" sz="1100" b="1" dirty="0">
                <a:latin typeface="Arial" pitchFamily="34" charset="0"/>
                <a:cs typeface="Arial" pitchFamily="34" charset="0"/>
              </a:endParaRPr>
            </a:p>
          </p:txBody>
        </p:sp>
        <p:sp>
          <p:nvSpPr>
            <p:cNvPr id="28686" name="Text Box 14"/>
            <p:cNvSpPr txBox="1">
              <a:spLocks noChangeArrowheads="1"/>
            </p:cNvSpPr>
            <p:nvPr/>
          </p:nvSpPr>
          <p:spPr bwMode="auto">
            <a:xfrm>
              <a:off x="5264" y="5385"/>
              <a:ext cx="1440" cy="1260"/>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100" b="1" dirty="0">
                  <a:latin typeface="Calibri" pitchFamily="34" charset="0"/>
                  <a:cs typeface="Arial" pitchFamily="34" charset="0"/>
                </a:rPr>
                <a:t>This pathway helps</a:t>
              </a:r>
            </a:p>
            <a:p>
              <a:pPr algn="ctr">
                <a:spcAft>
                  <a:spcPts val="1000"/>
                </a:spcAft>
                <a:defRPr/>
              </a:pPr>
              <a:r>
                <a:rPr lang="en-GB" sz="1100" b="1" dirty="0">
                  <a:latin typeface="Calibri" pitchFamily="34" charset="0"/>
                  <a:cs typeface="Arial" pitchFamily="34" charset="0"/>
                </a:rPr>
                <a:t>us walk upright</a:t>
              </a:r>
              <a:endParaRPr lang="en-US" sz="1100" b="1" dirty="0">
                <a:latin typeface="Arial" pitchFamily="34" charset="0"/>
                <a:cs typeface="Arial" pitchFamily="34" charset="0"/>
              </a:endParaRPr>
            </a:p>
          </p:txBody>
        </p:sp>
        <p:sp>
          <p:nvSpPr>
            <p:cNvPr id="28687" name="Text Box 15"/>
            <p:cNvSpPr txBox="1">
              <a:spLocks noChangeArrowheads="1"/>
            </p:cNvSpPr>
            <p:nvPr/>
          </p:nvSpPr>
          <p:spPr bwMode="auto">
            <a:xfrm>
              <a:off x="6929" y="5385"/>
              <a:ext cx="1500" cy="1260"/>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050" b="1" dirty="0">
                  <a:latin typeface="Calibri" pitchFamily="34" charset="0"/>
                  <a:cs typeface="Arial" pitchFamily="34" charset="0"/>
                </a:rPr>
                <a:t>This tract affects head movements and helps integrate head and eye movements.</a:t>
              </a:r>
              <a:endParaRPr lang="en-US" sz="1050" b="1" dirty="0">
                <a:latin typeface="Arial" pitchFamily="34" charset="0"/>
                <a:cs typeface="Arial" pitchFamily="34" charset="0"/>
              </a:endParaRPr>
            </a:p>
          </p:txBody>
        </p:sp>
        <p:cxnSp>
          <p:nvCxnSpPr>
            <p:cNvPr id="71696" name="AutoShape 16"/>
            <p:cNvCxnSpPr>
              <a:cxnSpLocks noChangeShapeType="1"/>
            </p:cNvCxnSpPr>
            <p:nvPr/>
          </p:nvCxnSpPr>
          <p:spPr bwMode="auto">
            <a:xfrm>
              <a:off x="5415" y="2355"/>
              <a:ext cx="4050" cy="0"/>
            </a:xfrm>
            <a:prstGeom prst="straightConnector1">
              <a:avLst/>
            </a:prstGeom>
            <a:noFill/>
            <a:ln w="9525">
              <a:solidFill>
                <a:srgbClr val="000000"/>
              </a:solidFill>
              <a:round/>
              <a:headEnd/>
              <a:tailEnd/>
            </a:ln>
          </p:spPr>
        </p:cxnSp>
        <p:cxnSp>
          <p:nvCxnSpPr>
            <p:cNvPr id="71697" name="AutoShape 17"/>
            <p:cNvCxnSpPr>
              <a:cxnSpLocks noChangeShapeType="1"/>
            </p:cNvCxnSpPr>
            <p:nvPr/>
          </p:nvCxnSpPr>
          <p:spPr bwMode="auto">
            <a:xfrm>
              <a:off x="1935" y="3675"/>
              <a:ext cx="5610" cy="0"/>
            </a:xfrm>
            <a:prstGeom prst="straightConnector1">
              <a:avLst/>
            </a:prstGeom>
            <a:noFill/>
            <a:ln w="9525">
              <a:solidFill>
                <a:srgbClr val="000000"/>
              </a:solidFill>
              <a:round/>
              <a:headEnd/>
              <a:tailEnd/>
            </a:ln>
          </p:spPr>
        </p:cxnSp>
        <p:cxnSp>
          <p:nvCxnSpPr>
            <p:cNvPr id="71698" name="AutoShape 18"/>
            <p:cNvCxnSpPr>
              <a:cxnSpLocks noChangeShapeType="1"/>
            </p:cNvCxnSpPr>
            <p:nvPr/>
          </p:nvCxnSpPr>
          <p:spPr bwMode="auto">
            <a:xfrm>
              <a:off x="7545" y="2205"/>
              <a:ext cx="1" cy="150"/>
            </a:xfrm>
            <a:prstGeom prst="straightConnector1">
              <a:avLst/>
            </a:prstGeom>
            <a:noFill/>
            <a:ln w="9525">
              <a:solidFill>
                <a:srgbClr val="000000"/>
              </a:solidFill>
              <a:round/>
              <a:headEnd/>
              <a:tailEnd/>
            </a:ln>
          </p:spPr>
        </p:cxnSp>
        <p:cxnSp>
          <p:nvCxnSpPr>
            <p:cNvPr id="71699" name="AutoShape 19"/>
            <p:cNvCxnSpPr>
              <a:cxnSpLocks noChangeShapeType="1"/>
            </p:cNvCxnSpPr>
            <p:nvPr/>
          </p:nvCxnSpPr>
          <p:spPr bwMode="auto">
            <a:xfrm>
              <a:off x="5415" y="3510"/>
              <a:ext cx="0" cy="165"/>
            </a:xfrm>
            <a:prstGeom prst="straightConnector1">
              <a:avLst/>
            </a:prstGeom>
            <a:noFill/>
            <a:ln w="9525">
              <a:solidFill>
                <a:srgbClr val="000000"/>
              </a:solidFill>
              <a:round/>
              <a:headEnd/>
              <a:tailEnd/>
            </a:ln>
          </p:spPr>
        </p:cxnSp>
        <p:cxnSp>
          <p:nvCxnSpPr>
            <p:cNvPr id="71700" name="AutoShape 20"/>
            <p:cNvCxnSpPr>
              <a:cxnSpLocks noChangeShapeType="1"/>
            </p:cNvCxnSpPr>
            <p:nvPr/>
          </p:nvCxnSpPr>
          <p:spPr bwMode="auto">
            <a:xfrm>
              <a:off x="9465" y="3510"/>
              <a:ext cx="0" cy="555"/>
            </a:xfrm>
            <a:prstGeom prst="straightConnector1">
              <a:avLst/>
            </a:prstGeom>
            <a:noFill/>
            <a:ln w="9525">
              <a:solidFill>
                <a:srgbClr val="000000"/>
              </a:solidFill>
              <a:round/>
              <a:headEnd/>
              <a:tailEnd/>
            </a:ln>
          </p:spPr>
        </p:cxnSp>
        <p:cxnSp>
          <p:nvCxnSpPr>
            <p:cNvPr id="71701" name="AutoShape 21"/>
            <p:cNvCxnSpPr>
              <a:cxnSpLocks noChangeShapeType="1"/>
            </p:cNvCxnSpPr>
            <p:nvPr/>
          </p:nvCxnSpPr>
          <p:spPr bwMode="auto">
            <a:xfrm>
              <a:off x="1935" y="3675"/>
              <a:ext cx="0" cy="390"/>
            </a:xfrm>
            <a:prstGeom prst="straightConnector1">
              <a:avLst/>
            </a:prstGeom>
            <a:noFill/>
            <a:ln w="9525">
              <a:solidFill>
                <a:srgbClr val="000000"/>
              </a:solidFill>
              <a:round/>
              <a:headEnd/>
              <a:tailEnd/>
            </a:ln>
          </p:spPr>
        </p:cxnSp>
        <p:cxnSp>
          <p:nvCxnSpPr>
            <p:cNvPr id="71702" name="AutoShape 22"/>
            <p:cNvCxnSpPr>
              <a:cxnSpLocks noChangeShapeType="1"/>
            </p:cNvCxnSpPr>
            <p:nvPr/>
          </p:nvCxnSpPr>
          <p:spPr bwMode="auto">
            <a:xfrm>
              <a:off x="7545" y="3675"/>
              <a:ext cx="0" cy="390"/>
            </a:xfrm>
            <a:prstGeom prst="straightConnector1">
              <a:avLst/>
            </a:prstGeom>
            <a:noFill/>
            <a:ln w="9525">
              <a:solidFill>
                <a:srgbClr val="000000"/>
              </a:solidFill>
              <a:round/>
              <a:headEnd/>
              <a:tailEnd/>
            </a:ln>
          </p:spPr>
        </p:cxnSp>
        <p:cxnSp>
          <p:nvCxnSpPr>
            <p:cNvPr id="71703" name="AutoShape 23"/>
            <p:cNvCxnSpPr>
              <a:cxnSpLocks noChangeShapeType="1"/>
            </p:cNvCxnSpPr>
            <p:nvPr/>
          </p:nvCxnSpPr>
          <p:spPr bwMode="auto">
            <a:xfrm>
              <a:off x="4036" y="3675"/>
              <a:ext cx="0" cy="390"/>
            </a:xfrm>
            <a:prstGeom prst="straightConnector1">
              <a:avLst/>
            </a:prstGeom>
            <a:noFill/>
            <a:ln w="9525">
              <a:solidFill>
                <a:srgbClr val="000000"/>
              </a:solidFill>
              <a:round/>
              <a:headEnd/>
              <a:tailEnd/>
            </a:ln>
          </p:spPr>
        </p:cxnSp>
        <p:cxnSp>
          <p:nvCxnSpPr>
            <p:cNvPr id="71704" name="AutoShape 24"/>
            <p:cNvCxnSpPr>
              <a:cxnSpLocks noChangeShapeType="1"/>
            </p:cNvCxnSpPr>
            <p:nvPr/>
          </p:nvCxnSpPr>
          <p:spPr bwMode="auto">
            <a:xfrm>
              <a:off x="5970" y="3675"/>
              <a:ext cx="0" cy="390"/>
            </a:xfrm>
            <a:prstGeom prst="straightConnector1">
              <a:avLst/>
            </a:prstGeom>
            <a:noFill/>
            <a:ln w="9525">
              <a:solidFill>
                <a:srgbClr val="000000"/>
              </a:solidFill>
              <a:round/>
              <a:headEnd/>
              <a:tailEnd/>
            </a:ln>
          </p:spPr>
        </p:cxnSp>
        <p:cxnSp>
          <p:nvCxnSpPr>
            <p:cNvPr id="71705" name="AutoShape 25"/>
            <p:cNvCxnSpPr>
              <a:cxnSpLocks noChangeShapeType="1"/>
            </p:cNvCxnSpPr>
            <p:nvPr/>
          </p:nvCxnSpPr>
          <p:spPr bwMode="auto">
            <a:xfrm>
              <a:off x="1935" y="5385"/>
              <a:ext cx="0" cy="375"/>
            </a:xfrm>
            <a:prstGeom prst="straightConnector1">
              <a:avLst/>
            </a:prstGeom>
            <a:noFill/>
            <a:ln w="9525">
              <a:solidFill>
                <a:srgbClr val="000000"/>
              </a:solidFill>
              <a:round/>
              <a:headEnd/>
              <a:tailEnd/>
            </a:ln>
          </p:spPr>
        </p:cxnSp>
        <p:cxnSp>
          <p:nvCxnSpPr>
            <p:cNvPr id="71706" name="AutoShape 26"/>
            <p:cNvCxnSpPr>
              <a:cxnSpLocks noChangeShapeType="1"/>
            </p:cNvCxnSpPr>
            <p:nvPr/>
          </p:nvCxnSpPr>
          <p:spPr bwMode="auto">
            <a:xfrm>
              <a:off x="4035" y="4980"/>
              <a:ext cx="0" cy="405"/>
            </a:xfrm>
            <a:prstGeom prst="straightConnector1">
              <a:avLst/>
            </a:prstGeom>
            <a:noFill/>
            <a:ln w="9525">
              <a:solidFill>
                <a:srgbClr val="000000"/>
              </a:solidFill>
              <a:round/>
              <a:headEnd/>
              <a:tailEnd/>
            </a:ln>
          </p:spPr>
        </p:cxnSp>
        <p:cxnSp>
          <p:nvCxnSpPr>
            <p:cNvPr id="71707" name="AutoShape 27"/>
            <p:cNvCxnSpPr>
              <a:cxnSpLocks noChangeShapeType="1"/>
            </p:cNvCxnSpPr>
            <p:nvPr/>
          </p:nvCxnSpPr>
          <p:spPr bwMode="auto">
            <a:xfrm>
              <a:off x="5970" y="4980"/>
              <a:ext cx="0" cy="405"/>
            </a:xfrm>
            <a:prstGeom prst="straightConnector1">
              <a:avLst/>
            </a:prstGeom>
            <a:noFill/>
            <a:ln w="9525">
              <a:solidFill>
                <a:srgbClr val="000000"/>
              </a:solidFill>
              <a:round/>
              <a:headEnd/>
              <a:tailEnd/>
            </a:ln>
          </p:spPr>
        </p:cxnSp>
        <p:cxnSp>
          <p:nvCxnSpPr>
            <p:cNvPr id="71708" name="AutoShape 28"/>
            <p:cNvCxnSpPr>
              <a:cxnSpLocks noChangeShapeType="1"/>
            </p:cNvCxnSpPr>
            <p:nvPr/>
          </p:nvCxnSpPr>
          <p:spPr bwMode="auto">
            <a:xfrm>
              <a:off x="7545" y="4980"/>
              <a:ext cx="0" cy="405"/>
            </a:xfrm>
            <a:prstGeom prst="straightConnector1">
              <a:avLst/>
            </a:prstGeom>
            <a:noFill/>
            <a:ln w="9525">
              <a:solidFill>
                <a:srgbClr val="000000"/>
              </a:solidFill>
              <a:round/>
              <a:headEnd/>
              <a:tailEnd/>
            </a:ln>
          </p:spPr>
        </p:cxnSp>
        <p:cxnSp>
          <p:nvCxnSpPr>
            <p:cNvPr id="71709" name="AutoShape 29"/>
            <p:cNvCxnSpPr>
              <a:cxnSpLocks noChangeShapeType="1"/>
            </p:cNvCxnSpPr>
            <p:nvPr/>
          </p:nvCxnSpPr>
          <p:spPr bwMode="auto">
            <a:xfrm>
              <a:off x="9465" y="2355"/>
              <a:ext cx="0" cy="270"/>
            </a:xfrm>
            <a:prstGeom prst="straightConnector1">
              <a:avLst/>
            </a:prstGeom>
            <a:noFill/>
            <a:ln w="9525">
              <a:solidFill>
                <a:srgbClr val="000000"/>
              </a:solidFill>
              <a:round/>
              <a:headEnd/>
              <a:tailEnd/>
            </a:ln>
          </p:spPr>
        </p:cxnSp>
        <p:cxnSp>
          <p:nvCxnSpPr>
            <p:cNvPr id="71710" name="AutoShape 30"/>
            <p:cNvCxnSpPr>
              <a:cxnSpLocks noChangeShapeType="1"/>
            </p:cNvCxnSpPr>
            <p:nvPr/>
          </p:nvCxnSpPr>
          <p:spPr bwMode="auto">
            <a:xfrm>
              <a:off x="5415" y="2355"/>
              <a:ext cx="0" cy="270"/>
            </a:xfrm>
            <a:prstGeom prst="straightConnector1">
              <a:avLst/>
            </a:prstGeom>
            <a:noFill/>
            <a:ln w="9525">
              <a:solidFill>
                <a:srgbClr val="000000"/>
              </a:solidFill>
              <a:round/>
              <a:headEnd/>
              <a:tailEnd/>
            </a:ln>
          </p:spPr>
        </p:cxnSp>
        <p:sp>
          <p:nvSpPr>
            <p:cNvPr id="71711" name="Text Box 31"/>
            <p:cNvSpPr txBox="1">
              <a:spLocks noChangeArrowheads="1"/>
            </p:cNvSpPr>
            <p:nvPr/>
          </p:nvSpPr>
          <p:spPr bwMode="auto">
            <a:xfrm>
              <a:off x="1770" y="1200"/>
              <a:ext cx="3300" cy="495"/>
            </a:xfrm>
            <a:prstGeom prst="rect">
              <a:avLst/>
            </a:prstGeom>
            <a:solidFill>
              <a:srgbClr val="FFFFFF"/>
            </a:solidFill>
            <a:ln w="9525">
              <a:solidFill>
                <a:srgbClr val="000000"/>
              </a:solidFill>
              <a:miter lim="800000"/>
              <a:headEnd/>
              <a:tailEnd/>
            </a:ln>
          </p:spPr>
          <p:txBody>
            <a:bodyPr/>
            <a:lstStyle/>
            <a:p>
              <a:pPr algn="ctr">
                <a:spcAft>
                  <a:spcPts val="1000"/>
                </a:spcAft>
              </a:pPr>
              <a:r>
                <a:rPr lang="en-GB" sz="1600" b="1">
                  <a:latin typeface="Calibri" pitchFamily="34" charset="0"/>
                </a:rPr>
                <a:t>Vestibular System Routes</a:t>
              </a:r>
              <a:endParaRPr lang="en-US" sz="1600"/>
            </a:p>
          </p:txBody>
        </p:sp>
      </p:grpSp>
    </p:spTree>
    <p:extLst>
      <p:ext uri="{BB962C8B-B14F-4D97-AF65-F5344CB8AC3E}">
        <p14:creationId xmlns:p14="http://schemas.microsoft.com/office/powerpoint/2010/main" val="42240870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a:bodyPr>
          <a:lstStyle/>
          <a:p>
            <a:pPr eaLnBrk="1" fontAlgn="auto" hangingPunct="1">
              <a:spcAft>
                <a:spcPts val="0"/>
              </a:spcAft>
              <a:defRPr/>
            </a:pPr>
            <a:r>
              <a:rPr lang="en-GB" sz="4000"/>
              <a:t>Emotional Functions</a:t>
            </a:r>
            <a:br>
              <a:rPr lang="en-GB" sz="4000"/>
            </a:br>
            <a:r>
              <a:rPr lang="en-GB" sz="4000"/>
              <a:t>Any Ideas?</a:t>
            </a:r>
          </a:p>
        </p:txBody>
      </p:sp>
      <p:sp>
        <p:nvSpPr>
          <p:cNvPr id="74755" name="Rectangle 3"/>
          <p:cNvSpPr>
            <a:spLocks noGrp="1" noChangeArrowheads="1"/>
          </p:cNvSpPr>
          <p:nvPr>
            <p:ph idx="1"/>
          </p:nvPr>
        </p:nvSpPr>
        <p:spPr/>
        <p:txBody>
          <a:bodyPr/>
          <a:lstStyle/>
          <a:p>
            <a:pPr eaLnBrk="1" hangingPunct="1"/>
            <a:r>
              <a:rPr lang="en-GB"/>
              <a:t>Reticular formation links with the autonomic systems</a:t>
            </a:r>
          </a:p>
          <a:p>
            <a:pPr eaLnBrk="1" hangingPunct="1">
              <a:buFont typeface="Wingdings 2" pitchFamily="18" charset="2"/>
              <a:buNone/>
            </a:pPr>
            <a:endParaRPr lang="en-GB"/>
          </a:p>
          <a:p>
            <a:pPr eaLnBrk="1" hangingPunct="1"/>
            <a:r>
              <a:rPr lang="en-GB"/>
              <a:t>Reticular formation linked with limbic system</a:t>
            </a:r>
          </a:p>
          <a:p>
            <a:pPr eaLnBrk="1" hangingPunct="1"/>
            <a:endParaRPr lang="en-GB"/>
          </a:p>
          <a:p>
            <a:pPr eaLnBrk="1" hangingPunct="1"/>
            <a:r>
              <a:rPr lang="en-GB"/>
              <a:t>Past experience will emotionally colour a child’s response to movement events</a:t>
            </a:r>
          </a:p>
          <a:p>
            <a:pPr eaLnBrk="1" hangingPunct="1"/>
            <a:endParaRPr lang="en-GB" sz="2000" i="1"/>
          </a:p>
          <a:p>
            <a:pPr eaLnBrk="1" hangingPunct="1"/>
            <a:r>
              <a:rPr lang="en-GB" sz="2000" i="1"/>
              <a:t>“Well modulated vestibular activity is very important for maintaining a calm, alert state” Ayres (1979)</a:t>
            </a:r>
          </a:p>
        </p:txBody>
      </p:sp>
    </p:spTree>
    <p:extLst>
      <p:ext uri="{BB962C8B-B14F-4D97-AF65-F5344CB8AC3E}">
        <p14:creationId xmlns:p14="http://schemas.microsoft.com/office/powerpoint/2010/main" val="29188959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t>What behaviours may we see that make us think vestibular?</a:t>
            </a:r>
            <a:br>
              <a:rPr lang="en-GB" dirty="0"/>
            </a:br>
            <a:endParaRPr lang="en-GB" dirty="0"/>
          </a:p>
        </p:txBody>
      </p:sp>
      <p:sp>
        <p:nvSpPr>
          <p:cNvPr id="3" name="Content Placeholder 2"/>
          <p:cNvSpPr>
            <a:spLocks noGrp="1"/>
          </p:cNvSpPr>
          <p:nvPr>
            <p:ph idx="1"/>
          </p:nvPr>
        </p:nvSpPr>
        <p:spPr/>
        <p:txBody>
          <a:bodyPr/>
          <a:lstStyle/>
          <a:p>
            <a:r>
              <a:rPr lang="en-GB" dirty="0"/>
              <a:t>Spinning</a:t>
            </a:r>
          </a:p>
          <a:p>
            <a:r>
              <a:rPr lang="en-GB" dirty="0"/>
              <a:t>Rocking</a:t>
            </a:r>
          </a:p>
          <a:p>
            <a:r>
              <a:rPr lang="en-GB" dirty="0"/>
              <a:t>Cant keep still</a:t>
            </a:r>
          </a:p>
          <a:p>
            <a:r>
              <a:rPr lang="en-GB" dirty="0"/>
              <a:t>Refusal to do sports</a:t>
            </a:r>
          </a:p>
          <a:p>
            <a:r>
              <a:rPr lang="en-GB" dirty="0"/>
              <a:t>Slow with dressing</a:t>
            </a:r>
          </a:p>
          <a:p>
            <a:r>
              <a:rPr lang="en-GB" dirty="0"/>
              <a:t>Difficulty with planning a task</a:t>
            </a:r>
          </a:p>
          <a:p>
            <a:r>
              <a:rPr lang="en-GB" dirty="0"/>
              <a:t>Motor co ordination</a:t>
            </a:r>
          </a:p>
          <a:p>
            <a:r>
              <a:rPr lang="en-GB" dirty="0"/>
              <a:t>Impulsive</a:t>
            </a:r>
          </a:p>
          <a:p>
            <a:r>
              <a:rPr lang="en-GB" dirty="0"/>
              <a:t>Emotional lability</a:t>
            </a:r>
          </a:p>
          <a:p>
            <a:r>
              <a:rPr lang="en-GB" dirty="0"/>
              <a:t>Demand avoidance</a:t>
            </a:r>
          </a:p>
          <a:p>
            <a:r>
              <a:rPr lang="en-GB" dirty="0"/>
              <a:t>Inability to calm/self regulate</a:t>
            </a:r>
          </a:p>
          <a:p>
            <a:endParaRPr lang="en-GB" dirty="0"/>
          </a:p>
          <a:p>
            <a:endParaRPr lang="en-GB" dirty="0"/>
          </a:p>
          <a:p>
            <a:endParaRPr lang="en-GB" dirty="0"/>
          </a:p>
        </p:txBody>
      </p:sp>
    </p:spTree>
    <p:extLst>
      <p:ext uri="{BB962C8B-B14F-4D97-AF65-F5344CB8AC3E}">
        <p14:creationId xmlns:p14="http://schemas.microsoft.com/office/powerpoint/2010/main" val="27532118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8" name="Rectangle 2"/>
          <p:cNvSpPr>
            <a:spLocks noGrp="1"/>
          </p:cNvSpPr>
          <p:nvPr>
            <p:ph type="title"/>
          </p:nvPr>
        </p:nvSpPr>
        <p:spPr>
          <a:xfrm>
            <a:off x="685800" y="914400"/>
            <a:ext cx="7772400" cy="792163"/>
          </a:xfrm>
        </p:spPr>
        <p:txBody>
          <a:bodyPr>
            <a:normAutofit fontScale="90000"/>
          </a:bodyPr>
          <a:lstStyle/>
          <a:p>
            <a:pPr eaLnBrk="1" fontAlgn="auto" hangingPunct="1">
              <a:spcAft>
                <a:spcPts val="0"/>
              </a:spcAft>
              <a:defRPr/>
            </a:pPr>
            <a:r>
              <a:rPr lang="en-GB" sz="3200" b="1" dirty="0"/>
              <a:t>PROPRIOCEPTIVE SYSTEM</a:t>
            </a:r>
            <a:br>
              <a:rPr lang="en-GB" sz="3200" b="1" dirty="0"/>
            </a:br>
            <a:r>
              <a:rPr lang="en-GB" sz="3200" b="1" dirty="0"/>
              <a:t>The Sense of Body Awareness</a:t>
            </a:r>
          </a:p>
        </p:txBody>
      </p:sp>
      <p:sp>
        <p:nvSpPr>
          <p:cNvPr id="75779" name="Rectangle 3"/>
          <p:cNvSpPr>
            <a:spLocks noGrp="1"/>
          </p:cNvSpPr>
          <p:nvPr>
            <p:ph idx="1"/>
          </p:nvPr>
        </p:nvSpPr>
        <p:spPr>
          <a:xfrm>
            <a:off x="381000" y="1828800"/>
            <a:ext cx="8305800" cy="5029200"/>
          </a:xfrm>
        </p:spPr>
        <p:txBody>
          <a:bodyPr>
            <a:normAutofit fontScale="62500" lnSpcReduction="20000"/>
          </a:bodyPr>
          <a:lstStyle/>
          <a:p>
            <a:pPr marL="274320" indent="-274320" eaLnBrk="1" fontAlgn="auto" hangingPunct="1">
              <a:lnSpc>
                <a:spcPct val="90000"/>
              </a:lnSpc>
              <a:spcAft>
                <a:spcPts val="0"/>
              </a:spcAft>
              <a:buClr>
                <a:schemeClr val="accent3"/>
              </a:buClr>
              <a:buFont typeface="Wingdings 2"/>
              <a:buNone/>
              <a:defRPr/>
            </a:pPr>
            <a:endParaRPr lang="en-GB" sz="1800" dirty="0">
              <a:latin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dirty="0"/>
              <a:t> </a:t>
            </a:r>
            <a:r>
              <a:rPr lang="en-GB" sz="3100" dirty="0"/>
              <a:t>The </a:t>
            </a:r>
            <a:r>
              <a:rPr lang="en-GB" sz="3100" dirty="0" err="1"/>
              <a:t>proprioceptors</a:t>
            </a:r>
            <a:r>
              <a:rPr lang="en-GB" sz="3100" dirty="0"/>
              <a:t> lie mainly along muscle fibres and in the tendons and ligaments that connect muscle and bone.</a:t>
            </a:r>
          </a:p>
          <a:p>
            <a:pPr marL="274320" indent="-274320" eaLnBrk="1" fontAlgn="auto" hangingPunct="1">
              <a:lnSpc>
                <a:spcPct val="90000"/>
              </a:lnSpc>
              <a:spcAft>
                <a:spcPts val="0"/>
              </a:spcAft>
              <a:buClr>
                <a:schemeClr val="accent3"/>
              </a:buClr>
              <a:buFont typeface="Wingdings 2"/>
              <a:buChar char=""/>
              <a:defRPr/>
            </a:pPr>
            <a:endParaRPr lang="en-GB" sz="3100" dirty="0"/>
          </a:p>
          <a:p>
            <a:pPr marL="274320" indent="-274320" eaLnBrk="1" fontAlgn="auto" hangingPunct="1">
              <a:lnSpc>
                <a:spcPct val="90000"/>
              </a:lnSpc>
              <a:spcAft>
                <a:spcPts val="0"/>
              </a:spcAft>
              <a:buClr>
                <a:schemeClr val="accent3"/>
              </a:buClr>
              <a:buFont typeface="Wingdings 2"/>
              <a:buChar char=""/>
              <a:defRPr/>
            </a:pPr>
            <a:r>
              <a:rPr lang="en-GB" sz="3100" dirty="0"/>
              <a:t>Any movement in any part of the body stimulates the </a:t>
            </a:r>
            <a:r>
              <a:rPr lang="en-GB" sz="3100" dirty="0" err="1"/>
              <a:t>proprioceptors</a:t>
            </a:r>
            <a:r>
              <a:rPr lang="en-GB" sz="3100" dirty="0"/>
              <a:t>.</a:t>
            </a:r>
          </a:p>
          <a:p>
            <a:pPr marL="274320" indent="-274320" eaLnBrk="1" fontAlgn="auto" hangingPunct="1">
              <a:lnSpc>
                <a:spcPct val="90000"/>
              </a:lnSpc>
              <a:spcAft>
                <a:spcPts val="0"/>
              </a:spcAft>
              <a:buClr>
                <a:schemeClr val="accent3"/>
              </a:buClr>
              <a:buFont typeface="Wingdings 2"/>
              <a:buChar char=""/>
              <a:defRPr/>
            </a:pPr>
            <a:endParaRPr lang="en-GB" sz="3100" dirty="0"/>
          </a:p>
          <a:p>
            <a:pPr marL="274320" indent="-274320" eaLnBrk="1" fontAlgn="auto" hangingPunct="1">
              <a:lnSpc>
                <a:spcPct val="90000"/>
              </a:lnSpc>
              <a:spcAft>
                <a:spcPts val="0"/>
              </a:spcAft>
              <a:buClr>
                <a:schemeClr val="accent3"/>
              </a:buClr>
              <a:buFont typeface="Wingdings 2"/>
              <a:buChar char=""/>
              <a:defRPr/>
            </a:pPr>
            <a:r>
              <a:rPr lang="en-GB" sz="3100" dirty="0"/>
              <a:t>The more the muscles are stretched and the joints are jarred the stronger the input.</a:t>
            </a:r>
          </a:p>
          <a:p>
            <a:pPr marL="274320" indent="-274320" eaLnBrk="1" fontAlgn="auto" hangingPunct="1">
              <a:lnSpc>
                <a:spcPct val="90000"/>
              </a:lnSpc>
              <a:spcAft>
                <a:spcPts val="0"/>
              </a:spcAft>
              <a:buClr>
                <a:schemeClr val="accent3"/>
              </a:buClr>
              <a:buFont typeface="Wingdings 2"/>
              <a:buNone/>
              <a:defRPr/>
            </a:pPr>
            <a:endParaRPr lang="en-GB" sz="3100" dirty="0"/>
          </a:p>
          <a:p>
            <a:pPr marL="274320" indent="-274320" eaLnBrk="1" fontAlgn="auto" hangingPunct="1">
              <a:spcAft>
                <a:spcPts val="0"/>
              </a:spcAft>
              <a:buClr>
                <a:schemeClr val="accent3"/>
              </a:buClr>
              <a:buFont typeface="Wingdings 2"/>
              <a:buChar char=""/>
              <a:defRPr/>
            </a:pPr>
            <a:r>
              <a:rPr lang="en-GB" sz="3100" dirty="0"/>
              <a:t>It gives information to the brain about where body parts are and what they are doing.</a:t>
            </a:r>
          </a:p>
          <a:p>
            <a:pPr marL="274320" indent="-274320" eaLnBrk="1" fontAlgn="auto" hangingPunct="1">
              <a:spcAft>
                <a:spcPts val="0"/>
              </a:spcAft>
              <a:buClr>
                <a:schemeClr val="accent3"/>
              </a:buClr>
              <a:buFont typeface="Wingdings 2"/>
              <a:buChar char=""/>
              <a:defRPr/>
            </a:pPr>
            <a:endParaRPr lang="en-GB" sz="3100" dirty="0"/>
          </a:p>
          <a:p>
            <a:pPr marL="274320" indent="-274320" eaLnBrk="1" fontAlgn="auto" hangingPunct="1">
              <a:spcAft>
                <a:spcPts val="0"/>
              </a:spcAft>
              <a:buClr>
                <a:schemeClr val="accent3"/>
              </a:buClr>
              <a:buFont typeface="Wingdings 2"/>
              <a:buChar char=""/>
              <a:defRPr/>
            </a:pPr>
            <a:r>
              <a:rPr lang="en-GB" sz="3100" dirty="0"/>
              <a:t>The </a:t>
            </a:r>
            <a:r>
              <a:rPr lang="en-GB" sz="3100" dirty="0" err="1"/>
              <a:t>proprioceptors</a:t>
            </a:r>
            <a:r>
              <a:rPr lang="en-GB" sz="3100" dirty="0"/>
              <a:t> make it possible for us to skilfully guide our arm or leg movements without having to look at every action</a:t>
            </a:r>
            <a:r>
              <a:rPr lang="en-GB" sz="2600" dirty="0"/>
              <a:t>.</a:t>
            </a:r>
          </a:p>
          <a:p>
            <a:pPr marL="274320" indent="-274320" eaLnBrk="1" fontAlgn="auto" hangingPunct="1">
              <a:lnSpc>
                <a:spcPct val="90000"/>
              </a:lnSpc>
              <a:spcAft>
                <a:spcPts val="0"/>
              </a:spcAft>
              <a:buClr>
                <a:schemeClr val="accent3"/>
              </a:buClr>
              <a:buFont typeface="Wingdings 2"/>
              <a:buChar char=""/>
              <a:defRPr/>
            </a:pPr>
            <a:endParaRPr lang="en-GB" sz="2600" dirty="0"/>
          </a:p>
          <a:p>
            <a:pPr marL="274320" indent="-274320" eaLnBrk="1" fontAlgn="auto" hangingPunct="1">
              <a:lnSpc>
                <a:spcPct val="90000"/>
              </a:lnSpc>
              <a:spcAft>
                <a:spcPts val="0"/>
              </a:spcAft>
              <a:buClr>
                <a:schemeClr val="accent3"/>
              </a:buClr>
              <a:buFont typeface="Arial" pitchFamily="34" charset="0"/>
              <a:buNone/>
              <a:defRPr/>
            </a:pPr>
            <a:endParaRPr lang="en-GB" sz="1800" dirty="0"/>
          </a:p>
          <a:p>
            <a:pPr marL="274320" indent="-274320" eaLnBrk="1" fontAlgn="auto" hangingPunct="1">
              <a:lnSpc>
                <a:spcPct val="90000"/>
              </a:lnSpc>
              <a:spcAft>
                <a:spcPts val="0"/>
              </a:spcAft>
              <a:buClr>
                <a:schemeClr val="accent3"/>
              </a:buClr>
              <a:buFont typeface="Arial" pitchFamily="34" charset="0"/>
              <a:buNone/>
              <a:defRPr/>
            </a:pPr>
            <a:r>
              <a:rPr lang="en-GB" sz="1800" dirty="0">
                <a:latin typeface="Times New Roman" pitchFamily="18" charset="0"/>
              </a:rPr>
              <a:t>	</a:t>
            </a:r>
          </a:p>
        </p:txBody>
      </p:sp>
    </p:spTree>
    <p:extLst>
      <p:ext uri="{BB962C8B-B14F-4D97-AF65-F5344CB8AC3E}">
        <p14:creationId xmlns:p14="http://schemas.microsoft.com/office/powerpoint/2010/main" val="1907372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fade">
                                      <p:cBhvr>
                                        <p:cTn id="7" dur="2000"/>
                                        <p:tgtEl>
                                          <p:spTgt spid="7577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5779">
                                            <p:txEl>
                                              <p:pRg st="1" end="1"/>
                                            </p:txEl>
                                          </p:spTgt>
                                        </p:tgtEl>
                                        <p:attrNameLst>
                                          <p:attrName>style.visibility</p:attrName>
                                        </p:attrNameLst>
                                      </p:cBhvr>
                                      <p:to>
                                        <p:strVal val="visible"/>
                                      </p:to>
                                    </p:set>
                                    <p:animEffect transition="in" filter="fade">
                                      <p:cBhvr>
                                        <p:cTn id="12" dur="2000"/>
                                        <p:tgtEl>
                                          <p:spTgt spid="7577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5779">
                                            <p:txEl>
                                              <p:pRg st="3" end="3"/>
                                            </p:txEl>
                                          </p:spTgt>
                                        </p:tgtEl>
                                        <p:attrNameLst>
                                          <p:attrName>style.visibility</p:attrName>
                                        </p:attrNameLst>
                                      </p:cBhvr>
                                      <p:to>
                                        <p:strVal val="visible"/>
                                      </p:to>
                                    </p:set>
                                    <p:animEffect transition="in" filter="fade">
                                      <p:cBhvr>
                                        <p:cTn id="17" dur="2000"/>
                                        <p:tgtEl>
                                          <p:spTgt spid="7577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5779">
                                            <p:txEl>
                                              <p:pRg st="5" end="5"/>
                                            </p:txEl>
                                          </p:spTgt>
                                        </p:tgtEl>
                                        <p:attrNameLst>
                                          <p:attrName>style.visibility</p:attrName>
                                        </p:attrNameLst>
                                      </p:cBhvr>
                                      <p:to>
                                        <p:strVal val="visible"/>
                                      </p:to>
                                    </p:set>
                                    <p:animEffect transition="in" filter="fade">
                                      <p:cBhvr>
                                        <p:cTn id="22" dur="2000"/>
                                        <p:tgtEl>
                                          <p:spTgt spid="75779">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5779">
                                            <p:txEl>
                                              <p:pRg st="7" end="7"/>
                                            </p:txEl>
                                          </p:spTgt>
                                        </p:tgtEl>
                                        <p:attrNameLst>
                                          <p:attrName>style.visibility</p:attrName>
                                        </p:attrNameLst>
                                      </p:cBhvr>
                                      <p:to>
                                        <p:strVal val="visible"/>
                                      </p:to>
                                    </p:set>
                                    <p:animEffect transition="in" filter="fade">
                                      <p:cBhvr>
                                        <p:cTn id="27" dur="2000"/>
                                        <p:tgtEl>
                                          <p:spTgt spid="75779">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5779">
                                            <p:txEl>
                                              <p:pRg st="9" end="9"/>
                                            </p:txEl>
                                          </p:spTgt>
                                        </p:tgtEl>
                                        <p:attrNameLst>
                                          <p:attrName>style.visibility</p:attrName>
                                        </p:attrNameLst>
                                      </p:cBhvr>
                                      <p:to>
                                        <p:strVal val="visible"/>
                                      </p:to>
                                    </p:set>
                                    <p:animEffect transition="in" filter="fade">
                                      <p:cBhvr>
                                        <p:cTn id="32" dur="2000"/>
                                        <p:tgtEl>
                                          <p:spTgt spid="75779">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5779">
                                            <p:txEl>
                                              <p:pRg st="12" end="12"/>
                                            </p:txEl>
                                          </p:spTgt>
                                        </p:tgtEl>
                                        <p:attrNameLst>
                                          <p:attrName>style.visibility</p:attrName>
                                        </p:attrNameLst>
                                      </p:cBhvr>
                                      <p:to>
                                        <p:strVal val="visible"/>
                                      </p:to>
                                    </p:set>
                                    <p:animEffect transition="in" filter="fade">
                                      <p:cBhvr>
                                        <p:cTn id="37" dur="2000"/>
                                        <p:tgtEl>
                                          <p:spTgt spid="75779">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P spid="75779"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457200"/>
            <a:ext cx="8229600" cy="1143000"/>
          </a:xfrm>
        </p:spPr>
        <p:txBody>
          <a:bodyPr/>
          <a:lstStyle/>
          <a:p>
            <a:pPr eaLnBrk="1" hangingPunct="1"/>
            <a:r>
              <a:rPr lang="en-GB"/>
              <a:t>Proprioception</a:t>
            </a:r>
            <a:endParaRPr lang="en-US"/>
          </a:p>
        </p:txBody>
      </p:sp>
      <p:sp>
        <p:nvSpPr>
          <p:cNvPr id="76803" name="Rectangle 3"/>
          <p:cNvSpPr>
            <a:spLocks noGrp="1" noChangeArrowheads="1"/>
          </p:cNvSpPr>
          <p:nvPr>
            <p:ph idx="1"/>
          </p:nvPr>
        </p:nvSpPr>
        <p:spPr/>
        <p:txBody>
          <a:bodyPr/>
          <a:lstStyle/>
          <a:p>
            <a:pPr eaLnBrk="1" hangingPunct="1">
              <a:buClr>
                <a:schemeClr val="tx1"/>
              </a:buClr>
              <a:buFont typeface="Wingdings" pitchFamily="2" charset="2"/>
              <a:buChar char="v"/>
            </a:pPr>
            <a:r>
              <a:rPr lang="en-GB" sz="2800"/>
              <a:t>Muscle Spindle</a:t>
            </a:r>
          </a:p>
          <a:p>
            <a:pPr lvl="2" eaLnBrk="1" hangingPunct="1">
              <a:buClr>
                <a:schemeClr val="tx1"/>
              </a:buClr>
              <a:buFont typeface="Wingdings" pitchFamily="2" charset="2"/>
              <a:buChar char="v"/>
            </a:pPr>
            <a:r>
              <a:rPr lang="en-GB" sz="2000"/>
              <a:t>Detect changes in muscle length</a:t>
            </a:r>
          </a:p>
          <a:p>
            <a:pPr lvl="2" eaLnBrk="1" hangingPunct="1">
              <a:buClr>
                <a:schemeClr val="tx1"/>
              </a:buClr>
              <a:buFont typeface="Wingdings" pitchFamily="2" charset="2"/>
              <a:buChar char="v"/>
            </a:pPr>
            <a:r>
              <a:rPr lang="en-GB" sz="2000"/>
              <a:t>Both static and dynamic.</a:t>
            </a:r>
          </a:p>
          <a:p>
            <a:pPr eaLnBrk="1" hangingPunct="1">
              <a:buClr>
                <a:schemeClr val="tx1"/>
              </a:buClr>
              <a:buFont typeface="Wingdings" pitchFamily="2" charset="2"/>
              <a:buChar char="v"/>
            </a:pPr>
            <a:r>
              <a:rPr lang="en-GB" sz="2800"/>
              <a:t>Golgi tendon organ</a:t>
            </a:r>
          </a:p>
          <a:p>
            <a:pPr lvl="2" eaLnBrk="1" hangingPunct="1">
              <a:buClr>
                <a:schemeClr val="tx1"/>
              </a:buClr>
              <a:buFont typeface="Wingdings" pitchFamily="2" charset="2"/>
              <a:buChar char="v"/>
            </a:pPr>
            <a:r>
              <a:rPr lang="en-GB" sz="2000"/>
              <a:t>Tension / contract detection</a:t>
            </a:r>
          </a:p>
          <a:p>
            <a:pPr eaLnBrk="1" hangingPunct="1">
              <a:buClr>
                <a:schemeClr val="tx1"/>
              </a:buClr>
              <a:buFont typeface="Wingdings" pitchFamily="2" charset="2"/>
              <a:buChar char="v"/>
            </a:pPr>
            <a:r>
              <a:rPr lang="en-GB" sz="2800"/>
              <a:t>Joint receptors</a:t>
            </a:r>
          </a:p>
          <a:p>
            <a:pPr eaLnBrk="1" hangingPunct="1">
              <a:buClr>
                <a:schemeClr val="tx1"/>
              </a:buClr>
              <a:buFont typeface="Wingdings" pitchFamily="2" charset="2"/>
              <a:buChar char="v"/>
            </a:pPr>
            <a:r>
              <a:rPr lang="en-GB" sz="2800"/>
              <a:t>Tactile afferents</a:t>
            </a:r>
          </a:p>
          <a:p>
            <a:pPr eaLnBrk="1" hangingPunct="1">
              <a:buClr>
                <a:schemeClr val="tx1"/>
              </a:buClr>
              <a:buFont typeface="Wingdings" pitchFamily="2" charset="2"/>
              <a:buChar char="v"/>
            </a:pPr>
            <a:r>
              <a:rPr lang="en-GB" sz="2800"/>
              <a:t>Corollary Discharge </a:t>
            </a:r>
          </a:p>
          <a:p>
            <a:pPr lvl="2" eaLnBrk="1" hangingPunct="1">
              <a:buClr>
                <a:schemeClr val="tx1"/>
              </a:buClr>
              <a:buFont typeface="Wingdings" pitchFamily="2" charset="2"/>
              <a:buChar char="v"/>
            </a:pPr>
            <a:r>
              <a:rPr lang="en-GB" sz="2000"/>
              <a:t>Sustained heavy work.</a:t>
            </a:r>
            <a:endParaRPr lang="en-US" sz="2000"/>
          </a:p>
        </p:txBody>
      </p:sp>
    </p:spTree>
    <p:extLst>
      <p:ext uri="{BB962C8B-B14F-4D97-AF65-F5344CB8AC3E}">
        <p14:creationId xmlns:p14="http://schemas.microsoft.com/office/powerpoint/2010/main" val="10408084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eaLnBrk="1" hangingPunct="1"/>
            <a:r>
              <a:rPr lang="en-GB"/>
              <a:t>Proprioception</a:t>
            </a:r>
            <a:endParaRPr lang="en-US"/>
          </a:p>
        </p:txBody>
      </p:sp>
      <p:sp>
        <p:nvSpPr>
          <p:cNvPr id="77827" name="Rectangle 3"/>
          <p:cNvSpPr>
            <a:spLocks noGrp="1" noChangeArrowheads="1"/>
          </p:cNvSpPr>
          <p:nvPr>
            <p:ph idx="1"/>
          </p:nvPr>
        </p:nvSpPr>
        <p:spPr/>
        <p:txBody>
          <a:bodyPr/>
          <a:lstStyle/>
          <a:p>
            <a:pPr eaLnBrk="1" hangingPunct="1">
              <a:buFontTx/>
              <a:buNone/>
            </a:pPr>
            <a:r>
              <a:rPr lang="en-GB"/>
              <a:t>Provides information on :</a:t>
            </a:r>
          </a:p>
          <a:p>
            <a:pPr eaLnBrk="1" hangingPunct="1"/>
            <a:endParaRPr lang="en-GB"/>
          </a:p>
          <a:p>
            <a:pPr eaLnBrk="1" hangingPunct="1">
              <a:buClr>
                <a:schemeClr val="tx1"/>
              </a:buClr>
              <a:buFont typeface="Wingdings" pitchFamily="2" charset="2"/>
              <a:buChar char="v"/>
            </a:pPr>
            <a:r>
              <a:rPr lang="en-GB"/>
              <a:t>Body position.</a:t>
            </a:r>
          </a:p>
          <a:p>
            <a:pPr eaLnBrk="1" hangingPunct="1">
              <a:buClr>
                <a:schemeClr val="tx1"/>
              </a:buClr>
              <a:buFont typeface="Wingdings 2" pitchFamily="18" charset="2"/>
              <a:buNone/>
            </a:pPr>
            <a:endParaRPr lang="en-GB"/>
          </a:p>
          <a:p>
            <a:pPr eaLnBrk="1" hangingPunct="1">
              <a:buClr>
                <a:schemeClr val="tx1"/>
              </a:buClr>
              <a:buFont typeface="Wingdings" pitchFamily="2" charset="2"/>
              <a:buChar char="v"/>
            </a:pPr>
            <a:r>
              <a:rPr lang="en-GB"/>
              <a:t>Muscle contractions / tensions.</a:t>
            </a:r>
          </a:p>
          <a:p>
            <a:pPr eaLnBrk="1" hangingPunct="1">
              <a:buClr>
                <a:schemeClr val="tx1"/>
              </a:buClr>
              <a:buFont typeface="Wingdings" pitchFamily="2" charset="2"/>
              <a:buChar char="v"/>
            </a:pPr>
            <a:endParaRPr lang="en-GB"/>
          </a:p>
          <a:p>
            <a:pPr eaLnBrk="1" hangingPunct="1">
              <a:buClr>
                <a:schemeClr val="tx1"/>
              </a:buClr>
              <a:buFont typeface="Wingdings" pitchFamily="2" charset="2"/>
              <a:buChar char="v"/>
            </a:pPr>
            <a:r>
              <a:rPr lang="en-GB"/>
              <a:t>Rate, timing and sequencing of movements.</a:t>
            </a:r>
          </a:p>
          <a:p>
            <a:pPr eaLnBrk="1" hangingPunct="1">
              <a:buClr>
                <a:schemeClr val="tx1"/>
              </a:buClr>
              <a:buFont typeface="Wingdings" pitchFamily="2" charset="2"/>
              <a:buChar char="v"/>
            </a:pPr>
            <a:endParaRPr lang="en-GB"/>
          </a:p>
          <a:p>
            <a:pPr eaLnBrk="1" hangingPunct="1">
              <a:buClr>
                <a:schemeClr val="tx1"/>
              </a:buClr>
              <a:buFont typeface="Wingdings" pitchFamily="2" charset="2"/>
              <a:buChar char="v"/>
            </a:pPr>
            <a:r>
              <a:rPr lang="en-GB"/>
              <a:t>Amount of force being exerted.</a:t>
            </a:r>
            <a:endParaRPr lang="en-US"/>
          </a:p>
        </p:txBody>
      </p:sp>
    </p:spTree>
    <p:extLst>
      <p:ext uri="{BB962C8B-B14F-4D97-AF65-F5344CB8AC3E}">
        <p14:creationId xmlns:p14="http://schemas.microsoft.com/office/powerpoint/2010/main" val="16612297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9874" name="Group 2"/>
          <p:cNvGrpSpPr>
            <a:grpSpLocks/>
          </p:cNvGrpSpPr>
          <p:nvPr/>
        </p:nvGrpSpPr>
        <p:grpSpPr bwMode="auto">
          <a:xfrm>
            <a:off x="0" y="381000"/>
            <a:ext cx="8991600" cy="6324600"/>
            <a:chOff x="-651" y="-984"/>
            <a:chExt cx="12370" cy="8189"/>
          </a:xfrm>
        </p:grpSpPr>
        <p:sp>
          <p:nvSpPr>
            <p:cNvPr id="79875" name="Text Box 3"/>
            <p:cNvSpPr txBox="1">
              <a:spLocks noChangeArrowheads="1"/>
            </p:cNvSpPr>
            <p:nvPr/>
          </p:nvSpPr>
          <p:spPr bwMode="auto">
            <a:xfrm>
              <a:off x="-651" y="3"/>
              <a:ext cx="12370" cy="7202"/>
            </a:xfrm>
            <a:prstGeom prst="rect">
              <a:avLst/>
            </a:prstGeom>
            <a:solidFill>
              <a:srgbClr val="FFFFFF"/>
            </a:solidFill>
            <a:ln w="9525">
              <a:solidFill>
                <a:srgbClr val="000000"/>
              </a:solidFill>
              <a:miter lim="800000"/>
              <a:headEnd/>
              <a:tailEnd/>
            </a:ln>
          </p:spPr>
          <p:txBody>
            <a:bodyPr/>
            <a:lstStyle/>
            <a:p>
              <a:pPr>
                <a:spcAft>
                  <a:spcPts val="1000"/>
                </a:spcAft>
              </a:pPr>
              <a:endParaRPr lang="en-GB" sz="1100">
                <a:latin typeface="Times New Roman" pitchFamily="18" charset="0"/>
              </a:endParaRPr>
            </a:p>
            <a:p>
              <a:pPr>
                <a:spcAft>
                  <a:spcPts val="1000"/>
                </a:spcAft>
              </a:pPr>
              <a:endParaRPr lang="en-GB" sz="1100">
                <a:latin typeface="Times New Roman" pitchFamily="18" charset="0"/>
              </a:endParaRPr>
            </a:p>
            <a:p>
              <a:pPr>
                <a:spcAft>
                  <a:spcPts val="1000"/>
                </a:spcAft>
              </a:pPr>
              <a:endParaRPr lang="en-GB" sz="1100">
                <a:latin typeface="Times New Roman" pitchFamily="18" charset="0"/>
              </a:endParaRPr>
            </a:p>
            <a:p>
              <a:pPr>
                <a:spcAft>
                  <a:spcPts val="1000"/>
                </a:spcAft>
              </a:pPr>
              <a:endParaRPr lang="en-GB" sz="1100">
                <a:latin typeface="Times New Roman" pitchFamily="18" charset="0"/>
              </a:endParaRPr>
            </a:p>
            <a:p>
              <a:pPr>
                <a:spcAft>
                  <a:spcPts val="1000"/>
                </a:spcAft>
              </a:pPr>
              <a:endParaRPr lang="en-GB" sz="1100">
                <a:latin typeface="Times New Roman" pitchFamily="18" charset="0"/>
              </a:endParaRPr>
            </a:p>
            <a:p>
              <a:pPr>
                <a:spcAft>
                  <a:spcPts val="1000"/>
                </a:spcAft>
              </a:pPr>
              <a:endParaRPr lang="en-GB" sz="1100">
                <a:latin typeface="Times New Roman" pitchFamily="18" charset="0"/>
              </a:endParaRPr>
            </a:p>
            <a:p>
              <a:pPr>
                <a:spcAft>
                  <a:spcPts val="1000"/>
                </a:spcAft>
              </a:pPr>
              <a:endParaRPr lang="en-GB" sz="1100">
                <a:latin typeface="Times New Roman" pitchFamily="18" charset="0"/>
              </a:endParaRPr>
            </a:p>
            <a:p>
              <a:endParaRPr lang="en-US"/>
            </a:p>
          </p:txBody>
        </p:sp>
        <p:sp>
          <p:nvSpPr>
            <p:cNvPr id="26628" name="Text Box 4"/>
            <p:cNvSpPr txBox="1">
              <a:spLocks noChangeArrowheads="1"/>
            </p:cNvSpPr>
            <p:nvPr/>
          </p:nvSpPr>
          <p:spPr bwMode="auto">
            <a:xfrm>
              <a:off x="4754" y="595"/>
              <a:ext cx="2221" cy="1609"/>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Receptors</a:t>
              </a:r>
              <a:endParaRPr lang="en-GB" sz="1200" b="1" dirty="0">
                <a:latin typeface="Times New Roman" pitchFamily="18" charset="0"/>
                <a:cs typeface="Arial" pitchFamily="34" charset="0"/>
              </a:endParaRPr>
            </a:p>
            <a:p>
              <a:pPr algn="ctr">
                <a:spcAft>
                  <a:spcPts val="1000"/>
                </a:spcAft>
                <a:defRPr/>
              </a:pPr>
              <a:r>
                <a:rPr lang="en-GB" sz="1200" b="1" dirty="0">
                  <a:latin typeface="Calibri" pitchFamily="34" charset="0"/>
                  <a:cs typeface="Arial" pitchFamily="34" charset="0"/>
                </a:rPr>
                <a:t>Muscle spindles, </a:t>
              </a:r>
              <a:r>
                <a:rPr lang="en-GB" sz="1200" b="1" dirty="0" err="1">
                  <a:latin typeface="Calibri" pitchFamily="34" charset="0"/>
                  <a:cs typeface="Arial" pitchFamily="34" charset="0"/>
                </a:rPr>
                <a:t>goigi</a:t>
              </a:r>
              <a:endParaRPr lang="en-GB" sz="1200" b="1" dirty="0">
                <a:latin typeface="Calibri" pitchFamily="34" charset="0"/>
                <a:cs typeface="Arial" pitchFamily="34" charset="0"/>
              </a:endParaRPr>
            </a:p>
            <a:p>
              <a:pPr algn="ctr">
                <a:spcAft>
                  <a:spcPts val="1000"/>
                </a:spcAft>
                <a:defRPr/>
              </a:pPr>
              <a:r>
                <a:rPr lang="en-GB" sz="1200" b="1" dirty="0">
                  <a:latin typeface="Calibri" pitchFamily="34" charset="0"/>
                  <a:cs typeface="Arial" pitchFamily="34" charset="0"/>
                </a:rPr>
                <a:t>Tendon organs, joint</a:t>
              </a:r>
            </a:p>
            <a:p>
              <a:pPr algn="ctr">
                <a:spcAft>
                  <a:spcPts val="1000"/>
                </a:spcAft>
                <a:defRPr/>
              </a:pPr>
              <a:r>
                <a:rPr lang="en-GB" sz="1200" b="1" dirty="0">
                  <a:latin typeface="Calibri" pitchFamily="34" charset="0"/>
                  <a:cs typeface="Arial" pitchFamily="34" charset="0"/>
                </a:rPr>
                <a:t>capsules</a:t>
              </a:r>
              <a:endParaRPr lang="en-US" sz="1200" b="1" dirty="0">
                <a:latin typeface="Arial" pitchFamily="34" charset="0"/>
                <a:cs typeface="Arial" pitchFamily="34" charset="0"/>
              </a:endParaRPr>
            </a:p>
          </p:txBody>
        </p:sp>
        <p:sp>
          <p:nvSpPr>
            <p:cNvPr id="26629" name="Text Box 5"/>
            <p:cNvSpPr txBox="1">
              <a:spLocks noChangeArrowheads="1"/>
            </p:cNvSpPr>
            <p:nvPr/>
          </p:nvSpPr>
          <p:spPr bwMode="auto">
            <a:xfrm>
              <a:off x="817" y="2625"/>
              <a:ext cx="2274" cy="2014"/>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err="1">
                  <a:latin typeface="Calibri" pitchFamily="34" charset="0"/>
                  <a:cs typeface="Arial" pitchFamily="34" charset="0"/>
                </a:rPr>
                <a:t>Proprioceptive</a:t>
              </a:r>
              <a:endParaRPr lang="en-GB" sz="1200" b="1" dirty="0">
                <a:latin typeface="Calibri" pitchFamily="34" charset="0"/>
                <a:cs typeface="Arial" pitchFamily="34" charset="0"/>
              </a:endParaRPr>
            </a:p>
            <a:p>
              <a:pPr algn="ctr">
                <a:spcAft>
                  <a:spcPts val="1000"/>
                </a:spcAft>
                <a:defRPr/>
              </a:pPr>
              <a:r>
                <a:rPr lang="en-GB" sz="1200" b="1" dirty="0">
                  <a:latin typeface="Calibri" pitchFamily="34" charset="0"/>
                  <a:cs typeface="Arial" pitchFamily="34" charset="0"/>
                </a:rPr>
                <a:t>Impulses inform the posterior</a:t>
              </a:r>
            </a:p>
            <a:p>
              <a:pPr algn="ctr">
                <a:spcAft>
                  <a:spcPts val="1000"/>
                </a:spcAft>
                <a:defRPr/>
              </a:pPr>
              <a:r>
                <a:rPr lang="en-GB" sz="1200" b="1" dirty="0">
                  <a:latin typeface="Calibri" pitchFamily="34" charset="0"/>
                  <a:cs typeface="Arial" pitchFamily="34" charset="0"/>
                </a:rPr>
                <a:t>Hypothalamus where has regulating effect on CNS</a:t>
              </a:r>
              <a:endParaRPr lang="en-US" sz="1200" b="1" dirty="0">
                <a:latin typeface="Arial" pitchFamily="34" charset="0"/>
                <a:cs typeface="Arial" pitchFamily="34" charset="0"/>
              </a:endParaRPr>
            </a:p>
          </p:txBody>
        </p:sp>
        <p:sp>
          <p:nvSpPr>
            <p:cNvPr id="26630" name="Text Box 6"/>
            <p:cNvSpPr txBox="1">
              <a:spLocks noChangeArrowheads="1"/>
            </p:cNvSpPr>
            <p:nvPr/>
          </p:nvSpPr>
          <p:spPr bwMode="auto">
            <a:xfrm>
              <a:off x="8356" y="2625"/>
              <a:ext cx="2009" cy="884"/>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endParaRPr lang="en-GB" sz="800" dirty="0">
                <a:latin typeface="Times New Roman" pitchFamily="18" charset="0"/>
                <a:cs typeface="Arial" pitchFamily="34" charset="0"/>
              </a:endParaRPr>
            </a:p>
            <a:p>
              <a:pPr algn="ctr">
                <a:spcAft>
                  <a:spcPts val="1000"/>
                </a:spcAft>
                <a:defRPr/>
              </a:pPr>
              <a:r>
                <a:rPr lang="en-GB" sz="1200" b="1" dirty="0">
                  <a:latin typeface="Calibri" pitchFamily="34" charset="0"/>
                  <a:cs typeface="Arial" pitchFamily="34" charset="0"/>
                </a:rPr>
                <a:t>Trigemina</a:t>
              </a:r>
              <a:r>
                <a:rPr lang="en-GB" sz="800" b="1" dirty="0">
                  <a:latin typeface="Calibri" pitchFamily="34" charset="0"/>
                  <a:cs typeface="Arial" pitchFamily="34" charset="0"/>
                </a:rPr>
                <a:t>l</a:t>
              </a:r>
            </a:p>
            <a:p>
              <a:pPr>
                <a:defRPr/>
              </a:pPr>
              <a:endParaRPr lang="en-US" dirty="0">
                <a:latin typeface="Arial" pitchFamily="34" charset="0"/>
                <a:cs typeface="Arial" pitchFamily="34" charset="0"/>
              </a:endParaRPr>
            </a:p>
          </p:txBody>
        </p:sp>
        <p:sp>
          <p:nvSpPr>
            <p:cNvPr id="26631" name="Text Box 7"/>
            <p:cNvSpPr txBox="1">
              <a:spLocks noChangeArrowheads="1"/>
            </p:cNvSpPr>
            <p:nvPr/>
          </p:nvSpPr>
          <p:spPr bwMode="auto">
            <a:xfrm>
              <a:off x="3300" y="3809"/>
              <a:ext cx="1950" cy="3198"/>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Postural Responses</a:t>
              </a:r>
            </a:p>
            <a:p>
              <a:pPr algn="ctr">
                <a:spcAft>
                  <a:spcPts val="1000"/>
                </a:spcAft>
                <a:defRPr/>
              </a:pPr>
              <a:r>
                <a:rPr lang="en-GB" sz="1200" b="1" dirty="0">
                  <a:latin typeface="Calibri" pitchFamily="34" charset="0"/>
                  <a:cs typeface="Arial" pitchFamily="34" charset="0"/>
                </a:rPr>
                <a:t>Modifying muscle tone</a:t>
              </a:r>
            </a:p>
            <a:p>
              <a:pPr algn="ctr">
                <a:spcAft>
                  <a:spcPts val="1000"/>
                </a:spcAft>
                <a:defRPr/>
              </a:pPr>
              <a:r>
                <a:rPr lang="en-GB" sz="1200" b="1" dirty="0">
                  <a:latin typeface="Calibri" pitchFamily="34" charset="0"/>
                  <a:cs typeface="Arial" pitchFamily="34" charset="0"/>
                </a:rPr>
                <a:t>Regulates voluntary</a:t>
              </a:r>
            </a:p>
            <a:p>
              <a:pPr algn="ctr">
                <a:spcAft>
                  <a:spcPts val="1000"/>
                </a:spcAft>
                <a:defRPr/>
              </a:pPr>
              <a:r>
                <a:rPr lang="en-GB" sz="1200" b="1" dirty="0">
                  <a:latin typeface="Calibri" pitchFamily="34" charset="0"/>
                  <a:cs typeface="Arial" pitchFamily="34" charset="0"/>
                </a:rPr>
                <a:t>Movements</a:t>
              </a:r>
            </a:p>
            <a:p>
              <a:pPr algn="ctr">
                <a:spcAft>
                  <a:spcPts val="1000"/>
                </a:spcAft>
                <a:defRPr/>
              </a:pPr>
              <a:r>
                <a:rPr lang="en-GB" sz="1200" b="1" dirty="0">
                  <a:latin typeface="Calibri" pitchFamily="34" charset="0"/>
                  <a:cs typeface="Arial" pitchFamily="34" charset="0"/>
                </a:rPr>
                <a:t>Informs cortex of body position</a:t>
              </a:r>
            </a:p>
            <a:p>
              <a:pPr>
                <a:defRPr/>
              </a:pPr>
              <a:endParaRPr lang="en-US" dirty="0">
                <a:latin typeface="Arial" pitchFamily="34" charset="0"/>
                <a:cs typeface="Arial" pitchFamily="34" charset="0"/>
              </a:endParaRPr>
            </a:p>
          </p:txBody>
        </p:sp>
        <p:sp>
          <p:nvSpPr>
            <p:cNvPr id="26632" name="Text Box 8"/>
            <p:cNvSpPr txBox="1">
              <a:spLocks noChangeArrowheads="1"/>
            </p:cNvSpPr>
            <p:nvPr/>
          </p:nvSpPr>
          <p:spPr bwMode="auto">
            <a:xfrm>
              <a:off x="3300" y="2625"/>
              <a:ext cx="1950"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endParaRPr lang="en-GB" sz="800" dirty="0">
                <a:latin typeface="Times New Roman" pitchFamily="18" charset="0"/>
                <a:cs typeface="Arial" pitchFamily="34" charset="0"/>
              </a:endParaRPr>
            </a:p>
            <a:p>
              <a:pPr algn="ctr">
                <a:spcAft>
                  <a:spcPts val="1000"/>
                </a:spcAft>
                <a:defRPr/>
              </a:pPr>
              <a:r>
                <a:rPr lang="en-GB" sz="1200" b="1" dirty="0" err="1">
                  <a:latin typeface="Calibri" pitchFamily="34" charset="0"/>
                  <a:cs typeface="Arial" pitchFamily="34" charset="0"/>
                </a:rPr>
                <a:t>Spinocerebellar</a:t>
              </a:r>
              <a:endParaRPr lang="en-US" sz="1200" b="1" dirty="0">
                <a:latin typeface="Arial" pitchFamily="34" charset="0"/>
                <a:cs typeface="Arial" pitchFamily="34" charset="0"/>
              </a:endParaRPr>
            </a:p>
          </p:txBody>
        </p:sp>
        <p:sp>
          <p:nvSpPr>
            <p:cNvPr id="26633" name="Text Box 9"/>
            <p:cNvSpPr txBox="1">
              <a:spLocks noChangeArrowheads="1"/>
            </p:cNvSpPr>
            <p:nvPr/>
          </p:nvSpPr>
          <p:spPr bwMode="auto">
            <a:xfrm>
              <a:off x="5715" y="3900"/>
              <a:ext cx="1830"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Contributes to </a:t>
              </a:r>
              <a:r>
                <a:rPr lang="en-GB" sz="1200" b="1" dirty="0" err="1">
                  <a:latin typeface="Calibri" pitchFamily="34" charset="0"/>
                  <a:cs typeface="Arial" pitchFamily="34" charset="0"/>
                </a:rPr>
                <a:t>Somatosensory</a:t>
              </a:r>
              <a:r>
                <a:rPr lang="en-GB" sz="1200" b="1" dirty="0">
                  <a:latin typeface="Calibri" pitchFamily="34" charset="0"/>
                  <a:cs typeface="Arial" pitchFamily="34" charset="0"/>
                </a:rPr>
                <a:t> cortex</a:t>
              </a:r>
              <a:endParaRPr lang="en-US" sz="1200" b="1" dirty="0">
                <a:latin typeface="Arial" pitchFamily="34" charset="0"/>
                <a:cs typeface="Arial" pitchFamily="34" charset="0"/>
              </a:endParaRPr>
            </a:p>
          </p:txBody>
        </p:sp>
        <p:sp>
          <p:nvSpPr>
            <p:cNvPr id="26634" name="Text Box 10"/>
            <p:cNvSpPr txBox="1">
              <a:spLocks noChangeArrowheads="1"/>
            </p:cNvSpPr>
            <p:nvPr/>
          </p:nvSpPr>
          <p:spPr bwMode="auto">
            <a:xfrm>
              <a:off x="5715" y="2595"/>
              <a:ext cx="1830"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endParaRPr lang="en-GB" sz="800" dirty="0">
                <a:latin typeface="Times New Roman" pitchFamily="18" charset="0"/>
                <a:cs typeface="Arial" pitchFamily="34" charset="0"/>
              </a:endParaRPr>
            </a:p>
            <a:p>
              <a:pPr algn="ctr">
                <a:spcAft>
                  <a:spcPts val="1000"/>
                </a:spcAft>
                <a:defRPr/>
              </a:pPr>
              <a:r>
                <a:rPr lang="en-GB" sz="1200" b="1" dirty="0">
                  <a:latin typeface="Calibri" pitchFamily="34" charset="0"/>
                  <a:cs typeface="Arial" pitchFamily="34" charset="0"/>
                </a:rPr>
                <a:t>DCML</a:t>
              </a:r>
              <a:endParaRPr lang="en-US" sz="1200" b="1" dirty="0">
                <a:latin typeface="Arial" pitchFamily="34" charset="0"/>
                <a:cs typeface="Arial" pitchFamily="34" charset="0"/>
              </a:endParaRPr>
            </a:p>
          </p:txBody>
        </p:sp>
        <p:sp>
          <p:nvSpPr>
            <p:cNvPr id="26635" name="Text Box 11"/>
            <p:cNvSpPr txBox="1">
              <a:spLocks noChangeArrowheads="1"/>
            </p:cNvSpPr>
            <p:nvPr/>
          </p:nvSpPr>
          <p:spPr bwMode="auto">
            <a:xfrm>
              <a:off x="8260" y="3850"/>
              <a:ext cx="2009" cy="915"/>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Follows DCML to </a:t>
              </a:r>
              <a:r>
                <a:rPr lang="en-GB" sz="1200" b="1" dirty="0" err="1">
                  <a:latin typeface="Calibri" pitchFamily="34" charset="0"/>
                  <a:cs typeface="Arial" pitchFamily="34" charset="0"/>
                </a:rPr>
                <a:t>Somatosensory</a:t>
              </a:r>
              <a:r>
                <a:rPr lang="en-GB" sz="1200" b="1" dirty="0">
                  <a:latin typeface="Calibri" pitchFamily="34" charset="0"/>
                  <a:cs typeface="Arial" pitchFamily="34" charset="0"/>
                </a:rPr>
                <a:t> cortex</a:t>
              </a:r>
              <a:endParaRPr lang="en-US" sz="1200" b="1" dirty="0">
                <a:latin typeface="Arial" pitchFamily="34" charset="0"/>
                <a:cs typeface="Arial" pitchFamily="34" charset="0"/>
              </a:endParaRPr>
            </a:p>
          </p:txBody>
        </p:sp>
        <p:sp>
          <p:nvSpPr>
            <p:cNvPr id="26636" name="Text Box 12"/>
            <p:cNvSpPr txBox="1">
              <a:spLocks noChangeArrowheads="1"/>
            </p:cNvSpPr>
            <p:nvPr/>
          </p:nvSpPr>
          <p:spPr bwMode="auto">
            <a:xfrm>
              <a:off x="8399" y="5129"/>
              <a:ext cx="2586" cy="1879"/>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Contributes to body</a:t>
              </a:r>
            </a:p>
            <a:p>
              <a:pPr algn="ctr">
                <a:spcAft>
                  <a:spcPts val="1000"/>
                </a:spcAft>
                <a:defRPr/>
              </a:pPr>
              <a:r>
                <a:rPr lang="en-GB" sz="1200" b="1" dirty="0">
                  <a:latin typeface="Calibri" pitchFamily="34" charset="0"/>
                  <a:cs typeface="Arial" pitchFamily="34" charset="0"/>
                </a:rPr>
                <a:t>Scheme and to inform </a:t>
              </a:r>
            </a:p>
            <a:p>
              <a:pPr algn="ctr">
                <a:spcAft>
                  <a:spcPts val="1000"/>
                </a:spcAft>
                <a:defRPr/>
              </a:pPr>
              <a:r>
                <a:rPr lang="en-GB" sz="1200" b="1" dirty="0">
                  <a:latin typeface="Calibri" pitchFamily="34" charset="0"/>
                  <a:cs typeface="Arial" pitchFamily="34" charset="0"/>
                </a:rPr>
                <a:t>Motor planning undertaken in the frontal cortex</a:t>
              </a:r>
            </a:p>
            <a:p>
              <a:pPr>
                <a:defRPr/>
              </a:pPr>
              <a:endParaRPr lang="en-US" dirty="0">
                <a:latin typeface="Arial" pitchFamily="34" charset="0"/>
                <a:cs typeface="Arial" pitchFamily="34" charset="0"/>
              </a:endParaRPr>
            </a:p>
          </p:txBody>
        </p:sp>
        <p:sp>
          <p:nvSpPr>
            <p:cNvPr id="26637" name="Text Box 13"/>
            <p:cNvSpPr txBox="1">
              <a:spLocks noChangeArrowheads="1"/>
            </p:cNvSpPr>
            <p:nvPr/>
          </p:nvSpPr>
          <p:spPr bwMode="auto">
            <a:xfrm>
              <a:off x="5715" y="5129"/>
              <a:ext cx="2125" cy="1879"/>
            </a:xfrm>
            <a:prstGeom prst="rect">
              <a:avLst/>
            </a:prstGeom>
            <a:solidFill>
              <a:srgbClr val="FFFFFF"/>
            </a:solidFill>
            <a:ln w="9525">
              <a:solidFill>
                <a:srgbClr val="000000"/>
              </a:solidFill>
              <a:miter lim="800000"/>
              <a:headEnd/>
              <a:tailEnd/>
            </a:ln>
            <a:effectLst>
              <a:outerShdw dist="107763" dir="13500000" algn="ctr" rotWithShape="0">
                <a:srgbClr val="808080">
                  <a:alpha val="50000"/>
                </a:srgbClr>
              </a:outerShdw>
            </a:effectLst>
          </p:spPr>
          <p:txBody>
            <a:bodyPr/>
            <a:lstStyle/>
            <a:p>
              <a:pPr algn="ctr">
                <a:spcAft>
                  <a:spcPts val="1000"/>
                </a:spcAft>
                <a:defRPr/>
              </a:pPr>
              <a:r>
                <a:rPr lang="en-GB" sz="1200" b="1" dirty="0">
                  <a:latin typeface="Calibri" pitchFamily="34" charset="0"/>
                  <a:cs typeface="Arial" pitchFamily="34" charset="0"/>
                </a:rPr>
                <a:t>Contributes to body</a:t>
              </a:r>
            </a:p>
            <a:p>
              <a:pPr algn="ctr">
                <a:spcAft>
                  <a:spcPts val="1000"/>
                </a:spcAft>
                <a:defRPr/>
              </a:pPr>
              <a:r>
                <a:rPr lang="en-GB" sz="1200" b="1" dirty="0">
                  <a:latin typeface="Calibri" pitchFamily="34" charset="0"/>
                  <a:cs typeface="Arial" pitchFamily="34" charset="0"/>
                </a:rPr>
                <a:t>Scheme and to inform </a:t>
              </a:r>
            </a:p>
            <a:p>
              <a:pPr algn="ctr">
                <a:spcAft>
                  <a:spcPts val="1000"/>
                </a:spcAft>
                <a:defRPr/>
              </a:pPr>
              <a:r>
                <a:rPr lang="en-GB" sz="1200" b="1" dirty="0">
                  <a:latin typeface="Calibri" pitchFamily="34" charset="0"/>
                  <a:cs typeface="Arial" pitchFamily="34" charset="0"/>
                </a:rPr>
                <a:t>Motor planning undertaken in frontal cortex</a:t>
              </a:r>
            </a:p>
            <a:p>
              <a:pPr algn="ctr">
                <a:spcAft>
                  <a:spcPts val="1000"/>
                </a:spcAft>
                <a:defRPr/>
              </a:pPr>
              <a:endParaRPr lang="en-GB" sz="700" dirty="0">
                <a:latin typeface="Times New Roman" pitchFamily="18" charset="0"/>
                <a:cs typeface="Arial" pitchFamily="34" charset="0"/>
              </a:endParaRPr>
            </a:p>
            <a:p>
              <a:pPr>
                <a:defRPr/>
              </a:pPr>
              <a:endParaRPr lang="en-US" dirty="0">
                <a:latin typeface="Arial" pitchFamily="34" charset="0"/>
                <a:cs typeface="Arial" pitchFamily="34" charset="0"/>
              </a:endParaRPr>
            </a:p>
          </p:txBody>
        </p:sp>
        <p:cxnSp>
          <p:nvCxnSpPr>
            <p:cNvPr id="79886" name="AutoShape 14"/>
            <p:cNvCxnSpPr>
              <a:cxnSpLocks noChangeShapeType="1"/>
            </p:cNvCxnSpPr>
            <p:nvPr/>
          </p:nvCxnSpPr>
          <p:spPr bwMode="auto">
            <a:xfrm>
              <a:off x="2190" y="2356"/>
              <a:ext cx="7275" cy="0"/>
            </a:xfrm>
            <a:prstGeom prst="straightConnector1">
              <a:avLst/>
            </a:prstGeom>
            <a:noFill/>
            <a:ln w="9525">
              <a:solidFill>
                <a:srgbClr val="000000"/>
              </a:solidFill>
              <a:round/>
              <a:headEnd/>
              <a:tailEnd/>
            </a:ln>
          </p:spPr>
        </p:cxnSp>
        <p:cxnSp>
          <p:nvCxnSpPr>
            <p:cNvPr id="79887" name="AutoShape 15"/>
            <p:cNvCxnSpPr>
              <a:cxnSpLocks noChangeShapeType="1"/>
            </p:cNvCxnSpPr>
            <p:nvPr/>
          </p:nvCxnSpPr>
          <p:spPr bwMode="auto">
            <a:xfrm flipV="1">
              <a:off x="4126" y="3570"/>
              <a:ext cx="0" cy="240"/>
            </a:xfrm>
            <a:prstGeom prst="straightConnector1">
              <a:avLst/>
            </a:prstGeom>
            <a:noFill/>
            <a:ln w="9525">
              <a:solidFill>
                <a:srgbClr val="000000"/>
              </a:solidFill>
              <a:round/>
              <a:headEnd/>
              <a:tailEnd/>
            </a:ln>
          </p:spPr>
        </p:cxnSp>
        <p:cxnSp>
          <p:nvCxnSpPr>
            <p:cNvPr id="79888" name="AutoShape 16"/>
            <p:cNvCxnSpPr>
              <a:cxnSpLocks noChangeShapeType="1"/>
            </p:cNvCxnSpPr>
            <p:nvPr/>
          </p:nvCxnSpPr>
          <p:spPr bwMode="auto">
            <a:xfrm>
              <a:off x="9465" y="3510"/>
              <a:ext cx="0" cy="390"/>
            </a:xfrm>
            <a:prstGeom prst="straightConnector1">
              <a:avLst/>
            </a:prstGeom>
            <a:noFill/>
            <a:ln w="9525">
              <a:solidFill>
                <a:srgbClr val="000000"/>
              </a:solidFill>
              <a:round/>
              <a:headEnd/>
              <a:tailEnd/>
            </a:ln>
          </p:spPr>
        </p:cxnSp>
        <p:cxnSp>
          <p:nvCxnSpPr>
            <p:cNvPr id="79889" name="AutoShape 17"/>
            <p:cNvCxnSpPr>
              <a:cxnSpLocks noChangeShapeType="1"/>
            </p:cNvCxnSpPr>
            <p:nvPr/>
          </p:nvCxnSpPr>
          <p:spPr bwMode="auto">
            <a:xfrm>
              <a:off x="6705" y="2356"/>
              <a:ext cx="0" cy="239"/>
            </a:xfrm>
            <a:prstGeom prst="straightConnector1">
              <a:avLst/>
            </a:prstGeom>
            <a:noFill/>
            <a:ln w="9525">
              <a:solidFill>
                <a:srgbClr val="000000"/>
              </a:solidFill>
              <a:round/>
              <a:headEnd/>
              <a:tailEnd/>
            </a:ln>
          </p:spPr>
        </p:cxnSp>
        <p:cxnSp>
          <p:nvCxnSpPr>
            <p:cNvPr id="79890" name="AutoShape 18"/>
            <p:cNvCxnSpPr>
              <a:cxnSpLocks noChangeShapeType="1"/>
            </p:cNvCxnSpPr>
            <p:nvPr/>
          </p:nvCxnSpPr>
          <p:spPr bwMode="auto">
            <a:xfrm>
              <a:off x="4126" y="2356"/>
              <a:ext cx="0" cy="269"/>
            </a:xfrm>
            <a:prstGeom prst="straightConnector1">
              <a:avLst/>
            </a:prstGeom>
            <a:noFill/>
            <a:ln w="9525">
              <a:solidFill>
                <a:srgbClr val="000000"/>
              </a:solidFill>
              <a:round/>
              <a:headEnd/>
              <a:tailEnd/>
            </a:ln>
          </p:spPr>
        </p:cxnSp>
        <p:cxnSp>
          <p:nvCxnSpPr>
            <p:cNvPr id="79891" name="AutoShape 19"/>
            <p:cNvCxnSpPr>
              <a:cxnSpLocks noChangeShapeType="1"/>
            </p:cNvCxnSpPr>
            <p:nvPr/>
          </p:nvCxnSpPr>
          <p:spPr bwMode="auto">
            <a:xfrm>
              <a:off x="6705" y="3510"/>
              <a:ext cx="0" cy="390"/>
            </a:xfrm>
            <a:prstGeom prst="straightConnector1">
              <a:avLst/>
            </a:prstGeom>
            <a:noFill/>
            <a:ln w="9525">
              <a:solidFill>
                <a:srgbClr val="000000"/>
              </a:solidFill>
              <a:round/>
              <a:headEnd/>
              <a:tailEnd/>
            </a:ln>
          </p:spPr>
        </p:cxnSp>
        <p:cxnSp>
          <p:nvCxnSpPr>
            <p:cNvPr id="79892" name="AutoShape 20"/>
            <p:cNvCxnSpPr>
              <a:cxnSpLocks noChangeShapeType="1"/>
            </p:cNvCxnSpPr>
            <p:nvPr/>
          </p:nvCxnSpPr>
          <p:spPr bwMode="auto">
            <a:xfrm>
              <a:off x="9464" y="4815"/>
              <a:ext cx="1" cy="315"/>
            </a:xfrm>
            <a:prstGeom prst="straightConnector1">
              <a:avLst/>
            </a:prstGeom>
            <a:noFill/>
            <a:ln w="9525">
              <a:solidFill>
                <a:srgbClr val="000000"/>
              </a:solidFill>
              <a:round/>
              <a:headEnd/>
              <a:tailEnd/>
            </a:ln>
          </p:spPr>
        </p:cxnSp>
        <p:cxnSp>
          <p:nvCxnSpPr>
            <p:cNvPr id="79893" name="AutoShape 21"/>
            <p:cNvCxnSpPr>
              <a:cxnSpLocks noChangeShapeType="1"/>
            </p:cNvCxnSpPr>
            <p:nvPr/>
          </p:nvCxnSpPr>
          <p:spPr bwMode="auto">
            <a:xfrm>
              <a:off x="9465" y="2355"/>
              <a:ext cx="0" cy="270"/>
            </a:xfrm>
            <a:prstGeom prst="straightConnector1">
              <a:avLst/>
            </a:prstGeom>
            <a:noFill/>
            <a:ln w="9525">
              <a:solidFill>
                <a:srgbClr val="000000"/>
              </a:solidFill>
              <a:round/>
              <a:headEnd/>
              <a:tailEnd/>
            </a:ln>
          </p:spPr>
        </p:cxnSp>
        <p:cxnSp>
          <p:nvCxnSpPr>
            <p:cNvPr id="79894" name="AutoShape 22"/>
            <p:cNvCxnSpPr>
              <a:cxnSpLocks noChangeShapeType="1"/>
            </p:cNvCxnSpPr>
            <p:nvPr/>
          </p:nvCxnSpPr>
          <p:spPr bwMode="auto">
            <a:xfrm>
              <a:off x="2190" y="2355"/>
              <a:ext cx="0" cy="270"/>
            </a:xfrm>
            <a:prstGeom prst="straightConnector1">
              <a:avLst/>
            </a:prstGeom>
            <a:noFill/>
            <a:ln w="9525">
              <a:solidFill>
                <a:srgbClr val="000000"/>
              </a:solidFill>
              <a:round/>
              <a:headEnd/>
              <a:tailEnd/>
            </a:ln>
          </p:spPr>
        </p:cxnSp>
        <p:sp>
          <p:nvSpPr>
            <p:cNvPr id="79895" name="Text Box 23"/>
            <p:cNvSpPr txBox="1">
              <a:spLocks noChangeArrowheads="1"/>
            </p:cNvSpPr>
            <p:nvPr/>
          </p:nvSpPr>
          <p:spPr bwMode="auto">
            <a:xfrm>
              <a:off x="4381" y="-984"/>
              <a:ext cx="2565" cy="1006"/>
            </a:xfrm>
            <a:prstGeom prst="rect">
              <a:avLst/>
            </a:prstGeom>
            <a:solidFill>
              <a:srgbClr val="FFFFFF"/>
            </a:solidFill>
            <a:ln w="9525">
              <a:solidFill>
                <a:srgbClr val="000000"/>
              </a:solidFill>
              <a:miter lim="800000"/>
              <a:headEnd/>
              <a:tailEnd/>
            </a:ln>
          </p:spPr>
          <p:txBody>
            <a:bodyPr/>
            <a:lstStyle/>
            <a:p>
              <a:pPr algn="ctr">
                <a:spcAft>
                  <a:spcPts val="1000"/>
                </a:spcAft>
              </a:pPr>
              <a:r>
                <a:rPr lang="en-GB" sz="2000" b="1">
                  <a:latin typeface="Calibri" pitchFamily="34" charset="0"/>
                </a:rPr>
                <a:t>Proprioception Routes</a:t>
              </a:r>
              <a:endParaRPr lang="en-US" sz="2000"/>
            </a:p>
          </p:txBody>
        </p:sp>
        <p:cxnSp>
          <p:nvCxnSpPr>
            <p:cNvPr id="79896" name="AutoShape 24"/>
            <p:cNvCxnSpPr>
              <a:cxnSpLocks noChangeShapeType="1"/>
            </p:cNvCxnSpPr>
            <p:nvPr/>
          </p:nvCxnSpPr>
          <p:spPr bwMode="auto">
            <a:xfrm>
              <a:off x="6705" y="4815"/>
              <a:ext cx="1" cy="285"/>
            </a:xfrm>
            <a:prstGeom prst="straightConnector1">
              <a:avLst/>
            </a:prstGeom>
            <a:noFill/>
            <a:ln w="9525">
              <a:solidFill>
                <a:srgbClr val="000000"/>
              </a:solidFill>
              <a:round/>
              <a:headEnd/>
              <a:tailEnd/>
            </a:ln>
          </p:spPr>
        </p:cxnSp>
      </p:grpSp>
    </p:spTree>
    <p:extLst>
      <p:ext uri="{BB962C8B-B14F-4D97-AF65-F5344CB8AC3E}">
        <p14:creationId xmlns:p14="http://schemas.microsoft.com/office/powerpoint/2010/main" val="39163770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1" name="Rectangle 3"/>
          <p:cNvSpPr>
            <a:spLocks noGrp="1"/>
          </p:cNvSpPr>
          <p:nvPr>
            <p:ph idx="1"/>
          </p:nvPr>
        </p:nvSpPr>
        <p:spPr>
          <a:xfrm>
            <a:off x="457200" y="1752600"/>
            <a:ext cx="8229600" cy="4772025"/>
          </a:xfrm>
        </p:spPr>
        <p:txBody>
          <a:bodyPr>
            <a:normAutofit/>
          </a:bodyPr>
          <a:lstStyle/>
          <a:p>
            <a:pPr eaLnBrk="1" hangingPunct="1">
              <a:lnSpc>
                <a:spcPct val="80000"/>
              </a:lnSpc>
            </a:pPr>
            <a:r>
              <a:rPr lang="en-GB" sz="2400" dirty="0"/>
              <a:t>Unable to complete tasks without looking</a:t>
            </a:r>
          </a:p>
          <a:p>
            <a:pPr eaLnBrk="1" hangingPunct="1">
              <a:lnSpc>
                <a:spcPct val="80000"/>
              </a:lnSpc>
            </a:pPr>
            <a:r>
              <a:rPr lang="en-GB" sz="2400" dirty="0"/>
              <a:t>Have stiff and uncoordinated movements</a:t>
            </a:r>
          </a:p>
          <a:p>
            <a:pPr eaLnBrk="1" hangingPunct="1">
              <a:lnSpc>
                <a:spcPct val="80000"/>
              </a:lnSpc>
            </a:pPr>
            <a:r>
              <a:rPr lang="en-GB" sz="2400" dirty="0"/>
              <a:t>Crash into objects in the environment</a:t>
            </a:r>
          </a:p>
          <a:p>
            <a:pPr eaLnBrk="1" hangingPunct="1">
              <a:lnSpc>
                <a:spcPct val="80000"/>
              </a:lnSpc>
            </a:pPr>
            <a:r>
              <a:rPr lang="en-GB" sz="2400" dirty="0"/>
              <a:t>Have difficulty sitting down properly – they may overshoot or sit down too hard on the seat.</a:t>
            </a:r>
          </a:p>
          <a:p>
            <a:pPr eaLnBrk="1" hangingPunct="1">
              <a:lnSpc>
                <a:spcPct val="80000"/>
              </a:lnSpc>
            </a:pPr>
            <a:r>
              <a:rPr lang="en-GB" sz="2400" dirty="0"/>
              <a:t>Hold tools too tight or too loose</a:t>
            </a:r>
          </a:p>
          <a:p>
            <a:pPr eaLnBrk="1" hangingPunct="1">
              <a:lnSpc>
                <a:spcPct val="80000"/>
              </a:lnSpc>
            </a:pPr>
            <a:r>
              <a:rPr lang="en-GB" sz="2400" dirty="0"/>
              <a:t>Grind teeth, bite objects or other children</a:t>
            </a:r>
          </a:p>
          <a:p>
            <a:pPr eaLnBrk="1" hangingPunct="1">
              <a:lnSpc>
                <a:spcPct val="80000"/>
              </a:lnSpc>
            </a:pPr>
            <a:r>
              <a:rPr lang="en-GB" sz="2400" dirty="0"/>
              <a:t>Bang head slap/hit self</a:t>
            </a:r>
          </a:p>
          <a:p>
            <a:pPr eaLnBrk="1" hangingPunct="1">
              <a:lnSpc>
                <a:spcPct val="80000"/>
              </a:lnSpc>
            </a:pPr>
            <a:r>
              <a:rPr lang="en-GB" sz="2400" dirty="0"/>
              <a:t>Low self esteem</a:t>
            </a:r>
          </a:p>
          <a:p>
            <a:pPr eaLnBrk="1" hangingPunct="1">
              <a:lnSpc>
                <a:spcPct val="80000"/>
              </a:lnSpc>
            </a:pPr>
            <a:r>
              <a:rPr lang="en-GB" sz="2400" dirty="0"/>
              <a:t>Poor visual perception</a:t>
            </a:r>
          </a:p>
          <a:p>
            <a:pPr eaLnBrk="1" hangingPunct="1">
              <a:lnSpc>
                <a:spcPct val="80000"/>
              </a:lnSpc>
            </a:pPr>
            <a:r>
              <a:rPr lang="en-GB" sz="2400" dirty="0"/>
              <a:t>Poor conceptual ability</a:t>
            </a:r>
          </a:p>
          <a:p>
            <a:pPr eaLnBrk="1" hangingPunct="1">
              <a:lnSpc>
                <a:spcPct val="80000"/>
              </a:lnSpc>
              <a:buFont typeface="Arial" charset="0"/>
              <a:buNone/>
            </a:pPr>
            <a:endParaRPr lang="en-GB" sz="2800" dirty="0"/>
          </a:p>
          <a:p>
            <a:pPr eaLnBrk="1" hangingPunct="1">
              <a:lnSpc>
                <a:spcPct val="80000"/>
              </a:lnSpc>
              <a:buFont typeface="Arial" charset="0"/>
              <a:buNone/>
            </a:pPr>
            <a:endParaRPr lang="en-GB" sz="2800" dirty="0">
              <a:latin typeface="Times New Roman" pitchFamily="18" charset="0"/>
            </a:endParaRPr>
          </a:p>
          <a:p>
            <a:pPr eaLnBrk="1" hangingPunct="1">
              <a:lnSpc>
                <a:spcPct val="80000"/>
              </a:lnSpc>
            </a:pPr>
            <a:endParaRPr lang="en-GB" sz="2800" dirty="0">
              <a:latin typeface="Times New Roman" pitchFamily="18" charset="0"/>
            </a:endParaRPr>
          </a:p>
          <a:p>
            <a:pPr eaLnBrk="1" hangingPunct="1">
              <a:lnSpc>
                <a:spcPct val="80000"/>
              </a:lnSpc>
            </a:pPr>
            <a:endParaRPr lang="en-GB" sz="1600" dirty="0">
              <a:latin typeface="Times New Roman" pitchFamily="18" charset="0"/>
            </a:endParaRPr>
          </a:p>
          <a:p>
            <a:pPr eaLnBrk="1" hangingPunct="1">
              <a:lnSpc>
                <a:spcPct val="80000"/>
              </a:lnSpc>
            </a:pPr>
            <a:endParaRPr lang="en-GB" sz="1600" dirty="0">
              <a:latin typeface="Times New Roman" pitchFamily="18" charset="0"/>
            </a:endParaRPr>
          </a:p>
        </p:txBody>
      </p:sp>
      <p:sp>
        <p:nvSpPr>
          <p:cNvPr id="2" name="Title 1"/>
          <p:cNvSpPr>
            <a:spLocks noGrp="1"/>
          </p:cNvSpPr>
          <p:nvPr>
            <p:ph type="title"/>
          </p:nvPr>
        </p:nvSpPr>
        <p:spPr/>
        <p:txBody>
          <a:bodyPr/>
          <a:lstStyle/>
          <a:p>
            <a:r>
              <a:rPr lang="en-GB" dirty="0"/>
              <a:t>What behaviours may we see?</a:t>
            </a:r>
          </a:p>
        </p:txBody>
      </p:sp>
    </p:spTree>
    <p:extLst>
      <p:ext uri="{BB962C8B-B14F-4D97-AF65-F5344CB8AC3E}">
        <p14:creationId xmlns:p14="http://schemas.microsoft.com/office/powerpoint/2010/main" val="32109735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371600"/>
            <a:ext cx="7886700" cy="1325563"/>
          </a:xfrm>
        </p:spPr>
        <p:txBody>
          <a:bodyPr>
            <a:noAutofit/>
          </a:bodyPr>
          <a:lstStyle/>
          <a:p>
            <a:r>
              <a:rPr lang="en-GB" sz="4000" dirty="0"/>
              <a:t>How Can the Vestibular and Proprioceptive senses affect a child SEB functioning?</a:t>
            </a:r>
          </a:p>
        </p:txBody>
      </p:sp>
    </p:spTree>
    <p:extLst>
      <p:ext uri="{BB962C8B-B14F-4D97-AF65-F5344CB8AC3E}">
        <p14:creationId xmlns:p14="http://schemas.microsoft.com/office/powerpoint/2010/main" val="18748996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Grp="1" noChangeAspect="1" noChangeArrowheads="1"/>
          </p:cNvPicPr>
          <p:nvPr>
            <p:ph idx="1"/>
          </p:nvPr>
        </p:nvPicPr>
        <p:blipFill>
          <a:blip r:embed="rId2" cstate="print"/>
          <a:srcRect l="16690" t="29639" r="31882" b="24527"/>
          <a:stretch>
            <a:fillRect/>
          </a:stretch>
        </p:blipFill>
        <p:spPr>
          <a:xfrm>
            <a:off x="1676400" y="1066800"/>
            <a:ext cx="5705475" cy="5791200"/>
          </a:xfrm>
        </p:spPr>
      </p:pic>
      <p:sp>
        <p:nvSpPr>
          <p:cNvPr id="37891" name="TextBox 2"/>
          <p:cNvSpPr txBox="1">
            <a:spLocks noChangeArrowheads="1"/>
          </p:cNvSpPr>
          <p:nvPr/>
        </p:nvSpPr>
        <p:spPr bwMode="auto">
          <a:xfrm>
            <a:off x="914400" y="838200"/>
            <a:ext cx="2286000" cy="584200"/>
          </a:xfrm>
          <a:prstGeom prst="rect">
            <a:avLst/>
          </a:prstGeom>
          <a:noFill/>
          <a:ln w="9525">
            <a:noFill/>
            <a:miter lim="800000"/>
            <a:headEnd/>
            <a:tailEnd/>
          </a:ln>
        </p:spPr>
        <p:txBody>
          <a:bodyPr>
            <a:spAutoFit/>
          </a:bodyPr>
          <a:lstStyle/>
          <a:p>
            <a:r>
              <a:rPr lang="en-GB" sz="3200" b="1">
                <a:latin typeface="Constantia" pitchFamily="18" charset="0"/>
              </a:rPr>
              <a:t>Pyramid</a:t>
            </a:r>
            <a:endParaRPr lang="en-US" sz="3200" b="1">
              <a:latin typeface="Constantia" pitchFamily="18"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cstate="print"/>
          <a:srcRect l="23750" t="35156" r="24374" b="17188"/>
          <a:stretch>
            <a:fillRect/>
          </a:stretch>
        </p:blipFill>
        <p:spPr bwMode="auto">
          <a:xfrm>
            <a:off x="609600" y="1066800"/>
            <a:ext cx="7964488" cy="5791200"/>
          </a:xfrm>
          <a:prstGeom prst="rect">
            <a:avLst/>
          </a:prstGeom>
          <a:noFill/>
          <a:ln w="9525">
            <a:noFill/>
            <a:miter lim="800000"/>
            <a:headEnd/>
            <a:tailEnd/>
          </a:ln>
        </p:spPr>
      </p:pic>
      <p:sp>
        <p:nvSpPr>
          <p:cNvPr id="38915" name="TextBox 2"/>
          <p:cNvSpPr txBox="1">
            <a:spLocks noChangeArrowheads="1"/>
          </p:cNvSpPr>
          <p:nvPr/>
        </p:nvSpPr>
        <p:spPr bwMode="auto">
          <a:xfrm>
            <a:off x="762000" y="457200"/>
            <a:ext cx="4157663" cy="584200"/>
          </a:xfrm>
          <a:prstGeom prst="rect">
            <a:avLst/>
          </a:prstGeom>
          <a:noFill/>
          <a:ln w="9525">
            <a:noFill/>
            <a:miter lim="800000"/>
            <a:headEnd/>
            <a:tailEnd/>
          </a:ln>
        </p:spPr>
        <p:txBody>
          <a:bodyPr wrap="none">
            <a:spAutoFit/>
          </a:bodyPr>
          <a:lstStyle/>
          <a:p>
            <a:r>
              <a:rPr lang="en-GB" sz="3200">
                <a:latin typeface="Constantia" pitchFamily="18" charset="0"/>
              </a:rPr>
              <a:t>Dynamic Process of SI</a:t>
            </a:r>
            <a:endParaRPr lang="en-GB">
              <a:latin typeface="Constantia" pitchFamily="18"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File:Railway bridges in porto.jp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8029" y="365126"/>
            <a:ext cx="8727236" cy="3396854"/>
          </a:xfrm>
          <a:prstGeom prst="rect">
            <a:avLst/>
          </a:prstGeom>
        </p:spPr>
      </p:pic>
      <p:sp>
        <p:nvSpPr>
          <p:cNvPr id="2" name="Title 1"/>
          <p:cNvSpPr>
            <a:spLocks noGrp="1"/>
          </p:cNvSpPr>
          <p:nvPr>
            <p:ph type="title"/>
          </p:nvPr>
        </p:nvSpPr>
        <p:spPr/>
        <p:txBody>
          <a:bodyPr/>
          <a:lstStyle/>
          <a:p>
            <a:r>
              <a:rPr lang="en-GB" dirty="0"/>
              <a:t>Sensory underpins all other systems</a:t>
            </a:r>
          </a:p>
        </p:txBody>
      </p:sp>
      <p:pic>
        <p:nvPicPr>
          <p:cNvPr id="5" name="Picture 4" descr="File:SensoryProcessing.svg - Wikimedia Commo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5265" y="5065853"/>
            <a:ext cx="8241895" cy="1413544"/>
          </a:xfrm>
          <a:prstGeom prst="rect">
            <a:avLst/>
          </a:prstGeom>
        </p:spPr>
      </p:pic>
      <p:sp>
        <p:nvSpPr>
          <p:cNvPr id="6" name="TextBox 5"/>
          <p:cNvSpPr txBox="1"/>
          <p:nvPr/>
        </p:nvSpPr>
        <p:spPr>
          <a:xfrm>
            <a:off x="3836179" y="3194790"/>
            <a:ext cx="1936376" cy="461665"/>
          </a:xfrm>
          <a:prstGeom prst="rect">
            <a:avLst/>
          </a:prstGeom>
          <a:noFill/>
        </p:spPr>
        <p:txBody>
          <a:bodyPr wrap="square" rtlCol="0">
            <a:spAutoFit/>
          </a:bodyPr>
          <a:lstStyle/>
          <a:p>
            <a:r>
              <a:rPr lang="en-GB" sz="2400" dirty="0">
                <a:solidFill>
                  <a:srgbClr val="FF0000"/>
                </a:solidFill>
              </a:rPr>
              <a:t>FOUNDATION</a:t>
            </a:r>
          </a:p>
        </p:txBody>
      </p:sp>
      <p:sp>
        <p:nvSpPr>
          <p:cNvPr id="3" name="Rectangle 2"/>
          <p:cNvSpPr/>
          <p:nvPr/>
        </p:nvSpPr>
        <p:spPr>
          <a:xfrm>
            <a:off x="628649" y="3754145"/>
            <a:ext cx="8095129" cy="830997"/>
          </a:xfrm>
          <a:prstGeom prst="rect">
            <a:avLst/>
          </a:prstGeom>
        </p:spPr>
        <p:txBody>
          <a:bodyPr wrap="square">
            <a:spAutoFit/>
          </a:bodyPr>
          <a:lstStyle/>
          <a:p>
            <a:r>
              <a:rPr lang="en-GB" sz="2400" dirty="0">
                <a:solidFill>
                  <a:srgbClr val="FF0000"/>
                </a:solidFill>
              </a:rPr>
              <a:t>Foundation for physical, perceptual, cognitive, emotional, social development</a:t>
            </a:r>
            <a:endParaRPr lang="en-GB" sz="2400" dirty="0"/>
          </a:p>
        </p:txBody>
      </p:sp>
    </p:spTree>
    <p:extLst>
      <p:ext uri="{BB962C8B-B14F-4D97-AF65-F5344CB8AC3E}">
        <p14:creationId xmlns:p14="http://schemas.microsoft.com/office/powerpoint/2010/main" val="36384063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p:cNvSpPr>
            <a:spLocks noChangeArrowheads="1"/>
          </p:cNvSpPr>
          <p:nvPr/>
        </p:nvSpPr>
        <p:spPr bwMode="auto">
          <a:xfrm>
            <a:off x="457200" y="1066800"/>
            <a:ext cx="8305800" cy="5509200"/>
          </a:xfrm>
          <a:prstGeom prst="rect">
            <a:avLst/>
          </a:prstGeom>
          <a:noFill/>
          <a:ln w="9525">
            <a:noFill/>
            <a:miter lim="800000"/>
            <a:headEnd/>
            <a:tailEnd/>
          </a:ln>
        </p:spPr>
        <p:txBody>
          <a:bodyPr wrap="square">
            <a:spAutoFit/>
          </a:bodyPr>
          <a:lstStyle/>
          <a:p>
            <a:r>
              <a:rPr lang="en-GB" sz="4000" dirty="0"/>
              <a:t>WHY USE SENSORY APPROACH</a:t>
            </a:r>
            <a:r>
              <a:rPr lang="en-GB" sz="2400" dirty="0"/>
              <a:t>?</a:t>
            </a:r>
          </a:p>
          <a:p>
            <a:endParaRPr lang="en-GB" sz="2400" dirty="0"/>
          </a:p>
          <a:p>
            <a:pPr marL="342900" indent="-342900">
              <a:buFont typeface="Arial" panose="020B0604020202020204" pitchFamily="34" charset="0"/>
              <a:buChar char="•"/>
            </a:pPr>
            <a:r>
              <a:rPr lang="en-GB" sz="2400" dirty="0"/>
              <a:t>Approximately 1 in 20 of children have SP Dysfunction (Miller, </a:t>
            </a:r>
            <a:r>
              <a:rPr lang="en-GB" sz="2400" dirty="0" err="1"/>
              <a:t>Millengberger</a:t>
            </a:r>
            <a:r>
              <a:rPr lang="en-GB" sz="2400" dirty="0"/>
              <a:t> &amp; Mcintosh: 2004)</a:t>
            </a:r>
          </a:p>
          <a:p>
            <a:endParaRPr lang="en-GB" sz="2400" dirty="0"/>
          </a:p>
          <a:p>
            <a:pPr marL="342900" indent="-342900">
              <a:buFont typeface="Arial" panose="020B0604020202020204" pitchFamily="34" charset="0"/>
              <a:buChar char="•"/>
            </a:pPr>
            <a:r>
              <a:rPr lang="en-GB" sz="2400" dirty="0"/>
              <a:t>Up to 25% of children have processing difficulties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SP approach is used to affect a child’s ability to interact within their environment. (</a:t>
            </a:r>
            <a:r>
              <a:rPr lang="en-GB" sz="2400" dirty="0" err="1"/>
              <a:t>Roley</a:t>
            </a:r>
            <a:r>
              <a:rPr lang="en-GB" sz="2400" dirty="0"/>
              <a:t> et al 2009)</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Toxic Effect’-Neuroplasticity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We can influence brain structure</a:t>
            </a:r>
          </a:p>
          <a:p>
            <a:r>
              <a:rPr lang="en-GB" sz="2400" dirty="0">
                <a:solidFill>
                  <a:srgbClr val="FF0000"/>
                </a:solidFill>
              </a:rPr>
              <a:t>Could this CONTRIBUTE TO SEB Difficulties?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3100" dirty="0"/>
              <a:t>The researchers found a strong correlation between the micro-structural abnormalities in the white matter of the posterior cerebral tracts focused on sensory processing and the auditory, multisensory and inattention scores reported by parents in the Sensory Profile</a:t>
            </a:r>
            <a:r>
              <a:rPr lang="en-GB" dirty="0"/>
              <a:t>. </a:t>
            </a:r>
          </a:p>
        </p:txBody>
      </p:sp>
      <p:sp>
        <p:nvSpPr>
          <p:cNvPr id="3" name="Subtitle 2"/>
          <p:cNvSpPr>
            <a:spLocks noGrp="1"/>
          </p:cNvSpPr>
          <p:nvPr>
            <p:ph type="subTitle" idx="1"/>
          </p:nvPr>
        </p:nvSpPr>
        <p:spPr>
          <a:xfrm>
            <a:off x="4589463" y="9904413"/>
            <a:ext cx="6858000" cy="1655762"/>
          </a:xfrm>
        </p:spPr>
        <p:txBody>
          <a:bodyPr/>
          <a:lstStyle/>
          <a:p>
            <a:endParaRPr lang="en-GB" dirty="0"/>
          </a:p>
        </p:txBody>
      </p:sp>
      <p:pic>
        <p:nvPicPr>
          <p:cNvPr id="5122" name="Picture 2" descr="Sensory Processing Disorder (SPD) brain sca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4200" y="3810000"/>
            <a:ext cx="1981201" cy="2352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50912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Group work</a:t>
            </a:r>
          </a:p>
        </p:txBody>
      </p:sp>
      <p:sp>
        <p:nvSpPr>
          <p:cNvPr id="3" name="Content Placeholder 2"/>
          <p:cNvSpPr>
            <a:spLocks noGrp="1"/>
          </p:cNvSpPr>
          <p:nvPr>
            <p:ph idx="1"/>
          </p:nvPr>
        </p:nvSpPr>
        <p:spPr/>
        <p:txBody>
          <a:bodyPr/>
          <a:lstStyle/>
          <a:p>
            <a:r>
              <a:rPr lang="en-GB" sz="2800" dirty="0"/>
              <a:t>Think of a time when you displayed a behaviour that was indicative of Sensory Processing</a:t>
            </a:r>
          </a:p>
          <a:p>
            <a:endParaRPr lang="en-GB" sz="2800" dirty="0"/>
          </a:p>
          <a:p>
            <a:r>
              <a:rPr lang="en-GB" sz="2800" dirty="0"/>
              <a:t>What was the behaviour? What was the trigger? Did it have a Sensory foundation?</a:t>
            </a:r>
          </a:p>
          <a:p>
            <a:endParaRPr lang="en-GB" sz="2800" dirty="0"/>
          </a:p>
          <a:p>
            <a:r>
              <a:rPr lang="en-GB" sz="2800" dirty="0"/>
              <a:t>What was the response? What was the result? What did you do to manage the behaviour</a:t>
            </a:r>
            <a:r>
              <a:rPr lang="en-GB" dirty="0"/>
              <a:t>?</a:t>
            </a:r>
          </a:p>
        </p:txBody>
      </p:sp>
    </p:spTree>
    <p:extLst>
      <p:ext uri="{BB962C8B-B14F-4D97-AF65-F5344CB8AC3E}">
        <p14:creationId xmlns:p14="http://schemas.microsoft.com/office/powerpoint/2010/main" val="10626770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Now have a go</a:t>
            </a:r>
          </a:p>
        </p:txBody>
      </p:sp>
      <p:sp>
        <p:nvSpPr>
          <p:cNvPr id="3" name="Content Placeholder 2"/>
          <p:cNvSpPr>
            <a:spLocks noGrp="1"/>
          </p:cNvSpPr>
          <p:nvPr>
            <p:ph idx="1"/>
          </p:nvPr>
        </p:nvSpPr>
        <p:spPr/>
        <p:txBody>
          <a:bodyPr>
            <a:normAutofit/>
          </a:bodyPr>
          <a:lstStyle/>
          <a:p>
            <a:r>
              <a:rPr lang="en-GB" sz="3200" dirty="0"/>
              <a:t>Choose two children who have displayed behaviours that you think may have stemmed from sensory……………….</a:t>
            </a:r>
          </a:p>
        </p:txBody>
      </p:sp>
    </p:spTree>
    <p:extLst>
      <p:ext uri="{BB962C8B-B14F-4D97-AF65-F5344CB8AC3E}">
        <p14:creationId xmlns:p14="http://schemas.microsoft.com/office/powerpoint/2010/main" val="23269970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5502274"/>
          </a:xfrm>
        </p:spPr>
        <p:txBody>
          <a:bodyPr>
            <a:normAutofit/>
          </a:bodyPr>
          <a:lstStyle/>
          <a:p>
            <a:r>
              <a:rPr lang="en-GB" sz="4000" dirty="0"/>
              <a:t>Behaviour- What is it??</a:t>
            </a:r>
            <a:br>
              <a:rPr lang="en-GB" sz="4000" dirty="0"/>
            </a:br>
            <a:r>
              <a:rPr lang="en-GB" sz="4000" dirty="0"/>
              <a:t> </a:t>
            </a:r>
          </a:p>
        </p:txBody>
      </p:sp>
      <p:sp>
        <p:nvSpPr>
          <p:cNvPr id="3" name="Content Placeholder 2"/>
          <p:cNvSpPr>
            <a:spLocks noGrp="1"/>
          </p:cNvSpPr>
          <p:nvPr>
            <p:ph idx="1"/>
          </p:nvPr>
        </p:nvSpPr>
        <p:spPr/>
        <p:txBody>
          <a:bodyPr>
            <a:normAutofit/>
          </a:bodyPr>
          <a:lstStyle/>
          <a:p>
            <a:endParaRPr lang="en-GB" dirty="0"/>
          </a:p>
          <a:p>
            <a:pPr marL="0" indent="0">
              <a:buNone/>
            </a:pPr>
            <a:endParaRPr lang="en-GB" dirty="0"/>
          </a:p>
          <a:p>
            <a:endParaRPr lang="en-GB" dirty="0"/>
          </a:p>
          <a:p>
            <a:pPr marL="0" indent="0">
              <a:buNone/>
            </a:pPr>
            <a:endParaRPr lang="en-GB" dirty="0"/>
          </a:p>
          <a:p>
            <a:endParaRPr lang="en-GB" dirty="0"/>
          </a:p>
          <a:p>
            <a:endParaRPr lang="en-GB" dirty="0"/>
          </a:p>
          <a:p>
            <a:endParaRPr lang="en-GB" dirty="0"/>
          </a:p>
          <a:p>
            <a:pPr marL="342900" lvl="1" indent="0">
              <a:buNone/>
            </a:pPr>
            <a:r>
              <a:rPr lang="en-GB" sz="3700" dirty="0"/>
              <a:t>Why Use behaviour?</a:t>
            </a:r>
          </a:p>
          <a:p>
            <a:endParaRPr lang="en-GB" dirty="0"/>
          </a:p>
        </p:txBody>
      </p:sp>
    </p:spTree>
    <p:extLst>
      <p:ext uri="{BB962C8B-B14F-4D97-AF65-F5344CB8AC3E}">
        <p14:creationId xmlns:p14="http://schemas.microsoft.com/office/powerpoint/2010/main" val="26828376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447800"/>
            <a:ext cx="7886700" cy="4800600"/>
          </a:xfrm>
        </p:spPr>
        <p:txBody>
          <a:bodyPr>
            <a:normAutofit fontScale="85000" lnSpcReduction="20000"/>
          </a:bodyPr>
          <a:lstStyle/>
          <a:p>
            <a:endParaRPr lang="en-GB" dirty="0"/>
          </a:p>
          <a:p>
            <a:r>
              <a:rPr lang="en-GB" sz="3800" dirty="0"/>
              <a:t>Form of Communication</a:t>
            </a:r>
          </a:p>
          <a:p>
            <a:r>
              <a:rPr lang="en-GB" sz="3800" dirty="0"/>
              <a:t>A consequence</a:t>
            </a:r>
          </a:p>
          <a:p>
            <a:r>
              <a:rPr lang="en-GB" sz="3800" dirty="0"/>
              <a:t>A reaction</a:t>
            </a:r>
          </a:p>
          <a:p>
            <a:r>
              <a:rPr lang="en-GB" sz="3800" dirty="0"/>
              <a:t>Portray feelings</a:t>
            </a:r>
          </a:p>
          <a:p>
            <a:r>
              <a:rPr lang="en-GB" sz="3800" dirty="0"/>
              <a:t>Obtain a response- Positive or negative</a:t>
            </a:r>
          </a:p>
          <a:p>
            <a:r>
              <a:rPr lang="en-GB" sz="3800" dirty="0"/>
              <a:t>Attention</a:t>
            </a:r>
          </a:p>
          <a:p>
            <a:r>
              <a:rPr lang="en-GB" sz="3800" dirty="0"/>
              <a:t>To obtain a feeling/feedback</a:t>
            </a:r>
          </a:p>
          <a:p>
            <a:r>
              <a:rPr lang="en-GB" sz="3800" dirty="0"/>
              <a:t>Boredom</a:t>
            </a:r>
          </a:p>
          <a:p>
            <a:r>
              <a:rPr lang="en-GB" sz="3800" dirty="0"/>
              <a:t>Stimulation</a:t>
            </a:r>
          </a:p>
          <a:p>
            <a:r>
              <a:rPr lang="en-GB" sz="3800" dirty="0"/>
              <a:t>Block out real situations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4659881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709"/>
            <a:ext cx="8229600" cy="1143000"/>
          </a:xfrm>
        </p:spPr>
        <p:txBody>
          <a:bodyPr/>
          <a:lstStyle/>
          <a:p>
            <a:r>
              <a:rPr lang="en-GB" dirty="0"/>
              <a:t>Critical Thinking- Detectives- Use of Ice berg</a:t>
            </a:r>
          </a:p>
        </p:txBody>
      </p:sp>
      <p:pic>
        <p:nvPicPr>
          <p:cNvPr id="5" name="Content Placeholder 4" descr="TALL blog » Open Educational Resources"/>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11617" y="1981200"/>
            <a:ext cx="5692140" cy="3927236"/>
          </a:xfrm>
        </p:spPr>
      </p:pic>
      <p:sp>
        <p:nvSpPr>
          <p:cNvPr id="4" name="Isosceles Triangle 3"/>
          <p:cNvSpPr/>
          <p:nvPr/>
        </p:nvSpPr>
        <p:spPr>
          <a:xfrm>
            <a:off x="7436031" y="3629026"/>
            <a:ext cx="1167493" cy="1381397"/>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200" dirty="0"/>
              <a:t>?</a:t>
            </a:r>
          </a:p>
        </p:txBody>
      </p:sp>
      <p:sp>
        <p:nvSpPr>
          <p:cNvPr id="7" name="Rectangle 6"/>
          <p:cNvSpPr/>
          <p:nvPr/>
        </p:nvSpPr>
        <p:spPr>
          <a:xfrm>
            <a:off x="4085000" y="1981200"/>
            <a:ext cx="2620600" cy="10552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Hitting </a:t>
            </a:r>
          </a:p>
          <a:p>
            <a:r>
              <a:rPr lang="en-GB" dirty="0"/>
              <a:t>Spitting</a:t>
            </a:r>
          </a:p>
          <a:p>
            <a:r>
              <a:rPr lang="en-GB" dirty="0"/>
              <a:t>Banging head</a:t>
            </a:r>
          </a:p>
          <a:p>
            <a:r>
              <a:rPr lang="en-GB" dirty="0"/>
              <a:t>Hiding toothbrush</a:t>
            </a:r>
          </a:p>
        </p:txBody>
      </p:sp>
      <p:sp>
        <p:nvSpPr>
          <p:cNvPr id="9" name="Rectangle 8"/>
          <p:cNvSpPr/>
          <p:nvPr/>
        </p:nvSpPr>
        <p:spPr>
          <a:xfrm>
            <a:off x="4061732" y="3180467"/>
            <a:ext cx="2948668" cy="35384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r>
              <a:rPr lang="en-GB" dirty="0"/>
              <a:t>Attention- Negative/ positive</a:t>
            </a:r>
          </a:p>
          <a:p>
            <a:pPr algn="ctr"/>
            <a:r>
              <a:rPr lang="en-GB" dirty="0"/>
              <a:t>Entertaining/ laughing from peers</a:t>
            </a:r>
          </a:p>
          <a:p>
            <a:pPr algn="ctr"/>
            <a:r>
              <a:rPr lang="en-GB" dirty="0"/>
              <a:t>Stimulating /soothing feeling</a:t>
            </a:r>
          </a:p>
          <a:p>
            <a:pPr algn="ctr"/>
            <a:r>
              <a:rPr lang="en-GB" dirty="0"/>
              <a:t>Repetitive OCD feelings</a:t>
            </a:r>
          </a:p>
          <a:p>
            <a:pPr algn="ctr"/>
            <a:r>
              <a:rPr lang="en-GB" dirty="0"/>
              <a:t>Desire for Sameness</a:t>
            </a:r>
          </a:p>
          <a:p>
            <a:pPr algn="ctr"/>
            <a:r>
              <a:rPr lang="en-GB" dirty="0"/>
              <a:t>Mind Blindness</a:t>
            </a:r>
          </a:p>
          <a:p>
            <a:pPr algn="ctr"/>
            <a:r>
              <a:rPr lang="en-GB" dirty="0"/>
              <a:t>Tactile Processing</a:t>
            </a:r>
          </a:p>
          <a:p>
            <a:pPr algn="ctr"/>
            <a:r>
              <a:rPr lang="en-GB" dirty="0"/>
              <a:t>Vestibular difficulties</a:t>
            </a:r>
          </a:p>
          <a:p>
            <a:pPr algn="ctr"/>
            <a:r>
              <a:rPr lang="en-GB" dirty="0"/>
              <a:t>Fears and phobias</a:t>
            </a:r>
          </a:p>
          <a:p>
            <a:pPr algn="ctr"/>
            <a:endParaRPr lang="en-GB" dirty="0"/>
          </a:p>
          <a:p>
            <a:pPr algn="ctr"/>
            <a:endParaRPr lang="en-GB" dirty="0"/>
          </a:p>
          <a:p>
            <a:pPr algn="ctr"/>
            <a:endParaRPr lang="en-GB" dirty="0"/>
          </a:p>
        </p:txBody>
      </p:sp>
    </p:spTree>
    <p:extLst>
      <p:ext uri="{BB962C8B-B14F-4D97-AF65-F5344CB8AC3E}">
        <p14:creationId xmlns:p14="http://schemas.microsoft.com/office/powerpoint/2010/main" val="16711654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a:t>
            </a:r>
          </a:p>
        </p:txBody>
      </p:sp>
      <p:sp>
        <p:nvSpPr>
          <p:cNvPr id="3" name="Content Placeholder 2"/>
          <p:cNvSpPr>
            <a:spLocks noGrp="1"/>
          </p:cNvSpPr>
          <p:nvPr>
            <p:ph idx="1"/>
          </p:nvPr>
        </p:nvSpPr>
        <p:spPr/>
        <p:txBody>
          <a:bodyPr/>
          <a:lstStyle/>
          <a:p>
            <a:r>
              <a:rPr lang="en-GB" dirty="0"/>
              <a:t>S- Setting</a:t>
            </a:r>
          </a:p>
          <a:p>
            <a:r>
              <a:rPr lang="en-GB" dirty="0"/>
              <a:t>T- Triggers</a:t>
            </a:r>
          </a:p>
          <a:p>
            <a:r>
              <a:rPr lang="en-GB" dirty="0"/>
              <a:t>A-Action</a:t>
            </a:r>
          </a:p>
          <a:p>
            <a:r>
              <a:rPr lang="en-GB" dirty="0"/>
              <a:t>R- Result</a:t>
            </a:r>
          </a:p>
          <a:p>
            <a:endParaRPr lang="en-GB" dirty="0"/>
          </a:p>
        </p:txBody>
      </p:sp>
      <p:sp>
        <p:nvSpPr>
          <p:cNvPr id="4" name="5-Point Star 3"/>
          <p:cNvSpPr/>
          <p:nvPr/>
        </p:nvSpPr>
        <p:spPr>
          <a:xfrm>
            <a:off x="3017521" y="1876153"/>
            <a:ext cx="3938451" cy="346818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STAR</a:t>
            </a:r>
          </a:p>
        </p:txBody>
      </p:sp>
    </p:spTree>
    <p:extLst>
      <p:ext uri="{BB962C8B-B14F-4D97-AF65-F5344CB8AC3E}">
        <p14:creationId xmlns:p14="http://schemas.microsoft.com/office/powerpoint/2010/main" val="203266787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Star</a:t>
            </a:r>
            <a:br>
              <a:rPr lang="en-GB" dirty="0"/>
            </a:br>
            <a:br>
              <a:rPr lang="en-GB" dirty="0"/>
            </a:br>
            <a:endParaRPr lang="en-GB" dirty="0"/>
          </a:p>
        </p:txBody>
      </p:sp>
      <p:sp>
        <p:nvSpPr>
          <p:cNvPr id="3" name="Content Placeholder 2"/>
          <p:cNvSpPr>
            <a:spLocks noGrp="1"/>
          </p:cNvSpPr>
          <p:nvPr>
            <p:ph idx="1"/>
          </p:nvPr>
        </p:nvSpPr>
        <p:spPr>
          <a:xfrm>
            <a:off x="228600" y="914400"/>
            <a:ext cx="8229600" cy="4389437"/>
          </a:xfrm>
        </p:spPr>
        <p:txBody>
          <a:bodyPr>
            <a:normAutofit lnSpcReduction="10000"/>
          </a:bodyPr>
          <a:lstStyle/>
          <a:p>
            <a:r>
              <a:rPr lang="en-GB" dirty="0"/>
              <a:t>Setting- School dinner hall</a:t>
            </a:r>
          </a:p>
          <a:p>
            <a:r>
              <a:rPr lang="en-GB" dirty="0"/>
              <a:t>Trigger- Did not have pizza</a:t>
            </a:r>
          </a:p>
          <a:p>
            <a:r>
              <a:rPr lang="en-GB" dirty="0"/>
              <a:t>Action- Swearing at dinner lady and kicking over chair</a:t>
            </a:r>
          </a:p>
          <a:p>
            <a:r>
              <a:rPr lang="en-GB" dirty="0"/>
              <a:t>Response- Sent to head- told to calm down </a:t>
            </a:r>
          </a:p>
          <a:p>
            <a:endParaRPr lang="en-GB" dirty="0"/>
          </a:p>
          <a:p>
            <a:r>
              <a:rPr lang="en-GB" dirty="0"/>
              <a:t>What can we change??</a:t>
            </a:r>
          </a:p>
          <a:p>
            <a:r>
              <a:rPr lang="en-GB" dirty="0"/>
              <a:t>Ask our selves Why???</a:t>
            </a:r>
          </a:p>
          <a:p>
            <a:r>
              <a:rPr lang="en-GB" dirty="0"/>
              <a:t>What part can we change. Setting?</a:t>
            </a:r>
          </a:p>
          <a:p>
            <a:r>
              <a:rPr lang="en-GB" dirty="0"/>
              <a:t>Trigger?</a:t>
            </a:r>
          </a:p>
          <a:p>
            <a:r>
              <a:rPr lang="en-GB" dirty="0"/>
              <a:t>Action?</a:t>
            </a:r>
          </a:p>
          <a:p>
            <a:endParaRPr lang="en-GB" dirty="0"/>
          </a:p>
          <a:p>
            <a:r>
              <a:rPr lang="en-GB" dirty="0"/>
              <a:t>Will that change the response</a:t>
            </a:r>
          </a:p>
        </p:txBody>
      </p:sp>
    </p:spTree>
    <p:extLst>
      <p:ext uri="{BB962C8B-B14F-4D97-AF65-F5344CB8AC3E}">
        <p14:creationId xmlns:p14="http://schemas.microsoft.com/office/powerpoint/2010/main" val="39668005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rPr>
              <a:t>Which model do you prefer?</a:t>
            </a:r>
            <a:br>
              <a:rPr lang="en-GB" dirty="0"/>
            </a:br>
            <a:r>
              <a:rPr lang="en-GB" dirty="0"/>
              <a:t>Use each model to analyse/critically think</a:t>
            </a:r>
          </a:p>
        </p:txBody>
      </p:sp>
      <p:sp>
        <p:nvSpPr>
          <p:cNvPr id="3" name="Content Placeholder 2"/>
          <p:cNvSpPr>
            <a:spLocks noGrp="1"/>
          </p:cNvSpPr>
          <p:nvPr>
            <p:ph idx="1"/>
          </p:nvPr>
        </p:nvSpPr>
        <p:spPr/>
        <p:txBody>
          <a:bodyPr/>
          <a:lstStyle/>
          <a:p>
            <a:pPr marL="0" indent="0" algn="ctr">
              <a:buNone/>
            </a:pPr>
            <a:r>
              <a:rPr lang="en-GB" sz="4000" dirty="0">
                <a:solidFill>
                  <a:srgbClr val="FF0000"/>
                </a:solidFill>
              </a:rPr>
              <a:t>STAR V ICEBERG</a:t>
            </a:r>
          </a:p>
          <a:p>
            <a:endParaRPr lang="en-GB" dirty="0"/>
          </a:p>
          <a:p>
            <a:r>
              <a:rPr lang="en-GB" sz="2800" dirty="0"/>
              <a:t>What's the same?</a:t>
            </a:r>
          </a:p>
          <a:p>
            <a:r>
              <a:rPr lang="en-GB" sz="2800" dirty="0"/>
              <a:t>What's different?</a:t>
            </a:r>
          </a:p>
          <a:p>
            <a:r>
              <a:rPr lang="en-GB" sz="2800" dirty="0"/>
              <a:t>Which do you think would benefit you and WHY?</a:t>
            </a:r>
          </a:p>
          <a:p>
            <a:endParaRPr lang="en-GB" dirty="0"/>
          </a:p>
        </p:txBody>
      </p:sp>
    </p:spTree>
    <p:extLst>
      <p:ext uri="{BB962C8B-B14F-4D97-AF65-F5344CB8AC3E}">
        <p14:creationId xmlns:p14="http://schemas.microsoft.com/office/powerpoint/2010/main" val="281094271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1100" y="609600"/>
            <a:ext cx="6858000" cy="325437"/>
          </a:xfrm>
        </p:spPr>
        <p:txBody>
          <a:bodyPr>
            <a:normAutofit fontScale="90000"/>
          </a:bodyPr>
          <a:lstStyle/>
          <a:p>
            <a:r>
              <a:rPr lang="en-GB" dirty="0"/>
              <a:t>References</a:t>
            </a:r>
          </a:p>
        </p:txBody>
      </p:sp>
      <p:sp>
        <p:nvSpPr>
          <p:cNvPr id="3" name="Subtitle 2"/>
          <p:cNvSpPr>
            <a:spLocks noGrp="1"/>
          </p:cNvSpPr>
          <p:nvPr>
            <p:ph type="subTitle" idx="1"/>
          </p:nvPr>
        </p:nvSpPr>
        <p:spPr>
          <a:xfrm>
            <a:off x="990600" y="972048"/>
            <a:ext cx="7543800" cy="4572000"/>
          </a:xfrm>
        </p:spPr>
        <p:txBody>
          <a:bodyPr>
            <a:normAutofit fontScale="25000" lnSpcReduction="20000"/>
          </a:bodyPr>
          <a:lstStyle/>
          <a:p>
            <a:pPr algn="l"/>
            <a:r>
              <a:rPr lang="en-GB" sz="6400" dirty="0"/>
              <a:t>Ayres, A.J. &amp; Tickle, L.S. (1980) Hyper-responsivity to touch and vestibular stimuli as a predictor of positive response to sensory integration procedures by autistic children, </a:t>
            </a:r>
            <a:r>
              <a:rPr lang="en-GB" sz="6400" i="1" dirty="0" err="1"/>
              <a:t>Amer</a:t>
            </a:r>
            <a:r>
              <a:rPr lang="en-GB" sz="6400" i="1" dirty="0"/>
              <a:t> Jour of OT, 34, </a:t>
            </a:r>
            <a:r>
              <a:rPr lang="en-GB" sz="6400" dirty="0"/>
              <a:t>375-381.</a:t>
            </a:r>
          </a:p>
          <a:p>
            <a:pPr algn="l"/>
            <a:r>
              <a:rPr lang="en-GB" sz="6400" dirty="0"/>
              <a:t> </a:t>
            </a:r>
          </a:p>
          <a:p>
            <a:pPr algn="l"/>
            <a:r>
              <a:rPr lang="en-GB" sz="6400" dirty="0" err="1"/>
              <a:t>Barenek</a:t>
            </a:r>
            <a:r>
              <a:rPr lang="en-GB" sz="6400" dirty="0"/>
              <a:t>, GT. &amp; </a:t>
            </a:r>
            <a:r>
              <a:rPr lang="en-GB" sz="6400" dirty="0" err="1"/>
              <a:t>Berkson</a:t>
            </a:r>
            <a:r>
              <a:rPr lang="en-GB" sz="6400" dirty="0"/>
              <a:t>, G. (1994) Tactile defensiveness in children with developmental disabilities: responsiveness and habituation. </a:t>
            </a:r>
            <a:r>
              <a:rPr lang="en-GB" sz="6400" i="1" dirty="0"/>
              <a:t>Jour of Autism and Developmental Disorders, 24, </a:t>
            </a:r>
            <a:r>
              <a:rPr lang="en-GB" sz="6400" dirty="0"/>
              <a:t>457-471</a:t>
            </a:r>
          </a:p>
          <a:p>
            <a:pPr algn="l"/>
            <a:r>
              <a:rPr lang="en-GB" sz="6400" dirty="0"/>
              <a:t> </a:t>
            </a:r>
          </a:p>
          <a:p>
            <a:pPr algn="l"/>
            <a:r>
              <a:rPr lang="en-GB" sz="6400" dirty="0" err="1"/>
              <a:t>Baranek</a:t>
            </a:r>
            <a:r>
              <a:rPr lang="en-GB" sz="6400" dirty="0"/>
              <a:t>, G.T., Foster, LG. &amp; </a:t>
            </a:r>
            <a:r>
              <a:rPr lang="en-GB" sz="6400" dirty="0" err="1"/>
              <a:t>Berkson</a:t>
            </a:r>
            <a:r>
              <a:rPr lang="en-GB" sz="6400" dirty="0"/>
              <a:t>, G. (1997) Sensory defensiveness in persons with developmental disabilities. </a:t>
            </a:r>
            <a:r>
              <a:rPr lang="en-GB" sz="6400" i="1" dirty="0"/>
              <a:t>Occupational Therapy Journal of Research. 17, </a:t>
            </a:r>
            <a:r>
              <a:rPr lang="en-GB" sz="6400" dirty="0"/>
              <a:t>173-185.</a:t>
            </a:r>
          </a:p>
          <a:p>
            <a:pPr algn="l"/>
            <a:r>
              <a:rPr lang="en-GB" sz="6400" dirty="0"/>
              <a:t> </a:t>
            </a:r>
          </a:p>
          <a:p>
            <a:pPr algn="l"/>
            <a:r>
              <a:rPr lang="en-US" sz="6400" dirty="0"/>
              <a:t>Dean, E. E., et al. (2018). "Sensory Processing in the General Population: Adaptability, Resiliency, and Challenging Behavior." </a:t>
            </a:r>
            <a:r>
              <a:rPr lang="en-US" sz="6400" u="sng" dirty="0"/>
              <a:t>American Journal of Occupational Therapy</a:t>
            </a:r>
            <a:r>
              <a:rPr lang="en-US" sz="6400" dirty="0"/>
              <a:t> </a:t>
            </a:r>
            <a:r>
              <a:rPr lang="en-US" sz="6400" b="1" dirty="0"/>
              <a:t>72</a:t>
            </a:r>
            <a:r>
              <a:rPr lang="en-US" sz="6400" dirty="0"/>
              <a:t>(1): 7201195060p7201195061-7201195060p7201195068</a:t>
            </a:r>
            <a:endParaRPr lang="en-GB" sz="6400" dirty="0"/>
          </a:p>
          <a:p>
            <a:pPr algn="l"/>
            <a:r>
              <a:rPr lang="en-US" sz="6400" dirty="0"/>
              <a:t>Fox, C., et al. (2014). "The relationship between sensory processing difficulties and </a:t>
            </a:r>
            <a:r>
              <a:rPr lang="en-US" sz="6400" dirty="0" err="1"/>
              <a:t>behaviour</a:t>
            </a:r>
            <a:r>
              <a:rPr lang="en-US" sz="6400" dirty="0"/>
              <a:t> in children aged 5-9 who are at risk of developing conduct disorder." </a:t>
            </a:r>
            <a:r>
              <a:rPr lang="en-US" sz="6400" u="sng" dirty="0"/>
              <a:t>Emotional &amp; </a:t>
            </a:r>
            <a:r>
              <a:rPr lang="en-US" sz="6400" u="sng" dirty="0" err="1"/>
              <a:t>Behavioural</a:t>
            </a:r>
            <a:r>
              <a:rPr lang="en-US" sz="6400" u="sng" dirty="0"/>
              <a:t> Difficulties</a:t>
            </a:r>
            <a:r>
              <a:rPr lang="en-US" sz="6400" dirty="0"/>
              <a:t> </a:t>
            </a:r>
            <a:r>
              <a:rPr lang="en-US" sz="6400" b="1" dirty="0"/>
              <a:t>19</a:t>
            </a:r>
            <a:r>
              <a:rPr lang="en-US" sz="6400" dirty="0"/>
              <a:t>(1): 71-88.</a:t>
            </a:r>
            <a:endParaRPr lang="en-GB" sz="6400" dirty="0"/>
          </a:p>
          <a:p>
            <a:pPr algn="l"/>
            <a:endParaRPr lang="en-US" sz="6400" dirty="0"/>
          </a:p>
          <a:p>
            <a:pPr algn="l"/>
            <a:r>
              <a:rPr lang="en-GB" sz="6400" dirty="0"/>
              <a:t>Quirk, N.K., &amp; </a:t>
            </a:r>
            <a:r>
              <a:rPr lang="en-GB" sz="6400" dirty="0" err="1"/>
              <a:t>DiMatties</a:t>
            </a:r>
            <a:r>
              <a:rPr lang="en-GB" sz="6400" dirty="0"/>
              <a:t>, M.E. (1991) </a:t>
            </a:r>
            <a:r>
              <a:rPr lang="en-GB" sz="6400" i="1" dirty="0"/>
              <a:t>The Relationship of Learning Problems and Classroom Performance to Sensory Integration</a:t>
            </a:r>
            <a:endParaRPr lang="en-GB" sz="6400" dirty="0"/>
          </a:p>
          <a:p>
            <a:pPr algn="l"/>
            <a:endParaRPr lang="en-US" sz="6400" dirty="0"/>
          </a:p>
          <a:p>
            <a:pPr algn="l"/>
            <a:r>
              <a:rPr lang="en-US" sz="6400" dirty="0"/>
              <a:t>Miguel, H, O.  et al. (2017). "Touch Processing and Social Behavior in ASD." </a:t>
            </a:r>
            <a:r>
              <a:rPr lang="en-US" sz="6400" u="sng" dirty="0"/>
              <a:t>Journal of Autism &amp; Developmental Disorders</a:t>
            </a:r>
            <a:r>
              <a:rPr lang="en-US" sz="6400" dirty="0"/>
              <a:t> </a:t>
            </a:r>
            <a:r>
              <a:rPr lang="en-US" sz="6400" b="1" dirty="0"/>
              <a:t>47</a:t>
            </a:r>
            <a:r>
              <a:rPr lang="en-US" sz="6400" dirty="0"/>
              <a:t>(8): 2425-2433</a:t>
            </a:r>
            <a:r>
              <a:rPr lang="en-US" dirty="0"/>
              <a:t>.</a:t>
            </a:r>
            <a:endParaRPr lang="en-GB" dirty="0"/>
          </a:p>
          <a:p>
            <a:pPr algn="l"/>
            <a:r>
              <a:rPr lang="en-GB" dirty="0"/>
              <a:t> </a:t>
            </a:r>
          </a:p>
          <a:p>
            <a:pPr algn="l"/>
            <a:r>
              <a:rPr lang="en-US" dirty="0"/>
              <a:t> </a:t>
            </a:r>
            <a:endParaRPr lang="en-GB" dirty="0"/>
          </a:p>
          <a:p>
            <a:pPr algn="l"/>
            <a:r>
              <a:rPr lang="en-US" dirty="0"/>
              <a:t>.</a:t>
            </a:r>
          </a:p>
          <a:p>
            <a:pPr algn="l"/>
            <a:endParaRPr lang="en-US" dirty="0"/>
          </a:p>
          <a:p>
            <a:pPr algn="l"/>
            <a:endParaRPr lang="en-US" dirty="0"/>
          </a:p>
          <a:p>
            <a:endParaRPr lang="en-US" dirty="0"/>
          </a:p>
          <a:p>
            <a:endParaRPr lang="en-US" dirty="0"/>
          </a:p>
          <a:p>
            <a:endParaRPr lang="en-US" dirty="0"/>
          </a:p>
          <a:p>
            <a:endParaRPr lang="en-GB" dirty="0"/>
          </a:p>
          <a:p>
            <a:endParaRPr lang="en-GB" dirty="0"/>
          </a:p>
        </p:txBody>
      </p:sp>
    </p:spTree>
    <p:extLst>
      <p:ext uri="{BB962C8B-B14F-4D97-AF65-F5344CB8AC3E}">
        <p14:creationId xmlns:p14="http://schemas.microsoft.com/office/powerpoint/2010/main" val="38163614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p:cNvSpPr>
            <a:spLocks noGrp="1"/>
          </p:cNvSpPr>
          <p:nvPr>
            <p:ph type="title"/>
          </p:nvPr>
        </p:nvSpPr>
        <p:spPr>
          <a:xfrm>
            <a:off x="457200" y="533400"/>
            <a:ext cx="8229600" cy="1143000"/>
          </a:xfrm>
        </p:spPr>
        <p:txBody>
          <a:bodyPr>
            <a:normAutofit/>
          </a:bodyPr>
          <a:lstStyle/>
          <a:p>
            <a:pPr eaLnBrk="1" fontAlgn="auto" hangingPunct="1">
              <a:spcAft>
                <a:spcPts val="0"/>
              </a:spcAft>
              <a:defRPr/>
            </a:pPr>
            <a:r>
              <a:rPr lang="en-GB" dirty="0"/>
              <a:t>What is Sensory Integration (SI)?</a:t>
            </a:r>
          </a:p>
        </p:txBody>
      </p:sp>
      <p:sp>
        <p:nvSpPr>
          <p:cNvPr id="19459" name="Rectangle 3"/>
          <p:cNvSpPr>
            <a:spLocks noGrp="1"/>
          </p:cNvSpPr>
          <p:nvPr>
            <p:ph idx="1"/>
          </p:nvPr>
        </p:nvSpPr>
        <p:spPr/>
        <p:txBody>
          <a:bodyPr/>
          <a:lstStyle/>
          <a:p>
            <a:pPr eaLnBrk="1" hangingPunct="1"/>
            <a:r>
              <a:rPr lang="en-GB"/>
              <a:t>In a “nut shell” SI is the ability to take in information through our senses (touch, movement, smell, taste, vision, hearing) and put this together with prior information memories, knowledge stored within our brain.</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Rectangle 2"/>
          <p:cNvSpPr>
            <a:spLocks noGrp="1"/>
          </p:cNvSpPr>
          <p:nvPr>
            <p:ph idx="1"/>
          </p:nvPr>
        </p:nvSpPr>
        <p:spPr>
          <a:xfrm>
            <a:off x="457200" y="1295400"/>
            <a:ext cx="8229600" cy="4114800"/>
          </a:xfrm>
        </p:spPr>
        <p:txBody>
          <a:bodyPr/>
          <a:lstStyle/>
          <a:p>
            <a:pPr eaLnBrk="1" hangingPunct="1"/>
            <a:r>
              <a:rPr lang="en-GB"/>
              <a:t>Our brain must be able to organise and process sensory input, and to use that input to respond appropriately to a particular situation. To do this, we must integrate the information received through all of our senses.</a:t>
            </a:r>
          </a:p>
          <a:p>
            <a:pPr eaLnBrk="1" hangingPunct="1">
              <a:buFont typeface="Arial" charset="0"/>
              <a:buNone/>
            </a:pPr>
            <a:endParaRPr lang="en-GB"/>
          </a:p>
          <a:p>
            <a:pPr eaLnBrk="1" hangingPunct="1"/>
            <a:r>
              <a:rPr lang="en-GB"/>
              <a:t>SI occurs within (CNS), it is a neurological process that happens with little conscious, attention or effort.</a:t>
            </a:r>
          </a:p>
          <a:p>
            <a:pPr eaLnBrk="1" hangingPunct="1">
              <a:buFont typeface="Arial" charset="0"/>
              <a:buNone/>
            </a:pPr>
            <a:r>
              <a:rPr lang="en-GB"/>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52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529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529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build="p" autoUpdateAnimBg="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704850"/>
          </a:xfrm>
        </p:spPr>
        <p:txBody>
          <a:bodyPr>
            <a:normAutofit/>
          </a:bodyPr>
          <a:lstStyle/>
          <a:p>
            <a:pPr eaLnBrk="1" fontAlgn="auto" hangingPunct="1">
              <a:spcAft>
                <a:spcPts val="0"/>
              </a:spcAft>
              <a:defRPr/>
            </a:pPr>
            <a:r>
              <a:rPr lang="en-GB" dirty="0"/>
              <a:t>Our Sensory Processing</a:t>
            </a:r>
          </a:p>
        </p:txBody>
      </p:sp>
      <p:sp>
        <p:nvSpPr>
          <p:cNvPr id="3" name="Content Placeholder 2"/>
          <p:cNvSpPr>
            <a:spLocks noGrp="1"/>
          </p:cNvSpPr>
          <p:nvPr>
            <p:ph idx="1"/>
          </p:nvPr>
        </p:nvSpPr>
        <p:spPr>
          <a:xfrm>
            <a:off x="304800" y="1447800"/>
            <a:ext cx="8229600" cy="5105400"/>
          </a:xfrm>
        </p:spPr>
        <p:txBody>
          <a:bodyPr>
            <a:normAutofit fontScale="92500" lnSpcReduction="10000"/>
          </a:bodyPr>
          <a:lstStyle/>
          <a:p>
            <a:pPr marL="274320" indent="-274320" eaLnBrk="1" fontAlgn="auto" hangingPunct="1">
              <a:spcAft>
                <a:spcPts val="0"/>
              </a:spcAft>
              <a:buClr>
                <a:schemeClr val="accent3"/>
              </a:buClr>
              <a:buFont typeface="Wingdings 2"/>
              <a:buChar char=""/>
              <a:defRPr/>
            </a:pPr>
            <a:r>
              <a:rPr lang="en-GB" sz="2400" dirty="0"/>
              <a:t>People with typical nervous systems learn to feed their sensory systems to participate. If we need a coffee, we get one. If we need to wind window of car down, we do. If we need to go for a run or grab a crunchy snack then we do. How would you feel if you were restricted to do this?</a:t>
            </a:r>
          </a:p>
          <a:p>
            <a:pPr marL="274320" indent="-274320" eaLnBrk="1" fontAlgn="auto" hangingPunct="1">
              <a:spcAft>
                <a:spcPts val="0"/>
              </a:spcAft>
              <a:buClr>
                <a:schemeClr val="accent3"/>
              </a:buClr>
              <a:buFont typeface="Wingdings 2"/>
              <a:buChar char=""/>
              <a:defRPr/>
            </a:pPr>
            <a:r>
              <a:rPr lang="en-GB" sz="2400" dirty="0"/>
              <a:t>It is an issue when the dysfunction is such that it interferes with learning or behaviours</a:t>
            </a:r>
          </a:p>
          <a:p>
            <a:pPr marL="274320" indent="-274320" eaLnBrk="1" fontAlgn="auto" hangingPunct="1">
              <a:spcAft>
                <a:spcPts val="0"/>
              </a:spcAft>
              <a:buClr>
                <a:schemeClr val="accent3"/>
              </a:buClr>
              <a:buFont typeface="Wingdings 2"/>
              <a:buChar char=""/>
              <a:defRPr/>
            </a:pPr>
            <a:r>
              <a:rPr lang="en-GB" sz="2400" dirty="0"/>
              <a:t>Example- Pushing in line because someone is too close</a:t>
            </a:r>
          </a:p>
          <a:p>
            <a:pPr marL="274320" indent="-274320" eaLnBrk="1" fontAlgn="auto" hangingPunct="1">
              <a:spcAft>
                <a:spcPts val="0"/>
              </a:spcAft>
              <a:buClr>
                <a:schemeClr val="accent3"/>
              </a:buClr>
              <a:buFont typeface="Wingdings 2"/>
              <a:buChar char=""/>
              <a:defRPr/>
            </a:pPr>
            <a:r>
              <a:rPr lang="en-GB" sz="2400" dirty="0"/>
              <a:t>Children with intense sensory needs take cues from the adults and respond to structure</a:t>
            </a:r>
          </a:p>
          <a:p>
            <a:pPr marL="274320" indent="-274320" eaLnBrk="1" fontAlgn="auto" hangingPunct="1">
              <a:spcAft>
                <a:spcPts val="0"/>
              </a:spcAft>
              <a:buClr>
                <a:schemeClr val="accent3"/>
              </a:buClr>
              <a:buFont typeface="Wingdings 2"/>
              <a:buChar char=""/>
              <a:defRPr/>
            </a:pPr>
            <a:r>
              <a:rPr lang="en-GB" sz="2400" dirty="0"/>
              <a:t>Usually benefit from knowing what is coming next so they can prepare </a:t>
            </a:r>
          </a:p>
          <a:p>
            <a:pPr marL="274320" indent="-274320" eaLnBrk="1" fontAlgn="auto" hangingPunct="1">
              <a:spcAft>
                <a:spcPts val="0"/>
              </a:spcAft>
              <a:buClr>
                <a:schemeClr val="accent3"/>
              </a:buClr>
              <a:buFont typeface="Wingdings 2"/>
              <a:buChar char=""/>
              <a:defRPr/>
            </a:pPr>
            <a:r>
              <a:rPr lang="en-GB" sz="2400" dirty="0"/>
              <a:t>It’s the </a:t>
            </a:r>
            <a:r>
              <a:rPr lang="en-GB" sz="2400" dirty="0">
                <a:solidFill>
                  <a:srgbClr val="FF0000"/>
                </a:solidFill>
              </a:rPr>
              <a:t>BEHAVIOURS </a:t>
            </a:r>
            <a:r>
              <a:rPr lang="en-GB" sz="2400" dirty="0"/>
              <a:t>that we see that tell us of the child’s sensory processing.</a:t>
            </a:r>
          </a:p>
          <a:p>
            <a:pPr marL="274320" indent="-274320" eaLnBrk="1" fontAlgn="auto" hangingPunct="1">
              <a:spcAft>
                <a:spcPts val="0"/>
              </a:spcAft>
              <a:buClr>
                <a:schemeClr val="accent3"/>
              </a:buClr>
              <a:buFont typeface="Wingdings 2"/>
              <a:buChar char=""/>
              <a:defRPr/>
            </a:pPr>
            <a:r>
              <a:rPr lang="en-GB" sz="2400" dirty="0"/>
              <a:t>Our observations are key. Behaviours in isolation DO NOT determine an issue. We look for </a:t>
            </a:r>
            <a:r>
              <a:rPr lang="en-GB" sz="2400" dirty="0">
                <a:solidFill>
                  <a:srgbClr val="FF0000"/>
                </a:solidFill>
              </a:rPr>
              <a:t>CLUSTERS of BEHAVIOURS!</a:t>
            </a:r>
            <a:endParaRPr lang="en-GB" sz="2400" dirty="0"/>
          </a:p>
          <a:p>
            <a:pPr marL="274320" indent="-274320" eaLnBrk="1" fontAlgn="auto" hangingPunct="1">
              <a:spcAft>
                <a:spcPts val="0"/>
              </a:spcAft>
              <a:buClr>
                <a:schemeClr val="accent3"/>
              </a:buClr>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cstate="print"/>
          <a:srcRect l="6250" t="14844" r="6876" b="8594"/>
          <a:stretch>
            <a:fillRect/>
          </a:stretch>
        </p:blipFill>
        <p:spPr bwMode="auto">
          <a:xfrm>
            <a:off x="-55563" y="76200"/>
            <a:ext cx="9199563" cy="6858000"/>
          </a:xfrm>
          <a:prstGeom prst="rect">
            <a:avLst/>
          </a:prstGeom>
          <a:noFill/>
          <a:ln w="9525">
            <a:noFill/>
            <a:miter lim="800000"/>
            <a:headEnd/>
            <a:tailEnd/>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3" descr="traffic pic.jpg"/>
          <p:cNvPicPr>
            <a:picLocks noChangeAspect="1"/>
          </p:cNvPicPr>
          <p:nvPr/>
        </p:nvPicPr>
        <p:blipFill>
          <a:blip r:embed="rId2" cstate="print"/>
          <a:srcRect/>
          <a:stretch>
            <a:fillRect/>
          </a:stretch>
        </p:blipFill>
        <p:spPr bwMode="auto">
          <a:xfrm>
            <a:off x="5795963" y="4724400"/>
            <a:ext cx="2808287" cy="1573213"/>
          </a:xfrm>
          <a:prstGeom prst="rect">
            <a:avLst/>
          </a:prstGeom>
          <a:noFill/>
          <a:ln w="9525">
            <a:noFill/>
            <a:miter lim="800000"/>
            <a:headEnd/>
            <a:tailEnd/>
          </a:ln>
        </p:spPr>
      </p:pic>
      <p:pic>
        <p:nvPicPr>
          <p:cNvPr id="26627" name="Picture 4" descr="quiet traffic.jpg"/>
          <p:cNvPicPr>
            <a:picLocks noChangeAspect="1"/>
          </p:cNvPicPr>
          <p:nvPr/>
        </p:nvPicPr>
        <p:blipFill>
          <a:blip r:embed="rId3" cstate="print"/>
          <a:srcRect/>
          <a:stretch>
            <a:fillRect/>
          </a:stretch>
        </p:blipFill>
        <p:spPr bwMode="auto">
          <a:xfrm>
            <a:off x="2987675" y="4724400"/>
            <a:ext cx="2298700" cy="1533525"/>
          </a:xfrm>
          <a:prstGeom prst="rect">
            <a:avLst/>
          </a:prstGeom>
          <a:noFill/>
          <a:ln w="9525">
            <a:noFill/>
            <a:miter lim="800000"/>
            <a:headEnd/>
            <a:tailEnd/>
          </a:ln>
        </p:spPr>
      </p:pic>
      <p:pic>
        <p:nvPicPr>
          <p:cNvPr id="26628" name="Picture 5" descr="dead end.jpg"/>
          <p:cNvPicPr>
            <a:picLocks noChangeAspect="1"/>
          </p:cNvPicPr>
          <p:nvPr/>
        </p:nvPicPr>
        <p:blipFill>
          <a:blip r:embed="rId4" cstate="print"/>
          <a:srcRect/>
          <a:stretch>
            <a:fillRect/>
          </a:stretch>
        </p:blipFill>
        <p:spPr bwMode="auto">
          <a:xfrm>
            <a:off x="755650" y="4724400"/>
            <a:ext cx="1512888" cy="1512888"/>
          </a:xfrm>
          <a:prstGeom prst="rect">
            <a:avLst/>
          </a:prstGeom>
          <a:noFill/>
          <a:ln w="9525">
            <a:noFill/>
            <a:miter lim="800000"/>
            <a:headEnd/>
            <a:tailEnd/>
          </a:ln>
        </p:spPr>
      </p:pic>
      <p:pic>
        <p:nvPicPr>
          <p:cNvPr id="26629" name="Picture 6" descr="cross junction.jpg"/>
          <p:cNvPicPr>
            <a:picLocks noChangeAspect="1"/>
          </p:cNvPicPr>
          <p:nvPr/>
        </p:nvPicPr>
        <p:blipFill>
          <a:blip r:embed="rId5" cstate="print"/>
          <a:srcRect/>
          <a:stretch>
            <a:fillRect/>
          </a:stretch>
        </p:blipFill>
        <p:spPr bwMode="auto">
          <a:xfrm>
            <a:off x="762000" y="762000"/>
            <a:ext cx="1584325" cy="1584325"/>
          </a:xfrm>
          <a:prstGeom prst="rect">
            <a:avLst/>
          </a:prstGeom>
          <a:noFill/>
          <a:ln w="9525">
            <a:noFill/>
            <a:miter lim="800000"/>
            <a:headEnd/>
            <a:tailEnd/>
          </a:ln>
        </p:spPr>
      </p:pic>
      <p:sp>
        <p:nvSpPr>
          <p:cNvPr id="14" name="Quad Arrow Callout 13"/>
          <p:cNvSpPr/>
          <p:nvPr/>
        </p:nvSpPr>
        <p:spPr>
          <a:xfrm>
            <a:off x="6084888" y="2420938"/>
            <a:ext cx="2663825" cy="2232025"/>
          </a:xfrm>
          <a:prstGeom prst="quadArrow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GB" sz="1200" dirty="0"/>
              <a:t>Sensory traffic is too much, or disorganised, i.e. overstimulation</a:t>
            </a:r>
          </a:p>
        </p:txBody>
      </p:sp>
      <p:sp>
        <p:nvSpPr>
          <p:cNvPr id="16" name="Oval 15"/>
          <p:cNvSpPr/>
          <p:nvPr/>
        </p:nvSpPr>
        <p:spPr>
          <a:xfrm>
            <a:off x="3348038" y="2636838"/>
            <a:ext cx="1871662" cy="18002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GB" sz="1200" dirty="0"/>
              <a:t>Just the perfect amount of sensory traffic so things flow smoothly</a:t>
            </a:r>
          </a:p>
        </p:txBody>
      </p:sp>
      <p:sp>
        <p:nvSpPr>
          <p:cNvPr id="17" name="Cross 16"/>
          <p:cNvSpPr/>
          <p:nvPr/>
        </p:nvSpPr>
        <p:spPr>
          <a:xfrm>
            <a:off x="611188" y="2636838"/>
            <a:ext cx="1944687" cy="1655762"/>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sz="1200" dirty="0"/>
              <a:t>Sensory traffic blocked from getting through to where it is needed i.e. </a:t>
            </a:r>
            <a:r>
              <a:rPr lang="en-GB" sz="1200" dirty="0" err="1"/>
              <a:t>understimulation</a:t>
            </a:r>
            <a:endParaRPr lang="en-GB" sz="1200" dirty="0"/>
          </a:p>
        </p:txBody>
      </p:sp>
      <p:sp>
        <p:nvSpPr>
          <p:cNvPr id="19" name="Oval Callout 18"/>
          <p:cNvSpPr/>
          <p:nvPr/>
        </p:nvSpPr>
        <p:spPr>
          <a:xfrm>
            <a:off x="4211638" y="188913"/>
            <a:ext cx="4248150" cy="2347912"/>
          </a:xfrm>
          <a:prstGeom prst="wedgeEllipseCallout">
            <a:avLst>
              <a:gd name="adj1" fmla="val -66546"/>
              <a:gd name="adj2" fmla="val -11029"/>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GB" sz="1200" dirty="0"/>
              <a:t>“ The brain locates, sorts and orders sensations, somewhat like the way a traffic light directs moving traffic. When sensations flow in well organised or well integrated manner the brain uses those sensations to form perceptions behaviour and learning. When the flow of traffic becomes disorganised life can be like a rush hour traffic system.” </a:t>
            </a:r>
          </a:p>
        </p:txBody>
      </p:sp>
      <p:pic>
        <p:nvPicPr>
          <p:cNvPr id="26634" name="Picture 3" descr="C:\Users\am017397\AppData\Local\Microsoft\Windows\Temporary Internet Files\Content.IE5\XF0KRN5L\120px-Nuvola_apps_ksysv[1].png"/>
          <p:cNvPicPr>
            <a:picLocks noChangeAspect="1" noChangeArrowheads="1"/>
          </p:cNvPicPr>
          <p:nvPr/>
        </p:nvPicPr>
        <p:blipFill>
          <a:blip r:embed="rId6" cstate="print"/>
          <a:srcRect/>
          <a:stretch>
            <a:fillRect/>
          </a:stretch>
        </p:blipFill>
        <p:spPr bwMode="auto">
          <a:xfrm>
            <a:off x="2286000" y="762000"/>
            <a:ext cx="1584325" cy="15843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bg/>
                                          </p:spTgt>
                                        </p:tgtEl>
                                        <p:attrNameLst>
                                          <p:attrName>style.visibility</p:attrName>
                                        </p:attrNameLst>
                                      </p:cBhvr>
                                      <p:to>
                                        <p:strVal val="visible"/>
                                      </p:to>
                                    </p:set>
                                    <p:animEffect transition="in" filter="fade">
                                      <p:cBhvr>
                                        <p:cTn id="7" dur="2000"/>
                                        <p:tgtEl>
                                          <p:spTgt spid="19">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
                                            <p:txEl>
                                              <p:pRg st="0" end="0"/>
                                            </p:txEl>
                                          </p:spTgt>
                                        </p:tgtEl>
                                        <p:attrNameLst>
                                          <p:attrName>style.visibility</p:attrName>
                                        </p:attrNameLst>
                                      </p:cBhvr>
                                      <p:to>
                                        <p:strVal val="visible"/>
                                      </p:to>
                                    </p:set>
                                    <p:animEffect transition="in" filter="fade">
                                      <p:cBhvr>
                                        <p:cTn id="12" dur="2000"/>
                                        <p:tgtEl>
                                          <p:spTgt spid="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bg/>
                                          </p:spTgt>
                                        </p:tgtEl>
                                        <p:attrNameLst>
                                          <p:attrName>style.visibility</p:attrName>
                                        </p:attrNameLst>
                                      </p:cBhvr>
                                      <p:to>
                                        <p:strVal val="visible"/>
                                      </p:to>
                                    </p:set>
                                    <p:animEffect transition="in" filter="fade">
                                      <p:cBhvr>
                                        <p:cTn id="17" dur="2000"/>
                                        <p:tgtEl>
                                          <p:spTgt spid="17">
                                            <p:bg/>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
                                            <p:txEl>
                                              <p:pRg st="0" end="0"/>
                                            </p:txEl>
                                          </p:spTgt>
                                        </p:tgtEl>
                                        <p:attrNameLst>
                                          <p:attrName>style.visibility</p:attrName>
                                        </p:attrNameLst>
                                      </p:cBhvr>
                                      <p:to>
                                        <p:strVal val="visible"/>
                                      </p:to>
                                    </p:set>
                                    <p:animEffect transition="in" filter="fade">
                                      <p:cBhvr>
                                        <p:cTn id="22" dur="2000"/>
                                        <p:tgtEl>
                                          <p:spTgt spid="17">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6">
                                            <p:bg/>
                                          </p:spTgt>
                                        </p:tgtEl>
                                        <p:attrNameLst>
                                          <p:attrName>style.visibility</p:attrName>
                                        </p:attrNameLst>
                                      </p:cBhvr>
                                      <p:to>
                                        <p:strVal val="visible"/>
                                      </p:to>
                                    </p:set>
                                    <p:animEffect transition="in" filter="fade">
                                      <p:cBhvr>
                                        <p:cTn id="25" dur="2000"/>
                                        <p:tgtEl>
                                          <p:spTgt spid="16">
                                            <p:bg/>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6">
                                            <p:txEl>
                                              <p:pRg st="0" end="0"/>
                                            </p:txEl>
                                          </p:spTgt>
                                        </p:tgtEl>
                                        <p:attrNameLst>
                                          <p:attrName>style.visibility</p:attrName>
                                        </p:attrNameLst>
                                      </p:cBhvr>
                                      <p:to>
                                        <p:strVal val="visible"/>
                                      </p:to>
                                    </p:set>
                                    <p:animEffect transition="in" filter="fade">
                                      <p:cBhvr>
                                        <p:cTn id="30" dur="2000"/>
                                        <p:tgtEl>
                                          <p:spTgt spid="16">
                                            <p:txEl>
                                              <p:pRg st="0" end="0"/>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4">
                                            <p:bg/>
                                          </p:spTgt>
                                        </p:tgtEl>
                                        <p:attrNameLst>
                                          <p:attrName>style.visibility</p:attrName>
                                        </p:attrNameLst>
                                      </p:cBhvr>
                                      <p:to>
                                        <p:strVal val="visible"/>
                                      </p:to>
                                    </p:set>
                                    <p:animEffect transition="in" filter="fade">
                                      <p:cBhvr>
                                        <p:cTn id="33" dur="2000"/>
                                        <p:tgtEl>
                                          <p:spTgt spid="14">
                                            <p:bg/>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4">
                                            <p:txEl>
                                              <p:pRg st="0" end="0"/>
                                            </p:txEl>
                                          </p:spTgt>
                                        </p:tgtEl>
                                        <p:attrNameLst>
                                          <p:attrName>style.visibility</p:attrName>
                                        </p:attrNameLst>
                                      </p:cBhvr>
                                      <p:to>
                                        <p:strVal val="visible"/>
                                      </p:to>
                                    </p:set>
                                    <p:animEffect transition="in" filter="fade">
                                      <p:cBhvr>
                                        <p:cTn id="38" dur="20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animBg="1"/>
      <p:bldP spid="16" grpId="0" build="p" animBg="1"/>
      <p:bldP spid="17" grpId="0" build="p" animBg="1"/>
      <p:bldP spid="19" grpId="0" build="p"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p:cNvSpPr>
          <p:nvPr>
            <p:ph idx="1"/>
          </p:nvPr>
        </p:nvSpPr>
        <p:spPr>
          <a:xfrm>
            <a:off x="457200" y="762000"/>
            <a:ext cx="8229600" cy="5516563"/>
          </a:xfrm>
        </p:spPr>
        <p:txBody>
          <a:bodyPr/>
          <a:lstStyle/>
          <a:p>
            <a:pPr eaLnBrk="1" hangingPunct="1">
              <a:buFont typeface="Arial" charset="0"/>
              <a:buNone/>
            </a:pPr>
            <a:r>
              <a:rPr lang="en-GB" sz="2800"/>
              <a:t>   SI is believed to take place in the mid brain and brain stem levels, in complex interaction with parts of the brain that are responsible for the development of:</a:t>
            </a:r>
          </a:p>
          <a:p>
            <a:pPr eaLnBrk="1" hangingPunct="1"/>
            <a:r>
              <a:rPr lang="en-GB" sz="2800"/>
              <a:t>Coordination</a:t>
            </a:r>
          </a:p>
          <a:p>
            <a:pPr eaLnBrk="1" hangingPunct="1"/>
            <a:r>
              <a:rPr lang="en-GB" sz="2800"/>
              <a:t>Attention</a:t>
            </a:r>
          </a:p>
          <a:p>
            <a:pPr eaLnBrk="1" hangingPunct="1"/>
            <a:r>
              <a:rPr lang="en-GB" sz="2800"/>
              <a:t>Arousal levels</a:t>
            </a:r>
          </a:p>
          <a:p>
            <a:pPr eaLnBrk="1" hangingPunct="1"/>
            <a:r>
              <a:rPr lang="en-GB" sz="2800"/>
              <a:t>Autonomic functioning</a:t>
            </a:r>
          </a:p>
          <a:p>
            <a:pPr eaLnBrk="1" hangingPunct="1"/>
            <a:r>
              <a:rPr lang="en-GB" sz="2800"/>
              <a:t>Emotions</a:t>
            </a:r>
          </a:p>
          <a:p>
            <a:pPr eaLnBrk="1" hangingPunct="1"/>
            <a:r>
              <a:rPr lang="en-GB" sz="2800"/>
              <a:t>Memory</a:t>
            </a:r>
          </a:p>
          <a:p>
            <a:pPr eaLnBrk="1" hangingPunct="1"/>
            <a:r>
              <a:rPr lang="en-GB" sz="2800"/>
              <a:t>Higher level cognitive functions</a:t>
            </a:r>
          </a:p>
          <a:p>
            <a:pPr eaLnBrk="1" hangingPunct="1"/>
            <a:endParaRPr lang="en-GB" sz="280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GB"/>
              <a:t>Perception</a:t>
            </a:r>
          </a:p>
        </p:txBody>
      </p:sp>
      <p:sp>
        <p:nvSpPr>
          <p:cNvPr id="3" name="Content Placeholder 2"/>
          <p:cNvSpPr>
            <a:spLocks noGrp="1"/>
          </p:cNvSpPr>
          <p:nvPr>
            <p:ph idx="1"/>
          </p:nvPr>
        </p:nvSpPr>
        <p:spPr/>
        <p:txBody>
          <a:bodyPr/>
          <a:lstStyle/>
          <a:p>
            <a:pPr eaLnBrk="1" hangingPunct="1"/>
            <a:r>
              <a:rPr lang="en-GB"/>
              <a:t>How we perceive ourselves and understand, interpret and interact with the world around us</a:t>
            </a:r>
          </a:p>
          <a:p>
            <a:pPr eaLnBrk="1" hangingPunct="1"/>
            <a:r>
              <a:rPr lang="en-GB"/>
              <a:t>Initially 2D perception of themselves and the world around them</a:t>
            </a:r>
          </a:p>
          <a:p>
            <a:pPr eaLnBrk="1" hangingPunct="1"/>
            <a:r>
              <a:rPr lang="en-GB"/>
              <a:t>Becomes more 3 dimensional in line with stages of development</a:t>
            </a:r>
          </a:p>
          <a:p>
            <a:pPr eaLnBrk="1" hangingPunct="1"/>
            <a:r>
              <a:rPr lang="en-GB"/>
              <a:t>Perceptual skills include ability to judge distance, depth, force, grading</a:t>
            </a:r>
          </a:p>
          <a:p>
            <a:pPr eaLnBrk="1" hangingPunct="1"/>
            <a:r>
              <a:rPr lang="en-GB"/>
              <a:t>Visual perception </a:t>
            </a:r>
          </a:p>
          <a:p>
            <a:pPr eaLnBrk="1" hangingPunct="1"/>
            <a:endParaRPr lang="en-GB"/>
          </a:p>
          <a:p>
            <a:pPr eaLnBrk="1" hangingPunct="1"/>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eaLnBrk="1" hangingPunct="1"/>
            <a:r>
              <a:rPr lang="en-GB"/>
              <a:t>Emotion &amp; cognition</a:t>
            </a:r>
          </a:p>
        </p:txBody>
      </p:sp>
      <p:sp>
        <p:nvSpPr>
          <p:cNvPr id="3" name="Content Placeholder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Char char=""/>
              <a:defRPr/>
            </a:pPr>
            <a:r>
              <a:rPr lang="en-GB" dirty="0"/>
              <a:t>Motivation</a:t>
            </a:r>
          </a:p>
          <a:p>
            <a:pPr marL="274320" indent="-274320" eaLnBrk="1" fontAlgn="auto" hangingPunct="1">
              <a:spcAft>
                <a:spcPts val="0"/>
              </a:spcAft>
              <a:buClr>
                <a:schemeClr val="accent3"/>
              </a:buClr>
              <a:buFont typeface="Wingdings 2"/>
              <a:buChar char=""/>
              <a:defRPr/>
            </a:pPr>
            <a:r>
              <a:rPr lang="en-GB" dirty="0"/>
              <a:t>Volition</a:t>
            </a:r>
          </a:p>
          <a:p>
            <a:pPr marL="274320" indent="-274320" eaLnBrk="1" fontAlgn="auto" hangingPunct="1">
              <a:spcAft>
                <a:spcPts val="0"/>
              </a:spcAft>
              <a:buClr>
                <a:schemeClr val="accent3"/>
              </a:buClr>
              <a:buFont typeface="Wingdings 2"/>
              <a:buChar char=""/>
              <a:defRPr/>
            </a:pPr>
            <a:r>
              <a:rPr lang="en-GB" dirty="0"/>
              <a:t>Inner drive</a:t>
            </a:r>
          </a:p>
          <a:p>
            <a:pPr marL="274320" indent="-274320" eaLnBrk="1" fontAlgn="auto" hangingPunct="1">
              <a:spcAft>
                <a:spcPts val="0"/>
              </a:spcAft>
              <a:buClr>
                <a:schemeClr val="accent3"/>
              </a:buClr>
              <a:buFont typeface="Wingdings 2"/>
              <a:buChar char=""/>
              <a:defRPr/>
            </a:pPr>
            <a:r>
              <a:rPr lang="en-GB" dirty="0"/>
              <a:t>Listening &amp; understanding</a:t>
            </a:r>
          </a:p>
          <a:p>
            <a:pPr marL="274320" indent="-274320" eaLnBrk="1" fontAlgn="auto" hangingPunct="1">
              <a:spcAft>
                <a:spcPts val="0"/>
              </a:spcAft>
              <a:buClr>
                <a:schemeClr val="accent3"/>
              </a:buClr>
              <a:buFont typeface="Wingdings 2"/>
              <a:buChar char=""/>
              <a:defRPr/>
            </a:pPr>
            <a:r>
              <a:rPr lang="en-GB" dirty="0"/>
              <a:t>Planning</a:t>
            </a:r>
          </a:p>
          <a:p>
            <a:pPr marL="274320" indent="-274320" eaLnBrk="1" fontAlgn="auto" hangingPunct="1">
              <a:spcAft>
                <a:spcPts val="0"/>
              </a:spcAft>
              <a:buClr>
                <a:schemeClr val="accent3"/>
              </a:buClr>
              <a:buFont typeface="Wingdings 2"/>
              <a:buChar char=""/>
              <a:defRPr/>
            </a:pPr>
            <a:r>
              <a:rPr lang="en-GB" dirty="0"/>
              <a:t>Feed forward/feedback</a:t>
            </a:r>
          </a:p>
          <a:p>
            <a:pPr marL="274320" indent="-274320" eaLnBrk="1" fontAlgn="auto" hangingPunct="1">
              <a:spcAft>
                <a:spcPts val="0"/>
              </a:spcAft>
              <a:buClr>
                <a:schemeClr val="accent3"/>
              </a:buClr>
              <a:buFont typeface="Wingdings 2"/>
              <a:buChar char=""/>
              <a:defRPr/>
            </a:pPr>
            <a:r>
              <a:rPr lang="en-GB" dirty="0"/>
              <a:t>Neuroplasticity</a:t>
            </a:r>
          </a:p>
          <a:p>
            <a:pPr marL="0" indent="0" eaLnBrk="1" fontAlgn="auto" hangingPunct="1">
              <a:spcAft>
                <a:spcPts val="0"/>
              </a:spcAft>
              <a:buClr>
                <a:schemeClr val="accent3"/>
              </a:buClr>
              <a:buFont typeface="Wingdings 2"/>
              <a:buNone/>
              <a:defRPr/>
            </a:pP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eaLnBrk="1" hangingPunct="1"/>
            <a:r>
              <a:rPr lang="en-GB"/>
              <a:t>Physical</a:t>
            </a:r>
          </a:p>
        </p:txBody>
      </p:sp>
      <p:sp>
        <p:nvSpPr>
          <p:cNvPr id="3" name="Content Placeholder 2"/>
          <p:cNvSpPr>
            <a:spLocks noGrp="1"/>
          </p:cNvSpPr>
          <p:nvPr>
            <p:ph idx="1"/>
          </p:nvPr>
        </p:nvSpPr>
        <p:spPr/>
        <p:txBody>
          <a:bodyPr/>
          <a:lstStyle/>
          <a:p>
            <a:pPr eaLnBrk="1" hangingPunct="1"/>
            <a:r>
              <a:rPr lang="en-GB"/>
              <a:t>Development of muscle control and strength begins with being able to work against gravity.</a:t>
            </a:r>
          </a:p>
          <a:p>
            <a:pPr eaLnBrk="1" hangingPunct="1"/>
            <a:r>
              <a:rPr lang="en-GB"/>
              <a:t>Head down &amp; middle out. </a:t>
            </a:r>
          </a:p>
          <a:p>
            <a:pPr eaLnBrk="1" hangingPunct="1"/>
            <a:r>
              <a:rPr lang="en-GB"/>
              <a:t>Use different movement patterns together – flexion, extension, rotation.</a:t>
            </a:r>
          </a:p>
          <a:p>
            <a:pPr eaLnBrk="1" hangingPunct="1"/>
            <a:r>
              <a:rPr lang="en-GB"/>
              <a:t>Stages of development not milestones.</a:t>
            </a:r>
          </a:p>
          <a:p>
            <a:pPr eaLnBrk="1" hangingPunct="1"/>
            <a:r>
              <a:rPr lang="en-GB"/>
              <a:t>Gross and fine motor skills.</a:t>
            </a:r>
          </a:p>
          <a:p>
            <a:pPr eaLnBrk="1" hangingPunct="1"/>
            <a:r>
              <a:rPr lang="en-GB"/>
              <a:t>TUMMY TIME!</a:t>
            </a:r>
          </a:p>
          <a:p>
            <a:pPr eaLnBrk="1" hangingPunct="1"/>
            <a:r>
              <a:rPr lang="en-GB">
                <a:solidFill>
                  <a:srgbClr val="FF0000"/>
                </a:solidFill>
              </a:rPr>
              <a:t>Video of general baby movements</a:t>
            </a:r>
          </a:p>
          <a:p>
            <a:pPr eaLnBrk="1" hangingPunct="1"/>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p:cNvSpPr>
            <a:spLocks noGrp="1"/>
          </p:cNvSpPr>
          <p:nvPr>
            <p:ph type="title"/>
          </p:nvPr>
        </p:nvSpPr>
        <p:spPr>
          <a:xfrm>
            <a:off x="762000" y="914400"/>
            <a:ext cx="7772400" cy="692150"/>
          </a:xfrm>
        </p:spPr>
        <p:txBody>
          <a:bodyPr/>
          <a:lstStyle/>
          <a:p>
            <a:pPr eaLnBrk="1" hangingPunct="1"/>
            <a:r>
              <a:rPr lang="en-GB" sz="4000" dirty="0"/>
              <a:t>Sensory Processing Difficulties</a:t>
            </a:r>
            <a:endParaRPr lang="en-US" sz="4000" dirty="0"/>
          </a:p>
        </p:txBody>
      </p:sp>
      <p:sp>
        <p:nvSpPr>
          <p:cNvPr id="61443" name="Rectangle 3"/>
          <p:cNvSpPr>
            <a:spLocks noGrp="1"/>
          </p:cNvSpPr>
          <p:nvPr>
            <p:ph idx="1"/>
          </p:nvPr>
        </p:nvSpPr>
        <p:spPr/>
        <p:txBody>
          <a:bodyPr/>
          <a:lstStyle/>
          <a:p>
            <a:pPr eaLnBrk="1" hangingPunct="1"/>
            <a:r>
              <a:rPr lang="en-GB"/>
              <a:t>Difficulties within this system can cause a child to react differently to sensory input. </a:t>
            </a:r>
          </a:p>
          <a:p>
            <a:pPr eaLnBrk="1" hangingPunct="1">
              <a:buFont typeface="Wingdings 2" pitchFamily="18" charset="2"/>
              <a:buNone/>
            </a:pPr>
            <a:endParaRPr lang="en-GB"/>
          </a:p>
          <a:p>
            <a:pPr eaLnBrk="1" hangingPunct="1"/>
            <a:r>
              <a:rPr lang="en-GB"/>
              <a:t>The brain may not be able to organise the sensory information received. </a:t>
            </a:r>
          </a:p>
          <a:p>
            <a:pPr eaLnBrk="1" hangingPunct="1"/>
            <a:endParaRPr lang="en-GB"/>
          </a:p>
          <a:p>
            <a:pPr eaLnBrk="1" hangingPunct="1"/>
            <a:r>
              <a:rPr lang="en-GB"/>
              <a:t>The child's reaction to sensory input or a sensory need may result in an abnormal response/behaviour.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42"/>
                                        </p:tgtEl>
                                        <p:attrNameLst>
                                          <p:attrName>style.visibility</p:attrName>
                                        </p:attrNameLst>
                                      </p:cBhvr>
                                      <p:to>
                                        <p:strVal val="visible"/>
                                      </p:to>
                                    </p:set>
                                    <p:animEffect transition="in" filter="fade">
                                      <p:cBhvr>
                                        <p:cTn id="7" dur="2000"/>
                                        <p:tgtEl>
                                          <p:spTgt spid="6144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43">
                                            <p:txEl>
                                              <p:pRg st="0" end="0"/>
                                            </p:txEl>
                                          </p:spTgt>
                                        </p:tgtEl>
                                        <p:attrNameLst>
                                          <p:attrName>style.visibility</p:attrName>
                                        </p:attrNameLst>
                                      </p:cBhvr>
                                      <p:to>
                                        <p:strVal val="visible"/>
                                      </p:to>
                                    </p:set>
                                    <p:animEffect transition="in" filter="fade">
                                      <p:cBhvr>
                                        <p:cTn id="12" dur="2000"/>
                                        <p:tgtEl>
                                          <p:spTgt spid="6144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43">
                                            <p:txEl>
                                              <p:pRg st="2" end="2"/>
                                            </p:txEl>
                                          </p:spTgt>
                                        </p:tgtEl>
                                        <p:attrNameLst>
                                          <p:attrName>style.visibility</p:attrName>
                                        </p:attrNameLst>
                                      </p:cBhvr>
                                      <p:to>
                                        <p:strVal val="visible"/>
                                      </p:to>
                                    </p:set>
                                    <p:animEffect transition="in" filter="fade">
                                      <p:cBhvr>
                                        <p:cTn id="17" dur="2000"/>
                                        <p:tgtEl>
                                          <p:spTgt spid="6144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1443">
                                            <p:txEl>
                                              <p:pRg st="4" end="4"/>
                                            </p:txEl>
                                          </p:spTgt>
                                        </p:tgtEl>
                                        <p:attrNameLst>
                                          <p:attrName>style.visibility</p:attrName>
                                        </p:attrNameLst>
                                      </p:cBhvr>
                                      <p:to>
                                        <p:strVal val="visible"/>
                                      </p:to>
                                    </p:set>
                                    <p:animEffect transition="in" filter="fade">
                                      <p:cBhvr>
                                        <p:cTn id="22" dur="2000"/>
                                        <p:tgtEl>
                                          <p:spTgt spid="614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p:bldP spid="6144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have you seen with children you have worked with?</a:t>
            </a:r>
          </a:p>
        </p:txBody>
      </p:sp>
      <p:sp>
        <p:nvSpPr>
          <p:cNvPr id="3" name="Content Placeholder 2"/>
          <p:cNvSpPr>
            <a:spLocks noGrp="1"/>
          </p:cNvSpPr>
          <p:nvPr>
            <p:ph idx="1"/>
          </p:nvPr>
        </p:nvSpPr>
        <p:spPr/>
        <p:txBody>
          <a:bodyPr/>
          <a:lstStyle/>
          <a:p>
            <a:r>
              <a:rPr lang="en-GB" dirty="0"/>
              <a:t>Behaviours indicative ?</a:t>
            </a:r>
          </a:p>
          <a:p>
            <a:r>
              <a:rPr lang="en-GB" dirty="0"/>
              <a:t>Have you seen emotion that maybe indicative?</a:t>
            </a:r>
          </a:p>
        </p:txBody>
      </p:sp>
    </p:spTree>
    <p:extLst>
      <p:ext uri="{BB962C8B-B14F-4D97-AF65-F5344CB8AC3E}">
        <p14:creationId xmlns:p14="http://schemas.microsoft.com/office/powerpoint/2010/main" val="387227646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2" cstate="print"/>
          <a:srcRect l="6250" t="14844" r="6876" b="8594"/>
          <a:stretch>
            <a:fillRect/>
          </a:stretch>
        </p:blipFill>
        <p:spPr bwMode="auto">
          <a:xfrm>
            <a:off x="-55563" y="0"/>
            <a:ext cx="9199563" cy="6858000"/>
          </a:xfrm>
          <a:prstGeom prst="rect">
            <a:avLst/>
          </a:prstGeom>
          <a:noFill/>
          <a:ln w="9525">
            <a:noFill/>
            <a:miter lim="800000"/>
            <a:headEnd/>
            <a:tailEnd/>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2" cstate="print"/>
          <a:srcRect l="6250" t="15625" r="12500" b="11719"/>
          <a:stretch>
            <a:fillRect/>
          </a:stretch>
        </p:blipFill>
        <p:spPr bwMode="auto">
          <a:xfrm>
            <a:off x="152400" y="393700"/>
            <a:ext cx="8991600" cy="6464300"/>
          </a:xfrm>
          <a:prstGeom prst="rect">
            <a:avLst/>
          </a:prstGeom>
          <a:noFill/>
          <a:ln w="9525">
            <a:noFill/>
            <a:miter lim="800000"/>
            <a:headEnd/>
            <a:tailEnd/>
          </a:ln>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a:blip r:embed="rId2" cstate="print"/>
          <a:srcRect l="6876" t="15625" r="8125" b="12190"/>
          <a:stretch>
            <a:fillRect/>
          </a:stretch>
        </p:blipFill>
        <p:spPr bwMode="auto">
          <a:xfrm>
            <a:off x="0" y="0"/>
            <a:ext cx="9144000" cy="6858000"/>
          </a:xfrm>
          <a:prstGeom prst="rect">
            <a:avLst/>
          </a:prstGeom>
          <a:noFill/>
          <a:ln w="9525">
            <a:noFill/>
            <a:miter lim="800000"/>
            <a:headEnd/>
            <a:tailEnd/>
          </a:ln>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666750"/>
          </a:xfrm>
        </p:spPr>
        <p:txBody>
          <a:bodyPr>
            <a:normAutofit fontScale="90000"/>
          </a:bodyPr>
          <a:lstStyle/>
          <a:p>
            <a:pPr eaLnBrk="1" fontAlgn="auto" hangingPunct="1">
              <a:spcAft>
                <a:spcPts val="0"/>
              </a:spcAft>
              <a:defRPr/>
            </a:pPr>
            <a:r>
              <a:rPr lang="en-GB" sz="4400" dirty="0"/>
              <a:t>Sensory Processing Difficulties</a:t>
            </a:r>
            <a:endParaRPr lang="en-US" sz="4400" dirty="0"/>
          </a:p>
        </p:txBody>
      </p:sp>
      <p:sp>
        <p:nvSpPr>
          <p:cNvPr id="3" name="Content Placeholder 2"/>
          <p:cNvSpPr>
            <a:spLocks noGrp="1"/>
          </p:cNvSpPr>
          <p:nvPr>
            <p:ph idx="1"/>
          </p:nvPr>
        </p:nvSpPr>
        <p:spPr>
          <a:xfrm>
            <a:off x="457200" y="1828800"/>
            <a:ext cx="8229600" cy="4038600"/>
          </a:xfrm>
        </p:spPr>
        <p:txBody>
          <a:bodyPr>
            <a:normAutofit fontScale="92500" lnSpcReduction="10000"/>
          </a:bodyPr>
          <a:lstStyle/>
          <a:p>
            <a:pPr marL="274320" indent="-274320" eaLnBrk="1" fontAlgn="auto" hangingPunct="1">
              <a:spcAft>
                <a:spcPts val="0"/>
              </a:spcAft>
              <a:buClr>
                <a:schemeClr val="accent3"/>
              </a:buClr>
              <a:buFont typeface="Wingdings 2"/>
              <a:buChar char=""/>
              <a:defRPr/>
            </a:pPr>
            <a:r>
              <a:rPr lang="en-GB" dirty="0"/>
              <a:t>For some people, sensory integration does not develop as efficiently as it should. This is known as sensory processing disorder (SPD) or dysfunction in sensory integration (DSI).</a:t>
            </a:r>
          </a:p>
          <a:p>
            <a:pPr marL="274320" indent="-274320" eaLnBrk="1" fontAlgn="auto" hangingPunct="1">
              <a:spcAft>
                <a:spcPts val="0"/>
              </a:spcAft>
              <a:buClr>
                <a:schemeClr val="accent3"/>
              </a:buClr>
              <a:buFont typeface="Wingdings 2"/>
              <a:buNone/>
              <a:defRPr/>
            </a:pPr>
            <a:endParaRPr lang="en-GB" dirty="0"/>
          </a:p>
          <a:p>
            <a:pPr marL="274320" indent="-274320" eaLnBrk="1" fontAlgn="auto" hangingPunct="1">
              <a:spcAft>
                <a:spcPts val="0"/>
              </a:spcAft>
              <a:buClr>
                <a:schemeClr val="accent3"/>
              </a:buClr>
              <a:buFont typeface="Wingdings 2"/>
              <a:buChar char=""/>
              <a:defRPr/>
            </a:pPr>
            <a:r>
              <a:rPr lang="en-GB" dirty="0"/>
              <a:t>DSI and SPD are both ways to describe the difficulty some people's nervous systems have with taking in, integrating and making use of sensory information. This changes how the person then responds to changes in their own body, the environment and how they interact with it and others around them.</a:t>
            </a:r>
            <a:endParaRPr lang="en-US" dirty="0"/>
          </a:p>
          <a:p>
            <a:pPr marL="274320" indent="-274320" eaLnBrk="1" fontAlgn="auto" hangingPunct="1">
              <a:spcAft>
                <a:spcPts val="0"/>
              </a:spcAft>
              <a:buClr>
                <a:schemeClr val="accent3"/>
              </a:buClr>
              <a:buFont typeface="Wingdings 2"/>
              <a:buChar char=""/>
              <a:defRPr/>
            </a:pPr>
            <a:endParaRPr lang="en-GB" dirty="0"/>
          </a:p>
          <a:p>
            <a:pPr marL="274320" indent="-274320" eaLnBrk="1" fontAlgn="auto" hangingPunct="1">
              <a:spcAft>
                <a:spcPts val="0"/>
              </a:spcAft>
              <a:buClr>
                <a:schemeClr val="accent3"/>
              </a:buClr>
              <a:buFont typeface="Wingdings 2"/>
              <a:buChar char=""/>
              <a:defRPr/>
            </a:pPr>
            <a:r>
              <a:rPr lang="en-GB" dirty="0"/>
              <a:t>Sensory processing difficulties can influence self-regulation, movement, learning and interaction with others (Allen and Smith 2011). SPD can interfere with skills that support performance, such as engagement and attention, as well as skills that enable the learning of new motor skills (Cosby, 2010; </a:t>
            </a:r>
            <a:r>
              <a:rPr lang="en-GB" dirty="0" err="1"/>
              <a:t>Jasmin</a:t>
            </a:r>
            <a:r>
              <a:rPr lang="en-GB" dirty="0"/>
              <a:t>, 2009).</a:t>
            </a:r>
            <a:endParaRPr lang="en-US"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334000"/>
          </a:xfrm>
        </p:spPr>
        <p:txBody>
          <a:bodyPr>
            <a:normAutofit lnSpcReduction="10000"/>
          </a:bodyPr>
          <a:lstStyle/>
          <a:p>
            <a:pPr marL="274320" indent="-274320" eaLnBrk="1" fontAlgn="auto" hangingPunct="1">
              <a:spcAft>
                <a:spcPts val="0"/>
              </a:spcAft>
              <a:buClr>
                <a:schemeClr val="accent3"/>
              </a:buClr>
              <a:buFont typeface="Wingdings 2"/>
              <a:buChar char=""/>
              <a:defRPr/>
            </a:pPr>
            <a:r>
              <a:rPr lang="en-GB" sz="2000" dirty="0"/>
              <a:t>Sensory processing difficulties can occur across the lifespan. They can been seen in isolation or, more frequently, in combination with other diagnoses - including Autistic Spectrum Disorders, Attention Deficit, Learning Disabilities, Developmental Coordination Disorder and Regulatory Disorder.</a:t>
            </a:r>
          </a:p>
          <a:p>
            <a:pPr marL="274320" indent="-274320" eaLnBrk="1" fontAlgn="auto" hangingPunct="1">
              <a:spcAft>
                <a:spcPts val="0"/>
              </a:spcAft>
              <a:buClr>
                <a:schemeClr val="accent3"/>
              </a:buClr>
              <a:buFont typeface="Wingdings 2"/>
              <a:buChar char=""/>
              <a:defRPr/>
            </a:pPr>
            <a:endParaRPr lang="en-GB" sz="2000" b="1" dirty="0"/>
          </a:p>
          <a:p>
            <a:pPr marL="274320" indent="-274320" eaLnBrk="1" fontAlgn="auto" hangingPunct="1">
              <a:spcAft>
                <a:spcPts val="0"/>
              </a:spcAft>
              <a:buClr>
                <a:schemeClr val="accent3"/>
              </a:buClr>
              <a:buFont typeface="Wingdings 2"/>
              <a:buChar char=""/>
              <a:defRPr/>
            </a:pPr>
            <a:r>
              <a:rPr lang="en-GB" sz="2000" b="1" dirty="0"/>
              <a:t>A process of typical development</a:t>
            </a:r>
          </a:p>
          <a:p>
            <a:pPr marL="274320" indent="-274320" eaLnBrk="1" fontAlgn="auto" hangingPunct="1">
              <a:spcAft>
                <a:spcPts val="0"/>
              </a:spcAft>
              <a:buClr>
                <a:schemeClr val="accent3"/>
              </a:buClr>
              <a:buFont typeface="Wingdings 2"/>
              <a:buNone/>
              <a:defRPr/>
            </a:pPr>
            <a:endParaRPr lang="en-US" sz="2000" dirty="0"/>
          </a:p>
          <a:p>
            <a:pPr marL="274320" indent="-274320" eaLnBrk="1" fontAlgn="auto" hangingPunct="1">
              <a:spcAft>
                <a:spcPts val="0"/>
              </a:spcAft>
              <a:buClr>
                <a:schemeClr val="accent3"/>
              </a:buClr>
              <a:buFont typeface="Wingdings 2"/>
              <a:buChar char=""/>
              <a:defRPr/>
            </a:pPr>
            <a:r>
              <a:rPr lang="en-GB" sz="2000" dirty="0"/>
              <a:t>It can interfere with skills that support performance, such as engagement and attention, as well as skills that enable the learning of new motor skills (Cosby, 2010, </a:t>
            </a:r>
            <a:r>
              <a:rPr lang="en-GB" sz="2000" dirty="0" err="1"/>
              <a:t>Jasmin</a:t>
            </a:r>
            <a:r>
              <a:rPr lang="en-GB" sz="2000" dirty="0"/>
              <a:t>, 2009).</a:t>
            </a:r>
          </a:p>
          <a:p>
            <a:pPr marL="274320" indent="-274320" eaLnBrk="1" fontAlgn="auto" hangingPunct="1">
              <a:spcAft>
                <a:spcPts val="0"/>
              </a:spcAft>
              <a:buClr>
                <a:schemeClr val="accent3"/>
              </a:buClr>
              <a:buFont typeface="Wingdings 2"/>
              <a:buNone/>
              <a:defRPr/>
            </a:pPr>
            <a:endParaRPr lang="en-GB" sz="2000" dirty="0"/>
          </a:p>
          <a:p>
            <a:pPr marL="274320" indent="-274320" eaLnBrk="1" fontAlgn="auto" hangingPunct="1">
              <a:spcAft>
                <a:spcPts val="0"/>
              </a:spcAft>
              <a:buClr>
                <a:schemeClr val="accent3"/>
              </a:buClr>
              <a:buFont typeface="Wingdings 2"/>
              <a:buChar char=""/>
              <a:defRPr/>
            </a:pPr>
            <a:r>
              <a:rPr lang="en-GB" sz="2000" b="1" dirty="0"/>
              <a:t>It Can affect academic Learning! (</a:t>
            </a:r>
            <a:r>
              <a:rPr lang="en-GB" sz="2000" dirty="0"/>
              <a:t>Smith-</a:t>
            </a:r>
            <a:r>
              <a:rPr lang="en-GB" sz="2000" dirty="0" err="1"/>
              <a:t>Roley</a:t>
            </a:r>
            <a:r>
              <a:rPr lang="en-GB" sz="2000" dirty="0"/>
              <a:t> 2011 </a:t>
            </a:r>
            <a:r>
              <a:rPr lang="en-GB" sz="2000" dirty="0" err="1"/>
              <a:t>Schaff</a:t>
            </a:r>
            <a:r>
              <a:rPr lang="en-GB" sz="2000" dirty="0"/>
              <a:t>, 2015) As a term sensory integration can be used to mean different things:</a:t>
            </a:r>
          </a:p>
          <a:p>
            <a:pPr marL="274320" indent="-274320" eaLnBrk="1" fontAlgn="auto" hangingPunct="1">
              <a:spcAft>
                <a:spcPts val="0"/>
              </a:spcAft>
              <a:buClr>
                <a:schemeClr val="accent3"/>
              </a:buClr>
              <a:buFont typeface="Wingdings 2"/>
              <a:buNone/>
              <a:defRPr/>
            </a:pPr>
            <a:r>
              <a:rPr lang="en-GB" sz="2000" dirty="0"/>
              <a:t>     </a:t>
            </a:r>
            <a:r>
              <a:rPr lang="en-GB" sz="2000" b="1" dirty="0"/>
              <a:t>Significant number of children experience sensory processing and integrating sensory info. 5-15% children in general population pre school demonstrate sensory modulation difficulties</a:t>
            </a:r>
            <a:r>
              <a:rPr lang="en-GB" sz="2000" dirty="0"/>
              <a:t>(Miller, </a:t>
            </a:r>
            <a:r>
              <a:rPr lang="en-GB" sz="2000" dirty="0" err="1"/>
              <a:t>Milburger,Macintosh</a:t>
            </a:r>
            <a:r>
              <a:rPr lang="en-GB" sz="2000" dirty="0"/>
              <a:t> 2007).</a:t>
            </a:r>
          </a:p>
          <a:p>
            <a:pPr marL="274320" indent="-274320" eaLnBrk="1" fontAlgn="auto" hangingPunct="1">
              <a:spcAft>
                <a:spcPts val="0"/>
              </a:spcAft>
              <a:buClr>
                <a:schemeClr val="accent3"/>
              </a:buClr>
              <a:buFont typeface="Wingdings 2"/>
              <a:buChar char=""/>
              <a:defRPr/>
            </a:pPr>
            <a:endParaRPr lang="en-GB" sz="2000" dirty="0"/>
          </a:p>
          <a:p>
            <a:pPr marL="274320" indent="-274320" eaLnBrk="1" fontAlgn="auto" hangingPunct="1">
              <a:spcAft>
                <a:spcPts val="0"/>
              </a:spcAft>
              <a:buClr>
                <a:schemeClr val="accent3"/>
              </a:buClr>
              <a:buFont typeface="Wingdings 2"/>
              <a:buChar char=""/>
              <a:defRPr/>
            </a:pPr>
            <a:endParaRPr lang="en-US" sz="2000" dirty="0"/>
          </a:p>
          <a:p>
            <a:pPr marL="274320" indent="-274320" eaLnBrk="1" fontAlgn="auto" hangingPunct="1">
              <a:spcAft>
                <a:spcPts val="0"/>
              </a:spcAft>
              <a:buClr>
                <a:schemeClr val="accent3"/>
              </a:buClr>
              <a:buFont typeface="Wingdings 2"/>
              <a:buChar char=""/>
              <a:defRPr/>
            </a:pPr>
            <a:endParaRPr lang="en-US" dirty="0"/>
          </a:p>
          <a:p>
            <a:pPr marL="274320" indent="-274320" eaLnBrk="1" fontAlgn="auto" hangingPunct="1">
              <a:spcAft>
                <a:spcPts val="0"/>
              </a:spcAft>
              <a:buClr>
                <a:schemeClr val="accent3"/>
              </a:buClr>
              <a:buFont typeface="Wingdings 2"/>
              <a:buChar char=""/>
              <a:defRPr/>
            </a:pPr>
            <a:endParaRPr lang="en-US"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38" name="Picture 2"/>
          <p:cNvPicPr>
            <a:picLocks noGrp="1" noChangeAspect="1" noChangeArrowheads="1"/>
          </p:cNvPicPr>
          <p:nvPr>
            <p:ph idx="1"/>
          </p:nvPr>
        </p:nvPicPr>
        <p:blipFill>
          <a:blip r:embed="rId2" cstate="print"/>
          <a:srcRect l="9428" t="28622" r="21715" b="10768"/>
          <a:stretch>
            <a:fillRect/>
          </a:stretch>
        </p:blipFill>
        <p:spPr>
          <a:xfrm rot="21438075">
            <a:off x="508000" y="1104900"/>
            <a:ext cx="8243888" cy="5562600"/>
          </a:xfrm>
        </p:spPr>
      </p:pic>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Content Placeholder 2"/>
          <p:cNvSpPr>
            <a:spLocks noGrp="1"/>
          </p:cNvSpPr>
          <p:nvPr>
            <p:ph idx="1"/>
          </p:nvPr>
        </p:nvSpPr>
        <p:spPr>
          <a:xfrm>
            <a:off x="228600" y="762000"/>
            <a:ext cx="8001000" cy="5903913"/>
          </a:xfrm>
        </p:spPr>
        <p:txBody>
          <a:bodyPr/>
          <a:lstStyle/>
          <a:p>
            <a:pPr eaLnBrk="1" hangingPunct="1"/>
            <a:endParaRPr lang="en-GB" sz="1400"/>
          </a:p>
          <a:p>
            <a:pPr eaLnBrk="1" hangingPunct="1"/>
            <a:r>
              <a:rPr lang="en-GB" sz="1800"/>
              <a:t>Lap weights, which is a blanket or weight that a child can place in their lap (see end of document for where products can be purchased)</a:t>
            </a:r>
          </a:p>
          <a:p>
            <a:pPr eaLnBrk="1" hangingPunct="1"/>
            <a:r>
              <a:rPr lang="en-GB" sz="1800"/>
              <a:t>Backpack (ideally with 10% of the student’s body weight) – an adult can ask the student to put on their backpack during stressful times, e.g. transitions</a:t>
            </a:r>
          </a:p>
          <a:p>
            <a:pPr eaLnBrk="1" hangingPunct="1"/>
            <a:r>
              <a:rPr lang="en-GB" sz="1800"/>
              <a:t>Asking the student to carry objects, e.g. books</a:t>
            </a:r>
          </a:p>
          <a:p>
            <a:pPr eaLnBrk="1" hangingPunct="1">
              <a:buFont typeface="Wingdings 2" pitchFamily="18" charset="2"/>
              <a:buNone/>
            </a:pPr>
            <a:endParaRPr lang="en-GB" sz="1800"/>
          </a:p>
          <a:p>
            <a:pPr eaLnBrk="1" hangingPunct="1">
              <a:buFont typeface="Wingdings 2" pitchFamily="18" charset="2"/>
              <a:buNone/>
            </a:pPr>
            <a:r>
              <a:rPr lang="en-GB" sz="1800"/>
              <a:t>Muscle activities such as:</a:t>
            </a:r>
          </a:p>
          <a:p>
            <a:pPr eaLnBrk="1" hangingPunct="1"/>
            <a:r>
              <a:rPr lang="en-GB" sz="1800"/>
              <a:t>wiping down the blackboard</a:t>
            </a:r>
          </a:p>
          <a:p>
            <a:pPr eaLnBrk="1" hangingPunct="1"/>
            <a:r>
              <a:rPr lang="en-GB" sz="1800"/>
              <a:t>cleaning desks</a:t>
            </a:r>
          </a:p>
          <a:p>
            <a:pPr eaLnBrk="1" hangingPunct="1"/>
            <a:r>
              <a:rPr lang="en-GB" sz="1800"/>
              <a:t>playing on play structures</a:t>
            </a:r>
          </a:p>
          <a:p>
            <a:pPr eaLnBrk="1" hangingPunct="1"/>
            <a:r>
              <a:rPr lang="en-GB" sz="1800"/>
              <a:t>avoid situations where there will be unexpected touch</a:t>
            </a:r>
          </a:p>
          <a:p>
            <a:pPr eaLnBrk="1" hangingPunct="1"/>
            <a:r>
              <a:rPr lang="en-GB" sz="1800"/>
              <a:t>E.g. place the student in the front or the back of a line up (“like a caboose”), but try to avoid placing student in the middle</a:t>
            </a:r>
          </a:p>
          <a:p>
            <a:pPr eaLnBrk="1" hangingPunct="1"/>
            <a:r>
              <a:rPr lang="en-GB" sz="1800"/>
              <a:t>E.g. allow the student to have a larger personal bubble compared to others</a:t>
            </a:r>
          </a:p>
          <a:p>
            <a:pPr eaLnBrk="1" hangingPunct="1"/>
            <a:r>
              <a:rPr lang="en-GB" sz="1800"/>
              <a:t>Warn the student ahead of time when the student will be touched</a:t>
            </a:r>
          </a:p>
          <a:p>
            <a:pPr eaLnBrk="1" hangingPunct="1"/>
            <a:endParaRPr lang="en-GB" sz="1400"/>
          </a:p>
        </p:txBody>
      </p:sp>
      <p:pic>
        <p:nvPicPr>
          <p:cNvPr id="117763" name="Picture 3"/>
          <p:cNvPicPr>
            <a:picLocks noChangeAspect="1" noChangeArrowheads="1"/>
          </p:cNvPicPr>
          <p:nvPr/>
        </p:nvPicPr>
        <p:blipFill>
          <a:blip r:embed="rId2" cstate="print"/>
          <a:srcRect/>
          <a:stretch>
            <a:fillRect/>
          </a:stretch>
        </p:blipFill>
        <p:spPr bwMode="auto">
          <a:xfrm>
            <a:off x="6553200" y="2286000"/>
            <a:ext cx="2133600" cy="2133600"/>
          </a:xfrm>
          <a:prstGeom prst="rect">
            <a:avLst/>
          </a:prstGeom>
          <a:noFill/>
          <a:ln w="9525">
            <a:noFill/>
            <a:miter lim="800000"/>
            <a:headEnd/>
            <a:tailEnd/>
          </a:ln>
        </p:spPr>
      </p:pic>
      <p:sp>
        <p:nvSpPr>
          <p:cNvPr id="117764" name="TextBox 6"/>
          <p:cNvSpPr txBox="1">
            <a:spLocks noChangeArrowheads="1"/>
          </p:cNvSpPr>
          <p:nvPr/>
        </p:nvSpPr>
        <p:spPr bwMode="auto">
          <a:xfrm>
            <a:off x="5334000" y="6172200"/>
            <a:ext cx="2303463" cy="400050"/>
          </a:xfrm>
          <a:prstGeom prst="rect">
            <a:avLst/>
          </a:prstGeom>
          <a:noFill/>
          <a:ln w="9525">
            <a:noFill/>
            <a:miter lim="800000"/>
            <a:headEnd/>
            <a:tailEnd/>
          </a:ln>
        </p:spPr>
        <p:txBody>
          <a:bodyPr>
            <a:spAutoFit/>
          </a:bodyPr>
          <a:lstStyle/>
          <a:p>
            <a:r>
              <a:rPr lang="en-GB" sz="1000">
                <a:latin typeface="Constantia" pitchFamily="18" charset="0"/>
              </a:rPr>
              <a:t>Picture from http://www.southpawenterprises.com</a:t>
            </a:r>
          </a:p>
        </p:txBody>
      </p:sp>
      <p:pic>
        <p:nvPicPr>
          <p:cNvPr id="117765" name="Picture 4"/>
          <p:cNvPicPr>
            <a:picLocks noChangeAspect="1" noChangeArrowheads="1"/>
          </p:cNvPicPr>
          <p:nvPr/>
        </p:nvPicPr>
        <p:blipFill>
          <a:blip r:embed="rId3" cstate="print"/>
          <a:srcRect/>
          <a:stretch>
            <a:fillRect/>
          </a:stretch>
        </p:blipFill>
        <p:spPr bwMode="auto">
          <a:xfrm>
            <a:off x="7848600" y="5181600"/>
            <a:ext cx="1143000" cy="1281113"/>
          </a:xfrm>
          <a:prstGeom prst="rect">
            <a:avLst/>
          </a:prstGeom>
          <a:noFill/>
          <a:ln w="9525">
            <a:noFill/>
            <a:miter lim="800000"/>
            <a:headEnd/>
            <a:tailEnd/>
          </a:ln>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6" name="Picture 2"/>
          <p:cNvPicPr>
            <a:picLocks noChangeAspect="1" noChangeArrowheads="1"/>
          </p:cNvPicPr>
          <p:nvPr/>
        </p:nvPicPr>
        <p:blipFill>
          <a:blip r:embed="rId2" cstate="print"/>
          <a:srcRect l="17801" t="23038" r="30400" b="13963"/>
          <a:stretch>
            <a:fillRect/>
          </a:stretch>
        </p:blipFill>
        <p:spPr bwMode="auto">
          <a:xfrm>
            <a:off x="914400" y="61913"/>
            <a:ext cx="6985000" cy="6796087"/>
          </a:xfrm>
          <a:prstGeom prst="rect">
            <a:avLst/>
          </a:prstGeom>
          <a:noFill/>
          <a:ln w="9525">
            <a:noFill/>
            <a:miter lim="800000"/>
            <a:headEnd/>
            <a:tailEnd/>
          </a:ln>
        </p:spPr>
      </p:pic>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10" name="Picture 4"/>
          <p:cNvPicPr>
            <a:picLocks noGrp="1" noChangeAspect="1" noChangeArrowheads="1"/>
          </p:cNvPicPr>
          <p:nvPr>
            <p:ph idx="1"/>
          </p:nvPr>
        </p:nvPicPr>
        <p:blipFill>
          <a:blip r:embed="rId2" cstate="print"/>
          <a:srcRect/>
          <a:stretch>
            <a:fillRect/>
          </a:stretch>
        </p:blipFill>
        <p:spPr>
          <a:xfrm>
            <a:off x="1828800" y="228600"/>
            <a:ext cx="4268788" cy="6019800"/>
          </a:xfrm>
          <a:noFill/>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2"/>
          <p:cNvPicPr>
            <a:picLocks noGrp="1" noChangeAspect="1" noChangeArrowheads="1"/>
          </p:cNvPicPr>
          <p:nvPr>
            <p:ph idx="1"/>
          </p:nvPr>
        </p:nvPicPr>
        <p:blipFill>
          <a:blip r:embed="rId2" cstate="print"/>
          <a:srcRect/>
          <a:stretch>
            <a:fillRect/>
          </a:stretch>
        </p:blipFill>
        <p:spPr>
          <a:xfrm>
            <a:off x="2074863" y="304800"/>
            <a:ext cx="4213225" cy="6142038"/>
          </a:xfrm>
          <a:noFill/>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1858" name="Picture 2"/>
          <p:cNvPicPr>
            <a:picLocks noGrp="1" noChangeAspect="1" noChangeArrowheads="1"/>
          </p:cNvPicPr>
          <p:nvPr>
            <p:ph idx="1"/>
          </p:nvPr>
        </p:nvPicPr>
        <p:blipFill>
          <a:blip r:embed="rId2" cstate="print"/>
          <a:srcRect/>
          <a:stretch>
            <a:fillRect/>
          </a:stretch>
        </p:blipFill>
        <p:spPr>
          <a:xfrm>
            <a:off x="1752600" y="381000"/>
            <a:ext cx="4349750" cy="5943600"/>
          </a:xfrm>
          <a:noFill/>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Picture 2"/>
          <p:cNvPicPr>
            <a:picLocks noGrp="1" noChangeAspect="1" noChangeArrowheads="1"/>
          </p:cNvPicPr>
          <p:nvPr>
            <p:ph idx="1"/>
          </p:nvPr>
        </p:nvPicPr>
        <p:blipFill>
          <a:blip r:embed="rId2" cstate="print"/>
          <a:srcRect/>
          <a:stretch>
            <a:fillRect/>
          </a:stretch>
        </p:blipFill>
        <p:spPr>
          <a:xfrm>
            <a:off x="1981200" y="457200"/>
            <a:ext cx="4495800" cy="5837238"/>
          </a:xfrm>
          <a:noFill/>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533400" y="914400"/>
            <a:ext cx="7848600" cy="4876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4" name="Oval 3"/>
          <p:cNvSpPr/>
          <p:nvPr/>
        </p:nvSpPr>
        <p:spPr>
          <a:xfrm>
            <a:off x="838200" y="609600"/>
            <a:ext cx="7772400" cy="5791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GB" sz="2400" dirty="0"/>
              <a:t>Sensory input is the foundation to brain development…it is one approach to dealing with problem behaviours, academics, and developmental issues </a:t>
            </a:r>
          </a:p>
          <a:p>
            <a:pPr fontAlgn="auto">
              <a:spcBef>
                <a:spcPts val="0"/>
              </a:spcBef>
              <a:spcAft>
                <a:spcPts val="0"/>
              </a:spcAft>
              <a:defRPr/>
            </a:pPr>
            <a:r>
              <a:rPr lang="en-GB" sz="2400" dirty="0"/>
              <a:t>Look at individual child’s needs and strengths</a:t>
            </a:r>
          </a:p>
          <a:p>
            <a:pPr fontAlgn="auto">
              <a:spcBef>
                <a:spcPts val="0"/>
              </a:spcBef>
              <a:spcAft>
                <a:spcPts val="0"/>
              </a:spcAft>
              <a:defRPr/>
            </a:pPr>
            <a:r>
              <a:rPr lang="en-GB" sz="2400" dirty="0"/>
              <a:t>Change the environment to change child’s behaviours</a:t>
            </a:r>
          </a:p>
          <a:p>
            <a:pPr fontAlgn="auto">
              <a:spcBef>
                <a:spcPts val="0"/>
              </a:spcBef>
              <a:spcAft>
                <a:spcPts val="0"/>
              </a:spcAft>
              <a:defRPr/>
            </a:pPr>
            <a:r>
              <a:rPr lang="en-GB" sz="2400" dirty="0"/>
              <a:t>Enjoy the uniqueness of your child</a:t>
            </a:r>
          </a:p>
          <a:p>
            <a:pPr fontAlgn="auto">
              <a:spcBef>
                <a:spcPts val="0"/>
              </a:spcBef>
              <a:spcAft>
                <a:spcPts val="0"/>
              </a:spcAft>
              <a:defRPr/>
            </a:pPr>
            <a:r>
              <a:rPr lang="en-GB" sz="2400" dirty="0"/>
              <a:t>Be consistent yet flexible</a:t>
            </a:r>
          </a:p>
          <a:p>
            <a:pPr fontAlgn="auto">
              <a:spcBef>
                <a:spcPts val="0"/>
              </a:spcBef>
              <a:spcAft>
                <a:spcPts val="0"/>
              </a:spcAft>
              <a:defRPr/>
            </a:pPr>
            <a:r>
              <a:rPr lang="en-GB" sz="2400" dirty="0"/>
              <a:t>If you say it, do it! </a:t>
            </a:r>
          </a:p>
        </p:txBody>
      </p:sp>
      <p:sp>
        <p:nvSpPr>
          <p:cNvPr id="124932" name="TextBox 4"/>
          <p:cNvSpPr txBox="1">
            <a:spLocks noChangeArrowheads="1"/>
          </p:cNvSpPr>
          <p:nvPr/>
        </p:nvSpPr>
        <p:spPr bwMode="auto">
          <a:xfrm>
            <a:off x="914400" y="533400"/>
            <a:ext cx="2012950" cy="646113"/>
          </a:xfrm>
          <a:prstGeom prst="rect">
            <a:avLst/>
          </a:prstGeom>
          <a:noFill/>
          <a:ln w="9525">
            <a:noFill/>
            <a:miter lim="800000"/>
            <a:headEnd/>
            <a:tailEnd/>
          </a:ln>
        </p:spPr>
        <p:txBody>
          <a:bodyPr wrap="none">
            <a:spAutoFit/>
          </a:bodyPr>
          <a:lstStyle/>
          <a:p>
            <a:r>
              <a:rPr lang="en-GB" sz="3600" b="1">
                <a:latin typeface="Constantia" pitchFamily="18" charset="0"/>
              </a:rPr>
              <a:t>Summary</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Critical appraisal Tools</a:t>
            </a:r>
          </a:p>
        </p:txBody>
      </p:sp>
      <p:sp>
        <p:nvSpPr>
          <p:cNvPr id="3" name="Subtitle 2"/>
          <p:cNvSpPr>
            <a:spLocks noGrp="1"/>
          </p:cNvSpPr>
          <p:nvPr>
            <p:ph type="subTitle" idx="1"/>
          </p:nvPr>
        </p:nvSpPr>
        <p:spPr/>
        <p:txBody>
          <a:bodyPr>
            <a:normAutofit/>
          </a:bodyPr>
          <a:lstStyle/>
          <a:p>
            <a:r>
              <a:rPr lang="en-GB" sz="4000" dirty="0"/>
              <a:t>http://www.casp-uk.net/</a:t>
            </a:r>
          </a:p>
        </p:txBody>
      </p:sp>
    </p:spTree>
    <p:extLst>
      <p:ext uri="{BB962C8B-B14F-4D97-AF65-F5344CB8AC3E}">
        <p14:creationId xmlns:p14="http://schemas.microsoft.com/office/powerpoint/2010/main" val="29504278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32675</TotalTime>
  <Words>3494</Words>
  <Application>Microsoft Macintosh PowerPoint</Application>
  <PresentationFormat>On-screen Show (4:3)</PresentationFormat>
  <Paragraphs>594</Paragraphs>
  <Slides>76</Slides>
  <Notes>13</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76</vt:i4>
      </vt:variant>
    </vt:vector>
  </HeadingPairs>
  <TitlesOfParts>
    <vt:vector size="87" baseType="lpstr">
      <vt:lpstr>Arial</vt:lpstr>
      <vt:lpstr>Calibri</vt:lpstr>
      <vt:lpstr>Calibri Light</vt:lpstr>
      <vt:lpstr>Comic Sans MS</vt:lpstr>
      <vt:lpstr>Constantia</vt:lpstr>
      <vt:lpstr>Impact</vt:lpstr>
      <vt:lpstr>Times New Roman</vt:lpstr>
      <vt:lpstr>Wingdings</vt:lpstr>
      <vt:lpstr>Wingdings 2</vt:lpstr>
      <vt:lpstr>Office Theme</vt:lpstr>
      <vt:lpstr>Document</vt:lpstr>
      <vt:lpstr>PowerPoint Presentation</vt:lpstr>
      <vt:lpstr>PowerPoint Presentation</vt:lpstr>
      <vt:lpstr>Quiz to wake our brains up!</vt:lpstr>
      <vt:lpstr>Transverse Brain Image</vt:lpstr>
      <vt:lpstr>PowerPoint Presentation</vt:lpstr>
      <vt:lpstr>Can we already link Brain development back to Behaviour?</vt:lpstr>
      <vt:lpstr>PowerPoint Presentation</vt:lpstr>
      <vt:lpstr>We are ALL different YET All sensory beings</vt:lpstr>
      <vt:lpstr>PowerPoint Presentation</vt:lpstr>
      <vt:lpstr>Put it into Basic terms</vt:lpstr>
      <vt:lpstr>INPUTS/ RECPTOR LEVEL</vt:lpstr>
      <vt:lpstr>SENSES</vt:lpstr>
      <vt:lpstr>TACTILE SYSTEM</vt:lpstr>
      <vt:lpstr>PowerPoint Presentation</vt:lpstr>
      <vt:lpstr>Function of tactile system</vt:lpstr>
      <vt:lpstr>PowerPoint Presentation</vt:lpstr>
      <vt:lpstr>PowerPoint Presentation</vt:lpstr>
      <vt:lpstr>PowerPoint Presentation</vt:lpstr>
      <vt:lpstr>PowerPoint Presentation</vt:lpstr>
      <vt:lpstr>How can touch effect SEB difficulties in children?</vt:lpstr>
      <vt:lpstr>VESTIBULAR SYSTEM The Sense of Movement</vt:lpstr>
      <vt:lpstr>Functions of Vestibular</vt:lpstr>
      <vt:lpstr>Motor</vt:lpstr>
      <vt:lpstr>Emotional</vt:lpstr>
      <vt:lpstr>Vestibular Stimulation as Early Experience</vt:lpstr>
      <vt:lpstr>Picture of vestibular apparatus.</vt:lpstr>
      <vt:lpstr> Otolith Organs – Utricle and Saccule</vt:lpstr>
      <vt:lpstr>Vestibular Nuclei connects with;</vt:lpstr>
      <vt:lpstr>PowerPoint Presentation</vt:lpstr>
      <vt:lpstr>Emotional Functions Any Ideas?</vt:lpstr>
      <vt:lpstr>What behaviours may we see that make us think vestibular? </vt:lpstr>
      <vt:lpstr>PROPRIOCEPTIVE SYSTEM The Sense of Body Awareness</vt:lpstr>
      <vt:lpstr>Proprioception</vt:lpstr>
      <vt:lpstr>Proprioception</vt:lpstr>
      <vt:lpstr>PowerPoint Presentation</vt:lpstr>
      <vt:lpstr>What behaviours may we see?</vt:lpstr>
      <vt:lpstr>How Can the Vestibular and Proprioceptive senses affect a child SEB functioning?</vt:lpstr>
      <vt:lpstr>PowerPoint Presentation</vt:lpstr>
      <vt:lpstr>PowerPoint Presentation</vt:lpstr>
      <vt:lpstr>Sensory underpins all other systems</vt:lpstr>
      <vt:lpstr>PowerPoint Presentation</vt:lpstr>
      <vt:lpstr>The researchers found a strong correlation between the micro-structural abnormalities in the white matter of the posterior cerebral tracts focused on sensory processing and the auditory, multisensory and inattention scores reported by parents in the Sensory Profile. </vt:lpstr>
      <vt:lpstr>Group work</vt:lpstr>
      <vt:lpstr>Now have a go</vt:lpstr>
      <vt:lpstr>Behaviour- What is it??  </vt:lpstr>
      <vt:lpstr>PowerPoint Presentation</vt:lpstr>
      <vt:lpstr>Critical Thinking- Detectives- Use of Ice berg</vt:lpstr>
      <vt:lpstr>STAR</vt:lpstr>
      <vt:lpstr>Star  </vt:lpstr>
      <vt:lpstr>Which model do you prefer? Use each model to analyse/critically think</vt:lpstr>
      <vt:lpstr>References</vt:lpstr>
      <vt:lpstr>What is Sensory Integration (SI)?</vt:lpstr>
      <vt:lpstr>PowerPoint Presentation</vt:lpstr>
      <vt:lpstr>Our Sensory Processing</vt:lpstr>
      <vt:lpstr>PowerPoint Presentation</vt:lpstr>
      <vt:lpstr>PowerPoint Presentation</vt:lpstr>
      <vt:lpstr>PowerPoint Presentation</vt:lpstr>
      <vt:lpstr>Perception</vt:lpstr>
      <vt:lpstr>Emotion &amp; cognition</vt:lpstr>
      <vt:lpstr>Physical</vt:lpstr>
      <vt:lpstr>Sensory Processing Difficulties</vt:lpstr>
      <vt:lpstr>What have you seen with children you have worked with?</vt:lpstr>
      <vt:lpstr>PowerPoint Presentation</vt:lpstr>
      <vt:lpstr>PowerPoint Presentation</vt:lpstr>
      <vt:lpstr>PowerPoint Presentation</vt:lpstr>
      <vt:lpstr>Sensory Processing Difficulties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Critical appraisal Tools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Amanda Atkinson (ABM ULHB - Occupational Therapy)</dc:creator>
  <cp:lastModifiedBy>Teagan Thomas-Walters</cp:lastModifiedBy>
  <cp:revision>188</cp:revision>
  <dcterms:created xsi:type="dcterms:W3CDTF">2006-08-16T00:00:00Z</dcterms:created>
  <dcterms:modified xsi:type="dcterms:W3CDTF">2020-03-26T14:59:10Z</dcterms:modified>
</cp:coreProperties>
</file>