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21"/>
  </p:notesMasterIdLst>
  <p:handoutMasterIdLst>
    <p:handoutMasterId r:id="rId22"/>
  </p:handoutMasterIdLst>
  <p:sldIdLst>
    <p:sldId id="257" r:id="rId2"/>
    <p:sldId id="273" r:id="rId3"/>
    <p:sldId id="258" r:id="rId4"/>
    <p:sldId id="267" r:id="rId5"/>
    <p:sldId id="259" r:id="rId6"/>
    <p:sldId id="274" r:id="rId7"/>
    <p:sldId id="260" r:id="rId8"/>
    <p:sldId id="275" r:id="rId9"/>
    <p:sldId id="263" r:id="rId10"/>
    <p:sldId id="276" r:id="rId11"/>
    <p:sldId id="281" r:id="rId12"/>
    <p:sldId id="279" r:id="rId13"/>
    <p:sldId id="270" r:id="rId14"/>
    <p:sldId id="272" r:id="rId15"/>
    <p:sldId id="277" r:id="rId16"/>
    <p:sldId id="266" r:id="rId17"/>
    <p:sldId id="271" r:id="rId18"/>
    <p:sldId id="280" r:id="rId19"/>
    <p:sldId id="278" r:id="rId20"/>
  </p:sldIdLst>
  <p:sldSz cx="12188825"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1008">
          <p15:clr>
            <a:srgbClr val="A4A3A4"/>
          </p15:clr>
        </p15:guide>
        <p15:guide id="3" orient="horz" pos="3888">
          <p15:clr>
            <a:srgbClr val="A4A3A4"/>
          </p15:clr>
        </p15:guide>
        <p15:guide id="4" orient="horz" pos="864" userDrawn="1">
          <p15:clr>
            <a:srgbClr val="A4A3A4"/>
          </p15:clr>
        </p15:guide>
        <p15:guide id="5" pos="3839">
          <p15:clr>
            <a:srgbClr val="A4A3A4"/>
          </p15:clr>
        </p15:guide>
        <p15:guide id="6" pos="1007">
          <p15:clr>
            <a:srgbClr val="A4A3A4"/>
          </p15:clr>
        </p15:guide>
        <p15:guide id="7" pos="7173">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296DD4C-5670-8647-DCF8-2DC01CA6B306}" name="Abdul Ullah" initials="AU" userId="e5135b3a70b30327"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ABFCF23-3B69-468F-B69F-88F6DE6A72F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786" autoAdjust="0"/>
    <p:restoredTop sz="94660"/>
  </p:normalViewPr>
  <p:slideViewPr>
    <p:cSldViewPr showGuides="1">
      <p:cViewPr varScale="1">
        <p:scale>
          <a:sx n="64" d="100"/>
          <a:sy n="64" d="100"/>
        </p:scale>
        <p:origin x="760" y="48"/>
      </p:cViewPr>
      <p:guideLst>
        <p:guide orient="horz" pos="2160"/>
        <p:guide orient="horz" pos="1008"/>
        <p:guide orient="horz" pos="3888"/>
        <p:guide orient="horz" pos="864"/>
        <p:guide pos="3839"/>
        <p:guide pos="1007"/>
        <p:guide pos="7173"/>
      </p:guideLst>
    </p:cSldViewPr>
  </p:slideViewPr>
  <p:notesTextViewPr>
    <p:cViewPr>
      <p:scale>
        <a:sx n="3" d="2"/>
        <a:sy n="3" d="2"/>
      </p:scale>
      <p:origin x="0" y="0"/>
    </p:cViewPr>
  </p:notesTextViewPr>
  <p:notesViewPr>
    <p:cSldViewPr showGuides="1">
      <p:cViewPr varScale="1">
        <p:scale>
          <a:sx n="76" d="100"/>
          <a:sy n="76" d="100"/>
        </p:scale>
        <p:origin x="2562" y="96"/>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 Id="rId27" Type="http://schemas.microsoft.com/office/2018/10/relationships/authors" Target="authors.xml"/></Relationships>
</file>

<file path=ppt/drawings/_rels/vmlDrawing1.vml.rels><?xml version="1.0" encoding="UTF-8" standalone="yes"?>
<Relationships xmlns="http://schemas.openxmlformats.org/package/2006/relationships"><Relationship Id="rId2" Type="http://schemas.openxmlformats.org/officeDocument/2006/relationships/image" Target="../media/image25.emf"/><Relationship Id="rId1" Type="http://schemas.openxmlformats.org/officeDocument/2006/relationships/image" Target="../media/image24.emf"/></Relationships>
</file>

<file path=ppt/drawings/_rels/vmlDrawing2.vml.rels><?xml version="1.0" encoding="UTF-8" standalone="yes"?>
<Relationships xmlns="http://schemas.openxmlformats.org/package/2006/relationships"><Relationship Id="rId2" Type="http://schemas.openxmlformats.org/officeDocument/2006/relationships/image" Target="../media/image27.emf"/><Relationship Id="rId1" Type="http://schemas.openxmlformats.org/officeDocument/2006/relationships/image" Target="../media/image26.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BDB7646E-8811-423A-9C42-2CBFADA00A96}" type="datetimeFigureOut">
              <a:rPr lang="en-US" smtClean="0"/>
              <a:t>4/13/2022</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04360E59-1627-4404-ACC5-51C744AB0F27}" type="slidenum">
              <a:rPr lang="en-US" smtClean="0"/>
              <a:t>‹#›</a:t>
            </a:fld>
            <a:endParaRPr lang="en-US"/>
          </a:p>
        </p:txBody>
      </p:sp>
    </p:spTree>
    <p:extLst>
      <p:ext uri="{BB962C8B-B14F-4D97-AF65-F5344CB8AC3E}">
        <p14:creationId xmlns:p14="http://schemas.microsoft.com/office/powerpoint/2010/main" val="5162254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solidFill>
                  <a:schemeClr val="tx1"/>
                </a:solidFill>
              </a:defRPr>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solidFill>
                  <a:schemeClr val="tx1"/>
                </a:solidFill>
              </a:defRPr>
            </a:lvl1pPr>
          </a:lstStyle>
          <a:p>
            <a:fld id="{D677E230-58DD-43ED-96A1-552DDAB53532}" type="datetimeFigureOut">
              <a:rPr lang="en-US" smtClean="0"/>
              <a:pPr/>
              <a:t>4/13/2022</a:t>
            </a:fld>
            <a:endParaRPr lang="en-US"/>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solidFill>
                  <a:schemeClr val="tx1"/>
                </a:solidFill>
              </a:defRPr>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solidFill>
                  <a:schemeClr val="tx1"/>
                </a:solidFill>
              </a:defRPr>
            </a:lvl1pPr>
          </a:lstStyle>
          <a:p>
            <a:fld id="{841221E5-7225-48EB-A4EE-420E7BFCF705}" type="slidenum">
              <a:rPr lang="en-US" smtClean="0"/>
              <a:pPr/>
              <a:t>‹#›</a:t>
            </a:fld>
            <a:endParaRPr lang="en-US"/>
          </a:p>
        </p:txBody>
      </p:sp>
    </p:spTree>
    <p:extLst>
      <p:ext uri="{BB962C8B-B14F-4D97-AF65-F5344CB8AC3E}">
        <p14:creationId xmlns:p14="http://schemas.microsoft.com/office/powerpoint/2010/main" val="1556669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2"/>
        </a:solidFill>
        <a:latin typeface="+mn-lt"/>
        <a:ea typeface="+mn-ea"/>
        <a:cs typeface="+mn-cs"/>
      </a:defRPr>
    </a:lvl1pPr>
    <a:lvl2pPr marL="457200" algn="l" defTabSz="914400" rtl="0" eaLnBrk="1" latinLnBrk="0" hangingPunct="1">
      <a:defRPr sz="1200" kern="1200">
        <a:solidFill>
          <a:schemeClr val="tx2"/>
        </a:solidFill>
        <a:latin typeface="+mn-lt"/>
        <a:ea typeface="+mn-ea"/>
        <a:cs typeface="+mn-cs"/>
      </a:defRPr>
    </a:lvl2pPr>
    <a:lvl3pPr marL="914400" algn="l" defTabSz="914400" rtl="0" eaLnBrk="1" latinLnBrk="0" hangingPunct="1">
      <a:defRPr sz="1200" kern="1200">
        <a:solidFill>
          <a:schemeClr val="tx2"/>
        </a:solidFill>
        <a:latin typeface="+mn-lt"/>
        <a:ea typeface="+mn-ea"/>
        <a:cs typeface="+mn-cs"/>
      </a:defRPr>
    </a:lvl3pPr>
    <a:lvl4pPr marL="1371600" algn="l" defTabSz="914400" rtl="0" eaLnBrk="1" latinLnBrk="0" hangingPunct="1">
      <a:defRPr sz="1200" kern="1200">
        <a:solidFill>
          <a:schemeClr val="tx2"/>
        </a:solidFill>
        <a:latin typeface="+mn-lt"/>
        <a:ea typeface="+mn-ea"/>
        <a:cs typeface="+mn-cs"/>
      </a:defRPr>
    </a:lvl4pPr>
    <a:lvl5pPr marL="1828800" algn="l" defTabSz="914400" rtl="0" eaLnBrk="1" latinLnBrk="0" hangingPunct="1">
      <a:defRPr sz="1200" kern="1200">
        <a:solidFill>
          <a:schemeClr val="tx2"/>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1</a:t>
            </a:fld>
            <a:endParaRPr lang="en-US"/>
          </a:p>
        </p:txBody>
      </p:sp>
    </p:spTree>
    <p:extLst>
      <p:ext uri="{BB962C8B-B14F-4D97-AF65-F5344CB8AC3E}">
        <p14:creationId xmlns:p14="http://schemas.microsoft.com/office/powerpoint/2010/main" val="2329576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841221E5-7225-48EB-A4EE-420E7BFCF705}" type="slidenum">
              <a:rPr lang="en-US" smtClean="0"/>
              <a:pPr/>
              <a:t>3</a:t>
            </a:fld>
            <a:endParaRPr lang="en-US"/>
          </a:p>
        </p:txBody>
      </p:sp>
    </p:spTree>
    <p:extLst>
      <p:ext uri="{BB962C8B-B14F-4D97-AF65-F5344CB8AC3E}">
        <p14:creationId xmlns:p14="http://schemas.microsoft.com/office/powerpoint/2010/main" val="363540635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bwMode="ltGray">
      <p:bgPr>
        <a:gradFill rotWithShape="1">
          <a:gsLst>
            <a:gs pos="0">
              <a:schemeClr val="tx2">
                <a:lumMod val="20000"/>
                <a:lumOff val="80000"/>
              </a:schemeClr>
            </a:gs>
            <a:gs pos="90000">
              <a:schemeClr val="tx2">
                <a:lumMod val="60000"/>
                <a:lumOff val="4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428669" y="1600200"/>
            <a:ext cx="8329031" cy="2680127"/>
          </a:xfrm>
        </p:spPr>
        <p:txBody>
          <a:bodyPr>
            <a:noAutofit/>
          </a:bodyPr>
          <a:lstStyle>
            <a:lvl1pPr>
              <a:defRPr sz="5400">
                <a:solidFill>
                  <a:schemeClr val="tx2">
                    <a:lumMod val="75000"/>
                  </a:schemeClr>
                </a:solidFill>
              </a:defRPr>
            </a:lvl1pPr>
          </a:lstStyle>
          <a:p>
            <a:r>
              <a:rPr lang="en-US"/>
              <a:t>Click to edit Master title style</a:t>
            </a:r>
            <a:endParaRPr dirty="0"/>
          </a:p>
        </p:txBody>
      </p:sp>
      <p:sp>
        <p:nvSpPr>
          <p:cNvPr id="3" name="Subtitle 2"/>
          <p:cNvSpPr>
            <a:spLocks noGrp="1"/>
          </p:cNvSpPr>
          <p:nvPr>
            <p:ph type="subTitle" idx="1"/>
          </p:nvPr>
        </p:nvSpPr>
        <p:spPr>
          <a:xfrm>
            <a:off x="2428669" y="4344915"/>
            <a:ext cx="7516442" cy="1116085"/>
          </a:xfrm>
        </p:spPr>
        <p:txBody>
          <a:bodyPr>
            <a:normAutofit/>
          </a:bodyPr>
          <a:lstStyle>
            <a:lvl1pPr marL="0" indent="0" algn="l">
              <a:spcBef>
                <a:spcPts val="0"/>
              </a:spcBef>
              <a:buNone/>
              <a:defRPr sz="32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dirty="0"/>
          </a:p>
        </p:txBody>
      </p:sp>
      <p:sp>
        <p:nvSpPr>
          <p:cNvPr id="4" name="Date Placeholder 3"/>
          <p:cNvSpPr>
            <a:spLocks noGrp="1"/>
          </p:cNvSpPr>
          <p:nvPr>
            <p:ph type="dt" sz="half" idx="10"/>
          </p:nvPr>
        </p:nvSpPr>
        <p:spPr>
          <a:xfrm>
            <a:off x="4699025" y="6356351"/>
            <a:ext cx="1218883" cy="365125"/>
          </a:xfrm>
        </p:spPr>
        <p:txBody>
          <a:bodyPr/>
          <a:lstStyle>
            <a:lvl1pPr>
              <a:defRPr>
                <a:solidFill>
                  <a:schemeClr val="tx1"/>
                </a:solidFill>
              </a:defRPr>
            </a:lvl1pPr>
          </a:lstStyle>
          <a:p>
            <a:fld id="{80BBE6BF-C811-45BB-8BA9-22EFF2B83FFA}" type="datetime1">
              <a:rPr lang="en-US" smtClean="0"/>
              <a:t>4/13/2022</a:t>
            </a:fld>
            <a:endParaRPr lang="en-US"/>
          </a:p>
        </p:txBody>
      </p:sp>
      <p:sp>
        <p:nvSpPr>
          <p:cNvPr id="5" name="Footer Placeholder 4"/>
          <p:cNvSpPr>
            <a:spLocks noGrp="1"/>
          </p:cNvSpPr>
          <p:nvPr>
            <p:ph type="ftr" sz="quarter" idx="11"/>
          </p:nvPr>
        </p:nvSpPr>
        <p:spPr>
          <a:xfrm>
            <a:off x="6114708" y="6356351"/>
            <a:ext cx="3974065" cy="365125"/>
          </a:xfrm>
        </p:spPr>
        <p:txBody>
          <a:bodyPr/>
          <a:lstStyle>
            <a:lvl1pPr>
              <a:defRPr>
                <a:solidFill>
                  <a:schemeClr val="tx1"/>
                </a:solidFill>
              </a:defRPr>
            </a:lvl1pPr>
          </a:lstStyle>
          <a:p>
            <a:r>
              <a:rPr lang="en-US" dirty="0"/>
              <a:t>Add a footer</a:t>
            </a:r>
          </a:p>
        </p:txBody>
      </p:sp>
      <p:sp>
        <p:nvSpPr>
          <p:cNvPr id="6" name="Slide Number Placeholder 5"/>
          <p:cNvSpPr>
            <a:spLocks noGrp="1"/>
          </p:cNvSpPr>
          <p:nvPr>
            <p:ph type="sldNum" sz="quarter" idx="12"/>
          </p:nvPr>
        </p:nvSpPr>
        <p:spPr>
          <a:xfrm>
            <a:off x="10285571" y="6356351"/>
            <a:ext cx="609441" cy="365125"/>
          </a:xfrm>
        </p:spPr>
        <p:txBody>
          <a:bodyPr/>
          <a:lstStyle>
            <a:lvl1pPr>
              <a:defRPr>
                <a:solidFill>
                  <a:schemeClr val="tx1"/>
                </a:solidFill>
              </a:defRPr>
            </a:lvl1pPr>
          </a:lstStyle>
          <a:p>
            <a:fld id="{7DC1BBB0-96F0-4077-A278-0F3FB5C104D3}" type="slidenum">
              <a:rPr lang="en-US" smtClean="0"/>
              <a:pPr/>
              <a:t>‹#›</a:t>
            </a:fld>
            <a:endParaRPr lang="en-US"/>
          </a:p>
        </p:txBody>
      </p:sp>
      <p:pic>
        <p:nvPicPr>
          <p:cNvPr id="55" name="Picture 2"/>
          <p:cNvPicPr>
            <a:picLocks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
        <p:nvSpPr>
          <p:cNvPr id="36" name="Rectangle 35"/>
          <p:cNvSpPr/>
          <p:nvPr userDrawn="1"/>
        </p:nvSpPr>
        <p:spPr>
          <a:xfrm>
            <a:off x="11892563" y="0"/>
            <a:ext cx="304721" cy="68580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011475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dirty="0"/>
          </a:p>
        </p:txBody>
      </p:sp>
      <p:sp>
        <p:nvSpPr>
          <p:cNvPr id="3" name="Content Placeholder 2"/>
          <p:cNvSpPr>
            <a:spLocks noGrp="1"/>
          </p:cNvSpPr>
          <p:nvPr>
            <p:ph idx="1" hasCustomPrompt="1"/>
          </p:nvPr>
        </p:nvSpPr>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4" name="Date Placeholder 3"/>
          <p:cNvSpPr>
            <a:spLocks noGrp="1"/>
          </p:cNvSpPr>
          <p:nvPr>
            <p:ph type="dt" sz="half" idx="10"/>
          </p:nvPr>
        </p:nvSpPr>
        <p:spPr/>
        <p:txBody>
          <a:bodyPr/>
          <a:lstStyle>
            <a:lvl1pPr>
              <a:defRPr>
                <a:solidFill>
                  <a:schemeClr val="tx1"/>
                </a:solidFill>
              </a:defRPr>
            </a:lvl1pPr>
          </a:lstStyle>
          <a:p>
            <a:fld id="{F39362CC-4597-4E8E-AFE5-237B3DA1FF07}" type="datetime1">
              <a:rPr lang="en-US" smtClean="0"/>
              <a:t>4/13/2022</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r>
              <a:rPr lang="en-US" dirty="0"/>
              <a:t>Add a footer</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15321991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19454" y="1600201"/>
            <a:ext cx="8283272" cy="2654064"/>
          </a:xfrm>
        </p:spPr>
        <p:txBody>
          <a:bodyPr anchor="b">
            <a:normAutofit/>
          </a:bodyPr>
          <a:lstStyle>
            <a:lvl1pPr algn="l">
              <a:defRPr sz="5400" b="0" cap="none" baseline="0">
                <a:solidFill>
                  <a:schemeClr val="tx2">
                    <a:lumMod val="75000"/>
                  </a:schemeClr>
                </a:solidFill>
              </a:defRPr>
            </a:lvl1pPr>
          </a:lstStyle>
          <a:p>
            <a:r>
              <a:rPr lang="en-US"/>
              <a:t>Click to edit Master title style</a:t>
            </a:r>
            <a:endParaRPr dirty="0"/>
          </a:p>
        </p:txBody>
      </p:sp>
      <p:sp>
        <p:nvSpPr>
          <p:cNvPr id="3" name="Text Placeholder 2"/>
          <p:cNvSpPr>
            <a:spLocks noGrp="1"/>
          </p:cNvSpPr>
          <p:nvPr>
            <p:ph type="body" idx="1"/>
          </p:nvPr>
        </p:nvSpPr>
        <p:spPr>
          <a:xfrm>
            <a:off x="1919454" y="4259996"/>
            <a:ext cx="7264623" cy="1150203"/>
          </a:xfrm>
        </p:spPr>
        <p:txBody>
          <a:bodyPr anchor="t">
            <a:normAutofit/>
          </a:bodyPr>
          <a:lstStyle>
            <a:lvl1pPr marL="0" indent="0">
              <a:spcBef>
                <a:spcPts val="0"/>
              </a:spcBef>
              <a:buNone/>
              <a:defRPr sz="32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1"/>
                </a:solidFill>
              </a:defRPr>
            </a:lvl1pPr>
          </a:lstStyle>
          <a:p>
            <a:fld id="{E1F63988-78D4-46C4-B808-1786C6A42859}" type="datetime1">
              <a:rPr lang="en-US" smtClean="0"/>
              <a:t>4/13/2022</a:t>
            </a:fld>
            <a:endParaRPr lang="en-US"/>
          </a:p>
        </p:txBody>
      </p:sp>
      <p:sp>
        <p:nvSpPr>
          <p:cNvPr id="5" name="Footer Placeholder 4"/>
          <p:cNvSpPr>
            <a:spLocks noGrp="1"/>
          </p:cNvSpPr>
          <p:nvPr>
            <p:ph type="ftr" sz="quarter" idx="11"/>
          </p:nvPr>
        </p:nvSpPr>
        <p:spPr/>
        <p:txBody>
          <a:bodyPr/>
          <a:lstStyle>
            <a:lvl1pPr>
              <a:defRPr>
                <a:solidFill>
                  <a:schemeClr val="tx1"/>
                </a:solidFill>
              </a:defRPr>
            </a:lvl1pPr>
          </a:lstStyle>
          <a:p>
            <a:r>
              <a:rPr lang="en-US" dirty="0"/>
              <a:t>Add a footer</a:t>
            </a:r>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pic>
        <p:nvPicPr>
          <p:cNvPr id="7" name="Picture 2"/>
          <p:cNvPicPr>
            <a:picLocks noChangeArrowheads="1"/>
          </p:cNvPicPr>
          <p:nvPr/>
        </p:nvPicPr>
        <p:blipFill>
          <a:blip r:embed="rId2">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
        <p:nvSpPr>
          <p:cNvPr id="9" name="Rectangle 8"/>
          <p:cNvSpPr/>
          <p:nvPr/>
        </p:nvSpPr>
        <p:spPr>
          <a:xfrm>
            <a:off x="11892563" y="0"/>
            <a:ext cx="304721" cy="6858000"/>
          </a:xfrm>
          <a:prstGeom prst="rect">
            <a:avLst/>
          </a:prstGeom>
          <a:solidFill>
            <a:schemeClr val="tx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128736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a:p>
        </p:txBody>
      </p:sp>
      <p:sp>
        <p:nvSpPr>
          <p:cNvPr id="3" name="Content Placeholder 2"/>
          <p:cNvSpPr>
            <a:spLocks noGrp="1"/>
          </p:cNvSpPr>
          <p:nvPr>
            <p:ph sz="half" idx="1" hasCustomPrompt="1"/>
          </p:nvPr>
        </p:nvSpPr>
        <p:spPr>
          <a:xfrm>
            <a:off x="1935496" y="1600200"/>
            <a:ext cx="4572000" cy="4572000"/>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4" name="Content Placeholder 3"/>
          <p:cNvSpPr>
            <a:spLocks noGrp="1"/>
          </p:cNvSpPr>
          <p:nvPr>
            <p:ph sz="half" idx="2" hasCustomPrompt="1"/>
          </p:nvPr>
        </p:nvSpPr>
        <p:spPr>
          <a:xfrm>
            <a:off x="6824328" y="1600200"/>
            <a:ext cx="4572000" cy="4572000"/>
          </a:xfrm>
        </p:spPr>
        <p:txBody>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baseline="0"/>
            </a:lvl6pPr>
            <a:lvl7pPr>
              <a:defRPr sz="1800" baseline="0"/>
            </a:lvl7pPr>
            <a:lvl8pPr>
              <a:defRPr sz="1800" baseline="0"/>
            </a:lvl8pPr>
            <a:lvl9pPr>
              <a:defRPr sz="1800"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5" name="Date Placeholder 4"/>
          <p:cNvSpPr>
            <a:spLocks noGrp="1"/>
          </p:cNvSpPr>
          <p:nvPr>
            <p:ph type="dt" sz="half" idx="10"/>
          </p:nvPr>
        </p:nvSpPr>
        <p:spPr/>
        <p:txBody>
          <a:bodyPr/>
          <a:lstStyle>
            <a:lvl1pPr>
              <a:defRPr>
                <a:solidFill>
                  <a:schemeClr val="tx1"/>
                </a:solidFill>
              </a:defRPr>
            </a:lvl1pPr>
          </a:lstStyle>
          <a:p>
            <a:fld id="{A482C1EE-CCC0-4F27-8918-BF938AC1419F}" type="datetime1">
              <a:rPr lang="en-US" smtClean="0"/>
              <a:t>4/13/2022</a:t>
            </a:fld>
            <a:endParaRPr lang="en-US"/>
          </a:p>
        </p:txBody>
      </p:sp>
      <p:sp>
        <p:nvSpPr>
          <p:cNvPr id="6" name="Footer Placeholder 5"/>
          <p:cNvSpPr>
            <a:spLocks noGrp="1"/>
          </p:cNvSpPr>
          <p:nvPr>
            <p:ph type="ftr" sz="quarter" idx="11"/>
          </p:nvPr>
        </p:nvSpPr>
        <p:spPr/>
        <p:txBody>
          <a:bodyPr/>
          <a:lstStyle>
            <a:lvl1pPr>
              <a:defRPr>
                <a:solidFill>
                  <a:schemeClr val="tx1"/>
                </a:solidFill>
              </a:defRPr>
            </a:lvl1pPr>
          </a:lstStyle>
          <a:p>
            <a:r>
              <a:rPr lang="en-US" dirty="0"/>
              <a:t>Add a footer</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1053845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903413" y="177800"/>
            <a:ext cx="9472824" cy="1239837"/>
          </a:xfrm>
        </p:spPr>
        <p:txBody>
          <a:bodyPr/>
          <a:lstStyle>
            <a:lvl1pPr>
              <a:defRPr>
                <a:solidFill>
                  <a:schemeClr val="tx2">
                    <a:lumMod val="75000"/>
                  </a:schemeClr>
                </a:solidFill>
              </a:defRPr>
            </a:lvl1pPr>
          </a:lstStyle>
          <a:p>
            <a:r>
              <a:rPr lang="en-US"/>
              <a:t>Click to edit Master title style</a:t>
            </a:r>
            <a:endParaRPr dirty="0"/>
          </a:p>
        </p:txBody>
      </p:sp>
      <p:sp>
        <p:nvSpPr>
          <p:cNvPr id="3" name="Text Placeholder 2"/>
          <p:cNvSpPr>
            <a:spLocks noGrp="1"/>
          </p:cNvSpPr>
          <p:nvPr>
            <p:ph type="body" idx="1"/>
          </p:nvPr>
        </p:nvSpPr>
        <p:spPr>
          <a:xfrm>
            <a:off x="1936615" y="1499616"/>
            <a:ext cx="4572000" cy="938784"/>
          </a:xfrm>
        </p:spPr>
        <p:txBody>
          <a:bodyPr anchor="b">
            <a:noAutofit/>
          </a:bodyPr>
          <a:lstStyle>
            <a:lvl1pPr marL="0" indent="0">
              <a:spcBef>
                <a:spcPts val="0"/>
              </a:spcBef>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hasCustomPrompt="1"/>
          </p:nvPr>
        </p:nvSpPr>
        <p:spPr>
          <a:xfrm>
            <a:off x="1936615" y="2514706"/>
            <a:ext cx="4572000" cy="3657493"/>
          </a:xfrm>
        </p:spPr>
        <p:txBody>
          <a:bodyPr>
            <a:norm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baseline="0"/>
            </a:lvl8pPr>
            <a:lvl9pPr>
              <a:defRPr sz="1600"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5" name="Text Placeholder 4"/>
          <p:cNvSpPr>
            <a:spLocks noGrp="1"/>
          </p:cNvSpPr>
          <p:nvPr>
            <p:ph type="body" sz="quarter" idx="3"/>
          </p:nvPr>
        </p:nvSpPr>
        <p:spPr>
          <a:xfrm>
            <a:off x="6824328" y="1499616"/>
            <a:ext cx="4572000" cy="938784"/>
          </a:xfrm>
        </p:spPr>
        <p:txBody>
          <a:bodyPr anchor="b">
            <a:noAutofit/>
          </a:bodyPr>
          <a:lstStyle>
            <a:lvl1pPr marL="0" indent="0">
              <a:spcBef>
                <a:spcPts val="0"/>
              </a:spcBef>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hasCustomPrompt="1"/>
          </p:nvPr>
        </p:nvSpPr>
        <p:spPr>
          <a:xfrm>
            <a:off x="6824328" y="2514600"/>
            <a:ext cx="4572000" cy="3655568"/>
          </a:xfrm>
        </p:spPr>
        <p:txBody>
          <a:bodyPr>
            <a:norm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7" name="Date Placeholder 6"/>
          <p:cNvSpPr>
            <a:spLocks noGrp="1"/>
          </p:cNvSpPr>
          <p:nvPr>
            <p:ph type="dt" sz="half" idx="10"/>
          </p:nvPr>
        </p:nvSpPr>
        <p:spPr/>
        <p:txBody>
          <a:bodyPr/>
          <a:lstStyle>
            <a:lvl1pPr>
              <a:defRPr>
                <a:solidFill>
                  <a:schemeClr val="tx1"/>
                </a:solidFill>
              </a:defRPr>
            </a:lvl1pPr>
          </a:lstStyle>
          <a:p>
            <a:fld id="{B9A0C48B-9D86-4C33-9BD3-2929B1D74E3D}" type="datetime1">
              <a:rPr lang="en-US" smtClean="0"/>
              <a:t>4/13/2022</a:t>
            </a:fld>
            <a:endParaRPr lang="en-US"/>
          </a:p>
        </p:txBody>
      </p:sp>
      <p:sp>
        <p:nvSpPr>
          <p:cNvPr id="8" name="Footer Placeholder 7"/>
          <p:cNvSpPr>
            <a:spLocks noGrp="1"/>
          </p:cNvSpPr>
          <p:nvPr>
            <p:ph type="ftr" sz="quarter" idx="11"/>
          </p:nvPr>
        </p:nvSpPr>
        <p:spPr/>
        <p:txBody>
          <a:bodyPr/>
          <a:lstStyle>
            <a:lvl1pPr>
              <a:defRPr>
                <a:solidFill>
                  <a:schemeClr val="tx1"/>
                </a:solidFill>
              </a:defRPr>
            </a:lvl1pPr>
          </a:lstStyle>
          <a:p>
            <a:r>
              <a:rPr lang="en-US" dirty="0"/>
              <a:t>Add a footer</a:t>
            </a:r>
          </a:p>
        </p:txBody>
      </p:sp>
      <p:sp>
        <p:nvSpPr>
          <p:cNvPr id="9" name="Slide Number Placeholder 8"/>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2848964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dirty="0"/>
          </a:p>
        </p:txBody>
      </p:sp>
      <p:sp>
        <p:nvSpPr>
          <p:cNvPr id="3" name="Date Placeholder 2"/>
          <p:cNvSpPr>
            <a:spLocks noGrp="1"/>
          </p:cNvSpPr>
          <p:nvPr>
            <p:ph type="dt" sz="half" idx="10"/>
          </p:nvPr>
        </p:nvSpPr>
        <p:spPr/>
        <p:txBody>
          <a:bodyPr/>
          <a:lstStyle>
            <a:lvl1pPr>
              <a:defRPr>
                <a:solidFill>
                  <a:schemeClr val="tx1"/>
                </a:solidFill>
              </a:defRPr>
            </a:lvl1pPr>
          </a:lstStyle>
          <a:p>
            <a:fld id="{E87B711C-F9D6-42CE-B848-D107B7756573}" type="datetime1">
              <a:rPr lang="en-US" smtClean="0"/>
              <a:t>4/13/2022</a:t>
            </a:fld>
            <a:endParaRPr lang="en-US"/>
          </a:p>
        </p:txBody>
      </p:sp>
      <p:sp>
        <p:nvSpPr>
          <p:cNvPr id="4" name="Footer Placeholder 3"/>
          <p:cNvSpPr>
            <a:spLocks noGrp="1"/>
          </p:cNvSpPr>
          <p:nvPr>
            <p:ph type="ftr" sz="quarter" idx="11"/>
          </p:nvPr>
        </p:nvSpPr>
        <p:spPr/>
        <p:txBody>
          <a:bodyPr/>
          <a:lstStyle>
            <a:lvl1pPr>
              <a:defRPr>
                <a:solidFill>
                  <a:schemeClr val="tx1"/>
                </a:solidFill>
              </a:defRPr>
            </a:lvl1pPr>
          </a:lstStyle>
          <a:p>
            <a:r>
              <a:rPr lang="en-US" dirty="0"/>
              <a:t>Add a footer</a:t>
            </a:r>
          </a:p>
        </p:txBody>
      </p:sp>
      <p:sp>
        <p:nvSpPr>
          <p:cNvPr id="5" name="Slide Number Placeholder 4"/>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Tree>
    <p:extLst>
      <p:ext uri="{BB962C8B-B14F-4D97-AF65-F5344CB8AC3E}">
        <p14:creationId xmlns:p14="http://schemas.microsoft.com/office/powerpoint/2010/main" val="2087922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2"/>
          <p:cNvSpPr>
            <a:spLocks noGrp="1"/>
          </p:cNvSpPr>
          <p:nvPr>
            <p:ph type="dt" sz="half" idx="10"/>
          </p:nvPr>
        </p:nvSpPr>
        <p:spPr>
          <a:xfrm>
            <a:off x="5180250" y="6356351"/>
            <a:ext cx="1218883" cy="365125"/>
          </a:xfrm>
        </p:spPr>
        <p:txBody>
          <a:bodyPr/>
          <a:lstStyle/>
          <a:p>
            <a:fld id="{4C1EAC44-87EE-4E25-9BCB-D1B8F4FDD9D1}" type="datetime1">
              <a:rPr lang="en-US" smtClean="0"/>
              <a:t>4/13/2022</a:t>
            </a:fld>
            <a:endParaRPr lang="en-US"/>
          </a:p>
        </p:txBody>
      </p:sp>
      <p:sp>
        <p:nvSpPr>
          <p:cNvPr id="6" name="Footer Placeholder 3"/>
          <p:cNvSpPr>
            <a:spLocks noGrp="1"/>
          </p:cNvSpPr>
          <p:nvPr>
            <p:ph type="ftr" sz="quarter" idx="11"/>
          </p:nvPr>
        </p:nvSpPr>
        <p:spPr>
          <a:xfrm>
            <a:off x="6595933" y="6356351"/>
            <a:ext cx="3974065" cy="365125"/>
          </a:xfrm>
        </p:spPr>
        <p:txBody>
          <a:bodyPr/>
          <a:lstStyle/>
          <a:p>
            <a:r>
              <a:rPr lang="en-US" dirty="0"/>
              <a:t>Add a footer</a:t>
            </a:r>
          </a:p>
        </p:txBody>
      </p:sp>
      <p:sp>
        <p:nvSpPr>
          <p:cNvPr id="7" name="Slide Number Placeholder 4"/>
          <p:cNvSpPr>
            <a:spLocks noGrp="1"/>
          </p:cNvSpPr>
          <p:nvPr>
            <p:ph type="sldNum" sz="quarter" idx="12"/>
          </p:nvPr>
        </p:nvSpPr>
        <p:spPr>
          <a:xfrm>
            <a:off x="10766796" y="6356351"/>
            <a:ext cx="609441" cy="365125"/>
          </a:xfrm>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29732897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bwMode="white">
          <a:xfrm>
            <a:off x="1074240" y="381000"/>
            <a:ext cx="3293422" cy="1371600"/>
          </a:xfrm>
        </p:spPr>
        <p:txBody>
          <a:bodyPr anchor="b">
            <a:normAutofit/>
          </a:bodyPr>
          <a:lstStyle>
            <a:lvl1pPr algn="l">
              <a:defRPr sz="2800" b="0" cap="all" baseline="0">
                <a:solidFill>
                  <a:schemeClr val="tx2">
                    <a:lumMod val="75000"/>
                  </a:schemeClr>
                </a:solidFill>
              </a:defRPr>
            </a:lvl1pPr>
          </a:lstStyle>
          <a:p>
            <a:r>
              <a:rPr lang="en-US"/>
              <a:t>Click to edit Master title style</a:t>
            </a:r>
            <a:endParaRPr dirty="0"/>
          </a:p>
        </p:txBody>
      </p:sp>
      <p:sp>
        <p:nvSpPr>
          <p:cNvPr id="3" name="Content Placeholder 2"/>
          <p:cNvSpPr>
            <a:spLocks noGrp="1"/>
          </p:cNvSpPr>
          <p:nvPr>
            <p:ph idx="1" hasCustomPrompt="1"/>
          </p:nvPr>
        </p:nvSpPr>
        <p:spPr>
          <a:xfrm>
            <a:off x="5180251" y="482600"/>
            <a:ext cx="6195986" cy="5689600"/>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baseline="0"/>
            </a:lvl8pPr>
            <a:lvl9pPr>
              <a:defRPr sz="1800" baseline="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4" name="Text Placeholder 3"/>
          <p:cNvSpPr>
            <a:spLocks noGrp="1"/>
          </p:cNvSpPr>
          <p:nvPr>
            <p:ph type="body" sz="half" idx="2"/>
          </p:nvPr>
        </p:nvSpPr>
        <p:spPr bwMode="white">
          <a:xfrm>
            <a:off x="1074240"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tx1"/>
                </a:solidFill>
              </a:defRPr>
            </a:lvl1pPr>
          </a:lstStyle>
          <a:p>
            <a:fld id="{E68E44B9-3FFE-4574-9630-3E5A6F960186}" type="datetime1">
              <a:rPr lang="en-US" smtClean="0"/>
              <a:t>4/13/2022</a:t>
            </a:fld>
            <a:endParaRPr lang="en-US"/>
          </a:p>
        </p:txBody>
      </p:sp>
      <p:sp>
        <p:nvSpPr>
          <p:cNvPr id="6" name="Footer Placeholder 5"/>
          <p:cNvSpPr>
            <a:spLocks noGrp="1"/>
          </p:cNvSpPr>
          <p:nvPr>
            <p:ph type="ftr" sz="quarter" idx="11"/>
          </p:nvPr>
        </p:nvSpPr>
        <p:spPr/>
        <p:txBody>
          <a:bodyPr/>
          <a:lstStyle>
            <a:lvl1pPr>
              <a:defRPr>
                <a:solidFill>
                  <a:schemeClr val="tx1"/>
                </a:solidFill>
              </a:defRPr>
            </a:lvl1pPr>
          </a:lstStyle>
          <a:p>
            <a:r>
              <a:rPr lang="en-US" dirty="0"/>
              <a:t>Add a footer</a:t>
            </a:r>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7DC1BBB0-96F0-4077-A278-0F3FB5C104D3}" type="slidenum">
              <a:rPr lang="en-US" smtClean="0"/>
              <a:pPr/>
              <a:t>‹#›</a:t>
            </a:fld>
            <a:endParaRPr lang="en-US"/>
          </a:p>
        </p:txBody>
      </p:sp>
      <p:sp>
        <p:nvSpPr>
          <p:cNvPr id="9" name="Rectangle 8"/>
          <p:cNvSpPr/>
          <p:nvPr/>
        </p:nvSpPr>
        <p:spPr>
          <a:xfrm>
            <a:off x="11884104" y="0"/>
            <a:ext cx="30472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34763948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74240" y="381000"/>
            <a:ext cx="3293422" cy="1371600"/>
          </a:xfrm>
        </p:spPr>
        <p:txBody>
          <a:bodyPr anchor="b">
            <a:normAutofit/>
          </a:bodyPr>
          <a:lstStyle>
            <a:lvl1pPr algn="l">
              <a:defRPr sz="2800" b="0" cap="all" baseline="0">
                <a:solidFill>
                  <a:schemeClr val="tx2">
                    <a:lumMod val="75000"/>
                  </a:schemeClr>
                </a:solidFill>
              </a:defRPr>
            </a:lvl1pPr>
          </a:lstStyle>
          <a:p>
            <a:r>
              <a:rPr lang="en-US"/>
              <a:t>Click to edit Master title style</a:t>
            </a:r>
            <a:endParaRPr dirty="0"/>
          </a:p>
        </p:txBody>
      </p:sp>
      <p:sp>
        <p:nvSpPr>
          <p:cNvPr id="3" name="Picture Placeholder 2" descr="An empty placeholder to add an image. Click on the placeholder and select the image that you wish to add"/>
          <p:cNvSpPr>
            <a:spLocks noGrp="1"/>
          </p:cNvSpPr>
          <p:nvPr>
            <p:ph type="pic" idx="1"/>
          </p:nvPr>
        </p:nvSpPr>
        <p:spPr bwMode="auto">
          <a:xfrm>
            <a:off x="5180251" y="482600"/>
            <a:ext cx="6195986" cy="5689600"/>
          </a:xfrm>
          <a:ln w="19050">
            <a:solidFill>
              <a:schemeClr val="bg1"/>
            </a:solidFill>
          </a:ln>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dirty="0"/>
          </a:p>
        </p:txBody>
      </p:sp>
      <p:sp>
        <p:nvSpPr>
          <p:cNvPr id="4" name="Text Placeholder 3"/>
          <p:cNvSpPr>
            <a:spLocks noGrp="1"/>
          </p:cNvSpPr>
          <p:nvPr>
            <p:ph type="body" sz="half" idx="2"/>
          </p:nvPr>
        </p:nvSpPr>
        <p:spPr>
          <a:xfrm>
            <a:off x="1074240" y="1828800"/>
            <a:ext cx="3293422" cy="4343400"/>
          </a:xfrm>
        </p:spPr>
        <p:txBody>
          <a:bodyPr>
            <a:normAutofit/>
          </a:bodyPr>
          <a:lstStyle>
            <a:lvl1pPr marL="0" indent="0">
              <a:buNone/>
              <a:defRPr sz="20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66F492-7803-4716-B969-A5873965FF8A}" type="datetime1">
              <a:rPr lang="en-US" smtClean="0"/>
              <a:t>4/13/2022</a:t>
            </a:fld>
            <a:endParaRPr lang="en-US"/>
          </a:p>
        </p:txBody>
      </p:sp>
      <p:sp>
        <p:nvSpPr>
          <p:cNvPr id="6" name="Footer Placeholder 5"/>
          <p:cNvSpPr>
            <a:spLocks noGrp="1"/>
          </p:cNvSpPr>
          <p:nvPr>
            <p:ph type="ftr" sz="quarter" idx="11"/>
          </p:nvPr>
        </p:nvSpPr>
        <p:spPr/>
        <p:txBody>
          <a:bodyPr/>
          <a:lstStyle/>
          <a:p>
            <a:r>
              <a:rPr lang="en-US" dirty="0"/>
              <a:t>Add a footer</a:t>
            </a:r>
          </a:p>
        </p:txBody>
      </p:sp>
      <p:sp>
        <p:nvSpPr>
          <p:cNvPr id="7" name="Slide Number Placeholder 6"/>
          <p:cNvSpPr>
            <a:spLocks noGrp="1"/>
          </p:cNvSpPr>
          <p:nvPr>
            <p:ph type="sldNum" sz="quarter" idx="12"/>
          </p:nvPr>
        </p:nvSpPr>
        <p:spPr/>
        <p:txBody>
          <a:bodyPr/>
          <a:lstStyle/>
          <a:p>
            <a:fld id="{7DC1BBB0-96F0-4077-A278-0F3FB5C104D3}" type="slidenum">
              <a:rPr lang="en-US" smtClean="0"/>
              <a:t>‹#›</a:t>
            </a:fld>
            <a:endParaRPr lang="en-US"/>
          </a:p>
        </p:txBody>
      </p:sp>
      <p:sp>
        <p:nvSpPr>
          <p:cNvPr id="9" name="Rectangle 8"/>
          <p:cNvSpPr/>
          <p:nvPr/>
        </p:nvSpPr>
        <p:spPr>
          <a:xfrm>
            <a:off x="11884104" y="0"/>
            <a:ext cx="30472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2256456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lumMod val="75000"/>
                  </a:schemeClr>
                </a:solidFill>
              </a:defRPr>
            </a:lvl1pPr>
          </a:lstStyle>
          <a:p>
            <a:r>
              <a:rPr lang="en-US"/>
              <a:t>Click to edit Master title style</a:t>
            </a:r>
            <a:endParaRPr dirty="0"/>
          </a:p>
        </p:txBody>
      </p:sp>
      <p:sp>
        <p:nvSpPr>
          <p:cNvPr id="3" name="Vertical Text Placeholder 2"/>
          <p:cNvSpPr>
            <a:spLocks noGrp="1"/>
          </p:cNvSpPr>
          <p:nvPr>
            <p:ph type="body" orient="vert" idx="1" hasCustomPrompt="1"/>
          </p:nvPr>
        </p:nvSpPr>
        <p:spPr/>
        <p:txBody>
          <a:bodyPr vert="eaVert"/>
          <a:lstStyle>
            <a:lvl5pPr>
              <a:defRPr/>
            </a:lvl5pPr>
            <a:lvl6pPr>
              <a:defRPr/>
            </a:lvl6pPr>
            <a:lvl7pPr>
              <a:defRPr/>
            </a:lvl7pPr>
            <a:lvl8pPr>
              <a:defRPr/>
            </a:lvl8pPr>
            <a:lvl9pPr>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4" name="Date Placeholder 3"/>
          <p:cNvSpPr>
            <a:spLocks noGrp="1"/>
          </p:cNvSpPr>
          <p:nvPr>
            <p:ph type="dt" sz="half" idx="10"/>
          </p:nvPr>
        </p:nvSpPr>
        <p:spPr/>
        <p:txBody>
          <a:bodyPr/>
          <a:lstStyle/>
          <a:p>
            <a:fld id="{42DF41C5-B5F2-469F-BA25-292CFCDAF6E0}" type="datetime1">
              <a:rPr lang="en-US" smtClean="0"/>
              <a:t>4/13/2022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Tree>
    <p:extLst>
      <p:ext uri="{BB962C8B-B14F-4D97-AF65-F5344CB8AC3E}">
        <p14:creationId xmlns:p14="http://schemas.microsoft.com/office/powerpoint/2010/main" val="2349678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9612" y="685800"/>
            <a:ext cx="1787526" cy="5486400"/>
          </a:xfrm>
        </p:spPr>
        <p:txBody>
          <a:bodyPr vert="eaVert"/>
          <a:lstStyle/>
          <a:p>
            <a:r>
              <a:rPr lang="en-US"/>
              <a:t>Click to edit Master title style</a:t>
            </a:r>
            <a:endParaRPr dirty="0"/>
          </a:p>
        </p:txBody>
      </p:sp>
      <p:sp>
        <p:nvSpPr>
          <p:cNvPr id="3" name="Vertical Text Placeholder 2"/>
          <p:cNvSpPr>
            <a:spLocks noGrp="1"/>
          </p:cNvSpPr>
          <p:nvPr>
            <p:ph type="body" orient="vert" idx="1" hasCustomPrompt="1"/>
          </p:nvPr>
        </p:nvSpPr>
        <p:spPr>
          <a:xfrm>
            <a:off x="1598613" y="685800"/>
            <a:ext cx="7848599" cy="5486400"/>
          </a:xfrm>
        </p:spPr>
        <p:txBody>
          <a:bodyPr vert="eaVert"/>
          <a:lstStyle>
            <a:lvl5pPr>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4" name="Date Placeholder 3"/>
          <p:cNvSpPr>
            <a:spLocks noGrp="1"/>
          </p:cNvSpPr>
          <p:nvPr>
            <p:ph type="dt" sz="half" idx="10"/>
          </p:nvPr>
        </p:nvSpPr>
        <p:spPr/>
        <p:txBody>
          <a:bodyPr/>
          <a:lstStyle/>
          <a:p>
            <a:fld id="{E69D85FE-5443-4629-8A1C-6F6EA57CBD60}" type="datetime1">
              <a:rPr lang="en-US" smtClean="0"/>
              <a:t>4/13/2022</a:t>
            </a:fld>
            <a:endParaRPr lang="en-US"/>
          </a:p>
        </p:txBody>
      </p:sp>
      <p:sp>
        <p:nvSpPr>
          <p:cNvPr id="5" name="Footer Placeholder 4"/>
          <p:cNvSpPr>
            <a:spLocks noGrp="1"/>
          </p:cNvSpPr>
          <p:nvPr>
            <p:ph type="ftr" sz="quarter" idx="11"/>
          </p:nvPr>
        </p:nvSpPr>
        <p:spPr/>
        <p:txBody>
          <a:bodyPr/>
          <a:lstStyle/>
          <a:p>
            <a:r>
              <a:rPr lang="en-US" dirty="0"/>
              <a:t>Add a footer</a:t>
            </a:r>
          </a:p>
        </p:txBody>
      </p:sp>
      <p:sp>
        <p:nvSpPr>
          <p:cNvPr id="6" name="Slide Number Placeholder 5"/>
          <p:cNvSpPr>
            <a:spLocks noGrp="1"/>
          </p:cNvSpPr>
          <p:nvPr>
            <p:ph type="sldNum" sz="quarter" idx="12"/>
          </p:nvPr>
        </p:nvSpPr>
        <p:spPr/>
        <p:txBody>
          <a:bodyPr/>
          <a:lstStyle/>
          <a:p>
            <a:fld id="{7DC1BBB0-96F0-4077-A278-0F3FB5C104D3}" type="slidenum">
              <a:rPr lang="en-US" smtClean="0"/>
              <a:t>‹#›</a:t>
            </a:fld>
            <a:endParaRPr lang="en-US"/>
          </a:p>
        </p:txBody>
      </p:sp>
      <p:sp>
        <p:nvSpPr>
          <p:cNvPr id="8" name="Rectangle 7"/>
          <p:cNvSpPr/>
          <p:nvPr userDrawn="1"/>
        </p:nvSpPr>
        <p:spPr>
          <a:xfrm>
            <a:off x="11885691" y="0"/>
            <a:ext cx="304721" cy="6858000"/>
          </a:xfrm>
          <a:prstGeom prst="rect">
            <a:avLst/>
          </a:prstGeom>
          <a:solidFill>
            <a:schemeClr val="tx2">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spTree>
    <p:extLst>
      <p:ext uri="{BB962C8B-B14F-4D97-AF65-F5344CB8AC3E}">
        <p14:creationId xmlns:p14="http://schemas.microsoft.com/office/powerpoint/2010/main" val="28486373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rotWithShape="1">
          <a:gsLst>
            <a:gs pos="0">
              <a:schemeClr val="tx2">
                <a:lumMod val="20000"/>
                <a:lumOff val="80000"/>
              </a:schemeClr>
            </a:gs>
            <a:gs pos="90000">
              <a:schemeClr val="tx2">
                <a:lumMod val="60000"/>
                <a:lumOff val="40000"/>
              </a:schemeClr>
            </a:gs>
          </a:gsLst>
          <a:path path="circle">
            <a:fillToRect l="50000" t="50000" r="50000" b="50000"/>
          </a:path>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903413" y="177800"/>
            <a:ext cx="9472824" cy="1239837"/>
          </a:xfrm>
          <a:prstGeom prst="rect">
            <a:avLst/>
          </a:prstGeom>
        </p:spPr>
        <p:txBody>
          <a:bodyPr vert="horz" lIns="91440" tIns="45720" rIns="91440" bIns="45720" rtlCol="0" anchor="b">
            <a:normAutofit/>
          </a:bodyPr>
          <a:lstStyle/>
          <a:p>
            <a:r>
              <a:rPr lang="en-US"/>
              <a:t>Click to edit Master title style</a:t>
            </a:r>
            <a:endParaRPr dirty="0"/>
          </a:p>
        </p:txBody>
      </p:sp>
      <p:sp>
        <p:nvSpPr>
          <p:cNvPr id="3" name="Text Placeholder 2"/>
          <p:cNvSpPr>
            <a:spLocks noGrp="1"/>
          </p:cNvSpPr>
          <p:nvPr>
            <p:ph type="body" idx="1"/>
          </p:nvPr>
        </p:nvSpPr>
        <p:spPr>
          <a:xfrm>
            <a:off x="1903413" y="1600200"/>
            <a:ext cx="9472824" cy="45720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dirty="0"/>
          </a:p>
        </p:txBody>
      </p:sp>
      <p:sp>
        <p:nvSpPr>
          <p:cNvPr id="4" name="Date Placeholder 3"/>
          <p:cNvSpPr>
            <a:spLocks noGrp="1"/>
          </p:cNvSpPr>
          <p:nvPr>
            <p:ph type="dt" sz="half" idx="2"/>
          </p:nvPr>
        </p:nvSpPr>
        <p:spPr>
          <a:xfrm>
            <a:off x="5180250" y="6356351"/>
            <a:ext cx="1218883" cy="365125"/>
          </a:xfrm>
          <a:prstGeom prst="rect">
            <a:avLst/>
          </a:prstGeom>
        </p:spPr>
        <p:txBody>
          <a:bodyPr vert="horz" lIns="91440" tIns="45720" rIns="91440" bIns="45720" rtlCol="0" anchor="ctr"/>
          <a:lstStyle>
            <a:lvl1pPr algn="l">
              <a:defRPr sz="1100" cap="all" baseline="0">
                <a:solidFill>
                  <a:schemeClr val="tx1"/>
                </a:solidFill>
              </a:defRPr>
            </a:lvl1pPr>
          </a:lstStyle>
          <a:p>
            <a:fld id="{FD004168-AADC-4457-9784-543656FEE4FC}" type="datetime1">
              <a:rPr lang="en-US" smtClean="0"/>
              <a:pPr/>
              <a:t>4/13/2022</a:t>
            </a:fld>
            <a:endParaRPr lang="en-US"/>
          </a:p>
        </p:txBody>
      </p:sp>
      <p:sp>
        <p:nvSpPr>
          <p:cNvPr id="5" name="Footer Placeholder 4"/>
          <p:cNvSpPr>
            <a:spLocks noGrp="1"/>
          </p:cNvSpPr>
          <p:nvPr>
            <p:ph type="ftr" sz="quarter" idx="3"/>
          </p:nvPr>
        </p:nvSpPr>
        <p:spPr>
          <a:xfrm>
            <a:off x="6595933" y="6356351"/>
            <a:ext cx="3974065" cy="365125"/>
          </a:xfrm>
          <a:prstGeom prst="rect">
            <a:avLst/>
          </a:prstGeom>
        </p:spPr>
        <p:txBody>
          <a:bodyPr vert="horz" lIns="91440" tIns="45720" rIns="91440" bIns="45720" rtlCol="0" anchor="ctr"/>
          <a:lstStyle>
            <a:lvl1pPr algn="ctr">
              <a:defRPr sz="1100" cap="all" baseline="0">
                <a:solidFill>
                  <a:schemeClr val="tx1"/>
                </a:solidFill>
              </a:defRPr>
            </a:lvl1pPr>
          </a:lstStyle>
          <a:p>
            <a:r>
              <a:rPr lang="en-US"/>
              <a:t>Add a footer</a:t>
            </a:r>
            <a:endParaRPr lang="en-US" dirty="0"/>
          </a:p>
        </p:txBody>
      </p:sp>
      <p:sp>
        <p:nvSpPr>
          <p:cNvPr id="6" name="Slide Number Placeholder 5"/>
          <p:cNvSpPr>
            <a:spLocks noGrp="1"/>
          </p:cNvSpPr>
          <p:nvPr>
            <p:ph type="sldNum" sz="quarter" idx="4"/>
          </p:nvPr>
        </p:nvSpPr>
        <p:spPr>
          <a:xfrm>
            <a:off x="10766796" y="6356351"/>
            <a:ext cx="609441" cy="365125"/>
          </a:xfrm>
          <a:prstGeom prst="rect">
            <a:avLst/>
          </a:prstGeom>
        </p:spPr>
        <p:txBody>
          <a:bodyPr vert="horz" lIns="91440" tIns="45720" rIns="91440" bIns="45720" rtlCol="0" anchor="ctr"/>
          <a:lstStyle>
            <a:lvl1pPr algn="r">
              <a:defRPr sz="1100" cap="all" baseline="0">
                <a:solidFill>
                  <a:schemeClr val="tx1"/>
                </a:solidFill>
              </a:defRPr>
            </a:lvl1pPr>
          </a:lstStyle>
          <a:p>
            <a:fld id="{7DC1BBB0-96F0-4077-A278-0F3FB5C104D3}" type="slidenum">
              <a:rPr lang="en-US" smtClean="0"/>
              <a:pPr/>
              <a:t>‹#›</a:t>
            </a:fld>
            <a:endParaRPr lang="en-US"/>
          </a:p>
        </p:txBody>
      </p:sp>
      <p:sp>
        <p:nvSpPr>
          <p:cNvPr id="9" name="Rectangle 8"/>
          <p:cNvSpPr/>
          <p:nvPr/>
        </p:nvSpPr>
        <p:spPr>
          <a:xfrm>
            <a:off x="11885691" y="0"/>
            <a:ext cx="304721" cy="6858000"/>
          </a:xfrm>
          <a:prstGeom prst="rect">
            <a:avLst/>
          </a:prstGeom>
          <a:solidFill>
            <a:schemeClr val="tx2">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121899" tIns="60949" rIns="121899" bIns="60949" rtlCol="0" anchor="ctr"/>
          <a:lstStyle/>
          <a:p>
            <a:pPr lvl="0" algn="ctr"/>
            <a:endParaRPr/>
          </a:p>
        </p:txBody>
      </p:sp>
      <p:pic>
        <p:nvPicPr>
          <p:cNvPr id="46" name="Picture 2"/>
          <p:cNvPicPr>
            <a:picLocks noChangeArrowheads="1"/>
          </p:cNvPicPr>
          <p:nvPr/>
        </p:nvPicPr>
        <p:blipFill>
          <a:blip r:embed="rId13">
            <a:extLst>
              <a:ext uri="{28A0092B-C50C-407E-A947-70E740481C1C}">
                <a14:useLocalDpi xmlns:a14="http://schemas.microsoft.com/office/drawing/2010/main" val="0"/>
              </a:ext>
            </a:extLst>
          </a:blip>
          <a:srcRect/>
          <a:stretch>
            <a:fillRect/>
          </a:stretch>
        </p:blipFill>
        <p:spPr bwMode="ltGray">
          <a:xfrm>
            <a:off x="0" y="0"/>
            <a:ext cx="1803400" cy="6858000"/>
          </a:xfrm>
          <a:prstGeom prst="rect">
            <a:avLst/>
          </a:prstGeom>
          <a:noFill/>
          <a:ln>
            <a:noFill/>
          </a:ln>
        </p:spPr>
      </p:pic>
    </p:spTree>
    <p:extLst>
      <p:ext uri="{BB962C8B-B14F-4D97-AF65-F5344CB8AC3E}">
        <p14:creationId xmlns:p14="http://schemas.microsoft.com/office/powerpoint/2010/main" val="414151883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defTabSz="914400" rtl="0" eaLnBrk="1" latinLnBrk="0" hangingPunct="1">
        <a:lnSpc>
          <a:spcPct val="90000"/>
        </a:lnSpc>
        <a:spcBef>
          <a:spcPct val="0"/>
        </a:spcBef>
        <a:buNone/>
        <a:defRPr sz="3600" kern="1200">
          <a:solidFill>
            <a:schemeClr val="tx2">
              <a:lumMod val="75000"/>
            </a:schemeClr>
          </a:solidFill>
          <a:latin typeface="+mj-lt"/>
          <a:ea typeface="+mj-ea"/>
          <a:cs typeface="+mj-cs"/>
        </a:defRPr>
      </a:lvl1pPr>
    </p:titleStyle>
    <p:bodyStyle>
      <a:lvl1pPr marL="246888" indent="-246888" algn="l" defTabSz="914400" rtl="0" eaLnBrk="1" latinLnBrk="0" hangingPunct="1">
        <a:lnSpc>
          <a:spcPct val="90000"/>
        </a:lnSpc>
        <a:spcBef>
          <a:spcPts val="1400"/>
        </a:spcBef>
        <a:buFont typeface="Euphemia" pitchFamily="34" charset="0"/>
        <a:buChar char="›"/>
        <a:defRPr sz="2800" kern="1200">
          <a:solidFill>
            <a:schemeClr val="tx1"/>
          </a:solidFill>
          <a:latin typeface="+mn-lt"/>
          <a:ea typeface="+mn-ea"/>
          <a:cs typeface="+mn-cs"/>
        </a:defRPr>
      </a:lvl1pPr>
      <a:lvl2pPr marL="612648" indent="-246888" algn="l" defTabSz="914400" rtl="0" eaLnBrk="1" latinLnBrk="0" hangingPunct="1">
        <a:lnSpc>
          <a:spcPct val="90000"/>
        </a:lnSpc>
        <a:spcBef>
          <a:spcPts val="600"/>
        </a:spcBef>
        <a:buFont typeface="Euphemia" pitchFamily="34" charset="0"/>
        <a:buChar char="–"/>
        <a:defRPr sz="2400" kern="1200">
          <a:solidFill>
            <a:schemeClr val="tx1"/>
          </a:solidFill>
          <a:latin typeface="+mn-lt"/>
          <a:ea typeface="+mn-ea"/>
          <a:cs typeface="+mn-cs"/>
        </a:defRPr>
      </a:lvl2pPr>
      <a:lvl3pPr marL="978408" indent="-246888" algn="l" defTabSz="914400" rtl="0" eaLnBrk="1" latinLnBrk="0" hangingPunct="1">
        <a:lnSpc>
          <a:spcPct val="90000"/>
        </a:lnSpc>
        <a:spcBef>
          <a:spcPts val="600"/>
        </a:spcBef>
        <a:buFont typeface="Euphemia" pitchFamily="34" charset="0"/>
        <a:buChar char="›"/>
        <a:defRPr sz="2000" kern="1200">
          <a:solidFill>
            <a:schemeClr val="tx1"/>
          </a:solidFill>
          <a:latin typeface="+mn-lt"/>
          <a:ea typeface="+mn-ea"/>
          <a:cs typeface="+mn-cs"/>
        </a:defRPr>
      </a:lvl3pPr>
      <a:lvl4pPr marL="1344168" indent="-246888" algn="l" defTabSz="914400" rtl="0" eaLnBrk="1" latinLnBrk="0" hangingPunct="1">
        <a:lnSpc>
          <a:spcPct val="90000"/>
        </a:lnSpc>
        <a:spcBef>
          <a:spcPts val="600"/>
        </a:spcBef>
        <a:buFont typeface="Arial" pitchFamily="34" charset="0"/>
        <a:buChar char="–"/>
        <a:defRPr sz="1800" kern="1200">
          <a:solidFill>
            <a:schemeClr val="tx1"/>
          </a:solidFill>
          <a:latin typeface="+mn-lt"/>
          <a:ea typeface="+mn-ea"/>
          <a:cs typeface="+mn-cs"/>
        </a:defRPr>
      </a:lvl4pPr>
      <a:lvl5pPr marL="170992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5pPr>
      <a:lvl6pPr marL="207568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6pPr>
      <a:lvl7pPr marL="2441448" indent="-246888" algn="l" defTabSz="914400" rtl="0" eaLnBrk="1" latinLnBrk="0" hangingPunct="1">
        <a:lnSpc>
          <a:spcPct val="90000"/>
        </a:lnSpc>
        <a:spcBef>
          <a:spcPts val="600"/>
        </a:spcBef>
        <a:buFont typeface="Euphemia" pitchFamily="34" charset="0"/>
        <a:buChar char="›"/>
        <a:defRPr sz="1800" kern="1200">
          <a:solidFill>
            <a:schemeClr val="tx1"/>
          </a:solidFill>
          <a:latin typeface="+mn-lt"/>
          <a:ea typeface="+mn-ea"/>
          <a:cs typeface="+mn-cs"/>
        </a:defRPr>
      </a:lvl7pPr>
      <a:lvl8pPr marL="280720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8pPr>
      <a:lvl9pPr marL="3172968" indent="-246888" algn="l" defTabSz="914400" rtl="0" eaLnBrk="1" latinLnBrk="0" hangingPunct="1">
        <a:lnSpc>
          <a:spcPct val="90000"/>
        </a:lnSpc>
        <a:spcBef>
          <a:spcPts val="600"/>
        </a:spcBef>
        <a:buFont typeface="Euphemia" pitchFamily="34" charset="0"/>
        <a:buChar char="›"/>
        <a:defRPr sz="18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2160" userDrawn="1">
          <p15:clr>
            <a:srgbClr val="F26B43"/>
          </p15:clr>
        </p15:guide>
        <p15:guide id="1" pos="3839" userDrawn="1">
          <p15:clr>
            <a:srgbClr val="F26B43"/>
          </p15:clr>
        </p15:guide>
        <p15:guide id="2" pos="1199" userDrawn="1">
          <p15:clr>
            <a:srgbClr val="F26B43"/>
          </p15:clr>
        </p15:guide>
        <p15:guide id="3" pos="719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hyperlink" Target="https://www.wallpaperflare.com/project-management-clipart-planning-business-project-manager-wallpaper-ukdls" TargetMode="External"/><Relationship Id="rId2" Type="http://schemas.openxmlformats.org/officeDocument/2006/relationships/image" Target="../media/image4.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leadershipfreak.wordpress.com/2011/12/14/leaders-vs-managers/" TargetMode="External"/><Relationship Id="rId7" Type="http://schemas.openxmlformats.org/officeDocument/2006/relationships/hyperlink" Target="https://creativecommons.org/licenses/by-sa/3.0/" TargetMode="Externa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hyperlink" Target="http://tanzania.eregulations.org/procedure/438/269/step/1232?l=en" TargetMode="External"/><Relationship Id="rId5" Type="http://schemas.openxmlformats.org/officeDocument/2006/relationships/image" Target="../media/image10.png"/><Relationship Id="rId4" Type="http://schemas.openxmlformats.org/officeDocument/2006/relationships/hyperlink" Target="https://creativecommons.org/licenses/by/3.0/"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blog-youth-development-insight.extension.umn.edu/2020/11/communicating-with-stakeholders-when.html"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researchleap.com/analysis-b-2-c-social-media-communication-germany/" TargetMode="External"/><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navesinkinternational.com/counterparty-risk/" TargetMode="External"/><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hyperlink" Target="https://creativecommons.org/licenses/by-nc/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ixabay.com/en/thank-you-thanks-gratitude-2011012/" TargetMode="External"/><Relationship Id="rId7" Type="http://schemas.openxmlformats.org/officeDocument/2006/relationships/image" Target="../media/image18.png"/><Relationship Id="rId2" Type="http://schemas.openxmlformats.org/officeDocument/2006/relationships/image" Target="../media/image15.jpg"/><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hyperlink" Target="https://pixabay.com/en/question-board-chalk-school-1262378/" TargetMode="External"/><Relationship Id="rId4" Type="http://schemas.openxmlformats.org/officeDocument/2006/relationships/image" Target="../media/image16.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slideLayout" Target="../slideLayouts/slideLayout7.xml"/><Relationship Id="rId1" Type="http://schemas.openxmlformats.org/officeDocument/2006/relationships/vmlDrawing" Target="../drawings/vmlDrawing1.vml"/><Relationship Id="rId6" Type="http://schemas.openxmlformats.org/officeDocument/2006/relationships/image" Target="../media/image25.emf"/><Relationship Id="rId5" Type="http://schemas.openxmlformats.org/officeDocument/2006/relationships/package" Target="../embeddings/Microsoft_Excel_Worksheet1.xlsx"/><Relationship Id="rId4" Type="http://schemas.openxmlformats.org/officeDocument/2006/relationships/image" Target="../media/image24.emf"/></Relationships>
</file>

<file path=ppt/slides/_rels/slide17.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openxmlformats.org/officeDocument/2006/relationships/slideLayout" Target="../slideLayouts/slideLayout7.xml"/><Relationship Id="rId1" Type="http://schemas.openxmlformats.org/officeDocument/2006/relationships/vmlDrawing" Target="../drawings/vmlDrawing2.vml"/><Relationship Id="rId6" Type="http://schemas.openxmlformats.org/officeDocument/2006/relationships/image" Target="../media/image27.emf"/><Relationship Id="rId5" Type="http://schemas.openxmlformats.org/officeDocument/2006/relationships/package" Target="../embeddings/Microsoft_Excel_Worksheet3.xlsx"/><Relationship Id="rId4" Type="http://schemas.openxmlformats.org/officeDocument/2006/relationships/image" Target="../media/image26.em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76533" y="2023841"/>
            <a:ext cx="7632847" cy="2131442"/>
          </a:xfrm>
        </p:spPr>
        <p:txBody>
          <a:bodyPr/>
          <a:lstStyle/>
          <a:p>
            <a:pPr algn="ctr">
              <a:spcBef>
                <a:spcPts val="2400"/>
              </a:spcBef>
            </a:pPr>
            <a:r>
              <a:rPr lang="en-US" sz="4400" b="1" spc="50" dirty="0">
                <a:ln w="9525" cap="flat" cmpd="sng" algn="ctr">
                  <a:solidFill>
                    <a:srgbClr val="4472C4"/>
                  </a:solidFill>
                  <a:prstDash val="solid"/>
                  <a:round/>
                </a:ln>
                <a:solidFill>
                  <a:srgbClr val="FF0000"/>
                </a:solidFill>
                <a:effectLst>
                  <a:glow rad="38100">
                    <a:schemeClr val="accent1">
                      <a:alpha val="40000"/>
                    </a:schemeClr>
                  </a:glow>
                  <a:outerShdw blurRad="38100" dist="38100" dir="2700000" algn="tl">
                    <a:srgbClr val="000000">
                      <a:alpha val="43137"/>
                    </a:srgbClr>
                  </a:outerShdw>
                  <a:reflection blurRad="6350" stA="60000" endA="900" endPos="60000" dist="60007" dir="5400000" sy="-100000" algn="bl" rotWithShape="0"/>
                </a:effectLst>
                <a:latin typeface="Magneto" panose="04030805050802020D02" pitchFamily="82" charset="0"/>
                <a:ea typeface="Times New Roman" panose="02020603050405020304" pitchFamily="18" charset="0"/>
                <a:cs typeface="Open Sans" panose="020B0606030504020204" pitchFamily="34" charset="0"/>
              </a:rPr>
              <a:t>Gene</a:t>
            </a:r>
            <a:r>
              <a:rPr lang="en-US" sz="4400" b="1" spc="50" dirty="0">
                <a:ln w="9525" cap="flat" cmpd="sng" algn="ctr">
                  <a:solidFill>
                    <a:srgbClr val="4472C4"/>
                  </a:solidFill>
                  <a:prstDash val="solid"/>
                  <a:round/>
                </a:ln>
                <a:solidFill>
                  <a:srgbClr val="FF0000"/>
                </a:solidFill>
                <a:effectLst>
                  <a:glow rad="38100">
                    <a:schemeClr val="accent1">
                      <a:alpha val="40000"/>
                    </a:schemeClr>
                  </a:glow>
                  <a:reflection blurRad="6350" stA="60000" endA="900" endPos="60000" dist="60007" dir="5400000" sy="-100000" algn="bl" rotWithShape="0"/>
                </a:effectLst>
                <a:latin typeface="Magneto" panose="04030805050802020D02" pitchFamily="82" charset="0"/>
                <a:ea typeface="Times New Roman" panose="02020603050405020304" pitchFamily="18" charset="0"/>
                <a:cs typeface="Open Sans" panose="020B0606030504020204" pitchFamily="34" charset="0"/>
              </a:rPr>
              <a:t>rations </a:t>
            </a:r>
            <a:r>
              <a:rPr lang="en-US" sz="4400" b="1" spc="50" dirty="0">
                <a:ln w="9525" cap="flat" cmpd="sng" algn="ctr">
                  <a:solidFill>
                    <a:srgbClr val="4472C4"/>
                  </a:solidFill>
                  <a:prstDash val="solid"/>
                  <a:round/>
                </a:ln>
                <a:solidFill>
                  <a:srgbClr val="FF0000"/>
                </a:solidFill>
                <a:effectLst>
                  <a:glow rad="38100">
                    <a:schemeClr val="accent1">
                      <a:alpha val="40000"/>
                    </a:schemeClr>
                  </a:glow>
                  <a:reflection blurRad="6350" stA="60000" endA="900" endPos="60000" dist="60007" dir="5400000" sy="-100000" algn="bl" rotWithShape="0"/>
                </a:effectLst>
                <a:latin typeface="Constantia" panose="02030602050306030303" pitchFamily="18" charset="0"/>
                <a:ea typeface="Times New Roman" panose="02020603050405020304" pitchFamily="18" charset="0"/>
                <a:cs typeface="Calibri" panose="020F0502020204030204" pitchFamily="34" charset="0"/>
              </a:rPr>
              <a:t>A 2 Z</a:t>
            </a:r>
            <a:r>
              <a:rPr lang="en-US" sz="4400" b="1" spc="50" dirty="0">
                <a:ln w="9525" cap="flat" cmpd="sng" algn="ctr">
                  <a:solidFill>
                    <a:srgbClr val="4472C4"/>
                  </a:solidFill>
                  <a:prstDash val="solid"/>
                  <a:round/>
                </a:ln>
                <a:solidFill>
                  <a:srgbClr val="FF0000"/>
                </a:solidFill>
                <a:effectLst>
                  <a:glow rad="38100">
                    <a:schemeClr val="accent1">
                      <a:alpha val="40000"/>
                    </a:schemeClr>
                  </a:glow>
                  <a:reflection blurRad="6350" stA="60000" endA="900" endPos="60000" dist="60007" dir="5400000" sy="-100000" algn="bl" rotWithShape="0"/>
                </a:effectLst>
                <a:latin typeface="Magneto" panose="04030805050802020D02" pitchFamily="82" charset="0"/>
                <a:ea typeface="Times New Roman" panose="02020603050405020304" pitchFamily="18" charset="0"/>
                <a:cs typeface="Open Sans" panose="020B0606030504020204" pitchFamily="34" charset="0"/>
              </a:rPr>
              <a:t>  </a:t>
            </a:r>
            <a:br>
              <a:rPr lang="en-GB" sz="4400" b="1" dirty="0">
                <a:effectLst>
                  <a:reflection blurRad="6350" stA="60000" endA="900" endPos="60000" dist="60007" dir="5400000" sy="-100000" algn="bl" rotWithShape="0"/>
                </a:effectLst>
                <a:latin typeface="Calibri" panose="020F0502020204030204" pitchFamily="34" charset="0"/>
                <a:ea typeface="Times New Roman" panose="02020603050405020304" pitchFamily="18" charset="0"/>
                <a:cs typeface="Times New Roman" panose="02020603050405020304" pitchFamily="18" charset="0"/>
              </a:rPr>
            </a:br>
            <a:r>
              <a:rPr lang="en-GB" sz="4400" b="1" spc="50" dirty="0">
                <a:ln w="9525" cap="flat" cmpd="sng" algn="ctr">
                  <a:solidFill>
                    <a:srgbClr val="4472C4"/>
                  </a:solidFill>
                  <a:prstDash val="solid"/>
                  <a:round/>
                </a:ln>
                <a:solidFill>
                  <a:srgbClr val="FF0000"/>
                </a:solidFill>
                <a:effectLst>
                  <a:glow rad="38100">
                    <a:schemeClr val="accent1">
                      <a:alpha val="40000"/>
                    </a:schemeClr>
                  </a:glow>
                  <a:reflection blurRad="6350" stA="60000" endA="900" endPos="60000" dist="60007" dir="5400000" sy="-100000" algn="bl" rotWithShape="0"/>
                </a:effectLst>
                <a:latin typeface="Magneto" panose="04030805050802020D02" pitchFamily="82" charset="0"/>
                <a:ea typeface="Calibri" panose="020F0502020204030204" pitchFamily="34" charset="0"/>
                <a:cs typeface="Times New Roman" panose="02020603050405020304" pitchFamily="18" charset="0"/>
              </a:rPr>
              <a:t>Bionics Multivits©®</a:t>
            </a:r>
            <a:br>
              <a:rPr lang="en-GB" sz="4800" dirty="0">
                <a:effectLst>
                  <a:reflection blurRad="6350" stA="60000" endA="900" endPos="60000" dist="60007" dir="5400000" sy="-100000" algn="bl" rotWithShape="0"/>
                </a:effectLst>
                <a:latin typeface="Times New Roman" panose="02020603050405020304" pitchFamily="18" charset="0"/>
                <a:ea typeface="Times New Roman" panose="02020603050405020304" pitchFamily="18" charset="0"/>
              </a:rPr>
            </a:br>
            <a:endParaRPr lang="en-US" sz="4800" dirty="0">
              <a:effectLst>
                <a:reflection blurRad="6350" stA="60000" endA="900" endPos="60000" dist="60007" dir="5400000" sy="-100000" algn="bl" rotWithShape="0"/>
              </a:effectLst>
            </a:endParaRPr>
          </a:p>
        </p:txBody>
      </p:sp>
      <p:sp>
        <p:nvSpPr>
          <p:cNvPr id="5" name="Rectangle 2">
            <a:extLst>
              <a:ext uri="{FF2B5EF4-FFF2-40B4-BE49-F238E27FC236}">
                <a16:creationId xmlns:a16="http://schemas.microsoft.com/office/drawing/2014/main" id="{DB8A8A29-4CC0-4403-BA75-07E75C244FEB}"/>
              </a:ext>
            </a:extLst>
          </p:cNvPr>
          <p:cNvSpPr>
            <a:spLocks noChangeArrowheads="1"/>
          </p:cNvSpPr>
          <p:nvPr/>
        </p:nvSpPr>
        <p:spPr bwMode="auto">
          <a:xfrm>
            <a:off x="1917948" y="18121"/>
            <a:ext cx="9649072" cy="16927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Project Management Plan</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280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Module Name: Managing Projects in the Workplace: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Module Code: BMSW 5104</a:t>
            </a:r>
            <a:endParaRPr kumimoji="0" lang="en-US" altLang="en-US" sz="2400" i="0" u="none" strike="noStrike" cap="none" normalizeH="0" baseline="0" dirty="0">
              <a:ln>
                <a:noFill/>
              </a:ln>
              <a:solidFill>
                <a:schemeClr val="tx1"/>
              </a:solidFill>
              <a:effectLst/>
              <a:latin typeface="Arial" panose="020B0604020202020204" pitchFamily="34" charset="0"/>
            </a:endParaRPr>
          </a:p>
        </p:txBody>
      </p:sp>
      <p:sp>
        <p:nvSpPr>
          <p:cNvPr id="12" name="Subtitle 2">
            <a:extLst>
              <a:ext uri="{FF2B5EF4-FFF2-40B4-BE49-F238E27FC236}">
                <a16:creationId xmlns:a16="http://schemas.microsoft.com/office/drawing/2014/main" id="{5BA2E2C7-82E6-403D-987B-8E762910F97E}"/>
              </a:ext>
            </a:extLst>
          </p:cNvPr>
          <p:cNvSpPr txBox="1">
            <a:spLocks/>
          </p:cNvSpPr>
          <p:nvPr/>
        </p:nvSpPr>
        <p:spPr>
          <a:xfrm>
            <a:off x="2428669" y="4344915"/>
            <a:ext cx="7516442" cy="9073761"/>
          </a:xfrm>
          <a:prstGeom prst="rect">
            <a:avLst/>
          </a:prstGeom>
        </p:spPr>
        <p:txBody>
          <a:bodyPr vert="horz" lIns="91440" tIns="45720" rIns="91440" bIns="45720" rtlCol="0">
            <a:normAutofit/>
          </a:bodyPr>
          <a:lstStyle>
            <a:lvl1pPr marL="0" indent="0" algn="l" defTabSz="914400" rtl="0" eaLnBrk="1" latinLnBrk="0" hangingPunct="1">
              <a:lnSpc>
                <a:spcPct val="90000"/>
              </a:lnSpc>
              <a:spcBef>
                <a:spcPts val="0"/>
              </a:spcBef>
              <a:buFont typeface="Euphemia" pitchFamily="34" charset="0"/>
              <a:buNone/>
              <a:defRPr sz="3200" kern="1200">
                <a:solidFill>
                  <a:schemeClr val="tx1"/>
                </a:solidFill>
                <a:latin typeface="+mn-lt"/>
                <a:ea typeface="+mn-ea"/>
                <a:cs typeface="+mn-cs"/>
              </a:defRPr>
            </a:lvl1pPr>
            <a:lvl2pPr marL="457200" indent="0" algn="ctr" defTabSz="914400" rtl="0" eaLnBrk="1" latinLnBrk="0" hangingPunct="1">
              <a:lnSpc>
                <a:spcPct val="90000"/>
              </a:lnSpc>
              <a:spcBef>
                <a:spcPts val="600"/>
              </a:spcBef>
              <a:buFont typeface="Euphemia" pitchFamily="34" charset="0"/>
              <a:buNone/>
              <a:defRPr sz="2400" kern="1200">
                <a:solidFill>
                  <a:schemeClr val="tx1">
                    <a:tint val="75000"/>
                  </a:schemeClr>
                </a:solidFill>
                <a:latin typeface="+mn-lt"/>
                <a:ea typeface="+mn-ea"/>
                <a:cs typeface="+mn-cs"/>
              </a:defRPr>
            </a:lvl2pPr>
            <a:lvl3pPr marL="914400" indent="0" algn="ctr" defTabSz="914400" rtl="0" eaLnBrk="1" latinLnBrk="0" hangingPunct="1">
              <a:lnSpc>
                <a:spcPct val="90000"/>
              </a:lnSpc>
              <a:spcBef>
                <a:spcPts val="600"/>
              </a:spcBef>
              <a:buFont typeface="Euphemia" pitchFamily="34" charset="0"/>
              <a:buNone/>
              <a:defRPr sz="2000" kern="1200">
                <a:solidFill>
                  <a:schemeClr val="tx1">
                    <a:tint val="75000"/>
                  </a:schemeClr>
                </a:solidFill>
                <a:latin typeface="+mn-lt"/>
                <a:ea typeface="+mn-ea"/>
                <a:cs typeface="+mn-cs"/>
              </a:defRPr>
            </a:lvl3pPr>
            <a:lvl4pPr marL="1371600" indent="0" algn="ctr" defTabSz="914400" rtl="0" eaLnBrk="1" latinLnBrk="0" hangingPunct="1">
              <a:lnSpc>
                <a:spcPct val="90000"/>
              </a:lnSpc>
              <a:spcBef>
                <a:spcPts val="600"/>
              </a:spcBef>
              <a:buFont typeface="Arial" pitchFamily="34" charset="0"/>
              <a:buNone/>
              <a:defRPr sz="1800" kern="1200">
                <a:solidFill>
                  <a:schemeClr val="tx1">
                    <a:tint val="75000"/>
                  </a:schemeClr>
                </a:solidFill>
                <a:latin typeface="+mn-lt"/>
                <a:ea typeface="+mn-ea"/>
                <a:cs typeface="+mn-cs"/>
              </a:defRPr>
            </a:lvl4pPr>
            <a:lvl5pPr marL="1828800" indent="0" algn="ctr" defTabSz="914400" rtl="0" eaLnBrk="1" latinLnBrk="0" hangingPunct="1">
              <a:lnSpc>
                <a:spcPct val="90000"/>
              </a:lnSpc>
              <a:spcBef>
                <a:spcPts val="600"/>
              </a:spcBef>
              <a:buFont typeface="Euphemia" pitchFamily="34" charset="0"/>
              <a:buNone/>
              <a:defRPr sz="1800" kern="1200">
                <a:solidFill>
                  <a:schemeClr val="tx1">
                    <a:tint val="75000"/>
                  </a:schemeClr>
                </a:solidFill>
                <a:latin typeface="+mn-lt"/>
                <a:ea typeface="+mn-ea"/>
                <a:cs typeface="+mn-cs"/>
              </a:defRPr>
            </a:lvl5pPr>
            <a:lvl6pPr marL="2286000" indent="0" algn="ctr" defTabSz="914400" rtl="0" eaLnBrk="1" latinLnBrk="0" hangingPunct="1">
              <a:lnSpc>
                <a:spcPct val="90000"/>
              </a:lnSpc>
              <a:spcBef>
                <a:spcPts val="600"/>
              </a:spcBef>
              <a:buFont typeface="Euphemia" pitchFamily="34" charset="0"/>
              <a:buNone/>
              <a:defRPr sz="1800" kern="1200">
                <a:solidFill>
                  <a:schemeClr val="tx1">
                    <a:tint val="75000"/>
                  </a:schemeClr>
                </a:solidFill>
                <a:latin typeface="+mn-lt"/>
                <a:ea typeface="+mn-ea"/>
                <a:cs typeface="+mn-cs"/>
              </a:defRPr>
            </a:lvl6pPr>
            <a:lvl7pPr marL="2743200" indent="0" algn="ctr" defTabSz="914400" rtl="0" eaLnBrk="1" latinLnBrk="0" hangingPunct="1">
              <a:lnSpc>
                <a:spcPct val="90000"/>
              </a:lnSpc>
              <a:spcBef>
                <a:spcPts val="600"/>
              </a:spcBef>
              <a:buFont typeface="Euphemia" pitchFamily="34" charset="0"/>
              <a:buNone/>
              <a:defRPr sz="1800" kern="1200">
                <a:solidFill>
                  <a:schemeClr val="tx1">
                    <a:tint val="75000"/>
                  </a:schemeClr>
                </a:solidFill>
                <a:latin typeface="+mn-lt"/>
                <a:ea typeface="+mn-ea"/>
                <a:cs typeface="+mn-cs"/>
              </a:defRPr>
            </a:lvl7pPr>
            <a:lvl8pPr marL="3200400" indent="0" algn="ctr" defTabSz="914400" rtl="0" eaLnBrk="1" latinLnBrk="0" hangingPunct="1">
              <a:lnSpc>
                <a:spcPct val="90000"/>
              </a:lnSpc>
              <a:spcBef>
                <a:spcPts val="600"/>
              </a:spcBef>
              <a:buFont typeface="Euphemia" pitchFamily="34" charset="0"/>
              <a:buNone/>
              <a:defRPr sz="1800" kern="1200" baseline="0">
                <a:solidFill>
                  <a:schemeClr val="tx1">
                    <a:tint val="75000"/>
                  </a:schemeClr>
                </a:solidFill>
                <a:latin typeface="+mn-lt"/>
                <a:ea typeface="+mn-ea"/>
                <a:cs typeface="+mn-cs"/>
              </a:defRPr>
            </a:lvl8pPr>
            <a:lvl9pPr marL="3657600" indent="0" algn="ctr" defTabSz="914400" rtl="0" eaLnBrk="1" latinLnBrk="0" hangingPunct="1">
              <a:lnSpc>
                <a:spcPct val="90000"/>
              </a:lnSpc>
              <a:spcBef>
                <a:spcPts val="600"/>
              </a:spcBef>
              <a:buFont typeface="Euphemia" pitchFamily="34" charset="0"/>
              <a:buNone/>
              <a:defRPr sz="1800" kern="1200" baseline="0">
                <a:solidFill>
                  <a:schemeClr val="tx1">
                    <a:tint val="75000"/>
                  </a:schemeClr>
                </a:solidFill>
                <a:latin typeface="+mn-lt"/>
                <a:ea typeface="+mn-ea"/>
                <a:cs typeface="+mn-cs"/>
              </a:defRPr>
            </a:lvl9pPr>
          </a:lstStyle>
          <a:p>
            <a:pPr algn="ctr"/>
            <a:endParaRPr lang="en-US" dirty="0"/>
          </a:p>
        </p:txBody>
      </p:sp>
      <p:sp>
        <p:nvSpPr>
          <p:cNvPr id="13" name="Rectangle 4">
            <a:extLst>
              <a:ext uri="{FF2B5EF4-FFF2-40B4-BE49-F238E27FC236}">
                <a16:creationId xmlns:a16="http://schemas.microsoft.com/office/drawing/2014/main" id="{5167FFA7-CB33-46B3-A87D-97BE50CE2AB5}"/>
              </a:ext>
            </a:extLst>
          </p:cNvPr>
          <p:cNvSpPr>
            <a:spLocks noChangeArrowheads="1"/>
          </p:cNvSpPr>
          <p:nvPr/>
        </p:nvSpPr>
        <p:spPr bwMode="auto">
          <a:xfrm>
            <a:off x="1699326" y="5464318"/>
            <a:ext cx="10081120"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lang="en-US" altLang="en-US" sz="2400" dirty="0">
                <a:latin typeface="Calibri" panose="020F0502020204030204" pitchFamily="34" charset="0"/>
                <a:ea typeface="Times New Roman" panose="02020603050405020304" pitchFamily="18" charset="0"/>
                <a:cs typeface="Times New Roman" panose="02020603050405020304" pitchFamily="18" charset="0"/>
              </a:rPr>
              <a:t>10</a:t>
            </a:r>
            <a:r>
              <a:rPr kumimoji="0" lang="en-US" altLang="en-US" sz="240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/04/2022</a:t>
            </a:r>
            <a:endParaRPr kumimoji="0" lang="en-GB" altLang="en-US" sz="240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STUDENT NAME &amp; NUMBER: ABDUL WAHID ULLAH - 1912519</a:t>
            </a:r>
            <a:endParaRPr kumimoji="0" lang="en-GB" altLang="en-US" sz="2400" i="0" u="none" strike="noStrike" cap="none" normalizeH="0" baseline="0" dirty="0">
              <a:ln>
                <a:noFill/>
              </a:ln>
              <a:solidFill>
                <a:schemeClr val="tx1"/>
              </a:solidFill>
              <a:effectLs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sz="240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LECTURER: DAMINABO POKUBO AND ISAIAH OINO</a:t>
            </a:r>
            <a:endParaRPr kumimoji="0" lang="en-US" altLang="en-US" sz="2400" i="0" u="none" strike="noStrike" cap="none" normalizeH="0" baseline="0" dirty="0">
              <a:ln>
                <a:noFill/>
              </a:ln>
              <a:solidFill>
                <a:schemeClr val="tx1"/>
              </a:solidFill>
              <a:effectLst/>
              <a:latin typeface="Arial" panose="020B0604020202020204" pitchFamily="34" charset="0"/>
            </a:endParaRPr>
          </a:p>
        </p:txBody>
      </p:sp>
      <p:pic>
        <p:nvPicPr>
          <p:cNvPr id="15" name="Graphic 14" descr="Heart with pulse with solid fill">
            <a:extLst>
              <a:ext uri="{FF2B5EF4-FFF2-40B4-BE49-F238E27FC236}">
                <a16:creationId xmlns:a16="http://schemas.microsoft.com/office/drawing/2014/main" id="{85965783-0F0D-4F52-961A-152AE59F3D4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34370" y="3858264"/>
            <a:ext cx="1717171" cy="1416422"/>
          </a:xfrm>
          <a:prstGeom prst="rect">
            <a:avLst/>
          </a:prstGeom>
        </p:spPr>
      </p:pic>
    </p:spTree>
    <p:extLst>
      <p:ext uri="{BB962C8B-B14F-4D97-AF65-F5344CB8AC3E}">
        <p14:creationId xmlns:p14="http://schemas.microsoft.com/office/powerpoint/2010/main" val="6675908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7" presetClass="emph" presetSubtype="0" fill="remove" grpId="1" nodeType="clickEffect">
                                  <p:stCondLst>
                                    <p:cond delay="0"/>
                                  </p:stCondLst>
                                  <p:childTnLst>
                                    <p:animClr clrSpc="rgb" dir="cw">
                                      <p:cBhvr override="childStyle">
                                        <p:cTn id="11" dur="250" autoRev="1" fill="remove"/>
                                        <p:tgtEl>
                                          <p:spTgt spid="2"/>
                                        </p:tgtEl>
                                        <p:attrNameLst>
                                          <p:attrName>style.color</p:attrName>
                                        </p:attrNameLst>
                                      </p:cBhvr>
                                      <p:to>
                                        <a:schemeClr val="bg1"/>
                                      </p:to>
                                    </p:animClr>
                                    <p:animClr clrSpc="rgb" dir="cw">
                                      <p:cBhvr>
                                        <p:cTn id="12" dur="250" autoRev="1" fill="remove"/>
                                        <p:tgtEl>
                                          <p:spTgt spid="2"/>
                                        </p:tgtEl>
                                        <p:attrNameLst>
                                          <p:attrName>fillcolor</p:attrName>
                                        </p:attrNameLst>
                                      </p:cBhvr>
                                      <p:to>
                                        <a:schemeClr val="bg1"/>
                                      </p:to>
                                    </p:animClr>
                                    <p:set>
                                      <p:cBhvr>
                                        <p:cTn id="13" dur="250" autoRev="1" fill="remove"/>
                                        <p:tgtEl>
                                          <p:spTgt spid="2"/>
                                        </p:tgtEl>
                                        <p:attrNameLst>
                                          <p:attrName>fill.type</p:attrName>
                                        </p:attrNameLst>
                                      </p:cBhvr>
                                      <p:to>
                                        <p:strVal val="solid"/>
                                      </p:to>
                                    </p:set>
                                    <p:set>
                                      <p:cBhvr>
                                        <p:cTn id="14" dur="250" autoRev="1" fill="remove"/>
                                        <p:tgtEl>
                                          <p:spTgt spid="2"/>
                                        </p:tgtEl>
                                        <p:attrNameLst>
                                          <p:attrName>fill.on</p:attrName>
                                        </p:attrNameLst>
                                      </p:cBhvr>
                                      <p:to>
                                        <p:strVal val="true"/>
                                      </p:to>
                                    </p:set>
                                  </p:childTnLst>
                                </p:cTn>
                              </p:par>
                            </p:childTnLst>
                          </p:cTn>
                        </p:par>
                      </p:childTnLst>
                    </p:cTn>
                  </p:par>
                  <p:par>
                    <p:cTn id="15" fill="hold">
                      <p:stCondLst>
                        <p:cond delay="indefinite"/>
                      </p:stCondLst>
                      <p:childTnLst>
                        <p:par>
                          <p:cTn id="16" fill="hold">
                            <p:stCondLst>
                              <p:cond delay="0"/>
                            </p:stCondLst>
                            <p:childTnLst>
                              <p:par>
                                <p:cTn id="17" presetID="27" presetClass="emph" presetSubtype="0" fill="remove" grpId="2" nodeType="clickEffect">
                                  <p:stCondLst>
                                    <p:cond delay="0"/>
                                  </p:stCondLst>
                                  <p:childTnLst>
                                    <p:animClr clrSpc="rgb" dir="cw">
                                      <p:cBhvr override="childStyle">
                                        <p:cTn id="18" dur="250" autoRev="1" fill="remove"/>
                                        <p:tgtEl>
                                          <p:spTgt spid="2"/>
                                        </p:tgtEl>
                                        <p:attrNameLst>
                                          <p:attrName>style.color</p:attrName>
                                        </p:attrNameLst>
                                      </p:cBhvr>
                                      <p:to>
                                        <a:schemeClr val="bg1"/>
                                      </p:to>
                                    </p:animClr>
                                    <p:animClr clrSpc="rgb" dir="cw">
                                      <p:cBhvr>
                                        <p:cTn id="19" dur="250" autoRev="1" fill="remove"/>
                                        <p:tgtEl>
                                          <p:spTgt spid="2"/>
                                        </p:tgtEl>
                                        <p:attrNameLst>
                                          <p:attrName>fillcolor</p:attrName>
                                        </p:attrNameLst>
                                      </p:cBhvr>
                                      <p:to>
                                        <a:schemeClr val="bg1"/>
                                      </p:to>
                                    </p:animClr>
                                    <p:set>
                                      <p:cBhvr>
                                        <p:cTn id="20" dur="250" autoRev="1" fill="remove"/>
                                        <p:tgtEl>
                                          <p:spTgt spid="2"/>
                                        </p:tgtEl>
                                        <p:attrNameLst>
                                          <p:attrName>fill.type</p:attrName>
                                        </p:attrNameLst>
                                      </p:cBhvr>
                                      <p:to>
                                        <p:strVal val="solid"/>
                                      </p:to>
                                    </p:set>
                                    <p:set>
                                      <p:cBhvr>
                                        <p:cTn id="21" dur="250" autoRev="1" fill="remove"/>
                                        <p:tgtEl>
                                          <p:spTgt spid="2"/>
                                        </p:tgtEl>
                                        <p:attrNameLst>
                                          <p:attrName>fill.on</p:attrName>
                                        </p:attrNameLst>
                                      </p:cBhvr>
                                      <p:to>
                                        <p:strVal val="true"/>
                                      </p:to>
                                    </p:set>
                                  </p:childTnLst>
                                </p:cTn>
                              </p:par>
                            </p:childTnLst>
                          </p:cTn>
                        </p:par>
                      </p:childTnLst>
                    </p:cTn>
                  </p:par>
                  <p:par>
                    <p:cTn id="22" fill="hold">
                      <p:stCondLst>
                        <p:cond delay="indefinite"/>
                      </p:stCondLst>
                      <p:childTnLst>
                        <p:par>
                          <p:cTn id="23" fill="hold">
                            <p:stCondLst>
                              <p:cond delay="0"/>
                            </p:stCondLst>
                            <p:childTnLst>
                              <p:par>
                                <p:cTn id="24" presetID="6" presetClass="emph" presetSubtype="0" fill="hold" nodeType="clickEffect">
                                  <p:stCondLst>
                                    <p:cond delay="0"/>
                                  </p:stCondLst>
                                  <p:childTnLst>
                                    <p:animScale>
                                      <p:cBhvr>
                                        <p:cTn id="25" dur="2000" fill="hold"/>
                                        <p:tgtEl>
                                          <p:spTgt spid="15"/>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P spid="2" grpId="2"/>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FFC261-6E00-42ED-A1B3-726A263BFD30}"/>
              </a:ext>
            </a:extLst>
          </p:cNvPr>
          <p:cNvSpPr>
            <a:spLocks noGrp="1"/>
          </p:cNvSpPr>
          <p:nvPr>
            <p:ph type="ctrTitle"/>
          </p:nvPr>
        </p:nvSpPr>
        <p:spPr>
          <a:xfrm>
            <a:off x="3430116" y="188641"/>
            <a:ext cx="8518663" cy="936103"/>
          </a:xfrm>
        </p:spPr>
        <p:txBody>
          <a:bodyPr/>
          <a:lstStyle/>
          <a:p>
            <a:r>
              <a:rPr lang="en-GB" b="1" dirty="0">
                <a:ln w="10160">
                  <a:solidFill>
                    <a:schemeClr val="accent5"/>
                  </a:solidFill>
                  <a:prstDash val="solid"/>
                </a:ln>
                <a:solidFill>
                  <a:srgbClr val="FFFFFF"/>
                </a:solidFill>
                <a:effectLst>
                  <a:outerShdw blurRad="38100" dist="22860" dir="5400000" algn="tl" rotWithShape="0">
                    <a:srgbClr val="000000">
                      <a:alpha val="30000"/>
                    </a:srgbClr>
                  </a:outerShdw>
                  <a:reflection blurRad="6350" stA="55000" endA="300" endPos="45500" dir="5400000" sy="-100000" algn="bl" rotWithShape="0"/>
                </a:effectLst>
              </a:rPr>
              <a:t>Project Outline/Scope</a:t>
            </a:r>
          </a:p>
        </p:txBody>
      </p:sp>
      <p:sp>
        <p:nvSpPr>
          <p:cNvPr id="3" name="Subtitle 2">
            <a:extLst>
              <a:ext uri="{FF2B5EF4-FFF2-40B4-BE49-F238E27FC236}">
                <a16:creationId xmlns:a16="http://schemas.microsoft.com/office/drawing/2014/main" id="{09A12FC3-CEE8-4DE2-8756-92C51D3737DC}"/>
              </a:ext>
            </a:extLst>
          </p:cNvPr>
          <p:cNvSpPr>
            <a:spLocks noGrp="1"/>
          </p:cNvSpPr>
          <p:nvPr>
            <p:ph type="subTitle" idx="1"/>
          </p:nvPr>
        </p:nvSpPr>
        <p:spPr>
          <a:xfrm>
            <a:off x="2422004" y="3892691"/>
            <a:ext cx="9101683" cy="2160240"/>
          </a:xfrm>
        </p:spPr>
        <p:txBody>
          <a:bodyPr>
            <a:noAutofit/>
          </a:bodyPr>
          <a:lstStyle/>
          <a:p>
            <a:pPr marL="457200" indent="-457200">
              <a:buFont typeface="Wingdings" panose="05000000000000000000" pitchFamily="2" charset="2"/>
              <a:buChar char="q"/>
            </a:pPr>
            <a:r>
              <a:rPr lang="en-GB" sz="3600" dirty="0"/>
              <a:t>Aim – Multivitamins/Market/</a:t>
            </a:r>
            <a:r>
              <a:rPr lang="en-GB" sz="4000" dirty="0"/>
              <a:t>Stakeholders</a:t>
            </a:r>
            <a:endParaRPr lang="en-GB" sz="3600" dirty="0"/>
          </a:p>
          <a:p>
            <a:endParaRPr lang="en-GB" sz="3600" dirty="0"/>
          </a:p>
          <a:p>
            <a:pPr marL="457200" indent="-457200">
              <a:buFont typeface="Wingdings" panose="05000000000000000000" pitchFamily="2" charset="2"/>
              <a:buChar char="q"/>
            </a:pPr>
            <a:r>
              <a:rPr lang="en-GB" sz="4000" dirty="0"/>
              <a:t>Objectives – Rebrand/Customer/NHS/</a:t>
            </a:r>
          </a:p>
        </p:txBody>
      </p:sp>
      <p:pic>
        <p:nvPicPr>
          <p:cNvPr id="7" name="Picture 6" descr="Diagram&#10;&#10;Description automatically generated">
            <a:extLst>
              <a:ext uri="{FF2B5EF4-FFF2-40B4-BE49-F238E27FC236}">
                <a16:creationId xmlns:a16="http://schemas.microsoft.com/office/drawing/2014/main" id="{BC00ECA3-FA34-45FA-B980-A330A52787C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30116" y="1703261"/>
            <a:ext cx="6412215" cy="1437707"/>
          </a:xfrm>
          <a:prstGeom prst="rect">
            <a:avLst/>
          </a:prstGeom>
        </p:spPr>
      </p:pic>
    </p:spTree>
    <p:extLst>
      <p:ext uri="{BB962C8B-B14F-4D97-AF65-F5344CB8AC3E}">
        <p14:creationId xmlns:p14="http://schemas.microsoft.com/office/powerpoint/2010/main" val="3863539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a:xfrm>
            <a:off x="2022187" y="116633"/>
            <a:ext cx="9616841" cy="1008112"/>
          </a:xfrm>
        </p:spPr>
        <p:txBody>
          <a:bodyPr>
            <a:normAutofit/>
          </a:bodyPr>
          <a:lstStyle/>
          <a:p>
            <a:pPr algn="ctr"/>
            <a:r>
              <a:rPr lang="en-US" sz="5400" b="1" dirty="0">
                <a:ln w="10160">
                  <a:solidFill>
                    <a:schemeClr val="accent5"/>
                  </a:solidFill>
                  <a:prstDash val="solid"/>
                </a:ln>
                <a:solidFill>
                  <a:srgbClr val="FFFFFF"/>
                </a:solidFill>
                <a:effectLst>
                  <a:outerShdw blurRad="38100" dist="22860" dir="5400000" algn="tl" rotWithShape="0">
                    <a:srgbClr val="000000">
                      <a:alpha val="30000"/>
                    </a:srgbClr>
                  </a:outerShdw>
                  <a:reflection blurRad="6350" stA="55000" endA="300" endPos="45500" dir="5400000" sy="-100000" algn="bl" rotWithShape="0"/>
                </a:effectLst>
              </a:rPr>
              <a:t>Project Outline – Project Scope</a:t>
            </a:r>
          </a:p>
        </p:txBody>
      </p:sp>
      <p:sp>
        <p:nvSpPr>
          <p:cNvPr id="14" name="Content Placeholder 13"/>
          <p:cNvSpPr>
            <a:spLocks noGrp="1"/>
          </p:cNvSpPr>
          <p:nvPr>
            <p:ph idx="1"/>
          </p:nvPr>
        </p:nvSpPr>
        <p:spPr>
          <a:xfrm>
            <a:off x="7174532" y="3239062"/>
            <a:ext cx="4392488" cy="3142266"/>
          </a:xfrm>
        </p:spPr>
        <p:txBody>
          <a:bodyPr>
            <a:normAutofit/>
            <a:scene3d>
              <a:camera prst="orthographicFront"/>
              <a:lightRig rig="harsh" dir="t"/>
            </a:scene3d>
            <a:sp3d extrusionH="57150" prstMaterial="matte">
              <a:bevelT w="63500" h="12700" prst="angle"/>
              <a:contourClr>
                <a:schemeClr val="bg1">
                  <a:lumMod val="65000"/>
                </a:schemeClr>
              </a:contourClr>
            </a:sp3d>
          </a:bodyPr>
          <a:lstStyle/>
          <a:p>
            <a:r>
              <a:rPr lang="en-US" sz="2000" dirty="0">
                <a:ln w="0"/>
                <a:effectLst>
                  <a:outerShdw blurRad="38100" dist="19050" dir="2700000" algn="tl" rotWithShape="0">
                    <a:schemeClr val="dk1">
                      <a:alpha val="40000"/>
                    </a:schemeClr>
                  </a:outerShdw>
                </a:effectLst>
              </a:rPr>
              <a:t>Aims &amp; Objectives</a:t>
            </a:r>
          </a:p>
          <a:p>
            <a:r>
              <a:rPr lang="en-US" sz="2000" dirty="0">
                <a:ln w="0"/>
                <a:effectLst>
                  <a:outerShdw blurRad="38100" dist="19050" dir="2700000" algn="tl" rotWithShape="0">
                    <a:schemeClr val="dk1">
                      <a:alpha val="40000"/>
                    </a:schemeClr>
                  </a:outerShdw>
                </a:effectLst>
              </a:rPr>
              <a:t>Market Segmentation </a:t>
            </a:r>
          </a:p>
          <a:p>
            <a:r>
              <a:rPr lang="en-US" sz="2000" dirty="0">
                <a:ln w="0"/>
                <a:effectLst>
                  <a:outerShdw blurRad="38100" dist="19050" dir="2700000" algn="tl" rotWithShape="0">
                    <a:schemeClr val="dk1">
                      <a:alpha val="40000"/>
                    </a:schemeClr>
                  </a:outerShdw>
                </a:effectLst>
              </a:rPr>
              <a:t>Porters 5 Forces</a:t>
            </a:r>
          </a:p>
          <a:p>
            <a:r>
              <a:rPr lang="en-US" sz="2000" dirty="0">
                <a:ln w="0"/>
                <a:effectLst>
                  <a:outerShdw blurRad="38100" dist="19050" dir="2700000" algn="tl" rotWithShape="0">
                    <a:schemeClr val="dk1">
                      <a:alpha val="40000"/>
                    </a:schemeClr>
                  </a:outerShdw>
                </a:effectLst>
              </a:rPr>
              <a:t>Product Analysis </a:t>
            </a:r>
          </a:p>
          <a:p>
            <a:r>
              <a:rPr lang="en-US" sz="2000" dirty="0">
                <a:ln w="0"/>
                <a:effectLst>
                  <a:outerShdw blurRad="38100" dist="19050" dir="2700000" algn="tl" rotWithShape="0">
                    <a:schemeClr val="dk1">
                      <a:alpha val="40000"/>
                    </a:schemeClr>
                  </a:outerShdw>
                </a:effectLst>
              </a:rPr>
              <a:t>Mission, Vision, Goals &amp; Milestones</a:t>
            </a:r>
          </a:p>
          <a:p>
            <a:r>
              <a:rPr lang="en-US" sz="2000" dirty="0">
                <a:ln w="0"/>
                <a:effectLst>
                  <a:outerShdw blurRad="38100" dist="19050" dir="2700000" algn="tl" rotWithShape="0">
                    <a:schemeClr val="dk1">
                      <a:alpha val="40000"/>
                    </a:schemeClr>
                  </a:outerShdw>
                </a:effectLst>
              </a:rPr>
              <a:t>Endorsements </a:t>
            </a:r>
          </a:p>
          <a:p>
            <a:r>
              <a:rPr lang="en-US" sz="2000" dirty="0">
                <a:ln w="0"/>
                <a:effectLst>
                  <a:outerShdw blurRad="38100" dist="19050" dir="2700000" algn="tl" rotWithShape="0">
                    <a:schemeClr val="dk1">
                      <a:alpha val="40000"/>
                    </a:schemeClr>
                  </a:outerShdw>
                </a:effectLst>
              </a:rPr>
              <a:t>Stakeholders/NHS/Sponsors </a:t>
            </a:r>
          </a:p>
          <a:p>
            <a:pPr marL="1463040" lvl="4" indent="0">
              <a:buNone/>
            </a:pPr>
            <a:endParaRPr lang="en-US" b="1" dirty="0">
              <a:ln/>
              <a:solidFill>
                <a:schemeClr val="accent3"/>
              </a:solidFill>
            </a:endParaRPr>
          </a:p>
        </p:txBody>
      </p:sp>
      <p:pic>
        <p:nvPicPr>
          <p:cNvPr id="3" name="Picture 2">
            <a:extLst>
              <a:ext uri="{FF2B5EF4-FFF2-40B4-BE49-F238E27FC236}">
                <a16:creationId xmlns:a16="http://schemas.microsoft.com/office/drawing/2014/main" id="{661A8C61-A1D3-4D28-A0B5-5FA88DE23411}"/>
              </a:ext>
            </a:extLst>
          </p:cNvPr>
          <p:cNvPicPr>
            <a:picLocks noChangeAspect="1"/>
          </p:cNvPicPr>
          <p:nvPr/>
        </p:nvPicPr>
        <p:blipFill>
          <a:blip r:embed="rId3"/>
          <a:stretch>
            <a:fillRect/>
          </a:stretch>
        </p:blipFill>
        <p:spPr>
          <a:xfrm>
            <a:off x="2566020" y="1535991"/>
            <a:ext cx="8064895" cy="1487783"/>
          </a:xfrm>
          <a:prstGeom prst="rect">
            <a:avLst/>
          </a:prstGeom>
        </p:spPr>
      </p:pic>
      <p:pic>
        <p:nvPicPr>
          <p:cNvPr id="15" name="Picture 14">
            <a:extLst>
              <a:ext uri="{FF2B5EF4-FFF2-40B4-BE49-F238E27FC236}">
                <a16:creationId xmlns:a16="http://schemas.microsoft.com/office/drawing/2014/main" id="{4EFEF2A9-AF57-4C7F-841C-3ED37A486CD0}"/>
              </a:ext>
            </a:extLst>
          </p:cNvPr>
          <p:cNvPicPr>
            <a:picLocks noChangeAspect="1"/>
          </p:cNvPicPr>
          <p:nvPr/>
        </p:nvPicPr>
        <p:blipFill>
          <a:blip r:embed="rId4"/>
          <a:stretch>
            <a:fillRect/>
          </a:stretch>
        </p:blipFill>
        <p:spPr>
          <a:xfrm>
            <a:off x="1773932" y="3609446"/>
            <a:ext cx="9287943" cy="3142266"/>
          </a:xfrm>
          <a:prstGeom prst="rect">
            <a:avLst/>
          </a:prstGeom>
        </p:spPr>
      </p:pic>
    </p:spTree>
    <p:extLst>
      <p:ext uri="{BB962C8B-B14F-4D97-AF65-F5344CB8AC3E}">
        <p14:creationId xmlns:p14="http://schemas.microsoft.com/office/powerpoint/2010/main" val="2970739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1000"/>
                                        <p:tgtEl>
                                          <p:spTgt spid="14">
                                            <p:txEl>
                                              <p:pRg st="0" end="0"/>
                                            </p:txEl>
                                          </p:spTgt>
                                        </p:tgtEl>
                                      </p:cBhvr>
                                    </p:animEffect>
                                    <p:anim calcmode="lin" valueType="num">
                                      <p:cBhvr>
                                        <p:cTn id="8"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
                                            <p:txEl>
                                              <p:pRg st="1" end="1"/>
                                            </p:txEl>
                                          </p:spTgt>
                                        </p:tgtEl>
                                        <p:attrNameLst>
                                          <p:attrName>style.visibility</p:attrName>
                                        </p:attrNameLst>
                                      </p:cBhvr>
                                      <p:to>
                                        <p:strVal val="visible"/>
                                      </p:to>
                                    </p:set>
                                    <p:animEffect transition="in" filter="fade">
                                      <p:cBhvr>
                                        <p:cTn id="14" dur="1000"/>
                                        <p:tgtEl>
                                          <p:spTgt spid="14">
                                            <p:txEl>
                                              <p:pRg st="1" end="1"/>
                                            </p:txEl>
                                          </p:spTgt>
                                        </p:tgtEl>
                                      </p:cBhvr>
                                    </p:animEffect>
                                    <p:anim calcmode="lin" valueType="num">
                                      <p:cBhvr>
                                        <p:cTn id="15"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1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4">
                                            <p:txEl>
                                              <p:pRg st="2" end="2"/>
                                            </p:txEl>
                                          </p:spTgt>
                                        </p:tgtEl>
                                        <p:attrNameLst>
                                          <p:attrName>style.visibility</p:attrName>
                                        </p:attrNameLst>
                                      </p:cBhvr>
                                      <p:to>
                                        <p:strVal val="visible"/>
                                      </p:to>
                                    </p:set>
                                    <p:animEffect transition="in" filter="fade">
                                      <p:cBhvr>
                                        <p:cTn id="21" dur="1000"/>
                                        <p:tgtEl>
                                          <p:spTgt spid="14">
                                            <p:txEl>
                                              <p:pRg st="2" end="2"/>
                                            </p:txEl>
                                          </p:spTgt>
                                        </p:tgtEl>
                                      </p:cBhvr>
                                    </p:animEffect>
                                    <p:anim calcmode="lin" valueType="num">
                                      <p:cBhvr>
                                        <p:cTn id="22"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4">
                                            <p:txEl>
                                              <p:pRg st="3" end="3"/>
                                            </p:txEl>
                                          </p:spTgt>
                                        </p:tgtEl>
                                        <p:attrNameLst>
                                          <p:attrName>style.visibility</p:attrName>
                                        </p:attrNameLst>
                                      </p:cBhvr>
                                      <p:to>
                                        <p:strVal val="visible"/>
                                      </p:to>
                                    </p:set>
                                    <p:animEffect transition="in" filter="fade">
                                      <p:cBhvr>
                                        <p:cTn id="28" dur="1000"/>
                                        <p:tgtEl>
                                          <p:spTgt spid="14">
                                            <p:txEl>
                                              <p:pRg st="3" end="3"/>
                                            </p:txEl>
                                          </p:spTgt>
                                        </p:tgtEl>
                                      </p:cBhvr>
                                    </p:animEffect>
                                    <p:anim calcmode="lin" valueType="num">
                                      <p:cBhvr>
                                        <p:cTn id="29" dur="1000" fill="hold"/>
                                        <p:tgtEl>
                                          <p:spTgt spid="1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1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4">
                                            <p:txEl>
                                              <p:pRg st="4" end="4"/>
                                            </p:txEl>
                                          </p:spTgt>
                                        </p:tgtEl>
                                        <p:attrNameLst>
                                          <p:attrName>style.visibility</p:attrName>
                                        </p:attrNameLst>
                                      </p:cBhvr>
                                      <p:to>
                                        <p:strVal val="visible"/>
                                      </p:to>
                                    </p:set>
                                    <p:animEffect transition="in" filter="fade">
                                      <p:cBhvr>
                                        <p:cTn id="35" dur="1000"/>
                                        <p:tgtEl>
                                          <p:spTgt spid="14">
                                            <p:txEl>
                                              <p:pRg st="4" end="4"/>
                                            </p:txEl>
                                          </p:spTgt>
                                        </p:tgtEl>
                                      </p:cBhvr>
                                    </p:animEffect>
                                    <p:anim calcmode="lin" valueType="num">
                                      <p:cBhvr>
                                        <p:cTn id="36" dur="1000" fill="hold"/>
                                        <p:tgtEl>
                                          <p:spTgt spid="1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1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14">
                                            <p:txEl>
                                              <p:pRg st="5" end="5"/>
                                            </p:txEl>
                                          </p:spTgt>
                                        </p:tgtEl>
                                        <p:attrNameLst>
                                          <p:attrName>style.visibility</p:attrName>
                                        </p:attrNameLst>
                                      </p:cBhvr>
                                      <p:to>
                                        <p:strVal val="visible"/>
                                      </p:to>
                                    </p:set>
                                    <p:animEffect transition="in" filter="fade">
                                      <p:cBhvr>
                                        <p:cTn id="42" dur="1000"/>
                                        <p:tgtEl>
                                          <p:spTgt spid="14">
                                            <p:txEl>
                                              <p:pRg st="5" end="5"/>
                                            </p:txEl>
                                          </p:spTgt>
                                        </p:tgtEl>
                                      </p:cBhvr>
                                    </p:animEffect>
                                    <p:anim calcmode="lin" valueType="num">
                                      <p:cBhvr>
                                        <p:cTn id="43" dur="1000" fill="hold"/>
                                        <p:tgtEl>
                                          <p:spTgt spid="1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1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14">
                                            <p:txEl>
                                              <p:pRg st="6" end="6"/>
                                            </p:txEl>
                                          </p:spTgt>
                                        </p:tgtEl>
                                        <p:attrNameLst>
                                          <p:attrName>style.visibility</p:attrName>
                                        </p:attrNameLst>
                                      </p:cBhvr>
                                      <p:to>
                                        <p:strVal val="visible"/>
                                      </p:to>
                                    </p:set>
                                    <p:animEffect transition="in" filter="fade">
                                      <p:cBhvr>
                                        <p:cTn id="49" dur="1000"/>
                                        <p:tgtEl>
                                          <p:spTgt spid="14">
                                            <p:txEl>
                                              <p:pRg st="6" end="6"/>
                                            </p:txEl>
                                          </p:spTgt>
                                        </p:tgtEl>
                                      </p:cBhvr>
                                    </p:animEffect>
                                    <p:anim calcmode="lin" valueType="num">
                                      <p:cBhvr>
                                        <p:cTn id="50" dur="1000" fill="hold"/>
                                        <p:tgtEl>
                                          <p:spTgt spid="14">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14">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27" presetClass="emph" presetSubtype="0" fill="remove" grpId="1" nodeType="clickEffect">
                                  <p:stCondLst>
                                    <p:cond delay="0"/>
                                  </p:stCondLst>
                                  <p:childTnLst>
                                    <p:animClr clrSpc="rgb" dir="cw">
                                      <p:cBhvr override="childStyle">
                                        <p:cTn id="55" dur="250" autoRev="1" fill="remove"/>
                                        <p:tgtEl>
                                          <p:spTgt spid="14">
                                            <p:txEl>
                                              <p:pRg st="0" end="0"/>
                                            </p:txEl>
                                          </p:spTgt>
                                        </p:tgtEl>
                                        <p:attrNameLst>
                                          <p:attrName>style.color</p:attrName>
                                        </p:attrNameLst>
                                      </p:cBhvr>
                                      <p:to>
                                        <a:schemeClr val="bg1"/>
                                      </p:to>
                                    </p:animClr>
                                    <p:animClr clrSpc="rgb" dir="cw">
                                      <p:cBhvr>
                                        <p:cTn id="56" dur="250" autoRev="1" fill="remove"/>
                                        <p:tgtEl>
                                          <p:spTgt spid="14">
                                            <p:txEl>
                                              <p:pRg st="0" end="0"/>
                                            </p:txEl>
                                          </p:spTgt>
                                        </p:tgtEl>
                                        <p:attrNameLst>
                                          <p:attrName>fillcolor</p:attrName>
                                        </p:attrNameLst>
                                      </p:cBhvr>
                                      <p:to>
                                        <a:schemeClr val="bg1"/>
                                      </p:to>
                                    </p:animClr>
                                    <p:set>
                                      <p:cBhvr>
                                        <p:cTn id="57" dur="250" autoRev="1" fill="remove"/>
                                        <p:tgtEl>
                                          <p:spTgt spid="14">
                                            <p:txEl>
                                              <p:pRg st="0" end="0"/>
                                            </p:txEl>
                                          </p:spTgt>
                                        </p:tgtEl>
                                        <p:attrNameLst>
                                          <p:attrName>fill.type</p:attrName>
                                        </p:attrNameLst>
                                      </p:cBhvr>
                                      <p:to>
                                        <p:strVal val="solid"/>
                                      </p:to>
                                    </p:set>
                                    <p:set>
                                      <p:cBhvr>
                                        <p:cTn id="58" dur="250" autoRev="1" fill="remove"/>
                                        <p:tgtEl>
                                          <p:spTgt spid="14">
                                            <p:txEl>
                                              <p:pRg st="0" end="0"/>
                                            </p:txEl>
                                          </p:spTgt>
                                        </p:tgtEl>
                                        <p:attrNameLst>
                                          <p:attrName>fill.on</p:attrName>
                                        </p:attrNameLst>
                                      </p:cBhvr>
                                      <p:to>
                                        <p:strVal val="true"/>
                                      </p:to>
                                    </p:set>
                                  </p:childTnLst>
                                </p:cTn>
                              </p:par>
                            </p:childTnLst>
                          </p:cTn>
                        </p:par>
                      </p:childTnLst>
                    </p:cTn>
                  </p:par>
                  <p:par>
                    <p:cTn id="59" fill="hold">
                      <p:stCondLst>
                        <p:cond delay="indefinite"/>
                      </p:stCondLst>
                      <p:childTnLst>
                        <p:par>
                          <p:cTn id="60" fill="hold">
                            <p:stCondLst>
                              <p:cond delay="0"/>
                            </p:stCondLst>
                            <p:childTnLst>
                              <p:par>
                                <p:cTn id="61" presetID="27" presetClass="emph" presetSubtype="0" fill="remove" grpId="1" nodeType="clickEffect">
                                  <p:stCondLst>
                                    <p:cond delay="0"/>
                                  </p:stCondLst>
                                  <p:childTnLst>
                                    <p:animClr clrSpc="rgb" dir="cw">
                                      <p:cBhvr override="childStyle">
                                        <p:cTn id="62" dur="250" autoRev="1" fill="remove"/>
                                        <p:tgtEl>
                                          <p:spTgt spid="14">
                                            <p:txEl>
                                              <p:pRg st="1" end="1"/>
                                            </p:txEl>
                                          </p:spTgt>
                                        </p:tgtEl>
                                        <p:attrNameLst>
                                          <p:attrName>style.color</p:attrName>
                                        </p:attrNameLst>
                                      </p:cBhvr>
                                      <p:to>
                                        <a:schemeClr val="bg1"/>
                                      </p:to>
                                    </p:animClr>
                                    <p:animClr clrSpc="rgb" dir="cw">
                                      <p:cBhvr>
                                        <p:cTn id="63" dur="250" autoRev="1" fill="remove"/>
                                        <p:tgtEl>
                                          <p:spTgt spid="14">
                                            <p:txEl>
                                              <p:pRg st="1" end="1"/>
                                            </p:txEl>
                                          </p:spTgt>
                                        </p:tgtEl>
                                        <p:attrNameLst>
                                          <p:attrName>fillcolor</p:attrName>
                                        </p:attrNameLst>
                                      </p:cBhvr>
                                      <p:to>
                                        <a:schemeClr val="bg1"/>
                                      </p:to>
                                    </p:animClr>
                                    <p:set>
                                      <p:cBhvr>
                                        <p:cTn id="64" dur="250" autoRev="1" fill="remove"/>
                                        <p:tgtEl>
                                          <p:spTgt spid="14">
                                            <p:txEl>
                                              <p:pRg st="1" end="1"/>
                                            </p:txEl>
                                          </p:spTgt>
                                        </p:tgtEl>
                                        <p:attrNameLst>
                                          <p:attrName>fill.type</p:attrName>
                                        </p:attrNameLst>
                                      </p:cBhvr>
                                      <p:to>
                                        <p:strVal val="solid"/>
                                      </p:to>
                                    </p:set>
                                    <p:set>
                                      <p:cBhvr>
                                        <p:cTn id="65" dur="250" autoRev="1" fill="remove"/>
                                        <p:tgtEl>
                                          <p:spTgt spid="14">
                                            <p:txEl>
                                              <p:pRg st="1" end="1"/>
                                            </p:txEl>
                                          </p:spTgt>
                                        </p:tgtEl>
                                        <p:attrNameLst>
                                          <p:attrName>fill.on</p:attrName>
                                        </p:attrNameLst>
                                      </p:cBhvr>
                                      <p:to>
                                        <p:strVal val="true"/>
                                      </p:to>
                                    </p:set>
                                  </p:childTnLst>
                                </p:cTn>
                              </p:par>
                            </p:childTnLst>
                          </p:cTn>
                        </p:par>
                      </p:childTnLst>
                    </p:cTn>
                  </p:par>
                  <p:par>
                    <p:cTn id="66" fill="hold">
                      <p:stCondLst>
                        <p:cond delay="indefinite"/>
                      </p:stCondLst>
                      <p:childTnLst>
                        <p:par>
                          <p:cTn id="67" fill="hold">
                            <p:stCondLst>
                              <p:cond delay="0"/>
                            </p:stCondLst>
                            <p:childTnLst>
                              <p:par>
                                <p:cTn id="68" presetID="27" presetClass="emph" presetSubtype="0" fill="remove" grpId="1" nodeType="clickEffect">
                                  <p:stCondLst>
                                    <p:cond delay="0"/>
                                  </p:stCondLst>
                                  <p:childTnLst>
                                    <p:animClr clrSpc="rgb" dir="cw">
                                      <p:cBhvr override="childStyle">
                                        <p:cTn id="69" dur="250" autoRev="1" fill="remove"/>
                                        <p:tgtEl>
                                          <p:spTgt spid="14">
                                            <p:txEl>
                                              <p:pRg st="2" end="2"/>
                                            </p:txEl>
                                          </p:spTgt>
                                        </p:tgtEl>
                                        <p:attrNameLst>
                                          <p:attrName>style.color</p:attrName>
                                        </p:attrNameLst>
                                      </p:cBhvr>
                                      <p:to>
                                        <a:schemeClr val="bg1"/>
                                      </p:to>
                                    </p:animClr>
                                    <p:animClr clrSpc="rgb" dir="cw">
                                      <p:cBhvr>
                                        <p:cTn id="70" dur="250" autoRev="1" fill="remove"/>
                                        <p:tgtEl>
                                          <p:spTgt spid="14">
                                            <p:txEl>
                                              <p:pRg st="2" end="2"/>
                                            </p:txEl>
                                          </p:spTgt>
                                        </p:tgtEl>
                                        <p:attrNameLst>
                                          <p:attrName>fillcolor</p:attrName>
                                        </p:attrNameLst>
                                      </p:cBhvr>
                                      <p:to>
                                        <a:schemeClr val="bg1"/>
                                      </p:to>
                                    </p:animClr>
                                    <p:set>
                                      <p:cBhvr>
                                        <p:cTn id="71" dur="250" autoRev="1" fill="remove"/>
                                        <p:tgtEl>
                                          <p:spTgt spid="14">
                                            <p:txEl>
                                              <p:pRg st="2" end="2"/>
                                            </p:txEl>
                                          </p:spTgt>
                                        </p:tgtEl>
                                        <p:attrNameLst>
                                          <p:attrName>fill.type</p:attrName>
                                        </p:attrNameLst>
                                      </p:cBhvr>
                                      <p:to>
                                        <p:strVal val="solid"/>
                                      </p:to>
                                    </p:set>
                                    <p:set>
                                      <p:cBhvr>
                                        <p:cTn id="72" dur="250" autoRev="1" fill="remove"/>
                                        <p:tgtEl>
                                          <p:spTgt spid="14">
                                            <p:txEl>
                                              <p:pRg st="2" end="2"/>
                                            </p:txEl>
                                          </p:spTgt>
                                        </p:tgtEl>
                                        <p:attrNameLst>
                                          <p:attrName>fill.on</p:attrName>
                                        </p:attrNameLst>
                                      </p:cBhvr>
                                      <p:to>
                                        <p:strVal val="true"/>
                                      </p:to>
                                    </p:set>
                                  </p:childTnLst>
                                </p:cTn>
                              </p:par>
                            </p:childTnLst>
                          </p:cTn>
                        </p:par>
                      </p:childTnLst>
                    </p:cTn>
                  </p:par>
                  <p:par>
                    <p:cTn id="73" fill="hold">
                      <p:stCondLst>
                        <p:cond delay="indefinite"/>
                      </p:stCondLst>
                      <p:childTnLst>
                        <p:par>
                          <p:cTn id="74" fill="hold">
                            <p:stCondLst>
                              <p:cond delay="0"/>
                            </p:stCondLst>
                            <p:childTnLst>
                              <p:par>
                                <p:cTn id="75" presetID="27" presetClass="emph" presetSubtype="0" fill="remove" grpId="1" nodeType="clickEffect">
                                  <p:stCondLst>
                                    <p:cond delay="0"/>
                                  </p:stCondLst>
                                  <p:childTnLst>
                                    <p:animClr clrSpc="rgb" dir="cw">
                                      <p:cBhvr override="childStyle">
                                        <p:cTn id="76" dur="250" autoRev="1" fill="remove"/>
                                        <p:tgtEl>
                                          <p:spTgt spid="14">
                                            <p:txEl>
                                              <p:pRg st="3" end="3"/>
                                            </p:txEl>
                                          </p:spTgt>
                                        </p:tgtEl>
                                        <p:attrNameLst>
                                          <p:attrName>style.color</p:attrName>
                                        </p:attrNameLst>
                                      </p:cBhvr>
                                      <p:to>
                                        <a:schemeClr val="bg1"/>
                                      </p:to>
                                    </p:animClr>
                                    <p:animClr clrSpc="rgb" dir="cw">
                                      <p:cBhvr>
                                        <p:cTn id="77" dur="250" autoRev="1" fill="remove"/>
                                        <p:tgtEl>
                                          <p:spTgt spid="14">
                                            <p:txEl>
                                              <p:pRg st="3" end="3"/>
                                            </p:txEl>
                                          </p:spTgt>
                                        </p:tgtEl>
                                        <p:attrNameLst>
                                          <p:attrName>fillcolor</p:attrName>
                                        </p:attrNameLst>
                                      </p:cBhvr>
                                      <p:to>
                                        <a:schemeClr val="bg1"/>
                                      </p:to>
                                    </p:animClr>
                                    <p:set>
                                      <p:cBhvr>
                                        <p:cTn id="78" dur="250" autoRev="1" fill="remove"/>
                                        <p:tgtEl>
                                          <p:spTgt spid="14">
                                            <p:txEl>
                                              <p:pRg st="3" end="3"/>
                                            </p:txEl>
                                          </p:spTgt>
                                        </p:tgtEl>
                                        <p:attrNameLst>
                                          <p:attrName>fill.type</p:attrName>
                                        </p:attrNameLst>
                                      </p:cBhvr>
                                      <p:to>
                                        <p:strVal val="solid"/>
                                      </p:to>
                                    </p:set>
                                    <p:set>
                                      <p:cBhvr>
                                        <p:cTn id="79" dur="250" autoRev="1" fill="remove"/>
                                        <p:tgtEl>
                                          <p:spTgt spid="14">
                                            <p:txEl>
                                              <p:pRg st="3" end="3"/>
                                            </p:txEl>
                                          </p:spTgt>
                                        </p:tgtEl>
                                        <p:attrNameLst>
                                          <p:attrName>fill.on</p:attrName>
                                        </p:attrNameLst>
                                      </p:cBhvr>
                                      <p:to>
                                        <p:strVal val="true"/>
                                      </p:to>
                                    </p:set>
                                  </p:childTnLst>
                                </p:cTn>
                              </p:par>
                            </p:childTnLst>
                          </p:cTn>
                        </p:par>
                      </p:childTnLst>
                    </p:cTn>
                  </p:par>
                  <p:par>
                    <p:cTn id="80" fill="hold">
                      <p:stCondLst>
                        <p:cond delay="indefinite"/>
                      </p:stCondLst>
                      <p:childTnLst>
                        <p:par>
                          <p:cTn id="81" fill="hold">
                            <p:stCondLst>
                              <p:cond delay="0"/>
                            </p:stCondLst>
                            <p:childTnLst>
                              <p:par>
                                <p:cTn id="82" presetID="27" presetClass="emph" presetSubtype="0" fill="remove" grpId="1" nodeType="clickEffect">
                                  <p:stCondLst>
                                    <p:cond delay="0"/>
                                  </p:stCondLst>
                                  <p:childTnLst>
                                    <p:animClr clrSpc="rgb" dir="cw">
                                      <p:cBhvr override="childStyle">
                                        <p:cTn id="83" dur="250" autoRev="1" fill="remove"/>
                                        <p:tgtEl>
                                          <p:spTgt spid="14">
                                            <p:txEl>
                                              <p:pRg st="4" end="4"/>
                                            </p:txEl>
                                          </p:spTgt>
                                        </p:tgtEl>
                                        <p:attrNameLst>
                                          <p:attrName>style.color</p:attrName>
                                        </p:attrNameLst>
                                      </p:cBhvr>
                                      <p:to>
                                        <a:schemeClr val="bg1"/>
                                      </p:to>
                                    </p:animClr>
                                    <p:animClr clrSpc="rgb" dir="cw">
                                      <p:cBhvr>
                                        <p:cTn id="84" dur="250" autoRev="1" fill="remove"/>
                                        <p:tgtEl>
                                          <p:spTgt spid="14">
                                            <p:txEl>
                                              <p:pRg st="4" end="4"/>
                                            </p:txEl>
                                          </p:spTgt>
                                        </p:tgtEl>
                                        <p:attrNameLst>
                                          <p:attrName>fillcolor</p:attrName>
                                        </p:attrNameLst>
                                      </p:cBhvr>
                                      <p:to>
                                        <a:schemeClr val="bg1"/>
                                      </p:to>
                                    </p:animClr>
                                    <p:set>
                                      <p:cBhvr>
                                        <p:cTn id="85" dur="250" autoRev="1" fill="remove"/>
                                        <p:tgtEl>
                                          <p:spTgt spid="14">
                                            <p:txEl>
                                              <p:pRg st="4" end="4"/>
                                            </p:txEl>
                                          </p:spTgt>
                                        </p:tgtEl>
                                        <p:attrNameLst>
                                          <p:attrName>fill.type</p:attrName>
                                        </p:attrNameLst>
                                      </p:cBhvr>
                                      <p:to>
                                        <p:strVal val="solid"/>
                                      </p:to>
                                    </p:set>
                                    <p:set>
                                      <p:cBhvr>
                                        <p:cTn id="86" dur="250" autoRev="1" fill="remove"/>
                                        <p:tgtEl>
                                          <p:spTgt spid="14">
                                            <p:txEl>
                                              <p:pRg st="4" end="4"/>
                                            </p:txEl>
                                          </p:spTgt>
                                        </p:tgtEl>
                                        <p:attrNameLst>
                                          <p:attrName>fill.on</p:attrName>
                                        </p:attrNameLst>
                                      </p:cBhvr>
                                      <p:to>
                                        <p:strVal val="true"/>
                                      </p:to>
                                    </p:set>
                                  </p:childTnLst>
                                </p:cTn>
                              </p:par>
                            </p:childTnLst>
                          </p:cTn>
                        </p:par>
                      </p:childTnLst>
                    </p:cTn>
                  </p:par>
                  <p:par>
                    <p:cTn id="87" fill="hold">
                      <p:stCondLst>
                        <p:cond delay="indefinite"/>
                      </p:stCondLst>
                      <p:childTnLst>
                        <p:par>
                          <p:cTn id="88" fill="hold">
                            <p:stCondLst>
                              <p:cond delay="0"/>
                            </p:stCondLst>
                            <p:childTnLst>
                              <p:par>
                                <p:cTn id="89" presetID="27" presetClass="emph" presetSubtype="0" fill="remove" grpId="1" nodeType="clickEffect">
                                  <p:stCondLst>
                                    <p:cond delay="0"/>
                                  </p:stCondLst>
                                  <p:childTnLst>
                                    <p:animClr clrSpc="rgb" dir="cw">
                                      <p:cBhvr override="childStyle">
                                        <p:cTn id="90" dur="250" autoRev="1" fill="remove"/>
                                        <p:tgtEl>
                                          <p:spTgt spid="14">
                                            <p:txEl>
                                              <p:pRg st="5" end="5"/>
                                            </p:txEl>
                                          </p:spTgt>
                                        </p:tgtEl>
                                        <p:attrNameLst>
                                          <p:attrName>style.color</p:attrName>
                                        </p:attrNameLst>
                                      </p:cBhvr>
                                      <p:to>
                                        <a:schemeClr val="bg1"/>
                                      </p:to>
                                    </p:animClr>
                                    <p:animClr clrSpc="rgb" dir="cw">
                                      <p:cBhvr>
                                        <p:cTn id="91" dur="250" autoRev="1" fill="remove"/>
                                        <p:tgtEl>
                                          <p:spTgt spid="14">
                                            <p:txEl>
                                              <p:pRg st="5" end="5"/>
                                            </p:txEl>
                                          </p:spTgt>
                                        </p:tgtEl>
                                        <p:attrNameLst>
                                          <p:attrName>fillcolor</p:attrName>
                                        </p:attrNameLst>
                                      </p:cBhvr>
                                      <p:to>
                                        <a:schemeClr val="bg1"/>
                                      </p:to>
                                    </p:animClr>
                                    <p:set>
                                      <p:cBhvr>
                                        <p:cTn id="92" dur="250" autoRev="1" fill="remove"/>
                                        <p:tgtEl>
                                          <p:spTgt spid="14">
                                            <p:txEl>
                                              <p:pRg st="5" end="5"/>
                                            </p:txEl>
                                          </p:spTgt>
                                        </p:tgtEl>
                                        <p:attrNameLst>
                                          <p:attrName>fill.type</p:attrName>
                                        </p:attrNameLst>
                                      </p:cBhvr>
                                      <p:to>
                                        <p:strVal val="solid"/>
                                      </p:to>
                                    </p:set>
                                    <p:set>
                                      <p:cBhvr>
                                        <p:cTn id="93" dur="250" autoRev="1" fill="remove"/>
                                        <p:tgtEl>
                                          <p:spTgt spid="14">
                                            <p:txEl>
                                              <p:pRg st="5" end="5"/>
                                            </p:txEl>
                                          </p:spTgt>
                                        </p:tgtEl>
                                        <p:attrNameLst>
                                          <p:attrName>fill.on</p:attrName>
                                        </p:attrNameLst>
                                      </p:cBhvr>
                                      <p:to>
                                        <p:strVal val="true"/>
                                      </p:to>
                                    </p:set>
                                  </p:childTnLst>
                                </p:cTn>
                              </p:par>
                            </p:childTnLst>
                          </p:cTn>
                        </p:par>
                      </p:childTnLst>
                    </p:cTn>
                  </p:par>
                  <p:par>
                    <p:cTn id="94" fill="hold">
                      <p:stCondLst>
                        <p:cond delay="indefinite"/>
                      </p:stCondLst>
                      <p:childTnLst>
                        <p:par>
                          <p:cTn id="95" fill="hold">
                            <p:stCondLst>
                              <p:cond delay="0"/>
                            </p:stCondLst>
                            <p:childTnLst>
                              <p:par>
                                <p:cTn id="96" presetID="27" presetClass="emph" presetSubtype="0" fill="remove" grpId="1" nodeType="clickEffect">
                                  <p:stCondLst>
                                    <p:cond delay="0"/>
                                  </p:stCondLst>
                                  <p:childTnLst>
                                    <p:animClr clrSpc="rgb" dir="cw">
                                      <p:cBhvr override="childStyle">
                                        <p:cTn id="97" dur="250" autoRev="1" fill="remove"/>
                                        <p:tgtEl>
                                          <p:spTgt spid="14">
                                            <p:txEl>
                                              <p:pRg st="6" end="6"/>
                                            </p:txEl>
                                          </p:spTgt>
                                        </p:tgtEl>
                                        <p:attrNameLst>
                                          <p:attrName>style.color</p:attrName>
                                        </p:attrNameLst>
                                      </p:cBhvr>
                                      <p:to>
                                        <a:schemeClr val="bg1"/>
                                      </p:to>
                                    </p:animClr>
                                    <p:animClr clrSpc="rgb" dir="cw">
                                      <p:cBhvr>
                                        <p:cTn id="98" dur="250" autoRev="1" fill="remove"/>
                                        <p:tgtEl>
                                          <p:spTgt spid="14">
                                            <p:txEl>
                                              <p:pRg st="6" end="6"/>
                                            </p:txEl>
                                          </p:spTgt>
                                        </p:tgtEl>
                                        <p:attrNameLst>
                                          <p:attrName>fillcolor</p:attrName>
                                        </p:attrNameLst>
                                      </p:cBhvr>
                                      <p:to>
                                        <a:schemeClr val="bg1"/>
                                      </p:to>
                                    </p:animClr>
                                    <p:set>
                                      <p:cBhvr>
                                        <p:cTn id="99" dur="250" autoRev="1" fill="remove"/>
                                        <p:tgtEl>
                                          <p:spTgt spid="14">
                                            <p:txEl>
                                              <p:pRg st="6" end="6"/>
                                            </p:txEl>
                                          </p:spTgt>
                                        </p:tgtEl>
                                        <p:attrNameLst>
                                          <p:attrName>fill.type</p:attrName>
                                        </p:attrNameLst>
                                      </p:cBhvr>
                                      <p:to>
                                        <p:strVal val="solid"/>
                                      </p:to>
                                    </p:set>
                                    <p:set>
                                      <p:cBhvr>
                                        <p:cTn id="100" dur="250" autoRev="1" fill="remove"/>
                                        <p:tgtEl>
                                          <p:spTgt spid="14">
                                            <p:txEl>
                                              <p:pRg st="6" end="6"/>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build="p"/>
      <p:bldP spid="14" grpId="1"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8E57674-FD56-5548-7B17-D6437E2D1C3E}"/>
              </a:ext>
            </a:extLst>
          </p:cNvPr>
          <p:cNvSpPr>
            <a:spLocks noGrp="1"/>
          </p:cNvSpPr>
          <p:nvPr>
            <p:ph type="title"/>
          </p:nvPr>
        </p:nvSpPr>
        <p:spPr>
          <a:xfrm>
            <a:off x="1845940" y="5801130"/>
            <a:ext cx="5775175" cy="914400"/>
          </a:xfrm>
          <a:effectLst>
            <a:glow rad="228600">
              <a:schemeClr val="accent2">
                <a:satMod val="175000"/>
                <a:alpha val="40000"/>
              </a:schemeClr>
            </a:glow>
          </a:effectLst>
        </p:spPr>
        <p:txBody>
          <a:bodyPr>
            <a:normAutofit/>
          </a:bodyPr>
          <a:lstStyle/>
          <a:p>
            <a:pPr algn="ctr"/>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MARKET SEGMENTATION</a:t>
            </a:r>
          </a:p>
        </p:txBody>
      </p:sp>
      <p:pic>
        <p:nvPicPr>
          <p:cNvPr id="3" name="Picture 2" descr="Diagram&#10;&#10;Description automatically generated">
            <a:extLst>
              <a:ext uri="{FF2B5EF4-FFF2-40B4-BE49-F238E27FC236}">
                <a16:creationId xmlns:a16="http://schemas.microsoft.com/office/drawing/2014/main" id="{F2446208-6166-4269-B356-916B2B174B6C}"/>
              </a:ext>
            </a:extLst>
          </p:cNvPr>
          <p:cNvPicPr>
            <a:picLocks noChangeAspect="1"/>
          </p:cNvPicPr>
          <p:nvPr/>
        </p:nvPicPr>
        <p:blipFill>
          <a:blip r:embed="rId2"/>
          <a:stretch>
            <a:fillRect/>
          </a:stretch>
        </p:blipFill>
        <p:spPr>
          <a:xfrm>
            <a:off x="7717281" y="4672869"/>
            <a:ext cx="4032448" cy="2026305"/>
          </a:xfrm>
          <a:prstGeom prst="rect">
            <a:avLst/>
          </a:prstGeom>
          <a:noFill/>
        </p:spPr>
      </p:pic>
      <p:pic>
        <p:nvPicPr>
          <p:cNvPr id="4" name="Picture 3">
            <a:extLst>
              <a:ext uri="{FF2B5EF4-FFF2-40B4-BE49-F238E27FC236}">
                <a16:creationId xmlns:a16="http://schemas.microsoft.com/office/drawing/2014/main" id="{6D753773-22E9-4962-A5E9-F96D71A315F4}"/>
              </a:ext>
            </a:extLst>
          </p:cNvPr>
          <p:cNvPicPr>
            <a:picLocks noChangeAspect="1"/>
          </p:cNvPicPr>
          <p:nvPr/>
        </p:nvPicPr>
        <p:blipFill>
          <a:blip r:embed="rId3"/>
          <a:stretch>
            <a:fillRect/>
          </a:stretch>
        </p:blipFill>
        <p:spPr>
          <a:xfrm>
            <a:off x="2034809" y="219419"/>
            <a:ext cx="5065801" cy="3247920"/>
          </a:xfrm>
          <a:prstGeom prst="rect">
            <a:avLst/>
          </a:prstGeom>
        </p:spPr>
      </p:pic>
      <p:sp>
        <p:nvSpPr>
          <p:cNvPr id="5" name="TextBox 4">
            <a:extLst>
              <a:ext uri="{FF2B5EF4-FFF2-40B4-BE49-F238E27FC236}">
                <a16:creationId xmlns:a16="http://schemas.microsoft.com/office/drawing/2014/main" id="{F7806C75-F780-455E-BA29-255673182618}"/>
              </a:ext>
            </a:extLst>
          </p:cNvPr>
          <p:cNvSpPr txBox="1"/>
          <p:nvPr/>
        </p:nvSpPr>
        <p:spPr>
          <a:xfrm>
            <a:off x="5640636" y="2947012"/>
            <a:ext cx="914400" cy="914400"/>
          </a:xfrm>
          <a:prstGeom prst="rect">
            <a:avLst/>
          </a:prstGeom>
          <a:noFill/>
          <a:ln>
            <a:solidFill>
              <a:schemeClr val="tx2">
                <a:lumMod val="20000"/>
                <a:lumOff val="80000"/>
              </a:schemeClr>
            </a:solidFill>
          </a:ln>
        </p:spPr>
        <p:txBody>
          <a:bodyPr wrap="square" rtlCol="0" anchor="ctr" anchorCtr="1">
            <a:spAutoFit/>
          </a:bodyPr>
          <a:lstStyle/>
          <a:p>
            <a:endParaRPr lang="en-GB" dirty="0"/>
          </a:p>
        </p:txBody>
      </p:sp>
      <p:sp>
        <p:nvSpPr>
          <p:cNvPr id="6" name="TextBox 5">
            <a:extLst>
              <a:ext uri="{FF2B5EF4-FFF2-40B4-BE49-F238E27FC236}">
                <a16:creationId xmlns:a16="http://schemas.microsoft.com/office/drawing/2014/main" id="{73598AFF-8E4E-49DA-BA06-78001A887237}"/>
              </a:ext>
            </a:extLst>
          </p:cNvPr>
          <p:cNvSpPr txBox="1"/>
          <p:nvPr/>
        </p:nvSpPr>
        <p:spPr>
          <a:xfrm>
            <a:off x="6094412" y="219419"/>
            <a:ext cx="5472608" cy="584775"/>
          </a:xfrm>
          <a:prstGeom prst="rect">
            <a:avLst/>
          </a:prstGeom>
          <a:noFill/>
          <a:ln>
            <a:solidFill>
              <a:schemeClr val="tx2">
                <a:lumMod val="20000"/>
                <a:lumOff val="80000"/>
              </a:schemeClr>
            </a:solidFill>
          </a:ln>
        </p:spPr>
        <p:txBody>
          <a:bodyPr wrap="square" rtlCol="0" anchor="ctr" anchorCtr="1">
            <a:spAutoFit/>
          </a:bodyPr>
          <a:lstStyle/>
          <a:p>
            <a:r>
              <a:rPr lang="en-GB"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5000" endA="300" endPos="45500" dir="5400000" sy="-100000" algn="bl" rotWithShape="0"/>
                </a:effectLst>
                <a:latin typeface="+mj-lt"/>
              </a:rPr>
              <a:t>PORTERS 5 FORCES MODEL</a:t>
            </a:r>
          </a:p>
        </p:txBody>
      </p:sp>
      <p:sp>
        <p:nvSpPr>
          <p:cNvPr id="9" name="TextBox 8">
            <a:extLst>
              <a:ext uri="{FF2B5EF4-FFF2-40B4-BE49-F238E27FC236}">
                <a16:creationId xmlns:a16="http://schemas.microsoft.com/office/drawing/2014/main" id="{3B82F98A-9C5A-41D4-97A8-B61588ECBF8F}"/>
              </a:ext>
            </a:extLst>
          </p:cNvPr>
          <p:cNvSpPr txBox="1"/>
          <p:nvPr/>
        </p:nvSpPr>
        <p:spPr>
          <a:xfrm>
            <a:off x="7621115" y="1168956"/>
            <a:ext cx="3816424" cy="1477328"/>
          </a:xfrm>
          <a:prstGeom prst="rect">
            <a:avLst/>
          </a:prstGeom>
          <a:noFill/>
          <a:ln>
            <a:solidFill>
              <a:schemeClr val="tx2">
                <a:lumMod val="20000"/>
                <a:lumOff val="80000"/>
              </a:schemeClr>
            </a:solidFill>
          </a:ln>
        </p:spPr>
        <p:txBody>
          <a:bodyPr wrap="square">
            <a:spAutoFit/>
          </a:bodyPr>
          <a:lstStyle/>
          <a:p>
            <a:r>
              <a:rPr lang="en-GB" sz="1800" dirty="0">
                <a:solidFill>
                  <a:srgbClr val="000000"/>
                </a:solidFill>
                <a:effectLst/>
                <a:latin typeface="Arial" panose="020B0604020202020204" pitchFamily="34" charset="0"/>
                <a:ea typeface="Calibri" panose="020F0502020204030204" pitchFamily="34" charset="0"/>
              </a:rPr>
              <a:t>By implementing the Porters Five Forces Model (1979), the project has </a:t>
            </a:r>
            <a:r>
              <a:rPr lang="en-GB" dirty="0">
                <a:solidFill>
                  <a:srgbClr val="000000"/>
                </a:solidFill>
                <a:latin typeface="Arial" panose="020B0604020202020204" pitchFamily="34" charset="0"/>
                <a:ea typeface="Calibri" panose="020F0502020204030204" pitchFamily="34" charset="0"/>
              </a:rPr>
              <a:t>identified</a:t>
            </a:r>
            <a:r>
              <a:rPr lang="en-GB" sz="1800" dirty="0">
                <a:solidFill>
                  <a:srgbClr val="000000"/>
                </a:solidFill>
                <a:effectLst/>
                <a:latin typeface="Arial" panose="020B0604020202020204" pitchFamily="34" charset="0"/>
                <a:ea typeface="Calibri" panose="020F0502020204030204" pitchFamily="34" charset="0"/>
              </a:rPr>
              <a:t> these external factors. The objective is then to re-brand and re-launch the product.</a:t>
            </a:r>
            <a:endParaRPr lang="en-GB" dirty="0"/>
          </a:p>
        </p:txBody>
      </p:sp>
      <p:sp>
        <p:nvSpPr>
          <p:cNvPr id="11" name="TextBox 10">
            <a:extLst>
              <a:ext uri="{FF2B5EF4-FFF2-40B4-BE49-F238E27FC236}">
                <a16:creationId xmlns:a16="http://schemas.microsoft.com/office/drawing/2014/main" id="{FE5593E3-E91B-40A1-8834-851ED35E0C04}"/>
              </a:ext>
            </a:extLst>
          </p:cNvPr>
          <p:cNvSpPr txBox="1"/>
          <p:nvPr/>
        </p:nvSpPr>
        <p:spPr>
          <a:xfrm>
            <a:off x="2027800" y="4005065"/>
            <a:ext cx="5290748" cy="1256306"/>
          </a:xfrm>
          <a:prstGeom prst="rect">
            <a:avLst/>
          </a:prstGeom>
          <a:noFill/>
          <a:ln>
            <a:solidFill>
              <a:schemeClr val="tx2">
                <a:lumMod val="20000"/>
                <a:lumOff val="80000"/>
              </a:schemeClr>
            </a:solidFill>
          </a:ln>
        </p:spPr>
        <p:txBody>
          <a:bodyPr wrap="square">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A market segmentation showed that there was no generic brand that appealed to all</a:t>
            </a:r>
            <a:r>
              <a:rPr lang="en-GB" dirty="0">
                <a:latin typeface="Arial" panose="020B0604020202020204" pitchFamily="34" charset="0"/>
                <a:ea typeface="Calibri" panose="020F0502020204030204" pitchFamily="34" charset="0"/>
                <a:cs typeface="Times New Roman" panose="02020603050405020304" pitchFamily="18" charset="0"/>
              </a:rPr>
              <a:t>. W</a:t>
            </a:r>
            <a:r>
              <a:rPr lang="en-GB" sz="1800" dirty="0">
                <a:effectLst/>
                <a:latin typeface="Arial" panose="020B0604020202020204" pitchFamily="34" charset="0"/>
                <a:ea typeface="Calibri" panose="020F0502020204030204" pitchFamily="34" charset="0"/>
                <a:cs typeface="Times New Roman" panose="02020603050405020304" pitchFamily="18" charset="0"/>
              </a:rPr>
              <a:t>e think the time is right for the project to introduce this to the market now.                             </a:t>
            </a:r>
            <a:r>
              <a:rPr lang="en-GB" sz="1400" dirty="0">
                <a:effectLst/>
                <a:latin typeface="Arial" panose="020B0604020202020204" pitchFamily="34" charset="0"/>
                <a:ea typeface="Calibri" panose="020F0502020204030204" pitchFamily="34" charset="0"/>
                <a:cs typeface="Times New Roman" panose="02020603050405020304" pitchFamily="18" charset="0"/>
              </a:rPr>
              <a:t>(see appendix 1 and 2 )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2784386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title="Title and Content Layout with Chart"/>
          <p:cNvSpPr>
            <a:spLocks noGrp="1"/>
          </p:cNvSpPr>
          <p:nvPr>
            <p:ph type="title"/>
          </p:nvPr>
        </p:nvSpPr>
        <p:spPr>
          <a:xfrm>
            <a:off x="2854052" y="42310"/>
            <a:ext cx="9231559" cy="763462"/>
          </a:xfrm>
        </p:spPr>
        <p:txBody>
          <a:bodyPr>
            <a:noAutofit/>
          </a:bodyPr>
          <a:lstStyle/>
          <a:p>
            <a:pPr marL="342900" lvl="0" indent="-342900">
              <a:lnSpc>
                <a:spcPct val="107000"/>
              </a:lnSpc>
              <a:spcAft>
                <a:spcPts val="800"/>
              </a:spcAft>
            </a:pPr>
            <a:r>
              <a:rPr lang="en-GB" sz="4000" b="1" dirty="0">
                <a:effectLst/>
                <a:latin typeface="Calibri" panose="020F0502020204030204" pitchFamily="34" charset="0"/>
                <a:ea typeface="Calibri" panose="020F0502020204030204" pitchFamily="34" charset="0"/>
                <a:cs typeface="Times New Roman" panose="02020603050405020304" pitchFamily="18" charset="0"/>
              </a:rPr>
              <a:t>Characteristics of Project Manager</a:t>
            </a:r>
            <a:r>
              <a:rPr lang="en-GB" sz="4000" b="1" dirty="0">
                <a:latin typeface="Calibri" panose="020F0502020204030204" pitchFamily="34" charset="0"/>
                <a:ea typeface="Calibri" panose="020F0502020204030204" pitchFamily="34" charset="0"/>
                <a:cs typeface="Times New Roman" panose="02020603050405020304" pitchFamily="18" charset="0"/>
              </a:rPr>
              <a:t> </a:t>
            </a:r>
            <a:endParaRPr lang="en-US" sz="4000" dirty="0"/>
          </a:p>
        </p:txBody>
      </p:sp>
      <p:sp>
        <p:nvSpPr>
          <p:cNvPr id="7" name="TextBox 6">
            <a:extLst>
              <a:ext uri="{FF2B5EF4-FFF2-40B4-BE49-F238E27FC236}">
                <a16:creationId xmlns:a16="http://schemas.microsoft.com/office/drawing/2014/main" id="{5A0FB464-312B-4BF9-842D-3504AA3E5E43}"/>
              </a:ext>
            </a:extLst>
          </p:cNvPr>
          <p:cNvSpPr txBox="1"/>
          <p:nvPr/>
        </p:nvSpPr>
        <p:spPr>
          <a:xfrm>
            <a:off x="2349996" y="3135487"/>
            <a:ext cx="4536504" cy="1855573"/>
          </a:xfrm>
          <a:prstGeom prst="rect">
            <a:avLst/>
          </a:prstGeom>
          <a:noFill/>
          <a:ln>
            <a:solidFill>
              <a:schemeClr val="tx2">
                <a:lumMod val="20000"/>
                <a:lumOff val="80000"/>
              </a:schemeClr>
            </a:solidFill>
          </a:ln>
        </p:spPr>
        <p:txBody>
          <a:bodyPr wrap="square" rtlCol="0" anchor="ctr" anchorCtr="1">
            <a:spAutoFit/>
          </a:bodyPr>
          <a:lstStyle/>
          <a:p>
            <a:pPr marL="342900" lvl="0" indent="-342900">
              <a:lnSpc>
                <a:spcPct val="107000"/>
              </a:lnSpc>
              <a:buFont typeface="+mj-lt"/>
              <a:buAutoNum type="arabicPeriod"/>
            </a:pPr>
            <a:r>
              <a:rPr lang="en-GB" sz="1800" b="1" dirty="0">
                <a:effectLst/>
                <a:latin typeface="Arial" panose="020B0604020202020204" pitchFamily="34" charset="0"/>
                <a:ea typeface="Calibri" panose="020F0502020204030204" pitchFamily="34" charset="0"/>
                <a:cs typeface="Times New Roman" panose="02020603050405020304" pitchFamily="18" charset="0"/>
              </a:rPr>
              <a:t>Communication</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effectLst/>
                <a:latin typeface="Arial" panose="020B0604020202020204" pitchFamily="34" charset="0"/>
                <a:ea typeface="Calibri" panose="020F0502020204030204" pitchFamily="34" charset="0"/>
                <a:cs typeface="Times New Roman" panose="02020603050405020304" pitchFamily="18" charset="0"/>
              </a:rPr>
              <a:t>Initiative and Energy</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effectLst/>
                <a:latin typeface="Arial" panose="020B0604020202020204" pitchFamily="34" charset="0"/>
                <a:ea typeface="Calibri" panose="020F0502020204030204" pitchFamily="34" charset="0"/>
                <a:cs typeface="Times New Roman" panose="02020603050405020304" pitchFamily="18" charset="0"/>
              </a:rPr>
              <a:t>Negotiating</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effectLst/>
                <a:latin typeface="Arial" panose="020B0604020202020204" pitchFamily="34" charset="0"/>
                <a:ea typeface="Calibri" panose="020F0502020204030204" pitchFamily="34" charset="0"/>
                <a:cs typeface="Times New Roman" panose="02020603050405020304" pitchFamily="18" charset="0"/>
              </a:rPr>
              <a:t>Problem solving and results attitude </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effectLst/>
                <a:latin typeface="Arial" panose="020B0604020202020204" pitchFamily="34" charset="0"/>
                <a:ea typeface="Calibri" panose="020F0502020204030204" pitchFamily="34" charset="0"/>
                <a:cs typeface="Times New Roman" panose="02020603050405020304" pitchFamily="18" charset="0"/>
              </a:rPr>
              <a:t>Perspective </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effectLst/>
                <a:latin typeface="Arial" panose="020B0604020202020204" pitchFamily="34" charset="0"/>
                <a:ea typeface="Calibri" panose="020F0502020204030204" pitchFamily="34" charset="0"/>
                <a:cs typeface="Times New Roman" panose="02020603050405020304" pitchFamily="18" charset="0"/>
              </a:rPr>
              <a:t>Believing in oneself </a:t>
            </a:r>
            <a:endParaRPr lang="en-GB" sz="1800" b="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4C7F82C1-B50C-406E-9478-D8D17F282906}"/>
              </a:ext>
            </a:extLst>
          </p:cNvPr>
          <p:cNvSpPr txBox="1"/>
          <p:nvPr/>
        </p:nvSpPr>
        <p:spPr>
          <a:xfrm>
            <a:off x="1903412" y="5693437"/>
            <a:ext cx="9735615" cy="830997"/>
          </a:xfrm>
          <a:prstGeom prst="rect">
            <a:avLst/>
          </a:prstGeom>
          <a:noFill/>
          <a:ln>
            <a:solidFill>
              <a:schemeClr val="tx2">
                <a:lumMod val="20000"/>
                <a:lumOff val="80000"/>
              </a:schemeClr>
            </a:solidFill>
          </a:ln>
        </p:spPr>
        <p:txBody>
          <a:bodyPr wrap="square" rtlCol="0" anchor="ctr" anchorCtr="1">
            <a:spAutoFit/>
          </a:bodyPr>
          <a:lstStyle/>
          <a:p>
            <a:r>
              <a:rPr lang="en-GB" sz="1600" b="1" i="1" dirty="0">
                <a:effectLst/>
                <a:latin typeface="Arial" panose="020B0604020202020204" pitchFamily="34" charset="0"/>
                <a:ea typeface="Calibri" panose="020F0502020204030204" pitchFamily="34" charset="0"/>
              </a:rPr>
              <a:t>The project manager must show stability in uncertain times. PM needs to show constraint by managing time, problem solving, always evaluating and monitoring. Whilst observing the quality and budget expectations. (Roberts,2011). </a:t>
            </a:r>
            <a:endParaRPr lang="en-GB" sz="1600" b="1" i="1" dirty="0"/>
          </a:p>
        </p:txBody>
      </p:sp>
      <p:pic>
        <p:nvPicPr>
          <p:cNvPr id="12" name="Picture 11" descr="Text&#10;&#10;Description automatically generated">
            <a:extLst>
              <a:ext uri="{FF2B5EF4-FFF2-40B4-BE49-F238E27FC236}">
                <a16:creationId xmlns:a16="http://schemas.microsoft.com/office/drawing/2014/main" id="{57268862-0E2B-4DA4-83BA-B9948E59DC5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85594" y="882076"/>
            <a:ext cx="7728500" cy="1563993"/>
          </a:xfrm>
          <a:prstGeom prst="rect">
            <a:avLst/>
          </a:prstGeom>
        </p:spPr>
      </p:pic>
      <p:sp>
        <p:nvSpPr>
          <p:cNvPr id="13" name="TextBox 12">
            <a:extLst>
              <a:ext uri="{FF2B5EF4-FFF2-40B4-BE49-F238E27FC236}">
                <a16:creationId xmlns:a16="http://schemas.microsoft.com/office/drawing/2014/main" id="{A3DC2F71-E359-49C9-B52B-4488ADED3A73}"/>
              </a:ext>
            </a:extLst>
          </p:cNvPr>
          <p:cNvSpPr txBox="1"/>
          <p:nvPr/>
        </p:nvSpPr>
        <p:spPr>
          <a:xfrm>
            <a:off x="7538819" y="2183797"/>
            <a:ext cx="3075275" cy="230832"/>
          </a:xfrm>
          <a:prstGeom prst="rect">
            <a:avLst/>
          </a:prstGeom>
          <a:noFill/>
          <a:ln>
            <a:solidFill>
              <a:schemeClr val="tx2">
                <a:lumMod val="20000"/>
                <a:lumOff val="80000"/>
              </a:schemeClr>
            </a:solidFill>
          </a:ln>
        </p:spPr>
        <p:txBody>
          <a:bodyPr wrap="square" rtlCol="0" anchor="ctr" anchorCtr="1">
            <a:spAutoFit/>
          </a:bodyPr>
          <a:lstStyle/>
          <a:p>
            <a:r>
              <a:rPr lang="en-GB" sz="900" dirty="0">
                <a:hlinkClick r:id="rId3" tooltip="https://leadershipfreak.wordpress.com/2011/12/14/leaders-vs-managers/"/>
              </a:rPr>
              <a:t>This Photo</a:t>
            </a:r>
            <a:r>
              <a:rPr lang="en-GB" sz="900" dirty="0"/>
              <a:t> by Unknown Author is licensed under </a:t>
            </a:r>
            <a:r>
              <a:rPr lang="en-GB" sz="900" dirty="0">
                <a:hlinkClick r:id="rId4" tooltip="https://creativecommons.org/licenses/by/3.0/"/>
              </a:rPr>
              <a:t>CC BY</a:t>
            </a:r>
            <a:endParaRPr lang="en-GB" sz="900" dirty="0"/>
          </a:p>
        </p:txBody>
      </p:sp>
      <p:pic>
        <p:nvPicPr>
          <p:cNvPr id="18" name="Picture 17" descr="Icon&#10;&#10;Description automatically generated">
            <a:extLst>
              <a:ext uri="{FF2B5EF4-FFF2-40B4-BE49-F238E27FC236}">
                <a16:creationId xmlns:a16="http://schemas.microsoft.com/office/drawing/2014/main" id="{19E8A0A3-B9C9-43B9-BEAB-4027E21850E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8754777" y="3129482"/>
            <a:ext cx="1859318" cy="1859318"/>
          </a:xfrm>
          <a:prstGeom prst="rect">
            <a:avLst/>
          </a:prstGeom>
        </p:spPr>
      </p:pic>
      <p:sp>
        <p:nvSpPr>
          <p:cNvPr id="19" name="TextBox 18">
            <a:extLst>
              <a:ext uri="{FF2B5EF4-FFF2-40B4-BE49-F238E27FC236}">
                <a16:creationId xmlns:a16="http://schemas.microsoft.com/office/drawing/2014/main" id="{DD5E899F-21F2-437C-B634-D2B122D484E7}"/>
              </a:ext>
            </a:extLst>
          </p:cNvPr>
          <p:cNvSpPr txBox="1"/>
          <p:nvPr/>
        </p:nvSpPr>
        <p:spPr>
          <a:xfrm>
            <a:off x="8038628" y="4994870"/>
            <a:ext cx="2952329" cy="230832"/>
          </a:xfrm>
          <a:prstGeom prst="rect">
            <a:avLst/>
          </a:prstGeom>
          <a:noFill/>
          <a:ln>
            <a:solidFill>
              <a:schemeClr val="tx2">
                <a:lumMod val="20000"/>
                <a:lumOff val="80000"/>
              </a:schemeClr>
            </a:solidFill>
          </a:ln>
        </p:spPr>
        <p:txBody>
          <a:bodyPr wrap="square" rtlCol="0" anchor="ctr" anchorCtr="1">
            <a:spAutoFit/>
          </a:bodyPr>
          <a:lstStyle/>
          <a:p>
            <a:r>
              <a:rPr lang="en-GB" sz="900">
                <a:hlinkClick r:id="rId6" tooltip="http://tanzania.eregulations.org/procedure/438/269/step/1232?l=en"/>
              </a:rPr>
              <a:t>This Photo</a:t>
            </a:r>
            <a:r>
              <a:rPr lang="en-GB" sz="900"/>
              <a:t> by Unknown Author is licensed under </a:t>
            </a:r>
            <a:r>
              <a:rPr lang="en-GB" sz="900">
                <a:hlinkClick r:id="rId7" tooltip="https://creativecommons.org/licenses/by-sa/3.0/"/>
              </a:rPr>
              <a:t>CC BY-SA</a:t>
            </a:r>
            <a:endParaRPr lang="en-GB" sz="900"/>
          </a:p>
        </p:txBody>
      </p:sp>
    </p:spTree>
    <p:extLst>
      <p:ext uri="{BB962C8B-B14F-4D97-AF65-F5344CB8AC3E}">
        <p14:creationId xmlns:p14="http://schemas.microsoft.com/office/powerpoint/2010/main" val="3295254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B6360CE-3BB4-54D5-B5F4-204F2D402870}"/>
              </a:ext>
            </a:extLst>
          </p:cNvPr>
          <p:cNvSpPr>
            <a:spLocks noGrp="1"/>
          </p:cNvSpPr>
          <p:nvPr>
            <p:ph type="title"/>
          </p:nvPr>
        </p:nvSpPr>
        <p:spPr>
          <a:xfrm>
            <a:off x="1903413" y="177800"/>
            <a:ext cx="9472824" cy="1239837"/>
          </a:xfrm>
        </p:spPr>
        <p:txBody>
          <a:bodyPr/>
          <a:lstStyle/>
          <a:p>
            <a:endParaRPr lang="en-US" dirty="0"/>
          </a:p>
        </p:txBody>
      </p:sp>
      <p:pic>
        <p:nvPicPr>
          <p:cNvPr id="4" name="Picture 3" descr="Shape&#10;&#10;Description automatically generated">
            <a:extLst>
              <a:ext uri="{FF2B5EF4-FFF2-40B4-BE49-F238E27FC236}">
                <a16:creationId xmlns:a16="http://schemas.microsoft.com/office/drawing/2014/main" id="{7972E7D9-481D-429D-A608-2C410EEE7BD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903413" y="170984"/>
            <a:ext cx="9807623" cy="1803366"/>
          </a:xfrm>
          <a:prstGeom prst="rect">
            <a:avLst/>
          </a:prstGeom>
          <a:noFill/>
        </p:spPr>
      </p:pic>
      <p:sp>
        <p:nvSpPr>
          <p:cNvPr id="8" name="TextBox 7">
            <a:extLst>
              <a:ext uri="{FF2B5EF4-FFF2-40B4-BE49-F238E27FC236}">
                <a16:creationId xmlns:a16="http://schemas.microsoft.com/office/drawing/2014/main" id="{3E0C62F7-8F7F-49B7-B81F-FD2A2413922C}"/>
              </a:ext>
            </a:extLst>
          </p:cNvPr>
          <p:cNvSpPr txBox="1"/>
          <p:nvPr/>
        </p:nvSpPr>
        <p:spPr>
          <a:xfrm>
            <a:off x="1903412" y="2009916"/>
            <a:ext cx="9807623" cy="1953740"/>
          </a:xfrm>
          <a:prstGeom prst="rect">
            <a:avLst/>
          </a:prstGeom>
          <a:noFill/>
          <a:ln>
            <a:solidFill>
              <a:schemeClr val="tx2">
                <a:lumMod val="20000"/>
                <a:lumOff val="80000"/>
              </a:schemeClr>
            </a:solidFill>
          </a:ln>
        </p:spPr>
        <p:txBody>
          <a:bodyPr wrap="square">
            <a:spAutoFit/>
          </a:bodyPr>
          <a:lstStyle/>
          <a:p>
            <a:pPr marL="342900" lvl="0" indent="-342900">
              <a:lnSpc>
                <a:spcPct val="107000"/>
              </a:lnSpc>
              <a:buFont typeface="+mj-lt"/>
              <a:buAutoNum type="arabicPeriod"/>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Identify</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 the stakeholders and their objectives to the project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Analyse</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 the stakeholders and resources given to the project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Plan</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 the stakeholders engagement process and the communication plan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Act</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 By putting the plan into action, listening, reacting, and learning from stakeholders’ responses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r>
              <a:rPr lang="en-GB" sz="1800" b="1" dirty="0">
                <a:solidFill>
                  <a:srgbClr val="000000"/>
                </a:solidFill>
                <a:effectLst/>
                <a:latin typeface="Arial" panose="020B0604020202020204" pitchFamily="34" charset="0"/>
                <a:ea typeface="Calibri" panose="020F0502020204030204" pitchFamily="34" charset="0"/>
              </a:rPr>
              <a:t>5. Review </a:t>
            </a:r>
            <a:r>
              <a:rPr lang="en-GB" sz="1800" dirty="0">
                <a:solidFill>
                  <a:srgbClr val="000000"/>
                </a:solidFill>
                <a:effectLst/>
                <a:latin typeface="Arial" panose="020B0604020202020204" pitchFamily="34" charset="0"/>
                <a:ea typeface="Calibri" panose="020F0502020204030204" pitchFamily="34" charset="0"/>
              </a:rPr>
              <a:t>– creating a cycle by examining what was learnt to make further progress. </a:t>
            </a:r>
            <a:endParaRPr lang="en-GB" dirty="0"/>
          </a:p>
        </p:txBody>
      </p:sp>
      <p:sp>
        <p:nvSpPr>
          <p:cNvPr id="13" name="TextBox 12">
            <a:extLst>
              <a:ext uri="{FF2B5EF4-FFF2-40B4-BE49-F238E27FC236}">
                <a16:creationId xmlns:a16="http://schemas.microsoft.com/office/drawing/2014/main" id="{600ED45F-F1A5-44ED-977E-9B5B108CECAD}"/>
              </a:ext>
            </a:extLst>
          </p:cNvPr>
          <p:cNvSpPr txBox="1"/>
          <p:nvPr/>
        </p:nvSpPr>
        <p:spPr>
          <a:xfrm>
            <a:off x="1903412" y="4018942"/>
            <a:ext cx="9231560" cy="2566600"/>
          </a:xfrm>
          <a:prstGeom prst="rect">
            <a:avLst/>
          </a:prstGeom>
          <a:noFill/>
          <a:ln>
            <a:solidFill>
              <a:schemeClr val="tx2">
                <a:lumMod val="20000"/>
                <a:lumOff val="80000"/>
              </a:schemeClr>
            </a:solidFill>
          </a:ln>
        </p:spPr>
        <p:txBody>
          <a:bodyPr wrap="square">
            <a:spAutoFit/>
          </a:bodyPr>
          <a:lstStyle/>
          <a:p>
            <a:pPr marL="285750" indent="-285750">
              <a:lnSpc>
                <a:spcPct val="107000"/>
              </a:lnSpc>
              <a:spcAft>
                <a:spcPts val="800"/>
              </a:spcAft>
              <a:buFont typeface="Arial" panose="020B0604020202020204" pitchFamily="34" charset="0"/>
              <a:buChar char="•"/>
            </a:pPr>
            <a:r>
              <a:rPr lang="en-GB" sz="2000" b="1" dirty="0">
                <a:effectLst/>
                <a:latin typeface="Calibri" panose="020F0502020204030204" pitchFamily="34" charset="0"/>
                <a:ea typeface="Calibri" panose="020F0502020204030204" pitchFamily="34" charset="0"/>
                <a:cs typeface="Times New Roman" panose="02020603050405020304" pitchFamily="18" charset="0"/>
              </a:rPr>
              <a:t>The Pharmaceutical Company /Sponsor</a:t>
            </a:r>
          </a:p>
          <a:p>
            <a:pPr marL="285750" indent="-285750">
              <a:lnSpc>
                <a:spcPct val="107000"/>
              </a:lnSpc>
              <a:spcAft>
                <a:spcPts val="800"/>
              </a:spcAft>
              <a:buFont typeface="Arial" panose="020B0604020202020204" pitchFamily="34" charset="0"/>
              <a:buChar char="•"/>
            </a:pPr>
            <a:r>
              <a:rPr lang="en-GB" sz="2000" b="1" dirty="0">
                <a:effectLst/>
                <a:latin typeface="Calibri" panose="020F0502020204030204" pitchFamily="34" charset="0"/>
                <a:ea typeface="Calibri" panose="020F0502020204030204" pitchFamily="34" charset="0"/>
                <a:cs typeface="Times New Roman" panose="02020603050405020304" pitchFamily="18" charset="0"/>
              </a:rPr>
              <a:t>Benefactory/Sponsor</a:t>
            </a:r>
          </a:p>
          <a:p>
            <a:pPr marL="285750" indent="-285750">
              <a:lnSpc>
                <a:spcPct val="107000"/>
              </a:lnSpc>
              <a:spcAft>
                <a:spcPts val="800"/>
              </a:spcAft>
              <a:buFont typeface="Arial" panose="020B0604020202020204" pitchFamily="34" charset="0"/>
              <a:buChar char="•"/>
            </a:pPr>
            <a:r>
              <a:rPr lang="en-GB" sz="2000" b="1" dirty="0">
                <a:effectLst/>
                <a:latin typeface="Calibri" panose="020F0502020204030204" pitchFamily="34" charset="0"/>
                <a:ea typeface="Calibri" panose="020F0502020204030204" pitchFamily="34" charset="0"/>
                <a:cs typeface="Times New Roman" panose="02020603050405020304" pitchFamily="18" charset="0"/>
              </a:rPr>
              <a:t>NHS</a:t>
            </a:r>
          </a:p>
          <a:p>
            <a:pPr marL="285750" indent="-285750">
              <a:lnSpc>
                <a:spcPct val="107000"/>
              </a:lnSpc>
              <a:spcAft>
                <a:spcPts val="800"/>
              </a:spcAft>
              <a:buFont typeface="Arial" panose="020B0604020202020204" pitchFamily="34" charset="0"/>
              <a:buChar char="•"/>
            </a:pPr>
            <a:r>
              <a:rPr lang="en-GB" sz="2000" b="1" dirty="0">
                <a:effectLst/>
                <a:latin typeface="Calibri" panose="020F0502020204030204" pitchFamily="34" charset="0"/>
                <a:ea typeface="Calibri" panose="020F0502020204030204" pitchFamily="34" charset="0"/>
                <a:cs typeface="Times New Roman" panose="02020603050405020304" pitchFamily="18" charset="0"/>
              </a:rPr>
              <a:t>Stores/</a:t>
            </a:r>
            <a:r>
              <a:rPr lang="en-GB" b="1" dirty="0">
                <a:effectLst/>
                <a:latin typeface="Calibri" panose="020F0502020204030204" pitchFamily="34" charset="0"/>
                <a:ea typeface="Calibri" panose="020F0502020204030204" pitchFamily="34" charset="0"/>
                <a:cs typeface="Times New Roman" panose="02020603050405020304" pitchFamily="18" charset="0"/>
              </a:rPr>
              <a:t>Health</a:t>
            </a:r>
            <a:r>
              <a:rPr lang="en-GB" sz="2000" b="1" dirty="0">
                <a:effectLst/>
                <a:latin typeface="Calibri" panose="020F0502020204030204" pitchFamily="34" charset="0"/>
                <a:ea typeface="Calibri" panose="020F0502020204030204" pitchFamily="34" charset="0"/>
                <a:cs typeface="Times New Roman" panose="02020603050405020304" pitchFamily="18" charset="0"/>
              </a:rPr>
              <a:t> Shops</a:t>
            </a:r>
          </a:p>
          <a:p>
            <a:pPr marL="285750" indent="-285750">
              <a:lnSpc>
                <a:spcPct val="107000"/>
              </a:lnSpc>
              <a:spcAft>
                <a:spcPts val="800"/>
              </a:spcAft>
              <a:buFont typeface="Arial" panose="020B0604020202020204" pitchFamily="34" charset="0"/>
              <a:buChar char="•"/>
            </a:pPr>
            <a:r>
              <a:rPr lang="en-GB" sz="2000" b="1" dirty="0">
                <a:effectLst/>
                <a:latin typeface="Calibri" panose="020F0502020204030204" pitchFamily="34" charset="0"/>
                <a:ea typeface="Calibri" panose="020F0502020204030204" pitchFamily="34" charset="0"/>
                <a:cs typeface="Times New Roman" panose="02020603050405020304" pitchFamily="18" charset="0"/>
              </a:rPr>
              <a:t>Pharmacies</a:t>
            </a:r>
          </a:p>
          <a:p>
            <a:pPr marL="285750" indent="-285750">
              <a:lnSpc>
                <a:spcPct val="107000"/>
              </a:lnSpc>
              <a:spcAft>
                <a:spcPts val="800"/>
              </a:spcAft>
              <a:buFont typeface="Arial" panose="020B0604020202020204" pitchFamily="34" charset="0"/>
              <a:buChar char="•"/>
            </a:pPr>
            <a:r>
              <a:rPr lang="en-GB" sz="2000" b="1" dirty="0">
                <a:effectLst/>
                <a:latin typeface="Calibri" panose="020F0502020204030204" pitchFamily="34" charset="0"/>
                <a:ea typeface="Calibri" panose="020F0502020204030204" pitchFamily="34" charset="0"/>
                <a:cs typeface="Times New Roman" panose="02020603050405020304" pitchFamily="18" charset="0"/>
              </a:rPr>
              <a:t>Wider audience of demographics of customers                        </a:t>
            </a:r>
            <a:r>
              <a:rPr lang="en-GB" sz="1600" dirty="0">
                <a:effectLst/>
                <a:latin typeface="Calibri" panose="020F0502020204030204" pitchFamily="34" charset="0"/>
                <a:ea typeface="Calibri" panose="020F0502020204030204" pitchFamily="34" charset="0"/>
                <a:cs typeface="Times New Roman" panose="02020603050405020304" pitchFamily="18" charset="0"/>
              </a:rPr>
              <a:t>(see appendix 3 and 4)</a:t>
            </a:r>
            <a:endParaRPr lang="en-GB" sz="2000" b="1"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260648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3413" y="177801"/>
            <a:ext cx="9591599" cy="874936"/>
          </a:xfrm>
        </p:spPr>
        <p:txBody>
          <a:bodyPr>
            <a:normAutofit/>
          </a:bodyPr>
          <a:lstStyle/>
          <a:p>
            <a:pPr algn="ctr"/>
            <a:r>
              <a:rPr lang="en-US" sz="4800" b="1" dirty="0">
                <a:ln w="10160">
                  <a:solidFill>
                    <a:schemeClr val="accent5"/>
                  </a:solidFill>
                  <a:prstDash val="solid"/>
                </a:ln>
                <a:solidFill>
                  <a:srgbClr val="FFFFFF"/>
                </a:solidFill>
                <a:effectLst>
                  <a:outerShdw blurRad="38100" dist="22860" dir="5400000" algn="tl" rotWithShape="0">
                    <a:srgbClr val="000000">
                      <a:alpha val="30000"/>
                    </a:srgbClr>
                  </a:outerShdw>
                  <a:reflection blurRad="6350" stA="55000" endA="300" endPos="45500" dir="5400000" sy="-100000" algn="bl" rotWithShape="0"/>
                </a:effectLst>
              </a:rPr>
              <a:t>Work Breakdown Structure WBS </a:t>
            </a:r>
          </a:p>
        </p:txBody>
      </p:sp>
      <p:sp>
        <p:nvSpPr>
          <p:cNvPr id="5" name="TextBox 4">
            <a:extLst>
              <a:ext uri="{FF2B5EF4-FFF2-40B4-BE49-F238E27FC236}">
                <a16:creationId xmlns:a16="http://schemas.microsoft.com/office/drawing/2014/main" id="{902466E8-0DF5-41DC-B7A1-32F974267ECD}"/>
              </a:ext>
            </a:extLst>
          </p:cNvPr>
          <p:cNvSpPr txBox="1"/>
          <p:nvPr/>
        </p:nvSpPr>
        <p:spPr>
          <a:xfrm>
            <a:off x="2626568" y="5373216"/>
            <a:ext cx="8856984" cy="663580"/>
          </a:xfrm>
          <a:prstGeom prst="rect">
            <a:avLst/>
          </a:prstGeom>
          <a:noFill/>
          <a:ln>
            <a:solidFill>
              <a:schemeClr val="tx2">
                <a:lumMod val="20000"/>
                <a:lumOff val="80000"/>
              </a:schemeClr>
            </a:solidFill>
          </a:ln>
        </p:spPr>
        <p:txBody>
          <a:bodyPr wrap="square">
            <a:spAutoFit/>
          </a:bodyPr>
          <a:lstStyle/>
          <a:p>
            <a:pPr>
              <a:lnSpc>
                <a:spcPct val="107000"/>
              </a:lnSpc>
              <a:spcAft>
                <a:spcPts val="800"/>
              </a:spcAft>
            </a:pP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According to Heagney (2016), the WBS can be subdivided into smaller tasks to a level that cannot be subdivided any further.                                 </a:t>
            </a:r>
            <a:r>
              <a:rPr lang="en-GB" sz="1400" dirty="0">
                <a:solidFill>
                  <a:srgbClr val="000000"/>
                </a:solidFill>
                <a:latin typeface="Arial" panose="020B0604020202020204" pitchFamily="34" charset="0"/>
                <a:ea typeface="Calibri" panose="020F0502020204030204" pitchFamily="34" charset="0"/>
                <a:cs typeface="Times New Roman" panose="02020603050405020304" pitchFamily="18" charset="0"/>
              </a:rPr>
              <a:t>(see appendix  5,6,7,8)</a:t>
            </a:r>
            <a:endPar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303778E6-AB11-47E0-BD56-140EE0E7AAAD}"/>
              </a:ext>
            </a:extLst>
          </p:cNvPr>
          <p:cNvSpPr txBox="1"/>
          <p:nvPr/>
        </p:nvSpPr>
        <p:spPr>
          <a:xfrm>
            <a:off x="2626568" y="1196752"/>
            <a:ext cx="6855941" cy="663580"/>
          </a:xfrm>
          <a:prstGeom prst="rect">
            <a:avLst/>
          </a:prstGeom>
          <a:noFill/>
          <a:ln>
            <a:solidFill>
              <a:schemeClr val="tx2">
                <a:lumMod val="20000"/>
                <a:lumOff val="80000"/>
              </a:schemeClr>
            </a:solidFill>
          </a:ln>
        </p:spPr>
        <p:txBody>
          <a:bodyPr wrap="square">
            <a:spAutoFit/>
          </a:bodyPr>
          <a:lstStyle/>
          <a:p>
            <a:pPr lvl="0">
              <a:lnSpc>
                <a:spcPct val="107000"/>
              </a:lnSpc>
              <a:spcAft>
                <a:spcPts val="800"/>
              </a:spcAft>
              <a:buClr>
                <a:srgbClr val="000000"/>
              </a:buClr>
              <a:tabLst>
                <a:tab pos="457200" algn="l"/>
              </a:tabLst>
            </a:pPr>
            <a:r>
              <a:rPr lang="en-GB" sz="18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Top-down approach</a:t>
            </a:r>
            <a:r>
              <a:rPr lang="en-GB"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 identifies the solution first, then the solution is broken down to manage and implement it.</a:t>
            </a:r>
          </a:p>
        </p:txBody>
      </p:sp>
      <p:sp>
        <p:nvSpPr>
          <p:cNvPr id="10" name="TextBox 9">
            <a:extLst>
              <a:ext uri="{FF2B5EF4-FFF2-40B4-BE49-F238E27FC236}">
                <a16:creationId xmlns:a16="http://schemas.microsoft.com/office/drawing/2014/main" id="{18177D19-DE6D-4600-BE7E-245AB44CC8D1}"/>
              </a:ext>
            </a:extLst>
          </p:cNvPr>
          <p:cNvSpPr txBox="1"/>
          <p:nvPr/>
        </p:nvSpPr>
        <p:spPr>
          <a:xfrm>
            <a:off x="2638028" y="2134599"/>
            <a:ext cx="5976664" cy="2588802"/>
          </a:xfrm>
          <a:prstGeom prst="rect">
            <a:avLst/>
          </a:prstGeom>
          <a:noFill/>
          <a:ln>
            <a:solidFill>
              <a:schemeClr val="tx2">
                <a:lumMod val="20000"/>
                <a:lumOff val="80000"/>
              </a:schemeClr>
            </a:solidFill>
          </a:ln>
        </p:spPr>
        <p:txBody>
          <a:bodyPr wrap="square" rtlCol="0" anchor="ctr" anchorCtr="1">
            <a:spAutoFit/>
          </a:bodyPr>
          <a:lstStyle/>
          <a:p>
            <a:pPr marL="285750" indent="-285750">
              <a:buFont typeface="Arial" panose="020B0604020202020204" pitchFamily="34" charset="0"/>
              <a:buChar char="•"/>
            </a:pPr>
            <a:r>
              <a:rPr lang="en-GB" dirty="0"/>
              <a:t>Generations A2Z Bionics Multivits</a:t>
            </a:r>
          </a:p>
          <a:p>
            <a:pPr marL="285750" indent="-285750">
              <a:buFont typeface="Arial" panose="020B0604020202020204" pitchFamily="34" charset="0"/>
              <a:buChar char="•"/>
            </a:pPr>
            <a:r>
              <a:rPr lang="en-GB" dirty="0"/>
              <a:t>Project team members</a:t>
            </a:r>
          </a:p>
          <a:p>
            <a:pPr marL="285750" indent="-285750">
              <a:buFont typeface="Arial" panose="020B0604020202020204" pitchFamily="34" charset="0"/>
              <a:buChar char="•"/>
            </a:pPr>
            <a:r>
              <a:rPr lang="en-GB" dirty="0"/>
              <a:t>Budgets</a:t>
            </a:r>
          </a:p>
          <a:p>
            <a:pPr marL="285750" indent="-285750">
              <a:buFont typeface="Arial" panose="020B0604020202020204" pitchFamily="34" charset="0"/>
              <a:buChar char="•"/>
            </a:pPr>
            <a:r>
              <a:rPr lang="en-GB" dirty="0"/>
              <a:t>Rebranding</a:t>
            </a:r>
          </a:p>
          <a:p>
            <a:pPr marL="285750" indent="-285750">
              <a:buFont typeface="Arial" panose="020B0604020202020204" pitchFamily="34" charset="0"/>
              <a:buChar char="•"/>
            </a:pPr>
            <a:r>
              <a:rPr lang="en-GB" dirty="0"/>
              <a:t>Sampling/reviews/endorsements</a:t>
            </a:r>
          </a:p>
          <a:p>
            <a:pPr marL="285750" indent="-285750">
              <a:buFont typeface="Arial" panose="020B0604020202020204" pitchFamily="34" charset="0"/>
              <a:buChar char="•"/>
            </a:pPr>
            <a:r>
              <a:rPr lang="en-GB" dirty="0"/>
              <a:t>Stakeholders/NHS/Sores/Pharmacies/Analysis</a:t>
            </a:r>
          </a:p>
          <a:p>
            <a:pPr marL="285750" indent="-285750">
              <a:buFont typeface="Arial" panose="020B0604020202020204" pitchFamily="34" charset="0"/>
              <a:buChar char="•"/>
            </a:pPr>
            <a:r>
              <a:rPr lang="en-GB" dirty="0"/>
              <a:t>Marketing/Planning/Budget/</a:t>
            </a:r>
          </a:p>
          <a:p>
            <a:pPr marL="285750" indent="-285750">
              <a:buFont typeface="Arial" panose="020B0604020202020204" pitchFamily="34" charset="0"/>
              <a:buChar char="•"/>
            </a:pPr>
            <a:r>
              <a:rPr lang="en-GB" dirty="0"/>
              <a:t>Construction/website/email</a:t>
            </a:r>
          </a:p>
          <a:p>
            <a:pPr marL="285750" indent="-285750">
              <a:buFont typeface="Arial" panose="020B0604020202020204" pitchFamily="34" charset="0"/>
              <a:buChar char="•"/>
            </a:pPr>
            <a:r>
              <a:rPr lang="en-GB" dirty="0"/>
              <a:t>Logistics</a:t>
            </a:r>
          </a:p>
        </p:txBody>
      </p:sp>
    </p:spTree>
    <p:extLst>
      <p:ext uri="{BB962C8B-B14F-4D97-AF65-F5344CB8AC3E}">
        <p14:creationId xmlns:p14="http://schemas.microsoft.com/office/powerpoint/2010/main" val="18437003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49D192C-832B-4810-87EC-AA52DB8F30DC}"/>
              </a:ext>
            </a:extLst>
          </p:cNvPr>
          <p:cNvSpPr txBox="1"/>
          <p:nvPr/>
        </p:nvSpPr>
        <p:spPr>
          <a:xfrm>
            <a:off x="2273830" y="227058"/>
            <a:ext cx="7200800" cy="658835"/>
          </a:xfrm>
          <a:prstGeom prst="rect">
            <a:avLst/>
          </a:prstGeom>
          <a:noFill/>
          <a:ln>
            <a:solidFill>
              <a:schemeClr val="tx2">
                <a:lumMod val="20000"/>
                <a:lumOff val="80000"/>
              </a:schemeClr>
            </a:solidFill>
          </a:ln>
        </p:spPr>
        <p:txBody>
          <a:bodyPr wrap="square">
            <a:spAutoFit/>
          </a:bodyPr>
          <a:lstStyle/>
          <a:p>
            <a:pPr>
              <a:lnSpc>
                <a:spcPct val="107000"/>
              </a:lnSpc>
              <a:spcBef>
                <a:spcPts val="1200"/>
              </a:spcBef>
            </a:pPr>
            <a:r>
              <a:rPr lang="en-GB" sz="3600" b="1" kern="0" dirty="0">
                <a:ln w="0"/>
                <a:solidFill>
                  <a:schemeClr val="accent1">
                    <a:lumMod val="50000"/>
                  </a:schemeClr>
                </a:solidFill>
                <a:effectLst>
                  <a:reflection blurRad="6350" stA="53000" endA="300" endPos="35500" dir="5400000" sy="-90000" algn="bl" rotWithShape="0"/>
                </a:effectLst>
                <a:latin typeface="Calibri Light" panose="020F0302020204030204" pitchFamily="34" charset="0"/>
                <a:ea typeface="Times New Roman" panose="02020603050405020304" pitchFamily="18" charset="0"/>
                <a:cs typeface="Times New Roman" panose="02020603050405020304" pitchFamily="18" charset="0"/>
              </a:rPr>
              <a:t>Benefits of Communication Methods</a:t>
            </a:r>
          </a:p>
        </p:txBody>
      </p:sp>
      <p:sp>
        <p:nvSpPr>
          <p:cNvPr id="4" name="TextBox 3">
            <a:extLst>
              <a:ext uri="{FF2B5EF4-FFF2-40B4-BE49-F238E27FC236}">
                <a16:creationId xmlns:a16="http://schemas.microsoft.com/office/drawing/2014/main" id="{CB00508C-A923-46EC-BE6C-B639BB720D72}"/>
              </a:ext>
            </a:extLst>
          </p:cNvPr>
          <p:cNvSpPr txBox="1"/>
          <p:nvPr/>
        </p:nvSpPr>
        <p:spPr>
          <a:xfrm>
            <a:off x="5635487" y="2971800"/>
            <a:ext cx="914400" cy="914400"/>
          </a:xfrm>
          <a:prstGeom prst="rect">
            <a:avLst/>
          </a:prstGeom>
          <a:noFill/>
          <a:ln>
            <a:solidFill>
              <a:schemeClr val="tx2">
                <a:lumMod val="20000"/>
                <a:lumOff val="80000"/>
              </a:schemeClr>
            </a:solidFill>
          </a:ln>
        </p:spPr>
        <p:txBody>
          <a:bodyPr wrap="square" rtlCol="0" anchor="ctr" anchorCtr="1">
            <a:spAutoFit/>
          </a:bodyPr>
          <a:lstStyle/>
          <a:p>
            <a:endParaRPr lang="en-GB" dirty="0"/>
          </a:p>
        </p:txBody>
      </p:sp>
      <p:sp>
        <p:nvSpPr>
          <p:cNvPr id="5" name="TextBox 4">
            <a:extLst>
              <a:ext uri="{FF2B5EF4-FFF2-40B4-BE49-F238E27FC236}">
                <a16:creationId xmlns:a16="http://schemas.microsoft.com/office/drawing/2014/main" id="{9BFF203C-A4CD-40F9-9CCC-842BB79EA64D}"/>
              </a:ext>
            </a:extLst>
          </p:cNvPr>
          <p:cNvSpPr txBox="1"/>
          <p:nvPr/>
        </p:nvSpPr>
        <p:spPr>
          <a:xfrm>
            <a:off x="4904555" y="3923184"/>
            <a:ext cx="2376264" cy="2554545"/>
          </a:xfrm>
          <a:prstGeom prst="rect">
            <a:avLst/>
          </a:prstGeom>
          <a:noFill/>
          <a:ln>
            <a:solidFill>
              <a:schemeClr val="tx2">
                <a:lumMod val="20000"/>
                <a:lumOff val="80000"/>
              </a:schemeClr>
            </a:solidFill>
          </a:ln>
        </p:spPr>
        <p:txBody>
          <a:bodyPr wrap="square" rtlCol="0" anchor="ctr" anchorCtr="1">
            <a:spAutoFit/>
          </a:bodyPr>
          <a:lstStyle/>
          <a:p>
            <a:pPr marL="285750" indent="-285750">
              <a:buFont typeface="Wingdings" panose="05000000000000000000" pitchFamily="2" charset="2"/>
              <a:buChar char="q"/>
            </a:pPr>
            <a:r>
              <a:rPr lang="en-GB" sz="3200" dirty="0"/>
              <a:t>Initiation </a:t>
            </a:r>
          </a:p>
          <a:p>
            <a:pPr marL="285750" indent="-285750">
              <a:buFont typeface="Wingdings" panose="05000000000000000000" pitchFamily="2" charset="2"/>
              <a:buChar char="q"/>
            </a:pPr>
            <a:r>
              <a:rPr lang="en-GB" sz="3200" dirty="0"/>
              <a:t>Planning</a:t>
            </a:r>
          </a:p>
          <a:p>
            <a:pPr marL="285750" indent="-285750">
              <a:buFont typeface="Wingdings" panose="05000000000000000000" pitchFamily="2" charset="2"/>
              <a:buChar char="q"/>
            </a:pPr>
            <a:r>
              <a:rPr lang="en-GB" sz="3200" dirty="0"/>
              <a:t>Execution</a:t>
            </a:r>
          </a:p>
          <a:p>
            <a:pPr marL="285750" indent="-285750">
              <a:buFont typeface="Wingdings" panose="05000000000000000000" pitchFamily="2" charset="2"/>
              <a:buChar char="q"/>
            </a:pPr>
            <a:r>
              <a:rPr lang="en-GB" sz="3200" dirty="0"/>
              <a:t>Controlling</a:t>
            </a:r>
          </a:p>
          <a:p>
            <a:pPr marL="285750" indent="-285750">
              <a:buFont typeface="Wingdings" panose="05000000000000000000" pitchFamily="2" charset="2"/>
              <a:buChar char="q"/>
            </a:pPr>
            <a:r>
              <a:rPr lang="en-GB" sz="3200" dirty="0"/>
              <a:t>Closure</a:t>
            </a:r>
          </a:p>
        </p:txBody>
      </p:sp>
      <p:pic>
        <p:nvPicPr>
          <p:cNvPr id="21" name="Picture 20">
            <a:extLst>
              <a:ext uri="{FF2B5EF4-FFF2-40B4-BE49-F238E27FC236}">
                <a16:creationId xmlns:a16="http://schemas.microsoft.com/office/drawing/2014/main" id="{3794A399-694B-4921-AE63-9BA7A6283C2E}"/>
              </a:ext>
            </a:extLst>
          </p:cNvPr>
          <p:cNvPicPr>
            <a:picLocks noChangeAspect="1"/>
          </p:cNvPicPr>
          <p:nvPr/>
        </p:nvPicPr>
        <p:blipFill>
          <a:blip r:embed="rId2"/>
          <a:stretch>
            <a:fillRect/>
          </a:stretch>
        </p:blipFill>
        <p:spPr>
          <a:xfrm>
            <a:off x="765820" y="1340768"/>
            <a:ext cx="11232508" cy="3559855"/>
          </a:xfrm>
          <a:prstGeom prst="rect">
            <a:avLst/>
          </a:prstGeom>
        </p:spPr>
      </p:pic>
    </p:spTree>
    <p:extLst>
      <p:ext uri="{BB962C8B-B14F-4D97-AF65-F5344CB8AC3E}">
        <p14:creationId xmlns:p14="http://schemas.microsoft.com/office/powerpoint/2010/main" val="9782102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6D946-8ACA-4C7A-832B-EBE463814FB0}"/>
              </a:ext>
            </a:extLst>
          </p:cNvPr>
          <p:cNvSpPr>
            <a:spLocks noGrp="1"/>
          </p:cNvSpPr>
          <p:nvPr>
            <p:ph type="title"/>
          </p:nvPr>
        </p:nvSpPr>
        <p:spPr>
          <a:xfrm>
            <a:off x="1903412" y="116465"/>
            <a:ext cx="5847183" cy="817337"/>
          </a:xfrm>
        </p:spPr>
        <p:txBody>
          <a:bodyPr anchor="b">
            <a:normAutofit fontScale="90000"/>
          </a:bodyPr>
          <a:lstStyle/>
          <a:p>
            <a:r>
              <a:rPr lang="en-GB" sz="5400" b="1" dirty="0">
                <a:ln w="10160">
                  <a:solidFill>
                    <a:schemeClr val="accent5"/>
                  </a:solidFill>
                  <a:prstDash val="solid"/>
                </a:ln>
                <a:solidFill>
                  <a:srgbClr val="FFFFFF"/>
                </a:solidFill>
                <a:effectLst>
                  <a:outerShdw blurRad="38100" dist="22860" dir="5400000" algn="tl" rotWithShape="0">
                    <a:srgbClr val="000000">
                      <a:alpha val="30000"/>
                    </a:srgbClr>
                  </a:outerShdw>
                  <a:reflection blurRad="6350" stA="55000" endA="300" endPos="45500" dir="5400000" sy="-100000" algn="bl" rotWithShape="0"/>
                </a:effectLst>
              </a:rPr>
              <a:t>Communication Plan</a:t>
            </a:r>
          </a:p>
        </p:txBody>
      </p:sp>
      <p:sp>
        <p:nvSpPr>
          <p:cNvPr id="6" name="TextBox 5">
            <a:extLst>
              <a:ext uri="{FF2B5EF4-FFF2-40B4-BE49-F238E27FC236}">
                <a16:creationId xmlns:a16="http://schemas.microsoft.com/office/drawing/2014/main" id="{8A2043E0-8264-43A2-BE6E-7A27991B04A7}"/>
              </a:ext>
            </a:extLst>
          </p:cNvPr>
          <p:cNvSpPr txBox="1"/>
          <p:nvPr/>
        </p:nvSpPr>
        <p:spPr>
          <a:xfrm rot="21212031">
            <a:off x="5590356" y="2907154"/>
            <a:ext cx="45719" cy="369332"/>
          </a:xfrm>
          <a:prstGeom prst="rect">
            <a:avLst/>
          </a:prstGeom>
          <a:noFill/>
          <a:ln>
            <a:solidFill>
              <a:schemeClr val="tx2">
                <a:lumMod val="20000"/>
                <a:lumOff val="80000"/>
              </a:schemeClr>
            </a:solidFill>
          </a:ln>
        </p:spPr>
        <p:txBody>
          <a:bodyPr wrap="square" rtlCol="0" anchor="ctr" anchorCtr="1">
            <a:spAutoFit/>
          </a:bodyPr>
          <a:lstStyle/>
          <a:p>
            <a:endParaRPr lang="en-GB" dirty="0"/>
          </a:p>
        </p:txBody>
      </p:sp>
      <p:sp>
        <p:nvSpPr>
          <p:cNvPr id="9" name="TextBox 8">
            <a:extLst>
              <a:ext uri="{FF2B5EF4-FFF2-40B4-BE49-F238E27FC236}">
                <a16:creationId xmlns:a16="http://schemas.microsoft.com/office/drawing/2014/main" id="{127062D9-CAEF-4924-B522-DD59C2CFD644}"/>
              </a:ext>
            </a:extLst>
          </p:cNvPr>
          <p:cNvSpPr txBox="1"/>
          <p:nvPr/>
        </p:nvSpPr>
        <p:spPr>
          <a:xfrm>
            <a:off x="1810945" y="2038645"/>
            <a:ext cx="9828083" cy="4370427"/>
          </a:xfrm>
          <a:prstGeom prst="rect">
            <a:avLst/>
          </a:prstGeom>
          <a:noFill/>
          <a:ln>
            <a:solidFill>
              <a:schemeClr val="tx2">
                <a:lumMod val="20000"/>
                <a:lumOff val="80000"/>
              </a:schemeClr>
            </a:solidFill>
          </a:ln>
        </p:spPr>
        <p:txBody>
          <a:bodyPr wrap="square" rtlCol="0" anchor="ctr" anchorCtr="1">
            <a:spAutoFit/>
          </a:bodyPr>
          <a:lstStyle/>
          <a:p>
            <a:pPr marL="285750" indent="-285750">
              <a:buFont typeface="Arial" panose="020B0604020202020204" pitchFamily="34" charset="0"/>
              <a:buChar char="•"/>
            </a:pPr>
            <a:r>
              <a:rPr lang="en-GB" sz="2400" dirty="0"/>
              <a:t>The majority of the work is done by communication.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Communication is vital at every stage of the project.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The Project Manager can resolve issues by conducting a communications plan.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Having KPI’s is great way to measure the teams performance.    </a:t>
            </a:r>
          </a:p>
          <a:p>
            <a:pPr marL="285750" indent="-285750">
              <a:buFont typeface="Arial" panose="020B0604020202020204" pitchFamily="34" charset="0"/>
              <a:buChar char="•"/>
            </a:pPr>
            <a:endParaRPr lang="en-GB" sz="2400" dirty="0"/>
          </a:p>
          <a:p>
            <a:pPr marL="285750" indent="-285750">
              <a:buFont typeface="Arial" panose="020B0604020202020204" pitchFamily="34" charset="0"/>
              <a:buChar char="•"/>
            </a:pPr>
            <a:r>
              <a:rPr lang="en-GB" sz="2400" dirty="0"/>
              <a:t>Implementation of Communication Plan </a:t>
            </a:r>
          </a:p>
          <a:p>
            <a:endParaRPr lang="en-GB" sz="2400" dirty="0"/>
          </a:p>
          <a:p>
            <a:r>
              <a:rPr lang="en-GB" sz="1400" dirty="0"/>
              <a:t>                                                                                                                                                                                                        (see appendix 9)</a:t>
            </a:r>
          </a:p>
        </p:txBody>
      </p:sp>
      <p:pic>
        <p:nvPicPr>
          <p:cNvPr id="11" name="Picture 10" descr="Timeline&#10;&#10;Description automatically generated">
            <a:extLst>
              <a:ext uri="{FF2B5EF4-FFF2-40B4-BE49-F238E27FC236}">
                <a16:creationId xmlns:a16="http://schemas.microsoft.com/office/drawing/2014/main" id="{4ECE79C4-A390-4C23-B13E-8575DB27643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78588" y="346613"/>
            <a:ext cx="3960439" cy="1493893"/>
          </a:xfrm>
          <a:prstGeom prst="rect">
            <a:avLst/>
          </a:prstGeom>
        </p:spPr>
      </p:pic>
      <p:sp>
        <p:nvSpPr>
          <p:cNvPr id="12" name="TextBox 11">
            <a:extLst>
              <a:ext uri="{FF2B5EF4-FFF2-40B4-BE49-F238E27FC236}">
                <a16:creationId xmlns:a16="http://schemas.microsoft.com/office/drawing/2014/main" id="{8E586419-6885-45BF-8D1E-176D1A8701C5}"/>
              </a:ext>
            </a:extLst>
          </p:cNvPr>
          <p:cNvSpPr txBox="1"/>
          <p:nvPr/>
        </p:nvSpPr>
        <p:spPr>
          <a:xfrm>
            <a:off x="1810945" y="7016666"/>
            <a:ext cx="5939650" cy="230832"/>
          </a:xfrm>
          <a:prstGeom prst="rect">
            <a:avLst/>
          </a:prstGeom>
          <a:noFill/>
          <a:ln>
            <a:solidFill>
              <a:schemeClr val="tx2">
                <a:lumMod val="20000"/>
                <a:lumOff val="80000"/>
              </a:schemeClr>
            </a:solidFill>
          </a:ln>
        </p:spPr>
        <p:txBody>
          <a:bodyPr wrap="square" rtlCol="0" anchor="ctr" anchorCtr="1">
            <a:spAutoFit/>
          </a:bodyPr>
          <a:lstStyle/>
          <a:p>
            <a:r>
              <a:rPr lang="en-GB" sz="900">
                <a:hlinkClick r:id="rId3" tooltip="https://researchleap.com/analysis-b-2-c-social-media-communication-germany/"/>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27105843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74DA5A1-0226-482F-975B-8B5E463F629D}"/>
              </a:ext>
            </a:extLst>
          </p:cNvPr>
          <p:cNvSpPr txBox="1"/>
          <p:nvPr/>
        </p:nvSpPr>
        <p:spPr>
          <a:xfrm>
            <a:off x="585800" y="116632"/>
            <a:ext cx="11017224" cy="1015663"/>
          </a:xfrm>
          <a:prstGeom prst="rect">
            <a:avLst/>
          </a:prstGeom>
          <a:noFill/>
          <a:ln>
            <a:solidFill>
              <a:schemeClr val="tx2">
                <a:lumMod val="20000"/>
                <a:lumOff val="80000"/>
              </a:schemeClr>
            </a:solidFill>
          </a:ln>
        </p:spPr>
        <p:txBody>
          <a:bodyPr wrap="square">
            <a:spAutoFit/>
          </a:bodyPr>
          <a:lstStyle/>
          <a:p>
            <a:pPr algn="ctr"/>
            <a:r>
              <a:rPr lang="en-US" sz="6000" b="1" dirty="0">
                <a:ln w="10160">
                  <a:solidFill>
                    <a:schemeClr val="accent5"/>
                  </a:solidFill>
                  <a:prstDash val="solid"/>
                </a:ln>
                <a:solidFill>
                  <a:srgbClr val="FFFFFF"/>
                </a:solidFill>
                <a:effectLst>
                  <a:outerShdw blurRad="38100" dist="22860" dir="5400000" algn="tl" rotWithShape="0">
                    <a:srgbClr val="000000">
                      <a:alpha val="30000"/>
                    </a:srgbClr>
                  </a:outerShdw>
                  <a:reflection blurRad="6350" stA="50000" endA="300" endPos="50000" dist="29997" dir="5400000" sy="-100000" algn="bl" rotWithShape="0"/>
                </a:effectLst>
              </a:rPr>
              <a:t>RISK ASSESSMENT</a:t>
            </a:r>
            <a:endParaRPr lang="en-GB" sz="6000" dirty="0"/>
          </a:p>
        </p:txBody>
      </p:sp>
      <p:sp>
        <p:nvSpPr>
          <p:cNvPr id="5" name="TextBox 4">
            <a:extLst>
              <a:ext uri="{FF2B5EF4-FFF2-40B4-BE49-F238E27FC236}">
                <a16:creationId xmlns:a16="http://schemas.microsoft.com/office/drawing/2014/main" id="{A854A181-2AAA-4D10-8ECF-EBF71D9BA0D3}"/>
              </a:ext>
            </a:extLst>
          </p:cNvPr>
          <p:cNvSpPr txBox="1"/>
          <p:nvPr/>
        </p:nvSpPr>
        <p:spPr>
          <a:xfrm>
            <a:off x="585800" y="5388529"/>
            <a:ext cx="8568952" cy="1063496"/>
          </a:xfrm>
          <a:prstGeom prst="rect">
            <a:avLst/>
          </a:prstGeom>
          <a:noFill/>
          <a:ln>
            <a:solidFill>
              <a:schemeClr val="tx2">
                <a:lumMod val="20000"/>
                <a:lumOff val="80000"/>
              </a:schemeClr>
            </a:solidFill>
          </a:ln>
        </p:spPr>
        <p:txBody>
          <a:bodyPr wrap="square">
            <a:spAutoFit/>
          </a:bodyPr>
          <a:lstStyle/>
          <a:p>
            <a:pPr>
              <a:lnSpc>
                <a:spcPct val="107000"/>
              </a:lnSpc>
              <a:buClr>
                <a:srgbClr val="000000"/>
              </a:buClr>
            </a:pPr>
            <a:r>
              <a:rPr lang="en-GB"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 clear under-standing of the risks that face the project must be established. The sources of project risk are almost limitless, emphasizing the need for a well-thought-out, detailed plan. Typical examples include the loss of a key team member, weather emergencies, technical failures, and poor suppliers.” </a:t>
            </a:r>
          </a:p>
          <a:p>
            <a:pPr>
              <a:lnSpc>
                <a:spcPct val="107000"/>
              </a:lnSpc>
              <a:buClr>
                <a:srgbClr val="000000"/>
              </a:buClr>
            </a:pPr>
            <a:r>
              <a:rPr lang="en-GB" sz="14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(Heagney, 2016, p.70).</a:t>
            </a:r>
          </a:p>
        </p:txBody>
      </p:sp>
      <p:sp>
        <p:nvSpPr>
          <p:cNvPr id="9" name="TextBox 8">
            <a:extLst>
              <a:ext uri="{FF2B5EF4-FFF2-40B4-BE49-F238E27FC236}">
                <a16:creationId xmlns:a16="http://schemas.microsoft.com/office/drawing/2014/main" id="{161E46C9-2F05-4754-AB8A-3906911F4770}"/>
              </a:ext>
            </a:extLst>
          </p:cNvPr>
          <p:cNvSpPr txBox="1"/>
          <p:nvPr/>
        </p:nvSpPr>
        <p:spPr>
          <a:xfrm>
            <a:off x="5635487" y="3071191"/>
            <a:ext cx="914400" cy="914400"/>
          </a:xfrm>
          <a:prstGeom prst="rect">
            <a:avLst/>
          </a:prstGeom>
          <a:noFill/>
          <a:ln>
            <a:solidFill>
              <a:schemeClr val="tx2">
                <a:lumMod val="20000"/>
                <a:lumOff val="80000"/>
              </a:schemeClr>
            </a:solidFill>
          </a:ln>
        </p:spPr>
        <p:txBody>
          <a:bodyPr wrap="square" rtlCol="0" anchor="ctr" anchorCtr="1">
            <a:spAutoFit/>
          </a:bodyPr>
          <a:lstStyle/>
          <a:p>
            <a:endParaRPr lang="en-GB" dirty="0"/>
          </a:p>
        </p:txBody>
      </p:sp>
      <p:sp>
        <p:nvSpPr>
          <p:cNvPr id="10" name="TextBox 9">
            <a:extLst>
              <a:ext uri="{FF2B5EF4-FFF2-40B4-BE49-F238E27FC236}">
                <a16:creationId xmlns:a16="http://schemas.microsoft.com/office/drawing/2014/main" id="{5B0B4DDF-B7C8-419C-8D3F-7CF143ADC29C}"/>
              </a:ext>
            </a:extLst>
          </p:cNvPr>
          <p:cNvSpPr txBox="1"/>
          <p:nvPr/>
        </p:nvSpPr>
        <p:spPr>
          <a:xfrm>
            <a:off x="585800" y="1600523"/>
            <a:ext cx="4320480" cy="3323987"/>
          </a:xfrm>
          <a:prstGeom prst="rect">
            <a:avLst/>
          </a:prstGeom>
          <a:noFill/>
          <a:ln>
            <a:solidFill>
              <a:schemeClr val="tx2">
                <a:lumMod val="20000"/>
                <a:lumOff val="80000"/>
              </a:schemeClr>
            </a:solidFill>
          </a:ln>
        </p:spPr>
        <p:txBody>
          <a:bodyPr wrap="square" rtlCol="0" anchor="ctr" anchorCtr="1">
            <a:spAutoFit/>
          </a:bodyPr>
          <a:lstStyle/>
          <a:p>
            <a:pPr marL="285750" indent="-285750">
              <a:buFont typeface="Arial" panose="020B0604020202020204" pitchFamily="34" charset="0"/>
              <a:buChar char="•"/>
            </a:pPr>
            <a:r>
              <a:rPr lang="en-GB" sz="2400" dirty="0"/>
              <a:t>COST</a:t>
            </a:r>
          </a:p>
          <a:p>
            <a:pPr marL="285750" indent="-285750">
              <a:buFont typeface="Arial" panose="020B0604020202020204" pitchFamily="34" charset="0"/>
              <a:buChar char="•"/>
            </a:pPr>
            <a:r>
              <a:rPr lang="en-GB" sz="2400" dirty="0"/>
              <a:t>PEOPLE</a:t>
            </a:r>
          </a:p>
          <a:p>
            <a:pPr marL="285750" indent="-285750">
              <a:buFont typeface="Arial" panose="020B0604020202020204" pitchFamily="34" charset="0"/>
              <a:buChar char="•"/>
            </a:pPr>
            <a:r>
              <a:rPr lang="en-GB" sz="2400" dirty="0"/>
              <a:t>FINANCIAL</a:t>
            </a:r>
          </a:p>
          <a:p>
            <a:pPr marL="285750" indent="-285750">
              <a:buFont typeface="Arial" panose="020B0604020202020204" pitchFamily="34" charset="0"/>
              <a:buChar char="•"/>
            </a:pPr>
            <a:r>
              <a:rPr lang="en-GB" sz="2400" dirty="0"/>
              <a:t>TECHNICAL</a:t>
            </a:r>
          </a:p>
          <a:p>
            <a:pPr marL="285750" indent="-285750">
              <a:buFont typeface="Arial" panose="020B0604020202020204" pitchFamily="34" charset="0"/>
              <a:buChar char="•"/>
            </a:pPr>
            <a:r>
              <a:rPr lang="en-GB" sz="2400" dirty="0"/>
              <a:t>CLIENTS</a:t>
            </a:r>
          </a:p>
          <a:p>
            <a:pPr marL="285750" indent="-285750">
              <a:buFont typeface="Arial" panose="020B0604020202020204" pitchFamily="34" charset="0"/>
              <a:buChar char="•"/>
            </a:pPr>
            <a:r>
              <a:rPr lang="en-GB" sz="2400" dirty="0"/>
              <a:t>ENVIRONMENTAL</a:t>
            </a:r>
          </a:p>
          <a:p>
            <a:pPr marL="285750" indent="-285750">
              <a:buFont typeface="Arial" panose="020B0604020202020204" pitchFamily="34" charset="0"/>
              <a:buChar char="•"/>
            </a:pPr>
            <a:r>
              <a:rPr lang="en-GB" sz="2400" dirty="0"/>
              <a:t>CONTRACTUAL</a:t>
            </a:r>
          </a:p>
          <a:p>
            <a:pPr marL="285750" indent="-285750">
              <a:buFont typeface="Arial" panose="020B0604020202020204" pitchFamily="34" charset="0"/>
              <a:buChar char="•"/>
            </a:pPr>
            <a:r>
              <a:rPr lang="en-GB" sz="2400" dirty="0"/>
              <a:t>POLITICAL</a:t>
            </a:r>
          </a:p>
          <a:p>
            <a:pPr marL="285750" indent="-285750">
              <a:buFont typeface="Arial" panose="020B0604020202020204" pitchFamily="34" charset="0"/>
              <a:buChar char="•"/>
            </a:pPr>
            <a:endParaRPr lang="en-GB" dirty="0"/>
          </a:p>
        </p:txBody>
      </p:sp>
      <p:pic>
        <p:nvPicPr>
          <p:cNvPr id="12" name="Picture 11" descr="Shape, icon, arrow&#10;&#10;Description automatically generated">
            <a:extLst>
              <a:ext uri="{FF2B5EF4-FFF2-40B4-BE49-F238E27FC236}">
                <a16:creationId xmlns:a16="http://schemas.microsoft.com/office/drawing/2014/main" id="{881AEC2A-7E0E-4F91-B9AE-D7DFA463D7F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10436" y="1157650"/>
            <a:ext cx="4859524" cy="3644643"/>
          </a:xfrm>
          <a:prstGeom prst="rect">
            <a:avLst/>
          </a:prstGeom>
        </p:spPr>
      </p:pic>
      <p:sp>
        <p:nvSpPr>
          <p:cNvPr id="13" name="TextBox 12">
            <a:extLst>
              <a:ext uri="{FF2B5EF4-FFF2-40B4-BE49-F238E27FC236}">
                <a16:creationId xmlns:a16="http://schemas.microsoft.com/office/drawing/2014/main" id="{79F93F1C-61A2-4D71-BE9D-72AA972248DB}"/>
              </a:ext>
            </a:extLst>
          </p:cNvPr>
          <p:cNvSpPr txBox="1"/>
          <p:nvPr/>
        </p:nvSpPr>
        <p:spPr>
          <a:xfrm>
            <a:off x="6310436" y="4950061"/>
            <a:ext cx="4859524" cy="230832"/>
          </a:xfrm>
          <a:prstGeom prst="rect">
            <a:avLst/>
          </a:prstGeom>
          <a:noFill/>
          <a:ln>
            <a:solidFill>
              <a:schemeClr val="tx2">
                <a:lumMod val="20000"/>
                <a:lumOff val="80000"/>
              </a:schemeClr>
            </a:solidFill>
          </a:ln>
        </p:spPr>
        <p:txBody>
          <a:bodyPr wrap="square" rtlCol="0" anchor="ctr" anchorCtr="1">
            <a:spAutoFit/>
          </a:bodyPr>
          <a:lstStyle/>
          <a:p>
            <a:r>
              <a:rPr lang="en-GB" sz="900">
                <a:hlinkClick r:id="rId3" tooltip="https://navesinkinternational.com/counterparty-risk/"/>
              </a:rPr>
              <a:t>This Photo</a:t>
            </a:r>
            <a:r>
              <a:rPr lang="en-GB" sz="900"/>
              <a:t> by Unknown Author is licensed under </a:t>
            </a:r>
            <a:r>
              <a:rPr lang="en-GB" sz="900">
                <a:hlinkClick r:id="rId4" tooltip="https://creativecommons.org/licenses/by-nc/3.0/"/>
              </a:rPr>
              <a:t>CC BY-NC</a:t>
            </a:r>
            <a:endParaRPr lang="en-GB" sz="900"/>
          </a:p>
        </p:txBody>
      </p:sp>
      <p:sp>
        <p:nvSpPr>
          <p:cNvPr id="14" name="TextBox 13">
            <a:extLst>
              <a:ext uri="{FF2B5EF4-FFF2-40B4-BE49-F238E27FC236}">
                <a16:creationId xmlns:a16="http://schemas.microsoft.com/office/drawing/2014/main" id="{BF3303C4-BC0D-4825-B190-D662EDABC132}"/>
              </a:ext>
            </a:extLst>
          </p:cNvPr>
          <p:cNvSpPr txBox="1"/>
          <p:nvPr/>
        </p:nvSpPr>
        <p:spPr>
          <a:xfrm>
            <a:off x="9478788" y="6118771"/>
            <a:ext cx="1783537" cy="307777"/>
          </a:xfrm>
          <a:prstGeom prst="rect">
            <a:avLst/>
          </a:prstGeom>
          <a:noFill/>
          <a:ln>
            <a:solidFill>
              <a:schemeClr val="tx2">
                <a:lumMod val="20000"/>
                <a:lumOff val="80000"/>
              </a:schemeClr>
            </a:solidFill>
          </a:ln>
        </p:spPr>
        <p:txBody>
          <a:bodyPr wrap="square" rtlCol="0" anchor="ctr" anchorCtr="1">
            <a:spAutoFit/>
          </a:bodyPr>
          <a:lstStyle/>
          <a:p>
            <a:r>
              <a:rPr lang="en-GB" sz="1400" dirty="0"/>
              <a:t>See appendix 10</a:t>
            </a:r>
          </a:p>
        </p:txBody>
      </p:sp>
    </p:spTree>
    <p:extLst>
      <p:ext uri="{BB962C8B-B14F-4D97-AF65-F5344CB8AC3E}">
        <p14:creationId xmlns:p14="http://schemas.microsoft.com/office/powerpoint/2010/main" val="2605462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Logo&#10;&#10;Description automatically generated">
            <a:extLst>
              <a:ext uri="{FF2B5EF4-FFF2-40B4-BE49-F238E27FC236}">
                <a16:creationId xmlns:a16="http://schemas.microsoft.com/office/drawing/2014/main" id="{F6E1B12C-3D6F-4FDF-BE1A-299DE48684B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2500" y="3455041"/>
            <a:ext cx="5790229" cy="3137411"/>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8" name="Picture 7" descr="A blackboard with writing on it&#10;&#10;Description automatically generated with low confidence">
            <a:extLst>
              <a:ext uri="{FF2B5EF4-FFF2-40B4-BE49-F238E27FC236}">
                <a16:creationId xmlns:a16="http://schemas.microsoft.com/office/drawing/2014/main" id="{1BA6251E-7D73-45E3-B2D9-84D38CAC1FE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094412" y="3455041"/>
            <a:ext cx="5760640" cy="3137411"/>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10" name="Picture 9">
            <a:extLst>
              <a:ext uri="{FF2B5EF4-FFF2-40B4-BE49-F238E27FC236}">
                <a16:creationId xmlns:a16="http://schemas.microsoft.com/office/drawing/2014/main" id="{E49C422D-82AA-41F9-9407-FA21C865E725}"/>
              </a:ext>
            </a:extLst>
          </p:cNvPr>
          <p:cNvPicPr>
            <a:picLocks noChangeAspect="1"/>
          </p:cNvPicPr>
          <p:nvPr/>
        </p:nvPicPr>
        <p:blipFill>
          <a:blip r:embed="rId6"/>
          <a:stretch>
            <a:fillRect/>
          </a:stretch>
        </p:blipFill>
        <p:spPr>
          <a:xfrm>
            <a:off x="693812" y="477802"/>
            <a:ext cx="7128792" cy="2004973"/>
          </a:xfrm>
          <a:prstGeom prst="rect">
            <a:avLst/>
          </a:prstGeom>
        </p:spPr>
      </p:pic>
      <p:pic>
        <p:nvPicPr>
          <p:cNvPr id="11" name="Picture 10">
            <a:extLst>
              <a:ext uri="{FF2B5EF4-FFF2-40B4-BE49-F238E27FC236}">
                <a16:creationId xmlns:a16="http://schemas.microsoft.com/office/drawing/2014/main" id="{834DC876-9FFD-45D5-BF65-6BBB497FD861}"/>
              </a:ext>
            </a:extLst>
          </p:cNvPr>
          <p:cNvPicPr>
            <a:picLocks noChangeAspect="1"/>
          </p:cNvPicPr>
          <p:nvPr/>
        </p:nvPicPr>
        <p:blipFill>
          <a:blip r:embed="rId7"/>
          <a:stretch>
            <a:fillRect/>
          </a:stretch>
        </p:blipFill>
        <p:spPr>
          <a:xfrm>
            <a:off x="8686700" y="309919"/>
            <a:ext cx="2232248" cy="2144864"/>
          </a:xfrm>
          <a:prstGeom prst="rect">
            <a:avLst/>
          </a:prstGeom>
        </p:spPr>
      </p:pic>
    </p:spTree>
    <p:extLst>
      <p:ext uri="{BB962C8B-B14F-4D97-AF65-F5344CB8AC3E}">
        <p14:creationId xmlns:p14="http://schemas.microsoft.com/office/powerpoint/2010/main" val="26360115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287A49-965B-4226-97D4-2ADBCF425884}"/>
              </a:ext>
            </a:extLst>
          </p:cNvPr>
          <p:cNvSpPr txBox="1"/>
          <p:nvPr/>
        </p:nvSpPr>
        <p:spPr>
          <a:xfrm>
            <a:off x="1413892" y="623760"/>
            <a:ext cx="9289032" cy="923330"/>
          </a:xfrm>
          <a:prstGeom prst="rect">
            <a:avLst/>
          </a:prstGeom>
          <a:noFill/>
          <a:ln>
            <a:solidFill>
              <a:schemeClr val="tx2">
                <a:lumMod val="20000"/>
                <a:lumOff val="80000"/>
              </a:schemeClr>
            </a:solidFill>
          </a:ln>
        </p:spPr>
        <p:txBody>
          <a:bodyPr wrap="square" rtlCol="0" anchor="ctr" anchorCtr="1">
            <a:spAutoFit/>
          </a:bodyPr>
          <a:lstStyle/>
          <a:p>
            <a:r>
              <a:rPr lang="en-GB"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CONCLUSION</a:t>
            </a:r>
            <a:r>
              <a:rPr lang="en-GB" dirty="0"/>
              <a:t> </a:t>
            </a:r>
          </a:p>
        </p:txBody>
      </p:sp>
      <p:sp>
        <p:nvSpPr>
          <p:cNvPr id="5" name="TextBox 4">
            <a:extLst>
              <a:ext uri="{FF2B5EF4-FFF2-40B4-BE49-F238E27FC236}">
                <a16:creationId xmlns:a16="http://schemas.microsoft.com/office/drawing/2014/main" id="{211D27A7-A914-4869-976C-2EAD66627F80}"/>
              </a:ext>
            </a:extLst>
          </p:cNvPr>
          <p:cNvSpPr txBox="1"/>
          <p:nvPr/>
        </p:nvSpPr>
        <p:spPr>
          <a:xfrm>
            <a:off x="1413892" y="2309669"/>
            <a:ext cx="9289032" cy="3747757"/>
          </a:xfrm>
          <a:prstGeom prst="rect">
            <a:avLst/>
          </a:prstGeom>
          <a:noFill/>
          <a:ln>
            <a:solidFill>
              <a:schemeClr val="tx2">
                <a:lumMod val="20000"/>
                <a:lumOff val="80000"/>
              </a:schemeClr>
            </a:solidFill>
          </a:ln>
        </p:spPr>
        <p:txBody>
          <a:bodyPr wrap="square" rtlCol="0" anchor="ctr" anchorCtr="1">
            <a:spAutoFit/>
          </a:bodyPr>
          <a:lstStyle/>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The project should be completed within 52 weeks. The team are aiming to complete all tasks in the specified time to avoid scope creep. </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Whilst focusing on each product activity and deliverables, each activity should be done in a timely manner. Thus, the project will head in the right trajectory.</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Identifying and anticipating any risks to the project with a contingency plan is essential, by conducting a risk assessment plan.  Although some risks can be anticipated and be mitigated, you need to expect the unexpected, (like the Covid-19 pandemic) and can derail your or end the project. </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It is also imperative that all stakeholders are informed respectively. Keeping them engaged in the entirety of the project, always engaging in communication is key. </a:t>
            </a:r>
          </a:p>
          <a:p>
            <a:pPr>
              <a:lnSpc>
                <a:spcPct val="107000"/>
              </a:lnSpc>
              <a:spcAft>
                <a:spcPts val="800"/>
              </a:spcAft>
            </a:pPr>
            <a:r>
              <a:rPr lang="en-GB" sz="1800" dirty="0">
                <a:effectLst/>
                <a:latin typeface="Arial" panose="020B0604020202020204" pitchFamily="34" charset="0"/>
                <a:ea typeface="Calibri" panose="020F0502020204030204" pitchFamily="34" charset="0"/>
                <a:cs typeface="Times New Roman" panose="02020603050405020304" pitchFamily="18" charset="0"/>
              </a:rPr>
              <a:t>This is because the stakeholders are the key to the project success or failure.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187023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A8D5843-31A9-4D76-9029-21B97A2354A0}"/>
              </a:ext>
            </a:extLst>
          </p:cNvPr>
          <p:cNvSpPr txBox="1"/>
          <p:nvPr/>
        </p:nvSpPr>
        <p:spPr>
          <a:xfrm>
            <a:off x="229259" y="165440"/>
            <a:ext cx="1832705" cy="523220"/>
          </a:xfrm>
          <a:prstGeom prst="rect">
            <a:avLst/>
          </a:prstGeom>
          <a:noFill/>
          <a:ln>
            <a:solidFill>
              <a:schemeClr val="tx2">
                <a:lumMod val="20000"/>
                <a:lumOff val="80000"/>
              </a:schemeClr>
            </a:solidFill>
          </a:ln>
        </p:spPr>
        <p:txBody>
          <a:bodyPr wrap="square" rtlCol="0" anchor="ctr" anchorCtr="1">
            <a:spAutoFit/>
          </a:bodyPr>
          <a:lstStyle/>
          <a:p>
            <a:r>
              <a:rPr lang="en-GB" sz="2800" dirty="0"/>
              <a:t>References</a:t>
            </a:r>
          </a:p>
        </p:txBody>
      </p:sp>
      <p:sp>
        <p:nvSpPr>
          <p:cNvPr id="9" name="TextBox 8">
            <a:extLst>
              <a:ext uri="{FF2B5EF4-FFF2-40B4-BE49-F238E27FC236}">
                <a16:creationId xmlns:a16="http://schemas.microsoft.com/office/drawing/2014/main" id="{7E061FEF-D5E6-4366-B68C-B8941C8E1E26}"/>
              </a:ext>
            </a:extLst>
          </p:cNvPr>
          <p:cNvSpPr txBox="1"/>
          <p:nvPr/>
        </p:nvSpPr>
        <p:spPr>
          <a:xfrm>
            <a:off x="229259" y="665461"/>
            <a:ext cx="11730306" cy="6577122"/>
          </a:xfrm>
          <a:prstGeom prst="rect">
            <a:avLst/>
          </a:prstGeom>
          <a:noFill/>
          <a:ln>
            <a:solidFill>
              <a:schemeClr val="tx2">
                <a:lumMod val="20000"/>
                <a:lumOff val="80000"/>
              </a:schemeClr>
            </a:solidFill>
          </a:ln>
        </p:spPr>
        <p:txBody>
          <a:bodyPr wrap="square">
            <a:spAutoFit/>
          </a:bodyPr>
          <a:lstStyle/>
          <a:p>
            <a:pPr>
              <a:lnSpc>
                <a:spcPct val="107000"/>
              </a:lnSpc>
              <a:spcAft>
                <a:spcPts val="800"/>
              </a:spcAft>
            </a:pPr>
            <a:endPar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0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2022. </a:t>
            </a:r>
            <a:r>
              <a:rPr lang="en-GB" sz="1000" i="1"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Product Market Segmentation</a:t>
            </a:r>
            <a:r>
              <a:rPr lang="en-GB" sz="10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[image] Available at: &lt;https://www.bing.com/images/search?view=detailV2&amp;ccid=jNxLLBHp&amp;id=A25EB0436603CE5327096B49B16CDA1A45FD28D7&amp;thid=OIP.jNxLLBHpPstkOs0FoiPPJgHaEb&amp;mediaurl=https%3A%2F%2Ftextimgs.s3.amazonaws.com%2Fmktprinc%2Fsection_05%2F8cdc4b2c11e93ecb643acd05a223cf26.jpg&amp;exph=695&amp;expw=1161&amp;q=market+segmentation+fo+a+new+product&amp;simid=608021039864503323&amp;form=IRPRST&amp;ck=A4FE617DF51E3DCA7F533CD037AABCD4&amp;selectedindex=14&amp;ajaxhist=0&amp;ajaxserp=0&amp;vt=0&amp;sim=11&amp;cdnurl=https%3A%2F%2Fth.bing.com%2Fth%2Fid%2FR.8cdc4b2c11e93ecb643acd05a223cf26%3Frik%3D1yj9RRrabLFJaw%26pid%3DImgRaw%26r%3D0&gt; [Accessed 4 April 2022].</a:t>
            </a:r>
            <a:endParaRPr lang="en-GB" sz="1000" dirty="0">
              <a:effectLst/>
              <a:latin typeface="Open Sans" panose="020B0606030504020204" pitchFamily="34" charset="0"/>
              <a:ea typeface="Open Sans" panose="020B0606030504020204" pitchFamily="34" charset="0"/>
              <a:cs typeface="Open Sans" panose="020B0606030504020204" pitchFamily="34" charset="0"/>
            </a:endParaRPr>
          </a:p>
          <a:p>
            <a:pPr>
              <a:lnSpc>
                <a:spcPct val="107000"/>
              </a:lnSpc>
              <a:spcAft>
                <a:spcPts val="800"/>
              </a:spcAft>
            </a:pPr>
            <a:r>
              <a:rPr lang="en-GB" sz="10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2022. </a:t>
            </a:r>
            <a:r>
              <a:rPr lang="en-GB" sz="1000" i="1"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Product Work Breakdown Structure</a:t>
            </a:r>
            <a:r>
              <a:rPr lang="en-GB" sz="10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[image] Available at: &lt;https://www.bing.com/images/search?view=detailV2&amp;ccid=%2b%2bNtHk6N&amp;id=BF344C594995491B6A4DB335EC771D6CF2EEE611&amp;thid=OIP.--NtHk6Nicd6ebDXlRgbfgHaEB&amp;mediaurl=https%3a%2f%2fwww.bstemplates.com%2fwp-content%2fuploads%2f2018%2f09%2fproduct_work_breakdown_structure_diagram_7.png&amp;cdnurl=https%3a%2f%2fth.bing.com%2fth%2fid%2fR.fbe36d1e4e8d89c77a79b0d795181b7e%3frik%3dEebu8mwdd%252bw1sw%26pid%3dImgRaw%26r%3d0&amp;exph=464&amp;expw=854&amp;q=product+work+structure+diagram&amp;simid=607989128262482710&amp;FORM=IRPRST&amp;ck=4A2E906119C91270821FC71A7717F33B&amp;selectedIndex=0&amp;idpp=overlayview&amp;ajaxhist=0&amp;ajaxserp=0&gt; [Accessed 4 April 2022].</a:t>
            </a:r>
            <a:endParaRPr lang="en-GB" sz="1000" dirty="0">
              <a:effectLst/>
              <a:latin typeface="Open Sans" panose="020B0606030504020204" pitchFamily="34" charset="0"/>
              <a:ea typeface="Open Sans" panose="020B0606030504020204" pitchFamily="34" charset="0"/>
              <a:cs typeface="Open Sans" panose="020B0606030504020204" pitchFamily="34" charset="0"/>
            </a:endParaRPr>
          </a:p>
          <a:p>
            <a:pPr>
              <a:lnSpc>
                <a:spcPct val="107000"/>
              </a:lnSpc>
              <a:spcAft>
                <a:spcPts val="800"/>
              </a:spcAft>
            </a:pPr>
            <a:r>
              <a:rPr lang="en-GB" sz="10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2022. </a:t>
            </a:r>
            <a:r>
              <a:rPr lang="en-GB" sz="1000" i="1"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Segmentation, Targeting, Positioning.</a:t>
            </a:r>
            <a:r>
              <a:rPr lang="en-GB" sz="10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[image] Available at: &lt;https://www.bing.com/images/search?view=detailV2&amp;ccid=EoDj4thH&amp;id=7A9118C2865081E9977E50FFC34EAD815631483B&amp;thid=OIP.EoDj4thHQXbehQeuwtZl8AHaEn&amp;mediaurl=https%3A%2F%2F1.bp.blogspot.com%2F-V3V2kLAB_TA%2FVCO9pVbvjXI%2FAAAAAAAAAKA%2FCVFdMZ6cdO4%2Fs1600%2Fsegmentation-targeting-positioning-business-diagram-1-728.jpg&amp;exph=454&amp;expw=728&amp;q=market+segmentation+fo+a+new+product&amp;simid=608030467310299848&amp;form=IRPRST&amp;ck=DA87121ECC3D347667E397F298E7E375&amp;selectedindex=17&amp;ajaxhist=0&amp;ajaxserp=0&amp;vt=0&amp;sim=11&amp;cdnurl=https%3A%2F%2Fth.bing.com%2Fth%2Fid%2FR.1280e3e2d8474176de8507aec2d665f0%3Frik%3DO0gxVoGtTsP%252fUA%26pid%3DImgRaw%26r%3D0%26sres%3D1%26sresct%3D1&gt; [Accessed 4 April 2022].</a:t>
            </a:r>
          </a:p>
          <a:p>
            <a:pPr>
              <a:lnSpc>
                <a:spcPct val="107000"/>
              </a:lnSpc>
              <a:spcAft>
                <a:spcPts val="800"/>
              </a:spcAft>
            </a:pPr>
            <a:r>
              <a:rPr lang="en-GB" sz="10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2022. </a:t>
            </a:r>
            <a:r>
              <a:rPr lang="en-GB" sz="1000" i="1"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communication-plan</a:t>
            </a:r>
            <a:r>
              <a:rPr lang="en-GB" sz="10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[image] Available at: &lt;https://simplicable.com/new/communication-plan&gt; [Accessed 7 April 2022].</a:t>
            </a:r>
            <a:endParaRPr lang="en-GB" sz="1000" dirty="0">
              <a:effectLst/>
              <a:latin typeface="Open Sans" panose="020B0606030504020204" pitchFamily="34" charset="0"/>
              <a:ea typeface="Open Sans" panose="020B0606030504020204" pitchFamily="34" charset="0"/>
              <a:cs typeface="Open Sans" panose="020B0606030504020204" pitchFamily="34" charset="0"/>
            </a:endParaRPr>
          </a:p>
          <a:p>
            <a:pPr>
              <a:lnSpc>
                <a:spcPct val="107000"/>
              </a:lnSpc>
              <a:spcAft>
                <a:spcPts val="800"/>
              </a:spcAft>
            </a:pPr>
            <a:r>
              <a:rPr lang="en-GB" sz="10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2022. </a:t>
            </a:r>
            <a:r>
              <a:rPr lang="en-GB" sz="1000" i="1"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Iron Triangle</a:t>
            </a:r>
            <a:r>
              <a:rPr lang="en-GB" sz="1000" dirty="0">
                <a:solidFill>
                  <a:srgbClr val="000000"/>
                </a:solidFill>
                <a:effectLst/>
                <a:latin typeface="Open Sans" panose="020B0606030504020204" pitchFamily="34" charset="0"/>
                <a:ea typeface="Open Sans" panose="020B0606030504020204" pitchFamily="34" charset="0"/>
                <a:cs typeface="Open Sans" panose="020B0606030504020204" pitchFamily="34" charset="0"/>
              </a:rPr>
              <a:t>. [image] Available at: &lt;https://www.bing.com/images/search?view=detailV2&amp;ccid=w9Px%2FAvt&amp;id=3548A552970553533D054E077E3BE9C16BE4668E&amp;thid=OIP.w9Px_AvtLWhNwy_UnqlyLAHaEp&amp;mediaurl=https%3A%2F%2Fcdn-images-1.medium.com%2Fmax%2F1600%2F1*Su1bnrGz2WdTChT87HBhgA.png&amp;cdnurl=https%3A%2F%2Fth.bing.com%2Fth%2Fid%2FR.c3d3f1fc0bed2d684dc32fd49ea9722c%3Frik%3Djmbka8HpO34HTg%26pid%3DImgRaw%26r%3D0&amp;exph=375&amp;expw=597&amp;q=iron+triangle+project+management&amp;simid=608016757770037285&amp;form=IRPRST&amp;ck=5EC011BEBFA15858A14929B28227293C&amp;selectedindex=10&amp;ajaxhist=0&amp;ajaxserp=0&amp;vt=0&amp;sim=11&gt; [Accessed 1 April 2022].</a:t>
            </a:r>
          </a:p>
          <a:p>
            <a:pPr>
              <a:lnSpc>
                <a:spcPct val="107000"/>
              </a:lnSpc>
              <a:spcAft>
                <a:spcPts val="800"/>
              </a:spcAft>
            </a:pPr>
            <a:r>
              <a:rPr lang="en-US" sz="1200" b="0" i="1" dirty="0">
                <a:solidFill>
                  <a:srgbClr val="000000"/>
                </a:solidFill>
                <a:effectLst/>
                <a:latin typeface="Open Sans" panose="020B0606030504020204" pitchFamily="34" charset="0"/>
              </a:rPr>
              <a:t>Brainvire</a:t>
            </a:r>
            <a:r>
              <a:rPr lang="en-US" sz="1200" b="0" i="0" dirty="0">
                <a:solidFill>
                  <a:srgbClr val="000000"/>
                </a:solidFill>
                <a:effectLst/>
                <a:latin typeface="Open Sans" panose="020B0606030504020204" pitchFamily="34" charset="0"/>
              </a:rPr>
              <a:t>, 2022. </a:t>
            </a:r>
            <a:r>
              <a:rPr lang="en-US" sz="1200" b="0" i="1" dirty="0">
                <a:solidFill>
                  <a:srgbClr val="000000"/>
                </a:solidFill>
                <a:effectLst/>
                <a:latin typeface="Open Sans" panose="020B0606030504020204" pitchFamily="34" charset="0"/>
              </a:rPr>
              <a:t>How COVID-19 Pandemic Has Boosted The Delivery Business Worldwide</a:t>
            </a:r>
            <a:r>
              <a:rPr lang="en-US" sz="1200" b="0" i="0" dirty="0">
                <a:solidFill>
                  <a:srgbClr val="000000"/>
                </a:solidFill>
                <a:effectLst/>
                <a:latin typeface="Open Sans" panose="020B0606030504020204" pitchFamily="34" charset="0"/>
              </a:rPr>
              <a:t>. Available at: &lt;https://www.brainvire.com/blog/coronavirus-pandemic-boosted-delivery-business/&gt; [Accessed 13 April 2022].</a:t>
            </a:r>
            <a:endParaRPr lang="en-GB" sz="1200" dirty="0">
              <a:solidFill>
                <a:srgbClr val="000000"/>
              </a:solidFill>
              <a:latin typeface="Arial" panose="020B060402020202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Buttrick, R., 2011. </a:t>
            </a:r>
            <a:r>
              <a:rPr lang="en-GB" sz="12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Project Workout</a:t>
            </a:r>
            <a:r>
              <a:rPr lang="en-GB" sz="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4th ed. Harlow: Pearson Education UK.</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200" dirty="0">
                <a:solidFill>
                  <a:srgbClr val="262626"/>
                </a:solidFill>
                <a:effectLst/>
                <a:latin typeface="Arial" panose="020B0604020202020204" pitchFamily="34" charset="0"/>
                <a:ea typeface="Calibri" panose="020F0502020204030204" pitchFamily="34" charset="0"/>
                <a:cs typeface="Times New Roman" panose="02020603050405020304" pitchFamily="18" charset="0"/>
              </a:rPr>
              <a:t>Joseph Heagney (2016) </a:t>
            </a:r>
            <a:r>
              <a:rPr lang="en-GB" sz="1200" i="1" dirty="0">
                <a:solidFill>
                  <a:srgbClr val="262626"/>
                </a:solidFill>
                <a:effectLst/>
                <a:latin typeface="Arial" panose="020B0604020202020204" pitchFamily="34" charset="0"/>
                <a:ea typeface="Calibri" panose="020F0502020204030204" pitchFamily="34" charset="0"/>
                <a:cs typeface="Times New Roman" panose="02020603050405020304" pitchFamily="18" charset="0"/>
              </a:rPr>
              <a:t>Fundamentals of Project Management</a:t>
            </a:r>
            <a:r>
              <a:rPr lang="en-GB" sz="1200" dirty="0">
                <a:solidFill>
                  <a:srgbClr val="262626"/>
                </a:solidFill>
                <a:effectLst/>
                <a:latin typeface="Arial" panose="020B0604020202020204" pitchFamily="34" charset="0"/>
                <a:ea typeface="Calibri" panose="020F0502020204030204" pitchFamily="34" charset="0"/>
                <a:cs typeface="Times New Roman" panose="02020603050405020304" pitchFamily="18" charset="0"/>
              </a:rPr>
              <a:t>. New York: AMACOM. Available at: https://search-ebscohost-com.ezproxy.uwtsd.ac.uk/login.aspx?direct=true&amp;db=nlebk&amp;AN=1135060&amp;site=ehost-live (Accessed: 28 March 2022).</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32784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586F821-F856-40BE-8AEC-B92F6E89B0D2}"/>
              </a:ext>
              <a:ext uri="{C183D7F6-B498-43B3-948B-1728B52AA6E4}">
                <adec:decorative xmlns:adec="http://schemas.microsoft.com/office/drawing/2017/decorative" val="1"/>
              </a:ext>
            </a:extLst>
          </p:cNvPr>
          <p:cNvPicPr>
            <a:picLocks noChangeAspect="1"/>
          </p:cNvPicPr>
          <p:nvPr/>
        </p:nvPicPr>
        <p:blipFill>
          <a:blip r:embed="rId2"/>
          <a:stretch>
            <a:fillRect/>
          </a:stretch>
        </p:blipFill>
        <p:spPr>
          <a:xfrm>
            <a:off x="909836" y="1138267"/>
            <a:ext cx="3070572" cy="1994349"/>
          </a:xfrm>
          <a:prstGeom prst="rect">
            <a:avLst/>
          </a:prstGeom>
        </p:spPr>
      </p:pic>
      <p:pic>
        <p:nvPicPr>
          <p:cNvPr id="4" name="Picture 3">
            <a:extLst>
              <a:ext uri="{FF2B5EF4-FFF2-40B4-BE49-F238E27FC236}">
                <a16:creationId xmlns:a16="http://schemas.microsoft.com/office/drawing/2014/main" id="{E4D25AC7-FE91-407D-ABAE-11F7BB0E22E6}"/>
              </a:ext>
            </a:extLst>
          </p:cNvPr>
          <p:cNvPicPr>
            <a:picLocks noChangeAspect="1"/>
          </p:cNvPicPr>
          <p:nvPr/>
        </p:nvPicPr>
        <p:blipFill>
          <a:blip r:embed="rId3"/>
          <a:stretch>
            <a:fillRect/>
          </a:stretch>
        </p:blipFill>
        <p:spPr>
          <a:xfrm>
            <a:off x="889959" y="3885727"/>
            <a:ext cx="3068892" cy="2019907"/>
          </a:xfrm>
          <a:prstGeom prst="rect">
            <a:avLst/>
          </a:prstGeom>
        </p:spPr>
      </p:pic>
      <p:sp>
        <p:nvSpPr>
          <p:cNvPr id="9" name="TextBox 8">
            <a:extLst>
              <a:ext uri="{FF2B5EF4-FFF2-40B4-BE49-F238E27FC236}">
                <a16:creationId xmlns:a16="http://schemas.microsoft.com/office/drawing/2014/main" id="{2F5F46CE-EA95-47C2-A9D1-F29E5F671953}"/>
              </a:ext>
            </a:extLst>
          </p:cNvPr>
          <p:cNvSpPr txBox="1"/>
          <p:nvPr/>
        </p:nvSpPr>
        <p:spPr>
          <a:xfrm>
            <a:off x="5635487" y="2971800"/>
            <a:ext cx="914400" cy="914400"/>
          </a:xfrm>
          <a:prstGeom prst="rect">
            <a:avLst/>
          </a:prstGeom>
          <a:noFill/>
          <a:ln>
            <a:solidFill>
              <a:schemeClr val="tx2">
                <a:lumMod val="20000"/>
                <a:lumOff val="80000"/>
              </a:schemeClr>
            </a:solidFill>
          </a:ln>
        </p:spPr>
        <p:txBody>
          <a:bodyPr wrap="square" rtlCol="0" anchor="ctr" anchorCtr="1">
            <a:spAutoFit/>
          </a:bodyPr>
          <a:lstStyle/>
          <a:p>
            <a:endParaRPr lang="en-GB" dirty="0"/>
          </a:p>
        </p:txBody>
      </p:sp>
      <p:sp>
        <p:nvSpPr>
          <p:cNvPr id="10" name="TextBox 9">
            <a:extLst>
              <a:ext uri="{FF2B5EF4-FFF2-40B4-BE49-F238E27FC236}">
                <a16:creationId xmlns:a16="http://schemas.microsoft.com/office/drawing/2014/main" id="{0967E94A-575B-482C-9E8C-203B36AE5115}"/>
              </a:ext>
            </a:extLst>
          </p:cNvPr>
          <p:cNvSpPr txBox="1"/>
          <p:nvPr/>
        </p:nvSpPr>
        <p:spPr>
          <a:xfrm>
            <a:off x="1053852" y="250350"/>
            <a:ext cx="2232248" cy="400110"/>
          </a:xfrm>
          <a:prstGeom prst="rect">
            <a:avLst/>
          </a:prstGeom>
          <a:noFill/>
          <a:ln>
            <a:solidFill>
              <a:schemeClr val="tx2">
                <a:lumMod val="20000"/>
                <a:lumOff val="80000"/>
              </a:schemeClr>
            </a:solidFill>
          </a:ln>
        </p:spPr>
        <p:txBody>
          <a:bodyPr wrap="square" rtlCol="0" anchor="ctr" anchorCtr="1">
            <a:spAutoFit/>
          </a:bodyPr>
          <a:lstStyle/>
          <a:p>
            <a:r>
              <a:rPr lang="en-GB" sz="2000" b="1" dirty="0"/>
              <a:t>Appendices</a:t>
            </a:r>
          </a:p>
        </p:txBody>
      </p:sp>
      <p:sp>
        <p:nvSpPr>
          <p:cNvPr id="11" name="TextBox 10">
            <a:extLst>
              <a:ext uri="{FF2B5EF4-FFF2-40B4-BE49-F238E27FC236}">
                <a16:creationId xmlns:a16="http://schemas.microsoft.com/office/drawing/2014/main" id="{6B2F58F9-C7E0-4D69-9650-77218BBEBBB5}"/>
              </a:ext>
            </a:extLst>
          </p:cNvPr>
          <p:cNvSpPr txBox="1"/>
          <p:nvPr/>
        </p:nvSpPr>
        <p:spPr>
          <a:xfrm>
            <a:off x="5635487" y="2971800"/>
            <a:ext cx="914400" cy="914400"/>
          </a:xfrm>
          <a:prstGeom prst="rect">
            <a:avLst/>
          </a:prstGeom>
          <a:noFill/>
          <a:ln>
            <a:solidFill>
              <a:schemeClr val="tx2">
                <a:lumMod val="20000"/>
                <a:lumOff val="80000"/>
              </a:schemeClr>
            </a:solidFill>
          </a:ln>
        </p:spPr>
        <p:txBody>
          <a:bodyPr wrap="square" rtlCol="0" anchor="ctr" anchorCtr="1">
            <a:spAutoFit/>
          </a:bodyPr>
          <a:lstStyle/>
          <a:p>
            <a:endParaRPr lang="en-GB" dirty="0"/>
          </a:p>
        </p:txBody>
      </p:sp>
      <p:sp>
        <p:nvSpPr>
          <p:cNvPr id="12" name="TextBox 11">
            <a:extLst>
              <a:ext uri="{FF2B5EF4-FFF2-40B4-BE49-F238E27FC236}">
                <a16:creationId xmlns:a16="http://schemas.microsoft.com/office/drawing/2014/main" id="{27C8E55E-B34B-4A5A-A0C3-1663A7DB8567}"/>
              </a:ext>
            </a:extLst>
          </p:cNvPr>
          <p:cNvSpPr txBox="1"/>
          <p:nvPr/>
        </p:nvSpPr>
        <p:spPr>
          <a:xfrm>
            <a:off x="917037" y="3195818"/>
            <a:ext cx="1288943" cy="369332"/>
          </a:xfrm>
          <a:prstGeom prst="rect">
            <a:avLst/>
          </a:prstGeom>
          <a:noFill/>
          <a:ln>
            <a:solidFill>
              <a:schemeClr val="tx2">
                <a:lumMod val="20000"/>
                <a:lumOff val="80000"/>
              </a:schemeClr>
            </a:solidFill>
          </a:ln>
        </p:spPr>
        <p:txBody>
          <a:bodyPr wrap="square" rtlCol="0" anchor="ctr" anchorCtr="1">
            <a:spAutoFit/>
          </a:bodyPr>
          <a:lstStyle/>
          <a:p>
            <a:r>
              <a:rPr lang="en-GB" dirty="0"/>
              <a:t>Appendix 1</a:t>
            </a:r>
          </a:p>
        </p:txBody>
      </p:sp>
      <p:sp>
        <p:nvSpPr>
          <p:cNvPr id="13" name="TextBox 12">
            <a:extLst>
              <a:ext uri="{FF2B5EF4-FFF2-40B4-BE49-F238E27FC236}">
                <a16:creationId xmlns:a16="http://schemas.microsoft.com/office/drawing/2014/main" id="{6CDCE76B-4BF0-4A8D-80ED-624FA91E2A9A}"/>
              </a:ext>
            </a:extLst>
          </p:cNvPr>
          <p:cNvSpPr txBox="1"/>
          <p:nvPr/>
        </p:nvSpPr>
        <p:spPr>
          <a:xfrm>
            <a:off x="917037" y="6041545"/>
            <a:ext cx="1296144" cy="369332"/>
          </a:xfrm>
          <a:prstGeom prst="rect">
            <a:avLst/>
          </a:prstGeom>
          <a:noFill/>
          <a:ln>
            <a:solidFill>
              <a:schemeClr val="tx2">
                <a:lumMod val="20000"/>
                <a:lumOff val="80000"/>
              </a:schemeClr>
            </a:solidFill>
          </a:ln>
        </p:spPr>
        <p:txBody>
          <a:bodyPr wrap="square" rtlCol="0" anchor="ctr" anchorCtr="1">
            <a:spAutoFit/>
          </a:bodyPr>
          <a:lstStyle/>
          <a:p>
            <a:r>
              <a:rPr lang="en-GB" dirty="0"/>
              <a:t>Appendix 2</a:t>
            </a:r>
          </a:p>
        </p:txBody>
      </p:sp>
      <p:pic>
        <p:nvPicPr>
          <p:cNvPr id="14" name="Picture 13">
            <a:extLst>
              <a:ext uri="{FF2B5EF4-FFF2-40B4-BE49-F238E27FC236}">
                <a16:creationId xmlns:a16="http://schemas.microsoft.com/office/drawing/2014/main" id="{1D0A080A-0CA7-42BA-A001-FBCA201632AE}"/>
              </a:ext>
            </a:extLst>
          </p:cNvPr>
          <p:cNvPicPr>
            <a:picLocks noChangeAspect="1"/>
          </p:cNvPicPr>
          <p:nvPr/>
        </p:nvPicPr>
        <p:blipFill>
          <a:blip r:embed="rId4"/>
          <a:stretch>
            <a:fillRect/>
          </a:stretch>
        </p:blipFill>
        <p:spPr>
          <a:xfrm>
            <a:off x="6454453" y="319434"/>
            <a:ext cx="4680520" cy="6023370"/>
          </a:xfrm>
          <a:prstGeom prst="rect">
            <a:avLst/>
          </a:prstGeom>
        </p:spPr>
      </p:pic>
      <p:sp>
        <p:nvSpPr>
          <p:cNvPr id="15" name="TextBox 14">
            <a:extLst>
              <a:ext uri="{FF2B5EF4-FFF2-40B4-BE49-F238E27FC236}">
                <a16:creationId xmlns:a16="http://schemas.microsoft.com/office/drawing/2014/main" id="{043741E1-35B5-431B-A25F-A2AE47851A89}"/>
              </a:ext>
            </a:extLst>
          </p:cNvPr>
          <p:cNvSpPr txBox="1"/>
          <p:nvPr/>
        </p:nvSpPr>
        <p:spPr>
          <a:xfrm>
            <a:off x="5635487" y="2971800"/>
            <a:ext cx="914400" cy="914400"/>
          </a:xfrm>
          <a:prstGeom prst="rect">
            <a:avLst/>
          </a:prstGeom>
          <a:noFill/>
          <a:ln>
            <a:solidFill>
              <a:schemeClr val="tx2">
                <a:lumMod val="20000"/>
                <a:lumOff val="80000"/>
              </a:schemeClr>
            </a:solidFill>
          </a:ln>
        </p:spPr>
        <p:txBody>
          <a:bodyPr wrap="square" rtlCol="0" anchor="ctr" anchorCtr="1">
            <a:spAutoFit/>
          </a:bodyPr>
          <a:lstStyle/>
          <a:p>
            <a:endParaRPr lang="en-GB" dirty="0"/>
          </a:p>
        </p:txBody>
      </p:sp>
      <p:sp>
        <p:nvSpPr>
          <p:cNvPr id="16" name="TextBox 15">
            <a:extLst>
              <a:ext uri="{FF2B5EF4-FFF2-40B4-BE49-F238E27FC236}">
                <a16:creationId xmlns:a16="http://schemas.microsoft.com/office/drawing/2014/main" id="{5CEB4D62-DEE1-4BF1-B1A8-6CB4AD5FCEF9}"/>
              </a:ext>
            </a:extLst>
          </p:cNvPr>
          <p:cNvSpPr txBox="1"/>
          <p:nvPr/>
        </p:nvSpPr>
        <p:spPr>
          <a:xfrm>
            <a:off x="6454453" y="6342804"/>
            <a:ext cx="1296144" cy="369332"/>
          </a:xfrm>
          <a:prstGeom prst="rect">
            <a:avLst/>
          </a:prstGeom>
          <a:noFill/>
          <a:ln>
            <a:solidFill>
              <a:schemeClr val="tx2">
                <a:lumMod val="20000"/>
                <a:lumOff val="80000"/>
              </a:schemeClr>
            </a:solidFill>
          </a:ln>
        </p:spPr>
        <p:txBody>
          <a:bodyPr wrap="square" rtlCol="0" anchor="ctr" anchorCtr="1">
            <a:spAutoFit/>
          </a:bodyPr>
          <a:lstStyle/>
          <a:p>
            <a:r>
              <a:rPr lang="en-GB" dirty="0"/>
              <a:t>Appendix 3</a:t>
            </a:r>
          </a:p>
        </p:txBody>
      </p:sp>
    </p:spTree>
    <p:extLst>
      <p:ext uri="{BB962C8B-B14F-4D97-AF65-F5344CB8AC3E}">
        <p14:creationId xmlns:p14="http://schemas.microsoft.com/office/powerpoint/2010/main" val="3890020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C989671-B549-413D-80F4-24D2A61329C0}"/>
              </a:ext>
            </a:extLst>
          </p:cNvPr>
          <p:cNvPicPr>
            <a:picLocks noChangeAspect="1"/>
          </p:cNvPicPr>
          <p:nvPr/>
        </p:nvPicPr>
        <p:blipFill>
          <a:blip r:embed="rId2"/>
          <a:stretch>
            <a:fillRect/>
          </a:stretch>
        </p:blipFill>
        <p:spPr>
          <a:xfrm>
            <a:off x="0" y="394105"/>
            <a:ext cx="6094412" cy="5460019"/>
          </a:xfrm>
          <a:prstGeom prst="rect">
            <a:avLst/>
          </a:prstGeom>
        </p:spPr>
      </p:pic>
      <p:sp>
        <p:nvSpPr>
          <p:cNvPr id="6" name="TextBox 5">
            <a:extLst>
              <a:ext uri="{FF2B5EF4-FFF2-40B4-BE49-F238E27FC236}">
                <a16:creationId xmlns:a16="http://schemas.microsoft.com/office/drawing/2014/main" id="{1D9E7E99-A8DE-4CC9-BAAE-0AAA40A2D25A}"/>
              </a:ext>
            </a:extLst>
          </p:cNvPr>
          <p:cNvSpPr txBox="1"/>
          <p:nvPr/>
        </p:nvSpPr>
        <p:spPr>
          <a:xfrm>
            <a:off x="261764" y="5589240"/>
            <a:ext cx="1337463" cy="369332"/>
          </a:xfrm>
          <a:prstGeom prst="rect">
            <a:avLst/>
          </a:prstGeom>
          <a:noFill/>
          <a:ln>
            <a:solidFill>
              <a:schemeClr val="tx2">
                <a:lumMod val="20000"/>
                <a:lumOff val="80000"/>
              </a:schemeClr>
            </a:solidFill>
          </a:ln>
        </p:spPr>
        <p:txBody>
          <a:bodyPr wrap="square" rtlCol="0" anchor="ctr" anchorCtr="1">
            <a:spAutoFit/>
          </a:bodyPr>
          <a:lstStyle/>
          <a:p>
            <a:r>
              <a:rPr lang="en-GB" dirty="0"/>
              <a:t>Appendix 4</a:t>
            </a:r>
          </a:p>
        </p:txBody>
      </p:sp>
      <p:sp>
        <p:nvSpPr>
          <p:cNvPr id="7" name="TextBox 6">
            <a:extLst>
              <a:ext uri="{FF2B5EF4-FFF2-40B4-BE49-F238E27FC236}">
                <a16:creationId xmlns:a16="http://schemas.microsoft.com/office/drawing/2014/main" id="{953E20B0-214D-473F-A0F7-9CEEA0542A8A}"/>
              </a:ext>
            </a:extLst>
          </p:cNvPr>
          <p:cNvSpPr txBox="1"/>
          <p:nvPr/>
        </p:nvSpPr>
        <p:spPr>
          <a:xfrm>
            <a:off x="5635487" y="2971800"/>
            <a:ext cx="914400" cy="914400"/>
          </a:xfrm>
          <a:prstGeom prst="rect">
            <a:avLst/>
          </a:prstGeom>
          <a:noFill/>
          <a:ln>
            <a:solidFill>
              <a:schemeClr val="tx2">
                <a:lumMod val="20000"/>
                <a:lumOff val="80000"/>
              </a:schemeClr>
            </a:solidFill>
          </a:ln>
        </p:spPr>
        <p:txBody>
          <a:bodyPr wrap="square" rtlCol="0" anchor="ctr" anchorCtr="1">
            <a:spAutoFit/>
          </a:bodyPr>
          <a:lstStyle/>
          <a:p>
            <a:endParaRPr lang="en-GB" dirty="0"/>
          </a:p>
        </p:txBody>
      </p:sp>
      <p:pic>
        <p:nvPicPr>
          <p:cNvPr id="9" name="Picture 8">
            <a:extLst>
              <a:ext uri="{FF2B5EF4-FFF2-40B4-BE49-F238E27FC236}">
                <a16:creationId xmlns:a16="http://schemas.microsoft.com/office/drawing/2014/main" id="{FD975CF4-A5B7-4F2C-941D-EFF0614F4A22}"/>
              </a:ext>
            </a:extLst>
          </p:cNvPr>
          <p:cNvPicPr>
            <a:picLocks noChangeAspect="1"/>
          </p:cNvPicPr>
          <p:nvPr/>
        </p:nvPicPr>
        <p:blipFill>
          <a:blip r:embed="rId3"/>
          <a:stretch>
            <a:fillRect/>
          </a:stretch>
        </p:blipFill>
        <p:spPr>
          <a:xfrm>
            <a:off x="6454452" y="764704"/>
            <a:ext cx="4139543" cy="2517866"/>
          </a:xfrm>
          <a:prstGeom prst="rect">
            <a:avLst/>
          </a:prstGeom>
        </p:spPr>
      </p:pic>
      <p:sp>
        <p:nvSpPr>
          <p:cNvPr id="10" name="TextBox 9">
            <a:extLst>
              <a:ext uri="{FF2B5EF4-FFF2-40B4-BE49-F238E27FC236}">
                <a16:creationId xmlns:a16="http://schemas.microsoft.com/office/drawing/2014/main" id="{E8E6D4FE-3EC7-4802-AC21-CA3E866D5F0F}"/>
              </a:ext>
            </a:extLst>
          </p:cNvPr>
          <p:cNvSpPr txBox="1"/>
          <p:nvPr/>
        </p:nvSpPr>
        <p:spPr>
          <a:xfrm>
            <a:off x="6396392" y="3282570"/>
            <a:ext cx="1440160" cy="369332"/>
          </a:xfrm>
          <a:prstGeom prst="rect">
            <a:avLst/>
          </a:prstGeom>
          <a:noFill/>
          <a:ln>
            <a:solidFill>
              <a:schemeClr val="tx2">
                <a:lumMod val="20000"/>
                <a:lumOff val="80000"/>
              </a:schemeClr>
            </a:solidFill>
          </a:ln>
        </p:spPr>
        <p:txBody>
          <a:bodyPr wrap="square" rtlCol="0" anchor="ctr" anchorCtr="1">
            <a:spAutoFit/>
          </a:bodyPr>
          <a:lstStyle/>
          <a:p>
            <a:r>
              <a:rPr lang="en-GB" dirty="0"/>
              <a:t>Appendix 5</a:t>
            </a:r>
          </a:p>
        </p:txBody>
      </p:sp>
    </p:spTree>
    <p:extLst>
      <p:ext uri="{BB962C8B-B14F-4D97-AF65-F5344CB8AC3E}">
        <p14:creationId xmlns:p14="http://schemas.microsoft.com/office/powerpoint/2010/main" val="322821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DB223D52-646A-4250-A03B-405E0E2B063E}"/>
              </a:ext>
            </a:extLst>
          </p:cNvPr>
          <p:cNvGraphicFramePr>
            <a:graphicFrameLocks noChangeAspect="1"/>
          </p:cNvGraphicFramePr>
          <p:nvPr>
            <p:extLst>
              <p:ext uri="{D42A27DB-BD31-4B8C-83A1-F6EECF244321}">
                <p14:modId xmlns:p14="http://schemas.microsoft.com/office/powerpoint/2010/main" val="2427202933"/>
              </p:ext>
            </p:extLst>
          </p:nvPr>
        </p:nvGraphicFramePr>
        <p:xfrm>
          <a:off x="261764" y="908720"/>
          <a:ext cx="3672408" cy="5416550"/>
        </p:xfrm>
        <a:graphic>
          <a:graphicData uri="http://schemas.openxmlformats.org/presentationml/2006/ole">
            <mc:AlternateContent xmlns:mc="http://schemas.openxmlformats.org/markup-compatibility/2006">
              <mc:Choice xmlns:v="urn:schemas-microsoft-com:vml" Requires="v">
                <p:oleObj spid="_x0000_s6148" name="Worksheet" r:id="rId3" imgW="5949946" imgH="11645715" progId="Excel.Sheet.12">
                  <p:embed/>
                </p:oleObj>
              </mc:Choice>
              <mc:Fallback>
                <p:oleObj name="Worksheet" r:id="rId3" imgW="5949946" imgH="11645715" progId="Excel.Sheet.12">
                  <p:embed/>
                  <p:pic>
                    <p:nvPicPr>
                      <p:cNvPr id="0" name=""/>
                      <p:cNvPicPr/>
                      <p:nvPr/>
                    </p:nvPicPr>
                    <p:blipFill>
                      <a:blip r:embed="rId4"/>
                      <a:stretch>
                        <a:fillRect/>
                      </a:stretch>
                    </p:blipFill>
                    <p:spPr>
                      <a:xfrm>
                        <a:off x="261764" y="908720"/>
                        <a:ext cx="3672408" cy="5416550"/>
                      </a:xfrm>
                      <a:prstGeom prst="rect">
                        <a:avLst/>
                      </a:prstGeom>
                    </p:spPr>
                  </p:pic>
                </p:oleObj>
              </mc:Fallback>
            </mc:AlternateContent>
          </a:graphicData>
        </a:graphic>
      </p:graphicFrame>
      <p:graphicFrame>
        <p:nvGraphicFramePr>
          <p:cNvPr id="3" name="Object 2">
            <a:extLst>
              <a:ext uri="{FF2B5EF4-FFF2-40B4-BE49-F238E27FC236}">
                <a16:creationId xmlns:a16="http://schemas.microsoft.com/office/drawing/2014/main" id="{3ABFB965-F839-4AB9-96E5-350CBBB5B892}"/>
              </a:ext>
            </a:extLst>
          </p:cNvPr>
          <p:cNvGraphicFramePr>
            <a:graphicFrameLocks noChangeAspect="1"/>
          </p:cNvGraphicFramePr>
          <p:nvPr>
            <p:extLst>
              <p:ext uri="{D42A27DB-BD31-4B8C-83A1-F6EECF244321}">
                <p14:modId xmlns:p14="http://schemas.microsoft.com/office/powerpoint/2010/main" val="452385245"/>
              </p:ext>
            </p:extLst>
          </p:nvPr>
        </p:nvGraphicFramePr>
        <p:xfrm>
          <a:off x="3934172" y="908720"/>
          <a:ext cx="5400600" cy="5416550"/>
        </p:xfrm>
        <a:graphic>
          <a:graphicData uri="http://schemas.openxmlformats.org/presentationml/2006/ole">
            <mc:AlternateContent xmlns:mc="http://schemas.openxmlformats.org/markup-compatibility/2006">
              <mc:Choice xmlns:v="urn:schemas-microsoft-com:vml" Requires="v">
                <p:oleObj spid="_x0000_s6149" name="Worksheet" r:id="rId5" imgW="9721976" imgH="11645715" progId="Excel.Sheet.12">
                  <p:embed/>
                </p:oleObj>
              </mc:Choice>
              <mc:Fallback>
                <p:oleObj name="Worksheet" r:id="rId5" imgW="9721976" imgH="11645715" progId="Excel.Sheet.12">
                  <p:embed/>
                  <p:pic>
                    <p:nvPicPr>
                      <p:cNvPr id="0" name=""/>
                      <p:cNvPicPr/>
                      <p:nvPr/>
                    </p:nvPicPr>
                    <p:blipFill>
                      <a:blip r:embed="rId6"/>
                      <a:stretch>
                        <a:fillRect/>
                      </a:stretch>
                    </p:blipFill>
                    <p:spPr>
                      <a:xfrm>
                        <a:off x="3934172" y="908720"/>
                        <a:ext cx="5400600" cy="5416550"/>
                      </a:xfrm>
                      <a:prstGeom prst="rect">
                        <a:avLst/>
                      </a:prstGeom>
                    </p:spPr>
                  </p:pic>
                </p:oleObj>
              </mc:Fallback>
            </mc:AlternateContent>
          </a:graphicData>
        </a:graphic>
      </p:graphicFrame>
      <p:sp>
        <p:nvSpPr>
          <p:cNvPr id="4" name="TextBox 3">
            <a:extLst>
              <a:ext uri="{FF2B5EF4-FFF2-40B4-BE49-F238E27FC236}">
                <a16:creationId xmlns:a16="http://schemas.microsoft.com/office/drawing/2014/main" id="{EDBF26D7-A2F8-4A5B-85AB-7D556067A0F7}"/>
              </a:ext>
            </a:extLst>
          </p:cNvPr>
          <p:cNvSpPr txBox="1"/>
          <p:nvPr/>
        </p:nvSpPr>
        <p:spPr>
          <a:xfrm>
            <a:off x="5635127" y="2974554"/>
            <a:ext cx="914400" cy="914400"/>
          </a:xfrm>
          <a:prstGeom prst="rect">
            <a:avLst/>
          </a:prstGeom>
          <a:noFill/>
          <a:ln>
            <a:solidFill>
              <a:schemeClr val="tx2">
                <a:lumMod val="20000"/>
                <a:lumOff val="80000"/>
              </a:schemeClr>
            </a:solidFill>
          </a:ln>
        </p:spPr>
        <p:txBody>
          <a:bodyPr wrap="square" rtlCol="0" anchor="ctr" anchorCtr="1">
            <a:spAutoFit/>
          </a:bodyPr>
          <a:lstStyle/>
          <a:p>
            <a:endParaRPr lang="en-GB" dirty="0"/>
          </a:p>
        </p:txBody>
      </p:sp>
      <p:sp>
        <p:nvSpPr>
          <p:cNvPr id="5" name="TextBox 4">
            <a:extLst>
              <a:ext uri="{FF2B5EF4-FFF2-40B4-BE49-F238E27FC236}">
                <a16:creationId xmlns:a16="http://schemas.microsoft.com/office/drawing/2014/main" id="{DEEC5FFB-2B98-4F26-AD2C-C9A7E53B9081}"/>
              </a:ext>
            </a:extLst>
          </p:cNvPr>
          <p:cNvSpPr txBox="1"/>
          <p:nvPr/>
        </p:nvSpPr>
        <p:spPr>
          <a:xfrm>
            <a:off x="261764" y="183705"/>
            <a:ext cx="2232248" cy="523220"/>
          </a:xfrm>
          <a:prstGeom prst="rect">
            <a:avLst/>
          </a:prstGeom>
          <a:noFill/>
          <a:ln>
            <a:solidFill>
              <a:schemeClr val="tx2">
                <a:lumMod val="20000"/>
                <a:lumOff val="80000"/>
              </a:schemeClr>
            </a:solidFill>
          </a:ln>
        </p:spPr>
        <p:txBody>
          <a:bodyPr wrap="square" rtlCol="0" anchor="ctr" anchorCtr="1">
            <a:spAutoFit/>
          </a:bodyPr>
          <a:lstStyle/>
          <a:p>
            <a:r>
              <a:rPr lang="en-GB" sz="2800" b="1" dirty="0">
                <a:ln w="10160">
                  <a:solidFill>
                    <a:schemeClr val="accent5"/>
                  </a:solidFill>
                  <a:prstDash val="solid"/>
                </a:ln>
                <a:solidFill>
                  <a:srgbClr val="FFFFFF"/>
                </a:solidFill>
                <a:effectLst>
                  <a:glow rad="139700">
                    <a:schemeClr val="accent2">
                      <a:satMod val="175000"/>
                      <a:alpha val="40000"/>
                    </a:schemeClr>
                  </a:glow>
                  <a:outerShdw blurRad="38100" dist="22860" dir="5400000" algn="tl" rotWithShape="0">
                    <a:srgbClr val="000000">
                      <a:alpha val="30000"/>
                    </a:srgbClr>
                  </a:outerShdw>
                </a:effectLst>
              </a:rPr>
              <a:t>Gannt Chart</a:t>
            </a:r>
          </a:p>
        </p:txBody>
      </p:sp>
      <p:sp>
        <p:nvSpPr>
          <p:cNvPr id="7" name="TextBox 6">
            <a:extLst>
              <a:ext uri="{FF2B5EF4-FFF2-40B4-BE49-F238E27FC236}">
                <a16:creationId xmlns:a16="http://schemas.microsoft.com/office/drawing/2014/main" id="{573543E2-3E58-420D-9350-29192673707F}"/>
              </a:ext>
            </a:extLst>
          </p:cNvPr>
          <p:cNvSpPr txBox="1"/>
          <p:nvPr/>
        </p:nvSpPr>
        <p:spPr>
          <a:xfrm rot="10800000" flipH="1" flipV="1">
            <a:off x="9550796" y="5955938"/>
            <a:ext cx="1872208" cy="369332"/>
          </a:xfrm>
          <a:prstGeom prst="rect">
            <a:avLst/>
          </a:prstGeom>
          <a:noFill/>
          <a:ln>
            <a:solidFill>
              <a:schemeClr val="tx2">
                <a:lumMod val="20000"/>
                <a:lumOff val="80000"/>
              </a:schemeClr>
            </a:solidFill>
          </a:ln>
        </p:spPr>
        <p:txBody>
          <a:bodyPr wrap="square" rtlCol="0" anchor="ctr" anchorCtr="1">
            <a:spAutoFit/>
          </a:bodyPr>
          <a:lstStyle/>
          <a:p>
            <a:r>
              <a:rPr lang="en-GB" dirty="0"/>
              <a:t>Appendix 6</a:t>
            </a:r>
          </a:p>
        </p:txBody>
      </p:sp>
    </p:spTree>
    <p:extLst>
      <p:ext uri="{BB962C8B-B14F-4D97-AF65-F5344CB8AC3E}">
        <p14:creationId xmlns:p14="http://schemas.microsoft.com/office/powerpoint/2010/main" val="4169150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ct 1">
            <a:extLst>
              <a:ext uri="{FF2B5EF4-FFF2-40B4-BE49-F238E27FC236}">
                <a16:creationId xmlns:a16="http://schemas.microsoft.com/office/drawing/2014/main" id="{8FF6A233-C554-4958-96CD-0D6CB94CEE9E}"/>
              </a:ext>
            </a:extLst>
          </p:cNvPr>
          <p:cNvGraphicFramePr>
            <a:graphicFrameLocks noChangeAspect="1"/>
          </p:cNvGraphicFramePr>
          <p:nvPr>
            <p:extLst>
              <p:ext uri="{D42A27DB-BD31-4B8C-83A1-F6EECF244321}">
                <p14:modId xmlns:p14="http://schemas.microsoft.com/office/powerpoint/2010/main" val="1030461845"/>
              </p:ext>
            </p:extLst>
          </p:nvPr>
        </p:nvGraphicFramePr>
        <p:xfrm>
          <a:off x="566562" y="538255"/>
          <a:ext cx="3259270" cy="5781489"/>
        </p:xfrm>
        <a:graphic>
          <a:graphicData uri="http://schemas.openxmlformats.org/presentationml/2006/ole">
            <mc:AlternateContent xmlns:mc="http://schemas.openxmlformats.org/markup-compatibility/2006">
              <mc:Choice xmlns:v="urn:schemas-microsoft-com:vml" Requires="v">
                <p:oleObj spid="_x0000_s3075" name="Worksheet" r:id="rId3" imgW="5918321" imgH="11245873" progId="Excel.Sheet.12">
                  <p:embed/>
                </p:oleObj>
              </mc:Choice>
              <mc:Fallback>
                <p:oleObj name="Worksheet" r:id="rId3" imgW="5918321" imgH="11245873" progId="Excel.Sheet.12">
                  <p:embed/>
                  <p:pic>
                    <p:nvPicPr>
                      <p:cNvPr id="0" name=""/>
                      <p:cNvPicPr/>
                      <p:nvPr/>
                    </p:nvPicPr>
                    <p:blipFill>
                      <a:blip r:embed="rId4"/>
                      <a:stretch>
                        <a:fillRect/>
                      </a:stretch>
                    </p:blipFill>
                    <p:spPr>
                      <a:xfrm>
                        <a:off x="566562" y="538255"/>
                        <a:ext cx="3259270" cy="5781489"/>
                      </a:xfrm>
                      <a:prstGeom prst="rect">
                        <a:avLst/>
                      </a:prstGeom>
                    </p:spPr>
                  </p:pic>
                </p:oleObj>
              </mc:Fallback>
            </mc:AlternateContent>
          </a:graphicData>
        </a:graphic>
      </p:graphicFrame>
      <p:graphicFrame>
        <p:nvGraphicFramePr>
          <p:cNvPr id="4" name="Object 3">
            <a:extLst>
              <a:ext uri="{FF2B5EF4-FFF2-40B4-BE49-F238E27FC236}">
                <a16:creationId xmlns:a16="http://schemas.microsoft.com/office/drawing/2014/main" id="{6B40E75F-1151-4B54-AD28-49F00E6AEA50}"/>
              </a:ext>
            </a:extLst>
          </p:cNvPr>
          <p:cNvGraphicFramePr>
            <a:graphicFrameLocks noChangeAspect="1"/>
          </p:cNvGraphicFramePr>
          <p:nvPr>
            <p:extLst>
              <p:ext uri="{D42A27DB-BD31-4B8C-83A1-F6EECF244321}">
                <p14:modId xmlns:p14="http://schemas.microsoft.com/office/powerpoint/2010/main" val="2025745766"/>
              </p:ext>
            </p:extLst>
          </p:nvPr>
        </p:nvGraphicFramePr>
        <p:xfrm>
          <a:off x="3825832" y="538255"/>
          <a:ext cx="4824536" cy="5808681"/>
        </p:xfrm>
        <a:graphic>
          <a:graphicData uri="http://schemas.openxmlformats.org/presentationml/2006/ole">
            <mc:AlternateContent xmlns:mc="http://schemas.openxmlformats.org/markup-compatibility/2006">
              <mc:Choice xmlns:v="urn:schemas-microsoft-com:vml" Requires="v">
                <p:oleObj spid="_x0000_s3076" name="Worksheet" r:id="rId5" imgW="6413491" imgH="11245873" progId="Excel.Sheet.12">
                  <p:embed/>
                </p:oleObj>
              </mc:Choice>
              <mc:Fallback>
                <p:oleObj name="Worksheet" r:id="rId5" imgW="6413491" imgH="11245873" progId="Excel.Sheet.12">
                  <p:embed/>
                  <p:pic>
                    <p:nvPicPr>
                      <p:cNvPr id="0" name=""/>
                      <p:cNvPicPr/>
                      <p:nvPr/>
                    </p:nvPicPr>
                    <p:blipFill>
                      <a:blip r:embed="rId6"/>
                      <a:stretch>
                        <a:fillRect/>
                      </a:stretch>
                    </p:blipFill>
                    <p:spPr>
                      <a:xfrm>
                        <a:off x="3825832" y="538255"/>
                        <a:ext cx="4824536" cy="5808681"/>
                      </a:xfrm>
                      <a:prstGeom prst="rect">
                        <a:avLst/>
                      </a:prstGeom>
                    </p:spPr>
                  </p:pic>
                </p:oleObj>
              </mc:Fallback>
            </mc:AlternateContent>
          </a:graphicData>
        </a:graphic>
      </p:graphicFrame>
      <p:sp>
        <p:nvSpPr>
          <p:cNvPr id="5" name="TextBox 4">
            <a:extLst>
              <a:ext uri="{FF2B5EF4-FFF2-40B4-BE49-F238E27FC236}">
                <a16:creationId xmlns:a16="http://schemas.microsoft.com/office/drawing/2014/main" id="{6CB55685-2C3D-438A-A5A4-A0B7D1B7EDC5}"/>
              </a:ext>
            </a:extLst>
          </p:cNvPr>
          <p:cNvSpPr txBox="1"/>
          <p:nvPr/>
        </p:nvSpPr>
        <p:spPr>
          <a:xfrm>
            <a:off x="5635487" y="2971800"/>
            <a:ext cx="914400" cy="914400"/>
          </a:xfrm>
          <a:prstGeom prst="rect">
            <a:avLst/>
          </a:prstGeom>
          <a:noFill/>
          <a:ln>
            <a:solidFill>
              <a:schemeClr val="tx2">
                <a:lumMod val="20000"/>
                <a:lumOff val="80000"/>
              </a:schemeClr>
            </a:solidFill>
          </a:ln>
        </p:spPr>
        <p:txBody>
          <a:bodyPr wrap="square" rtlCol="0" anchor="ctr" anchorCtr="1">
            <a:spAutoFit/>
          </a:bodyPr>
          <a:lstStyle/>
          <a:p>
            <a:endParaRPr lang="en-GB" dirty="0"/>
          </a:p>
        </p:txBody>
      </p:sp>
      <p:sp>
        <p:nvSpPr>
          <p:cNvPr id="6" name="TextBox 5">
            <a:extLst>
              <a:ext uri="{FF2B5EF4-FFF2-40B4-BE49-F238E27FC236}">
                <a16:creationId xmlns:a16="http://schemas.microsoft.com/office/drawing/2014/main" id="{F76957C6-2158-4C2B-8570-D64136857F97}"/>
              </a:ext>
            </a:extLst>
          </p:cNvPr>
          <p:cNvSpPr txBox="1"/>
          <p:nvPr/>
        </p:nvSpPr>
        <p:spPr>
          <a:xfrm>
            <a:off x="8758708" y="5950412"/>
            <a:ext cx="1440160" cy="369332"/>
          </a:xfrm>
          <a:prstGeom prst="rect">
            <a:avLst/>
          </a:prstGeom>
          <a:noFill/>
          <a:ln>
            <a:solidFill>
              <a:schemeClr val="tx2">
                <a:lumMod val="20000"/>
                <a:lumOff val="80000"/>
              </a:schemeClr>
            </a:solidFill>
          </a:ln>
        </p:spPr>
        <p:txBody>
          <a:bodyPr wrap="square" rtlCol="0" anchor="ctr" anchorCtr="1">
            <a:spAutoFit/>
          </a:bodyPr>
          <a:lstStyle/>
          <a:p>
            <a:r>
              <a:rPr lang="en-GB" dirty="0"/>
              <a:t>Appendix 7</a:t>
            </a:r>
          </a:p>
        </p:txBody>
      </p:sp>
    </p:spTree>
    <p:extLst>
      <p:ext uri="{BB962C8B-B14F-4D97-AF65-F5344CB8AC3E}">
        <p14:creationId xmlns:p14="http://schemas.microsoft.com/office/powerpoint/2010/main" val="36901451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E630F250-7E15-48D0-8BAF-43F7E4C3BDF5}"/>
              </a:ext>
            </a:extLst>
          </p:cNvPr>
          <p:cNvGraphicFramePr>
            <a:graphicFrameLocks noGrp="1"/>
          </p:cNvGraphicFramePr>
          <p:nvPr>
            <p:extLst>
              <p:ext uri="{D42A27DB-BD31-4B8C-83A1-F6EECF244321}">
                <p14:modId xmlns:p14="http://schemas.microsoft.com/office/powerpoint/2010/main" val="4250729842"/>
              </p:ext>
            </p:extLst>
          </p:nvPr>
        </p:nvGraphicFramePr>
        <p:xfrm>
          <a:off x="621804" y="1484784"/>
          <a:ext cx="8801100" cy="4475455"/>
        </p:xfrm>
        <a:graphic>
          <a:graphicData uri="http://schemas.openxmlformats.org/drawingml/2006/table">
            <a:tbl>
              <a:tblPr/>
              <a:tblGrid>
                <a:gridCol w="1952982">
                  <a:extLst>
                    <a:ext uri="{9D8B030D-6E8A-4147-A177-3AD203B41FA5}">
                      <a16:colId xmlns:a16="http://schemas.microsoft.com/office/drawing/2014/main" val="70088666"/>
                    </a:ext>
                  </a:extLst>
                </a:gridCol>
                <a:gridCol w="1914937">
                  <a:extLst>
                    <a:ext uri="{9D8B030D-6E8A-4147-A177-3AD203B41FA5}">
                      <a16:colId xmlns:a16="http://schemas.microsoft.com/office/drawing/2014/main" val="3400790437"/>
                    </a:ext>
                  </a:extLst>
                </a:gridCol>
                <a:gridCol w="2308069">
                  <a:extLst>
                    <a:ext uri="{9D8B030D-6E8A-4147-A177-3AD203B41FA5}">
                      <a16:colId xmlns:a16="http://schemas.microsoft.com/office/drawing/2014/main" val="3081346975"/>
                    </a:ext>
                  </a:extLst>
                </a:gridCol>
                <a:gridCol w="1420350">
                  <a:extLst>
                    <a:ext uri="{9D8B030D-6E8A-4147-A177-3AD203B41FA5}">
                      <a16:colId xmlns:a16="http://schemas.microsoft.com/office/drawing/2014/main" val="96704218"/>
                    </a:ext>
                  </a:extLst>
                </a:gridCol>
                <a:gridCol w="1204762">
                  <a:extLst>
                    <a:ext uri="{9D8B030D-6E8A-4147-A177-3AD203B41FA5}">
                      <a16:colId xmlns:a16="http://schemas.microsoft.com/office/drawing/2014/main" val="87860159"/>
                    </a:ext>
                  </a:extLst>
                </a:gridCol>
              </a:tblGrid>
              <a:tr h="494005">
                <a:tc>
                  <a:txBody>
                    <a:bodyPr/>
                    <a:lstStyle/>
                    <a:p>
                      <a:pPr algn="ctr" fontAlgn="ctr"/>
                      <a:r>
                        <a:rPr lang="en-GB" sz="1400" b="1" i="0" u="none" strike="noStrike">
                          <a:solidFill>
                            <a:srgbClr val="000000"/>
                          </a:solidFill>
                          <a:effectLst/>
                          <a:latin typeface="Calibri" panose="020F0502020204030204" pitchFamily="34" charset="0"/>
                        </a:rPr>
                        <a:t>Activity </a:t>
                      </a:r>
                    </a:p>
                  </a:txBody>
                  <a:tcPr marL="6350" marR="6350" marT="6350" anchor="ctr">
                    <a:lnL>
                      <a:noFill/>
                    </a:lnL>
                    <a:lnR>
                      <a:noFill/>
                    </a:lnR>
                    <a:lnT>
                      <a:noFill/>
                    </a:lnT>
                    <a:lnB>
                      <a:noFill/>
                    </a:lnB>
                  </a:tcPr>
                </a:tc>
                <a:tc>
                  <a:txBody>
                    <a:bodyPr/>
                    <a:lstStyle/>
                    <a:p>
                      <a:pPr algn="ctr" fontAlgn="ctr"/>
                      <a:r>
                        <a:rPr lang="en-GB" sz="1400" b="1" i="0" u="none" strike="noStrike">
                          <a:solidFill>
                            <a:srgbClr val="000000"/>
                          </a:solidFill>
                          <a:effectLst/>
                          <a:latin typeface="Calibri" panose="020F0502020204030204" pitchFamily="34" charset="0"/>
                        </a:rPr>
                        <a:t>Sub-activity</a:t>
                      </a:r>
                    </a:p>
                  </a:txBody>
                  <a:tcPr marL="6350" marR="6350" marT="6350" anchor="ctr">
                    <a:lnL>
                      <a:noFill/>
                    </a:lnL>
                    <a:lnR>
                      <a:noFill/>
                    </a:lnR>
                    <a:lnT>
                      <a:noFill/>
                    </a:lnT>
                    <a:lnB>
                      <a:noFill/>
                    </a:lnB>
                  </a:tcPr>
                </a:tc>
                <a:tc>
                  <a:txBody>
                    <a:bodyPr/>
                    <a:lstStyle/>
                    <a:p>
                      <a:pPr algn="ctr" fontAlgn="ctr"/>
                      <a:r>
                        <a:rPr lang="en-GB" sz="1400" b="1" i="0" u="none" strike="noStrike">
                          <a:solidFill>
                            <a:srgbClr val="000000"/>
                          </a:solidFill>
                          <a:effectLst/>
                          <a:latin typeface="Calibri" panose="020F0502020204030204" pitchFamily="34" charset="0"/>
                        </a:rPr>
                        <a:t>Sub Sub-activity</a:t>
                      </a:r>
                    </a:p>
                  </a:txBody>
                  <a:tcPr marL="6350" marR="6350" marT="6350" anchor="ctr">
                    <a:lnL>
                      <a:noFill/>
                    </a:lnL>
                    <a:lnR>
                      <a:noFill/>
                    </a:lnR>
                    <a:lnT>
                      <a:noFill/>
                    </a:lnT>
                    <a:lnB>
                      <a:noFill/>
                    </a:lnB>
                  </a:tcPr>
                </a:tc>
                <a:tc>
                  <a:txBody>
                    <a:bodyPr/>
                    <a:lstStyle/>
                    <a:p>
                      <a:pPr algn="ctr" fontAlgn="ctr"/>
                      <a:r>
                        <a:rPr lang="en-US" sz="1400" b="1" i="0" u="none" strike="noStrike">
                          <a:solidFill>
                            <a:srgbClr val="000000"/>
                          </a:solidFill>
                          <a:effectLst/>
                          <a:latin typeface="Calibri" panose="020F0502020204030204" pitchFamily="34" charset="0"/>
                        </a:rPr>
                        <a:t>Number of days/ Weeks/Months</a:t>
                      </a:r>
                    </a:p>
                  </a:txBody>
                  <a:tcPr marL="6350" marR="6350" marT="6350" anchor="ctr">
                    <a:lnL>
                      <a:noFill/>
                    </a:lnL>
                    <a:lnR>
                      <a:noFill/>
                    </a:lnR>
                    <a:lnT>
                      <a:noFill/>
                    </a:lnT>
                    <a:lnB>
                      <a:noFill/>
                    </a:lnB>
                  </a:tcPr>
                </a:tc>
                <a:tc>
                  <a:txBody>
                    <a:bodyPr/>
                    <a:lstStyle/>
                    <a:p>
                      <a:pPr algn="ctr" fontAlgn="ctr"/>
                      <a:r>
                        <a:rPr lang="en-GB" sz="1400" b="1" i="0" u="none" strike="noStrike">
                          <a:solidFill>
                            <a:srgbClr val="000000"/>
                          </a:solidFill>
                          <a:effectLst/>
                          <a:latin typeface="Calibri" panose="020F0502020204030204" pitchFamily="34" charset="0"/>
                        </a:rPr>
                        <a:t>Cost</a:t>
                      </a:r>
                    </a:p>
                  </a:txBody>
                  <a:tcPr marL="6350" marR="6350" marT="6350" anchor="ctr">
                    <a:lnL>
                      <a:noFill/>
                    </a:lnL>
                    <a:lnR>
                      <a:noFill/>
                    </a:lnR>
                    <a:lnT>
                      <a:noFill/>
                    </a:lnT>
                    <a:lnB>
                      <a:noFill/>
                    </a:lnB>
                  </a:tcPr>
                </a:tc>
                <a:extLst>
                  <a:ext uri="{0D108BD9-81ED-4DB2-BD59-A6C34878D82A}">
                    <a16:rowId xmlns:a16="http://schemas.microsoft.com/office/drawing/2014/main" val="266334882"/>
                  </a:ext>
                </a:extLst>
              </a:tr>
              <a:tr h="228600">
                <a:tc>
                  <a:txBody>
                    <a:bodyPr/>
                    <a:lstStyle/>
                    <a:p>
                      <a:pPr algn="l" fontAlgn="b"/>
                      <a:r>
                        <a:rPr lang="en-GB" sz="1400" b="0" i="0" u="none" strike="noStrike">
                          <a:solidFill>
                            <a:srgbClr val="000000"/>
                          </a:solidFill>
                          <a:effectLst/>
                          <a:latin typeface="Calibri" panose="020F0502020204030204" pitchFamily="34" charset="0"/>
                        </a:rPr>
                        <a:t>Abdul Ullah (PM)</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Project Manager</a:t>
                      </a:r>
                    </a:p>
                  </a:txBody>
                  <a:tcPr marL="6350" marR="6350" marT="635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52 weeks</a:t>
                      </a:r>
                    </a:p>
                  </a:txBody>
                  <a:tcPr marL="6350" marR="6350" marT="635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£100,000</a:t>
                      </a:r>
                    </a:p>
                  </a:txBody>
                  <a:tcPr marL="6350" marR="6350" marT="6350" anchor="b">
                    <a:lnL>
                      <a:noFill/>
                    </a:lnL>
                    <a:lnR>
                      <a:noFill/>
                    </a:lnR>
                    <a:lnT>
                      <a:noFill/>
                    </a:lnT>
                    <a:lnB>
                      <a:noFill/>
                    </a:lnB>
                  </a:tcPr>
                </a:tc>
                <a:extLst>
                  <a:ext uri="{0D108BD9-81ED-4DB2-BD59-A6C34878D82A}">
                    <a16:rowId xmlns:a16="http://schemas.microsoft.com/office/drawing/2014/main" val="1341222598"/>
                  </a:ext>
                </a:extLst>
              </a:tr>
              <a:tr h="228600">
                <a:tc>
                  <a:txBody>
                    <a:bodyPr/>
                    <a:lstStyle/>
                    <a:p>
                      <a:pPr algn="l" fontAlgn="b"/>
                      <a:r>
                        <a:rPr lang="en-GB" sz="1400" b="0" i="0" u="none" strike="noStrike">
                          <a:solidFill>
                            <a:srgbClr val="000000"/>
                          </a:solidFill>
                          <a:effectLst/>
                          <a:latin typeface="Calibri" panose="020F0502020204030204" pitchFamily="34" charset="0"/>
                        </a:rPr>
                        <a:t>Kal </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Assistant </a:t>
                      </a:r>
                    </a:p>
                  </a:txBody>
                  <a:tcPr marL="6350" marR="6350" marT="635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52 weeks</a:t>
                      </a:r>
                    </a:p>
                  </a:txBody>
                  <a:tcPr marL="6350" marR="6350" marT="635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£60,000</a:t>
                      </a:r>
                    </a:p>
                  </a:txBody>
                  <a:tcPr marL="6350" marR="6350" marT="6350" anchor="b">
                    <a:lnL>
                      <a:noFill/>
                    </a:lnL>
                    <a:lnR>
                      <a:noFill/>
                    </a:lnR>
                    <a:lnT>
                      <a:noFill/>
                    </a:lnT>
                    <a:lnB>
                      <a:noFill/>
                    </a:lnB>
                  </a:tcPr>
                </a:tc>
                <a:extLst>
                  <a:ext uri="{0D108BD9-81ED-4DB2-BD59-A6C34878D82A}">
                    <a16:rowId xmlns:a16="http://schemas.microsoft.com/office/drawing/2014/main" val="1768610"/>
                  </a:ext>
                </a:extLst>
              </a:tr>
              <a:tr h="228600">
                <a:tc>
                  <a:txBody>
                    <a:bodyPr/>
                    <a:lstStyle/>
                    <a:p>
                      <a:pPr algn="l" fontAlgn="b"/>
                      <a:r>
                        <a:rPr lang="en-GB" sz="1400" b="0" i="0" u="none" strike="noStrike">
                          <a:solidFill>
                            <a:srgbClr val="000000"/>
                          </a:solidFill>
                          <a:effectLst/>
                          <a:latin typeface="Calibri" panose="020F0502020204030204" pitchFamily="34" charset="0"/>
                        </a:rPr>
                        <a:t>Mo</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Assistant </a:t>
                      </a:r>
                    </a:p>
                  </a:txBody>
                  <a:tcPr marL="6350" marR="6350" marT="635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52 weeks</a:t>
                      </a:r>
                    </a:p>
                  </a:txBody>
                  <a:tcPr marL="6350" marR="6350" marT="635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£55,000</a:t>
                      </a:r>
                    </a:p>
                  </a:txBody>
                  <a:tcPr marL="6350" marR="6350" marT="6350" anchor="b">
                    <a:lnL>
                      <a:noFill/>
                    </a:lnL>
                    <a:lnR>
                      <a:noFill/>
                    </a:lnR>
                    <a:lnT>
                      <a:noFill/>
                    </a:lnT>
                    <a:lnB>
                      <a:noFill/>
                    </a:lnB>
                  </a:tcPr>
                </a:tc>
                <a:extLst>
                  <a:ext uri="{0D108BD9-81ED-4DB2-BD59-A6C34878D82A}">
                    <a16:rowId xmlns:a16="http://schemas.microsoft.com/office/drawing/2014/main" val="2108046220"/>
                  </a:ext>
                </a:extLst>
              </a:tr>
              <a:tr h="228600">
                <a:tc>
                  <a:txBody>
                    <a:bodyPr/>
                    <a:lstStyle/>
                    <a:p>
                      <a:pPr algn="l" fontAlgn="b"/>
                      <a:r>
                        <a:rPr lang="en-GB" sz="1400" b="0" i="0" u="none" strike="noStrike">
                          <a:solidFill>
                            <a:srgbClr val="000000"/>
                          </a:solidFill>
                          <a:effectLst/>
                          <a:latin typeface="Calibri" panose="020F0502020204030204" pitchFamily="34" charset="0"/>
                        </a:rPr>
                        <a:t>Susan </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Assistant </a:t>
                      </a:r>
                    </a:p>
                  </a:txBody>
                  <a:tcPr marL="6350" marR="6350" marT="635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52 weeks</a:t>
                      </a:r>
                    </a:p>
                  </a:txBody>
                  <a:tcPr marL="6350" marR="6350" marT="635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£55,000</a:t>
                      </a:r>
                    </a:p>
                  </a:txBody>
                  <a:tcPr marL="6350" marR="6350" marT="6350" anchor="b">
                    <a:lnL>
                      <a:noFill/>
                    </a:lnL>
                    <a:lnR>
                      <a:noFill/>
                    </a:lnR>
                    <a:lnT>
                      <a:noFill/>
                    </a:lnT>
                    <a:lnB>
                      <a:noFill/>
                    </a:lnB>
                  </a:tcPr>
                </a:tc>
                <a:extLst>
                  <a:ext uri="{0D108BD9-81ED-4DB2-BD59-A6C34878D82A}">
                    <a16:rowId xmlns:a16="http://schemas.microsoft.com/office/drawing/2014/main" val="1595489689"/>
                  </a:ext>
                </a:extLst>
              </a:tr>
              <a:tr h="228600">
                <a:tc>
                  <a:txBody>
                    <a:bodyPr/>
                    <a:lstStyle/>
                    <a:p>
                      <a:pPr algn="l" fontAlgn="b"/>
                      <a:r>
                        <a:rPr lang="en-GB" sz="1400" b="0" i="0" u="none" strike="noStrike">
                          <a:solidFill>
                            <a:srgbClr val="000000"/>
                          </a:solidFill>
                          <a:effectLst/>
                          <a:latin typeface="Calibri" panose="020F0502020204030204" pitchFamily="34" charset="0"/>
                        </a:rPr>
                        <a:t>Marketing </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Advertisements</a:t>
                      </a:r>
                    </a:p>
                  </a:txBody>
                  <a:tcPr marL="6350" marR="6350" marT="6350" anchor="b">
                    <a:lnL>
                      <a:noFill/>
                    </a:lnL>
                    <a:lnR>
                      <a:noFill/>
                    </a:lnR>
                    <a:lnT>
                      <a:noFill/>
                    </a:lnT>
                    <a:lnB>
                      <a:noFill/>
                    </a:lnB>
                  </a:tcPr>
                </a:tc>
                <a:tc>
                  <a:txBody>
                    <a:bodyPr/>
                    <a:lstStyle/>
                    <a:p>
                      <a:pPr algn="l" fontAlgn="b"/>
                      <a:r>
                        <a:rPr lang="it-IT" sz="1400" b="0" i="0" u="none" strike="noStrike">
                          <a:solidFill>
                            <a:srgbClr val="000000"/>
                          </a:solidFill>
                          <a:effectLst/>
                          <a:latin typeface="Calibri" panose="020F0502020204030204" pitchFamily="34" charset="0"/>
                        </a:rPr>
                        <a:t>TV/Bill'ds/Radio/Social Media</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40 weeks </a:t>
                      </a:r>
                    </a:p>
                  </a:txBody>
                  <a:tcPr marL="6350" marR="6350" marT="635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£200,000</a:t>
                      </a:r>
                    </a:p>
                  </a:txBody>
                  <a:tcPr marL="6350" marR="6350" marT="6350" anchor="b">
                    <a:lnL>
                      <a:noFill/>
                    </a:lnL>
                    <a:lnR>
                      <a:noFill/>
                    </a:lnR>
                    <a:lnT>
                      <a:noFill/>
                    </a:lnT>
                    <a:lnB>
                      <a:noFill/>
                    </a:lnB>
                  </a:tcPr>
                </a:tc>
                <a:extLst>
                  <a:ext uri="{0D108BD9-81ED-4DB2-BD59-A6C34878D82A}">
                    <a16:rowId xmlns:a16="http://schemas.microsoft.com/office/drawing/2014/main" val="4225913306"/>
                  </a:ext>
                </a:extLst>
              </a:tr>
              <a:tr h="228600">
                <a:tc>
                  <a:txBody>
                    <a:bodyPr/>
                    <a:lstStyle/>
                    <a:p>
                      <a:pPr algn="l" fontAlgn="b"/>
                      <a:r>
                        <a:rPr lang="en-GB" sz="1400" b="0" i="0" u="none" strike="noStrike">
                          <a:solidFill>
                            <a:srgbClr val="000000"/>
                          </a:solidFill>
                          <a:effectLst/>
                          <a:latin typeface="Calibri" panose="020F0502020204030204" pitchFamily="34" charset="0"/>
                        </a:rPr>
                        <a:t>Branding</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Copyright Issues</a:t>
                      </a:r>
                    </a:p>
                  </a:txBody>
                  <a:tcPr marL="6350" marR="6350" marT="635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12 weeks</a:t>
                      </a:r>
                    </a:p>
                  </a:txBody>
                  <a:tcPr marL="6350" marR="6350" marT="635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£300,000</a:t>
                      </a:r>
                    </a:p>
                  </a:txBody>
                  <a:tcPr marL="6350" marR="6350" marT="6350" anchor="b">
                    <a:lnL>
                      <a:noFill/>
                    </a:lnL>
                    <a:lnR>
                      <a:noFill/>
                    </a:lnR>
                    <a:lnT>
                      <a:noFill/>
                    </a:lnT>
                    <a:lnB>
                      <a:noFill/>
                    </a:lnB>
                  </a:tcPr>
                </a:tc>
                <a:extLst>
                  <a:ext uri="{0D108BD9-81ED-4DB2-BD59-A6C34878D82A}">
                    <a16:rowId xmlns:a16="http://schemas.microsoft.com/office/drawing/2014/main" val="4182609694"/>
                  </a:ext>
                </a:extLst>
              </a:tr>
              <a:tr h="228600">
                <a:tc>
                  <a:txBody>
                    <a:bodyPr/>
                    <a:lstStyle/>
                    <a:p>
                      <a:pPr algn="l" fontAlgn="b"/>
                      <a:r>
                        <a:rPr lang="en-GB" sz="1400" b="0" i="0" u="none" strike="noStrike">
                          <a:solidFill>
                            <a:srgbClr val="000000"/>
                          </a:solidFill>
                          <a:effectLst/>
                          <a:latin typeface="Calibri" panose="020F0502020204030204" pitchFamily="34" charset="0"/>
                        </a:rPr>
                        <a:t>Develop/Website/Email</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Website construction</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Email</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8 weeks </a:t>
                      </a:r>
                    </a:p>
                  </a:txBody>
                  <a:tcPr marL="6350" marR="6350" marT="635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£10,000</a:t>
                      </a:r>
                    </a:p>
                  </a:txBody>
                  <a:tcPr marL="6350" marR="6350" marT="6350" anchor="b">
                    <a:lnL>
                      <a:noFill/>
                    </a:lnL>
                    <a:lnR>
                      <a:noFill/>
                    </a:lnR>
                    <a:lnT>
                      <a:noFill/>
                    </a:lnT>
                    <a:lnB>
                      <a:noFill/>
                    </a:lnB>
                  </a:tcPr>
                </a:tc>
                <a:extLst>
                  <a:ext uri="{0D108BD9-81ED-4DB2-BD59-A6C34878D82A}">
                    <a16:rowId xmlns:a16="http://schemas.microsoft.com/office/drawing/2014/main" val="357809584"/>
                  </a:ext>
                </a:extLst>
              </a:tr>
              <a:tr h="228600">
                <a:tc>
                  <a:txBody>
                    <a:bodyPr/>
                    <a:lstStyle/>
                    <a:p>
                      <a:pPr algn="l" fontAlgn="b"/>
                      <a:r>
                        <a:rPr lang="en-GB" sz="1400" b="0" i="0" u="none" strike="noStrike">
                          <a:solidFill>
                            <a:srgbClr val="000000"/>
                          </a:solidFill>
                          <a:effectLst/>
                          <a:latin typeface="Calibri" panose="020F0502020204030204" pitchFamily="34" charset="0"/>
                        </a:rPr>
                        <a:t>Logistics/Delivery</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local</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national</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40 weeks </a:t>
                      </a:r>
                    </a:p>
                  </a:txBody>
                  <a:tcPr marL="6350" marR="6350" marT="635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£240,000</a:t>
                      </a:r>
                    </a:p>
                  </a:txBody>
                  <a:tcPr marL="6350" marR="6350" marT="6350" anchor="b">
                    <a:lnL>
                      <a:noFill/>
                    </a:lnL>
                    <a:lnR>
                      <a:noFill/>
                    </a:lnR>
                    <a:lnT>
                      <a:noFill/>
                    </a:lnT>
                    <a:lnB>
                      <a:noFill/>
                    </a:lnB>
                  </a:tcPr>
                </a:tc>
                <a:extLst>
                  <a:ext uri="{0D108BD9-81ED-4DB2-BD59-A6C34878D82A}">
                    <a16:rowId xmlns:a16="http://schemas.microsoft.com/office/drawing/2014/main" val="2605941328"/>
                  </a:ext>
                </a:extLst>
              </a:tr>
              <a:tr h="228600">
                <a:tc>
                  <a:txBody>
                    <a:bodyPr/>
                    <a:lstStyle/>
                    <a:p>
                      <a:pPr algn="l" fontAlgn="b"/>
                      <a:r>
                        <a:rPr lang="en-GB" sz="1400" b="0" i="0" u="none" strike="noStrike">
                          <a:solidFill>
                            <a:srgbClr val="000000"/>
                          </a:solidFill>
                          <a:effectLst/>
                          <a:latin typeface="Calibri" panose="020F0502020204030204" pitchFamily="34" charset="0"/>
                        </a:rPr>
                        <a:t>Contractuals</a:t>
                      </a:r>
                    </a:p>
                  </a:txBody>
                  <a:tcPr marL="6350" marR="6350" marT="635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20 weeks </a:t>
                      </a:r>
                    </a:p>
                  </a:txBody>
                  <a:tcPr marL="6350" marR="6350" marT="635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5,000</a:t>
                      </a:r>
                    </a:p>
                  </a:txBody>
                  <a:tcPr marL="6350" marR="6350" marT="6350" anchor="b">
                    <a:lnL>
                      <a:noFill/>
                    </a:lnL>
                    <a:lnR>
                      <a:noFill/>
                    </a:lnR>
                    <a:lnT>
                      <a:noFill/>
                    </a:lnT>
                    <a:lnB>
                      <a:noFill/>
                    </a:lnB>
                  </a:tcPr>
                </a:tc>
                <a:extLst>
                  <a:ext uri="{0D108BD9-81ED-4DB2-BD59-A6C34878D82A}">
                    <a16:rowId xmlns:a16="http://schemas.microsoft.com/office/drawing/2014/main" val="2392647193"/>
                  </a:ext>
                </a:extLst>
              </a:tr>
              <a:tr h="228600">
                <a:tc>
                  <a:txBody>
                    <a:bodyPr/>
                    <a:lstStyle/>
                    <a:p>
                      <a:pPr algn="l" fontAlgn="b"/>
                      <a:r>
                        <a:rPr lang="en-GB" sz="1400" b="0" i="0" u="none" strike="noStrike">
                          <a:solidFill>
                            <a:srgbClr val="000000"/>
                          </a:solidFill>
                          <a:effectLst/>
                          <a:latin typeface="Calibri" panose="020F0502020204030204" pitchFamily="34" charset="0"/>
                        </a:rPr>
                        <a:t>Stakeholders/NHS</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NHS</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Supermarkets</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20 weeks </a:t>
                      </a:r>
                    </a:p>
                  </a:txBody>
                  <a:tcPr marL="6350" marR="6350" marT="635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15,000</a:t>
                      </a:r>
                    </a:p>
                  </a:txBody>
                  <a:tcPr marL="6350" marR="6350" marT="6350" anchor="b">
                    <a:lnL>
                      <a:noFill/>
                    </a:lnL>
                    <a:lnR>
                      <a:noFill/>
                    </a:lnR>
                    <a:lnT>
                      <a:noFill/>
                    </a:lnT>
                    <a:lnB>
                      <a:noFill/>
                    </a:lnB>
                  </a:tcPr>
                </a:tc>
                <a:extLst>
                  <a:ext uri="{0D108BD9-81ED-4DB2-BD59-A6C34878D82A}">
                    <a16:rowId xmlns:a16="http://schemas.microsoft.com/office/drawing/2014/main" val="3396937155"/>
                  </a:ext>
                </a:extLst>
              </a:tr>
              <a:tr h="228600">
                <a:tc>
                  <a:txBody>
                    <a:bodyPr/>
                    <a:lstStyle/>
                    <a:p>
                      <a:pPr algn="l" fontAlgn="b"/>
                      <a:r>
                        <a:rPr lang="en-GB" sz="1400" b="0" i="0" u="none" strike="noStrike">
                          <a:solidFill>
                            <a:srgbClr val="000000"/>
                          </a:solidFill>
                          <a:effectLst/>
                          <a:latin typeface="Calibri" panose="020F0502020204030204" pitchFamily="34" charset="0"/>
                        </a:rPr>
                        <a:t>Office </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utilities/staff/cleaners</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stationaries</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52 weeks</a:t>
                      </a:r>
                    </a:p>
                  </a:txBody>
                  <a:tcPr marL="6350" marR="6350" marT="635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40,000</a:t>
                      </a:r>
                    </a:p>
                  </a:txBody>
                  <a:tcPr marL="6350" marR="6350" marT="6350" anchor="b">
                    <a:lnL>
                      <a:noFill/>
                    </a:lnL>
                    <a:lnR>
                      <a:noFill/>
                    </a:lnR>
                    <a:lnT>
                      <a:noFill/>
                    </a:lnT>
                    <a:lnB>
                      <a:noFill/>
                    </a:lnB>
                  </a:tcPr>
                </a:tc>
                <a:extLst>
                  <a:ext uri="{0D108BD9-81ED-4DB2-BD59-A6C34878D82A}">
                    <a16:rowId xmlns:a16="http://schemas.microsoft.com/office/drawing/2014/main" val="147411888"/>
                  </a:ext>
                </a:extLst>
              </a:tr>
              <a:tr h="228600">
                <a:tc>
                  <a:txBody>
                    <a:bodyPr/>
                    <a:lstStyle/>
                    <a:p>
                      <a:pPr algn="l" fontAlgn="b"/>
                      <a:r>
                        <a:rPr lang="en-GB" sz="1400" b="0" i="0" u="none" strike="noStrike">
                          <a:solidFill>
                            <a:srgbClr val="000000"/>
                          </a:solidFill>
                          <a:effectLst/>
                          <a:latin typeface="Calibri" panose="020F0502020204030204" pitchFamily="34" charset="0"/>
                        </a:rPr>
                        <a:t>Contingency reserve</a:t>
                      </a:r>
                    </a:p>
                  </a:txBody>
                  <a:tcPr marL="6350" marR="6350" marT="635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50,000</a:t>
                      </a:r>
                    </a:p>
                  </a:txBody>
                  <a:tcPr marL="6350" marR="6350" marT="6350" anchor="b">
                    <a:lnL>
                      <a:noFill/>
                    </a:lnL>
                    <a:lnR>
                      <a:noFill/>
                    </a:lnR>
                    <a:lnT>
                      <a:noFill/>
                    </a:lnT>
                    <a:lnB>
                      <a:noFill/>
                    </a:lnB>
                  </a:tcPr>
                </a:tc>
                <a:extLst>
                  <a:ext uri="{0D108BD9-81ED-4DB2-BD59-A6C34878D82A}">
                    <a16:rowId xmlns:a16="http://schemas.microsoft.com/office/drawing/2014/main" val="3040144876"/>
                  </a:ext>
                </a:extLst>
              </a:tr>
              <a:tr h="228600">
                <a:tc>
                  <a:txBody>
                    <a:bodyPr/>
                    <a:lstStyle/>
                    <a:p>
                      <a:pPr algn="l" fontAlgn="b"/>
                      <a:r>
                        <a:rPr lang="en-GB" sz="1400" b="0" i="0" u="none" strike="noStrike">
                          <a:solidFill>
                            <a:srgbClr val="000000"/>
                          </a:solidFill>
                          <a:effectLst/>
                          <a:latin typeface="Calibri" panose="020F0502020204030204" pitchFamily="34" charset="0"/>
                        </a:rPr>
                        <a:t>Training</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Staff</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Customers</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16 weeks</a:t>
                      </a:r>
                    </a:p>
                  </a:txBody>
                  <a:tcPr marL="6350" marR="6350" marT="635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5,000</a:t>
                      </a:r>
                    </a:p>
                  </a:txBody>
                  <a:tcPr marL="6350" marR="6350" marT="6350" anchor="b">
                    <a:lnL>
                      <a:noFill/>
                    </a:lnL>
                    <a:lnR>
                      <a:noFill/>
                    </a:lnR>
                    <a:lnT>
                      <a:noFill/>
                    </a:lnT>
                    <a:lnB>
                      <a:noFill/>
                    </a:lnB>
                  </a:tcPr>
                </a:tc>
                <a:extLst>
                  <a:ext uri="{0D108BD9-81ED-4DB2-BD59-A6C34878D82A}">
                    <a16:rowId xmlns:a16="http://schemas.microsoft.com/office/drawing/2014/main" val="462150552"/>
                  </a:ext>
                </a:extLst>
              </a:tr>
              <a:tr h="228600">
                <a:tc>
                  <a:txBody>
                    <a:bodyPr/>
                    <a:lstStyle/>
                    <a:p>
                      <a:pPr algn="l" fontAlgn="b"/>
                      <a:r>
                        <a:rPr lang="en-GB" sz="1400" b="0" i="0" u="none" strike="noStrike">
                          <a:solidFill>
                            <a:srgbClr val="000000"/>
                          </a:solidFill>
                          <a:effectLst/>
                          <a:latin typeface="Calibri" panose="020F0502020204030204" pitchFamily="34" charset="0"/>
                        </a:rPr>
                        <a:t>Reports </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Weekly</a:t>
                      </a:r>
                    </a:p>
                  </a:txBody>
                  <a:tcPr marL="6350" marR="6350" marT="6350" anchor="b">
                    <a:lnL>
                      <a:noFill/>
                    </a:lnL>
                    <a:lnR>
                      <a:noFill/>
                    </a:lnR>
                    <a:lnT>
                      <a:noFill/>
                    </a:lnT>
                    <a:lnB>
                      <a:noFill/>
                    </a:lnB>
                  </a:tcPr>
                </a:tc>
                <a:tc>
                  <a:txBody>
                    <a:bodyPr/>
                    <a:lstStyle/>
                    <a:p>
                      <a:pPr algn="l" fontAlgn="b"/>
                      <a:r>
                        <a:rPr lang="en-GB" sz="1400" b="0" i="0" u="none" strike="noStrike">
                          <a:solidFill>
                            <a:srgbClr val="000000"/>
                          </a:solidFill>
                          <a:effectLst/>
                          <a:latin typeface="Calibri" panose="020F0502020204030204" pitchFamily="34" charset="0"/>
                        </a:rPr>
                        <a:t>Monthly</a:t>
                      </a:r>
                    </a:p>
                  </a:txBody>
                  <a:tcPr marL="6350" marR="6350" marT="635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r" fontAlgn="b"/>
                      <a:r>
                        <a:rPr lang="en-GB" sz="1400" b="0" i="0" u="none" strike="noStrike">
                          <a:solidFill>
                            <a:srgbClr val="000000"/>
                          </a:solidFill>
                          <a:effectLst/>
                          <a:latin typeface="Calibri" panose="020F0502020204030204" pitchFamily="34" charset="0"/>
                        </a:rPr>
                        <a:t>2,000</a:t>
                      </a:r>
                    </a:p>
                  </a:txBody>
                  <a:tcPr marL="6350" marR="6350" marT="6350" anchor="b">
                    <a:lnL>
                      <a:noFill/>
                    </a:lnL>
                    <a:lnR>
                      <a:noFill/>
                    </a:lnR>
                    <a:lnT>
                      <a:noFill/>
                    </a:lnT>
                    <a:lnB>
                      <a:noFill/>
                    </a:lnB>
                  </a:tcPr>
                </a:tc>
                <a:extLst>
                  <a:ext uri="{0D108BD9-81ED-4DB2-BD59-A6C34878D82A}">
                    <a16:rowId xmlns:a16="http://schemas.microsoft.com/office/drawing/2014/main" val="3421345084"/>
                  </a:ext>
                </a:extLst>
              </a:tr>
              <a:tr h="228600">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l" fontAlgn="b"/>
                      <a:endParaRPr lang="en-GB" sz="1400" b="0" i="0" u="none" strike="noStrike">
                        <a:solidFill>
                          <a:srgbClr val="000000"/>
                        </a:solidFill>
                        <a:effectLst/>
                        <a:latin typeface="Calibri" panose="020F0502020204030204" pitchFamily="34" charset="0"/>
                      </a:endParaRPr>
                    </a:p>
                  </a:txBody>
                  <a:tcPr marL="6350" marR="6350" marT="6350" anchor="b">
                    <a:lnL>
                      <a:noFill/>
                    </a:lnL>
                    <a:lnR>
                      <a:noFill/>
                    </a:lnR>
                    <a:lnT>
                      <a:noFill/>
                    </a:lnT>
                    <a:lnB>
                      <a:noFill/>
                    </a:lnB>
                  </a:tcPr>
                </a:tc>
                <a:tc>
                  <a:txBody>
                    <a:bodyPr/>
                    <a:lstStyle/>
                    <a:p>
                      <a:pPr algn="l" fontAlgn="b"/>
                      <a:endParaRPr lang="en-GB" sz="1400" b="0" i="0" u="none" strike="noStrike" dirty="0">
                        <a:solidFill>
                          <a:srgbClr val="000000"/>
                        </a:solidFill>
                        <a:effectLst/>
                        <a:latin typeface="Calibri" panose="020F0502020204030204" pitchFamily="34" charset="0"/>
                      </a:endParaRPr>
                    </a:p>
                  </a:txBody>
                  <a:tcPr marL="6350" marR="6350" marT="6350" anchor="b">
                    <a:lnL>
                      <a:noFill/>
                    </a:lnL>
                    <a:lnR>
                      <a:noFill/>
                    </a:lnR>
                    <a:lnT>
                      <a:noFill/>
                    </a:lnT>
                    <a:lnB>
                      <a:noFill/>
                    </a:lnB>
                  </a:tcPr>
                </a:tc>
                <a:extLst>
                  <a:ext uri="{0D108BD9-81ED-4DB2-BD59-A6C34878D82A}">
                    <a16:rowId xmlns:a16="http://schemas.microsoft.com/office/drawing/2014/main" val="940100943"/>
                  </a:ext>
                </a:extLst>
              </a:tr>
            </a:tbl>
          </a:graphicData>
        </a:graphic>
      </p:graphicFrame>
      <p:sp>
        <p:nvSpPr>
          <p:cNvPr id="5" name="TextBox 4">
            <a:extLst>
              <a:ext uri="{FF2B5EF4-FFF2-40B4-BE49-F238E27FC236}">
                <a16:creationId xmlns:a16="http://schemas.microsoft.com/office/drawing/2014/main" id="{A3A5B48F-0257-474F-BBAE-806A1439D999}"/>
              </a:ext>
            </a:extLst>
          </p:cNvPr>
          <p:cNvSpPr txBox="1"/>
          <p:nvPr/>
        </p:nvSpPr>
        <p:spPr>
          <a:xfrm>
            <a:off x="5635487" y="2971800"/>
            <a:ext cx="914400" cy="914400"/>
          </a:xfrm>
          <a:prstGeom prst="rect">
            <a:avLst/>
          </a:prstGeom>
          <a:noFill/>
          <a:ln>
            <a:solidFill>
              <a:schemeClr val="tx2">
                <a:lumMod val="20000"/>
                <a:lumOff val="80000"/>
              </a:schemeClr>
            </a:solidFill>
          </a:ln>
        </p:spPr>
        <p:txBody>
          <a:bodyPr wrap="square" rtlCol="0" anchor="ctr" anchorCtr="1">
            <a:spAutoFit/>
          </a:bodyPr>
          <a:lstStyle/>
          <a:p>
            <a:endParaRPr lang="en-GB" dirty="0"/>
          </a:p>
        </p:txBody>
      </p:sp>
      <p:sp>
        <p:nvSpPr>
          <p:cNvPr id="6" name="TextBox 5">
            <a:extLst>
              <a:ext uri="{FF2B5EF4-FFF2-40B4-BE49-F238E27FC236}">
                <a16:creationId xmlns:a16="http://schemas.microsoft.com/office/drawing/2014/main" id="{4C950BF7-1E15-4D60-9378-9FF157A60E7C}"/>
              </a:ext>
            </a:extLst>
          </p:cNvPr>
          <p:cNvSpPr txBox="1"/>
          <p:nvPr/>
        </p:nvSpPr>
        <p:spPr>
          <a:xfrm>
            <a:off x="9910836" y="5626077"/>
            <a:ext cx="1800200" cy="369332"/>
          </a:xfrm>
          <a:prstGeom prst="rect">
            <a:avLst/>
          </a:prstGeom>
          <a:noFill/>
          <a:ln>
            <a:solidFill>
              <a:schemeClr val="tx2">
                <a:lumMod val="20000"/>
                <a:lumOff val="80000"/>
              </a:schemeClr>
            </a:solidFill>
          </a:ln>
        </p:spPr>
        <p:txBody>
          <a:bodyPr wrap="square" rtlCol="0" anchor="ctr" anchorCtr="1">
            <a:spAutoFit/>
          </a:bodyPr>
          <a:lstStyle/>
          <a:p>
            <a:r>
              <a:rPr lang="en-GB" dirty="0"/>
              <a:t>Appendix 8</a:t>
            </a:r>
          </a:p>
        </p:txBody>
      </p:sp>
    </p:spTree>
    <p:extLst>
      <p:ext uri="{BB962C8B-B14F-4D97-AF65-F5344CB8AC3E}">
        <p14:creationId xmlns:p14="http://schemas.microsoft.com/office/powerpoint/2010/main" val="4014405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DB7690-5F47-4643-B139-E56256E0716B}"/>
              </a:ext>
            </a:extLst>
          </p:cNvPr>
          <p:cNvPicPr>
            <a:picLocks noChangeAspect="1"/>
          </p:cNvPicPr>
          <p:nvPr/>
        </p:nvPicPr>
        <p:blipFill>
          <a:blip r:embed="rId2"/>
          <a:stretch>
            <a:fillRect/>
          </a:stretch>
        </p:blipFill>
        <p:spPr>
          <a:xfrm>
            <a:off x="5878388" y="1124744"/>
            <a:ext cx="4574669" cy="2773920"/>
          </a:xfrm>
          <a:prstGeom prst="rect">
            <a:avLst/>
          </a:prstGeom>
        </p:spPr>
      </p:pic>
      <p:pic>
        <p:nvPicPr>
          <p:cNvPr id="4" name="Picture 3">
            <a:extLst>
              <a:ext uri="{FF2B5EF4-FFF2-40B4-BE49-F238E27FC236}">
                <a16:creationId xmlns:a16="http://schemas.microsoft.com/office/drawing/2014/main" id="{72626B6F-AD54-4B7D-973F-A5DA64DFDC77}"/>
              </a:ext>
            </a:extLst>
          </p:cNvPr>
          <p:cNvPicPr>
            <a:picLocks noChangeAspect="1"/>
          </p:cNvPicPr>
          <p:nvPr/>
        </p:nvPicPr>
        <p:blipFill>
          <a:blip r:embed="rId3"/>
          <a:stretch>
            <a:fillRect/>
          </a:stretch>
        </p:blipFill>
        <p:spPr>
          <a:xfrm>
            <a:off x="837828" y="1124744"/>
            <a:ext cx="4139543" cy="2773920"/>
          </a:xfrm>
          <a:prstGeom prst="rect">
            <a:avLst/>
          </a:prstGeom>
        </p:spPr>
      </p:pic>
      <p:sp>
        <p:nvSpPr>
          <p:cNvPr id="5" name="TextBox 4">
            <a:extLst>
              <a:ext uri="{FF2B5EF4-FFF2-40B4-BE49-F238E27FC236}">
                <a16:creationId xmlns:a16="http://schemas.microsoft.com/office/drawing/2014/main" id="{F9E082F7-9B24-4BF7-9419-F79FC5049506}"/>
              </a:ext>
            </a:extLst>
          </p:cNvPr>
          <p:cNvSpPr txBox="1"/>
          <p:nvPr/>
        </p:nvSpPr>
        <p:spPr>
          <a:xfrm>
            <a:off x="837828" y="3898664"/>
            <a:ext cx="1296144" cy="369332"/>
          </a:xfrm>
          <a:prstGeom prst="rect">
            <a:avLst/>
          </a:prstGeom>
          <a:noFill/>
          <a:ln>
            <a:solidFill>
              <a:schemeClr val="tx2">
                <a:lumMod val="20000"/>
                <a:lumOff val="80000"/>
              </a:schemeClr>
            </a:solidFill>
          </a:ln>
        </p:spPr>
        <p:txBody>
          <a:bodyPr wrap="square" rtlCol="0" anchor="ctr" anchorCtr="1">
            <a:spAutoFit/>
          </a:bodyPr>
          <a:lstStyle/>
          <a:p>
            <a:r>
              <a:rPr lang="en-GB" dirty="0"/>
              <a:t>Appendix 9 </a:t>
            </a:r>
          </a:p>
        </p:txBody>
      </p:sp>
      <p:sp>
        <p:nvSpPr>
          <p:cNvPr id="6" name="TextBox 5">
            <a:extLst>
              <a:ext uri="{FF2B5EF4-FFF2-40B4-BE49-F238E27FC236}">
                <a16:creationId xmlns:a16="http://schemas.microsoft.com/office/drawing/2014/main" id="{CF553D94-73E2-4FBD-98ED-C736CB5245EE}"/>
              </a:ext>
            </a:extLst>
          </p:cNvPr>
          <p:cNvSpPr txBox="1"/>
          <p:nvPr/>
        </p:nvSpPr>
        <p:spPr>
          <a:xfrm>
            <a:off x="6022404" y="3905693"/>
            <a:ext cx="1584175" cy="369332"/>
          </a:xfrm>
          <a:prstGeom prst="rect">
            <a:avLst/>
          </a:prstGeom>
          <a:noFill/>
          <a:ln>
            <a:solidFill>
              <a:schemeClr val="tx2">
                <a:lumMod val="20000"/>
                <a:lumOff val="80000"/>
              </a:schemeClr>
            </a:solidFill>
          </a:ln>
        </p:spPr>
        <p:txBody>
          <a:bodyPr wrap="square" rtlCol="0" anchor="ctr" anchorCtr="1">
            <a:spAutoFit/>
          </a:bodyPr>
          <a:lstStyle/>
          <a:p>
            <a:r>
              <a:rPr lang="en-GB" dirty="0"/>
              <a:t>Appendix 10</a:t>
            </a:r>
          </a:p>
        </p:txBody>
      </p:sp>
    </p:spTree>
    <p:extLst>
      <p:ext uri="{BB962C8B-B14F-4D97-AF65-F5344CB8AC3E}">
        <p14:creationId xmlns:p14="http://schemas.microsoft.com/office/powerpoint/2010/main" val="4071053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Pharmacy design templat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Calibri">
      <a:maj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dirty="0"/>
        </a:defPPr>
      </a:lstStyle>
      <a:style>
        <a:lnRef idx="1">
          <a:schemeClr val="accent2"/>
        </a:lnRef>
        <a:fillRef idx="3">
          <a:schemeClr val="accent2"/>
        </a:fillRef>
        <a:effectRef idx="2">
          <a:schemeClr val="accent2"/>
        </a:effectRef>
        <a:fontRef idx="minor">
          <a:schemeClr val="lt1"/>
        </a:fontRef>
      </a:style>
    </a:spDef>
    <a:lnDef>
      <a:spPr>
        <a:ln w="12700">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tx2">
              <a:lumMod val="20000"/>
              <a:lumOff val="80000"/>
            </a:schemeClr>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Pharmacy design slides.potx" id="{BDD4D5A3-0C20-4887-95F2-BFAB47634035}" vid="{397845B7-7EB0-4CC3-ABEB-6754AD08757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Franklin Gothic">
      <a:majorFont>
        <a:latin typeface="Franklin Gothic Medium" panose="020B06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Pharmacy design slides</Template>
  <TotalTime>2053</TotalTime>
  <Words>1676</Words>
  <Application>Microsoft Office PowerPoint</Application>
  <PresentationFormat>Custom</PresentationFormat>
  <Paragraphs>183</Paragraphs>
  <Slides>19</Slides>
  <Notes>2</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19</vt:i4>
      </vt:variant>
    </vt:vector>
  </HeadingPairs>
  <TitlesOfParts>
    <vt:vector size="31" baseType="lpstr">
      <vt:lpstr>Arial</vt:lpstr>
      <vt:lpstr>Calibri</vt:lpstr>
      <vt:lpstr>Calibri Light</vt:lpstr>
      <vt:lpstr>Constantia</vt:lpstr>
      <vt:lpstr>Euphemia</vt:lpstr>
      <vt:lpstr>Franklin Gothic Book</vt:lpstr>
      <vt:lpstr>Magneto</vt:lpstr>
      <vt:lpstr>Open Sans</vt:lpstr>
      <vt:lpstr>Times New Roman</vt:lpstr>
      <vt:lpstr>Wingdings</vt:lpstr>
      <vt:lpstr>Pharmacy design template</vt:lpstr>
      <vt:lpstr>Microsoft Excel Worksheet</vt:lpstr>
      <vt:lpstr>Generations A 2 Z   Bionics Multivits©® </vt:lpstr>
      <vt:lpstr>Project Outline/Scope</vt:lpstr>
      <vt:lpstr>Project Outline – Project Scope</vt:lpstr>
      <vt:lpstr>MARKET SEGMENTATION</vt:lpstr>
      <vt:lpstr>Characteristics of Project Manager </vt:lpstr>
      <vt:lpstr>PowerPoint Presentation</vt:lpstr>
      <vt:lpstr>Work Breakdown Structure WBS </vt:lpstr>
      <vt:lpstr>PowerPoint Presentation</vt:lpstr>
      <vt:lpstr>Communication Plan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Generations A 2 Z   Bionics Multivits©® </dc:title>
  <dc:creator>Abdul Ullah</dc:creator>
  <cp:lastModifiedBy>Abdul Ullah</cp:lastModifiedBy>
  <cp:revision>3</cp:revision>
  <dcterms:created xsi:type="dcterms:W3CDTF">2022-04-09T14:44:40Z</dcterms:created>
  <dcterms:modified xsi:type="dcterms:W3CDTF">2022-04-14T00:09:17Z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ies>
</file>