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36" r:id="rId3"/>
    <p:sldId id="335" r:id="rId4"/>
    <p:sldId id="367" r:id="rId5"/>
    <p:sldId id="366" r:id="rId6"/>
    <p:sldId id="337" r:id="rId7"/>
    <p:sldId id="338" r:id="rId8"/>
    <p:sldId id="374" r:id="rId9"/>
    <p:sldId id="373" r:id="rId10"/>
    <p:sldId id="261" r:id="rId11"/>
    <p:sldId id="327" r:id="rId12"/>
    <p:sldId id="330" r:id="rId13"/>
    <p:sldId id="272" r:id="rId14"/>
    <p:sldId id="326" r:id="rId15"/>
    <p:sldId id="375" r:id="rId16"/>
    <p:sldId id="322" r:id="rId17"/>
    <p:sldId id="324" r:id="rId18"/>
    <p:sldId id="323" r:id="rId19"/>
    <p:sldId id="379" r:id="rId20"/>
    <p:sldId id="369" r:id="rId21"/>
    <p:sldId id="258" r:id="rId22"/>
    <p:sldId id="259" r:id="rId23"/>
    <p:sldId id="260" r:id="rId24"/>
    <p:sldId id="370" r:id="rId25"/>
    <p:sldId id="262" r:id="rId26"/>
    <p:sldId id="263" r:id="rId27"/>
    <p:sldId id="265" r:id="rId28"/>
    <p:sldId id="371" r:id="rId29"/>
    <p:sldId id="264" r:id="rId30"/>
    <p:sldId id="266" r:id="rId31"/>
    <p:sldId id="267" r:id="rId32"/>
    <p:sldId id="268" r:id="rId33"/>
    <p:sldId id="269" r:id="rId34"/>
    <p:sldId id="372" r:id="rId35"/>
    <p:sldId id="256" r:id="rId36"/>
    <p:sldId id="377" r:id="rId37"/>
    <p:sldId id="378" r:id="rId38"/>
    <p:sldId id="279" r:id="rId39"/>
    <p:sldId id="270" r:id="rId40"/>
    <p:sldId id="325" r:id="rId41"/>
    <p:sldId id="311" r:id="rId42"/>
    <p:sldId id="31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46" d="100"/>
          <a:sy n="46" d="100"/>
        </p:scale>
        <p:origin x="11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196136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2110485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542317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EDF36B-867A-4583-940E-390A1B3A128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42779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EDF36B-867A-4583-940E-390A1B3A128A}" type="datetimeFigureOut">
              <a:rPr lang="en-GB" smtClean="0"/>
              <a:t>13/06/2019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151116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EDF36B-867A-4583-940E-390A1B3A128A}" type="datetimeFigureOut">
              <a:rPr lang="en-GB" smtClean="0"/>
              <a:t>13/06/2019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276226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EDF36B-867A-4583-940E-390A1B3A128A}" type="datetimeFigureOut">
              <a:rPr lang="en-GB" smtClean="0"/>
              <a:t>13/06/2019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439416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EDF36B-867A-4583-940E-390A1B3A128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363913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EDF36B-867A-4583-940E-390A1B3A128A}" type="datetimeFigureOut">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265685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18177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94872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20864747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19602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1210025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3212246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EDF36B-867A-4583-940E-390A1B3A128A}" type="datetimeFigureOut">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C6605-3448-473F-8FD0-FDE9AEECB88E}" type="slidenum">
              <a:rPr lang="en-GB" smtClean="0"/>
              <a:t>‹#›</a:t>
            </a:fld>
            <a:endParaRPr lang="en-GB"/>
          </a:p>
        </p:txBody>
      </p:sp>
    </p:spTree>
    <p:extLst>
      <p:ext uri="{BB962C8B-B14F-4D97-AF65-F5344CB8AC3E}">
        <p14:creationId xmlns:p14="http://schemas.microsoft.com/office/powerpoint/2010/main" val="3725319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9EDF36B-867A-4583-940E-390A1B3A128A}" type="datetimeFigureOut">
              <a:rPr lang="en-GB" smtClean="0"/>
              <a:t>13/06/2019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6C6605-3448-473F-8FD0-FDE9AEECB88E}" type="slidenum">
              <a:rPr lang="en-GB" smtClean="0"/>
              <a:t>‹#›</a:t>
            </a:fld>
            <a:endParaRPr lang="en-GB"/>
          </a:p>
        </p:txBody>
      </p:sp>
    </p:spTree>
    <p:extLst>
      <p:ext uri="{BB962C8B-B14F-4D97-AF65-F5344CB8AC3E}">
        <p14:creationId xmlns:p14="http://schemas.microsoft.com/office/powerpoint/2010/main" val="11276475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John_Lewis_%26_Partner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en.wikipedia.org/wiki/Sir_John_Evans"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39.xml"/><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slide" Target="slide38.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london.randomness.org.uk/wiki.cgi?John_Lewis%2C_Oxford_Street" TargetMode="External"/><Relationship Id="rId7" Type="http://schemas.openxmlformats.org/officeDocument/2006/relationships/hyperlink" Target="https://itunes.apple.com/gb/app/john-lewis-shopping-made-easy/id486502369" TargetMode="External"/><Relationship Id="rId2" Type="http://schemas.openxmlformats.org/officeDocument/2006/relationships/image" Target="../media/image7.jpg"/><Relationship Id="rId1" Type="http://schemas.openxmlformats.org/officeDocument/2006/relationships/slideLayout" Target="../slideLayouts/slideLayout4.xml"/><Relationship Id="rId6" Type="http://schemas.openxmlformats.org/officeDocument/2006/relationships/image" Target="../media/image9.jpg"/><Relationship Id="rId5" Type="http://schemas.openxmlformats.org/officeDocument/2006/relationships/hyperlink" Target="http://www.johnlewispartnership.co.uk/content/cws/about/john-lewis.html" TargetMode="Externa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hyperlink" Target="http://www.geograph.org.uk/photo/1575640"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www.geograph.org.uk/photo/3766192"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books.google.com/books?id=TEn0PAAACAAJ" TargetMode="External"/><Relationship Id="rId1" Type="http://schemas.openxmlformats.org/officeDocument/2006/relationships/slideLayout" Target="../slideLayouts/slideLayout2.xml"/><Relationship Id="rId4" Type="http://schemas.openxmlformats.org/officeDocument/2006/relationships/slide" Target="slide40.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aiai.ed.ac.uk/~alm/kamlnks.html" TargetMode="External"/><Relationship Id="rId1" Type="http://schemas.openxmlformats.org/officeDocument/2006/relationships/slideLayout" Target="../slideLayouts/slideLayout2.xml"/><Relationship Id="rId4" Type="http://schemas.openxmlformats.org/officeDocument/2006/relationships/slide" Target="slide41.xml"/></Relationships>
</file>

<file path=ppt/slides/_rels/slide19.xml.rels><?xml version="1.0" encoding="UTF-8" standalone="yes"?>
<Relationships xmlns="http://schemas.openxmlformats.org/package/2006/relationships"><Relationship Id="rId3" Type="http://schemas.openxmlformats.org/officeDocument/2006/relationships/hyperlink" Target="https://www.manchestereveningnews.co.uk/business/john-lewis--founder-famous-7521434" TargetMode="External"/><Relationship Id="rId2" Type="http://schemas.openxmlformats.org/officeDocument/2006/relationships/hyperlink" Target="https://www.bbc.co.uk/news/business-48593423" TargetMode="External"/><Relationship Id="rId1" Type="http://schemas.openxmlformats.org/officeDocument/2006/relationships/slideLayout" Target="../slideLayouts/slideLayout2.xml"/><Relationship Id="rId6" Type="http://schemas.openxmlformats.org/officeDocument/2006/relationships/hyperlink" Target="https://www.theguardian.com/business/2012/jan/16/john-lewis-model-lessons" TargetMode="External"/><Relationship Id="rId5" Type="http://schemas.openxmlformats.org/officeDocument/2006/relationships/hyperlink" Target="https://www.theguardian.com/business/2019/mar/07/john-lewis-cuts-staff-bonus-to-lowest-level-since-1953" TargetMode="External"/><Relationship Id="rId4" Type="http://schemas.openxmlformats.org/officeDocument/2006/relationships/hyperlink" Target="https://www.retail-week.com/companies/john-lewis?authent=1"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slideshare.net/or1339/knowledge-management-6952403"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kbmanage.com/concept/knowledge-capital"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60E11-3DD4-48E8-B363-41F71C91592C}"/>
              </a:ext>
            </a:extLst>
          </p:cNvPr>
          <p:cNvSpPr>
            <a:spLocks noGrp="1"/>
          </p:cNvSpPr>
          <p:nvPr>
            <p:ph type="ctrTitle"/>
          </p:nvPr>
        </p:nvSpPr>
        <p:spPr>
          <a:xfrm>
            <a:off x="1507066" y="2220686"/>
            <a:ext cx="7838815" cy="1294410"/>
          </a:xfrm>
        </p:spPr>
        <p:txBody>
          <a:bodyPr/>
          <a:lstStyle/>
          <a:p>
            <a:pPr lvl="0">
              <a:spcBef>
                <a:spcPts val="1000"/>
              </a:spcBef>
              <a:buClr>
                <a:srgbClr val="90C226"/>
              </a:buClr>
              <a:buSzPct val="80000"/>
            </a:pPr>
            <a:r>
              <a:rPr lang="en-GB" dirty="0"/>
              <a:t>Knowledge Management</a:t>
            </a:r>
            <a:br>
              <a:rPr lang="en-GB" dirty="0"/>
            </a:br>
            <a:r>
              <a:rPr lang="en-GB" sz="3200" b="1" dirty="0">
                <a:solidFill>
                  <a:srgbClr val="7030A0"/>
                </a:solidFill>
                <a:ea typeface="+mn-ea"/>
                <a:cs typeface="+mn-cs"/>
              </a:rPr>
              <a:t>John Lewis</a:t>
            </a:r>
            <a:br>
              <a:rPr lang="en-GB" sz="3200" dirty="0">
                <a:solidFill>
                  <a:prstClr val="black">
                    <a:lumMod val="50000"/>
                    <a:lumOff val="50000"/>
                  </a:prstClr>
                </a:solidFill>
                <a:ea typeface="+mn-ea"/>
                <a:cs typeface="+mn-cs"/>
              </a:rPr>
            </a:br>
            <a:r>
              <a:rPr lang="en-GB" sz="3200" dirty="0">
                <a:solidFill>
                  <a:schemeClr val="tx1"/>
                </a:solidFill>
                <a:ea typeface="+mn-ea"/>
                <a:cs typeface="+mn-cs"/>
              </a:rPr>
              <a:t>Task 1- Laba Maharjan</a:t>
            </a:r>
            <a:br>
              <a:rPr lang="en-GB" dirty="0">
                <a:solidFill>
                  <a:schemeClr val="tx1"/>
                </a:solidFill>
              </a:rPr>
            </a:br>
            <a:endParaRPr lang="en-GB" dirty="0">
              <a:solidFill>
                <a:schemeClr val="tx1"/>
              </a:solidFill>
            </a:endParaRPr>
          </a:p>
        </p:txBody>
      </p:sp>
      <p:sp>
        <p:nvSpPr>
          <p:cNvPr id="3" name="Subtitle 2">
            <a:extLst>
              <a:ext uri="{FF2B5EF4-FFF2-40B4-BE49-F238E27FC236}">
                <a16:creationId xmlns:a16="http://schemas.microsoft.com/office/drawing/2014/main" id="{ED077088-07B5-430F-A5F5-08D8C23BD202}"/>
              </a:ext>
            </a:extLst>
          </p:cNvPr>
          <p:cNvSpPr>
            <a:spLocks noGrp="1"/>
          </p:cNvSpPr>
          <p:nvPr>
            <p:ph type="subTitle" idx="1"/>
          </p:nvPr>
        </p:nvSpPr>
        <p:spPr>
          <a:xfrm>
            <a:off x="1138931" y="3515096"/>
            <a:ext cx="8860091" cy="2410691"/>
          </a:xfrm>
        </p:spPr>
        <p:txBody>
          <a:bodyPr>
            <a:normAutofit fontScale="85000" lnSpcReduction="20000"/>
          </a:bodyPr>
          <a:lstStyle/>
          <a:p>
            <a:endParaRPr lang="en-GB" sz="3200" dirty="0">
              <a:solidFill>
                <a:srgbClr val="0070C0"/>
              </a:solidFill>
              <a:latin typeface="Calibri" panose="020F0502020204030204" pitchFamily="34" charset="0"/>
              <a:cs typeface="Calibri" panose="020F0502020204030204" pitchFamily="34" charset="0"/>
            </a:endParaRPr>
          </a:p>
          <a:p>
            <a:endParaRPr lang="en-GB" sz="3200" dirty="0">
              <a:solidFill>
                <a:srgbClr val="0070C0"/>
              </a:solidFill>
              <a:latin typeface="Calibri" panose="020F0502020204030204" pitchFamily="34" charset="0"/>
              <a:cs typeface="Calibri" panose="020F0502020204030204" pitchFamily="34" charset="0"/>
            </a:endParaRPr>
          </a:p>
          <a:p>
            <a:endParaRPr lang="en-GB" sz="3200" dirty="0">
              <a:solidFill>
                <a:srgbClr val="0070C0"/>
              </a:solidFill>
              <a:latin typeface="Calibri" panose="020F0502020204030204" pitchFamily="34" charset="0"/>
              <a:cs typeface="Calibri" panose="020F0502020204030204" pitchFamily="34" charset="0"/>
            </a:endParaRPr>
          </a:p>
          <a:p>
            <a:r>
              <a:rPr lang="en-GB" sz="3200" dirty="0">
                <a:solidFill>
                  <a:srgbClr val="0070C0"/>
                </a:solidFill>
                <a:latin typeface="Calibri" panose="020F0502020204030204" pitchFamily="34" charset="0"/>
                <a:cs typeface="Calibri" panose="020F0502020204030204" pitchFamily="34" charset="0"/>
              </a:rPr>
              <a:t>Group presentation:</a:t>
            </a:r>
          </a:p>
          <a:p>
            <a:r>
              <a:rPr lang="en-GB" sz="3200" dirty="0">
                <a:solidFill>
                  <a:srgbClr val="0070C0"/>
                </a:solidFill>
                <a:latin typeface="Calibri" panose="020F0502020204030204" pitchFamily="34" charset="0"/>
                <a:cs typeface="Calibri" panose="020F0502020204030204" pitchFamily="34" charset="0"/>
              </a:rPr>
              <a:t>(</a:t>
            </a:r>
            <a:r>
              <a:rPr lang="en-GB" sz="3200" dirty="0" err="1">
                <a:solidFill>
                  <a:srgbClr val="0070C0"/>
                </a:solidFill>
                <a:latin typeface="Calibri" panose="020F0502020204030204" pitchFamily="34" charset="0"/>
                <a:cs typeface="Calibri" panose="020F0502020204030204" pitchFamily="34" charset="0"/>
              </a:rPr>
              <a:t>Anila</a:t>
            </a:r>
            <a:r>
              <a:rPr lang="en-GB" sz="3200" dirty="0">
                <a:solidFill>
                  <a:srgbClr val="0070C0"/>
                </a:solidFill>
                <a:latin typeface="Calibri" panose="020F0502020204030204" pitchFamily="34" charset="0"/>
                <a:cs typeface="Calibri" panose="020F0502020204030204" pitchFamily="34" charset="0"/>
              </a:rPr>
              <a:t>, Laba, </a:t>
            </a:r>
            <a:r>
              <a:rPr lang="en-GB" sz="3200" dirty="0" err="1">
                <a:solidFill>
                  <a:srgbClr val="0070C0"/>
                </a:solidFill>
                <a:latin typeface="Calibri" panose="020F0502020204030204" pitchFamily="34" charset="0"/>
                <a:cs typeface="Calibri" panose="020F0502020204030204" pitchFamily="34" charset="0"/>
              </a:rPr>
              <a:t>Lubna</a:t>
            </a:r>
            <a:r>
              <a:rPr lang="en-GB" sz="3200" dirty="0">
                <a:solidFill>
                  <a:srgbClr val="0070C0"/>
                </a:solidFill>
                <a:latin typeface="Calibri" panose="020F0502020204030204" pitchFamily="34" charset="0"/>
                <a:cs typeface="Calibri" panose="020F0502020204030204" pitchFamily="34" charset="0"/>
              </a:rPr>
              <a:t>, and </a:t>
            </a:r>
            <a:r>
              <a:rPr lang="en-GB" sz="3200" dirty="0" err="1">
                <a:solidFill>
                  <a:srgbClr val="0070C0"/>
                </a:solidFill>
                <a:latin typeface="Calibri" panose="020F0502020204030204" pitchFamily="34" charset="0"/>
                <a:cs typeface="Calibri" panose="020F0502020204030204" pitchFamily="34" charset="0"/>
              </a:rPr>
              <a:t>Maralina</a:t>
            </a:r>
            <a:r>
              <a:rPr lang="en-GB" sz="3200" dirty="0">
                <a:solidFill>
                  <a:srgbClr val="0070C0"/>
                </a:solidFill>
                <a:latin typeface="Calibri" panose="020F0502020204030204" pitchFamily="34" charset="0"/>
                <a:cs typeface="Calibri" panose="020F0502020204030204" pitchFamily="34" charset="0"/>
              </a:rPr>
              <a:t>.)</a:t>
            </a:r>
            <a:endParaRPr lang="en-GB" sz="3200" dirty="0"/>
          </a:p>
        </p:txBody>
      </p:sp>
    </p:spTree>
    <p:extLst>
      <p:ext uri="{BB962C8B-B14F-4D97-AF65-F5344CB8AC3E}">
        <p14:creationId xmlns:p14="http://schemas.microsoft.com/office/powerpoint/2010/main" val="2970084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778E-8CE0-4EF7-B1ED-7BF4C9FDD218}"/>
              </a:ext>
            </a:extLst>
          </p:cNvPr>
          <p:cNvSpPr>
            <a:spLocks noGrp="1"/>
          </p:cNvSpPr>
          <p:nvPr>
            <p:ph type="title"/>
          </p:nvPr>
        </p:nvSpPr>
        <p:spPr>
          <a:xfrm>
            <a:off x="545690" y="350377"/>
            <a:ext cx="10808110" cy="1325563"/>
          </a:xfrm>
        </p:spPr>
        <p:txBody>
          <a:bodyPr>
            <a:normAutofit/>
          </a:bodyPr>
          <a:lstStyle/>
          <a:p>
            <a:r>
              <a:rPr lang="en-GB" sz="3600" b="1" dirty="0"/>
              <a:t>INTRODUCTION: John Lewis</a:t>
            </a:r>
          </a:p>
        </p:txBody>
      </p:sp>
      <p:sp>
        <p:nvSpPr>
          <p:cNvPr id="3" name="Content Placeholder 2">
            <a:extLst>
              <a:ext uri="{FF2B5EF4-FFF2-40B4-BE49-F238E27FC236}">
                <a16:creationId xmlns:a16="http://schemas.microsoft.com/office/drawing/2014/main" id="{D3873D5F-465F-4C22-99FA-C552499B6101}"/>
              </a:ext>
            </a:extLst>
          </p:cNvPr>
          <p:cNvSpPr>
            <a:spLocks noGrp="1"/>
          </p:cNvSpPr>
          <p:nvPr>
            <p:ph idx="1"/>
          </p:nvPr>
        </p:nvSpPr>
        <p:spPr>
          <a:xfrm>
            <a:off x="838200" y="1175657"/>
            <a:ext cx="4282440" cy="5001306"/>
          </a:xfrm>
        </p:spPr>
        <p:txBody>
          <a:bodyPr>
            <a:normAutofit fontScale="92500"/>
          </a:bodyPr>
          <a:lstStyle/>
          <a:p>
            <a:r>
              <a:rPr lang="en-GB" sz="1900" b="1" dirty="0">
                <a:latin typeface="Calibri" panose="020F0502020204030204" pitchFamily="34" charset="0"/>
                <a:cs typeface="Calibri" panose="020F0502020204030204" pitchFamily="34" charset="0"/>
              </a:rPr>
              <a:t>Reputed retailor in British Highstreet.</a:t>
            </a:r>
          </a:p>
          <a:p>
            <a:r>
              <a:rPr lang="en-GB" sz="1900" b="1" dirty="0">
                <a:latin typeface="Calibri" panose="020F0502020204030204" pitchFamily="34" charset="0"/>
                <a:cs typeface="Calibri" panose="020F0502020204030204" pitchFamily="34" charset="0"/>
              </a:rPr>
              <a:t>Famous for branded value.</a:t>
            </a:r>
          </a:p>
          <a:p>
            <a:r>
              <a:rPr lang="en-US" sz="1900" b="1" dirty="0">
                <a:solidFill>
                  <a:srgbClr val="000000"/>
                </a:solidFill>
                <a:latin typeface="Calibri" panose="020F0502020204030204" pitchFamily="34" charset="0"/>
                <a:ea typeface="+mj-ea"/>
                <a:cs typeface="Calibri" panose="020F0502020204030204" pitchFamily="34" charset="0"/>
              </a:rPr>
              <a:t>Peter John Lewis : The founder of the famous retailor chain.</a:t>
            </a:r>
          </a:p>
          <a:p>
            <a:r>
              <a:rPr lang="en-US" sz="1900" b="1" dirty="0">
                <a:solidFill>
                  <a:srgbClr val="000000"/>
                </a:solidFill>
                <a:latin typeface="Calibri" panose="020F0502020204030204" pitchFamily="34" charset="0"/>
                <a:ea typeface="+mj-ea"/>
                <a:cs typeface="Calibri" panose="020F0502020204030204" pitchFamily="34" charset="0"/>
              </a:rPr>
              <a:t>132 oxford street London , 1864.</a:t>
            </a:r>
          </a:p>
          <a:p>
            <a:r>
              <a:rPr lang="en-US" sz="1900" b="1" dirty="0">
                <a:solidFill>
                  <a:srgbClr val="000000"/>
                </a:solidFill>
                <a:latin typeface="Calibri" panose="020F0502020204030204" pitchFamily="34" charset="0"/>
                <a:ea typeface="+mj-ea"/>
                <a:cs typeface="Calibri" panose="020F0502020204030204" pitchFamily="34" charset="0"/>
              </a:rPr>
              <a:t>Chain founder set up a store on the base of </a:t>
            </a:r>
            <a:r>
              <a:rPr lang="en-GB" sz="1900" b="1" dirty="0">
                <a:latin typeface="Calibri" panose="020F0502020204030204" pitchFamily="34" charset="0"/>
                <a:ea typeface="Calibri" panose="020F0502020204030204" pitchFamily="34" charset="0"/>
                <a:cs typeface="Calibri" panose="020F0502020204030204" pitchFamily="34" charset="0"/>
              </a:rPr>
              <a:t>“value, assortment, service and honesty.”</a:t>
            </a:r>
          </a:p>
          <a:p>
            <a:r>
              <a:rPr lang="en-GB" sz="1900" b="1" dirty="0">
                <a:solidFill>
                  <a:srgbClr val="141414"/>
                </a:solidFill>
                <a:latin typeface="Calibri" panose="020F0502020204030204" pitchFamily="34" charset="0"/>
                <a:cs typeface="Calibri" panose="020F0502020204030204" pitchFamily="34" charset="0"/>
              </a:rPr>
              <a:t>John </a:t>
            </a:r>
            <a:r>
              <a:rPr lang="en-GB" sz="1900" b="1" dirty="0" err="1">
                <a:solidFill>
                  <a:srgbClr val="141414"/>
                </a:solidFill>
                <a:latin typeface="Calibri" panose="020F0502020204030204" pitchFamily="34" charset="0"/>
                <a:cs typeface="Calibri" panose="020F0502020204030204" pitchFamily="34" charset="0"/>
              </a:rPr>
              <a:t>Spedan</a:t>
            </a:r>
            <a:r>
              <a:rPr lang="en-GB" sz="1900" b="1" dirty="0">
                <a:solidFill>
                  <a:srgbClr val="141414"/>
                </a:solidFill>
                <a:latin typeface="Calibri" panose="020F0502020204030204" pitchFamily="34" charset="0"/>
                <a:cs typeface="Calibri" panose="020F0502020204030204" pitchFamily="34" charset="0"/>
              </a:rPr>
              <a:t> Lewis: pioneer of a partnership model.</a:t>
            </a:r>
          </a:p>
          <a:p>
            <a:pPr lvl="0">
              <a:buClr>
                <a:srgbClr val="90C226"/>
              </a:buClr>
            </a:pPr>
            <a:r>
              <a:rPr lang="en-GB" sz="1900" b="1" dirty="0">
                <a:solidFill>
                  <a:srgbClr val="141414"/>
                </a:solidFill>
                <a:latin typeface="Calibri" panose="020F0502020204030204" pitchFamily="34" charset="0"/>
                <a:cs typeface="Calibri" panose="020F0502020204030204" pitchFamily="34" charset="0"/>
              </a:rPr>
              <a:t>Over the past 150 years, the retailer has transformed itself from a humble Victorian draper to a chain encompassing more than 40 stores and employing 91,000 permanent staff.</a:t>
            </a:r>
          </a:p>
          <a:p>
            <a:endParaRPr lang="en-GB" sz="2400" b="1" dirty="0">
              <a:latin typeface="Calibri" panose="020F0502020204030204" pitchFamily="34" charset="0"/>
              <a:ea typeface="Calibri" panose="020F0502020204030204" pitchFamily="34" charset="0"/>
              <a:cs typeface="Times New Roman" panose="02020603050405020304" pitchFamily="18" charset="0"/>
            </a:endParaRPr>
          </a:p>
          <a:p>
            <a:endParaRPr lang="en-GB" sz="2400" b="1" dirty="0">
              <a:latin typeface="Calibri" panose="020F0502020204030204" pitchFamily="34" charset="0"/>
              <a:ea typeface="Calibri" panose="020F0502020204030204" pitchFamily="34" charset="0"/>
              <a:cs typeface="Times New Roman" panose="02020603050405020304" pitchFamily="18" charset="0"/>
            </a:endParaRPr>
          </a:p>
          <a:p>
            <a:endParaRPr lang="en-GB" sz="2400" b="1" dirty="0">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5" name="Picture 4">
            <a:extLst>
              <a:ext uri="{FF2B5EF4-FFF2-40B4-BE49-F238E27FC236}">
                <a16:creationId xmlns:a16="http://schemas.microsoft.com/office/drawing/2014/main" id="{BB0587F0-FF84-4B9F-8C81-80AC36FE6EF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093"/>
          <a:stretch/>
        </p:blipFill>
        <p:spPr>
          <a:xfrm>
            <a:off x="5120640" y="1904281"/>
            <a:ext cx="6233160" cy="4272681"/>
          </a:xfrm>
          <a:prstGeom prst="rect">
            <a:avLst/>
          </a:prstGeom>
        </p:spPr>
      </p:pic>
      <p:sp>
        <p:nvSpPr>
          <p:cNvPr id="6" name="TextBox 5">
            <a:extLst>
              <a:ext uri="{FF2B5EF4-FFF2-40B4-BE49-F238E27FC236}">
                <a16:creationId xmlns:a16="http://schemas.microsoft.com/office/drawing/2014/main" id="{D80240EE-4A0A-4DD1-B973-3EBC6071B697}"/>
              </a:ext>
            </a:extLst>
          </p:cNvPr>
          <p:cNvSpPr txBox="1"/>
          <p:nvPr/>
        </p:nvSpPr>
        <p:spPr>
          <a:xfrm>
            <a:off x="9046758" y="5976907"/>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John_Lewis_%26_Partn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76292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52D96-31D9-4832-8F83-98D503183C21}"/>
              </a:ext>
            </a:extLst>
          </p:cNvPr>
          <p:cNvSpPr>
            <a:spLocks noGrp="1"/>
          </p:cNvSpPr>
          <p:nvPr>
            <p:ph type="title"/>
          </p:nvPr>
        </p:nvSpPr>
        <p:spPr/>
        <p:txBody>
          <a:bodyPr>
            <a:normAutofit fontScale="90000"/>
          </a:bodyPr>
          <a:lstStyle/>
          <a:p>
            <a:r>
              <a:rPr lang="en-GB" b="1" cap="all" dirty="0">
                <a:solidFill>
                  <a:srgbClr val="000000"/>
                </a:solidFill>
                <a:latin typeface="jl-gill-regular"/>
              </a:rPr>
              <a:t>1864</a:t>
            </a:r>
            <a:br>
              <a:rPr lang="en-GB" cap="all" dirty="0">
                <a:solidFill>
                  <a:srgbClr val="000000"/>
                </a:solidFill>
                <a:latin typeface="jl-gill-regular"/>
              </a:rPr>
            </a:br>
            <a:r>
              <a:rPr lang="en-GB" cap="all" dirty="0">
                <a:solidFill>
                  <a:srgbClr val="000000"/>
                </a:solidFill>
                <a:latin typeface="jl-gill-regular"/>
              </a:rPr>
              <a:t>JOHN LEWIS OPENS A SMALL DRAPER’S SHOP ON OXFORD STREET, LONDON</a:t>
            </a:r>
            <a:br>
              <a:rPr lang="en-GB" cap="all" dirty="0">
                <a:solidFill>
                  <a:srgbClr val="000000"/>
                </a:solidFill>
                <a:latin typeface="jl-gill-regular"/>
              </a:rPr>
            </a:br>
            <a:endParaRPr lang="en-GB" dirty="0"/>
          </a:p>
        </p:txBody>
      </p:sp>
      <p:pic>
        <p:nvPicPr>
          <p:cNvPr id="1026" name="Picture 2" descr="1864">
            <a:extLst>
              <a:ext uri="{FF2B5EF4-FFF2-40B4-BE49-F238E27FC236}">
                <a16:creationId xmlns:a16="http://schemas.microsoft.com/office/drawing/2014/main" id="{ADBA423B-61FF-43DA-9D4B-7868F5C824A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64941" y="2160588"/>
            <a:ext cx="5822155"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24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16E6C-7B6B-40A8-803A-4EB3192AA05E}"/>
              </a:ext>
            </a:extLst>
          </p:cNvPr>
          <p:cNvSpPr>
            <a:spLocks noGrp="1"/>
          </p:cNvSpPr>
          <p:nvPr>
            <p:ph type="title"/>
          </p:nvPr>
        </p:nvSpPr>
        <p:spPr>
          <a:xfrm>
            <a:off x="677334" y="609600"/>
            <a:ext cx="9107934" cy="637309"/>
          </a:xfrm>
        </p:spPr>
        <p:txBody>
          <a:bodyPr>
            <a:normAutofit/>
          </a:bodyPr>
          <a:lstStyle/>
          <a:p>
            <a:r>
              <a:rPr lang="en-GB" sz="3200" dirty="0"/>
              <a:t>John Lewis and knowledge Management history</a:t>
            </a:r>
          </a:p>
        </p:txBody>
      </p:sp>
      <p:sp>
        <p:nvSpPr>
          <p:cNvPr id="3" name="Content Placeholder 2">
            <a:extLst>
              <a:ext uri="{FF2B5EF4-FFF2-40B4-BE49-F238E27FC236}">
                <a16:creationId xmlns:a16="http://schemas.microsoft.com/office/drawing/2014/main" id="{42295EF8-636F-42E0-A7B5-4917F876FE1C}"/>
              </a:ext>
            </a:extLst>
          </p:cNvPr>
          <p:cNvSpPr>
            <a:spLocks noGrp="1"/>
          </p:cNvSpPr>
          <p:nvPr>
            <p:ph idx="1"/>
          </p:nvPr>
        </p:nvSpPr>
        <p:spPr/>
        <p:txBody>
          <a:bodyPr>
            <a:normAutofit fontScale="70000" lnSpcReduction="20000"/>
          </a:bodyPr>
          <a:lstStyle/>
          <a:p>
            <a:pPr lvl="0"/>
            <a:r>
              <a:rPr lang="en-GB" sz="1800" b="1" cap="all" dirty="0">
                <a:solidFill>
                  <a:srgbClr val="000000"/>
                </a:solidFill>
                <a:latin typeface="Calibri" panose="020F0502020204030204" pitchFamily="34" charset="0"/>
                <a:cs typeface="Calibri" panose="020F0502020204030204" pitchFamily="34" charset="0"/>
              </a:rPr>
              <a:t>1864</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JOHN LEWIS OPENS A SMALL DRAPER’S SHOP ON OXFORD STREET, LONDON</a:t>
            </a:r>
          </a:p>
          <a:p>
            <a:pPr lvl="0"/>
            <a:r>
              <a:rPr lang="en-GB" sz="1800" b="1" cap="all" dirty="0">
                <a:solidFill>
                  <a:srgbClr val="000000"/>
                </a:solidFill>
                <a:latin typeface="Calibri" panose="020F0502020204030204" pitchFamily="34" charset="0"/>
                <a:cs typeface="Calibri" panose="020F0502020204030204" pitchFamily="34" charset="0"/>
              </a:rPr>
              <a:t>1905</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JOHN LEWIS BUYS CONTROL OF PETER JONES</a:t>
            </a:r>
          </a:p>
          <a:p>
            <a:pPr lvl="0"/>
            <a:r>
              <a:rPr lang="en-GB" sz="1800" b="1" cap="all" dirty="0">
                <a:solidFill>
                  <a:srgbClr val="000000"/>
                </a:solidFill>
                <a:latin typeface="Calibri" panose="020F0502020204030204" pitchFamily="34" charset="0"/>
                <a:cs typeface="Calibri" panose="020F0502020204030204" pitchFamily="34" charset="0"/>
              </a:rPr>
              <a:t>1914</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JOHN LEWIS HANDS CONTROL OF PETER JONES TO HIS SON JOHN SPEDAN LEWIS</a:t>
            </a:r>
          </a:p>
          <a:p>
            <a:pPr lvl="0"/>
            <a:r>
              <a:rPr lang="en-GB" sz="1800" b="1" cap="all" dirty="0">
                <a:solidFill>
                  <a:srgbClr val="000000"/>
                </a:solidFill>
                <a:latin typeface="Calibri" panose="020F0502020204030204" pitchFamily="34" charset="0"/>
                <a:cs typeface="Calibri" panose="020F0502020204030204" pitchFamily="34" charset="0"/>
              </a:rPr>
              <a:t>1918</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FIRST COPY OF OUR WEEKLY IN-HOUSE MAGAZINE - THE GAZETTE - IS PUBLISHED</a:t>
            </a:r>
          </a:p>
          <a:p>
            <a:pPr lvl="0"/>
            <a:r>
              <a:rPr lang="en-GB" sz="1800" b="1" cap="all" dirty="0">
                <a:solidFill>
                  <a:srgbClr val="000000"/>
                </a:solidFill>
                <a:latin typeface="Calibri" panose="020F0502020204030204" pitchFamily="34" charset="0"/>
                <a:cs typeface="Calibri" panose="020F0502020204030204" pitchFamily="34" charset="0"/>
              </a:rPr>
              <a:t>1919</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JOHN SPEDAN LEWIS SETS UP A STAFF COUNCIL AND A CHARITABLE DONATION COMMITTEE</a:t>
            </a:r>
          </a:p>
          <a:p>
            <a:pPr lvl="0"/>
            <a:r>
              <a:rPr lang="en-GB" sz="1800" b="1" cap="all" dirty="0">
                <a:solidFill>
                  <a:srgbClr val="000000"/>
                </a:solidFill>
                <a:latin typeface="Calibri" panose="020F0502020204030204" pitchFamily="34" charset="0"/>
                <a:cs typeface="Calibri" panose="020F0502020204030204" pitchFamily="34" charset="0"/>
              </a:rPr>
              <a:t>1928</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JOHN LEWIS SENIOR DIES. FIRST CONSTITUTION IS PUBLISHED</a:t>
            </a:r>
          </a:p>
          <a:p>
            <a:pPr lvl="0"/>
            <a:r>
              <a:rPr lang="en-GB" sz="1800" b="1" cap="all" dirty="0">
                <a:solidFill>
                  <a:srgbClr val="000000"/>
                </a:solidFill>
                <a:latin typeface="Calibri" panose="020F0502020204030204" pitchFamily="34" charset="0"/>
                <a:cs typeface="Calibri" panose="020F0502020204030204" pitchFamily="34" charset="0"/>
              </a:rPr>
              <a:t>1937</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THE PARTNERSHIP BUYS WAITROSE AND A CHAIN OF TEN SHOPS FROM WALLACE WAITE</a:t>
            </a:r>
          </a:p>
          <a:p>
            <a:pPr lvl="0"/>
            <a:r>
              <a:rPr lang="en-GB" sz="1800" b="1" cap="all" dirty="0">
                <a:solidFill>
                  <a:srgbClr val="000000"/>
                </a:solidFill>
                <a:latin typeface="Calibri" panose="020F0502020204030204" pitchFamily="34" charset="0"/>
                <a:cs typeface="Calibri" panose="020F0502020204030204" pitchFamily="34" charset="0"/>
              </a:rPr>
              <a:t>1940</a:t>
            </a:r>
            <a:br>
              <a:rPr lang="en-GB" sz="1800" b="1" cap="all" dirty="0">
                <a:solidFill>
                  <a:srgbClr val="000000"/>
                </a:solidFill>
                <a:latin typeface="Calibri" panose="020F0502020204030204" pitchFamily="34" charset="0"/>
                <a:cs typeface="Calibri" panose="020F0502020204030204" pitchFamily="34" charset="0"/>
              </a:rPr>
            </a:br>
            <a:r>
              <a:rPr lang="en-GB" sz="1800" b="1" cap="all" dirty="0">
                <a:solidFill>
                  <a:srgbClr val="000000"/>
                </a:solidFill>
                <a:latin typeface="Calibri" panose="020F0502020204030204" pitchFamily="34" charset="0"/>
                <a:cs typeface="Calibri" panose="020F0502020204030204" pitchFamily="34" charset="0"/>
              </a:rPr>
              <a:t>THE PARTNERSHIP DOUBLES ITS SIZE BY BUYING 15 BRANCHES OF THE SELFRIDGE PROVINCIAL STORES GROUP</a:t>
            </a:r>
          </a:p>
          <a:p>
            <a:endParaRPr lang="en-GB" dirty="0"/>
          </a:p>
        </p:txBody>
      </p:sp>
    </p:spTree>
    <p:extLst>
      <p:ext uri="{BB962C8B-B14F-4D97-AF65-F5344CB8AC3E}">
        <p14:creationId xmlns:p14="http://schemas.microsoft.com/office/powerpoint/2010/main" val="1495875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21FC-DA91-4CAD-AD84-9A8553C44D9F}"/>
              </a:ext>
            </a:extLst>
          </p:cNvPr>
          <p:cNvSpPr>
            <a:spLocks noGrp="1"/>
          </p:cNvSpPr>
          <p:nvPr>
            <p:ph type="title"/>
          </p:nvPr>
        </p:nvSpPr>
        <p:spPr>
          <a:xfrm>
            <a:off x="838200" y="365126"/>
            <a:ext cx="10515600" cy="1024288"/>
          </a:xfrm>
        </p:spPr>
        <p:txBody>
          <a:bodyPr/>
          <a:lstStyle/>
          <a:p>
            <a:r>
              <a:rPr lang="en-GB" sz="3200" dirty="0">
                <a:solidFill>
                  <a:srgbClr val="90C226"/>
                </a:solidFill>
              </a:rPr>
              <a:t>John Lewis and knowledge Management History.</a:t>
            </a:r>
            <a:endParaRPr lang="en-GB" dirty="0"/>
          </a:p>
        </p:txBody>
      </p:sp>
      <p:sp>
        <p:nvSpPr>
          <p:cNvPr id="3" name="Content Placeholder 2">
            <a:extLst>
              <a:ext uri="{FF2B5EF4-FFF2-40B4-BE49-F238E27FC236}">
                <a16:creationId xmlns:a16="http://schemas.microsoft.com/office/drawing/2014/main" id="{AF6A2004-B38F-4B9D-B1DA-50EFB0D17636}"/>
              </a:ext>
            </a:extLst>
          </p:cNvPr>
          <p:cNvSpPr>
            <a:spLocks noGrp="1"/>
          </p:cNvSpPr>
          <p:nvPr>
            <p:ph idx="1"/>
          </p:nvPr>
        </p:nvSpPr>
        <p:spPr>
          <a:xfrm>
            <a:off x="838200" y="1690688"/>
            <a:ext cx="10515600" cy="4486275"/>
          </a:xfrm>
        </p:spPr>
        <p:txBody>
          <a:bodyPr>
            <a:normAutofit fontScale="25000" lnSpcReduction="20000"/>
          </a:bodyPr>
          <a:lstStyle/>
          <a:p>
            <a:r>
              <a:rPr lang="en-GB" sz="6400" b="1" cap="all" dirty="0">
                <a:solidFill>
                  <a:srgbClr val="000000"/>
                </a:solidFill>
                <a:latin typeface="Calibri" panose="020F0502020204030204" pitchFamily="34" charset="0"/>
                <a:ea typeface="+mj-ea"/>
                <a:cs typeface="Calibri" panose="020F0502020204030204" pitchFamily="34" charset="0"/>
              </a:rPr>
              <a:t>1950</a:t>
            </a:r>
            <a:br>
              <a:rPr lang="en-GB" sz="6400" b="1" cap="all" dirty="0">
                <a:solidFill>
                  <a:srgbClr val="000000"/>
                </a:solidFill>
                <a:latin typeface="Calibri" panose="020F0502020204030204" pitchFamily="34" charset="0"/>
                <a:ea typeface="+mj-ea"/>
                <a:cs typeface="Calibri" panose="020F0502020204030204" pitchFamily="34" charset="0"/>
              </a:rPr>
            </a:br>
            <a:r>
              <a:rPr lang="en-GB" sz="6400" b="1" cap="all" dirty="0">
                <a:solidFill>
                  <a:srgbClr val="000000"/>
                </a:solidFill>
                <a:latin typeface="Calibri" panose="020F0502020204030204" pitchFamily="34" charset="0"/>
                <a:ea typeface="+mj-ea"/>
                <a:cs typeface="Calibri" panose="020F0502020204030204" pitchFamily="34" charset="0"/>
              </a:rPr>
              <a:t>SECOND TRUST SETTLEMENT CREATED AND REMAINING SHARES AND ULTIMATE CONTROL TRANSFERRED TO TRUSTEES</a:t>
            </a:r>
          </a:p>
          <a:p>
            <a:r>
              <a:rPr lang="en-GB" sz="6400" b="1" cap="all" dirty="0">
                <a:solidFill>
                  <a:srgbClr val="000000"/>
                </a:solidFill>
                <a:latin typeface="Calibri" panose="020F0502020204030204" pitchFamily="34" charset="0"/>
                <a:ea typeface="+mj-ea"/>
                <a:cs typeface="Calibri" panose="020F0502020204030204" pitchFamily="34" charset="0"/>
              </a:rPr>
              <a:t>1970</a:t>
            </a:r>
            <a:br>
              <a:rPr lang="en-GB" sz="6400" b="1" cap="all" dirty="0">
                <a:solidFill>
                  <a:srgbClr val="000000"/>
                </a:solidFill>
                <a:latin typeface="Calibri" panose="020F0502020204030204" pitchFamily="34" charset="0"/>
                <a:ea typeface="+mj-ea"/>
                <a:cs typeface="Calibri" panose="020F0502020204030204" pitchFamily="34" charset="0"/>
              </a:rPr>
            </a:br>
            <a:r>
              <a:rPr lang="en-GB" sz="6400" b="1" cap="all" dirty="0">
                <a:solidFill>
                  <a:srgbClr val="000000"/>
                </a:solidFill>
                <a:latin typeface="Calibri" panose="020F0502020204030204" pitchFamily="34" charset="0"/>
                <a:ea typeface="+mj-ea"/>
                <a:cs typeface="Calibri" panose="020F0502020204030204" pitchFamily="34" charset="0"/>
              </a:rPr>
              <a:t>PARTNERS RECEIVE PARTNERSHIP BONUS IN CASH RATHER THAN STOCKS AND CASH</a:t>
            </a:r>
          </a:p>
          <a:p>
            <a:r>
              <a:rPr lang="en-GB" sz="6400" b="1" cap="all" dirty="0">
                <a:solidFill>
                  <a:srgbClr val="000000"/>
                </a:solidFill>
                <a:latin typeface="Calibri" panose="020F0502020204030204" pitchFamily="34" charset="0"/>
                <a:ea typeface="+mj-ea"/>
                <a:cs typeface="Calibri" panose="020F0502020204030204" pitchFamily="34" charset="0"/>
              </a:rPr>
              <a:t>1979</a:t>
            </a:r>
            <a:br>
              <a:rPr lang="en-GB" sz="6400" b="1" cap="all" dirty="0">
                <a:solidFill>
                  <a:srgbClr val="000000"/>
                </a:solidFill>
                <a:latin typeface="Calibri" panose="020F0502020204030204" pitchFamily="34" charset="0"/>
                <a:ea typeface="+mj-ea"/>
                <a:cs typeface="Calibri" panose="020F0502020204030204" pitchFamily="34" charset="0"/>
              </a:rPr>
            </a:br>
            <a:r>
              <a:rPr lang="en-GB" sz="6400" b="1" cap="all" dirty="0">
                <a:solidFill>
                  <a:srgbClr val="000000"/>
                </a:solidFill>
                <a:latin typeface="Calibri" panose="020F0502020204030204" pitchFamily="34" charset="0"/>
                <a:ea typeface="+mj-ea"/>
                <a:cs typeface="Calibri" panose="020F0502020204030204" pitchFamily="34" charset="0"/>
              </a:rPr>
              <a:t>SIX MONTHS LONG LEAVE IS INTRODUCED TO PARTNERS FOR 25 YEARS OF SERVICE TO MARK THE 50TH ANNIVERSARY OF THE FIRST TRUST SETTLEMENT</a:t>
            </a:r>
          </a:p>
          <a:p>
            <a:r>
              <a:rPr lang="en-GB" sz="7200" b="1" cap="all" dirty="0">
                <a:solidFill>
                  <a:srgbClr val="000000"/>
                </a:solidFill>
                <a:latin typeface="Calibri" panose="020F0502020204030204" pitchFamily="34" charset="0"/>
                <a:ea typeface="+mj-ea"/>
                <a:cs typeface="Calibri" panose="020F0502020204030204" pitchFamily="34" charset="0"/>
              </a:rPr>
              <a:t>2001</a:t>
            </a:r>
            <a:br>
              <a:rPr lang="en-GB" sz="7200" b="1" cap="all" dirty="0">
                <a:solidFill>
                  <a:srgbClr val="000000"/>
                </a:solidFill>
                <a:latin typeface="Calibri" panose="020F0502020204030204" pitchFamily="34" charset="0"/>
                <a:ea typeface="+mj-ea"/>
                <a:cs typeface="Calibri" panose="020F0502020204030204" pitchFamily="34" charset="0"/>
              </a:rPr>
            </a:br>
            <a:r>
              <a:rPr lang="en-GB" sz="7200" b="1" cap="all" dirty="0">
                <a:solidFill>
                  <a:srgbClr val="000000"/>
                </a:solidFill>
                <a:latin typeface="Calibri" panose="020F0502020204030204" pitchFamily="34" charset="0"/>
                <a:ea typeface="+mj-ea"/>
                <a:cs typeface="Calibri" panose="020F0502020204030204" pitchFamily="34" charset="0"/>
              </a:rPr>
              <a:t>JOHNLEWIS.COM LAUNCHES</a:t>
            </a:r>
          </a:p>
          <a:p>
            <a:pPr lvl="0"/>
            <a:r>
              <a:rPr lang="en-GB" sz="7200" b="1" cap="all" dirty="0">
                <a:solidFill>
                  <a:srgbClr val="000000"/>
                </a:solidFill>
                <a:latin typeface="Calibri" panose="020F0502020204030204" pitchFamily="34" charset="0"/>
                <a:cs typeface="Calibri" panose="020F0502020204030204" pitchFamily="34" charset="0"/>
              </a:rPr>
              <a:t>2007</a:t>
            </a:r>
            <a:br>
              <a:rPr lang="en-GB" sz="7200" b="1" cap="all" dirty="0">
                <a:solidFill>
                  <a:srgbClr val="000000"/>
                </a:solidFill>
                <a:latin typeface="Calibri" panose="020F0502020204030204" pitchFamily="34" charset="0"/>
                <a:cs typeface="Calibri" panose="020F0502020204030204" pitchFamily="34" charset="0"/>
              </a:rPr>
            </a:br>
            <a:r>
              <a:rPr lang="en-GB" sz="7200" b="1" cap="all" dirty="0">
                <a:solidFill>
                  <a:srgbClr val="000000"/>
                </a:solidFill>
                <a:latin typeface="Calibri" panose="020F0502020204030204" pitchFamily="34" charset="0"/>
                <a:cs typeface="Calibri" panose="020F0502020204030204" pitchFamily="34" charset="0"/>
              </a:rPr>
              <a:t>SIR CHARLIE MAYFIELD BECOMES CHAIRMAN AND ONLY THE FIFTH IN THE PARTNERSHIP’S HISTORY</a:t>
            </a:r>
            <a:br>
              <a:rPr lang="en-GB" sz="7200" b="1" cap="all" dirty="0">
                <a:solidFill>
                  <a:srgbClr val="000000"/>
                </a:solidFill>
                <a:latin typeface="Calibri" panose="020F0502020204030204" pitchFamily="34" charset="0"/>
                <a:cs typeface="Calibri" panose="020F0502020204030204" pitchFamily="34" charset="0"/>
              </a:rPr>
            </a:br>
            <a:endParaRPr lang="en-GB" sz="7200" b="1" cap="all" dirty="0">
              <a:solidFill>
                <a:srgbClr val="000000"/>
              </a:solidFill>
              <a:latin typeface="Calibri" panose="020F0502020204030204" pitchFamily="34" charset="0"/>
              <a:cs typeface="Calibri" panose="020F0502020204030204" pitchFamily="34" charset="0"/>
            </a:endParaRPr>
          </a:p>
          <a:p>
            <a:pPr lvl="0"/>
            <a:r>
              <a:rPr lang="en-GB" sz="7200" b="1" cap="all" dirty="0">
                <a:solidFill>
                  <a:srgbClr val="000000"/>
                </a:solidFill>
                <a:latin typeface="Calibri" panose="020F0502020204030204" pitchFamily="34" charset="0"/>
                <a:cs typeface="Calibri" panose="020F0502020204030204" pitchFamily="34" charset="0"/>
              </a:rPr>
              <a:t>2013</a:t>
            </a:r>
          </a:p>
          <a:p>
            <a:pPr lvl="0"/>
            <a:r>
              <a:rPr lang="en-GB" sz="7200" b="1" cap="all" dirty="0">
                <a:solidFill>
                  <a:srgbClr val="000000"/>
                </a:solidFill>
                <a:latin typeface="Calibri" panose="020F0502020204030204" pitchFamily="34" charset="0"/>
                <a:cs typeface="Calibri" panose="020F0502020204030204" pitchFamily="34" charset="0"/>
              </a:rPr>
              <a:t>THE JOHN LEWIS PARTNERSHIP’S HERITAGE CENTRE OPENS ADJACENT TO THE ODNEY CLUB IN COOKHAM</a:t>
            </a:r>
          </a:p>
          <a:p>
            <a:pPr lvl="0"/>
            <a:r>
              <a:rPr lang="en-GB" sz="7200" b="1" cap="all" dirty="0">
                <a:solidFill>
                  <a:srgbClr val="000000"/>
                </a:solidFill>
                <a:latin typeface="Calibri" panose="020F0502020204030204" pitchFamily="34" charset="0"/>
                <a:cs typeface="Calibri" panose="020F0502020204030204" pitchFamily="34" charset="0"/>
              </a:rPr>
              <a:t>2016</a:t>
            </a:r>
          </a:p>
          <a:p>
            <a:pPr lvl="0"/>
            <a:r>
              <a:rPr lang="en-GB" sz="7200" b="1" cap="all" dirty="0">
                <a:solidFill>
                  <a:srgbClr val="000000"/>
                </a:solidFill>
                <a:latin typeface="Calibri" panose="020F0502020204030204" pitchFamily="34" charset="0"/>
                <a:cs typeface="Calibri" panose="020F0502020204030204" pitchFamily="34" charset="0"/>
              </a:rPr>
              <a:t>JOHN LEWIS MAGNA PARK DISTRIBUTION CENTRE EXTENSION OPENS</a:t>
            </a:r>
          </a:p>
          <a:p>
            <a:pPr lvl="0"/>
            <a:r>
              <a:rPr lang="en-GB" sz="7200" b="1" cap="all" dirty="0">
                <a:solidFill>
                  <a:srgbClr val="000000"/>
                </a:solidFill>
                <a:latin typeface="Calibri" panose="020F0502020204030204" pitchFamily="34" charset="0"/>
                <a:cs typeface="Calibri" panose="020F0502020204030204" pitchFamily="34" charset="0"/>
              </a:rPr>
              <a:t>2018</a:t>
            </a:r>
          </a:p>
          <a:p>
            <a:pPr lvl="0"/>
            <a:r>
              <a:rPr lang="en-GB" sz="7200" b="1" cap="all" dirty="0">
                <a:solidFill>
                  <a:srgbClr val="000000"/>
                </a:solidFill>
                <a:latin typeface="Calibri" panose="020F0502020204030204" pitchFamily="34" charset="0"/>
                <a:cs typeface="Calibri" panose="020F0502020204030204" pitchFamily="34" charset="0"/>
              </a:rPr>
              <a:t>JOHN LEWIS AND WAITROSE REBRAND TO JOHN LEWIS &amp; PARTNERS AND WAITROSE &amp; PARTNER</a:t>
            </a:r>
            <a:r>
              <a:rPr lang="en-GB" b="1" cap="all" dirty="0">
                <a:solidFill>
                  <a:srgbClr val="000000"/>
                </a:solidFill>
                <a:latin typeface="Calibri" panose="020F0502020204030204" pitchFamily="34" charset="0"/>
                <a:cs typeface="Calibri" panose="020F0502020204030204" pitchFamily="34" charset="0"/>
              </a:rPr>
              <a:t>S</a:t>
            </a:r>
          </a:p>
          <a:p>
            <a:pPr lvl="0"/>
            <a:r>
              <a:rPr lang="en-GB" b="1" dirty="0">
                <a:solidFill>
                  <a:srgbClr val="000000"/>
                </a:solidFill>
                <a:latin typeface="Calibri" panose="020F0502020204030204" pitchFamily="34" charset="0"/>
                <a:cs typeface="Calibri" panose="020F0502020204030204" pitchFamily="34" charset="0"/>
              </a:rPr>
              <a:t> </a:t>
            </a:r>
          </a:p>
          <a:p>
            <a:endParaRPr lang="en-GB" sz="1600" cap="all" dirty="0">
              <a:solidFill>
                <a:srgbClr val="000000"/>
              </a:solidFill>
              <a:latin typeface="jl-gill-regular"/>
              <a:ea typeface="+mj-ea"/>
              <a:cs typeface="+mj-cs"/>
            </a:endParaRPr>
          </a:p>
          <a:p>
            <a:endParaRPr lang="en-GB" sz="1700" cap="all" dirty="0">
              <a:solidFill>
                <a:srgbClr val="000000"/>
              </a:solidFill>
              <a:latin typeface="jl-gill-regular"/>
              <a:ea typeface="+mj-ea"/>
              <a:cs typeface="+mj-cs"/>
            </a:endParaRPr>
          </a:p>
          <a:p>
            <a:endParaRPr lang="en-GB" sz="1700" cap="all" dirty="0">
              <a:solidFill>
                <a:srgbClr val="000000"/>
              </a:solidFill>
              <a:latin typeface="jl-gill-regular"/>
              <a:ea typeface="+mj-ea"/>
              <a:cs typeface="+mj-cs"/>
            </a:endParaRPr>
          </a:p>
          <a:p>
            <a:endParaRPr lang="en-GB" sz="4000" cap="all" dirty="0">
              <a:solidFill>
                <a:srgbClr val="000000"/>
              </a:solidFill>
              <a:latin typeface="jl-gill-regular"/>
              <a:ea typeface="+mj-ea"/>
              <a:cs typeface="+mj-cs"/>
            </a:endParaRPr>
          </a:p>
          <a:p>
            <a:endParaRPr lang="en-GB" dirty="0"/>
          </a:p>
        </p:txBody>
      </p:sp>
    </p:spTree>
    <p:extLst>
      <p:ext uri="{BB962C8B-B14F-4D97-AF65-F5344CB8AC3E}">
        <p14:creationId xmlns:p14="http://schemas.microsoft.com/office/powerpoint/2010/main" val="226031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0738-BF96-4A4A-BB85-C75C4CD4DDA2}"/>
              </a:ext>
            </a:extLst>
          </p:cNvPr>
          <p:cNvSpPr>
            <a:spLocks noGrp="1"/>
          </p:cNvSpPr>
          <p:nvPr>
            <p:ph type="title"/>
          </p:nvPr>
        </p:nvSpPr>
        <p:spPr>
          <a:xfrm>
            <a:off x="6585882" y="4267832"/>
            <a:ext cx="4805996" cy="1401448"/>
          </a:xfrm>
        </p:spPr>
        <p:txBody>
          <a:bodyPr vert="horz" lIns="91440" tIns="45720" rIns="91440" bIns="45720" rtlCol="0" anchor="t">
            <a:normAutofit/>
          </a:bodyPr>
          <a:lstStyle/>
          <a:p>
            <a:r>
              <a:rPr lang="en-US" sz="3100" dirty="0">
                <a:solidFill>
                  <a:srgbClr val="000000"/>
                </a:solidFill>
              </a:rPr>
              <a:t> </a:t>
            </a:r>
            <a:r>
              <a:rPr lang="en-US" sz="3100" b="1" dirty="0">
                <a:solidFill>
                  <a:srgbClr val="000000"/>
                </a:solidFill>
                <a:latin typeface="Calibri" panose="020F0502020204030204" pitchFamily="34" charset="0"/>
                <a:cs typeface="Calibri" panose="020F0502020204030204" pitchFamily="34" charset="0"/>
              </a:rPr>
              <a:t>Peter John Lewis : </a:t>
            </a:r>
            <a:r>
              <a:rPr lang="en-US" sz="1300" b="1" dirty="0">
                <a:solidFill>
                  <a:srgbClr val="000000"/>
                </a:solidFill>
                <a:latin typeface="Calibri" panose="020F0502020204030204" pitchFamily="34" charset="0"/>
                <a:cs typeface="Calibri" panose="020F0502020204030204" pitchFamily="34" charset="0"/>
              </a:rPr>
              <a:t>(The founder of the famous retailor chain John Lewis</a:t>
            </a:r>
            <a:r>
              <a:rPr lang="en-US" sz="1300" b="1" dirty="0">
                <a:solidFill>
                  <a:srgbClr val="000000"/>
                </a:solidFill>
              </a:rPr>
              <a:t>.)</a:t>
            </a:r>
          </a:p>
        </p:txBody>
      </p:sp>
      <p:pic>
        <p:nvPicPr>
          <p:cNvPr id="5" name="Content Placeholder 4" descr="A person sitting on a bench&#10;&#10;Description automatically generated">
            <a:extLst>
              <a:ext uri="{FF2B5EF4-FFF2-40B4-BE49-F238E27FC236}">
                <a16:creationId xmlns:a16="http://schemas.microsoft.com/office/drawing/2014/main" id="{75F99C0A-E88B-4937-BA1D-8936A8C7ED69}"/>
              </a:ext>
            </a:extLst>
          </p:cNvPr>
          <p:cNvPicPr>
            <a:picLocks noGrp="1" noChangeAspect="1"/>
          </p:cNvPicPr>
          <p:nvPr>
            <p:ph idx="1"/>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496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6" name="TextBox 5">
            <a:extLst>
              <a:ext uri="{FF2B5EF4-FFF2-40B4-BE49-F238E27FC236}">
                <a16:creationId xmlns:a16="http://schemas.microsoft.com/office/drawing/2014/main" id="{2F948FB4-B651-4E44-B3FD-F77D64430141}"/>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n.wikipedia.org/wiki/Sir_John_Eva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715007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5BC474-554A-461B-9F44-0D056C28E987}"/>
              </a:ext>
            </a:extLst>
          </p:cNvPr>
          <p:cNvPicPr>
            <a:picLocks noChangeAspect="1"/>
          </p:cNvPicPr>
          <p:nvPr/>
        </p:nvPicPr>
        <p:blipFill>
          <a:blip r:embed="rId2"/>
          <a:stretch>
            <a:fillRect/>
          </a:stretch>
        </p:blipFill>
        <p:spPr>
          <a:xfrm>
            <a:off x="838200" y="365126"/>
            <a:ext cx="10515600" cy="4190545"/>
          </a:xfrm>
          <a:prstGeom prst="rect">
            <a:avLst/>
          </a:prstGeom>
        </p:spPr>
      </p:pic>
      <p:sp>
        <p:nvSpPr>
          <p:cNvPr id="2" name="Title 1">
            <a:extLst>
              <a:ext uri="{FF2B5EF4-FFF2-40B4-BE49-F238E27FC236}">
                <a16:creationId xmlns:a16="http://schemas.microsoft.com/office/drawing/2014/main" id="{902A6CF1-E8D7-439D-8E89-E5CBCD269501}"/>
              </a:ext>
            </a:extLst>
          </p:cNvPr>
          <p:cNvSpPr>
            <a:spLocks noGrp="1"/>
          </p:cNvSpPr>
          <p:nvPr>
            <p:ph type="title"/>
          </p:nvPr>
        </p:nvSpPr>
        <p:spPr>
          <a:xfrm>
            <a:off x="838200" y="365127"/>
            <a:ext cx="10515600" cy="5219244"/>
          </a:xfrm>
        </p:spPr>
        <p:txBody>
          <a:bodyPr/>
          <a:lstStyle/>
          <a:p>
            <a:endParaRPr lang="en-GB" dirty="0"/>
          </a:p>
        </p:txBody>
      </p:sp>
      <p:sp>
        <p:nvSpPr>
          <p:cNvPr id="3" name="Content Placeholder 2">
            <a:extLst>
              <a:ext uri="{FF2B5EF4-FFF2-40B4-BE49-F238E27FC236}">
                <a16:creationId xmlns:a16="http://schemas.microsoft.com/office/drawing/2014/main" id="{2BC9A40A-6387-4A7E-83E3-164DF00C5FCB}"/>
              </a:ext>
            </a:extLst>
          </p:cNvPr>
          <p:cNvSpPr>
            <a:spLocks noGrp="1"/>
          </p:cNvSpPr>
          <p:nvPr>
            <p:ph idx="1"/>
          </p:nvPr>
        </p:nvSpPr>
        <p:spPr>
          <a:xfrm>
            <a:off x="838200" y="5078187"/>
            <a:ext cx="10515600" cy="506184"/>
          </a:xfrm>
        </p:spPr>
        <p:txBody>
          <a:bodyPr/>
          <a:lstStyle/>
          <a:p>
            <a:r>
              <a:rPr lang="en-GB" b="1" dirty="0">
                <a:latin typeface="Calibri" panose="020F0502020204030204" pitchFamily="34" charset="0"/>
                <a:cs typeface="Calibri" panose="020F0502020204030204" pitchFamily="34" charset="0"/>
              </a:rPr>
              <a:t>Peter John Lewis, left, and his son John </a:t>
            </a:r>
            <a:r>
              <a:rPr lang="en-GB" b="1" dirty="0" err="1">
                <a:latin typeface="Calibri" panose="020F0502020204030204" pitchFamily="34" charset="0"/>
                <a:cs typeface="Calibri" panose="020F0502020204030204" pitchFamily="34" charset="0"/>
              </a:rPr>
              <a:t>Spedan</a:t>
            </a:r>
            <a:r>
              <a:rPr lang="en-GB" b="1" dirty="0">
                <a:latin typeface="Calibri" panose="020F0502020204030204" pitchFamily="34" charset="0"/>
                <a:cs typeface="Calibri" panose="020F0502020204030204" pitchFamily="34" charset="0"/>
              </a:rPr>
              <a:t> Lewis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74488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FC9428-3B03-43C5-853C-8AFC0E52EC21}"/>
              </a:ext>
            </a:extLst>
          </p:cNvPr>
          <p:cNvSpPr>
            <a:spLocks noGrp="1"/>
          </p:cNvSpPr>
          <p:nvPr>
            <p:ph type="title"/>
          </p:nvPr>
        </p:nvSpPr>
        <p:spPr/>
        <p:txBody>
          <a:bodyPr/>
          <a:lstStyle/>
          <a:p>
            <a:r>
              <a:rPr lang="en-GB" dirty="0"/>
              <a:t>Royal Visit.</a:t>
            </a:r>
          </a:p>
        </p:txBody>
      </p:sp>
      <p:sp>
        <p:nvSpPr>
          <p:cNvPr id="5" name="Content Placeholder 4">
            <a:extLst>
              <a:ext uri="{FF2B5EF4-FFF2-40B4-BE49-F238E27FC236}">
                <a16:creationId xmlns:a16="http://schemas.microsoft.com/office/drawing/2014/main" id="{B0A04472-4447-44AA-9242-05CBE4DA784B}"/>
              </a:ext>
            </a:extLst>
          </p:cNvPr>
          <p:cNvSpPr>
            <a:spLocks noGrp="1"/>
          </p:cNvSpPr>
          <p:nvPr>
            <p:ph sz="half" idx="1"/>
          </p:nvPr>
        </p:nvSpPr>
        <p:spPr/>
        <p:txBody>
          <a:bodyPr/>
          <a:lstStyle/>
          <a:p>
            <a:endParaRPr lang="en-GB" dirty="0"/>
          </a:p>
        </p:txBody>
      </p:sp>
      <p:sp>
        <p:nvSpPr>
          <p:cNvPr id="6" name="Content Placeholder 5">
            <a:extLst>
              <a:ext uri="{FF2B5EF4-FFF2-40B4-BE49-F238E27FC236}">
                <a16:creationId xmlns:a16="http://schemas.microsoft.com/office/drawing/2014/main" id="{1C38447B-95DB-4F31-B457-CE177110C43C}"/>
              </a:ext>
            </a:extLst>
          </p:cNvPr>
          <p:cNvSpPr>
            <a:spLocks noGrp="1"/>
          </p:cNvSpPr>
          <p:nvPr>
            <p:ph sz="half" idx="2"/>
          </p:nvPr>
        </p:nvSpPr>
        <p:spPr/>
        <p:txBody>
          <a:bodyPr/>
          <a:lstStyle/>
          <a:p>
            <a:endParaRPr lang="en-GB"/>
          </a:p>
        </p:txBody>
      </p:sp>
      <mc:AlternateContent xmlns:mc="http://schemas.openxmlformats.org/markup-compatibility/2006">
        <mc:Choice xmlns:pslz="http://schemas.microsoft.com/office/powerpoint/2016/slidezoom" Requires="pslz">
          <p:graphicFrame>
            <p:nvGraphicFramePr>
              <p:cNvPr id="8" name="Slide Zoom 7">
                <a:extLst>
                  <a:ext uri="{FF2B5EF4-FFF2-40B4-BE49-F238E27FC236}">
                    <a16:creationId xmlns:a16="http://schemas.microsoft.com/office/drawing/2014/main" id="{D93FF28E-C172-42D6-8323-3D1248A2469F}"/>
                  </a:ext>
                </a:extLst>
              </p:cNvPr>
              <p:cNvGraphicFramePr>
                <a:graphicFrameLocks noChangeAspect="1"/>
              </p:cNvGraphicFramePr>
              <p:nvPr>
                <p:extLst>
                  <p:ext uri="{D42A27DB-BD31-4B8C-83A1-F6EECF244321}">
                    <p14:modId xmlns:p14="http://schemas.microsoft.com/office/powerpoint/2010/main" val="1800998844"/>
                  </p:ext>
                </p:extLst>
              </p:nvPr>
            </p:nvGraphicFramePr>
            <p:xfrm>
              <a:off x="685800" y="1825624"/>
              <a:ext cx="5410200" cy="4351337"/>
            </p:xfrm>
            <a:graphic>
              <a:graphicData uri="http://schemas.microsoft.com/office/powerpoint/2016/slidezoom">
                <pslz:sldZm>
                  <pslz:sldZmObj sldId="270" cId="2051866731">
                    <pslz:zmPr id="{3483FF3F-A79C-4AAD-94CD-1603EAE83C00}" returnToParent="0" transitionDur="1000">
                      <p166:blipFill xmlns:p166="http://schemas.microsoft.com/office/powerpoint/2016/6/main">
                        <a:blip r:embed="rId2"/>
                        <a:stretch>
                          <a:fillRect/>
                        </a:stretch>
                      </p166:blipFill>
                      <p166:spPr xmlns:p166="http://schemas.microsoft.com/office/powerpoint/2016/6/main">
                        <a:xfrm>
                          <a:off x="0" y="0"/>
                          <a:ext cx="5410200" cy="4351337"/>
                        </a:xfrm>
                        <a:prstGeom prst="rect">
                          <a:avLst/>
                        </a:prstGeom>
                        <a:ln w="3175">
                          <a:solidFill>
                            <a:prstClr val="ltGray"/>
                          </a:solidFill>
                        </a:ln>
                      </p166:spPr>
                    </pslz:zmPr>
                  </pslz:sldZmObj>
                </pslz:sldZm>
              </a:graphicData>
            </a:graphic>
          </p:graphicFrame>
        </mc:Choice>
        <mc:Fallback>
          <p:pic>
            <p:nvPicPr>
              <p:cNvPr id="8" name="Slide Zoom 7">
                <a:hlinkClick r:id="rId3" action="ppaction://hlinksldjump"/>
                <a:extLst>
                  <a:ext uri="{FF2B5EF4-FFF2-40B4-BE49-F238E27FC236}">
                    <a16:creationId xmlns:a16="http://schemas.microsoft.com/office/drawing/2014/main" id="{D93FF28E-C172-42D6-8323-3D1248A2469F}"/>
                  </a:ext>
                </a:extLst>
              </p:cNvPr>
              <p:cNvPicPr>
                <a:picLocks noGrp="1" noRot="1" noChangeAspect="1" noMove="1" noResize="1" noEditPoints="1" noAdjustHandles="1" noChangeArrowheads="1" noChangeShapeType="1"/>
              </p:cNvPicPr>
              <p:nvPr/>
            </p:nvPicPr>
            <p:blipFill>
              <a:blip r:embed="rId2"/>
              <a:stretch>
                <a:fillRect/>
              </a:stretch>
            </p:blipFill>
            <p:spPr>
              <a:xfrm>
                <a:off x="685800" y="1825624"/>
                <a:ext cx="5410200" cy="4351337"/>
              </a:xfrm>
              <a:prstGeom prst="rect">
                <a:avLst/>
              </a:prstGeom>
              <a:ln w="3175">
                <a:solidFill>
                  <a:prstClr val="ltGray"/>
                </a:solidFill>
              </a:ln>
            </p:spPr>
          </p:pic>
        </mc:Fallback>
      </mc:AlternateContent>
      <mc:AlternateContent xmlns:mc="http://schemas.openxmlformats.org/markup-compatibility/2006">
        <mc:Choice xmlns:pslz="http://schemas.microsoft.com/office/powerpoint/2016/slidezoom" Requires="pslz">
          <p:graphicFrame>
            <p:nvGraphicFramePr>
              <p:cNvPr id="10" name="Slide Zoom 9">
                <a:extLst>
                  <a:ext uri="{FF2B5EF4-FFF2-40B4-BE49-F238E27FC236}">
                    <a16:creationId xmlns:a16="http://schemas.microsoft.com/office/drawing/2014/main" id="{0C1DC4FF-59DD-4188-9FEF-0B3FB77D60F3}"/>
                  </a:ext>
                </a:extLst>
              </p:cNvPr>
              <p:cNvGraphicFramePr>
                <a:graphicFrameLocks noChangeAspect="1"/>
              </p:cNvGraphicFramePr>
              <p:nvPr>
                <p:extLst>
                  <p:ext uri="{D42A27DB-BD31-4B8C-83A1-F6EECF244321}">
                    <p14:modId xmlns:p14="http://schemas.microsoft.com/office/powerpoint/2010/main" val="3459169041"/>
                  </p:ext>
                </p:extLst>
              </p:nvPr>
            </p:nvGraphicFramePr>
            <p:xfrm>
              <a:off x="6104466" y="1723361"/>
              <a:ext cx="5181601" cy="4318000"/>
            </p:xfrm>
            <a:graphic>
              <a:graphicData uri="http://schemas.microsoft.com/office/powerpoint/2016/slidezoom">
                <pslz:sldZm>
                  <pslz:sldZmObj sldId="279" cId="4006375815">
                    <pslz:zmPr id="{97F3EA6D-FC74-4D34-BCDD-0DB3AEA84C1B}" returnToParent="0" transitionDur="1000">
                      <p166:blipFill xmlns:p166="http://schemas.microsoft.com/office/powerpoint/2016/6/main">
                        <a:blip r:embed="rId4"/>
                        <a:stretch>
                          <a:fillRect/>
                        </a:stretch>
                      </p166:blipFill>
                      <p166:spPr xmlns:p166="http://schemas.microsoft.com/office/powerpoint/2016/6/main">
                        <a:xfrm>
                          <a:off x="0" y="0"/>
                          <a:ext cx="5181601" cy="4318000"/>
                        </a:xfrm>
                        <a:prstGeom prst="rect">
                          <a:avLst/>
                        </a:prstGeom>
                        <a:ln w="3175">
                          <a:solidFill>
                            <a:prstClr val="ltGray"/>
                          </a:solidFill>
                        </a:ln>
                      </p166:spPr>
                    </pslz:zmPr>
                  </pslz:sldZmObj>
                </pslz:sldZm>
              </a:graphicData>
            </a:graphic>
          </p:graphicFrame>
        </mc:Choice>
        <mc:Fallback>
          <p:pic>
            <p:nvPicPr>
              <p:cNvPr id="10" name="Slide Zoom 9">
                <a:hlinkClick r:id="rId5" action="ppaction://hlinksldjump"/>
                <a:extLst>
                  <a:ext uri="{FF2B5EF4-FFF2-40B4-BE49-F238E27FC236}">
                    <a16:creationId xmlns:a16="http://schemas.microsoft.com/office/drawing/2014/main" id="{0C1DC4FF-59DD-4188-9FEF-0B3FB77D60F3}"/>
                  </a:ext>
                </a:extLst>
              </p:cNvPr>
              <p:cNvPicPr>
                <a:picLocks noGrp="1" noRot="1" noChangeAspect="1" noMove="1" noResize="1" noEditPoints="1" noAdjustHandles="1" noChangeArrowheads="1" noChangeShapeType="1"/>
              </p:cNvPicPr>
              <p:nvPr/>
            </p:nvPicPr>
            <p:blipFill>
              <a:blip r:embed="rId4"/>
              <a:stretch>
                <a:fillRect/>
              </a:stretch>
            </p:blipFill>
            <p:spPr>
              <a:xfrm>
                <a:off x="6104466" y="1723361"/>
                <a:ext cx="5181601" cy="4318000"/>
              </a:xfrm>
              <a:prstGeom prst="rect">
                <a:avLst/>
              </a:prstGeom>
              <a:ln w="3175">
                <a:solidFill>
                  <a:prstClr val="ltGray"/>
                </a:solidFill>
              </a:ln>
            </p:spPr>
          </p:pic>
        </mc:Fallback>
      </mc:AlternateContent>
    </p:spTree>
    <p:extLst>
      <p:ext uri="{BB962C8B-B14F-4D97-AF65-F5344CB8AC3E}">
        <p14:creationId xmlns:p14="http://schemas.microsoft.com/office/powerpoint/2010/main" val="2956657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132324-2C81-4D09-BE49-7A20803E448C}"/>
              </a:ext>
            </a:extLst>
          </p:cNvPr>
          <p:cNvSpPr>
            <a:spLocks noGrp="1"/>
          </p:cNvSpPr>
          <p:nvPr>
            <p:ph type="title"/>
          </p:nvPr>
        </p:nvSpPr>
        <p:spPr>
          <a:xfrm>
            <a:off x="536118" y="5223544"/>
            <a:ext cx="10906008" cy="734617"/>
          </a:xfrm>
        </p:spPr>
        <p:txBody>
          <a:bodyPr vert="horz" lIns="91440" tIns="45720" rIns="91440" bIns="45720" rtlCol="0" anchor="b">
            <a:normAutofit fontScale="90000"/>
          </a:bodyPr>
          <a:lstStyle/>
          <a:p>
            <a:pPr algn="ctr"/>
            <a:endParaRPr lang="en-US" sz="6000" kern="1200" dirty="0">
              <a:solidFill>
                <a:schemeClr val="tx1"/>
              </a:solidFill>
              <a:latin typeface="+mj-lt"/>
              <a:ea typeface="+mj-ea"/>
              <a:cs typeface="+mj-cs"/>
            </a:endParaRPr>
          </a:p>
        </p:txBody>
      </p:sp>
      <p:pic>
        <p:nvPicPr>
          <p:cNvPr id="8" name="Content Placeholder 7" descr="A group of people walking on a city street&#10;&#10;Description automatically generated">
            <a:extLst>
              <a:ext uri="{FF2B5EF4-FFF2-40B4-BE49-F238E27FC236}">
                <a16:creationId xmlns:a16="http://schemas.microsoft.com/office/drawing/2014/main" id="{3C088D84-91C9-48BA-91BB-FC79BA4577B4}"/>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735" b="19573"/>
          <a:stretch/>
        </p:blipFill>
        <p:spPr>
          <a:xfrm>
            <a:off x="321628" y="320511"/>
            <a:ext cx="3794760" cy="3930978"/>
          </a:xfrm>
          <a:prstGeom prst="rect">
            <a:avLst/>
          </a:prstGeom>
        </p:spPr>
      </p:pic>
      <p:pic>
        <p:nvPicPr>
          <p:cNvPr id="11" name="Content Placeholder 10" descr="A picture containing building, sky&#10;&#10;Description automatically generated">
            <a:extLst>
              <a:ext uri="{FF2B5EF4-FFF2-40B4-BE49-F238E27FC236}">
                <a16:creationId xmlns:a16="http://schemas.microsoft.com/office/drawing/2014/main" id="{CA3413E3-A8CF-4C5A-A5E4-30A0086CF3FB}"/>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9408" r="27287" b="-1"/>
          <a:stretch/>
        </p:blipFill>
        <p:spPr>
          <a:xfrm>
            <a:off x="8075142" y="320511"/>
            <a:ext cx="3794760" cy="3930978"/>
          </a:xfrm>
          <a:prstGeom prst="rect">
            <a:avLst/>
          </a:prstGeom>
        </p:spPr>
      </p:pic>
      <p:pic>
        <p:nvPicPr>
          <p:cNvPr id="13" name="Picture 12" descr="A close up of a logo&#10;&#10;Description automatically generated">
            <a:extLst>
              <a:ext uri="{FF2B5EF4-FFF2-40B4-BE49-F238E27FC236}">
                <a16:creationId xmlns:a16="http://schemas.microsoft.com/office/drawing/2014/main" id="{5B9CC3FF-375A-48E6-9494-B4651D1AAC5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465" r="-5" b="-5"/>
          <a:stretch/>
        </p:blipFill>
        <p:spPr>
          <a:xfrm>
            <a:off x="4116388" y="320511"/>
            <a:ext cx="3794760" cy="4539428"/>
          </a:xfrm>
          <a:prstGeom prst="rect">
            <a:avLst/>
          </a:prstGeom>
        </p:spPr>
      </p:pic>
      <p:sp>
        <p:nvSpPr>
          <p:cNvPr id="9" name="TextBox 8">
            <a:extLst>
              <a:ext uri="{FF2B5EF4-FFF2-40B4-BE49-F238E27FC236}">
                <a16:creationId xmlns:a16="http://schemas.microsoft.com/office/drawing/2014/main" id="{8C86735B-0266-408E-BB17-A166742EAC3A}"/>
              </a:ext>
            </a:extLst>
          </p:cNvPr>
          <p:cNvSpPr txBox="1"/>
          <p:nvPr/>
        </p:nvSpPr>
        <p:spPr>
          <a:xfrm>
            <a:off x="1929572" y="4051434"/>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ondon.randomness.org.uk/wiki.cgi?John_Lewis%2C_Oxford_Stre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95684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Picture 7" descr="A tall building in a city&#10;&#10;Description automatically generated">
            <a:extLst>
              <a:ext uri="{FF2B5EF4-FFF2-40B4-BE49-F238E27FC236}">
                <a16:creationId xmlns:a16="http://schemas.microsoft.com/office/drawing/2014/main" id="{745B13AA-4352-4FA7-A360-5BDF6B5D22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204" r="17205"/>
          <a:stretch/>
        </p:blipFill>
        <p:spPr>
          <a:xfrm>
            <a:off x="6185051" y="10"/>
            <a:ext cx="5997632" cy="6857990"/>
          </a:xfrm>
          <a:custGeom>
            <a:avLst/>
            <a:gdLst>
              <a:gd name="connsiteX0" fmla="*/ 0 w 5997632"/>
              <a:gd name="connsiteY0" fmla="*/ 0 h 6858000"/>
              <a:gd name="connsiteX1" fmla="*/ 5997632 w 5997632"/>
              <a:gd name="connsiteY1" fmla="*/ 0 h 6858000"/>
              <a:gd name="connsiteX2" fmla="*/ 5997632 w 5997632"/>
              <a:gd name="connsiteY2" fmla="*/ 6858000 h 6858000"/>
              <a:gd name="connsiteX3" fmla="*/ 3178693 w 599763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997632" h="6858000">
                <a:moveTo>
                  <a:pt x="0" y="0"/>
                </a:moveTo>
                <a:lnTo>
                  <a:pt x="5997632" y="0"/>
                </a:lnTo>
                <a:lnTo>
                  <a:pt x="5997632" y="6858000"/>
                </a:lnTo>
                <a:lnTo>
                  <a:pt x="3178693" y="6858000"/>
                </a:lnTo>
                <a:close/>
              </a:path>
            </a:pathLst>
          </a:custGeom>
        </p:spPr>
      </p:pic>
      <p:pic>
        <p:nvPicPr>
          <p:cNvPr id="29" name="Content Placeholder 4" descr="A person standing in front of a building&#10;&#10;Description automatically generated">
            <a:extLst>
              <a:ext uri="{FF2B5EF4-FFF2-40B4-BE49-F238E27FC236}">
                <a16:creationId xmlns:a16="http://schemas.microsoft.com/office/drawing/2014/main" id="{5177249C-623A-4083-861B-476281B82BC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343" r="5347" b="2"/>
          <a:stretch/>
        </p:blipFill>
        <p:spPr>
          <a:xfrm>
            <a:off x="-97180" y="212765"/>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sp>
        <p:nvSpPr>
          <p:cNvPr id="2" name="Title 1">
            <a:extLst>
              <a:ext uri="{FF2B5EF4-FFF2-40B4-BE49-F238E27FC236}">
                <a16:creationId xmlns:a16="http://schemas.microsoft.com/office/drawing/2014/main" id="{572D4E68-AEA4-438B-A90F-BC4167EB18DE}"/>
              </a:ext>
            </a:extLst>
          </p:cNvPr>
          <p:cNvSpPr>
            <a:spLocks noGrp="1"/>
          </p:cNvSpPr>
          <p:nvPr>
            <p:ph type="title"/>
          </p:nvPr>
        </p:nvSpPr>
        <p:spPr>
          <a:xfrm>
            <a:off x="618064" y="2166721"/>
            <a:ext cx="3886199" cy="915035"/>
          </a:xfrm>
        </p:spPr>
        <p:txBody>
          <a:bodyPr vert="horz" lIns="91440" tIns="45720" rIns="91440" bIns="45720" rtlCol="0">
            <a:normAutofit/>
          </a:bodyPr>
          <a:lstStyle/>
          <a:p>
            <a:endParaRPr lang="en-US" sz="3600"/>
          </a:p>
        </p:txBody>
      </p:sp>
      <p:sp>
        <p:nvSpPr>
          <p:cNvPr id="35" name="Content Placeholder 30">
            <a:extLst>
              <a:ext uri="{FF2B5EF4-FFF2-40B4-BE49-F238E27FC236}">
                <a16:creationId xmlns:a16="http://schemas.microsoft.com/office/drawing/2014/main" id="{6B94CD5C-E7D1-4986-9CC6-148ACD698769}"/>
              </a:ext>
            </a:extLst>
          </p:cNvPr>
          <p:cNvSpPr>
            <a:spLocks noGrp="1"/>
          </p:cNvSpPr>
          <p:nvPr>
            <p:ph idx="1"/>
          </p:nvPr>
        </p:nvSpPr>
        <p:spPr>
          <a:xfrm>
            <a:off x="618064" y="3081756"/>
            <a:ext cx="4620544" cy="1775994"/>
          </a:xfrm>
        </p:spPr>
        <p:txBody>
          <a:bodyPr>
            <a:normAutofit/>
          </a:bodyPr>
          <a:lstStyle/>
          <a:p>
            <a:endParaRPr lang="en-US" sz="1800" dirty="0"/>
          </a:p>
        </p:txBody>
      </p:sp>
      <p:sp>
        <p:nvSpPr>
          <p:cNvPr id="6" name="TextBox 5">
            <a:extLst>
              <a:ext uri="{FF2B5EF4-FFF2-40B4-BE49-F238E27FC236}">
                <a16:creationId xmlns:a16="http://schemas.microsoft.com/office/drawing/2014/main" id="{7BA8643F-5FA6-40FF-BBFA-2CF7056E9D0C}"/>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geograph.org.uk/photo/376619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E630F86C-553B-4A14-8100-1F01EC3262A7}"/>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geograph.org.uk/photo/157564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51310241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0469A-A365-491B-BB6B-D4A89938471F}"/>
              </a:ext>
            </a:extLst>
          </p:cNvPr>
          <p:cNvSpPr>
            <a:spLocks noGrp="1"/>
          </p:cNvSpPr>
          <p:nvPr>
            <p:ph type="title"/>
          </p:nvPr>
        </p:nvSpPr>
        <p:spPr>
          <a:xfrm>
            <a:off x="677334" y="609599"/>
            <a:ext cx="8596668" cy="1801091"/>
          </a:xfrm>
        </p:spPr>
        <p:txBody>
          <a:bodyPr>
            <a:normAutofit fontScale="90000"/>
          </a:bodyPr>
          <a:lstStyle/>
          <a:p>
            <a:r>
              <a:rPr lang="en-GB" dirty="0"/>
              <a:t>The base principles of chain business in John Lewis.</a:t>
            </a:r>
            <a:br>
              <a:rPr lang="en-GB" dirty="0"/>
            </a:br>
            <a:r>
              <a:rPr lang="en-GB" b="1" dirty="0">
                <a:solidFill>
                  <a:srgbClr val="0070C0"/>
                </a:solidFill>
              </a:rPr>
              <a:t>“Value, assortment, service and honesty”.</a:t>
            </a:r>
            <a:br>
              <a:rPr lang="en-GB" b="1" dirty="0"/>
            </a:br>
            <a:br>
              <a:rPr lang="en-GB" dirty="0"/>
            </a:br>
            <a:endParaRPr lang="en-GB" b="1" dirty="0"/>
          </a:p>
        </p:txBody>
      </p:sp>
      <p:sp>
        <p:nvSpPr>
          <p:cNvPr id="3" name="Content Placeholder 2">
            <a:extLst>
              <a:ext uri="{FF2B5EF4-FFF2-40B4-BE49-F238E27FC236}">
                <a16:creationId xmlns:a16="http://schemas.microsoft.com/office/drawing/2014/main" id="{1FF39386-CBB8-4564-AC54-846CDDD332B6}"/>
              </a:ext>
            </a:extLst>
          </p:cNvPr>
          <p:cNvSpPr>
            <a:spLocks noGrp="1"/>
          </p:cNvSpPr>
          <p:nvPr>
            <p:ph idx="1"/>
          </p:nvPr>
        </p:nvSpPr>
        <p:spPr>
          <a:xfrm>
            <a:off x="677334" y="2636322"/>
            <a:ext cx="8596668" cy="3405040"/>
          </a:xfrm>
        </p:spPr>
        <p:txBody>
          <a:bodyPr>
            <a:normAutofit/>
          </a:bodyPr>
          <a:lstStyle/>
          <a:p>
            <a:endParaRPr lang="en-GB" b="1" dirty="0">
              <a:solidFill>
                <a:srgbClr val="000000"/>
              </a:solidFill>
              <a:latin typeface="jl-gill-regular"/>
            </a:endParaRPr>
          </a:p>
          <a:p>
            <a:pPr marL="0" indent="0">
              <a:buNone/>
            </a:pPr>
            <a:r>
              <a:rPr lang="en-GB" sz="2600" b="1" dirty="0">
                <a:highlight>
                  <a:srgbClr val="FFFF00"/>
                </a:highlight>
              </a:rPr>
              <a:t>John Lewis partnership shared values:</a:t>
            </a:r>
            <a:endParaRPr lang="en-GB" sz="2600" b="1" dirty="0">
              <a:solidFill>
                <a:srgbClr val="000000"/>
              </a:solidFill>
              <a:highlight>
                <a:srgbClr val="FFFF00"/>
              </a:highlight>
              <a:latin typeface="jl-gill-regular"/>
            </a:endParaRPr>
          </a:p>
          <a:p>
            <a:r>
              <a:rPr lang="en-GB" b="1" dirty="0">
                <a:solidFill>
                  <a:srgbClr val="000000"/>
                </a:solidFill>
                <a:latin typeface="jl-gill-regular"/>
              </a:rPr>
              <a:t>DO RIGHT:  </a:t>
            </a:r>
            <a:r>
              <a:rPr lang="en-GB" dirty="0">
                <a:solidFill>
                  <a:srgbClr val="000000"/>
                </a:solidFill>
                <a:latin typeface="jl-gill-regular"/>
              </a:rPr>
              <a:t>We act with integrity and use our judgement to do the right thing.</a:t>
            </a:r>
          </a:p>
          <a:p>
            <a:r>
              <a:rPr lang="en-GB" b="1" dirty="0">
                <a:solidFill>
                  <a:srgbClr val="000000"/>
                </a:solidFill>
                <a:latin typeface="jl-gill-regular"/>
              </a:rPr>
              <a:t>ALL OR NOTHING:  </a:t>
            </a:r>
            <a:r>
              <a:rPr lang="en-GB" dirty="0">
                <a:solidFill>
                  <a:srgbClr val="000000"/>
                </a:solidFill>
                <a:latin typeface="jl-gill-regular"/>
              </a:rPr>
              <a:t>We put everything we have into everything we do.</a:t>
            </a:r>
          </a:p>
          <a:p>
            <a:r>
              <a:rPr lang="en-GB" b="1" dirty="0">
                <a:solidFill>
                  <a:srgbClr val="000000"/>
                </a:solidFill>
                <a:latin typeface="jl-gill-regular"/>
              </a:rPr>
              <a:t>GIVE MORE THAN YOU TAKE:  </a:t>
            </a:r>
            <a:r>
              <a:rPr lang="en-GB" dirty="0">
                <a:solidFill>
                  <a:srgbClr val="000000"/>
                </a:solidFill>
                <a:latin typeface="jl-gill-regular"/>
              </a:rPr>
              <a:t>We put more in, so everyone gets more out.</a:t>
            </a:r>
          </a:p>
          <a:p>
            <a:r>
              <a:rPr lang="en-GB" b="1" dirty="0">
                <a:solidFill>
                  <a:srgbClr val="000000"/>
                </a:solidFill>
                <a:latin typeface="jl-gill-regular"/>
              </a:rPr>
              <a:t>BE YOURSELF. ALWAYS:  </a:t>
            </a:r>
            <a:r>
              <a:rPr lang="en-GB" dirty="0">
                <a:solidFill>
                  <a:srgbClr val="000000"/>
                </a:solidFill>
                <a:latin typeface="jl-gill-regular"/>
              </a:rPr>
              <a:t>We’re quirky, proud and at our best when we are free to be ourselves.</a:t>
            </a:r>
          </a:p>
          <a:p>
            <a:r>
              <a:rPr lang="en-GB" b="1" dirty="0">
                <a:solidFill>
                  <a:srgbClr val="000000"/>
                </a:solidFill>
                <a:latin typeface="jl-gill-regular"/>
              </a:rPr>
              <a:t>WE NOT ME:  </a:t>
            </a:r>
            <a:r>
              <a:rPr lang="en-GB" dirty="0">
                <a:solidFill>
                  <a:srgbClr val="000000"/>
                </a:solidFill>
                <a:latin typeface="jl-gill-regular"/>
              </a:rPr>
              <a:t>When we work together anything is possible.</a:t>
            </a:r>
          </a:p>
          <a:p>
            <a:endParaRPr lang="en-GB" dirty="0"/>
          </a:p>
        </p:txBody>
      </p:sp>
    </p:spTree>
    <p:extLst>
      <p:ext uri="{BB962C8B-B14F-4D97-AF65-F5344CB8AC3E}">
        <p14:creationId xmlns:p14="http://schemas.microsoft.com/office/powerpoint/2010/main" val="3110365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9" name="Group 13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9" name="Straight Connector 13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0" name="Straight Connector 13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Isosceles Triangle 14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8" name="Isosceles Triangle 14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 name="Title 3">
            <a:extLst>
              <a:ext uri="{FF2B5EF4-FFF2-40B4-BE49-F238E27FC236}">
                <a16:creationId xmlns:a16="http://schemas.microsoft.com/office/drawing/2014/main" id="{86C00602-FD03-41A7-B205-964551FB1F61}"/>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b="1"/>
              <a:t>Constitution of John Lewis.</a:t>
            </a:r>
          </a:p>
        </p:txBody>
      </p:sp>
      <p:sp>
        <p:nvSpPr>
          <p:cNvPr id="5" name="Content Placeholder 4">
            <a:extLst>
              <a:ext uri="{FF2B5EF4-FFF2-40B4-BE49-F238E27FC236}">
                <a16:creationId xmlns:a16="http://schemas.microsoft.com/office/drawing/2014/main" id="{373B36F8-60BB-46DF-849D-F15C382F085E}"/>
              </a:ext>
            </a:extLst>
          </p:cNvPr>
          <p:cNvSpPr>
            <a:spLocks noGrp="1"/>
          </p:cNvSpPr>
          <p:nvPr>
            <p:ph sz="half" idx="2"/>
          </p:nvPr>
        </p:nvSpPr>
        <p:spPr>
          <a:xfrm>
            <a:off x="5209563" y="2160589"/>
            <a:ext cx="4064439" cy="3880773"/>
          </a:xfrm>
        </p:spPr>
        <p:txBody>
          <a:bodyPr vert="horz" lIns="91440" tIns="45720" rIns="91440" bIns="45720" rtlCol="0">
            <a:normAutofit/>
          </a:bodyPr>
          <a:lstStyle/>
          <a:p>
            <a:pPr>
              <a:lnSpc>
                <a:spcPct val="90000"/>
              </a:lnSpc>
            </a:pPr>
            <a:br>
              <a:rPr lang="en-US" sz="1100"/>
            </a:br>
            <a:r>
              <a:rPr lang="en-US" sz="1100"/>
              <a:t>Not many companies have a written Constitution that sets out their principles, governance system and rules. The John Lewis Partnership does, for two reasons.</a:t>
            </a:r>
          </a:p>
          <a:p>
            <a:pPr>
              <a:lnSpc>
                <a:spcPct val="90000"/>
              </a:lnSpc>
            </a:pPr>
            <a:r>
              <a:rPr lang="en-US" sz="1100" b="1"/>
              <a:t>The first is historical.</a:t>
            </a:r>
            <a:r>
              <a:rPr lang="en-US" sz="1100"/>
              <a:t> Our Founder signed away his personal ownership rights in a growing retail company to allow future generations of Partners to take forward his 'experiment in industrial democracy'. Not unreasonably, he wanted to leave some clear guidelines for his successors, so that the values which had motivated him would not be eroded with the passage of time.</a:t>
            </a:r>
          </a:p>
          <a:p>
            <a:pPr>
              <a:lnSpc>
                <a:spcPct val="90000"/>
              </a:lnSpc>
            </a:pPr>
            <a:r>
              <a:rPr lang="en-US" sz="1100" b="1"/>
              <a:t>The second reason looks forward</a:t>
            </a:r>
            <a:r>
              <a:rPr lang="en-US" sz="1100"/>
              <a:t>. Spedan Lewis was committed to establishing a 'better form of business', and the challenge for Partners of today is to prove that a business which is not driven by the demands of outside shareholders and which sets high standards of behaviour can continue to thrive in the future.</a:t>
            </a:r>
          </a:p>
          <a:p>
            <a:pPr>
              <a:lnSpc>
                <a:spcPct val="90000"/>
              </a:lnSpc>
            </a:pPr>
            <a:endParaRPr lang="en-US" sz="1100"/>
          </a:p>
        </p:txBody>
      </p:sp>
      <p:pic>
        <p:nvPicPr>
          <p:cNvPr id="3074" name="Picture 2" descr="1928">
            <a:extLst>
              <a:ext uri="{FF2B5EF4-FFF2-40B4-BE49-F238E27FC236}">
                <a16:creationId xmlns:a16="http://schemas.microsoft.com/office/drawing/2014/main" id="{8E54EB06-13B2-4562-9DDB-D8CD3E3AEF04}"/>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5893" r="21596" b="-2"/>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50" name="Isosceles Triangle 14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1889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13">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4" name="Straight Connector 14">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5" name="Straight Connector 15">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18">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22">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23">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0AB2DF8F-0F7D-4145-98A6-A2C136FF459B}"/>
              </a:ext>
            </a:extLst>
          </p:cNvPr>
          <p:cNvSpPr>
            <a:spLocks noGrp="1"/>
          </p:cNvSpPr>
          <p:nvPr>
            <p:ph type="title"/>
          </p:nvPr>
        </p:nvSpPr>
        <p:spPr>
          <a:xfrm>
            <a:off x="677334" y="609600"/>
            <a:ext cx="8596668" cy="1320800"/>
          </a:xfrm>
        </p:spPr>
        <p:txBody>
          <a:bodyPr>
            <a:normAutofit/>
          </a:bodyPr>
          <a:lstStyle/>
          <a:p>
            <a:endParaRPr lang="en-GB"/>
          </a:p>
        </p:txBody>
      </p:sp>
      <p:sp>
        <p:nvSpPr>
          <p:cNvPr id="3" name="Content Placeholder 2">
            <a:extLst>
              <a:ext uri="{FF2B5EF4-FFF2-40B4-BE49-F238E27FC236}">
                <a16:creationId xmlns:a16="http://schemas.microsoft.com/office/drawing/2014/main" id="{88DD33A1-35AE-4969-9BA0-7232A36F32CD}"/>
              </a:ext>
            </a:extLst>
          </p:cNvPr>
          <p:cNvSpPr>
            <a:spLocks noGrp="1"/>
          </p:cNvSpPr>
          <p:nvPr>
            <p:ph idx="1"/>
          </p:nvPr>
        </p:nvSpPr>
        <p:spPr>
          <a:xfrm>
            <a:off x="677334" y="2160589"/>
            <a:ext cx="8596668" cy="3880773"/>
          </a:xfrm>
        </p:spPr>
        <p:txBody>
          <a:bodyPr>
            <a:normAutofit/>
          </a:bodyPr>
          <a:lstStyle/>
          <a:p>
            <a:r>
              <a:rPr lang="en-GB" dirty="0"/>
              <a:t>“JOHN LEWIS &amp; PARTNERS IS MORE THAN A NAME. IT MEANS WE’RE ALL OWNERS, COMMITTED TO GIVING YOU, OUR CUSTOMERS, THE HIGHEST QUALITY PRODUCTS AND SERVICE.”</a:t>
            </a:r>
          </a:p>
          <a:p>
            <a:r>
              <a:rPr lang="en-GB" dirty="0"/>
              <a:t>PAULA NICKOLDS</a:t>
            </a:r>
          </a:p>
          <a:p>
            <a:r>
              <a:rPr lang="en-GB" dirty="0"/>
              <a:t>Partner &amp; Managing Director  </a:t>
            </a:r>
          </a:p>
        </p:txBody>
      </p:sp>
    </p:spTree>
    <p:extLst>
      <p:ext uri="{BB962C8B-B14F-4D97-AF65-F5344CB8AC3E}">
        <p14:creationId xmlns:p14="http://schemas.microsoft.com/office/powerpoint/2010/main" val="28966687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screenshot of a cell phone&#10;&#10;Description automatically generated">
            <a:extLst>
              <a:ext uri="{FF2B5EF4-FFF2-40B4-BE49-F238E27FC236}">
                <a16:creationId xmlns:a16="http://schemas.microsoft.com/office/drawing/2014/main" id="{9E1C5F9D-D62D-4F43-8EFF-B911EE838F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126" y="1201150"/>
            <a:ext cx="7478946" cy="4335253"/>
          </a:xfrm>
          <a:prstGeom prst="rect">
            <a:avLst/>
          </a:prstGeom>
        </p:spPr>
      </p:pic>
    </p:spTree>
    <p:extLst>
      <p:ext uri="{BB962C8B-B14F-4D97-AF65-F5344CB8AC3E}">
        <p14:creationId xmlns:p14="http://schemas.microsoft.com/office/powerpoint/2010/main" val="1860446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AA580-4E23-4886-AC6A-6192DEFB91CC}"/>
              </a:ext>
            </a:extLst>
          </p:cNvPr>
          <p:cNvSpPr>
            <a:spLocks noGrp="1"/>
          </p:cNvSpPr>
          <p:nvPr>
            <p:ph type="title"/>
          </p:nvPr>
        </p:nvSpPr>
        <p:spPr/>
        <p:txBody>
          <a:bodyPr/>
          <a:lstStyle/>
          <a:p>
            <a:r>
              <a:rPr lang="en-GB" dirty="0">
                <a:solidFill>
                  <a:srgbClr val="0070C0"/>
                </a:solidFill>
              </a:rPr>
              <a:t>What is Knowledge?</a:t>
            </a:r>
          </a:p>
        </p:txBody>
      </p:sp>
      <p:sp>
        <p:nvSpPr>
          <p:cNvPr id="3" name="Content Placeholder 2">
            <a:extLst>
              <a:ext uri="{FF2B5EF4-FFF2-40B4-BE49-F238E27FC236}">
                <a16:creationId xmlns:a16="http://schemas.microsoft.com/office/drawing/2014/main" id="{1BB580BD-65F2-474E-ABEB-DC3694BBF505}"/>
              </a:ext>
            </a:extLst>
          </p:cNvPr>
          <p:cNvSpPr>
            <a:spLocks noGrp="1"/>
          </p:cNvSpPr>
          <p:nvPr>
            <p:ph idx="1"/>
          </p:nvPr>
        </p:nvSpPr>
        <p:spPr/>
        <p:txBody>
          <a:bodyPr>
            <a:normAutofit lnSpcReduction="10000"/>
          </a:bodyPr>
          <a:lstStyle/>
          <a:p>
            <a:pPr marL="228600" lvl="0" indent="-228600" defTabSz="914400">
              <a:lnSpc>
                <a:spcPct val="90000"/>
              </a:lnSpc>
              <a:buClrTx/>
              <a:buSzTx/>
              <a:buFont typeface="Arial" panose="020B0604020202020204" pitchFamily="34" charset="0"/>
              <a:buChar char="•"/>
            </a:pPr>
            <a:r>
              <a:rPr lang="en-GB" sz="2800" b="1" dirty="0">
                <a:solidFill>
                  <a:prstClr val="black"/>
                </a:solidFill>
                <a:latin typeface="Calibri" panose="020F0502020204030204"/>
              </a:rPr>
              <a:t>Knowledge is something we need in order to get anything done. This can be driving, teaching, singing, playing, product developing, everything we do requires knowledge.</a:t>
            </a:r>
          </a:p>
          <a:p>
            <a:pPr marL="228600" lvl="0" indent="-228600" defTabSz="914400">
              <a:lnSpc>
                <a:spcPct val="90000"/>
              </a:lnSpc>
              <a:buClrTx/>
              <a:buSzTx/>
              <a:buFont typeface="Arial" panose="020B0604020202020204" pitchFamily="34" charset="0"/>
              <a:buChar char="•"/>
            </a:pPr>
            <a:r>
              <a:rPr lang="en-GB" sz="2800" b="1" dirty="0">
                <a:solidFill>
                  <a:prstClr val="black"/>
                </a:solidFill>
                <a:latin typeface="Calibri" panose="020F0502020204030204"/>
              </a:rPr>
              <a:t>Information and data are the pieces required by human brain to get there but assimilating process is required in which we consider past experiences, values, perceptions, beliefs etc. once this is done the end product is knowledge and it will basically determine the way we do things.</a:t>
            </a:r>
          </a:p>
          <a:p>
            <a:endParaRPr lang="en-GB" dirty="0"/>
          </a:p>
        </p:txBody>
      </p:sp>
    </p:spTree>
    <p:extLst>
      <p:ext uri="{BB962C8B-B14F-4D97-AF65-F5344CB8AC3E}">
        <p14:creationId xmlns:p14="http://schemas.microsoft.com/office/powerpoint/2010/main" val="623284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40974-FE58-4B2E-9775-CC861EE48363}"/>
              </a:ext>
            </a:extLst>
          </p:cNvPr>
          <p:cNvSpPr>
            <a:spLocks noGrp="1"/>
          </p:cNvSpPr>
          <p:nvPr>
            <p:ph type="title"/>
          </p:nvPr>
        </p:nvSpPr>
        <p:spPr/>
        <p:txBody>
          <a:bodyPr/>
          <a:lstStyle/>
          <a:p>
            <a:r>
              <a:rPr lang="en-GB" dirty="0"/>
              <a:t>Definition of Knowledge Management:</a:t>
            </a:r>
          </a:p>
        </p:txBody>
      </p:sp>
      <p:sp>
        <p:nvSpPr>
          <p:cNvPr id="3" name="Content Placeholder 2">
            <a:extLst>
              <a:ext uri="{FF2B5EF4-FFF2-40B4-BE49-F238E27FC236}">
                <a16:creationId xmlns:a16="http://schemas.microsoft.com/office/drawing/2014/main" id="{4DF0746B-21FF-4929-B76B-551B5BC74619}"/>
              </a:ext>
            </a:extLst>
          </p:cNvPr>
          <p:cNvSpPr>
            <a:spLocks noGrp="1"/>
          </p:cNvSpPr>
          <p:nvPr>
            <p:ph idx="1"/>
          </p:nvPr>
        </p:nvSpPr>
        <p:spPr/>
        <p:txBody>
          <a:bodyPr>
            <a:normAutofit/>
          </a:bodyPr>
          <a:lstStyle/>
          <a:p>
            <a:r>
              <a:rPr lang="en-GB" sz="2800" dirty="0"/>
              <a:t>Knowledge Management is the process of creating, sharing, using and managing the knowledge and information of an organization.</a:t>
            </a:r>
          </a:p>
          <a:p>
            <a:pPr marL="0" indent="0">
              <a:buNone/>
            </a:pPr>
            <a:r>
              <a:rPr lang="en-GB" sz="2800" dirty="0"/>
              <a:t>                                                                                  </a:t>
            </a:r>
            <a:r>
              <a:rPr lang="en-GB" sz="2800" b="1" dirty="0">
                <a:solidFill>
                  <a:srgbClr val="252525"/>
                </a:solidFill>
                <a:latin typeface="Oswald"/>
              </a:rPr>
              <a:t>John P. Girard, Ph.D.</a:t>
            </a:r>
            <a:endParaRPr lang="en-GB" sz="2800" dirty="0"/>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D1BCF7DB-B624-4FE7-85CB-87F4C529DDBA}"/>
                  </a:ext>
                </a:extLst>
              </p:cNvPr>
              <p:cNvGraphicFramePr>
                <a:graphicFrameLocks noChangeAspect="1"/>
              </p:cNvGraphicFramePr>
              <p:nvPr>
                <p:extLst>
                  <p:ext uri="{D42A27DB-BD31-4B8C-83A1-F6EECF244321}">
                    <p14:modId xmlns:p14="http://schemas.microsoft.com/office/powerpoint/2010/main" val="1981271198"/>
                  </p:ext>
                </p:extLst>
              </p:nvPr>
            </p:nvGraphicFramePr>
            <p:xfrm>
              <a:off x="3283944" y="4512622"/>
              <a:ext cx="3330611" cy="1650671"/>
            </p:xfrm>
            <a:graphic>
              <a:graphicData uri="http://schemas.microsoft.com/office/powerpoint/2016/slidezoom">
                <pslz:sldZm>
                  <pslz:sldZmObj sldId="316" cId="3284115512">
                    <pslz:zmPr id="{D22C8793-290C-40B9-AF04-0D8A84A8E507}" returnToParent="0" transitionDur="1000">
                      <p166:blipFill xmlns:p166="http://schemas.microsoft.com/office/powerpoint/2016/6/main">
                        <a:blip r:embed="rId2"/>
                        <a:stretch>
                          <a:fillRect/>
                        </a:stretch>
                      </p166:blipFill>
                      <p166:spPr xmlns:p166="http://schemas.microsoft.com/office/powerpoint/2016/6/main">
                        <a:xfrm>
                          <a:off x="0" y="0"/>
                          <a:ext cx="3330611" cy="1650671"/>
                        </a:xfrm>
                        <a:prstGeom prst="rect">
                          <a:avLst/>
                        </a:prstGeom>
                        <a:ln w="3175">
                          <a:solidFill>
                            <a:prstClr val="ltGray"/>
                          </a:solidFill>
                        </a:ln>
                      </p166:spPr>
                    </pslz:zmPr>
                  </pslz:sldZmObj>
                </pslz:sldZm>
              </a:graphicData>
            </a:graphic>
          </p:graphicFrame>
        </mc:Choice>
        <mc:Fallback>
          <p:pic>
            <p:nvPicPr>
              <p:cNvPr id="5" name="Slide Zoom 4">
                <a:hlinkClick r:id="rId3" action="ppaction://hlinksldjump"/>
                <a:extLst>
                  <a:ext uri="{FF2B5EF4-FFF2-40B4-BE49-F238E27FC236}">
                    <a16:creationId xmlns:a16="http://schemas.microsoft.com/office/drawing/2014/main" id="{D1BCF7DB-B624-4FE7-85CB-87F4C529DDBA}"/>
                  </a:ext>
                </a:extLst>
              </p:cNvPr>
              <p:cNvPicPr>
                <a:picLocks noGrp="1" noRot="1" noChangeAspect="1" noMove="1" noResize="1" noEditPoints="1" noAdjustHandles="1" noChangeArrowheads="1" noChangeShapeType="1"/>
              </p:cNvPicPr>
              <p:nvPr/>
            </p:nvPicPr>
            <p:blipFill>
              <a:blip r:embed="rId2"/>
              <a:stretch>
                <a:fillRect/>
              </a:stretch>
            </p:blipFill>
            <p:spPr>
              <a:xfrm>
                <a:off x="3283944" y="4512622"/>
                <a:ext cx="3330611" cy="1650671"/>
              </a:xfrm>
              <a:prstGeom prst="rect">
                <a:avLst/>
              </a:prstGeom>
              <a:ln w="3175">
                <a:solidFill>
                  <a:prstClr val="ltGray"/>
                </a:solidFill>
              </a:ln>
            </p:spPr>
          </p:pic>
        </mc:Fallback>
      </mc:AlternateContent>
    </p:spTree>
    <p:extLst>
      <p:ext uri="{BB962C8B-B14F-4D97-AF65-F5344CB8AC3E}">
        <p14:creationId xmlns:p14="http://schemas.microsoft.com/office/powerpoint/2010/main" val="1718227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C7E4-CAF8-4BE1-AD1A-DEADC5D3FEF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FADB4E-CE45-4A7B-8161-9D593E9517A6}"/>
              </a:ext>
            </a:extLst>
          </p:cNvPr>
          <p:cNvSpPr>
            <a:spLocks noGrp="1"/>
          </p:cNvSpPr>
          <p:nvPr>
            <p:ph idx="1"/>
          </p:nvPr>
        </p:nvSpPr>
        <p:spPr/>
        <p:txBody>
          <a:bodyPr>
            <a:normAutofit/>
          </a:bodyPr>
          <a:lstStyle/>
          <a:p>
            <a:r>
              <a:rPr lang="en-GB" dirty="0">
                <a:solidFill>
                  <a:srgbClr val="555555"/>
                </a:solidFill>
                <a:latin typeface="Roboto"/>
              </a:rPr>
              <a:t>Knowledge Management: The creation and subsequent management of an environment which encourages knowledge to be created, shared, learnt, enhanced, organised and utilised for the benefit of the organisation and its customers. This definition assumes that knowledge can not be managed in the traditional sense but that an organisation can optimise the value of its knowledge through an appropriate blend of leadership, values, culture, processes, tools and skills to support knowledge access and use. Managing this stock of Intellectual capital (q.v.) in an organisation as it flows and grows is the domain of knowledge management. The way that stocks of intellectual capital change and evolve over time is then dependent on knowledge management strategies in knowledge creation, access and use.</a:t>
            </a:r>
          </a:p>
          <a:p>
            <a:pPr algn="r"/>
            <a:r>
              <a:rPr lang="en-GB" dirty="0">
                <a:solidFill>
                  <a:srgbClr val="555555"/>
                </a:solidFill>
                <a:latin typeface="Roboto"/>
              </a:rPr>
              <a:t>British Standards Institution Knowledge Management Vocabulary</a:t>
            </a:r>
            <a:br>
              <a:rPr lang="en-GB" dirty="0">
                <a:solidFill>
                  <a:srgbClr val="555555"/>
                </a:solidFill>
                <a:latin typeface="Roboto"/>
              </a:rPr>
            </a:br>
            <a:r>
              <a:rPr lang="en-GB" dirty="0">
                <a:solidFill>
                  <a:srgbClr val="AE2334"/>
                </a:solidFill>
                <a:latin typeface="Roboto"/>
                <a:hlinkClick r:id="rId2">
                  <a:extLst>
                    <a:ext uri="{A12FA001-AC4F-418D-AE19-62706E023703}">
                      <ahyp:hlinkClr xmlns:ahyp="http://schemas.microsoft.com/office/drawing/2018/hyperlinkcolor" val="tx"/>
                    </a:ext>
                  </a:extLst>
                </a:hlinkClick>
              </a:rPr>
              <a:t>Knowledge Management Roadmap Glossary</a:t>
            </a:r>
            <a:endParaRPr lang="en-GB" dirty="0">
              <a:solidFill>
                <a:srgbClr val="555555"/>
              </a:solidFill>
              <a:latin typeface="Roboto"/>
            </a:endParaRPr>
          </a:p>
          <a:p>
            <a:endParaRPr lang="en-GB" dirty="0"/>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747769F5-9C8A-479E-B1DD-2E37B69E21B2}"/>
                  </a:ext>
                </a:extLst>
              </p:cNvPr>
              <p:cNvGraphicFramePr>
                <a:graphicFrameLocks noChangeAspect="1"/>
              </p:cNvGraphicFramePr>
              <p:nvPr>
                <p:extLst>
                  <p:ext uri="{D42A27DB-BD31-4B8C-83A1-F6EECF244321}">
                    <p14:modId xmlns:p14="http://schemas.microsoft.com/office/powerpoint/2010/main" val="2483939211"/>
                  </p:ext>
                </p:extLst>
              </p:nvPr>
            </p:nvGraphicFramePr>
            <p:xfrm>
              <a:off x="906092" y="228600"/>
              <a:ext cx="8596668" cy="1752023"/>
            </p:xfrm>
            <a:graphic>
              <a:graphicData uri="http://schemas.microsoft.com/office/powerpoint/2016/slidezoom">
                <pslz:sldZm>
                  <pslz:sldZmObj sldId="325" cId="142195919">
                    <pslz:zmPr id="{40ABCCEA-33E9-4AD8-8BD5-12C26E98F59D}" returnToParent="0" transitionDur="1000">
                      <p166:blipFill xmlns:p166="http://schemas.microsoft.com/office/powerpoint/2016/6/main">
                        <a:blip r:embed="rId3"/>
                        <a:stretch>
                          <a:fillRect/>
                        </a:stretch>
                      </p166:blipFill>
                      <p166:spPr xmlns:p166="http://schemas.microsoft.com/office/powerpoint/2016/6/main">
                        <a:xfrm>
                          <a:off x="0" y="0"/>
                          <a:ext cx="8596668" cy="1752023"/>
                        </a:xfrm>
                        <a:prstGeom prst="rect">
                          <a:avLst/>
                        </a:prstGeom>
                        <a:ln w="3175">
                          <a:solidFill>
                            <a:prstClr val="ltGray"/>
                          </a:solidFill>
                        </a:ln>
                      </p166:spPr>
                    </pslz:zmPr>
                  </pslz:sldZmObj>
                </pslz:sldZm>
              </a:graphicData>
            </a:graphic>
          </p:graphicFrame>
        </mc:Choice>
        <mc:Fallback>
          <p:pic>
            <p:nvPicPr>
              <p:cNvPr id="5" name="Slide Zoom 4">
                <a:hlinkClick r:id="rId4" action="ppaction://hlinksldjump"/>
                <a:extLst>
                  <a:ext uri="{FF2B5EF4-FFF2-40B4-BE49-F238E27FC236}">
                    <a16:creationId xmlns:a16="http://schemas.microsoft.com/office/drawing/2014/main" id="{747769F5-9C8A-479E-B1DD-2E37B69E21B2}"/>
                  </a:ext>
                </a:extLst>
              </p:cNvPr>
              <p:cNvPicPr>
                <a:picLocks noGrp="1" noRot="1" noChangeAspect="1" noMove="1" noResize="1" noEditPoints="1" noAdjustHandles="1" noChangeArrowheads="1" noChangeShapeType="1"/>
              </p:cNvPicPr>
              <p:nvPr/>
            </p:nvPicPr>
            <p:blipFill>
              <a:blip r:embed="rId3"/>
              <a:stretch>
                <a:fillRect/>
              </a:stretch>
            </p:blipFill>
            <p:spPr>
              <a:xfrm>
                <a:off x="906092" y="228600"/>
                <a:ext cx="8596668" cy="1752023"/>
              </a:xfrm>
              <a:prstGeom prst="rect">
                <a:avLst/>
              </a:prstGeom>
              <a:ln w="3175">
                <a:solidFill>
                  <a:prstClr val="ltGray"/>
                </a:solidFill>
              </a:ln>
            </p:spPr>
          </p:pic>
        </mc:Fallback>
      </mc:AlternateContent>
    </p:spTree>
    <p:extLst>
      <p:ext uri="{BB962C8B-B14F-4D97-AF65-F5344CB8AC3E}">
        <p14:creationId xmlns:p14="http://schemas.microsoft.com/office/powerpoint/2010/main" val="1209036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5AAAA-CD6F-4468-ADCC-1875E4FB3CE4}"/>
              </a:ext>
            </a:extLst>
          </p:cNvPr>
          <p:cNvSpPr>
            <a:spLocks noGrp="1"/>
          </p:cNvSpPr>
          <p:nvPr>
            <p:ph type="title"/>
          </p:nvPr>
        </p:nvSpPr>
        <p:spPr>
          <a:xfrm>
            <a:off x="1333502" y="609600"/>
            <a:ext cx="8596668" cy="1320800"/>
          </a:xfrm>
        </p:spPr>
        <p:txBody>
          <a:bodyPr>
            <a:normAutofit/>
          </a:bodyPr>
          <a:lstStyle/>
          <a:p>
            <a:endParaRPr lang="en-GB" dirty="0"/>
          </a:p>
        </p:txBody>
      </p:sp>
      <p:sp>
        <p:nvSpPr>
          <p:cNvPr id="25"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D46E3DB-5DE7-43D8-A679-A850503D9107}"/>
              </a:ext>
            </a:extLst>
          </p:cNvPr>
          <p:cNvSpPr>
            <a:spLocks noGrp="1"/>
          </p:cNvSpPr>
          <p:nvPr>
            <p:ph idx="1"/>
          </p:nvPr>
        </p:nvSpPr>
        <p:spPr>
          <a:xfrm>
            <a:off x="1333502" y="2160589"/>
            <a:ext cx="8596668" cy="3880773"/>
          </a:xfrm>
        </p:spPr>
        <p:txBody>
          <a:bodyPr>
            <a:noAutofit/>
          </a:bodyPr>
          <a:lstStyle/>
          <a:p>
            <a:r>
              <a:rPr lang="en-GB" sz="2400" dirty="0">
                <a:latin typeface="Roboto"/>
              </a:rPr>
              <a:t>Knowledge management involves the identification and analysis of available and required knowledge assets and knowledge asset related processes, and the subsequent planning and control of actions to develop both the assets and the processes so as to fulfil organisational objectives.</a:t>
            </a:r>
          </a:p>
          <a:p>
            <a:r>
              <a:rPr lang="en-GB" sz="2400" dirty="0">
                <a:latin typeface="Roboto"/>
              </a:rPr>
              <a:t>Ann Macintosh</a:t>
            </a:r>
            <a:br>
              <a:rPr lang="en-GB" sz="2400" dirty="0">
                <a:latin typeface="Roboto"/>
              </a:rPr>
            </a:br>
            <a:r>
              <a:rPr lang="en-GB" sz="2400" dirty="0">
                <a:latin typeface="Roboto"/>
                <a:hlinkClick r:id="rId2">
                  <a:extLst>
                    <a:ext uri="{A12FA001-AC4F-418D-AE19-62706E023703}">
                      <ahyp:hlinkClr xmlns:ahyp="http://schemas.microsoft.com/office/drawing/2018/hyperlinkcolor" val="tx"/>
                    </a:ext>
                  </a:extLst>
                </a:hlinkClick>
              </a:rPr>
              <a:t>Artificial Intelligence Applications Institute</a:t>
            </a:r>
            <a:br>
              <a:rPr lang="en-GB" sz="2400" dirty="0">
                <a:latin typeface="Roboto"/>
                <a:hlinkClick r:id="rId2">
                  <a:extLst>
                    <a:ext uri="{A12FA001-AC4F-418D-AE19-62706E023703}">
                      <ahyp:hlinkClr xmlns:ahyp="http://schemas.microsoft.com/office/drawing/2018/hyperlinkcolor" val="tx"/>
                    </a:ext>
                  </a:extLst>
                </a:hlinkClick>
              </a:rPr>
            </a:br>
            <a:r>
              <a:rPr lang="en-GB" sz="2400" dirty="0">
                <a:latin typeface="Roboto"/>
              </a:rPr>
              <a:t>School of Informatics – The University of Edinburgh</a:t>
            </a:r>
          </a:p>
          <a:p>
            <a:br>
              <a:rPr lang="en-GB" sz="2400" dirty="0"/>
            </a:br>
            <a:endParaRPr lang="en-GB" sz="2400" dirty="0"/>
          </a:p>
        </p:txBody>
      </p:sp>
      <p:sp>
        <p:nvSpPr>
          <p:cNvPr id="26"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70727E0F-A0AE-48C8-994F-DCD15B7E5C12}"/>
                  </a:ext>
                </a:extLst>
              </p:cNvPr>
              <p:cNvGraphicFramePr>
                <a:graphicFrameLocks noChangeAspect="1"/>
              </p:cNvGraphicFramePr>
              <p:nvPr>
                <p:extLst>
                  <p:ext uri="{D42A27DB-BD31-4B8C-83A1-F6EECF244321}">
                    <p14:modId xmlns:p14="http://schemas.microsoft.com/office/powerpoint/2010/main" val="1921075961"/>
                  </p:ext>
                </p:extLst>
              </p:nvPr>
            </p:nvGraphicFramePr>
            <p:xfrm>
              <a:off x="1333502" y="0"/>
              <a:ext cx="8745680" cy="1930400"/>
            </p:xfrm>
            <a:graphic>
              <a:graphicData uri="http://schemas.microsoft.com/office/powerpoint/2016/slidezoom">
                <pslz:sldZm>
                  <pslz:sldZmObj sldId="311" cId="4181602541">
                    <pslz:zmPr id="{9AFB5216-FB23-4057-9BAE-82ED39921DC1}" returnToParent="0" transitionDur="1000">
                      <p166:blipFill xmlns:p166="http://schemas.microsoft.com/office/powerpoint/2016/6/main">
                        <a:blip r:embed="rId3"/>
                        <a:stretch>
                          <a:fillRect/>
                        </a:stretch>
                      </p166:blipFill>
                      <p166:spPr xmlns:p166="http://schemas.microsoft.com/office/powerpoint/2016/6/main">
                        <a:xfrm>
                          <a:off x="0" y="0"/>
                          <a:ext cx="8745680" cy="1930400"/>
                        </a:xfrm>
                        <a:prstGeom prst="rect">
                          <a:avLst/>
                        </a:prstGeom>
                        <a:ln w="3175">
                          <a:solidFill>
                            <a:prstClr val="ltGray"/>
                          </a:solidFill>
                        </a:ln>
                      </p166:spPr>
                    </pslz:zmPr>
                  </pslz:sldZmObj>
                </pslz:sldZm>
              </a:graphicData>
            </a:graphic>
          </p:graphicFrame>
        </mc:Choice>
        <mc:Fallback>
          <p:pic>
            <p:nvPicPr>
              <p:cNvPr id="5" name="Slide Zoom 4">
                <a:hlinkClick r:id="rId4" action="ppaction://hlinksldjump"/>
                <a:extLst>
                  <a:ext uri="{FF2B5EF4-FFF2-40B4-BE49-F238E27FC236}">
                    <a16:creationId xmlns:a16="http://schemas.microsoft.com/office/drawing/2014/main" id="{70727E0F-A0AE-48C8-994F-DCD15B7E5C12}"/>
                  </a:ext>
                </a:extLst>
              </p:cNvPr>
              <p:cNvPicPr>
                <a:picLocks noGrp="1" noRot="1" noChangeAspect="1" noMove="1" noResize="1" noEditPoints="1" noAdjustHandles="1" noChangeArrowheads="1" noChangeShapeType="1"/>
              </p:cNvPicPr>
              <p:nvPr/>
            </p:nvPicPr>
            <p:blipFill>
              <a:blip r:embed="rId3"/>
              <a:stretch>
                <a:fillRect/>
              </a:stretch>
            </p:blipFill>
            <p:spPr>
              <a:xfrm>
                <a:off x="1333502" y="0"/>
                <a:ext cx="8745680" cy="1930400"/>
              </a:xfrm>
              <a:prstGeom prst="rect">
                <a:avLst/>
              </a:prstGeom>
              <a:ln w="3175">
                <a:solidFill>
                  <a:prstClr val="ltGray"/>
                </a:solidFill>
              </a:ln>
            </p:spPr>
          </p:pic>
        </mc:Fallback>
      </mc:AlternateContent>
    </p:spTree>
    <p:extLst>
      <p:ext uri="{BB962C8B-B14F-4D97-AF65-F5344CB8AC3E}">
        <p14:creationId xmlns:p14="http://schemas.microsoft.com/office/powerpoint/2010/main" val="1389683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641E-87F8-42C1-994E-A3240A725D1E}"/>
              </a:ext>
            </a:extLst>
          </p:cNvPr>
          <p:cNvSpPr>
            <a:spLocks noGrp="1"/>
          </p:cNvSpPr>
          <p:nvPr>
            <p:ph type="title"/>
          </p:nvPr>
        </p:nvSpPr>
        <p:spPr/>
        <p:txBody>
          <a:bodyPr/>
          <a:lstStyle/>
          <a:p>
            <a:pPr marL="342900" lvl="0" indent="-342900">
              <a:spcBef>
                <a:spcPts val="1000"/>
              </a:spcBef>
            </a:pPr>
            <a:r>
              <a:rPr lang="en-GB" sz="1800" b="1" dirty="0">
                <a:solidFill>
                  <a:prstClr val="black">
                    <a:lumMod val="75000"/>
                    <a:lumOff val="25000"/>
                  </a:prstClr>
                </a:solidFill>
                <a:latin typeface="Calibri" panose="020F0502020204030204" pitchFamily="34" charset="0"/>
                <a:ea typeface="Calibri" panose="020F0502020204030204" pitchFamily="34" charset="0"/>
                <a:cs typeface="Times New Roman" panose="02020603050405020304" pitchFamily="18" charset="0"/>
              </a:rPr>
              <a:t>References:</a:t>
            </a:r>
            <a:br>
              <a:rPr lang="en-GB" sz="1800" dirty="0">
                <a:solidFill>
                  <a:prstClr val="black">
                    <a:lumMod val="75000"/>
                    <a:lumOff val="25000"/>
                  </a:prstClr>
                </a:solidFill>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D1F86FB-2DB9-428B-9673-45F256564FC7}"/>
              </a:ext>
            </a:extLst>
          </p:cNvPr>
          <p:cNvSpPr>
            <a:spLocks noGrp="1"/>
          </p:cNvSpPr>
          <p:nvPr>
            <p:ph idx="1"/>
          </p:nvPr>
        </p:nvSpPr>
        <p:spPr>
          <a:xfrm>
            <a:off x="677334" y="1018309"/>
            <a:ext cx="8596668" cy="5023053"/>
          </a:xfrm>
        </p:spPr>
        <p:txBody>
          <a:bodyPr>
            <a:normAutofit lnSpcReduction="10000"/>
          </a:bodyPr>
          <a:lstStyle/>
          <a:p>
            <a:pPr algn="just"/>
            <a:r>
              <a:rPr lang="en-GB" dirty="0">
                <a:solidFill>
                  <a:srgbClr val="141414"/>
                </a:solidFill>
                <a:latin typeface="Calibri" panose="020F0502020204030204" pitchFamily="34" charset="0"/>
                <a:cs typeface="Calibri" panose="020F0502020204030204" pitchFamily="34" charset="0"/>
              </a:rPr>
              <a:t>BBC NEWS, (2019),’John Lewis to start building home extensions’. Business , 11, June. </a:t>
            </a:r>
            <a:r>
              <a:rPr lang="fr-FR" dirty="0">
                <a:solidFill>
                  <a:srgbClr val="141414"/>
                </a:solidFill>
                <a:latin typeface="Calibri" panose="020F0502020204030204" pitchFamily="34" charset="0"/>
                <a:cs typeface="Calibri" panose="020F0502020204030204" pitchFamily="34" charset="0"/>
              </a:rPr>
              <a:t>[Online], </a:t>
            </a:r>
            <a:r>
              <a:rPr lang="fr-FR" dirty="0" err="1">
                <a:solidFill>
                  <a:srgbClr val="141414"/>
                </a:solidFill>
                <a:latin typeface="Calibri" panose="020F0502020204030204" pitchFamily="34" charset="0"/>
                <a:cs typeface="Calibri" panose="020F0502020204030204" pitchFamily="34" charset="0"/>
              </a:rPr>
              <a:t>Available</a:t>
            </a:r>
            <a:r>
              <a:rPr lang="fr-FR" dirty="0">
                <a:solidFill>
                  <a:srgbClr val="141414"/>
                </a:solidFill>
                <a:latin typeface="Calibri" panose="020F0502020204030204" pitchFamily="34" charset="0"/>
                <a:cs typeface="Calibri" panose="020F0502020204030204" pitchFamily="34" charset="0"/>
              </a:rPr>
              <a:t>: </a:t>
            </a:r>
            <a:r>
              <a:rPr lang="fr-FR"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https://www.bbc.co.uk/news/business-48593423</a:t>
            </a:r>
            <a:r>
              <a:rPr lang="en-GB" dirty="0">
                <a:latin typeface="Calibri" panose="020F0502020204030204" pitchFamily="34" charset="0"/>
                <a:ea typeface="Calibri" panose="020F0502020204030204" pitchFamily="34" charset="0"/>
                <a:cs typeface="Times New Roman" panose="02020603050405020304" pitchFamily="18" charset="0"/>
              </a:rPr>
              <a:t> </a:t>
            </a:r>
            <a:r>
              <a:rPr lang="fr-FR" dirty="0">
                <a:latin typeface="Calibri" panose="020F0502020204030204" pitchFamily="34" charset="0"/>
                <a:ea typeface="Calibri" panose="020F0502020204030204" pitchFamily="34" charset="0"/>
                <a:cs typeface="Times New Roman" panose="02020603050405020304" pitchFamily="18" charset="0"/>
              </a:rPr>
              <a:t>(12, June,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Begum S  (2014), ‘From drapers apprentice to global empire builder’ Manchester Evening news, 29  July,[Online}. </a:t>
            </a:r>
            <a:r>
              <a:rPr lang="fr-FR" dirty="0" err="1">
                <a:latin typeface="Calibri" panose="020F0502020204030204" pitchFamily="34" charset="0"/>
                <a:ea typeface="Calibri" panose="020F0502020204030204" pitchFamily="34" charset="0"/>
                <a:cs typeface="Times New Roman" panose="02020603050405020304" pitchFamily="18" charset="0"/>
              </a:rPr>
              <a:t>Available</a:t>
            </a:r>
            <a:r>
              <a:rPr lang="fr-FR" dirty="0">
                <a:latin typeface="Calibri" panose="020F0502020204030204" pitchFamily="34" charset="0"/>
                <a:ea typeface="Calibri" panose="020F0502020204030204" pitchFamily="34" charset="0"/>
                <a:cs typeface="Times New Roman" panose="02020603050405020304" pitchFamily="18" charset="0"/>
              </a:rPr>
              <a:t>: </a:t>
            </a:r>
            <a:r>
              <a:rPr lang="fr-FR"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https://www.manchestereveningnews.co.uk/business/john-lewis--founder-famous-7521434</a:t>
            </a:r>
            <a:r>
              <a:rPr lang="fr-FR" dirty="0">
                <a:latin typeface="Calibri" panose="020F0502020204030204" pitchFamily="34" charset="0"/>
                <a:ea typeface="Calibri" panose="020F0502020204030204" pitchFamily="34" charset="0"/>
                <a:cs typeface="Times New Roman" panose="02020603050405020304" pitchFamily="18" charset="0"/>
              </a:rPr>
              <a:t>  (05 June 2019).</a:t>
            </a:r>
          </a:p>
          <a:p>
            <a:pPr algn="just"/>
            <a:r>
              <a:rPr lang="en-GB" dirty="0">
                <a:latin typeface="Calibri" panose="020F0502020204030204" pitchFamily="34" charset="0"/>
                <a:ea typeface="Calibri" panose="020F0502020204030204" pitchFamily="34" charset="0"/>
                <a:cs typeface="Times New Roman" panose="02020603050405020304" pitchFamily="18" charset="0"/>
              </a:rPr>
              <a:t>Macdonald, G. (2019).’ John Lewis’ Retailer week. </a:t>
            </a:r>
            <a:r>
              <a:rPr lang="fr-FR" dirty="0">
                <a:latin typeface="Calibri" panose="020F0502020204030204" pitchFamily="34" charset="0"/>
                <a:ea typeface="Calibri" panose="020F0502020204030204" pitchFamily="34" charset="0"/>
                <a:cs typeface="Times New Roman" panose="02020603050405020304" pitchFamily="18" charset="0"/>
              </a:rPr>
              <a:t>[Online], </a:t>
            </a:r>
            <a:r>
              <a:rPr lang="fr-FR" dirty="0" err="1">
                <a:latin typeface="Calibri" panose="020F0502020204030204" pitchFamily="34" charset="0"/>
                <a:ea typeface="Calibri" panose="020F0502020204030204" pitchFamily="34" charset="0"/>
                <a:cs typeface="Times New Roman" panose="02020603050405020304" pitchFamily="18" charset="0"/>
              </a:rPr>
              <a:t>Available</a:t>
            </a:r>
            <a:r>
              <a:rPr lang="fr-FR" dirty="0">
                <a:latin typeface="Calibri" panose="020F0502020204030204" pitchFamily="34" charset="0"/>
                <a:ea typeface="Calibri" panose="020F0502020204030204" pitchFamily="34" charset="0"/>
                <a:cs typeface="Times New Roman" panose="02020603050405020304" pitchFamily="18" charset="0"/>
              </a:rPr>
              <a:t>: </a:t>
            </a:r>
            <a:r>
              <a:rPr lang="fr-FR"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https://www.retail-week.com/companies/john-lewis?authent=1</a:t>
            </a:r>
            <a:r>
              <a:rPr lang="en-GB" dirty="0">
                <a:latin typeface="Calibri" panose="020F0502020204030204" pitchFamily="34" charset="0"/>
                <a:ea typeface="Calibri" panose="020F0502020204030204" pitchFamily="34" charset="0"/>
                <a:cs typeface="Times New Roman" panose="02020603050405020304" pitchFamily="18" charset="0"/>
              </a:rPr>
              <a:t> </a:t>
            </a:r>
            <a:r>
              <a:rPr lang="fr-FR" dirty="0">
                <a:latin typeface="Calibri" panose="020F0502020204030204" pitchFamily="34" charset="0"/>
                <a:ea typeface="Calibri" panose="020F0502020204030204" pitchFamily="34" charset="0"/>
                <a:cs typeface="Times New Roman" panose="02020603050405020304" pitchFamily="18" charset="0"/>
              </a:rPr>
              <a:t>(12, June,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Sarah Butler,( 2019). ‘John Lewis cuts staffs bonus to Lowest level since 1953’ the </a:t>
            </a:r>
            <a:r>
              <a:rPr lang="en-GB" dirty="0" err="1">
                <a:latin typeface="Calibri" panose="020F0502020204030204" pitchFamily="34" charset="0"/>
                <a:ea typeface="Calibri" panose="020F0502020204030204" pitchFamily="34" charset="0"/>
                <a:cs typeface="Times New Roman" panose="02020603050405020304" pitchFamily="18" charset="0"/>
              </a:rPr>
              <a:t>Gurdian</a:t>
            </a:r>
            <a:r>
              <a:rPr lang="en-GB" dirty="0">
                <a:latin typeface="Calibri" panose="020F0502020204030204" pitchFamily="34" charset="0"/>
                <a:ea typeface="Calibri" panose="020F0502020204030204" pitchFamily="34" charset="0"/>
                <a:cs typeface="Times New Roman" panose="02020603050405020304" pitchFamily="18" charset="0"/>
              </a:rPr>
              <a:t>, &amp;, March. </a:t>
            </a:r>
            <a:r>
              <a:rPr lang="fr-FR" dirty="0">
                <a:latin typeface="Calibri" panose="020F0502020204030204" pitchFamily="34" charset="0"/>
                <a:ea typeface="Calibri" panose="020F0502020204030204" pitchFamily="34" charset="0"/>
                <a:cs typeface="Times New Roman" panose="02020603050405020304" pitchFamily="18" charset="0"/>
              </a:rPr>
              <a:t>[Online], </a:t>
            </a:r>
            <a:r>
              <a:rPr lang="fr-FR" dirty="0" err="1">
                <a:latin typeface="Calibri" panose="020F0502020204030204" pitchFamily="34" charset="0"/>
                <a:ea typeface="Calibri" panose="020F0502020204030204" pitchFamily="34" charset="0"/>
                <a:cs typeface="Times New Roman" panose="02020603050405020304" pitchFamily="18" charset="0"/>
              </a:rPr>
              <a:t>available</a:t>
            </a:r>
            <a:r>
              <a:rPr lang="fr-FR" dirty="0">
                <a:latin typeface="Calibri" panose="020F0502020204030204" pitchFamily="34" charset="0"/>
                <a:ea typeface="Calibri" panose="020F0502020204030204" pitchFamily="34" charset="0"/>
                <a:cs typeface="Times New Roman" panose="02020603050405020304" pitchFamily="18" charset="0"/>
              </a:rPr>
              <a:t>: </a:t>
            </a:r>
            <a:r>
              <a:rPr lang="fr-FR"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https://www.theguardian.com/business/2019/mar/07/john-lewis-cuts-staff-bonus-to-lowest-level-since-1953</a:t>
            </a:r>
            <a:r>
              <a:rPr lang="en-GB" dirty="0">
                <a:latin typeface="Calibri" panose="020F0502020204030204" pitchFamily="34" charset="0"/>
                <a:ea typeface="Calibri" panose="020F0502020204030204" pitchFamily="34" charset="0"/>
                <a:cs typeface="Times New Roman" panose="02020603050405020304" pitchFamily="18" charset="0"/>
              </a:rPr>
              <a:t> </a:t>
            </a:r>
            <a:r>
              <a:rPr lang="fr-FR" dirty="0">
                <a:latin typeface="Calibri" panose="020F0502020204030204" pitchFamily="34" charset="0"/>
                <a:ea typeface="Calibri" panose="020F0502020204030204" pitchFamily="34" charset="0"/>
                <a:cs typeface="Times New Roman" panose="02020603050405020304" pitchFamily="18" charset="0"/>
              </a:rPr>
              <a:t>(12, June,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Wood, Z. (2012).  ‘The John Lewis model and what others could learn from it’. The Guardian, 16, Jan. </a:t>
            </a:r>
            <a:r>
              <a:rPr lang="fr-FR" dirty="0">
                <a:latin typeface="Calibri" panose="020F0502020204030204" pitchFamily="34" charset="0"/>
                <a:ea typeface="Calibri" panose="020F0502020204030204" pitchFamily="34" charset="0"/>
                <a:cs typeface="Times New Roman" panose="02020603050405020304" pitchFamily="18" charset="0"/>
              </a:rPr>
              <a:t>{Online], </a:t>
            </a:r>
            <a:r>
              <a:rPr lang="fr-FR" dirty="0" err="1">
                <a:latin typeface="Calibri" panose="020F0502020204030204" pitchFamily="34" charset="0"/>
                <a:ea typeface="Calibri" panose="020F0502020204030204" pitchFamily="34" charset="0"/>
                <a:cs typeface="Times New Roman" panose="02020603050405020304" pitchFamily="18" charset="0"/>
              </a:rPr>
              <a:t>Available</a:t>
            </a:r>
            <a:r>
              <a:rPr lang="fr-FR" dirty="0">
                <a:latin typeface="Calibri" panose="020F0502020204030204" pitchFamily="34" charset="0"/>
                <a:ea typeface="Calibri" panose="020F0502020204030204" pitchFamily="34" charset="0"/>
                <a:cs typeface="Times New Roman" panose="02020603050405020304" pitchFamily="18" charset="0"/>
              </a:rPr>
              <a:t>: </a:t>
            </a:r>
            <a:r>
              <a:rPr lang="fr-FR"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https://www.theguardian.com/business/2012/jan/16/john-lewis-model-lessons</a:t>
            </a:r>
            <a:r>
              <a:rPr lang="fr-FR" dirty="0">
                <a:latin typeface="Calibri" panose="020F0502020204030204" pitchFamily="34" charset="0"/>
                <a:ea typeface="Calibri" panose="020F0502020204030204" pitchFamily="34" charset="0"/>
                <a:cs typeface="Times New Roman" panose="02020603050405020304" pitchFamily="18" charset="0"/>
              </a:rPr>
              <a:t> (5, June 2019).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03906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88D5-B6A0-534D-8D4A-C396973B7166}"/>
              </a:ext>
            </a:extLst>
          </p:cNvPr>
          <p:cNvSpPr>
            <a:spLocks noGrp="1"/>
          </p:cNvSpPr>
          <p:nvPr>
            <p:ph type="ctrTitle"/>
          </p:nvPr>
        </p:nvSpPr>
        <p:spPr>
          <a:xfrm>
            <a:off x="3373062" y="1864865"/>
            <a:ext cx="8131550" cy="2262781"/>
          </a:xfrm>
        </p:spPr>
        <p:txBody>
          <a:bodyPr>
            <a:normAutofit fontScale="90000"/>
          </a:bodyPr>
          <a:lstStyle/>
          <a:p>
            <a:pPr algn="ctr"/>
            <a:r>
              <a:rPr lang="en-GB" dirty="0"/>
              <a:t>Benefits and drawbacks of knowledge management</a:t>
            </a:r>
            <a:endParaRPr lang="en-US" dirty="0"/>
          </a:p>
        </p:txBody>
      </p:sp>
      <p:sp>
        <p:nvSpPr>
          <p:cNvPr id="3" name="Subtitle 2">
            <a:extLst>
              <a:ext uri="{FF2B5EF4-FFF2-40B4-BE49-F238E27FC236}">
                <a16:creationId xmlns:a16="http://schemas.microsoft.com/office/drawing/2014/main" id="{E47ED483-260E-FE42-A283-F4ADAC4F12A2}"/>
              </a:ext>
            </a:extLst>
          </p:cNvPr>
          <p:cNvSpPr>
            <a:spLocks noGrp="1"/>
          </p:cNvSpPr>
          <p:nvPr>
            <p:ph type="subTitle" idx="1"/>
          </p:nvPr>
        </p:nvSpPr>
        <p:spPr>
          <a:xfrm>
            <a:off x="3373062" y="4127644"/>
            <a:ext cx="8131550" cy="1126283"/>
          </a:xfrm>
        </p:spPr>
        <p:txBody>
          <a:bodyPr>
            <a:normAutofit/>
          </a:bodyPr>
          <a:lstStyle/>
          <a:p>
            <a:r>
              <a:rPr lang="en-US" dirty="0"/>
              <a:t>Task -2.                  Students: Lubna Dababneh, </a:t>
            </a:r>
          </a:p>
        </p:txBody>
      </p:sp>
    </p:spTree>
    <p:extLst>
      <p:ext uri="{BB962C8B-B14F-4D97-AF65-F5344CB8AC3E}">
        <p14:creationId xmlns:p14="http://schemas.microsoft.com/office/powerpoint/2010/main" val="2615009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006E-E62D-6247-90E4-93D0DDCDF3DE}"/>
              </a:ext>
            </a:extLst>
          </p:cNvPr>
          <p:cNvSpPr>
            <a:spLocks noGrp="1"/>
          </p:cNvSpPr>
          <p:nvPr>
            <p:ph type="title"/>
          </p:nvPr>
        </p:nvSpPr>
        <p:spPr/>
        <p:txBody>
          <a:bodyPr>
            <a:normAutofit/>
          </a:bodyPr>
          <a:lstStyle/>
          <a:p>
            <a:r>
              <a:rPr lang="en-US" sz="3400" dirty="0"/>
              <a:t>Advantages of KM</a:t>
            </a:r>
          </a:p>
        </p:txBody>
      </p:sp>
      <p:sp>
        <p:nvSpPr>
          <p:cNvPr id="3" name="Content Placeholder 2">
            <a:extLst>
              <a:ext uri="{FF2B5EF4-FFF2-40B4-BE49-F238E27FC236}">
                <a16:creationId xmlns:a16="http://schemas.microsoft.com/office/drawing/2014/main" id="{74F4AB42-1F9D-AF4B-8340-66AB2816FAC9}"/>
              </a:ext>
            </a:extLst>
          </p:cNvPr>
          <p:cNvSpPr>
            <a:spLocks noGrp="1"/>
          </p:cNvSpPr>
          <p:nvPr>
            <p:ph idx="1"/>
          </p:nvPr>
        </p:nvSpPr>
        <p:spPr/>
        <p:txBody>
          <a:bodyPr>
            <a:normAutofit fontScale="92500" lnSpcReduction="10000"/>
          </a:bodyPr>
          <a:lstStyle/>
          <a:p>
            <a:pPr>
              <a:buFont typeface="+mj-lt"/>
              <a:buAutoNum type="arabicPeriod"/>
            </a:pPr>
            <a:r>
              <a:rPr lang="en-GB" dirty="0"/>
              <a:t>Improve organisational agility.</a:t>
            </a:r>
          </a:p>
          <a:p>
            <a:pPr>
              <a:buFont typeface="+mj-lt"/>
              <a:buAutoNum type="arabicPeriod"/>
            </a:pPr>
            <a:r>
              <a:rPr lang="en-GB" dirty="0"/>
              <a:t>Better and faster decision.</a:t>
            </a:r>
          </a:p>
          <a:p>
            <a:pPr>
              <a:buFont typeface="+mj-lt"/>
              <a:buAutoNum type="arabicPeriod"/>
            </a:pPr>
            <a:r>
              <a:rPr lang="en-GB" dirty="0"/>
              <a:t>Quicker problem - solving.</a:t>
            </a:r>
          </a:p>
          <a:p>
            <a:pPr>
              <a:buFont typeface="+mj-lt"/>
              <a:buAutoNum type="arabicPeriod"/>
            </a:pPr>
            <a:r>
              <a:rPr lang="en-GB" dirty="0"/>
              <a:t>Sharing of specialist experts.</a:t>
            </a:r>
          </a:p>
          <a:p>
            <a:pPr>
              <a:buFont typeface="+mj-lt"/>
              <a:buAutoNum type="arabicPeriod"/>
            </a:pPr>
            <a:r>
              <a:rPr lang="en-GB" dirty="0"/>
              <a:t>Better communication.</a:t>
            </a:r>
          </a:p>
          <a:p>
            <a:pPr>
              <a:buFont typeface="+mj-lt"/>
              <a:buAutoNum type="arabicPeriod"/>
            </a:pPr>
            <a:r>
              <a:rPr lang="en-GB" dirty="0"/>
              <a:t>Increase rate of innovation.</a:t>
            </a:r>
          </a:p>
          <a:p>
            <a:pPr>
              <a:buFont typeface="+mj-lt"/>
              <a:buAutoNum type="arabicPeriod"/>
            </a:pPr>
            <a:r>
              <a:rPr lang="en-GB" dirty="0"/>
              <a:t>Avoid redundant effort.</a:t>
            </a:r>
          </a:p>
          <a:p>
            <a:pPr>
              <a:buFont typeface="+mj-lt"/>
              <a:buAutoNum type="arabicPeriod"/>
            </a:pPr>
            <a:r>
              <a:rPr lang="en-GB" dirty="0"/>
              <a:t>That will lead in positive impact to the company.</a:t>
            </a:r>
          </a:p>
          <a:p>
            <a:pPr marL="0" indent="0">
              <a:buNone/>
            </a:pPr>
            <a:r>
              <a:rPr lang="en-GB" dirty="0"/>
              <a:t>(</a:t>
            </a:r>
            <a:r>
              <a:rPr lang="en-GB" dirty="0" err="1"/>
              <a:t>nibusinessinfo.co.uk</a:t>
            </a:r>
            <a:r>
              <a:rPr lang="en-GB" dirty="0"/>
              <a:t>, 2019)</a:t>
            </a:r>
            <a:br>
              <a:rPr lang="en-GB" dirty="0"/>
            </a:br>
            <a:br>
              <a:rPr lang="en-GB" dirty="0"/>
            </a:br>
            <a:endParaRPr lang="en-US" dirty="0"/>
          </a:p>
        </p:txBody>
      </p:sp>
    </p:spTree>
    <p:extLst>
      <p:ext uri="{BB962C8B-B14F-4D97-AF65-F5344CB8AC3E}">
        <p14:creationId xmlns:p14="http://schemas.microsoft.com/office/powerpoint/2010/main" val="2878303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Content Placeholder 1030">
            <a:extLst>
              <a:ext uri="{FF2B5EF4-FFF2-40B4-BE49-F238E27FC236}">
                <a16:creationId xmlns:a16="http://schemas.microsoft.com/office/drawing/2014/main" id="{10F19A86-76E0-457E-A38B-AAE8FF95D32D}"/>
              </a:ext>
            </a:extLst>
          </p:cNvPr>
          <p:cNvSpPr>
            <a:spLocks noGrp="1"/>
          </p:cNvSpPr>
          <p:nvPr>
            <p:ph idx="1"/>
          </p:nvPr>
        </p:nvSpPr>
        <p:spPr>
          <a:xfrm>
            <a:off x="618880" y="2229136"/>
            <a:ext cx="3650278" cy="4085225"/>
          </a:xfrm>
        </p:spPr>
        <p:txBody>
          <a:bodyPr>
            <a:normAutofit/>
          </a:bodyPr>
          <a:lstStyle/>
          <a:p>
            <a:r>
              <a:rPr lang="en-GB" dirty="0"/>
              <a:t>Create better products and services.</a:t>
            </a:r>
          </a:p>
          <a:p>
            <a:r>
              <a:rPr lang="en-GB" dirty="0"/>
              <a:t>Develop better strategy.</a:t>
            </a:r>
          </a:p>
          <a:p>
            <a:r>
              <a:rPr lang="en-GB" dirty="0"/>
              <a:t>Improve profitability.</a:t>
            </a:r>
          </a:p>
          <a:p>
            <a:r>
              <a:rPr lang="en-GB" dirty="0"/>
              <a:t>Recognise marker trend early. Know the competitors.</a:t>
            </a:r>
          </a:p>
          <a:p>
            <a:pPr marL="0" indent="0">
              <a:buNone/>
            </a:pPr>
            <a:r>
              <a:rPr lang="en-GB" dirty="0"/>
              <a:t>(</a:t>
            </a:r>
            <a:r>
              <a:rPr lang="en-GB" dirty="0" err="1"/>
              <a:t>nibusinessinfo.co.uk</a:t>
            </a:r>
            <a:r>
              <a:rPr lang="en-GB" dirty="0"/>
              <a:t>, 2019)</a:t>
            </a:r>
            <a:br>
              <a:rPr lang="en-GB" dirty="0"/>
            </a:br>
            <a:endParaRPr lang="en-US" dirty="0"/>
          </a:p>
        </p:txBody>
      </p:sp>
      <p:pic>
        <p:nvPicPr>
          <p:cNvPr id="1029" name="Picture 2" descr="https://lh4.googleusercontent.com/8r5AeWS_9Ku0bqXW3rT84c-Hjs1SeIkVWHLbNbKM9YRUCxFU4A5d8uY_uRzpRzV0m_98iWIGaoNuJqqilBMv_AVYfoUE9QKthuM-FssE7OgiUrVJUTlSOGqI56w7cLj_w3lKfis3rwY">
            <a:extLst>
              <a:ext uri="{FF2B5EF4-FFF2-40B4-BE49-F238E27FC236}">
                <a16:creationId xmlns:a16="http://schemas.microsoft.com/office/drawing/2014/main" id="{1B3B5866-BC71-8E45-8164-C3C8F96BA4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223853"/>
            <a:ext cx="6953577" cy="40852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F37DFEE-58E1-1945-9551-6DA59E2ABA35}"/>
              </a:ext>
            </a:extLst>
          </p:cNvPr>
          <p:cNvSpPr txBox="1"/>
          <p:nvPr/>
        </p:nvSpPr>
        <p:spPr>
          <a:xfrm>
            <a:off x="764654" y="388108"/>
            <a:ext cx="5331346" cy="615553"/>
          </a:xfrm>
          <a:prstGeom prst="rect">
            <a:avLst/>
          </a:prstGeom>
          <a:noFill/>
        </p:spPr>
        <p:txBody>
          <a:bodyPr wrap="square" rtlCol="0">
            <a:spAutoFit/>
          </a:bodyPr>
          <a:lstStyle/>
          <a:p>
            <a:r>
              <a:rPr lang="en-US" sz="3400" dirty="0"/>
              <a:t>Advantages of KM</a:t>
            </a:r>
          </a:p>
        </p:txBody>
      </p:sp>
      <p:sp>
        <p:nvSpPr>
          <p:cNvPr id="5" name="Rectangle 4">
            <a:extLst>
              <a:ext uri="{FF2B5EF4-FFF2-40B4-BE49-F238E27FC236}">
                <a16:creationId xmlns:a16="http://schemas.microsoft.com/office/drawing/2014/main" id="{52471070-4283-3249-BCE0-17606B81B883}"/>
              </a:ext>
            </a:extLst>
          </p:cNvPr>
          <p:cNvSpPr/>
          <p:nvPr/>
        </p:nvSpPr>
        <p:spPr>
          <a:xfrm>
            <a:off x="9948071" y="5527167"/>
            <a:ext cx="1239442" cy="369332"/>
          </a:xfrm>
          <a:prstGeom prst="rect">
            <a:avLst/>
          </a:prstGeom>
        </p:spPr>
        <p:txBody>
          <a:bodyPr wrap="none">
            <a:spAutoFit/>
          </a:bodyPr>
          <a:lstStyle/>
          <a:p>
            <a:r>
              <a:rPr lang="en-GB" dirty="0">
                <a:solidFill>
                  <a:srgbClr val="000000"/>
                </a:solidFill>
                <a:latin typeface="Open Sans"/>
              </a:rPr>
              <a:t>(Inc., 2019)</a:t>
            </a:r>
            <a:endParaRPr lang="en-US" dirty="0"/>
          </a:p>
        </p:txBody>
      </p:sp>
    </p:spTree>
    <p:extLst>
      <p:ext uri="{BB962C8B-B14F-4D97-AF65-F5344CB8AC3E}">
        <p14:creationId xmlns:p14="http://schemas.microsoft.com/office/powerpoint/2010/main" val="3198735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0AD1-A138-6145-975D-7FCE32B0A500}"/>
              </a:ext>
            </a:extLst>
          </p:cNvPr>
          <p:cNvSpPr>
            <a:spLocks noGrp="1"/>
          </p:cNvSpPr>
          <p:nvPr>
            <p:ph type="title"/>
          </p:nvPr>
        </p:nvSpPr>
        <p:spPr/>
        <p:txBody>
          <a:bodyPr>
            <a:normAutofit/>
          </a:bodyPr>
          <a:lstStyle/>
          <a:p>
            <a:r>
              <a:rPr lang="en-US" sz="3400" dirty="0"/>
              <a:t>Disadvantages of KM</a:t>
            </a:r>
          </a:p>
        </p:txBody>
      </p:sp>
      <p:sp>
        <p:nvSpPr>
          <p:cNvPr id="3" name="Content Placeholder 2">
            <a:extLst>
              <a:ext uri="{FF2B5EF4-FFF2-40B4-BE49-F238E27FC236}">
                <a16:creationId xmlns:a16="http://schemas.microsoft.com/office/drawing/2014/main" id="{054477C2-A1BD-CC47-8651-D70F8879CC76}"/>
              </a:ext>
            </a:extLst>
          </p:cNvPr>
          <p:cNvSpPr>
            <a:spLocks noGrp="1"/>
          </p:cNvSpPr>
          <p:nvPr>
            <p:ph idx="1"/>
          </p:nvPr>
        </p:nvSpPr>
        <p:spPr/>
        <p:txBody>
          <a:bodyPr/>
          <a:lstStyle/>
          <a:p>
            <a:pPr>
              <a:buFont typeface="+mj-lt"/>
              <a:buAutoNum type="arabicPeriod"/>
            </a:pPr>
            <a:r>
              <a:rPr lang="en-GB" dirty="0"/>
              <a:t>Making information and resources easier to find.</a:t>
            </a:r>
          </a:p>
          <a:p>
            <a:pPr>
              <a:buFont typeface="+mj-lt"/>
              <a:buAutoNum type="arabicPeriod"/>
            </a:pPr>
            <a:r>
              <a:rPr lang="en-GB" dirty="0"/>
              <a:t>Motivating people to share, reuse knowledge consistently.</a:t>
            </a:r>
          </a:p>
          <a:p>
            <a:pPr>
              <a:buFont typeface="+mj-lt"/>
              <a:buAutoNum type="arabicPeriod"/>
            </a:pPr>
            <a:r>
              <a:rPr lang="en-GB" dirty="0"/>
              <a:t>Aligning knowledge management with overall goals and business strategy.</a:t>
            </a:r>
          </a:p>
          <a:p>
            <a:pPr>
              <a:buFont typeface="+mj-lt"/>
              <a:buAutoNum type="arabicPeriod"/>
            </a:pPr>
            <a:r>
              <a:rPr lang="en-GB" dirty="0"/>
              <a:t>Choosing and implement knowledge management technology.</a:t>
            </a:r>
          </a:p>
          <a:p>
            <a:pPr marL="0" indent="0">
              <a:buNone/>
            </a:pPr>
            <a:r>
              <a:rPr lang="en-GB" dirty="0"/>
              <a:t>(</a:t>
            </a:r>
            <a:r>
              <a:rPr lang="en-GB" dirty="0" err="1"/>
              <a:t>nibusinessinfo.co.uk</a:t>
            </a:r>
            <a:r>
              <a:rPr lang="en-GB" dirty="0"/>
              <a:t>, 2019)</a:t>
            </a:r>
            <a:br>
              <a:rPr lang="en-GB" dirty="0"/>
            </a:br>
            <a:br>
              <a:rPr lang="en-GB" dirty="0"/>
            </a:br>
            <a:endParaRPr lang="en-US" dirty="0"/>
          </a:p>
        </p:txBody>
      </p:sp>
    </p:spTree>
    <p:extLst>
      <p:ext uri="{BB962C8B-B14F-4D97-AF65-F5344CB8AC3E}">
        <p14:creationId xmlns:p14="http://schemas.microsoft.com/office/powerpoint/2010/main" val="1611921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884F-6BF3-AA4C-8750-0C262E6B498F}"/>
              </a:ext>
            </a:extLst>
          </p:cNvPr>
          <p:cNvSpPr>
            <a:spLocks noGrp="1"/>
          </p:cNvSpPr>
          <p:nvPr>
            <p:ph type="title"/>
          </p:nvPr>
        </p:nvSpPr>
        <p:spPr/>
        <p:txBody>
          <a:bodyPr/>
          <a:lstStyle/>
          <a:p>
            <a:r>
              <a:rPr lang="en-GB" dirty="0"/>
              <a:t>To overcome KM challenges</a:t>
            </a:r>
            <a:br>
              <a:rPr lang="en-GB" dirty="0"/>
            </a:br>
            <a:endParaRPr lang="en-US" dirty="0"/>
          </a:p>
        </p:txBody>
      </p:sp>
      <p:sp>
        <p:nvSpPr>
          <p:cNvPr id="3" name="Content Placeholder 2">
            <a:extLst>
              <a:ext uri="{FF2B5EF4-FFF2-40B4-BE49-F238E27FC236}">
                <a16:creationId xmlns:a16="http://schemas.microsoft.com/office/drawing/2014/main" id="{C793AD9E-DC14-8E4B-9162-1ECB88BC4A79}"/>
              </a:ext>
            </a:extLst>
          </p:cNvPr>
          <p:cNvSpPr>
            <a:spLocks noGrp="1"/>
          </p:cNvSpPr>
          <p:nvPr>
            <p:ph idx="1"/>
          </p:nvPr>
        </p:nvSpPr>
        <p:spPr/>
        <p:txBody>
          <a:bodyPr/>
          <a:lstStyle/>
          <a:p>
            <a:pPr>
              <a:buFont typeface="+mj-lt"/>
              <a:buAutoNum type="arabicPeriod"/>
            </a:pPr>
            <a:r>
              <a:rPr lang="en-GB" dirty="0"/>
              <a:t>Develop clear process to capture, record and share business knowledge.</a:t>
            </a:r>
          </a:p>
          <a:p>
            <a:pPr>
              <a:buFont typeface="+mj-lt"/>
              <a:buAutoNum type="arabicPeriod"/>
            </a:pPr>
            <a:r>
              <a:rPr lang="en-GB" dirty="0"/>
              <a:t>Create a corporate culture of knowledge sharing between employees and management.</a:t>
            </a:r>
          </a:p>
          <a:p>
            <a:pPr>
              <a:buFont typeface="+mj-lt"/>
              <a:buAutoNum type="arabicPeriod"/>
            </a:pPr>
            <a:r>
              <a:rPr lang="en-GB" dirty="0"/>
              <a:t>Consider budget, strategy and training for new KM and consider change management strategy for introducing new KM.</a:t>
            </a:r>
          </a:p>
          <a:p>
            <a:pPr marL="0" indent="0">
              <a:buNone/>
            </a:pPr>
            <a:r>
              <a:rPr lang="en-GB" dirty="0"/>
              <a:t>(</a:t>
            </a:r>
            <a:r>
              <a:rPr lang="en-GB" dirty="0" err="1"/>
              <a:t>Bloomfire</a:t>
            </a:r>
            <a:r>
              <a:rPr lang="en-GB" dirty="0"/>
              <a:t>, 2019)</a:t>
            </a:r>
            <a:br>
              <a:rPr lang="en-GB" dirty="0"/>
            </a:br>
            <a:endParaRPr lang="en-US" dirty="0"/>
          </a:p>
        </p:txBody>
      </p:sp>
    </p:spTree>
    <p:extLst>
      <p:ext uri="{BB962C8B-B14F-4D97-AF65-F5344CB8AC3E}">
        <p14:creationId xmlns:p14="http://schemas.microsoft.com/office/powerpoint/2010/main" val="2372932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AD6DA-EFA8-B04D-BA56-5C1AE0E22EFA}"/>
              </a:ext>
            </a:extLst>
          </p:cNvPr>
          <p:cNvSpPr>
            <a:spLocks noGrp="1"/>
          </p:cNvSpPr>
          <p:nvPr>
            <p:ph type="title"/>
          </p:nvPr>
        </p:nvSpPr>
        <p:spPr/>
        <p:txBody>
          <a:bodyPr>
            <a:normAutofit/>
          </a:bodyPr>
          <a:lstStyle/>
          <a:p>
            <a:r>
              <a:rPr lang="en-GB" sz="3400" dirty="0"/>
              <a:t>Definition of stakeholders</a:t>
            </a:r>
            <a:endParaRPr lang="en-US" sz="3400" dirty="0"/>
          </a:p>
        </p:txBody>
      </p:sp>
      <p:sp>
        <p:nvSpPr>
          <p:cNvPr id="3" name="Content Placeholder 2">
            <a:extLst>
              <a:ext uri="{FF2B5EF4-FFF2-40B4-BE49-F238E27FC236}">
                <a16:creationId xmlns:a16="http://schemas.microsoft.com/office/drawing/2014/main" id="{95F41EE9-DC05-154E-A0B0-9AD914C30039}"/>
              </a:ext>
            </a:extLst>
          </p:cNvPr>
          <p:cNvSpPr>
            <a:spLocks noGrp="1"/>
          </p:cNvSpPr>
          <p:nvPr>
            <p:ph idx="1"/>
          </p:nvPr>
        </p:nvSpPr>
        <p:spPr/>
        <p:txBody>
          <a:bodyPr>
            <a:normAutofit/>
          </a:bodyPr>
          <a:lstStyle/>
          <a:p>
            <a:r>
              <a:rPr lang="en-GB" dirty="0"/>
              <a:t>Anybody who can affect or is affected by organisational strategy or project.</a:t>
            </a:r>
          </a:p>
          <a:p>
            <a:r>
              <a:rPr lang="en-GB" dirty="0"/>
              <a:t>They can be internal or external, like customers, suppliers, Governance and influencer like media. </a:t>
            </a:r>
          </a:p>
          <a:p>
            <a:pPr lvl="1"/>
            <a:r>
              <a:rPr lang="en-GB" dirty="0"/>
              <a:t>Advantage of KM to the client:</a:t>
            </a:r>
          </a:p>
          <a:p>
            <a:pPr lvl="1">
              <a:buFont typeface="+mj-lt"/>
              <a:buAutoNum type="arabicPeriod"/>
            </a:pPr>
            <a:r>
              <a:rPr lang="en-GB" dirty="0"/>
              <a:t>Reduce time to react.</a:t>
            </a:r>
          </a:p>
          <a:p>
            <a:pPr lvl="1">
              <a:buFont typeface="+mj-lt"/>
              <a:buAutoNum type="arabicPeriod"/>
            </a:pPr>
            <a:r>
              <a:rPr lang="en-GB" dirty="0"/>
              <a:t>Increase quality of the products and services.</a:t>
            </a:r>
          </a:p>
          <a:p>
            <a:pPr lvl="1">
              <a:buFont typeface="+mj-lt"/>
              <a:buAutoNum type="arabicPeriod"/>
            </a:pPr>
            <a:r>
              <a:rPr lang="en-GB" dirty="0"/>
              <a:t>Better communication with customers.</a:t>
            </a:r>
          </a:p>
          <a:p>
            <a:pPr lvl="1"/>
            <a:r>
              <a:rPr lang="en-GB" dirty="0"/>
              <a:t>Advantage of KM to the employees.</a:t>
            </a:r>
          </a:p>
          <a:p>
            <a:pPr lvl="1">
              <a:buFont typeface="+mj-lt"/>
              <a:buAutoNum type="arabicPeriod"/>
            </a:pPr>
            <a:r>
              <a:rPr lang="en-GB" dirty="0"/>
              <a:t>Increase motivation.</a:t>
            </a:r>
          </a:p>
          <a:p>
            <a:pPr marL="457200" lvl="1" indent="0">
              <a:buNone/>
            </a:pPr>
            <a:r>
              <a:rPr lang="en-GB" dirty="0"/>
              <a:t>(</a:t>
            </a:r>
            <a:r>
              <a:rPr lang="en-GB" dirty="0" err="1"/>
              <a:t>Stakeholdermap.com</a:t>
            </a:r>
            <a:r>
              <a:rPr lang="en-GB" dirty="0"/>
              <a:t>, 2019)</a:t>
            </a:r>
            <a:endParaRPr lang="en-US" dirty="0"/>
          </a:p>
        </p:txBody>
      </p:sp>
    </p:spTree>
    <p:extLst>
      <p:ext uri="{BB962C8B-B14F-4D97-AF65-F5344CB8AC3E}">
        <p14:creationId xmlns:p14="http://schemas.microsoft.com/office/powerpoint/2010/main" val="2966543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73BB-32A9-FB43-B12C-092A34FB0B6A}"/>
              </a:ext>
            </a:extLst>
          </p:cNvPr>
          <p:cNvSpPr>
            <a:spLocks noGrp="1"/>
          </p:cNvSpPr>
          <p:nvPr>
            <p:ph type="title"/>
          </p:nvPr>
        </p:nvSpPr>
        <p:spPr/>
        <p:txBody>
          <a:bodyPr/>
          <a:lstStyle/>
          <a:p>
            <a:r>
              <a:rPr lang="en-GB" dirty="0"/>
              <a:t>What is Amazon?</a:t>
            </a:r>
            <a:br>
              <a:rPr lang="en-GB" dirty="0"/>
            </a:br>
            <a:endParaRPr lang="en-US" dirty="0"/>
          </a:p>
        </p:txBody>
      </p:sp>
      <p:sp>
        <p:nvSpPr>
          <p:cNvPr id="3" name="Content Placeholder 2">
            <a:extLst>
              <a:ext uri="{FF2B5EF4-FFF2-40B4-BE49-F238E27FC236}">
                <a16:creationId xmlns:a16="http://schemas.microsoft.com/office/drawing/2014/main" id="{93F872A9-0778-264D-87D9-A8479E35FF3B}"/>
              </a:ext>
            </a:extLst>
          </p:cNvPr>
          <p:cNvSpPr>
            <a:spLocks noGrp="1"/>
          </p:cNvSpPr>
          <p:nvPr>
            <p:ph idx="1"/>
          </p:nvPr>
        </p:nvSpPr>
        <p:spPr/>
        <p:txBody>
          <a:bodyPr/>
          <a:lstStyle/>
          <a:p>
            <a:r>
              <a:rPr lang="en-GB" dirty="0"/>
              <a:t>It is a massive online retailer that has a market capitalisation as of June 2018, it is excess of $268 billion US. The individual business to sell and display products for sale online. It is the largest internet retailer in the world by revenue. </a:t>
            </a:r>
          </a:p>
          <a:p>
            <a:r>
              <a:rPr lang="en-GB" dirty="0"/>
              <a:t>Amazon organisation using KM</a:t>
            </a:r>
          </a:p>
          <a:p>
            <a:pPr marL="0" indent="0">
              <a:buNone/>
            </a:pPr>
            <a:r>
              <a:rPr lang="en-GB" dirty="0"/>
              <a:t>(Ecommerce Platforms, 2019)</a:t>
            </a:r>
            <a:endParaRPr lang="en-US" dirty="0"/>
          </a:p>
        </p:txBody>
      </p:sp>
    </p:spTree>
    <p:extLst>
      <p:ext uri="{BB962C8B-B14F-4D97-AF65-F5344CB8AC3E}">
        <p14:creationId xmlns:p14="http://schemas.microsoft.com/office/powerpoint/2010/main" val="314045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E999-7309-8B4E-9922-1CAE3C695E5B}"/>
              </a:ext>
            </a:extLst>
          </p:cNvPr>
          <p:cNvSpPr>
            <a:spLocks noGrp="1"/>
          </p:cNvSpPr>
          <p:nvPr>
            <p:ph type="title"/>
          </p:nvPr>
        </p:nvSpPr>
        <p:spPr/>
        <p:txBody>
          <a:bodyPr>
            <a:normAutofit/>
          </a:bodyPr>
          <a:lstStyle/>
          <a:p>
            <a:r>
              <a:rPr lang="en-GB" sz="3400" dirty="0"/>
              <a:t>Amazon organisation utilising KM</a:t>
            </a:r>
            <a:endParaRPr lang="en-US" sz="3400" dirty="0"/>
          </a:p>
        </p:txBody>
      </p:sp>
      <p:sp>
        <p:nvSpPr>
          <p:cNvPr id="3" name="Content Placeholder 2">
            <a:extLst>
              <a:ext uri="{FF2B5EF4-FFF2-40B4-BE49-F238E27FC236}">
                <a16:creationId xmlns:a16="http://schemas.microsoft.com/office/drawing/2014/main" id="{CBBADFEC-853A-7E4A-A5AF-5725B913B23E}"/>
              </a:ext>
            </a:extLst>
          </p:cNvPr>
          <p:cNvSpPr>
            <a:spLocks noGrp="1"/>
          </p:cNvSpPr>
          <p:nvPr>
            <p:ph idx="1"/>
          </p:nvPr>
        </p:nvSpPr>
        <p:spPr/>
        <p:txBody>
          <a:bodyPr>
            <a:normAutofit/>
          </a:bodyPr>
          <a:lstStyle/>
          <a:p>
            <a:r>
              <a:rPr lang="en-GB" dirty="0"/>
              <a:t>Amazon company processing billions of transaction every month, impractical for the company to have a live customers services to answer the question or providing every update and resolve every complaints.</a:t>
            </a:r>
          </a:p>
          <a:p>
            <a:r>
              <a:rPr lang="en-GB" dirty="0"/>
              <a:t>Instead Amazon used KM in perfect way by using artificial intelligence knowledge representative  and voice recognition Technology. As well as connect </a:t>
            </a:r>
            <a:r>
              <a:rPr lang="en-GB" dirty="0" err="1"/>
              <a:t>Amazon.com</a:t>
            </a:r>
            <a:r>
              <a:rPr lang="en-GB" dirty="0"/>
              <a:t> provide updates to customers on when their orders will be delivered by using historical customer services. </a:t>
            </a:r>
          </a:p>
          <a:p>
            <a:r>
              <a:rPr lang="en-GB" dirty="0"/>
              <a:t>Finial remarkable example KM from Amazon is it seller (APLS) allows sellers notification 60 seconds after another change the price.</a:t>
            </a:r>
          </a:p>
          <a:p>
            <a:br>
              <a:rPr lang="en-GB" dirty="0"/>
            </a:br>
            <a:br>
              <a:rPr lang="en-GB" dirty="0"/>
            </a:br>
            <a:endParaRPr lang="en-US" dirty="0"/>
          </a:p>
        </p:txBody>
      </p:sp>
    </p:spTree>
    <p:extLst>
      <p:ext uri="{BB962C8B-B14F-4D97-AF65-F5344CB8AC3E}">
        <p14:creationId xmlns:p14="http://schemas.microsoft.com/office/powerpoint/2010/main" val="24334932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F213D-CA52-C947-B76B-647404CE8A61}"/>
              </a:ext>
            </a:extLst>
          </p:cNvPr>
          <p:cNvSpPr>
            <a:spLocks noGrp="1"/>
          </p:cNvSpPr>
          <p:nvPr>
            <p:ph type="title"/>
          </p:nvPr>
        </p:nvSpPr>
        <p:spPr/>
        <p:txBody>
          <a:bodyPr>
            <a:normAutofit/>
          </a:bodyPr>
          <a:lstStyle/>
          <a:p>
            <a:r>
              <a:rPr lang="en-US" dirty="0"/>
              <a:t>Amazon using KM system</a:t>
            </a:r>
          </a:p>
        </p:txBody>
      </p:sp>
      <p:sp>
        <p:nvSpPr>
          <p:cNvPr id="3" name="Content Placeholder 2">
            <a:extLst>
              <a:ext uri="{FF2B5EF4-FFF2-40B4-BE49-F238E27FC236}">
                <a16:creationId xmlns:a16="http://schemas.microsoft.com/office/drawing/2014/main" id="{9C60A78E-FA7F-6F4F-8B4B-DD4C224806B9}"/>
              </a:ext>
            </a:extLst>
          </p:cNvPr>
          <p:cNvSpPr>
            <a:spLocks noGrp="1"/>
          </p:cNvSpPr>
          <p:nvPr>
            <p:ph idx="1"/>
          </p:nvPr>
        </p:nvSpPr>
        <p:spPr/>
        <p:txBody>
          <a:bodyPr>
            <a:normAutofit/>
          </a:bodyPr>
          <a:lstStyle/>
          <a:p>
            <a:pPr marL="0" indent="0">
              <a:buNone/>
            </a:pPr>
            <a:r>
              <a:rPr lang="en-GB" dirty="0"/>
              <a:t>	Amazon used and practices KM system to add significant value for their 	customers  by different ways:</a:t>
            </a:r>
          </a:p>
          <a:p>
            <a:pPr marL="400050" lvl="1" indent="0">
              <a:buNone/>
            </a:pPr>
            <a:r>
              <a:rPr lang="en-GB" dirty="0"/>
              <a:t>1- One portal/ one interact: everything we buy from Amazon done in one portal (food, books… etc.)</a:t>
            </a:r>
          </a:p>
          <a:p>
            <a:pPr marL="400050" lvl="1" indent="0">
              <a:buNone/>
            </a:pPr>
            <a:r>
              <a:rPr lang="en-GB" dirty="0"/>
              <a:t>2- Consistent presentation</a:t>
            </a:r>
          </a:p>
          <a:p>
            <a:pPr marL="400050" lvl="1" indent="0">
              <a:buNone/>
            </a:pPr>
            <a:r>
              <a:rPr lang="en-GB" dirty="0"/>
              <a:t>3- Modular content: they organise every page full of information in easy to read</a:t>
            </a:r>
          </a:p>
          <a:p>
            <a:pPr marL="400050" lvl="1" indent="0">
              <a:buNone/>
            </a:pPr>
            <a:r>
              <a:rPr lang="en-GB" dirty="0"/>
              <a:t>That will bring easy and comfort for user and  lowing less anxiety to explore in different area. </a:t>
            </a:r>
          </a:p>
          <a:p>
            <a:pPr marL="400050" lvl="1" indent="0">
              <a:buNone/>
            </a:pPr>
            <a:endParaRPr lang="en-GB" dirty="0"/>
          </a:p>
        </p:txBody>
      </p:sp>
    </p:spTree>
    <p:extLst>
      <p:ext uri="{BB962C8B-B14F-4D97-AF65-F5344CB8AC3E}">
        <p14:creationId xmlns:p14="http://schemas.microsoft.com/office/powerpoint/2010/main" val="2786226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176C2-5672-B643-A3B2-8E42B3B80F03}"/>
              </a:ext>
            </a:extLst>
          </p:cNvPr>
          <p:cNvSpPr>
            <a:spLocks noGrp="1"/>
          </p:cNvSpPr>
          <p:nvPr>
            <p:ph type="title"/>
          </p:nvPr>
        </p:nvSpPr>
        <p:spPr/>
        <p:txBody>
          <a:bodyPr>
            <a:normAutofit/>
          </a:bodyPr>
          <a:lstStyle/>
          <a:p>
            <a:r>
              <a:rPr lang="en-GB" dirty="0"/>
              <a:t>Benefits of using KM in Amazon</a:t>
            </a:r>
            <a:br>
              <a:rPr lang="en-GB" dirty="0"/>
            </a:br>
            <a:endParaRPr lang="en-US" dirty="0"/>
          </a:p>
        </p:txBody>
      </p:sp>
      <p:sp>
        <p:nvSpPr>
          <p:cNvPr id="3" name="Content Placeholder 2">
            <a:extLst>
              <a:ext uri="{FF2B5EF4-FFF2-40B4-BE49-F238E27FC236}">
                <a16:creationId xmlns:a16="http://schemas.microsoft.com/office/drawing/2014/main" id="{C6200355-4EF1-E149-9C7B-87D8BDEE1954}"/>
              </a:ext>
            </a:extLst>
          </p:cNvPr>
          <p:cNvSpPr>
            <a:spLocks noGrp="1"/>
          </p:cNvSpPr>
          <p:nvPr>
            <p:ph idx="1"/>
          </p:nvPr>
        </p:nvSpPr>
        <p:spPr/>
        <p:txBody>
          <a:bodyPr>
            <a:normAutofit/>
          </a:bodyPr>
          <a:lstStyle/>
          <a:p>
            <a:r>
              <a:rPr lang="en-GB" dirty="0"/>
              <a:t>Using </a:t>
            </a:r>
            <a:r>
              <a:rPr lang="en-GB" dirty="0" err="1"/>
              <a:t>Amazon.com</a:t>
            </a:r>
            <a:r>
              <a:rPr lang="en-GB" dirty="0"/>
              <a:t> is a perfect example of effective KM, make things easy by collecting all knowledge and information on a single platform, people will use it easily.</a:t>
            </a:r>
          </a:p>
          <a:p>
            <a:r>
              <a:rPr lang="en-GB" dirty="0"/>
              <a:t>Amazon is a Technology company used the new west product is called Amazon connect. </a:t>
            </a:r>
          </a:p>
          <a:p>
            <a:r>
              <a:rPr lang="en-GB" dirty="0"/>
              <a:t>Using this new Technology impact positively to Amazon.</a:t>
            </a:r>
          </a:p>
          <a:p>
            <a:pPr marL="0" indent="0">
              <a:buNone/>
            </a:pPr>
            <a:r>
              <a:rPr lang="en-GB" dirty="0"/>
              <a:t>(Spoke, 2019)</a:t>
            </a:r>
          </a:p>
        </p:txBody>
      </p:sp>
    </p:spTree>
    <p:extLst>
      <p:ext uri="{BB962C8B-B14F-4D97-AF65-F5344CB8AC3E}">
        <p14:creationId xmlns:p14="http://schemas.microsoft.com/office/powerpoint/2010/main" val="3707555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269D6-67DC-7248-86A5-1B1D0A30D9E5}"/>
              </a:ext>
            </a:extLst>
          </p:cNvPr>
          <p:cNvSpPr>
            <a:spLocks noGrp="1"/>
          </p:cNvSpPr>
          <p:nvPr>
            <p:ph type="title"/>
          </p:nvPr>
        </p:nvSpPr>
        <p:spPr/>
        <p:txBody>
          <a:bodyPr>
            <a:normAutofit/>
          </a:bodyPr>
          <a:lstStyle/>
          <a:p>
            <a:r>
              <a:rPr lang="en-GB" sz="3400" dirty="0"/>
              <a:t>Advantages of Amazon utilising KM</a:t>
            </a:r>
            <a:endParaRPr lang="en-US" sz="3400" dirty="0"/>
          </a:p>
        </p:txBody>
      </p:sp>
      <p:sp>
        <p:nvSpPr>
          <p:cNvPr id="3" name="Content Placeholder 2">
            <a:extLst>
              <a:ext uri="{FF2B5EF4-FFF2-40B4-BE49-F238E27FC236}">
                <a16:creationId xmlns:a16="http://schemas.microsoft.com/office/drawing/2014/main" id="{193003A4-FA25-1F4E-A588-C6B3D0B69C0F}"/>
              </a:ext>
            </a:extLst>
          </p:cNvPr>
          <p:cNvSpPr>
            <a:spLocks noGrp="1"/>
          </p:cNvSpPr>
          <p:nvPr>
            <p:ph idx="1"/>
          </p:nvPr>
        </p:nvSpPr>
        <p:spPr/>
        <p:txBody>
          <a:bodyPr>
            <a:normAutofit fontScale="85000" lnSpcReduction="20000"/>
          </a:bodyPr>
          <a:lstStyle/>
          <a:p>
            <a:r>
              <a:rPr lang="en-GB" sz="2300" dirty="0"/>
              <a:t>KM help to increase  the productivity that lead to increase the profitability in Amazon:</a:t>
            </a:r>
          </a:p>
          <a:p>
            <a:pPr lvl="1">
              <a:buFont typeface="+mj-lt"/>
              <a:buAutoNum type="arabicPeriod"/>
            </a:pPr>
            <a:r>
              <a:rPr lang="en-GB" sz="2300" dirty="0"/>
              <a:t>Financially; will increase profit, decrease cost and higher profit.</a:t>
            </a:r>
          </a:p>
          <a:p>
            <a:pPr lvl="1">
              <a:buFont typeface="+mj-lt"/>
              <a:buAutoNum type="arabicPeriod"/>
            </a:pPr>
            <a:r>
              <a:rPr lang="en-GB" sz="2300" dirty="0"/>
              <a:t>Improve customers relationship with the company  and the brand.</a:t>
            </a:r>
          </a:p>
          <a:p>
            <a:pPr lvl="1">
              <a:buFont typeface="+mj-lt"/>
              <a:buAutoNum type="arabicPeriod"/>
            </a:pPr>
            <a:r>
              <a:rPr lang="en-GB" sz="2300" dirty="0"/>
              <a:t>Make the customers feel happier and more satisfaction.</a:t>
            </a:r>
          </a:p>
          <a:p>
            <a:pPr lvl="1">
              <a:buFont typeface="+mj-lt"/>
              <a:buAutoNum type="arabicPeriod"/>
            </a:pPr>
            <a:r>
              <a:rPr lang="en-GB" sz="2300" dirty="0"/>
              <a:t>Amazon almost magical  personalized That will impact positively in the company to increase productivity and increase profitability.</a:t>
            </a:r>
          </a:p>
          <a:p>
            <a:pPr lvl="1">
              <a:buFont typeface="+mj-lt"/>
              <a:buAutoNum type="arabicPeriod"/>
            </a:pPr>
            <a:r>
              <a:rPr lang="en-GB" sz="2300" dirty="0"/>
              <a:t>Reducing services.</a:t>
            </a:r>
          </a:p>
          <a:p>
            <a:pPr lvl="1">
              <a:buFont typeface="+mj-lt"/>
              <a:buAutoNum type="arabicPeriod"/>
            </a:pPr>
            <a:r>
              <a:rPr lang="en-GB" sz="2300" dirty="0"/>
              <a:t>Performance centred. </a:t>
            </a:r>
          </a:p>
          <a:p>
            <a:pPr lvl="1">
              <a:buFont typeface="+mj-lt"/>
              <a:buAutoNum type="arabicPeriod"/>
            </a:pPr>
            <a:r>
              <a:rPr lang="en-GB" sz="2300" dirty="0"/>
              <a:t>Great online help.</a:t>
            </a:r>
          </a:p>
          <a:p>
            <a:pPr lvl="1">
              <a:buFont typeface="+mj-lt"/>
              <a:buAutoNum type="arabicPeriod"/>
            </a:pPr>
            <a:r>
              <a:rPr lang="en-GB" sz="2300" dirty="0"/>
              <a:t>mobility </a:t>
            </a:r>
            <a:r>
              <a:rPr lang="en-GB" dirty="0"/>
              <a:t>(Anon, 2019)</a:t>
            </a:r>
            <a:endParaRPr lang="en-US" sz="2300" dirty="0"/>
          </a:p>
        </p:txBody>
      </p:sp>
    </p:spTree>
    <p:extLst>
      <p:ext uri="{BB962C8B-B14F-4D97-AF65-F5344CB8AC3E}">
        <p14:creationId xmlns:p14="http://schemas.microsoft.com/office/powerpoint/2010/main" val="822930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7A57-EB86-0540-B47F-40DC8517AABD}"/>
              </a:ext>
            </a:extLst>
          </p:cNvPr>
          <p:cNvSpPr>
            <a:spLocks noGrp="1"/>
          </p:cNvSpPr>
          <p:nvPr>
            <p:ph type="title"/>
          </p:nvPr>
        </p:nvSpPr>
        <p:spPr/>
        <p:txBody>
          <a:bodyPr/>
          <a:lstStyle/>
          <a:p>
            <a:r>
              <a:rPr lang="en-GB" dirty="0"/>
              <a:t>Disadvantage using KM in Amazon.</a:t>
            </a:r>
            <a:br>
              <a:rPr lang="en-GB" dirty="0"/>
            </a:br>
            <a:endParaRPr lang="en-US" dirty="0"/>
          </a:p>
        </p:txBody>
      </p:sp>
      <p:sp>
        <p:nvSpPr>
          <p:cNvPr id="3" name="Content Placeholder 2">
            <a:extLst>
              <a:ext uri="{FF2B5EF4-FFF2-40B4-BE49-F238E27FC236}">
                <a16:creationId xmlns:a16="http://schemas.microsoft.com/office/drawing/2014/main" id="{E88E8B8A-FDBA-8141-8442-3E16F1428200}"/>
              </a:ext>
            </a:extLst>
          </p:cNvPr>
          <p:cNvSpPr>
            <a:spLocks noGrp="1"/>
          </p:cNvSpPr>
          <p:nvPr>
            <p:ph idx="1"/>
          </p:nvPr>
        </p:nvSpPr>
        <p:spPr/>
        <p:txBody>
          <a:bodyPr>
            <a:normAutofit/>
          </a:bodyPr>
          <a:lstStyle/>
          <a:p>
            <a:pPr>
              <a:buFont typeface="+mj-lt"/>
              <a:buAutoNum type="arabicPeriod"/>
            </a:pPr>
            <a:r>
              <a:rPr lang="en-GB" dirty="0"/>
              <a:t>No live interaction with human could result in system misuse that may lead to fraudulent act.</a:t>
            </a:r>
          </a:p>
          <a:p>
            <a:pPr>
              <a:buFont typeface="+mj-lt"/>
              <a:buAutoNum type="arabicPeriod"/>
            </a:pPr>
            <a:r>
              <a:rPr lang="en-GB" dirty="0"/>
              <a:t>The system could be hacked or the sensitive data can be lost and leaked resulting in great loss to Amazon. That will impact negatively  on Amazon as will as on stakeholders.</a:t>
            </a:r>
          </a:p>
          <a:p>
            <a:pPr>
              <a:buFont typeface="+mj-lt"/>
              <a:buAutoNum type="arabicPeriod"/>
            </a:pPr>
            <a:r>
              <a:rPr lang="en-GB" dirty="0"/>
              <a:t>Amazon using automated customer service interface point instead of human interface to speed things up and facilitate shopping on customers.  Some customers may be attempted to abuse the system by entering false and illegitimate information to complete their transactions.</a:t>
            </a:r>
          </a:p>
          <a:p>
            <a:pPr marL="0" indent="0">
              <a:buNone/>
            </a:pPr>
            <a:r>
              <a:rPr lang="en-GB" dirty="0"/>
              <a:t>(</a:t>
            </a:r>
            <a:r>
              <a:rPr lang="en-GB" dirty="0" err="1"/>
              <a:t>Simonconsulting.at</a:t>
            </a:r>
            <a:r>
              <a:rPr lang="en-GB" dirty="0"/>
              <a:t>, 2019)</a:t>
            </a:r>
            <a:endParaRPr lang="en-US" dirty="0"/>
          </a:p>
        </p:txBody>
      </p:sp>
    </p:spTree>
    <p:extLst>
      <p:ext uri="{BB962C8B-B14F-4D97-AF65-F5344CB8AC3E}">
        <p14:creationId xmlns:p14="http://schemas.microsoft.com/office/powerpoint/2010/main" val="38122607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2F08-F1DA-AC45-A89B-222BBD861786}"/>
              </a:ext>
            </a:extLst>
          </p:cNvPr>
          <p:cNvSpPr>
            <a:spLocks noGrp="1"/>
          </p:cNvSpPr>
          <p:nvPr>
            <p:ph type="title"/>
          </p:nvPr>
        </p:nvSpPr>
        <p:spPr/>
        <p:txBody>
          <a:bodyPr>
            <a:normAutofit fontScale="90000"/>
          </a:bodyPr>
          <a:lstStyle/>
          <a:p>
            <a:r>
              <a:rPr lang="en-GB" dirty="0"/>
              <a:t>Advantage using KM to the customer in Amazon.</a:t>
            </a:r>
            <a:br>
              <a:rPr lang="en-GB" dirty="0"/>
            </a:br>
            <a:endParaRPr lang="en-US" dirty="0"/>
          </a:p>
        </p:txBody>
      </p:sp>
      <p:sp>
        <p:nvSpPr>
          <p:cNvPr id="3" name="Content Placeholder 2">
            <a:extLst>
              <a:ext uri="{FF2B5EF4-FFF2-40B4-BE49-F238E27FC236}">
                <a16:creationId xmlns:a16="http://schemas.microsoft.com/office/drawing/2014/main" id="{B01E1316-7320-DC48-83DF-FBB37D71A923}"/>
              </a:ext>
            </a:extLst>
          </p:cNvPr>
          <p:cNvSpPr>
            <a:spLocks noGrp="1"/>
          </p:cNvSpPr>
          <p:nvPr>
            <p:ph idx="1"/>
          </p:nvPr>
        </p:nvSpPr>
        <p:spPr/>
        <p:txBody>
          <a:bodyPr/>
          <a:lstStyle/>
          <a:p>
            <a:pPr>
              <a:buFont typeface="+mj-lt"/>
              <a:buAutoNum type="arabicPeriod"/>
            </a:pPr>
            <a:r>
              <a:rPr lang="en-GB" dirty="0"/>
              <a:t>Save time to shopping with diversity of selections.</a:t>
            </a:r>
          </a:p>
          <a:p>
            <a:pPr>
              <a:buFont typeface="+mj-lt"/>
              <a:buAutoNum type="arabicPeriod"/>
            </a:pPr>
            <a:r>
              <a:rPr lang="en-GB" dirty="0"/>
              <a:t>Cheaper shopping </a:t>
            </a:r>
          </a:p>
          <a:p>
            <a:pPr>
              <a:buFont typeface="+mj-lt"/>
              <a:buAutoNum type="arabicPeriod"/>
            </a:pPr>
            <a:r>
              <a:rPr lang="en-GB" dirty="0"/>
              <a:t>More convenient to shop with Amazon.</a:t>
            </a:r>
          </a:p>
          <a:p>
            <a:pPr>
              <a:buFont typeface="+mj-lt"/>
              <a:buAutoNum type="arabicPeriod"/>
            </a:pPr>
            <a:r>
              <a:rPr lang="en-GB" dirty="0"/>
              <a:t>Secure Shopping by keeping card number secured</a:t>
            </a:r>
          </a:p>
          <a:p>
            <a:pPr marL="0" indent="0">
              <a:buNone/>
            </a:pPr>
            <a:r>
              <a:rPr lang="en-GB" dirty="0"/>
              <a:t>(</a:t>
            </a:r>
            <a:r>
              <a:rPr lang="en-GB" dirty="0" err="1"/>
              <a:t>Pdfs.semanticscholar.org</a:t>
            </a:r>
            <a:r>
              <a:rPr lang="en-GB" dirty="0"/>
              <a:t>, 2019)</a:t>
            </a:r>
            <a:endParaRPr lang="en-US" dirty="0"/>
          </a:p>
        </p:txBody>
      </p:sp>
    </p:spTree>
    <p:extLst>
      <p:ext uri="{BB962C8B-B14F-4D97-AF65-F5344CB8AC3E}">
        <p14:creationId xmlns:p14="http://schemas.microsoft.com/office/powerpoint/2010/main" val="1034610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D7CF-D23F-254D-A5FB-53F2874EC234}"/>
              </a:ext>
            </a:extLst>
          </p:cNvPr>
          <p:cNvSpPr>
            <a:spLocks noGrp="1"/>
          </p:cNvSpPr>
          <p:nvPr>
            <p:ph type="title"/>
          </p:nvPr>
        </p:nvSpPr>
        <p:spPr/>
        <p:txBody>
          <a:bodyPr>
            <a:normAutofit fontScale="90000"/>
          </a:bodyPr>
          <a:lstStyle/>
          <a:p>
            <a:r>
              <a:rPr lang="en-GB" dirty="0"/>
              <a:t>Disadvantage using KM to customers in Amazon.</a:t>
            </a:r>
            <a:br>
              <a:rPr lang="en-GB" dirty="0"/>
            </a:br>
            <a:endParaRPr lang="en-US" dirty="0"/>
          </a:p>
        </p:txBody>
      </p:sp>
      <p:sp>
        <p:nvSpPr>
          <p:cNvPr id="3" name="Content Placeholder 2">
            <a:extLst>
              <a:ext uri="{FF2B5EF4-FFF2-40B4-BE49-F238E27FC236}">
                <a16:creationId xmlns:a16="http://schemas.microsoft.com/office/drawing/2014/main" id="{F8C5FD8A-D890-204A-ABA0-A5A1E20528CC}"/>
              </a:ext>
            </a:extLst>
          </p:cNvPr>
          <p:cNvSpPr>
            <a:spLocks noGrp="1"/>
          </p:cNvSpPr>
          <p:nvPr>
            <p:ph idx="1"/>
          </p:nvPr>
        </p:nvSpPr>
        <p:spPr/>
        <p:txBody>
          <a:bodyPr/>
          <a:lstStyle/>
          <a:p>
            <a:pPr>
              <a:buFont typeface="+mj-lt"/>
              <a:buAutoNum type="arabicPeriod"/>
            </a:pPr>
            <a:r>
              <a:rPr lang="en-GB" dirty="0"/>
              <a:t>As a customers there details could be lost or stolen  bank details or their ID could be stolen, that leads to lake of trust with the company. </a:t>
            </a:r>
          </a:p>
          <a:p>
            <a:pPr>
              <a:buFont typeface="+mj-lt"/>
              <a:buAutoNum type="arabicPeriod"/>
            </a:pPr>
            <a:r>
              <a:rPr lang="en-GB" dirty="0"/>
              <a:t>Time wasting. As the system may present the item in different form or the customers differently than the real causing customer to return the goods or items.</a:t>
            </a:r>
          </a:p>
          <a:p>
            <a:pPr marL="0" indent="0">
              <a:buNone/>
            </a:pPr>
            <a:r>
              <a:rPr lang="en-GB" dirty="0"/>
              <a:t>(</a:t>
            </a:r>
            <a:r>
              <a:rPr lang="en-GB" dirty="0" err="1"/>
              <a:t>Pdfs.semanticscholar.org</a:t>
            </a:r>
            <a:r>
              <a:rPr lang="en-GB" dirty="0"/>
              <a:t>, 2019)</a:t>
            </a:r>
          </a:p>
        </p:txBody>
      </p:sp>
    </p:spTree>
    <p:extLst>
      <p:ext uri="{BB962C8B-B14F-4D97-AF65-F5344CB8AC3E}">
        <p14:creationId xmlns:p14="http://schemas.microsoft.com/office/powerpoint/2010/main" val="37214061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F8E78-B5E5-2A43-8632-DAB728A7497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F964A1C-0CB3-1E4B-8C10-8497DED08A5E}"/>
              </a:ext>
            </a:extLst>
          </p:cNvPr>
          <p:cNvSpPr>
            <a:spLocks noGrp="1"/>
          </p:cNvSpPr>
          <p:nvPr>
            <p:ph idx="1"/>
          </p:nvPr>
        </p:nvSpPr>
        <p:spPr>
          <a:xfrm>
            <a:off x="2167021" y="1389814"/>
            <a:ext cx="9763494" cy="5286557"/>
          </a:xfrm>
        </p:spPr>
        <p:txBody>
          <a:bodyPr>
            <a:normAutofit fontScale="92500" lnSpcReduction="10000"/>
          </a:bodyPr>
          <a:lstStyle/>
          <a:p>
            <a:pPr>
              <a:buFont typeface="+mj-lt"/>
              <a:buAutoNum type="arabicPeriod"/>
            </a:pPr>
            <a:r>
              <a:rPr lang="en-GB" sz="1500" dirty="0"/>
              <a:t>Anon, (2019). [online] Available at: https://</a:t>
            </a:r>
            <a:r>
              <a:rPr lang="en-GB" sz="1500" dirty="0" err="1"/>
              <a:t>learningsolutionsmag.com</a:t>
            </a:r>
            <a:r>
              <a:rPr lang="en-GB" sz="1500" dirty="0"/>
              <a:t>/articles/1480/the-knowledge-management-genius-of-</a:t>
            </a:r>
            <a:r>
              <a:rPr lang="en-GB" sz="1500" dirty="0" err="1"/>
              <a:t>amazoncom</a:t>
            </a:r>
            <a:r>
              <a:rPr lang="en-GB" sz="1500" dirty="0"/>
              <a:t>. [Accessed 11 Jun. 2019].</a:t>
            </a:r>
          </a:p>
          <a:p>
            <a:pPr>
              <a:buFont typeface="+mj-lt"/>
              <a:buAutoNum type="arabicPeriod"/>
            </a:pPr>
            <a:r>
              <a:rPr lang="en-GB" sz="1500" dirty="0" err="1"/>
              <a:t>Bloomfire</a:t>
            </a:r>
            <a:r>
              <a:rPr lang="en-GB" sz="1500" dirty="0"/>
              <a:t>. (2019). </a:t>
            </a:r>
            <a:r>
              <a:rPr lang="en-GB" sz="1500" i="1" dirty="0"/>
              <a:t>How to Tackle Knowledge Management Challenges in Large Organizations</a:t>
            </a:r>
            <a:r>
              <a:rPr lang="en-GB" sz="1500" dirty="0"/>
              <a:t>. [online] Available at: https://</a:t>
            </a:r>
            <a:r>
              <a:rPr lang="en-GB" sz="1500" dirty="0" err="1"/>
              <a:t>bloomfire.com</a:t>
            </a:r>
            <a:r>
              <a:rPr lang="en-GB" sz="1500" dirty="0"/>
              <a:t>/blog/size-matter-knowledge-sharing-community/ [Accessed 11 Jun. 2019].</a:t>
            </a:r>
          </a:p>
          <a:p>
            <a:pPr>
              <a:buFont typeface="+mj-lt"/>
              <a:buAutoNum type="arabicPeriod"/>
            </a:pPr>
            <a:r>
              <a:rPr lang="en-GB" sz="1500" dirty="0"/>
              <a:t>Ecommerce Platforms. (2019). </a:t>
            </a:r>
            <a:r>
              <a:rPr lang="en-GB" sz="1500" i="1" dirty="0"/>
              <a:t>What is Amazon?</a:t>
            </a:r>
            <a:r>
              <a:rPr lang="en-GB" sz="1500" dirty="0"/>
              <a:t>. [online] Available at: https://ecommerce-</a:t>
            </a:r>
            <a:r>
              <a:rPr lang="en-GB" sz="1500" dirty="0" err="1"/>
              <a:t>platforms.com</a:t>
            </a:r>
            <a:r>
              <a:rPr lang="en-GB" sz="1500" dirty="0"/>
              <a:t>/glossary/amazon [Accessed 11 Jun. 2019].</a:t>
            </a:r>
          </a:p>
          <a:p>
            <a:pPr>
              <a:buFont typeface="+mj-lt"/>
              <a:buAutoNum type="arabicPeriod"/>
            </a:pPr>
            <a:r>
              <a:rPr lang="en-GB" sz="1500" dirty="0"/>
              <a:t>Inc., C. (2019). </a:t>
            </a:r>
            <a:r>
              <a:rPr lang="en-GB" sz="1500" i="1" dirty="0"/>
              <a:t>ITIL Knowledge Management - Continuant Managed Services</a:t>
            </a:r>
            <a:r>
              <a:rPr lang="en-GB" sz="1500" dirty="0"/>
              <a:t>. [online] </a:t>
            </a:r>
            <a:r>
              <a:rPr lang="en-GB" sz="1500" dirty="0" err="1"/>
              <a:t>Continuant.com</a:t>
            </a:r>
            <a:r>
              <a:rPr lang="en-GB" sz="1500" dirty="0"/>
              <a:t>. Available at: https://</a:t>
            </a:r>
            <a:r>
              <a:rPr lang="en-GB" sz="1500" dirty="0" err="1"/>
              <a:t>www.continuant.com</a:t>
            </a:r>
            <a:r>
              <a:rPr lang="en-GB" sz="1500" dirty="0"/>
              <a:t>/services/managed-services/knowledge-management [Accessed 11 Jun. 2019].</a:t>
            </a:r>
          </a:p>
          <a:p>
            <a:pPr>
              <a:buFont typeface="+mj-lt"/>
              <a:buAutoNum type="arabicPeriod"/>
            </a:pPr>
            <a:r>
              <a:rPr lang="en-GB" sz="1500" dirty="0" err="1"/>
              <a:t>nibusinessinfo.co.uk</a:t>
            </a:r>
            <a:r>
              <a:rPr lang="en-GB" sz="1500" dirty="0"/>
              <a:t>. (2019). </a:t>
            </a:r>
            <a:r>
              <a:rPr lang="en-GB" sz="1500" i="1" dirty="0"/>
              <a:t>Advantages and disadvantages of knowledge management</a:t>
            </a:r>
            <a:r>
              <a:rPr lang="en-GB" sz="1500" dirty="0"/>
              <a:t>. [online] Available at: https://</a:t>
            </a:r>
            <a:r>
              <a:rPr lang="en-GB" sz="1500" dirty="0" err="1"/>
              <a:t>www.nibusinessinfo.co.uk</a:t>
            </a:r>
            <a:r>
              <a:rPr lang="en-GB" sz="1500" dirty="0"/>
              <a:t>/content/advantages-and-disadvantages-knowledge-management [Accessed 11 Jun. 2019].</a:t>
            </a:r>
          </a:p>
          <a:p>
            <a:pPr>
              <a:buFont typeface="+mj-lt"/>
              <a:buAutoNum type="arabicPeriod"/>
            </a:pPr>
            <a:r>
              <a:rPr lang="en-GB" sz="1500" dirty="0" err="1"/>
              <a:t>Pdfs.semanticscholar.org</a:t>
            </a:r>
            <a:r>
              <a:rPr lang="en-GB" sz="1500" dirty="0"/>
              <a:t>. (2019). [online] Available at: https://</a:t>
            </a:r>
            <a:r>
              <a:rPr lang="en-GB" sz="1500" dirty="0" err="1"/>
              <a:t>pdfs.semanticscholar.org</a:t>
            </a:r>
            <a:r>
              <a:rPr lang="en-GB" sz="1500" dirty="0"/>
              <a:t>/2b51/69e36070d017cfd21d7f8476bbd824682328.pdf [Accessed 11 Jun. 2019].</a:t>
            </a:r>
          </a:p>
          <a:p>
            <a:pPr>
              <a:buFont typeface="+mj-lt"/>
              <a:buAutoNum type="arabicPeriod"/>
            </a:pPr>
            <a:r>
              <a:rPr lang="en-GB" sz="1500" dirty="0" err="1"/>
              <a:t>Simonconsulting.at</a:t>
            </a:r>
            <a:r>
              <a:rPr lang="en-GB" sz="1500" dirty="0"/>
              <a:t>. (2019). </a:t>
            </a:r>
            <a:r>
              <a:rPr lang="en-GB" sz="1500" i="1" dirty="0"/>
              <a:t>Amazon: Advantages &amp; Disadvantages | Simon Consulting </a:t>
            </a:r>
            <a:r>
              <a:rPr lang="en-GB" sz="1500" i="1" dirty="0" err="1"/>
              <a:t>Gmbh</a:t>
            </a:r>
            <a:r>
              <a:rPr lang="en-GB" sz="1500" dirty="0"/>
              <a:t>. [online] Available at: https://</a:t>
            </a:r>
            <a:r>
              <a:rPr lang="en-GB" sz="1500" dirty="0" err="1"/>
              <a:t>www.simonconsulting.at</a:t>
            </a:r>
            <a:r>
              <a:rPr lang="en-GB" sz="1500" dirty="0"/>
              <a:t>/amazon-</a:t>
            </a:r>
            <a:r>
              <a:rPr lang="en-GB" sz="1500" dirty="0" err="1"/>
              <a:t>vn_EN.html</a:t>
            </a:r>
            <a:r>
              <a:rPr lang="en-GB" sz="1500" dirty="0"/>
              <a:t> [Accessed 11 Jun. 2019].</a:t>
            </a:r>
          </a:p>
          <a:p>
            <a:pPr>
              <a:buFont typeface="+mj-lt"/>
              <a:buAutoNum type="arabicPeriod"/>
            </a:pPr>
            <a:r>
              <a:rPr lang="en-GB" sz="1500" dirty="0"/>
              <a:t>Spoke. (2019). </a:t>
            </a:r>
            <a:r>
              <a:rPr lang="en-GB" sz="1500" i="1" dirty="0"/>
              <a:t>How Small Businesses Can Apply Knowledge Management · Spoke</a:t>
            </a:r>
            <a:r>
              <a:rPr lang="en-GB" sz="1500" dirty="0"/>
              <a:t>. [online] Available at: https://</a:t>
            </a:r>
            <a:r>
              <a:rPr lang="en-GB" sz="1500" dirty="0" err="1"/>
              <a:t>www.askspoke.com</a:t>
            </a:r>
            <a:r>
              <a:rPr lang="en-GB" sz="1500" dirty="0"/>
              <a:t>/blog/knowledge-management/small-business-knowledge-management/. [Accessed 11 Jun. 2019].</a:t>
            </a:r>
          </a:p>
          <a:p>
            <a:pPr>
              <a:buFont typeface="+mj-lt"/>
              <a:buAutoNum type="arabicPeriod"/>
            </a:pPr>
            <a:r>
              <a:rPr lang="en-GB" sz="1500" dirty="0" err="1"/>
              <a:t>Stakeholdermap.com</a:t>
            </a:r>
            <a:r>
              <a:rPr lang="en-GB" sz="1500" dirty="0"/>
              <a:t>. (2019). </a:t>
            </a:r>
            <a:r>
              <a:rPr lang="en-GB" sz="1500" i="1" dirty="0"/>
              <a:t>Stakeholder | Definition - What is a stakeholder?</a:t>
            </a:r>
            <a:r>
              <a:rPr lang="en-GB" sz="1500" dirty="0"/>
              <a:t>. [online] Available at: https://</a:t>
            </a:r>
            <a:r>
              <a:rPr lang="en-GB" sz="1500" dirty="0" err="1"/>
              <a:t>www.stakeholdermap.com</a:t>
            </a:r>
            <a:r>
              <a:rPr lang="en-GB" sz="1500" dirty="0"/>
              <a:t>/stakeholder-</a:t>
            </a:r>
            <a:r>
              <a:rPr lang="en-GB" sz="1500" dirty="0" err="1"/>
              <a:t>definition.html</a:t>
            </a:r>
            <a:r>
              <a:rPr lang="en-GB" sz="1500" dirty="0"/>
              <a:t> [Accessed 11 Jun. 2019].</a:t>
            </a:r>
          </a:p>
          <a:p>
            <a:endParaRPr lang="en-US" dirty="0"/>
          </a:p>
        </p:txBody>
      </p:sp>
    </p:spTree>
    <p:extLst>
      <p:ext uri="{BB962C8B-B14F-4D97-AF65-F5344CB8AC3E}">
        <p14:creationId xmlns:p14="http://schemas.microsoft.com/office/powerpoint/2010/main" val="1125344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John Lewis </a:t>
            </a:r>
          </a:p>
        </p:txBody>
      </p:sp>
      <p:sp>
        <p:nvSpPr>
          <p:cNvPr id="3" name="Subtitle 2"/>
          <p:cNvSpPr>
            <a:spLocks noGrp="1"/>
          </p:cNvSpPr>
          <p:nvPr>
            <p:ph type="subTitle" idx="1"/>
          </p:nvPr>
        </p:nvSpPr>
        <p:spPr/>
        <p:txBody>
          <a:bodyPr/>
          <a:lstStyle/>
          <a:p>
            <a:r>
              <a:rPr lang="en-US" dirty="0"/>
              <a:t>Task-3. </a:t>
            </a:r>
            <a:r>
              <a:rPr lang="en-US" dirty="0" err="1"/>
              <a:t>Maralin</a:t>
            </a:r>
            <a:r>
              <a:rPr lang="en-US" dirty="0"/>
              <a:t>.  Knowledge Management</a:t>
            </a:r>
          </a:p>
        </p:txBody>
      </p:sp>
    </p:spTree>
    <p:extLst>
      <p:ext uri="{BB962C8B-B14F-4D97-AF65-F5344CB8AC3E}">
        <p14:creationId xmlns:p14="http://schemas.microsoft.com/office/powerpoint/2010/main" val="1072308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Power Share</a:t>
            </a:r>
          </a:p>
        </p:txBody>
      </p:sp>
      <p:sp>
        <p:nvSpPr>
          <p:cNvPr id="3" name="Content Placeholder 2"/>
          <p:cNvSpPr>
            <a:spLocks noGrp="1"/>
          </p:cNvSpPr>
          <p:nvPr>
            <p:ph idx="1"/>
          </p:nvPr>
        </p:nvSpPr>
        <p:spPr>
          <a:xfrm>
            <a:off x="1295401" y="2015836"/>
            <a:ext cx="9601196" cy="4156364"/>
          </a:xfrm>
        </p:spPr>
        <p:txBody>
          <a:bodyPr>
            <a:normAutofit/>
          </a:bodyPr>
          <a:lstStyle/>
          <a:p>
            <a:r>
              <a:rPr lang="en-US" dirty="0"/>
              <a:t>The Partnership operates on democratic principles and as much sharing of power among its members and representative bodies as is consistent with efficiency. </a:t>
            </a:r>
          </a:p>
          <a:p>
            <a:r>
              <a:rPr lang="en-US" dirty="0"/>
              <a:t>The Partnership Board is one of the three Governing Authorities of the Partnership. </a:t>
            </a:r>
          </a:p>
          <a:p>
            <a:r>
              <a:rPr lang="en-US" dirty="0">
                <a:solidFill>
                  <a:prstClr val="black">
                    <a:lumMod val="85000"/>
                    <a:lumOff val="15000"/>
                  </a:prstClr>
                </a:solidFill>
              </a:rPr>
              <a:t>Following appointment an induction programme is arranged for each Director</a:t>
            </a:r>
          </a:p>
          <a:p>
            <a:r>
              <a:rPr lang="en-US" dirty="0">
                <a:solidFill>
                  <a:prstClr val="black">
                    <a:lumMod val="85000"/>
                    <a:lumOff val="15000"/>
                  </a:prstClr>
                </a:solidFill>
              </a:rPr>
              <a:t> The direction recognised the speed of change in society, retail and the workplace and how the Partnership would need to respond and adapt</a:t>
            </a:r>
            <a:endParaRPr lang="en-US" dirty="0"/>
          </a:p>
          <a:p>
            <a:endParaRPr lang="en-US" dirty="0"/>
          </a:p>
        </p:txBody>
      </p:sp>
    </p:spTree>
    <p:extLst>
      <p:ext uri="{BB962C8B-B14F-4D97-AF65-F5344CB8AC3E}">
        <p14:creationId xmlns:p14="http://schemas.microsoft.com/office/powerpoint/2010/main" val="3345425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Porter’s Value Chain Analysis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9873" y="2285999"/>
            <a:ext cx="9996054" cy="3990110"/>
          </a:xfrm>
        </p:spPr>
      </p:pic>
    </p:spTree>
    <p:extLst>
      <p:ext uri="{BB962C8B-B14F-4D97-AF65-F5344CB8AC3E}">
        <p14:creationId xmlns:p14="http://schemas.microsoft.com/office/powerpoint/2010/main" val="13332161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297C2-C87C-433F-A574-1FE3BDAC8EC8}"/>
              </a:ext>
            </a:extLst>
          </p:cNvPr>
          <p:cNvSpPr>
            <a:spLocks noGrp="1"/>
          </p:cNvSpPr>
          <p:nvPr>
            <p:ph type="title"/>
          </p:nvPr>
        </p:nvSpPr>
        <p:spPr>
          <a:xfrm>
            <a:off x="519793" y="381453"/>
            <a:ext cx="11152413" cy="1325563"/>
          </a:xfrm>
        </p:spPr>
        <p:txBody>
          <a:bodyPr>
            <a:normAutofit/>
          </a:bodyPr>
          <a:lstStyle/>
          <a:p>
            <a:r>
              <a:rPr lang="en-GB" dirty="0">
                <a:solidFill>
                  <a:srgbClr val="0070C0"/>
                </a:solidFill>
                <a:latin typeface="Arial" panose="020B0604020202020204" pitchFamily="34" charset="0"/>
              </a:rPr>
              <a:t>Kate Middleton shopping in Waitrose in Norfolk - </a:t>
            </a:r>
            <a:r>
              <a:rPr lang="en-GB" dirty="0" err="1">
                <a:solidFill>
                  <a:srgbClr val="0070C0"/>
                </a:solidFill>
                <a:latin typeface="Arial" panose="020B0604020202020204" pitchFamily="34" charset="0"/>
              </a:rPr>
              <a:t>waht</a:t>
            </a:r>
            <a:r>
              <a:rPr lang="en-GB" dirty="0">
                <a:solidFill>
                  <a:srgbClr val="0070C0"/>
                </a:solidFill>
                <a:latin typeface="Arial" panose="020B0604020202020204" pitchFamily="34" charset="0"/>
              </a:rPr>
              <a:t> does royal expert make of ‘paparazzi pics’</a:t>
            </a:r>
            <a:endParaRPr lang="en-GB" dirty="0">
              <a:solidFill>
                <a:srgbClr val="0070C0"/>
              </a:solidFill>
            </a:endParaRPr>
          </a:p>
        </p:txBody>
      </p:sp>
      <p:pic>
        <p:nvPicPr>
          <p:cNvPr id="4" name="Content Placeholder 3">
            <a:extLst>
              <a:ext uri="{FF2B5EF4-FFF2-40B4-BE49-F238E27FC236}">
                <a16:creationId xmlns:a16="http://schemas.microsoft.com/office/drawing/2014/main" id="{2BC39CFE-34A7-44BD-B2DB-B4F58F6025AB}"/>
              </a:ext>
            </a:extLst>
          </p:cNvPr>
          <p:cNvPicPr>
            <a:picLocks noGrp="1" noChangeAspect="1"/>
          </p:cNvPicPr>
          <p:nvPr>
            <p:ph idx="1"/>
          </p:nvPr>
        </p:nvPicPr>
        <p:blipFill>
          <a:blip r:embed="rId2"/>
          <a:stretch>
            <a:fillRect/>
          </a:stretch>
        </p:blipFill>
        <p:spPr>
          <a:xfrm>
            <a:off x="1757548" y="1567544"/>
            <a:ext cx="7766461" cy="5290456"/>
          </a:xfrm>
          <a:prstGeom prst="rect">
            <a:avLst/>
          </a:prstGeom>
        </p:spPr>
      </p:pic>
    </p:spTree>
    <p:extLst>
      <p:ext uri="{BB962C8B-B14F-4D97-AF65-F5344CB8AC3E}">
        <p14:creationId xmlns:p14="http://schemas.microsoft.com/office/powerpoint/2010/main" val="40063758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8FF39-9551-49C8-92B2-5DA7AC0139F7}"/>
              </a:ext>
            </a:extLst>
          </p:cNvPr>
          <p:cNvSpPr>
            <a:spLocks noGrp="1"/>
          </p:cNvSpPr>
          <p:nvPr>
            <p:ph type="title"/>
          </p:nvPr>
        </p:nvSpPr>
        <p:spPr>
          <a:xfrm>
            <a:off x="440871" y="365125"/>
            <a:ext cx="10912929" cy="1325563"/>
          </a:xfrm>
        </p:spPr>
        <p:txBody>
          <a:bodyPr>
            <a:normAutofit fontScale="90000"/>
          </a:bodyPr>
          <a:lstStyle/>
          <a:p>
            <a:r>
              <a:rPr lang="en-GB" dirty="0"/>
              <a:t>The Queen in Waitrose during a visit in during a visit to the town of Poundbury, Dorset (Image: GETTY)</a:t>
            </a:r>
          </a:p>
        </p:txBody>
      </p:sp>
      <p:pic>
        <p:nvPicPr>
          <p:cNvPr id="8" name="Content Placeholder 7">
            <a:extLst>
              <a:ext uri="{FF2B5EF4-FFF2-40B4-BE49-F238E27FC236}">
                <a16:creationId xmlns:a16="http://schemas.microsoft.com/office/drawing/2014/main" id="{FFB0170E-B199-49AB-ACF9-B85654BFC68C}"/>
              </a:ext>
            </a:extLst>
          </p:cNvPr>
          <p:cNvPicPr>
            <a:picLocks noGrp="1" noChangeAspect="1"/>
          </p:cNvPicPr>
          <p:nvPr>
            <p:ph idx="1"/>
          </p:nvPr>
        </p:nvPicPr>
        <p:blipFill>
          <a:blip r:embed="rId2"/>
          <a:stretch>
            <a:fillRect/>
          </a:stretch>
        </p:blipFill>
        <p:spPr>
          <a:xfrm>
            <a:off x="1840675" y="1401288"/>
            <a:ext cx="7790213" cy="4809507"/>
          </a:xfrm>
          <a:prstGeom prst="rect">
            <a:avLst/>
          </a:prstGeom>
        </p:spPr>
      </p:pic>
    </p:spTree>
    <p:extLst>
      <p:ext uri="{BB962C8B-B14F-4D97-AF65-F5344CB8AC3E}">
        <p14:creationId xmlns:p14="http://schemas.microsoft.com/office/powerpoint/2010/main" val="2051866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7" name="Content Placeholder 6" descr="A close up of a sign&#10;&#10;Description automatically generated">
            <a:extLst>
              <a:ext uri="{FF2B5EF4-FFF2-40B4-BE49-F238E27FC236}">
                <a16:creationId xmlns:a16="http://schemas.microsoft.com/office/drawing/2014/main" id="{37281457-6B3F-43FD-97E3-525E089D300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94"/>
          <a:stretch/>
        </p:blipFill>
        <p:spPr>
          <a:xfrm>
            <a:off x="20" y="10"/>
            <a:ext cx="12191980" cy="6857990"/>
          </a:xfrm>
          <a:prstGeom prst="rect">
            <a:avLst/>
          </a:prstGeom>
        </p:spPr>
      </p:pic>
    </p:spTree>
    <p:extLst>
      <p:ext uri="{BB962C8B-B14F-4D97-AF65-F5344CB8AC3E}">
        <p14:creationId xmlns:p14="http://schemas.microsoft.com/office/powerpoint/2010/main" val="1421959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587A8AD3-0099-49BC-B6F0-E239F85D865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31073"/>
          <a:stretch/>
        </p:blipFill>
        <p:spPr>
          <a:xfrm>
            <a:off x="568452" y="480060"/>
            <a:ext cx="11055096" cy="5806440"/>
          </a:xfrm>
          <a:prstGeom prst="rect">
            <a:avLst/>
          </a:prstGeom>
        </p:spPr>
      </p:pic>
    </p:spTree>
    <p:extLst>
      <p:ext uri="{BB962C8B-B14F-4D97-AF65-F5344CB8AC3E}">
        <p14:creationId xmlns:p14="http://schemas.microsoft.com/office/powerpoint/2010/main" val="41816025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CEFA-3522-4466-AB29-42EDAF21FCC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A28965D-05DF-4DF1-A848-262F4E21C05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163" y="2134976"/>
            <a:ext cx="10058401" cy="4353339"/>
          </a:xfrm>
        </p:spPr>
      </p:pic>
    </p:spTree>
    <p:extLst>
      <p:ext uri="{BB962C8B-B14F-4D97-AF65-F5344CB8AC3E}">
        <p14:creationId xmlns:p14="http://schemas.microsoft.com/office/powerpoint/2010/main" val="3284115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0</TotalTime>
  <Words>1459</Words>
  <Application>Microsoft Office PowerPoint</Application>
  <PresentationFormat>Widescreen</PresentationFormat>
  <Paragraphs>188</Paragraphs>
  <Slides>42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Calibri</vt:lpstr>
      <vt:lpstr>jl-gill-regular</vt:lpstr>
      <vt:lpstr>Open Sans</vt:lpstr>
      <vt:lpstr>Oswald</vt:lpstr>
      <vt:lpstr>Roboto</vt:lpstr>
      <vt:lpstr>Trebuchet MS</vt:lpstr>
      <vt:lpstr>Wingdings 3</vt:lpstr>
      <vt:lpstr>Facet</vt:lpstr>
      <vt:lpstr>Knowledge Management John Lewis Task 1- Laba Maharjan </vt:lpstr>
      <vt:lpstr>INTRODUCTION: John Lewis</vt:lpstr>
      <vt:lpstr>1864 JOHN LEWIS OPENS A SMALL DRAPER’S SHOP ON OXFORD STREET, LONDON </vt:lpstr>
      <vt:lpstr>John Lewis and knowledge Management history</vt:lpstr>
      <vt:lpstr>John Lewis and knowledge Management History.</vt:lpstr>
      <vt:lpstr> Peter John Lewis : (The founder of the famous retailor chain John Lewis.)</vt:lpstr>
      <vt:lpstr>PowerPoint Presentation</vt:lpstr>
      <vt:lpstr>Royal Visit.</vt:lpstr>
      <vt:lpstr>PowerPoint Presentation</vt:lpstr>
      <vt:lpstr>PowerPoint Presentation</vt:lpstr>
      <vt:lpstr>The base principles of chain business in John Lewis. “Value, assortment, service and honesty”.  </vt:lpstr>
      <vt:lpstr>Constitution of John Lewis.</vt:lpstr>
      <vt:lpstr>PowerPoint Presentation</vt:lpstr>
      <vt:lpstr>PowerPoint Presentation</vt:lpstr>
      <vt:lpstr>What is Knowledge?</vt:lpstr>
      <vt:lpstr>Definition of Knowledge Management:</vt:lpstr>
      <vt:lpstr>PowerPoint Presentation</vt:lpstr>
      <vt:lpstr>PowerPoint Presentation</vt:lpstr>
      <vt:lpstr>References: </vt:lpstr>
      <vt:lpstr>Benefits and drawbacks of knowledge management</vt:lpstr>
      <vt:lpstr>Advantages of KM</vt:lpstr>
      <vt:lpstr>PowerPoint Presentation</vt:lpstr>
      <vt:lpstr>Disadvantages of KM</vt:lpstr>
      <vt:lpstr>To overcome KM challenges </vt:lpstr>
      <vt:lpstr>Definition of stakeholders</vt:lpstr>
      <vt:lpstr>What is Amazon? </vt:lpstr>
      <vt:lpstr>Amazon organisation utilising KM</vt:lpstr>
      <vt:lpstr>Amazon using KM system</vt:lpstr>
      <vt:lpstr>Benefits of using KM in Amazon </vt:lpstr>
      <vt:lpstr>Advantages of Amazon utilising KM</vt:lpstr>
      <vt:lpstr>Disadvantage using KM in Amazon. </vt:lpstr>
      <vt:lpstr>Advantage using KM to the customer in Amazon. </vt:lpstr>
      <vt:lpstr>Disadvantage using KM to customers in Amazon. </vt:lpstr>
      <vt:lpstr>References</vt:lpstr>
      <vt:lpstr>John Lewis </vt:lpstr>
      <vt:lpstr>Power Share</vt:lpstr>
      <vt:lpstr>Porter’s Value Chain Analysis</vt:lpstr>
      <vt:lpstr>Kate Middleton shopping in Waitrose in Norfolk - waht does royal expert make of ‘paparazzi pics’</vt:lpstr>
      <vt:lpstr>The Queen in Waitrose during a visit in during a visit to the town of Poundbury, Dorset (Image: GETTY)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 John Lewis Task 1- Laba Maharjan </dc:title>
  <dc:creator>Laba Maharjan (1705167)</dc:creator>
  <cp:lastModifiedBy>Laba Maharjan (1705167)</cp:lastModifiedBy>
  <cp:revision>5</cp:revision>
  <dcterms:created xsi:type="dcterms:W3CDTF">2019-06-13T07:55:34Z</dcterms:created>
  <dcterms:modified xsi:type="dcterms:W3CDTF">2019-06-13T08:47:48Z</dcterms:modified>
</cp:coreProperties>
</file>