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5"/>
  </p:notesMasterIdLst>
  <p:sldIdLst>
    <p:sldId id="256" r:id="rId5"/>
    <p:sldId id="392" r:id="rId6"/>
    <p:sldId id="303" r:id="rId7"/>
    <p:sldId id="305" r:id="rId8"/>
    <p:sldId id="367" r:id="rId9"/>
    <p:sldId id="281" r:id="rId10"/>
    <p:sldId id="350" r:id="rId11"/>
    <p:sldId id="393" r:id="rId12"/>
    <p:sldId id="394" r:id="rId13"/>
    <p:sldId id="382" r:id="rId14"/>
    <p:sldId id="395" r:id="rId15"/>
    <p:sldId id="396" r:id="rId16"/>
    <p:sldId id="397" r:id="rId17"/>
    <p:sldId id="398" r:id="rId18"/>
    <p:sldId id="374" r:id="rId19"/>
    <p:sldId id="399" r:id="rId20"/>
    <p:sldId id="362" r:id="rId21"/>
    <p:sldId id="363" r:id="rId22"/>
    <p:sldId id="364" r:id="rId23"/>
    <p:sldId id="365" r:id="rId24"/>
    <p:sldId id="366" r:id="rId25"/>
    <p:sldId id="325" r:id="rId26"/>
    <p:sldId id="304" r:id="rId27"/>
    <p:sldId id="381" r:id="rId28"/>
    <p:sldId id="376" r:id="rId29"/>
    <p:sldId id="385" r:id="rId30"/>
    <p:sldId id="387" r:id="rId31"/>
    <p:sldId id="383" r:id="rId32"/>
    <p:sldId id="384" r:id="rId33"/>
    <p:sldId id="388" r:id="rId34"/>
    <p:sldId id="389" r:id="rId35"/>
    <p:sldId id="377" r:id="rId36"/>
    <p:sldId id="391" r:id="rId37"/>
    <p:sldId id="390" r:id="rId38"/>
    <p:sldId id="297" r:id="rId39"/>
    <p:sldId id="298" r:id="rId40"/>
    <p:sldId id="375" r:id="rId41"/>
    <p:sldId id="378" r:id="rId42"/>
    <p:sldId id="379" r:id="rId43"/>
    <p:sldId id="38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3A5A2E-36BE-4017-9ED6-B78512F398C5}" v="24" dt="2024-11-22T11:45:43.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0510" autoAdjust="0"/>
  </p:normalViewPr>
  <p:slideViewPr>
    <p:cSldViewPr snapToGrid="0">
      <p:cViewPr varScale="1">
        <p:scale>
          <a:sx n="89" d="100"/>
          <a:sy n="89" d="100"/>
        </p:scale>
        <p:origin x="2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F85DF7-644F-4CDB-98D7-B228ACE14CFC}"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D1091-DEC0-4A24-BEC8-2F9714C256E1}" type="slidenum">
              <a:rPr lang="en-US" smtClean="0"/>
              <a:t>‹#›</a:t>
            </a:fld>
            <a:endParaRPr lang="en-US"/>
          </a:p>
        </p:txBody>
      </p:sp>
    </p:spTree>
    <p:extLst>
      <p:ext uri="{BB962C8B-B14F-4D97-AF65-F5344CB8AC3E}">
        <p14:creationId xmlns:p14="http://schemas.microsoft.com/office/powerpoint/2010/main" val="3435460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5 and 6</a:t>
            </a:r>
          </a:p>
          <a:p>
            <a:r>
              <a:rPr lang="en-GB" dirty="0"/>
              <a:t>Week 4 – Mop up, research task and tutorials </a:t>
            </a:r>
          </a:p>
          <a:p>
            <a:endParaRPr lang="en-GB" dirty="0"/>
          </a:p>
          <a:p>
            <a:r>
              <a:rPr lang="en-GB" dirty="0"/>
              <a:t>DAYS:</a:t>
            </a:r>
          </a:p>
          <a:p>
            <a:r>
              <a:rPr lang="en-GB" dirty="0"/>
              <a:t>Week 1 – Lectures 1 and 2</a:t>
            </a:r>
          </a:p>
          <a:p>
            <a:r>
              <a:rPr lang="en-GB" dirty="0"/>
              <a:t>Week 2 – Lectures 3 and 4</a:t>
            </a:r>
          </a:p>
          <a:p>
            <a:r>
              <a:rPr lang="en-GB" dirty="0"/>
              <a:t>Week 3 – Lectures 5 and 6</a:t>
            </a:r>
          </a:p>
          <a:p>
            <a:r>
              <a:rPr lang="en-GB" dirty="0"/>
              <a:t>Week 4 </a:t>
            </a:r>
            <a:r>
              <a:rPr lang="en-GB"/>
              <a:t>– Tutorials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256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EFA5C0A-594C-41D8-BF69-F6680CC3D120}" type="slidenum">
              <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endParaRPr>
          </a:p>
        </p:txBody>
      </p:sp>
    </p:spTree>
    <p:extLst>
      <p:ext uri="{BB962C8B-B14F-4D97-AF65-F5344CB8AC3E}">
        <p14:creationId xmlns:p14="http://schemas.microsoft.com/office/powerpoint/2010/main" val="189101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83A06D-66CB-42CB-A295-BE4F74E0D1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626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Scrapbook structure- available on Moodle</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11</a:t>
            </a:fld>
            <a:endParaRPr lang="en-US"/>
          </a:p>
        </p:txBody>
      </p:sp>
    </p:spTree>
    <p:extLst>
      <p:ext uri="{BB962C8B-B14F-4D97-AF65-F5344CB8AC3E}">
        <p14:creationId xmlns:p14="http://schemas.microsoft.com/office/powerpoint/2010/main" val="4051370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Scrapbook structure- available on Moodle</a:t>
            </a:r>
            <a:endParaRPr lang="en-US" dirty="0"/>
          </a:p>
          <a:p>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13</a:t>
            </a:fld>
            <a:endParaRPr lang="en-US"/>
          </a:p>
        </p:txBody>
      </p:sp>
    </p:spTree>
    <p:extLst>
      <p:ext uri="{BB962C8B-B14F-4D97-AF65-F5344CB8AC3E}">
        <p14:creationId xmlns:p14="http://schemas.microsoft.com/office/powerpoint/2010/main" val="1820407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to include statement in work</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15</a:t>
            </a:fld>
            <a:endParaRPr lang="en-US"/>
          </a:p>
        </p:txBody>
      </p:sp>
    </p:spTree>
    <p:extLst>
      <p:ext uri="{BB962C8B-B14F-4D97-AF65-F5344CB8AC3E}">
        <p14:creationId xmlns:p14="http://schemas.microsoft.com/office/powerpoint/2010/main" val="1248380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to include statement in work</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16</a:t>
            </a:fld>
            <a:endParaRPr lang="en-US"/>
          </a:p>
        </p:txBody>
      </p:sp>
    </p:spTree>
    <p:extLst>
      <p:ext uri="{BB962C8B-B14F-4D97-AF65-F5344CB8AC3E}">
        <p14:creationId xmlns:p14="http://schemas.microsoft.com/office/powerpoint/2010/main" val="1666095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PIKLER IS A MUST</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03879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the importance of the enabling adult, their role, the importance of partnerships and how to meet the holistic needs of children and families.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45200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marking criteria includes ideas for activities, images of exploratory environments and engaging experiences, with explanations as to why they’re important for development in the first 1000 days. As well as the importance of respectful care with links to Pikler.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011476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images included etc–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Noto Sans" panose="020B0502040504020204" pitchFamily="34" charset="0"/>
              </a:rPr>
              <a:t>CRYSTAL D KARAKOCHUK </a:t>
            </a:r>
            <a:r>
              <a:rPr lang="en-US" b="0" i="1" dirty="0">
                <a:solidFill>
                  <a:srgbClr val="000000"/>
                </a:solidFill>
                <a:effectLst/>
                <a:latin typeface="Noto Sans" panose="020B0502040504020204" pitchFamily="34" charset="0"/>
              </a:rPr>
              <a:t>et al.</a:t>
            </a:r>
            <a:r>
              <a:rPr lang="en-US" b="0" i="0" dirty="0">
                <a:solidFill>
                  <a:srgbClr val="000000"/>
                </a:solidFill>
                <a:effectLst/>
                <a:latin typeface="Noto Sans" panose="020B0502040504020204" pitchFamily="34" charset="0"/>
              </a:rPr>
              <a:t> </a:t>
            </a:r>
            <a:r>
              <a:rPr lang="en-US" b="1" i="0" dirty="0">
                <a:solidFill>
                  <a:srgbClr val="000000"/>
                </a:solidFill>
                <a:effectLst/>
                <a:latin typeface="Noto Sans" panose="020B0502040504020204" pitchFamily="34" charset="0"/>
              </a:rPr>
              <a:t>The Biology of the First 1,000 Days</a:t>
            </a:r>
            <a:r>
              <a:rPr lang="en-US" b="0" i="0" dirty="0">
                <a:solidFill>
                  <a:srgbClr val="000000"/>
                </a:solidFill>
                <a:effectLst/>
                <a:latin typeface="Noto Sans" panose="020B0502040504020204" pitchFamily="34" charset="0"/>
              </a:rPr>
              <a:t>.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177005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that this is an important part of the first 1000 days and could be included within the first section of their scrapbook ‘what is the first 1000 days’</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29</a:t>
            </a:fld>
            <a:endParaRPr lang="en-US"/>
          </a:p>
        </p:txBody>
      </p:sp>
    </p:spTree>
    <p:extLst>
      <p:ext uri="{BB962C8B-B14F-4D97-AF65-F5344CB8AC3E}">
        <p14:creationId xmlns:p14="http://schemas.microsoft.com/office/powerpoint/2010/main" val="3509523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task- potentially split into groups and give them different periods to look at</a:t>
            </a:r>
          </a:p>
          <a:p>
            <a:r>
              <a:rPr lang="en-GB" dirty="0"/>
              <a:t>Pregnancy milestones- Consider first trimester, Second trimester and third trimester; what happens?</a:t>
            </a:r>
          </a:p>
          <a:p>
            <a:r>
              <a:rPr lang="en-GB" dirty="0"/>
              <a:t>Infancy- Consider physical development, Cognitive development, Emotional and social development, Communication and language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Toddler- Consider physical development, Cognitive development, Emotional and social development, Communication and language development</a:t>
            </a:r>
          </a:p>
          <a:p>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32</a:t>
            </a:fld>
            <a:endParaRPr lang="en-US"/>
          </a:p>
        </p:txBody>
      </p:sp>
    </p:spTree>
    <p:extLst>
      <p:ext uri="{BB962C8B-B14F-4D97-AF65-F5344CB8AC3E}">
        <p14:creationId xmlns:p14="http://schemas.microsoft.com/office/powerpoint/2010/main" val="750284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25ED4-8F7C-A373-CC9F-91C1C76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109B97-700B-A526-9DB4-38E8DE4067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5A8358-F903-545D-0316-3DE540DBEE4C}"/>
              </a:ext>
            </a:extLst>
          </p:cNvPr>
          <p:cNvSpPr>
            <a:spLocks noGrp="1"/>
          </p:cNvSpPr>
          <p:nvPr>
            <p:ph type="body" idx="1"/>
          </p:nvPr>
        </p:nvSpPr>
        <p:spPr/>
        <p:txBody>
          <a:bodyPr/>
          <a:lstStyle/>
          <a:p>
            <a:r>
              <a:rPr lang="en-GB" dirty="0"/>
              <a:t>This is an example of what your timeline may look like</a:t>
            </a:r>
            <a:endParaRPr lang="en-US" dirty="0"/>
          </a:p>
        </p:txBody>
      </p:sp>
      <p:sp>
        <p:nvSpPr>
          <p:cNvPr id="4" name="Slide Number Placeholder 3">
            <a:extLst>
              <a:ext uri="{FF2B5EF4-FFF2-40B4-BE49-F238E27FC236}">
                <a16:creationId xmlns:a16="http://schemas.microsoft.com/office/drawing/2014/main" id="{7D032379-9FDF-0917-4215-19E9D9AEB668}"/>
              </a:ext>
            </a:extLst>
          </p:cNvPr>
          <p:cNvSpPr>
            <a:spLocks noGrp="1"/>
          </p:cNvSpPr>
          <p:nvPr>
            <p:ph type="sldNum" sz="quarter" idx="5"/>
          </p:nvPr>
        </p:nvSpPr>
        <p:spPr/>
        <p:txBody>
          <a:bodyPr/>
          <a:lstStyle/>
          <a:p>
            <a:fld id="{3C6D1091-DEC0-4A24-BEC8-2F9714C256E1}" type="slidenum">
              <a:rPr lang="en-US" smtClean="0"/>
              <a:t>33</a:t>
            </a:fld>
            <a:endParaRPr lang="en-US"/>
          </a:p>
        </p:txBody>
      </p:sp>
    </p:spTree>
    <p:extLst>
      <p:ext uri="{BB962C8B-B14F-4D97-AF65-F5344CB8AC3E}">
        <p14:creationId xmlns:p14="http://schemas.microsoft.com/office/powerpoint/2010/main" val="37686937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what your timeline may look like</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34</a:t>
            </a:fld>
            <a:endParaRPr lang="en-US"/>
          </a:p>
        </p:txBody>
      </p:sp>
    </p:spTree>
    <p:extLst>
      <p:ext uri="{BB962C8B-B14F-4D97-AF65-F5344CB8AC3E}">
        <p14:creationId xmlns:p14="http://schemas.microsoft.com/office/powerpoint/2010/main" val="613144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37</a:t>
            </a:fld>
            <a:endParaRPr lang="en-US"/>
          </a:p>
        </p:txBody>
      </p:sp>
    </p:spTree>
    <p:extLst>
      <p:ext uri="{BB962C8B-B14F-4D97-AF65-F5344CB8AC3E}">
        <p14:creationId xmlns:p14="http://schemas.microsoft.com/office/powerpoint/2010/main" val="14399609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highlight>
                  <a:srgbClr val="FFFF00"/>
                </a:highlight>
              </a:rPr>
              <a:t>Consider what factors might harm development during this period</a:t>
            </a:r>
            <a:r>
              <a:rPr lang="en-US" sz="1200" b="1" dirty="0">
                <a:highlight>
                  <a:srgbClr val="FFFF00"/>
                </a:highlight>
              </a:rPr>
              <a:t>- </a:t>
            </a:r>
            <a:endParaRPr lang="en-GB" dirty="0"/>
          </a:p>
          <a:p>
            <a:r>
              <a:rPr lang="en-GB" dirty="0"/>
              <a:t>Poor nutrition, lack of healthcare, stressful environment, </a:t>
            </a:r>
          </a:p>
          <a:p>
            <a:endParaRPr lang="en-GB" dirty="0"/>
          </a:p>
          <a:p>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38</a:t>
            </a:fld>
            <a:endParaRPr lang="en-US"/>
          </a:p>
        </p:txBody>
      </p:sp>
    </p:spTree>
    <p:extLst>
      <p:ext uri="{BB962C8B-B14F-4D97-AF65-F5344CB8AC3E}">
        <p14:creationId xmlns:p14="http://schemas.microsoft.com/office/powerpoint/2010/main" val="2409481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sticky note activity- gather them to display them/ take a picture for students to gain ideas for the first part of the assignment</a:t>
            </a:r>
          </a:p>
          <a:p>
            <a:r>
              <a:rPr lang="en-GB" dirty="0"/>
              <a:t>health care, parental support, nutrition etc.</a:t>
            </a:r>
          </a:p>
          <a:p>
            <a:r>
              <a:rPr lang="en-GB" dirty="0"/>
              <a:t>Link to part one of the scrapbook- what is the first 1000 days and why is it important</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39</a:t>
            </a:fld>
            <a:endParaRPr lang="en-US"/>
          </a:p>
        </p:txBody>
      </p:sp>
    </p:spTree>
    <p:extLst>
      <p:ext uri="{BB962C8B-B14F-4D97-AF65-F5344CB8AC3E}">
        <p14:creationId xmlns:p14="http://schemas.microsoft.com/office/powerpoint/2010/main" val="1069229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722741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389499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643735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797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288597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356520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21422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2890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74940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478915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67787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86DD61-C805-48CF-9302-7F642FD616AB}"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0598168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4.xml"/><Relationship Id="rId1" Type="http://schemas.openxmlformats.org/officeDocument/2006/relationships/video" Target="https://www.youtube.com/embed/mpyD19SIiaw?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nhs.uk/pregnancy/your-pregnancy-care/your-antenatal-care/#:~:text=The%20midwife%20or%20doctor%20providing,during%20pregnancy%2C%20labour%20and%20birth" TargetMode="External"/><Relationship Id="rId2" Type="http://schemas.openxmlformats.org/officeDocument/2006/relationships/hyperlink" Target="https://viewer-ebscohost-com.ezproxy.uwtsd.ac.uk/EbscoViewerService/ebook?an=1602234&amp;callbackUrl=https%3a%2f%2fresearch.ebsco.com&amp;db=e001mww&amp;format=EB&amp;profId=ehost&amp;lpid=&amp;ppid=&amp;lang=en&amp;location=https%3a%2f%2fresearch-ebsco-com.ezproxy.uwtsd.ac.uk%2fc%2fonvpsy%2fsearch%2fdetails%2fcnto7chxbn%3fdb%3de001mww&amp;isPLink=False&amp;requestContext=&amp;profileIdentifier=onvpsy&amp;recordId=cnto7chxbn"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C3276D3-4C7F-DA8A-9A3D-07EFA236D12B}"/>
              </a:ext>
            </a:extLst>
          </p:cNvPr>
          <p:cNvSpPr>
            <a:spLocks noGrp="1"/>
          </p:cNvSpPr>
          <p:nvPr>
            <p:ph type="subTitle" idx="1"/>
          </p:nvPr>
        </p:nvSpPr>
        <p:spPr>
          <a:xfrm>
            <a:off x="1468582" y="4765820"/>
            <a:ext cx="9116291" cy="866053"/>
          </a:xfrm>
        </p:spPr>
        <p:txBody>
          <a:bodyPr>
            <a:normAutofit lnSpcReduction="10000"/>
          </a:bodyPr>
          <a:lstStyle/>
          <a:p>
            <a:r>
              <a:rPr lang="en-GB" dirty="0" err="1"/>
              <a:t>Cyflwyniad</a:t>
            </a:r>
            <a:endParaRPr lang="en-GB" dirty="0"/>
          </a:p>
          <a:p>
            <a:r>
              <a:rPr lang="en-GB" dirty="0">
                <a:solidFill>
                  <a:srgbClr val="0070C0"/>
                </a:solidFill>
              </a:rPr>
              <a:t>Introduction</a:t>
            </a:r>
            <a:endParaRPr lang="en-US" dirty="0">
              <a:solidFill>
                <a:srgbClr val="0070C0"/>
              </a:solidFill>
            </a:endParaRPr>
          </a:p>
        </p:txBody>
      </p:sp>
      <p:sp>
        <p:nvSpPr>
          <p:cNvPr id="4" name="Title 1">
            <a:extLst>
              <a:ext uri="{FF2B5EF4-FFF2-40B4-BE49-F238E27FC236}">
                <a16:creationId xmlns:a16="http://schemas.microsoft.com/office/drawing/2014/main" id="{E1BEE9DB-5B30-6AB9-D106-343A24194470}"/>
              </a:ext>
            </a:extLst>
          </p:cNvPr>
          <p:cNvSpPr>
            <a:spLocks noGrp="1"/>
          </p:cNvSpPr>
          <p:nvPr>
            <p:ph type="ctrTitle"/>
          </p:nvPr>
        </p:nvSpPr>
        <p:spPr>
          <a:xfrm>
            <a:off x="1198574" y="1024558"/>
            <a:ext cx="9794851" cy="3420586"/>
          </a:xfrm>
          <a:prstGeom prst="rect">
            <a:avLst/>
          </a:prstGeom>
        </p:spPr>
        <p:txBody>
          <a:bodyPr>
            <a:normAutofit fontScale="900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ECEY4005C:Y 1000 </a:t>
            </a:r>
            <a:r>
              <a:rPr lang="en-GB" sz="5300" b="1" dirty="0">
                <a:solidFill>
                  <a:schemeClr val="tx1"/>
                </a:solidFill>
                <a:ea typeface="+mn-ea"/>
              </a:rPr>
              <a:t>D</a:t>
            </a:r>
            <a:r>
              <a:rPr kumimoji="0" lang="en-GB" sz="53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iwrnod</a:t>
            </a:r>
            <a: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sz="5300" b="1" dirty="0">
                <a:solidFill>
                  <a:schemeClr val="tx1"/>
                </a:solidFill>
                <a:ea typeface="+mn-ea"/>
              </a:rPr>
              <a:t>C</a:t>
            </a:r>
            <a:r>
              <a:rPr kumimoji="0" lang="en-GB" sz="53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yntaf</a:t>
            </a:r>
            <a:b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lang="en-GB" sz="5300" b="1" dirty="0">
                <a:solidFill>
                  <a:srgbClr val="0070C0"/>
                </a:solidFill>
                <a:latin typeface="Arial" panose="020B0604020202020204" pitchFamily="34" charset="0"/>
                <a:cs typeface="Arial" panose="020B0604020202020204" pitchFamily="34" charset="0"/>
              </a:rPr>
              <a:t>ECEY4005: The First 1000 Days </a:t>
            </a:r>
            <a:br>
              <a:rPr lang="en-GB" sz="2800" b="1" dirty="0">
                <a:solidFill>
                  <a:schemeClr val="tx1"/>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endParaRPr lang="en-GB" dirty="0">
              <a:solidFill>
                <a:schemeClr val="tx1"/>
              </a:solidFill>
            </a:endParaRPr>
          </a:p>
        </p:txBody>
      </p:sp>
    </p:spTree>
    <p:extLst>
      <p:ext uri="{BB962C8B-B14F-4D97-AF65-F5344CB8AC3E}">
        <p14:creationId xmlns:p14="http://schemas.microsoft.com/office/powerpoint/2010/main" val="2577360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4F0DB799-1AA4-4923-A30A-DB9A0BA3EF6A}"/>
              </a:ext>
            </a:extLst>
          </p:cNvPr>
          <p:cNvSpPr txBox="1">
            <a:spLocks/>
          </p:cNvSpPr>
          <p:nvPr/>
        </p:nvSpPr>
        <p:spPr>
          <a:xfrm>
            <a:off x="6283037" y="410818"/>
            <a:ext cx="4752109" cy="5504377"/>
          </a:xfrm>
          <a:prstGeom prst="rect">
            <a:avLst/>
          </a:prstGeom>
        </p:spPr>
        <p:txBody>
          <a:bodyPr vert="horz" lIns="91440" tIns="45720" rIns="91440" bIns="45720" rtlCol="0" anchor="t">
            <a:noAutofit/>
          </a:bodyPr>
          <a:ls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Bef>
                <a:spcPts val="700"/>
              </a:spcBef>
              <a:buNone/>
              <a:defRPr/>
            </a:pPr>
            <a:r>
              <a:rPr lang="en-GB" altLang="en-US" sz="2800" b="1" dirty="0">
                <a:solidFill>
                  <a:srgbClr val="0070C0"/>
                </a:solidFill>
                <a:latin typeface="Arial"/>
                <a:cs typeface="Arial"/>
              </a:rPr>
              <a:t>ECEY5006 </a:t>
            </a:r>
            <a:endParaRPr lang="en-GB" altLang="en-US" sz="28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sz="2800" b="1" dirty="0">
                <a:solidFill>
                  <a:srgbClr val="0070C0"/>
                </a:solidFill>
                <a:latin typeface="Arial"/>
                <a:cs typeface="Arial"/>
              </a:rPr>
              <a:t>Introduction and Assessment</a:t>
            </a:r>
          </a:p>
          <a:p>
            <a:pPr marL="0" indent="0">
              <a:lnSpc>
                <a:spcPct val="100000"/>
              </a:lnSpc>
              <a:spcBef>
                <a:spcPts val="700"/>
              </a:spcBef>
              <a:buFont typeface="Arial" panose="020B0604020202020204" pitchFamily="34" charset="0"/>
              <a:buNone/>
              <a:defRPr/>
            </a:pPr>
            <a:endParaRPr lang="en-GB" altLang="en-US" sz="28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Module Coordinator: Natasha Morgans</a:t>
            </a:r>
          </a:p>
          <a:p>
            <a:pPr marL="0" indent="0">
              <a:lnSpc>
                <a:spcPct val="100000"/>
              </a:lnSpc>
              <a:spcBef>
                <a:spcPts val="700"/>
              </a:spcBef>
              <a:buFont typeface="Arial" panose="020B0604020202020204" pitchFamily="34" charset="0"/>
              <a:buNone/>
              <a:defRPr/>
            </a:pPr>
            <a:endParaRPr lang="en-GB" altLang="en-US" sz="20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sz="2000" b="1" dirty="0">
                <a:solidFill>
                  <a:srgbClr val="0070C0"/>
                </a:solidFill>
                <a:latin typeface="Arial"/>
                <a:cs typeface="Arial"/>
              </a:rPr>
              <a:t>Module team: </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Glenda Tinney</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Paul Darby</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Natasha Young</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Lauren Thomas</a:t>
            </a:r>
          </a:p>
        </p:txBody>
      </p:sp>
      <p:sp>
        <p:nvSpPr>
          <p:cNvPr id="9" name="TextBox 8">
            <a:extLst>
              <a:ext uri="{FF2B5EF4-FFF2-40B4-BE49-F238E27FC236}">
                <a16:creationId xmlns:a16="http://schemas.microsoft.com/office/drawing/2014/main" id="{D1533FB7-D130-B245-9766-A8D20B409CA0}"/>
              </a:ext>
            </a:extLst>
          </p:cNvPr>
          <p:cNvSpPr txBox="1"/>
          <p:nvPr/>
        </p:nvSpPr>
        <p:spPr>
          <a:xfrm>
            <a:off x="969819" y="410818"/>
            <a:ext cx="4821382" cy="4603824"/>
          </a:xfrm>
          <a:prstGeom prst="rect">
            <a:avLst/>
          </a:prstGeom>
          <a:noFill/>
        </p:spPr>
        <p:txBody>
          <a:bodyPr wrap="square">
            <a:spAutoFit/>
          </a:bodyPr>
          <a:lstStyle/>
          <a:p>
            <a:pPr algn="l" rtl="0" fontAlgn="base"/>
            <a:r>
              <a:rPr lang="en-GB" sz="2800" b="1" i="0" u="none" strike="noStrike" dirty="0">
                <a:solidFill>
                  <a:srgbClr val="000000"/>
                </a:solidFill>
                <a:effectLst/>
                <a:latin typeface="Arial" panose="020B0604020202020204" pitchFamily="34" charset="0"/>
              </a:rPr>
              <a:t>ECEY5006C </a:t>
            </a:r>
            <a:r>
              <a:rPr lang="en-US" sz="2800" b="0" i="0" dirty="0">
                <a:solidFill>
                  <a:srgbClr val="000000"/>
                </a:solidFill>
                <a:effectLst/>
                <a:latin typeface="Arial" panose="020B0604020202020204" pitchFamily="34" charset="0"/>
              </a:rPr>
              <a:t>​</a:t>
            </a:r>
            <a:endParaRPr lang="en-US" sz="2800" b="0" i="0" dirty="0">
              <a:solidFill>
                <a:srgbClr val="000000"/>
              </a:solidFill>
              <a:effectLst/>
              <a:latin typeface="Segoe UI" panose="020B0502040204020203" pitchFamily="34" charset="0"/>
            </a:endParaRPr>
          </a:p>
          <a:p>
            <a:pPr algn="l" rtl="0" fontAlgn="base"/>
            <a:r>
              <a:rPr lang="en-GB" sz="2800" b="1" i="0" u="none" strike="noStrike" dirty="0" err="1">
                <a:solidFill>
                  <a:srgbClr val="000000"/>
                </a:solidFill>
                <a:effectLst/>
                <a:latin typeface="Arial" panose="020B0604020202020204" pitchFamily="34" charset="0"/>
              </a:rPr>
              <a:t>Cyflywniad</a:t>
            </a:r>
            <a:r>
              <a:rPr lang="en-GB" sz="2800" b="1" i="0" u="none" strike="noStrike" dirty="0">
                <a:solidFill>
                  <a:srgbClr val="000000"/>
                </a:solidFill>
                <a:effectLst/>
                <a:latin typeface="Arial" panose="020B0604020202020204" pitchFamily="34" charset="0"/>
              </a:rPr>
              <a:t> ac </a:t>
            </a:r>
            <a:r>
              <a:rPr lang="en-GB" sz="2800" b="1" i="0" u="none" strike="noStrike" dirty="0" err="1">
                <a:solidFill>
                  <a:srgbClr val="000000"/>
                </a:solidFill>
                <a:effectLst/>
                <a:latin typeface="Arial" panose="020B0604020202020204" pitchFamily="34" charset="0"/>
              </a:rPr>
              <a:t>Asesiad</a:t>
            </a:r>
            <a:r>
              <a:rPr lang="en-GB" sz="2800" b="0" i="0" dirty="0">
                <a:solidFill>
                  <a:srgbClr val="000000"/>
                </a:solidFill>
                <a:effectLst/>
                <a:latin typeface="Arial" panose="020B0604020202020204" pitchFamily="34" charset="0"/>
              </a:rPr>
              <a:t>​</a:t>
            </a:r>
            <a:endParaRPr lang="en-GB" sz="2800" b="0" i="0" dirty="0">
              <a:solidFill>
                <a:srgbClr val="000000"/>
              </a:solidFill>
              <a:effectLst/>
              <a:latin typeface="Segoe UI" panose="020B0502040204020203" pitchFamily="34" charset="0"/>
            </a:endParaRPr>
          </a:p>
          <a:p>
            <a:pPr algn="l" rtl="0" fontAlgn="base"/>
            <a:r>
              <a:rPr lang="en-GB" sz="2800" b="0" i="0" dirty="0">
                <a:solidFill>
                  <a:srgbClr val="000000"/>
                </a:solidFill>
                <a:effectLst/>
                <a:latin typeface="Arial" panose="020B0604020202020204" pitchFamily="34" charset="0"/>
              </a:rPr>
              <a:t>​</a:t>
            </a:r>
            <a:endParaRPr lang="en-GB" sz="2800" b="0" i="0" dirty="0">
              <a:solidFill>
                <a:srgbClr val="000000"/>
              </a:solidFill>
              <a:effectLst/>
              <a:latin typeface="Segoe UI" panose="020B0502040204020203" pitchFamily="34" charset="0"/>
            </a:endParaRPr>
          </a:p>
          <a:p>
            <a:pPr algn="l" rtl="0" fontAlgn="base"/>
            <a:r>
              <a:rPr lang="en-GB" sz="2000" b="1" i="0" u="none" strike="noStrike" dirty="0" err="1">
                <a:solidFill>
                  <a:srgbClr val="000000"/>
                </a:solidFill>
                <a:effectLst/>
                <a:latin typeface="Arial" panose="020B0604020202020204" pitchFamily="34" charset="0"/>
              </a:rPr>
              <a:t>Cydlynydd</a:t>
            </a:r>
            <a:r>
              <a:rPr lang="en-GB" sz="2000" b="1" i="0" u="none" strike="noStrike" dirty="0">
                <a:solidFill>
                  <a:srgbClr val="000000"/>
                </a:solidFill>
                <a:effectLst/>
                <a:latin typeface="Arial" panose="020B0604020202020204" pitchFamily="34" charset="0"/>
              </a:rPr>
              <a:t> y </a:t>
            </a:r>
            <a:r>
              <a:rPr lang="en-GB" sz="2000" b="1" i="0" u="none" strike="noStrike" dirty="0" err="1">
                <a:solidFill>
                  <a:srgbClr val="000000"/>
                </a:solidFill>
                <a:effectLst/>
                <a:latin typeface="Arial" panose="020B0604020202020204" pitchFamily="34" charset="0"/>
              </a:rPr>
              <a:t>modwl</a:t>
            </a:r>
            <a:r>
              <a:rPr lang="en-GB" sz="2000" b="1" i="0" u="none" strike="noStrike" dirty="0">
                <a:solidFill>
                  <a:srgbClr val="000000"/>
                </a:solidFill>
                <a:effectLst/>
                <a:latin typeface="Arial" panose="020B0604020202020204" pitchFamily="34" charset="0"/>
              </a:rPr>
              <a:t>:</a:t>
            </a:r>
            <a:r>
              <a:rPr lang="en-US" sz="2000" b="0" i="0" dirty="0">
                <a:solidFill>
                  <a:srgbClr val="000000"/>
                </a:solidFill>
                <a:effectLst/>
                <a:latin typeface="Arial" panose="020B0604020202020204" pitchFamily="34" charset="0"/>
              </a:rPr>
              <a:t>​</a:t>
            </a:r>
            <a:endParaRPr lang="en-US" sz="2000" b="0" i="0" dirty="0">
              <a:solidFill>
                <a:srgbClr val="000000"/>
              </a:solidFill>
              <a:effectLst/>
              <a:latin typeface="Segoe UI" panose="020B0502040204020203" pitchFamily="34" charset="0"/>
            </a:endParaRPr>
          </a:p>
          <a:p>
            <a:pPr algn="l" rtl="0" fontAlgn="base"/>
            <a:r>
              <a:rPr lang="en-GB" sz="2000" b="1" i="0" u="none" strike="noStrike" dirty="0">
                <a:solidFill>
                  <a:srgbClr val="000000"/>
                </a:solidFill>
                <a:effectLst/>
                <a:latin typeface="Arial" panose="020B0604020202020204" pitchFamily="34" charset="0"/>
              </a:rPr>
              <a:t>Natasha Morgans</a:t>
            </a:r>
            <a:endParaRPr lang="en-US" sz="2000" b="0" i="0" dirty="0">
              <a:solidFill>
                <a:srgbClr val="000000"/>
              </a:solidFill>
              <a:effectLst/>
              <a:latin typeface="Segoe UI" panose="020B0502040204020203" pitchFamily="34" charset="0"/>
            </a:endParaRPr>
          </a:p>
          <a:p>
            <a:pPr algn="l" rtl="0" fontAlgn="base"/>
            <a:r>
              <a:rPr lang="en-GB" sz="2000" b="0" i="0" dirty="0">
                <a:solidFill>
                  <a:srgbClr val="000000"/>
                </a:solidFill>
                <a:effectLst/>
                <a:latin typeface="Arial" panose="020B0604020202020204" pitchFamily="34" charset="0"/>
              </a:rPr>
              <a:t>​</a:t>
            </a:r>
            <a:endParaRPr lang="en-GB" sz="2000" b="0" i="0" dirty="0">
              <a:solidFill>
                <a:srgbClr val="000000"/>
              </a:solidFill>
              <a:effectLst/>
              <a:latin typeface="Segoe UI" panose="020B0502040204020203" pitchFamily="34" charset="0"/>
            </a:endParaRPr>
          </a:p>
          <a:p>
            <a:pPr>
              <a:spcBef>
                <a:spcPts val="700"/>
              </a:spcBef>
              <a:defRPr/>
            </a:pPr>
            <a:r>
              <a:rPr lang="en-GB" sz="2000" b="1" i="0" u="none" strike="noStrike" dirty="0" err="1">
                <a:solidFill>
                  <a:srgbClr val="000000"/>
                </a:solidFill>
                <a:effectLst/>
                <a:latin typeface="Arial" panose="020B0604020202020204" pitchFamily="34" charset="0"/>
              </a:rPr>
              <a:t>Tîm</a:t>
            </a:r>
            <a:r>
              <a:rPr lang="en-GB" sz="2000" b="1" i="0" u="none" strike="noStrike" dirty="0">
                <a:solidFill>
                  <a:srgbClr val="000000"/>
                </a:solidFill>
                <a:effectLst/>
                <a:latin typeface="Arial" panose="020B0604020202020204" pitchFamily="34" charset="0"/>
              </a:rPr>
              <a:t> y </a:t>
            </a:r>
            <a:r>
              <a:rPr lang="en-GB" sz="2000" b="1" i="0" u="none" strike="noStrike" dirty="0" err="1">
                <a:solidFill>
                  <a:srgbClr val="000000"/>
                </a:solidFill>
                <a:effectLst/>
                <a:latin typeface="Arial" panose="020B0604020202020204" pitchFamily="34" charset="0"/>
              </a:rPr>
              <a:t>modiwl</a:t>
            </a:r>
            <a:r>
              <a:rPr lang="en-GB" sz="2000" b="1" i="0" u="none" strike="noStrike" dirty="0">
                <a:solidFill>
                  <a:srgbClr val="000000"/>
                </a:solidFill>
                <a:effectLst/>
                <a:latin typeface="Arial" panose="020B0604020202020204" pitchFamily="34" charset="0"/>
              </a:rPr>
              <a:t>:</a:t>
            </a:r>
          </a:p>
          <a:p>
            <a:pPr>
              <a:spcBef>
                <a:spcPts val="700"/>
              </a:spcBef>
              <a:defRPr/>
            </a:pPr>
            <a:r>
              <a:rPr lang="en-US" sz="2000" b="0" i="0" dirty="0">
                <a:effectLst/>
                <a:latin typeface="Arial" panose="020B0604020202020204" pitchFamily="34" charset="0"/>
              </a:rPr>
              <a:t>​</a:t>
            </a:r>
            <a:r>
              <a:rPr lang="en-GB" altLang="en-US" sz="2000" b="1" dirty="0">
                <a:cs typeface="Arial"/>
              </a:rPr>
              <a:t>Glenda Tinney</a:t>
            </a:r>
          </a:p>
          <a:p>
            <a:pPr>
              <a:spcBef>
                <a:spcPts val="700"/>
              </a:spcBef>
              <a:defRPr/>
            </a:pPr>
            <a:r>
              <a:rPr lang="en-GB" altLang="en-US" sz="2000" b="1" dirty="0">
                <a:cs typeface="Arial"/>
              </a:rPr>
              <a:t>Paul Darby</a:t>
            </a:r>
          </a:p>
          <a:p>
            <a:pPr>
              <a:spcBef>
                <a:spcPts val="700"/>
              </a:spcBef>
              <a:defRPr/>
            </a:pPr>
            <a:r>
              <a:rPr lang="en-GB" altLang="en-US" sz="2000" b="1" dirty="0">
                <a:cs typeface="Arial"/>
              </a:rPr>
              <a:t>Natasha Young</a:t>
            </a:r>
          </a:p>
          <a:p>
            <a:pPr>
              <a:spcBef>
                <a:spcPts val="700"/>
              </a:spcBef>
              <a:defRPr/>
            </a:pPr>
            <a:r>
              <a:rPr lang="en-GB" altLang="en-US" sz="2000" b="1" dirty="0">
                <a:cs typeface="Arial"/>
              </a:rPr>
              <a:t>Lauren Thomas</a:t>
            </a:r>
          </a:p>
          <a:p>
            <a:pPr algn="l" rtl="0" fontAlgn="base"/>
            <a:endParaRPr lang="en-US" sz="20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291154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r>
              <a:rPr lang="en-GB" altLang="en-US" sz="4800" b="1" dirty="0" err="1">
                <a:latin typeface="Arial" panose="020B0604020202020204" pitchFamily="34" charset="0"/>
                <a:cs typeface="Arial" panose="020B0604020202020204" pitchFamily="34" charset="0"/>
              </a:rPr>
              <a:t>Adnoddau</a:t>
            </a:r>
            <a:r>
              <a:rPr lang="en-GB" altLang="en-US" sz="4800" b="1" dirty="0">
                <a:latin typeface="Arial" panose="020B0604020202020204" pitchFamily="34" charset="0"/>
                <a:cs typeface="Arial" panose="020B0604020202020204" pitchFamily="34" charset="0"/>
              </a:rPr>
              <a:t>           </a:t>
            </a:r>
            <a:r>
              <a:rPr lang="en-GB" altLang="en-US" sz="4800" b="1" dirty="0">
                <a:solidFill>
                  <a:srgbClr val="0070C0"/>
                </a:solidFill>
                <a:latin typeface="Arial" panose="020B0604020202020204" pitchFamily="34" charset="0"/>
                <a:cs typeface="Arial" panose="020B0604020202020204" pitchFamily="34" charset="0"/>
              </a:rPr>
              <a:t>Resources</a:t>
            </a:r>
          </a:p>
        </p:txBody>
      </p:sp>
      <p:sp>
        <p:nvSpPr>
          <p:cNvPr id="21507" name="Content Placeholder 2"/>
          <p:cNvSpPr>
            <a:spLocks noGrp="1"/>
          </p:cNvSpPr>
          <p:nvPr>
            <p:ph sz="half" idx="1"/>
          </p:nvPr>
        </p:nvSpPr>
        <p:spPr>
          <a:xfrm>
            <a:off x="838200" y="1825625"/>
            <a:ext cx="5257800" cy="4228811"/>
          </a:xfrm>
        </p:spPr>
        <p:txBody>
          <a:bodyPr>
            <a:normAutofit/>
          </a:bodyPr>
          <a:lstStyle/>
          <a:p>
            <a:r>
              <a:rPr lang="en-GB" altLang="en-US" sz="2400" dirty="0" err="1">
                <a:latin typeface="Arial" panose="020B0604020202020204" pitchFamily="34" charset="0"/>
                <a:cs typeface="Arial" panose="020B0604020202020204" pitchFamily="34" charset="0"/>
              </a:rPr>
              <a:t>Darlithoed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Pwerbwyntiau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Moodle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darlithoedd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wythnosol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ar-lein</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Tasgiau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wythnosol</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darllen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Cysylltiadau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adnoddau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pellach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Cysylltiadau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‘Teams’ – </a:t>
            </a:r>
            <a:r>
              <a:rPr lang="en-GB" altLang="en-US" sz="2400" dirty="0" err="1">
                <a:latin typeface="Arial" panose="020B0604020202020204" pitchFamily="34" charset="0"/>
                <a:cs typeface="Arial" panose="020B0604020202020204" pitchFamily="34" charset="0"/>
              </a:rPr>
              <a:t>erthyglau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FaceBook</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Tudalen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Leganto – Rhestr </a:t>
            </a:r>
            <a:r>
              <a:rPr lang="en-GB" altLang="en-US" sz="2400" dirty="0" err="1">
                <a:latin typeface="Arial" panose="020B0604020202020204" pitchFamily="34" charset="0"/>
                <a:cs typeface="Arial" panose="020B0604020202020204" pitchFamily="34" charset="0"/>
              </a:rPr>
              <a:t>ddarllen</a:t>
            </a:r>
            <a:endParaRPr lang="en-GB" altLang="en-US" sz="2400" dirty="0">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p:txBody>
          <a:bodyPr>
            <a:normAutofit/>
          </a:bodyPr>
          <a:lstStyle/>
          <a:p>
            <a:r>
              <a:rPr lang="en-GB" altLang="en-US" sz="2400" dirty="0">
                <a:solidFill>
                  <a:srgbClr val="0070C0"/>
                </a:solidFill>
                <a:latin typeface="Arial" panose="020B0604020202020204" pitchFamily="34" charset="0"/>
                <a:cs typeface="Arial" panose="020B0604020202020204" pitchFamily="34" charset="0"/>
              </a:rPr>
              <a:t>Lectures (Power Points on Moodle and weekly online lectures)</a:t>
            </a:r>
          </a:p>
          <a:p>
            <a:r>
              <a:rPr lang="en-GB" altLang="en-US" sz="2400" dirty="0">
                <a:solidFill>
                  <a:srgbClr val="0070C0"/>
                </a:solidFill>
                <a:latin typeface="Arial" panose="020B0604020202020204" pitchFamily="34" charset="0"/>
                <a:cs typeface="Arial" panose="020B0604020202020204" pitchFamily="34" charset="0"/>
              </a:rPr>
              <a:t>Weekly Tasks – additional reading</a:t>
            </a:r>
          </a:p>
          <a:p>
            <a:r>
              <a:rPr lang="en-GB" altLang="en-US" sz="2400" dirty="0">
                <a:solidFill>
                  <a:srgbClr val="0070C0"/>
                </a:solidFill>
                <a:latin typeface="Arial" panose="020B0604020202020204" pitchFamily="34" charset="0"/>
                <a:cs typeface="Arial" panose="020B0604020202020204" pitchFamily="34" charset="0"/>
              </a:rPr>
              <a:t>Links to further resources</a:t>
            </a:r>
          </a:p>
          <a:p>
            <a:r>
              <a:rPr lang="en-GB" altLang="en-US" sz="2400" dirty="0">
                <a:solidFill>
                  <a:srgbClr val="0070C0"/>
                </a:solidFill>
                <a:latin typeface="Arial" panose="020B0604020202020204" pitchFamily="34" charset="0"/>
                <a:cs typeface="Arial" panose="020B0604020202020204" pitchFamily="34" charset="0"/>
              </a:rPr>
              <a:t>Links on ‘Teams’ – articles on </a:t>
            </a:r>
            <a:r>
              <a:rPr lang="en-GB" altLang="en-US" sz="2400" dirty="0" err="1">
                <a:solidFill>
                  <a:srgbClr val="0070C0"/>
                </a:solidFill>
                <a:latin typeface="Arial" panose="020B0604020202020204" pitchFamily="34" charset="0"/>
                <a:cs typeface="Arial" panose="020B0604020202020204" pitchFamily="34" charset="0"/>
              </a:rPr>
              <a:t>FaceBook</a:t>
            </a:r>
            <a:r>
              <a:rPr lang="en-GB" altLang="en-US" sz="2400" dirty="0">
                <a:solidFill>
                  <a:srgbClr val="0070C0"/>
                </a:solidFill>
                <a:latin typeface="Arial" panose="020B0604020202020204" pitchFamily="34" charset="0"/>
                <a:cs typeface="Arial" panose="020B0604020202020204" pitchFamily="34" charset="0"/>
              </a:rPr>
              <a:t>/Early Years Page</a:t>
            </a:r>
          </a:p>
          <a:p>
            <a:r>
              <a:rPr lang="en-GB" altLang="en-US" sz="2400" dirty="0" err="1">
                <a:solidFill>
                  <a:srgbClr val="0070C0"/>
                </a:solidFill>
                <a:latin typeface="Arial" panose="020B0604020202020204" pitchFamily="34" charset="0"/>
                <a:cs typeface="Arial" panose="020B0604020202020204" pitchFamily="34" charset="0"/>
              </a:rPr>
              <a:t>Leganto</a:t>
            </a:r>
            <a:r>
              <a:rPr lang="en-GB" altLang="en-US" sz="2400" dirty="0">
                <a:solidFill>
                  <a:srgbClr val="0070C0"/>
                </a:solidFill>
                <a:latin typeface="Arial" panose="020B0604020202020204" pitchFamily="34" charset="0"/>
                <a:cs typeface="Arial" panose="020B0604020202020204" pitchFamily="34" charset="0"/>
              </a:rPr>
              <a:t> – Reading List </a:t>
            </a:r>
          </a:p>
        </p:txBody>
      </p:sp>
    </p:spTree>
    <p:extLst>
      <p:ext uri="{BB962C8B-B14F-4D97-AF65-F5344CB8AC3E}">
        <p14:creationId xmlns:p14="http://schemas.microsoft.com/office/powerpoint/2010/main" val="383538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60219"/>
            <a:ext cx="9296400" cy="1325563"/>
          </a:xfrm>
        </p:spPr>
        <p:txBody>
          <a:bodyPr>
            <a:noAutofit/>
          </a:bodyPr>
          <a:lstStyle/>
          <a:p>
            <a:pPr algn="ctr">
              <a:defRPr/>
            </a:pPr>
            <a:r>
              <a:rPr lang="en-GB" b="1" dirty="0">
                <a:latin typeface="Arial" panose="020B0604020202020204" pitchFamily="34" charset="0"/>
                <a:cs typeface="Arial" panose="020B0604020202020204" pitchFamily="34" charset="0"/>
              </a:rPr>
              <a:t>Sgiliau </a:t>
            </a:r>
            <a:r>
              <a:rPr lang="en-GB" b="1" dirty="0" err="1">
                <a:latin typeface="Arial" panose="020B0604020202020204" pitchFamily="34" charset="0"/>
                <a:cs typeface="Arial" panose="020B0604020202020204" pitchFamily="34" charset="0"/>
              </a:rPr>
              <a:t>Cyflogadwyedd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Trosglwyddadwy</a:t>
            </a:r>
            <a:r>
              <a:rPr lang="en-GB" b="1" dirty="0">
                <a:latin typeface="Arial" panose="020B0604020202020204" pitchFamily="34" charset="0"/>
                <a:cs typeface="Arial" panose="020B0604020202020204" pitchFamily="34" charset="0"/>
              </a:rPr>
              <a:t> – </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Employability/ Transferable Skills</a:t>
            </a:r>
            <a:endParaRPr lang="en-US" b="1" dirty="0">
              <a:solidFill>
                <a:srgbClr val="0070C0"/>
              </a:solidFill>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1669471" y="214384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7100454" y="2143840"/>
            <a:ext cx="4038600" cy="3989388"/>
          </a:xfrm>
        </p:spPr>
        <p:txBody>
          <a:bodyPr/>
          <a:lstStyle/>
          <a:p>
            <a:r>
              <a:rPr lang="en-GB" altLang="en-US" dirty="0">
                <a:solidFill>
                  <a:srgbClr val="0070C0"/>
                </a:solidFill>
                <a:latin typeface="Arial" panose="020B0604020202020204" pitchFamily="34" charset="0"/>
                <a:cs typeface="Arial" panose="020B0604020202020204" pitchFamily="34" charset="0"/>
              </a:rPr>
              <a:t>Organisation</a:t>
            </a:r>
          </a:p>
          <a:p>
            <a:r>
              <a:rPr lang="en-GB" altLang="en-US" dirty="0">
                <a:solidFill>
                  <a:srgbClr val="0070C0"/>
                </a:solidFill>
                <a:latin typeface="Arial" panose="020B0604020202020204" pitchFamily="34" charset="0"/>
                <a:cs typeface="Arial" panose="020B0604020202020204" pitchFamily="34" charset="0"/>
              </a:rPr>
              <a:t>Planning</a:t>
            </a:r>
          </a:p>
          <a:p>
            <a:r>
              <a:rPr lang="en-GB" altLang="en-US" dirty="0">
                <a:solidFill>
                  <a:srgbClr val="0070C0"/>
                </a:solidFill>
                <a:latin typeface="Arial" panose="020B0604020202020204" pitchFamily="34" charset="0"/>
                <a:cs typeface="Arial" panose="020B0604020202020204" pitchFamily="34" charset="0"/>
              </a:rPr>
              <a:t>Time management</a:t>
            </a:r>
          </a:p>
          <a:p>
            <a:r>
              <a:rPr lang="en-GB" altLang="en-US" dirty="0">
                <a:solidFill>
                  <a:srgbClr val="0070C0"/>
                </a:solidFill>
                <a:latin typeface="Arial" panose="020B0604020202020204" pitchFamily="34" charset="0"/>
                <a:cs typeface="Arial" panose="020B0604020202020204" pitchFamily="34" charset="0"/>
              </a:rPr>
              <a:t>Professionalism </a:t>
            </a:r>
          </a:p>
          <a:p>
            <a:r>
              <a:rPr lang="en-GB" altLang="en-US" dirty="0">
                <a:solidFill>
                  <a:srgbClr val="0070C0"/>
                </a:solidFill>
                <a:latin typeface="Arial" panose="020B0604020202020204" pitchFamily="34" charset="0"/>
                <a:cs typeface="Arial" panose="020B0604020202020204" pitchFamily="34" charset="0"/>
              </a:rPr>
              <a:t>Awareness </a:t>
            </a:r>
          </a:p>
          <a:p>
            <a:r>
              <a:rPr lang="en-GB" altLang="en-US" dirty="0">
                <a:solidFill>
                  <a:srgbClr val="0070C0"/>
                </a:solidFill>
                <a:latin typeface="Arial" panose="020B0604020202020204" pitchFamily="34" charset="0"/>
                <a:cs typeface="Arial" panose="020B0604020202020204" pitchFamily="34" charset="0"/>
              </a:rPr>
              <a:t>Increased knowledge and understanding  </a:t>
            </a:r>
            <a:endParaRPr lang="en-US" altLang="en-US" dirty="0">
              <a:solidFill>
                <a:srgbClr val="0070C0"/>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3" name="Content Placeholder 2">
            <a:extLst>
              <a:ext uri="{FF2B5EF4-FFF2-40B4-BE49-F238E27FC236}">
                <a16:creationId xmlns:a16="http://schemas.microsoft.com/office/drawing/2014/main" id="{8947D235-4A54-B947-914F-DEAC4E7157F0}"/>
              </a:ext>
            </a:extLst>
          </p:cNvPr>
          <p:cNvSpPr>
            <a:spLocks noGrp="1"/>
          </p:cNvSpPr>
          <p:nvPr>
            <p:ph sz="half" idx="1"/>
          </p:nvPr>
        </p:nvSpPr>
        <p:spPr/>
        <p:txBody>
          <a:bodyPr>
            <a:normAutofit/>
          </a:bodyPr>
          <a:lstStyle/>
          <a:p>
            <a:pPr marL="514350" indent="-514350">
              <a:buFont typeface="+mj-lt"/>
              <a:buAutoNum type="arabicPeriod"/>
            </a:pPr>
            <a:r>
              <a:rPr lang="en-GB" sz="2800" dirty="0" err="1">
                <a:latin typeface="Arial" panose="020B0604020202020204" pitchFamily="34" charset="0"/>
                <a:cs typeface="Arial" panose="020B0604020202020204" pitchFamily="34" charset="0"/>
              </a:rPr>
              <a:t>Cyflwyniad</a:t>
            </a:r>
            <a:r>
              <a:rPr lang="en-GB" sz="2800" dirty="0">
                <a:latin typeface="Arial" panose="020B0604020202020204" pitchFamily="34" charset="0"/>
                <a:cs typeface="Arial" panose="020B0604020202020204" pitchFamily="34" charset="0"/>
              </a:rPr>
              <a:t> </a:t>
            </a:r>
          </a:p>
          <a:p>
            <a:pPr marL="514350" indent="-514350">
              <a:buFont typeface="+mj-lt"/>
              <a:buAutoNum type="arabicPeriod"/>
            </a:pPr>
            <a:r>
              <a:rPr lang="en-GB" sz="2800" dirty="0" err="1">
                <a:latin typeface="Arial" panose="020B0604020202020204" pitchFamily="34" charset="0"/>
                <a:cs typeface="Arial" panose="020B0604020202020204" pitchFamily="34" charset="0"/>
              </a:rPr>
              <a:t>Datblygiad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Cynnar</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Oedolion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galluogi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dysgu</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Profiadau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ennyn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diddordeb</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Amgylcheddau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effeithiol</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Theori</a:t>
            </a:r>
            <a:r>
              <a:rPr lang="en-GB" sz="2800" dirty="0">
                <a:latin typeface="Arial" panose="020B0604020202020204" pitchFamily="34" charset="0"/>
                <a:cs typeface="Arial" panose="020B0604020202020204" pitchFamily="34" charset="0"/>
              </a:rPr>
              <a:t> ac </a:t>
            </a:r>
            <a:r>
              <a:rPr lang="en-GB" sz="2800" dirty="0" err="1">
                <a:latin typeface="Arial" panose="020B0604020202020204" pitchFamily="34" charset="0"/>
                <a:cs typeface="Arial" panose="020B0604020202020204" pitchFamily="34" charset="0"/>
              </a:rPr>
              <a:t>Addysgeg</a:t>
            </a:r>
            <a:endParaRPr lang="en-US" b="1" dirty="0"/>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p:txBody>
          <a:bodyPr>
            <a:normAutofit/>
          </a:bodyPr>
          <a:lstStyle/>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Introduction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Early Development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Enabling Adults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Engaging Experiences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Effective Environments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Theory and Pedagogy </a:t>
            </a:r>
          </a:p>
        </p:txBody>
      </p:sp>
    </p:spTree>
    <p:extLst>
      <p:ext uri="{BB962C8B-B14F-4D97-AF65-F5344CB8AC3E}">
        <p14:creationId xmlns:p14="http://schemas.microsoft.com/office/powerpoint/2010/main" val="18958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noAutofit/>
          </a:bodyPr>
          <a:lstStyle/>
          <a:p>
            <a:pPr algn="ctr" eaLnBrk="1" hangingPunct="1"/>
            <a:r>
              <a:rPr lang="en-US" altLang="en-US" dirty="0" err="1">
                <a:latin typeface="Arial" panose="020B0604020202020204" pitchFamily="34" charset="0"/>
                <a:cs typeface="Arial" panose="020B0604020202020204" pitchFamily="34" charset="0"/>
              </a:rPr>
              <a:t>Deilliannau</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Dysgu</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838200" y="1529627"/>
            <a:ext cx="10515600" cy="4351338"/>
          </a:xfrm>
        </p:spPr>
        <p:txBody>
          <a:bodyPr>
            <a:normAutofit/>
          </a:bodyPr>
          <a:lstStyle/>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Dangos ymwybyddiaeth o rôl perthynas broffesiynol a chilyddol gyda rhieni, gofalwyr a gweithwyr </a:t>
            </a:r>
            <a:r>
              <a:rPr lang="cy-GB" sz="2400" dirty="0" err="1">
                <a:latin typeface="Arial" panose="020B0604020202020204" pitchFamily="34" charset="0"/>
                <a:ea typeface="Times New Roman" panose="02020603050405020304" pitchFamily="18" charset="0"/>
                <a:cs typeface="Arial" panose="020B0604020202020204" pitchFamily="34" charset="0"/>
              </a:rPr>
              <a:t>amlasiantaethol</a:t>
            </a:r>
            <a:r>
              <a:rPr lang="cy-GB" sz="2400" dirty="0">
                <a:latin typeface="Arial" panose="020B0604020202020204" pitchFamily="34" charset="0"/>
                <a:ea typeface="Times New Roman" panose="02020603050405020304" pitchFamily="18" charset="0"/>
                <a:cs typeface="Arial" panose="020B0604020202020204" pitchFamily="34" charset="0"/>
              </a:rPr>
              <a:t> ar iechyd a llesiant babanod neu blant bach yn ystod y 1000 diwrnod cyntaf.</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Gwerthuso ymagweddau cyfredol at ymlyniad, magwraeth a chariad proffesiynol a’u heffaith ar arfer proffesiynol mewn lleoliadau blynyddoedd cynnar.</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p:txBody>
          <a:bodyPr>
            <a:normAutofit/>
          </a:bodyPr>
          <a:lstStyle/>
          <a:p>
            <a:pPr algn="ctr"/>
            <a:r>
              <a:rPr lang="en-US" altLang="en-US" dirty="0">
                <a:solidFill>
                  <a:srgbClr val="0070C0"/>
                </a:solidFill>
                <a:latin typeface="Arial" panose="020B0604020202020204" pitchFamily="34" charset="0"/>
                <a:cs typeface="Arial" panose="020B0604020202020204" pitchFamily="34" charset="0"/>
              </a:rPr>
              <a:t>Learning Outcomes</a:t>
            </a:r>
            <a:endParaRPr lang="en-GB" sz="6000" dirty="0">
              <a:solidFill>
                <a:srgbClr val="0070C0"/>
              </a:solidFill>
            </a:endParaRPr>
          </a:p>
        </p:txBody>
      </p:sp>
      <p:sp>
        <p:nvSpPr>
          <p:cNvPr id="3" name="Content Placeholder 2">
            <a:extLst>
              <a:ext uri="{FF2B5EF4-FFF2-40B4-BE49-F238E27FC236}">
                <a16:creationId xmlns:a16="http://schemas.microsoft.com/office/drawing/2014/main" id="{92788105-E11A-E5B9-46CC-89AF71BF4A1C}"/>
              </a:ext>
            </a:extLst>
          </p:cNvPr>
          <p:cNvSpPr>
            <a:spLocks noGrp="1"/>
          </p:cNvSpPr>
          <p:nvPr>
            <p:ph idx="1"/>
          </p:nvPr>
        </p:nvSpPr>
        <p:spPr/>
        <p:txBody>
          <a:bodyPr/>
          <a:lstStyle/>
          <a:p>
            <a:r>
              <a:rPr lang="en-US" sz="2400" dirty="0">
                <a:solidFill>
                  <a:srgbClr val="0070C0"/>
                </a:solidFill>
              </a:rPr>
              <a:t>Demonstrate an awareness of the role of reciprocal and professional relationships with parents, carers and multi-agency workers upon the health and well-being of the Infant and or Toddler in the first 1000 days. </a:t>
            </a:r>
          </a:p>
          <a:p>
            <a:r>
              <a:rPr lang="en-US" sz="2400" dirty="0">
                <a:solidFill>
                  <a:srgbClr val="0070C0"/>
                </a:solidFill>
              </a:rPr>
              <a:t>Evaluate current approaches to attachment, nurture and professional love and their impact upon professional practice within early years settings.  </a:t>
            </a:r>
          </a:p>
          <a:p>
            <a:r>
              <a:rPr lang="en-US" sz="2400" dirty="0" err="1">
                <a:solidFill>
                  <a:srgbClr val="0070C0"/>
                </a:solidFill>
              </a:rPr>
              <a:t>Organise</a:t>
            </a:r>
            <a:r>
              <a:rPr lang="en-US" sz="2400" dirty="0">
                <a:solidFill>
                  <a:srgbClr val="0070C0"/>
                </a:solidFill>
              </a:rPr>
              <a:t> their knowledge and learning through the use of a range of information resources and present their work at the appropriate level. </a:t>
            </a:r>
          </a:p>
          <a:p>
            <a:endParaRPr lang="en-US"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704159" y="1023258"/>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hangingPunct="0">
              <a:defRPr/>
            </a:pPr>
            <a:endParaRPr lang="en-GB" dirty="0">
              <a:solidFill>
                <a:srgbClr val="4472C4">
                  <a:lumMod val="75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085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0422-61D0-3AFB-0A4C-ADAFB2C339B6}"/>
              </a:ext>
            </a:extLst>
          </p:cNvPr>
          <p:cNvSpPr>
            <a:spLocks noGrp="1"/>
          </p:cNvSpPr>
          <p:nvPr>
            <p:ph type="title"/>
          </p:nvPr>
        </p:nvSpPr>
        <p:spPr/>
        <p:txBody>
          <a:bodyPr/>
          <a:lstStyle/>
          <a:p>
            <a:r>
              <a:rPr lang="en-GB" dirty="0">
                <a:latin typeface="Arial"/>
                <a:cs typeface="Arial"/>
              </a:rPr>
              <a:t>Yr </a:t>
            </a:r>
            <a:r>
              <a:rPr lang="en-GB" dirty="0" err="1">
                <a:latin typeface="Arial"/>
                <a:cs typeface="Arial"/>
              </a:rPr>
              <a:t>aseiniad</a:t>
            </a:r>
            <a:r>
              <a:rPr lang="en-GB" dirty="0">
                <a:latin typeface="Arial"/>
                <a:cs typeface="Arial"/>
              </a:rPr>
              <a:t>: </a:t>
            </a:r>
            <a:r>
              <a:rPr lang="en-GB" dirty="0" err="1">
                <a:latin typeface="Arial"/>
                <a:cs typeface="Arial"/>
              </a:rPr>
              <a:t>Llyfr</a:t>
            </a:r>
            <a:r>
              <a:rPr lang="en-GB" dirty="0">
                <a:latin typeface="Arial"/>
                <a:cs typeface="Arial"/>
              </a:rPr>
              <a:t> </a:t>
            </a:r>
            <a:r>
              <a:rPr lang="en-GB" dirty="0" err="1">
                <a:latin typeface="Arial"/>
                <a:cs typeface="Arial"/>
              </a:rPr>
              <a:t>Llofion</a:t>
            </a:r>
            <a:r>
              <a:rPr lang="en-GB" dirty="0">
                <a:latin typeface="Arial"/>
                <a:cs typeface="Arial"/>
              </a:rPr>
              <a:t> </a:t>
            </a:r>
            <a:r>
              <a:rPr lang="en-GB" dirty="0" err="1">
                <a:latin typeface="Arial"/>
                <a:cs typeface="Arial"/>
              </a:rPr>
              <a:t>Digidol</a:t>
            </a:r>
            <a:endParaRPr lang="en-GB" dirty="0">
              <a:latin typeface="Arial"/>
              <a:cs typeface="Arial"/>
            </a:endParaRPr>
          </a:p>
        </p:txBody>
      </p:sp>
      <p:sp>
        <p:nvSpPr>
          <p:cNvPr id="3" name="Content Placeholder 2">
            <a:extLst>
              <a:ext uri="{FF2B5EF4-FFF2-40B4-BE49-F238E27FC236}">
                <a16:creationId xmlns:a16="http://schemas.microsoft.com/office/drawing/2014/main" id="{8B7D1AA0-A8B3-8CDD-E0D2-F1D38B10BA2F}"/>
              </a:ext>
            </a:extLst>
          </p:cNvPr>
          <p:cNvSpPr>
            <a:spLocks noGrp="1"/>
          </p:cNvSpPr>
          <p:nvPr>
            <p:ph idx="1"/>
          </p:nvPr>
        </p:nvSpPr>
        <p:spPr>
          <a:xfrm>
            <a:off x="838200" y="1690688"/>
            <a:ext cx="10515600" cy="4351338"/>
          </a:xfrm>
        </p:spPr>
        <p:txBody>
          <a:bodyPr>
            <a:normAutofit/>
          </a:bodyPr>
          <a:lstStyle/>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Creu llyfr lloffion digidol i gyfleu'r hyn y mae myfyrwyr yn teimlo y gallai gofal eithriadol edrych o fewn y 1000 diwrnod cyntaf (3000 o eiriau)</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Gall y llyfr lloffion fod mewn fformat o ddewis megis Microsoft PowerPoint, Word neu </a:t>
            </a:r>
            <a:r>
              <a:rPr lang="cy-GB" sz="2000" dirty="0" err="1">
                <a:effectLst/>
                <a:latin typeface="Arial" panose="020B0604020202020204" pitchFamily="34" charset="0"/>
                <a:ea typeface="Times New Roman" panose="02020603050405020304" pitchFamily="18" charset="0"/>
                <a:cs typeface="Arial" panose="020B0604020202020204" pitchFamily="34" charset="0"/>
              </a:rPr>
              <a:t>Sway</a:t>
            </a:r>
            <a:r>
              <a:rPr lang="cy-GB" sz="2000" dirty="0">
                <a:effectLst/>
                <a:latin typeface="Arial" panose="020B0604020202020204" pitchFamily="34" charset="0"/>
                <a:ea typeface="Times New Roman" panose="02020603050405020304" pitchFamily="18" charset="0"/>
                <a:cs typeface="Arial" panose="020B0604020202020204" pitchFamily="34" charset="0"/>
              </a:rPr>
              <a:t>, ond rhaid iddo gynnwys ysgrifennu academaidd a gefnogir gyda delweddau, fideos a dolenni i dystiolaeth bellach.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Wrth ddylunio eich llyfr sgrap ystyriwch y cynnwys a gwmpesir mewn darlithoedd.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682BC352-959C-5322-AE71-CDE48B0454E5}"/>
              </a:ext>
            </a:extLst>
          </p:cNvPr>
          <p:cNvGraphicFramePr>
            <a:graphicFrameLocks noGrp="1"/>
          </p:cNvGraphicFramePr>
          <p:nvPr/>
        </p:nvGraphicFramePr>
        <p:xfrm>
          <a:off x="3851275" y="4224433"/>
          <a:ext cx="4489450" cy="1605471"/>
        </p:xfrm>
        <a:graphic>
          <a:graphicData uri="http://schemas.openxmlformats.org/drawingml/2006/table">
            <a:tbl>
              <a:tblPr>
                <a:tableStyleId>{5C22544A-7EE6-4342-B048-85BDC9FD1C3A}</a:tableStyleId>
              </a:tblPr>
              <a:tblGrid>
                <a:gridCol w="840859">
                  <a:extLst>
                    <a:ext uri="{9D8B030D-6E8A-4147-A177-3AD203B41FA5}">
                      <a16:colId xmlns:a16="http://schemas.microsoft.com/office/drawing/2014/main" val="920585027"/>
                    </a:ext>
                  </a:extLst>
                </a:gridCol>
                <a:gridCol w="1616476">
                  <a:extLst>
                    <a:ext uri="{9D8B030D-6E8A-4147-A177-3AD203B41FA5}">
                      <a16:colId xmlns:a16="http://schemas.microsoft.com/office/drawing/2014/main" val="3129469638"/>
                    </a:ext>
                  </a:extLst>
                </a:gridCol>
                <a:gridCol w="688930">
                  <a:extLst>
                    <a:ext uri="{9D8B030D-6E8A-4147-A177-3AD203B41FA5}">
                      <a16:colId xmlns:a16="http://schemas.microsoft.com/office/drawing/2014/main" val="1520972562"/>
                    </a:ext>
                  </a:extLst>
                </a:gridCol>
                <a:gridCol w="1343185">
                  <a:extLst>
                    <a:ext uri="{9D8B030D-6E8A-4147-A177-3AD203B41FA5}">
                      <a16:colId xmlns:a16="http://schemas.microsoft.com/office/drawing/2014/main" val="927812520"/>
                    </a:ext>
                  </a:extLst>
                </a:gridCol>
              </a:tblGrid>
              <a:tr h="0">
                <a:tc>
                  <a:txBody>
                    <a:bodyPr/>
                    <a:lstStyle/>
                    <a:p>
                      <a:pPr algn="just">
                        <a:lnSpc>
                          <a:spcPct val="107000"/>
                        </a:lnSpc>
                        <a:spcBef>
                          <a:spcPts val="600"/>
                        </a:spcBef>
                        <a:spcAft>
                          <a:spcPts val="600"/>
                        </a:spcAft>
                        <a:buNone/>
                      </a:pPr>
                      <a:r>
                        <a:rPr lang="cy-GB" sz="1100">
                          <a:effectLst/>
                        </a:rPr>
                        <a:t>Dyddiad cyflwyno:</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18/01/26</a:t>
                      </a:r>
                      <a:endParaRPr lang="en-US" sz="1100">
                        <a:effectLst/>
                      </a:endParaRPr>
                    </a:p>
                    <a:p>
                      <a:pPr algn="just">
                        <a:lnSpc>
                          <a:spcPct val="107000"/>
                        </a:lnSpc>
                        <a:spcBef>
                          <a:spcPts val="600"/>
                        </a:spcBef>
                        <a:spcAft>
                          <a:spcPts val="600"/>
                        </a:spcAft>
                        <a:buNone/>
                      </a:pPr>
                      <a:r>
                        <a:rPr lang="en-GB" sz="1100">
                          <a:effectLst/>
                        </a:rPr>
                        <a:t>23:59</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cy-GB" sz="1100">
                          <a:effectLst/>
                        </a:rPr>
                        <a:t>Dyddiad dychwelyd marciau dros dro ac adborth ysgrifenedig: </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dirty="0">
                          <a:effectLst/>
                        </a:rPr>
                        <a:t>12/02/26</a:t>
                      </a:r>
                      <a:endParaRPr lang="en-US" sz="1100" dirty="0">
                        <a:effectLst/>
                      </a:endParaRPr>
                    </a:p>
                    <a:p>
                      <a:pPr algn="just">
                        <a:lnSpc>
                          <a:spcPct val="107000"/>
                        </a:lnSpc>
                        <a:spcBef>
                          <a:spcPts val="600"/>
                        </a:spcBef>
                        <a:spcAft>
                          <a:spcPts val="600"/>
                        </a:spcAft>
                        <a:buNone/>
                      </a:pPr>
                      <a:r>
                        <a:rPr lang="en-GB" sz="1100" dirty="0">
                          <a:effectLst/>
                        </a:rPr>
                        <a:t>15:00</a:t>
                      </a:r>
                      <a:endParaRPr lang="en-US"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158163912"/>
                  </a:ext>
                </a:extLst>
              </a:tr>
            </a:tbl>
          </a:graphicData>
        </a:graphic>
      </p:graphicFrame>
    </p:spTree>
    <p:extLst>
      <p:ext uri="{BB962C8B-B14F-4D97-AF65-F5344CB8AC3E}">
        <p14:creationId xmlns:p14="http://schemas.microsoft.com/office/powerpoint/2010/main" val="684233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193C-8C71-6386-43B0-444B19F20A6A}"/>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The assignment: Digital Scrapbook </a:t>
            </a:r>
          </a:p>
        </p:txBody>
      </p:sp>
      <p:sp>
        <p:nvSpPr>
          <p:cNvPr id="3" name="Content Placeholder 2">
            <a:extLst>
              <a:ext uri="{FF2B5EF4-FFF2-40B4-BE49-F238E27FC236}">
                <a16:creationId xmlns:a16="http://schemas.microsoft.com/office/drawing/2014/main" id="{A40418C4-6C3C-2DA3-E038-96D79D5AA91C}"/>
              </a:ext>
            </a:extLst>
          </p:cNvPr>
          <p:cNvSpPr>
            <a:spLocks noGrp="1"/>
          </p:cNvSpPr>
          <p:nvPr>
            <p:ph idx="1"/>
          </p:nvPr>
        </p:nvSpPr>
        <p:spPr>
          <a:xfrm>
            <a:off x="838200" y="1579134"/>
            <a:ext cx="10515600" cy="4351338"/>
          </a:xfrm>
        </p:spPr>
        <p:txBody>
          <a:bodyPr/>
          <a:lstStyle/>
          <a:p>
            <a:r>
              <a:rPr lang="en-GB" sz="2400" dirty="0">
                <a:solidFill>
                  <a:srgbClr val="0070C0"/>
                </a:solidFill>
                <a:latin typeface="Arial" panose="020B0604020202020204" pitchFamily="34" charset="0"/>
                <a:cs typeface="Arial" panose="020B0604020202020204" pitchFamily="34" charset="0"/>
              </a:rPr>
              <a:t>Create a digital scrapbook to convey what students feel exceptional care could look like in the first 1000 days (3000 words)</a:t>
            </a:r>
          </a:p>
          <a:p>
            <a:r>
              <a:rPr lang="en-GB" sz="2400" dirty="0">
                <a:solidFill>
                  <a:srgbClr val="0070C0"/>
                </a:solidFill>
                <a:latin typeface="Arial" panose="020B0604020202020204" pitchFamily="34" charset="0"/>
                <a:cs typeface="Arial" panose="020B0604020202020204" pitchFamily="34" charset="0"/>
              </a:rPr>
              <a:t>The scrapbook can be in any format of your choosing such as Microsoft PowerPoint, Word or Sway, but must include academic writing supported with images, videos and links to further evidence. </a:t>
            </a:r>
          </a:p>
          <a:p>
            <a:r>
              <a:rPr lang="en-GB" sz="2400" dirty="0">
                <a:solidFill>
                  <a:srgbClr val="0070C0"/>
                </a:solidFill>
                <a:latin typeface="Arial" panose="020B0604020202020204" pitchFamily="34" charset="0"/>
                <a:cs typeface="Arial" panose="020B0604020202020204" pitchFamily="34" charset="0"/>
              </a:rPr>
              <a:t>When designing your scrapbook consider the content covered in lectures. </a:t>
            </a:r>
          </a:p>
          <a:p>
            <a:endParaRPr lang="en-GB" dirty="0"/>
          </a:p>
        </p:txBody>
      </p:sp>
      <p:graphicFrame>
        <p:nvGraphicFramePr>
          <p:cNvPr id="4" name="Table 3">
            <a:extLst>
              <a:ext uri="{FF2B5EF4-FFF2-40B4-BE49-F238E27FC236}">
                <a16:creationId xmlns:a16="http://schemas.microsoft.com/office/drawing/2014/main" id="{3914717C-76AD-879B-1DBB-AAA12B48D1D1}"/>
              </a:ext>
            </a:extLst>
          </p:cNvPr>
          <p:cNvGraphicFramePr>
            <a:graphicFrameLocks noGrp="1"/>
          </p:cNvGraphicFramePr>
          <p:nvPr/>
        </p:nvGraphicFramePr>
        <p:xfrm>
          <a:off x="3774122" y="4211558"/>
          <a:ext cx="4643755" cy="1247410"/>
        </p:xfrm>
        <a:graphic>
          <a:graphicData uri="http://schemas.openxmlformats.org/drawingml/2006/table">
            <a:tbl>
              <a:tblPr>
                <a:tableStyleId>{5C22544A-7EE6-4342-B048-85BDC9FD1C3A}</a:tableStyleId>
              </a:tblPr>
              <a:tblGrid>
                <a:gridCol w="1156243">
                  <a:extLst>
                    <a:ext uri="{9D8B030D-6E8A-4147-A177-3AD203B41FA5}">
                      <a16:colId xmlns:a16="http://schemas.microsoft.com/office/drawing/2014/main" val="104060455"/>
                    </a:ext>
                  </a:extLst>
                </a:gridCol>
                <a:gridCol w="1819164">
                  <a:extLst>
                    <a:ext uri="{9D8B030D-6E8A-4147-A177-3AD203B41FA5}">
                      <a16:colId xmlns:a16="http://schemas.microsoft.com/office/drawing/2014/main" val="2506448865"/>
                    </a:ext>
                  </a:extLst>
                </a:gridCol>
                <a:gridCol w="834174">
                  <a:extLst>
                    <a:ext uri="{9D8B030D-6E8A-4147-A177-3AD203B41FA5}">
                      <a16:colId xmlns:a16="http://schemas.microsoft.com/office/drawing/2014/main" val="1996900290"/>
                    </a:ext>
                  </a:extLst>
                </a:gridCol>
                <a:gridCol w="834174">
                  <a:extLst>
                    <a:ext uri="{9D8B030D-6E8A-4147-A177-3AD203B41FA5}">
                      <a16:colId xmlns:a16="http://schemas.microsoft.com/office/drawing/2014/main" val="2648339598"/>
                    </a:ext>
                  </a:extLst>
                </a:gridCol>
              </a:tblGrid>
              <a:tr h="1247410">
                <a:tc>
                  <a:txBody>
                    <a:bodyPr/>
                    <a:lstStyle/>
                    <a:p>
                      <a:pPr algn="just">
                        <a:lnSpc>
                          <a:spcPct val="107000"/>
                        </a:lnSpc>
                        <a:spcBef>
                          <a:spcPts val="600"/>
                        </a:spcBef>
                        <a:spcAft>
                          <a:spcPts val="600"/>
                        </a:spcAft>
                        <a:buNone/>
                      </a:pPr>
                      <a:r>
                        <a:rPr lang="en-GB" sz="1100">
                          <a:effectLst/>
                        </a:rPr>
                        <a:t>Submission deadline:</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18/01/26</a:t>
                      </a:r>
                      <a:endParaRPr lang="en-US" sz="1100">
                        <a:effectLst/>
                      </a:endParaRPr>
                    </a:p>
                    <a:p>
                      <a:pPr algn="just">
                        <a:lnSpc>
                          <a:spcPct val="107000"/>
                        </a:lnSpc>
                        <a:spcBef>
                          <a:spcPts val="600"/>
                        </a:spcBef>
                        <a:spcAft>
                          <a:spcPts val="600"/>
                        </a:spcAft>
                        <a:buNone/>
                      </a:pPr>
                      <a:r>
                        <a:rPr lang="en-GB" sz="1100">
                          <a:effectLst/>
                        </a:rPr>
                        <a:t>23:59</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Return date of provisional marks &amp; written feedback:</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dirty="0">
                          <a:effectLst/>
                        </a:rPr>
                        <a:t>12/02/26</a:t>
                      </a:r>
                      <a:endParaRPr lang="en-US" sz="1100" dirty="0">
                        <a:effectLst/>
                      </a:endParaRPr>
                    </a:p>
                    <a:p>
                      <a:pPr algn="just">
                        <a:lnSpc>
                          <a:spcPct val="107000"/>
                        </a:lnSpc>
                        <a:spcBef>
                          <a:spcPts val="600"/>
                        </a:spcBef>
                        <a:spcAft>
                          <a:spcPts val="600"/>
                        </a:spcAft>
                        <a:buNone/>
                      </a:pPr>
                      <a:r>
                        <a:rPr lang="en-GB" sz="1100" dirty="0">
                          <a:effectLst/>
                        </a:rPr>
                        <a:t>15:00</a:t>
                      </a:r>
                      <a:endParaRPr lang="en-US"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0149410"/>
                  </a:ext>
                </a:extLst>
              </a:tr>
            </a:tbl>
          </a:graphicData>
        </a:graphic>
      </p:graphicFrame>
    </p:spTree>
    <p:extLst>
      <p:ext uri="{BB962C8B-B14F-4D97-AF65-F5344CB8AC3E}">
        <p14:creationId xmlns:p14="http://schemas.microsoft.com/office/powerpoint/2010/main" val="447655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81D5474-EE44-3A79-6CEB-21804D9E70B1}"/>
              </a:ext>
            </a:extLst>
          </p:cNvPr>
          <p:cNvGraphicFramePr>
            <a:graphicFrameLocks noGrp="1"/>
          </p:cNvGraphicFramePr>
          <p:nvPr>
            <p:ph idx="1"/>
            <p:extLst>
              <p:ext uri="{D42A27DB-BD31-4B8C-83A1-F6EECF244321}">
                <p14:modId xmlns:p14="http://schemas.microsoft.com/office/powerpoint/2010/main" val="745708909"/>
              </p:ext>
            </p:extLst>
          </p:nvPr>
        </p:nvGraphicFramePr>
        <p:xfrm>
          <a:off x="5871411" y="178503"/>
          <a:ext cx="6008914" cy="5720408"/>
        </p:xfrm>
        <a:graphic>
          <a:graphicData uri="http://schemas.openxmlformats.org/drawingml/2006/table">
            <a:tbl>
              <a:tblPr/>
              <a:tblGrid>
                <a:gridCol w="6008914">
                  <a:extLst>
                    <a:ext uri="{9D8B030D-6E8A-4147-A177-3AD203B41FA5}">
                      <a16:colId xmlns:a16="http://schemas.microsoft.com/office/drawing/2014/main" val="726984698"/>
                    </a:ext>
                  </a:extLst>
                </a:gridCol>
              </a:tblGrid>
              <a:tr h="506755">
                <a:tc>
                  <a:txBody>
                    <a:bodyPr/>
                    <a:lstStyle/>
                    <a:p>
                      <a:pPr algn="ctr" rtl="0" fontAlgn="base"/>
                      <a:r>
                        <a:rPr lang="en-GB" sz="2800" b="1" i="0">
                          <a:solidFill>
                            <a:srgbClr val="0070C0"/>
                          </a:solidFill>
                          <a:effectLst/>
                          <a:latin typeface="Arial" panose="020B0604020202020204" pitchFamily="34" charset="0"/>
                        </a:rPr>
                        <a:t>TASK DESCRIPTION</a:t>
                      </a:r>
                      <a:r>
                        <a:rPr lang="en-GB" sz="2800" b="0" i="0">
                          <a:solidFill>
                            <a:srgbClr val="0070C0"/>
                          </a:solidFill>
                          <a:effectLst/>
                          <a:latin typeface="Arial" panose="020B0604020202020204" pitchFamily="34" charset="0"/>
                        </a:rPr>
                        <a:t> </a:t>
                      </a:r>
                      <a:endParaRPr lang="en-GB" sz="2400" b="0" i="0">
                        <a:solidFill>
                          <a:srgbClr val="0070C0"/>
                        </a:solidFill>
                        <a:effectLst/>
                      </a:endParaRPr>
                    </a:p>
                  </a:txBody>
                  <a:tcPr marL="78639" marR="78639" marT="39319" marB="3931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rgbClr val="C0C0C0"/>
                    </a:solidFill>
                  </a:tcPr>
                </a:tc>
                <a:extLst>
                  <a:ext uri="{0D108BD9-81ED-4DB2-BD59-A6C34878D82A}">
                    <a16:rowId xmlns:a16="http://schemas.microsoft.com/office/drawing/2014/main" val="2673462232"/>
                  </a:ext>
                </a:extLst>
              </a:tr>
              <a:tr h="5213653">
                <a:tc>
                  <a:txBody>
                    <a:bodyPr/>
                    <a:lstStyle/>
                    <a:p>
                      <a:pPr algn="just" rtl="0" fontAlgn="base"/>
                      <a:endParaRPr lang="en-US" sz="1400" b="1" i="0" u="sng" dirty="0">
                        <a:solidFill>
                          <a:srgbClr val="0070C0"/>
                        </a:solidFill>
                        <a:effectLst/>
                        <a:latin typeface="Arial" panose="020B0604020202020204" pitchFamily="34" charset="0"/>
                      </a:endParaRPr>
                    </a:p>
                    <a:p>
                      <a:pPr algn="just" rtl="0" fontAlgn="base"/>
                      <a:r>
                        <a:rPr lang="en-US" sz="1400" b="1" i="0" dirty="0">
                          <a:solidFill>
                            <a:srgbClr val="0070C0"/>
                          </a:solidFill>
                          <a:effectLst/>
                          <a:latin typeface="Arial" panose="020B0604020202020204" pitchFamily="34" charset="0"/>
                        </a:rPr>
                        <a:t>Create a digital scrapbook (3000 words) to convey what the Student feels exceptional care could look like-</a:t>
                      </a:r>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p>
                      <a:pPr algn="just" rtl="0" fontAlgn="base"/>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p>
                      <a:pPr algn="just" rtl="0" fontAlgn="base"/>
                      <a:r>
                        <a:rPr lang="en-US" sz="1400" b="0" i="0" dirty="0">
                          <a:solidFill>
                            <a:srgbClr val="0070C0"/>
                          </a:solidFill>
                          <a:effectLst/>
                          <a:latin typeface="Arial" panose="020B0604020202020204" pitchFamily="34" charset="0"/>
                        </a:rPr>
                        <a:t>  Discuss: </a:t>
                      </a:r>
                      <a:endParaRPr lang="en-US" sz="2400" b="0" i="0" dirty="0">
                        <a:solidFill>
                          <a:srgbClr val="0070C0"/>
                        </a:solidFill>
                        <a:effectLst/>
                      </a:endParaRP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The current challenges of caring for an Infant within a setting, explore and evaluate current approaches supported by critically evaluating theory and research.  </a:t>
                      </a: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The scrap book should include ideas for activities, for example sensory, stories, music.  </a:t>
                      </a: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Include pictures of stimulating environments both in and out that supports an infant’s holistic development. This should be supported with theory and explained in detail.  </a:t>
                      </a: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Discussion on the importance of respectful care and the opportunity to engage in meaningful learning opportunities, for example eating,  changing, sleeping.   </a:t>
                      </a: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How to be inclusive and the importance of this for both the Infant and their family.  </a:t>
                      </a:r>
                    </a:p>
                    <a:p>
                      <a:pPr algn="just" rtl="0" fontAlgn="base">
                        <a:buFont typeface="Arial" panose="020B0604020202020204" pitchFamily="34" charset="0"/>
                        <a:buChar char="•"/>
                      </a:pPr>
                      <a:r>
                        <a:rPr lang="en-US" sz="1400" b="0" i="0" dirty="0">
                          <a:solidFill>
                            <a:srgbClr val="0070C0"/>
                          </a:solidFill>
                          <a:effectLst/>
                          <a:latin typeface="Arial" panose="020B0604020202020204" pitchFamily="34" charset="0"/>
                        </a:rPr>
                        <a:t>The importance of Professional relationships. This should include comparison with international approaches. </a:t>
                      </a:r>
                    </a:p>
                    <a:p>
                      <a:pPr algn="just" rtl="0" fontAlgn="base"/>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p>
                      <a:pPr algn="just" rtl="0" fontAlgn="base"/>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p>
                      <a:pPr algn="just" rtl="0" fontAlgn="base"/>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p>
                      <a:pPr algn="just" rtl="0" fontAlgn="base"/>
                      <a:r>
                        <a:rPr lang="en-US" sz="1400" b="0" i="0" dirty="0">
                          <a:solidFill>
                            <a:srgbClr val="0070C0"/>
                          </a:solidFill>
                          <a:effectLst/>
                          <a:latin typeface="Arial" panose="020B0604020202020204" pitchFamily="34" charset="0"/>
                        </a:rPr>
                        <a:t> </a:t>
                      </a:r>
                      <a:endParaRPr lang="en-US" sz="2400" b="0" i="0" dirty="0">
                        <a:solidFill>
                          <a:srgbClr val="0070C0"/>
                        </a:solidFill>
                        <a:effectLst/>
                      </a:endParaRPr>
                    </a:p>
                  </a:txBody>
                  <a:tcPr marL="78639" marR="78639" marT="39319" marB="39319">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37676410"/>
                  </a:ext>
                </a:extLst>
              </a:tr>
            </a:tbl>
          </a:graphicData>
        </a:graphic>
      </p:graphicFrame>
      <p:graphicFrame>
        <p:nvGraphicFramePr>
          <p:cNvPr id="7" name="Table 6">
            <a:extLst>
              <a:ext uri="{FF2B5EF4-FFF2-40B4-BE49-F238E27FC236}">
                <a16:creationId xmlns:a16="http://schemas.microsoft.com/office/drawing/2014/main" id="{E7EBE646-26A4-CBFE-4A08-BB49D6B7E246}"/>
              </a:ext>
            </a:extLst>
          </p:cNvPr>
          <p:cNvGraphicFramePr>
            <a:graphicFrameLocks noGrp="1"/>
          </p:cNvGraphicFramePr>
          <p:nvPr>
            <p:extLst>
              <p:ext uri="{D42A27DB-BD31-4B8C-83A1-F6EECF244321}">
                <p14:modId xmlns:p14="http://schemas.microsoft.com/office/powerpoint/2010/main" val="2417679348"/>
              </p:ext>
            </p:extLst>
          </p:nvPr>
        </p:nvGraphicFramePr>
        <p:xfrm>
          <a:off x="178756" y="178504"/>
          <a:ext cx="5575776" cy="5665406"/>
        </p:xfrm>
        <a:graphic>
          <a:graphicData uri="http://schemas.openxmlformats.org/drawingml/2006/table">
            <a:tbl>
              <a:tblPr/>
              <a:tblGrid>
                <a:gridCol w="5575776">
                  <a:extLst>
                    <a:ext uri="{9D8B030D-6E8A-4147-A177-3AD203B41FA5}">
                      <a16:colId xmlns:a16="http://schemas.microsoft.com/office/drawing/2014/main" val="674109437"/>
                    </a:ext>
                  </a:extLst>
                </a:gridCol>
              </a:tblGrid>
              <a:tr h="532402">
                <a:tc>
                  <a:txBody>
                    <a:bodyPr/>
                    <a:lstStyle/>
                    <a:p>
                      <a:pPr algn="ctr" rtl="0" fontAlgn="base"/>
                      <a:r>
                        <a:rPr lang="cy-GB" sz="2800" b="1" i="0">
                          <a:solidFill>
                            <a:srgbClr val="666666"/>
                          </a:solidFill>
                          <a:effectLst/>
                          <a:latin typeface="Arial" panose="020B0604020202020204" pitchFamily="34" charset="0"/>
                        </a:rPr>
                        <a:t>DISGRIFIAD O’R DASG</a:t>
                      </a:r>
                      <a:r>
                        <a:rPr lang="cy-GB" sz="2800" b="0" i="0">
                          <a:solidFill>
                            <a:srgbClr val="666666"/>
                          </a:solidFill>
                          <a:effectLst/>
                          <a:latin typeface="Arial" panose="020B0604020202020204" pitchFamily="34" charset="0"/>
                        </a:rPr>
                        <a:t> </a:t>
                      </a:r>
                      <a:endParaRPr lang="cy-GB" sz="2000" b="0" i="0">
                        <a:solidFill>
                          <a:srgbClr val="666666"/>
                        </a:solidFill>
                        <a:effectLst/>
                        <a:latin typeface="Segoe UI" panose="020B0502040204020203" pitchFamily="34" charset="0"/>
                      </a:endParaRPr>
                    </a:p>
                  </a:txBody>
                  <a:tcPr marL="63369" marR="63369" marT="31684" marB="31684">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rgbClr val="C0C0C0"/>
                    </a:solidFill>
                  </a:tcPr>
                </a:tc>
                <a:extLst>
                  <a:ext uri="{0D108BD9-81ED-4DB2-BD59-A6C34878D82A}">
                    <a16:rowId xmlns:a16="http://schemas.microsoft.com/office/drawing/2014/main" val="3005895400"/>
                  </a:ext>
                </a:extLst>
              </a:tr>
              <a:tr h="5133004">
                <a:tc>
                  <a:txBody>
                    <a:bodyPr/>
                    <a:lstStyle/>
                    <a:p>
                      <a:pPr algn="l" rtl="0" fontAlgn="base"/>
                      <a:r>
                        <a:rPr lang="cy-GB" sz="2000" b="0" i="0" dirty="0">
                          <a:effectLst/>
                          <a:latin typeface="Arial" panose="020B0604020202020204" pitchFamily="34" charset="0"/>
                        </a:rPr>
                        <a:t> </a:t>
                      </a:r>
                    </a:p>
                    <a:p>
                      <a:pPr algn="ctr" rtl="0" fontAlgn="base"/>
                      <a:r>
                        <a:rPr lang="cy-GB" sz="1200" b="1" i="0" dirty="0">
                          <a:effectLst/>
                          <a:latin typeface="Arial" panose="020B0604020202020204" pitchFamily="34" charset="0"/>
                        </a:rPr>
                        <a:t>Creu llyfr lloffion digidol i gyfleu sut mae’r myfyriwr yn teimlo y gallai gofal eithriadol edrych-</a:t>
                      </a:r>
                      <a:r>
                        <a:rPr lang="cy-GB" sz="1200" b="0" i="0" dirty="0">
                          <a:effectLst/>
                          <a:latin typeface="Arial" panose="020B0604020202020204" pitchFamily="34" charset="0"/>
                        </a:rPr>
                        <a:t> </a:t>
                      </a:r>
                      <a:endParaRPr lang="cy-GB" sz="2400" b="0" i="0" dirty="0">
                        <a:effectLst/>
                      </a:endParaRPr>
                    </a:p>
                    <a:p>
                      <a:pPr algn="l" rtl="0" fontAlgn="base"/>
                      <a:r>
                        <a:rPr lang="cy-GB" sz="1200" b="0" i="0" dirty="0">
                          <a:effectLst/>
                          <a:latin typeface="Arial" panose="020B0604020202020204" pitchFamily="34" charset="0"/>
                        </a:rPr>
                        <a:t> Trafodwch:</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Heriau cyfredol wrth gofalu am blentyn mewn lleoliad, archwiliwch a gwerthuswch dulliau a’i chefnogi gyda theori a gwaith ymchwil feirniadol. </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Dylai'r llyfr lloffion gynnwys syniadau ar gyfer gweithgareddau e.e. synhwyraidd, straeon, cerddoriaeth. </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Dylid cynnwys lluniau o amgylcheddau ysgogol tu fewn ac tu allan sy'n cefnogi datblygiad cyfannol babanod. Dylid cefnogi hyn gyda theori a'i esbonio'n fanwl. </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Trafodaeth ar bwysigrwydd gofal parchus a'r cyfle i gymryd rhan mewn cyfleoedd dysgu ystyrlon, er enghraifft  bwyta, newid, cysgu. </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Sut i fod yn gynhwysol a phwysigrwydd hyn i’r baban a'r teulu. </a:t>
                      </a:r>
                      <a:endParaRPr lang="cy-GB" sz="2400" b="0" i="0" dirty="0">
                        <a:effectLst/>
                      </a:endParaRPr>
                    </a:p>
                    <a:p>
                      <a:pPr marL="285750" indent="-285750" algn="l" rtl="0" fontAlgn="base">
                        <a:buFont typeface="Arial" panose="020B0604020202020204" pitchFamily="34" charset="0"/>
                        <a:buChar char="•"/>
                      </a:pPr>
                      <a:r>
                        <a:rPr lang="cy-GB" sz="1200" b="0" i="0" dirty="0">
                          <a:effectLst/>
                          <a:latin typeface="Arial" panose="020B0604020202020204" pitchFamily="34" charset="0"/>
                        </a:rPr>
                        <a:t>Pwysigrwydd perthnasoedd proffesiynol. Dylai hyn gynnwys cymharu a dulliau rhyngwladol. </a:t>
                      </a:r>
                      <a:endParaRPr lang="cy-GB" sz="2400" b="0" i="0" dirty="0">
                        <a:effectLst/>
                      </a:endParaRPr>
                    </a:p>
                  </a:txBody>
                  <a:tcPr marL="63369" marR="63369" marT="31684" marB="31684">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rgbClr val="FEFFF3"/>
                    </a:solidFill>
                  </a:tcPr>
                </a:tc>
                <a:extLst>
                  <a:ext uri="{0D108BD9-81ED-4DB2-BD59-A6C34878D82A}">
                    <a16:rowId xmlns:a16="http://schemas.microsoft.com/office/drawing/2014/main" val="1573837177"/>
                  </a:ext>
                </a:extLst>
              </a:tr>
            </a:tbl>
          </a:graphicData>
        </a:graphic>
      </p:graphicFrame>
    </p:spTree>
    <p:extLst>
      <p:ext uri="{BB962C8B-B14F-4D97-AF65-F5344CB8AC3E}">
        <p14:creationId xmlns:p14="http://schemas.microsoft.com/office/powerpoint/2010/main" val="188787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09D69F-34BE-EA11-A8A4-D825EBEF6867}"/>
              </a:ext>
            </a:extLst>
          </p:cNvPr>
          <p:cNvSpPr>
            <a:spLocks noGrp="1"/>
          </p:cNvSpPr>
          <p:nvPr>
            <p:ph type="title"/>
          </p:nvPr>
        </p:nvSpPr>
        <p:spPr/>
        <p:txBody>
          <a:bodyPr/>
          <a:lstStyle/>
          <a:p>
            <a:r>
              <a:rPr lang="en-GB" dirty="0" err="1"/>
              <a:t>Strwythur</a:t>
            </a:r>
            <a:r>
              <a:rPr lang="en-GB" dirty="0"/>
              <a:t> </a:t>
            </a:r>
            <a:r>
              <a:rPr lang="en-GB" dirty="0" err="1"/>
              <a:t>eich</a:t>
            </a:r>
            <a:r>
              <a:rPr lang="en-GB" dirty="0"/>
              <a:t> </a:t>
            </a:r>
            <a:r>
              <a:rPr lang="en-GB" dirty="0" err="1"/>
              <a:t>llyfr</a:t>
            </a:r>
            <a:r>
              <a:rPr lang="en-GB" dirty="0"/>
              <a:t> </a:t>
            </a:r>
            <a:r>
              <a:rPr lang="en-GB" dirty="0" err="1"/>
              <a:t>llofion</a:t>
            </a:r>
            <a:endParaRPr lang="en-US" dirty="0"/>
          </a:p>
        </p:txBody>
      </p:sp>
      <p:sp>
        <p:nvSpPr>
          <p:cNvPr id="5" name="Content Placeholder 4">
            <a:extLst>
              <a:ext uri="{FF2B5EF4-FFF2-40B4-BE49-F238E27FC236}">
                <a16:creationId xmlns:a16="http://schemas.microsoft.com/office/drawing/2014/main" id="{1BE95141-250E-26F0-E2B4-79646BCE473D}"/>
              </a:ext>
            </a:extLst>
          </p:cNvPr>
          <p:cNvSpPr>
            <a:spLocks noGrp="1"/>
          </p:cNvSpPr>
          <p:nvPr>
            <p:ph idx="1"/>
          </p:nvPr>
        </p:nvSpPr>
        <p:spPr>
          <a:xfrm>
            <a:off x="829586" y="1459865"/>
            <a:ext cx="10515600" cy="4351338"/>
          </a:xfrm>
        </p:spPr>
        <p:txBody>
          <a:bodyPr>
            <a:normAutofit fontScale="70000" lnSpcReduction="20000"/>
          </a:bodyPr>
          <a:lstStyle/>
          <a:p>
            <a:pPr marL="0" indent="0">
              <a:buNone/>
            </a:pPr>
            <a:r>
              <a:rPr lang="en-US" b="1" i="1" u="sng" dirty="0" err="1">
                <a:latin typeface="Calibri"/>
                <a:ea typeface="Calibri"/>
                <a:cs typeface="Calibri"/>
              </a:rPr>
              <a:t>Cyflwyniad</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500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yw'r</a:t>
            </a:r>
            <a:r>
              <a:rPr lang="en-US" dirty="0">
                <a:latin typeface="Calibri"/>
                <a:ea typeface="Calibri"/>
                <a:cs typeface="Calibri"/>
              </a:rPr>
              <a:t> 1000 </a:t>
            </a:r>
            <a:r>
              <a:rPr lang="en-US" dirty="0" err="1">
                <a:latin typeface="Calibri"/>
                <a:ea typeface="Calibri"/>
                <a:cs typeface="Calibri"/>
              </a:rPr>
              <a:t>diwrnod</a:t>
            </a:r>
            <a:r>
              <a:rPr lang="en-US" dirty="0">
                <a:latin typeface="Calibri"/>
                <a:ea typeface="Calibri"/>
                <a:cs typeface="Calibri"/>
              </a:rPr>
              <a:t> </a:t>
            </a:r>
            <a:r>
              <a:rPr lang="en-US" dirty="0" err="1">
                <a:latin typeface="Calibri"/>
                <a:ea typeface="Calibri"/>
                <a:cs typeface="Calibri"/>
              </a:rPr>
              <a:t>cyntaf</a:t>
            </a:r>
            <a:r>
              <a:rPr lang="en-US" dirty="0">
                <a:latin typeface="Calibri"/>
                <a:ea typeface="Calibri"/>
                <a:cs typeface="Calibri"/>
              </a:rPr>
              <a:t>?</a:t>
            </a:r>
          </a:p>
          <a:p>
            <a:pPr marL="0" indent="0">
              <a:buNone/>
            </a:pPr>
            <a:r>
              <a:rPr lang="sv-SE" dirty="0">
                <a:latin typeface="Calibri"/>
                <a:ea typeface="Calibri"/>
                <a:cs typeface="Calibri"/>
              </a:rPr>
              <a:t>Pam mae hyn yn bwysig?</a:t>
            </a:r>
            <a:endParaRPr lang="en-US" dirty="0">
              <a:latin typeface="Calibri"/>
              <a:ea typeface="Calibri"/>
              <a:cs typeface="Calibri"/>
            </a:endParaRPr>
          </a:p>
          <a:p>
            <a:pPr marL="0" indent="0">
              <a:buNone/>
            </a:pPr>
            <a:endParaRPr lang="en-US" dirty="0">
              <a:latin typeface="Calibri"/>
              <a:ea typeface="Calibri"/>
              <a:cs typeface="Calibri"/>
            </a:endParaRPr>
          </a:p>
          <a:p>
            <a:pPr marL="0" indent="0">
              <a:buNone/>
            </a:pPr>
            <a:r>
              <a:rPr lang="en-US" b="1" i="1" u="sng" dirty="0" err="1">
                <a:latin typeface="Calibri"/>
                <a:ea typeface="Calibri"/>
                <a:cs typeface="Calibri"/>
              </a:rPr>
              <a:t>Cyfrifoldebau</a:t>
            </a:r>
            <a:r>
              <a:rPr lang="en-US" b="1" i="1" u="sng" dirty="0">
                <a:latin typeface="Calibri"/>
                <a:ea typeface="Calibri"/>
                <a:cs typeface="Calibri"/>
              </a:rPr>
              <a:t> </a:t>
            </a:r>
            <a:r>
              <a:rPr lang="en-US" b="1" i="1" u="sng" dirty="0" err="1">
                <a:latin typeface="Calibri"/>
                <a:ea typeface="Calibri"/>
                <a:cs typeface="Calibri"/>
              </a:rPr>
              <a:t>gofalu</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500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a:t>
            </a:r>
            <a:r>
              <a:rPr lang="en-US" dirty="0">
                <a:latin typeface="Calibri"/>
                <a:ea typeface="Calibri"/>
                <a:cs typeface="Calibri"/>
              </a:rPr>
              <a:t> </a:t>
            </a:r>
            <a:r>
              <a:rPr lang="en-US" dirty="0" err="1">
                <a:latin typeface="Calibri"/>
                <a:ea typeface="Calibri"/>
                <a:cs typeface="Calibri"/>
              </a:rPr>
              <a:t>gofal</a:t>
            </a:r>
            <a:r>
              <a:rPr lang="en-US" dirty="0">
                <a:latin typeface="Calibri"/>
                <a:ea typeface="Calibri"/>
                <a:cs typeface="Calibri"/>
              </a:rPr>
              <a:t> </a:t>
            </a:r>
            <a:r>
              <a:rPr lang="en-US" dirty="0" err="1">
                <a:latin typeface="Calibri"/>
                <a:ea typeface="Calibri"/>
                <a:cs typeface="Calibri"/>
              </a:rPr>
              <a:t>eithriadol</a:t>
            </a:r>
            <a:r>
              <a:rPr lang="en-US" dirty="0">
                <a:latin typeface="Calibri"/>
                <a:ea typeface="Calibri"/>
                <a:cs typeface="Calibri"/>
              </a:rPr>
              <a:t>?</a:t>
            </a:r>
          </a:p>
          <a:p>
            <a:pPr marL="0" indent="0">
              <a:buNone/>
            </a:pPr>
            <a:r>
              <a:rPr lang="en-US" dirty="0" err="1">
                <a:latin typeface="Calibri"/>
                <a:ea typeface="Calibri"/>
                <a:cs typeface="Calibri"/>
              </a:rPr>
              <a:t>Dylech</a:t>
            </a:r>
            <a:r>
              <a:rPr lang="en-US" dirty="0">
                <a:latin typeface="Calibri"/>
                <a:ea typeface="Calibri"/>
                <a:cs typeface="Calibri"/>
              </a:rPr>
              <a:t> </a:t>
            </a:r>
            <a:r>
              <a:rPr lang="en-US" dirty="0" err="1">
                <a:latin typeface="Calibri"/>
                <a:ea typeface="Calibri"/>
                <a:cs typeface="Calibri"/>
              </a:rPr>
              <a:t>ystyried</a:t>
            </a:r>
            <a:r>
              <a:rPr lang="en-US" dirty="0">
                <a:latin typeface="Calibri"/>
                <a:ea typeface="Calibri"/>
                <a:cs typeface="Calibri"/>
              </a:rPr>
              <a:t> </a:t>
            </a:r>
            <a:r>
              <a:rPr lang="en-US" dirty="0" err="1">
                <a:latin typeface="Calibri"/>
                <a:ea typeface="Calibri"/>
                <a:cs typeface="Calibri"/>
              </a:rPr>
              <a:t>amgylcheddau</a:t>
            </a:r>
            <a:r>
              <a:rPr lang="en-US" dirty="0">
                <a:latin typeface="Calibri"/>
                <a:ea typeface="Calibri"/>
                <a:cs typeface="Calibri"/>
              </a:rPr>
              <a:t> </a:t>
            </a:r>
            <a:r>
              <a:rPr lang="en-US" dirty="0" err="1">
                <a:latin typeface="Calibri"/>
                <a:ea typeface="Calibri"/>
                <a:cs typeface="Calibri"/>
              </a:rPr>
              <a:t>ysgogol</a:t>
            </a:r>
            <a:r>
              <a:rPr lang="en-US" dirty="0">
                <a:latin typeface="Calibri"/>
                <a:ea typeface="Calibri"/>
                <a:cs typeface="Calibri"/>
              </a:rPr>
              <a:t> ac </a:t>
            </a:r>
            <a:r>
              <a:rPr lang="en-US" dirty="0" err="1">
                <a:latin typeface="Calibri"/>
                <a:ea typeface="Calibri"/>
                <a:cs typeface="Calibri"/>
              </a:rPr>
              <a:t>ymarfer</a:t>
            </a:r>
            <a:r>
              <a:rPr lang="en-US" dirty="0">
                <a:latin typeface="Calibri"/>
                <a:ea typeface="Calibri"/>
                <a:cs typeface="Calibri"/>
              </a:rPr>
              <a:t> </a:t>
            </a:r>
            <a:r>
              <a:rPr lang="en-US" dirty="0" err="1">
                <a:latin typeface="Calibri"/>
                <a:ea typeface="Calibri"/>
                <a:cs typeface="Calibri"/>
              </a:rPr>
              <a:t>cynhwysol</a:t>
            </a:r>
            <a:endParaRPr lang="en-US" dirty="0">
              <a:latin typeface="Calibri"/>
              <a:ea typeface="Calibri"/>
              <a:cs typeface="Calibri"/>
            </a:endParaRPr>
          </a:p>
          <a:p>
            <a:pPr marL="0" indent="0">
              <a:buNone/>
            </a:pPr>
            <a:r>
              <a:rPr lang="en-US" dirty="0">
                <a:latin typeface="Calibri"/>
                <a:ea typeface="Calibri"/>
                <a:cs typeface="Calibri"/>
              </a:rPr>
              <a:t>Pam </a:t>
            </a:r>
            <a:r>
              <a:rPr lang="en-US" dirty="0" err="1">
                <a:latin typeface="Calibri"/>
                <a:ea typeface="Calibri"/>
                <a:cs typeface="Calibri"/>
              </a:rPr>
              <a:t>mae'n</a:t>
            </a:r>
            <a:r>
              <a:rPr lang="en-US" dirty="0">
                <a:latin typeface="Calibri"/>
                <a:ea typeface="Calibri"/>
                <a:cs typeface="Calibri"/>
              </a:rPr>
              <a:t> </a:t>
            </a:r>
            <a:r>
              <a:rPr lang="en-US" dirty="0" err="1">
                <a:latin typeface="Calibri"/>
                <a:ea typeface="Calibri"/>
                <a:cs typeface="Calibri"/>
              </a:rPr>
              <a:t>bwysig</a:t>
            </a:r>
            <a:r>
              <a:rPr lang="en-US" dirty="0">
                <a:latin typeface="Calibri"/>
                <a:ea typeface="Calibri"/>
                <a:cs typeface="Calibri"/>
              </a:rPr>
              <a:t>?</a:t>
            </a:r>
          </a:p>
          <a:p>
            <a:pPr marL="0" indent="0">
              <a:buNone/>
            </a:pPr>
            <a:endParaRPr lang="en-US" dirty="0">
              <a:latin typeface="Calibri"/>
              <a:ea typeface="Calibri"/>
              <a:cs typeface="Calibri"/>
            </a:endParaRPr>
          </a:p>
          <a:p>
            <a:pPr marL="0" indent="0">
              <a:buNone/>
            </a:pPr>
            <a:r>
              <a:rPr lang="en-US" b="1" i="1" u="sng" dirty="0" err="1">
                <a:latin typeface="Calibri"/>
                <a:ea typeface="Calibri"/>
                <a:cs typeface="Calibri"/>
              </a:rPr>
              <a:t>Partneriaethau</a:t>
            </a:r>
            <a:r>
              <a:rPr lang="en-US" b="1" i="1" u="sng" dirty="0">
                <a:latin typeface="Calibri"/>
                <a:ea typeface="Calibri"/>
                <a:cs typeface="Calibri"/>
              </a:rPr>
              <a:t> </a:t>
            </a:r>
            <a:r>
              <a:rPr lang="en-US" b="1" i="1" u="sng" dirty="0" err="1">
                <a:latin typeface="Calibri"/>
                <a:ea typeface="Calibri"/>
                <a:cs typeface="Calibri"/>
              </a:rPr>
              <a:t>proffesiynol</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750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a:t>
            </a:r>
            <a:r>
              <a:rPr lang="en-US" dirty="0">
                <a:latin typeface="Calibri"/>
                <a:ea typeface="Calibri"/>
                <a:cs typeface="Calibri"/>
              </a:rPr>
              <a:t> </a:t>
            </a:r>
            <a:r>
              <a:rPr lang="en-US" dirty="0" err="1">
                <a:latin typeface="Calibri"/>
                <a:ea typeface="Calibri"/>
                <a:cs typeface="Calibri"/>
              </a:rPr>
              <a:t>rôl</a:t>
            </a:r>
            <a:r>
              <a:rPr lang="en-US" dirty="0">
                <a:latin typeface="Calibri"/>
                <a:ea typeface="Calibri"/>
                <a:cs typeface="Calibri"/>
              </a:rPr>
              <a:t> </a:t>
            </a:r>
            <a:r>
              <a:rPr lang="en-US" dirty="0" err="1">
                <a:latin typeface="Calibri"/>
                <a:ea typeface="Calibri"/>
                <a:cs typeface="Calibri"/>
              </a:rPr>
              <a:t>ymarferwr</a:t>
            </a:r>
            <a:r>
              <a:rPr lang="en-US" dirty="0">
                <a:latin typeface="Calibri"/>
                <a:ea typeface="Calibri"/>
                <a:cs typeface="Calibri"/>
              </a:rPr>
              <a:t> </a:t>
            </a:r>
            <a:r>
              <a:rPr lang="en-US" dirty="0" err="1">
                <a:latin typeface="Calibri"/>
                <a:ea typeface="Calibri"/>
                <a:cs typeface="Calibri"/>
              </a:rPr>
              <a:t>blynyddoedd</a:t>
            </a:r>
            <a:r>
              <a:rPr lang="en-US" dirty="0">
                <a:latin typeface="Calibri"/>
                <a:ea typeface="Calibri"/>
                <a:cs typeface="Calibri"/>
              </a:rPr>
              <a:t> </a:t>
            </a:r>
            <a:r>
              <a:rPr lang="en-US" dirty="0" err="1">
                <a:latin typeface="Calibri"/>
                <a:ea typeface="Calibri"/>
                <a:cs typeface="Calibri"/>
              </a:rPr>
              <a:t>cynnar</a:t>
            </a:r>
            <a:r>
              <a:rPr lang="en-US" dirty="0">
                <a:latin typeface="Calibri"/>
                <a:ea typeface="Calibri"/>
                <a:cs typeface="Calibri"/>
              </a:rPr>
              <a:t> </a:t>
            </a:r>
            <a:r>
              <a:rPr lang="en-US" dirty="0" err="1">
                <a:latin typeface="Calibri"/>
                <a:ea typeface="Calibri"/>
                <a:cs typeface="Calibri"/>
              </a:rPr>
              <a:t>wrth</a:t>
            </a:r>
            <a:r>
              <a:rPr lang="en-US" dirty="0">
                <a:latin typeface="Calibri"/>
                <a:ea typeface="Calibri"/>
                <a:cs typeface="Calibri"/>
              </a:rPr>
              <a:t> </a:t>
            </a:r>
            <a:r>
              <a:rPr lang="en-US" dirty="0" err="1">
                <a:latin typeface="Calibri"/>
                <a:ea typeface="Calibri"/>
                <a:cs typeface="Calibri"/>
              </a:rPr>
              <a:t>gefnogi</a:t>
            </a:r>
            <a:r>
              <a:rPr lang="en-US" dirty="0">
                <a:latin typeface="Calibri"/>
                <a:ea typeface="Calibri"/>
                <a:cs typeface="Calibri"/>
              </a:rPr>
              <a:t> plant a </a:t>
            </a:r>
            <a:r>
              <a:rPr lang="en-US" dirty="0" err="1">
                <a:latin typeface="Calibri"/>
                <a:ea typeface="Calibri"/>
                <a:cs typeface="Calibri"/>
              </a:rPr>
              <a:t>theuluoedd</a:t>
            </a:r>
            <a:r>
              <a:rPr lang="en-US" dirty="0">
                <a:latin typeface="Calibri"/>
                <a:ea typeface="Calibri"/>
                <a:cs typeface="Calibri"/>
              </a:rPr>
              <a:t> </a:t>
            </a:r>
            <a:r>
              <a:rPr lang="en-US" dirty="0" err="1">
                <a:latin typeface="Calibri"/>
                <a:ea typeface="Calibri"/>
                <a:cs typeface="Calibri"/>
              </a:rPr>
              <a:t>yn</a:t>
            </a:r>
            <a:r>
              <a:rPr lang="en-US" dirty="0">
                <a:latin typeface="Calibri"/>
                <a:ea typeface="Calibri"/>
                <a:cs typeface="Calibri"/>
              </a:rPr>
              <a:t> y 1000 </a:t>
            </a:r>
            <a:r>
              <a:rPr lang="en-US" dirty="0" err="1">
                <a:latin typeface="Calibri"/>
                <a:ea typeface="Calibri"/>
                <a:cs typeface="Calibri"/>
              </a:rPr>
              <a:t>diwrnod</a:t>
            </a:r>
            <a:r>
              <a:rPr lang="en-US" dirty="0">
                <a:latin typeface="Calibri"/>
                <a:ea typeface="Calibri"/>
                <a:cs typeface="Calibri"/>
              </a:rPr>
              <a:t> </a:t>
            </a:r>
            <a:r>
              <a:rPr lang="en-US" dirty="0" err="1">
                <a:latin typeface="Calibri"/>
                <a:ea typeface="Calibri"/>
                <a:cs typeface="Calibri"/>
              </a:rPr>
              <a:t>cyntaf</a:t>
            </a:r>
            <a:r>
              <a:rPr lang="en-US" dirty="0">
                <a:latin typeface="Calibri"/>
                <a:ea typeface="Calibri"/>
                <a:cs typeface="Calibri"/>
              </a:rPr>
              <a:t>?</a:t>
            </a:r>
          </a:p>
          <a:p>
            <a:pPr marL="0" indent="0">
              <a:buNone/>
            </a:pPr>
            <a:r>
              <a:rPr lang="en-US" dirty="0" err="1">
                <a:latin typeface="Calibri"/>
                <a:ea typeface="Calibri"/>
                <a:cs typeface="Calibri"/>
              </a:rPr>
              <a:t>Pwysigrwydd</a:t>
            </a:r>
            <a:r>
              <a:rPr lang="en-US" dirty="0">
                <a:latin typeface="Calibri"/>
                <a:ea typeface="Calibri"/>
                <a:cs typeface="Calibri"/>
              </a:rPr>
              <a:t> </a:t>
            </a:r>
            <a:r>
              <a:rPr lang="en-US" dirty="0" err="1">
                <a:latin typeface="Calibri"/>
                <a:ea typeface="Calibri"/>
                <a:cs typeface="Calibri"/>
              </a:rPr>
              <a:t>gwaith</a:t>
            </a:r>
            <a:r>
              <a:rPr lang="en-US" dirty="0">
                <a:latin typeface="Calibri"/>
                <a:ea typeface="Calibri"/>
                <a:cs typeface="Calibri"/>
              </a:rPr>
              <a:t> </a:t>
            </a:r>
            <a:r>
              <a:rPr lang="en-US" dirty="0" err="1">
                <a:latin typeface="Calibri"/>
                <a:ea typeface="Calibri"/>
                <a:cs typeface="Calibri"/>
              </a:rPr>
              <a:t>partneriaeth</a:t>
            </a:r>
            <a:r>
              <a:rPr lang="en-US" dirty="0">
                <a:latin typeface="Calibri"/>
                <a:ea typeface="Calibri"/>
                <a:cs typeface="Calibri"/>
              </a:rPr>
              <a:t> </a:t>
            </a:r>
            <a:r>
              <a:rPr lang="en-US" dirty="0" err="1">
                <a:latin typeface="Calibri"/>
                <a:ea typeface="Calibri"/>
                <a:cs typeface="Calibri"/>
              </a:rPr>
              <a:t>effeithiol</a:t>
            </a:r>
            <a:r>
              <a:rPr lang="en-US" dirty="0">
                <a:latin typeface="Calibri"/>
                <a:ea typeface="Calibri"/>
                <a:cs typeface="Calibri"/>
              </a:rPr>
              <a:t> (</a:t>
            </a:r>
            <a:r>
              <a:rPr lang="en-US" dirty="0" err="1">
                <a:latin typeface="Calibri"/>
                <a:ea typeface="Calibri"/>
                <a:cs typeface="Calibri"/>
              </a:rPr>
              <a:t>Cysylltiad</a:t>
            </a:r>
            <a:r>
              <a:rPr lang="en-US" dirty="0">
                <a:latin typeface="Calibri"/>
                <a:ea typeface="Calibri"/>
                <a:cs typeface="Calibri"/>
              </a:rPr>
              <a:t> </a:t>
            </a:r>
            <a:r>
              <a:rPr lang="en-US" dirty="0" err="1">
                <a:latin typeface="Calibri"/>
                <a:ea typeface="Calibri"/>
                <a:cs typeface="Calibri"/>
              </a:rPr>
              <a:t>posibl</a:t>
            </a:r>
            <a:r>
              <a:rPr lang="en-US" dirty="0">
                <a:latin typeface="Calibri"/>
                <a:ea typeface="Calibri"/>
                <a:cs typeface="Calibri"/>
              </a:rPr>
              <a:t> â </a:t>
            </a:r>
            <a:r>
              <a:rPr lang="en-US" dirty="0" err="1">
                <a:latin typeface="Calibri"/>
                <a:ea typeface="Calibri"/>
                <a:cs typeface="Calibri"/>
              </a:rPr>
              <a:t>theori</a:t>
            </a:r>
            <a:r>
              <a:rPr lang="en-US" dirty="0">
                <a:latin typeface="Calibri"/>
                <a:ea typeface="Calibri"/>
                <a:cs typeface="Calibri"/>
              </a:rPr>
              <a:t>; Bronfenbrenner)</a:t>
            </a:r>
          </a:p>
          <a:p>
            <a:endParaRPr lang="en-US" dirty="0"/>
          </a:p>
        </p:txBody>
      </p:sp>
    </p:spTree>
    <p:extLst>
      <p:ext uri="{BB962C8B-B14F-4D97-AF65-F5344CB8AC3E}">
        <p14:creationId xmlns:p14="http://schemas.microsoft.com/office/powerpoint/2010/main" val="3513139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B95C7A-EA85-201B-DF02-C49D7787134F}"/>
              </a:ext>
            </a:extLst>
          </p:cNvPr>
          <p:cNvSpPr>
            <a:spLocks noGrp="1"/>
          </p:cNvSpPr>
          <p:nvPr>
            <p:ph idx="1"/>
          </p:nvPr>
        </p:nvSpPr>
        <p:spPr>
          <a:xfrm>
            <a:off x="838200" y="1690688"/>
            <a:ext cx="10515600" cy="4351338"/>
          </a:xfrm>
        </p:spPr>
        <p:txBody>
          <a:bodyPr/>
          <a:lstStyle/>
          <a:p>
            <a:pPr marL="0" indent="0">
              <a:buNone/>
            </a:pPr>
            <a:r>
              <a:rPr lang="en-US" sz="2400" b="1" i="1" u="sng" dirty="0" err="1">
                <a:latin typeface="Calibri"/>
                <a:ea typeface="Calibri"/>
                <a:cs typeface="Calibri"/>
              </a:rPr>
              <a:t>Heriau</a:t>
            </a:r>
            <a:r>
              <a:rPr lang="en-US" sz="2400" b="1" i="1" u="sng" dirty="0">
                <a:latin typeface="Calibri"/>
                <a:ea typeface="Calibri"/>
                <a:cs typeface="Calibri"/>
              </a:rPr>
              <a:t> (</a:t>
            </a:r>
            <a:r>
              <a:rPr lang="en-US" sz="2400" b="1" i="1" u="sng" dirty="0" err="1">
                <a:latin typeface="Calibri"/>
                <a:ea typeface="Calibri"/>
                <a:cs typeface="Calibri"/>
              </a:rPr>
              <a:t>tua</a:t>
            </a:r>
            <a:r>
              <a:rPr lang="en-US" sz="2400" b="1" i="1" u="sng" dirty="0">
                <a:latin typeface="Calibri"/>
                <a:ea typeface="Calibri"/>
                <a:cs typeface="Calibri"/>
              </a:rPr>
              <a:t> 500 </a:t>
            </a:r>
            <a:r>
              <a:rPr lang="en-US" sz="2400" b="1" i="1" u="sng" dirty="0" err="1">
                <a:latin typeface="Calibri"/>
                <a:ea typeface="Calibri"/>
                <a:cs typeface="Calibri"/>
              </a:rPr>
              <a:t>gair</a:t>
            </a:r>
            <a:r>
              <a:rPr lang="en-US" sz="2400" b="1" i="1" u="sng" dirty="0">
                <a:latin typeface="Calibri"/>
                <a:ea typeface="Calibri"/>
                <a:cs typeface="Calibri"/>
              </a:rPr>
              <a:t>)</a:t>
            </a:r>
            <a:endParaRPr lang="en-US" sz="2400" dirty="0">
              <a:latin typeface="Calibri"/>
              <a:ea typeface="Calibri"/>
              <a:cs typeface="Calibri"/>
            </a:endParaRPr>
          </a:p>
          <a:p>
            <a:pPr marL="0" indent="0">
              <a:buNone/>
            </a:pPr>
            <a:r>
              <a:rPr lang="en-US" sz="2400" dirty="0">
                <a:latin typeface="Calibri"/>
                <a:ea typeface="Calibri"/>
                <a:cs typeface="Calibri"/>
              </a:rPr>
              <a:t>Beth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heriau</a:t>
            </a:r>
            <a:r>
              <a:rPr lang="en-US" sz="2400" dirty="0">
                <a:latin typeface="Calibri"/>
                <a:ea typeface="Calibri"/>
                <a:cs typeface="Calibri"/>
              </a:rPr>
              <a:t> </a:t>
            </a:r>
            <a:r>
              <a:rPr lang="en-US" sz="2400" dirty="0" err="1">
                <a:latin typeface="Calibri"/>
                <a:ea typeface="Calibri"/>
                <a:cs typeface="Calibri"/>
              </a:rPr>
              <a:t>wrth</a:t>
            </a:r>
            <a:r>
              <a:rPr lang="en-US" sz="2400" dirty="0">
                <a:latin typeface="Calibri"/>
                <a:ea typeface="Calibri"/>
                <a:cs typeface="Calibri"/>
              </a:rPr>
              <a:t> </a:t>
            </a:r>
            <a:r>
              <a:rPr lang="en-US" sz="2400" dirty="0" err="1">
                <a:latin typeface="Calibri"/>
                <a:ea typeface="Calibri"/>
                <a:cs typeface="Calibri"/>
              </a:rPr>
              <a:t>darparu</a:t>
            </a:r>
            <a:r>
              <a:rPr lang="en-US" sz="2400" dirty="0">
                <a:latin typeface="Calibri"/>
                <a:ea typeface="Calibri"/>
                <a:cs typeface="Calibri"/>
              </a:rPr>
              <a:t> </a:t>
            </a:r>
            <a:r>
              <a:rPr lang="en-US" sz="2400" dirty="0" err="1">
                <a:latin typeface="Calibri"/>
                <a:ea typeface="Calibri"/>
                <a:cs typeface="Calibri"/>
              </a:rPr>
              <a:t>gofal</a:t>
            </a:r>
            <a:r>
              <a:rPr lang="en-US" sz="2400" dirty="0">
                <a:latin typeface="Calibri"/>
                <a:ea typeface="Calibri"/>
                <a:cs typeface="Calibri"/>
              </a:rPr>
              <a:t> </a:t>
            </a:r>
            <a:r>
              <a:rPr lang="en-US" sz="2400" dirty="0" err="1">
                <a:latin typeface="Calibri"/>
                <a:ea typeface="Calibri"/>
                <a:cs typeface="Calibri"/>
              </a:rPr>
              <a:t>eithriadol</a:t>
            </a:r>
            <a:r>
              <a:rPr lang="en-US" sz="2400" dirty="0">
                <a:latin typeface="Calibri"/>
                <a:ea typeface="Calibri"/>
                <a:cs typeface="Calibri"/>
              </a:rPr>
              <a:t>?</a:t>
            </a:r>
          </a:p>
          <a:p>
            <a:pPr marL="0" indent="0">
              <a:buNone/>
            </a:pPr>
            <a:endParaRPr lang="en-US" sz="2400" dirty="0">
              <a:latin typeface="Calibri"/>
              <a:ea typeface="Calibri"/>
              <a:cs typeface="Calibri"/>
            </a:endParaRPr>
          </a:p>
          <a:p>
            <a:pPr marL="0" indent="0">
              <a:buNone/>
            </a:pPr>
            <a:r>
              <a:rPr lang="en-US" sz="2400" b="1" i="1" u="sng" dirty="0" err="1">
                <a:latin typeface="Calibri"/>
                <a:ea typeface="Calibri"/>
                <a:cs typeface="Calibri"/>
              </a:rPr>
              <a:t>Gweithgareddau</a:t>
            </a:r>
            <a:r>
              <a:rPr lang="en-US" sz="2400" b="1" i="1" u="sng" dirty="0">
                <a:latin typeface="Calibri"/>
                <a:ea typeface="Calibri"/>
                <a:cs typeface="Calibri"/>
              </a:rPr>
              <a:t> (</a:t>
            </a:r>
            <a:r>
              <a:rPr lang="en-US" sz="2400" b="1" i="1" u="sng" dirty="0" err="1">
                <a:latin typeface="Calibri"/>
                <a:ea typeface="Calibri"/>
                <a:cs typeface="Calibri"/>
              </a:rPr>
              <a:t>tua</a:t>
            </a:r>
            <a:r>
              <a:rPr lang="en-US" sz="2400" b="1" i="1" u="sng" dirty="0">
                <a:latin typeface="Calibri"/>
                <a:ea typeface="Calibri"/>
                <a:cs typeface="Calibri"/>
              </a:rPr>
              <a:t> 750 </a:t>
            </a:r>
            <a:r>
              <a:rPr lang="en-US" sz="2400" b="1" i="1" u="sng" dirty="0" err="1">
                <a:latin typeface="Calibri"/>
                <a:ea typeface="Calibri"/>
                <a:cs typeface="Calibri"/>
              </a:rPr>
              <a:t>gair</a:t>
            </a:r>
            <a:r>
              <a:rPr lang="en-US" sz="2400" b="1" i="1" u="sng" dirty="0">
                <a:latin typeface="Calibri"/>
                <a:ea typeface="Calibri"/>
                <a:cs typeface="Calibri"/>
              </a:rPr>
              <a:t>)</a:t>
            </a:r>
            <a:endParaRPr lang="en-US" sz="2400" dirty="0">
              <a:latin typeface="Calibri"/>
              <a:ea typeface="Calibri"/>
              <a:cs typeface="Calibri"/>
            </a:endParaRPr>
          </a:p>
          <a:p>
            <a:pPr marL="0" indent="0">
              <a:buNone/>
            </a:pPr>
            <a:r>
              <a:rPr lang="en-US" sz="2400" dirty="0" err="1">
                <a:latin typeface="Calibri"/>
                <a:ea typeface="Calibri"/>
                <a:cs typeface="Calibri"/>
              </a:rPr>
              <a:t>E.e.</a:t>
            </a:r>
            <a:r>
              <a:rPr lang="en-US" sz="2400" dirty="0">
                <a:latin typeface="Calibri"/>
                <a:ea typeface="Calibri"/>
                <a:cs typeface="Calibri"/>
              </a:rPr>
              <a:t> </a:t>
            </a:r>
            <a:r>
              <a:rPr lang="en-US" sz="2400" dirty="0" err="1">
                <a:latin typeface="Calibri"/>
                <a:ea typeface="Calibri"/>
                <a:cs typeface="Calibri"/>
              </a:rPr>
              <a:t>Darnau</a:t>
            </a:r>
            <a:r>
              <a:rPr lang="en-US" sz="2400" dirty="0">
                <a:latin typeface="Calibri"/>
                <a:ea typeface="Calibri"/>
                <a:cs typeface="Calibri"/>
              </a:rPr>
              <a:t> </a:t>
            </a:r>
            <a:r>
              <a:rPr lang="en-US" sz="2400" dirty="0" err="1">
                <a:latin typeface="Calibri"/>
                <a:ea typeface="Calibri"/>
                <a:cs typeface="Calibri"/>
              </a:rPr>
              <a:t>rhydd</a:t>
            </a:r>
            <a:r>
              <a:rPr lang="en-US" sz="2400" dirty="0">
                <a:latin typeface="Calibri"/>
                <a:ea typeface="Calibri"/>
                <a:cs typeface="Calibri"/>
              </a:rPr>
              <a:t> (</a:t>
            </a:r>
            <a:r>
              <a:rPr lang="en-US" sz="2400" dirty="0" err="1">
                <a:latin typeface="Calibri"/>
                <a:ea typeface="Calibri"/>
                <a:cs typeface="Calibri"/>
              </a:rPr>
              <a:t>Cysylltiad</a:t>
            </a:r>
            <a:r>
              <a:rPr lang="en-US" sz="2400" dirty="0">
                <a:latin typeface="Calibri"/>
                <a:ea typeface="Calibri"/>
                <a:cs typeface="Calibri"/>
              </a:rPr>
              <a:t> </a:t>
            </a:r>
            <a:r>
              <a:rPr lang="en-US" sz="2400" dirty="0" err="1">
                <a:latin typeface="Calibri"/>
                <a:ea typeface="Calibri"/>
                <a:cs typeface="Calibri"/>
              </a:rPr>
              <a:t>posibl</a:t>
            </a:r>
            <a:r>
              <a:rPr lang="en-US" sz="2400" dirty="0">
                <a:latin typeface="Calibri"/>
                <a:ea typeface="Calibri"/>
                <a:cs typeface="Calibri"/>
              </a:rPr>
              <a:t> â </a:t>
            </a:r>
            <a:r>
              <a:rPr lang="en-US" sz="2400" dirty="0" err="1">
                <a:latin typeface="Calibri"/>
                <a:ea typeface="Calibri"/>
                <a:cs typeface="Calibri"/>
              </a:rPr>
              <a:t>theori</a:t>
            </a:r>
            <a:r>
              <a:rPr lang="en-US" sz="2400" dirty="0">
                <a:latin typeface="Calibri"/>
                <a:ea typeface="Calibri"/>
                <a:cs typeface="Calibri"/>
              </a:rPr>
              <a:t>; Montessori, Froebel)</a:t>
            </a:r>
          </a:p>
          <a:p>
            <a:pPr marL="0" indent="0">
              <a:buNone/>
            </a:pPr>
            <a:r>
              <a:rPr lang="en-US" sz="2400" dirty="0">
                <a:latin typeface="Calibri"/>
                <a:ea typeface="Calibri"/>
                <a:cs typeface="Calibri"/>
              </a:rPr>
              <a:t>Beth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manteision</a:t>
            </a:r>
            <a:r>
              <a:rPr lang="en-US" sz="2400" dirty="0">
                <a:latin typeface="Calibri"/>
                <a:ea typeface="Calibri"/>
                <a:cs typeface="Calibri"/>
              </a:rPr>
              <a:t>; A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gweithgaredd</a:t>
            </a:r>
            <a:r>
              <a:rPr lang="en-US" sz="2400" dirty="0">
                <a:latin typeface="Calibri"/>
                <a:ea typeface="Calibri"/>
                <a:cs typeface="Calibri"/>
              </a:rPr>
              <a:t> </a:t>
            </a:r>
            <a:r>
              <a:rPr lang="en-US" sz="2400" dirty="0" err="1">
                <a:latin typeface="Calibri"/>
                <a:ea typeface="Calibri"/>
                <a:cs typeface="Calibri"/>
              </a:rPr>
              <a:t>yn</a:t>
            </a:r>
            <a:r>
              <a:rPr lang="en-US" sz="2400" dirty="0">
                <a:latin typeface="Calibri"/>
                <a:ea typeface="Calibri"/>
                <a:cs typeface="Calibri"/>
              </a:rPr>
              <a:t> </a:t>
            </a:r>
            <a:r>
              <a:rPr lang="en-US" sz="2400" dirty="0" err="1">
                <a:latin typeface="Calibri"/>
                <a:ea typeface="Calibri"/>
                <a:cs typeface="Calibri"/>
              </a:rPr>
              <a:t>darparu</a:t>
            </a:r>
            <a:r>
              <a:rPr lang="en-US" sz="2400" dirty="0">
                <a:latin typeface="Calibri"/>
                <a:ea typeface="Calibri"/>
                <a:cs typeface="Calibri"/>
              </a:rPr>
              <a:t> ‘</a:t>
            </a:r>
            <a:r>
              <a:rPr lang="en-US" sz="2400" dirty="0" err="1">
                <a:latin typeface="Calibri"/>
                <a:ea typeface="Calibri"/>
                <a:cs typeface="Calibri"/>
              </a:rPr>
              <a:t>dysgu</a:t>
            </a:r>
            <a:r>
              <a:rPr lang="en-US" sz="2400" dirty="0">
                <a:latin typeface="Calibri"/>
                <a:ea typeface="Calibri"/>
                <a:cs typeface="Calibri"/>
              </a:rPr>
              <a:t> </a:t>
            </a:r>
            <a:r>
              <a:rPr lang="en-US" sz="2400" dirty="0" err="1">
                <a:latin typeface="Calibri"/>
                <a:ea typeface="Calibri"/>
                <a:cs typeface="Calibri"/>
              </a:rPr>
              <a:t>ystyrlon</a:t>
            </a:r>
            <a:r>
              <a:rPr lang="en-US" sz="2400" dirty="0">
                <a:latin typeface="Calibri"/>
                <a:ea typeface="Calibri"/>
                <a:cs typeface="Calibri"/>
              </a:rPr>
              <a:t>’</a:t>
            </a:r>
          </a:p>
          <a:p>
            <a:pPr marL="0" indent="0">
              <a:buNone/>
            </a:pPr>
            <a:r>
              <a:rPr lang="en-US" sz="2400" dirty="0" err="1">
                <a:latin typeface="Calibri"/>
                <a:ea typeface="Calibri"/>
                <a:cs typeface="Calibri"/>
              </a:rPr>
              <a:t>Dulliau</a:t>
            </a:r>
            <a:r>
              <a:rPr lang="en-US" sz="2400" dirty="0">
                <a:latin typeface="Calibri"/>
                <a:ea typeface="Calibri"/>
                <a:cs typeface="Calibri"/>
              </a:rPr>
              <a:t> </a:t>
            </a:r>
            <a:r>
              <a:rPr lang="en-US" sz="2400" dirty="0" err="1">
                <a:latin typeface="Calibri"/>
                <a:ea typeface="Calibri"/>
                <a:cs typeface="Calibri"/>
              </a:rPr>
              <a:t>rhyngwladol</a:t>
            </a:r>
            <a:r>
              <a:rPr lang="en-US" sz="2400" dirty="0">
                <a:latin typeface="Calibri"/>
                <a:ea typeface="Calibri"/>
                <a:cs typeface="Calibri"/>
              </a:rPr>
              <a:t>; </a:t>
            </a:r>
            <a:r>
              <a:rPr lang="en-US" sz="2400" dirty="0" err="1">
                <a:latin typeface="Calibri"/>
                <a:ea typeface="Calibri"/>
                <a:cs typeface="Calibri"/>
              </a:rPr>
              <a:t>Cymharwch</a:t>
            </a:r>
            <a:r>
              <a:rPr lang="en-US" sz="2400" dirty="0">
                <a:latin typeface="Calibri"/>
                <a:ea typeface="Calibri"/>
                <a:cs typeface="Calibri"/>
              </a:rPr>
              <a:t> â </a:t>
            </a:r>
            <a:r>
              <a:rPr lang="en-US" sz="2400" dirty="0" err="1">
                <a:latin typeface="Calibri"/>
                <a:ea typeface="Calibri"/>
                <a:cs typeface="Calibri"/>
              </a:rPr>
              <a:t>chyferbynnwch</a:t>
            </a:r>
            <a:r>
              <a:rPr lang="en-US" sz="2400" dirty="0">
                <a:latin typeface="Calibri"/>
                <a:ea typeface="Calibri"/>
                <a:cs typeface="Calibri"/>
              </a:rPr>
              <a:t> (</a:t>
            </a:r>
            <a:r>
              <a:rPr lang="en-US" sz="2400" dirty="0" err="1">
                <a:latin typeface="Calibri"/>
                <a:ea typeface="Calibri"/>
                <a:cs typeface="Calibri"/>
              </a:rPr>
              <a:t>Ysgolion</a:t>
            </a:r>
            <a:r>
              <a:rPr lang="en-US" sz="2400" dirty="0">
                <a:latin typeface="Calibri"/>
                <a:ea typeface="Calibri"/>
                <a:cs typeface="Calibri"/>
              </a:rPr>
              <a:t> </a:t>
            </a:r>
            <a:r>
              <a:rPr lang="en-US" sz="2400" dirty="0" err="1">
                <a:latin typeface="Calibri"/>
                <a:ea typeface="Calibri"/>
                <a:cs typeface="Calibri"/>
              </a:rPr>
              <a:t>goedwig</a:t>
            </a:r>
            <a:r>
              <a:rPr lang="en-US" sz="2400" dirty="0">
                <a:latin typeface="Calibri"/>
                <a:ea typeface="Calibri"/>
                <a:cs typeface="Calibri"/>
              </a:rPr>
              <a:t>, Reggio Emelia..)</a:t>
            </a:r>
            <a:endParaRPr lang="en-US" sz="2400" dirty="0">
              <a:cs typeface="Arial" panose="020B0604020202020204"/>
            </a:endParaRPr>
          </a:p>
        </p:txBody>
      </p:sp>
      <p:sp>
        <p:nvSpPr>
          <p:cNvPr id="4" name="Title 5">
            <a:extLst>
              <a:ext uri="{FF2B5EF4-FFF2-40B4-BE49-F238E27FC236}">
                <a16:creationId xmlns:a16="http://schemas.microsoft.com/office/drawing/2014/main" id="{C6AD3A23-12A4-A916-D2B7-44D4E122CBF3}"/>
              </a:ext>
            </a:extLst>
          </p:cNvPr>
          <p:cNvSpPr>
            <a:spLocks noGrp="1"/>
          </p:cNvSpPr>
          <p:nvPr>
            <p:ph type="title"/>
          </p:nvPr>
        </p:nvSpPr>
        <p:spPr>
          <a:xfrm>
            <a:off x="838200" y="365125"/>
            <a:ext cx="10515600" cy="1325563"/>
          </a:xfrm>
        </p:spPr>
        <p:txBody>
          <a:bodyPr/>
          <a:lstStyle/>
          <a:p>
            <a:r>
              <a:rPr lang="en-GB" dirty="0" err="1"/>
              <a:t>Strwythur</a:t>
            </a:r>
            <a:r>
              <a:rPr lang="en-GB" dirty="0"/>
              <a:t> </a:t>
            </a:r>
            <a:r>
              <a:rPr lang="en-GB" dirty="0" err="1"/>
              <a:t>eich</a:t>
            </a:r>
            <a:r>
              <a:rPr lang="en-GB" dirty="0"/>
              <a:t> </a:t>
            </a:r>
            <a:r>
              <a:rPr lang="en-GB" dirty="0" err="1"/>
              <a:t>llyfr</a:t>
            </a:r>
            <a:r>
              <a:rPr lang="en-GB" dirty="0"/>
              <a:t> </a:t>
            </a:r>
            <a:r>
              <a:rPr lang="en-GB" dirty="0" err="1"/>
              <a:t>llofion</a:t>
            </a:r>
            <a:endParaRPr lang="en-US" dirty="0"/>
          </a:p>
        </p:txBody>
      </p:sp>
    </p:spTree>
    <p:extLst>
      <p:ext uri="{BB962C8B-B14F-4D97-AF65-F5344CB8AC3E}">
        <p14:creationId xmlns:p14="http://schemas.microsoft.com/office/powerpoint/2010/main" val="384291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B02ADF-B671-3CA5-1C14-E8BB601D9811}"/>
              </a:ext>
            </a:extLst>
          </p:cNvPr>
          <p:cNvSpPr>
            <a:spLocks noGrp="1"/>
          </p:cNvSpPr>
          <p:nvPr>
            <p:ph type="title"/>
          </p:nvPr>
        </p:nvSpPr>
        <p:spPr/>
        <p:txBody>
          <a:bodyPr/>
          <a:lstStyle/>
          <a:p>
            <a:r>
              <a:rPr lang="en-GB" dirty="0">
                <a:solidFill>
                  <a:srgbClr val="0070C0"/>
                </a:solidFill>
              </a:rPr>
              <a:t>Scrapbook structure</a:t>
            </a:r>
            <a:endParaRPr lang="en-US" dirty="0">
              <a:solidFill>
                <a:srgbClr val="0070C0"/>
              </a:solidFill>
            </a:endParaRPr>
          </a:p>
        </p:txBody>
      </p:sp>
      <p:sp>
        <p:nvSpPr>
          <p:cNvPr id="5" name="Content Placeholder 4">
            <a:extLst>
              <a:ext uri="{FF2B5EF4-FFF2-40B4-BE49-F238E27FC236}">
                <a16:creationId xmlns:a16="http://schemas.microsoft.com/office/drawing/2014/main" id="{A3A4D642-9560-8A0C-D1E8-5955500989F1}"/>
              </a:ext>
            </a:extLst>
          </p:cNvPr>
          <p:cNvSpPr>
            <a:spLocks noGrp="1"/>
          </p:cNvSpPr>
          <p:nvPr>
            <p:ph idx="1"/>
          </p:nvPr>
        </p:nvSpPr>
        <p:spPr>
          <a:xfrm>
            <a:off x="838200" y="1531427"/>
            <a:ext cx="10515600" cy="4351338"/>
          </a:xfrm>
        </p:spPr>
        <p:txBody>
          <a:bodyPr>
            <a:normAutofit fontScale="62500" lnSpcReduction="20000"/>
          </a:bodyPr>
          <a:lstStyle/>
          <a:p>
            <a:pPr marL="0" indent="0">
              <a:buNone/>
            </a:pPr>
            <a:r>
              <a:rPr lang="en-US" b="1" i="1" u="sng" dirty="0">
                <a:solidFill>
                  <a:srgbClr val="0070C0"/>
                </a:solidFill>
                <a:latin typeface="Calibri"/>
                <a:ea typeface="Calibri"/>
                <a:cs typeface="Calibri"/>
              </a:rPr>
              <a:t>Introduction (500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the first 1000 days</a:t>
            </a:r>
          </a:p>
          <a:p>
            <a:pPr marL="0" indent="0">
              <a:buNone/>
            </a:pPr>
            <a:r>
              <a:rPr lang="en-US" dirty="0">
                <a:solidFill>
                  <a:srgbClr val="0070C0"/>
                </a:solidFill>
                <a:latin typeface="Calibri"/>
                <a:ea typeface="Calibri"/>
                <a:cs typeface="Calibri"/>
              </a:rPr>
              <a:t>Why is it important?</a:t>
            </a:r>
          </a:p>
          <a:p>
            <a:pPr marL="0" indent="0">
              <a:buNone/>
            </a:pPr>
            <a:endParaRPr lang="en-US" dirty="0">
              <a:solidFill>
                <a:srgbClr val="0070C0"/>
              </a:solidFill>
              <a:latin typeface="Calibri"/>
              <a:ea typeface="Calibri"/>
              <a:cs typeface="Calibri"/>
            </a:endParaRPr>
          </a:p>
          <a:p>
            <a:pPr marL="0" indent="0">
              <a:buNone/>
            </a:pPr>
            <a:r>
              <a:rPr lang="en-US" b="1" i="1" u="sng" dirty="0">
                <a:solidFill>
                  <a:srgbClr val="0070C0"/>
                </a:solidFill>
                <a:latin typeface="Calibri"/>
                <a:ea typeface="Calibri"/>
                <a:cs typeface="Calibri"/>
              </a:rPr>
              <a:t>Caregiving (500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exceptional care?</a:t>
            </a:r>
          </a:p>
          <a:p>
            <a:pPr marL="0" indent="0">
              <a:buNone/>
            </a:pPr>
            <a:r>
              <a:rPr lang="en-US" dirty="0">
                <a:solidFill>
                  <a:srgbClr val="0070C0"/>
                </a:solidFill>
                <a:latin typeface="Calibri"/>
                <a:ea typeface="Calibri"/>
                <a:cs typeface="Calibri"/>
              </a:rPr>
              <a:t>Consideration should be given to enabling environments and inclusive practice</a:t>
            </a:r>
          </a:p>
          <a:p>
            <a:pPr marL="0" indent="0">
              <a:buNone/>
            </a:pPr>
            <a:r>
              <a:rPr lang="en-US" dirty="0">
                <a:solidFill>
                  <a:srgbClr val="0070C0"/>
                </a:solidFill>
                <a:latin typeface="Calibri"/>
                <a:ea typeface="Calibri"/>
                <a:cs typeface="Calibri"/>
              </a:rPr>
              <a:t>Why is this important?</a:t>
            </a:r>
          </a:p>
          <a:p>
            <a:pPr marL="0" indent="0">
              <a:buNone/>
            </a:pPr>
            <a:endParaRPr lang="en-US" dirty="0">
              <a:solidFill>
                <a:srgbClr val="0070C0"/>
              </a:solidFill>
              <a:latin typeface="Calibri"/>
              <a:ea typeface="Calibri"/>
              <a:cs typeface="Calibri"/>
            </a:endParaRPr>
          </a:p>
          <a:p>
            <a:pPr marL="0" indent="0">
              <a:buNone/>
            </a:pPr>
            <a:r>
              <a:rPr lang="en-US" b="1" i="1" u="sng" dirty="0">
                <a:solidFill>
                  <a:srgbClr val="0070C0"/>
                </a:solidFill>
                <a:latin typeface="Calibri"/>
                <a:ea typeface="Calibri"/>
                <a:cs typeface="Calibri"/>
              </a:rPr>
              <a:t>Professional partnerships (750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the</a:t>
            </a:r>
            <a:r>
              <a:rPr lang="en-US" b="1" dirty="0">
                <a:solidFill>
                  <a:srgbClr val="0070C0"/>
                </a:solidFill>
                <a:latin typeface="Calibri"/>
                <a:ea typeface="Calibri"/>
                <a:cs typeface="Calibri"/>
              </a:rPr>
              <a:t> </a:t>
            </a:r>
            <a:r>
              <a:rPr lang="en-US" dirty="0">
                <a:solidFill>
                  <a:srgbClr val="0070C0"/>
                </a:solidFill>
                <a:latin typeface="Calibri"/>
                <a:ea typeface="Calibri"/>
                <a:cs typeface="Calibri"/>
              </a:rPr>
              <a:t>role of an early years practitioner in supporting children and families in the first 1000 days?</a:t>
            </a:r>
          </a:p>
          <a:p>
            <a:pPr marL="0" indent="0">
              <a:buNone/>
            </a:pPr>
            <a:r>
              <a:rPr lang="en-US" dirty="0">
                <a:solidFill>
                  <a:srgbClr val="0070C0"/>
                </a:solidFill>
                <a:latin typeface="Calibri"/>
                <a:ea typeface="Calibri"/>
                <a:cs typeface="Calibri"/>
              </a:rPr>
              <a:t>The importance of effective partnership working (Possible link to theory; Bronfenbrenner)</a:t>
            </a:r>
          </a:p>
          <a:p>
            <a:pPr marL="0" indent="0">
              <a:buNone/>
            </a:pPr>
            <a:r>
              <a:rPr lang="en-US" dirty="0">
                <a:solidFill>
                  <a:srgbClr val="0070C0"/>
                </a:solidFill>
                <a:latin typeface="Calibri"/>
                <a:ea typeface="Calibri"/>
                <a:cs typeface="Calibri"/>
              </a:rPr>
              <a:t>Consider maternal factors that could impact development and what support could be offered</a:t>
            </a:r>
          </a:p>
          <a:p>
            <a:endParaRPr lang="en-US" dirty="0"/>
          </a:p>
        </p:txBody>
      </p:sp>
    </p:spTree>
    <p:extLst>
      <p:ext uri="{BB962C8B-B14F-4D97-AF65-F5344CB8AC3E}">
        <p14:creationId xmlns:p14="http://schemas.microsoft.com/office/powerpoint/2010/main" val="153891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D8B4-048D-4A57-C07C-266A402876A8}"/>
              </a:ext>
            </a:extLst>
          </p:cNvPr>
          <p:cNvSpPr>
            <a:spLocks noGrp="1"/>
          </p:cNvSpPr>
          <p:nvPr>
            <p:ph type="title"/>
          </p:nvPr>
        </p:nvSpPr>
        <p:spPr/>
        <p:txBody>
          <a:bodyPr/>
          <a:lstStyle/>
          <a:p>
            <a:r>
              <a:rPr lang="en-GB" dirty="0">
                <a:solidFill>
                  <a:srgbClr val="0070C0"/>
                </a:solidFill>
              </a:rPr>
              <a:t>Scrapbook structure</a:t>
            </a:r>
            <a:endParaRPr lang="en-US" dirty="0"/>
          </a:p>
        </p:txBody>
      </p:sp>
      <p:sp>
        <p:nvSpPr>
          <p:cNvPr id="3" name="Content Placeholder 2">
            <a:extLst>
              <a:ext uri="{FF2B5EF4-FFF2-40B4-BE49-F238E27FC236}">
                <a16:creationId xmlns:a16="http://schemas.microsoft.com/office/drawing/2014/main" id="{6A1B5C36-15EF-C32E-E7E1-431EB6EC426C}"/>
              </a:ext>
            </a:extLst>
          </p:cNvPr>
          <p:cNvSpPr>
            <a:spLocks noGrp="1"/>
          </p:cNvSpPr>
          <p:nvPr>
            <p:ph idx="1"/>
          </p:nvPr>
        </p:nvSpPr>
        <p:spPr>
          <a:xfrm>
            <a:off x="838200" y="1595038"/>
            <a:ext cx="10515600" cy="4351338"/>
          </a:xfrm>
        </p:spPr>
        <p:txBody>
          <a:bodyPr/>
          <a:lstStyle/>
          <a:p>
            <a:pPr marL="0" indent="0">
              <a:buNone/>
            </a:pPr>
            <a:r>
              <a:rPr lang="en-US" b="1" i="1" u="sng" dirty="0">
                <a:solidFill>
                  <a:srgbClr val="0070C0"/>
                </a:solidFill>
                <a:latin typeface="Calibri"/>
                <a:ea typeface="Calibri"/>
                <a:cs typeface="Calibri"/>
              </a:rPr>
              <a:t>Challenges (500 words approx.)</a:t>
            </a:r>
            <a:endParaRPr lang="en-US" dirty="0">
              <a:latin typeface="Calibri"/>
              <a:ea typeface="Calibri"/>
              <a:cs typeface="Calibri"/>
            </a:endParaRPr>
          </a:p>
          <a:p>
            <a:pPr marL="0" indent="0">
              <a:buNone/>
            </a:pPr>
            <a:r>
              <a:rPr lang="en-US" dirty="0">
                <a:solidFill>
                  <a:srgbClr val="0070C0"/>
                </a:solidFill>
                <a:latin typeface="Calibri"/>
                <a:ea typeface="Calibri"/>
                <a:cs typeface="Calibri"/>
              </a:rPr>
              <a:t>What are the challenges in providing high quality care?</a:t>
            </a:r>
            <a:endParaRPr lang="en-US" dirty="0">
              <a:latin typeface="Calibri"/>
              <a:ea typeface="Calibri"/>
              <a:cs typeface="Calibri"/>
            </a:endParaRPr>
          </a:p>
          <a:p>
            <a:pPr marL="0" indent="0">
              <a:buNone/>
            </a:pPr>
            <a:endParaRPr lang="en-US" dirty="0">
              <a:latin typeface="Calibri"/>
              <a:ea typeface="Calibri"/>
              <a:cs typeface="Calibri"/>
            </a:endParaRPr>
          </a:p>
          <a:p>
            <a:pPr marL="0" indent="0">
              <a:buNone/>
            </a:pPr>
            <a:r>
              <a:rPr lang="en-US" b="1" i="1" u="sng" dirty="0">
                <a:solidFill>
                  <a:srgbClr val="0070C0"/>
                </a:solidFill>
                <a:latin typeface="Calibri"/>
                <a:ea typeface="Calibri"/>
                <a:cs typeface="Calibri"/>
              </a:rPr>
              <a:t>Activities (750 words approx.)</a:t>
            </a:r>
            <a:endParaRPr lang="en-US" dirty="0">
              <a:latin typeface="Calibri"/>
              <a:ea typeface="Calibri"/>
              <a:cs typeface="Calibri"/>
            </a:endParaRPr>
          </a:p>
          <a:p>
            <a:pPr marL="0" indent="0">
              <a:buNone/>
            </a:pPr>
            <a:r>
              <a:rPr lang="it-IT" dirty="0">
                <a:solidFill>
                  <a:srgbClr val="0070C0"/>
                </a:solidFill>
                <a:latin typeface="Calibri"/>
                <a:ea typeface="Calibri"/>
                <a:cs typeface="Calibri"/>
              </a:rPr>
              <a:t>-E.g. Loose parts (Montessori, Froebel)</a:t>
            </a:r>
            <a:endParaRPr lang="en-US" dirty="0">
              <a:latin typeface="Calibri"/>
              <a:ea typeface="Calibri"/>
              <a:cs typeface="Calibri"/>
            </a:endParaRPr>
          </a:p>
          <a:p>
            <a:pPr marL="0" indent="0">
              <a:buNone/>
            </a:pPr>
            <a:r>
              <a:rPr lang="en-US" dirty="0">
                <a:solidFill>
                  <a:srgbClr val="0070C0"/>
                </a:solidFill>
                <a:latin typeface="Calibri"/>
                <a:ea typeface="Calibri"/>
                <a:cs typeface="Calibri"/>
              </a:rPr>
              <a:t>What are the benefits; Does the activity provide ‘Meaningful learning’</a:t>
            </a:r>
            <a:endParaRPr lang="en-US" dirty="0">
              <a:latin typeface="Calibri"/>
              <a:ea typeface="Calibri"/>
              <a:cs typeface="Calibri"/>
            </a:endParaRPr>
          </a:p>
          <a:p>
            <a:pPr marL="0" indent="0">
              <a:buNone/>
            </a:pPr>
            <a:r>
              <a:rPr lang="en-US" b="1" dirty="0">
                <a:solidFill>
                  <a:srgbClr val="0070C0"/>
                </a:solidFill>
                <a:latin typeface="Calibri"/>
                <a:ea typeface="Calibri"/>
                <a:cs typeface="Calibri"/>
              </a:rPr>
              <a:t>International approaches; </a:t>
            </a:r>
            <a:r>
              <a:rPr lang="en-US" dirty="0">
                <a:solidFill>
                  <a:srgbClr val="0070C0"/>
                </a:solidFill>
                <a:latin typeface="Calibri"/>
                <a:ea typeface="Calibri"/>
                <a:cs typeface="Calibri"/>
              </a:rPr>
              <a:t>Compare and contrast (Forest school, Reggio Emelia..)</a:t>
            </a:r>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1949293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49" y="167641"/>
            <a:ext cx="7886700" cy="1325563"/>
          </a:xfrm>
        </p:spPr>
        <p:txBody>
          <a:bodyPr/>
          <a:lstStyle/>
          <a:p>
            <a:pPr algn="ctr"/>
            <a:r>
              <a:rPr lang="en-GB" b="1" dirty="0" err="1">
                <a:latin typeface="Arial" panose="020B0604020202020204" pitchFamily="34" charset="0"/>
                <a:cs typeface="Arial" panose="020B0604020202020204" pitchFamily="34" charset="0"/>
              </a:rPr>
              <a:t>Deallusrwydd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Artiffisial</a:t>
            </a:r>
            <a:r>
              <a:rPr lang="en-GB" b="1" dirty="0">
                <a:latin typeface="Arial" panose="020B0604020202020204" pitchFamily="34" charset="0"/>
                <a:cs typeface="Arial" panose="020B0604020202020204" pitchFamily="34" charset="0"/>
              </a:rPr>
              <a:t> </a:t>
            </a:r>
            <a:endParaRPr lang="en-GB" b="1" dirty="0">
              <a:solidFill>
                <a:srgbClr val="0070C0"/>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B58E5BDB-1E92-9C86-5CBC-C712FE6D5DE7}"/>
              </a:ext>
            </a:extLst>
          </p:cNvPr>
          <p:cNvGraphicFramePr>
            <a:graphicFrameLocks noGrp="1"/>
          </p:cNvGraphicFramePr>
          <p:nvPr/>
        </p:nvGraphicFramePr>
        <p:xfrm>
          <a:off x="3338750" y="1218234"/>
          <a:ext cx="5514497" cy="4421532"/>
        </p:xfrm>
        <a:graphic>
          <a:graphicData uri="http://schemas.openxmlformats.org/drawingml/2006/table">
            <a:tbl>
              <a:tblPr firstRow="1" firstCol="1" bandRow="1">
                <a:tableStyleId>{5C22544A-7EE6-4342-B048-85BDC9FD1C3A}</a:tableStyleId>
              </a:tblPr>
              <a:tblGrid>
                <a:gridCol w="1226346">
                  <a:extLst>
                    <a:ext uri="{9D8B030D-6E8A-4147-A177-3AD203B41FA5}">
                      <a16:colId xmlns:a16="http://schemas.microsoft.com/office/drawing/2014/main" val="568580156"/>
                    </a:ext>
                  </a:extLst>
                </a:gridCol>
                <a:gridCol w="3451637">
                  <a:extLst>
                    <a:ext uri="{9D8B030D-6E8A-4147-A177-3AD203B41FA5}">
                      <a16:colId xmlns:a16="http://schemas.microsoft.com/office/drawing/2014/main" val="327944911"/>
                    </a:ext>
                  </a:extLst>
                </a:gridCol>
                <a:gridCol w="836514">
                  <a:extLst>
                    <a:ext uri="{9D8B030D-6E8A-4147-A177-3AD203B41FA5}">
                      <a16:colId xmlns:a16="http://schemas.microsoft.com/office/drawing/2014/main" val="4294430546"/>
                    </a:ext>
                  </a:extLst>
                </a:gridCol>
              </a:tblGrid>
              <a:tr h="605052">
                <a:tc>
                  <a:txBody>
                    <a:bodyPr/>
                    <a:lstStyle/>
                    <a:p>
                      <a:pPr>
                        <a:lnSpc>
                          <a:spcPct val="107000"/>
                        </a:lnSpc>
                        <a:spcAft>
                          <a:spcPts val="800"/>
                        </a:spcAft>
                        <a:buNone/>
                      </a:pPr>
                      <a:r>
                        <a:rPr lang="en-GB" sz="900">
                          <a:effectLst/>
                        </a:rPr>
                        <a:t>YMCHWIL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i’ch cefnogi wrth ymchwilio, yn cynnwys chwilio am lyfryddiaeth, defnyddio offer i grynhoi, cymharu deunyddiau a’u dadansoddi.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Na allwch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281472257"/>
                  </a:ext>
                </a:extLst>
              </a:tr>
              <a:tr h="624381">
                <a:tc>
                  <a:txBody>
                    <a:bodyPr/>
                    <a:lstStyle/>
                    <a:p>
                      <a:pPr>
                        <a:lnSpc>
                          <a:spcPct val="107000"/>
                        </a:lnSpc>
                        <a:spcAft>
                          <a:spcPts val="800"/>
                        </a:spcAft>
                        <a:buNone/>
                      </a:pPr>
                      <a:r>
                        <a:rPr lang="en-GB" sz="900">
                          <a:effectLst/>
                        </a:rPr>
                        <a:t>STRWYTHUR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i’ch cefnogi wrth strwythuro eich gwaith, yn cynnwys llunio strwythur dadl drafft, dynodi adrannau a phenawdau ac ati.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992082929"/>
                  </a:ext>
                </a:extLst>
              </a:tr>
              <a:tr h="624381">
                <a:tc>
                  <a:txBody>
                    <a:bodyPr/>
                    <a:lstStyle/>
                    <a:p>
                      <a:pPr>
                        <a:lnSpc>
                          <a:spcPct val="107000"/>
                        </a:lnSpc>
                        <a:spcAft>
                          <a:spcPts val="800"/>
                        </a:spcAft>
                        <a:buNone/>
                      </a:pPr>
                      <a:r>
                        <a:rPr lang="en-GB" sz="900">
                          <a:effectLst/>
                        </a:rPr>
                        <a:t>PRAWF DDARLLEN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wirio eich testun/creadigaeth eich hun am wallau gramadegol a chystrawennol, yn cynnwys aralleirio eich gwaith eich hun o fewn safonau penodol.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dirty="0" err="1">
                          <a:effectLst/>
                        </a:rPr>
                        <a:t>Gallwch</a:t>
                      </a:r>
                      <a:r>
                        <a:rPr lang="en-GB" sz="900" dirty="0">
                          <a:effectLst/>
                        </a:rPr>
                        <a:t> ☒  </a:t>
                      </a:r>
                      <a:endParaRPr lang="en-US" sz="900" dirty="0">
                        <a:effectLst/>
                      </a:endParaRPr>
                    </a:p>
                    <a:p>
                      <a:pPr>
                        <a:lnSpc>
                          <a:spcPct val="107000"/>
                        </a:lnSpc>
                        <a:spcAft>
                          <a:spcPts val="800"/>
                        </a:spcAft>
                        <a:buNone/>
                      </a:pPr>
                      <a:r>
                        <a:rPr lang="en-GB" sz="900" dirty="0">
                          <a:effectLst/>
                        </a:rPr>
                        <a:t> </a:t>
                      </a:r>
                      <a:endParaRPr lang="en-US" sz="900" dirty="0">
                        <a:effectLst/>
                      </a:endParaRPr>
                    </a:p>
                    <a:p>
                      <a:pPr>
                        <a:lnSpc>
                          <a:spcPct val="107000"/>
                        </a:lnSpc>
                        <a:spcAft>
                          <a:spcPts val="800"/>
                        </a:spcAft>
                        <a:buNone/>
                      </a:pPr>
                      <a:r>
                        <a:rPr lang="en-GB" sz="900" dirty="0">
                          <a:effectLst/>
                        </a:rPr>
                        <a:t>Na </a:t>
                      </a:r>
                      <a:r>
                        <a:rPr lang="en-GB" sz="900" dirty="0" err="1">
                          <a:effectLst/>
                        </a:rPr>
                        <a:t>allwch</a:t>
                      </a:r>
                      <a:r>
                        <a:rPr lang="en-GB" sz="900" dirty="0">
                          <a:effectLst/>
                        </a:rPr>
                        <a:t>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2870294103"/>
                  </a:ext>
                </a:extLst>
              </a:tr>
              <a:tr h="624381">
                <a:tc>
                  <a:txBody>
                    <a:bodyPr/>
                    <a:lstStyle/>
                    <a:p>
                      <a:pPr>
                        <a:lnSpc>
                          <a:spcPct val="107000"/>
                        </a:lnSpc>
                        <a:spcAft>
                          <a:spcPts val="800"/>
                        </a:spcAft>
                        <a:buNone/>
                      </a:pPr>
                      <a:r>
                        <a:rPr lang="en-GB" sz="900">
                          <a:effectLst/>
                        </a:rPr>
                        <a:t>YSGRIFENNU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testun i’w gyflwyno.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498222813"/>
                  </a:ext>
                </a:extLst>
              </a:tr>
              <a:tr h="624381">
                <a:tc>
                  <a:txBody>
                    <a:bodyPr/>
                    <a:lstStyle/>
                    <a:p>
                      <a:pPr>
                        <a:lnSpc>
                          <a:spcPct val="107000"/>
                        </a:lnSpc>
                        <a:spcAft>
                          <a:spcPts val="800"/>
                        </a:spcAft>
                        <a:buNone/>
                      </a:pPr>
                      <a:r>
                        <a:rPr lang="en-GB" sz="900">
                          <a:effectLst/>
                        </a:rPr>
                        <a:t>CREADIGOL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deunyddiau creadigol, megis delweddau.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422407271"/>
                  </a:ext>
                </a:extLst>
              </a:tr>
              <a:tr h="624381">
                <a:tc>
                  <a:txBody>
                    <a:bodyPr/>
                    <a:lstStyle/>
                    <a:p>
                      <a:pPr>
                        <a:lnSpc>
                          <a:spcPct val="107000"/>
                        </a:lnSpc>
                        <a:spcAft>
                          <a:spcPts val="800"/>
                        </a:spcAft>
                        <a:buNone/>
                      </a:pPr>
                      <a:r>
                        <a:rPr lang="en-GB" sz="900">
                          <a:effectLst/>
                        </a:rPr>
                        <a:t>RHAGLENNU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a gwirio cod.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545224089"/>
                  </a:ext>
                </a:extLst>
              </a:tr>
              <a:tr h="624381">
                <a:tc>
                  <a:txBody>
                    <a:bodyPr/>
                    <a:lstStyle/>
                    <a:p>
                      <a:pPr>
                        <a:lnSpc>
                          <a:spcPct val="107000"/>
                        </a:lnSpc>
                        <a:spcAft>
                          <a:spcPts val="800"/>
                        </a:spcAft>
                        <a:buNone/>
                      </a:pPr>
                      <a:r>
                        <a:rPr lang="en-GB" sz="900">
                          <a:effectLst/>
                        </a:rPr>
                        <a:t>DIM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ni chaniateir i chi ddefnyddio unrhyw fath o gymorth drwy Ddeallusrwydd Artiffisial Cynhyrchiol.  Mae hyn yn cynnwys cymorth ymchwil, cymorth strwythur, cymorth ysgrifennu / prawf ddarllen a chymorth creadigol.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dirty="0" err="1">
                          <a:effectLst/>
                        </a:rPr>
                        <a:t>Cywir</a:t>
                      </a:r>
                      <a:r>
                        <a:rPr lang="en-GB" sz="900" dirty="0">
                          <a:effectLst/>
                        </a:rPr>
                        <a:t> ☐  </a:t>
                      </a:r>
                      <a:endParaRPr lang="en-US" sz="900" dirty="0">
                        <a:effectLst/>
                      </a:endParaRPr>
                    </a:p>
                    <a:p>
                      <a:pPr>
                        <a:lnSpc>
                          <a:spcPct val="107000"/>
                        </a:lnSpc>
                        <a:spcAft>
                          <a:spcPts val="800"/>
                        </a:spcAft>
                        <a:buNone/>
                      </a:pPr>
                      <a:r>
                        <a:rPr lang="en-GB" sz="900" dirty="0">
                          <a:effectLst/>
                        </a:rPr>
                        <a:t> </a:t>
                      </a:r>
                      <a:endParaRPr lang="en-US" sz="900" dirty="0">
                        <a:effectLst/>
                      </a:endParaRPr>
                    </a:p>
                    <a:p>
                      <a:pPr>
                        <a:lnSpc>
                          <a:spcPct val="107000"/>
                        </a:lnSpc>
                        <a:spcAft>
                          <a:spcPts val="800"/>
                        </a:spcAft>
                        <a:buNone/>
                      </a:pPr>
                      <a:r>
                        <a:rPr lang="en-GB" sz="900" dirty="0" err="1">
                          <a:effectLst/>
                        </a:rPr>
                        <a:t>Anghywir</a:t>
                      </a:r>
                      <a:r>
                        <a:rPr lang="en-GB" sz="900" dirty="0">
                          <a:effectLst/>
                        </a:rPr>
                        <a:t>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798844575"/>
                  </a:ext>
                </a:extLst>
              </a:tr>
            </a:tbl>
          </a:graphicData>
        </a:graphic>
      </p:graphicFrame>
      <p:sp>
        <p:nvSpPr>
          <p:cNvPr id="4" name="Rectangle 1">
            <a:extLst>
              <a:ext uri="{FF2B5EF4-FFF2-40B4-BE49-F238E27FC236}">
                <a16:creationId xmlns:a16="http://schemas.microsoft.com/office/drawing/2014/main" id="{E5E8C0C6-F12D-055C-7C3C-3CC8C780145C}"/>
              </a:ext>
            </a:extLst>
          </p:cNvPr>
          <p:cNvSpPr>
            <a:spLocks noChangeArrowheads="1"/>
          </p:cNvSpPr>
          <p:nvPr/>
        </p:nvSpPr>
        <p:spPr bwMode="auto">
          <a:xfrm>
            <a:off x="3338513" y="17907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0723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9F49-8B7D-1ECF-0EEE-999597279483}"/>
              </a:ext>
            </a:extLst>
          </p:cNvPr>
          <p:cNvSpPr>
            <a:spLocks noGrp="1"/>
          </p:cNvSpPr>
          <p:nvPr>
            <p:ph type="title"/>
          </p:nvPr>
        </p:nvSpPr>
        <p:spPr>
          <a:xfrm>
            <a:off x="838199" y="142488"/>
            <a:ext cx="105156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Artificial Intelligence</a:t>
            </a:r>
            <a:endParaRPr lang="en-US" dirty="0"/>
          </a:p>
        </p:txBody>
      </p:sp>
      <p:graphicFrame>
        <p:nvGraphicFramePr>
          <p:cNvPr id="5" name="Table 4">
            <a:extLst>
              <a:ext uri="{FF2B5EF4-FFF2-40B4-BE49-F238E27FC236}">
                <a16:creationId xmlns:a16="http://schemas.microsoft.com/office/drawing/2014/main" id="{39B96C9B-546F-E594-DC16-5322EF959134}"/>
              </a:ext>
            </a:extLst>
          </p:cNvPr>
          <p:cNvGraphicFramePr>
            <a:graphicFrameLocks noGrp="1"/>
          </p:cNvGraphicFramePr>
          <p:nvPr/>
        </p:nvGraphicFramePr>
        <p:xfrm>
          <a:off x="3437189" y="1202720"/>
          <a:ext cx="5317619" cy="4452560"/>
        </p:xfrm>
        <a:graphic>
          <a:graphicData uri="http://schemas.openxmlformats.org/drawingml/2006/table">
            <a:tbl>
              <a:tblPr firstRow="1" firstCol="1" bandRow="1">
                <a:tableStyleId>{5C22544A-7EE6-4342-B048-85BDC9FD1C3A}</a:tableStyleId>
              </a:tblPr>
              <a:tblGrid>
                <a:gridCol w="1370776">
                  <a:extLst>
                    <a:ext uri="{9D8B030D-6E8A-4147-A177-3AD203B41FA5}">
                      <a16:colId xmlns:a16="http://schemas.microsoft.com/office/drawing/2014/main" val="1992052612"/>
                    </a:ext>
                  </a:extLst>
                </a:gridCol>
                <a:gridCol w="3034250">
                  <a:extLst>
                    <a:ext uri="{9D8B030D-6E8A-4147-A177-3AD203B41FA5}">
                      <a16:colId xmlns:a16="http://schemas.microsoft.com/office/drawing/2014/main" val="810357517"/>
                    </a:ext>
                  </a:extLst>
                </a:gridCol>
                <a:gridCol w="912593">
                  <a:extLst>
                    <a:ext uri="{9D8B030D-6E8A-4147-A177-3AD203B41FA5}">
                      <a16:colId xmlns:a16="http://schemas.microsoft.com/office/drawing/2014/main" val="942250723"/>
                    </a:ext>
                  </a:extLst>
                </a:gridCol>
              </a:tblGrid>
              <a:tr h="621620">
                <a:tc>
                  <a:txBody>
                    <a:bodyPr/>
                    <a:lstStyle/>
                    <a:p>
                      <a:pPr algn="just">
                        <a:lnSpc>
                          <a:spcPct val="107000"/>
                        </a:lnSpc>
                        <a:spcAft>
                          <a:spcPts val="800"/>
                        </a:spcAft>
                        <a:buNone/>
                      </a:pPr>
                      <a:r>
                        <a:rPr lang="en-GB" sz="900">
                          <a:effectLst/>
                        </a:rPr>
                        <a:t>RESEARCH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support you in research, including searching For bibliography, using tools to summarise, compare and interrogate materials.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579946730"/>
                  </a:ext>
                </a:extLst>
              </a:tr>
              <a:tr h="621620">
                <a:tc>
                  <a:txBody>
                    <a:bodyPr/>
                    <a:lstStyle/>
                    <a:p>
                      <a:pPr algn="just">
                        <a:lnSpc>
                          <a:spcPct val="107000"/>
                        </a:lnSpc>
                        <a:spcAft>
                          <a:spcPts val="800"/>
                        </a:spcAft>
                        <a:buNone/>
                      </a:pPr>
                      <a:r>
                        <a:rPr lang="en-GB" sz="900">
                          <a:effectLst/>
                        </a:rPr>
                        <a:t>STRUCTURE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support you in structuring your submission, including creating a draft argument structure, identifying parts and headings, etc.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357460003"/>
                  </a:ext>
                </a:extLst>
              </a:tr>
              <a:tr h="621620">
                <a:tc>
                  <a:txBody>
                    <a:bodyPr/>
                    <a:lstStyle/>
                    <a:p>
                      <a:pPr algn="just">
                        <a:lnSpc>
                          <a:spcPct val="107000"/>
                        </a:lnSpc>
                        <a:spcAft>
                          <a:spcPts val="800"/>
                        </a:spcAft>
                        <a:buNone/>
                      </a:pPr>
                      <a:r>
                        <a:rPr lang="en-GB" sz="900">
                          <a:effectLst/>
                        </a:rPr>
                        <a:t>PROOFREADING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check your own text/creation For grammatical and syntactical mistakes, including rephrasing of your own work within specific standards.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787375732"/>
                  </a:ext>
                </a:extLst>
              </a:tr>
              <a:tr h="621620">
                <a:tc>
                  <a:txBody>
                    <a:bodyPr/>
                    <a:lstStyle/>
                    <a:p>
                      <a:pPr algn="just">
                        <a:lnSpc>
                          <a:spcPct val="107000"/>
                        </a:lnSpc>
                        <a:spcAft>
                          <a:spcPts val="800"/>
                        </a:spcAft>
                        <a:buNone/>
                      </a:pPr>
                      <a:r>
                        <a:rPr lang="en-GB" sz="900">
                          <a:effectLst/>
                        </a:rPr>
                        <a:t>WRITING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text For submission.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885093616"/>
                  </a:ext>
                </a:extLst>
              </a:tr>
              <a:tr h="621620">
                <a:tc>
                  <a:txBody>
                    <a:bodyPr/>
                    <a:lstStyle/>
                    <a:p>
                      <a:pPr algn="just">
                        <a:lnSpc>
                          <a:spcPct val="107000"/>
                        </a:lnSpc>
                        <a:spcAft>
                          <a:spcPts val="800"/>
                        </a:spcAft>
                        <a:buNone/>
                      </a:pPr>
                      <a:r>
                        <a:rPr lang="en-GB" sz="900">
                          <a:effectLst/>
                        </a:rPr>
                        <a:t>CREATIVE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creative materials, such as images.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667428938"/>
                  </a:ext>
                </a:extLst>
              </a:tr>
              <a:tr h="621620">
                <a:tc>
                  <a:txBody>
                    <a:bodyPr/>
                    <a:lstStyle/>
                    <a:p>
                      <a:pPr algn="just">
                        <a:lnSpc>
                          <a:spcPct val="107000"/>
                        </a:lnSpc>
                        <a:spcAft>
                          <a:spcPts val="800"/>
                        </a:spcAft>
                        <a:buNone/>
                      </a:pPr>
                      <a:r>
                        <a:rPr lang="en-GB" sz="900">
                          <a:effectLst/>
                        </a:rPr>
                        <a:t>PROGRAMING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and check code.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3996184612"/>
                  </a:ext>
                </a:extLst>
              </a:tr>
              <a:tr h="621620">
                <a:tc>
                  <a:txBody>
                    <a:bodyPr/>
                    <a:lstStyle/>
                    <a:p>
                      <a:pPr algn="just">
                        <a:lnSpc>
                          <a:spcPct val="107000"/>
                        </a:lnSpc>
                        <a:spcAft>
                          <a:spcPts val="800"/>
                        </a:spcAft>
                        <a:buNone/>
                      </a:pPr>
                      <a:r>
                        <a:rPr lang="en-GB" sz="900">
                          <a:effectLst/>
                        </a:rPr>
                        <a:t>NONE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are not allowed to use any type of Generative AI support. This includes research support, structure support, writing/proofreading support and creative support.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696696168"/>
                  </a:ext>
                </a:extLst>
              </a:tr>
            </a:tbl>
          </a:graphicData>
        </a:graphic>
      </p:graphicFrame>
      <p:sp>
        <p:nvSpPr>
          <p:cNvPr id="6" name="Rectangle 1">
            <a:extLst>
              <a:ext uri="{FF2B5EF4-FFF2-40B4-BE49-F238E27FC236}">
                <a16:creationId xmlns:a16="http://schemas.microsoft.com/office/drawing/2014/main" id="{A3D1DD87-7DA6-8B44-DAD1-9C24B27172B5}"/>
              </a:ext>
            </a:extLst>
          </p:cNvPr>
          <p:cNvSpPr>
            <a:spLocks noChangeArrowheads="1"/>
          </p:cNvSpPr>
          <p:nvPr/>
        </p:nvSpPr>
        <p:spPr bwMode="auto">
          <a:xfrm>
            <a:off x="3436938" y="1774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99870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6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3600" b="1" dirty="0">
                <a:latin typeface="Arial" panose="020B0604020202020204" pitchFamily="34" charset="0"/>
                <a:ea typeface="Times New Roman" panose="02020603050405020304" pitchFamily="18" charset="0"/>
                <a:cs typeface="Times New Roman" panose="02020603050405020304" pitchFamily="18" charset="0"/>
              </a:rPr>
            </a:br>
            <a:r>
              <a:rPr lang="cy-GB" sz="36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72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a:bodyPr>
          <a:lstStyle/>
          <a:p>
            <a:pPr marL="0" indent="0" algn="just" fontAlgn="base" hangingPunct="0">
              <a:lnSpc>
                <a:spcPct val="150000"/>
              </a:lnSpc>
              <a:spcAft>
                <a:spcPts val="800"/>
              </a:spcAft>
              <a:buNone/>
            </a:pPr>
            <a:r>
              <a:rPr lang="en-GB" sz="2000" b="1" dirty="0">
                <a:cs typeface="Arial" panose="020B0604020202020204" pitchFamily="34" charset="0"/>
              </a:rPr>
              <a:t>1. </a:t>
            </a:r>
            <a:r>
              <a:rPr lang="cy-GB" sz="2000" b="1" dirty="0">
                <a:ea typeface="Times New Roman" panose="02020603050405020304" pitchFamily="18" charset="0"/>
                <a:cs typeface="Arial" panose="020B0604020202020204" pitchFamily="34" charset="0"/>
              </a:rPr>
              <a:t>Cyfeirnodi</a:t>
            </a:r>
            <a:endParaRPr lang="en-GB" sz="2000" b="1" dirty="0">
              <a:ea typeface="DengXian" panose="02010600030101010101" pitchFamily="2" charset="-122"/>
              <a:cs typeface="Arial" panose="020B0604020202020204" pitchFamily="34" charset="0"/>
            </a:endParaRPr>
          </a:p>
          <a:p>
            <a:pPr marL="0" indent="0" algn="just" fontAlgn="base" hangingPunct="0">
              <a:lnSpc>
                <a:spcPct val="150000"/>
              </a:lnSpc>
              <a:spcAft>
                <a:spcPts val="800"/>
              </a:spcAft>
              <a:buNone/>
            </a:pPr>
            <a:r>
              <a:rPr lang="cy-GB" sz="2000" dirty="0">
                <a:ea typeface="Times New Roman" panose="02020603050405020304" pitchFamily="18" charset="0"/>
                <a:cs typeface="Arial" panose="020B0604020202020204" pitchFamily="34" charset="0"/>
              </a:rPr>
              <a:t>Ymgysylltu a llenyddiaeth berthnasol a phriodol. Cyfeirnodi’n gyson gyda defnydd glir o fformat cyfeirnodi Harvard. Strwythur a chywirdeb yn y rhestr gyfeirnodi. </a:t>
            </a:r>
          </a:p>
          <a:p>
            <a:pPr marL="0" indent="0" algn="just" fontAlgn="base" hangingPunct="0">
              <a:lnSpc>
                <a:spcPct val="150000"/>
              </a:lnSpc>
              <a:spcAft>
                <a:spcPts val="800"/>
              </a:spcAft>
              <a:buNone/>
            </a:pPr>
            <a:r>
              <a:rPr lang="cy-GB" sz="2000" b="1" dirty="0">
                <a:ea typeface="DengXian" panose="02010600030101010101" pitchFamily="2" charset="-122"/>
                <a:cs typeface="Arial" panose="020B0604020202020204" pitchFamily="34" charset="0"/>
              </a:rPr>
              <a:t>10 Marc</a:t>
            </a:r>
            <a:endParaRPr lang="en-GB" sz="2000" b="1" dirty="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6172202" y="1825625"/>
            <a:ext cx="5181600" cy="4351338"/>
          </a:xfrm>
        </p:spPr>
        <p:txBody>
          <a:bodyPr>
            <a:normAutofit/>
          </a:bodyPr>
          <a:lstStyle/>
          <a:p>
            <a:pPr marL="457200" indent="-457200">
              <a:lnSpc>
                <a:spcPct val="150000"/>
              </a:lnSpc>
              <a:buAutoNum type="arabicPeriod"/>
            </a:pPr>
            <a:r>
              <a:rPr lang="en-GB" sz="2000" b="1" dirty="0">
                <a:solidFill>
                  <a:srgbClr val="0070C0"/>
                </a:solidFill>
                <a:cs typeface="Arial" panose="020B0604020202020204" pitchFamily="34" charset="0"/>
              </a:rPr>
              <a:t>Referencing</a:t>
            </a:r>
          </a:p>
          <a:p>
            <a:pPr marL="0" indent="0">
              <a:lnSpc>
                <a:spcPct val="150000"/>
              </a:lnSpc>
              <a:buNone/>
            </a:pPr>
            <a:r>
              <a:rPr lang="en-GB" sz="2000" dirty="0">
                <a:solidFill>
                  <a:srgbClr val="0070C0"/>
                </a:solidFill>
                <a:cs typeface="Arial" panose="020B0604020202020204" pitchFamily="34" charset="0"/>
              </a:rPr>
              <a:t>Engagement with relevant and appropriate literature. Consistent referencing and application of Harvard referencing format. Structure and accuracy of reference list.</a:t>
            </a:r>
          </a:p>
          <a:p>
            <a:pPr marL="0" indent="0">
              <a:lnSpc>
                <a:spcPct val="150000"/>
              </a:lnSpc>
              <a:buNone/>
            </a:pPr>
            <a:r>
              <a:rPr lang="en-GB" sz="2000" b="1" dirty="0">
                <a:solidFill>
                  <a:srgbClr val="0070C0"/>
                </a:solidFill>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838200" y="1825625"/>
            <a:ext cx="4964459" cy="4176414"/>
          </a:xfrm>
        </p:spPr>
        <p:txBody>
          <a:bodyPr>
            <a:normAutofit/>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p>
          <a:p>
            <a:pPr marL="0" indent="0" algn="just" fontAlgn="base" hangingPunct="0">
              <a:lnSpc>
                <a:spcPct val="100000"/>
              </a:lnSpc>
              <a:spcAft>
                <a:spcPts val="600"/>
              </a:spcAft>
              <a:buNone/>
            </a:pPr>
            <a:r>
              <a:rPr lang="cy-GB" sz="2000" dirty="0">
                <a:latin typeface="Arial" panose="020B0604020202020204" pitchFamily="34" charset="0"/>
                <a:ea typeface="DengXian" panose="02010600030101010101" pitchFamily="2" charset="-122"/>
                <a:cs typeface="Arial" panose="020B0604020202020204" pitchFamily="34" charset="0"/>
              </a:rPr>
              <a:t>Beth yw’r 1000 diwrnod cyntaf a pam ei fod yn bwysig?</a:t>
            </a:r>
          </a:p>
          <a:p>
            <a:pPr marL="0" indent="0" algn="just" fontAlgn="base" hangingPunct="0">
              <a:lnSpc>
                <a:spcPct val="100000"/>
              </a:lnSpc>
              <a:spcAft>
                <a:spcPts val="600"/>
              </a:spcAft>
              <a:buNone/>
            </a:pPr>
            <a:r>
              <a:rPr lang="cy-GB" sz="2000" dirty="0">
                <a:latin typeface="Arial" panose="020B0604020202020204" pitchFamily="34" charset="0"/>
                <a:ea typeface="DengXian" panose="02010600030101010101" pitchFamily="2" charset="-122"/>
                <a:cs typeface="Arial" panose="020B0604020202020204" pitchFamily="34" charset="0"/>
              </a:rPr>
              <a:t>Beth yw gofal eithriadol ac pam ei fod yn bwysig?</a:t>
            </a:r>
            <a:r>
              <a:rPr lang="cy-GB" sz="2000" dirty="0">
                <a:effectLst/>
                <a:latin typeface="Arial" panose="020B0604020202020204" pitchFamily="34" charset="0"/>
                <a:ea typeface="Times New Roman" panose="02020603050405020304" pitchFamily="18" charset="0"/>
              </a:rPr>
              <a:t> </a:t>
            </a:r>
          </a:p>
          <a:p>
            <a:pPr marL="0" indent="0" algn="just" fontAlgn="base" hangingPunct="0">
              <a:lnSpc>
                <a:spcPct val="100000"/>
              </a:lnSpc>
              <a:spcAft>
                <a:spcPts val="600"/>
              </a:spcAft>
              <a:buNone/>
            </a:pPr>
            <a:r>
              <a:rPr lang="cy-GB" sz="2000" dirty="0">
                <a:effectLst/>
                <a:latin typeface="Arial" panose="020B0604020202020204" pitchFamily="34" charset="0"/>
                <a:ea typeface="Times New Roman" panose="02020603050405020304" pitchFamily="18" charset="0"/>
              </a:rPr>
              <a:t>Cyfleu eich dealltwriaeth o fframweithiau damcaniaethol i gefnogi cynnwys y llyfr lloffion.</a:t>
            </a:r>
            <a:endParaRPr lang="en-GB" sz="3200" dirty="0">
              <a:latin typeface="Arial" panose="020B0604020202020204" pitchFamily="34" charset="0"/>
              <a:ea typeface="DengXian" panose="02010600030101010101" pitchFamily="2" charset="-122"/>
              <a:cs typeface="Arial" panose="020B0604020202020204" pitchFamily="34" charset="0"/>
            </a:endParaRPr>
          </a:p>
          <a:p>
            <a:pPr marL="0" indent="0">
              <a:lnSpc>
                <a:spcPct val="100000"/>
              </a:lnSpc>
              <a:buNone/>
            </a:pPr>
            <a:r>
              <a:rPr lang="en-GB" b="1" dirty="0">
                <a:latin typeface="Arial" panose="020B0604020202020204" pitchFamily="34" charset="0"/>
                <a:cs typeface="Arial" panose="020B0604020202020204" pitchFamily="34" charset="0"/>
              </a:rPr>
              <a:t>30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2. </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What are the first 1000 days and why are they important?</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What is exceptional caregiving and why is It important?</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Convey your understanding of theoretical frameworks to support the content of the scrapbook.</a:t>
            </a:r>
          </a:p>
          <a:p>
            <a:pPr marL="0" indent="0">
              <a:lnSpc>
                <a:spcPct val="100000"/>
              </a:lnSpc>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838198" y="1690688"/>
            <a:ext cx="5181600" cy="4351338"/>
          </a:xfrm>
        </p:spPr>
        <p:txBody>
          <a:bodyPr>
            <a:normAutofit fontScale="77500" lnSpcReduction="20000"/>
          </a:bodyPr>
          <a:lstStyle/>
          <a:p>
            <a:pPr marL="0" indent="0" algn="just" fontAlgn="base" hangingPunct="0">
              <a:lnSpc>
                <a:spcPct val="120000"/>
              </a:lnSpc>
              <a:spcAft>
                <a:spcPts val="600"/>
              </a:spcAft>
              <a:buNone/>
            </a:pPr>
            <a:r>
              <a:rPr lang="en-GB" sz="3100" b="1" dirty="0">
                <a:ea typeface="Times New Roman" panose="02020603050405020304" pitchFamily="18" charset="0"/>
                <a:cs typeface="Times New Roman" panose="02020603050405020304" pitchFamily="18" charset="0"/>
              </a:rPr>
              <a:t>3. </a:t>
            </a:r>
          </a:p>
          <a:p>
            <a:pPr marL="0" indent="0" algn="just" fontAlgn="base" hangingPunct="0">
              <a:lnSpc>
                <a:spcPct val="120000"/>
              </a:lnSpc>
              <a:spcAft>
                <a:spcPts val="600"/>
              </a:spcAft>
              <a:buNone/>
            </a:pPr>
            <a:r>
              <a:rPr lang="cy-GB" sz="3100" dirty="0">
                <a:ea typeface="Times New Roman" panose="02020603050405020304" pitchFamily="18" charset="0"/>
              </a:rPr>
              <a:t>Gwerthuso'n feirniadol arwyddocâd rôl ymarferwyr blynyddoedd cynnar o ran cefnogi plant a theuluoedd yn y 1000 diwrnod cyntaf.  Yn cynnwys gweithio’n effeithiol mewn partneriaeth ac anghenion cyfannol plant a theuluoedd.</a:t>
            </a:r>
          </a:p>
          <a:p>
            <a:pPr marL="0" indent="0" algn="just" fontAlgn="base" hangingPunct="0">
              <a:lnSpc>
                <a:spcPct val="120000"/>
              </a:lnSpc>
              <a:spcAft>
                <a:spcPts val="600"/>
              </a:spcAft>
              <a:buNone/>
            </a:pPr>
            <a:r>
              <a:rPr lang="en-GB" sz="3100" b="1" dirty="0">
                <a:ea typeface="DengXian" panose="02010600030101010101" pitchFamily="2" charset="-122"/>
                <a:cs typeface="Times New Roman" panose="02020603050405020304" pitchFamily="18" charset="0"/>
              </a:rPr>
              <a:t>30 Marc</a:t>
            </a:r>
            <a:endParaRPr lang="en-GB" sz="3100" b="1" dirty="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6172204" y="1826198"/>
            <a:ext cx="5181600" cy="4351338"/>
          </a:xfrm>
        </p:spPr>
        <p:txBody>
          <a:bodyPr>
            <a:normAutofit fontScale="77500" lnSpcReduction="20000"/>
          </a:bodyPr>
          <a:lstStyle/>
          <a:p>
            <a:pPr marL="0" indent="0">
              <a:lnSpc>
                <a:spcPct val="120000"/>
              </a:lnSpc>
              <a:buNone/>
            </a:pPr>
            <a:r>
              <a:rPr lang="en-GB" sz="3100" b="1" dirty="0">
                <a:solidFill>
                  <a:srgbClr val="0070C0"/>
                </a:solidFill>
                <a:latin typeface="Arial" panose="020B0604020202020204" pitchFamily="34" charset="0"/>
                <a:cs typeface="Arial" panose="020B0604020202020204" pitchFamily="34" charset="0"/>
              </a:rPr>
              <a:t>3. </a:t>
            </a:r>
          </a:p>
          <a:p>
            <a:pPr marL="0" indent="0">
              <a:lnSpc>
                <a:spcPct val="120000"/>
              </a:lnSpc>
              <a:buNone/>
            </a:pPr>
            <a:r>
              <a:rPr lang="en-GB" sz="3100" dirty="0">
                <a:solidFill>
                  <a:srgbClr val="0070C0"/>
                </a:solidFill>
                <a:latin typeface="Arial" panose="020B0604020202020204" pitchFamily="34" charset="0"/>
                <a:cs typeface="Arial" panose="020B0604020202020204" pitchFamily="34" charset="0"/>
              </a:rPr>
              <a:t>Critically evaluate the significance of the role of early years practitioners in supporting children and families in the first 1000 days.  Include effective partnership working and the holistic needs of children and families.</a:t>
            </a:r>
          </a:p>
          <a:p>
            <a:pPr marL="0" indent="0">
              <a:lnSpc>
                <a:spcPct val="120000"/>
              </a:lnSpc>
              <a:buNone/>
            </a:pPr>
            <a:endParaRPr lang="en-GB" sz="3100" b="1" dirty="0">
              <a:solidFill>
                <a:srgbClr val="0070C0"/>
              </a:solidFill>
              <a:latin typeface="Arial" panose="020B0604020202020204" pitchFamily="34" charset="0"/>
              <a:cs typeface="Arial" panose="020B0604020202020204" pitchFamily="34" charset="0"/>
            </a:endParaRPr>
          </a:p>
          <a:p>
            <a:pPr marL="0" indent="0">
              <a:lnSpc>
                <a:spcPct val="120000"/>
              </a:lnSpc>
              <a:buNone/>
            </a:pPr>
            <a:r>
              <a:rPr lang="en-GB" sz="3100"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fontScale="92500"/>
          </a:bodyPr>
          <a:lstStyle/>
          <a:p>
            <a:pPr marL="0" indent="0" algn="just" fontAlgn="base" hangingPunct="0">
              <a:lnSpc>
                <a:spcPct val="107000"/>
              </a:lnSpc>
              <a:spcAft>
                <a:spcPts val="800"/>
              </a:spcAft>
              <a:buNone/>
            </a:pPr>
            <a:r>
              <a:rPr lang="cy-GB" b="1" dirty="0">
                <a:latin typeface="Arial" panose="020B0604020202020204" pitchFamily="34" charset="0"/>
                <a:ea typeface="Times New Roman" panose="02020603050405020304" pitchFamily="18" charset="0"/>
                <a:cs typeface="Times New Roman" panose="02020603050405020304" pitchFamily="18" charset="0"/>
              </a:rPr>
              <a:t>4. </a:t>
            </a:r>
          </a:p>
          <a:p>
            <a:pPr marL="0" indent="0" algn="just" fontAlgn="base" hangingPunct="0">
              <a:lnSpc>
                <a:spcPct val="100000"/>
              </a:lnSpc>
              <a:spcAft>
                <a:spcPts val="800"/>
              </a:spcAft>
              <a:buNone/>
            </a:pPr>
            <a:r>
              <a:rPr lang="cy-GB" dirty="0">
                <a:latin typeface="Arial" panose="020B0604020202020204" pitchFamily="34" charset="0"/>
                <a:ea typeface="Times New Roman" panose="02020603050405020304" pitchFamily="18" charset="0"/>
                <a:cs typeface="Times New Roman" panose="02020603050405020304" pitchFamily="18" charset="0"/>
              </a:rPr>
              <a:t>Cynnwys syniadau a chyfleoedd ar gyfer ddefnyddio theori wrth ymarfer- gweithgareddau addas.</a:t>
            </a:r>
          </a:p>
          <a:p>
            <a:pPr marL="0" indent="0" algn="just" fontAlgn="base" hangingPunct="0">
              <a:lnSpc>
                <a:spcPct val="100000"/>
              </a:lnSpc>
              <a:spcAft>
                <a:spcPts val="800"/>
              </a:spcAft>
              <a:buNone/>
            </a:pPr>
            <a:r>
              <a:rPr lang="cy-GB" dirty="0">
                <a:latin typeface="Arial" panose="020B0604020202020204" pitchFamily="34" charset="0"/>
                <a:ea typeface="Times New Roman" panose="02020603050405020304" pitchFamily="18" charset="0"/>
                <a:cs typeface="Times New Roman" panose="02020603050405020304" pitchFamily="18" charset="0"/>
              </a:rPr>
              <a:t>Dylid ystyried factorau sydd medru effeithio ar ymarfer eithriadol.</a:t>
            </a:r>
          </a:p>
          <a:p>
            <a:pPr marL="0" indent="0" algn="just" fontAlgn="base" hangingPunct="0">
              <a:lnSpc>
                <a:spcPct val="100000"/>
              </a:lnSpc>
              <a:spcAft>
                <a:spcPts val="800"/>
              </a:spcAft>
              <a:buNone/>
            </a:pPr>
            <a:r>
              <a:rPr lang="cy-GB" b="1" dirty="0">
                <a:latin typeface="Arial" panose="020B0604020202020204" pitchFamily="34" charset="0"/>
                <a:ea typeface="DengXian" panose="02010600030101010101" pitchFamily="2" charset="-122"/>
                <a:cs typeface="Times New Roman" panose="02020603050405020304" pitchFamily="18" charset="0"/>
              </a:rPr>
              <a:t>20 Marc</a:t>
            </a:r>
            <a:endParaRPr lang="en-GB" sz="2400" b="1" dirty="0">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fontScale="92500"/>
          </a:bodyPr>
          <a:lstStyle/>
          <a:p>
            <a:pPr marL="0" indent="0">
              <a:buNone/>
            </a:pPr>
            <a:r>
              <a:rPr lang="en-GB" b="1" dirty="0">
                <a:solidFill>
                  <a:srgbClr val="0070C0"/>
                </a:solidFill>
                <a:latin typeface="Arial" panose="020B0604020202020204" pitchFamily="34" charset="0"/>
                <a:cs typeface="Arial" panose="020B0604020202020204" pitchFamily="34" charset="0"/>
              </a:rPr>
              <a:t>4. </a:t>
            </a:r>
          </a:p>
          <a:p>
            <a:pPr marL="0" indent="0">
              <a:lnSpc>
                <a:spcPct val="100000"/>
              </a:lnSpc>
              <a:buNone/>
            </a:pPr>
            <a:r>
              <a:rPr lang="en-GB" dirty="0">
                <a:solidFill>
                  <a:srgbClr val="0070C0"/>
                </a:solidFill>
                <a:latin typeface="Arial" panose="020B0604020202020204" pitchFamily="34" charset="0"/>
                <a:cs typeface="Arial" panose="020B0604020202020204" pitchFamily="34" charset="0"/>
              </a:rPr>
              <a:t>Include ideas and opportunities for the application of theory to practice- appropriate activities.</a:t>
            </a:r>
          </a:p>
          <a:p>
            <a:pPr marL="0" indent="0">
              <a:lnSpc>
                <a:spcPct val="100000"/>
              </a:lnSpc>
              <a:buNone/>
            </a:pPr>
            <a:r>
              <a:rPr lang="en-GB" sz="2800" dirty="0">
                <a:solidFill>
                  <a:srgbClr val="0070C0"/>
                </a:solidFill>
                <a:latin typeface="Arial" panose="020B0604020202020204" pitchFamily="34" charset="0"/>
                <a:cs typeface="Arial" panose="020B0604020202020204" pitchFamily="34" charset="0"/>
              </a:rPr>
              <a:t>Consider influencing factors/challenges in providing exceptional practice.</a:t>
            </a:r>
            <a:endParaRPr lang="en-GB" dirty="0">
              <a:solidFill>
                <a:srgbClr val="0070C0"/>
              </a:solidFill>
              <a:latin typeface="Arial" panose="020B0604020202020204" pitchFamily="34" charset="0"/>
              <a:cs typeface="Arial" panose="020B0604020202020204" pitchFamily="34" charset="0"/>
            </a:endParaRPr>
          </a:p>
          <a:p>
            <a:pPr marL="0" indent="0">
              <a:lnSpc>
                <a:spcPct val="100000"/>
              </a:lnSpc>
              <a:buNone/>
            </a:pPr>
            <a:r>
              <a:rPr lang="en-GB" b="1" dirty="0">
                <a:solidFill>
                  <a:srgbClr val="0070C0"/>
                </a:solidFill>
                <a:latin typeface="Arial" panose="020B0604020202020204" pitchFamily="34" charset="0"/>
                <a:cs typeface="Arial" panose="020B0604020202020204" pitchFamily="34" charset="0"/>
              </a:rPr>
              <a:t>20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a:bodyPr>
          <a:lstStyle/>
          <a:p>
            <a:pPr marL="0" indent="0" algn="just" fontAlgn="base" hangingPunct="0">
              <a:lnSpc>
                <a:spcPct val="100000"/>
              </a:lnSpc>
              <a:spcAft>
                <a:spcPts val="800"/>
              </a:spcAft>
              <a:buNone/>
            </a:pPr>
            <a:r>
              <a:rPr lang="en-GB" sz="2400" b="1" dirty="0">
                <a:latin typeface="Arial" panose="020B0604020202020204" pitchFamily="34" charset="0"/>
                <a:ea typeface="Times New Roman" panose="02020603050405020304" pitchFamily="18" charset="0"/>
                <a:cs typeface="Times New Roman" panose="02020603050405020304" pitchFamily="18" charset="0"/>
              </a:rPr>
              <a:t>5.</a:t>
            </a:r>
            <a:r>
              <a:rPr lang="cy-GB" sz="2400" b="1" dirty="0">
                <a:latin typeface="Arial" panose="020B0604020202020204" pitchFamily="34" charset="0"/>
                <a:ea typeface="Times New Roman" panose="02020603050405020304" pitchFamily="18" charset="0"/>
                <a:cs typeface="Times New Roman" panose="02020603050405020304" pitchFamily="18" charset="0"/>
              </a:rPr>
              <a:t> </a:t>
            </a:r>
          </a:p>
          <a:p>
            <a:pPr marL="0" indent="0" algn="just" fontAlgn="base" hangingPunct="0">
              <a:lnSpc>
                <a:spcPct val="100000"/>
              </a:lnSpc>
              <a:spcAft>
                <a:spcPts val="800"/>
              </a:spcAft>
              <a:buNone/>
            </a:pPr>
            <a:r>
              <a:rPr lang="cy-GB" sz="2400" dirty="0">
                <a:latin typeface="Arial" panose="020B0604020202020204" pitchFamily="34" charset="0"/>
                <a:cs typeface="Times New Roman" panose="02020603050405020304" pitchFamily="18" charset="0"/>
              </a:rPr>
              <a:t>Sgiliau ysgrifenedig / Creadigrwydd</a:t>
            </a:r>
          </a:p>
          <a:p>
            <a:pPr marL="0" indent="0">
              <a:lnSpc>
                <a:spcPct val="100000"/>
              </a:lnSpc>
              <a:buNone/>
            </a:pPr>
            <a:r>
              <a:rPr lang="cy-GB" sz="2400" dirty="0">
                <a:latin typeface="Arial" panose="020B0604020202020204" pitchFamily="34" charset="0"/>
                <a:cs typeface="Times New Roman" panose="02020603050405020304" pitchFamily="18" charset="0"/>
              </a:rPr>
              <a:t>Defnyddio dull creadigol gan gynnwys delweddau, fideo, cyfryngau digidol i greu eich llyfr lloffion.</a:t>
            </a:r>
          </a:p>
          <a:p>
            <a:pPr marL="0" indent="0">
              <a:buNone/>
            </a:pPr>
            <a:endParaRPr lang="cy-GB" sz="2400" dirty="0">
              <a:latin typeface="Arial" panose="020B0604020202020204" pitchFamily="34" charset="0"/>
              <a:cs typeface="Times New Roman" panose="02020603050405020304" pitchFamily="18" charset="0"/>
            </a:endParaRPr>
          </a:p>
          <a:p>
            <a:pPr marL="0" indent="0">
              <a:buNone/>
            </a:pPr>
            <a:r>
              <a:rPr lang="cy-GB" sz="2400" b="1" dirty="0">
                <a:latin typeface="Arial" panose="020B0604020202020204" pitchFamily="34" charset="0"/>
                <a:cs typeface="Times New Roman" panose="02020603050405020304" pitchFamily="18" charset="0"/>
              </a:rPr>
              <a:t>10 Marc</a:t>
            </a:r>
            <a:endParaRPr lang="en-GB" sz="2400"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a:bodyPr>
          <a:lstStyle/>
          <a:p>
            <a:pPr marL="0" indent="0">
              <a:buNone/>
            </a:pPr>
            <a:r>
              <a:rPr lang="en-GB" sz="2400" b="1" dirty="0">
                <a:solidFill>
                  <a:srgbClr val="0070C0"/>
                </a:solidFill>
                <a:latin typeface="Arial" panose="020B0604020202020204" pitchFamily="34" charset="0"/>
                <a:cs typeface="Arial" panose="020B0604020202020204" pitchFamily="34" charset="0"/>
              </a:rPr>
              <a:t>5. </a:t>
            </a:r>
          </a:p>
          <a:p>
            <a:pPr marL="0" indent="0">
              <a:buNone/>
            </a:pPr>
            <a:r>
              <a:rPr lang="en-GB" sz="2400" dirty="0">
                <a:solidFill>
                  <a:srgbClr val="0070C0"/>
                </a:solidFill>
                <a:latin typeface="Arial" panose="020B0604020202020204" pitchFamily="34" charset="0"/>
                <a:cs typeface="Arial" panose="020B0604020202020204" pitchFamily="34" charset="0"/>
              </a:rPr>
              <a:t>Written skills / Creativity</a:t>
            </a:r>
          </a:p>
          <a:p>
            <a:pPr marL="0" indent="0">
              <a:buNone/>
            </a:pPr>
            <a:r>
              <a:rPr lang="en-GB" sz="2400" dirty="0">
                <a:solidFill>
                  <a:srgbClr val="0070C0"/>
                </a:solidFill>
                <a:latin typeface="Arial" panose="020B0604020202020204" pitchFamily="34" charset="0"/>
                <a:cs typeface="Arial" panose="020B0604020202020204" pitchFamily="34" charset="0"/>
              </a:rPr>
              <a:t>Use of a creative approach including images, video, digital media to create your scrapbook.</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gn="ctr"/>
            <a:r>
              <a:rPr lang="cy-GB" altLang="cy-GB" b="1"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b="1"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838201" y="1984952"/>
            <a:ext cx="5181600" cy="4351338"/>
          </a:xfrm>
        </p:spPr>
        <p:txBody>
          <a:bodyPr>
            <a:normAutofit/>
          </a:bodyPr>
          <a:lstStyle/>
          <a:p>
            <a:r>
              <a:rPr lang="en-US" sz="2400" dirty="0">
                <a:latin typeface="Arial" panose="020B0604020202020204" pitchFamily="34" charset="0"/>
                <a:cs typeface="Arial" panose="020B0604020202020204" pitchFamily="34" charset="0"/>
              </a:rPr>
              <a:t>Dimond </a:t>
            </a:r>
            <a:r>
              <a:rPr lang="en-US" sz="2400" dirty="0" err="1">
                <a:latin typeface="Arial" panose="020B0604020202020204" pitchFamily="34" charset="0"/>
                <a:cs typeface="Arial" panose="020B0604020202020204" pitchFamily="34" charset="0"/>
              </a:rPr>
              <a:t>digwyddiadau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allan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rheolaeth</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Proses </a:t>
            </a:r>
            <a:r>
              <a:rPr lang="en-US" sz="2400" dirty="0" err="1">
                <a:latin typeface="Arial" panose="020B0604020202020204" pitchFamily="34" charset="0"/>
                <a:cs typeface="Arial" panose="020B0604020202020204" pitchFamily="34" charset="0"/>
              </a:rPr>
              <a:t>swyddogol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Tystiolaeth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Cwblhau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ffurflen</a:t>
            </a:r>
            <a:r>
              <a:rPr lang="en-US" sz="2400" dirty="0">
                <a:latin typeface="Arial" panose="020B0604020202020204" pitchFamily="34" charset="0"/>
                <a:cs typeface="Arial" panose="020B0604020202020204" pitchFamily="34" charset="0"/>
              </a:rPr>
              <a:t> SC01</a:t>
            </a:r>
          </a:p>
          <a:p>
            <a:r>
              <a:rPr lang="en-US" sz="2400" dirty="0" err="1">
                <a:latin typeface="Arial" panose="020B0604020202020204" pitchFamily="34" charset="0"/>
                <a:cs typeface="Arial" panose="020B0604020202020204" pitchFamily="34" charset="0"/>
              </a:rPr>
              <a:t>Cysylltu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gyda’r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Swyddfa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Academaidd</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Hwb</a:t>
            </a:r>
            <a:r>
              <a:rPr lang="en-US" sz="24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172200" y="1984952"/>
            <a:ext cx="5181600" cy="4351338"/>
          </a:xfrm>
        </p:spPr>
        <p:txBody>
          <a:bodyPr>
            <a:normAutofit/>
          </a:bodyPr>
          <a:lstStyle/>
          <a:p>
            <a:r>
              <a:rPr lang="en-GB" sz="2400" dirty="0">
                <a:solidFill>
                  <a:srgbClr val="0070C0"/>
                </a:solidFill>
                <a:latin typeface="Arial" panose="020B0604020202020204" pitchFamily="34" charset="0"/>
                <a:cs typeface="Arial" panose="020B0604020202020204" pitchFamily="34" charset="0"/>
              </a:rPr>
              <a:t>Only events beyond your control</a:t>
            </a:r>
          </a:p>
          <a:p>
            <a:r>
              <a:rPr lang="en-GB" sz="2400" dirty="0">
                <a:solidFill>
                  <a:srgbClr val="0070C0"/>
                </a:solidFill>
                <a:latin typeface="Arial" panose="020B0604020202020204" pitchFamily="34" charset="0"/>
                <a:cs typeface="Arial" panose="020B0604020202020204" pitchFamily="34" charset="0"/>
              </a:rPr>
              <a:t>Official process</a:t>
            </a:r>
          </a:p>
          <a:p>
            <a:r>
              <a:rPr lang="en-GB" sz="2400" dirty="0">
                <a:solidFill>
                  <a:srgbClr val="0070C0"/>
                </a:solidFill>
                <a:latin typeface="Arial" panose="020B0604020202020204" pitchFamily="34" charset="0"/>
                <a:cs typeface="Arial" panose="020B0604020202020204" pitchFamily="34" charset="0"/>
              </a:rPr>
              <a:t>Evidence</a:t>
            </a:r>
          </a:p>
          <a:p>
            <a:r>
              <a:rPr lang="en-GB" sz="2400" dirty="0">
                <a:solidFill>
                  <a:srgbClr val="0070C0"/>
                </a:solidFill>
                <a:latin typeface="Arial" panose="020B0604020202020204" pitchFamily="34" charset="0"/>
                <a:cs typeface="Arial" panose="020B0604020202020204" pitchFamily="34" charset="0"/>
              </a:rPr>
              <a:t>Complete form SC01</a:t>
            </a:r>
          </a:p>
          <a:p>
            <a:r>
              <a:rPr lang="en-GB" sz="2400" dirty="0">
                <a:solidFill>
                  <a:srgbClr val="0070C0"/>
                </a:solidFill>
                <a:latin typeface="Arial" panose="020B0604020202020204" pitchFamily="34" charset="0"/>
                <a:cs typeface="Arial" panose="020B0604020202020204" pitchFamily="34" charset="0"/>
              </a:rPr>
              <a:t>Liaise with Academic Office</a:t>
            </a:r>
          </a:p>
          <a:p>
            <a:pPr marL="0" indent="0">
              <a:buNone/>
            </a:pPr>
            <a:r>
              <a:rPr lang="en-GB" sz="2400" dirty="0">
                <a:solidFill>
                  <a:srgbClr val="0070C0"/>
                </a:solidFill>
                <a:latin typeface="Arial" panose="020B0604020202020204" pitchFamily="34" charset="0"/>
                <a:cs typeface="Arial" panose="020B0604020202020204" pitchFamily="34" charset="0"/>
              </a:rPr>
              <a:t>(Hwb)</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6B7D-410E-DE26-BAB5-F448237A286B}"/>
              </a:ext>
            </a:extLst>
          </p:cNvPr>
          <p:cNvSpPr>
            <a:spLocks noGrp="1"/>
          </p:cNvSpPr>
          <p:nvPr>
            <p:ph type="title"/>
          </p:nvPr>
        </p:nvSpPr>
        <p:spPr/>
        <p:txBody>
          <a:bodyPr/>
          <a:lstStyle/>
          <a:p>
            <a:r>
              <a:rPr lang="en-GB" dirty="0" err="1"/>
              <a:t>Geirfa</a:t>
            </a:r>
            <a:r>
              <a:rPr lang="en-GB" dirty="0"/>
              <a:t> </a:t>
            </a:r>
            <a:br>
              <a:rPr lang="en-GB" dirty="0"/>
            </a:br>
            <a:r>
              <a:rPr lang="en-GB" dirty="0">
                <a:solidFill>
                  <a:srgbClr val="0070C0"/>
                </a:solidFill>
              </a:rPr>
              <a:t>Glossary</a:t>
            </a:r>
            <a:endParaRPr lang="en-US" dirty="0">
              <a:solidFill>
                <a:srgbClr val="0070C0"/>
              </a:solidFill>
            </a:endParaRPr>
          </a:p>
        </p:txBody>
      </p:sp>
      <p:sp>
        <p:nvSpPr>
          <p:cNvPr id="3" name="Content Placeholder 2">
            <a:extLst>
              <a:ext uri="{FF2B5EF4-FFF2-40B4-BE49-F238E27FC236}">
                <a16:creationId xmlns:a16="http://schemas.microsoft.com/office/drawing/2014/main" id="{796E5196-84AB-0762-FF2C-30C929DDD84E}"/>
              </a:ext>
            </a:extLst>
          </p:cNvPr>
          <p:cNvSpPr>
            <a:spLocks noGrp="1"/>
          </p:cNvSpPr>
          <p:nvPr>
            <p:ph sz="half" idx="1"/>
          </p:nvPr>
        </p:nvSpPr>
        <p:spPr/>
        <p:txBody>
          <a:bodyPr>
            <a:normAutofit/>
          </a:bodyPr>
          <a:lstStyle/>
          <a:p>
            <a:r>
              <a:rPr lang="en-US" sz="2000" dirty="0" err="1"/>
              <a:t>Ymgysylltu</a:t>
            </a:r>
            <a:r>
              <a:rPr lang="en-US" sz="2000" dirty="0"/>
              <a:t> - </a:t>
            </a:r>
            <a:r>
              <a:rPr lang="en-US" sz="2000" dirty="0" err="1"/>
              <a:t>Dulliau</a:t>
            </a:r>
            <a:r>
              <a:rPr lang="en-US" sz="2000" dirty="0"/>
              <a:t> </a:t>
            </a:r>
            <a:r>
              <a:rPr lang="en-US" sz="2000" dirty="0" err="1"/>
              <a:t>sy'n</a:t>
            </a:r>
            <a:r>
              <a:rPr lang="en-US" sz="2000" dirty="0"/>
              <a:t> </a:t>
            </a:r>
            <a:r>
              <a:rPr lang="en-US" sz="2000" dirty="0" err="1"/>
              <a:t>annog</a:t>
            </a:r>
            <a:r>
              <a:rPr lang="en-US" sz="2000" dirty="0"/>
              <a:t> </a:t>
            </a:r>
            <a:r>
              <a:rPr lang="en-US" sz="2000" dirty="0" err="1"/>
              <a:t>rhieni</a:t>
            </a:r>
            <a:r>
              <a:rPr lang="en-US" sz="2000" dirty="0"/>
              <a:t> ac </a:t>
            </a:r>
            <a:r>
              <a:rPr lang="en-US" sz="2000" dirty="0" err="1"/>
              <a:t>ymarferwyr</a:t>
            </a:r>
            <a:r>
              <a:rPr lang="en-US" sz="2000" dirty="0"/>
              <a:t> </a:t>
            </a:r>
            <a:r>
              <a:rPr lang="en-US" sz="2000" dirty="0" err="1"/>
              <a:t>i</a:t>
            </a:r>
            <a:r>
              <a:rPr lang="en-US" sz="2000" dirty="0"/>
              <a:t> </a:t>
            </a:r>
            <a:r>
              <a:rPr lang="en-US" sz="2000" dirty="0" err="1"/>
              <a:t>ddarllen</a:t>
            </a:r>
            <a:r>
              <a:rPr lang="en-US" sz="2000" dirty="0"/>
              <a:t> a </a:t>
            </a:r>
            <a:r>
              <a:rPr lang="en-US" sz="2000" dirty="0" err="1"/>
              <a:t>siarad</a:t>
            </a:r>
            <a:r>
              <a:rPr lang="en-US" sz="2000" dirty="0"/>
              <a:t> â </a:t>
            </a:r>
            <a:r>
              <a:rPr lang="en-US" sz="2000" dirty="0" err="1"/>
              <a:t>phlant</a:t>
            </a:r>
            <a:r>
              <a:rPr lang="en-US" sz="2000" dirty="0"/>
              <a:t> ac </a:t>
            </a:r>
            <a:r>
              <a:rPr lang="en-US" sz="2000" dirty="0" err="1"/>
              <a:t>sy'n</a:t>
            </a:r>
            <a:r>
              <a:rPr lang="en-US" sz="2000" dirty="0"/>
              <a:t> </a:t>
            </a:r>
            <a:r>
              <a:rPr lang="en-US" sz="2000" dirty="0" err="1"/>
              <a:t>annog</a:t>
            </a:r>
            <a:r>
              <a:rPr lang="en-US" sz="2000" dirty="0"/>
              <a:t> </a:t>
            </a:r>
            <a:r>
              <a:rPr lang="en-US" sz="2000" dirty="0" err="1"/>
              <a:t>cyfranogiad</a:t>
            </a:r>
            <a:r>
              <a:rPr lang="en-US" sz="2000" dirty="0"/>
              <a:t> </a:t>
            </a:r>
            <a:r>
              <a:rPr lang="en-US" sz="2000" dirty="0" err="1"/>
              <a:t>mewn</a:t>
            </a:r>
            <a:r>
              <a:rPr lang="en-US" sz="2000" dirty="0"/>
              <a:t> </a:t>
            </a:r>
            <a:r>
              <a:rPr lang="en-US" sz="2000" dirty="0" err="1"/>
              <a:t>gweithgareddau</a:t>
            </a:r>
            <a:r>
              <a:rPr lang="en-US" sz="2000" dirty="0"/>
              <a:t>.</a:t>
            </a:r>
          </a:p>
          <a:p>
            <a:r>
              <a:rPr lang="en-US" sz="2000" dirty="0" err="1"/>
              <a:t>Maeth</a:t>
            </a:r>
            <a:r>
              <a:rPr lang="en-US" sz="2000" dirty="0"/>
              <a:t> - Mae </a:t>
            </a:r>
            <a:r>
              <a:rPr lang="en-US" sz="2000" dirty="0" err="1"/>
              <a:t>maeth</a:t>
            </a:r>
            <a:r>
              <a:rPr lang="en-US" sz="2000" dirty="0"/>
              <a:t> </a:t>
            </a:r>
            <a:r>
              <a:rPr lang="en-US" sz="2000" dirty="0" err="1"/>
              <a:t>yn</a:t>
            </a:r>
            <a:r>
              <a:rPr lang="en-US" sz="2000" dirty="0"/>
              <a:t> </a:t>
            </a:r>
            <a:r>
              <a:rPr lang="en-US" sz="2000" dirty="0" err="1"/>
              <a:t>cynnwys</a:t>
            </a:r>
            <a:r>
              <a:rPr lang="en-US" sz="2000" dirty="0"/>
              <a:t> yr </a:t>
            </a:r>
            <a:r>
              <a:rPr lang="en-US" sz="2000" dirty="0" err="1"/>
              <a:t>holl</a:t>
            </a:r>
            <a:r>
              <a:rPr lang="en-US" sz="2000" dirty="0"/>
              <a:t> </a:t>
            </a:r>
            <a:r>
              <a:rPr lang="en-US" sz="2000" dirty="0" err="1"/>
              <a:t>bethau</a:t>
            </a:r>
            <a:r>
              <a:rPr lang="en-US" sz="2000" dirty="0"/>
              <a:t> </a:t>
            </a:r>
            <a:r>
              <a:rPr lang="en-US" sz="2000" dirty="0" err="1"/>
              <a:t>sydd</a:t>
            </a:r>
            <a:r>
              <a:rPr lang="en-US" sz="2000" dirty="0"/>
              <a:t> </a:t>
            </a:r>
            <a:r>
              <a:rPr lang="en-US" sz="2000" dirty="0" err="1"/>
              <a:t>yn</a:t>
            </a:r>
            <a:r>
              <a:rPr lang="en-US" sz="2000" dirty="0"/>
              <a:t> </a:t>
            </a:r>
            <a:r>
              <a:rPr lang="en-US" sz="2000" dirty="0" err="1"/>
              <a:t>ein</a:t>
            </a:r>
            <a:r>
              <a:rPr lang="en-US" sz="2000" dirty="0"/>
              <a:t> </a:t>
            </a:r>
            <a:r>
              <a:rPr lang="en-US" sz="2000" dirty="0" err="1"/>
              <a:t>bwyd</a:t>
            </a:r>
            <a:r>
              <a:rPr lang="en-US" sz="2000" dirty="0"/>
              <a:t>, </a:t>
            </a:r>
            <a:r>
              <a:rPr lang="en-US" sz="2000" dirty="0" err="1"/>
              <a:t>fel</a:t>
            </a:r>
            <a:r>
              <a:rPr lang="en-US" sz="2000" dirty="0"/>
              <a:t> </a:t>
            </a:r>
            <a:r>
              <a:rPr lang="en-US" sz="2000" dirty="0" err="1"/>
              <a:t>fitaminau</a:t>
            </a:r>
            <a:r>
              <a:rPr lang="en-US" sz="2000" dirty="0"/>
              <a:t>, protein, </a:t>
            </a:r>
            <a:r>
              <a:rPr lang="en-US" sz="2000" dirty="0" err="1"/>
              <a:t>braster</a:t>
            </a:r>
            <a:r>
              <a:rPr lang="en-US" sz="2000" dirty="0"/>
              <a:t>, a </a:t>
            </a:r>
            <a:r>
              <a:rPr lang="en-US" sz="2000" dirty="0" err="1"/>
              <a:t>mwy</a:t>
            </a:r>
            <a:r>
              <a:rPr lang="en-US" sz="2000" dirty="0"/>
              <a:t>.</a:t>
            </a:r>
          </a:p>
          <a:p>
            <a:r>
              <a:rPr lang="en-US" sz="2000" dirty="0" err="1"/>
              <a:t>Anghenion</a:t>
            </a:r>
            <a:r>
              <a:rPr lang="en-US" sz="2000" dirty="0"/>
              <a:t> </a:t>
            </a:r>
            <a:r>
              <a:rPr lang="en-US" sz="2000" dirty="0" err="1"/>
              <a:t>gofal</a:t>
            </a:r>
            <a:r>
              <a:rPr lang="en-US" sz="2000" dirty="0"/>
              <a:t> - </a:t>
            </a:r>
            <a:r>
              <a:rPr lang="en-US" sz="2000" dirty="0" err="1"/>
              <a:t>cymysgedd</a:t>
            </a:r>
            <a:r>
              <a:rPr lang="en-US" sz="2000" dirty="0"/>
              <a:t> o </a:t>
            </a:r>
            <a:r>
              <a:rPr lang="en-US" sz="2000" dirty="0" err="1"/>
              <a:t>anghenion</a:t>
            </a:r>
            <a:r>
              <a:rPr lang="en-US" sz="2000" dirty="0"/>
              <a:t> </a:t>
            </a:r>
            <a:r>
              <a:rPr lang="en-US" sz="2000" dirty="0" err="1"/>
              <a:t>corfforol</a:t>
            </a:r>
            <a:r>
              <a:rPr lang="en-US" sz="2000" dirty="0"/>
              <a:t>, iechyd </a:t>
            </a:r>
            <a:r>
              <a:rPr lang="en-US" sz="2000" dirty="0" err="1"/>
              <a:t>meddwl</a:t>
            </a:r>
            <a:r>
              <a:rPr lang="en-US" sz="2000" dirty="0"/>
              <a:t> a </a:t>
            </a:r>
            <a:r>
              <a:rPr lang="en-US" sz="2000" dirty="0" err="1"/>
              <a:t>lles</a:t>
            </a:r>
            <a:r>
              <a:rPr lang="en-US" sz="2000" dirty="0"/>
              <a:t> </a:t>
            </a:r>
            <a:r>
              <a:rPr lang="en-US" sz="2000" dirty="0" err="1"/>
              <a:t>emosiynol</a:t>
            </a:r>
            <a:r>
              <a:rPr lang="en-US" sz="2000" dirty="0"/>
              <a:t>.</a:t>
            </a:r>
          </a:p>
        </p:txBody>
      </p:sp>
      <p:sp>
        <p:nvSpPr>
          <p:cNvPr id="4" name="Content Placeholder 3">
            <a:extLst>
              <a:ext uri="{FF2B5EF4-FFF2-40B4-BE49-F238E27FC236}">
                <a16:creationId xmlns:a16="http://schemas.microsoft.com/office/drawing/2014/main" id="{44946B61-C9F2-E54C-5336-DF5BA6313530}"/>
              </a:ext>
            </a:extLst>
          </p:cNvPr>
          <p:cNvSpPr>
            <a:spLocks noGrp="1"/>
          </p:cNvSpPr>
          <p:nvPr>
            <p:ph sz="half" idx="2"/>
          </p:nvPr>
        </p:nvSpPr>
        <p:spPr/>
        <p:txBody>
          <a:bodyPr>
            <a:normAutofit/>
          </a:bodyPr>
          <a:lstStyle/>
          <a:p>
            <a:r>
              <a:rPr lang="en-GB" sz="2000" dirty="0">
                <a:solidFill>
                  <a:srgbClr val="0070C0"/>
                </a:solidFill>
              </a:rPr>
              <a:t>Engagement- </a:t>
            </a:r>
            <a:r>
              <a:rPr lang="en-US" sz="2000" b="0" i="0" dirty="0">
                <a:solidFill>
                  <a:srgbClr val="0070C0"/>
                </a:solidFill>
                <a:effectLst/>
              </a:rPr>
              <a:t>Approaches that encourage parents and practitioners to read and talk with children and to encourage participation in activities. </a:t>
            </a:r>
            <a:endParaRPr lang="en-GB" sz="2000" dirty="0">
              <a:solidFill>
                <a:srgbClr val="0070C0"/>
              </a:solidFill>
            </a:endParaRPr>
          </a:p>
          <a:p>
            <a:r>
              <a:rPr lang="en-GB" sz="2000" dirty="0">
                <a:solidFill>
                  <a:srgbClr val="0070C0"/>
                </a:solidFill>
              </a:rPr>
              <a:t>Nutrition- </a:t>
            </a:r>
            <a:r>
              <a:rPr lang="en-US" sz="2000" b="0" i="0" dirty="0">
                <a:solidFill>
                  <a:srgbClr val="0070C0"/>
                </a:solidFill>
                <a:effectLst/>
              </a:rPr>
              <a:t>Nutrition includes all the stuff that's in our food, such as vitamins, protein, fat, and more.</a:t>
            </a:r>
            <a:endParaRPr lang="en-GB" sz="2000" dirty="0">
              <a:solidFill>
                <a:srgbClr val="0070C0"/>
              </a:solidFill>
            </a:endParaRPr>
          </a:p>
          <a:p>
            <a:r>
              <a:rPr lang="en-GB" sz="2000" dirty="0">
                <a:solidFill>
                  <a:srgbClr val="0070C0"/>
                </a:solidFill>
              </a:rPr>
              <a:t>Care needs- </a:t>
            </a:r>
            <a:r>
              <a:rPr lang="en-US" sz="2000" dirty="0">
                <a:solidFill>
                  <a:srgbClr val="0070C0"/>
                </a:solidFill>
              </a:rPr>
              <a:t>A mixture of physical, mental health and emotional wellbeing needs.</a:t>
            </a:r>
            <a:endParaRPr lang="en-GB" sz="2000" dirty="0">
              <a:solidFill>
                <a:srgbClr val="0070C0"/>
              </a:solidFill>
            </a:endParaRPr>
          </a:p>
          <a:p>
            <a:endParaRPr lang="en-GB" dirty="0"/>
          </a:p>
          <a:p>
            <a:pPr marL="0" indent="0">
              <a:buNone/>
            </a:pPr>
            <a:endParaRPr lang="en-GB" dirty="0"/>
          </a:p>
          <a:p>
            <a:endParaRPr lang="en-US" dirty="0"/>
          </a:p>
        </p:txBody>
      </p:sp>
    </p:spTree>
    <p:extLst>
      <p:ext uri="{BB962C8B-B14F-4D97-AF65-F5344CB8AC3E}">
        <p14:creationId xmlns:p14="http://schemas.microsoft.com/office/powerpoint/2010/main" val="3330507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1000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What is the first 1000 Days?</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p:txBody>
          <a:bodyPr/>
          <a:lstStyle/>
          <a:p>
            <a:r>
              <a:rPr lang="en-GB" dirty="0" err="1"/>
              <a:t>Mae’r</a:t>
            </a:r>
            <a:r>
              <a:rPr lang="en-GB" dirty="0"/>
              <a:t> 1000 </a:t>
            </a:r>
            <a:r>
              <a:rPr lang="en-GB" dirty="0" err="1"/>
              <a:t>diwrnod</a:t>
            </a:r>
            <a:r>
              <a:rPr lang="en-GB" dirty="0"/>
              <a:t> </a:t>
            </a:r>
            <a:r>
              <a:rPr lang="en-GB" dirty="0" err="1"/>
              <a:t>cyntaf</a:t>
            </a:r>
            <a:r>
              <a:rPr lang="en-GB" dirty="0"/>
              <a:t> </a:t>
            </a:r>
            <a:r>
              <a:rPr lang="en-GB" dirty="0" err="1"/>
              <a:t>yn</a:t>
            </a:r>
            <a:r>
              <a:rPr lang="en-GB" dirty="0"/>
              <a:t> </a:t>
            </a:r>
            <a:r>
              <a:rPr lang="en-GB" dirty="0" err="1"/>
              <a:t>dechrau</a:t>
            </a:r>
            <a:r>
              <a:rPr lang="en-GB" dirty="0"/>
              <a:t> </a:t>
            </a:r>
            <a:r>
              <a:rPr lang="en-GB" dirty="0" err="1"/>
              <a:t>o’r</a:t>
            </a:r>
            <a:r>
              <a:rPr lang="en-GB" dirty="0"/>
              <a:t> </a:t>
            </a:r>
            <a:r>
              <a:rPr lang="en-GB" dirty="0" err="1"/>
              <a:t>cenhedlu</a:t>
            </a:r>
            <a:r>
              <a:rPr lang="en-GB" dirty="0"/>
              <a:t> </a:t>
            </a:r>
            <a:r>
              <a:rPr lang="en-GB" dirty="0" err="1"/>
              <a:t>hyd</a:t>
            </a:r>
            <a:r>
              <a:rPr lang="en-GB" dirty="0"/>
              <a:t> at ail ben-</a:t>
            </a:r>
            <a:r>
              <a:rPr lang="en-GB" dirty="0" err="1"/>
              <a:t>blwydd</a:t>
            </a:r>
            <a:r>
              <a:rPr lang="en-GB" dirty="0"/>
              <a:t> y</a:t>
            </a:r>
          </a:p>
          <a:p>
            <a:r>
              <a:rPr lang="en-GB" dirty="0" err="1"/>
              <a:t>Mae'r</a:t>
            </a:r>
            <a:r>
              <a:rPr lang="en-GB" dirty="0"/>
              <a:t> </a:t>
            </a:r>
            <a:r>
              <a:rPr lang="en-GB" dirty="0" err="1"/>
              <a:t>cyfnod</a:t>
            </a:r>
            <a:r>
              <a:rPr lang="en-GB" dirty="0"/>
              <a:t> </a:t>
            </a:r>
            <a:r>
              <a:rPr lang="en-GB" dirty="0" err="1"/>
              <a:t>yma</a:t>
            </a:r>
            <a:r>
              <a:rPr lang="en-GB" dirty="0"/>
              <a:t> </a:t>
            </a:r>
            <a:r>
              <a:rPr lang="en-GB" dirty="0" err="1"/>
              <a:t>yn</a:t>
            </a:r>
            <a:r>
              <a:rPr lang="en-GB" dirty="0"/>
              <a:t> </a:t>
            </a:r>
            <a:r>
              <a:rPr lang="en-GB" dirty="0" err="1"/>
              <a:t>hanfodol</a:t>
            </a:r>
            <a:r>
              <a:rPr lang="en-GB" dirty="0"/>
              <a:t> </a:t>
            </a:r>
            <a:r>
              <a:rPr lang="en-GB" dirty="0" err="1"/>
              <a:t>ar</a:t>
            </a:r>
            <a:r>
              <a:rPr lang="en-GB" dirty="0"/>
              <a:t> </a:t>
            </a:r>
            <a:r>
              <a:rPr lang="en-GB" dirty="0" err="1"/>
              <a:t>gyfer</a:t>
            </a:r>
            <a:r>
              <a:rPr lang="en-GB" dirty="0"/>
              <a:t> </a:t>
            </a:r>
            <a:r>
              <a:rPr lang="en-GB" dirty="0" err="1"/>
              <a:t>twf</a:t>
            </a:r>
            <a:r>
              <a:rPr lang="en-GB" dirty="0"/>
              <a:t> </a:t>
            </a:r>
            <a:r>
              <a:rPr lang="en-GB" dirty="0" err="1"/>
              <a:t>corfforol</a:t>
            </a:r>
            <a:r>
              <a:rPr lang="en-GB" dirty="0"/>
              <a:t>, </a:t>
            </a:r>
            <a:r>
              <a:rPr lang="en-GB" dirty="0" err="1"/>
              <a:t>datblygiad</a:t>
            </a:r>
            <a:r>
              <a:rPr lang="en-GB" dirty="0"/>
              <a:t> yr </a:t>
            </a:r>
            <a:r>
              <a:rPr lang="en-GB" dirty="0" err="1"/>
              <a:t>ymennydd</a:t>
            </a:r>
            <a:r>
              <a:rPr lang="en-GB" dirty="0"/>
              <a:t> a </a:t>
            </a:r>
            <a:r>
              <a:rPr lang="en-GB" dirty="0" err="1"/>
              <a:t>lles</a:t>
            </a:r>
            <a:r>
              <a:rPr lang="en-GB" dirty="0"/>
              <a:t> </a:t>
            </a:r>
            <a:r>
              <a:rPr lang="en-GB" dirty="0" err="1"/>
              <a:t>emosiynol</a:t>
            </a:r>
            <a:r>
              <a:rPr lang="en-GB" dirty="0"/>
              <a:t> </a:t>
            </a:r>
            <a:r>
              <a:rPr lang="en-GB" dirty="0" err="1"/>
              <a:t>plentyn</a:t>
            </a:r>
            <a:r>
              <a:rPr lang="en-GB" dirty="0"/>
              <a:t> </a:t>
            </a:r>
            <a:r>
              <a:rPr lang="en-GB" dirty="0" err="1"/>
              <a:t>plentyn</a:t>
            </a:r>
            <a:endParaRPr lang="en-GB" dirty="0"/>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The first 1000 days starts from conception to the child’s second birthday </a:t>
            </a:r>
          </a:p>
          <a:p>
            <a:r>
              <a:rPr lang="en-GB" dirty="0">
                <a:solidFill>
                  <a:srgbClr val="0070C0"/>
                </a:solidFill>
                <a:latin typeface="Arial" panose="020B0604020202020204" pitchFamily="34" charset="0"/>
                <a:cs typeface="Arial" panose="020B0604020202020204" pitchFamily="34" charset="0"/>
              </a:rPr>
              <a:t>This period is crucial for a child's physical growth, brain development, and emotional wellbeing </a:t>
            </a:r>
          </a:p>
          <a:p>
            <a:pPr marL="0" indent="0">
              <a:buNone/>
            </a:pPr>
            <a:r>
              <a:rPr lang="en-GB" dirty="0">
                <a:solidFill>
                  <a:srgbClr val="0070C0"/>
                </a:solidFill>
                <a:latin typeface="Arial" panose="020B0604020202020204" pitchFamily="34" charset="0"/>
                <a:cs typeface="Arial" panose="020B0604020202020204" pitchFamily="34" charset="0"/>
              </a:rPr>
              <a:t>(</a:t>
            </a:r>
            <a:r>
              <a:rPr lang="en-GB" dirty="0" err="1">
                <a:solidFill>
                  <a:srgbClr val="0070C0"/>
                </a:solidFill>
                <a:latin typeface="Arial" panose="020B0604020202020204" pitchFamily="34" charset="0"/>
                <a:cs typeface="Arial" panose="020B0604020202020204" pitchFamily="34" charset="0"/>
              </a:rPr>
              <a:t>Karakochuk</a:t>
            </a:r>
            <a:r>
              <a:rPr lang="en-GB" dirty="0">
                <a:solidFill>
                  <a:srgbClr val="0070C0"/>
                </a:solidFill>
                <a:latin typeface="Arial" panose="020B0604020202020204" pitchFamily="34" charset="0"/>
                <a:cs typeface="Arial" panose="020B0604020202020204" pitchFamily="34" charset="0"/>
              </a:rPr>
              <a:t> </a:t>
            </a:r>
            <a:r>
              <a:rPr lang="en-GB" i="1" dirty="0">
                <a:solidFill>
                  <a:srgbClr val="0070C0"/>
                </a:solidFill>
                <a:latin typeface="Arial" panose="020B0604020202020204" pitchFamily="34" charset="0"/>
                <a:cs typeface="Arial" panose="020B0604020202020204" pitchFamily="34" charset="0"/>
              </a:rPr>
              <a:t>et al.</a:t>
            </a:r>
            <a:r>
              <a:rPr lang="en-GB" dirty="0">
                <a:solidFill>
                  <a:srgbClr val="0070C0"/>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09283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The First 1,000 Days of Life">
            <a:hlinkClick r:id="" action="ppaction://media"/>
            <a:extLst>
              <a:ext uri="{FF2B5EF4-FFF2-40B4-BE49-F238E27FC236}">
                <a16:creationId xmlns:a16="http://schemas.microsoft.com/office/drawing/2014/main" id="{562670C5-79B8-DAEF-5EFB-D954338CBD7A}"/>
              </a:ext>
            </a:extLst>
          </p:cNvPr>
          <p:cNvPicPr>
            <a:picLocks noGrp="1" noRot="1" noChangeAspect="1"/>
          </p:cNvPicPr>
          <p:nvPr>
            <p:ph sz="half" idx="1"/>
            <a:videoFile r:link="rId1"/>
          </p:nvPr>
        </p:nvPicPr>
        <p:blipFill>
          <a:blip r:embed="rId3"/>
          <a:stretch>
            <a:fillRect/>
          </a:stretch>
        </p:blipFill>
        <p:spPr>
          <a:xfrm>
            <a:off x="2718547" y="1827278"/>
            <a:ext cx="6754906" cy="3816191"/>
          </a:xfrm>
          <a:prstGeom prst="rect">
            <a:avLst/>
          </a:prstGeom>
        </p:spPr>
      </p:pic>
      <p:sp>
        <p:nvSpPr>
          <p:cNvPr id="6" name="Title 1">
            <a:extLst>
              <a:ext uri="{FF2B5EF4-FFF2-40B4-BE49-F238E27FC236}">
                <a16:creationId xmlns:a16="http://schemas.microsoft.com/office/drawing/2014/main" id="{7E55BE9E-637E-A830-C1C3-375650B1BCCA}"/>
              </a:ext>
            </a:extLst>
          </p:cNvPr>
          <p:cNvSpPr>
            <a:spLocks noGrp="1"/>
          </p:cNvSpPr>
          <p:nvPr>
            <p:ph type="title"/>
          </p:nvPr>
        </p:nvSpPr>
        <p:spPr>
          <a:xfrm>
            <a:off x="838200" y="365125"/>
            <a:ext cx="10515600" cy="1325563"/>
          </a:xfrm>
        </p:spPr>
        <p:txBody>
          <a:bodyPr>
            <a:normAutofit/>
          </a:bodyPr>
          <a:lstStyle/>
          <a:p>
            <a:pPr algn="ctr"/>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1000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What is the first 1000 Days?</a:t>
            </a:r>
          </a:p>
        </p:txBody>
      </p:sp>
    </p:spTree>
    <p:extLst>
      <p:ext uri="{BB962C8B-B14F-4D97-AF65-F5344CB8AC3E}">
        <p14:creationId xmlns:p14="http://schemas.microsoft.com/office/powerpoint/2010/main" val="1306473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02E17-E212-7268-F749-30679F467024}"/>
              </a:ext>
            </a:extLst>
          </p:cNvPr>
          <p:cNvSpPr>
            <a:spLocks noGrp="1"/>
          </p:cNvSpPr>
          <p:nvPr>
            <p:ph type="title"/>
          </p:nvPr>
        </p:nvSpPr>
        <p:spPr>
          <a:xfrm>
            <a:off x="6172200" y="351375"/>
            <a:ext cx="5019460" cy="1278045"/>
          </a:xfrm>
        </p:spPr>
        <p:txBody>
          <a:bodyPr/>
          <a:lstStyle/>
          <a:p>
            <a:r>
              <a:rPr lang="en-GB" dirty="0">
                <a:solidFill>
                  <a:srgbClr val="0070C0"/>
                </a:solidFill>
              </a:rPr>
              <a:t>Pregnancy</a:t>
            </a:r>
            <a:endParaRPr lang="en-US" dirty="0">
              <a:solidFill>
                <a:srgbClr val="0070C0"/>
              </a:solidFill>
            </a:endParaRPr>
          </a:p>
        </p:txBody>
      </p:sp>
      <p:sp>
        <p:nvSpPr>
          <p:cNvPr id="3" name="Content Placeholder 2">
            <a:extLst>
              <a:ext uri="{FF2B5EF4-FFF2-40B4-BE49-F238E27FC236}">
                <a16:creationId xmlns:a16="http://schemas.microsoft.com/office/drawing/2014/main" id="{2EEA5A32-0759-5FF0-C943-9054902C4759}"/>
              </a:ext>
            </a:extLst>
          </p:cNvPr>
          <p:cNvSpPr>
            <a:spLocks noGrp="1"/>
          </p:cNvSpPr>
          <p:nvPr>
            <p:ph sz="half" idx="1"/>
          </p:nvPr>
        </p:nvSpPr>
        <p:spPr/>
        <p:txBody>
          <a:bodyPr>
            <a:normAutofit/>
          </a:bodyPr>
          <a:lstStyle/>
          <a:p>
            <a:r>
              <a:rPr lang="en-US" sz="2400" dirty="0"/>
              <a:t>Yn </a:t>
            </a:r>
            <a:r>
              <a:rPr lang="en-US" sz="2400" dirty="0" err="1"/>
              <a:t>ystod</a:t>
            </a:r>
            <a:r>
              <a:rPr lang="en-US" sz="2400" dirty="0"/>
              <a:t> </a:t>
            </a:r>
            <a:r>
              <a:rPr lang="en-US" sz="2400" dirty="0" err="1"/>
              <a:t>beichiogrwydd</a:t>
            </a:r>
            <a:r>
              <a:rPr lang="en-US" sz="2400" dirty="0"/>
              <a:t> </a:t>
            </a:r>
            <a:r>
              <a:rPr lang="en-US" sz="2400" dirty="0" err="1"/>
              <a:t>mae</a:t>
            </a:r>
            <a:r>
              <a:rPr lang="en-US" sz="2400" dirty="0"/>
              <a:t> </a:t>
            </a:r>
            <a:r>
              <a:rPr lang="en-US" sz="2400" dirty="0" err="1"/>
              <a:t>maeth</a:t>
            </a:r>
            <a:r>
              <a:rPr lang="en-US" sz="2400" dirty="0"/>
              <a:t> y fam </a:t>
            </a:r>
            <a:r>
              <a:rPr lang="en-US" sz="2400" dirty="0" err="1"/>
              <a:t>yn</a:t>
            </a:r>
            <a:r>
              <a:rPr lang="en-US" sz="2400" dirty="0"/>
              <a:t> </a:t>
            </a:r>
            <a:r>
              <a:rPr lang="en-US" sz="2400" dirty="0" err="1"/>
              <a:t>effeithio'n</a:t>
            </a:r>
            <a:r>
              <a:rPr lang="en-US" sz="2400" dirty="0"/>
              <a:t> </a:t>
            </a:r>
            <a:r>
              <a:rPr lang="en-US" sz="2400" dirty="0" err="1"/>
              <a:t>uniongyrchol</a:t>
            </a:r>
            <a:r>
              <a:rPr lang="en-US" sz="2400" dirty="0"/>
              <a:t> </a:t>
            </a:r>
            <a:r>
              <a:rPr lang="en-US" sz="2400" dirty="0" err="1"/>
              <a:t>ar</a:t>
            </a:r>
            <a:r>
              <a:rPr lang="en-US" sz="2400" dirty="0"/>
              <a:t> </a:t>
            </a:r>
            <a:r>
              <a:rPr lang="en-US" sz="2400" dirty="0" err="1"/>
              <a:t>dwf</a:t>
            </a:r>
            <a:r>
              <a:rPr lang="en-US" sz="2400" dirty="0"/>
              <a:t> a </a:t>
            </a:r>
            <a:r>
              <a:rPr lang="en-US" sz="2400" dirty="0" err="1"/>
              <a:t>datblygiad</a:t>
            </a:r>
            <a:r>
              <a:rPr lang="en-US" sz="2400" dirty="0"/>
              <a:t> y </a:t>
            </a:r>
            <a:r>
              <a:rPr lang="en-US" sz="2400" dirty="0" err="1"/>
              <a:t>babi</a:t>
            </a:r>
            <a:endParaRPr lang="en-US" sz="2400" dirty="0"/>
          </a:p>
          <a:p>
            <a:r>
              <a:rPr lang="en-US" sz="2400" dirty="0" err="1"/>
              <a:t>Mae'r</a:t>
            </a:r>
            <a:r>
              <a:rPr lang="en-US" sz="2400" dirty="0"/>
              <a:t> </a:t>
            </a:r>
            <a:r>
              <a:rPr lang="en-US" sz="2400" dirty="0" err="1"/>
              <a:t>gofal</a:t>
            </a:r>
            <a:r>
              <a:rPr lang="en-US" sz="2400" dirty="0"/>
              <a:t> </a:t>
            </a:r>
            <a:r>
              <a:rPr lang="en-US" sz="2400" dirty="0" err="1"/>
              <a:t>cywir</a:t>
            </a:r>
            <a:r>
              <a:rPr lang="en-US" sz="2400" dirty="0"/>
              <a:t> </a:t>
            </a:r>
            <a:r>
              <a:rPr lang="en-US" sz="2400" dirty="0" err="1"/>
              <a:t>yn</a:t>
            </a:r>
            <a:r>
              <a:rPr lang="en-US" sz="2400" dirty="0"/>
              <a:t> </a:t>
            </a:r>
            <a:r>
              <a:rPr lang="en-US" sz="2400" dirty="0" err="1"/>
              <a:t>ystod</a:t>
            </a:r>
            <a:r>
              <a:rPr lang="en-US" sz="2400" dirty="0"/>
              <a:t> </a:t>
            </a:r>
            <a:r>
              <a:rPr lang="en-US" sz="2400" dirty="0" err="1"/>
              <a:t>beichiogrwydd</a:t>
            </a:r>
            <a:r>
              <a:rPr lang="en-US" sz="2400" dirty="0"/>
              <a:t> </a:t>
            </a:r>
            <a:r>
              <a:rPr lang="en-US" sz="2400" dirty="0" err="1"/>
              <a:t>hefyd</a:t>
            </a:r>
            <a:r>
              <a:rPr lang="en-US" sz="2400" dirty="0"/>
              <a:t> </a:t>
            </a:r>
            <a:r>
              <a:rPr lang="en-US" sz="2400" dirty="0" err="1"/>
              <a:t>yn</a:t>
            </a:r>
            <a:r>
              <a:rPr lang="en-US" sz="2400" dirty="0"/>
              <a:t> </a:t>
            </a:r>
            <a:r>
              <a:rPr lang="en-US" sz="2400" dirty="0" err="1"/>
              <a:t>cefnogi</a:t>
            </a:r>
            <a:r>
              <a:rPr lang="en-US" sz="2400" dirty="0"/>
              <a:t> </a:t>
            </a:r>
            <a:r>
              <a:rPr lang="en-US" sz="2400" dirty="0" err="1"/>
              <a:t>datblygiad</a:t>
            </a:r>
            <a:r>
              <a:rPr lang="en-US" sz="2400" dirty="0"/>
              <a:t> </a:t>
            </a:r>
            <a:r>
              <a:rPr lang="en-US" sz="2400" dirty="0" err="1"/>
              <a:t>niwrolegol</a:t>
            </a:r>
            <a:endParaRPr lang="en-US" sz="2400" dirty="0"/>
          </a:p>
          <a:p>
            <a:r>
              <a:rPr lang="en-US" sz="2400" dirty="0"/>
              <a:t>Mae </a:t>
            </a:r>
            <a:r>
              <a:rPr lang="en-US" sz="2400" dirty="0" err="1"/>
              <a:t>gofal</a:t>
            </a:r>
            <a:r>
              <a:rPr lang="en-US" sz="2400" dirty="0"/>
              <a:t> </a:t>
            </a:r>
            <a:r>
              <a:rPr lang="en-US" sz="2400" dirty="0" err="1"/>
              <a:t>cyn-geni</a:t>
            </a:r>
            <a:r>
              <a:rPr lang="en-US" sz="2400" dirty="0"/>
              <a:t> </a:t>
            </a:r>
            <a:r>
              <a:rPr lang="en-US" sz="2400" dirty="0" err="1"/>
              <a:t>digonol</a:t>
            </a:r>
            <a:r>
              <a:rPr lang="en-US" sz="2400" dirty="0"/>
              <a:t> </a:t>
            </a:r>
            <a:r>
              <a:rPr lang="en-US" sz="2400" dirty="0" err="1"/>
              <a:t>yn</a:t>
            </a:r>
            <a:r>
              <a:rPr lang="en-US" sz="2400" dirty="0"/>
              <a:t> </a:t>
            </a:r>
            <a:r>
              <a:rPr lang="en-US" sz="2400" dirty="0" err="1"/>
              <a:t>helpu</a:t>
            </a:r>
            <a:r>
              <a:rPr lang="en-US" sz="2400" dirty="0"/>
              <a:t> </a:t>
            </a:r>
            <a:r>
              <a:rPr lang="en-US" sz="2400" dirty="0" err="1"/>
              <a:t>i</a:t>
            </a:r>
            <a:r>
              <a:rPr lang="en-US" sz="2400" dirty="0"/>
              <a:t> </a:t>
            </a:r>
            <a:r>
              <a:rPr lang="en-US" sz="2400" dirty="0" err="1"/>
              <a:t>atal</a:t>
            </a:r>
            <a:r>
              <a:rPr lang="en-US" sz="2400" dirty="0"/>
              <a:t> </a:t>
            </a:r>
            <a:r>
              <a:rPr lang="en-US" sz="2400" dirty="0" err="1"/>
              <a:t>cymhlethdodau</a:t>
            </a:r>
            <a:r>
              <a:rPr lang="en-US" sz="2400" dirty="0"/>
              <a:t> </a:t>
            </a:r>
            <a:r>
              <a:rPr lang="en-US" sz="2400" dirty="0" err="1"/>
              <a:t>megis</a:t>
            </a:r>
            <a:r>
              <a:rPr lang="en-US" sz="2400" dirty="0"/>
              <a:t> </a:t>
            </a:r>
            <a:r>
              <a:rPr lang="en-US" sz="2400" dirty="0" err="1"/>
              <a:t>pwysau</a:t>
            </a:r>
            <a:r>
              <a:rPr lang="en-US" sz="2400" dirty="0"/>
              <a:t> </a:t>
            </a:r>
            <a:r>
              <a:rPr lang="en-US" sz="2400" dirty="0" err="1"/>
              <a:t>isel</a:t>
            </a:r>
            <a:r>
              <a:rPr lang="en-US" sz="2400" dirty="0"/>
              <a:t> ac </a:t>
            </a:r>
            <a:r>
              <a:rPr lang="en-US" sz="2400" dirty="0" err="1"/>
              <a:t>oedi</a:t>
            </a:r>
            <a:r>
              <a:rPr lang="en-US" sz="2400" dirty="0"/>
              <a:t> </a:t>
            </a:r>
            <a:r>
              <a:rPr lang="en-US" sz="2400" dirty="0" err="1"/>
              <a:t>datblygiadol</a:t>
            </a:r>
            <a:endParaRPr lang="en-US" sz="2400" dirty="0"/>
          </a:p>
        </p:txBody>
      </p:sp>
      <p:sp>
        <p:nvSpPr>
          <p:cNvPr id="4" name="Content Placeholder 3">
            <a:extLst>
              <a:ext uri="{FF2B5EF4-FFF2-40B4-BE49-F238E27FC236}">
                <a16:creationId xmlns:a16="http://schemas.microsoft.com/office/drawing/2014/main" id="{49EAE334-6981-927E-604E-0A43E5A46624}"/>
              </a:ext>
            </a:extLst>
          </p:cNvPr>
          <p:cNvSpPr>
            <a:spLocks noGrp="1"/>
          </p:cNvSpPr>
          <p:nvPr>
            <p:ph sz="half" idx="2"/>
          </p:nvPr>
        </p:nvSpPr>
        <p:spPr/>
        <p:txBody>
          <a:bodyPr>
            <a:normAutofit/>
          </a:bodyPr>
          <a:lstStyle/>
          <a:p>
            <a:r>
              <a:rPr lang="en-GB" sz="2400" dirty="0">
                <a:solidFill>
                  <a:srgbClr val="0070C0"/>
                </a:solidFill>
              </a:rPr>
              <a:t>During pregnancy the mother’s nutrition directly affects the baby’s growth and development</a:t>
            </a:r>
          </a:p>
          <a:p>
            <a:r>
              <a:rPr lang="en-GB" sz="2400" dirty="0">
                <a:solidFill>
                  <a:srgbClr val="0070C0"/>
                </a:solidFill>
              </a:rPr>
              <a:t>The correct care during pregnancy also supports neurological development</a:t>
            </a:r>
          </a:p>
          <a:p>
            <a:r>
              <a:rPr lang="en-GB" sz="2400" dirty="0">
                <a:solidFill>
                  <a:srgbClr val="0070C0"/>
                </a:solidFill>
              </a:rPr>
              <a:t>Adequate prenatal care helps prevent complications such as low weight and developmental delays</a:t>
            </a:r>
            <a:endParaRPr lang="en-US" sz="2400" dirty="0">
              <a:solidFill>
                <a:srgbClr val="0070C0"/>
              </a:solidFill>
            </a:endParaRPr>
          </a:p>
        </p:txBody>
      </p:sp>
      <p:sp>
        <p:nvSpPr>
          <p:cNvPr id="5" name="TextBox 4">
            <a:extLst>
              <a:ext uri="{FF2B5EF4-FFF2-40B4-BE49-F238E27FC236}">
                <a16:creationId xmlns:a16="http://schemas.microsoft.com/office/drawing/2014/main" id="{FD33352A-F9DB-DFDC-D87D-0F80BADE6ECC}"/>
              </a:ext>
            </a:extLst>
          </p:cNvPr>
          <p:cNvSpPr txBox="1"/>
          <p:nvPr/>
        </p:nvSpPr>
        <p:spPr>
          <a:xfrm>
            <a:off x="838200" y="636454"/>
            <a:ext cx="3520516" cy="707886"/>
          </a:xfrm>
          <a:prstGeom prst="rect">
            <a:avLst/>
          </a:prstGeom>
          <a:noFill/>
        </p:spPr>
        <p:txBody>
          <a:bodyPr wrap="none" rtlCol="0">
            <a:spAutoFit/>
          </a:bodyPr>
          <a:lstStyle/>
          <a:p>
            <a:r>
              <a:rPr lang="en-GB" sz="4000" dirty="0" err="1"/>
              <a:t>Beichiogrwydd</a:t>
            </a:r>
            <a:endParaRPr lang="en-US" sz="4000" dirty="0"/>
          </a:p>
        </p:txBody>
      </p:sp>
    </p:spTree>
    <p:extLst>
      <p:ext uri="{BB962C8B-B14F-4D97-AF65-F5344CB8AC3E}">
        <p14:creationId xmlns:p14="http://schemas.microsoft.com/office/powerpoint/2010/main" val="862227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D408-2700-890B-5837-7BAC4DFF670E}"/>
              </a:ext>
            </a:extLst>
          </p:cNvPr>
          <p:cNvSpPr>
            <a:spLocks noGrp="1"/>
          </p:cNvSpPr>
          <p:nvPr>
            <p:ph type="title"/>
          </p:nvPr>
        </p:nvSpPr>
        <p:spPr/>
        <p:txBody>
          <a:bodyPr/>
          <a:lstStyle/>
          <a:p>
            <a:r>
              <a:rPr lang="en-GB" dirty="0" err="1"/>
              <a:t>Gofal</a:t>
            </a:r>
            <a:r>
              <a:rPr lang="en-GB" dirty="0"/>
              <a:t> </a:t>
            </a:r>
            <a:r>
              <a:rPr lang="en-GB" dirty="0" err="1"/>
              <a:t>cyn-geni</a:t>
            </a:r>
            <a:r>
              <a:rPr lang="en-GB" dirty="0"/>
              <a:t>          </a:t>
            </a:r>
            <a:r>
              <a:rPr lang="en-GB" dirty="0">
                <a:solidFill>
                  <a:srgbClr val="0070C0"/>
                </a:solidFill>
              </a:rPr>
              <a:t>Prenatal care</a:t>
            </a:r>
            <a:endParaRPr lang="en-US" dirty="0">
              <a:solidFill>
                <a:srgbClr val="0070C0"/>
              </a:solidFill>
            </a:endParaRPr>
          </a:p>
        </p:txBody>
      </p:sp>
      <p:sp>
        <p:nvSpPr>
          <p:cNvPr id="4" name="Content Placeholder 3">
            <a:extLst>
              <a:ext uri="{FF2B5EF4-FFF2-40B4-BE49-F238E27FC236}">
                <a16:creationId xmlns:a16="http://schemas.microsoft.com/office/drawing/2014/main" id="{8A9B2844-EFCB-AA72-060F-83508D42EEC7}"/>
              </a:ext>
            </a:extLst>
          </p:cNvPr>
          <p:cNvSpPr>
            <a:spLocks noGrp="1"/>
          </p:cNvSpPr>
          <p:nvPr>
            <p:ph sz="half" idx="1"/>
          </p:nvPr>
        </p:nvSpPr>
        <p:spPr/>
        <p:txBody>
          <a:bodyPr>
            <a:normAutofit/>
          </a:bodyPr>
          <a:lstStyle/>
          <a:p>
            <a:r>
              <a:rPr lang="en-US" sz="2400" dirty="0"/>
              <a:t>Mae </a:t>
            </a:r>
            <a:r>
              <a:rPr lang="en-US" sz="2400" dirty="0" err="1"/>
              <a:t>gofal</a:t>
            </a:r>
            <a:r>
              <a:rPr lang="en-US" sz="2400" dirty="0"/>
              <a:t> </a:t>
            </a:r>
            <a:r>
              <a:rPr lang="en-US" sz="2400" dirty="0" err="1"/>
              <a:t>cyn-geni</a:t>
            </a:r>
            <a:r>
              <a:rPr lang="en-US" sz="2400" dirty="0"/>
              <a:t> </a:t>
            </a:r>
            <a:r>
              <a:rPr lang="en-US" sz="2400" dirty="0" err="1"/>
              <a:t>yn</a:t>
            </a:r>
            <a:r>
              <a:rPr lang="en-US" sz="2400" dirty="0"/>
              <a:t> </a:t>
            </a:r>
            <a:r>
              <a:rPr lang="en-US" sz="2400" dirty="0" err="1"/>
              <a:t>hanfodol</a:t>
            </a:r>
            <a:r>
              <a:rPr lang="en-US" sz="2400" dirty="0"/>
              <a:t> </a:t>
            </a:r>
            <a:r>
              <a:rPr lang="en-US" sz="2400" dirty="0" err="1"/>
              <a:t>bwysig</a:t>
            </a:r>
            <a:r>
              <a:rPr lang="en-US" sz="2400" dirty="0"/>
              <a:t> o </a:t>
            </a:r>
            <a:r>
              <a:rPr lang="en-US" sz="2400" dirty="0" err="1"/>
              <a:t>fewn</a:t>
            </a:r>
            <a:r>
              <a:rPr lang="en-US" sz="2400" dirty="0"/>
              <a:t> y 1000 </a:t>
            </a:r>
            <a:r>
              <a:rPr lang="en-US" sz="2400" dirty="0" err="1"/>
              <a:t>diwrnod</a:t>
            </a:r>
            <a:r>
              <a:rPr lang="en-US" sz="2400" dirty="0"/>
              <a:t> </a:t>
            </a:r>
            <a:r>
              <a:rPr lang="en-US" sz="2400" dirty="0" err="1"/>
              <a:t>cyntaf</a:t>
            </a:r>
            <a:r>
              <a:rPr lang="en-US" sz="2400" dirty="0"/>
              <a:t> </a:t>
            </a:r>
            <a:r>
              <a:rPr lang="en-US" sz="2400" dirty="0" err="1"/>
              <a:t>gan</a:t>
            </a:r>
            <a:r>
              <a:rPr lang="en-US" sz="2400" dirty="0"/>
              <a:t> </a:t>
            </a:r>
            <a:r>
              <a:rPr lang="en-US" sz="2400" dirty="0" err="1"/>
              <a:t>ei</a:t>
            </a:r>
            <a:r>
              <a:rPr lang="en-US" sz="2400" dirty="0"/>
              <a:t> </a:t>
            </a:r>
            <a:r>
              <a:rPr lang="en-US" sz="2400" dirty="0" err="1"/>
              <a:t>fod</a:t>
            </a:r>
            <a:r>
              <a:rPr lang="en-US" sz="2400" dirty="0"/>
              <a:t> </a:t>
            </a:r>
            <a:r>
              <a:rPr lang="en-US" sz="2400" dirty="0" err="1"/>
              <a:t>yn</a:t>
            </a:r>
            <a:r>
              <a:rPr lang="en-US" sz="2400" dirty="0"/>
              <a:t> </a:t>
            </a:r>
            <a:r>
              <a:rPr lang="en-US" sz="2400" dirty="0" err="1"/>
              <a:t>caniatáu</a:t>
            </a:r>
            <a:r>
              <a:rPr lang="en-US" sz="2400" dirty="0"/>
              <a:t> </a:t>
            </a:r>
            <a:r>
              <a:rPr lang="en-US" sz="2400" dirty="0" err="1"/>
              <a:t>ar</a:t>
            </a:r>
            <a:r>
              <a:rPr lang="en-US" sz="2400" dirty="0"/>
              <a:t> </a:t>
            </a:r>
            <a:r>
              <a:rPr lang="en-US" sz="2400" dirty="0" err="1"/>
              <a:t>gyfer</a:t>
            </a:r>
            <a:r>
              <a:rPr lang="en-US" sz="2400" dirty="0"/>
              <a:t> </a:t>
            </a:r>
            <a:r>
              <a:rPr lang="en-US" sz="2400" dirty="0" err="1"/>
              <a:t>canfod</a:t>
            </a:r>
            <a:r>
              <a:rPr lang="en-US" sz="2400" dirty="0"/>
              <a:t> a </a:t>
            </a:r>
            <a:r>
              <a:rPr lang="en-US" sz="2400" dirty="0" err="1"/>
              <a:t>rheoli</a:t>
            </a:r>
            <a:r>
              <a:rPr lang="en-US" sz="2400" dirty="0"/>
              <a:t> </a:t>
            </a:r>
            <a:r>
              <a:rPr lang="en-US" sz="2400" dirty="0" err="1"/>
              <a:t>problemau</a:t>
            </a:r>
            <a:r>
              <a:rPr lang="en-US" sz="2400" dirty="0"/>
              <a:t> iechyd </a:t>
            </a:r>
            <a:r>
              <a:rPr lang="en-US" sz="2400" dirty="0" err="1"/>
              <a:t>posibl</a:t>
            </a:r>
            <a:r>
              <a:rPr lang="en-US" sz="2400" dirty="0"/>
              <a:t> </a:t>
            </a:r>
            <a:r>
              <a:rPr lang="en-US" sz="2400" dirty="0" err="1"/>
              <a:t>yn</a:t>
            </a:r>
            <a:r>
              <a:rPr lang="en-US" sz="2400" dirty="0"/>
              <a:t> </a:t>
            </a:r>
            <a:r>
              <a:rPr lang="en-US" sz="2400" dirty="0" err="1"/>
              <a:t>ogystal</a:t>
            </a:r>
            <a:r>
              <a:rPr lang="en-US" sz="2400" dirty="0"/>
              <a:t> â </a:t>
            </a:r>
            <a:r>
              <a:rPr lang="en-US" sz="2400" dirty="0" err="1"/>
              <a:t>chefnogi</a:t>
            </a:r>
            <a:r>
              <a:rPr lang="en-US" sz="2400" dirty="0"/>
              <a:t> </a:t>
            </a:r>
            <a:r>
              <a:rPr lang="en-US" sz="2400" dirty="0" err="1"/>
              <a:t>datblygiad</a:t>
            </a:r>
            <a:r>
              <a:rPr lang="en-US" sz="2400" dirty="0"/>
              <a:t> y </a:t>
            </a:r>
            <a:r>
              <a:rPr lang="en-US" sz="2400" dirty="0" err="1"/>
              <a:t>babi</a:t>
            </a:r>
            <a:r>
              <a:rPr lang="en-US" sz="2400" dirty="0"/>
              <a:t> a </a:t>
            </a:r>
            <a:r>
              <a:rPr lang="en-US" sz="2400" dirty="0" err="1"/>
              <a:t>gwneud</a:t>
            </a:r>
            <a:r>
              <a:rPr lang="en-US" sz="2400" dirty="0"/>
              <a:t> </a:t>
            </a:r>
            <a:r>
              <a:rPr lang="en-US" sz="2400" dirty="0" err="1"/>
              <a:t>yn</a:t>
            </a:r>
            <a:r>
              <a:rPr lang="en-US" sz="2400" dirty="0"/>
              <a:t> </a:t>
            </a:r>
            <a:r>
              <a:rPr lang="en-US" sz="2400" dirty="0" err="1"/>
              <a:t>siŵr</a:t>
            </a:r>
            <a:r>
              <a:rPr lang="en-US" sz="2400" dirty="0"/>
              <a:t> bod y fam </a:t>
            </a:r>
            <a:r>
              <a:rPr lang="en-US" sz="2400" dirty="0" err="1"/>
              <a:t>yn</a:t>
            </a:r>
            <a:r>
              <a:rPr lang="en-US" sz="2400" dirty="0"/>
              <a:t> </a:t>
            </a:r>
            <a:r>
              <a:rPr lang="en-US" sz="2400" dirty="0" err="1"/>
              <a:t>teimlo'n</a:t>
            </a:r>
            <a:r>
              <a:rPr lang="en-US" sz="2400" dirty="0"/>
              <a:t> </a:t>
            </a:r>
            <a:r>
              <a:rPr lang="en-US" sz="2400" dirty="0" err="1"/>
              <a:t>barod</a:t>
            </a:r>
            <a:r>
              <a:rPr lang="en-US" sz="2400" dirty="0"/>
              <a:t>.</a:t>
            </a:r>
          </a:p>
        </p:txBody>
      </p:sp>
      <p:sp>
        <p:nvSpPr>
          <p:cNvPr id="5" name="Content Placeholder 4">
            <a:extLst>
              <a:ext uri="{FF2B5EF4-FFF2-40B4-BE49-F238E27FC236}">
                <a16:creationId xmlns:a16="http://schemas.microsoft.com/office/drawing/2014/main" id="{00DC5F4A-85D8-FA89-9AE3-D1E95B8094A8}"/>
              </a:ext>
            </a:extLst>
          </p:cNvPr>
          <p:cNvSpPr>
            <a:spLocks noGrp="1"/>
          </p:cNvSpPr>
          <p:nvPr>
            <p:ph sz="half" idx="2"/>
          </p:nvPr>
        </p:nvSpPr>
        <p:spPr/>
        <p:txBody>
          <a:bodyPr>
            <a:normAutofit/>
          </a:bodyPr>
          <a:lstStyle/>
          <a:p>
            <a:r>
              <a:rPr lang="en-GB" sz="2400" dirty="0">
                <a:solidFill>
                  <a:srgbClr val="0070C0"/>
                </a:solidFill>
              </a:rPr>
              <a:t>Prenatal care is vitally important within the first 1000 days as it allows for detecting and managing potential health issues as well as supporting the baby’s development and making sure that mum feels prepared.</a:t>
            </a:r>
          </a:p>
          <a:p>
            <a:pPr marL="0" indent="0">
              <a:buNone/>
            </a:pPr>
            <a:r>
              <a:rPr lang="en-GB" sz="2400" dirty="0">
                <a:solidFill>
                  <a:srgbClr val="0070C0"/>
                </a:solidFill>
              </a:rPr>
              <a:t>(NHS Wales, 2023)</a:t>
            </a:r>
            <a:endParaRPr lang="en-US" sz="2400" dirty="0">
              <a:solidFill>
                <a:srgbClr val="0070C0"/>
              </a:solidFill>
            </a:endParaRPr>
          </a:p>
        </p:txBody>
      </p:sp>
    </p:spTree>
    <p:extLst>
      <p:ext uri="{BB962C8B-B14F-4D97-AF65-F5344CB8AC3E}">
        <p14:creationId xmlns:p14="http://schemas.microsoft.com/office/powerpoint/2010/main" val="28992594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AED82-8B17-1CD3-6AF7-99505418D22F}"/>
              </a:ext>
            </a:extLst>
          </p:cNvPr>
          <p:cNvSpPr>
            <a:spLocks noGrp="1"/>
          </p:cNvSpPr>
          <p:nvPr>
            <p:ph type="title"/>
          </p:nvPr>
        </p:nvSpPr>
        <p:spPr>
          <a:xfrm>
            <a:off x="838200" y="413306"/>
            <a:ext cx="4840705" cy="1181792"/>
          </a:xfrm>
        </p:spPr>
        <p:txBody>
          <a:bodyPr>
            <a:noAutofit/>
          </a:bodyPr>
          <a:lstStyle/>
          <a:p>
            <a:r>
              <a:rPr lang="en-GB" sz="3200" dirty="0"/>
              <a:t>Gall </a:t>
            </a:r>
            <a:r>
              <a:rPr lang="en-GB" sz="3200" dirty="0" err="1"/>
              <a:t>gofal</a:t>
            </a:r>
            <a:r>
              <a:rPr lang="en-GB" sz="3200" dirty="0"/>
              <a:t> </a:t>
            </a:r>
            <a:r>
              <a:rPr lang="en-GB" sz="3200" dirty="0" err="1"/>
              <a:t>cyn-geni</a:t>
            </a:r>
            <a:r>
              <a:rPr lang="en-GB" sz="3200" dirty="0"/>
              <a:t> </a:t>
            </a:r>
            <a:r>
              <a:rPr lang="en-GB" sz="3200" dirty="0" err="1"/>
              <a:t>cynnwys</a:t>
            </a:r>
            <a:r>
              <a:rPr lang="en-GB" sz="3200" dirty="0"/>
              <a:t>;</a:t>
            </a:r>
            <a:endParaRPr lang="en-US" sz="3200" dirty="0">
              <a:solidFill>
                <a:srgbClr val="0070C0"/>
              </a:solidFill>
            </a:endParaRPr>
          </a:p>
        </p:txBody>
      </p:sp>
      <p:sp>
        <p:nvSpPr>
          <p:cNvPr id="3" name="Content Placeholder 2">
            <a:extLst>
              <a:ext uri="{FF2B5EF4-FFF2-40B4-BE49-F238E27FC236}">
                <a16:creationId xmlns:a16="http://schemas.microsoft.com/office/drawing/2014/main" id="{23CA6638-D35F-3D67-5087-4121A104278E}"/>
              </a:ext>
            </a:extLst>
          </p:cNvPr>
          <p:cNvSpPr>
            <a:spLocks noGrp="1"/>
          </p:cNvSpPr>
          <p:nvPr>
            <p:ph sz="half" idx="1"/>
          </p:nvPr>
        </p:nvSpPr>
        <p:spPr/>
        <p:txBody>
          <a:bodyPr>
            <a:normAutofit/>
          </a:bodyPr>
          <a:lstStyle/>
          <a:p>
            <a:r>
              <a:rPr lang="en-US" sz="2400" dirty="0" err="1"/>
              <a:t>Gwiriadau</a:t>
            </a:r>
            <a:r>
              <a:rPr lang="en-US" sz="2400" dirty="0"/>
              <a:t> </a:t>
            </a:r>
            <a:r>
              <a:rPr lang="en-US" sz="2400" dirty="0" err="1"/>
              <a:t>meddygol</a:t>
            </a:r>
            <a:r>
              <a:rPr lang="en-US" sz="2400" dirty="0"/>
              <a:t> </a:t>
            </a:r>
            <a:r>
              <a:rPr lang="en-US" sz="2400" dirty="0" err="1"/>
              <a:t>rheolaidd</a:t>
            </a:r>
            <a:endParaRPr lang="en-US" sz="2400" dirty="0"/>
          </a:p>
          <a:p>
            <a:r>
              <a:rPr lang="en-US" sz="2400" dirty="0" err="1"/>
              <a:t>Prawf</a:t>
            </a:r>
            <a:r>
              <a:rPr lang="en-US" sz="2400" dirty="0"/>
              <a:t> </a:t>
            </a:r>
            <a:r>
              <a:rPr lang="en-US" sz="2400" dirty="0" err="1"/>
              <a:t>uwchsain</a:t>
            </a:r>
            <a:r>
              <a:rPr lang="en-US" sz="2400" dirty="0"/>
              <a:t> a </a:t>
            </a:r>
            <a:r>
              <a:rPr lang="en-US" sz="2400" dirty="0" err="1"/>
              <a:t>monitro</a:t>
            </a:r>
            <a:r>
              <a:rPr lang="en-US" sz="2400" dirty="0"/>
              <a:t> </a:t>
            </a:r>
          </a:p>
          <a:p>
            <a:r>
              <a:rPr lang="en-US" sz="2400" dirty="0" err="1"/>
              <a:t>Dangosiadau</a:t>
            </a:r>
            <a:endParaRPr lang="en-US" sz="2400" dirty="0"/>
          </a:p>
          <a:p>
            <a:r>
              <a:rPr lang="en-US" sz="2400" dirty="0" err="1"/>
              <a:t>Cefnogaeth</a:t>
            </a:r>
            <a:r>
              <a:rPr lang="en-US" sz="2400" dirty="0"/>
              <a:t> </a:t>
            </a:r>
            <a:r>
              <a:rPr lang="en-US" sz="2400" dirty="0" err="1"/>
              <a:t>gyda</a:t>
            </a:r>
            <a:r>
              <a:rPr lang="en-US" sz="2400" dirty="0"/>
              <a:t> </a:t>
            </a:r>
            <a:r>
              <a:rPr lang="en-US" sz="2400" dirty="0" err="1"/>
              <a:t>ffordd</a:t>
            </a:r>
            <a:r>
              <a:rPr lang="en-US" sz="2400" dirty="0"/>
              <a:t> o </a:t>
            </a:r>
            <a:r>
              <a:rPr lang="en-US" sz="2400" dirty="0" err="1"/>
              <a:t>fyw</a:t>
            </a:r>
            <a:endParaRPr lang="en-US" sz="2400" dirty="0"/>
          </a:p>
          <a:p>
            <a:r>
              <a:rPr lang="en-US" sz="2400" dirty="0" err="1"/>
              <a:t>Cymorth</a:t>
            </a:r>
            <a:r>
              <a:rPr lang="en-US" sz="2400" dirty="0"/>
              <a:t> </a:t>
            </a:r>
            <a:r>
              <a:rPr lang="en-US" sz="2400" dirty="0" err="1"/>
              <a:t>gyda</a:t>
            </a:r>
            <a:r>
              <a:rPr lang="en-US" sz="2400" dirty="0"/>
              <a:t> </a:t>
            </a:r>
            <a:r>
              <a:rPr lang="en-US" sz="2400" dirty="0" err="1"/>
              <a:t>maetholion</a:t>
            </a:r>
            <a:endParaRPr lang="en-US" sz="2400" dirty="0"/>
          </a:p>
          <a:p>
            <a:r>
              <a:rPr lang="en-US" sz="2400" dirty="0" err="1"/>
              <a:t>Dosbarthiadau</a:t>
            </a:r>
            <a:r>
              <a:rPr lang="en-US" sz="2400" dirty="0"/>
              <a:t> </a:t>
            </a:r>
            <a:r>
              <a:rPr lang="en-US" sz="2400" dirty="0" err="1"/>
              <a:t>geni</a:t>
            </a:r>
            <a:endParaRPr lang="en-US" sz="2400" dirty="0"/>
          </a:p>
          <a:p>
            <a:r>
              <a:rPr lang="en-US" sz="2400" dirty="0" err="1"/>
              <a:t>Cefnogaeth</a:t>
            </a:r>
            <a:r>
              <a:rPr lang="en-US" sz="2400" dirty="0"/>
              <a:t> iechyd </a:t>
            </a:r>
            <a:r>
              <a:rPr lang="en-US" sz="2400" dirty="0" err="1"/>
              <a:t>emosiynol</a:t>
            </a:r>
            <a:r>
              <a:rPr lang="en-US" sz="2400" dirty="0"/>
              <a:t> ac iechyd </a:t>
            </a:r>
            <a:r>
              <a:rPr lang="en-US" sz="2400" dirty="0" err="1"/>
              <a:t>meddwl</a:t>
            </a:r>
            <a:endParaRPr lang="en-US" sz="2400" dirty="0"/>
          </a:p>
        </p:txBody>
      </p:sp>
      <p:sp>
        <p:nvSpPr>
          <p:cNvPr id="4" name="Content Placeholder 3">
            <a:extLst>
              <a:ext uri="{FF2B5EF4-FFF2-40B4-BE49-F238E27FC236}">
                <a16:creationId xmlns:a16="http://schemas.microsoft.com/office/drawing/2014/main" id="{245082F2-5777-68DF-2B8A-6037E96A1A6A}"/>
              </a:ext>
            </a:extLst>
          </p:cNvPr>
          <p:cNvSpPr>
            <a:spLocks noGrp="1"/>
          </p:cNvSpPr>
          <p:nvPr>
            <p:ph sz="half" idx="2"/>
          </p:nvPr>
        </p:nvSpPr>
        <p:spPr/>
        <p:txBody>
          <a:bodyPr>
            <a:normAutofit/>
          </a:bodyPr>
          <a:lstStyle/>
          <a:p>
            <a:r>
              <a:rPr lang="en-GB" sz="2400" dirty="0">
                <a:solidFill>
                  <a:srgbClr val="0070C0"/>
                </a:solidFill>
              </a:rPr>
              <a:t>Regular medical checks</a:t>
            </a:r>
          </a:p>
          <a:p>
            <a:r>
              <a:rPr lang="en-GB" sz="2400" dirty="0">
                <a:solidFill>
                  <a:srgbClr val="0070C0"/>
                </a:solidFill>
              </a:rPr>
              <a:t>Ultrasounds and monitoring </a:t>
            </a:r>
          </a:p>
          <a:p>
            <a:r>
              <a:rPr lang="en-GB" sz="2400" dirty="0">
                <a:solidFill>
                  <a:srgbClr val="0070C0"/>
                </a:solidFill>
              </a:rPr>
              <a:t>Screenings</a:t>
            </a:r>
          </a:p>
          <a:p>
            <a:r>
              <a:rPr lang="en-GB" sz="2400" dirty="0">
                <a:solidFill>
                  <a:srgbClr val="0070C0"/>
                </a:solidFill>
              </a:rPr>
              <a:t>Lifestyle support</a:t>
            </a:r>
          </a:p>
          <a:p>
            <a:r>
              <a:rPr lang="en-GB" sz="2400" dirty="0">
                <a:solidFill>
                  <a:srgbClr val="0070C0"/>
                </a:solidFill>
              </a:rPr>
              <a:t>Nutritional support</a:t>
            </a:r>
          </a:p>
          <a:p>
            <a:r>
              <a:rPr lang="en-GB" sz="2400" dirty="0">
                <a:solidFill>
                  <a:srgbClr val="0070C0"/>
                </a:solidFill>
              </a:rPr>
              <a:t>Childbirth classes</a:t>
            </a:r>
          </a:p>
          <a:p>
            <a:r>
              <a:rPr lang="en-GB" sz="2400" dirty="0">
                <a:solidFill>
                  <a:srgbClr val="0070C0"/>
                </a:solidFill>
              </a:rPr>
              <a:t>Emotional and mental health support</a:t>
            </a:r>
          </a:p>
          <a:p>
            <a:pPr marL="0" indent="0">
              <a:buNone/>
            </a:pPr>
            <a:r>
              <a:rPr lang="en-GB" sz="2400" dirty="0">
                <a:solidFill>
                  <a:srgbClr val="0070C0"/>
                </a:solidFill>
              </a:rPr>
              <a:t>(NHS Wales, 2023)</a:t>
            </a:r>
            <a:endParaRPr lang="en-US" sz="2400" dirty="0">
              <a:solidFill>
                <a:srgbClr val="0070C0"/>
              </a:solidFill>
            </a:endParaRPr>
          </a:p>
        </p:txBody>
      </p:sp>
      <p:sp>
        <p:nvSpPr>
          <p:cNvPr id="5" name="TextBox 4">
            <a:extLst>
              <a:ext uri="{FF2B5EF4-FFF2-40B4-BE49-F238E27FC236}">
                <a16:creationId xmlns:a16="http://schemas.microsoft.com/office/drawing/2014/main" id="{A70C4FC2-0076-0430-21BA-B77892AC9B26}"/>
              </a:ext>
            </a:extLst>
          </p:cNvPr>
          <p:cNvSpPr txBox="1"/>
          <p:nvPr/>
        </p:nvSpPr>
        <p:spPr>
          <a:xfrm>
            <a:off x="6019800" y="681037"/>
            <a:ext cx="5647700" cy="646331"/>
          </a:xfrm>
          <a:prstGeom prst="rect">
            <a:avLst/>
          </a:prstGeom>
          <a:noFill/>
        </p:spPr>
        <p:txBody>
          <a:bodyPr wrap="none" rtlCol="0">
            <a:spAutoFit/>
          </a:bodyPr>
          <a:lstStyle/>
          <a:p>
            <a:r>
              <a:rPr lang="en-GB" sz="3600" dirty="0">
                <a:solidFill>
                  <a:srgbClr val="0070C0"/>
                </a:solidFill>
              </a:rPr>
              <a:t>Prenatal care may include;</a:t>
            </a:r>
            <a:endParaRPr lang="en-US" sz="3600" dirty="0"/>
          </a:p>
        </p:txBody>
      </p:sp>
    </p:spTree>
    <p:extLst>
      <p:ext uri="{BB962C8B-B14F-4D97-AF65-F5344CB8AC3E}">
        <p14:creationId xmlns:p14="http://schemas.microsoft.com/office/powerpoint/2010/main" val="35967791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69049-A301-1410-D51C-D98C61CF90D1}"/>
              </a:ext>
            </a:extLst>
          </p:cNvPr>
          <p:cNvSpPr>
            <a:spLocks noGrp="1"/>
          </p:cNvSpPr>
          <p:nvPr>
            <p:ph type="title"/>
          </p:nvPr>
        </p:nvSpPr>
        <p:spPr>
          <a:xfrm>
            <a:off x="6172200" y="255122"/>
            <a:ext cx="4916332" cy="1381173"/>
          </a:xfrm>
        </p:spPr>
        <p:txBody>
          <a:bodyPr/>
          <a:lstStyle/>
          <a:p>
            <a:r>
              <a:rPr lang="en-GB" dirty="0">
                <a:solidFill>
                  <a:srgbClr val="0070C0"/>
                </a:solidFill>
              </a:rPr>
              <a:t>Infancy</a:t>
            </a:r>
            <a:endParaRPr lang="en-US" dirty="0">
              <a:solidFill>
                <a:srgbClr val="0070C0"/>
              </a:solidFill>
            </a:endParaRPr>
          </a:p>
        </p:txBody>
      </p:sp>
      <p:sp>
        <p:nvSpPr>
          <p:cNvPr id="3" name="Content Placeholder 2">
            <a:extLst>
              <a:ext uri="{FF2B5EF4-FFF2-40B4-BE49-F238E27FC236}">
                <a16:creationId xmlns:a16="http://schemas.microsoft.com/office/drawing/2014/main" id="{B20BFA2C-E65B-5BFA-A786-D366235062D7}"/>
              </a:ext>
            </a:extLst>
          </p:cNvPr>
          <p:cNvSpPr>
            <a:spLocks noGrp="1"/>
          </p:cNvSpPr>
          <p:nvPr>
            <p:ph sz="half" idx="1"/>
          </p:nvPr>
        </p:nvSpPr>
        <p:spPr/>
        <p:txBody>
          <a:bodyPr>
            <a:normAutofit/>
          </a:bodyPr>
          <a:lstStyle/>
          <a:p>
            <a:r>
              <a:rPr lang="en-US" sz="2000" dirty="0"/>
              <a:t>Yn </a:t>
            </a:r>
            <a:r>
              <a:rPr lang="en-US" sz="2000" dirty="0" err="1"/>
              <a:t>ystod</a:t>
            </a:r>
            <a:r>
              <a:rPr lang="en-US" sz="2000" dirty="0"/>
              <a:t> y </a:t>
            </a:r>
            <a:r>
              <a:rPr lang="en-US" sz="2000" dirty="0" err="1"/>
              <a:t>cyfnod</a:t>
            </a:r>
            <a:r>
              <a:rPr lang="en-US" sz="2000" dirty="0"/>
              <a:t> </a:t>
            </a:r>
            <a:r>
              <a:rPr lang="en-US" sz="2000" dirty="0" err="1"/>
              <a:t>yma</a:t>
            </a:r>
            <a:r>
              <a:rPr lang="en-US" sz="2000" dirty="0"/>
              <a:t>, </a:t>
            </a:r>
            <a:r>
              <a:rPr lang="en-US" sz="2000" dirty="0" err="1"/>
              <a:t>mae'r</a:t>
            </a:r>
            <a:r>
              <a:rPr lang="en-US" sz="2000" dirty="0"/>
              <a:t> </a:t>
            </a:r>
            <a:r>
              <a:rPr lang="en-US" sz="2000" dirty="0" err="1"/>
              <a:t>ymennydd</a:t>
            </a:r>
            <a:r>
              <a:rPr lang="en-US" sz="2000" dirty="0"/>
              <a:t> </a:t>
            </a:r>
            <a:r>
              <a:rPr lang="en-US" sz="2000" dirty="0" err="1"/>
              <a:t>yn</a:t>
            </a:r>
            <a:r>
              <a:rPr lang="en-US" sz="2000" dirty="0"/>
              <a:t> </a:t>
            </a:r>
            <a:r>
              <a:rPr lang="en-US" sz="2000" dirty="0" err="1"/>
              <a:t>tyfu'n</a:t>
            </a:r>
            <a:r>
              <a:rPr lang="en-US" sz="2000" dirty="0"/>
              <a:t> </a:t>
            </a:r>
            <a:r>
              <a:rPr lang="en-US" sz="2000" dirty="0" err="1"/>
              <a:t>gyflym</a:t>
            </a:r>
            <a:endParaRPr lang="en-US" sz="2000" dirty="0"/>
          </a:p>
          <a:p>
            <a:r>
              <a:rPr lang="en-US" sz="2000" dirty="0"/>
              <a:t>Mae </a:t>
            </a:r>
            <a:r>
              <a:rPr lang="en-US" sz="2000" dirty="0" err="1"/>
              <a:t>maeth</a:t>
            </a:r>
            <a:r>
              <a:rPr lang="en-US" sz="2000" dirty="0"/>
              <a:t> </a:t>
            </a:r>
            <a:r>
              <a:rPr lang="en-US" sz="2000" dirty="0" err="1"/>
              <a:t>sy'n</a:t>
            </a:r>
            <a:r>
              <a:rPr lang="en-US" sz="2000" dirty="0"/>
              <a:t> </a:t>
            </a:r>
            <a:r>
              <a:rPr lang="en-US" sz="2000" dirty="0" err="1"/>
              <a:t>briodol</a:t>
            </a:r>
            <a:r>
              <a:rPr lang="en-US" sz="2000" dirty="0"/>
              <a:t> </a:t>
            </a:r>
            <a:r>
              <a:rPr lang="en-US" sz="2000" dirty="0" err="1"/>
              <a:t>i</a:t>
            </a:r>
            <a:r>
              <a:rPr lang="en-US" sz="2000" dirty="0"/>
              <a:t> </a:t>
            </a:r>
            <a:r>
              <a:rPr lang="en-US" sz="2000" dirty="0" err="1"/>
              <a:t>oedran</a:t>
            </a:r>
            <a:r>
              <a:rPr lang="en-US" sz="2000" dirty="0"/>
              <a:t> </a:t>
            </a:r>
            <a:r>
              <a:rPr lang="en-US" sz="2000" dirty="0" err="1"/>
              <a:t>yn</a:t>
            </a:r>
            <a:r>
              <a:rPr lang="en-US" sz="2000" dirty="0"/>
              <a:t> </a:t>
            </a:r>
            <a:r>
              <a:rPr lang="en-US" sz="2000" dirty="0" err="1"/>
              <a:t>darparu</a:t>
            </a:r>
            <a:r>
              <a:rPr lang="en-US" sz="2000" dirty="0"/>
              <a:t> </a:t>
            </a:r>
            <a:r>
              <a:rPr lang="en-US" sz="2000" dirty="0" err="1"/>
              <a:t>maetholion</a:t>
            </a:r>
            <a:r>
              <a:rPr lang="en-US" sz="2000" dirty="0"/>
              <a:t> </a:t>
            </a:r>
            <a:r>
              <a:rPr lang="en-US" sz="2000" dirty="0" err="1"/>
              <a:t>hanfodol</a:t>
            </a:r>
            <a:r>
              <a:rPr lang="en-US" sz="2000" dirty="0"/>
              <a:t> </a:t>
            </a:r>
            <a:r>
              <a:rPr lang="en-US" sz="2000" dirty="0" err="1"/>
              <a:t>ar</a:t>
            </a:r>
            <a:r>
              <a:rPr lang="en-US" sz="2000" dirty="0"/>
              <a:t> </a:t>
            </a:r>
            <a:r>
              <a:rPr lang="en-US" sz="2000" dirty="0" err="1"/>
              <a:t>gyfer</a:t>
            </a:r>
            <a:r>
              <a:rPr lang="en-US" sz="2000" dirty="0"/>
              <a:t> </a:t>
            </a:r>
            <a:r>
              <a:rPr lang="en-US" sz="2000" dirty="0" err="1"/>
              <a:t>twf</a:t>
            </a:r>
            <a:endParaRPr lang="en-US" sz="2000" dirty="0"/>
          </a:p>
          <a:p>
            <a:r>
              <a:rPr lang="en-US" sz="2000" dirty="0"/>
              <a:t>System </a:t>
            </a:r>
            <a:r>
              <a:rPr lang="en-US" sz="2000" dirty="0" err="1"/>
              <a:t>imiwnedd</a:t>
            </a:r>
            <a:r>
              <a:rPr lang="en-US" sz="2000" dirty="0"/>
              <a:t> </a:t>
            </a:r>
            <a:r>
              <a:rPr lang="en-US" sz="2000" dirty="0" err="1"/>
              <a:t>yn</a:t>
            </a:r>
            <a:r>
              <a:rPr lang="en-US" sz="2000" dirty="0"/>
              <a:t> dal </a:t>
            </a:r>
            <a:r>
              <a:rPr lang="en-US" sz="2000" dirty="0" err="1"/>
              <a:t>i</a:t>
            </a:r>
            <a:r>
              <a:rPr lang="en-US" sz="2000" dirty="0"/>
              <a:t> </a:t>
            </a:r>
            <a:r>
              <a:rPr lang="en-US" sz="2000" dirty="0" err="1"/>
              <a:t>ddatblygu</a:t>
            </a:r>
            <a:endParaRPr lang="en-US" sz="2000" dirty="0"/>
          </a:p>
          <a:p>
            <a:r>
              <a:rPr lang="en-US" sz="2000" dirty="0" err="1"/>
              <a:t>Datblygir</a:t>
            </a:r>
            <a:r>
              <a:rPr lang="en-US" sz="2000" dirty="0"/>
              <a:t> </a:t>
            </a:r>
            <a:r>
              <a:rPr lang="en-US" sz="2000" dirty="0" err="1"/>
              <a:t>gwytnwch</a:t>
            </a:r>
            <a:r>
              <a:rPr lang="en-US" sz="2000" dirty="0"/>
              <a:t> </a:t>
            </a:r>
            <a:r>
              <a:rPr lang="en-US" sz="2000" dirty="0" err="1"/>
              <a:t>emosiynol</a:t>
            </a:r>
            <a:r>
              <a:rPr lang="en-US" sz="2000" dirty="0"/>
              <a:t> a </a:t>
            </a:r>
            <a:r>
              <a:rPr lang="en-US" sz="2000" dirty="0" err="1"/>
              <a:t>chymhwysedd</a:t>
            </a:r>
            <a:r>
              <a:rPr lang="en-US" sz="2000" dirty="0"/>
              <a:t> </a:t>
            </a:r>
            <a:r>
              <a:rPr lang="en-US" sz="2000" dirty="0" err="1"/>
              <a:t>cymdeithasol</a:t>
            </a:r>
            <a:r>
              <a:rPr lang="en-US" sz="2000" dirty="0"/>
              <a:t> </a:t>
            </a:r>
            <a:r>
              <a:rPr lang="en-US" sz="2000" dirty="0" err="1"/>
              <a:t>yn</a:t>
            </a:r>
            <a:r>
              <a:rPr lang="en-US" sz="2000" dirty="0"/>
              <a:t> </a:t>
            </a:r>
            <a:r>
              <a:rPr lang="en-US" sz="2000" dirty="0" err="1"/>
              <a:t>ystod</a:t>
            </a:r>
            <a:r>
              <a:rPr lang="en-US" sz="2000" dirty="0"/>
              <a:t> </a:t>
            </a:r>
            <a:r>
              <a:rPr lang="en-US" sz="2000" dirty="0" err="1"/>
              <a:t>cyfnod</a:t>
            </a:r>
            <a:r>
              <a:rPr lang="en-US" sz="2000" dirty="0"/>
              <a:t> </a:t>
            </a:r>
            <a:r>
              <a:rPr lang="en-US" sz="2000" dirty="0" err="1"/>
              <a:t>babandod</a:t>
            </a:r>
            <a:r>
              <a:rPr lang="en-US" sz="2000" dirty="0"/>
              <a:t> </a:t>
            </a:r>
            <a:r>
              <a:rPr lang="en-US" sz="2000" dirty="0" err="1"/>
              <a:t>trwy</a:t>
            </a:r>
            <a:r>
              <a:rPr lang="en-US" sz="2000" dirty="0"/>
              <a:t> </a:t>
            </a:r>
            <a:r>
              <a:rPr lang="en-US" sz="2000" dirty="0" err="1"/>
              <a:t>ymlyniadau</a:t>
            </a:r>
            <a:r>
              <a:rPr lang="en-US" sz="2000" dirty="0"/>
              <a:t> </a:t>
            </a:r>
            <a:r>
              <a:rPr lang="en-US" sz="2000" dirty="0" err="1"/>
              <a:t>diogel</a:t>
            </a:r>
            <a:endParaRPr lang="en-US" sz="2000" dirty="0"/>
          </a:p>
          <a:p>
            <a:r>
              <a:rPr lang="en-US" sz="2000" dirty="0"/>
              <a:t>Iaith </a:t>
            </a:r>
            <a:r>
              <a:rPr lang="en-US" sz="2000" dirty="0" err="1"/>
              <a:t>yn</a:t>
            </a:r>
            <a:r>
              <a:rPr lang="en-US" sz="2000" dirty="0"/>
              <a:t> </a:t>
            </a:r>
            <a:r>
              <a:rPr lang="en-US" sz="2000" dirty="0" err="1"/>
              <a:t>dechrau</a:t>
            </a:r>
            <a:endParaRPr lang="en-US" sz="2000" dirty="0"/>
          </a:p>
        </p:txBody>
      </p:sp>
      <p:sp>
        <p:nvSpPr>
          <p:cNvPr id="4" name="Content Placeholder 3">
            <a:extLst>
              <a:ext uri="{FF2B5EF4-FFF2-40B4-BE49-F238E27FC236}">
                <a16:creationId xmlns:a16="http://schemas.microsoft.com/office/drawing/2014/main" id="{F85076B6-9836-9B91-805A-A6D0A5B52139}"/>
              </a:ext>
            </a:extLst>
          </p:cNvPr>
          <p:cNvSpPr>
            <a:spLocks noGrp="1"/>
          </p:cNvSpPr>
          <p:nvPr>
            <p:ph sz="half" idx="2"/>
          </p:nvPr>
        </p:nvSpPr>
        <p:spPr/>
        <p:txBody>
          <a:bodyPr>
            <a:normAutofit/>
          </a:bodyPr>
          <a:lstStyle/>
          <a:p>
            <a:r>
              <a:rPr lang="en-GB" sz="2000" dirty="0">
                <a:solidFill>
                  <a:srgbClr val="0070C0"/>
                </a:solidFill>
              </a:rPr>
              <a:t>During this period the brain undergoes rapid growth</a:t>
            </a:r>
          </a:p>
          <a:p>
            <a:r>
              <a:rPr lang="en-GB" sz="2000" dirty="0">
                <a:solidFill>
                  <a:srgbClr val="0070C0"/>
                </a:solidFill>
              </a:rPr>
              <a:t>Age-appropriate nutrition provides essential nutrients for growth</a:t>
            </a:r>
          </a:p>
          <a:p>
            <a:r>
              <a:rPr lang="en-GB" sz="2000" dirty="0">
                <a:solidFill>
                  <a:srgbClr val="0070C0"/>
                </a:solidFill>
              </a:rPr>
              <a:t>Immune system still developing</a:t>
            </a:r>
          </a:p>
          <a:p>
            <a:r>
              <a:rPr lang="en-GB" sz="2000" dirty="0">
                <a:solidFill>
                  <a:srgbClr val="0070C0"/>
                </a:solidFill>
              </a:rPr>
              <a:t>Emotional resilience and social competence are developed during infancy through secure attachments</a:t>
            </a:r>
          </a:p>
          <a:p>
            <a:r>
              <a:rPr lang="en-GB" sz="2000" dirty="0">
                <a:solidFill>
                  <a:srgbClr val="0070C0"/>
                </a:solidFill>
              </a:rPr>
              <a:t>Language begins</a:t>
            </a:r>
          </a:p>
          <a:p>
            <a:pPr marL="0" indent="0">
              <a:buNone/>
            </a:pPr>
            <a:r>
              <a:rPr lang="en-GB" sz="2000" dirty="0">
                <a:solidFill>
                  <a:srgbClr val="0070C0"/>
                </a:solidFill>
              </a:rPr>
              <a:t>(HM Government, 2021)</a:t>
            </a:r>
            <a:endParaRPr lang="en-US" sz="2000" dirty="0">
              <a:solidFill>
                <a:srgbClr val="0070C0"/>
              </a:solidFill>
            </a:endParaRPr>
          </a:p>
        </p:txBody>
      </p:sp>
      <p:sp>
        <p:nvSpPr>
          <p:cNvPr id="5" name="TextBox 4">
            <a:extLst>
              <a:ext uri="{FF2B5EF4-FFF2-40B4-BE49-F238E27FC236}">
                <a16:creationId xmlns:a16="http://schemas.microsoft.com/office/drawing/2014/main" id="{1B7F1CE7-CE38-AFB2-3324-280353B7E255}"/>
              </a:ext>
            </a:extLst>
          </p:cNvPr>
          <p:cNvSpPr txBox="1"/>
          <p:nvPr/>
        </p:nvSpPr>
        <p:spPr>
          <a:xfrm>
            <a:off x="838200" y="591765"/>
            <a:ext cx="2238113" cy="707886"/>
          </a:xfrm>
          <a:prstGeom prst="rect">
            <a:avLst/>
          </a:prstGeom>
          <a:noFill/>
        </p:spPr>
        <p:txBody>
          <a:bodyPr wrap="none" rtlCol="0">
            <a:spAutoFit/>
          </a:bodyPr>
          <a:lstStyle/>
          <a:p>
            <a:r>
              <a:rPr lang="en-GB" sz="4000" dirty="0" err="1"/>
              <a:t>Babanod</a:t>
            </a:r>
            <a:endParaRPr lang="en-US" sz="4000" dirty="0"/>
          </a:p>
        </p:txBody>
      </p:sp>
    </p:spTree>
    <p:extLst>
      <p:ext uri="{BB962C8B-B14F-4D97-AF65-F5344CB8AC3E}">
        <p14:creationId xmlns:p14="http://schemas.microsoft.com/office/powerpoint/2010/main" val="22891124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2CFB3-B115-A93F-3675-8A13E6F6A5D4}"/>
              </a:ext>
            </a:extLst>
          </p:cNvPr>
          <p:cNvSpPr>
            <a:spLocks noGrp="1"/>
          </p:cNvSpPr>
          <p:nvPr>
            <p:ph type="title"/>
          </p:nvPr>
        </p:nvSpPr>
        <p:spPr>
          <a:xfrm>
            <a:off x="6172200" y="344499"/>
            <a:ext cx="3864429" cy="1209293"/>
          </a:xfrm>
        </p:spPr>
        <p:txBody>
          <a:bodyPr/>
          <a:lstStyle/>
          <a:p>
            <a:r>
              <a:rPr lang="en-GB" dirty="0">
                <a:solidFill>
                  <a:srgbClr val="0070C0"/>
                </a:solidFill>
              </a:rPr>
              <a:t>Toddler years</a:t>
            </a:r>
            <a:endParaRPr lang="en-US" dirty="0">
              <a:solidFill>
                <a:srgbClr val="0070C0"/>
              </a:solidFill>
            </a:endParaRPr>
          </a:p>
        </p:txBody>
      </p:sp>
      <p:sp>
        <p:nvSpPr>
          <p:cNvPr id="3" name="Content Placeholder 2">
            <a:extLst>
              <a:ext uri="{FF2B5EF4-FFF2-40B4-BE49-F238E27FC236}">
                <a16:creationId xmlns:a16="http://schemas.microsoft.com/office/drawing/2014/main" id="{7540C716-FCE5-044C-B31E-99FFAB389437}"/>
              </a:ext>
            </a:extLst>
          </p:cNvPr>
          <p:cNvSpPr>
            <a:spLocks noGrp="1"/>
          </p:cNvSpPr>
          <p:nvPr>
            <p:ph sz="half" idx="1"/>
          </p:nvPr>
        </p:nvSpPr>
        <p:spPr/>
        <p:txBody>
          <a:bodyPr>
            <a:normAutofit/>
          </a:bodyPr>
          <a:lstStyle/>
          <a:p>
            <a:r>
              <a:rPr lang="en-US" sz="2400" dirty="0" err="1"/>
              <a:t>Mae’r</a:t>
            </a:r>
            <a:r>
              <a:rPr lang="en-US" sz="2400" dirty="0"/>
              <a:t> </a:t>
            </a:r>
            <a:r>
              <a:rPr lang="en-US" sz="2400" dirty="0" err="1"/>
              <a:t>blynyddoedd</a:t>
            </a:r>
            <a:r>
              <a:rPr lang="en-US" sz="2400" dirty="0"/>
              <a:t> </a:t>
            </a:r>
            <a:r>
              <a:rPr lang="en-US" sz="2400" dirty="0" err="1"/>
              <a:t>yma</a:t>
            </a:r>
            <a:r>
              <a:rPr lang="en-US" sz="2400" dirty="0"/>
              <a:t> </a:t>
            </a:r>
            <a:r>
              <a:rPr lang="en-US" sz="2400" dirty="0" err="1"/>
              <a:t>yn</a:t>
            </a:r>
            <a:r>
              <a:rPr lang="en-US" sz="2400" dirty="0"/>
              <a:t> </a:t>
            </a:r>
            <a:r>
              <a:rPr lang="en-US" sz="2400" dirty="0" err="1"/>
              <a:t>bont</a:t>
            </a:r>
            <a:r>
              <a:rPr lang="en-US" sz="2400" dirty="0"/>
              <a:t> </a:t>
            </a:r>
            <a:r>
              <a:rPr lang="en-US" sz="2400" dirty="0" err="1"/>
              <a:t>rhwng</a:t>
            </a:r>
            <a:r>
              <a:rPr lang="en-US" sz="2400" dirty="0"/>
              <a:t> </a:t>
            </a:r>
            <a:r>
              <a:rPr lang="en-US" sz="2400" dirty="0" err="1"/>
              <a:t>babandod</a:t>
            </a:r>
            <a:r>
              <a:rPr lang="en-US" sz="2400" dirty="0"/>
              <a:t> a </a:t>
            </a:r>
            <a:r>
              <a:rPr lang="en-US" sz="2400" dirty="0" err="1"/>
              <a:t>phlentyndod</a:t>
            </a:r>
            <a:r>
              <a:rPr lang="en-US" sz="2400" dirty="0"/>
              <a:t> </a:t>
            </a:r>
            <a:r>
              <a:rPr lang="en-US" sz="2400" dirty="0" err="1"/>
              <a:t>cynnar</a:t>
            </a:r>
            <a:r>
              <a:rPr lang="en-US" sz="2400" dirty="0"/>
              <a:t>, </a:t>
            </a:r>
            <a:r>
              <a:rPr lang="en-US" sz="2400" dirty="0" err="1"/>
              <a:t>lle</a:t>
            </a:r>
            <a:r>
              <a:rPr lang="en-US" sz="2400" dirty="0"/>
              <a:t> </a:t>
            </a:r>
            <a:r>
              <a:rPr lang="en-US" sz="2400" dirty="0" err="1"/>
              <a:t>mae</a:t>
            </a:r>
            <a:r>
              <a:rPr lang="en-US" sz="2400" dirty="0"/>
              <a:t> </a:t>
            </a:r>
            <a:r>
              <a:rPr lang="en-US" sz="2400" dirty="0" err="1"/>
              <a:t>sylfeini</a:t>
            </a:r>
            <a:r>
              <a:rPr lang="en-US" sz="2400" dirty="0"/>
              <a:t> </a:t>
            </a:r>
            <a:r>
              <a:rPr lang="en-US" sz="2400" dirty="0" err="1"/>
              <a:t>plentyn</a:t>
            </a:r>
            <a:r>
              <a:rPr lang="en-US" sz="2400" dirty="0"/>
              <a:t> </a:t>
            </a:r>
            <a:r>
              <a:rPr lang="en-US" sz="2400" dirty="0" err="1"/>
              <a:t>ar</a:t>
            </a:r>
            <a:r>
              <a:rPr lang="en-US" sz="2400" dirty="0"/>
              <a:t> </a:t>
            </a:r>
            <a:r>
              <a:rPr lang="en-US" sz="2400" dirty="0" err="1"/>
              <a:t>gyfer</a:t>
            </a:r>
            <a:r>
              <a:rPr lang="en-US" sz="2400" dirty="0"/>
              <a:t> </a:t>
            </a:r>
            <a:r>
              <a:rPr lang="en-US" sz="2400" dirty="0" err="1"/>
              <a:t>dysgu</a:t>
            </a:r>
            <a:r>
              <a:rPr lang="en-US" sz="2400" dirty="0"/>
              <a:t>, </a:t>
            </a:r>
            <a:r>
              <a:rPr lang="en-US" sz="2400" dirty="0" err="1"/>
              <a:t>perthnasoedd</a:t>
            </a:r>
            <a:r>
              <a:rPr lang="en-US" sz="2400" dirty="0"/>
              <a:t> ac iechyd </a:t>
            </a:r>
            <a:r>
              <a:rPr lang="en-US" sz="2400" dirty="0" err="1"/>
              <a:t>yn</a:t>
            </a:r>
            <a:r>
              <a:rPr lang="en-US" sz="2400" dirty="0"/>
              <a:t> </a:t>
            </a:r>
            <a:r>
              <a:rPr lang="en-US" sz="2400" dirty="0" err="1"/>
              <a:t>cael</a:t>
            </a:r>
            <a:r>
              <a:rPr lang="en-US" sz="2400" dirty="0"/>
              <a:t> </a:t>
            </a:r>
            <a:r>
              <a:rPr lang="en-US" sz="2400" dirty="0" err="1"/>
              <a:t>eu</a:t>
            </a:r>
            <a:r>
              <a:rPr lang="en-US" sz="2400" dirty="0"/>
              <a:t> </a:t>
            </a:r>
            <a:r>
              <a:rPr lang="en-US" sz="2400" dirty="0" err="1"/>
              <a:t>cryfhau</a:t>
            </a:r>
            <a:r>
              <a:rPr lang="en-US" sz="2400" dirty="0"/>
              <a:t> </a:t>
            </a:r>
            <a:r>
              <a:rPr lang="en-US" sz="2400" dirty="0" err="1"/>
              <a:t>ymhellach</a:t>
            </a:r>
            <a:r>
              <a:rPr lang="en-US" sz="2400" dirty="0"/>
              <a:t>. </a:t>
            </a:r>
            <a:r>
              <a:rPr lang="en-US" sz="2400" dirty="0" err="1"/>
              <a:t>Trwy</a:t>
            </a:r>
            <a:r>
              <a:rPr lang="en-US" sz="2400" dirty="0"/>
              <a:t> </a:t>
            </a:r>
            <a:r>
              <a:rPr lang="en-US" sz="2400" dirty="0" err="1"/>
              <a:t>fynd</a:t>
            </a:r>
            <a:r>
              <a:rPr lang="en-US" sz="2400" dirty="0"/>
              <a:t> </a:t>
            </a:r>
            <a:r>
              <a:rPr lang="en-US" sz="2400" dirty="0" err="1"/>
              <a:t>i'r</a:t>
            </a:r>
            <a:r>
              <a:rPr lang="en-US" sz="2400" dirty="0"/>
              <a:t> </a:t>
            </a:r>
            <a:r>
              <a:rPr lang="en-US" sz="2400" dirty="0" err="1"/>
              <a:t>afael</a:t>
            </a:r>
            <a:r>
              <a:rPr lang="en-US" sz="2400" dirty="0"/>
              <a:t> </a:t>
            </a:r>
            <a:r>
              <a:rPr lang="en-US" sz="2400" dirty="0" err="1"/>
              <a:t>â'u</a:t>
            </a:r>
            <a:r>
              <a:rPr lang="en-US" sz="2400" dirty="0"/>
              <a:t> </a:t>
            </a:r>
            <a:r>
              <a:rPr lang="en-US" sz="2400" dirty="0" err="1"/>
              <a:t>hanghenion</a:t>
            </a:r>
            <a:r>
              <a:rPr lang="en-US" sz="2400" dirty="0"/>
              <a:t>, </a:t>
            </a:r>
            <a:r>
              <a:rPr lang="en-US" sz="2400" dirty="0" err="1"/>
              <a:t>gosodir</a:t>
            </a:r>
            <a:r>
              <a:rPr lang="en-US" sz="2400" dirty="0"/>
              <a:t> </a:t>
            </a:r>
            <a:r>
              <a:rPr lang="en-US" sz="2400" dirty="0" err="1"/>
              <a:t>sylfaen</a:t>
            </a:r>
            <a:r>
              <a:rPr lang="en-US" sz="2400" dirty="0"/>
              <a:t> </a:t>
            </a:r>
            <a:r>
              <a:rPr lang="en-US" sz="2400" dirty="0" err="1"/>
              <a:t>ar</a:t>
            </a:r>
            <a:r>
              <a:rPr lang="en-US" sz="2400" dirty="0"/>
              <a:t> </a:t>
            </a:r>
            <a:r>
              <a:rPr lang="en-US" sz="2400" dirty="0" err="1"/>
              <a:t>gyfer</a:t>
            </a:r>
            <a:r>
              <a:rPr lang="en-US" sz="2400" dirty="0"/>
              <a:t> </a:t>
            </a:r>
            <a:r>
              <a:rPr lang="en-US" sz="2400" dirty="0" err="1"/>
              <a:t>llwyddiant</a:t>
            </a:r>
            <a:r>
              <a:rPr lang="en-US" sz="2400" dirty="0"/>
              <a:t> a </a:t>
            </a:r>
            <a:r>
              <a:rPr lang="en-US" sz="2400" dirty="0" err="1"/>
              <a:t>datblygiad</a:t>
            </a:r>
            <a:r>
              <a:rPr lang="en-US" sz="2400" dirty="0"/>
              <a:t> </a:t>
            </a:r>
            <a:r>
              <a:rPr lang="en-US" sz="2400" dirty="0" err="1"/>
              <a:t>parhaus</a:t>
            </a:r>
            <a:r>
              <a:rPr lang="en-US" sz="2400" dirty="0"/>
              <a:t>.</a:t>
            </a:r>
          </a:p>
        </p:txBody>
      </p:sp>
      <p:sp>
        <p:nvSpPr>
          <p:cNvPr id="4" name="Content Placeholder 3">
            <a:extLst>
              <a:ext uri="{FF2B5EF4-FFF2-40B4-BE49-F238E27FC236}">
                <a16:creationId xmlns:a16="http://schemas.microsoft.com/office/drawing/2014/main" id="{F557A5CD-DF8C-CD95-9557-BC8B60030277}"/>
              </a:ext>
            </a:extLst>
          </p:cNvPr>
          <p:cNvSpPr>
            <a:spLocks noGrp="1"/>
          </p:cNvSpPr>
          <p:nvPr>
            <p:ph sz="half" idx="2"/>
          </p:nvPr>
        </p:nvSpPr>
        <p:spPr/>
        <p:txBody>
          <a:bodyPr>
            <a:normAutofit/>
          </a:bodyPr>
          <a:lstStyle/>
          <a:p>
            <a:r>
              <a:rPr lang="en-GB" sz="2400" dirty="0">
                <a:solidFill>
                  <a:srgbClr val="0070C0"/>
                </a:solidFill>
              </a:rPr>
              <a:t>The toddler stage is a bridge between infancy and early childhood, where a child’s foundations for learning, relationships, and health is further strengthened. By addressing their needs, a foundation is laid for continued success and development. </a:t>
            </a:r>
            <a:endParaRPr lang="en-US" sz="2400" dirty="0">
              <a:solidFill>
                <a:srgbClr val="0070C0"/>
              </a:solidFill>
            </a:endParaRPr>
          </a:p>
        </p:txBody>
      </p:sp>
      <p:sp>
        <p:nvSpPr>
          <p:cNvPr id="5" name="TextBox 4">
            <a:extLst>
              <a:ext uri="{FF2B5EF4-FFF2-40B4-BE49-F238E27FC236}">
                <a16:creationId xmlns:a16="http://schemas.microsoft.com/office/drawing/2014/main" id="{11341A46-1FC5-3304-89DE-34E36FBAFDAF}"/>
              </a:ext>
            </a:extLst>
          </p:cNvPr>
          <p:cNvSpPr txBox="1"/>
          <p:nvPr/>
        </p:nvSpPr>
        <p:spPr>
          <a:xfrm>
            <a:off x="838200" y="595202"/>
            <a:ext cx="4833374" cy="707886"/>
          </a:xfrm>
          <a:prstGeom prst="rect">
            <a:avLst/>
          </a:prstGeom>
          <a:noFill/>
        </p:spPr>
        <p:txBody>
          <a:bodyPr wrap="none" rtlCol="0">
            <a:spAutoFit/>
          </a:bodyPr>
          <a:lstStyle/>
          <a:p>
            <a:r>
              <a:rPr lang="en-GB" sz="4000" dirty="0" err="1"/>
              <a:t>Blynyddoedd</a:t>
            </a:r>
            <a:r>
              <a:rPr lang="en-GB" sz="4000" dirty="0"/>
              <a:t> </a:t>
            </a:r>
            <a:r>
              <a:rPr lang="en-GB" sz="4000" dirty="0" err="1"/>
              <a:t>cynnar</a:t>
            </a:r>
            <a:endParaRPr lang="en-US" sz="4000" dirty="0"/>
          </a:p>
        </p:txBody>
      </p:sp>
    </p:spTree>
    <p:extLst>
      <p:ext uri="{BB962C8B-B14F-4D97-AF65-F5344CB8AC3E}">
        <p14:creationId xmlns:p14="http://schemas.microsoft.com/office/powerpoint/2010/main" val="37868013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5671-2749-C9D7-0B66-9F03E51287E3}"/>
              </a:ext>
            </a:extLst>
          </p:cNvPr>
          <p:cNvSpPr>
            <a:spLocks noGrp="1"/>
          </p:cNvSpPr>
          <p:nvPr>
            <p:ph type="title"/>
          </p:nvPr>
        </p:nvSpPr>
        <p:spPr/>
        <p:txBody>
          <a:bodyPr/>
          <a:lstStyle/>
          <a:p>
            <a:r>
              <a:rPr lang="en-GB" dirty="0"/>
              <a:t>Creu </a:t>
            </a:r>
            <a:r>
              <a:rPr lang="en-GB" dirty="0" err="1"/>
              <a:t>llinell</a:t>
            </a:r>
            <a:r>
              <a:rPr lang="en-GB" dirty="0"/>
              <a:t> </a:t>
            </a:r>
            <a:r>
              <a:rPr lang="en-GB" dirty="0" err="1"/>
              <a:t>amser</a:t>
            </a:r>
            <a:br>
              <a:rPr lang="en-GB" dirty="0"/>
            </a:br>
            <a:r>
              <a:rPr lang="en-GB" dirty="0">
                <a:solidFill>
                  <a:srgbClr val="0070C0"/>
                </a:solidFill>
              </a:rPr>
              <a:t>Timeline creation</a:t>
            </a:r>
            <a:endParaRPr lang="en-US" dirty="0">
              <a:solidFill>
                <a:srgbClr val="0070C0"/>
              </a:solidFill>
            </a:endParaRPr>
          </a:p>
        </p:txBody>
      </p:sp>
      <p:sp>
        <p:nvSpPr>
          <p:cNvPr id="3" name="Content Placeholder 2">
            <a:extLst>
              <a:ext uri="{FF2B5EF4-FFF2-40B4-BE49-F238E27FC236}">
                <a16:creationId xmlns:a16="http://schemas.microsoft.com/office/drawing/2014/main" id="{5DA2E2D0-16F5-2F8A-71D8-9EA42CC45957}"/>
              </a:ext>
            </a:extLst>
          </p:cNvPr>
          <p:cNvSpPr>
            <a:spLocks noGrp="1"/>
          </p:cNvSpPr>
          <p:nvPr>
            <p:ph sz="half" idx="1"/>
          </p:nvPr>
        </p:nvSpPr>
        <p:spPr>
          <a:xfrm>
            <a:off x="838200" y="1833274"/>
            <a:ext cx="5098473" cy="3920403"/>
          </a:xfrm>
        </p:spPr>
        <p:txBody>
          <a:bodyPr>
            <a:normAutofit fontScale="92500" lnSpcReduction="20000"/>
          </a:bodyPr>
          <a:lstStyle/>
          <a:p>
            <a:r>
              <a:rPr lang="en-US" sz="2000" dirty="0" err="1"/>
              <a:t>Ewch</a:t>
            </a:r>
            <a:r>
              <a:rPr lang="en-US" sz="2000" dirty="0"/>
              <a:t> </a:t>
            </a:r>
            <a:r>
              <a:rPr lang="en-US" sz="2000" dirty="0" err="1"/>
              <a:t>ati</a:t>
            </a:r>
            <a:r>
              <a:rPr lang="en-US" sz="2000" dirty="0"/>
              <a:t> </a:t>
            </a:r>
            <a:r>
              <a:rPr lang="en-US" sz="2000" dirty="0" err="1"/>
              <a:t>i</a:t>
            </a:r>
            <a:r>
              <a:rPr lang="en-US" sz="2000" dirty="0"/>
              <a:t> </a:t>
            </a:r>
            <a:r>
              <a:rPr lang="en-US" sz="2000" dirty="0" err="1"/>
              <a:t>greu</a:t>
            </a:r>
            <a:r>
              <a:rPr lang="en-US" sz="2000" dirty="0"/>
              <a:t> </a:t>
            </a:r>
            <a:r>
              <a:rPr lang="en-US" sz="2000" dirty="0" err="1"/>
              <a:t>llinell</a:t>
            </a:r>
            <a:r>
              <a:rPr lang="en-US" sz="2000" dirty="0"/>
              <a:t> </a:t>
            </a:r>
            <a:r>
              <a:rPr lang="en-US" sz="2000" dirty="0" err="1"/>
              <a:t>amser</a:t>
            </a:r>
            <a:r>
              <a:rPr lang="en-US" sz="2000" dirty="0"/>
              <a:t> o </a:t>
            </a:r>
            <a:r>
              <a:rPr lang="en-US" sz="2000" dirty="0" err="1"/>
              <a:t>gerrig</a:t>
            </a:r>
            <a:r>
              <a:rPr lang="en-US" sz="2000" dirty="0"/>
              <a:t> </a:t>
            </a:r>
            <a:r>
              <a:rPr lang="en-US" sz="2000" dirty="0" err="1"/>
              <a:t>milltir</a:t>
            </a:r>
            <a:r>
              <a:rPr lang="en-US" sz="2000" dirty="0"/>
              <a:t> </a:t>
            </a:r>
            <a:r>
              <a:rPr lang="en-US" sz="2000" dirty="0" err="1"/>
              <a:t>allweddol</a:t>
            </a:r>
            <a:r>
              <a:rPr lang="en-US" sz="2000" dirty="0"/>
              <a:t> </a:t>
            </a:r>
            <a:r>
              <a:rPr lang="en-US" sz="2000" dirty="0" err="1"/>
              <a:t>yn</a:t>
            </a:r>
            <a:r>
              <a:rPr lang="en-US" sz="2000" dirty="0"/>
              <a:t> </a:t>
            </a:r>
            <a:r>
              <a:rPr lang="en-US" sz="2000" dirty="0" err="1"/>
              <a:t>ystod</a:t>
            </a:r>
            <a:r>
              <a:rPr lang="en-US" sz="2000" dirty="0"/>
              <a:t> y 1000 </a:t>
            </a:r>
            <a:r>
              <a:rPr lang="en-US" sz="2000" dirty="0" err="1"/>
              <a:t>diwrnod</a:t>
            </a:r>
            <a:r>
              <a:rPr lang="en-US" sz="2000" dirty="0"/>
              <a:t> </a:t>
            </a:r>
            <a:r>
              <a:rPr lang="en-US" sz="2000" dirty="0" err="1"/>
              <a:t>cyntaf</a:t>
            </a:r>
            <a:endParaRPr lang="en-US" sz="2000" dirty="0"/>
          </a:p>
          <a:p>
            <a:endParaRPr lang="en-US" sz="2000" dirty="0"/>
          </a:p>
          <a:p>
            <a:r>
              <a:rPr lang="en-US" sz="2000" dirty="0" err="1"/>
              <a:t>Dylech</a:t>
            </a:r>
            <a:r>
              <a:rPr lang="en-US" sz="2000" dirty="0"/>
              <a:t> </a:t>
            </a:r>
            <a:r>
              <a:rPr lang="en-US" sz="2000" dirty="0" err="1"/>
              <a:t>linell</a:t>
            </a:r>
            <a:r>
              <a:rPr lang="en-US" sz="2000" dirty="0"/>
              <a:t> </a:t>
            </a:r>
            <a:r>
              <a:rPr lang="en-US" sz="2000" dirty="0" err="1"/>
              <a:t>amser</a:t>
            </a:r>
            <a:r>
              <a:rPr lang="en-US" sz="2000" dirty="0"/>
              <a:t> </a:t>
            </a:r>
            <a:r>
              <a:rPr lang="en-US" sz="2000" dirty="0" err="1"/>
              <a:t>gynnwys</a:t>
            </a:r>
            <a:r>
              <a:rPr lang="en-US" sz="2000" dirty="0"/>
              <a:t>:</a:t>
            </a:r>
          </a:p>
          <a:p>
            <a:pPr marL="0" indent="0">
              <a:buNone/>
            </a:pPr>
            <a:r>
              <a:rPr lang="en-US" sz="2000" dirty="0" err="1"/>
              <a:t>Cerrig</a:t>
            </a:r>
            <a:r>
              <a:rPr lang="en-US" sz="2000" dirty="0"/>
              <a:t> </a:t>
            </a:r>
            <a:r>
              <a:rPr lang="en-US" sz="2000" dirty="0" err="1"/>
              <a:t>milltir</a:t>
            </a:r>
            <a:r>
              <a:rPr lang="en-US" sz="2000" dirty="0"/>
              <a:t> </a:t>
            </a:r>
            <a:r>
              <a:rPr lang="en-US" sz="2000" dirty="0" err="1"/>
              <a:t>beichiogrwydd</a:t>
            </a:r>
            <a:r>
              <a:rPr lang="en-US" sz="2000" dirty="0"/>
              <a:t> (y </a:t>
            </a:r>
            <a:r>
              <a:rPr lang="en-US" sz="2000" dirty="0" err="1"/>
              <a:t>tymor</a:t>
            </a:r>
            <a:r>
              <a:rPr lang="en-US" sz="2000" dirty="0"/>
              <a:t> </a:t>
            </a:r>
            <a:r>
              <a:rPr lang="en-US" sz="2000" dirty="0" err="1"/>
              <a:t>cyntaf</a:t>
            </a:r>
            <a:r>
              <a:rPr lang="en-US" sz="2000" dirty="0"/>
              <a:t>, yr ail </a:t>
            </a:r>
            <a:r>
              <a:rPr lang="en-US" sz="2000" dirty="0" err="1"/>
              <a:t>a'r</a:t>
            </a:r>
            <a:r>
              <a:rPr lang="en-US" sz="2000" dirty="0"/>
              <a:t> </a:t>
            </a:r>
            <a:r>
              <a:rPr lang="en-US" sz="2000" dirty="0" err="1"/>
              <a:t>trydydd</a:t>
            </a:r>
            <a:r>
              <a:rPr lang="en-US" sz="2000" dirty="0"/>
              <a:t> </a:t>
            </a:r>
            <a:r>
              <a:rPr lang="en-US" sz="2000" dirty="0" err="1"/>
              <a:t>tymor</a:t>
            </a:r>
            <a:r>
              <a:rPr lang="en-US" sz="2000" dirty="0"/>
              <a:t>)</a:t>
            </a:r>
          </a:p>
          <a:p>
            <a:pPr marL="0" indent="0">
              <a:buNone/>
            </a:pPr>
            <a:r>
              <a:rPr lang="en-US" sz="2000" dirty="0" err="1"/>
              <a:t>Cerrig</a:t>
            </a:r>
            <a:r>
              <a:rPr lang="en-US" sz="2000" dirty="0"/>
              <a:t> </a:t>
            </a:r>
            <a:r>
              <a:rPr lang="en-US" sz="2000" dirty="0" err="1"/>
              <a:t>milltir</a:t>
            </a:r>
            <a:r>
              <a:rPr lang="en-US" sz="2000" dirty="0"/>
              <a:t> </a:t>
            </a:r>
            <a:r>
              <a:rPr lang="en-US" sz="2000" dirty="0" err="1"/>
              <a:t>babandod</a:t>
            </a:r>
            <a:r>
              <a:rPr lang="en-US" sz="2000" dirty="0"/>
              <a:t> (</a:t>
            </a:r>
            <a:r>
              <a:rPr lang="en-US" sz="2000" dirty="0" err="1"/>
              <a:t>Ystyriwch</a:t>
            </a:r>
            <a:r>
              <a:rPr lang="en-US" sz="2000" dirty="0"/>
              <a:t> </a:t>
            </a:r>
            <a:r>
              <a:rPr lang="en-US" sz="2000" dirty="0" err="1"/>
              <a:t>ddatblygiad</a:t>
            </a:r>
            <a:r>
              <a:rPr lang="en-US" sz="2000" dirty="0"/>
              <a:t> </a:t>
            </a:r>
            <a:r>
              <a:rPr lang="en-US" sz="2000" dirty="0" err="1"/>
              <a:t>corfforol</a:t>
            </a:r>
            <a:r>
              <a:rPr lang="en-US" sz="2000" dirty="0"/>
              <a:t>, </a:t>
            </a:r>
            <a:r>
              <a:rPr lang="en-US" sz="2000" dirty="0" err="1"/>
              <a:t>gwybyddol</a:t>
            </a:r>
            <a:r>
              <a:rPr lang="en-US" sz="2000" dirty="0"/>
              <a:t>, </a:t>
            </a:r>
            <a:r>
              <a:rPr lang="en-US" sz="2000" dirty="0" err="1"/>
              <a:t>emosiynol</a:t>
            </a:r>
            <a:r>
              <a:rPr lang="en-US" sz="2000" dirty="0"/>
              <a:t>/</a:t>
            </a:r>
            <a:r>
              <a:rPr lang="en-US" sz="2000" dirty="0" err="1"/>
              <a:t>cymdeithasol</a:t>
            </a:r>
            <a:r>
              <a:rPr lang="en-US" sz="2000" dirty="0"/>
              <a:t> ac </a:t>
            </a:r>
            <a:r>
              <a:rPr lang="en-US" sz="2000" dirty="0" err="1"/>
              <a:t>ieithyddol</a:t>
            </a:r>
            <a:r>
              <a:rPr lang="en-US" sz="2000" dirty="0"/>
              <a:t>)</a:t>
            </a:r>
          </a:p>
          <a:p>
            <a:pPr marL="0" indent="0">
              <a:buNone/>
            </a:pPr>
            <a:r>
              <a:rPr lang="en-US" sz="2000" dirty="0" err="1"/>
              <a:t>Cerrig</a:t>
            </a:r>
            <a:r>
              <a:rPr lang="en-US" sz="2000" dirty="0"/>
              <a:t> </a:t>
            </a:r>
            <a:r>
              <a:rPr lang="en-US" sz="2000" dirty="0" err="1"/>
              <a:t>milltir</a:t>
            </a:r>
            <a:r>
              <a:rPr lang="en-US" sz="2000" dirty="0"/>
              <a:t> plant </a:t>
            </a:r>
            <a:r>
              <a:rPr lang="en-US" sz="2000" dirty="0" err="1"/>
              <a:t>bach</a:t>
            </a:r>
            <a:r>
              <a:rPr lang="en-US" sz="2000" dirty="0"/>
              <a:t> (</a:t>
            </a:r>
            <a:r>
              <a:rPr lang="en-US" sz="2000" dirty="0" err="1"/>
              <a:t>Ystyriwch</a:t>
            </a:r>
            <a:r>
              <a:rPr lang="en-US" sz="2000" dirty="0"/>
              <a:t> </a:t>
            </a:r>
            <a:r>
              <a:rPr lang="en-US" sz="2000" dirty="0" err="1"/>
              <a:t>ddatblygiad</a:t>
            </a:r>
            <a:r>
              <a:rPr lang="en-US" sz="2000" dirty="0"/>
              <a:t> </a:t>
            </a:r>
            <a:r>
              <a:rPr lang="en-US" sz="2000" dirty="0" err="1"/>
              <a:t>corfforol</a:t>
            </a:r>
            <a:r>
              <a:rPr lang="en-US" sz="2000" dirty="0"/>
              <a:t>, </a:t>
            </a:r>
            <a:r>
              <a:rPr lang="en-US" sz="2000" dirty="0" err="1"/>
              <a:t>gwybyddol</a:t>
            </a:r>
            <a:r>
              <a:rPr lang="en-US" sz="2000" dirty="0"/>
              <a:t>, </a:t>
            </a:r>
            <a:r>
              <a:rPr lang="en-US" sz="2000" dirty="0" err="1"/>
              <a:t>emosiynol</a:t>
            </a:r>
            <a:r>
              <a:rPr lang="en-US" sz="2000" dirty="0"/>
              <a:t>/</a:t>
            </a:r>
            <a:r>
              <a:rPr lang="en-US" sz="2000" dirty="0" err="1"/>
              <a:t>cymdeithasol</a:t>
            </a:r>
            <a:r>
              <a:rPr lang="en-US" sz="2000" dirty="0"/>
              <a:t> ac </a:t>
            </a:r>
            <a:r>
              <a:rPr lang="en-US" sz="2000" dirty="0" err="1"/>
              <a:t>iaith</a:t>
            </a:r>
            <a:r>
              <a:rPr lang="en-US" sz="2000" dirty="0"/>
              <a:t>)</a:t>
            </a:r>
          </a:p>
        </p:txBody>
      </p:sp>
      <p:sp>
        <p:nvSpPr>
          <p:cNvPr id="4" name="Content Placeholder 3">
            <a:extLst>
              <a:ext uri="{FF2B5EF4-FFF2-40B4-BE49-F238E27FC236}">
                <a16:creationId xmlns:a16="http://schemas.microsoft.com/office/drawing/2014/main" id="{2533A34C-3182-FD75-C215-DBB676AAA433}"/>
              </a:ext>
            </a:extLst>
          </p:cNvPr>
          <p:cNvSpPr>
            <a:spLocks noGrp="1"/>
          </p:cNvSpPr>
          <p:nvPr>
            <p:ph sz="half" idx="2"/>
          </p:nvPr>
        </p:nvSpPr>
        <p:spPr>
          <a:xfrm>
            <a:off x="6172200" y="1833274"/>
            <a:ext cx="5181600" cy="3920403"/>
          </a:xfrm>
        </p:spPr>
        <p:txBody>
          <a:bodyPr>
            <a:normAutofit fontScale="92500" lnSpcReduction="20000"/>
          </a:bodyPr>
          <a:lstStyle/>
          <a:p>
            <a:r>
              <a:rPr lang="en-GB" sz="2400" dirty="0">
                <a:solidFill>
                  <a:srgbClr val="0070C0"/>
                </a:solidFill>
              </a:rPr>
              <a:t>Create a timeline of key milestones during the first 1000 days</a:t>
            </a:r>
          </a:p>
          <a:p>
            <a:endParaRPr lang="en-GB" sz="2400" dirty="0">
              <a:solidFill>
                <a:srgbClr val="0070C0"/>
              </a:solidFill>
            </a:endParaRPr>
          </a:p>
          <a:p>
            <a:r>
              <a:rPr lang="en-GB" sz="2400" dirty="0">
                <a:solidFill>
                  <a:srgbClr val="0070C0"/>
                </a:solidFill>
              </a:rPr>
              <a:t>Your timeline should include:</a:t>
            </a:r>
          </a:p>
          <a:p>
            <a:pPr marL="0" indent="0">
              <a:buNone/>
            </a:pPr>
            <a:r>
              <a:rPr lang="en-GB" sz="2400" dirty="0">
                <a:solidFill>
                  <a:srgbClr val="0070C0"/>
                </a:solidFill>
              </a:rPr>
              <a:t>Pregnancy milestones (First, Second and Third trimester)</a:t>
            </a:r>
          </a:p>
          <a:p>
            <a:pPr marL="0" indent="0">
              <a:buNone/>
            </a:pPr>
            <a:r>
              <a:rPr lang="en-GB" sz="2400" dirty="0">
                <a:solidFill>
                  <a:srgbClr val="0070C0"/>
                </a:solidFill>
              </a:rPr>
              <a:t>Infancy milestones (Consider physical, cognitive, emotional/social and language development)</a:t>
            </a:r>
          </a:p>
          <a:p>
            <a:pPr marL="0" indent="0">
              <a:buNone/>
            </a:pPr>
            <a:r>
              <a:rPr lang="en-GB" sz="2400" dirty="0">
                <a:solidFill>
                  <a:srgbClr val="0070C0"/>
                </a:solidFill>
              </a:rPr>
              <a:t>Toddler milestones (Consider physical, cognitive, emotional/social and language development)</a:t>
            </a:r>
          </a:p>
          <a:p>
            <a:pPr marL="0" indent="0">
              <a:buNone/>
            </a:pPr>
            <a:endParaRPr lang="en-GB" sz="2400" dirty="0">
              <a:solidFill>
                <a:srgbClr val="0070C0"/>
              </a:solidFill>
            </a:endParaRPr>
          </a:p>
          <a:p>
            <a:pPr marL="0" indent="0">
              <a:buNone/>
            </a:pPr>
            <a:endParaRPr lang="en-GB" sz="2400" dirty="0">
              <a:solidFill>
                <a:srgbClr val="0070C0"/>
              </a:solidFill>
            </a:endParaRPr>
          </a:p>
        </p:txBody>
      </p:sp>
    </p:spTree>
    <p:extLst>
      <p:ext uri="{BB962C8B-B14F-4D97-AF65-F5344CB8AC3E}">
        <p14:creationId xmlns:p14="http://schemas.microsoft.com/office/powerpoint/2010/main" val="13019709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87E81-B61B-B7AD-4B13-8FDA86A5D184}"/>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B1F09D05-DA1C-5E01-800D-655DE131F6D3}"/>
              </a:ext>
            </a:extLst>
          </p:cNvPr>
          <p:cNvSpPr>
            <a:spLocks noGrp="1"/>
          </p:cNvSpPr>
          <p:nvPr>
            <p:ph type="title"/>
          </p:nvPr>
        </p:nvSpPr>
        <p:spPr>
          <a:xfrm>
            <a:off x="838199" y="230305"/>
            <a:ext cx="10515600" cy="1325563"/>
          </a:xfrm>
        </p:spPr>
        <p:txBody>
          <a:bodyPr/>
          <a:lstStyle/>
          <a:p>
            <a:r>
              <a:rPr lang="en-GB" dirty="0"/>
              <a:t>Creu </a:t>
            </a:r>
            <a:r>
              <a:rPr lang="en-GB" dirty="0" err="1"/>
              <a:t>llinell</a:t>
            </a:r>
            <a:r>
              <a:rPr lang="en-GB" dirty="0"/>
              <a:t> </a:t>
            </a:r>
            <a:r>
              <a:rPr lang="en-GB" dirty="0" err="1"/>
              <a:t>amser</a:t>
            </a:r>
            <a:br>
              <a:rPr lang="en-GB" dirty="0"/>
            </a:br>
            <a:r>
              <a:rPr lang="en-GB" dirty="0">
                <a:solidFill>
                  <a:srgbClr val="0070C0"/>
                </a:solidFill>
              </a:rPr>
              <a:t>Timeline creation</a:t>
            </a:r>
            <a:endParaRPr lang="en-US" dirty="0">
              <a:solidFill>
                <a:srgbClr val="0070C0"/>
              </a:solidFill>
            </a:endParaRPr>
          </a:p>
        </p:txBody>
      </p:sp>
      <p:sp>
        <p:nvSpPr>
          <p:cNvPr id="7" name="Arrow: Left-Right 6">
            <a:extLst>
              <a:ext uri="{FF2B5EF4-FFF2-40B4-BE49-F238E27FC236}">
                <a16:creationId xmlns:a16="http://schemas.microsoft.com/office/drawing/2014/main" id="{00187C35-57FC-9C3B-B775-DB682D3C7D07}"/>
              </a:ext>
            </a:extLst>
          </p:cNvPr>
          <p:cNvSpPr/>
          <p:nvPr/>
        </p:nvSpPr>
        <p:spPr>
          <a:xfrm>
            <a:off x="173025" y="3174618"/>
            <a:ext cx="11845949" cy="254382"/>
          </a:xfrm>
          <a:prstGeom prst="left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FA1FC9A-E57E-4595-963C-B0D4F49D9DAD}"/>
              </a:ext>
            </a:extLst>
          </p:cNvPr>
          <p:cNvSpPr txBox="1"/>
          <p:nvPr/>
        </p:nvSpPr>
        <p:spPr>
          <a:xfrm>
            <a:off x="69897" y="3524288"/>
            <a:ext cx="1685077" cy="369332"/>
          </a:xfrm>
          <a:prstGeom prst="rect">
            <a:avLst/>
          </a:prstGeom>
          <a:noFill/>
        </p:spPr>
        <p:txBody>
          <a:bodyPr wrap="none" rtlCol="0">
            <a:spAutoFit/>
          </a:bodyPr>
          <a:lstStyle/>
          <a:p>
            <a:r>
              <a:rPr lang="en-GB" dirty="0" err="1"/>
              <a:t>Beichiogrwydd</a:t>
            </a:r>
            <a:endParaRPr lang="en-US" dirty="0"/>
          </a:p>
        </p:txBody>
      </p:sp>
      <p:cxnSp>
        <p:nvCxnSpPr>
          <p:cNvPr id="10" name="Straight Arrow Connector 9">
            <a:extLst>
              <a:ext uri="{FF2B5EF4-FFF2-40B4-BE49-F238E27FC236}">
                <a16:creationId xmlns:a16="http://schemas.microsoft.com/office/drawing/2014/main" id="{EEADAE61-FAE0-5143-5937-A322929761E2}"/>
              </a:ext>
            </a:extLst>
          </p:cNvPr>
          <p:cNvCxnSpPr>
            <a:cxnSpLocks/>
          </p:cNvCxnSpPr>
          <p:nvPr/>
        </p:nvCxnSpPr>
        <p:spPr>
          <a:xfrm flipV="1">
            <a:off x="1086280" y="2983832"/>
            <a:ext cx="110003" cy="24063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0BC25612-6DC4-ECBD-3FFA-2975BB5F25C1}"/>
              </a:ext>
            </a:extLst>
          </p:cNvPr>
          <p:cNvSpPr txBox="1"/>
          <p:nvPr/>
        </p:nvSpPr>
        <p:spPr>
          <a:xfrm>
            <a:off x="1196283" y="1555868"/>
            <a:ext cx="2585071" cy="1569660"/>
          </a:xfrm>
          <a:prstGeom prst="rect">
            <a:avLst/>
          </a:prstGeom>
          <a:noFill/>
          <a:ln>
            <a:solidFill>
              <a:srgbClr val="0070C0"/>
            </a:solidFill>
          </a:ln>
        </p:spPr>
        <p:txBody>
          <a:bodyPr wrap="square" rtlCol="0">
            <a:spAutoFit/>
          </a:bodyPr>
          <a:lstStyle/>
          <a:p>
            <a:r>
              <a:rPr lang="en-US" sz="1200" b="1" dirty="0"/>
              <a:t>Y </a:t>
            </a:r>
            <a:r>
              <a:rPr lang="en-US" sz="1200" b="1" dirty="0" err="1"/>
              <a:t>tymor</a:t>
            </a:r>
            <a:r>
              <a:rPr lang="en-US" sz="1200" b="1" dirty="0"/>
              <a:t> </a:t>
            </a:r>
            <a:r>
              <a:rPr lang="en-US" sz="1200" b="1" dirty="0" err="1"/>
              <a:t>cyntaf</a:t>
            </a:r>
            <a:r>
              <a:rPr lang="en-US" sz="1200" b="1" dirty="0"/>
              <a:t> (</a:t>
            </a:r>
            <a:r>
              <a:rPr lang="en-US" sz="1200" b="1" dirty="0" err="1"/>
              <a:t>wythnos</a:t>
            </a:r>
            <a:r>
              <a:rPr lang="en-US" sz="1200" b="1" dirty="0"/>
              <a:t> 1-12) -</a:t>
            </a:r>
          </a:p>
          <a:p>
            <a:r>
              <a:rPr lang="en-US" sz="1200" dirty="0" err="1"/>
              <a:t>Mae'r</a:t>
            </a:r>
            <a:r>
              <a:rPr lang="en-US" sz="1200" dirty="0"/>
              <a:t> </a:t>
            </a:r>
            <a:r>
              <a:rPr lang="en-US" sz="1200" dirty="0" err="1"/>
              <a:t>wy</a:t>
            </a:r>
            <a:r>
              <a:rPr lang="en-US" sz="1200" dirty="0"/>
              <a:t> </a:t>
            </a:r>
            <a:r>
              <a:rPr lang="en-US" sz="1200" dirty="0" err="1"/>
              <a:t>yn</a:t>
            </a:r>
            <a:r>
              <a:rPr lang="en-US" sz="1200" dirty="0"/>
              <a:t> </a:t>
            </a:r>
            <a:r>
              <a:rPr lang="en-US" sz="1200" dirty="0" err="1"/>
              <a:t>cael</a:t>
            </a:r>
            <a:r>
              <a:rPr lang="en-US" sz="1200" dirty="0"/>
              <a:t> </a:t>
            </a:r>
            <a:r>
              <a:rPr lang="en-US" sz="1200" dirty="0" err="1"/>
              <a:t>ei</a:t>
            </a:r>
            <a:r>
              <a:rPr lang="en-US" sz="1200" dirty="0"/>
              <a:t> </a:t>
            </a:r>
            <a:r>
              <a:rPr lang="en-US" sz="1200" dirty="0" err="1"/>
              <a:t>ffrwythloni</a:t>
            </a:r>
            <a:r>
              <a:rPr lang="en-US" sz="1200" dirty="0"/>
              <a:t>, </a:t>
            </a:r>
            <a:r>
              <a:rPr lang="en-US" sz="1200" dirty="0" err="1"/>
              <a:t>mae'r</a:t>
            </a:r>
            <a:r>
              <a:rPr lang="en-US" sz="1200" dirty="0"/>
              <a:t> </a:t>
            </a:r>
            <a:r>
              <a:rPr lang="en-US" sz="1200" dirty="0" err="1"/>
              <a:t>galon</a:t>
            </a:r>
            <a:r>
              <a:rPr lang="en-US" sz="1200" dirty="0"/>
              <a:t> </a:t>
            </a:r>
            <a:r>
              <a:rPr lang="en-US" sz="1200" dirty="0" err="1"/>
              <a:t>yn</a:t>
            </a:r>
            <a:r>
              <a:rPr lang="en-US" sz="1200" dirty="0"/>
              <a:t> </a:t>
            </a:r>
            <a:r>
              <a:rPr lang="en-US" sz="1200" dirty="0" err="1"/>
              <a:t>dechrau</a:t>
            </a:r>
            <a:r>
              <a:rPr lang="en-US" sz="1200" dirty="0"/>
              <a:t> </a:t>
            </a:r>
            <a:r>
              <a:rPr lang="en-US" sz="1200" dirty="0" err="1"/>
              <a:t>curo</a:t>
            </a:r>
            <a:r>
              <a:rPr lang="en-US" sz="1200" dirty="0"/>
              <a:t>, </a:t>
            </a:r>
            <a:r>
              <a:rPr lang="en-US" sz="1200" dirty="0" err="1"/>
              <a:t>mae</a:t>
            </a:r>
            <a:r>
              <a:rPr lang="en-US" sz="1200" dirty="0"/>
              <a:t> </a:t>
            </a:r>
            <a:r>
              <a:rPr lang="en-US" sz="1200" dirty="0" err="1"/>
              <a:t>aelodau</a:t>
            </a:r>
            <a:r>
              <a:rPr lang="en-US" sz="1200" dirty="0"/>
              <a:t>, </a:t>
            </a:r>
            <a:r>
              <a:rPr lang="en-US" sz="1200" dirty="0" err="1"/>
              <a:t>nodweddion</a:t>
            </a:r>
            <a:r>
              <a:rPr lang="en-US" sz="1200" dirty="0"/>
              <a:t> </a:t>
            </a:r>
            <a:r>
              <a:rPr lang="en-US" sz="1200" dirty="0" err="1"/>
              <a:t>wyneb</a:t>
            </a:r>
            <a:r>
              <a:rPr lang="en-US" sz="1200" dirty="0"/>
              <a:t> a </a:t>
            </a:r>
            <a:r>
              <a:rPr lang="en-US" sz="1200" dirty="0" err="1"/>
              <a:t>phrif</a:t>
            </a:r>
            <a:r>
              <a:rPr lang="en-US" sz="1200" dirty="0"/>
              <a:t> </a:t>
            </a:r>
            <a:r>
              <a:rPr lang="en-US" sz="1200" dirty="0" err="1"/>
              <a:t>organau'n</a:t>
            </a:r>
            <a:r>
              <a:rPr lang="en-US" sz="1200" dirty="0"/>
              <a:t> </a:t>
            </a:r>
            <a:r>
              <a:rPr lang="en-US" sz="1200" dirty="0" err="1"/>
              <a:t>datblygu</a:t>
            </a:r>
            <a:r>
              <a:rPr lang="en-US" sz="1200" dirty="0"/>
              <a:t>.</a:t>
            </a:r>
          </a:p>
          <a:p>
            <a:r>
              <a:rPr lang="en-US" sz="1200" dirty="0" err="1"/>
              <a:t>Erbyn</a:t>
            </a:r>
            <a:r>
              <a:rPr lang="en-US" sz="1200" dirty="0"/>
              <a:t> </a:t>
            </a:r>
            <a:r>
              <a:rPr lang="en-US" sz="1200" dirty="0" err="1"/>
              <a:t>wythnos</a:t>
            </a:r>
            <a:r>
              <a:rPr lang="en-US" sz="1200" dirty="0"/>
              <a:t> 11 </a:t>
            </a:r>
            <a:r>
              <a:rPr lang="en-US" sz="1200" dirty="0" err="1"/>
              <a:t>mae'r</a:t>
            </a:r>
            <a:r>
              <a:rPr lang="en-US" sz="1200" dirty="0"/>
              <a:t> </a:t>
            </a:r>
            <a:r>
              <a:rPr lang="en-US" sz="1200" dirty="0" err="1"/>
              <a:t>ffetws</a:t>
            </a:r>
            <a:r>
              <a:rPr lang="en-US" sz="1200" dirty="0"/>
              <a:t> </a:t>
            </a:r>
            <a:r>
              <a:rPr lang="en-US" sz="1200" dirty="0" err="1"/>
              <a:t>yn</a:t>
            </a:r>
            <a:r>
              <a:rPr lang="en-US" sz="1200" dirty="0"/>
              <a:t> </a:t>
            </a:r>
            <a:r>
              <a:rPr lang="en-US" sz="1200" dirty="0" err="1"/>
              <a:t>dechrau</a:t>
            </a:r>
            <a:r>
              <a:rPr lang="en-US" sz="1200" dirty="0"/>
              <a:t> </a:t>
            </a:r>
            <a:r>
              <a:rPr lang="en-US" sz="1200" dirty="0" err="1"/>
              <a:t>symud</a:t>
            </a:r>
            <a:r>
              <a:rPr lang="en-US" sz="1200" dirty="0"/>
              <a:t> ac </a:t>
            </a:r>
            <a:r>
              <a:rPr lang="en-US" sz="1200" dirty="0" err="1"/>
              <a:t>mae</a:t>
            </a:r>
            <a:r>
              <a:rPr lang="en-US" sz="1200" dirty="0"/>
              <a:t> </a:t>
            </a:r>
            <a:r>
              <a:rPr lang="en-US" sz="1200" dirty="0" err="1"/>
              <a:t>tua</a:t>
            </a:r>
            <a:r>
              <a:rPr lang="en-US" sz="1200" dirty="0"/>
              <a:t> 2-3 </a:t>
            </a:r>
            <a:r>
              <a:rPr lang="en-US" sz="1200" dirty="0" err="1"/>
              <a:t>modfedd</a:t>
            </a:r>
            <a:r>
              <a:rPr lang="en-US" sz="1200" dirty="0"/>
              <a:t> o hyd.</a:t>
            </a:r>
          </a:p>
        </p:txBody>
      </p:sp>
      <p:cxnSp>
        <p:nvCxnSpPr>
          <p:cNvPr id="13" name="Straight Arrow Connector 12">
            <a:extLst>
              <a:ext uri="{FF2B5EF4-FFF2-40B4-BE49-F238E27FC236}">
                <a16:creationId xmlns:a16="http://schemas.microsoft.com/office/drawing/2014/main" id="{80C8FEF2-2124-DD4C-14A9-D09C586E9043}"/>
              </a:ext>
            </a:extLst>
          </p:cNvPr>
          <p:cNvCxnSpPr>
            <a:cxnSpLocks/>
          </p:cNvCxnSpPr>
          <p:nvPr/>
        </p:nvCxnSpPr>
        <p:spPr>
          <a:xfrm>
            <a:off x="2243605" y="3353162"/>
            <a:ext cx="0" cy="3044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2DF0985F-E8FA-46A2-7CCE-321D83CF84F8}"/>
              </a:ext>
            </a:extLst>
          </p:cNvPr>
          <p:cNvSpPr txBox="1"/>
          <p:nvPr/>
        </p:nvSpPr>
        <p:spPr>
          <a:xfrm>
            <a:off x="1835677" y="3682145"/>
            <a:ext cx="2846322" cy="1384995"/>
          </a:xfrm>
          <a:prstGeom prst="rect">
            <a:avLst/>
          </a:prstGeom>
          <a:noFill/>
          <a:ln>
            <a:solidFill>
              <a:srgbClr val="0070C0"/>
            </a:solidFill>
          </a:ln>
        </p:spPr>
        <p:txBody>
          <a:bodyPr wrap="square" rtlCol="0">
            <a:spAutoFit/>
          </a:bodyPr>
          <a:lstStyle/>
          <a:p>
            <a:r>
              <a:rPr lang="en-US" sz="1200" b="1" dirty="0"/>
              <a:t>Ail </a:t>
            </a:r>
            <a:r>
              <a:rPr lang="en-US" sz="1200" b="1" dirty="0" err="1"/>
              <a:t>dymor</a:t>
            </a:r>
            <a:r>
              <a:rPr lang="en-US" sz="1200" b="1" dirty="0"/>
              <a:t> (</a:t>
            </a:r>
            <a:r>
              <a:rPr lang="en-US" sz="1200" b="1" dirty="0" err="1"/>
              <a:t>wythnos</a:t>
            </a:r>
            <a:r>
              <a:rPr lang="en-US" sz="1200" b="1" dirty="0"/>
              <a:t> 13-26) -</a:t>
            </a:r>
          </a:p>
          <a:p>
            <a:r>
              <a:rPr lang="en-US" sz="1200" dirty="0" err="1"/>
              <a:t>Ffurfiad</a:t>
            </a:r>
            <a:r>
              <a:rPr lang="en-US" sz="1200" dirty="0"/>
              <a:t> </a:t>
            </a:r>
            <a:r>
              <a:rPr lang="en-US" sz="1200" dirty="0" err="1"/>
              <a:t>gwallt</a:t>
            </a:r>
            <a:r>
              <a:rPr lang="en-US" sz="1200" dirty="0"/>
              <a:t>, </a:t>
            </a:r>
            <a:r>
              <a:rPr lang="en-US" sz="1200" dirty="0" err="1"/>
              <a:t>croen</a:t>
            </a:r>
            <a:r>
              <a:rPr lang="en-US" sz="1200" dirty="0"/>
              <a:t> ac </a:t>
            </a:r>
            <a:r>
              <a:rPr lang="en-US" sz="1200" dirty="0" err="1"/>
              <a:t>olion</a:t>
            </a:r>
            <a:r>
              <a:rPr lang="en-US" sz="1200" dirty="0"/>
              <a:t> </a:t>
            </a:r>
            <a:r>
              <a:rPr lang="en-US" sz="1200" dirty="0" err="1"/>
              <a:t>bysedd</a:t>
            </a:r>
            <a:r>
              <a:rPr lang="en-US" sz="1200" dirty="0"/>
              <a:t>, </a:t>
            </a:r>
          </a:p>
          <a:p>
            <a:r>
              <a:rPr lang="en-US" sz="1200" dirty="0"/>
              <a:t>y system </a:t>
            </a:r>
            <a:r>
              <a:rPr lang="en-US" sz="1200" dirty="0" err="1"/>
              <a:t>nerfol</a:t>
            </a:r>
            <a:r>
              <a:rPr lang="en-US" sz="1200" dirty="0"/>
              <a:t> </a:t>
            </a:r>
            <a:r>
              <a:rPr lang="en-US" sz="1200" dirty="0" err="1"/>
              <a:t>a'r</a:t>
            </a:r>
            <a:r>
              <a:rPr lang="en-US" sz="1200" dirty="0"/>
              <a:t> </a:t>
            </a:r>
            <a:r>
              <a:rPr lang="en-US" sz="1200" dirty="0" err="1"/>
              <a:t>cyhyrau</a:t>
            </a:r>
            <a:r>
              <a:rPr lang="en-US" sz="1200" dirty="0"/>
              <a:t> </a:t>
            </a:r>
            <a:r>
              <a:rPr lang="en-US" sz="1200" dirty="0" err="1"/>
              <a:t>yn</a:t>
            </a:r>
            <a:r>
              <a:rPr lang="en-US" sz="1200" dirty="0"/>
              <a:t> </a:t>
            </a:r>
            <a:r>
              <a:rPr lang="en-US" sz="1200" dirty="0" err="1"/>
              <a:t>datblygu</a:t>
            </a:r>
            <a:r>
              <a:rPr lang="en-US" sz="1200" dirty="0"/>
              <a:t>.</a:t>
            </a:r>
          </a:p>
          <a:p>
            <a:r>
              <a:rPr lang="en-US" sz="1200" dirty="0" err="1"/>
              <a:t>Mae'r</a:t>
            </a:r>
            <a:r>
              <a:rPr lang="en-US" sz="1200" dirty="0"/>
              <a:t> </a:t>
            </a:r>
            <a:r>
              <a:rPr lang="en-US" sz="1200" dirty="0" err="1"/>
              <a:t>babi</a:t>
            </a:r>
            <a:r>
              <a:rPr lang="en-US" sz="1200" dirty="0"/>
              <a:t> </a:t>
            </a:r>
            <a:r>
              <a:rPr lang="en-US" sz="1200" dirty="0" err="1"/>
              <a:t>yn</a:t>
            </a:r>
            <a:r>
              <a:rPr lang="en-US" sz="1200" dirty="0"/>
              <a:t> </a:t>
            </a:r>
            <a:r>
              <a:rPr lang="en-US" sz="1200" dirty="0" err="1"/>
              <a:t>dechrau</a:t>
            </a:r>
            <a:r>
              <a:rPr lang="en-US" sz="1200" dirty="0"/>
              <a:t> </a:t>
            </a:r>
            <a:r>
              <a:rPr lang="en-US" sz="1200" dirty="0" err="1"/>
              <a:t>clywed</a:t>
            </a:r>
            <a:r>
              <a:rPr lang="en-US" sz="1200" dirty="0"/>
              <a:t>, ac </a:t>
            </a:r>
            <a:r>
              <a:rPr lang="en-US" sz="1200" dirty="0" err="1"/>
              <a:t>mae'r</a:t>
            </a:r>
            <a:r>
              <a:rPr lang="en-US" sz="1200" dirty="0"/>
              <a:t> </a:t>
            </a:r>
            <a:r>
              <a:rPr lang="en-US" sz="1200" dirty="0" err="1"/>
              <a:t>llygaid</a:t>
            </a:r>
            <a:r>
              <a:rPr lang="en-US" sz="1200" dirty="0"/>
              <a:t> </a:t>
            </a:r>
            <a:r>
              <a:rPr lang="en-US" sz="1200" dirty="0" err="1"/>
              <a:t>yn</a:t>
            </a:r>
            <a:r>
              <a:rPr lang="en-US" sz="1200" dirty="0"/>
              <a:t> </a:t>
            </a:r>
            <a:r>
              <a:rPr lang="en-US" sz="1200" dirty="0" err="1"/>
              <a:t>datblygu</a:t>
            </a:r>
            <a:r>
              <a:rPr lang="en-US" sz="1200" dirty="0"/>
              <a:t> </a:t>
            </a:r>
          </a:p>
          <a:p>
            <a:r>
              <a:rPr lang="en-US" sz="1200" dirty="0"/>
              <a:t>(er </a:t>
            </a:r>
            <a:r>
              <a:rPr lang="en-US" sz="1200" dirty="0" err="1"/>
              <a:t>eu</a:t>
            </a:r>
            <a:r>
              <a:rPr lang="en-US" sz="1200" dirty="0"/>
              <a:t> bod </a:t>
            </a:r>
            <a:r>
              <a:rPr lang="en-US" sz="1200" dirty="0" err="1"/>
              <a:t>yn</a:t>
            </a:r>
            <a:r>
              <a:rPr lang="en-US" sz="1200" dirty="0"/>
              <a:t> </a:t>
            </a:r>
            <a:r>
              <a:rPr lang="en-US" sz="1200" dirty="0" err="1"/>
              <a:t>parhau</a:t>
            </a:r>
            <a:r>
              <a:rPr lang="en-US" sz="1200" dirty="0"/>
              <a:t> </a:t>
            </a:r>
            <a:r>
              <a:rPr lang="en-US" sz="1200" dirty="0" err="1"/>
              <a:t>ar</a:t>
            </a:r>
            <a:r>
              <a:rPr lang="en-US" sz="1200" dirty="0"/>
              <a:t> </a:t>
            </a:r>
            <a:r>
              <a:rPr lang="en-US" sz="1200" dirty="0" err="1"/>
              <a:t>gau</a:t>
            </a:r>
            <a:r>
              <a:rPr lang="en-US" sz="1200" dirty="0"/>
              <a:t>).</a:t>
            </a:r>
          </a:p>
        </p:txBody>
      </p:sp>
    </p:spTree>
    <p:extLst>
      <p:ext uri="{BB962C8B-B14F-4D97-AF65-F5344CB8AC3E}">
        <p14:creationId xmlns:p14="http://schemas.microsoft.com/office/powerpoint/2010/main" val="1717024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0718DD6-79E8-1C54-43BC-86364916AFED}"/>
              </a:ext>
            </a:extLst>
          </p:cNvPr>
          <p:cNvSpPr>
            <a:spLocks noGrp="1"/>
          </p:cNvSpPr>
          <p:nvPr>
            <p:ph type="title"/>
          </p:nvPr>
        </p:nvSpPr>
        <p:spPr>
          <a:xfrm>
            <a:off x="838200" y="365125"/>
            <a:ext cx="10515600" cy="1325563"/>
          </a:xfrm>
        </p:spPr>
        <p:txBody>
          <a:bodyPr/>
          <a:lstStyle/>
          <a:p>
            <a:r>
              <a:rPr lang="en-GB" dirty="0"/>
              <a:t>Creu </a:t>
            </a:r>
            <a:r>
              <a:rPr lang="en-GB" dirty="0" err="1"/>
              <a:t>llinell</a:t>
            </a:r>
            <a:r>
              <a:rPr lang="en-GB" dirty="0"/>
              <a:t> </a:t>
            </a:r>
            <a:r>
              <a:rPr lang="en-GB" dirty="0" err="1"/>
              <a:t>amser</a:t>
            </a:r>
            <a:br>
              <a:rPr lang="en-GB" dirty="0"/>
            </a:br>
            <a:r>
              <a:rPr lang="en-GB" dirty="0">
                <a:solidFill>
                  <a:srgbClr val="0070C0"/>
                </a:solidFill>
              </a:rPr>
              <a:t>Timeline creation</a:t>
            </a:r>
            <a:endParaRPr lang="en-US" dirty="0">
              <a:solidFill>
                <a:srgbClr val="0070C0"/>
              </a:solidFill>
            </a:endParaRPr>
          </a:p>
        </p:txBody>
      </p:sp>
      <p:sp>
        <p:nvSpPr>
          <p:cNvPr id="7" name="Arrow: Left-Right 6">
            <a:extLst>
              <a:ext uri="{FF2B5EF4-FFF2-40B4-BE49-F238E27FC236}">
                <a16:creationId xmlns:a16="http://schemas.microsoft.com/office/drawing/2014/main" id="{4B750459-42D2-953C-AC57-3EE48400E3BE}"/>
              </a:ext>
            </a:extLst>
          </p:cNvPr>
          <p:cNvSpPr/>
          <p:nvPr/>
        </p:nvSpPr>
        <p:spPr>
          <a:xfrm>
            <a:off x="173025" y="3174618"/>
            <a:ext cx="11845949" cy="254382"/>
          </a:xfrm>
          <a:prstGeom prst="left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2482412-A4C0-4370-9E2F-FB4A6781A37D}"/>
              </a:ext>
            </a:extLst>
          </p:cNvPr>
          <p:cNvSpPr txBox="1"/>
          <p:nvPr/>
        </p:nvSpPr>
        <p:spPr>
          <a:xfrm>
            <a:off x="173025" y="3774478"/>
            <a:ext cx="1287532" cy="369332"/>
          </a:xfrm>
          <a:prstGeom prst="rect">
            <a:avLst/>
          </a:prstGeom>
          <a:noFill/>
        </p:spPr>
        <p:txBody>
          <a:bodyPr wrap="none" rtlCol="0">
            <a:spAutoFit/>
          </a:bodyPr>
          <a:lstStyle/>
          <a:p>
            <a:r>
              <a:rPr lang="en-GB" dirty="0"/>
              <a:t>Pregnancy</a:t>
            </a:r>
            <a:endParaRPr lang="en-US" dirty="0"/>
          </a:p>
        </p:txBody>
      </p:sp>
      <p:cxnSp>
        <p:nvCxnSpPr>
          <p:cNvPr id="10" name="Straight Arrow Connector 9">
            <a:extLst>
              <a:ext uri="{FF2B5EF4-FFF2-40B4-BE49-F238E27FC236}">
                <a16:creationId xmlns:a16="http://schemas.microsoft.com/office/drawing/2014/main" id="{F31B9A7D-A66A-141A-DD55-631B42625E79}"/>
              </a:ext>
            </a:extLst>
          </p:cNvPr>
          <p:cNvCxnSpPr>
            <a:cxnSpLocks/>
          </p:cNvCxnSpPr>
          <p:nvPr/>
        </p:nvCxnSpPr>
        <p:spPr>
          <a:xfrm flipV="1">
            <a:off x="1086280" y="2949456"/>
            <a:ext cx="0" cy="27500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71ACDA0B-5162-F2A4-2DEE-DBDC25EA5724}"/>
              </a:ext>
            </a:extLst>
          </p:cNvPr>
          <p:cNvSpPr txBox="1"/>
          <p:nvPr/>
        </p:nvSpPr>
        <p:spPr>
          <a:xfrm>
            <a:off x="708144" y="1746298"/>
            <a:ext cx="2585071" cy="1200329"/>
          </a:xfrm>
          <a:prstGeom prst="rect">
            <a:avLst/>
          </a:prstGeom>
          <a:noFill/>
          <a:ln>
            <a:solidFill>
              <a:srgbClr val="0070C0"/>
            </a:solidFill>
          </a:ln>
        </p:spPr>
        <p:txBody>
          <a:bodyPr wrap="square" rtlCol="0">
            <a:spAutoFit/>
          </a:bodyPr>
          <a:lstStyle/>
          <a:p>
            <a:r>
              <a:rPr lang="en-GB" sz="1200" b="1" dirty="0"/>
              <a:t>First trimester (week 1-12)-</a:t>
            </a:r>
          </a:p>
          <a:p>
            <a:r>
              <a:rPr lang="en-GB" sz="1200" dirty="0"/>
              <a:t>The egg is fertilised, the heart begins to beat, limbs, facial features and major organs develop.</a:t>
            </a:r>
          </a:p>
          <a:p>
            <a:r>
              <a:rPr lang="en-GB" sz="1200" dirty="0"/>
              <a:t>By week 11 the </a:t>
            </a:r>
            <a:r>
              <a:rPr lang="en-GB" sz="1200" dirty="0" err="1"/>
              <a:t>fetus</a:t>
            </a:r>
            <a:r>
              <a:rPr lang="en-GB" sz="1200" dirty="0"/>
              <a:t> begins to move and is about 2-3inches long.</a:t>
            </a:r>
            <a:endParaRPr lang="en-US" sz="1200" dirty="0"/>
          </a:p>
        </p:txBody>
      </p:sp>
      <p:cxnSp>
        <p:nvCxnSpPr>
          <p:cNvPr id="13" name="Straight Arrow Connector 12">
            <a:extLst>
              <a:ext uri="{FF2B5EF4-FFF2-40B4-BE49-F238E27FC236}">
                <a16:creationId xmlns:a16="http://schemas.microsoft.com/office/drawing/2014/main" id="{B898E82D-5928-25E7-FE61-9295CE6DD548}"/>
              </a:ext>
            </a:extLst>
          </p:cNvPr>
          <p:cNvCxnSpPr>
            <a:cxnSpLocks/>
          </p:cNvCxnSpPr>
          <p:nvPr/>
        </p:nvCxnSpPr>
        <p:spPr>
          <a:xfrm>
            <a:off x="2243605" y="3353162"/>
            <a:ext cx="0" cy="3044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A566E301-0919-940B-3CED-D7F133FD7020}"/>
              </a:ext>
            </a:extLst>
          </p:cNvPr>
          <p:cNvSpPr txBox="1"/>
          <p:nvPr/>
        </p:nvSpPr>
        <p:spPr>
          <a:xfrm>
            <a:off x="1835676" y="3682145"/>
            <a:ext cx="3160994" cy="1015663"/>
          </a:xfrm>
          <a:prstGeom prst="rect">
            <a:avLst/>
          </a:prstGeom>
          <a:noFill/>
          <a:ln>
            <a:solidFill>
              <a:srgbClr val="0070C0"/>
            </a:solidFill>
          </a:ln>
        </p:spPr>
        <p:txBody>
          <a:bodyPr wrap="none" rtlCol="0">
            <a:spAutoFit/>
          </a:bodyPr>
          <a:lstStyle/>
          <a:p>
            <a:r>
              <a:rPr lang="en-GB" sz="1200" b="1" dirty="0"/>
              <a:t>Second trimester (week 13-26)-</a:t>
            </a:r>
          </a:p>
          <a:p>
            <a:r>
              <a:rPr lang="en-US" sz="1200" dirty="0"/>
              <a:t>Hair, skin and fingerprints form, </a:t>
            </a:r>
          </a:p>
          <a:p>
            <a:r>
              <a:rPr lang="en-US" sz="1200" dirty="0"/>
              <a:t>the nervous system and muscles develop.</a:t>
            </a:r>
          </a:p>
          <a:p>
            <a:r>
              <a:rPr lang="en-US" sz="1200" dirty="0"/>
              <a:t>The baby begins to hear, and eyes develop </a:t>
            </a:r>
          </a:p>
          <a:p>
            <a:r>
              <a:rPr lang="en-US" sz="1200" dirty="0"/>
              <a:t>(although they remain closed).</a:t>
            </a:r>
          </a:p>
        </p:txBody>
      </p:sp>
    </p:spTree>
    <p:extLst>
      <p:ext uri="{BB962C8B-B14F-4D97-AF65-F5344CB8AC3E}">
        <p14:creationId xmlns:p14="http://schemas.microsoft.com/office/powerpoint/2010/main" val="939306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38B5F90-7898-F65A-1344-4245DD81B45E}"/>
              </a:ext>
            </a:extLst>
          </p:cNvPr>
          <p:cNvGraphicFramePr>
            <a:graphicFrameLocks noGrp="1"/>
          </p:cNvGraphicFramePr>
          <p:nvPr>
            <p:ph sz="half" idx="1"/>
          </p:nvPr>
        </p:nvGraphicFramePr>
        <p:xfrm>
          <a:off x="182034" y="156030"/>
          <a:ext cx="11827932" cy="5721992"/>
        </p:xfrm>
        <a:graphic>
          <a:graphicData uri="http://schemas.openxmlformats.org/drawingml/2006/table">
            <a:tbl>
              <a:tblPr firstRow="1" bandRow="1">
                <a:tableStyleId>{5C22544A-7EE6-4342-B048-85BDC9FD1C3A}</a:tableStyleId>
              </a:tblPr>
              <a:tblGrid>
                <a:gridCol w="1269395">
                  <a:extLst>
                    <a:ext uri="{9D8B030D-6E8A-4147-A177-3AD203B41FA5}">
                      <a16:colId xmlns:a16="http://schemas.microsoft.com/office/drawing/2014/main" val="3117774118"/>
                    </a:ext>
                  </a:extLst>
                </a:gridCol>
                <a:gridCol w="5016936">
                  <a:extLst>
                    <a:ext uri="{9D8B030D-6E8A-4147-A177-3AD203B41FA5}">
                      <a16:colId xmlns:a16="http://schemas.microsoft.com/office/drawing/2014/main" val="240065524"/>
                    </a:ext>
                  </a:extLst>
                </a:gridCol>
                <a:gridCol w="5541601">
                  <a:extLst>
                    <a:ext uri="{9D8B030D-6E8A-4147-A177-3AD203B41FA5}">
                      <a16:colId xmlns:a16="http://schemas.microsoft.com/office/drawing/2014/main" val="384679133"/>
                    </a:ext>
                  </a:extLst>
                </a:gridCol>
              </a:tblGrid>
              <a:tr h="1028072">
                <a:tc>
                  <a:txBody>
                    <a:bodyPr/>
                    <a:lstStyle/>
                    <a:p>
                      <a:r>
                        <a:rPr lang="en-GB" dirty="0" err="1"/>
                        <a:t>Oedran</a:t>
                      </a:r>
                      <a:endParaRPr lang="en-GB" dirty="0"/>
                    </a:p>
                    <a:p>
                      <a:r>
                        <a:rPr lang="en-GB" dirty="0"/>
                        <a:t>Age</a:t>
                      </a:r>
                      <a:endParaRPr lang="en-US" dirty="0"/>
                    </a:p>
                  </a:txBody>
                  <a:tcPr/>
                </a:tc>
                <a:tc>
                  <a:txBody>
                    <a:bodyPr/>
                    <a:lstStyle/>
                    <a:p>
                      <a:r>
                        <a:rPr lang="en-GB" dirty="0" err="1"/>
                        <a:t>Gallu</a:t>
                      </a:r>
                      <a:endParaRPr lang="en-GB" dirty="0"/>
                    </a:p>
                    <a:p>
                      <a:endParaRPr lang="en-US" dirty="0"/>
                    </a:p>
                  </a:txBody>
                  <a:tcPr/>
                </a:tc>
                <a:tc>
                  <a:txBody>
                    <a:bodyPr/>
                    <a:lstStyle/>
                    <a:p>
                      <a:r>
                        <a:rPr lang="en-GB" dirty="0"/>
                        <a:t>Ability</a:t>
                      </a:r>
                      <a:endParaRPr lang="en-US" dirty="0"/>
                    </a:p>
                  </a:txBody>
                  <a:tcPr/>
                </a:tc>
                <a:extLst>
                  <a:ext uri="{0D108BD9-81ED-4DB2-BD59-A6C34878D82A}">
                    <a16:rowId xmlns:a16="http://schemas.microsoft.com/office/drawing/2014/main" val="1215966710"/>
                  </a:ext>
                </a:extLst>
              </a:tr>
              <a:tr h="595629">
                <a:tc>
                  <a:txBody>
                    <a:bodyPr/>
                    <a:lstStyle/>
                    <a:p>
                      <a:r>
                        <a:rPr lang="en-GB" dirty="0"/>
                        <a:t>1-2 mis/month</a:t>
                      </a:r>
                      <a:endParaRPr lang="en-US" dirty="0"/>
                    </a:p>
                  </a:txBody>
                  <a:tcPr/>
                </a:tc>
                <a:tc>
                  <a:txBody>
                    <a:bodyPr/>
                    <a:lstStyle/>
                    <a:p>
                      <a:pPr algn="l">
                        <a:buFont typeface="Arial" panose="020B0604020202020204" pitchFamily="34" charset="0"/>
                        <a:buChar char="•"/>
                      </a:pPr>
                      <a:r>
                        <a:rPr lang="en-GB" sz="1400" dirty="0">
                          <a:solidFill>
                            <a:srgbClr val="1F1F1F"/>
                          </a:solidFill>
                          <a:latin typeface="Arial" panose="020B0604020202020204" pitchFamily="34" charset="0"/>
                        </a:rPr>
                        <a:t>Estyn </a:t>
                      </a:r>
                      <a:r>
                        <a:rPr lang="en-GB" sz="1400" dirty="0" err="1">
                          <a:solidFill>
                            <a:srgbClr val="1F1F1F"/>
                          </a:solidFill>
                          <a:latin typeface="Arial" panose="020B0604020202020204" pitchFamily="34" charset="0"/>
                        </a:rPr>
                        <a:t>allan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atoch</a:t>
                      </a:r>
                      <a:r>
                        <a:rPr lang="en-GB" sz="1400" dirty="0">
                          <a:solidFill>
                            <a:srgbClr val="1F1F1F"/>
                          </a:solidFill>
                          <a:latin typeface="Arial" panose="020B0604020202020204" pitchFamily="34" charset="0"/>
                        </a:rPr>
                        <a:t> pan </a:t>
                      </a:r>
                      <a:r>
                        <a:rPr lang="en-GB" sz="1400" dirty="0" err="1">
                          <a:solidFill>
                            <a:srgbClr val="1F1F1F"/>
                          </a:solidFill>
                          <a:latin typeface="Arial" panose="020B0604020202020204" pitchFamily="34" charset="0"/>
                        </a:rPr>
                        <a:t>fydd</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eisiau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sylw</a:t>
                      </a:r>
                      <a:r>
                        <a:rPr lang="en-GB" sz="1400" dirty="0">
                          <a:solidFill>
                            <a:srgbClr val="1F1F1F"/>
                          </a:solidFill>
                          <a:latin typeface="Arial" panose="020B0604020202020204" pitchFamily="34" charset="0"/>
                        </a:rPr>
                        <a:t> neu </a:t>
                      </a:r>
                      <a:r>
                        <a:rPr lang="en-GB" sz="1400" dirty="0" err="1">
                          <a:solidFill>
                            <a:srgbClr val="1F1F1F"/>
                          </a:solidFill>
                          <a:latin typeface="Arial" panose="020B0604020202020204" pitchFamily="34" charset="0"/>
                        </a:rPr>
                        <a:t>sicrwydd</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err="1">
                          <a:solidFill>
                            <a:srgbClr val="1F1F1F"/>
                          </a:solidFill>
                          <a:latin typeface="Arial" panose="020B0604020202020204" pitchFamily="34" charset="0"/>
                        </a:rPr>
                        <a:t>Symud</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freichiau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goesau’n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gryfach</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err="1">
                          <a:solidFill>
                            <a:srgbClr val="1F1F1F"/>
                          </a:solidFill>
                          <a:latin typeface="Arial" panose="020B0604020202020204" pitchFamily="34" charset="0"/>
                        </a:rPr>
                        <a:t>Gwenu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ar</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bobl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chwythu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swigod</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a:solidFill>
                            <a:srgbClr val="1F1F1F"/>
                          </a:solidFill>
                          <a:latin typeface="Arial" panose="020B0604020202020204" pitchFamily="34" charset="0"/>
                        </a:rPr>
                        <a:t>Dilyn </a:t>
                      </a:r>
                      <a:r>
                        <a:rPr lang="en-GB" sz="1400" dirty="0" err="1">
                          <a:solidFill>
                            <a:srgbClr val="1F1F1F"/>
                          </a:solidFill>
                          <a:latin typeface="Arial" panose="020B0604020202020204" pitchFamily="34" charset="0"/>
                        </a:rPr>
                        <a:t>pethau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sy’n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symud</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gyda’i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lygaid</a:t>
                      </a:r>
                      <a:r>
                        <a:rPr lang="en-GB" sz="1400" dirty="0">
                          <a:solidFill>
                            <a:srgbClr val="1F1F1F"/>
                          </a:solidFill>
                          <a:latin typeface="Arial" panose="020B0604020202020204" pitchFamily="34" charset="0"/>
                        </a:rPr>
                        <a:t>;</a:t>
                      </a:r>
                    </a:p>
                  </a:txBody>
                  <a:tcPr/>
                </a:tc>
                <a:tc>
                  <a:txBody>
                    <a:bodyPr/>
                    <a:lstStyle/>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Reach out for you when they need attention or to feel secure;</a:t>
                      </a:r>
                    </a:p>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Move their arms and legs more strongly;</a:t>
                      </a:r>
                    </a:p>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Smile at people, blow bubbles;</a:t>
                      </a:r>
                    </a:p>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Follow moving objects with their eyes;</a:t>
                      </a:r>
                    </a:p>
                  </a:txBody>
                  <a:tcPr/>
                </a:tc>
                <a:extLst>
                  <a:ext uri="{0D108BD9-81ED-4DB2-BD59-A6C34878D82A}">
                    <a16:rowId xmlns:a16="http://schemas.microsoft.com/office/drawing/2014/main" val="4001295826"/>
                  </a:ext>
                </a:extLst>
              </a:tr>
              <a:tr h="595629">
                <a:tc>
                  <a:txBody>
                    <a:bodyPr/>
                    <a:lstStyle/>
                    <a:p>
                      <a:r>
                        <a:rPr lang="en-GB" dirty="0"/>
                        <a:t>3-4 mis/month</a:t>
                      </a:r>
                      <a:endParaRPr lang="en-US" dirty="0"/>
                    </a:p>
                  </a:txBody>
                  <a:tcPr/>
                </a:tc>
                <a:tc>
                  <a:txBody>
                    <a:bodyPr/>
                    <a:lstStyle/>
                    <a:p>
                      <a:pPr algn="l">
                        <a:buFont typeface="Arial" panose="020B0604020202020204" pitchFamily="34" charset="0"/>
                        <a:buChar char="•"/>
                      </a:pPr>
                      <a:r>
                        <a:rPr lang="en-GB" sz="1400" b="0" i="0" dirty="0" err="1">
                          <a:solidFill>
                            <a:srgbClr val="1F1F1F"/>
                          </a:solidFill>
                          <a:effectLst/>
                          <a:latin typeface="Arial" panose="020B0604020202020204" pitchFamily="34" charset="0"/>
                        </a:rPr>
                        <a:t>Adnabod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pobl</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gyfarwydd</a:t>
                      </a:r>
                      <a:r>
                        <a:rPr lang="en-GB" sz="1400" b="0" i="0" dirty="0">
                          <a:solidFill>
                            <a:srgbClr val="1F1F1F"/>
                          </a:solidFill>
                          <a:effectLst/>
                          <a:latin typeface="Arial" panose="020B0604020202020204" pitchFamily="34" charset="0"/>
                        </a:rPr>
                        <a:t>;</a:t>
                      </a:r>
                    </a:p>
                    <a:p>
                      <a:pPr algn="l">
                        <a:buFont typeface="Arial" panose="020B0604020202020204" pitchFamily="34" charset="0"/>
                        <a:buChar char="•"/>
                      </a:pPr>
                      <a:r>
                        <a:rPr lang="en-GB" sz="1400" b="0" i="0" dirty="0" err="1">
                          <a:solidFill>
                            <a:srgbClr val="1F1F1F"/>
                          </a:solidFill>
                          <a:effectLst/>
                          <a:latin typeface="Arial" panose="020B0604020202020204" pitchFamily="34" charset="0"/>
                        </a:rPr>
                        <a:t>Troi</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atoch</a:t>
                      </a:r>
                      <a:r>
                        <a:rPr lang="en-GB" sz="1400" b="0" i="0" dirty="0">
                          <a:solidFill>
                            <a:srgbClr val="1F1F1F"/>
                          </a:solidFill>
                          <a:effectLst/>
                          <a:latin typeface="Arial" panose="020B0604020202020204" pitchFamily="34" charset="0"/>
                        </a:rPr>
                        <a:t> chi </a:t>
                      </a:r>
                      <a:r>
                        <a:rPr lang="en-GB" sz="1400" b="0" i="0" dirty="0" err="1">
                          <a:solidFill>
                            <a:srgbClr val="1F1F1F"/>
                          </a:solidFill>
                          <a:effectLst/>
                          <a:latin typeface="Arial" panose="020B0604020202020204" pitchFamily="34" charset="0"/>
                        </a:rPr>
                        <a:t>wrth</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glywed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eich</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llais</a:t>
                      </a:r>
                      <a:r>
                        <a:rPr lang="en-GB" sz="1400" b="0" i="0" dirty="0">
                          <a:solidFill>
                            <a:srgbClr val="1F1F1F"/>
                          </a:solidFill>
                          <a:effectLst/>
                          <a:latin typeface="Arial" panose="020B0604020202020204" pitchFamily="34" charset="0"/>
                        </a:rPr>
                        <a:t>;</a:t>
                      </a:r>
                    </a:p>
                    <a:p>
                      <a:pPr algn="l">
                        <a:buFont typeface="Arial" panose="020B0604020202020204" pitchFamily="34" charset="0"/>
                        <a:buChar char="•"/>
                      </a:pPr>
                      <a:r>
                        <a:rPr lang="en-GB" sz="1400" b="0" i="0" dirty="0" err="1">
                          <a:solidFill>
                            <a:srgbClr val="1F1F1F"/>
                          </a:solidFill>
                          <a:effectLst/>
                          <a:latin typeface="Arial" panose="020B0604020202020204" pitchFamily="34" charset="0"/>
                        </a:rPr>
                        <a:t>Gafael</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yn</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ei</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draed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gyda’i</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ddwylo</a:t>
                      </a:r>
                      <a:r>
                        <a:rPr lang="en-GB" sz="1400" b="0" i="0" dirty="0">
                          <a:solidFill>
                            <a:srgbClr val="1F1F1F"/>
                          </a:solidFill>
                          <a:effectLst/>
                          <a:latin typeface="Arial" panose="020B0604020202020204" pitchFamily="34" charset="0"/>
                        </a:rPr>
                        <a:t>;</a:t>
                      </a:r>
                    </a:p>
                    <a:p>
                      <a:endParaRPr lang="en-US" dirty="0"/>
                    </a:p>
                  </a:txBody>
                  <a:tcPr/>
                </a:tc>
                <a:tc>
                  <a:txBody>
                    <a:bodyPr/>
                    <a:lstStyle/>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Recognise familiar people;</a:t>
                      </a:r>
                    </a:p>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Turn towards you when they hear your voice;</a:t>
                      </a:r>
                    </a:p>
                    <a:p>
                      <a:pPr marL="285750" indent="-285750" algn="l">
                        <a:buFont typeface="Arial" panose="020B0604020202020204" pitchFamily="34" charset="0"/>
                        <a:buChar char="•"/>
                      </a:pPr>
                      <a:r>
                        <a:rPr lang="en-GB" sz="1400" dirty="0">
                          <a:solidFill>
                            <a:schemeClr val="accent1">
                              <a:lumMod val="75000"/>
                            </a:schemeClr>
                          </a:solidFill>
                          <a:latin typeface="Arial" panose="020B0604020202020204" pitchFamily="34" charset="0"/>
                        </a:rPr>
                        <a:t>Grab their feet with their hands;</a:t>
                      </a:r>
                    </a:p>
                  </a:txBody>
                  <a:tcPr/>
                </a:tc>
                <a:extLst>
                  <a:ext uri="{0D108BD9-81ED-4DB2-BD59-A6C34878D82A}">
                    <a16:rowId xmlns:a16="http://schemas.microsoft.com/office/drawing/2014/main" val="3862720169"/>
                  </a:ext>
                </a:extLst>
              </a:tr>
              <a:tr h="595629">
                <a:tc>
                  <a:txBody>
                    <a:bodyPr/>
                    <a:lstStyle/>
                    <a:p>
                      <a:r>
                        <a:rPr lang="en-GB" dirty="0"/>
                        <a:t>5-6 mis/month</a:t>
                      </a:r>
                      <a:endParaRPr lang="en-US" dirty="0"/>
                    </a:p>
                  </a:txBody>
                  <a:tcPr/>
                </a:tc>
                <a:tc>
                  <a:txBody>
                    <a:bodyPr/>
                    <a:lstStyle/>
                    <a:p>
                      <a:pPr algn="l">
                        <a:buFont typeface="Arial" panose="020B0604020202020204" pitchFamily="34" charset="0"/>
                        <a:buChar char="•"/>
                      </a:pPr>
                      <a:r>
                        <a:rPr lang="en-GB" sz="1400" dirty="0">
                          <a:solidFill>
                            <a:srgbClr val="1F1F1F"/>
                          </a:solidFill>
                          <a:latin typeface="Arial" panose="020B0604020202020204" pitchFamily="34" charset="0"/>
                        </a:rPr>
                        <a:t>Dal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freichiau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allan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gael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godi</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err="1">
                          <a:solidFill>
                            <a:srgbClr val="1F1F1F"/>
                          </a:solidFill>
                          <a:latin typeface="Arial" panose="020B0604020202020204" pitchFamily="34" charset="0"/>
                        </a:rPr>
                        <a:t>Rholio</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drosodd</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oddi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ar</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fol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i’w</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gefn</a:t>
                      </a:r>
                      <a:r>
                        <a:rPr lang="en-GB" sz="1400" dirty="0">
                          <a:solidFill>
                            <a:srgbClr val="1F1F1F"/>
                          </a:solidFill>
                          <a:latin typeface="Arial" panose="020B0604020202020204" pitchFamily="34" charset="0"/>
                        </a:rPr>
                        <a:t>, ac </a:t>
                      </a:r>
                      <a:r>
                        <a:rPr lang="en-GB" sz="1400" dirty="0" err="1">
                          <a:solidFill>
                            <a:srgbClr val="1F1F1F"/>
                          </a:solidFill>
                          <a:latin typeface="Arial" panose="020B0604020202020204" pitchFamily="34" charset="0"/>
                        </a:rPr>
                        <a:t>weithiau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yn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ôl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o’i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gefn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i’w</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fol</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err="1">
                          <a:solidFill>
                            <a:srgbClr val="1F1F1F"/>
                          </a:solidFill>
                          <a:latin typeface="Arial" panose="020B0604020202020204" pitchFamily="34" charset="0"/>
                        </a:rPr>
                        <a:t>Eistedd</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fyny</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gyda</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rhywfaint</a:t>
                      </a:r>
                      <a:r>
                        <a:rPr lang="en-GB" sz="1400" dirty="0">
                          <a:solidFill>
                            <a:srgbClr val="1F1F1F"/>
                          </a:solidFill>
                          <a:latin typeface="Arial" panose="020B0604020202020204" pitchFamily="34" charset="0"/>
                        </a:rPr>
                        <a:t> o </a:t>
                      </a:r>
                      <a:r>
                        <a:rPr lang="en-GB" sz="1400" dirty="0" err="1">
                          <a:solidFill>
                            <a:srgbClr val="1F1F1F"/>
                          </a:solidFill>
                          <a:latin typeface="Arial" panose="020B0604020202020204" pitchFamily="34" charset="0"/>
                        </a:rPr>
                        <a:t>gymorth</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peidiwch</a:t>
                      </a:r>
                      <a:r>
                        <a:rPr lang="en-GB" sz="1400" dirty="0">
                          <a:solidFill>
                            <a:srgbClr val="1F1F1F"/>
                          </a:solidFill>
                          <a:latin typeface="Arial" panose="020B0604020202020204" pitchFamily="34" charset="0"/>
                        </a:rPr>
                        <a:t> â </a:t>
                      </a:r>
                      <a:r>
                        <a:rPr lang="en-GB" sz="1400" dirty="0" err="1">
                          <a:solidFill>
                            <a:srgbClr val="1F1F1F"/>
                          </a:solidFill>
                          <a:latin typeface="Arial" panose="020B0604020202020204" pitchFamily="34" charset="0"/>
                        </a:rPr>
                        <a:t>gadael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eich</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babi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ar</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ben </a:t>
                      </a:r>
                      <a:r>
                        <a:rPr lang="en-GB" sz="1400" dirty="0" err="1">
                          <a:solidFill>
                            <a:srgbClr val="1F1F1F"/>
                          </a:solidFill>
                          <a:latin typeface="Arial" panose="020B0604020202020204" pitchFamily="34" charset="0"/>
                        </a:rPr>
                        <a:t>ei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hun</a:t>
                      </a:r>
                      <a:r>
                        <a:rPr lang="en-GB" sz="1400" dirty="0">
                          <a:solidFill>
                            <a:srgbClr val="1F1F1F"/>
                          </a:solidFill>
                          <a:latin typeface="Arial" panose="020B0604020202020204" pitchFamily="34" charset="0"/>
                        </a:rPr>
                        <a:t>);</a:t>
                      </a:r>
                    </a:p>
                    <a:p>
                      <a:pPr algn="l">
                        <a:buFont typeface="Arial" panose="020B0604020202020204" pitchFamily="34" charset="0"/>
                        <a:buChar char="•"/>
                      </a:pPr>
                      <a:r>
                        <a:rPr lang="en-GB" sz="1400" dirty="0" err="1">
                          <a:solidFill>
                            <a:srgbClr val="1F1F1F"/>
                          </a:solidFill>
                          <a:latin typeface="Arial" panose="020B0604020202020204" pitchFamily="34" charset="0"/>
                        </a:rPr>
                        <a:t>Gafael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mewn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teganau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bach</a:t>
                      </a:r>
                      <a:r>
                        <a:rPr lang="en-GB" sz="1400" dirty="0">
                          <a:solidFill>
                            <a:srgbClr val="1F1F1F"/>
                          </a:solidFill>
                          <a:latin typeface="Arial" panose="020B0604020202020204" pitchFamily="34" charset="0"/>
                        </a:rPr>
                        <a:t> a </a:t>
                      </a:r>
                      <a:r>
                        <a:rPr lang="en-GB" sz="1400" dirty="0" err="1">
                          <a:solidFill>
                            <a:srgbClr val="1F1F1F"/>
                          </a:solidFill>
                          <a:latin typeface="Arial" panose="020B0604020202020204" pitchFamily="34" charset="0"/>
                        </a:rPr>
                        <a:t>phethau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eraill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sy’n</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cael</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eu</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rhoi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o’i</a:t>
                      </a:r>
                      <a:r>
                        <a:rPr lang="en-GB" sz="1400" dirty="0">
                          <a:solidFill>
                            <a:srgbClr val="1F1F1F"/>
                          </a:solidFill>
                          <a:latin typeface="Arial" panose="020B0604020202020204" pitchFamily="34" charset="0"/>
                        </a:rPr>
                        <a:t> </a:t>
                      </a:r>
                      <a:r>
                        <a:rPr lang="en-GB" sz="1400" dirty="0" err="1">
                          <a:solidFill>
                            <a:srgbClr val="1F1F1F"/>
                          </a:solidFill>
                          <a:latin typeface="Arial" panose="020B0604020202020204" pitchFamily="34" charset="0"/>
                        </a:rPr>
                        <a:t>flaen</a:t>
                      </a:r>
                      <a:r>
                        <a:rPr lang="en-GB" sz="1400" dirty="0">
                          <a:solidFill>
                            <a:srgbClr val="1F1F1F"/>
                          </a:solidFill>
                          <a:latin typeface="Arial" panose="020B0604020202020204" pitchFamily="34" charset="0"/>
                        </a:rPr>
                        <a:t>;</a:t>
                      </a:r>
                    </a:p>
                  </a:txBody>
                  <a:tcPr/>
                </a:tc>
                <a:tc>
                  <a:txBody>
                    <a:bodyPr/>
                    <a:lstStyle/>
                    <a:p>
                      <a:pPr marL="285750" indent="-285750">
                        <a:buFont typeface="Arial" panose="020B0604020202020204" pitchFamily="34" charset="0"/>
                        <a:buChar char="•"/>
                      </a:pPr>
                      <a:r>
                        <a:rPr lang="en-GB" sz="1400" dirty="0">
                          <a:solidFill>
                            <a:schemeClr val="accent1">
                              <a:lumMod val="75000"/>
                            </a:schemeClr>
                          </a:solidFill>
                          <a:latin typeface="Arial" panose="020B0604020202020204" pitchFamily="34" charset="0"/>
                          <a:cs typeface="Arial" panose="020B0604020202020204" pitchFamily="34" charset="0"/>
                        </a:rPr>
                        <a:t>Hold out their arms to be lifted;</a:t>
                      </a:r>
                    </a:p>
                    <a:p>
                      <a:pPr marL="285750" indent="-285750">
                        <a:buFont typeface="Arial" panose="020B0604020202020204" pitchFamily="34" charset="0"/>
                        <a:buChar char="•"/>
                      </a:pPr>
                      <a:r>
                        <a:rPr lang="en-GB" sz="1400" dirty="0">
                          <a:solidFill>
                            <a:schemeClr val="accent1">
                              <a:lumMod val="75000"/>
                            </a:schemeClr>
                          </a:solidFill>
                          <a:latin typeface="Arial" panose="020B0604020202020204" pitchFamily="34" charset="0"/>
                          <a:cs typeface="Arial" panose="020B0604020202020204" pitchFamily="34" charset="0"/>
                        </a:rPr>
                        <a:t>Roll over from their front to their back and sometimes from their back to their front;</a:t>
                      </a:r>
                    </a:p>
                    <a:p>
                      <a:pPr marL="285750" indent="-285750">
                        <a:buFont typeface="Arial" panose="020B0604020202020204" pitchFamily="34" charset="0"/>
                        <a:buChar char="•"/>
                      </a:pPr>
                      <a:r>
                        <a:rPr lang="en-GB" sz="1400" dirty="0">
                          <a:solidFill>
                            <a:schemeClr val="accent1">
                              <a:lumMod val="75000"/>
                            </a:schemeClr>
                          </a:solidFill>
                          <a:latin typeface="Arial" panose="020B0604020202020204" pitchFamily="34" charset="0"/>
                          <a:cs typeface="Arial" panose="020B0604020202020204" pitchFamily="34" charset="0"/>
                        </a:rPr>
                        <a:t>Sit up with some support (don’t leave your baby unattended);</a:t>
                      </a:r>
                    </a:p>
                    <a:p>
                      <a:pPr marL="285750" indent="-285750">
                        <a:buFont typeface="Arial" panose="020B0604020202020204" pitchFamily="34" charset="0"/>
                        <a:buChar char="•"/>
                      </a:pPr>
                      <a:r>
                        <a:rPr lang="en-GB" sz="1400" dirty="0">
                          <a:solidFill>
                            <a:schemeClr val="accent1">
                              <a:lumMod val="75000"/>
                            </a:schemeClr>
                          </a:solidFill>
                          <a:latin typeface="Arial" panose="020B0604020202020204" pitchFamily="34" charset="0"/>
                          <a:cs typeface="Arial" panose="020B0604020202020204" pitchFamily="34" charset="0"/>
                        </a:rPr>
                        <a:t>Grab small toys and other objects put in front of them;</a:t>
                      </a:r>
                    </a:p>
                  </a:txBody>
                  <a:tcPr/>
                </a:tc>
                <a:extLst>
                  <a:ext uri="{0D108BD9-81ED-4DB2-BD59-A6C34878D82A}">
                    <a16:rowId xmlns:a16="http://schemas.microsoft.com/office/drawing/2014/main" val="2547128454"/>
                  </a:ext>
                </a:extLst>
              </a:tr>
              <a:tr h="595629">
                <a:tc>
                  <a:txBody>
                    <a:bodyPr/>
                    <a:lstStyle/>
                    <a:p>
                      <a:r>
                        <a:rPr lang="en-GB" dirty="0"/>
                        <a:t>7-8 mis/month</a:t>
                      </a:r>
                      <a:endParaRPr lang="en-US" dirty="0"/>
                    </a:p>
                  </a:txBody>
                  <a:tcPr/>
                </a:tc>
                <a:tc>
                  <a:txBody>
                    <a:bodyPr/>
                    <a:lstStyle/>
                    <a:p>
                      <a:pPr algn="l">
                        <a:buFont typeface="Arial" panose="020B0604020202020204" pitchFamily="34" charset="0"/>
                        <a:buChar char="•"/>
                      </a:pPr>
                      <a:r>
                        <a:rPr lang="en-GB" sz="1400" b="0" i="0" dirty="0" err="1">
                          <a:solidFill>
                            <a:srgbClr val="1F1F1F"/>
                          </a:solidFill>
                          <a:effectLst/>
                          <a:latin typeface="Arial" panose="020B0604020202020204" pitchFamily="34" charset="0"/>
                        </a:rPr>
                        <a:t>Eistedd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i</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fyny</a:t>
                      </a:r>
                      <a:r>
                        <a:rPr lang="en-GB" sz="1400" b="0" i="0" dirty="0">
                          <a:solidFill>
                            <a:srgbClr val="1F1F1F"/>
                          </a:solidFill>
                          <a:effectLst/>
                          <a:latin typeface="Arial" panose="020B0604020202020204" pitchFamily="34" charset="0"/>
                        </a:rPr>
                        <a:t> am rai </a:t>
                      </a:r>
                      <a:r>
                        <a:rPr lang="en-GB" sz="1400" b="0" i="0" dirty="0" err="1">
                          <a:solidFill>
                            <a:srgbClr val="1F1F1F"/>
                          </a:solidFill>
                          <a:effectLst/>
                          <a:latin typeface="Arial" panose="020B0604020202020204" pitchFamily="34" charset="0"/>
                        </a:rPr>
                        <a:t>munudau</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heb</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eich</a:t>
                      </a:r>
                      <a:r>
                        <a:rPr lang="en-GB" sz="1400" b="0" i="0" dirty="0">
                          <a:solidFill>
                            <a:srgbClr val="1F1F1F"/>
                          </a:solidFill>
                          <a:effectLst/>
                          <a:latin typeface="Arial" panose="020B0604020202020204" pitchFamily="34" charset="0"/>
                        </a:rPr>
                        <a:t> help;</a:t>
                      </a:r>
                    </a:p>
                    <a:p>
                      <a:pPr algn="l">
                        <a:buFont typeface="Arial" panose="020B0604020202020204" pitchFamily="34" charset="0"/>
                        <a:buChar char="•"/>
                      </a:pPr>
                      <a:r>
                        <a:rPr lang="en-GB" sz="1400" b="0" i="0" dirty="0" err="1">
                          <a:solidFill>
                            <a:srgbClr val="1F1F1F"/>
                          </a:solidFill>
                          <a:effectLst/>
                          <a:latin typeface="Arial" panose="020B0604020202020204" pitchFamily="34" charset="0"/>
                        </a:rPr>
                        <a:t>Rholio</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drosodd</a:t>
                      </a:r>
                      <a:r>
                        <a:rPr lang="en-GB" sz="1400" b="0" i="0" dirty="0">
                          <a:solidFill>
                            <a:srgbClr val="1F1F1F"/>
                          </a:solidFill>
                          <a:effectLst/>
                          <a:latin typeface="Arial" panose="020B0604020202020204" pitchFamily="34" charset="0"/>
                        </a:rPr>
                        <a:t> a </a:t>
                      </a:r>
                      <a:r>
                        <a:rPr lang="en-GB" sz="1400" b="0" i="0" dirty="0" err="1">
                          <a:solidFill>
                            <a:srgbClr val="1F1F1F"/>
                          </a:solidFill>
                          <a:effectLst/>
                          <a:latin typeface="Arial" panose="020B0604020202020204" pitchFamily="34" charset="0"/>
                        </a:rPr>
                        <a:t>symud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ar</a:t>
                      </a:r>
                      <a:r>
                        <a:rPr lang="en-GB" sz="1400" b="0" i="0" dirty="0">
                          <a:solidFill>
                            <a:srgbClr val="1F1F1F"/>
                          </a:solidFill>
                          <a:effectLst/>
                          <a:latin typeface="Arial" panose="020B0604020202020204" pitchFamily="34" charset="0"/>
                        </a:rPr>
                        <a:t> draws y </a:t>
                      </a:r>
                      <a:r>
                        <a:rPr lang="en-GB" sz="1400" b="0" i="0" dirty="0" err="1">
                          <a:solidFill>
                            <a:srgbClr val="1F1F1F"/>
                          </a:solidFill>
                          <a:effectLst/>
                          <a:latin typeface="Arial" panose="020B0604020202020204" pitchFamily="34" charset="0"/>
                        </a:rPr>
                        <a:t>llawr</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drwy</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lithro</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rholio</a:t>
                      </a:r>
                      <a:r>
                        <a:rPr lang="en-GB" sz="1400" b="0" i="0" dirty="0">
                          <a:solidFill>
                            <a:srgbClr val="1F1F1F"/>
                          </a:solidFill>
                          <a:effectLst/>
                          <a:latin typeface="Arial" panose="020B0604020202020204" pitchFamily="34" charset="0"/>
                        </a:rPr>
                        <a:t> neu </a:t>
                      </a:r>
                      <a:r>
                        <a:rPr lang="en-GB" sz="1400" b="0" i="0" dirty="0" err="1">
                          <a:solidFill>
                            <a:srgbClr val="1F1F1F"/>
                          </a:solidFill>
                          <a:effectLst/>
                          <a:latin typeface="Arial" panose="020B0604020202020204" pitchFamily="34" charset="0"/>
                        </a:rPr>
                        <a:t>lusgo</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ei</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hun</a:t>
                      </a:r>
                      <a:r>
                        <a:rPr lang="en-GB" sz="1400" b="0" i="0" dirty="0">
                          <a:solidFill>
                            <a:srgbClr val="1F1F1F"/>
                          </a:solidFill>
                          <a:effectLst/>
                          <a:latin typeface="Arial" panose="020B0604020202020204" pitchFamily="34" charset="0"/>
                        </a:rPr>
                        <a:t>;</a:t>
                      </a:r>
                    </a:p>
                    <a:p>
                      <a:pPr algn="l">
                        <a:buFont typeface="Arial" panose="020B0604020202020204" pitchFamily="34" charset="0"/>
                        <a:buChar char="•"/>
                      </a:pPr>
                      <a:r>
                        <a:rPr lang="en-GB" sz="1400" b="0" i="0" dirty="0" err="1">
                          <a:solidFill>
                            <a:srgbClr val="1F1F1F"/>
                          </a:solidFill>
                          <a:effectLst/>
                          <a:latin typeface="Arial" panose="020B0604020202020204" pitchFamily="34" charset="0"/>
                        </a:rPr>
                        <a:t>Edrych</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i</a:t>
                      </a:r>
                      <a:r>
                        <a:rPr lang="en-GB" sz="1400" b="0" i="0" dirty="0">
                          <a:solidFill>
                            <a:srgbClr val="1F1F1F"/>
                          </a:solidFill>
                          <a:effectLst/>
                          <a:latin typeface="Arial" panose="020B0604020202020204" pitchFamily="34" charset="0"/>
                        </a:rPr>
                        <a:t> weld o </a:t>
                      </a:r>
                      <a:r>
                        <a:rPr lang="en-GB" sz="1400" b="0" i="0" dirty="0" err="1">
                          <a:solidFill>
                            <a:srgbClr val="1F1F1F"/>
                          </a:solidFill>
                          <a:effectLst/>
                          <a:latin typeface="Arial" panose="020B0604020202020204" pitchFamily="34" charset="0"/>
                        </a:rPr>
                        <a:t>ble</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mae</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synau’n</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dod</a:t>
                      </a:r>
                      <a:r>
                        <a:rPr lang="en-GB" sz="1400" b="0" i="0" dirty="0">
                          <a:solidFill>
                            <a:srgbClr val="1F1F1F"/>
                          </a:solidFill>
                          <a:effectLst/>
                          <a:latin typeface="Arial" panose="020B0604020202020204" pitchFamily="34" charset="0"/>
                        </a:rPr>
                        <a:t> a </a:t>
                      </a:r>
                      <a:r>
                        <a:rPr lang="en-GB" sz="1400" b="0" i="0" dirty="0" err="1">
                          <a:solidFill>
                            <a:srgbClr val="1F1F1F"/>
                          </a:solidFill>
                          <a:effectLst/>
                          <a:latin typeface="Arial" panose="020B0604020202020204" pitchFamily="34" charset="0"/>
                        </a:rPr>
                        <a:t>gwneud</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hynny’n</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eithaf</a:t>
                      </a:r>
                      <a:r>
                        <a:rPr lang="en-GB" sz="1400" b="0" i="0" dirty="0">
                          <a:solidFill>
                            <a:srgbClr val="1F1F1F"/>
                          </a:solidFill>
                          <a:effectLst/>
                          <a:latin typeface="Arial" panose="020B0604020202020204" pitchFamily="34" charset="0"/>
                        </a:rPr>
                        <a:t> </a:t>
                      </a:r>
                      <a:r>
                        <a:rPr lang="en-GB" sz="1400" b="0" i="0" dirty="0" err="1">
                          <a:solidFill>
                            <a:srgbClr val="1F1F1F"/>
                          </a:solidFill>
                          <a:effectLst/>
                          <a:latin typeface="Arial" panose="020B0604020202020204" pitchFamily="34" charset="0"/>
                        </a:rPr>
                        <a:t>cywir</a:t>
                      </a:r>
                      <a:r>
                        <a:rPr lang="en-GB" sz="1400" b="0" i="0" dirty="0">
                          <a:solidFill>
                            <a:srgbClr val="1F1F1F"/>
                          </a:solidFill>
                          <a:effectLst/>
                          <a:latin typeface="Arial" panose="020B0604020202020204" pitchFamily="34" charset="0"/>
                        </a:rPr>
                        <a:t>; </a:t>
                      </a:r>
                    </a:p>
                  </a:txBody>
                  <a:tcPr/>
                </a:tc>
                <a:tc>
                  <a:txBody>
                    <a:bodyPr/>
                    <a:lstStyle/>
                    <a:p>
                      <a:pPr algn="l">
                        <a:buFont typeface="Arial" panose="020B0604020202020204" pitchFamily="34" charset="0"/>
                        <a:buChar char="•"/>
                      </a:pPr>
                      <a:r>
                        <a:rPr lang="en-GB" sz="1400" b="0" i="0" dirty="0">
                          <a:solidFill>
                            <a:schemeClr val="accent1">
                              <a:lumMod val="75000"/>
                            </a:schemeClr>
                          </a:solidFill>
                          <a:effectLst/>
                          <a:latin typeface="Arial" panose="020B0604020202020204" pitchFamily="34" charset="0"/>
                        </a:rPr>
                        <a:t>Sit up for a few minutes, without your help;</a:t>
                      </a:r>
                    </a:p>
                    <a:p>
                      <a:pPr algn="l">
                        <a:buFont typeface="Arial" panose="020B0604020202020204" pitchFamily="34" charset="0"/>
                        <a:buChar char="•"/>
                      </a:pPr>
                      <a:r>
                        <a:rPr lang="en-GB" sz="1400" b="0" i="0" dirty="0">
                          <a:solidFill>
                            <a:schemeClr val="accent1">
                              <a:lumMod val="75000"/>
                            </a:schemeClr>
                          </a:solidFill>
                          <a:effectLst/>
                          <a:latin typeface="Arial" panose="020B0604020202020204" pitchFamily="34" charset="0"/>
                        </a:rPr>
                        <a:t>Roll over and move across the floor by sliding, shuffling or rolling; </a:t>
                      </a:r>
                    </a:p>
                    <a:p>
                      <a:pPr algn="l">
                        <a:buFont typeface="Arial" panose="020B0604020202020204" pitchFamily="34" charset="0"/>
                        <a:buChar char="•"/>
                      </a:pPr>
                      <a:r>
                        <a:rPr lang="en-GB" sz="1400" b="0" i="0" dirty="0">
                          <a:solidFill>
                            <a:schemeClr val="accent1">
                              <a:lumMod val="75000"/>
                            </a:schemeClr>
                          </a:solidFill>
                          <a:effectLst/>
                          <a:latin typeface="Arial" panose="020B0604020202020204" pitchFamily="34" charset="0"/>
                        </a:rPr>
                        <a:t>Look at where sounds are coming from quite accurately;</a:t>
                      </a:r>
                    </a:p>
                    <a:p>
                      <a:pPr marL="285750" indent="-285750">
                        <a:buFont typeface="Arial" panose="020B0604020202020204" pitchFamily="34" charset="0"/>
                        <a:buChar char="•"/>
                      </a:pPr>
                      <a:endParaRPr lang="en-GB" sz="1400" dirty="0">
                        <a:solidFill>
                          <a:schemeClr val="accent1">
                            <a:lumMod val="7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15733209"/>
                  </a:ext>
                </a:extLst>
              </a:tr>
            </a:tbl>
          </a:graphicData>
        </a:graphic>
      </p:graphicFrame>
    </p:spTree>
    <p:extLst>
      <p:ext uri="{BB962C8B-B14F-4D97-AF65-F5344CB8AC3E}">
        <p14:creationId xmlns:p14="http://schemas.microsoft.com/office/powerpoint/2010/main" val="7833919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9FBA0BE-D2D2-20FF-F0BD-955001DBAD11}"/>
              </a:ext>
            </a:extLst>
          </p:cNvPr>
          <p:cNvGraphicFramePr>
            <a:graphicFrameLocks noGrp="1"/>
          </p:cNvGraphicFramePr>
          <p:nvPr>
            <p:ph sz="half" idx="1"/>
            <p:extLst>
              <p:ext uri="{D42A27DB-BD31-4B8C-83A1-F6EECF244321}">
                <p14:modId xmlns:p14="http://schemas.microsoft.com/office/powerpoint/2010/main" val="1730590449"/>
              </p:ext>
            </p:extLst>
          </p:nvPr>
        </p:nvGraphicFramePr>
        <p:xfrm>
          <a:off x="182034" y="156030"/>
          <a:ext cx="11821280" cy="5600072"/>
        </p:xfrm>
        <a:graphic>
          <a:graphicData uri="http://schemas.openxmlformats.org/drawingml/2006/table">
            <a:tbl>
              <a:tblPr firstRow="1" bandRow="1">
                <a:tableStyleId>{5C22544A-7EE6-4342-B048-85BDC9FD1C3A}</a:tableStyleId>
              </a:tblPr>
              <a:tblGrid>
                <a:gridCol w="1269395">
                  <a:extLst>
                    <a:ext uri="{9D8B030D-6E8A-4147-A177-3AD203B41FA5}">
                      <a16:colId xmlns:a16="http://schemas.microsoft.com/office/drawing/2014/main" val="3117774118"/>
                    </a:ext>
                  </a:extLst>
                </a:gridCol>
                <a:gridCol w="5016936">
                  <a:extLst>
                    <a:ext uri="{9D8B030D-6E8A-4147-A177-3AD203B41FA5}">
                      <a16:colId xmlns:a16="http://schemas.microsoft.com/office/drawing/2014/main" val="240065524"/>
                    </a:ext>
                  </a:extLst>
                </a:gridCol>
                <a:gridCol w="5534949">
                  <a:extLst>
                    <a:ext uri="{9D8B030D-6E8A-4147-A177-3AD203B41FA5}">
                      <a16:colId xmlns:a16="http://schemas.microsoft.com/office/drawing/2014/main" val="384679133"/>
                    </a:ext>
                  </a:extLst>
                </a:gridCol>
              </a:tblGrid>
              <a:tr h="1028072">
                <a:tc>
                  <a:txBody>
                    <a:bodyPr/>
                    <a:lstStyle/>
                    <a:p>
                      <a:r>
                        <a:rPr lang="en-GB" dirty="0" err="1"/>
                        <a:t>Oedran</a:t>
                      </a:r>
                      <a:endParaRPr lang="en-GB" dirty="0"/>
                    </a:p>
                    <a:p>
                      <a:r>
                        <a:rPr lang="en-GB" dirty="0"/>
                        <a:t>Age</a:t>
                      </a:r>
                      <a:endParaRPr lang="en-US" dirty="0"/>
                    </a:p>
                  </a:txBody>
                  <a:tcPr/>
                </a:tc>
                <a:tc>
                  <a:txBody>
                    <a:bodyPr/>
                    <a:lstStyle/>
                    <a:p>
                      <a:r>
                        <a:rPr lang="en-GB" dirty="0" err="1"/>
                        <a:t>Gallu</a:t>
                      </a:r>
                      <a:endParaRPr lang="en-GB" dirty="0"/>
                    </a:p>
                    <a:p>
                      <a:endParaRPr lang="en-US" dirty="0"/>
                    </a:p>
                  </a:txBody>
                  <a:tcPr/>
                </a:tc>
                <a:tc>
                  <a:txBody>
                    <a:bodyPr/>
                    <a:lstStyle/>
                    <a:p>
                      <a:r>
                        <a:rPr lang="en-GB" dirty="0"/>
                        <a:t>Ability</a:t>
                      </a:r>
                      <a:endParaRPr lang="en-US" dirty="0"/>
                    </a:p>
                  </a:txBody>
                  <a:tcPr/>
                </a:tc>
                <a:extLst>
                  <a:ext uri="{0D108BD9-81ED-4DB2-BD59-A6C34878D82A}">
                    <a16:rowId xmlns:a16="http://schemas.microsoft.com/office/drawing/2014/main" val="1215966710"/>
                  </a:ext>
                </a:extLst>
              </a:tr>
              <a:tr h="595629">
                <a:tc>
                  <a:txBody>
                    <a:bodyPr/>
                    <a:lstStyle/>
                    <a:p>
                      <a:r>
                        <a:rPr lang="en-GB" dirty="0"/>
                        <a:t>9-10 mis/month</a:t>
                      </a:r>
                      <a:endParaRPr lang="en-US" dirty="0"/>
                    </a:p>
                  </a:txBody>
                  <a:tcPr/>
                </a:tc>
                <a:tc>
                  <a:txBody>
                    <a:bodyPr/>
                    <a:lstStyle/>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Defnyddio</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ei</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fys</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i</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bwyntio</a:t>
                      </a:r>
                      <a:r>
                        <a:rPr lang="en-GB" sz="1400" b="0" i="0" u="none" strike="noStrike" kern="1200" dirty="0">
                          <a:solidFill>
                            <a:schemeClr val="dk1"/>
                          </a:solidFill>
                          <a:effectLst/>
                          <a:latin typeface="+mn-lt"/>
                          <a:ea typeface="+mn-ea"/>
                          <a:cs typeface="+mn-cs"/>
                        </a:rPr>
                        <a:t> at </a:t>
                      </a:r>
                      <a:r>
                        <a:rPr lang="en-GB" sz="1400" b="0" i="0" u="none" strike="noStrike" kern="1200" dirty="0" err="1">
                          <a:solidFill>
                            <a:schemeClr val="dk1"/>
                          </a:solidFill>
                          <a:effectLst/>
                          <a:latin typeface="+mn-lt"/>
                          <a:ea typeface="+mn-ea"/>
                          <a:cs typeface="+mn-cs"/>
                        </a:rPr>
                        <a:t>bethau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bach</a:t>
                      </a:r>
                      <a:r>
                        <a:rPr lang="en-GB" sz="1400" b="0" i="0" u="none" strike="noStrike" kern="1200" dirty="0">
                          <a:solidFill>
                            <a:schemeClr val="dk1"/>
                          </a:solidFill>
                          <a:effectLst/>
                          <a:latin typeface="+mn-lt"/>
                          <a:ea typeface="+mn-ea"/>
                          <a:cs typeface="+mn-cs"/>
                        </a:rPr>
                        <a:t>;</a:t>
                      </a:r>
                      <a:r>
                        <a:rPr lang="en-US"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Parablu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gyda</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synau</a:t>
                      </a:r>
                      <a:r>
                        <a:rPr lang="en-GB" sz="1400" b="0" i="0" u="none" strike="noStrike" kern="1200" dirty="0">
                          <a:solidFill>
                            <a:schemeClr val="dk1"/>
                          </a:solidFill>
                          <a:effectLst/>
                          <a:latin typeface="+mn-lt"/>
                          <a:ea typeface="+mn-ea"/>
                          <a:cs typeface="+mn-cs"/>
                        </a:rPr>
                        <a:t> y </a:t>
                      </a:r>
                      <a:r>
                        <a:rPr lang="en-GB" sz="1400" b="0" i="0" u="none" strike="noStrike" kern="1200" dirty="0" err="1">
                          <a:solidFill>
                            <a:schemeClr val="dk1"/>
                          </a:solidFill>
                          <a:effectLst/>
                          <a:latin typeface="+mn-lt"/>
                          <a:ea typeface="+mn-ea"/>
                          <a:cs typeface="+mn-cs"/>
                        </a:rPr>
                        <a:t>gallwch</a:t>
                      </a:r>
                      <a:r>
                        <a:rPr lang="en-GB" sz="1400" b="0" i="0" u="none" strike="noStrike" kern="1200" dirty="0">
                          <a:solidFill>
                            <a:schemeClr val="dk1"/>
                          </a:solidFill>
                          <a:effectLst/>
                          <a:latin typeface="+mn-lt"/>
                          <a:ea typeface="+mn-ea"/>
                          <a:cs typeface="+mn-cs"/>
                        </a:rPr>
                        <a:t> chi </a:t>
                      </a:r>
                      <a:r>
                        <a:rPr lang="en-GB" sz="1400" b="0" i="0" u="none" strike="noStrike" kern="1200" dirty="0" err="1">
                          <a:solidFill>
                            <a:schemeClr val="dk1"/>
                          </a:solidFill>
                          <a:effectLst/>
                          <a:latin typeface="+mn-lt"/>
                          <a:ea typeface="+mn-ea"/>
                          <a:cs typeface="+mn-cs"/>
                        </a:rPr>
                        <a:t>eu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hadnabod</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fel</a:t>
                      </a:r>
                      <a:r>
                        <a:rPr lang="en-GB" sz="1400" b="0" i="0" u="none" strike="noStrike" kern="1200" dirty="0">
                          <a:solidFill>
                            <a:schemeClr val="dk1"/>
                          </a:solidFill>
                          <a:effectLst/>
                          <a:latin typeface="+mn-lt"/>
                          <a:ea typeface="+mn-ea"/>
                          <a:cs typeface="+mn-cs"/>
                        </a:rPr>
                        <a:t> ‘mama’ a ‘dada’ a </a:t>
                      </a:r>
                      <a:r>
                        <a:rPr lang="en-GB" sz="1400" b="0" i="0" u="none" strike="noStrike" kern="1200" dirty="0" err="1">
                          <a:solidFill>
                            <a:schemeClr val="dk1"/>
                          </a:solidFill>
                          <a:effectLst/>
                          <a:latin typeface="+mn-lt"/>
                          <a:ea typeface="+mn-ea"/>
                          <a:cs typeface="+mn-cs"/>
                        </a:rPr>
                        <a:t>chopïo</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synau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rydych</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chi’n</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eu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gwneud</a:t>
                      </a:r>
                      <a:r>
                        <a:rPr lang="en-GB" sz="1400" b="0" i="0" u="none" strike="noStrike" kern="1200" dirty="0">
                          <a:solidFill>
                            <a:schemeClr val="dk1"/>
                          </a:solidFill>
                          <a:effectLst/>
                          <a:latin typeface="+mn-lt"/>
                          <a:ea typeface="+mn-ea"/>
                          <a:cs typeface="+mn-cs"/>
                        </a:rPr>
                        <a:t>;</a:t>
                      </a:r>
                      <a:r>
                        <a:rPr lang="en-US"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Deall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ambell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i</a:t>
                      </a:r>
                      <a:r>
                        <a:rPr lang="en-GB" sz="1400" b="0" i="0" u="none" strike="noStrike" kern="1200" dirty="0">
                          <a:solidFill>
                            <a:schemeClr val="dk1"/>
                          </a:solidFill>
                          <a:effectLst/>
                          <a:latin typeface="+mn-lt"/>
                          <a:ea typeface="+mn-ea"/>
                          <a:cs typeface="+mn-cs"/>
                        </a:rPr>
                        <a:t> air </a:t>
                      </a:r>
                      <a:r>
                        <a:rPr lang="en-GB" sz="1400" b="0" i="0" u="none" strike="noStrike" kern="1200" dirty="0" err="1">
                          <a:solidFill>
                            <a:schemeClr val="dk1"/>
                          </a:solidFill>
                          <a:effectLst/>
                          <a:latin typeface="+mn-lt"/>
                          <a:ea typeface="+mn-ea"/>
                          <a:cs typeface="+mn-cs"/>
                        </a:rPr>
                        <a:t>fel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na</a:t>
                      </a:r>
                      <a:r>
                        <a:rPr lang="en-GB" sz="1400" b="0" i="0" u="none" strike="noStrike" kern="1200" dirty="0">
                          <a:solidFill>
                            <a:schemeClr val="dk1"/>
                          </a:solidFill>
                          <a:effectLst/>
                          <a:latin typeface="+mn-lt"/>
                          <a:ea typeface="+mn-ea"/>
                          <a:cs typeface="+mn-cs"/>
                        </a:rPr>
                        <a:t>’, ‘ta-ta’ a ‘</a:t>
                      </a:r>
                      <a:r>
                        <a:rPr lang="en-GB" sz="1400" b="0" i="0" u="none" strike="noStrike" kern="1200" dirty="0" err="1">
                          <a:solidFill>
                            <a:schemeClr val="dk1"/>
                          </a:solidFill>
                          <a:effectLst/>
                          <a:latin typeface="+mn-lt"/>
                          <a:ea typeface="+mn-ea"/>
                          <a:cs typeface="+mn-cs"/>
                        </a:rPr>
                        <a:t>swper</a:t>
                      </a:r>
                      <a:r>
                        <a:rPr lang="en-GB" sz="1400" b="0" i="0" u="none" strike="noStrike" kern="1200" dirty="0">
                          <a:solidFill>
                            <a:schemeClr val="dk1"/>
                          </a:solidFill>
                          <a:effectLst/>
                          <a:latin typeface="+mn-lt"/>
                          <a:ea typeface="+mn-ea"/>
                          <a:cs typeface="+mn-cs"/>
                        </a:rPr>
                        <a:t>’;</a:t>
                      </a:r>
                      <a:endParaRPr lang="en-US" sz="1400" b="0" i="0" kern="1200" dirty="0">
                        <a:solidFill>
                          <a:schemeClr val="dk1"/>
                        </a:solidFill>
                        <a:effectLst/>
                        <a:latin typeface="+mn-lt"/>
                        <a:ea typeface="+mn-ea"/>
                        <a:cs typeface="+mn-cs"/>
                      </a:endParaRPr>
                    </a:p>
                  </a:txBody>
                  <a:tcPr/>
                </a:tc>
                <a:tc>
                  <a:txBody>
                    <a:bodyPr/>
                    <a:lstStyle/>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Use a finger to point at small objects;</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Babble with recognisable sounds such as ‘mama’ and ‘dada’ and copy noises you make;</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Understand some words like ‘no’, ‘bye–bye’ and ‘dinner’;</a:t>
                      </a:r>
                      <a:endParaRPr lang="en-US" sz="1400" b="0" i="0" kern="1200" dirty="0">
                        <a:solidFill>
                          <a:schemeClr val="accent1"/>
                        </a:solidFill>
                        <a:effectLst/>
                        <a:latin typeface="+mn-lt"/>
                        <a:ea typeface="+mn-ea"/>
                        <a:cs typeface="+mn-cs"/>
                      </a:endParaRPr>
                    </a:p>
                  </a:txBody>
                  <a:tcPr/>
                </a:tc>
                <a:extLst>
                  <a:ext uri="{0D108BD9-81ED-4DB2-BD59-A6C34878D82A}">
                    <a16:rowId xmlns:a16="http://schemas.microsoft.com/office/drawing/2014/main" val="4001295826"/>
                  </a:ext>
                </a:extLst>
              </a:tr>
              <a:tr h="595629">
                <a:tc>
                  <a:txBody>
                    <a:bodyPr/>
                    <a:lstStyle/>
                    <a:p>
                      <a:r>
                        <a:rPr lang="en-GB" dirty="0"/>
                        <a:t>11-12 mis/month</a:t>
                      </a:r>
                      <a:endParaRPr lang="en-US" dirty="0"/>
                    </a:p>
                  </a:txBody>
                  <a:tcPr/>
                </a:tc>
                <a:tc>
                  <a:txBody>
                    <a:bodyPr/>
                    <a:lstStyle/>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Deall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ymadroddion</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syml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fel</a:t>
                      </a:r>
                      <a:r>
                        <a:rPr lang="en-GB"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dk1"/>
                          </a:solidFill>
                          <a:effectLst/>
                          <a:latin typeface="+mn-lt"/>
                          <a:ea typeface="+mn-ea"/>
                          <a:cs typeface="+mn-cs"/>
                        </a:rPr>
                        <a:t>Dilyn </a:t>
                      </a:r>
                      <a:r>
                        <a:rPr lang="en-GB" sz="1400" b="0" i="0" u="none" strike="noStrike" kern="1200" dirty="0" err="1">
                          <a:solidFill>
                            <a:schemeClr val="dk1"/>
                          </a:solidFill>
                          <a:effectLst/>
                          <a:latin typeface="+mn-lt"/>
                          <a:ea typeface="+mn-ea"/>
                          <a:cs typeface="+mn-cs"/>
                        </a:rPr>
                        <a:t>cyfarwyddiadau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syml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gydag</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eitemau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cyfarwydd</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fel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cer</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i</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nôl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tedi</a:t>
                      </a:r>
                      <a:r>
                        <a:rPr lang="en-GB" sz="1400" b="0" i="0" u="none" strike="noStrike" kern="1200" dirty="0">
                          <a:solidFill>
                            <a:schemeClr val="dk1"/>
                          </a:solidFill>
                          <a:effectLst/>
                          <a:latin typeface="+mn-lt"/>
                          <a:ea typeface="+mn-ea"/>
                          <a:cs typeface="+mn-cs"/>
                        </a:rPr>
                        <a:t>’;</a:t>
                      </a:r>
                      <a:r>
                        <a:rPr lang="en-US"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Adnabod</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pobl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gyfarwydd</a:t>
                      </a:r>
                      <a:r>
                        <a:rPr lang="en-GB" sz="1400" b="0" i="0" u="none" strike="noStrike" kern="1200" dirty="0">
                          <a:solidFill>
                            <a:schemeClr val="dk1"/>
                          </a:solidFill>
                          <a:effectLst/>
                          <a:latin typeface="+mn-lt"/>
                          <a:ea typeface="+mn-ea"/>
                          <a:cs typeface="+mn-cs"/>
                        </a:rPr>
                        <a:t>;</a:t>
                      </a:r>
                      <a:r>
                        <a:rPr lang="en-US"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Dangos</a:t>
                      </a:r>
                      <a:r>
                        <a:rPr lang="en-GB" sz="1400" b="0" i="0" u="none" strike="noStrike" kern="1200" dirty="0">
                          <a:solidFill>
                            <a:schemeClr val="dk1"/>
                          </a:solidFill>
                          <a:effectLst/>
                          <a:latin typeface="+mn-lt"/>
                          <a:ea typeface="+mn-ea"/>
                          <a:cs typeface="+mn-cs"/>
                        </a:rPr>
                        <a:t> cariad </a:t>
                      </a:r>
                      <a:r>
                        <a:rPr lang="en-GB" sz="1400" b="0" i="0" u="none" strike="noStrike" kern="1200" dirty="0" err="1">
                          <a:solidFill>
                            <a:schemeClr val="dk1"/>
                          </a:solidFill>
                          <a:effectLst/>
                          <a:latin typeface="+mn-lt"/>
                          <a:ea typeface="+mn-ea"/>
                          <a:cs typeface="+mn-cs"/>
                        </a:rPr>
                        <a:t>drwy</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roi</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cusan</a:t>
                      </a:r>
                      <a:r>
                        <a:rPr lang="en-GB" sz="1400" b="0" i="0" u="none" strike="noStrike" kern="1200" dirty="0">
                          <a:solidFill>
                            <a:schemeClr val="dk1"/>
                          </a:solidFill>
                          <a:effectLst/>
                          <a:latin typeface="+mn-lt"/>
                          <a:ea typeface="+mn-ea"/>
                          <a:cs typeface="+mn-cs"/>
                        </a:rPr>
                        <a:t> a </a:t>
                      </a:r>
                      <a:r>
                        <a:rPr lang="en-GB" sz="1400" b="0" i="0" u="none" strike="noStrike" kern="1200" dirty="0" err="1">
                          <a:solidFill>
                            <a:schemeClr val="dk1"/>
                          </a:solidFill>
                          <a:effectLst/>
                          <a:latin typeface="+mn-lt"/>
                          <a:ea typeface="+mn-ea"/>
                          <a:cs typeface="+mn-cs"/>
                        </a:rPr>
                        <a:t>chwtsh</a:t>
                      </a:r>
                      <a:r>
                        <a:rPr lang="en-GB" sz="1400" b="0" i="0" u="none" strike="noStrike" kern="1200" dirty="0">
                          <a:solidFill>
                            <a:schemeClr val="dk1"/>
                          </a:solidFill>
                          <a:effectLst/>
                          <a:latin typeface="+mn-lt"/>
                          <a:ea typeface="+mn-ea"/>
                          <a:cs typeface="+mn-cs"/>
                        </a:rPr>
                        <a:t>;</a:t>
                      </a:r>
                      <a:endParaRPr lang="en-US" sz="1400" b="0" i="0" kern="1200" dirty="0">
                        <a:solidFill>
                          <a:schemeClr val="dk1"/>
                        </a:solidFill>
                        <a:effectLst/>
                        <a:latin typeface="+mn-lt"/>
                        <a:ea typeface="+mn-ea"/>
                        <a:cs typeface="+mn-cs"/>
                      </a:endParaRPr>
                    </a:p>
                  </a:txBody>
                  <a:tcPr/>
                </a:tc>
                <a:tc>
                  <a:txBody>
                    <a:bodyPr/>
                    <a:lstStyle/>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Understand simple phrases</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Follow simple directions with familiar objects, like ‘bring me teddy’;</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Recognise people they know;</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Show affection with kisses and cuddles;</a:t>
                      </a:r>
                      <a:endParaRPr lang="en-US" sz="1400" b="0" i="0" kern="1200" dirty="0">
                        <a:solidFill>
                          <a:schemeClr val="accent1"/>
                        </a:solidFill>
                        <a:effectLst/>
                        <a:latin typeface="+mn-lt"/>
                        <a:ea typeface="+mn-ea"/>
                        <a:cs typeface="+mn-cs"/>
                      </a:endParaRPr>
                    </a:p>
                    <a:p>
                      <a:pPr marL="285750" indent="-285750" algn="l">
                        <a:buFont typeface="Arial" panose="020B0604020202020204" pitchFamily="34" charset="0"/>
                        <a:buChar char="•"/>
                      </a:pPr>
                      <a:endParaRPr lang="en-GB" sz="1400" dirty="0">
                        <a:solidFill>
                          <a:schemeClr val="accent1"/>
                        </a:solidFill>
                        <a:latin typeface="Arial" panose="020B0604020202020204" pitchFamily="34" charset="0"/>
                      </a:endParaRPr>
                    </a:p>
                  </a:txBody>
                  <a:tcPr/>
                </a:tc>
                <a:extLst>
                  <a:ext uri="{0D108BD9-81ED-4DB2-BD59-A6C34878D82A}">
                    <a16:rowId xmlns:a16="http://schemas.microsoft.com/office/drawing/2014/main" val="3862720169"/>
                  </a:ext>
                </a:extLst>
              </a:tr>
              <a:tr h="595629">
                <a:tc>
                  <a:txBody>
                    <a:bodyPr/>
                    <a:lstStyle/>
                    <a:p>
                      <a:r>
                        <a:rPr lang="en-GB" dirty="0"/>
                        <a:t>12-18 mis/month</a:t>
                      </a:r>
                      <a:endParaRPr lang="en-US" dirty="0"/>
                    </a:p>
                  </a:txBody>
                  <a:tcPr/>
                </a:tc>
                <a:tc>
                  <a:txBody>
                    <a:bodyPr/>
                    <a:lstStyle/>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Cerdded</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rhedeg</a:t>
                      </a:r>
                      <a:r>
                        <a:rPr lang="en-GB" sz="1400" b="0" i="0" u="none" strike="noStrike" kern="1200" dirty="0">
                          <a:solidFill>
                            <a:schemeClr val="dk1"/>
                          </a:solidFill>
                          <a:effectLst/>
                          <a:latin typeface="+mn-lt"/>
                          <a:ea typeface="+mn-ea"/>
                          <a:cs typeface="+mn-cs"/>
                        </a:rPr>
                        <a:t> a </a:t>
                      </a:r>
                      <a:r>
                        <a:rPr lang="en-GB" sz="1400" b="0" i="0" u="none" strike="noStrike" kern="1200" dirty="0" err="1">
                          <a:solidFill>
                            <a:schemeClr val="dk1"/>
                          </a:solidFill>
                          <a:effectLst/>
                          <a:latin typeface="+mn-lt"/>
                          <a:ea typeface="+mn-ea"/>
                          <a:cs typeface="+mn-cs"/>
                        </a:rPr>
                        <a:t>dringo</a:t>
                      </a:r>
                      <a:r>
                        <a:rPr lang="en-GB" sz="1400" b="0" i="0" u="none" strike="noStrike" kern="1200" dirty="0">
                          <a:solidFill>
                            <a:schemeClr val="dk1"/>
                          </a:solidFill>
                          <a:effectLst/>
                          <a:latin typeface="+mn-lt"/>
                          <a:ea typeface="+mn-ea"/>
                          <a:cs typeface="+mn-cs"/>
                        </a:rPr>
                        <a:t>;</a:t>
                      </a:r>
                      <a:r>
                        <a:rPr lang="en-US" sz="14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err="1">
                          <a:solidFill>
                            <a:schemeClr val="dk1"/>
                          </a:solidFill>
                          <a:effectLst/>
                          <a:latin typeface="+mn-lt"/>
                          <a:ea typeface="+mn-ea"/>
                          <a:cs typeface="+mn-cs"/>
                        </a:rPr>
                        <a:t>dechrau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dweud</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geiriau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a’u</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deall</a:t>
                      </a:r>
                      <a:r>
                        <a:rPr lang="en-GB" sz="1400" b="0" i="0" u="none" strike="noStrike" kern="1200" dirty="0">
                          <a:solidFill>
                            <a:schemeClr val="dk1"/>
                          </a:solidFill>
                          <a:effectLst/>
                          <a:latin typeface="+mn-lt"/>
                          <a:ea typeface="+mn-ea"/>
                          <a:cs typeface="+mn-cs"/>
                        </a:rPr>
                        <a:t> </a:t>
                      </a:r>
                      <a:r>
                        <a:rPr lang="en-GB" sz="1400" b="0" i="0" u="none" strike="noStrike" kern="1200" dirty="0" err="1">
                          <a:solidFill>
                            <a:schemeClr val="dk1"/>
                          </a:solidFill>
                          <a:effectLst/>
                          <a:latin typeface="+mn-lt"/>
                          <a:ea typeface="+mn-ea"/>
                          <a:cs typeface="+mn-cs"/>
                        </a:rPr>
                        <a:t>nhw</a:t>
                      </a:r>
                      <a:r>
                        <a:rPr lang="en-GB" sz="1400" b="0" i="0" u="none" strike="noStrike" kern="1200" dirty="0">
                          <a:solidFill>
                            <a:schemeClr val="dk1"/>
                          </a:solidFill>
                          <a:effectLst/>
                          <a:latin typeface="+mn-lt"/>
                          <a:ea typeface="+mn-ea"/>
                          <a:cs typeface="+mn-cs"/>
                        </a:rPr>
                        <a:t>;</a:t>
                      </a:r>
                      <a:endParaRPr lang="en-US" sz="1400" b="0" i="0" kern="1200" dirty="0">
                        <a:solidFill>
                          <a:schemeClr val="dk1"/>
                        </a:solidFill>
                        <a:effectLst/>
                        <a:latin typeface="+mn-lt"/>
                        <a:ea typeface="+mn-ea"/>
                        <a:cs typeface="+mn-cs"/>
                      </a:endParaRPr>
                    </a:p>
                    <a:p>
                      <a:pPr marL="285750" indent="-285750" algn="l">
                        <a:buFont typeface="Arial" panose="020B0604020202020204" pitchFamily="34" charset="0"/>
                        <a:buChar char="•"/>
                      </a:pPr>
                      <a:r>
                        <a:rPr lang="en-GB" sz="1400" dirty="0" err="1">
                          <a:solidFill>
                            <a:srgbClr val="1F1F1F"/>
                          </a:solidFill>
                          <a:latin typeface="+mn-lt"/>
                        </a:rPr>
                        <a:t>Dechrau</a:t>
                      </a:r>
                      <a:r>
                        <a:rPr lang="en-GB" sz="1400" dirty="0">
                          <a:solidFill>
                            <a:srgbClr val="1F1F1F"/>
                          </a:solidFill>
                          <a:latin typeface="+mn-lt"/>
                        </a:rPr>
                        <a:t> </a:t>
                      </a:r>
                      <a:r>
                        <a:rPr lang="en-GB" sz="1400" dirty="0" err="1">
                          <a:solidFill>
                            <a:srgbClr val="1F1F1F"/>
                          </a:solidFill>
                          <a:latin typeface="+mn-lt"/>
                        </a:rPr>
                        <a:t>bwydo</a:t>
                      </a:r>
                      <a:r>
                        <a:rPr lang="en-GB" sz="1400" dirty="0">
                          <a:solidFill>
                            <a:srgbClr val="1F1F1F"/>
                          </a:solidFill>
                          <a:latin typeface="+mn-lt"/>
                        </a:rPr>
                        <a:t> </a:t>
                      </a:r>
                      <a:r>
                        <a:rPr lang="en-GB" sz="1400" dirty="0" err="1">
                          <a:solidFill>
                            <a:srgbClr val="1F1F1F"/>
                          </a:solidFill>
                          <a:latin typeface="+mn-lt"/>
                        </a:rPr>
                        <a:t>ei</a:t>
                      </a:r>
                      <a:r>
                        <a:rPr lang="en-GB" sz="1400" dirty="0">
                          <a:solidFill>
                            <a:srgbClr val="1F1F1F"/>
                          </a:solidFill>
                          <a:latin typeface="+mn-lt"/>
                        </a:rPr>
                        <a:t> </a:t>
                      </a:r>
                      <a:r>
                        <a:rPr lang="en-GB" sz="1400" dirty="0" err="1">
                          <a:solidFill>
                            <a:srgbClr val="1F1F1F"/>
                          </a:solidFill>
                          <a:latin typeface="+mn-lt"/>
                        </a:rPr>
                        <a:t>hun</a:t>
                      </a:r>
                      <a:r>
                        <a:rPr lang="en-GB" sz="1400" dirty="0">
                          <a:solidFill>
                            <a:srgbClr val="1F1F1F"/>
                          </a:solidFill>
                          <a:latin typeface="+mn-lt"/>
                        </a:rPr>
                        <a:t>;</a:t>
                      </a:r>
                    </a:p>
                  </a:txBody>
                  <a:tcPr/>
                </a:tc>
                <a:tc>
                  <a:txBody>
                    <a:bodyPr/>
                    <a:lstStyle/>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Be walking, running and climbing;</a:t>
                      </a:r>
                      <a:r>
                        <a:rPr lang="en-US" sz="14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400" b="0" i="0" u="none" strike="noStrike" kern="1200" dirty="0">
                          <a:solidFill>
                            <a:schemeClr val="accent1"/>
                          </a:solidFill>
                          <a:effectLst/>
                          <a:latin typeface="+mn-lt"/>
                          <a:ea typeface="+mn-ea"/>
                          <a:cs typeface="+mn-cs"/>
                        </a:rPr>
                        <a:t>start to say words and understand them;</a:t>
                      </a:r>
                      <a:endParaRPr lang="en-US" sz="1400" b="0" i="0" kern="1200" dirty="0">
                        <a:solidFill>
                          <a:schemeClr val="accent1"/>
                        </a:solidFill>
                        <a:effectLst/>
                        <a:latin typeface="+mn-lt"/>
                        <a:ea typeface="+mn-ea"/>
                        <a:cs typeface="+mn-cs"/>
                      </a:endParaRPr>
                    </a:p>
                    <a:p>
                      <a:pPr marL="285750" indent="-285750">
                        <a:buFont typeface="Arial" panose="020B0604020202020204" pitchFamily="34" charset="0"/>
                        <a:buChar char="•"/>
                      </a:pPr>
                      <a:r>
                        <a:rPr lang="en-GB" sz="1400" dirty="0">
                          <a:solidFill>
                            <a:schemeClr val="accent1"/>
                          </a:solidFill>
                          <a:latin typeface="+mn-lt"/>
                          <a:cs typeface="Arial" panose="020B0604020202020204" pitchFamily="34" charset="0"/>
                        </a:rPr>
                        <a:t>Begin to feed themselves;</a:t>
                      </a:r>
                    </a:p>
                  </a:txBody>
                  <a:tcPr/>
                </a:tc>
                <a:extLst>
                  <a:ext uri="{0D108BD9-81ED-4DB2-BD59-A6C34878D82A}">
                    <a16:rowId xmlns:a16="http://schemas.microsoft.com/office/drawing/2014/main" val="2547128454"/>
                  </a:ext>
                </a:extLst>
              </a:tr>
              <a:tr h="595629">
                <a:tc>
                  <a:txBody>
                    <a:bodyPr/>
                    <a:lstStyle/>
                    <a:p>
                      <a:r>
                        <a:rPr lang="en-GB" dirty="0"/>
                        <a:t>-2 </a:t>
                      </a:r>
                      <a:r>
                        <a:rPr lang="en-GB" dirty="0" err="1"/>
                        <a:t>blwydd</a:t>
                      </a:r>
                      <a:r>
                        <a:rPr lang="en-GB" dirty="0"/>
                        <a:t>/years</a:t>
                      </a:r>
                      <a:endParaRPr lang="en-US" dirty="0"/>
                    </a:p>
                  </a:txBody>
                  <a:tcPr/>
                </a:tc>
                <a:tc>
                  <a:txBody>
                    <a:bodyPr/>
                    <a:lstStyle/>
                    <a:p>
                      <a:pPr marL="285750" indent="-285750" rtl="0" fontAlgn="base">
                        <a:buFont typeface="Arial" panose="020B0604020202020204" pitchFamily="34" charset="0"/>
                        <a:buChar char="•"/>
                      </a:pPr>
                      <a:r>
                        <a:rPr lang="en-GB" sz="1600" b="0" i="0" u="none" strike="noStrike" kern="1200" dirty="0" err="1">
                          <a:solidFill>
                            <a:schemeClr val="dk1"/>
                          </a:solidFill>
                          <a:effectLst/>
                          <a:latin typeface="+mn-lt"/>
                          <a:ea typeface="+mn-ea"/>
                          <a:cs typeface="+mn-cs"/>
                        </a:rPr>
                        <a:t>deall</a:t>
                      </a:r>
                      <a:r>
                        <a:rPr lang="en-GB" sz="1600" b="0" i="0" u="none" strike="noStrike" kern="1200" dirty="0">
                          <a:solidFill>
                            <a:schemeClr val="dk1"/>
                          </a:solidFill>
                          <a:effectLst/>
                          <a:latin typeface="+mn-lt"/>
                          <a:ea typeface="+mn-ea"/>
                          <a:cs typeface="+mn-cs"/>
                        </a:rPr>
                        <a:t> y gair ‘</a:t>
                      </a:r>
                      <a:r>
                        <a:rPr lang="en-GB" sz="1600" b="0" i="0" u="none" strike="noStrike" kern="1200" dirty="0" err="1">
                          <a:solidFill>
                            <a:schemeClr val="dk1"/>
                          </a:solidFill>
                          <a:effectLst/>
                          <a:latin typeface="+mn-lt"/>
                          <a:ea typeface="+mn-ea"/>
                          <a:cs typeface="+mn-cs"/>
                        </a:rPr>
                        <a:t>na</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ond</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ddim</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yn</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gallu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rheoli</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ei</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fympwyon</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eto</a:t>
                      </a:r>
                      <a:r>
                        <a:rPr lang="en-GB" sz="1600" b="0" i="0" u="none" strike="noStrike" kern="1200" dirty="0">
                          <a:solidFill>
                            <a:schemeClr val="dk1"/>
                          </a:solidFill>
                          <a:effectLst/>
                          <a:latin typeface="+mn-lt"/>
                          <a:ea typeface="+mn-ea"/>
                          <a:cs typeface="+mn-cs"/>
                        </a:rPr>
                        <a:t>;</a:t>
                      </a:r>
                      <a:r>
                        <a:rPr lang="en-US" sz="16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600" b="0" i="0" u="none" strike="noStrike" kern="1200" dirty="0" err="1">
                          <a:solidFill>
                            <a:schemeClr val="dk1"/>
                          </a:solidFill>
                          <a:effectLst/>
                          <a:latin typeface="+mn-lt"/>
                          <a:ea typeface="+mn-ea"/>
                          <a:cs typeface="+mn-cs"/>
                        </a:rPr>
                        <a:t>dechrau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cicio</a:t>
                      </a:r>
                      <a:r>
                        <a:rPr lang="en-GB" sz="1600" b="0" i="0" u="none" strike="noStrike" kern="1200" dirty="0">
                          <a:solidFill>
                            <a:schemeClr val="dk1"/>
                          </a:solidFill>
                          <a:effectLst/>
                          <a:latin typeface="+mn-lt"/>
                          <a:ea typeface="+mn-ea"/>
                          <a:cs typeface="+mn-cs"/>
                        </a:rPr>
                        <a:t> a </a:t>
                      </a:r>
                      <a:r>
                        <a:rPr lang="en-GB" sz="1600" b="0" i="0" u="none" strike="noStrike" kern="1200" dirty="0" err="1">
                          <a:solidFill>
                            <a:schemeClr val="dk1"/>
                          </a:solidFill>
                          <a:effectLst/>
                          <a:latin typeface="+mn-lt"/>
                          <a:ea typeface="+mn-ea"/>
                          <a:cs typeface="+mn-cs"/>
                        </a:rPr>
                        <a:t>thaflu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peli</a:t>
                      </a:r>
                      <a:r>
                        <a:rPr lang="en-GB" sz="1600" b="0" i="0" u="none" strike="noStrike" kern="1200" dirty="0">
                          <a:solidFill>
                            <a:schemeClr val="dk1"/>
                          </a:solidFill>
                          <a:effectLst/>
                          <a:latin typeface="+mn-lt"/>
                          <a:ea typeface="+mn-ea"/>
                          <a:cs typeface="+mn-cs"/>
                        </a:rPr>
                        <a:t>;</a:t>
                      </a:r>
                      <a:r>
                        <a:rPr lang="en-US" sz="16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GB" sz="1600" b="0" i="0" u="none" strike="noStrike" kern="1200" dirty="0" err="1">
                          <a:solidFill>
                            <a:schemeClr val="dk1"/>
                          </a:solidFill>
                          <a:effectLst/>
                          <a:latin typeface="+mn-lt"/>
                          <a:ea typeface="+mn-ea"/>
                          <a:cs typeface="+mn-cs"/>
                        </a:rPr>
                        <a:t>gwybod</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nifer</a:t>
                      </a:r>
                      <a:r>
                        <a:rPr lang="en-GB" sz="1600" b="0" i="0" u="none" strike="noStrike" kern="1200" dirty="0">
                          <a:solidFill>
                            <a:schemeClr val="dk1"/>
                          </a:solidFill>
                          <a:effectLst/>
                          <a:latin typeface="+mn-lt"/>
                          <a:ea typeface="+mn-ea"/>
                          <a:cs typeface="+mn-cs"/>
                        </a:rPr>
                        <a:t> o </a:t>
                      </a:r>
                      <a:r>
                        <a:rPr lang="en-GB" sz="1600" b="0" i="0" u="none" strike="noStrike" kern="1200" dirty="0" err="1">
                          <a:solidFill>
                            <a:schemeClr val="dk1"/>
                          </a:solidFill>
                          <a:effectLst/>
                          <a:latin typeface="+mn-lt"/>
                          <a:ea typeface="+mn-ea"/>
                          <a:cs typeface="+mn-cs"/>
                        </a:rPr>
                        <a:t>eiriau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unigol</a:t>
                      </a:r>
                      <a:r>
                        <a:rPr lang="en-GB" sz="1600" b="0" i="0" u="none" strike="noStrike" kern="1200" dirty="0">
                          <a:solidFill>
                            <a:schemeClr val="dk1"/>
                          </a:solidFill>
                          <a:effectLst/>
                          <a:latin typeface="+mn-lt"/>
                          <a:ea typeface="+mn-ea"/>
                          <a:cs typeface="+mn-cs"/>
                        </a:rPr>
                        <a:t> ac </a:t>
                      </a:r>
                      <a:r>
                        <a:rPr lang="en-GB" sz="1600" b="0" i="0" u="none" strike="noStrike" kern="1200" dirty="0" err="1">
                          <a:solidFill>
                            <a:schemeClr val="dk1"/>
                          </a:solidFill>
                          <a:effectLst/>
                          <a:latin typeface="+mn-lt"/>
                          <a:ea typeface="+mn-ea"/>
                          <a:cs typeface="+mn-cs"/>
                        </a:rPr>
                        <a:t>yn</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dechrau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eu</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rhoi</a:t>
                      </a:r>
                      <a:r>
                        <a:rPr lang="en-GB" sz="1600" b="0" i="0" u="none" strike="noStrike" kern="1200" dirty="0">
                          <a:solidFill>
                            <a:schemeClr val="dk1"/>
                          </a:solidFill>
                          <a:effectLst/>
                          <a:latin typeface="+mn-lt"/>
                          <a:ea typeface="+mn-ea"/>
                          <a:cs typeface="+mn-cs"/>
                        </a:rPr>
                        <a:t> at </a:t>
                      </a:r>
                      <a:r>
                        <a:rPr lang="en-GB" sz="1600" b="0" i="0" u="none" strike="noStrike" kern="1200" dirty="0" err="1">
                          <a:solidFill>
                            <a:schemeClr val="dk1"/>
                          </a:solidFill>
                          <a:effectLst/>
                          <a:latin typeface="+mn-lt"/>
                          <a:ea typeface="+mn-ea"/>
                          <a:cs typeface="+mn-cs"/>
                        </a:rPr>
                        <a:t>ei</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gilydd</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i</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ffurfio</a:t>
                      </a:r>
                      <a:r>
                        <a:rPr lang="en-GB" sz="1600" b="0" i="0" u="none" strike="noStrike" kern="1200" dirty="0">
                          <a:solidFill>
                            <a:schemeClr val="dk1"/>
                          </a:solidFill>
                          <a:effectLst/>
                          <a:latin typeface="+mn-lt"/>
                          <a:ea typeface="+mn-ea"/>
                          <a:cs typeface="+mn-cs"/>
                        </a:rPr>
                        <a:t> </a:t>
                      </a:r>
                      <a:r>
                        <a:rPr lang="en-GB" sz="1600" b="0" i="0" u="none" strike="noStrike" kern="1200" dirty="0" err="1">
                          <a:solidFill>
                            <a:schemeClr val="dk1"/>
                          </a:solidFill>
                          <a:effectLst/>
                          <a:latin typeface="+mn-lt"/>
                          <a:ea typeface="+mn-ea"/>
                          <a:cs typeface="+mn-cs"/>
                        </a:rPr>
                        <a:t>brawddegau</a:t>
                      </a:r>
                      <a:r>
                        <a:rPr lang="en-GB" sz="1600" b="0" i="0" u="none" strike="noStrike" kern="1200" dirty="0">
                          <a:solidFill>
                            <a:schemeClr val="dk1"/>
                          </a:solidFill>
                          <a:effectLst/>
                          <a:latin typeface="+mn-lt"/>
                          <a:ea typeface="+mn-ea"/>
                          <a:cs typeface="+mn-cs"/>
                        </a:rPr>
                        <a:t>;</a:t>
                      </a:r>
                      <a:endParaRPr lang="en-US" sz="1600" b="0" i="0" kern="1200" dirty="0">
                        <a:solidFill>
                          <a:schemeClr val="dk1"/>
                        </a:solidFill>
                        <a:effectLst/>
                        <a:latin typeface="+mn-lt"/>
                        <a:ea typeface="+mn-ea"/>
                        <a:cs typeface="+mn-cs"/>
                      </a:endParaRPr>
                    </a:p>
                    <a:p>
                      <a:pPr algn="l">
                        <a:buFont typeface="Arial" panose="020B0604020202020204" pitchFamily="34" charset="0"/>
                        <a:buChar char="•"/>
                      </a:pPr>
                      <a:endParaRPr lang="en-GB" sz="1400" b="0" i="0" dirty="0">
                        <a:solidFill>
                          <a:srgbClr val="1F1F1F"/>
                        </a:solidFill>
                        <a:effectLst/>
                        <a:latin typeface="Arial" panose="020B0604020202020204" pitchFamily="34" charset="0"/>
                      </a:endParaRPr>
                    </a:p>
                  </a:txBody>
                  <a:tcPr/>
                </a:tc>
                <a:tc>
                  <a:txBody>
                    <a:bodyPr/>
                    <a:lstStyle/>
                    <a:p>
                      <a:pPr marL="285750" indent="-285750" rtl="0" fontAlgn="base">
                        <a:buFont typeface="Arial" panose="020B0604020202020204" pitchFamily="34" charset="0"/>
                        <a:buChar char="•"/>
                      </a:pPr>
                      <a:r>
                        <a:rPr lang="en-GB" sz="1600" b="0" i="0" u="none" strike="noStrike" kern="1200" dirty="0">
                          <a:solidFill>
                            <a:schemeClr val="accent1"/>
                          </a:solidFill>
                          <a:effectLst/>
                          <a:latin typeface="+mn-lt"/>
                          <a:ea typeface="+mn-ea"/>
                          <a:cs typeface="+mn-cs"/>
                        </a:rPr>
                        <a:t>understand the word ‘no’ but are unable to control their impulses yet;</a:t>
                      </a:r>
                      <a:r>
                        <a:rPr lang="en-US" sz="16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600" b="0" i="0" u="none" strike="noStrike" kern="1200" dirty="0">
                          <a:solidFill>
                            <a:schemeClr val="accent1"/>
                          </a:solidFill>
                          <a:effectLst/>
                          <a:latin typeface="+mn-lt"/>
                          <a:ea typeface="+mn-ea"/>
                          <a:cs typeface="+mn-cs"/>
                        </a:rPr>
                        <a:t>start kicking and throwing balls;</a:t>
                      </a:r>
                      <a:r>
                        <a:rPr lang="en-US" sz="1600" b="0" i="0" kern="1200" dirty="0">
                          <a:solidFill>
                            <a:schemeClr val="accent1"/>
                          </a:solidFill>
                          <a:effectLst/>
                          <a:latin typeface="+mn-lt"/>
                          <a:ea typeface="+mn-ea"/>
                          <a:cs typeface="+mn-cs"/>
                        </a:rPr>
                        <a:t>​</a:t>
                      </a:r>
                    </a:p>
                    <a:p>
                      <a:pPr marL="285750" indent="-285750" rtl="0" fontAlgn="base">
                        <a:buFont typeface="Arial" panose="020B0604020202020204" pitchFamily="34" charset="0"/>
                        <a:buChar char="•"/>
                      </a:pPr>
                      <a:r>
                        <a:rPr lang="en-GB" sz="1600" b="0" i="0" u="none" strike="noStrike" kern="1200" dirty="0">
                          <a:solidFill>
                            <a:schemeClr val="accent1"/>
                          </a:solidFill>
                          <a:effectLst/>
                          <a:latin typeface="+mn-lt"/>
                          <a:ea typeface="+mn-ea"/>
                          <a:cs typeface="+mn-cs"/>
                        </a:rPr>
                        <a:t>know a range of single words and start putting them together to make sentences;</a:t>
                      </a:r>
                      <a:endParaRPr lang="en-US" sz="1600" b="0" i="0" kern="1200" dirty="0">
                        <a:solidFill>
                          <a:schemeClr val="accent1"/>
                        </a:solidFill>
                        <a:effectLst/>
                        <a:latin typeface="+mn-lt"/>
                        <a:ea typeface="+mn-ea"/>
                        <a:cs typeface="+mn-cs"/>
                      </a:endParaRPr>
                    </a:p>
                    <a:p>
                      <a:pPr marL="285750" indent="-285750">
                        <a:buFont typeface="Arial" panose="020B0604020202020204" pitchFamily="34" charset="0"/>
                        <a:buChar char="•"/>
                      </a:pPr>
                      <a:endParaRPr lang="en-GB" sz="1400" dirty="0">
                        <a:solidFill>
                          <a:schemeClr val="accent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15733209"/>
                  </a:ext>
                </a:extLst>
              </a:tr>
            </a:tbl>
          </a:graphicData>
        </a:graphic>
      </p:graphicFrame>
    </p:spTree>
    <p:extLst>
      <p:ext uri="{BB962C8B-B14F-4D97-AF65-F5344CB8AC3E}">
        <p14:creationId xmlns:p14="http://schemas.microsoft.com/office/powerpoint/2010/main" val="893968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E5703-F391-2B3A-EC87-008F808B03D9}"/>
              </a:ext>
            </a:extLst>
          </p:cNvPr>
          <p:cNvSpPr>
            <a:spLocks noGrp="1"/>
          </p:cNvSpPr>
          <p:nvPr>
            <p:ph type="ctrTitle"/>
          </p:nvPr>
        </p:nvSpPr>
        <p:spPr>
          <a:xfrm>
            <a:off x="1336964" y="678872"/>
            <a:ext cx="9518072" cy="4154200"/>
          </a:xfrm>
        </p:spPr>
        <p:txBody>
          <a:bodyPr>
            <a:normAutofit fontScale="90000"/>
          </a:bodyPr>
          <a:lstStyle/>
          <a:p>
            <a:r>
              <a:rPr lang="en-GB" dirty="0"/>
              <a:t>Pam </a:t>
            </a:r>
            <a:r>
              <a:rPr lang="en-GB" dirty="0" err="1"/>
              <a:t>ydych</a:t>
            </a:r>
            <a:r>
              <a:rPr lang="en-GB" dirty="0"/>
              <a:t> </a:t>
            </a:r>
            <a:r>
              <a:rPr lang="en-GB" dirty="0" err="1"/>
              <a:t>chi'n</a:t>
            </a:r>
            <a:r>
              <a:rPr lang="en-GB" dirty="0"/>
              <a:t> </a:t>
            </a:r>
            <a:r>
              <a:rPr lang="en-GB" dirty="0" err="1"/>
              <a:t>meddwl</a:t>
            </a:r>
            <a:r>
              <a:rPr lang="en-GB" dirty="0"/>
              <a:t> bod y 1000 </a:t>
            </a:r>
            <a:r>
              <a:rPr lang="en-GB" dirty="0" err="1"/>
              <a:t>diwrnod</a:t>
            </a:r>
            <a:r>
              <a:rPr lang="en-GB" dirty="0"/>
              <a:t> </a:t>
            </a:r>
            <a:r>
              <a:rPr lang="en-GB" dirty="0" err="1"/>
              <a:t>cyntaf</a:t>
            </a:r>
            <a:r>
              <a:rPr lang="en-GB" dirty="0"/>
              <a:t> mor </a:t>
            </a:r>
            <a:r>
              <a:rPr lang="en-GB" dirty="0" err="1"/>
              <a:t>bwysig</a:t>
            </a:r>
            <a:r>
              <a:rPr lang="en-GB" dirty="0"/>
              <a:t>?</a:t>
            </a:r>
            <a:br>
              <a:rPr lang="en-GB" dirty="0"/>
            </a:br>
            <a:r>
              <a:rPr lang="en-GB" dirty="0">
                <a:solidFill>
                  <a:srgbClr val="0070C0"/>
                </a:solidFill>
              </a:rPr>
              <a:t>Why do you think the first 1000 days are so important?</a:t>
            </a:r>
            <a:endParaRPr lang="en-US" dirty="0">
              <a:solidFill>
                <a:srgbClr val="0070C0"/>
              </a:solidFill>
            </a:endParaRPr>
          </a:p>
        </p:txBody>
      </p:sp>
    </p:spTree>
    <p:extLst>
      <p:ext uri="{BB962C8B-B14F-4D97-AF65-F5344CB8AC3E}">
        <p14:creationId xmlns:p14="http://schemas.microsoft.com/office/powerpoint/2010/main" val="21824187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E21366-B1A1-BD96-4A22-E0EFD8CBC6B1}"/>
              </a:ext>
            </a:extLst>
          </p:cNvPr>
          <p:cNvSpPr>
            <a:spLocks noGrp="1"/>
          </p:cNvSpPr>
          <p:nvPr>
            <p:ph sz="half" idx="1"/>
          </p:nvPr>
        </p:nvSpPr>
        <p:spPr/>
        <p:txBody>
          <a:bodyPr>
            <a:normAutofit/>
          </a:bodyPr>
          <a:lstStyle/>
          <a:p>
            <a:r>
              <a:rPr lang="en-US" sz="2200" dirty="0" err="1"/>
              <a:t>Datblygiad</a:t>
            </a:r>
            <a:r>
              <a:rPr lang="en-US" sz="2200" dirty="0"/>
              <a:t> yr </a:t>
            </a:r>
            <a:r>
              <a:rPr lang="en-US" sz="2200" dirty="0" err="1"/>
              <a:t>ymennydd</a:t>
            </a:r>
            <a:r>
              <a:rPr lang="en-US" sz="2200" dirty="0"/>
              <a:t>: Mae 80% o </a:t>
            </a:r>
            <a:r>
              <a:rPr lang="en-US" sz="2200" dirty="0" err="1"/>
              <a:t>dwf</a:t>
            </a:r>
            <a:r>
              <a:rPr lang="en-US" sz="2200" dirty="0"/>
              <a:t> yr </a:t>
            </a:r>
            <a:r>
              <a:rPr lang="en-US" sz="2200" dirty="0" err="1"/>
              <a:t>ymennydd</a:t>
            </a:r>
            <a:r>
              <a:rPr lang="en-US" sz="2200" dirty="0"/>
              <a:t> </a:t>
            </a:r>
            <a:r>
              <a:rPr lang="en-US" sz="2200" dirty="0" err="1"/>
              <a:t>yn</a:t>
            </a:r>
            <a:r>
              <a:rPr lang="en-US" sz="2200" dirty="0"/>
              <a:t> </a:t>
            </a:r>
            <a:r>
              <a:rPr lang="en-US" sz="2200" dirty="0" err="1"/>
              <a:t>digwydd</a:t>
            </a:r>
            <a:r>
              <a:rPr lang="en-US" sz="2200" dirty="0"/>
              <a:t> </a:t>
            </a:r>
            <a:r>
              <a:rPr lang="en-US" sz="2200" dirty="0" err="1"/>
              <a:t>erbyn</a:t>
            </a:r>
            <a:r>
              <a:rPr lang="en-US" sz="2200" dirty="0"/>
              <a:t> 2 </a:t>
            </a:r>
            <a:r>
              <a:rPr lang="en-US" sz="2200" dirty="0" err="1"/>
              <a:t>oed</a:t>
            </a:r>
            <a:endParaRPr lang="en-US" sz="2200" dirty="0"/>
          </a:p>
          <a:p>
            <a:r>
              <a:rPr lang="en-US" sz="2200" dirty="0" err="1"/>
              <a:t>Maeth</a:t>
            </a:r>
            <a:r>
              <a:rPr lang="en-US" sz="2200" dirty="0"/>
              <a:t>: Gall </a:t>
            </a:r>
            <a:r>
              <a:rPr lang="en-US" sz="2200" dirty="0" err="1"/>
              <a:t>diffyg</a:t>
            </a:r>
            <a:r>
              <a:rPr lang="en-US" sz="2200" dirty="0"/>
              <a:t> </a:t>
            </a:r>
            <a:r>
              <a:rPr lang="en-US" sz="2200" dirty="0" err="1"/>
              <a:t>maeth</a:t>
            </a:r>
            <a:r>
              <a:rPr lang="en-US" sz="2200" dirty="0"/>
              <a:t> a </a:t>
            </a:r>
            <a:r>
              <a:rPr lang="en-US" sz="2200" dirty="0" err="1"/>
              <a:t>diffyg</a:t>
            </a:r>
            <a:r>
              <a:rPr lang="en-US" sz="2200" dirty="0"/>
              <a:t> </a:t>
            </a:r>
            <a:r>
              <a:rPr lang="en-US" sz="2200" dirty="0" err="1"/>
              <a:t>maetholion</a:t>
            </a:r>
            <a:r>
              <a:rPr lang="en-US" sz="2200" dirty="0"/>
              <a:t> </a:t>
            </a:r>
            <a:r>
              <a:rPr lang="en-US" sz="2200" dirty="0" err="1"/>
              <a:t>effeithio</a:t>
            </a:r>
            <a:r>
              <a:rPr lang="en-US" sz="2200" dirty="0"/>
              <a:t> </a:t>
            </a:r>
            <a:r>
              <a:rPr lang="en-US" sz="2200" dirty="0" err="1"/>
              <a:t>ar</a:t>
            </a:r>
            <a:r>
              <a:rPr lang="en-US" sz="2200" dirty="0"/>
              <a:t> </a:t>
            </a:r>
            <a:r>
              <a:rPr lang="en-US" sz="2200" dirty="0" err="1"/>
              <a:t>ddatblygiad</a:t>
            </a:r>
            <a:r>
              <a:rPr lang="en-US" sz="2200" dirty="0"/>
              <a:t> </a:t>
            </a:r>
            <a:r>
              <a:rPr lang="en-US" sz="2200" dirty="0" err="1"/>
              <a:t>meddyliol</a:t>
            </a:r>
            <a:r>
              <a:rPr lang="en-US" sz="2200" dirty="0"/>
              <a:t> a </a:t>
            </a:r>
            <a:r>
              <a:rPr lang="en-US" sz="2200" dirty="0" err="1"/>
              <a:t>chorfforol</a:t>
            </a:r>
            <a:r>
              <a:rPr lang="en-US" sz="2200" dirty="0"/>
              <a:t>.</a:t>
            </a:r>
          </a:p>
          <a:p>
            <a:r>
              <a:rPr lang="en-US" sz="2200" dirty="0" err="1"/>
              <a:t>Ymgysylltu</a:t>
            </a:r>
            <a:r>
              <a:rPr lang="en-US" sz="2200" dirty="0"/>
              <a:t>: </a:t>
            </a:r>
            <a:r>
              <a:rPr lang="en-US" sz="2200" dirty="0" err="1"/>
              <a:t>mae</a:t>
            </a:r>
            <a:r>
              <a:rPr lang="en-US" sz="2200" dirty="0"/>
              <a:t> </a:t>
            </a:r>
            <a:r>
              <a:rPr lang="en-US" sz="2200" dirty="0" err="1"/>
              <a:t>ymlyniad</a:t>
            </a:r>
            <a:r>
              <a:rPr lang="en-US" sz="2200" dirty="0"/>
              <a:t> </a:t>
            </a:r>
            <a:r>
              <a:rPr lang="en-US" sz="2200" dirty="0" err="1"/>
              <a:t>gyda</a:t>
            </a:r>
            <a:r>
              <a:rPr lang="en-US" sz="2200" dirty="0"/>
              <a:t> </a:t>
            </a:r>
            <a:r>
              <a:rPr lang="en-US" sz="2200" dirty="0" err="1"/>
              <a:t>gofalwyr</a:t>
            </a:r>
            <a:r>
              <a:rPr lang="en-US" sz="2200" dirty="0"/>
              <a:t> </a:t>
            </a:r>
            <a:r>
              <a:rPr lang="en-US" sz="2200" dirty="0" err="1"/>
              <a:t>yn</a:t>
            </a:r>
            <a:r>
              <a:rPr lang="en-US" sz="2200" dirty="0"/>
              <a:t> </a:t>
            </a:r>
            <a:r>
              <a:rPr lang="en-US" sz="2200" dirty="0" err="1"/>
              <a:t>dylanwadu</a:t>
            </a:r>
            <a:r>
              <a:rPr lang="en-US" sz="2200" dirty="0"/>
              <a:t> </a:t>
            </a:r>
            <a:r>
              <a:rPr lang="en-US" sz="2200" dirty="0" err="1"/>
              <a:t>ar</a:t>
            </a:r>
            <a:r>
              <a:rPr lang="en-US" sz="2200" dirty="0"/>
              <a:t> les </a:t>
            </a:r>
            <a:r>
              <a:rPr lang="en-US" sz="2200" dirty="0" err="1"/>
              <a:t>emosiynol</a:t>
            </a:r>
            <a:endParaRPr lang="en-US" sz="2200" dirty="0"/>
          </a:p>
          <a:p>
            <a:endParaRPr lang="en-US" dirty="0"/>
          </a:p>
          <a:p>
            <a:endParaRPr lang="en-US" dirty="0"/>
          </a:p>
          <a:p>
            <a:endParaRPr lang="en-US" dirty="0"/>
          </a:p>
        </p:txBody>
      </p:sp>
      <p:sp>
        <p:nvSpPr>
          <p:cNvPr id="4" name="Content Placeholder 3">
            <a:extLst>
              <a:ext uri="{FF2B5EF4-FFF2-40B4-BE49-F238E27FC236}">
                <a16:creationId xmlns:a16="http://schemas.microsoft.com/office/drawing/2014/main" id="{EFF44924-9D58-4CAA-840C-9F1077B81DA2}"/>
              </a:ext>
            </a:extLst>
          </p:cNvPr>
          <p:cNvSpPr>
            <a:spLocks noGrp="1"/>
          </p:cNvSpPr>
          <p:nvPr>
            <p:ph sz="half" idx="2"/>
          </p:nvPr>
        </p:nvSpPr>
        <p:spPr/>
        <p:txBody>
          <a:bodyPr>
            <a:normAutofit/>
          </a:bodyPr>
          <a:lstStyle/>
          <a:p>
            <a:r>
              <a:rPr lang="en-GB" sz="2400" dirty="0">
                <a:solidFill>
                  <a:srgbClr val="0070C0"/>
                </a:solidFill>
              </a:rPr>
              <a:t>Brain development: 80% of brain growth happens by age 2</a:t>
            </a:r>
          </a:p>
          <a:p>
            <a:r>
              <a:rPr lang="en-GB" sz="2400" dirty="0">
                <a:solidFill>
                  <a:srgbClr val="0070C0"/>
                </a:solidFill>
              </a:rPr>
              <a:t>Nutrition: Malnutrition and lack of nutrients can both impact on mental and physical development. </a:t>
            </a:r>
          </a:p>
          <a:p>
            <a:r>
              <a:rPr lang="en-GB" sz="2400" dirty="0">
                <a:solidFill>
                  <a:srgbClr val="0070C0"/>
                </a:solidFill>
              </a:rPr>
              <a:t>Engagement: attachment with caregivers influence emotional wellbeing </a:t>
            </a:r>
          </a:p>
        </p:txBody>
      </p:sp>
      <p:sp>
        <p:nvSpPr>
          <p:cNvPr id="5" name="Title 1">
            <a:extLst>
              <a:ext uri="{FF2B5EF4-FFF2-40B4-BE49-F238E27FC236}">
                <a16:creationId xmlns:a16="http://schemas.microsoft.com/office/drawing/2014/main" id="{D84DD6C5-4221-5735-07AC-90A6FCC667DB}"/>
              </a:ext>
            </a:extLst>
          </p:cNvPr>
          <p:cNvSpPr>
            <a:spLocks noGrp="1"/>
          </p:cNvSpPr>
          <p:nvPr>
            <p:ph type="title"/>
          </p:nvPr>
        </p:nvSpPr>
        <p:spPr>
          <a:xfrm>
            <a:off x="838200" y="365125"/>
            <a:ext cx="10515600" cy="1325563"/>
          </a:xfrm>
        </p:spPr>
        <p:txBody>
          <a:bodyPr>
            <a:normAutofit/>
          </a:bodyPr>
          <a:lstStyle/>
          <a:p>
            <a:r>
              <a:rPr lang="en-GB" dirty="0"/>
              <a:t>Pam </a:t>
            </a:r>
            <a:r>
              <a:rPr lang="en-GB" dirty="0" err="1"/>
              <a:t>mae’r</a:t>
            </a:r>
            <a:r>
              <a:rPr lang="en-GB" dirty="0"/>
              <a:t> 1000 </a:t>
            </a:r>
            <a:r>
              <a:rPr lang="en-GB" dirty="0" err="1"/>
              <a:t>diwrnod</a:t>
            </a:r>
            <a:r>
              <a:rPr lang="en-GB" dirty="0"/>
              <a:t> </a:t>
            </a:r>
            <a:r>
              <a:rPr lang="en-GB" dirty="0" err="1"/>
              <a:t>cyntaf</a:t>
            </a:r>
            <a:r>
              <a:rPr lang="en-GB" dirty="0"/>
              <a:t> </a:t>
            </a:r>
            <a:r>
              <a:rPr lang="en-GB" dirty="0" err="1"/>
              <a:t>bwysig</a:t>
            </a:r>
            <a:r>
              <a:rPr lang="en-GB" dirty="0"/>
              <a:t>?</a:t>
            </a:r>
            <a:br>
              <a:rPr lang="en-GB" dirty="0"/>
            </a:br>
            <a:r>
              <a:rPr lang="en-GB" dirty="0">
                <a:solidFill>
                  <a:srgbClr val="0070C0"/>
                </a:solidFill>
              </a:rPr>
              <a:t>Why are the first 1000 days important?</a:t>
            </a:r>
            <a:endParaRPr lang="en-US" dirty="0">
              <a:solidFill>
                <a:srgbClr val="0070C0"/>
              </a:solidFill>
            </a:endParaRPr>
          </a:p>
        </p:txBody>
      </p:sp>
    </p:spTree>
    <p:extLst>
      <p:ext uri="{BB962C8B-B14F-4D97-AF65-F5344CB8AC3E}">
        <p14:creationId xmlns:p14="http://schemas.microsoft.com/office/powerpoint/2010/main" val="601176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46594-2212-E095-8463-4E3B55DF4B0A}"/>
              </a:ext>
            </a:extLst>
          </p:cNvPr>
          <p:cNvSpPr>
            <a:spLocks noGrp="1"/>
          </p:cNvSpPr>
          <p:nvPr>
            <p:ph type="title"/>
          </p:nvPr>
        </p:nvSpPr>
        <p:spPr/>
        <p:txBody>
          <a:bodyPr/>
          <a:lstStyle/>
          <a:p>
            <a:r>
              <a:rPr lang="en-GB" dirty="0" err="1"/>
              <a:t>Adlewyrchu</a:t>
            </a:r>
            <a:r>
              <a:rPr lang="en-GB" dirty="0"/>
              <a:t>                </a:t>
            </a:r>
            <a:r>
              <a:rPr lang="en-GB" dirty="0">
                <a:solidFill>
                  <a:srgbClr val="0070C0"/>
                </a:solidFill>
              </a:rPr>
              <a:t>Reflection</a:t>
            </a:r>
            <a:endParaRPr lang="en-US" dirty="0">
              <a:solidFill>
                <a:srgbClr val="0070C0"/>
              </a:solidFill>
            </a:endParaRPr>
          </a:p>
        </p:txBody>
      </p:sp>
      <p:sp>
        <p:nvSpPr>
          <p:cNvPr id="3" name="Content Placeholder 2">
            <a:extLst>
              <a:ext uri="{FF2B5EF4-FFF2-40B4-BE49-F238E27FC236}">
                <a16:creationId xmlns:a16="http://schemas.microsoft.com/office/drawing/2014/main" id="{DED8D583-F084-B911-7EC4-7A41EE76D671}"/>
              </a:ext>
            </a:extLst>
          </p:cNvPr>
          <p:cNvSpPr>
            <a:spLocks noGrp="1"/>
          </p:cNvSpPr>
          <p:nvPr>
            <p:ph sz="half" idx="1"/>
          </p:nvPr>
        </p:nvSpPr>
        <p:spPr/>
        <p:txBody>
          <a:bodyPr/>
          <a:lstStyle/>
          <a:p>
            <a:r>
              <a:rPr lang="en-US" dirty="0"/>
              <a:t>Un </a:t>
            </a:r>
            <a:r>
              <a:rPr lang="en-US" dirty="0" err="1"/>
              <a:t>peth</a:t>
            </a:r>
            <a:r>
              <a:rPr lang="en-US" dirty="0"/>
              <a:t> </a:t>
            </a:r>
            <a:r>
              <a:rPr lang="en-US" dirty="0" err="1"/>
              <a:t>rydych</a:t>
            </a:r>
            <a:r>
              <a:rPr lang="en-US" dirty="0"/>
              <a:t> chi </a:t>
            </a:r>
            <a:r>
              <a:rPr lang="en-US" dirty="0" err="1"/>
              <a:t>wedi’i</a:t>
            </a:r>
            <a:r>
              <a:rPr lang="en-US" dirty="0"/>
              <a:t> </a:t>
            </a:r>
            <a:r>
              <a:rPr lang="en-US" dirty="0" err="1"/>
              <a:t>ddysgu</a:t>
            </a:r>
            <a:r>
              <a:rPr lang="en-US" dirty="0"/>
              <a:t>/</a:t>
            </a:r>
            <a:r>
              <a:rPr lang="en-US" dirty="0" err="1"/>
              <a:t>gweithred</a:t>
            </a:r>
            <a:r>
              <a:rPr lang="en-US" dirty="0"/>
              <a:t> </a:t>
            </a:r>
            <a:r>
              <a:rPr lang="en-US" dirty="0" err="1"/>
              <a:t>rydych</a:t>
            </a:r>
            <a:r>
              <a:rPr lang="en-US" dirty="0"/>
              <a:t> </a:t>
            </a:r>
            <a:r>
              <a:rPr lang="en-US" dirty="0" err="1"/>
              <a:t>chi’n</a:t>
            </a:r>
            <a:r>
              <a:rPr lang="en-US" dirty="0"/>
              <a:t> </a:t>
            </a:r>
            <a:r>
              <a:rPr lang="en-US" dirty="0" err="1"/>
              <a:t>credu</a:t>
            </a:r>
            <a:r>
              <a:rPr lang="en-US" dirty="0"/>
              <a:t> </a:t>
            </a:r>
            <a:r>
              <a:rPr lang="en-US" dirty="0" err="1"/>
              <a:t>sy’n</a:t>
            </a:r>
            <a:r>
              <a:rPr lang="en-US" dirty="0"/>
              <a:t> </a:t>
            </a:r>
            <a:r>
              <a:rPr lang="en-US" dirty="0" err="1"/>
              <a:t>bwysig</a:t>
            </a:r>
            <a:r>
              <a:rPr lang="en-US" dirty="0"/>
              <a:t> </a:t>
            </a:r>
            <a:r>
              <a:rPr lang="en-US" dirty="0" err="1"/>
              <a:t>i</a:t>
            </a:r>
            <a:r>
              <a:rPr lang="en-US" dirty="0"/>
              <a:t> </a:t>
            </a:r>
            <a:r>
              <a:rPr lang="en-US" dirty="0" err="1"/>
              <a:t>gefnogi</a:t>
            </a:r>
            <a:r>
              <a:rPr lang="en-US" dirty="0"/>
              <a:t> plant </a:t>
            </a:r>
            <a:r>
              <a:rPr lang="en-US" dirty="0" err="1"/>
              <a:t>yn</a:t>
            </a:r>
            <a:r>
              <a:rPr lang="en-US" dirty="0"/>
              <a:t> y 1000 </a:t>
            </a:r>
            <a:r>
              <a:rPr lang="en-US" dirty="0" err="1"/>
              <a:t>diwrnod</a:t>
            </a:r>
            <a:r>
              <a:rPr lang="en-US" dirty="0"/>
              <a:t> </a:t>
            </a:r>
            <a:r>
              <a:rPr lang="en-US" dirty="0" err="1"/>
              <a:t>cyntaf</a:t>
            </a:r>
            <a:endParaRPr lang="en-US" dirty="0"/>
          </a:p>
        </p:txBody>
      </p:sp>
      <p:sp>
        <p:nvSpPr>
          <p:cNvPr id="4" name="Content Placeholder 3">
            <a:extLst>
              <a:ext uri="{FF2B5EF4-FFF2-40B4-BE49-F238E27FC236}">
                <a16:creationId xmlns:a16="http://schemas.microsoft.com/office/drawing/2014/main" id="{6FFDA3BB-B216-4118-1A4C-632D145C5876}"/>
              </a:ext>
            </a:extLst>
          </p:cNvPr>
          <p:cNvSpPr>
            <a:spLocks noGrp="1"/>
          </p:cNvSpPr>
          <p:nvPr>
            <p:ph sz="half" idx="2"/>
          </p:nvPr>
        </p:nvSpPr>
        <p:spPr/>
        <p:txBody>
          <a:bodyPr/>
          <a:lstStyle/>
          <a:p>
            <a:r>
              <a:rPr lang="en-GB" dirty="0">
                <a:solidFill>
                  <a:srgbClr val="0070C0"/>
                </a:solidFill>
              </a:rPr>
              <a:t>One thing you’ve learnt/ action you believe is important to support children in the first 1000 days </a:t>
            </a:r>
            <a:endParaRPr lang="en-US" dirty="0">
              <a:solidFill>
                <a:srgbClr val="0070C0"/>
              </a:solidFill>
            </a:endParaRPr>
          </a:p>
        </p:txBody>
      </p:sp>
    </p:spTree>
    <p:extLst>
      <p:ext uri="{BB962C8B-B14F-4D97-AF65-F5344CB8AC3E}">
        <p14:creationId xmlns:p14="http://schemas.microsoft.com/office/powerpoint/2010/main" val="28011028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4832-2A3C-07F4-2197-410E570CDF71}"/>
              </a:ext>
            </a:extLst>
          </p:cNvPr>
          <p:cNvSpPr>
            <a:spLocks noGrp="1"/>
          </p:cNvSpPr>
          <p:nvPr>
            <p:ph type="title"/>
          </p:nvPr>
        </p:nvSpPr>
        <p:spPr/>
        <p:txBody>
          <a:bodyPr/>
          <a:lstStyle/>
          <a:p>
            <a:r>
              <a:rPr lang="en-GB" dirty="0" err="1"/>
              <a:t>Rhestr</a:t>
            </a:r>
            <a:r>
              <a:rPr lang="en-GB" dirty="0"/>
              <a:t> </a:t>
            </a:r>
            <a:r>
              <a:rPr lang="en-GB" dirty="0" err="1"/>
              <a:t>cyferinodi</a:t>
            </a:r>
            <a:br>
              <a:rPr lang="en-GB" dirty="0"/>
            </a:br>
            <a:r>
              <a:rPr lang="en-GB" dirty="0">
                <a:solidFill>
                  <a:srgbClr val="0070C0"/>
                </a:solidFill>
              </a:rPr>
              <a:t>Reference list</a:t>
            </a:r>
            <a:endParaRPr lang="en-US" dirty="0">
              <a:solidFill>
                <a:srgbClr val="0070C0"/>
              </a:solidFill>
            </a:endParaRPr>
          </a:p>
        </p:txBody>
      </p:sp>
      <p:sp>
        <p:nvSpPr>
          <p:cNvPr id="5" name="Content Placeholder 4">
            <a:extLst>
              <a:ext uri="{FF2B5EF4-FFF2-40B4-BE49-F238E27FC236}">
                <a16:creationId xmlns:a16="http://schemas.microsoft.com/office/drawing/2014/main" id="{F34DF358-1696-EA96-1ACC-926FA0E23BF2}"/>
              </a:ext>
            </a:extLst>
          </p:cNvPr>
          <p:cNvSpPr>
            <a:spLocks noGrp="1"/>
          </p:cNvSpPr>
          <p:nvPr>
            <p:ph idx="1"/>
          </p:nvPr>
        </p:nvSpPr>
        <p:spPr/>
        <p:txBody>
          <a:bodyPr>
            <a:normAutofit/>
          </a:bodyPr>
          <a:lstStyle/>
          <a:p>
            <a:r>
              <a:rPr lang="en-GB" sz="1200" dirty="0" err="1">
                <a:latin typeface="+mj-lt"/>
                <a:cs typeface="Arial" panose="020B0604020202020204" pitchFamily="34" charset="0"/>
              </a:rPr>
              <a:t>Karakochuk</a:t>
            </a:r>
            <a:r>
              <a:rPr lang="en-GB" sz="1200" dirty="0">
                <a:latin typeface="+mj-lt"/>
                <a:cs typeface="Arial" panose="020B0604020202020204" pitchFamily="34" charset="0"/>
              </a:rPr>
              <a:t> </a:t>
            </a:r>
            <a:r>
              <a:rPr lang="en-GB" sz="1200" i="1" dirty="0">
                <a:latin typeface="+mj-lt"/>
                <a:cs typeface="Arial" panose="020B0604020202020204" pitchFamily="34" charset="0"/>
              </a:rPr>
              <a:t>et al. </a:t>
            </a:r>
            <a:r>
              <a:rPr lang="en-GB" sz="1200" dirty="0">
                <a:latin typeface="+mj-lt"/>
                <a:cs typeface="Arial" panose="020B0604020202020204" pitchFamily="34" charset="0"/>
              </a:rPr>
              <a:t>(2018). ‘The Biology of the first 1,000 days’. </a:t>
            </a:r>
            <a:r>
              <a:rPr lang="en-US" sz="1200" b="0" i="0" dirty="0">
                <a:effectLst/>
                <a:latin typeface="+mj-lt"/>
              </a:rPr>
              <a:t>Boca Raton [Florida]: CRC Press. </a:t>
            </a:r>
            <a:r>
              <a:rPr lang="en-US" sz="1200" dirty="0">
                <a:latin typeface="+mj-lt"/>
                <a:hlinkClick r:id="rId2">
                  <a:extLst>
                    <a:ext uri="{A12FA001-AC4F-418D-AE19-62706E023703}">
                      <ahyp:hlinkClr xmlns:ahyp="http://schemas.microsoft.com/office/drawing/2018/hyperlinkcolor" val="tx"/>
                    </a:ext>
                  </a:extLst>
                </a:hlinkClick>
              </a:rPr>
              <a:t>The Biology of the First 1,000 Days</a:t>
            </a:r>
            <a:endParaRPr lang="en-US" sz="1200" dirty="0">
              <a:latin typeface="+mj-lt"/>
            </a:endParaRPr>
          </a:p>
          <a:p>
            <a:r>
              <a:rPr lang="en-US" sz="1200" dirty="0">
                <a:latin typeface="+mj-lt"/>
              </a:rPr>
              <a:t>NHS Wales. (2023). ‘Your antenatal care’. </a:t>
            </a:r>
            <a:r>
              <a:rPr lang="en-US" sz="1200" dirty="0">
                <a:latin typeface="+mj-lt"/>
                <a:hlinkClick r:id="rId3">
                  <a:extLst>
                    <a:ext uri="{A12FA001-AC4F-418D-AE19-62706E023703}">
                      <ahyp:hlinkClr xmlns:ahyp="http://schemas.microsoft.com/office/drawing/2018/hyperlinkcolor" val="tx"/>
                    </a:ext>
                  </a:extLst>
                </a:hlinkClick>
              </a:rPr>
              <a:t>Your antenatal care – NHS</a:t>
            </a:r>
            <a:r>
              <a:rPr lang="en-US" sz="1200" dirty="0">
                <a:latin typeface="+mj-lt"/>
              </a:rPr>
              <a:t> [Accessed: 25/10/24]</a:t>
            </a:r>
          </a:p>
          <a:p>
            <a:r>
              <a:rPr lang="en-US" sz="1200" dirty="0">
                <a:latin typeface="+mj-lt"/>
              </a:rPr>
              <a:t>HM Government. (2021). ‘The Best Start for life’ </a:t>
            </a:r>
            <a:r>
              <a:rPr lang="en-US" sz="1200" dirty="0">
                <a:latin typeface="+mj-lt"/>
                <a:hlinkClick r:id="rId4">
                  <a:extLst>
                    <a:ext uri="{A12FA001-AC4F-418D-AE19-62706E023703}">
                      <ahyp:hlinkClr xmlns:ahyp="http://schemas.microsoft.com/office/drawing/2018/hyperlinkcolor" val="tx"/>
                    </a:ext>
                  </a:extLst>
                </a:hlinkClick>
              </a:rPr>
              <a:t>The_best_start_for_life_a_vision_for_the_1_001_critical_days.pdf</a:t>
            </a:r>
            <a:r>
              <a:rPr lang="en-US" sz="1200" dirty="0">
                <a:latin typeface="+mj-lt"/>
              </a:rPr>
              <a:t> [Accessed: 25/10/24].</a:t>
            </a:r>
          </a:p>
        </p:txBody>
      </p:sp>
    </p:spTree>
    <p:extLst>
      <p:ext uri="{BB962C8B-B14F-4D97-AF65-F5344CB8AC3E}">
        <p14:creationId xmlns:p14="http://schemas.microsoft.com/office/powerpoint/2010/main" val="18565877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 Template (Cream background) (1)">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E19830-1565-48B5-B7F6-18A969F58612}">
  <ds:schemaRefs>
    <ds:schemaRef ds:uri="http://schemas.microsoft.com/office/infopath/2007/PartnerControls"/>
    <ds:schemaRef ds:uri="http://schemas.openxmlformats.org/package/2006/metadata/core-properties"/>
    <ds:schemaRef ds:uri="http://purl.org/dc/terms/"/>
    <ds:schemaRef ds:uri="http://schemas.microsoft.com/office/2006/metadata/properties"/>
    <ds:schemaRef ds:uri="e4a72011-89be-41d7-bd49-565121a9e247"/>
    <ds:schemaRef ds:uri="http://purl.org/dc/dcmitype/"/>
    <ds:schemaRef ds:uri="http://www.w3.org/XML/1998/namespace"/>
    <ds:schemaRef ds:uri="http://purl.org/dc/elements/1.1/"/>
    <ds:schemaRef ds:uri="http://schemas.microsoft.com/office/2006/documentManagement/types"/>
    <ds:schemaRef ds:uri="16bfc89a-06a0-41d6-ae50-6ff65b36cb8b"/>
  </ds:schemaRefs>
</ds:datastoreItem>
</file>

<file path=customXml/itemProps2.xml><?xml version="1.0" encoding="utf-8"?>
<ds:datastoreItem xmlns:ds="http://schemas.openxmlformats.org/officeDocument/2006/customXml" ds:itemID="{87A5D778-0E5D-4723-B99C-7E934B4F8B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D23AB15-C224-45CE-9030-2154C2158F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 (1)</Template>
  <TotalTime>8772</TotalTime>
  <Words>4333</Words>
  <Application>Microsoft Office PowerPoint</Application>
  <PresentationFormat>Widescreen</PresentationFormat>
  <Paragraphs>531</Paragraphs>
  <Slides>40</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DengXian</vt:lpstr>
      <vt:lpstr>Aptos</vt:lpstr>
      <vt:lpstr>Arial</vt:lpstr>
      <vt:lpstr>Calibri</vt:lpstr>
      <vt:lpstr>Noto Sans</vt:lpstr>
      <vt:lpstr>Segoe UI</vt:lpstr>
      <vt:lpstr>Times New Roman</vt:lpstr>
      <vt:lpstr>UWTSD PP Template (Cream background) (1)</vt:lpstr>
      <vt:lpstr>ECEY4005C:Y 1000 Diwrnod Cyntaf  ECEY4005: The First 1000 Days   </vt:lpstr>
      <vt:lpstr>PowerPoint Presentation</vt:lpstr>
      <vt:lpstr>Adnoddau           Resources</vt:lpstr>
      <vt:lpstr>Sgiliau Cyflogadwyedd/ Trosglwyddadwy –  Employability/ Transferable Skills</vt:lpstr>
      <vt:lpstr>Cynnwys Modiwl  Module Content</vt:lpstr>
      <vt:lpstr>Deilliannau Dysgu</vt:lpstr>
      <vt:lpstr>Learning Outcomes</vt:lpstr>
      <vt:lpstr>Yr aseiniad: Llyfr Llofion Digidol</vt:lpstr>
      <vt:lpstr>The assignment: Digital Scrapbook </vt:lpstr>
      <vt:lpstr>PowerPoint Presentation</vt:lpstr>
      <vt:lpstr>Strwythur eich llyfr llofion</vt:lpstr>
      <vt:lpstr>Strwythur eich llyfr llofion</vt:lpstr>
      <vt:lpstr>Scrapbook structure</vt:lpstr>
      <vt:lpstr>Scrapbook structure</vt:lpstr>
      <vt:lpstr>Deallusrwydd Artiffisial </vt:lpstr>
      <vt:lpstr>Artificial Intelligence</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Geirfa  Glossary</vt:lpstr>
      <vt:lpstr>Beth yw'r 1000 Diwrnod cyntaf?  What is the first 1000 Days?</vt:lpstr>
      <vt:lpstr>Beth yw'r 1000 Diwrnod cyntaf?  What is the first 1000 Days?</vt:lpstr>
      <vt:lpstr>Pregnancy</vt:lpstr>
      <vt:lpstr>Gofal cyn-geni          Prenatal care</vt:lpstr>
      <vt:lpstr>Gall gofal cyn-geni cynnwys;</vt:lpstr>
      <vt:lpstr>Infancy</vt:lpstr>
      <vt:lpstr>Toddler years</vt:lpstr>
      <vt:lpstr>Creu llinell amser Timeline creation</vt:lpstr>
      <vt:lpstr>Creu llinell amser Timeline creation</vt:lpstr>
      <vt:lpstr>Creu llinell amser Timeline creation</vt:lpstr>
      <vt:lpstr>PowerPoint Presentation</vt:lpstr>
      <vt:lpstr>PowerPoint Presentation</vt:lpstr>
      <vt:lpstr>Pam ydych chi'n meddwl bod y 1000 diwrnod cyntaf mor bwysig? Why do you think the first 1000 days are so important?</vt:lpstr>
      <vt:lpstr>Pam mae’r 1000 diwrnod cyntaf bwysig? Why are the first 1000 days important?</vt:lpstr>
      <vt:lpstr>Adlewyrchu                Reflection</vt:lpstr>
      <vt:lpstr>Rhestr cyferinodi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Jones</dc:creator>
  <cp:lastModifiedBy>Natasha Morgans</cp:lastModifiedBy>
  <cp:revision>3</cp:revision>
  <dcterms:created xsi:type="dcterms:W3CDTF">2024-10-24T09:32:21Z</dcterms:created>
  <dcterms:modified xsi:type="dcterms:W3CDTF">2025-10-24T12:26:54Z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