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1"/>
  </p:notesMasterIdLst>
  <p:handoutMasterIdLst>
    <p:handoutMasterId r:id="rId32"/>
  </p:handoutMasterIdLst>
  <p:sldIdLst>
    <p:sldId id="256" r:id="rId5"/>
    <p:sldId id="348" r:id="rId6"/>
    <p:sldId id="369" r:id="rId7"/>
    <p:sldId id="351" r:id="rId8"/>
    <p:sldId id="352" r:id="rId9"/>
    <p:sldId id="353" r:id="rId10"/>
    <p:sldId id="370" r:id="rId11"/>
    <p:sldId id="580" r:id="rId12"/>
    <p:sldId id="560" r:id="rId13"/>
    <p:sldId id="562" r:id="rId14"/>
    <p:sldId id="563" r:id="rId15"/>
    <p:sldId id="564" r:id="rId16"/>
    <p:sldId id="565" r:id="rId17"/>
    <p:sldId id="567" r:id="rId18"/>
    <p:sldId id="569" r:id="rId19"/>
    <p:sldId id="581" r:id="rId20"/>
    <p:sldId id="574" r:id="rId21"/>
    <p:sldId id="571" r:id="rId22"/>
    <p:sldId id="572" r:id="rId23"/>
    <p:sldId id="573" r:id="rId24"/>
    <p:sldId id="584" r:id="rId25"/>
    <p:sldId id="267" r:id="rId26"/>
    <p:sldId id="268" r:id="rId27"/>
    <p:sldId id="266" r:id="rId28"/>
    <p:sldId id="259" r:id="rId29"/>
    <p:sldId id="568"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247" autoAdjust="0"/>
    <p:restoredTop sz="84699"/>
  </p:normalViewPr>
  <p:slideViewPr>
    <p:cSldViewPr>
      <p:cViewPr varScale="1">
        <p:scale>
          <a:sx n="87" d="100"/>
          <a:sy n="87" d="100"/>
        </p:scale>
        <p:origin x="472" y="52"/>
      </p:cViewPr>
      <p:guideLst>
        <p:guide orient="horz" pos="2160"/>
        <p:guide pos="384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handoutMaster" Target="handoutMasters/handout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theme" Target="theme/theme1.xml"/><Relationship Id="rId8" Type="http://schemas.openxmlformats.org/officeDocument/2006/relationships/slide" Target="slides/slide4.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86ABE77-0EA5-4973-88FC-206857946F08}"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GB"/>
        </a:p>
      </dgm:t>
    </dgm:pt>
    <dgm:pt modelId="{7D289491-5812-47C7-91E1-77DB47A31DAE}">
      <dgm:prSet phldrT="[Text]"/>
      <dgm:spPr/>
      <dgm:t>
        <a:bodyPr/>
        <a:lstStyle/>
        <a:p>
          <a:r>
            <a:rPr lang="en-GB" dirty="0">
              <a:solidFill>
                <a:schemeClr val="tx1"/>
              </a:solidFill>
            </a:rPr>
            <a:t>Equality</a:t>
          </a:r>
        </a:p>
      </dgm:t>
    </dgm:pt>
    <dgm:pt modelId="{8BB24271-91A2-42C0-A426-6952B5E46677}" type="parTrans" cxnId="{A263358D-D8EA-479D-8D27-6F1469C77041}">
      <dgm:prSet/>
      <dgm:spPr/>
      <dgm:t>
        <a:bodyPr/>
        <a:lstStyle/>
        <a:p>
          <a:endParaRPr lang="en-GB"/>
        </a:p>
      </dgm:t>
    </dgm:pt>
    <dgm:pt modelId="{51048FE0-C182-42BD-B5B5-EF0C32373AA9}" type="sibTrans" cxnId="{A263358D-D8EA-479D-8D27-6F1469C77041}">
      <dgm:prSet/>
      <dgm:spPr/>
      <dgm:t>
        <a:bodyPr/>
        <a:lstStyle/>
        <a:p>
          <a:endParaRPr lang="en-GB"/>
        </a:p>
      </dgm:t>
    </dgm:pt>
    <dgm:pt modelId="{600B110E-77D1-4F16-AECA-1329387919F8}">
      <dgm:prSet phldrT="[Text]"/>
      <dgm:spPr/>
      <dgm:t>
        <a:bodyPr/>
        <a:lstStyle/>
        <a:p>
          <a:r>
            <a:rPr lang="en-GB" dirty="0"/>
            <a:t>Social cohesion</a:t>
          </a:r>
        </a:p>
      </dgm:t>
    </dgm:pt>
    <dgm:pt modelId="{E1462291-5A83-49B5-BFC6-40DCF68AB8C2}" type="parTrans" cxnId="{1BFFF2C9-8C7E-4D89-AE25-B11640B6F9F0}">
      <dgm:prSet/>
      <dgm:spPr/>
      <dgm:t>
        <a:bodyPr/>
        <a:lstStyle/>
        <a:p>
          <a:endParaRPr lang="en-GB"/>
        </a:p>
      </dgm:t>
    </dgm:pt>
    <dgm:pt modelId="{B118FE9E-3584-4F12-B69A-CB5F1BA1EC0F}" type="sibTrans" cxnId="{1BFFF2C9-8C7E-4D89-AE25-B11640B6F9F0}">
      <dgm:prSet/>
      <dgm:spPr/>
      <dgm:t>
        <a:bodyPr/>
        <a:lstStyle/>
        <a:p>
          <a:endParaRPr lang="en-GB"/>
        </a:p>
      </dgm:t>
    </dgm:pt>
    <dgm:pt modelId="{3F9F1C80-BC13-4C03-BE69-5FD4D680663D}">
      <dgm:prSet phldrT="[Text]"/>
      <dgm:spPr/>
      <dgm:t>
        <a:bodyPr/>
        <a:lstStyle/>
        <a:p>
          <a:r>
            <a:rPr lang="en-GB" dirty="0"/>
            <a:t>Ability to participate in society</a:t>
          </a:r>
        </a:p>
      </dgm:t>
    </dgm:pt>
    <dgm:pt modelId="{DC000D03-6D88-41F5-9970-BF05859388B7}" type="parTrans" cxnId="{79F087DE-BB73-49C6-BFA2-D3B51665096A}">
      <dgm:prSet/>
      <dgm:spPr/>
      <dgm:t>
        <a:bodyPr/>
        <a:lstStyle/>
        <a:p>
          <a:endParaRPr lang="en-GB"/>
        </a:p>
      </dgm:t>
    </dgm:pt>
    <dgm:pt modelId="{A410C52F-8AF8-4162-A7FA-52BE89D99414}" type="sibTrans" cxnId="{79F087DE-BB73-49C6-BFA2-D3B51665096A}">
      <dgm:prSet/>
      <dgm:spPr/>
      <dgm:t>
        <a:bodyPr/>
        <a:lstStyle/>
        <a:p>
          <a:endParaRPr lang="en-GB"/>
        </a:p>
      </dgm:t>
    </dgm:pt>
    <dgm:pt modelId="{F80F2727-93CD-46D6-9E6D-F10A9559EA72}">
      <dgm:prSet phldrT="[Text]"/>
      <dgm:spPr/>
      <dgm:t>
        <a:bodyPr/>
        <a:lstStyle/>
        <a:p>
          <a:r>
            <a:rPr lang="en-GB" dirty="0"/>
            <a:t>Power to make meaningful choices </a:t>
          </a:r>
        </a:p>
      </dgm:t>
    </dgm:pt>
    <dgm:pt modelId="{36B2AA38-4F02-4849-9D86-38BB3F4E6A04}" type="parTrans" cxnId="{5F958B0D-D2B1-4DCC-B3F2-0AD14BC0AAFA}">
      <dgm:prSet/>
      <dgm:spPr/>
      <dgm:t>
        <a:bodyPr/>
        <a:lstStyle/>
        <a:p>
          <a:endParaRPr lang="en-GB"/>
        </a:p>
      </dgm:t>
    </dgm:pt>
    <dgm:pt modelId="{87AF86D7-7162-4D68-BD9B-F9B8F9F9C8C8}" type="sibTrans" cxnId="{5F958B0D-D2B1-4DCC-B3F2-0AD14BC0AAFA}">
      <dgm:prSet/>
      <dgm:spPr/>
      <dgm:t>
        <a:bodyPr/>
        <a:lstStyle/>
        <a:p>
          <a:endParaRPr lang="en-GB"/>
        </a:p>
      </dgm:t>
    </dgm:pt>
    <dgm:pt modelId="{2BCDEC33-DAAC-4C08-872C-9E14E7156469}">
      <dgm:prSet phldrT="[Text]"/>
      <dgm:spPr/>
      <dgm:t>
        <a:bodyPr/>
        <a:lstStyle/>
        <a:p>
          <a:r>
            <a:rPr lang="en-GB" dirty="0"/>
            <a:t>Work: demand/control balance</a:t>
          </a:r>
        </a:p>
      </dgm:t>
    </dgm:pt>
    <dgm:pt modelId="{20270AA7-FF00-4AB5-B42D-6EB2D7ABBE66}" type="parTrans" cxnId="{32245D89-B470-4A1B-A5AF-75F76E983196}">
      <dgm:prSet/>
      <dgm:spPr/>
      <dgm:t>
        <a:bodyPr/>
        <a:lstStyle/>
        <a:p>
          <a:endParaRPr lang="en-GB"/>
        </a:p>
      </dgm:t>
    </dgm:pt>
    <dgm:pt modelId="{D4E2878B-6556-412C-AE10-3963AA7DBB20}" type="sibTrans" cxnId="{32245D89-B470-4A1B-A5AF-75F76E983196}">
      <dgm:prSet/>
      <dgm:spPr/>
      <dgm:t>
        <a:bodyPr/>
        <a:lstStyle/>
        <a:p>
          <a:endParaRPr lang="en-GB"/>
        </a:p>
      </dgm:t>
    </dgm:pt>
    <dgm:pt modelId="{EF3964CC-7788-4D55-8BC8-3BB8CCC2D05E}">
      <dgm:prSet phldrT="[Text]"/>
      <dgm:spPr/>
      <dgm:t>
        <a:bodyPr/>
        <a:lstStyle/>
        <a:p>
          <a:r>
            <a:rPr lang="en-GB" dirty="0">
              <a:solidFill>
                <a:schemeClr val="tx1"/>
              </a:solidFill>
            </a:rPr>
            <a:t>Work: effort/reward balance</a:t>
          </a:r>
        </a:p>
      </dgm:t>
    </dgm:pt>
    <dgm:pt modelId="{8EF029E4-6C27-4AE6-B883-5B1AD7D3DA81}" type="parTrans" cxnId="{0028A8CB-B199-43C3-871D-EF703DF54A5E}">
      <dgm:prSet/>
      <dgm:spPr/>
      <dgm:t>
        <a:bodyPr/>
        <a:lstStyle/>
        <a:p>
          <a:endParaRPr lang="en-GB"/>
        </a:p>
      </dgm:t>
    </dgm:pt>
    <dgm:pt modelId="{3A11E586-56ED-43CC-AF0E-F038739C6E75}" type="sibTrans" cxnId="{0028A8CB-B199-43C3-871D-EF703DF54A5E}">
      <dgm:prSet/>
      <dgm:spPr/>
      <dgm:t>
        <a:bodyPr/>
        <a:lstStyle/>
        <a:p>
          <a:endParaRPr lang="en-GB"/>
        </a:p>
      </dgm:t>
    </dgm:pt>
    <dgm:pt modelId="{781F0E40-815D-4617-882A-6CBFC20BA7EC}">
      <dgm:prSet phldrT="[Text]"/>
      <dgm:spPr/>
      <dgm:t>
        <a:bodyPr/>
        <a:lstStyle/>
        <a:p>
          <a:r>
            <a:rPr lang="en-GB" dirty="0"/>
            <a:t>‘Ontological Security’</a:t>
          </a:r>
        </a:p>
      </dgm:t>
    </dgm:pt>
    <dgm:pt modelId="{5CDD0149-DF1E-46FA-8F09-672999AB71F2}" type="parTrans" cxnId="{2987CD45-0028-42A4-AAC7-D0DA330ECA38}">
      <dgm:prSet/>
      <dgm:spPr/>
      <dgm:t>
        <a:bodyPr/>
        <a:lstStyle/>
        <a:p>
          <a:endParaRPr lang="en-GB"/>
        </a:p>
      </dgm:t>
    </dgm:pt>
    <dgm:pt modelId="{F6E4EB80-DF39-4AB0-8677-7C940BCDC6AB}" type="sibTrans" cxnId="{2987CD45-0028-42A4-AAC7-D0DA330ECA38}">
      <dgm:prSet/>
      <dgm:spPr/>
      <dgm:t>
        <a:bodyPr/>
        <a:lstStyle/>
        <a:p>
          <a:endParaRPr lang="en-GB"/>
        </a:p>
      </dgm:t>
    </dgm:pt>
    <dgm:pt modelId="{8F4A7914-81B9-4BDB-8608-0BA3AEBB003D}">
      <dgm:prSet phldrT="[Text]"/>
      <dgm:spPr/>
      <dgm:t>
        <a:bodyPr/>
        <a:lstStyle/>
        <a:p>
          <a:r>
            <a:rPr lang="en-GB" dirty="0"/>
            <a:t>Relationships with others</a:t>
          </a:r>
        </a:p>
      </dgm:t>
    </dgm:pt>
    <dgm:pt modelId="{5D1B9768-4976-40D9-BB25-A787BE46D3AE}" type="parTrans" cxnId="{EDA37A6F-9B89-4CB7-8B77-193710582FE1}">
      <dgm:prSet/>
      <dgm:spPr/>
      <dgm:t>
        <a:bodyPr/>
        <a:lstStyle/>
        <a:p>
          <a:endParaRPr lang="en-GB"/>
        </a:p>
      </dgm:t>
    </dgm:pt>
    <dgm:pt modelId="{685C7816-0C95-48C2-918E-9F953B0916DD}" type="sibTrans" cxnId="{EDA37A6F-9B89-4CB7-8B77-193710582FE1}">
      <dgm:prSet/>
      <dgm:spPr/>
      <dgm:t>
        <a:bodyPr/>
        <a:lstStyle/>
        <a:p>
          <a:endParaRPr lang="en-GB"/>
        </a:p>
      </dgm:t>
    </dgm:pt>
    <dgm:pt modelId="{7A64F024-2A37-478D-BB72-4A1E55F38780}">
      <dgm:prSet phldrT="[Text]"/>
      <dgm:spPr/>
      <dgm:t>
        <a:bodyPr/>
        <a:lstStyle/>
        <a:p>
          <a:r>
            <a:rPr lang="en-GB" dirty="0"/>
            <a:t>Positive early life experiences</a:t>
          </a:r>
        </a:p>
      </dgm:t>
    </dgm:pt>
    <dgm:pt modelId="{F6BD4319-F6B7-4DEB-89C4-39EF10FBFE38}" type="parTrans" cxnId="{4B904070-389B-4EDA-84AF-6248B350EA30}">
      <dgm:prSet/>
      <dgm:spPr/>
      <dgm:t>
        <a:bodyPr/>
        <a:lstStyle/>
        <a:p>
          <a:endParaRPr lang="en-GB"/>
        </a:p>
      </dgm:t>
    </dgm:pt>
    <dgm:pt modelId="{E7AC93E5-83E9-462A-B8B6-D76CD1CF868B}" type="sibTrans" cxnId="{4B904070-389B-4EDA-84AF-6248B350EA30}">
      <dgm:prSet/>
      <dgm:spPr/>
      <dgm:t>
        <a:bodyPr/>
        <a:lstStyle/>
        <a:p>
          <a:endParaRPr lang="en-GB"/>
        </a:p>
      </dgm:t>
    </dgm:pt>
    <dgm:pt modelId="{7329136C-7148-4C8C-8D89-04A18FE48426}">
      <dgm:prSet phldrT="[Text]"/>
      <dgm:spPr/>
      <dgm:t>
        <a:bodyPr/>
        <a:lstStyle/>
        <a:p>
          <a:r>
            <a:rPr lang="en-GB" dirty="0">
              <a:solidFill>
                <a:schemeClr val="tx1"/>
              </a:solidFill>
            </a:rPr>
            <a:t>…</a:t>
          </a:r>
        </a:p>
      </dgm:t>
    </dgm:pt>
    <dgm:pt modelId="{B849AB2E-EC3E-46A1-B48B-0F08E75F4473}" type="parTrans" cxnId="{E4ED4721-365C-4218-8B7C-22E73ECA7271}">
      <dgm:prSet/>
      <dgm:spPr/>
      <dgm:t>
        <a:bodyPr/>
        <a:lstStyle/>
        <a:p>
          <a:endParaRPr lang="en-GB"/>
        </a:p>
      </dgm:t>
    </dgm:pt>
    <dgm:pt modelId="{F2F10ED0-14FF-48A7-ABC9-9627BA276FA8}" type="sibTrans" cxnId="{E4ED4721-365C-4218-8B7C-22E73ECA7271}">
      <dgm:prSet/>
      <dgm:spPr/>
      <dgm:t>
        <a:bodyPr/>
        <a:lstStyle/>
        <a:p>
          <a:endParaRPr lang="en-GB"/>
        </a:p>
      </dgm:t>
    </dgm:pt>
    <dgm:pt modelId="{94E51BA1-FF20-4337-9D9F-4D440A37535E}" type="pres">
      <dgm:prSet presAssocID="{086ABE77-0EA5-4973-88FC-206857946F08}" presName="diagram" presStyleCnt="0">
        <dgm:presLayoutVars>
          <dgm:dir/>
          <dgm:resizeHandles val="exact"/>
        </dgm:presLayoutVars>
      </dgm:prSet>
      <dgm:spPr/>
    </dgm:pt>
    <dgm:pt modelId="{1C7AAD93-E5E5-4B19-9BF9-2AB01841587F}" type="pres">
      <dgm:prSet presAssocID="{7D289491-5812-47C7-91E1-77DB47A31DAE}" presName="node" presStyleLbl="node1" presStyleIdx="0" presStyleCnt="10">
        <dgm:presLayoutVars>
          <dgm:bulletEnabled val="1"/>
        </dgm:presLayoutVars>
      </dgm:prSet>
      <dgm:spPr/>
    </dgm:pt>
    <dgm:pt modelId="{05DC55EC-FB6E-411F-B88C-2C33C09245EA}" type="pres">
      <dgm:prSet presAssocID="{51048FE0-C182-42BD-B5B5-EF0C32373AA9}" presName="sibTrans" presStyleCnt="0"/>
      <dgm:spPr/>
    </dgm:pt>
    <dgm:pt modelId="{91C916BF-28B7-4706-AEC7-147156B54CD2}" type="pres">
      <dgm:prSet presAssocID="{600B110E-77D1-4F16-AECA-1329387919F8}" presName="node" presStyleLbl="node1" presStyleIdx="1" presStyleCnt="10">
        <dgm:presLayoutVars>
          <dgm:bulletEnabled val="1"/>
        </dgm:presLayoutVars>
      </dgm:prSet>
      <dgm:spPr/>
    </dgm:pt>
    <dgm:pt modelId="{84FDE2DC-9F96-4341-B039-F67C74EB2E5D}" type="pres">
      <dgm:prSet presAssocID="{B118FE9E-3584-4F12-B69A-CB5F1BA1EC0F}" presName="sibTrans" presStyleCnt="0"/>
      <dgm:spPr/>
    </dgm:pt>
    <dgm:pt modelId="{B4A6BD2F-271A-4DA2-942F-3500D5F381D7}" type="pres">
      <dgm:prSet presAssocID="{3F9F1C80-BC13-4C03-BE69-5FD4D680663D}" presName="node" presStyleLbl="node1" presStyleIdx="2" presStyleCnt="10">
        <dgm:presLayoutVars>
          <dgm:bulletEnabled val="1"/>
        </dgm:presLayoutVars>
      </dgm:prSet>
      <dgm:spPr/>
    </dgm:pt>
    <dgm:pt modelId="{3FCCEEE5-5A77-440F-8872-5FB7617DC3DD}" type="pres">
      <dgm:prSet presAssocID="{A410C52F-8AF8-4162-A7FA-52BE89D99414}" presName="sibTrans" presStyleCnt="0"/>
      <dgm:spPr/>
    </dgm:pt>
    <dgm:pt modelId="{8E8B56C8-097B-4CA8-A5CD-98552A420364}" type="pres">
      <dgm:prSet presAssocID="{F80F2727-93CD-46D6-9E6D-F10A9559EA72}" presName="node" presStyleLbl="node1" presStyleIdx="3" presStyleCnt="10">
        <dgm:presLayoutVars>
          <dgm:bulletEnabled val="1"/>
        </dgm:presLayoutVars>
      </dgm:prSet>
      <dgm:spPr/>
    </dgm:pt>
    <dgm:pt modelId="{5EA9F8FB-EA46-4ECB-85E6-5082B67D1DF3}" type="pres">
      <dgm:prSet presAssocID="{87AF86D7-7162-4D68-BD9B-F9B8F9F9C8C8}" presName="sibTrans" presStyleCnt="0"/>
      <dgm:spPr/>
    </dgm:pt>
    <dgm:pt modelId="{5E4AA337-99DD-48F3-8F1B-57CE744E6431}" type="pres">
      <dgm:prSet presAssocID="{2BCDEC33-DAAC-4C08-872C-9E14E7156469}" presName="node" presStyleLbl="node1" presStyleIdx="4" presStyleCnt="10">
        <dgm:presLayoutVars>
          <dgm:bulletEnabled val="1"/>
        </dgm:presLayoutVars>
      </dgm:prSet>
      <dgm:spPr/>
    </dgm:pt>
    <dgm:pt modelId="{A669DE96-46A5-4EC9-B8D0-E488DFA78635}" type="pres">
      <dgm:prSet presAssocID="{D4E2878B-6556-412C-AE10-3963AA7DBB20}" presName="sibTrans" presStyleCnt="0"/>
      <dgm:spPr/>
    </dgm:pt>
    <dgm:pt modelId="{5790868B-2609-48FB-82B8-FD504FCEA927}" type="pres">
      <dgm:prSet presAssocID="{EF3964CC-7788-4D55-8BC8-3BB8CCC2D05E}" presName="node" presStyleLbl="node1" presStyleIdx="5" presStyleCnt="10">
        <dgm:presLayoutVars>
          <dgm:bulletEnabled val="1"/>
        </dgm:presLayoutVars>
      </dgm:prSet>
      <dgm:spPr/>
    </dgm:pt>
    <dgm:pt modelId="{DAD72DC9-D677-40FA-88B0-3557EBDB1321}" type="pres">
      <dgm:prSet presAssocID="{3A11E586-56ED-43CC-AF0E-F038739C6E75}" presName="sibTrans" presStyleCnt="0"/>
      <dgm:spPr/>
    </dgm:pt>
    <dgm:pt modelId="{78037DD1-AF16-49E6-9864-052A40DBB2DD}" type="pres">
      <dgm:prSet presAssocID="{781F0E40-815D-4617-882A-6CBFC20BA7EC}" presName="node" presStyleLbl="node1" presStyleIdx="6" presStyleCnt="10">
        <dgm:presLayoutVars>
          <dgm:bulletEnabled val="1"/>
        </dgm:presLayoutVars>
      </dgm:prSet>
      <dgm:spPr/>
    </dgm:pt>
    <dgm:pt modelId="{72B88193-BD45-4396-8553-913245E48B16}" type="pres">
      <dgm:prSet presAssocID="{F6E4EB80-DF39-4AB0-8677-7C940BCDC6AB}" presName="sibTrans" presStyleCnt="0"/>
      <dgm:spPr/>
    </dgm:pt>
    <dgm:pt modelId="{776C1FA5-885F-4C81-9D76-22419CEDACC2}" type="pres">
      <dgm:prSet presAssocID="{8F4A7914-81B9-4BDB-8608-0BA3AEBB003D}" presName="node" presStyleLbl="node1" presStyleIdx="7" presStyleCnt="10">
        <dgm:presLayoutVars>
          <dgm:bulletEnabled val="1"/>
        </dgm:presLayoutVars>
      </dgm:prSet>
      <dgm:spPr/>
    </dgm:pt>
    <dgm:pt modelId="{207006E8-7806-4B88-B240-740EA67AA308}" type="pres">
      <dgm:prSet presAssocID="{685C7816-0C95-48C2-918E-9F953B0916DD}" presName="sibTrans" presStyleCnt="0"/>
      <dgm:spPr/>
    </dgm:pt>
    <dgm:pt modelId="{1B8D1F63-D8C4-48CB-9D43-09821345C9E5}" type="pres">
      <dgm:prSet presAssocID="{7A64F024-2A37-478D-BB72-4A1E55F38780}" presName="node" presStyleLbl="node1" presStyleIdx="8" presStyleCnt="10">
        <dgm:presLayoutVars>
          <dgm:bulletEnabled val="1"/>
        </dgm:presLayoutVars>
      </dgm:prSet>
      <dgm:spPr/>
    </dgm:pt>
    <dgm:pt modelId="{B21A02DE-4C6A-45F2-8A44-06B306DF57E5}" type="pres">
      <dgm:prSet presAssocID="{E7AC93E5-83E9-462A-B8B6-D76CD1CF868B}" presName="sibTrans" presStyleCnt="0"/>
      <dgm:spPr/>
    </dgm:pt>
    <dgm:pt modelId="{E0EE33A7-5D88-4B91-8DAA-B011287A0FE3}" type="pres">
      <dgm:prSet presAssocID="{7329136C-7148-4C8C-8D89-04A18FE48426}" presName="node" presStyleLbl="node1" presStyleIdx="9" presStyleCnt="10" custLinFactNeighborX="409" custLinFactNeighborY="2278">
        <dgm:presLayoutVars>
          <dgm:bulletEnabled val="1"/>
        </dgm:presLayoutVars>
      </dgm:prSet>
      <dgm:spPr/>
    </dgm:pt>
  </dgm:ptLst>
  <dgm:cxnLst>
    <dgm:cxn modelId="{CDA51E0B-7ADB-49C0-AC5B-5F3D1EC113AF}" type="presOf" srcId="{F80F2727-93CD-46D6-9E6D-F10A9559EA72}" destId="{8E8B56C8-097B-4CA8-A5CD-98552A420364}" srcOrd="0" destOrd="0" presId="urn:microsoft.com/office/officeart/2005/8/layout/default"/>
    <dgm:cxn modelId="{409A370B-26E8-4CD9-81EA-C77C9B3FD810}" type="presOf" srcId="{086ABE77-0EA5-4973-88FC-206857946F08}" destId="{94E51BA1-FF20-4337-9D9F-4D440A37535E}" srcOrd="0" destOrd="0" presId="urn:microsoft.com/office/officeart/2005/8/layout/default"/>
    <dgm:cxn modelId="{5F958B0D-D2B1-4DCC-B3F2-0AD14BC0AAFA}" srcId="{086ABE77-0EA5-4973-88FC-206857946F08}" destId="{F80F2727-93CD-46D6-9E6D-F10A9559EA72}" srcOrd="3" destOrd="0" parTransId="{36B2AA38-4F02-4849-9D86-38BB3F4E6A04}" sibTransId="{87AF86D7-7162-4D68-BD9B-F9B8F9F9C8C8}"/>
    <dgm:cxn modelId="{E4ED4721-365C-4218-8B7C-22E73ECA7271}" srcId="{086ABE77-0EA5-4973-88FC-206857946F08}" destId="{7329136C-7148-4C8C-8D89-04A18FE48426}" srcOrd="9" destOrd="0" parTransId="{B849AB2E-EC3E-46A1-B48B-0F08E75F4473}" sibTransId="{F2F10ED0-14FF-48A7-ABC9-9627BA276FA8}"/>
    <dgm:cxn modelId="{3207CF32-C16D-4615-BA43-F94D316F86D8}" type="presOf" srcId="{8F4A7914-81B9-4BDB-8608-0BA3AEBB003D}" destId="{776C1FA5-885F-4C81-9D76-22419CEDACC2}" srcOrd="0" destOrd="0" presId="urn:microsoft.com/office/officeart/2005/8/layout/default"/>
    <dgm:cxn modelId="{58119245-3293-4DC0-8E51-4E12ACE62BC6}" type="presOf" srcId="{600B110E-77D1-4F16-AECA-1329387919F8}" destId="{91C916BF-28B7-4706-AEC7-147156B54CD2}" srcOrd="0" destOrd="0" presId="urn:microsoft.com/office/officeart/2005/8/layout/default"/>
    <dgm:cxn modelId="{2987CD45-0028-42A4-AAC7-D0DA330ECA38}" srcId="{086ABE77-0EA5-4973-88FC-206857946F08}" destId="{781F0E40-815D-4617-882A-6CBFC20BA7EC}" srcOrd="6" destOrd="0" parTransId="{5CDD0149-DF1E-46FA-8F09-672999AB71F2}" sibTransId="{F6E4EB80-DF39-4AB0-8677-7C940BCDC6AB}"/>
    <dgm:cxn modelId="{999E644F-B15F-4DBA-8756-099577A5ABDD}" type="presOf" srcId="{7329136C-7148-4C8C-8D89-04A18FE48426}" destId="{E0EE33A7-5D88-4B91-8DAA-B011287A0FE3}" srcOrd="0" destOrd="0" presId="urn:microsoft.com/office/officeart/2005/8/layout/default"/>
    <dgm:cxn modelId="{EDA37A6F-9B89-4CB7-8B77-193710582FE1}" srcId="{086ABE77-0EA5-4973-88FC-206857946F08}" destId="{8F4A7914-81B9-4BDB-8608-0BA3AEBB003D}" srcOrd="7" destOrd="0" parTransId="{5D1B9768-4976-40D9-BB25-A787BE46D3AE}" sibTransId="{685C7816-0C95-48C2-918E-9F953B0916DD}"/>
    <dgm:cxn modelId="{4B904070-389B-4EDA-84AF-6248B350EA30}" srcId="{086ABE77-0EA5-4973-88FC-206857946F08}" destId="{7A64F024-2A37-478D-BB72-4A1E55F38780}" srcOrd="8" destOrd="0" parTransId="{F6BD4319-F6B7-4DEB-89C4-39EF10FBFE38}" sibTransId="{E7AC93E5-83E9-462A-B8B6-D76CD1CF868B}"/>
    <dgm:cxn modelId="{6BCAA452-6E5E-493E-A90E-6C90FA6D5FC4}" type="presOf" srcId="{2BCDEC33-DAAC-4C08-872C-9E14E7156469}" destId="{5E4AA337-99DD-48F3-8F1B-57CE744E6431}" srcOrd="0" destOrd="0" presId="urn:microsoft.com/office/officeart/2005/8/layout/default"/>
    <dgm:cxn modelId="{D4BCBB59-DF14-440E-9E12-1237722C0DDC}" type="presOf" srcId="{7D289491-5812-47C7-91E1-77DB47A31DAE}" destId="{1C7AAD93-E5E5-4B19-9BF9-2AB01841587F}" srcOrd="0" destOrd="0" presId="urn:microsoft.com/office/officeart/2005/8/layout/default"/>
    <dgm:cxn modelId="{32245D89-B470-4A1B-A5AF-75F76E983196}" srcId="{086ABE77-0EA5-4973-88FC-206857946F08}" destId="{2BCDEC33-DAAC-4C08-872C-9E14E7156469}" srcOrd="4" destOrd="0" parTransId="{20270AA7-FF00-4AB5-B42D-6EB2D7ABBE66}" sibTransId="{D4E2878B-6556-412C-AE10-3963AA7DBB20}"/>
    <dgm:cxn modelId="{A263358D-D8EA-479D-8D27-6F1469C77041}" srcId="{086ABE77-0EA5-4973-88FC-206857946F08}" destId="{7D289491-5812-47C7-91E1-77DB47A31DAE}" srcOrd="0" destOrd="0" parTransId="{8BB24271-91A2-42C0-A426-6952B5E46677}" sibTransId="{51048FE0-C182-42BD-B5B5-EF0C32373AA9}"/>
    <dgm:cxn modelId="{343A8AA4-EB12-4085-AD79-A447859CCB77}" type="presOf" srcId="{EF3964CC-7788-4D55-8BC8-3BB8CCC2D05E}" destId="{5790868B-2609-48FB-82B8-FD504FCEA927}" srcOrd="0" destOrd="0" presId="urn:microsoft.com/office/officeart/2005/8/layout/default"/>
    <dgm:cxn modelId="{1BFFF2C9-8C7E-4D89-AE25-B11640B6F9F0}" srcId="{086ABE77-0EA5-4973-88FC-206857946F08}" destId="{600B110E-77D1-4F16-AECA-1329387919F8}" srcOrd="1" destOrd="0" parTransId="{E1462291-5A83-49B5-BFC6-40DCF68AB8C2}" sibTransId="{B118FE9E-3584-4F12-B69A-CB5F1BA1EC0F}"/>
    <dgm:cxn modelId="{0028A8CB-B199-43C3-871D-EF703DF54A5E}" srcId="{086ABE77-0EA5-4973-88FC-206857946F08}" destId="{EF3964CC-7788-4D55-8BC8-3BB8CCC2D05E}" srcOrd="5" destOrd="0" parTransId="{8EF029E4-6C27-4AE6-B883-5B1AD7D3DA81}" sibTransId="{3A11E586-56ED-43CC-AF0E-F038739C6E75}"/>
    <dgm:cxn modelId="{71A461DA-CEFE-4117-9FE4-4586ACDD10AC}" type="presOf" srcId="{3F9F1C80-BC13-4C03-BE69-5FD4D680663D}" destId="{B4A6BD2F-271A-4DA2-942F-3500D5F381D7}" srcOrd="0" destOrd="0" presId="urn:microsoft.com/office/officeart/2005/8/layout/default"/>
    <dgm:cxn modelId="{D43AA8DD-65DE-4F43-816B-FE4CF81CC343}" type="presOf" srcId="{781F0E40-815D-4617-882A-6CBFC20BA7EC}" destId="{78037DD1-AF16-49E6-9864-052A40DBB2DD}" srcOrd="0" destOrd="0" presId="urn:microsoft.com/office/officeart/2005/8/layout/default"/>
    <dgm:cxn modelId="{79F087DE-BB73-49C6-BFA2-D3B51665096A}" srcId="{086ABE77-0EA5-4973-88FC-206857946F08}" destId="{3F9F1C80-BC13-4C03-BE69-5FD4D680663D}" srcOrd="2" destOrd="0" parTransId="{DC000D03-6D88-41F5-9970-BF05859388B7}" sibTransId="{A410C52F-8AF8-4162-A7FA-52BE89D99414}"/>
    <dgm:cxn modelId="{38766BEE-53D3-41F9-BB74-838D88F6735A}" type="presOf" srcId="{7A64F024-2A37-478D-BB72-4A1E55F38780}" destId="{1B8D1F63-D8C4-48CB-9D43-09821345C9E5}" srcOrd="0" destOrd="0" presId="urn:microsoft.com/office/officeart/2005/8/layout/default"/>
    <dgm:cxn modelId="{2CFB05B5-573C-44B7-A89C-840694D17099}" type="presParOf" srcId="{94E51BA1-FF20-4337-9D9F-4D440A37535E}" destId="{1C7AAD93-E5E5-4B19-9BF9-2AB01841587F}" srcOrd="0" destOrd="0" presId="urn:microsoft.com/office/officeart/2005/8/layout/default"/>
    <dgm:cxn modelId="{7CA15730-00EA-40D2-97AD-9B718075929C}" type="presParOf" srcId="{94E51BA1-FF20-4337-9D9F-4D440A37535E}" destId="{05DC55EC-FB6E-411F-B88C-2C33C09245EA}" srcOrd="1" destOrd="0" presId="urn:microsoft.com/office/officeart/2005/8/layout/default"/>
    <dgm:cxn modelId="{9D94F029-F5E1-4155-AF9D-79B416A5BB13}" type="presParOf" srcId="{94E51BA1-FF20-4337-9D9F-4D440A37535E}" destId="{91C916BF-28B7-4706-AEC7-147156B54CD2}" srcOrd="2" destOrd="0" presId="urn:microsoft.com/office/officeart/2005/8/layout/default"/>
    <dgm:cxn modelId="{1122D54E-127F-4C84-9A2F-05E8F9651C86}" type="presParOf" srcId="{94E51BA1-FF20-4337-9D9F-4D440A37535E}" destId="{84FDE2DC-9F96-4341-B039-F67C74EB2E5D}" srcOrd="3" destOrd="0" presId="urn:microsoft.com/office/officeart/2005/8/layout/default"/>
    <dgm:cxn modelId="{1DE2A95E-AE11-4325-BDA7-E648F9EB7F08}" type="presParOf" srcId="{94E51BA1-FF20-4337-9D9F-4D440A37535E}" destId="{B4A6BD2F-271A-4DA2-942F-3500D5F381D7}" srcOrd="4" destOrd="0" presId="urn:microsoft.com/office/officeart/2005/8/layout/default"/>
    <dgm:cxn modelId="{E56B74A6-0C09-4E0E-955C-8CC87E29881B}" type="presParOf" srcId="{94E51BA1-FF20-4337-9D9F-4D440A37535E}" destId="{3FCCEEE5-5A77-440F-8872-5FB7617DC3DD}" srcOrd="5" destOrd="0" presId="urn:microsoft.com/office/officeart/2005/8/layout/default"/>
    <dgm:cxn modelId="{6143A37D-F4A7-4B72-BAEB-26B89458E383}" type="presParOf" srcId="{94E51BA1-FF20-4337-9D9F-4D440A37535E}" destId="{8E8B56C8-097B-4CA8-A5CD-98552A420364}" srcOrd="6" destOrd="0" presId="urn:microsoft.com/office/officeart/2005/8/layout/default"/>
    <dgm:cxn modelId="{E3373B69-412C-4781-9036-053ACF5948E2}" type="presParOf" srcId="{94E51BA1-FF20-4337-9D9F-4D440A37535E}" destId="{5EA9F8FB-EA46-4ECB-85E6-5082B67D1DF3}" srcOrd="7" destOrd="0" presId="urn:microsoft.com/office/officeart/2005/8/layout/default"/>
    <dgm:cxn modelId="{EF6C9ED9-17E4-40A7-8911-18847F1A6D42}" type="presParOf" srcId="{94E51BA1-FF20-4337-9D9F-4D440A37535E}" destId="{5E4AA337-99DD-48F3-8F1B-57CE744E6431}" srcOrd="8" destOrd="0" presId="urn:microsoft.com/office/officeart/2005/8/layout/default"/>
    <dgm:cxn modelId="{146B0AA0-AC89-47C3-9C57-197B5053502D}" type="presParOf" srcId="{94E51BA1-FF20-4337-9D9F-4D440A37535E}" destId="{A669DE96-46A5-4EC9-B8D0-E488DFA78635}" srcOrd="9" destOrd="0" presId="urn:microsoft.com/office/officeart/2005/8/layout/default"/>
    <dgm:cxn modelId="{9825A957-0B3E-484C-9B83-D8E7462F81AC}" type="presParOf" srcId="{94E51BA1-FF20-4337-9D9F-4D440A37535E}" destId="{5790868B-2609-48FB-82B8-FD504FCEA927}" srcOrd="10" destOrd="0" presId="urn:microsoft.com/office/officeart/2005/8/layout/default"/>
    <dgm:cxn modelId="{9A681BF5-9B9A-498C-AEB5-3E2D9E33F412}" type="presParOf" srcId="{94E51BA1-FF20-4337-9D9F-4D440A37535E}" destId="{DAD72DC9-D677-40FA-88B0-3557EBDB1321}" srcOrd="11" destOrd="0" presId="urn:microsoft.com/office/officeart/2005/8/layout/default"/>
    <dgm:cxn modelId="{08A5A83F-8AE8-47F9-B542-DEA49BC21DE7}" type="presParOf" srcId="{94E51BA1-FF20-4337-9D9F-4D440A37535E}" destId="{78037DD1-AF16-49E6-9864-052A40DBB2DD}" srcOrd="12" destOrd="0" presId="urn:microsoft.com/office/officeart/2005/8/layout/default"/>
    <dgm:cxn modelId="{4A2E9D27-218A-45BB-8BB7-8FE25A119E00}" type="presParOf" srcId="{94E51BA1-FF20-4337-9D9F-4D440A37535E}" destId="{72B88193-BD45-4396-8553-913245E48B16}" srcOrd="13" destOrd="0" presId="urn:microsoft.com/office/officeart/2005/8/layout/default"/>
    <dgm:cxn modelId="{AFBEA7FE-7487-44EA-B112-5FD454B779DF}" type="presParOf" srcId="{94E51BA1-FF20-4337-9D9F-4D440A37535E}" destId="{776C1FA5-885F-4C81-9D76-22419CEDACC2}" srcOrd="14" destOrd="0" presId="urn:microsoft.com/office/officeart/2005/8/layout/default"/>
    <dgm:cxn modelId="{51C70EEF-E461-43C7-9095-3AA733AF8382}" type="presParOf" srcId="{94E51BA1-FF20-4337-9D9F-4D440A37535E}" destId="{207006E8-7806-4B88-B240-740EA67AA308}" srcOrd="15" destOrd="0" presId="urn:microsoft.com/office/officeart/2005/8/layout/default"/>
    <dgm:cxn modelId="{817F01B6-F535-4088-86D7-D73143A9FE84}" type="presParOf" srcId="{94E51BA1-FF20-4337-9D9F-4D440A37535E}" destId="{1B8D1F63-D8C4-48CB-9D43-09821345C9E5}" srcOrd="16" destOrd="0" presId="urn:microsoft.com/office/officeart/2005/8/layout/default"/>
    <dgm:cxn modelId="{68F8D564-3104-4F74-86F5-4D7E6E53A5D6}" type="presParOf" srcId="{94E51BA1-FF20-4337-9D9F-4D440A37535E}" destId="{B21A02DE-4C6A-45F2-8A44-06B306DF57E5}" srcOrd="17" destOrd="0" presId="urn:microsoft.com/office/officeart/2005/8/layout/default"/>
    <dgm:cxn modelId="{C9A1D0C9-2BAE-48C7-ADBB-003316DFB79D}" type="presParOf" srcId="{94E51BA1-FF20-4337-9D9F-4D440A37535E}" destId="{E0EE33A7-5D88-4B91-8DAA-B011287A0FE3}" srcOrd="1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C7AAD93-E5E5-4B19-9BF9-2AB01841587F}">
      <dsp:nvSpPr>
        <dsp:cNvPr id="0" name=""/>
        <dsp:cNvSpPr/>
      </dsp:nvSpPr>
      <dsp:spPr>
        <a:xfrm>
          <a:off x="1983" y="58280"/>
          <a:ext cx="1573471" cy="944082"/>
        </a:xfrm>
        <a:prstGeom prst="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solidFill>
                <a:schemeClr val="tx1"/>
              </a:solidFill>
            </a:rPr>
            <a:t>Equality</a:t>
          </a:r>
        </a:p>
      </dsp:txBody>
      <dsp:txXfrm>
        <a:off x="1983" y="58280"/>
        <a:ext cx="1573471" cy="944082"/>
      </dsp:txXfrm>
    </dsp:sp>
    <dsp:sp modelId="{91C916BF-28B7-4706-AEC7-147156B54CD2}">
      <dsp:nvSpPr>
        <dsp:cNvPr id="0" name=""/>
        <dsp:cNvSpPr/>
      </dsp:nvSpPr>
      <dsp:spPr>
        <a:xfrm>
          <a:off x="1732801" y="58280"/>
          <a:ext cx="1573471" cy="944082"/>
        </a:xfrm>
        <a:prstGeom prst="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Social cohesion</a:t>
          </a:r>
        </a:p>
      </dsp:txBody>
      <dsp:txXfrm>
        <a:off x="1732801" y="58280"/>
        <a:ext cx="1573471" cy="944082"/>
      </dsp:txXfrm>
    </dsp:sp>
    <dsp:sp modelId="{B4A6BD2F-271A-4DA2-942F-3500D5F381D7}">
      <dsp:nvSpPr>
        <dsp:cNvPr id="0" name=""/>
        <dsp:cNvSpPr/>
      </dsp:nvSpPr>
      <dsp:spPr>
        <a:xfrm>
          <a:off x="3463620" y="58280"/>
          <a:ext cx="1573471" cy="944082"/>
        </a:xfrm>
        <a:prstGeom prst="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Ability to participate in society</a:t>
          </a:r>
        </a:p>
      </dsp:txBody>
      <dsp:txXfrm>
        <a:off x="3463620" y="58280"/>
        <a:ext cx="1573471" cy="944082"/>
      </dsp:txXfrm>
    </dsp:sp>
    <dsp:sp modelId="{8E8B56C8-097B-4CA8-A5CD-98552A420364}">
      <dsp:nvSpPr>
        <dsp:cNvPr id="0" name=""/>
        <dsp:cNvSpPr/>
      </dsp:nvSpPr>
      <dsp:spPr>
        <a:xfrm>
          <a:off x="5194439" y="58280"/>
          <a:ext cx="1573471" cy="944082"/>
        </a:xfrm>
        <a:prstGeom prst="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Power to make meaningful choices </a:t>
          </a:r>
        </a:p>
      </dsp:txBody>
      <dsp:txXfrm>
        <a:off x="5194439" y="58280"/>
        <a:ext cx="1573471" cy="944082"/>
      </dsp:txXfrm>
    </dsp:sp>
    <dsp:sp modelId="{5E4AA337-99DD-48F3-8F1B-57CE744E6431}">
      <dsp:nvSpPr>
        <dsp:cNvPr id="0" name=""/>
        <dsp:cNvSpPr/>
      </dsp:nvSpPr>
      <dsp:spPr>
        <a:xfrm>
          <a:off x="1983" y="1159710"/>
          <a:ext cx="1573471" cy="944082"/>
        </a:xfrm>
        <a:prstGeom prst="rect">
          <a:avLst/>
        </a:prstGeom>
        <a:solidFill>
          <a:schemeClr val="accent6">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Work: demand/control balance</a:t>
          </a:r>
        </a:p>
      </dsp:txBody>
      <dsp:txXfrm>
        <a:off x="1983" y="1159710"/>
        <a:ext cx="1573471" cy="944082"/>
      </dsp:txXfrm>
    </dsp:sp>
    <dsp:sp modelId="{5790868B-2609-48FB-82B8-FD504FCEA927}">
      <dsp:nvSpPr>
        <dsp:cNvPr id="0" name=""/>
        <dsp:cNvSpPr/>
      </dsp:nvSpPr>
      <dsp:spPr>
        <a:xfrm>
          <a:off x="1732801" y="1159710"/>
          <a:ext cx="1573471" cy="944082"/>
        </a:xfrm>
        <a:prstGeom prst="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solidFill>
                <a:schemeClr val="tx1"/>
              </a:solidFill>
            </a:rPr>
            <a:t>Work: effort/reward balance</a:t>
          </a:r>
        </a:p>
      </dsp:txBody>
      <dsp:txXfrm>
        <a:off x="1732801" y="1159710"/>
        <a:ext cx="1573471" cy="944082"/>
      </dsp:txXfrm>
    </dsp:sp>
    <dsp:sp modelId="{78037DD1-AF16-49E6-9864-052A40DBB2DD}">
      <dsp:nvSpPr>
        <dsp:cNvPr id="0" name=""/>
        <dsp:cNvSpPr/>
      </dsp:nvSpPr>
      <dsp:spPr>
        <a:xfrm>
          <a:off x="3463620" y="1159710"/>
          <a:ext cx="1573471" cy="944082"/>
        </a:xfrm>
        <a:prstGeom prst="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‘Ontological Security’</a:t>
          </a:r>
        </a:p>
      </dsp:txBody>
      <dsp:txXfrm>
        <a:off x="3463620" y="1159710"/>
        <a:ext cx="1573471" cy="944082"/>
      </dsp:txXfrm>
    </dsp:sp>
    <dsp:sp modelId="{776C1FA5-885F-4C81-9D76-22419CEDACC2}">
      <dsp:nvSpPr>
        <dsp:cNvPr id="0" name=""/>
        <dsp:cNvSpPr/>
      </dsp:nvSpPr>
      <dsp:spPr>
        <a:xfrm>
          <a:off x="5194439" y="1159710"/>
          <a:ext cx="1573471" cy="944082"/>
        </a:xfrm>
        <a:prstGeom prst="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Relationships with others</a:t>
          </a:r>
        </a:p>
      </dsp:txBody>
      <dsp:txXfrm>
        <a:off x="5194439" y="1159710"/>
        <a:ext cx="1573471" cy="944082"/>
      </dsp:txXfrm>
    </dsp:sp>
    <dsp:sp modelId="{1B8D1F63-D8C4-48CB-9D43-09821345C9E5}">
      <dsp:nvSpPr>
        <dsp:cNvPr id="0" name=""/>
        <dsp:cNvSpPr/>
      </dsp:nvSpPr>
      <dsp:spPr>
        <a:xfrm>
          <a:off x="1732801" y="2261140"/>
          <a:ext cx="1573471" cy="944082"/>
        </a:xfrm>
        <a:prstGeom prst="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Positive early life experiences</a:t>
          </a:r>
        </a:p>
      </dsp:txBody>
      <dsp:txXfrm>
        <a:off x="1732801" y="2261140"/>
        <a:ext cx="1573471" cy="944082"/>
      </dsp:txXfrm>
    </dsp:sp>
    <dsp:sp modelId="{E0EE33A7-5D88-4B91-8DAA-B011287A0FE3}">
      <dsp:nvSpPr>
        <dsp:cNvPr id="0" name=""/>
        <dsp:cNvSpPr/>
      </dsp:nvSpPr>
      <dsp:spPr>
        <a:xfrm>
          <a:off x="3470056" y="2282646"/>
          <a:ext cx="1573471" cy="944082"/>
        </a:xfrm>
        <a:prstGeom prst="rect">
          <a:avLst/>
        </a:prstGeom>
        <a:solidFill>
          <a:schemeClr val="accent6">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solidFill>
                <a:schemeClr val="tx1"/>
              </a:solidFill>
            </a:rPr>
            <a:t>…</a:t>
          </a:r>
        </a:p>
      </dsp:txBody>
      <dsp:txXfrm>
        <a:off x="3470056" y="2282646"/>
        <a:ext cx="1573471" cy="944082"/>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31/01/2026</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D40210-9A76-4288-B9FD-2E6EF58FA949}" type="datetimeFigureOut">
              <a:rPr lang="en-GB" smtClean="0"/>
              <a:t>31/01/2026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EA8173-6EA7-483C-A1E0-CFB4950086E9}" type="slidenum">
              <a:rPr lang="en-GB" smtClean="0"/>
              <a:t>‹#›</a:t>
            </a:fld>
            <a:endParaRPr lang="en-GB"/>
          </a:p>
        </p:txBody>
      </p:sp>
    </p:spTree>
    <p:extLst>
      <p:ext uri="{BB962C8B-B14F-4D97-AF65-F5344CB8AC3E}">
        <p14:creationId xmlns:p14="http://schemas.microsoft.com/office/powerpoint/2010/main" val="21609818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dirty="0"/>
              <a:t>INCREDIBLY significant figure. </a:t>
            </a:r>
          </a:p>
          <a:p>
            <a:endParaRPr lang="en-GB" dirty="0"/>
          </a:p>
          <a:p>
            <a:pPr marL="0" marR="0" lvl="0" indent="0" algn="l" defTabSz="1219022" rtl="0" eaLnBrk="1" fontAlgn="auto" latinLnBrk="0" hangingPunct="1">
              <a:lnSpc>
                <a:spcPct val="100000"/>
              </a:lnSpc>
              <a:spcBef>
                <a:spcPts val="0"/>
              </a:spcBef>
              <a:spcAft>
                <a:spcPts val="0"/>
              </a:spcAft>
              <a:buClrTx/>
              <a:buSzTx/>
              <a:buFontTx/>
              <a:buNone/>
              <a:tabLst/>
              <a:defRPr/>
            </a:pPr>
            <a:r>
              <a:rPr lang="en-GB" sz="1600" kern="1200" dirty="0">
                <a:solidFill>
                  <a:schemeClr val="tx1"/>
                </a:solidFill>
                <a:effectLst/>
                <a:latin typeface="+mn-lt"/>
                <a:ea typeface="+mn-ea"/>
                <a:cs typeface="+mn-cs"/>
              </a:rPr>
              <a:t>Both the US (where 40m people have no health insurance) AND Britain have steep health inequalities – so the explanation cannot be down to differences in access to health care. (p.8)</a:t>
            </a:r>
          </a:p>
          <a:p>
            <a:endParaRPr lang="en-GB" dirty="0"/>
          </a:p>
        </p:txBody>
      </p:sp>
      <p:sp>
        <p:nvSpPr>
          <p:cNvPr id="4" name="Slide Number Placeholder 3"/>
          <p:cNvSpPr>
            <a:spLocks noGrp="1"/>
          </p:cNvSpPr>
          <p:nvPr>
            <p:ph type="sldNum" sz="quarter" idx="5"/>
          </p:nvPr>
        </p:nvSpPr>
        <p:spPr/>
        <p:txBody>
          <a:bodyPr/>
          <a:lstStyle/>
          <a:p>
            <a:fld id="{45029F4C-CF3E-4683-98AD-C5AAD01A69A8}" type="slidenum">
              <a:rPr lang="en-GB" smtClean="0"/>
              <a:t>2</a:t>
            </a:fld>
            <a:endParaRPr lang="en-GB"/>
          </a:p>
        </p:txBody>
      </p:sp>
    </p:spTree>
    <p:extLst>
      <p:ext uri="{BB962C8B-B14F-4D97-AF65-F5344CB8AC3E}">
        <p14:creationId xmlns:p14="http://schemas.microsoft.com/office/powerpoint/2010/main" val="367946656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dirty="0"/>
              <a:t>So, health inequality and social determinant of health are closely connected concepts. </a:t>
            </a:r>
          </a:p>
        </p:txBody>
      </p:sp>
      <p:sp>
        <p:nvSpPr>
          <p:cNvPr id="4" name="Slide Number Placeholder 3"/>
          <p:cNvSpPr>
            <a:spLocks noGrp="1"/>
          </p:cNvSpPr>
          <p:nvPr>
            <p:ph type="sldNum" sz="quarter" idx="5"/>
          </p:nvPr>
        </p:nvSpPr>
        <p:spPr/>
        <p:txBody>
          <a:bodyPr/>
          <a:lstStyle/>
          <a:p>
            <a:fld id="{45029F4C-CF3E-4683-98AD-C5AAD01A69A8}" type="slidenum">
              <a:rPr lang="en-GB" smtClean="0"/>
              <a:t>3</a:t>
            </a:fld>
            <a:endParaRPr lang="en-GB"/>
          </a:p>
        </p:txBody>
      </p:sp>
    </p:spTree>
    <p:extLst>
      <p:ext uri="{BB962C8B-B14F-4D97-AF65-F5344CB8AC3E}">
        <p14:creationId xmlns:p14="http://schemas.microsoft.com/office/powerpoint/2010/main" val="301393937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dirty="0"/>
              <a:t>Chief Medical Officer’s top ten tips for health 1999. </a:t>
            </a:r>
          </a:p>
        </p:txBody>
      </p:sp>
      <p:sp>
        <p:nvSpPr>
          <p:cNvPr id="4" name="Slide Number Placeholder 3"/>
          <p:cNvSpPr>
            <a:spLocks noGrp="1"/>
          </p:cNvSpPr>
          <p:nvPr>
            <p:ph type="sldNum" sz="quarter" idx="5"/>
          </p:nvPr>
        </p:nvSpPr>
        <p:spPr/>
        <p:txBody>
          <a:bodyPr/>
          <a:lstStyle/>
          <a:p>
            <a:fld id="{45029F4C-CF3E-4683-98AD-C5AAD01A69A8}" type="slidenum">
              <a:rPr lang="en-GB" smtClean="0"/>
              <a:t>4</a:t>
            </a:fld>
            <a:endParaRPr lang="en-GB"/>
          </a:p>
        </p:txBody>
      </p:sp>
    </p:spTree>
    <p:extLst>
      <p:ext uri="{BB962C8B-B14F-4D97-AF65-F5344CB8AC3E}">
        <p14:creationId xmlns:p14="http://schemas.microsoft.com/office/powerpoint/2010/main" val="219695064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dirty="0"/>
              <a:t>Gordon, cited in Marmot, 2016, p.36. </a:t>
            </a:r>
          </a:p>
        </p:txBody>
      </p:sp>
      <p:sp>
        <p:nvSpPr>
          <p:cNvPr id="4" name="Slide Number Placeholder 3"/>
          <p:cNvSpPr>
            <a:spLocks noGrp="1"/>
          </p:cNvSpPr>
          <p:nvPr>
            <p:ph type="sldNum" sz="quarter" idx="5"/>
          </p:nvPr>
        </p:nvSpPr>
        <p:spPr/>
        <p:txBody>
          <a:bodyPr/>
          <a:lstStyle/>
          <a:p>
            <a:fld id="{45029F4C-CF3E-4683-98AD-C5AAD01A69A8}" type="slidenum">
              <a:rPr lang="en-GB" smtClean="0"/>
              <a:t>5</a:t>
            </a:fld>
            <a:endParaRPr lang="en-GB"/>
          </a:p>
        </p:txBody>
      </p:sp>
    </p:spTree>
    <p:extLst>
      <p:ext uri="{BB962C8B-B14F-4D97-AF65-F5344CB8AC3E}">
        <p14:creationId xmlns:p14="http://schemas.microsoft.com/office/powerpoint/2010/main" val="156276138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5029F4C-CF3E-4683-98AD-C5AAD01A69A8}" type="slidenum">
              <a:rPr lang="en-GB" smtClean="0"/>
              <a:t>6</a:t>
            </a:fld>
            <a:endParaRPr lang="en-GB"/>
          </a:p>
        </p:txBody>
      </p:sp>
    </p:spTree>
    <p:extLst>
      <p:ext uri="{BB962C8B-B14F-4D97-AF65-F5344CB8AC3E}">
        <p14:creationId xmlns:p14="http://schemas.microsoft.com/office/powerpoint/2010/main" val="229100707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dirty="0"/>
              <a:t>Domestic comparisons work too – the street homeless are </a:t>
            </a:r>
            <a:r>
              <a:rPr lang="en-GB" i="1" dirty="0"/>
              <a:t>destitute. </a:t>
            </a:r>
            <a:r>
              <a:rPr lang="en-GB" i="0" dirty="0"/>
              <a:t>Their poverty is absolute. Their health will drastically improve with a) housing, b) enough calories. Etc. But most ‘unhealthy’ people in Britain are not absolutely poor – they have housing, enough calories, access to education and health services, etc. </a:t>
            </a:r>
          </a:p>
          <a:p>
            <a:endParaRPr lang="en-GB" i="0" dirty="0"/>
          </a:p>
          <a:p>
            <a:pPr marL="0" marR="0" lvl="0" indent="0" algn="l" defTabSz="1219022" rtl="0" eaLnBrk="1" fontAlgn="auto" latinLnBrk="0" hangingPunct="1">
              <a:lnSpc>
                <a:spcPct val="100000"/>
              </a:lnSpc>
              <a:spcBef>
                <a:spcPts val="0"/>
              </a:spcBef>
              <a:spcAft>
                <a:spcPts val="0"/>
              </a:spcAft>
              <a:buClrTx/>
              <a:buSzTx/>
              <a:buFontTx/>
              <a:buNone/>
              <a:tabLst/>
              <a:defRPr/>
            </a:pPr>
            <a:r>
              <a:rPr lang="en-GB" sz="1600" kern="1200" dirty="0">
                <a:solidFill>
                  <a:schemeClr val="tx1"/>
                </a:solidFill>
                <a:effectLst/>
                <a:latin typeface="+mn-lt"/>
                <a:ea typeface="+mn-ea"/>
                <a:cs typeface="+mn-cs"/>
              </a:rPr>
              <a:t>1910, </a:t>
            </a:r>
            <a:r>
              <a:rPr lang="en-GB" sz="1600" kern="1200">
                <a:solidFill>
                  <a:schemeClr val="tx1"/>
                </a:solidFill>
                <a:effectLst/>
                <a:latin typeface="+mn-lt"/>
                <a:ea typeface="+mn-ea"/>
                <a:cs typeface="+mn-cs"/>
              </a:rPr>
              <a:t>William Osler </a:t>
            </a:r>
            <a:r>
              <a:rPr lang="en-GB" sz="1600" kern="1200" dirty="0">
                <a:solidFill>
                  <a:schemeClr val="tx1"/>
                </a:solidFill>
                <a:effectLst/>
                <a:latin typeface="+mn-lt"/>
                <a:ea typeface="+mn-ea"/>
                <a:cs typeface="+mn-cs"/>
              </a:rPr>
              <a:t>found that heart disease was a disease of richer people, brought on by job stress. He was probably right </a:t>
            </a:r>
            <a:r>
              <a:rPr lang="en-GB" sz="1600" i="1" kern="1200" dirty="0">
                <a:solidFill>
                  <a:schemeClr val="tx1"/>
                </a:solidFill>
                <a:effectLst/>
                <a:latin typeface="+mn-lt"/>
                <a:ea typeface="+mn-ea"/>
                <a:cs typeface="+mn-cs"/>
              </a:rPr>
              <a:t>then</a:t>
            </a:r>
            <a:r>
              <a:rPr lang="en-GB" sz="1600" kern="1200" dirty="0">
                <a:solidFill>
                  <a:schemeClr val="tx1"/>
                </a:solidFill>
                <a:effectLst/>
                <a:latin typeface="+mn-lt"/>
                <a:ea typeface="+mn-ea"/>
                <a:cs typeface="+mn-cs"/>
              </a:rPr>
              <a:t> as poorer people were by-and-large dying earlier of e.g. infectious diseases before reaching an age where they could die of heart disease. As life expectancy has risen, heart disease is now a poor person’s disease more than a rich person’s one. (pp.24-5)</a:t>
            </a:r>
          </a:p>
          <a:p>
            <a:endParaRPr lang="en-GB" dirty="0"/>
          </a:p>
          <a:p>
            <a:endParaRPr lang="en-GB" dirty="0"/>
          </a:p>
          <a:p>
            <a:r>
              <a:rPr lang="en-GB" dirty="0"/>
              <a:t>If you are absolutely poor, you need more money (either in your own hands or spent on social programmes) AND you need something else too. </a:t>
            </a:r>
          </a:p>
          <a:p>
            <a:endParaRPr lang="en-GB" dirty="0"/>
          </a:p>
          <a:p>
            <a:r>
              <a:rPr lang="en-GB" dirty="0"/>
              <a:t>If you are relatively poor, you don’t need more money per se, but you need the ‘something else’. </a:t>
            </a:r>
          </a:p>
          <a:p>
            <a:endParaRPr lang="en-GB" dirty="0"/>
          </a:p>
          <a:p>
            <a:r>
              <a:rPr lang="en-GB" dirty="0"/>
              <a:t>What is the something else?</a:t>
            </a:r>
          </a:p>
        </p:txBody>
      </p:sp>
      <p:sp>
        <p:nvSpPr>
          <p:cNvPr id="4" name="Slide Number Placeholder 3"/>
          <p:cNvSpPr>
            <a:spLocks noGrp="1"/>
          </p:cNvSpPr>
          <p:nvPr>
            <p:ph type="sldNum" sz="quarter" idx="5"/>
          </p:nvPr>
        </p:nvSpPr>
        <p:spPr/>
        <p:txBody>
          <a:bodyPr/>
          <a:lstStyle/>
          <a:p>
            <a:fld id="{45029F4C-CF3E-4683-98AD-C5AAD01A69A8}" type="slidenum">
              <a:rPr lang="en-GB" smtClean="0"/>
              <a:t>12</a:t>
            </a:fld>
            <a:endParaRPr lang="en-GB"/>
          </a:p>
        </p:txBody>
      </p:sp>
    </p:spTree>
    <p:extLst>
      <p:ext uri="{BB962C8B-B14F-4D97-AF65-F5344CB8AC3E}">
        <p14:creationId xmlns:p14="http://schemas.microsoft.com/office/powerpoint/2010/main" val="219567688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marL="0" marR="0" lvl="0" indent="0" algn="l" defTabSz="1219022" rtl="0" eaLnBrk="1" fontAlgn="auto" latinLnBrk="0" hangingPunct="1">
              <a:lnSpc>
                <a:spcPct val="100000"/>
              </a:lnSpc>
              <a:spcBef>
                <a:spcPts val="0"/>
              </a:spcBef>
              <a:spcAft>
                <a:spcPts val="0"/>
              </a:spcAft>
              <a:buClrTx/>
              <a:buSzTx/>
              <a:buFontTx/>
              <a:buNone/>
              <a:tabLst/>
              <a:defRPr/>
            </a:pPr>
            <a:r>
              <a:rPr lang="en-GB" dirty="0"/>
              <a:t>Lots of ideas around</a:t>
            </a:r>
          </a:p>
          <a:p>
            <a:pPr marL="0" marR="0" lvl="0" indent="0" algn="l" defTabSz="1219022" rtl="0" eaLnBrk="1" fontAlgn="auto" latinLnBrk="0" hangingPunct="1">
              <a:lnSpc>
                <a:spcPct val="100000"/>
              </a:lnSpc>
              <a:spcBef>
                <a:spcPts val="0"/>
              </a:spcBef>
              <a:spcAft>
                <a:spcPts val="0"/>
              </a:spcAft>
              <a:buClrTx/>
              <a:buSzTx/>
              <a:buFontTx/>
              <a:buNone/>
              <a:tabLst/>
              <a:defRPr/>
            </a:pPr>
            <a:endParaRPr lang="en-GB" sz="1600" kern="1200" dirty="0">
              <a:solidFill>
                <a:schemeClr val="tx1"/>
              </a:solidFill>
              <a:effectLst/>
              <a:latin typeface="+mn-lt"/>
              <a:ea typeface="+mn-ea"/>
              <a:cs typeface="+mn-cs"/>
            </a:endParaRPr>
          </a:p>
          <a:p>
            <a:pPr marL="0" marR="0" lvl="0" indent="0" algn="l" defTabSz="1219022" rtl="0" eaLnBrk="1" fontAlgn="auto" latinLnBrk="0" hangingPunct="1">
              <a:lnSpc>
                <a:spcPct val="100000"/>
              </a:lnSpc>
              <a:spcBef>
                <a:spcPts val="0"/>
              </a:spcBef>
              <a:spcAft>
                <a:spcPts val="0"/>
              </a:spcAft>
              <a:buClrTx/>
              <a:buSzTx/>
              <a:buFontTx/>
              <a:buNone/>
              <a:tabLst/>
              <a:defRPr/>
            </a:pPr>
            <a:r>
              <a:rPr lang="en-GB" dirty="0"/>
              <a:t>Equality – The Spirit Level - </a:t>
            </a:r>
            <a:r>
              <a:rPr lang="en-GB" sz="1600" kern="1200" dirty="0">
                <a:solidFill>
                  <a:schemeClr val="tx1"/>
                </a:solidFill>
                <a:effectLst/>
                <a:latin typeface="+mn-lt"/>
                <a:ea typeface="+mn-ea"/>
                <a:cs typeface="+mn-cs"/>
              </a:rPr>
              <a:t>‘The problems in rich countries are not caused by the society not being rich enough (or even by being too rich) but by the scale of material differences between people within each society being too big. What matters is where we stand in relation to others in our own society.’ (p.25)</a:t>
            </a:r>
          </a:p>
          <a:p>
            <a:endParaRPr lang="en-GB" dirty="0"/>
          </a:p>
          <a:p>
            <a:pPr marL="0" marR="0" lvl="0" indent="0" algn="l" defTabSz="1219022" rtl="0" eaLnBrk="1" fontAlgn="auto" latinLnBrk="0" hangingPunct="1">
              <a:lnSpc>
                <a:spcPct val="100000"/>
              </a:lnSpc>
              <a:spcBef>
                <a:spcPts val="0"/>
              </a:spcBef>
              <a:spcAft>
                <a:spcPts val="0"/>
              </a:spcAft>
              <a:buClrTx/>
              <a:buSzTx/>
              <a:buFontTx/>
              <a:buNone/>
              <a:tabLst/>
              <a:defRPr/>
            </a:pPr>
            <a:r>
              <a:rPr lang="en-GB" dirty="0"/>
              <a:t>Social cohesion – </a:t>
            </a:r>
            <a:r>
              <a:rPr lang="en-GB" sz="1600" kern="1200" dirty="0">
                <a:solidFill>
                  <a:schemeClr val="tx1"/>
                </a:solidFill>
                <a:effectLst/>
                <a:latin typeface="+mn-lt"/>
                <a:ea typeface="+mn-ea"/>
                <a:cs typeface="+mn-cs"/>
              </a:rPr>
              <a:t>Sen found that the biggest improvements in life expectancy were during the years spanning the 2 world wars – he attributes this to the coming together caused by the wars – </a:t>
            </a:r>
            <a:r>
              <a:rPr lang="en-GB" sz="1600" b="1" kern="1200" dirty="0">
                <a:solidFill>
                  <a:schemeClr val="tx1"/>
                </a:solidFill>
                <a:effectLst/>
                <a:latin typeface="+mn-lt"/>
                <a:ea typeface="+mn-ea"/>
                <a:cs typeface="+mn-cs"/>
              </a:rPr>
              <a:t>A. Sen (1999). Development as Freedom. New York: Alfred A. Knopf, Inc. </a:t>
            </a:r>
            <a:endParaRPr lang="en-GB" dirty="0"/>
          </a:p>
          <a:p>
            <a:endParaRPr lang="en-GB" dirty="0"/>
          </a:p>
          <a:p>
            <a:r>
              <a:rPr lang="en-GB" dirty="0"/>
              <a:t>Power to make meaningful choices – Marmot, Amartya Sen</a:t>
            </a:r>
          </a:p>
          <a:p>
            <a:endParaRPr lang="en-GB" dirty="0"/>
          </a:p>
          <a:p>
            <a:pPr marL="0" marR="0" lvl="0" indent="0" algn="l" defTabSz="1219022" rtl="0" eaLnBrk="1" fontAlgn="auto" latinLnBrk="0" hangingPunct="1">
              <a:lnSpc>
                <a:spcPct val="100000"/>
              </a:lnSpc>
              <a:spcBef>
                <a:spcPts val="0"/>
              </a:spcBef>
              <a:spcAft>
                <a:spcPts val="0"/>
              </a:spcAft>
              <a:buClrTx/>
              <a:buSzTx/>
              <a:buFontTx/>
              <a:buNone/>
              <a:tabLst/>
              <a:defRPr/>
            </a:pPr>
            <a:r>
              <a:rPr lang="en-GB" sz="1600" kern="1200" dirty="0">
                <a:solidFill>
                  <a:schemeClr val="tx1"/>
                </a:solidFill>
                <a:effectLst/>
                <a:latin typeface="+mn-lt"/>
                <a:ea typeface="+mn-ea"/>
                <a:cs typeface="+mn-cs"/>
              </a:rPr>
              <a:t>Giddens - ‘ontological security’ - stability/reliability of people, things, situations in your life (pp.211-2)</a:t>
            </a:r>
            <a:endParaRPr lang="en-GB" dirty="0"/>
          </a:p>
          <a:p>
            <a:endParaRPr lang="en-GB" dirty="0"/>
          </a:p>
          <a:p>
            <a:pPr marL="0" marR="0" lvl="0" indent="0" algn="l" defTabSz="1219022" rtl="0" eaLnBrk="1" fontAlgn="auto" latinLnBrk="0" hangingPunct="1">
              <a:lnSpc>
                <a:spcPct val="100000"/>
              </a:lnSpc>
              <a:spcBef>
                <a:spcPts val="0"/>
              </a:spcBef>
              <a:spcAft>
                <a:spcPts val="0"/>
              </a:spcAft>
              <a:buClrTx/>
              <a:buSzTx/>
              <a:buFontTx/>
              <a:buNone/>
              <a:tabLst/>
              <a:defRPr/>
            </a:pPr>
            <a:r>
              <a:rPr lang="en-GB" dirty="0"/>
              <a:t>Relationships with others - </a:t>
            </a:r>
            <a:r>
              <a:rPr lang="en-GB" sz="1600" kern="1200" dirty="0">
                <a:solidFill>
                  <a:schemeClr val="tx1"/>
                </a:solidFill>
                <a:effectLst/>
                <a:latin typeface="+mn-lt"/>
                <a:ea typeface="+mn-ea"/>
                <a:cs typeface="+mn-cs"/>
              </a:rPr>
              <a:t>A study found that number/quality of social relationships was related strongly with host resistance to the common cold! (pp.164-5) - Cohen, S. et al (1997). Social Ties and Susceptibility to the Common Cold. Journal of the American Medical Association, 277, pp.1940-44.</a:t>
            </a:r>
          </a:p>
          <a:p>
            <a:endParaRPr lang="en-GB" dirty="0"/>
          </a:p>
          <a:p>
            <a:pPr marL="0" marR="0" lvl="0" indent="0" algn="l" defTabSz="1219022" rtl="0" eaLnBrk="1" fontAlgn="auto" latinLnBrk="0" hangingPunct="1">
              <a:lnSpc>
                <a:spcPct val="100000"/>
              </a:lnSpc>
              <a:spcBef>
                <a:spcPts val="0"/>
              </a:spcBef>
              <a:spcAft>
                <a:spcPts val="0"/>
              </a:spcAft>
              <a:buClrTx/>
              <a:buSzTx/>
              <a:buFontTx/>
              <a:buNone/>
              <a:tabLst/>
              <a:defRPr/>
            </a:pPr>
            <a:r>
              <a:rPr lang="en-GB" dirty="0"/>
              <a:t>Positive early life experiences - </a:t>
            </a:r>
            <a:r>
              <a:rPr lang="en-GB" sz="1600" kern="1200" dirty="0">
                <a:solidFill>
                  <a:schemeClr val="tx1"/>
                </a:solidFill>
                <a:effectLst/>
                <a:latin typeface="+mn-lt"/>
                <a:ea typeface="+mn-ea"/>
                <a:cs typeface="+mn-cs"/>
              </a:rPr>
              <a:t>Adverse Childhood Experiences study 1998 – asked 8,000 people in San Diego if they had experienced psychological, physical, or sexual abuse in childhood; and if they lived with a problem drinker or use of street drugs, mental illness or attempted suicide of family member, mother treated violently, criminal behaviour in the household. Results shows strong link to adult health and health-affecting behaviours. </a:t>
            </a:r>
          </a:p>
          <a:p>
            <a:pPr marL="0" marR="0" lvl="0" indent="0" algn="l" defTabSz="1219022" rtl="0" eaLnBrk="1" fontAlgn="auto" latinLnBrk="0" hangingPunct="1">
              <a:lnSpc>
                <a:spcPct val="100000"/>
              </a:lnSpc>
              <a:spcBef>
                <a:spcPts val="0"/>
              </a:spcBef>
              <a:spcAft>
                <a:spcPts val="0"/>
              </a:spcAft>
              <a:buClrTx/>
              <a:buSzTx/>
              <a:buFontTx/>
              <a:buNone/>
              <a:tabLst/>
              <a:defRPr/>
            </a:pPr>
            <a:endParaRPr lang="en-GB" sz="1600" kern="1200" dirty="0">
              <a:solidFill>
                <a:schemeClr val="tx1"/>
              </a:solidFill>
              <a:effectLst/>
              <a:latin typeface="+mn-lt"/>
              <a:ea typeface="+mn-ea"/>
              <a:cs typeface="+mn-cs"/>
            </a:endParaRPr>
          </a:p>
          <a:p>
            <a:pPr marL="0" marR="0" lvl="0" indent="0" algn="l" defTabSz="1219022" rtl="0" eaLnBrk="1" fontAlgn="auto" latinLnBrk="0" hangingPunct="1">
              <a:lnSpc>
                <a:spcPct val="100000"/>
              </a:lnSpc>
              <a:spcBef>
                <a:spcPts val="0"/>
              </a:spcBef>
              <a:spcAft>
                <a:spcPts val="0"/>
              </a:spcAft>
              <a:buClrTx/>
              <a:buSzTx/>
              <a:buFontTx/>
              <a:buNone/>
              <a:tabLst/>
              <a:defRPr/>
            </a:pPr>
            <a:r>
              <a:rPr lang="en-GB" sz="1600" kern="1200" dirty="0">
                <a:solidFill>
                  <a:schemeClr val="tx1"/>
                </a:solidFill>
                <a:effectLst/>
                <a:latin typeface="+mn-lt"/>
                <a:ea typeface="+mn-ea"/>
                <a:cs typeface="+mn-cs"/>
              </a:rPr>
              <a:t>These things ALL follow a gradient (with the exception of inequality – which is the gradient). We will focus on equality, and social cohesion/relationships today. The others will come up in the coming weeks on the life course. </a:t>
            </a:r>
          </a:p>
          <a:p>
            <a:endParaRPr lang="en-GB" dirty="0"/>
          </a:p>
        </p:txBody>
      </p:sp>
      <p:sp>
        <p:nvSpPr>
          <p:cNvPr id="4" name="Slide Number Placeholder 3"/>
          <p:cNvSpPr>
            <a:spLocks noGrp="1"/>
          </p:cNvSpPr>
          <p:nvPr>
            <p:ph type="sldNum" sz="quarter" idx="5"/>
          </p:nvPr>
        </p:nvSpPr>
        <p:spPr/>
        <p:txBody>
          <a:bodyPr/>
          <a:lstStyle/>
          <a:p>
            <a:fld id="{45029F4C-CF3E-4683-98AD-C5AAD01A69A8}" type="slidenum">
              <a:rPr lang="en-GB" smtClean="0"/>
              <a:t>13</a:t>
            </a:fld>
            <a:endParaRPr lang="en-GB"/>
          </a:p>
        </p:txBody>
      </p:sp>
    </p:spTree>
    <p:extLst>
      <p:ext uri="{BB962C8B-B14F-4D97-AF65-F5344CB8AC3E}">
        <p14:creationId xmlns:p14="http://schemas.microsoft.com/office/powerpoint/2010/main" val="399838840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dirty="0"/>
              <a:t>All these things are related to health outcomes.</a:t>
            </a:r>
          </a:p>
        </p:txBody>
      </p:sp>
      <p:sp>
        <p:nvSpPr>
          <p:cNvPr id="4" name="Slide Number Placeholder 3"/>
          <p:cNvSpPr>
            <a:spLocks noGrp="1"/>
          </p:cNvSpPr>
          <p:nvPr>
            <p:ph type="sldNum" sz="quarter" idx="5"/>
          </p:nvPr>
        </p:nvSpPr>
        <p:spPr/>
        <p:txBody>
          <a:bodyPr/>
          <a:lstStyle/>
          <a:p>
            <a:fld id="{45029F4C-CF3E-4683-98AD-C5AAD01A69A8}" type="slidenum">
              <a:rPr lang="en-GB" smtClean="0"/>
              <a:t>14</a:t>
            </a:fld>
            <a:endParaRPr lang="en-GB"/>
          </a:p>
        </p:txBody>
      </p:sp>
    </p:spTree>
    <p:extLst>
      <p:ext uri="{BB962C8B-B14F-4D97-AF65-F5344CB8AC3E}">
        <p14:creationId xmlns:p14="http://schemas.microsoft.com/office/powerpoint/2010/main" val="220573393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ffectLst/>
              </a:rPr>
              <a:t>In simpler terms, this activity asks us to think about which things related to health are better for some people and not as good for others. For example, some factors like having a lot of money or living in a safe neighborhood might make people healthier, while not having much money or living in an unsafe place might make people less healthy. We're going to discuss which of these factors might follow this pattern, where things are best for some and not as good for others.</a:t>
            </a:r>
          </a:p>
          <a:p>
            <a:pPr algn="l"/>
            <a:br>
              <a:rPr lang="en-US" b="0" i="0" dirty="0">
                <a:solidFill>
                  <a:srgbClr val="000000"/>
                </a:solidFill>
                <a:effectLst/>
                <a:highlight>
                  <a:srgbClr val="FFFFFF"/>
                </a:highlight>
                <a:latin typeface="Söhne"/>
              </a:rPr>
            </a:br>
            <a:endParaRPr lang="en-US" b="0" i="0" dirty="0">
              <a:solidFill>
                <a:srgbClr val="000000"/>
              </a:solidFill>
              <a:effectLst/>
              <a:highlight>
                <a:srgbClr val="FFFFFF"/>
              </a:highlight>
              <a:latin typeface="Söhne"/>
            </a:endParaRPr>
          </a:p>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17</a:t>
            </a:fld>
            <a:endParaRPr lang="en-GB"/>
          </a:p>
        </p:txBody>
      </p:sp>
    </p:spTree>
    <p:extLst>
      <p:ext uri="{BB962C8B-B14F-4D97-AF65-F5344CB8AC3E}">
        <p14:creationId xmlns:p14="http://schemas.microsoft.com/office/powerpoint/2010/main" val="218175737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0" i="0" dirty="0">
                <a:solidFill>
                  <a:srgbClr val="0D0D0D"/>
                </a:solidFill>
                <a:effectLst/>
                <a:highlight>
                  <a:srgbClr val="FFFFFF"/>
                </a:highlight>
                <a:latin typeface="Söhne"/>
              </a:rPr>
              <a:t>This means that certain behaviors or factors, like smoking or having a diet high in saturated fats, are known to increase the risk of certain diseases, such as lung cancer or heart disease, respectively. However, what's interesting is that the extent to which these risks actually lead to the development of the disease tends to vary based on social factors.</a:t>
            </a:r>
          </a:p>
          <a:p>
            <a:pPr algn="l"/>
            <a:r>
              <a:rPr lang="en-US" b="0" i="0" dirty="0">
                <a:solidFill>
                  <a:srgbClr val="0D0D0D"/>
                </a:solidFill>
                <a:effectLst/>
                <a:highlight>
                  <a:srgbClr val="FFFFFF"/>
                </a:highlight>
                <a:latin typeface="Söhne"/>
              </a:rPr>
              <a:t>In other words, while smoking may increase the risk of lung cancer for everyone who smokes, the likelihood of actually developing lung cancer as a result of smoking might be higher for individuals in certain social or economic groups compared to others. Similarly, although a high-saturated fat diet increases the risk of heart disease, the likelihood of developing heart disease due to this diet might vary depending on factors like income, education, access to healthcare, and other social determinants.</a:t>
            </a:r>
          </a:p>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18</a:t>
            </a:fld>
            <a:endParaRPr lang="en-GB"/>
          </a:p>
        </p:txBody>
      </p:sp>
    </p:spTree>
    <p:extLst>
      <p:ext uri="{BB962C8B-B14F-4D97-AF65-F5344CB8AC3E}">
        <p14:creationId xmlns:p14="http://schemas.microsoft.com/office/powerpoint/2010/main" val="254618259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marL="0" marR="0" lvl="0" indent="0" algn="l" defTabSz="1219022" rtl="0" eaLnBrk="1" fontAlgn="auto" latinLnBrk="0" hangingPunct="1">
              <a:lnSpc>
                <a:spcPct val="100000"/>
              </a:lnSpc>
              <a:spcBef>
                <a:spcPts val="0"/>
              </a:spcBef>
              <a:spcAft>
                <a:spcPts val="0"/>
              </a:spcAft>
              <a:buClrTx/>
              <a:buSzTx/>
              <a:buFontTx/>
              <a:buNone/>
              <a:tabLst/>
              <a:defRPr/>
            </a:pPr>
            <a:r>
              <a:rPr lang="en-GB" dirty="0"/>
              <a:t>General - </a:t>
            </a:r>
            <a:r>
              <a:rPr lang="en-GB" sz="1600" kern="1200" dirty="0">
                <a:solidFill>
                  <a:schemeClr val="tx1"/>
                </a:solidFill>
                <a:effectLst/>
                <a:latin typeface="+mn-lt"/>
                <a:ea typeface="+mn-ea"/>
                <a:cs typeface="+mn-cs"/>
              </a:rPr>
              <a:t>‘host resistance’ - some people are better positioned to fight off disease x due to their social etc conditions (pp.150-3)</a:t>
            </a:r>
          </a:p>
          <a:p>
            <a:r>
              <a:rPr lang="en-GB" dirty="0"/>
              <a:t>- Think Covid-19. </a:t>
            </a:r>
          </a:p>
        </p:txBody>
      </p:sp>
      <p:sp>
        <p:nvSpPr>
          <p:cNvPr id="4" name="Slide Number Placeholder 3"/>
          <p:cNvSpPr>
            <a:spLocks noGrp="1"/>
          </p:cNvSpPr>
          <p:nvPr>
            <p:ph type="sldNum" sz="quarter" idx="5"/>
          </p:nvPr>
        </p:nvSpPr>
        <p:spPr/>
        <p:txBody>
          <a:bodyPr/>
          <a:lstStyle/>
          <a:p>
            <a:fld id="{45029F4C-CF3E-4683-98AD-C5AAD01A69A8}" type="slidenum">
              <a:rPr lang="en-GB" smtClean="0"/>
              <a:t>19</a:t>
            </a:fld>
            <a:endParaRPr lang="en-GB"/>
          </a:p>
        </p:txBody>
      </p:sp>
    </p:spTree>
    <p:extLst>
      <p:ext uri="{BB962C8B-B14F-4D97-AF65-F5344CB8AC3E}">
        <p14:creationId xmlns:p14="http://schemas.microsoft.com/office/powerpoint/2010/main" val="221686105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dirty="0"/>
              <a:t>Tell the USSR cup story</a:t>
            </a:r>
          </a:p>
        </p:txBody>
      </p:sp>
      <p:sp>
        <p:nvSpPr>
          <p:cNvPr id="4" name="Slide Number Placeholder 3"/>
          <p:cNvSpPr>
            <a:spLocks noGrp="1"/>
          </p:cNvSpPr>
          <p:nvPr>
            <p:ph type="sldNum" sz="quarter" idx="5"/>
          </p:nvPr>
        </p:nvSpPr>
        <p:spPr/>
        <p:txBody>
          <a:bodyPr/>
          <a:lstStyle/>
          <a:p>
            <a:fld id="{45029F4C-CF3E-4683-98AD-C5AAD01A69A8}" type="slidenum">
              <a:rPr lang="en-GB" smtClean="0"/>
              <a:t>20</a:t>
            </a:fld>
            <a:endParaRPr lang="en-GB"/>
          </a:p>
        </p:txBody>
      </p:sp>
    </p:spTree>
    <p:extLst>
      <p:ext uri="{BB962C8B-B14F-4D97-AF65-F5344CB8AC3E}">
        <p14:creationId xmlns:p14="http://schemas.microsoft.com/office/powerpoint/2010/main" val="77574326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5029F4C-CF3E-4683-98AD-C5AAD01A69A8}" type="slidenum">
              <a:rPr lang="en-GB" smtClean="0"/>
              <a:t>21</a:t>
            </a:fld>
            <a:endParaRPr lang="en-GB"/>
          </a:p>
        </p:txBody>
      </p:sp>
    </p:spTree>
    <p:extLst>
      <p:ext uri="{BB962C8B-B14F-4D97-AF65-F5344CB8AC3E}">
        <p14:creationId xmlns:p14="http://schemas.microsoft.com/office/powerpoint/2010/main" val="394049444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sz="1200" dirty="0"/>
              <a:t>‘In England, the difference in life expectancy at birth between the least and most deprived deciles was 9.5 years for males and 7.7 years for females in 2016-18 […]. In 2010-12, the corresponding differences were smaller - 9.1 and 6.8 years, respectively.’ </a:t>
            </a:r>
          </a:p>
          <a:p>
            <a:endParaRPr lang="en-GB" dirty="0"/>
          </a:p>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24</a:t>
            </a:fld>
            <a:endParaRPr lang="en-GB"/>
          </a:p>
        </p:txBody>
      </p:sp>
    </p:spTree>
    <p:extLst>
      <p:ext uri="{BB962C8B-B14F-4D97-AF65-F5344CB8AC3E}">
        <p14:creationId xmlns:p14="http://schemas.microsoft.com/office/powerpoint/2010/main" val="413491310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5029F4C-CF3E-4683-98AD-C5AAD01A69A8}" type="slidenum">
              <a:rPr lang="en-GB" smtClean="0"/>
              <a:t>26</a:t>
            </a:fld>
            <a:endParaRPr lang="en-GB"/>
          </a:p>
        </p:txBody>
      </p:sp>
    </p:spTree>
    <p:extLst>
      <p:ext uri="{BB962C8B-B14F-4D97-AF65-F5344CB8AC3E}">
        <p14:creationId xmlns:p14="http://schemas.microsoft.com/office/powerpoint/2010/main" val="5926630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31/01/2026</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31/01/2026</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31/01/2026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31/01/2026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31/01/2026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31/01/2026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31/01/2026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31/01/2026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31/01/2026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31/01/2026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31/01/2026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31/01/2026</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microsoft.com/office/2007/relationships/hdphoto" Target="../media/hdphoto1.wdp"/></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3" Type="http://schemas.openxmlformats.org/officeDocument/2006/relationships/hyperlink" Target="https://www.health.org.uk/sites/default/files/upload/publications/2020/Health%20Equity%20in%20England_The%20Marmot%20Review%2010%20Years%20On_full%20report.pdf"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 Id="rId5" Type="http://schemas.openxmlformats.org/officeDocument/2006/relationships/hyperlink" Target="https://www.who.int/ageing/publications/lifecourse/alc_lifecourse_training_en.pdf" TargetMode="External"/><Relationship Id="rId4" Type="http://schemas.openxmlformats.org/officeDocument/2006/relationships/hyperlink" Target="https://assets.publishing.service.gov.uk/government/uploads/system/uploads/attachment_data/file/455811/gs-15-20-future-ageing-inequalities-healthy-life-expectancy-er15.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279576" y="1615225"/>
            <a:ext cx="7992888" cy="1584176"/>
          </a:xfrm>
        </p:spPr>
        <p:txBody>
          <a:bodyPr>
            <a:noAutofit/>
          </a:bodyPr>
          <a:lstStyle/>
          <a:p>
            <a:br>
              <a:rPr lang="en-GB" sz="3600" b="1" i="1" dirty="0">
                <a:solidFill>
                  <a:schemeClr val="bg1"/>
                </a:solidFill>
              </a:rPr>
            </a:br>
            <a:br>
              <a:rPr lang="en-GB" sz="3600" b="1" i="1" dirty="0">
                <a:solidFill>
                  <a:schemeClr val="bg1"/>
                </a:solidFill>
              </a:rPr>
            </a:br>
            <a:r>
              <a:rPr lang="en-GB" sz="3600" b="1" dirty="0">
                <a:solidFill>
                  <a:schemeClr val="bg1"/>
                </a:solidFill>
              </a:rPr>
              <a:t>Social Epidemiology and Public Health Development</a:t>
            </a:r>
            <a:br>
              <a:rPr lang="en-GB" sz="3600" b="1" i="1" dirty="0">
                <a:solidFill>
                  <a:schemeClr val="bg1"/>
                </a:solidFill>
              </a:rPr>
            </a:br>
            <a:br>
              <a:rPr lang="en-GB" sz="3600" b="1" i="1" dirty="0">
                <a:solidFill>
                  <a:schemeClr val="bg1"/>
                </a:solidFill>
              </a:rPr>
            </a:br>
            <a:br>
              <a:rPr lang="en-GB" sz="3600" b="1" i="1" dirty="0">
                <a:solidFill>
                  <a:schemeClr val="bg1"/>
                </a:solidFill>
              </a:rPr>
            </a:br>
            <a:br>
              <a:rPr lang="en-GB" sz="3600" b="1" i="1" dirty="0">
                <a:solidFill>
                  <a:schemeClr val="bg1"/>
                </a:solidFill>
              </a:rPr>
            </a:br>
            <a:r>
              <a:rPr lang="en-GB" sz="3600" b="1" i="1" dirty="0">
                <a:solidFill>
                  <a:schemeClr val="bg1"/>
                </a:solidFill>
              </a:rPr>
              <a:t> </a:t>
            </a:r>
            <a:br>
              <a:rPr lang="en-GB" sz="3600" b="1" dirty="0">
                <a:solidFill>
                  <a:schemeClr val="bg1"/>
                </a:solidFill>
              </a:rPr>
            </a:br>
            <a:endParaRPr lang="en-GB" sz="3600" b="1" dirty="0">
              <a:solidFill>
                <a:schemeClr val="bg1"/>
              </a:solidFill>
            </a:endParaRPr>
          </a:p>
        </p:txBody>
      </p:sp>
      <p:sp>
        <p:nvSpPr>
          <p:cNvPr id="3" name="Title 1">
            <a:extLst>
              <a:ext uri="{FF2B5EF4-FFF2-40B4-BE49-F238E27FC236}">
                <a16:creationId xmlns:a16="http://schemas.microsoft.com/office/drawing/2014/main" id="{77A4DBEA-D6A2-4952-8612-2F1B35E2CE46}"/>
              </a:ext>
            </a:extLst>
          </p:cNvPr>
          <p:cNvSpPr txBox="1">
            <a:spLocks/>
          </p:cNvSpPr>
          <p:nvPr/>
        </p:nvSpPr>
        <p:spPr>
          <a:xfrm>
            <a:off x="1775520" y="5445224"/>
            <a:ext cx="7992888" cy="648072"/>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endParaRPr lang="en-GB" sz="2000" b="1" dirty="0">
              <a:solidFill>
                <a:schemeClr val="bg1"/>
              </a:solidFill>
            </a:endParaRPr>
          </a:p>
        </p:txBody>
      </p:sp>
      <p:sp>
        <p:nvSpPr>
          <p:cNvPr id="4" name="Rectangle 3">
            <a:extLst>
              <a:ext uri="{FF2B5EF4-FFF2-40B4-BE49-F238E27FC236}">
                <a16:creationId xmlns:a16="http://schemas.microsoft.com/office/drawing/2014/main" id="{BFEAD78E-5FF4-472C-BE85-C162D2E53C5D}"/>
              </a:ext>
            </a:extLst>
          </p:cNvPr>
          <p:cNvSpPr/>
          <p:nvPr/>
        </p:nvSpPr>
        <p:spPr>
          <a:xfrm>
            <a:off x="2855640" y="2924944"/>
            <a:ext cx="7632848" cy="2062103"/>
          </a:xfrm>
          <a:prstGeom prst="rect">
            <a:avLst/>
          </a:prstGeom>
        </p:spPr>
        <p:txBody>
          <a:bodyPr wrap="square">
            <a:spAutoFit/>
          </a:bodyPr>
          <a:lstStyle/>
          <a:p>
            <a:pPr algn="ctr"/>
            <a:r>
              <a:rPr lang="en-GB" sz="3200" b="1" i="1" dirty="0">
                <a:solidFill>
                  <a:schemeClr val="bg1"/>
                </a:solidFill>
              </a:rPr>
              <a:t>Health Inequality Final Discussions</a:t>
            </a:r>
          </a:p>
          <a:p>
            <a:pPr algn="ctr"/>
            <a:r>
              <a:rPr lang="en-GB" sz="3200" b="1" i="1" dirty="0">
                <a:solidFill>
                  <a:schemeClr val="bg1"/>
                </a:solidFill>
              </a:rPr>
              <a:t>Revisions</a:t>
            </a:r>
          </a:p>
          <a:p>
            <a:endParaRPr lang="en-GB" sz="3200" b="1" i="1" dirty="0">
              <a:solidFill>
                <a:schemeClr val="bg1"/>
              </a:solidFill>
            </a:endParaRPr>
          </a:p>
          <a:p>
            <a:pPr algn="ctr"/>
            <a:r>
              <a:rPr lang="en-GB" sz="3200" b="1" dirty="0">
                <a:solidFill>
                  <a:schemeClr val="bg1"/>
                </a:solidFill>
              </a:rPr>
              <a:t>Week 10</a:t>
            </a:r>
            <a:endParaRPr lang="en-GB" sz="3200" dirty="0"/>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BAFCCE-1F69-4C74-BDDC-15214FC327B5}"/>
              </a:ext>
            </a:extLst>
          </p:cNvPr>
          <p:cNvSpPr>
            <a:spLocks noGrp="1"/>
          </p:cNvSpPr>
          <p:nvPr>
            <p:ph type="title"/>
          </p:nvPr>
        </p:nvSpPr>
        <p:spPr/>
        <p:txBody>
          <a:bodyPr/>
          <a:lstStyle/>
          <a:p>
            <a:r>
              <a:rPr lang="en-GB" dirty="0"/>
              <a:t>Health, not health care</a:t>
            </a:r>
          </a:p>
        </p:txBody>
      </p:sp>
      <p:sp>
        <p:nvSpPr>
          <p:cNvPr id="3" name="Content Placeholder 2">
            <a:extLst>
              <a:ext uri="{FF2B5EF4-FFF2-40B4-BE49-F238E27FC236}">
                <a16:creationId xmlns:a16="http://schemas.microsoft.com/office/drawing/2014/main" id="{E750E583-3D10-4791-8E70-23C7805E45D6}"/>
              </a:ext>
            </a:extLst>
          </p:cNvPr>
          <p:cNvSpPr>
            <a:spLocks noGrp="1"/>
          </p:cNvSpPr>
          <p:nvPr>
            <p:ph idx="1"/>
          </p:nvPr>
        </p:nvSpPr>
        <p:spPr>
          <a:xfrm>
            <a:off x="1127448" y="1700808"/>
            <a:ext cx="6552727" cy="3456384"/>
          </a:xfrm>
        </p:spPr>
        <p:txBody>
          <a:bodyPr>
            <a:normAutofit fontScale="62500" lnSpcReduction="20000"/>
          </a:bodyPr>
          <a:lstStyle/>
          <a:p>
            <a:pPr marL="0" indent="0">
              <a:buNone/>
            </a:pPr>
            <a:r>
              <a:rPr lang="en-GB" dirty="0"/>
              <a:t>‘When people get sick they need access to high-quality medical care. Medical care saves lives. But it is not the lack of medical care that causes illness in the first place. </a:t>
            </a:r>
          </a:p>
          <a:p>
            <a:pPr marL="0" indent="0">
              <a:buNone/>
            </a:pPr>
            <a:endParaRPr lang="en-GB" dirty="0"/>
          </a:p>
          <a:p>
            <a:pPr marL="0" indent="0">
              <a:buNone/>
            </a:pPr>
            <a:r>
              <a:rPr lang="en-GB" dirty="0"/>
              <a:t>Inequalities in health arise from inequalities in society. </a:t>
            </a:r>
          </a:p>
          <a:p>
            <a:pPr marL="0" indent="0">
              <a:buNone/>
            </a:pPr>
            <a:endParaRPr lang="en-GB" dirty="0"/>
          </a:p>
          <a:p>
            <a:pPr marL="0" indent="0">
              <a:buNone/>
            </a:pPr>
            <a:r>
              <a:rPr lang="en-GB" dirty="0"/>
              <a:t>Social conditions have a determining impact on access to medical care, as they do on access to the other aspects of society that lead to good health.’ (Marmot, 2016, p.37)</a:t>
            </a:r>
          </a:p>
          <a:p>
            <a:endParaRPr lang="en-GB" dirty="0"/>
          </a:p>
        </p:txBody>
      </p:sp>
      <p:pic>
        <p:nvPicPr>
          <p:cNvPr id="5" name="Picture 4">
            <a:extLst>
              <a:ext uri="{FF2B5EF4-FFF2-40B4-BE49-F238E27FC236}">
                <a16:creationId xmlns:a16="http://schemas.microsoft.com/office/drawing/2014/main" id="{07F429BC-A0BF-4644-9087-6B81A3F6733C}"/>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0" b="96000" l="2250" r="99500">
                        <a14:foregroundMark x1="13750" y1="18250" x2="19500" y2="6750"/>
                        <a14:foregroundMark x1="19500" y1="6750" x2="33000" y2="2750"/>
                        <a14:foregroundMark x1="33000" y1="2750" x2="46500" y2="2750"/>
                        <a14:foregroundMark x1="46500" y1="2750" x2="56500" y2="12250"/>
                        <a14:foregroundMark x1="56500" y1="12250" x2="60750" y2="21000"/>
                        <a14:foregroundMark x1="62750" y1="17250" x2="60250" y2="2750"/>
                        <a14:foregroundMark x1="60250" y1="2750" x2="58500" y2="0"/>
                        <a14:foregroundMark x1="16250" y1="31250" x2="15750" y2="4000"/>
                        <a14:foregroundMark x1="15750" y1="4000" x2="18000" y2="2750"/>
                        <a14:foregroundMark x1="26250" y1="64250" x2="4250" y2="78250"/>
                        <a14:foregroundMark x1="4250" y1="78250" x2="10000" y2="90750"/>
                        <a14:foregroundMark x1="10000" y1="90750" x2="85000" y2="92250"/>
                        <a14:foregroundMark x1="85000" y1="92250" x2="99500" y2="90000"/>
                        <a14:foregroundMark x1="99500" y1="90000" x2="66000" y2="64000"/>
                        <a14:foregroundMark x1="66000" y1="64000" x2="59250" y2="53000"/>
                        <a14:foregroundMark x1="59250" y1="53000" x2="59250" y2="52750"/>
                        <a14:foregroundMark x1="59750" y1="63250" x2="39500" y2="80250"/>
                        <a14:foregroundMark x1="39500" y1="80250" x2="30000" y2="83500"/>
                        <a14:foregroundMark x1="49750" y1="79750" x2="59250" y2="70500"/>
                        <a14:foregroundMark x1="59250" y1="70500" x2="59250" y2="70500"/>
                        <a14:foregroundMark x1="55000" y1="87750" x2="71750" y2="87750"/>
                        <a14:foregroundMark x1="71750" y1="87750" x2="79000" y2="77250"/>
                        <a14:foregroundMark x1="79000" y1="77250" x2="60500" y2="78250"/>
                        <a14:foregroundMark x1="60500" y1="78250" x2="54500" y2="87750"/>
                        <a14:foregroundMark x1="6000" y1="73000" x2="1750" y2="85500"/>
                        <a14:foregroundMark x1="1750" y1="85500" x2="12500" y2="93500"/>
                        <a14:foregroundMark x1="12500" y1="93500" x2="68500" y2="96000"/>
                        <a14:foregroundMark x1="68500" y1="96000" x2="92000" y2="92250"/>
                        <a14:foregroundMark x1="8500" y1="95000" x2="2250" y2="81750"/>
                        <a14:foregroundMark x1="2250" y1="81750" x2="3250" y2="73500"/>
                      </a14:backgroundRemoval>
                    </a14:imgEffect>
                  </a14:imgLayer>
                </a14:imgProps>
              </a:ext>
              <a:ext uri="{28A0092B-C50C-407E-A947-70E740481C1C}">
                <a14:useLocalDpi xmlns:a14="http://schemas.microsoft.com/office/drawing/2010/main" val="0"/>
              </a:ext>
            </a:extLst>
          </a:blip>
          <a:stretch>
            <a:fillRect/>
          </a:stretch>
        </p:blipFill>
        <p:spPr>
          <a:xfrm>
            <a:off x="8159407" y="1892009"/>
            <a:ext cx="2257072" cy="2257072"/>
          </a:xfrm>
          <a:prstGeom prst="rect">
            <a:avLst/>
          </a:prstGeom>
        </p:spPr>
      </p:pic>
    </p:spTree>
    <p:extLst>
      <p:ext uri="{BB962C8B-B14F-4D97-AF65-F5344CB8AC3E}">
        <p14:creationId xmlns:p14="http://schemas.microsoft.com/office/powerpoint/2010/main" val="1864695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989F48-0CB3-44F6-865F-16CA76BAF137}"/>
              </a:ext>
            </a:extLst>
          </p:cNvPr>
          <p:cNvSpPr>
            <a:spLocks noGrp="1"/>
          </p:cNvSpPr>
          <p:nvPr>
            <p:ph type="title"/>
          </p:nvPr>
        </p:nvSpPr>
        <p:spPr/>
        <p:txBody>
          <a:bodyPr/>
          <a:lstStyle/>
          <a:p>
            <a:r>
              <a:rPr lang="en-GB" dirty="0"/>
              <a:t>What is a health inequality?</a:t>
            </a:r>
          </a:p>
        </p:txBody>
      </p:sp>
      <p:sp>
        <p:nvSpPr>
          <p:cNvPr id="3" name="Content Placeholder 2">
            <a:extLst>
              <a:ext uri="{FF2B5EF4-FFF2-40B4-BE49-F238E27FC236}">
                <a16:creationId xmlns:a16="http://schemas.microsoft.com/office/drawing/2014/main" id="{575A2CDD-870E-4DB3-82CC-0A2F44B33897}"/>
              </a:ext>
            </a:extLst>
          </p:cNvPr>
          <p:cNvSpPr>
            <a:spLocks noGrp="1"/>
          </p:cNvSpPr>
          <p:nvPr>
            <p:ph idx="1"/>
          </p:nvPr>
        </p:nvSpPr>
        <p:spPr/>
        <p:txBody>
          <a:bodyPr/>
          <a:lstStyle/>
          <a:p>
            <a:pPr marL="0" indent="0">
              <a:buNone/>
            </a:pPr>
            <a:r>
              <a:rPr lang="en-GB" dirty="0"/>
              <a:t>WHO defines health inequalities as those inequalities which are ‘unjust’ and ‘avoidable’. </a:t>
            </a:r>
          </a:p>
        </p:txBody>
      </p:sp>
    </p:spTree>
    <p:extLst>
      <p:ext uri="{BB962C8B-B14F-4D97-AF65-F5344CB8AC3E}">
        <p14:creationId xmlns:p14="http://schemas.microsoft.com/office/powerpoint/2010/main" val="25847359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F7A4F5-D033-4634-B1A8-5940D4659214}"/>
              </a:ext>
            </a:extLst>
          </p:cNvPr>
          <p:cNvSpPr>
            <a:spLocks noGrp="1"/>
          </p:cNvSpPr>
          <p:nvPr>
            <p:ph type="title"/>
          </p:nvPr>
        </p:nvSpPr>
        <p:spPr/>
        <p:txBody>
          <a:bodyPr/>
          <a:lstStyle/>
          <a:p>
            <a:r>
              <a:rPr lang="en-GB" dirty="0"/>
              <a:t>The role of ‘lifestyle’ factors</a:t>
            </a:r>
          </a:p>
        </p:txBody>
      </p:sp>
      <p:sp>
        <p:nvSpPr>
          <p:cNvPr id="3" name="Content Placeholder 2">
            <a:extLst>
              <a:ext uri="{FF2B5EF4-FFF2-40B4-BE49-F238E27FC236}">
                <a16:creationId xmlns:a16="http://schemas.microsoft.com/office/drawing/2014/main" id="{AE65D744-3B3E-44C2-AC06-987CE176DF8E}"/>
              </a:ext>
            </a:extLst>
          </p:cNvPr>
          <p:cNvSpPr>
            <a:spLocks noGrp="1"/>
          </p:cNvSpPr>
          <p:nvPr>
            <p:ph idx="1"/>
          </p:nvPr>
        </p:nvSpPr>
        <p:spPr/>
        <p:txBody>
          <a:bodyPr>
            <a:normAutofit fontScale="70000" lnSpcReduction="20000"/>
          </a:bodyPr>
          <a:lstStyle/>
          <a:p>
            <a:pPr marL="0" indent="0">
              <a:buNone/>
            </a:pPr>
            <a:r>
              <a:rPr lang="en-GB" i="1" dirty="0"/>
              <a:t>1. Don’t smoke. If you can, stop. If you can’t, cut down.</a:t>
            </a:r>
            <a:endParaRPr lang="en-GB" dirty="0"/>
          </a:p>
          <a:p>
            <a:pPr marL="0" indent="0">
              <a:buNone/>
            </a:pPr>
            <a:r>
              <a:rPr lang="en-GB" i="1" dirty="0"/>
              <a:t>2. Follow a balanced diet with plenty of fruit and vegetables.</a:t>
            </a:r>
            <a:endParaRPr lang="en-GB" dirty="0"/>
          </a:p>
          <a:p>
            <a:pPr marL="0" indent="0">
              <a:buNone/>
            </a:pPr>
            <a:r>
              <a:rPr lang="en-GB" i="1" dirty="0"/>
              <a:t>3. Keep physically active.</a:t>
            </a:r>
            <a:endParaRPr lang="en-GB" dirty="0"/>
          </a:p>
          <a:p>
            <a:pPr marL="0" indent="0">
              <a:buNone/>
            </a:pPr>
            <a:r>
              <a:rPr lang="en-GB" i="1" dirty="0"/>
              <a:t>4. Manage stress by, for example, talking things through and making time to relax.</a:t>
            </a:r>
            <a:endParaRPr lang="en-GB" dirty="0"/>
          </a:p>
          <a:p>
            <a:pPr marL="0" indent="0">
              <a:buNone/>
            </a:pPr>
            <a:r>
              <a:rPr lang="en-GB" i="1" dirty="0"/>
              <a:t>5. If you drink alcohol, do so in moderation.</a:t>
            </a:r>
            <a:endParaRPr lang="en-GB" dirty="0"/>
          </a:p>
          <a:p>
            <a:pPr marL="0" indent="0">
              <a:buNone/>
            </a:pPr>
            <a:r>
              <a:rPr lang="en-GB" i="1" dirty="0"/>
              <a:t>6. Cover up in the sun, and protect children from sunburn.</a:t>
            </a:r>
            <a:endParaRPr lang="en-GB" dirty="0"/>
          </a:p>
          <a:p>
            <a:pPr marL="0" indent="0">
              <a:buNone/>
            </a:pPr>
            <a:r>
              <a:rPr lang="en-GB" i="1" dirty="0"/>
              <a:t>7. Practise safer sex.</a:t>
            </a:r>
            <a:endParaRPr lang="en-GB" dirty="0"/>
          </a:p>
          <a:p>
            <a:pPr marL="0" indent="0">
              <a:buNone/>
            </a:pPr>
            <a:r>
              <a:rPr lang="en-GB" i="1" dirty="0"/>
              <a:t>8. Take up cancer-screening opportunities.</a:t>
            </a:r>
            <a:endParaRPr lang="en-GB" dirty="0"/>
          </a:p>
          <a:p>
            <a:pPr marL="0" indent="0">
              <a:buNone/>
            </a:pPr>
            <a:r>
              <a:rPr lang="en-GB" i="1" dirty="0"/>
              <a:t>9. Be safe on the roads: follow the Highway Code.</a:t>
            </a:r>
            <a:endParaRPr lang="en-GB" dirty="0"/>
          </a:p>
          <a:p>
            <a:pPr marL="0" indent="0">
              <a:buNone/>
            </a:pPr>
            <a:r>
              <a:rPr lang="en-GB" i="1" dirty="0"/>
              <a:t>10. Learn the First Aid ABC: airways, breathing, circulation.</a:t>
            </a:r>
            <a:endParaRPr lang="en-GB" dirty="0"/>
          </a:p>
          <a:p>
            <a:endParaRPr lang="en-GB" dirty="0"/>
          </a:p>
        </p:txBody>
      </p:sp>
    </p:spTree>
    <p:extLst>
      <p:ext uri="{BB962C8B-B14F-4D97-AF65-F5344CB8AC3E}">
        <p14:creationId xmlns:p14="http://schemas.microsoft.com/office/powerpoint/2010/main" val="8410803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EB2A2D-353C-4C5C-AD70-01E202CBFDD2}"/>
              </a:ext>
            </a:extLst>
          </p:cNvPr>
          <p:cNvSpPr>
            <a:spLocks noGrp="1"/>
          </p:cNvSpPr>
          <p:nvPr>
            <p:ph type="title"/>
          </p:nvPr>
        </p:nvSpPr>
        <p:spPr/>
        <p:txBody>
          <a:bodyPr>
            <a:normAutofit fontScale="90000"/>
          </a:bodyPr>
          <a:lstStyle/>
          <a:p>
            <a:r>
              <a:rPr lang="en-GB" dirty="0"/>
              <a:t>Alternative take: The role of ‘lifestyle’ factors</a:t>
            </a:r>
          </a:p>
        </p:txBody>
      </p:sp>
      <p:sp>
        <p:nvSpPr>
          <p:cNvPr id="3" name="Content Placeholder 2">
            <a:extLst>
              <a:ext uri="{FF2B5EF4-FFF2-40B4-BE49-F238E27FC236}">
                <a16:creationId xmlns:a16="http://schemas.microsoft.com/office/drawing/2014/main" id="{A5EA29E9-D562-4A93-BE1B-38CB6D944594}"/>
              </a:ext>
            </a:extLst>
          </p:cNvPr>
          <p:cNvSpPr>
            <a:spLocks noGrp="1"/>
          </p:cNvSpPr>
          <p:nvPr>
            <p:ph idx="1"/>
          </p:nvPr>
        </p:nvSpPr>
        <p:spPr/>
        <p:txBody>
          <a:bodyPr>
            <a:normAutofit fontScale="77500" lnSpcReduction="20000"/>
          </a:bodyPr>
          <a:lstStyle/>
          <a:p>
            <a:pPr marL="0" indent="0">
              <a:buNone/>
            </a:pPr>
            <a:r>
              <a:rPr lang="en-GB" i="1" dirty="0"/>
              <a:t>1. Don’t be poor. If you can, stop. If you can’t, try not to be poor for long.</a:t>
            </a:r>
            <a:endParaRPr lang="en-GB" dirty="0"/>
          </a:p>
          <a:p>
            <a:pPr marL="0" indent="0">
              <a:buNone/>
            </a:pPr>
            <a:r>
              <a:rPr lang="en-GB" i="1" dirty="0"/>
              <a:t>2. Don’t live in a deprived area. If you do, move.</a:t>
            </a:r>
            <a:endParaRPr lang="en-GB" dirty="0"/>
          </a:p>
          <a:p>
            <a:pPr marL="0" indent="0">
              <a:buNone/>
            </a:pPr>
            <a:r>
              <a:rPr lang="en-GB" i="1" dirty="0"/>
              <a:t>3. Don’t be disabled or have a disabled child.</a:t>
            </a:r>
            <a:endParaRPr lang="en-GB" dirty="0"/>
          </a:p>
          <a:p>
            <a:pPr marL="0" indent="0">
              <a:buNone/>
            </a:pPr>
            <a:r>
              <a:rPr lang="en-GB" i="1" dirty="0"/>
              <a:t>4. Don’t work in a stressful, low-paid manual job.</a:t>
            </a:r>
            <a:endParaRPr lang="en-GB" dirty="0"/>
          </a:p>
          <a:p>
            <a:pPr marL="0" indent="0">
              <a:buNone/>
            </a:pPr>
            <a:r>
              <a:rPr lang="en-GB" i="1" dirty="0"/>
              <a:t>5. Don’t live in damp, low-quality housing or be homeless.</a:t>
            </a:r>
            <a:endParaRPr lang="en-GB" dirty="0"/>
          </a:p>
          <a:p>
            <a:pPr marL="0" indent="0">
              <a:buNone/>
            </a:pPr>
            <a:r>
              <a:rPr lang="en-GB" i="1" dirty="0"/>
              <a:t>6. Be able to afford to pay for social activities and annual holidays.</a:t>
            </a:r>
            <a:endParaRPr lang="en-GB" dirty="0"/>
          </a:p>
          <a:p>
            <a:pPr marL="0" indent="0">
              <a:buNone/>
            </a:pPr>
            <a:r>
              <a:rPr lang="en-GB" i="1" dirty="0"/>
              <a:t>7. Don’t be a lone parent.</a:t>
            </a:r>
            <a:endParaRPr lang="en-GB" dirty="0"/>
          </a:p>
          <a:p>
            <a:pPr marL="0" indent="0">
              <a:buNone/>
            </a:pPr>
            <a:r>
              <a:rPr lang="en-GB" i="1" dirty="0"/>
              <a:t>8. Claim all benefits to which you are entitled.</a:t>
            </a:r>
            <a:endParaRPr lang="en-GB" dirty="0"/>
          </a:p>
          <a:p>
            <a:pPr marL="0" indent="0">
              <a:buNone/>
            </a:pPr>
            <a:r>
              <a:rPr lang="en-GB" i="1" dirty="0"/>
              <a:t>9. Be able to afford to own a car.</a:t>
            </a:r>
            <a:endParaRPr lang="en-GB" dirty="0"/>
          </a:p>
          <a:p>
            <a:pPr marL="0" indent="0">
              <a:buNone/>
            </a:pPr>
            <a:r>
              <a:rPr lang="en-GB" i="1" dirty="0"/>
              <a:t>10. Use education to improve your socio-economic position.</a:t>
            </a:r>
            <a:endParaRPr lang="en-GB" dirty="0"/>
          </a:p>
          <a:p>
            <a:endParaRPr lang="en-GB" dirty="0"/>
          </a:p>
        </p:txBody>
      </p:sp>
    </p:spTree>
    <p:extLst>
      <p:ext uri="{BB962C8B-B14F-4D97-AF65-F5344CB8AC3E}">
        <p14:creationId xmlns:p14="http://schemas.microsoft.com/office/powerpoint/2010/main" val="12013058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EB3035-CE87-4FA6-B9E6-062B0C30EDB7}"/>
              </a:ext>
            </a:extLst>
          </p:cNvPr>
          <p:cNvSpPr>
            <a:spLocks noGrp="1"/>
          </p:cNvSpPr>
          <p:nvPr>
            <p:ph type="title"/>
          </p:nvPr>
        </p:nvSpPr>
        <p:spPr>
          <a:xfrm>
            <a:off x="1981200" y="274638"/>
            <a:ext cx="8229600" cy="1143000"/>
          </a:xfrm>
        </p:spPr>
        <p:txBody>
          <a:bodyPr anchor="ctr">
            <a:normAutofit/>
          </a:bodyPr>
          <a:lstStyle/>
          <a:p>
            <a:r>
              <a:rPr lang="en-GB" sz="4100"/>
              <a:t>‘Lifestyle factors’ follow a gradient</a:t>
            </a:r>
          </a:p>
        </p:txBody>
      </p:sp>
      <p:sp>
        <p:nvSpPr>
          <p:cNvPr id="3" name="Content Placeholder 2">
            <a:extLst>
              <a:ext uri="{FF2B5EF4-FFF2-40B4-BE49-F238E27FC236}">
                <a16:creationId xmlns:a16="http://schemas.microsoft.com/office/drawing/2014/main" id="{76B29962-A989-4762-9528-826DC9F983BC}"/>
              </a:ext>
            </a:extLst>
          </p:cNvPr>
          <p:cNvSpPr>
            <a:spLocks noGrp="1"/>
          </p:cNvSpPr>
          <p:nvPr>
            <p:ph sz="half" idx="1"/>
          </p:nvPr>
        </p:nvSpPr>
        <p:spPr>
          <a:xfrm>
            <a:off x="695400" y="1600201"/>
            <a:ext cx="5976664" cy="3989040"/>
          </a:xfrm>
        </p:spPr>
        <p:txBody>
          <a:bodyPr>
            <a:normAutofit/>
          </a:bodyPr>
          <a:lstStyle/>
          <a:p>
            <a:pPr marL="0" indent="0">
              <a:lnSpc>
                <a:spcPct val="90000"/>
              </a:lnSpc>
              <a:buNone/>
            </a:pPr>
            <a:r>
              <a:rPr lang="en-GB" sz="1800" dirty="0"/>
              <a:t>The prevalence of ‘lifestyle’ related risk factors increases the further down the ‘social gradient’ – poorer, less educated, etc = more likely to smoke.</a:t>
            </a:r>
          </a:p>
          <a:p>
            <a:pPr marL="0" indent="0">
              <a:lnSpc>
                <a:spcPct val="90000"/>
              </a:lnSpc>
              <a:buNone/>
            </a:pPr>
            <a:endParaRPr lang="en-GB" sz="1800" dirty="0"/>
          </a:p>
          <a:p>
            <a:pPr marL="0" indent="0">
              <a:lnSpc>
                <a:spcPct val="90000"/>
              </a:lnSpc>
              <a:buNone/>
            </a:pPr>
            <a:r>
              <a:rPr lang="en-GB" sz="1800" dirty="0"/>
              <a:t>AND the </a:t>
            </a:r>
            <a:r>
              <a:rPr lang="en-GB" sz="1800" i="1" dirty="0"/>
              <a:t>impact on health </a:t>
            </a:r>
            <a:r>
              <a:rPr lang="en-GB" sz="1800" dirty="0"/>
              <a:t>of the </a:t>
            </a:r>
            <a:r>
              <a:rPr lang="en-GB" sz="1800" i="1" dirty="0"/>
              <a:t>same risk factors </a:t>
            </a:r>
            <a:r>
              <a:rPr lang="en-GB" sz="1800" dirty="0"/>
              <a:t>also follows a social gradient – a rich person who smokes is at </a:t>
            </a:r>
            <a:r>
              <a:rPr lang="en-GB" sz="1800" i="1" dirty="0"/>
              <a:t>less risk </a:t>
            </a:r>
            <a:r>
              <a:rPr lang="en-GB" sz="1800" dirty="0"/>
              <a:t>of developing lung cancer than a poor person who smokes the </a:t>
            </a:r>
            <a:r>
              <a:rPr lang="en-GB" sz="1800" i="1" dirty="0"/>
              <a:t>same amount </a:t>
            </a:r>
            <a:r>
              <a:rPr lang="en-GB" sz="1800" dirty="0"/>
              <a:t>(Marmot, 2016, pp.45-7).</a:t>
            </a:r>
          </a:p>
          <a:p>
            <a:pPr marL="0" indent="0">
              <a:lnSpc>
                <a:spcPct val="90000"/>
              </a:lnSpc>
              <a:buNone/>
            </a:pPr>
            <a:endParaRPr lang="en-GB" sz="1800" dirty="0"/>
          </a:p>
          <a:p>
            <a:pPr marL="0" indent="0">
              <a:lnSpc>
                <a:spcPct val="90000"/>
              </a:lnSpc>
              <a:buNone/>
            </a:pPr>
            <a:r>
              <a:rPr lang="en-GB" sz="1800" dirty="0"/>
              <a:t>‘Lifestyle choices’ accounted for just 1/3 of the ‘health gradient’ in Marmot’s Whitehall 1 study. </a:t>
            </a:r>
          </a:p>
          <a:p>
            <a:pPr marL="0" indent="0">
              <a:lnSpc>
                <a:spcPct val="90000"/>
              </a:lnSpc>
              <a:buNone/>
            </a:pPr>
            <a:endParaRPr lang="en-GB" sz="1800" dirty="0"/>
          </a:p>
          <a:p>
            <a:pPr marL="0" indent="0">
              <a:lnSpc>
                <a:spcPct val="90000"/>
              </a:lnSpc>
              <a:buNone/>
            </a:pPr>
            <a:r>
              <a:rPr lang="en-GB" sz="1800" dirty="0">
                <a:solidFill>
                  <a:srgbClr val="FF0000"/>
                </a:solidFill>
              </a:rPr>
              <a:t>So, what accounts for the other 2/3?</a:t>
            </a:r>
          </a:p>
        </p:txBody>
      </p:sp>
      <p:pic>
        <p:nvPicPr>
          <p:cNvPr id="1026" name="Picture 2" descr="Introduction to Global Health Concepts ...">
            <a:extLst>
              <a:ext uri="{FF2B5EF4-FFF2-40B4-BE49-F238E27FC236}">
                <a16:creationId xmlns:a16="http://schemas.microsoft.com/office/drawing/2014/main" id="{AB13162D-A24A-BD3D-14BC-F276EA713293}"/>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752184" y="1772816"/>
            <a:ext cx="4225220" cy="3096344"/>
          </a:xfrm>
          <a:prstGeom prst="rect">
            <a:avLst/>
          </a:prstGeom>
          <a:solidFill>
            <a:srgbClr val="FFFFFF"/>
          </a:solidFill>
        </p:spPr>
      </p:pic>
    </p:spTree>
    <p:extLst>
      <p:ext uri="{BB962C8B-B14F-4D97-AF65-F5344CB8AC3E}">
        <p14:creationId xmlns:p14="http://schemas.microsoft.com/office/powerpoint/2010/main" val="352215562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FFEC04-7083-4E69-8EE0-90450B216819}"/>
              </a:ext>
            </a:extLst>
          </p:cNvPr>
          <p:cNvSpPr>
            <a:spLocks noGrp="1"/>
          </p:cNvSpPr>
          <p:nvPr>
            <p:ph type="title"/>
          </p:nvPr>
        </p:nvSpPr>
        <p:spPr/>
        <p:txBody>
          <a:bodyPr/>
          <a:lstStyle/>
          <a:p>
            <a:r>
              <a:rPr lang="en-GB" i="1" dirty="0"/>
              <a:t>General causes of the gradient</a:t>
            </a:r>
          </a:p>
        </p:txBody>
      </p:sp>
      <p:sp>
        <p:nvSpPr>
          <p:cNvPr id="3" name="Content Placeholder 2">
            <a:extLst>
              <a:ext uri="{FF2B5EF4-FFF2-40B4-BE49-F238E27FC236}">
                <a16:creationId xmlns:a16="http://schemas.microsoft.com/office/drawing/2014/main" id="{5D189306-CF6B-4DF3-AD7B-27B9D1D04419}"/>
              </a:ext>
            </a:extLst>
          </p:cNvPr>
          <p:cNvSpPr>
            <a:spLocks noGrp="1"/>
          </p:cNvSpPr>
          <p:nvPr>
            <p:ph idx="1"/>
          </p:nvPr>
        </p:nvSpPr>
        <p:spPr/>
        <p:txBody>
          <a:bodyPr>
            <a:normAutofit fontScale="70000" lnSpcReduction="20000"/>
          </a:bodyPr>
          <a:lstStyle/>
          <a:p>
            <a:pPr>
              <a:buFont typeface="Wingdings" pitchFamily="2" charset="2"/>
              <a:buChar char="v"/>
            </a:pPr>
            <a:r>
              <a:rPr lang="en-GB" dirty="0"/>
              <a:t>‘Social causation is nonspecific, in contrast to the capacity of traditional epidemiology to link singular causes with singular outcomes, e.g., insufficient folate intake and neural tube defects, asbestos exposure and mesothelioma, the Bordetella bacterium with pertussis. </a:t>
            </a:r>
          </a:p>
          <a:p>
            <a:pPr>
              <a:buFont typeface="Wingdings" pitchFamily="2" charset="2"/>
              <a:buChar char="v"/>
            </a:pPr>
            <a:endParaRPr lang="en-GB" dirty="0"/>
          </a:p>
          <a:p>
            <a:pPr>
              <a:buFont typeface="Wingdings" pitchFamily="2" charset="2"/>
              <a:buChar char="v"/>
            </a:pPr>
            <a:r>
              <a:rPr lang="en-GB" dirty="0"/>
              <a:t>Exposures to stressors and rearing in disadvantageous socioeconomic circumstances, by contrast, appear to augment risk for multiple categories of disorder by generating a generalized susceptibility within multiple causal paths (13, 94). </a:t>
            </a:r>
          </a:p>
          <a:p>
            <a:pPr>
              <a:buFont typeface="Wingdings" pitchFamily="2" charset="2"/>
              <a:buChar char="v"/>
            </a:pPr>
            <a:endParaRPr lang="en-GB" dirty="0"/>
          </a:p>
          <a:p>
            <a:pPr>
              <a:buFont typeface="Wingdings" pitchFamily="2" charset="2"/>
              <a:buChar char="v"/>
            </a:pPr>
            <a:r>
              <a:rPr lang="en-GB" dirty="0"/>
              <a:t>Adverse social conditions yield broad, pluripotential pathogenicity rather than focal, specific morbidities, whereas salutary social environments tend to diminish liabilities to multiple diseases’ (Hertzman and Boyce, 2010).</a:t>
            </a:r>
          </a:p>
        </p:txBody>
      </p:sp>
    </p:spTree>
    <p:extLst>
      <p:ext uri="{BB962C8B-B14F-4D97-AF65-F5344CB8AC3E}">
        <p14:creationId xmlns:p14="http://schemas.microsoft.com/office/powerpoint/2010/main" val="37680737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0ACFA0-57BF-4359-9892-5CC5D9141E03}"/>
              </a:ext>
            </a:extLst>
          </p:cNvPr>
          <p:cNvSpPr>
            <a:spLocks noGrp="1"/>
          </p:cNvSpPr>
          <p:nvPr>
            <p:ph type="title"/>
          </p:nvPr>
        </p:nvSpPr>
        <p:spPr/>
        <p:txBody>
          <a:bodyPr/>
          <a:lstStyle/>
          <a:p>
            <a:r>
              <a:rPr lang="en-GB" dirty="0"/>
              <a:t>The causes of the causes</a:t>
            </a:r>
          </a:p>
        </p:txBody>
      </p:sp>
      <p:sp>
        <p:nvSpPr>
          <p:cNvPr id="3" name="Content Placeholder 2">
            <a:extLst>
              <a:ext uri="{FF2B5EF4-FFF2-40B4-BE49-F238E27FC236}">
                <a16:creationId xmlns:a16="http://schemas.microsoft.com/office/drawing/2014/main" id="{D2A29C9E-D71E-431E-9822-9B05D554ABFC}"/>
              </a:ext>
            </a:extLst>
          </p:cNvPr>
          <p:cNvSpPr>
            <a:spLocks noGrp="1"/>
          </p:cNvSpPr>
          <p:nvPr>
            <p:ph idx="1"/>
          </p:nvPr>
        </p:nvSpPr>
        <p:spPr/>
        <p:txBody>
          <a:bodyPr/>
          <a:lstStyle/>
          <a:p>
            <a:pPr marL="0" indent="0">
              <a:buNone/>
            </a:pPr>
            <a:r>
              <a:rPr lang="en-GB" dirty="0"/>
              <a:t>Today, we look at </a:t>
            </a:r>
            <a:r>
              <a:rPr lang="en-GB" b="1" dirty="0"/>
              <a:t>WHY</a:t>
            </a:r>
            <a:r>
              <a:rPr lang="en-GB" dirty="0"/>
              <a:t> there are inequalities.</a:t>
            </a:r>
          </a:p>
          <a:p>
            <a:pPr marL="0" indent="0">
              <a:buNone/>
            </a:pPr>
            <a:endParaRPr lang="en-GB" dirty="0"/>
          </a:p>
          <a:p>
            <a:pPr marL="0" indent="0">
              <a:buNone/>
            </a:pPr>
            <a:r>
              <a:rPr lang="en-GB" dirty="0"/>
              <a:t>The inequality is in for example the diabetes rate. Today we try to make sense of why that inequality should exist. </a:t>
            </a:r>
          </a:p>
        </p:txBody>
      </p:sp>
    </p:spTree>
    <p:extLst>
      <p:ext uri="{BB962C8B-B14F-4D97-AF65-F5344CB8AC3E}">
        <p14:creationId xmlns:p14="http://schemas.microsoft.com/office/powerpoint/2010/main" val="15722401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Absolute vs. Relative Poverty</a:t>
            </a:r>
          </a:p>
        </p:txBody>
      </p:sp>
      <p:sp>
        <p:nvSpPr>
          <p:cNvPr id="3" name="Content Placeholder 2"/>
          <p:cNvSpPr>
            <a:spLocks noGrp="1"/>
          </p:cNvSpPr>
          <p:nvPr>
            <p:ph idx="1"/>
          </p:nvPr>
        </p:nvSpPr>
        <p:spPr>
          <a:xfrm>
            <a:off x="1631504" y="1484784"/>
            <a:ext cx="9433048" cy="4032448"/>
          </a:xfrm>
        </p:spPr>
        <p:txBody>
          <a:bodyPr>
            <a:normAutofit fontScale="92500" lnSpcReduction="10000"/>
          </a:bodyPr>
          <a:lstStyle/>
          <a:p>
            <a:pPr marL="257175" indent="-257175"/>
            <a:r>
              <a:rPr lang="en-US" sz="2800" dirty="0"/>
              <a:t>Absolute poverty </a:t>
            </a:r>
            <a:r>
              <a:rPr lang="mr-IN" sz="2800" dirty="0"/>
              <a:t>–</a:t>
            </a:r>
            <a:r>
              <a:rPr lang="en-US" sz="2800" dirty="0"/>
              <a:t> being unable to meet fundamental human needs like food, shelter and clothing. Often referred to as living ‘below the poverty line’. This is defined in different ways, and there are lots of arguments about where the ‘line’ should be.</a:t>
            </a:r>
          </a:p>
          <a:p>
            <a:pPr marL="257175" indent="-257175"/>
            <a:endParaRPr lang="en-US" sz="2800" dirty="0"/>
          </a:p>
          <a:p>
            <a:pPr marL="257175" indent="-257175"/>
            <a:r>
              <a:rPr lang="en-US" sz="2800" dirty="0"/>
              <a:t>Relative poverty </a:t>
            </a:r>
            <a:r>
              <a:rPr lang="mr-IN" sz="2800" dirty="0"/>
              <a:t>–</a:t>
            </a:r>
            <a:r>
              <a:rPr lang="en-US" sz="2800" dirty="0"/>
              <a:t> Also defined in lots of ways, e.g.:</a:t>
            </a:r>
          </a:p>
          <a:p>
            <a:pPr lvl="1"/>
            <a:r>
              <a:rPr lang="en-US" sz="2400" dirty="0"/>
              <a:t>Able to meet basic needs, but excluded from participation in society</a:t>
            </a:r>
          </a:p>
          <a:p>
            <a:pPr lvl="1"/>
            <a:r>
              <a:rPr lang="en-US" sz="2400" dirty="0"/>
              <a:t>Having a household income that is a certain percentage below the median (e.g. 60%) </a:t>
            </a:r>
            <a:r>
              <a:rPr lang="mr-IN" sz="2400" dirty="0"/>
              <a:t>–</a:t>
            </a:r>
            <a:r>
              <a:rPr lang="en-US" sz="2400" dirty="0"/>
              <a:t> this is a measure of inequality as well as poverty</a:t>
            </a:r>
          </a:p>
        </p:txBody>
      </p:sp>
    </p:spTree>
    <p:extLst>
      <p:ext uri="{BB962C8B-B14F-4D97-AF65-F5344CB8AC3E}">
        <p14:creationId xmlns:p14="http://schemas.microsoft.com/office/powerpoint/2010/main" val="10951010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7B3731-A179-4EC7-BF91-A8601CE6A338}"/>
              </a:ext>
            </a:extLst>
          </p:cNvPr>
          <p:cNvSpPr>
            <a:spLocks noGrp="1"/>
          </p:cNvSpPr>
          <p:nvPr>
            <p:ph type="title"/>
          </p:nvPr>
        </p:nvSpPr>
        <p:spPr/>
        <p:txBody>
          <a:bodyPr/>
          <a:lstStyle/>
          <a:p>
            <a:r>
              <a:rPr lang="en-GB" dirty="0"/>
              <a:t>The health implications</a:t>
            </a:r>
          </a:p>
        </p:txBody>
      </p:sp>
      <p:pic>
        <p:nvPicPr>
          <p:cNvPr id="4" name="Content Placeholder 3" descr="Obesity-PovertyCartoon.jpg">
            <a:extLst>
              <a:ext uri="{FF2B5EF4-FFF2-40B4-BE49-F238E27FC236}">
                <a16:creationId xmlns:a16="http://schemas.microsoft.com/office/drawing/2014/main" id="{78AD4367-3AFD-4EDF-AD84-B6AA1B2F5208}"/>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983432" y="1417638"/>
            <a:ext cx="5379838" cy="3883570"/>
          </a:xfrm>
          <a:prstGeom prst="rect">
            <a:avLst/>
          </a:prstGeom>
        </p:spPr>
      </p:pic>
      <p:sp>
        <p:nvSpPr>
          <p:cNvPr id="5" name="TextBox 4">
            <a:extLst>
              <a:ext uri="{FF2B5EF4-FFF2-40B4-BE49-F238E27FC236}">
                <a16:creationId xmlns:a16="http://schemas.microsoft.com/office/drawing/2014/main" id="{3AEFCFE0-2B5E-4E19-BCF0-D08844A93916}"/>
              </a:ext>
            </a:extLst>
          </p:cNvPr>
          <p:cNvSpPr txBox="1"/>
          <p:nvPr/>
        </p:nvSpPr>
        <p:spPr>
          <a:xfrm>
            <a:off x="7320136" y="1622715"/>
            <a:ext cx="4262264" cy="3170099"/>
          </a:xfrm>
          <a:prstGeom prst="rect">
            <a:avLst/>
          </a:prstGeom>
          <a:noFill/>
        </p:spPr>
        <p:txBody>
          <a:bodyPr wrap="square" rtlCol="0">
            <a:spAutoFit/>
          </a:bodyPr>
          <a:lstStyle/>
          <a:p>
            <a:r>
              <a:rPr lang="en-GB" sz="2000" dirty="0"/>
              <a:t>Think about the health of these two people. Make a list of:</a:t>
            </a:r>
          </a:p>
          <a:p>
            <a:endParaRPr lang="en-GB" sz="2000" dirty="0"/>
          </a:p>
          <a:p>
            <a:pPr marL="342900" indent="-342900">
              <a:buAutoNum type="alphaLcParenR"/>
            </a:pPr>
            <a:r>
              <a:rPr lang="en-GB" sz="2000" dirty="0"/>
              <a:t>The </a:t>
            </a:r>
            <a:r>
              <a:rPr lang="en-GB" sz="2000" i="1" dirty="0"/>
              <a:t>determinants </a:t>
            </a:r>
            <a:r>
              <a:rPr lang="en-GB" sz="2000" dirty="0"/>
              <a:t>of each one’s health</a:t>
            </a:r>
          </a:p>
          <a:p>
            <a:pPr marL="342900" indent="-342900">
              <a:buAutoNum type="alphaLcParenR"/>
            </a:pPr>
            <a:endParaRPr lang="en-GB" sz="2000" dirty="0"/>
          </a:p>
          <a:p>
            <a:pPr marL="342900" indent="-342900">
              <a:buAutoNum type="alphaLcParenR"/>
            </a:pPr>
            <a:r>
              <a:rPr lang="en-GB" sz="2000" dirty="0"/>
              <a:t>The health risks posed by their poverty</a:t>
            </a:r>
          </a:p>
          <a:p>
            <a:endParaRPr lang="en-GB" sz="2000" dirty="0"/>
          </a:p>
          <a:p>
            <a:endParaRPr lang="en-GB" sz="2000" dirty="0"/>
          </a:p>
        </p:txBody>
      </p:sp>
    </p:spTree>
    <p:extLst>
      <p:ext uri="{BB962C8B-B14F-4D97-AF65-F5344CB8AC3E}">
        <p14:creationId xmlns:p14="http://schemas.microsoft.com/office/powerpoint/2010/main" val="21212852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21C821-82BA-4E17-8546-DE95C9A19689}"/>
              </a:ext>
            </a:extLst>
          </p:cNvPr>
          <p:cNvSpPr>
            <a:spLocks noGrp="1"/>
          </p:cNvSpPr>
          <p:nvPr>
            <p:ph type="title"/>
          </p:nvPr>
        </p:nvSpPr>
        <p:spPr/>
        <p:txBody>
          <a:bodyPr/>
          <a:lstStyle/>
          <a:p>
            <a:r>
              <a:rPr lang="en-GB" dirty="0"/>
              <a:t>So which poverty matters?</a:t>
            </a:r>
          </a:p>
        </p:txBody>
      </p:sp>
      <p:sp>
        <p:nvSpPr>
          <p:cNvPr id="3" name="Content Placeholder 2">
            <a:extLst>
              <a:ext uri="{FF2B5EF4-FFF2-40B4-BE49-F238E27FC236}">
                <a16:creationId xmlns:a16="http://schemas.microsoft.com/office/drawing/2014/main" id="{C7186450-D64E-477F-98E1-FE5779711C0B}"/>
              </a:ext>
            </a:extLst>
          </p:cNvPr>
          <p:cNvSpPr>
            <a:spLocks noGrp="1"/>
          </p:cNvSpPr>
          <p:nvPr>
            <p:ph idx="1"/>
          </p:nvPr>
        </p:nvSpPr>
        <p:spPr/>
        <p:txBody>
          <a:bodyPr>
            <a:normAutofit/>
          </a:bodyPr>
          <a:lstStyle/>
          <a:p>
            <a:pPr>
              <a:buFont typeface="Wingdings" pitchFamily="2" charset="2"/>
              <a:buChar char="v"/>
            </a:pPr>
            <a:r>
              <a:rPr lang="en-GB" dirty="0"/>
              <a:t>Under a certain GDP per capita income threshold (around $10,000PPP), material poverty is a major factor – thus, increased GDP per capita income will improve health outcomes. </a:t>
            </a:r>
          </a:p>
          <a:p>
            <a:pPr>
              <a:buFont typeface="Wingdings" pitchFamily="2" charset="2"/>
              <a:buChar char="v"/>
            </a:pPr>
            <a:endParaRPr lang="en-GB" dirty="0"/>
          </a:p>
          <a:p>
            <a:pPr>
              <a:buFont typeface="Wingdings" pitchFamily="2" charset="2"/>
              <a:buChar char="v"/>
            </a:pPr>
            <a:r>
              <a:rPr lang="en-GB" dirty="0"/>
              <a:t>BUT, above this threshold there is not necessarily a connection…</a:t>
            </a:r>
          </a:p>
        </p:txBody>
      </p:sp>
    </p:spTree>
    <p:extLst>
      <p:ext uri="{BB962C8B-B14F-4D97-AF65-F5344CB8AC3E}">
        <p14:creationId xmlns:p14="http://schemas.microsoft.com/office/powerpoint/2010/main" val="181560024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3A18F370-7519-4DB6-904C-2F140390CA25}"/>
              </a:ext>
            </a:extLst>
          </p:cNvPr>
          <p:cNvPicPr>
            <a:picLocks noChangeAspect="1"/>
          </p:cNvPicPr>
          <p:nvPr/>
        </p:nvPicPr>
        <p:blipFill>
          <a:blip r:embed="rId3"/>
          <a:stretch>
            <a:fillRect/>
          </a:stretch>
        </p:blipFill>
        <p:spPr>
          <a:xfrm>
            <a:off x="2279576" y="548680"/>
            <a:ext cx="6758536" cy="4448293"/>
          </a:xfrm>
          <a:prstGeom prst="rect">
            <a:avLst/>
          </a:prstGeom>
        </p:spPr>
      </p:pic>
      <p:sp>
        <p:nvSpPr>
          <p:cNvPr id="6" name="TextBox 5">
            <a:extLst>
              <a:ext uri="{FF2B5EF4-FFF2-40B4-BE49-F238E27FC236}">
                <a16:creationId xmlns:a16="http://schemas.microsoft.com/office/drawing/2014/main" id="{9F8ABE33-B342-400E-B230-1DD89BAEA509}"/>
              </a:ext>
            </a:extLst>
          </p:cNvPr>
          <p:cNvSpPr txBox="1"/>
          <p:nvPr/>
        </p:nvSpPr>
        <p:spPr>
          <a:xfrm>
            <a:off x="7432431" y="5341327"/>
            <a:ext cx="2057400" cy="300082"/>
          </a:xfrm>
          <a:prstGeom prst="rect">
            <a:avLst/>
          </a:prstGeom>
          <a:noFill/>
        </p:spPr>
        <p:txBody>
          <a:bodyPr wrap="square" rtlCol="0">
            <a:spAutoFit/>
          </a:bodyPr>
          <a:lstStyle/>
          <a:p>
            <a:r>
              <a:rPr lang="en-GB" sz="1350" dirty="0"/>
              <a:t>(Marmot, 2016)</a:t>
            </a:r>
          </a:p>
        </p:txBody>
      </p:sp>
    </p:spTree>
    <p:extLst>
      <p:ext uri="{BB962C8B-B14F-4D97-AF65-F5344CB8AC3E}">
        <p14:creationId xmlns:p14="http://schemas.microsoft.com/office/powerpoint/2010/main" val="35324990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544BA9-721B-4033-A553-ADCC95375C3F}"/>
              </a:ext>
            </a:extLst>
          </p:cNvPr>
          <p:cNvSpPr>
            <a:spLocks noGrp="1"/>
          </p:cNvSpPr>
          <p:nvPr>
            <p:ph type="title"/>
          </p:nvPr>
        </p:nvSpPr>
        <p:spPr/>
        <p:txBody>
          <a:bodyPr/>
          <a:lstStyle/>
          <a:p>
            <a:r>
              <a:rPr lang="en-GB" dirty="0"/>
              <a:t>The ‘something else’?</a:t>
            </a:r>
          </a:p>
        </p:txBody>
      </p:sp>
      <p:graphicFrame>
        <p:nvGraphicFramePr>
          <p:cNvPr id="7" name="Content Placeholder 6">
            <a:extLst>
              <a:ext uri="{FF2B5EF4-FFF2-40B4-BE49-F238E27FC236}">
                <a16:creationId xmlns:a16="http://schemas.microsoft.com/office/drawing/2014/main" id="{DACEEAAE-2CD3-4C22-BF2E-0811BD51306F}"/>
              </a:ext>
            </a:extLst>
          </p:cNvPr>
          <p:cNvGraphicFramePr>
            <a:graphicFrameLocks noGrp="1"/>
          </p:cNvGraphicFramePr>
          <p:nvPr>
            <p:ph idx="1"/>
            <p:extLst>
              <p:ext uri="{D42A27DB-BD31-4B8C-83A1-F6EECF244321}">
                <p14:modId xmlns:p14="http://schemas.microsoft.com/office/powerpoint/2010/main" val="3099865516"/>
              </p:ext>
            </p:extLst>
          </p:nvPr>
        </p:nvGraphicFramePr>
        <p:xfrm>
          <a:off x="2697957" y="2226469"/>
          <a:ext cx="6769894" cy="326350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9496064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8322BF-BD40-4DC4-B7D5-99259B8DE934}"/>
              </a:ext>
            </a:extLst>
          </p:cNvPr>
          <p:cNvSpPr>
            <a:spLocks noGrp="1"/>
          </p:cNvSpPr>
          <p:nvPr>
            <p:ph type="title"/>
          </p:nvPr>
        </p:nvSpPr>
        <p:spPr/>
        <p:txBody>
          <a:bodyPr/>
          <a:lstStyle/>
          <a:p>
            <a:r>
              <a:rPr lang="en-GB" dirty="0"/>
              <a:t>Wilkinson and Pickett (2010)</a:t>
            </a:r>
          </a:p>
        </p:txBody>
      </p:sp>
      <p:sp>
        <p:nvSpPr>
          <p:cNvPr id="3" name="Content Placeholder 2">
            <a:extLst>
              <a:ext uri="{FF2B5EF4-FFF2-40B4-BE49-F238E27FC236}">
                <a16:creationId xmlns:a16="http://schemas.microsoft.com/office/drawing/2014/main" id="{4ADBA629-47B7-4E3A-851A-6B0B0C3F421A}"/>
              </a:ext>
            </a:extLst>
          </p:cNvPr>
          <p:cNvSpPr>
            <a:spLocks noGrp="1"/>
          </p:cNvSpPr>
          <p:nvPr>
            <p:ph idx="1"/>
          </p:nvPr>
        </p:nvSpPr>
        <p:spPr/>
        <p:txBody>
          <a:bodyPr>
            <a:normAutofit fontScale="77500" lnSpcReduction="20000"/>
          </a:bodyPr>
          <a:lstStyle/>
          <a:p>
            <a:pPr marL="0" indent="0">
              <a:buNone/>
            </a:pPr>
            <a:r>
              <a:rPr lang="en-GB" dirty="0"/>
              <a:t>Unequal countries have noticeably worse levels of:</a:t>
            </a:r>
          </a:p>
          <a:p>
            <a:pPr>
              <a:buFont typeface="Wingdings" pitchFamily="2" charset="2"/>
              <a:buChar char="v"/>
            </a:pPr>
            <a:r>
              <a:rPr lang="en-GB" dirty="0"/>
              <a:t>Trust</a:t>
            </a:r>
          </a:p>
          <a:p>
            <a:pPr>
              <a:buFont typeface="Wingdings" pitchFamily="2" charset="2"/>
              <a:buChar char="v"/>
            </a:pPr>
            <a:r>
              <a:rPr lang="en-GB" dirty="0"/>
              <a:t>Mental illness (including addictions)</a:t>
            </a:r>
          </a:p>
          <a:p>
            <a:pPr>
              <a:buFont typeface="Wingdings" pitchFamily="2" charset="2"/>
              <a:buChar char="v"/>
            </a:pPr>
            <a:r>
              <a:rPr lang="en-GB" dirty="0"/>
              <a:t>Life expectancy and infant mortality</a:t>
            </a:r>
          </a:p>
          <a:p>
            <a:pPr>
              <a:buFont typeface="Wingdings" pitchFamily="2" charset="2"/>
              <a:buChar char="v"/>
            </a:pPr>
            <a:r>
              <a:rPr lang="en-GB" dirty="0"/>
              <a:t>Obesity</a:t>
            </a:r>
          </a:p>
          <a:p>
            <a:pPr>
              <a:buFont typeface="Wingdings" pitchFamily="2" charset="2"/>
              <a:buChar char="v"/>
            </a:pPr>
            <a:r>
              <a:rPr lang="en-GB" dirty="0"/>
              <a:t>Children's educational performance</a:t>
            </a:r>
          </a:p>
          <a:p>
            <a:pPr>
              <a:buFont typeface="Wingdings" pitchFamily="2" charset="2"/>
              <a:buChar char="v"/>
            </a:pPr>
            <a:r>
              <a:rPr lang="en-GB" dirty="0"/>
              <a:t>Teenage births</a:t>
            </a:r>
          </a:p>
          <a:p>
            <a:pPr>
              <a:buFont typeface="Wingdings" pitchFamily="2" charset="2"/>
              <a:buChar char="v"/>
            </a:pPr>
            <a:r>
              <a:rPr lang="en-GB" dirty="0"/>
              <a:t>Homicide</a:t>
            </a:r>
          </a:p>
          <a:p>
            <a:pPr>
              <a:buFont typeface="Wingdings" pitchFamily="2" charset="2"/>
              <a:buChar char="v"/>
            </a:pPr>
            <a:r>
              <a:rPr lang="en-GB" dirty="0"/>
              <a:t>Imprisonment rates</a:t>
            </a:r>
          </a:p>
          <a:p>
            <a:pPr>
              <a:buFont typeface="Wingdings" pitchFamily="2" charset="2"/>
              <a:buChar char="v"/>
            </a:pPr>
            <a:r>
              <a:rPr lang="en-GB" dirty="0"/>
              <a:t>Social mobility</a:t>
            </a:r>
          </a:p>
          <a:p>
            <a:endParaRPr lang="en-GB" dirty="0"/>
          </a:p>
        </p:txBody>
      </p:sp>
    </p:spTree>
    <p:extLst>
      <p:ext uri="{BB962C8B-B14F-4D97-AF65-F5344CB8AC3E}">
        <p14:creationId xmlns:p14="http://schemas.microsoft.com/office/powerpoint/2010/main" val="375430085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484746-0380-47FA-AF61-063509D6F34F}"/>
              </a:ext>
            </a:extLst>
          </p:cNvPr>
          <p:cNvSpPr>
            <a:spLocks noGrp="1"/>
          </p:cNvSpPr>
          <p:nvPr>
            <p:ph type="title"/>
          </p:nvPr>
        </p:nvSpPr>
        <p:spPr/>
        <p:txBody>
          <a:bodyPr/>
          <a:lstStyle/>
          <a:p>
            <a:r>
              <a:rPr lang="en-GB" dirty="0"/>
              <a:t>Marmot’s (2012) explanation </a:t>
            </a:r>
          </a:p>
        </p:txBody>
      </p:sp>
      <p:sp>
        <p:nvSpPr>
          <p:cNvPr id="3" name="Content Placeholder 2">
            <a:extLst>
              <a:ext uri="{FF2B5EF4-FFF2-40B4-BE49-F238E27FC236}">
                <a16:creationId xmlns:a16="http://schemas.microsoft.com/office/drawing/2014/main" id="{32575B9D-55B1-4AFD-AEDD-00565DCB4DC3}"/>
              </a:ext>
            </a:extLst>
          </p:cNvPr>
          <p:cNvSpPr>
            <a:spLocks noGrp="1"/>
          </p:cNvSpPr>
          <p:nvPr>
            <p:ph idx="1"/>
          </p:nvPr>
        </p:nvSpPr>
        <p:spPr/>
        <p:txBody>
          <a:bodyPr>
            <a:normAutofit/>
          </a:bodyPr>
          <a:lstStyle/>
          <a:p>
            <a:pPr marL="0" indent="0">
              <a:buNone/>
            </a:pPr>
            <a:r>
              <a:rPr lang="en-GB" dirty="0"/>
              <a:t>‘for people above a threshold of material well-being, another kind of well-being is central. Autonomy – how much control you have over your life – and the opportunities you have for full social engagement and participation are crucial for health, well-being and longevity […]. Degrees of control and participation underlie the status syndrome.’ </a:t>
            </a:r>
          </a:p>
          <a:p>
            <a:endParaRPr lang="en-GB" dirty="0"/>
          </a:p>
        </p:txBody>
      </p:sp>
    </p:spTree>
    <p:extLst>
      <p:ext uri="{BB962C8B-B14F-4D97-AF65-F5344CB8AC3E}">
        <p14:creationId xmlns:p14="http://schemas.microsoft.com/office/powerpoint/2010/main" val="191271866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A8495-E945-49AA-B709-0D2D1E5CB888}"/>
              </a:ext>
            </a:extLst>
          </p:cNvPr>
          <p:cNvSpPr>
            <a:spLocks noGrp="1"/>
          </p:cNvSpPr>
          <p:nvPr>
            <p:ph type="title"/>
          </p:nvPr>
        </p:nvSpPr>
        <p:spPr/>
        <p:txBody>
          <a:bodyPr>
            <a:normAutofit/>
          </a:bodyPr>
          <a:lstStyle/>
          <a:p>
            <a:r>
              <a:rPr lang="en-GB" dirty="0"/>
              <a:t>The ‘social gradient’ </a:t>
            </a:r>
            <a:r>
              <a:rPr lang="en-GB"/>
              <a:t>(Marmot, 2012)</a:t>
            </a:r>
            <a:endParaRPr lang="en-GB" dirty="0"/>
          </a:p>
        </p:txBody>
      </p:sp>
      <p:sp>
        <p:nvSpPr>
          <p:cNvPr id="3" name="Content Placeholder 2">
            <a:extLst>
              <a:ext uri="{FF2B5EF4-FFF2-40B4-BE49-F238E27FC236}">
                <a16:creationId xmlns:a16="http://schemas.microsoft.com/office/drawing/2014/main" id="{3FE869C4-94A2-48E3-8086-127E684F7935}"/>
              </a:ext>
            </a:extLst>
          </p:cNvPr>
          <p:cNvSpPr>
            <a:spLocks noGrp="1"/>
          </p:cNvSpPr>
          <p:nvPr>
            <p:ph idx="1"/>
          </p:nvPr>
        </p:nvSpPr>
        <p:spPr/>
        <p:txBody>
          <a:bodyPr>
            <a:normAutofit/>
          </a:bodyPr>
          <a:lstStyle/>
          <a:p>
            <a:pPr marL="0" indent="0">
              <a:buNone/>
            </a:pPr>
            <a:r>
              <a:rPr lang="en-GB" dirty="0"/>
              <a:t>There is a gradient in health – i.e. the richest and most privileged have the best health; and health gets progressively worse as you head downwards towards the poorest and most marginalised and excluded. </a:t>
            </a:r>
          </a:p>
          <a:p>
            <a:pPr marL="0" indent="0">
              <a:buNone/>
            </a:pPr>
            <a:endParaRPr lang="en-GB" dirty="0"/>
          </a:p>
          <a:p>
            <a:pPr marL="0" indent="0">
              <a:buNone/>
            </a:pPr>
            <a:r>
              <a:rPr lang="en-GB" dirty="0"/>
              <a:t>There is then a gradient in the </a:t>
            </a:r>
            <a:r>
              <a:rPr lang="en-GB" i="1" dirty="0"/>
              <a:t>conditions that lead to good or poor health. </a:t>
            </a:r>
            <a:endParaRPr lang="en-GB" dirty="0"/>
          </a:p>
        </p:txBody>
      </p:sp>
    </p:spTree>
    <p:extLst>
      <p:ext uri="{BB962C8B-B14F-4D97-AF65-F5344CB8AC3E}">
        <p14:creationId xmlns:p14="http://schemas.microsoft.com/office/powerpoint/2010/main" val="151345869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878ED9-6DD0-456B-B0A8-933DBDEF0667}"/>
              </a:ext>
            </a:extLst>
          </p:cNvPr>
          <p:cNvSpPr>
            <a:spLocks noGrp="1"/>
          </p:cNvSpPr>
          <p:nvPr>
            <p:ph type="title"/>
          </p:nvPr>
        </p:nvSpPr>
        <p:spPr/>
        <p:txBody>
          <a:bodyPr>
            <a:normAutofit/>
          </a:bodyPr>
          <a:lstStyle/>
          <a:p>
            <a:r>
              <a:rPr lang="en-GB" dirty="0"/>
              <a:t>Exercise: What follows the ‘gradient’?</a:t>
            </a:r>
          </a:p>
        </p:txBody>
      </p:sp>
      <p:sp>
        <p:nvSpPr>
          <p:cNvPr id="3" name="Content Placeholder 2">
            <a:extLst>
              <a:ext uri="{FF2B5EF4-FFF2-40B4-BE49-F238E27FC236}">
                <a16:creationId xmlns:a16="http://schemas.microsoft.com/office/drawing/2014/main" id="{9B5E0D84-B526-49D7-B7EA-791B12178C84}"/>
              </a:ext>
            </a:extLst>
          </p:cNvPr>
          <p:cNvSpPr>
            <a:spLocks noGrp="1"/>
          </p:cNvSpPr>
          <p:nvPr>
            <p:ph idx="1"/>
          </p:nvPr>
        </p:nvSpPr>
        <p:spPr/>
        <p:txBody>
          <a:bodyPr/>
          <a:lstStyle/>
          <a:p>
            <a:pPr marL="0" indent="0">
              <a:buNone/>
            </a:pPr>
            <a:r>
              <a:rPr lang="en-GB" dirty="0"/>
              <a:t>Which factors relevant for health outcomes do you think will follow a ‘gradient’ – that is best at the top, progressing to worst at the bottom? </a:t>
            </a:r>
          </a:p>
        </p:txBody>
      </p:sp>
    </p:spTree>
    <p:extLst>
      <p:ext uri="{BB962C8B-B14F-4D97-AF65-F5344CB8AC3E}">
        <p14:creationId xmlns:p14="http://schemas.microsoft.com/office/powerpoint/2010/main" val="133163394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40E223-4DC1-4F5E-86BE-355A4937A968}"/>
              </a:ext>
            </a:extLst>
          </p:cNvPr>
          <p:cNvSpPr>
            <a:spLocks noGrp="1"/>
          </p:cNvSpPr>
          <p:nvPr>
            <p:ph type="title"/>
          </p:nvPr>
        </p:nvSpPr>
        <p:spPr/>
        <p:txBody>
          <a:bodyPr>
            <a:normAutofit/>
          </a:bodyPr>
          <a:lstStyle/>
          <a:p>
            <a:r>
              <a:rPr lang="en-GB" dirty="0"/>
              <a:t>The mechanisms that turn risk into disease</a:t>
            </a:r>
          </a:p>
        </p:txBody>
      </p:sp>
      <p:sp>
        <p:nvSpPr>
          <p:cNvPr id="3" name="Content Placeholder 2">
            <a:extLst>
              <a:ext uri="{FF2B5EF4-FFF2-40B4-BE49-F238E27FC236}">
                <a16:creationId xmlns:a16="http://schemas.microsoft.com/office/drawing/2014/main" id="{B62F1805-692C-4884-ADC6-08AD241450C0}"/>
              </a:ext>
            </a:extLst>
          </p:cNvPr>
          <p:cNvSpPr>
            <a:spLocks noGrp="1"/>
          </p:cNvSpPr>
          <p:nvPr>
            <p:ph idx="1"/>
          </p:nvPr>
        </p:nvSpPr>
        <p:spPr/>
        <p:txBody>
          <a:bodyPr>
            <a:normAutofit fontScale="85000" lnSpcReduction="10000"/>
          </a:bodyPr>
          <a:lstStyle/>
          <a:p>
            <a:pPr marL="0" indent="0">
              <a:buNone/>
            </a:pPr>
            <a:r>
              <a:rPr lang="en-GB" dirty="0"/>
              <a:t>For example, smoking&gt;lung cancer; high-saturated fat diet&gt;heart disease.</a:t>
            </a:r>
          </a:p>
          <a:p>
            <a:pPr marL="0" indent="0">
              <a:buNone/>
            </a:pPr>
            <a:endParaRPr lang="en-GB" dirty="0"/>
          </a:p>
          <a:p>
            <a:pPr marL="0" indent="0">
              <a:buNone/>
            </a:pPr>
            <a:r>
              <a:rPr lang="en-GB" dirty="0"/>
              <a:t>They matter, BUT</a:t>
            </a:r>
          </a:p>
          <a:p>
            <a:pPr marL="0" indent="0">
              <a:buNone/>
            </a:pPr>
            <a:endParaRPr lang="en-GB" dirty="0"/>
          </a:p>
          <a:p>
            <a:pPr marL="0" indent="0">
              <a:buNone/>
            </a:pPr>
            <a:r>
              <a:rPr lang="en-GB" dirty="0"/>
              <a:t>How far they translate risk into disease follows a social gradient. </a:t>
            </a:r>
          </a:p>
          <a:p>
            <a:pPr marL="0" indent="0">
              <a:buNone/>
            </a:pPr>
            <a:endParaRPr lang="en-GB" dirty="0"/>
          </a:p>
          <a:p>
            <a:pPr marL="0" indent="0">
              <a:buNone/>
            </a:pPr>
            <a:r>
              <a:rPr lang="en-GB" dirty="0"/>
              <a:t>There are </a:t>
            </a:r>
            <a:r>
              <a:rPr lang="en-GB" i="1" dirty="0"/>
              <a:t>general </a:t>
            </a:r>
            <a:r>
              <a:rPr lang="en-GB" dirty="0"/>
              <a:t>causes of ill-health overall which follow a gradient. </a:t>
            </a:r>
          </a:p>
        </p:txBody>
      </p:sp>
    </p:spTree>
    <p:extLst>
      <p:ext uri="{BB962C8B-B14F-4D97-AF65-F5344CB8AC3E}">
        <p14:creationId xmlns:p14="http://schemas.microsoft.com/office/powerpoint/2010/main" val="83427732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BDFD91-EB87-4CE0-BBE4-BB010DD199FD}"/>
              </a:ext>
            </a:extLst>
          </p:cNvPr>
          <p:cNvSpPr>
            <a:spLocks noGrp="1"/>
          </p:cNvSpPr>
          <p:nvPr>
            <p:ph type="title"/>
          </p:nvPr>
        </p:nvSpPr>
        <p:spPr/>
        <p:txBody>
          <a:bodyPr>
            <a:normAutofit/>
          </a:bodyPr>
          <a:lstStyle/>
          <a:p>
            <a:r>
              <a:rPr lang="en-GB" dirty="0"/>
              <a:t>The mechanisms that turn risk into disease</a:t>
            </a:r>
          </a:p>
        </p:txBody>
      </p:sp>
      <p:sp>
        <p:nvSpPr>
          <p:cNvPr id="3" name="Content Placeholder 2">
            <a:extLst>
              <a:ext uri="{FF2B5EF4-FFF2-40B4-BE49-F238E27FC236}">
                <a16:creationId xmlns:a16="http://schemas.microsoft.com/office/drawing/2014/main" id="{B3CA0CF4-E0F6-4A20-987A-BB7C1319AE08}"/>
              </a:ext>
            </a:extLst>
          </p:cNvPr>
          <p:cNvSpPr>
            <a:spLocks noGrp="1"/>
          </p:cNvSpPr>
          <p:nvPr>
            <p:ph idx="1"/>
          </p:nvPr>
        </p:nvSpPr>
        <p:spPr>
          <a:xfrm>
            <a:off x="479376" y="1405030"/>
            <a:ext cx="10972800" cy="4349079"/>
          </a:xfrm>
        </p:spPr>
        <p:txBody>
          <a:bodyPr>
            <a:normAutofit fontScale="85000" lnSpcReduction="20000"/>
          </a:bodyPr>
          <a:lstStyle/>
          <a:p>
            <a:r>
              <a:rPr lang="en-GB" dirty="0"/>
              <a:t>What characterises being poor, and lower in the hierarchy, is a great sense of helplessness, or to use my language, lack of control over life circumstances. This will put people at risk of illness. </a:t>
            </a:r>
          </a:p>
          <a:p>
            <a:r>
              <a:rPr lang="en-GB" dirty="0"/>
              <a:t>The particular illness will depend on the noxious ‘agents’ to which they were exposed, be it the tubercule bacillus, or a crime-ridden neighbourhood. </a:t>
            </a:r>
          </a:p>
          <a:p>
            <a:r>
              <a:rPr lang="en-GB" dirty="0"/>
              <a:t>It will also put people under chronic stress, the effects of which may be profound. In fact, we can resolve the dilemma of agent versus social conditions readily. </a:t>
            </a:r>
          </a:p>
          <a:p>
            <a:r>
              <a:rPr lang="en-GB" dirty="0"/>
              <a:t>The agent would determine which disease the individual got; social conditions would determine that it followed the health gradient.’ (Marmot, 2012, p.31)</a:t>
            </a:r>
          </a:p>
          <a:p>
            <a:endParaRPr lang="en-GB" dirty="0"/>
          </a:p>
        </p:txBody>
      </p:sp>
    </p:spTree>
    <p:extLst>
      <p:ext uri="{BB962C8B-B14F-4D97-AF65-F5344CB8AC3E}">
        <p14:creationId xmlns:p14="http://schemas.microsoft.com/office/powerpoint/2010/main" val="25526764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63C700-5103-4D2F-BEE8-D3711CE5B211}"/>
              </a:ext>
            </a:extLst>
          </p:cNvPr>
          <p:cNvSpPr>
            <a:spLocks noGrp="1"/>
          </p:cNvSpPr>
          <p:nvPr>
            <p:ph type="title"/>
          </p:nvPr>
        </p:nvSpPr>
        <p:spPr>
          <a:xfrm>
            <a:off x="609600" y="-99392"/>
            <a:ext cx="10972800" cy="1143000"/>
          </a:xfrm>
        </p:spPr>
        <p:txBody>
          <a:bodyPr/>
          <a:lstStyle/>
          <a:p>
            <a:r>
              <a:rPr lang="en-GB" dirty="0"/>
              <a:t>Social cohesion</a:t>
            </a:r>
          </a:p>
        </p:txBody>
      </p:sp>
      <p:sp>
        <p:nvSpPr>
          <p:cNvPr id="3" name="Content Placeholder 2">
            <a:extLst>
              <a:ext uri="{FF2B5EF4-FFF2-40B4-BE49-F238E27FC236}">
                <a16:creationId xmlns:a16="http://schemas.microsoft.com/office/drawing/2014/main" id="{A33C9C30-2ED2-4F30-8133-B33CA6682D6D}"/>
              </a:ext>
            </a:extLst>
          </p:cNvPr>
          <p:cNvSpPr>
            <a:spLocks noGrp="1"/>
          </p:cNvSpPr>
          <p:nvPr>
            <p:ph idx="1"/>
          </p:nvPr>
        </p:nvSpPr>
        <p:spPr>
          <a:xfrm>
            <a:off x="695400" y="878930"/>
            <a:ext cx="10972800" cy="3917032"/>
          </a:xfrm>
        </p:spPr>
        <p:txBody>
          <a:bodyPr>
            <a:noAutofit/>
          </a:bodyPr>
          <a:lstStyle/>
          <a:p>
            <a:pPr>
              <a:buFont typeface="Wingdings" pitchFamily="2" charset="2"/>
              <a:buChar char="v"/>
            </a:pPr>
            <a:r>
              <a:rPr lang="en-GB" sz="1700" dirty="0"/>
              <a:t>Societies with strong relationships, lots of trust between members, lower levels of inequality may have the narrowest health inequalities. </a:t>
            </a:r>
          </a:p>
          <a:p>
            <a:pPr>
              <a:buFont typeface="Wingdings" pitchFamily="2" charset="2"/>
              <a:buChar char="v"/>
            </a:pPr>
            <a:endParaRPr lang="en-GB" sz="1700" dirty="0"/>
          </a:p>
          <a:p>
            <a:pPr>
              <a:buFont typeface="Wingdings" pitchFamily="2" charset="2"/>
              <a:buChar char="v"/>
            </a:pPr>
            <a:r>
              <a:rPr lang="en-GB" sz="1700" dirty="0"/>
              <a:t>Compare the US to Cuba (socialist, strong neighbourhood-rooted organisations etc) or Japan (less individualistic culture in which honour/shame play a central role). </a:t>
            </a:r>
          </a:p>
          <a:p>
            <a:pPr>
              <a:buFont typeface="Wingdings" pitchFamily="2" charset="2"/>
              <a:buChar char="v"/>
            </a:pPr>
            <a:endParaRPr lang="en-GB" sz="1700" dirty="0"/>
          </a:p>
          <a:p>
            <a:pPr>
              <a:buFont typeface="Wingdings" pitchFamily="2" charset="2"/>
              <a:buChar char="v"/>
            </a:pPr>
            <a:r>
              <a:rPr lang="en-GB" sz="1700" dirty="0"/>
              <a:t>A study found that number/quality of social relationships was related strongly with host resistance to the common cold! (Cohen et al, 1997)</a:t>
            </a:r>
          </a:p>
          <a:p>
            <a:pPr>
              <a:buFont typeface="Wingdings" pitchFamily="2" charset="2"/>
              <a:buChar char="v"/>
            </a:pPr>
            <a:endParaRPr lang="en-GB" sz="1700" dirty="0"/>
          </a:p>
          <a:p>
            <a:pPr>
              <a:buFont typeface="Wingdings" pitchFamily="2" charset="2"/>
              <a:buChar char="v"/>
            </a:pPr>
            <a:r>
              <a:rPr lang="en-GB" sz="1700" dirty="0"/>
              <a:t>Isolation linked to increased mortality from a wide range of causes (Berkman and Glass, 2000). </a:t>
            </a:r>
          </a:p>
          <a:p>
            <a:pPr>
              <a:buFont typeface="Wingdings" pitchFamily="2" charset="2"/>
              <a:buChar char="v"/>
            </a:pPr>
            <a:endParaRPr lang="en-GB" sz="1700" dirty="0"/>
          </a:p>
          <a:p>
            <a:pPr>
              <a:buFont typeface="Wingdings" pitchFamily="2" charset="2"/>
              <a:buChar char="v"/>
            </a:pPr>
            <a:r>
              <a:rPr lang="en-GB" sz="1700" dirty="0"/>
              <a:t>Sen (1999) found that the biggest improvements in life expectancy were during the years spanning the 2 world wars – he attributes this to the ‘coming together’ caused by the wars.</a:t>
            </a:r>
          </a:p>
          <a:p>
            <a:pPr>
              <a:buFont typeface="Wingdings" pitchFamily="2" charset="2"/>
              <a:buChar char="v"/>
            </a:pPr>
            <a:endParaRPr lang="en-GB" sz="1700" dirty="0"/>
          </a:p>
          <a:p>
            <a:pPr>
              <a:buFont typeface="Wingdings" pitchFamily="2" charset="2"/>
              <a:buChar char="v"/>
            </a:pPr>
            <a:r>
              <a:rPr lang="en-GB" sz="1700" dirty="0"/>
              <a:t>USSR – very equal society - ‘The tragic plunge in life expectancy of about seven years after 1989 has little parallel in modern history.’ (Marmot, 2012, p.202)</a:t>
            </a:r>
          </a:p>
          <a:p>
            <a:pPr>
              <a:buFont typeface="Wingdings" pitchFamily="2" charset="2"/>
              <a:buChar char="v"/>
            </a:pPr>
            <a:endParaRPr lang="en-GB" sz="1700" dirty="0"/>
          </a:p>
        </p:txBody>
      </p:sp>
    </p:spTree>
    <p:extLst>
      <p:ext uri="{BB962C8B-B14F-4D97-AF65-F5344CB8AC3E}">
        <p14:creationId xmlns:p14="http://schemas.microsoft.com/office/powerpoint/2010/main" val="290768572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F072F5-2730-4FDE-AAB9-AEE96BFBD40E}"/>
              </a:ext>
            </a:extLst>
          </p:cNvPr>
          <p:cNvSpPr>
            <a:spLocks noGrp="1"/>
          </p:cNvSpPr>
          <p:nvPr>
            <p:ph type="title"/>
          </p:nvPr>
        </p:nvSpPr>
        <p:spPr/>
        <p:txBody>
          <a:bodyPr/>
          <a:lstStyle/>
          <a:p>
            <a:r>
              <a:rPr lang="en-GB" dirty="0"/>
              <a:t>Guess what pattern this follows?</a:t>
            </a:r>
          </a:p>
        </p:txBody>
      </p:sp>
      <p:sp>
        <p:nvSpPr>
          <p:cNvPr id="3" name="Content Placeholder 2">
            <a:extLst>
              <a:ext uri="{FF2B5EF4-FFF2-40B4-BE49-F238E27FC236}">
                <a16:creationId xmlns:a16="http://schemas.microsoft.com/office/drawing/2014/main" id="{CF2A5447-4935-48E4-8715-DE50B4487544}"/>
              </a:ext>
            </a:extLst>
          </p:cNvPr>
          <p:cNvSpPr>
            <a:spLocks noGrp="1"/>
          </p:cNvSpPr>
          <p:nvPr>
            <p:ph idx="1"/>
          </p:nvPr>
        </p:nvSpPr>
        <p:spPr>
          <a:xfrm>
            <a:off x="2710774" y="2291458"/>
            <a:ext cx="6770452" cy="3263504"/>
          </a:xfrm>
        </p:spPr>
        <p:txBody>
          <a:bodyPr/>
          <a:lstStyle/>
          <a:p>
            <a:pPr marL="0" indent="0">
              <a:buNone/>
            </a:pPr>
            <a:r>
              <a:rPr lang="en-GB" dirty="0"/>
              <a:t>‘different qualities of experience in a socially partitioned world create social gradients in human developmental trajectories across the life course.’ (Hertzman and Boyce, 2010, p.330)</a:t>
            </a:r>
          </a:p>
        </p:txBody>
      </p:sp>
      <p:sp>
        <p:nvSpPr>
          <p:cNvPr id="4" name="TextBox 3">
            <a:extLst>
              <a:ext uri="{FF2B5EF4-FFF2-40B4-BE49-F238E27FC236}">
                <a16:creationId xmlns:a16="http://schemas.microsoft.com/office/drawing/2014/main" id="{FEA83692-79AA-4315-9DB2-27BCBEE565CB}"/>
              </a:ext>
            </a:extLst>
          </p:cNvPr>
          <p:cNvSpPr txBox="1"/>
          <p:nvPr/>
        </p:nvSpPr>
        <p:spPr>
          <a:xfrm>
            <a:off x="4223792" y="1340768"/>
            <a:ext cx="6970070" cy="784830"/>
          </a:xfrm>
          <a:prstGeom prst="rect">
            <a:avLst/>
          </a:prstGeom>
          <a:noFill/>
        </p:spPr>
        <p:txBody>
          <a:bodyPr wrap="square" rtlCol="0">
            <a:spAutoFit/>
          </a:bodyPr>
          <a:lstStyle/>
          <a:p>
            <a:r>
              <a:rPr lang="en-GB" sz="4500" b="1" dirty="0">
                <a:solidFill>
                  <a:schemeClr val="accent1"/>
                </a:solidFill>
              </a:rPr>
              <a:t>A GRADIENT</a:t>
            </a:r>
          </a:p>
        </p:txBody>
      </p:sp>
    </p:spTree>
    <p:extLst>
      <p:ext uri="{BB962C8B-B14F-4D97-AF65-F5344CB8AC3E}">
        <p14:creationId xmlns:p14="http://schemas.microsoft.com/office/powerpoint/2010/main" val="28230498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C374AF08-D477-9EC0-279E-7F75CEE6348C}"/>
              </a:ext>
            </a:extLst>
          </p:cNvPr>
          <p:cNvPicPr>
            <a:picLocks noChangeAspect="1"/>
          </p:cNvPicPr>
          <p:nvPr/>
        </p:nvPicPr>
        <p:blipFill>
          <a:blip r:embed="rId2"/>
          <a:stretch>
            <a:fillRect/>
          </a:stretch>
        </p:blipFill>
        <p:spPr>
          <a:xfrm>
            <a:off x="1814804" y="68263"/>
            <a:ext cx="8562392" cy="5520977"/>
          </a:xfrm>
          <a:prstGeom prst="rect">
            <a:avLst/>
          </a:prstGeom>
          <a:noFill/>
        </p:spPr>
      </p:pic>
    </p:spTree>
    <p:extLst>
      <p:ext uri="{BB962C8B-B14F-4D97-AF65-F5344CB8AC3E}">
        <p14:creationId xmlns:p14="http://schemas.microsoft.com/office/powerpoint/2010/main" val="204376437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3783518A-A7F2-C82E-DAC7-A478B992C14B}"/>
              </a:ext>
            </a:extLst>
          </p:cNvPr>
          <p:cNvPicPr>
            <a:picLocks noChangeAspect="1"/>
          </p:cNvPicPr>
          <p:nvPr/>
        </p:nvPicPr>
        <p:blipFill>
          <a:blip r:embed="rId2"/>
          <a:stretch>
            <a:fillRect/>
          </a:stretch>
        </p:blipFill>
        <p:spPr>
          <a:xfrm>
            <a:off x="1814804" y="68263"/>
            <a:ext cx="8562392" cy="5592985"/>
          </a:xfrm>
          <a:prstGeom prst="rect">
            <a:avLst/>
          </a:prstGeom>
          <a:noFill/>
        </p:spPr>
      </p:pic>
      <p:pic>
        <p:nvPicPr>
          <p:cNvPr id="3" name="Picture 2">
            <a:extLst>
              <a:ext uri="{FF2B5EF4-FFF2-40B4-BE49-F238E27FC236}">
                <a16:creationId xmlns:a16="http://schemas.microsoft.com/office/drawing/2014/main" id="{1D4CCFD1-A6B3-5422-4CE8-0106D8AA97EA}"/>
              </a:ext>
            </a:extLst>
          </p:cNvPr>
          <p:cNvPicPr>
            <a:picLocks noChangeAspect="1"/>
          </p:cNvPicPr>
          <p:nvPr/>
        </p:nvPicPr>
        <p:blipFill>
          <a:blip r:embed="rId3"/>
          <a:stretch>
            <a:fillRect/>
          </a:stretch>
        </p:blipFill>
        <p:spPr>
          <a:xfrm>
            <a:off x="6816080" y="1689100"/>
            <a:ext cx="4445000" cy="3479800"/>
          </a:xfrm>
          <a:prstGeom prst="rect">
            <a:avLst/>
          </a:prstGeom>
        </p:spPr>
      </p:pic>
    </p:spTree>
    <p:extLst>
      <p:ext uri="{BB962C8B-B14F-4D97-AF65-F5344CB8AC3E}">
        <p14:creationId xmlns:p14="http://schemas.microsoft.com/office/powerpoint/2010/main" val="421916432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Life expectancy is declining</a:t>
            </a:r>
          </a:p>
        </p:txBody>
      </p:sp>
      <p:pic>
        <p:nvPicPr>
          <p:cNvPr id="6" name="Picture 5">
            <a:extLst>
              <a:ext uri="{FF2B5EF4-FFF2-40B4-BE49-F238E27FC236}">
                <a16:creationId xmlns:a16="http://schemas.microsoft.com/office/drawing/2014/main" id="{E8DD20D5-F8A3-45A4-81AC-93E8EF03C8F1}"/>
              </a:ext>
            </a:extLst>
          </p:cNvPr>
          <p:cNvPicPr>
            <a:picLocks noChangeAspect="1"/>
          </p:cNvPicPr>
          <p:nvPr/>
        </p:nvPicPr>
        <p:blipFill>
          <a:blip r:embed="rId3"/>
          <a:stretch>
            <a:fillRect/>
          </a:stretch>
        </p:blipFill>
        <p:spPr>
          <a:xfrm>
            <a:off x="6312024" y="1689100"/>
            <a:ext cx="4445000" cy="3479800"/>
          </a:xfrm>
          <a:prstGeom prst="rect">
            <a:avLst/>
          </a:prstGeom>
        </p:spPr>
      </p:pic>
      <p:sp>
        <p:nvSpPr>
          <p:cNvPr id="8" name="TextBox 7">
            <a:extLst>
              <a:ext uri="{FF2B5EF4-FFF2-40B4-BE49-F238E27FC236}">
                <a16:creationId xmlns:a16="http://schemas.microsoft.com/office/drawing/2014/main" id="{9402CBAB-4582-DBD9-14DE-AFD66ED1FE7F}"/>
              </a:ext>
            </a:extLst>
          </p:cNvPr>
          <p:cNvSpPr txBox="1"/>
          <p:nvPr/>
        </p:nvSpPr>
        <p:spPr>
          <a:xfrm>
            <a:off x="479376" y="2060848"/>
            <a:ext cx="4445000" cy="2862322"/>
          </a:xfrm>
          <a:prstGeom prst="rect">
            <a:avLst/>
          </a:prstGeom>
          <a:noFill/>
        </p:spPr>
        <p:txBody>
          <a:bodyPr wrap="square">
            <a:spAutoFit/>
          </a:bodyPr>
          <a:lstStyle/>
          <a:p>
            <a:r>
              <a:rPr lang="en-US" b="0" i="0" dirty="0">
                <a:solidFill>
                  <a:srgbClr val="323132"/>
                </a:solidFill>
                <a:effectLst/>
                <a:highlight>
                  <a:srgbClr val="FFFFFF"/>
                </a:highlight>
                <a:latin typeface="open sans" panose="020F0502020204030204" pitchFamily="34" charset="0"/>
              </a:rPr>
              <a:t>‘There were statistically significant decreases in male and female LE at birth in the most deprived areas in 2018 to 2020, compared with 2015 to 2017 . For females, this follows a similar pattern previously seen, where there have been decreases in LE since 2011 to 2013. However, for males this is the first time since 2011 to 2013 LE has significantly decreased’ (ONS, 2021).</a:t>
            </a:r>
            <a:endParaRPr lang="en-GB" dirty="0"/>
          </a:p>
        </p:txBody>
      </p:sp>
    </p:spTree>
    <p:extLst>
      <p:ext uri="{BB962C8B-B14F-4D97-AF65-F5344CB8AC3E}">
        <p14:creationId xmlns:p14="http://schemas.microsoft.com/office/powerpoint/2010/main" val="99095945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a:spLocks noGrp="1"/>
          </p:cNvSpPr>
          <p:nvPr>
            <p:ph type="title"/>
          </p:nvPr>
        </p:nvSpPr>
        <p:spPr>
          <a:xfrm>
            <a:off x="609600" y="274638"/>
            <a:ext cx="10972800" cy="1143000"/>
          </a:xfrm>
        </p:spPr>
        <p:txBody>
          <a:bodyPr anchor="ctr">
            <a:normAutofit/>
          </a:bodyPr>
          <a:lstStyle/>
          <a:p>
            <a:r>
              <a:rPr lang="en-GB" dirty="0"/>
              <a:t>Inequality in life expectancy is growing</a:t>
            </a:r>
          </a:p>
        </p:txBody>
      </p:sp>
      <p:pic>
        <p:nvPicPr>
          <p:cNvPr id="7" name="Picture 6" descr="A white paper with black text&#10;&#10;Description automatically generated">
            <a:extLst>
              <a:ext uri="{FF2B5EF4-FFF2-40B4-BE49-F238E27FC236}">
                <a16:creationId xmlns:a16="http://schemas.microsoft.com/office/drawing/2014/main" id="{5D42CE93-680D-52BD-B4B2-C09100DFFA15}"/>
              </a:ext>
            </a:extLst>
          </p:cNvPr>
          <p:cNvPicPr>
            <a:picLocks noChangeAspect="1"/>
          </p:cNvPicPr>
          <p:nvPr/>
        </p:nvPicPr>
        <p:blipFill>
          <a:blip r:embed="rId2"/>
          <a:stretch>
            <a:fillRect/>
          </a:stretch>
        </p:blipFill>
        <p:spPr>
          <a:xfrm>
            <a:off x="609600" y="1629270"/>
            <a:ext cx="5384800" cy="3930902"/>
          </a:xfrm>
          <a:prstGeom prst="rect">
            <a:avLst/>
          </a:prstGeom>
          <a:noFill/>
        </p:spPr>
      </p:pic>
      <p:sp>
        <p:nvSpPr>
          <p:cNvPr id="5" name="Content Placeholder 2"/>
          <p:cNvSpPr>
            <a:spLocks noGrp="1"/>
          </p:cNvSpPr>
          <p:nvPr>
            <p:ph sz="half" idx="2"/>
          </p:nvPr>
        </p:nvSpPr>
        <p:spPr>
          <a:xfrm>
            <a:off x="6197600" y="1600201"/>
            <a:ext cx="5384800" cy="3989040"/>
          </a:xfrm>
        </p:spPr>
        <p:txBody>
          <a:bodyPr>
            <a:normAutofit fontScale="77500" lnSpcReduction="20000"/>
          </a:bodyPr>
          <a:lstStyle/>
          <a:p>
            <a:pPr algn="l"/>
            <a:r>
              <a:rPr lang="en-US" b="0" i="0" dirty="0">
                <a:solidFill>
                  <a:srgbClr val="323132"/>
                </a:solidFill>
                <a:effectLst/>
                <a:highlight>
                  <a:srgbClr val="FFFFFF"/>
                </a:highlight>
                <a:latin typeface="open sans" panose="020B0606030504020204" pitchFamily="34" charset="0"/>
              </a:rPr>
              <a:t>There was a significant widening in the disparity in male and female LE at birth between the least and most deprived areas between 2015 to 2017, and 2018 to 2020. This was 0.3 years for males and 0.5 years for females </a:t>
            </a:r>
          </a:p>
          <a:p>
            <a:pPr algn="l"/>
            <a:endParaRPr lang="en-US" dirty="0">
              <a:solidFill>
                <a:srgbClr val="323132"/>
              </a:solidFill>
              <a:highlight>
                <a:srgbClr val="FFFFFF"/>
              </a:highlight>
              <a:latin typeface="open sans" panose="020B0606030504020204" pitchFamily="34" charset="0"/>
            </a:endParaRPr>
          </a:p>
          <a:p>
            <a:pPr algn="l"/>
            <a:r>
              <a:rPr lang="en-US" b="0" i="0" dirty="0">
                <a:solidFill>
                  <a:srgbClr val="323132"/>
                </a:solidFill>
                <a:effectLst/>
                <a:highlight>
                  <a:srgbClr val="FFFFFF"/>
                </a:highlight>
                <a:latin typeface="open sans" panose="020B0606030504020204" pitchFamily="34" charset="0"/>
              </a:rPr>
              <a:t>The changes observed in male and female HLE and DFLE at birth between 2015 to 2017 and 2018 to 2020, were not statistically significant (ONS, 2021)</a:t>
            </a:r>
          </a:p>
        </p:txBody>
      </p:sp>
    </p:spTree>
    <p:extLst>
      <p:ext uri="{BB962C8B-B14F-4D97-AF65-F5344CB8AC3E}">
        <p14:creationId xmlns:p14="http://schemas.microsoft.com/office/powerpoint/2010/main" val="421455008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F70B59-48CC-41B8-9199-AF9E5567B32C}"/>
              </a:ext>
            </a:extLst>
          </p:cNvPr>
          <p:cNvSpPr>
            <a:spLocks noGrp="1"/>
          </p:cNvSpPr>
          <p:nvPr>
            <p:ph type="title"/>
          </p:nvPr>
        </p:nvSpPr>
        <p:spPr>
          <a:xfrm>
            <a:off x="575253" y="-243408"/>
            <a:ext cx="10972800" cy="1143000"/>
          </a:xfrm>
        </p:spPr>
        <p:txBody>
          <a:bodyPr/>
          <a:lstStyle/>
          <a:p>
            <a:r>
              <a:rPr lang="en-GB" dirty="0"/>
              <a:t>References</a:t>
            </a:r>
          </a:p>
        </p:txBody>
      </p:sp>
      <p:sp>
        <p:nvSpPr>
          <p:cNvPr id="3" name="Content Placeholder 2">
            <a:extLst>
              <a:ext uri="{FF2B5EF4-FFF2-40B4-BE49-F238E27FC236}">
                <a16:creationId xmlns:a16="http://schemas.microsoft.com/office/drawing/2014/main" id="{C8589173-2919-46B4-B95A-AB3643EBE117}"/>
              </a:ext>
            </a:extLst>
          </p:cNvPr>
          <p:cNvSpPr>
            <a:spLocks noGrp="1"/>
          </p:cNvSpPr>
          <p:nvPr>
            <p:ph idx="1"/>
          </p:nvPr>
        </p:nvSpPr>
        <p:spPr>
          <a:xfrm>
            <a:off x="407368" y="899592"/>
            <a:ext cx="10972800" cy="3917032"/>
          </a:xfrm>
        </p:spPr>
        <p:txBody>
          <a:bodyPr>
            <a:normAutofit fontScale="25000" lnSpcReduction="20000"/>
          </a:bodyPr>
          <a:lstStyle/>
          <a:p>
            <a:r>
              <a:rPr lang="it-IT" sz="4400" dirty="0" err="1"/>
              <a:t>Bambra</a:t>
            </a:r>
            <a:r>
              <a:rPr lang="it-IT" sz="4400" dirty="0"/>
              <a:t>, C. L., et al. </a:t>
            </a:r>
            <a:r>
              <a:rPr lang="en-GB" sz="4400" dirty="0"/>
              <a:t>(2008). Shifting schedules: the health effects of reorganizing shift work. </a:t>
            </a:r>
            <a:r>
              <a:rPr lang="en-GB" sz="4400" i="1" dirty="0"/>
              <a:t>American journal of preventive medicine</a:t>
            </a:r>
            <a:r>
              <a:rPr lang="en-GB" sz="4400" dirty="0"/>
              <a:t>, 34(5), pp.427-34</a:t>
            </a:r>
          </a:p>
          <a:p>
            <a:r>
              <a:rPr lang="en-GB" sz="4400" dirty="0"/>
              <a:t>Berkman, L. F., and Glass, T. (2000). Social integration, social networks, social support, and health, In: L. F. Berkman and I </a:t>
            </a:r>
            <a:r>
              <a:rPr lang="en-GB" sz="4400" dirty="0" err="1"/>
              <a:t>Kawachi</a:t>
            </a:r>
            <a:r>
              <a:rPr lang="en-GB" sz="4400" dirty="0"/>
              <a:t> (Eds). Social epidemiology. Oxford: OUP. </a:t>
            </a:r>
          </a:p>
          <a:p>
            <a:r>
              <a:rPr lang="en-GB" sz="4400" dirty="0"/>
              <a:t>Cohen, S. et al (1997). Social Ties and Susceptibility to the Common Cold. Journal of the American Medical Association, 277, pp.1940-44.</a:t>
            </a:r>
          </a:p>
          <a:p>
            <a:r>
              <a:rPr lang="en-GB" sz="4400" dirty="0" err="1"/>
              <a:t>Ferrie</a:t>
            </a:r>
            <a:r>
              <a:rPr lang="en-GB" sz="4400" dirty="0"/>
              <a:t> et al (2002). Effects of chronic job insecurity and change in job security on self-reported health, minor psychiatric morbidity, physiological measures and health-related behaviours in British Civil Servants: The Whitehall II Study, Journal of epidemiology and community health, 56, pp.450-454.</a:t>
            </a:r>
          </a:p>
          <a:p>
            <a:r>
              <a:rPr lang="en-GB" sz="4400" dirty="0" err="1"/>
              <a:t>Felitti</a:t>
            </a:r>
            <a:r>
              <a:rPr lang="en-GB" sz="4400" dirty="0"/>
              <a:t> et al (1998). Relationship of Childhood Abuse and Household Dysfunction to Many of the Leading Causes of Death in Adults: The Adverse Childhood Experiences (ACE) Study. American Journal of Preventive Medicine, 14(4)</a:t>
            </a:r>
          </a:p>
          <a:p>
            <a:r>
              <a:rPr lang="en-GB" sz="4400" dirty="0"/>
              <a:t>Hart, B. and Risley, T. R. (2003). The Early catastrophe: the 30 million word gap by age 3. </a:t>
            </a:r>
            <a:r>
              <a:rPr lang="en-GB" sz="4400" i="1" dirty="0"/>
              <a:t>American educator, </a:t>
            </a:r>
            <a:r>
              <a:rPr lang="en-GB" sz="4400" dirty="0"/>
              <a:t>27(1), pp.4-9.</a:t>
            </a:r>
          </a:p>
          <a:p>
            <a:r>
              <a:rPr lang="en-GB" sz="4400" dirty="0"/>
              <a:t>Hertzman C, Boyce T. (2010). How experience gets under the skin to create gradients in developmental health. </a:t>
            </a:r>
            <a:r>
              <a:rPr lang="en-GB" sz="4400" i="1" dirty="0"/>
              <a:t>Annual Review of Public Health</a:t>
            </a:r>
            <a:r>
              <a:rPr lang="en-GB" sz="4400" dirty="0"/>
              <a:t>, 31, pp.329-47.</a:t>
            </a:r>
          </a:p>
          <a:p>
            <a:r>
              <a:rPr lang="en-GB" sz="4400" dirty="0"/>
              <a:t>Institute of Health Equity (2020). Health Equity in England: The Marmot Review 10 years on [online]. Available at: </a:t>
            </a:r>
            <a:r>
              <a:rPr lang="en-GB" sz="4400" dirty="0">
                <a:hlinkClick r:id="rId3"/>
              </a:rPr>
              <a:t>https://www.health.org.uk/sites/default/files/upload/publications/2020/Health%20Equity%20in%20England_The%20Marmot%20Review%2010%20Years%20On_full%20report.pdf</a:t>
            </a:r>
            <a:endParaRPr lang="en-GB" sz="4400" dirty="0"/>
          </a:p>
          <a:p>
            <a:r>
              <a:rPr lang="en-GB" sz="4400" dirty="0" err="1"/>
              <a:t>Kiimaki</a:t>
            </a:r>
            <a:r>
              <a:rPr lang="en-GB" sz="4400" dirty="0"/>
              <a:t> M., Head, J., Ferrie, J. E., Shipley, M. J., Brunner, E., </a:t>
            </a:r>
            <a:r>
              <a:rPr lang="en-GB" sz="4400" dirty="0" err="1"/>
              <a:t>Vahtera</a:t>
            </a:r>
            <a:r>
              <a:rPr lang="en-GB" sz="4400" dirty="0"/>
              <a:t>, J., Marmot, M. G. (2006). Work stress, weight gain and weight loss: evidence for bidirectional effects of job strain on body mass index in the Whitehall II study. </a:t>
            </a:r>
            <a:r>
              <a:rPr lang="en-GB" sz="4400" i="1" dirty="0"/>
              <a:t>International Journal of Obesity</a:t>
            </a:r>
            <a:r>
              <a:rPr lang="en-GB" sz="4400" dirty="0"/>
              <a:t>, 30</a:t>
            </a:r>
            <a:r>
              <a:rPr lang="en-GB" sz="4400" b="1" dirty="0"/>
              <a:t>,</a:t>
            </a:r>
            <a:r>
              <a:rPr lang="en-GB" sz="4400" dirty="0"/>
              <a:t> pp.982–987</a:t>
            </a:r>
          </a:p>
          <a:p>
            <a:r>
              <a:rPr lang="en-GB" sz="4400" dirty="0" err="1"/>
              <a:t>Kuh</a:t>
            </a:r>
            <a:r>
              <a:rPr lang="en-GB" sz="4400" dirty="0"/>
              <a:t>, D. and Ben-</a:t>
            </a:r>
            <a:r>
              <a:rPr lang="en-GB" sz="4400" dirty="0" err="1"/>
              <a:t>Shlomo</a:t>
            </a:r>
            <a:r>
              <a:rPr lang="en-GB" sz="4400" dirty="0"/>
              <a:t>, Y., eds. (1997). A Life-course Approach to Chronic Disease Epidemiology eds. Oxford: Oxford University Press.</a:t>
            </a:r>
          </a:p>
          <a:p>
            <a:r>
              <a:rPr lang="en-GB" sz="4400" dirty="0"/>
              <a:t>Marmot, M. (2016). The Health Gap: The Challenge of an Unequal World. London: Bloomsbury. </a:t>
            </a:r>
          </a:p>
          <a:p>
            <a:r>
              <a:rPr lang="en-GB" sz="4400" dirty="0"/>
              <a:t>Marmot, M. (2012). Status Syndrome : How Your Place on the Social Gradient Directly Affects your Health. London: Bloomsbury. </a:t>
            </a:r>
          </a:p>
          <a:p>
            <a:r>
              <a:rPr lang="en-GB" sz="4400" dirty="0" err="1"/>
              <a:t>Nazroo</a:t>
            </a:r>
            <a:r>
              <a:rPr lang="en-GB" sz="4400" dirty="0"/>
              <a:t>, J. (2015). Addressing inequalities in healthy life expectancy. Foresight: Government Office for Science [online]. Available at: </a:t>
            </a:r>
            <a:r>
              <a:rPr lang="en-GB" sz="4400" dirty="0">
                <a:hlinkClick r:id="rId4"/>
              </a:rPr>
              <a:t>https://assets.publishing.service.gov.uk/government/uploads/system/uploads/attachment_data/file/455811/gs-15-20-future-ageing-inequalities-healthy-life-expectancy-er15.pdf</a:t>
            </a:r>
            <a:endParaRPr lang="en-GB" sz="4400" dirty="0"/>
          </a:p>
          <a:p>
            <a:r>
              <a:rPr lang="en-GB" sz="4400" dirty="0"/>
              <a:t>Scott-Samuel, A., Stanistreet, D., and Crawshaw, P.  (2009). Hegemonic masculinity, structural violence and health inequalities. Critical Public Health, 19(3/4), pp.287-292.</a:t>
            </a:r>
          </a:p>
          <a:p>
            <a:r>
              <a:rPr lang="en-GB" sz="4400" dirty="0"/>
              <a:t>Sen, A. (1999). Development as Freedom. New York: Alfred A. Knopf, Inc. </a:t>
            </a:r>
          </a:p>
          <a:p>
            <a:r>
              <a:rPr lang="en-GB" sz="4400" dirty="0"/>
              <a:t>Siegrist, J., </a:t>
            </a:r>
            <a:r>
              <a:rPr lang="en-GB" sz="4400" dirty="0" err="1"/>
              <a:t>Rosskam</a:t>
            </a:r>
            <a:r>
              <a:rPr lang="en-GB" sz="4400" dirty="0"/>
              <a:t> E., and Leka S. (2012). Report of task group 2: </a:t>
            </a:r>
            <a:r>
              <a:rPr lang="en-GB" sz="4400" dirty="0" err="1"/>
              <a:t>empolyment</a:t>
            </a:r>
            <a:r>
              <a:rPr lang="en-GB" sz="4400" dirty="0"/>
              <a:t> and working conditions including occupation, unemployment and migrant workers 2012. Available from: www.instituteofhealthequity.org/members/workplans-and-draft-reports</a:t>
            </a:r>
          </a:p>
          <a:p>
            <a:r>
              <a:rPr lang="en-GB" sz="4400" dirty="0"/>
              <a:t>Stephens, M. A., &amp; Wand, G. (2012). Stress and the HPA axis: role of glucocorticoids in alcohol dependence. </a:t>
            </a:r>
            <a:r>
              <a:rPr lang="en-GB" sz="4400" i="1" dirty="0"/>
              <a:t>Alcohol research : current reviews</a:t>
            </a:r>
            <a:r>
              <a:rPr lang="en-GB" sz="4400" dirty="0"/>
              <a:t>, </a:t>
            </a:r>
            <a:r>
              <a:rPr lang="en-GB" sz="4400" i="1" dirty="0"/>
              <a:t>34</a:t>
            </a:r>
            <a:r>
              <a:rPr lang="en-GB" sz="4400" dirty="0"/>
              <a:t>(4), pp.468–483. </a:t>
            </a:r>
          </a:p>
          <a:p>
            <a:r>
              <a:rPr lang="en-GB" sz="4400" dirty="0"/>
              <a:t>Steptoe, A., and </a:t>
            </a:r>
            <a:r>
              <a:rPr lang="en-GB" sz="4400" dirty="0" err="1"/>
              <a:t>Kivimaki</a:t>
            </a:r>
            <a:r>
              <a:rPr lang="en-GB" sz="4400" dirty="0"/>
              <a:t>, M. (2013). Stress and cardiovascular disease: an update on current knowledge. </a:t>
            </a:r>
            <a:r>
              <a:rPr lang="en-GB" sz="4400" i="1" dirty="0"/>
              <a:t>Annual review of public health, </a:t>
            </a:r>
            <a:r>
              <a:rPr lang="en-GB" sz="4400" dirty="0"/>
              <a:t>34, pp.337-354. </a:t>
            </a:r>
          </a:p>
          <a:p>
            <a:r>
              <a:rPr lang="en-GB" sz="4400" dirty="0"/>
              <a:t>Stuckler, D. et al (2009). The public health effect of economic crises and alternative policy responses in Europe: an empirical analysis. The Lancet, 374, pp.325-323.</a:t>
            </a:r>
          </a:p>
          <a:p>
            <a:r>
              <a:rPr lang="en-GB" sz="4400" dirty="0"/>
              <a:t>Vyas, M. V. et al (2012). Shift work and vascular events: systematic review and meta-analysis. BMJ. 345, e4800. </a:t>
            </a:r>
          </a:p>
          <a:p>
            <a:r>
              <a:rPr lang="en-GB" sz="4400" dirty="0"/>
              <a:t>WHO (2000). A Life Course Approach to Health. WHO. Available at: </a:t>
            </a:r>
            <a:r>
              <a:rPr lang="en-GB" sz="4400" dirty="0">
                <a:hlinkClick r:id="rId5"/>
              </a:rPr>
              <a:t>https://www.who.int/ageing/publications/lifecourse/alc_lifecourse_training_en.pdf</a:t>
            </a:r>
            <a:endParaRPr lang="en-GB" sz="4400" dirty="0"/>
          </a:p>
          <a:p>
            <a:r>
              <a:rPr lang="en-GB" sz="4400" dirty="0"/>
              <a:t>Wilkinson, R. and Pickett, K. (2010). The Spirit Level: Why Equality is Better for Everyone. 2</a:t>
            </a:r>
            <a:r>
              <a:rPr lang="en-GB" sz="4400" baseline="30000" dirty="0"/>
              <a:t>nd</a:t>
            </a:r>
            <a:r>
              <a:rPr lang="en-GB" sz="4400" dirty="0"/>
              <a:t> </a:t>
            </a:r>
            <a:r>
              <a:rPr lang="en-GB" sz="4400" dirty="0" err="1"/>
              <a:t>Edn</a:t>
            </a:r>
            <a:r>
              <a:rPr lang="en-GB" sz="4400" dirty="0"/>
              <a:t>. London: Penguin Books. </a:t>
            </a:r>
          </a:p>
          <a:p>
            <a:pPr marL="0" indent="0">
              <a:buNone/>
            </a:pPr>
            <a:endParaRPr lang="en-GB" dirty="0"/>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742216063"/>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4" ma:contentTypeDescription="Create a new document." ma:contentTypeScope="" ma:versionID="697e22ecbe2135e394169004b01b34a9">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d20f70134215217fb266d1d94757e047"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Sylvia Hoffmann</DisplayName>
        <AccountId>4398</AccountId>
        <AccountType/>
      </UserInfo>
      <UserInfo>
        <DisplayName>Llinos McVicar</DisplayName>
        <AccountId>4803</AccountId>
        <AccountType/>
      </UserInfo>
      <UserInfo>
        <DisplayName>Bunmi Thomas</DisplayName>
        <AccountId>20016</AccountId>
        <AccountType/>
      </UserInfo>
    </SharedWithUsers>
  </documentManagement>
</p:properties>
</file>

<file path=customXml/itemProps1.xml><?xml version="1.0" encoding="utf-8"?>
<ds:datastoreItem xmlns:ds="http://schemas.openxmlformats.org/officeDocument/2006/customXml" ds:itemID="{BDCF9ABB-9528-409E-A13D-EBE9E1E9DF8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65FC5585-51CA-4C4C-9028-AEC8FAD67B8B}">
  <ds:schemaRefs>
    <ds:schemaRef ds:uri="http://purl.org/dc/terms/"/>
    <ds:schemaRef ds:uri="http://schemas.microsoft.com/office/2006/documentManagement/types"/>
    <ds:schemaRef ds:uri="211f9404-bca0-4bcf-9c1d-965ccb6f8d2d"/>
    <ds:schemaRef ds:uri="http://purl.org/dc/elements/1.1/"/>
    <ds:schemaRef ds:uri="http://schemas.microsoft.com/office/infopath/2007/PartnerControls"/>
    <ds:schemaRef ds:uri="303dbf9b-b85b-46a0-94f1-894078c07ecd"/>
    <ds:schemaRef ds:uri="http://schemas.openxmlformats.org/package/2006/metadata/core-properties"/>
    <ds:schemaRef ds:uri="http://schemas.microsoft.com/office/2006/metadata/propertie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
  <TotalTime>0</TotalTime>
  <Words>3497</Words>
  <Application>Microsoft Office PowerPoint</Application>
  <PresentationFormat>Widescreen</PresentationFormat>
  <Paragraphs>214</Paragraphs>
  <Slides>26</Slides>
  <Notes>15</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26</vt:i4>
      </vt:variant>
    </vt:vector>
  </HeadingPairs>
  <TitlesOfParts>
    <vt:vector size="33" baseType="lpstr">
      <vt:lpstr>Myriad Pro</vt:lpstr>
      <vt:lpstr>Söhne</vt:lpstr>
      <vt:lpstr>Arial</vt:lpstr>
      <vt:lpstr>Calibri</vt:lpstr>
      <vt:lpstr>open sans</vt:lpstr>
      <vt:lpstr>Wingdings</vt:lpstr>
      <vt:lpstr>20140311PresentationUWTSDTemplate</vt:lpstr>
      <vt:lpstr>  Social Epidemiology and Public Health Development      </vt:lpstr>
      <vt:lpstr>Health, not health care</vt:lpstr>
      <vt:lpstr>What is a health inequality?</vt:lpstr>
      <vt:lpstr>The role of ‘lifestyle’ factors</vt:lpstr>
      <vt:lpstr>Alternative take: The role of ‘lifestyle’ factors</vt:lpstr>
      <vt:lpstr>‘Lifestyle factors’ follow a gradient</vt:lpstr>
      <vt:lpstr>General causes of the gradient</vt:lpstr>
      <vt:lpstr>The causes of the causes</vt:lpstr>
      <vt:lpstr>Absolute vs. Relative Poverty</vt:lpstr>
      <vt:lpstr>The health implications</vt:lpstr>
      <vt:lpstr>So which poverty matters?</vt:lpstr>
      <vt:lpstr>PowerPoint Presentation</vt:lpstr>
      <vt:lpstr>The ‘something else’?</vt:lpstr>
      <vt:lpstr>Wilkinson and Pickett (2010)</vt:lpstr>
      <vt:lpstr>Marmot’s (2012) explanation </vt:lpstr>
      <vt:lpstr>The ‘social gradient’ (Marmot, 2012)</vt:lpstr>
      <vt:lpstr>Exercise: What follows the ‘gradient’?</vt:lpstr>
      <vt:lpstr>The mechanisms that turn risk into disease</vt:lpstr>
      <vt:lpstr>The mechanisms that turn risk into disease</vt:lpstr>
      <vt:lpstr>Social cohesion</vt:lpstr>
      <vt:lpstr>Guess what pattern this follows?</vt:lpstr>
      <vt:lpstr>PowerPoint Presentation</vt:lpstr>
      <vt:lpstr>PowerPoint Presentation</vt:lpstr>
      <vt:lpstr>Life expectancy is declining</vt:lpstr>
      <vt:lpstr>Inequality in life expectancy is growing</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Diola Bijlhout</cp:lastModifiedBy>
  <cp:revision>107</cp:revision>
  <dcterms:created xsi:type="dcterms:W3CDTF">2015-04-14T15:21:28Z</dcterms:created>
  <dcterms:modified xsi:type="dcterms:W3CDTF">2026-01-31T14:40:55Z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