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67" r:id="rId1"/>
  </p:sldMasterIdLst>
  <p:notesMasterIdLst>
    <p:notesMasterId r:id="rId14"/>
  </p:notesMasterIdLst>
  <p:sldIdLst>
    <p:sldId id="257" r:id="rId2"/>
    <p:sldId id="258" r:id="rId3"/>
    <p:sldId id="268" r:id="rId4"/>
    <p:sldId id="260" r:id="rId5"/>
    <p:sldId id="256" r:id="rId6"/>
    <p:sldId id="262" r:id="rId7"/>
    <p:sldId id="263" r:id="rId8"/>
    <p:sldId id="270" r:id="rId9"/>
    <p:sldId id="271" r:id="rId10"/>
    <p:sldId id="264" r:id="rId11"/>
    <p:sldId id="272" r:id="rId12"/>
    <p:sldId id="265"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039" autoAdjust="0"/>
    <p:restoredTop sz="87655" autoAdjust="0"/>
  </p:normalViewPr>
  <p:slideViewPr>
    <p:cSldViewPr snapToGrid="0">
      <p:cViewPr varScale="1">
        <p:scale>
          <a:sx n="63" d="100"/>
          <a:sy n="63" d="100"/>
        </p:scale>
        <p:origin x="97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presProps" Target="pres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notesMaster" Target="notesMasters/notesMaster1.xml" /></Relationships>
</file>

<file path=ppt/diagrams/_rels/data1.xml.rels><?xml version="1.0" encoding="UTF-8" standalone="yes"?>
<Relationships xmlns="http://schemas.openxmlformats.org/package/2006/relationships"><Relationship Id="rId8" Type="http://schemas.openxmlformats.org/officeDocument/2006/relationships/image" Target="../media/image10.svg" /><Relationship Id="rId3" Type="http://schemas.openxmlformats.org/officeDocument/2006/relationships/image" Target="../media/image5.png" /><Relationship Id="rId7" Type="http://schemas.openxmlformats.org/officeDocument/2006/relationships/image" Target="../media/image9.png" /><Relationship Id="rId2" Type="http://schemas.openxmlformats.org/officeDocument/2006/relationships/image" Target="../media/image4.svg" /><Relationship Id="rId1" Type="http://schemas.openxmlformats.org/officeDocument/2006/relationships/image" Target="../media/image3.png" /><Relationship Id="rId6" Type="http://schemas.openxmlformats.org/officeDocument/2006/relationships/image" Target="../media/image8.svg" /><Relationship Id="rId5" Type="http://schemas.openxmlformats.org/officeDocument/2006/relationships/image" Target="../media/image7.png" /><Relationship Id="rId4" Type="http://schemas.openxmlformats.org/officeDocument/2006/relationships/image" Target="../media/image6.svg" /></Relationships>
</file>

<file path=ppt/diagrams/_rels/data2.xml.rels><?xml version="1.0" encoding="UTF-8" standalone="yes"?>
<Relationships xmlns="http://schemas.openxmlformats.org/package/2006/relationships"><Relationship Id="rId8" Type="http://schemas.openxmlformats.org/officeDocument/2006/relationships/image" Target="../media/image18.svg" /><Relationship Id="rId3" Type="http://schemas.openxmlformats.org/officeDocument/2006/relationships/image" Target="../media/image13.png" /><Relationship Id="rId7" Type="http://schemas.openxmlformats.org/officeDocument/2006/relationships/image" Target="../media/image17.png" /><Relationship Id="rId2" Type="http://schemas.openxmlformats.org/officeDocument/2006/relationships/image" Target="../media/image12.svg" /><Relationship Id="rId1" Type="http://schemas.openxmlformats.org/officeDocument/2006/relationships/image" Target="../media/image11.png" /><Relationship Id="rId6" Type="http://schemas.openxmlformats.org/officeDocument/2006/relationships/image" Target="../media/image16.svg" /><Relationship Id="rId5" Type="http://schemas.openxmlformats.org/officeDocument/2006/relationships/image" Target="../media/image15.png" /><Relationship Id="rId4" Type="http://schemas.openxmlformats.org/officeDocument/2006/relationships/image" Target="../media/image14.svg" /></Relationships>
</file>

<file path=ppt/diagrams/_rels/data4.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image" Target="../media/image22.svg" /><Relationship Id="rId1" Type="http://schemas.openxmlformats.org/officeDocument/2006/relationships/image" Target="../media/image21.png" /><Relationship Id="rId6" Type="http://schemas.openxmlformats.org/officeDocument/2006/relationships/image" Target="../media/image24.svg" /><Relationship Id="rId5" Type="http://schemas.openxmlformats.org/officeDocument/2006/relationships/image" Target="../media/image23.png" /><Relationship Id="rId4" Type="http://schemas.openxmlformats.org/officeDocument/2006/relationships/image" Target="../media/image6.svg" /></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 /><Relationship Id="rId3" Type="http://schemas.openxmlformats.org/officeDocument/2006/relationships/image" Target="../media/image5.png" /><Relationship Id="rId7" Type="http://schemas.openxmlformats.org/officeDocument/2006/relationships/image" Target="../media/image9.png" /><Relationship Id="rId2" Type="http://schemas.openxmlformats.org/officeDocument/2006/relationships/image" Target="../media/image4.svg" /><Relationship Id="rId1" Type="http://schemas.openxmlformats.org/officeDocument/2006/relationships/image" Target="../media/image3.png" /><Relationship Id="rId6" Type="http://schemas.openxmlformats.org/officeDocument/2006/relationships/image" Target="../media/image8.svg" /><Relationship Id="rId5" Type="http://schemas.openxmlformats.org/officeDocument/2006/relationships/image" Target="../media/image7.png" /><Relationship Id="rId4" Type="http://schemas.openxmlformats.org/officeDocument/2006/relationships/image" Target="../media/image6.svg" /></Relationships>
</file>

<file path=ppt/diagrams/_rels/drawing2.xml.rels><?xml version="1.0" encoding="UTF-8" standalone="yes"?>
<Relationships xmlns="http://schemas.openxmlformats.org/package/2006/relationships"><Relationship Id="rId8" Type="http://schemas.openxmlformats.org/officeDocument/2006/relationships/image" Target="../media/image18.svg" /><Relationship Id="rId3" Type="http://schemas.openxmlformats.org/officeDocument/2006/relationships/image" Target="../media/image13.png" /><Relationship Id="rId7" Type="http://schemas.openxmlformats.org/officeDocument/2006/relationships/image" Target="../media/image17.png" /><Relationship Id="rId2" Type="http://schemas.openxmlformats.org/officeDocument/2006/relationships/image" Target="../media/image12.svg" /><Relationship Id="rId1" Type="http://schemas.openxmlformats.org/officeDocument/2006/relationships/image" Target="../media/image11.png" /><Relationship Id="rId6" Type="http://schemas.openxmlformats.org/officeDocument/2006/relationships/image" Target="../media/image16.svg" /><Relationship Id="rId5" Type="http://schemas.openxmlformats.org/officeDocument/2006/relationships/image" Target="../media/image15.png" /><Relationship Id="rId4" Type="http://schemas.openxmlformats.org/officeDocument/2006/relationships/image" Target="../media/image14.svg" /></Relationships>
</file>

<file path=ppt/diagrams/_rels/drawing4.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image" Target="../media/image22.svg" /><Relationship Id="rId1" Type="http://schemas.openxmlformats.org/officeDocument/2006/relationships/image" Target="../media/image21.png" /><Relationship Id="rId6" Type="http://schemas.openxmlformats.org/officeDocument/2006/relationships/image" Target="../media/image24.svg" /><Relationship Id="rId5" Type="http://schemas.openxmlformats.org/officeDocument/2006/relationships/image" Target="../media/image23.png" /><Relationship Id="rId4" Type="http://schemas.openxmlformats.org/officeDocument/2006/relationships/image" Target="../media/image6.svg" /></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D027427B-D1AC-4AAC-B737-666B9FBE6E54}"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5752A2AC-FCA1-4AD9-955B-7105961F3D34}">
      <dgm:prSet/>
      <dgm:spPr/>
      <dgm:t>
        <a:bodyPr/>
        <a:lstStyle/>
        <a:p>
          <a:pPr>
            <a:lnSpc>
              <a:spcPct val="100000"/>
            </a:lnSpc>
          </a:pPr>
          <a:r>
            <a:rPr lang="en-US" b="0" i="0" u="none"/>
            <a:t>A 61-year old male, in China was admitted to hospital with multiple symptoms like fever, abdominal pain, and occasional watery diarrhea (Cui and Guo, 2025).</a:t>
          </a:r>
          <a:endParaRPr lang="en-US" dirty="0"/>
        </a:p>
      </dgm:t>
    </dgm:pt>
    <dgm:pt modelId="{0EB71F53-070A-47AA-AF9A-A234F491939E}" type="parTrans" cxnId="{4E38426E-BFE3-40EC-BBAC-290B65BECE05}">
      <dgm:prSet/>
      <dgm:spPr/>
      <dgm:t>
        <a:bodyPr/>
        <a:lstStyle/>
        <a:p>
          <a:endParaRPr lang="en-US"/>
        </a:p>
      </dgm:t>
    </dgm:pt>
    <dgm:pt modelId="{1EB7B6FA-4CD2-43F6-811A-DD2057707EB9}" type="sibTrans" cxnId="{4E38426E-BFE3-40EC-BBAC-290B65BECE05}">
      <dgm:prSet/>
      <dgm:spPr/>
      <dgm:t>
        <a:bodyPr/>
        <a:lstStyle/>
        <a:p>
          <a:pPr>
            <a:lnSpc>
              <a:spcPct val="100000"/>
            </a:lnSpc>
          </a:pPr>
          <a:endParaRPr lang="en-US"/>
        </a:p>
      </dgm:t>
    </dgm:pt>
    <dgm:pt modelId="{C4CFE9FB-E9F9-4C89-A48E-521308E5FB51}">
      <dgm:prSet/>
      <dgm:spPr/>
      <dgm:t>
        <a:bodyPr/>
        <a:lstStyle/>
        <a:p>
          <a:pPr>
            <a:lnSpc>
              <a:spcPct val="100000"/>
            </a:lnSpc>
          </a:pPr>
          <a:r>
            <a:rPr lang="en-US" b="0" i="0" u="none"/>
            <a:t>Initially, doctors started treatment based on symptoms, however, rapid progression of skin lesions deteriorated patients’ health condition (Cui and Guo, 2025).</a:t>
          </a:r>
          <a:endParaRPr lang="en-US" dirty="0"/>
        </a:p>
      </dgm:t>
    </dgm:pt>
    <dgm:pt modelId="{DA2472D3-D721-4321-8D51-B5166F5AF601}" type="parTrans" cxnId="{6B3671D7-01C9-49EA-BF2C-AEE4F1858F35}">
      <dgm:prSet/>
      <dgm:spPr/>
      <dgm:t>
        <a:bodyPr/>
        <a:lstStyle/>
        <a:p>
          <a:endParaRPr lang="en-US"/>
        </a:p>
      </dgm:t>
    </dgm:pt>
    <dgm:pt modelId="{0C38F1C8-28B5-4F9E-A273-27C9B88D6D59}" type="sibTrans" cxnId="{6B3671D7-01C9-49EA-BF2C-AEE4F1858F35}">
      <dgm:prSet/>
      <dgm:spPr/>
      <dgm:t>
        <a:bodyPr/>
        <a:lstStyle/>
        <a:p>
          <a:pPr>
            <a:lnSpc>
              <a:spcPct val="100000"/>
            </a:lnSpc>
          </a:pPr>
          <a:endParaRPr lang="en-US"/>
        </a:p>
      </dgm:t>
    </dgm:pt>
    <dgm:pt modelId="{B7802479-6EF6-4BDB-92F3-1DC3D59E46BD}">
      <dgm:prSet/>
      <dgm:spPr/>
      <dgm:t>
        <a:bodyPr/>
        <a:lstStyle/>
        <a:p>
          <a:pPr>
            <a:lnSpc>
              <a:spcPct val="100000"/>
            </a:lnSpc>
          </a:pPr>
          <a:r>
            <a:rPr lang="en-US" b="0" i="0" u="none" dirty="0"/>
            <a:t>Delayed diagnosis of actual occurrence of Neurofibromatosis leads to patient death.    </a:t>
          </a:r>
          <a:endParaRPr lang="en-US" dirty="0"/>
        </a:p>
      </dgm:t>
    </dgm:pt>
    <dgm:pt modelId="{298B4AF5-2FE8-4949-9130-E7F39EEF48CC}" type="parTrans" cxnId="{9D3EF383-6063-47A2-9C8F-9D3A95F0B559}">
      <dgm:prSet/>
      <dgm:spPr/>
      <dgm:t>
        <a:bodyPr/>
        <a:lstStyle/>
        <a:p>
          <a:endParaRPr lang="en-US"/>
        </a:p>
      </dgm:t>
    </dgm:pt>
    <dgm:pt modelId="{C02E5538-0360-4B29-9C81-D5180FE07409}" type="sibTrans" cxnId="{9D3EF383-6063-47A2-9C8F-9D3A95F0B559}">
      <dgm:prSet/>
      <dgm:spPr/>
      <dgm:t>
        <a:bodyPr/>
        <a:lstStyle/>
        <a:p>
          <a:pPr>
            <a:lnSpc>
              <a:spcPct val="100000"/>
            </a:lnSpc>
          </a:pPr>
          <a:endParaRPr lang="en-US"/>
        </a:p>
      </dgm:t>
    </dgm:pt>
    <dgm:pt modelId="{984585ED-675A-4EE1-A34D-EF74B06E20F0}">
      <dgm:prSet/>
      <dgm:spPr/>
      <dgm:t>
        <a:bodyPr/>
        <a:lstStyle/>
        <a:p>
          <a:pPr>
            <a:lnSpc>
              <a:spcPct val="100000"/>
            </a:lnSpc>
          </a:pPr>
          <a:r>
            <a:rPr lang="en-US"/>
            <a:t>Failure to maintaining multidisciplinary approach and appropriate genetic testing by medical practitioner leads to such fatal condition (Zhu, 2024).  </a:t>
          </a:r>
          <a:endParaRPr lang="en-US" dirty="0"/>
        </a:p>
      </dgm:t>
    </dgm:pt>
    <dgm:pt modelId="{B339688E-3D67-4D13-B2B9-BA1D49BF9DA3}" type="parTrans" cxnId="{B392D61C-9A7F-4C54-9C22-EBD3F5FCF5D9}">
      <dgm:prSet/>
      <dgm:spPr/>
      <dgm:t>
        <a:bodyPr/>
        <a:lstStyle/>
        <a:p>
          <a:endParaRPr lang="en-US"/>
        </a:p>
      </dgm:t>
    </dgm:pt>
    <dgm:pt modelId="{E9B79182-097E-43BB-ABF3-CC680FB30AC9}" type="sibTrans" cxnId="{B392D61C-9A7F-4C54-9C22-EBD3F5FCF5D9}">
      <dgm:prSet/>
      <dgm:spPr/>
      <dgm:t>
        <a:bodyPr/>
        <a:lstStyle/>
        <a:p>
          <a:endParaRPr lang="en-US"/>
        </a:p>
      </dgm:t>
    </dgm:pt>
    <dgm:pt modelId="{A32318E7-B58A-41FC-A06F-E110084CBE35}" type="pres">
      <dgm:prSet presAssocID="{D027427B-D1AC-4AAC-B737-666B9FBE6E54}" presName="root" presStyleCnt="0">
        <dgm:presLayoutVars>
          <dgm:dir/>
          <dgm:resizeHandles val="exact"/>
        </dgm:presLayoutVars>
      </dgm:prSet>
      <dgm:spPr/>
    </dgm:pt>
    <dgm:pt modelId="{6B2E0434-8D58-49CB-9EE9-600426DED2A1}" type="pres">
      <dgm:prSet presAssocID="{D027427B-D1AC-4AAC-B737-666B9FBE6E54}" presName="container" presStyleCnt="0">
        <dgm:presLayoutVars>
          <dgm:dir/>
          <dgm:resizeHandles val="exact"/>
        </dgm:presLayoutVars>
      </dgm:prSet>
      <dgm:spPr/>
    </dgm:pt>
    <dgm:pt modelId="{F345F4D4-9C18-42B3-9C5E-7A7108D7ACA6}" type="pres">
      <dgm:prSet presAssocID="{5752A2AC-FCA1-4AD9-955B-7105961F3D34}" presName="compNode" presStyleCnt="0"/>
      <dgm:spPr/>
    </dgm:pt>
    <dgm:pt modelId="{857A8855-08C2-4791-BD2D-862033D38BD8}" type="pres">
      <dgm:prSet presAssocID="{5752A2AC-FCA1-4AD9-955B-7105961F3D34}" presName="iconBgRect" presStyleLbl="bgShp" presStyleIdx="0" presStyleCnt="4"/>
      <dgm:spPr/>
    </dgm:pt>
    <dgm:pt modelId="{EE489416-49B0-4C8B-8EF8-888AFD9B19A1}" type="pres">
      <dgm:prSet presAssocID="{5752A2AC-FCA1-4AD9-955B-7105961F3D34}" presName="iconRect" presStyleLbl="node1" presStyleIdx="0" presStyleCnt="4"/>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IV"/>
        </a:ext>
      </dgm:extLst>
    </dgm:pt>
    <dgm:pt modelId="{506304F3-CC5D-46AD-8BCA-FBDFFA81923C}" type="pres">
      <dgm:prSet presAssocID="{5752A2AC-FCA1-4AD9-955B-7105961F3D34}" presName="spaceRect" presStyleCnt="0"/>
      <dgm:spPr/>
    </dgm:pt>
    <dgm:pt modelId="{AAFB8EB4-6C40-47C7-A8D8-FFEB07985D10}" type="pres">
      <dgm:prSet presAssocID="{5752A2AC-FCA1-4AD9-955B-7105961F3D34}" presName="textRect" presStyleLbl="revTx" presStyleIdx="0" presStyleCnt="4">
        <dgm:presLayoutVars>
          <dgm:chMax val="1"/>
          <dgm:chPref val="1"/>
        </dgm:presLayoutVars>
      </dgm:prSet>
      <dgm:spPr/>
    </dgm:pt>
    <dgm:pt modelId="{80B1E4D2-118A-4C8B-AFC4-09512F1187DA}" type="pres">
      <dgm:prSet presAssocID="{1EB7B6FA-4CD2-43F6-811A-DD2057707EB9}" presName="sibTrans" presStyleLbl="sibTrans2D1" presStyleIdx="0" presStyleCnt="0"/>
      <dgm:spPr/>
    </dgm:pt>
    <dgm:pt modelId="{46EB027D-09FF-4888-9852-892FF892C8E7}" type="pres">
      <dgm:prSet presAssocID="{C4CFE9FB-E9F9-4C89-A48E-521308E5FB51}" presName="compNode" presStyleCnt="0"/>
      <dgm:spPr/>
    </dgm:pt>
    <dgm:pt modelId="{2AD75BBD-A395-4FC7-BCA0-284C5E6650C6}" type="pres">
      <dgm:prSet presAssocID="{C4CFE9FB-E9F9-4C89-A48E-521308E5FB51}" presName="iconBgRect" presStyleLbl="bgShp" presStyleIdx="1" presStyleCnt="4"/>
      <dgm:spPr/>
    </dgm:pt>
    <dgm:pt modelId="{7803AC5A-825E-4D9B-A405-676829F8B361}" type="pres">
      <dgm:prSet presAssocID="{C4CFE9FB-E9F9-4C89-A48E-521308E5FB5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ethoscope"/>
        </a:ext>
      </dgm:extLst>
    </dgm:pt>
    <dgm:pt modelId="{9C002655-FDED-4B44-85A4-CF8A56B01C51}" type="pres">
      <dgm:prSet presAssocID="{C4CFE9FB-E9F9-4C89-A48E-521308E5FB51}" presName="spaceRect" presStyleCnt="0"/>
      <dgm:spPr/>
    </dgm:pt>
    <dgm:pt modelId="{8808F22E-D14C-4719-A3C3-5B93C8A62227}" type="pres">
      <dgm:prSet presAssocID="{C4CFE9FB-E9F9-4C89-A48E-521308E5FB51}" presName="textRect" presStyleLbl="revTx" presStyleIdx="1" presStyleCnt="4">
        <dgm:presLayoutVars>
          <dgm:chMax val="1"/>
          <dgm:chPref val="1"/>
        </dgm:presLayoutVars>
      </dgm:prSet>
      <dgm:spPr/>
    </dgm:pt>
    <dgm:pt modelId="{5C685C88-EF9F-4E8D-970A-7733C5F929BB}" type="pres">
      <dgm:prSet presAssocID="{0C38F1C8-28B5-4F9E-A273-27C9B88D6D59}" presName="sibTrans" presStyleLbl="sibTrans2D1" presStyleIdx="0" presStyleCnt="0"/>
      <dgm:spPr/>
    </dgm:pt>
    <dgm:pt modelId="{637FAD85-1629-4A50-ABA3-23A060AB3980}" type="pres">
      <dgm:prSet presAssocID="{B7802479-6EF6-4BDB-92F3-1DC3D59E46BD}" presName="compNode" presStyleCnt="0"/>
      <dgm:spPr/>
    </dgm:pt>
    <dgm:pt modelId="{04B2496A-0C47-4D88-846E-4D56E0ABEA77}" type="pres">
      <dgm:prSet presAssocID="{B7802479-6EF6-4BDB-92F3-1DC3D59E46BD}" presName="iconBgRect" presStyleLbl="bgShp" presStyleIdx="2" presStyleCnt="4"/>
      <dgm:spPr/>
    </dgm:pt>
    <dgm:pt modelId="{813AC1EA-7E36-46F5-B6C2-44A41706D07D}" type="pres">
      <dgm:prSet presAssocID="{B7802479-6EF6-4BDB-92F3-1DC3D59E46BD}" presName="iconRect" presStyleLbl="node1" presStyleIdx="2" presStyleCnt="4"/>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in head"/>
        </a:ext>
      </dgm:extLst>
    </dgm:pt>
    <dgm:pt modelId="{AA9EBD3B-9125-4E53-9027-AF3FB4B3ADE3}" type="pres">
      <dgm:prSet presAssocID="{B7802479-6EF6-4BDB-92F3-1DC3D59E46BD}" presName="spaceRect" presStyleCnt="0"/>
      <dgm:spPr/>
    </dgm:pt>
    <dgm:pt modelId="{4EA5E461-5EF4-4534-82C9-509C050CCDAE}" type="pres">
      <dgm:prSet presAssocID="{B7802479-6EF6-4BDB-92F3-1DC3D59E46BD}" presName="textRect" presStyleLbl="revTx" presStyleIdx="2" presStyleCnt="4">
        <dgm:presLayoutVars>
          <dgm:chMax val="1"/>
          <dgm:chPref val="1"/>
        </dgm:presLayoutVars>
      </dgm:prSet>
      <dgm:spPr/>
    </dgm:pt>
    <dgm:pt modelId="{D191A3D5-EA71-45A5-88CB-CFFCF1A0918E}" type="pres">
      <dgm:prSet presAssocID="{C02E5538-0360-4B29-9C81-D5180FE07409}" presName="sibTrans" presStyleLbl="sibTrans2D1" presStyleIdx="0" presStyleCnt="0"/>
      <dgm:spPr/>
    </dgm:pt>
    <dgm:pt modelId="{A6149ABD-9F8A-4DB6-B221-EC6BCA414BFA}" type="pres">
      <dgm:prSet presAssocID="{984585ED-675A-4EE1-A34D-EF74B06E20F0}" presName="compNode" presStyleCnt="0"/>
      <dgm:spPr/>
    </dgm:pt>
    <dgm:pt modelId="{16771ECD-E55F-4784-9ADE-BFA459F90AFC}" type="pres">
      <dgm:prSet presAssocID="{984585ED-675A-4EE1-A34D-EF74B06E20F0}" presName="iconBgRect" presStyleLbl="bgShp" presStyleIdx="3" presStyleCnt="4"/>
      <dgm:spPr/>
    </dgm:pt>
    <dgm:pt modelId="{B544E726-599C-4C71-92F3-E4ABF9E49603}" type="pres">
      <dgm:prSet presAssocID="{984585ED-675A-4EE1-A34D-EF74B06E20F0}" presName="iconRect" presStyleLbl="node1" presStyleIdx="3" presStyleCnt="4"/>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octor"/>
        </a:ext>
      </dgm:extLst>
    </dgm:pt>
    <dgm:pt modelId="{A936EE99-E98D-4F9E-9E0B-39E722BCD2F0}" type="pres">
      <dgm:prSet presAssocID="{984585ED-675A-4EE1-A34D-EF74B06E20F0}" presName="spaceRect" presStyleCnt="0"/>
      <dgm:spPr/>
    </dgm:pt>
    <dgm:pt modelId="{BCCC0FFA-C197-4BC7-B7B3-F9F950C0325B}" type="pres">
      <dgm:prSet presAssocID="{984585ED-675A-4EE1-A34D-EF74B06E20F0}" presName="textRect" presStyleLbl="revTx" presStyleIdx="3" presStyleCnt="4">
        <dgm:presLayoutVars>
          <dgm:chMax val="1"/>
          <dgm:chPref val="1"/>
        </dgm:presLayoutVars>
      </dgm:prSet>
      <dgm:spPr/>
    </dgm:pt>
  </dgm:ptLst>
  <dgm:cxnLst>
    <dgm:cxn modelId="{B392D61C-9A7F-4C54-9C22-EBD3F5FCF5D9}" srcId="{D027427B-D1AC-4AAC-B737-666B9FBE6E54}" destId="{984585ED-675A-4EE1-A34D-EF74B06E20F0}" srcOrd="3" destOrd="0" parTransId="{B339688E-3D67-4D13-B2B9-BA1D49BF9DA3}" sibTransId="{E9B79182-097E-43BB-ABF3-CC680FB30AC9}"/>
    <dgm:cxn modelId="{E5D57E1E-0BE2-D943-9A70-830F401B0427}" type="presOf" srcId="{1EB7B6FA-4CD2-43F6-811A-DD2057707EB9}" destId="{80B1E4D2-118A-4C8B-AFC4-09512F1187DA}" srcOrd="0" destOrd="0" presId="urn:microsoft.com/office/officeart/2018/2/layout/IconCircleList"/>
    <dgm:cxn modelId="{8CE46745-1FC0-794E-BE12-7AF143791CE7}" type="presOf" srcId="{0C38F1C8-28B5-4F9E-A273-27C9B88D6D59}" destId="{5C685C88-EF9F-4E8D-970A-7733C5F929BB}" srcOrd="0" destOrd="0" presId="urn:microsoft.com/office/officeart/2018/2/layout/IconCircleList"/>
    <dgm:cxn modelId="{31968F65-AE34-1B47-B05C-CCE96CDF7F73}" type="presOf" srcId="{984585ED-675A-4EE1-A34D-EF74B06E20F0}" destId="{BCCC0FFA-C197-4BC7-B7B3-F9F950C0325B}" srcOrd="0" destOrd="0" presId="urn:microsoft.com/office/officeart/2018/2/layout/IconCircleList"/>
    <dgm:cxn modelId="{69D1A86A-9F55-8F4F-808E-72EB3C43841D}" type="presOf" srcId="{C02E5538-0360-4B29-9C81-D5180FE07409}" destId="{D191A3D5-EA71-45A5-88CB-CFFCF1A0918E}" srcOrd="0" destOrd="0" presId="urn:microsoft.com/office/officeart/2018/2/layout/IconCircleList"/>
    <dgm:cxn modelId="{4E38426E-BFE3-40EC-BBAC-290B65BECE05}" srcId="{D027427B-D1AC-4AAC-B737-666B9FBE6E54}" destId="{5752A2AC-FCA1-4AD9-955B-7105961F3D34}" srcOrd="0" destOrd="0" parTransId="{0EB71F53-070A-47AA-AF9A-A234F491939E}" sibTransId="{1EB7B6FA-4CD2-43F6-811A-DD2057707EB9}"/>
    <dgm:cxn modelId="{BB71FD6E-7947-B54A-B308-E22D13E46F63}" type="presOf" srcId="{5752A2AC-FCA1-4AD9-955B-7105961F3D34}" destId="{AAFB8EB4-6C40-47C7-A8D8-FFEB07985D10}" srcOrd="0" destOrd="0" presId="urn:microsoft.com/office/officeart/2018/2/layout/IconCircleList"/>
    <dgm:cxn modelId="{9D3EF383-6063-47A2-9C8F-9D3A95F0B559}" srcId="{D027427B-D1AC-4AAC-B737-666B9FBE6E54}" destId="{B7802479-6EF6-4BDB-92F3-1DC3D59E46BD}" srcOrd="2" destOrd="0" parTransId="{298B4AF5-2FE8-4949-9130-E7F39EEF48CC}" sibTransId="{C02E5538-0360-4B29-9C81-D5180FE07409}"/>
    <dgm:cxn modelId="{F7ECEEA6-1EA3-F344-A972-1EDFCB878B6A}" type="presOf" srcId="{C4CFE9FB-E9F9-4C89-A48E-521308E5FB51}" destId="{8808F22E-D14C-4719-A3C3-5B93C8A62227}" srcOrd="0" destOrd="0" presId="urn:microsoft.com/office/officeart/2018/2/layout/IconCircleList"/>
    <dgm:cxn modelId="{6B3671D7-01C9-49EA-BF2C-AEE4F1858F35}" srcId="{D027427B-D1AC-4AAC-B737-666B9FBE6E54}" destId="{C4CFE9FB-E9F9-4C89-A48E-521308E5FB51}" srcOrd="1" destOrd="0" parTransId="{DA2472D3-D721-4321-8D51-B5166F5AF601}" sibTransId="{0C38F1C8-28B5-4F9E-A273-27C9B88D6D59}"/>
    <dgm:cxn modelId="{34BF47E8-6F36-C243-87A9-0B8415790B7D}" type="presOf" srcId="{D027427B-D1AC-4AAC-B737-666B9FBE6E54}" destId="{A32318E7-B58A-41FC-A06F-E110084CBE35}" srcOrd="0" destOrd="0" presId="urn:microsoft.com/office/officeart/2018/2/layout/IconCircleList"/>
    <dgm:cxn modelId="{FF51C3FD-C29F-544A-9E58-24D629F5314A}" type="presOf" srcId="{B7802479-6EF6-4BDB-92F3-1DC3D59E46BD}" destId="{4EA5E461-5EF4-4534-82C9-509C050CCDAE}" srcOrd="0" destOrd="0" presId="urn:microsoft.com/office/officeart/2018/2/layout/IconCircleList"/>
    <dgm:cxn modelId="{A7B3D944-FB66-E540-A263-68741F7AFA12}" type="presParOf" srcId="{A32318E7-B58A-41FC-A06F-E110084CBE35}" destId="{6B2E0434-8D58-49CB-9EE9-600426DED2A1}" srcOrd="0" destOrd="0" presId="urn:microsoft.com/office/officeart/2018/2/layout/IconCircleList"/>
    <dgm:cxn modelId="{21E34CCA-39FB-B343-8E4F-DC900A9CE2E4}" type="presParOf" srcId="{6B2E0434-8D58-49CB-9EE9-600426DED2A1}" destId="{F345F4D4-9C18-42B3-9C5E-7A7108D7ACA6}" srcOrd="0" destOrd="0" presId="urn:microsoft.com/office/officeart/2018/2/layout/IconCircleList"/>
    <dgm:cxn modelId="{9CCDEB43-FDB9-F845-A6D2-79F75F337F66}" type="presParOf" srcId="{F345F4D4-9C18-42B3-9C5E-7A7108D7ACA6}" destId="{857A8855-08C2-4791-BD2D-862033D38BD8}" srcOrd="0" destOrd="0" presId="urn:microsoft.com/office/officeart/2018/2/layout/IconCircleList"/>
    <dgm:cxn modelId="{55B1FD03-9E4B-D944-974C-3710053BA307}" type="presParOf" srcId="{F345F4D4-9C18-42B3-9C5E-7A7108D7ACA6}" destId="{EE489416-49B0-4C8B-8EF8-888AFD9B19A1}" srcOrd="1" destOrd="0" presId="urn:microsoft.com/office/officeart/2018/2/layout/IconCircleList"/>
    <dgm:cxn modelId="{432BB612-46F2-2642-A5B3-9B3D9B57571A}" type="presParOf" srcId="{F345F4D4-9C18-42B3-9C5E-7A7108D7ACA6}" destId="{506304F3-CC5D-46AD-8BCA-FBDFFA81923C}" srcOrd="2" destOrd="0" presId="urn:microsoft.com/office/officeart/2018/2/layout/IconCircleList"/>
    <dgm:cxn modelId="{86AAA4EB-10A1-674F-A565-570F0EFA1D67}" type="presParOf" srcId="{F345F4D4-9C18-42B3-9C5E-7A7108D7ACA6}" destId="{AAFB8EB4-6C40-47C7-A8D8-FFEB07985D10}" srcOrd="3" destOrd="0" presId="urn:microsoft.com/office/officeart/2018/2/layout/IconCircleList"/>
    <dgm:cxn modelId="{9ECC5998-511E-6844-A7E5-EB2CD8EE8D13}" type="presParOf" srcId="{6B2E0434-8D58-49CB-9EE9-600426DED2A1}" destId="{80B1E4D2-118A-4C8B-AFC4-09512F1187DA}" srcOrd="1" destOrd="0" presId="urn:microsoft.com/office/officeart/2018/2/layout/IconCircleList"/>
    <dgm:cxn modelId="{E2BB0363-F995-4649-B90C-ADB842266E23}" type="presParOf" srcId="{6B2E0434-8D58-49CB-9EE9-600426DED2A1}" destId="{46EB027D-09FF-4888-9852-892FF892C8E7}" srcOrd="2" destOrd="0" presId="urn:microsoft.com/office/officeart/2018/2/layout/IconCircleList"/>
    <dgm:cxn modelId="{A8FE2529-6B42-BD4B-AA8A-EF084E4BD7E8}" type="presParOf" srcId="{46EB027D-09FF-4888-9852-892FF892C8E7}" destId="{2AD75BBD-A395-4FC7-BCA0-284C5E6650C6}" srcOrd="0" destOrd="0" presId="urn:microsoft.com/office/officeart/2018/2/layout/IconCircleList"/>
    <dgm:cxn modelId="{A8D8AACA-E149-4846-B229-1D5071EA11EA}" type="presParOf" srcId="{46EB027D-09FF-4888-9852-892FF892C8E7}" destId="{7803AC5A-825E-4D9B-A405-676829F8B361}" srcOrd="1" destOrd="0" presId="urn:microsoft.com/office/officeart/2018/2/layout/IconCircleList"/>
    <dgm:cxn modelId="{216C8422-B2E0-8048-9757-AA42D15FD7A8}" type="presParOf" srcId="{46EB027D-09FF-4888-9852-892FF892C8E7}" destId="{9C002655-FDED-4B44-85A4-CF8A56B01C51}" srcOrd="2" destOrd="0" presId="urn:microsoft.com/office/officeart/2018/2/layout/IconCircleList"/>
    <dgm:cxn modelId="{7E92F7C4-9019-144D-B2FD-D5150B2A151B}" type="presParOf" srcId="{46EB027D-09FF-4888-9852-892FF892C8E7}" destId="{8808F22E-D14C-4719-A3C3-5B93C8A62227}" srcOrd="3" destOrd="0" presId="urn:microsoft.com/office/officeart/2018/2/layout/IconCircleList"/>
    <dgm:cxn modelId="{43DE2699-A714-E14E-BB26-F0964AB0AE27}" type="presParOf" srcId="{6B2E0434-8D58-49CB-9EE9-600426DED2A1}" destId="{5C685C88-EF9F-4E8D-970A-7733C5F929BB}" srcOrd="3" destOrd="0" presId="urn:microsoft.com/office/officeart/2018/2/layout/IconCircleList"/>
    <dgm:cxn modelId="{FCE8DCA5-E261-594D-ADB5-392827DF7F4F}" type="presParOf" srcId="{6B2E0434-8D58-49CB-9EE9-600426DED2A1}" destId="{637FAD85-1629-4A50-ABA3-23A060AB3980}" srcOrd="4" destOrd="0" presId="urn:microsoft.com/office/officeart/2018/2/layout/IconCircleList"/>
    <dgm:cxn modelId="{AD703478-5207-C147-8AC7-7C3C488F45E1}" type="presParOf" srcId="{637FAD85-1629-4A50-ABA3-23A060AB3980}" destId="{04B2496A-0C47-4D88-846E-4D56E0ABEA77}" srcOrd="0" destOrd="0" presId="urn:microsoft.com/office/officeart/2018/2/layout/IconCircleList"/>
    <dgm:cxn modelId="{630FD556-BB54-1842-A097-86D9E3D4027E}" type="presParOf" srcId="{637FAD85-1629-4A50-ABA3-23A060AB3980}" destId="{813AC1EA-7E36-46F5-B6C2-44A41706D07D}" srcOrd="1" destOrd="0" presId="urn:microsoft.com/office/officeart/2018/2/layout/IconCircleList"/>
    <dgm:cxn modelId="{A46EB5D7-3079-1148-94A2-FD70EA980A64}" type="presParOf" srcId="{637FAD85-1629-4A50-ABA3-23A060AB3980}" destId="{AA9EBD3B-9125-4E53-9027-AF3FB4B3ADE3}" srcOrd="2" destOrd="0" presId="urn:microsoft.com/office/officeart/2018/2/layout/IconCircleList"/>
    <dgm:cxn modelId="{A032A319-5EEF-E249-AF88-FD0140B3AE1A}" type="presParOf" srcId="{637FAD85-1629-4A50-ABA3-23A060AB3980}" destId="{4EA5E461-5EF4-4534-82C9-509C050CCDAE}" srcOrd="3" destOrd="0" presId="urn:microsoft.com/office/officeart/2018/2/layout/IconCircleList"/>
    <dgm:cxn modelId="{6BDF7108-FA9A-A949-8EB0-972EA3727810}" type="presParOf" srcId="{6B2E0434-8D58-49CB-9EE9-600426DED2A1}" destId="{D191A3D5-EA71-45A5-88CB-CFFCF1A0918E}" srcOrd="5" destOrd="0" presId="urn:microsoft.com/office/officeart/2018/2/layout/IconCircleList"/>
    <dgm:cxn modelId="{03FC7187-CCE1-DC41-BBF9-0F086170A8AF}" type="presParOf" srcId="{6B2E0434-8D58-49CB-9EE9-600426DED2A1}" destId="{A6149ABD-9F8A-4DB6-B221-EC6BCA414BFA}" srcOrd="6" destOrd="0" presId="urn:microsoft.com/office/officeart/2018/2/layout/IconCircleList"/>
    <dgm:cxn modelId="{A55AE299-E373-8B46-9C00-3C8DF1F63043}" type="presParOf" srcId="{A6149ABD-9F8A-4DB6-B221-EC6BCA414BFA}" destId="{16771ECD-E55F-4784-9ADE-BFA459F90AFC}" srcOrd="0" destOrd="0" presId="urn:microsoft.com/office/officeart/2018/2/layout/IconCircleList"/>
    <dgm:cxn modelId="{1CCD9F08-8541-804C-A539-8DADBF70A711}" type="presParOf" srcId="{A6149ABD-9F8A-4DB6-B221-EC6BCA414BFA}" destId="{B544E726-599C-4C71-92F3-E4ABF9E49603}" srcOrd="1" destOrd="0" presId="urn:microsoft.com/office/officeart/2018/2/layout/IconCircleList"/>
    <dgm:cxn modelId="{A13B5A05-251D-D849-BBC2-EB941FEEEA9A}" type="presParOf" srcId="{A6149ABD-9F8A-4DB6-B221-EC6BCA414BFA}" destId="{A936EE99-E98D-4F9E-9E0B-39E722BCD2F0}" srcOrd="2" destOrd="0" presId="urn:microsoft.com/office/officeart/2018/2/layout/IconCircleList"/>
    <dgm:cxn modelId="{EA4A2D1F-1C2E-B34C-A7B3-C0AE02D98D4C}" type="presParOf" srcId="{A6149ABD-9F8A-4DB6-B221-EC6BCA414BFA}" destId="{BCCC0FFA-C197-4BC7-B7B3-F9F950C0325B}"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43075D1-F627-42C9-B9E6-D24B83783F70}"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86D00355-0F26-4FB3-8D32-E6E36BF64064}">
      <dgm:prSet/>
      <dgm:spPr/>
      <dgm:t>
        <a:bodyPr/>
        <a:lstStyle/>
        <a:p>
          <a:pPr>
            <a:lnSpc>
              <a:spcPct val="100000"/>
            </a:lnSpc>
          </a:pPr>
          <a:r>
            <a:rPr lang="en-US" dirty="0"/>
            <a:t>Early NF1 symptoms in </a:t>
          </a:r>
          <a:r>
            <a:rPr lang="en-US" dirty="0" err="1"/>
            <a:t>organisation</a:t>
          </a:r>
          <a:r>
            <a:rPr lang="en-US" dirty="0"/>
            <a:t> were treated in general by clinicians, which ultimately delays investigation and referral and leads to prolonged process (</a:t>
          </a:r>
          <a:r>
            <a:rPr lang="en-US" dirty="0" err="1"/>
            <a:t>Kowal</a:t>
          </a:r>
          <a:r>
            <a:rPr lang="en-US" dirty="0"/>
            <a:t> and </a:t>
          </a:r>
          <a:r>
            <a:rPr lang="en-US" dirty="0" err="1"/>
            <a:t>Domaradzki</a:t>
          </a:r>
          <a:r>
            <a:rPr lang="en-US" dirty="0"/>
            <a:t>, 2025). </a:t>
          </a:r>
        </a:p>
      </dgm:t>
    </dgm:pt>
    <dgm:pt modelId="{565911BA-EBC2-4F05-8F45-F1DEAF63DD3C}" type="parTrans" cxnId="{8E9CF0AC-997D-439F-82E0-AC857BC10DFF}">
      <dgm:prSet/>
      <dgm:spPr/>
      <dgm:t>
        <a:bodyPr/>
        <a:lstStyle/>
        <a:p>
          <a:endParaRPr lang="en-US"/>
        </a:p>
      </dgm:t>
    </dgm:pt>
    <dgm:pt modelId="{FD616FBA-E4C5-41C9-B483-2A80ED7DA9FD}" type="sibTrans" cxnId="{8E9CF0AC-997D-439F-82E0-AC857BC10DFF}">
      <dgm:prSet/>
      <dgm:spPr/>
      <dgm:t>
        <a:bodyPr/>
        <a:lstStyle/>
        <a:p>
          <a:endParaRPr lang="en-US"/>
        </a:p>
      </dgm:t>
    </dgm:pt>
    <dgm:pt modelId="{0330AA80-2B6A-4693-8DF8-1C1A8E1B3EC4}">
      <dgm:prSet/>
      <dgm:spPr/>
      <dgm:t>
        <a:bodyPr/>
        <a:lstStyle/>
        <a:p>
          <a:pPr>
            <a:lnSpc>
              <a:spcPct val="100000"/>
            </a:lnSpc>
          </a:pPr>
          <a:r>
            <a:rPr lang="en-US" dirty="0"/>
            <a:t>Care providers in the hospital often lacked knowledge of NF1 diagnostic criteria and red-flag signs, which leads the process as confusing with general intestinal diseases (</a:t>
          </a:r>
          <a:r>
            <a:rPr lang="en-US" dirty="0" err="1"/>
            <a:t>Kowal</a:t>
          </a:r>
          <a:r>
            <a:rPr lang="en-US" dirty="0"/>
            <a:t> and </a:t>
          </a:r>
          <a:r>
            <a:rPr lang="en-US" dirty="0" err="1"/>
            <a:t>Domaradzki</a:t>
          </a:r>
          <a:r>
            <a:rPr lang="en-US" dirty="0"/>
            <a:t>, 2025). </a:t>
          </a:r>
        </a:p>
      </dgm:t>
    </dgm:pt>
    <dgm:pt modelId="{CD7B3968-14CD-4BDB-BFF5-33268BF35299}" type="parTrans" cxnId="{3A24BB6D-2A17-4668-832F-62D72B5D3324}">
      <dgm:prSet/>
      <dgm:spPr/>
      <dgm:t>
        <a:bodyPr/>
        <a:lstStyle/>
        <a:p>
          <a:endParaRPr lang="en-US"/>
        </a:p>
      </dgm:t>
    </dgm:pt>
    <dgm:pt modelId="{EC333C0C-0824-44BC-AD94-62E684F704D6}" type="sibTrans" cxnId="{3A24BB6D-2A17-4668-832F-62D72B5D3324}">
      <dgm:prSet/>
      <dgm:spPr/>
      <dgm:t>
        <a:bodyPr/>
        <a:lstStyle/>
        <a:p>
          <a:endParaRPr lang="en-US"/>
        </a:p>
      </dgm:t>
    </dgm:pt>
    <dgm:pt modelId="{3802AC18-CF91-4FE2-8DDB-778978493D35}">
      <dgm:prSet/>
      <dgm:spPr/>
      <dgm:t>
        <a:bodyPr/>
        <a:lstStyle/>
        <a:p>
          <a:pPr>
            <a:lnSpc>
              <a:spcPct val="100000"/>
            </a:lnSpc>
          </a:pPr>
          <a:r>
            <a:rPr lang="en-US" dirty="0"/>
            <a:t>Disconnected care pathways and limited access to the specialists, delayed the availability of a clear diagnostic criteria in the hospital (</a:t>
          </a:r>
          <a:r>
            <a:rPr lang="en-US" dirty="0" err="1"/>
            <a:t>Kowal</a:t>
          </a:r>
          <a:r>
            <a:rPr lang="en-US" dirty="0"/>
            <a:t> and </a:t>
          </a:r>
          <a:r>
            <a:rPr lang="en-US" dirty="0" err="1"/>
            <a:t>Domaradzki</a:t>
          </a:r>
          <a:r>
            <a:rPr lang="en-US" dirty="0"/>
            <a:t>, 2025). </a:t>
          </a:r>
        </a:p>
      </dgm:t>
    </dgm:pt>
    <dgm:pt modelId="{77B81E65-45DB-4900-B08F-8A7549E7FAC3}" type="parTrans" cxnId="{0B36232F-BC09-4C65-9C2F-5B2F7BB9F0EA}">
      <dgm:prSet/>
      <dgm:spPr/>
      <dgm:t>
        <a:bodyPr/>
        <a:lstStyle/>
        <a:p>
          <a:endParaRPr lang="en-US"/>
        </a:p>
      </dgm:t>
    </dgm:pt>
    <dgm:pt modelId="{1C1E6301-21D9-4F28-8C17-6CC5A09FFEFA}" type="sibTrans" cxnId="{0B36232F-BC09-4C65-9C2F-5B2F7BB9F0EA}">
      <dgm:prSet/>
      <dgm:spPr/>
      <dgm:t>
        <a:bodyPr/>
        <a:lstStyle/>
        <a:p>
          <a:endParaRPr lang="en-US"/>
        </a:p>
      </dgm:t>
    </dgm:pt>
    <dgm:pt modelId="{8EF2B564-20AC-45A0-A8C4-AB2E9E7FA29A}">
      <dgm:prSet/>
      <dgm:spPr/>
      <dgm:t>
        <a:bodyPr/>
        <a:lstStyle/>
        <a:p>
          <a:pPr>
            <a:lnSpc>
              <a:spcPct val="100000"/>
            </a:lnSpc>
          </a:pPr>
          <a:r>
            <a:rPr lang="en-US" dirty="0"/>
            <a:t>Structural inequalities and regional service gaps in hospital mainly contribute to the unsafe diagnostics (</a:t>
          </a:r>
          <a:r>
            <a:rPr lang="en-US" dirty="0" err="1"/>
            <a:t>Kowal</a:t>
          </a:r>
          <a:r>
            <a:rPr lang="en-US" dirty="0"/>
            <a:t> and </a:t>
          </a:r>
          <a:r>
            <a:rPr lang="en-US" dirty="0" err="1"/>
            <a:t>Domaradzki</a:t>
          </a:r>
          <a:r>
            <a:rPr lang="en-US" dirty="0"/>
            <a:t>, 2025).</a:t>
          </a:r>
        </a:p>
      </dgm:t>
    </dgm:pt>
    <dgm:pt modelId="{5B5C7A2E-DFF0-4DEF-90D9-BA74F9043B7B}" type="parTrans" cxnId="{2CE1478D-D14C-4684-83DC-29C371B0AAE6}">
      <dgm:prSet/>
      <dgm:spPr/>
      <dgm:t>
        <a:bodyPr/>
        <a:lstStyle/>
        <a:p>
          <a:endParaRPr lang="en-US"/>
        </a:p>
      </dgm:t>
    </dgm:pt>
    <dgm:pt modelId="{CAFE745F-FD44-43A8-BDBF-4762565416CA}" type="sibTrans" cxnId="{2CE1478D-D14C-4684-83DC-29C371B0AAE6}">
      <dgm:prSet/>
      <dgm:spPr/>
      <dgm:t>
        <a:bodyPr/>
        <a:lstStyle/>
        <a:p>
          <a:endParaRPr lang="en-US"/>
        </a:p>
      </dgm:t>
    </dgm:pt>
    <dgm:pt modelId="{72E52FB0-1984-4F26-AE08-E21335FA28B4}" type="pres">
      <dgm:prSet presAssocID="{443075D1-F627-42C9-B9E6-D24B83783F70}" presName="root" presStyleCnt="0">
        <dgm:presLayoutVars>
          <dgm:dir/>
          <dgm:resizeHandles val="exact"/>
        </dgm:presLayoutVars>
      </dgm:prSet>
      <dgm:spPr/>
    </dgm:pt>
    <dgm:pt modelId="{1568E7BF-D5AA-4E00-B8E6-AFCC27144A68}" type="pres">
      <dgm:prSet presAssocID="{86D00355-0F26-4FB3-8D32-E6E36BF64064}" presName="compNode" presStyleCnt="0"/>
      <dgm:spPr/>
    </dgm:pt>
    <dgm:pt modelId="{FA330EB3-67C3-4D80-A380-DAABA006CCD0}" type="pres">
      <dgm:prSet presAssocID="{86D00355-0F26-4FB3-8D32-E6E36BF6406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ctor"/>
        </a:ext>
      </dgm:extLst>
    </dgm:pt>
    <dgm:pt modelId="{D401135A-34EB-4360-BEA6-551497E449A7}" type="pres">
      <dgm:prSet presAssocID="{86D00355-0F26-4FB3-8D32-E6E36BF64064}" presName="spaceRect" presStyleCnt="0"/>
      <dgm:spPr/>
    </dgm:pt>
    <dgm:pt modelId="{353718CC-62D8-4FC4-9891-8748A142565C}" type="pres">
      <dgm:prSet presAssocID="{86D00355-0F26-4FB3-8D32-E6E36BF64064}" presName="textRect" presStyleLbl="revTx" presStyleIdx="0" presStyleCnt="4">
        <dgm:presLayoutVars>
          <dgm:chMax val="1"/>
          <dgm:chPref val="1"/>
        </dgm:presLayoutVars>
      </dgm:prSet>
      <dgm:spPr/>
    </dgm:pt>
    <dgm:pt modelId="{68C0E490-FFE3-46D9-AEC7-8D51F5191740}" type="pres">
      <dgm:prSet presAssocID="{FD616FBA-E4C5-41C9-B483-2A80ED7DA9FD}" presName="sibTrans" presStyleCnt="0"/>
      <dgm:spPr/>
    </dgm:pt>
    <dgm:pt modelId="{591853C2-AFAA-4B74-8B5D-29068A886C0C}" type="pres">
      <dgm:prSet presAssocID="{0330AA80-2B6A-4693-8DF8-1C1A8E1B3EC4}" presName="compNode" presStyleCnt="0"/>
      <dgm:spPr/>
    </dgm:pt>
    <dgm:pt modelId="{172F4F38-9394-417D-B019-A0A2505C7FF4}" type="pres">
      <dgm:prSet presAssocID="{0330AA80-2B6A-4693-8DF8-1C1A8E1B3EC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tethoscope"/>
        </a:ext>
      </dgm:extLst>
    </dgm:pt>
    <dgm:pt modelId="{F34EC999-4D1B-4EAB-BDFC-0B56D040718B}" type="pres">
      <dgm:prSet presAssocID="{0330AA80-2B6A-4693-8DF8-1C1A8E1B3EC4}" presName="spaceRect" presStyleCnt="0"/>
      <dgm:spPr/>
    </dgm:pt>
    <dgm:pt modelId="{A7BB7DE2-CC53-4C84-A105-323886A10BF1}" type="pres">
      <dgm:prSet presAssocID="{0330AA80-2B6A-4693-8DF8-1C1A8E1B3EC4}" presName="textRect" presStyleLbl="revTx" presStyleIdx="1" presStyleCnt="4" custScaleY="150086" custLinFactNeighborX="755" custLinFactNeighborY="30203">
        <dgm:presLayoutVars>
          <dgm:chMax val="1"/>
          <dgm:chPref val="1"/>
        </dgm:presLayoutVars>
      </dgm:prSet>
      <dgm:spPr/>
    </dgm:pt>
    <dgm:pt modelId="{08496F5F-4259-45AC-9107-FF5587AD9D77}" type="pres">
      <dgm:prSet presAssocID="{EC333C0C-0824-44BC-AD94-62E684F704D6}" presName="sibTrans" presStyleCnt="0"/>
      <dgm:spPr/>
    </dgm:pt>
    <dgm:pt modelId="{F75CB479-B2A6-4491-BFF6-B89946F88A45}" type="pres">
      <dgm:prSet presAssocID="{3802AC18-CF91-4FE2-8DDB-778978493D35}" presName="compNode" presStyleCnt="0"/>
      <dgm:spPr/>
    </dgm:pt>
    <dgm:pt modelId="{FBB06381-86A5-4D66-912B-CBC9EDDE0A80}" type="pres">
      <dgm:prSet presAssocID="{3802AC18-CF91-4FE2-8DDB-778978493D35}" presName="iconRect" presStyleLbl="node1" presStyleIdx="2" presStyleCnt="4"/>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isconnected"/>
        </a:ext>
      </dgm:extLst>
    </dgm:pt>
    <dgm:pt modelId="{30F0B1C5-38EF-4518-8DA3-A16EE3B20C25}" type="pres">
      <dgm:prSet presAssocID="{3802AC18-CF91-4FE2-8DDB-778978493D35}" presName="spaceRect" presStyleCnt="0"/>
      <dgm:spPr/>
    </dgm:pt>
    <dgm:pt modelId="{69E782CE-2BB7-495D-96C1-7CE9B235B03E}" type="pres">
      <dgm:prSet presAssocID="{3802AC18-CF91-4FE2-8DDB-778978493D35}" presName="textRect" presStyleLbl="revTx" presStyleIdx="2" presStyleCnt="4" custLinFactNeighborX="6040" custLinFactNeighborY="-8949">
        <dgm:presLayoutVars>
          <dgm:chMax val="1"/>
          <dgm:chPref val="1"/>
        </dgm:presLayoutVars>
      </dgm:prSet>
      <dgm:spPr/>
    </dgm:pt>
    <dgm:pt modelId="{63469304-BA81-46DF-87D9-EE41278A3B47}" type="pres">
      <dgm:prSet presAssocID="{1C1E6301-21D9-4F28-8C17-6CC5A09FFEFA}" presName="sibTrans" presStyleCnt="0"/>
      <dgm:spPr/>
    </dgm:pt>
    <dgm:pt modelId="{3FC41485-8CE8-46CB-A6B9-E9E1A87FBE7E}" type="pres">
      <dgm:prSet presAssocID="{8EF2B564-20AC-45A0-A8C4-AB2E9E7FA29A}" presName="compNode" presStyleCnt="0"/>
      <dgm:spPr/>
    </dgm:pt>
    <dgm:pt modelId="{C9E68D7B-334D-4E32-A53F-4CD6C873F924}" type="pres">
      <dgm:prSet presAssocID="{8EF2B564-20AC-45A0-A8C4-AB2E9E7FA29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Group"/>
        </a:ext>
      </dgm:extLst>
    </dgm:pt>
    <dgm:pt modelId="{A00EF51E-2676-4347-9043-B88DECCED13F}" type="pres">
      <dgm:prSet presAssocID="{8EF2B564-20AC-45A0-A8C4-AB2E9E7FA29A}" presName="spaceRect" presStyleCnt="0"/>
      <dgm:spPr/>
    </dgm:pt>
    <dgm:pt modelId="{A2E3E543-C606-47E3-B8B1-DCA43BC0C83B}" type="pres">
      <dgm:prSet presAssocID="{8EF2B564-20AC-45A0-A8C4-AB2E9E7FA29A}" presName="textRect" presStyleLbl="revTx" presStyleIdx="3" presStyleCnt="4">
        <dgm:presLayoutVars>
          <dgm:chMax val="1"/>
          <dgm:chPref val="1"/>
        </dgm:presLayoutVars>
      </dgm:prSet>
      <dgm:spPr/>
    </dgm:pt>
  </dgm:ptLst>
  <dgm:cxnLst>
    <dgm:cxn modelId="{A9845D08-31AC-1B45-ACCD-E91E4C6D806C}" type="presOf" srcId="{443075D1-F627-42C9-B9E6-D24B83783F70}" destId="{72E52FB0-1984-4F26-AE08-E21335FA28B4}" srcOrd="0" destOrd="0" presId="urn:microsoft.com/office/officeart/2018/2/layout/IconLabelList"/>
    <dgm:cxn modelId="{B939222D-4FCB-2741-A5E1-1952BF7BED59}" type="presOf" srcId="{3802AC18-CF91-4FE2-8DDB-778978493D35}" destId="{69E782CE-2BB7-495D-96C1-7CE9B235B03E}" srcOrd="0" destOrd="0" presId="urn:microsoft.com/office/officeart/2018/2/layout/IconLabelList"/>
    <dgm:cxn modelId="{0B36232F-BC09-4C65-9C2F-5B2F7BB9F0EA}" srcId="{443075D1-F627-42C9-B9E6-D24B83783F70}" destId="{3802AC18-CF91-4FE2-8DDB-778978493D35}" srcOrd="2" destOrd="0" parTransId="{77B81E65-45DB-4900-B08F-8A7549E7FAC3}" sibTransId="{1C1E6301-21D9-4F28-8C17-6CC5A09FFEFA}"/>
    <dgm:cxn modelId="{3A24BB6D-2A17-4668-832F-62D72B5D3324}" srcId="{443075D1-F627-42C9-B9E6-D24B83783F70}" destId="{0330AA80-2B6A-4693-8DF8-1C1A8E1B3EC4}" srcOrd="1" destOrd="0" parTransId="{CD7B3968-14CD-4BDB-BFF5-33268BF35299}" sibTransId="{EC333C0C-0824-44BC-AD94-62E684F704D6}"/>
    <dgm:cxn modelId="{2CE1478D-D14C-4684-83DC-29C371B0AAE6}" srcId="{443075D1-F627-42C9-B9E6-D24B83783F70}" destId="{8EF2B564-20AC-45A0-A8C4-AB2E9E7FA29A}" srcOrd="3" destOrd="0" parTransId="{5B5C7A2E-DFF0-4DEF-90D9-BA74F9043B7B}" sibTransId="{CAFE745F-FD44-43A8-BDBF-4762565416CA}"/>
    <dgm:cxn modelId="{8E9CF0AC-997D-439F-82E0-AC857BC10DFF}" srcId="{443075D1-F627-42C9-B9E6-D24B83783F70}" destId="{86D00355-0F26-4FB3-8D32-E6E36BF64064}" srcOrd="0" destOrd="0" parTransId="{565911BA-EBC2-4F05-8F45-F1DEAF63DD3C}" sibTransId="{FD616FBA-E4C5-41C9-B483-2A80ED7DA9FD}"/>
    <dgm:cxn modelId="{86842CB3-F038-B944-B7B9-B3DDD83A7091}" type="presOf" srcId="{0330AA80-2B6A-4693-8DF8-1C1A8E1B3EC4}" destId="{A7BB7DE2-CC53-4C84-A105-323886A10BF1}" srcOrd="0" destOrd="0" presId="urn:microsoft.com/office/officeart/2018/2/layout/IconLabelList"/>
    <dgm:cxn modelId="{C8785DB8-C969-2F4A-9FE9-B8287F64C2C4}" type="presOf" srcId="{86D00355-0F26-4FB3-8D32-E6E36BF64064}" destId="{353718CC-62D8-4FC4-9891-8748A142565C}" srcOrd="0" destOrd="0" presId="urn:microsoft.com/office/officeart/2018/2/layout/IconLabelList"/>
    <dgm:cxn modelId="{14C0CCEA-918D-8147-881C-0AF657F23041}" type="presOf" srcId="{8EF2B564-20AC-45A0-A8C4-AB2E9E7FA29A}" destId="{A2E3E543-C606-47E3-B8B1-DCA43BC0C83B}" srcOrd="0" destOrd="0" presId="urn:microsoft.com/office/officeart/2018/2/layout/IconLabelList"/>
    <dgm:cxn modelId="{83A36E2A-44A5-FF4F-8D55-4567B5321805}" type="presParOf" srcId="{72E52FB0-1984-4F26-AE08-E21335FA28B4}" destId="{1568E7BF-D5AA-4E00-B8E6-AFCC27144A68}" srcOrd="0" destOrd="0" presId="urn:microsoft.com/office/officeart/2018/2/layout/IconLabelList"/>
    <dgm:cxn modelId="{05F1ABBF-D7C9-5D4A-9EC9-D8E900454F8D}" type="presParOf" srcId="{1568E7BF-D5AA-4E00-B8E6-AFCC27144A68}" destId="{FA330EB3-67C3-4D80-A380-DAABA006CCD0}" srcOrd="0" destOrd="0" presId="urn:microsoft.com/office/officeart/2018/2/layout/IconLabelList"/>
    <dgm:cxn modelId="{70EAC338-796C-BF4A-8DD9-BFC5F6F6BA8E}" type="presParOf" srcId="{1568E7BF-D5AA-4E00-B8E6-AFCC27144A68}" destId="{D401135A-34EB-4360-BEA6-551497E449A7}" srcOrd="1" destOrd="0" presId="urn:microsoft.com/office/officeart/2018/2/layout/IconLabelList"/>
    <dgm:cxn modelId="{B5E3863C-F5DF-E34E-B620-E5537CB392A8}" type="presParOf" srcId="{1568E7BF-D5AA-4E00-B8E6-AFCC27144A68}" destId="{353718CC-62D8-4FC4-9891-8748A142565C}" srcOrd="2" destOrd="0" presId="urn:microsoft.com/office/officeart/2018/2/layout/IconLabelList"/>
    <dgm:cxn modelId="{4D0153D4-C8FD-C348-833A-BDC6D691B74E}" type="presParOf" srcId="{72E52FB0-1984-4F26-AE08-E21335FA28B4}" destId="{68C0E490-FFE3-46D9-AEC7-8D51F5191740}" srcOrd="1" destOrd="0" presId="urn:microsoft.com/office/officeart/2018/2/layout/IconLabelList"/>
    <dgm:cxn modelId="{76AD0ABF-6096-D746-BECE-24E00130B691}" type="presParOf" srcId="{72E52FB0-1984-4F26-AE08-E21335FA28B4}" destId="{591853C2-AFAA-4B74-8B5D-29068A886C0C}" srcOrd="2" destOrd="0" presId="urn:microsoft.com/office/officeart/2018/2/layout/IconLabelList"/>
    <dgm:cxn modelId="{8785DBF6-77A0-D340-B8A1-B6992C6EC0E6}" type="presParOf" srcId="{591853C2-AFAA-4B74-8B5D-29068A886C0C}" destId="{172F4F38-9394-417D-B019-A0A2505C7FF4}" srcOrd="0" destOrd="0" presId="urn:microsoft.com/office/officeart/2018/2/layout/IconLabelList"/>
    <dgm:cxn modelId="{592A6E4B-BAA6-BF4A-AF97-9B151F5A9323}" type="presParOf" srcId="{591853C2-AFAA-4B74-8B5D-29068A886C0C}" destId="{F34EC999-4D1B-4EAB-BDFC-0B56D040718B}" srcOrd="1" destOrd="0" presId="urn:microsoft.com/office/officeart/2018/2/layout/IconLabelList"/>
    <dgm:cxn modelId="{E8A234EF-61C2-BF4C-8367-3F4513BABBE5}" type="presParOf" srcId="{591853C2-AFAA-4B74-8B5D-29068A886C0C}" destId="{A7BB7DE2-CC53-4C84-A105-323886A10BF1}" srcOrd="2" destOrd="0" presId="urn:microsoft.com/office/officeart/2018/2/layout/IconLabelList"/>
    <dgm:cxn modelId="{79BACA55-BC9F-0842-A734-79D4DCAE5ADF}" type="presParOf" srcId="{72E52FB0-1984-4F26-AE08-E21335FA28B4}" destId="{08496F5F-4259-45AC-9107-FF5587AD9D77}" srcOrd="3" destOrd="0" presId="urn:microsoft.com/office/officeart/2018/2/layout/IconLabelList"/>
    <dgm:cxn modelId="{1353CAF6-7742-7142-B334-4EDEEE4A2D23}" type="presParOf" srcId="{72E52FB0-1984-4F26-AE08-E21335FA28B4}" destId="{F75CB479-B2A6-4491-BFF6-B89946F88A45}" srcOrd="4" destOrd="0" presId="urn:microsoft.com/office/officeart/2018/2/layout/IconLabelList"/>
    <dgm:cxn modelId="{85DBDCD1-9B8E-8644-AE51-BFC1C17B3585}" type="presParOf" srcId="{F75CB479-B2A6-4491-BFF6-B89946F88A45}" destId="{FBB06381-86A5-4D66-912B-CBC9EDDE0A80}" srcOrd="0" destOrd="0" presId="urn:microsoft.com/office/officeart/2018/2/layout/IconLabelList"/>
    <dgm:cxn modelId="{FF35C003-FCFC-6F48-876E-289E11995145}" type="presParOf" srcId="{F75CB479-B2A6-4491-BFF6-B89946F88A45}" destId="{30F0B1C5-38EF-4518-8DA3-A16EE3B20C25}" srcOrd="1" destOrd="0" presId="urn:microsoft.com/office/officeart/2018/2/layout/IconLabelList"/>
    <dgm:cxn modelId="{60752D98-007A-D648-B3CD-8C678DC8D2B9}" type="presParOf" srcId="{F75CB479-B2A6-4491-BFF6-B89946F88A45}" destId="{69E782CE-2BB7-495D-96C1-7CE9B235B03E}" srcOrd="2" destOrd="0" presId="urn:microsoft.com/office/officeart/2018/2/layout/IconLabelList"/>
    <dgm:cxn modelId="{99EEFA86-CB6D-EC4D-B3BB-D25009EDCC67}" type="presParOf" srcId="{72E52FB0-1984-4F26-AE08-E21335FA28B4}" destId="{63469304-BA81-46DF-87D9-EE41278A3B47}" srcOrd="5" destOrd="0" presId="urn:microsoft.com/office/officeart/2018/2/layout/IconLabelList"/>
    <dgm:cxn modelId="{8E1BA37C-FD3C-664E-9404-8B358A7E85AA}" type="presParOf" srcId="{72E52FB0-1984-4F26-AE08-E21335FA28B4}" destId="{3FC41485-8CE8-46CB-A6B9-E9E1A87FBE7E}" srcOrd="6" destOrd="0" presId="urn:microsoft.com/office/officeart/2018/2/layout/IconLabelList"/>
    <dgm:cxn modelId="{606C12DA-B99A-E347-B8DD-270128B8B4AC}" type="presParOf" srcId="{3FC41485-8CE8-46CB-A6B9-E9E1A87FBE7E}" destId="{C9E68D7B-334D-4E32-A53F-4CD6C873F924}" srcOrd="0" destOrd="0" presId="urn:microsoft.com/office/officeart/2018/2/layout/IconLabelList"/>
    <dgm:cxn modelId="{917EDEC7-7C1A-D04F-BFBD-8E7D9EFF5C46}" type="presParOf" srcId="{3FC41485-8CE8-46CB-A6B9-E9E1A87FBE7E}" destId="{A00EF51E-2676-4347-9043-B88DECCED13F}" srcOrd="1" destOrd="0" presId="urn:microsoft.com/office/officeart/2018/2/layout/IconLabelList"/>
    <dgm:cxn modelId="{9424D5AD-1DB1-8C47-800B-38E762C19610}" type="presParOf" srcId="{3FC41485-8CE8-46CB-A6B9-E9E1A87FBE7E}" destId="{A2E3E543-C606-47E3-B8B1-DCA43BC0C83B}"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C9C89A2-07FC-4711-94F9-1BB59063BA88}"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E257535A-75B3-4F57-B254-6C167238DC1F}">
      <dgm:prSet/>
      <dgm:spPr/>
      <dgm:t>
        <a:bodyPr/>
        <a:lstStyle/>
        <a:p>
          <a:r>
            <a:rPr lang="en-IN"/>
            <a:t>The healthcare system mainly lacks in given that specialised NF1 centres, predominantly for adults, leading to untrustworthy care superiority and medical interventions (Karwacki, 2025). </a:t>
          </a:r>
          <a:endParaRPr lang="en-US"/>
        </a:p>
      </dgm:t>
    </dgm:pt>
    <dgm:pt modelId="{8F78C0C5-E91C-4092-B247-3FCE8D05D0EA}" type="parTrans" cxnId="{2C81BBC1-79BB-4E20-A5DA-A597417002BF}">
      <dgm:prSet/>
      <dgm:spPr/>
      <dgm:t>
        <a:bodyPr/>
        <a:lstStyle/>
        <a:p>
          <a:endParaRPr lang="en-US"/>
        </a:p>
      </dgm:t>
    </dgm:pt>
    <dgm:pt modelId="{D8A1FDD7-C221-489B-8E8F-F0261E779158}" type="sibTrans" cxnId="{2C81BBC1-79BB-4E20-A5DA-A597417002BF}">
      <dgm:prSet/>
      <dgm:spPr/>
      <dgm:t>
        <a:bodyPr/>
        <a:lstStyle/>
        <a:p>
          <a:endParaRPr lang="en-US"/>
        </a:p>
      </dgm:t>
    </dgm:pt>
    <dgm:pt modelId="{40757655-CE7F-4A7A-83DA-50339796FE5E}">
      <dgm:prSet/>
      <dgm:spPr/>
      <dgm:t>
        <a:bodyPr/>
        <a:lstStyle/>
        <a:p>
          <a:r>
            <a:rPr lang="en-IN" dirty="0"/>
            <a:t>Many GPs have low awareness of NF1, which reasons them to miss early indications of these medicinal conditions (</a:t>
          </a:r>
          <a:r>
            <a:rPr lang="en-IN" dirty="0" err="1"/>
            <a:t>Karwacki</a:t>
          </a:r>
          <a:r>
            <a:rPr lang="en-IN" dirty="0"/>
            <a:t>, 2023). </a:t>
          </a:r>
          <a:endParaRPr lang="en-US" dirty="0"/>
        </a:p>
      </dgm:t>
    </dgm:pt>
    <dgm:pt modelId="{479FA793-F5C6-4626-9873-D827789749EC}" type="parTrans" cxnId="{0A935779-96BF-4DF4-9247-E32DA4035CD3}">
      <dgm:prSet/>
      <dgm:spPr/>
      <dgm:t>
        <a:bodyPr/>
        <a:lstStyle/>
        <a:p>
          <a:endParaRPr lang="en-US"/>
        </a:p>
      </dgm:t>
    </dgm:pt>
    <dgm:pt modelId="{A907E6A9-4D50-423A-B701-97D4189AD3AD}" type="sibTrans" cxnId="{0A935779-96BF-4DF4-9247-E32DA4035CD3}">
      <dgm:prSet/>
      <dgm:spPr/>
      <dgm:t>
        <a:bodyPr/>
        <a:lstStyle/>
        <a:p>
          <a:endParaRPr lang="en-US"/>
        </a:p>
      </dgm:t>
    </dgm:pt>
    <dgm:pt modelId="{5C645D0C-3C70-4808-8E54-169B4FC339DD}">
      <dgm:prSet/>
      <dgm:spPr/>
      <dgm:t>
        <a:bodyPr/>
        <a:lstStyle/>
        <a:p>
          <a:r>
            <a:rPr lang="en-IN"/>
            <a:t>Since NF1's early signs are frequently disregarded or normalised by clinicians, this ultimately leads to missed occasions for proactive administration (Kowal and Domaradzki, 2025). </a:t>
          </a:r>
          <a:endParaRPr lang="en-US"/>
        </a:p>
      </dgm:t>
    </dgm:pt>
    <dgm:pt modelId="{DF15685C-DA32-475C-AF6D-81E0D92F990E}" type="parTrans" cxnId="{58EB1EBD-C380-4572-B178-65BB71A44D46}">
      <dgm:prSet/>
      <dgm:spPr/>
      <dgm:t>
        <a:bodyPr/>
        <a:lstStyle/>
        <a:p>
          <a:endParaRPr lang="en-US"/>
        </a:p>
      </dgm:t>
    </dgm:pt>
    <dgm:pt modelId="{4BDA9C0D-A4F1-469B-BA9F-531013D2B7F7}" type="sibTrans" cxnId="{58EB1EBD-C380-4572-B178-65BB71A44D46}">
      <dgm:prSet/>
      <dgm:spPr/>
      <dgm:t>
        <a:bodyPr/>
        <a:lstStyle/>
        <a:p>
          <a:endParaRPr lang="en-US"/>
        </a:p>
      </dgm:t>
    </dgm:pt>
    <dgm:pt modelId="{BC7045FF-16D2-4D8D-B761-E12709FB6A74}">
      <dgm:prSet/>
      <dgm:spPr/>
      <dgm:t>
        <a:bodyPr/>
        <a:lstStyle/>
        <a:p>
          <a:r>
            <a:rPr lang="en-IN"/>
            <a:t>The current Polish national precautionary and check-up curriculums fail in providing details for the cancer risks related with NF1, which requires specialised monitoring (Karwacki, 2023).</a:t>
          </a:r>
          <a:endParaRPr lang="en-US"/>
        </a:p>
      </dgm:t>
    </dgm:pt>
    <dgm:pt modelId="{C819EF09-D8D2-4E6A-B2F1-E19DF5391464}" type="parTrans" cxnId="{4154CDEE-2BDA-4300-B434-77B22884EDBC}">
      <dgm:prSet/>
      <dgm:spPr/>
      <dgm:t>
        <a:bodyPr/>
        <a:lstStyle/>
        <a:p>
          <a:endParaRPr lang="en-US"/>
        </a:p>
      </dgm:t>
    </dgm:pt>
    <dgm:pt modelId="{DB70A4A2-34AD-40C4-83A3-2BA6E7CC5EED}" type="sibTrans" cxnId="{4154CDEE-2BDA-4300-B434-77B22884EDBC}">
      <dgm:prSet/>
      <dgm:spPr/>
      <dgm:t>
        <a:bodyPr/>
        <a:lstStyle/>
        <a:p>
          <a:endParaRPr lang="en-US"/>
        </a:p>
      </dgm:t>
    </dgm:pt>
    <dgm:pt modelId="{AEA1A2F0-F87D-2B49-BC68-F423650718C3}" type="pres">
      <dgm:prSet presAssocID="{BC9C89A2-07FC-4711-94F9-1BB59063BA88}" presName="diagram" presStyleCnt="0">
        <dgm:presLayoutVars>
          <dgm:dir/>
          <dgm:resizeHandles val="exact"/>
        </dgm:presLayoutVars>
      </dgm:prSet>
      <dgm:spPr/>
    </dgm:pt>
    <dgm:pt modelId="{03AC11BB-8A89-9F4C-A378-7B7B01FD8E13}" type="pres">
      <dgm:prSet presAssocID="{E257535A-75B3-4F57-B254-6C167238DC1F}" presName="node" presStyleLbl="node1" presStyleIdx="0" presStyleCnt="4">
        <dgm:presLayoutVars>
          <dgm:bulletEnabled val="1"/>
        </dgm:presLayoutVars>
      </dgm:prSet>
      <dgm:spPr/>
    </dgm:pt>
    <dgm:pt modelId="{7D3C6933-51F1-9D49-9D7D-05B6F67A2E98}" type="pres">
      <dgm:prSet presAssocID="{D8A1FDD7-C221-489B-8E8F-F0261E779158}" presName="sibTrans" presStyleLbl="sibTrans2D1" presStyleIdx="0" presStyleCnt="3"/>
      <dgm:spPr/>
    </dgm:pt>
    <dgm:pt modelId="{6404BB17-8CD7-6B49-8C7A-050BFDA105AE}" type="pres">
      <dgm:prSet presAssocID="{D8A1FDD7-C221-489B-8E8F-F0261E779158}" presName="connectorText" presStyleLbl="sibTrans2D1" presStyleIdx="0" presStyleCnt="3"/>
      <dgm:spPr/>
    </dgm:pt>
    <dgm:pt modelId="{CF2F1E01-4A56-6F47-9C2E-B156AB72FA36}" type="pres">
      <dgm:prSet presAssocID="{40757655-CE7F-4A7A-83DA-50339796FE5E}" presName="node" presStyleLbl="node1" presStyleIdx="1" presStyleCnt="4">
        <dgm:presLayoutVars>
          <dgm:bulletEnabled val="1"/>
        </dgm:presLayoutVars>
      </dgm:prSet>
      <dgm:spPr/>
    </dgm:pt>
    <dgm:pt modelId="{39DE1B46-B479-154C-BABE-064C45CFF1C0}" type="pres">
      <dgm:prSet presAssocID="{A907E6A9-4D50-423A-B701-97D4189AD3AD}" presName="sibTrans" presStyleLbl="sibTrans2D1" presStyleIdx="1" presStyleCnt="3"/>
      <dgm:spPr/>
    </dgm:pt>
    <dgm:pt modelId="{4AB54D52-EA93-8444-A047-00D42B797FA0}" type="pres">
      <dgm:prSet presAssocID="{A907E6A9-4D50-423A-B701-97D4189AD3AD}" presName="connectorText" presStyleLbl="sibTrans2D1" presStyleIdx="1" presStyleCnt="3"/>
      <dgm:spPr/>
    </dgm:pt>
    <dgm:pt modelId="{EA0D2FED-7F7F-F546-9DDD-9EB6A1B95F8A}" type="pres">
      <dgm:prSet presAssocID="{5C645D0C-3C70-4808-8E54-169B4FC339DD}" presName="node" presStyleLbl="node1" presStyleIdx="2" presStyleCnt="4">
        <dgm:presLayoutVars>
          <dgm:bulletEnabled val="1"/>
        </dgm:presLayoutVars>
      </dgm:prSet>
      <dgm:spPr/>
    </dgm:pt>
    <dgm:pt modelId="{BA0AF49A-8A40-B644-ADCF-F47C37A30CAE}" type="pres">
      <dgm:prSet presAssocID="{4BDA9C0D-A4F1-469B-BA9F-531013D2B7F7}" presName="sibTrans" presStyleLbl="sibTrans2D1" presStyleIdx="2" presStyleCnt="3"/>
      <dgm:spPr/>
    </dgm:pt>
    <dgm:pt modelId="{715CCAF2-B504-5B40-B201-BD65EB586DD6}" type="pres">
      <dgm:prSet presAssocID="{4BDA9C0D-A4F1-469B-BA9F-531013D2B7F7}" presName="connectorText" presStyleLbl="sibTrans2D1" presStyleIdx="2" presStyleCnt="3"/>
      <dgm:spPr/>
    </dgm:pt>
    <dgm:pt modelId="{E44249EF-725B-DE4B-86FF-7B1090EE20DF}" type="pres">
      <dgm:prSet presAssocID="{BC7045FF-16D2-4D8D-B761-E12709FB6A74}" presName="node" presStyleLbl="node1" presStyleIdx="3" presStyleCnt="4">
        <dgm:presLayoutVars>
          <dgm:bulletEnabled val="1"/>
        </dgm:presLayoutVars>
      </dgm:prSet>
      <dgm:spPr/>
    </dgm:pt>
  </dgm:ptLst>
  <dgm:cxnLst>
    <dgm:cxn modelId="{5A93BF01-32D0-FF4B-942F-0ACBB33D0B29}" type="presOf" srcId="{4BDA9C0D-A4F1-469B-BA9F-531013D2B7F7}" destId="{BA0AF49A-8A40-B644-ADCF-F47C37A30CAE}" srcOrd="0" destOrd="0" presId="urn:microsoft.com/office/officeart/2005/8/layout/process5"/>
    <dgm:cxn modelId="{4035213C-F3B9-804C-B08E-F78CABB363FF}" type="presOf" srcId="{40757655-CE7F-4A7A-83DA-50339796FE5E}" destId="{CF2F1E01-4A56-6F47-9C2E-B156AB72FA36}" srcOrd="0" destOrd="0" presId="urn:microsoft.com/office/officeart/2005/8/layout/process5"/>
    <dgm:cxn modelId="{41A88151-6409-3640-BE14-69A28D0919C5}" type="presOf" srcId="{D8A1FDD7-C221-489B-8E8F-F0261E779158}" destId="{6404BB17-8CD7-6B49-8C7A-050BFDA105AE}" srcOrd="1" destOrd="0" presId="urn:microsoft.com/office/officeart/2005/8/layout/process5"/>
    <dgm:cxn modelId="{0A935779-96BF-4DF4-9247-E32DA4035CD3}" srcId="{BC9C89A2-07FC-4711-94F9-1BB59063BA88}" destId="{40757655-CE7F-4A7A-83DA-50339796FE5E}" srcOrd="1" destOrd="0" parTransId="{479FA793-F5C6-4626-9873-D827789749EC}" sibTransId="{A907E6A9-4D50-423A-B701-97D4189AD3AD}"/>
    <dgm:cxn modelId="{6BF71C89-B0F7-E844-A31D-EEE0C9028475}" type="presOf" srcId="{5C645D0C-3C70-4808-8E54-169B4FC339DD}" destId="{EA0D2FED-7F7F-F546-9DDD-9EB6A1B95F8A}" srcOrd="0" destOrd="0" presId="urn:microsoft.com/office/officeart/2005/8/layout/process5"/>
    <dgm:cxn modelId="{0AE24190-ACC4-C840-9725-2FB65D65017F}" type="presOf" srcId="{E257535A-75B3-4F57-B254-6C167238DC1F}" destId="{03AC11BB-8A89-9F4C-A378-7B7B01FD8E13}" srcOrd="0" destOrd="0" presId="urn:microsoft.com/office/officeart/2005/8/layout/process5"/>
    <dgm:cxn modelId="{9E822293-669E-E54E-A9C5-93AB8AE52DFD}" type="presOf" srcId="{BC7045FF-16D2-4D8D-B761-E12709FB6A74}" destId="{E44249EF-725B-DE4B-86FF-7B1090EE20DF}" srcOrd="0" destOrd="0" presId="urn:microsoft.com/office/officeart/2005/8/layout/process5"/>
    <dgm:cxn modelId="{8A7BDD98-4E67-F041-B4F5-17C8EB6E89DE}" type="presOf" srcId="{BC9C89A2-07FC-4711-94F9-1BB59063BA88}" destId="{AEA1A2F0-F87D-2B49-BC68-F423650718C3}" srcOrd="0" destOrd="0" presId="urn:microsoft.com/office/officeart/2005/8/layout/process5"/>
    <dgm:cxn modelId="{25754CA0-CD66-4B4A-8913-6DEEE8991F7C}" type="presOf" srcId="{A907E6A9-4D50-423A-B701-97D4189AD3AD}" destId="{4AB54D52-EA93-8444-A047-00D42B797FA0}" srcOrd="1" destOrd="0" presId="urn:microsoft.com/office/officeart/2005/8/layout/process5"/>
    <dgm:cxn modelId="{58EB1EBD-C380-4572-B178-65BB71A44D46}" srcId="{BC9C89A2-07FC-4711-94F9-1BB59063BA88}" destId="{5C645D0C-3C70-4808-8E54-169B4FC339DD}" srcOrd="2" destOrd="0" parTransId="{DF15685C-DA32-475C-AF6D-81E0D92F990E}" sibTransId="{4BDA9C0D-A4F1-469B-BA9F-531013D2B7F7}"/>
    <dgm:cxn modelId="{2C81BBC1-79BB-4E20-A5DA-A597417002BF}" srcId="{BC9C89A2-07FC-4711-94F9-1BB59063BA88}" destId="{E257535A-75B3-4F57-B254-6C167238DC1F}" srcOrd="0" destOrd="0" parTransId="{8F78C0C5-E91C-4092-B247-3FCE8D05D0EA}" sibTransId="{D8A1FDD7-C221-489B-8E8F-F0261E779158}"/>
    <dgm:cxn modelId="{7581C2D1-C8AD-B34F-8E74-061362993BAF}" type="presOf" srcId="{4BDA9C0D-A4F1-469B-BA9F-531013D2B7F7}" destId="{715CCAF2-B504-5B40-B201-BD65EB586DD6}" srcOrd="1" destOrd="0" presId="urn:microsoft.com/office/officeart/2005/8/layout/process5"/>
    <dgm:cxn modelId="{F133B8E0-78A3-7640-829B-B6369E30D9B6}" type="presOf" srcId="{D8A1FDD7-C221-489B-8E8F-F0261E779158}" destId="{7D3C6933-51F1-9D49-9D7D-05B6F67A2E98}" srcOrd="0" destOrd="0" presId="urn:microsoft.com/office/officeart/2005/8/layout/process5"/>
    <dgm:cxn modelId="{499A23E7-8AD1-374C-99A4-DF933DB5CD12}" type="presOf" srcId="{A907E6A9-4D50-423A-B701-97D4189AD3AD}" destId="{39DE1B46-B479-154C-BABE-064C45CFF1C0}" srcOrd="0" destOrd="0" presId="urn:microsoft.com/office/officeart/2005/8/layout/process5"/>
    <dgm:cxn modelId="{4154CDEE-2BDA-4300-B434-77B22884EDBC}" srcId="{BC9C89A2-07FC-4711-94F9-1BB59063BA88}" destId="{BC7045FF-16D2-4D8D-B761-E12709FB6A74}" srcOrd="3" destOrd="0" parTransId="{C819EF09-D8D2-4E6A-B2F1-E19DF5391464}" sibTransId="{DB70A4A2-34AD-40C4-83A3-2BA6E7CC5EED}"/>
    <dgm:cxn modelId="{75D0C60A-5818-2B42-8E89-4A486B8B2EBD}" type="presParOf" srcId="{AEA1A2F0-F87D-2B49-BC68-F423650718C3}" destId="{03AC11BB-8A89-9F4C-A378-7B7B01FD8E13}" srcOrd="0" destOrd="0" presId="urn:microsoft.com/office/officeart/2005/8/layout/process5"/>
    <dgm:cxn modelId="{1B579C91-D378-8849-8913-629B9FC4D823}" type="presParOf" srcId="{AEA1A2F0-F87D-2B49-BC68-F423650718C3}" destId="{7D3C6933-51F1-9D49-9D7D-05B6F67A2E98}" srcOrd="1" destOrd="0" presId="urn:microsoft.com/office/officeart/2005/8/layout/process5"/>
    <dgm:cxn modelId="{3036E9F2-A534-D24F-9F16-F5C1A4CC7A3D}" type="presParOf" srcId="{7D3C6933-51F1-9D49-9D7D-05B6F67A2E98}" destId="{6404BB17-8CD7-6B49-8C7A-050BFDA105AE}" srcOrd="0" destOrd="0" presId="urn:microsoft.com/office/officeart/2005/8/layout/process5"/>
    <dgm:cxn modelId="{E48294D6-9181-DA41-9A6C-9025B967B43D}" type="presParOf" srcId="{AEA1A2F0-F87D-2B49-BC68-F423650718C3}" destId="{CF2F1E01-4A56-6F47-9C2E-B156AB72FA36}" srcOrd="2" destOrd="0" presId="urn:microsoft.com/office/officeart/2005/8/layout/process5"/>
    <dgm:cxn modelId="{FE77B869-8B72-0442-B89D-8009CD8F2ABA}" type="presParOf" srcId="{AEA1A2F0-F87D-2B49-BC68-F423650718C3}" destId="{39DE1B46-B479-154C-BABE-064C45CFF1C0}" srcOrd="3" destOrd="0" presId="urn:microsoft.com/office/officeart/2005/8/layout/process5"/>
    <dgm:cxn modelId="{723B524C-E5D3-024D-93B4-8FE544153C91}" type="presParOf" srcId="{39DE1B46-B479-154C-BABE-064C45CFF1C0}" destId="{4AB54D52-EA93-8444-A047-00D42B797FA0}" srcOrd="0" destOrd="0" presId="urn:microsoft.com/office/officeart/2005/8/layout/process5"/>
    <dgm:cxn modelId="{77635AE7-2240-E44B-B522-500E72AC5B22}" type="presParOf" srcId="{AEA1A2F0-F87D-2B49-BC68-F423650718C3}" destId="{EA0D2FED-7F7F-F546-9DDD-9EB6A1B95F8A}" srcOrd="4" destOrd="0" presId="urn:microsoft.com/office/officeart/2005/8/layout/process5"/>
    <dgm:cxn modelId="{492FB075-727E-CB4C-8FF9-AFE2E00AD0A9}" type="presParOf" srcId="{AEA1A2F0-F87D-2B49-BC68-F423650718C3}" destId="{BA0AF49A-8A40-B644-ADCF-F47C37A30CAE}" srcOrd="5" destOrd="0" presId="urn:microsoft.com/office/officeart/2005/8/layout/process5"/>
    <dgm:cxn modelId="{A05CBE4D-1B0F-DC4F-9C4C-63A10F9417A7}" type="presParOf" srcId="{BA0AF49A-8A40-B644-ADCF-F47C37A30CAE}" destId="{715CCAF2-B504-5B40-B201-BD65EB586DD6}" srcOrd="0" destOrd="0" presId="urn:microsoft.com/office/officeart/2005/8/layout/process5"/>
    <dgm:cxn modelId="{0D7690FC-3991-584D-BA01-F1D7907C27C4}" type="presParOf" srcId="{AEA1A2F0-F87D-2B49-BC68-F423650718C3}" destId="{E44249EF-725B-DE4B-86FF-7B1090EE20DF}" srcOrd="6"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CE88892-427B-4394-85D0-F31DE6746A0C}"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100DC449-3F6F-4614-B7F9-E8B36D9092AD}">
      <dgm:prSet/>
      <dgm:spPr/>
      <dgm:t>
        <a:bodyPr/>
        <a:lstStyle/>
        <a:p>
          <a:pPr>
            <a:defRPr cap="all"/>
          </a:pPr>
          <a:r>
            <a:rPr lang="en-US"/>
            <a:t>The Swiss Cheese Model helps in recognising root causes of the healthcare quality issues through the analysis of various factors.</a:t>
          </a:r>
        </a:p>
      </dgm:t>
    </dgm:pt>
    <dgm:pt modelId="{BE8E2F80-6D48-4995-82D2-D76B3DCBC890}" type="parTrans" cxnId="{8191A293-FE19-4BC8-9E5E-F4973B849FA2}">
      <dgm:prSet/>
      <dgm:spPr/>
      <dgm:t>
        <a:bodyPr/>
        <a:lstStyle/>
        <a:p>
          <a:endParaRPr lang="en-US"/>
        </a:p>
      </dgm:t>
    </dgm:pt>
    <dgm:pt modelId="{6AB89782-91FC-4D2E-B751-3F962562FDE3}" type="sibTrans" cxnId="{8191A293-FE19-4BC8-9E5E-F4973B849FA2}">
      <dgm:prSet/>
      <dgm:spPr/>
      <dgm:t>
        <a:bodyPr/>
        <a:lstStyle/>
        <a:p>
          <a:endParaRPr lang="en-US"/>
        </a:p>
      </dgm:t>
    </dgm:pt>
    <dgm:pt modelId="{02980267-F450-466A-A7B2-A7BFB618A59E}">
      <dgm:prSet/>
      <dgm:spPr/>
      <dgm:t>
        <a:bodyPr/>
        <a:lstStyle/>
        <a:p>
          <a:pPr>
            <a:defRPr cap="all"/>
          </a:pPr>
          <a:r>
            <a:rPr lang="en-US"/>
            <a:t>The model also outlines the major system challenges, such as lack of practitioners and specialists in NF1 clinics, limited knowledge about the disease treatment and referral pathways. </a:t>
          </a:r>
        </a:p>
      </dgm:t>
    </dgm:pt>
    <dgm:pt modelId="{F89A558B-1A91-4BA6-BD98-3CE3B31FDA45}" type="parTrans" cxnId="{761EBE83-F324-4ECC-9651-A96ACB135E33}">
      <dgm:prSet/>
      <dgm:spPr/>
      <dgm:t>
        <a:bodyPr/>
        <a:lstStyle/>
        <a:p>
          <a:endParaRPr lang="en-US"/>
        </a:p>
      </dgm:t>
    </dgm:pt>
    <dgm:pt modelId="{052C5A82-20B1-49BA-AF10-B8EE6570FAC2}" type="sibTrans" cxnId="{761EBE83-F324-4ECC-9651-A96ACB135E33}">
      <dgm:prSet/>
      <dgm:spPr/>
      <dgm:t>
        <a:bodyPr/>
        <a:lstStyle/>
        <a:p>
          <a:endParaRPr lang="en-US"/>
        </a:p>
      </dgm:t>
    </dgm:pt>
    <dgm:pt modelId="{03B74F09-F90C-436E-8B7C-D3F8EDC1BDA0}">
      <dgm:prSet/>
      <dgm:spPr/>
      <dgm:t>
        <a:bodyPr/>
        <a:lstStyle/>
        <a:p>
          <a:pPr>
            <a:defRPr cap="all"/>
          </a:pPr>
          <a:r>
            <a:rPr lang="en-US"/>
            <a:t>By implementing both of this model, it can be seen that poor staff awareness, inconsistent communication, lack of knowledge and weak care quality has led to delayed diagnosis, increased complications and negative patient experiences.</a:t>
          </a:r>
        </a:p>
      </dgm:t>
    </dgm:pt>
    <dgm:pt modelId="{4276BB61-11A8-4705-9ED3-63D92FFE3E5E}" type="parTrans" cxnId="{E49A161E-0AF1-4F8B-814E-476329293989}">
      <dgm:prSet/>
      <dgm:spPr/>
      <dgm:t>
        <a:bodyPr/>
        <a:lstStyle/>
        <a:p>
          <a:endParaRPr lang="en-US"/>
        </a:p>
      </dgm:t>
    </dgm:pt>
    <dgm:pt modelId="{D47A900B-0B5C-41A5-BD60-CC8425EC92EA}" type="sibTrans" cxnId="{E49A161E-0AF1-4F8B-814E-476329293989}">
      <dgm:prSet/>
      <dgm:spPr/>
      <dgm:t>
        <a:bodyPr/>
        <a:lstStyle/>
        <a:p>
          <a:endParaRPr lang="en-US"/>
        </a:p>
      </dgm:t>
    </dgm:pt>
    <dgm:pt modelId="{5C868549-FE8D-49DC-956A-BB6B7111F717}" type="pres">
      <dgm:prSet presAssocID="{BCE88892-427B-4394-85D0-F31DE6746A0C}" presName="root" presStyleCnt="0">
        <dgm:presLayoutVars>
          <dgm:dir/>
          <dgm:resizeHandles val="exact"/>
        </dgm:presLayoutVars>
      </dgm:prSet>
      <dgm:spPr/>
    </dgm:pt>
    <dgm:pt modelId="{C6C3047B-FDA7-4CB0-8CCD-354A930377B9}" type="pres">
      <dgm:prSet presAssocID="{100DC449-3F6F-4614-B7F9-E8B36D9092AD}" presName="compNode" presStyleCnt="0"/>
      <dgm:spPr/>
    </dgm:pt>
    <dgm:pt modelId="{1B188026-2D37-4237-866E-7F867B342528}" type="pres">
      <dgm:prSet presAssocID="{100DC449-3F6F-4614-B7F9-E8B36D9092AD}" presName="iconBgRect" presStyleLbl="bgShp" presStyleIdx="0" presStyleCnt="3"/>
      <dgm:spPr>
        <a:prstGeom prst="round2DiagRect">
          <a:avLst>
            <a:gd name="adj1" fmla="val 29727"/>
            <a:gd name="adj2" fmla="val 0"/>
          </a:avLst>
        </a:prstGeom>
      </dgm:spPr>
    </dgm:pt>
    <dgm:pt modelId="{AF156F70-BC7F-48FF-BCA9-2B3BB204DC19}" type="pres">
      <dgm:prSet presAssocID="{100DC449-3F6F-4614-B7F9-E8B36D9092A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dicine"/>
        </a:ext>
      </dgm:extLst>
    </dgm:pt>
    <dgm:pt modelId="{4909067D-97A1-42AD-B9EC-FA1011E89572}" type="pres">
      <dgm:prSet presAssocID="{100DC449-3F6F-4614-B7F9-E8B36D9092AD}" presName="spaceRect" presStyleCnt="0"/>
      <dgm:spPr/>
    </dgm:pt>
    <dgm:pt modelId="{7E60EEC8-2248-499C-99CA-725D801607EC}" type="pres">
      <dgm:prSet presAssocID="{100DC449-3F6F-4614-B7F9-E8B36D9092AD}" presName="textRect" presStyleLbl="revTx" presStyleIdx="0" presStyleCnt="3">
        <dgm:presLayoutVars>
          <dgm:chMax val="1"/>
          <dgm:chPref val="1"/>
        </dgm:presLayoutVars>
      </dgm:prSet>
      <dgm:spPr/>
    </dgm:pt>
    <dgm:pt modelId="{6AC63555-D289-42C1-ACC8-8081662BE0F2}" type="pres">
      <dgm:prSet presAssocID="{6AB89782-91FC-4D2E-B751-3F962562FDE3}" presName="sibTrans" presStyleCnt="0"/>
      <dgm:spPr/>
    </dgm:pt>
    <dgm:pt modelId="{37CEFF7D-D642-445C-915E-AD256A928406}" type="pres">
      <dgm:prSet presAssocID="{02980267-F450-466A-A7B2-A7BFB618A59E}" presName="compNode" presStyleCnt="0"/>
      <dgm:spPr/>
    </dgm:pt>
    <dgm:pt modelId="{938F453B-77FA-4C8F-8B36-5E9B73317D63}" type="pres">
      <dgm:prSet presAssocID="{02980267-F450-466A-A7B2-A7BFB618A59E}" presName="iconBgRect" presStyleLbl="bgShp" presStyleIdx="1" presStyleCnt="3"/>
      <dgm:spPr>
        <a:prstGeom prst="round2DiagRect">
          <a:avLst>
            <a:gd name="adj1" fmla="val 29727"/>
            <a:gd name="adj2" fmla="val 0"/>
          </a:avLst>
        </a:prstGeom>
      </dgm:spPr>
    </dgm:pt>
    <dgm:pt modelId="{D84437AE-168C-446C-980B-5D14DC442B61}" type="pres">
      <dgm:prSet presAssocID="{02980267-F450-466A-A7B2-A7BFB618A59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ethoscope"/>
        </a:ext>
      </dgm:extLst>
    </dgm:pt>
    <dgm:pt modelId="{4861D4B3-584B-4FEA-A952-95CF1FF32F20}" type="pres">
      <dgm:prSet presAssocID="{02980267-F450-466A-A7B2-A7BFB618A59E}" presName="spaceRect" presStyleCnt="0"/>
      <dgm:spPr/>
    </dgm:pt>
    <dgm:pt modelId="{7FDB8A64-3800-4CB0-BE25-CA6F248D7730}" type="pres">
      <dgm:prSet presAssocID="{02980267-F450-466A-A7B2-A7BFB618A59E}" presName="textRect" presStyleLbl="revTx" presStyleIdx="1" presStyleCnt="3">
        <dgm:presLayoutVars>
          <dgm:chMax val="1"/>
          <dgm:chPref val="1"/>
        </dgm:presLayoutVars>
      </dgm:prSet>
      <dgm:spPr/>
    </dgm:pt>
    <dgm:pt modelId="{913D3182-70FF-4AA9-AFCE-5E8BACF1ECEC}" type="pres">
      <dgm:prSet presAssocID="{052C5A82-20B1-49BA-AF10-B8EE6570FAC2}" presName="sibTrans" presStyleCnt="0"/>
      <dgm:spPr/>
    </dgm:pt>
    <dgm:pt modelId="{40731D4D-67BC-4ABC-995E-802F1E4D6DB2}" type="pres">
      <dgm:prSet presAssocID="{03B74F09-F90C-436E-8B7C-D3F8EDC1BDA0}" presName="compNode" presStyleCnt="0"/>
      <dgm:spPr/>
    </dgm:pt>
    <dgm:pt modelId="{62B9E621-9980-4DEF-A511-1D9000C44C68}" type="pres">
      <dgm:prSet presAssocID="{03B74F09-F90C-436E-8B7C-D3F8EDC1BDA0}" presName="iconBgRect" presStyleLbl="bgShp" presStyleIdx="2" presStyleCnt="3"/>
      <dgm:spPr>
        <a:prstGeom prst="round2DiagRect">
          <a:avLst>
            <a:gd name="adj1" fmla="val 29727"/>
            <a:gd name="adj2" fmla="val 0"/>
          </a:avLst>
        </a:prstGeom>
      </dgm:spPr>
    </dgm:pt>
    <dgm:pt modelId="{7C0D8AFF-30C7-4ECF-997E-647000EEF93D}" type="pres">
      <dgm:prSet presAssocID="{03B74F09-F90C-436E-8B7C-D3F8EDC1BDA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 Network"/>
        </a:ext>
      </dgm:extLst>
    </dgm:pt>
    <dgm:pt modelId="{773FD7EA-8719-4A32-9B39-E24CBA2F4D3F}" type="pres">
      <dgm:prSet presAssocID="{03B74F09-F90C-436E-8B7C-D3F8EDC1BDA0}" presName="spaceRect" presStyleCnt="0"/>
      <dgm:spPr/>
    </dgm:pt>
    <dgm:pt modelId="{36ECD7F8-3673-4244-A2B1-33655D8A6122}" type="pres">
      <dgm:prSet presAssocID="{03B74F09-F90C-436E-8B7C-D3F8EDC1BDA0}" presName="textRect" presStyleLbl="revTx" presStyleIdx="2" presStyleCnt="3">
        <dgm:presLayoutVars>
          <dgm:chMax val="1"/>
          <dgm:chPref val="1"/>
        </dgm:presLayoutVars>
      </dgm:prSet>
      <dgm:spPr/>
    </dgm:pt>
  </dgm:ptLst>
  <dgm:cxnLst>
    <dgm:cxn modelId="{3AB56F08-549A-4AD6-8293-C7D579B5652F}" type="presOf" srcId="{03B74F09-F90C-436E-8B7C-D3F8EDC1BDA0}" destId="{36ECD7F8-3673-4244-A2B1-33655D8A6122}" srcOrd="0" destOrd="0" presId="urn:microsoft.com/office/officeart/2018/5/layout/IconLeafLabelList"/>
    <dgm:cxn modelId="{E49A161E-0AF1-4F8B-814E-476329293989}" srcId="{BCE88892-427B-4394-85D0-F31DE6746A0C}" destId="{03B74F09-F90C-436E-8B7C-D3F8EDC1BDA0}" srcOrd="2" destOrd="0" parTransId="{4276BB61-11A8-4705-9ED3-63D92FFE3E5E}" sibTransId="{D47A900B-0B5C-41A5-BD60-CC8425EC92EA}"/>
    <dgm:cxn modelId="{BAE5231E-6DCE-4D52-BBB8-2CE88F85756D}" type="presOf" srcId="{02980267-F450-466A-A7B2-A7BFB618A59E}" destId="{7FDB8A64-3800-4CB0-BE25-CA6F248D7730}" srcOrd="0" destOrd="0" presId="urn:microsoft.com/office/officeart/2018/5/layout/IconLeafLabelList"/>
    <dgm:cxn modelId="{2EEF545D-B28F-4935-B256-8A44B5994B68}" type="presOf" srcId="{BCE88892-427B-4394-85D0-F31DE6746A0C}" destId="{5C868549-FE8D-49DC-956A-BB6B7111F717}" srcOrd="0" destOrd="0" presId="urn:microsoft.com/office/officeart/2018/5/layout/IconLeafLabelList"/>
    <dgm:cxn modelId="{761EBE83-F324-4ECC-9651-A96ACB135E33}" srcId="{BCE88892-427B-4394-85D0-F31DE6746A0C}" destId="{02980267-F450-466A-A7B2-A7BFB618A59E}" srcOrd="1" destOrd="0" parTransId="{F89A558B-1A91-4BA6-BD98-3CE3B31FDA45}" sibTransId="{052C5A82-20B1-49BA-AF10-B8EE6570FAC2}"/>
    <dgm:cxn modelId="{B84AC091-B0E2-4B51-AEED-AD68B44BA580}" type="presOf" srcId="{100DC449-3F6F-4614-B7F9-E8B36D9092AD}" destId="{7E60EEC8-2248-499C-99CA-725D801607EC}" srcOrd="0" destOrd="0" presId="urn:microsoft.com/office/officeart/2018/5/layout/IconLeafLabelList"/>
    <dgm:cxn modelId="{8191A293-FE19-4BC8-9E5E-F4973B849FA2}" srcId="{BCE88892-427B-4394-85D0-F31DE6746A0C}" destId="{100DC449-3F6F-4614-B7F9-E8B36D9092AD}" srcOrd="0" destOrd="0" parTransId="{BE8E2F80-6D48-4995-82D2-D76B3DCBC890}" sibTransId="{6AB89782-91FC-4D2E-B751-3F962562FDE3}"/>
    <dgm:cxn modelId="{E84314F7-2679-499B-9DB0-3C9F6B37CB12}" type="presParOf" srcId="{5C868549-FE8D-49DC-956A-BB6B7111F717}" destId="{C6C3047B-FDA7-4CB0-8CCD-354A930377B9}" srcOrd="0" destOrd="0" presId="urn:microsoft.com/office/officeart/2018/5/layout/IconLeafLabelList"/>
    <dgm:cxn modelId="{FB3DE871-32DF-41F9-9AC2-1B741CDB8402}" type="presParOf" srcId="{C6C3047B-FDA7-4CB0-8CCD-354A930377B9}" destId="{1B188026-2D37-4237-866E-7F867B342528}" srcOrd="0" destOrd="0" presId="urn:microsoft.com/office/officeart/2018/5/layout/IconLeafLabelList"/>
    <dgm:cxn modelId="{7166D4C1-7893-4195-BED7-AA24EE3BFF57}" type="presParOf" srcId="{C6C3047B-FDA7-4CB0-8CCD-354A930377B9}" destId="{AF156F70-BC7F-48FF-BCA9-2B3BB204DC19}" srcOrd="1" destOrd="0" presId="urn:microsoft.com/office/officeart/2018/5/layout/IconLeafLabelList"/>
    <dgm:cxn modelId="{021348DC-CE7D-446C-80E9-3A4E28C3004D}" type="presParOf" srcId="{C6C3047B-FDA7-4CB0-8CCD-354A930377B9}" destId="{4909067D-97A1-42AD-B9EC-FA1011E89572}" srcOrd="2" destOrd="0" presId="urn:microsoft.com/office/officeart/2018/5/layout/IconLeafLabelList"/>
    <dgm:cxn modelId="{FFB2E08C-069C-4D20-A3E3-406D975DCC61}" type="presParOf" srcId="{C6C3047B-FDA7-4CB0-8CCD-354A930377B9}" destId="{7E60EEC8-2248-499C-99CA-725D801607EC}" srcOrd="3" destOrd="0" presId="urn:microsoft.com/office/officeart/2018/5/layout/IconLeafLabelList"/>
    <dgm:cxn modelId="{946C8F4B-02E9-4194-8203-78D7D714C6E3}" type="presParOf" srcId="{5C868549-FE8D-49DC-956A-BB6B7111F717}" destId="{6AC63555-D289-42C1-ACC8-8081662BE0F2}" srcOrd="1" destOrd="0" presId="urn:microsoft.com/office/officeart/2018/5/layout/IconLeafLabelList"/>
    <dgm:cxn modelId="{25DC1A86-65D8-418A-AD1E-A388FEBAD3C7}" type="presParOf" srcId="{5C868549-FE8D-49DC-956A-BB6B7111F717}" destId="{37CEFF7D-D642-445C-915E-AD256A928406}" srcOrd="2" destOrd="0" presId="urn:microsoft.com/office/officeart/2018/5/layout/IconLeafLabelList"/>
    <dgm:cxn modelId="{F9620204-B827-4D17-97AF-126BD46E0862}" type="presParOf" srcId="{37CEFF7D-D642-445C-915E-AD256A928406}" destId="{938F453B-77FA-4C8F-8B36-5E9B73317D63}" srcOrd="0" destOrd="0" presId="urn:microsoft.com/office/officeart/2018/5/layout/IconLeafLabelList"/>
    <dgm:cxn modelId="{1BB11964-F0A3-4E71-809B-5E59E9C33C3B}" type="presParOf" srcId="{37CEFF7D-D642-445C-915E-AD256A928406}" destId="{D84437AE-168C-446C-980B-5D14DC442B61}" srcOrd="1" destOrd="0" presId="urn:microsoft.com/office/officeart/2018/5/layout/IconLeafLabelList"/>
    <dgm:cxn modelId="{4219699B-2980-46FB-AF01-C7634DD63B11}" type="presParOf" srcId="{37CEFF7D-D642-445C-915E-AD256A928406}" destId="{4861D4B3-584B-4FEA-A952-95CF1FF32F20}" srcOrd="2" destOrd="0" presId="urn:microsoft.com/office/officeart/2018/5/layout/IconLeafLabelList"/>
    <dgm:cxn modelId="{05A60CC4-84A2-4413-B108-D7906A7869ED}" type="presParOf" srcId="{37CEFF7D-D642-445C-915E-AD256A928406}" destId="{7FDB8A64-3800-4CB0-BE25-CA6F248D7730}" srcOrd="3" destOrd="0" presId="urn:microsoft.com/office/officeart/2018/5/layout/IconLeafLabelList"/>
    <dgm:cxn modelId="{995B1C0B-12CC-4975-8876-123414FB99A5}" type="presParOf" srcId="{5C868549-FE8D-49DC-956A-BB6B7111F717}" destId="{913D3182-70FF-4AA9-AFCE-5E8BACF1ECEC}" srcOrd="3" destOrd="0" presId="urn:microsoft.com/office/officeart/2018/5/layout/IconLeafLabelList"/>
    <dgm:cxn modelId="{861B3CCE-EF93-4A69-A100-F8F8AC2570E4}" type="presParOf" srcId="{5C868549-FE8D-49DC-956A-BB6B7111F717}" destId="{40731D4D-67BC-4ABC-995E-802F1E4D6DB2}" srcOrd="4" destOrd="0" presId="urn:microsoft.com/office/officeart/2018/5/layout/IconLeafLabelList"/>
    <dgm:cxn modelId="{3C35A7CE-A312-4033-A20A-C0A909265448}" type="presParOf" srcId="{40731D4D-67BC-4ABC-995E-802F1E4D6DB2}" destId="{62B9E621-9980-4DEF-A511-1D9000C44C68}" srcOrd="0" destOrd="0" presId="urn:microsoft.com/office/officeart/2018/5/layout/IconLeafLabelList"/>
    <dgm:cxn modelId="{3D59FC98-C77F-49DB-942A-66EED908F1FD}" type="presParOf" srcId="{40731D4D-67BC-4ABC-995E-802F1E4D6DB2}" destId="{7C0D8AFF-30C7-4ECF-997E-647000EEF93D}" srcOrd="1" destOrd="0" presId="urn:microsoft.com/office/officeart/2018/5/layout/IconLeafLabelList"/>
    <dgm:cxn modelId="{E4A8D01D-CB5A-4DEC-B4A2-28150FEDE1C9}" type="presParOf" srcId="{40731D4D-67BC-4ABC-995E-802F1E4D6DB2}" destId="{773FD7EA-8719-4A32-9B39-E24CBA2F4D3F}" srcOrd="2" destOrd="0" presId="urn:microsoft.com/office/officeart/2018/5/layout/IconLeafLabelList"/>
    <dgm:cxn modelId="{571B532D-C845-4105-B3B7-23AE7EAB4E72}" type="presParOf" srcId="{40731D4D-67BC-4ABC-995E-802F1E4D6DB2}" destId="{36ECD7F8-3673-4244-A2B1-33655D8A6122}"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7A8855-08C2-4791-BD2D-862033D38BD8}">
      <dsp:nvSpPr>
        <dsp:cNvPr id="0" name=""/>
        <dsp:cNvSpPr/>
      </dsp:nvSpPr>
      <dsp:spPr>
        <a:xfrm>
          <a:off x="212335" y="470390"/>
          <a:ext cx="1335915" cy="133591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489416-49B0-4C8B-8EF8-888AFD9B19A1}">
      <dsp:nvSpPr>
        <dsp:cNvPr id="0" name=""/>
        <dsp:cNvSpPr/>
      </dsp:nvSpPr>
      <dsp:spPr>
        <a:xfrm>
          <a:off x="492877" y="750932"/>
          <a:ext cx="774830" cy="774830"/>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AFB8EB4-6C40-47C7-A8D8-FFEB07985D10}">
      <dsp:nvSpPr>
        <dsp:cNvPr id="0" name=""/>
        <dsp:cNvSpPr/>
      </dsp:nvSpPr>
      <dsp:spPr>
        <a:xfrm>
          <a:off x="1834517" y="4703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US" sz="1600" b="0" i="0" u="none" kern="1200"/>
            <a:t>A 61-year old male, in China was admitted to hospital with multiple symptoms like fever, abdominal pain, and occasional watery diarrhea (Cui and Guo, 2025).</a:t>
          </a:r>
          <a:endParaRPr lang="en-US" sz="1600" kern="1200" dirty="0"/>
        </a:p>
      </dsp:txBody>
      <dsp:txXfrm>
        <a:off x="1834517" y="470390"/>
        <a:ext cx="3148942" cy="1335915"/>
      </dsp:txXfrm>
    </dsp:sp>
    <dsp:sp modelId="{2AD75BBD-A395-4FC7-BCA0-284C5E6650C6}">
      <dsp:nvSpPr>
        <dsp:cNvPr id="0" name=""/>
        <dsp:cNvSpPr/>
      </dsp:nvSpPr>
      <dsp:spPr>
        <a:xfrm>
          <a:off x="5532139" y="470390"/>
          <a:ext cx="1335915" cy="133591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03AC5A-825E-4D9B-A405-676829F8B361}">
      <dsp:nvSpPr>
        <dsp:cNvPr id="0" name=""/>
        <dsp:cNvSpPr/>
      </dsp:nvSpPr>
      <dsp:spPr>
        <a:xfrm>
          <a:off x="5812681" y="750932"/>
          <a:ext cx="774830" cy="7748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808F22E-D14C-4719-A3C3-5B93C8A62227}">
      <dsp:nvSpPr>
        <dsp:cNvPr id="0" name=""/>
        <dsp:cNvSpPr/>
      </dsp:nvSpPr>
      <dsp:spPr>
        <a:xfrm>
          <a:off x="7154322" y="4703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US" sz="1600" b="0" i="0" u="none" kern="1200"/>
            <a:t>Initially, doctors started treatment based on symptoms, however, rapid progression of skin lesions deteriorated patients’ health condition (Cui and Guo, 2025).</a:t>
          </a:r>
          <a:endParaRPr lang="en-US" sz="1600" kern="1200" dirty="0"/>
        </a:p>
      </dsp:txBody>
      <dsp:txXfrm>
        <a:off x="7154322" y="470390"/>
        <a:ext cx="3148942" cy="1335915"/>
      </dsp:txXfrm>
    </dsp:sp>
    <dsp:sp modelId="{04B2496A-0C47-4D88-846E-4D56E0ABEA77}">
      <dsp:nvSpPr>
        <dsp:cNvPr id="0" name=""/>
        <dsp:cNvSpPr/>
      </dsp:nvSpPr>
      <dsp:spPr>
        <a:xfrm>
          <a:off x="212335" y="2546238"/>
          <a:ext cx="1335915" cy="133591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3AC1EA-7E36-46F5-B6C2-44A41706D07D}">
      <dsp:nvSpPr>
        <dsp:cNvPr id="0" name=""/>
        <dsp:cNvSpPr/>
      </dsp:nvSpPr>
      <dsp:spPr>
        <a:xfrm>
          <a:off x="492877" y="2826780"/>
          <a:ext cx="774830" cy="774830"/>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EA5E461-5EF4-4534-82C9-509C050CCDAE}">
      <dsp:nvSpPr>
        <dsp:cNvPr id="0" name=""/>
        <dsp:cNvSpPr/>
      </dsp:nvSpPr>
      <dsp:spPr>
        <a:xfrm>
          <a:off x="1834517" y="2546238"/>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US" sz="1600" b="0" i="0" u="none" kern="1200" dirty="0"/>
            <a:t>Delayed diagnosis of actual occurrence of Neurofibromatosis leads to patient death.    </a:t>
          </a:r>
          <a:endParaRPr lang="en-US" sz="1600" kern="1200" dirty="0"/>
        </a:p>
      </dsp:txBody>
      <dsp:txXfrm>
        <a:off x="1834517" y="2546238"/>
        <a:ext cx="3148942" cy="1335915"/>
      </dsp:txXfrm>
    </dsp:sp>
    <dsp:sp modelId="{16771ECD-E55F-4784-9ADE-BFA459F90AFC}">
      <dsp:nvSpPr>
        <dsp:cNvPr id="0" name=""/>
        <dsp:cNvSpPr/>
      </dsp:nvSpPr>
      <dsp:spPr>
        <a:xfrm>
          <a:off x="5532139" y="2546238"/>
          <a:ext cx="1335915" cy="133591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44E726-599C-4C71-92F3-E4ABF9E49603}">
      <dsp:nvSpPr>
        <dsp:cNvPr id="0" name=""/>
        <dsp:cNvSpPr/>
      </dsp:nvSpPr>
      <dsp:spPr>
        <a:xfrm>
          <a:off x="5812681" y="2826780"/>
          <a:ext cx="774830" cy="774830"/>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CCC0FFA-C197-4BC7-B7B3-F9F950C0325B}">
      <dsp:nvSpPr>
        <dsp:cNvPr id="0" name=""/>
        <dsp:cNvSpPr/>
      </dsp:nvSpPr>
      <dsp:spPr>
        <a:xfrm>
          <a:off x="7154322" y="2546238"/>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US" sz="1600" kern="1200"/>
            <a:t>Failure to maintaining multidisciplinary approach and appropriate genetic testing by medical practitioner leads to such fatal condition (Zhu, 2024).  </a:t>
          </a:r>
          <a:endParaRPr lang="en-US" sz="1600" kern="1200" dirty="0"/>
        </a:p>
      </dsp:txBody>
      <dsp:txXfrm>
        <a:off x="7154322" y="2546238"/>
        <a:ext cx="3148942" cy="13359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330EB3-67C3-4D80-A380-DAABA006CCD0}">
      <dsp:nvSpPr>
        <dsp:cNvPr id="0" name=""/>
        <dsp:cNvSpPr/>
      </dsp:nvSpPr>
      <dsp:spPr>
        <a:xfrm>
          <a:off x="350536" y="941462"/>
          <a:ext cx="569531" cy="56953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3718CC-62D8-4FC4-9891-8748A142565C}">
      <dsp:nvSpPr>
        <dsp:cNvPr id="0" name=""/>
        <dsp:cNvSpPr/>
      </dsp:nvSpPr>
      <dsp:spPr>
        <a:xfrm>
          <a:off x="2489" y="1831476"/>
          <a:ext cx="1265625" cy="12458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dirty="0"/>
            <a:t>Early NF1 symptoms in </a:t>
          </a:r>
          <a:r>
            <a:rPr lang="en-US" sz="1100" kern="1200" dirty="0" err="1"/>
            <a:t>organisation</a:t>
          </a:r>
          <a:r>
            <a:rPr lang="en-US" sz="1100" kern="1200" dirty="0"/>
            <a:t> were treated in general by clinicians, which ultimately delays investigation and referral and leads to prolonged process (</a:t>
          </a:r>
          <a:r>
            <a:rPr lang="en-US" sz="1100" kern="1200" dirty="0" err="1"/>
            <a:t>Kowal</a:t>
          </a:r>
          <a:r>
            <a:rPr lang="en-US" sz="1100" kern="1200" dirty="0"/>
            <a:t> and </a:t>
          </a:r>
          <a:r>
            <a:rPr lang="en-US" sz="1100" kern="1200" dirty="0" err="1"/>
            <a:t>Domaradzki</a:t>
          </a:r>
          <a:r>
            <a:rPr lang="en-US" sz="1100" kern="1200" dirty="0"/>
            <a:t>, 2025). </a:t>
          </a:r>
        </a:p>
      </dsp:txBody>
      <dsp:txXfrm>
        <a:off x="2489" y="1831476"/>
        <a:ext cx="1265625" cy="1245849"/>
      </dsp:txXfrm>
    </dsp:sp>
    <dsp:sp modelId="{172F4F38-9394-417D-B019-A0A2505C7FF4}">
      <dsp:nvSpPr>
        <dsp:cNvPr id="0" name=""/>
        <dsp:cNvSpPr/>
      </dsp:nvSpPr>
      <dsp:spPr>
        <a:xfrm>
          <a:off x="1837646" y="785463"/>
          <a:ext cx="569531" cy="56953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BB7DE2-CC53-4C84-A105-323886A10BF1}">
      <dsp:nvSpPr>
        <dsp:cNvPr id="0" name=""/>
        <dsp:cNvSpPr/>
      </dsp:nvSpPr>
      <dsp:spPr>
        <a:xfrm>
          <a:off x="1499154" y="1739762"/>
          <a:ext cx="1265625" cy="18698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dirty="0"/>
            <a:t>Care providers in the hospital often lacked knowledge of NF1 diagnostic criteria and red-flag signs, which leads the process as confusing with general intestinal diseases (</a:t>
          </a:r>
          <a:r>
            <a:rPr lang="en-US" sz="1100" kern="1200" dirty="0" err="1"/>
            <a:t>Kowal</a:t>
          </a:r>
          <a:r>
            <a:rPr lang="en-US" sz="1100" kern="1200" dirty="0"/>
            <a:t> and </a:t>
          </a:r>
          <a:r>
            <a:rPr lang="en-US" sz="1100" kern="1200" dirty="0" err="1"/>
            <a:t>Domaradzki</a:t>
          </a:r>
          <a:r>
            <a:rPr lang="en-US" sz="1100" kern="1200" dirty="0"/>
            <a:t>, 2025). </a:t>
          </a:r>
        </a:p>
      </dsp:txBody>
      <dsp:txXfrm>
        <a:off x="1499154" y="1739762"/>
        <a:ext cx="1265625" cy="1869845"/>
      </dsp:txXfrm>
    </dsp:sp>
    <dsp:sp modelId="{FBB06381-86A5-4D66-912B-CBC9EDDE0A80}">
      <dsp:nvSpPr>
        <dsp:cNvPr id="0" name=""/>
        <dsp:cNvSpPr/>
      </dsp:nvSpPr>
      <dsp:spPr>
        <a:xfrm>
          <a:off x="3324755" y="941462"/>
          <a:ext cx="569531" cy="569531"/>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E782CE-2BB7-495D-96C1-7CE9B235B03E}">
      <dsp:nvSpPr>
        <dsp:cNvPr id="0" name=""/>
        <dsp:cNvSpPr/>
      </dsp:nvSpPr>
      <dsp:spPr>
        <a:xfrm>
          <a:off x="3053152" y="1719985"/>
          <a:ext cx="1265625" cy="12458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dirty="0"/>
            <a:t>Disconnected care pathways and limited access to the specialists, delayed the availability of a clear diagnostic criteria in the hospital (</a:t>
          </a:r>
          <a:r>
            <a:rPr lang="en-US" sz="1100" kern="1200" dirty="0" err="1"/>
            <a:t>Kowal</a:t>
          </a:r>
          <a:r>
            <a:rPr lang="en-US" sz="1100" kern="1200" dirty="0"/>
            <a:t> and </a:t>
          </a:r>
          <a:r>
            <a:rPr lang="en-US" sz="1100" kern="1200" dirty="0" err="1"/>
            <a:t>Domaradzki</a:t>
          </a:r>
          <a:r>
            <a:rPr lang="en-US" sz="1100" kern="1200" dirty="0"/>
            <a:t>, 2025). </a:t>
          </a:r>
        </a:p>
      </dsp:txBody>
      <dsp:txXfrm>
        <a:off x="3053152" y="1719985"/>
        <a:ext cx="1265625" cy="1245849"/>
      </dsp:txXfrm>
    </dsp:sp>
    <dsp:sp modelId="{C9E68D7B-334D-4E32-A53F-4CD6C873F924}">
      <dsp:nvSpPr>
        <dsp:cNvPr id="0" name=""/>
        <dsp:cNvSpPr/>
      </dsp:nvSpPr>
      <dsp:spPr>
        <a:xfrm>
          <a:off x="4811864" y="941462"/>
          <a:ext cx="569531" cy="56953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E3E543-C606-47E3-B8B1-DCA43BC0C83B}">
      <dsp:nvSpPr>
        <dsp:cNvPr id="0" name=""/>
        <dsp:cNvSpPr/>
      </dsp:nvSpPr>
      <dsp:spPr>
        <a:xfrm>
          <a:off x="4463818" y="1831476"/>
          <a:ext cx="1265625" cy="12458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dirty="0"/>
            <a:t>Structural inequalities and regional service gaps in hospital mainly contribute to the unsafe diagnostics (</a:t>
          </a:r>
          <a:r>
            <a:rPr lang="en-US" sz="1100" kern="1200" dirty="0" err="1"/>
            <a:t>Kowal</a:t>
          </a:r>
          <a:r>
            <a:rPr lang="en-US" sz="1100" kern="1200" dirty="0"/>
            <a:t> and </a:t>
          </a:r>
          <a:r>
            <a:rPr lang="en-US" sz="1100" kern="1200" dirty="0" err="1"/>
            <a:t>Domaradzki</a:t>
          </a:r>
          <a:r>
            <a:rPr lang="en-US" sz="1100" kern="1200" dirty="0"/>
            <a:t>, 2025).</a:t>
          </a:r>
        </a:p>
      </dsp:txBody>
      <dsp:txXfrm>
        <a:off x="4463818" y="1831476"/>
        <a:ext cx="1265625" cy="124584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AC11BB-8A89-9F4C-A378-7B7B01FD8E13}">
      <dsp:nvSpPr>
        <dsp:cNvPr id="0" name=""/>
        <dsp:cNvSpPr/>
      </dsp:nvSpPr>
      <dsp:spPr>
        <a:xfrm>
          <a:off x="1345" y="91059"/>
          <a:ext cx="2870182" cy="1722109"/>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IN" sz="1500" kern="1200"/>
            <a:t>The healthcare system mainly lacks in given that specialised NF1 centres, predominantly for adults, leading to untrustworthy care superiority and medical interventions (Karwacki, 2025). </a:t>
          </a:r>
          <a:endParaRPr lang="en-US" sz="1500" kern="1200"/>
        </a:p>
      </dsp:txBody>
      <dsp:txXfrm>
        <a:off x="51784" y="141498"/>
        <a:ext cx="2769304" cy="1621231"/>
      </dsp:txXfrm>
    </dsp:sp>
    <dsp:sp modelId="{7D3C6933-51F1-9D49-9D7D-05B6F67A2E98}">
      <dsp:nvSpPr>
        <dsp:cNvPr id="0" name=""/>
        <dsp:cNvSpPr/>
      </dsp:nvSpPr>
      <dsp:spPr>
        <a:xfrm>
          <a:off x="3124105" y="596211"/>
          <a:ext cx="608478" cy="71180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3124105" y="738572"/>
        <a:ext cx="425935" cy="427083"/>
      </dsp:txXfrm>
    </dsp:sp>
    <dsp:sp modelId="{CF2F1E01-4A56-6F47-9C2E-B156AB72FA36}">
      <dsp:nvSpPr>
        <dsp:cNvPr id="0" name=""/>
        <dsp:cNvSpPr/>
      </dsp:nvSpPr>
      <dsp:spPr>
        <a:xfrm>
          <a:off x="4019602" y="91059"/>
          <a:ext cx="2870182" cy="1722109"/>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IN" sz="1500" kern="1200" dirty="0"/>
            <a:t>Many GPs have low awareness of NF1, which reasons them to miss early indications of these medicinal conditions (</a:t>
          </a:r>
          <a:r>
            <a:rPr lang="en-IN" sz="1500" kern="1200" dirty="0" err="1"/>
            <a:t>Karwacki</a:t>
          </a:r>
          <a:r>
            <a:rPr lang="en-IN" sz="1500" kern="1200" dirty="0"/>
            <a:t>, 2023). </a:t>
          </a:r>
          <a:endParaRPr lang="en-US" sz="1500" kern="1200" dirty="0"/>
        </a:p>
      </dsp:txBody>
      <dsp:txXfrm>
        <a:off x="4070041" y="141498"/>
        <a:ext cx="2769304" cy="1621231"/>
      </dsp:txXfrm>
    </dsp:sp>
    <dsp:sp modelId="{39DE1B46-B479-154C-BABE-064C45CFF1C0}">
      <dsp:nvSpPr>
        <dsp:cNvPr id="0" name=""/>
        <dsp:cNvSpPr/>
      </dsp:nvSpPr>
      <dsp:spPr>
        <a:xfrm rot="5400000">
          <a:off x="5150454" y="2014082"/>
          <a:ext cx="608478" cy="71180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5400000">
        <a:off x="5241152" y="2065746"/>
        <a:ext cx="427083" cy="425935"/>
      </dsp:txXfrm>
    </dsp:sp>
    <dsp:sp modelId="{EA0D2FED-7F7F-F546-9DDD-9EB6A1B95F8A}">
      <dsp:nvSpPr>
        <dsp:cNvPr id="0" name=""/>
        <dsp:cNvSpPr/>
      </dsp:nvSpPr>
      <dsp:spPr>
        <a:xfrm>
          <a:off x="4019602" y="2961242"/>
          <a:ext cx="2870182" cy="1722109"/>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IN" sz="1500" kern="1200"/>
            <a:t>Since NF1's early signs are frequently disregarded or normalised by clinicians, this ultimately leads to missed occasions for proactive administration (Kowal and Domaradzki, 2025). </a:t>
          </a:r>
          <a:endParaRPr lang="en-US" sz="1500" kern="1200"/>
        </a:p>
      </dsp:txBody>
      <dsp:txXfrm>
        <a:off x="4070041" y="3011681"/>
        <a:ext cx="2769304" cy="1621231"/>
      </dsp:txXfrm>
    </dsp:sp>
    <dsp:sp modelId="{BA0AF49A-8A40-B644-ADCF-F47C37A30CAE}">
      <dsp:nvSpPr>
        <dsp:cNvPr id="0" name=""/>
        <dsp:cNvSpPr/>
      </dsp:nvSpPr>
      <dsp:spPr>
        <a:xfrm rot="10800000">
          <a:off x="3158547" y="3466394"/>
          <a:ext cx="608478" cy="71180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10800000">
        <a:off x="3341090" y="3608755"/>
        <a:ext cx="425935" cy="427083"/>
      </dsp:txXfrm>
    </dsp:sp>
    <dsp:sp modelId="{E44249EF-725B-DE4B-86FF-7B1090EE20DF}">
      <dsp:nvSpPr>
        <dsp:cNvPr id="0" name=""/>
        <dsp:cNvSpPr/>
      </dsp:nvSpPr>
      <dsp:spPr>
        <a:xfrm>
          <a:off x="1345" y="2961242"/>
          <a:ext cx="2870182" cy="1722109"/>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IN" sz="1500" kern="1200"/>
            <a:t>The current Polish national precautionary and check-up curriculums fail in providing details for the cancer risks related with NF1, which requires specialised monitoring (Karwacki, 2023).</a:t>
          </a:r>
          <a:endParaRPr lang="en-US" sz="1500" kern="1200"/>
        </a:p>
      </dsp:txBody>
      <dsp:txXfrm>
        <a:off x="51784" y="3011681"/>
        <a:ext cx="2769304" cy="162123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188026-2D37-4237-866E-7F867B342528}">
      <dsp:nvSpPr>
        <dsp:cNvPr id="0" name=""/>
        <dsp:cNvSpPr/>
      </dsp:nvSpPr>
      <dsp:spPr>
        <a:xfrm>
          <a:off x="679050" y="196300"/>
          <a:ext cx="1887187" cy="1887187"/>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156F70-BC7F-48FF-BCA9-2B3BB204DC19}">
      <dsp:nvSpPr>
        <dsp:cNvPr id="0" name=""/>
        <dsp:cNvSpPr/>
      </dsp:nvSpPr>
      <dsp:spPr>
        <a:xfrm>
          <a:off x="1081237" y="598488"/>
          <a:ext cx="1082812" cy="1082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E60EEC8-2248-499C-99CA-725D801607EC}">
      <dsp:nvSpPr>
        <dsp:cNvPr id="0" name=""/>
        <dsp:cNvSpPr/>
      </dsp:nvSpPr>
      <dsp:spPr>
        <a:xfrm>
          <a:off x="75768" y="2671300"/>
          <a:ext cx="3093750" cy="1081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The Swiss Cheese Model helps in recognising root causes of the healthcare quality issues through the analysis of various factors.</a:t>
          </a:r>
        </a:p>
      </dsp:txBody>
      <dsp:txXfrm>
        <a:off x="75768" y="2671300"/>
        <a:ext cx="3093750" cy="1081274"/>
      </dsp:txXfrm>
    </dsp:sp>
    <dsp:sp modelId="{938F453B-77FA-4C8F-8B36-5E9B73317D63}">
      <dsp:nvSpPr>
        <dsp:cNvPr id="0" name=""/>
        <dsp:cNvSpPr/>
      </dsp:nvSpPr>
      <dsp:spPr>
        <a:xfrm>
          <a:off x="4314206" y="196300"/>
          <a:ext cx="1887187" cy="1887187"/>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4437AE-168C-446C-980B-5D14DC442B61}">
      <dsp:nvSpPr>
        <dsp:cNvPr id="0" name=""/>
        <dsp:cNvSpPr/>
      </dsp:nvSpPr>
      <dsp:spPr>
        <a:xfrm>
          <a:off x="4716393" y="598488"/>
          <a:ext cx="1082812" cy="1082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FDB8A64-3800-4CB0-BE25-CA6F248D7730}">
      <dsp:nvSpPr>
        <dsp:cNvPr id="0" name=""/>
        <dsp:cNvSpPr/>
      </dsp:nvSpPr>
      <dsp:spPr>
        <a:xfrm>
          <a:off x="3710925" y="2671300"/>
          <a:ext cx="3093750" cy="1081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The model also outlines the major system challenges, such as lack of practitioners and specialists in NF1 clinics, limited knowledge about the disease treatment and referral pathways. </a:t>
          </a:r>
        </a:p>
      </dsp:txBody>
      <dsp:txXfrm>
        <a:off x="3710925" y="2671300"/>
        <a:ext cx="3093750" cy="1081274"/>
      </dsp:txXfrm>
    </dsp:sp>
    <dsp:sp modelId="{62B9E621-9980-4DEF-A511-1D9000C44C68}">
      <dsp:nvSpPr>
        <dsp:cNvPr id="0" name=""/>
        <dsp:cNvSpPr/>
      </dsp:nvSpPr>
      <dsp:spPr>
        <a:xfrm>
          <a:off x="7949362" y="196300"/>
          <a:ext cx="1887187" cy="1887187"/>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0D8AFF-30C7-4ECF-997E-647000EEF93D}">
      <dsp:nvSpPr>
        <dsp:cNvPr id="0" name=""/>
        <dsp:cNvSpPr/>
      </dsp:nvSpPr>
      <dsp:spPr>
        <a:xfrm>
          <a:off x="8351550" y="598488"/>
          <a:ext cx="1082812" cy="1082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ECD7F8-3673-4244-A2B1-33655D8A6122}">
      <dsp:nvSpPr>
        <dsp:cNvPr id="0" name=""/>
        <dsp:cNvSpPr/>
      </dsp:nvSpPr>
      <dsp:spPr>
        <a:xfrm>
          <a:off x="7346081" y="2671300"/>
          <a:ext cx="3093750" cy="1081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By implementing both of this model, it can be seen that poor staff awareness, inconsistent communication, lack of knowledge and weak care quality has led to delayed diagnosis, increased complications and negative patient experiences.</a:t>
          </a:r>
        </a:p>
      </dsp:txBody>
      <dsp:txXfrm>
        <a:off x="7346081" y="2671300"/>
        <a:ext cx="3093750" cy="1081274"/>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5104106-7381-456D-9DA3-0B6EAE0BEBE2}" type="datetimeFigureOut">
              <a:rPr lang="en-US" smtClean="0"/>
              <a:t>2/23/2026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B67CAB0-4489-47DF-B788-7E432A389EE9}" type="slidenum">
              <a:rPr lang="en-US" smtClean="0"/>
              <a:t>‹#›</a:t>
            </a:fld>
            <a:endParaRPr lang="en-US"/>
          </a:p>
        </p:txBody>
      </p:sp>
    </p:spTree>
    <p:extLst>
      <p:ext uri="{BB962C8B-B14F-4D97-AF65-F5344CB8AC3E}">
        <p14:creationId xmlns:p14="http://schemas.microsoft.com/office/powerpoint/2010/main" val="19596748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B67CAB0-4489-47DF-B788-7E432A389EE9}" type="slidenum">
              <a:rPr lang="en-US" smtClean="0"/>
              <a:t>4</a:t>
            </a:fld>
            <a:endParaRPr lang="en-US"/>
          </a:p>
        </p:txBody>
      </p:sp>
    </p:spTree>
    <p:extLst>
      <p:ext uri="{BB962C8B-B14F-4D97-AF65-F5344CB8AC3E}">
        <p14:creationId xmlns:p14="http://schemas.microsoft.com/office/powerpoint/2010/main" val="20962104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B67CAB0-4489-47DF-B788-7E432A389EE9}" type="slidenum">
              <a:rPr lang="en-US" smtClean="0"/>
              <a:t>12</a:t>
            </a:fld>
            <a:endParaRPr lang="en-US"/>
          </a:p>
        </p:txBody>
      </p:sp>
    </p:spTree>
    <p:extLst>
      <p:ext uri="{BB962C8B-B14F-4D97-AF65-F5344CB8AC3E}">
        <p14:creationId xmlns:p14="http://schemas.microsoft.com/office/powerpoint/2010/main" val="1702673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2E30BB-099A-6F67-FFEA-8B17DF5D000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83DD432D-CDF4-B882-E852-89ED0513F5C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33D10EDD-6EC5-71E3-7681-A4AAD1DA99AE}"/>
              </a:ext>
            </a:extLst>
          </p:cNvPr>
          <p:cNvSpPr>
            <a:spLocks noGrp="1"/>
          </p:cNvSpPr>
          <p:nvPr>
            <p:ph type="dt" sz="half" idx="10"/>
          </p:nvPr>
        </p:nvSpPr>
        <p:spPr/>
        <p:txBody>
          <a:bodyPr/>
          <a:lstStyle/>
          <a:p>
            <a:fld id="{BC5BBF9F-08AB-44A8-9B8F-C576BE257AFB}" type="datetimeFigureOut">
              <a:rPr lang="en-IN" smtClean="0"/>
              <a:t>23-02-2026</a:t>
            </a:fld>
            <a:endParaRPr lang="en-IN"/>
          </a:p>
        </p:txBody>
      </p:sp>
      <p:sp>
        <p:nvSpPr>
          <p:cNvPr id="5" name="Footer Placeholder 4">
            <a:extLst>
              <a:ext uri="{FF2B5EF4-FFF2-40B4-BE49-F238E27FC236}">
                <a16:creationId xmlns:a16="http://schemas.microsoft.com/office/drawing/2014/main" id="{F3DBE432-F065-3514-6B01-D9C9EAE893ED}"/>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DCC49A6E-B6D9-5B80-5BC4-B7F09F5471B1}"/>
              </a:ext>
            </a:extLst>
          </p:cNvPr>
          <p:cNvSpPr>
            <a:spLocks noGrp="1"/>
          </p:cNvSpPr>
          <p:nvPr>
            <p:ph type="sldNum" sz="quarter" idx="12"/>
          </p:nvPr>
        </p:nvSpPr>
        <p:spPr/>
        <p:txBody>
          <a:bodyPr/>
          <a:lstStyle/>
          <a:p>
            <a:fld id="{060851FE-BE80-4EDF-9F1C-2A8F9C00C074}" type="slidenum">
              <a:rPr lang="en-IN" smtClean="0"/>
              <a:t>‹#›</a:t>
            </a:fld>
            <a:endParaRPr lang="en-IN"/>
          </a:p>
        </p:txBody>
      </p:sp>
    </p:spTree>
    <p:extLst>
      <p:ext uri="{BB962C8B-B14F-4D97-AF65-F5344CB8AC3E}">
        <p14:creationId xmlns:p14="http://schemas.microsoft.com/office/powerpoint/2010/main" val="15186860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64CD0-0999-7DFD-E48F-1CD8F4A53D7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16E58DD-978F-A6A5-4F10-3C8951684FE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E4EFFBE-3B57-225A-1ACB-2FA0FE433217}"/>
              </a:ext>
            </a:extLst>
          </p:cNvPr>
          <p:cNvSpPr>
            <a:spLocks noGrp="1"/>
          </p:cNvSpPr>
          <p:nvPr>
            <p:ph type="dt" sz="half" idx="10"/>
          </p:nvPr>
        </p:nvSpPr>
        <p:spPr/>
        <p:txBody>
          <a:bodyPr/>
          <a:lstStyle/>
          <a:p>
            <a:fld id="{BC5BBF9F-08AB-44A8-9B8F-C576BE257AFB}" type="datetimeFigureOut">
              <a:rPr lang="en-IN" smtClean="0"/>
              <a:t>23-02-2026</a:t>
            </a:fld>
            <a:endParaRPr lang="en-IN"/>
          </a:p>
        </p:txBody>
      </p:sp>
      <p:sp>
        <p:nvSpPr>
          <p:cNvPr id="5" name="Footer Placeholder 4">
            <a:extLst>
              <a:ext uri="{FF2B5EF4-FFF2-40B4-BE49-F238E27FC236}">
                <a16:creationId xmlns:a16="http://schemas.microsoft.com/office/drawing/2014/main" id="{CCAE5BF4-00A2-8B14-302C-CCC1E2E4CDD3}"/>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82AA3B88-2A78-CB94-7671-7E45A6AE7640}"/>
              </a:ext>
            </a:extLst>
          </p:cNvPr>
          <p:cNvSpPr>
            <a:spLocks noGrp="1"/>
          </p:cNvSpPr>
          <p:nvPr>
            <p:ph type="sldNum" sz="quarter" idx="12"/>
          </p:nvPr>
        </p:nvSpPr>
        <p:spPr/>
        <p:txBody>
          <a:bodyPr/>
          <a:lstStyle/>
          <a:p>
            <a:fld id="{060851FE-BE80-4EDF-9F1C-2A8F9C00C074}" type="slidenum">
              <a:rPr lang="en-IN" smtClean="0"/>
              <a:t>‹#›</a:t>
            </a:fld>
            <a:endParaRPr lang="en-IN"/>
          </a:p>
        </p:txBody>
      </p:sp>
    </p:spTree>
    <p:extLst>
      <p:ext uri="{BB962C8B-B14F-4D97-AF65-F5344CB8AC3E}">
        <p14:creationId xmlns:p14="http://schemas.microsoft.com/office/powerpoint/2010/main" val="10878606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0031B2-B079-EAC0-2A00-2A7EBE020B4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DF04F0AA-43AD-20B9-1D86-426D3A014DD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390605F-A895-26BD-CF02-6455C4F0A2B2}"/>
              </a:ext>
            </a:extLst>
          </p:cNvPr>
          <p:cNvSpPr>
            <a:spLocks noGrp="1"/>
          </p:cNvSpPr>
          <p:nvPr>
            <p:ph type="dt" sz="half" idx="10"/>
          </p:nvPr>
        </p:nvSpPr>
        <p:spPr/>
        <p:txBody>
          <a:bodyPr/>
          <a:lstStyle/>
          <a:p>
            <a:fld id="{BC5BBF9F-08AB-44A8-9B8F-C576BE257AFB}" type="datetimeFigureOut">
              <a:rPr lang="en-IN" smtClean="0"/>
              <a:t>23-02-2026</a:t>
            </a:fld>
            <a:endParaRPr lang="en-IN"/>
          </a:p>
        </p:txBody>
      </p:sp>
      <p:sp>
        <p:nvSpPr>
          <p:cNvPr id="5" name="Footer Placeholder 4">
            <a:extLst>
              <a:ext uri="{FF2B5EF4-FFF2-40B4-BE49-F238E27FC236}">
                <a16:creationId xmlns:a16="http://schemas.microsoft.com/office/drawing/2014/main" id="{B425F4C8-78B4-01C0-EC66-91F64BAA3C66}"/>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6D0D1731-3982-8B38-F337-FDEECE85C438}"/>
              </a:ext>
            </a:extLst>
          </p:cNvPr>
          <p:cNvSpPr>
            <a:spLocks noGrp="1"/>
          </p:cNvSpPr>
          <p:nvPr>
            <p:ph type="sldNum" sz="quarter" idx="12"/>
          </p:nvPr>
        </p:nvSpPr>
        <p:spPr/>
        <p:txBody>
          <a:bodyPr/>
          <a:lstStyle/>
          <a:p>
            <a:fld id="{060851FE-BE80-4EDF-9F1C-2A8F9C00C074}" type="slidenum">
              <a:rPr lang="en-IN" smtClean="0"/>
              <a:t>‹#›</a:t>
            </a:fld>
            <a:endParaRPr lang="en-IN"/>
          </a:p>
        </p:txBody>
      </p:sp>
    </p:spTree>
    <p:extLst>
      <p:ext uri="{BB962C8B-B14F-4D97-AF65-F5344CB8AC3E}">
        <p14:creationId xmlns:p14="http://schemas.microsoft.com/office/powerpoint/2010/main" val="16530327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9C59F-F211-D78F-0BBB-6F26C494B2C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57CFF47-007F-3CD7-2C2C-C818A7DCB55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49EE2488-E599-2E16-923C-046130A0461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534700F1-D0E6-B425-CDA9-91DF8ADB142F}"/>
              </a:ext>
            </a:extLst>
          </p:cNvPr>
          <p:cNvSpPr>
            <a:spLocks noGrp="1"/>
          </p:cNvSpPr>
          <p:nvPr>
            <p:ph type="dt" sz="half" idx="10"/>
          </p:nvPr>
        </p:nvSpPr>
        <p:spPr/>
        <p:txBody>
          <a:bodyPr/>
          <a:lstStyle/>
          <a:p>
            <a:fld id="{BC5BBF9F-08AB-44A8-9B8F-C576BE257AFB}" type="datetimeFigureOut">
              <a:rPr lang="en-IN" smtClean="0"/>
              <a:t>23-02-2026</a:t>
            </a:fld>
            <a:endParaRPr lang="en-IN"/>
          </a:p>
        </p:txBody>
      </p:sp>
      <p:sp>
        <p:nvSpPr>
          <p:cNvPr id="6" name="Footer Placeholder 5">
            <a:extLst>
              <a:ext uri="{FF2B5EF4-FFF2-40B4-BE49-F238E27FC236}">
                <a16:creationId xmlns:a16="http://schemas.microsoft.com/office/drawing/2014/main" id="{9B316FD0-0E26-55BC-986D-98A5224257E5}"/>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201BDEB8-7F6F-509E-D856-F3A5E87D1A42}"/>
              </a:ext>
            </a:extLst>
          </p:cNvPr>
          <p:cNvSpPr>
            <a:spLocks noGrp="1"/>
          </p:cNvSpPr>
          <p:nvPr>
            <p:ph type="sldNum" sz="quarter" idx="12"/>
          </p:nvPr>
        </p:nvSpPr>
        <p:spPr/>
        <p:txBody>
          <a:bodyPr/>
          <a:lstStyle/>
          <a:p>
            <a:fld id="{060851FE-BE80-4EDF-9F1C-2A8F9C00C074}" type="slidenum">
              <a:rPr lang="en-IN" smtClean="0"/>
              <a:t>‹#›</a:t>
            </a:fld>
            <a:endParaRPr lang="en-IN"/>
          </a:p>
        </p:txBody>
      </p:sp>
    </p:spTree>
    <p:extLst>
      <p:ext uri="{BB962C8B-B14F-4D97-AF65-F5344CB8AC3E}">
        <p14:creationId xmlns:p14="http://schemas.microsoft.com/office/powerpoint/2010/main" val="19365125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1F994-F542-1B48-F4A7-F7FB96EA6E5D}"/>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6F28E0EA-39A2-22CA-ACF6-BB9A394015E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40EEF0C-ABFA-5A8F-D92C-0670010E241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0ADFA630-D477-2FA4-223A-345F9D39650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85814B1-A66A-0FD7-FFE0-EDD36ECD179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F223719B-D498-A26C-2DDB-5BEAAFED548C}"/>
              </a:ext>
            </a:extLst>
          </p:cNvPr>
          <p:cNvSpPr>
            <a:spLocks noGrp="1"/>
          </p:cNvSpPr>
          <p:nvPr>
            <p:ph type="dt" sz="half" idx="10"/>
          </p:nvPr>
        </p:nvSpPr>
        <p:spPr/>
        <p:txBody>
          <a:bodyPr/>
          <a:lstStyle/>
          <a:p>
            <a:fld id="{BC5BBF9F-08AB-44A8-9B8F-C576BE257AFB}" type="datetimeFigureOut">
              <a:rPr lang="en-IN" smtClean="0"/>
              <a:t>23-02-2026</a:t>
            </a:fld>
            <a:endParaRPr lang="en-IN"/>
          </a:p>
        </p:txBody>
      </p:sp>
      <p:sp>
        <p:nvSpPr>
          <p:cNvPr id="8" name="Footer Placeholder 7">
            <a:extLst>
              <a:ext uri="{FF2B5EF4-FFF2-40B4-BE49-F238E27FC236}">
                <a16:creationId xmlns:a16="http://schemas.microsoft.com/office/drawing/2014/main" id="{D84B74D5-C797-B218-B277-B24F4D3915B4}"/>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62C7DF44-87D6-5BF8-57C3-FCB119A18DB0}"/>
              </a:ext>
            </a:extLst>
          </p:cNvPr>
          <p:cNvSpPr>
            <a:spLocks noGrp="1"/>
          </p:cNvSpPr>
          <p:nvPr>
            <p:ph type="sldNum" sz="quarter" idx="12"/>
          </p:nvPr>
        </p:nvSpPr>
        <p:spPr/>
        <p:txBody>
          <a:bodyPr/>
          <a:lstStyle/>
          <a:p>
            <a:fld id="{060851FE-BE80-4EDF-9F1C-2A8F9C00C074}" type="slidenum">
              <a:rPr lang="en-IN" smtClean="0"/>
              <a:t>‹#›</a:t>
            </a:fld>
            <a:endParaRPr lang="en-IN"/>
          </a:p>
        </p:txBody>
      </p:sp>
    </p:spTree>
    <p:extLst>
      <p:ext uri="{BB962C8B-B14F-4D97-AF65-F5344CB8AC3E}">
        <p14:creationId xmlns:p14="http://schemas.microsoft.com/office/powerpoint/2010/main" val="16011672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1092AD-C7A4-543D-3B12-8513083FFFAA}"/>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A8151630-54A2-BA5A-9BFC-FB897AD53D1A}"/>
              </a:ext>
            </a:extLst>
          </p:cNvPr>
          <p:cNvSpPr>
            <a:spLocks noGrp="1"/>
          </p:cNvSpPr>
          <p:nvPr>
            <p:ph type="dt" sz="half" idx="10"/>
          </p:nvPr>
        </p:nvSpPr>
        <p:spPr/>
        <p:txBody>
          <a:bodyPr/>
          <a:lstStyle/>
          <a:p>
            <a:fld id="{BC5BBF9F-08AB-44A8-9B8F-C576BE257AFB}" type="datetimeFigureOut">
              <a:rPr lang="en-IN" smtClean="0"/>
              <a:t>23-02-2026</a:t>
            </a:fld>
            <a:endParaRPr lang="en-IN"/>
          </a:p>
        </p:txBody>
      </p:sp>
      <p:sp>
        <p:nvSpPr>
          <p:cNvPr id="4" name="Footer Placeholder 3">
            <a:extLst>
              <a:ext uri="{FF2B5EF4-FFF2-40B4-BE49-F238E27FC236}">
                <a16:creationId xmlns:a16="http://schemas.microsoft.com/office/drawing/2014/main" id="{D2962FA1-0EA4-5421-FE70-3CAAB7D3E102}"/>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B70ABB64-D538-5C67-9DB9-356D6A0CB7A9}"/>
              </a:ext>
            </a:extLst>
          </p:cNvPr>
          <p:cNvSpPr>
            <a:spLocks noGrp="1"/>
          </p:cNvSpPr>
          <p:nvPr>
            <p:ph type="sldNum" sz="quarter" idx="12"/>
          </p:nvPr>
        </p:nvSpPr>
        <p:spPr/>
        <p:txBody>
          <a:bodyPr/>
          <a:lstStyle/>
          <a:p>
            <a:fld id="{060851FE-BE80-4EDF-9F1C-2A8F9C00C074}" type="slidenum">
              <a:rPr lang="en-IN" smtClean="0"/>
              <a:t>‹#›</a:t>
            </a:fld>
            <a:endParaRPr lang="en-IN"/>
          </a:p>
        </p:txBody>
      </p:sp>
    </p:spTree>
    <p:extLst>
      <p:ext uri="{BB962C8B-B14F-4D97-AF65-F5344CB8AC3E}">
        <p14:creationId xmlns:p14="http://schemas.microsoft.com/office/powerpoint/2010/main" val="547007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FB9B68-42B7-A73E-E9C2-0DD6D45DF129}"/>
              </a:ext>
            </a:extLst>
          </p:cNvPr>
          <p:cNvSpPr>
            <a:spLocks noGrp="1"/>
          </p:cNvSpPr>
          <p:nvPr>
            <p:ph type="dt" sz="half" idx="10"/>
          </p:nvPr>
        </p:nvSpPr>
        <p:spPr/>
        <p:txBody>
          <a:bodyPr/>
          <a:lstStyle/>
          <a:p>
            <a:fld id="{BC5BBF9F-08AB-44A8-9B8F-C576BE257AFB}" type="datetimeFigureOut">
              <a:rPr lang="en-IN" smtClean="0"/>
              <a:t>23-02-2026</a:t>
            </a:fld>
            <a:endParaRPr lang="en-IN"/>
          </a:p>
        </p:txBody>
      </p:sp>
      <p:sp>
        <p:nvSpPr>
          <p:cNvPr id="3" name="Footer Placeholder 2">
            <a:extLst>
              <a:ext uri="{FF2B5EF4-FFF2-40B4-BE49-F238E27FC236}">
                <a16:creationId xmlns:a16="http://schemas.microsoft.com/office/drawing/2014/main" id="{239B5A41-E2C2-030D-B352-F1C980149FD0}"/>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CEE046D9-8ABD-CF6E-BA51-D32BF9EDFBF9}"/>
              </a:ext>
            </a:extLst>
          </p:cNvPr>
          <p:cNvSpPr>
            <a:spLocks noGrp="1"/>
          </p:cNvSpPr>
          <p:nvPr>
            <p:ph type="sldNum" sz="quarter" idx="12"/>
          </p:nvPr>
        </p:nvSpPr>
        <p:spPr/>
        <p:txBody>
          <a:bodyPr/>
          <a:lstStyle/>
          <a:p>
            <a:fld id="{060851FE-BE80-4EDF-9F1C-2A8F9C00C074}" type="slidenum">
              <a:rPr lang="en-IN" smtClean="0"/>
              <a:t>‹#›</a:t>
            </a:fld>
            <a:endParaRPr lang="en-IN"/>
          </a:p>
        </p:txBody>
      </p:sp>
    </p:spTree>
    <p:extLst>
      <p:ext uri="{BB962C8B-B14F-4D97-AF65-F5344CB8AC3E}">
        <p14:creationId xmlns:p14="http://schemas.microsoft.com/office/powerpoint/2010/main" val="255226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4642F-0FAF-3B22-287A-AE33DED6BA1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44644FC5-C09D-67A1-C59C-7AD88FC2537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882545EA-043E-7263-641C-66C68CE1CAF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ECDFEB6-581A-42E8-63F9-DDA256085C47}"/>
              </a:ext>
            </a:extLst>
          </p:cNvPr>
          <p:cNvSpPr>
            <a:spLocks noGrp="1"/>
          </p:cNvSpPr>
          <p:nvPr>
            <p:ph type="dt" sz="half" idx="10"/>
          </p:nvPr>
        </p:nvSpPr>
        <p:spPr/>
        <p:txBody>
          <a:bodyPr/>
          <a:lstStyle/>
          <a:p>
            <a:fld id="{BC5BBF9F-08AB-44A8-9B8F-C576BE257AFB}" type="datetimeFigureOut">
              <a:rPr lang="en-IN" smtClean="0"/>
              <a:t>23-02-2026</a:t>
            </a:fld>
            <a:endParaRPr lang="en-IN"/>
          </a:p>
        </p:txBody>
      </p:sp>
      <p:sp>
        <p:nvSpPr>
          <p:cNvPr id="6" name="Footer Placeholder 5">
            <a:extLst>
              <a:ext uri="{FF2B5EF4-FFF2-40B4-BE49-F238E27FC236}">
                <a16:creationId xmlns:a16="http://schemas.microsoft.com/office/drawing/2014/main" id="{664DC1E0-F4D5-20CF-25FD-E9895EB7167C}"/>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06318FB8-5425-E054-DA45-91E9F6F7ABFA}"/>
              </a:ext>
            </a:extLst>
          </p:cNvPr>
          <p:cNvSpPr>
            <a:spLocks noGrp="1"/>
          </p:cNvSpPr>
          <p:nvPr>
            <p:ph type="sldNum" sz="quarter" idx="12"/>
          </p:nvPr>
        </p:nvSpPr>
        <p:spPr/>
        <p:txBody>
          <a:bodyPr/>
          <a:lstStyle/>
          <a:p>
            <a:fld id="{060851FE-BE80-4EDF-9F1C-2A8F9C00C074}" type="slidenum">
              <a:rPr lang="en-IN" smtClean="0"/>
              <a:t>‹#›</a:t>
            </a:fld>
            <a:endParaRPr lang="en-IN"/>
          </a:p>
        </p:txBody>
      </p:sp>
    </p:spTree>
    <p:extLst>
      <p:ext uri="{BB962C8B-B14F-4D97-AF65-F5344CB8AC3E}">
        <p14:creationId xmlns:p14="http://schemas.microsoft.com/office/powerpoint/2010/main" val="25224404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EBD4B-9E6C-FB43-7F22-78F6E2BEA69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A133FC48-9E1A-A686-22DD-1C80C2A37F6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B5840B5-647D-79F4-E3CE-0010FD02402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8EE04C3-3E2B-21DE-6600-1D65DAF175E9}"/>
              </a:ext>
            </a:extLst>
          </p:cNvPr>
          <p:cNvSpPr>
            <a:spLocks noGrp="1"/>
          </p:cNvSpPr>
          <p:nvPr>
            <p:ph type="dt" sz="half" idx="10"/>
          </p:nvPr>
        </p:nvSpPr>
        <p:spPr/>
        <p:txBody>
          <a:bodyPr/>
          <a:lstStyle/>
          <a:p>
            <a:fld id="{BC5BBF9F-08AB-44A8-9B8F-C576BE257AFB}" type="datetimeFigureOut">
              <a:rPr lang="en-IN" smtClean="0"/>
              <a:t>23-02-2026</a:t>
            </a:fld>
            <a:endParaRPr lang="en-IN"/>
          </a:p>
        </p:txBody>
      </p:sp>
      <p:sp>
        <p:nvSpPr>
          <p:cNvPr id="6" name="Footer Placeholder 5">
            <a:extLst>
              <a:ext uri="{FF2B5EF4-FFF2-40B4-BE49-F238E27FC236}">
                <a16:creationId xmlns:a16="http://schemas.microsoft.com/office/drawing/2014/main" id="{C1AF14F6-56AD-38E8-B9FF-4A144AD52EAF}"/>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0E497E8C-5CAF-0184-714B-5B91FFED0231}"/>
              </a:ext>
            </a:extLst>
          </p:cNvPr>
          <p:cNvSpPr>
            <a:spLocks noGrp="1"/>
          </p:cNvSpPr>
          <p:nvPr>
            <p:ph type="sldNum" sz="quarter" idx="12"/>
          </p:nvPr>
        </p:nvSpPr>
        <p:spPr/>
        <p:txBody>
          <a:bodyPr/>
          <a:lstStyle/>
          <a:p>
            <a:fld id="{060851FE-BE80-4EDF-9F1C-2A8F9C00C074}" type="slidenum">
              <a:rPr lang="en-IN" smtClean="0"/>
              <a:t>‹#›</a:t>
            </a:fld>
            <a:endParaRPr lang="en-IN"/>
          </a:p>
        </p:txBody>
      </p:sp>
    </p:spTree>
    <p:extLst>
      <p:ext uri="{BB962C8B-B14F-4D97-AF65-F5344CB8AC3E}">
        <p14:creationId xmlns:p14="http://schemas.microsoft.com/office/powerpoint/2010/main" val="2887859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82DCDA-0166-1CF9-50A8-907CC66BAE29}"/>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3022330A-64E2-668E-3440-FBC39720F1C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FC5EA71-FA56-2FF2-D077-7F990FAFECDF}"/>
              </a:ext>
            </a:extLst>
          </p:cNvPr>
          <p:cNvSpPr>
            <a:spLocks noGrp="1"/>
          </p:cNvSpPr>
          <p:nvPr>
            <p:ph type="dt" sz="half" idx="10"/>
          </p:nvPr>
        </p:nvSpPr>
        <p:spPr/>
        <p:txBody>
          <a:bodyPr/>
          <a:lstStyle/>
          <a:p>
            <a:fld id="{BC5BBF9F-08AB-44A8-9B8F-C576BE257AFB}" type="datetimeFigureOut">
              <a:rPr lang="en-IN" smtClean="0"/>
              <a:t>23-02-2026</a:t>
            </a:fld>
            <a:endParaRPr lang="en-IN"/>
          </a:p>
        </p:txBody>
      </p:sp>
      <p:sp>
        <p:nvSpPr>
          <p:cNvPr id="5" name="Footer Placeholder 4">
            <a:extLst>
              <a:ext uri="{FF2B5EF4-FFF2-40B4-BE49-F238E27FC236}">
                <a16:creationId xmlns:a16="http://schemas.microsoft.com/office/drawing/2014/main" id="{8FAD3466-F4C2-F1BC-D203-1F81AA126C2F}"/>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76A09FC5-9E4E-430E-CEB0-D6BC3648EA4F}"/>
              </a:ext>
            </a:extLst>
          </p:cNvPr>
          <p:cNvSpPr>
            <a:spLocks noGrp="1"/>
          </p:cNvSpPr>
          <p:nvPr>
            <p:ph type="sldNum" sz="quarter" idx="12"/>
          </p:nvPr>
        </p:nvSpPr>
        <p:spPr/>
        <p:txBody>
          <a:bodyPr/>
          <a:lstStyle/>
          <a:p>
            <a:fld id="{060851FE-BE80-4EDF-9F1C-2A8F9C00C074}" type="slidenum">
              <a:rPr lang="en-IN" smtClean="0"/>
              <a:t>‹#›</a:t>
            </a:fld>
            <a:endParaRPr lang="en-IN"/>
          </a:p>
        </p:txBody>
      </p:sp>
    </p:spTree>
    <p:extLst>
      <p:ext uri="{BB962C8B-B14F-4D97-AF65-F5344CB8AC3E}">
        <p14:creationId xmlns:p14="http://schemas.microsoft.com/office/powerpoint/2010/main" val="3622781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C517C8F-8F64-9797-5021-700F477DED3C}"/>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2995072E-ABD8-4ACE-C75A-B63822EFFC5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1437184-77D2-FCF0-E88B-8CED5537A8C2}"/>
              </a:ext>
            </a:extLst>
          </p:cNvPr>
          <p:cNvSpPr>
            <a:spLocks noGrp="1"/>
          </p:cNvSpPr>
          <p:nvPr>
            <p:ph type="dt" sz="half" idx="10"/>
          </p:nvPr>
        </p:nvSpPr>
        <p:spPr/>
        <p:txBody>
          <a:bodyPr/>
          <a:lstStyle/>
          <a:p>
            <a:fld id="{BC5BBF9F-08AB-44A8-9B8F-C576BE257AFB}" type="datetimeFigureOut">
              <a:rPr lang="en-IN" smtClean="0"/>
              <a:t>23-02-2026</a:t>
            </a:fld>
            <a:endParaRPr lang="en-IN"/>
          </a:p>
        </p:txBody>
      </p:sp>
      <p:sp>
        <p:nvSpPr>
          <p:cNvPr id="5" name="Footer Placeholder 4">
            <a:extLst>
              <a:ext uri="{FF2B5EF4-FFF2-40B4-BE49-F238E27FC236}">
                <a16:creationId xmlns:a16="http://schemas.microsoft.com/office/drawing/2014/main" id="{1D676533-75E2-CAE8-D57F-80D06A8B3AA6}"/>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3D4EBCF0-5D77-62D5-CF36-0D9D05CB387A}"/>
              </a:ext>
            </a:extLst>
          </p:cNvPr>
          <p:cNvSpPr>
            <a:spLocks noGrp="1"/>
          </p:cNvSpPr>
          <p:nvPr>
            <p:ph type="sldNum" sz="quarter" idx="12"/>
          </p:nvPr>
        </p:nvSpPr>
        <p:spPr/>
        <p:txBody>
          <a:bodyPr/>
          <a:lstStyle/>
          <a:p>
            <a:fld id="{060851FE-BE80-4EDF-9F1C-2A8F9C00C074}" type="slidenum">
              <a:rPr lang="en-IN" smtClean="0"/>
              <a:t>‹#›</a:t>
            </a:fld>
            <a:endParaRPr lang="en-IN"/>
          </a:p>
        </p:txBody>
      </p:sp>
    </p:spTree>
    <p:extLst>
      <p:ext uri="{BB962C8B-B14F-4D97-AF65-F5344CB8AC3E}">
        <p14:creationId xmlns:p14="http://schemas.microsoft.com/office/powerpoint/2010/main" val="24908757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3A632E1-699E-6FFA-5028-9FA73885568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BFE3B998-646A-E24A-2221-0E6328BE7AD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E242DEB-FFA4-C455-C72A-CE348980887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C5BBF9F-08AB-44A8-9B8F-C576BE257AFB}" type="datetimeFigureOut">
              <a:rPr lang="en-IN" smtClean="0"/>
              <a:t>23-02-2026</a:t>
            </a:fld>
            <a:endParaRPr lang="en-IN"/>
          </a:p>
        </p:txBody>
      </p:sp>
      <p:sp>
        <p:nvSpPr>
          <p:cNvPr id="5" name="Footer Placeholder 4">
            <a:extLst>
              <a:ext uri="{FF2B5EF4-FFF2-40B4-BE49-F238E27FC236}">
                <a16:creationId xmlns:a16="http://schemas.microsoft.com/office/drawing/2014/main" id="{3180B3C7-C239-7455-1F79-1F4E5215A14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IN"/>
          </a:p>
        </p:txBody>
      </p:sp>
      <p:sp>
        <p:nvSpPr>
          <p:cNvPr id="6" name="Slide Number Placeholder 5">
            <a:extLst>
              <a:ext uri="{FF2B5EF4-FFF2-40B4-BE49-F238E27FC236}">
                <a16:creationId xmlns:a16="http://schemas.microsoft.com/office/drawing/2014/main" id="{8BDFBEC4-0787-E9B9-649B-89CDD14DF2D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60851FE-BE80-4EDF-9F1C-2A8F9C00C074}" type="slidenum">
              <a:rPr lang="en-IN" smtClean="0"/>
              <a:t>‹#›</a:t>
            </a:fld>
            <a:endParaRPr lang="en-IN"/>
          </a:p>
        </p:txBody>
      </p:sp>
    </p:spTree>
    <p:extLst>
      <p:ext uri="{BB962C8B-B14F-4D97-AF65-F5344CB8AC3E}">
        <p14:creationId xmlns:p14="http://schemas.microsoft.com/office/powerpoint/2010/main" val="1226616296"/>
      </p:ext>
    </p:extLst>
  </p:cSld>
  <p:clrMap bg1="lt1" tx1="dk1" bg2="lt2" tx2="dk2" accent1="accent1" accent2="accent2" accent3="accent3" accent4="accent4" accent5="accent5" accent6="accent6" hlink="hlink" folHlink="folHlink"/>
  <p:sldLayoutIdLst>
    <p:sldLayoutId id="2147484268" r:id="rId1"/>
    <p:sldLayoutId id="2147484269" r:id="rId2"/>
    <p:sldLayoutId id="2147484270" r:id="rId3"/>
    <p:sldLayoutId id="2147484271" r:id="rId4"/>
    <p:sldLayoutId id="2147484272" r:id="rId5"/>
    <p:sldLayoutId id="2147484273" r:id="rId6"/>
    <p:sldLayoutId id="2147484274" r:id="rId7"/>
    <p:sldLayoutId id="2147484275" r:id="rId8"/>
    <p:sldLayoutId id="2147484276" r:id="rId9"/>
    <p:sldLayoutId id="2147484277" r:id="rId10"/>
    <p:sldLayoutId id="214748427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8" Type="http://schemas.openxmlformats.org/officeDocument/2006/relationships/hyperlink" Target="#_Toc220952723" /><Relationship Id="rId3" Type="http://schemas.openxmlformats.org/officeDocument/2006/relationships/hyperlink" Target="#_Toc220952716" /><Relationship Id="rId7" Type="http://schemas.openxmlformats.org/officeDocument/2006/relationships/hyperlink" Target="#_Toc220952722" /><Relationship Id="rId12" Type="http://schemas.openxmlformats.org/officeDocument/2006/relationships/image" Target="../media/image2.jpeg" /><Relationship Id="rId2" Type="http://schemas.openxmlformats.org/officeDocument/2006/relationships/hyperlink" Target="#_Toc220952715" /><Relationship Id="rId1" Type="http://schemas.openxmlformats.org/officeDocument/2006/relationships/slideLayout" Target="../slideLayouts/slideLayout2.xml" /><Relationship Id="rId6" Type="http://schemas.openxmlformats.org/officeDocument/2006/relationships/hyperlink" Target="#_Toc220952720" /><Relationship Id="rId11" Type="http://schemas.openxmlformats.org/officeDocument/2006/relationships/hyperlink" Target="#_Toc220952726" /><Relationship Id="rId5" Type="http://schemas.openxmlformats.org/officeDocument/2006/relationships/hyperlink" Target="#_Toc220952718" /><Relationship Id="rId10" Type="http://schemas.openxmlformats.org/officeDocument/2006/relationships/hyperlink" Target="#_Toc220952725" /><Relationship Id="rId4" Type="http://schemas.openxmlformats.org/officeDocument/2006/relationships/hyperlink" Target="#_Toc220952717" /><Relationship Id="rId9" Type="http://schemas.openxmlformats.org/officeDocument/2006/relationships/hyperlink" Target="#_Toc220952724" /></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 /><Relationship Id="rId2" Type="http://schemas.openxmlformats.org/officeDocument/2006/relationships/diagramData" Target="../diagrams/data1.xml" /><Relationship Id="rId1" Type="http://schemas.openxmlformats.org/officeDocument/2006/relationships/slideLayout" Target="../slideLayouts/slideLayout2.xml" /><Relationship Id="rId6" Type="http://schemas.microsoft.com/office/2007/relationships/diagramDrawing" Target="../diagrams/drawing1.xml" /><Relationship Id="rId5" Type="http://schemas.openxmlformats.org/officeDocument/2006/relationships/diagramColors" Target="../diagrams/colors1.xml" /><Relationship Id="rId4" Type="http://schemas.openxmlformats.org/officeDocument/2006/relationships/diagramQuickStyle" Target="../diagrams/quickStyle1.xml" /></Relationships>
</file>

<file path=ppt/slides/_rels/slide4.xml.rels><?xml version="1.0" encoding="UTF-8" standalone="yes"?>
<Relationships xmlns="http://schemas.openxmlformats.org/package/2006/relationships"><Relationship Id="rId8" Type="http://schemas.openxmlformats.org/officeDocument/2006/relationships/image" Target="../media/image19.jpeg" /><Relationship Id="rId3" Type="http://schemas.openxmlformats.org/officeDocument/2006/relationships/diagramData" Target="../diagrams/data2.xml" /><Relationship Id="rId7" Type="http://schemas.microsoft.com/office/2007/relationships/diagramDrawing" Target="../diagrams/drawing2.xml" /><Relationship Id="rId2" Type="http://schemas.openxmlformats.org/officeDocument/2006/relationships/notesSlide" Target="../notesSlides/notesSlide1.xml" /><Relationship Id="rId1" Type="http://schemas.openxmlformats.org/officeDocument/2006/relationships/slideLayout" Target="../slideLayouts/slideLayout2.xml" /><Relationship Id="rId6" Type="http://schemas.openxmlformats.org/officeDocument/2006/relationships/diagramColors" Target="../diagrams/colors2.xml" /><Relationship Id="rId5" Type="http://schemas.openxmlformats.org/officeDocument/2006/relationships/diagramQuickStyle" Target="../diagrams/quickStyle2.xml" /><Relationship Id="rId4" Type="http://schemas.openxmlformats.org/officeDocument/2006/relationships/diagramLayout" Target="../diagrams/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 /><Relationship Id="rId7" Type="http://schemas.openxmlformats.org/officeDocument/2006/relationships/image" Target="../media/image20.jpeg" /><Relationship Id="rId2" Type="http://schemas.openxmlformats.org/officeDocument/2006/relationships/diagramData" Target="../diagrams/data3.xml" /><Relationship Id="rId1" Type="http://schemas.openxmlformats.org/officeDocument/2006/relationships/slideLayout" Target="../slideLayouts/slideLayout2.xml" /><Relationship Id="rId6" Type="http://schemas.microsoft.com/office/2007/relationships/diagramDrawing" Target="../diagrams/drawing3.xml" /><Relationship Id="rId5" Type="http://schemas.openxmlformats.org/officeDocument/2006/relationships/diagramColors" Target="../diagrams/colors3.xml" /><Relationship Id="rId4" Type="http://schemas.openxmlformats.org/officeDocument/2006/relationships/diagramQuickStyle" Target="../diagrams/quickStyle3.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 /><Relationship Id="rId2" Type="http://schemas.openxmlformats.org/officeDocument/2006/relationships/diagramData" Target="../diagrams/data4.xml" /><Relationship Id="rId1" Type="http://schemas.openxmlformats.org/officeDocument/2006/relationships/slideLayout" Target="../slideLayouts/slideLayout2.xml" /><Relationship Id="rId6" Type="http://schemas.microsoft.com/office/2007/relationships/diagramDrawing" Target="../diagrams/drawing4.xml" /><Relationship Id="rId5" Type="http://schemas.openxmlformats.org/officeDocument/2006/relationships/diagramColors" Target="../diagrams/colors4.xml" /><Relationship Id="rId4" Type="http://schemas.openxmlformats.org/officeDocument/2006/relationships/diagramQuickStyle" Target="../diagrams/quickStyle4.xml" /></Relationships>
</file>

<file path=ppt/slides/_rels/slide10.xml.rels><?xml version="1.0" encoding="UTF-8" standalone="yes"?>
<Relationships xmlns="http://schemas.openxmlformats.org/package/2006/relationships"><Relationship Id="rId2" Type="http://schemas.openxmlformats.org/officeDocument/2006/relationships/image" Target="../media/image25.jpeg"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8" Type="http://schemas.openxmlformats.org/officeDocument/2006/relationships/hyperlink" Target="https://www.nice.org.uk/guidance" TargetMode="External" /><Relationship Id="rId3" Type="http://schemas.openxmlformats.org/officeDocument/2006/relationships/hyperlink" Target="https://www.thelancet.com/pdfs/journals/langlo/PIIS2214-109X(24)00134-7.pdf" TargetMode="External" /><Relationship Id="rId7" Type="http://schemas.openxmlformats.org/officeDocument/2006/relationships/hyperlink" Target="https://www.frontiersin.org/journals/genetics/articles/10.3389/fgene.2025.1713304/full" TargetMode="External" /><Relationship Id="rId12" Type="http://schemas.openxmlformats.org/officeDocument/2006/relationships/hyperlink" Target="https://eaapublishing.org/journals/index.php/hb/article/view/2025/2242" TargetMode="External" /><Relationship Id="rId2" Type="http://schemas.openxmlformats.org/officeDocument/2006/relationships/notesSlide" Target="../notesSlides/notesSlide2.xml" /><Relationship Id="rId1" Type="http://schemas.openxmlformats.org/officeDocument/2006/relationships/slideLayout" Target="../slideLayouts/slideLayout2.xml" /><Relationship Id="rId6" Type="http://schemas.openxmlformats.org/officeDocument/2006/relationships/hyperlink" Target="https://journals.viamedica.pl/nowotwory_journal_of_oncology/article/download/103614/81436" TargetMode="External" /><Relationship Id="rId11" Type="http://schemas.openxmlformats.org/officeDocument/2006/relationships/hyperlink" Target="https://www.who.int/docs/default-source/documents/communicating-for-health/communication-framework.pdf" TargetMode="External" /><Relationship Id="rId5" Type="http://schemas.openxmlformats.org/officeDocument/2006/relationships/hyperlink" Target="https://www.researchsquare.com/article/rs-3600570/latest.pdf" TargetMode="External" /><Relationship Id="rId10" Type="http://schemas.openxmlformats.org/officeDocument/2006/relationships/hyperlink" Target="https://www.who.int/health-topics/quality-of-care#tab=tab_1" TargetMode="External" /><Relationship Id="rId4" Type="http://schemas.openxmlformats.org/officeDocument/2006/relationships/hyperlink" Target="https://pmc.ncbi.nlm.nih.gov/articles/PMC12274060/" TargetMode="External" /><Relationship Id="rId9" Type="http://schemas.openxmlformats.org/officeDocument/2006/relationships/hyperlink" Target="https://www.tandfonline.com/doi/pdf/10.1080/13603116.2021.1946725"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603928" y="3198409"/>
            <a:ext cx="9144000" cy="2217421"/>
          </a:xfrm>
        </p:spPr>
        <p:txBody>
          <a:bodyPr>
            <a:normAutofit fontScale="85000" lnSpcReduction="20000"/>
          </a:bodyPr>
          <a:lstStyle/>
          <a:p>
            <a:r>
              <a:rPr lang="en-IN" b="1" dirty="0"/>
              <a:t> </a:t>
            </a:r>
            <a:endParaRPr lang="en-IN" dirty="0"/>
          </a:p>
          <a:p>
            <a:r>
              <a:rPr lang="en-IN" sz="2000" b="1" dirty="0">
                <a:latin typeface="Arial" panose="020B0604020202020204" pitchFamily="34" charset="0"/>
                <a:cs typeface="Arial" panose="020B0604020202020204" pitchFamily="34" charset="0"/>
              </a:rPr>
              <a:t>Module: </a:t>
            </a:r>
            <a:r>
              <a:rPr lang="en-IN" sz="2000" dirty="0">
                <a:latin typeface="Arial" panose="020B0604020202020204" pitchFamily="34" charset="0"/>
                <a:cs typeface="Arial" panose="020B0604020202020204" pitchFamily="34" charset="0"/>
              </a:rPr>
              <a:t>Quality Assurance and Service Improvements</a:t>
            </a:r>
          </a:p>
          <a:p>
            <a:r>
              <a:rPr lang="en-IN" sz="2000" b="1" dirty="0">
                <a:latin typeface="Arial" panose="020B0604020202020204" pitchFamily="34" charset="0"/>
                <a:cs typeface="Arial" panose="020B0604020202020204" pitchFamily="34" charset="0"/>
              </a:rPr>
              <a:t>Module code: </a:t>
            </a:r>
            <a:r>
              <a:rPr lang="en-IN" sz="2000" dirty="0">
                <a:latin typeface="Arial" panose="020B0604020202020204" pitchFamily="34" charset="0"/>
                <a:cs typeface="Arial" panose="020B0604020202020204" pitchFamily="34" charset="0"/>
              </a:rPr>
              <a:t>LCHS7006</a:t>
            </a:r>
          </a:p>
          <a:p>
            <a:r>
              <a:rPr lang="en-IN" sz="2000" b="1" dirty="0">
                <a:latin typeface="Arial" panose="020B0604020202020204" pitchFamily="34" charset="0"/>
                <a:cs typeface="Arial" panose="020B0604020202020204" pitchFamily="34" charset="0"/>
              </a:rPr>
              <a:t>Assignment Title: </a:t>
            </a:r>
            <a:r>
              <a:rPr lang="en-IN" sz="2000" dirty="0">
                <a:latin typeface="Arial" panose="020B0604020202020204" pitchFamily="34" charset="0"/>
                <a:cs typeface="Arial" panose="020B0604020202020204" pitchFamily="34" charset="0"/>
              </a:rPr>
              <a:t>Component 1 Individual Presentation</a:t>
            </a:r>
          </a:p>
          <a:p>
            <a:r>
              <a:rPr lang="en-IN" sz="2000" b="1" dirty="0">
                <a:latin typeface="Arial" panose="020B0604020202020204" pitchFamily="34" charset="0"/>
                <a:cs typeface="Arial" panose="020B0604020202020204" pitchFamily="34" charset="0"/>
              </a:rPr>
              <a:t>Student Name</a:t>
            </a:r>
            <a:r>
              <a:rPr lang="en-IN" sz="2000" dirty="0">
                <a:latin typeface="Arial" panose="020B0604020202020204" pitchFamily="34" charset="0"/>
                <a:cs typeface="Arial" panose="020B0604020202020204" pitchFamily="34" charset="0"/>
              </a:rPr>
              <a:t>: JAIMIN JADAV </a:t>
            </a:r>
          </a:p>
          <a:p>
            <a:r>
              <a:rPr lang="en-IN" sz="2000" b="1" dirty="0">
                <a:latin typeface="Arial" panose="020B0604020202020204" pitchFamily="34" charset="0"/>
                <a:cs typeface="Arial" panose="020B0604020202020204" pitchFamily="34" charset="0"/>
              </a:rPr>
              <a:t>Student Number</a:t>
            </a:r>
            <a:r>
              <a:rPr lang="en-IN" sz="2000" dirty="0">
                <a:latin typeface="Arial" panose="020B0604020202020204" pitchFamily="34" charset="0"/>
                <a:cs typeface="Arial" panose="020B0604020202020204" pitchFamily="34" charset="0"/>
              </a:rPr>
              <a:t>: 2437156</a:t>
            </a:r>
          </a:p>
          <a:p>
            <a:r>
              <a:rPr lang="en-IN" sz="2000" b="1" dirty="0">
                <a:latin typeface="Arial" panose="020B0604020202020204" pitchFamily="34" charset="0"/>
                <a:cs typeface="Arial" panose="020B0604020202020204" pitchFamily="34" charset="0"/>
              </a:rPr>
              <a:t>Lecturer’s Name</a:t>
            </a:r>
            <a:r>
              <a:rPr lang="en-IN" sz="2000" dirty="0">
                <a:latin typeface="Arial" panose="020B0604020202020204" pitchFamily="34" charset="0"/>
                <a:cs typeface="Arial" panose="020B0604020202020204" pitchFamily="34" charset="0"/>
              </a:rPr>
              <a:t>: Dr Fahad Khan</a:t>
            </a:r>
          </a:p>
        </p:txBody>
      </p:sp>
      <p:pic>
        <p:nvPicPr>
          <p:cNvPr id="14" name="Picture 13"/>
          <p:cNvPicPr/>
          <p:nvPr/>
        </p:nvPicPr>
        <p:blipFill>
          <a:blip r:embed="rId2"/>
          <a:stretch>
            <a:fillRect/>
          </a:stretch>
        </p:blipFill>
        <p:spPr>
          <a:xfrm>
            <a:off x="4175264" y="1529630"/>
            <a:ext cx="4001328" cy="1668779"/>
          </a:xfrm>
          <a:prstGeom prst="rect">
            <a:avLst/>
          </a:prstGeom>
        </p:spPr>
      </p:pic>
    </p:spTree>
    <p:extLst>
      <p:ext uri="{BB962C8B-B14F-4D97-AF65-F5344CB8AC3E}">
        <p14:creationId xmlns:p14="http://schemas.microsoft.com/office/powerpoint/2010/main" val="32116218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659520" y="624110"/>
            <a:ext cx="6845092" cy="1280890"/>
          </a:xfrm>
        </p:spPr>
        <p:txBody>
          <a:bodyPr>
            <a:normAutofit/>
          </a:bodyPr>
          <a:lstStyle/>
          <a:p>
            <a:r>
              <a:rPr lang="en-US" b="1" dirty="0">
                <a:latin typeface="Arial" panose="020B0604020202020204" pitchFamily="34" charset="0"/>
                <a:cs typeface="Arial" panose="020B0604020202020204" pitchFamily="34" charset="0"/>
              </a:rPr>
              <a:t>Table of Contents</a:t>
            </a:r>
            <a:endParaRPr lang="en-IN" dirty="0">
              <a:latin typeface="Arial" panose="020B0604020202020204" pitchFamily="34" charset="0"/>
              <a:cs typeface="Arial" panose="020B0604020202020204" pitchFamily="34" charset="0"/>
            </a:endParaRPr>
          </a:p>
        </p:txBody>
      </p:sp>
      <p:sp>
        <p:nvSpPr>
          <p:cNvPr id="9" name="Rectangle 4">
            <a:extLst>
              <a:ext uri="{FF2B5EF4-FFF2-40B4-BE49-F238E27FC236}">
                <a16:creationId xmlns:a16="http://schemas.microsoft.com/office/drawing/2014/main" id="{EDEFD6E5-C7A5-8924-2DD9-983E93F500A2}"/>
              </a:ext>
            </a:extLst>
          </p:cNvPr>
          <p:cNvSpPr>
            <a:spLocks noGrp="1" noChangeArrowheads="1"/>
          </p:cNvSpPr>
          <p:nvPr>
            <p:ph idx="1"/>
          </p:nvPr>
        </p:nvSpPr>
        <p:spPr bwMode="auto">
          <a:xfrm>
            <a:off x="4780228" y="2086517"/>
            <a:ext cx="6033428" cy="27515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937250" algn="r"/>
              </a:tabLst>
              <a:defRPr>
                <a:solidFill>
                  <a:schemeClr val="tx1"/>
                </a:solidFill>
                <a:latin typeface="Arial" panose="020B0604020202020204" pitchFamily="34" charset="0"/>
              </a:defRPr>
            </a:lvl1pPr>
            <a:lvl2pPr eaLnBrk="0" fontAlgn="base" hangingPunct="0">
              <a:spcBef>
                <a:spcPct val="0"/>
              </a:spcBef>
              <a:spcAft>
                <a:spcPct val="0"/>
              </a:spcAft>
              <a:tabLst>
                <a:tab pos="5937250" algn="r"/>
              </a:tabLst>
              <a:defRPr>
                <a:solidFill>
                  <a:schemeClr val="tx1"/>
                </a:solidFill>
                <a:latin typeface="Arial" panose="020B0604020202020204" pitchFamily="34" charset="0"/>
              </a:defRPr>
            </a:lvl2pPr>
            <a:lvl3pPr eaLnBrk="0" fontAlgn="base" hangingPunct="0">
              <a:spcBef>
                <a:spcPct val="0"/>
              </a:spcBef>
              <a:spcAft>
                <a:spcPct val="0"/>
              </a:spcAft>
              <a:tabLst>
                <a:tab pos="5937250" algn="r"/>
              </a:tabLst>
              <a:defRPr>
                <a:solidFill>
                  <a:schemeClr val="tx1"/>
                </a:solidFill>
                <a:latin typeface="Arial" panose="020B0604020202020204" pitchFamily="34" charset="0"/>
              </a:defRPr>
            </a:lvl3pPr>
            <a:lvl4pPr eaLnBrk="0" fontAlgn="base" hangingPunct="0">
              <a:spcBef>
                <a:spcPct val="0"/>
              </a:spcBef>
              <a:spcAft>
                <a:spcPct val="0"/>
              </a:spcAft>
              <a:tabLst>
                <a:tab pos="5937250" algn="r"/>
              </a:tabLst>
              <a:defRPr>
                <a:solidFill>
                  <a:schemeClr val="tx1"/>
                </a:solidFill>
                <a:latin typeface="Arial" panose="020B0604020202020204" pitchFamily="34" charset="0"/>
              </a:defRPr>
            </a:lvl4pPr>
            <a:lvl5pPr eaLnBrk="0" fontAlgn="base" hangingPunct="0">
              <a:spcBef>
                <a:spcPct val="0"/>
              </a:spcBef>
              <a:spcAft>
                <a:spcPct val="0"/>
              </a:spcAft>
              <a:tabLst>
                <a:tab pos="5937250" algn="r"/>
              </a:tabLst>
              <a:defRPr>
                <a:solidFill>
                  <a:schemeClr val="tx1"/>
                </a:solidFill>
                <a:latin typeface="Arial" panose="020B0604020202020204" pitchFamily="34" charset="0"/>
              </a:defRPr>
            </a:lvl5pPr>
            <a:lvl6pPr eaLnBrk="0" fontAlgn="base" hangingPunct="0">
              <a:spcBef>
                <a:spcPct val="0"/>
              </a:spcBef>
              <a:spcAft>
                <a:spcPct val="0"/>
              </a:spcAft>
              <a:tabLst>
                <a:tab pos="5937250" algn="r"/>
              </a:tabLst>
              <a:defRPr>
                <a:solidFill>
                  <a:schemeClr val="tx1"/>
                </a:solidFill>
                <a:latin typeface="Arial" panose="020B0604020202020204" pitchFamily="34" charset="0"/>
              </a:defRPr>
            </a:lvl6pPr>
            <a:lvl7pPr eaLnBrk="0" fontAlgn="base" hangingPunct="0">
              <a:spcBef>
                <a:spcPct val="0"/>
              </a:spcBef>
              <a:spcAft>
                <a:spcPct val="0"/>
              </a:spcAft>
              <a:tabLst>
                <a:tab pos="5937250" algn="r"/>
              </a:tabLst>
              <a:defRPr>
                <a:solidFill>
                  <a:schemeClr val="tx1"/>
                </a:solidFill>
                <a:latin typeface="Arial" panose="020B0604020202020204" pitchFamily="34" charset="0"/>
              </a:defRPr>
            </a:lvl7pPr>
            <a:lvl8pPr eaLnBrk="0" fontAlgn="base" hangingPunct="0">
              <a:spcBef>
                <a:spcPct val="0"/>
              </a:spcBef>
              <a:spcAft>
                <a:spcPct val="0"/>
              </a:spcAft>
              <a:tabLst>
                <a:tab pos="5937250" algn="r"/>
              </a:tabLst>
              <a:defRPr>
                <a:solidFill>
                  <a:schemeClr val="tx1"/>
                </a:solidFill>
                <a:latin typeface="Arial" panose="020B0604020202020204" pitchFamily="34" charset="0"/>
              </a:defRPr>
            </a:lvl8pPr>
            <a:lvl9pPr eaLnBrk="0" fontAlgn="base" hangingPunct="0">
              <a:spcBef>
                <a:spcPct val="0"/>
              </a:spcBef>
              <a:spcAft>
                <a:spcPct val="0"/>
              </a:spcAft>
              <a:tabLst>
                <a:tab pos="5937250" algn="r"/>
              </a:tabLst>
              <a:defRPr>
                <a:solidFill>
                  <a:schemeClr val="tx1"/>
                </a:solidFill>
                <a:latin typeface="Arial" panose="020B0604020202020204" pitchFamily="34" charset="0"/>
              </a:defRPr>
            </a:lvl9pPr>
          </a:lstStyle>
          <a:p>
            <a:pPr marL="0" marR="0" lvl="0" indent="0" defTabSz="914400" rtl="0" eaLnBrk="0" fontAlgn="base" latinLnBrk="0" hangingPunct="0">
              <a:spcBef>
                <a:spcPct val="0"/>
              </a:spcBef>
              <a:spcAft>
                <a:spcPct val="0"/>
              </a:spcAft>
              <a:buClrTx/>
              <a:buSzTx/>
              <a:buFontTx/>
              <a:buNone/>
              <a:tabLst>
                <a:tab pos="5937250" algn="r"/>
              </a:tabLst>
            </a:pPr>
            <a:r>
              <a:rPr kumimoji="0" lang="en-US" altLang="en-US" sz="1600" b="1" i="0" u="sng" strike="noStrike" cap="none" normalizeH="0" baseline="0" dirty="0">
                <a:ln>
                  <a:noFill/>
                </a:ln>
                <a:effectLst/>
                <a:ea typeface="Arial" panose="020B0604020202020204" pitchFamily="34" charset="0"/>
                <a:hlinkClick r:id="rId2"/>
              </a:rPr>
              <a:t>Slide 1: Title Slide</a:t>
            </a:r>
            <a:endParaRPr kumimoji="0" lang="en-US" altLang="en-US" sz="1600" b="1" i="0" u="sng" strike="noStrike" cap="none" normalizeH="0" baseline="0" dirty="0">
              <a:ln>
                <a:noFill/>
              </a:ln>
              <a:effectLst/>
            </a:endParaRPr>
          </a:p>
          <a:p>
            <a:pPr marL="0" marR="0" lvl="0" indent="0" defTabSz="914400" rtl="0" eaLnBrk="0" fontAlgn="base" latinLnBrk="0" hangingPunct="0">
              <a:spcBef>
                <a:spcPct val="0"/>
              </a:spcBef>
              <a:spcAft>
                <a:spcPct val="0"/>
              </a:spcAft>
              <a:buClrTx/>
              <a:buSzTx/>
              <a:buFontTx/>
              <a:buNone/>
              <a:tabLst>
                <a:tab pos="5937250" algn="r"/>
              </a:tabLst>
            </a:pPr>
            <a:r>
              <a:rPr kumimoji="0" lang="en-US" altLang="en-US" sz="1600" b="1" i="0" u="sng" strike="noStrike" cap="none" normalizeH="0" baseline="0" dirty="0">
                <a:ln>
                  <a:noFill/>
                </a:ln>
                <a:effectLst/>
                <a:ea typeface="Arial" panose="020B0604020202020204" pitchFamily="34" charset="0"/>
                <a:hlinkClick r:id="rId3"/>
              </a:rPr>
              <a:t>Slide 2: Table of Contents</a:t>
            </a:r>
            <a:endParaRPr kumimoji="0" lang="en-US" altLang="en-US" sz="1600" b="1" i="0" u="sng" strike="noStrike" cap="none" normalizeH="0" baseline="0" dirty="0">
              <a:ln>
                <a:noFill/>
              </a:ln>
              <a:effectLst/>
            </a:endParaRPr>
          </a:p>
          <a:p>
            <a:pPr marL="0" indent="0" defTabSz="914400">
              <a:buClrTx/>
              <a:buNone/>
            </a:pPr>
            <a:r>
              <a:rPr kumimoji="0" lang="en-US" altLang="en-US" sz="1600" b="1" i="0" u="sng" strike="noStrike" cap="none" normalizeH="0" baseline="0" dirty="0">
                <a:ln>
                  <a:noFill/>
                </a:ln>
                <a:effectLst/>
                <a:ea typeface="Arial" panose="020B0604020202020204" pitchFamily="34" charset="0"/>
                <a:hlinkClick r:id="rId4"/>
              </a:rPr>
              <a:t>Slide 3: </a:t>
            </a:r>
            <a:r>
              <a:rPr lang="en-IN" sz="1600" b="1" u="sng" dirty="0"/>
              <a:t>Case Study Overview</a:t>
            </a:r>
            <a:br>
              <a:rPr lang="en-US" altLang="en-US" sz="1600" b="1" u="sng" dirty="0">
                <a:ea typeface="Arial" panose="020B0604020202020204" pitchFamily="34" charset="0"/>
              </a:rPr>
            </a:br>
            <a:r>
              <a:rPr kumimoji="0" lang="en-US" altLang="en-US" sz="1600" b="1" i="0" u="sng" strike="noStrike" cap="none" normalizeH="0" baseline="0" dirty="0">
                <a:ln>
                  <a:noFill/>
                </a:ln>
                <a:effectLst/>
                <a:ea typeface="Arial" panose="020B0604020202020204" pitchFamily="34" charset="0"/>
                <a:hlinkClick r:id="rId5"/>
              </a:rPr>
              <a:t>Slide 4: </a:t>
            </a:r>
            <a:r>
              <a:rPr lang="en-IN" sz="1600" b="1" u="sng" dirty="0">
                <a:cs typeface="Arial" panose="020B0604020202020204" pitchFamily="34" charset="0"/>
              </a:rPr>
              <a:t>Why the System Failed</a:t>
            </a:r>
            <a:endParaRPr kumimoji="0" lang="en-US" altLang="en-US" sz="1600" b="1" i="0" u="sng" strike="noStrike" cap="none" normalizeH="0" baseline="0" dirty="0">
              <a:ln>
                <a:noFill/>
              </a:ln>
              <a:effectLst/>
            </a:endParaRPr>
          </a:p>
          <a:p>
            <a:pPr marL="0" lvl="0" indent="0" defTabSz="914400">
              <a:buClrTx/>
              <a:buNone/>
            </a:pPr>
            <a:r>
              <a:rPr kumimoji="0" lang="en-US" altLang="en-US" sz="1600" b="1" i="0" u="sng" strike="noStrike" cap="none" normalizeH="0" baseline="0" dirty="0">
                <a:ln>
                  <a:noFill/>
                </a:ln>
                <a:effectLst/>
                <a:ea typeface="Arial" panose="020B0604020202020204" pitchFamily="34" charset="0"/>
                <a:hlinkClick r:id="rId6"/>
              </a:rPr>
              <a:t>Slide 5: </a:t>
            </a:r>
            <a:r>
              <a:rPr lang="en-US" altLang="en-US" sz="1600" b="1" u="sng" dirty="0">
                <a:ea typeface="Arial" panose="020B0604020202020204" pitchFamily="34" charset="0"/>
              </a:rPr>
              <a:t>The Swiss Cheese Model</a:t>
            </a:r>
          </a:p>
          <a:p>
            <a:pPr marL="0" lvl="0" indent="0" defTabSz="914400">
              <a:buClrTx/>
              <a:buNone/>
            </a:pPr>
            <a:r>
              <a:rPr kumimoji="0" lang="en-US" altLang="en-US" sz="1600" b="1" i="0" u="sng" strike="noStrike" cap="none" normalizeH="0" baseline="0" dirty="0">
                <a:ln>
                  <a:noFill/>
                </a:ln>
                <a:effectLst/>
                <a:ea typeface="Arial" panose="020B0604020202020204" pitchFamily="34" charset="0"/>
              </a:rPr>
              <a:t>Slide </a:t>
            </a:r>
            <a:r>
              <a:rPr lang="en-US" altLang="en-US" sz="1600" b="1" u="sng" dirty="0">
                <a:ea typeface="Arial" panose="020B0604020202020204" pitchFamily="34" charset="0"/>
              </a:rPr>
              <a:t>6</a:t>
            </a:r>
            <a:r>
              <a:rPr kumimoji="0" lang="en-US" altLang="en-US" sz="1600" b="1" i="0" u="sng" strike="noStrike" cap="none" normalizeH="0" baseline="0" dirty="0">
                <a:ln>
                  <a:noFill/>
                </a:ln>
                <a:effectLst/>
                <a:ea typeface="Arial" panose="020B0604020202020204" pitchFamily="34" charset="0"/>
                <a:hlinkClick r:id="rId7"/>
              </a:rPr>
              <a:t>:</a:t>
            </a:r>
            <a:r>
              <a:rPr lang="en-US" altLang="en-US" sz="1600" b="1" u="sng" dirty="0">
                <a:ea typeface="Arial" panose="020B0604020202020204" pitchFamily="34" charset="0"/>
                <a:hlinkClick r:id="rId7"/>
              </a:rPr>
              <a:t> </a:t>
            </a:r>
            <a:r>
              <a:rPr kumimoji="0" lang="en-US" altLang="en-US" sz="1600" b="1" i="0" u="sng" strike="noStrike" cap="none" normalizeH="0" baseline="0" dirty="0">
                <a:ln>
                  <a:noFill/>
                </a:ln>
                <a:effectLst/>
                <a:ea typeface="Arial" panose="020B0604020202020204" pitchFamily="34" charset="0"/>
                <a:hlinkClick r:id="rId7"/>
              </a:rPr>
              <a:t>Analyses of the policy issue contributing to the root causes</a:t>
            </a:r>
            <a:endParaRPr kumimoji="0" lang="en-US" altLang="en-US" sz="1600" b="1" i="0" u="sng" strike="noStrike" cap="none" normalizeH="0" baseline="0" dirty="0">
              <a:ln>
                <a:noFill/>
              </a:ln>
              <a:effectLst/>
            </a:endParaRPr>
          </a:p>
          <a:p>
            <a:pPr marL="0" lvl="0" indent="0" defTabSz="914400">
              <a:buClrTx/>
              <a:buNone/>
            </a:pPr>
            <a:r>
              <a:rPr kumimoji="0" lang="en-US" altLang="en-US" sz="1600" b="1" i="0" u="sng" strike="noStrike" cap="none" normalizeH="0" baseline="0" dirty="0">
                <a:ln>
                  <a:noFill/>
                </a:ln>
                <a:effectLst/>
                <a:ea typeface="Arial" panose="020B0604020202020204" pitchFamily="34" charset="0"/>
                <a:hlinkClick r:id="rId8"/>
              </a:rPr>
              <a:t>Slide </a:t>
            </a:r>
            <a:r>
              <a:rPr lang="en-US" altLang="en-US" sz="1600" b="1" u="sng" dirty="0">
                <a:ea typeface="Arial" panose="020B0604020202020204" pitchFamily="34" charset="0"/>
                <a:hlinkClick r:id="rId8"/>
              </a:rPr>
              <a:t>7</a:t>
            </a:r>
            <a:r>
              <a:rPr kumimoji="0" lang="en-US" altLang="en-US" sz="1600" b="1" i="0" u="sng" strike="noStrike" cap="none" normalizeH="0" baseline="0" dirty="0">
                <a:ln>
                  <a:noFill/>
                </a:ln>
                <a:effectLst/>
                <a:ea typeface="Arial" panose="020B0604020202020204" pitchFamily="34" charset="0"/>
                <a:hlinkClick r:id="rId8"/>
              </a:rPr>
              <a:t>: </a:t>
            </a:r>
            <a:r>
              <a:rPr lang="en-IN" sz="1600" b="1" u="sng" dirty="0">
                <a:cs typeface="Arial" panose="020B0604020202020204" pitchFamily="34" charset="0"/>
              </a:rPr>
              <a:t>Benchmarking </a:t>
            </a:r>
          </a:p>
          <a:p>
            <a:pPr marL="0" lvl="0" indent="0" defTabSz="914400">
              <a:buClrTx/>
              <a:buNone/>
            </a:pPr>
            <a:r>
              <a:rPr kumimoji="0" lang="en-US" altLang="en-US" sz="1600" b="1" i="0" u="sng" strike="noStrike" cap="none" normalizeH="0" baseline="0" dirty="0">
                <a:ln>
                  <a:noFill/>
                </a:ln>
                <a:effectLst/>
                <a:ea typeface="Arial" panose="020B0604020202020204" pitchFamily="34" charset="0"/>
                <a:hlinkClick r:id="rId9"/>
              </a:rPr>
              <a:t>Slide </a:t>
            </a:r>
            <a:r>
              <a:rPr lang="en-US" altLang="en-US" sz="1600" b="1" u="sng" dirty="0">
                <a:ea typeface="Arial" panose="020B0604020202020204" pitchFamily="34" charset="0"/>
                <a:hlinkClick r:id="rId9"/>
              </a:rPr>
              <a:t>8</a:t>
            </a:r>
            <a:r>
              <a:rPr kumimoji="0" lang="en-US" altLang="en-US" sz="1600" b="1" i="0" u="sng" strike="noStrike" cap="none" normalizeH="0" baseline="0" dirty="0">
                <a:ln>
                  <a:noFill/>
                </a:ln>
                <a:effectLst/>
                <a:ea typeface="Arial" panose="020B0604020202020204" pitchFamily="34" charset="0"/>
                <a:hlinkClick r:id="rId9"/>
              </a:rPr>
              <a:t>: </a:t>
            </a:r>
            <a:r>
              <a:rPr lang="en-IN" sz="1600" b="1" u="sng" dirty="0"/>
              <a:t>Evaluation and Improvement</a:t>
            </a:r>
          </a:p>
          <a:p>
            <a:pPr marL="0" lvl="0" indent="0" defTabSz="914400">
              <a:buClrTx/>
              <a:buNone/>
            </a:pPr>
            <a:r>
              <a:rPr kumimoji="0" lang="en-US" altLang="en-US" sz="1600" b="1" i="0" u="sng" strike="noStrike" cap="none" normalizeH="0" baseline="0" dirty="0">
                <a:ln>
                  <a:noFill/>
                </a:ln>
                <a:effectLst/>
                <a:ea typeface="Arial" panose="020B0604020202020204" pitchFamily="34" charset="0"/>
                <a:hlinkClick r:id="rId10"/>
              </a:rPr>
              <a:t>Slide </a:t>
            </a:r>
            <a:r>
              <a:rPr lang="en-US" altLang="en-US" sz="1600" b="1" u="sng" dirty="0">
                <a:ea typeface="Arial" panose="020B0604020202020204" pitchFamily="34" charset="0"/>
                <a:hlinkClick r:id="rId10"/>
              </a:rPr>
              <a:t>9</a:t>
            </a:r>
            <a:r>
              <a:rPr kumimoji="0" lang="en-US" altLang="en-US" sz="1600" b="1" i="0" u="sng" strike="noStrike" cap="none" normalizeH="0" baseline="0" dirty="0">
                <a:ln>
                  <a:noFill/>
                </a:ln>
                <a:effectLst/>
                <a:ea typeface="Arial" panose="020B0604020202020204" pitchFamily="34" charset="0"/>
                <a:hlinkClick r:id="rId10"/>
              </a:rPr>
              <a:t>: </a:t>
            </a:r>
            <a:r>
              <a:rPr lang="en-IN" sz="1600" b="1" u="sng" dirty="0"/>
              <a:t>Summary</a:t>
            </a:r>
            <a:endParaRPr kumimoji="0" lang="en-US" altLang="en-US" sz="1600" b="1" i="0" u="sng" strike="noStrike" cap="none" normalizeH="0" baseline="0" dirty="0">
              <a:ln>
                <a:noFill/>
              </a:ln>
              <a:effectLst/>
              <a:ea typeface="Arial" panose="020B0604020202020204" pitchFamily="34" charset="0"/>
              <a:hlinkClick r:id="rId11"/>
            </a:endParaRPr>
          </a:p>
          <a:p>
            <a:pPr marL="0" lvl="0" indent="0" defTabSz="914400">
              <a:buClrTx/>
              <a:buNone/>
            </a:pPr>
            <a:r>
              <a:rPr kumimoji="0" lang="en-US" altLang="en-US" sz="1600" b="1" i="0" u="sng" strike="noStrike" cap="none" normalizeH="0" baseline="0" dirty="0">
                <a:ln>
                  <a:noFill/>
                </a:ln>
                <a:effectLst/>
                <a:ea typeface="Arial" panose="020B0604020202020204" pitchFamily="34" charset="0"/>
                <a:hlinkClick r:id="rId11"/>
              </a:rPr>
              <a:t>Slide </a:t>
            </a:r>
            <a:r>
              <a:rPr lang="en-US" altLang="en-US" sz="1600" b="1" u="sng" dirty="0">
                <a:ea typeface="Arial" panose="020B0604020202020204" pitchFamily="34" charset="0"/>
                <a:hlinkClick r:id="rId11"/>
              </a:rPr>
              <a:t>10</a:t>
            </a:r>
            <a:r>
              <a:rPr kumimoji="0" lang="en-US" altLang="en-US" sz="1600" b="1" i="0" u="sng" strike="noStrike" cap="none" normalizeH="0" baseline="0" dirty="0">
                <a:ln>
                  <a:noFill/>
                </a:ln>
                <a:effectLst/>
                <a:ea typeface="Arial" panose="020B0604020202020204" pitchFamily="34" charset="0"/>
                <a:hlinkClick r:id="rId11"/>
              </a:rPr>
              <a:t>: </a:t>
            </a:r>
            <a:r>
              <a:rPr lang="en-IN" sz="1600" b="1" u="sng" dirty="0">
                <a:cs typeface="Arial" panose="020B0604020202020204" pitchFamily="34" charset="0"/>
              </a:rPr>
              <a:t>Outlining of the report</a:t>
            </a:r>
            <a:r>
              <a:rPr kumimoji="0" lang="en-US" altLang="en-US" sz="1600" b="1" i="0" u="sng" strike="noStrike" cap="none" normalizeH="0" baseline="0" dirty="0">
                <a:ln>
                  <a:noFill/>
                </a:ln>
                <a:effectLst/>
              </a:rPr>
              <a:t> </a:t>
            </a:r>
          </a:p>
          <a:p>
            <a:pPr marL="0" marR="0" lvl="0" indent="0" defTabSz="914400" rtl="0" eaLnBrk="0" fontAlgn="base" latinLnBrk="0" hangingPunct="0">
              <a:spcBef>
                <a:spcPct val="0"/>
              </a:spcBef>
              <a:spcAft>
                <a:spcPct val="0"/>
              </a:spcAft>
              <a:buClrTx/>
              <a:buSzTx/>
              <a:buFontTx/>
              <a:buNone/>
              <a:tabLst>
                <a:tab pos="5937250" algn="r"/>
              </a:tabLst>
            </a:pPr>
            <a:r>
              <a:rPr lang="en-US" altLang="en-US" sz="1600" b="1" u="sng" dirty="0"/>
              <a:t>Slide 11: References</a:t>
            </a:r>
            <a:endParaRPr kumimoji="0" lang="en-US" altLang="en-US" sz="1600" b="1" i="0" u="sng" strike="noStrike" cap="none" normalizeH="0" baseline="0" dirty="0">
              <a:ln>
                <a:noFill/>
              </a:ln>
              <a:effectLst/>
            </a:endParaRPr>
          </a:p>
        </p:txBody>
      </p:sp>
      <p:pic>
        <p:nvPicPr>
          <p:cNvPr id="6" name="Picture 5" descr="Coloured beads on a skewer">
            <a:extLst>
              <a:ext uri="{FF2B5EF4-FFF2-40B4-BE49-F238E27FC236}">
                <a16:creationId xmlns:a16="http://schemas.microsoft.com/office/drawing/2014/main" id="{0A83922B-2A9D-FC8D-DC6F-042118408DDF}"/>
              </a:ext>
            </a:extLst>
          </p:cNvPr>
          <p:cNvPicPr>
            <a:picLocks noChangeAspect="1"/>
          </p:cNvPicPr>
          <p:nvPr/>
        </p:nvPicPr>
        <p:blipFill>
          <a:blip r:embed="rId12"/>
          <a:srcRect l="38994" r="34526" b="-2"/>
          <a:stretch>
            <a:fillRect/>
          </a:stretch>
        </p:blipFill>
        <p:spPr>
          <a:xfrm>
            <a:off x="20" y="1730"/>
            <a:ext cx="2720524" cy="6858000"/>
          </a:xfrm>
          <a:prstGeom prst="rect">
            <a:avLst/>
          </a:prstGeom>
        </p:spPr>
      </p:pic>
    </p:spTree>
    <p:extLst>
      <p:ext uri="{BB962C8B-B14F-4D97-AF65-F5344CB8AC3E}">
        <p14:creationId xmlns:p14="http://schemas.microsoft.com/office/powerpoint/2010/main" val="24243390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557188"/>
            <a:ext cx="10515600" cy="1133499"/>
          </a:xfrm>
        </p:spPr>
        <p:txBody>
          <a:bodyPr>
            <a:normAutofit fontScale="90000"/>
          </a:bodyPr>
          <a:lstStyle/>
          <a:p>
            <a:pPr algn="ctr"/>
            <a:r>
              <a:rPr lang="en-IN" sz="5200" b="1" dirty="0"/>
              <a:t>Neurofibromatosis </a:t>
            </a:r>
            <a:br>
              <a:rPr lang="en-IN" sz="5200" b="1" dirty="0"/>
            </a:br>
            <a:r>
              <a:rPr lang="en-IN" sz="5200" b="1" dirty="0"/>
              <a:t>Case Study Overview</a:t>
            </a:r>
          </a:p>
        </p:txBody>
      </p:sp>
      <p:graphicFrame>
        <p:nvGraphicFramePr>
          <p:cNvPr id="5" name="Content Placeholder 2">
            <a:extLst>
              <a:ext uri="{FF2B5EF4-FFF2-40B4-BE49-F238E27FC236}">
                <a16:creationId xmlns:a16="http://schemas.microsoft.com/office/drawing/2014/main" id="{9E0B7E32-CFF0-E0BA-E40F-F86BF2AE2804}"/>
              </a:ext>
            </a:extLst>
          </p:cNvPr>
          <p:cNvGraphicFramePr>
            <a:graphicFrameLocks noGrp="1"/>
          </p:cNvGraphicFramePr>
          <p:nvPr>
            <p:ph idx="1"/>
            <p:extLst>
              <p:ext uri="{D42A27DB-BD31-4B8C-83A1-F6EECF244321}">
                <p14:modId xmlns:p14="http://schemas.microsoft.com/office/powerpoint/2010/main" val="217941295"/>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771913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IN" b="1" dirty="0">
                <a:latin typeface="Arial" panose="020B0604020202020204" pitchFamily="34" charset="0"/>
                <a:cs typeface="Arial" panose="020B0604020202020204" pitchFamily="34" charset="0"/>
              </a:rPr>
              <a:t>Why the System Failed</a:t>
            </a:r>
            <a:endParaRPr lang="en-IN" dirty="0">
              <a:latin typeface="Arial" panose="020B0604020202020204" pitchFamily="34" charset="0"/>
              <a:cs typeface="Arial" panose="020B0604020202020204" pitchFamily="34" charset="0"/>
            </a:endParaRPr>
          </a:p>
        </p:txBody>
      </p:sp>
      <p:graphicFrame>
        <p:nvGraphicFramePr>
          <p:cNvPr id="3082" name="Content Placeholder 2">
            <a:extLst>
              <a:ext uri="{FF2B5EF4-FFF2-40B4-BE49-F238E27FC236}">
                <a16:creationId xmlns:a16="http://schemas.microsoft.com/office/drawing/2014/main" id="{5B3DAC2B-86D9-8A06-A487-C168BBB5466C}"/>
              </a:ext>
            </a:extLst>
          </p:cNvPr>
          <p:cNvGraphicFramePr>
            <a:graphicFrameLocks noGrp="1"/>
          </p:cNvGraphicFramePr>
          <p:nvPr>
            <p:ph idx="1"/>
            <p:extLst>
              <p:ext uri="{D42A27DB-BD31-4B8C-83A1-F6EECF244321}">
                <p14:modId xmlns:p14="http://schemas.microsoft.com/office/powerpoint/2010/main" val="716790580"/>
              </p:ext>
            </p:extLst>
          </p:nvPr>
        </p:nvGraphicFramePr>
        <p:xfrm>
          <a:off x="1143000" y="1100987"/>
          <a:ext cx="5731933" cy="40187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6" name="Picture 4" descr="Best EMR Software for 2026 | Research.com"/>
          <p:cNvPicPr>
            <a:picLocks noChangeAspect="1" noChangeArrowheads="1"/>
          </p:cNvPicPr>
          <p:nvPr/>
        </p:nvPicPr>
        <p:blipFill rotWithShape="1">
          <a:blip r:embed="rId8" cstate="print">
            <a:extLst>
              <a:ext uri="{28A0092B-C50C-407E-A947-70E740481C1C}">
                <a14:useLocalDpi xmlns:a14="http://schemas.microsoft.com/office/drawing/2010/main" val="0"/>
              </a:ext>
            </a:extLst>
          </a:blip>
          <a:srcRect b="12376"/>
          <a:stretch/>
        </p:blipFill>
        <p:spPr bwMode="auto">
          <a:xfrm>
            <a:off x="7818120" y="2500370"/>
            <a:ext cx="3474720" cy="1857259"/>
          </a:xfrm>
          <a:prstGeom prst="rect">
            <a:avLst/>
          </a:prstGeom>
          <a:extLst>
            <a:ext uri="{909E8E84-426E-40DD-AFC4-6F175D3DCCD1}">
              <a14:hiddenFill xmlns:a14="http://schemas.microsoft.com/office/drawing/2010/main">
                <a:solidFill>
                  <a:srgbClr val="FFFFFF"/>
                </a:solidFill>
              </a14:hiddenFill>
            </a:ext>
          </a:extLst>
        </p:spPr>
      </p:pic>
      <p:sp>
        <p:nvSpPr>
          <p:cNvPr id="4" name="AutoShape 2" descr="Healthcare's outlook in 2025: New administration spells uncertainty, but  hope remains | Healthcare Dive"/>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spTree>
    <p:extLst>
      <p:ext uri="{BB962C8B-B14F-4D97-AF65-F5344CB8AC3E}">
        <p14:creationId xmlns:p14="http://schemas.microsoft.com/office/powerpoint/2010/main" val="40748271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arallelogram 3"/>
          <p:cNvSpPr/>
          <p:nvPr/>
        </p:nvSpPr>
        <p:spPr>
          <a:xfrm>
            <a:off x="6126481" y="2812534"/>
            <a:ext cx="2506170" cy="1592876"/>
          </a:xfrm>
          <a:prstGeom prst="parallelogram">
            <a:avLst/>
          </a:prstGeom>
          <a:solidFill>
            <a:schemeClr val="accent4">
              <a:lumMod val="60000"/>
              <a:lumOff val="40000"/>
            </a:schemeClr>
          </a:solidFill>
          <a:scene3d>
            <a:camera prst="isometricOffAxis2Right"/>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2" name="Oval 11"/>
          <p:cNvSpPr/>
          <p:nvPr/>
        </p:nvSpPr>
        <p:spPr>
          <a:xfrm>
            <a:off x="10721965" y="3917662"/>
            <a:ext cx="291549" cy="53671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3" name="Oval 12"/>
          <p:cNvSpPr/>
          <p:nvPr/>
        </p:nvSpPr>
        <p:spPr>
          <a:xfrm>
            <a:off x="8825947" y="1622674"/>
            <a:ext cx="185531" cy="351178"/>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4" name="TextBox 13"/>
          <p:cNvSpPr txBox="1"/>
          <p:nvPr/>
        </p:nvSpPr>
        <p:spPr>
          <a:xfrm>
            <a:off x="205740" y="365760"/>
            <a:ext cx="11498579" cy="707886"/>
          </a:xfrm>
          <a:prstGeom prst="rect">
            <a:avLst/>
          </a:prstGeom>
          <a:noFill/>
        </p:spPr>
        <p:txBody>
          <a:bodyPr wrap="square" rtlCol="0">
            <a:spAutoFit/>
          </a:bodyPr>
          <a:lstStyle/>
          <a:p>
            <a:pPr algn="ctr"/>
            <a:r>
              <a:rPr lang="en-IN" sz="4000" b="1" dirty="0">
                <a:latin typeface="Arial" panose="020B0604020202020204" pitchFamily="34" charset="0"/>
                <a:cs typeface="Arial" panose="020B0604020202020204" pitchFamily="34" charset="0"/>
              </a:rPr>
              <a:t>The Swiss Cheese Model</a:t>
            </a:r>
            <a:endParaRPr lang="en-IN" sz="4000" dirty="0">
              <a:latin typeface="Arial" panose="020B0604020202020204" pitchFamily="34" charset="0"/>
              <a:cs typeface="Arial" panose="020B0604020202020204" pitchFamily="34" charset="0"/>
            </a:endParaRPr>
          </a:p>
        </p:txBody>
      </p:sp>
      <p:graphicFrame>
        <p:nvGraphicFramePr>
          <p:cNvPr id="15" name="Table 14"/>
          <p:cNvGraphicFramePr>
            <a:graphicFrameLocks noGrp="1"/>
          </p:cNvGraphicFramePr>
          <p:nvPr>
            <p:extLst>
              <p:ext uri="{D42A27DB-BD31-4B8C-83A1-F6EECF244321}">
                <p14:modId xmlns:p14="http://schemas.microsoft.com/office/powerpoint/2010/main" val="1449320595"/>
              </p:ext>
            </p:extLst>
          </p:nvPr>
        </p:nvGraphicFramePr>
        <p:xfrm>
          <a:off x="382916" y="1926752"/>
          <a:ext cx="5232141" cy="4000224"/>
        </p:xfrm>
        <a:graphic>
          <a:graphicData uri="http://schemas.openxmlformats.org/drawingml/2006/table">
            <a:tbl>
              <a:tblPr/>
              <a:tblGrid>
                <a:gridCol w="1400268">
                  <a:extLst>
                    <a:ext uri="{9D8B030D-6E8A-4147-A177-3AD203B41FA5}">
                      <a16:colId xmlns:a16="http://schemas.microsoft.com/office/drawing/2014/main" val="2891020482"/>
                    </a:ext>
                  </a:extLst>
                </a:gridCol>
                <a:gridCol w="1643429">
                  <a:extLst>
                    <a:ext uri="{9D8B030D-6E8A-4147-A177-3AD203B41FA5}">
                      <a16:colId xmlns:a16="http://schemas.microsoft.com/office/drawing/2014/main" val="3521423804"/>
                    </a:ext>
                  </a:extLst>
                </a:gridCol>
                <a:gridCol w="2188444">
                  <a:extLst>
                    <a:ext uri="{9D8B030D-6E8A-4147-A177-3AD203B41FA5}">
                      <a16:colId xmlns:a16="http://schemas.microsoft.com/office/drawing/2014/main" val="3341742327"/>
                    </a:ext>
                  </a:extLst>
                </a:gridCol>
              </a:tblGrid>
              <a:tr h="661866">
                <a:tc>
                  <a:txBody>
                    <a:bodyPr/>
                    <a:lstStyle/>
                    <a:p>
                      <a:pPr algn="ctr" rtl="0" fontAlgn="t">
                        <a:spcBef>
                          <a:spcPts val="0"/>
                        </a:spcBef>
                        <a:spcAft>
                          <a:spcPts val="0"/>
                        </a:spcAft>
                      </a:pPr>
                      <a:r>
                        <a:rPr lang="en-US" sz="1200" b="1" i="0" u="none" strike="noStrike">
                          <a:solidFill>
                            <a:srgbClr val="000000"/>
                          </a:solidFill>
                          <a:effectLst/>
                          <a:latin typeface="Times New Roman" panose="02020603050405020304" pitchFamily="18" charset="0"/>
                        </a:rPr>
                        <a:t>Layer of Defence (Slice of Cheese)</a:t>
                      </a:r>
                      <a:endParaRPr lang="en-US">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rtl="0" fontAlgn="t">
                        <a:spcBef>
                          <a:spcPts val="0"/>
                        </a:spcBef>
                        <a:spcAft>
                          <a:spcPts val="0"/>
                        </a:spcAft>
                      </a:pPr>
                      <a:r>
                        <a:rPr lang="en-IN" sz="1200" b="1" i="0" u="none" strike="noStrike">
                          <a:solidFill>
                            <a:srgbClr val="000000"/>
                          </a:solidFill>
                          <a:effectLst/>
                          <a:latin typeface="Times New Roman" panose="02020603050405020304" pitchFamily="18" charset="0"/>
                        </a:rPr>
                        <a:t>Intended Function</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rtl="0" fontAlgn="t">
                        <a:spcBef>
                          <a:spcPts val="0"/>
                        </a:spcBef>
                        <a:spcAft>
                          <a:spcPts val="0"/>
                        </a:spcAft>
                      </a:pPr>
                      <a:r>
                        <a:rPr lang="en-IN" sz="1200" b="1" i="0" u="none" strike="noStrike" dirty="0">
                          <a:solidFill>
                            <a:srgbClr val="000000"/>
                          </a:solidFill>
                          <a:effectLst/>
                          <a:latin typeface="Times New Roman" panose="02020603050405020304" pitchFamily="18" charset="0"/>
                        </a:rPr>
                        <a:t>Hole (Weakness)</a:t>
                      </a:r>
                      <a:endParaRPr lang="en-IN"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374973058"/>
                  </a:ext>
                </a:extLst>
              </a:tr>
              <a:tr h="661866">
                <a:tc>
                  <a:txBody>
                    <a:bodyPr/>
                    <a:lstStyle/>
                    <a:p>
                      <a:pPr algn="ctr" rtl="0" fontAlgn="t">
                        <a:spcBef>
                          <a:spcPts val="0"/>
                        </a:spcBef>
                        <a:spcAft>
                          <a:spcPts val="0"/>
                        </a:spcAft>
                      </a:pPr>
                      <a:r>
                        <a:rPr lang="en-IN" sz="1200" b="1" i="0" u="none" strike="noStrike">
                          <a:solidFill>
                            <a:srgbClr val="000000"/>
                          </a:solidFill>
                          <a:effectLst/>
                          <a:latin typeface="Times New Roman" panose="02020603050405020304" pitchFamily="18" charset="0"/>
                        </a:rPr>
                        <a:t>Triage system</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IN" sz="1200" b="0" i="0" u="none" strike="noStrike">
                          <a:solidFill>
                            <a:srgbClr val="000000"/>
                          </a:solidFill>
                          <a:effectLst/>
                          <a:latin typeface="Times New Roman" panose="02020603050405020304" pitchFamily="18" charset="0"/>
                        </a:rPr>
                        <a:t>Detect early warning signs</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US" sz="1200" b="0" i="0" u="none" strike="noStrike" dirty="0">
                          <a:solidFill>
                            <a:srgbClr val="000000"/>
                          </a:solidFill>
                          <a:effectLst/>
                          <a:latin typeface="Times New Roman" panose="02020603050405020304" pitchFamily="18" charset="0"/>
                        </a:rPr>
                        <a:t>NF1 symptoms </a:t>
                      </a:r>
                      <a:r>
                        <a:rPr lang="en-US" sz="1200" b="0" i="0" u="none" strike="noStrike" dirty="0" err="1">
                          <a:solidFill>
                            <a:srgbClr val="000000"/>
                          </a:solidFill>
                          <a:effectLst/>
                          <a:latin typeface="Times New Roman" panose="02020603050405020304" pitchFamily="18" charset="0"/>
                        </a:rPr>
                        <a:t>normalised</a:t>
                      </a:r>
                      <a:r>
                        <a:rPr lang="en-US" sz="1200" b="0" i="0" u="none" strike="noStrike" dirty="0">
                          <a:solidFill>
                            <a:srgbClr val="000000"/>
                          </a:solidFill>
                          <a:effectLst/>
                          <a:latin typeface="Times New Roman" panose="02020603050405020304" pitchFamily="18" charset="0"/>
                        </a:rPr>
                        <a:t> and overlooked (</a:t>
                      </a:r>
                      <a:r>
                        <a:rPr lang="en-IN" sz="1200" dirty="0"/>
                        <a:t>Cui and </a:t>
                      </a:r>
                      <a:r>
                        <a:rPr lang="en-IN" sz="1200" dirty="0" err="1"/>
                        <a:t>Guo</a:t>
                      </a:r>
                      <a:r>
                        <a:rPr lang="en-IN" sz="1200" dirty="0"/>
                        <a:t>, 2025</a:t>
                      </a:r>
                      <a:r>
                        <a:rPr lang="en-US" sz="1200" b="0" i="0" u="none" strike="noStrike" dirty="0">
                          <a:solidFill>
                            <a:srgbClr val="000000"/>
                          </a:solidFill>
                          <a:effectLst/>
                          <a:latin typeface="Times New Roman" panose="02020603050405020304" pitchFamily="18" charset="0"/>
                        </a:rPr>
                        <a:t>). </a:t>
                      </a:r>
                      <a:endParaRPr lang="en-US"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125933917"/>
                  </a:ext>
                </a:extLst>
              </a:tr>
              <a:tr h="661866">
                <a:tc>
                  <a:txBody>
                    <a:bodyPr/>
                    <a:lstStyle/>
                    <a:p>
                      <a:pPr algn="ctr" rtl="0" fontAlgn="t">
                        <a:spcBef>
                          <a:spcPts val="0"/>
                        </a:spcBef>
                        <a:spcAft>
                          <a:spcPts val="0"/>
                        </a:spcAft>
                      </a:pPr>
                      <a:r>
                        <a:rPr lang="en-IN" sz="1200" b="1" i="0" u="none" strike="noStrike">
                          <a:solidFill>
                            <a:srgbClr val="000000"/>
                          </a:solidFill>
                          <a:effectLst/>
                          <a:latin typeface="Times New Roman" panose="02020603050405020304" pitchFamily="18" charset="0"/>
                        </a:rPr>
                        <a:t>Staff communication</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US" sz="1200" b="0" i="0" u="none" strike="noStrike" dirty="0">
                          <a:solidFill>
                            <a:srgbClr val="000000"/>
                          </a:solidFill>
                          <a:effectLst/>
                          <a:latin typeface="Times New Roman" panose="02020603050405020304" pitchFamily="18" charset="0"/>
                        </a:rPr>
                        <a:t>Share concern across the services</a:t>
                      </a:r>
                      <a:endParaRPr lang="en-US"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IN" sz="1200" b="0" i="0" u="none" strike="noStrike" dirty="0">
                          <a:solidFill>
                            <a:srgbClr val="000000"/>
                          </a:solidFill>
                          <a:effectLst/>
                          <a:latin typeface="Times New Roman" panose="02020603050405020304" pitchFamily="18" charset="0"/>
                        </a:rPr>
                        <a:t>Poor coordination between practitioners </a:t>
                      </a:r>
                      <a:r>
                        <a:rPr lang="en-US" sz="1200" b="0" i="0" u="none" strike="noStrike" dirty="0">
                          <a:solidFill>
                            <a:srgbClr val="000000"/>
                          </a:solidFill>
                          <a:effectLst/>
                          <a:latin typeface="Times New Roman" panose="02020603050405020304" pitchFamily="18" charset="0"/>
                        </a:rPr>
                        <a:t>(</a:t>
                      </a:r>
                      <a:r>
                        <a:rPr lang="en-IN" sz="1200" dirty="0"/>
                        <a:t>Cui and </a:t>
                      </a:r>
                      <a:r>
                        <a:rPr lang="en-IN" sz="1200" dirty="0" err="1"/>
                        <a:t>Guo</a:t>
                      </a:r>
                      <a:r>
                        <a:rPr lang="en-IN" sz="1200" dirty="0"/>
                        <a:t>, 2025</a:t>
                      </a:r>
                      <a:r>
                        <a:rPr lang="en-US" sz="1200" b="0" i="0" u="none" strike="noStrike" dirty="0">
                          <a:solidFill>
                            <a:srgbClr val="000000"/>
                          </a:solidFill>
                          <a:effectLst/>
                          <a:latin typeface="Times New Roman" panose="02020603050405020304" pitchFamily="18" charset="0"/>
                        </a:rPr>
                        <a:t>).</a:t>
                      </a:r>
                      <a:r>
                        <a:rPr lang="en-IN" sz="1200" b="0" i="0" u="none" strike="noStrike" dirty="0">
                          <a:solidFill>
                            <a:srgbClr val="000000"/>
                          </a:solidFill>
                          <a:effectLst/>
                          <a:latin typeface="Times New Roman" panose="02020603050405020304" pitchFamily="18" charset="0"/>
                        </a:rPr>
                        <a:t>. </a:t>
                      </a:r>
                      <a:endParaRPr lang="en-IN"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86123456"/>
                  </a:ext>
                </a:extLst>
              </a:tr>
              <a:tr h="661866">
                <a:tc>
                  <a:txBody>
                    <a:bodyPr/>
                    <a:lstStyle/>
                    <a:p>
                      <a:pPr algn="ctr" rtl="0" fontAlgn="t">
                        <a:spcBef>
                          <a:spcPts val="0"/>
                        </a:spcBef>
                        <a:spcAft>
                          <a:spcPts val="0"/>
                        </a:spcAft>
                      </a:pPr>
                      <a:r>
                        <a:rPr lang="en-IN" sz="1200" b="1" i="0" u="none" strike="noStrike">
                          <a:solidFill>
                            <a:srgbClr val="000000"/>
                          </a:solidFill>
                          <a:effectLst/>
                          <a:latin typeface="Times New Roman" panose="02020603050405020304" pitchFamily="18" charset="0"/>
                        </a:rPr>
                        <a:t>Protocol for sepsis management</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IN" sz="1200" b="0" i="0" u="none" strike="noStrike">
                          <a:solidFill>
                            <a:srgbClr val="000000"/>
                          </a:solidFill>
                          <a:effectLst/>
                          <a:latin typeface="Times New Roman" panose="02020603050405020304" pitchFamily="18" charset="0"/>
                        </a:rPr>
                        <a:t>Guide diagnosis and referral </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US" sz="1200" b="0" i="0" u="none" strike="noStrike" dirty="0">
                          <a:solidFill>
                            <a:srgbClr val="000000"/>
                          </a:solidFill>
                          <a:effectLst/>
                          <a:latin typeface="Times New Roman" panose="02020603050405020304" pitchFamily="18" charset="0"/>
                        </a:rPr>
                        <a:t>Lack of NF 1-specific guidance </a:t>
                      </a:r>
                      <a:r>
                        <a:rPr lang="en-US" sz="1200" b="0" i="0" u="none" strike="noStrike" dirty="0">
                          <a:solidFill>
                            <a:srgbClr val="000000"/>
                          </a:solidFill>
                          <a:effectLst/>
                          <a:latin typeface="Times New Roman" panose="02020603050405020304" pitchFamily="18" charset="0"/>
                          <a:cs typeface="Times New Roman" panose="02020603050405020304" pitchFamily="18" charset="0"/>
                        </a:rPr>
                        <a:t>(</a:t>
                      </a:r>
                      <a:r>
                        <a:rPr lang="en-IN" sz="1200" dirty="0">
                          <a:latin typeface="Times New Roman" panose="02020603050405020304" pitchFamily="18" charset="0"/>
                          <a:cs typeface="Times New Roman" panose="02020603050405020304" pitchFamily="18" charset="0"/>
                        </a:rPr>
                        <a:t>Cui and </a:t>
                      </a:r>
                      <a:r>
                        <a:rPr lang="en-IN" sz="1200" dirty="0" err="1">
                          <a:latin typeface="Times New Roman" panose="02020603050405020304" pitchFamily="18" charset="0"/>
                          <a:cs typeface="Times New Roman" panose="02020603050405020304" pitchFamily="18" charset="0"/>
                        </a:rPr>
                        <a:t>Guo</a:t>
                      </a:r>
                      <a:r>
                        <a:rPr lang="en-IN" sz="1200" dirty="0">
                          <a:latin typeface="Times New Roman" panose="02020603050405020304" pitchFamily="18" charset="0"/>
                          <a:cs typeface="Times New Roman" panose="02020603050405020304" pitchFamily="18" charset="0"/>
                        </a:rPr>
                        <a:t>, 2025</a:t>
                      </a:r>
                      <a:r>
                        <a:rPr lang="en-US" sz="1200" b="0" i="0" u="none" strike="noStrike" dirty="0">
                          <a:solidFill>
                            <a:srgbClr val="000000"/>
                          </a:solidFill>
                          <a:effectLst/>
                          <a:latin typeface="Times New Roman" panose="02020603050405020304" pitchFamily="18" charset="0"/>
                          <a:cs typeface="Times New Roman" panose="02020603050405020304" pitchFamily="18" charset="0"/>
                        </a:rPr>
                        <a:t>).</a:t>
                      </a:r>
                      <a:endParaRPr lang="en-US" sz="1200" dirty="0">
                        <a:effectLst/>
                        <a:latin typeface="Times New Roman" panose="02020603050405020304" pitchFamily="18" charset="0"/>
                        <a:cs typeface="Times New Roman" panose="02020603050405020304" pitchFamily="18"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507028291"/>
                  </a:ext>
                </a:extLst>
              </a:tr>
              <a:tr h="416226">
                <a:tc>
                  <a:txBody>
                    <a:bodyPr/>
                    <a:lstStyle/>
                    <a:p>
                      <a:pPr algn="ctr" rtl="0" fontAlgn="t">
                        <a:spcBef>
                          <a:spcPts val="0"/>
                        </a:spcBef>
                        <a:spcAft>
                          <a:spcPts val="0"/>
                        </a:spcAft>
                      </a:pPr>
                      <a:r>
                        <a:rPr lang="en-IN" sz="1200" b="1" i="0" u="none" strike="noStrike">
                          <a:solidFill>
                            <a:srgbClr val="000000"/>
                          </a:solidFill>
                          <a:effectLst/>
                          <a:latin typeface="Times New Roman" panose="02020603050405020304" pitchFamily="18" charset="0"/>
                        </a:rPr>
                        <a:t>Clinical supervision</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IN" sz="1200" b="0" i="0" u="none" strike="noStrike">
                          <a:solidFill>
                            <a:srgbClr val="000000"/>
                          </a:solidFill>
                          <a:effectLst/>
                          <a:latin typeface="Times New Roman" panose="02020603050405020304" pitchFamily="18" charset="0"/>
                        </a:rPr>
                        <a:t>Monitor quality and safety.</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indent="0" algn="just" defTabSz="914400" rtl="0" eaLnBrk="1" fontAlgn="t" latinLnBrk="0" hangingPunct="1">
                        <a:lnSpc>
                          <a:spcPct val="100000"/>
                        </a:lnSpc>
                        <a:spcBef>
                          <a:spcPts val="0"/>
                        </a:spcBef>
                        <a:spcAft>
                          <a:spcPts val="0"/>
                        </a:spcAft>
                        <a:buClrTx/>
                        <a:buSzTx/>
                        <a:buFontTx/>
                        <a:buNone/>
                        <a:tabLst/>
                        <a:defRPr/>
                      </a:pPr>
                      <a:r>
                        <a:rPr lang="en-US" sz="1200" b="0" i="0" u="none" strike="noStrike" dirty="0">
                          <a:solidFill>
                            <a:srgbClr val="000000"/>
                          </a:solidFill>
                          <a:effectLst/>
                          <a:latin typeface="Times New Roman" panose="02020603050405020304" pitchFamily="18" charset="0"/>
                        </a:rPr>
                        <a:t>Limited oversight of rare disease </a:t>
                      </a:r>
                      <a:r>
                        <a:rPr lang="en-US" sz="1200" b="0" i="0" u="none" strike="noStrike" dirty="0">
                          <a:solidFill>
                            <a:srgbClr val="000000"/>
                          </a:solidFill>
                          <a:effectLst/>
                          <a:latin typeface="Times New Roman" panose="02020603050405020304" pitchFamily="18" charset="0"/>
                          <a:cs typeface="Times New Roman" panose="02020603050405020304" pitchFamily="18" charset="0"/>
                        </a:rPr>
                        <a:t>(</a:t>
                      </a:r>
                      <a:r>
                        <a:rPr lang="en-IN" sz="1200" dirty="0">
                          <a:latin typeface="Times New Roman" panose="02020603050405020304" pitchFamily="18" charset="0"/>
                          <a:cs typeface="Times New Roman" panose="02020603050405020304" pitchFamily="18" charset="0"/>
                        </a:rPr>
                        <a:t>Cui and </a:t>
                      </a:r>
                      <a:r>
                        <a:rPr lang="en-IN" sz="1200" dirty="0" err="1">
                          <a:latin typeface="Times New Roman" panose="02020603050405020304" pitchFamily="18" charset="0"/>
                          <a:cs typeface="Times New Roman" panose="02020603050405020304" pitchFamily="18" charset="0"/>
                        </a:rPr>
                        <a:t>Guo</a:t>
                      </a:r>
                      <a:r>
                        <a:rPr lang="en-IN" sz="1200" dirty="0">
                          <a:latin typeface="Times New Roman" panose="02020603050405020304" pitchFamily="18" charset="0"/>
                          <a:cs typeface="Times New Roman" panose="02020603050405020304" pitchFamily="18" charset="0"/>
                        </a:rPr>
                        <a:t>, 2025</a:t>
                      </a:r>
                      <a:r>
                        <a:rPr lang="en-US" sz="1200" b="0" i="0" u="none" strike="noStrike" dirty="0">
                          <a:solidFill>
                            <a:srgbClr val="000000"/>
                          </a:solidFill>
                          <a:effectLst/>
                          <a:latin typeface="Times New Roman" panose="02020603050405020304" pitchFamily="18" charset="0"/>
                          <a:cs typeface="Times New Roman" panose="02020603050405020304" pitchFamily="18" charset="0"/>
                        </a:rPr>
                        <a:t>).</a:t>
                      </a:r>
                      <a:endParaRPr lang="en-US" sz="1200" dirty="0">
                        <a:effectLst/>
                        <a:latin typeface="Times New Roman" panose="02020603050405020304" pitchFamily="18" charset="0"/>
                        <a:cs typeface="Times New Roman" panose="02020603050405020304" pitchFamily="18"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455724320"/>
                  </a:ext>
                </a:extLst>
              </a:tr>
              <a:tr h="416226">
                <a:tc gridSpan="3">
                  <a:txBody>
                    <a:bodyPr/>
                    <a:lstStyle/>
                    <a:p>
                      <a:pPr rtl="0" fontAlgn="t">
                        <a:spcBef>
                          <a:spcPts val="0"/>
                        </a:spcBef>
                        <a:spcAft>
                          <a:spcPts val="0"/>
                        </a:spcAft>
                      </a:pPr>
                      <a:r>
                        <a:rPr lang="en-IN" sz="1200" b="1" i="0" u="none" strike="noStrike">
                          <a:solidFill>
                            <a:srgbClr val="000000"/>
                          </a:solidFill>
                          <a:effectLst/>
                          <a:latin typeface="Times New Roman" panose="02020603050405020304" pitchFamily="18" charset="0"/>
                        </a:rPr>
                        <a:t>Results</a:t>
                      </a:r>
                      <a:endParaRPr lang="en-IN">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IN"/>
                    </a:p>
                  </a:txBody>
                  <a:tcPr/>
                </a:tc>
                <a:tc hMerge="1">
                  <a:txBody>
                    <a:bodyPr/>
                    <a:lstStyle/>
                    <a:p>
                      <a:endParaRPr lang="en-IN"/>
                    </a:p>
                  </a:txBody>
                  <a:tcPr/>
                </a:tc>
                <a:extLst>
                  <a:ext uri="{0D108BD9-81ED-4DB2-BD59-A6C34878D82A}">
                    <a16:rowId xmlns:a16="http://schemas.microsoft.com/office/drawing/2014/main" val="2909915059"/>
                  </a:ext>
                </a:extLst>
              </a:tr>
              <a:tr h="416226">
                <a:tc gridSpan="3">
                  <a:txBody>
                    <a:bodyPr/>
                    <a:lstStyle/>
                    <a:p>
                      <a:pPr rtl="0" fontAlgn="t">
                        <a:spcBef>
                          <a:spcPts val="0"/>
                        </a:spcBef>
                        <a:spcAft>
                          <a:spcPts val="0"/>
                        </a:spcAft>
                      </a:pPr>
                      <a:r>
                        <a:rPr lang="en-US" sz="1200" b="0" i="0" u="none" strike="noStrike" dirty="0">
                          <a:solidFill>
                            <a:srgbClr val="000000"/>
                          </a:solidFill>
                          <a:effectLst/>
                          <a:latin typeface="Times New Roman" panose="02020603050405020304" pitchFamily="18" charset="0"/>
                        </a:rPr>
                        <a:t>Delayed diagnosis, leading to patient death</a:t>
                      </a:r>
                      <a:r>
                        <a:rPr lang="en-US" sz="1200" b="0" i="0" u="none" strike="noStrike" baseline="0" dirty="0">
                          <a:solidFill>
                            <a:srgbClr val="000000"/>
                          </a:solidFill>
                          <a:effectLst/>
                          <a:latin typeface="Times New Roman" panose="02020603050405020304" pitchFamily="18" charset="0"/>
                        </a:rPr>
                        <a:t> </a:t>
                      </a:r>
                      <a:r>
                        <a:rPr lang="en-US" sz="1200" b="0" i="0" u="none" strike="noStrike" dirty="0">
                          <a:solidFill>
                            <a:srgbClr val="000000"/>
                          </a:solidFill>
                          <a:effectLst/>
                          <a:latin typeface="Times New Roman" panose="02020603050405020304" pitchFamily="18" charset="0"/>
                        </a:rPr>
                        <a:t>and uneven care quality. </a:t>
                      </a:r>
                      <a:endParaRPr lang="en-US" dirty="0">
                        <a:effectLst/>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IN"/>
                    </a:p>
                  </a:txBody>
                  <a:tcPr/>
                </a:tc>
                <a:tc hMerge="1">
                  <a:txBody>
                    <a:bodyPr/>
                    <a:lstStyle/>
                    <a:p>
                      <a:endParaRPr lang="en-IN"/>
                    </a:p>
                  </a:txBody>
                  <a:tcPr/>
                </a:tc>
                <a:extLst>
                  <a:ext uri="{0D108BD9-81ED-4DB2-BD59-A6C34878D82A}">
                    <a16:rowId xmlns:a16="http://schemas.microsoft.com/office/drawing/2014/main" val="3554020359"/>
                  </a:ext>
                </a:extLst>
              </a:tr>
            </a:tbl>
          </a:graphicData>
        </a:graphic>
      </p:graphicFrame>
      <p:sp>
        <p:nvSpPr>
          <p:cNvPr id="16" name="Rectangle 1"/>
          <p:cNvSpPr>
            <a:spLocks noChangeArrowheads="1"/>
          </p:cNvSpPr>
          <p:nvPr/>
        </p:nvSpPr>
        <p:spPr bwMode="auto">
          <a:xfrm>
            <a:off x="372890" y="2267054"/>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IN"/>
          </a:p>
        </p:txBody>
      </p:sp>
      <p:sp>
        <p:nvSpPr>
          <p:cNvPr id="17" name="Parallelogram 16"/>
          <p:cNvSpPr/>
          <p:nvPr/>
        </p:nvSpPr>
        <p:spPr>
          <a:xfrm>
            <a:off x="6859335" y="2843383"/>
            <a:ext cx="2506170" cy="1650307"/>
          </a:xfrm>
          <a:prstGeom prst="parallelogram">
            <a:avLst/>
          </a:prstGeom>
          <a:solidFill>
            <a:schemeClr val="accent4">
              <a:lumMod val="60000"/>
              <a:lumOff val="40000"/>
            </a:schemeClr>
          </a:solidFill>
          <a:scene3d>
            <a:camera prst="isometricOffAxis2Right"/>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8" name="Parallelogram 17"/>
          <p:cNvSpPr/>
          <p:nvPr/>
        </p:nvSpPr>
        <p:spPr>
          <a:xfrm>
            <a:off x="7794109" y="3064556"/>
            <a:ext cx="2506170" cy="1698091"/>
          </a:xfrm>
          <a:prstGeom prst="parallelogram">
            <a:avLst/>
          </a:prstGeom>
          <a:solidFill>
            <a:schemeClr val="accent4">
              <a:lumMod val="60000"/>
              <a:lumOff val="40000"/>
            </a:schemeClr>
          </a:solidFill>
          <a:scene3d>
            <a:camera prst="isometricOffAxis2Right"/>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9" name="Parallelogram 18"/>
          <p:cNvSpPr/>
          <p:nvPr/>
        </p:nvSpPr>
        <p:spPr>
          <a:xfrm>
            <a:off x="8839401" y="3167261"/>
            <a:ext cx="2506170" cy="1806914"/>
          </a:xfrm>
          <a:prstGeom prst="parallelogram">
            <a:avLst/>
          </a:prstGeom>
          <a:solidFill>
            <a:schemeClr val="accent4">
              <a:lumMod val="60000"/>
              <a:lumOff val="40000"/>
            </a:schemeClr>
          </a:solidFill>
          <a:scene3d>
            <a:camera prst="isometricOffAxis2Right"/>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20" name="Oval 19"/>
          <p:cNvSpPr/>
          <p:nvPr/>
        </p:nvSpPr>
        <p:spPr>
          <a:xfrm>
            <a:off x="7130159" y="3017457"/>
            <a:ext cx="359758" cy="321364"/>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21" name="Oval 20"/>
          <p:cNvSpPr/>
          <p:nvPr/>
        </p:nvSpPr>
        <p:spPr>
          <a:xfrm>
            <a:off x="8275311" y="2900198"/>
            <a:ext cx="246822" cy="267064"/>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22" name="Oval 21"/>
          <p:cNvSpPr/>
          <p:nvPr/>
        </p:nvSpPr>
        <p:spPr>
          <a:xfrm>
            <a:off x="9243558" y="3017456"/>
            <a:ext cx="213349" cy="33941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23" name="Oval 22"/>
          <p:cNvSpPr/>
          <p:nvPr/>
        </p:nvSpPr>
        <p:spPr>
          <a:xfrm>
            <a:off x="9794746" y="3415022"/>
            <a:ext cx="258711" cy="30884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24" name="Oval 23"/>
          <p:cNvSpPr/>
          <p:nvPr/>
        </p:nvSpPr>
        <p:spPr>
          <a:xfrm>
            <a:off x="10300279" y="3093655"/>
            <a:ext cx="259898" cy="245165"/>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25" name="Oval 24"/>
          <p:cNvSpPr/>
          <p:nvPr/>
        </p:nvSpPr>
        <p:spPr>
          <a:xfrm>
            <a:off x="7904627" y="3271832"/>
            <a:ext cx="315875" cy="267064"/>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26" name="Oval 25"/>
          <p:cNvSpPr/>
          <p:nvPr/>
        </p:nvSpPr>
        <p:spPr>
          <a:xfrm>
            <a:off x="8779220" y="3356870"/>
            <a:ext cx="217516" cy="19471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27" name="Oval 26"/>
          <p:cNvSpPr/>
          <p:nvPr/>
        </p:nvSpPr>
        <p:spPr>
          <a:xfrm>
            <a:off x="10234173" y="3635754"/>
            <a:ext cx="259898" cy="245165"/>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28" name="Oval 27"/>
          <p:cNvSpPr/>
          <p:nvPr/>
        </p:nvSpPr>
        <p:spPr>
          <a:xfrm>
            <a:off x="7128645" y="3712175"/>
            <a:ext cx="405566" cy="44310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29" name="Oval 28"/>
          <p:cNvSpPr/>
          <p:nvPr/>
        </p:nvSpPr>
        <p:spPr>
          <a:xfrm>
            <a:off x="7861499" y="3723862"/>
            <a:ext cx="405566" cy="44310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30" name="Oval 29"/>
          <p:cNvSpPr/>
          <p:nvPr/>
        </p:nvSpPr>
        <p:spPr>
          <a:xfrm>
            <a:off x="8818746" y="3888590"/>
            <a:ext cx="405566" cy="44310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31" name="Oval 30"/>
          <p:cNvSpPr/>
          <p:nvPr/>
        </p:nvSpPr>
        <p:spPr>
          <a:xfrm>
            <a:off x="9876930" y="4060240"/>
            <a:ext cx="405566" cy="443103"/>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32" name="Oval 31"/>
          <p:cNvSpPr/>
          <p:nvPr/>
        </p:nvSpPr>
        <p:spPr>
          <a:xfrm>
            <a:off x="9224312" y="3502768"/>
            <a:ext cx="160129" cy="221094"/>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cxnSp>
        <p:nvCxnSpPr>
          <p:cNvPr id="34" name="Straight Arrow Connector 33"/>
          <p:cNvCxnSpPr/>
          <p:nvPr/>
        </p:nvCxnSpPr>
        <p:spPr>
          <a:xfrm>
            <a:off x="6282844" y="3819522"/>
            <a:ext cx="4478578" cy="487185"/>
          </a:xfrm>
          <a:prstGeom prst="straightConnector1">
            <a:avLst/>
          </a:prstGeom>
          <a:ln>
            <a:tailEnd type="triangle"/>
          </a:ln>
        </p:spPr>
        <p:style>
          <a:lnRef idx="1">
            <a:schemeClr val="accent2"/>
          </a:lnRef>
          <a:fillRef idx="0">
            <a:schemeClr val="accent2"/>
          </a:fillRef>
          <a:effectRef idx="0">
            <a:schemeClr val="accent2"/>
          </a:effectRef>
          <a:fontRef idx="minor">
            <a:schemeClr val="tx1"/>
          </a:fontRef>
        </p:style>
      </p:cxnSp>
      <p:sp>
        <p:nvSpPr>
          <p:cNvPr id="36" name="Oval 35"/>
          <p:cNvSpPr/>
          <p:nvPr/>
        </p:nvSpPr>
        <p:spPr>
          <a:xfrm>
            <a:off x="6050410" y="3479220"/>
            <a:ext cx="449552" cy="652510"/>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38" name="TextBox 37"/>
          <p:cNvSpPr txBox="1"/>
          <p:nvPr/>
        </p:nvSpPr>
        <p:spPr>
          <a:xfrm>
            <a:off x="6339494" y="4712231"/>
            <a:ext cx="861774" cy="461665"/>
          </a:xfrm>
          <a:prstGeom prst="rect">
            <a:avLst/>
          </a:prstGeom>
          <a:noFill/>
        </p:spPr>
        <p:txBody>
          <a:bodyPr wrap="square" rtlCol="0">
            <a:spAutoFit/>
          </a:bodyPr>
          <a:lstStyle/>
          <a:p>
            <a:r>
              <a:rPr lang="en-IN" sz="1200" b="1" dirty="0">
                <a:latin typeface="Arial" panose="020B0604020202020204" pitchFamily="34" charset="0"/>
                <a:cs typeface="Arial" panose="020B0604020202020204" pitchFamily="34" charset="0"/>
              </a:rPr>
              <a:t> Triage </a:t>
            </a:r>
          </a:p>
          <a:p>
            <a:r>
              <a:rPr lang="en-IN" sz="1200" b="1" dirty="0">
                <a:latin typeface="Arial" panose="020B0604020202020204" pitchFamily="34" charset="0"/>
                <a:cs typeface="Arial" panose="020B0604020202020204" pitchFamily="34" charset="0"/>
              </a:rPr>
              <a:t>system</a:t>
            </a:r>
          </a:p>
        </p:txBody>
      </p:sp>
      <p:sp>
        <p:nvSpPr>
          <p:cNvPr id="39" name="Rectangle 38"/>
          <p:cNvSpPr/>
          <p:nvPr/>
        </p:nvSpPr>
        <p:spPr>
          <a:xfrm>
            <a:off x="6988161" y="4814584"/>
            <a:ext cx="1322798" cy="461665"/>
          </a:xfrm>
          <a:prstGeom prst="rect">
            <a:avLst/>
          </a:prstGeom>
        </p:spPr>
        <p:txBody>
          <a:bodyPr wrap="none">
            <a:spAutoFit/>
          </a:bodyPr>
          <a:lstStyle/>
          <a:p>
            <a:r>
              <a:rPr lang="en-IN" sz="1200" b="1" dirty="0">
                <a:solidFill>
                  <a:srgbClr val="000000"/>
                </a:solidFill>
                <a:latin typeface="Arial" panose="020B0604020202020204" pitchFamily="34" charset="0"/>
                <a:cs typeface="Arial" panose="020B0604020202020204" pitchFamily="34" charset="0"/>
              </a:rPr>
              <a:t>        Staff </a:t>
            </a:r>
          </a:p>
          <a:p>
            <a:r>
              <a:rPr lang="en-IN" sz="1200" b="1" dirty="0">
                <a:solidFill>
                  <a:srgbClr val="000000"/>
                </a:solidFill>
                <a:latin typeface="Arial" panose="020B0604020202020204" pitchFamily="34" charset="0"/>
                <a:cs typeface="Arial" panose="020B0604020202020204" pitchFamily="34" charset="0"/>
              </a:rPr>
              <a:t>communication</a:t>
            </a:r>
            <a:endParaRPr lang="en-IN" sz="1200" dirty="0">
              <a:latin typeface="Arial" panose="020B0604020202020204" pitchFamily="34" charset="0"/>
              <a:cs typeface="Arial" panose="020B0604020202020204" pitchFamily="34" charset="0"/>
            </a:endParaRPr>
          </a:p>
        </p:txBody>
      </p:sp>
      <p:sp>
        <p:nvSpPr>
          <p:cNvPr id="40" name="Rectangle 39"/>
          <p:cNvSpPr/>
          <p:nvPr/>
        </p:nvSpPr>
        <p:spPr>
          <a:xfrm>
            <a:off x="7849935" y="5124136"/>
            <a:ext cx="1653018" cy="461665"/>
          </a:xfrm>
          <a:prstGeom prst="rect">
            <a:avLst/>
          </a:prstGeom>
        </p:spPr>
        <p:txBody>
          <a:bodyPr wrap="none">
            <a:spAutoFit/>
          </a:bodyPr>
          <a:lstStyle/>
          <a:p>
            <a:pPr algn="ctr"/>
            <a:r>
              <a:rPr lang="en-IN" sz="1200" b="1" dirty="0">
                <a:solidFill>
                  <a:srgbClr val="000000"/>
                </a:solidFill>
                <a:latin typeface="Arial" panose="020B0604020202020204" pitchFamily="34" charset="0"/>
                <a:cs typeface="Arial" panose="020B0604020202020204" pitchFamily="34" charset="0"/>
              </a:rPr>
              <a:t>Protocol for </a:t>
            </a:r>
          </a:p>
          <a:p>
            <a:pPr algn="ctr"/>
            <a:r>
              <a:rPr lang="en-IN" sz="1200" b="1" dirty="0">
                <a:solidFill>
                  <a:srgbClr val="000000"/>
                </a:solidFill>
                <a:latin typeface="Arial" panose="020B0604020202020204" pitchFamily="34" charset="0"/>
                <a:cs typeface="Arial" panose="020B0604020202020204" pitchFamily="34" charset="0"/>
              </a:rPr>
              <a:t>sepsis management</a:t>
            </a:r>
            <a:endParaRPr lang="en-IN" sz="1200" dirty="0">
              <a:latin typeface="Arial" panose="020B0604020202020204" pitchFamily="34" charset="0"/>
              <a:cs typeface="Arial" panose="020B0604020202020204" pitchFamily="34" charset="0"/>
            </a:endParaRPr>
          </a:p>
        </p:txBody>
      </p:sp>
      <p:sp>
        <p:nvSpPr>
          <p:cNvPr id="41" name="Rectangle 40"/>
          <p:cNvSpPr/>
          <p:nvPr/>
        </p:nvSpPr>
        <p:spPr>
          <a:xfrm>
            <a:off x="9350232" y="5249235"/>
            <a:ext cx="1048685" cy="461665"/>
          </a:xfrm>
          <a:prstGeom prst="rect">
            <a:avLst/>
          </a:prstGeom>
        </p:spPr>
        <p:txBody>
          <a:bodyPr wrap="none">
            <a:spAutoFit/>
          </a:bodyPr>
          <a:lstStyle/>
          <a:p>
            <a:r>
              <a:rPr lang="en-IN" sz="1200" b="1" dirty="0">
                <a:solidFill>
                  <a:srgbClr val="000000"/>
                </a:solidFill>
                <a:latin typeface="Arial" panose="020B0604020202020204" pitchFamily="34" charset="0"/>
                <a:cs typeface="Arial" panose="020B0604020202020204" pitchFamily="34" charset="0"/>
              </a:rPr>
              <a:t>  Clinical </a:t>
            </a:r>
          </a:p>
          <a:p>
            <a:r>
              <a:rPr lang="en-IN" sz="1200" b="1" dirty="0">
                <a:solidFill>
                  <a:srgbClr val="000000"/>
                </a:solidFill>
                <a:latin typeface="Arial" panose="020B0604020202020204" pitchFamily="34" charset="0"/>
                <a:cs typeface="Arial" panose="020B0604020202020204" pitchFamily="34" charset="0"/>
              </a:rPr>
              <a:t>supervision</a:t>
            </a:r>
            <a:endParaRPr lang="en-IN" sz="1200" dirty="0">
              <a:latin typeface="Arial" panose="020B0604020202020204" pitchFamily="34" charset="0"/>
              <a:cs typeface="Arial" panose="020B0604020202020204" pitchFamily="34" charset="0"/>
            </a:endParaRPr>
          </a:p>
        </p:txBody>
      </p:sp>
      <p:sp>
        <p:nvSpPr>
          <p:cNvPr id="42" name="Rectangle 41"/>
          <p:cNvSpPr/>
          <p:nvPr/>
        </p:nvSpPr>
        <p:spPr>
          <a:xfrm>
            <a:off x="10604471" y="4331693"/>
            <a:ext cx="1175322" cy="461665"/>
          </a:xfrm>
          <a:prstGeom prst="rect">
            <a:avLst/>
          </a:prstGeom>
        </p:spPr>
        <p:txBody>
          <a:bodyPr wrap="none">
            <a:spAutoFit/>
          </a:bodyPr>
          <a:lstStyle/>
          <a:p>
            <a:r>
              <a:rPr lang="en-IN" sz="1200" b="1" dirty="0">
                <a:solidFill>
                  <a:srgbClr val="000000"/>
                </a:solidFill>
                <a:latin typeface="Arial" panose="020B0604020202020204" pitchFamily="34" charset="0"/>
                <a:cs typeface="Arial" panose="020B0604020202020204" pitchFamily="34" charset="0"/>
              </a:rPr>
              <a:t>  Harmed </a:t>
            </a:r>
          </a:p>
          <a:p>
            <a:r>
              <a:rPr lang="en-IN" sz="1200" b="1" dirty="0">
                <a:solidFill>
                  <a:srgbClr val="000000"/>
                </a:solidFill>
                <a:latin typeface="Arial" panose="020B0604020202020204" pitchFamily="34" charset="0"/>
                <a:cs typeface="Arial" panose="020B0604020202020204" pitchFamily="34" charset="0"/>
              </a:rPr>
              <a:t>patient safety</a:t>
            </a:r>
            <a:endParaRPr lang="en-IN" sz="1200" dirty="0">
              <a:latin typeface="Arial" panose="020B0604020202020204" pitchFamily="34" charset="0"/>
              <a:cs typeface="Arial" panose="020B0604020202020204" pitchFamily="34" charset="0"/>
            </a:endParaRPr>
          </a:p>
        </p:txBody>
      </p:sp>
      <p:sp>
        <p:nvSpPr>
          <p:cNvPr id="43" name="Rectangle 42"/>
          <p:cNvSpPr/>
          <p:nvPr/>
        </p:nvSpPr>
        <p:spPr>
          <a:xfrm>
            <a:off x="5831134" y="2977063"/>
            <a:ext cx="1040670" cy="461665"/>
          </a:xfrm>
          <a:prstGeom prst="rect">
            <a:avLst/>
          </a:prstGeom>
        </p:spPr>
        <p:txBody>
          <a:bodyPr wrap="none">
            <a:spAutoFit/>
          </a:bodyPr>
          <a:lstStyle/>
          <a:p>
            <a:r>
              <a:rPr lang="en-IN" sz="1200" b="1" dirty="0">
                <a:latin typeface="Arial" panose="020B0604020202020204" pitchFamily="34" charset="0"/>
                <a:cs typeface="Arial" panose="020B0604020202020204" pitchFamily="34" charset="0"/>
              </a:rPr>
              <a:t> Prolonged </a:t>
            </a:r>
          </a:p>
          <a:p>
            <a:r>
              <a:rPr lang="en-IN" sz="1200" b="1" dirty="0">
                <a:latin typeface="Arial" panose="020B0604020202020204" pitchFamily="34" charset="0"/>
                <a:cs typeface="Arial" panose="020B0604020202020204" pitchFamily="34" charset="0"/>
              </a:rPr>
              <a:t>diagnostics</a:t>
            </a:r>
          </a:p>
        </p:txBody>
      </p:sp>
    </p:spTree>
    <p:extLst>
      <p:ext uri="{BB962C8B-B14F-4D97-AF65-F5344CB8AC3E}">
        <p14:creationId xmlns:p14="http://schemas.microsoft.com/office/powerpoint/2010/main" val="31311926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080" y="274320"/>
            <a:ext cx="11932920" cy="1325563"/>
          </a:xfrm>
        </p:spPr>
        <p:txBody>
          <a:bodyPr>
            <a:normAutofit/>
          </a:bodyPr>
          <a:lstStyle/>
          <a:p>
            <a:pPr algn="ctr"/>
            <a:r>
              <a:rPr lang="en-IN" sz="2400" b="1">
                <a:latin typeface="Arial" panose="020B0604020202020204" pitchFamily="34" charset="0"/>
                <a:cs typeface="Arial" panose="020B0604020202020204" pitchFamily="34" charset="0"/>
              </a:rPr>
              <a:t>Analyses of the policy issue contributing to the root causes</a:t>
            </a:r>
            <a:endParaRPr lang="en-IN" sz="2400" dirty="0">
              <a:latin typeface="Arial" panose="020B0604020202020204" pitchFamily="34" charset="0"/>
              <a:cs typeface="Arial" panose="020B0604020202020204" pitchFamily="34" charset="0"/>
            </a:endParaRPr>
          </a:p>
        </p:txBody>
      </p:sp>
      <p:graphicFrame>
        <p:nvGraphicFramePr>
          <p:cNvPr id="8198" name="Content Placeholder 2">
            <a:extLst>
              <a:ext uri="{FF2B5EF4-FFF2-40B4-BE49-F238E27FC236}">
                <a16:creationId xmlns:a16="http://schemas.microsoft.com/office/drawing/2014/main" id="{98199A2A-45CF-29BC-3337-CAE3AC25F4D7}"/>
              </a:ext>
            </a:extLst>
          </p:cNvPr>
          <p:cNvGraphicFramePr>
            <a:graphicFrameLocks noGrp="1"/>
          </p:cNvGraphicFramePr>
          <p:nvPr>
            <p:ph idx="1"/>
            <p:extLst>
              <p:ext uri="{D42A27DB-BD31-4B8C-83A1-F6EECF244321}">
                <p14:modId xmlns:p14="http://schemas.microsoft.com/office/powerpoint/2010/main" val="1081217934"/>
              </p:ext>
            </p:extLst>
          </p:nvPr>
        </p:nvGraphicFramePr>
        <p:xfrm>
          <a:off x="5009321" y="1851675"/>
          <a:ext cx="6891131" cy="47744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8194" name="Picture 2" descr="What is Policy Analysis? Concepts, Tools and Methodologies - Monash  University, Indonesia"/>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428317" y="2105282"/>
            <a:ext cx="4011161" cy="369917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6966047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84070" y="747713"/>
            <a:ext cx="7086600" cy="871538"/>
          </a:xfrm>
        </p:spPr>
        <p:txBody>
          <a:bodyPr>
            <a:normAutofit/>
          </a:bodyPr>
          <a:lstStyle/>
          <a:p>
            <a:pPr algn="ctr"/>
            <a:r>
              <a:rPr lang="en-IN" sz="4000" b="1" dirty="0">
                <a:latin typeface="Arial" panose="020B0604020202020204" pitchFamily="34" charset="0"/>
                <a:cs typeface="Arial" panose="020B0604020202020204" pitchFamily="34" charset="0"/>
              </a:rPr>
              <a:t>Benchmarking </a:t>
            </a:r>
          </a:p>
        </p:txBody>
      </p:sp>
      <p:graphicFrame>
        <p:nvGraphicFramePr>
          <p:cNvPr id="3" name="Table 2"/>
          <p:cNvGraphicFramePr>
            <a:graphicFrameLocks noGrp="1"/>
          </p:cNvGraphicFramePr>
          <p:nvPr>
            <p:extLst>
              <p:ext uri="{D42A27DB-BD31-4B8C-83A1-F6EECF244321}">
                <p14:modId xmlns:p14="http://schemas.microsoft.com/office/powerpoint/2010/main" val="4225462434"/>
              </p:ext>
            </p:extLst>
          </p:nvPr>
        </p:nvGraphicFramePr>
        <p:xfrm>
          <a:off x="1408670" y="2088291"/>
          <a:ext cx="9062308" cy="3935669"/>
        </p:xfrm>
        <a:graphic>
          <a:graphicData uri="http://schemas.openxmlformats.org/drawingml/2006/table">
            <a:tbl>
              <a:tblPr firstRow="1" bandRow="1">
                <a:tableStyleId>{5C22544A-7EE6-4342-B048-85BDC9FD1C3A}</a:tableStyleId>
              </a:tblPr>
              <a:tblGrid>
                <a:gridCol w="2016823">
                  <a:extLst>
                    <a:ext uri="{9D8B030D-6E8A-4147-A177-3AD203B41FA5}">
                      <a16:colId xmlns:a16="http://schemas.microsoft.com/office/drawing/2014/main" val="3990644996"/>
                    </a:ext>
                  </a:extLst>
                </a:gridCol>
                <a:gridCol w="2514331">
                  <a:extLst>
                    <a:ext uri="{9D8B030D-6E8A-4147-A177-3AD203B41FA5}">
                      <a16:colId xmlns:a16="http://schemas.microsoft.com/office/drawing/2014/main" val="2039435581"/>
                    </a:ext>
                  </a:extLst>
                </a:gridCol>
                <a:gridCol w="2265577">
                  <a:extLst>
                    <a:ext uri="{9D8B030D-6E8A-4147-A177-3AD203B41FA5}">
                      <a16:colId xmlns:a16="http://schemas.microsoft.com/office/drawing/2014/main" val="2346948605"/>
                    </a:ext>
                  </a:extLst>
                </a:gridCol>
                <a:gridCol w="2265577">
                  <a:extLst>
                    <a:ext uri="{9D8B030D-6E8A-4147-A177-3AD203B41FA5}">
                      <a16:colId xmlns:a16="http://schemas.microsoft.com/office/drawing/2014/main" val="3061586778"/>
                    </a:ext>
                  </a:extLst>
                </a:gridCol>
              </a:tblGrid>
              <a:tr h="818529">
                <a:tc>
                  <a:txBody>
                    <a:bodyPr/>
                    <a:lstStyle/>
                    <a:p>
                      <a:r>
                        <a:rPr lang="en-US" sz="1200" dirty="0">
                          <a:latin typeface="Times New Roman" panose="02020603050405020304" pitchFamily="18" charset="0"/>
                          <a:cs typeface="Times New Roman" panose="02020603050405020304" pitchFamily="18" charset="0"/>
                        </a:rPr>
                        <a:t>Quality domain</a:t>
                      </a:r>
                    </a:p>
                  </a:txBody>
                  <a:tcPr/>
                </a:tc>
                <a:tc>
                  <a:txBody>
                    <a:bodyPr/>
                    <a:lstStyle/>
                    <a:p>
                      <a:r>
                        <a:rPr lang="en-US" sz="1200">
                          <a:latin typeface="Times New Roman" panose="02020603050405020304" pitchFamily="18" charset="0"/>
                          <a:cs typeface="Times New Roman" panose="02020603050405020304" pitchFamily="18" charset="0"/>
                        </a:rPr>
                        <a:t>Standard Guideline</a:t>
                      </a:r>
                      <a:endParaRPr lang="en-US" sz="1200" dirty="0">
                        <a:latin typeface="Times New Roman" panose="02020603050405020304" pitchFamily="18" charset="0"/>
                        <a:cs typeface="Times New Roman" panose="02020603050405020304" pitchFamily="18" charset="0"/>
                      </a:endParaRPr>
                    </a:p>
                  </a:txBody>
                  <a:tcPr/>
                </a:tc>
                <a:tc>
                  <a:txBody>
                    <a:bodyPr/>
                    <a:lstStyle/>
                    <a:p>
                      <a:r>
                        <a:rPr lang="en-US" sz="1200">
                          <a:latin typeface="Times New Roman" panose="02020603050405020304" pitchFamily="18" charset="0"/>
                          <a:cs typeface="Times New Roman" panose="02020603050405020304" pitchFamily="18" charset="0"/>
                        </a:rPr>
                        <a:t>Current</a:t>
                      </a:r>
                      <a:r>
                        <a:rPr lang="en-US" sz="1200" baseline="0">
                          <a:latin typeface="Times New Roman" panose="02020603050405020304" pitchFamily="18" charset="0"/>
                          <a:cs typeface="Times New Roman" panose="02020603050405020304" pitchFamily="18" charset="0"/>
                        </a:rPr>
                        <a:t> practice (PMC Case hospital)</a:t>
                      </a:r>
                      <a:endParaRPr lang="en-US" sz="1200" dirty="0">
                        <a:latin typeface="Times New Roman" panose="02020603050405020304" pitchFamily="18" charset="0"/>
                        <a:cs typeface="Times New Roman" panose="02020603050405020304" pitchFamily="18" charset="0"/>
                      </a:endParaRPr>
                    </a:p>
                  </a:txBody>
                  <a:tcPr/>
                </a:tc>
                <a:tc>
                  <a:txBody>
                    <a:bodyPr/>
                    <a:lstStyle/>
                    <a:p>
                      <a:r>
                        <a:rPr lang="en-US" sz="1200" dirty="0">
                          <a:latin typeface="Times New Roman" panose="02020603050405020304" pitchFamily="18" charset="0"/>
                          <a:cs typeface="Times New Roman" panose="02020603050405020304" pitchFamily="18" charset="0"/>
                        </a:rPr>
                        <a:t>Policy</a:t>
                      </a:r>
                      <a:r>
                        <a:rPr lang="en-US" sz="1200" baseline="0" dirty="0">
                          <a:latin typeface="Times New Roman" panose="02020603050405020304" pitchFamily="18" charset="0"/>
                          <a:cs typeface="Times New Roman" panose="02020603050405020304" pitchFamily="18" charset="0"/>
                        </a:rPr>
                        <a:t> metrics </a:t>
                      </a:r>
                      <a:endParaRPr lang="en-US" sz="12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614034834"/>
                  </a:ext>
                </a:extLst>
              </a:tr>
              <a:tr h="750779">
                <a:tc>
                  <a:txBody>
                    <a:bodyPr/>
                    <a:lstStyle/>
                    <a:p>
                      <a:r>
                        <a:rPr lang="en-US" sz="1200">
                          <a:latin typeface="Times New Roman" panose="02020603050405020304" pitchFamily="18" charset="0"/>
                          <a:cs typeface="Times New Roman" panose="02020603050405020304" pitchFamily="18" charset="0"/>
                        </a:rPr>
                        <a:t>Structure </a:t>
                      </a:r>
                      <a:endParaRPr lang="en-US" sz="1200" dirty="0">
                        <a:latin typeface="Times New Roman" panose="02020603050405020304" pitchFamily="18" charset="0"/>
                        <a:cs typeface="Times New Roman" panose="02020603050405020304" pitchFamily="18" charset="0"/>
                      </a:endParaRPr>
                    </a:p>
                  </a:txBody>
                  <a:tcPr/>
                </a:tc>
                <a:tc>
                  <a:txBody>
                    <a:bodyPr/>
                    <a:lstStyle/>
                    <a:p>
                      <a:r>
                        <a:rPr lang="en-US" sz="1200" dirty="0">
                          <a:latin typeface="Times New Roman" panose="02020603050405020304" pitchFamily="18" charset="0"/>
                          <a:cs typeface="Times New Roman" panose="02020603050405020304" pitchFamily="18" charset="0"/>
                        </a:rPr>
                        <a:t>Availability of multidisciplinary</a:t>
                      </a:r>
                      <a:r>
                        <a:rPr lang="en-US" sz="1200" baseline="0" dirty="0">
                          <a:latin typeface="Times New Roman" panose="02020603050405020304" pitchFamily="18" charset="0"/>
                          <a:cs typeface="Times New Roman" panose="02020603050405020304" pitchFamily="18" charset="0"/>
                        </a:rPr>
                        <a:t> support for rare diseases (WHO, 2026)</a:t>
                      </a:r>
                      <a:endParaRPr lang="en-US" sz="1200" dirty="0">
                        <a:latin typeface="Times New Roman" panose="02020603050405020304" pitchFamily="18" charset="0"/>
                        <a:cs typeface="Times New Roman" panose="02020603050405020304" pitchFamily="18" charset="0"/>
                      </a:endParaRPr>
                    </a:p>
                  </a:txBody>
                  <a:tcPr/>
                </a:tc>
                <a:tc>
                  <a:txBody>
                    <a:bodyPr/>
                    <a:lstStyle/>
                    <a:p>
                      <a:r>
                        <a:rPr lang="en-US" sz="1200" dirty="0">
                          <a:latin typeface="Times New Roman" panose="02020603050405020304" pitchFamily="18" charset="0"/>
                          <a:cs typeface="Times New Roman" panose="02020603050405020304" pitchFamily="18" charset="0"/>
                        </a:rPr>
                        <a:t>Hospital lacked systematic follow-up and specialized care</a:t>
                      </a:r>
                      <a:r>
                        <a:rPr lang="en-US" sz="1200" baseline="0" dirty="0">
                          <a:latin typeface="Times New Roman" panose="02020603050405020304" pitchFamily="18" charset="0"/>
                          <a:cs typeface="Times New Roman" panose="02020603050405020304" pitchFamily="18" charset="0"/>
                        </a:rPr>
                        <a:t> for NF1 patients. </a:t>
                      </a:r>
                      <a:endParaRPr lang="en-US" sz="1200" dirty="0">
                        <a:latin typeface="Times New Roman" panose="02020603050405020304" pitchFamily="18" charset="0"/>
                        <a:cs typeface="Times New Roman" panose="02020603050405020304" pitchFamily="18" charset="0"/>
                      </a:endParaRPr>
                    </a:p>
                  </a:txBody>
                  <a:tcPr/>
                </a:tc>
                <a:tc>
                  <a:txBody>
                    <a:bodyPr/>
                    <a:lstStyle/>
                    <a:p>
                      <a:r>
                        <a:rPr lang="en-US" sz="1200" dirty="0">
                          <a:latin typeface="Times New Roman" panose="02020603050405020304" pitchFamily="18" charset="0"/>
                          <a:cs typeface="Times New Roman" panose="02020603050405020304" pitchFamily="18" charset="0"/>
                        </a:rPr>
                        <a:t>Quality Care</a:t>
                      </a:r>
                      <a:r>
                        <a:rPr lang="en-US" sz="1200" baseline="0" dirty="0">
                          <a:latin typeface="Times New Roman" panose="02020603050405020304" pitchFamily="18" charset="0"/>
                          <a:cs typeface="Times New Roman" panose="02020603050405020304" pitchFamily="18" charset="0"/>
                        </a:rPr>
                        <a:t> of Patients (WHO, 2026)</a:t>
                      </a:r>
                      <a:endParaRPr lang="en-US" sz="12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147272747"/>
                  </a:ext>
                </a:extLst>
              </a:tr>
              <a:tr h="811157">
                <a:tc>
                  <a:txBody>
                    <a:bodyPr/>
                    <a:lstStyle/>
                    <a:p>
                      <a:r>
                        <a:rPr lang="en-US" sz="1200" dirty="0">
                          <a:latin typeface="Times New Roman" panose="02020603050405020304" pitchFamily="18" charset="0"/>
                          <a:cs typeface="Times New Roman" panose="02020603050405020304" pitchFamily="18" charset="0"/>
                        </a:rPr>
                        <a:t>Process</a:t>
                      </a:r>
                    </a:p>
                  </a:txBody>
                  <a:tcPr/>
                </a:tc>
                <a:tc>
                  <a:txBody>
                    <a:bodyPr/>
                    <a:lstStyle/>
                    <a:p>
                      <a:r>
                        <a:rPr lang="en-US" sz="1200" dirty="0">
                          <a:latin typeface="Times New Roman" panose="02020603050405020304" pitchFamily="18" charset="0"/>
                          <a:cs typeface="Times New Roman" panose="02020603050405020304" pitchFamily="18" charset="0"/>
                        </a:rPr>
                        <a:t>NICE rare disease recommendation:</a:t>
                      </a:r>
                      <a:r>
                        <a:rPr lang="en-US" sz="1200" baseline="0" dirty="0">
                          <a:latin typeface="Times New Roman" panose="02020603050405020304" pitchFamily="18" charset="0"/>
                          <a:cs typeface="Times New Roman" panose="02020603050405020304" pitchFamily="18" charset="0"/>
                        </a:rPr>
                        <a:t> Structural referral and diagnosis pathway (</a:t>
                      </a:r>
                      <a:r>
                        <a:rPr lang="en-US" sz="1200" b="0" i="0" u="none" strike="noStrike" dirty="0">
                          <a:solidFill>
                            <a:srgbClr val="000000"/>
                          </a:solidFill>
                          <a:effectLst/>
                          <a:latin typeface="Times New Roman" panose="02020603050405020304" pitchFamily="18" charset="0"/>
                          <a:cs typeface="Times New Roman" panose="02020603050405020304" pitchFamily="18" charset="0"/>
                        </a:rPr>
                        <a:t>NICE, 2026</a:t>
                      </a:r>
                      <a:r>
                        <a:rPr lang="en-US" sz="1200" baseline="0" dirty="0">
                          <a:latin typeface="Times New Roman" panose="02020603050405020304" pitchFamily="18" charset="0"/>
                          <a:cs typeface="Times New Roman" panose="02020603050405020304" pitchFamily="18" charset="0"/>
                        </a:rPr>
                        <a:t>)</a:t>
                      </a:r>
                      <a:endParaRPr lang="en-US" sz="1200" dirty="0">
                        <a:latin typeface="Times New Roman" panose="02020603050405020304" pitchFamily="18" charset="0"/>
                        <a:cs typeface="Times New Roman" panose="02020603050405020304" pitchFamily="18" charset="0"/>
                      </a:endParaRPr>
                    </a:p>
                  </a:txBody>
                  <a:tcPr/>
                </a:tc>
                <a:tc>
                  <a:txBody>
                    <a:bodyPr/>
                    <a:lstStyle/>
                    <a:p>
                      <a:r>
                        <a:rPr lang="en-US" sz="1200" dirty="0">
                          <a:latin typeface="Times New Roman" panose="02020603050405020304" pitchFamily="18" charset="0"/>
                          <a:cs typeface="Times New Roman" panose="02020603050405020304" pitchFamily="18" charset="0"/>
                        </a:rPr>
                        <a:t>Diagnostic process delayed</a:t>
                      </a:r>
                      <a:r>
                        <a:rPr lang="en-US" sz="1200" baseline="0" dirty="0">
                          <a:latin typeface="Times New Roman" panose="02020603050405020304" pitchFamily="18" charset="0"/>
                          <a:cs typeface="Times New Roman" panose="02020603050405020304" pitchFamily="18" charset="0"/>
                        </a:rPr>
                        <a:t> and unstructured.</a:t>
                      </a:r>
                      <a:endParaRPr lang="en-US" sz="1200" dirty="0">
                        <a:latin typeface="Times New Roman" panose="02020603050405020304" pitchFamily="18" charset="0"/>
                        <a:cs typeface="Times New Roman" panose="02020603050405020304" pitchFamily="18" charset="0"/>
                      </a:endParaRPr>
                    </a:p>
                  </a:txBody>
                  <a:tcPr/>
                </a:tc>
                <a:tc>
                  <a:txBody>
                    <a:bodyPr/>
                    <a:lstStyle/>
                    <a:p>
                      <a:r>
                        <a:rPr lang="en-US" sz="1200" dirty="0">
                          <a:latin typeface="Times New Roman" panose="02020603050405020304" pitchFamily="18" charset="0"/>
                          <a:cs typeface="Times New Roman" panose="02020603050405020304" pitchFamily="18" charset="0"/>
                        </a:rPr>
                        <a:t>Rare</a:t>
                      </a:r>
                      <a:r>
                        <a:rPr lang="en-US" sz="1200" baseline="0" dirty="0">
                          <a:latin typeface="Times New Roman" panose="02020603050405020304" pitchFamily="18" charset="0"/>
                          <a:cs typeface="Times New Roman" panose="02020603050405020304" pitchFamily="18" charset="0"/>
                        </a:rPr>
                        <a:t> diseases quality standard (NICE, 2026)</a:t>
                      </a:r>
                      <a:endParaRPr lang="en-US" sz="12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220995421"/>
                  </a:ext>
                </a:extLst>
              </a:tr>
              <a:tr h="1555204">
                <a:tc>
                  <a:txBody>
                    <a:bodyPr/>
                    <a:lstStyle/>
                    <a:p>
                      <a:r>
                        <a:rPr lang="en-US" sz="1200" dirty="0">
                          <a:latin typeface="Times New Roman" panose="02020603050405020304" pitchFamily="18" charset="0"/>
                          <a:cs typeface="Times New Roman" panose="02020603050405020304" pitchFamily="18" charset="0"/>
                        </a:rPr>
                        <a:t>Communication</a:t>
                      </a:r>
                    </a:p>
                  </a:txBody>
                  <a:tcPr/>
                </a:tc>
                <a:tc>
                  <a:txBody>
                    <a:bodyPr/>
                    <a:lstStyle/>
                    <a:p>
                      <a:r>
                        <a:rPr lang="en-US" sz="1200" dirty="0">
                          <a:latin typeface="Times New Roman" panose="02020603050405020304" pitchFamily="18" charset="0"/>
                          <a:cs typeface="Times New Roman" panose="02020603050405020304" pitchFamily="18" charset="0"/>
                        </a:rPr>
                        <a:t>WHO: </a:t>
                      </a:r>
                      <a:r>
                        <a:rPr lang="en-US" sz="1200" dirty="0" err="1">
                          <a:latin typeface="Times New Roman" panose="02020603050405020304" pitchFamily="18" charset="0"/>
                          <a:cs typeface="Times New Roman" panose="02020603050405020304" pitchFamily="18" charset="0"/>
                        </a:rPr>
                        <a:t>Standardised</a:t>
                      </a:r>
                      <a:r>
                        <a:rPr lang="en-US" sz="1200" dirty="0">
                          <a:latin typeface="Times New Roman" panose="02020603050405020304" pitchFamily="18" charset="0"/>
                          <a:cs typeface="Times New Roman" panose="02020603050405020304" pitchFamily="18" charset="0"/>
                        </a:rPr>
                        <a:t> communication between</a:t>
                      </a:r>
                      <a:r>
                        <a:rPr lang="en-US" sz="1200" baseline="0" dirty="0">
                          <a:latin typeface="Times New Roman" panose="02020603050405020304" pitchFamily="18" charset="0"/>
                          <a:cs typeface="Times New Roman" panose="02020603050405020304" pitchFamily="18" charset="0"/>
                        </a:rPr>
                        <a:t> departments with patients (</a:t>
                      </a:r>
                      <a:r>
                        <a:rPr lang="en-US" sz="1200" b="0" i="0" u="none" strike="noStrike" dirty="0">
                          <a:solidFill>
                            <a:srgbClr val="000000"/>
                          </a:solidFill>
                          <a:effectLst/>
                          <a:latin typeface="Times New Roman" panose="02020603050405020304" pitchFamily="18" charset="0"/>
                          <a:cs typeface="Times New Roman" panose="02020603050405020304" pitchFamily="18" charset="0"/>
                        </a:rPr>
                        <a:t>WHO, 2026a</a:t>
                      </a:r>
                      <a:r>
                        <a:rPr lang="en-US" sz="1200" baseline="0" dirty="0">
                          <a:latin typeface="Times New Roman" panose="02020603050405020304" pitchFamily="18" charset="0"/>
                          <a:cs typeface="Times New Roman" panose="02020603050405020304" pitchFamily="18" charset="0"/>
                        </a:rPr>
                        <a:t>)</a:t>
                      </a:r>
                      <a:endParaRPr lang="en-US" sz="1200" dirty="0">
                        <a:latin typeface="Times New Roman" panose="02020603050405020304" pitchFamily="18" charset="0"/>
                        <a:cs typeface="Times New Roman" panose="02020603050405020304" pitchFamily="18" charset="0"/>
                      </a:endParaRPr>
                    </a:p>
                  </a:txBody>
                  <a:tcPr/>
                </a:tc>
                <a:tc>
                  <a:txBody>
                    <a:bodyPr/>
                    <a:lstStyle/>
                    <a:p>
                      <a:r>
                        <a:rPr lang="en-US" sz="1200" dirty="0">
                          <a:latin typeface="Times New Roman" panose="02020603050405020304" pitchFamily="18" charset="0"/>
                          <a:cs typeface="Times New Roman" panose="02020603050405020304" pitchFamily="18" charset="0"/>
                        </a:rPr>
                        <a:t>Fragmented</a:t>
                      </a:r>
                      <a:r>
                        <a:rPr lang="en-US" sz="1200" baseline="0" dirty="0">
                          <a:latin typeface="Times New Roman" panose="02020603050405020304" pitchFamily="18" charset="0"/>
                          <a:cs typeface="Times New Roman" panose="02020603050405020304" pitchFamily="18" charset="0"/>
                        </a:rPr>
                        <a:t> communication. </a:t>
                      </a:r>
                      <a:endParaRPr lang="en-US" sz="1200" dirty="0">
                        <a:latin typeface="Times New Roman" panose="02020603050405020304" pitchFamily="18" charset="0"/>
                        <a:cs typeface="Times New Roman" panose="02020603050405020304" pitchFamily="18" charset="0"/>
                      </a:endParaRPr>
                    </a:p>
                  </a:txBody>
                  <a:tcPr/>
                </a:tc>
                <a:tc>
                  <a:txBody>
                    <a:bodyPr/>
                    <a:lstStyle/>
                    <a:p>
                      <a:r>
                        <a:rPr lang="en-US" sz="1200" dirty="0">
                          <a:latin typeface="Times New Roman" panose="02020603050405020304" pitchFamily="18" charset="0"/>
                          <a:cs typeface="Times New Roman" panose="02020603050405020304" pitchFamily="18" charset="0"/>
                        </a:rPr>
                        <a:t>WHO Strategic Communications Framework for effective communications (WHO, 2026a)</a:t>
                      </a:r>
                    </a:p>
                  </a:txBody>
                  <a:tcPr/>
                </a:tc>
                <a:extLst>
                  <a:ext uri="{0D108BD9-81ED-4DB2-BD59-A6C34878D82A}">
                    <a16:rowId xmlns:a16="http://schemas.microsoft.com/office/drawing/2014/main" val="1111673732"/>
                  </a:ext>
                </a:extLst>
              </a:tr>
            </a:tbl>
          </a:graphicData>
        </a:graphic>
      </p:graphicFrame>
    </p:spTree>
    <p:extLst>
      <p:ext uri="{BB962C8B-B14F-4D97-AF65-F5344CB8AC3E}">
        <p14:creationId xmlns:p14="http://schemas.microsoft.com/office/powerpoint/2010/main" val="34182470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729947" y="645520"/>
            <a:ext cx="8489091" cy="1889135"/>
          </a:xfrm>
        </p:spPr>
        <p:txBody>
          <a:bodyPr anchor="b">
            <a:normAutofit/>
          </a:bodyPr>
          <a:lstStyle/>
          <a:p>
            <a:r>
              <a:rPr lang="en-IN" sz="4800" b="1" dirty="0"/>
              <a:t>Evaluation and Improvement</a:t>
            </a:r>
          </a:p>
        </p:txBody>
      </p:sp>
      <p:sp>
        <p:nvSpPr>
          <p:cNvPr id="3" name="Content Placeholder 2"/>
          <p:cNvSpPr>
            <a:spLocks noGrp="1"/>
          </p:cNvSpPr>
          <p:nvPr>
            <p:ph idx="1"/>
          </p:nvPr>
        </p:nvSpPr>
        <p:spPr>
          <a:xfrm>
            <a:off x="1556951" y="3484577"/>
            <a:ext cx="9060982" cy="1445770"/>
          </a:xfrm>
        </p:spPr>
        <p:txBody>
          <a:bodyPr>
            <a:normAutofit fontScale="92500" lnSpcReduction="20000"/>
          </a:bodyPr>
          <a:lstStyle/>
          <a:p>
            <a:r>
              <a:rPr lang="en-US" sz="1800" dirty="0"/>
              <a:t>The hospital has </a:t>
            </a:r>
            <a:r>
              <a:rPr lang="en-US" sz="1800" dirty="0" err="1"/>
              <a:t>utilised</a:t>
            </a:r>
            <a:r>
              <a:rPr lang="en-US" sz="1800" dirty="0"/>
              <a:t> the benchmarking for comparing and improving its quality of care by following the standard guidelines for NF1.</a:t>
            </a:r>
          </a:p>
          <a:p>
            <a:r>
              <a:rPr lang="en-US" sz="1800" dirty="0"/>
              <a:t>After comparing their batch-marking data, GMS has </a:t>
            </a:r>
            <a:r>
              <a:rPr lang="en-US" sz="1800" dirty="0" err="1"/>
              <a:t>recognised</a:t>
            </a:r>
            <a:r>
              <a:rPr lang="en-US" sz="1800" dirty="0"/>
              <a:t> certain gaps and has set short-term and long-term goals for improvement. </a:t>
            </a:r>
          </a:p>
        </p:txBody>
      </p:sp>
    </p:spTree>
    <p:extLst>
      <p:ext uri="{BB962C8B-B14F-4D97-AF65-F5344CB8AC3E}">
        <p14:creationId xmlns:p14="http://schemas.microsoft.com/office/powerpoint/2010/main" val="9296070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IN" sz="5400" b="1"/>
              <a:t>Summary</a:t>
            </a:r>
            <a:endParaRPr lang="en-IN" sz="5400"/>
          </a:p>
        </p:txBody>
      </p:sp>
      <p:sp>
        <p:nvSpPr>
          <p:cNvPr id="28"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sX0" fmla="*/ 0 w 10424160"/>
              <a:gd name="csY0" fmla="*/ 0 h 18288"/>
              <a:gd name="csX1" fmla="*/ 903427 w 10424160"/>
              <a:gd name="csY1" fmla="*/ 0 h 18288"/>
              <a:gd name="csX2" fmla="*/ 1389888 w 10424160"/>
              <a:gd name="csY2" fmla="*/ 0 h 18288"/>
              <a:gd name="csX3" fmla="*/ 2189074 w 10424160"/>
              <a:gd name="csY3" fmla="*/ 0 h 18288"/>
              <a:gd name="csX4" fmla="*/ 2675534 w 10424160"/>
              <a:gd name="csY4" fmla="*/ 0 h 18288"/>
              <a:gd name="csX5" fmla="*/ 3370478 w 10424160"/>
              <a:gd name="csY5" fmla="*/ 0 h 18288"/>
              <a:gd name="csX6" fmla="*/ 4169664 w 10424160"/>
              <a:gd name="csY6" fmla="*/ 0 h 18288"/>
              <a:gd name="csX7" fmla="*/ 4551883 w 10424160"/>
              <a:gd name="csY7" fmla="*/ 0 h 18288"/>
              <a:gd name="csX8" fmla="*/ 4934102 w 10424160"/>
              <a:gd name="csY8" fmla="*/ 0 h 18288"/>
              <a:gd name="csX9" fmla="*/ 5837530 w 10424160"/>
              <a:gd name="csY9" fmla="*/ 0 h 18288"/>
              <a:gd name="csX10" fmla="*/ 6532474 w 10424160"/>
              <a:gd name="csY10" fmla="*/ 0 h 18288"/>
              <a:gd name="csX11" fmla="*/ 6914693 w 10424160"/>
              <a:gd name="csY11" fmla="*/ 0 h 18288"/>
              <a:gd name="csX12" fmla="*/ 7609637 w 10424160"/>
              <a:gd name="csY12" fmla="*/ 0 h 18288"/>
              <a:gd name="csX13" fmla="*/ 8513064 w 10424160"/>
              <a:gd name="csY13" fmla="*/ 0 h 18288"/>
              <a:gd name="csX14" fmla="*/ 9103766 w 10424160"/>
              <a:gd name="csY14" fmla="*/ 0 h 18288"/>
              <a:gd name="csX15" fmla="*/ 9694469 w 10424160"/>
              <a:gd name="csY15" fmla="*/ 0 h 18288"/>
              <a:gd name="csX16" fmla="*/ 10424160 w 10424160"/>
              <a:gd name="csY16" fmla="*/ 0 h 18288"/>
              <a:gd name="csX17" fmla="*/ 10424160 w 10424160"/>
              <a:gd name="csY17" fmla="*/ 18288 h 18288"/>
              <a:gd name="csX18" fmla="*/ 9729216 w 10424160"/>
              <a:gd name="csY18" fmla="*/ 18288 h 18288"/>
              <a:gd name="csX19" fmla="*/ 8930030 w 10424160"/>
              <a:gd name="csY19" fmla="*/ 18288 h 18288"/>
              <a:gd name="csX20" fmla="*/ 8130845 w 10424160"/>
              <a:gd name="csY20" fmla="*/ 18288 h 18288"/>
              <a:gd name="csX21" fmla="*/ 7644384 w 10424160"/>
              <a:gd name="csY21" fmla="*/ 18288 h 18288"/>
              <a:gd name="csX22" fmla="*/ 6740957 w 10424160"/>
              <a:gd name="csY22" fmla="*/ 18288 h 18288"/>
              <a:gd name="csX23" fmla="*/ 6046013 w 10424160"/>
              <a:gd name="csY23" fmla="*/ 18288 h 18288"/>
              <a:gd name="csX24" fmla="*/ 5663794 w 10424160"/>
              <a:gd name="csY24" fmla="*/ 18288 h 18288"/>
              <a:gd name="csX25" fmla="*/ 4968850 w 10424160"/>
              <a:gd name="csY25" fmla="*/ 18288 h 18288"/>
              <a:gd name="csX26" fmla="*/ 4378147 w 10424160"/>
              <a:gd name="csY26" fmla="*/ 18288 h 18288"/>
              <a:gd name="csX27" fmla="*/ 3787445 w 10424160"/>
              <a:gd name="csY27" fmla="*/ 18288 h 18288"/>
              <a:gd name="csX28" fmla="*/ 3196742 w 10424160"/>
              <a:gd name="csY28" fmla="*/ 18288 h 18288"/>
              <a:gd name="csX29" fmla="*/ 2606040 w 10424160"/>
              <a:gd name="csY29" fmla="*/ 18288 h 18288"/>
              <a:gd name="csX30" fmla="*/ 1806854 w 10424160"/>
              <a:gd name="csY30" fmla="*/ 18288 h 18288"/>
              <a:gd name="csX31" fmla="*/ 1111910 w 10424160"/>
              <a:gd name="csY31" fmla="*/ 18288 h 18288"/>
              <a:gd name="csX32" fmla="*/ 729691 w 10424160"/>
              <a:gd name="csY32" fmla="*/ 18288 h 18288"/>
              <a:gd name="csX33" fmla="*/ 0 w 10424160"/>
              <a:gd name="csY33" fmla="*/ 18288 h 18288"/>
              <a:gd name="csX34" fmla="*/ 0 w 10424160"/>
              <a:gd name="csY34"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2" name="Content Placeholder 2">
            <a:extLst>
              <a:ext uri="{FF2B5EF4-FFF2-40B4-BE49-F238E27FC236}">
                <a16:creationId xmlns:a16="http://schemas.microsoft.com/office/drawing/2014/main" id="{63ACDD07-53AD-E56E-540A-05FFFE360DF3}"/>
              </a:ext>
            </a:extLst>
          </p:cNvPr>
          <p:cNvGraphicFramePr>
            <a:graphicFrameLocks noGrp="1"/>
          </p:cNvGraphicFramePr>
          <p:nvPr>
            <p:ph idx="1"/>
            <p:extLst>
              <p:ext uri="{D42A27DB-BD31-4B8C-83A1-F6EECF244321}">
                <p14:modId xmlns:p14="http://schemas.microsoft.com/office/powerpoint/2010/main" val="2953988046"/>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696195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878675" y="640080"/>
            <a:ext cx="3075836" cy="1325562"/>
          </a:xfrm>
        </p:spPr>
        <p:txBody>
          <a:bodyPr>
            <a:normAutofit/>
          </a:bodyPr>
          <a:lstStyle/>
          <a:p>
            <a:r>
              <a:rPr lang="en-IN" sz="3200" b="1">
                <a:latin typeface="Arial" panose="020B0604020202020204" pitchFamily="34" charset="0"/>
                <a:cs typeface="Arial" panose="020B0604020202020204" pitchFamily="34" charset="0"/>
              </a:rPr>
              <a:t>Outlining of the report</a:t>
            </a:r>
            <a:endParaRPr lang="en-IN" sz="32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7878675" y="1936955"/>
            <a:ext cx="3075836" cy="4243182"/>
          </a:xfrm>
        </p:spPr>
        <p:txBody>
          <a:bodyPr>
            <a:normAutofit/>
          </a:bodyPr>
          <a:lstStyle/>
          <a:p>
            <a:r>
              <a:rPr lang="en-US" sz="1600" dirty="0"/>
              <a:t>The implications of the root cause analysis are extensive.</a:t>
            </a:r>
          </a:p>
          <a:p>
            <a:r>
              <a:rPr lang="en-US" sz="1600" dirty="0"/>
              <a:t>Critical analyses of the policy defeat</a:t>
            </a:r>
          </a:p>
          <a:p>
            <a:r>
              <a:rPr lang="en-US" sz="1600" dirty="0"/>
              <a:t>Recommendation for system and service improvements</a:t>
            </a:r>
          </a:p>
          <a:p>
            <a:r>
              <a:rPr lang="en-US" sz="1600" dirty="0"/>
              <a:t>Propose sustainable quality interventions</a:t>
            </a:r>
            <a:endParaRPr lang="en-IN" sz="1600" dirty="0">
              <a:latin typeface="Arial" panose="020B0604020202020204" pitchFamily="34" charset="0"/>
              <a:cs typeface="Arial" panose="020B0604020202020204" pitchFamily="34" charset="0"/>
            </a:endParaRPr>
          </a:p>
        </p:txBody>
      </p:sp>
      <p:pic>
        <p:nvPicPr>
          <p:cNvPr id="7170" name="Picture 2" descr="Writing a final descriptive outline - Writing a Business Report"/>
          <p:cNvPicPr>
            <a:picLocks noChangeAspect="1" noChangeArrowheads="1"/>
          </p:cNvPicPr>
          <p:nvPr/>
        </p:nvPicPr>
        <p:blipFill>
          <a:blip r:embed="rId2">
            <a:extLst>
              <a:ext uri="{28A0092B-C50C-407E-A947-70E740481C1C}">
                <a14:useLocalDpi xmlns:a14="http://schemas.microsoft.com/office/drawing/2010/main" val="0"/>
              </a:ext>
            </a:extLst>
          </a:blip>
          <a:srcRect l="17929" r="23871"/>
          <a:stretch>
            <a:fillRect/>
          </a:stretch>
        </p:blipFill>
        <p:spPr bwMode="auto">
          <a:xfrm>
            <a:off x="457200" y="10"/>
            <a:ext cx="7095744" cy="6857990"/>
          </a:xfrm>
          <a:prstGeom prst="rect">
            <a:avLst/>
          </a:prstGeom>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30142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51C21-6F60-B0F3-C41B-C91A219D93DD}"/>
              </a:ext>
            </a:extLst>
          </p:cNvPr>
          <p:cNvSpPr>
            <a:spLocks noGrp="1"/>
          </p:cNvSpPr>
          <p:nvPr>
            <p:ph type="title"/>
          </p:nvPr>
        </p:nvSpPr>
        <p:spPr>
          <a:xfrm>
            <a:off x="1412756" y="158920"/>
            <a:ext cx="10515600" cy="1325563"/>
          </a:xfrm>
        </p:spPr>
        <p:txBody>
          <a:bodyPr/>
          <a:lstStyle/>
          <a:p>
            <a:r>
              <a:rPr lang="en-IN" b="1" dirty="0"/>
              <a:t> Component 2: Comprehensive Quality Improvement Report Structure</a:t>
            </a:r>
            <a:endParaRPr lang="en-US" b="1" dirty="0"/>
          </a:p>
        </p:txBody>
      </p:sp>
      <p:sp>
        <p:nvSpPr>
          <p:cNvPr id="3" name="Content Placeholder 2">
            <a:extLst>
              <a:ext uri="{FF2B5EF4-FFF2-40B4-BE49-F238E27FC236}">
                <a16:creationId xmlns:a16="http://schemas.microsoft.com/office/drawing/2014/main" id="{6213A01F-D0B4-BB11-B170-5C28C9489E81}"/>
              </a:ext>
            </a:extLst>
          </p:cNvPr>
          <p:cNvSpPr>
            <a:spLocks noGrp="1"/>
          </p:cNvSpPr>
          <p:nvPr>
            <p:ph idx="1"/>
          </p:nvPr>
        </p:nvSpPr>
        <p:spPr>
          <a:xfrm>
            <a:off x="378962" y="1507785"/>
            <a:ext cx="10183091" cy="5191295"/>
          </a:xfrm>
        </p:spPr>
        <p:txBody>
          <a:bodyPr>
            <a:normAutofit fontScale="77500" lnSpcReduction="20000"/>
          </a:bodyPr>
          <a:lstStyle/>
          <a:p>
            <a:r>
              <a:rPr lang="en-IN" b="1" dirty="0"/>
              <a:t>The NF1 case identified major quality failures including delayed diagnosis, poor multidisciplinary coordination, and gaps in rare disease expertise, with root cause analysis revealing both systemic (latent) and frontline (active) failures across defence layers.
Critical policy review showed inconsistencies in current NHS rare disease implementation, policy–practice gaps in NF1 management, and partial misalignment with WHO and NICE guidance, negatively affecting patient outcomes.
Benchmarking using the </a:t>
            </a:r>
            <a:r>
              <a:rPr lang="en-IN" b="1" dirty="0" err="1"/>
              <a:t>Donabedian</a:t>
            </a:r>
            <a:r>
              <a:rPr lang="en-IN" b="1" dirty="0"/>
              <a:t> (Structure–Process–Outcome) framework highlighted performance gaps compared with national and international best practices and weaknesses in measurable quality indicators.
Key recommendations include short-term improvements in referral pathways, MDT communication, training, and monitoring systems, alongside long-term strategic investment in specialist networks, digital infrastructure, and stakeholder engagement.
A structured implementation plan with clear timelines, KPIs, risk mitigation, and continuous quality improvement mechanisms is essential to enhance patient safety and strengthen rare disease management across the NHS.</a:t>
            </a:r>
            <a:endParaRPr lang="en-US" b="1" dirty="0"/>
          </a:p>
        </p:txBody>
      </p:sp>
    </p:spTree>
    <p:extLst>
      <p:ext uri="{BB962C8B-B14F-4D97-AF65-F5344CB8AC3E}">
        <p14:creationId xmlns:p14="http://schemas.microsoft.com/office/powerpoint/2010/main" val="37391078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43000" y="609600"/>
            <a:ext cx="9875520" cy="613719"/>
          </a:xfrm>
        </p:spPr>
        <p:txBody>
          <a:bodyPr>
            <a:normAutofit fontScale="90000"/>
          </a:bodyPr>
          <a:lstStyle/>
          <a:p>
            <a:pPr algn="ctr"/>
            <a:r>
              <a:rPr lang="en-IN" dirty="0">
                <a:latin typeface="Arial" panose="020B0604020202020204" pitchFamily="34" charset="0"/>
                <a:cs typeface="Arial" panose="020B0604020202020204" pitchFamily="34" charset="0"/>
              </a:rPr>
              <a:t>References</a:t>
            </a:r>
          </a:p>
        </p:txBody>
      </p:sp>
      <p:sp>
        <p:nvSpPr>
          <p:cNvPr id="3" name="Content Placeholder 2"/>
          <p:cNvSpPr>
            <a:spLocks noGrp="1"/>
          </p:cNvSpPr>
          <p:nvPr>
            <p:ph idx="1"/>
          </p:nvPr>
        </p:nvSpPr>
        <p:spPr>
          <a:xfrm>
            <a:off x="332088" y="1223319"/>
            <a:ext cx="11687475" cy="4537588"/>
          </a:xfrm>
        </p:spPr>
        <p:txBody>
          <a:bodyPr>
            <a:noAutofit/>
          </a:bodyPr>
          <a:lstStyle/>
          <a:p>
            <a:r>
              <a:rPr lang="en-US" sz="1050" dirty="0" err="1">
                <a:latin typeface="Times New Roman" panose="02020603050405020304" pitchFamily="18" charset="0"/>
                <a:cs typeface="Times New Roman" panose="02020603050405020304" pitchFamily="18" charset="0"/>
              </a:rPr>
              <a:t>Baynam</a:t>
            </a:r>
            <a:r>
              <a:rPr lang="en-US" sz="1050" dirty="0">
                <a:latin typeface="Times New Roman" panose="02020603050405020304" pitchFamily="18" charset="0"/>
                <a:cs typeface="Times New Roman" panose="02020603050405020304" pitchFamily="18" charset="0"/>
              </a:rPr>
              <a:t>, G., Hartman, A.L., </a:t>
            </a:r>
            <a:r>
              <a:rPr lang="en-US" sz="1050" dirty="0" err="1">
                <a:latin typeface="Times New Roman" panose="02020603050405020304" pitchFamily="18" charset="0"/>
                <a:cs typeface="Times New Roman" panose="02020603050405020304" pitchFamily="18" charset="0"/>
              </a:rPr>
              <a:t>Letinturier</a:t>
            </a:r>
            <a:r>
              <a:rPr lang="en-US" sz="1050" dirty="0">
                <a:latin typeface="Times New Roman" panose="02020603050405020304" pitchFamily="18" charset="0"/>
                <a:cs typeface="Times New Roman" panose="02020603050405020304" pitchFamily="18" charset="0"/>
              </a:rPr>
              <a:t>, M.C.V., </a:t>
            </a:r>
            <a:r>
              <a:rPr lang="en-US" sz="1050" dirty="0" err="1">
                <a:latin typeface="Times New Roman" panose="02020603050405020304" pitchFamily="18" charset="0"/>
                <a:cs typeface="Times New Roman" panose="02020603050405020304" pitchFamily="18" charset="0"/>
              </a:rPr>
              <a:t>Bolz</a:t>
            </a:r>
            <a:r>
              <a:rPr lang="en-US" sz="1050" dirty="0">
                <a:latin typeface="Times New Roman" panose="02020603050405020304" pitchFamily="18" charset="0"/>
                <a:cs typeface="Times New Roman" panose="02020603050405020304" pitchFamily="18" charset="0"/>
              </a:rPr>
              <a:t>-Johnson, M., Carrion, P., Grady, A.C., Dong, X., Dooms, M., Dreyer, L., </a:t>
            </a:r>
            <a:r>
              <a:rPr lang="en-US" sz="1050" dirty="0" err="1">
                <a:latin typeface="Times New Roman" panose="02020603050405020304" pitchFamily="18" charset="0"/>
                <a:cs typeface="Times New Roman" panose="02020603050405020304" pitchFamily="18" charset="0"/>
              </a:rPr>
              <a:t>Graessner</a:t>
            </a:r>
            <a:r>
              <a:rPr lang="en-US" sz="1050" dirty="0">
                <a:latin typeface="Times New Roman" panose="02020603050405020304" pitchFamily="18" charset="0"/>
                <a:cs typeface="Times New Roman" panose="02020603050405020304" pitchFamily="18" charset="0"/>
              </a:rPr>
              <a:t>, H. and Granados, A., (2024). ‘Global health for rare diseases through primary care’. </a:t>
            </a:r>
            <a:r>
              <a:rPr lang="en-US" sz="1050" i="1" dirty="0">
                <a:latin typeface="Times New Roman" panose="02020603050405020304" pitchFamily="18" charset="0"/>
                <a:cs typeface="Times New Roman" panose="02020603050405020304" pitchFamily="18" charset="0"/>
              </a:rPr>
              <a:t>The Lancet Global Health</a:t>
            </a:r>
            <a:r>
              <a:rPr lang="en-US" sz="1050" dirty="0">
                <a:latin typeface="Times New Roman" panose="02020603050405020304" pitchFamily="18" charset="0"/>
                <a:cs typeface="Times New Roman" panose="02020603050405020304" pitchFamily="18" charset="0"/>
              </a:rPr>
              <a:t>, 12(7), pp.e1192-e1199. Available at:</a:t>
            </a:r>
            <a:r>
              <a:rPr lang="en-US" sz="1050" u="sng" dirty="0">
                <a:latin typeface="Times New Roman" panose="02020603050405020304" pitchFamily="18" charset="0"/>
                <a:cs typeface="Times New Roman" panose="02020603050405020304" pitchFamily="18" charset="0"/>
                <a:hlinkClick r:id="rId3"/>
              </a:rPr>
              <a:t> https://www.thelancet.com/pdfs/journals/langlo/PIIS2214-109X(24)00134-7.pdf</a:t>
            </a:r>
            <a:r>
              <a:rPr lang="en-US" sz="1050" dirty="0">
                <a:latin typeface="Times New Roman" panose="02020603050405020304" pitchFamily="18" charset="0"/>
                <a:cs typeface="Times New Roman" panose="02020603050405020304" pitchFamily="18" charset="0"/>
              </a:rPr>
              <a:t>  </a:t>
            </a:r>
          </a:p>
          <a:p>
            <a:r>
              <a:rPr lang="en-US" sz="1050" dirty="0">
                <a:latin typeface="Times New Roman" panose="02020603050405020304" pitchFamily="18" charset="0"/>
                <a:cs typeface="Times New Roman" panose="02020603050405020304" pitchFamily="18" charset="0"/>
              </a:rPr>
              <a:t>Cui, L. and </a:t>
            </a:r>
            <a:r>
              <a:rPr lang="en-US" sz="1050" dirty="0" err="1">
                <a:latin typeface="Times New Roman" panose="02020603050405020304" pitchFamily="18" charset="0"/>
                <a:cs typeface="Times New Roman" panose="02020603050405020304" pitchFamily="18" charset="0"/>
              </a:rPr>
              <a:t>Guo</a:t>
            </a:r>
            <a:r>
              <a:rPr lang="en-US" sz="1050" dirty="0">
                <a:latin typeface="Times New Roman" panose="02020603050405020304" pitchFamily="18" charset="0"/>
                <a:cs typeface="Times New Roman" panose="02020603050405020304" pitchFamily="18" charset="0"/>
              </a:rPr>
              <a:t>, Y., (2025) ‘A Fatal Case of Infection-Induced Neurofibromatosis Type 1 in an Adult’. </a:t>
            </a:r>
            <a:r>
              <a:rPr lang="en-US" sz="1050" i="1" dirty="0">
                <a:latin typeface="Times New Roman" panose="02020603050405020304" pitchFamily="18" charset="0"/>
                <a:cs typeface="Times New Roman" panose="02020603050405020304" pitchFamily="18" charset="0"/>
              </a:rPr>
              <a:t>Case Reports in Oncology</a:t>
            </a:r>
            <a:r>
              <a:rPr lang="en-US" sz="1050" dirty="0">
                <a:latin typeface="Times New Roman" panose="02020603050405020304" pitchFamily="18" charset="0"/>
                <a:cs typeface="Times New Roman" panose="02020603050405020304" pitchFamily="18" charset="0"/>
              </a:rPr>
              <a:t>, 18(1), pp.979-987. Available </a:t>
            </a:r>
            <a:r>
              <a:rPr lang="en-US" sz="1050" dirty="0" err="1">
                <a:latin typeface="Times New Roman" panose="02020603050405020304" pitchFamily="18" charset="0"/>
                <a:cs typeface="Times New Roman" panose="02020603050405020304" pitchFamily="18" charset="0"/>
              </a:rPr>
              <a:t>at:</a:t>
            </a:r>
            <a:r>
              <a:rPr lang="en-US" sz="1050" u="sng" dirty="0" err="1">
                <a:latin typeface="Times New Roman" panose="02020603050405020304" pitchFamily="18" charset="0"/>
                <a:cs typeface="Times New Roman" panose="02020603050405020304" pitchFamily="18" charset="0"/>
                <a:hlinkClick r:id="rId4"/>
              </a:rPr>
              <a:t>https</a:t>
            </a:r>
            <a:r>
              <a:rPr lang="en-US" sz="1050" u="sng" dirty="0">
                <a:latin typeface="Times New Roman" panose="02020603050405020304" pitchFamily="18" charset="0"/>
                <a:cs typeface="Times New Roman" panose="02020603050405020304" pitchFamily="18" charset="0"/>
                <a:hlinkClick r:id="rId4"/>
              </a:rPr>
              <a:t>://pmc.ncbi.nlm.nih.gov/articles/PMC12274060/</a:t>
            </a:r>
            <a:r>
              <a:rPr lang="en-US" sz="1050" dirty="0">
                <a:latin typeface="Times New Roman" panose="02020603050405020304" pitchFamily="18" charset="0"/>
                <a:cs typeface="Times New Roman" panose="02020603050405020304" pitchFamily="18" charset="0"/>
              </a:rPr>
              <a:t> </a:t>
            </a:r>
          </a:p>
          <a:p>
            <a:r>
              <a:rPr lang="en-US" sz="1050" dirty="0" err="1">
                <a:latin typeface="Times New Roman" panose="02020603050405020304" pitchFamily="18" charset="0"/>
                <a:cs typeface="Times New Roman" panose="02020603050405020304" pitchFamily="18" charset="0"/>
              </a:rPr>
              <a:t>Karwacki</a:t>
            </a:r>
            <a:r>
              <a:rPr lang="en-US" sz="1050" dirty="0">
                <a:latin typeface="Times New Roman" panose="02020603050405020304" pitchFamily="18" charset="0"/>
                <a:cs typeface="Times New Roman" panose="02020603050405020304" pitchFamily="18" charset="0"/>
              </a:rPr>
              <a:t>, M.W., (2023). ‘Coordinated medical care program for neurofibromatosis type 1 children and adolescents in Poland influences the future of their affected parents’ a single academic reference center experience and national program description. </a:t>
            </a:r>
            <a:r>
              <a:rPr lang="en-US" sz="1050" i="1" dirty="0" err="1">
                <a:latin typeface="Times New Roman" panose="02020603050405020304" pitchFamily="18" charset="0"/>
                <a:cs typeface="Times New Roman" panose="02020603050405020304" pitchFamily="18" charset="0"/>
              </a:rPr>
              <a:t>Nowotwory</a:t>
            </a:r>
            <a:r>
              <a:rPr lang="en-US" sz="1050" i="1" dirty="0">
                <a:latin typeface="Times New Roman" panose="02020603050405020304" pitchFamily="18" charset="0"/>
                <a:cs typeface="Times New Roman" panose="02020603050405020304" pitchFamily="18" charset="0"/>
              </a:rPr>
              <a:t>. Journal of Oncology</a:t>
            </a:r>
            <a:r>
              <a:rPr lang="en-US" sz="1050" dirty="0">
                <a:latin typeface="Times New Roman" panose="02020603050405020304" pitchFamily="18" charset="0"/>
                <a:cs typeface="Times New Roman" panose="02020603050405020304" pitchFamily="18" charset="0"/>
              </a:rPr>
              <a:t>. Available at:</a:t>
            </a:r>
            <a:r>
              <a:rPr lang="en-US" sz="1050" u="sng" dirty="0">
                <a:latin typeface="Times New Roman" panose="02020603050405020304" pitchFamily="18" charset="0"/>
                <a:cs typeface="Times New Roman" panose="02020603050405020304" pitchFamily="18" charset="0"/>
                <a:hlinkClick r:id="rId5"/>
              </a:rPr>
              <a:t> https://www.researchsquare.com/article/rs-3600570/latest.pdf</a:t>
            </a:r>
            <a:r>
              <a:rPr lang="en-US" sz="1050" dirty="0">
                <a:latin typeface="Times New Roman" panose="02020603050405020304" pitchFamily="18" charset="0"/>
                <a:cs typeface="Times New Roman" panose="02020603050405020304" pitchFamily="18" charset="0"/>
              </a:rPr>
              <a:t> </a:t>
            </a:r>
          </a:p>
          <a:p>
            <a:r>
              <a:rPr lang="en-US" sz="1050" dirty="0" err="1">
                <a:latin typeface="Times New Roman" panose="02020603050405020304" pitchFamily="18" charset="0"/>
                <a:cs typeface="Times New Roman" panose="02020603050405020304" pitchFamily="18" charset="0"/>
              </a:rPr>
              <a:t>Karwacki</a:t>
            </a:r>
            <a:r>
              <a:rPr lang="en-US" sz="1050" dirty="0">
                <a:latin typeface="Times New Roman" panose="02020603050405020304" pitchFamily="18" charset="0"/>
                <a:cs typeface="Times New Roman" panose="02020603050405020304" pitchFamily="18" charset="0"/>
              </a:rPr>
              <a:t>, M.W., (2025). ‘Coordinated medical care program for neurofibromatosis type 1 children and youth in Poland influences the future of their affected parents as well—a single academic reference center experience and national program description’. </a:t>
            </a:r>
            <a:r>
              <a:rPr lang="en-US" sz="1050" i="1" dirty="0" err="1">
                <a:latin typeface="Times New Roman" panose="02020603050405020304" pitchFamily="18" charset="0"/>
                <a:cs typeface="Times New Roman" panose="02020603050405020304" pitchFamily="18" charset="0"/>
              </a:rPr>
              <a:t>Nowotwory</a:t>
            </a:r>
            <a:r>
              <a:rPr lang="en-US" sz="1050" i="1" dirty="0">
                <a:latin typeface="Times New Roman" panose="02020603050405020304" pitchFamily="18" charset="0"/>
                <a:cs typeface="Times New Roman" panose="02020603050405020304" pitchFamily="18" charset="0"/>
              </a:rPr>
              <a:t>. Journal of Oncology</a:t>
            </a:r>
            <a:r>
              <a:rPr lang="en-US" sz="1050" dirty="0">
                <a:latin typeface="Times New Roman" panose="02020603050405020304" pitchFamily="18" charset="0"/>
                <a:cs typeface="Times New Roman" panose="02020603050405020304" pitchFamily="18" charset="0"/>
              </a:rPr>
              <a:t>, 75(1), pp.19-28. Available at:</a:t>
            </a:r>
            <a:r>
              <a:rPr lang="en-US" sz="1050" u="sng" dirty="0">
                <a:latin typeface="Times New Roman" panose="02020603050405020304" pitchFamily="18" charset="0"/>
                <a:cs typeface="Times New Roman" panose="02020603050405020304" pitchFamily="18" charset="0"/>
                <a:hlinkClick r:id="rId6"/>
              </a:rPr>
              <a:t> https://journals.viamedica.pl/nowotwory_journal_of_oncology/article/download/103614/81436</a:t>
            </a:r>
            <a:r>
              <a:rPr lang="en-US" sz="1050" dirty="0">
                <a:latin typeface="Times New Roman" panose="02020603050405020304" pitchFamily="18" charset="0"/>
                <a:cs typeface="Times New Roman" panose="02020603050405020304" pitchFamily="18" charset="0"/>
              </a:rPr>
              <a:t> </a:t>
            </a:r>
          </a:p>
          <a:p>
            <a:r>
              <a:rPr lang="en-US" sz="1050" dirty="0" err="1">
                <a:latin typeface="Times New Roman" panose="02020603050405020304" pitchFamily="18" charset="0"/>
                <a:cs typeface="Times New Roman" panose="02020603050405020304" pitchFamily="18" charset="0"/>
              </a:rPr>
              <a:t>Kowal</a:t>
            </a:r>
            <a:r>
              <a:rPr lang="en-US" sz="1050" dirty="0">
                <a:latin typeface="Times New Roman" panose="02020603050405020304" pitchFamily="18" charset="0"/>
                <a:cs typeface="Times New Roman" panose="02020603050405020304" pitchFamily="18" charset="0"/>
              </a:rPr>
              <a:t>, K. and </a:t>
            </a:r>
            <a:r>
              <a:rPr lang="en-US" sz="1050" dirty="0" err="1">
                <a:latin typeface="Times New Roman" panose="02020603050405020304" pitchFamily="18" charset="0"/>
                <a:cs typeface="Times New Roman" panose="02020603050405020304" pitchFamily="18" charset="0"/>
              </a:rPr>
              <a:t>Domaradzki</a:t>
            </a:r>
            <a:r>
              <a:rPr lang="en-US" sz="1050" dirty="0">
                <a:latin typeface="Times New Roman" panose="02020603050405020304" pitchFamily="18" charset="0"/>
                <a:cs typeface="Times New Roman" panose="02020603050405020304" pitchFamily="18" charset="0"/>
              </a:rPr>
              <a:t>, J., (2025). ‘(Not)“just your nature”. Diagnostic journeys of adults with neurofibromatosis type 1 in Poland’. </a:t>
            </a:r>
            <a:r>
              <a:rPr lang="en-US" sz="1050" i="1" dirty="0">
                <a:latin typeface="Times New Roman" panose="02020603050405020304" pitchFamily="18" charset="0"/>
                <a:cs typeface="Times New Roman" panose="02020603050405020304" pitchFamily="18" charset="0"/>
              </a:rPr>
              <a:t>Frontiers in Genetics</a:t>
            </a:r>
            <a:r>
              <a:rPr lang="en-US" sz="1050" dirty="0">
                <a:latin typeface="Times New Roman" panose="02020603050405020304" pitchFamily="18" charset="0"/>
                <a:cs typeface="Times New Roman" panose="02020603050405020304" pitchFamily="18" charset="0"/>
              </a:rPr>
              <a:t>, 16, p.1713304. Available at:</a:t>
            </a:r>
            <a:r>
              <a:rPr lang="en-US" sz="1050" u="sng" dirty="0">
                <a:latin typeface="Times New Roman" panose="02020603050405020304" pitchFamily="18" charset="0"/>
                <a:cs typeface="Times New Roman" panose="02020603050405020304" pitchFamily="18" charset="0"/>
                <a:hlinkClick r:id="rId7"/>
              </a:rPr>
              <a:t> https://www.frontiersin.org/journals/genetics/articles/10.3389/fgene.2025.1713304/full</a:t>
            </a:r>
            <a:r>
              <a:rPr lang="en-US" sz="1050" dirty="0">
                <a:latin typeface="Times New Roman" panose="02020603050405020304" pitchFamily="18" charset="0"/>
                <a:cs typeface="Times New Roman" panose="02020603050405020304" pitchFamily="18" charset="0"/>
              </a:rPr>
              <a:t> </a:t>
            </a:r>
          </a:p>
          <a:p>
            <a:r>
              <a:rPr lang="en-US" sz="1050" dirty="0">
                <a:latin typeface="Times New Roman" panose="02020603050405020304" pitchFamily="18" charset="0"/>
                <a:cs typeface="Times New Roman" panose="02020603050405020304" pitchFamily="18" charset="0"/>
              </a:rPr>
              <a:t>NICE, (2026). </a:t>
            </a:r>
            <a:r>
              <a:rPr lang="en-US" sz="1050" i="1" dirty="0">
                <a:latin typeface="Times New Roman" panose="02020603050405020304" pitchFamily="18" charset="0"/>
                <a:cs typeface="Times New Roman" panose="02020603050405020304" pitchFamily="18" charset="0"/>
              </a:rPr>
              <a:t>NICE guidance</a:t>
            </a:r>
            <a:r>
              <a:rPr lang="en-US" sz="1050" dirty="0">
                <a:latin typeface="Times New Roman" panose="02020603050405020304" pitchFamily="18" charset="0"/>
                <a:cs typeface="Times New Roman" panose="02020603050405020304" pitchFamily="18" charset="0"/>
              </a:rPr>
              <a:t>.</a:t>
            </a:r>
            <a:r>
              <a:rPr lang="en-US" sz="1050" u="sng" dirty="0">
                <a:latin typeface="Times New Roman" panose="02020603050405020304" pitchFamily="18" charset="0"/>
                <a:cs typeface="Times New Roman" panose="02020603050405020304" pitchFamily="18" charset="0"/>
                <a:hlinkClick r:id="rId8"/>
              </a:rPr>
              <a:t> https://www.nice.org.uk/guidance</a:t>
            </a:r>
            <a:r>
              <a:rPr lang="en-US" sz="1050" dirty="0">
                <a:latin typeface="Times New Roman" panose="02020603050405020304" pitchFamily="18" charset="0"/>
                <a:cs typeface="Times New Roman" panose="02020603050405020304" pitchFamily="18" charset="0"/>
              </a:rPr>
              <a:t> (Accessed 10 February 2026)</a:t>
            </a:r>
          </a:p>
          <a:p>
            <a:r>
              <a:rPr lang="en-US" sz="1050" dirty="0">
                <a:latin typeface="Times New Roman" panose="02020603050405020304" pitchFamily="18" charset="0"/>
                <a:cs typeface="Times New Roman" panose="02020603050405020304" pitchFamily="18" charset="0"/>
              </a:rPr>
              <a:t>Rapp, A.C. and Corral-Granados, A., (2024). ‘Understanding inclusive education–a theoretical contribution from system theory and the constructionist perspective’. </a:t>
            </a:r>
            <a:r>
              <a:rPr lang="en-US" sz="1050" i="1" dirty="0">
                <a:latin typeface="Times New Roman" panose="02020603050405020304" pitchFamily="18" charset="0"/>
                <a:cs typeface="Times New Roman" panose="02020603050405020304" pitchFamily="18" charset="0"/>
              </a:rPr>
              <a:t>International Journal of Inclusive Education</a:t>
            </a:r>
            <a:r>
              <a:rPr lang="en-US" sz="1050" dirty="0">
                <a:latin typeface="Times New Roman" panose="02020603050405020304" pitchFamily="18" charset="0"/>
                <a:cs typeface="Times New Roman" panose="02020603050405020304" pitchFamily="18" charset="0"/>
              </a:rPr>
              <a:t>, 28(4), pp.423-439. Available at:</a:t>
            </a:r>
            <a:r>
              <a:rPr lang="en-US" sz="1050" u="sng" dirty="0">
                <a:latin typeface="Times New Roman" panose="02020603050405020304" pitchFamily="18" charset="0"/>
                <a:cs typeface="Times New Roman" panose="02020603050405020304" pitchFamily="18" charset="0"/>
                <a:hlinkClick r:id="rId9"/>
              </a:rPr>
              <a:t> https://www.tandfonline.com/doi/pdf/10.1080/13603116.2021.1946725</a:t>
            </a:r>
            <a:r>
              <a:rPr lang="en-US" sz="1050" dirty="0">
                <a:latin typeface="Times New Roman" panose="02020603050405020304" pitchFamily="18" charset="0"/>
                <a:cs typeface="Times New Roman" panose="02020603050405020304" pitchFamily="18" charset="0"/>
              </a:rPr>
              <a:t> </a:t>
            </a:r>
          </a:p>
          <a:p>
            <a:r>
              <a:rPr lang="en-US" sz="1050" dirty="0">
                <a:latin typeface="Times New Roman" panose="02020603050405020304" pitchFamily="18" charset="0"/>
                <a:cs typeface="Times New Roman" panose="02020603050405020304" pitchFamily="18" charset="0"/>
              </a:rPr>
              <a:t>WHO (2026) </a:t>
            </a:r>
            <a:r>
              <a:rPr lang="en-US" sz="1050" i="1" dirty="0">
                <a:latin typeface="Times New Roman" panose="02020603050405020304" pitchFamily="18" charset="0"/>
                <a:cs typeface="Times New Roman" panose="02020603050405020304" pitchFamily="18" charset="0"/>
              </a:rPr>
              <a:t>Quality of care</a:t>
            </a:r>
            <a:r>
              <a:rPr lang="en-US" sz="1050" dirty="0">
                <a:latin typeface="Times New Roman" panose="02020603050405020304" pitchFamily="18" charset="0"/>
                <a:cs typeface="Times New Roman" panose="02020603050405020304" pitchFamily="18" charset="0"/>
              </a:rPr>
              <a:t>. Available </a:t>
            </a:r>
            <a:r>
              <a:rPr lang="en-US" sz="1050" dirty="0" err="1">
                <a:latin typeface="Times New Roman" panose="02020603050405020304" pitchFamily="18" charset="0"/>
                <a:cs typeface="Times New Roman" panose="02020603050405020304" pitchFamily="18" charset="0"/>
              </a:rPr>
              <a:t>at:</a:t>
            </a:r>
            <a:r>
              <a:rPr lang="en-US" sz="1050" u="sng" dirty="0" err="1">
                <a:latin typeface="Times New Roman" panose="02020603050405020304" pitchFamily="18" charset="0"/>
                <a:cs typeface="Times New Roman" panose="02020603050405020304" pitchFamily="18" charset="0"/>
                <a:hlinkClick r:id="rId10"/>
              </a:rPr>
              <a:t>https</a:t>
            </a:r>
            <a:r>
              <a:rPr lang="en-US" sz="1050" u="sng" dirty="0">
                <a:latin typeface="Times New Roman" panose="02020603050405020304" pitchFamily="18" charset="0"/>
                <a:cs typeface="Times New Roman" panose="02020603050405020304" pitchFamily="18" charset="0"/>
                <a:hlinkClick r:id="rId10"/>
              </a:rPr>
              <a:t>://www.who.int/health-topics/quality-of-care#tab=tab_1</a:t>
            </a:r>
            <a:r>
              <a:rPr lang="en-US" sz="1050" dirty="0">
                <a:latin typeface="Times New Roman" panose="02020603050405020304" pitchFamily="18" charset="0"/>
                <a:cs typeface="Times New Roman" panose="02020603050405020304" pitchFamily="18" charset="0"/>
              </a:rPr>
              <a:t> (Accessed 10 February 2026)</a:t>
            </a:r>
          </a:p>
          <a:p>
            <a:r>
              <a:rPr lang="en-US" sz="1050" dirty="0">
                <a:latin typeface="Times New Roman" panose="02020603050405020304" pitchFamily="18" charset="0"/>
                <a:cs typeface="Times New Roman" panose="02020603050405020304" pitchFamily="18" charset="0"/>
              </a:rPr>
              <a:t>WHO (2026a) </a:t>
            </a:r>
            <a:r>
              <a:rPr lang="en-US" sz="1050" i="1" dirty="0">
                <a:latin typeface="Times New Roman" panose="02020603050405020304" pitchFamily="18" charset="0"/>
                <a:cs typeface="Times New Roman" panose="02020603050405020304" pitchFamily="18" charset="0"/>
              </a:rPr>
              <a:t>WHO Strategic Communications Framework for effective communications</a:t>
            </a:r>
            <a:r>
              <a:rPr lang="en-US" sz="1050" dirty="0">
                <a:latin typeface="Times New Roman" panose="02020603050405020304" pitchFamily="18" charset="0"/>
                <a:cs typeface="Times New Roman" panose="02020603050405020304" pitchFamily="18" charset="0"/>
              </a:rPr>
              <a:t>. Available </a:t>
            </a:r>
            <a:r>
              <a:rPr lang="en-US" sz="1050" dirty="0" err="1">
                <a:latin typeface="Times New Roman" panose="02020603050405020304" pitchFamily="18" charset="0"/>
                <a:cs typeface="Times New Roman" panose="02020603050405020304" pitchFamily="18" charset="0"/>
              </a:rPr>
              <a:t>at:</a:t>
            </a:r>
            <a:r>
              <a:rPr lang="en-US" sz="1050" u="sng" dirty="0" err="1">
                <a:latin typeface="Times New Roman" panose="02020603050405020304" pitchFamily="18" charset="0"/>
                <a:cs typeface="Times New Roman" panose="02020603050405020304" pitchFamily="18" charset="0"/>
                <a:hlinkClick r:id="rId11"/>
              </a:rPr>
              <a:t>https</a:t>
            </a:r>
            <a:r>
              <a:rPr lang="en-US" sz="1050" u="sng" dirty="0">
                <a:latin typeface="Times New Roman" panose="02020603050405020304" pitchFamily="18" charset="0"/>
                <a:cs typeface="Times New Roman" panose="02020603050405020304" pitchFamily="18" charset="0"/>
                <a:hlinkClick r:id="rId11"/>
              </a:rPr>
              <a:t>://www.who.int/docs/default-source/documents/communicating-for-health/communication-framework.pdf</a:t>
            </a:r>
            <a:r>
              <a:rPr lang="en-US" sz="1050" dirty="0">
                <a:latin typeface="Times New Roman" panose="02020603050405020304" pitchFamily="18" charset="0"/>
                <a:cs typeface="Times New Roman" panose="02020603050405020304" pitchFamily="18" charset="0"/>
              </a:rPr>
              <a:t> (Accessed 10 February 2026)</a:t>
            </a:r>
          </a:p>
          <a:p>
            <a:r>
              <a:rPr lang="en-US" sz="1050" dirty="0">
                <a:latin typeface="Times New Roman" panose="02020603050405020304" pitchFamily="18" charset="0"/>
                <a:cs typeface="Times New Roman" panose="02020603050405020304" pitchFamily="18" charset="0"/>
              </a:rPr>
              <a:t>Zhu, Y. (2024) ‘Guidelines for the Multidisciplinary </a:t>
            </a:r>
            <a:r>
              <a:rPr lang="en-US" sz="1050" dirty="0" err="1">
                <a:latin typeface="Times New Roman" panose="02020603050405020304" pitchFamily="18" charset="0"/>
                <a:cs typeface="Times New Roman" panose="02020603050405020304" pitchFamily="18" charset="0"/>
              </a:rPr>
              <a:t>Diagnosisand</a:t>
            </a:r>
            <a:r>
              <a:rPr lang="en-US" sz="1050" dirty="0">
                <a:latin typeface="Times New Roman" panose="02020603050405020304" pitchFamily="18" charset="0"/>
                <a:cs typeface="Times New Roman" panose="02020603050405020304" pitchFamily="18" charset="0"/>
              </a:rPr>
              <a:t> Treatment of Neurofibromatosis Type 1(2023 Version)Multidisciplinary Diagnosis and Treatment Collaboration Group for </a:t>
            </a:r>
            <a:r>
              <a:rPr lang="en-US" sz="1050" dirty="0" err="1">
                <a:latin typeface="Times New Roman" panose="02020603050405020304" pitchFamily="18" charset="0"/>
                <a:cs typeface="Times New Roman" panose="02020603050405020304" pitchFamily="18" charset="0"/>
              </a:rPr>
              <a:t>NeurofibromatosisType</a:t>
            </a:r>
            <a:r>
              <a:rPr lang="en-US" sz="1050" dirty="0">
                <a:latin typeface="Times New Roman" panose="02020603050405020304" pitchFamily="18" charset="0"/>
                <a:cs typeface="Times New Roman" panose="02020603050405020304" pitchFamily="18" charset="0"/>
              </a:rPr>
              <a:t> 1 of China Alliance for Rare Diseases’ </a:t>
            </a:r>
            <a:r>
              <a:rPr lang="en-US" sz="1050" i="1" dirty="0">
                <a:latin typeface="Times New Roman" panose="02020603050405020304" pitchFamily="18" charset="0"/>
                <a:cs typeface="Times New Roman" panose="02020603050405020304" pitchFamily="18" charset="0"/>
              </a:rPr>
              <a:t>Department of Neurology, Peking Union Medical College Hospital, Chinese Academy of Medical Sciences &amp; Peking Union Medical College, Beijing 100730, </a:t>
            </a:r>
            <a:r>
              <a:rPr lang="en-US" sz="1050" i="1" dirty="0" err="1">
                <a:latin typeface="Times New Roman" panose="02020603050405020304" pitchFamily="18" charset="0"/>
                <a:cs typeface="Times New Roman" panose="02020603050405020304" pitchFamily="18" charset="0"/>
              </a:rPr>
              <a:t>China</a:t>
            </a:r>
            <a:r>
              <a:rPr lang="en-US" sz="1050" dirty="0" err="1">
                <a:latin typeface="Times New Roman" panose="02020603050405020304" pitchFamily="18" charset="0"/>
                <a:cs typeface="Times New Roman" panose="02020603050405020304" pitchFamily="18" charset="0"/>
              </a:rPr>
              <a:t>.Available</a:t>
            </a:r>
            <a:r>
              <a:rPr lang="en-US" sz="1050" dirty="0">
                <a:latin typeface="Times New Roman" panose="02020603050405020304" pitchFamily="18" charset="0"/>
                <a:cs typeface="Times New Roman" panose="02020603050405020304" pitchFamily="18" charset="0"/>
              </a:rPr>
              <a:t> </a:t>
            </a:r>
            <a:r>
              <a:rPr lang="en-US" sz="1050" dirty="0" err="1">
                <a:latin typeface="Times New Roman" panose="02020603050405020304" pitchFamily="18" charset="0"/>
                <a:cs typeface="Times New Roman" panose="02020603050405020304" pitchFamily="18" charset="0"/>
              </a:rPr>
              <a:t>at:</a:t>
            </a:r>
            <a:r>
              <a:rPr lang="en-US" sz="1050" u="sng" dirty="0" err="1">
                <a:latin typeface="Times New Roman" panose="02020603050405020304" pitchFamily="18" charset="0"/>
                <a:cs typeface="Times New Roman" panose="02020603050405020304" pitchFamily="18" charset="0"/>
                <a:hlinkClick r:id="rId12"/>
              </a:rPr>
              <a:t>https</a:t>
            </a:r>
            <a:r>
              <a:rPr lang="en-US" sz="1050" u="sng" dirty="0">
                <a:latin typeface="Times New Roman" panose="02020603050405020304" pitchFamily="18" charset="0"/>
                <a:cs typeface="Times New Roman" panose="02020603050405020304" pitchFamily="18" charset="0"/>
                <a:hlinkClick r:id="rId12"/>
              </a:rPr>
              <a:t>://eaapublishing.org/journals/</a:t>
            </a:r>
            <a:r>
              <a:rPr lang="en-US" sz="1050" u="sng" dirty="0" err="1">
                <a:latin typeface="Times New Roman" panose="02020603050405020304" pitchFamily="18" charset="0"/>
                <a:cs typeface="Times New Roman" panose="02020603050405020304" pitchFamily="18" charset="0"/>
                <a:hlinkClick r:id="rId12"/>
              </a:rPr>
              <a:t>index.php</a:t>
            </a:r>
            <a:r>
              <a:rPr lang="en-US" sz="1050" u="sng" dirty="0">
                <a:latin typeface="Times New Roman" panose="02020603050405020304" pitchFamily="18" charset="0"/>
                <a:cs typeface="Times New Roman" panose="02020603050405020304" pitchFamily="18" charset="0"/>
                <a:hlinkClick r:id="rId12"/>
              </a:rPr>
              <a:t>/</a:t>
            </a:r>
            <a:r>
              <a:rPr lang="en-US" sz="1050" u="sng" dirty="0" err="1">
                <a:latin typeface="Times New Roman" panose="02020603050405020304" pitchFamily="18" charset="0"/>
                <a:cs typeface="Times New Roman" panose="02020603050405020304" pitchFamily="18" charset="0"/>
                <a:hlinkClick r:id="rId12"/>
              </a:rPr>
              <a:t>hb</a:t>
            </a:r>
            <a:r>
              <a:rPr lang="en-US" sz="1050" u="sng" dirty="0">
                <a:latin typeface="Times New Roman" panose="02020603050405020304" pitchFamily="18" charset="0"/>
                <a:cs typeface="Times New Roman" panose="02020603050405020304" pitchFamily="18" charset="0"/>
                <a:hlinkClick r:id="rId12"/>
              </a:rPr>
              <a:t>/article/view/2025/2242</a:t>
            </a:r>
            <a:r>
              <a:rPr lang="en-US" sz="1050" dirty="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30515787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362</TotalTime>
  <Words>822</Words>
  <Application>Microsoft Office PowerPoint</Application>
  <PresentationFormat>Widescreen</PresentationFormat>
  <Paragraphs>105</Paragraphs>
  <Slides>12</Slides>
  <Notes>2</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PowerPoint Presentation</vt:lpstr>
      <vt:lpstr>Table of Contents</vt:lpstr>
      <vt:lpstr>Neurofibromatosis  Case Study Overview</vt:lpstr>
      <vt:lpstr>Why the System Failed</vt:lpstr>
      <vt:lpstr>PowerPoint Presentation</vt:lpstr>
      <vt:lpstr>Analyses of the policy issue contributing to the root causes</vt:lpstr>
      <vt:lpstr>Benchmarking </vt:lpstr>
      <vt:lpstr>Evaluation and Improvement</vt:lpstr>
      <vt:lpstr>Summary</vt:lpstr>
      <vt:lpstr>Outlining of the report</vt:lpstr>
      <vt:lpstr> Component 2: Comprehensive Quality Improvement Report Structure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JAIMIN JADAV</cp:lastModifiedBy>
  <cp:revision>2</cp:revision>
  <dcterms:created xsi:type="dcterms:W3CDTF">2026-01-28T11:15:43Z</dcterms:created>
  <dcterms:modified xsi:type="dcterms:W3CDTF">2026-02-23T07:56:48Z</dcterms:modified>
</cp:coreProperties>
</file>