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30"/>
  </p:notesMasterIdLst>
  <p:sldIdLst>
    <p:sldId id="256" r:id="rId2"/>
    <p:sldId id="257" r:id="rId3"/>
    <p:sldId id="259" r:id="rId4"/>
    <p:sldId id="277" r:id="rId5"/>
    <p:sldId id="278" r:id="rId6"/>
    <p:sldId id="258" r:id="rId7"/>
    <p:sldId id="260" r:id="rId8"/>
    <p:sldId id="279" r:id="rId9"/>
    <p:sldId id="280" r:id="rId10"/>
    <p:sldId id="261" r:id="rId11"/>
    <p:sldId id="262" r:id="rId12"/>
    <p:sldId id="263" r:id="rId13"/>
    <p:sldId id="264" r:id="rId14"/>
    <p:sldId id="281" r:id="rId15"/>
    <p:sldId id="265" r:id="rId16"/>
    <p:sldId id="266" r:id="rId17"/>
    <p:sldId id="267" r:id="rId18"/>
    <p:sldId id="268" r:id="rId19"/>
    <p:sldId id="269" r:id="rId20"/>
    <p:sldId id="282" r:id="rId21"/>
    <p:sldId id="270" r:id="rId22"/>
    <p:sldId id="283" r:id="rId23"/>
    <p:sldId id="273" r:id="rId24"/>
    <p:sldId id="272" r:id="rId25"/>
    <p:sldId id="284" r:id="rId26"/>
    <p:sldId id="274" r:id="rId27"/>
    <p:sldId id="275" r:id="rId28"/>
    <p:sldId id="27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E7EAE4-EE38-4DE9-A0F8-AE18F2DA61B7}" v="773" dt="2026-02-01T11:06:54.2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9940" autoAdjust="0"/>
  </p:normalViewPr>
  <p:slideViewPr>
    <p:cSldViewPr snapToGrid="0">
      <p:cViewPr>
        <p:scale>
          <a:sx n="60" d="100"/>
          <a:sy n="60" d="100"/>
        </p:scale>
        <p:origin x="243"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7B98C2-C1C7-44C1-B93B-F0C46E09354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02EEA12-3D9D-4DF5-8111-8A02E34589D7}">
      <dgm:prSet/>
      <dgm:spPr/>
      <dgm:t>
        <a:bodyPr/>
        <a:lstStyle/>
        <a:p>
          <a:r>
            <a:rPr lang="en-GB"/>
            <a:t>By the end of the session, you should be able to:</a:t>
          </a:r>
          <a:endParaRPr lang="en-US"/>
        </a:p>
      </dgm:t>
    </dgm:pt>
    <dgm:pt modelId="{4DCFA50D-FC51-4FC7-B81F-F217E87EDA20}" type="parTrans" cxnId="{C778D364-D9F9-4C81-A832-B3122359A098}">
      <dgm:prSet/>
      <dgm:spPr/>
      <dgm:t>
        <a:bodyPr/>
        <a:lstStyle/>
        <a:p>
          <a:endParaRPr lang="en-US"/>
        </a:p>
      </dgm:t>
    </dgm:pt>
    <dgm:pt modelId="{23890725-D82C-43E1-9C7B-6C2457807BC7}" type="sibTrans" cxnId="{C778D364-D9F9-4C81-A832-B3122359A098}">
      <dgm:prSet/>
      <dgm:spPr/>
      <dgm:t>
        <a:bodyPr/>
        <a:lstStyle/>
        <a:p>
          <a:endParaRPr lang="en-US"/>
        </a:p>
      </dgm:t>
    </dgm:pt>
    <dgm:pt modelId="{0BBCCCE9-1906-4FB0-BD04-C295ECC414B8}">
      <dgm:prSet/>
      <dgm:spPr/>
      <dgm:t>
        <a:bodyPr/>
        <a:lstStyle/>
        <a:p>
          <a:r>
            <a:rPr lang="en-GB"/>
            <a:t>Explain key features of autism relevant to criminal justice contexts.</a:t>
          </a:r>
          <a:endParaRPr lang="en-US"/>
        </a:p>
      </dgm:t>
    </dgm:pt>
    <dgm:pt modelId="{19FA6899-A54A-47DF-8A56-65849847E72A}" type="parTrans" cxnId="{48EEDC32-22F5-4426-BD6E-710018F98C0A}">
      <dgm:prSet/>
      <dgm:spPr/>
      <dgm:t>
        <a:bodyPr/>
        <a:lstStyle/>
        <a:p>
          <a:endParaRPr lang="en-US"/>
        </a:p>
      </dgm:t>
    </dgm:pt>
    <dgm:pt modelId="{352D7D30-C4B0-45DD-B094-94CB0DDC7819}" type="sibTrans" cxnId="{48EEDC32-22F5-4426-BD6E-710018F98C0A}">
      <dgm:prSet/>
      <dgm:spPr/>
      <dgm:t>
        <a:bodyPr/>
        <a:lstStyle/>
        <a:p>
          <a:endParaRPr lang="en-US"/>
        </a:p>
      </dgm:t>
    </dgm:pt>
    <dgm:pt modelId="{75EA9026-54C9-432D-ACE4-EBB348C0F5F2}">
      <dgm:prSet/>
      <dgm:spPr/>
      <dgm:t>
        <a:bodyPr/>
        <a:lstStyle/>
        <a:p>
          <a:r>
            <a:rPr lang="en-GB"/>
            <a:t>Discuss prevalence estimates and issues in identification.</a:t>
          </a:r>
          <a:endParaRPr lang="en-US"/>
        </a:p>
      </dgm:t>
    </dgm:pt>
    <dgm:pt modelId="{0EA16394-1AC5-48B0-B740-32D132B0EC42}" type="parTrans" cxnId="{CFD53DAC-9D7D-4137-91D3-82E7008565CB}">
      <dgm:prSet/>
      <dgm:spPr/>
      <dgm:t>
        <a:bodyPr/>
        <a:lstStyle/>
        <a:p>
          <a:endParaRPr lang="en-US"/>
        </a:p>
      </dgm:t>
    </dgm:pt>
    <dgm:pt modelId="{7965862E-D31D-471D-957B-AEAF9ACB7307}" type="sibTrans" cxnId="{CFD53DAC-9D7D-4137-91D3-82E7008565CB}">
      <dgm:prSet/>
      <dgm:spPr/>
      <dgm:t>
        <a:bodyPr/>
        <a:lstStyle/>
        <a:p>
          <a:endParaRPr lang="en-US"/>
        </a:p>
      </dgm:t>
    </dgm:pt>
    <dgm:pt modelId="{AD4BAB13-6EE4-401C-87BB-E62AE8DAF423}">
      <dgm:prSet/>
      <dgm:spPr/>
      <dgm:t>
        <a:bodyPr/>
        <a:lstStyle/>
        <a:p>
          <a:r>
            <a:rPr lang="en-GB"/>
            <a:t>Critically analyse police perceptions when interacting with autistic suspects.</a:t>
          </a:r>
          <a:endParaRPr lang="en-US"/>
        </a:p>
      </dgm:t>
    </dgm:pt>
    <dgm:pt modelId="{BF1FBC62-39D4-4613-8B78-C5B7EC9244B7}" type="parTrans" cxnId="{5C7A1903-7781-4ABF-861C-1BCEC2EA8DE1}">
      <dgm:prSet/>
      <dgm:spPr/>
      <dgm:t>
        <a:bodyPr/>
        <a:lstStyle/>
        <a:p>
          <a:endParaRPr lang="en-US"/>
        </a:p>
      </dgm:t>
    </dgm:pt>
    <dgm:pt modelId="{D060A47D-D071-4543-996B-C5F87ACDF095}" type="sibTrans" cxnId="{5C7A1903-7781-4ABF-861C-1BCEC2EA8DE1}">
      <dgm:prSet/>
      <dgm:spPr/>
      <dgm:t>
        <a:bodyPr/>
        <a:lstStyle/>
        <a:p>
          <a:endParaRPr lang="en-US"/>
        </a:p>
      </dgm:t>
    </dgm:pt>
    <dgm:pt modelId="{40889D34-0659-42FB-A725-2E9F05A62579}">
      <dgm:prSet/>
      <dgm:spPr/>
      <dgm:t>
        <a:bodyPr/>
        <a:lstStyle/>
        <a:p>
          <a:r>
            <a:rPr lang="en-GB"/>
            <a:t>Evaluate the fairness and effectiveness of custody procedures and police interviews for autistic individuals.</a:t>
          </a:r>
          <a:endParaRPr lang="en-US"/>
        </a:p>
      </dgm:t>
    </dgm:pt>
    <dgm:pt modelId="{9B6A2278-8CAC-443A-897B-88D8C3566845}" type="parTrans" cxnId="{1F08D3A1-83CB-4CB3-BB2F-ADFB809DB0D2}">
      <dgm:prSet/>
      <dgm:spPr/>
      <dgm:t>
        <a:bodyPr/>
        <a:lstStyle/>
        <a:p>
          <a:endParaRPr lang="en-US"/>
        </a:p>
      </dgm:t>
    </dgm:pt>
    <dgm:pt modelId="{2BB0C9C9-9ABF-4FB7-B509-A622439282D6}" type="sibTrans" cxnId="{1F08D3A1-83CB-4CB3-BB2F-ADFB809DB0D2}">
      <dgm:prSet/>
      <dgm:spPr/>
      <dgm:t>
        <a:bodyPr/>
        <a:lstStyle/>
        <a:p>
          <a:endParaRPr lang="en-US"/>
        </a:p>
      </dgm:t>
    </dgm:pt>
    <dgm:pt modelId="{21033917-67AF-49B4-96DA-62C5A0EE8D42}" type="pres">
      <dgm:prSet presAssocID="{387B98C2-C1C7-44C1-B93B-F0C46E093549}" presName="linear" presStyleCnt="0">
        <dgm:presLayoutVars>
          <dgm:animLvl val="lvl"/>
          <dgm:resizeHandles val="exact"/>
        </dgm:presLayoutVars>
      </dgm:prSet>
      <dgm:spPr/>
    </dgm:pt>
    <dgm:pt modelId="{67CDFDFA-9CE5-4A83-873F-E68C2BFF74F9}" type="pres">
      <dgm:prSet presAssocID="{002EEA12-3D9D-4DF5-8111-8A02E34589D7}" presName="parentText" presStyleLbl="node1" presStyleIdx="0" presStyleCnt="1">
        <dgm:presLayoutVars>
          <dgm:chMax val="0"/>
          <dgm:bulletEnabled val="1"/>
        </dgm:presLayoutVars>
      </dgm:prSet>
      <dgm:spPr/>
    </dgm:pt>
    <dgm:pt modelId="{BEB90F7D-717E-403C-BA92-7391F606E4BF}" type="pres">
      <dgm:prSet presAssocID="{002EEA12-3D9D-4DF5-8111-8A02E34589D7}" presName="childText" presStyleLbl="revTx" presStyleIdx="0" presStyleCnt="1">
        <dgm:presLayoutVars>
          <dgm:bulletEnabled val="1"/>
        </dgm:presLayoutVars>
      </dgm:prSet>
      <dgm:spPr/>
    </dgm:pt>
  </dgm:ptLst>
  <dgm:cxnLst>
    <dgm:cxn modelId="{5C7A1903-7781-4ABF-861C-1BCEC2EA8DE1}" srcId="{002EEA12-3D9D-4DF5-8111-8A02E34589D7}" destId="{AD4BAB13-6EE4-401C-87BB-E62AE8DAF423}" srcOrd="2" destOrd="0" parTransId="{BF1FBC62-39D4-4613-8B78-C5B7EC9244B7}" sibTransId="{D060A47D-D071-4543-996B-C5F87ACDF095}"/>
    <dgm:cxn modelId="{48EEDC32-22F5-4426-BD6E-710018F98C0A}" srcId="{002EEA12-3D9D-4DF5-8111-8A02E34589D7}" destId="{0BBCCCE9-1906-4FB0-BD04-C295ECC414B8}" srcOrd="0" destOrd="0" parTransId="{19FA6899-A54A-47DF-8A56-65849847E72A}" sibTransId="{352D7D30-C4B0-45DD-B094-94CB0DDC7819}"/>
    <dgm:cxn modelId="{EE8FA334-C75E-408C-9849-2AEE0933176F}" type="presOf" srcId="{75EA9026-54C9-432D-ACE4-EBB348C0F5F2}" destId="{BEB90F7D-717E-403C-BA92-7391F606E4BF}" srcOrd="0" destOrd="1" presId="urn:microsoft.com/office/officeart/2005/8/layout/vList2"/>
    <dgm:cxn modelId="{C778D364-D9F9-4C81-A832-B3122359A098}" srcId="{387B98C2-C1C7-44C1-B93B-F0C46E093549}" destId="{002EEA12-3D9D-4DF5-8111-8A02E34589D7}" srcOrd="0" destOrd="0" parTransId="{4DCFA50D-FC51-4FC7-B81F-F217E87EDA20}" sibTransId="{23890725-D82C-43E1-9C7B-6C2457807BC7}"/>
    <dgm:cxn modelId="{C6344A6B-35CC-4FF7-9CB3-811101266340}" type="presOf" srcId="{AD4BAB13-6EE4-401C-87BB-E62AE8DAF423}" destId="{BEB90F7D-717E-403C-BA92-7391F606E4BF}" srcOrd="0" destOrd="2" presId="urn:microsoft.com/office/officeart/2005/8/layout/vList2"/>
    <dgm:cxn modelId="{2F1DC173-E9F2-402D-B32C-A213D283A886}" type="presOf" srcId="{002EEA12-3D9D-4DF5-8111-8A02E34589D7}" destId="{67CDFDFA-9CE5-4A83-873F-E68C2BFF74F9}" srcOrd="0" destOrd="0" presId="urn:microsoft.com/office/officeart/2005/8/layout/vList2"/>
    <dgm:cxn modelId="{70553A86-340A-47D4-8C9D-A9EEB8F632DF}" type="presOf" srcId="{0BBCCCE9-1906-4FB0-BD04-C295ECC414B8}" destId="{BEB90F7D-717E-403C-BA92-7391F606E4BF}" srcOrd="0" destOrd="0" presId="urn:microsoft.com/office/officeart/2005/8/layout/vList2"/>
    <dgm:cxn modelId="{1F08D3A1-83CB-4CB3-BB2F-ADFB809DB0D2}" srcId="{002EEA12-3D9D-4DF5-8111-8A02E34589D7}" destId="{40889D34-0659-42FB-A725-2E9F05A62579}" srcOrd="3" destOrd="0" parTransId="{9B6A2278-8CAC-443A-897B-88D8C3566845}" sibTransId="{2BB0C9C9-9ABF-4FB7-B509-A622439282D6}"/>
    <dgm:cxn modelId="{CFD53DAC-9D7D-4137-91D3-82E7008565CB}" srcId="{002EEA12-3D9D-4DF5-8111-8A02E34589D7}" destId="{75EA9026-54C9-432D-ACE4-EBB348C0F5F2}" srcOrd="1" destOrd="0" parTransId="{0EA16394-1AC5-48B0-B740-32D132B0EC42}" sibTransId="{7965862E-D31D-471D-957B-AEAF9ACB7307}"/>
    <dgm:cxn modelId="{F546F2B8-147E-41DD-A07A-6FD8869123AD}" type="presOf" srcId="{387B98C2-C1C7-44C1-B93B-F0C46E093549}" destId="{21033917-67AF-49B4-96DA-62C5A0EE8D42}" srcOrd="0" destOrd="0" presId="urn:microsoft.com/office/officeart/2005/8/layout/vList2"/>
    <dgm:cxn modelId="{E404DCFF-992F-472C-9CF8-885866C5A738}" type="presOf" srcId="{40889D34-0659-42FB-A725-2E9F05A62579}" destId="{BEB90F7D-717E-403C-BA92-7391F606E4BF}" srcOrd="0" destOrd="3" presId="urn:microsoft.com/office/officeart/2005/8/layout/vList2"/>
    <dgm:cxn modelId="{51232029-C941-445E-BCCA-DF6FE2FB1746}" type="presParOf" srcId="{21033917-67AF-49B4-96DA-62C5A0EE8D42}" destId="{67CDFDFA-9CE5-4A83-873F-E68C2BFF74F9}" srcOrd="0" destOrd="0" presId="urn:microsoft.com/office/officeart/2005/8/layout/vList2"/>
    <dgm:cxn modelId="{7A6CFC91-DA3A-4E03-9613-EB38FD76E005}" type="presParOf" srcId="{21033917-67AF-49B4-96DA-62C5A0EE8D42}" destId="{BEB90F7D-717E-403C-BA92-7391F606E4BF}"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6F2D70-A1CA-432B-91D8-D956847AB23C}"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C60F9391-90D9-4356-A5F2-E3A29A881FCD}">
      <dgm:prSet/>
      <dgm:spPr/>
      <dgm:t>
        <a:bodyPr/>
        <a:lstStyle/>
        <a:p>
          <a:r>
            <a:rPr lang="en-GB" i="1"/>
            <a:t>A young man is pacing in a shopping centre, muttering, refusing to answer security staff, becoming distressed when touched.</a:t>
          </a:r>
          <a:endParaRPr lang="en-US"/>
        </a:p>
      </dgm:t>
    </dgm:pt>
    <dgm:pt modelId="{2FF8EE9A-8B8E-4C19-9513-99A8DBBE3E70}" type="parTrans" cxnId="{6A2B78D3-431B-46D6-9271-09CF0BED252D}">
      <dgm:prSet/>
      <dgm:spPr/>
      <dgm:t>
        <a:bodyPr/>
        <a:lstStyle/>
        <a:p>
          <a:endParaRPr lang="en-US"/>
        </a:p>
      </dgm:t>
    </dgm:pt>
    <dgm:pt modelId="{DC34BC69-DFA9-43D7-A571-D45619566DAD}" type="sibTrans" cxnId="{6A2B78D3-431B-46D6-9271-09CF0BED252D}">
      <dgm:prSet/>
      <dgm:spPr/>
      <dgm:t>
        <a:bodyPr/>
        <a:lstStyle/>
        <a:p>
          <a:endParaRPr lang="en-US"/>
        </a:p>
      </dgm:t>
    </dgm:pt>
    <dgm:pt modelId="{80367028-D6FB-4B44-9D22-949CDDDE0905}">
      <dgm:prSet/>
      <dgm:spPr/>
      <dgm:t>
        <a:bodyPr/>
        <a:lstStyle/>
        <a:p>
          <a:r>
            <a:rPr lang="en-GB"/>
            <a:t>You are now playing the role of the police trainer and must advise the trainees on the following:</a:t>
          </a:r>
          <a:endParaRPr lang="en-US"/>
        </a:p>
      </dgm:t>
    </dgm:pt>
    <dgm:pt modelId="{393C7908-4C47-44E9-9F2D-5F73335B81A6}" type="parTrans" cxnId="{3EE6124D-D9D5-4CFA-B3E1-46FD543BC08C}">
      <dgm:prSet/>
      <dgm:spPr/>
      <dgm:t>
        <a:bodyPr/>
        <a:lstStyle/>
        <a:p>
          <a:endParaRPr lang="en-US"/>
        </a:p>
      </dgm:t>
    </dgm:pt>
    <dgm:pt modelId="{AB81463C-5D6D-41A7-83B4-89FA28844215}" type="sibTrans" cxnId="{3EE6124D-D9D5-4CFA-B3E1-46FD543BC08C}">
      <dgm:prSet/>
      <dgm:spPr/>
      <dgm:t>
        <a:bodyPr/>
        <a:lstStyle/>
        <a:p>
          <a:endParaRPr lang="en-US"/>
        </a:p>
      </dgm:t>
    </dgm:pt>
    <dgm:pt modelId="{D2CE2C0E-7657-4B5B-932B-267B386895FF}" type="pres">
      <dgm:prSet presAssocID="{706F2D70-A1CA-432B-91D8-D956847AB23C}" presName="outerComposite" presStyleCnt="0">
        <dgm:presLayoutVars>
          <dgm:chMax val="5"/>
          <dgm:dir/>
          <dgm:resizeHandles val="exact"/>
        </dgm:presLayoutVars>
      </dgm:prSet>
      <dgm:spPr/>
    </dgm:pt>
    <dgm:pt modelId="{17D65556-89EF-40B6-AC8D-6A3A36AA3C04}" type="pres">
      <dgm:prSet presAssocID="{706F2D70-A1CA-432B-91D8-D956847AB23C}" presName="dummyMaxCanvas" presStyleCnt="0">
        <dgm:presLayoutVars/>
      </dgm:prSet>
      <dgm:spPr/>
    </dgm:pt>
    <dgm:pt modelId="{CA366001-9C7C-4374-B92E-A454C7B5CB47}" type="pres">
      <dgm:prSet presAssocID="{706F2D70-A1CA-432B-91D8-D956847AB23C}" presName="TwoNodes_1" presStyleLbl="node1" presStyleIdx="0" presStyleCnt="2" custLinFactNeighborX="-44877" custLinFactNeighborY="-91431">
        <dgm:presLayoutVars>
          <dgm:bulletEnabled val="1"/>
        </dgm:presLayoutVars>
      </dgm:prSet>
      <dgm:spPr/>
    </dgm:pt>
    <dgm:pt modelId="{B1980EA7-3FA3-4A89-A691-58651B8D5668}" type="pres">
      <dgm:prSet presAssocID="{706F2D70-A1CA-432B-91D8-D956847AB23C}" presName="TwoNodes_2" presStyleLbl="node1" presStyleIdx="1" presStyleCnt="2">
        <dgm:presLayoutVars>
          <dgm:bulletEnabled val="1"/>
        </dgm:presLayoutVars>
      </dgm:prSet>
      <dgm:spPr/>
    </dgm:pt>
    <dgm:pt modelId="{FF04E458-CAFD-4755-857F-251A06A4099B}" type="pres">
      <dgm:prSet presAssocID="{706F2D70-A1CA-432B-91D8-D956847AB23C}" presName="TwoConn_1-2" presStyleLbl="fgAccFollowNode1" presStyleIdx="0" presStyleCnt="1">
        <dgm:presLayoutVars>
          <dgm:bulletEnabled val="1"/>
        </dgm:presLayoutVars>
      </dgm:prSet>
      <dgm:spPr/>
    </dgm:pt>
    <dgm:pt modelId="{A2FCC896-12D6-4E55-B748-54226C21557E}" type="pres">
      <dgm:prSet presAssocID="{706F2D70-A1CA-432B-91D8-D956847AB23C}" presName="TwoNodes_1_text" presStyleLbl="node1" presStyleIdx="1" presStyleCnt="2">
        <dgm:presLayoutVars>
          <dgm:bulletEnabled val="1"/>
        </dgm:presLayoutVars>
      </dgm:prSet>
      <dgm:spPr/>
    </dgm:pt>
    <dgm:pt modelId="{8C408162-16FF-4630-A1C8-80D614B4A598}" type="pres">
      <dgm:prSet presAssocID="{706F2D70-A1CA-432B-91D8-D956847AB23C}" presName="TwoNodes_2_text" presStyleLbl="node1" presStyleIdx="1" presStyleCnt="2">
        <dgm:presLayoutVars>
          <dgm:bulletEnabled val="1"/>
        </dgm:presLayoutVars>
      </dgm:prSet>
      <dgm:spPr/>
    </dgm:pt>
  </dgm:ptLst>
  <dgm:cxnLst>
    <dgm:cxn modelId="{8A81F340-C7A9-48C9-85C3-0A39E4C7566B}" type="presOf" srcId="{C60F9391-90D9-4356-A5F2-E3A29A881FCD}" destId="{CA366001-9C7C-4374-B92E-A454C7B5CB47}" srcOrd="0" destOrd="0" presId="urn:microsoft.com/office/officeart/2005/8/layout/vProcess5"/>
    <dgm:cxn modelId="{B9EB9E6B-7C9F-497C-BCF4-BD86EC281848}" type="presOf" srcId="{80367028-D6FB-4B44-9D22-949CDDDE0905}" destId="{8C408162-16FF-4630-A1C8-80D614B4A598}" srcOrd="1" destOrd="0" presId="urn:microsoft.com/office/officeart/2005/8/layout/vProcess5"/>
    <dgm:cxn modelId="{3EE6124D-D9D5-4CFA-B3E1-46FD543BC08C}" srcId="{706F2D70-A1CA-432B-91D8-D956847AB23C}" destId="{80367028-D6FB-4B44-9D22-949CDDDE0905}" srcOrd="1" destOrd="0" parTransId="{393C7908-4C47-44E9-9F2D-5F73335B81A6}" sibTransId="{AB81463C-5D6D-41A7-83B4-89FA28844215}"/>
    <dgm:cxn modelId="{46573588-03BA-4CA7-BA78-5C4CCF3B7EF8}" type="presOf" srcId="{80367028-D6FB-4B44-9D22-949CDDDE0905}" destId="{B1980EA7-3FA3-4A89-A691-58651B8D5668}" srcOrd="0" destOrd="0" presId="urn:microsoft.com/office/officeart/2005/8/layout/vProcess5"/>
    <dgm:cxn modelId="{6A2B78D3-431B-46D6-9271-09CF0BED252D}" srcId="{706F2D70-A1CA-432B-91D8-D956847AB23C}" destId="{C60F9391-90D9-4356-A5F2-E3A29A881FCD}" srcOrd="0" destOrd="0" parTransId="{2FF8EE9A-8B8E-4C19-9513-99A8DBBE3E70}" sibTransId="{DC34BC69-DFA9-43D7-A571-D45619566DAD}"/>
    <dgm:cxn modelId="{52D301D9-67B4-4C56-B6A1-40895520F158}" type="presOf" srcId="{C60F9391-90D9-4356-A5F2-E3A29A881FCD}" destId="{A2FCC896-12D6-4E55-B748-54226C21557E}" srcOrd="1" destOrd="0" presId="urn:microsoft.com/office/officeart/2005/8/layout/vProcess5"/>
    <dgm:cxn modelId="{5000F1DB-1858-422D-8A16-A9235B08E69F}" type="presOf" srcId="{DC34BC69-DFA9-43D7-A571-D45619566DAD}" destId="{FF04E458-CAFD-4755-857F-251A06A4099B}" srcOrd="0" destOrd="0" presId="urn:microsoft.com/office/officeart/2005/8/layout/vProcess5"/>
    <dgm:cxn modelId="{8D7A3DDD-3EB2-4D2F-BFD1-2218DF55F623}" type="presOf" srcId="{706F2D70-A1CA-432B-91D8-D956847AB23C}" destId="{D2CE2C0E-7657-4B5B-932B-267B386895FF}" srcOrd="0" destOrd="0" presId="urn:microsoft.com/office/officeart/2005/8/layout/vProcess5"/>
    <dgm:cxn modelId="{6AED34F2-675A-4D13-B1E7-35211CB554A4}" type="presParOf" srcId="{D2CE2C0E-7657-4B5B-932B-267B386895FF}" destId="{17D65556-89EF-40B6-AC8D-6A3A36AA3C04}" srcOrd="0" destOrd="0" presId="urn:microsoft.com/office/officeart/2005/8/layout/vProcess5"/>
    <dgm:cxn modelId="{960874E9-C05C-40B0-8657-8F8BAFA2B2D9}" type="presParOf" srcId="{D2CE2C0E-7657-4B5B-932B-267B386895FF}" destId="{CA366001-9C7C-4374-B92E-A454C7B5CB47}" srcOrd="1" destOrd="0" presId="urn:microsoft.com/office/officeart/2005/8/layout/vProcess5"/>
    <dgm:cxn modelId="{18B591D8-DBA6-4259-BB18-79238AF40DC3}" type="presParOf" srcId="{D2CE2C0E-7657-4B5B-932B-267B386895FF}" destId="{B1980EA7-3FA3-4A89-A691-58651B8D5668}" srcOrd="2" destOrd="0" presId="urn:microsoft.com/office/officeart/2005/8/layout/vProcess5"/>
    <dgm:cxn modelId="{94483855-7726-411E-A809-D6D6DCECFF9F}" type="presParOf" srcId="{D2CE2C0E-7657-4B5B-932B-267B386895FF}" destId="{FF04E458-CAFD-4755-857F-251A06A4099B}" srcOrd="3" destOrd="0" presId="urn:microsoft.com/office/officeart/2005/8/layout/vProcess5"/>
    <dgm:cxn modelId="{F1EEFAC9-B818-43D5-BEF3-6673FA2278A1}" type="presParOf" srcId="{D2CE2C0E-7657-4B5B-932B-267B386895FF}" destId="{A2FCC896-12D6-4E55-B748-54226C21557E}" srcOrd="4" destOrd="0" presId="urn:microsoft.com/office/officeart/2005/8/layout/vProcess5"/>
    <dgm:cxn modelId="{3AD1D778-3554-4761-9B6B-B78C30C418E8}" type="presParOf" srcId="{D2CE2C0E-7657-4B5B-932B-267B386895FF}" destId="{8C408162-16FF-4630-A1C8-80D614B4A598}"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257BAE-C096-4B16-91C4-02FFBE54BC03}" type="doc">
      <dgm:prSet loTypeId="urn:microsoft.com/office/officeart/2016/7/layout/LinearBlockProcessNumbered" loCatId="process" qsTypeId="urn:microsoft.com/office/officeart/2005/8/quickstyle/simple1" qsCatId="simple" csTypeId="urn:microsoft.com/office/officeart/2005/8/colors/accent0_3" csCatId="mainScheme"/>
      <dgm:spPr/>
      <dgm:t>
        <a:bodyPr/>
        <a:lstStyle/>
        <a:p>
          <a:endParaRPr lang="en-US"/>
        </a:p>
      </dgm:t>
    </dgm:pt>
    <dgm:pt modelId="{C4A08E82-F05E-4B20-AAC4-B29817D75241}">
      <dgm:prSet/>
      <dgm:spPr/>
      <dgm:t>
        <a:bodyPr/>
        <a:lstStyle/>
        <a:p>
          <a:r>
            <a:rPr lang="en-GB"/>
            <a:t>“Is the criminal justice system currently capable of delivering procedural justice for autistic suspects?”</a:t>
          </a:r>
          <a:endParaRPr lang="en-US"/>
        </a:p>
      </dgm:t>
    </dgm:pt>
    <dgm:pt modelId="{2F889BC9-1DAD-4045-BD39-CF5A5330EB9F}" type="parTrans" cxnId="{0BE10C20-1A68-48CF-BD54-C40BA26D8ECD}">
      <dgm:prSet/>
      <dgm:spPr/>
      <dgm:t>
        <a:bodyPr/>
        <a:lstStyle/>
        <a:p>
          <a:endParaRPr lang="en-US"/>
        </a:p>
      </dgm:t>
    </dgm:pt>
    <dgm:pt modelId="{825A5093-4E6C-4FEE-8181-AF61ACCAC278}" type="sibTrans" cxnId="{0BE10C20-1A68-48CF-BD54-C40BA26D8ECD}">
      <dgm:prSet phldrT="01" phldr="0"/>
      <dgm:spPr/>
      <dgm:t>
        <a:bodyPr/>
        <a:lstStyle/>
        <a:p>
          <a:r>
            <a:rPr lang="en-US"/>
            <a:t>01</a:t>
          </a:r>
        </a:p>
      </dgm:t>
    </dgm:pt>
    <dgm:pt modelId="{B89EA364-80D6-4AAD-9A70-8CAE7414B158}">
      <dgm:prSet/>
      <dgm:spPr/>
      <dgm:t>
        <a:bodyPr/>
        <a:lstStyle/>
        <a:p>
          <a:r>
            <a:rPr lang="en-GB" b="1"/>
            <a:t>Yes, with improvements</a:t>
          </a:r>
          <a:endParaRPr lang="en-US"/>
        </a:p>
      </dgm:t>
    </dgm:pt>
    <dgm:pt modelId="{9CC3FEAB-CFA8-4717-A116-7EDF54F68DBA}" type="parTrans" cxnId="{A526F4D9-6C89-4242-8061-9516185C297A}">
      <dgm:prSet/>
      <dgm:spPr/>
      <dgm:t>
        <a:bodyPr/>
        <a:lstStyle/>
        <a:p>
          <a:endParaRPr lang="en-US"/>
        </a:p>
      </dgm:t>
    </dgm:pt>
    <dgm:pt modelId="{9A01F6B1-12D2-4A23-97C9-9F41CA5678AF}" type="sibTrans" cxnId="{A526F4D9-6C89-4242-8061-9516185C297A}">
      <dgm:prSet phldrT="02" phldr="0"/>
      <dgm:spPr/>
      <dgm:t>
        <a:bodyPr/>
        <a:lstStyle/>
        <a:p>
          <a:r>
            <a:rPr lang="en-US"/>
            <a:t>02</a:t>
          </a:r>
        </a:p>
      </dgm:t>
    </dgm:pt>
    <dgm:pt modelId="{303FA8BE-CEAD-4852-B01E-DDDABB92FBC2}">
      <dgm:prSet/>
      <dgm:spPr/>
      <dgm:t>
        <a:bodyPr/>
        <a:lstStyle/>
        <a:p>
          <a:r>
            <a:rPr lang="en-GB" b="1"/>
            <a:t>No, systemic reform needed</a:t>
          </a:r>
          <a:endParaRPr lang="en-US"/>
        </a:p>
      </dgm:t>
    </dgm:pt>
    <dgm:pt modelId="{043A5BF1-1675-4F62-8ED7-652156D874F8}" type="parTrans" cxnId="{F5FD133A-8803-49F2-8580-70B7A6B16F6A}">
      <dgm:prSet/>
      <dgm:spPr/>
      <dgm:t>
        <a:bodyPr/>
        <a:lstStyle/>
        <a:p>
          <a:endParaRPr lang="en-US"/>
        </a:p>
      </dgm:t>
    </dgm:pt>
    <dgm:pt modelId="{7E50C58E-9468-4B82-AB66-D226261B7FB4}" type="sibTrans" cxnId="{F5FD133A-8803-49F2-8580-70B7A6B16F6A}">
      <dgm:prSet phldrT="03" phldr="0"/>
      <dgm:spPr/>
      <dgm:t>
        <a:bodyPr/>
        <a:lstStyle/>
        <a:p>
          <a:r>
            <a:rPr lang="en-US"/>
            <a:t>03</a:t>
          </a:r>
        </a:p>
      </dgm:t>
    </dgm:pt>
    <dgm:pt modelId="{D3C79C65-0667-4D13-8968-555FEC60EC36}" type="pres">
      <dgm:prSet presAssocID="{83257BAE-C096-4B16-91C4-02FFBE54BC03}" presName="Name0" presStyleCnt="0">
        <dgm:presLayoutVars>
          <dgm:animLvl val="lvl"/>
          <dgm:resizeHandles val="exact"/>
        </dgm:presLayoutVars>
      </dgm:prSet>
      <dgm:spPr/>
    </dgm:pt>
    <dgm:pt modelId="{08A459BD-0379-4AE4-A88D-DD1C026C9D2D}" type="pres">
      <dgm:prSet presAssocID="{C4A08E82-F05E-4B20-AAC4-B29817D75241}" presName="compositeNode" presStyleCnt="0">
        <dgm:presLayoutVars>
          <dgm:bulletEnabled val="1"/>
        </dgm:presLayoutVars>
      </dgm:prSet>
      <dgm:spPr/>
    </dgm:pt>
    <dgm:pt modelId="{76251337-2C54-4705-8410-B896862722B4}" type="pres">
      <dgm:prSet presAssocID="{C4A08E82-F05E-4B20-AAC4-B29817D75241}" presName="bgRect" presStyleLbl="alignNode1" presStyleIdx="0" presStyleCnt="3"/>
      <dgm:spPr/>
    </dgm:pt>
    <dgm:pt modelId="{DE8753EF-F70B-426F-8C65-4F8DFFFDA602}" type="pres">
      <dgm:prSet presAssocID="{825A5093-4E6C-4FEE-8181-AF61ACCAC278}" presName="sibTransNodeRect" presStyleLbl="alignNode1" presStyleIdx="0" presStyleCnt="3">
        <dgm:presLayoutVars>
          <dgm:chMax val="0"/>
          <dgm:bulletEnabled val="1"/>
        </dgm:presLayoutVars>
      </dgm:prSet>
      <dgm:spPr/>
    </dgm:pt>
    <dgm:pt modelId="{AB7E591E-98C7-49D8-A2B9-C10825BA455D}" type="pres">
      <dgm:prSet presAssocID="{C4A08E82-F05E-4B20-AAC4-B29817D75241}" presName="nodeRect" presStyleLbl="alignNode1" presStyleIdx="0" presStyleCnt="3">
        <dgm:presLayoutVars>
          <dgm:bulletEnabled val="1"/>
        </dgm:presLayoutVars>
      </dgm:prSet>
      <dgm:spPr/>
    </dgm:pt>
    <dgm:pt modelId="{32D88622-E74E-4C8C-B52A-D6F6B81385EA}" type="pres">
      <dgm:prSet presAssocID="{825A5093-4E6C-4FEE-8181-AF61ACCAC278}" presName="sibTrans" presStyleCnt="0"/>
      <dgm:spPr/>
    </dgm:pt>
    <dgm:pt modelId="{A9F08FAF-9F7D-46E1-8D73-246ECB585C42}" type="pres">
      <dgm:prSet presAssocID="{B89EA364-80D6-4AAD-9A70-8CAE7414B158}" presName="compositeNode" presStyleCnt="0">
        <dgm:presLayoutVars>
          <dgm:bulletEnabled val="1"/>
        </dgm:presLayoutVars>
      </dgm:prSet>
      <dgm:spPr/>
    </dgm:pt>
    <dgm:pt modelId="{4EF0CFCF-B7EA-483B-9B38-2C450BCD8FED}" type="pres">
      <dgm:prSet presAssocID="{B89EA364-80D6-4AAD-9A70-8CAE7414B158}" presName="bgRect" presStyleLbl="alignNode1" presStyleIdx="1" presStyleCnt="3"/>
      <dgm:spPr/>
    </dgm:pt>
    <dgm:pt modelId="{3D1413F0-F22F-48E6-8EF3-D28E70A4BE31}" type="pres">
      <dgm:prSet presAssocID="{9A01F6B1-12D2-4A23-97C9-9F41CA5678AF}" presName="sibTransNodeRect" presStyleLbl="alignNode1" presStyleIdx="1" presStyleCnt="3">
        <dgm:presLayoutVars>
          <dgm:chMax val="0"/>
          <dgm:bulletEnabled val="1"/>
        </dgm:presLayoutVars>
      </dgm:prSet>
      <dgm:spPr/>
    </dgm:pt>
    <dgm:pt modelId="{70F94D49-F64A-4983-97BA-31D792CAB6B3}" type="pres">
      <dgm:prSet presAssocID="{B89EA364-80D6-4AAD-9A70-8CAE7414B158}" presName="nodeRect" presStyleLbl="alignNode1" presStyleIdx="1" presStyleCnt="3">
        <dgm:presLayoutVars>
          <dgm:bulletEnabled val="1"/>
        </dgm:presLayoutVars>
      </dgm:prSet>
      <dgm:spPr/>
    </dgm:pt>
    <dgm:pt modelId="{24332EA3-43BC-421A-9679-798108E81246}" type="pres">
      <dgm:prSet presAssocID="{9A01F6B1-12D2-4A23-97C9-9F41CA5678AF}" presName="sibTrans" presStyleCnt="0"/>
      <dgm:spPr/>
    </dgm:pt>
    <dgm:pt modelId="{659042C7-6BD8-4932-861E-FD11FA4CC4FE}" type="pres">
      <dgm:prSet presAssocID="{303FA8BE-CEAD-4852-B01E-DDDABB92FBC2}" presName="compositeNode" presStyleCnt="0">
        <dgm:presLayoutVars>
          <dgm:bulletEnabled val="1"/>
        </dgm:presLayoutVars>
      </dgm:prSet>
      <dgm:spPr/>
    </dgm:pt>
    <dgm:pt modelId="{4473AF14-E064-4F36-B3F5-18604635E74B}" type="pres">
      <dgm:prSet presAssocID="{303FA8BE-CEAD-4852-B01E-DDDABB92FBC2}" presName="bgRect" presStyleLbl="alignNode1" presStyleIdx="2" presStyleCnt="3"/>
      <dgm:spPr/>
    </dgm:pt>
    <dgm:pt modelId="{EF368731-82B8-43F6-8398-61412D43AA3A}" type="pres">
      <dgm:prSet presAssocID="{7E50C58E-9468-4B82-AB66-D226261B7FB4}" presName="sibTransNodeRect" presStyleLbl="alignNode1" presStyleIdx="2" presStyleCnt="3">
        <dgm:presLayoutVars>
          <dgm:chMax val="0"/>
          <dgm:bulletEnabled val="1"/>
        </dgm:presLayoutVars>
      </dgm:prSet>
      <dgm:spPr/>
    </dgm:pt>
    <dgm:pt modelId="{8089CE63-567B-4832-B5FA-4B59DD9C1216}" type="pres">
      <dgm:prSet presAssocID="{303FA8BE-CEAD-4852-B01E-DDDABB92FBC2}" presName="nodeRect" presStyleLbl="alignNode1" presStyleIdx="2" presStyleCnt="3">
        <dgm:presLayoutVars>
          <dgm:bulletEnabled val="1"/>
        </dgm:presLayoutVars>
      </dgm:prSet>
      <dgm:spPr/>
    </dgm:pt>
  </dgm:ptLst>
  <dgm:cxnLst>
    <dgm:cxn modelId="{AF72FF09-41A7-4576-84A5-A16A7BB81846}" type="presOf" srcId="{303FA8BE-CEAD-4852-B01E-DDDABB92FBC2}" destId="{4473AF14-E064-4F36-B3F5-18604635E74B}" srcOrd="0" destOrd="0" presId="urn:microsoft.com/office/officeart/2016/7/layout/LinearBlockProcessNumbered"/>
    <dgm:cxn modelId="{0BE10C20-1A68-48CF-BD54-C40BA26D8ECD}" srcId="{83257BAE-C096-4B16-91C4-02FFBE54BC03}" destId="{C4A08E82-F05E-4B20-AAC4-B29817D75241}" srcOrd="0" destOrd="0" parTransId="{2F889BC9-1DAD-4045-BD39-CF5A5330EB9F}" sibTransId="{825A5093-4E6C-4FEE-8181-AF61ACCAC278}"/>
    <dgm:cxn modelId="{23BCEB2D-BCF6-4100-A90A-0381335516D6}" type="presOf" srcId="{B89EA364-80D6-4AAD-9A70-8CAE7414B158}" destId="{4EF0CFCF-B7EA-483B-9B38-2C450BCD8FED}" srcOrd="0" destOrd="0" presId="urn:microsoft.com/office/officeart/2016/7/layout/LinearBlockProcessNumbered"/>
    <dgm:cxn modelId="{E561B539-22DB-44C0-B441-CA49BBFDC372}" type="presOf" srcId="{9A01F6B1-12D2-4A23-97C9-9F41CA5678AF}" destId="{3D1413F0-F22F-48E6-8EF3-D28E70A4BE31}" srcOrd="0" destOrd="0" presId="urn:microsoft.com/office/officeart/2016/7/layout/LinearBlockProcessNumbered"/>
    <dgm:cxn modelId="{F5FD133A-8803-49F2-8580-70B7A6B16F6A}" srcId="{83257BAE-C096-4B16-91C4-02FFBE54BC03}" destId="{303FA8BE-CEAD-4852-B01E-DDDABB92FBC2}" srcOrd="2" destOrd="0" parTransId="{043A5BF1-1675-4F62-8ED7-652156D874F8}" sibTransId="{7E50C58E-9468-4B82-AB66-D226261B7FB4}"/>
    <dgm:cxn modelId="{6A1F7D46-A389-48DB-9A22-FA4F00E94BAB}" type="presOf" srcId="{825A5093-4E6C-4FEE-8181-AF61ACCAC278}" destId="{DE8753EF-F70B-426F-8C65-4F8DFFFDA602}" srcOrd="0" destOrd="0" presId="urn:microsoft.com/office/officeart/2016/7/layout/LinearBlockProcessNumbered"/>
    <dgm:cxn modelId="{81806971-2F0B-49A6-A30E-6ABF8D078111}" type="presOf" srcId="{B89EA364-80D6-4AAD-9A70-8CAE7414B158}" destId="{70F94D49-F64A-4983-97BA-31D792CAB6B3}" srcOrd="1" destOrd="0" presId="urn:microsoft.com/office/officeart/2016/7/layout/LinearBlockProcessNumbered"/>
    <dgm:cxn modelId="{C21E1858-C1CA-4A5A-84B5-E72483BA0995}" type="presOf" srcId="{7E50C58E-9468-4B82-AB66-D226261B7FB4}" destId="{EF368731-82B8-43F6-8398-61412D43AA3A}" srcOrd="0" destOrd="0" presId="urn:microsoft.com/office/officeart/2016/7/layout/LinearBlockProcessNumbered"/>
    <dgm:cxn modelId="{90689EAE-52E5-4920-8050-7DD75297B6A5}" type="presOf" srcId="{C4A08E82-F05E-4B20-AAC4-B29817D75241}" destId="{76251337-2C54-4705-8410-B896862722B4}" srcOrd="0" destOrd="0" presId="urn:microsoft.com/office/officeart/2016/7/layout/LinearBlockProcessNumbered"/>
    <dgm:cxn modelId="{6D44ADB3-0199-4B8E-96B4-8E78A01DB096}" type="presOf" srcId="{C4A08E82-F05E-4B20-AAC4-B29817D75241}" destId="{AB7E591E-98C7-49D8-A2B9-C10825BA455D}" srcOrd="1" destOrd="0" presId="urn:microsoft.com/office/officeart/2016/7/layout/LinearBlockProcessNumbered"/>
    <dgm:cxn modelId="{A526F4D9-6C89-4242-8061-9516185C297A}" srcId="{83257BAE-C096-4B16-91C4-02FFBE54BC03}" destId="{B89EA364-80D6-4AAD-9A70-8CAE7414B158}" srcOrd="1" destOrd="0" parTransId="{9CC3FEAB-CFA8-4717-A116-7EDF54F68DBA}" sibTransId="{9A01F6B1-12D2-4A23-97C9-9F41CA5678AF}"/>
    <dgm:cxn modelId="{CF9288DE-B665-48AF-BB06-68CC6C447594}" type="presOf" srcId="{303FA8BE-CEAD-4852-B01E-DDDABB92FBC2}" destId="{8089CE63-567B-4832-B5FA-4B59DD9C1216}" srcOrd="1" destOrd="0" presId="urn:microsoft.com/office/officeart/2016/7/layout/LinearBlockProcessNumbered"/>
    <dgm:cxn modelId="{3EF512F6-6085-4D2E-BD45-8865BD2639EF}" type="presOf" srcId="{83257BAE-C096-4B16-91C4-02FFBE54BC03}" destId="{D3C79C65-0667-4D13-8968-555FEC60EC36}" srcOrd="0" destOrd="0" presId="urn:microsoft.com/office/officeart/2016/7/layout/LinearBlockProcessNumbered"/>
    <dgm:cxn modelId="{B6D2B2FD-41E5-4979-8B0D-CF13DE94CE90}" type="presParOf" srcId="{D3C79C65-0667-4D13-8968-555FEC60EC36}" destId="{08A459BD-0379-4AE4-A88D-DD1C026C9D2D}" srcOrd="0" destOrd="0" presId="urn:microsoft.com/office/officeart/2016/7/layout/LinearBlockProcessNumbered"/>
    <dgm:cxn modelId="{F1C2034C-7121-45F7-9595-858A37D0EDE0}" type="presParOf" srcId="{08A459BD-0379-4AE4-A88D-DD1C026C9D2D}" destId="{76251337-2C54-4705-8410-B896862722B4}" srcOrd="0" destOrd="0" presId="urn:microsoft.com/office/officeart/2016/7/layout/LinearBlockProcessNumbered"/>
    <dgm:cxn modelId="{5B2FCA2E-9B56-4D20-8865-A0F61C6346C0}" type="presParOf" srcId="{08A459BD-0379-4AE4-A88D-DD1C026C9D2D}" destId="{DE8753EF-F70B-426F-8C65-4F8DFFFDA602}" srcOrd="1" destOrd="0" presId="urn:microsoft.com/office/officeart/2016/7/layout/LinearBlockProcessNumbered"/>
    <dgm:cxn modelId="{49D3B8F1-0199-4506-B650-485A5F1F3D9C}" type="presParOf" srcId="{08A459BD-0379-4AE4-A88D-DD1C026C9D2D}" destId="{AB7E591E-98C7-49D8-A2B9-C10825BA455D}" srcOrd="2" destOrd="0" presId="urn:microsoft.com/office/officeart/2016/7/layout/LinearBlockProcessNumbered"/>
    <dgm:cxn modelId="{4CFB0161-E9CB-40A6-B675-F8EC4FBA4E73}" type="presParOf" srcId="{D3C79C65-0667-4D13-8968-555FEC60EC36}" destId="{32D88622-E74E-4C8C-B52A-D6F6B81385EA}" srcOrd="1" destOrd="0" presId="urn:microsoft.com/office/officeart/2016/7/layout/LinearBlockProcessNumbered"/>
    <dgm:cxn modelId="{DC4ABE97-73E9-496F-97E2-639E9FACE15A}" type="presParOf" srcId="{D3C79C65-0667-4D13-8968-555FEC60EC36}" destId="{A9F08FAF-9F7D-46E1-8D73-246ECB585C42}" srcOrd="2" destOrd="0" presId="urn:microsoft.com/office/officeart/2016/7/layout/LinearBlockProcessNumbered"/>
    <dgm:cxn modelId="{64986408-0C6B-4B4A-8D7F-EA09E8EF0C8D}" type="presParOf" srcId="{A9F08FAF-9F7D-46E1-8D73-246ECB585C42}" destId="{4EF0CFCF-B7EA-483B-9B38-2C450BCD8FED}" srcOrd="0" destOrd="0" presId="urn:microsoft.com/office/officeart/2016/7/layout/LinearBlockProcessNumbered"/>
    <dgm:cxn modelId="{CFA6764D-DECF-484A-9DB1-9088530E0BA6}" type="presParOf" srcId="{A9F08FAF-9F7D-46E1-8D73-246ECB585C42}" destId="{3D1413F0-F22F-48E6-8EF3-D28E70A4BE31}" srcOrd="1" destOrd="0" presId="urn:microsoft.com/office/officeart/2016/7/layout/LinearBlockProcessNumbered"/>
    <dgm:cxn modelId="{10EC421F-FC5A-4CC8-A019-298A426BEE5F}" type="presParOf" srcId="{A9F08FAF-9F7D-46E1-8D73-246ECB585C42}" destId="{70F94D49-F64A-4983-97BA-31D792CAB6B3}" srcOrd="2" destOrd="0" presId="urn:microsoft.com/office/officeart/2016/7/layout/LinearBlockProcessNumbered"/>
    <dgm:cxn modelId="{5F058C85-922A-40C5-AD4B-03EB39D119F6}" type="presParOf" srcId="{D3C79C65-0667-4D13-8968-555FEC60EC36}" destId="{24332EA3-43BC-421A-9679-798108E81246}" srcOrd="3" destOrd="0" presId="urn:microsoft.com/office/officeart/2016/7/layout/LinearBlockProcessNumbered"/>
    <dgm:cxn modelId="{64EB4ED2-E836-4BCB-9685-20D7CF7C279D}" type="presParOf" srcId="{D3C79C65-0667-4D13-8968-555FEC60EC36}" destId="{659042C7-6BD8-4932-861E-FD11FA4CC4FE}" srcOrd="4" destOrd="0" presId="urn:microsoft.com/office/officeart/2016/7/layout/LinearBlockProcessNumbered"/>
    <dgm:cxn modelId="{AE802374-E16B-43FA-8F6E-9E37887BE5AA}" type="presParOf" srcId="{659042C7-6BD8-4932-861E-FD11FA4CC4FE}" destId="{4473AF14-E064-4F36-B3F5-18604635E74B}" srcOrd="0" destOrd="0" presId="urn:microsoft.com/office/officeart/2016/7/layout/LinearBlockProcessNumbered"/>
    <dgm:cxn modelId="{8818CF4B-FB6E-4634-8ED5-B2A79B46CECD}" type="presParOf" srcId="{659042C7-6BD8-4932-861E-FD11FA4CC4FE}" destId="{EF368731-82B8-43F6-8398-61412D43AA3A}" srcOrd="1" destOrd="0" presId="urn:microsoft.com/office/officeart/2016/7/layout/LinearBlockProcessNumbered"/>
    <dgm:cxn modelId="{EAAC78EB-CB86-4526-8321-E5D8A676CAB8}" type="presParOf" srcId="{659042C7-6BD8-4932-861E-FD11FA4CC4FE}" destId="{8089CE63-567B-4832-B5FA-4B59DD9C1216}"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CDFDFA-9CE5-4A83-873F-E68C2BFF74F9}">
      <dsp:nvSpPr>
        <dsp:cNvPr id="0" name=""/>
        <dsp:cNvSpPr/>
      </dsp:nvSpPr>
      <dsp:spPr>
        <a:xfrm>
          <a:off x="0" y="17384"/>
          <a:ext cx="6581776" cy="12741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By the end of the session, you should be able to:</a:t>
          </a:r>
          <a:endParaRPr lang="en-US" sz="3300" kern="1200"/>
        </a:p>
      </dsp:txBody>
      <dsp:txXfrm>
        <a:off x="62198" y="79582"/>
        <a:ext cx="6457380" cy="1149734"/>
      </dsp:txXfrm>
    </dsp:sp>
    <dsp:sp modelId="{BEB90F7D-717E-403C-BA92-7391F606E4BF}">
      <dsp:nvSpPr>
        <dsp:cNvPr id="0" name=""/>
        <dsp:cNvSpPr/>
      </dsp:nvSpPr>
      <dsp:spPr>
        <a:xfrm>
          <a:off x="0" y="1291514"/>
          <a:ext cx="6581776" cy="341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971"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a:t>Explain key features of autism relevant to criminal justice contexts.</a:t>
          </a:r>
          <a:endParaRPr lang="en-US" sz="2600" kern="1200"/>
        </a:p>
        <a:p>
          <a:pPr marL="228600" lvl="1" indent="-228600" algn="l" defTabSz="1155700">
            <a:lnSpc>
              <a:spcPct val="90000"/>
            </a:lnSpc>
            <a:spcBef>
              <a:spcPct val="0"/>
            </a:spcBef>
            <a:spcAft>
              <a:spcPct val="20000"/>
            </a:spcAft>
            <a:buChar char="•"/>
          </a:pPr>
          <a:r>
            <a:rPr lang="en-GB" sz="2600" kern="1200"/>
            <a:t>Discuss prevalence estimates and issues in identification.</a:t>
          </a:r>
          <a:endParaRPr lang="en-US" sz="2600" kern="1200"/>
        </a:p>
        <a:p>
          <a:pPr marL="228600" lvl="1" indent="-228600" algn="l" defTabSz="1155700">
            <a:lnSpc>
              <a:spcPct val="90000"/>
            </a:lnSpc>
            <a:spcBef>
              <a:spcPct val="0"/>
            </a:spcBef>
            <a:spcAft>
              <a:spcPct val="20000"/>
            </a:spcAft>
            <a:buChar char="•"/>
          </a:pPr>
          <a:r>
            <a:rPr lang="en-GB" sz="2600" kern="1200"/>
            <a:t>Critically analyse police perceptions when interacting with autistic suspects.</a:t>
          </a:r>
          <a:endParaRPr lang="en-US" sz="2600" kern="1200"/>
        </a:p>
        <a:p>
          <a:pPr marL="228600" lvl="1" indent="-228600" algn="l" defTabSz="1155700">
            <a:lnSpc>
              <a:spcPct val="90000"/>
            </a:lnSpc>
            <a:spcBef>
              <a:spcPct val="0"/>
            </a:spcBef>
            <a:spcAft>
              <a:spcPct val="20000"/>
            </a:spcAft>
            <a:buChar char="•"/>
          </a:pPr>
          <a:r>
            <a:rPr lang="en-GB" sz="2600" kern="1200"/>
            <a:t>Evaluate the fairness and effectiveness of custody procedures and police interviews for autistic individuals.</a:t>
          </a:r>
          <a:endParaRPr lang="en-US" sz="2600" kern="1200"/>
        </a:p>
      </dsp:txBody>
      <dsp:txXfrm>
        <a:off x="0" y="1291514"/>
        <a:ext cx="6581776" cy="3415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366001-9C7C-4374-B92E-A454C7B5CB47}">
      <dsp:nvSpPr>
        <dsp:cNvPr id="0" name=""/>
        <dsp:cNvSpPr/>
      </dsp:nvSpPr>
      <dsp:spPr>
        <a:xfrm>
          <a:off x="0" y="0"/>
          <a:ext cx="6006432" cy="12480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i="1" kern="1200"/>
            <a:t>A young man is pacing in a shopping centre, muttering, refusing to answer security staff, becoming distressed when touched.</a:t>
          </a:r>
          <a:endParaRPr lang="en-US" sz="2100" kern="1200"/>
        </a:p>
      </dsp:txBody>
      <dsp:txXfrm>
        <a:off x="36554" y="36554"/>
        <a:ext cx="4716488" cy="1174928"/>
      </dsp:txXfrm>
    </dsp:sp>
    <dsp:sp modelId="{B1980EA7-3FA3-4A89-A691-58651B8D5668}">
      <dsp:nvSpPr>
        <dsp:cNvPr id="0" name=""/>
        <dsp:cNvSpPr/>
      </dsp:nvSpPr>
      <dsp:spPr>
        <a:xfrm>
          <a:off x="1059958" y="1525378"/>
          <a:ext cx="6006432" cy="124803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You are now playing the role of the police trainer and must advise the trainees on the following:</a:t>
          </a:r>
          <a:endParaRPr lang="en-US" sz="2100" kern="1200"/>
        </a:p>
      </dsp:txBody>
      <dsp:txXfrm>
        <a:off x="1096512" y="1561932"/>
        <a:ext cx="4062141" cy="1174928"/>
      </dsp:txXfrm>
    </dsp:sp>
    <dsp:sp modelId="{FF04E458-CAFD-4755-857F-251A06A4099B}">
      <dsp:nvSpPr>
        <dsp:cNvPr id="0" name=""/>
        <dsp:cNvSpPr/>
      </dsp:nvSpPr>
      <dsp:spPr>
        <a:xfrm>
          <a:off x="5195208" y="981095"/>
          <a:ext cx="811223" cy="81122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377733" y="981095"/>
        <a:ext cx="446173" cy="6104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51337-2C54-4705-8410-B896862722B4}">
      <dsp:nvSpPr>
        <dsp:cNvPr id="0" name=""/>
        <dsp:cNvSpPr/>
      </dsp:nvSpPr>
      <dsp:spPr>
        <a:xfrm>
          <a:off x="835" y="0"/>
          <a:ext cx="3382956" cy="3740150"/>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4161" tIns="0" rIns="334161" bIns="330200" numCol="1" spcCol="1270" anchor="t" anchorCtr="0">
          <a:noAutofit/>
        </a:bodyPr>
        <a:lstStyle/>
        <a:p>
          <a:pPr marL="0" lvl="0" indent="0" algn="l" defTabSz="1022350">
            <a:lnSpc>
              <a:spcPct val="90000"/>
            </a:lnSpc>
            <a:spcBef>
              <a:spcPct val="0"/>
            </a:spcBef>
            <a:spcAft>
              <a:spcPct val="35000"/>
            </a:spcAft>
            <a:buNone/>
          </a:pPr>
          <a:r>
            <a:rPr lang="en-GB" sz="2300" kern="1200"/>
            <a:t>“Is the criminal justice system currently capable of delivering procedural justice for autistic suspects?”</a:t>
          </a:r>
          <a:endParaRPr lang="en-US" sz="2300" kern="1200"/>
        </a:p>
      </dsp:txBody>
      <dsp:txXfrm>
        <a:off x="835" y="1496059"/>
        <a:ext cx="3382956" cy="2244090"/>
      </dsp:txXfrm>
    </dsp:sp>
    <dsp:sp modelId="{DE8753EF-F70B-426F-8C65-4F8DFFFDA602}">
      <dsp:nvSpPr>
        <dsp:cNvPr id="0" name=""/>
        <dsp:cNvSpPr/>
      </dsp:nvSpPr>
      <dsp:spPr>
        <a:xfrm>
          <a:off x="835" y="0"/>
          <a:ext cx="3382956" cy="149606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4161" tIns="165100" rIns="334161"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35" y="0"/>
        <a:ext cx="3382956" cy="1496060"/>
      </dsp:txXfrm>
    </dsp:sp>
    <dsp:sp modelId="{4EF0CFCF-B7EA-483B-9B38-2C450BCD8FED}">
      <dsp:nvSpPr>
        <dsp:cNvPr id="0" name=""/>
        <dsp:cNvSpPr/>
      </dsp:nvSpPr>
      <dsp:spPr>
        <a:xfrm>
          <a:off x="3654427" y="0"/>
          <a:ext cx="3382956" cy="3740150"/>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4161" tIns="0" rIns="334161" bIns="330200" numCol="1" spcCol="1270" anchor="t" anchorCtr="0">
          <a:noAutofit/>
        </a:bodyPr>
        <a:lstStyle/>
        <a:p>
          <a:pPr marL="0" lvl="0" indent="0" algn="l" defTabSz="1022350">
            <a:lnSpc>
              <a:spcPct val="90000"/>
            </a:lnSpc>
            <a:spcBef>
              <a:spcPct val="0"/>
            </a:spcBef>
            <a:spcAft>
              <a:spcPct val="35000"/>
            </a:spcAft>
            <a:buNone/>
          </a:pPr>
          <a:r>
            <a:rPr lang="en-GB" sz="2300" b="1" kern="1200"/>
            <a:t>Yes, with improvements</a:t>
          </a:r>
          <a:endParaRPr lang="en-US" sz="2300" kern="1200"/>
        </a:p>
      </dsp:txBody>
      <dsp:txXfrm>
        <a:off x="3654427" y="1496059"/>
        <a:ext cx="3382956" cy="2244090"/>
      </dsp:txXfrm>
    </dsp:sp>
    <dsp:sp modelId="{3D1413F0-F22F-48E6-8EF3-D28E70A4BE31}">
      <dsp:nvSpPr>
        <dsp:cNvPr id="0" name=""/>
        <dsp:cNvSpPr/>
      </dsp:nvSpPr>
      <dsp:spPr>
        <a:xfrm>
          <a:off x="3654427" y="0"/>
          <a:ext cx="3382956" cy="149606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4161" tIns="165100" rIns="334161"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654427" y="0"/>
        <a:ext cx="3382956" cy="1496060"/>
      </dsp:txXfrm>
    </dsp:sp>
    <dsp:sp modelId="{4473AF14-E064-4F36-B3F5-18604635E74B}">
      <dsp:nvSpPr>
        <dsp:cNvPr id="0" name=""/>
        <dsp:cNvSpPr/>
      </dsp:nvSpPr>
      <dsp:spPr>
        <a:xfrm>
          <a:off x="7308020" y="0"/>
          <a:ext cx="3382956" cy="3740150"/>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4161" tIns="0" rIns="334161" bIns="330200" numCol="1" spcCol="1270" anchor="t" anchorCtr="0">
          <a:noAutofit/>
        </a:bodyPr>
        <a:lstStyle/>
        <a:p>
          <a:pPr marL="0" lvl="0" indent="0" algn="l" defTabSz="1022350">
            <a:lnSpc>
              <a:spcPct val="90000"/>
            </a:lnSpc>
            <a:spcBef>
              <a:spcPct val="0"/>
            </a:spcBef>
            <a:spcAft>
              <a:spcPct val="35000"/>
            </a:spcAft>
            <a:buNone/>
          </a:pPr>
          <a:r>
            <a:rPr lang="en-GB" sz="2300" b="1" kern="1200"/>
            <a:t>No, systemic reform needed</a:t>
          </a:r>
          <a:endParaRPr lang="en-US" sz="2300" kern="1200"/>
        </a:p>
      </dsp:txBody>
      <dsp:txXfrm>
        <a:off x="7308020" y="1496059"/>
        <a:ext cx="3382956" cy="2244090"/>
      </dsp:txXfrm>
    </dsp:sp>
    <dsp:sp modelId="{EF368731-82B8-43F6-8398-61412D43AA3A}">
      <dsp:nvSpPr>
        <dsp:cNvPr id="0" name=""/>
        <dsp:cNvSpPr/>
      </dsp:nvSpPr>
      <dsp:spPr>
        <a:xfrm>
          <a:off x="7308020" y="0"/>
          <a:ext cx="3382956" cy="149606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4161" tIns="165100" rIns="334161"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308020" y="0"/>
        <a:ext cx="3382956" cy="14960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3398A7-3F49-41A3-AED6-70A42F017635}" type="datetimeFigureOut">
              <a:rPr lang="en-GB" smtClean="0"/>
              <a:t>01/02/2026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26DEB4-B6AF-4E87-9C39-7909D9FA9C64}" type="slidenum">
              <a:rPr lang="en-GB" smtClean="0"/>
              <a:t>‹#›</a:t>
            </a:fld>
            <a:endParaRPr lang="en-GB"/>
          </a:p>
        </p:txBody>
      </p:sp>
    </p:spTree>
    <p:extLst>
      <p:ext uri="{BB962C8B-B14F-4D97-AF65-F5344CB8AC3E}">
        <p14:creationId xmlns:p14="http://schemas.microsoft.com/office/powerpoint/2010/main" val="358208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ing.com/videos/riverview/relatedvideo?q=AUTISM+ADULT+SHORT+FILM&amp;&amp;mid=24F1FBA54D7BF408C8C824F1FBA54D7BF408C8C8&amp;churl=https%3a%2f%2fwww.youtube.com%2fchannel%2fUCCGsvbvcJEuQW4wgEr4POyw&amp;FORM=VRDGAR"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426DEB4-B6AF-4E87-9C39-7909D9FA9C64}" type="slidenum">
              <a:rPr lang="en-GB" smtClean="0"/>
              <a:t>3</a:t>
            </a:fld>
            <a:endParaRPr lang="en-GB"/>
          </a:p>
        </p:txBody>
      </p:sp>
    </p:spTree>
    <p:extLst>
      <p:ext uri="{BB962C8B-B14F-4D97-AF65-F5344CB8AC3E}">
        <p14:creationId xmlns:p14="http://schemas.microsoft.com/office/powerpoint/2010/main" val="2658363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4</a:t>
            </a:fld>
            <a:endParaRPr lang="en-GB"/>
          </a:p>
        </p:txBody>
      </p:sp>
    </p:spTree>
    <p:extLst>
      <p:ext uri="{BB962C8B-B14F-4D97-AF65-F5344CB8AC3E}">
        <p14:creationId xmlns:p14="http://schemas.microsoft.com/office/powerpoint/2010/main" val="4135432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Bing Videos</a:t>
            </a:r>
            <a:r>
              <a:rPr lang="en-GB" dirty="0"/>
              <a:t> </a:t>
            </a:r>
            <a:r>
              <a:rPr lang="en-GB" sz="1200" b="1" i="0" kern="1200" dirty="0">
                <a:solidFill>
                  <a:schemeClr val="tx1"/>
                </a:solidFill>
                <a:effectLst/>
                <a:latin typeface="+mn-lt"/>
                <a:ea typeface="+mn-ea"/>
                <a:cs typeface="+mn-cs"/>
              </a:rPr>
              <a:t>It's Just A Five Minute Walk - Experimental Short Film Autism (2023) 7:32</a:t>
            </a:r>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5</a:t>
            </a:fld>
            <a:endParaRPr lang="en-GB"/>
          </a:p>
        </p:txBody>
      </p:sp>
    </p:spTree>
    <p:extLst>
      <p:ext uri="{BB962C8B-B14F-4D97-AF65-F5344CB8AC3E}">
        <p14:creationId xmlns:p14="http://schemas.microsoft.com/office/powerpoint/2010/main" val="41270248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 minutes</a:t>
            </a:r>
          </a:p>
        </p:txBody>
      </p:sp>
      <p:sp>
        <p:nvSpPr>
          <p:cNvPr id="4" name="Slide Number Placeholder 3"/>
          <p:cNvSpPr>
            <a:spLocks noGrp="1"/>
          </p:cNvSpPr>
          <p:nvPr>
            <p:ph type="sldNum" sz="quarter" idx="5"/>
          </p:nvPr>
        </p:nvSpPr>
        <p:spPr/>
        <p:txBody>
          <a:bodyPr/>
          <a:lstStyle/>
          <a:p>
            <a:fld id="{2426DEB4-B6AF-4E87-9C39-7909D9FA9C64}" type="slidenum">
              <a:rPr lang="en-GB" smtClean="0"/>
              <a:t>6</a:t>
            </a:fld>
            <a:endParaRPr lang="en-GB"/>
          </a:p>
        </p:txBody>
      </p:sp>
    </p:spTree>
    <p:extLst>
      <p:ext uri="{BB962C8B-B14F-4D97-AF65-F5344CB8AC3E}">
        <p14:creationId xmlns:p14="http://schemas.microsoft.com/office/powerpoint/2010/main" val="205714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7</a:t>
            </a:fld>
            <a:endParaRPr lang="en-GB"/>
          </a:p>
        </p:txBody>
      </p:sp>
    </p:spTree>
    <p:extLst>
      <p:ext uri="{BB962C8B-B14F-4D97-AF65-F5344CB8AC3E}">
        <p14:creationId xmlns:p14="http://schemas.microsoft.com/office/powerpoint/2010/main" val="1418581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br>
              <a:rPr lang="en-GB" dirty="0"/>
            </a:b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8</a:t>
            </a:fld>
            <a:endParaRPr lang="en-GB"/>
          </a:p>
        </p:txBody>
      </p:sp>
    </p:spTree>
    <p:extLst>
      <p:ext uri="{BB962C8B-B14F-4D97-AF65-F5344CB8AC3E}">
        <p14:creationId xmlns:p14="http://schemas.microsoft.com/office/powerpoint/2010/main" val="3100793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9</a:t>
            </a:fld>
            <a:endParaRPr lang="en-GB"/>
          </a:p>
        </p:txBody>
      </p:sp>
    </p:spTree>
    <p:extLst>
      <p:ext uri="{BB962C8B-B14F-4D97-AF65-F5344CB8AC3E}">
        <p14:creationId xmlns:p14="http://schemas.microsoft.com/office/powerpoint/2010/main" val="3386641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10</a:t>
            </a:fld>
            <a:endParaRPr lang="en-GB"/>
          </a:p>
        </p:txBody>
      </p:sp>
    </p:spTree>
    <p:extLst>
      <p:ext uri="{BB962C8B-B14F-4D97-AF65-F5344CB8AC3E}">
        <p14:creationId xmlns:p14="http://schemas.microsoft.com/office/powerpoint/2010/main" val="23200979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50F2A3-6554-94AF-5893-89234DE85C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0055F8-EBBC-9B1F-31C8-4FDCEE83AF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78D001-70C6-82D7-108D-C0CF6BE821C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F13B925-8C5A-9563-1397-77AC467EC487}"/>
              </a:ext>
            </a:extLst>
          </p:cNvPr>
          <p:cNvSpPr>
            <a:spLocks noGrp="1"/>
          </p:cNvSpPr>
          <p:nvPr>
            <p:ph type="sldNum" sz="quarter" idx="5"/>
          </p:nvPr>
        </p:nvSpPr>
        <p:spPr/>
        <p:txBody>
          <a:bodyPr/>
          <a:lstStyle/>
          <a:p>
            <a:fld id="{2426DEB4-B6AF-4E87-9C39-7909D9FA9C64}" type="slidenum">
              <a:rPr lang="en-GB" smtClean="0"/>
              <a:t>11</a:t>
            </a:fld>
            <a:endParaRPr lang="en-GB"/>
          </a:p>
        </p:txBody>
      </p:sp>
    </p:spTree>
    <p:extLst>
      <p:ext uri="{BB962C8B-B14F-4D97-AF65-F5344CB8AC3E}">
        <p14:creationId xmlns:p14="http://schemas.microsoft.com/office/powerpoint/2010/main" val="20671157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0B898B-8860-1B2B-E7D7-8FC0FD9756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A69998-70C2-6110-460F-6BBFFE0717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E3B4EB-19F4-C396-E33D-97952C6499F5}"/>
              </a:ext>
            </a:extLst>
          </p:cNvPr>
          <p:cNvSpPr>
            <a:spLocks noGrp="1"/>
          </p:cNvSpPr>
          <p:nvPr>
            <p:ph type="body" idx="1"/>
          </p:nvPr>
        </p:nvSpPr>
        <p:spPr/>
        <p:txBody>
          <a:bodyPr/>
          <a:lstStyle/>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30C4BA47-AEA7-9B87-7F93-A6D1144D9443}"/>
              </a:ext>
            </a:extLst>
          </p:cNvPr>
          <p:cNvSpPr>
            <a:spLocks noGrp="1"/>
          </p:cNvSpPr>
          <p:nvPr>
            <p:ph type="sldNum" sz="quarter" idx="5"/>
          </p:nvPr>
        </p:nvSpPr>
        <p:spPr/>
        <p:txBody>
          <a:bodyPr/>
          <a:lstStyle/>
          <a:p>
            <a:fld id="{2426DEB4-B6AF-4E87-9C39-7909D9FA9C64}" type="slidenum">
              <a:rPr lang="en-GB" smtClean="0"/>
              <a:t>12</a:t>
            </a:fld>
            <a:endParaRPr lang="en-GB"/>
          </a:p>
        </p:txBody>
      </p:sp>
    </p:spTree>
    <p:extLst>
      <p:ext uri="{BB962C8B-B14F-4D97-AF65-F5344CB8AC3E}">
        <p14:creationId xmlns:p14="http://schemas.microsoft.com/office/powerpoint/2010/main" val="34075826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13</a:t>
            </a:fld>
            <a:endParaRPr lang="en-GB"/>
          </a:p>
        </p:txBody>
      </p:sp>
    </p:spTree>
    <p:extLst>
      <p:ext uri="{BB962C8B-B14F-4D97-AF65-F5344CB8AC3E}">
        <p14:creationId xmlns:p14="http://schemas.microsoft.com/office/powerpoint/2010/main" val="32423757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14</a:t>
            </a:fld>
            <a:endParaRPr lang="en-GB"/>
          </a:p>
        </p:txBody>
      </p:sp>
    </p:spTree>
    <p:extLst>
      <p:ext uri="{BB962C8B-B14F-4D97-AF65-F5344CB8AC3E}">
        <p14:creationId xmlns:p14="http://schemas.microsoft.com/office/powerpoint/2010/main" val="42895099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15</a:t>
            </a:fld>
            <a:endParaRPr lang="en-GB"/>
          </a:p>
        </p:txBody>
      </p:sp>
    </p:spTree>
    <p:extLst>
      <p:ext uri="{BB962C8B-B14F-4D97-AF65-F5344CB8AC3E}">
        <p14:creationId xmlns:p14="http://schemas.microsoft.com/office/powerpoint/2010/main" val="39698403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16</a:t>
            </a:fld>
            <a:endParaRPr lang="en-GB"/>
          </a:p>
        </p:txBody>
      </p:sp>
    </p:spTree>
    <p:extLst>
      <p:ext uri="{BB962C8B-B14F-4D97-AF65-F5344CB8AC3E}">
        <p14:creationId xmlns:p14="http://schemas.microsoft.com/office/powerpoint/2010/main" val="10037465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17</a:t>
            </a:fld>
            <a:endParaRPr lang="en-GB"/>
          </a:p>
        </p:txBody>
      </p:sp>
    </p:spTree>
    <p:extLst>
      <p:ext uri="{BB962C8B-B14F-4D97-AF65-F5344CB8AC3E}">
        <p14:creationId xmlns:p14="http://schemas.microsoft.com/office/powerpoint/2010/main" val="21307166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18</a:t>
            </a:fld>
            <a:endParaRPr lang="en-GB"/>
          </a:p>
        </p:txBody>
      </p:sp>
    </p:spTree>
    <p:extLst>
      <p:ext uri="{BB962C8B-B14F-4D97-AF65-F5344CB8AC3E}">
        <p14:creationId xmlns:p14="http://schemas.microsoft.com/office/powerpoint/2010/main" val="30137468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19</a:t>
            </a:fld>
            <a:endParaRPr lang="en-GB"/>
          </a:p>
        </p:txBody>
      </p:sp>
    </p:spTree>
    <p:extLst>
      <p:ext uri="{BB962C8B-B14F-4D97-AF65-F5344CB8AC3E}">
        <p14:creationId xmlns:p14="http://schemas.microsoft.com/office/powerpoint/2010/main" val="28374499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20</a:t>
            </a:fld>
            <a:endParaRPr lang="en-GB"/>
          </a:p>
        </p:txBody>
      </p:sp>
    </p:spTree>
    <p:extLst>
      <p:ext uri="{BB962C8B-B14F-4D97-AF65-F5344CB8AC3E}">
        <p14:creationId xmlns:p14="http://schemas.microsoft.com/office/powerpoint/2010/main" val="37257156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21</a:t>
            </a:fld>
            <a:endParaRPr lang="en-GB"/>
          </a:p>
        </p:txBody>
      </p:sp>
    </p:spTree>
    <p:extLst>
      <p:ext uri="{BB962C8B-B14F-4D97-AF65-F5344CB8AC3E}">
        <p14:creationId xmlns:p14="http://schemas.microsoft.com/office/powerpoint/2010/main" val="35000267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King &amp; Charles (2025)</a:t>
            </a:r>
          </a:p>
          <a:p>
            <a:endParaRPr lang="en-GB" dirty="0"/>
          </a:p>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22</a:t>
            </a:fld>
            <a:endParaRPr lang="en-GB"/>
          </a:p>
        </p:txBody>
      </p:sp>
    </p:spTree>
    <p:extLst>
      <p:ext uri="{BB962C8B-B14F-4D97-AF65-F5344CB8AC3E}">
        <p14:creationId xmlns:p14="http://schemas.microsoft.com/office/powerpoint/2010/main" val="19237477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23</a:t>
            </a:fld>
            <a:endParaRPr lang="en-GB"/>
          </a:p>
        </p:txBody>
      </p:sp>
    </p:spTree>
    <p:extLst>
      <p:ext uri="{BB962C8B-B14F-4D97-AF65-F5344CB8AC3E}">
        <p14:creationId xmlns:p14="http://schemas.microsoft.com/office/powerpoint/2010/main" val="24602178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p:txBody>
      </p:sp>
      <p:sp>
        <p:nvSpPr>
          <p:cNvPr id="4" name="Slide Number Placeholder 3"/>
          <p:cNvSpPr>
            <a:spLocks noGrp="1"/>
          </p:cNvSpPr>
          <p:nvPr>
            <p:ph type="sldNum" sz="quarter" idx="5"/>
          </p:nvPr>
        </p:nvSpPr>
        <p:spPr/>
        <p:txBody>
          <a:bodyPr/>
          <a:lstStyle/>
          <a:p>
            <a:fld id="{2426DEB4-B6AF-4E87-9C39-7909D9FA9C64}" type="slidenum">
              <a:rPr lang="en-GB" smtClean="0"/>
              <a:t>24</a:t>
            </a:fld>
            <a:endParaRPr lang="en-GB"/>
          </a:p>
        </p:txBody>
      </p:sp>
    </p:spTree>
    <p:extLst>
      <p:ext uri="{BB962C8B-B14F-4D97-AF65-F5344CB8AC3E}">
        <p14:creationId xmlns:p14="http://schemas.microsoft.com/office/powerpoint/2010/main" val="41714643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D3FBF7-20F4-15F8-2E2E-B2C197A6BF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A4BDDB-816B-A5B7-AC03-E54C7210A2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853335-5A26-5DAB-8D82-BFF9B8B988AA}"/>
              </a:ext>
            </a:extLst>
          </p:cNvPr>
          <p:cNvSpPr>
            <a:spLocks noGrp="1"/>
          </p:cNvSpPr>
          <p:nvPr>
            <p:ph type="body" idx="1"/>
          </p:nvPr>
        </p:nvSpPr>
        <p:spPr/>
        <p:txBody>
          <a:bodyPr/>
          <a:lstStyle/>
          <a:p>
            <a:endParaRPr lang="en-GB" b="1" u="sng" dirty="0"/>
          </a:p>
        </p:txBody>
      </p:sp>
      <p:sp>
        <p:nvSpPr>
          <p:cNvPr id="4" name="Slide Number Placeholder 3">
            <a:extLst>
              <a:ext uri="{FF2B5EF4-FFF2-40B4-BE49-F238E27FC236}">
                <a16:creationId xmlns:a16="http://schemas.microsoft.com/office/drawing/2014/main" id="{F8425922-3365-9473-50EC-6C8A1A421032}"/>
              </a:ext>
            </a:extLst>
          </p:cNvPr>
          <p:cNvSpPr>
            <a:spLocks noGrp="1"/>
          </p:cNvSpPr>
          <p:nvPr>
            <p:ph type="sldNum" sz="quarter" idx="5"/>
          </p:nvPr>
        </p:nvSpPr>
        <p:spPr/>
        <p:txBody>
          <a:bodyPr/>
          <a:lstStyle/>
          <a:p>
            <a:fld id="{2426DEB4-B6AF-4E87-9C39-7909D9FA9C64}" type="slidenum">
              <a:rPr lang="en-GB" smtClean="0"/>
              <a:t>25</a:t>
            </a:fld>
            <a:endParaRPr lang="en-GB"/>
          </a:p>
        </p:txBody>
      </p:sp>
    </p:spTree>
    <p:extLst>
      <p:ext uri="{BB962C8B-B14F-4D97-AF65-F5344CB8AC3E}">
        <p14:creationId xmlns:p14="http://schemas.microsoft.com/office/powerpoint/2010/main" val="30668204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26</a:t>
            </a:fld>
            <a:endParaRPr lang="en-GB"/>
          </a:p>
        </p:txBody>
      </p:sp>
    </p:spTree>
    <p:extLst>
      <p:ext uri="{BB962C8B-B14F-4D97-AF65-F5344CB8AC3E}">
        <p14:creationId xmlns:p14="http://schemas.microsoft.com/office/powerpoint/2010/main" val="10635085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27</a:t>
            </a:fld>
            <a:endParaRPr lang="en-GB"/>
          </a:p>
        </p:txBody>
      </p:sp>
    </p:spTree>
    <p:extLst>
      <p:ext uri="{BB962C8B-B14F-4D97-AF65-F5344CB8AC3E}">
        <p14:creationId xmlns:p14="http://schemas.microsoft.com/office/powerpoint/2010/main" val="31916619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26DEB4-B6AF-4E87-9C39-7909D9FA9C64}" type="slidenum">
              <a:rPr lang="en-GB" smtClean="0"/>
              <a:t>28</a:t>
            </a:fld>
            <a:endParaRPr lang="en-GB"/>
          </a:p>
        </p:txBody>
      </p:sp>
    </p:spTree>
    <p:extLst>
      <p:ext uri="{BB962C8B-B14F-4D97-AF65-F5344CB8AC3E}">
        <p14:creationId xmlns:p14="http://schemas.microsoft.com/office/powerpoint/2010/main" val="3611167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2/1/2026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6767344"/>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2/1/2026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067769"/>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2/1/2026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07162701"/>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2/1/2026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73569474"/>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2/1/2026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97376041"/>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2/1/2026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69797680"/>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2/1/2026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19024652"/>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2/1/2026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75916562"/>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2/1/2026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91262093"/>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2/1/2026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04504198"/>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2/1/2026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37629028"/>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2/1/2026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7828628"/>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ransition spd="slow">
    <p:wipe/>
  </p:transition>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autism.org.uk/advice-and-guidance/what-is-autis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video" Target="https://www.youtube.com/embed/cTzUbe5hoI8?feature=oembed" TargetMode="Externa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rightsandsecurity.org/wp-content/uploads/2025/12/The-lack-of-relationship-between-autism-and-violence-A-literature-review.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hyperlink" Target="https://www.autistica.org.uk/our-research/research-projects/deception-criminal-justic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hyperlink" Target="https://www.sipr.ac.uk/wp-content/uploads/2024/10/INTERACT-Briefing-4_needs-of-autistic-individuals.pdf"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beyondautism.org.uk/about-autism/understanding-autism/statistics/" TargetMode="External"/><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hyperlink" Target="https://link.springer.com/article/10.1186/s13034-017-0181-4" TargetMode="External"/><Relationship Id="rId7"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tandfonline.com/doi/pdf/10.1080/14789949.2025.2558833" TargetMode="External"/><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cam.ac.uk/research/news/autistic-defendants-are-being-failed-by-the-criminal-justice-syste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hyperlink" Target="https://www.npaa.org.uk/disordered-vulnerable-autistic/"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hyperlink" Target="https://www.autism-alliance.org.uk/autism-and-the-law"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1ftMV_peC4c?feature=oembed" TargetMode="External"/><Relationship Id="rId6" Type="http://schemas.openxmlformats.org/officeDocument/2006/relationships/image" Target="../media/image27.jpeg"/><Relationship Id="rId5" Type="http://schemas.openxmlformats.org/officeDocument/2006/relationships/image" Target="../media/image26.png"/><Relationship Id="rId4" Type="http://schemas.openxmlformats.org/officeDocument/2006/relationships/hyperlink" Target="https://icva.org.uk/wp-content/uploads/2024/12/Understanding-the-needs-of-autistic-people-in-police-custody-a-step-by-step-guide-for-ICVs.pdf"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8.xml.rels><?xml version="1.0" encoding="UTF-8" standalone="yes"?>
<Relationships xmlns="http://schemas.openxmlformats.org/package/2006/relationships"><Relationship Id="rId8" Type="http://schemas.openxmlformats.org/officeDocument/2006/relationships/hyperlink" Target="https://api.pageplace.de/preview/DT0400.9781000901610_A46195189/preview-9781000901610_A46195189.pdf" TargetMode="External"/><Relationship Id="rId3" Type="http://schemas.openxmlformats.org/officeDocument/2006/relationships/hyperlink" Target="https://defendingvulnerability.wordpress.com/2026/01/21/autism-in-the-criminal-justice-system-an-individual-interpersonal-and-environmental-iie-model-of-vulnerability/" TargetMode="External"/><Relationship Id="rId7" Type="http://schemas.openxmlformats.org/officeDocument/2006/relationships/hyperlink" Target="https://intermediaries-for-justice.org/sites/default/files/crane_iiirg_autism_and_policing_article_final_accepted_authors_version_2.pdf"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link.springer.com/article/10.1007/s10803-025-06952-3" TargetMode="External"/><Relationship Id="rId5" Type="http://schemas.openxmlformats.org/officeDocument/2006/relationships/hyperlink" Target="https://www.researchgate.net/publication/337826968_Exploring_the_autistic_and_police_perspectives_of_the_custody_process_through_a_participative_walkthrough/fulltext/5e614a0492851c7d6f2586ef/Exploring-the-autistic-and-police-perspectives-of-the-custody-process-through-a-participative-walkthrough.pdf" TargetMode="External"/><Relationship Id="rId4" Type="http://schemas.openxmlformats.org/officeDocument/2006/relationships/hyperlink" Target="https://www.criminaljusticealliance.org/wp-content/uploads/Police-suspect-interviews-with-autistic-adult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40A8D5-7E5E-38C3-B41E-11B6372489A2}"/>
              </a:ext>
            </a:extLst>
          </p:cNvPr>
          <p:cNvSpPr>
            <a:spLocks noGrp="1"/>
          </p:cNvSpPr>
          <p:nvPr>
            <p:ph type="ctrTitle"/>
          </p:nvPr>
        </p:nvSpPr>
        <p:spPr>
          <a:xfrm>
            <a:off x="5604552" y="871758"/>
            <a:ext cx="5825448" cy="3871143"/>
          </a:xfrm>
        </p:spPr>
        <p:txBody>
          <a:bodyPr>
            <a:normAutofit/>
          </a:bodyPr>
          <a:lstStyle/>
          <a:p>
            <a:r>
              <a:rPr lang="en-GB"/>
              <a:t>Embracing minds, shaping justice</a:t>
            </a:r>
          </a:p>
        </p:txBody>
      </p:sp>
      <p:sp>
        <p:nvSpPr>
          <p:cNvPr id="3" name="Subtitle 2">
            <a:extLst>
              <a:ext uri="{FF2B5EF4-FFF2-40B4-BE49-F238E27FC236}">
                <a16:creationId xmlns:a16="http://schemas.microsoft.com/office/drawing/2014/main" id="{9DAA6AFF-9AAF-EBD9-E16F-8455FF367E9A}"/>
              </a:ext>
            </a:extLst>
          </p:cNvPr>
          <p:cNvSpPr>
            <a:spLocks noGrp="1"/>
          </p:cNvSpPr>
          <p:nvPr>
            <p:ph type="subTitle" idx="1"/>
          </p:nvPr>
        </p:nvSpPr>
        <p:spPr>
          <a:xfrm>
            <a:off x="5619964" y="4785543"/>
            <a:ext cx="5322013" cy="1005657"/>
          </a:xfrm>
        </p:spPr>
        <p:txBody>
          <a:bodyPr>
            <a:normAutofit/>
          </a:bodyPr>
          <a:lstStyle/>
          <a:p>
            <a:r>
              <a:rPr lang="en-GB" sz="3600"/>
              <a:t>BMLC4003</a:t>
            </a:r>
          </a:p>
        </p:txBody>
      </p:sp>
      <p:pic>
        <p:nvPicPr>
          <p:cNvPr id="4" name="Picture 3" descr="A splash of colors on a white surface">
            <a:extLst>
              <a:ext uri="{FF2B5EF4-FFF2-40B4-BE49-F238E27FC236}">
                <a16:creationId xmlns:a16="http://schemas.microsoft.com/office/drawing/2014/main" id="{B37EF08E-FA31-292D-1F3C-A8CADF1B6912}"/>
              </a:ext>
            </a:extLst>
          </p:cNvPr>
          <p:cNvPicPr>
            <a:picLocks noChangeAspect="1"/>
          </p:cNvPicPr>
          <p:nvPr/>
        </p:nvPicPr>
        <p:blipFill>
          <a:blip r:embed="rId2"/>
          <a:srcRect l="4176" r="42490"/>
          <a:stretch>
            <a:fillRect/>
          </a:stretch>
        </p:blipFill>
        <p:spPr>
          <a:xfrm>
            <a:off x="1" y="10"/>
            <a:ext cx="4876799" cy="6857989"/>
          </a:xfrm>
          <a:prstGeom prst="rect">
            <a:avLst/>
          </a:prstGeom>
        </p:spPr>
      </p:pic>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45751179"/>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28BC8-1D93-2930-4ADA-5CF4E788CA04}"/>
              </a:ext>
            </a:extLst>
          </p:cNvPr>
          <p:cNvSpPr>
            <a:spLocks noGrp="1"/>
          </p:cNvSpPr>
          <p:nvPr>
            <p:ph type="title"/>
          </p:nvPr>
        </p:nvSpPr>
        <p:spPr>
          <a:xfrm>
            <a:off x="704088" y="914400"/>
            <a:ext cx="3660776" cy="4404064"/>
          </a:xfrm>
        </p:spPr>
        <p:txBody>
          <a:bodyPr vert="horz" lIns="91440" tIns="45720" rIns="91440" bIns="45720" rtlCol="0" anchor="t">
            <a:normAutofit/>
          </a:bodyPr>
          <a:lstStyle/>
          <a:p>
            <a:r>
              <a:rPr lang="en-US"/>
              <a:t>Learning objectives</a:t>
            </a:r>
          </a:p>
        </p:txBody>
      </p:sp>
      <p:cxnSp>
        <p:nvCxnSpPr>
          <p:cNvPr id="15" name="Straight Connector 14">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813D6140-904B-2E53-7295-E074228B9AE1}"/>
              </a:ext>
            </a:extLst>
          </p:cNvPr>
          <p:cNvGraphicFramePr/>
          <p:nvPr>
            <p:extLst>
              <p:ext uri="{D42A27DB-BD31-4B8C-83A1-F6EECF244321}">
                <p14:modId xmlns:p14="http://schemas.microsoft.com/office/powerpoint/2010/main" val="1406556011"/>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001606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DB6E3-986B-CB0E-B64F-B5439EC4130D}"/>
              </a:ext>
            </a:extLst>
          </p:cNvPr>
          <p:cNvSpPr>
            <a:spLocks noGrp="1"/>
          </p:cNvSpPr>
          <p:nvPr>
            <p:ph type="title"/>
          </p:nvPr>
        </p:nvSpPr>
        <p:spPr/>
        <p:txBody>
          <a:bodyPr/>
          <a:lstStyle/>
          <a:p>
            <a:r>
              <a:rPr lang="en-GB"/>
              <a:t>What is autism? – KEY FEATURES</a:t>
            </a:r>
            <a:endParaRPr lang="en-GB" dirty="0"/>
          </a:p>
        </p:txBody>
      </p:sp>
      <p:sp>
        <p:nvSpPr>
          <p:cNvPr id="7" name="Content Placeholder 6">
            <a:extLst>
              <a:ext uri="{FF2B5EF4-FFF2-40B4-BE49-F238E27FC236}">
                <a16:creationId xmlns:a16="http://schemas.microsoft.com/office/drawing/2014/main" id="{E0DD872D-628D-ADA3-6096-8254CFE69454}"/>
              </a:ext>
            </a:extLst>
          </p:cNvPr>
          <p:cNvSpPr>
            <a:spLocks noGrp="1"/>
          </p:cNvSpPr>
          <p:nvPr>
            <p:ph idx="1"/>
          </p:nvPr>
        </p:nvSpPr>
        <p:spPr>
          <a:xfrm>
            <a:off x="800100" y="2020146"/>
            <a:ext cx="7290426" cy="3923454"/>
          </a:xfrm>
        </p:spPr>
        <p:txBody>
          <a:bodyPr>
            <a:normAutofit lnSpcReduction="10000"/>
          </a:bodyPr>
          <a:lstStyle/>
          <a:p>
            <a:r>
              <a:rPr lang="en-GB" dirty="0"/>
              <a:t>‘A lifelong neurodivergence and disability’ </a:t>
            </a:r>
          </a:p>
          <a:p>
            <a:r>
              <a:rPr lang="en-GB" dirty="0"/>
              <a:t>Affects:</a:t>
            </a:r>
          </a:p>
          <a:p>
            <a:pPr marL="0" indent="0">
              <a:buNone/>
            </a:pPr>
            <a:r>
              <a:rPr lang="en-GB" dirty="0"/>
              <a:t>• Social communication</a:t>
            </a:r>
            <a:br>
              <a:rPr lang="en-GB" dirty="0"/>
            </a:br>
            <a:r>
              <a:rPr lang="en-GB" dirty="0"/>
              <a:t>• Social interaction</a:t>
            </a:r>
            <a:br>
              <a:rPr lang="en-GB" dirty="0"/>
            </a:br>
            <a:r>
              <a:rPr lang="en-GB" dirty="0"/>
              <a:t>• Sensory processing</a:t>
            </a:r>
            <a:br>
              <a:rPr lang="en-GB" dirty="0"/>
            </a:br>
            <a:r>
              <a:rPr lang="en-GB" dirty="0"/>
              <a:t>• Cognitive/behavioural style</a:t>
            </a:r>
          </a:p>
          <a:p>
            <a:pPr marL="0" indent="0">
              <a:buNone/>
            </a:pPr>
            <a:endParaRPr lang="en-GB" dirty="0"/>
          </a:p>
          <a:p>
            <a:pPr marL="0" indent="0">
              <a:buNone/>
            </a:pPr>
            <a:r>
              <a:rPr lang="en-GB" dirty="0"/>
              <a:t>- Autism is a spectrum with each autistic person has a unique strengths and challenges which can vary across life stages and situations.</a:t>
            </a:r>
          </a:p>
          <a:p>
            <a:pPr marL="0" indent="0">
              <a:buNone/>
            </a:pPr>
            <a:endParaRPr lang="en-GB" dirty="0"/>
          </a:p>
        </p:txBody>
      </p:sp>
      <p:pic>
        <p:nvPicPr>
          <p:cNvPr id="8" name="Content Placeholder 4">
            <a:hlinkClick r:id="rId3"/>
            <a:extLst>
              <a:ext uri="{FF2B5EF4-FFF2-40B4-BE49-F238E27FC236}">
                <a16:creationId xmlns:a16="http://schemas.microsoft.com/office/drawing/2014/main" id="{79C0036C-14AF-D334-BB81-D1BDFC773DF3}"/>
              </a:ext>
            </a:extLst>
          </p:cNvPr>
          <p:cNvPicPr>
            <a:picLocks noChangeAspect="1"/>
          </p:cNvPicPr>
          <p:nvPr/>
        </p:nvPicPr>
        <p:blipFill>
          <a:blip r:embed="rId4"/>
          <a:stretch>
            <a:fillRect/>
          </a:stretch>
        </p:blipFill>
        <p:spPr>
          <a:xfrm>
            <a:off x="8863282" y="914400"/>
            <a:ext cx="2905125" cy="1504950"/>
          </a:xfrm>
          <a:prstGeom prst="rect">
            <a:avLst/>
          </a:prstGeom>
        </p:spPr>
      </p:pic>
      <p:pic>
        <p:nvPicPr>
          <p:cNvPr id="11" name="Picture 10">
            <a:extLst>
              <a:ext uri="{FF2B5EF4-FFF2-40B4-BE49-F238E27FC236}">
                <a16:creationId xmlns:a16="http://schemas.microsoft.com/office/drawing/2014/main" id="{F03FE7D3-A873-5C2D-4B4E-BC17CB539126}"/>
              </a:ext>
            </a:extLst>
          </p:cNvPr>
          <p:cNvPicPr>
            <a:picLocks noChangeAspect="1"/>
          </p:cNvPicPr>
          <p:nvPr/>
        </p:nvPicPr>
        <p:blipFill>
          <a:blip r:embed="rId5"/>
          <a:stretch>
            <a:fillRect/>
          </a:stretch>
        </p:blipFill>
        <p:spPr>
          <a:xfrm>
            <a:off x="8238612" y="2419350"/>
            <a:ext cx="3640637" cy="3715742"/>
          </a:xfrm>
          <a:prstGeom prst="rect">
            <a:avLst/>
          </a:prstGeom>
        </p:spPr>
      </p:pic>
      <p:sp>
        <p:nvSpPr>
          <p:cNvPr id="13" name="TextBox 12">
            <a:extLst>
              <a:ext uri="{FF2B5EF4-FFF2-40B4-BE49-F238E27FC236}">
                <a16:creationId xmlns:a16="http://schemas.microsoft.com/office/drawing/2014/main" id="{90C9BE33-22C1-1DB2-D7E4-E00DC1DC77F3}"/>
              </a:ext>
            </a:extLst>
          </p:cNvPr>
          <p:cNvSpPr txBox="1"/>
          <p:nvPr/>
        </p:nvSpPr>
        <p:spPr>
          <a:xfrm>
            <a:off x="6241775" y="2221992"/>
            <a:ext cx="3267986" cy="646331"/>
          </a:xfrm>
          <a:prstGeom prst="rect">
            <a:avLst/>
          </a:prstGeom>
          <a:noFill/>
        </p:spPr>
        <p:txBody>
          <a:bodyPr wrap="square" rtlCol="0">
            <a:spAutoFit/>
          </a:bodyPr>
          <a:lstStyle/>
          <a:p>
            <a:r>
              <a:rPr lang="en-GB" sz="3600" i="1" dirty="0">
                <a:solidFill>
                  <a:schemeClr val="tx2">
                    <a:lumMod val="75000"/>
                    <a:lumOff val="25000"/>
                  </a:schemeClr>
                </a:solidFill>
              </a:rPr>
              <a:t>Heterogeneity</a:t>
            </a:r>
          </a:p>
        </p:txBody>
      </p:sp>
    </p:spTree>
    <p:extLst>
      <p:ext uri="{BB962C8B-B14F-4D97-AF65-F5344CB8AC3E}">
        <p14:creationId xmlns:p14="http://schemas.microsoft.com/office/powerpoint/2010/main" val="304080810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455408-5B17-C062-8337-7C06239CEAD9}"/>
              </a:ext>
            </a:extLst>
          </p:cNvPr>
          <p:cNvSpPr>
            <a:spLocks noGrp="1"/>
          </p:cNvSpPr>
          <p:nvPr>
            <p:ph type="title"/>
          </p:nvPr>
        </p:nvSpPr>
        <p:spPr>
          <a:xfrm>
            <a:off x="6855212" y="255841"/>
            <a:ext cx="4800600" cy="1307592"/>
          </a:xfrm>
        </p:spPr>
        <p:txBody>
          <a:bodyPr>
            <a:normAutofit/>
          </a:bodyPr>
          <a:lstStyle/>
          <a:p>
            <a:pPr>
              <a:lnSpc>
                <a:spcPct val="90000"/>
              </a:lnSpc>
            </a:pPr>
            <a:r>
              <a:rPr lang="en-GB" sz="3100" dirty="0"/>
              <a:t>UNDERSTANDING AUTISM – CORE CHARACTERISTICS</a:t>
            </a:r>
          </a:p>
        </p:txBody>
      </p:sp>
      <p:pic>
        <p:nvPicPr>
          <p:cNvPr id="5" name="Picture 4">
            <a:extLst>
              <a:ext uri="{FF2B5EF4-FFF2-40B4-BE49-F238E27FC236}">
                <a16:creationId xmlns:a16="http://schemas.microsoft.com/office/drawing/2014/main" id="{A69E3AA0-2AE3-8328-162F-19CB65746A13}"/>
              </a:ext>
            </a:extLst>
          </p:cNvPr>
          <p:cNvPicPr>
            <a:picLocks noChangeAspect="1"/>
          </p:cNvPicPr>
          <p:nvPr/>
        </p:nvPicPr>
        <p:blipFill>
          <a:blip r:embed="rId3"/>
          <a:srcRect l="23767" r="26658"/>
          <a:stretch>
            <a:fillRect/>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C3EFAF-42C0-5202-D6A9-428E4EA0AEA2}"/>
              </a:ext>
            </a:extLst>
          </p:cNvPr>
          <p:cNvSpPr>
            <a:spLocks noGrp="1"/>
          </p:cNvSpPr>
          <p:nvPr>
            <p:ph idx="1"/>
          </p:nvPr>
        </p:nvSpPr>
        <p:spPr>
          <a:xfrm>
            <a:off x="6044184" y="1563433"/>
            <a:ext cx="5858919" cy="4536617"/>
          </a:xfrm>
          <a:solidFill>
            <a:schemeClr val="bg1"/>
          </a:solidFill>
        </p:spPr>
        <p:txBody>
          <a:bodyPr>
            <a:normAutofit lnSpcReduction="10000"/>
          </a:bodyPr>
          <a:lstStyle/>
          <a:p>
            <a:r>
              <a:rPr lang="en-GB" sz="1800" b="1" dirty="0"/>
              <a:t>COMMUNICATION</a:t>
            </a:r>
          </a:p>
          <a:p>
            <a:pPr>
              <a:buFontTx/>
              <a:buChar char="-"/>
            </a:pPr>
            <a:r>
              <a:rPr lang="en-GB" sz="1800" dirty="0"/>
              <a:t>They may use and understand words, tone of voice and body language differently. </a:t>
            </a:r>
          </a:p>
          <a:p>
            <a:pPr>
              <a:buFontTx/>
              <a:buChar char="-"/>
            </a:pPr>
            <a:endParaRPr lang="en-GB" sz="1800" b="1" dirty="0"/>
          </a:p>
          <a:p>
            <a:r>
              <a:rPr lang="en-GB" sz="1800" b="1" dirty="0"/>
              <a:t>BEHAVIOURS AND INTERESTS</a:t>
            </a:r>
          </a:p>
          <a:p>
            <a:pPr marL="0" indent="0">
              <a:buNone/>
            </a:pPr>
            <a:r>
              <a:rPr lang="en-GB" sz="1800" dirty="0"/>
              <a:t>‘Restricted and Repetitive Behaviours and Interests’ (RRBIs)</a:t>
            </a:r>
          </a:p>
          <a:p>
            <a:pPr marL="0" indent="0">
              <a:buNone/>
            </a:pPr>
            <a:r>
              <a:rPr lang="en-GB" sz="1800" dirty="0"/>
              <a:t>Stimming/Self- regulatory behaviours to help keep calm.</a:t>
            </a:r>
          </a:p>
          <a:p>
            <a:pPr marL="0" indent="0">
              <a:buNone/>
            </a:pPr>
            <a:endParaRPr lang="en-GB" sz="1800" dirty="0"/>
          </a:p>
          <a:p>
            <a:r>
              <a:rPr lang="en-GB" sz="1800" b="1" dirty="0"/>
              <a:t>SENSORY PROCESSING</a:t>
            </a:r>
          </a:p>
          <a:p>
            <a:pPr marL="0" indent="0">
              <a:buNone/>
            </a:pPr>
            <a:r>
              <a:rPr lang="en-GB" sz="1800" dirty="0"/>
              <a:t>-Autistic people can be much more or less sensitive than non-autistic people to the 5 main senses.</a:t>
            </a:r>
            <a:endParaRPr lang="en-GB" sz="1000" dirty="0"/>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509479"/>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It's Just A Five Minute Walk - Experimental Short Film Autism">
            <a:hlinkClick r:id="" action="ppaction://media"/>
            <a:extLst>
              <a:ext uri="{FF2B5EF4-FFF2-40B4-BE49-F238E27FC236}">
                <a16:creationId xmlns:a16="http://schemas.microsoft.com/office/drawing/2014/main" id="{8CEFB77D-DAC8-7F36-4C1B-880118435700}"/>
              </a:ext>
            </a:extLst>
          </p:cNvPr>
          <p:cNvPicPr>
            <a:picLocks noRot="1" noChangeAspect="1"/>
          </p:cNvPicPr>
          <p:nvPr>
            <a:videoFile r:link="rId1"/>
          </p:nvPr>
        </p:nvPicPr>
        <p:blipFill>
          <a:blip r:embed="rId4"/>
          <a:stretch>
            <a:fillRect/>
          </a:stretch>
        </p:blipFill>
        <p:spPr>
          <a:xfrm>
            <a:off x="1791037" y="870834"/>
            <a:ext cx="8830581" cy="4989278"/>
          </a:xfrm>
          <a:prstGeom prst="rect">
            <a:avLst/>
          </a:prstGeom>
        </p:spPr>
      </p:pic>
    </p:spTree>
    <p:extLst>
      <p:ext uri="{BB962C8B-B14F-4D97-AF65-F5344CB8AC3E}">
        <p14:creationId xmlns:p14="http://schemas.microsoft.com/office/powerpoint/2010/main" val="429186161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5A0BB-F0D1-6E50-7C22-14E43FC24DEB}"/>
              </a:ext>
            </a:extLst>
          </p:cNvPr>
          <p:cNvSpPr>
            <a:spLocks noGrp="1"/>
          </p:cNvSpPr>
          <p:nvPr>
            <p:ph type="title"/>
          </p:nvPr>
        </p:nvSpPr>
        <p:spPr/>
        <p:txBody>
          <a:bodyPr/>
          <a:lstStyle/>
          <a:p>
            <a:r>
              <a:rPr lang="en-GB" dirty="0"/>
              <a:t>THINKPOINT</a:t>
            </a:r>
          </a:p>
        </p:txBody>
      </p:sp>
      <p:sp>
        <p:nvSpPr>
          <p:cNvPr id="3" name="Content Placeholder 2">
            <a:extLst>
              <a:ext uri="{FF2B5EF4-FFF2-40B4-BE49-F238E27FC236}">
                <a16:creationId xmlns:a16="http://schemas.microsoft.com/office/drawing/2014/main" id="{55D2DFD1-22B6-4DFA-F538-1AFB836A23C7}"/>
              </a:ext>
            </a:extLst>
          </p:cNvPr>
          <p:cNvSpPr>
            <a:spLocks noGrp="1"/>
          </p:cNvSpPr>
          <p:nvPr>
            <p:ph idx="1"/>
          </p:nvPr>
        </p:nvSpPr>
        <p:spPr/>
        <p:txBody>
          <a:bodyPr>
            <a:normAutofit/>
          </a:bodyPr>
          <a:lstStyle/>
          <a:p>
            <a:pPr marL="0" indent="0" algn="ctr">
              <a:buNone/>
            </a:pPr>
            <a:r>
              <a:rPr lang="en-GB" sz="4000" i="1" dirty="0"/>
              <a:t>“What assumptions do you think police might make when encountering an autistic person in a stressful situation?”</a:t>
            </a:r>
            <a:endParaRPr lang="en-GB" sz="4000" dirty="0"/>
          </a:p>
        </p:txBody>
      </p:sp>
    </p:spTree>
    <p:extLst>
      <p:ext uri="{BB962C8B-B14F-4D97-AF65-F5344CB8AC3E}">
        <p14:creationId xmlns:p14="http://schemas.microsoft.com/office/powerpoint/2010/main" val="3397156970"/>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ED888-855B-82BD-F907-18A66ADF1BD9}"/>
              </a:ext>
            </a:extLst>
          </p:cNvPr>
          <p:cNvSpPr>
            <a:spLocks noGrp="1"/>
          </p:cNvSpPr>
          <p:nvPr>
            <p:ph type="title"/>
          </p:nvPr>
        </p:nvSpPr>
        <p:spPr/>
        <p:txBody>
          <a:bodyPr>
            <a:normAutofit fontScale="90000"/>
          </a:bodyPr>
          <a:lstStyle/>
          <a:p>
            <a:r>
              <a:rPr lang="en-GB" dirty="0"/>
              <a:t>WHAT IS AUTISM? Behaviours police often misinterpret</a:t>
            </a:r>
          </a:p>
        </p:txBody>
      </p:sp>
      <p:pic>
        <p:nvPicPr>
          <p:cNvPr id="5" name="Content Placeholder 4">
            <a:hlinkClick r:id="rId3"/>
            <a:extLst>
              <a:ext uri="{FF2B5EF4-FFF2-40B4-BE49-F238E27FC236}">
                <a16:creationId xmlns:a16="http://schemas.microsoft.com/office/drawing/2014/main" id="{EFFBAA85-7880-1049-2677-D5EBA67069A4}"/>
              </a:ext>
            </a:extLst>
          </p:cNvPr>
          <p:cNvPicPr>
            <a:picLocks noGrp="1" noChangeAspect="1"/>
          </p:cNvPicPr>
          <p:nvPr>
            <p:ph idx="1"/>
          </p:nvPr>
        </p:nvPicPr>
        <p:blipFill>
          <a:blip r:embed="rId4"/>
          <a:stretch>
            <a:fillRect/>
          </a:stretch>
        </p:blipFill>
        <p:spPr>
          <a:xfrm>
            <a:off x="867936" y="2387793"/>
            <a:ext cx="2257375" cy="3194023"/>
          </a:xfrm>
          <a:prstGeom prst="rect">
            <a:avLst/>
          </a:prstGeom>
        </p:spPr>
      </p:pic>
      <p:sp>
        <p:nvSpPr>
          <p:cNvPr id="6" name="TextBox 5">
            <a:extLst>
              <a:ext uri="{FF2B5EF4-FFF2-40B4-BE49-F238E27FC236}">
                <a16:creationId xmlns:a16="http://schemas.microsoft.com/office/drawing/2014/main" id="{360C9E00-D98E-B73A-623E-635A08085E7B}"/>
              </a:ext>
            </a:extLst>
          </p:cNvPr>
          <p:cNvSpPr txBox="1"/>
          <p:nvPr/>
        </p:nvSpPr>
        <p:spPr>
          <a:xfrm>
            <a:off x="3228678" y="2509022"/>
            <a:ext cx="3124863" cy="2677656"/>
          </a:xfrm>
          <a:prstGeom prst="rect">
            <a:avLst/>
          </a:prstGeom>
          <a:noFill/>
        </p:spPr>
        <p:txBody>
          <a:bodyPr wrap="square" rtlCol="0">
            <a:spAutoFit/>
          </a:bodyPr>
          <a:lstStyle/>
          <a:p>
            <a:r>
              <a:rPr lang="en-GB" sz="2400" dirty="0"/>
              <a:t>- Autistic people are disproportionately drawn into contact with the CJS, because their behaviours are often misinterpreted by police.</a:t>
            </a:r>
          </a:p>
        </p:txBody>
      </p:sp>
      <p:sp>
        <p:nvSpPr>
          <p:cNvPr id="8" name="TextBox 7">
            <a:extLst>
              <a:ext uri="{FF2B5EF4-FFF2-40B4-BE49-F238E27FC236}">
                <a16:creationId xmlns:a16="http://schemas.microsoft.com/office/drawing/2014/main" id="{A1661C94-15E9-FF4A-9F41-2B54900E975C}"/>
              </a:ext>
            </a:extLst>
          </p:cNvPr>
          <p:cNvSpPr txBox="1"/>
          <p:nvPr/>
        </p:nvSpPr>
        <p:spPr>
          <a:xfrm>
            <a:off x="7025972" y="1568196"/>
            <a:ext cx="4339755" cy="4524315"/>
          </a:xfrm>
          <a:prstGeom prst="rect">
            <a:avLst/>
          </a:prstGeom>
          <a:noFill/>
        </p:spPr>
        <p:txBody>
          <a:bodyPr wrap="square">
            <a:spAutoFit/>
          </a:bodyPr>
          <a:lstStyle/>
          <a:p>
            <a:pPr lvl="0"/>
            <a:r>
              <a:rPr lang="en-GB" sz="2400" kern="1200" dirty="0">
                <a:solidFill>
                  <a:schemeClr val="tx1"/>
                </a:solidFill>
                <a:effectLst/>
                <a:latin typeface="+mn-lt"/>
                <a:ea typeface="+mn-ea"/>
                <a:cs typeface="+mn-cs"/>
              </a:rPr>
              <a:t>Avoiding eye contact → </a:t>
            </a:r>
            <a:r>
              <a:rPr lang="en-GB" sz="2400" i="1" kern="1200" dirty="0">
                <a:solidFill>
                  <a:schemeClr val="tx1"/>
                </a:solidFill>
                <a:effectLst/>
                <a:latin typeface="+mn-lt"/>
                <a:ea typeface="+mn-ea"/>
                <a:cs typeface="+mn-cs"/>
              </a:rPr>
              <a:t>perceived guilt or evasiveness</a:t>
            </a:r>
            <a:endParaRPr lang="en-GB" sz="2400" kern="1200" dirty="0">
              <a:solidFill>
                <a:schemeClr val="tx1"/>
              </a:solidFill>
              <a:effectLst/>
              <a:latin typeface="+mn-lt"/>
              <a:ea typeface="+mn-ea"/>
              <a:cs typeface="+mn-cs"/>
            </a:endParaRPr>
          </a:p>
          <a:p>
            <a:pPr lvl="0"/>
            <a:r>
              <a:rPr lang="en-GB" sz="2400" kern="1200" dirty="0">
                <a:solidFill>
                  <a:schemeClr val="tx1"/>
                </a:solidFill>
                <a:effectLst/>
                <a:latin typeface="+mn-lt"/>
                <a:ea typeface="+mn-ea"/>
                <a:cs typeface="+mn-cs"/>
              </a:rPr>
              <a:t>Literal communication → </a:t>
            </a:r>
            <a:r>
              <a:rPr lang="en-GB" sz="2400" i="1" kern="1200" dirty="0">
                <a:solidFill>
                  <a:schemeClr val="tx1"/>
                </a:solidFill>
                <a:effectLst/>
                <a:latin typeface="+mn-lt"/>
                <a:ea typeface="+mn-ea"/>
                <a:cs typeface="+mn-cs"/>
              </a:rPr>
              <a:t>perceived “being difficult”</a:t>
            </a:r>
            <a:endParaRPr lang="en-GB" sz="2400" kern="1200" dirty="0">
              <a:solidFill>
                <a:schemeClr val="tx1"/>
              </a:solidFill>
              <a:effectLst/>
              <a:latin typeface="+mn-lt"/>
              <a:ea typeface="+mn-ea"/>
              <a:cs typeface="+mn-cs"/>
            </a:endParaRPr>
          </a:p>
          <a:p>
            <a:pPr lvl="0"/>
            <a:r>
              <a:rPr lang="en-GB" sz="2400" kern="1200" dirty="0">
                <a:solidFill>
                  <a:schemeClr val="tx1"/>
                </a:solidFill>
                <a:effectLst/>
                <a:latin typeface="+mn-lt"/>
                <a:ea typeface="+mn-ea"/>
                <a:cs typeface="+mn-cs"/>
              </a:rPr>
              <a:t>Sensory overload → </a:t>
            </a:r>
            <a:r>
              <a:rPr lang="en-GB" sz="2400" i="1" kern="1200" dirty="0">
                <a:solidFill>
                  <a:schemeClr val="tx1"/>
                </a:solidFill>
                <a:effectLst/>
                <a:latin typeface="+mn-lt"/>
                <a:ea typeface="+mn-ea"/>
                <a:cs typeface="+mn-cs"/>
              </a:rPr>
              <a:t>agitation mistaken for aggression</a:t>
            </a:r>
            <a:endParaRPr lang="en-GB" sz="2400" kern="1200" dirty="0">
              <a:solidFill>
                <a:schemeClr val="tx1"/>
              </a:solidFill>
              <a:effectLst/>
              <a:latin typeface="+mn-lt"/>
              <a:ea typeface="+mn-ea"/>
              <a:cs typeface="+mn-cs"/>
            </a:endParaRPr>
          </a:p>
          <a:p>
            <a:pPr lvl="0"/>
            <a:r>
              <a:rPr lang="en-GB" sz="2400" kern="1200" dirty="0">
                <a:solidFill>
                  <a:schemeClr val="tx1"/>
                </a:solidFill>
                <a:effectLst/>
                <a:latin typeface="+mn-lt"/>
                <a:ea typeface="+mn-ea"/>
                <a:cs typeface="+mn-cs"/>
              </a:rPr>
              <a:t>Delayed responses → </a:t>
            </a:r>
            <a:r>
              <a:rPr lang="en-GB" sz="2400" i="1" kern="1200" dirty="0">
                <a:solidFill>
                  <a:schemeClr val="tx1"/>
                </a:solidFill>
                <a:effectLst/>
                <a:latin typeface="+mn-lt"/>
                <a:ea typeface="+mn-ea"/>
                <a:cs typeface="+mn-cs"/>
              </a:rPr>
              <a:t>seen as non-compliance</a:t>
            </a:r>
            <a:endParaRPr lang="en-GB" sz="2400" kern="1200" dirty="0">
              <a:solidFill>
                <a:schemeClr val="tx1"/>
              </a:solidFill>
              <a:effectLst/>
              <a:latin typeface="+mn-lt"/>
              <a:ea typeface="+mn-ea"/>
              <a:cs typeface="+mn-cs"/>
            </a:endParaRPr>
          </a:p>
          <a:p>
            <a:pPr lvl="0"/>
            <a:r>
              <a:rPr lang="en-GB" sz="2400" kern="1200" dirty="0">
                <a:solidFill>
                  <a:schemeClr val="tx1"/>
                </a:solidFill>
                <a:effectLst/>
                <a:latin typeface="+mn-lt"/>
                <a:ea typeface="+mn-ea"/>
                <a:cs typeface="+mn-cs"/>
              </a:rPr>
              <a:t>Flat affect → </a:t>
            </a:r>
            <a:r>
              <a:rPr lang="en-GB" sz="2400" i="1" kern="1200" dirty="0">
                <a:solidFill>
                  <a:schemeClr val="tx1"/>
                </a:solidFill>
                <a:effectLst/>
                <a:latin typeface="+mn-lt"/>
                <a:ea typeface="+mn-ea"/>
                <a:cs typeface="+mn-cs"/>
              </a:rPr>
              <a:t>seen as lack of remorse</a:t>
            </a:r>
            <a:endParaRPr lang="en-GB" sz="2400" kern="1200" dirty="0">
              <a:solidFill>
                <a:schemeClr val="tx1"/>
              </a:solidFill>
              <a:effectLst/>
              <a:latin typeface="+mn-lt"/>
              <a:ea typeface="+mn-ea"/>
              <a:cs typeface="+mn-cs"/>
            </a:endParaRPr>
          </a:p>
          <a:p>
            <a:pPr lvl="0"/>
            <a:r>
              <a:rPr lang="en-GB" sz="2400" kern="1200" dirty="0">
                <a:solidFill>
                  <a:schemeClr val="tx1"/>
                </a:solidFill>
                <a:effectLst/>
                <a:latin typeface="+mn-lt"/>
                <a:ea typeface="+mn-ea"/>
                <a:cs typeface="+mn-cs"/>
              </a:rPr>
              <a:t>Repetitive movements → </a:t>
            </a:r>
            <a:r>
              <a:rPr lang="en-GB" sz="2400" i="1" kern="1200" dirty="0">
                <a:solidFill>
                  <a:schemeClr val="tx1"/>
                </a:solidFill>
                <a:effectLst/>
                <a:latin typeface="+mn-lt"/>
                <a:ea typeface="+mn-ea"/>
                <a:cs typeface="+mn-cs"/>
              </a:rPr>
              <a:t>mistaken for drugs </a:t>
            </a:r>
            <a:endParaRPr lang="en-GB" sz="24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81210226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anim calcmode="lin" valueType="num">
                                      <p:cBhvr additive="base">
                                        <p:cTn id="2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8">
                                            <p:txEl>
                                              <p:pRg st="1" end="1"/>
                                            </p:txEl>
                                          </p:spTgt>
                                        </p:tgtEl>
                                        <p:attrNameLst>
                                          <p:attrName>style.visibility</p:attrName>
                                        </p:attrNameLst>
                                      </p:cBhvr>
                                      <p:to>
                                        <p:strVal val="visible"/>
                                      </p:to>
                                    </p:set>
                                    <p:animEffect transition="in" filter="fade">
                                      <p:cBhvr>
                                        <p:cTn id="29" dur="1000"/>
                                        <p:tgtEl>
                                          <p:spTgt spid="8">
                                            <p:txEl>
                                              <p:pRg st="1" end="1"/>
                                            </p:txEl>
                                          </p:spTgt>
                                        </p:tgtEl>
                                      </p:cBhvr>
                                    </p:animEffect>
                                    <p:anim calcmode="lin" valueType="num">
                                      <p:cBhvr>
                                        <p:cTn id="30"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31"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8">
                                            <p:txEl>
                                              <p:pRg st="2" end="2"/>
                                            </p:txEl>
                                          </p:spTgt>
                                        </p:tgtEl>
                                        <p:attrNameLst>
                                          <p:attrName>style.visibility</p:attrName>
                                        </p:attrNameLst>
                                      </p:cBhvr>
                                      <p:to>
                                        <p:strVal val="visible"/>
                                      </p:to>
                                    </p:set>
                                    <p:animEffect transition="in" filter="fade">
                                      <p:cBhvr>
                                        <p:cTn id="36" dur="1000"/>
                                        <p:tgtEl>
                                          <p:spTgt spid="8">
                                            <p:txEl>
                                              <p:pRg st="2" end="2"/>
                                            </p:txEl>
                                          </p:spTgt>
                                        </p:tgtEl>
                                      </p:cBhvr>
                                    </p:animEffect>
                                    <p:anim calcmode="lin" valueType="num">
                                      <p:cBhvr>
                                        <p:cTn id="37"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38"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8">
                                            <p:txEl>
                                              <p:pRg st="3" end="3"/>
                                            </p:txEl>
                                          </p:spTgt>
                                        </p:tgtEl>
                                        <p:attrNameLst>
                                          <p:attrName>style.visibility</p:attrName>
                                        </p:attrNameLst>
                                      </p:cBhvr>
                                      <p:to>
                                        <p:strVal val="visible"/>
                                      </p:to>
                                    </p:set>
                                    <p:animEffect transition="in" filter="fade">
                                      <p:cBhvr>
                                        <p:cTn id="43" dur="1000"/>
                                        <p:tgtEl>
                                          <p:spTgt spid="8">
                                            <p:txEl>
                                              <p:pRg st="3" end="3"/>
                                            </p:txEl>
                                          </p:spTgt>
                                        </p:tgtEl>
                                      </p:cBhvr>
                                    </p:animEffect>
                                    <p:anim calcmode="lin" valueType="num">
                                      <p:cBhvr>
                                        <p:cTn id="44"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45"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8">
                                            <p:txEl>
                                              <p:pRg st="4" end="4"/>
                                            </p:txEl>
                                          </p:spTgt>
                                        </p:tgtEl>
                                        <p:attrNameLst>
                                          <p:attrName>style.visibility</p:attrName>
                                        </p:attrNameLst>
                                      </p:cBhvr>
                                      <p:to>
                                        <p:strVal val="visible"/>
                                      </p:to>
                                    </p:set>
                                    <p:animEffect transition="in" filter="fade">
                                      <p:cBhvr>
                                        <p:cTn id="50" dur="1000"/>
                                        <p:tgtEl>
                                          <p:spTgt spid="8">
                                            <p:txEl>
                                              <p:pRg st="4" end="4"/>
                                            </p:txEl>
                                          </p:spTgt>
                                        </p:tgtEl>
                                      </p:cBhvr>
                                    </p:animEffect>
                                    <p:anim calcmode="lin" valueType="num">
                                      <p:cBhvr>
                                        <p:cTn id="51"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52"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8">
                                            <p:txEl>
                                              <p:pRg st="5" end="5"/>
                                            </p:txEl>
                                          </p:spTgt>
                                        </p:tgtEl>
                                        <p:attrNameLst>
                                          <p:attrName>style.visibility</p:attrName>
                                        </p:attrNameLst>
                                      </p:cBhvr>
                                      <p:to>
                                        <p:strVal val="visible"/>
                                      </p:to>
                                    </p:set>
                                    <p:animEffect transition="in" filter="fade">
                                      <p:cBhvr>
                                        <p:cTn id="57" dur="1000"/>
                                        <p:tgtEl>
                                          <p:spTgt spid="8">
                                            <p:txEl>
                                              <p:pRg st="5" end="5"/>
                                            </p:txEl>
                                          </p:spTgt>
                                        </p:tgtEl>
                                      </p:cBhvr>
                                    </p:animEffect>
                                    <p:anim calcmode="lin" valueType="num">
                                      <p:cBhvr>
                                        <p:cTn id="58"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59" dur="1000" fill="hold"/>
                                        <p:tgtEl>
                                          <p:spTgt spid="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849ED93E-727E-A6D3-7150-B0739E9B30F1}"/>
              </a:ext>
            </a:extLst>
          </p:cNvPr>
          <p:cNvPicPr>
            <a:picLocks noGrp="1" noChangeAspect="1"/>
          </p:cNvPicPr>
          <p:nvPr>
            <p:ph idx="1"/>
          </p:nvPr>
        </p:nvPicPr>
        <p:blipFill>
          <a:blip r:embed="rId4"/>
          <a:stretch>
            <a:fillRect/>
          </a:stretch>
        </p:blipFill>
        <p:spPr>
          <a:xfrm>
            <a:off x="3096775" y="1101366"/>
            <a:ext cx="5256694" cy="374015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A7DFD26F-7557-AAA4-FAE0-F79B53872DAA}"/>
              </a:ext>
            </a:extLst>
          </p:cNvPr>
          <p:cNvPicPr>
            <a:picLocks noChangeAspect="1"/>
          </p:cNvPicPr>
          <p:nvPr/>
        </p:nvPicPr>
        <p:blipFill>
          <a:blip r:embed="rId5"/>
          <a:stretch>
            <a:fillRect/>
          </a:stretch>
        </p:blipFill>
        <p:spPr>
          <a:xfrm>
            <a:off x="8829923" y="847431"/>
            <a:ext cx="3172571" cy="4248020"/>
          </a:xfrm>
          <a:prstGeom prst="rect">
            <a:avLst/>
          </a:prstGeom>
        </p:spPr>
      </p:pic>
      <p:sp>
        <p:nvSpPr>
          <p:cNvPr id="8" name="TextBox 7">
            <a:extLst>
              <a:ext uri="{FF2B5EF4-FFF2-40B4-BE49-F238E27FC236}">
                <a16:creationId xmlns:a16="http://schemas.microsoft.com/office/drawing/2014/main" id="{6DA04BC9-8EAB-C829-48E6-513F72708219}"/>
              </a:ext>
            </a:extLst>
          </p:cNvPr>
          <p:cNvSpPr txBox="1"/>
          <p:nvPr/>
        </p:nvSpPr>
        <p:spPr>
          <a:xfrm>
            <a:off x="9525663" y="5162183"/>
            <a:ext cx="1367624" cy="646331"/>
          </a:xfrm>
          <a:prstGeom prst="rect">
            <a:avLst/>
          </a:prstGeom>
          <a:noFill/>
        </p:spPr>
        <p:txBody>
          <a:bodyPr wrap="square" rtlCol="0">
            <a:spAutoFit/>
          </a:bodyPr>
          <a:lstStyle/>
          <a:p>
            <a:r>
              <a:rPr lang="en-GB" dirty="0"/>
              <a:t>Lim et al (2021)</a:t>
            </a:r>
          </a:p>
        </p:txBody>
      </p:sp>
      <p:sp>
        <p:nvSpPr>
          <p:cNvPr id="9" name="TextBox 8">
            <a:extLst>
              <a:ext uri="{FF2B5EF4-FFF2-40B4-BE49-F238E27FC236}">
                <a16:creationId xmlns:a16="http://schemas.microsoft.com/office/drawing/2014/main" id="{1654778F-82DC-C97D-FE43-33CFC84E1F1E}"/>
              </a:ext>
            </a:extLst>
          </p:cNvPr>
          <p:cNvSpPr txBox="1"/>
          <p:nvPr/>
        </p:nvSpPr>
        <p:spPr>
          <a:xfrm>
            <a:off x="3784821" y="5009322"/>
            <a:ext cx="3538331" cy="369332"/>
          </a:xfrm>
          <a:prstGeom prst="rect">
            <a:avLst/>
          </a:prstGeom>
          <a:noFill/>
        </p:spPr>
        <p:txBody>
          <a:bodyPr wrap="square" rtlCol="0">
            <a:spAutoFit/>
          </a:bodyPr>
          <a:lstStyle/>
          <a:p>
            <a:r>
              <a:rPr lang="en-GB" dirty="0"/>
              <a:t>Blackhurst et al (2026)</a:t>
            </a:r>
          </a:p>
        </p:txBody>
      </p:sp>
      <p:sp>
        <p:nvSpPr>
          <p:cNvPr id="10" name="TextBox 9">
            <a:extLst>
              <a:ext uri="{FF2B5EF4-FFF2-40B4-BE49-F238E27FC236}">
                <a16:creationId xmlns:a16="http://schemas.microsoft.com/office/drawing/2014/main" id="{87FCF0F5-D5AB-D0EE-8BCF-DB1C2226E874}"/>
              </a:ext>
            </a:extLst>
          </p:cNvPr>
          <p:cNvSpPr txBox="1"/>
          <p:nvPr/>
        </p:nvSpPr>
        <p:spPr>
          <a:xfrm>
            <a:off x="294198" y="1478943"/>
            <a:ext cx="2757520" cy="2585323"/>
          </a:xfrm>
          <a:prstGeom prst="rect">
            <a:avLst/>
          </a:prstGeom>
          <a:noFill/>
        </p:spPr>
        <p:txBody>
          <a:bodyPr wrap="square" rtlCol="0">
            <a:spAutoFit/>
          </a:bodyPr>
          <a:lstStyle/>
          <a:p>
            <a:r>
              <a:rPr lang="en-GB" dirty="0"/>
              <a:t>2023-2026</a:t>
            </a:r>
          </a:p>
          <a:p>
            <a:endParaRPr lang="en-GB" dirty="0"/>
          </a:p>
          <a:p>
            <a:r>
              <a:rPr lang="en-GB" dirty="0"/>
              <a:t>A lack of eye contact, atypical speech patterns, and fidgeting were frequently misinterpreted by police as a sign of deception. </a:t>
            </a:r>
          </a:p>
          <a:p>
            <a:endParaRPr lang="en-GB" dirty="0"/>
          </a:p>
        </p:txBody>
      </p:sp>
    </p:spTree>
    <p:extLst>
      <p:ext uri="{BB962C8B-B14F-4D97-AF65-F5344CB8AC3E}">
        <p14:creationId xmlns:p14="http://schemas.microsoft.com/office/powerpoint/2010/main" val="345537101"/>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BEBF9-572F-45DA-B68A-E8EF1E8E6F6A}"/>
              </a:ext>
            </a:extLst>
          </p:cNvPr>
          <p:cNvSpPr>
            <a:spLocks noGrp="1"/>
          </p:cNvSpPr>
          <p:nvPr>
            <p:ph type="title"/>
          </p:nvPr>
        </p:nvSpPr>
        <p:spPr/>
        <p:txBody>
          <a:bodyPr/>
          <a:lstStyle/>
          <a:p>
            <a:r>
              <a:rPr lang="en-GB" dirty="0"/>
              <a:t>POLICE USE OF TECHNOLOGY</a:t>
            </a:r>
          </a:p>
        </p:txBody>
      </p:sp>
      <p:pic>
        <p:nvPicPr>
          <p:cNvPr id="5" name="Content Placeholder 4">
            <a:hlinkClick r:id="rId3"/>
            <a:extLst>
              <a:ext uri="{FF2B5EF4-FFF2-40B4-BE49-F238E27FC236}">
                <a16:creationId xmlns:a16="http://schemas.microsoft.com/office/drawing/2014/main" id="{502CC48C-8A3E-6273-6085-9487EBC88B58}"/>
              </a:ext>
            </a:extLst>
          </p:cNvPr>
          <p:cNvPicPr>
            <a:picLocks noGrp="1" noChangeAspect="1"/>
          </p:cNvPicPr>
          <p:nvPr>
            <p:ph idx="1"/>
          </p:nvPr>
        </p:nvPicPr>
        <p:blipFill>
          <a:blip r:embed="rId4"/>
          <a:stretch>
            <a:fillRect/>
          </a:stretch>
        </p:blipFill>
        <p:spPr>
          <a:xfrm>
            <a:off x="602601" y="1928302"/>
            <a:ext cx="3269436" cy="3740150"/>
          </a:xfrm>
          <a:prstGeom prst="rect">
            <a:avLst/>
          </a:prstGeom>
        </p:spPr>
      </p:pic>
      <p:sp>
        <p:nvSpPr>
          <p:cNvPr id="6" name="TextBox 5">
            <a:extLst>
              <a:ext uri="{FF2B5EF4-FFF2-40B4-BE49-F238E27FC236}">
                <a16:creationId xmlns:a16="http://schemas.microsoft.com/office/drawing/2014/main" id="{A035984E-8838-4627-3C85-593C68E7CA09}"/>
              </a:ext>
            </a:extLst>
          </p:cNvPr>
          <p:cNvSpPr txBox="1"/>
          <p:nvPr/>
        </p:nvSpPr>
        <p:spPr>
          <a:xfrm>
            <a:off x="5049078" y="1928302"/>
            <a:ext cx="5327374" cy="3970318"/>
          </a:xfrm>
          <a:prstGeom prst="rect">
            <a:avLst/>
          </a:prstGeom>
          <a:noFill/>
        </p:spPr>
        <p:txBody>
          <a:bodyPr wrap="square" rtlCol="0">
            <a:spAutoFit/>
          </a:bodyPr>
          <a:lstStyle/>
          <a:p>
            <a:r>
              <a:rPr lang="en-GB" dirty="0"/>
              <a:t>KEY FINDINGS:</a:t>
            </a:r>
          </a:p>
          <a:p>
            <a:pPr marL="285750" indent="-285750">
              <a:buFontTx/>
              <a:buChar char="-"/>
            </a:pPr>
            <a:r>
              <a:rPr lang="en-GB" dirty="0"/>
              <a:t>Participants repeatedly called for enhanced police training on autism and neurodiversity.</a:t>
            </a:r>
          </a:p>
          <a:p>
            <a:pPr marL="285750" indent="-285750">
              <a:buFontTx/>
              <a:buChar char="-"/>
            </a:pPr>
            <a:r>
              <a:rPr lang="en-GB" dirty="0"/>
              <a:t>Choice of channel improves both comfort and accuracy</a:t>
            </a:r>
          </a:p>
          <a:p>
            <a:pPr marL="285750" indent="-285750">
              <a:buFontTx/>
              <a:buChar char="-"/>
            </a:pPr>
            <a:r>
              <a:rPr lang="en-GB" dirty="0"/>
              <a:t>Unexplained use of BWV damaged trust and increased anxiety – effects were especially acute for Black autistic participants.</a:t>
            </a:r>
          </a:p>
          <a:p>
            <a:pPr marL="285750" indent="-285750">
              <a:buFontTx/>
              <a:buChar char="-"/>
            </a:pPr>
            <a:r>
              <a:rPr lang="en-GB" dirty="0"/>
              <a:t>Statements and online forms and emails are not always accessible to those with sensory processing differences. </a:t>
            </a:r>
          </a:p>
          <a:p>
            <a:pPr marL="285750" indent="-285750">
              <a:buFontTx/>
              <a:buChar char="-"/>
            </a:pPr>
            <a:r>
              <a:rPr lang="en-GB" dirty="0"/>
              <a:t>Technology is not a magic fix to accessibility: explanations and human interactions are critical.</a:t>
            </a:r>
          </a:p>
          <a:p>
            <a:pPr marL="285750" indent="-285750">
              <a:buFontTx/>
              <a:buChar char="-"/>
            </a:pPr>
            <a:endParaRPr lang="en-GB" dirty="0"/>
          </a:p>
        </p:txBody>
      </p:sp>
      <p:sp>
        <p:nvSpPr>
          <p:cNvPr id="8" name="TextBox 7">
            <a:extLst>
              <a:ext uri="{FF2B5EF4-FFF2-40B4-BE49-F238E27FC236}">
                <a16:creationId xmlns:a16="http://schemas.microsoft.com/office/drawing/2014/main" id="{87FFA494-6D0E-8CEF-695C-BA6B9163EF9C}"/>
              </a:ext>
            </a:extLst>
          </p:cNvPr>
          <p:cNvSpPr txBox="1"/>
          <p:nvPr/>
        </p:nvSpPr>
        <p:spPr>
          <a:xfrm>
            <a:off x="4454719" y="1558970"/>
            <a:ext cx="6094674" cy="369332"/>
          </a:xfrm>
          <a:prstGeom prst="rect">
            <a:avLst/>
          </a:prstGeom>
          <a:noFill/>
        </p:spPr>
        <p:txBody>
          <a:bodyPr wrap="square">
            <a:spAutoFit/>
          </a:bodyPr>
          <a:lstStyle/>
          <a:p>
            <a:r>
              <a:rPr lang="en-GB" sz="1800" b="0" i="0" kern="1200" dirty="0">
                <a:solidFill>
                  <a:schemeClr val="tx1"/>
                </a:solidFill>
                <a:effectLst/>
                <a:latin typeface="+mn-lt"/>
                <a:ea typeface="+mn-ea"/>
                <a:cs typeface="+mn-cs"/>
              </a:rPr>
              <a:t>Scottish Institute for Policing Research</a:t>
            </a:r>
            <a:r>
              <a:rPr lang="en-GB" dirty="0"/>
              <a:t> (</a:t>
            </a:r>
            <a:r>
              <a:rPr lang="en-GB" sz="1800" b="0" i="0" kern="1200" dirty="0">
                <a:solidFill>
                  <a:schemeClr val="tx1"/>
                </a:solidFill>
                <a:effectLst/>
                <a:latin typeface="+mn-lt"/>
                <a:ea typeface="+mn-ea"/>
                <a:cs typeface="+mn-cs"/>
              </a:rPr>
              <a:t>2024) </a:t>
            </a:r>
            <a:endParaRPr lang="en-GB" dirty="0"/>
          </a:p>
        </p:txBody>
      </p:sp>
    </p:spTree>
    <p:extLst>
      <p:ext uri="{BB962C8B-B14F-4D97-AF65-F5344CB8AC3E}">
        <p14:creationId xmlns:p14="http://schemas.microsoft.com/office/powerpoint/2010/main" val="3051592355"/>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7B5494-0A82-2A41-1B43-984A1BAB8682}"/>
              </a:ext>
            </a:extLst>
          </p:cNvPr>
          <p:cNvSpPr>
            <a:spLocks noGrp="1"/>
          </p:cNvSpPr>
          <p:nvPr>
            <p:ph type="title"/>
          </p:nvPr>
        </p:nvSpPr>
        <p:spPr>
          <a:xfrm>
            <a:off x="704088" y="914400"/>
            <a:ext cx="3799763" cy="1473200"/>
          </a:xfrm>
        </p:spPr>
        <p:txBody>
          <a:bodyPr>
            <a:normAutofit/>
          </a:bodyPr>
          <a:lstStyle/>
          <a:p>
            <a:r>
              <a:rPr lang="en-GB" sz="3600"/>
              <a:t>VISUAL ACTIVITY – CLIP 1</a:t>
            </a:r>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9B2EC6-EC2F-067B-BF0E-64137255A0F6}"/>
              </a:ext>
            </a:extLst>
          </p:cNvPr>
          <p:cNvSpPr>
            <a:spLocks noGrp="1"/>
          </p:cNvSpPr>
          <p:nvPr>
            <p:ph idx="1"/>
          </p:nvPr>
        </p:nvSpPr>
        <p:spPr>
          <a:xfrm>
            <a:off x="704088" y="2387600"/>
            <a:ext cx="3799763" cy="3767328"/>
          </a:xfrm>
        </p:spPr>
        <p:txBody>
          <a:bodyPr>
            <a:normAutofit/>
          </a:bodyPr>
          <a:lstStyle/>
          <a:p>
            <a:pPr lvl="0"/>
            <a:r>
              <a:rPr lang="en-GB" dirty="0"/>
              <a:t>How might a police officer interpret this behaviour?</a:t>
            </a:r>
          </a:p>
          <a:p>
            <a:pPr lvl="0"/>
            <a:r>
              <a:rPr lang="en-GB" dirty="0"/>
              <a:t>How might that differ from reality?</a:t>
            </a:r>
          </a:p>
          <a:p>
            <a:endParaRPr lang="en-GB" dirty="0"/>
          </a:p>
        </p:txBody>
      </p:sp>
      <p:pic>
        <p:nvPicPr>
          <p:cNvPr id="5" name="Picture 4">
            <a:extLst>
              <a:ext uri="{FF2B5EF4-FFF2-40B4-BE49-F238E27FC236}">
                <a16:creationId xmlns:a16="http://schemas.microsoft.com/office/drawing/2014/main" id="{08D960FD-51B2-0A38-287E-DDB67399EA68}"/>
              </a:ext>
            </a:extLst>
          </p:cNvPr>
          <p:cNvPicPr>
            <a:picLocks noChangeAspect="1"/>
          </p:cNvPicPr>
          <p:nvPr/>
        </p:nvPicPr>
        <p:blipFill>
          <a:blip r:embed="rId3">
            <a:extLst>
              <a:ext uri="{28A0092B-C50C-407E-A947-70E740481C1C}">
                <a14:useLocalDpi xmlns:a14="http://schemas.microsoft.com/office/drawing/2010/main" val="0"/>
              </a:ext>
            </a:extLst>
          </a:blip>
          <a:srcRect l="10781" r="9223" b="-1"/>
          <a:stretch>
            <a:fillRect/>
          </a:stretch>
        </p:blipFill>
        <p:spPr>
          <a:xfrm>
            <a:off x="4981575" y="735286"/>
            <a:ext cx="6495042" cy="5419642"/>
          </a:xfrm>
          <a:prstGeom prst="rect">
            <a:avLst/>
          </a:prstGeom>
        </p:spPr>
      </p:pic>
    </p:spTree>
    <p:extLst>
      <p:ext uri="{BB962C8B-B14F-4D97-AF65-F5344CB8AC3E}">
        <p14:creationId xmlns:p14="http://schemas.microsoft.com/office/powerpoint/2010/main" val="1728191041"/>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7000F9-22E8-8D35-342B-DEFF20323385}"/>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411495-A9DC-F828-A6EE-7C8D3B0AA87D}"/>
              </a:ext>
            </a:extLst>
          </p:cNvPr>
          <p:cNvSpPr>
            <a:spLocks noGrp="1"/>
          </p:cNvSpPr>
          <p:nvPr>
            <p:ph type="title"/>
          </p:nvPr>
        </p:nvSpPr>
        <p:spPr>
          <a:xfrm>
            <a:off x="704088" y="914400"/>
            <a:ext cx="3799763" cy="1473200"/>
          </a:xfrm>
        </p:spPr>
        <p:txBody>
          <a:bodyPr vert="horz" lIns="91440" tIns="45720" rIns="91440" bIns="45720" rtlCol="0" anchor="t">
            <a:normAutofit/>
          </a:bodyPr>
          <a:lstStyle/>
          <a:p>
            <a:r>
              <a:rPr lang="en-US" sz="3600"/>
              <a:t>VISUAL ACTIVITY – CLIP 2</a:t>
            </a:r>
          </a:p>
        </p:txBody>
      </p:sp>
      <p:cxnSp>
        <p:nvCxnSpPr>
          <p:cNvPr id="22" name="Straight Connector 2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2">
            <a:extLst>
              <a:ext uri="{FF2B5EF4-FFF2-40B4-BE49-F238E27FC236}">
                <a16:creationId xmlns:a16="http://schemas.microsoft.com/office/drawing/2014/main" id="{6F6B8461-5A09-83C3-5B90-02FA2C6F1A72}"/>
              </a:ext>
            </a:extLst>
          </p:cNvPr>
          <p:cNvSpPr txBox="1">
            <a:spLocks/>
          </p:cNvSpPr>
          <p:nvPr/>
        </p:nvSpPr>
        <p:spPr>
          <a:xfrm>
            <a:off x="704088" y="2387600"/>
            <a:ext cx="3799763" cy="3767328"/>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How might a police officer interpret this behaviour?</a:t>
            </a:r>
          </a:p>
          <a:p>
            <a:r>
              <a:rPr lang="en-US"/>
              <a:t>How might that differ from reality?</a:t>
            </a:r>
          </a:p>
          <a:p>
            <a:endParaRPr lang="en-US"/>
          </a:p>
        </p:txBody>
      </p:sp>
      <p:pic>
        <p:nvPicPr>
          <p:cNvPr id="6" name="Content Placeholder 5">
            <a:extLst>
              <a:ext uri="{FF2B5EF4-FFF2-40B4-BE49-F238E27FC236}">
                <a16:creationId xmlns:a16="http://schemas.microsoft.com/office/drawing/2014/main" id="{AD5B530E-CC7E-B672-F649-4699453EC90A}"/>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6173" r="13831" b="-1"/>
          <a:stretch>
            <a:fillRect/>
          </a:stretch>
        </p:blipFill>
        <p:spPr>
          <a:xfrm>
            <a:off x="4981575" y="735286"/>
            <a:ext cx="6495042" cy="5419642"/>
          </a:xfrm>
          <a:prstGeom prst="rect">
            <a:avLst/>
          </a:prstGeom>
        </p:spPr>
      </p:pic>
    </p:spTree>
    <p:extLst>
      <p:ext uri="{BB962C8B-B14F-4D97-AF65-F5344CB8AC3E}">
        <p14:creationId xmlns:p14="http://schemas.microsoft.com/office/powerpoint/2010/main" val="3193178958"/>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25E834-EFF3-F464-71C6-94ED126263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CF2D26-0C74-FA50-9135-517AE8A91552}"/>
              </a:ext>
            </a:extLst>
          </p:cNvPr>
          <p:cNvSpPr>
            <a:spLocks noGrp="1"/>
          </p:cNvSpPr>
          <p:nvPr>
            <p:ph type="title"/>
          </p:nvPr>
        </p:nvSpPr>
        <p:spPr/>
        <p:txBody>
          <a:bodyPr/>
          <a:lstStyle/>
          <a:p>
            <a:r>
              <a:rPr lang="en-GB" dirty="0"/>
              <a:t>VISUAL ACTIVITY – CLIP 3</a:t>
            </a:r>
          </a:p>
        </p:txBody>
      </p:sp>
      <p:pic>
        <p:nvPicPr>
          <p:cNvPr id="6" name="Content Placeholder 5">
            <a:extLst>
              <a:ext uri="{FF2B5EF4-FFF2-40B4-BE49-F238E27FC236}">
                <a16:creationId xmlns:a16="http://schemas.microsoft.com/office/drawing/2014/main" id="{FA6CEB09-E100-417E-9E37-68C5530A12A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0100" y="1883287"/>
            <a:ext cx="5610225" cy="3740150"/>
          </a:xfrm>
        </p:spPr>
      </p:pic>
      <p:sp>
        <p:nvSpPr>
          <p:cNvPr id="4" name="Content Placeholder 2">
            <a:extLst>
              <a:ext uri="{FF2B5EF4-FFF2-40B4-BE49-F238E27FC236}">
                <a16:creationId xmlns:a16="http://schemas.microsoft.com/office/drawing/2014/main" id="{20668CD8-E69D-B715-AE4E-6E20CE4A35C7}"/>
              </a:ext>
            </a:extLst>
          </p:cNvPr>
          <p:cNvSpPr txBox="1">
            <a:spLocks/>
          </p:cNvSpPr>
          <p:nvPr/>
        </p:nvSpPr>
        <p:spPr>
          <a:xfrm>
            <a:off x="6592393" y="2775204"/>
            <a:ext cx="5395365" cy="1307592"/>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How might a police officer interpret this behaviour?</a:t>
            </a:r>
          </a:p>
          <a:p>
            <a:r>
              <a:rPr lang="en-GB" dirty="0"/>
              <a:t>How might that differ from reality?</a:t>
            </a:r>
          </a:p>
          <a:p>
            <a:endParaRPr lang="en-GB" dirty="0"/>
          </a:p>
        </p:txBody>
      </p:sp>
    </p:spTree>
    <p:extLst>
      <p:ext uri="{BB962C8B-B14F-4D97-AF65-F5344CB8AC3E}">
        <p14:creationId xmlns:p14="http://schemas.microsoft.com/office/powerpoint/2010/main" val="317048766"/>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FC64A-5042-D097-8593-EBE7C073B8A8}"/>
              </a:ext>
            </a:extLst>
          </p:cNvPr>
          <p:cNvSpPr>
            <a:spLocks noGrp="1"/>
          </p:cNvSpPr>
          <p:nvPr>
            <p:ph type="title"/>
          </p:nvPr>
        </p:nvSpPr>
        <p:spPr/>
        <p:txBody>
          <a:bodyPr/>
          <a:lstStyle/>
          <a:p>
            <a:r>
              <a:rPr lang="en-GB" dirty="0"/>
              <a:t>PREVALENCE</a:t>
            </a:r>
          </a:p>
        </p:txBody>
      </p:sp>
      <p:pic>
        <p:nvPicPr>
          <p:cNvPr id="9" name="Content Placeholder 8">
            <a:extLst>
              <a:ext uri="{FF2B5EF4-FFF2-40B4-BE49-F238E27FC236}">
                <a16:creationId xmlns:a16="http://schemas.microsoft.com/office/drawing/2014/main" id="{9FFD5BCF-0EB4-459B-389A-2440197B57CA}"/>
              </a:ext>
            </a:extLst>
          </p:cNvPr>
          <p:cNvPicPr>
            <a:picLocks noGrp="1" noChangeAspect="1"/>
          </p:cNvPicPr>
          <p:nvPr>
            <p:ph idx="1"/>
          </p:nvPr>
        </p:nvPicPr>
        <p:blipFill>
          <a:blip r:embed="rId3"/>
          <a:srcRect r="369" b="60613"/>
          <a:stretch>
            <a:fillRect/>
          </a:stretch>
        </p:blipFill>
        <p:spPr>
          <a:xfrm>
            <a:off x="556365" y="1958291"/>
            <a:ext cx="6448734" cy="3233911"/>
          </a:xfrm>
          <a:prstGeom prst="rect">
            <a:avLst/>
          </a:prstGeom>
        </p:spPr>
      </p:pic>
      <p:pic>
        <p:nvPicPr>
          <p:cNvPr id="11" name="Picture 10">
            <a:extLst>
              <a:ext uri="{FF2B5EF4-FFF2-40B4-BE49-F238E27FC236}">
                <a16:creationId xmlns:a16="http://schemas.microsoft.com/office/drawing/2014/main" id="{14370587-69D7-41F8-6CB2-C7E111B312A5}"/>
              </a:ext>
            </a:extLst>
          </p:cNvPr>
          <p:cNvPicPr>
            <a:picLocks noChangeAspect="1"/>
          </p:cNvPicPr>
          <p:nvPr/>
        </p:nvPicPr>
        <p:blipFill>
          <a:blip r:embed="rId4"/>
          <a:stretch>
            <a:fillRect/>
          </a:stretch>
        </p:blipFill>
        <p:spPr>
          <a:xfrm>
            <a:off x="5985179" y="949334"/>
            <a:ext cx="6108755" cy="2545315"/>
          </a:xfrm>
          <a:prstGeom prst="rect">
            <a:avLst/>
          </a:prstGeom>
        </p:spPr>
      </p:pic>
      <p:pic>
        <p:nvPicPr>
          <p:cNvPr id="13" name="Picture 12">
            <a:extLst>
              <a:ext uri="{FF2B5EF4-FFF2-40B4-BE49-F238E27FC236}">
                <a16:creationId xmlns:a16="http://schemas.microsoft.com/office/drawing/2014/main" id="{A8219B04-3C17-A9C8-01D2-9314A5C07A2C}"/>
              </a:ext>
            </a:extLst>
          </p:cNvPr>
          <p:cNvPicPr>
            <a:picLocks noChangeAspect="1"/>
          </p:cNvPicPr>
          <p:nvPr/>
        </p:nvPicPr>
        <p:blipFill>
          <a:blip r:embed="rId5"/>
          <a:stretch>
            <a:fillRect/>
          </a:stretch>
        </p:blipFill>
        <p:spPr>
          <a:xfrm>
            <a:off x="5216057" y="3581068"/>
            <a:ext cx="6175844" cy="2362532"/>
          </a:xfrm>
          <a:prstGeom prst="rect">
            <a:avLst/>
          </a:prstGeom>
        </p:spPr>
      </p:pic>
      <p:pic>
        <p:nvPicPr>
          <p:cNvPr id="15" name="Picture 14">
            <a:hlinkClick r:id="rId6"/>
            <a:extLst>
              <a:ext uri="{FF2B5EF4-FFF2-40B4-BE49-F238E27FC236}">
                <a16:creationId xmlns:a16="http://schemas.microsoft.com/office/drawing/2014/main" id="{6AD29138-B5DE-0DF4-2A11-C7F33654BA92}"/>
              </a:ext>
            </a:extLst>
          </p:cNvPr>
          <p:cNvPicPr>
            <a:picLocks noChangeAspect="1"/>
          </p:cNvPicPr>
          <p:nvPr/>
        </p:nvPicPr>
        <p:blipFill>
          <a:blip r:embed="rId7"/>
          <a:stretch>
            <a:fillRect/>
          </a:stretch>
        </p:blipFill>
        <p:spPr>
          <a:xfrm>
            <a:off x="0" y="5319712"/>
            <a:ext cx="4943475" cy="1247775"/>
          </a:xfrm>
          <a:prstGeom prst="rect">
            <a:avLst/>
          </a:prstGeom>
        </p:spPr>
      </p:pic>
    </p:spTree>
    <p:extLst>
      <p:ext uri="{BB962C8B-B14F-4D97-AF65-F5344CB8AC3E}">
        <p14:creationId xmlns:p14="http://schemas.microsoft.com/office/powerpoint/2010/main" val="713504486"/>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CE294-B9B7-9611-0CB2-E1A896223790}"/>
              </a:ext>
            </a:extLst>
          </p:cNvPr>
          <p:cNvSpPr>
            <a:spLocks noGrp="1"/>
          </p:cNvSpPr>
          <p:nvPr>
            <p:ph type="title"/>
          </p:nvPr>
        </p:nvSpPr>
        <p:spPr/>
        <p:txBody>
          <a:bodyPr/>
          <a:lstStyle/>
          <a:p>
            <a:r>
              <a:rPr lang="en-GB" dirty="0"/>
              <a:t>PREVALENCE</a:t>
            </a:r>
          </a:p>
        </p:txBody>
      </p:sp>
      <p:pic>
        <p:nvPicPr>
          <p:cNvPr id="5" name="Content Placeholder 4">
            <a:extLst>
              <a:ext uri="{FF2B5EF4-FFF2-40B4-BE49-F238E27FC236}">
                <a16:creationId xmlns:a16="http://schemas.microsoft.com/office/drawing/2014/main" id="{566C4559-3F80-EC8F-49BC-E25CFCE3E405}"/>
              </a:ext>
            </a:extLst>
          </p:cNvPr>
          <p:cNvPicPr>
            <a:picLocks noGrp="1" noChangeAspect="1"/>
          </p:cNvPicPr>
          <p:nvPr>
            <p:ph idx="1"/>
          </p:nvPr>
        </p:nvPicPr>
        <p:blipFill>
          <a:blip r:embed="rId3"/>
          <a:stretch>
            <a:fillRect/>
          </a:stretch>
        </p:blipFill>
        <p:spPr>
          <a:xfrm>
            <a:off x="800100" y="1757238"/>
            <a:ext cx="4454740" cy="187568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A05CE381-2B1C-7AB1-ED05-C52EA4748C62}"/>
              </a:ext>
            </a:extLst>
          </p:cNvPr>
          <p:cNvSpPr txBox="1"/>
          <p:nvPr/>
        </p:nvSpPr>
        <p:spPr>
          <a:xfrm>
            <a:off x="6281529" y="1860605"/>
            <a:ext cx="4834393" cy="4524315"/>
          </a:xfrm>
          <a:prstGeom prst="rect">
            <a:avLst/>
          </a:prstGeom>
          <a:noFill/>
        </p:spPr>
        <p:txBody>
          <a:bodyPr wrap="square" rtlCol="0">
            <a:spAutoFit/>
          </a:bodyPr>
          <a:lstStyle/>
          <a:p>
            <a:r>
              <a:rPr lang="en-GB" b="1" dirty="0" err="1"/>
              <a:t>O’Nions</a:t>
            </a:r>
            <a:r>
              <a:rPr lang="en-GB" b="1" dirty="0"/>
              <a:t> et al (2023)</a:t>
            </a:r>
          </a:p>
          <a:p>
            <a:pPr marL="285750" indent="-285750">
              <a:buFontTx/>
              <a:buChar char="-"/>
            </a:pPr>
            <a:r>
              <a:rPr lang="en-GB" dirty="0"/>
              <a:t>There could be more than 1.2 million autistic people in England alone.</a:t>
            </a:r>
          </a:p>
          <a:p>
            <a:pPr marL="285750" indent="-285750">
              <a:buFontTx/>
              <a:buChar char="-"/>
            </a:pPr>
            <a:r>
              <a:rPr lang="en-GB" dirty="0"/>
              <a:t>Autism has been long viewed as a paediatric condition.</a:t>
            </a:r>
          </a:p>
          <a:p>
            <a:pPr marL="285750" indent="-285750">
              <a:buFontTx/>
              <a:buChar char="-"/>
            </a:pPr>
            <a:r>
              <a:rPr lang="en-GB" dirty="0"/>
              <a:t>Methods – reviewed the primary care data between 2000 and 2018.</a:t>
            </a:r>
          </a:p>
          <a:p>
            <a:pPr marL="285750" indent="-285750">
              <a:buFontTx/>
              <a:buChar char="-"/>
            </a:pPr>
            <a:r>
              <a:rPr lang="en-GB" dirty="0"/>
              <a:t>Age related inequalities with rates of diagnosed autism in </a:t>
            </a:r>
            <a:r>
              <a:rPr lang="en-GB" dirty="0" err="1"/>
              <a:t>cyp</a:t>
            </a:r>
            <a:r>
              <a:rPr lang="en-GB" dirty="0"/>
              <a:t> much higher than adults. </a:t>
            </a:r>
          </a:p>
          <a:p>
            <a:pPr marL="285750" indent="-285750">
              <a:buFontTx/>
              <a:buChar char="-"/>
            </a:pPr>
            <a:r>
              <a:rPr lang="en-GB" dirty="0"/>
              <a:t>Data suggests that as of 2018, 463,500 of the English population may have been diagnosed autistic, and between 435,700 and 1.2 million may be autistic and undiagnosed.</a:t>
            </a:r>
          </a:p>
          <a:p>
            <a:pPr marL="285750" indent="-285750">
              <a:buFontTx/>
              <a:buChar char="-"/>
            </a:pPr>
            <a:endParaRPr lang="en-GB" dirty="0"/>
          </a:p>
          <a:p>
            <a:pPr marL="285750" indent="-285750">
              <a:buFontTx/>
              <a:buChar char="-"/>
            </a:pPr>
            <a:endParaRPr lang="en-GB" dirty="0"/>
          </a:p>
        </p:txBody>
      </p:sp>
      <p:pic>
        <p:nvPicPr>
          <p:cNvPr id="8" name="Picture 7">
            <a:extLst>
              <a:ext uri="{FF2B5EF4-FFF2-40B4-BE49-F238E27FC236}">
                <a16:creationId xmlns:a16="http://schemas.microsoft.com/office/drawing/2014/main" id="{0B97A3D1-3C56-CBB9-0910-6B29F60A4109}"/>
              </a:ext>
            </a:extLst>
          </p:cNvPr>
          <p:cNvPicPr>
            <a:picLocks noChangeAspect="1"/>
          </p:cNvPicPr>
          <p:nvPr/>
        </p:nvPicPr>
        <p:blipFill>
          <a:blip r:embed="rId4"/>
          <a:stretch>
            <a:fillRect/>
          </a:stretch>
        </p:blipFill>
        <p:spPr>
          <a:xfrm>
            <a:off x="984522" y="3941445"/>
            <a:ext cx="3865897" cy="200215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059002547"/>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6E5A1-013C-235E-7ED8-2EBCA54BBBAE}"/>
              </a:ext>
            </a:extLst>
          </p:cNvPr>
          <p:cNvSpPr>
            <a:spLocks noGrp="1"/>
          </p:cNvSpPr>
          <p:nvPr>
            <p:ph type="title"/>
          </p:nvPr>
        </p:nvSpPr>
        <p:spPr/>
        <p:txBody>
          <a:bodyPr/>
          <a:lstStyle/>
          <a:p>
            <a:r>
              <a:rPr lang="en-GB" dirty="0"/>
              <a:t>PREVALENCE IN CRIMINAL JUSTICE CONTACT</a:t>
            </a:r>
          </a:p>
        </p:txBody>
      </p:sp>
      <p:pic>
        <p:nvPicPr>
          <p:cNvPr id="5" name="Content Placeholder 4">
            <a:hlinkClick r:id="rId3"/>
            <a:extLst>
              <a:ext uri="{FF2B5EF4-FFF2-40B4-BE49-F238E27FC236}">
                <a16:creationId xmlns:a16="http://schemas.microsoft.com/office/drawing/2014/main" id="{9037A8D6-DF7B-CDC4-638A-52550062061C}"/>
              </a:ext>
            </a:extLst>
          </p:cNvPr>
          <p:cNvPicPr>
            <a:picLocks noGrp="1" noChangeAspect="1"/>
          </p:cNvPicPr>
          <p:nvPr>
            <p:ph idx="1"/>
          </p:nvPr>
        </p:nvPicPr>
        <p:blipFill>
          <a:blip r:embed="rId4"/>
          <a:stretch>
            <a:fillRect/>
          </a:stretch>
        </p:blipFill>
        <p:spPr>
          <a:xfrm>
            <a:off x="415030" y="1769276"/>
            <a:ext cx="3883115" cy="3740150"/>
          </a:xfrm>
          <a:prstGeom prst="rect">
            <a:avLst/>
          </a:prstGeom>
        </p:spPr>
      </p:pic>
      <p:sp>
        <p:nvSpPr>
          <p:cNvPr id="4" name="TextBox 3">
            <a:extLst>
              <a:ext uri="{FF2B5EF4-FFF2-40B4-BE49-F238E27FC236}">
                <a16:creationId xmlns:a16="http://schemas.microsoft.com/office/drawing/2014/main" id="{4D835A84-8BB8-49C0-E424-4CA74998B97F}"/>
              </a:ext>
            </a:extLst>
          </p:cNvPr>
          <p:cNvSpPr txBox="1"/>
          <p:nvPr/>
        </p:nvSpPr>
        <p:spPr>
          <a:xfrm>
            <a:off x="700635" y="5509426"/>
            <a:ext cx="3290920" cy="646331"/>
          </a:xfrm>
          <a:prstGeom prst="rect">
            <a:avLst/>
          </a:prstGeom>
          <a:noFill/>
        </p:spPr>
        <p:txBody>
          <a:bodyPr wrap="square" rtlCol="0">
            <a:spAutoFit/>
          </a:bodyPr>
          <a:lstStyle/>
          <a:p>
            <a:r>
              <a:rPr lang="en-GB" dirty="0"/>
              <a:t>Rutten, Vermeiren &amp; Van Nieuwenhuizen (2017)</a:t>
            </a:r>
          </a:p>
        </p:txBody>
      </p:sp>
      <p:pic>
        <p:nvPicPr>
          <p:cNvPr id="7" name="Picture 6">
            <a:hlinkClick r:id="rId3"/>
            <a:extLst>
              <a:ext uri="{FF2B5EF4-FFF2-40B4-BE49-F238E27FC236}">
                <a16:creationId xmlns:a16="http://schemas.microsoft.com/office/drawing/2014/main" id="{31540B43-0287-88BA-7913-771A5E5EC30D}"/>
              </a:ext>
            </a:extLst>
          </p:cNvPr>
          <p:cNvPicPr>
            <a:picLocks noChangeAspect="1"/>
          </p:cNvPicPr>
          <p:nvPr/>
        </p:nvPicPr>
        <p:blipFill>
          <a:blip r:embed="rId5"/>
          <a:stretch>
            <a:fillRect/>
          </a:stretch>
        </p:blipFill>
        <p:spPr>
          <a:xfrm>
            <a:off x="2534754" y="2411887"/>
            <a:ext cx="1456801" cy="11383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a:hlinkClick r:id="rId6"/>
            <a:extLst>
              <a:ext uri="{FF2B5EF4-FFF2-40B4-BE49-F238E27FC236}">
                <a16:creationId xmlns:a16="http://schemas.microsoft.com/office/drawing/2014/main" id="{4A8A0FFE-07C4-1F3F-0096-96D2E1D17A72}"/>
              </a:ext>
            </a:extLst>
          </p:cNvPr>
          <p:cNvPicPr>
            <a:picLocks noChangeAspect="1"/>
          </p:cNvPicPr>
          <p:nvPr/>
        </p:nvPicPr>
        <p:blipFill>
          <a:blip r:embed="rId7"/>
          <a:stretch>
            <a:fillRect/>
          </a:stretch>
        </p:blipFill>
        <p:spPr>
          <a:xfrm>
            <a:off x="4898915" y="1705789"/>
            <a:ext cx="3235329" cy="410661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TextBox 9">
            <a:extLst>
              <a:ext uri="{FF2B5EF4-FFF2-40B4-BE49-F238E27FC236}">
                <a16:creationId xmlns:a16="http://schemas.microsoft.com/office/drawing/2014/main" id="{E1ABBF26-78B1-2A62-763D-9BD18AF0313D}"/>
              </a:ext>
            </a:extLst>
          </p:cNvPr>
          <p:cNvSpPr txBox="1"/>
          <p:nvPr/>
        </p:nvSpPr>
        <p:spPr>
          <a:xfrm>
            <a:off x="8126620" y="2885655"/>
            <a:ext cx="3061252" cy="2862322"/>
          </a:xfrm>
          <a:prstGeom prst="rect">
            <a:avLst/>
          </a:prstGeom>
          <a:noFill/>
        </p:spPr>
        <p:txBody>
          <a:bodyPr wrap="square" rtlCol="0">
            <a:spAutoFit/>
          </a:bodyPr>
          <a:lstStyle/>
          <a:p>
            <a:pPr marL="285750" indent="-285750">
              <a:buFontTx/>
              <a:buChar char="-"/>
            </a:pPr>
            <a:r>
              <a:rPr lang="en-GB" dirty="0"/>
              <a:t>Conducted a systematic review across 25 studies examining autism within CJS/forensic settings.</a:t>
            </a:r>
          </a:p>
          <a:p>
            <a:pPr marL="285750" indent="-285750">
              <a:buFontTx/>
              <a:buChar char="-"/>
            </a:pPr>
            <a:endParaRPr lang="en-GB" dirty="0"/>
          </a:p>
          <a:p>
            <a:pPr marL="285750" indent="-285750">
              <a:buFontTx/>
              <a:buChar char="-"/>
            </a:pPr>
            <a:r>
              <a:rPr lang="en-GB" dirty="0"/>
              <a:t>Autism prevalence ranged from 0-60%, with 24 out of the 25 studies finding higher than general population rates. </a:t>
            </a:r>
          </a:p>
        </p:txBody>
      </p:sp>
      <p:sp>
        <p:nvSpPr>
          <p:cNvPr id="11" name="TextBox 10">
            <a:extLst>
              <a:ext uri="{FF2B5EF4-FFF2-40B4-BE49-F238E27FC236}">
                <a16:creationId xmlns:a16="http://schemas.microsoft.com/office/drawing/2014/main" id="{F3ED6D2C-2985-0952-90AC-3497EA0AB6F3}"/>
              </a:ext>
            </a:extLst>
          </p:cNvPr>
          <p:cNvSpPr txBox="1"/>
          <p:nvPr/>
        </p:nvSpPr>
        <p:spPr>
          <a:xfrm>
            <a:off x="8396578" y="2221992"/>
            <a:ext cx="3217317" cy="646331"/>
          </a:xfrm>
          <a:prstGeom prst="rect">
            <a:avLst/>
          </a:prstGeom>
          <a:noFill/>
        </p:spPr>
        <p:txBody>
          <a:bodyPr wrap="square" rtlCol="0">
            <a:spAutoFit/>
          </a:bodyPr>
          <a:lstStyle/>
          <a:p>
            <a:r>
              <a:rPr lang="en-GB" b="1" u="sng" dirty="0"/>
              <a:t>Chester et al (2025)</a:t>
            </a:r>
          </a:p>
          <a:p>
            <a:endParaRPr lang="en-GB" dirty="0"/>
          </a:p>
        </p:txBody>
      </p:sp>
    </p:spTree>
    <p:extLst>
      <p:ext uri="{BB962C8B-B14F-4D97-AF65-F5344CB8AC3E}">
        <p14:creationId xmlns:p14="http://schemas.microsoft.com/office/powerpoint/2010/main" val="2434716062"/>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33B36-CE37-B365-432B-DA98DD51D629}"/>
              </a:ext>
            </a:extLst>
          </p:cNvPr>
          <p:cNvSpPr>
            <a:spLocks noGrp="1"/>
          </p:cNvSpPr>
          <p:nvPr>
            <p:ph type="title"/>
          </p:nvPr>
        </p:nvSpPr>
        <p:spPr/>
        <p:txBody>
          <a:bodyPr/>
          <a:lstStyle/>
          <a:p>
            <a:r>
              <a:rPr lang="en-GB" dirty="0"/>
              <a:t>THINKPOINT</a:t>
            </a:r>
          </a:p>
        </p:txBody>
      </p:sp>
      <p:sp>
        <p:nvSpPr>
          <p:cNvPr id="3" name="Content Placeholder 2">
            <a:extLst>
              <a:ext uri="{FF2B5EF4-FFF2-40B4-BE49-F238E27FC236}">
                <a16:creationId xmlns:a16="http://schemas.microsoft.com/office/drawing/2014/main" id="{409A92EB-76CB-4D40-F828-6E527235883D}"/>
              </a:ext>
            </a:extLst>
          </p:cNvPr>
          <p:cNvSpPr>
            <a:spLocks noGrp="1"/>
          </p:cNvSpPr>
          <p:nvPr>
            <p:ph idx="1"/>
          </p:nvPr>
        </p:nvSpPr>
        <p:spPr/>
        <p:txBody>
          <a:bodyPr/>
          <a:lstStyle/>
          <a:p>
            <a:pPr marL="0" indent="0" algn="ctr">
              <a:buNone/>
            </a:pPr>
            <a:r>
              <a:rPr lang="en-GB" sz="3600" dirty="0"/>
              <a:t>“Why might autistic people be disproportionately represented in police interactions even if they are not more likely to offend?”</a:t>
            </a:r>
          </a:p>
          <a:p>
            <a:pPr marL="0" indent="0">
              <a:buNone/>
            </a:pPr>
            <a:endParaRPr lang="en-GB" dirty="0"/>
          </a:p>
        </p:txBody>
      </p:sp>
    </p:spTree>
    <p:extLst>
      <p:ext uri="{BB962C8B-B14F-4D97-AF65-F5344CB8AC3E}">
        <p14:creationId xmlns:p14="http://schemas.microsoft.com/office/powerpoint/2010/main" val="4282830797"/>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3BC94-1516-D57B-7F3B-FF8875184CC1}"/>
              </a:ext>
            </a:extLst>
          </p:cNvPr>
          <p:cNvSpPr>
            <a:spLocks noGrp="1"/>
          </p:cNvSpPr>
          <p:nvPr>
            <p:ph type="title"/>
          </p:nvPr>
        </p:nvSpPr>
        <p:spPr/>
        <p:txBody>
          <a:bodyPr/>
          <a:lstStyle/>
          <a:p>
            <a:r>
              <a:rPr lang="en-GB" dirty="0"/>
              <a:t>TASK</a:t>
            </a:r>
          </a:p>
        </p:txBody>
      </p:sp>
      <p:graphicFrame>
        <p:nvGraphicFramePr>
          <p:cNvPr id="6" name="Content Placeholder 2">
            <a:extLst>
              <a:ext uri="{FF2B5EF4-FFF2-40B4-BE49-F238E27FC236}">
                <a16:creationId xmlns:a16="http://schemas.microsoft.com/office/drawing/2014/main" id="{BD4CB077-FD69-70EC-00AA-7AD3B6A4E3ED}"/>
              </a:ext>
            </a:extLst>
          </p:cNvPr>
          <p:cNvGraphicFramePr>
            <a:graphicFrameLocks noGrp="1"/>
          </p:cNvGraphicFramePr>
          <p:nvPr>
            <p:ph idx="1"/>
            <p:extLst>
              <p:ext uri="{D42A27DB-BD31-4B8C-83A1-F6EECF244321}">
                <p14:modId xmlns:p14="http://schemas.microsoft.com/office/powerpoint/2010/main" val="2896592019"/>
              </p:ext>
            </p:extLst>
          </p:nvPr>
        </p:nvGraphicFramePr>
        <p:xfrm>
          <a:off x="2513071" y="914400"/>
          <a:ext cx="7066391" cy="27734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696E7860-D8E2-51A3-357A-CB8A26C95D39}"/>
              </a:ext>
            </a:extLst>
          </p:cNvPr>
          <p:cNvSpPr txBox="1"/>
          <p:nvPr/>
        </p:nvSpPr>
        <p:spPr>
          <a:xfrm>
            <a:off x="4810539" y="3910449"/>
            <a:ext cx="5621572" cy="2585323"/>
          </a:xfrm>
          <a:prstGeom prst="rect">
            <a:avLst/>
          </a:prstGeom>
          <a:noFill/>
        </p:spPr>
        <p:txBody>
          <a:bodyPr wrap="square" rtlCol="0">
            <a:spAutoFit/>
          </a:bodyPr>
          <a:lstStyle/>
          <a:p>
            <a:pPr marL="342900" lvl="0" indent="-342900">
              <a:buFont typeface="Arial" panose="020B0604020202020204" pitchFamily="34" charset="0"/>
              <a:buChar char="•"/>
            </a:pPr>
            <a:r>
              <a:rPr lang="en-GB" sz="2400" dirty="0"/>
              <a:t>Identify behaviours that might escalate police suspicion.</a:t>
            </a:r>
          </a:p>
          <a:p>
            <a:pPr marL="342900" lvl="0" indent="-342900">
              <a:buFont typeface="Arial" panose="020B0604020202020204" pitchFamily="34" charset="0"/>
              <a:buChar char="•"/>
            </a:pPr>
            <a:r>
              <a:rPr lang="en-GB" sz="2400" dirty="0"/>
              <a:t>Identify behaviours likely related to autism.</a:t>
            </a:r>
          </a:p>
          <a:p>
            <a:pPr marL="342900" lvl="0" indent="-342900">
              <a:buFont typeface="Arial" panose="020B0604020202020204" pitchFamily="34" charset="0"/>
              <a:buChar char="•"/>
            </a:pPr>
            <a:r>
              <a:rPr lang="en-GB" sz="2400" dirty="0"/>
              <a:t>Generate a “best practice” response for officers.</a:t>
            </a:r>
          </a:p>
          <a:p>
            <a:endParaRPr lang="en-GB" dirty="0"/>
          </a:p>
        </p:txBody>
      </p:sp>
    </p:spTree>
    <p:extLst>
      <p:ext uri="{BB962C8B-B14F-4D97-AF65-F5344CB8AC3E}">
        <p14:creationId xmlns:p14="http://schemas.microsoft.com/office/powerpoint/2010/main" val="1315043735"/>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E08242-8B55-68E9-4E64-54FBCB9771CE}"/>
              </a:ext>
            </a:extLst>
          </p:cNvPr>
          <p:cNvSpPr>
            <a:spLocks noGrp="1"/>
          </p:cNvSpPr>
          <p:nvPr>
            <p:ph type="title"/>
          </p:nvPr>
        </p:nvSpPr>
        <p:spPr>
          <a:xfrm>
            <a:off x="4866968" y="914400"/>
            <a:ext cx="6627924" cy="1307592"/>
          </a:xfrm>
        </p:spPr>
        <p:txBody>
          <a:bodyPr>
            <a:normAutofit/>
          </a:bodyPr>
          <a:lstStyle/>
          <a:p>
            <a:pPr>
              <a:lnSpc>
                <a:spcPct val="90000"/>
              </a:lnSpc>
            </a:pPr>
            <a:r>
              <a:rPr lang="en-GB" dirty="0"/>
              <a:t>POLICE PERCEPTIONS &amp; COMMUNITY INTERACTIONS</a:t>
            </a:r>
            <a:endParaRPr lang="en-GB"/>
          </a:p>
        </p:txBody>
      </p:sp>
      <p:pic>
        <p:nvPicPr>
          <p:cNvPr id="7" name="Picture 6">
            <a:hlinkClick r:id="rId3"/>
            <a:extLst>
              <a:ext uri="{FF2B5EF4-FFF2-40B4-BE49-F238E27FC236}">
                <a16:creationId xmlns:a16="http://schemas.microsoft.com/office/drawing/2014/main" id="{5961268A-11D2-B885-5156-510F682344DD}"/>
              </a:ext>
            </a:extLst>
          </p:cNvPr>
          <p:cNvPicPr>
            <a:picLocks noChangeAspect="1"/>
          </p:cNvPicPr>
          <p:nvPr/>
        </p:nvPicPr>
        <p:blipFill>
          <a:blip r:embed="rId4"/>
          <a:srcRect l="17872" r="34871" b="-1"/>
          <a:stretch>
            <a:fillRect/>
          </a:stretch>
        </p:blipFill>
        <p:spPr>
          <a:xfrm>
            <a:off x="20" y="-17929"/>
            <a:ext cx="4206220" cy="6875929"/>
          </a:xfrm>
          <a:prstGeom prst="rect">
            <a:avLst/>
          </a:prstGeom>
        </p:spPr>
      </p:pic>
      <p:cxnSp>
        <p:nvCxnSpPr>
          <p:cNvPr id="14" name="Straight Connector 13">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4F57B0-A44F-87E6-B5F3-E6B58AABF3A1}"/>
              </a:ext>
            </a:extLst>
          </p:cNvPr>
          <p:cNvSpPr>
            <a:spLocks noGrp="1"/>
          </p:cNvSpPr>
          <p:nvPr>
            <p:ph idx="1"/>
          </p:nvPr>
        </p:nvSpPr>
        <p:spPr>
          <a:xfrm>
            <a:off x="4866968" y="2221992"/>
            <a:ext cx="6627924" cy="3739896"/>
          </a:xfrm>
        </p:spPr>
        <p:txBody>
          <a:bodyPr>
            <a:normAutofit/>
          </a:bodyPr>
          <a:lstStyle/>
          <a:p>
            <a:r>
              <a:rPr lang="en-GB" dirty="0"/>
              <a:t>Common police misinterpretations:</a:t>
            </a:r>
          </a:p>
          <a:p>
            <a:pPr marL="0" lvl="0" indent="0">
              <a:buNone/>
            </a:pPr>
            <a:r>
              <a:rPr lang="en-GB" dirty="0"/>
              <a:t>Shutdown = </a:t>
            </a:r>
            <a:r>
              <a:rPr lang="en-GB" i="1" dirty="0"/>
              <a:t>refusal to cooperate</a:t>
            </a:r>
            <a:endParaRPr lang="en-GB" dirty="0"/>
          </a:p>
          <a:p>
            <a:pPr marL="0" lvl="0" indent="0">
              <a:buNone/>
            </a:pPr>
            <a:r>
              <a:rPr lang="en-GB" dirty="0"/>
              <a:t>Sensory distress = </a:t>
            </a:r>
            <a:r>
              <a:rPr lang="en-GB" i="1" dirty="0"/>
              <a:t>aggression</a:t>
            </a:r>
            <a:endParaRPr lang="en-GB" dirty="0"/>
          </a:p>
          <a:p>
            <a:pPr marL="0" lvl="0" indent="0">
              <a:buNone/>
            </a:pPr>
            <a:r>
              <a:rPr lang="en-GB" dirty="0"/>
              <a:t>Repetitive movements = </a:t>
            </a:r>
            <a:r>
              <a:rPr lang="en-GB" i="1" dirty="0"/>
              <a:t>drugs</a:t>
            </a:r>
            <a:endParaRPr lang="en-GB" dirty="0"/>
          </a:p>
          <a:p>
            <a:pPr marL="0" lvl="0" indent="0">
              <a:buNone/>
            </a:pPr>
            <a:r>
              <a:rPr lang="en-GB" dirty="0"/>
              <a:t>Flat affect = </a:t>
            </a:r>
            <a:r>
              <a:rPr lang="en-GB" i="1" dirty="0"/>
              <a:t>lack of remorse</a:t>
            </a:r>
            <a:endParaRPr lang="en-GB" dirty="0"/>
          </a:p>
          <a:p>
            <a:pPr marL="0" lvl="0" indent="0">
              <a:buNone/>
            </a:pPr>
            <a:r>
              <a:rPr lang="en-GB" dirty="0"/>
              <a:t>Literal answers = </a:t>
            </a:r>
            <a:r>
              <a:rPr lang="en-GB" i="1" dirty="0"/>
              <a:t>evasiveness</a:t>
            </a:r>
            <a:endParaRPr lang="en-GB" dirty="0"/>
          </a:p>
          <a:p>
            <a:pPr marL="0" indent="0">
              <a:buNone/>
            </a:pPr>
            <a:endParaRPr lang="en-GB" dirty="0"/>
          </a:p>
        </p:txBody>
      </p:sp>
      <p:cxnSp>
        <p:nvCxnSpPr>
          <p:cNvPr id="16" name="Straight Connector 15">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allout: Left Arrow 7">
            <a:extLst>
              <a:ext uri="{FF2B5EF4-FFF2-40B4-BE49-F238E27FC236}">
                <a16:creationId xmlns:a16="http://schemas.microsoft.com/office/drawing/2014/main" id="{ED0A3455-BD51-F8BC-A7FD-E5AB0CDF6D51}"/>
              </a:ext>
            </a:extLst>
          </p:cNvPr>
          <p:cNvSpPr/>
          <p:nvPr/>
        </p:nvSpPr>
        <p:spPr>
          <a:xfrm>
            <a:off x="4579951" y="5200153"/>
            <a:ext cx="4365266" cy="842830"/>
          </a:xfrm>
          <a:prstGeom prst="leftArrowCallou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University of  Cambridge (2022)</a:t>
            </a:r>
          </a:p>
        </p:txBody>
      </p:sp>
    </p:spTree>
    <p:extLst>
      <p:ext uri="{BB962C8B-B14F-4D97-AF65-F5344CB8AC3E}">
        <p14:creationId xmlns:p14="http://schemas.microsoft.com/office/powerpoint/2010/main" val="3089758584"/>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3F529-A526-8F17-1A7D-97667ABCABE9}"/>
              </a:ext>
            </a:extLst>
          </p:cNvPr>
          <p:cNvSpPr>
            <a:spLocks noGrp="1"/>
          </p:cNvSpPr>
          <p:nvPr>
            <p:ph type="title"/>
          </p:nvPr>
        </p:nvSpPr>
        <p:spPr>
          <a:xfrm>
            <a:off x="704088" y="4023657"/>
            <a:ext cx="3794760" cy="2110444"/>
          </a:xfrm>
        </p:spPr>
        <p:txBody>
          <a:bodyPr vert="horz" lIns="91440" tIns="45720" rIns="91440" bIns="45720" rtlCol="0" anchor="t">
            <a:normAutofit/>
          </a:bodyPr>
          <a:lstStyle/>
          <a:p>
            <a:pPr>
              <a:lnSpc>
                <a:spcPct val="90000"/>
              </a:lnSpc>
            </a:pPr>
            <a:r>
              <a:rPr lang="en-US" sz="3400"/>
              <a:t>LEGAL PROTECTIONS for autistic people in custody</a:t>
            </a:r>
          </a:p>
        </p:txBody>
      </p:sp>
      <p:pic>
        <p:nvPicPr>
          <p:cNvPr id="4" name="Content Placeholder 3">
            <a:hlinkClick r:id="rId3"/>
            <a:extLst>
              <a:ext uri="{FF2B5EF4-FFF2-40B4-BE49-F238E27FC236}">
                <a16:creationId xmlns:a16="http://schemas.microsoft.com/office/drawing/2014/main" id="{7B799264-5A89-8E0C-1F93-16D99C5ABA00}"/>
              </a:ext>
            </a:extLst>
          </p:cNvPr>
          <p:cNvPicPr>
            <a:picLocks noGrp="1" noChangeAspect="1"/>
          </p:cNvPicPr>
          <p:nvPr>
            <p:ph idx="1"/>
          </p:nvPr>
        </p:nvPicPr>
        <p:blipFill>
          <a:blip r:embed="rId4"/>
          <a:srcRect t="21495" r="2" b="3315"/>
          <a:stretch>
            <a:fillRect/>
          </a:stretch>
        </p:blipFill>
        <p:spPr>
          <a:xfrm>
            <a:off x="800100" y="717656"/>
            <a:ext cx="10591800" cy="3086100"/>
          </a:xfrm>
          <a:prstGeom prst="rect">
            <a:avLst/>
          </a:prstGeom>
          <a:ln>
            <a:noFill/>
          </a:ln>
          <a:effectLst>
            <a:outerShdw blurRad="190500" algn="tl" rotWithShape="0">
              <a:srgbClr val="000000">
                <a:alpha val="70000"/>
              </a:srgbClr>
            </a:outerShdw>
          </a:effectLst>
        </p:spPr>
      </p:pic>
      <p:cxnSp>
        <p:nvCxnSpPr>
          <p:cNvPr id="12" name="Straight Connector 11">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4114590"/>
            <a:ext cx="9818" cy="201951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CDDD2D5-2B46-B46A-55DB-D7997A57D4E3}"/>
              </a:ext>
            </a:extLst>
          </p:cNvPr>
          <p:cNvSpPr txBox="1"/>
          <p:nvPr/>
        </p:nvSpPr>
        <p:spPr>
          <a:xfrm>
            <a:off x="5350933" y="4088705"/>
            <a:ext cx="6135924" cy="2093976"/>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sz="1500" b="1"/>
              <a:t>The Police and Criminal Evidence Act 1984 (PACE) – Code C</a:t>
            </a:r>
          </a:p>
          <a:p>
            <a:pPr indent="-228600">
              <a:spcAft>
                <a:spcPts val="600"/>
              </a:spcAft>
              <a:buFont typeface="Arial" panose="020B0604020202020204" pitchFamily="34" charset="0"/>
              <a:buChar char="•"/>
            </a:pPr>
            <a:endParaRPr lang="en-US" sz="1500"/>
          </a:p>
          <a:p>
            <a:pPr marL="285750" indent="-228600">
              <a:spcAft>
                <a:spcPts val="600"/>
              </a:spcAft>
              <a:buFont typeface="Arial" panose="020B0604020202020204" pitchFamily="34" charset="0"/>
              <a:buChar char="•"/>
            </a:pPr>
            <a:r>
              <a:rPr lang="en-US" sz="1500"/>
              <a:t>Appropriate Adult (AA) Safeguards</a:t>
            </a:r>
          </a:p>
          <a:p>
            <a:pPr marL="285750" indent="-228600">
              <a:spcAft>
                <a:spcPts val="600"/>
              </a:spcAft>
              <a:buFont typeface="Arial" panose="020B0604020202020204" pitchFamily="34" charset="0"/>
              <a:buChar char="•"/>
            </a:pPr>
            <a:r>
              <a:rPr lang="en-US" sz="1500"/>
              <a:t>Under the revised Code C (post- July 2018), autistic people may be entitled to an Appropriate Adult if they are considered mentally vulnerable for the purposes of supporting communication and ensuring fair treatment. </a:t>
            </a:r>
          </a:p>
        </p:txBody>
      </p:sp>
    </p:spTree>
    <p:extLst>
      <p:ext uri="{BB962C8B-B14F-4D97-AF65-F5344CB8AC3E}">
        <p14:creationId xmlns:p14="http://schemas.microsoft.com/office/powerpoint/2010/main" val="2200332456"/>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1A399-4D7C-3C29-4E52-1AE38D2B74D2}"/>
              </a:ext>
            </a:extLst>
          </p:cNvPr>
          <p:cNvSpPr>
            <a:spLocks noGrp="1"/>
          </p:cNvSpPr>
          <p:nvPr>
            <p:ph type="title"/>
          </p:nvPr>
        </p:nvSpPr>
        <p:spPr/>
        <p:txBody>
          <a:bodyPr>
            <a:normAutofit fontScale="90000"/>
          </a:bodyPr>
          <a:lstStyle/>
          <a:p>
            <a:r>
              <a:rPr lang="en-GB" dirty="0"/>
              <a:t>LEGAL PROTECTIONS for autistic people in custody</a:t>
            </a:r>
          </a:p>
        </p:txBody>
      </p:sp>
      <p:pic>
        <p:nvPicPr>
          <p:cNvPr id="7" name="Content Placeholder 6">
            <a:hlinkClick r:id="rId3"/>
            <a:extLst>
              <a:ext uri="{FF2B5EF4-FFF2-40B4-BE49-F238E27FC236}">
                <a16:creationId xmlns:a16="http://schemas.microsoft.com/office/drawing/2014/main" id="{D7891539-1BA0-7511-3623-24AD2E543084}"/>
              </a:ext>
            </a:extLst>
          </p:cNvPr>
          <p:cNvPicPr>
            <a:picLocks noGrp="1" noChangeAspect="1"/>
          </p:cNvPicPr>
          <p:nvPr>
            <p:ph idx="1"/>
          </p:nvPr>
        </p:nvPicPr>
        <p:blipFill>
          <a:blip r:embed="rId4"/>
          <a:stretch>
            <a:fillRect/>
          </a:stretch>
        </p:blipFill>
        <p:spPr>
          <a:xfrm>
            <a:off x="364595" y="2221992"/>
            <a:ext cx="2376826" cy="1891582"/>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C2E56CEF-9F05-909A-7383-7D2CF57F3A06}"/>
              </a:ext>
            </a:extLst>
          </p:cNvPr>
          <p:cNvPicPr>
            <a:picLocks noChangeAspect="1"/>
          </p:cNvPicPr>
          <p:nvPr/>
        </p:nvPicPr>
        <p:blipFill>
          <a:blip r:embed="rId5"/>
          <a:stretch>
            <a:fillRect/>
          </a:stretch>
        </p:blipFill>
        <p:spPr>
          <a:xfrm>
            <a:off x="9907325" y="3620197"/>
            <a:ext cx="2050281" cy="294595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Callout: Left Arrow 9">
            <a:extLst>
              <a:ext uri="{FF2B5EF4-FFF2-40B4-BE49-F238E27FC236}">
                <a16:creationId xmlns:a16="http://schemas.microsoft.com/office/drawing/2014/main" id="{662133F0-6770-DE3E-0270-BB12FD65D080}"/>
              </a:ext>
            </a:extLst>
          </p:cNvPr>
          <p:cNvSpPr/>
          <p:nvPr/>
        </p:nvSpPr>
        <p:spPr>
          <a:xfrm>
            <a:off x="2384066" y="2031466"/>
            <a:ext cx="7423868" cy="2308324"/>
          </a:xfrm>
          <a:prstGeom prst="leftArrowCallout">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11" name="Callout: Right Arrow 10">
            <a:extLst>
              <a:ext uri="{FF2B5EF4-FFF2-40B4-BE49-F238E27FC236}">
                <a16:creationId xmlns:a16="http://schemas.microsoft.com/office/drawing/2014/main" id="{4A0C88A1-425A-ACC4-FB5D-C554514F5F53}"/>
              </a:ext>
            </a:extLst>
          </p:cNvPr>
          <p:cNvSpPr/>
          <p:nvPr/>
        </p:nvSpPr>
        <p:spPr>
          <a:xfrm>
            <a:off x="2401293" y="4719465"/>
            <a:ext cx="7506032" cy="1737359"/>
          </a:xfrm>
          <a:prstGeom prst="rightArrowCallout">
            <a:avLst/>
          </a:prstGeom>
          <a:ln/>
        </p:spPr>
        <p:style>
          <a:lnRef idx="2">
            <a:schemeClr val="accent6"/>
          </a:lnRef>
          <a:fillRef idx="1">
            <a:schemeClr val="lt1"/>
          </a:fillRef>
          <a:effectRef idx="0">
            <a:schemeClr val="accent6"/>
          </a:effectRef>
          <a:fontRef idx="minor">
            <a:schemeClr val="dk1"/>
          </a:fontRef>
        </p:style>
        <p:txBody>
          <a:bodyPr rtlCol="0" anchor="ctr"/>
          <a:lstStyle/>
          <a:p>
            <a:pPr fontAlgn="t"/>
            <a:r>
              <a:rPr lang="en-GB" dirty="0">
                <a:solidFill>
                  <a:schemeClr val="tx1"/>
                </a:solidFill>
              </a:rPr>
              <a:t>Places duties on public bodies, including secure estate services, relating to:</a:t>
            </a:r>
          </a:p>
          <a:p>
            <a:pPr marL="285750" indent="-285750" fontAlgn="t">
              <a:buFont typeface="Arial" panose="020B0604020202020204" pitchFamily="34" charset="0"/>
              <a:buChar char="•"/>
            </a:pPr>
            <a:r>
              <a:rPr lang="en-GB" dirty="0">
                <a:solidFill>
                  <a:schemeClr val="tx1"/>
                </a:solidFill>
              </a:rPr>
              <a:t>Support following diagnosis</a:t>
            </a:r>
          </a:p>
          <a:p>
            <a:pPr marL="285750" indent="-285750" fontAlgn="t">
              <a:buFont typeface="Arial" panose="020B0604020202020204" pitchFamily="34" charset="0"/>
              <a:buChar char="•"/>
            </a:pPr>
            <a:r>
              <a:rPr lang="en-GB" dirty="0">
                <a:solidFill>
                  <a:schemeClr val="tx1"/>
                </a:solidFill>
              </a:rPr>
              <a:t>Access to health and social care in custody</a:t>
            </a:r>
          </a:p>
          <a:p>
            <a:pPr marL="285750" indent="-285750" fontAlgn="t">
              <a:buFont typeface="Arial" panose="020B0604020202020204" pitchFamily="34" charset="0"/>
              <a:buChar char="•"/>
            </a:pPr>
            <a:r>
              <a:rPr lang="en-GB" dirty="0">
                <a:solidFill>
                  <a:schemeClr val="tx1"/>
                </a:solidFill>
              </a:rPr>
              <a:t>Advocacy</a:t>
            </a:r>
          </a:p>
          <a:p>
            <a:pPr marL="285750" indent="-285750" fontAlgn="t">
              <a:buFont typeface="Arial" panose="020B0604020202020204" pitchFamily="34" charset="0"/>
              <a:buChar char="•"/>
            </a:pPr>
            <a:r>
              <a:rPr lang="en-GB" dirty="0">
                <a:solidFill>
                  <a:schemeClr val="tx1"/>
                </a:solidFill>
              </a:rPr>
              <a:t>Staff training in autism awareness</a:t>
            </a:r>
          </a:p>
        </p:txBody>
      </p:sp>
      <p:sp>
        <p:nvSpPr>
          <p:cNvPr id="12" name="TextBox 11">
            <a:extLst>
              <a:ext uri="{FF2B5EF4-FFF2-40B4-BE49-F238E27FC236}">
                <a16:creationId xmlns:a16="http://schemas.microsoft.com/office/drawing/2014/main" id="{84C1B83B-8EAD-D536-E1BD-F4C273656FDD}"/>
              </a:ext>
            </a:extLst>
          </p:cNvPr>
          <p:cNvSpPr txBox="1"/>
          <p:nvPr/>
        </p:nvSpPr>
        <p:spPr>
          <a:xfrm>
            <a:off x="5088835" y="2162755"/>
            <a:ext cx="4818490" cy="2308324"/>
          </a:xfrm>
          <a:prstGeom prst="rect">
            <a:avLst/>
          </a:prstGeom>
          <a:noFill/>
        </p:spPr>
        <p:txBody>
          <a:bodyPr wrap="square" rtlCol="0">
            <a:spAutoFit/>
          </a:bodyPr>
          <a:lstStyle/>
          <a:p>
            <a:r>
              <a:rPr lang="en-GB" b="1" dirty="0"/>
              <a:t>Equality Act (2010)</a:t>
            </a:r>
            <a:endParaRPr lang="en-GB" dirty="0"/>
          </a:p>
          <a:p>
            <a:pPr marL="285750" indent="-285750">
              <a:buFontTx/>
              <a:buChar char="-"/>
            </a:pPr>
            <a:r>
              <a:rPr lang="en-GB" dirty="0"/>
              <a:t>Requires police forces to make </a:t>
            </a:r>
            <a:r>
              <a:rPr lang="en-GB" b="1" dirty="0"/>
              <a:t>reasonable adjustments </a:t>
            </a:r>
            <a:r>
              <a:rPr lang="en-GB" dirty="0"/>
              <a:t>prevent disadvantage</a:t>
            </a:r>
          </a:p>
          <a:p>
            <a:pPr fontAlgn="t"/>
            <a:r>
              <a:rPr lang="en-GB" b="1" dirty="0"/>
              <a:t>Human Rights Act (1998): Article 3</a:t>
            </a:r>
            <a:r>
              <a:rPr lang="en-GB" dirty="0"/>
              <a:t> – freedom from degrading treatment</a:t>
            </a:r>
          </a:p>
          <a:p>
            <a:pPr fontAlgn="t"/>
            <a:r>
              <a:rPr lang="en-GB" b="1" dirty="0"/>
              <a:t>Article 5</a:t>
            </a:r>
            <a:r>
              <a:rPr lang="en-GB" dirty="0"/>
              <a:t> – right to liberty and security</a:t>
            </a:r>
          </a:p>
          <a:p>
            <a:pPr fontAlgn="t"/>
            <a:r>
              <a:rPr lang="en-GB" b="1" dirty="0"/>
              <a:t>Article 6</a:t>
            </a:r>
            <a:r>
              <a:rPr lang="en-GB" dirty="0"/>
              <a:t> – right to a fair trial</a:t>
            </a:r>
          </a:p>
          <a:p>
            <a:pPr marL="285750" indent="-285750">
              <a:buFontTx/>
              <a:buChar char="-"/>
            </a:pPr>
            <a:endParaRPr lang="en-GB" b="1" dirty="0"/>
          </a:p>
        </p:txBody>
      </p:sp>
    </p:spTree>
    <p:extLst>
      <p:ext uri="{BB962C8B-B14F-4D97-AF65-F5344CB8AC3E}">
        <p14:creationId xmlns:p14="http://schemas.microsoft.com/office/powerpoint/2010/main" val="744735752"/>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071C4-AAA0-B9AE-1A62-8C46C7AA638F}"/>
              </a:ext>
            </a:extLst>
          </p:cNvPr>
          <p:cNvSpPr>
            <a:spLocks noGrp="1"/>
          </p:cNvSpPr>
          <p:nvPr>
            <p:ph type="title"/>
          </p:nvPr>
        </p:nvSpPr>
        <p:spPr/>
        <p:txBody>
          <a:bodyPr>
            <a:normAutofit fontScale="90000"/>
          </a:bodyPr>
          <a:lstStyle/>
          <a:p>
            <a:r>
              <a:rPr lang="en-GB" dirty="0"/>
              <a:t>CUSTODY, INTERVIEWS AND PROCEDURAL JUSTICE</a:t>
            </a:r>
          </a:p>
        </p:txBody>
      </p:sp>
      <p:sp>
        <p:nvSpPr>
          <p:cNvPr id="3" name="Content Placeholder 2">
            <a:extLst>
              <a:ext uri="{FF2B5EF4-FFF2-40B4-BE49-F238E27FC236}">
                <a16:creationId xmlns:a16="http://schemas.microsoft.com/office/drawing/2014/main" id="{9963EC0D-A570-ECD0-BD2E-F2DEEA164961}"/>
              </a:ext>
            </a:extLst>
          </p:cNvPr>
          <p:cNvSpPr>
            <a:spLocks noGrp="1"/>
          </p:cNvSpPr>
          <p:nvPr>
            <p:ph idx="1"/>
          </p:nvPr>
        </p:nvSpPr>
        <p:spPr/>
        <p:txBody>
          <a:bodyPr/>
          <a:lstStyle/>
          <a:p>
            <a:r>
              <a:rPr lang="en-GB" dirty="0"/>
              <a:t>ICVA (2024)</a:t>
            </a:r>
          </a:p>
        </p:txBody>
      </p:sp>
      <p:pic>
        <p:nvPicPr>
          <p:cNvPr id="5" name="Picture 4">
            <a:hlinkClick r:id="rId4"/>
            <a:extLst>
              <a:ext uri="{FF2B5EF4-FFF2-40B4-BE49-F238E27FC236}">
                <a16:creationId xmlns:a16="http://schemas.microsoft.com/office/drawing/2014/main" id="{0777B06A-B6B6-527D-1688-C79FBD8BC390}"/>
              </a:ext>
            </a:extLst>
          </p:cNvPr>
          <p:cNvPicPr>
            <a:picLocks noChangeAspect="1"/>
          </p:cNvPicPr>
          <p:nvPr/>
        </p:nvPicPr>
        <p:blipFill>
          <a:blip r:embed="rId5"/>
          <a:stretch>
            <a:fillRect/>
          </a:stretch>
        </p:blipFill>
        <p:spPr>
          <a:xfrm>
            <a:off x="500713" y="2699218"/>
            <a:ext cx="3904309" cy="314896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6" name="Online Media 5" title="Inside police custody - take a look behind locked doors">
            <a:hlinkClick r:id="" action="ppaction://media"/>
            <a:extLst>
              <a:ext uri="{FF2B5EF4-FFF2-40B4-BE49-F238E27FC236}">
                <a16:creationId xmlns:a16="http://schemas.microsoft.com/office/drawing/2014/main" id="{E456A1E7-3B72-419D-689F-228C8D10C4DD}"/>
              </a:ext>
            </a:extLst>
          </p:cNvPr>
          <p:cNvPicPr>
            <a:picLocks noRot="1" noChangeAspect="1"/>
          </p:cNvPicPr>
          <p:nvPr>
            <a:videoFile r:link="rId1"/>
          </p:nvPr>
        </p:nvPicPr>
        <p:blipFill>
          <a:blip r:embed="rId6"/>
          <a:stretch>
            <a:fillRect/>
          </a:stretch>
        </p:blipFill>
        <p:spPr>
          <a:xfrm>
            <a:off x="5135526" y="1886301"/>
            <a:ext cx="6456296" cy="3647807"/>
          </a:xfrm>
          <a:prstGeom prst="rect">
            <a:avLst/>
          </a:prstGeom>
        </p:spPr>
      </p:pic>
    </p:spTree>
    <p:extLst>
      <p:ext uri="{BB962C8B-B14F-4D97-AF65-F5344CB8AC3E}">
        <p14:creationId xmlns:p14="http://schemas.microsoft.com/office/powerpoint/2010/main" val="368998234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5DB0160-E137-BD3F-F71F-C9D66D2E72DC}"/>
              </a:ext>
            </a:extLst>
          </p:cNvPr>
          <p:cNvPicPr>
            <a:picLocks noChangeAspect="1"/>
          </p:cNvPicPr>
          <p:nvPr/>
        </p:nvPicPr>
        <p:blipFill>
          <a:blip r:embed="rId3"/>
          <a:stretch>
            <a:fillRect/>
          </a:stretch>
        </p:blipFill>
        <p:spPr>
          <a:xfrm>
            <a:off x="701969" y="771276"/>
            <a:ext cx="4498184" cy="514024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TextBox 9">
            <a:extLst>
              <a:ext uri="{FF2B5EF4-FFF2-40B4-BE49-F238E27FC236}">
                <a16:creationId xmlns:a16="http://schemas.microsoft.com/office/drawing/2014/main" id="{944946C1-A0D9-D588-C5CF-9F10B04E3527}"/>
              </a:ext>
            </a:extLst>
          </p:cNvPr>
          <p:cNvSpPr txBox="1"/>
          <p:nvPr/>
        </p:nvSpPr>
        <p:spPr>
          <a:xfrm>
            <a:off x="6035040" y="1335819"/>
            <a:ext cx="5351228" cy="4801314"/>
          </a:xfrm>
          <a:prstGeom prst="rect">
            <a:avLst/>
          </a:prstGeom>
          <a:noFill/>
        </p:spPr>
        <p:txBody>
          <a:bodyPr wrap="square" rtlCol="0">
            <a:spAutoFit/>
          </a:bodyPr>
          <a:lstStyle/>
          <a:p>
            <a:pPr fontAlgn="t"/>
            <a:r>
              <a:rPr lang="en-GB" dirty="0"/>
              <a:t>You are a custody sergeant in Swansea central police station. An adult detainee arrives who appears anxious, avoids eye contact, and struggles to follow instructions. Officers suspect they may be autistic, though they have no recorded diagnosis.</a:t>
            </a:r>
          </a:p>
          <a:p>
            <a:pPr fontAlgn="t"/>
            <a:r>
              <a:rPr lang="en-GB" dirty="0"/>
              <a:t>Write a brief response explaining:</a:t>
            </a:r>
          </a:p>
          <a:p>
            <a:pPr fontAlgn="t"/>
            <a:endParaRPr lang="en-GB" dirty="0"/>
          </a:p>
          <a:p>
            <a:pPr fontAlgn="t"/>
            <a:r>
              <a:rPr lang="en-GB" b="1" dirty="0"/>
              <a:t>What steps you should take</a:t>
            </a:r>
            <a:r>
              <a:rPr lang="en-GB" dirty="0"/>
              <a:t>, according to PACE and the concerns raised in the article.</a:t>
            </a:r>
          </a:p>
          <a:p>
            <a:pPr fontAlgn="t"/>
            <a:r>
              <a:rPr lang="en-GB" b="1" dirty="0"/>
              <a:t>What risks may arise</a:t>
            </a:r>
            <a:r>
              <a:rPr lang="en-GB" dirty="0"/>
              <a:t> if these steps are not followed (e.g., misinterpreting autistic behaviour as non‑compliance).</a:t>
            </a:r>
          </a:p>
          <a:p>
            <a:pPr fontAlgn="t"/>
            <a:r>
              <a:rPr lang="en-GB" b="1" dirty="0"/>
              <a:t>What reasonable adjustments</a:t>
            </a:r>
            <a:r>
              <a:rPr lang="en-GB" dirty="0"/>
              <a:t> you would implement.</a:t>
            </a:r>
          </a:p>
          <a:p>
            <a:pPr fontAlgn="t"/>
            <a:r>
              <a:rPr lang="en-GB" dirty="0"/>
              <a:t>Use the article’s insights about lived experiences and systemic weaknesses to justify your decisions.</a:t>
            </a:r>
          </a:p>
          <a:p>
            <a:endParaRPr lang="en-GB" dirty="0"/>
          </a:p>
        </p:txBody>
      </p:sp>
      <p:sp>
        <p:nvSpPr>
          <p:cNvPr id="11" name="TextBox 10">
            <a:extLst>
              <a:ext uri="{FF2B5EF4-FFF2-40B4-BE49-F238E27FC236}">
                <a16:creationId xmlns:a16="http://schemas.microsoft.com/office/drawing/2014/main" id="{1CAC5976-87C9-ED0B-FDB5-B9BB325324A3}"/>
              </a:ext>
            </a:extLst>
          </p:cNvPr>
          <p:cNvSpPr txBox="1"/>
          <p:nvPr/>
        </p:nvSpPr>
        <p:spPr>
          <a:xfrm>
            <a:off x="6313336" y="206734"/>
            <a:ext cx="3180521" cy="369332"/>
          </a:xfrm>
          <a:prstGeom prst="rect">
            <a:avLst/>
          </a:prstGeom>
          <a:noFill/>
        </p:spPr>
        <p:txBody>
          <a:bodyPr wrap="square" rtlCol="0">
            <a:spAutoFit/>
          </a:bodyPr>
          <a:lstStyle/>
          <a:p>
            <a:r>
              <a:rPr lang="en-GB" dirty="0"/>
              <a:t>TASK</a:t>
            </a:r>
          </a:p>
        </p:txBody>
      </p:sp>
    </p:spTree>
    <p:extLst>
      <p:ext uri="{BB962C8B-B14F-4D97-AF65-F5344CB8AC3E}">
        <p14:creationId xmlns:p14="http://schemas.microsoft.com/office/powerpoint/2010/main" val="3379636209"/>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B1A71-4019-2A3C-DCC5-1019F5F85104}"/>
              </a:ext>
            </a:extLst>
          </p:cNvPr>
          <p:cNvSpPr>
            <a:spLocks noGrp="1"/>
          </p:cNvSpPr>
          <p:nvPr>
            <p:ph type="title"/>
          </p:nvPr>
        </p:nvSpPr>
        <p:spPr/>
        <p:txBody>
          <a:bodyPr>
            <a:normAutofit fontScale="90000"/>
          </a:bodyPr>
          <a:lstStyle/>
          <a:p>
            <a:r>
              <a:rPr lang="en-GB" dirty="0"/>
              <a:t>TASK - Evaluating Fairness in Police Custody: Autism &amp; Vulnerability</a:t>
            </a:r>
            <a:br>
              <a:rPr lang="en-GB" dirty="0"/>
            </a:br>
            <a:endParaRPr lang="en-GB" dirty="0"/>
          </a:p>
        </p:txBody>
      </p:sp>
      <p:sp>
        <p:nvSpPr>
          <p:cNvPr id="3" name="Content Placeholder 2">
            <a:extLst>
              <a:ext uri="{FF2B5EF4-FFF2-40B4-BE49-F238E27FC236}">
                <a16:creationId xmlns:a16="http://schemas.microsoft.com/office/drawing/2014/main" id="{2A21D0AC-1AAB-C13C-6530-7DFFF499A0DE}"/>
              </a:ext>
            </a:extLst>
          </p:cNvPr>
          <p:cNvSpPr>
            <a:spLocks noGrp="1"/>
          </p:cNvSpPr>
          <p:nvPr>
            <p:ph idx="1"/>
          </p:nvPr>
        </p:nvSpPr>
        <p:spPr/>
        <p:txBody>
          <a:bodyPr>
            <a:normAutofit lnSpcReduction="10000"/>
          </a:bodyPr>
          <a:lstStyle/>
          <a:p>
            <a:r>
              <a:rPr lang="en-GB" b="1" dirty="0"/>
              <a:t>Instructions</a:t>
            </a:r>
            <a:endParaRPr lang="en-GB" dirty="0"/>
          </a:p>
          <a:p>
            <a:r>
              <a:rPr lang="en-GB" dirty="0"/>
              <a:t>Read each of the three custody scenarios.</a:t>
            </a:r>
            <a:br>
              <a:rPr lang="en-GB" dirty="0"/>
            </a:br>
            <a:r>
              <a:rPr lang="en-GB" dirty="0"/>
              <a:t>For each scenario:</a:t>
            </a:r>
          </a:p>
          <a:p>
            <a:pPr lvl="0"/>
            <a:r>
              <a:rPr lang="en-GB" b="1" dirty="0"/>
              <a:t>Rate the fairness</a:t>
            </a:r>
            <a:r>
              <a:rPr lang="en-GB" dirty="0"/>
              <a:t> of the police actions on a scale from </a:t>
            </a:r>
            <a:r>
              <a:rPr lang="en-GB" b="1" dirty="0"/>
              <a:t>1 to 5</a:t>
            </a:r>
            <a:r>
              <a:rPr lang="en-GB" dirty="0"/>
              <a:t> </a:t>
            </a:r>
          </a:p>
          <a:p>
            <a:pPr lvl="1"/>
            <a:r>
              <a:rPr lang="en-GB" dirty="0"/>
              <a:t>1 = Very unfair</a:t>
            </a:r>
          </a:p>
          <a:p>
            <a:pPr lvl="1"/>
            <a:r>
              <a:rPr lang="en-GB" dirty="0"/>
              <a:t>5 = Very fair</a:t>
            </a:r>
          </a:p>
          <a:p>
            <a:pPr lvl="0"/>
            <a:r>
              <a:rPr lang="en-GB" b="1" dirty="0"/>
              <a:t>Identify three key issues</a:t>
            </a:r>
            <a:r>
              <a:rPr lang="en-GB" dirty="0"/>
              <a:t> that may impact fairness, vulnerability, or procedural justice.</a:t>
            </a:r>
          </a:p>
          <a:p>
            <a:pPr lvl="0"/>
            <a:r>
              <a:rPr lang="en-GB" b="1" dirty="0"/>
              <a:t>Recommend at least two adjustments</a:t>
            </a:r>
            <a:r>
              <a:rPr lang="en-GB" dirty="0"/>
              <a:t> that could improve fairness for the autistic detainee.</a:t>
            </a:r>
          </a:p>
          <a:p>
            <a:r>
              <a:rPr lang="en-GB" dirty="0"/>
              <a:t>You may work individually, in pairs, or small groups.</a:t>
            </a:r>
          </a:p>
          <a:p>
            <a:endParaRPr lang="en-GB" dirty="0"/>
          </a:p>
        </p:txBody>
      </p:sp>
    </p:spTree>
    <p:extLst>
      <p:ext uri="{BB962C8B-B14F-4D97-AF65-F5344CB8AC3E}">
        <p14:creationId xmlns:p14="http://schemas.microsoft.com/office/powerpoint/2010/main" val="3610665056"/>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3E6D8-87A0-53CC-2316-D04808C879A0}"/>
              </a:ext>
            </a:extLst>
          </p:cNvPr>
          <p:cNvSpPr>
            <a:spLocks noGrp="1"/>
          </p:cNvSpPr>
          <p:nvPr>
            <p:ph type="title"/>
          </p:nvPr>
        </p:nvSpPr>
        <p:spPr/>
        <p:txBody>
          <a:bodyPr/>
          <a:lstStyle/>
          <a:p>
            <a:r>
              <a:rPr lang="en-GB" dirty="0"/>
              <a:t>POLICE INTERVIEWS</a:t>
            </a:r>
          </a:p>
        </p:txBody>
      </p:sp>
      <p:sp>
        <p:nvSpPr>
          <p:cNvPr id="3" name="Content Placeholder 2">
            <a:extLst>
              <a:ext uri="{FF2B5EF4-FFF2-40B4-BE49-F238E27FC236}">
                <a16:creationId xmlns:a16="http://schemas.microsoft.com/office/drawing/2014/main" id="{B4DFB1A4-3A38-A2A9-5E50-F6990C7B42E4}"/>
              </a:ext>
            </a:extLst>
          </p:cNvPr>
          <p:cNvSpPr>
            <a:spLocks noGrp="1"/>
          </p:cNvSpPr>
          <p:nvPr>
            <p:ph idx="1"/>
          </p:nvPr>
        </p:nvSpPr>
        <p:spPr>
          <a:xfrm rot="10800000" flipV="1">
            <a:off x="700635" y="2221992"/>
            <a:ext cx="6399879" cy="3975652"/>
          </a:xfrm>
        </p:spPr>
        <p:txBody>
          <a:bodyPr>
            <a:normAutofit/>
          </a:bodyPr>
          <a:lstStyle/>
          <a:p>
            <a:pPr marL="0" indent="0">
              <a:buNone/>
            </a:pPr>
            <a:r>
              <a:rPr lang="en-GB" sz="4000" dirty="0"/>
              <a:t>P- Planning and Preparation</a:t>
            </a:r>
          </a:p>
          <a:p>
            <a:pPr marL="0" indent="0">
              <a:buNone/>
            </a:pPr>
            <a:r>
              <a:rPr lang="en-GB" sz="4000" dirty="0"/>
              <a:t>E – Engage and Explain</a:t>
            </a:r>
          </a:p>
          <a:p>
            <a:pPr marL="0" indent="0">
              <a:buNone/>
            </a:pPr>
            <a:r>
              <a:rPr lang="en-GB" sz="4000" dirty="0"/>
              <a:t>A - Account</a:t>
            </a:r>
          </a:p>
          <a:p>
            <a:pPr marL="0" indent="0">
              <a:buNone/>
            </a:pPr>
            <a:r>
              <a:rPr lang="en-GB" sz="4000" dirty="0"/>
              <a:t>C - Closure</a:t>
            </a:r>
          </a:p>
          <a:p>
            <a:pPr marL="0" indent="0">
              <a:buNone/>
            </a:pPr>
            <a:r>
              <a:rPr lang="en-GB" sz="4000" dirty="0"/>
              <a:t>E - Evaluation</a:t>
            </a:r>
          </a:p>
        </p:txBody>
      </p:sp>
      <p:sp>
        <p:nvSpPr>
          <p:cNvPr id="4" name="TextBox 3">
            <a:extLst>
              <a:ext uri="{FF2B5EF4-FFF2-40B4-BE49-F238E27FC236}">
                <a16:creationId xmlns:a16="http://schemas.microsoft.com/office/drawing/2014/main" id="{77E9AEDC-7723-13FF-F435-256254C1036C}"/>
              </a:ext>
            </a:extLst>
          </p:cNvPr>
          <p:cNvSpPr txBox="1"/>
          <p:nvPr/>
        </p:nvSpPr>
        <p:spPr>
          <a:xfrm>
            <a:off x="7113012" y="1123240"/>
            <a:ext cx="4349364" cy="1200329"/>
          </a:xfrm>
          <a:prstGeom prst="rect">
            <a:avLst/>
          </a:prstGeom>
          <a:noFill/>
        </p:spPr>
        <p:txBody>
          <a:bodyPr wrap="square" rtlCol="0">
            <a:spAutoFit/>
          </a:bodyPr>
          <a:lstStyle/>
          <a:p>
            <a:r>
              <a:rPr lang="en-GB" dirty="0"/>
              <a:t>P- The interviewer should review all evidence, consider the interviewees background, vulnerabilities, communication needs etc.</a:t>
            </a:r>
          </a:p>
        </p:txBody>
      </p:sp>
      <p:sp>
        <p:nvSpPr>
          <p:cNvPr id="5" name="TextBox 4">
            <a:extLst>
              <a:ext uri="{FF2B5EF4-FFF2-40B4-BE49-F238E27FC236}">
                <a16:creationId xmlns:a16="http://schemas.microsoft.com/office/drawing/2014/main" id="{1FDA4D7C-8A2D-EB88-EA4E-5DC370CFCEAD}"/>
              </a:ext>
            </a:extLst>
          </p:cNvPr>
          <p:cNvSpPr txBox="1"/>
          <p:nvPr/>
        </p:nvSpPr>
        <p:spPr>
          <a:xfrm>
            <a:off x="7100514" y="2532409"/>
            <a:ext cx="3951799" cy="923330"/>
          </a:xfrm>
          <a:prstGeom prst="rect">
            <a:avLst/>
          </a:prstGeom>
          <a:noFill/>
        </p:spPr>
        <p:txBody>
          <a:bodyPr wrap="square" rtlCol="0">
            <a:spAutoFit/>
          </a:bodyPr>
          <a:lstStyle/>
          <a:p>
            <a:r>
              <a:rPr lang="en-GB" dirty="0"/>
              <a:t>E – Explain the purpose, procedures and the interviewees rights to build rapport.</a:t>
            </a:r>
          </a:p>
        </p:txBody>
      </p:sp>
      <p:sp>
        <p:nvSpPr>
          <p:cNvPr id="6" name="TextBox 5">
            <a:extLst>
              <a:ext uri="{FF2B5EF4-FFF2-40B4-BE49-F238E27FC236}">
                <a16:creationId xmlns:a16="http://schemas.microsoft.com/office/drawing/2014/main" id="{2A0B81BE-87A3-8565-2692-4C0D98CC64F5}"/>
              </a:ext>
            </a:extLst>
          </p:cNvPr>
          <p:cNvSpPr txBox="1"/>
          <p:nvPr/>
        </p:nvSpPr>
        <p:spPr>
          <a:xfrm>
            <a:off x="7100514" y="3665551"/>
            <a:ext cx="4164164" cy="1477328"/>
          </a:xfrm>
          <a:prstGeom prst="rect">
            <a:avLst/>
          </a:prstGeom>
          <a:noFill/>
        </p:spPr>
        <p:txBody>
          <a:bodyPr wrap="square" rtlCol="0">
            <a:spAutoFit/>
          </a:bodyPr>
          <a:lstStyle/>
          <a:p>
            <a:r>
              <a:rPr lang="en-GB" dirty="0"/>
              <a:t>A – Account, Clarification and Challenge. Interviewee gives their own narrative account. </a:t>
            </a:r>
          </a:p>
          <a:p>
            <a:endParaRPr lang="en-GB" dirty="0"/>
          </a:p>
          <a:p>
            <a:endParaRPr lang="en-GB" dirty="0"/>
          </a:p>
        </p:txBody>
      </p:sp>
      <p:sp>
        <p:nvSpPr>
          <p:cNvPr id="7" name="TextBox 6">
            <a:extLst>
              <a:ext uri="{FF2B5EF4-FFF2-40B4-BE49-F238E27FC236}">
                <a16:creationId xmlns:a16="http://schemas.microsoft.com/office/drawing/2014/main" id="{494358C2-B736-C470-580A-D5701DCC9733}"/>
              </a:ext>
            </a:extLst>
          </p:cNvPr>
          <p:cNvSpPr txBox="1"/>
          <p:nvPr/>
        </p:nvSpPr>
        <p:spPr>
          <a:xfrm>
            <a:off x="7100514" y="4746929"/>
            <a:ext cx="4164164" cy="1477328"/>
          </a:xfrm>
          <a:prstGeom prst="rect">
            <a:avLst/>
          </a:prstGeom>
          <a:noFill/>
        </p:spPr>
        <p:txBody>
          <a:bodyPr wrap="square" rtlCol="0">
            <a:spAutoFit/>
          </a:bodyPr>
          <a:lstStyle/>
          <a:p>
            <a:r>
              <a:rPr lang="en-GB" dirty="0"/>
              <a:t>C – The interview ends properly ensuring that the interviewee understands what will happen next.</a:t>
            </a:r>
          </a:p>
          <a:p>
            <a:endParaRPr lang="en-GB" dirty="0"/>
          </a:p>
          <a:p>
            <a:endParaRPr lang="en-GB" dirty="0"/>
          </a:p>
        </p:txBody>
      </p:sp>
      <p:sp>
        <p:nvSpPr>
          <p:cNvPr id="8" name="TextBox 7">
            <a:extLst>
              <a:ext uri="{FF2B5EF4-FFF2-40B4-BE49-F238E27FC236}">
                <a16:creationId xmlns:a16="http://schemas.microsoft.com/office/drawing/2014/main" id="{05E60211-F68D-CA07-2EB2-9D0F7B80DA82}"/>
              </a:ext>
            </a:extLst>
          </p:cNvPr>
          <p:cNvSpPr txBox="1"/>
          <p:nvPr/>
        </p:nvSpPr>
        <p:spPr>
          <a:xfrm rot="10800000" flipV="1">
            <a:off x="7113012" y="5901092"/>
            <a:ext cx="4164164" cy="646331"/>
          </a:xfrm>
          <a:prstGeom prst="rect">
            <a:avLst/>
          </a:prstGeom>
          <a:solidFill>
            <a:schemeClr val="bg1"/>
          </a:solidFill>
        </p:spPr>
        <p:txBody>
          <a:bodyPr wrap="square" rtlCol="0">
            <a:spAutoFit/>
          </a:bodyPr>
          <a:lstStyle/>
          <a:p>
            <a:r>
              <a:rPr lang="en-GB" dirty="0"/>
              <a:t>E – Interviewer should evaluate whether the objectives have been met.</a:t>
            </a:r>
          </a:p>
        </p:txBody>
      </p:sp>
    </p:spTree>
    <p:extLst>
      <p:ext uri="{BB962C8B-B14F-4D97-AF65-F5344CB8AC3E}">
        <p14:creationId xmlns:p14="http://schemas.microsoft.com/office/powerpoint/2010/main" val="311894821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barn(inVertical)">
                                      <p:cBhvr>
                                        <p:cTn id="24" dur="500"/>
                                        <p:tgtEl>
                                          <p:spTgt spid="4"/>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1000"/>
                                        <p:tgtEl>
                                          <p:spTgt spid="5"/>
                                        </p:tgtEl>
                                      </p:cBhvr>
                                    </p:animEffect>
                                    <p:anim calcmode="lin" valueType="num">
                                      <p:cBhvr>
                                        <p:cTn id="30" dur="1000" fill="hold"/>
                                        <p:tgtEl>
                                          <p:spTgt spid="5"/>
                                        </p:tgtEl>
                                        <p:attrNameLst>
                                          <p:attrName>ppt_x</p:attrName>
                                        </p:attrNameLst>
                                      </p:cBhvr>
                                      <p:tavLst>
                                        <p:tav tm="0">
                                          <p:val>
                                            <p:strVal val="#ppt_x"/>
                                          </p:val>
                                        </p:tav>
                                        <p:tav tm="100000">
                                          <p:val>
                                            <p:strVal val="#ppt_x"/>
                                          </p:val>
                                        </p:tav>
                                      </p:tavLst>
                                    </p:anim>
                                    <p:anim calcmode="lin" valueType="num">
                                      <p:cBhvr>
                                        <p:cTn id="3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1000"/>
                                        <p:tgtEl>
                                          <p:spTgt spid="6"/>
                                        </p:tgtEl>
                                      </p:cBhvr>
                                    </p:animEffect>
                                    <p:anim calcmode="lin" valueType="num">
                                      <p:cBhvr>
                                        <p:cTn id="37" dur="1000" fill="hold"/>
                                        <p:tgtEl>
                                          <p:spTgt spid="6"/>
                                        </p:tgtEl>
                                        <p:attrNameLst>
                                          <p:attrName>ppt_x</p:attrName>
                                        </p:attrNameLst>
                                      </p:cBhvr>
                                      <p:tavLst>
                                        <p:tav tm="0">
                                          <p:val>
                                            <p:strVal val="#ppt_x"/>
                                          </p:val>
                                        </p:tav>
                                        <p:tav tm="100000">
                                          <p:val>
                                            <p:strVal val="#ppt_x"/>
                                          </p:val>
                                        </p:tav>
                                      </p:tavLst>
                                    </p:anim>
                                    <p:anim calcmode="lin" valueType="num">
                                      <p:cBhvr>
                                        <p:cTn id="3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1000"/>
                                        <p:tgtEl>
                                          <p:spTgt spid="7"/>
                                        </p:tgtEl>
                                      </p:cBhvr>
                                    </p:animEffect>
                                    <p:anim calcmode="lin" valueType="num">
                                      <p:cBhvr>
                                        <p:cTn id="44" dur="1000" fill="hold"/>
                                        <p:tgtEl>
                                          <p:spTgt spid="7"/>
                                        </p:tgtEl>
                                        <p:attrNameLst>
                                          <p:attrName>ppt_x</p:attrName>
                                        </p:attrNameLst>
                                      </p:cBhvr>
                                      <p:tavLst>
                                        <p:tav tm="0">
                                          <p:val>
                                            <p:strVal val="#ppt_x"/>
                                          </p:val>
                                        </p:tav>
                                        <p:tav tm="100000">
                                          <p:val>
                                            <p:strVal val="#ppt_x"/>
                                          </p:val>
                                        </p:tav>
                                      </p:tavLst>
                                    </p:anim>
                                    <p:anim calcmode="lin" valueType="num">
                                      <p:cBhvr>
                                        <p:cTn id="4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8"/>
                                        </p:tgtEl>
                                        <p:attrNameLst>
                                          <p:attrName>style.visibility</p:attrName>
                                        </p:attrNameLst>
                                      </p:cBhvr>
                                      <p:to>
                                        <p:strVal val="visible"/>
                                      </p:to>
                                    </p:set>
                                    <p:animEffect transition="in" filter="fade">
                                      <p:cBhvr>
                                        <p:cTn id="50" dur="1000"/>
                                        <p:tgtEl>
                                          <p:spTgt spid="8"/>
                                        </p:tgtEl>
                                      </p:cBhvr>
                                    </p:animEffect>
                                    <p:anim calcmode="lin" valueType="num">
                                      <p:cBhvr>
                                        <p:cTn id="51" dur="1000" fill="hold"/>
                                        <p:tgtEl>
                                          <p:spTgt spid="8"/>
                                        </p:tgtEl>
                                        <p:attrNameLst>
                                          <p:attrName>ppt_x</p:attrName>
                                        </p:attrNameLst>
                                      </p:cBhvr>
                                      <p:tavLst>
                                        <p:tav tm="0">
                                          <p:val>
                                            <p:strVal val="#ppt_x"/>
                                          </p:val>
                                        </p:tav>
                                        <p:tav tm="100000">
                                          <p:val>
                                            <p:strVal val="#ppt_x"/>
                                          </p:val>
                                        </p:tav>
                                      </p:tavLst>
                                    </p:anim>
                                    <p:anim calcmode="lin" valueType="num">
                                      <p:cBhvr>
                                        <p:cTn id="5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84B7E5-825A-4F17-A2D9-3DE1DC1C26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DD50D8-2D92-A277-141A-F2B871411004}"/>
              </a:ext>
            </a:extLst>
          </p:cNvPr>
          <p:cNvSpPr>
            <a:spLocks noGrp="1"/>
          </p:cNvSpPr>
          <p:nvPr>
            <p:ph type="title"/>
          </p:nvPr>
        </p:nvSpPr>
        <p:spPr/>
        <p:txBody>
          <a:bodyPr>
            <a:normAutofit fontScale="90000"/>
          </a:bodyPr>
          <a:lstStyle/>
          <a:p>
            <a:r>
              <a:rPr lang="en-GB" dirty="0"/>
              <a:t>POLICE INTERVIEWS –</a:t>
            </a:r>
            <a:br>
              <a:rPr lang="en-GB" dirty="0"/>
            </a:br>
            <a:r>
              <a:rPr lang="en-GB" dirty="0">
                <a:solidFill>
                  <a:srgbClr val="00B0F0"/>
                </a:solidFill>
              </a:rPr>
              <a:t>adjustments</a:t>
            </a:r>
          </a:p>
        </p:txBody>
      </p:sp>
      <p:sp>
        <p:nvSpPr>
          <p:cNvPr id="3" name="Content Placeholder 2">
            <a:extLst>
              <a:ext uri="{FF2B5EF4-FFF2-40B4-BE49-F238E27FC236}">
                <a16:creationId xmlns:a16="http://schemas.microsoft.com/office/drawing/2014/main" id="{B32A90B8-4BD2-46C5-9C96-C0997B510896}"/>
              </a:ext>
            </a:extLst>
          </p:cNvPr>
          <p:cNvSpPr>
            <a:spLocks noGrp="1"/>
          </p:cNvSpPr>
          <p:nvPr>
            <p:ph idx="1"/>
          </p:nvPr>
        </p:nvSpPr>
        <p:spPr>
          <a:xfrm rot="10800000" flipV="1">
            <a:off x="700635" y="2221992"/>
            <a:ext cx="6399879" cy="3975652"/>
          </a:xfrm>
        </p:spPr>
        <p:txBody>
          <a:bodyPr>
            <a:normAutofit/>
          </a:bodyPr>
          <a:lstStyle/>
          <a:p>
            <a:pPr marL="0" indent="0">
              <a:buNone/>
            </a:pPr>
            <a:r>
              <a:rPr lang="en-GB" sz="4000" dirty="0"/>
              <a:t>P- Planning and Preparation</a:t>
            </a:r>
          </a:p>
          <a:p>
            <a:pPr marL="0" indent="0">
              <a:buNone/>
            </a:pPr>
            <a:r>
              <a:rPr lang="en-GB" sz="4000" dirty="0"/>
              <a:t>E – Engage and Explain</a:t>
            </a:r>
          </a:p>
          <a:p>
            <a:pPr marL="0" indent="0">
              <a:buNone/>
            </a:pPr>
            <a:r>
              <a:rPr lang="en-GB" sz="4000" dirty="0"/>
              <a:t>A - Account</a:t>
            </a:r>
          </a:p>
          <a:p>
            <a:pPr marL="0" indent="0">
              <a:buNone/>
            </a:pPr>
            <a:r>
              <a:rPr lang="en-GB" sz="4000" dirty="0"/>
              <a:t>C - Closure</a:t>
            </a:r>
          </a:p>
          <a:p>
            <a:pPr marL="0" indent="0">
              <a:buNone/>
            </a:pPr>
            <a:r>
              <a:rPr lang="en-GB" sz="4000" dirty="0"/>
              <a:t>E - Evaluation</a:t>
            </a:r>
          </a:p>
        </p:txBody>
      </p:sp>
      <p:sp>
        <p:nvSpPr>
          <p:cNvPr id="4" name="TextBox 3">
            <a:extLst>
              <a:ext uri="{FF2B5EF4-FFF2-40B4-BE49-F238E27FC236}">
                <a16:creationId xmlns:a16="http://schemas.microsoft.com/office/drawing/2014/main" id="{1AFC421B-2B3D-6786-FDD3-C5DF6EC58BC9}"/>
              </a:ext>
            </a:extLst>
          </p:cNvPr>
          <p:cNvSpPr txBox="1"/>
          <p:nvPr/>
        </p:nvSpPr>
        <p:spPr>
          <a:xfrm>
            <a:off x="7113012" y="1123240"/>
            <a:ext cx="4349364" cy="923330"/>
          </a:xfrm>
          <a:prstGeom prst="rect">
            <a:avLst/>
          </a:prstGeom>
          <a:noFill/>
        </p:spPr>
        <p:txBody>
          <a:bodyPr wrap="square" rtlCol="0">
            <a:spAutoFit/>
          </a:bodyPr>
          <a:lstStyle/>
          <a:p>
            <a:r>
              <a:rPr lang="en-GB" dirty="0"/>
              <a:t>P – Identify vulnerabilities early, arrange an AA, prepare specific questions, consider sensory needs.</a:t>
            </a:r>
          </a:p>
        </p:txBody>
      </p:sp>
      <p:sp>
        <p:nvSpPr>
          <p:cNvPr id="5" name="TextBox 4">
            <a:extLst>
              <a:ext uri="{FF2B5EF4-FFF2-40B4-BE49-F238E27FC236}">
                <a16:creationId xmlns:a16="http://schemas.microsoft.com/office/drawing/2014/main" id="{91DF4CD1-6EDE-852D-3F81-E9A60C795E46}"/>
              </a:ext>
            </a:extLst>
          </p:cNvPr>
          <p:cNvSpPr txBox="1"/>
          <p:nvPr/>
        </p:nvSpPr>
        <p:spPr>
          <a:xfrm>
            <a:off x="7100514" y="2532409"/>
            <a:ext cx="3951799" cy="923330"/>
          </a:xfrm>
          <a:prstGeom prst="rect">
            <a:avLst/>
          </a:prstGeom>
          <a:noFill/>
        </p:spPr>
        <p:txBody>
          <a:bodyPr wrap="square" rtlCol="0">
            <a:spAutoFit/>
          </a:bodyPr>
          <a:lstStyle/>
          <a:p>
            <a:r>
              <a:rPr lang="en-GB" dirty="0"/>
              <a:t>E –Build rapport through clarity, explain the structure visually, set ground rules.</a:t>
            </a:r>
          </a:p>
        </p:txBody>
      </p:sp>
      <p:sp>
        <p:nvSpPr>
          <p:cNvPr id="6" name="TextBox 5">
            <a:extLst>
              <a:ext uri="{FF2B5EF4-FFF2-40B4-BE49-F238E27FC236}">
                <a16:creationId xmlns:a16="http://schemas.microsoft.com/office/drawing/2014/main" id="{5C8EEB21-CDA4-4437-1F41-DFB5243EA8C8}"/>
              </a:ext>
            </a:extLst>
          </p:cNvPr>
          <p:cNvSpPr txBox="1"/>
          <p:nvPr/>
        </p:nvSpPr>
        <p:spPr>
          <a:xfrm>
            <a:off x="7100514" y="3665551"/>
            <a:ext cx="4164164" cy="1200329"/>
          </a:xfrm>
          <a:prstGeom prst="rect">
            <a:avLst/>
          </a:prstGeom>
          <a:noFill/>
        </p:spPr>
        <p:txBody>
          <a:bodyPr wrap="square" rtlCol="0">
            <a:spAutoFit/>
          </a:bodyPr>
          <a:lstStyle/>
          <a:p>
            <a:r>
              <a:rPr lang="en-GB" dirty="0"/>
              <a:t>A – Avoid very open-ended questions, use time bounded prompts, give extra processing time.</a:t>
            </a:r>
          </a:p>
          <a:p>
            <a:endParaRPr lang="en-GB" dirty="0"/>
          </a:p>
        </p:txBody>
      </p:sp>
      <p:sp>
        <p:nvSpPr>
          <p:cNvPr id="7" name="TextBox 6">
            <a:extLst>
              <a:ext uri="{FF2B5EF4-FFF2-40B4-BE49-F238E27FC236}">
                <a16:creationId xmlns:a16="http://schemas.microsoft.com/office/drawing/2014/main" id="{B38379BB-983B-2ACF-9A69-02E3FB13307E}"/>
              </a:ext>
            </a:extLst>
          </p:cNvPr>
          <p:cNvSpPr txBox="1"/>
          <p:nvPr/>
        </p:nvSpPr>
        <p:spPr>
          <a:xfrm>
            <a:off x="7100514" y="4746929"/>
            <a:ext cx="4164164" cy="923330"/>
          </a:xfrm>
          <a:prstGeom prst="rect">
            <a:avLst/>
          </a:prstGeom>
          <a:noFill/>
        </p:spPr>
        <p:txBody>
          <a:bodyPr wrap="square" rtlCol="0">
            <a:spAutoFit/>
          </a:bodyPr>
          <a:lstStyle/>
          <a:p>
            <a:r>
              <a:rPr lang="en-GB" dirty="0"/>
              <a:t>C – Provide a predictable, calm ending and check for explicit understanding.</a:t>
            </a:r>
          </a:p>
          <a:p>
            <a:endParaRPr lang="en-GB" dirty="0"/>
          </a:p>
        </p:txBody>
      </p:sp>
      <p:sp>
        <p:nvSpPr>
          <p:cNvPr id="8" name="TextBox 7">
            <a:extLst>
              <a:ext uri="{FF2B5EF4-FFF2-40B4-BE49-F238E27FC236}">
                <a16:creationId xmlns:a16="http://schemas.microsoft.com/office/drawing/2014/main" id="{CA2B091C-9E56-8114-6D5F-09785BC81CDF}"/>
              </a:ext>
            </a:extLst>
          </p:cNvPr>
          <p:cNvSpPr txBox="1"/>
          <p:nvPr/>
        </p:nvSpPr>
        <p:spPr>
          <a:xfrm rot="10800000" flipV="1">
            <a:off x="7113012" y="5901092"/>
            <a:ext cx="4164164" cy="646331"/>
          </a:xfrm>
          <a:prstGeom prst="rect">
            <a:avLst/>
          </a:prstGeom>
          <a:solidFill>
            <a:schemeClr val="bg1"/>
          </a:solidFill>
        </p:spPr>
        <p:txBody>
          <a:bodyPr wrap="square" rtlCol="0">
            <a:spAutoFit/>
          </a:bodyPr>
          <a:lstStyle/>
          <a:p>
            <a:r>
              <a:rPr lang="en-GB" dirty="0"/>
              <a:t>E – Interviewer should evaluate whether the adaptations were appropriate.</a:t>
            </a:r>
          </a:p>
        </p:txBody>
      </p:sp>
    </p:spTree>
    <p:extLst>
      <p:ext uri="{BB962C8B-B14F-4D97-AF65-F5344CB8AC3E}">
        <p14:creationId xmlns:p14="http://schemas.microsoft.com/office/powerpoint/2010/main" val="15010397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barn(inVertical)">
                                      <p:cBhvr>
                                        <p:cTn id="24" dur="500"/>
                                        <p:tgtEl>
                                          <p:spTgt spid="4"/>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1000"/>
                                        <p:tgtEl>
                                          <p:spTgt spid="5"/>
                                        </p:tgtEl>
                                      </p:cBhvr>
                                    </p:animEffect>
                                    <p:anim calcmode="lin" valueType="num">
                                      <p:cBhvr>
                                        <p:cTn id="30" dur="1000" fill="hold"/>
                                        <p:tgtEl>
                                          <p:spTgt spid="5"/>
                                        </p:tgtEl>
                                        <p:attrNameLst>
                                          <p:attrName>ppt_x</p:attrName>
                                        </p:attrNameLst>
                                      </p:cBhvr>
                                      <p:tavLst>
                                        <p:tav tm="0">
                                          <p:val>
                                            <p:strVal val="#ppt_x"/>
                                          </p:val>
                                        </p:tav>
                                        <p:tav tm="100000">
                                          <p:val>
                                            <p:strVal val="#ppt_x"/>
                                          </p:val>
                                        </p:tav>
                                      </p:tavLst>
                                    </p:anim>
                                    <p:anim calcmode="lin" valueType="num">
                                      <p:cBhvr>
                                        <p:cTn id="3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1000"/>
                                        <p:tgtEl>
                                          <p:spTgt spid="6"/>
                                        </p:tgtEl>
                                      </p:cBhvr>
                                    </p:animEffect>
                                    <p:anim calcmode="lin" valueType="num">
                                      <p:cBhvr>
                                        <p:cTn id="37" dur="1000" fill="hold"/>
                                        <p:tgtEl>
                                          <p:spTgt spid="6"/>
                                        </p:tgtEl>
                                        <p:attrNameLst>
                                          <p:attrName>ppt_x</p:attrName>
                                        </p:attrNameLst>
                                      </p:cBhvr>
                                      <p:tavLst>
                                        <p:tav tm="0">
                                          <p:val>
                                            <p:strVal val="#ppt_x"/>
                                          </p:val>
                                        </p:tav>
                                        <p:tav tm="100000">
                                          <p:val>
                                            <p:strVal val="#ppt_x"/>
                                          </p:val>
                                        </p:tav>
                                      </p:tavLst>
                                    </p:anim>
                                    <p:anim calcmode="lin" valueType="num">
                                      <p:cBhvr>
                                        <p:cTn id="3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1000"/>
                                        <p:tgtEl>
                                          <p:spTgt spid="7"/>
                                        </p:tgtEl>
                                      </p:cBhvr>
                                    </p:animEffect>
                                    <p:anim calcmode="lin" valueType="num">
                                      <p:cBhvr>
                                        <p:cTn id="44" dur="1000" fill="hold"/>
                                        <p:tgtEl>
                                          <p:spTgt spid="7"/>
                                        </p:tgtEl>
                                        <p:attrNameLst>
                                          <p:attrName>ppt_x</p:attrName>
                                        </p:attrNameLst>
                                      </p:cBhvr>
                                      <p:tavLst>
                                        <p:tav tm="0">
                                          <p:val>
                                            <p:strVal val="#ppt_x"/>
                                          </p:val>
                                        </p:tav>
                                        <p:tav tm="100000">
                                          <p:val>
                                            <p:strVal val="#ppt_x"/>
                                          </p:val>
                                        </p:tav>
                                      </p:tavLst>
                                    </p:anim>
                                    <p:anim calcmode="lin" valueType="num">
                                      <p:cBhvr>
                                        <p:cTn id="4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8"/>
                                        </p:tgtEl>
                                        <p:attrNameLst>
                                          <p:attrName>style.visibility</p:attrName>
                                        </p:attrNameLst>
                                      </p:cBhvr>
                                      <p:to>
                                        <p:strVal val="visible"/>
                                      </p:to>
                                    </p:set>
                                    <p:animEffect transition="in" filter="fade">
                                      <p:cBhvr>
                                        <p:cTn id="50" dur="1000"/>
                                        <p:tgtEl>
                                          <p:spTgt spid="8"/>
                                        </p:tgtEl>
                                      </p:cBhvr>
                                    </p:animEffect>
                                    <p:anim calcmode="lin" valueType="num">
                                      <p:cBhvr>
                                        <p:cTn id="51" dur="1000" fill="hold"/>
                                        <p:tgtEl>
                                          <p:spTgt spid="8"/>
                                        </p:tgtEl>
                                        <p:attrNameLst>
                                          <p:attrName>ppt_x</p:attrName>
                                        </p:attrNameLst>
                                      </p:cBhvr>
                                      <p:tavLst>
                                        <p:tav tm="0">
                                          <p:val>
                                            <p:strVal val="#ppt_x"/>
                                          </p:val>
                                        </p:tav>
                                        <p:tav tm="100000">
                                          <p:val>
                                            <p:strVal val="#ppt_x"/>
                                          </p:val>
                                        </p:tav>
                                      </p:tavLst>
                                    </p:anim>
                                    <p:anim calcmode="lin" valueType="num">
                                      <p:cBhvr>
                                        <p:cTn id="5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12286-5289-7475-1FEF-5B3AE3199D62}"/>
              </a:ext>
            </a:extLst>
          </p:cNvPr>
          <p:cNvSpPr>
            <a:spLocks noGrp="1"/>
          </p:cNvSpPr>
          <p:nvPr>
            <p:ph type="title"/>
          </p:nvPr>
        </p:nvSpPr>
        <p:spPr/>
        <p:txBody>
          <a:bodyPr/>
          <a:lstStyle/>
          <a:p>
            <a:r>
              <a:rPr lang="en-GB" dirty="0"/>
              <a:t>Task – PROBLEMATIC INTERVIEW QUESTIONS</a:t>
            </a:r>
          </a:p>
        </p:txBody>
      </p:sp>
      <p:sp>
        <p:nvSpPr>
          <p:cNvPr id="3" name="Content Placeholder 2">
            <a:extLst>
              <a:ext uri="{FF2B5EF4-FFF2-40B4-BE49-F238E27FC236}">
                <a16:creationId xmlns:a16="http://schemas.microsoft.com/office/drawing/2014/main" id="{D8EF042C-B898-A88A-2F7A-C3F1B44AE9BA}"/>
              </a:ext>
            </a:extLst>
          </p:cNvPr>
          <p:cNvSpPr>
            <a:spLocks noGrp="1"/>
          </p:cNvSpPr>
          <p:nvPr>
            <p:ph idx="1"/>
          </p:nvPr>
        </p:nvSpPr>
        <p:spPr/>
        <p:txBody>
          <a:bodyPr/>
          <a:lstStyle/>
          <a:p>
            <a:pPr marL="0" indent="0">
              <a:buNone/>
            </a:pPr>
            <a:r>
              <a:rPr lang="en-GB" dirty="0"/>
              <a:t>Q1: “Why were you acting so suspiciously when the officer approached you?”</a:t>
            </a:r>
          </a:p>
          <a:p>
            <a:pPr marL="0" indent="0">
              <a:buNone/>
            </a:pPr>
            <a:endParaRPr lang="en-GB" dirty="0"/>
          </a:p>
          <a:p>
            <a:pPr marL="0" indent="0">
              <a:buNone/>
            </a:pPr>
            <a:r>
              <a:rPr lang="en-GB" dirty="0"/>
              <a:t>Q2: “Tell me everything that happened from start to finish, just go.”</a:t>
            </a:r>
          </a:p>
          <a:p>
            <a:pPr marL="0" indent="0">
              <a:buNone/>
            </a:pPr>
            <a:endParaRPr lang="en-GB" dirty="0"/>
          </a:p>
          <a:p>
            <a:pPr marL="0" indent="0">
              <a:buNone/>
            </a:pPr>
            <a:r>
              <a:rPr lang="en-GB" dirty="0"/>
              <a:t>Q3: “You knew what you were doing, didn’t you?”</a:t>
            </a:r>
          </a:p>
          <a:p>
            <a:pPr marL="0" indent="0">
              <a:buNone/>
            </a:pPr>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2733F8D7-748D-E8D0-EB84-DE68A2A35541}"/>
              </a:ext>
            </a:extLst>
          </p:cNvPr>
          <p:cNvSpPr txBox="1"/>
          <p:nvPr/>
        </p:nvSpPr>
        <p:spPr>
          <a:xfrm>
            <a:off x="7354956" y="3861352"/>
            <a:ext cx="4540195" cy="2831544"/>
          </a:xfrm>
          <a:prstGeom prst="rect">
            <a:avLst/>
          </a:prstGeom>
          <a:solidFill>
            <a:schemeClr val="accent2">
              <a:lumMod val="20000"/>
              <a:lumOff val="80000"/>
            </a:schemeClr>
          </a:solidFill>
        </p:spPr>
        <p:txBody>
          <a:bodyPr wrap="square" rtlCol="0">
            <a:spAutoFit/>
          </a:bodyPr>
          <a:lstStyle/>
          <a:p>
            <a:pPr marL="285750" lvl="0" indent="-285750">
              <a:buFont typeface="Arial" panose="020B0604020202020204" pitchFamily="34" charset="0"/>
              <a:buChar char="•"/>
            </a:pPr>
            <a:r>
              <a:rPr lang="en-GB" sz="1600" b="1" dirty="0"/>
              <a:t>Identify the problem(s)</a:t>
            </a:r>
            <a:br>
              <a:rPr lang="en-GB" sz="1600" dirty="0"/>
            </a:br>
            <a:r>
              <a:rPr lang="en-GB" sz="1600" dirty="0"/>
              <a:t>(e.g., leading language, complexity, ambiguity, rapid-fire questioning, assumption of intent)</a:t>
            </a:r>
          </a:p>
          <a:p>
            <a:pPr marL="285750" lvl="0" indent="-285750">
              <a:buFont typeface="Arial" panose="020B0604020202020204" pitchFamily="34" charset="0"/>
              <a:buChar char="•"/>
            </a:pPr>
            <a:r>
              <a:rPr lang="en-GB" sz="1600" b="1" dirty="0"/>
              <a:t>Rewrite the question</a:t>
            </a:r>
            <a:r>
              <a:rPr lang="en-GB" sz="1600" dirty="0"/>
              <a:t> in a way that:</a:t>
            </a:r>
          </a:p>
          <a:p>
            <a:pPr lvl="1"/>
            <a:r>
              <a:rPr lang="en-GB" sz="1600" dirty="0"/>
              <a:t>Uses </a:t>
            </a:r>
            <a:r>
              <a:rPr lang="en-GB" sz="1600" b="1" dirty="0"/>
              <a:t>plain, concrete language</a:t>
            </a:r>
            <a:endParaRPr lang="en-GB" sz="1600" dirty="0"/>
          </a:p>
          <a:p>
            <a:pPr lvl="1"/>
            <a:r>
              <a:rPr lang="en-GB" sz="1600" dirty="0"/>
              <a:t>Allows for </a:t>
            </a:r>
            <a:r>
              <a:rPr lang="en-GB" sz="1600" b="1" dirty="0"/>
              <a:t>processing time</a:t>
            </a:r>
            <a:endParaRPr lang="en-GB" sz="1600" dirty="0"/>
          </a:p>
          <a:p>
            <a:pPr lvl="1"/>
            <a:r>
              <a:rPr lang="en-GB" sz="1600" dirty="0"/>
              <a:t>Avoids assumptions</a:t>
            </a:r>
          </a:p>
          <a:p>
            <a:pPr lvl="1"/>
            <a:r>
              <a:rPr lang="en-GB" sz="1600" dirty="0"/>
              <a:t>Follows the principles of the </a:t>
            </a:r>
            <a:r>
              <a:rPr lang="en-GB" sz="1600" b="1" dirty="0"/>
              <a:t>PEACE interview model</a:t>
            </a:r>
            <a:endParaRPr lang="en-GB" sz="1600" dirty="0"/>
          </a:p>
          <a:p>
            <a:pPr lvl="1"/>
            <a:r>
              <a:rPr lang="en-GB" sz="1600" dirty="0"/>
              <a:t>Supports fairness and clarity</a:t>
            </a:r>
          </a:p>
          <a:p>
            <a:endParaRPr lang="en-GB" dirty="0"/>
          </a:p>
        </p:txBody>
      </p:sp>
    </p:spTree>
    <p:extLst>
      <p:ext uri="{BB962C8B-B14F-4D97-AF65-F5344CB8AC3E}">
        <p14:creationId xmlns:p14="http://schemas.microsoft.com/office/powerpoint/2010/main" val="298398234"/>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F141A9-F329-6859-1D7B-18ECFCECB155}"/>
              </a:ext>
            </a:extLst>
          </p:cNvPr>
          <p:cNvSpPr>
            <a:spLocks noGrp="1"/>
          </p:cNvSpPr>
          <p:nvPr>
            <p:ph type="title"/>
          </p:nvPr>
        </p:nvSpPr>
        <p:spPr>
          <a:xfrm>
            <a:off x="700087" y="909638"/>
            <a:ext cx="10691813" cy="1155618"/>
          </a:xfrm>
        </p:spPr>
        <p:txBody>
          <a:bodyPr>
            <a:normAutofit/>
          </a:bodyPr>
          <a:lstStyle/>
          <a:p>
            <a:r>
              <a:rPr lang="en-GB" dirty="0"/>
              <a:t>THINKPOINT</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52CB28D-41C7-8532-F17A-6C486A56B5CC}"/>
              </a:ext>
            </a:extLst>
          </p:cNvPr>
          <p:cNvGraphicFramePr>
            <a:graphicFrameLocks noGrp="1"/>
          </p:cNvGraphicFramePr>
          <p:nvPr>
            <p:ph idx="1"/>
            <p:extLst>
              <p:ext uri="{D42A27DB-BD31-4B8C-83A1-F6EECF244321}">
                <p14:modId xmlns:p14="http://schemas.microsoft.com/office/powerpoint/2010/main" val="3503776565"/>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539705"/>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1820E-89D7-1240-FFE1-37292C664135}"/>
              </a:ext>
            </a:extLst>
          </p:cNvPr>
          <p:cNvSpPr>
            <a:spLocks noGrp="1"/>
          </p:cNvSpPr>
          <p:nvPr>
            <p:ph type="title"/>
          </p:nvPr>
        </p:nvSpPr>
        <p:spPr/>
        <p:txBody>
          <a:bodyPr/>
          <a:lstStyle/>
          <a:p>
            <a:r>
              <a:rPr lang="en-GB" dirty="0"/>
              <a:t>RESOURCES</a:t>
            </a:r>
          </a:p>
        </p:txBody>
      </p:sp>
      <p:sp>
        <p:nvSpPr>
          <p:cNvPr id="5" name="Content Placeholder 4">
            <a:extLst>
              <a:ext uri="{FF2B5EF4-FFF2-40B4-BE49-F238E27FC236}">
                <a16:creationId xmlns:a16="http://schemas.microsoft.com/office/drawing/2014/main" id="{3949786E-EC85-BEF3-9C33-31925B418C50}"/>
              </a:ext>
            </a:extLst>
          </p:cNvPr>
          <p:cNvSpPr>
            <a:spLocks noGrp="1"/>
          </p:cNvSpPr>
          <p:nvPr>
            <p:ph idx="1"/>
          </p:nvPr>
        </p:nvSpPr>
        <p:spPr>
          <a:xfrm>
            <a:off x="700635" y="1828800"/>
            <a:ext cx="10691265" cy="4133088"/>
          </a:xfrm>
        </p:spPr>
        <p:txBody>
          <a:bodyPr>
            <a:normAutofit fontScale="40000" lnSpcReduction="20000"/>
          </a:bodyPr>
          <a:lstStyle/>
          <a:p>
            <a:pPr lvl="0"/>
            <a:r>
              <a:rPr lang="en-GB" sz="2800" b="1" dirty="0"/>
              <a:t>Bagnall, R. &amp; Maras, K. (2026)</a:t>
            </a:r>
            <a:r>
              <a:rPr lang="en-GB" sz="2800" dirty="0"/>
              <a:t> </a:t>
            </a:r>
            <a:r>
              <a:rPr lang="en-GB" sz="2800" i="1" dirty="0"/>
              <a:t>Autism in the Criminal Justice System: An Individual, Interpersonal, and Environmental (IIE) Model of Vulnerability</a:t>
            </a:r>
            <a:r>
              <a:rPr lang="en-GB" sz="2800" dirty="0"/>
              <a:t>. Defending Vulnerability Blog.</a:t>
            </a:r>
            <a:br>
              <a:rPr lang="en-GB" sz="2800" dirty="0"/>
            </a:br>
            <a:r>
              <a:rPr lang="en-GB" sz="2800" dirty="0"/>
              <a:t>Available at: https://defendingvulnerability.wordpress.com/ </a:t>
            </a:r>
            <a:r>
              <a:rPr lang="en-GB" sz="2800" u="sng" dirty="0">
                <a:hlinkClick r:id="rId3"/>
              </a:rPr>
              <a:t>[</a:t>
            </a:r>
            <a:r>
              <a:rPr lang="en-GB" sz="2800" u="sng" dirty="0" err="1">
                <a:hlinkClick r:id="rId3"/>
              </a:rPr>
              <a:t>defendingv</a:t>
            </a:r>
            <a:r>
              <a:rPr lang="en-GB" sz="2800" u="sng" dirty="0">
                <a:hlinkClick r:id="rId3"/>
              </a:rPr>
              <a:t>...dpress.com]</a:t>
            </a:r>
            <a:endParaRPr lang="en-GB" sz="2800" dirty="0"/>
          </a:p>
          <a:p>
            <a:pPr lvl="0"/>
            <a:r>
              <a:rPr lang="en-GB" sz="2800" b="1" dirty="0"/>
              <a:t>Bagnall, R. et al. (2023)</a:t>
            </a:r>
            <a:r>
              <a:rPr lang="en-GB" sz="2800" dirty="0"/>
              <a:t> </a:t>
            </a:r>
            <a:r>
              <a:rPr lang="en-GB" sz="2800" i="1" dirty="0"/>
              <a:t>Police suspect interviews with autistic adults: The impact of truth telling versus deception on testimony</a:t>
            </a:r>
            <a:r>
              <a:rPr lang="en-GB" sz="2800" dirty="0"/>
              <a:t>. </a:t>
            </a:r>
            <a:r>
              <a:rPr lang="en-GB" sz="2800" i="1" dirty="0"/>
              <a:t>Frontiers in Psychology</a:t>
            </a:r>
            <a:r>
              <a:rPr lang="en-GB" sz="2800" dirty="0"/>
              <a:t>, 14, 1117415.</a:t>
            </a:r>
            <a:br>
              <a:rPr lang="en-GB" sz="2800" dirty="0"/>
            </a:br>
            <a:r>
              <a:rPr lang="en-GB" sz="2800" dirty="0"/>
              <a:t>Open access:</a:t>
            </a:r>
            <a:br>
              <a:rPr lang="en-GB" sz="2800" dirty="0"/>
            </a:br>
            <a:r>
              <a:rPr lang="en-GB" sz="2800" dirty="0"/>
              <a:t>https://www.criminaljusticealliance.org/wp-content/uploads/Police-suspect-interviews-with-autistic-adults.pdf </a:t>
            </a:r>
            <a:r>
              <a:rPr lang="en-GB" sz="2800" u="sng" dirty="0">
                <a:hlinkClick r:id="rId4"/>
              </a:rPr>
              <a:t>[</a:t>
            </a:r>
            <a:r>
              <a:rPr lang="en-GB" sz="2800" u="sng" dirty="0" err="1">
                <a:hlinkClick r:id="rId4"/>
              </a:rPr>
              <a:t>criminalju</a:t>
            </a:r>
            <a:r>
              <a:rPr lang="en-GB" sz="2800" u="sng" dirty="0">
                <a:hlinkClick r:id="rId4"/>
              </a:rPr>
              <a:t>...liance.org]</a:t>
            </a:r>
            <a:endParaRPr lang="en-GB" sz="2800" dirty="0"/>
          </a:p>
          <a:p>
            <a:pPr lvl="0"/>
            <a:r>
              <a:rPr lang="da-DK" sz="2800" b="1" dirty="0" err="1"/>
              <a:t>Holloway</a:t>
            </a:r>
            <a:r>
              <a:rPr lang="da-DK" sz="2800" b="1" dirty="0"/>
              <a:t>, C.A. et al. </a:t>
            </a:r>
            <a:r>
              <a:rPr lang="en-GB" sz="2800" b="1" dirty="0"/>
              <a:t>(2020)</a:t>
            </a:r>
            <a:r>
              <a:rPr lang="en-GB" sz="2800" dirty="0"/>
              <a:t> </a:t>
            </a:r>
            <a:r>
              <a:rPr lang="en-GB" sz="2800" i="1" dirty="0"/>
              <a:t>Exploring the autistic and police perspectives of the custody process through a participative walkthrough</a:t>
            </a:r>
            <a:r>
              <a:rPr lang="en-GB" sz="2800" dirty="0"/>
              <a:t>. </a:t>
            </a:r>
            <a:r>
              <a:rPr lang="en-GB" sz="2800" i="1" dirty="0"/>
              <a:t>Research in Developmental Disabilities</a:t>
            </a:r>
            <a:r>
              <a:rPr lang="en-GB" sz="2800" dirty="0"/>
              <a:t>, 97, 103545.</a:t>
            </a:r>
            <a:br>
              <a:rPr lang="en-GB" sz="2800" dirty="0"/>
            </a:br>
            <a:r>
              <a:rPr lang="en-GB" sz="2800" dirty="0"/>
              <a:t>Open-access PDF available at:</a:t>
            </a:r>
            <a:br>
              <a:rPr lang="en-GB" sz="2800" dirty="0"/>
            </a:br>
            <a:r>
              <a:rPr lang="en-GB" sz="2800" dirty="0"/>
              <a:t>https://www.researchgate.net/.../Exploring-the-autistic-and-police-perspectives...pdf </a:t>
            </a:r>
            <a:r>
              <a:rPr lang="en-GB" sz="2800" u="sng" dirty="0">
                <a:hlinkClick r:id="rId5"/>
              </a:rPr>
              <a:t>[researchgate.net]</a:t>
            </a:r>
            <a:endParaRPr lang="en-GB" sz="2800" dirty="0"/>
          </a:p>
          <a:p>
            <a:pPr lvl="0"/>
            <a:r>
              <a:rPr lang="en-GB" sz="2800" b="1" dirty="0"/>
              <a:t>Holloway‑George, C.A., Munro, N., Jackson, J. &amp; Ropar, D. (2025)</a:t>
            </a:r>
            <a:r>
              <a:rPr lang="en-GB" sz="2800" dirty="0"/>
              <a:t> </a:t>
            </a:r>
            <a:r>
              <a:rPr lang="en-GB" sz="2800" i="1" dirty="0"/>
              <a:t>Experiences of Autistic People in Police Custody: The Need for Adjustments to Improve Participation in the Custody Process</a:t>
            </a:r>
            <a:r>
              <a:rPr lang="en-GB" sz="2800" dirty="0"/>
              <a:t>. </a:t>
            </a:r>
            <a:r>
              <a:rPr lang="en-GB" sz="2800" i="1" dirty="0"/>
              <a:t>Journal of Autism and Developmental Disorders</a:t>
            </a:r>
            <a:r>
              <a:rPr lang="en-GB" sz="2800" dirty="0"/>
              <a:t>, Open Access.</a:t>
            </a:r>
            <a:br>
              <a:rPr lang="en-GB" sz="2800" dirty="0"/>
            </a:br>
            <a:r>
              <a:rPr lang="en-GB" sz="2800" dirty="0"/>
              <a:t>Available at: https://link.springer.com/article/10.1007/s10803-025-06952-3 </a:t>
            </a:r>
            <a:r>
              <a:rPr lang="en-GB" sz="2800" u="sng" dirty="0">
                <a:hlinkClick r:id="rId6"/>
              </a:rPr>
              <a:t>[link.springer.com]</a:t>
            </a:r>
            <a:endParaRPr lang="en-GB" sz="2800" dirty="0"/>
          </a:p>
          <a:p>
            <a:pPr lvl="0"/>
            <a:r>
              <a:rPr lang="en-GB" sz="2800" b="1" dirty="0"/>
              <a:t>Maras, K., Mulcahy, S., Crane, L., Hawken, T. &amp; Memon, A. (Accepted)</a:t>
            </a:r>
            <a:r>
              <a:rPr lang="en-GB" sz="2800" dirty="0"/>
              <a:t> </a:t>
            </a:r>
            <a:r>
              <a:rPr lang="en-GB" sz="2800" i="1" dirty="0"/>
              <a:t>Obtaining best evidence from the autistic interviewee: Police‑reported challenges, legal requirements and psychological research-based recommendations</a:t>
            </a:r>
            <a:r>
              <a:rPr lang="en-GB" sz="2800" dirty="0"/>
              <a:t>.</a:t>
            </a:r>
            <a:br>
              <a:rPr lang="en-GB" sz="2800" dirty="0"/>
            </a:br>
            <a:r>
              <a:rPr lang="en-GB" sz="2800" dirty="0"/>
              <a:t>Available at:</a:t>
            </a:r>
            <a:br>
              <a:rPr lang="en-GB" sz="2800" dirty="0"/>
            </a:br>
            <a:r>
              <a:rPr lang="en-GB" sz="2800" dirty="0"/>
              <a:t>https://intermediaries-for-justice.org/sites/default/files/crane_iiirg_autism_and_policing_article_final_accepted_authors_version_2.pdf </a:t>
            </a:r>
            <a:r>
              <a:rPr lang="en-GB" sz="2800" u="sng" dirty="0">
                <a:hlinkClick r:id="rId7"/>
              </a:rPr>
              <a:t>[intermedia...ustice.org]</a:t>
            </a:r>
            <a:endParaRPr lang="en-GB" sz="2800" dirty="0"/>
          </a:p>
          <a:p>
            <a:pPr lvl="0"/>
            <a:r>
              <a:rPr lang="en-GB" sz="2800" b="1" dirty="0"/>
              <a:t>Smith, T. (2023)</a:t>
            </a:r>
            <a:r>
              <a:rPr lang="en-GB" sz="2800" dirty="0"/>
              <a:t> </a:t>
            </a:r>
            <a:r>
              <a:rPr lang="en-GB" sz="2800" i="1" dirty="0"/>
              <a:t>Autism and Criminal Justice: The Experience of Suspects, Defendants and Offenders in England and Wales</a:t>
            </a:r>
            <a:r>
              <a:rPr lang="en-GB" sz="2800" dirty="0"/>
              <a:t>. Routledge.</a:t>
            </a:r>
            <a:br>
              <a:rPr lang="en-GB" sz="2800" dirty="0"/>
            </a:br>
            <a:r>
              <a:rPr lang="en-GB" sz="2800" dirty="0"/>
              <a:t>Open-access preview PDF available at:</a:t>
            </a:r>
            <a:br>
              <a:rPr lang="en-GB" sz="2800" dirty="0"/>
            </a:br>
            <a:r>
              <a:rPr lang="en-GB" sz="2800" dirty="0"/>
              <a:t>https://api.pageplace.de/preview/DT0400.9781000901610_A46195189/preview-9781000901610_A46195189.pdf </a:t>
            </a:r>
            <a:r>
              <a:rPr lang="en-GB" sz="2800" u="sng" dirty="0">
                <a:hlinkClick r:id="rId8"/>
              </a:rPr>
              <a:t>[api.pageplace.de]</a:t>
            </a:r>
            <a:endParaRPr lang="en-GB" dirty="0"/>
          </a:p>
        </p:txBody>
      </p:sp>
    </p:spTree>
    <p:extLst>
      <p:ext uri="{BB962C8B-B14F-4D97-AF65-F5344CB8AC3E}">
        <p14:creationId xmlns:p14="http://schemas.microsoft.com/office/powerpoint/2010/main" val="4081639644"/>
      </p:ext>
    </p:extLst>
  </p:cSld>
  <p:clrMapOvr>
    <a:masterClrMapping/>
  </p:clrMapOvr>
  <p:transition spd="slow">
    <p:wipe/>
  </p:transition>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1884</Words>
  <Application>Microsoft Office PowerPoint</Application>
  <PresentationFormat>Widescreen</PresentationFormat>
  <Paragraphs>204</Paragraphs>
  <Slides>28</Slides>
  <Notes>26</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Aptos</vt:lpstr>
      <vt:lpstr>Arial</vt:lpstr>
      <vt:lpstr>Calisto MT</vt:lpstr>
      <vt:lpstr>Univers Condensed</vt:lpstr>
      <vt:lpstr>ChronicleVTI</vt:lpstr>
      <vt:lpstr>Embracing minds, shaping justice</vt:lpstr>
      <vt:lpstr>Learning objectives</vt:lpstr>
      <vt:lpstr>What is autism? – KEY FEATURES</vt:lpstr>
      <vt:lpstr>UNDERSTANDING AUTISM – CORE CHARACTERISTICS</vt:lpstr>
      <vt:lpstr>PowerPoint Presentation</vt:lpstr>
      <vt:lpstr>THINKPOINT</vt:lpstr>
      <vt:lpstr>WHAT IS AUTISM? Behaviours police often misinterpret</vt:lpstr>
      <vt:lpstr>PowerPoint Presentation</vt:lpstr>
      <vt:lpstr>POLICE USE OF TECHNOLOGY</vt:lpstr>
      <vt:lpstr>VISUAL ACTIVITY – CLIP 1</vt:lpstr>
      <vt:lpstr>VISUAL ACTIVITY – CLIP 2</vt:lpstr>
      <vt:lpstr>VISUAL ACTIVITY – CLIP 3</vt:lpstr>
      <vt:lpstr>PREVALENCE</vt:lpstr>
      <vt:lpstr>PREVALENCE</vt:lpstr>
      <vt:lpstr>PREVALENCE IN CRIMINAL JUSTICE CONTACT</vt:lpstr>
      <vt:lpstr>THINKPOINT</vt:lpstr>
      <vt:lpstr>TASK</vt:lpstr>
      <vt:lpstr>POLICE PERCEPTIONS &amp; COMMUNITY INTERACTIONS</vt:lpstr>
      <vt:lpstr>LEGAL PROTECTIONS for autistic people in custody</vt:lpstr>
      <vt:lpstr>LEGAL PROTECTIONS for autistic people in custody</vt:lpstr>
      <vt:lpstr>CUSTODY, INTERVIEWS AND PROCEDURAL JUSTICE</vt:lpstr>
      <vt:lpstr>PowerPoint Presentation</vt:lpstr>
      <vt:lpstr>TASK - Evaluating Fairness in Police Custody: Autism &amp; Vulnerability </vt:lpstr>
      <vt:lpstr>POLICE INTERVIEWS</vt:lpstr>
      <vt:lpstr>POLICE INTERVIEWS – adjustments</vt:lpstr>
      <vt:lpstr>Task – PROBLEMATIC INTERVIEW QUESTIONS</vt:lpstr>
      <vt:lpstr>THINKPOINT</vt:lpstr>
      <vt:lpstr>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2026-01-20T16:08:57Z</dcterms:created>
  <dcterms:modified xsi:type="dcterms:W3CDTF">2026-02-01T11:16:52Z</dcterms:modified>
</cp:coreProperties>
</file>