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80F40F-8A3F-4CAD-937B-5BC43CB1FF39}" v="726" dt="2022-12-09T11:02:50.496"/>
    <p1510:client id="{1D663CFC-7615-0091-7A2D-9D03307CD7B6}" v="17" dt="2022-12-09T11:48:02.446"/>
    <p1510:client id="{6788F0C5-5636-B3D1-8F0D-482CC8C64F4D}" v="44" dt="2022-12-09T12:55:05.244"/>
    <p1510:client id="{A33F2C5D-EE20-4263-A43C-351C356BC470}" v="158" dt="2022-12-07T13:10:16.8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Simpson (2220087)" userId="S::2220087@student.uwtsd.ac.uk::39b63ae0-a0ee-44fe-a736-0f048e4f6c97" providerId="AD" clId="Web-{6788F0C5-5636-B3D1-8F0D-482CC8C64F4D}"/>
    <pc:docChg chg="modSld">
      <pc:chgData name="Matthew Simpson (2220087)" userId="S::2220087@student.uwtsd.ac.uk::39b63ae0-a0ee-44fe-a736-0f048e4f6c97" providerId="AD" clId="Web-{6788F0C5-5636-B3D1-8F0D-482CC8C64F4D}" dt="2022-12-09T12:55:05.244" v="43"/>
      <pc:docMkLst>
        <pc:docMk/>
      </pc:docMkLst>
      <pc:sldChg chg="modTransition">
        <pc:chgData name="Matthew Simpson (2220087)" userId="S::2220087@student.uwtsd.ac.uk::39b63ae0-a0ee-44fe-a736-0f048e4f6c97" providerId="AD" clId="Web-{6788F0C5-5636-B3D1-8F0D-482CC8C64F4D}" dt="2022-12-09T12:54:36.633" v="32"/>
        <pc:sldMkLst>
          <pc:docMk/>
          <pc:sldMk cId="109857222" sldId="256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28" v="33"/>
        <pc:sldMkLst>
          <pc:docMk/>
          <pc:sldMk cId="293128926" sldId="257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28" v="34"/>
        <pc:sldMkLst>
          <pc:docMk/>
          <pc:sldMk cId="1908102126" sldId="258"/>
        </pc:sldMkLst>
      </pc:sldChg>
      <pc:sldChg chg="modSp modTransition">
        <pc:chgData name="Matthew Simpson (2220087)" userId="S::2220087@student.uwtsd.ac.uk::39b63ae0-a0ee-44fe-a736-0f048e4f6c97" providerId="AD" clId="Web-{6788F0C5-5636-B3D1-8F0D-482CC8C64F4D}" dt="2022-12-09T12:55:05.244" v="35"/>
        <pc:sldMkLst>
          <pc:docMk/>
          <pc:sldMk cId="2556303926" sldId="259"/>
        </pc:sldMkLst>
        <pc:spChg chg="mod">
          <ac:chgData name="Matthew Simpson (2220087)" userId="S::2220087@student.uwtsd.ac.uk::39b63ae0-a0ee-44fe-a736-0f048e4f6c97" providerId="AD" clId="Web-{6788F0C5-5636-B3D1-8F0D-482CC8C64F4D}" dt="2022-12-09T12:28:12.220" v="27" actId="20577"/>
          <ac:spMkLst>
            <pc:docMk/>
            <pc:sldMk cId="2556303926" sldId="259"/>
            <ac:spMk id="3" creationId="{95F2C5AC-9699-4F89-748D-70F4D475DBCF}"/>
          </ac:spMkLst>
        </pc:spChg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36"/>
        <pc:sldMkLst>
          <pc:docMk/>
          <pc:sldMk cId="1944147388" sldId="260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37"/>
        <pc:sldMkLst>
          <pc:docMk/>
          <pc:sldMk cId="897816072" sldId="261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38"/>
        <pc:sldMkLst>
          <pc:docMk/>
          <pc:sldMk cId="3021961509" sldId="262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40"/>
        <pc:sldMkLst>
          <pc:docMk/>
          <pc:sldMk cId="476845429" sldId="263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39"/>
        <pc:sldMkLst>
          <pc:docMk/>
          <pc:sldMk cId="1274196054" sldId="264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41"/>
        <pc:sldMkLst>
          <pc:docMk/>
          <pc:sldMk cId="2406416251" sldId="265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42"/>
        <pc:sldMkLst>
          <pc:docMk/>
          <pc:sldMk cId="3804907900" sldId="266"/>
        </pc:sldMkLst>
      </pc:sldChg>
      <pc:sldChg chg="modTransition">
        <pc:chgData name="Matthew Simpson (2220087)" userId="S::2220087@student.uwtsd.ac.uk::39b63ae0-a0ee-44fe-a736-0f048e4f6c97" providerId="AD" clId="Web-{6788F0C5-5636-B3D1-8F0D-482CC8C64F4D}" dt="2022-12-09T12:55:05.244" v="43"/>
        <pc:sldMkLst>
          <pc:docMk/>
          <pc:sldMk cId="2852180098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92BC41-5AE1-432E-87C7-12BF9E03D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1415" y="476778"/>
            <a:ext cx="7212450" cy="5920653"/>
          </a:xfrm>
          <a:prstGeom prst="rect">
            <a:avLst/>
          </a:prstGeom>
          <a:solidFill>
            <a:srgbClr val="54384E">
              <a:alpha val="9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1495" y="1179095"/>
            <a:ext cx="5956353" cy="3404488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>
                <a:solidFill>
                  <a:srgbClr val="FFFFFF"/>
                </a:solidFill>
              </a:rPr>
              <a:t>Mustafa Kemal Atatürk</a:t>
            </a:r>
            <a:br>
              <a:rPr lang="en-GB" sz="4800" b="1" dirty="0">
                <a:solidFill>
                  <a:srgbClr val="FFFFFF"/>
                </a:solidFill>
                <a:cs typeface="Calibri Light"/>
              </a:rPr>
            </a:br>
            <a:r>
              <a:rPr lang="en-GB" sz="4800" b="1" dirty="0">
                <a:solidFill>
                  <a:srgbClr val="FFFFFF"/>
                </a:solidFill>
              </a:rPr>
              <a:t>Father</a:t>
            </a:r>
            <a:endParaRPr lang="en-US" sz="4800" b="1" dirty="0">
              <a:solidFill>
                <a:srgbClr val="FFFFFF"/>
              </a:solidFill>
              <a:cs typeface="Calibri Light"/>
            </a:endParaRPr>
          </a:p>
          <a:p>
            <a:pPr algn="l"/>
            <a:endParaRPr lang="en-GB" sz="48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41495" y="4866870"/>
            <a:ext cx="5956353" cy="124727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b="1">
                <a:solidFill>
                  <a:srgbClr val="FFFFFF"/>
                </a:solidFill>
                <a:cs typeface="Calibri"/>
              </a:rPr>
              <a:t>1881 - </a:t>
            </a:r>
            <a:r>
              <a:rPr lang="en-GB" b="1">
                <a:solidFill>
                  <a:srgbClr val="FFFFFF"/>
                </a:solidFill>
                <a:ea typeface="+mn-lt"/>
                <a:cs typeface="+mn-lt"/>
              </a:rPr>
              <a:t>10 November 1938</a:t>
            </a:r>
            <a:endParaRPr lang="en-GB" b="1">
              <a:solidFill>
                <a:srgbClr val="FFFFFF"/>
              </a:solidFill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C0E1208-0B30-4396-AE7C-AEBFFAEE6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478" y="4713662"/>
            <a:ext cx="365760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4766B56A-B342-1C68-DBB9-5851F3FC63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47"/>
          <a:stretch/>
        </p:blipFill>
        <p:spPr>
          <a:xfrm>
            <a:off x="475488" y="476777"/>
            <a:ext cx="3864383" cy="592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7" y="321731"/>
            <a:ext cx="4142096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EE138-82CB-9C2E-489F-C9977322C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83616"/>
            <a:ext cx="3722141" cy="552057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Introduction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503" y="321732"/>
            <a:ext cx="7240765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7AFDB-9482-1379-E91A-318D6B282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269" y="583616"/>
            <a:ext cx="6594189" cy="55205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 panose="020F0502020204030204"/>
              </a:rPr>
              <a:t>The Ottomans</a:t>
            </a:r>
          </a:p>
          <a:p>
            <a:r>
              <a:rPr lang="en-GB">
                <a:solidFill>
                  <a:srgbClr val="FFFFFF"/>
                </a:solidFill>
                <a:cs typeface="Calibri" panose="020F0502020204030204"/>
              </a:rPr>
              <a:t>The Decline of the Ottoman Empire</a:t>
            </a:r>
            <a:endParaRPr lang="en-US">
              <a:solidFill>
                <a:srgbClr val="FFFFFF"/>
              </a:solidFill>
              <a:cs typeface="Calibri"/>
            </a:endParaRPr>
          </a:p>
          <a:p>
            <a:r>
              <a:rPr lang="en-GB">
                <a:solidFill>
                  <a:srgbClr val="FFFFFF"/>
                </a:solidFill>
                <a:cs typeface="Calibri" panose="020F0502020204030204"/>
              </a:rPr>
              <a:t>A changing World</a:t>
            </a:r>
          </a:p>
          <a:p>
            <a:r>
              <a:rPr lang="en-GB">
                <a:solidFill>
                  <a:srgbClr val="FFFFFF"/>
                </a:solidFill>
                <a:cs typeface="Calibri" panose="020F0502020204030204"/>
              </a:rPr>
              <a:t>East meets West</a:t>
            </a:r>
          </a:p>
          <a:p>
            <a:r>
              <a:rPr lang="en-GB">
                <a:solidFill>
                  <a:srgbClr val="FFFFFF"/>
                </a:solidFill>
                <a:cs typeface="Calibri" panose="020F0502020204030204"/>
              </a:rPr>
              <a:t>Pressures for change</a:t>
            </a:r>
          </a:p>
          <a:p>
            <a:endParaRPr lang="en-GB">
              <a:solidFill>
                <a:srgbClr val="FFFFFF"/>
              </a:solidFill>
              <a:cs typeface="Calibri" panose="020F0502020204030204"/>
            </a:endParaRPr>
          </a:p>
          <a:p>
            <a:endParaRPr lang="en-GB">
              <a:solidFill>
                <a:srgbClr val="FFFFFF"/>
              </a:solidFill>
              <a:cs typeface="Calibri" panose="020F0502020204030204"/>
            </a:endParaRPr>
          </a:p>
          <a:p>
            <a:endParaRPr lang="en-GB">
              <a:solidFill>
                <a:srgbClr val="FFFFFF"/>
              </a:solidFill>
              <a:cs typeface="Calibri" panose="020F0502020204030204"/>
            </a:endParaRPr>
          </a:p>
          <a:p>
            <a:endParaRPr lang="en-GB">
              <a:solidFill>
                <a:srgbClr val="FFFFFF"/>
              </a:solidFill>
              <a:cs typeface="Calibri" panose="020F0502020204030204"/>
            </a:endParaRPr>
          </a:p>
        </p:txBody>
      </p:sp>
      <p:pic>
        <p:nvPicPr>
          <p:cNvPr id="4" name="Picture 4" descr="Map&#10;&#10;Description automatically generated">
            <a:extLst>
              <a:ext uri="{FF2B5EF4-FFF2-40B4-BE49-F238E27FC236}">
                <a16:creationId xmlns:a16="http://schemas.microsoft.com/office/drawing/2014/main" id="{FC1DFDCF-4ACD-E2E5-19AF-40FEB3A31B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2626" y="3999682"/>
            <a:ext cx="2743200" cy="1820372"/>
          </a:xfrm>
          <a:prstGeom prst="rect">
            <a:avLst/>
          </a:prstGeom>
        </p:spPr>
      </p:pic>
      <p:pic>
        <p:nvPicPr>
          <p:cNvPr id="5" name="Picture 5" descr="Map&#10;&#10;Description automatically generated">
            <a:extLst>
              <a:ext uri="{FF2B5EF4-FFF2-40B4-BE49-F238E27FC236}">
                <a16:creationId xmlns:a16="http://schemas.microsoft.com/office/drawing/2014/main" id="{A54741CB-2AED-DB8F-93F8-5B2FDCE23A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7494" y="3988732"/>
            <a:ext cx="2455653" cy="1827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28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5AAC1-9313-3FE7-2A00-443CDB4FA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Early Years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4D295-2949-01BE-3499-62D21DCF9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Born in Salonica 1881</a:t>
            </a:r>
          </a:p>
          <a:p>
            <a:r>
              <a:rPr lang="en-GB" sz="2200">
                <a:cs typeface="Calibri"/>
              </a:rPr>
              <a:t>Family</a:t>
            </a:r>
          </a:p>
          <a:p>
            <a:r>
              <a:rPr lang="en-GB" sz="2200">
                <a:cs typeface="Calibri"/>
              </a:rPr>
              <a:t>Growing up in the Ottoman Empire</a:t>
            </a:r>
          </a:p>
          <a:p>
            <a:r>
              <a:rPr lang="en-GB" sz="2200">
                <a:cs typeface="Calibri"/>
              </a:rPr>
              <a:t>Conflicting worlds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7915AD3-9A15-7056-B875-B3AB57E647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09" r="-1" b="760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8102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3FC6F7-8115-6F85-1216-0776E9433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Early Military Career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2E40B4D-F6D8-72C3-A8BE-7B2A999989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67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2C5AC-9699-4F89-748D-70F4D475D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Beginnings of a Military career</a:t>
            </a:r>
          </a:p>
          <a:p>
            <a:r>
              <a:rPr lang="en-GB" sz="2200" dirty="0">
                <a:cs typeface="Calibri"/>
              </a:rPr>
              <a:t>Gaining Experience</a:t>
            </a:r>
          </a:p>
          <a:p>
            <a:r>
              <a:rPr lang="en-GB" sz="2200" dirty="0">
                <a:cs typeface="Calibri"/>
              </a:rPr>
              <a:t>CUP, Committee of Union and Progress</a:t>
            </a:r>
          </a:p>
          <a:p>
            <a:r>
              <a:rPr lang="en-GB" sz="2200" dirty="0">
                <a:cs typeface="Calibri"/>
              </a:rPr>
              <a:t>Need for change</a:t>
            </a: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56303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D96F7-CF41-8AA0-BB24-75E5623B4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Later Military Career</a:t>
            </a:r>
            <a:endParaRPr lang="en-GB" sz="5400" b="1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A4B956A-497D-F6A8-C0F2-BECEFD072C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68" r="21006" b="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D17F8-2CCC-DC9B-612B-50E92B798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Gallipoli Campaign</a:t>
            </a:r>
          </a:p>
          <a:p>
            <a:r>
              <a:rPr lang="en-GB" sz="2200">
                <a:cs typeface="Calibri"/>
              </a:rPr>
              <a:t>First World War</a:t>
            </a:r>
          </a:p>
          <a:p>
            <a:r>
              <a:rPr lang="en-GB" sz="2200">
                <a:cs typeface="Calibri"/>
              </a:rPr>
              <a:t>Middle Eastern Theatre</a:t>
            </a:r>
          </a:p>
          <a:p>
            <a:r>
              <a:rPr lang="en-GB" sz="2200">
                <a:cs typeface="Calibri"/>
              </a:rPr>
              <a:t>Turkish War of Independence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44147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E6682-0004-E8B9-EBBF-E55A96978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>
                <a:ea typeface="+mj-lt"/>
                <a:cs typeface="+mj-lt"/>
              </a:rPr>
              <a:t>Formation of the Turkish State</a:t>
            </a:r>
            <a:endParaRPr lang="en-GB" sz="5400" b="1">
              <a:cs typeface="Calibri Light"/>
            </a:endParaRP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D9E02-6752-34E2-CAB9-10E5EA3FD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War of Independence</a:t>
            </a:r>
          </a:p>
          <a:p>
            <a:r>
              <a:rPr lang="en-GB" sz="2200">
                <a:cs typeface="Calibri"/>
              </a:rPr>
              <a:t>Turkish – Greek hostilities</a:t>
            </a:r>
          </a:p>
          <a:p>
            <a:r>
              <a:rPr lang="en-GB" sz="2200">
                <a:cs typeface="Calibri"/>
              </a:rPr>
              <a:t>Defining Boarders</a:t>
            </a:r>
          </a:p>
          <a:p>
            <a:r>
              <a:rPr lang="en-GB" sz="2200">
                <a:cs typeface="Calibri"/>
              </a:rPr>
              <a:t>Emerging State</a:t>
            </a:r>
          </a:p>
          <a:p>
            <a:endParaRPr lang="en-GB" sz="2200">
              <a:cs typeface="Calibri"/>
            </a:endParaRPr>
          </a:p>
        </p:txBody>
      </p:sp>
      <p:pic>
        <p:nvPicPr>
          <p:cNvPr id="4" name="Picture 4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2B11A7EB-4C28-E7FA-749E-DD890CE10E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36" r="19315"/>
          <a:stretch/>
        </p:blipFill>
        <p:spPr>
          <a:xfrm>
            <a:off x="5317771" y="1935825"/>
            <a:ext cx="4501780" cy="468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816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7A2AD-088C-70E7-00FE-7BA30FF8B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Reformation and Modernisation</a:t>
            </a:r>
            <a:endParaRPr lang="en-GB" sz="5400" b="1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F1F2B1B-1F35-8F04-728F-92A85E2F58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0" r="2" b="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1493C-F1E9-F8E4-E93C-8160B5627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Education Reform</a:t>
            </a:r>
          </a:p>
          <a:p>
            <a:r>
              <a:rPr lang="en-GB" sz="2200">
                <a:cs typeface="Calibri"/>
              </a:rPr>
              <a:t>Western Leaning</a:t>
            </a:r>
          </a:p>
          <a:p>
            <a:r>
              <a:rPr lang="en-GB" sz="2200">
                <a:cs typeface="Calibri"/>
              </a:rPr>
              <a:t>Western Attire</a:t>
            </a:r>
          </a:p>
          <a:p>
            <a:r>
              <a:rPr lang="en-GB" sz="2200">
                <a:cs typeface="Calibri"/>
              </a:rPr>
              <a:t>Separation of Islamic and Secular Law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1961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E7B09-30B5-3C8E-0613-F7D6622A8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Nationalisation</a:t>
            </a:r>
            <a:endParaRPr lang="en-GB" sz="5400" b="1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165E6-C3B0-65C0-D928-034B8BCF7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Turkish Language and Alphabet</a:t>
            </a:r>
          </a:p>
          <a:p>
            <a:r>
              <a:rPr lang="en-GB" sz="2200">
                <a:ea typeface="+mn-lt"/>
                <a:cs typeface="+mn-lt"/>
              </a:rPr>
              <a:t>Vatandaş Türkçe konuş! Citizens speak Turkish!</a:t>
            </a:r>
          </a:p>
          <a:p>
            <a:r>
              <a:rPr lang="en-GB" sz="2200">
                <a:cs typeface="Calibri"/>
              </a:rPr>
              <a:t>Surname Law</a:t>
            </a:r>
          </a:p>
          <a:p>
            <a:r>
              <a:rPr lang="en-GB" sz="2200">
                <a:cs typeface="Calibri"/>
              </a:rPr>
              <a:t>Resettlement Law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4" name="Picture 4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3E714763-4092-48BF-E1BC-39B6DD527A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14" r="240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4196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8DE85-2FBE-803F-1A45-3D8144060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Opposition</a:t>
            </a:r>
            <a:endParaRPr lang="en-GB" sz="5400" b="1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A6B60-C4C1-65CA-5B75-35E9A09EC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Islamic Fundamentalism</a:t>
            </a:r>
          </a:p>
          <a:p>
            <a:r>
              <a:rPr lang="en-GB" sz="2200">
                <a:cs typeface="Calibri"/>
              </a:rPr>
              <a:t>Kurdish Question</a:t>
            </a:r>
          </a:p>
          <a:p>
            <a:r>
              <a:rPr lang="en-GB" sz="2200">
                <a:cs typeface="Calibri"/>
              </a:rPr>
              <a:t>Armenian Genocide</a:t>
            </a:r>
          </a:p>
          <a:p>
            <a:r>
              <a:rPr lang="en-GB" sz="2200">
                <a:cs typeface="Calibri"/>
              </a:rPr>
              <a:t>Mob rule</a:t>
            </a:r>
          </a:p>
          <a:p>
            <a:endParaRPr lang="en-GB" sz="2200">
              <a:cs typeface="Calibri"/>
            </a:endParaRPr>
          </a:p>
        </p:txBody>
      </p:sp>
      <p:pic>
        <p:nvPicPr>
          <p:cNvPr id="4" name="Picture 4" descr="A picture containing text, outdoor, group, old&#10;&#10;Description automatically generated">
            <a:extLst>
              <a:ext uri="{FF2B5EF4-FFF2-40B4-BE49-F238E27FC236}">
                <a16:creationId xmlns:a16="http://schemas.microsoft.com/office/drawing/2014/main" id="{CFD72718-A19D-AB03-579D-B0317EEECF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29" r="3055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6845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5EAD96-F111-7C8B-CCA4-32C45E24D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On the World Stage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D1161B1-9425-5C53-0E79-C1B8E49BF2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82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34D52-6414-FB66-E796-3BF542DE2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World Leaders Praise</a:t>
            </a:r>
          </a:p>
          <a:p>
            <a:r>
              <a:rPr lang="en-GB" sz="2200">
                <a:cs typeface="Calibri"/>
              </a:rPr>
              <a:t>Peace at Home, Peace in the World</a:t>
            </a:r>
          </a:p>
          <a:p>
            <a:r>
              <a:rPr lang="en-GB" sz="2200">
                <a:cs typeface="Calibri"/>
              </a:rPr>
              <a:t>Social Engineer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06416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C29C59CE-9D5A-4E64-9F64-161998AB2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88388-86A6-76E0-33B9-97229AB45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1809" y="365125"/>
            <a:ext cx="4851990" cy="2068086"/>
          </a:xfrm>
        </p:spPr>
        <p:txBody>
          <a:bodyPr anchor="b">
            <a:normAutofit/>
          </a:bodyPr>
          <a:lstStyle/>
          <a:p>
            <a:r>
              <a:rPr lang="en-GB" sz="5400" b="1">
                <a:cs typeface="Calibri Light"/>
              </a:rPr>
              <a:t>Death and Lasting Legacy</a:t>
            </a:r>
          </a:p>
        </p:txBody>
      </p:sp>
      <p:pic>
        <p:nvPicPr>
          <p:cNvPr id="4" name="Picture 4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48EC71F3-ECB7-3BCB-8A7C-63546F0B72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8" r="15941" b="4"/>
          <a:stretch/>
        </p:blipFill>
        <p:spPr>
          <a:xfrm>
            <a:off x="2" y="2"/>
            <a:ext cx="2873113" cy="2520153"/>
          </a:xfrm>
          <a:custGeom>
            <a:avLst/>
            <a:gdLst/>
            <a:ahLst/>
            <a:cxnLst/>
            <a:rect l="l" t="t" r="r" b="b"/>
            <a:pathLst>
              <a:path w="2873113" h="2520153">
                <a:moveTo>
                  <a:pt x="0" y="0"/>
                </a:moveTo>
                <a:lnTo>
                  <a:pt x="2863050" y="0"/>
                </a:lnTo>
                <a:lnTo>
                  <a:pt x="2860357" y="23417"/>
                </a:lnTo>
                <a:cubicBezTo>
                  <a:pt x="2854714" y="58297"/>
                  <a:pt x="2848787" y="93209"/>
                  <a:pt x="2846577" y="128562"/>
                </a:cubicBezTo>
                <a:cubicBezTo>
                  <a:pt x="2835325" y="313204"/>
                  <a:pt x="2844701" y="497594"/>
                  <a:pt x="2857292" y="681606"/>
                </a:cubicBezTo>
                <a:cubicBezTo>
                  <a:pt x="2874974" y="930009"/>
                  <a:pt x="2873501" y="1179283"/>
                  <a:pt x="2852872" y="1427485"/>
                </a:cubicBezTo>
                <a:cubicBezTo>
                  <a:pt x="2831655" y="1647555"/>
                  <a:pt x="2835660" y="1869138"/>
                  <a:pt x="2864794" y="2088415"/>
                </a:cubicBezTo>
                <a:cubicBezTo>
                  <a:pt x="2882609" y="2212685"/>
                  <a:pt x="2866535" y="2338091"/>
                  <a:pt x="2864794" y="2462992"/>
                </a:cubicBezTo>
                <a:lnTo>
                  <a:pt x="2863832" y="2503401"/>
                </a:lnTo>
                <a:lnTo>
                  <a:pt x="2759379" y="2506812"/>
                </a:lnTo>
                <a:cubicBezTo>
                  <a:pt x="2718815" y="2505399"/>
                  <a:pt x="2678327" y="2501250"/>
                  <a:pt x="2638141" y="2494371"/>
                </a:cubicBezTo>
                <a:cubicBezTo>
                  <a:pt x="2542898" y="2477013"/>
                  <a:pt x="2447655" y="2484775"/>
                  <a:pt x="2352412" y="2491125"/>
                </a:cubicBezTo>
                <a:cubicBezTo>
                  <a:pt x="2090938" y="2508483"/>
                  <a:pt x="1829464" y="2529652"/>
                  <a:pt x="1567101" y="2515539"/>
                </a:cubicBezTo>
                <a:cubicBezTo>
                  <a:pt x="1511098" y="2512576"/>
                  <a:pt x="1456492" y="2499593"/>
                  <a:pt x="1400871" y="2494229"/>
                </a:cubicBezTo>
                <a:cubicBezTo>
                  <a:pt x="1239211" y="2478564"/>
                  <a:pt x="1078187" y="2496912"/>
                  <a:pt x="916909" y="2504391"/>
                </a:cubicBezTo>
                <a:cubicBezTo>
                  <a:pt x="738423" y="2515144"/>
                  <a:pt x="559493" y="2512971"/>
                  <a:pt x="381262" y="2497899"/>
                </a:cubicBezTo>
                <a:cubicBezTo>
                  <a:pt x="284495" y="2488444"/>
                  <a:pt x="187601" y="2485233"/>
                  <a:pt x="90675" y="2486397"/>
                </a:cubicBezTo>
                <a:lnTo>
                  <a:pt x="0" y="2490996"/>
                </a:lnTo>
                <a:close/>
              </a:path>
            </a:pathLst>
          </a:custGeom>
        </p:spPr>
      </p:pic>
      <p:pic>
        <p:nvPicPr>
          <p:cNvPr id="6" name="Picture 6" descr="A picture containing person, dressed, crowd&#10;&#10;Description automatically generated">
            <a:extLst>
              <a:ext uri="{FF2B5EF4-FFF2-40B4-BE49-F238E27FC236}">
                <a16:creationId xmlns:a16="http://schemas.microsoft.com/office/drawing/2014/main" id="{888AFB35-C7FC-82D6-0960-DCD318B194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530" r="21397" b="3"/>
          <a:stretch/>
        </p:blipFill>
        <p:spPr>
          <a:xfrm>
            <a:off x="3060436" y="10"/>
            <a:ext cx="2843573" cy="2524624"/>
          </a:xfrm>
          <a:custGeom>
            <a:avLst/>
            <a:gdLst/>
            <a:ahLst/>
            <a:cxnLst/>
            <a:rect l="l" t="t" r="r" b="b"/>
            <a:pathLst>
              <a:path w="2843573" h="2524634">
                <a:moveTo>
                  <a:pt x="26682" y="0"/>
                </a:moveTo>
                <a:lnTo>
                  <a:pt x="2822452" y="0"/>
                </a:lnTo>
                <a:lnTo>
                  <a:pt x="2820993" y="10824"/>
                </a:lnTo>
                <a:cubicBezTo>
                  <a:pt x="2808235" y="122326"/>
                  <a:pt x="2818697" y="233190"/>
                  <a:pt x="2829285" y="343799"/>
                </a:cubicBezTo>
                <a:cubicBezTo>
                  <a:pt x="2840997" y="479092"/>
                  <a:pt x="2837348" y="615270"/>
                  <a:pt x="2818441" y="749749"/>
                </a:cubicBezTo>
                <a:cubicBezTo>
                  <a:pt x="2807788" y="840800"/>
                  <a:pt x="2808044" y="932796"/>
                  <a:pt x="2819207" y="1023783"/>
                </a:cubicBezTo>
                <a:cubicBezTo>
                  <a:pt x="2837578" y="1193205"/>
                  <a:pt x="2863349" y="1363775"/>
                  <a:pt x="2819207" y="1534090"/>
                </a:cubicBezTo>
                <a:cubicBezTo>
                  <a:pt x="2800453" y="1606554"/>
                  <a:pt x="2806449" y="1682589"/>
                  <a:pt x="2816911" y="1756456"/>
                </a:cubicBezTo>
                <a:cubicBezTo>
                  <a:pt x="2833853" y="1883025"/>
                  <a:pt x="2834796" y="2011227"/>
                  <a:pt x="2819717" y="2138038"/>
                </a:cubicBezTo>
                <a:cubicBezTo>
                  <a:pt x="2811335" y="2205118"/>
                  <a:pt x="2811679" y="2273002"/>
                  <a:pt x="2820738" y="2339992"/>
                </a:cubicBezTo>
                <a:cubicBezTo>
                  <a:pt x="2827117" y="2381582"/>
                  <a:pt x="2826415" y="2423364"/>
                  <a:pt x="2825315" y="2465177"/>
                </a:cubicBezTo>
                <a:lnTo>
                  <a:pt x="2825058" y="2479654"/>
                </a:lnTo>
                <a:lnTo>
                  <a:pt x="2679762" y="2483128"/>
                </a:lnTo>
                <a:cubicBezTo>
                  <a:pt x="2618897" y="2485860"/>
                  <a:pt x="2558084" y="2490067"/>
                  <a:pt x="2497351" y="2496347"/>
                </a:cubicBezTo>
                <a:cubicBezTo>
                  <a:pt x="2332771" y="2513422"/>
                  <a:pt x="2168953" y="2506649"/>
                  <a:pt x="2004501" y="2503544"/>
                </a:cubicBezTo>
                <a:cubicBezTo>
                  <a:pt x="1819728" y="2500017"/>
                  <a:pt x="1634831" y="2501710"/>
                  <a:pt x="1450058" y="2501710"/>
                </a:cubicBezTo>
                <a:cubicBezTo>
                  <a:pt x="1369673" y="2501992"/>
                  <a:pt x="1289796" y="2497193"/>
                  <a:pt x="1209792" y="2489009"/>
                </a:cubicBezTo>
                <a:cubicBezTo>
                  <a:pt x="1093723" y="2477295"/>
                  <a:pt x="978288" y="2491407"/>
                  <a:pt x="863997" y="2510177"/>
                </a:cubicBezTo>
                <a:cubicBezTo>
                  <a:pt x="784361" y="2521298"/>
                  <a:pt x="704102" y="2526010"/>
                  <a:pt x="623857" y="2524289"/>
                </a:cubicBezTo>
                <a:cubicBezTo>
                  <a:pt x="427783" y="2524430"/>
                  <a:pt x="232091" y="2514693"/>
                  <a:pt x="36524" y="2497052"/>
                </a:cubicBezTo>
                <a:lnTo>
                  <a:pt x="13350" y="2496674"/>
                </a:lnTo>
                <a:lnTo>
                  <a:pt x="17533" y="2292198"/>
                </a:lnTo>
                <a:cubicBezTo>
                  <a:pt x="19808" y="2209062"/>
                  <a:pt x="21290" y="2125926"/>
                  <a:pt x="17874" y="2042789"/>
                </a:cubicBezTo>
                <a:cubicBezTo>
                  <a:pt x="8899" y="1823109"/>
                  <a:pt x="-1415" y="1603430"/>
                  <a:pt x="13052" y="1383876"/>
                </a:cubicBezTo>
                <a:cubicBezTo>
                  <a:pt x="22963" y="1233390"/>
                  <a:pt x="35957" y="1082147"/>
                  <a:pt x="31938" y="930905"/>
                </a:cubicBezTo>
                <a:cubicBezTo>
                  <a:pt x="27652" y="775629"/>
                  <a:pt x="13587" y="620983"/>
                  <a:pt x="3274" y="466086"/>
                </a:cubicBezTo>
                <a:cubicBezTo>
                  <a:pt x="-4187" y="352451"/>
                  <a:pt x="1117" y="238378"/>
                  <a:pt x="19079" y="125790"/>
                </a:cubicBezTo>
                <a:cubicBezTo>
                  <a:pt x="25442" y="85647"/>
                  <a:pt x="27250" y="45378"/>
                  <a:pt x="26899" y="5094"/>
                </a:cubicBezTo>
                <a:close/>
              </a:path>
            </a:pathLst>
          </a:custGeom>
        </p:spPr>
      </p:pic>
      <p:sp>
        <p:nvSpPr>
          <p:cNvPr id="19" name="sketch line">
            <a:extLst>
              <a:ext uri="{FF2B5EF4-FFF2-40B4-BE49-F238E27FC236}">
                <a16:creationId xmlns:a16="http://schemas.microsoft.com/office/drawing/2014/main" id="{2EA3E16E-E32B-4992-ADBC-EA9C33A6F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809" y="2579272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sky, outdoor, ground, building&#10;&#10;Description automatically generated">
            <a:extLst>
              <a:ext uri="{FF2B5EF4-FFF2-40B4-BE49-F238E27FC236}">
                <a16:creationId xmlns:a16="http://schemas.microsoft.com/office/drawing/2014/main" id="{6449EBC7-B903-315E-D6C6-A25E4FB26E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026" r="32469" b="1"/>
          <a:stretch/>
        </p:blipFill>
        <p:spPr>
          <a:xfrm>
            <a:off x="1" y="2716074"/>
            <a:ext cx="5909625" cy="4141924"/>
          </a:xfrm>
          <a:custGeom>
            <a:avLst/>
            <a:gdLst/>
            <a:ahLst/>
            <a:cxnLst/>
            <a:rect l="l" t="t" r="r" b="b"/>
            <a:pathLst>
              <a:path w="5909625" h="4141924">
                <a:moveTo>
                  <a:pt x="1823444" y="1329"/>
                </a:moveTo>
                <a:cubicBezTo>
                  <a:pt x="1893960" y="3895"/>
                  <a:pt x="1964367" y="10183"/>
                  <a:pt x="2034428" y="20181"/>
                </a:cubicBezTo>
                <a:cubicBezTo>
                  <a:pt x="2139449" y="36834"/>
                  <a:pt x="2245360" y="26532"/>
                  <a:pt x="2350889" y="19476"/>
                </a:cubicBezTo>
                <a:cubicBezTo>
                  <a:pt x="2478642" y="10867"/>
                  <a:pt x="2606268" y="6210"/>
                  <a:pt x="2734275" y="20323"/>
                </a:cubicBezTo>
                <a:cubicBezTo>
                  <a:pt x="2825326" y="30483"/>
                  <a:pt x="2916886" y="21029"/>
                  <a:pt x="3008193" y="15383"/>
                </a:cubicBezTo>
                <a:cubicBezTo>
                  <a:pt x="3103486" y="8045"/>
                  <a:pt x="3199137" y="8045"/>
                  <a:pt x="3294430" y="15383"/>
                </a:cubicBezTo>
                <a:cubicBezTo>
                  <a:pt x="3381546" y="22750"/>
                  <a:pt x="3469080" y="21000"/>
                  <a:pt x="3555904" y="10161"/>
                </a:cubicBezTo>
                <a:cubicBezTo>
                  <a:pt x="3657497" y="-1693"/>
                  <a:pt x="3759089" y="7480"/>
                  <a:pt x="3860682" y="16089"/>
                </a:cubicBezTo>
                <a:cubicBezTo>
                  <a:pt x="4039485" y="31472"/>
                  <a:pt x="4218161" y="24557"/>
                  <a:pt x="4396583" y="13266"/>
                </a:cubicBezTo>
                <a:cubicBezTo>
                  <a:pt x="4519422" y="6041"/>
                  <a:pt x="4642589" y="10007"/>
                  <a:pt x="4764856" y="25121"/>
                </a:cubicBezTo>
                <a:cubicBezTo>
                  <a:pt x="4813493" y="30483"/>
                  <a:pt x="4862258" y="29496"/>
                  <a:pt x="4911023" y="30483"/>
                </a:cubicBezTo>
                <a:cubicBezTo>
                  <a:pt x="4915721" y="30625"/>
                  <a:pt x="4920801" y="29108"/>
                  <a:pt x="4925690" y="28984"/>
                </a:cubicBezTo>
                <a:lnTo>
                  <a:pt x="4927821" y="30065"/>
                </a:lnTo>
                <a:lnTo>
                  <a:pt x="4960258" y="27641"/>
                </a:lnTo>
                <a:lnTo>
                  <a:pt x="4964870" y="27986"/>
                </a:lnTo>
                <a:lnTo>
                  <a:pt x="4964882" y="27978"/>
                </a:lnTo>
                <a:cubicBezTo>
                  <a:pt x="4969755" y="27908"/>
                  <a:pt x="4974899" y="29284"/>
                  <a:pt x="4979471" y="28790"/>
                </a:cubicBezTo>
                <a:cubicBezTo>
                  <a:pt x="5154578" y="12123"/>
                  <a:pt x="5330536" y="9611"/>
                  <a:pt x="5505974" y="21310"/>
                </a:cubicBezTo>
                <a:cubicBezTo>
                  <a:pt x="5586740" y="25614"/>
                  <a:pt x="5667442" y="25544"/>
                  <a:pt x="5748129" y="23092"/>
                </a:cubicBezTo>
                <a:lnTo>
                  <a:pt x="5892006" y="15658"/>
                </a:lnTo>
                <a:lnTo>
                  <a:pt x="5894187" y="91357"/>
                </a:lnTo>
                <a:cubicBezTo>
                  <a:pt x="5891252" y="119679"/>
                  <a:pt x="5887042" y="148001"/>
                  <a:pt x="5881429" y="176068"/>
                </a:cubicBezTo>
                <a:cubicBezTo>
                  <a:pt x="5868671" y="240494"/>
                  <a:pt x="5878112" y="303645"/>
                  <a:pt x="5888063" y="367433"/>
                </a:cubicBezTo>
                <a:cubicBezTo>
                  <a:pt x="5896291" y="414790"/>
                  <a:pt x="5896291" y="463218"/>
                  <a:pt x="5888063" y="510574"/>
                </a:cubicBezTo>
                <a:cubicBezTo>
                  <a:pt x="5868926" y="612636"/>
                  <a:pt x="5879515" y="714697"/>
                  <a:pt x="5889083" y="815610"/>
                </a:cubicBezTo>
                <a:cubicBezTo>
                  <a:pt x="5901841" y="951224"/>
                  <a:pt x="5908220" y="1085690"/>
                  <a:pt x="5876326" y="1220284"/>
                </a:cubicBezTo>
                <a:cubicBezTo>
                  <a:pt x="5856296" y="1304994"/>
                  <a:pt x="5872754" y="1390981"/>
                  <a:pt x="5883342" y="1475437"/>
                </a:cubicBezTo>
                <a:cubicBezTo>
                  <a:pt x="5891354" y="1538243"/>
                  <a:pt x="5892298" y="1601751"/>
                  <a:pt x="5886149" y="1664761"/>
                </a:cubicBezTo>
                <a:cubicBezTo>
                  <a:pt x="5876836" y="1760329"/>
                  <a:pt x="5880140" y="1856713"/>
                  <a:pt x="5895972" y="1951426"/>
                </a:cubicBezTo>
                <a:cubicBezTo>
                  <a:pt x="5905362" y="2004791"/>
                  <a:pt x="5901727" y="2059623"/>
                  <a:pt x="5885384" y="2111279"/>
                </a:cubicBezTo>
                <a:cubicBezTo>
                  <a:pt x="5861527" y="2185401"/>
                  <a:pt x="5875943" y="2261054"/>
                  <a:pt x="5885384" y="2335942"/>
                </a:cubicBezTo>
                <a:cubicBezTo>
                  <a:pt x="5899545" y="2453440"/>
                  <a:pt x="5916513" y="2570683"/>
                  <a:pt x="5906434" y="2689584"/>
                </a:cubicBezTo>
                <a:cubicBezTo>
                  <a:pt x="5904839" y="2722155"/>
                  <a:pt x="5900310" y="2754521"/>
                  <a:pt x="5892910" y="2786288"/>
                </a:cubicBezTo>
                <a:cubicBezTo>
                  <a:pt x="5859473" y="2908978"/>
                  <a:pt x="5857980" y="3038188"/>
                  <a:pt x="5888573" y="3161618"/>
                </a:cubicBezTo>
                <a:cubicBezTo>
                  <a:pt x="5920978" y="3294426"/>
                  <a:pt x="5914089" y="3426468"/>
                  <a:pt x="5880791" y="3558127"/>
                </a:cubicBezTo>
                <a:cubicBezTo>
                  <a:pt x="5844074" y="3697862"/>
                  <a:pt x="5840847" y="3844294"/>
                  <a:pt x="5871350" y="3985509"/>
                </a:cubicBezTo>
                <a:lnTo>
                  <a:pt x="5884107" y="4141924"/>
                </a:lnTo>
                <a:lnTo>
                  <a:pt x="0" y="4141924"/>
                </a:lnTo>
                <a:lnTo>
                  <a:pt x="0" y="18996"/>
                </a:lnTo>
                <a:lnTo>
                  <a:pt x="114789" y="16636"/>
                </a:lnTo>
                <a:cubicBezTo>
                  <a:pt x="229350" y="12949"/>
                  <a:pt x="343737" y="7904"/>
                  <a:pt x="457838" y="9315"/>
                </a:cubicBezTo>
                <a:cubicBezTo>
                  <a:pt x="553081" y="10444"/>
                  <a:pt x="648070" y="31612"/>
                  <a:pt x="743567" y="27661"/>
                </a:cubicBezTo>
                <a:cubicBezTo>
                  <a:pt x="1032979" y="16089"/>
                  <a:pt x="1322518" y="19899"/>
                  <a:pt x="1611803" y="4799"/>
                </a:cubicBezTo>
                <a:cubicBezTo>
                  <a:pt x="1682301" y="-85"/>
                  <a:pt x="1752927" y="-1238"/>
                  <a:pt x="1823444" y="1329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33256-DAAA-CA92-28CC-A5870C1D9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1809" y="2846851"/>
            <a:ext cx="4851990" cy="33301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Death and Mourning</a:t>
            </a:r>
          </a:p>
          <a:p>
            <a:r>
              <a:rPr lang="en-GB" sz="2200">
                <a:cs typeface="Calibri"/>
              </a:rPr>
              <a:t>Kemalism</a:t>
            </a:r>
            <a:endParaRPr lang="en-GB" sz="2200"/>
          </a:p>
          <a:p>
            <a:r>
              <a:rPr lang="en-GB" sz="2200">
                <a:cs typeface="Calibri"/>
              </a:rPr>
              <a:t>Secularism</a:t>
            </a:r>
          </a:p>
          <a:p>
            <a:r>
              <a:rPr lang="en-GB" sz="2200">
                <a:cs typeface="Calibri"/>
              </a:rPr>
              <a:t>National Hero, Father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4907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13B45-01C2-2841-9FB6-F67BCF3DF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Comic Sans MS"/>
                <a:cs typeface="Calibri Light"/>
              </a:rPr>
              <a:t>Q and A</a:t>
            </a:r>
            <a:endParaRPr lang="en-GB" sz="5400">
              <a:latin typeface="Comic Sans MS"/>
            </a:endParaRPr>
          </a:p>
        </p:txBody>
      </p:sp>
      <p:pic>
        <p:nvPicPr>
          <p:cNvPr id="4" name="Picture 4" descr="A picture containing person, music, bowed instrument&#10;&#10;Description automatically generated">
            <a:extLst>
              <a:ext uri="{FF2B5EF4-FFF2-40B4-BE49-F238E27FC236}">
                <a16:creationId xmlns:a16="http://schemas.microsoft.com/office/drawing/2014/main" id="{130E2BED-8E4A-12AF-39EF-85CD5835E6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6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E1143-9EE7-B6D6-B78B-B1E6262C4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Please ask any questions, don’t be shy!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52180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Mustafa Kemal Atatürk Father </vt:lpstr>
      <vt:lpstr>Introduction</vt:lpstr>
      <vt:lpstr>Early Years</vt:lpstr>
      <vt:lpstr>Early Military Career</vt:lpstr>
      <vt:lpstr>Later Military Career</vt:lpstr>
      <vt:lpstr>Formation of the Turkish State</vt:lpstr>
      <vt:lpstr>Reformation and Modernisation</vt:lpstr>
      <vt:lpstr>Nationalisation</vt:lpstr>
      <vt:lpstr>Opposition</vt:lpstr>
      <vt:lpstr>On the World Stage</vt:lpstr>
      <vt:lpstr>Death and Lasting Legacy</vt:lpstr>
      <vt:lpstr>Q and 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271</cp:revision>
  <dcterms:created xsi:type="dcterms:W3CDTF">2022-12-07T12:58:27Z</dcterms:created>
  <dcterms:modified xsi:type="dcterms:W3CDTF">2022-12-09T12:55:15Z</dcterms:modified>
</cp:coreProperties>
</file>