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720" r:id="rId1"/>
  </p:sldMasterIdLst>
  <p:notesMasterIdLst>
    <p:notesMasterId r:id="rId47"/>
  </p:notesMasterIdLst>
  <p:sldIdLst>
    <p:sldId id="356" r:id="rId2"/>
    <p:sldId id="448" r:id="rId3"/>
    <p:sldId id="500" r:id="rId4"/>
    <p:sldId id="583" r:id="rId5"/>
    <p:sldId id="569" r:id="rId6"/>
    <p:sldId id="582" r:id="rId7"/>
    <p:sldId id="584" r:id="rId8"/>
    <p:sldId id="580" r:id="rId9"/>
    <p:sldId id="585" r:id="rId10"/>
    <p:sldId id="586" r:id="rId11"/>
    <p:sldId id="570" r:id="rId12"/>
    <p:sldId id="574" r:id="rId13"/>
    <p:sldId id="571" r:id="rId14"/>
    <p:sldId id="587" r:id="rId15"/>
    <p:sldId id="575" r:id="rId16"/>
    <p:sldId id="576" r:id="rId17"/>
    <p:sldId id="521" r:id="rId18"/>
    <p:sldId id="523" r:id="rId19"/>
    <p:sldId id="522" r:id="rId20"/>
    <p:sldId id="524" r:id="rId21"/>
    <p:sldId id="588" r:id="rId22"/>
    <p:sldId id="589" r:id="rId23"/>
    <p:sldId id="501" r:id="rId24"/>
    <p:sldId id="405" r:id="rId25"/>
    <p:sldId id="591" r:id="rId26"/>
    <p:sldId id="590" r:id="rId27"/>
    <p:sldId id="592" r:id="rId28"/>
    <p:sldId id="593" r:id="rId29"/>
    <p:sldId id="595" r:id="rId30"/>
    <p:sldId id="594" r:id="rId31"/>
    <p:sldId id="596" r:id="rId32"/>
    <p:sldId id="418" r:id="rId33"/>
    <p:sldId id="597" r:id="rId34"/>
    <p:sldId id="598" r:id="rId35"/>
    <p:sldId id="475" r:id="rId36"/>
    <p:sldId id="599" r:id="rId37"/>
    <p:sldId id="600" r:id="rId38"/>
    <p:sldId id="601" r:id="rId39"/>
    <p:sldId id="478" r:id="rId40"/>
    <p:sldId id="431" r:id="rId41"/>
    <p:sldId id="433" r:id="rId42"/>
    <p:sldId id="432" r:id="rId43"/>
    <p:sldId id="412" r:id="rId44"/>
    <p:sldId id="602" r:id="rId45"/>
    <p:sldId id="603" r:id="rId4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85" autoAdjust="0"/>
    <p:restoredTop sz="96270" autoAdjust="0"/>
  </p:normalViewPr>
  <p:slideViewPr>
    <p:cSldViewPr>
      <p:cViewPr>
        <p:scale>
          <a:sx n="70" d="100"/>
          <a:sy n="70" d="100"/>
        </p:scale>
        <p:origin x="-1326" y="-12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D6AAF6C-4828-4954-8FDD-EEAB7E861365}" type="datetimeFigureOut">
              <a:rPr lang="en-GB" smtClean="0"/>
              <a:t>26/03/2022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E58B874-871C-4033-A2C1-198621AC5B4E}" type="slidenum">
              <a:rPr lang="en-GB" smtClean="0"/>
              <a:t>‹#›</a:t>
            </a:fld>
            <a:endParaRPr lang="en-GB"/>
          </a:p>
        </p:txBody>
      </p:sp>
    </p:spTree>
    <p:extLst>
      <p:ext uri="{BB962C8B-B14F-4D97-AF65-F5344CB8AC3E}">
        <p14:creationId xmlns:p14="http://schemas.microsoft.com/office/powerpoint/2010/main" val="9894480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mi.eng.cam.ac.uk/~cipolla/archive/Presentations/MakingPresentations.pdf" TargetMode="External"/><Relationship Id="rId2" Type="http://schemas.openxmlformats.org/officeDocument/2006/relationships/slide" Target="../slides/slide1.xml"/><Relationship Id="rId1" Type="http://schemas.openxmlformats.org/officeDocument/2006/relationships/notesMaster" Target="../notesMasters/notesMaster1.xml"/><Relationship Id="rId5" Type="http://schemas.openxmlformats.org/officeDocument/2006/relationships/hyperlink" Target="https://oro.open.ac.uk/41291/8/AssessingOralPresentations.pdf" TargetMode="External"/><Relationship Id="rId4" Type="http://schemas.openxmlformats.org/officeDocument/2006/relationships/hyperlink" Target="https://www.ed.ac.uk/files/atoms/files/presentation_skills_checklists_independent_study_version.pdf" TargetMode="Externa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hlinkClick r:id="rId3"/>
              </a:rPr>
              <a:t>http://mi.eng.cam.ac.uk/~cipolla/archive/Presentations/MakingPresentations.pdf</a:t>
            </a:r>
            <a:endParaRPr lang="en-GB" dirty="0" smtClean="0"/>
          </a:p>
          <a:p>
            <a:endParaRPr lang="en-GB" dirty="0" smtClean="0"/>
          </a:p>
          <a:p>
            <a:r>
              <a:rPr lang="en-GB" dirty="0" smtClean="0">
                <a:hlinkClick r:id="rId4"/>
              </a:rPr>
              <a:t>https://www.ed.ac.uk/files/atoms/files//presentation_skills_checklists_independent_study_version.pdf</a:t>
            </a:r>
            <a:endParaRPr lang="en-GB" dirty="0" smtClean="0"/>
          </a:p>
          <a:p>
            <a:endParaRPr lang="en-GB" dirty="0" smtClean="0"/>
          </a:p>
          <a:p>
            <a:r>
              <a:rPr lang="en-GB" dirty="0" smtClean="0">
                <a:hlinkClick r:id="rId5"/>
              </a:rPr>
              <a:t>https://oro.open.ac.uk/41291/8/AssessingOralPresentations.pdf</a:t>
            </a:r>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1</a:t>
            </a:fld>
            <a:endParaRPr lang="en-GB"/>
          </a:p>
        </p:txBody>
      </p:sp>
    </p:spTree>
    <p:extLst>
      <p:ext uri="{BB962C8B-B14F-4D97-AF65-F5344CB8AC3E}">
        <p14:creationId xmlns:p14="http://schemas.microsoft.com/office/powerpoint/2010/main" val="42523447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32</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37</a:t>
            </a:fld>
            <a:endParaRPr lang="en-GB"/>
          </a:p>
        </p:txBody>
      </p:sp>
    </p:spTree>
    <p:extLst>
      <p:ext uri="{BB962C8B-B14F-4D97-AF65-F5344CB8AC3E}">
        <p14:creationId xmlns:p14="http://schemas.microsoft.com/office/powerpoint/2010/main" val="11489363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38</a:t>
            </a:fld>
            <a:endParaRPr lang="en-GB"/>
          </a:p>
        </p:txBody>
      </p:sp>
    </p:spTree>
    <p:extLst>
      <p:ext uri="{BB962C8B-B14F-4D97-AF65-F5344CB8AC3E}">
        <p14:creationId xmlns:p14="http://schemas.microsoft.com/office/powerpoint/2010/main" val="11489363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39</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40</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41</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42</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43</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44</a:t>
            </a:fld>
            <a:endParaRPr lang="en-GB"/>
          </a:p>
        </p:txBody>
      </p:sp>
    </p:spTree>
    <p:extLst>
      <p:ext uri="{BB962C8B-B14F-4D97-AF65-F5344CB8AC3E}">
        <p14:creationId xmlns:p14="http://schemas.microsoft.com/office/powerpoint/2010/main" val="114893634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45</a:t>
            </a:fld>
            <a:endParaRPr lang="en-GB"/>
          </a:p>
        </p:txBody>
      </p:sp>
    </p:spTree>
    <p:extLst>
      <p:ext uri="{BB962C8B-B14F-4D97-AF65-F5344CB8AC3E}">
        <p14:creationId xmlns:p14="http://schemas.microsoft.com/office/powerpoint/2010/main" val="11489363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609601"/>
            <a:ext cx="7772400" cy="4267200"/>
          </a:xfrm>
        </p:spPr>
        <p:txBody>
          <a:bodyPr anchor="b">
            <a:noAutofit/>
          </a:bodyPr>
          <a:lstStyle>
            <a:lvl1pPr>
              <a:lnSpc>
                <a:spcPct val="100000"/>
              </a:lnSpc>
              <a:defRPr sz="8000"/>
            </a:lvl1pPr>
          </a:lstStyle>
          <a:p>
            <a:r>
              <a:rPr lang="en-US" smtClean="0"/>
              <a:t>Click to edit Master title style</a:t>
            </a:r>
            <a:endParaRPr lang="en-US" dirty="0"/>
          </a:p>
        </p:txBody>
      </p:sp>
      <p:sp>
        <p:nvSpPr>
          <p:cNvPr id="3" name="Subtitle 2"/>
          <p:cNvSpPr>
            <a:spLocks noGrp="1"/>
          </p:cNvSpPr>
          <p:nvPr>
            <p:ph type="subTitle" idx="1"/>
          </p:nvPr>
        </p:nvSpPr>
        <p:spPr>
          <a:xfrm>
            <a:off x="1371600" y="4953000"/>
            <a:ext cx="6400800" cy="1219200"/>
          </a:xfrm>
        </p:spPr>
        <p:txBody>
          <a:bodyPr>
            <a:normAutofit/>
          </a:bodyPr>
          <a:lstStyle>
            <a:lvl1pPr marL="0" indent="0" algn="ctr">
              <a:buNone/>
              <a:defRPr sz="24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7" name="Date Placeholder 6"/>
          <p:cNvSpPr>
            <a:spLocks noGrp="1"/>
          </p:cNvSpPr>
          <p:nvPr>
            <p:ph type="dt" sz="half" idx="10"/>
          </p:nvPr>
        </p:nvSpPr>
        <p:spPr/>
        <p:txBody>
          <a:bodyPr/>
          <a:lstStyle/>
          <a:p>
            <a:fld id="{0E167FE8-E400-4346-AE5A-F82786457F01}" type="datetime1">
              <a:rPr lang="en-GB" smtClean="0"/>
              <a:t>26/03/2022</a:t>
            </a:fld>
            <a:endParaRPr lang="en-GB"/>
          </a:p>
        </p:txBody>
      </p:sp>
      <p:sp>
        <p:nvSpPr>
          <p:cNvPr id="8" name="Slide Number Placeholder 7"/>
          <p:cNvSpPr>
            <a:spLocks noGrp="1"/>
          </p:cNvSpPr>
          <p:nvPr>
            <p:ph type="sldNum" sz="quarter" idx="11"/>
          </p:nvPr>
        </p:nvSpPr>
        <p:spPr/>
        <p:txBody>
          <a:bodyPr/>
          <a:lstStyle/>
          <a:p>
            <a:fld id="{EDAE5854-CF7E-4F72-930B-736FE12129E8}" type="slidenum">
              <a:rPr lang="en-GB" smtClean="0"/>
              <a:t>‹#›</a:t>
            </a:fld>
            <a:endParaRPr lang="en-GB"/>
          </a:p>
        </p:txBody>
      </p:sp>
      <p:sp>
        <p:nvSpPr>
          <p:cNvPr id="9" name="Footer Placeholder 8"/>
          <p:cNvSpPr>
            <a:spLocks noGrp="1"/>
          </p:cNvSpPr>
          <p:nvPr>
            <p:ph type="ftr" sz="quarter" idx="12"/>
          </p:nvPr>
        </p:nvSpPr>
        <p:spPr/>
        <p:txBody>
          <a:bodyPr/>
          <a:lstStyle/>
          <a:p>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smtClean="0"/>
          </a:p>
        </p:txBody>
      </p:sp>
      <p:sp>
        <p:nvSpPr>
          <p:cNvPr id="4" name="Date Placeholder 3"/>
          <p:cNvSpPr>
            <a:spLocks noGrp="1"/>
          </p:cNvSpPr>
          <p:nvPr>
            <p:ph type="dt" sz="half" idx="10"/>
          </p:nvPr>
        </p:nvSpPr>
        <p:spPr/>
        <p:txBody>
          <a:bodyPr/>
          <a:lstStyle/>
          <a:p>
            <a:fld id="{58195F42-CCE6-4826-BB97-8441EE944217}" type="datetime1">
              <a:rPr lang="en-GB" smtClean="0"/>
              <a:t>26/03/2022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AE5854-CF7E-4F72-930B-736FE12129E8}"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1371600"/>
            <a:ext cx="7772400" cy="2505075"/>
          </a:xfrm>
        </p:spPr>
        <p:txBody>
          <a:bodyPr anchor="b"/>
          <a:lstStyle>
            <a:lvl1pPr algn="ctr" defTabSz="914400" rtl="0" eaLnBrk="1" latinLnBrk="0" hangingPunct="1">
              <a:lnSpc>
                <a:spcPct val="100000"/>
              </a:lnSpc>
              <a:spcBef>
                <a:spcPct val="0"/>
              </a:spcBef>
              <a:buNone/>
              <a:defRPr lang="en-US" sz="4800" kern="1200" dirty="0" smtClean="0">
                <a:solidFill>
                  <a:schemeClr val="tx2"/>
                </a:solidFill>
                <a:effectLst>
                  <a:outerShdw blurRad="63500" dist="38100" dir="5400000" algn="t" rotWithShape="0">
                    <a:prstClr val="black">
                      <a:alpha val="25000"/>
                    </a:prstClr>
                  </a:outerShdw>
                </a:effectLst>
                <a:latin typeface="+mn-lt"/>
                <a:ea typeface="+mj-ea"/>
                <a:cs typeface="+mj-cs"/>
              </a:defRPr>
            </a:lvl1pPr>
          </a:lstStyle>
          <a:p>
            <a:r>
              <a:rPr lang="en-US" smtClean="0"/>
              <a:t>Click to edit Master title style</a:t>
            </a:r>
            <a:endParaRPr lang="en-US" dirty="0"/>
          </a:p>
        </p:txBody>
      </p:sp>
      <p:sp>
        <p:nvSpPr>
          <p:cNvPr id="3" name="Text Placeholder 2"/>
          <p:cNvSpPr>
            <a:spLocks noGrp="1"/>
          </p:cNvSpPr>
          <p:nvPr>
            <p:ph type="body" idx="1"/>
          </p:nvPr>
        </p:nvSpPr>
        <p:spPr>
          <a:xfrm>
            <a:off x="722313" y="4068763"/>
            <a:ext cx="7772400" cy="1131887"/>
          </a:xfrm>
        </p:spPr>
        <p:txBody>
          <a:bodyPr anchor="t"/>
          <a:lstStyle>
            <a:lvl1pPr marL="0" indent="0" algn="ctr">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359C23B-1D71-4D51-B9F7-C19C5F2639A7}" type="datetime1">
              <a:rPr lang="en-GB" smtClean="0"/>
              <a:t>26/03/2022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AE5854-CF7E-4F72-930B-736FE12129E8}" type="slidenum">
              <a:rPr lang="en-GB" smtClean="0"/>
              <a:t>‹#›</a:t>
            </a:fld>
            <a:endParaRPr lang="en-GB"/>
          </a:p>
        </p:txBody>
      </p:sp>
      <p:sp>
        <p:nvSpPr>
          <p:cNvPr id="7" name="Oval 6"/>
          <p:cNvSpPr/>
          <p:nvPr/>
        </p:nvSpPr>
        <p:spPr>
          <a:xfrm>
            <a:off x="4495800"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p:cNvSpPr/>
          <p:nvPr/>
        </p:nvSpPr>
        <p:spPr>
          <a:xfrm>
            <a:off x="4695825"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p:cNvSpPr/>
          <p:nvPr/>
        </p:nvSpPr>
        <p:spPr>
          <a:xfrm>
            <a:off x="4296728"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4" name="Content Placeholder 3"/>
          <p:cNvSpPr>
            <a:spLocks noGrp="1"/>
          </p:cNvSpPr>
          <p:nvPr>
            <p:ph sz="half" idx="2"/>
          </p:nvPr>
        </p:nvSpPr>
        <p:spPr>
          <a:xfrm>
            <a:off x="4648200" y="1600200"/>
            <a:ext cx="4038600" cy="4525963"/>
          </a:xfrm>
        </p:spPr>
        <p:txBody>
          <a:bodyPr/>
          <a:lstStyle>
            <a:lvl1pPr>
              <a:defRPr sz="2400"/>
            </a:lvl1pPr>
            <a:lvl2pPr>
              <a:defRPr sz="16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smtClean="0"/>
          </a:p>
        </p:txBody>
      </p:sp>
      <p:sp>
        <p:nvSpPr>
          <p:cNvPr id="5" name="Date Placeholder 4"/>
          <p:cNvSpPr>
            <a:spLocks noGrp="1"/>
          </p:cNvSpPr>
          <p:nvPr>
            <p:ph type="dt" sz="half" idx="10"/>
          </p:nvPr>
        </p:nvSpPr>
        <p:spPr/>
        <p:txBody>
          <a:bodyPr/>
          <a:lstStyle/>
          <a:p>
            <a:fld id="{5C96AC80-5846-40A8-8158-D8EF562D548F}" type="datetime1">
              <a:rPr lang="en-GB" smtClean="0"/>
              <a:t>26/03/2022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DAE5854-CF7E-4F72-930B-736FE12129E8}" type="slidenum">
              <a:rPr lang="en-GB" smtClean="0"/>
              <a:t>‹#›</a:t>
            </a:fld>
            <a:endParaRPr lang="en-GB"/>
          </a:p>
        </p:txBody>
      </p:sp>
      <p:sp>
        <p:nvSpPr>
          <p:cNvPr id="9" name="Content Placeholder 8"/>
          <p:cNvSpPr>
            <a:spLocks noGrp="1"/>
          </p:cNvSpPr>
          <p:nvPr>
            <p:ph sz="quarter" idx="13"/>
          </p:nvPr>
        </p:nvSpPr>
        <p:spPr>
          <a:xfrm>
            <a:off x="365760" y="1600200"/>
            <a:ext cx="4041648" cy="452628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600200"/>
            <a:ext cx="4040188" cy="609600"/>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5" name="Text Placeholder 4"/>
          <p:cNvSpPr>
            <a:spLocks noGrp="1"/>
          </p:cNvSpPr>
          <p:nvPr>
            <p:ph type="body" sz="quarter" idx="3"/>
          </p:nvPr>
        </p:nvSpPr>
        <p:spPr>
          <a:xfrm>
            <a:off x="4648200" y="1600200"/>
            <a:ext cx="4041775" cy="609600"/>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7" name="Date Placeholder 6"/>
          <p:cNvSpPr>
            <a:spLocks noGrp="1"/>
          </p:cNvSpPr>
          <p:nvPr>
            <p:ph type="dt" sz="half" idx="10"/>
          </p:nvPr>
        </p:nvSpPr>
        <p:spPr/>
        <p:txBody>
          <a:bodyPr/>
          <a:lstStyle/>
          <a:p>
            <a:fld id="{DCC2FC8B-AA84-4008-8239-EE938337E59C}" type="datetime1">
              <a:rPr lang="en-GB" smtClean="0"/>
              <a:t>26/03/2022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DAE5854-CF7E-4F72-930B-736FE12129E8}" type="slidenum">
              <a:rPr lang="en-GB" smtClean="0"/>
              <a:t>‹#›</a:t>
            </a:fld>
            <a:endParaRPr lang="en-GB"/>
          </a:p>
        </p:txBody>
      </p:sp>
      <p:sp>
        <p:nvSpPr>
          <p:cNvPr id="11" name="Content Placeholder 10"/>
          <p:cNvSpPr>
            <a:spLocks noGrp="1"/>
          </p:cNvSpPr>
          <p:nvPr>
            <p:ph sz="quarter" idx="13"/>
          </p:nvPr>
        </p:nvSpPr>
        <p:spPr>
          <a:xfrm>
            <a:off x="457200" y="2212848"/>
            <a:ext cx="4041648" cy="39136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3" name="Content Placeholder 12"/>
          <p:cNvSpPr>
            <a:spLocks noGrp="1"/>
          </p:cNvSpPr>
          <p:nvPr>
            <p:ph sz="quarter" idx="14"/>
          </p:nvPr>
        </p:nvSpPr>
        <p:spPr>
          <a:xfrm>
            <a:off x="4672584" y="2212848"/>
            <a:ext cx="4041648" cy="391318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0D4C8064-4982-4484-8DC8-A0CE67E123C8}" type="datetime1">
              <a:rPr lang="en-GB" smtClean="0"/>
              <a:t>26/03/2022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DAE5854-CF7E-4F72-930B-736FE12129E8}"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8E301D3-1F5E-47CB-B6AA-5FC520F13BE0}" type="datetime1">
              <a:rPr lang="en-GB" smtClean="0"/>
              <a:t>26/03/2022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DAE5854-CF7E-4F72-930B-736FE12129E8}"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907087" y="266700"/>
            <a:ext cx="3008313" cy="2095500"/>
          </a:xfrm>
        </p:spPr>
        <p:txBody>
          <a:bodyPr anchor="b"/>
          <a:lstStyle>
            <a:lvl1pPr algn="ctr">
              <a:lnSpc>
                <a:spcPct val="100000"/>
              </a:lnSpc>
              <a:defRPr sz="2800" b="0">
                <a:effectLst>
                  <a:outerShdw blurRad="50800" dist="25400" dir="5400000" algn="t" rotWithShape="0">
                    <a:prstClr val="black">
                      <a:alpha val="25000"/>
                    </a:prstClr>
                  </a:outerShdw>
                </a:effectLst>
              </a:defRPr>
            </a:lvl1pPr>
          </a:lstStyle>
          <a:p>
            <a:r>
              <a:rPr lang="en-US" smtClean="0"/>
              <a:t>Click to edit Master title style</a:t>
            </a:r>
            <a:endParaRPr lang="en-US" dirty="0"/>
          </a:p>
        </p:txBody>
      </p:sp>
      <p:sp>
        <p:nvSpPr>
          <p:cNvPr id="3" name="Content Placeholder 2"/>
          <p:cNvSpPr>
            <a:spLocks noGrp="1"/>
          </p:cNvSpPr>
          <p:nvPr>
            <p:ph idx="1"/>
          </p:nvPr>
        </p:nvSpPr>
        <p:spPr>
          <a:xfrm>
            <a:off x="719137" y="273050"/>
            <a:ext cx="4995863"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5907087" y="2438400"/>
            <a:ext cx="3008313" cy="3687763"/>
          </a:xfrm>
        </p:spPr>
        <p:txBody>
          <a:bodyPr>
            <a:normAutofit/>
          </a:bodyPr>
          <a:lstStyle>
            <a:lvl1pPr marL="0" indent="0" algn="ctr">
              <a:lnSpc>
                <a:spcPct val="125000"/>
              </a:lnSpc>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6110403-A5B0-40EA-816C-114F893D5892}" type="datetime1">
              <a:rPr lang="en-GB" smtClean="0"/>
              <a:t>26/03/2022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DAE5854-CF7E-4F72-930B-736FE12129E8}"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79576" y="228600"/>
            <a:ext cx="5711824" cy="895350"/>
          </a:xfrm>
        </p:spPr>
        <p:txBody>
          <a:bodyPr anchor="b"/>
          <a:lstStyle>
            <a:lvl1pPr algn="ctr">
              <a:lnSpc>
                <a:spcPct val="100000"/>
              </a:lnSpc>
              <a:defRPr sz="2800" b="0"/>
            </a:lvl1pPr>
          </a:lstStyle>
          <a:p>
            <a:r>
              <a:rPr lang="en-US" smtClean="0"/>
              <a:t>Click to edit Master title style</a:t>
            </a:r>
            <a:endParaRPr lang="en-US" dirty="0"/>
          </a:p>
        </p:txBody>
      </p:sp>
      <p:sp>
        <p:nvSpPr>
          <p:cNvPr id="3" name="Picture Placeholder 2"/>
          <p:cNvSpPr>
            <a:spLocks noGrp="1"/>
          </p:cNvSpPr>
          <p:nvPr>
            <p:ph type="pic" idx="1"/>
          </p:nvPr>
        </p:nvSpPr>
        <p:spPr>
          <a:xfrm>
            <a:off x="1508126" y="1143000"/>
            <a:ext cx="6054724" cy="4541044"/>
          </a:xfrm>
          <a:ln w="76200">
            <a:solidFill>
              <a:schemeClr val="bg1"/>
            </a:solidFill>
          </a:ln>
          <a:effectLst>
            <a:outerShdw blurRad="88900" dist="50800" dir="5400000" algn="ctr" rotWithShape="0">
              <a:srgbClr val="000000">
                <a:alpha val="25000"/>
              </a:srgbClr>
            </a:outerShdw>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679576" y="5810250"/>
            <a:ext cx="5711824" cy="5334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8279B75-8525-41DD-84D6-9A25A1A404D7}" type="datetime1">
              <a:rPr lang="en-GB" smtClean="0"/>
              <a:t>26/03/2022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DAE5854-CF7E-4F72-930B-736FE12129E8}"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2F031DC-7EFE-4737-AA1D-C9F9573BA600}" type="datetime1">
              <a:rPr lang="en-GB" smtClean="0"/>
              <a:t>26/03/2022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AE5854-CF7E-4F72-930B-736FE12129E8}"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B803B399-3E54-4084-994A-87B596FF7481}" type="datetime1">
              <a:rPr lang="en-GB" smtClean="0"/>
              <a:t>26/03/2022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AE5854-CF7E-4F72-930B-736FE12129E8}"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0"/>
            <a:ext cx="8229600" cy="1600200"/>
          </a:xfrm>
          <a:prstGeom prst="rect">
            <a:avLst/>
          </a:prstGeom>
        </p:spPr>
        <p:txBody>
          <a:bodyPr vert="horz" lIns="91440" tIns="45720" rIns="91440" bIns="45720" rtlCol="0" anchor="b">
            <a:no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smtClean="0"/>
          </a:p>
        </p:txBody>
      </p:sp>
      <p:sp>
        <p:nvSpPr>
          <p:cNvPr id="4" name="Date Placeholder 3"/>
          <p:cNvSpPr>
            <a:spLocks noGrp="1"/>
          </p:cNvSpPr>
          <p:nvPr>
            <p:ph type="dt" sz="half" idx="2"/>
          </p:nvPr>
        </p:nvSpPr>
        <p:spPr>
          <a:xfrm>
            <a:off x="6363347" y="6356350"/>
            <a:ext cx="2085975" cy="365125"/>
          </a:xfrm>
          <a:prstGeom prst="rect">
            <a:avLst/>
          </a:prstGeom>
        </p:spPr>
        <p:txBody>
          <a:bodyPr vert="horz" lIns="91440" tIns="45720" rIns="45720" bIns="45720" rtlCol="0" anchor="ctr"/>
          <a:lstStyle>
            <a:lvl1pPr algn="r">
              <a:defRPr sz="1200">
                <a:solidFill>
                  <a:schemeClr val="tx1">
                    <a:lumMod val="65000"/>
                    <a:lumOff val="35000"/>
                  </a:schemeClr>
                </a:solidFill>
                <a:latin typeface="Century Gothic" pitchFamily="34" charset="0"/>
              </a:defRPr>
            </a:lvl1pPr>
          </a:lstStyle>
          <a:p>
            <a:fld id="{B9B5C677-9E6A-4560-8648-A83F428A91A2}" type="datetime1">
              <a:rPr lang="en-GB" smtClean="0"/>
              <a:t>26/03/2022</a:t>
            </a:fld>
            <a:endParaRPr lang="en-GB"/>
          </a:p>
        </p:txBody>
      </p:sp>
      <p:sp>
        <p:nvSpPr>
          <p:cNvPr id="5" name="Footer Placeholder 4"/>
          <p:cNvSpPr>
            <a:spLocks noGrp="1"/>
          </p:cNvSpPr>
          <p:nvPr>
            <p:ph type="ftr" sz="quarter" idx="3"/>
          </p:nvPr>
        </p:nvSpPr>
        <p:spPr>
          <a:xfrm>
            <a:off x="659165" y="6356350"/>
            <a:ext cx="2847975" cy="365125"/>
          </a:xfrm>
          <a:prstGeom prst="rect">
            <a:avLst/>
          </a:prstGeom>
        </p:spPr>
        <p:txBody>
          <a:bodyPr vert="horz" lIns="45720" tIns="45720" rIns="91440" bIns="45720" rtlCol="0" anchor="ctr"/>
          <a:lstStyle>
            <a:lvl1pPr algn="l">
              <a:defRPr sz="1200">
                <a:solidFill>
                  <a:schemeClr val="tx1">
                    <a:lumMod val="65000"/>
                    <a:lumOff val="35000"/>
                  </a:schemeClr>
                </a:solidFill>
                <a:latin typeface="Century Gothic" pitchFamily="34" charset="0"/>
              </a:defRPr>
            </a:lvl1pPr>
          </a:lstStyle>
          <a:p>
            <a:endParaRPr lang="en-GB"/>
          </a:p>
        </p:txBody>
      </p:sp>
      <p:sp>
        <p:nvSpPr>
          <p:cNvPr id="6" name="Slide Number Placeholder 5"/>
          <p:cNvSpPr>
            <a:spLocks noGrp="1"/>
          </p:cNvSpPr>
          <p:nvPr>
            <p:ph type="sldNum" sz="quarter" idx="4"/>
          </p:nvPr>
        </p:nvSpPr>
        <p:spPr>
          <a:xfrm>
            <a:off x="8543278" y="6356350"/>
            <a:ext cx="561975" cy="365125"/>
          </a:xfrm>
          <a:prstGeom prst="rect">
            <a:avLst/>
          </a:prstGeom>
        </p:spPr>
        <p:txBody>
          <a:bodyPr vert="horz" lIns="27432" tIns="45720" rIns="45720" bIns="45720" rtlCol="0" anchor="ctr"/>
          <a:lstStyle>
            <a:lvl1pPr algn="l">
              <a:defRPr sz="1200">
                <a:solidFill>
                  <a:schemeClr val="tx1">
                    <a:lumMod val="65000"/>
                    <a:lumOff val="35000"/>
                  </a:schemeClr>
                </a:solidFill>
                <a:latin typeface="Century Gothic" pitchFamily="34" charset="0"/>
              </a:defRPr>
            </a:lvl1pPr>
          </a:lstStyle>
          <a:p>
            <a:fld id="{EDAE5854-CF7E-4F72-930B-736FE12129E8}" type="slidenum">
              <a:rPr lang="en-GB" smtClean="0"/>
              <a:t>‹#›</a:t>
            </a:fld>
            <a:endParaRPr lang="en-GB"/>
          </a:p>
        </p:txBody>
      </p:sp>
      <p:sp>
        <p:nvSpPr>
          <p:cNvPr id="7" name="Oval 6"/>
          <p:cNvSpPr/>
          <p:nvPr/>
        </p:nvSpPr>
        <p:spPr>
          <a:xfrm>
            <a:off x="8457760" y="6499384"/>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8" name="Oval 7"/>
          <p:cNvSpPr/>
          <p:nvPr/>
        </p:nvSpPr>
        <p:spPr>
          <a:xfrm>
            <a:off x="569119" y="6499384"/>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hf hdr="0" ftr="0" dt="0"/>
  <p:txStyles>
    <p:titleStyle>
      <a:lvl1pPr algn="ctr" defTabSz="914400" rtl="0" eaLnBrk="1" latinLnBrk="0" hangingPunct="1">
        <a:lnSpc>
          <a:spcPts val="5800"/>
        </a:lnSpc>
        <a:spcBef>
          <a:spcPct val="0"/>
        </a:spcBef>
        <a:buNone/>
        <a:defRPr sz="5400" kern="1200">
          <a:solidFill>
            <a:schemeClr val="tx2"/>
          </a:solidFill>
          <a:effectLst>
            <a:outerShdw blurRad="63500" dist="38100" dir="5400000" algn="t" rotWithShape="0">
              <a:prstClr val="black">
                <a:alpha val="25000"/>
              </a:prstClr>
            </a:outerShdw>
          </a:effectLst>
          <a:latin typeface="+mn-lt"/>
          <a:ea typeface="+mj-ea"/>
          <a:cs typeface="+mj-cs"/>
        </a:defRPr>
      </a:lvl1pPr>
    </p:titleStyle>
    <p:bodyStyle>
      <a:lvl1pPr marL="342900" indent="-342900" algn="l" defTabSz="914400" rtl="0" eaLnBrk="1" latinLnBrk="0" hangingPunct="1">
        <a:spcBef>
          <a:spcPct val="20000"/>
        </a:spcBef>
        <a:buFont typeface="Arial" pitchFamily="34" charset="0"/>
        <a:buChar char="•"/>
        <a:defRPr sz="2400" kern="1200">
          <a:solidFill>
            <a:schemeClr val="tx1">
              <a:lumMod val="50000"/>
              <a:lumOff val="50000"/>
            </a:schemeClr>
          </a:solidFill>
          <a:latin typeface="+mj-lt"/>
          <a:ea typeface="+mn-ea"/>
          <a:cs typeface="+mn-cs"/>
        </a:defRPr>
      </a:lvl1pPr>
      <a:lvl2pPr marL="742950" indent="-28575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2pPr>
      <a:lvl3pPr marL="11430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3pPr>
      <a:lvl4pPr marL="16002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4pPr>
      <a:lvl5pPr marL="20574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5pPr>
      <a:lvl6pPr marL="25146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6pPr>
      <a:lvl7pPr marL="29718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7pPr>
      <a:lvl8pPr marL="34290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8pPr>
      <a:lvl9pPr marL="38862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7.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8" Type="http://schemas.openxmlformats.org/officeDocument/2006/relationships/hyperlink" Target="https://www.britannica.com/biography/Leonardo-da-Vinci" TargetMode="External"/><Relationship Id="rId3" Type="http://schemas.openxmlformats.org/officeDocument/2006/relationships/image" Target="../media/image5.png"/><Relationship Id="rId7" Type="http://schemas.openxmlformats.org/officeDocument/2006/relationships/image" Target="../media/image8.pn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hyperlink" Target="https://www.britannica.com/biography/Michelangelo" TargetMode="External"/><Relationship Id="rId5" Type="http://schemas.openxmlformats.org/officeDocument/2006/relationships/image" Target="../media/image7.png"/><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2.png"/><Relationship Id="rId1" Type="http://schemas.openxmlformats.org/officeDocument/2006/relationships/slideLayout" Target="../slideLayouts/slideLayout7.xml"/><Relationship Id="rId4" Type="http://schemas.openxmlformats.org/officeDocument/2006/relationships/image" Target="../media/image19.jpeg"/></Relationships>
</file>

<file path=ppt/slides/_rels/slide24.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2.png"/><Relationship Id="rId1" Type="http://schemas.openxmlformats.org/officeDocument/2006/relationships/slideLayout" Target="../slideLayouts/slideLayout7.xml"/><Relationship Id="rId4" Type="http://schemas.openxmlformats.org/officeDocument/2006/relationships/image" Target="../media/image21.jpeg"/></Relationships>
</file>

<file path=ppt/slides/_rels/slide2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23.jpeg"/><Relationship Id="rId4" Type="http://schemas.openxmlformats.org/officeDocument/2006/relationships/image" Target="../media/image2.png"/></Relationships>
</file>

<file path=ppt/slides/_rels/slide3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24.jpeg"/></Relationships>
</file>

<file path=ppt/slides/_rels/slide4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24.jpeg"/></Relationships>
</file>

<file path=ppt/slides/_rels/slide4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83568" y="2276872"/>
            <a:ext cx="7776864" cy="646331"/>
          </a:xfrm>
          <a:prstGeom prst="rect">
            <a:avLst/>
          </a:prstGeom>
          <a:noFill/>
        </p:spPr>
        <p:txBody>
          <a:bodyPr wrap="square" rtlCol="0">
            <a:spAutoFit/>
          </a:bodyPr>
          <a:lstStyle/>
          <a:p>
            <a:pPr algn="ctr"/>
            <a:r>
              <a:rPr lang="en-GB" sz="3600" b="1" dirty="0" err="1">
                <a:latin typeface="Georgia" panose="02040502050405020303" pitchFamily="18" charset="0"/>
                <a:cs typeface="Arial" panose="020B0604020202020204" pitchFamily="34" charset="0"/>
              </a:rPr>
              <a:t>Sinological</a:t>
            </a:r>
            <a:r>
              <a:rPr lang="en-GB" sz="3600" b="1" dirty="0">
                <a:latin typeface="Georgia" panose="02040502050405020303" pitchFamily="18" charset="0"/>
                <a:cs typeface="Arial" panose="020B0604020202020204" pitchFamily="34" charset="0"/>
              </a:rPr>
              <a:t> English </a:t>
            </a:r>
            <a:r>
              <a:rPr lang="en-GB" sz="3600" b="1" dirty="0" smtClean="0">
                <a:latin typeface="Georgia" panose="02040502050405020303" pitchFamily="18" charset="0"/>
                <a:cs typeface="Arial" panose="020B0604020202020204" pitchFamily="34" charset="0"/>
              </a:rPr>
              <a:t>III </a:t>
            </a:r>
            <a:endParaRPr lang="en-GB" sz="3600" b="1" dirty="0">
              <a:latin typeface="Georgia" panose="02040502050405020303" pitchFamily="18" charset="0"/>
              <a:cs typeface="Arial" panose="020B0604020202020204" pitchFamily="34" charset="0"/>
            </a:endParaRPr>
          </a:p>
        </p:txBody>
      </p:sp>
      <p:pic>
        <p:nvPicPr>
          <p:cNvPr id="1026"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2339753" y="4221088"/>
            <a:ext cx="4747578" cy="1631216"/>
          </a:xfrm>
          <a:prstGeom prst="rect">
            <a:avLst/>
          </a:prstGeom>
          <a:noFill/>
        </p:spPr>
        <p:txBody>
          <a:bodyPr wrap="square" rtlCol="0">
            <a:spAutoFit/>
          </a:bodyPr>
          <a:lstStyle/>
          <a:p>
            <a:r>
              <a:rPr lang="en-GB" sz="2000" dirty="0">
                <a:latin typeface="Georgia" panose="02040502050405020303" pitchFamily="18" charset="0"/>
              </a:rPr>
              <a:t>Module code: </a:t>
            </a:r>
            <a:r>
              <a:rPr lang="en-GB" sz="2000" dirty="0" smtClean="0">
                <a:latin typeface="Georgia" panose="02040502050405020303" pitchFamily="18" charset="0"/>
              </a:rPr>
              <a:t>SICH6011</a:t>
            </a:r>
            <a:endParaRPr lang="en-GB" sz="2000" dirty="0">
              <a:latin typeface="Georgia" panose="02040502050405020303" pitchFamily="18" charset="0"/>
            </a:endParaRPr>
          </a:p>
          <a:p>
            <a:r>
              <a:rPr lang="en-GB" sz="2000" dirty="0">
                <a:latin typeface="Georgia" panose="02040502050405020303" pitchFamily="18" charset="0"/>
              </a:rPr>
              <a:t>Module tutor: </a:t>
            </a:r>
            <a:r>
              <a:rPr lang="en-GB" sz="2000" dirty="0" err="1">
                <a:latin typeface="Georgia" panose="02040502050405020303" pitchFamily="18" charset="0"/>
              </a:rPr>
              <a:t>Jie</a:t>
            </a:r>
            <a:r>
              <a:rPr lang="en-GB" sz="2000" dirty="0">
                <a:latin typeface="Georgia" panose="02040502050405020303" pitchFamily="18" charset="0"/>
              </a:rPr>
              <a:t> Deng</a:t>
            </a:r>
          </a:p>
          <a:p>
            <a:r>
              <a:rPr lang="en-GB" sz="2000" dirty="0">
                <a:latin typeface="Georgia" panose="02040502050405020303" pitchFamily="18" charset="0"/>
              </a:rPr>
              <a:t>Date: </a:t>
            </a:r>
            <a:r>
              <a:rPr lang="en-GB" sz="2000" dirty="0" smtClean="0">
                <a:latin typeface="Georgia" panose="02040502050405020303" pitchFamily="18" charset="0"/>
              </a:rPr>
              <a:t>28 </a:t>
            </a:r>
            <a:r>
              <a:rPr lang="en-GB" sz="2000" dirty="0" smtClean="0">
                <a:latin typeface="Georgia" panose="02040502050405020303" pitchFamily="18" charset="0"/>
              </a:rPr>
              <a:t>March 2022</a:t>
            </a:r>
            <a:endParaRPr lang="en-GB" sz="2000" dirty="0">
              <a:latin typeface="Georgia" panose="02040502050405020303" pitchFamily="18" charset="0"/>
            </a:endParaRPr>
          </a:p>
          <a:p>
            <a:r>
              <a:rPr lang="en-GB" sz="2000" dirty="0">
                <a:latin typeface="Georgia" panose="02040502050405020303" pitchFamily="18" charset="0"/>
              </a:rPr>
              <a:t>Location: </a:t>
            </a:r>
            <a:r>
              <a:rPr lang="en-GB" sz="2000" dirty="0" smtClean="0">
                <a:latin typeface="Georgia" panose="02040502050405020303" pitchFamily="18" charset="0"/>
              </a:rPr>
              <a:t>Academy of Sinology </a:t>
            </a:r>
            <a:r>
              <a:rPr lang="en-GB" sz="2000" dirty="0">
                <a:latin typeface="Georgia" panose="02040502050405020303" pitchFamily="18" charset="0"/>
              </a:rPr>
              <a:t>UWTSD,  </a:t>
            </a:r>
            <a:endParaRPr lang="en-GB" sz="2000" dirty="0" smtClean="0">
              <a:latin typeface="Georgia" panose="02040502050405020303" pitchFamily="18" charset="0"/>
            </a:endParaRPr>
          </a:p>
          <a:p>
            <a:r>
              <a:rPr lang="en-GB" sz="2000" dirty="0" smtClean="0">
                <a:latin typeface="Georgia" panose="02040502050405020303" pitchFamily="18" charset="0"/>
              </a:rPr>
              <a:t>                  </a:t>
            </a:r>
            <a:r>
              <a:rPr lang="en-GB" sz="2000" dirty="0" err="1" smtClean="0">
                <a:latin typeface="Georgia" panose="02040502050405020303" pitchFamily="18" charset="0"/>
              </a:rPr>
              <a:t>Lampeter</a:t>
            </a:r>
            <a:r>
              <a:rPr lang="en-GB" sz="2000" dirty="0" smtClean="0">
                <a:latin typeface="Georgia" panose="02040502050405020303" pitchFamily="18" charset="0"/>
              </a:rPr>
              <a:t> campus </a:t>
            </a:r>
            <a:endParaRPr lang="en-GB" sz="2000" dirty="0">
              <a:latin typeface="Georgia" panose="02040502050405020303" pitchFamily="18" charset="0"/>
            </a:endParaRPr>
          </a:p>
        </p:txBody>
      </p:sp>
      <p:sp>
        <p:nvSpPr>
          <p:cNvPr id="2" name="Slide Number Placeholder 1"/>
          <p:cNvSpPr>
            <a:spLocks noGrp="1"/>
          </p:cNvSpPr>
          <p:nvPr>
            <p:ph type="sldNum" sz="quarter" idx="12"/>
          </p:nvPr>
        </p:nvSpPr>
        <p:spPr/>
        <p:txBody>
          <a:bodyPr/>
          <a:lstStyle/>
          <a:p>
            <a:fld id="{EDAE5854-CF7E-4F72-930B-736FE12129E8}" type="slidenum">
              <a:rPr lang="en-GB" smtClean="0"/>
              <a:t>1</a:t>
            </a:fld>
            <a:endParaRPr lang="en-GB"/>
          </a:p>
        </p:txBody>
      </p:sp>
    </p:spTree>
    <p:extLst>
      <p:ext uri="{BB962C8B-B14F-4D97-AF65-F5344CB8AC3E}">
        <p14:creationId xmlns:p14="http://schemas.microsoft.com/office/powerpoint/2010/main" val="172911526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2</a:t>
            </a:fld>
            <a:endParaRPr lang="en-GB"/>
          </a:p>
        </p:txBody>
      </p:sp>
      <p:sp>
        <p:nvSpPr>
          <p:cNvPr id="5" name="TextBox 4"/>
          <p:cNvSpPr txBox="1"/>
          <p:nvPr/>
        </p:nvSpPr>
        <p:spPr>
          <a:xfrm>
            <a:off x="672778" y="2795926"/>
            <a:ext cx="7776864" cy="677108"/>
          </a:xfrm>
          <a:prstGeom prst="rect">
            <a:avLst/>
          </a:prstGeom>
          <a:noFill/>
        </p:spPr>
        <p:txBody>
          <a:bodyPr wrap="square" rtlCol="0">
            <a:spAutoFit/>
          </a:bodyPr>
          <a:lstStyle/>
          <a:p>
            <a:pPr algn="ctr"/>
            <a:r>
              <a:rPr lang="en-GB" sz="3800" b="1" dirty="0" smtClean="0">
                <a:latin typeface="Georgia" panose="02040502050405020303" pitchFamily="18" charset="0"/>
                <a:cs typeface="Arial" panose="020B0604020202020204" pitchFamily="34" charset="0"/>
              </a:rPr>
              <a:t>Introduction</a:t>
            </a:r>
            <a:endParaRPr lang="en-GB" sz="3800" b="1" dirty="0">
              <a:latin typeface="Georgia" panose="02040502050405020303" pitchFamily="18" charset="0"/>
              <a:cs typeface="Arial" panose="020B0604020202020204" pitchFamily="34" charset="0"/>
            </a:endParaRPr>
          </a:p>
        </p:txBody>
      </p:sp>
    </p:spTree>
    <p:extLst>
      <p:ext uri="{BB962C8B-B14F-4D97-AF65-F5344CB8AC3E}">
        <p14:creationId xmlns:p14="http://schemas.microsoft.com/office/powerpoint/2010/main" val="419389346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3</a:t>
            </a:fld>
            <a:endParaRPr lang="en-GB"/>
          </a:p>
        </p:txBody>
      </p:sp>
      <p:sp>
        <p:nvSpPr>
          <p:cNvPr id="7" name="TextBox 6"/>
          <p:cNvSpPr txBox="1"/>
          <p:nvPr/>
        </p:nvSpPr>
        <p:spPr>
          <a:xfrm>
            <a:off x="2327096" y="5657671"/>
            <a:ext cx="4479057" cy="830997"/>
          </a:xfrm>
          <a:prstGeom prst="rect">
            <a:avLst/>
          </a:prstGeom>
          <a:noFill/>
        </p:spPr>
        <p:txBody>
          <a:bodyPr wrap="square" rtlCol="0">
            <a:spAutoFit/>
          </a:bodyPr>
          <a:lstStyle/>
          <a:p>
            <a:pPr algn="ctr"/>
            <a:r>
              <a:rPr lang="en-US" sz="2400" dirty="0" smtClean="0">
                <a:latin typeface="Georgia" panose="02040502050405020303" pitchFamily="18" charset="0"/>
              </a:rPr>
              <a:t>Dante Alighieri</a:t>
            </a:r>
          </a:p>
          <a:p>
            <a:pPr algn="ctr"/>
            <a:r>
              <a:rPr lang="en-US" sz="2400" dirty="0" smtClean="0">
                <a:latin typeface="Georgia" panose="02040502050405020303" pitchFamily="18" charset="0"/>
              </a:rPr>
              <a:t>(</a:t>
            </a:r>
            <a:r>
              <a:rPr lang="en-GB" sz="2400" dirty="0">
                <a:latin typeface="Georgia" panose="02040502050405020303" pitchFamily="18" charset="0"/>
              </a:rPr>
              <a:t>c. </a:t>
            </a:r>
            <a:r>
              <a:rPr lang="en-GB" sz="2400" dirty="0" smtClean="0">
                <a:latin typeface="Georgia" panose="02040502050405020303" pitchFamily="18" charset="0"/>
              </a:rPr>
              <a:t>1265 – 1321</a:t>
            </a:r>
            <a:r>
              <a:rPr lang="en-US" sz="2400" dirty="0" smtClean="0">
                <a:latin typeface="Georgia" panose="02040502050405020303" pitchFamily="18" charset="0"/>
              </a:rPr>
              <a:t>)</a:t>
            </a:r>
          </a:p>
        </p:txBody>
      </p:sp>
      <p:pic>
        <p:nvPicPr>
          <p:cNvPr id="12290" name="Picture 2" descr="F:\EngTutorials_LearningMaterials\Image_Dante.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88024" y="1227738"/>
            <a:ext cx="2879593" cy="4371745"/>
          </a:xfrm>
          <a:prstGeom prst="rect">
            <a:avLst/>
          </a:prstGeom>
          <a:noFill/>
          <a:extLst>
            <a:ext uri="{909E8E84-426E-40DD-AFC4-6F175D3DCCD1}">
              <a14:hiddenFill xmlns:a14="http://schemas.microsoft.com/office/drawing/2010/main">
                <a:solidFill>
                  <a:srgbClr val="FFFFFF"/>
                </a:solidFill>
              </a14:hiddenFill>
            </a:ext>
          </a:extLst>
        </p:spPr>
      </p:pic>
      <p:pic>
        <p:nvPicPr>
          <p:cNvPr id="12291" name="Picture 3" descr="F:\EngTutorials_LearningMaterials\Image_DivineComedy.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31640" y="1227738"/>
            <a:ext cx="2969983" cy="4371745"/>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p:cNvSpPr txBox="1"/>
          <p:nvPr/>
        </p:nvSpPr>
        <p:spPr>
          <a:xfrm>
            <a:off x="160024" y="132207"/>
            <a:ext cx="2953053" cy="369332"/>
          </a:xfrm>
          <a:prstGeom prst="rect">
            <a:avLst/>
          </a:prstGeom>
          <a:noFill/>
        </p:spPr>
        <p:txBody>
          <a:bodyPr wrap="none" rtlCol="0">
            <a:spAutoFit/>
          </a:bodyPr>
          <a:lstStyle/>
          <a:p>
            <a:r>
              <a:rPr lang="en-US" dirty="0" smtClean="0"/>
              <a:t>Dante &amp; </a:t>
            </a:r>
            <a:r>
              <a:rPr lang="en-US" i="1" dirty="0" smtClean="0"/>
              <a:t>The Divine Comedy</a:t>
            </a:r>
            <a:endParaRPr lang="en-GB" dirty="0"/>
          </a:p>
        </p:txBody>
      </p:sp>
      <p:sp>
        <p:nvSpPr>
          <p:cNvPr id="5" name="Rectangle 4"/>
          <p:cNvSpPr/>
          <p:nvPr/>
        </p:nvSpPr>
        <p:spPr>
          <a:xfrm>
            <a:off x="1037504" y="836712"/>
            <a:ext cx="6630113" cy="261610"/>
          </a:xfrm>
          <a:prstGeom prst="rect">
            <a:avLst/>
          </a:prstGeom>
        </p:spPr>
        <p:txBody>
          <a:bodyPr wrap="square">
            <a:spAutoFit/>
          </a:bodyPr>
          <a:lstStyle/>
          <a:p>
            <a:r>
              <a:rPr lang="en-GB" sz="1100" dirty="0"/>
              <a:t>https://www.youtube.com/watch?v=KQWcfkOkXP4&amp;list=PLW05ir327WQWaq27xJbnszHV84m0gsIM2</a:t>
            </a:r>
          </a:p>
        </p:txBody>
      </p:sp>
    </p:spTree>
    <p:extLst>
      <p:ext uri="{BB962C8B-B14F-4D97-AF65-F5344CB8AC3E}">
        <p14:creationId xmlns:p14="http://schemas.microsoft.com/office/powerpoint/2010/main" val="61923913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4</a:t>
            </a:fld>
            <a:endParaRPr lang="en-GB"/>
          </a:p>
        </p:txBody>
      </p:sp>
      <p:sp>
        <p:nvSpPr>
          <p:cNvPr id="6" name="TextBox 5"/>
          <p:cNvSpPr txBox="1"/>
          <p:nvPr/>
        </p:nvSpPr>
        <p:spPr>
          <a:xfrm>
            <a:off x="647823" y="1052736"/>
            <a:ext cx="7776864" cy="4739759"/>
          </a:xfrm>
          <a:prstGeom prst="rect">
            <a:avLst/>
          </a:prstGeom>
          <a:noFill/>
        </p:spPr>
        <p:txBody>
          <a:bodyPr wrap="square" rtlCol="0">
            <a:spAutoFit/>
          </a:bodyPr>
          <a:lstStyle/>
          <a:p>
            <a:pPr algn="ctr"/>
            <a:r>
              <a:rPr lang="en-US" sz="2800" i="1" dirty="0" smtClean="0">
                <a:solidFill>
                  <a:srgbClr val="0070C0"/>
                </a:solidFill>
                <a:latin typeface="Georgia" panose="02040502050405020303" pitchFamily="18" charset="0"/>
                <a:cs typeface="Arial" panose="020B0604020202020204" pitchFamily="34" charset="0"/>
              </a:rPr>
              <a:t>The Divine </a:t>
            </a:r>
            <a:r>
              <a:rPr lang="en-US" sz="2800" i="1" dirty="0" smtClean="0">
                <a:solidFill>
                  <a:srgbClr val="0070C0"/>
                </a:solidFill>
                <a:latin typeface="Georgia" panose="02040502050405020303" pitchFamily="18" charset="0"/>
                <a:cs typeface="Arial" panose="020B0604020202020204" pitchFamily="34" charset="0"/>
              </a:rPr>
              <a:t>Comedy</a:t>
            </a:r>
          </a:p>
          <a:p>
            <a:pPr algn="ctr"/>
            <a:r>
              <a:rPr lang="en-US" sz="2400" dirty="0" smtClean="0">
                <a:solidFill>
                  <a:srgbClr val="0070C0"/>
                </a:solidFill>
                <a:latin typeface="Georgia" panose="02040502050405020303" pitchFamily="18" charset="0"/>
                <a:cs typeface="Arial" panose="020B0604020202020204" pitchFamily="34" charset="0"/>
              </a:rPr>
              <a:t>(</a:t>
            </a:r>
            <a:r>
              <a:rPr lang="en-US" sz="2400" i="1" dirty="0" err="1" smtClean="0">
                <a:solidFill>
                  <a:srgbClr val="0070C0"/>
                </a:solidFill>
                <a:latin typeface="Georgia" panose="02040502050405020303" pitchFamily="18" charset="0"/>
                <a:cs typeface="Arial" panose="020B0604020202020204" pitchFamily="34" charset="0"/>
              </a:rPr>
              <a:t>Divina</a:t>
            </a:r>
            <a:r>
              <a:rPr lang="en-US" sz="2400" i="1" dirty="0" smtClean="0">
                <a:solidFill>
                  <a:srgbClr val="0070C0"/>
                </a:solidFill>
                <a:latin typeface="Georgia" panose="02040502050405020303" pitchFamily="18" charset="0"/>
                <a:cs typeface="Arial" panose="020B0604020202020204" pitchFamily="34" charset="0"/>
              </a:rPr>
              <a:t> Commedia</a:t>
            </a:r>
            <a:r>
              <a:rPr lang="en-US" sz="2400" dirty="0" smtClean="0">
                <a:solidFill>
                  <a:srgbClr val="0070C0"/>
                </a:solidFill>
                <a:latin typeface="Georgia" panose="02040502050405020303" pitchFamily="18" charset="0"/>
                <a:cs typeface="Arial" panose="020B0604020202020204" pitchFamily="34" charset="0"/>
              </a:rPr>
              <a:t>)</a:t>
            </a:r>
            <a:endParaRPr lang="en-US" sz="2400" dirty="0" smtClean="0">
              <a:solidFill>
                <a:srgbClr val="0070C0"/>
              </a:solidFill>
              <a:latin typeface="Georgia" panose="02040502050405020303" pitchFamily="18" charset="0"/>
              <a:cs typeface="Arial" panose="020B0604020202020204" pitchFamily="34" charset="0"/>
            </a:endParaRPr>
          </a:p>
          <a:p>
            <a:pPr algn="ctr"/>
            <a:r>
              <a:rPr lang="en-US" sz="2400" dirty="0" smtClean="0">
                <a:latin typeface="Georgia" panose="02040502050405020303" pitchFamily="18" charset="0"/>
                <a:cs typeface="Arial" panose="020B0604020202020204" pitchFamily="34" charset="0"/>
              </a:rPr>
              <a:t>(1308-1320)</a:t>
            </a:r>
          </a:p>
          <a:p>
            <a:pPr algn="ctr"/>
            <a:endParaRPr lang="en-US" dirty="0" smtClean="0">
              <a:latin typeface="Georgia" panose="02040502050405020303" pitchFamily="18" charset="0"/>
              <a:cs typeface="Arial" panose="020B0604020202020204" pitchFamily="34" charset="0"/>
            </a:endParaRPr>
          </a:p>
          <a:p>
            <a:pPr algn="ctr"/>
            <a:r>
              <a:rPr lang="en-US" sz="2600" dirty="0">
                <a:latin typeface="Georgia" panose="02040502050405020303" pitchFamily="18" charset="0"/>
                <a:cs typeface="Arial" panose="020B0604020202020204" pitchFamily="34" charset="0"/>
              </a:rPr>
              <a:t>Hell </a:t>
            </a:r>
            <a:endParaRPr lang="en-US" sz="2600" dirty="0" smtClean="0">
              <a:latin typeface="Georgia" panose="02040502050405020303" pitchFamily="18" charset="0"/>
              <a:cs typeface="Arial" panose="020B0604020202020204" pitchFamily="34" charset="0"/>
            </a:endParaRPr>
          </a:p>
          <a:p>
            <a:pPr algn="ctr"/>
            <a:r>
              <a:rPr lang="en-US" sz="2600" dirty="0" smtClean="0">
                <a:latin typeface="Georgia" panose="02040502050405020303" pitchFamily="18" charset="0"/>
                <a:cs typeface="Arial" panose="020B0604020202020204" pitchFamily="34" charset="0"/>
              </a:rPr>
              <a:t>(Inferno) </a:t>
            </a:r>
            <a:endParaRPr lang="en-US" sz="2600" dirty="0" smtClean="0">
              <a:latin typeface="Georgia" panose="02040502050405020303" pitchFamily="18" charset="0"/>
              <a:cs typeface="Arial" panose="020B0604020202020204" pitchFamily="34" charset="0"/>
            </a:endParaRPr>
          </a:p>
          <a:p>
            <a:pPr algn="ctr"/>
            <a:endParaRPr lang="en-US" sz="2600" dirty="0" smtClean="0">
              <a:latin typeface="Georgia" panose="02040502050405020303" pitchFamily="18" charset="0"/>
              <a:cs typeface="Arial" panose="020B0604020202020204" pitchFamily="34" charset="0"/>
            </a:endParaRPr>
          </a:p>
          <a:p>
            <a:pPr algn="ctr"/>
            <a:r>
              <a:rPr lang="en-US" sz="2600" dirty="0">
                <a:latin typeface="Georgia" panose="02040502050405020303" pitchFamily="18" charset="0"/>
                <a:cs typeface="Arial" panose="020B0604020202020204" pitchFamily="34" charset="0"/>
              </a:rPr>
              <a:t>Purgatory </a:t>
            </a:r>
            <a:endParaRPr lang="en-US" sz="2600" dirty="0" smtClean="0">
              <a:latin typeface="Georgia" panose="02040502050405020303" pitchFamily="18" charset="0"/>
              <a:cs typeface="Arial" panose="020B0604020202020204" pitchFamily="34" charset="0"/>
            </a:endParaRPr>
          </a:p>
          <a:p>
            <a:pPr algn="ctr"/>
            <a:r>
              <a:rPr lang="en-US" sz="2600" dirty="0" smtClean="0">
                <a:latin typeface="Georgia" panose="02040502050405020303" pitchFamily="18" charset="0"/>
                <a:cs typeface="Arial" panose="020B0604020202020204" pitchFamily="34" charset="0"/>
              </a:rPr>
              <a:t>(</a:t>
            </a:r>
            <a:r>
              <a:rPr lang="en-US" sz="2600" dirty="0" err="1">
                <a:latin typeface="Georgia" panose="02040502050405020303" pitchFamily="18" charset="0"/>
                <a:cs typeface="Arial" panose="020B0604020202020204" pitchFamily="34" charset="0"/>
              </a:rPr>
              <a:t>Purgatorio</a:t>
            </a:r>
            <a:r>
              <a:rPr lang="en-US" sz="2600" dirty="0">
                <a:latin typeface="Georgia" panose="02040502050405020303" pitchFamily="18" charset="0"/>
                <a:cs typeface="Arial" panose="020B0604020202020204" pitchFamily="34" charset="0"/>
              </a:rPr>
              <a:t>)</a:t>
            </a:r>
            <a:endParaRPr lang="en-US" sz="2600" dirty="0" smtClean="0">
              <a:latin typeface="Georgia" panose="02040502050405020303" pitchFamily="18" charset="0"/>
              <a:cs typeface="Arial" panose="020B0604020202020204" pitchFamily="34" charset="0"/>
            </a:endParaRPr>
          </a:p>
          <a:p>
            <a:pPr algn="ctr"/>
            <a:endParaRPr lang="en-US" sz="2600" dirty="0">
              <a:latin typeface="Georgia" panose="02040502050405020303" pitchFamily="18" charset="0"/>
              <a:cs typeface="Arial" panose="020B0604020202020204" pitchFamily="34" charset="0"/>
            </a:endParaRPr>
          </a:p>
          <a:p>
            <a:pPr algn="ctr"/>
            <a:r>
              <a:rPr lang="en-US" sz="2600" dirty="0" smtClean="0">
                <a:latin typeface="Georgia" panose="02040502050405020303" pitchFamily="18" charset="0"/>
                <a:cs typeface="Arial" panose="020B0604020202020204" pitchFamily="34" charset="0"/>
              </a:rPr>
              <a:t>Paradise </a:t>
            </a:r>
            <a:endParaRPr lang="en-US" sz="2600" dirty="0" smtClean="0">
              <a:latin typeface="Georgia" panose="02040502050405020303" pitchFamily="18" charset="0"/>
              <a:cs typeface="Arial" panose="020B0604020202020204" pitchFamily="34" charset="0"/>
            </a:endParaRPr>
          </a:p>
          <a:p>
            <a:pPr algn="ctr"/>
            <a:r>
              <a:rPr lang="en-US" sz="2600" dirty="0" smtClean="0">
                <a:latin typeface="Georgia" panose="02040502050405020303" pitchFamily="18" charset="0"/>
                <a:cs typeface="Arial" panose="020B0604020202020204" pitchFamily="34" charset="0"/>
              </a:rPr>
              <a:t>(</a:t>
            </a:r>
            <a:r>
              <a:rPr lang="en-US" sz="2600" dirty="0" err="1">
                <a:latin typeface="Georgia" panose="02040502050405020303" pitchFamily="18" charset="0"/>
                <a:cs typeface="Arial" panose="020B0604020202020204" pitchFamily="34" charset="0"/>
              </a:rPr>
              <a:t>Paradiso</a:t>
            </a:r>
            <a:r>
              <a:rPr lang="en-US" sz="2600" dirty="0">
                <a:latin typeface="Georgia" panose="02040502050405020303" pitchFamily="18" charset="0"/>
                <a:cs typeface="Arial" panose="020B0604020202020204" pitchFamily="34" charset="0"/>
              </a:rPr>
              <a:t>)</a:t>
            </a:r>
            <a:endParaRPr lang="en-US" sz="2600" dirty="0" smtClean="0">
              <a:latin typeface="Georgia" panose="02040502050405020303" pitchFamily="18" charset="0"/>
              <a:cs typeface="Arial" panose="020B0604020202020204" pitchFamily="34" charset="0"/>
            </a:endParaRPr>
          </a:p>
        </p:txBody>
      </p:sp>
    </p:spTree>
    <p:extLst>
      <p:ext uri="{BB962C8B-B14F-4D97-AF65-F5344CB8AC3E}">
        <p14:creationId xmlns:p14="http://schemas.microsoft.com/office/powerpoint/2010/main" val="402596185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5</a:t>
            </a:fld>
            <a:endParaRPr lang="en-GB"/>
          </a:p>
        </p:txBody>
      </p:sp>
      <p:sp>
        <p:nvSpPr>
          <p:cNvPr id="6" name="TextBox 5"/>
          <p:cNvSpPr txBox="1"/>
          <p:nvPr/>
        </p:nvSpPr>
        <p:spPr>
          <a:xfrm>
            <a:off x="-28725" y="980728"/>
            <a:ext cx="9136968" cy="5170646"/>
          </a:xfrm>
          <a:prstGeom prst="rect">
            <a:avLst/>
          </a:prstGeom>
          <a:noFill/>
        </p:spPr>
        <p:txBody>
          <a:bodyPr wrap="square" rtlCol="0">
            <a:spAutoFit/>
          </a:bodyPr>
          <a:lstStyle/>
          <a:p>
            <a:pPr algn="ctr"/>
            <a:r>
              <a:rPr lang="en-US" sz="2800" dirty="0" smtClean="0">
                <a:solidFill>
                  <a:srgbClr val="0070C0"/>
                </a:solidFill>
                <a:latin typeface="Georgia" panose="02040502050405020303" pitchFamily="18" charset="0"/>
                <a:cs typeface="Arial" panose="020B0604020202020204" pitchFamily="34" charset="0"/>
              </a:rPr>
              <a:t>Dante</a:t>
            </a:r>
            <a:endParaRPr lang="en-US" sz="2800" dirty="0" smtClean="0">
              <a:solidFill>
                <a:srgbClr val="0070C0"/>
              </a:solidFill>
              <a:latin typeface="Georgia" panose="02040502050405020303" pitchFamily="18" charset="0"/>
              <a:cs typeface="Arial" panose="020B0604020202020204" pitchFamily="34" charset="0"/>
            </a:endParaRPr>
          </a:p>
          <a:p>
            <a:pPr algn="ctr"/>
            <a:endParaRPr lang="en-US" dirty="0" smtClean="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GB" sz="2200" dirty="0">
                <a:latin typeface="Georgia" panose="02040502050405020303" pitchFamily="18" charset="0"/>
                <a:cs typeface="Arial" panose="020B0604020202020204" pitchFamily="34" charset="0"/>
              </a:rPr>
              <a:t>‘Dante gave the only balanced exposition of the complete medieval world of ideas</a:t>
            </a:r>
            <a:r>
              <a:rPr lang="en-GB" sz="2200" dirty="0" smtClean="0">
                <a:latin typeface="Georgia" panose="02040502050405020303" pitchFamily="18" charset="0"/>
                <a:cs typeface="Arial" panose="020B0604020202020204" pitchFamily="34" charset="0"/>
              </a:rPr>
              <a:t>’ --- </a:t>
            </a:r>
            <a:r>
              <a:rPr lang="en-GB" sz="2200" i="1" dirty="0" smtClean="0">
                <a:latin typeface="Georgia" panose="02040502050405020303" pitchFamily="18" charset="0"/>
                <a:cs typeface="Arial" panose="020B0604020202020204" pitchFamily="34" charset="0"/>
              </a:rPr>
              <a:t>A History of Western Philosophy</a:t>
            </a:r>
            <a:r>
              <a:rPr lang="en-GB" sz="2200" dirty="0" smtClean="0">
                <a:latin typeface="Georgia" panose="02040502050405020303" pitchFamily="18" charset="0"/>
                <a:cs typeface="Arial" panose="020B0604020202020204" pitchFamily="34" charset="0"/>
              </a:rPr>
              <a:t>, Bertrand Russell</a:t>
            </a:r>
          </a:p>
          <a:p>
            <a:pPr marL="171450" indent="-171450">
              <a:buFont typeface="Arial" panose="020B0604020202020204" pitchFamily="34" charset="0"/>
              <a:buChar char="•"/>
            </a:pPr>
            <a:endParaRPr lang="en-GB" sz="900" dirty="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GB" sz="2200" dirty="0" smtClean="0">
                <a:latin typeface="Georgia" panose="02040502050405020303" pitchFamily="18" charset="0"/>
                <a:cs typeface="Arial" panose="020B0604020202020204" pitchFamily="34" charset="0"/>
              </a:rPr>
              <a:t>‘Dante </a:t>
            </a:r>
            <a:r>
              <a:rPr lang="en-GB" sz="2200" dirty="0">
                <a:latin typeface="Georgia" panose="02040502050405020303" pitchFamily="18" charset="0"/>
                <a:cs typeface="Arial" panose="020B0604020202020204" pitchFamily="34" charset="0"/>
              </a:rPr>
              <a:t>has a high regard for the virtue of humility and he is concerned to teach his reader by offering an invitation to an act of </a:t>
            </a:r>
            <a:r>
              <a:rPr lang="en-GB" sz="2200" dirty="0" smtClean="0">
                <a:latin typeface="Georgia" panose="02040502050405020303" pitchFamily="18" charset="0"/>
                <a:cs typeface="Arial" panose="020B0604020202020204" pitchFamily="34" charset="0"/>
              </a:rPr>
              <a:t>collaboration. As </a:t>
            </a:r>
            <a:r>
              <a:rPr lang="en-GB" sz="2200" dirty="0">
                <a:latin typeface="Georgia" panose="02040502050405020303" pitchFamily="18" charset="0"/>
                <a:cs typeface="Arial" panose="020B0604020202020204" pitchFamily="34" charset="0"/>
              </a:rPr>
              <a:t>Virgil collaborates with Dante in his journey through afterlife, so Dante collaborates with his </a:t>
            </a:r>
            <a:r>
              <a:rPr lang="en-GB" sz="2200" dirty="0" smtClean="0">
                <a:latin typeface="Georgia" panose="02040502050405020303" pitchFamily="18" charset="0"/>
                <a:cs typeface="Arial" panose="020B0604020202020204" pitchFamily="34" charset="0"/>
              </a:rPr>
              <a:t>reader.’ </a:t>
            </a:r>
            <a:r>
              <a:rPr lang="en-GB" sz="2200" dirty="0">
                <a:latin typeface="Georgia" panose="02040502050405020303" pitchFamily="18" charset="0"/>
                <a:cs typeface="Arial" panose="020B0604020202020204" pitchFamily="34" charset="0"/>
              </a:rPr>
              <a:t>(</a:t>
            </a:r>
            <a:r>
              <a:rPr lang="en-GB" sz="2200" dirty="0" smtClean="0">
                <a:latin typeface="Georgia" panose="02040502050405020303" pitchFamily="18" charset="0"/>
                <a:cs typeface="Arial" panose="020B0604020202020204" pitchFamily="34" charset="0"/>
              </a:rPr>
              <a:t>Kirkpatrick, </a:t>
            </a:r>
            <a:r>
              <a:rPr lang="en-GB" sz="2200" dirty="0" err="1" smtClean="0">
                <a:latin typeface="Georgia" panose="02040502050405020303" pitchFamily="18" charset="0"/>
                <a:cs typeface="Arial" panose="020B0604020202020204" pitchFamily="34" charset="0"/>
              </a:rPr>
              <a:t>pxxxvi</a:t>
            </a:r>
            <a:r>
              <a:rPr lang="en-GB" sz="2200" dirty="0" smtClean="0">
                <a:latin typeface="Georgia" panose="02040502050405020303" pitchFamily="18" charset="0"/>
                <a:cs typeface="Arial" panose="020B0604020202020204" pitchFamily="34" charset="0"/>
              </a:rPr>
              <a:t>)</a:t>
            </a:r>
          </a:p>
          <a:p>
            <a:pPr marL="342900" indent="-342900">
              <a:buFont typeface="Arial" panose="020B0604020202020204" pitchFamily="34" charset="0"/>
              <a:buChar char="•"/>
            </a:pPr>
            <a:endParaRPr lang="en-US" sz="900" dirty="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US" sz="2200" dirty="0" smtClean="0">
                <a:latin typeface="Georgia" panose="02040502050405020303" pitchFamily="18" charset="0"/>
                <a:cs typeface="Arial" panose="020B0604020202020204" pitchFamily="34" charset="0"/>
              </a:rPr>
              <a:t>‘To identify Virgil as the immediate source of his salvation is an astonishing decision on Dante’s part. Not only is </a:t>
            </a:r>
            <a:r>
              <a:rPr lang="en-US" sz="2200" dirty="0" smtClean="0">
                <a:solidFill>
                  <a:srgbClr val="0070C0"/>
                </a:solidFill>
                <a:latin typeface="Georgia" panose="02040502050405020303" pitchFamily="18" charset="0"/>
                <a:cs typeface="Arial" panose="020B0604020202020204" pitchFamily="34" charset="0"/>
              </a:rPr>
              <a:t>Virgil</a:t>
            </a:r>
            <a:r>
              <a:rPr lang="en-US" sz="2200" dirty="0" smtClean="0">
                <a:latin typeface="Georgia" panose="02040502050405020303" pitchFamily="18" charset="0"/>
                <a:cs typeface="Arial" panose="020B0604020202020204" pitchFamily="34" charset="0"/>
              </a:rPr>
              <a:t> a poet and a pagan rather than some accredited Christian authority, he </a:t>
            </a:r>
            <a:r>
              <a:rPr lang="en-US" sz="2200" dirty="0" smtClean="0">
                <a:solidFill>
                  <a:srgbClr val="0070C0"/>
                </a:solidFill>
                <a:latin typeface="Georgia" panose="02040502050405020303" pitchFamily="18" charset="0"/>
                <a:cs typeface="Arial" panose="020B0604020202020204" pitchFamily="34" charset="0"/>
              </a:rPr>
              <a:t>is also himself an inhabitant of Hell</a:t>
            </a:r>
            <a:r>
              <a:rPr lang="en-US" sz="2200" dirty="0" smtClean="0">
                <a:latin typeface="Georgia" panose="02040502050405020303" pitchFamily="18" charset="0"/>
                <a:cs typeface="Arial" panose="020B0604020202020204" pitchFamily="34" charset="0"/>
              </a:rPr>
              <a:t>.’ </a:t>
            </a:r>
            <a:r>
              <a:rPr lang="en-US" sz="2200" dirty="0">
                <a:latin typeface="Georgia" panose="02040502050405020303" pitchFamily="18" charset="0"/>
                <a:cs typeface="Arial" panose="020B0604020202020204" pitchFamily="34" charset="0"/>
              </a:rPr>
              <a:t>(</a:t>
            </a:r>
            <a:r>
              <a:rPr lang="en-US" sz="2200" dirty="0" smtClean="0">
                <a:latin typeface="Georgia" panose="02040502050405020303" pitchFamily="18" charset="0"/>
                <a:cs typeface="Arial" panose="020B0604020202020204" pitchFamily="34" charset="0"/>
              </a:rPr>
              <a:t>Kirkpatrick, </a:t>
            </a:r>
            <a:r>
              <a:rPr lang="en-US" sz="2200" dirty="0" err="1" smtClean="0">
                <a:latin typeface="Georgia" panose="02040502050405020303" pitchFamily="18" charset="0"/>
                <a:cs typeface="Arial" panose="020B0604020202020204" pitchFamily="34" charset="0"/>
              </a:rPr>
              <a:t>pxv</a:t>
            </a:r>
            <a:r>
              <a:rPr lang="en-US" sz="2200" dirty="0" smtClean="0">
                <a:latin typeface="Georgia" panose="02040502050405020303" pitchFamily="18" charset="0"/>
                <a:cs typeface="Arial" panose="020B0604020202020204" pitchFamily="34" charset="0"/>
              </a:rPr>
              <a:t>)</a:t>
            </a:r>
            <a:endParaRPr lang="en-GB" sz="2200" dirty="0" smtClean="0">
              <a:latin typeface="Georgia" panose="02040502050405020303" pitchFamily="18" charset="0"/>
              <a:cs typeface="Arial" panose="020B0604020202020204" pitchFamily="34" charset="0"/>
            </a:endParaRPr>
          </a:p>
          <a:p>
            <a:endParaRPr lang="en-US" sz="2400" dirty="0" smtClean="0">
              <a:latin typeface="Georgia" panose="02040502050405020303" pitchFamily="18" charset="0"/>
              <a:cs typeface="Arial" panose="020B0604020202020204" pitchFamily="34" charset="0"/>
            </a:endParaRPr>
          </a:p>
        </p:txBody>
      </p:sp>
      <p:sp>
        <p:nvSpPr>
          <p:cNvPr id="7" name="TextBox 6"/>
          <p:cNvSpPr txBox="1"/>
          <p:nvPr/>
        </p:nvSpPr>
        <p:spPr>
          <a:xfrm>
            <a:off x="160024" y="132207"/>
            <a:ext cx="2953053" cy="369332"/>
          </a:xfrm>
          <a:prstGeom prst="rect">
            <a:avLst/>
          </a:prstGeom>
          <a:noFill/>
        </p:spPr>
        <p:txBody>
          <a:bodyPr wrap="none" rtlCol="0">
            <a:spAutoFit/>
          </a:bodyPr>
          <a:lstStyle/>
          <a:p>
            <a:r>
              <a:rPr lang="en-US" dirty="0" smtClean="0"/>
              <a:t>Dante &amp; </a:t>
            </a:r>
            <a:r>
              <a:rPr lang="en-US" i="1" dirty="0" smtClean="0"/>
              <a:t>The Divine Comedy</a:t>
            </a:r>
            <a:endParaRPr lang="en-GB" dirty="0"/>
          </a:p>
        </p:txBody>
      </p:sp>
    </p:spTree>
    <p:extLst>
      <p:ext uri="{BB962C8B-B14F-4D97-AF65-F5344CB8AC3E}">
        <p14:creationId xmlns:p14="http://schemas.microsoft.com/office/powerpoint/2010/main" val="51743788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6</a:t>
            </a:fld>
            <a:endParaRPr lang="en-GB"/>
          </a:p>
        </p:txBody>
      </p:sp>
      <p:sp>
        <p:nvSpPr>
          <p:cNvPr id="6" name="TextBox 5"/>
          <p:cNvSpPr txBox="1"/>
          <p:nvPr/>
        </p:nvSpPr>
        <p:spPr>
          <a:xfrm>
            <a:off x="1259632" y="8593"/>
            <a:ext cx="6579755" cy="6509474"/>
          </a:xfrm>
          <a:prstGeom prst="rect">
            <a:avLst/>
          </a:prstGeom>
          <a:noFill/>
        </p:spPr>
        <p:txBody>
          <a:bodyPr wrap="square" rtlCol="0">
            <a:spAutoFit/>
          </a:bodyPr>
          <a:lstStyle/>
          <a:p>
            <a:pPr algn="ctr"/>
            <a:r>
              <a:rPr lang="en-US" sz="2800" dirty="0" smtClean="0">
                <a:solidFill>
                  <a:srgbClr val="0070C0"/>
                </a:solidFill>
                <a:latin typeface="Georgia" panose="02040502050405020303" pitchFamily="18" charset="0"/>
                <a:cs typeface="Arial" panose="020B0604020202020204" pitchFamily="34" charset="0"/>
              </a:rPr>
              <a:t> </a:t>
            </a:r>
          </a:p>
          <a:p>
            <a:pPr algn="ctr"/>
            <a:r>
              <a:rPr lang="en-US" sz="2800" dirty="0" smtClean="0">
                <a:solidFill>
                  <a:srgbClr val="0070C0"/>
                </a:solidFill>
                <a:latin typeface="Georgia" panose="02040502050405020303" pitchFamily="18" charset="0"/>
                <a:cs typeface="Arial" panose="020B0604020202020204" pitchFamily="34" charset="0"/>
              </a:rPr>
              <a:t>Canto </a:t>
            </a:r>
            <a:r>
              <a:rPr lang="en-US" sz="2800" dirty="0" smtClean="0">
                <a:solidFill>
                  <a:srgbClr val="0070C0"/>
                </a:solidFill>
                <a:latin typeface="Georgia" panose="02040502050405020303" pitchFamily="18" charset="0"/>
                <a:cs typeface="Arial" panose="020B0604020202020204" pitchFamily="34" charset="0"/>
              </a:rPr>
              <a:t>4</a:t>
            </a:r>
            <a:endParaRPr lang="en-US" sz="2800" dirty="0" smtClean="0">
              <a:solidFill>
                <a:srgbClr val="0070C0"/>
              </a:solidFill>
              <a:latin typeface="Georgia" panose="02040502050405020303" pitchFamily="18" charset="0"/>
              <a:cs typeface="Arial" panose="020B0604020202020204" pitchFamily="34" charset="0"/>
            </a:endParaRPr>
          </a:p>
          <a:p>
            <a:endParaRPr lang="en-US" sz="900" dirty="0">
              <a:latin typeface="Georgia" panose="02040502050405020303" pitchFamily="18" charset="0"/>
              <a:cs typeface="Arial" panose="020B0604020202020204" pitchFamily="34" charset="0"/>
            </a:endParaRPr>
          </a:p>
          <a:p>
            <a:r>
              <a:rPr lang="en-US" sz="2200" dirty="0" smtClean="0">
                <a:latin typeface="Georgia" panose="02040502050405020303" pitchFamily="18" charset="0"/>
                <a:cs typeface="Arial" panose="020B0604020202020204" pitchFamily="34" charset="0"/>
              </a:rPr>
              <a:t> </a:t>
            </a:r>
            <a:r>
              <a:rPr lang="en-US" sz="2200" dirty="0" smtClean="0">
                <a:latin typeface="Georgia" panose="02040502050405020303" pitchFamily="18" charset="0"/>
                <a:cs typeface="Arial" panose="020B0604020202020204" pitchFamily="34" charset="0"/>
              </a:rPr>
              <a:t>   My teacher – that good man – began to speak:</a:t>
            </a:r>
          </a:p>
          <a:p>
            <a:r>
              <a:rPr lang="en-US" sz="2200" dirty="0" smtClean="0">
                <a:latin typeface="Georgia" panose="02040502050405020303" pitchFamily="18" charset="0"/>
                <a:cs typeface="Arial" panose="020B0604020202020204" pitchFamily="34" charset="0"/>
              </a:rPr>
              <a:t>‘Look on. Behold the one who, sword in hand, </a:t>
            </a:r>
          </a:p>
          <a:p>
            <a:r>
              <a:rPr lang="en-US" sz="2200" dirty="0">
                <a:latin typeface="Georgia" panose="02040502050405020303" pitchFamily="18" charset="0"/>
                <a:cs typeface="Arial" panose="020B0604020202020204" pitchFamily="34" charset="0"/>
              </a:rPr>
              <a:t>p</a:t>
            </a:r>
            <a:r>
              <a:rPr lang="en-US" sz="2200" dirty="0" smtClean="0">
                <a:latin typeface="Georgia" panose="02040502050405020303" pitchFamily="18" charset="0"/>
                <a:cs typeface="Arial" panose="020B0604020202020204" pitchFamily="34" charset="0"/>
              </a:rPr>
              <a:t>recedes, as their true lord, the other three.</a:t>
            </a:r>
          </a:p>
          <a:p>
            <a:r>
              <a:rPr lang="en-US" sz="2200" dirty="0" smtClean="0">
                <a:latin typeface="Georgia" panose="02040502050405020303" pitchFamily="18" charset="0"/>
                <a:cs typeface="Arial" panose="020B0604020202020204" pitchFamily="34" charset="0"/>
              </a:rPr>
              <a:t>    This is that sovereign </a:t>
            </a:r>
            <a:r>
              <a:rPr lang="en-US" sz="2200" dirty="0" smtClean="0">
                <a:solidFill>
                  <a:srgbClr val="0070C0"/>
                </a:solidFill>
                <a:latin typeface="Georgia" panose="02040502050405020303" pitchFamily="18" charset="0"/>
                <a:cs typeface="Arial" panose="020B0604020202020204" pitchFamily="34" charset="0"/>
              </a:rPr>
              <a:t>Homer</a:t>
            </a:r>
            <a:r>
              <a:rPr lang="en-US" sz="2200" dirty="0" smtClean="0">
                <a:latin typeface="Georgia" panose="02040502050405020303" pitchFamily="18" charset="0"/>
                <a:cs typeface="Arial" panose="020B0604020202020204" pitchFamily="34" charset="0"/>
              </a:rPr>
              <a:t>, poet,</a:t>
            </a:r>
          </a:p>
          <a:p>
            <a:r>
              <a:rPr lang="en-US" sz="2200" dirty="0" smtClean="0">
                <a:solidFill>
                  <a:srgbClr val="0070C0"/>
                </a:solidFill>
                <a:latin typeface="Georgia" panose="02040502050405020303" pitchFamily="18" charset="0"/>
                <a:cs typeface="Arial" panose="020B0604020202020204" pitchFamily="34" charset="0"/>
              </a:rPr>
              <a:t>Horace</a:t>
            </a:r>
            <a:r>
              <a:rPr lang="en-US" sz="2200" dirty="0" smtClean="0">
                <a:latin typeface="Georgia" panose="02040502050405020303" pitchFamily="18" charset="0"/>
                <a:cs typeface="Arial" panose="020B0604020202020204" pitchFamily="34" charset="0"/>
              </a:rPr>
              <a:t> the satirist is next to come,</a:t>
            </a:r>
          </a:p>
          <a:p>
            <a:r>
              <a:rPr lang="en-US" sz="2200" dirty="0" smtClean="0">
                <a:solidFill>
                  <a:srgbClr val="0070C0"/>
                </a:solidFill>
                <a:latin typeface="Georgia" panose="02040502050405020303" pitchFamily="18" charset="0"/>
                <a:cs typeface="Arial" panose="020B0604020202020204" pitchFamily="34" charset="0"/>
              </a:rPr>
              <a:t>Ovid</a:t>
            </a:r>
            <a:r>
              <a:rPr lang="en-US" sz="2200" dirty="0" smtClean="0">
                <a:latin typeface="Georgia" panose="02040502050405020303" pitchFamily="18" charset="0"/>
                <a:cs typeface="Arial" panose="020B0604020202020204" pitchFamily="34" charset="0"/>
              </a:rPr>
              <a:t> is third. Then (see!) there is Lucan.</a:t>
            </a:r>
          </a:p>
          <a:p>
            <a:r>
              <a:rPr lang="en-US" sz="2200" dirty="0" smtClean="0">
                <a:latin typeface="Georgia" panose="02040502050405020303" pitchFamily="18" charset="0"/>
                <a:cs typeface="Arial" panose="020B0604020202020204" pitchFamily="34" charset="0"/>
              </a:rPr>
              <a:t>    All these, by right, must duly share with me</a:t>
            </a:r>
          </a:p>
          <a:p>
            <a:r>
              <a:rPr lang="en-US" sz="2200" dirty="0">
                <a:latin typeface="Georgia" panose="02040502050405020303" pitchFamily="18" charset="0"/>
                <a:cs typeface="Arial" panose="020B0604020202020204" pitchFamily="34" charset="0"/>
              </a:rPr>
              <a:t>t</a:t>
            </a:r>
            <a:r>
              <a:rPr lang="en-US" sz="2200" dirty="0" smtClean="0">
                <a:latin typeface="Georgia" panose="02040502050405020303" pitchFamily="18" charset="0"/>
                <a:cs typeface="Arial" panose="020B0604020202020204" pitchFamily="34" charset="0"/>
              </a:rPr>
              <a:t>he name that sounded in that single voice.</a:t>
            </a:r>
          </a:p>
          <a:p>
            <a:r>
              <a:rPr lang="en-US" sz="2200" dirty="0" smtClean="0">
                <a:latin typeface="Georgia" panose="02040502050405020303" pitchFamily="18" charset="0"/>
                <a:cs typeface="Arial" panose="020B0604020202020204" pitchFamily="34" charset="0"/>
              </a:rPr>
              <a:t>They do me </a:t>
            </a:r>
            <a:r>
              <a:rPr lang="en-US" sz="2200" dirty="0" err="1" smtClean="0">
                <a:latin typeface="Georgia" panose="02040502050405020303" pitchFamily="18" charset="0"/>
                <a:cs typeface="Arial" panose="020B0604020202020204" pitchFamily="34" charset="0"/>
              </a:rPr>
              <a:t>honour</a:t>
            </a:r>
            <a:r>
              <a:rPr lang="en-US" sz="2200" dirty="0" smtClean="0">
                <a:latin typeface="Georgia" panose="02040502050405020303" pitchFamily="18" charset="0"/>
                <a:cs typeface="Arial" panose="020B0604020202020204" pitchFamily="34" charset="0"/>
              </a:rPr>
              <a:t> thus, and thus do well.’</a:t>
            </a:r>
          </a:p>
          <a:p>
            <a:r>
              <a:rPr lang="en-US" sz="2200" dirty="0">
                <a:latin typeface="Georgia" panose="02040502050405020303" pitchFamily="18" charset="0"/>
                <a:cs typeface="Arial" panose="020B0604020202020204" pitchFamily="34" charset="0"/>
              </a:rPr>
              <a:t> </a:t>
            </a:r>
            <a:r>
              <a:rPr lang="en-US" sz="2200" dirty="0" smtClean="0">
                <a:latin typeface="Georgia" panose="02040502050405020303" pitchFamily="18" charset="0"/>
                <a:cs typeface="Arial" panose="020B0604020202020204" pitchFamily="34" charset="0"/>
              </a:rPr>
              <a:t>   …</a:t>
            </a:r>
          </a:p>
          <a:p>
            <a:r>
              <a:rPr lang="en-US" sz="2200" dirty="0">
                <a:latin typeface="Georgia" panose="02040502050405020303" pitchFamily="18" charset="0"/>
                <a:cs typeface="Arial" panose="020B0604020202020204" pitchFamily="34" charset="0"/>
              </a:rPr>
              <a:t> </a:t>
            </a:r>
            <a:r>
              <a:rPr lang="en-US" sz="2200" dirty="0" smtClean="0">
                <a:latin typeface="Georgia" panose="02040502050405020303" pitchFamily="18" charset="0"/>
                <a:cs typeface="Arial" panose="020B0604020202020204" pitchFamily="34" charset="0"/>
              </a:rPr>
              <a:t>   Some little time they talked among themselves,</a:t>
            </a:r>
          </a:p>
          <a:p>
            <a:r>
              <a:rPr lang="en-US" sz="2200" dirty="0">
                <a:latin typeface="Georgia" panose="02040502050405020303" pitchFamily="18" charset="0"/>
                <a:cs typeface="Arial" panose="020B0604020202020204" pitchFamily="34" charset="0"/>
              </a:rPr>
              <a:t>t</a:t>
            </a:r>
            <a:r>
              <a:rPr lang="en-US" sz="2200" dirty="0" smtClean="0">
                <a:latin typeface="Georgia" panose="02040502050405020303" pitchFamily="18" charset="0"/>
                <a:cs typeface="Arial" panose="020B0604020202020204" pitchFamily="34" charset="0"/>
              </a:rPr>
              <a:t>hen turned to me and offered signs of greeting.</a:t>
            </a:r>
          </a:p>
          <a:p>
            <a:r>
              <a:rPr lang="en-US" sz="2200" dirty="0" smtClean="0">
                <a:latin typeface="Georgia" panose="02040502050405020303" pitchFamily="18" charset="0"/>
                <a:cs typeface="Arial" panose="020B0604020202020204" pitchFamily="34" charset="0"/>
              </a:rPr>
              <a:t>On seeing all of this, my teacher smiled.</a:t>
            </a:r>
          </a:p>
          <a:p>
            <a:r>
              <a:rPr lang="en-US" sz="2200" dirty="0">
                <a:latin typeface="Georgia" panose="02040502050405020303" pitchFamily="18" charset="0"/>
                <a:cs typeface="Arial" panose="020B0604020202020204" pitchFamily="34" charset="0"/>
              </a:rPr>
              <a:t> </a:t>
            </a:r>
            <a:r>
              <a:rPr lang="en-US" sz="2200" dirty="0" smtClean="0">
                <a:latin typeface="Georgia" panose="02040502050405020303" pitchFamily="18" charset="0"/>
                <a:cs typeface="Arial" panose="020B0604020202020204" pitchFamily="34" charset="0"/>
              </a:rPr>
              <a:t>   And greater </a:t>
            </a:r>
            <a:r>
              <a:rPr lang="en-US" sz="2200" dirty="0" err="1" smtClean="0">
                <a:latin typeface="Georgia" panose="02040502050405020303" pitchFamily="18" charset="0"/>
                <a:cs typeface="Arial" panose="020B0604020202020204" pitchFamily="34" charset="0"/>
              </a:rPr>
              <a:t>honour</a:t>
            </a:r>
            <a:r>
              <a:rPr lang="en-US" sz="2200" dirty="0" smtClean="0">
                <a:latin typeface="Georgia" panose="02040502050405020303" pitchFamily="18" charset="0"/>
                <a:cs typeface="Arial" panose="020B0604020202020204" pitchFamily="34" charset="0"/>
              </a:rPr>
              <a:t> still they paid me now:</a:t>
            </a:r>
          </a:p>
          <a:p>
            <a:r>
              <a:rPr lang="en-US" sz="2200" dirty="0">
                <a:latin typeface="Georgia" panose="02040502050405020303" pitchFamily="18" charset="0"/>
                <a:cs typeface="Arial" panose="020B0604020202020204" pitchFamily="34" charset="0"/>
              </a:rPr>
              <a:t>t</a:t>
            </a:r>
            <a:r>
              <a:rPr lang="en-US" sz="2200" dirty="0" smtClean="0">
                <a:latin typeface="Georgia" panose="02040502050405020303" pitchFamily="18" charset="0"/>
                <a:cs typeface="Arial" panose="020B0604020202020204" pitchFamily="34" charset="0"/>
              </a:rPr>
              <a:t>hey summoned me to join them in their ranks.</a:t>
            </a:r>
          </a:p>
          <a:p>
            <a:r>
              <a:rPr lang="en-US" sz="2200" dirty="0" smtClean="0">
                <a:latin typeface="Georgia" panose="02040502050405020303" pitchFamily="18" charset="0"/>
                <a:cs typeface="Arial" panose="020B0604020202020204" pitchFamily="34" charset="0"/>
              </a:rPr>
              <a:t>I came and walked as sixth among such </a:t>
            </a:r>
            <a:r>
              <a:rPr lang="en-US" sz="2200" dirty="0" smtClean="0">
                <a:solidFill>
                  <a:srgbClr val="0070C0"/>
                </a:solidFill>
                <a:latin typeface="Georgia" panose="02040502050405020303" pitchFamily="18" charset="0"/>
                <a:cs typeface="Arial" panose="020B0604020202020204" pitchFamily="34" charset="0"/>
              </a:rPr>
              <a:t>wisdom </a:t>
            </a:r>
            <a:r>
              <a:rPr lang="en-US" sz="2200" dirty="0" smtClean="0">
                <a:latin typeface="Georgia" panose="02040502050405020303" pitchFamily="18" charset="0"/>
                <a:cs typeface="Arial" panose="020B0604020202020204" pitchFamily="34" charset="0"/>
              </a:rPr>
              <a:t>(</a:t>
            </a:r>
            <a:r>
              <a:rPr lang="en-US" sz="2200" dirty="0" smtClean="0">
                <a:solidFill>
                  <a:srgbClr val="FF0000"/>
                </a:solidFill>
                <a:latin typeface="Georgia" panose="02040502050405020303" pitchFamily="18" charset="0"/>
                <a:cs typeface="Arial" panose="020B0604020202020204" pitchFamily="34" charset="0"/>
              </a:rPr>
              <a:t>?</a:t>
            </a:r>
            <a:r>
              <a:rPr lang="en-US" sz="2200" dirty="0" smtClean="0">
                <a:latin typeface="Georgia" panose="02040502050405020303" pitchFamily="18" charset="0"/>
                <a:cs typeface="Arial" panose="020B0604020202020204" pitchFamily="34" charset="0"/>
              </a:rPr>
              <a:t>).</a:t>
            </a:r>
            <a:endParaRPr lang="en-GB" sz="2200" dirty="0" smtClean="0">
              <a:latin typeface="Georgia" panose="02040502050405020303" pitchFamily="18" charset="0"/>
              <a:cs typeface="Arial" panose="020B0604020202020204" pitchFamily="34" charset="0"/>
            </a:endParaRPr>
          </a:p>
        </p:txBody>
      </p:sp>
      <p:sp>
        <p:nvSpPr>
          <p:cNvPr id="7" name="TextBox 6"/>
          <p:cNvSpPr txBox="1"/>
          <p:nvPr/>
        </p:nvSpPr>
        <p:spPr>
          <a:xfrm>
            <a:off x="160024" y="132207"/>
            <a:ext cx="3821880" cy="369332"/>
          </a:xfrm>
          <a:prstGeom prst="rect">
            <a:avLst/>
          </a:prstGeom>
          <a:noFill/>
        </p:spPr>
        <p:txBody>
          <a:bodyPr wrap="none" rtlCol="0">
            <a:spAutoFit/>
          </a:bodyPr>
          <a:lstStyle/>
          <a:p>
            <a:r>
              <a:rPr lang="en-US" dirty="0" smtClean="0"/>
              <a:t>Dante &amp; </a:t>
            </a:r>
            <a:r>
              <a:rPr lang="en-US" i="1" dirty="0" smtClean="0"/>
              <a:t>The Divine </a:t>
            </a:r>
            <a:r>
              <a:rPr lang="en-US" i="1" dirty="0" smtClean="0"/>
              <a:t>Comedy</a:t>
            </a:r>
            <a:r>
              <a:rPr lang="en-US" dirty="0" smtClean="0"/>
              <a:t>: Inferno</a:t>
            </a:r>
            <a:endParaRPr lang="en-GB" dirty="0"/>
          </a:p>
        </p:txBody>
      </p:sp>
    </p:spTree>
    <p:extLst>
      <p:ext uri="{BB962C8B-B14F-4D97-AF65-F5344CB8AC3E}">
        <p14:creationId xmlns:p14="http://schemas.microsoft.com/office/powerpoint/2010/main" val="94033964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7</a:t>
            </a:fld>
            <a:endParaRPr lang="en-GB"/>
          </a:p>
        </p:txBody>
      </p:sp>
      <p:sp>
        <p:nvSpPr>
          <p:cNvPr id="6" name="TextBox 5"/>
          <p:cNvSpPr txBox="1"/>
          <p:nvPr/>
        </p:nvSpPr>
        <p:spPr>
          <a:xfrm>
            <a:off x="1187624" y="835855"/>
            <a:ext cx="6768752" cy="4955203"/>
          </a:xfrm>
          <a:prstGeom prst="rect">
            <a:avLst/>
          </a:prstGeom>
          <a:noFill/>
        </p:spPr>
        <p:txBody>
          <a:bodyPr wrap="square" rtlCol="0">
            <a:spAutoFit/>
          </a:bodyPr>
          <a:lstStyle/>
          <a:p>
            <a:pPr algn="ctr"/>
            <a:endParaRPr lang="en-US" sz="1500" dirty="0" smtClean="0">
              <a:solidFill>
                <a:srgbClr val="0070C0"/>
              </a:solidFill>
              <a:latin typeface="Georgia" panose="02040502050405020303" pitchFamily="18" charset="0"/>
              <a:cs typeface="Arial" panose="020B0604020202020204" pitchFamily="34" charset="0"/>
            </a:endParaRPr>
          </a:p>
          <a:p>
            <a:pPr algn="ctr"/>
            <a:r>
              <a:rPr lang="en-US" sz="2800" dirty="0" smtClean="0">
                <a:solidFill>
                  <a:srgbClr val="0070C0"/>
                </a:solidFill>
                <a:latin typeface="Georgia" panose="02040502050405020303" pitchFamily="18" charset="0"/>
                <a:cs typeface="Arial" panose="020B0604020202020204" pitchFamily="34" charset="0"/>
              </a:rPr>
              <a:t>Canto </a:t>
            </a:r>
            <a:r>
              <a:rPr lang="en-US" sz="2800" dirty="0" smtClean="0">
                <a:solidFill>
                  <a:srgbClr val="0070C0"/>
                </a:solidFill>
                <a:latin typeface="Georgia" panose="02040502050405020303" pitchFamily="18" charset="0"/>
                <a:cs typeface="Arial" panose="020B0604020202020204" pitchFamily="34" charset="0"/>
              </a:rPr>
              <a:t>5</a:t>
            </a:r>
            <a:endParaRPr lang="en-US" sz="2800" dirty="0" smtClean="0">
              <a:solidFill>
                <a:srgbClr val="0070C0"/>
              </a:solidFill>
              <a:latin typeface="Georgia" panose="02040502050405020303" pitchFamily="18" charset="0"/>
              <a:cs typeface="Arial" panose="020B0604020202020204" pitchFamily="34" charset="0"/>
            </a:endParaRPr>
          </a:p>
          <a:p>
            <a:endParaRPr lang="en-US" sz="900" dirty="0">
              <a:latin typeface="Georgia" panose="02040502050405020303" pitchFamily="18" charset="0"/>
              <a:cs typeface="Arial" panose="020B0604020202020204" pitchFamily="34" charset="0"/>
            </a:endParaRPr>
          </a:p>
          <a:p>
            <a:r>
              <a:rPr lang="en-US" sz="2200" dirty="0" smtClean="0">
                <a:latin typeface="Georgia" panose="02040502050405020303" pitchFamily="18" charset="0"/>
                <a:cs typeface="Arial" panose="020B0604020202020204" pitchFamily="34" charset="0"/>
              </a:rPr>
              <a:t> </a:t>
            </a:r>
            <a:r>
              <a:rPr lang="en-US" sz="2200" dirty="0" smtClean="0">
                <a:latin typeface="Georgia" panose="02040502050405020303" pitchFamily="18" charset="0"/>
                <a:cs typeface="Arial" panose="020B0604020202020204" pitchFamily="34" charset="0"/>
              </a:rPr>
              <a:t>   And so from Circle One I now went down</a:t>
            </a:r>
          </a:p>
          <a:p>
            <a:r>
              <a:rPr lang="en-US" sz="2200" dirty="0">
                <a:latin typeface="Georgia" panose="02040502050405020303" pitchFamily="18" charset="0"/>
                <a:cs typeface="Arial" panose="020B0604020202020204" pitchFamily="34" charset="0"/>
              </a:rPr>
              <a:t>d</a:t>
            </a:r>
            <a:r>
              <a:rPr lang="en-US" sz="2200" dirty="0" smtClean="0">
                <a:latin typeface="Georgia" panose="02040502050405020303" pitchFamily="18" charset="0"/>
                <a:cs typeface="Arial" panose="020B0604020202020204" pitchFamily="34" charset="0"/>
              </a:rPr>
              <a:t>eeper, to Circle Two, which bounds a lesser space</a:t>
            </a:r>
          </a:p>
          <a:p>
            <a:r>
              <a:rPr lang="en-US" sz="2200" dirty="0">
                <a:latin typeface="Georgia" panose="02040502050405020303" pitchFamily="18" charset="0"/>
                <a:cs typeface="Arial" panose="020B0604020202020204" pitchFamily="34" charset="0"/>
              </a:rPr>
              <a:t>a</a:t>
            </a:r>
            <a:r>
              <a:rPr lang="en-US" sz="2200" dirty="0" smtClean="0">
                <a:latin typeface="Georgia" panose="02040502050405020303" pitchFamily="18" charset="0"/>
                <a:cs typeface="Arial" panose="020B0604020202020204" pitchFamily="34" charset="0"/>
              </a:rPr>
              <a:t>nd therefore greater suffering. Its sting is misery.</a:t>
            </a:r>
          </a:p>
          <a:p>
            <a:r>
              <a:rPr lang="en-US" sz="2200" dirty="0">
                <a:latin typeface="Georgia" panose="02040502050405020303" pitchFamily="18" charset="0"/>
                <a:cs typeface="Arial" panose="020B0604020202020204" pitchFamily="34" charset="0"/>
              </a:rPr>
              <a:t> </a:t>
            </a:r>
            <a:r>
              <a:rPr lang="en-US" sz="2200" dirty="0" smtClean="0">
                <a:latin typeface="Georgia" panose="02040502050405020303" pitchFamily="18" charset="0"/>
                <a:cs typeface="Arial" panose="020B0604020202020204" pitchFamily="34" charset="0"/>
              </a:rPr>
              <a:t>   Minos stands there – horribly there – and barking. </a:t>
            </a:r>
          </a:p>
          <a:p>
            <a:r>
              <a:rPr lang="en-US" sz="2200" dirty="0" smtClean="0">
                <a:latin typeface="Georgia" panose="02040502050405020303" pitchFamily="18" charset="0"/>
                <a:cs typeface="Arial" panose="020B0604020202020204" pitchFamily="34" charset="0"/>
              </a:rPr>
              <a:t>He, on the threshold, checks degrees of guilt, </a:t>
            </a:r>
          </a:p>
          <a:p>
            <a:r>
              <a:rPr lang="en-US" sz="2200" dirty="0">
                <a:latin typeface="Georgia" panose="02040502050405020303" pitchFamily="18" charset="0"/>
                <a:cs typeface="Arial" panose="020B0604020202020204" pitchFamily="34" charset="0"/>
              </a:rPr>
              <a:t>t</a:t>
            </a:r>
            <a:r>
              <a:rPr lang="en-US" sz="2200" dirty="0" smtClean="0">
                <a:latin typeface="Georgia" panose="02040502050405020303" pitchFamily="18" charset="0"/>
                <a:cs typeface="Arial" panose="020B0604020202020204" pitchFamily="34" charset="0"/>
              </a:rPr>
              <a:t>hen judges and dispatches with his twirling tail.  </a:t>
            </a:r>
          </a:p>
          <a:p>
            <a:r>
              <a:rPr lang="en-US" sz="2200" dirty="0">
                <a:latin typeface="Georgia" panose="02040502050405020303" pitchFamily="18" charset="0"/>
                <a:cs typeface="Arial" panose="020B0604020202020204" pitchFamily="34" charset="0"/>
              </a:rPr>
              <a:t> </a:t>
            </a:r>
            <a:r>
              <a:rPr lang="en-US" sz="2200" dirty="0" smtClean="0">
                <a:latin typeface="Georgia" panose="02040502050405020303" pitchFamily="18" charset="0"/>
                <a:cs typeface="Arial" panose="020B0604020202020204" pitchFamily="34" charset="0"/>
              </a:rPr>
              <a:t>   I mean that every ill-begotten creature, </a:t>
            </a:r>
          </a:p>
          <a:p>
            <a:r>
              <a:rPr lang="en-US" sz="2200" dirty="0" smtClean="0">
                <a:latin typeface="Georgia" panose="02040502050405020303" pitchFamily="18" charset="0"/>
                <a:cs typeface="Arial" panose="020B0604020202020204" pitchFamily="34" charset="0"/>
              </a:rPr>
              <a:t>when summoned here, confesses everything.</a:t>
            </a:r>
          </a:p>
          <a:p>
            <a:r>
              <a:rPr lang="en-US" sz="2200" dirty="0" smtClean="0">
                <a:latin typeface="Georgia" panose="02040502050405020303" pitchFamily="18" charset="0"/>
                <a:cs typeface="Arial" panose="020B0604020202020204" pitchFamily="34" charset="0"/>
              </a:rPr>
              <a:t>And he (his sense of sin is very fine)</a:t>
            </a:r>
          </a:p>
          <a:p>
            <a:r>
              <a:rPr lang="en-US" sz="2200" dirty="0">
                <a:latin typeface="Georgia" panose="02040502050405020303" pitchFamily="18" charset="0"/>
                <a:cs typeface="Arial" panose="020B0604020202020204" pitchFamily="34" charset="0"/>
              </a:rPr>
              <a:t> </a:t>
            </a:r>
            <a:r>
              <a:rPr lang="en-US" sz="2200" dirty="0" smtClean="0">
                <a:latin typeface="Georgia" panose="02040502050405020303" pitchFamily="18" charset="0"/>
                <a:cs typeface="Arial" panose="020B0604020202020204" pitchFamily="34" charset="0"/>
              </a:rPr>
              <a:t>   perceives what place in Hell best suits each one,</a:t>
            </a:r>
          </a:p>
          <a:p>
            <a:r>
              <a:rPr lang="en-US" sz="2200" dirty="0">
                <a:latin typeface="Georgia" panose="02040502050405020303" pitchFamily="18" charset="0"/>
                <a:cs typeface="Arial" panose="020B0604020202020204" pitchFamily="34" charset="0"/>
              </a:rPr>
              <a:t>a</a:t>
            </a:r>
            <a:r>
              <a:rPr lang="en-US" sz="2200" dirty="0" smtClean="0">
                <a:latin typeface="Georgia" panose="02040502050405020303" pitchFamily="18" charset="0"/>
                <a:cs typeface="Arial" panose="020B0604020202020204" pitchFamily="34" charset="0"/>
              </a:rPr>
              <a:t>nd coils his tail around himself to tell</a:t>
            </a:r>
          </a:p>
          <a:p>
            <a:r>
              <a:rPr lang="en-US" sz="2200" dirty="0">
                <a:latin typeface="Georgia" panose="02040502050405020303" pitchFamily="18" charset="0"/>
                <a:cs typeface="Arial" panose="020B0604020202020204" pitchFamily="34" charset="0"/>
              </a:rPr>
              <a:t>t</a:t>
            </a:r>
            <a:r>
              <a:rPr lang="en-US" sz="2200" dirty="0" smtClean="0">
                <a:latin typeface="Georgia" panose="02040502050405020303" pitchFamily="18" charset="0"/>
                <a:cs typeface="Arial" panose="020B0604020202020204" pitchFamily="34" charset="0"/>
              </a:rPr>
              <a:t>he numbered ring to which he’ll send them down.</a:t>
            </a:r>
          </a:p>
        </p:txBody>
      </p:sp>
      <p:sp>
        <p:nvSpPr>
          <p:cNvPr id="7" name="TextBox 6"/>
          <p:cNvSpPr txBox="1"/>
          <p:nvPr/>
        </p:nvSpPr>
        <p:spPr>
          <a:xfrm>
            <a:off x="160024" y="132207"/>
            <a:ext cx="3821880" cy="369332"/>
          </a:xfrm>
          <a:prstGeom prst="rect">
            <a:avLst/>
          </a:prstGeom>
          <a:noFill/>
        </p:spPr>
        <p:txBody>
          <a:bodyPr wrap="none" rtlCol="0">
            <a:spAutoFit/>
          </a:bodyPr>
          <a:lstStyle/>
          <a:p>
            <a:r>
              <a:rPr lang="en-US" dirty="0" smtClean="0"/>
              <a:t>Dante &amp; </a:t>
            </a:r>
            <a:r>
              <a:rPr lang="en-US" i="1" dirty="0" smtClean="0"/>
              <a:t>The Divine </a:t>
            </a:r>
            <a:r>
              <a:rPr lang="en-US" i="1" dirty="0" smtClean="0"/>
              <a:t>Comedy</a:t>
            </a:r>
            <a:r>
              <a:rPr lang="en-US" dirty="0" smtClean="0"/>
              <a:t>: Inferno</a:t>
            </a:r>
            <a:endParaRPr lang="en-GB" dirty="0"/>
          </a:p>
        </p:txBody>
      </p:sp>
    </p:spTree>
    <p:extLst>
      <p:ext uri="{BB962C8B-B14F-4D97-AF65-F5344CB8AC3E}">
        <p14:creationId xmlns:p14="http://schemas.microsoft.com/office/powerpoint/2010/main" val="85387271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8</a:t>
            </a:fld>
            <a:endParaRPr lang="en-GB"/>
          </a:p>
        </p:txBody>
      </p:sp>
      <p:sp>
        <p:nvSpPr>
          <p:cNvPr id="6" name="TextBox 5"/>
          <p:cNvSpPr txBox="1"/>
          <p:nvPr/>
        </p:nvSpPr>
        <p:spPr>
          <a:xfrm>
            <a:off x="21704" y="1052736"/>
            <a:ext cx="9136968" cy="4924425"/>
          </a:xfrm>
          <a:prstGeom prst="rect">
            <a:avLst/>
          </a:prstGeom>
          <a:noFill/>
        </p:spPr>
        <p:txBody>
          <a:bodyPr wrap="square" rtlCol="0">
            <a:spAutoFit/>
          </a:bodyPr>
          <a:lstStyle/>
          <a:p>
            <a:pPr algn="ctr"/>
            <a:r>
              <a:rPr lang="en-US" sz="2800" dirty="0" smtClean="0">
                <a:solidFill>
                  <a:srgbClr val="0070C0"/>
                </a:solidFill>
                <a:latin typeface="Georgia" panose="02040502050405020303" pitchFamily="18" charset="0"/>
                <a:cs typeface="Arial" panose="020B0604020202020204" pitchFamily="34" charset="0"/>
              </a:rPr>
              <a:t>The language &amp; mission</a:t>
            </a:r>
            <a:endParaRPr lang="en-US" sz="2800" dirty="0" smtClean="0">
              <a:solidFill>
                <a:srgbClr val="0070C0"/>
              </a:solidFill>
              <a:latin typeface="Georgia" panose="02040502050405020303" pitchFamily="18" charset="0"/>
              <a:cs typeface="Arial" panose="020B0604020202020204" pitchFamily="34" charset="0"/>
            </a:endParaRPr>
          </a:p>
          <a:p>
            <a:pPr algn="ctr"/>
            <a:endParaRPr lang="en-US" dirty="0" smtClean="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GB" sz="2400" dirty="0" smtClean="0">
                <a:latin typeface="Georgia" panose="02040502050405020303" pitchFamily="18" charset="0"/>
                <a:cs typeface="Arial" panose="020B0604020202020204" pitchFamily="34" charset="0"/>
              </a:rPr>
              <a:t>Latin </a:t>
            </a:r>
            <a:r>
              <a:rPr lang="en-GB" sz="2400" dirty="0">
                <a:latin typeface="Georgia" panose="02040502050405020303" pitchFamily="18" charset="0"/>
                <a:cs typeface="Arial" panose="020B0604020202020204" pitchFamily="34" charset="0"/>
              </a:rPr>
              <a:t>was very available to </a:t>
            </a:r>
            <a:r>
              <a:rPr lang="en-GB" sz="2400" dirty="0" smtClean="0">
                <a:latin typeface="Georgia" panose="02040502050405020303" pitchFamily="18" charset="0"/>
                <a:cs typeface="Arial" panose="020B0604020202020204" pitchFamily="34" charset="0"/>
              </a:rPr>
              <a:t>Dante and </a:t>
            </a:r>
            <a:r>
              <a:rPr lang="en-GB" sz="2400" dirty="0">
                <a:latin typeface="Georgia" panose="02040502050405020303" pitchFamily="18" charset="0"/>
                <a:cs typeface="Arial" panose="020B0604020202020204" pitchFamily="34" charset="0"/>
              </a:rPr>
              <a:t>to every learned reader at the time, but he wrote the </a:t>
            </a:r>
            <a:r>
              <a:rPr lang="en-GB" sz="2400" i="1" dirty="0">
                <a:latin typeface="Georgia" panose="02040502050405020303" pitchFamily="18" charset="0"/>
                <a:cs typeface="Arial" panose="020B0604020202020204" pitchFamily="34" charset="0"/>
              </a:rPr>
              <a:t>Divine Comedy </a:t>
            </a:r>
            <a:r>
              <a:rPr lang="en-GB" sz="2400" dirty="0">
                <a:latin typeface="Georgia" panose="02040502050405020303" pitchFamily="18" charset="0"/>
                <a:cs typeface="Arial" panose="020B0604020202020204" pitchFamily="34" charset="0"/>
              </a:rPr>
              <a:t>in Tuscan </a:t>
            </a:r>
            <a:r>
              <a:rPr lang="en-GB" sz="2400" dirty="0" smtClean="0">
                <a:latin typeface="Georgia" panose="02040502050405020303" pitchFamily="18" charset="0"/>
                <a:cs typeface="Arial" panose="020B0604020202020204" pitchFamily="34" charset="0"/>
              </a:rPr>
              <a:t>dialect.</a:t>
            </a:r>
          </a:p>
          <a:p>
            <a:pPr marL="342900" indent="-342900">
              <a:buFont typeface="Arial" panose="020B0604020202020204" pitchFamily="34" charset="0"/>
              <a:buChar char="•"/>
            </a:pPr>
            <a:r>
              <a:rPr lang="en-GB" sz="2400" dirty="0">
                <a:latin typeface="Georgia" panose="02040502050405020303" pitchFamily="18" charset="0"/>
                <a:cs typeface="Arial" panose="020B0604020202020204" pitchFamily="34" charset="0"/>
              </a:rPr>
              <a:t>Dante was not only concerned with learned readers. He felt that he had been given a mission to communicate with a world which he sees having gone astray</a:t>
            </a:r>
            <a:r>
              <a:rPr lang="en-GB" sz="2400" dirty="0" smtClean="0">
                <a:latin typeface="Georgia" panose="02040502050405020303" pitchFamily="18" charset="0"/>
                <a:cs typeface="Arial" panose="020B0604020202020204" pitchFamily="34" charset="0"/>
              </a:rPr>
              <a:t>.</a:t>
            </a:r>
          </a:p>
          <a:p>
            <a:pPr marL="342900" indent="-342900">
              <a:buFont typeface="Arial" panose="020B0604020202020204" pitchFamily="34" charset="0"/>
              <a:buChar char="•"/>
            </a:pPr>
            <a:r>
              <a:rPr lang="en-GB" sz="2400" dirty="0" smtClean="0">
                <a:latin typeface="Georgia" panose="02040502050405020303" pitchFamily="18" charset="0"/>
                <a:cs typeface="Arial" panose="020B0604020202020204" pitchFamily="34" charset="0"/>
              </a:rPr>
              <a:t>He </a:t>
            </a:r>
            <a:r>
              <a:rPr lang="en-GB" sz="2400" dirty="0">
                <a:latin typeface="Georgia" panose="02040502050405020303" pitchFamily="18" charset="0"/>
                <a:cs typeface="Arial" panose="020B0604020202020204" pitchFamily="34" charset="0"/>
              </a:rPr>
              <a:t>believes that </a:t>
            </a:r>
            <a:r>
              <a:rPr lang="en-GB" sz="2400" dirty="0">
                <a:solidFill>
                  <a:srgbClr val="0070C0"/>
                </a:solidFill>
                <a:latin typeface="Georgia" panose="02040502050405020303" pitchFamily="18" charset="0"/>
                <a:cs typeface="Arial" panose="020B0604020202020204" pitchFamily="34" charset="0"/>
              </a:rPr>
              <a:t>the world has gone astray, </a:t>
            </a:r>
            <a:r>
              <a:rPr lang="en-GB" sz="2400" b="1" dirty="0">
                <a:solidFill>
                  <a:srgbClr val="0070C0"/>
                </a:solidFill>
                <a:latin typeface="Georgia" panose="02040502050405020303" pitchFamily="18" charset="0"/>
                <a:cs typeface="Arial" panose="020B0604020202020204" pitchFamily="34" charset="0"/>
              </a:rPr>
              <a:t>he has a mission</a:t>
            </a:r>
            <a:r>
              <a:rPr lang="en-GB" sz="2400" dirty="0">
                <a:solidFill>
                  <a:srgbClr val="0070C0"/>
                </a:solidFill>
                <a:latin typeface="Georgia" panose="02040502050405020303" pitchFamily="18" charset="0"/>
                <a:cs typeface="Arial" panose="020B0604020202020204" pitchFamily="34" charset="0"/>
              </a:rPr>
              <a:t> to communicate that the world has gone astray and that individuals have a role to play putting it right </a:t>
            </a:r>
            <a:r>
              <a:rPr lang="en-GB" sz="2400" dirty="0" smtClean="0">
                <a:solidFill>
                  <a:srgbClr val="0070C0"/>
                </a:solidFill>
                <a:latin typeface="Georgia" panose="02040502050405020303" pitchFamily="18" charset="0"/>
                <a:cs typeface="Arial" panose="020B0604020202020204" pitchFamily="34" charset="0"/>
              </a:rPr>
              <a:t>again</a:t>
            </a:r>
            <a:r>
              <a:rPr lang="en-GB" sz="2400" dirty="0" smtClean="0">
                <a:latin typeface="Georgia" panose="02040502050405020303" pitchFamily="18" charset="0"/>
                <a:cs typeface="Arial" panose="020B0604020202020204" pitchFamily="34" charset="0"/>
              </a:rPr>
              <a:t>.</a:t>
            </a:r>
          </a:p>
          <a:p>
            <a:pPr marL="342900" indent="-342900">
              <a:buFont typeface="Arial" panose="020B0604020202020204" pitchFamily="34" charset="0"/>
              <a:buChar char="•"/>
            </a:pPr>
            <a:r>
              <a:rPr lang="en-GB" sz="2400" dirty="0" smtClean="0">
                <a:latin typeface="Georgia" panose="02040502050405020303" pitchFamily="18" charset="0"/>
                <a:cs typeface="Arial" panose="020B0604020202020204" pitchFamily="34" charset="0"/>
              </a:rPr>
              <a:t>He </a:t>
            </a:r>
            <a:r>
              <a:rPr lang="en-GB" sz="2400" dirty="0">
                <a:latin typeface="Georgia" panose="02040502050405020303" pitchFamily="18" charset="0"/>
                <a:cs typeface="Arial" panose="020B0604020202020204" pitchFamily="34" charset="0"/>
              </a:rPr>
              <a:t>wants to get it to as broad audiences as </a:t>
            </a:r>
            <a:r>
              <a:rPr lang="en-GB" sz="2400" dirty="0" smtClean="0">
                <a:latin typeface="Georgia" panose="02040502050405020303" pitchFamily="18" charset="0"/>
                <a:cs typeface="Arial" panose="020B0604020202020204" pitchFamily="34" charset="0"/>
              </a:rPr>
              <a:t>possible.</a:t>
            </a:r>
          </a:p>
          <a:p>
            <a:pPr marL="342900" indent="-342900">
              <a:buFont typeface="Arial" panose="020B0604020202020204" pitchFamily="34" charset="0"/>
              <a:buChar char="•"/>
            </a:pPr>
            <a:endParaRPr lang="en-US" altLang="zh-CN" sz="2400" dirty="0" smtClean="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US" altLang="zh-CN" sz="2400" dirty="0" smtClean="0">
                <a:latin typeface="Georgia" panose="02040502050405020303" pitchFamily="18" charset="0"/>
                <a:cs typeface="Arial" panose="020B0604020202020204" pitchFamily="34" charset="0"/>
              </a:rPr>
              <a:t>Chinese translations of Buddhist sutras </a:t>
            </a:r>
            <a:r>
              <a:rPr lang="zh-CN" altLang="en-US" sz="2800" b="1" dirty="0" smtClean="0">
                <a:latin typeface="FangSong" panose="02010609060101010101" pitchFamily="49" charset="-122"/>
                <a:ea typeface="FangSong" panose="02010609060101010101" pitchFamily="49" charset="-122"/>
                <a:cs typeface="Arial" panose="020B0604020202020204" pitchFamily="34" charset="0"/>
              </a:rPr>
              <a:t>變文</a:t>
            </a:r>
            <a:endParaRPr lang="en-US" sz="2400" b="1" dirty="0" smtClean="0">
              <a:latin typeface="FangSong" panose="02010609060101010101" pitchFamily="49" charset="-122"/>
              <a:ea typeface="FangSong" panose="02010609060101010101" pitchFamily="49" charset="-122"/>
              <a:cs typeface="Arial" panose="020B0604020202020204" pitchFamily="34" charset="0"/>
            </a:endParaRPr>
          </a:p>
        </p:txBody>
      </p:sp>
      <p:sp>
        <p:nvSpPr>
          <p:cNvPr id="7" name="TextBox 6"/>
          <p:cNvSpPr txBox="1"/>
          <p:nvPr/>
        </p:nvSpPr>
        <p:spPr>
          <a:xfrm>
            <a:off x="160024" y="132207"/>
            <a:ext cx="2953053" cy="369332"/>
          </a:xfrm>
          <a:prstGeom prst="rect">
            <a:avLst/>
          </a:prstGeom>
          <a:noFill/>
        </p:spPr>
        <p:txBody>
          <a:bodyPr wrap="none" rtlCol="0">
            <a:spAutoFit/>
          </a:bodyPr>
          <a:lstStyle/>
          <a:p>
            <a:r>
              <a:rPr lang="en-US" dirty="0" smtClean="0"/>
              <a:t>Dante &amp; </a:t>
            </a:r>
            <a:r>
              <a:rPr lang="en-US" i="1" dirty="0" smtClean="0"/>
              <a:t>The Divine </a:t>
            </a:r>
            <a:r>
              <a:rPr lang="en-US" i="1" dirty="0" smtClean="0"/>
              <a:t>Comedy</a:t>
            </a:r>
            <a:endParaRPr lang="en-GB" dirty="0"/>
          </a:p>
        </p:txBody>
      </p:sp>
    </p:spTree>
    <p:extLst>
      <p:ext uri="{BB962C8B-B14F-4D97-AF65-F5344CB8AC3E}">
        <p14:creationId xmlns:p14="http://schemas.microsoft.com/office/powerpoint/2010/main" val="166576434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9</a:t>
            </a:fld>
            <a:endParaRPr lang="en-GB"/>
          </a:p>
        </p:txBody>
      </p:sp>
      <p:sp>
        <p:nvSpPr>
          <p:cNvPr id="7" name="TextBox 6"/>
          <p:cNvSpPr txBox="1"/>
          <p:nvPr/>
        </p:nvSpPr>
        <p:spPr>
          <a:xfrm>
            <a:off x="2327095" y="2582668"/>
            <a:ext cx="4479057" cy="707886"/>
          </a:xfrm>
          <a:prstGeom prst="rect">
            <a:avLst/>
          </a:prstGeom>
          <a:noFill/>
        </p:spPr>
        <p:txBody>
          <a:bodyPr wrap="square" rtlCol="0">
            <a:spAutoFit/>
          </a:bodyPr>
          <a:lstStyle/>
          <a:p>
            <a:pPr algn="ctr"/>
            <a:r>
              <a:rPr lang="en-US" sz="2000" dirty="0">
                <a:latin typeface="Georgia" panose="02040502050405020303" pitchFamily="18" charset="0"/>
              </a:rPr>
              <a:t>Lorenzo de' </a:t>
            </a:r>
            <a:r>
              <a:rPr lang="en-US" sz="2000" dirty="0" smtClean="0">
                <a:latin typeface="Georgia" panose="02040502050405020303" pitchFamily="18" charset="0"/>
              </a:rPr>
              <a:t>Medici </a:t>
            </a:r>
          </a:p>
          <a:p>
            <a:pPr algn="ctr"/>
            <a:r>
              <a:rPr lang="en-US" sz="2000" dirty="0" smtClean="0">
                <a:latin typeface="Georgia" panose="02040502050405020303" pitchFamily="18" charset="0"/>
              </a:rPr>
              <a:t>(</a:t>
            </a:r>
            <a:r>
              <a:rPr lang="en-GB" sz="2000" dirty="0" smtClean="0">
                <a:latin typeface="Georgia" panose="02040502050405020303" pitchFamily="18" charset="0"/>
              </a:rPr>
              <a:t>1449 - 1492</a:t>
            </a:r>
            <a:r>
              <a:rPr lang="en-US" sz="2000" dirty="0" smtClean="0">
                <a:latin typeface="Georgia" panose="02040502050405020303" pitchFamily="18" charset="0"/>
              </a:rPr>
              <a:t>)</a:t>
            </a:r>
            <a:endParaRPr lang="en-US" sz="2000" dirty="0" smtClean="0">
              <a:latin typeface="Georgia" panose="02040502050405020303" pitchFamily="18" charset="0"/>
            </a:endParaRPr>
          </a:p>
        </p:txBody>
      </p:sp>
      <p:sp>
        <p:nvSpPr>
          <p:cNvPr id="8" name="TextBox 7"/>
          <p:cNvSpPr txBox="1"/>
          <p:nvPr/>
        </p:nvSpPr>
        <p:spPr>
          <a:xfrm>
            <a:off x="160024" y="132207"/>
            <a:ext cx="2953053" cy="369332"/>
          </a:xfrm>
          <a:prstGeom prst="rect">
            <a:avLst/>
          </a:prstGeom>
          <a:noFill/>
        </p:spPr>
        <p:txBody>
          <a:bodyPr wrap="none" rtlCol="0">
            <a:spAutoFit/>
          </a:bodyPr>
          <a:lstStyle/>
          <a:p>
            <a:r>
              <a:rPr lang="en-US" dirty="0" smtClean="0"/>
              <a:t>Dante &amp; </a:t>
            </a:r>
            <a:r>
              <a:rPr lang="en-US" i="1" dirty="0" smtClean="0"/>
              <a:t>The Divine Comedy</a:t>
            </a:r>
            <a:endParaRPr lang="en-GB" dirty="0"/>
          </a:p>
        </p:txBody>
      </p:sp>
      <p:pic>
        <p:nvPicPr>
          <p:cNvPr id="1024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30302" y="24605"/>
            <a:ext cx="2231070" cy="258921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43"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10498" y="2008585"/>
            <a:ext cx="2428901" cy="264455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44"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32333" y="1818608"/>
            <a:ext cx="2460862" cy="28345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3" name="TextBox 12"/>
          <p:cNvSpPr txBox="1"/>
          <p:nvPr/>
        </p:nvSpPr>
        <p:spPr>
          <a:xfrm>
            <a:off x="-376765" y="4658224"/>
            <a:ext cx="4479057" cy="707886"/>
          </a:xfrm>
          <a:prstGeom prst="rect">
            <a:avLst/>
          </a:prstGeom>
          <a:noFill/>
        </p:spPr>
        <p:txBody>
          <a:bodyPr wrap="square" rtlCol="0">
            <a:spAutoFit/>
          </a:bodyPr>
          <a:lstStyle/>
          <a:p>
            <a:pPr algn="ctr"/>
            <a:r>
              <a:rPr lang="en-US" sz="2000" dirty="0" smtClean="0">
                <a:latin typeface="Georgia" panose="02040502050405020303" pitchFamily="18" charset="0"/>
              </a:rPr>
              <a:t>Michelangelo</a:t>
            </a:r>
          </a:p>
          <a:p>
            <a:pPr algn="ctr"/>
            <a:r>
              <a:rPr lang="en-US" sz="2000" dirty="0" smtClean="0">
                <a:latin typeface="Georgia" panose="02040502050405020303" pitchFamily="18" charset="0"/>
              </a:rPr>
              <a:t>(</a:t>
            </a:r>
            <a:r>
              <a:rPr lang="en-GB" sz="2000" dirty="0" smtClean="0">
                <a:latin typeface="Georgia" panose="02040502050405020303" pitchFamily="18" charset="0"/>
              </a:rPr>
              <a:t>1475 - 1564</a:t>
            </a:r>
            <a:r>
              <a:rPr lang="en-US" sz="2000" dirty="0" smtClean="0">
                <a:latin typeface="Georgia" panose="02040502050405020303" pitchFamily="18" charset="0"/>
              </a:rPr>
              <a:t>)</a:t>
            </a:r>
            <a:endParaRPr lang="en-US" sz="2000" dirty="0" smtClean="0">
              <a:latin typeface="Georgia" panose="02040502050405020303" pitchFamily="18" charset="0"/>
            </a:endParaRPr>
          </a:p>
        </p:txBody>
      </p:sp>
      <p:sp>
        <p:nvSpPr>
          <p:cNvPr id="14" name="TextBox 13"/>
          <p:cNvSpPr txBox="1"/>
          <p:nvPr/>
        </p:nvSpPr>
        <p:spPr>
          <a:xfrm>
            <a:off x="5188578" y="4660598"/>
            <a:ext cx="4479057" cy="707886"/>
          </a:xfrm>
          <a:prstGeom prst="rect">
            <a:avLst/>
          </a:prstGeom>
          <a:noFill/>
        </p:spPr>
        <p:txBody>
          <a:bodyPr wrap="square" rtlCol="0">
            <a:spAutoFit/>
          </a:bodyPr>
          <a:lstStyle/>
          <a:p>
            <a:pPr algn="ctr"/>
            <a:r>
              <a:rPr lang="en-US" sz="2000" dirty="0" smtClean="0">
                <a:latin typeface="Georgia" panose="02040502050405020303" pitchFamily="18" charset="0"/>
              </a:rPr>
              <a:t>Botticelli</a:t>
            </a:r>
          </a:p>
          <a:p>
            <a:pPr algn="ctr"/>
            <a:r>
              <a:rPr lang="en-US" sz="2000" dirty="0" smtClean="0">
                <a:latin typeface="Georgia" panose="02040502050405020303" pitchFamily="18" charset="0"/>
              </a:rPr>
              <a:t>(</a:t>
            </a:r>
            <a:r>
              <a:rPr lang="en-GB" sz="2000" dirty="0" smtClean="0">
                <a:latin typeface="Georgia" panose="02040502050405020303" pitchFamily="18" charset="0"/>
              </a:rPr>
              <a:t>1445 - 1510</a:t>
            </a:r>
            <a:r>
              <a:rPr lang="en-US" sz="2000" dirty="0" smtClean="0">
                <a:latin typeface="Georgia" panose="02040502050405020303" pitchFamily="18" charset="0"/>
              </a:rPr>
              <a:t>)</a:t>
            </a:r>
            <a:endParaRPr lang="en-US" sz="2000" dirty="0" smtClean="0">
              <a:latin typeface="Georgia" panose="02040502050405020303" pitchFamily="18" charset="0"/>
            </a:endParaRPr>
          </a:p>
        </p:txBody>
      </p:sp>
      <p:sp>
        <p:nvSpPr>
          <p:cNvPr id="6" name="Rectangle 5"/>
          <p:cNvSpPr/>
          <p:nvPr/>
        </p:nvSpPr>
        <p:spPr>
          <a:xfrm>
            <a:off x="470760" y="5315953"/>
            <a:ext cx="2569055" cy="523220"/>
          </a:xfrm>
          <a:prstGeom prst="rect">
            <a:avLst/>
          </a:prstGeom>
        </p:spPr>
        <p:txBody>
          <a:bodyPr wrap="square">
            <a:spAutoFit/>
          </a:bodyPr>
          <a:lstStyle/>
          <a:p>
            <a:r>
              <a:rPr lang="en-GB" sz="1400" dirty="0">
                <a:hlinkClick r:id="rId6"/>
              </a:rPr>
              <a:t>https://</a:t>
            </a:r>
            <a:r>
              <a:rPr lang="en-GB" sz="1400" dirty="0" smtClean="0">
                <a:hlinkClick r:id="rId6"/>
              </a:rPr>
              <a:t>www.britannica.com/biography/Michelangelo</a:t>
            </a:r>
            <a:r>
              <a:rPr lang="en-GB" sz="1400" dirty="0" smtClean="0"/>
              <a:t> </a:t>
            </a:r>
            <a:endParaRPr lang="en-GB" sz="1400" dirty="0"/>
          </a:p>
        </p:txBody>
      </p:sp>
      <p:pic>
        <p:nvPicPr>
          <p:cNvPr id="10245" name="Picture 5"/>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539419" y="3384113"/>
            <a:ext cx="2099637" cy="27862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7" name="TextBox 16"/>
          <p:cNvSpPr txBox="1"/>
          <p:nvPr/>
        </p:nvSpPr>
        <p:spPr>
          <a:xfrm>
            <a:off x="2349710" y="6150114"/>
            <a:ext cx="4479057" cy="707886"/>
          </a:xfrm>
          <a:prstGeom prst="rect">
            <a:avLst/>
          </a:prstGeom>
          <a:noFill/>
        </p:spPr>
        <p:txBody>
          <a:bodyPr wrap="square" rtlCol="0">
            <a:spAutoFit/>
          </a:bodyPr>
          <a:lstStyle/>
          <a:p>
            <a:pPr algn="ctr"/>
            <a:r>
              <a:rPr lang="en-US" sz="2000" dirty="0" smtClean="0">
                <a:latin typeface="Georgia" panose="02040502050405020303" pitchFamily="18" charset="0"/>
              </a:rPr>
              <a:t>Leonardo da Vinci</a:t>
            </a:r>
          </a:p>
          <a:p>
            <a:pPr algn="ctr"/>
            <a:r>
              <a:rPr lang="en-US" sz="2000" dirty="0" smtClean="0">
                <a:latin typeface="Georgia" panose="02040502050405020303" pitchFamily="18" charset="0"/>
              </a:rPr>
              <a:t>(</a:t>
            </a:r>
            <a:r>
              <a:rPr lang="en-GB" sz="2000" dirty="0" smtClean="0">
                <a:latin typeface="Georgia" panose="02040502050405020303" pitchFamily="18" charset="0"/>
              </a:rPr>
              <a:t>1452 - 1519</a:t>
            </a:r>
            <a:r>
              <a:rPr lang="en-US" sz="2000" dirty="0" smtClean="0">
                <a:latin typeface="Georgia" panose="02040502050405020303" pitchFamily="18" charset="0"/>
              </a:rPr>
              <a:t>)</a:t>
            </a:r>
            <a:endParaRPr lang="en-US" sz="2000" dirty="0" smtClean="0">
              <a:latin typeface="Georgia" panose="02040502050405020303" pitchFamily="18" charset="0"/>
            </a:endParaRPr>
          </a:p>
        </p:txBody>
      </p:sp>
      <p:sp>
        <p:nvSpPr>
          <p:cNvPr id="9" name="Rectangle 8"/>
          <p:cNvSpPr/>
          <p:nvPr/>
        </p:nvSpPr>
        <p:spPr>
          <a:xfrm>
            <a:off x="5661738" y="5801029"/>
            <a:ext cx="2726686" cy="523220"/>
          </a:xfrm>
          <a:prstGeom prst="rect">
            <a:avLst/>
          </a:prstGeom>
        </p:spPr>
        <p:txBody>
          <a:bodyPr wrap="square">
            <a:spAutoFit/>
          </a:bodyPr>
          <a:lstStyle/>
          <a:p>
            <a:r>
              <a:rPr lang="en-GB" sz="1400" dirty="0">
                <a:hlinkClick r:id="rId8"/>
              </a:rPr>
              <a:t>https://</a:t>
            </a:r>
            <a:r>
              <a:rPr lang="en-GB" sz="1400" dirty="0" smtClean="0">
                <a:hlinkClick r:id="rId8"/>
              </a:rPr>
              <a:t>www.britannica.com/biography/Leonardo-da-Vinci</a:t>
            </a:r>
            <a:r>
              <a:rPr lang="en-GB" sz="1400" dirty="0" smtClean="0"/>
              <a:t> </a:t>
            </a:r>
            <a:endParaRPr lang="en-GB" sz="1400" dirty="0"/>
          </a:p>
        </p:txBody>
      </p:sp>
    </p:spTree>
    <p:extLst>
      <p:ext uri="{BB962C8B-B14F-4D97-AF65-F5344CB8AC3E}">
        <p14:creationId xmlns:p14="http://schemas.microsoft.com/office/powerpoint/2010/main" val="300345451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10</a:t>
            </a:fld>
            <a:endParaRPr lang="en-GB"/>
          </a:p>
        </p:txBody>
      </p:sp>
      <p:sp>
        <p:nvSpPr>
          <p:cNvPr id="6" name="TextBox 5"/>
          <p:cNvSpPr txBox="1"/>
          <p:nvPr/>
        </p:nvSpPr>
        <p:spPr>
          <a:xfrm>
            <a:off x="467544" y="1052736"/>
            <a:ext cx="8208912" cy="5232202"/>
          </a:xfrm>
          <a:prstGeom prst="rect">
            <a:avLst/>
          </a:prstGeom>
          <a:noFill/>
        </p:spPr>
        <p:txBody>
          <a:bodyPr wrap="square" rtlCol="0">
            <a:spAutoFit/>
          </a:bodyPr>
          <a:lstStyle/>
          <a:p>
            <a:pPr algn="ctr"/>
            <a:r>
              <a:rPr lang="en-US" sz="2800" dirty="0" smtClean="0">
                <a:solidFill>
                  <a:srgbClr val="0070C0"/>
                </a:solidFill>
                <a:latin typeface="Georgia" panose="02040502050405020303" pitchFamily="18" charset="0"/>
                <a:cs typeface="Arial" panose="020B0604020202020204" pitchFamily="34" charset="0"/>
              </a:rPr>
              <a:t>Arnold Toynbee</a:t>
            </a:r>
            <a:endParaRPr lang="en-US" sz="2800" dirty="0" smtClean="0">
              <a:solidFill>
                <a:srgbClr val="0070C0"/>
              </a:solidFill>
              <a:latin typeface="Georgia" panose="02040502050405020303" pitchFamily="18" charset="0"/>
              <a:cs typeface="Arial" panose="020B0604020202020204" pitchFamily="34" charset="0"/>
            </a:endParaRPr>
          </a:p>
          <a:p>
            <a:pPr algn="ctr"/>
            <a:endParaRPr lang="en-US" dirty="0" smtClean="0">
              <a:latin typeface="Georgia" panose="02040502050405020303" pitchFamily="18" charset="0"/>
              <a:cs typeface="Arial" panose="020B0604020202020204" pitchFamily="34" charset="0"/>
            </a:endParaRPr>
          </a:p>
          <a:p>
            <a:r>
              <a:rPr lang="en-GB" sz="2400" dirty="0" smtClean="0">
                <a:latin typeface="Georgia" panose="02040502050405020303" pitchFamily="18" charset="0"/>
                <a:cs typeface="Arial" panose="020B0604020202020204" pitchFamily="34" charset="0"/>
              </a:rPr>
              <a:t>The </a:t>
            </a:r>
            <a:r>
              <a:rPr lang="en-GB" sz="2400" dirty="0">
                <a:latin typeface="Georgia" panose="02040502050405020303" pitchFamily="18" charset="0"/>
                <a:cs typeface="Arial" panose="020B0604020202020204" pitchFamily="34" charset="0"/>
              </a:rPr>
              <a:t>15th-century Italian way seems to me to be a much better one, because it seems to me to give a vision of human affairs that is much truer to life. The humanist student of the Classics is taught to see </a:t>
            </a:r>
            <a:r>
              <a:rPr lang="en-GB" sz="2400" dirty="0" err="1">
                <a:latin typeface="Georgia" panose="02040502050405020303" pitchFamily="18" charset="0"/>
                <a:cs typeface="Arial" panose="020B0604020202020204" pitchFamily="34" charset="0"/>
              </a:rPr>
              <a:t>Graeco</a:t>
            </a:r>
            <a:r>
              <a:rPr lang="en-GB" sz="2400" dirty="0">
                <a:latin typeface="Georgia" panose="02040502050405020303" pitchFamily="18" charset="0"/>
                <a:cs typeface="Arial" panose="020B0604020202020204" pitchFamily="34" charset="0"/>
              </a:rPr>
              <a:t>-Roman life as a unity. In his eyes, the languages, literature, visual arts, religion, politics, economics, and history of his Classical World are not so many separate ‘subjects’, insulated from each other in the thought-tight compartments; they are facets of </a:t>
            </a:r>
            <a:r>
              <a:rPr lang="en-GB" sz="2400" dirty="0">
                <a:solidFill>
                  <a:srgbClr val="0070C0"/>
                </a:solidFill>
                <a:latin typeface="Georgia" panose="02040502050405020303" pitchFamily="18" charset="0"/>
                <a:cs typeface="Arial" panose="020B0604020202020204" pitchFamily="34" charset="0"/>
              </a:rPr>
              <a:t>a unitary way of life</a:t>
            </a:r>
            <a:r>
              <a:rPr lang="en-GB" sz="2400" dirty="0">
                <a:latin typeface="Georgia" panose="02040502050405020303" pitchFamily="18" charset="0"/>
                <a:cs typeface="Arial" panose="020B0604020202020204" pitchFamily="34" charset="0"/>
              </a:rPr>
              <a:t>, and neither this nor they can be seen properly unless </a:t>
            </a:r>
            <a:r>
              <a:rPr lang="en-GB" sz="2400" dirty="0">
                <a:solidFill>
                  <a:srgbClr val="0070C0"/>
                </a:solidFill>
                <a:latin typeface="Georgia" panose="02040502050405020303" pitchFamily="18" charset="0"/>
                <a:cs typeface="Arial" panose="020B0604020202020204" pitchFamily="34" charset="0"/>
              </a:rPr>
              <a:t>the parts are seen synoptically as contributions to the whole</a:t>
            </a:r>
            <a:r>
              <a:rPr lang="en-GB" sz="2400" dirty="0" smtClean="0">
                <a:latin typeface="Georgia" panose="02040502050405020303" pitchFamily="18" charset="0"/>
                <a:cs typeface="Arial" panose="020B0604020202020204" pitchFamily="34" charset="0"/>
              </a:rPr>
              <a:t>.</a:t>
            </a:r>
          </a:p>
          <a:p>
            <a:pPr algn="r"/>
            <a:r>
              <a:rPr lang="en-US" altLang="zh-CN" sz="2000" i="1" dirty="0" smtClean="0">
                <a:latin typeface="Georgia" panose="02040502050405020303" pitchFamily="18" charset="0"/>
                <a:cs typeface="Arial" panose="020B0604020202020204" pitchFamily="34" charset="0"/>
              </a:rPr>
              <a:t>Experiences</a:t>
            </a:r>
            <a:r>
              <a:rPr lang="en-US" altLang="zh-CN" sz="2000" dirty="0" smtClean="0">
                <a:latin typeface="Georgia" panose="02040502050405020303" pitchFamily="18" charset="0"/>
                <a:cs typeface="Arial" panose="020B0604020202020204" pitchFamily="34" charset="0"/>
              </a:rPr>
              <a:t>, p108</a:t>
            </a:r>
          </a:p>
        </p:txBody>
      </p:sp>
      <p:sp>
        <p:nvSpPr>
          <p:cNvPr id="7" name="TextBox 6"/>
          <p:cNvSpPr txBox="1"/>
          <p:nvPr/>
        </p:nvSpPr>
        <p:spPr>
          <a:xfrm>
            <a:off x="160024" y="132207"/>
            <a:ext cx="3010761" cy="369332"/>
          </a:xfrm>
          <a:prstGeom prst="rect">
            <a:avLst/>
          </a:prstGeom>
          <a:noFill/>
        </p:spPr>
        <p:txBody>
          <a:bodyPr wrap="none" rtlCol="0">
            <a:spAutoFit/>
          </a:bodyPr>
          <a:lstStyle/>
          <a:p>
            <a:r>
              <a:rPr lang="en-US" dirty="0" smtClean="0"/>
              <a:t>Dante &amp; </a:t>
            </a:r>
            <a:r>
              <a:rPr lang="en-US" i="1" dirty="0" smtClean="0"/>
              <a:t>The Divine </a:t>
            </a:r>
            <a:r>
              <a:rPr lang="en-US" i="1" dirty="0" smtClean="0"/>
              <a:t>Comedy</a:t>
            </a:r>
            <a:endParaRPr lang="en-GB" dirty="0"/>
          </a:p>
        </p:txBody>
      </p:sp>
    </p:spTree>
    <p:extLst>
      <p:ext uri="{BB962C8B-B14F-4D97-AF65-F5344CB8AC3E}">
        <p14:creationId xmlns:p14="http://schemas.microsoft.com/office/powerpoint/2010/main" val="159179082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11</a:t>
            </a:fld>
            <a:endParaRPr lang="en-GB"/>
          </a:p>
        </p:txBody>
      </p:sp>
      <p:sp>
        <p:nvSpPr>
          <p:cNvPr id="7" name="TextBox 6"/>
          <p:cNvSpPr txBox="1"/>
          <p:nvPr/>
        </p:nvSpPr>
        <p:spPr>
          <a:xfrm>
            <a:off x="2366502" y="144301"/>
            <a:ext cx="4479057" cy="830997"/>
          </a:xfrm>
          <a:prstGeom prst="rect">
            <a:avLst/>
          </a:prstGeom>
          <a:noFill/>
        </p:spPr>
        <p:txBody>
          <a:bodyPr wrap="square" rtlCol="0">
            <a:spAutoFit/>
          </a:bodyPr>
          <a:lstStyle/>
          <a:p>
            <a:pPr algn="ctr"/>
            <a:r>
              <a:rPr lang="en-US" sz="2400" dirty="0">
                <a:latin typeface="Georgia" panose="02040502050405020303" pitchFamily="18" charset="0"/>
              </a:rPr>
              <a:t>Santo Botticelli</a:t>
            </a:r>
            <a:endParaRPr lang="en-US" sz="2400" dirty="0" smtClean="0">
              <a:latin typeface="Georgia" panose="02040502050405020303" pitchFamily="18" charset="0"/>
            </a:endParaRPr>
          </a:p>
          <a:p>
            <a:pPr algn="ctr"/>
            <a:r>
              <a:rPr lang="en-US" sz="2400" dirty="0" smtClean="0">
                <a:latin typeface="Georgia" panose="02040502050405020303" pitchFamily="18" charset="0"/>
              </a:rPr>
              <a:t>The Map of Hell (</a:t>
            </a:r>
            <a:r>
              <a:rPr lang="en-GB" sz="2400" dirty="0" smtClean="0">
                <a:latin typeface="Georgia" panose="02040502050405020303" pitchFamily="18" charset="0"/>
              </a:rPr>
              <a:t>1485</a:t>
            </a:r>
            <a:r>
              <a:rPr lang="en-US" sz="2400" dirty="0" smtClean="0">
                <a:latin typeface="Georgia" panose="02040502050405020303" pitchFamily="18" charset="0"/>
              </a:rPr>
              <a:t>)</a:t>
            </a:r>
            <a:endParaRPr lang="en-US" sz="2400" dirty="0" smtClean="0">
              <a:latin typeface="Georgia" panose="02040502050405020303" pitchFamily="18" charset="0"/>
            </a:endParaRPr>
          </a:p>
        </p:txBody>
      </p:sp>
      <p:sp>
        <p:nvSpPr>
          <p:cNvPr id="8" name="TextBox 7"/>
          <p:cNvSpPr txBox="1"/>
          <p:nvPr/>
        </p:nvSpPr>
        <p:spPr>
          <a:xfrm>
            <a:off x="160024" y="132207"/>
            <a:ext cx="2953053" cy="369332"/>
          </a:xfrm>
          <a:prstGeom prst="rect">
            <a:avLst/>
          </a:prstGeom>
          <a:noFill/>
        </p:spPr>
        <p:txBody>
          <a:bodyPr wrap="none" rtlCol="0">
            <a:spAutoFit/>
          </a:bodyPr>
          <a:lstStyle/>
          <a:p>
            <a:r>
              <a:rPr lang="en-US" dirty="0" smtClean="0"/>
              <a:t>Dante &amp; </a:t>
            </a:r>
            <a:r>
              <a:rPr lang="en-US" i="1" dirty="0" smtClean="0"/>
              <a:t>The Divine Comedy</a:t>
            </a:r>
            <a:endParaRPr lang="en-GB" dirty="0"/>
          </a:p>
        </p:txBody>
      </p:sp>
      <p:pic>
        <p:nvPicPr>
          <p:cNvPr id="1026" name="Picture 2" descr="Sandro Botticelli - La Carte de l'Enfer.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5536" y="975298"/>
            <a:ext cx="8420990" cy="58841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5715126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12</a:t>
            </a:fld>
            <a:endParaRPr lang="en-GB"/>
          </a:p>
        </p:txBody>
      </p:sp>
      <p:sp>
        <p:nvSpPr>
          <p:cNvPr id="7" name="TextBox 6"/>
          <p:cNvSpPr txBox="1"/>
          <p:nvPr/>
        </p:nvSpPr>
        <p:spPr>
          <a:xfrm>
            <a:off x="2378327" y="109040"/>
            <a:ext cx="4479057" cy="830997"/>
          </a:xfrm>
          <a:prstGeom prst="rect">
            <a:avLst/>
          </a:prstGeom>
          <a:noFill/>
        </p:spPr>
        <p:txBody>
          <a:bodyPr wrap="square" rtlCol="0">
            <a:spAutoFit/>
          </a:bodyPr>
          <a:lstStyle/>
          <a:p>
            <a:pPr algn="ctr"/>
            <a:r>
              <a:rPr lang="en-US" sz="2400" dirty="0">
                <a:latin typeface="Georgia" panose="02040502050405020303" pitchFamily="18" charset="0"/>
              </a:rPr>
              <a:t>Santo Botticelli</a:t>
            </a:r>
            <a:endParaRPr lang="en-US" sz="2400" dirty="0" smtClean="0">
              <a:latin typeface="Georgia" panose="02040502050405020303" pitchFamily="18" charset="0"/>
            </a:endParaRPr>
          </a:p>
          <a:p>
            <a:pPr algn="ctr"/>
            <a:r>
              <a:rPr lang="en-US" sz="2400" dirty="0" smtClean="0">
                <a:latin typeface="Georgia" panose="02040502050405020303" pitchFamily="18" charset="0"/>
              </a:rPr>
              <a:t>The Map of Hell (</a:t>
            </a:r>
            <a:r>
              <a:rPr lang="en-GB" sz="2400" dirty="0" smtClean="0">
                <a:latin typeface="Georgia" panose="02040502050405020303" pitchFamily="18" charset="0"/>
              </a:rPr>
              <a:t>1485</a:t>
            </a:r>
            <a:r>
              <a:rPr lang="en-US" sz="2400" dirty="0" smtClean="0">
                <a:latin typeface="Georgia" panose="02040502050405020303" pitchFamily="18" charset="0"/>
              </a:rPr>
              <a:t>)</a:t>
            </a:r>
            <a:endParaRPr lang="en-US" sz="2400" dirty="0" smtClean="0">
              <a:latin typeface="Georgia" panose="02040502050405020303" pitchFamily="18" charset="0"/>
            </a:endParaRPr>
          </a:p>
        </p:txBody>
      </p:sp>
      <p:sp>
        <p:nvSpPr>
          <p:cNvPr id="8" name="TextBox 7"/>
          <p:cNvSpPr txBox="1"/>
          <p:nvPr/>
        </p:nvSpPr>
        <p:spPr>
          <a:xfrm>
            <a:off x="160024" y="132207"/>
            <a:ext cx="2953053" cy="369332"/>
          </a:xfrm>
          <a:prstGeom prst="rect">
            <a:avLst/>
          </a:prstGeom>
          <a:noFill/>
        </p:spPr>
        <p:txBody>
          <a:bodyPr wrap="none" rtlCol="0">
            <a:spAutoFit/>
          </a:bodyPr>
          <a:lstStyle/>
          <a:p>
            <a:r>
              <a:rPr lang="en-US" dirty="0" smtClean="0"/>
              <a:t>Dante &amp; </a:t>
            </a:r>
            <a:r>
              <a:rPr lang="en-US" i="1" dirty="0" smtClean="0"/>
              <a:t>The Divine Comedy</a:t>
            </a:r>
            <a:endParaRPr lang="en-GB" dirty="0"/>
          </a:p>
        </p:txBody>
      </p:sp>
      <p:pic>
        <p:nvPicPr>
          <p:cNvPr id="1028" name="Picture 4" descr="https://upload.wikimedia.org/wikipedia/commons/thumb/f/f6/Sandro_Botticelli_-_Illustration_to_the_Divine_Comedy_%28Inferno%29_-_WGA02859.jpg/800px-Sandro_Botticelli_-_Illustration_to_the_Divine_Comedy_%28Inferno%29_-_WGA02859.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1560" y="917012"/>
            <a:ext cx="7992888" cy="5425172"/>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1232013" y="6361813"/>
            <a:ext cx="6983082" cy="369332"/>
          </a:xfrm>
          <a:prstGeom prst="rect">
            <a:avLst/>
          </a:prstGeom>
        </p:spPr>
        <p:txBody>
          <a:bodyPr wrap="square">
            <a:spAutoFit/>
          </a:bodyPr>
          <a:lstStyle/>
          <a:p>
            <a:r>
              <a:rPr lang="en-GB" i="1" dirty="0">
                <a:latin typeface="Georgia" panose="02040502050405020303" pitchFamily="18" charset="0"/>
              </a:rPr>
              <a:t>Inferno X</a:t>
            </a:r>
            <a:r>
              <a:rPr lang="en-GB" dirty="0">
                <a:latin typeface="Georgia" panose="02040502050405020303" pitchFamily="18" charset="0"/>
              </a:rPr>
              <a:t>, with just Dante (in red) and Virgil (in blue) coloured.</a:t>
            </a:r>
          </a:p>
        </p:txBody>
      </p:sp>
    </p:spTree>
    <p:extLst>
      <p:ext uri="{BB962C8B-B14F-4D97-AF65-F5344CB8AC3E}">
        <p14:creationId xmlns:p14="http://schemas.microsoft.com/office/powerpoint/2010/main" val="394997455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13</a:t>
            </a:fld>
            <a:endParaRPr lang="en-GB"/>
          </a:p>
        </p:txBody>
      </p:sp>
      <p:sp>
        <p:nvSpPr>
          <p:cNvPr id="7" name="TextBox 6"/>
          <p:cNvSpPr txBox="1"/>
          <p:nvPr/>
        </p:nvSpPr>
        <p:spPr>
          <a:xfrm>
            <a:off x="2366502" y="416828"/>
            <a:ext cx="4479057" cy="830997"/>
          </a:xfrm>
          <a:prstGeom prst="rect">
            <a:avLst/>
          </a:prstGeom>
          <a:noFill/>
        </p:spPr>
        <p:txBody>
          <a:bodyPr wrap="square" rtlCol="0">
            <a:spAutoFit/>
          </a:bodyPr>
          <a:lstStyle/>
          <a:p>
            <a:pPr algn="ctr"/>
            <a:r>
              <a:rPr lang="en-US" sz="2400" dirty="0">
                <a:latin typeface="Georgia" panose="02040502050405020303" pitchFamily="18" charset="0"/>
              </a:rPr>
              <a:t>Santo Botticelli</a:t>
            </a:r>
            <a:endParaRPr lang="en-US" sz="2400" dirty="0" smtClean="0">
              <a:latin typeface="Georgia" panose="02040502050405020303" pitchFamily="18" charset="0"/>
            </a:endParaRPr>
          </a:p>
          <a:p>
            <a:pPr algn="ctr"/>
            <a:r>
              <a:rPr lang="en-US" sz="2400" dirty="0" smtClean="0">
                <a:latin typeface="Georgia" panose="02040502050405020303" pitchFamily="18" charset="0"/>
              </a:rPr>
              <a:t>The Map of Hell (</a:t>
            </a:r>
            <a:r>
              <a:rPr lang="en-GB" sz="2400" dirty="0" smtClean="0">
                <a:latin typeface="Georgia" panose="02040502050405020303" pitchFamily="18" charset="0"/>
              </a:rPr>
              <a:t>1485</a:t>
            </a:r>
            <a:r>
              <a:rPr lang="en-US" sz="2400" dirty="0" smtClean="0">
                <a:latin typeface="Georgia" panose="02040502050405020303" pitchFamily="18" charset="0"/>
              </a:rPr>
              <a:t>)</a:t>
            </a:r>
            <a:endParaRPr lang="en-US" sz="2400" dirty="0" smtClean="0">
              <a:latin typeface="Georgia" panose="02040502050405020303" pitchFamily="18" charset="0"/>
            </a:endParaRPr>
          </a:p>
        </p:txBody>
      </p:sp>
      <p:sp>
        <p:nvSpPr>
          <p:cNvPr id="8" name="TextBox 7"/>
          <p:cNvSpPr txBox="1"/>
          <p:nvPr/>
        </p:nvSpPr>
        <p:spPr>
          <a:xfrm>
            <a:off x="160024" y="132207"/>
            <a:ext cx="2953053" cy="369332"/>
          </a:xfrm>
          <a:prstGeom prst="rect">
            <a:avLst/>
          </a:prstGeom>
          <a:noFill/>
        </p:spPr>
        <p:txBody>
          <a:bodyPr wrap="none" rtlCol="0">
            <a:spAutoFit/>
          </a:bodyPr>
          <a:lstStyle/>
          <a:p>
            <a:r>
              <a:rPr lang="en-US" dirty="0" smtClean="0"/>
              <a:t>Dante &amp; </a:t>
            </a:r>
            <a:r>
              <a:rPr lang="en-US" i="1" dirty="0" smtClean="0"/>
              <a:t>The Divine Comedy</a:t>
            </a:r>
            <a:endParaRPr lang="en-GB" dirty="0"/>
          </a:p>
        </p:txBody>
      </p:sp>
      <p:sp>
        <p:nvSpPr>
          <p:cNvPr id="3" name="AutoShape 2" descr="https://cdn8.openculture.com/2014/06/02015922/botticelli-punishment-of-the-panderers-seducers-and-sycophants.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4" descr="https://cdn8.openculture.com/2014/06/02015922/botticelli-punishment-of-the-panderers-seducers-and-sycophants.jpg"/>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053"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5990" y="1412776"/>
            <a:ext cx="8353739" cy="47525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3438603" y="6333681"/>
            <a:ext cx="2337499" cy="369332"/>
          </a:xfrm>
          <a:prstGeom prst="rect">
            <a:avLst/>
          </a:prstGeom>
        </p:spPr>
        <p:txBody>
          <a:bodyPr wrap="none">
            <a:spAutoFit/>
          </a:bodyPr>
          <a:lstStyle/>
          <a:p>
            <a:r>
              <a:rPr lang="en-GB" dirty="0">
                <a:latin typeface="Georgia" panose="02040502050405020303" pitchFamily="18" charset="0"/>
              </a:rPr>
              <a:t>Panderers, Flatterers</a:t>
            </a:r>
            <a:endParaRPr lang="en-GB" dirty="0">
              <a:latin typeface="Georgia" panose="02040502050405020303" pitchFamily="18" charset="0"/>
            </a:endParaRPr>
          </a:p>
        </p:txBody>
      </p:sp>
      <p:sp>
        <p:nvSpPr>
          <p:cNvPr id="9" name="AutoShape 7" descr="https://www.artnews.com/wp-content/uploads/2017/12/michelangelo1.jpg?w=681&amp;h=383&amp;crop=1"/>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0" name="AutoShape 9" descr="https://www.artnews.com/wp-content/uploads/2017/12/michelangelo1.jpg?w=681&amp;h=383&amp;crop=1"/>
          <p:cNvSpPr>
            <a:spLocks noChangeAspect="1" noChangeArrowheads="1"/>
          </p:cNvSpPr>
          <p:nvPr/>
        </p:nvSpPr>
        <p:spPr bwMode="auto">
          <a:xfrm>
            <a:off x="612775" y="3127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177739728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14</a:t>
            </a:fld>
            <a:endParaRPr lang="en-GB"/>
          </a:p>
        </p:txBody>
      </p:sp>
      <p:sp>
        <p:nvSpPr>
          <p:cNvPr id="8" name="TextBox 7"/>
          <p:cNvSpPr txBox="1"/>
          <p:nvPr/>
        </p:nvSpPr>
        <p:spPr>
          <a:xfrm>
            <a:off x="160024" y="132207"/>
            <a:ext cx="2953053" cy="369332"/>
          </a:xfrm>
          <a:prstGeom prst="rect">
            <a:avLst/>
          </a:prstGeom>
          <a:noFill/>
        </p:spPr>
        <p:txBody>
          <a:bodyPr wrap="none" rtlCol="0">
            <a:spAutoFit/>
          </a:bodyPr>
          <a:lstStyle/>
          <a:p>
            <a:r>
              <a:rPr lang="en-US" dirty="0" smtClean="0"/>
              <a:t>Dante &amp; </a:t>
            </a:r>
            <a:r>
              <a:rPr lang="en-US" i="1" dirty="0" smtClean="0"/>
              <a:t>The Divine Comedy</a:t>
            </a:r>
            <a:endParaRPr lang="en-GB" dirty="0"/>
          </a:p>
        </p:txBody>
      </p:sp>
      <p:sp>
        <p:nvSpPr>
          <p:cNvPr id="3" name="AutoShape 2" descr="https://cdn8.openculture.com/2014/06/02015922/botticelli-punishment-of-the-panderers-seducers-and-sycophants.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4" descr="https://cdn8.openculture.com/2014/06/02015922/botticelli-punishment-of-the-panderers-seducers-and-sycophants.jpg"/>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4098" name="Picture 2" descr="File:Botticelli Inferno XV.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6030" y="991335"/>
            <a:ext cx="7620000" cy="5229226"/>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612775" y="6228020"/>
            <a:ext cx="8063681" cy="646331"/>
          </a:xfrm>
          <a:prstGeom prst="rect">
            <a:avLst/>
          </a:prstGeom>
          <a:noFill/>
        </p:spPr>
        <p:txBody>
          <a:bodyPr wrap="square" rtlCol="0">
            <a:spAutoFit/>
          </a:bodyPr>
          <a:lstStyle/>
          <a:p>
            <a:r>
              <a:rPr lang="en-GB" dirty="0">
                <a:latin typeface="Georgia" panose="02040502050405020303" pitchFamily="18" charset="0"/>
              </a:rPr>
              <a:t>The illustration for canto XV is part of the third round of Inferno, depicting the punishment of those who acted violently against God, </a:t>
            </a:r>
            <a:r>
              <a:rPr lang="en-GB" dirty="0" smtClean="0">
                <a:latin typeface="Georgia" panose="02040502050405020303" pitchFamily="18" charset="0"/>
              </a:rPr>
              <a:t>nature </a:t>
            </a:r>
            <a:r>
              <a:rPr lang="en-GB" dirty="0">
                <a:latin typeface="Georgia" panose="02040502050405020303" pitchFamily="18" charset="0"/>
              </a:rPr>
              <a:t>and art.</a:t>
            </a:r>
          </a:p>
        </p:txBody>
      </p:sp>
      <p:sp>
        <p:nvSpPr>
          <p:cNvPr id="13" name="TextBox 12"/>
          <p:cNvSpPr txBox="1"/>
          <p:nvPr/>
        </p:nvSpPr>
        <p:spPr>
          <a:xfrm>
            <a:off x="2267744" y="181041"/>
            <a:ext cx="4479057" cy="830997"/>
          </a:xfrm>
          <a:prstGeom prst="rect">
            <a:avLst/>
          </a:prstGeom>
          <a:noFill/>
        </p:spPr>
        <p:txBody>
          <a:bodyPr wrap="square" rtlCol="0">
            <a:spAutoFit/>
          </a:bodyPr>
          <a:lstStyle/>
          <a:p>
            <a:pPr algn="ctr"/>
            <a:r>
              <a:rPr lang="en-US" sz="2400" dirty="0">
                <a:latin typeface="Georgia" panose="02040502050405020303" pitchFamily="18" charset="0"/>
              </a:rPr>
              <a:t>Santo Botticelli</a:t>
            </a:r>
            <a:endParaRPr lang="en-US" sz="2400" dirty="0" smtClean="0">
              <a:latin typeface="Georgia" panose="02040502050405020303" pitchFamily="18" charset="0"/>
            </a:endParaRPr>
          </a:p>
          <a:p>
            <a:pPr algn="ctr"/>
            <a:r>
              <a:rPr lang="en-US" sz="2400" dirty="0" smtClean="0">
                <a:latin typeface="Georgia" panose="02040502050405020303" pitchFamily="18" charset="0"/>
              </a:rPr>
              <a:t>The Map of Hell (</a:t>
            </a:r>
            <a:r>
              <a:rPr lang="en-GB" sz="2400" dirty="0" smtClean="0">
                <a:latin typeface="Georgia" panose="02040502050405020303" pitchFamily="18" charset="0"/>
              </a:rPr>
              <a:t>1485</a:t>
            </a:r>
            <a:r>
              <a:rPr lang="en-US" sz="2400" dirty="0" smtClean="0">
                <a:latin typeface="Georgia" panose="02040502050405020303" pitchFamily="18" charset="0"/>
              </a:rPr>
              <a:t>)</a:t>
            </a:r>
            <a:endParaRPr lang="en-US" sz="2400" dirty="0" smtClean="0">
              <a:latin typeface="Georgia" panose="02040502050405020303" pitchFamily="18" charset="0"/>
            </a:endParaRPr>
          </a:p>
        </p:txBody>
      </p:sp>
    </p:spTree>
    <p:extLst>
      <p:ext uri="{BB962C8B-B14F-4D97-AF65-F5344CB8AC3E}">
        <p14:creationId xmlns:p14="http://schemas.microsoft.com/office/powerpoint/2010/main" val="83397666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15</a:t>
            </a:fld>
            <a:endParaRPr lang="en-GB"/>
          </a:p>
        </p:txBody>
      </p:sp>
      <p:sp>
        <p:nvSpPr>
          <p:cNvPr id="8" name="TextBox 7"/>
          <p:cNvSpPr txBox="1"/>
          <p:nvPr/>
        </p:nvSpPr>
        <p:spPr>
          <a:xfrm>
            <a:off x="160024" y="132207"/>
            <a:ext cx="2953053" cy="369332"/>
          </a:xfrm>
          <a:prstGeom prst="rect">
            <a:avLst/>
          </a:prstGeom>
          <a:noFill/>
        </p:spPr>
        <p:txBody>
          <a:bodyPr wrap="none" rtlCol="0">
            <a:spAutoFit/>
          </a:bodyPr>
          <a:lstStyle/>
          <a:p>
            <a:r>
              <a:rPr lang="en-US" dirty="0" smtClean="0"/>
              <a:t>Dante &amp; </a:t>
            </a:r>
            <a:r>
              <a:rPr lang="en-US" i="1" dirty="0" smtClean="0"/>
              <a:t>The Divine Comedy</a:t>
            </a:r>
            <a:endParaRPr lang="en-GB" dirty="0"/>
          </a:p>
        </p:txBody>
      </p:sp>
      <p:sp>
        <p:nvSpPr>
          <p:cNvPr id="3" name="AutoShape 2" descr="https://cdn8.openculture.com/2014/06/02015922/botticelli-punishment-of-the-panderers-seducers-and-sycophants.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4" descr="https://cdn8.openculture.com/2014/06/02015922/botticelli-punishment-of-the-panderers-seducers-and-sycophants.jpg"/>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TextBox 5"/>
          <p:cNvSpPr txBox="1"/>
          <p:nvPr/>
        </p:nvSpPr>
        <p:spPr>
          <a:xfrm>
            <a:off x="574189" y="6131591"/>
            <a:ext cx="8063681" cy="523220"/>
          </a:xfrm>
          <a:prstGeom prst="rect">
            <a:avLst/>
          </a:prstGeom>
          <a:noFill/>
        </p:spPr>
        <p:txBody>
          <a:bodyPr wrap="square" rtlCol="0">
            <a:spAutoFit/>
          </a:bodyPr>
          <a:lstStyle/>
          <a:p>
            <a:pPr algn="ctr"/>
            <a:r>
              <a:rPr lang="zh-CN" altLang="en-US" sz="2800" b="1" dirty="0" smtClean="0">
                <a:latin typeface="FangSong" panose="02010609060101010101" pitchFamily="49" charset="-122"/>
                <a:ea typeface="FangSong" panose="02010609060101010101" pitchFamily="49" charset="-122"/>
              </a:rPr>
              <a:t>諸惡莫作 眾善奉行</a:t>
            </a:r>
            <a:endParaRPr lang="en-GB" sz="2800" b="1" dirty="0">
              <a:latin typeface="FangSong" panose="02010609060101010101" pitchFamily="49" charset="-122"/>
              <a:ea typeface="FangSong" panose="02010609060101010101" pitchFamily="49" charset="-122"/>
            </a:endParaRPr>
          </a:p>
        </p:txBody>
      </p:sp>
      <p:pic>
        <p:nvPicPr>
          <p:cNvPr id="4100"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786" y="1201575"/>
            <a:ext cx="9161786" cy="489172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TextBox 10"/>
          <p:cNvSpPr txBox="1"/>
          <p:nvPr/>
        </p:nvSpPr>
        <p:spPr>
          <a:xfrm>
            <a:off x="2366500" y="189442"/>
            <a:ext cx="4479057" cy="954107"/>
          </a:xfrm>
          <a:prstGeom prst="rect">
            <a:avLst/>
          </a:prstGeom>
          <a:noFill/>
        </p:spPr>
        <p:txBody>
          <a:bodyPr wrap="square" rtlCol="0">
            <a:spAutoFit/>
          </a:bodyPr>
          <a:lstStyle/>
          <a:p>
            <a:pPr algn="ctr"/>
            <a:r>
              <a:rPr lang="zh-CN" altLang="en-US" sz="2800" b="1" dirty="0" smtClean="0">
                <a:latin typeface="FangSong" panose="02010609060101010101" pitchFamily="49" charset="-122"/>
                <a:ea typeface="FangSong" panose="02010609060101010101" pitchFamily="49" charset="-122"/>
              </a:rPr>
              <a:t>江逸子</a:t>
            </a:r>
            <a:endParaRPr lang="en-US" altLang="zh-CN" sz="2800" b="1" dirty="0" smtClean="0">
              <a:latin typeface="FangSong" panose="02010609060101010101" pitchFamily="49" charset="-122"/>
              <a:ea typeface="FangSong" panose="02010609060101010101" pitchFamily="49" charset="-122"/>
            </a:endParaRPr>
          </a:p>
          <a:p>
            <a:pPr algn="ctr"/>
            <a:r>
              <a:rPr lang="zh-CN" altLang="en-US" sz="2800" b="1" dirty="0" smtClean="0">
                <a:latin typeface="FangSong" panose="02010609060101010101" pitchFamily="49" charset="-122"/>
                <a:ea typeface="FangSong" panose="02010609060101010101" pitchFamily="49" charset="-122"/>
              </a:rPr>
              <a:t>地獄變相圖</a:t>
            </a:r>
            <a:r>
              <a:rPr lang="zh-CN" altLang="en-US" sz="2400" dirty="0" smtClean="0">
                <a:latin typeface="Georgia" panose="02040502050405020303" pitchFamily="18" charset="0"/>
              </a:rPr>
              <a:t> </a:t>
            </a:r>
            <a:r>
              <a:rPr lang="en-US" sz="2400" dirty="0" smtClean="0">
                <a:latin typeface="Georgia" panose="02040502050405020303" pitchFamily="18" charset="0"/>
              </a:rPr>
              <a:t>(</a:t>
            </a:r>
            <a:r>
              <a:rPr lang="en-GB" sz="2400" dirty="0" smtClean="0">
                <a:latin typeface="Georgia" panose="02040502050405020303" pitchFamily="18" charset="0"/>
              </a:rPr>
              <a:t>2003</a:t>
            </a:r>
            <a:r>
              <a:rPr lang="en-US" sz="2400" dirty="0" smtClean="0">
                <a:latin typeface="Georgia" panose="02040502050405020303" pitchFamily="18" charset="0"/>
              </a:rPr>
              <a:t>)</a:t>
            </a:r>
            <a:endParaRPr lang="en-US" sz="2400" dirty="0" smtClean="0">
              <a:latin typeface="Georgia" panose="02040502050405020303" pitchFamily="18" charset="0"/>
            </a:endParaRPr>
          </a:p>
        </p:txBody>
      </p:sp>
    </p:spTree>
    <p:extLst>
      <p:ext uri="{BB962C8B-B14F-4D97-AF65-F5344CB8AC3E}">
        <p14:creationId xmlns:p14="http://schemas.microsoft.com/office/powerpoint/2010/main" val="27474116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16</a:t>
            </a:fld>
            <a:endParaRPr lang="en-GB"/>
          </a:p>
        </p:txBody>
      </p:sp>
      <p:sp>
        <p:nvSpPr>
          <p:cNvPr id="8" name="TextBox 7"/>
          <p:cNvSpPr txBox="1"/>
          <p:nvPr/>
        </p:nvSpPr>
        <p:spPr>
          <a:xfrm>
            <a:off x="160024" y="132207"/>
            <a:ext cx="2953053" cy="369332"/>
          </a:xfrm>
          <a:prstGeom prst="rect">
            <a:avLst/>
          </a:prstGeom>
          <a:noFill/>
        </p:spPr>
        <p:txBody>
          <a:bodyPr wrap="none" rtlCol="0">
            <a:spAutoFit/>
          </a:bodyPr>
          <a:lstStyle/>
          <a:p>
            <a:r>
              <a:rPr lang="en-US" dirty="0" smtClean="0"/>
              <a:t>Dante &amp; </a:t>
            </a:r>
            <a:r>
              <a:rPr lang="en-US" i="1" dirty="0" smtClean="0"/>
              <a:t>The Divine Comedy</a:t>
            </a:r>
            <a:endParaRPr lang="en-GB" dirty="0"/>
          </a:p>
        </p:txBody>
      </p:sp>
      <p:sp>
        <p:nvSpPr>
          <p:cNvPr id="3" name="AutoShape 2" descr="https://cdn8.openculture.com/2014/06/02015922/botticelli-punishment-of-the-panderers-seducers-and-sycophants.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4" descr="https://cdn8.openculture.com/2014/06/02015922/botticelli-punishment-of-the-panderers-seducers-and-sycophants.jpg"/>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TextBox 5"/>
          <p:cNvSpPr txBox="1"/>
          <p:nvPr/>
        </p:nvSpPr>
        <p:spPr>
          <a:xfrm>
            <a:off x="6444208" y="4310491"/>
            <a:ext cx="2663081" cy="954107"/>
          </a:xfrm>
          <a:prstGeom prst="rect">
            <a:avLst/>
          </a:prstGeom>
          <a:noFill/>
        </p:spPr>
        <p:txBody>
          <a:bodyPr wrap="square" rtlCol="0">
            <a:spAutoFit/>
          </a:bodyPr>
          <a:lstStyle/>
          <a:p>
            <a:pPr algn="ctr"/>
            <a:r>
              <a:rPr lang="zh-CN" altLang="en-US" sz="2800" b="1" dirty="0" smtClean="0">
                <a:latin typeface="FangSong" panose="02010609060101010101" pitchFamily="49" charset="-122"/>
                <a:ea typeface="FangSong" panose="02010609060101010101" pitchFamily="49" charset="-122"/>
              </a:rPr>
              <a:t>諸惡莫作 </a:t>
            </a:r>
            <a:endParaRPr lang="en-US" altLang="zh-CN" sz="2800" b="1" dirty="0" smtClean="0">
              <a:latin typeface="FangSong" panose="02010609060101010101" pitchFamily="49" charset="-122"/>
              <a:ea typeface="FangSong" panose="02010609060101010101" pitchFamily="49" charset="-122"/>
            </a:endParaRPr>
          </a:p>
          <a:p>
            <a:pPr algn="ctr"/>
            <a:r>
              <a:rPr lang="zh-CN" altLang="en-US" sz="2800" b="1" dirty="0" smtClean="0">
                <a:latin typeface="FangSong" panose="02010609060101010101" pitchFamily="49" charset="-122"/>
                <a:ea typeface="FangSong" panose="02010609060101010101" pitchFamily="49" charset="-122"/>
              </a:rPr>
              <a:t>眾善奉行</a:t>
            </a:r>
            <a:endParaRPr lang="en-GB" sz="2800" b="1" dirty="0">
              <a:latin typeface="FangSong" panose="02010609060101010101" pitchFamily="49" charset="-122"/>
              <a:ea typeface="FangSong" panose="02010609060101010101" pitchFamily="49" charset="-122"/>
            </a:endParaRPr>
          </a:p>
        </p:txBody>
      </p:sp>
      <p:sp>
        <p:nvSpPr>
          <p:cNvPr id="11" name="TextBox 10"/>
          <p:cNvSpPr txBox="1"/>
          <p:nvPr/>
        </p:nvSpPr>
        <p:spPr>
          <a:xfrm>
            <a:off x="6227576" y="1628800"/>
            <a:ext cx="3096344" cy="1446550"/>
          </a:xfrm>
          <a:prstGeom prst="rect">
            <a:avLst/>
          </a:prstGeom>
          <a:noFill/>
        </p:spPr>
        <p:txBody>
          <a:bodyPr wrap="square" rtlCol="0">
            <a:spAutoFit/>
          </a:bodyPr>
          <a:lstStyle/>
          <a:p>
            <a:pPr algn="ctr"/>
            <a:r>
              <a:rPr lang="zh-CN" altLang="en-US" sz="3200" b="1" dirty="0" smtClean="0">
                <a:latin typeface="FangSong" panose="02010609060101010101" pitchFamily="49" charset="-122"/>
                <a:ea typeface="FangSong" panose="02010609060101010101" pitchFamily="49" charset="-122"/>
              </a:rPr>
              <a:t>江逸子</a:t>
            </a:r>
            <a:endParaRPr lang="en-US" altLang="zh-CN" sz="3200" b="1" dirty="0" smtClean="0">
              <a:latin typeface="FangSong" panose="02010609060101010101" pitchFamily="49" charset="-122"/>
              <a:ea typeface="FangSong" panose="02010609060101010101" pitchFamily="49" charset="-122"/>
            </a:endParaRPr>
          </a:p>
          <a:p>
            <a:pPr algn="ctr"/>
            <a:r>
              <a:rPr lang="zh-CN" altLang="en-US" sz="3200" b="1" dirty="0" smtClean="0">
                <a:latin typeface="FangSong" panose="02010609060101010101" pitchFamily="49" charset="-122"/>
                <a:ea typeface="FangSong" panose="02010609060101010101" pitchFamily="49" charset="-122"/>
              </a:rPr>
              <a:t>地獄變相圖 </a:t>
            </a:r>
            <a:endParaRPr lang="en-US" altLang="zh-CN" sz="3200" b="1" dirty="0" smtClean="0">
              <a:latin typeface="FangSong" panose="02010609060101010101" pitchFamily="49" charset="-122"/>
              <a:ea typeface="FangSong" panose="02010609060101010101" pitchFamily="49" charset="-122"/>
            </a:endParaRPr>
          </a:p>
          <a:p>
            <a:pPr algn="ctr"/>
            <a:r>
              <a:rPr lang="en-US" sz="2400" dirty="0" smtClean="0">
                <a:latin typeface="Georgia" panose="02040502050405020303" pitchFamily="18" charset="0"/>
              </a:rPr>
              <a:t>(</a:t>
            </a:r>
            <a:r>
              <a:rPr lang="en-GB" sz="2400" dirty="0" smtClean="0">
                <a:latin typeface="Georgia" panose="02040502050405020303" pitchFamily="18" charset="0"/>
              </a:rPr>
              <a:t>2003</a:t>
            </a:r>
            <a:r>
              <a:rPr lang="en-US" sz="2400" dirty="0" smtClean="0">
                <a:latin typeface="Georgia" panose="02040502050405020303" pitchFamily="18" charset="0"/>
              </a:rPr>
              <a:t>)</a:t>
            </a:r>
            <a:endParaRPr lang="en-US" sz="2400" dirty="0" smtClean="0">
              <a:latin typeface="Georgia" panose="02040502050405020303" pitchFamily="18" charset="0"/>
            </a:endParaRPr>
          </a:p>
        </p:txBody>
      </p:sp>
      <p:pic>
        <p:nvPicPr>
          <p:cNvPr id="5122" name="Picture 2" descr="https://pic2.zhimg.com/80/v2-11439ef44bb55d53435cb8f4b0741265_720w.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3397"/>
            <a:ext cx="6444208" cy="68713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6304601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17</a:t>
            </a:fld>
            <a:endParaRPr lang="en-GB"/>
          </a:p>
        </p:txBody>
      </p:sp>
      <p:sp>
        <p:nvSpPr>
          <p:cNvPr id="7" name="TextBox 6"/>
          <p:cNvSpPr txBox="1"/>
          <p:nvPr/>
        </p:nvSpPr>
        <p:spPr>
          <a:xfrm>
            <a:off x="4657911" y="3013500"/>
            <a:ext cx="4479057" cy="984885"/>
          </a:xfrm>
          <a:prstGeom prst="rect">
            <a:avLst/>
          </a:prstGeom>
          <a:noFill/>
        </p:spPr>
        <p:txBody>
          <a:bodyPr wrap="square" rtlCol="0">
            <a:spAutoFit/>
          </a:bodyPr>
          <a:lstStyle/>
          <a:p>
            <a:pPr algn="ctr"/>
            <a:r>
              <a:rPr lang="en-US" sz="2400" dirty="0" smtClean="0">
                <a:latin typeface="Georgia" panose="02040502050405020303" pitchFamily="18" charset="0"/>
              </a:rPr>
              <a:t>Nine Circles of </a:t>
            </a:r>
            <a:r>
              <a:rPr lang="en-US" sz="2400" dirty="0" smtClean="0">
                <a:latin typeface="Georgia" panose="02040502050405020303" pitchFamily="18" charset="0"/>
              </a:rPr>
              <a:t>Hell</a:t>
            </a:r>
          </a:p>
          <a:p>
            <a:pPr algn="ctr"/>
            <a:endParaRPr lang="en-US" sz="1000" dirty="0" smtClean="0">
              <a:latin typeface="Georgia" panose="02040502050405020303" pitchFamily="18" charset="0"/>
            </a:endParaRPr>
          </a:p>
          <a:p>
            <a:pPr algn="ctr"/>
            <a:r>
              <a:rPr lang="en-US" sz="2400" i="1" dirty="0" smtClean="0">
                <a:latin typeface="Georgia" panose="02040502050405020303" pitchFamily="18" charset="0"/>
              </a:rPr>
              <a:t>The Divine Comedy</a:t>
            </a:r>
          </a:p>
        </p:txBody>
      </p:sp>
      <p:sp>
        <p:nvSpPr>
          <p:cNvPr id="3" name="Rectangle 2"/>
          <p:cNvSpPr/>
          <p:nvPr/>
        </p:nvSpPr>
        <p:spPr>
          <a:xfrm>
            <a:off x="4932040" y="6596390"/>
            <a:ext cx="3511871" cy="261610"/>
          </a:xfrm>
          <a:prstGeom prst="rect">
            <a:avLst/>
          </a:prstGeom>
        </p:spPr>
        <p:txBody>
          <a:bodyPr wrap="square">
            <a:spAutoFit/>
          </a:bodyPr>
          <a:lstStyle/>
          <a:p>
            <a:r>
              <a:rPr lang="en-GB" sz="1100" dirty="0"/>
              <a:t>https://www.pinterest.co.uk/pin/86412886578056760/</a:t>
            </a:r>
          </a:p>
        </p:txBody>
      </p:sp>
      <p:pic>
        <p:nvPicPr>
          <p:cNvPr id="5122" name="Picture 2" descr="F:\EngTutorials_LearningMaterials\Image_Dante_NineCircles.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0950" y="10901"/>
            <a:ext cx="4341090" cy="68580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4539641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18</a:t>
            </a:fld>
            <a:endParaRPr lang="en-GB"/>
          </a:p>
        </p:txBody>
      </p:sp>
      <p:sp>
        <p:nvSpPr>
          <p:cNvPr id="5" name="TextBox 4"/>
          <p:cNvSpPr txBox="1"/>
          <p:nvPr/>
        </p:nvSpPr>
        <p:spPr>
          <a:xfrm>
            <a:off x="656888" y="764704"/>
            <a:ext cx="7776864" cy="584775"/>
          </a:xfrm>
          <a:prstGeom prst="rect">
            <a:avLst/>
          </a:prstGeom>
          <a:noFill/>
        </p:spPr>
        <p:txBody>
          <a:bodyPr wrap="square" rtlCol="0">
            <a:spAutoFit/>
          </a:bodyPr>
          <a:lstStyle/>
          <a:p>
            <a:pPr algn="ctr"/>
            <a:r>
              <a:rPr lang="en-US" sz="3200" dirty="0" smtClean="0">
                <a:latin typeface="Georgia" panose="02040502050405020303" pitchFamily="18" charset="0"/>
                <a:cs typeface="Arial" panose="020B0604020202020204" pitchFamily="34" charset="0"/>
              </a:rPr>
              <a:t>CANTO 5</a:t>
            </a:r>
          </a:p>
        </p:txBody>
      </p:sp>
      <p:sp>
        <p:nvSpPr>
          <p:cNvPr id="7" name="TextBox 6"/>
          <p:cNvSpPr txBox="1"/>
          <p:nvPr/>
        </p:nvSpPr>
        <p:spPr>
          <a:xfrm>
            <a:off x="160024" y="132207"/>
            <a:ext cx="3821880" cy="369332"/>
          </a:xfrm>
          <a:prstGeom prst="rect">
            <a:avLst/>
          </a:prstGeom>
          <a:noFill/>
        </p:spPr>
        <p:txBody>
          <a:bodyPr wrap="none" rtlCol="0">
            <a:spAutoFit/>
          </a:bodyPr>
          <a:lstStyle/>
          <a:p>
            <a:r>
              <a:rPr lang="en-US" dirty="0" smtClean="0"/>
              <a:t>Dante &amp; </a:t>
            </a:r>
            <a:r>
              <a:rPr lang="en-US" i="1" dirty="0" smtClean="0"/>
              <a:t>The Divine Comedy</a:t>
            </a:r>
            <a:r>
              <a:rPr lang="en-US" dirty="0" smtClean="0"/>
              <a:t>: Inferno</a:t>
            </a:r>
            <a:endParaRPr lang="en-GB" dirty="0"/>
          </a:p>
        </p:txBody>
      </p:sp>
      <p:sp>
        <p:nvSpPr>
          <p:cNvPr id="9" name="TextBox 8"/>
          <p:cNvSpPr txBox="1"/>
          <p:nvPr/>
        </p:nvSpPr>
        <p:spPr>
          <a:xfrm>
            <a:off x="1403648" y="1484784"/>
            <a:ext cx="6465140" cy="4939814"/>
          </a:xfrm>
          <a:prstGeom prst="rect">
            <a:avLst/>
          </a:prstGeom>
          <a:noFill/>
        </p:spPr>
        <p:txBody>
          <a:bodyPr wrap="square" rtlCol="0">
            <a:spAutoFit/>
          </a:bodyPr>
          <a:lstStyle/>
          <a:p>
            <a:r>
              <a:rPr lang="en-GB" sz="2100" dirty="0" smtClean="0">
                <a:latin typeface="Georgia" panose="02040502050405020303" pitchFamily="18" charset="0"/>
                <a:cs typeface="Arial" panose="020B0604020202020204" pitchFamily="34" charset="0"/>
              </a:rPr>
              <a:t>    And </a:t>
            </a:r>
            <a:r>
              <a:rPr lang="en-GB" sz="2100" dirty="0">
                <a:latin typeface="Georgia" panose="02040502050405020303" pitchFamily="18" charset="0"/>
                <a:cs typeface="Arial" panose="020B0604020202020204" pitchFamily="34" charset="0"/>
              </a:rPr>
              <a:t>so from Circle One I now went down</a:t>
            </a:r>
          </a:p>
          <a:p>
            <a:r>
              <a:rPr lang="en-GB" sz="2100" dirty="0">
                <a:latin typeface="Georgia" panose="02040502050405020303" pitchFamily="18" charset="0"/>
                <a:cs typeface="Arial" panose="020B0604020202020204" pitchFamily="34" charset="0"/>
              </a:rPr>
              <a:t>deeper, to Circle Two, which bounds a lesser space</a:t>
            </a:r>
          </a:p>
          <a:p>
            <a:r>
              <a:rPr lang="en-GB" sz="2100" dirty="0">
                <a:latin typeface="Georgia" panose="02040502050405020303" pitchFamily="18" charset="0"/>
                <a:cs typeface="Arial" panose="020B0604020202020204" pitchFamily="34" charset="0"/>
              </a:rPr>
              <a:t>and therefore greater suffering. Its sting is misery.</a:t>
            </a:r>
          </a:p>
          <a:p>
            <a:r>
              <a:rPr lang="en-GB" sz="2100" dirty="0" smtClean="0">
                <a:latin typeface="Georgia" panose="02040502050405020303" pitchFamily="18" charset="0"/>
                <a:cs typeface="Arial" panose="020B0604020202020204" pitchFamily="34" charset="0"/>
              </a:rPr>
              <a:t>    Minos </a:t>
            </a:r>
            <a:r>
              <a:rPr lang="en-GB" sz="2100" dirty="0">
                <a:latin typeface="Georgia" panose="02040502050405020303" pitchFamily="18" charset="0"/>
                <a:cs typeface="Arial" panose="020B0604020202020204" pitchFamily="34" charset="0"/>
              </a:rPr>
              <a:t>stands there – horribly there – and barking. </a:t>
            </a:r>
          </a:p>
          <a:p>
            <a:r>
              <a:rPr lang="en-GB" sz="2100" dirty="0">
                <a:latin typeface="Georgia" panose="02040502050405020303" pitchFamily="18" charset="0"/>
                <a:cs typeface="Arial" panose="020B0604020202020204" pitchFamily="34" charset="0"/>
              </a:rPr>
              <a:t>He, on the threshold, checks degrees of guilt,</a:t>
            </a:r>
          </a:p>
          <a:p>
            <a:r>
              <a:rPr lang="en-GB" sz="2100" dirty="0">
                <a:latin typeface="Georgia" panose="02040502050405020303" pitchFamily="18" charset="0"/>
                <a:cs typeface="Arial" panose="020B0604020202020204" pitchFamily="34" charset="0"/>
              </a:rPr>
              <a:t>then judges and dispatches with his twirling tail.</a:t>
            </a:r>
          </a:p>
          <a:p>
            <a:r>
              <a:rPr lang="en-GB" sz="2100" dirty="0" smtClean="0">
                <a:latin typeface="Georgia" panose="02040502050405020303" pitchFamily="18" charset="0"/>
                <a:cs typeface="Arial" panose="020B0604020202020204" pitchFamily="34" charset="0"/>
              </a:rPr>
              <a:t>    I </a:t>
            </a:r>
            <a:r>
              <a:rPr lang="en-GB" sz="2100" dirty="0">
                <a:latin typeface="Georgia" panose="02040502050405020303" pitchFamily="18" charset="0"/>
                <a:cs typeface="Arial" panose="020B0604020202020204" pitchFamily="34" charset="0"/>
              </a:rPr>
              <a:t>mean that every ill-begotten creature,</a:t>
            </a:r>
          </a:p>
          <a:p>
            <a:r>
              <a:rPr lang="en-GB" sz="2100" dirty="0">
                <a:latin typeface="Georgia" panose="02040502050405020303" pitchFamily="18" charset="0"/>
                <a:cs typeface="Arial" panose="020B0604020202020204" pitchFamily="34" charset="0"/>
              </a:rPr>
              <a:t>when summoned here, confessed everything.</a:t>
            </a:r>
          </a:p>
          <a:p>
            <a:r>
              <a:rPr lang="en-GB" sz="2100" dirty="0">
                <a:latin typeface="Georgia" panose="02040502050405020303" pitchFamily="18" charset="0"/>
                <a:cs typeface="Arial" panose="020B0604020202020204" pitchFamily="34" charset="0"/>
              </a:rPr>
              <a:t>And he (his sense of sin is very fine)</a:t>
            </a:r>
          </a:p>
          <a:p>
            <a:r>
              <a:rPr lang="en-GB" sz="2100" dirty="0" smtClean="0">
                <a:latin typeface="Georgia" panose="02040502050405020303" pitchFamily="18" charset="0"/>
                <a:cs typeface="Arial" panose="020B0604020202020204" pitchFamily="34" charset="0"/>
              </a:rPr>
              <a:t>    perceives </a:t>
            </a:r>
            <a:r>
              <a:rPr lang="en-GB" sz="2100" dirty="0">
                <a:latin typeface="Georgia" panose="02040502050405020303" pitchFamily="18" charset="0"/>
                <a:cs typeface="Arial" panose="020B0604020202020204" pitchFamily="34" charset="0"/>
              </a:rPr>
              <a:t>what place in Hell best suits each one, </a:t>
            </a:r>
          </a:p>
          <a:p>
            <a:r>
              <a:rPr lang="en-GB" sz="2100" dirty="0">
                <a:latin typeface="Georgia" panose="02040502050405020303" pitchFamily="18" charset="0"/>
                <a:cs typeface="Arial" panose="020B0604020202020204" pitchFamily="34" charset="0"/>
              </a:rPr>
              <a:t>and coils his tail around himself to tell</a:t>
            </a:r>
          </a:p>
          <a:p>
            <a:r>
              <a:rPr lang="en-GB" sz="2100" dirty="0">
                <a:latin typeface="Georgia" panose="02040502050405020303" pitchFamily="18" charset="0"/>
                <a:cs typeface="Arial" panose="020B0604020202020204" pitchFamily="34" charset="0"/>
              </a:rPr>
              <a:t>the numbered ring to which he’ll send them down. </a:t>
            </a:r>
          </a:p>
          <a:p>
            <a:r>
              <a:rPr lang="en-GB" sz="2100" dirty="0" smtClean="0">
                <a:latin typeface="Georgia" panose="02040502050405020303" pitchFamily="18" charset="0"/>
                <a:cs typeface="Arial" panose="020B0604020202020204" pitchFamily="34" charset="0"/>
              </a:rPr>
              <a:t>    Before </a:t>
            </a:r>
            <a:r>
              <a:rPr lang="en-GB" sz="2100" dirty="0">
                <a:latin typeface="Georgia" panose="02040502050405020303" pitchFamily="18" charset="0"/>
                <a:cs typeface="Arial" panose="020B0604020202020204" pitchFamily="34" charset="0"/>
              </a:rPr>
              <a:t>him, always, stands a crowd of souls.</a:t>
            </a:r>
          </a:p>
          <a:p>
            <a:r>
              <a:rPr lang="en-GB" sz="2100" dirty="0">
                <a:latin typeface="Georgia" panose="02040502050405020303" pitchFamily="18" charset="0"/>
                <a:cs typeface="Arial" panose="020B0604020202020204" pitchFamily="34" charset="0"/>
              </a:rPr>
              <a:t>By turns they go, each one, for sentencing. </a:t>
            </a:r>
          </a:p>
          <a:p>
            <a:r>
              <a:rPr lang="en-GB" sz="2100" dirty="0">
                <a:latin typeface="Georgia" panose="02040502050405020303" pitchFamily="18" charset="0"/>
                <a:cs typeface="Arial" panose="020B0604020202020204" pitchFamily="34" charset="0"/>
              </a:rPr>
              <a:t>Each pleads, attends – and then is tipped below. </a:t>
            </a:r>
          </a:p>
        </p:txBody>
      </p:sp>
      <p:sp>
        <p:nvSpPr>
          <p:cNvPr id="3" name="TextBox 2"/>
          <p:cNvSpPr txBox="1"/>
          <p:nvPr/>
        </p:nvSpPr>
        <p:spPr>
          <a:xfrm>
            <a:off x="5436096" y="6604084"/>
            <a:ext cx="3563796" cy="253916"/>
          </a:xfrm>
          <a:prstGeom prst="rect">
            <a:avLst/>
          </a:prstGeom>
          <a:noFill/>
        </p:spPr>
        <p:txBody>
          <a:bodyPr wrap="none" rtlCol="0">
            <a:spAutoFit/>
          </a:bodyPr>
          <a:lstStyle/>
          <a:p>
            <a:r>
              <a:rPr lang="en-GB" sz="1050" dirty="0"/>
              <a:t>Robin Kirkpatrick, Penguin version of </a:t>
            </a:r>
            <a:r>
              <a:rPr lang="en-GB" sz="1050" i="1" dirty="0"/>
              <a:t>The Divine Comedy</a:t>
            </a:r>
            <a:endParaRPr lang="en-GB" sz="1050" dirty="0"/>
          </a:p>
        </p:txBody>
      </p:sp>
    </p:spTree>
    <p:extLst>
      <p:ext uri="{BB962C8B-B14F-4D97-AF65-F5344CB8AC3E}">
        <p14:creationId xmlns:p14="http://schemas.microsoft.com/office/powerpoint/2010/main" val="304843616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19</a:t>
            </a:fld>
            <a:endParaRPr lang="en-GB"/>
          </a:p>
        </p:txBody>
      </p:sp>
      <p:sp>
        <p:nvSpPr>
          <p:cNvPr id="7" name="TextBox 6"/>
          <p:cNvSpPr txBox="1"/>
          <p:nvPr/>
        </p:nvSpPr>
        <p:spPr>
          <a:xfrm>
            <a:off x="4657911" y="3013500"/>
            <a:ext cx="4479057" cy="830997"/>
          </a:xfrm>
          <a:prstGeom prst="rect">
            <a:avLst/>
          </a:prstGeom>
          <a:noFill/>
        </p:spPr>
        <p:txBody>
          <a:bodyPr wrap="square" rtlCol="0">
            <a:spAutoFit/>
          </a:bodyPr>
          <a:lstStyle/>
          <a:p>
            <a:pPr algn="ctr"/>
            <a:r>
              <a:rPr lang="en-US" sz="2400" dirty="0" smtClean="0">
                <a:latin typeface="Georgia" panose="02040502050405020303" pitchFamily="18" charset="0"/>
              </a:rPr>
              <a:t>Plan of Paradise</a:t>
            </a:r>
          </a:p>
          <a:p>
            <a:pPr algn="ctr"/>
            <a:r>
              <a:rPr lang="en-US" sz="2400" i="1" dirty="0" smtClean="0">
                <a:latin typeface="Georgia" panose="02040502050405020303" pitchFamily="18" charset="0"/>
              </a:rPr>
              <a:t>The Divine Comedy</a:t>
            </a:r>
          </a:p>
        </p:txBody>
      </p:sp>
      <p:sp>
        <p:nvSpPr>
          <p:cNvPr id="3" name="Rectangle 2"/>
          <p:cNvSpPr/>
          <p:nvPr/>
        </p:nvSpPr>
        <p:spPr>
          <a:xfrm>
            <a:off x="5081141" y="6596390"/>
            <a:ext cx="4087935" cy="261610"/>
          </a:xfrm>
          <a:prstGeom prst="rect">
            <a:avLst/>
          </a:prstGeom>
        </p:spPr>
        <p:txBody>
          <a:bodyPr wrap="square">
            <a:spAutoFit/>
          </a:bodyPr>
          <a:lstStyle/>
          <a:p>
            <a:r>
              <a:rPr lang="en-GB" sz="1100" dirty="0" smtClean="0"/>
              <a:t>Robin Kirkpatrick, Penguin version of </a:t>
            </a:r>
            <a:r>
              <a:rPr lang="en-GB" sz="1100" i="1" dirty="0" smtClean="0"/>
              <a:t>The Divine Comedy</a:t>
            </a:r>
            <a:endParaRPr lang="en-GB" sz="1100" dirty="0"/>
          </a:p>
        </p:txBody>
      </p:sp>
      <p:pic>
        <p:nvPicPr>
          <p:cNvPr id="6146" name="Picture 2" descr="D:\義務工作_UK Sinology 英國漢學院事務\Modules\Bachelor's\SICH6011_Sinological English III\PPT\Dante's-Plan-of-Paradise_m2.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5037343" cy="68574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9075770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20</a:t>
            </a:fld>
            <a:endParaRPr lang="en-GB"/>
          </a:p>
        </p:txBody>
      </p:sp>
      <p:sp>
        <p:nvSpPr>
          <p:cNvPr id="5" name="TextBox 4"/>
          <p:cNvSpPr txBox="1"/>
          <p:nvPr/>
        </p:nvSpPr>
        <p:spPr>
          <a:xfrm>
            <a:off x="656888" y="841256"/>
            <a:ext cx="7776864" cy="584775"/>
          </a:xfrm>
          <a:prstGeom prst="rect">
            <a:avLst/>
          </a:prstGeom>
          <a:noFill/>
        </p:spPr>
        <p:txBody>
          <a:bodyPr wrap="square" rtlCol="0">
            <a:spAutoFit/>
          </a:bodyPr>
          <a:lstStyle/>
          <a:p>
            <a:pPr algn="ctr"/>
            <a:r>
              <a:rPr lang="en-US" sz="3200" dirty="0" smtClean="0">
                <a:latin typeface="Georgia" panose="02040502050405020303" pitchFamily="18" charset="0"/>
                <a:cs typeface="Arial" panose="020B0604020202020204" pitchFamily="34" charset="0"/>
              </a:rPr>
              <a:t>CANTO 1</a:t>
            </a:r>
          </a:p>
        </p:txBody>
      </p:sp>
      <p:sp>
        <p:nvSpPr>
          <p:cNvPr id="7" name="TextBox 6"/>
          <p:cNvSpPr txBox="1"/>
          <p:nvPr/>
        </p:nvSpPr>
        <p:spPr>
          <a:xfrm>
            <a:off x="160024" y="132207"/>
            <a:ext cx="3955635" cy="369332"/>
          </a:xfrm>
          <a:prstGeom prst="rect">
            <a:avLst/>
          </a:prstGeom>
          <a:noFill/>
        </p:spPr>
        <p:txBody>
          <a:bodyPr wrap="none" rtlCol="0">
            <a:spAutoFit/>
          </a:bodyPr>
          <a:lstStyle/>
          <a:p>
            <a:r>
              <a:rPr lang="en-US" dirty="0" smtClean="0"/>
              <a:t>Dante &amp; </a:t>
            </a:r>
            <a:r>
              <a:rPr lang="en-US" i="1" dirty="0" smtClean="0"/>
              <a:t>The Divine Comedy</a:t>
            </a:r>
            <a:r>
              <a:rPr lang="en-US" dirty="0" smtClean="0"/>
              <a:t>: </a:t>
            </a:r>
            <a:r>
              <a:rPr lang="en-US" dirty="0" err="1" smtClean="0"/>
              <a:t>Paradiso</a:t>
            </a:r>
            <a:endParaRPr lang="en-GB" dirty="0"/>
          </a:p>
        </p:txBody>
      </p:sp>
      <p:sp>
        <p:nvSpPr>
          <p:cNvPr id="9" name="TextBox 8"/>
          <p:cNvSpPr txBox="1"/>
          <p:nvPr/>
        </p:nvSpPr>
        <p:spPr>
          <a:xfrm>
            <a:off x="1907704" y="1521286"/>
            <a:ext cx="5832648" cy="5078313"/>
          </a:xfrm>
          <a:prstGeom prst="rect">
            <a:avLst/>
          </a:prstGeom>
          <a:noFill/>
        </p:spPr>
        <p:txBody>
          <a:bodyPr wrap="square" rtlCol="0">
            <a:spAutoFit/>
          </a:bodyPr>
          <a:lstStyle/>
          <a:p>
            <a:r>
              <a:rPr lang="en-GB" dirty="0">
                <a:latin typeface="Georgia" panose="02040502050405020303" pitchFamily="18" charset="0"/>
                <a:cs typeface="Arial" panose="020B0604020202020204" pitchFamily="34" charset="0"/>
              </a:rPr>
              <a:t> </a:t>
            </a:r>
            <a:r>
              <a:rPr lang="en-GB" dirty="0" smtClean="0">
                <a:latin typeface="Georgia" panose="02040502050405020303" pitchFamily="18" charset="0"/>
                <a:cs typeface="Arial" panose="020B0604020202020204" pitchFamily="34" charset="0"/>
              </a:rPr>
              <a:t>   When </a:t>
            </a:r>
            <a:r>
              <a:rPr lang="en-GB" dirty="0">
                <a:latin typeface="Georgia" panose="02040502050405020303" pitchFamily="18" charset="0"/>
                <a:cs typeface="Arial" panose="020B0604020202020204" pitchFamily="34" charset="0"/>
              </a:rPr>
              <a:t>that great wheel – which You, desired by that,</a:t>
            </a:r>
          </a:p>
          <a:p>
            <a:r>
              <a:rPr lang="en-GB" dirty="0">
                <a:latin typeface="Georgia" panose="02040502050405020303" pitchFamily="18" charset="0"/>
                <a:cs typeface="Arial" panose="020B0604020202020204" pitchFamily="34" charset="0"/>
              </a:rPr>
              <a:t>make </a:t>
            </a:r>
            <a:r>
              <a:rPr lang="en-GB" dirty="0" err="1">
                <a:latin typeface="Georgia" panose="02040502050405020303" pitchFamily="18" charset="0"/>
                <a:cs typeface="Arial" panose="020B0604020202020204" pitchFamily="34" charset="0"/>
              </a:rPr>
              <a:t>sempiternal</a:t>
            </a:r>
            <a:r>
              <a:rPr lang="en-GB" dirty="0">
                <a:latin typeface="Georgia" panose="02040502050405020303" pitchFamily="18" charset="0"/>
                <a:cs typeface="Arial" panose="020B0604020202020204" pitchFamily="34" charset="0"/>
              </a:rPr>
              <a:t> – had, with harmonies</a:t>
            </a:r>
          </a:p>
          <a:p>
            <a:r>
              <a:rPr lang="en-GB" dirty="0">
                <a:latin typeface="Georgia" panose="02040502050405020303" pitchFamily="18" charset="0"/>
                <a:cs typeface="Arial" panose="020B0604020202020204" pitchFamily="34" charset="0"/>
              </a:rPr>
              <a:t>proportionate and clear, made me attend,</a:t>
            </a:r>
          </a:p>
          <a:p>
            <a:r>
              <a:rPr lang="en-GB" dirty="0" smtClean="0">
                <a:latin typeface="Georgia" panose="02040502050405020303" pitchFamily="18" charset="0"/>
                <a:cs typeface="Arial" panose="020B0604020202020204" pitchFamily="34" charset="0"/>
              </a:rPr>
              <a:t>    the </a:t>
            </a:r>
            <a:r>
              <a:rPr lang="en-GB" dirty="0">
                <a:latin typeface="Georgia" panose="02040502050405020303" pitchFamily="18" charset="0"/>
                <a:cs typeface="Arial" panose="020B0604020202020204" pitchFamily="34" charset="0"/>
              </a:rPr>
              <a:t>skies of Heaven, it seemed to me, blazed out </a:t>
            </a:r>
          </a:p>
          <a:p>
            <a:r>
              <a:rPr lang="en-GB" dirty="0">
                <a:latin typeface="Georgia" panose="02040502050405020303" pitchFamily="18" charset="0"/>
                <a:cs typeface="Arial" panose="020B0604020202020204" pitchFamily="34" charset="0"/>
              </a:rPr>
              <a:t>so lit by solar flame no lake on earth,</a:t>
            </a:r>
          </a:p>
          <a:p>
            <a:r>
              <a:rPr lang="en-GB" dirty="0">
                <a:latin typeface="Georgia" panose="02040502050405020303" pitchFamily="18" charset="0"/>
                <a:cs typeface="Arial" panose="020B0604020202020204" pitchFamily="34" charset="0"/>
              </a:rPr>
              <a:t>flooded by rain or river, spread so wide. </a:t>
            </a:r>
          </a:p>
          <a:p>
            <a:r>
              <a:rPr lang="en-GB" dirty="0" smtClean="0">
                <a:latin typeface="Georgia" panose="02040502050405020303" pitchFamily="18" charset="0"/>
                <a:cs typeface="Arial" panose="020B0604020202020204" pitchFamily="34" charset="0"/>
              </a:rPr>
              <a:t>    The </a:t>
            </a:r>
            <a:r>
              <a:rPr lang="en-GB" dirty="0">
                <a:latin typeface="Georgia" panose="02040502050405020303" pitchFamily="18" charset="0"/>
                <a:cs typeface="Arial" panose="020B0604020202020204" pitchFamily="34" charset="0"/>
              </a:rPr>
              <a:t>newness of the sound and that great light</a:t>
            </a:r>
          </a:p>
          <a:p>
            <a:r>
              <a:rPr lang="en-GB" dirty="0">
                <a:latin typeface="Georgia" panose="02040502050405020303" pitchFamily="18" charset="0"/>
                <a:cs typeface="Arial" panose="020B0604020202020204" pitchFamily="34" charset="0"/>
              </a:rPr>
              <a:t>kindled in me desire to know the cause</a:t>
            </a:r>
          </a:p>
          <a:p>
            <a:r>
              <a:rPr lang="en-GB" dirty="0">
                <a:latin typeface="Georgia" panose="02040502050405020303" pitchFamily="18" charset="0"/>
                <a:cs typeface="Arial" panose="020B0604020202020204" pitchFamily="34" charset="0"/>
              </a:rPr>
              <a:t>sharper than any I have ever felt. </a:t>
            </a:r>
          </a:p>
          <a:p>
            <a:r>
              <a:rPr lang="en-GB" dirty="0" smtClean="0">
                <a:latin typeface="Georgia" panose="02040502050405020303" pitchFamily="18" charset="0"/>
                <a:cs typeface="Arial" panose="020B0604020202020204" pitchFamily="34" charset="0"/>
              </a:rPr>
              <a:t>    And </a:t>
            </a:r>
            <a:r>
              <a:rPr lang="en-GB" dirty="0">
                <a:latin typeface="Georgia" panose="02040502050405020303" pitchFamily="18" charset="0"/>
                <a:cs typeface="Arial" panose="020B0604020202020204" pitchFamily="34" charset="0"/>
              </a:rPr>
              <a:t>she who saw me as I am, at this, </a:t>
            </a:r>
          </a:p>
          <a:p>
            <a:r>
              <a:rPr lang="en-GB" dirty="0">
                <a:latin typeface="Georgia" panose="02040502050405020303" pitchFamily="18" charset="0"/>
                <a:cs typeface="Arial" panose="020B0604020202020204" pitchFamily="34" charset="0"/>
              </a:rPr>
              <a:t>to bring some calm to my excited mind, </a:t>
            </a:r>
          </a:p>
          <a:p>
            <a:r>
              <a:rPr lang="en-GB" dirty="0">
                <a:latin typeface="Georgia" panose="02040502050405020303" pitchFamily="18" charset="0"/>
                <a:cs typeface="Arial" panose="020B0604020202020204" pitchFamily="34" charset="0"/>
              </a:rPr>
              <a:t>before I asked her, opening her lips,</a:t>
            </a:r>
          </a:p>
          <a:p>
            <a:r>
              <a:rPr lang="en-GB" dirty="0" smtClean="0">
                <a:latin typeface="Georgia" panose="02040502050405020303" pitchFamily="18" charset="0"/>
                <a:cs typeface="Arial" panose="020B0604020202020204" pitchFamily="34" charset="0"/>
              </a:rPr>
              <a:t>    began </a:t>
            </a:r>
            <a:r>
              <a:rPr lang="en-GB" dirty="0">
                <a:latin typeface="Georgia" panose="02040502050405020303" pitchFamily="18" charset="0"/>
                <a:cs typeface="Arial" panose="020B0604020202020204" pitchFamily="34" charset="0"/>
              </a:rPr>
              <a:t>to speak: ‘With false imaginings</a:t>
            </a:r>
          </a:p>
          <a:p>
            <a:r>
              <a:rPr lang="en-GB" dirty="0">
                <a:latin typeface="Georgia" panose="02040502050405020303" pitchFamily="18" charset="0"/>
                <a:cs typeface="Arial" panose="020B0604020202020204" pitchFamily="34" charset="0"/>
              </a:rPr>
              <a:t>you make yourself so dull you fail to see</a:t>
            </a:r>
          </a:p>
          <a:p>
            <a:r>
              <a:rPr lang="en-GB" dirty="0">
                <a:latin typeface="Georgia" panose="02040502050405020303" pitchFamily="18" charset="0"/>
                <a:cs typeface="Arial" panose="020B0604020202020204" pitchFamily="34" charset="0"/>
              </a:rPr>
              <a:t>what, shaking off this cloud, you’d see quite well.</a:t>
            </a:r>
          </a:p>
          <a:p>
            <a:r>
              <a:rPr lang="en-GB" dirty="0" smtClean="0">
                <a:latin typeface="Georgia" panose="02040502050405020303" pitchFamily="18" charset="0"/>
                <a:cs typeface="Arial" panose="020B0604020202020204" pitchFamily="34" charset="0"/>
              </a:rPr>
              <a:t>    You </a:t>
            </a:r>
            <a:r>
              <a:rPr lang="en-GB" dirty="0">
                <a:latin typeface="Georgia" panose="02040502050405020303" pitchFamily="18" charset="0"/>
                <a:cs typeface="Arial" panose="020B0604020202020204" pitchFamily="34" charset="0"/>
              </a:rPr>
              <a:t>are not still on earth as you suppose.</a:t>
            </a:r>
          </a:p>
          <a:p>
            <a:r>
              <a:rPr lang="en-GB" dirty="0">
                <a:latin typeface="Georgia" panose="02040502050405020303" pitchFamily="18" charset="0"/>
                <a:cs typeface="Arial" panose="020B0604020202020204" pitchFamily="34" charset="0"/>
              </a:rPr>
              <a:t>No thunderbolt that flees its proper place</a:t>
            </a:r>
          </a:p>
          <a:p>
            <a:r>
              <a:rPr lang="en-GB" dirty="0">
                <a:latin typeface="Georgia" panose="02040502050405020303" pitchFamily="18" charset="0"/>
                <a:cs typeface="Arial" panose="020B0604020202020204" pitchFamily="34" charset="0"/>
              </a:rPr>
              <a:t>ran at such speed as you return to yours.’</a:t>
            </a:r>
          </a:p>
        </p:txBody>
      </p:sp>
      <p:sp>
        <p:nvSpPr>
          <p:cNvPr id="3" name="TextBox 2"/>
          <p:cNvSpPr txBox="1"/>
          <p:nvPr/>
        </p:nvSpPr>
        <p:spPr>
          <a:xfrm>
            <a:off x="5436096" y="6604084"/>
            <a:ext cx="3563796" cy="253916"/>
          </a:xfrm>
          <a:prstGeom prst="rect">
            <a:avLst/>
          </a:prstGeom>
          <a:noFill/>
        </p:spPr>
        <p:txBody>
          <a:bodyPr wrap="none" rtlCol="0">
            <a:spAutoFit/>
          </a:bodyPr>
          <a:lstStyle/>
          <a:p>
            <a:r>
              <a:rPr lang="en-GB" sz="1050" dirty="0"/>
              <a:t>Robin Kirkpatrick, Penguin version of </a:t>
            </a:r>
            <a:r>
              <a:rPr lang="en-GB" sz="1050" i="1" dirty="0"/>
              <a:t>The Divine Comedy</a:t>
            </a:r>
            <a:endParaRPr lang="en-GB" sz="1050" dirty="0"/>
          </a:p>
        </p:txBody>
      </p:sp>
    </p:spTree>
    <p:extLst>
      <p:ext uri="{BB962C8B-B14F-4D97-AF65-F5344CB8AC3E}">
        <p14:creationId xmlns:p14="http://schemas.microsoft.com/office/powerpoint/2010/main" val="1378985375"/>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21</a:t>
            </a:fld>
            <a:endParaRPr lang="en-GB"/>
          </a:p>
        </p:txBody>
      </p:sp>
      <p:sp>
        <p:nvSpPr>
          <p:cNvPr id="6" name="TextBox 5"/>
          <p:cNvSpPr txBox="1"/>
          <p:nvPr/>
        </p:nvSpPr>
        <p:spPr>
          <a:xfrm>
            <a:off x="468062" y="575102"/>
            <a:ext cx="8208912" cy="523220"/>
          </a:xfrm>
          <a:prstGeom prst="rect">
            <a:avLst/>
          </a:prstGeom>
          <a:noFill/>
        </p:spPr>
        <p:txBody>
          <a:bodyPr wrap="square" rtlCol="0">
            <a:spAutoFit/>
          </a:bodyPr>
          <a:lstStyle/>
          <a:p>
            <a:pPr algn="ctr"/>
            <a:r>
              <a:rPr lang="en-US" sz="2800" dirty="0" smtClean="0">
                <a:solidFill>
                  <a:srgbClr val="0070C0"/>
                </a:solidFill>
                <a:latin typeface="Georgia" panose="02040502050405020303" pitchFamily="18" charset="0"/>
                <a:cs typeface="Arial" panose="020B0604020202020204" pitchFamily="34" charset="0"/>
              </a:rPr>
              <a:t>Beatrice</a:t>
            </a:r>
            <a:endParaRPr lang="en-US" sz="2800" dirty="0" smtClean="0">
              <a:solidFill>
                <a:srgbClr val="0070C0"/>
              </a:solidFill>
              <a:latin typeface="Georgia" panose="02040502050405020303" pitchFamily="18" charset="0"/>
              <a:cs typeface="Arial" panose="020B0604020202020204" pitchFamily="34" charset="0"/>
            </a:endParaRPr>
          </a:p>
        </p:txBody>
      </p:sp>
      <p:pic>
        <p:nvPicPr>
          <p:cNvPr id="1126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77147" y="1412776"/>
            <a:ext cx="5353050" cy="49053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8569900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22</a:t>
            </a:fld>
            <a:endParaRPr lang="en-GB"/>
          </a:p>
        </p:txBody>
      </p:sp>
      <p:sp>
        <p:nvSpPr>
          <p:cNvPr id="6" name="TextBox 5"/>
          <p:cNvSpPr txBox="1"/>
          <p:nvPr/>
        </p:nvSpPr>
        <p:spPr>
          <a:xfrm>
            <a:off x="611560" y="836712"/>
            <a:ext cx="7776864" cy="5909310"/>
          </a:xfrm>
          <a:prstGeom prst="rect">
            <a:avLst/>
          </a:prstGeom>
          <a:noFill/>
        </p:spPr>
        <p:txBody>
          <a:bodyPr wrap="square" rtlCol="0">
            <a:spAutoFit/>
          </a:bodyPr>
          <a:lstStyle/>
          <a:p>
            <a:pPr algn="ctr"/>
            <a:r>
              <a:rPr lang="en-US" sz="2800" dirty="0" smtClean="0">
                <a:solidFill>
                  <a:srgbClr val="0070C0"/>
                </a:solidFill>
                <a:latin typeface="Georgia" panose="02040502050405020303" pitchFamily="18" charset="0"/>
                <a:cs typeface="Arial" panose="020B0604020202020204" pitchFamily="34" charset="0"/>
              </a:rPr>
              <a:t>Beatrice</a:t>
            </a:r>
            <a:endParaRPr lang="en-US" sz="2800" dirty="0" smtClean="0">
              <a:solidFill>
                <a:srgbClr val="0070C0"/>
              </a:solidFill>
              <a:latin typeface="Georgia" panose="02040502050405020303" pitchFamily="18" charset="0"/>
              <a:cs typeface="Arial" panose="020B0604020202020204" pitchFamily="34" charset="0"/>
            </a:endParaRPr>
          </a:p>
          <a:p>
            <a:pPr algn="ctr"/>
            <a:endParaRPr lang="en-US" dirty="0" smtClean="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GB" sz="2400" dirty="0">
                <a:latin typeface="Georgia" panose="02040502050405020303" pitchFamily="18" charset="0"/>
                <a:cs typeface="Arial" panose="020B0604020202020204" pitchFamily="34" charset="0"/>
              </a:rPr>
              <a:t>Dante's symbol of divine love, </a:t>
            </a:r>
            <a:endParaRPr lang="en-GB" sz="2400" dirty="0" smtClean="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GB" sz="2400" dirty="0" smtClean="0">
                <a:latin typeface="Georgia" panose="02040502050405020303" pitchFamily="18" charset="0"/>
                <a:cs typeface="Arial" panose="020B0604020202020204" pitchFamily="34" charset="0"/>
              </a:rPr>
              <a:t>A </a:t>
            </a:r>
            <a:r>
              <a:rPr lang="en-GB" sz="2400" dirty="0">
                <a:latin typeface="Georgia" panose="02040502050405020303" pitchFamily="18" charset="0"/>
                <a:cs typeface="Arial" panose="020B0604020202020204" pitchFamily="34" charset="0"/>
              </a:rPr>
              <a:t>‘Pure’ soul worthy of Heaven, </a:t>
            </a:r>
            <a:endParaRPr lang="en-GB" sz="2400" dirty="0" smtClean="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GB" sz="2400" dirty="0" smtClean="0">
                <a:latin typeface="Georgia" panose="02040502050405020303" pitchFamily="18" charset="0"/>
                <a:cs typeface="Arial" panose="020B0604020202020204" pitchFamily="34" charset="0"/>
              </a:rPr>
              <a:t>A </a:t>
            </a:r>
            <a:r>
              <a:rPr lang="en-GB" sz="2400" dirty="0">
                <a:latin typeface="Georgia" panose="02040502050405020303" pitchFamily="18" charset="0"/>
                <a:cs typeface="Arial" panose="020B0604020202020204" pitchFamily="34" charset="0"/>
              </a:rPr>
              <a:t>figure for </a:t>
            </a:r>
            <a:r>
              <a:rPr lang="en-GB" sz="2400" dirty="0" smtClean="0">
                <a:latin typeface="Georgia" panose="02040502050405020303" pitchFamily="18" charset="0"/>
                <a:cs typeface="Arial" panose="020B0604020202020204" pitchFamily="34" charset="0"/>
              </a:rPr>
              <a:t>revelation</a:t>
            </a:r>
          </a:p>
          <a:p>
            <a:pPr marL="342900" indent="-342900">
              <a:buFont typeface="Arial" panose="020B0604020202020204" pitchFamily="34" charset="0"/>
              <a:buChar char="•"/>
            </a:pPr>
            <a:r>
              <a:rPr lang="en-GB" altLang="zh-CN" sz="2400" dirty="0" smtClean="0">
                <a:latin typeface="Georgia" panose="02040502050405020303" pitchFamily="18" charset="0"/>
                <a:cs typeface="Arial" panose="020B0604020202020204" pitchFamily="34" charset="0"/>
              </a:rPr>
              <a:t>The </a:t>
            </a:r>
            <a:r>
              <a:rPr lang="en-GB" altLang="zh-CN" sz="2400" dirty="0">
                <a:latin typeface="Georgia" panose="02040502050405020303" pitchFamily="18" charset="0"/>
                <a:cs typeface="Arial" panose="020B0604020202020204" pitchFamily="34" charset="0"/>
              </a:rPr>
              <a:t>pilgrim's bridge to salvation</a:t>
            </a:r>
          </a:p>
          <a:p>
            <a:pPr marL="342900" indent="-342900">
              <a:buFont typeface="Arial" panose="020B0604020202020204" pitchFamily="34" charset="0"/>
              <a:buChar char="•"/>
            </a:pPr>
            <a:r>
              <a:rPr lang="en-GB" altLang="zh-CN" sz="2400" dirty="0" smtClean="0">
                <a:latin typeface="Georgia" panose="02040502050405020303" pitchFamily="18" charset="0"/>
                <a:cs typeface="Arial" panose="020B0604020202020204" pitchFamily="34" charset="0"/>
              </a:rPr>
              <a:t>A </a:t>
            </a:r>
            <a:r>
              <a:rPr lang="en-GB" altLang="zh-CN" sz="2400" dirty="0">
                <a:latin typeface="Georgia" panose="02040502050405020303" pitchFamily="18" charset="0"/>
                <a:cs typeface="Arial" panose="020B0604020202020204" pitchFamily="34" charset="0"/>
              </a:rPr>
              <a:t>woman of action who descends into hell to call upon Virgil for his help and to instruct him to lead the pilgrim on an otherworldly journey</a:t>
            </a:r>
          </a:p>
          <a:p>
            <a:pPr marL="342900" indent="-342900">
              <a:buFont typeface="Arial" panose="020B0604020202020204" pitchFamily="34" charset="0"/>
              <a:buChar char="•"/>
            </a:pPr>
            <a:r>
              <a:rPr lang="en-GB" altLang="zh-CN" sz="2400" dirty="0">
                <a:latin typeface="Georgia" panose="02040502050405020303" pitchFamily="18" charset="0"/>
                <a:cs typeface="Arial" panose="020B0604020202020204" pitchFamily="34" charset="0"/>
              </a:rPr>
              <a:t>Her love not only saves the pilgrim from the Dark Wood of sin, but also inspires him to cross through the purifying flames of Mount Purgatory into the peaceful bliss of heaven.</a:t>
            </a:r>
          </a:p>
          <a:p>
            <a:pPr marL="342900" indent="-342900">
              <a:buFont typeface="Arial" panose="020B0604020202020204" pitchFamily="34" charset="0"/>
              <a:buChar char="•"/>
            </a:pPr>
            <a:r>
              <a:rPr lang="en-GB" altLang="zh-CN" sz="2400" dirty="0">
                <a:latin typeface="Georgia" panose="02040502050405020303" pitchFamily="18" charset="0"/>
                <a:cs typeface="Arial" panose="020B0604020202020204" pitchFamily="34" charset="0"/>
              </a:rPr>
              <a:t>She is a strict guide, and often scolds and admonishes the pilgrim for his less than virtuous </a:t>
            </a:r>
            <a:r>
              <a:rPr lang="en-GB" altLang="zh-CN" sz="2400" dirty="0" smtClean="0">
                <a:latin typeface="Georgia" panose="02040502050405020303" pitchFamily="18" charset="0"/>
                <a:cs typeface="Arial" panose="020B0604020202020204" pitchFamily="34" charset="0"/>
              </a:rPr>
              <a:t>behaviour.</a:t>
            </a:r>
            <a:endParaRPr lang="en-GB" altLang="zh-CN" sz="2400" dirty="0">
              <a:latin typeface="Georgia" panose="02040502050405020303" pitchFamily="18" charset="0"/>
              <a:cs typeface="Arial" panose="020B0604020202020204" pitchFamily="34" charset="0"/>
            </a:endParaRPr>
          </a:p>
          <a:p>
            <a:endParaRPr lang="en-US" altLang="zh-CN" sz="2000" dirty="0" smtClean="0">
              <a:latin typeface="Georgia" panose="02040502050405020303" pitchFamily="18" charset="0"/>
              <a:cs typeface="Arial" panose="020B0604020202020204" pitchFamily="34" charset="0"/>
            </a:endParaRPr>
          </a:p>
        </p:txBody>
      </p:sp>
    </p:spTree>
    <p:extLst>
      <p:ext uri="{BB962C8B-B14F-4D97-AF65-F5344CB8AC3E}">
        <p14:creationId xmlns:p14="http://schemas.microsoft.com/office/powerpoint/2010/main" val="365162704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23</a:t>
            </a:fld>
            <a:endParaRPr lang="en-GB"/>
          </a:p>
        </p:txBody>
      </p:sp>
      <p:sp>
        <p:nvSpPr>
          <p:cNvPr id="7" name="TextBox 6"/>
          <p:cNvSpPr txBox="1"/>
          <p:nvPr/>
        </p:nvSpPr>
        <p:spPr>
          <a:xfrm>
            <a:off x="2327096" y="5657671"/>
            <a:ext cx="4479057" cy="830997"/>
          </a:xfrm>
          <a:prstGeom prst="rect">
            <a:avLst/>
          </a:prstGeom>
          <a:noFill/>
        </p:spPr>
        <p:txBody>
          <a:bodyPr wrap="square" rtlCol="0">
            <a:spAutoFit/>
          </a:bodyPr>
          <a:lstStyle/>
          <a:p>
            <a:pPr algn="ctr"/>
            <a:r>
              <a:rPr lang="en-US" sz="2400" dirty="0" smtClean="0">
                <a:latin typeface="Georgia" panose="02040502050405020303" pitchFamily="18" charset="0"/>
              </a:rPr>
              <a:t>John </a:t>
            </a:r>
            <a:r>
              <a:rPr lang="en-US" altLang="zh-CN" sz="2400" dirty="0" smtClean="0">
                <a:latin typeface="Georgia" panose="02040502050405020303" pitchFamily="18" charset="0"/>
              </a:rPr>
              <a:t>Milton</a:t>
            </a:r>
            <a:endParaRPr lang="en-US" sz="2400" dirty="0" smtClean="0">
              <a:latin typeface="Georgia" panose="02040502050405020303" pitchFamily="18" charset="0"/>
            </a:endParaRPr>
          </a:p>
          <a:p>
            <a:pPr algn="ctr"/>
            <a:r>
              <a:rPr lang="en-US" sz="2400" dirty="0" smtClean="0">
                <a:latin typeface="Georgia" panose="02040502050405020303" pitchFamily="18" charset="0"/>
              </a:rPr>
              <a:t>(</a:t>
            </a:r>
            <a:r>
              <a:rPr lang="en-GB" sz="2400" dirty="0" smtClean="0">
                <a:latin typeface="Georgia" panose="02040502050405020303" pitchFamily="18" charset="0"/>
              </a:rPr>
              <a:t>1608 – 1674</a:t>
            </a:r>
            <a:r>
              <a:rPr lang="en-US" sz="2400" dirty="0" smtClean="0">
                <a:latin typeface="Georgia" panose="02040502050405020303" pitchFamily="18" charset="0"/>
              </a:rPr>
              <a:t>)</a:t>
            </a:r>
          </a:p>
        </p:txBody>
      </p:sp>
      <p:sp>
        <p:nvSpPr>
          <p:cNvPr id="3" name="Rectangle 2"/>
          <p:cNvSpPr/>
          <p:nvPr/>
        </p:nvSpPr>
        <p:spPr>
          <a:xfrm>
            <a:off x="5164585" y="6596390"/>
            <a:ext cx="3223840" cy="600164"/>
          </a:xfrm>
          <a:prstGeom prst="rect">
            <a:avLst/>
          </a:prstGeom>
        </p:spPr>
        <p:txBody>
          <a:bodyPr wrap="square">
            <a:spAutoFit/>
          </a:bodyPr>
          <a:lstStyle/>
          <a:p>
            <a:r>
              <a:rPr lang="en-GB" sz="1100" dirty="0"/>
              <a:t>https://www.artwarefineart.com/gallery/portrait-john-milton-1608-%E2%80%93-1674-poet-polemicist-man-letters-civil-servant</a:t>
            </a:r>
          </a:p>
        </p:txBody>
      </p:sp>
      <p:pic>
        <p:nvPicPr>
          <p:cNvPr id="1027" name="Picture 3" descr="F:\EngTutorials_LearningMaterials\Image_ParadiseLost.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87624" y="979656"/>
            <a:ext cx="2880320" cy="452995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F:\EngTutorials_LearningMaterials\Image_JohnMilton2.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607204" y="1226311"/>
            <a:ext cx="3502408" cy="42787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50630391"/>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24</a:t>
            </a:fld>
            <a:endParaRPr lang="en-GB"/>
          </a:p>
        </p:txBody>
      </p:sp>
      <p:pic>
        <p:nvPicPr>
          <p:cNvPr id="1026" name="Picture 2" descr="F:\EngTutorials_LearningMaterials\Image_Chaucer.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04161" y="1052736"/>
            <a:ext cx="3565419" cy="4483785"/>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p:cNvSpPr txBox="1"/>
          <p:nvPr/>
        </p:nvSpPr>
        <p:spPr>
          <a:xfrm>
            <a:off x="2327096" y="5657671"/>
            <a:ext cx="4479057" cy="830997"/>
          </a:xfrm>
          <a:prstGeom prst="rect">
            <a:avLst/>
          </a:prstGeom>
          <a:noFill/>
        </p:spPr>
        <p:txBody>
          <a:bodyPr wrap="square" rtlCol="0">
            <a:spAutoFit/>
          </a:bodyPr>
          <a:lstStyle/>
          <a:p>
            <a:pPr algn="ctr"/>
            <a:r>
              <a:rPr lang="en-US" sz="2400" dirty="0" smtClean="0">
                <a:latin typeface="Georgia" panose="02040502050405020303" pitchFamily="18" charset="0"/>
              </a:rPr>
              <a:t>Geoffrey Chaucer</a:t>
            </a:r>
          </a:p>
          <a:p>
            <a:pPr algn="ctr"/>
            <a:r>
              <a:rPr lang="en-US" sz="2400" dirty="0" smtClean="0">
                <a:latin typeface="Georgia" panose="02040502050405020303" pitchFamily="18" charset="0"/>
              </a:rPr>
              <a:t>(</a:t>
            </a:r>
            <a:r>
              <a:rPr lang="en-GB" sz="2400" dirty="0">
                <a:latin typeface="Georgia" panose="02040502050405020303" pitchFamily="18" charset="0"/>
              </a:rPr>
              <a:t>c. 1340s </a:t>
            </a:r>
            <a:r>
              <a:rPr lang="en-GB" sz="2400" dirty="0" smtClean="0">
                <a:latin typeface="Georgia" panose="02040502050405020303" pitchFamily="18" charset="0"/>
              </a:rPr>
              <a:t>– 1400</a:t>
            </a:r>
            <a:r>
              <a:rPr lang="en-US" sz="2400" dirty="0" smtClean="0">
                <a:latin typeface="Georgia" panose="02040502050405020303" pitchFamily="18" charset="0"/>
              </a:rPr>
              <a:t>)</a:t>
            </a:r>
          </a:p>
        </p:txBody>
      </p:sp>
      <p:sp>
        <p:nvSpPr>
          <p:cNvPr id="3" name="Rectangle 2"/>
          <p:cNvSpPr/>
          <p:nvPr/>
        </p:nvSpPr>
        <p:spPr>
          <a:xfrm>
            <a:off x="5164585" y="6596390"/>
            <a:ext cx="3223840" cy="261610"/>
          </a:xfrm>
          <a:prstGeom prst="rect">
            <a:avLst/>
          </a:prstGeom>
        </p:spPr>
        <p:txBody>
          <a:bodyPr wrap="square">
            <a:spAutoFit/>
          </a:bodyPr>
          <a:lstStyle/>
          <a:p>
            <a:r>
              <a:rPr lang="en-GB" sz="1100" dirty="0"/>
              <a:t>https://en.wikipedia.org/wiki/Geoffrey_Chaucer</a:t>
            </a:r>
          </a:p>
        </p:txBody>
      </p:sp>
      <p:pic>
        <p:nvPicPr>
          <p:cNvPr id="2050" name="Picture 2" descr="F:\EngTutorials_LearningMaterials\Image_CanterburyTales.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87624" y="1052734"/>
            <a:ext cx="2799126" cy="44837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53851303"/>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25</a:t>
            </a:fld>
            <a:endParaRPr lang="en-GB"/>
          </a:p>
        </p:txBody>
      </p:sp>
      <p:sp>
        <p:nvSpPr>
          <p:cNvPr id="6" name="TextBox 5"/>
          <p:cNvSpPr txBox="1"/>
          <p:nvPr/>
        </p:nvSpPr>
        <p:spPr>
          <a:xfrm>
            <a:off x="899592" y="1412776"/>
            <a:ext cx="7418518" cy="4154984"/>
          </a:xfrm>
          <a:prstGeom prst="rect">
            <a:avLst/>
          </a:prstGeom>
          <a:noFill/>
        </p:spPr>
        <p:txBody>
          <a:bodyPr wrap="square" rtlCol="0">
            <a:spAutoFit/>
          </a:bodyPr>
          <a:lstStyle/>
          <a:p>
            <a:pPr algn="ctr"/>
            <a:r>
              <a:rPr lang="en-US" sz="2800" dirty="0" smtClean="0">
                <a:solidFill>
                  <a:srgbClr val="0070C0"/>
                </a:solidFill>
                <a:latin typeface="Georgia" panose="02040502050405020303" pitchFamily="18" charset="0"/>
                <a:cs typeface="Arial" panose="020B0604020202020204" pitchFamily="34" charset="0"/>
              </a:rPr>
              <a:t>Chaucer</a:t>
            </a:r>
            <a:endParaRPr lang="en-US" sz="2800" dirty="0" smtClean="0">
              <a:solidFill>
                <a:srgbClr val="0070C0"/>
              </a:solidFill>
              <a:latin typeface="Georgia" panose="02040502050405020303" pitchFamily="18" charset="0"/>
              <a:cs typeface="Arial" panose="020B0604020202020204" pitchFamily="34" charset="0"/>
            </a:endParaRPr>
          </a:p>
          <a:p>
            <a:pPr algn="ctr"/>
            <a:endParaRPr lang="en-US" dirty="0" smtClean="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GB" sz="2200" dirty="0" smtClean="0">
                <a:latin typeface="Georgia" panose="02040502050405020303" pitchFamily="18" charset="0"/>
                <a:cs typeface="Arial" panose="020B0604020202020204" pitchFamily="34" charset="0"/>
              </a:rPr>
              <a:t>‘The </a:t>
            </a:r>
            <a:r>
              <a:rPr lang="en-GB" sz="2200" dirty="0">
                <a:latin typeface="Georgia" panose="02040502050405020303" pitchFamily="18" charset="0"/>
                <a:cs typeface="Arial" panose="020B0604020202020204" pitchFamily="34" charset="0"/>
              </a:rPr>
              <a:t>father of English literature’ or ‘the father of English poetry</a:t>
            </a:r>
            <a:r>
              <a:rPr lang="en-GB" sz="2200" dirty="0" smtClean="0">
                <a:latin typeface="Georgia" panose="02040502050405020303" pitchFamily="18" charset="0"/>
                <a:cs typeface="Arial" panose="020B0604020202020204" pitchFamily="34" charset="0"/>
              </a:rPr>
              <a:t>’</a:t>
            </a:r>
          </a:p>
          <a:p>
            <a:pPr marL="342900" indent="-342900">
              <a:buFont typeface="Arial" panose="020B0604020202020204" pitchFamily="34" charset="0"/>
              <a:buChar char="•"/>
            </a:pPr>
            <a:r>
              <a:rPr lang="en-GB" altLang="zh-CN" sz="2200" dirty="0" smtClean="0">
                <a:latin typeface="Georgia" panose="02040502050405020303" pitchFamily="18" charset="0"/>
                <a:cs typeface="Arial" panose="020B0604020202020204" pitchFamily="34" charset="0"/>
              </a:rPr>
              <a:t>Was </a:t>
            </a:r>
            <a:r>
              <a:rPr lang="en-GB" altLang="zh-CN" sz="2200" dirty="0">
                <a:latin typeface="Georgia" panose="02040502050405020303" pitchFamily="18" charset="0"/>
                <a:cs typeface="Arial" panose="020B0604020202020204" pitchFamily="34" charset="0"/>
              </a:rPr>
              <a:t>from a </a:t>
            </a:r>
            <a:r>
              <a:rPr lang="en-GB" altLang="zh-CN" sz="2200" dirty="0" smtClean="0">
                <a:latin typeface="Georgia" panose="02040502050405020303" pitchFamily="18" charset="0"/>
                <a:cs typeface="Arial" panose="020B0604020202020204" pitchFamily="34" charset="0"/>
              </a:rPr>
              <a:t>humble </a:t>
            </a:r>
            <a:r>
              <a:rPr lang="en-GB" altLang="zh-CN" sz="2200" dirty="0">
                <a:latin typeface="Georgia" panose="02040502050405020303" pitchFamily="18" charset="0"/>
                <a:cs typeface="Arial" panose="020B0604020202020204" pitchFamily="34" charset="0"/>
              </a:rPr>
              <a:t>middle-class family </a:t>
            </a:r>
          </a:p>
          <a:p>
            <a:pPr marL="342900" indent="-342900">
              <a:buFont typeface="Arial" panose="020B0604020202020204" pitchFamily="34" charset="0"/>
              <a:buChar char="•"/>
            </a:pPr>
            <a:r>
              <a:rPr lang="en-GB" altLang="zh-CN" sz="2200" dirty="0" smtClean="0">
                <a:latin typeface="Georgia" panose="02040502050405020303" pitchFamily="18" charset="0"/>
                <a:cs typeface="Arial" panose="020B0604020202020204" pitchFamily="34" charset="0"/>
              </a:rPr>
              <a:t>Moved </a:t>
            </a:r>
            <a:r>
              <a:rPr lang="en-GB" altLang="zh-CN" sz="2200" dirty="0">
                <a:latin typeface="Georgia" panose="02040502050405020303" pitchFamily="18" charset="0"/>
                <a:cs typeface="Arial" panose="020B0604020202020204" pitchFamily="34" charset="0"/>
              </a:rPr>
              <a:t>between the world of the </a:t>
            </a:r>
            <a:r>
              <a:rPr lang="en-GB" altLang="zh-CN" sz="2200" dirty="0" smtClean="0">
                <a:latin typeface="Georgia" panose="02040502050405020303" pitchFamily="18" charset="0"/>
                <a:cs typeface="Arial" panose="020B0604020202020204" pitchFamily="34" charset="0"/>
              </a:rPr>
              <a:t>court, between noble </a:t>
            </a:r>
            <a:r>
              <a:rPr lang="en-GB" altLang="zh-CN" sz="2200" dirty="0">
                <a:latin typeface="Georgia" panose="02040502050405020303" pitchFamily="18" charset="0"/>
                <a:cs typeface="Arial" panose="020B0604020202020204" pitchFamily="34" charset="0"/>
              </a:rPr>
              <a:t>world or the bourgeois world with a great deal of ease</a:t>
            </a:r>
          </a:p>
          <a:p>
            <a:pPr marL="342900" indent="-342900">
              <a:buFont typeface="Arial" panose="020B0604020202020204" pitchFamily="34" charset="0"/>
              <a:buChar char="•"/>
            </a:pPr>
            <a:r>
              <a:rPr lang="en-GB" altLang="zh-CN" sz="2200" dirty="0">
                <a:latin typeface="Georgia" panose="02040502050405020303" pitchFamily="18" charset="0"/>
                <a:cs typeface="Arial" panose="020B0604020202020204" pitchFamily="34" charset="0"/>
              </a:rPr>
              <a:t>W</a:t>
            </a:r>
            <a:r>
              <a:rPr lang="en-GB" altLang="zh-CN" sz="2200" dirty="0" smtClean="0">
                <a:latin typeface="Georgia" panose="02040502050405020303" pitchFamily="18" charset="0"/>
                <a:cs typeface="Arial" panose="020B0604020202020204" pitchFamily="34" charset="0"/>
              </a:rPr>
              <a:t>orked </a:t>
            </a:r>
            <a:r>
              <a:rPr lang="en-GB" altLang="zh-CN" sz="2200" dirty="0">
                <a:latin typeface="Georgia" panose="02040502050405020303" pitchFamily="18" charset="0"/>
                <a:cs typeface="Arial" panose="020B0604020202020204" pitchFamily="34" charset="0"/>
              </a:rPr>
              <a:t>as the clerk for the king’s work</a:t>
            </a:r>
          </a:p>
          <a:p>
            <a:pPr marL="342900" indent="-342900">
              <a:buFont typeface="Arial" panose="020B0604020202020204" pitchFamily="34" charset="0"/>
              <a:buChar char="•"/>
            </a:pPr>
            <a:r>
              <a:rPr lang="en-GB" altLang="zh-CN" sz="2200" dirty="0" smtClean="0">
                <a:latin typeface="Georgia" panose="02040502050405020303" pitchFamily="18" charset="0"/>
                <a:cs typeface="Arial" panose="020B0604020202020204" pitchFamily="34" charset="0"/>
              </a:rPr>
              <a:t>Was </a:t>
            </a:r>
            <a:r>
              <a:rPr lang="en-GB" altLang="zh-CN" sz="2200" dirty="0">
                <a:latin typeface="Georgia" panose="02040502050405020303" pitchFamily="18" charset="0"/>
                <a:cs typeface="Arial" panose="020B0604020202020204" pitchFamily="34" charset="0"/>
              </a:rPr>
              <a:t>commissioned by a patron to write poetry at home</a:t>
            </a:r>
          </a:p>
          <a:p>
            <a:pPr marL="342900" indent="-342900">
              <a:buFont typeface="Arial" panose="020B0604020202020204" pitchFamily="34" charset="0"/>
              <a:buChar char="•"/>
            </a:pPr>
            <a:r>
              <a:rPr lang="en-GB" altLang="zh-CN" sz="2200" dirty="0">
                <a:latin typeface="Georgia" panose="02040502050405020303" pitchFamily="18" charset="0"/>
                <a:cs typeface="Arial" panose="020B0604020202020204" pitchFamily="34" charset="0"/>
              </a:rPr>
              <a:t>His wife was one of the ladies-in-waiting to Queen </a:t>
            </a:r>
            <a:r>
              <a:rPr lang="en-GB" altLang="zh-CN" sz="2200" dirty="0" err="1">
                <a:latin typeface="Georgia" panose="02040502050405020303" pitchFamily="18" charset="0"/>
                <a:cs typeface="Arial" panose="020B0604020202020204" pitchFamily="34" charset="0"/>
              </a:rPr>
              <a:t>Phillipa</a:t>
            </a:r>
            <a:r>
              <a:rPr lang="en-GB" altLang="zh-CN" sz="2200" dirty="0">
                <a:latin typeface="Georgia" panose="02040502050405020303" pitchFamily="18" charset="0"/>
                <a:cs typeface="Arial" panose="020B0604020202020204" pitchFamily="34" charset="0"/>
              </a:rPr>
              <a:t> who was French-speaking, quite </a:t>
            </a:r>
            <a:r>
              <a:rPr lang="en-GB" altLang="zh-CN" sz="2200" dirty="0" smtClean="0">
                <a:latin typeface="Georgia" panose="02040502050405020303" pitchFamily="18" charset="0"/>
                <a:cs typeface="Arial" panose="020B0604020202020204" pitchFamily="34" charset="0"/>
              </a:rPr>
              <a:t>high-ranking.</a:t>
            </a:r>
            <a:endParaRPr lang="en-GB" altLang="zh-CN" sz="2200" dirty="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endParaRPr lang="en-US" altLang="zh-CN" sz="2000" dirty="0" smtClean="0">
              <a:latin typeface="Georgia" panose="02040502050405020303" pitchFamily="18" charset="0"/>
              <a:cs typeface="Arial" panose="020B0604020202020204" pitchFamily="34" charset="0"/>
            </a:endParaRPr>
          </a:p>
        </p:txBody>
      </p:sp>
    </p:spTree>
    <p:extLst>
      <p:ext uri="{BB962C8B-B14F-4D97-AF65-F5344CB8AC3E}">
        <p14:creationId xmlns:p14="http://schemas.microsoft.com/office/powerpoint/2010/main" val="169343661"/>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26</a:t>
            </a:fld>
            <a:endParaRPr lang="en-GB"/>
          </a:p>
        </p:txBody>
      </p:sp>
      <p:sp>
        <p:nvSpPr>
          <p:cNvPr id="6" name="TextBox 5"/>
          <p:cNvSpPr txBox="1"/>
          <p:nvPr/>
        </p:nvSpPr>
        <p:spPr>
          <a:xfrm>
            <a:off x="611560" y="1412776"/>
            <a:ext cx="7992888" cy="4124206"/>
          </a:xfrm>
          <a:prstGeom prst="rect">
            <a:avLst/>
          </a:prstGeom>
          <a:noFill/>
        </p:spPr>
        <p:txBody>
          <a:bodyPr wrap="square" rtlCol="0">
            <a:spAutoFit/>
          </a:bodyPr>
          <a:lstStyle/>
          <a:p>
            <a:pPr algn="ctr"/>
            <a:r>
              <a:rPr lang="en-US" sz="2800" dirty="0" smtClean="0">
                <a:solidFill>
                  <a:srgbClr val="0070C0"/>
                </a:solidFill>
                <a:latin typeface="Georgia" panose="02040502050405020303" pitchFamily="18" charset="0"/>
                <a:cs typeface="Arial" panose="020B0604020202020204" pitchFamily="34" charset="0"/>
              </a:rPr>
              <a:t>Chaucer</a:t>
            </a:r>
            <a:endParaRPr lang="en-US" sz="2800" dirty="0" smtClean="0">
              <a:solidFill>
                <a:srgbClr val="0070C0"/>
              </a:solidFill>
              <a:latin typeface="Georgia" panose="02040502050405020303" pitchFamily="18" charset="0"/>
              <a:cs typeface="Arial" panose="020B0604020202020204" pitchFamily="34" charset="0"/>
            </a:endParaRPr>
          </a:p>
          <a:p>
            <a:pPr algn="ctr"/>
            <a:endParaRPr lang="en-US" dirty="0" smtClean="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GB" sz="2200" dirty="0">
                <a:latin typeface="Georgia" panose="02040502050405020303" pitchFamily="18" charset="0"/>
                <a:cs typeface="Arial" panose="020B0604020202020204" pitchFamily="34" charset="0"/>
              </a:rPr>
              <a:t>During the decade of the 1370s, Chaucer was at various times on diplomatic missions in Flanders, France, and Italy</a:t>
            </a:r>
            <a:r>
              <a:rPr lang="en-GB" sz="2200" dirty="0" smtClean="0">
                <a:latin typeface="Georgia" panose="02040502050405020303" pitchFamily="18" charset="0"/>
                <a:cs typeface="Arial" panose="020B0604020202020204" pitchFamily="34" charset="0"/>
              </a:rPr>
              <a:t>.</a:t>
            </a:r>
          </a:p>
          <a:p>
            <a:pPr marL="342900" indent="-342900">
              <a:buFont typeface="Arial" panose="020B0604020202020204" pitchFamily="34" charset="0"/>
              <a:buChar char="•"/>
            </a:pPr>
            <a:endParaRPr lang="en-GB" sz="900" dirty="0" smtClean="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GB" sz="2200" dirty="0" smtClean="0">
                <a:latin typeface="Georgia" panose="02040502050405020303" pitchFamily="18" charset="0"/>
                <a:cs typeface="Arial" panose="020B0604020202020204" pitchFamily="34" charset="0"/>
              </a:rPr>
              <a:t>During </a:t>
            </a:r>
            <a:r>
              <a:rPr lang="en-GB" sz="2200" dirty="0">
                <a:latin typeface="Georgia" panose="02040502050405020303" pitchFamily="18" charset="0"/>
                <a:cs typeface="Arial" panose="020B0604020202020204" pitchFamily="34" charset="0"/>
              </a:rPr>
              <a:t>his missions to Italy, he encountered the work of Dante, Petrarch, and Boccaccio, which was later to have profound influence upon his own writing</a:t>
            </a:r>
            <a:r>
              <a:rPr lang="en-GB" sz="2200" dirty="0" smtClean="0">
                <a:latin typeface="Georgia" panose="02040502050405020303" pitchFamily="18" charset="0"/>
                <a:cs typeface="Arial" panose="020B0604020202020204" pitchFamily="34" charset="0"/>
              </a:rPr>
              <a:t>.</a:t>
            </a:r>
          </a:p>
          <a:p>
            <a:pPr marL="342900" indent="-342900">
              <a:buFont typeface="Arial" panose="020B0604020202020204" pitchFamily="34" charset="0"/>
              <a:buChar char="•"/>
            </a:pPr>
            <a:endParaRPr lang="en-GB" sz="900" dirty="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GB" sz="2200" dirty="0" smtClean="0">
                <a:latin typeface="Georgia" panose="02040502050405020303" pitchFamily="18" charset="0"/>
                <a:cs typeface="Arial" panose="020B0604020202020204" pitchFamily="34" charset="0"/>
              </a:rPr>
              <a:t>Chaucer </a:t>
            </a:r>
            <a:r>
              <a:rPr lang="en-GB" sz="2200" dirty="0">
                <a:latin typeface="Georgia" panose="02040502050405020303" pitchFamily="18" charset="0"/>
                <a:cs typeface="Arial" panose="020B0604020202020204" pitchFamily="34" charset="0"/>
              </a:rPr>
              <a:t>greatly admired Dante, whom he frequently cites and sometimes quotes in a manner that seems to show he had some parts of the Divine Comedy by heart. </a:t>
            </a:r>
            <a:endParaRPr lang="en-GB" sz="2200" dirty="0" smtClean="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endParaRPr lang="en-GB" sz="2200" dirty="0">
              <a:latin typeface="Georgia" panose="02040502050405020303" pitchFamily="18" charset="0"/>
              <a:cs typeface="Arial" panose="020B0604020202020204" pitchFamily="34" charset="0"/>
            </a:endParaRPr>
          </a:p>
        </p:txBody>
      </p:sp>
    </p:spTree>
    <p:extLst>
      <p:ext uri="{BB962C8B-B14F-4D97-AF65-F5344CB8AC3E}">
        <p14:creationId xmlns:p14="http://schemas.microsoft.com/office/powerpoint/2010/main" val="1638731354"/>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27</a:t>
            </a:fld>
            <a:endParaRPr lang="en-GB"/>
          </a:p>
        </p:txBody>
      </p:sp>
      <p:sp>
        <p:nvSpPr>
          <p:cNvPr id="6" name="TextBox 5"/>
          <p:cNvSpPr txBox="1"/>
          <p:nvPr/>
        </p:nvSpPr>
        <p:spPr>
          <a:xfrm>
            <a:off x="395536" y="367632"/>
            <a:ext cx="8352928" cy="6278642"/>
          </a:xfrm>
          <a:prstGeom prst="rect">
            <a:avLst/>
          </a:prstGeom>
          <a:noFill/>
        </p:spPr>
        <p:txBody>
          <a:bodyPr wrap="square" rtlCol="0">
            <a:spAutoFit/>
          </a:bodyPr>
          <a:lstStyle/>
          <a:p>
            <a:pPr algn="ctr"/>
            <a:r>
              <a:rPr lang="en-US" sz="2800" dirty="0" smtClean="0">
                <a:solidFill>
                  <a:srgbClr val="0070C0"/>
                </a:solidFill>
                <a:latin typeface="Georgia" panose="02040502050405020303" pitchFamily="18" charset="0"/>
                <a:cs typeface="Arial" panose="020B0604020202020204" pitchFamily="34" charset="0"/>
              </a:rPr>
              <a:t>Chaucer</a:t>
            </a:r>
            <a:endParaRPr lang="en-US" sz="2800" dirty="0" smtClean="0">
              <a:solidFill>
                <a:srgbClr val="0070C0"/>
              </a:solidFill>
              <a:latin typeface="Georgia" panose="02040502050405020303" pitchFamily="18" charset="0"/>
              <a:cs typeface="Arial" panose="020B0604020202020204" pitchFamily="34" charset="0"/>
            </a:endParaRPr>
          </a:p>
          <a:p>
            <a:endParaRPr lang="en-GB" sz="2200" dirty="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GB" altLang="zh-CN" sz="2200" dirty="0" smtClean="0">
                <a:latin typeface="Georgia" panose="02040502050405020303" pitchFamily="18" charset="0"/>
                <a:cs typeface="Arial" panose="020B0604020202020204" pitchFamily="34" charset="0"/>
              </a:rPr>
              <a:t>In </a:t>
            </a:r>
            <a:r>
              <a:rPr lang="en-GB" altLang="zh-CN" sz="2200" dirty="0">
                <a:latin typeface="Georgia" panose="02040502050405020303" pitchFamily="18" charset="0"/>
                <a:cs typeface="Arial" panose="020B0604020202020204" pitchFamily="34" charset="0"/>
              </a:rPr>
              <a:t>the time of much of Chaucer’s life, </a:t>
            </a:r>
            <a:r>
              <a:rPr lang="en-GB" altLang="zh-CN" sz="2200" dirty="0">
                <a:solidFill>
                  <a:srgbClr val="0070C0"/>
                </a:solidFill>
                <a:latin typeface="Georgia" panose="02040502050405020303" pitchFamily="18" charset="0"/>
                <a:cs typeface="Arial" panose="020B0604020202020204" pitchFamily="34" charset="0"/>
              </a:rPr>
              <a:t>the court </a:t>
            </a:r>
            <a:r>
              <a:rPr lang="en-GB" altLang="zh-CN" sz="2200" dirty="0">
                <a:latin typeface="Georgia" panose="02040502050405020303" pitchFamily="18" charset="0"/>
                <a:cs typeface="Arial" panose="020B0604020202020204" pitchFamily="34" charset="0"/>
              </a:rPr>
              <a:t>was still speaking </a:t>
            </a:r>
            <a:r>
              <a:rPr lang="en-GB" altLang="zh-CN" sz="2200" dirty="0">
                <a:solidFill>
                  <a:srgbClr val="0070C0"/>
                </a:solidFill>
                <a:latin typeface="Georgia" panose="02040502050405020303" pitchFamily="18" charset="0"/>
                <a:cs typeface="Arial" panose="020B0604020202020204" pitchFamily="34" charset="0"/>
              </a:rPr>
              <a:t>Norman French</a:t>
            </a:r>
            <a:r>
              <a:rPr lang="en-GB" altLang="zh-CN" sz="2200" dirty="0">
                <a:latin typeface="Georgia" panose="02040502050405020303" pitchFamily="18" charset="0"/>
                <a:cs typeface="Arial" panose="020B0604020202020204" pitchFamily="34" charset="0"/>
              </a:rPr>
              <a:t>. French was the dominating language in law, in polite society, even being the language of literature. </a:t>
            </a:r>
            <a:endParaRPr lang="en-GB" altLang="zh-CN" sz="2200" dirty="0" smtClean="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GB" altLang="zh-CN" sz="2200" dirty="0" smtClean="0">
                <a:latin typeface="Georgia" panose="02040502050405020303" pitchFamily="18" charset="0"/>
                <a:cs typeface="Arial" panose="020B0604020202020204" pitchFamily="34" charset="0"/>
              </a:rPr>
              <a:t>Wrote in </a:t>
            </a:r>
            <a:r>
              <a:rPr lang="en-GB" altLang="zh-CN" sz="2200" dirty="0">
                <a:latin typeface="Georgia" panose="02040502050405020303" pitchFamily="18" charset="0"/>
                <a:cs typeface="Arial" panose="020B0604020202020204" pitchFamily="34" charset="0"/>
              </a:rPr>
              <a:t>French. </a:t>
            </a:r>
            <a:endParaRPr lang="en-GB" altLang="zh-CN" sz="2200" dirty="0" smtClean="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GB" altLang="zh-CN" sz="2200" dirty="0" smtClean="0">
                <a:latin typeface="Georgia" panose="02040502050405020303" pitchFamily="18" charset="0"/>
                <a:cs typeface="Arial" panose="020B0604020202020204" pitchFamily="34" charset="0"/>
              </a:rPr>
              <a:t>French </a:t>
            </a:r>
            <a:r>
              <a:rPr lang="en-GB" altLang="zh-CN" sz="2200" dirty="0">
                <a:latin typeface="Georgia" panose="02040502050405020303" pitchFamily="18" charset="0"/>
                <a:cs typeface="Arial" panose="020B0604020202020204" pitchFamily="34" charset="0"/>
              </a:rPr>
              <a:t>literature was what being read at court and French was the language for writing at court until Chaucer himself. </a:t>
            </a:r>
            <a:endParaRPr lang="en-GB" altLang="zh-CN" sz="2200" dirty="0" smtClean="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GB" altLang="zh-CN" sz="2200" dirty="0" smtClean="0">
                <a:latin typeface="Georgia" panose="02040502050405020303" pitchFamily="18" charset="0"/>
                <a:cs typeface="Arial" panose="020B0604020202020204" pitchFamily="34" charset="0"/>
              </a:rPr>
              <a:t>Although English was widely spoken, but </a:t>
            </a:r>
            <a:r>
              <a:rPr lang="en-GB" altLang="zh-CN" sz="2200" dirty="0">
                <a:latin typeface="Georgia" panose="02040502050405020303" pitchFamily="18" charset="0"/>
                <a:cs typeface="Arial" panose="020B0604020202020204" pitchFamily="34" charset="0"/>
              </a:rPr>
              <a:t>the court was predominantly French-speaking, or the sophisticated literature was in French. </a:t>
            </a:r>
            <a:endParaRPr lang="en-GB" altLang="zh-CN" sz="2200" dirty="0" smtClean="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GB" altLang="zh-CN" sz="2200" dirty="0" smtClean="0">
                <a:latin typeface="Georgia" panose="02040502050405020303" pitchFamily="18" charset="0"/>
                <a:cs typeface="Arial" panose="020B0604020202020204" pitchFamily="34" charset="0"/>
              </a:rPr>
              <a:t>Chaucer’s </a:t>
            </a:r>
            <a:r>
              <a:rPr lang="en-GB" altLang="zh-CN" sz="2200" dirty="0">
                <a:latin typeface="Georgia" panose="02040502050405020303" pitchFamily="18" charset="0"/>
                <a:cs typeface="Arial" panose="020B0604020202020204" pitchFamily="34" charset="0"/>
              </a:rPr>
              <a:t>decision to write in English was really quite extraordinary. </a:t>
            </a:r>
            <a:endParaRPr lang="en-GB" altLang="zh-CN" sz="2200" dirty="0" smtClean="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GB" altLang="zh-CN" sz="2200" dirty="0" smtClean="0">
                <a:latin typeface="Georgia" panose="02040502050405020303" pitchFamily="18" charset="0"/>
                <a:cs typeface="Arial" panose="020B0604020202020204" pitchFamily="34" charset="0"/>
              </a:rPr>
              <a:t>English </a:t>
            </a:r>
            <a:r>
              <a:rPr lang="en-GB" altLang="zh-CN" sz="2200" dirty="0">
                <a:latin typeface="Georgia" panose="02040502050405020303" pitchFamily="18" charset="0"/>
                <a:cs typeface="Arial" panose="020B0604020202020204" pitchFamily="34" charset="0"/>
              </a:rPr>
              <a:t>was rising in status, but also because the qualities of the English language were changing radically in this period. French and English were spoken side by side ever since the Norman Conquest with </a:t>
            </a:r>
            <a:r>
              <a:rPr lang="en-GB" altLang="zh-CN" sz="2200" dirty="0">
                <a:solidFill>
                  <a:srgbClr val="0070C0"/>
                </a:solidFill>
                <a:latin typeface="Georgia" panose="02040502050405020303" pitchFamily="18" charset="0"/>
                <a:cs typeface="Arial" panose="020B0604020202020204" pitchFamily="34" charset="0"/>
              </a:rPr>
              <a:t>words pouring through from French into English</a:t>
            </a:r>
            <a:r>
              <a:rPr lang="en-GB" altLang="zh-CN" sz="2200" dirty="0">
                <a:latin typeface="Georgia" panose="02040502050405020303" pitchFamily="18" charset="0"/>
                <a:cs typeface="Arial" panose="020B0604020202020204" pitchFamily="34" charset="0"/>
              </a:rPr>
              <a:t>. </a:t>
            </a:r>
            <a:endParaRPr lang="en-US" altLang="zh-CN" sz="2000" dirty="0" smtClean="0">
              <a:latin typeface="Georgia" panose="02040502050405020303" pitchFamily="18" charset="0"/>
              <a:cs typeface="Arial" panose="020B0604020202020204" pitchFamily="34" charset="0"/>
            </a:endParaRPr>
          </a:p>
        </p:txBody>
      </p:sp>
    </p:spTree>
    <p:extLst>
      <p:ext uri="{BB962C8B-B14F-4D97-AF65-F5344CB8AC3E}">
        <p14:creationId xmlns:p14="http://schemas.microsoft.com/office/powerpoint/2010/main" val="1486494786"/>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28</a:t>
            </a:fld>
            <a:endParaRPr lang="en-GB"/>
          </a:p>
        </p:txBody>
      </p:sp>
      <p:sp>
        <p:nvSpPr>
          <p:cNvPr id="6" name="TextBox 5"/>
          <p:cNvSpPr txBox="1"/>
          <p:nvPr/>
        </p:nvSpPr>
        <p:spPr>
          <a:xfrm>
            <a:off x="539552" y="407718"/>
            <a:ext cx="8136904" cy="6278642"/>
          </a:xfrm>
          <a:prstGeom prst="rect">
            <a:avLst/>
          </a:prstGeom>
          <a:noFill/>
        </p:spPr>
        <p:txBody>
          <a:bodyPr wrap="square" rtlCol="0">
            <a:spAutoFit/>
          </a:bodyPr>
          <a:lstStyle/>
          <a:p>
            <a:pPr algn="ctr"/>
            <a:r>
              <a:rPr lang="en-US" sz="2800" dirty="0" smtClean="0">
                <a:solidFill>
                  <a:srgbClr val="0070C0"/>
                </a:solidFill>
                <a:latin typeface="Georgia" panose="02040502050405020303" pitchFamily="18" charset="0"/>
                <a:cs typeface="Arial" panose="020B0604020202020204" pitchFamily="34" charset="0"/>
              </a:rPr>
              <a:t>Chaucer</a:t>
            </a:r>
            <a:endParaRPr lang="en-US" sz="2800" dirty="0" smtClean="0">
              <a:solidFill>
                <a:srgbClr val="0070C0"/>
              </a:solidFill>
              <a:latin typeface="Georgia" panose="02040502050405020303" pitchFamily="18" charset="0"/>
              <a:cs typeface="Arial" panose="020B0604020202020204" pitchFamily="34" charset="0"/>
            </a:endParaRPr>
          </a:p>
          <a:p>
            <a:endParaRPr lang="en-GB" sz="900" dirty="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GB" altLang="zh-CN" sz="2200" dirty="0">
                <a:solidFill>
                  <a:srgbClr val="0070C0"/>
                </a:solidFill>
                <a:latin typeface="Georgia" panose="02040502050405020303" pitchFamily="18" charset="0"/>
                <a:cs typeface="Arial" panose="020B0604020202020204" pitchFamily="34" charset="0"/>
              </a:rPr>
              <a:t>French literature</a:t>
            </a:r>
            <a:r>
              <a:rPr lang="en-GB" altLang="zh-CN" sz="2200" dirty="0">
                <a:latin typeface="Georgia" panose="02040502050405020303" pitchFamily="18" charset="0"/>
                <a:cs typeface="Arial" panose="020B0604020202020204" pitchFamily="34" charset="0"/>
              </a:rPr>
              <a:t>, especially court literature, is especially interested in </a:t>
            </a:r>
            <a:r>
              <a:rPr lang="en-GB" altLang="zh-CN" sz="2200" dirty="0">
                <a:solidFill>
                  <a:srgbClr val="0070C0"/>
                </a:solidFill>
                <a:latin typeface="Georgia" panose="02040502050405020303" pitchFamily="18" charset="0"/>
                <a:cs typeface="Arial" panose="020B0604020202020204" pitchFamily="34" charset="0"/>
              </a:rPr>
              <a:t>emotions and love</a:t>
            </a:r>
            <a:r>
              <a:rPr lang="en-GB" altLang="zh-CN" sz="2200" dirty="0">
                <a:latin typeface="Georgia" panose="02040502050405020303" pitchFamily="18" charset="0"/>
                <a:cs typeface="Arial" panose="020B0604020202020204" pitchFamily="34" charset="0"/>
              </a:rPr>
              <a:t>. </a:t>
            </a:r>
            <a:endParaRPr lang="en-GB" altLang="zh-CN" sz="2200" dirty="0" smtClean="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GB" altLang="zh-CN" sz="2200" dirty="0" smtClean="0">
                <a:solidFill>
                  <a:srgbClr val="0070C0"/>
                </a:solidFill>
                <a:latin typeface="Georgia" panose="02040502050405020303" pitchFamily="18" charset="0"/>
                <a:cs typeface="Arial" panose="020B0604020202020204" pitchFamily="34" charset="0"/>
              </a:rPr>
              <a:t>English </a:t>
            </a:r>
            <a:r>
              <a:rPr lang="en-GB" altLang="zh-CN" sz="2200" dirty="0">
                <a:solidFill>
                  <a:srgbClr val="0070C0"/>
                </a:solidFill>
                <a:latin typeface="Georgia" panose="02040502050405020303" pitchFamily="18" charset="0"/>
                <a:cs typeface="Arial" panose="020B0604020202020204" pitchFamily="34" charset="0"/>
              </a:rPr>
              <a:t>poetry tends to go more for action, especially narrative poetry</a:t>
            </a:r>
            <a:r>
              <a:rPr lang="en-GB" altLang="zh-CN" sz="2200" dirty="0">
                <a:latin typeface="Georgia" panose="02040502050405020303" pitchFamily="18" charset="0"/>
                <a:cs typeface="Arial" panose="020B0604020202020204" pitchFamily="34" charset="0"/>
              </a:rPr>
              <a:t>. </a:t>
            </a:r>
            <a:endParaRPr lang="en-GB" altLang="zh-CN" sz="2200" dirty="0" smtClean="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GB" altLang="zh-CN" sz="2200" dirty="0" smtClean="0">
                <a:latin typeface="Georgia" panose="02040502050405020303" pitchFamily="18" charset="0"/>
                <a:cs typeface="Arial" panose="020B0604020202020204" pitchFamily="34" charset="0"/>
              </a:rPr>
              <a:t>There were also wonderful </a:t>
            </a:r>
            <a:r>
              <a:rPr lang="en-GB" altLang="zh-CN" sz="2200" dirty="0">
                <a:latin typeface="Georgia" panose="02040502050405020303" pitchFamily="18" charset="0"/>
                <a:cs typeface="Arial" panose="020B0604020202020204" pitchFamily="34" charset="0"/>
              </a:rPr>
              <a:t>English lyrics. French lyric just expands longer, analysing emotion and so on. </a:t>
            </a:r>
            <a:endParaRPr lang="en-GB" altLang="zh-CN" sz="2200" dirty="0" smtClean="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GB" altLang="zh-CN" sz="2200" dirty="0" smtClean="0">
                <a:latin typeface="Georgia" panose="02040502050405020303" pitchFamily="18" charset="0"/>
                <a:cs typeface="Arial" panose="020B0604020202020204" pitchFamily="34" charset="0"/>
              </a:rPr>
              <a:t>Chaucer </a:t>
            </a:r>
            <a:r>
              <a:rPr lang="en-GB" altLang="zh-CN" sz="2200" dirty="0">
                <a:latin typeface="Georgia" panose="02040502050405020303" pitchFamily="18" charset="0"/>
                <a:cs typeface="Arial" panose="020B0604020202020204" pitchFamily="34" charset="0"/>
              </a:rPr>
              <a:t>had two distinctive traditions to draw on and he could take the best from both of them. </a:t>
            </a:r>
            <a:endParaRPr lang="en-GB" altLang="zh-CN" sz="2200" dirty="0" smtClean="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GB" altLang="zh-CN" sz="2200" dirty="0" smtClean="0">
                <a:latin typeface="Georgia" panose="02040502050405020303" pitchFamily="18" charset="0"/>
                <a:cs typeface="Arial" panose="020B0604020202020204" pitchFamily="34" charset="0"/>
              </a:rPr>
              <a:t>His decision </a:t>
            </a:r>
            <a:r>
              <a:rPr lang="en-GB" altLang="zh-CN" sz="2200" dirty="0">
                <a:latin typeface="Georgia" panose="02040502050405020303" pitchFamily="18" charset="0"/>
                <a:cs typeface="Arial" panose="020B0604020202020204" pitchFamily="34" charset="0"/>
              </a:rPr>
              <a:t>to write in English </a:t>
            </a:r>
            <a:r>
              <a:rPr lang="en-GB" altLang="zh-CN" sz="2200" dirty="0" smtClean="0">
                <a:latin typeface="Georgia" panose="02040502050405020303" pitchFamily="18" charset="0"/>
                <a:cs typeface="Arial" panose="020B0604020202020204" pitchFamily="34" charset="0"/>
              </a:rPr>
              <a:t>was momentous, radical and remarkable. </a:t>
            </a:r>
          </a:p>
          <a:p>
            <a:pPr marL="342900" indent="-342900">
              <a:buFont typeface="Arial" panose="020B0604020202020204" pitchFamily="34" charset="0"/>
              <a:buChar char="•"/>
            </a:pPr>
            <a:r>
              <a:rPr lang="en-GB" altLang="zh-CN" sz="2200" dirty="0" smtClean="0">
                <a:latin typeface="Georgia" panose="02040502050405020303" pitchFamily="18" charset="0"/>
                <a:cs typeface="Arial" panose="020B0604020202020204" pitchFamily="34" charset="0"/>
              </a:rPr>
              <a:t>He only complained </a:t>
            </a:r>
            <a:r>
              <a:rPr lang="en-GB" altLang="zh-CN" sz="2200" dirty="0">
                <a:latin typeface="Georgia" panose="02040502050405020303" pitchFamily="18" charset="0"/>
                <a:cs typeface="Arial" panose="020B0604020202020204" pitchFamily="34" charset="0"/>
              </a:rPr>
              <a:t>about the lack of rhyme in English compared with French. </a:t>
            </a:r>
            <a:endParaRPr lang="en-GB" altLang="zh-CN" sz="2200" dirty="0" smtClean="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GB" altLang="zh-CN" sz="2200" dirty="0" smtClean="0">
                <a:latin typeface="Georgia" panose="02040502050405020303" pitchFamily="18" charset="0"/>
                <a:cs typeface="Arial" panose="020B0604020202020204" pitchFamily="34" charset="0"/>
              </a:rPr>
              <a:t>This decision </a:t>
            </a:r>
            <a:r>
              <a:rPr lang="en-GB" altLang="zh-CN" sz="2200" dirty="0">
                <a:latin typeface="Georgia" panose="02040502050405020303" pitchFamily="18" charset="0"/>
                <a:cs typeface="Arial" panose="020B0604020202020204" pitchFamily="34" charset="0"/>
              </a:rPr>
              <a:t>cut him off largely from any kind of international readership. French literature was read all over Europe in the 14th century, and English literature could only be read in England. </a:t>
            </a:r>
            <a:endParaRPr lang="en-US" altLang="zh-CN" sz="2000" dirty="0" smtClean="0">
              <a:latin typeface="Georgia" panose="02040502050405020303" pitchFamily="18" charset="0"/>
              <a:cs typeface="Arial" panose="020B0604020202020204" pitchFamily="34" charset="0"/>
            </a:endParaRPr>
          </a:p>
        </p:txBody>
      </p:sp>
    </p:spTree>
    <p:extLst>
      <p:ext uri="{BB962C8B-B14F-4D97-AF65-F5344CB8AC3E}">
        <p14:creationId xmlns:p14="http://schemas.microsoft.com/office/powerpoint/2010/main" val="1009610033"/>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29</a:t>
            </a:fld>
            <a:endParaRPr lang="en-GB"/>
          </a:p>
        </p:txBody>
      </p:sp>
      <p:sp>
        <p:nvSpPr>
          <p:cNvPr id="6" name="TextBox 5"/>
          <p:cNvSpPr txBox="1"/>
          <p:nvPr/>
        </p:nvSpPr>
        <p:spPr>
          <a:xfrm>
            <a:off x="690523" y="1196752"/>
            <a:ext cx="8136904" cy="938719"/>
          </a:xfrm>
          <a:prstGeom prst="rect">
            <a:avLst/>
          </a:prstGeom>
          <a:noFill/>
        </p:spPr>
        <p:txBody>
          <a:bodyPr wrap="square" rtlCol="0">
            <a:spAutoFit/>
          </a:bodyPr>
          <a:lstStyle/>
          <a:p>
            <a:pPr algn="ctr"/>
            <a:r>
              <a:rPr lang="en-US" sz="2400" dirty="0">
                <a:solidFill>
                  <a:srgbClr val="0070C0"/>
                </a:solidFill>
                <a:latin typeface="Georgia" panose="02040502050405020303" pitchFamily="18" charset="0"/>
                <a:cs typeface="Arial" panose="020B0604020202020204" pitchFamily="34" charset="0"/>
              </a:rPr>
              <a:t>Guillaume de </a:t>
            </a:r>
            <a:r>
              <a:rPr lang="en-US" sz="2400" dirty="0" err="1">
                <a:solidFill>
                  <a:srgbClr val="0070C0"/>
                </a:solidFill>
                <a:latin typeface="Georgia" panose="02040502050405020303" pitchFamily="18" charset="0"/>
                <a:cs typeface="Arial" panose="020B0604020202020204" pitchFamily="34" charset="0"/>
              </a:rPr>
              <a:t>Machaut</a:t>
            </a:r>
            <a:endParaRPr lang="en-US" sz="2400" dirty="0" smtClean="0">
              <a:solidFill>
                <a:srgbClr val="0070C0"/>
              </a:solidFill>
              <a:latin typeface="Georgia" panose="02040502050405020303" pitchFamily="18" charset="0"/>
              <a:cs typeface="Arial" panose="020B0604020202020204" pitchFamily="34" charset="0"/>
            </a:endParaRPr>
          </a:p>
          <a:p>
            <a:endParaRPr lang="en-GB" sz="900" dirty="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GB" altLang="zh-CN" sz="2200" dirty="0">
                <a:latin typeface="Georgia" panose="02040502050405020303" pitchFamily="18" charset="0"/>
                <a:cs typeface="Arial" panose="020B0604020202020204" pitchFamily="34" charset="0"/>
              </a:rPr>
              <a:t>https://</a:t>
            </a:r>
            <a:r>
              <a:rPr lang="en-GB" altLang="zh-CN" sz="2200" dirty="0" smtClean="0">
                <a:latin typeface="Georgia" panose="02040502050405020303" pitchFamily="18" charset="0"/>
                <a:cs typeface="Arial" panose="020B0604020202020204" pitchFamily="34" charset="0"/>
              </a:rPr>
              <a:t>www.youtube.com/watch?v=tJS-HZWB3wE </a:t>
            </a:r>
            <a:endParaRPr lang="en-US" altLang="zh-CN" sz="2000" dirty="0" smtClean="0">
              <a:latin typeface="Georgia" panose="02040502050405020303" pitchFamily="18" charset="0"/>
              <a:cs typeface="Arial" panose="020B0604020202020204" pitchFamily="34" charset="0"/>
            </a:endParaRPr>
          </a:p>
        </p:txBody>
      </p:sp>
      <p:sp>
        <p:nvSpPr>
          <p:cNvPr id="5" name="TextBox 4"/>
          <p:cNvSpPr txBox="1"/>
          <p:nvPr/>
        </p:nvSpPr>
        <p:spPr>
          <a:xfrm>
            <a:off x="691952" y="2735614"/>
            <a:ext cx="8136904" cy="938719"/>
          </a:xfrm>
          <a:prstGeom prst="rect">
            <a:avLst/>
          </a:prstGeom>
          <a:noFill/>
        </p:spPr>
        <p:txBody>
          <a:bodyPr wrap="square" rtlCol="0">
            <a:spAutoFit/>
          </a:bodyPr>
          <a:lstStyle/>
          <a:p>
            <a:pPr algn="ctr"/>
            <a:r>
              <a:rPr lang="en-US" sz="2400" dirty="0">
                <a:solidFill>
                  <a:srgbClr val="0070C0"/>
                </a:solidFill>
                <a:latin typeface="Georgia" panose="02040502050405020303" pitchFamily="18" charset="0"/>
                <a:cs typeface="Arial" panose="020B0604020202020204" pitchFamily="34" charset="0"/>
              </a:rPr>
              <a:t>Eustache </a:t>
            </a:r>
            <a:r>
              <a:rPr lang="en-US" sz="2400" dirty="0" err="1">
                <a:solidFill>
                  <a:srgbClr val="0070C0"/>
                </a:solidFill>
                <a:latin typeface="Georgia" panose="02040502050405020303" pitchFamily="18" charset="0"/>
                <a:cs typeface="Arial" panose="020B0604020202020204" pitchFamily="34" charset="0"/>
              </a:rPr>
              <a:t>Deschamps</a:t>
            </a:r>
            <a:endParaRPr lang="en-US" sz="2400" dirty="0">
              <a:solidFill>
                <a:srgbClr val="0070C0"/>
              </a:solidFill>
              <a:latin typeface="Georgia" panose="02040502050405020303" pitchFamily="18" charset="0"/>
              <a:cs typeface="Arial" panose="020B0604020202020204" pitchFamily="34" charset="0"/>
            </a:endParaRPr>
          </a:p>
          <a:p>
            <a:endParaRPr lang="en-GB" sz="900" dirty="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GB" altLang="zh-CN" sz="2200" dirty="0">
                <a:latin typeface="Georgia" panose="02040502050405020303" pitchFamily="18" charset="0"/>
                <a:cs typeface="Arial" panose="020B0604020202020204" pitchFamily="34" charset="0"/>
              </a:rPr>
              <a:t>https://</a:t>
            </a:r>
            <a:r>
              <a:rPr lang="en-GB" altLang="zh-CN" sz="2200" dirty="0" smtClean="0">
                <a:latin typeface="Georgia" panose="02040502050405020303" pitchFamily="18" charset="0"/>
                <a:cs typeface="Arial" panose="020B0604020202020204" pitchFamily="34" charset="0"/>
              </a:rPr>
              <a:t>www.youtube.com/watch?v=B5oLaUK6ld0 </a:t>
            </a:r>
            <a:endParaRPr lang="en-US" altLang="zh-CN" sz="2000" dirty="0" smtClean="0">
              <a:latin typeface="Georgia" panose="02040502050405020303" pitchFamily="18" charset="0"/>
              <a:cs typeface="Arial" panose="020B0604020202020204" pitchFamily="34" charset="0"/>
            </a:endParaRPr>
          </a:p>
        </p:txBody>
      </p:sp>
      <p:sp>
        <p:nvSpPr>
          <p:cNvPr id="7" name="TextBox 6"/>
          <p:cNvSpPr txBox="1"/>
          <p:nvPr/>
        </p:nvSpPr>
        <p:spPr>
          <a:xfrm>
            <a:off x="691952" y="4365104"/>
            <a:ext cx="8136904" cy="1169551"/>
          </a:xfrm>
          <a:prstGeom prst="rect">
            <a:avLst/>
          </a:prstGeom>
          <a:noFill/>
        </p:spPr>
        <p:txBody>
          <a:bodyPr wrap="square" rtlCol="0">
            <a:spAutoFit/>
          </a:bodyPr>
          <a:lstStyle/>
          <a:p>
            <a:pPr algn="ctr"/>
            <a:r>
              <a:rPr lang="fr-FR" sz="2400" dirty="0" smtClean="0">
                <a:solidFill>
                  <a:srgbClr val="0070C0"/>
                </a:solidFill>
                <a:latin typeface="Georgia" panose="02040502050405020303" pitchFamily="18" charset="0"/>
                <a:cs typeface="Arial" panose="020B0604020202020204" pitchFamily="34" charset="0"/>
              </a:rPr>
              <a:t>Antoine </a:t>
            </a:r>
            <a:r>
              <a:rPr lang="fr-FR" sz="2400" dirty="0">
                <a:solidFill>
                  <a:srgbClr val="0070C0"/>
                </a:solidFill>
                <a:latin typeface="Georgia" panose="02040502050405020303" pitchFamily="18" charset="0"/>
                <a:cs typeface="Arial" panose="020B0604020202020204" pitchFamily="34" charset="0"/>
              </a:rPr>
              <a:t>de Saint </a:t>
            </a:r>
            <a:r>
              <a:rPr lang="fr-FR" sz="2400" dirty="0" smtClean="0">
                <a:solidFill>
                  <a:srgbClr val="0070C0"/>
                </a:solidFill>
                <a:latin typeface="Georgia" panose="02040502050405020303" pitchFamily="18" charset="0"/>
                <a:cs typeface="Arial" panose="020B0604020202020204" pitchFamily="34" charset="0"/>
              </a:rPr>
              <a:t>Exupéry</a:t>
            </a:r>
          </a:p>
          <a:p>
            <a:pPr algn="ctr"/>
            <a:r>
              <a:rPr lang="fr-FR" sz="2400" dirty="0">
                <a:solidFill>
                  <a:srgbClr val="0070C0"/>
                </a:solidFill>
                <a:latin typeface="Georgia" panose="02040502050405020303" pitchFamily="18" charset="0"/>
                <a:cs typeface="Arial" panose="020B0604020202020204" pitchFamily="34" charset="0"/>
              </a:rPr>
              <a:t>Le Petit Prince</a:t>
            </a:r>
            <a:endParaRPr lang="en-GB" sz="2400" dirty="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GB" altLang="zh-CN" sz="2200" dirty="0">
                <a:latin typeface="Georgia" panose="02040502050405020303" pitchFamily="18" charset="0"/>
                <a:cs typeface="Arial" panose="020B0604020202020204" pitchFamily="34" charset="0"/>
              </a:rPr>
              <a:t>https://</a:t>
            </a:r>
            <a:r>
              <a:rPr lang="en-GB" altLang="zh-CN" sz="2200" dirty="0" smtClean="0">
                <a:latin typeface="Georgia" panose="02040502050405020303" pitchFamily="18" charset="0"/>
                <a:cs typeface="Arial" panose="020B0604020202020204" pitchFamily="34" charset="0"/>
              </a:rPr>
              <a:t>www.youtube.com/watch?v=nNW7ahIlQWo </a:t>
            </a:r>
            <a:endParaRPr lang="en-US" altLang="zh-CN" sz="2000" dirty="0" smtClean="0">
              <a:latin typeface="Georgia" panose="02040502050405020303" pitchFamily="18" charset="0"/>
              <a:cs typeface="Arial" panose="020B0604020202020204" pitchFamily="34" charset="0"/>
            </a:endParaRPr>
          </a:p>
        </p:txBody>
      </p:sp>
    </p:spTree>
    <p:extLst>
      <p:ext uri="{BB962C8B-B14F-4D97-AF65-F5344CB8AC3E}">
        <p14:creationId xmlns:p14="http://schemas.microsoft.com/office/powerpoint/2010/main" val="3236228686"/>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30</a:t>
            </a:fld>
            <a:endParaRPr lang="en-GB"/>
          </a:p>
        </p:txBody>
      </p:sp>
      <p:sp>
        <p:nvSpPr>
          <p:cNvPr id="6" name="TextBox 5"/>
          <p:cNvSpPr txBox="1"/>
          <p:nvPr/>
        </p:nvSpPr>
        <p:spPr>
          <a:xfrm>
            <a:off x="544750" y="1268760"/>
            <a:ext cx="8136904" cy="3708708"/>
          </a:xfrm>
          <a:prstGeom prst="rect">
            <a:avLst/>
          </a:prstGeom>
          <a:noFill/>
        </p:spPr>
        <p:txBody>
          <a:bodyPr wrap="square" rtlCol="0">
            <a:spAutoFit/>
          </a:bodyPr>
          <a:lstStyle/>
          <a:p>
            <a:pPr algn="ctr"/>
            <a:r>
              <a:rPr lang="en-US" sz="2800" dirty="0" smtClean="0">
                <a:solidFill>
                  <a:srgbClr val="0070C0"/>
                </a:solidFill>
                <a:latin typeface="Georgia" panose="02040502050405020303" pitchFamily="18" charset="0"/>
                <a:cs typeface="Arial" panose="020B0604020202020204" pitchFamily="34" charset="0"/>
              </a:rPr>
              <a:t>Chaucer</a:t>
            </a:r>
            <a:endParaRPr lang="en-US" sz="2800" dirty="0" smtClean="0">
              <a:solidFill>
                <a:srgbClr val="0070C0"/>
              </a:solidFill>
              <a:latin typeface="Georgia" panose="02040502050405020303" pitchFamily="18" charset="0"/>
              <a:cs typeface="Arial" panose="020B0604020202020204" pitchFamily="34" charset="0"/>
            </a:endParaRPr>
          </a:p>
          <a:p>
            <a:endParaRPr lang="en-GB" sz="900" dirty="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GB" altLang="zh-CN" sz="2200" dirty="0" smtClean="0">
                <a:latin typeface="Georgia" panose="02040502050405020303" pitchFamily="18" charset="0"/>
                <a:cs typeface="Arial" panose="020B0604020202020204" pitchFamily="34" charset="0"/>
              </a:rPr>
              <a:t>Created </a:t>
            </a:r>
            <a:r>
              <a:rPr lang="en-GB" altLang="zh-CN" sz="2200" dirty="0">
                <a:latin typeface="Georgia" panose="02040502050405020303" pitchFamily="18" charset="0"/>
                <a:cs typeface="Arial" panose="020B0604020202020204" pitchFamily="34" charset="0"/>
              </a:rPr>
              <a:t>English literary language </a:t>
            </a:r>
            <a:r>
              <a:rPr lang="en-GB" altLang="zh-CN" sz="2200" dirty="0" smtClean="0">
                <a:latin typeface="Georgia" panose="02040502050405020303" pitchFamily="18" charset="0"/>
                <a:cs typeface="Arial" panose="020B0604020202020204" pitchFamily="34" charset="0"/>
              </a:rPr>
              <a:t>deeply </a:t>
            </a:r>
            <a:r>
              <a:rPr lang="en-GB" altLang="zh-CN" sz="2200" dirty="0">
                <a:latin typeface="Georgia" panose="02040502050405020303" pitchFamily="18" charset="0"/>
                <a:cs typeface="Arial" panose="020B0604020202020204" pitchFamily="34" charset="0"/>
              </a:rPr>
              <a:t>involved with and, in a way, subservient to other literary languages that he knew such as French and Latin. </a:t>
            </a:r>
            <a:endParaRPr lang="en-GB" altLang="zh-CN" sz="2200" dirty="0" smtClean="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GB" altLang="zh-CN" sz="2200" dirty="0" smtClean="0">
                <a:latin typeface="Georgia" panose="02040502050405020303" pitchFamily="18" charset="0"/>
                <a:cs typeface="Arial" panose="020B0604020202020204" pitchFamily="34" charset="0"/>
              </a:rPr>
              <a:t>The </a:t>
            </a:r>
            <a:r>
              <a:rPr lang="en-GB" altLang="zh-CN" sz="2200" dirty="0">
                <a:latin typeface="Georgia" panose="02040502050405020303" pitchFamily="18" charset="0"/>
                <a:cs typeface="Arial" panose="020B0604020202020204" pitchFamily="34" charset="0"/>
              </a:rPr>
              <a:t>English language Chaucer </a:t>
            </a:r>
            <a:r>
              <a:rPr lang="en-GB" altLang="zh-CN" sz="2200" dirty="0" smtClean="0">
                <a:latin typeface="Georgia" panose="02040502050405020303" pitchFamily="18" charset="0"/>
                <a:cs typeface="Arial" panose="020B0604020202020204" pitchFamily="34" charset="0"/>
              </a:rPr>
              <a:t>used is </a:t>
            </a:r>
            <a:r>
              <a:rPr lang="en-GB" altLang="zh-CN" sz="2200" dirty="0">
                <a:latin typeface="Georgia" panose="02040502050405020303" pitchFamily="18" charset="0"/>
                <a:cs typeface="Arial" panose="020B0604020202020204" pitchFamily="34" charset="0"/>
              </a:rPr>
              <a:t>different from the English we use today. </a:t>
            </a:r>
            <a:endParaRPr lang="en-GB" altLang="zh-CN" sz="2200" dirty="0" smtClean="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GB" altLang="zh-CN" sz="2200" dirty="0" smtClean="0">
                <a:latin typeface="Georgia" panose="02040502050405020303" pitchFamily="18" charset="0"/>
                <a:cs typeface="Arial" panose="020B0604020202020204" pitchFamily="34" charset="0"/>
              </a:rPr>
              <a:t>His </a:t>
            </a:r>
            <a:r>
              <a:rPr lang="en-GB" altLang="zh-CN" sz="2200" dirty="0">
                <a:latin typeface="Georgia" panose="02040502050405020303" pitchFamily="18" charset="0"/>
                <a:cs typeface="Arial" panose="020B0604020202020204" pitchFamily="34" charset="0"/>
              </a:rPr>
              <a:t>English was </a:t>
            </a:r>
            <a:r>
              <a:rPr lang="en-GB" altLang="zh-CN" sz="2200" dirty="0" smtClean="0">
                <a:latin typeface="Georgia" panose="02040502050405020303" pitchFamily="18" charset="0"/>
                <a:cs typeface="Arial" panose="020B0604020202020204" pitchFamily="34" charset="0"/>
              </a:rPr>
              <a:t>a </a:t>
            </a:r>
            <a:r>
              <a:rPr lang="en-GB" altLang="zh-CN" sz="2200" dirty="0">
                <a:latin typeface="Georgia" panose="02040502050405020303" pitchFamily="18" charset="0"/>
                <a:cs typeface="Arial" panose="020B0604020202020204" pitchFamily="34" charset="0"/>
              </a:rPr>
              <a:t>composite language. It was in the sway of other languages that he was working with in those terms. </a:t>
            </a:r>
            <a:endParaRPr lang="en-GB" altLang="zh-CN" sz="2200" dirty="0" smtClean="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GB" altLang="zh-CN" sz="2200" i="1" dirty="0" smtClean="0">
                <a:latin typeface="Georgia" panose="02040502050405020303" pitchFamily="18" charset="0"/>
                <a:cs typeface="Arial" panose="020B0604020202020204" pitchFamily="34" charset="0"/>
              </a:rPr>
              <a:t>The </a:t>
            </a:r>
            <a:r>
              <a:rPr lang="en-GB" altLang="zh-CN" sz="2200" i="1" dirty="0">
                <a:latin typeface="Georgia" panose="02040502050405020303" pitchFamily="18" charset="0"/>
                <a:cs typeface="Arial" panose="020B0604020202020204" pitchFamily="34" charset="0"/>
              </a:rPr>
              <a:t>Canterbury Tales </a:t>
            </a:r>
            <a:r>
              <a:rPr lang="en-GB" altLang="zh-CN" sz="2200" dirty="0">
                <a:latin typeface="Georgia" panose="02040502050405020303" pitchFamily="18" charset="0"/>
                <a:cs typeface="Arial" panose="020B0604020202020204" pitchFamily="34" charset="0"/>
              </a:rPr>
              <a:t>is mixed with English, French and Latin from the very beginning. </a:t>
            </a:r>
            <a:endParaRPr lang="en-GB" altLang="zh-CN" sz="2200" dirty="0" smtClean="0">
              <a:latin typeface="Georgia" panose="02040502050405020303" pitchFamily="18" charset="0"/>
              <a:cs typeface="Arial" panose="020B0604020202020204" pitchFamily="34" charset="0"/>
            </a:endParaRPr>
          </a:p>
        </p:txBody>
      </p:sp>
    </p:spTree>
    <p:extLst>
      <p:ext uri="{BB962C8B-B14F-4D97-AF65-F5344CB8AC3E}">
        <p14:creationId xmlns:p14="http://schemas.microsoft.com/office/powerpoint/2010/main" val="277896584"/>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31</a:t>
            </a:fld>
            <a:endParaRPr lang="en-GB"/>
          </a:p>
        </p:txBody>
      </p:sp>
      <p:sp>
        <p:nvSpPr>
          <p:cNvPr id="6" name="TextBox 5"/>
          <p:cNvSpPr txBox="1"/>
          <p:nvPr/>
        </p:nvSpPr>
        <p:spPr>
          <a:xfrm>
            <a:off x="683568" y="836712"/>
            <a:ext cx="7992888" cy="5401479"/>
          </a:xfrm>
          <a:prstGeom prst="rect">
            <a:avLst/>
          </a:prstGeom>
          <a:noFill/>
        </p:spPr>
        <p:txBody>
          <a:bodyPr wrap="square" rtlCol="0">
            <a:spAutoFit/>
          </a:bodyPr>
          <a:lstStyle/>
          <a:p>
            <a:pPr algn="ctr"/>
            <a:r>
              <a:rPr lang="en-US" sz="2800" dirty="0" smtClean="0">
                <a:solidFill>
                  <a:srgbClr val="0070C0"/>
                </a:solidFill>
                <a:latin typeface="Georgia" panose="02040502050405020303" pitchFamily="18" charset="0"/>
                <a:cs typeface="Arial" panose="020B0604020202020204" pitchFamily="34" charset="0"/>
              </a:rPr>
              <a:t>Chaucer</a:t>
            </a:r>
            <a:endParaRPr lang="en-US" sz="2800" dirty="0" smtClean="0">
              <a:solidFill>
                <a:srgbClr val="0070C0"/>
              </a:solidFill>
              <a:latin typeface="Georgia" panose="02040502050405020303" pitchFamily="18" charset="0"/>
              <a:cs typeface="Arial" panose="020B0604020202020204" pitchFamily="34" charset="0"/>
            </a:endParaRPr>
          </a:p>
          <a:p>
            <a:endParaRPr lang="en-GB" sz="900" dirty="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GB" altLang="zh-CN" sz="2200" dirty="0" smtClean="0">
                <a:latin typeface="Georgia" panose="02040502050405020303" pitchFamily="18" charset="0"/>
                <a:cs typeface="Arial" panose="020B0604020202020204" pitchFamily="34" charset="0"/>
              </a:rPr>
              <a:t>Chaucer </a:t>
            </a:r>
            <a:r>
              <a:rPr lang="en-GB" altLang="zh-CN" sz="2200" dirty="0">
                <a:latin typeface="Georgia" panose="02040502050405020303" pitchFamily="18" charset="0"/>
                <a:cs typeface="Arial" panose="020B0604020202020204" pitchFamily="34" charset="0"/>
              </a:rPr>
              <a:t>did cut himself off from the international audience, but he massively increased his English audience because French was becoming more and more restricted outside the court, and the court for the first time could universally understand English. </a:t>
            </a:r>
            <a:endParaRPr lang="en-GB" altLang="zh-CN" sz="2200" dirty="0" smtClean="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GB" altLang="zh-CN" sz="2200" dirty="0" smtClean="0">
                <a:latin typeface="Georgia" panose="02040502050405020303" pitchFamily="18" charset="0"/>
                <a:cs typeface="Arial" panose="020B0604020202020204" pitchFamily="34" charset="0"/>
              </a:rPr>
              <a:t>The </a:t>
            </a:r>
            <a:r>
              <a:rPr lang="en-GB" altLang="zh-CN" sz="2200" dirty="0">
                <a:latin typeface="Georgia" panose="02040502050405020303" pitchFamily="18" charset="0"/>
                <a:cs typeface="Arial" panose="020B0604020202020204" pitchFamily="34" charset="0"/>
              </a:rPr>
              <a:t>English Chaucer wrote was what English was becoming. </a:t>
            </a:r>
            <a:r>
              <a:rPr lang="en-GB" altLang="zh-CN" sz="2200" dirty="0" smtClean="0">
                <a:latin typeface="Georgia" panose="02040502050405020303" pitchFamily="18" charset="0"/>
                <a:cs typeface="Arial" panose="020B0604020202020204" pitchFamily="34" charset="0"/>
              </a:rPr>
              <a:t>There was nothing quite </a:t>
            </a:r>
            <a:r>
              <a:rPr lang="en-GB" altLang="zh-CN" sz="2200" dirty="0">
                <a:latin typeface="Georgia" panose="02040502050405020303" pitchFamily="18" charset="0"/>
                <a:cs typeface="Arial" panose="020B0604020202020204" pitchFamily="34" charset="0"/>
              </a:rPr>
              <a:t>like Chaucer’s English </a:t>
            </a:r>
            <a:r>
              <a:rPr lang="en-GB" altLang="zh-CN" sz="2200" dirty="0" smtClean="0">
                <a:latin typeface="Georgia" panose="02040502050405020303" pitchFamily="18" charset="0"/>
                <a:cs typeface="Arial" panose="020B0604020202020204" pitchFamily="34" charset="0"/>
              </a:rPr>
              <a:t>earlier.</a:t>
            </a:r>
          </a:p>
          <a:p>
            <a:pPr marL="342900" indent="-342900">
              <a:buFont typeface="Arial" panose="020B0604020202020204" pitchFamily="34" charset="0"/>
              <a:buChar char="•"/>
            </a:pPr>
            <a:r>
              <a:rPr lang="en-GB" altLang="zh-CN" sz="2200" dirty="0" smtClean="0">
                <a:latin typeface="Georgia" panose="02040502050405020303" pitchFamily="18" charset="0"/>
                <a:cs typeface="Arial" panose="020B0604020202020204" pitchFamily="34" charset="0"/>
              </a:rPr>
              <a:t>Chaucer’s </a:t>
            </a:r>
            <a:r>
              <a:rPr lang="en-GB" altLang="zh-CN" sz="2200" dirty="0">
                <a:latin typeface="Georgia" panose="02040502050405020303" pitchFamily="18" charset="0"/>
                <a:cs typeface="Arial" panose="020B0604020202020204" pitchFamily="34" charset="0"/>
              </a:rPr>
              <a:t>English was very different from the kind of poetry that’s been written in English earlier. </a:t>
            </a:r>
            <a:endParaRPr lang="en-GB" altLang="zh-CN" sz="2200" dirty="0" smtClean="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GB" altLang="zh-CN" sz="2200" dirty="0" smtClean="0">
                <a:solidFill>
                  <a:srgbClr val="0070C0"/>
                </a:solidFill>
                <a:latin typeface="Georgia" panose="02040502050405020303" pitchFamily="18" charset="0"/>
                <a:cs typeface="Arial" panose="020B0604020202020204" pitchFamily="34" charset="0"/>
              </a:rPr>
              <a:t>It </a:t>
            </a:r>
            <a:r>
              <a:rPr lang="en-GB" altLang="zh-CN" sz="2200" dirty="0">
                <a:solidFill>
                  <a:srgbClr val="0070C0"/>
                </a:solidFill>
                <a:latin typeface="Georgia" panose="02040502050405020303" pitchFamily="18" charset="0"/>
                <a:cs typeface="Arial" panose="020B0604020202020204" pitchFamily="34" charset="0"/>
              </a:rPr>
              <a:t>was the English </a:t>
            </a:r>
            <a:r>
              <a:rPr lang="en-GB" altLang="zh-CN" sz="2200" dirty="0" smtClean="0">
                <a:solidFill>
                  <a:srgbClr val="0070C0"/>
                </a:solidFill>
                <a:latin typeface="Georgia" panose="02040502050405020303" pitchFamily="18" charset="0"/>
                <a:cs typeface="Arial" panose="020B0604020202020204" pitchFamily="34" charset="0"/>
              </a:rPr>
              <a:t>that is </a:t>
            </a:r>
            <a:r>
              <a:rPr lang="en-GB" altLang="zh-CN" sz="2200" dirty="0">
                <a:solidFill>
                  <a:srgbClr val="0070C0"/>
                </a:solidFill>
                <a:latin typeface="Georgia" panose="02040502050405020303" pitchFamily="18" charset="0"/>
                <a:cs typeface="Arial" panose="020B0604020202020204" pitchFamily="34" charset="0"/>
              </a:rPr>
              <a:t>changing so fast in his day </a:t>
            </a:r>
            <a:r>
              <a:rPr lang="en-GB" altLang="zh-CN" sz="2200" dirty="0">
                <a:latin typeface="Georgia" panose="02040502050405020303" pitchFamily="18" charset="0"/>
                <a:cs typeface="Arial" panose="020B0604020202020204" pitchFamily="34" charset="0"/>
              </a:rPr>
              <a:t>and he did make maximum use of those changes. </a:t>
            </a:r>
            <a:endParaRPr lang="en-GB" altLang="zh-CN" sz="2200" dirty="0" smtClean="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GB" altLang="zh-CN" sz="2200" dirty="0" smtClean="0">
                <a:latin typeface="Georgia" panose="02040502050405020303" pitchFamily="18" charset="0"/>
                <a:cs typeface="Arial" panose="020B0604020202020204" pitchFamily="34" charset="0"/>
              </a:rPr>
              <a:t>Huge </a:t>
            </a:r>
            <a:r>
              <a:rPr lang="en-GB" altLang="zh-CN" sz="2200" dirty="0">
                <a:latin typeface="Georgia" panose="02040502050405020303" pitchFamily="18" charset="0"/>
                <a:cs typeface="Arial" panose="020B0604020202020204" pitchFamily="34" charset="0"/>
              </a:rPr>
              <a:t>vocabulary, the hugeness comes from that mixing of French words. There were at least 1,000 words fused </a:t>
            </a:r>
            <a:r>
              <a:rPr lang="en-GB" altLang="zh-CN" sz="2200" dirty="0" smtClean="0">
                <a:latin typeface="Georgia" panose="02040502050405020303" pitchFamily="18" charset="0"/>
                <a:cs typeface="Arial" panose="020B0604020202020204" pitchFamily="34" charset="0"/>
              </a:rPr>
              <a:t>       into </a:t>
            </a:r>
            <a:r>
              <a:rPr lang="en-GB" altLang="zh-CN" sz="2200" dirty="0">
                <a:latin typeface="Georgia" panose="02040502050405020303" pitchFamily="18" charset="0"/>
                <a:cs typeface="Arial" panose="020B0604020202020204" pitchFamily="34" charset="0"/>
              </a:rPr>
              <a:t>English. </a:t>
            </a:r>
            <a:endParaRPr lang="en-US" altLang="zh-CN" sz="2000" dirty="0" smtClean="0">
              <a:latin typeface="Georgia" panose="02040502050405020303" pitchFamily="18" charset="0"/>
              <a:cs typeface="Arial" panose="020B0604020202020204" pitchFamily="34" charset="0"/>
            </a:endParaRPr>
          </a:p>
        </p:txBody>
      </p:sp>
    </p:spTree>
    <p:extLst>
      <p:ext uri="{BB962C8B-B14F-4D97-AF65-F5344CB8AC3E}">
        <p14:creationId xmlns:p14="http://schemas.microsoft.com/office/powerpoint/2010/main" val="3292162958"/>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F:\EngTutorials_LearningMaterials\Image_ArnoldToynbee.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11190" y="2218841"/>
            <a:ext cx="6151323" cy="3690794"/>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D:\義務工作_UK Sinology 英國漢學院事務\Admin\Coat_of_arms_of_the_University_of_Wales_Trinity_Saint_David_2.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32</a:t>
            </a:fld>
            <a:endParaRPr lang="en-GB"/>
          </a:p>
        </p:txBody>
      </p:sp>
      <p:pic>
        <p:nvPicPr>
          <p:cNvPr id="9" name="Picture 2" descr="F:\EngTutorials_LearningMaterials\Image_Arnold_ChooseLife.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349350" y="851038"/>
            <a:ext cx="3237502" cy="50585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9429808"/>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33</a:t>
            </a:fld>
            <a:endParaRPr lang="en-GB"/>
          </a:p>
        </p:txBody>
      </p:sp>
      <p:sp>
        <p:nvSpPr>
          <p:cNvPr id="6" name="TextBox 5"/>
          <p:cNvSpPr txBox="1"/>
          <p:nvPr/>
        </p:nvSpPr>
        <p:spPr>
          <a:xfrm>
            <a:off x="541499" y="1295574"/>
            <a:ext cx="7992888" cy="4016484"/>
          </a:xfrm>
          <a:prstGeom prst="rect">
            <a:avLst/>
          </a:prstGeom>
          <a:noFill/>
        </p:spPr>
        <p:txBody>
          <a:bodyPr wrap="square" rtlCol="0">
            <a:spAutoFit/>
          </a:bodyPr>
          <a:lstStyle/>
          <a:p>
            <a:pPr algn="ctr"/>
            <a:r>
              <a:rPr lang="en-US" sz="2800" dirty="0" smtClean="0">
                <a:solidFill>
                  <a:srgbClr val="0070C0"/>
                </a:solidFill>
                <a:latin typeface="Georgia" panose="02040502050405020303" pitchFamily="18" charset="0"/>
                <a:cs typeface="Arial" panose="020B0604020202020204" pitchFamily="34" charset="0"/>
              </a:rPr>
              <a:t>Arnold Toynbee</a:t>
            </a:r>
            <a:endParaRPr lang="en-US" sz="2800" dirty="0" smtClean="0">
              <a:solidFill>
                <a:srgbClr val="0070C0"/>
              </a:solidFill>
              <a:latin typeface="Georgia" panose="02040502050405020303" pitchFamily="18" charset="0"/>
              <a:cs typeface="Arial" panose="020B0604020202020204" pitchFamily="34" charset="0"/>
            </a:endParaRPr>
          </a:p>
          <a:p>
            <a:endParaRPr lang="en-GB" sz="900" dirty="0">
              <a:latin typeface="Georgia" panose="02040502050405020303" pitchFamily="18" charset="0"/>
              <a:cs typeface="Arial" panose="020B0604020202020204" pitchFamily="34" charset="0"/>
            </a:endParaRPr>
          </a:p>
          <a:p>
            <a:r>
              <a:rPr lang="en-GB" altLang="zh-CN" sz="2200" dirty="0" smtClean="0">
                <a:latin typeface="Georgia" panose="02040502050405020303" pitchFamily="18" charset="0"/>
                <a:cs typeface="Arial" panose="020B0604020202020204" pitchFamily="34" charset="0"/>
              </a:rPr>
              <a:t>    The </a:t>
            </a:r>
            <a:r>
              <a:rPr lang="en-GB" altLang="zh-CN" sz="2200" dirty="0">
                <a:latin typeface="Georgia" panose="02040502050405020303" pitchFamily="18" charset="0"/>
                <a:cs typeface="Arial" panose="020B0604020202020204" pitchFamily="34" charset="0"/>
              </a:rPr>
              <a:t>modern world has learned by experience that the Chinese are extremely able in all kinds of business and that they also have a high standard of family life. The Chinese have continued to display these virtues even when their country has been weak or actually in chaos, but chaos is not China’s usual condition. Though there have been bouts of turmoil in China before the one that began in 1911 and ended in 1949, China has been politically united and effectively administered for most of the time since her original political unification in 221 BCE. </a:t>
            </a:r>
            <a:endParaRPr lang="en-GB" altLang="zh-CN" sz="2200" dirty="0" smtClean="0">
              <a:latin typeface="Georgia" panose="02040502050405020303" pitchFamily="18" charset="0"/>
              <a:cs typeface="Arial" panose="020B0604020202020204" pitchFamily="34" charset="0"/>
            </a:endParaRPr>
          </a:p>
          <a:p>
            <a:pPr algn="r"/>
            <a:r>
              <a:rPr lang="en-US" altLang="zh-CN" sz="2200" i="1" dirty="0" smtClean="0">
                <a:latin typeface="Georgia" panose="02040502050405020303" pitchFamily="18" charset="0"/>
                <a:cs typeface="Arial" panose="020B0604020202020204" pitchFamily="34" charset="0"/>
              </a:rPr>
              <a:t>Choose Life</a:t>
            </a:r>
            <a:endParaRPr lang="en-US" altLang="zh-CN" sz="2000" i="1" dirty="0" smtClean="0">
              <a:latin typeface="Georgia" panose="02040502050405020303" pitchFamily="18" charset="0"/>
              <a:cs typeface="Arial" panose="020B0604020202020204" pitchFamily="34" charset="0"/>
            </a:endParaRPr>
          </a:p>
        </p:txBody>
      </p:sp>
    </p:spTree>
    <p:extLst>
      <p:ext uri="{BB962C8B-B14F-4D97-AF65-F5344CB8AC3E}">
        <p14:creationId xmlns:p14="http://schemas.microsoft.com/office/powerpoint/2010/main" val="1176036165"/>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34</a:t>
            </a:fld>
            <a:endParaRPr lang="en-GB"/>
          </a:p>
        </p:txBody>
      </p:sp>
      <p:sp>
        <p:nvSpPr>
          <p:cNvPr id="6" name="TextBox 5"/>
          <p:cNvSpPr txBox="1"/>
          <p:nvPr/>
        </p:nvSpPr>
        <p:spPr>
          <a:xfrm>
            <a:off x="683568" y="1124744"/>
            <a:ext cx="7992888" cy="5032147"/>
          </a:xfrm>
          <a:prstGeom prst="rect">
            <a:avLst/>
          </a:prstGeom>
          <a:noFill/>
        </p:spPr>
        <p:txBody>
          <a:bodyPr wrap="square" rtlCol="0">
            <a:spAutoFit/>
          </a:bodyPr>
          <a:lstStyle/>
          <a:p>
            <a:pPr algn="ctr"/>
            <a:r>
              <a:rPr lang="en-US" sz="2800" dirty="0" smtClean="0">
                <a:solidFill>
                  <a:srgbClr val="0070C0"/>
                </a:solidFill>
                <a:latin typeface="Georgia" panose="02040502050405020303" pitchFamily="18" charset="0"/>
                <a:cs typeface="Arial" panose="020B0604020202020204" pitchFamily="34" charset="0"/>
              </a:rPr>
              <a:t>Arnold Toynbee</a:t>
            </a:r>
            <a:endParaRPr lang="en-US" sz="2800" dirty="0" smtClean="0">
              <a:solidFill>
                <a:srgbClr val="0070C0"/>
              </a:solidFill>
              <a:latin typeface="Georgia" panose="02040502050405020303" pitchFamily="18" charset="0"/>
              <a:cs typeface="Arial" panose="020B0604020202020204" pitchFamily="34" charset="0"/>
            </a:endParaRPr>
          </a:p>
          <a:p>
            <a:endParaRPr lang="en-GB" sz="900" dirty="0">
              <a:latin typeface="Georgia" panose="02040502050405020303" pitchFamily="18" charset="0"/>
              <a:cs typeface="Arial" panose="020B0604020202020204" pitchFamily="34" charset="0"/>
            </a:endParaRPr>
          </a:p>
          <a:p>
            <a:r>
              <a:rPr lang="en-GB" altLang="zh-CN" sz="2200" dirty="0" smtClean="0">
                <a:latin typeface="Georgia" panose="02040502050405020303" pitchFamily="18" charset="0"/>
                <a:cs typeface="Arial" panose="020B0604020202020204" pitchFamily="34" charset="0"/>
              </a:rPr>
              <a:t>Before </a:t>
            </a:r>
            <a:r>
              <a:rPr lang="en-GB" altLang="zh-CN" sz="2200" dirty="0">
                <a:latin typeface="Georgia" panose="02040502050405020303" pitchFamily="18" charset="0"/>
                <a:cs typeface="Arial" panose="020B0604020202020204" pitchFamily="34" charset="0"/>
              </a:rPr>
              <a:t>that date, China’s political history resembled the political history of the west end of the Old World. China, too, had been divided among a number of warring local states. But, since 221 BCE, China has relapsed into political disruption and anarchy only occasionally and temporarily. On the whole, the history of the Chinese Empire, which still survives in the form of the present People’s Republic, has been a political success story. It contrasts dramatically with the history of the Roman Empire, which tried and failed to give lasting political unity and peace to the West. Since the collapse of the Roman Empire in the West, the Western world has never succeeded in regaining its lost political unity. </a:t>
            </a:r>
            <a:endParaRPr lang="en-GB" altLang="zh-CN" sz="2200" dirty="0" smtClean="0">
              <a:latin typeface="Georgia" panose="02040502050405020303" pitchFamily="18" charset="0"/>
              <a:cs typeface="Arial" panose="020B0604020202020204" pitchFamily="34" charset="0"/>
            </a:endParaRPr>
          </a:p>
          <a:p>
            <a:pPr algn="r"/>
            <a:r>
              <a:rPr lang="en-US" altLang="zh-CN" sz="2200" i="1" dirty="0" smtClean="0">
                <a:latin typeface="Georgia" panose="02040502050405020303" pitchFamily="18" charset="0"/>
                <a:cs typeface="Arial" panose="020B0604020202020204" pitchFamily="34" charset="0"/>
              </a:rPr>
              <a:t>Choose Life</a:t>
            </a:r>
            <a:endParaRPr lang="en-US" altLang="zh-CN" sz="2000" i="1" dirty="0" smtClean="0">
              <a:latin typeface="Georgia" panose="02040502050405020303" pitchFamily="18" charset="0"/>
              <a:cs typeface="Arial" panose="020B0604020202020204" pitchFamily="34" charset="0"/>
            </a:endParaRPr>
          </a:p>
        </p:txBody>
      </p:sp>
    </p:spTree>
    <p:extLst>
      <p:ext uri="{BB962C8B-B14F-4D97-AF65-F5344CB8AC3E}">
        <p14:creationId xmlns:p14="http://schemas.microsoft.com/office/powerpoint/2010/main" val="3505620173"/>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35</a:t>
            </a:fld>
            <a:endParaRPr lang="en-GB"/>
          </a:p>
        </p:txBody>
      </p:sp>
      <p:pic>
        <p:nvPicPr>
          <p:cNvPr id="1026" name="Picture 2" descr="F:\EngTutorials_LearningMaterials\Image_Chaucer.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83914" y="1052736"/>
            <a:ext cx="3565419" cy="4483785"/>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p:cNvSpPr txBox="1"/>
          <p:nvPr/>
        </p:nvSpPr>
        <p:spPr>
          <a:xfrm>
            <a:off x="2327096" y="5657671"/>
            <a:ext cx="4479057" cy="830997"/>
          </a:xfrm>
          <a:prstGeom prst="rect">
            <a:avLst/>
          </a:prstGeom>
          <a:noFill/>
        </p:spPr>
        <p:txBody>
          <a:bodyPr wrap="square" rtlCol="0">
            <a:spAutoFit/>
          </a:bodyPr>
          <a:lstStyle/>
          <a:p>
            <a:pPr algn="ctr"/>
            <a:r>
              <a:rPr lang="en-US" sz="2400" dirty="0" smtClean="0">
                <a:latin typeface="Georgia" panose="02040502050405020303" pitchFamily="18" charset="0"/>
              </a:rPr>
              <a:t>Geoffrey Chaucer</a:t>
            </a:r>
          </a:p>
          <a:p>
            <a:pPr algn="ctr"/>
            <a:r>
              <a:rPr lang="en-US" sz="2400" dirty="0" smtClean="0">
                <a:latin typeface="Georgia" panose="02040502050405020303" pitchFamily="18" charset="0"/>
              </a:rPr>
              <a:t>(</a:t>
            </a:r>
            <a:r>
              <a:rPr lang="en-GB" sz="2400" dirty="0">
                <a:latin typeface="Georgia" panose="02040502050405020303" pitchFamily="18" charset="0"/>
              </a:rPr>
              <a:t>c. 1340s </a:t>
            </a:r>
            <a:r>
              <a:rPr lang="en-GB" sz="2400" dirty="0" smtClean="0">
                <a:latin typeface="Georgia" panose="02040502050405020303" pitchFamily="18" charset="0"/>
              </a:rPr>
              <a:t>– 1400</a:t>
            </a:r>
            <a:r>
              <a:rPr lang="en-US" sz="2400" dirty="0" smtClean="0">
                <a:latin typeface="Georgia" panose="02040502050405020303" pitchFamily="18" charset="0"/>
              </a:rPr>
              <a:t>)</a:t>
            </a:r>
          </a:p>
        </p:txBody>
      </p:sp>
      <p:sp>
        <p:nvSpPr>
          <p:cNvPr id="3" name="Rectangle 2"/>
          <p:cNvSpPr/>
          <p:nvPr/>
        </p:nvSpPr>
        <p:spPr>
          <a:xfrm>
            <a:off x="5164585" y="6596390"/>
            <a:ext cx="3223840" cy="261610"/>
          </a:xfrm>
          <a:prstGeom prst="rect">
            <a:avLst/>
          </a:prstGeom>
        </p:spPr>
        <p:txBody>
          <a:bodyPr wrap="square">
            <a:spAutoFit/>
          </a:bodyPr>
          <a:lstStyle/>
          <a:p>
            <a:r>
              <a:rPr lang="en-GB" sz="1100" dirty="0"/>
              <a:t>https://en.wikipedia.org/wiki/Geoffrey_Chaucer</a:t>
            </a:r>
          </a:p>
        </p:txBody>
      </p:sp>
    </p:spTree>
    <p:extLst>
      <p:ext uri="{BB962C8B-B14F-4D97-AF65-F5344CB8AC3E}">
        <p14:creationId xmlns:p14="http://schemas.microsoft.com/office/powerpoint/2010/main" val="3507064413"/>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36</a:t>
            </a:fld>
            <a:endParaRPr lang="en-GB"/>
          </a:p>
        </p:txBody>
      </p:sp>
      <p:sp>
        <p:nvSpPr>
          <p:cNvPr id="6" name="TextBox 5"/>
          <p:cNvSpPr txBox="1"/>
          <p:nvPr/>
        </p:nvSpPr>
        <p:spPr>
          <a:xfrm>
            <a:off x="546697" y="692696"/>
            <a:ext cx="8136904" cy="5740033"/>
          </a:xfrm>
          <a:prstGeom prst="rect">
            <a:avLst/>
          </a:prstGeom>
          <a:noFill/>
        </p:spPr>
        <p:txBody>
          <a:bodyPr wrap="square" rtlCol="0">
            <a:spAutoFit/>
          </a:bodyPr>
          <a:lstStyle/>
          <a:p>
            <a:pPr algn="ctr"/>
            <a:r>
              <a:rPr lang="en-US" sz="2800" dirty="0" smtClean="0">
                <a:solidFill>
                  <a:srgbClr val="0070C0"/>
                </a:solidFill>
                <a:latin typeface="Georgia" panose="02040502050405020303" pitchFamily="18" charset="0"/>
                <a:cs typeface="Arial" panose="020B0604020202020204" pitchFamily="34" charset="0"/>
              </a:rPr>
              <a:t>Chaucer</a:t>
            </a:r>
            <a:endParaRPr lang="en-US" sz="2800" dirty="0" smtClean="0">
              <a:solidFill>
                <a:srgbClr val="0070C0"/>
              </a:solidFill>
              <a:latin typeface="Georgia" panose="02040502050405020303" pitchFamily="18" charset="0"/>
              <a:cs typeface="Arial" panose="020B0604020202020204" pitchFamily="34" charset="0"/>
            </a:endParaRPr>
          </a:p>
          <a:p>
            <a:endParaRPr lang="en-GB" sz="900" dirty="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GB" altLang="zh-CN" sz="2200" i="1" dirty="0">
                <a:latin typeface="Georgia" panose="02040502050405020303" pitchFamily="18" charset="0"/>
                <a:cs typeface="Arial" panose="020B0604020202020204" pitchFamily="34" charset="0"/>
              </a:rPr>
              <a:t>The Book of the Duchess</a:t>
            </a:r>
            <a:r>
              <a:rPr lang="en-GB" altLang="zh-CN" sz="2200" dirty="0">
                <a:latin typeface="Georgia" panose="02040502050405020303" pitchFamily="18" charset="0"/>
                <a:cs typeface="Arial" panose="020B0604020202020204" pitchFamily="34" charset="0"/>
              </a:rPr>
              <a:t>, based on a dream vision which is one of ways Medieval writers used to </a:t>
            </a:r>
            <a:r>
              <a:rPr lang="en-GB" altLang="zh-CN" sz="2200" dirty="0" smtClean="0">
                <a:latin typeface="Georgia" panose="02040502050405020303" pitchFamily="18" charset="0"/>
                <a:cs typeface="Arial" panose="020B0604020202020204" pitchFamily="34" charset="0"/>
              </a:rPr>
              <a:t>compose narrative </a:t>
            </a:r>
            <a:r>
              <a:rPr lang="en-GB" altLang="zh-CN" sz="2200" dirty="0">
                <a:latin typeface="Georgia" panose="02040502050405020303" pitchFamily="18" charset="0"/>
                <a:cs typeface="Arial" panose="020B0604020202020204" pitchFamily="34" charset="0"/>
              </a:rPr>
              <a:t>writing. </a:t>
            </a:r>
            <a:endParaRPr lang="en-GB" altLang="zh-CN" sz="2200" dirty="0" smtClean="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GB" altLang="zh-CN" sz="2200" dirty="0" smtClean="0">
                <a:latin typeface="Georgia" panose="02040502050405020303" pitchFamily="18" charset="0"/>
                <a:cs typeface="Arial" panose="020B0604020202020204" pitchFamily="34" charset="0"/>
              </a:rPr>
              <a:t>It </a:t>
            </a:r>
            <a:r>
              <a:rPr lang="en-GB" altLang="zh-CN" sz="2200" dirty="0">
                <a:latin typeface="Georgia" panose="02040502050405020303" pitchFamily="18" charset="0"/>
                <a:cs typeface="Arial" panose="020B0604020202020204" pitchFamily="34" charset="0"/>
              </a:rPr>
              <a:t>is a memorial poem composed on the memory of Blanche, the Duchess of Lancaster. </a:t>
            </a:r>
            <a:endParaRPr lang="en-GB" altLang="zh-CN" sz="2200" dirty="0" smtClean="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GB" altLang="zh-CN" sz="2200" dirty="0" smtClean="0">
                <a:latin typeface="Georgia" panose="02040502050405020303" pitchFamily="18" charset="0"/>
                <a:cs typeface="Arial" panose="020B0604020202020204" pitchFamily="34" charset="0"/>
              </a:rPr>
              <a:t>It’s </a:t>
            </a:r>
            <a:r>
              <a:rPr lang="en-GB" altLang="zh-CN" sz="2200" dirty="0">
                <a:latin typeface="Georgia" panose="02040502050405020303" pitchFamily="18" charset="0"/>
                <a:cs typeface="Arial" panose="020B0604020202020204" pitchFamily="34" charset="0"/>
              </a:rPr>
              <a:t>a very tactful poem in some ways. </a:t>
            </a:r>
            <a:endParaRPr lang="en-GB" altLang="zh-CN" sz="2200" dirty="0" smtClean="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GB" altLang="zh-CN" sz="2200" dirty="0" smtClean="0">
                <a:latin typeface="Georgia" panose="02040502050405020303" pitchFamily="18" charset="0"/>
                <a:cs typeface="Arial" panose="020B0604020202020204" pitchFamily="34" charset="0"/>
              </a:rPr>
              <a:t>It </a:t>
            </a:r>
            <a:r>
              <a:rPr lang="en-GB" altLang="zh-CN" sz="2200" dirty="0">
                <a:latin typeface="Georgia" panose="02040502050405020303" pitchFamily="18" charset="0"/>
                <a:cs typeface="Arial" panose="020B0604020202020204" pitchFamily="34" charset="0"/>
              </a:rPr>
              <a:t>depends on the narrative who is a kind of version of Chaucer himself, having a dream in which he is in a landscape, which is surreal in some ways. He finds himself in a forest and there is a black knight, lamenting to himself about the loss of something. </a:t>
            </a:r>
            <a:endParaRPr lang="en-GB" altLang="zh-CN" sz="2200" dirty="0" smtClean="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GB" altLang="zh-CN" sz="2200" dirty="0" smtClean="0">
                <a:latin typeface="Georgia" panose="02040502050405020303" pitchFamily="18" charset="0"/>
                <a:cs typeface="Arial" panose="020B0604020202020204" pitchFamily="34" charset="0"/>
              </a:rPr>
              <a:t>It’s </a:t>
            </a:r>
            <a:r>
              <a:rPr lang="en-GB" altLang="zh-CN" sz="2200" dirty="0">
                <a:latin typeface="Georgia" panose="02040502050405020303" pitchFamily="18" charset="0"/>
                <a:cs typeface="Arial" panose="020B0604020202020204" pitchFamily="34" charset="0"/>
              </a:rPr>
              <a:t>very clear from what the black knight says, the complaint he’s making in the first instance, he’s lost his lady. But the narrator asks him about his situation draws out of him in a way which almost seems therapeutic. </a:t>
            </a:r>
            <a:endParaRPr lang="en-GB" altLang="zh-CN" sz="2200" dirty="0" smtClean="0">
              <a:latin typeface="Georgia" panose="02040502050405020303" pitchFamily="18" charset="0"/>
              <a:cs typeface="Arial" panose="020B0604020202020204" pitchFamily="34" charset="0"/>
            </a:endParaRPr>
          </a:p>
        </p:txBody>
      </p:sp>
    </p:spTree>
    <p:extLst>
      <p:ext uri="{BB962C8B-B14F-4D97-AF65-F5344CB8AC3E}">
        <p14:creationId xmlns:p14="http://schemas.microsoft.com/office/powerpoint/2010/main" val="2810482047"/>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37</a:t>
            </a:fld>
            <a:endParaRPr lang="en-GB"/>
          </a:p>
        </p:txBody>
      </p:sp>
      <p:sp>
        <p:nvSpPr>
          <p:cNvPr id="6" name="TextBox 5"/>
          <p:cNvSpPr txBox="1"/>
          <p:nvPr/>
        </p:nvSpPr>
        <p:spPr>
          <a:xfrm>
            <a:off x="546697" y="836712"/>
            <a:ext cx="8136904" cy="5401479"/>
          </a:xfrm>
          <a:prstGeom prst="rect">
            <a:avLst/>
          </a:prstGeom>
          <a:noFill/>
        </p:spPr>
        <p:txBody>
          <a:bodyPr wrap="square" rtlCol="0">
            <a:spAutoFit/>
          </a:bodyPr>
          <a:lstStyle/>
          <a:p>
            <a:pPr algn="ctr"/>
            <a:r>
              <a:rPr lang="en-US" sz="2800" dirty="0" smtClean="0">
                <a:solidFill>
                  <a:srgbClr val="0070C0"/>
                </a:solidFill>
                <a:latin typeface="Georgia" panose="02040502050405020303" pitchFamily="18" charset="0"/>
                <a:cs typeface="Arial" panose="020B0604020202020204" pitchFamily="34" charset="0"/>
              </a:rPr>
              <a:t>Chaucer</a:t>
            </a:r>
            <a:endParaRPr lang="en-US" sz="2800" dirty="0" smtClean="0">
              <a:solidFill>
                <a:srgbClr val="0070C0"/>
              </a:solidFill>
              <a:latin typeface="Georgia" panose="02040502050405020303" pitchFamily="18" charset="0"/>
              <a:cs typeface="Arial" panose="020B0604020202020204" pitchFamily="34" charset="0"/>
            </a:endParaRPr>
          </a:p>
          <a:p>
            <a:endParaRPr lang="en-GB" sz="900" dirty="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GB" altLang="zh-CN" sz="2200" dirty="0" smtClean="0">
                <a:latin typeface="Georgia" panose="02040502050405020303" pitchFamily="18" charset="0"/>
                <a:cs typeface="Arial" panose="020B0604020202020204" pitchFamily="34" charset="0"/>
              </a:rPr>
              <a:t>After </a:t>
            </a:r>
            <a:r>
              <a:rPr lang="en-GB" altLang="zh-CN" sz="2200" dirty="0">
                <a:latin typeface="Georgia" panose="02040502050405020303" pitchFamily="18" charset="0"/>
                <a:cs typeface="Arial" panose="020B0604020202020204" pitchFamily="34" charset="0"/>
              </a:rPr>
              <a:t>a series of events, </a:t>
            </a:r>
            <a:r>
              <a:rPr lang="en-GB" altLang="zh-CN" sz="2200" dirty="0" smtClean="0">
                <a:latin typeface="Georgia" panose="02040502050405020303" pitchFamily="18" charset="0"/>
                <a:cs typeface="Arial" panose="020B0604020202020204" pitchFamily="34" charset="0"/>
              </a:rPr>
              <a:t>the </a:t>
            </a:r>
            <a:r>
              <a:rPr lang="en-GB" altLang="zh-CN" sz="2200" dirty="0">
                <a:latin typeface="Georgia" panose="02040502050405020303" pitchFamily="18" charset="0"/>
                <a:cs typeface="Arial" panose="020B0604020202020204" pitchFamily="34" charset="0"/>
              </a:rPr>
              <a:t>dreamer wakes up. </a:t>
            </a:r>
            <a:endParaRPr lang="en-GB" altLang="zh-CN" sz="2200" dirty="0" smtClean="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GB" altLang="zh-CN" sz="2200" dirty="0" smtClean="0">
                <a:latin typeface="Georgia" panose="02040502050405020303" pitchFamily="18" charset="0"/>
                <a:cs typeface="Arial" panose="020B0604020202020204" pitchFamily="34" charset="0"/>
              </a:rPr>
              <a:t>This </a:t>
            </a:r>
            <a:r>
              <a:rPr lang="en-GB" altLang="zh-CN" sz="2200" dirty="0">
                <a:latin typeface="Georgia" panose="02040502050405020303" pitchFamily="18" charset="0"/>
                <a:cs typeface="Arial" panose="020B0604020202020204" pitchFamily="34" charset="0"/>
              </a:rPr>
              <a:t>is the sort of dream literature of Europe, or the dream take of literature that is going on at the time, particularly in France. </a:t>
            </a:r>
            <a:endParaRPr lang="en-GB" altLang="zh-CN" sz="2200" dirty="0" smtClean="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GB" altLang="zh-CN" sz="2200" dirty="0" smtClean="0">
                <a:latin typeface="Georgia" panose="02040502050405020303" pitchFamily="18" charset="0"/>
                <a:cs typeface="Arial" panose="020B0604020202020204" pitchFamily="34" charset="0"/>
              </a:rPr>
              <a:t>The </a:t>
            </a:r>
            <a:r>
              <a:rPr lang="en-GB" altLang="zh-CN" sz="2200" dirty="0">
                <a:latin typeface="Georgia" panose="02040502050405020303" pitchFamily="18" charset="0"/>
                <a:cs typeface="Arial" panose="020B0604020202020204" pitchFamily="34" charset="0"/>
              </a:rPr>
              <a:t>French tradition has dream visions in which the dreamer falls asleep and learns something particularly about love. </a:t>
            </a:r>
            <a:endParaRPr lang="en-GB" altLang="zh-CN" sz="2200" dirty="0" smtClean="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GB" altLang="zh-CN" sz="2200" dirty="0" smtClean="0">
                <a:latin typeface="Georgia" panose="02040502050405020303" pitchFamily="18" charset="0"/>
                <a:cs typeface="Arial" panose="020B0604020202020204" pitchFamily="34" charset="0"/>
              </a:rPr>
              <a:t>The </a:t>
            </a:r>
            <a:r>
              <a:rPr lang="en-GB" altLang="zh-CN" sz="2200" dirty="0">
                <a:latin typeface="Georgia" panose="02040502050405020303" pitchFamily="18" charset="0"/>
                <a:cs typeface="Arial" panose="020B0604020202020204" pitchFamily="34" charset="0"/>
              </a:rPr>
              <a:t>great advantage of dream vision, particularly in Chaucer’s hands, is that it becomes a kind of in-built authority, nobody can argue with your dream, whether you had it or not. </a:t>
            </a:r>
            <a:r>
              <a:rPr lang="en-GB" altLang="zh-CN" sz="2200" dirty="0" smtClean="0">
                <a:latin typeface="Georgia" panose="02040502050405020303" pitchFamily="18" charset="0"/>
                <a:cs typeface="Arial" panose="020B0604020202020204" pitchFamily="34" charset="0"/>
              </a:rPr>
              <a:t>You are </a:t>
            </a:r>
            <a:r>
              <a:rPr lang="en-GB" altLang="zh-CN" sz="2200" dirty="0">
                <a:latin typeface="Georgia" panose="02040502050405020303" pitchFamily="18" charset="0"/>
                <a:cs typeface="Arial" panose="020B0604020202020204" pitchFamily="34" charset="0"/>
              </a:rPr>
              <a:t>the only person that you can say that is true</a:t>
            </a:r>
            <a:r>
              <a:rPr lang="en-GB" altLang="zh-CN" sz="2200" dirty="0" smtClean="0">
                <a:latin typeface="Georgia" panose="02040502050405020303" pitchFamily="18" charset="0"/>
                <a:cs typeface="Arial" panose="020B0604020202020204" pitchFamily="34" charset="0"/>
              </a:rPr>
              <a:t>. </a:t>
            </a:r>
            <a:r>
              <a:rPr lang="en-GB" altLang="zh-CN" sz="2200" dirty="0">
                <a:latin typeface="Georgia" panose="02040502050405020303" pitchFamily="18" charset="0"/>
                <a:cs typeface="Arial" panose="020B0604020202020204" pitchFamily="34" charset="0"/>
              </a:rPr>
              <a:t>(</a:t>
            </a:r>
            <a:r>
              <a:rPr lang="en-GB" altLang="zh-CN" sz="2200" dirty="0">
                <a:solidFill>
                  <a:srgbClr val="FF0000"/>
                </a:solidFill>
                <a:latin typeface="Georgia" panose="02040502050405020303" pitchFamily="18" charset="0"/>
                <a:cs typeface="Arial" panose="020B0604020202020204" pitchFamily="34" charset="0"/>
              </a:rPr>
              <a:t>??</a:t>
            </a:r>
            <a:r>
              <a:rPr lang="en-GB" altLang="zh-CN" sz="2200" dirty="0">
                <a:latin typeface="Georgia" panose="02040502050405020303" pitchFamily="18" charset="0"/>
                <a:cs typeface="Arial" panose="020B0604020202020204" pitchFamily="34" charset="0"/>
              </a:rPr>
              <a:t>)</a:t>
            </a:r>
          </a:p>
          <a:p>
            <a:pPr marL="342900" indent="-342900">
              <a:buFont typeface="Arial" panose="020B0604020202020204" pitchFamily="34" charset="0"/>
              <a:buChar char="•"/>
            </a:pPr>
            <a:r>
              <a:rPr lang="en-GB" altLang="zh-CN" sz="2200" dirty="0" smtClean="0">
                <a:latin typeface="Georgia" panose="02040502050405020303" pitchFamily="18" charset="0"/>
                <a:cs typeface="Arial" panose="020B0604020202020204" pitchFamily="34" charset="0"/>
              </a:rPr>
              <a:t>This is because </a:t>
            </a:r>
            <a:r>
              <a:rPr lang="en-GB" altLang="zh-CN" sz="2200" dirty="0">
                <a:latin typeface="Georgia" panose="02040502050405020303" pitchFamily="18" charset="0"/>
                <a:cs typeface="Arial" panose="020B0604020202020204" pitchFamily="34" charset="0"/>
              </a:rPr>
              <a:t>dreams in classical literature and in the Bible are thought to be sent by God, they carry some kind of meaning with them. </a:t>
            </a:r>
            <a:r>
              <a:rPr lang="en-GB" altLang="zh-CN" sz="2200" dirty="0" smtClean="0">
                <a:latin typeface="Georgia" panose="02040502050405020303" pitchFamily="18" charset="0"/>
                <a:cs typeface="Arial" panose="020B0604020202020204" pitchFamily="34" charset="0"/>
              </a:rPr>
              <a:t>(</a:t>
            </a:r>
            <a:r>
              <a:rPr lang="en-GB" altLang="zh-CN" sz="2200" dirty="0" smtClean="0">
                <a:solidFill>
                  <a:srgbClr val="FF0000"/>
                </a:solidFill>
                <a:latin typeface="Georgia" panose="02040502050405020303" pitchFamily="18" charset="0"/>
                <a:cs typeface="Arial" panose="020B0604020202020204" pitchFamily="34" charset="0"/>
              </a:rPr>
              <a:t>??</a:t>
            </a:r>
            <a:r>
              <a:rPr lang="en-GB" altLang="zh-CN" sz="2200" dirty="0" smtClean="0">
                <a:latin typeface="Georgia" panose="02040502050405020303" pitchFamily="18" charset="0"/>
                <a:cs typeface="Arial" panose="020B0604020202020204" pitchFamily="34" charset="0"/>
              </a:rPr>
              <a:t>)</a:t>
            </a:r>
          </a:p>
        </p:txBody>
      </p:sp>
    </p:spTree>
    <p:extLst>
      <p:ext uri="{BB962C8B-B14F-4D97-AF65-F5344CB8AC3E}">
        <p14:creationId xmlns:p14="http://schemas.microsoft.com/office/powerpoint/2010/main" val="4236897065"/>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38</a:t>
            </a:fld>
            <a:endParaRPr lang="en-GB"/>
          </a:p>
        </p:txBody>
      </p:sp>
      <p:sp>
        <p:nvSpPr>
          <p:cNvPr id="6" name="TextBox 5"/>
          <p:cNvSpPr txBox="1"/>
          <p:nvPr/>
        </p:nvSpPr>
        <p:spPr>
          <a:xfrm>
            <a:off x="563721" y="1340768"/>
            <a:ext cx="8136904" cy="4047262"/>
          </a:xfrm>
          <a:prstGeom prst="rect">
            <a:avLst/>
          </a:prstGeom>
          <a:noFill/>
        </p:spPr>
        <p:txBody>
          <a:bodyPr wrap="square" rtlCol="0">
            <a:spAutoFit/>
          </a:bodyPr>
          <a:lstStyle/>
          <a:p>
            <a:pPr algn="ctr"/>
            <a:r>
              <a:rPr lang="en-US" sz="2800" dirty="0" smtClean="0">
                <a:solidFill>
                  <a:srgbClr val="0070C0"/>
                </a:solidFill>
                <a:latin typeface="Georgia" panose="02040502050405020303" pitchFamily="18" charset="0"/>
                <a:cs typeface="Arial" panose="020B0604020202020204" pitchFamily="34" charset="0"/>
              </a:rPr>
              <a:t>Chaucer</a:t>
            </a:r>
            <a:endParaRPr lang="en-US" sz="2800" dirty="0" smtClean="0">
              <a:solidFill>
                <a:srgbClr val="0070C0"/>
              </a:solidFill>
              <a:latin typeface="Georgia" panose="02040502050405020303" pitchFamily="18" charset="0"/>
              <a:cs typeface="Arial" panose="020B0604020202020204" pitchFamily="34" charset="0"/>
            </a:endParaRPr>
          </a:p>
          <a:p>
            <a:endParaRPr lang="en-GB" sz="900" dirty="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GB" altLang="zh-CN" sz="2200" dirty="0">
                <a:latin typeface="Georgia" panose="02040502050405020303" pitchFamily="18" charset="0"/>
                <a:cs typeface="Arial" panose="020B0604020202020204" pitchFamily="34" charset="0"/>
              </a:rPr>
              <a:t>They are not strange ramblings of a crazed brain. So they allow the poet to make up things which is not normally allowed to do in Medieval literature culture. </a:t>
            </a:r>
            <a:endParaRPr lang="en-GB" altLang="zh-CN" sz="2200" dirty="0" smtClean="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GB" altLang="zh-CN" sz="2200" dirty="0" smtClean="0">
                <a:latin typeface="Georgia" panose="02040502050405020303" pitchFamily="18" charset="0"/>
                <a:cs typeface="Arial" panose="020B0604020202020204" pitchFamily="34" charset="0"/>
              </a:rPr>
              <a:t>Because </a:t>
            </a:r>
            <a:r>
              <a:rPr lang="en-GB" altLang="zh-CN" sz="2200" dirty="0">
                <a:latin typeface="Georgia" panose="02040502050405020303" pitchFamily="18" charset="0"/>
                <a:cs typeface="Arial" panose="020B0604020202020204" pitchFamily="34" charset="0"/>
              </a:rPr>
              <a:t>making something up (i.e. inventing a story) </a:t>
            </a:r>
            <a:r>
              <a:rPr lang="en-GB" altLang="zh-CN" sz="2200" dirty="0" smtClean="0">
                <a:latin typeface="Georgia" panose="02040502050405020303" pitchFamily="18" charset="0"/>
                <a:cs typeface="Arial" panose="020B0604020202020204" pitchFamily="34" charset="0"/>
              </a:rPr>
              <a:t>does not </a:t>
            </a:r>
            <a:r>
              <a:rPr lang="en-GB" altLang="zh-CN" sz="2200" dirty="0">
                <a:latin typeface="Georgia" panose="02040502050405020303" pitchFamily="18" charset="0"/>
                <a:cs typeface="Arial" panose="020B0604020202020204" pitchFamily="34" charset="0"/>
              </a:rPr>
              <a:t>have any moral value, any particular value. </a:t>
            </a:r>
            <a:endParaRPr lang="en-GB" altLang="zh-CN" sz="2200" dirty="0" smtClean="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GB" altLang="zh-CN" sz="2200" dirty="0" smtClean="0">
                <a:latin typeface="Georgia" panose="02040502050405020303" pitchFamily="18" charset="0"/>
                <a:cs typeface="Arial" panose="020B0604020202020204" pitchFamily="34" charset="0"/>
              </a:rPr>
              <a:t>One can </a:t>
            </a:r>
            <a:r>
              <a:rPr lang="en-GB" altLang="zh-CN" sz="2200" dirty="0">
                <a:latin typeface="Georgia" panose="02040502050405020303" pitchFamily="18" charset="0"/>
                <a:cs typeface="Arial" panose="020B0604020202020204" pitchFamily="34" charset="0"/>
              </a:rPr>
              <a:t>retell historical </a:t>
            </a:r>
            <a:r>
              <a:rPr lang="en-GB" altLang="zh-CN" sz="2200" dirty="0" smtClean="0">
                <a:latin typeface="Georgia" panose="02040502050405020303" pitchFamily="18" charset="0"/>
                <a:cs typeface="Arial" panose="020B0604020202020204" pitchFamily="34" charset="0"/>
              </a:rPr>
              <a:t>stories or </a:t>
            </a:r>
            <a:r>
              <a:rPr lang="en-GB" altLang="zh-CN" sz="2200" dirty="0">
                <a:latin typeface="Georgia" panose="02040502050405020303" pitchFamily="18" charset="0"/>
                <a:cs typeface="Arial" panose="020B0604020202020204" pitchFamily="34" charset="0"/>
              </a:rPr>
              <a:t>tell moral tales. </a:t>
            </a:r>
            <a:endParaRPr lang="en-GB" altLang="zh-CN" sz="2200" dirty="0" smtClean="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GB" altLang="zh-CN" sz="2200" dirty="0" smtClean="0">
                <a:latin typeface="Georgia" panose="02040502050405020303" pitchFamily="18" charset="0"/>
                <a:cs typeface="Arial" panose="020B0604020202020204" pitchFamily="34" charset="0"/>
              </a:rPr>
              <a:t>But </a:t>
            </a:r>
            <a:r>
              <a:rPr lang="en-GB" altLang="zh-CN" sz="2200" dirty="0">
                <a:latin typeface="Georgia" panose="02040502050405020303" pitchFamily="18" charset="0"/>
                <a:cs typeface="Arial" panose="020B0604020202020204" pitchFamily="34" charset="0"/>
              </a:rPr>
              <a:t>simply making something up because it sounds very interesting is not really authorised by the culture, only perhaps it is fine to say things with the encoded meaning that the dream carries with </a:t>
            </a:r>
            <a:r>
              <a:rPr lang="en-GB" altLang="zh-CN" sz="2200" dirty="0" smtClean="0">
                <a:latin typeface="Georgia" panose="02040502050405020303" pitchFamily="18" charset="0"/>
                <a:cs typeface="Arial" panose="020B0604020202020204" pitchFamily="34" charset="0"/>
              </a:rPr>
              <a:t>it.</a:t>
            </a:r>
          </a:p>
        </p:txBody>
      </p:sp>
    </p:spTree>
    <p:extLst>
      <p:ext uri="{BB962C8B-B14F-4D97-AF65-F5344CB8AC3E}">
        <p14:creationId xmlns:p14="http://schemas.microsoft.com/office/powerpoint/2010/main" val="2798356415"/>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39</a:t>
            </a:fld>
            <a:endParaRPr lang="en-GB"/>
          </a:p>
        </p:txBody>
      </p:sp>
      <p:sp>
        <p:nvSpPr>
          <p:cNvPr id="7" name="TextBox 6"/>
          <p:cNvSpPr txBox="1"/>
          <p:nvPr/>
        </p:nvSpPr>
        <p:spPr>
          <a:xfrm>
            <a:off x="2699792" y="2996952"/>
            <a:ext cx="3674821" cy="646331"/>
          </a:xfrm>
          <a:prstGeom prst="rect">
            <a:avLst/>
          </a:prstGeom>
          <a:noFill/>
        </p:spPr>
        <p:txBody>
          <a:bodyPr wrap="square" rtlCol="0">
            <a:spAutoFit/>
          </a:bodyPr>
          <a:lstStyle/>
          <a:p>
            <a:pPr algn="ctr"/>
            <a:r>
              <a:rPr lang="en-US" altLang="zh-CN" sz="3600" dirty="0" smtClean="0">
                <a:latin typeface="Georgia" panose="02040502050405020303" pitchFamily="18" charset="0"/>
              </a:rPr>
              <a:t>Why? </a:t>
            </a:r>
          </a:p>
        </p:txBody>
      </p:sp>
    </p:spTree>
    <p:extLst>
      <p:ext uri="{BB962C8B-B14F-4D97-AF65-F5344CB8AC3E}">
        <p14:creationId xmlns:p14="http://schemas.microsoft.com/office/powerpoint/2010/main" val="1957488032"/>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40</a:t>
            </a:fld>
            <a:endParaRPr lang="en-GB"/>
          </a:p>
        </p:txBody>
      </p:sp>
      <p:sp>
        <p:nvSpPr>
          <p:cNvPr id="3" name="TextBox 2"/>
          <p:cNvSpPr txBox="1"/>
          <p:nvPr/>
        </p:nvSpPr>
        <p:spPr>
          <a:xfrm>
            <a:off x="31090" y="692696"/>
            <a:ext cx="6093976" cy="5472608"/>
          </a:xfrm>
          <a:prstGeom prst="rect">
            <a:avLst/>
          </a:prstGeom>
          <a:noFill/>
          <a:ln w="9525">
            <a:noFill/>
          </a:ln>
        </p:spPr>
        <p:txBody>
          <a:bodyPr vert="eaVert" wrap="square" rtlCol="0">
            <a:spAutoFit/>
          </a:bodyPr>
          <a:lstStyle/>
          <a:p>
            <a:endParaRPr lang="en-US" altLang="zh-TW" sz="2400" b="1" dirty="0">
              <a:latin typeface="FangSong" panose="02010609060101010101" pitchFamily="49" charset="-122"/>
              <a:ea typeface="FangSong" panose="02010609060101010101" pitchFamily="49" charset="-122"/>
            </a:endParaRPr>
          </a:p>
          <a:p>
            <a:r>
              <a:rPr lang="zh-TW" altLang="en-US" sz="2400" b="1" dirty="0">
                <a:latin typeface="FangSong" panose="02010609060101010101" pitchFamily="49" charset="-122"/>
                <a:ea typeface="FangSong" panose="02010609060101010101" pitchFamily="49" charset="-122"/>
              </a:rPr>
              <a:t>    </a:t>
            </a:r>
            <a:r>
              <a:rPr lang="en-US" altLang="zh-TW" sz="2400" b="1" dirty="0" smtClean="0">
                <a:latin typeface="FangSong" panose="02010609060101010101" pitchFamily="49" charset="-122"/>
                <a:ea typeface="FangSong" panose="02010609060101010101" pitchFamily="49" charset="-122"/>
              </a:rPr>
              <a:t>‘</a:t>
            </a:r>
            <a:r>
              <a:rPr lang="zh-TW" altLang="en-US" sz="2400" b="1" dirty="0" smtClean="0">
                <a:latin typeface="FangSong" panose="02010609060101010101" pitchFamily="49" charset="-122"/>
                <a:ea typeface="FangSong" panose="02010609060101010101" pitchFamily="49" charset="-122"/>
              </a:rPr>
              <a:t>如</a:t>
            </a:r>
            <a:r>
              <a:rPr lang="zh-TW" altLang="en-US" sz="2400" b="1" dirty="0">
                <a:latin typeface="FangSong" panose="02010609060101010101" pitchFamily="49" charset="-122"/>
                <a:ea typeface="FangSong" panose="02010609060101010101" pitchFamily="49" charset="-122"/>
              </a:rPr>
              <a:t>果我們將國學比喻為一座蔚為大觀的文化大廈，那麼：</a:t>
            </a:r>
            <a:r>
              <a:rPr lang="zh-TW" altLang="en-US" sz="2400" b="1" dirty="0">
                <a:solidFill>
                  <a:srgbClr val="0070C0"/>
                </a:solidFill>
                <a:latin typeface="FangSong" panose="02010609060101010101" pitchFamily="49" charset="-122"/>
                <a:ea typeface="FangSong" panose="02010609060101010101" pitchFamily="49" charset="-122"/>
              </a:rPr>
              <a:t>經，是這座大廈的鋼筋結構</a:t>
            </a:r>
            <a:r>
              <a:rPr lang="zh-TW" altLang="en-US" sz="2400" b="1" dirty="0">
                <a:latin typeface="FangSong" panose="02010609060101010101" pitchFamily="49" charset="-122"/>
                <a:ea typeface="FangSong" panose="02010609060101010101" pitchFamily="49" charset="-122"/>
              </a:rPr>
              <a:t>，有了儒家經典，就立起了中國主流思想；</a:t>
            </a:r>
            <a:r>
              <a:rPr lang="zh-TW" altLang="en-US" sz="2400" b="1" dirty="0">
                <a:solidFill>
                  <a:srgbClr val="0070C0"/>
                </a:solidFill>
                <a:latin typeface="FangSong" panose="02010609060101010101" pitchFamily="49" charset="-122"/>
                <a:ea typeface="FangSong" panose="02010609060101010101" pitchFamily="49" charset="-122"/>
              </a:rPr>
              <a:t>史，是大廈的水泥澆築</a:t>
            </a:r>
            <a:r>
              <a:rPr lang="zh-TW" altLang="en-US" sz="2400" b="1" dirty="0">
                <a:latin typeface="FangSong" panose="02010609060101010101" pitchFamily="49" charset="-122"/>
                <a:ea typeface="FangSong" panose="02010609060101010101" pitchFamily="49" charset="-122"/>
              </a:rPr>
              <a:t>，水泥的巍然填充與鋼筋的盎然挺立，就構築起了中國文化的堅實外形、主要方面；然而鋼筋水泥雖然建起了一座龐然大樓，卻也使得這座樓宇密不透風、缺乏生機，所以，</a:t>
            </a:r>
            <a:r>
              <a:rPr lang="zh-TW" altLang="en-US" sz="2400" b="1" dirty="0">
                <a:solidFill>
                  <a:srgbClr val="0070C0"/>
                </a:solidFill>
                <a:latin typeface="FangSong" panose="02010609060101010101" pitchFamily="49" charset="-122"/>
                <a:ea typeface="FangSong" panose="02010609060101010101" pitchFamily="49" charset="-122"/>
              </a:rPr>
              <a:t>子部的百家思想，就如同是為這座大廈開了一扇扇的門窗</a:t>
            </a:r>
            <a:r>
              <a:rPr lang="zh-TW" altLang="en-US" sz="2400" b="1" dirty="0">
                <a:latin typeface="FangSong" panose="02010609060101010101" pitchFamily="49" charset="-122"/>
                <a:ea typeface="FangSong" panose="02010609060101010101" pitchFamily="49" charset="-122"/>
              </a:rPr>
              <a:t>，正因為有門窗的參與，才使得空氣流通、陽光健康；</a:t>
            </a:r>
            <a:r>
              <a:rPr lang="zh-TW" altLang="en-US" sz="2400" b="1" dirty="0">
                <a:solidFill>
                  <a:srgbClr val="0070C0"/>
                </a:solidFill>
                <a:latin typeface="FangSong" panose="02010609060101010101" pitchFamily="49" charset="-122"/>
                <a:ea typeface="FangSong" panose="02010609060101010101" pitchFamily="49" charset="-122"/>
              </a:rPr>
              <a:t>集部，像是大廈裏一切裝潢與內飾</a:t>
            </a:r>
            <a:r>
              <a:rPr lang="zh-TW" altLang="en-US" sz="2400" b="1" dirty="0">
                <a:latin typeface="FangSong" panose="02010609060101010101" pitchFamily="49" charset="-122"/>
                <a:ea typeface="FangSong" panose="02010609060101010101" pitchFamily="49" charset="-122"/>
              </a:rPr>
              <a:t>，豐富多樣，精彩紛呈</a:t>
            </a:r>
            <a:r>
              <a:rPr lang="zh-TW" altLang="en-US" sz="2400" b="1" dirty="0" smtClean="0">
                <a:latin typeface="FangSong" panose="02010609060101010101" pitchFamily="49" charset="-122"/>
                <a:ea typeface="FangSong" panose="02010609060101010101" pitchFamily="49" charset="-122"/>
              </a:rPr>
              <a:t>。</a:t>
            </a:r>
            <a:r>
              <a:rPr lang="en-US" altLang="zh-TW" sz="2400" b="1" dirty="0" smtClean="0">
                <a:latin typeface="FangSong" panose="02010609060101010101" pitchFamily="49" charset="-122"/>
                <a:ea typeface="FangSong" panose="02010609060101010101" pitchFamily="49" charset="-122"/>
              </a:rPr>
              <a:t>’  ‘</a:t>
            </a:r>
            <a:r>
              <a:rPr lang="zh-TW" altLang="en-US" sz="2400" b="1" dirty="0" smtClean="0">
                <a:latin typeface="FangSong" panose="02010609060101010101" pitchFamily="49" charset="-122"/>
                <a:ea typeface="FangSong" panose="02010609060101010101" pitchFamily="49" charset="-122"/>
              </a:rPr>
              <a:t>是</a:t>
            </a:r>
            <a:r>
              <a:rPr lang="zh-TW" altLang="en-US" sz="2400" b="1" dirty="0">
                <a:latin typeface="FangSong" panose="02010609060101010101" pitchFamily="49" charset="-122"/>
                <a:ea typeface="FangSong" panose="02010609060101010101" pitchFamily="49" charset="-122"/>
              </a:rPr>
              <a:t>經史子集四個部分，全面支撐起了中國文化這座恢弘的殿堂</a:t>
            </a:r>
            <a:r>
              <a:rPr lang="zh-TW" altLang="en-US" sz="2400" b="1" dirty="0" smtClean="0">
                <a:latin typeface="FangSong" panose="02010609060101010101" pitchFamily="49" charset="-122"/>
                <a:ea typeface="FangSong" panose="02010609060101010101" pitchFamily="49" charset="-122"/>
              </a:rPr>
              <a:t>。</a:t>
            </a:r>
            <a:r>
              <a:rPr lang="en-US" altLang="zh-TW" sz="2400" b="1" dirty="0" smtClean="0">
                <a:latin typeface="FangSong" panose="02010609060101010101" pitchFamily="49" charset="-122"/>
                <a:ea typeface="FangSong" panose="02010609060101010101" pitchFamily="49" charset="-122"/>
              </a:rPr>
              <a:t>’</a:t>
            </a:r>
            <a:endParaRPr lang="zh-TW" altLang="en-US" sz="2400" b="1" dirty="0">
              <a:latin typeface="FangSong" panose="02010609060101010101" pitchFamily="49" charset="-122"/>
              <a:ea typeface="FangSong" panose="02010609060101010101" pitchFamily="49" charset="-122"/>
            </a:endParaRPr>
          </a:p>
        </p:txBody>
      </p:sp>
      <p:pic>
        <p:nvPicPr>
          <p:cNvPr id="6" name="Picture 2" descr="F:\EngTutorials_LearningMaterials\Image_PresidentXi+UNESCO.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96136" y="3212976"/>
            <a:ext cx="3061311" cy="27613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53217006"/>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41</a:t>
            </a:fld>
            <a:endParaRPr lang="en-GB"/>
          </a:p>
        </p:txBody>
      </p:sp>
      <p:sp>
        <p:nvSpPr>
          <p:cNvPr id="3" name="TextBox 2"/>
          <p:cNvSpPr txBox="1"/>
          <p:nvPr/>
        </p:nvSpPr>
        <p:spPr>
          <a:xfrm>
            <a:off x="440824" y="836712"/>
            <a:ext cx="5355312" cy="5472608"/>
          </a:xfrm>
          <a:prstGeom prst="rect">
            <a:avLst/>
          </a:prstGeom>
          <a:noFill/>
          <a:ln w="9525">
            <a:noFill/>
          </a:ln>
        </p:spPr>
        <p:txBody>
          <a:bodyPr vert="eaVert" wrap="square" rtlCol="0">
            <a:spAutoFit/>
          </a:bodyPr>
          <a:lstStyle/>
          <a:p>
            <a:endParaRPr lang="en-US" altLang="zh-TW" sz="2400" b="1" dirty="0">
              <a:latin typeface="FangSong" panose="02010609060101010101" pitchFamily="49" charset="-122"/>
              <a:ea typeface="FangSong" panose="02010609060101010101" pitchFamily="49" charset="-122"/>
            </a:endParaRPr>
          </a:p>
          <a:p>
            <a:r>
              <a:rPr lang="zh-TW" altLang="en-US" sz="2400" b="1" dirty="0">
                <a:latin typeface="FangSong" panose="02010609060101010101" pitchFamily="49" charset="-122"/>
                <a:ea typeface="FangSong" panose="02010609060101010101" pitchFamily="49" charset="-122"/>
              </a:rPr>
              <a:t>    </a:t>
            </a:r>
            <a:r>
              <a:rPr lang="en-US" altLang="zh-TW" sz="2400" b="1" dirty="0" smtClean="0">
                <a:latin typeface="FangSong" panose="02010609060101010101" pitchFamily="49" charset="-122"/>
                <a:ea typeface="FangSong" panose="02010609060101010101" pitchFamily="49" charset="-122"/>
              </a:rPr>
              <a:t>‘</a:t>
            </a:r>
            <a:r>
              <a:rPr lang="zh-TW" altLang="en-US" sz="2400" b="1" dirty="0">
                <a:latin typeface="FangSong" panose="02010609060101010101" pitchFamily="49" charset="-122"/>
                <a:ea typeface="FangSong" panose="02010609060101010101" pitchFamily="49" charset="-122"/>
              </a:rPr>
              <a:t>我們學習中國文化的時候，也常常像是初次走進一座大廈的人，最先喜歡的，可能都是建築裏多姿多彩的內飾，是愛上了這兒的一張畫、那兒的一幅字，是迷上了這一只青花瓷瓶、那一個紅木圈椅</a:t>
            </a:r>
            <a:r>
              <a:rPr lang="en-US" altLang="zh-TW" sz="2400" b="1" dirty="0">
                <a:latin typeface="FangSong" panose="02010609060101010101" pitchFamily="49" charset="-122"/>
                <a:ea typeface="FangSong" panose="02010609060101010101" pitchFamily="49" charset="-122"/>
              </a:rPr>
              <a:t>……</a:t>
            </a:r>
            <a:r>
              <a:rPr lang="zh-TW" altLang="en-US" sz="2400" b="1" dirty="0">
                <a:latin typeface="FangSong" panose="02010609060101010101" pitchFamily="49" charset="-122"/>
                <a:ea typeface="FangSong" panose="02010609060101010101" pitchFamily="49" charset="-122"/>
              </a:rPr>
              <a:t>就如同我們對國學感興趣，往往是從喜愛集部裏的內容開始的，是最先著迷了唐詩宋詞、是最初邂逅了京劇昆曲</a:t>
            </a:r>
            <a:r>
              <a:rPr lang="en-US" altLang="zh-TW" sz="2400" b="1" dirty="0">
                <a:latin typeface="FangSong" panose="02010609060101010101" pitchFamily="49" charset="-122"/>
                <a:ea typeface="FangSong" panose="02010609060101010101" pitchFamily="49" charset="-122"/>
              </a:rPr>
              <a:t>……</a:t>
            </a:r>
            <a:r>
              <a:rPr lang="zh-TW" altLang="en-US" sz="2400" b="1" dirty="0">
                <a:latin typeface="FangSong" panose="02010609060101010101" pitchFamily="49" charset="-122"/>
                <a:ea typeface="FangSong" panose="02010609060101010101" pitchFamily="49" charset="-122"/>
              </a:rPr>
              <a:t>但是，要想全面地了解國學、要想深入地理解中國文化，就必須去解讀這座文化大廈的整體結構、內裏層次，必須從對集部的熱愛，發展為對經、史、子各部分的研讀。</a:t>
            </a:r>
            <a:r>
              <a:rPr lang="en-US" altLang="zh-TW" sz="2400" b="1" dirty="0" smtClean="0">
                <a:latin typeface="FangSong" panose="02010609060101010101" pitchFamily="49" charset="-122"/>
                <a:ea typeface="FangSong" panose="02010609060101010101" pitchFamily="49" charset="-122"/>
              </a:rPr>
              <a:t>’</a:t>
            </a:r>
            <a:endParaRPr lang="zh-TW" altLang="en-US" sz="2400" b="1" dirty="0">
              <a:latin typeface="FangSong" panose="02010609060101010101" pitchFamily="49" charset="-122"/>
              <a:ea typeface="FangSong" panose="02010609060101010101" pitchFamily="49" charset="-122"/>
            </a:endParaRPr>
          </a:p>
        </p:txBody>
      </p:sp>
      <p:pic>
        <p:nvPicPr>
          <p:cNvPr id="6" name="Picture 2" descr="F:\EngTutorials_LearningMaterials\Image_PresidentXi+UNESCO.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29772" y="3212975"/>
            <a:ext cx="3061311" cy="27613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15104542"/>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42</a:t>
            </a:fld>
            <a:endParaRPr lang="en-GB"/>
          </a:p>
        </p:txBody>
      </p:sp>
      <p:sp>
        <p:nvSpPr>
          <p:cNvPr id="3" name="TextBox 2"/>
          <p:cNvSpPr txBox="1"/>
          <p:nvPr/>
        </p:nvSpPr>
        <p:spPr>
          <a:xfrm>
            <a:off x="1763688" y="869383"/>
            <a:ext cx="5724644" cy="5544616"/>
          </a:xfrm>
          <a:prstGeom prst="rect">
            <a:avLst/>
          </a:prstGeom>
          <a:noFill/>
          <a:ln w="9525">
            <a:solidFill>
              <a:schemeClr val="tx1"/>
            </a:solidFill>
          </a:ln>
        </p:spPr>
        <p:txBody>
          <a:bodyPr vert="eaVert" wrap="square" rtlCol="0">
            <a:spAutoFit/>
          </a:bodyPr>
          <a:lstStyle/>
          <a:p>
            <a:pPr algn="ctr"/>
            <a:r>
              <a:rPr lang="en-US" altLang="zh-TW" sz="3600" b="1" dirty="0" smtClean="0">
                <a:latin typeface="FangSong" panose="02010609060101010101" pitchFamily="49" charset="-122"/>
                <a:ea typeface="FangSong" panose="02010609060101010101" pitchFamily="49" charset="-122"/>
              </a:rPr>
              <a:t>《</a:t>
            </a:r>
            <a:r>
              <a:rPr lang="zh-CN" altLang="en-US" sz="3600" b="1" dirty="0" smtClean="0">
                <a:latin typeface="FangSong" panose="02010609060101010101" pitchFamily="49" charset="-122"/>
                <a:ea typeface="FangSong" panose="02010609060101010101" pitchFamily="49" charset="-122"/>
              </a:rPr>
              <a:t>書目答問略例</a:t>
            </a:r>
            <a:r>
              <a:rPr lang="en-US" altLang="zh-TW" sz="3600" b="1" dirty="0" smtClean="0">
                <a:latin typeface="FangSong" panose="02010609060101010101" pitchFamily="49" charset="-122"/>
                <a:ea typeface="FangSong" panose="02010609060101010101" pitchFamily="49" charset="-122"/>
              </a:rPr>
              <a:t>•</a:t>
            </a:r>
            <a:r>
              <a:rPr lang="zh-CN" altLang="en-US" sz="3600" b="1" dirty="0" smtClean="0">
                <a:latin typeface="FangSong" panose="02010609060101010101" pitchFamily="49" charset="-122"/>
                <a:ea typeface="FangSong" panose="02010609060101010101" pitchFamily="49" charset="-122"/>
              </a:rPr>
              <a:t>序</a:t>
            </a:r>
            <a:r>
              <a:rPr lang="en-US" altLang="zh-TW" sz="3600" b="1" dirty="0" smtClean="0">
                <a:latin typeface="FangSong" panose="02010609060101010101" pitchFamily="49" charset="-122"/>
                <a:ea typeface="FangSong" panose="02010609060101010101" pitchFamily="49" charset="-122"/>
              </a:rPr>
              <a:t>》</a:t>
            </a:r>
          </a:p>
          <a:p>
            <a:pPr algn="ctr"/>
            <a:r>
              <a:rPr lang="zh-CN" altLang="en-US" sz="3600" b="1" dirty="0" smtClean="0">
                <a:latin typeface="FangSong" panose="02010609060101010101" pitchFamily="49" charset="-122"/>
                <a:ea typeface="FangSong" panose="02010609060101010101" pitchFamily="49" charset="-122"/>
              </a:rPr>
              <a:t>張之洞</a:t>
            </a:r>
            <a:endParaRPr lang="en-US" altLang="zh-TW" sz="3600" b="1" dirty="0" smtClean="0">
              <a:latin typeface="FangSong" panose="02010609060101010101" pitchFamily="49" charset="-122"/>
              <a:ea typeface="FangSong" panose="02010609060101010101" pitchFamily="49" charset="-122"/>
            </a:endParaRPr>
          </a:p>
          <a:p>
            <a:endParaRPr lang="en-US" altLang="zh-TW" sz="3600" b="1" dirty="0">
              <a:latin typeface="FangSong" panose="02010609060101010101" pitchFamily="49" charset="-122"/>
              <a:ea typeface="FangSong" panose="02010609060101010101" pitchFamily="49" charset="-122"/>
            </a:endParaRPr>
          </a:p>
          <a:p>
            <a:r>
              <a:rPr lang="zh-TW" altLang="en-US" sz="3600" b="1" dirty="0">
                <a:latin typeface="FangSong" panose="02010609060101010101" pitchFamily="49" charset="-122"/>
                <a:ea typeface="FangSong" panose="02010609060101010101" pitchFamily="49" charset="-122"/>
              </a:rPr>
              <a:t>    </a:t>
            </a:r>
            <a:r>
              <a:rPr lang="zh-TW" altLang="en-US" sz="3600" b="1" dirty="0">
                <a:solidFill>
                  <a:srgbClr val="0070C0"/>
                </a:solidFill>
                <a:latin typeface="FangSong" panose="02010609060101010101" pitchFamily="49" charset="-122"/>
                <a:ea typeface="FangSong" panose="02010609060101010101" pitchFamily="49" charset="-122"/>
              </a:rPr>
              <a:t>由小學入經學</a:t>
            </a:r>
            <a:r>
              <a:rPr lang="zh-TW" altLang="en-US" sz="3600" b="1" dirty="0" smtClean="0">
                <a:solidFill>
                  <a:srgbClr val="0070C0"/>
                </a:solidFill>
                <a:latin typeface="FangSong" panose="02010609060101010101" pitchFamily="49" charset="-122"/>
                <a:ea typeface="FangSong" panose="02010609060101010101" pitchFamily="49" charset="-122"/>
              </a:rPr>
              <a:t>者</a:t>
            </a:r>
            <a:r>
              <a:rPr lang="zh-TW" altLang="en-US" sz="3600" b="1" dirty="0" smtClean="0">
                <a:latin typeface="FangSong" panose="02010609060101010101" pitchFamily="49" charset="-122"/>
                <a:ea typeface="FangSong" panose="02010609060101010101" pitchFamily="49" charset="-122"/>
              </a:rPr>
              <a:t> </a:t>
            </a:r>
            <a:r>
              <a:rPr lang="zh-TW" altLang="en-US" sz="3600" b="1" dirty="0" smtClean="0">
                <a:solidFill>
                  <a:srgbClr val="0070C0"/>
                </a:solidFill>
                <a:latin typeface="FangSong" panose="02010609060101010101" pitchFamily="49" charset="-122"/>
                <a:ea typeface="FangSong" panose="02010609060101010101" pitchFamily="49" charset="-122"/>
              </a:rPr>
              <a:t>其</a:t>
            </a:r>
            <a:r>
              <a:rPr lang="zh-TW" altLang="en-US" sz="3600" b="1" dirty="0">
                <a:solidFill>
                  <a:srgbClr val="0070C0"/>
                </a:solidFill>
                <a:latin typeface="FangSong" panose="02010609060101010101" pitchFamily="49" charset="-122"/>
                <a:ea typeface="FangSong" panose="02010609060101010101" pitchFamily="49" charset="-122"/>
              </a:rPr>
              <a:t>經學可信</a:t>
            </a:r>
            <a:r>
              <a:rPr lang="zh-TW" altLang="en-US" sz="3600" b="1" dirty="0">
                <a:latin typeface="FangSong" panose="02010609060101010101" pitchFamily="49" charset="-122"/>
                <a:ea typeface="FangSong" panose="02010609060101010101" pitchFamily="49" charset="-122"/>
              </a:rPr>
              <a:t>；</a:t>
            </a:r>
            <a:r>
              <a:rPr lang="zh-TW" altLang="en-US" sz="3600" b="1" dirty="0">
                <a:solidFill>
                  <a:srgbClr val="0070C0"/>
                </a:solidFill>
                <a:latin typeface="FangSong" panose="02010609060101010101" pitchFamily="49" charset="-122"/>
                <a:ea typeface="FangSong" panose="02010609060101010101" pitchFamily="49" charset="-122"/>
              </a:rPr>
              <a:t>由經</a:t>
            </a:r>
            <a:r>
              <a:rPr lang="zh-TW" altLang="en-US" sz="3600" b="1" dirty="0" smtClean="0">
                <a:solidFill>
                  <a:srgbClr val="0070C0"/>
                </a:solidFill>
                <a:latin typeface="FangSong" panose="02010609060101010101" pitchFamily="49" charset="-122"/>
                <a:ea typeface="FangSong" panose="02010609060101010101" pitchFamily="49" charset="-122"/>
              </a:rPr>
              <a:t>學入</a:t>
            </a:r>
            <a:r>
              <a:rPr lang="zh-TW" altLang="en-US" sz="3600" b="1" dirty="0">
                <a:solidFill>
                  <a:srgbClr val="0070C0"/>
                </a:solidFill>
                <a:latin typeface="FangSong" panose="02010609060101010101" pitchFamily="49" charset="-122"/>
                <a:ea typeface="FangSong" panose="02010609060101010101" pitchFamily="49" charset="-122"/>
              </a:rPr>
              <a:t>史學</a:t>
            </a:r>
            <a:r>
              <a:rPr lang="zh-TW" altLang="en-US" sz="3600" b="1" dirty="0" smtClean="0">
                <a:solidFill>
                  <a:srgbClr val="0070C0"/>
                </a:solidFill>
                <a:latin typeface="FangSong" panose="02010609060101010101" pitchFamily="49" charset="-122"/>
                <a:ea typeface="FangSong" panose="02010609060101010101" pitchFamily="49" charset="-122"/>
              </a:rPr>
              <a:t>者</a:t>
            </a:r>
            <a:r>
              <a:rPr lang="zh-TW" altLang="en-US" sz="3600" b="1" dirty="0" smtClean="0">
                <a:latin typeface="FangSong" panose="02010609060101010101" pitchFamily="49" charset="-122"/>
                <a:ea typeface="FangSong" panose="02010609060101010101" pitchFamily="49" charset="-122"/>
              </a:rPr>
              <a:t> </a:t>
            </a:r>
            <a:r>
              <a:rPr lang="zh-TW" altLang="en-US" sz="3600" b="1" dirty="0" smtClean="0">
                <a:solidFill>
                  <a:srgbClr val="0070C0"/>
                </a:solidFill>
                <a:latin typeface="FangSong" panose="02010609060101010101" pitchFamily="49" charset="-122"/>
                <a:ea typeface="FangSong" panose="02010609060101010101" pitchFamily="49" charset="-122"/>
              </a:rPr>
              <a:t>其</a:t>
            </a:r>
            <a:r>
              <a:rPr lang="zh-TW" altLang="en-US" sz="3600" b="1" dirty="0">
                <a:solidFill>
                  <a:srgbClr val="0070C0"/>
                </a:solidFill>
                <a:latin typeface="FangSong" panose="02010609060101010101" pitchFamily="49" charset="-122"/>
                <a:ea typeface="FangSong" panose="02010609060101010101" pitchFamily="49" charset="-122"/>
              </a:rPr>
              <a:t>史學可信</a:t>
            </a:r>
            <a:r>
              <a:rPr lang="zh-TW" altLang="en-US" sz="3600" b="1" dirty="0">
                <a:latin typeface="FangSong" panose="02010609060101010101" pitchFamily="49" charset="-122"/>
                <a:ea typeface="FangSong" panose="02010609060101010101" pitchFamily="49" charset="-122"/>
              </a:rPr>
              <a:t>；</a:t>
            </a:r>
            <a:r>
              <a:rPr lang="zh-TW" altLang="en-US" sz="3600" b="1" dirty="0">
                <a:solidFill>
                  <a:srgbClr val="0070C0"/>
                </a:solidFill>
                <a:latin typeface="FangSong" panose="02010609060101010101" pitchFamily="49" charset="-122"/>
                <a:ea typeface="FangSong" panose="02010609060101010101" pitchFamily="49" charset="-122"/>
              </a:rPr>
              <a:t>由經學史學入理</a:t>
            </a:r>
            <a:r>
              <a:rPr lang="zh-TW" altLang="en-US" sz="3600" b="1" dirty="0" smtClean="0">
                <a:solidFill>
                  <a:srgbClr val="0070C0"/>
                </a:solidFill>
                <a:latin typeface="FangSong" panose="02010609060101010101" pitchFamily="49" charset="-122"/>
                <a:ea typeface="FangSong" panose="02010609060101010101" pitchFamily="49" charset="-122"/>
              </a:rPr>
              <a:t>學者</a:t>
            </a:r>
            <a:r>
              <a:rPr lang="zh-TW" altLang="en-US" sz="3600" b="1" dirty="0" smtClean="0">
                <a:latin typeface="FangSong" panose="02010609060101010101" pitchFamily="49" charset="-122"/>
                <a:ea typeface="FangSong" panose="02010609060101010101" pitchFamily="49" charset="-122"/>
              </a:rPr>
              <a:t> </a:t>
            </a:r>
            <a:r>
              <a:rPr lang="zh-TW" altLang="en-US" sz="3600" b="1" dirty="0" smtClean="0">
                <a:solidFill>
                  <a:srgbClr val="0070C0"/>
                </a:solidFill>
                <a:latin typeface="FangSong" panose="02010609060101010101" pitchFamily="49" charset="-122"/>
                <a:ea typeface="FangSong" panose="02010609060101010101" pitchFamily="49" charset="-122"/>
              </a:rPr>
              <a:t>其</a:t>
            </a:r>
            <a:r>
              <a:rPr lang="zh-TW" altLang="en-US" sz="3600" b="1" dirty="0">
                <a:solidFill>
                  <a:srgbClr val="0070C0"/>
                </a:solidFill>
                <a:latin typeface="FangSong" panose="02010609060101010101" pitchFamily="49" charset="-122"/>
                <a:ea typeface="FangSong" panose="02010609060101010101" pitchFamily="49" charset="-122"/>
              </a:rPr>
              <a:t>理學可信</a:t>
            </a:r>
            <a:r>
              <a:rPr lang="zh-TW" altLang="en-US" sz="3600" b="1" dirty="0">
                <a:latin typeface="FangSong" panose="02010609060101010101" pitchFamily="49" charset="-122"/>
                <a:ea typeface="FangSong" panose="02010609060101010101" pitchFamily="49" charset="-122"/>
              </a:rPr>
              <a:t>；</a:t>
            </a:r>
            <a:r>
              <a:rPr lang="zh-TW" altLang="en-US" sz="3600" b="1" dirty="0">
                <a:solidFill>
                  <a:srgbClr val="0070C0"/>
                </a:solidFill>
                <a:latin typeface="FangSong" panose="02010609060101010101" pitchFamily="49" charset="-122"/>
                <a:ea typeface="FangSong" panose="02010609060101010101" pitchFamily="49" charset="-122"/>
              </a:rPr>
              <a:t>以經</a:t>
            </a:r>
            <a:r>
              <a:rPr lang="zh-TW" altLang="en-US" sz="3600" b="1" dirty="0" smtClean="0">
                <a:solidFill>
                  <a:srgbClr val="0070C0"/>
                </a:solidFill>
                <a:latin typeface="FangSong" panose="02010609060101010101" pitchFamily="49" charset="-122"/>
                <a:ea typeface="FangSong" panose="02010609060101010101" pitchFamily="49" charset="-122"/>
              </a:rPr>
              <a:t>學史</a:t>
            </a:r>
            <a:r>
              <a:rPr lang="zh-TW" altLang="en-US" sz="3600" b="1" dirty="0">
                <a:solidFill>
                  <a:srgbClr val="0070C0"/>
                </a:solidFill>
                <a:latin typeface="FangSong" panose="02010609060101010101" pitchFamily="49" charset="-122"/>
                <a:ea typeface="FangSong" panose="02010609060101010101" pitchFamily="49" charset="-122"/>
              </a:rPr>
              <a:t>學兼詞</a:t>
            </a:r>
            <a:r>
              <a:rPr lang="zh-TW" altLang="en-US" sz="3600" b="1" dirty="0" smtClean="0">
                <a:solidFill>
                  <a:srgbClr val="0070C0"/>
                </a:solidFill>
                <a:latin typeface="FangSong" panose="02010609060101010101" pitchFamily="49" charset="-122"/>
                <a:ea typeface="FangSong" panose="02010609060101010101" pitchFamily="49" charset="-122"/>
              </a:rPr>
              <a:t>章者</a:t>
            </a:r>
            <a:r>
              <a:rPr lang="zh-TW" altLang="en-US" sz="3600" b="1" dirty="0" smtClean="0">
                <a:latin typeface="FangSong" panose="02010609060101010101" pitchFamily="49" charset="-122"/>
                <a:ea typeface="FangSong" panose="02010609060101010101" pitchFamily="49" charset="-122"/>
              </a:rPr>
              <a:t> </a:t>
            </a:r>
            <a:r>
              <a:rPr lang="zh-TW" altLang="en-US" sz="3600" b="1" dirty="0" smtClean="0">
                <a:solidFill>
                  <a:srgbClr val="0070C0"/>
                </a:solidFill>
                <a:latin typeface="FangSong" panose="02010609060101010101" pitchFamily="49" charset="-122"/>
                <a:ea typeface="FangSong" panose="02010609060101010101" pitchFamily="49" charset="-122"/>
              </a:rPr>
              <a:t>其</a:t>
            </a:r>
            <a:r>
              <a:rPr lang="zh-TW" altLang="en-US" sz="3600" b="1" dirty="0">
                <a:solidFill>
                  <a:srgbClr val="0070C0"/>
                </a:solidFill>
                <a:latin typeface="FangSong" panose="02010609060101010101" pitchFamily="49" charset="-122"/>
                <a:ea typeface="FangSong" panose="02010609060101010101" pitchFamily="49" charset="-122"/>
              </a:rPr>
              <a:t>詞章有用</a:t>
            </a:r>
            <a:r>
              <a:rPr lang="zh-TW" altLang="en-US" sz="3600" b="1" dirty="0">
                <a:latin typeface="FangSong" panose="02010609060101010101" pitchFamily="49" charset="-122"/>
                <a:ea typeface="FangSong" panose="02010609060101010101" pitchFamily="49" charset="-122"/>
              </a:rPr>
              <a:t>。</a:t>
            </a:r>
            <a:r>
              <a:rPr lang="zh-TW" altLang="en-US" sz="3600" b="1" dirty="0">
                <a:solidFill>
                  <a:srgbClr val="0070C0"/>
                </a:solidFill>
                <a:latin typeface="FangSong" panose="02010609060101010101" pitchFamily="49" charset="-122"/>
                <a:ea typeface="FangSong" panose="02010609060101010101" pitchFamily="49" charset="-122"/>
              </a:rPr>
              <a:t>以經學</a:t>
            </a:r>
            <a:r>
              <a:rPr lang="zh-TW" altLang="en-US" sz="3600" b="1" dirty="0" smtClean="0">
                <a:solidFill>
                  <a:srgbClr val="0070C0"/>
                </a:solidFill>
                <a:latin typeface="FangSong" panose="02010609060101010101" pitchFamily="49" charset="-122"/>
                <a:ea typeface="FangSong" panose="02010609060101010101" pitchFamily="49" charset="-122"/>
              </a:rPr>
              <a:t>史</a:t>
            </a:r>
            <a:r>
              <a:rPr lang="zh-TW" altLang="en-US" sz="3600" b="1" dirty="0">
                <a:solidFill>
                  <a:srgbClr val="0070C0"/>
                </a:solidFill>
                <a:latin typeface="FangSong" panose="02010609060101010101" pitchFamily="49" charset="-122"/>
                <a:ea typeface="FangSong" panose="02010609060101010101" pitchFamily="49" charset="-122"/>
              </a:rPr>
              <a:t>學</a:t>
            </a:r>
            <a:r>
              <a:rPr lang="zh-TW" altLang="en-US" sz="3600" b="1" dirty="0" smtClean="0">
                <a:solidFill>
                  <a:srgbClr val="0070C0"/>
                </a:solidFill>
                <a:latin typeface="FangSong" panose="02010609060101010101" pitchFamily="49" charset="-122"/>
                <a:ea typeface="FangSong" panose="02010609060101010101" pitchFamily="49" charset="-122"/>
              </a:rPr>
              <a:t>兼</a:t>
            </a:r>
            <a:r>
              <a:rPr lang="zh-TW" altLang="en-US" sz="3600" b="1" dirty="0">
                <a:solidFill>
                  <a:srgbClr val="FF0000"/>
                </a:solidFill>
                <a:latin typeface="FangSong" panose="02010609060101010101" pitchFamily="49" charset="-122"/>
                <a:ea typeface="FangSong" panose="02010609060101010101" pitchFamily="49" charset="-122"/>
              </a:rPr>
              <a:t>經</a:t>
            </a:r>
            <a:r>
              <a:rPr lang="zh-TW" altLang="en-US" sz="3600" b="1" dirty="0" smtClean="0">
                <a:solidFill>
                  <a:srgbClr val="FF0000"/>
                </a:solidFill>
                <a:latin typeface="FangSong" panose="02010609060101010101" pitchFamily="49" charset="-122"/>
                <a:ea typeface="FangSong" panose="02010609060101010101" pitchFamily="49" charset="-122"/>
              </a:rPr>
              <a:t>濟</a:t>
            </a:r>
            <a:r>
              <a:rPr lang="zh-TW" altLang="en-US" sz="3600" b="1" dirty="0" smtClean="0">
                <a:solidFill>
                  <a:srgbClr val="0070C0"/>
                </a:solidFill>
                <a:latin typeface="FangSong" panose="02010609060101010101" pitchFamily="49" charset="-122"/>
                <a:ea typeface="FangSong" panose="02010609060101010101" pitchFamily="49" charset="-122"/>
              </a:rPr>
              <a:t>者</a:t>
            </a:r>
            <a:r>
              <a:rPr lang="zh-TW" altLang="en-US" sz="3600" b="1" dirty="0" smtClean="0">
                <a:latin typeface="FangSong" panose="02010609060101010101" pitchFamily="49" charset="-122"/>
                <a:ea typeface="FangSong" panose="02010609060101010101" pitchFamily="49" charset="-122"/>
              </a:rPr>
              <a:t> </a:t>
            </a:r>
            <a:r>
              <a:rPr lang="zh-TW" altLang="en-US" sz="3600" b="1" dirty="0" smtClean="0">
                <a:solidFill>
                  <a:srgbClr val="0070C0"/>
                </a:solidFill>
                <a:latin typeface="FangSong" panose="02010609060101010101" pitchFamily="49" charset="-122"/>
                <a:ea typeface="FangSong" panose="02010609060101010101" pitchFamily="49" charset="-122"/>
              </a:rPr>
              <a:t>其</a:t>
            </a:r>
            <a:r>
              <a:rPr lang="zh-TW" altLang="en-US" sz="3600" b="1" dirty="0" smtClean="0">
                <a:solidFill>
                  <a:srgbClr val="FF0000"/>
                </a:solidFill>
                <a:latin typeface="FangSong" panose="02010609060101010101" pitchFamily="49" charset="-122"/>
                <a:ea typeface="FangSong" panose="02010609060101010101" pitchFamily="49" charset="-122"/>
              </a:rPr>
              <a:t>經</a:t>
            </a:r>
            <a:r>
              <a:rPr lang="zh-TW" altLang="en-US" sz="3600" b="1" dirty="0">
                <a:solidFill>
                  <a:srgbClr val="FF0000"/>
                </a:solidFill>
                <a:latin typeface="FangSong" panose="02010609060101010101" pitchFamily="49" charset="-122"/>
                <a:ea typeface="FangSong" panose="02010609060101010101" pitchFamily="49" charset="-122"/>
              </a:rPr>
              <a:t>濟</a:t>
            </a:r>
            <a:r>
              <a:rPr lang="zh-TW" altLang="en-US" sz="3600" b="1" dirty="0">
                <a:solidFill>
                  <a:srgbClr val="0070C0"/>
                </a:solidFill>
                <a:latin typeface="FangSong" panose="02010609060101010101" pitchFamily="49" charset="-122"/>
                <a:ea typeface="FangSong" panose="02010609060101010101" pitchFamily="49" charset="-122"/>
              </a:rPr>
              <a:t>成</a:t>
            </a:r>
            <a:r>
              <a:rPr lang="zh-TW" altLang="en-US" sz="3600" b="1" dirty="0" smtClean="0">
                <a:solidFill>
                  <a:srgbClr val="0070C0"/>
                </a:solidFill>
                <a:latin typeface="FangSong" panose="02010609060101010101" pitchFamily="49" charset="-122"/>
                <a:ea typeface="FangSong" panose="02010609060101010101" pitchFamily="49" charset="-122"/>
              </a:rPr>
              <a:t>就 遠</a:t>
            </a:r>
            <a:r>
              <a:rPr lang="zh-TW" altLang="en-US" sz="3600" b="1" dirty="0">
                <a:solidFill>
                  <a:srgbClr val="0070C0"/>
                </a:solidFill>
                <a:latin typeface="FangSong" panose="02010609060101010101" pitchFamily="49" charset="-122"/>
                <a:ea typeface="FangSong" panose="02010609060101010101" pitchFamily="49" charset="-122"/>
              </a:rPr>
              <a:t>大</a:t>
            </a:r>
            <a:r>
              <a:rPr lang="zh-TW" altLang="en-US" sz="3600" b="1" dirty="0">
                <a:latin typeface="FangSong" panose="02010609060101010101" pitchFamily="49" charset="-122"/>
                <a:ea typeface="FangSong" panose="02010609060101010101" pitchFamily="49" charset="-122"/>
              </a:rPr>
              <a:t>。</a:t>
            </a:r>
          </a:p>
        </p:txBody>
      </p:sp>
    </p:spTree>
    <p:extLst>
      <p:ext uri="{BB962C8B-B14F-4D97-AF65-F5344CB8AC3E}">
        <p14:creationId xmlns:p14="http://schemas.microsoft.com/office/powerpoint/2010/main" val="1403109431"/>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43</a:t>
            </a:fld>
            <a:endParaRPr lang="en-GB"/>
          </a:p>
        </p:txBody>
      </p:sp>
      <p:sp>
        <p:nvSpPr>
          <p:cNvPr id="7" name="TextBox 6"/>
          <p:cNvSpPr txBox="1"/>
          <p:nvPr/>
        </p:nvSpPr>
        <p:spPr>
          <a:xfrm>
            <a:off x="2699792" y="2996952"/>
            <a:ext cx="3674821" cy="646331"/>
          </a:xfrm>
          <a:prstGeom prst="rect">
            <a:avLst/>
          </a:prstGeom>
          <a:noFill/>
        </p:spPr>
        <p:txBody>
          <a:bodyPr wrap="square" rtlCol="0">
            <a:spAutoFit/>
          </a:bodyPr>
          <a:lstStyle/>
          <a:p>
            <a:pPr algn="ctr"/>
            <a:r>
              <a:rPr lang="en-US" altLang="zh-CN" sz="3600" dirty="0" smtClean="0">
                <a:latin typeface="Georgia" panose="02040502050405020303" pitchFamily="18" charset="0"/>
              </a:rPr>
              <a:t>Who? </a:t>
            </a:r>
          </a:p>
        </p:txBody>
      </p:sp>
    </p:spTree>
    <p:extLst>
      <p:ext uri="{BB962C8B-B14F-4D97-AF65-F5344CB8AC3E}">
        <p14:creationId xmlns:p14="http://schemas.microsoft.com/office/powerpoint/2010/main" val="1537073647"/>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44</a:t>
            </a:fld>
            <a:endParaRPr lang="en-GB"/>
          </a:p>
        </p:txBody>
      </p:sp>
      <p:sp>
        <p:nvSpPr>
          <p:cNvPr id="6" name="TextBox 5"/>
          <p:cNvSpPr txBox="1"/>
          <p:nvPr/>
        </p:nvSpPr>
        <p:spPr>
          <a:xfrm>
            <a:off x="523295" y="1268760"/>
            <a:ext cx="8136904" cy="1184940"/>
          </a:xfrm>
          <a:prstGeom prst="rect">
            <a:avLst/>
          </a:prstGeom>
          <a:noFill/>
        </p:spPr>
        <p:txBody>
          <a:bodyPr wrap="square" rtlCol="0">
            <a:spAutoFit/>
          </a:bodyPr>
          <a:lstStyle/>
          <a:p>
            <a:pPr algn="ctr"/>
            <a:r>
              <a:rPr lang="en-US" sz="2800" dirty="0" smtClean="0">
                <a:solidFill>
                  <a:srgbClr val="0070C0"/>
                </a:solidFill>
                <a:latin typeface="Georgia" panose="02040502050405020303" pitchFamily="18" charset="0"/>
                <a:cs typeface="Arial" panose="020B0604020202020204" pitchFamily="34" charset="0"/>
              </a:rPr>
              <a:t>Professor Pan </a:t>
            </a:r>
            <a:r>
              <a:rPr lang="en-US" sz="2800" dirty="0" err="1" smtClean="0">
                <a:solidFill>
                  <a:srgbClr val="0070C0"/>
                </a:solidFill>
                <a:latin typeface="Georgia" panose="02040502050405020303" pitchFamily="18" charset="0"/>
                <a:cs typeface="Arial" panose="020B0604020202020204" pitchFamily="34" charset="0"/>
              </a:rPr>
              <a:t>Wenguo</a:t>
            </a:r>
            <a:endParaRPr lang="en-US" sz="2800" dirty="0" smtClean="0">
              <a:solidFill>
                <a:srgbClr val="0070C0"/>
              </a:solidFill>
              <a:latin typeface="Georgia" panose="02040502050405020303" pitchFamily="18" charset="0"/>
              <a:cs typeface="Arial" panose="020B0604020202020204" pitchFamily="34" charset="0"/>
            </a:endParaRPr>
          </a:p>
          <a:p>
            <a:endParaRPr lang="en-GB" sz="900" dirty="0">
              <a:latin typeface="Georgia" panose="02040502050405020303" pitchFamily="18" charset="0"/>
              <a:cs typeface="Arial" panose="020B0604020202020204" pitchFamily="34" charset="0"/>
            </a:endParaRPr>
          </a:p>
          <a:p>
            <a:pPr algn="ctr"/>
            <a:endParaRPr lang="en-GB" altLang="zh-CN" sz="1000" dirty="0" smtClean="0">
              <a:latin typeface="Georgia" panose="02040502050405020303" pitchFamily="18" charset="0"/>
              <a:cs typeface="Arial" panose="020B0604020202020204" pitchFamily="34" charset="0"/>
            </a:endParaRPr>
          </a:p>
          <a:p>
            <a:pPr algn="ctr"/>
            <a:r>
              <a:rPr lang="en-GB" altLang="zh-CN" sz="2400" dirty="0" smtClean="0">
                <a:latin typeface="Georgia" panose="02040502050405020303" pitchFamily="18" charset="0"/>
                <a:cs typeface="Arial" panose="020B0604020202020204" pitchFamily="34" charset="0"/>
              </a:rPr>
              <a:t>‘Those </a:t>
            </a:r>
            <a:r>
              <a:rPr lang="en-GB" altLang="zh-CN" sz="2400" dirty="0">
                <a:latin typeface="Georgia" panose="02040502050405020303" pitchFamily="18" charset="0"/>
                <a:cs typeface="Arial" panose="020B0604020202020204" pitchFamily="34" charset="0"/>
              </a:rPr>
              <a:t>who translate poetry must be poets </a:t>
            </a:r>
            <a:r>
              <a:rPr lang="en-GB" altLang="zh-CN" sz="2400" dirty="0" smtClean="0">
                <a:latin typeface="Georgia" panose="02040502050405020303" pitchFamily="18" charset="0"/>
                <a:cs typeface="Arial" panose="020B0604020202020204" pitchFamily="34" charset="0"/>
              </a:rPr>
              <a:t>themselves.’</a:t>
            </a:r>
          </a:p>
        </p:txBody>
      </p:sp>
      <p:sp>
        <p:nvSpPr>
          <p:cNvPr id="5" name="TextBox 4"/>
          <p:cNvSpPr txBox="1"/>
          <p:nvPr/>
        </p:nvSpPr>
        <p:spPr>
          <a:xfrm>
            <a:off x="544481" y="2780928"/>
            <a:ext cx="8136904" cy="2923877"/>
          </a:xfrm>
          <a:prstGeom prst="rect">
            <a:avLst/>
          </a:prstGeom>
          <a:noFill/>
        </p:spPr>
        <p:txBody>
          <a:bodyPr wrap="square" rtlCol="0">
            <a:spAutoFit/>
          </a:bodyPr>
          <a:lstStyle/>
          <a:p>
            <a:pPr algn="ctr"/>
            <a:r>
              <a:rPr lang="en-GB" sz="2800" dirty="0">
                <a:solidFill>
                  <a:srgbClr val="0070C0"/>
                </a:solidFill>
                <a:latin typeface="Georgia" panose="02040502050405020303" pitchFamily="18" charset="0"/>
                <a:cs typeface="Arial" panose="020B0604020202020204" pitchFamily="34" charset="0"/>
              </a:rPr>
              <a:t>Wentworth Dillon, Earl of Roscommon </a:t>
            </a:r>
            <a:endParaRPr lang="en-GB" sz="900" dirty="0">
              <a:latin typeface="Georgia" panose="02040502050405020303" pitchFamily="18" charset="0"/>
              <a:cs typeface="Arial" panose="020B0604020202020204" pitchFamily="34" charset="0"/>
            </a:endParaRPr>
          </a:p>
          <a:p>
            <a:pPr algn="ctr"/>
            <a:endParaRPr lang="en-GB" altLang="zh-CN" sz="1200" dirty="0" smtClean="0">
              <a:latin typeface="Georgia" panose="02040502050405020303" pitchFamily="18" charset="0"/>
              <a:cs typeface="Arial" panose="020B0604020202020204" pitchFamily="34" charset="0"/>
            </a:endParaRPr>
          </a:p>
          <a:p>
            <a:pPr algn="ctr"/>
            <a:r>
              <a:rPr lang="en-GB" altLang="zh-CN" sz="2400" dirty="0" smtClean="0">
                <a:latin typeface="Georgia" panose="02040502050405020303" pitchFamily="18" charset="0"/>
                <a:cs typeface="Arial" panose="020B0604020202020204" pitchFamily="34" charset="0"/>
              </a:rPr>
              <a:t>‘Those </a:t>
            </a:r>
            <a:r>
              <a:rPr lang="en-GB" altLang="zh-CN" sz="2400" dirty="0">
                <a:latin typeface="Georgia" panose="02040502050405020303" pitchFamily="18" charset="0"/>
                <a:cs typeface="Arial" panose="020B0604020202020204" pitchFamily="34" charset="0"/>
              </a:rPr>
              <a:t>who translate poetry must not only be poets themselves, but also possess the special aptitude of a poet. In other words, those who translate epic poetry must be able to not only compose poetry, but also compose epic poetry; those who translate </a:t>
            </a:r>
            <a:r>
              <a:rPr lang="en-GB" altLang="zh-CN" sz="2400" dirty="0" smtClean="0">
                <a:latin typeface="Georgia" panose="02040502050405020303" pitchFamily="18" charset="0"/>
                <a:cs typeface="Arial" panose="020B0604020202020204" pitchFamily="34" charset="0"/>
              </a:rPr>
              <a:t>sonnets must </a:t>
            </a:r>
            <a:r>
              <a:rPr lang="en-GB" altLang="zh-CN" sz="2400" dirty="0">
                <a:latin typeface="Georgia" panose="02040502050405020303" pitchFamily="18" charset="0"/>
                <a:cs typeface="Arial" panose="020B0604020202020204" pitchFamily="34" charset="0"/>
              </a:rPr>
              <a:t>also be good at writing </a:t>
            </a:r>
            <a:r>
              <a:rPr lang="en-GB" altLang="zh-CN" sz="2400" dirty="0" smtClean="0">
                <a:latin typeface="Georgia" panose="02040502050405020303" pitchFamily="18" charset="0"/>
                <a:cs typeface="Arial" panose="020B0604020202020204" pitchFamily="34" charset="0"/>
              </a:rPr>
              <a:t>sonnets.’</a:t>
            </a:r>
          </a:p>
        </p:txBody>
      </p:sp>
    </p:spTree>
    <p:extLst>
      <p:ext uri="{BB962C8B-B14F-4D97-AF65-F5344CB8AC3E}">
        <p14:creationId xmlns:p14="http://schemas.microsoft.com/office/powerpoint/2010/main" val="1050383860"/>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45</a:t>
            </a:fld>
            <a:endParaRPr lang="en-GB"/>
          </a:p>
        </p:txBody>
      </p:sp>
      <p:sp>
        <p:nvSpPr>
          <p:cNvPr id="5" name="TextBox 4"/>
          <p:cNvSpPr txBox="1"/>
          <p:nvPr/>
        </p:nvSpPr>
        <p:spPr>
          <a:xfrm>
            <a:off x="218240" y="1052735"/>
            <a:ext cx="8712968" cy="4970591"/>
          </a:xfrm>
          <a:prstGeom prst="rect">
            <a:avLst/>
          </a:prstGeom>
          <a:noFill/>
        </p:spPr>
        <p:txBody>
          <a:bodyPr wrap="square" rtlCol="0">
            <a:spAutoFit/>
          </a:bodyPr>
          <a:lstStyle/>
          <a:p>
            <a:pPr algn="ctr"/>
            <a:r>
              <a:rPr lang="en-GB" sz="2800" dirty="0">
                <a:solidFill>
                  <a:srgbClr val="0070C0"/>
                </a:solidFill>
                <a:latin typeface="Georgia" panose="02040502050405020303" pitchFamily="18" charset="0"/>
                <a:cs typeface="Arial" panose="020B0604020202020204" pitchFamily="34" charset="0"/>
              </a:rPr>
              <a:t>Wentworth Dillon, Earl of Roscommon </a:t>
            </a:r>
            <a:endParaRPr lang="en-GB" sz="900" dirty="0">
              <a:latin typeface="Georgia" panose="02040502050405020303" pitchFamily="18" charset="0"/>
              <a:cs typeface="Arial" panose="020B0604020202020204" pitchFamily="34" charset="0"/>
            </a:endParaRPr>
          </a:p>
          <a:p>
            <a:pPr algn="ctr"/>
            <a:endParaRPr lang="en-GB" altLang="zh-CN" sz="1200" dirty="0" smtClean="0">
              <a:latin typeface="Georgia" panose="02040502050405020303" pitchFamily="18" charset="0"/>
              <a:cs typeface="Arial" panose="020B0604020202020204" pitchFamily="34" charset="0"/>
            </a:endParaRPr>
          </a:p>
          <a:p>
            <a:pPr algn="ctr"/>
            <a:r>
              <a:rPr lang="en-GB" altLang="zh-CN" sz="2400" dirty="0" smtClean="0">
                <a:latin typeface="Georgia" panose="02040502050405020303" pitchFamily="18" charset="0"/>
                <a:cs typeface="Arial" panose="020B0604020202020204" pitchFamily="34" charset="0"/>
              </a:rPr>
              <a:t>‘A </a:t>
            </a:r>
            <a:r>
              <a:rPr lang="en-GB" altLang="zh-CN" sz="2400" dirty="0">
                <a:latin typeface="Georgia" panose="02040502050405020303" pitchFamily="18" charset="0"/>
                <a:cs typeface="Arial" panose="020B0604020202020204" pitchFamily="34" charset="0"/>
              </a:rPr>
              <a:t>great majority of translators were scholars but not poets’ </a:t>
            </a:r>
            <a:endParaRPr lang="en-GB" altLang="zh-CN" sz="2400" dirty="0" smtClean="0">
              <a:latin typeface="Georgia" panose="02040502050405020303" pitchFamily="18" charset="0"/>
              <a:cs typeface="Arial" panose="020B0604020202020204" pitchFamily="34" charset="0"/>
            </a:endParaRPr>
          </a:p>
          <a:p>
            <a:pPr algn="ctr"/>
            <a:r>
              <a:rPr lang="en-GB" altLang="zh-CN" sz="2400" dirty="0" smtClean="0">
                <a:latin typeface="Georgia" panose="02040502050405020303" pitchFamily="18" charset="0"/>
                <a:cs typeface="Arial" panose="020B0604020202020204" pitchFamily="34" charset="0"/>
              </a:rPr>
              <a:t>(</a:t>
            </a:r>
            <a:r>
              <a:rPr lang="en-GB" altLang="zh-CN" sz="2400" dirty="0">
                <a:latin typeface="Georgia" panose="02040502050405020303" pitchFamily="18" charset="0"/>
                <a:cs typeface="Arial" panose="020B0604020202020204" pitchFamily="34" charset="0"/>
              </a:rPr>
              <a:t>in the West</a:t>
            </a:r>
            <a:r>
              <a:rPr lang="en-GB" altLang="zh-CN" sz="2400" dirty="0" smtClean="0">
                <a:latin typeface="Georgia" panose="02040502050405020303" pitchFamily="18" charset="0"/>
                <a:cs typeface="Arial" panose="020B0604020202020204" pitchFamily="34" charset="0"/>
              </a:rPr>
              <a:t>).</a:t>
            </a:r>
          </a:p>
          <a:p>
            <a:pPr algn="ctr"/>
            <a:endParaRPr lang="en-GB" altLang="zh-CN" sz="2400" dirty="0" smtClean="0">
              <a:latin typeface="Georgia" panose="02040502050405020303" pitchFamily="18" charset="0"/>
              <a:cs typeface="Arial" panose="020B0604020202020204" pitchFamily="34" charset="0"/>
            </a:endParaRPr>
          </a:p>
          <a:p>
            <a:pPr algn="ctr"/>
            <a:r>
              <a:rPr lang="en-US" sz="2800" dirty="0">
                <a:solidFill>
                  <a:srgbClr val="0070C0"/>
                </a:solidFill>
                <a:latin typeface="Georgia" panose="02040502050405020303" pitchFamily="18" charset="0"/>
                <a:cs typeface="Arial" panose="020B0604020202020204" pitchFamily="34" charset="0"/>
              </a:rPr>
              <a:t>Professor Pan </a:t>
            </a:r>
            <a:r>
              <a:rPr lang="en-US" sz="2800" dirty="0" err="1">
                <a:solidFill>
                  <a:srgbClr val="0070C0"/>
                </a:solidFill>
                <a:latin typeface="Georgia" panose="02040502050405020303" pitchFamily="18" charset="0"/>
                <a:cs typeface="Arial" panose="020B0604020202020204" pitchFamily="34" charset="0"/>
              </a:rPr>
              <a:t>Wenguo</a:t>
            </a:r>
            <a:endParaRPr lang="en-US" sz="2800" dirty="0">
              <a:solidFill>
                <a:srgbClr val="0070C0"/>
              </a:solidFill>
              <a:latin typeface="Georgia" panose="02040502050405020303" pitchFamily="18" charset="0"/>
              <a:cs typeface="Arial" panose="020B0604020202020204" pitchFamily="34" charset="0"/>
            </a:endParaRPr>
          </a:p>
          <a:p>
            <a:pPr algn="ctr"/>
            <a:endParaRPr lang="en-US" altLang="zh-CN" sz="900" dirty="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US" altLang="zh-CN" sz="2400" dirty="0" smtClean="0">
                <a:latin typeface="Georgia" panose="02040502050405020303" pitchFamily="18" charset="0"/>
                <a:cs typeface="Arial" panose="020B0604020202020204" pitchFamily="34" charset="0"/>
              </a:rPr>
              <a:t>But in </a:t>
            </a:r>
            <a:r>
              <a:rPr lang="en-US" altLang="zh-CN" sz="2400" dirty="0">
                <a:latin typeface="Georgia" panose="02040502050405020303" pitchFamily="18" charset="0"/>
                <a:cs typeface="Arial" panose="020B0604020202020204" pitchFamily="34" charset="0"/>
              </a:rPr>
              <a:t>China it certainly has not been the case. </a:t>
            </a:r>
            <a:endParaRPr lang="en-US" altLang="zh-CN" sz="2400" dirty="0" smtClean="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US" altLang="zh-CN" sz="2400" dirty="0" smtClean="0">
                <a:latin typeface="Georgia" panose="02040502050405020303" pitchFamily="18" charset="0"/>
                <a:cs typeface="Arial" panose="020B0604020202020204" pitchFamily="34" charset="0"/>
              </a:rPr>
              <a:t>Dong </a:t>
            </a:r>
            <a:r>
              <a:rPr lang="en-US" altLang="zh-CN" sz="2400" dirty="0" err="1">
                <a:latin typeface="Georgia" panose="02040502050405020303" pitchFamily="18" charset="0"/>
                <a:cs typeface="Arial" panose="020B0604020202020204" pitchFamily="34" charset="0"/>
              </a:rPr>
              <a:t>Xun</a:t>
            </a:r>
            <a:r>
              <a:rPr lang="en-US" altLang="zh-CN" sz="2400" dirty="0">
                <a:latin typeface="Georgia" panose="02040502050405020303" pitchFamily="18" charset="0"/>
                <a:cs typeface="Arial" panose="020B0604020202020204" pitchFamily="34" charset="0"/>
              </a:rPr>
              <a:t> </a:t>
            </a:r>
            <a:r>
              <a:rPr lang="zh-HK" altLang="en-US" sz="2400" b="1" dirty="0">
                <a:latin typeface="FangSong" panose="02010609060101010101" pitchFamily="49" charset="-122"/>
                <a:ea typeface="FangSong" panose="02010609060101010101" pitchFamily="49" charset="-122"/>
                <a:cs typeface="Arial" panose="020B0604020202020204" pitchFamily="34" charset="0"/>
              </a:rPr>
              <a:t>董</a:t>
            </a:r>
            <a:r>
              <a:rPr lang="zh-HK" altLang="en-US" sz="2400" b="1" dirty="0" smtClean="0">
                <a:latin typeface="FangSong" panose="02010609060101010101" pitchFamily="49" charset="-122"/>
                <a:ea typeface="FangSong" panose="02010609060101010101" pitchFamily="49" charset="-122"/>
                <a:cs typeface="Arial" panose="020B0604020202020204" pitchFamily="34" charset="0"/>
              </a:rPr>
              <a:t>洵</a:t>
            </a:r>
            <a:r>
              <a:rPr lang="en-US" altLang="zh-HK" sz="2400" dirty="0" smtClean="0">
                <a:latin typeface="Georgia" panose="02040502050405020303" pitchFamily="18" charset="0"/>
                <a:cs typeface="Arial" panose="020B0604020202020204" pitchFamily="34" charset="0"/>
              </a:rPr>
              <a:t>, </a:t>
            </a:r>
            <a:r>
              <a:rPr lang="en-US" altLang="zh-CN" sz="2400" dirty="0" smtClean="0">
                <a:latin typeface="Georgia" panose="02040502050405020303" pitchFamily="18" charset="0"/>
                <a:cs typeface="Arial" panose="020B0604020202020204" pitchFamily="34" charset="0"/>
              </a:rPr>
              <a:t>the </a:t>
            </a:r>
            <a:r>
              <a:rPr lang="en-US" altLang="zh-CN" sz="2400" dirty="0">
                <a:latin typeface="Georgia" panose="02040502050405020303" pitchFamily="18" charset="0"/>
                <a:cs typeface="Arial" panose="020B0604020202020204" pitchFamily="34" charset="0"/>
              </a:rPr>
              <a:t>China hands </a:t>
            </a:r>
            <a:r>
              <a:rPr lang="en-US" altLang="zh-CN" sz="2400" dirty="0" smtClean="0">
                <a:latin typeface="Georgia" panose="02040502050405020303" pitchFamily="18" charset="0"/>
                <a:cs typeface="Arial" panose="020B0604020202020204" pitchFamily="34" charset="0"/>
              </a:rPr>
              <a:t>(</a:t>
            </a:r>
            <a:r>
              <a:rPr lang="zh-HK" altLang="en-US" sz="2400" b="1" dirty="0" smtClean="0">
                <a:latin typeface="FangSong" panose="02010609060101010101" pitchFamily="49" charset="-122"/>
                <a:ea typeface="FangSong" panose="02010609060101010101" pitchFamily="49" charset="-122"/>
                <a:cs typeface="Arial" panose="020B0604020202020204" pitchFamily="34" charset="0"/>
              </a:rPr>
              <a:t>中</a:t>
            </a:r>
            <a:r>
              <a:rPr lang="zh-HK" altLang="en-US" sz="2400" b="1" dirty="0">
                <a:latin typeface="FangSong" panose="02010609060101010101" pitchFamily="49" charset="-122"/>
                <a:ea typeface="FangSong" panose="02010609060101010101" pitchFamily="49" charset="-122"/>
                <a:cs typeface="Arial" panose="020B0604020202020204" pitchFamily="34" charset="0"/>
              </a:rPr>
              <a:t>國</a:t>
            </a:r>
            <a:r>
              <a:rPr lang="zh-HK" altLang="en-US" sz="2400" b="1" dirty="0" smtClean="0">
                <a:latin typeface="FangSong" panose="02010609060101010101" pitchFamily="49" charset="-122"/>
                <a:ea typeface="FangSong" panose="02010609060101010101" pitchFamily="49" charset="-122"/>
                <a:cs typeface="Arial" panose="020B0604020202020204" pitchFamily="34" charset="0"/>
              </a:rPr>
              <a:t>通</a:t>
            </a:r>
            <a:r>
              <a:rPr lang="en-US" altLang="zh-HK" sz="2400" b="1" dirty="0" smtClean="0">
                <a:latin typeface="FangSong" panose="02010609060101010101" pitchFamily="49" charset="-122"/>
                <a:ea typeface="FangSong" panose="02010609060101010101" pitchFamily="49" charset="-122"/>
                <a:cs typeface="Arial" panose="020B0604020202020204" pitchFamily="34" charset="0"/>
              </a:rPr>
              <a:t>)</a:t>
            </a:r>
            <a:r>
              <a:rPr lang="en-US" altLang="zh-HK" sz="2400" dirty="0" smtClean="0">
                <a:latin typeface="Georgia" panose="02040502050405020303" pitchFamily="18" charset="0"/>
                <a:cs typeface="Arial" panose="020B0604020202020204" pitchFamily="34" charset="0"/>
              </a:rPr>
              <a:t>,</a:t>
            </a:r>
            <a:r>
              <a:rPr lang="zh-HK" altLang="en-US" sz="2400" dirty="0" smtClean="0">
                <a:latin typeface="Georgia" panose="02040502050405020303" pitchFamily="18" charset="0"/>
                <a:cs typeface="Arial" panose="020B0604020202020204" pitchFamily="34" charset="0"/>
              </a:rPr>
              <a:t> </a:t>
            </a:r>
            <a:r>
              <a:rPr lang="en-US" altLang="zh-CN" sz="2400" dirty="0" smtClean="0">
                <a:latin typeface="Georgia" panose="02040502050405020303" pitchFamily="18" charset="0"/>
                <a:cs typeface="Arial" panose="020B0604020202020204" pitchFamily="34" charset="0"/>
              </a:rPr>
              <a:t>‘</a:t>
            </a:r>
            <a:r>
              <a:rPr lang="en-US" altLang="zh-CN" sz="2400" dirty="0">
                <a:latin typeface="Georgia" panose="02040502050405020303" pitchFamily="18" charset="0"/>
                <a:cs typeface="Arial" panose="020B0604020202020204" pitchFamily="34" charset="0"/>
              </a:rPr>
              <a:t>a renowned poet</a:t>
            </a:r>
            <a:r>
              <a:rPr lang="en-US" altLang="zh-CN" sz="2400" dirty="0" smtClean="0">
                <a:latin typeface="Georgia" panose="02040502050405020303" pitchFamily="18" charset="0"/>
                <a:cs typeface="Arial" panose="020B0604020202020204" pitchFamily="34" charset="0"/>
              </a:rPr>
              <a:t>’ </a:t>
            </a:r>
            <a:endParaRPr lang="en-US" altLang="zh-CN" sz="2400" dirty="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US" altLang="zh-CN" sz="2400" dirty="0" err="1">
                <a:latin typeface="Georgia" panose="02040502050405020303" pitchFamily="18" charset="0"/>
                <a:cs typeface="Arial" panose="020B0604020202020204" pitchFamily="34" charset="0"/>
              </a:rPr>
              <a:t>Gu</a:t>
            </a:r>
            <a:r>
              <a:rPr lang="en-US" altLang="zh-CN" sz="2400" dirty="0">
                <a:latin typeface="Georgia" panose="02040502050405020303" pitchFamily="18" charset="0"/>
                <a:cs typeface="Arial" panose="020B0604020202020204" pitchFamily="34" charset="0"/>
              </a:rPr>
              <a:t> </a:t>
            </a:r>
            <a:r>
              <a:rPr lang="en-US" altLang="zh-CN" sz="2400" dirty="0" err="1">
                <a:latin typeface="Georgia" panose="02040502050405020303" pitchFamily="18" charset="0"/>
                <a:cs typeface="Arial" panose="020B0604020202020204" pitchFamily="34" charset="0"/>
              </a:rPr>
              <a:t>Hongming</a:t>
            </a:r>
            <a:r>
              <a:rPr lang="en-US" altLang="zh-CN" sz="2400" dirty="0">
                <a:latin typeface="Georgia" panose="02040502050405020303" pitchFamily="18" charset="0"/>
                <a:cs typeface="Arial" panose="020B0604020202020204" pitchFamily="34" charset="0"/>
              </a:rPr>
              <a:t> </a:t>
            </a:r>
            <a:r>
              <a:rPr lang="zh-HK" altLang="en-US" sz="2400" b="1" dirty="0">
                <a:latin typeface="FangSong" panose="02010609060101010101" pitchFamily="49" charset="-122"/>
                <a:ea typeface="FangSong" panose="02010609060101010101" pitchFamily="49" charset="-122"/>
                <a:cs typeface="Arial" panose="020B0604020202020204" pitchFamily="34" charset="0"/>
              </a:rPr>
              <a:t>辜鴻</a:t>
            </a:r>
            <a:r>
              <a:rPr lang="zh-HK" altLang="en-US" sz="2400" b="1" dirty="0" smtClean="0">
                <a:latin typeface="FangSong" panose="02010609060101010101" pitchFamily="49" charset="-122"/>
                <a:ea typeface="FangSong" panose="02010609060101010101" pitchFamily="49" charset="-122"/>
                <a:cs typeface="Arial" panose="020B0604020202020204" pitchFamily="34" charset="0"/>
              </a:rPr>
              <a:t>銘</a:t>
            </a:r>
            <a:r>
              <a:rPr lang="en-US" altLang="zh-CN" sz="2400" dirty="0" smtClean="0">
                <a:latin typeface="Georgia" panose="02040502050405020303" pitchFamily="18" charset="0"/>
                <a:cs typeface="Arial" panose="020B0604020202020204" pitchFamily="34" charset="0"/>
              </a:rPr>
              <a:t>, Su </a:t>
            </a:r>
            <a:r>
              <a:rPr lang="en-US" altLang="zh-CN" sz="2400" dirty="0" err="1" smtClean="0">
                <a:latin typeface="Georgia" panose="02040502050405020303" pitchFamily="18" charset="0"/>
                <a:cs typeface="Arial" panose="020B0604020202020204" pitchFamily="34" charset="0"/>
              </a:rPr>
              <a:t>Manshu</a:t>
            </a:r>
            <a:r>
              <a:rPr lang="en-US" altLang="zh-CN" sz="2400" dirty="0" smtClean="0">
                <a:latin typeface="Georgia" panose="02040502050405020303" pitchFamily="18" charset="0"/>
                <a:cs typeface="Arial" panose="020B0604020202020204" pitchFamily="34" charset="0"/>
              </a:rPr>
              <a:t> </a:t>
            </a:r>
            <a:r>
              <a:rPr lang="zh-HK" altLang="en-US" sz="2400" b="1" dirty="0">
                <a:latin typeface="FangSong" panose="02010609060101010101" pitchFamily="49" charset="-122"/>
                <a:ea typeface="FangSong" panose="02010609060101010101" pitchFamily="49" charset="-122"/>
                <a:cs typeface="Arial" panose="020B0604020202020204" pitchFamily="34" charset="0"/>
              </a:rPr>
              <a:t>蘇曼殊</a:t>
            </a:r>
          </a:p>
          <a:p>
            <a:pPr marL="342900" indent="-342900">
              <a:buFont typeface="Arial" panose="020B0604020202020204" pitchFamily="34" charset="0"/>
              <a:buChar char="•"/>
            </a:pPr>
            <a:r>
              <a:rPr lang="en-US" altLang="zh-CN" sz="2400" dirty="0" smtClean="0">
                <a:latin typeface="Georgia" panose="02040502050405020303" pitchFamily="18" charset="0"/>
                <a:cs typeface="Arial" panose="020B0604020202020204" pitchFamily="34" charset="0"/>
              </a:rPr>
              <a:t>Reading rhymed </a:t>
            </a:r>
            <a:r>
              <a:rPr lang="en-US" altLang="zh-CN" sz="2400" dirty="0">
                <a:latin typeface="Georgia" panose="02040502050405020303" pitchFamily="18" charset="0"/>
                <a:cs typeface="Arial" panose="020B0604020202020204" pitchFamily="34" charset="0"/>
              </a:rPr>
              <a:t>textbooks at a very young age was a </a:t>
            </a:r>
            <a:r>
              <a:rPr lang="en-US" altLang="zh-CN" sz="2400" dirty="0" smtClean="0">
                <a:latin typeface="Georgia" panose="02040502050405020303" pitchFamily="18" charset="0"/>
                <a:cs typeface="Arial" panose="020B0604020202020204" pitchFamily="34" charset="0"/>
              </a:rPr>
              <a:t>norm, </a:t>
            </a:r>
            <a:r>
              <a:rPr lang="en-US" altLang="zh-CN" sz="2400" i="1" dirty="0" smtClean="0">
                <a:latin typeface="Georgia" panose="02040502050405020303" pitchFamily="18" charset="0"/>
                <a:cs typeface="Arial" panose="020B0604020202020204" pitchFamily="34" charset="0"/>
              </a:rPr>
              <a:t>e.g. </a:t>
            </a:r>
            <a:r>
              <a:rPr lang="zh-HK" altLang="en-US" sz="2400" b="1" dirty="0" smtClean="0">
                <a:latin typeface="FangSong" panose="02010609060101010101" pitchFamily="49" charset="-122"/>
                <a:ea typeface="FangSong" panose="02010609060101010101" pitchFamily="49" charset="-122"/>
                <a:cs typeface="Arial" panose="020B0604020202020204" pitchFamily="34" charset="0"/>
              </a:rPr>
              <a:t>三</a:t>
            </a:r>
            <a:r>
              <a:rPr lang="zh-HK" altLang="en-US" sz="2400" b="1" dirty="0">
                <a:latin typeface="FangSong" panose="02010609060101010101" pitchFamily="49" charset="-122"/>
                <a:ea typeface="FangSong" panose="02010609060101010101" pitchFamily="49" charset="-122"/>
                <a:cs typeface="Arial" panose="020B0604020202020204" pitchFamily="34" charset="0"/>
              </a:rPr>
              <a:t>字</a:t>
            </a:r>
            <a:r>
              <a:rPr lang="zh-HK" altLang="en-US" sz="2400" b="1" dirty="0" smtClean="0">
                <a:latin typeface="FangSong" panose="02010609060101010101" pitchFamily="49" charset="-122"/>
                <a:ea typeface="FangSong" panose="02010609060101010101" pitchFamily="49" charset="-122"/>
                <a:cs typeface="Arial" panose="020B0604020202020204" pitchFamily="34" charset="0"/>
              </a:rPr>
              <a:t>經</a:t>
            </a:r>
            <a:r>
              <a:rPr lang="en-US" altLang="zh-HK" sz="2400" dirty="0" smtClean="0">
                <a:latin typeface="FangSong" panose="02010609060101010101" pitchFamily="49" charset="-122"/>
                <a:ea typeface="FangSong" panose="02010609060101010101" pitchFamily="49" charset="-122"/>
                <a:cs typeface="Arial" panose="020B0604020202020204" pitchFamily="34" charset="0"/>
              </a:rPr>
              <a:t>,</a:t>
            </a:r>
            <a:r>
              <a:rPr lang="zh-HK" altLang="en-US" sz="2400" b="1" dirty="0" smtClean="0">
                <a:latin typeface="FangSong" panose="02010609060101010101" pitchFamily="49" charset="-122"/>
                <a:ea typeface="FangSong" panose="02010609060101010101" pitchFamily="49" charset="-122"/>
                <a:cs typeface="Arial" panose="020B0604020202020204" pitchFamily="34" charset="0"/>
              </a:rPr>
              <a:t>百</a:t>
            </a:r>
            <a:r>
              <a:rPr lang="zh-HK" altLang="en-US" sz="2400" b="1" dirty="0">
                <a:latin typeface="FangSong" panose="02010609060101010101" pitchFamily="49" charset="-122"/>
                <a:ea typeface="FangSong" panose="02010609060101010101" pitchFamily="49" charset="-122"/>
                <a:cs typeface="Arial" panose="020B0604020202020204" pitchFamily="34" charset="0"/>
              </a:rPr>
              <a:t>家</a:t>
            </a:r>
            <a:r>
              <a:rPr lang="zh-HK" altLang="en-US" sz="2400" b="1" dirty="0" smtClean="0">
                <a:latin typeface="FangSong" panose="02010609060101010101" pitchFamily="49" charset="-122"/>
                <a:ea typeface="FangSong" panose="02010609060101010101" pitchFamily="49" charset="-122"/>
                <a:cs typeface="Arial" panose="020B0604020202020204" pitchFamily="34" charset="0"/>
              </a:rPr>
              <a:t>姓</a:t>
            </a:r>
            <a:r>
              <a:rPr lang="en-US" altLang="zh-HK" sz="2400" dirty="0" smtClean="0">
                <a:latin typeface="FangSong" panose="02010609060101010101" pitchFamily="49" charset="-122"/>
                <a:ea typeface="FangSong" panose="02010609060101010101" pitchFamily="49" charset="-122"/>
                <a:cs typeface="Arial" panose="020B0604020202020204" pitchFamily="34" charset="0"/>
              </a:rPr>
              <a:t>,</a:t>
            </a:r>
            <a:r>
              <a:rPr lang="zh-HK" altLang="en-US" sz="2400" b="1" dirty="0" smtClean="0">
                <a:latin typeface="FangSong" panose="02010609060101010101" pitchFamily="49" charset="-122"/>
                <a:ea typeface="FangSong" panose="02010609060101010101" pitchFamily="49" charset="-122"/>
                <a:cs typeface="Arial" panose="020B0604020202020204" pitchFamily="34" charset="0"/>
              </a:rPr>
              <a:t>千</a:t>
            </a:r>
            <a:r>
              <a:rPr lang="zh-HK" altLang="en-US" sz="2400" b="1" dirty="0">
                <a:latin typeface="FangSong" panose="02010609060101010101" pitchFamily="49" charset="-122"/>
                <a:ea typeface="FangSong" panose="02010609060101010101" pitchFamily="49" charset="-122"/>
                <a:cs typeface="Arial" panose="020B0604020202020204" pitchFamily="34" charset="0"/>
              </a:rPr>
              <a:t>字</a:t>
            </a:r>
            <a:r>
              <a:rPr lang="zh-HK" altLang="en-US" sz="2400" b="1" dirty="0" smtClean="0">
                <a:latin typeface="FangSong" panose="02010609060101010101" pitchFamily="49" charset="-122"/>
                <a:ea typeface="FangSong" panose="02010609060101010101" pitchFamily="49" charset="-122"/>
                <a:cs typeface="Arial" panose="020B0604020202020204" pitchFamily="34" charset="0"/>
              </a:rPr>
              <a:t>文</a:t>
            </a:r>
            <a:r>
              <a:rPr lang="en-US" altLang="zh-HK" sz="2400" dirty="0" smtClean="0">
                <a:latin typeface="FangSong" panose="02010609060101010101" pitchFamily="49" charset="-122"/>
                <a:ea typeface="FangSong" panose="02010609060101010101" pitchFamily="49" charset="-122"/>
                <a:cs typeface="Arial" panose="020B0604020202020204" pitchFamily="34" charset="0"/>
              </a:rPr>
              <a:t>,</a:t>
            </a:r>
            <a:r>
              <a:rPr lang="zh-HK" altLang="en-US" sz="2400" b="1" dirty="0" smtClean="0">
                <a:latin typeface="FangSong" panose="02010609060101010101" pitchFamily="49" charset="-122"/>
                <a:ea typeface="FangSong" panose="02010609060101010101" pitchFamily="49" charset="-122"/>
                <a:cs typeface="Arial" panose="020B0604020202020204" pitchFamily="34" charset="0"/>
              </a:rPr>
              <a:t>千</a:t>
            </a:r>
            <a:r>
              <a:rPr lang="zh-HK" altLang="en-US" sz="2400" b="1" dirty="0">
                <a:latin typeface="FangSong" panose="02010609060101010101" pitchFamily="49" charset="-122"/>
                <a:ea typeface="FangSong" panose="02010609060101010101" pitchFamily="49" charset="-122"/>
                <a:cs typeface="Arial" panose="020B0604020202020204" pitchFamily="34" charset="0"/>
              </a:rPr>
              <a:t>家</a:t>
            </a:r>
            <a:r>
              <a:rPr lang="zh-HK" altLang="en-US" sz="2400" b="1" dirty="0" smtClean="0">
                <a:latin typeface="FangSong" panose="02010609060101010101" pitchFamily="49" charset="-122"/>
                <a:ea typeface="FangSong" panose="02010609060101010101" pitchFamily="49" charset="-122"/>
                <a:cs typeface="Arial" panose="020B0604020202020204" pitchFamily="34" charset="0"/>
              </a:rPr>
              <a:t>詩</a:t>
            </a:r>
            <a:r>
              <a:rPr lang="en-US" altLang="zh-HK" sz="2400" dirty="0" smtClean="0">
                <a:latin typeface="FangSong" panose="02010609060101010101" pitchFamily="49" charset="-122"/>
                <a:ea typeface="FangSong" panose="02010609060101010101" pitchFamily="49" charset="-122"/>
                <a:cs typeface="Arial" panose="020B0604020202020204" pitchFamily="34" charset="0"/>
              </a:rPr>
              <a:t>,</a:t>
            </a:r>
            <a:r>
              <a:rPr lang="zh-HK" altLang="en-US" sz="2400" b="1" dirty="0" smtClean="0">
                <a:latin typeface="FangSong" panose="02010609060101010101" pitchFamily="49" charset="-122"/>
                <a:ea typeface="FangSong" panose="02010609060101010101" pitchFamily="49" charset="-122"/>
                <a:cs typeface="Arial" panose="020B0604020202020204" pitchFamily="34" charset="0"/>
              </a:rPr>
              <a:t>幼</a:t>
            </a:r>
            <a:r>
              <a:rPr lang="zh-HK" altLang="en-US" sz="2400" b="1" dirty="0">
                <a:latin typeface="FangSong" panose="02010609060101010101" pitchFamily="49" charset="-122"/>
                <a:ea typeface="FangSong" panose="02010609060101010101" pitchFamily="49" charset="-122"/>
                <a:cs typeface="Arial" panose="020B0604020202020204" pitchFamily="34" charset="0"/>
              </a:rPr>
              <a:t>學瓊</a:t>
            </a:r>
            <a:r>
              <a:rPr lang="zh-HK" altLang="en-US" sz="2400" b="1" dirty="0" smtClean="0">
                <a:latin typeface="FangSong" panose="02010609060101010101" pitchFamily="49" charset="-122"/>
                <a:ea typeface="FangSong" panose="02010609060101010101" pitchFamily="49" charset="-122"/>
                <a:cs typeface="Arial" panose="020B0604020202020204" pitchFamily="34" charset="0"/>
              </a:rPr>
              <a:t>林</a:t>
            </a:r>
            <a:r>
              <a:rPr lang="en-US" altLang="zh-HK" sz="2400" dirty="0" smtClean="0">
                <a:latin typeface="FangSong" panose="02010609060101010101" pitchFamily="49" charset="-122"/>
                <a:ea typeface="FangSong" panose="02010609060101010101" pitchFamily="49" charset="-122"/>
                <a:cs typeface="Arial" panose="020B0604020202020204" pitchFamily="34" charset="0"/>
              </a:rPr>
              <a:t>,</a:t>
            </a:r>
            <a:r>
              <a:rPr lang="zh-HK" altLang="en-US" sz="2400" b="1" dirty="0" smtClean="0">
                <a:latin typeface="FangSong" panose="02010609060101010101" pitchFamily="49" charset="-122"/>
                <a:ea typeface="FangSong" panose="02010609060101010101" pitchFamily="49" charset="-122"/>
                <a:cs typeface="Arial" panose="020B0604020202020204" pitchFamily="34" charset="0"/>
              </a:rPr>
              <a:t>龍</a:t>
            </a:r>
            <a:r>
              <a:rPr lang="zh-HK" altLang="en-US" sz="2400" b="1" dirty="0">
                <a:latin typeface="FangSong" panose="02010609060101010101" pitchFamily="49" charset="-122"/>
                <a:ea typeface="FangSong" panose="02010609060101010101" pitchFamily="49" charset="-122"/>
                <a:cs typeface="Arial" panose="020B0604020202020204" pitchFamily="34" charset="0"/>
              </a:rPr>
              <a:t>文鞭</a:t>
            </a:r>
            <a:r>
              <a:rPr lang="zh-HK" altLang="en-US" sz="2400" b="1" dirty="0" smtClean="0">
                <a:latin typeface="FangSong" panose="02010609060101010101" pitchFamily="49" charset="-122"/>
                <a:ea typeface="FangSong" panose="02010609060101010101" pitchFamily="49" charset="-122"/>
                <a:cs typeface="Arial" panose="020B0604020202020204" pitchFamily="34" charset="0"/>
              </a:rPr>
              <a:t>影</a:t>
            </a:r>
            <a:r>
              <a:rPr lang="en-US" altLang="zh-HK" sz="2400" dirty="0" smtClean="0">
                <a:latin typeface="FangSong" panose="02010609060101010101" pitchFamily="49" charset="-122"/>
                <a:ea typeface="FangSong" panose="02010609060101010101" pitchFamily="49" charset="-122"/>
                <a:cs typeface="Arial" panose="020B0604020202020204" pitchFamily="34" charset="0"/>
              </a:rPr>
              <a:t>,</a:t>
            </a:r>
            <a:r>
              <a:rPr lang="zh-HK" altLang="en-US" sz="2400" b="1" dirty="0" smtClean="0">
                <a:latin typeface="FangSong" panose="02010609060101010101" pitchFamily="49" charset="-122"/>
                <a:ea typeface="FangSong" panose="02010609060101010101" pitchFamily="49" charset="-122"/>
                <a:cs typeface="Arial" panose="020B0604020202020204" pitchFamily="34" charset="0"/>
              </a:rPr>
              <a:t>增</a:t>
            </a:r>
            <a:r>
              <a:rPr lang="zh-HK" altLang="en-US" sz="2400" b="1" dirty="0">
                <a:latin typeface="FangSong" panose="02010609060101010101" pitchFamily="49" charset="-122"/>
                <a:ea typeface="FangSong" panose="02010609060101010101" pitchFamily="49" charset="-122"/>
                <a:cs typeface="Arial" panose="020B0604020202020204" pitchFamily="34" charset="0"/>
              </a:rPr>
              <a:t>廣賢文</a:t>
            </a:r>
            <a:r>
              <a:rPr lang="en-US" altLang="zh-HK" sz="2400" dirty="0">
                <a:latin typeface="Georgia" panose="02040502050405020303" pitchFamily="18" charset="0"/>
                <a:cs typeface="Arial" panose="020B0604020202020204" pitchFamily="34" charset="0"/>
              </a:rPr>
              <a:t>. </a:t>
            </a:r>
            <a:r>
              <a:rPr lang="en-US" altLang="zh-HK" sz="2400" dirty="0" smtClean="0">
                <a:latin typeface="Georgia" panose="02040502050405020303" pitchFamily="18" charset="0"/>
                <a:cs typeface="Arial" panose="020B0604020202020204" pitchFamily="34" charset="0"/>
              </a:rPr>
              <a:t> </a:t>
            </a:r>
            <a:endParaRPr lang="en-US" altLang="zh-CN" sz="2400" dirty="0" smtClean="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US" altLang="zh-CN" sz="2400" dirty="0" smtClean="0">
                <a:latin typeface="Georgia" panose="02040502050405020303" pitchFamily="18" charset="0"/>
                <a:cs typeface="Arial" panose="020B0604020202020204" pitchFamily="34" charset="0"/>
              </a:rPr>
              <a:t>They </a:t>
            </a:r>
            <a:r>
              <a:rPr lang="en-US" altLang="zh-CN" sz="2400" dirty="0">
                <a:latin typeface="Georgia" panose="02040502050405020303" pitchFamily="18" charset="0"/>
                <a:cs typeface="Arial" panose="020B0604020202020204" pitchFamily="34" charset="0"/>
              </a:rPr>
              <a:t>were used to rhymed texts and parallel sentences</a:t>
            </a:r>
            <a:r>
              <a:rPr lang="en-US" altLang="zh-CN" sz="2400" dirty="0" smtClean="0">
                <a:latin typeface="Georgia" panose="02040502050405020303" pitchFamily="18" charset="0"/>
                <a:cs typeface="Arial" panose="020B0604020202020204" pitchFamily="34" charset="0"/>
              </a:rPr>
              <a:t>.</a:t>
            </a:r>
            <a:endParaRPr lang="en-US" altLang="zh-CN" sz="2400" dirty="0">
              <a:latin typeface="Georgia" panose="02040502050405020303" pitchFamily="18" charset="0"/>
              <a:cs typeface="Arial" panose="020B0604020202020204" pitchFamily="34" charset="0"/>
            </a:endParaRPr>
          </a:p>
        </p:txBody>
      </p:sp>
    </p:spTree>
    <p:extLst>
      <p:ext uri="{BB962C8B-B14F-4D97-AF65-F5344CB8AC3E}">
        <p14:creationId xmlns:p14="http://schemas.microsoft.com/office/powerpoint/2010/main" val="3246991937"/>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xecutive">
  <a:themeElements>
    <a:clrScheme name="Executive">
      <a:dk1>
        <a:sysClr val="windowText" lastClr="000000"/>
      </a:dk1>
      <a:lt1>
        <a:sysClr val="window" lastClr="FFFFFF"/>
      </a:lt1>
      <a:dk2>
        <a:srgbClr val="2F5897"/>
      </a:dk2>
      <a:lt2>
        <a:srgbClr val="E4E9EF"/>
      </a:lt2>
      <a:accent1>
        <a:srgbClr val="6076B4"/>
      </a:accent1>
      <a:accent2>
        <a:srgbClr val="9C5252"/>
      </a:accent2>
      <a:accent3>
        <a:srgbClr val="E68422"/>
      </a:accent3>
      <a:accent4>
        <a:srgbClr val="846648"/>
      </a:accent4>
      <a:accent5>
        <a:srgbClr val="63891F"/>
      </a:accent5>
      <a:accent6>
        <a:srgbClr val="758085"/>
      </a:accent6>
      <a:hlink>
        <a:srgbClr val="3399FF"/>
      </a:hlink>
      <a:folHlink>
        <a:srgbClr val="B2B2B2"/>
      </a:folHlink>
    </a:clrScheme>
    <a:fontScheme name="Executive">
      <a:majorFont>
        <a:latin typeface="Century Gothic"/>
        <a:ea typeface=""/>
        <a:cs typeface=""/>
        <a:font script="Jpan" typeface="HGｺﾞｼｯｸM"/>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xecutiv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8575" cap="flat" cmpd="sng" algn="ctr">
          <a:solidFill>
            <a:schemeClr val="phClr"/>
          </a:solidFill>
          <a:prstDash val="solid"/>
        </a:ln>
        <a:ln w="508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50000">
              <a:schemeClr val="phClr">
                <a:tint val="80000"/>
                <a:satMod val="250000"/>
              </a:schemeClr>
            </a:gs>
            <a:gs pos="76000">
              <a:schemeClr val="phClr">
                <a:tint val="90000"/>
                <a:shade val="90000"/>
                <a:satMod val="200000"/>
              </a:schemeClr>
            </a:gs>
            <a:gs pos="92000">
              <a:schemeClr val="phClr">
                <a:tint val="90000"/>
                <a:shade val="70000"/>
                <a:satMod val="250000"/>
              </a:schemeClr>
            </a:gs>
          </a:gsLst>
          <a:path path="circle">
            <a:fillToRect l="50000" t="50000" r="50000" b="50000"/>
          </a:path>
        </a:gradFill>
        <a:blipFill>
          <a:blip xmlns:r="http://schemas.openxmlformats.org/officeDocument/2006/relationships" r:embed="rId1">
            <a:duotone>
              <a:schemeClr val="phClr">
                <a:tint val="95000"/>
              </a:schemeClr>
              <a:schemeClr val="phClr">
                <a:shade val="9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Executive</Template>
  <TotalTime>50558</TotalTime>
  <Words>3564</Words>
  <Application>Microsoft Office PowerPoint</Application>
  <PresentationFormat>On-screen Show (4:3)</PresentationFormat>
  <Paragraphs>354</Paragraphs>
  <Slides>45</Slides>
  <Notes>11</Notes>
  <HiddenSlides>0</HiddenSlides>
  <MMClips>0</MMClips>
  <ScaleCrop>false</ScaleCrop>
  <HeadingPairs>
    <vt:vector size="4" baseType="variant">
      <vt:variant>
        <vt:lpstr>Theme</vt:lpstr>
      </vt:variant>
      <vt:variant>
        <vt:i4>1</vt:i4>
      </vt:variant>
      <vt:variant>
        <vt:lpstr>Slide Titles</vt:lpstr>
      </vt:variant>
      <vt:variant>
        <vt:i4>45</vt:i4>
      </vt:variant>
    </vt:vector>
  </HeadingPairs>
  <TitlesOfParts>
    <vt:vector size="46" baseType="lpstr">
      <vt:lpstr>Executive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孝親尊師知恩報恩</dc:creator>
  <cp:lastModifiedBy>Robbie</cp:lastModifiedBy>
  <cp:revision>599</cp:revision>
  <dcterms:created xsi:type="dcterms:W3CDTF">2016-12-03T11:57:52Z</dcterms:created>
  <dcterms:modified xsi:type="dcterms:W3CDTF">2022-03-31T18:03:14Z</dcterms:modified>
</cp:coreProperties>
</file>