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4"/>
  </p:sldMasterIdLst>
  <p:sldIdLst>
    <p:sldId id="256" r:id="rId5"/>
    <p:sldId id="257" r:id="rId6"/>
    <p:sldId id="258" r:id="rId7"/>
    <p:sldId id="259" r:id="rId8"/>
    <p:sldId id="268" r:id="rId9"/>
    <p:sldId id="272" r:id="rId10"/>
    <p:sldId id="260" r:id="rId11"/>
    <p:sldId id="261" r:id="rId12"/>
    <p:sldId id="262" r:id="rId13"/>
    <p:sldId id="263" r:id="rId14"/>
    <p:sldId id="271" r:id="rId15"/>
    <p:sldId id="264" r:id="rId16"/>
    <p:sldId id="265" r:id="rId17"/>
    <p:sldId id="266" r:id="rId18"/>
    <p:sldId id="267" r:id="rId19"/>
    <p:sldId id="270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4EB791-D9D3-4805-9583-F58125D24A2F}" v="175" dt="2025-11-06T11:56:05.3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Sin estilo, cuadrícula de la tabla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88033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85921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62415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273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1226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8940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51730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59813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90833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08475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059616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689604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l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834113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44637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27536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70835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7F92E-673A-4701-93BA-AF1CC803731E}" type="datetimeFigureOut">
              <a:rPr lang="es-ES" smtClean="0"/>
              <a:t>07/11/2025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45379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areer-advice/interviewing/group-interview" TargetMode="External"/><Relationship Id="rId2" Type="http://schemas.openxmlformats.org/officeDocument/2006/relationships/hyperlink" Target="https://uk.indeed.com/career-advice/interviewing/online-job-interview-tips?utm_source=chatgp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indeed.com/career-advice/career-development/questioning-techniques?utm_source=chatgpt.com" TargetMode="External"/><Relationship Id="rId4" Type="http://schemas.openxmlformats.org/officeDocument/2006/relationships/hyperlink" Target="https://uk.indeed.com/career-advice/interviewing/face-to-face-interviews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ince2.com/uk/blog/a-deep-dive-into-the-role-of-a-project-support-officer?utm_source=chatgpt.com" TargetMode="External"/><Relationship Id="rId2" Type="http://schemas.openxmlformats.org/officeDocument/2006/relationships/hyperlink" Target="http://prospects.ac.uk/job-profiles/project-manage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davidsonmorris.com/person-specification/" TargetMode="External"/><Relationship Id="rId4" Type="http://schemas.openxmlformats.org/officeDocument/2006/relationships/hyperlink" Target="https://www.studysmarter.co.uk/explanations/engineering/professional-engineering/it-skil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AFDDD89-2279-045E-4306-6D7E2BAD74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1872" y="100850"/>
            <a:ext cx="9668256" cy="23876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FD6F4F71-28EA-3BA4-74D5-B00934E614D8}"/>
              </a:ext>
            </a:extLst>
          </p:cNvPr>
          <p:cNvSpPr txBox="1"/>
          <p:nvPr/>
        </p:nvSpPr>
        <p:spPr>
          <a:xfrm>
            <a:off x="954024" y="3834670"/>
            <a:ext cx="926896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Nicolas Sanchez Navarrete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 2413598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Module: LCLM_5002 - Developing and Managing Individuals and Teams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Teacher: Toyin Adisa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Title Assigment: Component 1- Individual Presentation </a:t>
            </a:r>
          </a:p>
        </p:txBody>
      </p:sp>
    </p:spTree>
    <p:extLst>
      <p:ext uri="{BB962C8B-B14F-4D97-AF65-F5344CB8AC3E}">
        <p14:creationId xmlns:p14="http://schemas.microsoft.com/office/powerpoint/2010/main" val="1853379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8036990-18CF-F749-4357-71D52EB76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E0AF448D-5B91-364C-8A82-755A34317429}"/>
              </a:ext>
            </a:extLst>
          </p:cNvPr>
          <p:cNvSpPr txBox="1"/>
          <p:nvPr/>
        </p:nvSpPr>
        <p:spPr>
          <a:xfrm>
            <a:off x="1089660" y="2268728"/>
            <a:ext cx="1001268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Brief Introduction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Recruitment Process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Face to Face Interview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Group Interview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Phone Interview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Face to Face Interview to Project Manager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Online Interview to Project Manager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624885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70F4CD4-02D2-0C85-0B2A-40A462BE4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BRIEF INTRODUCTION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86FBE8F-190C-9C51-C507-3B120AB282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56663" y="2274838"/>
            <a:ext cx="11163634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Founded in 1864, head office in London.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Operates John Lewis stores and Waitrose supermarkets.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 80,000 employees.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Known for its strong culture, where employees are co-owners.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Highly structured recruitment and selection systems.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Relevant for studying job analysis, job design, and modern interview methods.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77B5921B-65C4-F408-FE8E-19D8BDF40E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971" y="4370831"/>
            <a:ext cx="4323664" cy="2819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663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E2A931E-BB46-0926-12CA-93DF1C498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1200722" cy="13208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RECRUITMENT PROCESS – JOB ANALYSIS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C160FAA-9159-4AE0-212B-614B70D561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60214" y="1561069"/>
            <a:ext cx="10021146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Identifies tasks, responsibilities, and </a:t>
            </a:r>
            <a:r>
              <a:rPr kumimoji="0" lang="es-ES" altLang="es-ES" sz="240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skills</a:t>
            </a: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required for a role.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Helps understand what the job involves before hiring starts.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ES" altLang="es-ES" sz="2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Methods used: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s-ES" altLang="es-ES" sz="2400" dirty="0">
                <a:solidFill>
                  <a:schemeClr val="tx1"/>
                </a:solidFill>
                <a:latin typeface="Arial" panose="020B0604020202020204" pitchFamily="34" charset="0"/>
              </a:rPr>
              <a:t>- </a:t>
            </a: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Observation (for retail roles)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Interviews </a:t>
            </a:r>
            <a:r>
              <a:rPr kumimoji="0" lang="es-ES" altLang="es-ES" sz="240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with</a:t>
            </a: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managers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Review of existing job documents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ES" altLang="es-ES" sz="2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Outcomes of job analysis: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Clear understanding of duties.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Identification of </a:t>
            </a:r>
            <a:r>
              <a:rPr kumimoji="0" lang="es-ES" altLang="es-ES" sz="240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skills</a:t>
            </a: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competencias.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Basis for creating Job Description and Person Specification.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altLang="es-E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3315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9F6DFC-C86F-6AA1-3A48-A877C51FC8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DEEE49D-26AA-E32E-8702-D18B00B88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1200722" cy="13208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RECRUITMENT PROCESS – JOB DESCRIPTION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EE07E4CC-A865-A896-B1F0-08066C0ACBF8}"/>
              </a:ext>
            </a:extLst>
          </p:cNvPr>
          <p:cNvSpPr txBox="1"/>
          <p:nvPr/>
        </p:nvSpPr>
        <p:spPr>
          <a:xfrm>
            <a:off x="786384" y="2122424"/>
            <a:ext cx="1061923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Job Title (e.g., Project Support Officer)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Location (e.g., London Head Office)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Main duties: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Supporting project managers.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Collecting and analysing data.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Coordinating meetings and documentation.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Reporting Line: Reports to Project Manager.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Working conditions: Hybrid/office-based.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Purpose: To ensure effective delivery of business transformation tasks.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664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EC5D78-7FEF-E1AD-83F3-7046B6B0F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778EDE1-65F0-C699-98E8-FF5281FBA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1200722" cy="13208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a 2">
            <a:extLst>
              <a:ext uri="{FF2B5EF4-FFF2-40B4-BE49-F238E27FC236}">
                <a16:creationId xmlns:a16="http://schemas.microsoft.com/office/drawing/2014/main" id="{5C3EA26B-073A-D1D7-2EF1-0E1C6A7D4C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8189776"/>
              </p:ext>
            </p:extLst>
          </p:nvPr>
        </p:nvGraphicFramePr>
        <p:xfrm>
          <a:off x="926083" y="2418757"/>
          <a:ext cx="10339833" cy="2931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46611">
                  <a:extLst>
                    <a:ext uri="{9D8B030D-6E8A-4147-A177-3AD203B41FA5}">
                      <a16:colId xmlns:a16="http://schemas.microsoft.com/office/drawing/2014/main" val="2449216572"/>
                    </a:ext>
                  </a:extLst>
                </a:gridCol>
                <a:gridCol w="3446611">
                  <a:extLst>
                    <a:ext uri="{9D8B030D-6E8A-4147-A177-3AD203B41FA5}">
                      <a16:colId xmlns:a16="http://schemas.microsoft.com/office/drawing/2014/main" val="2684954959"/>
                    </a:ext>
                  </a:extLst>
                </a:gridCol>
                <a:gridCol w="3446611">
                  <a:extLst>
                    <a:ext uri="{9D8B030D-6E8A-4147-A177-3AD203B41FA5}">
                      <a16:colId xmlns:a16="http://schemas.microsoft.com/office/drawing/2014/main" val="27482404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Criteria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Essential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Desirable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8638918"/>
                  </a:ext>
                </a:extLst>
              </a:tr>
              <a:tr h="463974">
                <a:tc>
                  <a:txBody>
                    <a:bodyPr/>
                    <a:lstStyle/>
                    <a:p>
                      <a:r>
                        <a:rPr lang="en-GB" dirty="0"/>
                        <a:t>Education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 in Business or Management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Project Management Certification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87743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Experience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1-2 years in admin or project support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Experience in business transformation projects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23861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Skills 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IT knowledge, communication, organisation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Knowledge of project management software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50953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Attributes 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Punctual, proactive, adaptable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Leadership potential and creativity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6425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561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6D867FA-D657-30F3-2F1B-DCB9AF918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 TO FACE INTERVIEW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81AC3A74-86DE-787C-A6D0-9F30F7ACA1AC}"/>
              </a:ext>
            </a:extLst>
          </p:cNvPr>
          <p:cNvSpPr txBox="1"/>
          <p:nvPr/>
        </p:nvSpPr>
        <p:spPr>
          <a:xfrm>
            <a:off x="637032" y="1691640"/>
            <a:ext cx="1091793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Conducted at office or retail site.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Allows assessment of: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Body language.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Professionalism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Common structure: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Competency-based questions (STAR method)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Technical questions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Behavioural questions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Useful for customer-facing or leadership roles.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2990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3B54F8F-A82F-0ABA-251A-FE80C4E4D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INTERVIEW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F0B9F2AA-6C7D-7D9A-BB57-E69CA338FCC5}"/>
              </a:ext>
            </a:extLst>
          </p:cNvPr>
          <p:cNvSpPr txBox="1"/>
          <p:nvPr/>
        </p:nvSpPr>
        <p:spPr>
          <a:xfrm>
            <a:off x="1034796" y="1225689"/>
            <a:ext cx="1012240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Used to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assess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how candidates interact, collaborate and communicate.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Typical for customer service or retail leadership roles.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Activities include: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Group problem-solving tasks.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Discussions.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Team presentations.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Assesses: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Leadership.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Teamwork.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Confidence.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Decision-making.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Benefits: Efficient and reveals interpersonal skills.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9487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AC203C3-6CC5-8F7B-D81C-C4E2C9B10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 INTERVIEW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35433FF0-57D5-3573-ED9F-7BFE6B01C3A3}"/>
              </a:ext>
            </a:extLst>
          </p:cNvPr>
          <p:cNvSpPr txBox="1"/>
          <p:nvPr/>
        </p:nvSpPr>
        <p:spPr>
          <a:xfrm>
            <a:off x="813816" y="1609344"/>
            <a:ext cx="105430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Conducted through MS Teams, Zoom, or Google Meet.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Increasingly popular post-pandemic.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Time-efficient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Cost-effective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Accessible for long-distance candidates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Technical issues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Reduced non-verbal cues.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Often used as first stage screening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2539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C781E8F-554A-8421-8451-46249DA7B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993C9F38-88E4-1643-BA5F-6F1C3CF26727}"/>
              </a:ext>
            </a:extLst>
          </p:cNvPr>
          <p:cNvSpPr txBox="1"/>
          <p:nvPr/>
        </p:nvSpPr>
        <p:spPr>
          <a:xfrm>
            <a:off x="996696" y="1647242"/>
            <a:ext cx="95737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Probing Questions: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Dig deeper into candidate responses.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clarify vague answers.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Shows the candidate’s real involvement in past tasks.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Essential for roles involving responsibility and problem-solving.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4350A853-FD50-85F9-8881-3D2D29600C5B}"/>
              </a:ext>
            </a:extLst>
          </p:cNvPr>
          <p:cNvSpPr txBox="1"/>
          <p:nvPr/>
        </p:nvSpPr>
        <p:spPr>
          <a:xfrm>
            <a:off x="1094232" y="4169664"/>
            <a:ext cx="100035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Socratic Questions: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Encourage reasoning and reflection.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Ask the candidate why and how they made decisions.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Tests critical thinking and decision making.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Ideal for project-based or analytical roles.</a:t>
            </a:r>
          </a:p>
        </p:txBody>
      </p:sp>
    </p:spTree>
    <p:extLst>
      <p:ext uri="{BB962C8B-B14F-4D97-AF65-F5344CB8AC3E}">
        <p14:creationId xmlns:p14="http://schemas.microsoft.com/office/powerpoint/2010/main" val="2808409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03E1FF-FDFE-DCEB-1E34-C760B38D44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E17739D-5620-AC5F-EE89-E1382B169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11B2DEFC-C932-5250-9BEC-52AC173D63E1}"/>
              </a:ext>
            </a:extLst>
          </p:cNvPr>
          <p:cNvSpPr txBox="1"/>
          <p:nvPr/>
        </p:nvSpPr>
        <p:spPr>
          <a:xfrm>
            <a:off x="1094232" y="1624666"/>
            <a:ext cx="1000353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Leading Questions: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Suggest a desired answer.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Example: “You work well under pressure, right?”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Useful when confirming specific details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guide candidates who are unclear.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influence the candidate’s answer.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Reduces fairness and objectivity.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Should be used rarely and carefully</a:t>
            </a:r>
          </a:p>
        </p:txBody>
      </p:sp>
    </p:spTree>
    <p:extLst>
      <p:ext uri="{BB962C8B-B14F-4D97-AF65-F5344CB8AC3E}">
        <p14:creationId xmlns:p14="http://schemas.microsoft.com/office/powerpoint/2010/main" val="35604149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BFFF151-6435-F545-B812-D10111059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2426018" cy="13208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 TO FACE INTERVIEW TO PROJECT MANAGER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3EA10D48-879A-020E-951F-83AEE79AFB6B}"/>
              </a:ext>
            </a:extLst>
          </p:cNvPr>
          <p:cNvSpPr txBox="1"/>
          <p:nvPr/>
        </p:nvSpPr>
        <p:spPr>
          <a:xfrm>
            <a:off x="856488" y="1464056"/>
            <a:ext cx="10479024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Face-to-Face Interview (Project Manager Role)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Conducted at the company’s London office.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Structured competency-based interview.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Focus areas: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Leadership style and past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team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management.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Experience handling project deadlines.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Conflict resolution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stakeholders.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Budget management and risk mitigation.</a:t>
            </a:r>
          </a:p>
          <a:p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2000" b="1" dirty="0">
                <a:latin typeface="Arial" panose="020B0604020202020204" pitchFamily="34" charset="0"/>
                <a:cs typeface="Arial" panose="020B0604020202020204" pitchFamily="34" charset="0"/>
              </a:rPr>
              <a:t>Assesment criteria: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Body language and confidence.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clarity.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Ability to justify decisions using real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Face-to-face interviews help evaluate presence, professionalism, and strategic thinking.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074218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5004BF8-B126-2F27-D025-438BCEC0B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1054418" cy="13208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 INTERVIEW FOR PROJECT MANAGER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D654E9EE-FD10-69A5-E8E5-FF57BCA03FB9}"/>
              </a:ext>
            </a:extLst>
          </p:cNvPr>
          <p:cNvSpPr txBox="1"/>
          <p:nvPr/>
        </p:nvSpPr>
        <p:spPr>
          <a:xfrm>
            <a:off x="1167322" y="1372884"/>
            <a:ext cx="1007444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Online Interview (Project Manager Role):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First-stage remote interview via MS Teams or Zoom.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Used to assess professional experience and project knowledge.</a:t>
            </a:r>
          </a:p>
          <a:p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Focus areas: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Use of project management tolos (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., MS Project, Trello, Jira)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Ability to manage hybrid or remote teams.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Problem-solving rough scenarios.</a:t>
            </a:r>
          </a:p>
          <a:p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Faster scheduling.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Allows reviewing candidates from different locations.</a:t>
            </a:r>
          </a:p>
          <a:p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Technical issues may disrupt conversation.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Harder to assess non-verbal communication.</a:t>
            </a:r>
          </a:p>
          <a:p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Useful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for shortlisting candidates before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face-to-face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final interview.</a:t>
            </a:r>
          </a:p>
        </p:txBody>
      </p:sp>
    </p:spTree>
    <p:extLst>
      <p:ext uri="{BB962C8B-B14F-4D97-AF65-F5344CB8AC3E}">
        <p14:creationId xmlns:p14="http://schemas.microsoft.com/office/powerpoint/2010/main" val="38773601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C669B1-D66A-9DA0-C688-763B3F41A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8D497C31-60DB-CAE5-E352-BB82FB1FA830}"/>
              </a:ext>
            </a:extLst>
          </p:cNvPr>
          <p:cNvSpPr txBox="1"/>
          <p:nvPr/>
        </p:nvSpPr>
        <p:spPr>
          <a:xfrm>
            <a:off x="886968" y="1718056"/>
            <a:ext cx="90342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structured recruitment process ensures fairness, clarity, and better hiring decisions.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Job Analysis -&gt; defines what the organisation needs.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Job Description -&gt; outlines duties and responsibilities.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Person Specification -&gt; identifies required skills and attributes.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Different interview types -&gt; group, face-to-face, online, offer different insights.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Probing and Socratic questions help assess depth, reasoning, and real competencies.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Leading questions should be used cautiously due to potential bias.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For roles like Project Manager, combining online interviews and face-to-face interviews supports a reliable selection process.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professional approach improves team performance and supports successful business transformation.</a:t>
            </a:r>
            <a:endParaRPr lang="es-E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96594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B7B3F7D-328B-D95A-8B6C-76F0DBCAA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2DA6B76A-4DEB-C8A0-9598-48A56029E97A}"/>
              </a:ext>
            </a:extLst>
          </p:cNvPr>
          <p:cNvSpPr txBox="1"/>
          <p:nvPr/>
        </p:nvSpPr>
        <p:spPr>
          <a:xfrm>
            <a:off x="457200" y="1720840"/>
            <a:ext cx="114757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- Indeed, Editorial Team (2025) 10 Online Job Interview Tips – Indeed, Updated 4th March 2025. Available at: 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https://uk.indeed.com/career-advice/interviewing/online-job-interview-tips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(Accessed: 7th November 2025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Indeed, Editorial Team (2025) 7 Example Group Interview Questions (Plus Sample Answers) – Indeed, Updated 10 April 2025. Available at: 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https://uk.indeed.com/career-advice/interviewing/group-interview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(Accessed:7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November 2025)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Indeed, Editorial Team (2025) How to Approach Face-to-Face Interviews (With Tips) – Indeed, Updated 5 June 2025. Available at 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https://uk.indeed.com/career-advice/interviewing/face-to-face-interviews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(Accessed: 7th November 2025)</a:t>
            </a:r>
          </a:p>
          <a:p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- Indeed Editorial Team (2025) 10 Effective Questioning Techniques (With Tips). Indeed. Available at: 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https://www.indeed.com/career-advice/career-development/questioning-techniques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(Accessed: 8th November 2025)</a:t>
            </a:r>
          </a:p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1044394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7DCB3E-0D6B-9038-9319-25BB520AAC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6E1ECAC-4875-09ED-5365-A5711BAEA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36ED39BD-72B9-9454-0AF7-1864E3EE9D73}"/>
              </a:ext>
            </a:extLst>
          </p:cNvPr>
          <p:cNvSpPr txBox="1"/>
          <p:nvPr/>
        </p:nvSpPr>
        <p:spPr>
          <a:xfrm>
            <a:off x="879348" y="1997839"/>
            <a:ext cx="104333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Prospects (2025) Project Manager job profile. Prospects. Available at: </a:t>
            </a:r>
            <a:r>
              <a:rPr lang="es-ES" dirty="0">
                <a:hlinkClick r:id="rId2"/>
              </a:rPr>
              <a:t>http://prospects.ac.uk/job-profiles/project-manager</a:t>
            </a:r>
            <a:r>
              <a:rPr lang="es-ES" dirty="0"/>
              <a:t> (Accessed: 08th November 2025)</a:t>
            </a:r>
          </a:p>
          <a:p>
            <a:endParaRPr lang="es-ES" dirty="0"/>
          </a:p>
          <a:p>
            <a:r>
              <a:rPr lang="es-ES" dirty="0"/>
              <a:t>- PRINCE2 (ILX Marketing Team) (2025) ‘A deep dive into the role of a project support officer’. Blog, 15 April. Available at: </a:t>
            </a:r>
            <a:r>
              <a:rPr lang="es-ES" dirty="0">
                <a:hlinkClick r:id="rId3"/>
              </a:rPr>
              <a:t>https://www.prince2.com/uk/blog/a-deep-dive-into-the-role-of-a-project-support-officer</a:t>
            </a:r>
            <a:r>
              <a:rPr lang="es-ES" dirty="0"/>
              <a:t> (Accessed: 09th November 2025)</a:t>
            </a:r>
          </a:p>
          <a:p>
            <a:endParaRPr lang="es-ES" dirty="0"/>
          </a:p>
          <a:p>
            <a:r>
              <a:rPr lang="es-ES" dirty="0"/>
              <a:t>- StudySmarter (2023) ‘IT Skills: Meaning, Examples &amp; Tools’. StudySmarter. Available at: </a:t>
            </a:r>
            <a:r>
              <a:rPr lang="es-ES" dirty="0">
                <a:hlinkClick r:id="rId4"/>
              </a:rPr>
              <a:t>https://www.studysmarter.co.uk/explanations/engineering/professional-engineering/it-skills/</a:t>
            </a:r>
            <a:r>
              <a:rPr lang="es-ES" dirty="0"/>
              <a:t> (Accessed: 10th November 2025)</a:t>
            </a:r>
          </a:p>
          <a:p>
            <a:endParaRPr lang="es-ES" dirty="0"/>
          </a:p>
          <a:p>
            <a:r>
              <a:rPr lang="es-ES" dirty="0"/>
              <a:t>- DavidsonMorris (2025) ‘Person Specification: Guide for Employers’. DavidsonMorris. Available at: </a:t>
            </a:r>
            <a:r>
              <a:rPr lang="es-ES" dirty="0">
                <a:hlinkClick r:id="rId5"/>
              </a:rPr>
              <a:t>https://www.davidsonmorris.com/person-specification/</a:t>
            </a:r>
            <a:r>
              <a:rPr lang="es-ES" dirty="0"/>
              <a:t> (Accessed: 11th November 2025)</a:t>
            </a:r>
          </a:p>
        </p:txBody>
      </p:sp>
    </p:spTree>
    <p:extLst>
      <p:ext uri="{BB962C8B-B14F-4D97-AF65-F5344CB8AC3E}">
        <p14:creationId xmlns:p14="http://schemas.microsoft.com/office/powerpoint/2010/main" val="291762716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a">
  <a:themeElements>
    <a:clrScheme name="Fac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11" ma:contentTypeDescription="Create a new document." ma:contentTypeScope="" ma:versionID="73fbadd343a584568b8f71756766e0c2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1b6a5cfcf38b6d5c0a005b33e9c90c9f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BB13B76-197D-4BCA-943C-E6D534FBAB53}">
  <ds:schemaRefs>
    <ds:schemaRef ds:uri="http://purl.org/dc/dcmitype/"/>
    <ds:schemaRef ds:uri="http://schemas.openxmlformats.org/package/2006/metadata/core-properties"/>
    <ds:schemaRef ds:uri="http://purl.org/dc/terms/"/>
    <ds:schemaRef ds:uri="http://purl.org/dc/elements/1.1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bf244c3e-e0b4-4871-bb4e-fd032a14544d"/>
  </ds:schemaRefs>
</ds:datastoreItem>
</file>

<file path=customXml/itemProps2.xml><?xml version="1.0" encoding="utf-8"?>
<ds:datastoreItem xmlns:ds="http://schemas.openxmlformats.org/officeDocument/2006/customXml" ds:itemID="{D1003D78-B51D-4559-B149-189F4C6B0EE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C5C6EEA-CF36-4318-B5BD-D689E52C89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15872</TotalTime>
  <Words>1223</Words>
  <Application>Microsoft Office PowerPoint</Application>
  <PresentationFormat>Panorámica</PresentationFormat>
  <Paragraphs>200</Paragraphs>
  <Slides>16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16</vt:i4>
      </vt:variant>
    </vt:vector>
  </HeadingPairs>
  <TitlesOfParts>
    <vt:vector size="21" baseType="lpstr">
      <vt:lpstr>Arial</vt:lpstr>
      <vt:lpstr>Courier New</vt:lpstr>
      <vt:lpstr>Trebuchet MS</vt:lpstr>
      <vt:lpstr>Wingdings 3</vt:lpstr>
      <vt:lpstr>Faceta</vt:lpstr>
      <vt:lpstr>INDIVIDUAL PRESENTATION</vt:lpstr>
      <vt:lpstr>TABLE OF CONTENT</vt:lpstr>
      <vt:lpstr>BRIEF INTRODUCTION</vt:lpstr>
      <vt:lpstr>RECRUITMENT PROCESS – JOB ANALYSIS</vt:lpstr>
      <vt:lpstr>RECRUITMENT PROCESS – JOB DESCRIPTION</vt:lpstr>
      <vt:lpstr>PERSON SPECIFICATION</vt:lpstr>
      <vt:lpstr>FACE TO FACE INTERVIEW</vt:lpstr>
      <vt:lpstr>GROUP INTERVIEW</vt:lpstr>
      <vt:lpstr>ONLINE INTERVIEW</vt:lpstr>
      <vt:lpstr>QUESTIONING TECHNIQUES</vt:lpstr>
      <vt:lpstr>QUESTIONING TECHNIQUES</vt:lpstr>
      <vt:lpstr>FACE TO FACE INTERVIEW TO PROJECT MANAGER</vt:lpstr>
      <vt:lpstr>ONLINE INTERVIEW FOR PROJECT MANAGER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Nicolas Sanchez Navarrete (2413598)</dc:creator>
  <cp:lastModifiedBy>Nicolas Sanchez Navarrete (2413598)</cp:lastModifiedBy>
  <cp:revision>4</cp:revision>
  <dcterms:created xsi:type="dcterms:W3CDTF">2025-10-31T10:18:38Z</dcterms:created>
  <dcterms:modified xsi:type="dcterms:W3CDTF">2025-11-12T09:18:46Z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