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4"/>
  </p:notesMasterIdLst>
  <p:handoutMasterIdLst>
    <p:handoutMasterId r:id="rId45"/>
  </p:handoutMasterIdLst>
  <p:sldIdLst>
    <p:sldId id="280" r:id="rId2"/>
    <p:sldId id="281" r:id="rId3"/>
    <p:sldId id="283" r:id="rId4"/>
    <p:sldId id="284" r:id="rId5"/>
    <p:sldId id="285" r:id="rId6"/>
    <p:sldId id="286" r:id="rId7"/>
    <p:sldId id="323" r:id="rId8"/>
    <p:sldId id="288" r:id="rId9"/>
    <p:sldId id="289" r:id="rId10"/>
    <p:sldId id="290" r:id="rId11"/>
    <p:sldId id="291" r:id="rId12"/>
    <p:sldId id="292" r:id="rId13"/>
    <p:sldId id="293" r:id="rId14"/>
    <p:sldId id="294" r:id="rId15"/>
    <p:sldId id="295" r:id="rId16"/>
    <p:sldId id="296" r:id="rId17"/>
    <p:sldId id="297" r:id="rId18"/>
    <p:sldId id="298" r:id="rId19"/>
    <p:sldId id="299" r:id="rId20"/>
    <p:sldId id="300" r:id="rId21"/>
    <p:sldId id="301" r:id="rId22"/>
    <p:sldId id="302" r:id="rId23"/>
    <p:sldId id="303" r:id="rId24"/>
    <p:sldId id="304" r:id="rId25"/>
    <p:sldId id="305" r:id="rId26"/>
    <p:sldId id="306" r:id="rId27"/>
    <p:sldId id="307" r:id="rId28"/>
    <p:sldId id="308" r:id="rId29"/>
    <p:sldId id="309" r:id="rId30"/>
    <p:sldId id="310" r:id="rId31"/>
    <p:sldId id="311" r:id="rId32"/>
    <p:sldId id="312" r:id="rId33"/>
    <p:sldId id="313" r:id="rId34"/>
    <p:sldId id="314" r:id="rId35"/>
    <p:sldId id="315" r:id="rId36"/>
    <p:sldId id="316" r:id="rId37"/>
    <p:sldId id="317" r:id="rId38"/>
    <p:sldId id="318" r:id="rId39"/>
    <p:sldId id="319" r:id="rId40"/>
    <p:sldId id="320" r:id="rId41"/>
    <p:sldId id="321" r:id="rId42"/>
    <p:sldId id="32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26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78" d="100"/>
          <a:sy n="78" d="100"/>
        </p:scale>
        <p:origin x="-1956"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493DE63-F4B9-4A97-8CF3-3210D1B92D2B}" type="datetimeFigureOut">
              <a:rPr lang="en-GB" smtClean="0"/>
              <a:t>01/12/2014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1A597FC-F628-4E27-A7BE-D6FE091B770D}" type="slidenum">
              <a:rPr lang="en-GB" smtClean="0"/>
              <a:t>‹#›</a:t>
            </a:fld>
            <a:endParaRPr lang="en-GB"/>
          </a:p>
        </p:txBody>
      </p:sp>
    </p:spTree>
    <p:extLst>
      <p:ext uri="{BB962C8B-B14F-4D97-AF65-F5344CB8AC3E}">
        <p14:creationId xmlns:p14="http://schemas.microsoft.com/office/powerpoint/2010/main" val="42611877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12/1/2014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3</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As </a:t>
            </a:r>
            <a:r>
              <a:rPr lang="en-US" dirty="0">
                <a:latin typeface="Arial" charset="0"/>
                <a:ea typeface="ＭＳ Ｐゴシック" charset="0"/>
                <a:cs typeface="ＭＳ Ｐゴシック" charset="0"/>
              </a:rPr>
              <a:t>shown in the figure, the application layer is the top layer of both the OSI and TCP/IP models. It is the layer that provides the interface between the applications we use to communicate and the underlying network over which our messages are transmitted. Application layer protocols are used to exchange data between programs running on the source and destination hosts.</a:t>
            </a:r>
            <a:endParaRPr lang="en-CA" dirty="0">
              <a:latin typeface="Arial" charset="0"/>
              <a:ea typeface="ＭＳ Ｐゴシック" charset="0"/>
              <a:cs typeface="ＭＳ Ｐゴシック" charset="0"/>
            </a:endParaRPr>
          </a:p>
          <a:p>
            <a:pPr>
              <a:lnSpc>
                <a:spcPct val="80000"/>
              </a:lnSpc>
              <a:buFontTx/>
              <a:buNone/>
            </a:pPr>
            <a:endParaRPr lang="en-CA" dirty="0">
              <a:latin typeface="Arial" charset="0"/>
              <a:ea typeface="ＭＳ Ｐゴシック" charset="0"/>
              <a:cs typeface="ＭＳ Ｐゴシック" charset="0"/>
            </a:endParaRPr>
          </a:p>
          <a:p>
            <a:pPr>
              <a:lnSpc>
                <a:spcPct val="80000"/>
              </a:lnSpc>
              <a:buFontTx/>
              <a:buNone/>
            </a:pPr>
            <a:r>
              <a:rPr lang="en-US" dirty="0" smtClean="0"/>
              <a:t>Section 4.1.1.1</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Most </a:t>
            </a:r>
            <a:r>
              <a:rPr lang="en-US" dirty="0">
                <a:latin typeface="Arial" charset="0"/>
                <a:ea typeface="ＭＳ Ｐゴシック" charset="0"/>
                <a:cs typeface="ＭＳ Ｐゴシック" charset="0"/>
              </a:rPr>
              <a:t>applications, like web browsers (using HTTP) or email clients (using SMTP and </a:t>
            </a:r>
            <a:r>
              <a:rPr lang="en-US" dirty="0" err="1">
                <a:latin typeface="Arial" charset="0"/>
                <a:ea typeface="ＭＳ Ｐゴシック" charset="0"/>
                <a:cs typeface="ＭＳ Ｐゴシック" charset="0"/>
              </a:rPr>
              <a:t>PoP</a:t>
            </a:r>
            <a:r>
              <a:rPr lang="en-US" dirty="0">
                <a:latin typeface="Arial" charset="0"/>
                <a:ea typeface="ＭＳ Ｐゴシック" charset="0"/>
                <a:cs typeface="ＭＳ Ｐゴシック" charset="0"/>
              </a:rPr>
              <a:t>), incorporate the functionality of the application, presentation and session layers.</a:t>
            </a:r>
            <a:endParaRPr lang="en-CA" dirty="0">
              <a:latin typeface="Arial" charset="0"/>
              <a:ea typeface="ＭＳ Ｐゴシック" charset="0"/>
              <a:cs typeface="ＭＳ Ｐゴシック"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CA" dirty="0">
              <a:latin typeface="Arial" charset="0"/>
              <a:ea typeface="ＭＳ Ｐゴシック" charset="0"/>
              <a:cs typeface="ＭＳ Ｐゴシック"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7</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CA">
                <a:latin typeface="Arial" charset="0"/>
                <a:ea typeface="ＭＳ Ｐゴシック" charset="0"/>
                <a:cs typeface="ＭＳ Ｐゴシック" charset="0"/>
              </a:rPr>
              <a:t>10.1.1.3</a:t>
            </a:r>
            <a:endParaRPr lang="en-CA" dirty="0">
              <a:latin typeface="Arial" charset="0"/>
              <a:ea typeface="ＭＳ Ｐゴシック" charset="0"/>
              <a:cs typeface="ＭＳ Ｐゴシック"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8</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CA" dirty="0">
              <a:latin typeface="Arial" charset="0"/>
              <a:ea typeface="ＭＳ Ｐゴシック" charset="0"/>
              <a:cs typeface="ＭＳ Ｐゴシック"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9</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CA" dirty="0">
              <a:latin typeface="Arial" charset="0"/>
              <a:ea typeface="ＭＳ Ｐゴシック" charset="0"/>
              <a:cs typeface="ＭＳ Ｐゴシック"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latin typeface="Arial" charset="0"/>
                <a:ea typeface="ＭＳ Ｐゴシック" charset="0"/>
                <a:cs typeface="ＭＳ Ｐゴシック" charset="0"/>
              </a:rPr>
              <a:t>Two </a:t>
            </a:r>
            <a:r>
              <a:rPr lang="en-US" dirty="0">
                <a:latin typeface="Arial" charset="0"/>
                <a:ea typeface="ＭＳ Ｐゴシック" charset="0"/>
                <a:cs typeface="ＭＳ Ｐゴシック" charset="0"/>
              </a:rPr>
              <a:t>or more computers are connected via a network and can share resources (such as printers and files) without having a dedicated server. Every connected end device (known as a peer) can function as both a server and a client. The roles of client and server are set on a per request basis.</a:t>
            </a:r>
          </a:p>
          <a:p>
            <a:r>
              <a:rPr lang="en-US" dirty="0">
                <a:latin typeface="Arial" charset="0"/>
                <a:ea typeface="ＭＳ Ｐゴシック" charset="0"/>
                <a:cs typeface="ＭＳ Ｐゴシック" charset="0"/>
              </a:rPr>
              <a:t>In this example, Peer1 has a printer attached to it directly by USB, and is setup to share the printer on the network so that Peer2 can print to it. The Peer2 is setup to share a drive or folder on the network. This allows Peer1 to access files on the shared folder, as well as save files to the shared folder. In addition to sharing files, a network such as this one would allow users to enable networked games, or share an Internet connection.</a:t>
            </a:r>
          </a:p>
          <a:p>
            <a:r>
              <a:rPr lang="en-US" dirty="0">
                <a:latin typeface="Arial" charset="0"/>
                <a:ea typeface="ＭＳ Ｐゴシック" charset="0"/>
                <a:cs typeface="ＭＳ Ｐゴシック" charset="0"/>
              </a:rPr>
              <a:t>Peer-to-peer networks decentralize the resources on a network. Instead of locating data to be shared on dedicated servers, data can be located anywhere and on any connected device</a:t>
            </a:r>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Peer-to-peer </a:t>
            </a:r>
            <a:r>
              <a:rPr lang="en-US" dirty="0">
                <a:latin typeface="Arial" charset="0"/>
                <a:ea typeface="ＭＳ Ｐゴシック" charset="0"/>
                <a:cs typeface="ＭＳ Ｐゴシック" charset="0"/>
              </a:rPr>
              <a:t>applications can be used on peer-to-peer networks, client-server networks, and across the Internet.</a:t>
            </a:r>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Many </a:t>
            </a:r>
            <a:r>
              <a:rPr lang="en-US" dirty="0">
                <a:latin typeface="Arial" charset="0"/>
                <a:ea typeface="ＭＳ Ｐゴシック" charset="0"/>
                <a:cs typeface="ＭＳ Ｐゴシック" charset="0"/>
              </a:rPr>
              <a:t>P2P applications do not use a central database to record all the files available on the peers. Instead, the devices on the network each tell the others what files are available when queried, and use the file sharing protocol and services to support locating resources.</a:t>
            </a:r>
            <a:endParaRPr lang="en-US"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In </a:t>
            </a:r>
            <a:r>
              <a:rPr lang="en-US" dirty="0">
                <a:latin typeface="Arial" charset="0"/>
                <a:ea typeface="ＭＳ Ｐゴシック" charset="0"/>
                <a:cs typeface="ＭＳ Ｐゴシック" charset="0"/>
              </a:rPr>
              <a:t>the client-server model, the device requesting the information is called a client and the device responding to the request is called a server. Client and server processes are considered to be in the application layer. The client begins the exchange by requesting data from the server, which responds by sending one or more streams of data to the client</a:t>
            </a:r>
            <a:endParaRPr lang="en-US"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In </a:t>
            </a:r>
            <a:r>
              <a:rPr lang="en-US" dirty="0">
                <a:latin typeface="Arial" charset="0"/>
                <a:ea typeface="ＭＳ Ｐゴシック" charset="0"/>
                <a:cs typeface="ＭＳ Ｐゴシック" charset="0"/>
              </a:rPr>
              <a:t>the client-server model, the device requesting the information is called a client and the device responding to the request is called a server. Client and server processes are considered to be in the application layer. The client begins the exchange by requesting data from the server, which responds by sending one or more streams of data to the client</a:t>
            </a:r>
            <a:endParaRPr lang="en-US"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B83846-9024-7C4F-A163-5F8E27AA2519}" type="slidenum">
              <a:rPr lang="en-US" sz="800"/>
              <a:pPr/>
              <a:t>15</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a:t>
            </a:r>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16</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17</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18</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19</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20</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21</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22</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23</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24</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25</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10.2.2.1</a:t>
            </a:r>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26</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10.2.2.2</a:t>
            </a:r>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27</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10.2.2.3</a:t>
            </a:r>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28</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29</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30</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31</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32</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33</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34</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http://www.youtube.com/watch?v=TCbvxb5t5_8</a:t>
            </a:r>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35</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36</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37</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38</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39</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40</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41</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42</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12/1/2014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12/1/2014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12/1/2014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12/1/2014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cid:image005.png@01CEBADB.7545DCC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12/1/2014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smtClean="0">
                <a:solidFill>
                  <a:schemeClr val="tx2">
                    <a:lumMod val="90000"/>
                    <a:lumOff val="10000"/>
                  </a:schemeClr>
                </a:solidFill>
                <a:latin typeface="+mn-lt"/>
                <a:cs typeface="Apple Chancery"/>
              </a:rPr>
              <a:t>Lecture 8</a:t>
            </a:r>
            <a:endParaRPr lang="en-US" sz="1600" b="0" dirty="0">
              <a:solidFill>
                <a:schemeClr val="tx2">
                  <a:lumMod val="90000"/>
                  <a:lumOff val="10000"/>
                </a:schemeClr>
              </a:solidFill>
              <a:latin typeface="+mn-lt"/>
              <a:cs typeface="Apple Chancery"/>
            </a:endParaRPr>
          </a:p>
        </p:txBody>
      </p:sp>
      <p:pic>
        <p:nvPicPr>
          <p:cNvPr id="11" name="Picture 10"/>
          <p:cNvPicPr/>
          <p:nvPr userDrawn="1"/>
        </p:nvPicPr>
        <p:blipFill>
          <a:blip r:embed="rId14" cstate="email">
            <a:extLst>
              <a:ext uri="{28A0092B-C50C-407E-A947-70E740481C1C}">
                <a14:useLocalDpi xmlns:a14="http://schemas.microsoft.com/office/drawing/2010/main" val="0"/>
              </a:ext>
            </a:extLst>
          </a:blip>
          <a:stretch>
            <a:fillRect/>
          </a:stretch>
        </p:blipFill>
        <p:spPr>
          <a:xfrm>
            <a:off x="0" y="0"/>
            <a:ext cx="1993344" cy="727927"/>
          </a:xfrm>
          <a:prstGeom prst="rect">
            <a:avLst/>
          </a:prstGeom>
        </p:spPr>
      </p:pic>
      <p:pic>
        <p:nvPicPr>
          <p:cNvPr id="12" name="Picture 11" descr="cid:image005.png@01CEBADB.7545DCC0"/>
          <p:cNvPicPr/>
          <p:nvPr userDrawn="1"/>
        </p:nvPicPr>
        <p:blipFill>
          <a:blip r:embed="rId15" r:link="rId16"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v=ALL6MuFWs1A"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837813" y="1705693"/>
            <a:ext cx="5483654" cy="1843752"/>
          </a:xfrm>
        </p:spPr>
        <p:txBody>
          <a:bodyPr/>
          <a:lstStyle/>
          <a:p>
            <a:pPr eaLnBrk="1" hangingPunct="1"/>
            <a:r>
              <a:rPr lang="en-US" sz="5400" dirty="0" smtClean="0">
                <a:latin typeface="Arial" charset="0"/>
              </a:rPr>
              <a:t>Application Layer</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p:txBody>
          <a:bodyPr/>
          <a:lstStyle/>
          <a:p>
            <a:pPr eaLnBrk="1" hangingPunct="1"/>
            <a:r>
              <a:rPr lang="en-US" dirty="0" smtClean="0">
                <a:latin typeface="Arial" charset="0"/>
              </a:rPr>
              <a:t>Objectives</a:t>
            </a:r>
            <a:endParaRPr lang="en-US" dirty="0">
              <a:latin typeface="Arial" charset="0"/>
            </a:endParaRPr>
          </a:p>
        </p:txBody>
      </p:sp>
      <p:sp>
        <p:nvSpPr>
          <p:cNvPr id="9218" name="Rectangle 3"/>
          <p:cNvSpPr>
            <a:spLocks noGrp="1" noChangeArrowheads="1"/>
          </p:cNvSpPr>
          <p:nvPr>
            <p:ph idx="1"/>
          </p:nvPr>
        </p:nvSpPr>
        <p:spPr/>
        <p:txBody>
          <a:bodyPr>
            <a:noAutofit/>
          </a:bodyPr>
          <a:lstStyle/>
          <a:p>
            <a:pPr eaLnBrk="1" hangingPunct="1"/>
            <a:r>
              <a:rPr lang="en-US" sz="1600" dirty="0">
                <a:solidFill>
                  <a:srgbClr val="000000"/>
                </a:solidFill>
                <a:cs typeface="Arial" charset="0"/>
              </a:rPr>
              <a:t>Explain how the functions of the application layer, session layer, and presentation layer work together to provide network services to end user applications.</a:t>
            </a:r>
          </a:p>
          <a:p>
            <a:pPr eaLnBrk="1" hangingPunct="1"/>
            <a:r>
              <a:rPr lang="en-US" sz="1600" dirty="0">
                <a:solidFill>
                  <a:srgbClr val="000000"/>
                </a:solidFill>
                <a:cs typeface="Arial" charset="0"/>
              </a:rPr>
              <a:t>Describe how common application layer protocols interact with end user applications.</a:t>
            </a:r>
          </a:p>
          <a:p>
            <a:pPr eaLnBrk="1" hangingPunct="1"/>
            <a:r>
              <a:rPr lang="en-US" sz="1600" dirty="0" smtClean="0">
                <a:solidFill>
                  <a:srgbClr val="000000"/>
                </a:solidFill>
                <a:cs typeface="Arial" charset="0"/>
              </a:rPr>
              <a:t>Describe, at a high level, </a:t>
            </a:r>
            <a:r>
              <a:rPr lang="en-US" sz="1600" dirty="0">
                <a:solidFill>
                  <a:srgbClr val="000000"/>
                </a:solidFill>
                <a:cs typeface="Arial" charset="0"/>
              </a:rPr>
              <a:t>common application layer protocols that provide Internet services to end-users, including </a:t>
            </a:r>
            <a:r>
              <a:rPr lang="en-US" sz="1600" dirty="0" smtClean="0">
                <a:solidFill>
                  <a:srgbClr val="000000"/>
                </a:solidFill>
                <a:cs typeface="Arial" charset="0"/>
              </a:rPr>
              <a:t>WWW services </a:t>
            </a:r>
            <a:r>
              <a:rPr lang="en-US" sz="1600" dirty="0">
                <a:solidFill>
                  <a:srgbClr val="000000"/>
                </a:solidFill>
                <a:cs typeface="Arial" charset="0"/>
              </a:rPr>
              <a:t>and email.</a:t>
            </a:r>
          </a:p>
          <a:p>
            <a:pPr eaLnBrk="1" hangingPunct="1"/>
            <a:r>
              <a:rPr lang="en-US" sz="1600" dirty="0">
                <a:solidFill>
                  <a:srgbClr val="000000"/>
                </a:solidFill>
                <a:cs typeface="Arial" charset="0"/>
              </a:rPr>
              <a:t>Describe application layer protocols that provide IP addressing services, including DNS and DHCP.</a:t>
            </a:r>
          </a:p>
          <a:p>
            <a:pPr eaLnBrk="1" hangingPunct="1"/>
            <a:r>
              <a:rPr lang="en-US" sz="1600" dirty="0">
                <a:solidFill>
                  <a:srgbClr val="000000"/>
                </a:solidFill>
                <a:latin typeface="Arial" charset="0"/>
                <a:cs typeface="Arial" charset="0"/>
              </a:rPr>
              <a:t>Describe the features and operation of well-known application layer protocols that allow for file sharing services, including: FTP, File Sharing Services, SMB protocol</a:t>
            </a:r>
            <a:r>
              <a:rPr lang="en-US" sz="1600" dirty="0" smtClean="0">
                <a:solidFill>
                  <a:srgbClr val="000000"/>
                </a:solidFill>
                <a:latin typeface="Arial" charset="0"/>
                <a:cs typeface="Arial" charset="0"/>
              </a:rPr>
              <a:t>.</a:t>
            </a:r>
          </a:p>
          <a:p>
            <a:pPr eaLnBrk="1" hangingPunct="1"/>
            <a:r>
              <a:rPr lang="en-US" sz="1600" dirty="0" smtClean="0">
                <a:solidFill>
                  <a:srgbClr val="000000"/>
                </a:solidFill>
                <a:latin typeface="Arial" charset="0"/>
                <a:cs typeface="Arial" charset="0"/>
              </a:rPr>
              <a:t>Explain how data is moved across the network, from opening an application to receiving data.</a:t>
            </a:r>
            <a:endParaRPr lang="en-US" dirty="0">
              <a:solidFill>
                <a:srgbClr val="000000"/>
              </a:solidFill>
              <a:latin typeface="Arial" charset="0"/>
            </a:endParaRPr>
          </a:p>
        </p:txBody>
      </p:sp>
    </p:spTree>
    <p:extLst>
      <p:ext uri="{BB962C8B-B14F-4D97-AF65-F5344CB8AC3E}">
        <p14:creationId xmlns:p14="http://schemas.microsoft.com/office/powerpoint/2010/main" val="425178664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smtClean="0">
                <a:solidFill>
                  <a:srgbClr val="000000"/>
                </a:solidFill>
              </a:rPr>
              <a:t>The Application Layer provides the interface to the network.</a:t>
            </a:r>
            <a:endParaRPr lang="en-US" dirty="0">
              <a:solidFill>
                <a:srgbClr val="000000"/>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6246" y="2461746"/>
            <a:ext cx="6527926" cy="4396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sz="3600" dirty="0" smtClean="0"/>
              <a:t>Application Layer Protocols</a:t>
            </a:r>
            <a:endParaRPr lang="en-US" sz="3600" dirty="0"/>
          </a:p>
        </p:txBody>
      </p:sp>
    </p:spTree>
    <p:extLst>
      <p:ext uri="{BB962C8B-B14F-4D97-AF65-F5344CB8AC3E}">
        <p14:creationId xmlns:p14="http://schemas.microsoft.com/office/powerpoint/2010/main" val="2648417520"/>
      </p:ext>
    </p:extLst>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64839" y="820083"/>
            <a:ext cx="8772157" cy="838200"/>
          </a:xfrm>
        </p:spPr>
        <p:txBody>
          <a:bodyPr/>
          <a:lstStyle/>
          <a:p>
            <a:pPr eaLnBrk="1" hangingPunct="1"/>
            <a:r>
              <a:rPr lang="en-US" sz="2400" dirty="0" smtClean="0">
                <a:latin typeface="Arial" charset="0"/>
              </a:rPr>
              <a:t>Application, Session and Presentation</a:t>
            </a:r>
            <a:br>
              <a:rPr lang="en-US" sz="2400" dirty="0" smtClean="0">
                <a:latin typeface="Arial" charset="0"/>
              </a:rPr>
            </a:br>
            <a:r>
              <a:rPr lang="en-US" sz="2800" dirty="0" smtClean="0">
                <a:latin typeface="Arial" charset="0"/>
              </a:rPr>
              <a:t>OSI and TCP/IP Models Revisited</a:t>
            </a:r>
            <a:endParaRPr lang="en-US" sz="2800" dirty="0">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2247" y="1737614"/>
            <a:ext cx="5481637" cy="4608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336800" y="6294886"/>
            <a:ext cx="4927600" cy="424732"/>
          </a:xfrm>
          <a:prstGeom prst="rect">
            <a:avLst/>
          </a:prstGeom>
          <a:noFill/>
        </p:spPr>
        <p:txBody>
          <a:bodyPr wrap="square" rtlCol="0">
            <a:spAutoFit/>
          </a:bodyPr>
          <a:lstStyle/>
          <a:p>
            <a:r>
              <a:rPr lang="en-US" sz="1400" dirty="0" smtClean="0"/>
              <a:t>The key parallels are in the transport and network layer</a:t>
            </a:r>
            <a:r>
              <a:rPr lang="en-US" dirty="0" smtClean="0"/>
              <a:t>.</a:t>
            </a:r>
            <a:endParaRPr lang="en-US" dirty="0"/>
          </a:p>
        </p:txBody>
      </p:sp>
    </p:spTree>
    <p:extLst>
      <p:ext uri="{BB962C8B-B14F-4D97-AF65-F5344CB8AC3E}">
        <p14:creationId xmlns:p14="http://schemas.microsoft.com/office/powerpoint/2010/main" val="14268815"/>
      </p:ext>
    </p:extLst>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Application Layer</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1963" y="1465263"/>
            <a:ext cx="6319837" cy="5016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1485081"/>
      </p:ext>
    </p:extLst>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
            </a:r>
            <a:br>
              <a:rPr lang="en-US" sz="3600" dirty="0" smtClean="0">
                <a:latin typeface="Arial" charset="0"/>
              </a:rPr>
            </a:br>
            <a:r>
              <a:rPr lang="en-US" sz="3600" dirty="0" smtClean="0">
                <a:latin typeface="Arial" charset="0"/>
              </a:rPr>
              <a:t>Presentation and Session Layers</a:t>
            </a:r>
            <a:endParaRPr lang="en-US" sz="3600" dirty="0">
              <a:latin typeface="Arial" charset="0"/>
            </a:endParaRPr>
          </a:p>
        </p:txBody>
      </p:sp>
      <p:sp>
        <p:nvSpPr>
          <p:cNvPr id="2" name="Rectangle 1"/>
          <p:cNvSpPr/>
          <p:nvPr/>
        </p:nvSpPr>
        <p:spPr>
          <a:xfrm>
            <a:off x="841829" y="1751040"/>
            <a:ext cx="7460342" cy="1754327"/>
          </a:xfrm>
          <a:prstGeom prst="rect">
            <a:avLst/>
          </a:prstGeom>
        </p:spPr>
        <p:txBody>
          <a:bodyPr wrap="square">
            <a:spAutoFit/>
          </a:bodyPr>
          <a:lstStyle/>
          <a:p>
            <a:pPr algn="l"/>
            <a:r>
              <a:rPr lang="en-US" dirty="0">
                <a:solidFill>
                  <a:srgbClr val="000000"/>
                </a:solidFill>
              </a:rPr>
              <a:t>P</a:t>
            </a:r>
            <a:r>
              <a:rPr lang="en-US" dirty="0" smtClean="0">
                <a:solidFill>
                  <a:srgbClr val="000000"/>
                </a:solidFill>
              </a:rPr>
              <a:t>resentation </a:t>
            </a:r>
            <a:r>
              <a:rPr lang="en-US" dirty="0">
                <a:solidFill>
                  <a:srgbClr val="000000"/>
                </a:solidFill>
              </a:rPr>
              <a:t>layer </a:t>
            </a:r>
            <a:r>
              <a:rPr lang="en-US" dirty="0" smtClean="0">
                <a:solidFill>
                  <a:srgbClr val="000000"/>
                </a:solidFill>
              </a:rPr>
              <a:t>has three </a:t>
            </a:r>
            <a:r>
              <a:rPr lang="en-US" dirty="0">
                <a:solidFill>
                  <a:srgbClr val="000000"/>
                </a:solidFill>
              </a:rPr>
              <a:t>primary functions:</a:t>
            </a:r>
          </a:p>
          <a:p>
            <a:pPr algn="l"/>
            <a:endParaRPr lang="en-US" dirty="0" smtClean="0">
              <a:solidFill>
                <a:srgbClr val="000000"/>
              </a:solidFill>
            </a:endParaRPr>
          </a:p>
          <a:p>
            <a:pPr marL="342900" indent="-342900" algn="l">
              <a:buFont typeface="Arial" pitchFamily="34" charset="0"/>
              <a:buChar char="•"/>
            </a:pPr>
            <a:r>
              <a:rPr lang="en-US" dirty="0" smtClean="0">
                <a:solidFill>
                  <a:srgbClr val="000000"/>
                </a:solidFill>
              </a:rPr>
              <a:t>Coding and conversion of application layer data </a:t>
            </a:r>
          </a:p>
          <a:p>
            <a:pPr marL="342900" indent="-342900" algn="l">
              <a:buFont typeface="Arial" pitchFamily="34" charset="0"/>
              <a:buChar char="•"/>
            </a:pPr>
            <a:r>
              <a:rPr lang="en-US" dirty="0" smtClean="0">
                <a:solidFill>
                  <a:srgbClr val="000000"/>
                </a:solidFill>
              </a:rPr>
              <a:t>Compression of the data </a:t>
            </a:r>
          </a:p>
          <a:p>
            <a:pPr marL="342900" indent="-342900" algn="l">
              <a:buFont typeface="Arial" pitchFamily="34" charset="0"/>
              <a:buChar char="•"/>
            </a:pPr>
            <a:r>
              <a:rPr lang="en-US" dirty="0" smtClean="0">
                <a:solidFill>
                  <a:srgbClr val="000000"/>
                </a:solidFill>
              </a:rPr>
              <a:t>Encryption </a:t>
            </a:r>
            <a:r>
              <a:rPr lang="en-US" dirty="0">
                <a:solidFill>
                  <a:srgbClr val="000000"/>
                </a:solidFill>
              </a:rPr>
              <a:t>of the data for transmission and the decryption of data upon receipt by the </a:t>
            </a:r>
            <a:r>
              <a:rPr lang="en-US" dirty="0" smtClean="0">
                <a:solidFill>
                  <a:srgbClr val="000000"/>
                </a:solidFill>
              </a:rPr>
              <a:t>destination</a:t>
            </a:r>
            <a:endParaRPr lang="en-US" dirty="0">
              <a:solidFill>
                <a:srgbClr val="000000"/>
              </a:solidFill>
            </a:endParaRPr>
          </a:p>
        </p:txBody>
      </p:sp>
      <p:sp>
        <p:nvSpPr>
          <p:cNvPr id="3" name="Rectangle 2"/>
          <p:cNvSpPr/>
          <p:nvPr/>
        </p:nvSpPr>
        <p:spPr>
          <a:xfrm>
            <a:off x="841829" y="3891441"/>
            <a:ext cx="7213600" cy="1754327"/>
          </a:xfrm>
          <a:prstGeom prst="rect">
            <a:avLst/>
          </a:prstGeom>
        </p:spPr>
        <p:txBody>
          <a:bodyPr wrap="square">
            <a:spAutoFit/>
          </a:bodyPr>
          <a:lstStyle/>
          <a:p>
            <a:pPr algn="l"/>
            <a:r>
              <a:rPr lang="en-US" dirty="0" smtClean="0">
                <a:solidFill>
                  <a:srgbClr val="000000"/>
                </a:solidFill>
              </a:rPr>
              <a:t>Session Layer</a:t>
            </a:r>
          </a:p>
          <a:p>
            <a:pPr algn="l"/>
            <a:endParaRPr lang="en-US" dirty="0" smtClean="0">
              <a:solidFill>
                <a:srgbClr val="000000"/>
              </a:solidFill>
            </a:endParaRPr>
          </a:p>
          <a:p>
            <a:pPr marL="342900" indent="-342900" algn="l">
              <a:buFont typeface="Arial" pitchFamily="34" charset="0"/>
              <a:buChar char="•"/>
            </a:pPr>
            <a:r>
              <a:rPr lang="en-US" dirty="0">
                <a:solidFill>
                  <a:srgbClr val="000000"/>
                </a:solidFill>
              </a:rPr>
              <a:t>F</a:t>
            </a:r>
            <a:r>
              <a:rPr lang="en-US" dirty="0" smtClean="0">
                <a:solidFill>
                  <a:srgbClr val="000000"/>
                </a:solidFill>
              </a:rPr>
              <a:t>unctions create and maintain dialogs between source and destination applications</a:t>
            </a:r>
          </a:p>
          <a:p>
            <a:pPr marL="342900" indent="-342900" algn="l">
              <a:buFont typeface="Arial" pitchFamily="34" charset="0"/>
              <a:buChar char="•"/>
            </a:pPr>
            <a:r>
              <a:rPr lang="en-US" dirty="0">
                <a:solidFill>
                  <a:srgbClr val="000000"/>
                </a:solidFill>
              </a:rPr>
              <a:t>H</a:t>
            </a:r>
            <a:r>
              <a:rPr lang="en-US" dirty="0" smtClean="0">
                <a:solidFill>
                  <a:srgbClr val="000000"/>
                </a:solidFill>
              </a:rPr>
              <a:t>andles the exchange of information to initiate dialogs, keep them active, and to restart sessions</a:t>
            </a:r>
            <a:endParaRPr lang="en-US" dirty="0">
              <a:solidFill>
                <a:srgbClr val="000000"/>
              </a:solidFill>
            </a:endParaRPr>
          </a:p>
        </p:txBody>
      </p:sp>
    </p:spTree>
    <p:extLst>
      <p:ext uri="{BB962C8B-B14F-4D97-AF65-F5344CB8AC3E}">
        <p14:creationId xmlns:p14="http://schemas.microsoft.com/office/powerpoint/2010/main" val="2879063832"/>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Presentation </a:t>
            </a:r>
            <a:r>
              <a:rPr lang="en-US" sz="3600" dirty="0" smtClean="0">
                <a:latin typeface="Arial" charset="0"/>
              </a:rPr>
              <a:t>and Session Layers</a:t>
            </a:r>
            <a:endParaRPr lang="en-US" sz="3600" dirty="0">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9224" y="1517485"/>
            <a:ext cx="6632576" cy="5090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9422178"/>
      </p:ext>
    </p:extLst>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TCP/IP Application Layer Protocols</a:t>
            </a:r>
            <a:endParaRPr lang="en-US" sz="3600" dirty="0">
              <a:latin typeface="Arial" charset="0"/>
            </a:endParaRPr>
          </a:p>
        </p:txBody>
      </p:sp>
      <p:sp>
        <p:nvSpPr>
          <p:cNvPr id="2" name="Rectangle 1"/>
          <p:cNvSpPr/>
          <p:nvPr/>
        </p:nvSpPr>
        <p:spPr>
          <a:xfrm>
            <a:off x="377370" y="1758673"/>
            <a:ext cx="8447315" cy="3970318"/>
          </a:xfrm>
          <a:prstGeom prst="rect">
            <a:avLst/>
          </a:prstGeom>
        </p:spPr>
        <p:txBody>
          <a:bodyPr wrap="square">
            <a:spAutoFit/>
          </a:bodyPr>
          <a:lstStyle/>
          <a:p>
            <a:pPr algn="l"/>
            <a:r>
              <a:rPr lang="en-US" b="1" dirty="0" smtClean="0">
                <a:solidFill>
                  <a:srgbClr val="000000"/>
                </a:solidFill>
              </a:rPr>
              <a:t>Domain </a:t>
            </a:r>
            <a:r>
              <a:rPr lang="en-US" b="1" dirty="0">
                <a:solidFill>
                  <a:srgbClr val="000000"/>
                </a:solidFill>
              </a:rPr>
              <a:t>Name Service Protocol (DNS)</a:t>
            </a:r>
            <a:r>
              <a:rPr lang="en-US" dirty="0">
                <a:solidFill>
                  <a:srgbClr val="000000"/>
                </a:solidFill>
              </a:rPr>
              <a:t> - used to resolve Internet names to IP addresses</a:t>
            </a:r>
          </a:p>
          <a:p>
            <a:pPr algn="l"/>
            <a:endParaRPr lang="en-US" b="1" dirty="0" smtClean="0">
              <a:solidFill>
                <a:srgbClr val="000000"/>
              </a:solidFill>
            </a:endParaRPr>
          </a:p>
          <a:p>
            <a:pPr algn="l"/>
            <a:r>
              <a:rPr lang="en-US" b="1" dirty="0" smtClean="0">
                <a:solidFill>
                  <a:srgbClr val="000000"/>
                </a:solidFill>
              </a:rPr>
              <a:t>Telnet</a:t>
            </a:r>
            <a:r>
              <a:rPr lang="en-US" dirty="0">
                <a:solidFill>
                  <a:srgbClr val="000000"/>
                </a:solidFill>
              </a:rPr>
              <a:t> - a terminal emulation protocol used to provide remote access to servers and networking devices</a:t>
            </a:r>
          </a:p>
          <a:p>
            <a:pPr algn="l"/>
            <a:endParaRPr lang="en-US" b="1" dirty="0">
              <a:solidFill>
                <a:srgbClr val="000000"/>
              </a:solidFill>
            </a:endParaRPr>
          </a:p>
          <a:p>
            <a:pPr algn="l"/>
            <a:r>
              <a:rPr lang="en-US" b="1" dirty="0">
                <a:solidFill>
                  <a:srgbClr val="000000"/>
                </a:solidFill>
              </a:rPr>
              <a:t>Bootstrap Protocol (BOOTP)</a:t>
            </a:r>
            <a:r>
              <a:rPr lang="en-US" dirty="0">
                <a:solidFill>
                  <a:srgbClr val="000000"/>
                </a:solidFill>
              </a:rPr>
              <a:t> - a precursor to the DHCP protocol, a network protocol used to obtain IP address information during </a:t>
            </a:r>
            <a:r>
              <a:rPr lang="en-US" dirty="0" err="1" smtClean="0">
                <a:solidFill>
                  <a:srgbClr val="000000"/>
                </a:solidFill>
              </a:rPr>
              <a:t>bootup</a:t>
            </a:r>
            <a:endParaRPr lang="en-US" dirty="0">
              <a:solidFill>
                <a:srgbClr val="000000"/>
              </a:solidFill>
            </a:endParaRPr>
          </a:p>
          <a:p>
            <a:pPr algn="l"/>
            <a:endParaRPr lang="en-US" b="1" dirty="0" smtClean="0">
              <a:solidFill>
                <a:srgbClr val="000000"/>
              </a:solidFill>
            </a:endParaRPr>
          </a:p>
          <a:p>
            <a:pPr algn="l"/>
            <a:r>
              <a:rPr lang="en-US" b="1" dirty="0" smtClean="0">
                <a:solidFill>
                  <a:srgbClr val="000000"/>
                </a:solidFill>
              </a:rPr>
              <a:t>Dynamic </a:t>
            </a:r>
            <a:r>
              <a:rPr lang="en-US" b="1" dirty="0">
                <a:solidFill>
                  <a:srgbClr val="000000"/>
                </a:solidFill>
              </a:rPr>
              <a:t>Host Control Protocol (DHCP)</a:t>
            </a:r>
            <a:r>
              <a:rPr lang="en-US" dirty="0">
                <a:solidFill>
                  <a:srgbClr val="000000"/>
                </a:solidFill>
              </a:rPr>
              <a:t> - used to assign an IP address, subnet mask, default gateway and DNS server to a </a:t>
            </a:r>
            <a:r>
              <a:rPr lang="en-US" dirty="0" smtClean="0">
                <a:solidFill>
                  <a:srgbClr val="000000"/>
                </a:solidFill>
              </a:rPr>
              <a:t>host</a:t>
            </a:r>
          </a:p>
          <a:p>
            <a:pPr algn="l"/>
            <a:endParaRPr lang="en-US" dirty="0">
              <a:solidFill>
                <a:srgbClr val="000000"/>
              </a:solidFill>
            </a:endParaRPr>
          </a:p>
          <a:p>
            <a:pPr algn="l"/>
            <a:r>
              <a:rPr lang="en-US" b="1" dirty="0">
                <a:solidFill>
                  <a:srgbClr val="000000"/>
                </a:solidFill>
              </a:rPr>
              <a:t>Hypertext Transfer </a:t>
            </a:r>
            <a:r>
              <a:rPr lang="en-US" b="1" dirty="0" smtClean="0">
                <a:solidFill>
                  <a:srgbClr val="000000"/>
                </a:solidFill>
              </a:rPr>
              <a:t>Protocol </a:t>
            </a:r>
            <a:r>
              <a:rPr lang="en-US" b="1" dirty="0">
                <a:solidFill>
                  <a:srgbClr val="000000"/>
                </a:solidFill>
              </a:rPr>
              <a:t>(HTTP)</a:t>
            </a:r>
            <a:r>
              <a:rPr lang="en-US" dirty="0">
                <a:solidFill>
                  <a:srgbClr val="000000"/>
                </a:solidFill>
              </a:rPr>
              <a:t> - used to transfer files that make up the Web pages of the World Wide </a:t>
            </a:r>
            <a:r>
              <a:rPr lang="en-US" dirty="0" smtClean="0">
                <a:solidFill>
                  <a:srgbClr val="000000"/>
                </a:solidFill>
              </a:rPr>
              <a:t>Web</a:t>
            </a:r>
            <a:endParaRPr lang="en-US" dirty="0">
              <a:solidFill>
                <a:srgbClr val="000000"/>
              </a:solidFill>
            </a:endParaRPr>
          </a:p>
        </p:txBody>
      </p:sp>
    </p:spTree>
    <p:extLst>
      <p:ext uri="{BB962C8B-B14F-4D97-AF65-F5344CB8AC3E}">
        <p14:creationId xmlns:p14="http://schemas.microsoft.com/office/powerpoint/2010/main" val="297956557"/>
      </p:ext>
    </p:extLst>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549275" y="154616"/>
            <a:ext cx="8042276" cy="1336956"/>
          </a:xfrm>
        </p:spPr>
        <p:txBody>
          <a:bodyPr/>
          <a:lstStyle/>
          <a:p>
            <a:pPr eaLnBrk="1" hangingPunct="1"/>
            <a:r>
              <a:rPr lang="en-US" sz="3600" dirty="0" smtClean="0">
                <a:latin typeface="Arial" charset="0"/>
              </a:rPr>
              <a:t>TCP/IP Application Layer Protocols</a:t>
            </a:r>
            <a:endParaRPr lang="en-US" sz="3600" dirty="0">
              <a:latin typeface="Arial" charset="0"/>
            </a:endParaRPr>
          </a:p>
        </p:txBody>
      </p:sp>
      <p:sp>
        <p:nvSpPr>
          <p:cNvPr id="2" name="Rectangle 1"/>
          <p:cNvSpPr/>
          <p:nvPr/>
        </p:nvSpPr>
        <p:spPr>
          <a:xfrm>
            <a:off x="377371" y="1730171"/>
            <a:ext cx="8447315" cy="3970318"/>
          </a:xfrm>
          <a:prstGeom prst="rect">
            <a:avLst/>
          </a:prstGeom>
        </p:spPr>
        <p:txBody>
          <a:bodyPr wrap="square">
            <a:spAutoFit/>
          </a:bodyPr>
          <a:lstStyle/>
          <a:p>
            <a:pPr algn="l"/>
            <a:r>
              <a:rPr lang="en-US" b="1" dirty="0" smtClean="0">
                <a:solidFill>
                  <a:srgbClr val="000000"/>
                </a:solidFill>
              </a:rPr>
              <a:t>File </a:t>
            </a:r>
            <a:r>
              <a:rPr lang="en-US" b="1" dirty="0">
                <a:solidFill>
                  <a:srgbClr val="000000"/>
                </a:solidFill>
              </a:rPr>
              <a:t>Transfer Protocol (FTP) </a:t>
            </a:r>
            <a:r>
              <a:rPr lang="en-US" dirty="0">
                <a:solidFill>
                  <a:srgbClr val="000000"/>
                </a:solidFill>
              </a:rPr>
              <a:t>- used for interactive file transfer between </a:t>
            </a:r>
            <a:r>
              <a:rPr lang="en-US" dirty="0" smtClean="0">
                <a:solidFill>
                  <a:srgbClr val="000000"/>
                </a:solidFill>
              </a:rPr>
              <a:t>systems</a:t>
            </a:r>
          </a:p>
          <a:p>
            <a:pPr algn="l"/>
            <a:endParaRPr lang="en-US" dirty="0">
              <a:solidFill>
                <a:srgbClr val="000000"/>
              </a:solidFill>
            </a:endParaRPr>
          </a:p>
          <a:p>
            <a:pPr algn="l"/>
            <a:r>
              <a:rPr lang="en-US" b="1" dirty="0">
                <a:solidFill>
                  <a:srgbClr val="000000"/>
                </a:solidFill>
              </a:rPr>
              <a:t>Trivial File Transfer Protocol (TFTP</a:t>
            </a:r>
            <a:r>
              <a:rPr lang="en-US" b="1" dirty="0" smtClean="0">
                <a:solidFill>
                  <a:srgbClr val="000000"/>
                </a:solidFill>
              </a:rPr>
              <a:t>) </a:t>
            </a:r>
            <a:r>
              <a:rPr lang="en-US" dirty="0">
                <a:solidFill>
                  <a:srgbClr val="000000"/>
                </a:solidFill>
              </a:rPr>
              <a:t>-</a:t>
            </a:r>
            <a:r>
              <a:rPr lang="en-US" dirty="0" smtClean="0">
                <a:solidFill>
                  <a:srgbClr val="000000"/>
                </a:solidFill>
              </a:rPr>
              <a:t> </a:t>
            </a:r>
            <a:r>
              <a:rPr lang="en-US" dirty="0">
                <a:solidFill>
                  <a:srgbClr val="000000"/>
                </a:solidFill>
              </a:rPr>
              <a:t>used </a:t>
            </a:r>
            <a:r>
              <a:rPr lang="en-US" dirty="0" smtClean="0">
                <a:solidFill>
                  <a:srgbClr val="000000"/>
                </a:solidFill>
              </a:rPr>
              <a:t>for connectionless </a:t>
            </a:r>
            <a:r>
              <a:rPr lang="en-US" dirty="0">
                <a:solidFill>
                  <a:srgbClr val="000000"/>
                </a:solidFill>
              </a:rPr>
              <a:t>active file </a:t>
            </a:r>
            <a:r>
              <a:rPr lang="en-US" dirty="0" smtClean="0">
                <a:solidFill>
                  <a:srgbClr val="000000"/>
                </a:solidFill>
              </a:rPr>
              <a:t>transfer</a:t>
            </a:r>
          </a:p>
          <a:p>
            <a:pPr algn="l"/>
            <a:endParaRPr lang="en-US" dirty="0">
              <a:solidFill>
                <a:srgbClr val="000000"/>
              </a:solidFill>
            </a:endParaRPr>
          </a:p>
          <a:p>
            <a:pPr algn="l"/>
            <a:r>
              <a:rPr lang="en-US" b="1" dirty="0">
                <a:solidFill>
                  <a:srgbClr val="000000"/>
                </a:solidFill>
              </a:rPr>
              <a:t>Simple Mail Transfer Protocol (SMTP)</a:t>
            </a:r>
            <a:r>
              <a:rPr lang="en-US" dirty="0">
                <a:solidFill>
                  <a:srgbClr val="000000"/>
                </a:solidFill>
              </a:rPr>
              <a:t> - used for the transfer of mail messages and attachments</a:t>
            </a:r>
          </a:p>
          <a:p>
            <a:pPr algn="l"/>
            <a:endParaRPr lang="en-US" dirty="0">
              <a:solidFill>
                <a:srgbClr val="000000"/>
              </a:solidFill>
            </a:endParaRPr>
          </a:p>
          <a:p>
            <a:pPr algn="l"/>
            <a:r>
              <a:rPr lang="en-US" b="1" dirty="0">
                <a:solidFill>
                  <a:srgbClr val="000000"/>
                </a:solidFill>
              </a:rPr>
              <a:t>Post Office Protocol (POP)</a:t>
            </a:r>
            <a:r>
              <a:rPr lang="en-US" dirty="0">
                <a:solidFill>
                  <a:srgbClr val="000000"/>
                </a:solidFill>
              </a:rPr>
              <a:t> - used by email clients to retrieve email from a remote </a:t>
            </a:r>
            <a:r>
              <a:rPr lang="en-US" dirty="0" smtClean="0">
                <a:solidFill>
                  <a:srgbClr val="000000"/>
                </a:solidFill>
              </a:rPr>
              <a:t>server</a:t>
            </a:r>
          </a:p>
          <a:p>
            <a:pPr algn="l"/>
            <a:endParaRPr lang="en-US" dirty="0">
              <a:solidFill>
                <a:srgbClr val="000000"/>
              </a:solidFill>
            </a:endParaRPr>
          </a:p>
          <a:p>
            <a:pPr algn="l"/>
            <a:r>
              <a:rPr lang="en-US" b="1" dirty="0">
                <a:solidFill>
                  <a:srgbClr val="000000"/>
                </a:solidFill>
              </a:rPr>
              <a:t>Internet Message Access Protocol (IMAP) </a:t>
            </a:r>
            <a:r>
              <a:rPr lang="en-US" dirty="0">
                <a:solidFill>
                  <a:srgbClr val="000000"/>
                </a:solidFill>
              </a:rPr>
              <a:t>– another protocol for email retrieval</a:t>
            </a:r>
          </a:p>
        </p:txBody>
      </p:sp>
    </p:spTree>
    <p:extLst>
      <p:ext uri="{BB962C8B-B14F-4D97-AF65-F5344CB8AC3E}">
        <p14:creationId xmlns:p14="http://schemas.microsoft.com/office/powerpoint/2010/main" val="300118987"/>
      </p:ext>
    </p:extLst>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Peer-to-Peer Networks</a:t>
            </a:r>
            <a:endParaRPr lang="en-US" sz="3600" dirty="0">
              <a:latin typeface="Arial" charset="0"/>
            </a:endParaRPr>
          </a:p>
        </p:txBody>
      </p:sp>
      <p:sp>
        <p:nvSpPr>
          <p:cNvPr id="4" name="Rectangle 3"/>
          <p:cNvSpPr/>
          <p:nvPr/>
        </p:nvSpPr>
        <p:spPr>
          <a:xfrm>
            <a:off x="1027594" y="1692634"/>
            <a:ext cx="6820193" cy="369332"/>
          </a:xfrm>
          <a:prstGeom prst="rect">
            <a:avLst/>
          </a:prstGeom>
        </p:spPr>
        <p:txBody>
          <a:bodyPr wrap="square">
            <a:spAutoFit/>
          </a:bodyPr>
          <a:lstStyle/>
          <a:p>
            <a:r>
              <a:rPr lang="en-US" dirty="0" smtClean="0"/>
              <a:t>Both devices are considered equal in the communication</a:t>
            </a:r>
            <a:endParaRPr lang="en-US"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6533" y="2117366"/>
            <a:ext cx="6706932" cy="4093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121192" y="5842264"/>
            <a:ext cx="7362092" cy="369332"/>
          </a:xfrm>
          <a:prstGeom prst="rect">
            <a:avLst/>
          </a:prstGeom>
        </p:spPr>
        <p:txBody>
          <a:bodyPr wrap="square">
            <a:spAutoFit/>
          </a:bodyPr>
          <a:lstStyle/>
          <a:p>
            <a:r>
              <a:rPr lang="en-US" dirty="0"/>
              <a:t>The roles of client and server are set on a per request basis.</a:t>
            </a:r>
          </a:p>
        </p:txBody>
      </p:sp>
    </p:spTree>
    <p:extLst>
      <p:ext uri="{BB962C8B-B14F-4D97-AF65-F5344CB8AC3E}">
        <p14:creationId xmlns:p14="http://schemas.microsoft.com/office/powerpoint/2010/main" val="1351887675"/>
      </p:ext>
    </p:extLst>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Peer-to-Peer Applications</a:t>
            </a:r>
            <a:endParaRPr lang="en-US" sz="3600" dirty="0">
              <a:latin typeface="Arial" charset="0"/>
            </a:endParaRPr>
          </a:p>
        </p:txBody>
      </p:sp>
      <p:sp>
        <p:nvSpPr>
          <p:cNvPr id="4" name="Rectangle 3"/>
          <p:cNvSpPr/>
          <p:nvPr/>
        </p:nvSpPr>
        <p:spPr>
          <a:xfrm>
            <a:off x="2116078" y="1480268"/>
            <a:ext cx="5221071" cy="369332"/>
          </a:xfrm>
          <a:prstGeom prst="rect">
            <a:avLst/>
          </a:prstGeom>
        </p:spPr>
        <p:txBody>
          <a:bodyPr wrap="square">
            <a:spAutoFit/>
          </a:bodyPr>
          <a:lstStyle/>
          <a:p>
            <a:r>
              <a:rPr lang="en-US" dirty="0" smtClean="0">
                <a:solidFill>
                  <a:srgbClr val="000000"/>
                </a:solidFill>
              </a:rPr>
              <a:t>Client and server in the same communication</a:t>
            </a:r>
            <a:endParaRPr lang="en-US" dirty="0">
              <a:solidFill>
                <a:srgbClr val="000000"/>
              </a:solidFill>
            </a:endParaRPr>
          </a:p>
        </p:txBody>
      </p:sp>
      <p:sp>
        <p:nvSpPr>
          <p:cNvPr id="2" name="Rectangle 1"/>
          <p:cNvSpPr/>
          <p:nvPr/>
        </p:nvSpPr>
        <p:spPr>
          <a:xfrm>
            <a:off x="1387758" y="5817415"/>
            <a:ext cx="6560844" cy="646331"/>
          </a:xfrm>
          <a:prstGeom prst="rect">
            <a:avLst/>
          </a:prstGeom>
        </p:spPr>
        <p:txBody>
          <a:bodyPr wrap="square">
            <a:spAutoFit/>
          </a:bodyPr>
          <a:lstStyle/>
          <a:p>
            <a:pPr algn="l"/>
            <a:r>
              <a:rPr lang="en-US" dirty="0">
                <a:solidFill>
                  <a:srgbClr val="000000"/>
                </a:solidFill>
              </a:rPr>
              <a:t>Both can initiate a communication and are considered equal in the communication process</a:t>
            </a: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9944" y="1939153"/>
            <a:ext cx="6460108" cy="3878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8137805"/>
      </p:ext>
    </p:extLst>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Common P2P Applications</a:t>
            </a:r>
            <a:endParaRPr lang="en-US" sz="3600" dirty="0">
              <a:latin typeface="Arial" charset="0"/>
            </a:endParaRPr>
          </a:p>
        </p:txBody>
      </p:sp>
      <p:sp>
        <p:nvSpPr>
          <p:cNvPr id="3" name="Rectangle 2"/>
          <p:cNvSpPr/>
          <p:nvPr/>
        </p:nvSpPr>
        <p:spPr>
          <a:xfrm>
            <a:off x="319315" y="1697646"/>
            <a:ext cx="8548914" cy="3970318"/>
          </a:xfrm>
          <a:prstGeom prst="rect">
            <a:avLst/>
          </a:prstGeom>
        </p:spPr>
        <p:txBody>
          <a:bodyPr wrap="square">
            <a:spAutoFit/>
          </a:bodyPr>
          <a:lstStyle/>
          <a:p>
            <a:pPr marL="342900" indent="-342900" algn="l">
              <a:buFont typeface="Wingdings" pitchFamily="2" charset="2"/>
              <a:buChar char="§"/>
            </a:pPr>
            <a:r>
              <a:rPr lang="en-US" dirty="0">
                <a:solidFill>
                  <a:srgbClr val="000000"/>
                </a:solidFill>
              </a:rPr>
              <a:t>With P2P applications, each computer in the network running the application can act as a client or a server for the other computers in the network running the </a:t>
            </a:r>
            <a:r>
              <a:rPr lang="en-US" dirty="0" smtClean="0">
                <a:solidFill>
                  <a:srgbClr val="000000"/>
                </a:solidFill>
              </a:rPr>
              <a:t>application</a:t>
            </a:r>
          </a:p>
          <a:p>
            <a:pPr algn="l"/>
            <a:endParaRPr lang="en-US" dirty="0">
              <a:solidFill>
                <a:srgbClr val="000000"/>
              </a:solidFill>
            </a:endParaRPr>
          </a:p>
          <a:p>
            <a:pPr marL="342900" indent="-342900" algn="l">
              <a:buFont typeface="Wingdings" pitchFamily="2" charset="2"/>
              <a:buChar char="§"/>
            </a:pPr>
            <a:r>
              <a:rPr lang="en-US" dirty="0" smtClean="0">
                <a:solidFill>
                  <a:srgbClr val="000000"/>
                </a:solidFill>
              </a:rPr>
              <a:t>Common </a:t>
            </a:r>
            <a:r>
              <a:rPr lang="en-US" dirty="0">
                <a:solidFill>
                  <a:srgbClr val="000000"/>
                </a:solidFill>
              </a:rPr>
              <a:t>P2P applications include:</a:t>
            </a:r>
          </a:p>
          <a:p>
            <a:pPr marL="800100" lvl="1" indent="-342900" algn="l">
              <a:buFont typeface="Arial" pitchFamily="34" charset="0"/>
              <a:buChar char="•"/>
            </a:pPr>
            <a:r>
              <a:rPr lang="en-US" dirty="0" err="1">
                <a:solidFill>
                  <a:srgbClr val="000000"/>
                </a:solidFill>
              </a:rPr>
              <a:t>eDonkey</a:t>
            </a:r>
            <a:endParaRPr lang="en-US" dirty="0">
              <a:solidFill>
                <a:srgbClr val="000000"/>
              </a:solidFill>
            </a:endParaRPr>
          </a:p>
          <a:p>
            <a:pPr marL="800100" lvl="1" indent="-342900" algn="l">
              <a:buFont typeface="Arial" pitchFamily="34" charset="0"/>
              <a:buChar char="•"/>
            </a:pPr>
            <a:r>
              <a:rPr lang="en-US" dirty="0" err="1">
                <a:solidFill>
                  <a:srgbClr val="000000"/>
                </a:solidFill>
              </a:rPr>
              <a:t>eMule</a:t>
            </a:r>
            <a:endParaRPr lang="en-US" dirty="0">
              <a:solidFill>
                <a:srgbClr val="000000"/>
              </a:solidFill>
            </a:endParaRPr>
          </a:p>
          <a:p>
            <a:pPr marL="800100" lvl="1" indent="-342900" algn="l">
              <a:buFont typeface="Arial" pitchFamily="34" charset="0"/>
              <a:buChar char="•"/>
            </a:pPr>
            <a:r>
              <a:rPr lang="en-US" dirty="0" err="1">
                <a:solidFill>
                  <a:srgbClr val="000000"/>
                </a:solidFill>
              </a:rPr>
              <a:t>Shareaza</a:t>
            </a:r>
            <a:endParaRPr lang="en-US" dirty="0">
              <a:solidFill>
                <a:srgbClr val="000000"/>
              </a:solidFill>
            </a:endParaRPr>
          </a:p>
          <a:p>
            <a:pPr marL="800100" lvl="1" indent="-342900" algn="l">
              <a:buFont typeface="Arial" pitchFamily="34" charset="0"/>
              <a:buChar char="•"/>
            </a:pPr>
            <a:r>
              <a:rPr lang="en-US" dirty="0" err="1">
                <a:solidFill>
                  <a:srgbClr val="000000"/>
                </a:solidFill>
              </a:rPr>
              <a:t>BitTorrent</a:t>
            </a:r>
            <a:endParaRPr lang="en-US" dirty="0">
              <a:solidFill>
                <a:srgbClr val="000000"/>
              </a:solidFill>
            </a:endParaRPr>
          </a:p>
          <a:p>
            <a:pPr marL="800100" lvl="1" indent="-342900" algn="l">
              <a:buFont typeface="Arial" pitchFamily="34" charset="0"/>
              <a:buChar char="•"/>
            </a:pPr>
            <a:r>
              <a:rPr lang="en-US" dirty="0" err="1">
                <a:solidFill>
                  <a:srgbClr val="000000"/>
                </a:solidFill>
              </a:rPr>
              <a:t>Bitcoin</a:t>
            </a:r>
            <a:endParaRPr lang="en-US" dirty="0">
              <a:solidFill>
                <a:srgbClr val="000000"/>
              </a:solidFill>
            </a:endParaRPr>
          </a:p>
          <a:p>
            <a:pPr marL="800100" lvl="1" indent="-342900" algn="l">
              <a:buFont typeface="Arial" pitchFamily="34" charset="0"/>
              <a:buChar char="•"/>
            </a:pPr>
            <a:r>
              <a:rPr lang="en-US" dirty="0" err="1" smtClean="0">
                <a:solidFill>
                  <a:srgbClr val="000000"/>
                </a:solidFill>
              </a:rPr>
              <a:t>LionShare</a:t>
            </a:r>
            <a:endParaRPr lang="en-US" dirty="0" smtClean="0">
              <a:solidFill>
                <a:srgbClr val="000000"/>
              </a:solidFill>
            </a:endParaRPr>
          </a:p>
          <a:p>
            <a:pPr algn="l"/>
            <a:endParaRPr lang="en-US" dirty="0">
              <a:solidFill>
                <a:srgbClr val="000000"/>
              </a:solidFill>
            </a:endParaRPr>
          </a:p>
          <a:p>
            <a:pPr marL="342900" indent="-342900" algn="l">
              <a:buFont typeface="Wingdings" pitchFamily="2" charset="2"/>
              <a:buChar char="§"/>
            </a:pPr>
            <a:r>
              <a:rPr lang="en-US" dirty="0">
                <a:solidFill>
                  <a:srgbClr val="000000"/>
                </a:solidFill>
              </a:rPr>
              <a:t>Some P2P applications are based on the Gnutella </a:t>
            </a:r>
            <a:r>
              <a:rPr lang="en-US" dirty="0" smtClean="0">
                <a:solidFill>
                  <a:srgbClr val="000000"/>
                </a:solidFill>
              </a:rPr>
              <a:t>protocol which enables </a:t>
            </a:r>
            <a:r>
              <a:rPr lang="en-US" dirty="0">
                <a:solidFill>
                  <a:srgbClr val="000000"/>
                </a:solidFill>
              </a:rPr>
              <a:t>people to share files on their hard disks with </a:t>
            </a:r>
            <a:r>
              <a:rPr lang="en-US" dirty="0" smtClean="0">
                <a:solidFill>
                  <a:srgbClr val="000000"/>
                </a:solidFill>
              </a:rPr>
              <a:t>others </a:t>
            </a:r>
            <a:endParaRPr lang="en-US" dirty="0">
              <a:solidFill>
                <a:srgbClr val="000000"/>
              </a:solidFill>
            </a:endParaRPr>
          </a:p>
        </p:txBody>
      </p:sp>
    </p:spTree>
    <p:extLst>
      <p:ext uri="{BB962C8B-B14F-4D97-AF65-F5344CB8AC3E}">
        <p14:creationId xmlns:p14="http://schemas.microsoft.com/office/powerpoint/2010/main" val="2071335245"/>
      </p:ext>
    </p:extLst>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Client-Server Model</a:t>
            </a:r>
            <a:endParaRPr lang="en-US" sz="3600" dirty="0">
              <a:latin typeface="Arial" charset="0"/>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015" y="1479940"/>
            <a:ext cx="7563885" cy="5003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8765041"/>
      </p:ext>
    </p:extLst>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smtClean="0">
                <a:latin typeface="Arial" charset="0"/>
              </a:rPr>
              <a:t>Client-Server Model</a:t>
            </a:r>
            <a:endParaRPr lang="en-US" sz="4000" dirty="0">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387" y="1444532"/>
            <a:ext cx="6938028" cy="4776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9244131"/>
      </p:ext>
    </p:extLst>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5811" y="2310279"/>
            <a:ext cx="8772157" cy="838200"/>
          </a:xfrm>
        </p:spPr>
        <p:txBody>
          <a:bodyPr/>
          <a:lstStyle/>
          <a:p>
            <a:r>
              <a:rPr lang="en-US" dirty="0" smtClean="0"/>
              <a:t>Well-Known Application Layer Protocols and Services</a:t>
            </a:r>
            <a:endParaRPr lang="en-US" dirty="0"/>
          </a:p>
        </p:txBody>
      </p:sp>
    </p:spTree>
    <p:extLst>
      <p:ext uri="{BB962C8B-B14F-4D97-AF65-F5344CB8AC3E}">
        <p14:creationId xmlns:p14="http://schemas.microsoft.com/office/powerpoint/2010/main" val="83525009"/>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3600" dirty="0" smtClean="0">
                <a:latin typeface="Arial" charset="0"/>
              </a:rPr>
              <a:t>Application Layer Protocols Revisited</a:t>
            </a:r>
            <a:endParaRPr lang="en-US" sz="3600" dirty="0">
              <a:latin typeface="Arial" charset="0"/>
            </a:endParaRPr>
          </a:p>
        </p:txBody>
      </p:sp>
      <p:sp>
        <p:nvSpPr>
          <p:cNvPr id="2" name="Content Placeholder 1"/>
          <p:cNvSpPr>
            <a:spLocks noGrp="1"/>
          </p:cNvSpPr>
          <p:nvPr>
            <p:ph idx="1"/>
          </p:nvPr>
        </p:nvSpPr>
        <p:spPr>
          <a:xfrm>
            <a:off x="549275" y="1851079"/>
            <a:ext cx="8042276" cy="4343400"/>
          </a:xfrm>
        </p:spPr>
        <p:txBody>
          <a:bodyPr>
            <a:normAutofit/>
          </a:bodyPr>
          <a:lstStyle/>
          <a:p>
            <a:pPr marL="0" indent="0">
              <a:buNone/>
            </a:pPr>
            <a:r>
              <a:rPr lang="en-US" sz="2000" dirty="0">
                <a:solidFill>
                  <a:srgbClr val="000000"/>
                </a:solidFill>
              </a:rPr>
              <a:t>Three application layer protocols that are involved in everyday work or play are:</a:t>
            </a:r>
          </a:p>
          <a:p>
            <a:r>
              <a:rPr lang="en-US" sz="2000" dirty="0">
                <a:solidFill>
                  <a:srgbClr val="000000"/>
                </a:solidFill>
              </a:rPr>
              <a:t>Hypertext Transfer Protocol (</a:t>
            </a:r>
            <a:r>
              <a:rPr lang="en-US" sz="2000" dirty="0" smtClean="0">
                <a:solidFill>
                  <a:srgbClr val="000000"/>
                </a:solidFill>
              </a:rPr>
              <a:t>HTTP)</a:t>
            </a:r>
          </a:p>
          <a:p>
            <a:pPr marL="800100" lvl="1" indent="-342900">
              <a:buFont typeface="Arial" pitchFamily="34" charset="0"/>
              <a:buChar char="•"/>
            </a:pPr>
            <a:r>
              <a:rPr lang="en-US" sz="2000" dirty="0">
                <a:solidFill>
                  <a:srgbClr val="000000"/>
                </a:solidFill>
              </a:rPr>
              <a:t>browse the web</a:t>
            </a:r>
          </a:p>
          <a:p>
            <a:r>
              <a:rPr lang="en-US" sz="2000" dirty="0">
                <a:solidFill>
                  <a:srgbClr val="000000"/>
                </a:solidFill>
              </a:rPr>
              <a:t>Simple Mail Transfer Protocol (SMTP</a:t>
            </a:r>
            <a:r>
              <a:rPr lang="en-US" sz="2000" dirty="0" smtClean="0">
                <a:solidFill>
                  <a:srgbClr val="000000"/>
                </a:solidFill>
              </a:rPr>
              <a:t>)</a:t>
            </a:r>
          </a:p>
          <a:p>
            <a:pPr marL="800100" lvl="1" indent="-342900">
              <a:buFont typeface="Arial" pitchFamily="34" charset="0"/>
              <a:buChar char="•"/>
            </a:pPr>
            <a:r>
              <a:rPr lang="en-US" sz="2000" dirty="0">
                <a:solidFill>
                  <a:srgbClr val="000000"/>
                </a:solidFill>
              </a:rPr>
              <a:t>used to enable users to send email</a:t>
            </a:r>
          </a:p>
          <a:p>
            <a:r>
              <a:rPr lang="en-US" sz="2000" dirty="0">
                <a:solidFill>
                  <a:srgbClr val="000000"/>
                </a:solidFill>
              </a:rPr>
              <a:t>Post Office Protocol (POP)</a:t>
            </a:r>
          </a:p>
          <a:p>
            <a:pPr marL="800100" lvl="1" indent="-342900">
              <a:buFont typeface="Arial" pitchFamily="34" charset="0"/>
              <a:buChar char="•"/>
            </a:pPr>
            <a:r>
              <a:rPr lang="en-US" sz="2000" dirty="0" smtClean="0">
                <a:solidFill>
                  <a:srgbClr val="000000"/>
                </a:solidFill>
              </a:rPr>
              <a:t>used </a:t>
            </a:r>
            <a:r>
              <a:rPr lang="en-US" sz="2000" dirty="0">
                <a:solidFill>
                  <a:srgbClr val="000000"/>
                </a:solidFill>
              </a:rPr>
              <a:t>to enable users to receive </a:t>
            </a:r>
            <a:r>
              <a:rPr lang="en-US" sz="2000" dirty="0" smtClean="0">
                <a:solidFill>
                  <a:srgbClr val="000000"/>
                </a:solidFill>
              </a:rPr>
              <a:t>email</a:t>
            </a:r>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822946800"/>
      </p:ext>
    </p:extLst>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2800" dirty="0" smtClean="0">
                <a:latin typeface="Arial" charset="0"/>
              </a:rPr>
              <a:t>Hypertext Transfer Protocol / Markup Language</a:t>
            </a:r>
            <a:endParaRPr lang="en-US" sz="2800" dirty="0">
              <a:latin typeface="Arial" charset="0"/>
            </a:endParaRPr>
          </a:p>
        </p:txBody>
      </p:sp>
      <p:sp>
        <p:nvSpPr>
          <p:cNvPr id="2" name="Content Placeholder 1"/>
          <p:cNvSpPr>
            <a:spLocks noGrp="1"/>
          </p:cNvSpPr>
          <p:nvPr>
            <p:ph idx="1"/>
          </p:nvPr>
        </p:nvSpPr>
        <p:spPr>
          <a:xfrm>
            <a:off x="213109" y="1519800"/>
            <a:ext cx="8733677" cy="4926405"/>
          </a:xfrm>
        </p:spPr>
        <p:txBody>
          <a:bodyPr>
            <a:normAutofit/>
          </a:bodyPr>
          <a:lstStyle/>
          <a:p>
            <a:pPr marL="0" indent="0">
              <a:spcBef>
                <a:spcPts val="0"/>
              </a:spcBef>
              <a:buNone/>
            </a:pPr>
            <a:r>
              <a:rPr lang="en-US" sz="2000" dirty="0">
                <a:solidFill>
                  <a:srgbClr val="000000"/>
                </a:solidFill>
              </a:rPr>
              <a:t>Example</a:t>
            </a:r>
          </a:p>
          <a:p>
            <a:pPr marL="0" indent="0">
              <a:spcBef>
                <a:spcPts val="0"/>
              </a:spcBef>
              <a:buNone/>
            </a:pPr>
            <a:r>
              <a:rPr lang="en-US" sz="2000" dirty="0">
                <a:solidFill>
                  <a:srgbClr val="000000"/>
                </a:solidFill>
              </a:rPr>
              <a:t>URL: http://www.cisco.com/index.html</a:t>
            </a:r>
          </a:p>
          <a:p>
            <a:pPr marL="0" indent="0">
              <a:spcBef>
                <a:spcPts val="0"/>
              </a:spcBef>
              <a:buNone/>
            </a:pPr>
            <a:endParaRPr lang="en-US" sz="2000" dirty="0">
              <a:solidFill>
                <a:srgbClr val="000000"/>
              </a:solidFill>
            </a:endParaRPr>
          </a:p>
          <a:p>
            <a:pPr>
              <a:spcBef>
                <a:spcPts val="0"/>
              </a:spcBef>
            </a:pPr>
            <a:r>
              <a:rPr lang="en-US" sz="2000" dirty="0">
                <a:solidFill>
                  <a:srgbClr val="000000"/>
                </a:solidFill>
              </a:rPr>
              <a:t>First, the browser interprets the three parts of the URL:</a:t>
            </a:r>
          </a:p>
          <a:p>
            <a:pPr marL="338137" lvl="1" indent="0">
              <a:spcBef>
                <a:spcPts val="0"/>
              </a:spcBef>
            </a:pPr>
            <a:r>
              <a:rPr lang="en-US" sz="2000" dirty="0">
                <a:solidFill>
                  <a:srgbClr val="000000"/>
                </a:solidFill>
              </a:rPr>
              <a:t>1. </a:t>
            </a:r>
            <a:r>
              <a:rPr lang="en-US" sz="2000" b="1" dirty="0">
                <a:solidFill>
                  <a:srgbClr val="000000"/>
                </a:solidFill>
              </a:rPr>
              <a:t>http</a:t>
            </a:r>
            <a:r>
              <a:rPr lang="en-US" sz="2000" dirty="0">
                <a:solidFill>
                  <a:srgbClr val="000000"/>
                </a:solidFill>
              </a:rPr>
              <a:t> (the protocol or scheme)</a:t>
            </a:r>
          </a:p>
          <a:p>
            <a:pPr marL="338137" lvl="1" indent="0">
              <a:spcBef>
                <a:spcPts val="0"/>
              </a:spcBef>
            </a:pPr>
            <a:r>
              <a:rPr lang="en-US" sz="2000" dirty="0">
                <a:solidFill>
                  <a:srgbClr val="000000"/>
                </a:solidFill>
              </a:rPr>
              <a:t>2. www.cisco.com (the server name)</a:t>
            </a:r>
          </a:p>
          <a:p>
            <a:pPr marL="338137" lvl="1" indent="0">
              <a:spcBef>
                <a:spcPts val="0"/>
              </a:spcBef>
            </a:pPr>
            <a:r>
              <a:rPr lang="en-US" sz="2000" dirty="0">
                <a:solidFill>
                  <a:srgbClr val="000000"/>
                </a:solidFill>
              </a:rPr>
              <a:t>3. </a:t>
            </a:r>
            <a:r>
              <a:rPr lang="en-US" sz="2000" b="1" dirty="0">
                <a:solidFill>
                  <a:srgbClr val="000000"/>
                </a:solidFill>
              </a:rPr>
              <a:t>index.html</a:t>
            </a:r>
            <a:r>
              <a:rPr lang="en-US" sz="2000" dirty="0">
                <a:solidFill>
                  <a:srgbClr val="000000"/>
                </a:solidFill>
              </a:rPr>
              <a:t> (the specific file name requested)</a:t>
            </a:r>
          </a:p>
          <a:p>
            <a:pPr marL="0" indent="0">
              <a:spcBef>
                <a:spcPts val="0"/>
              </a:spcBef>
              <a:buNone/>
            </a:pPr>
            <a:endParaRPr lang="en-US" sz="2000" dirty="0">
              <a:solidFill>
                <a:srgbClr val="000000"/>
              </a:solidFill>
            </a:endParaRPr>
          </a:p>
          <a:p>
            <a:pPr>
              <a:spcBef>
                <a:spcPts val="0"/>
              </a:spcBef>
            </a:pPr>
            <a:r>
              <a:rPr lang="en-US" sz="2000" dirty="0">
                <a:solidFill>
                  <a:srgbClr val="000000"/>
                </a:solidFill>
              </a:rPr>
              <a:t>Browser checks with a name server to convert www.cisco.com into a numeric address </a:t>
            </a:r>
          </a:p>
          <a:p>
            <a:pPr>
              <a:spcBef>
                <a:spcPts val="0"/>
              </a:spcBef>
            </a:pPr>
            <a:r>
              <a:rPr lang="en-US" sz="2000" dirty="0">
                <a:solidFill>
                  <a:srgbClr val="000000"/>
                </a:solidFill>
              </a:rPr>
              <a:t>Using the HTTP protocol requirements sends a GET request to the server and asks for the file </a:t>
            </a:r>
            <a:r>
              <a:rPr lang="en-US" sz="2000" b="1" dirty="0">
                <a:solidFill>
                  <a:srgbClr val="000000"/>
                </a:solidFill>
              </a:rPr>
              <a:t>index.html</a:t>
            </a:r>
            <a:endParaRPr lang="en-US" sz="2000" dirty="0">
              <a:solidFill>
                <a:srgbClr val="000000"/>
              </a:solidFill>
            </a:endParaRPr>
          </a:p>
          <a:p>
            <a:pPr>
              <a:spcBef>
                <a:spcPts val="0"/>
              </a:spcBef>
            </a:pPr>
            <a:r>
              <a:rPr lang="en-US" sz="2000" dirty="0">
                <a:solidFill>
                  <a:srgbClr val="000000"/>
                </a:solidFill>
              </a:rPr>
              <a:t>Server sends the HTML code for this web page </a:t>
            </a:r>
          </a:p>
          <a:p>
            <a:pPr>
              <a:spcBef>
                <a:spcPts val="0"/>
              </a:spcBef>
            </a:pPr>
            <a:r>
              <a:rPr lang="en-US" sz="2000" dirty="0">
                <a:solidFill>
                  <a:srgbClr val="000000"/>
                </a:solidFill>
              </a:rPr>
              <a:t>Browser deciphers the HTML code and formats the page</a:t>
            </a:r>
          </a:p>
        </p:txBody>
      </p:sp>
    </p:spTree>
    <p:extLst>
      <p:ext uri="{BB962C8B-B14F-4D97-AF65-F5344CB8AC3E}">
        <p14:creationId xmlns:p14="http://schemas.microsoft.com/office/powerpoint/2010/main" val="2928187314"/>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2000" dirty="0">
                <a:latin typeface="Arial" charset="0"/>
              </a:rPr>
              <a:t>Common Application Layer Protocols </a:t>
            </a:r>
            <a:r>
              <a:rPr lang="en-US" sz="2000" dirty="0" smtClean="0">
                <a:latin typeface="Arial" charset="0"/>
              </a:rPr>
              <a:t/>
            </a:r>
            <a:br>
              <a:rPr lang="en-US" sz="2000" dirty="0" smtClean="0">
                <a:latin typeface="Arial" charset="0"/>
              </a:rPr>
            </a:br>
            <a:r>
              <a:rPr lang="en-US" sz="3200" dirty="0" smtClean="0">
                <a:latin typeface="Arial" charset="0"/>
              </a:rPr>
              <a:t>HTTP and HTTPS</a:t>
            </a:r>
            <a:endParaRPr lang="en-US" sz="3200" dirty="0">
              <a:latin typeface="Arial" charset="0"/>
            </a:endParaRPr>
          </a:p>
        </p:txBody>
      </p:sp>
      <p:sp>
        <p:nvSpPr>
          <p:cNvPr id="3" name="Rectangle 2"/>
          <p:cNvSpPr/>
          <p:nvPr/>
        </p:nvSpPr>
        <p:spPr>
          <a:xfrm>
            <a:off x="5551439" y="2151379"/>
            <a:ext cx="3512458" cy="3693319"/>
          </a:xfrm>
          <a:prstGeom prst="rect">
            <a:avLst/>
          </a:prstGeom>
        </p:spPr>
        <p:txBody>
          <a:bodyPr wrap="square">
            <a:spAutoFit/>
          </a:bodyPr>
          <a:lstStyle/>
          <a:p>
            <a:pPr marL="342900" indent="-342900" algn="l">
              <a:buFont typeface="Arial" pitchFamily="34" charset="0"/>
              <a:buChar char="•"/>
            </a:pPr>
            <a:r>
              <a:rPr lang="en-US" dirty="0">
                <a:solidFill>
                  <a:srgbClr val="000000"/>
                </a:solidFill>
              </a:rPr>
              <a:t>D</a:t>
            </a:r>
            <a:r>
              <a:rPr lang="en-US" dirty="0" smtClean="0">
                <a:solidFill>
                  <a:srgbClr val="000000"/>
                </a:solidFill>
              </a:rPr>
              <a:t>eveloped </a:t>
            </a:r>
            <a:r>
              <a:rPr lang="en-US" dirty="0">
                <a:solidFill>
                  <a:srgbClr val="000000"/>
                </a:solidFill>
              </a:rPr>
              <a:t>to publish and retrieve HTML pages </a:t>
            </a:r>
          </a:p>
          <a:p>
            <a:pPr marL="342900" indent="-342900" algn="l">
              <a:buFont typeface="Arial" pitchFamily="34" charset="0"/>
              <a:buChar char="•"/>
            </a:pPr>
            <a:r>
              <a:rPr lang="en-US" dirty="0">
                <a:solidFill>
                  <a:srgbClr val="000000"/>
                </a:solidFill>
              </a:rPr>
              <a:t>U</a:t>
            </a:r>
            <a:r>
              <a:rPr lang="en-US" dirty="0" smtClean="0">
                <a:solidFill>
                  <a:srgbClr val="000000"/>
                </a:solidFill>
              </a:rPr>
              <a:t>sed for </a:t>
            </a:r>
            <a:r>
              <a:rPr lang="en-US" dirty="0">
                <a:solidFill>
                  <a:srgbClr val="000000"/>
                </a:solidFill>
              </a:rPr>
              <a:t>data transfer </a:t>
            </a:r>
          </a:p>
          <a:p>
            <a:pPr marL="342900" indent="-342900" algn="l">
              <a:buFont typeface="Arial" pitchFamily="34" charset="0"/>
              <a:buChar char="•"/>
            </a:pPr>
            <a:r>
              <a:rPr lang="en-US" dirty="0" smtClean="0">
                <a:solidFill>
                  <a:srgbClr val="000000"/>
                </a:solidFill>
              </a:rPr>
              <a:t>Specifies </a:t>
            </a:r>
            <a:r>
              <a:rPr lang="en-US" dirty="0">
                <a:solidFill>
                  <a:srgbClr val="000000"/>
                </a:solidFill>
              </a:rPr>
              <a:t>a request/response </a:t>
            </a:r>
            <a:r>
              <a:rPr lang="en-US" dirty="0" smtClean="0">
                <a:solidFill>
                  <a:srgbClr val="000000"/>
                </a:solidFill>
              </a:rPr>
              <a:t>protocol</a:t>
            </a:r>
          </a:p>
          <a:p>
            <a:pPr marL="342900" indent="-342900" algn="l">
              <a:buFont typeface="Arial" pitchFamily="34" charset="0"/>
              <a:buChar char="•"/>
            </a:pPr>
            <a:r>
              <a:rPr lang="en-US" dirty="0">
                <a:solidFill>
                  <a:srgbClr val="000000"/>
                </a:solidFill>
              </a:rPr>
              <a:t>T</a:t>
            </a:r>
            <a:r>
              <a:rPr lang="en-US" dirty="0" smtClean="0">
                <a:solidFill>
                  <a:srgbClr val="000000"/>
                </a:solidFill>
              </a:rPr>
              <a:t>hree </a:t>
            </a:r>
            <a:r>
              <a:rPr lang="en-US" dirty="0">
                <a:solidFill>
                  <a:srgbClr val="000000"/>
                </a:solidFill>
              </a:rPr>
              <a:t>common message types are GET, POST, and </a:t>
            </a:r>
            <a:r>
              <a:rPr lang="en-US" dirty="0" smtClean="0">
                <a:solidFill>
                  <a:srgbClr val="000000"/>
                </a:solidFill>
              </a:rPr>
              <a:t>PUT</a:t>
            </a:r>
          </a:p>
          <a:p>
            <a:pPr marL="342900" indent="-342900" algn="l">
              <a:buFont typeface="Arial" pitchFamily="34" charset="0"/>
              <a:buChar char="•"/>
            </a:pPr>
            <a:r>
              <a:rPr lang="en-US" b="1" dirty="0">
                <a:solidFill>
                  <a:srgbClr val="000000"/>
                </a:solidFill>
              </a:rPr>
              <a:t>GET</a:t>
            </a:r>
            <a:r>
              <a:rPr lang="en-US" dirty="0">
                <a:solidFill>
                  <a:srgbClr val="000000"/>
                </a:solidFill>
              </a:rPr>
              <a:t> is a client request for </a:t>
            </a:r>
            <a:r>
              <a:rPr lang="en-US" dirty="0" smtClean="0">
                <a:solidFill>
                  <a:srgbClr val="000000"/>
                </a:solidFill>
              </a:rPr>
              <a:t>data</a:t>
            </a:r>
          </a:p>
          <a:p>
            <a:pPr marL="342900" indent="-342900" algn="l">
              <a:buFont typeface="Arial" pitchFamily="34" charset="0"/>
              <a:buChar char="•"/>
            </a:pPr>
            <a:r>
              <a:rPr lang="en-US" b="1" dirty="0">
                <a:solidFill>
                  <a:srgbClr val="000000"/>
                </a:solidFill>
              </a:rPr>
              <a:t>POST</a:t>
            </a:r>
            <a:r>
              <a:rPr lang="en-US" dirty="0">
                <a:solidFill>
                  <a:srgbClr val="000000"/>
                </a:solidFill>
              </a:rPr>
              <a:t> and </a:t>
            </a:r>
            <a:r>
              <a:rPr lang="en-US" b="1" dirty="0">
                <a:solidFill>
                  <a:srgbClr val="000000"/>
                </a:solidFill>
              </a:rPr>
              <a:t>PUT</a:t>
            </a:r>
            <a:r>
              <a:rPr lang="en-US" dirty="0">
                <a:solidFill>
                  <a:srgbClr val="000000"/>
                </a:solidFill>
              </a:rPr>
              <a:t> are used to send messages that upload data to the web server</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885" y="1968023"/>
            <a:ext cx="5400675" cy="3876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637848"/>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Common Application Layer Protocols</a:t>
            </a:r>
            <a:r>
              <a:rPr lang="en-US" dirty="0">
                <a:latin typeface="Arial" charset="0"/>
              </a:rPr>
              <a:t/>
            </a:r>
            <a:br>
              <a:rPr lang="en-US" dirty="0">
                <a:latin typeface="Arial" charset="0"/>
              </a:rPr>
            </a:br>
            <a:r>
              <a:rPr lang="en-US" sz="2800" dirty="0" smtClean="0">
                <a:latin typeface="Arial" charset="0"/>
              </a:rPr>
              <a:t>SMTP, POP, and IMAP</a:t>
            </a:r>
            <a:endParaRPr lang="en-US" sz="2800" dirty="0">
              <a:latin typeface="Arial" charset="0"/>
            </a:endParaRPr>
          </a:p>
        </p:txBody>
      </p:sp>
      <p:sp>
        <p:nvSpPr>
          <p:cNvPr id="3" name="Rectangle 2"/>
          <p:cNvSpPr/>
          <p:nvPr/>
        </p:nvSpPr>
        <p:spPr>
          <a:xfrm>
            <a:off x="5419460" y="1569972"/>
            <a:ext cx="3584840" cy="4801315"/>
          </a:xfrm>
          <a:prstGeom prst="rect">
            <a:avLst/>
          </a:prstGeom>
        </p:spPr>
        <p:txBody>
          <a:bodyPr wrap="square">
            <a:spAutoFit/>
          </a:bodyPr>
          <a:lstStyle/>
          <a:p>
            <a:pPr marL="174625" indent="-174625" algn="l">
              <a:buFont typeface="Arial" pitchFamily="34" charset="0"/>
              <a:buChar char="•"/>
            </a:pPr>
            <a:r>
              <a:rPr lang="en-US" dirty="0">
                <a:solidFill>
                  <a:srgbClr val="000000"/>
                </a:solidFill>
              </a:rPr>
              <a:t>T</a:t>
            </a:r>
            <a:r>
              <a:rPr lang="en-US" dirty="0" smtClean="0">
                <a:solidFill>
                  <a:srgbClr val="000000"/>
                </a:solidFill>
              </a:rPr>
              <a:t>ypically </a:t>
            </a:r>
            <a:r>
              <a:rPr lang="en-US" dirty="0">
                <a:solidFill>
                  <a:srgbClr val="000000"/>
                </a:solidFill>
              </a:rPr>
              <a:t>use an application called a Mail User Agent </a:t>
            </a:r>
            <a:r>
              <a:rPr lang="en-US" dirty="0" smtClean="0">
                <a:solidFill>
                  <a:srgbClr val="000000"/>
                </a:solidFill>
              </a:rPr>
              <a:t>(email client)</a:t>
            </a:r>
          </a:p>
          <a:p>
            <a:pPr marL="174625" indent="-174625" algn="l">
              <a:buFont typeface="Arial" pitchFamily="34" charset="0"/>
              <a:buChar char="•"/>
            </a:pPr>
            <a:r>
              <a:rPr lang="en-US" dirty="0">
                <a:solidFill>
                  <a:srgbClr val="000000"/>
                </a:solidFill>
              </a:rPr>
              <a:t>A</a:t>
            </a:r>
            <a:r>
              <a:rPr lang="en-US" dirty="0" smtClean="0">
                <a:solidFill>
                  <a:srgbClr val="000000"/>
                </a:solidFill>
              </a:rPr>
              <a:t>llows </a:t>
            </a:r>
            <a:r>
              <a:rPr lang="en-US" dirty="0">
                <a:solidFill>
                  <a:srgbClr val="000000"/>
                </a:solidFill>
              </a:rPr>
              <a:t>messages to be sent </a:t>
            </a:r>
          </a:p>
          <a:p>
            <a:pPr marL="174625" indent="-174625" algn="l">
              <a:buFont typeface="Arial" pitchFamily="34" charset="0"/>
              <a:buChar char="•"/>
            </a:pPr>
            <a:r>
              <a:rPr lang="en-US" dirty="0">
                <a:solidFill>
                  <a:srgbClr val="000000"/>
                </a:solidFill>
              </a:rPr>
              <a:t>P</a:t>
            </a:r>
            <a:r>
              <a:rPr lang="en-US" dirty="0" smtClean="0">
                <a:solidFill>
                  <a:srgbClr val="000000"/>
                </a:solidFill>
              </a:rPr>
              <a:t>laces </a:t>
            </a:r>
            <a:r>
              <a:rPr lang="en-US" dirty="0">
                <a:solidFill>
                  <a:srgbClr val="000000"/>
                </a:solidFill>
              </a:rPr>
              <a:t>received messages into the </a:t>
            </a:r>
            <a:r>
              <a:rPr lang="en-US" dirty="0" smtClean="0">
                <a:solidFill>
                  <a:srgbClr val="000000"/>
                </a:solidFill>
              </a:rPr>
              <a:t>client's mailbox</a:t>
            </a:r>
          </a:p>
          <a:p>
            <a:pPr marL="174625" indent="-174625" algn="l">
              <a:buFont typeface="Arial" pitchFamily="34" charset="0"/>
              <a:buChar char="•"/>
            </a:pPr>
            <a:r>
              <a:rPr lang="en-US" dirty="0">
                <a:solidFill>
                  <a:srgbClr val="000000"/>
                </a:solidFill>
              </a:rPr>
              <a:t>SMTP - Send email from either a client or a server </a:t>
            </a:r>
          </a:p>
          <a:p>
            <a:pPr marL="174625" indent="-174625" algn="l">
              <a:buFont typeface="Arial" pitchFamily="34" charset="0"/>
              <a:buChar char="•"/>
            </a:pPr>
            <a:r>
              <a:rPr lang="en-US" dirty="0" smtClean="0">
                <a:solidFill>
                  <a:srgbClr val="000000"/>
                </a:solidFill>
              </a:rPr>
              <a:t>POP - Receive </a:t>
            </a:r>
            <a:r>
              <a:rPr lang="en-US" dirty="0">
                <a:solidFill>
                  <a:srgbClr val="000000"/>
                </a:solidFill>
              </a:rPr>
              <a:t>email messages from an email </a:t>
            </a:r>
            <a:r>
              <a:rPr lang="en-US" dirty="0" smtClean="0">
                <a:solidFill>
                  <a:srgbClr val="000000"/>
                </a:solidFill>
              </a:rPr>
              <a:t>server </a:t>
            </a:r>
          </a:p>
          <a:p>
            <a:pPr marL="174625" indent="-174625" algn="l">
              <a:buFont typeface="Arial" pitchFamily="34" charset="0"/>
              <a:buChar char="•"/>
            </a:pPr>
            <a:r>
              <a:rPr lang="en-US" dirty="0" smtClean="0">
                <a:solidFill>
                  <a:srgbClr val="000000"/>
                </a:solidFill>
              </a:rPr>
              <a:t>IMAP - </a:t>
            </a:r>
            <a:r>
              <a:rPr lang="fr-FR" dirty="0" smtClean="0">
                <a:solidFill>
                  <a:srgbClr val="000000"/>
                </a:solidFill>
              </a:rPr>
              <a:t>Internet </a:t>
            </a:r>
            <a:r>
              <a:rPr lang="fr-FR" dirty="0">
                <a:solidFill>
                  <a:srgbClr val="000000"/>
                </a:solidFill>
              </a:rPr>
              <a:t>Message Access Protocol </a:t>
            </a:r>
            <a:endParaRPr lang="fr-FR" dirty="0" smtClean="0">
              <a:solidFill>
                <a:srgbClr val="000000"/>
              </a:solidFill>
            </a:endParaRPr>
          </a:p>
          <a:p>
            <a:pPr marL="174625" indent="-174625" algn="l">
              <a:buFont typeface="Arial" pitchFamily="34" charset="0"/>
              <a:buChar char="•"/>
            </a:pPr>
            <a:r>
              <a:rPr lang="en-US" dirty="0" smtClean="0">
                <a:solidFill>
                  <a:srgbClr val="000000"/>
                </a:solidFill>
              </a:rPr>
              <a:t>Email </a:t>
            </a:r>
            <a:r>
              <a:rPr lang="en-US" dirty="0">
                <a:solidFill>
                  <a:srgbClr val="000000"/>
                </a:solidFill>
              </a:rPr>
              <a:t>client provides the functionality of both protocols within one </a:t>
            </a:r>
            <a:r>
              <a:rPr lang="en-US" dirty="0" smtClean="0">
                <a:solidFill>
                  <a:srgbClr val="000000"/>
                </a:solidFill>
              </a:rPr>
              <a:t>application</a:t>
            </a:r>
            <a:endParaRPr lang="en-US" dirty="0">
              <a:solidFill>
                <a:srgbClr val="000000"/>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300" y="2415670"/>
            <a:ext cx="5029200" cy="3990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7994638"/>
      </p:ext>
    </p:extLst>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Common Application Layer Protocols</a:t>
            </a:r>
            <a:r>
              <a:rPr lang="en-US" dirty="0">
                <a:latin typeface="Arial" charset="0"/>
              </a:rPr>
              <a:t/>
            </a:r>
            <a:br>
              <a:rPr lang="en-US" dirty="0">
                <a:latin typeface="Arial" charset="0"/>
              </a:rPr>
            </a:br>
            <a:r>
              <a:rPr lang="en-US" sz="2800" dirty="0" smtClean="0">
                <a:latin typeface="Arial" charset="0"/>
              </a:rPr>
              <a:t>SMTP, POP, and IMAP</a:t>
            </a:r>
            <a:endParaRPr lang="en-US" sz="2800" dirty="0">
              <a:latin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6238" y="1975668"/>
            <a:ext cx="5732462" cy="4390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1739984"/>
      </p:ext>
    </p:extLst>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a:latin typeface="Arial" charset="0"/>
              </a:rPr>
              <a:t>Common Application Layer Protocols </a:t>
            </a:r>
            <a:r>
              <a:rPr lang="en-US" sz="1800" dirty="0" smtClean="0">
                <a:latin typeface="Arial" charset="0"/>
              </a:rPr>
              <a:t/>
            </a:r>
            <a:br>
              <a:rPr lang="en-US" sz="1800" dirty="0" smtClean="0">
                <a:latin typeface="Arial" charset="0"/>
              </a:rPr>
            </a:br>
            <a:r>
              <a:rPr lang="en-US" sz="2800" dirty="0" smtClean="0">
                <a:latin typeface="Arial" charset="0"/>
              </a:rPr>
              <a:t>SMTP, POP, and IMAP (Continued)</a:t>
            </a:r>
            <a:endParaRPr lang="en-US" sz="2800" dirty="0">
              <a:latin typeface="Arial" charset="0"/>
            </a:endParaRPr>
          </a:p>
        </p:txBody>
      </p:sp>
      <p:sp>
        <p:nvSpPr>
          <p:cNvPr id="3" name="Rectangle 2"/>
          <p:cNvSpPr/>
          <p:nvPr/>
        </p:nvSpPr>
        <p:spPr>
          <a:xfrm>
            <a:off x="5896427" y="1910015"/>
            <a:ext cx="3018971" cy="3970318"/>
          </a:xfrm>
          <a:prstGeom prst="rect">
            <a:avLst/>
          </a:prstGeom>
        </p:spPr>
        <p:txBody>
          <a:bodyPr wrap="square">
            <a:spAutoFit/>
          </a:bodyPr>
          <a:lstStyle/>
          <a:p>
            <a:pPr algn="l"/>
            <a:r>
              <a:rPr lang="en-US" dirty="0">
                <a:solidFill>
                  <a:srgbClr val="000000"/>
                </a:solidFill>
              </a:rPr>
              <a:t>Simple Mail Transfer Protocol (</a:t>
            </a:r>
            <a:r>
              <a:rPr lang="en-US" dirty="0" smtClean="0">
                <a:solidFill>
                  <a:srgbClr val="000000"/>
                </a:solidFill>
              </a:rPr>
              <a:t>SMTP)</a:t>
            </a:r>
          </a:p>
          <a:p>
            <a:pPr marL="342900" indent="-342900" algn="l">
              <a:buFont typeface="Wingdings" pitchFamily="2" charset="2"/>
              <a:buChar char="§"/>
            </a:pPr>
            <a:r>
              <a:rPr lang="en-US" dirty="0" smtClean="0">
                <a:solidFill>
                  <a:srgbClr val="000000"/>
                </a:solidFill>
              </a:rPr>
              <a:t>transfers </a:t>
            </a:r>
            <a:r>
              <a:rPr lang="en-US" dirty="0">
                <a:solidFill>
                  <a:srgbClr val="000000"/>
                </a:solidFill>
              </a:rPr>
              <a:t>mail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message </a:t>
            </a:r>
            <a:r>
              <a:rPr lang="en-US" dirty="0">
                <a:solidFill>
                  <a:srgbClr val="000000"/>
                </a:solidFill>
              </a:rPr>
              <a:t>must be formatted properly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SMTP </a:t>
            </a:r>
            <a:r>
              <a:rPr lang="en-US" dirty="0">
                <a:solidFill>
                  <a:srgbClr val="000000"/>
                </a:solidFill>
              </a:rPr>
              <a:t>processes must be running on both the client and </a:t>
            </a:r>
            <a:r>
              <a:rPr lang="en-US" dirty="0" smtClean="0">
                <a:solidFill>
                  <a:srgbClr val="000000"/>
                </a:solidFill>
              </a:rPr>
              <a:t>server</a:t>
            </a:r>
          </a:p>
          <a:p>
            <a:pPr marL="342900" indent="-342900" algn="l">
              <a:buFont typeface="Wingdings" pitchFamily="2" charset="2"/>
              <a:buChar char="§"/>
            </a:pPr>
            <a:r>
              <a:rPr lang="en-US" dirty="0" smtClean="0">
                <a:solidFill>
                  <a:srgbClr val="000000"/>
                </a:solidFill>
              </a:rPr>
              <a:t>message </a:t>
            </a:r>
            <a:r>
              <a:rPr lang="en-US" dirty="0">
                <a:solidFill>
                  <a:srgbClr val="000000"/>
                </a:solidFill>
              </a:rPr>
              <a:t>header must have a properly formatted recipient email address and a sender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uses port 25</a:t>
            </a: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089" y="1770205"/>
            <a:ext cx="5508626" cy="44028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9925" y="6141650"/>
            <a:ext cx="4857750" cy="409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5027876"/>
      </p:ext>
    </p:extLst>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159657" y="582552"/>
            <a:ext cx="8772157" cy="838200"/>
          </a:xfrm>
        </p:spPr>
        <p:txBody>
          <a:bodyPr/>
          <a:lstStyle/>
          <a:p>
            <a:pPr eaLnBrk="1" hangingPunct="1"/>
            <a:r>
              <a:rPr lang="en-US" sz="1800" dirty="0">
                <a:latin typeface="Arial" charset="0"/>
              </a:rPr>
              <a:t>Common Application Layer Protocols </a:t>
            </a:r>
            <a:r>
              <a:rPr lang="en-US" sz="1800" dirty="0" smtClean="0">
                <a:latin typeface="Arial" charset="0"/>
              </a:rPr>
              <a:t/>
            </a:r>
            <a:br>
              <a:rPr lang="en-US" sz="1800" dirty="0" smtClean="0">
                <a:latin typeface="Arial" charset="0"/>
              </a:rPr>
            </a:br>
            <a:r>
              <a:rPr lang="en-US" sz="2800" dirty="0" smtClean="0">
                <a:latin typeface="Arial" charset="0"/>
              </a:rPr>
              <a:t>SMTP, POP, and IMAP (Continued)</a:t>
            </a:r>
            <a:endParaRPr lang="en-US" sz="2800" dirty="0">
              <a:latin typeface="Arial" charset="0"/>
            </a:endParaRPr>
          </a:p>
        </p:txBody>
      </p:sp>
      <p:sp>
        <p:nvSpPr>
          <p:cNvPr id="3" name="Rectangle 2"/>
          <p:cNvSpPr/>
          <p:nvPr/>
        </p:nvSpPr>
        <p:spPr>
          <a:xfrm>
            <a:off x="5314733" y="1773513"/>
            <a:ext cx="3829266" cy="3970318"/>
          </a:xfrm>
          <a:prstGeom prst="rect">
            <a:avLst/>
          </a:prstGeom>
        </p:spPr>
        <p:txBody>
          <a:bodyPr wrap="square">
            <a:spAutoFit/>
          </a:bodyPr>
          <a:lstStyle/>
          <a:p>
            <a:pPr algn="l"/>
            <a:r>
              <a:rPr lang="en-US" dirty="0">
                <a:solidFill>
                  <a:srgbClr val="000000"/>
                </a:solidFill>
              </a:rPr>
              <a:t>Post Office Protocol (POP) </a:t>
            </a:r>
          </a:p>
          <a:p>
            <a:pPr marL="342900" indent="-342900" algn="l">
              <a:buFont typeface="Wingdings" pitchFamily="2" charset="2"/>
              <a:buChar char="§"/>
            </a:pPr>
            <a:r>
              <a:rPr lang="en-US" dirty="0" smtClean="0">
                <a:solidFill>
                  <a:srgbClr val="000000"/>
                </a:solidFill>
              </a:rPr>
              <a:t>enables </a:t>
            </a:r>
            <a:r>
              <a:rPr lang="en-US" dirty="0">
                <a:solidFill>
                  <a:srgbClr val="000000"/>
                </a:solidFill>
              </a:rPr>
              <a:t>a workstation to retrieve mail from a mail </a:t>
            </a:r>
            <a:r>
              <a:rPr lang="en-US" dirty="0" smtClean="0">
                <a:solidFill>
                  <a:srgbClr val="000000"/>
                </a:solidFill>
              </a:rPr>
              <a:t>server </a:t>
            </a:r>
          </a:p>
          <a:p>
            <a:pPr marL="342900" indent="-342900" algn="l">
              <a:buFont typeface="Wingdings" pitchFamily="2" charset="2"/>
              <a:buChar char="§"/>
            </a:pPr>
            <a:r>
              <a:rPr lang="en-US" dirty="0" smtClean="0">
                <a:solidFill>
                  <a:srgbClr val="000000"/>
                </a:solidFill>
              </a:rPr>
              <a:t>mail </a:t>
            </a:r>
            <a:r>
              <a:rPr lang="en-US" dirty="0">
                <a:solidFill>
                  <a:srgbClr val="000000"/>
                </a:solidFill>
              </a:rPr>
              <a:t>is downloaded from the server to the client and then deleted on the </a:t>
            </a:r>
            <a:r>
              <a:rPr lang="en-US" dirty="0" smtClean="0">
                <a:solidFill>
                  <a:srgbClr val="000000"/>
                </a:solidFill>
              </a:rPr>
              <a:t>server</a:t>
            </a:r>
            <a:endParaRPr lang="en-US" dirty="0">
              <a:solidFill>
                <a:srgbClr val="000000"/>
              </a:solidFill>
            </a:endParaRPr>
          </a:p>
          <a:p>
            <a:pPr marL="342900" indent="-342900" algn="l">
              <a:buFont typeface="Wingdings" pitchFamily="2" charset="2"/>
              <a:buChar char="§"/>
            </a:pPr>
            <a:r>
              <a:rPr lang="en-US" dirty="0">
                <a:solidFill>
                  <a:srgbClr val="000000"/>
                </a:solidFill>
              </a:rPr>
              <a:t>u</a:t>
            </a:r>
            <a:r>
              <a:rPr lang="en-US" dirty="0" smtClean="0">
                <a:solidFill>
                  <a:srgbClr val="000000"/>
                </a:solidFill>
              </a:rPr>
              <a:t>ses port </a:t>
            </a:r>
            <a:r>
              <a:rPr lang="en-US" dirty="0">
                <a:solidFill>
                  <a:srgbClr val="000000"/>
                </a:solidFill>
              </a:rPr>
              <a:t>110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POP </a:t>
            </a:r>
            <a:r>
              <a:rPr lang="en-US" dirty="0">
                <a:solidFill>
                  <a:srgbClr val="000000"/>
                </a:solidFill>
              </a:rPr>
              <a:t>does not store </a:t>
            </a:r>
            <a:r>
              <a:rPr lang="en-US" dirty="0" smtClean="0">
                <a:solidFill>
                  <a:srgbClr val="000000"/>
                </a:solidFill>
              </a:rPr>
              <a:t>messages</a:t>
            </a:r>
          </a:p>
          <a:p>
            <a:pPr marL="342900" indent="-342900" algn="l">
              <a:buFont typeface="Wingdings" pitchFamily="2" charset="2"/>
              <a:buChar char="§"/>
            </a:pPr>
            <a:r>
              <a:rPr lang="en-US" dirty="0" smtClean="0">
                <a:solidFill>
                  <a:srgbClr val="000000"/>
                </a:solidFill>
              </a:rPr>
              <a:t>POP3 </a:t>
            </a:r>
            <a:r>
              <a:rPr lang="en-US" dirty="0">
                <a:solidFill>
                  <a:srgbClr val="000000"/>
                </a:solidFill>
              </a:rPr>
              <a:t>is desirable for an ISP, because it alleviates their responsibility for managing large amounts of storage for their email servers</a:t>
            </a:r>
          </a:p>
        </p:txBody>
      </p:sp>
      <p:pic>
        <p:nvPicPr>
          <p:cNvPr id="614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9747" y="1773513"/>
            <a:ext cx="5204986" cy="4210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3040957"/>
      </p:ext>
    </p:extLst>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a:latin typeface="Arial" charset="0"/>
              </a:rPr>
              <a:t>Common Application Layer Protocols </a:t>
            </a:r>
            <a:br>
              <a:rPr lang="en-US" sz="1800" dirty="0">
                <a:latin typeface="Arial" charset="0"/>
              </a:rPr>
            </a:br>
            <a:r>
              <a:rPr lang="en-US" sz="2800" dirty="0">
                <a:latin typeface="Arial" charset="0"/>
              </a:rPr>
              <a:t>SMTP, POP, and IMAP (Continued)</a:t>
            </a:r>
          </a:p>
        </p:txBody>
      </p:sp>
      <p:sp>
        <p:nvSpPr>
          <p:cNvPr id="2" name="TextBox 1"/>
          <p:cNvSpPr txBox="1"/>
          <p:nvPr/>
        </p:nvSpPr>
        <p:spPr>
          <a:xfrm>
            <a:off x="355600" y="1668880"/>
            <a:ext cx="8305800" cy="3693319"/>
          </a:xfrm>
          <a:prstGeom prst="rect">
            <a:avLst/>
          </a:prstGeom>
          <a:noFill/>
        </p:spPr>
        <p:txBody>
          <a:bodyPr wrap="square" rtlCol="0">
            <a:spAutoFit/>
          </a:bodyPr>
          <a:lstStyle/>
          <a:p>
            <a:pPr algn="l"/>
            <a:r>
              <a:rPr lang="en-US" dirty="0">
                <a:solidFill>
                  <a:srgbClr val="000000"/>
                </a:solidFill>
              </a:rPr>
              <a:t>Simple Mail Transfer Protocol (SMTP) </a:t>
            </a:r>
            <a:endParaRPr lang="en-US" dirty="0" smtClean="0">
              <a:solidFill>
                <a:srgbClr val="000000"/>
              </a:solidFill>
            </a:endParaRPr>
          </a:p>
          <a:p>
            <a:pPr marL="342900" indent="-342900" algn="l">
              <a:buFont typeface="Arial" pitchFamily="34" charset="0"/>
              <a:buChar char="•"/>
            </a:pPr>
            <a:r>
              <a:rPr lang="en-US" dirty="0">
                <a:solidFill>
                  <a:srgbClr val="000000"/>
                </a:solidFill>
              </a:rPr>
              <a:t>T</a:t>
            </a:r>
            <a:r>
              <a:rPr lang="en-US" dirty="0" smtClean="0">
                <a:solidFill>
                  <a:srgbClr val="000000"/>
                </a:solidFill>
              </a:rPr>
              <a:t>ransfers </a:t>
            </a:r>
            <a:r>
              <a:rPr lang="en-US" dirty="0">
                <a:solidFill>
                  <a:srgbClr val="000000"/>
                </a:solidFill>
              </a:rPr>
              <a:t>mail reliably and efficiently</a:t>
            </a:r>
            <a:endParaRPr lang="en-US" dirty="0" smtClean="0">
              <a:solidFill>
                <a:srgbClr val="000000"/>
              </a:solidFill>
            </a:endParaRPr>
          </a:p>
          <a:p>
            <a:pPr algn="l"/>
            <a:endParaRPr lang="en-US" dirty="0">
              <a:solidFill>
                <a:srgbClr val="000000"/>
              </a:solidFill>
            </a:endParaRPr>
          </a:p>
          <a:p>
            <a:pPr algn="l"/>
            <a:r>
              <a:rPr lang="en-US" dirty="0" smtClean="0">
                <a:solidFill>
                  <a:srgbClr val="000000"/>
                </a:solidFill>
              </a:rPr>
              <a:t>Post </a:t>
            </a:r>
            <a:r>
              <a:rPr lang="en-US" dirty="0">
                <a:solidFill>
                  <a:srgbClr val="000000"/>
                </a:solidFill>
              </a:rPr>
              <a:t>Office Protocol (POP) </a:t>
            </a:r>
          </a:p>
          <a:p>
            <a:pPr marL="342900" indent="-342900" algn="l">
              <a:buFont typeface="Arial" pitchFamily="34" charset="0"/>
              <a:buChar char="•"/>
            </a:pPr>
            <a:r>
              <a:rPr lang="en-US" dirty="0">
                <a:solidFill>
                  <a:srgbClr val="000000"/>
                </a:solidFill>
              </a:rPr>
              <a:t>E</a:t>
            </a:r>
            <a:r>
              <a:rPr lang="en-US" dirty="0" smtClean="0">
                <a:solidFill>
                  <a:srgbClr val="000000"/>
                </a:solidFill>
              </a:rPr>
              <a:t>nables </a:t>
            </a:r>
            <a:r>
              <a:rPr lang="en-US" dirty="0">
                <a:solidFill>
                  <a:srgbClr val="000000"/>
                </a:solidFill>
              </a:rPr>
              <a:t>a workstation to retrieve mail from a mail </a:t>
            </a:r>
            <a:r>
              <a:rPr lang="en-US" dirty="0" smtClean="0">
                <a:solidFill>
                  <a:srgbClr val="000000"/>
                </a:solidFill>
              </a:rPr>
              <a:t>server </a:t>
            </a:r>
          </a:p>
          <a:p>
            <a:pPr marL="342900" indent="-342900" algn="l">
              <a:buFont typeface="Arial" pitchFamily="34" charset="0"/>
              <a:buChar char="•"/>
            </a:pPr>
            <a:r>
              <a:rPr lang="en-US" dirty="0" smtClean="0">
                <a:solidFill>
                  <a:srgbClr val="000000"/>
                </a:solidFill>
              </a:rPr>
              <a:t>With </a:t>
            </a:r>
            <a:r>
              <a:rPr lang="en-US" dirty="0">
                <a:solidFill>
                  <a:srgbClr val="000000"/>
                </a:solidFill>
              </a:rPr>
              <a:t>POP, mail is downloaded from the server to the client and then deleted on the server</a:t>
            </a:r>
            <a:endParaRPr lang="en-US" dirty="0" smtClean="0">
              <a:solidFill>
                <a:srgbClr val="000000"/>
              </a:solidFill>
            </a:endParaRPr>
          </a:p>
          <a:p>
            <a:pPr algn="l"/>
            <a:endParaRPr lang="en-US" dirty="0">
              <a:solidFill>
                <a:srgbClr val="000000"/>
              </a:solidFill>
            </a:endParaRPr>
          </a:p>
          <a:p>
            <a:pPr algn="l"/>
            <a:r>
              <a:rPr lang="en-US" dirty="0" smtClean="0">
                <a:solidFill>
                  <a:srgbClr val="000000"/>
                </a:solidFill>
              </a:rPr>
              <a:t>Internet </a:t>
            </a:r>
            <a:r>
              <a:rPr lang="en-US" dirty="0">
                <a:solidFill>
                  <a:srgbClr val="000000"/>
                </a:solidFill>
              </a:rPr>
              <a:t>Message Access Protocol (IMAP) </a:t>
            </a:r>
          </a:p>
          <a:p>
            <a:pPr marL="342900" indent="-342900" algn="l">
              <a:buFont typeface="Arial" pitchFamily="34" charset="0"/>
              <a:buChar char="•"/>
            </a:pPr>
            <a:r>
              <a:rPr lang="en-US" dirty="0">
                <a:solidFill>
                  <a:srgbClr val="000000"/>
                </a:solidFill>
              </a:rPr>
              <a:t>A</a:t>
            </a:r>
            <a:r>
              <a:rPr lang="en-US" dirty="0" smtClean="0">
                <a:solidFill>
                  <a:srgbClr val="000000"/>
                </a:solidFill>
              </a:rPr>
              <a:t>nother </a:t>
            </a:r>
            <a:r>
              <a:rPr lang="en-US" dirty="0">
                <a:solidFill>
                  <a:srgbClr val="000000"/>
                </a:solidFill>
              </a:rPr>
              <a:t>protocol that </a:t>
            </a:r>
            <a:r>
              <a:rPr lang="en-US" dirty="0" smtClean="0">
                <a:solidFill>
                  <a:srgbClr val="000000"/>
                </a:solidFill>
              </a:rPr>
              <a:t>to retrieves </a:t>
            </a:r>
            <a:r>
              <a:rPr lang="en-US" dirty="0">
                <a:solidFill>
                  <a:srgbClr val="000000"/>
                </a:solidFill>
              </a:rPr>
              <a:t>email </a:t>
            </a:r>
            <a:r>
              <a:rPr lang="en-US" dirty="0" smtClean="0">
                <a:solidFill>
                  <a:srgbClr val="000000"/>
                </a:solidFill>
              </a:rPr>
              <a:t>messages</a:t>
            </a:r>
          </a:p>
          <a:p>
            <a:pPr marL="342900" indent="-342900" algn="l">
              <a:buFont typeface="Arial" pitchFamily="34" charset="0"/>
              <a:buChar char="•"/>
            </a:pPr>
            <a:r>
              <a:rPr lang="en-US" dirty="0">
                <a:solidFill>
                  <a:srgbClr val="000000"/>
                </a:solidFill>
              </a:rPr>
              <a:t>U</a:t>
            </a:r>
            <a:r>
              <a:rPr lang="en-US" dirty="0" smtClean="0">
                <a:solidFill>
                  <a:srgbClr val="000000"/>
                </a:solidFill>
              </a:rPr>
              <a:t>nlike </a:t>
            </a:r>
            <a:r>
              <a:rPr lang="en-US" dirty="0">
                <a:solidFill>
                  <a:srgbClr val="000000"/>
                </a:solidFill>
              </a:rPr>
              <a:t>POP, when the user connects to an IMAP-capable server, copies of the messages are downloaded to the client </a:t>
            </a:r>
            <a:r>
              <a:rPr lang="en-US" dirty="0" smtClean="0">
                <a:solidFill>
                  <a:srgbClr val="000000"/>
                </a:solidFill>
              </a:rPr>
              <a:t>application </a:t>
            </a:r>
          </a:p>
          <a:p>
            <a:pPr marL="342900" indent="-342900" algn="l">
              <a:buFont typeface="Arial" pitchFamily="34" charset="0"/>
              <a:buChar char="•"/>
            </a:pPr>
            <a:r>
              <a:rPr lang="en-US" dirty="0" smtClean="0">
                <a:solidFill>
                  <a:srgbClr val="000000"/>
                </a:solidFill>
              </a:rPr>
              <a:t>Original messages </a:t>
            </a:r>
            <a:r>
              <a:rPr lang="en-US" dirty="0">
                <a:solidFill>
                  <a:srgbClr val="000000"/>
                </a:solidFill>
              </a:rPr>
              <a:t>are kept on the server until manually </a:t>
            </a:r>
            <a:r>
              <a:rPr lang="en-US" dirty="0" smtClean="0">
                <a:solidFill>
                  <a:srgbClr val="000000"/>
                </a:solidFill>
              </a:rPr>
              <a:t>deleted</a:t>
            </a:r>
          </a:p>
        </p:txBody>
      </p:sp>
    </p:spTree>
    <p:extLst>
      <p:ext uri="{BB962C8B-B14F-4D97-AF65-F5344CB8AC3E}">
        <p14:creationId xmlns:p14="http://schemas.microsoft.com/office/powerpoint/2010/main" val="255048664"/>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Domain Name Service</a:t>
            </a:r>
            <a:endParaRPr lang="en-US" sz="2800" dirty="0">
              <a:latin typeface="Arial" charset="0"/>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4788" y="1989836"/>
            <a:ext cx="4706937" cy="2590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37" y="4449345"/>
            <a:ext cx="4286250" cy="231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65061" y="3955318"/>
            <a:ext cx="2143125" cy="276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54000" y="1865541"/>
            <a:ext cx="3154186" cy="1323439"/>
          </a:xfrm>
          <a:prstGeom prst="rect">
            <a:avLst/>
          </a:prstGeom>
        </p:spPr>
        <p:txBody>
          <a:bodyPr wrap="square">
            <a:spAutoFit/>
          </a:bodyPr>
          <a:lstStyle/>
          <a:p>
            <a:pPr algn="l"/>
            <a:r>
              <a:rPr lang="en-US" sz="2000" dirty="0">
                <a:solidFill>
                  <a:srgbClr val="000000"/>
                </a:solidFill>
              </a:rPr>
              <a:t>A human legible name is resolved to its numeric network device address by the DNS protocol</a:t>
            </a:r>
          </a:p>
        </p:txBody>
      </p:sp>
    </p:spTree>
    <p:extLst>
      <p:ext uri="{BB962C8B-B14F-4D97-AF65-F5344CB8AC3E}">
        <p14:creationId xmlns:p14="http://schemas.microsoft.com/office/powerpoint/2010/main" val="3197164912"/>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Domain Name Service</a:t>
            </a:r>
            <a:endParaRPr lang="en-US" sz="2800" dirty="0">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3661" y="1724790"/>
            <a:ext cx="5772455" cy="2304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3661" y="4298360"/>
            <a:ext cx="5554663" cy="2018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43062" y="4250702"/>
            <a:ext cx="3411910" cy="473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68345" y="6177089"/>
            <a:ext cx="5761831"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7480581"/>
      </p:ext>
    </p:extLst>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DNS Message Format</a:t>
            </a:r>
            <a:endParaRPr lang="en-US" sz="2800" dirty="0">
              <a:latin typeface="Arial" charset="0"/>
            </a:endParaRPr>
          </a:p>
        </p:txBody>
      </p:sp>
      <p:sp>
        <p:nvSpPr>
          <p:cNvPr id="2" name="Rectangle 1"/>
          <p:cNvSpPr/>
          <p:nvPr/>
        </p:nvSpPr>
        <p:spPr>
          <a:xfrm>
            <a:off x="261257" y="1580648"/>
            <a:ext cx="8563429" cy="5410712"/>
          </a:xfrm>
          <a:prstGeom prst="rect">
            <a:avLst/>
          </a:prstGeom>
        </p:spPr>
        <p:txBody>
          <a:bodyPr wrap="square">
            <a:spAutoFit/>
          </a:bodyPr>
          <a:lstStyle/>
          <a:p>
            <a:pPr marL="177800" indent="-177800" algn="l">
              <a:buFont typeface="Arial" pitchFamily="34" charset="0"/>
              <a:buChar char="•"/>
            </a:pPr>
            <a:r>
              <a:rPr lang="en-US" dirty="0" smtClean="0"/>
              <a:t>DNS </a:t>
            </a:r>
            <a:r>
              <a:rPr lang="en-US" dirty="0"/>
              <a:t>server stores different types of resource records used to resolve </a:t>
            </a:r>
            <a:r>
              <a:rPr lang="en-US" dirty="0" smtClean="0"/>
              <a:t>names</a:t>
            </a:r>
          </a:p>
          <a:p>
            <a:pPr marL="177800" indent="-177800" algn="l">
              <a:buFont typeface="Arial" pitchFamily="34" charset="0"/>
              <a:buChar char="•"/>
            </a:pPr>
            <a:r>
              <a:rPr lang="en-US" dirty="0" smtClean="0"/>
              <a:t>Contain the </a:t>
            </a:r>
            <a:r>
              <a:rPr lang="en-US" dirty="0"/>
              <a:t>name, address, and type of </a:t>
            </a:r>
            <a:r>
              <a:rPr lang="en-US" dirty="0" smtClean="0"/>
              <a:t>record</a:t>
            </a:r>
            <a:endParaRPr lang="en-US" dirty="0"/>
          </a:p>
          <a:p>
            <a:pPr marL="177800" indent="-177800" algn="l">
              <a:buFont typeface="Arial" pitchFamily="34" charset="0"/>
              <a:buChar char="•"/>
            </a:pPr>
            <a:r>
              <a:rPr lang="en-US" dirty="0"/>
              <a:t>R</a:t>
            </a:r>
            <a:r>
              <a:rPr lang="en-US" dirty="0" smtClean="0"/>
              <a:t>ecord </a:t>
            </a:r>
            <a:r>
              <a:rPr lang="en-US" dirty="0"/>
              <a:t>types are:</a:t>
            </a:r>
          </a:p>
          <a:p>
            <a:pPr marL="635000" lvl="2" indent="-177800" algn="l">
              <a:buFont typeface="Arial" pitchFamily="34" charset="0"/>
              <a:buChar char="•"/>
            </a:pPr>
            <a:r>
              <a:rPr lang="en-US" b="1" dirty="0"/>
              <a:t>A</a:t>
            </a:r>
            <a:r>
              <a:rPr lang="en-US" dirty="0"/>
              <a:t> - an end device address</a:t>
            </a:r>
          </a:p>
          <a:p>
            <a:pPr marL="635000" lvl="2" indent="-177800" algn="l">
              <a:buFont typeface="Arial" pitchFamily="34" charset="0"/>
              <a:buChar char="•"/>
            </a:pPr>
            <a:r>
              <a:rPr lang="en-US" b="1" dirty="0"/>
              <a:t>NS</a:t>
            </a:r>
            <a:r>
              <a:rPr lang="en-US" dirty="0"/>
              <a:t> - an authoritative name server</a:t>
            </a:r>
          </a:p>
          <a:p>
            <a:pPr marL="635000" lvl="2" indent="-177800" algn="l">
              <a:buFont typeface="Arial" pitchFamily="34" charset="0"/>
              <a:buChar char="•"/>
            </a:pPr>
            <a:r>
              <a:rPr lang="en-US" b="1" dirty="0"/>
              <a:t>CNAME</a:t>
            </a:r>
            <a:r>
              <a:rPr lang="en-US" dirty="0"/>
              <a:t> - the canonical name </a:t>
            </a:r>
            <a:r>
              <a:rPr lang="en-US" dirty="0" smtClean="0"/>
              <a:t>for </a:t>
            </a:r>
            <a:r>
              <a:rPr lang="en-US" dirty="0"/>
              <a:t>an alias; used when multiple services have the single network address but each service has its own entry in DNS</a:t>
            </a:r>
          </a:p>
          <a:p>
            <a:pPr marL="635000" lvl="2" indent="-177800" algn="l">
              <a:buFont typeface="Arial" pitchFamily="34" charset="0"/>
              <a:buChar char="•"/>
            </a:pPr>
            <a:r>
              <a:rPr lang="en-US" b="1" dirty="0"/>
              <a:t>MX</a:t>
            </a:r>
            <a:r>
              <a:rPr lang="en-US" dirty="0"/>
              <a:t> - mail exchange record; maps a domain name to a list of mail exchange servers </a:t>
            </a:r>
            <a:endParaRPr lang="en-US" dirty="0" smtClean="0"/>
          </a:p>
          <a:p>
            <a:pPr marL="177800" lvl="1" indent="-177800" algn="l">
              <a:buFont typeface="Arial" pitchFamily="34" charset="0"/>
              <a:buChar char="•"/>
            </a:pPr>
            <a:r>
              <a:rPr lang="en-US" dirty="0" smtClean="0"/>
              <a:t>Unable to </a:t>
            </a:r>
            <a:r>
              <a:rPr lang="en-US" dirty="0"/>
              <a:t>resolve the name using its stored </a:t>
            </a:r>
            <a:r>
              <a:rPr lang="en-US" dirty="0" smtClean="0"/>
              <a:t>records, contacts </a:t>
            </a:r>
            <a:r>
              <a:rPr lang="en-US" dirty="0"/>
              <a:t>other servers </a:t>
            </a:r>
            <a:endParaRPr lang="en-US" dirty="0" smtClean="0"/>
          </a:p>
          <a:p>
            <a:pPr marL="177800" indent="-177800" algn="l">
              <a:buFont typeface="Arial" pitchFamily="34" charset="0"/>
              <a:buChar char="•"/>
            </a:pPr>
            <a:r>
              <a:rPr lang="en-US" dirty="0" smtClean="0"/>
              <a:t>Server temporarily </a:t>
            </a:r>
            <a:r>
              <a:rPr lang="en-US" dirty="0"/>
              <a:t>stores the numbered address that matches the name in cache </a:t>
            </a:r>
            <a:r>
              <a:rPr lang="en-US" dirty="0" smtClean="0"/>
              <a:t>memory</a:t>
            </a:r>
            <a:endParaRPr lang="en-US" dirty="0"/>
          </a:p>
          <a:p>
            <a:pPr marL="177800" indent="-177800" algn="l">
              <a:buFont typeface="Arial" pitchFamily="34" charset="0"/>
              <a:buChar char="•"/>
            </a:pPr>
            <a:r>
              <a:rPr lang="en-US" dirty="0" smtClean="0"/>
              <a:t>Windows</a:t>
            </a:r>
            <a:r>
              <a:rPr lang="en-US" b="1" dirty="0" smtClean="0"/>
              <a:t> </a:t>
            </a:r>
            <a:r>
              <a:rPr lang="en-US" b="1" dirty="0" err="1" smtClean="0"/>
              <a:t>ipconfig</a:t>
            </a:r>
            <a:r>
              <a:rPr lang="en-US" b="1" dirty="0" smtClean="0"/>
              <a:t> </a:t>
            </a:r>
            <a:r>
              <a:rPr lang="en-US" b="1" dirty="0"/>
              <a:t>/</a:t>
            </a:r>
            <a:r>
              <a:rPr lang="en-US" b="1" dirty="0" err="1"/>
              <a:t>displaydns</a:t>
            </a:r>
            <a:r>
              <a:rPr lang="en-US" dirty="0"/>
              <a:t> </a:t>
            </a:r>
            <a:r>
              <a:rPr lang="en-US" dirty="0" smtClean="0"/>
              <a:t>displays all cached DNS</a:t>
            </a:r>
            <a:endParaRPr lang="en-US" dirty="0"/>
          </a:p>
        </p:txBody>
      </p:sp>
    </p:spTree>
    <p:extLst>
      <p:ext uri="{BB962C8B-B14F-4D97-AF65-F5344CB8AC3E}">
        <p14:creationId xmlns:p14="http://schemas.microsoft.com/office/powerpoint/2010/main" val="2703444369"/>
      </p:ext>
    </p:extLst>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DNS Hierarchy</a:t>
            </a:r>
            <a:endParaRPr lang="en-US" sz="2800" dirty="0">
              <a:latin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00" y="1373550"/>
            <a:ext cx="6502092" cy="515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52400" y="1687934"/>
            <a:ext cx="2133600" cy="3970318"/>
          </a:xfrm>
          <a:prstGeom prst="rect">
            <a:avLst/>
          </a:prstGeom>
        </p:spPr>
        <p:txBody>
          <a:bodyPr wrap="square">
            <a:spAutoFit/>
          </a:bodyPr>
          <a:lstStyle/>
          <a:p>
            <a:pPr algn="l"/>
            <a:r>
              <a:rPr lang="en-US" sz="2000" dirty="0"/>
              <a:t>Examples </a:t>
            </a:r>
            <a:r>
              <a:rPr lang="en-US" sz="2000" dirty="0" smtClean="0"/>
              <a:t>top-level domains:</a:t>
            </a:r>
          </a:p>
          <a:p>
            <a:pPr algn="l"/>
            <a:endParaRPr lang="en-US" sz="2000" dirty="0"/>
          </a:p>
          <a:p>
            <a:pPr algn="l"/>
            <a:r>
              <a:rPr lang="en-US" sz="2000" b="1" dirty="0"/>
              <a:t>.au - </a:t>
            </a:r>
            <a:r>
              <a:rPr lang="en-US" sz="2000" dirty="0" smtClean="0"/>
              <a:t>Australia</a:t>
            </a:r>
          </a:p>
          <a:p>
            <a:pPr algn="l"/>
            <a:endParaRPr lang="en-US" sz="2000" dirty="0"/>
          </a:p>
          <a:p>
            <a:pPr algn="l"/>
            <a:r>
              <a:rPr lang="en-US" sz="2000" b="1" dirty="0"/>
              <a:t>.co - </a:t>
            </a:r>
            <a:r>
              <a:rPr lang="en-US" sz="2000" dirty="0" smtClean="0"/>
              <a:t>Colombia</a:t>
            </a:r>
          </a:p>
          <a:p>
            <a:pPr algn="l"/>
            <a:endParaRPr lang="en-US" sz="2000" dirty="0"/>
          </a:p>
          <a:p>
            <a:pPr algn="l"/>
            <a:r>
              <a:rPr lang="en-US" sz="2000" b="1" dirty="0"/>
              <a:t>.com </a:t>
            </a:r>
            <a:r>
              <a:rPr lang="en-US" sz="2000" b="1" dirty="0" smtClean="0"/>
              <a:t>-</a:t>
            </a:r>
            <a:r>
              <a:rPr lang="en-US" sz="2000" dirty="0" smtClean="0"/>
              <a:t> </a:t>
            </a:r>
            <a:r>
              <a:rPr lang="en-US" sz="2000" dirty="0"/>
              <a:t>business or </a:t>
            </a:r>
            <a:r>
              <a:rPr lang="en-US" sz="2000" dirty="0" smtClean="0"/>
              <a:t>industry</a:t>
            </a:r>
          </a:p>
          <a:p>
            <a:pPr algn="l"/>
            <a:endParaRPr lang="en-US" sz="2000" dirty="0"/>
          </a:p>
          <a:p>
            <a:pPr algn="l"/>
            <a:r>
              <a:rPr lang="en-US" sz="2000" b="1" dirty="0"/>
              <a:t>.</a:t>
            </a:r>
            <a:r>
              <a:rPr lang="en-US" sz="2000" b="1" dirty="0" err="1"/>
              <a:t>jp</a:t>
            </a:r>
            <a:r>
              <a:rPr lang="en-US" sz="2000" b="1" dirty="0"/>
              <a:t> - </a:t>
            </a:r>
            <a:r>
              <a:rPr lang="en-US" sz="2000" dirty="0" smtClean="0"/>
              <a:t>Japan</a:t>
            </a:r>
          </a:p>
          <a:p>
            <a:pPr algn="l"/>
            <a:endParaRPr lang="en-US" sz="2000" dirty="0"/>
          </a:p>
          <a:p>
            <a:pPr algn="l"/>
            <a:r>
              <a:rPr lang="en-US" sz="2000" b="1" dirty="0"/>
              <a:t>.org - </a:t>
            </a:r>
            <a:r>
              <a:rPr lang="en-US" sz="2000" dirty="0" smtClean="0"/>
              <a:t>non-profit </a:t>
            </a:r>
            <a:r>
              <a:rPr lang="en-US" sz="2000" dirty="0"/>
              <a:t>organization</a:t>
            </a:r>
          </a:p>
        </p:txBody>
      </p:sp>
    </p:spTree>
    <p:extLst>
      <p:ext uri="{BB962C8B-B14F-4D97-AF65-F5344CB8AC3E}">
        <p14:creationId xmlns:p14="http://schemas.microsoft.com/office/powerpoint/2010/main" val="3296270047"/>
      </p:ext>
    </p:extLst>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err="1" smtClean="0">
                <a:latin typeface="Arial" charset="0"/>
              </a:rPr>
              <a:t>nslookup</a:t>
            </a:r>
            <a:endParaRPr lang="en-US" sz="2800" dirty="0">
              <a:latin typeface="Arial" charset="0"/>
            </a:endParaRPr>
          </a:p>
        </p:txBody>
      </p:sp>
      <p:sp>
        <p:nvSpPr>
          <p:cNvPr id="2" name="Rectangle 1"/>
          <p:cNvSpPr/>
          <p:nvPr/>
        </p:nvSpPr>
        <p:spPr>
          <a:xfrm>
            <a:off x="241300" y="1384300"/>
            <a:ext cx="8369300" cy="1200329"/>
          </a:xfrm>
          <a:prstGeom prst="rect">
            <a:avLst/>
          </a:prstGeom>
        </p:spPr>
        <p:txBody>
          <a:bodyPr wrap="square">
            <a:spAutoFit/>
          </a:bodyPr>
          <a:lstStyle/>
          <a:p>
            <a:pPr marL="177800" indent="-177800" algn="l">
              <a:buFont typeface="Arial" pitchFamily="34" charset="0"/>
              <a:buChar char="•"/>
            </a:pPr>
            <a:r>
              <a:rPr lang="en-US" sz="2000" dirty="0" smtClean="0"/>
              <a:t>Operating system utility </a:t>
            </a:r>
            <a:r>
              <a:rPr lang="en-US" sz="2000" dirty="0"/>
              <a:t>called </a:t>
            </a:r>
            <a:r>
              <a:rPr lang="en-US" sz="2000" b="1" dirty="0" err="1"/>
              <a:t>nslookup</a:t>
            </a:r>
            <a:r>
              <a:rPr lang="en-US" sz="2000" dirty="0"/>
              <a:t> </a:t>
            </a:r>
            <a:r>
              <a:rPr lang="en-US" sz="2000" dirty="0" smtClean="0"/>
              <a:t>allows </a:t>
            </a:r>
            <a:r>
              <a:rPr lang="en-US" sz="2000" dirty="0"/>
              <a:t>the user to </a:t>
            </a:r>
            <a:r>
              <a:rPr lang="en-US" sz="2000" dirty="0" smtClean="0"/>
              <a:t>manually query </a:t>
            </a:r>
            <a:r>
              <a:rPr lang="en-US" sz="2000" dirty="0"/>
              <a:t>the name servers to resolve a given host </a:t>
            </a:r>
            <a:r>
              <a:rPr lang="en-US" sz="2000" dirty="0" smtClean="0"/>
              <a:t>name</a:t>
            </a:r>
          </a:p>
          <a:p>
            <a:pPr marL="177800" indent="-177800" algn="l">
              <a:buFont typeface="Arial" pitchFamily="34" charset="0"/>
              <a:buChar char="•"/>
            </a:pPr>
            <a:r>
              <a:rPr lang="en-US" sz="2000" dirty="0" smtClean="0"/>
              <a:t>Utility can be </a:t>
            </a:r>
            <a:r>
              <a:rPr lang="en-US" sz="2000" dirty="0"/>
              <a:t>used to troubleshoot name resolution issues and to verify the current status of the name </a:t>
            </a:r>
            <a:r>
              <a:rPr lang="en-US" sz="2000" dirty="0" smtClean="0"/>
              <a:t>servers</a:t>
            </a:r>
            <a:endParaRPr lang="en-US" sz="2000" dirty="0"/>
          </a:p>
        </p:txBody>
      </p:sp>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9663" y="2786063"/>
            <a:ext cx="4684313" cy="3716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0235568"/>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Dynamic Host Configuration Protocol</a:t>
            </a:r>
            <a:endParaRPr lang="en-US" sz="2800" dirty="0">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3329" y="1954285"/>
            <a:ext cx="5171778" cy="4237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74624" y="1672484"/>
            <a:ext cx="3300524" cy="4801314"/>
          </a:xfrm>
          <a:prstGeom prst="rect">
            <a:avLst/>
          </a:prstGeom>
        </p:spPr>
        <p:txBody>
          <a:bodyPr wrap="square">
            <a:spAutoFit/>
          </a:bodyPr>
          <a:lstStyle/>
          <a:p>
            <a:pPr marL="342900" indent="-342900" algn="l">
              <a:buFont typeface="Wingdings" pitchFamily="2" charset="2"/>
              <a:buChar char="§"/>
            </a:pPr>
            <a:r>
              <a:rPr lang="en-US" dirty="0"/>
              <a:t>DHCP allows a host to obtain an IP address dynamically </a:t>
            </a:r>
            <a:endParaRPr lang="en-US" dirty="0" smtClean="0"/>
          </a:p>
          <a:p>
            <a:pPr marL="342900" indent="-342900" algn="l">
              <a:buFont typeface="Wingdings" pitchFamily="2" charset="2"/>
              <a:buChar char="§"/>
            </a:pPr>
            <a:r>
              <a:rPr lang="en-US" dirty="0" smtClean="0"/>
              <a:t>DHCP </a:t>
            </a:r>
            <a:r>
              <a:rPr lang="en-US" dirty="0"/>
              <a:t>server is contacted and </a:t>
            </a:r>
            <a:r>
              <a:rPr lang="en-US" dirty="0" smtClean="0"/>
              <a:t>address requested - chooses </a:t>
            </a:r>
            <a:r>
              <a:rPr lang="en-US" dirty="0"/>
              <a:t>address from a configured range of addresses called a pool and </a:t>
            </a:r>
            <a:r>
              <a:rPr lang="en-US" dirty="0" smtClean="0"/>
              <a:t>“leases” it </a:t>
            </a:r>
            <a:r>
              <a:rPr lang="en-US" dirty="0"/>
              <a:t>to the host for a set </a:t>
            </a:r>
            <a:r>
              <a:rPr lang="en-US" dirty="0" smtClean="0"/>
              <a:t>period</a:t>
            </a:r>
          </a:p>
          <a:p>
            <a:pPr marL="342900" indent="-342900" algn="l">
              <a:buFont typeface="Wingdings" pitchFamily="2" charset="2"/>
              <a:buChar char="§"/>
            </a:pPr>
            <a:r>
              <a:rPr lang="en-US" dirty="0"/>
              <a:t>DHCP </a:t>
            </a:r>
            <a:r>
              <a:rPr lang="en-US" dirty="0" smtClean="0"/>
              <a:t>used </a:t>
            </a:r>
            <a:r>
              <a:rPr lang="en-US" dirty="0"/>
              <a:t>for general purpose hosts such as end user devices, and static addressing is used for network devices such as gateways, switches, servers and </a:t>
            </a:r>
            <a:r>
              <a:rPr lang="en-US" dirty="0" smtClean="0"/>
              <a:t>printers</a:t>
            </a:r>
            <a:endParaRPr lang="en-US" dirty="0"/>
          </a:p>
        </p:txBody>
      </p:sp>
    </p:spTree>
    <p:extLst>
      <p:ext uri="{BB962C8B-B14F-4D97-AF65-F5344CB8AC3E}">
        <p14:creationId xmlns:p14="http://schemas.microsoft.com/office/powerpoint/2010/main" val="1409661555"/>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DHCP Operation</a:t>
            </a:r>
            <a:endParaRPr lang="en-US" sz="2800" dirty="0">
              <a:latin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1633538"/>
            <a:ext cx="7302501" cy="3792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0589322"/>
      </p:ext>
    </p:extLst>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107576"/>
            <a:ext cx="8042276" cy="1179686"/>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File Transfer Protocol</a:t>
            </a:r>
            <a:endParaRPr lang="en-US" sz="3600"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692" y="1426878"/>
            <a:ext cx="5844208" cy="4911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057900" y="1825956"/>
            <a:ext cx="2984500" cy="4524315"/>
          </a:xfrm>
          <a:prstGeom prst="rect">
            <a:avLst/>
          </a:prstGeom>
        </p:spPr>
        <p:txBody>
          <a:bodyPr wrap="square">
            <a:spAutoFit/>
          </a:bodyPr>
          <a:lstStyle/>
          <a:p>
            <a:pPr marL="228600" indent="-228600" algn="l">
              <a:buFont typeface="Arial" pitchFamily="34" charset="0"/>
              <a:buChar char="•"/>
            </a:pPr>
            <a:r>
              <a:rPr lang="en-US" dirty="0"/>
              <a:t>FTP </a:t>
            </a:r>
            <a:r>
              <a:rPr lang="en-US" dirty="0" smtClean="0"/>
              <a:t>allow data </a:t>
            </a:r>
            <a:r>
              <a:rPr lang="en-US" dirty="0"/>
              <a:t>transfers between a client and a </a:t>
            </a:r>
            <a:r>
              <a:rPr lang="en-US" dirty="0" smtClean="0"/>
              <a:t>server</a:t>
            </a:r>
          </a:p>
          <a:p>
            <a:pPr marL="228600" indent="-228600" algn="l">
              <a:buFont typeface="Arial" pitchFamily="34" charset="0"/>
              <a:buChar char="•"/>
            </a:pPr>
            <a:r>
              <a:rPr lang="en-US" dirty="0" smtClean="0"/>
              <a:t>FTP </a:t>
            </a:r>
            <a:r>
              <a:rPr lang="en-US" dirty="0"/>
              <a:t>client is an application that runs on a computer that is used to push and pull data from a server running an FTP </a:t>
            </a:r>
            <a:r>
              <a:rPr lang="en-US" dirty="0" smtClean="0"/>
              <a:t>daemon</a:t>
            </a:r>
            <a:endParaRPr lang="en-US" dirty="0"/>
          </a:p>
          <a:p>
            <a:pPr marL="228600" indent="-228600" algn="l">
              <a:buFont typeface="Arial" pitchFamily="34" charset="0"/>
              <a:buChar char="•"/>
            </a:pPr>
            <a:r>
              <a:rPr lang="en-US" dirty="0" smtClean="0"/>
              <a:t>To successfully </a:t>
            </a:r>
            <a:r>
              <a:rPr lang="en-US" dirty="0"/>
              <a:t>transfer data, FTP requires two connections between the client and the server, one for commands and replies, the other for the actual file transfer</a:t>
            </a:r>
          </a:p>
        </p:txBody>
      </p:sp>
    </p:spTree>
    <p:extLst>
      <p:ext uri="{BB962C8B-B14F-4D97-AF65-F5344CB8AC3E}">
        <p14:creationId xmlns:p14="http://schemas.microsoft.com/office/powerpoint/2010/main" val="2015055218"/>
      </p:ext>
    </p:extLst>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107576"/>
            <a:ext cx="8042276" cy="1206319"/>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Server Message Block</a:t>
            </a:r>
            <a:endParaRPr lang="en-US" sz="3600" dirty="0">
              <a:latin typeface="Arial"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9674" y="1409698"/>
            <a:ext cx="5787126" cy="536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17500" y="1584437"/>
            <a:ext cx="2582174" cy="3139321"/>
          </a:xfrm>
          <a:prstGeom prst="rect">
            <a:avLst/>
          </a:prstGeom>
        </p:spPr>
        <p:txBody>
          <a:bodyPr wrap="square">
            <a:spAutoFit/>
          </a:bodyPr>
          <a:lstStyle/>
          <a:p>
            <a:pPr marL="228600" indent="-228600" algn="l">
              <a:buFont typeface="Arial" pitchFamily="34" charset="0"/>
              <a:buChar char="•"/>
            </a:pPr>
            <a:r>
              <a:rPr lang="en-US" dirty="0"/>
              <a:t>C</a:t>
            </a:r>
            <a:r>
              <a:rPr lang="en-US" dirty="0" smtClean="0"/>
              <a:t>lients </a:t>
            </a:r>
            <a:r>
              <a:rPr lang="en-US" dirty="0"/>
              <a:t>establish a long term connection to </a:t>
            </a:r>
            <a:r>
              <a:rPr lang="en-US" dirty="0" smtClean="0"/>
              <a:t>servers </a:t>
            </a:r>
          </a:p>
          <a:p>
            <a:pPr marL="228600" indent="-228600" algn="l">
              <a:buFont typeface="Arial" pitchFamily="34" charset="0"/>
              <a:buChar char="•"/>
            </a:pPr>
            <a:endParaRPr lang="en-US" dirty="0" smtClean="0"/>
          </a:p>
          <a:p>
            <a:pPr marL="228600" indent="-228600" algn="l">
              <a:buFont typeface="Arial" pitchFamily="34" charset="0"/>
              <a:buChar char="•"/>
            </a:pPr>
            <a:r>
              <a:rPr lang="en-US" dirty="0" smtClean="0"/>
              <a:t>After </a:t>
            </a:r>
            <a:r>
              <a:rPr lang="en-US" dirty="0"/>
              <a:t>the connection is established, the user </a:t>
            </a:r>
            <a:r>
              <a:rPr lang="en-US" dirty="0" smtClean="0"/>
              <a:t>can </a:t>
            </a:r>
            <a:r>
              <a:rPr lang="en-US" dirty="0"/>
              <a:t>access the resources on the server as if the resource is local to the client </a:t>
            </a:r>
            <a:r>
              <a:rPr lang="en-US" dirty="0" smtClean="0"/>
              <a:t>host</a:t>
            </a:r>
            <a:endParaRPr lang="en-US" dirty="0"/>
          </a:p>
        </p:txBody>
      </p:sp>
    </p:spTree>
    <p:extLst>
      <p:ext uri="{BB962C8B-B14F-4D97-AF65-F5344CB8AC3E}">
        <p14:creationId xmlns:p14="http://schemas.microsoft.com/office/powerpoint/2010/main" val="3179704067"/>
      </p:ext>
    </p:extLst>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151966"/>
            <a:ext cx="8042276" cy="1064276"/>
          </a:xfrm>
        </p:spPr>
        <p:txBody>
          <a:bodyPr/>
          <a:lstStyle/>
          <a:p>
            <a:pPr eaLnBrk="1" hangingPunct="1"/>
            <a:r>
              <a:rPr lang="en-US" sz="3600" dirty="0" smtClean="0">
                <a:latin typeface="Arial" charset="0"/>
              </a:rPr>
              <a:t>Server Message Block</a:t>
            </a:r>
            <a:endParaRPr lang="en-US" sz="3600" dirty="0">
              <a:latin typeface="Arial" charset="0"/>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6900" y="1285874"/>
            <a:ext cx="5473700" cy="4966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9191244"/>
      </p:ext>
    </p:extLst>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4000" dirty="0" smtClean="0">
                <a:latin typeface="Arial" charset="0"/>
              </a:rPr>
              <a:t>The Internet of Things</a:t>
            </a:r>
            <a:endParaRPr lang="en-US" sz="4000" dirty="0">
              <a:latin typeface="Arial" charset="0"/>
            </a:endParaRPr>
          </a:p>
        </p:txBody>
      </p:sp>
      <p:pic>
        <p:nvPicPr>
          <p:cNvPr id="10242" name="Picture 2">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0363" y="1587899"/>
            <a:ext cx="6032914" cy="4905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4857614"/>
      </p:ext>
    </p:extLst>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Message Travels Through a Network</a:t>
            </a:r>
            <a:endParaRPr lang="en-US" sz="3600"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0831" y="1867886"/>
            <a:ext cx="7022237" cy="469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3531658"/>
      </p:ext>
    </p:extLst>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63186"/>
            <a:ext cx="8042276" cy="1336956"/>
          </a:xfrm>
        </p:spPr>
        <p:txBody>
          <a:bodyPr/>
          <a:lstStyle/>
          <a:p>
            <a:pPr eaLnBrk="1" hangingPunct="1"/>
            <a:r>
              <a:rPr lang="en-US" sz="3600" dirty="0" smtClean="0">
                <a:latin typeface="Arial" charset="0"/>
              </a:rPr>
              <a:t>Message Travels Through a Network</a:t>
            </a:r>
            <a:endParaRPr lang="en-US" sz="3600" dirty="0">
              <a:latin typeface="Arial"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886" y="1418671"/>
            <a:ext cx="6540914" cy="48266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6281085"/>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Message Travels Through a Network</a:t>
            </a:r>
            <a:endParaRPr lang="en-US" sz="3600" dirty="0">
              <a:latin typeface="Arial" charset="0"/>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2400" y="1627187"/>
            <a:ext cx="6426200" cy="4724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7857456"/>
      </p:ext>
    </p:extLst>
  </p:cSld>
  <p:clrMapOvr>
    <a:masterClrMapping/>
  </p:clrMapOvr>
  <p:transition spd="med">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Getting the Data to the End Device</a:t>
            </a:r>
            <a:endParaRPr lang="en-US" sz="3600" dirty="0">
              <a:latin typeface="Arial" charset="0"/>
            </a:endParaRP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6088" y="1607182"/>
            <a:ext cx="6083598" cy="4846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1316907"/>
      </p:ext>
    </p:extLst>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1019" y="409417"/>
            <a:ext cx="8042276" cy="1064276"/>
          </a:xfrm>
        </p:spPr>
        <p:txBody>
          <a:bodyPr/>
          <a:lstStyle/>
          <a:p>
            <a:pPr eaLnBrk="1" hangingPunct="1"/>
            <a:r>
              <a:rPr lang="en-US" sz="3200" dirty="0" smtClean="0">
                <a:latin typeface="Arial" charset="0"/>
              </a:rPr>
              <a:t>Getting the Data through the Internetwork</a:t>
            </a:r>
            <a:endParaRPr lang="en-US" sz="3200" dirty="0">
              <a:latin typeface="Arial" charset="0"/>
            </a:endParaRP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0338" y="1646160"/>
            <a:ext cx="6263639" cy="498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28255508"/>
      </p:ext>
    </p:extLst>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200" dirty="0" smtClean="0">
                <a:latin typeface="Arial" charset="0"/>
              </a:rPr>
              <a:t>Getting the Data to the Right Application</a:t>
            </a:r>
            <a:endParaRPr lang="en-US" sz="3200" dirty="0">
              <a:latin typeface="Arial" charset="0"/>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388" y="1439863"/>
            <a:ext cx="7572171" cy="5062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7927885"/>
      </p:ext>
    </p:extLst>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a:xfrm>
            <a:off x="225809" y="1509204"/>
            <a:ext cx="8733677" cy="4728103"/>
          </a:xfrm>
        </p:spPr>
        <p:txBody>
          <a:bodyPr/>
          <a:lstStyle/>
          <a:p>
            <a:r>
              <a:rPr lang="en-US" dirty="0" smtClean="0">
                <a:solidFill>
                  <a:schemeClr val="tx1"/>
                </a:solidFill>
              </a:rPr>
              <a:t>Applications </a:t>
            </a:r>
            <a:r>
              <a:rPr lang="en-US" dirty="0">
                <a:solidFill>
                  <a:schemeClr val="tx1"/>
                </a:solidFill>
              </a:rPr>
              <a:t>are computer programs with which the user interacts and which initiate the data transfer process at the user’s request.</a:t>
            </a:r>
          </a:p>
          <a:p>
            <a:r>
              <a:rPr lang="en-US" dirty="0">
                <a:solidFill>
                  <a:schemeClr val="tx1"/>
                </a:solidFill>
              </a:rPr>
              <a:t>Services are background programs that provide the connection between the application layer and the lower layers of the networking model.</a:t>
            </a:r>
          </a:p>
          <a:p>
            <a:r>
              <a:rPr lang="en-US" dirty="0">
                <a:solidFill>
                  <a:schemeClr val="tx1"/>
                </a:solidFill>
              </a:rPr>
              <a:t>Protocols provide a structure of agreed-upon rules and processes that ensure services running on one particular device can send and receive data from a range of different network devices.</a:t>
            </a:r>
          </a:p>
          <a:p>
            <a:pPr marL="0" indent="0">
              <a:buNone/>
            </a:pPr>
            <a:endParaRPr lang="en-US" dirty="0">
              <a:solidFill>
                <a:schemeClr val="tx1"/>
              </a:solidFill>
            </a:endParaRPr>
          </a:p>
        </p:txBody>
      </p:sp>
    </p:spTree>
    <p:extLst>
      <p:ext uri="{BB962C8B-B14F-4D97-AF65-F5344CB8AC3E}">
        <p14:creationId xmlns:p14="http://schemas.microsoft.com/office/powerpoint/2010/main" val="1900561571"/>
      </p:ext>
    </p:extLst>
  </p:cSld>
  <p:clrMapOvr>
    <a:masterClrMapping/>
  </p:clrMapOvr>
  <p:transition spd="med">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a:xfrm>
            <a:off x="549275" y="72064"/>
            <a:ext cx="8042276" cy="1117544"/>
          </a:xfrm>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a:xfrm>
            <a:off x="225809" y="1310902"/>
            <a:ext cx="8733677" cy="4926405"/>
          </a:xfrm>
        </p:spPr>
        <p:txBody>
          <a:bodyPr>
            <a:normAutofit fontScale="92500" lnSpcReduction="10000"/>
          </a:bodyPr>
          <a:lstStyle/>
          <a:p>
            <a:r>
              <a:rPr lang="en-US" dirty="0" smtClean="0">
                <a:solidFill>
                  <a:schemeClr val="tx1"/>
                </a:solidFill>
              </a:rPr>
              <a:t>HTTP supports </a:t>
            </a:r>
            <a:r>
              <a:rPr lang="en-US" dirty="0">
                <a:solidFill>
                  <a:schemeClr val="tx1"/>
                </a:solidFill>
              </a:rPr>
              <a:t>the delivery of web pages to end </a:t>
            </a:r>
            <a:r>
              <a:rPr lang="en-US" dirty="0" smtClean="0">
                <a:solidFill>
                  <a:schemeClr val="tx1"/>
                </a:solidFill>
              </a:rPr>
              <a:t>devices</a:t>
            </a:r>
          </a:p>
          <a:p>
            <a:r>
              <a:rPr lang="en-US" dirty="0" smtClean="0">
                <a:solidFill>
                  <a:schemeClr val="tx1"/>
                </a:solidFill>
              </a:rPr>
              <a:t>SMTP, POP, and IMAP </a:t>
            </a:r>
            <a:r>
              <a:rPr lang="en-US" dirty="0">
                <a:solidFill>
                  <a:schemeClr val="tx1"/>
                </a:solidFill>
              </a:rPr>
              <a:t>support sending and receiving </a:t>
            </a:r>
            <a:r>
              <a:rPr lang="en-US" dirty="0" smtClean="0">
                <a:solidFill>
                  <a:schemeClr val="tx1"/>
                </a:solidFill>
              </a:rPr>
              <a:t>email</a:t>
            </a:r>
          </a:p>
          <a:p>
            <a:r>
              <a:rPr lang="en-US" dirty="0" smtClean="0">
                <a:solidFill>
                  <a:schemeClr val="tx1"/>
                </a:solidFill>
              </a:rPr>
              <a:t>SMB </a:t>
            </a:r>
            <a:r>
              <a:rPr lang="en-US" dirty="0">
                <a:solidFill>
                  <a:schemeClr val="tx1"/>
                </a:solidFill>
              </a:rPr>
              <a:t>and FTP enable users to share </a:t>
            </a:r>
            <a:r>
              <a:rPr lang="en-US" dirty="0" smtClean="0">
                <a:solidFill>
                  <a:schemeClr val="tx1"/>
                </a:solidFill>
              </a:rPr>
              <a:t>files </a:t>
            </a:r>
          </a:p>
          <a:p>
            <a:r>
              <a:rPr lang="en-US" dirty="0" smtClean="0">
                <a:solidFill>
                  <a:schemeClr val="tx1"/>
                </a:solidFill>
              </a:rPr>
              <a:t>P2P </a:t>
            </a:r>
            <a:r>
              <a:rPr lang="en-US" dirty="0">
                <a:solidFill>
                  <a:schemeClr val="tx1"/>
                </a:solidFill>
              </a:rPr>
              <a:t>applications make it easier for consumers to seamlessly share </a:t>
            </a:r>
            <a:r>
              <a:rPr lang="en-US" dirty="0" smtClean="0">
                <a:solidFill>
                  <a:schemeClr val="tx1"/>
                </a:solidFill>
              </a:rPr>
              <a:t>media</a:t>
            </a:r>
          </a:p>
          <a:p>
            <a:r>
              <a:rPr lang="en-US" dirty="0" smtClean="0">
                <a:solidFill>
                  <a:schemeClr val="tx1"/>
                </a:solidFill>
              </a:rPr>
              <a:t>DNS </a:t>
            </a:r>
            <a:r>
              <a:rPr lang="en-US" dirty="0">
                <a:solidFill>
                  <a:schemeClr val="tx1"/>
                </a:solidFill>
              </a:rPr>
              <a:t>resolves the human legible names used to refer to network resources into numeric addresses usable by the </a:t>
            </a:r>
            <a:r>
              <a:rPr lang="en-US" dirty="0" smtClean="0">
                <a:solidFill>
                  <a:schemeClr val="tx1"/>
                </a:solidFill>
              </a:rPr>
              <a:t>network</a:t>
            </a:r>
          </a:p>
          <a:p>
            <a:r>
              <a:rPr lang="en-US" dirty="0" smtClean="0">
                <a:solidFill>
                  <a:schemeClr val="tx1"/>
                </a:solidFill>
              </a:rPr>
              <a:t>All </a:t>
            </a:r>
            <a:r>
              <a:rPr lang="en-US" dirty="0">
                <a:solidFill>
                  <a:schemeClr val="tx1"/>
                </a:solidFill>
              </a:rPr>
              <a:t>of these elements work together, at the application </a:t>
            </a:r>
            <a:r>
              <a:rPr lang="en-US" dirty="0" smtClean="0">
                <a:solidFill>
                  <a:schemeClr val="tx1"/>
                </a:solidFill>
              </a:rPr>
              <a:t>layer.</a:t>
            </a:r>
          </a:p>
          <a:p>
            <a:r>
              <a:rPr lang="en-US" dirty="0" smtClean="0">
                <a:solidFill>
                  <a:schemeClr val="tx1"/>
                </a:solidFill>
              </a:rPr>
              <a:t>The </a:t>
            </a:r>
            <a:r>
              <a:rPr lang="en-US" dirty="0">
                <a:solidFill>
                  <a:schemeClr val="tx1"/>
                </a:solidFill>
              </a:rPr>
              <a:t>application layer enables users to work and play over the Internet.</a:t>
            </a:r>
          </a:p>
          <a:p>
            <a:endParaRPr lang="en-US" dirty="0">
              <a:solidFill>
                <a:schemeClr val="tx1"/>
              </a:solidFill>
            </a:endParaRPr>
          </a:p>
        </p:txBody>
      </p:sp>
    </p:spTree>
    <p:extLst>
      <p:ext uri="{BB962C8B-B14F-4D97-AF65-F5344CB8AC3E}">
        <p14:creationId xmlns:p14="http://schemas.microsoft.com/office/powerpoint/2010/main" val="1067120160"/>
      </p:ext>
    </p:extLst>
  </p:cSld>
  <p:clrMapOvr>
    <a:masterClrMapping/>
  </p:clrMapOvr>
  <p:transition spd="med">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2978</TotalTime>
  <Words>1728</Words>
  <Application>Microsoft Office PowerPoint</Application>
  <PresentationFormat>On-screen Show (4:3)</PresentationFormat>
  <Paragraphs>249</Paragraphs>
  <Slides>42</Slides>
  <Notes>42</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Breeze</vt:lpstr>
      <vt:lpstr>Application Layer</vt:lpstr>
      <vt:lpstr>Objectives</vt:lpstr>
      <vt:lpstr>Application Layer Protocols</vt:lpstr>
      <vt:lpstr>Application, Session and Presentation OSI and TCP/IP Models Revisited</vt:lpstr>
      <vt:lpstr>Application Layer</vt:lpstr>
      <vt:lpstr> Presentation and Session Layers</vt:lpstr>
      <vt:lpstr>Presentation and Session Layers</vt:lpstr>
      <vt:lpstr>TCP/IP Application Layer Protocols</vt:lpstr>
      <vt:lpstr>TCP/IP Application Layer Protocols</vt:lpstr>
      <vt:lpstr>Peer-to-Peer Networks</vt:lpstr>
      <vt:lpstr>Peer-to-Peer Applications</vt:lpstr>
      <vt:lpstr>Common P2P Applications</vt:lpstr>
      <vt:lpstr>Client-Server Model</vt:lpstr>
      <vt:lpstr>Client-Server Model</vt:lpstr>
      <vt:lpstr>Well-Known Application Layer Protocols and Services</vt:lpstr>
      <vt:lpstr>Application Layer Protocols Revisited</vt:lpstr>
      <vt:lpstr>Hypertext Transfer Protocol / Markup Language</vt:lpstr>
      <vt:lpstr>Common Application Layer Protocols  HTTP and HTTPS</vt:lpstr>
      <vt:lpstr>Common Application Layer Protocols SMTP, POP, and IMAP</vt:lpstr>
      <vt:lpstr>Common Application Layer Protocols SMTP, POP, and IMAP</vt:lpstr>
      <vt:lpstr>Common Application Layer Protocols  SMTP, POP, and IMAP (Continued)</vt:lpstr>
      <vt:lpstr>Common Application Layer Protocols  SMTP, POP, and IMAP (Continued)</vt:lpstr>
      <vt:lpstr>Common Application Layer Protocols  SMTP, POP, and IMAP (Continued)</vt:lpstr>
      <vt:lpstr>Providing IP Addressing Services Domain Name Service</vt:lpstr>
      <vt:lpstr>Providing IP Addressing Services Domain Name Service</vt:lpstr>
      <vt:lpstr>Providing IP Addressing Services DNS Message Format</vt:lpstr>
      <vt:lpstr>Providing IP Addressing Services DNS Hierarchy</vt:lpstr>
      <vt:lpstr>Providing IP Addressing Services nslookup</vt:lpstr>
      <vt:lpstr>Providing IP Addressing Services Dynamic Host Configuration Protocol</vt:lpstr>
      <vt:lpstr>Providing IP Addressing Services DHCP Operation</vt:lpstr>
      <vt:lpstr> File Transfer Protocol</vt:lpstr>
      <vt:lpstr> Server Message Block</vt:lpstr>
      <vt:lpstr>Server Message Block</vt:lpstr>
      <vt:lpstr>The Internet of Things</vt:lpstr>
      <vt:lpstr>Message Travels Through a Network</vt:lpstr>
      <vt:lpstr>Message Travels Through a Network</vt:lpstr>
      <vt:lpstr>Message Travels Through a Network</vt:lpstr>
      <vt:lpstr>Getting the Data to the End Device</vt:lpstr>
      <vt:lpstr>Getting the Data through the Internetwork</vt:lpstr>
      <vt:lpstr>Getting the Data to the Right Application</vt:lpstr>
      <vt:lpstr>Summary</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204</cp:revision>
  <dcterms:created xsi:type="dcterms:W3CDTF">2011-10-03T10:20:59Z</dcterms:created>
  <dcterms:modified xsi:type="dcterms:W3CDTF">2014-12-01T08:56:44Z</dcterms:modified>
</cp:coreProperties>
</file>