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5" r:id="rId1"/>
  </p:sldMasterIdLst>
  <p:notesMasterIdLst>
    <p:notesMasterId r:id="rId16"/>
  </p:notesMasterIdLst>
  <p:sldIdLst>
    <p:sldId id="256" r:id="rId2"/>
    <p:sldId id="258" r:id="rId3"/>
    <p:sldId id="259" r:id="rId4"/>
    <p:sldId id="269" r:id="rId5"/>
    <p:sldId id="260" r:id="rId6"/>
    <p:sldId id="270" r:id="rId7"/>
    <p:sldId id="257" r:id="rId8"/>
    <p:sldId id="271" r:id="rId9"/>
    <p:sldId id="272" r:id="rId10"/>
    <p:sldId id="273" r:id="rId11"/>
    <p:sldId id="274" r:id="rId12"/>
    <p:sldId id="264" r:id="rId13"/>
    <p:sldId id="261" r:id="rId14"/>
    <p:sldId id="263" r:id="rId15"/>
  </p:sldIdLst>
  <p:sldSz cx="18288000" cy="10287000"/>
  <p:notesSz cx="6858000" cy="9144000"/>
  <p:embeddedFontLst>
    <p:embeddedFont>
      <p:font typeface="News Cycle" panose="020B0600070205080204" charset="2"/>
      <p:regular r:id="rId17"/>
      <p:bold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CD9D"/>
    <a:srgbClr val="FFF7E8"/>
    <a:srgbClr val="A8F0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19E412E-E8D6-4022-A6EA-C9FC399ED734}">
  <a:tblStyle styleId="{E19E412E-E8D6-4022-A6EA-C9FC399ED734}"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267" autoAdjust="0"/>
    <p:restoredTop sz="94660"/>
  </p:normalViewPr>
  <p:slideViewPr>
    <p:cSldViewPr snapToGrid="0">
      <p:cViewPr>
        <p:scale>
          <a:sx n="64" d="100"/>
          <a:sy n="64" d="100"/>
        </p:scale>
        <p:origin x="396" y="6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68" name="Google Shape;68;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03" name="Google Shape;10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8" name="Google Shape;11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a:extLst>
            <a:ext uri="{FF2B5EF4-FFF2-40B4-BE49-F238E27FC236}">
              <a16:creationId xmlns:a16="http://schemas.microsoft.com/office/drawing/2014/main" id="{B40B5973-BB35-2E58-F505-16625A735F3D}"/>
            </a:ext>
          </a:extLst>
        </p:cNvPr>
        <p:cNvGrpSpPr/>
        <p:nvPr/>
      </p:nvGrpSpPr>
      <p:grpSpPr>
        <a:xfrm>
          <a:off x="0" y="0"/>
          <a:ext cx="0" cy="0"/>
          <a:chOff x="0" y="0"/>
          <a:chExt cx="0" cy="0"/>
        </a:xfrm>
      </p:grpSpPr>
      <p:sp>
        <p:nvSpPr>
          <p:cNvPr id="139" name="Google Shape;139;p5:notes">
            <a:extLst>
              <a:ext uri="{FF2B5EF4-FFF2-40B4-BE49-F238E27FC236}">
                <a16:creationId xmlns:a16="http://schemas.microsoft.com/office/drawing/2014/main" id="{9980CBCA-97EE-7BB9-E4A9-E33DE17C339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0" name="Google Shape;140;p5:notes">
            <a:extLst>
              <a:ext uri="{FF2B5EF4-FFF2-40B4-BE49-F238E27FC236}">
                <a16:creationId xmlns:a16="http://schemas.microsoft.com/office/drawing/2014/main" id="{0E1327BA-485E-9B4A-350F-328C4312E40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095628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0" name="Google Shape;14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a:extLst>
            <a:ext uri="{FF2B5EF4-FFF2-40B4-BE49-F238E27FC236}">
              <a16:creationId xmlns:a16="http://schemas.microsoft.com/office/drawing/2014/main" id="{4C8E9C92-2C70-2EC7-1FFE-FD62A92CD142}"/>
            </a:ext>
          </a:extLst>
        </p:cNvPr>
        <p:cNvGrpSpPr/>
        <p:nvPr/>
      </p:nvGrpSpPr>
      <p:grpSpPr>
        <a:xfrm>
          <a:off x="0" y="0"/>
          <a:ext cx="0" cy="0"/>
          <a:chOff x="0" y="0"/>
          <a:chExt cx="0" cy="0"/>
        </a:xfrm>
      </p:grpSpPr>
      <p:sp>
        <p:nvSpPr>
          <p:cNvPr id="139" name="Google Shape;139;p5:notes">
            <a:extLst>
              <a:ext uri="{FF2B5EF4-FFF2-40B4-BE49-F238E27FC236}">
                <a16:creationId xmlns:a16="http://schemas.microsoft.com/office/drawing/2014/main" id="{4A3DF70E-B9EF-C4E9-98E8-3AE071DC902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0" name="Google Shape;140;p5:notes">
            <a:extLst>
              <a:ext uri="{FF2B5EF4-FFF2-40B4-BE49-F238E27FC236}">
                <a16:creationId xmlns:a16="http://schemas.microsoft.com/office/drawing/2014/main" id="{0F346763-BBDE-047F-06D9-F88DB277944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65568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4" name="Google Shape;84;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a:extLst>
            <a:ext uri="{FF2B5EF4-FFF2-40B4-BE49-F238E27FC236}">
              <a16:creationId xmlns:a16="http://schemas.microsoft.com/office/drawing/2014/main" id="{B147A581-BCEF-F22B-2680-A4FA8872DED2}"/>
            </a:ext>
          </a:extLst>
        </p:cNvPr>
        <p:cNvGrpSpPr/>
        <p:nvPr/>
      </p:nvGrpSpPr>
      <p:grpSpPr>
        <a:xfrm>
          <a:off x="0" y="0"/>
          <a:ext cx="0" cy="0"/>
          <a:chOff x="0" y="0"/>
          <a:chExt cx="0" cy="0"/>
        </a:xfrm>
      </p:grpSpPr>
      <p:sp>
        <p:nvSpPr>
          <p:cNvPr id="139" name="Google Shape;139;p5:notes">
            <a:extLst>
              <a:ext uri="{FF2B5EF4-FFF2-40B4-BE49-F238E27FC236}">
                <a16:creationId xmlns:a16="http://schemas.microsoft.com/office/drawing/2014/main" id="{3AF05196-7E73-E272-2874-0E239094B8E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0" name="Google Shape;140;p5:notes">
            <a:extLst>
              <a:ext uri="{FF2B5EF4-FFF2-40B4-BE49-F238E27FC236}">
                <a16:creationId xmlns:a16="http://schemas.microsoft.com/office/drawing/2014/main" id="{131DE20D-C634-2C3E-D51D-DA9B07D182B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385373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a:extLst>
            <a:ext uri="{FF2B5EF4-FFF2-40B4-BE49-F238E27FC236}">
              <a16:creationId xmlns:a16="http://schemas.microsoft.com/office/drawing/2014/main" id="{4CE3C1EE-26CE-6969-0D50-0D924E3E0569}"/>
            </a:ext>
          </a:extLst>
        </p:cNvPr>
        <p:cNvGrpSpPr/>
        <p:nvPr/>
      </p:nvGrpSpPr>
      <p:grpSpPr>
        <a:xfrm>
          <a:off x="0" y="0"/>
          <a:ext cx="0" cy="0"/>
          <a:chOff x="0" y="0"/>
          <a:chExt cx="0" cy="0"/>
        </a:xfrm>
      </p:grpSpPr>
      <p:sp>
        <p:nvSpPr>
          <p:cNvPr id="139" name="Google Shape;139;p5:notes">
            <a:extLst>
              <a:ext uri="{FF2B5EF4-FFF2-40B4-BE49-F238E27FC236}">
                <a16:creationId xmlns:a16="http://schemas.microsoft.com/office/drawing/2014/main" id="{C21B08A5-1C1A-2B8A-82BF-E8BE16C8B68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0" name="Google Shape;140;p5:notes">
            <a:extLst>
              <a:ext uri="{FF2B5EF4-FFF2-40B4-BE49-F238E27FC236}">
                <a16:creationId xmlns:a16="http://schemas.microsoft.com/office/drawing/2014/main" id="{C8D44A77-78D9-45E2-6D49-7524992C272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326717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a:extLst>
            <a:ext uri="{FF2B5EF4-FFF2-40B4-BE49-F238E27FC236}">
              <a16:creationId xmlns:a16="http://schemas.microsoft.com/office/drawing/2014/main" id="{57C61F8D-C912-95AA-1FDF-04CDC5902C27}"/>
            </a:ext>
          </a:extLst>
        </p:cNvPr>
        <p:cNvGrpSpPr/>
        <p:nvPr/>
      </p:nvGrpSpPr>
      <p:grpSpPr>
        <a:xfrm>
          <a:off x="0" y="0"/>
          <a:ext cx="0" cy="0"/>
          <a:chOff x="0" y="0"/>
          <a:chExt cx="0" cy="0"/>
        </a:xfrm>
      </p:grpSpPr>
      <p:sp>
        <p:nvSpPr>
          <p:cNvPr id="139" name="Google Shape;139;p5:notes">
            <a:extLst>
              <a:ext uri="{FF2B5EF4-FFF2-40B4-BE49-F238E27FC236}">
                <a16:creationId xmlns:a16="http://schemas.microsoft.com/office/drawing/2014/main" id="{B0F5DDBC-3ABE-B763-3302-D82BD17515F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0" name="Google Shape;140;p5:notes">
            <a:extLst>
              <a:ext uri="{FF2B5EF4-FFF2-40B4-BE49-F238E27FC236}">
                <a16:creationId xmlns:a16="http://schemas.microsoft.com/office/drawing/2014/main" id="{F99CA56A-0271-70ED-454B-A19FFFD5812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392730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a:extLst>
            <a:ext uri="{FF2B5EF4-FFF2-40B4-BE49-F238E27FC236}">
              <a16:creationId xmlns:a16="http://schemas.microsoft.com/office/drawing/2014/main" id="{FCA2B9C4-E688-CE4A-8DCF-8CAB3775C058}"/>
            </a:ext>
          </a:extLst>
        </p:cNvPr>
        <p:cNvGrpSpPr/>
        <p:nvPr/>
      </p:nvGrpSpPr>
      <p:grpSpPr>
        <a:xfrm>
          <a:off x="0" y="0"/>
          <a:ext cx="0" cy="0"/>
          <a:chOff x="0" y="0"/>
          <a:chExt cx="0" cy="0"/>
        </a:xfrm>
      </p:grpSpPr>
      <p:sp>
        <p:nvSpPr>
          <p:cNvPr id="139" name="Google Shape;139;p5:notes">
            <a:extLst>
              <a:ext uri="{FF2B5EF4-FFF2-40B4-BE49-F238E27FC236}">
                <a16:creationId xmlns:a16="http://schemas.microsoft.com/office/drawing/2014/main" id="{D9E3A52A-8DF7-4454-B509-B869AB35DBA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0" name="Google Shape;140;p5:notes">
            <a:extLst>
              <a:ext uri="{FF2B5EF4-FFF2-40B4-BE49-F238E27FC236}">
                <a16:creationId xmlns:a16="http://schemas.microsoft.com/office/drawing/2014/main" id="{7E29EE4E-F2E3-AA55-1A8C-DFEE9D876EB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893641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7" name="Google Shape;207;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5" name="Google Shape;155;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7" name="Google Shape;197;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p:nvPr/>
        </p:nvSpPr>
        <p:spPr>
          <a:xfrm>
            <a:off x="5848871" y="1572763"/>
            <a:ext cx="1742760" cy="1742760"/>
          </a:xfrm>
          <a:custGeom>
            <a:avLst/>
            <a:gdLst/>
            <a:ahLst/>
            <a:cxnLst/>
            <a:rect l="l" t="t" r="r" b="b"/>
            <a:pathLst>
              <a:path w="1742760" h="1742760" extrusionOk="0">
                <a:moveTo>
                  <a:pt x="0" y="0"/>
                </a:moveTo>
                <a:lnTo>
                  <a:pt x="1742760" y="0"/>
                </a:lnTo>
                <a:lnTo>
                  <a:pt x="1742760" y="1742760"/>
                </a:lnTo>
                <a:lnTo>
                  <a:pt x="0" y="1742760"/>
                </a:lnTo>
                <a:lnTo>
                  <a:pt x="0" y="0"/>
                </a:lnTo>
                <a:close/>
              </a:path>
            </a:pathLst>
          </a:custGeom>
          <a:blipFill rotWithShape="1">
            <a:blip r:embed="rId2">
              <a:alphaModFix/>
            </a:blip>
            <a:stretch>
              <a:fillRect/>
            </a:stretch>
          </a:blipFill>
          <a:ln>
            <a:noFill/>
          </a:ln>
        </p:spPr>
      </p:sp>
      <p:sp>
        <p:nvSpPr>
          <p:cNvPr id="17" name="Google Shape;17;p3"/>
          <p:cNvSpPr/>
          <p:nvPr/>
        </p:nvSpPr>
        <p:spPr>
          <a:xfrm>
            <a:off x="12240252" y="7361134"/>
            <a:ext cx="1396846" cy="1396846"/>
          </a:xfrm>
          <a:custGeom>
            <a:avLst/>
            <a:gdLst/>
            <a:ahLst/>
            <a:cxnLst/>
            <a:rect l="l" t="t" r="r" b="b"/>
            <a:pathLst>
              <a:path w="1396846" h="1396846" extrusionOk="0">
                <a:moveTo>
                  <a:pt x="0" y="0"/>
                </a:moveTo>
                <a:lnTo>
                  <a:pt x="1396846" y="0"/>
                </a:lnTo>
                <a:lnTo>
                  <a:pt x="1396846" y="1396846"/>
                </a:lnTo>
                <a:lnTo>
                  <a:pt x="0" y="1396846"/>
                </a:lnTo>
                <a:lnTo>
                  <a:pt x="0" y="0"/>
                </a:lnTo>
                <a:close/>
              </a:path>
            </a:pathLst>
          </a:custGeom>
          <a:blipFill rotWithShape="1">
            <a:blip r:embed="rId3">
              <a:alphaModFix/>
            </a:blip>
            <a:stretch>
              <a:fillRect/>
            </a:stretch>
          </a:blipFill>
          <a:ln>
            <a:noFill/>
          </a:ln>
        </p:spPr>
      </p:sp>
      <p:sp>
        <p:nvSpPr>
          <p:cNvPr id="18" name="Google Shape;18;p3"/>
          <p:cNvSpPr txBox="1">
            <a:spLocks noGrp="1"/>
          </p:cNvSpPr>
          <p:nvPr>
            <p:ph type="title"/>
          </p:nvPr>
        </p:nvSpPr>
        <p:spPr>
          <a:xfrm>
            <a:off x="810700" y="3440299"/>
            <a:ext cx="7233000" cy="4516800"/>
          </a:xfrm>
          <a:prstGeom prst="rect">
            <a:avLst/>
          </a:prstGeom>
          <a:noFill/>
          <a:ln>
            <a:noFill/>
          </a:ln>
        </p:spPr>
        <p:txBody>
          <a:bodyPr spcFirstLastPara="1" wrap="square" lIns="91425" tIns="45700" rIns="91425" bIns="45700" anchor="t" anchorCtr="0">
            <a:normAutofit/>
          </a:bodyPr>
          <a:lstStyle>
            <a:lvl1pPr marR="0" lvl="0">
              <a:lnSpc>
                <a:spcPct val="80000"/>
              </a:lnSpc>
              <a:spcBef>
                <a:spcPts val="0"/>
              </a:spcBef>
              <a:spcAft>
                <a:spcPts val="0"/>
              </a:spcAft>
              <a:buClr>
                <a:schemeClr val="dk1"/>
              </a:buClr>
              <a:buSzPts val="12000"/>
              <a:buFont typeface="News Cycle"/>
              <a:buNone/>
              <a:defRPr sz="12000" i="0" u="none" strike="noStrike" cap="none">
                <a:solidFill>
                  <a:schemeClr val="dk1"/>
                </a:solidFill>
                <a:latin typeface="News Cycle"/>
                <a:ea typeface="News Cycle"/>
                <a:cs typeface="News Cycle"/>
                <a:sym typeface="News Cycle"/>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9" name="Google Shape;19;p3"/>
          <p:cNvSpPr txBox="1">
            <a:spLocks noGrp="1"/>
          </p:cNvSpPr>
          <p:nvPr>
            <p:ph type="title" idx="2"/>
          </p:nvPr>
        </p:nvSpPr>
        <p:spPr>
          <a:xfrm>
            <a:off x="810700" y="851474"/>
            <a:ext cx="7233000" cy="368400"/>
          </a:xfrm>
          <a:prstGeom prst="rect">
            <a:avLst/>
          </a:prstGeom>
          <a:noFill/>
          <a:ln>
            <a:noFill/>
          </a:ln>
        </p:spPr>
        <p:txBody>
          <a:bodyPr spcFirstLastPara="1" wrap="square" lIns="91425" tIns="45700" rIns="91425" bIns="45700" anchor="t" anchorCtr="0">
            <a:normAutofit/>
          </a:bodyPr>
          <a:lstStyle>
            <a:lvl1pPr marR="0" lvl="0" rtl="0">
              <a:lnSpc>
                <a:spcPct val="80000"/>
              </a:lnSpc>
              <a:spcBef>
                <a:spcPts val="0"/>
              </a:spcBef>
              <a:spcAft>
                <a:spcPts val="0"/>
              </a:spcAft>
              <a:buClr>
                <a:schemeClr val="dk1"/>
              </a:buClr>
              <a:buSzPts val="1900"/>
              <a:buNone/>
              <a:defRPr sz="1900" b="1" i="0" u="none" strike="noStrike" cap="none">
                <a:solidFill>
                  <a:schemeClr val="dk1"/>
                </a:solidFill>
              </a:defRPr>
            </a:lvl1pPr>
            <a:lvl2pPr lvl="1" rtl="0">
              <a:spcBef>
                <a:spcPts val="0"/>
              </a:spcBef>
              <a:spcAft>
                <a:spcPts val="0"/>
              </a:spcAft>
              <a:buSzPts val="1000"/>
              <a:buNone/>
              <a:defRPr sz="1400" b="1"/>
            </a:lvl2pPr>
            <a:lvl3pPr lvl="2" rtl="0">
              <a:spcBef>
                <a:spcPts val="0"/>
              </a:spcBef>
              <a:spcAft>
                <a:spcPts val="0"/>
              </a:spcAft>
              <a:buSzPts val="1000"/>
              <a:buNone/>
              <a:defRPr sz="1400" b="1"/>
            </a:lvl3pPr>
            <a:lvl4pPr lvl="3" rtl="0">
              <a:spcBef>
                <a:spcPts val="0"/>
              </a:spcBef>
              <a:spcAft>
                <a:spcPts val="0"/>
              </a:spcAft>
              <a:buSzPts val="1000"/>
              <a:buNone/>
              <a:defRPr sz="1400" b="1"/>
            </a:lvl4pPr>
            <a:lvl5pPr lvl="4" rtl="0">
              <a:spcBef>
                <a:spcPts val="0"/>
              </a:spcBef>
              <a:spcAft>
                <a:spcPts val="0"/>
              </a:spcAft>
              <a:buSzPts val="1000"/>
              <a:buNone/>
              <a:defRPr sz="1400" b="1"/>
            </a:lvl5pPr>
            <a:lvl6pPr lvl="5" rtl="0">
              <a:spcBef>
                <a:spcPts val="0"/>
              </a:spcBef>
              <a:spcAft>
                <a:spcPts val="0"/>
              </a:spcAft>
              <a:buSzPts val="1000"/>
              <a:buNone/>
              <a:defRPr sz="1400" b="1"/>
            </a:lvl6pPr>
            <a:lvl7pPr lvl="6" rtl="0">
              <a:spcBef>
                <a:spcPts val="0"/>
              </a:spcBef>
              <a:spcAft>
                <a:spcPts val="0"/>
              </a:spcAft>
              <a:buSzPts val="1000"/>
              <a:buNone/>
              <a:defRPr sz="1400" b="1"/>
            </a:lvl7pPr>
            <a:lvl8pPr lvl="7" rtl="0">
              <a:spcBef>
                <a:spcPts val="0"/>
              </a:spcBef>
              <a:spcAft>
                <a:spcPts val="0"/>
              </a:spcAft>
              <a:buSzPts val="1000"/>
              <a:buNone/>
              <a:defRPr sz="1400" b="1"/>
            </a:lvl8pPr>
            <a:lvl9pPr lvl="8" rtl="0">
              <a:spcBef>
                <a:spcPts val="0"/>
              </a:spcBef>
              <a:spcAft>
                <a:spcPts val="0"/>
              </a:spcAft>
              <a:buSzPts val="1000"/>
              <a:buNone/>
              <a:defRPr sz="1400" b="1"/>
            </a:lvl9pPr>
          </a:lstStyle>
          <a:p>
            <a:endParaRPr/>
          </a:p>
        </p:txBody>
      </p:sp>
      <p:sp>
        <p:nvSpPr>
          <p:cNvPr id="20" name="Google Shape;20;p3"/>
          <p:cNvSpPr txBox="1">
            <a:spLocks noGrp="1"/>
          </p:cNvSpPr>
          <p:nvPr>
            <p:ph type="title" idx="3"/>
          </p:nvPr>
        </p:nvSpPr>
        <p:spPr>
          <a:xfrm>
            <a:off x="810700" y="9044174"/>
            <a:ext cx="7233000" cy="368400"/>
          </a:xfrm>
          <a:prstGeom prst="rect">
            <a:avLst/>
          </a:prstGeom>
          <a:noFill/>
          <a:ln>
            <a:noFill/>
          </a:ln>
        </p:spPr>
        <p:txBody>
          <a:bodyPr spcFirstLastPara="1" wrap="square" lIns="91425" tIns="45700" rIns="91425" bIns="45700" anchor="t" anchorCtr="0">
            <a:normAutofit/>
          </a:bodyPr>
          <a:lstStyle>
            <a:lvl1pPr marR="0" lvl="0" rtl="0">
              <a:lnSpc>
                <a:spcPct val="80000"/>
              </a:lnSpc>
              <a:spcBef>
                <a:spcPts val="0"/>
              </a:spcBef>
              <a:spcAft>
                <a:spcPts val="0"/>
              </a:spcAft>
              <a:buClr>
                <a:schemeClr val="dk1"/>
              </a:buClr>
              <a:buSzPts val="2300"/>
              <a:buNone/>
              <a:defRPr sz="2300" i="0" u="none" strike="noStrike" cap="none">
                <a:solidFill>
                  <a:schemeClr val="dk1"/>
                </a:solidFill>
              </a:defRPr>
            </a:lvl1pPr>
            <a:lvl2pPr lvl="1" rtl="0">
              <a:spcBef>
                <a:spcPts val="0"/>
              </a:spcBef>
              <a:spcAft>
                <a:spcPts val="0"/>
              </a:spcAft>
              <a:buSzPts val="1300"/>
              <a:buNone/>
              <a:defRPr sz="1700"/>
            </a:lvl2pPr>
            <a:lvl3pPr lvl="2" rtl="0">
              <a:spcBef>
                <a:spcPts val="0"/>
              </a:spcBef>
              <a:spcAft>
                <a:spcPts val="0"/>
              </a:spcAft>
              <a:buSzPts val="1300"/>
              <a:buNone/>
              <a:defRPr sz="1700"/>
            </a:lvl3pPr>
            <a:lvl4pPr lvl="3" rtl="0">
              <a:spcBef>
                <a:spcPts val="0"/>
              </a:spcBef>
              <a:spcAft>
                <a:spcPts val="0"/>
              </a:spcAft>
              <a:buSzPts val="1300"/>
              <a:buNone/>
              <a:defRPr sz="1700"/>
            </a:lvl4pPr>
            <a:lvl5pPr lvl="4" rtl="0">
              <a:spcBef>
                <a:spcPts val="0"/>
              </a:spcBef>
              <a:spcAft>
                <a:spcPts val="0"/>
              </a:spcAft>
              <a:buSzPts val="1300"/>
              <a:buNone/>
              <a:defRPr sz="1700"/>
            </a:lvl5pPr>
            <a:lvl6pPr lvl="5" rtl="0">
              <a:spcBef>
                <a:spcPts val="0"/>
              </a:spcBef>
              <a:spcAft>
                <a:spcPts val="0"/>
              </a:spcAft>
              <a:buSzPts val="1300"/>
              <a:buNone/>
              <a:defRPr sz="1700"/>
            </a:lvl6pPr>
            <a:lvl7pPr lvl="6" rtl="0">
              <a:spcBef>
                <a:spcPts val="0"/>
              </a:spcBef>
              <a:spcAft>
                <a:spcPts val="0"/>
              </a:spcAft>
              <a:buSzPts val="1300"/>
              <a:buNone/>
              <a:defRPr sz="1700"/>
            </a:lvl7pPr>
            <a:lvl8pPr lvl="7" rtl="0">
              <a:spcBef>
                <a:spcPts val="0"/>
              </a:spcBef>
              <a:spcAft>
                <a:spcPts val="0"/>
              </a:spcAft>
              <a:buSzPts val="1300"/>
              <a:buNone/>
              <a:defRPr sz="1700"/>
            </a:lvl8pPr>
            <a:lvl9pPr lvl="8" rtl="0">
              <a:spcBef>
                <a:spcPts val="0"/>
              </a:spcBef>
              <a:spcAft>
                <a:spcPts val="0"/>
              </a:spcAft>
              <a:buSzPts val="1300"/>
              <a:buNone/>
              <a:defRPr sz="1700"/>
            </a:lvl9pPr>
          </a:lstStyle>
          <a:p>
            <a:endParaRPr/>
          </a:p>
        </p:txBody>
      </p:sp>
      <p:sp>
        <p:nvSpPr>
          <p:cNvPr id="21" name="Google Shape;21;p3"/>
          <p:cNvSpPr>
            <a:spLocks noGrp="1"/>
          </p:cNvSpPr>
          <p:nvPr>
            <p:ph type="pic" idx="4"/>
          </p:nvPr>
        </p:nvSpPr>
        <p:spPr>
          <a:xfrm>
            <a:off x="9499075" y="2023050"/>
            <a:ext cx="4398000" cy="6240900"/>
          </a:xfrm>
          <a:prstGeom prst="roundRect">
            <a:avLst>
              <a:gd name="adj" fmla="val 9271"/>
            </a:avLst>
          </a:prstGeom>
          <a:noFill/>
          <a:ln>
            <a:noFill/>
          </a:ln>
        </p:spPr>
      </p:sp>
      <p:sp>
        <p:nvSpPr>
          <p:cNvPr id="22" name="Google Shape;22;p3"/>
          <p:cNvSpPr>
            <a:spLocks noGrp="1"/>
          </p:cNvSpPr>
          <p:nvPr>
            <p:ph type="pic" idx="5"/>
          </p:nvPr>
        </p:nvSpPr>
        <p:spPr>
          <a:xfrm>
            <a:off x="14130125" y="851475"/>
            <a:ext cx="3301800" cy="4319100"/>
          </a:xfrm>
          <a:prstGeom prst="roundRect">
            <a:avLst>
              <a:gd name="adj" fmla="val 9271"/>
            </a:avLst>
          </a:prstGeom>
          <a:no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3"/>
        <p:cNvGrpSpPr/>
        <p:nvPr/>
      </p:nvGrpSpPr>
      <p:grpSpPr>
        <a:xfrm>
          <a:off x="0" y="0"/>
          <a:ext cx="0" cy="0"/>
          <a:chOff x="0" y="0"/>
          <a:chExt cx="0" cy="0"/>
        </a:xfrm>
      </p:grpSpPr>
      <p:sp>
        <p:nvSpPr>
          <p:cNvPr id="24" name="Google Shape;24;p4"/>
          <p:cNvSpPr/>
          <p:nvPr/>
        </p:nvSpPr>
        <p:spPr>
          <a:xfrm>
            <a:off x="-26775" y="0"/>
            <a:ext cx="6206391" cy="10324428"/>
          </a:xfrm>
          <a:custGeom>
            <a:avLst/>
            <a:gdLst/>
            <a:ahLst/>
            <a:cxnLst/>
            <a:rect l="l" t="t" r="r" b="b"/>
            <a:pathLst>
              <a:path w="1634336" h="2738575" extrusionOk="0">
                <a:moveTo>
                  <a:pt x="0" y="0"/>
                </a:moveTo>
                <a:lnTo>
                  <a:pt x="1634336" y="0"/>
                </a:lnTo>
                <a:lnTo>
                  <a:pt x="1634336" y="2738575"/>
                </a:lnTo>
                <a:lnTo>
                  <a:pt x="0" y="2738575"/>
                </a:lnTo>
                <a:close/>
              </a:path>
            </a:pathLst>
          </a:custGeom>
          <a:solidFill>
            <a:srgbClr val="2DCD9D"/>
          </a:solidFill>
          <a:ln>
            <a:noFill/>
          </a:ln>
        </p:spPr>
      </p:sp>
      <p:sp>
        <p:nvSpPr>
          <p:cNvPr id="25" name="Google Shape;25;p4"/>
          <p:cNvSpPr/>
          <p:nvPr/>
        </p:nvSpPr>
        <p:spPr>
          <a:xfrm>
            <a:off x="15974209" y="8069538"/>
            <a:ext cx="1742760" cy="1742760"/>
          </a:xfrm>
          <a:custGeom>
            <a:avLst/>
            <a:gdLst/>
            <a:ahLst/>
            <a:cxnLst/>
            <a:rect l="l" t="t" r="r" b="b"/>
            <a:pathLst>
              <a:path w="1742760" h="1742760" extrusionOk="0">
                <a:moveTo>
                  <a:pt x="0" y="0"/>
                </a:moveTo>
                <a:lnTo>
                  <a:pt x="1742761" y="0"/>
                </a:lnTo>
                <a:lnTo>
                  <a:pt x="1742761" y="1742760"/>
                </a:lnTo>
                <a:lnTo>
                  <a:pt x="0" y="1742760"/>
                </a:lnTo>
                <a:lnTo>
                  <a:pt x="0" y="0"/>
                </a:lnTo>
                <a:close/>
              </a:path>
            </a:pathLst>
          </a:custGeom>
          <a:blipFill rotWithShape="1">
            <a:blip r:embed="rId2">
              <a:alphaModFix/>
            </a:blip>
            <a:stretch>
              <a:fillRect/>
            </a:stretch>
          </a:blipFill>
          <a:ln>
            <a:noFill/>
          </a:ln>
        </p:spPr>
      </p:sp>
      <p:sp>
        <p:nvSpPr>
          <p:cNvPr id="26" name="Google Shape;26;p4"/>
          <p:cNvSpPr txBox="1">
            <a:spLocks noGrp="1"/>
          </p:cNvSpPr>
          <p:nvPr>
            <p:ph type="title"/>
          </p:nvPr>
        </p:nvSpPr>
        <p:spPr>
          <a:xfrm>
            <a:off x="7007200" y="1069850"/>
            <a:ext cx="10438800" cy="2011200"/>
          </a:xfrm>
          <a:prstGeom prst="rect">
            <a:avLst/>
          </a:prstGeom>
          <a:noFill/>
          <a:ln>
            <a:noFill/>
          </a:ln>
        </p:spPr>
        <p:txBody>
          <a:bodyPr spcFirstLastPara="1" wrap="square" lIns="91425" tIns="45700" rIns="91425" bIns="45700" anchor="t" anchorCtr="0">
            <a:normAutofit/>
          </a:bodyPr>
          <a:lstStyle>
            <a:lvl1pPr marR="0" lvl="0">
              <a:lnSpc>
                <a:spcPct val="80000"/>
              </a:lnSpc>
              <a:spcBef>
                <a:spcPts val="0"/>
              </a:spcBef>
              <a:spcAft>
                <a:spcPts val="0"/>
              </a:spcAft>
              <a:buClr>
                <a:schemeClr val="dk1"/>
              </a:buClr>
              <a:buSzPts val="8000"/>
              <a:buFont typeface="News Cycle"/>
              <a:buNone/>
              <a:defRPr sz="8000" i="0" u="none" strike="noStrike" cap="none">
                <a:solidFill>
                  <a:schemeClr val="dk1"/>
                </a:solidFill>
                <a:latin typeface="News Cycle"/>
                <a:ea typeface="News Cycle"/>
                <a:cs typeface="News Cycle"/>
                <a:sym typeface="News Cycle"/>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7" name="Google Shape;27;p4"/>
          <p:cNvSpPr txBox="1">
            <a:spLocks noGrp="1"/>
          </p:cNvSpPr>
          <p:nvPr>
            <p:ph type="body" idx="1"/>
          </p:nvPr>
        </p:nvSpPr>
        <p:spPr>
          <a:xfrm>
            <a:off x="7163400" y="3507200"/>
            <a:ext cx="9873600" cy="5063400"/>
          </a:xfrm>
          <a:prstGeom prst="rect">
            <a:avLst/>
          </a:prstGeom>
          <a:noFill/>
          <a:ln>
            <a:noFill/>
          </a:ln>
        </p:spPr>
        <p:txBody>
          <a:bodyPr spcFirstLastPara="1" wrap="square" lIns="91425" tIns="45700" rIns="91425" bIns="45700" anchor="t" anchorCtr="0">
            <a:normAutofit/>
          </a:bodyPr>
          <a:lstStyle>
            <a:lvl1pPr marL="457200" marR="0" lvl="0" indent="-355600" algn="l">
              <a:spcBef>
                <a:spcPts val="64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1pPr>
            <a:lvl2pPr marL="914400" marR="0" lvl="1" indent="-355600" algn="l">
              <a:spcBef>
                <a:spcPts val="56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2pPr>
            <a:lvl3pPr marL="1371600" marR="0" lvl="2" indent="-355600" algn="l">
              <a:spcBef>
                <a:spcPts val="48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3pPr>
            <a:lvl4pPr marL="1828800" marR="0" lvl="3"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4pPr>
            <a:lvl5pPr marL="2286000" marR="0" lvl="4"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5pPr>
            <a:lvl6pPr marL="2743200" marR="0" lvl="5"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6pPr>
            <a:lvl7pPr marL="3200400" marR="0" lvl="6"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7pPr>
            <a:lvl8pPr marL="3657600" marR="0" lvl="7"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8pPr>
            <a:lvl9pPr marL="4114800" marR="0" lvl="8"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9pPr>
          </a:lstStyle>
          <a:p>
            <a:endParaRPr/>
          </a:p>
        </p:txBody>
      </p:sp>
      <p:sp>
        <p:nvSpPr>
          <p:cNvPr id="28" name="Google Shape;28;p4"/>
          <p:cNvSpPr>
            <a:spLocks noGrp="1"/>
          </p:cNvSpPr>
          <p:nvPr>
            <p:ph type="pic" idx="2"/>
          </p:nvPr>
        </p:nvSpPr>
        <p:spPr>
          <a:xfrm>
            <a:off x="877425" y="1126325"/>
            <a:ext cx="4398000" cy="8071800"/>
          </a:xfrm>
          <a:prstGeom prst="roundRect">
            <a:avLst>
              <a:gd name="adj" fmla="val 9271"/>
            </a:avLst>
          </a:prstGeom>
          <a:noFill/>
          <a:ln>
            <a:no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9"/>
        <p:cNvGrpSpPr/>
        <p:nvPr/>
      </p:nvGrpSpPr>
      <p:grpSpPr>
        <a:xfrm>
          <a:off x="0" y="0"/>
          <a:ext cx="0" cy="0"/>
          <a:chOff x="0" y="0"/>
          <a:chExt cx="0" cy="0"/>
        </a:xfrm>
      </p:grpSpPr>
      <p:grpSp>
        <p:nvGrpSpPr>
          <p:cNvPr id="30" name="Google Shape;30;p5"/>
          <p:cNvGrpSpPr/>
          <p:nvPr/>
        </p:nvGrpSpPr>
        <p:grpSpPr>
          <a:xfrm>
            <a:off x="12019174" y="-180827"/>
            <a:ext cx="6268868" cy="10468053"/>
            <a:chOff x="0" y="-47625"/>
            <a:chExt cx="1651049" cy="2757000"/>
          </a:xfrm>
        </p:grpSpPr>
        <p:sp>
          <p:nvSpPr>
            <p:cNvPr id="31" name="Google Shape;31;p5"/>
            <p:cNvSpPr/>
            <p:nvPr/>
          </p:nvSpPr>
          <p:spPr>
            <a:xfrm>
              <a:off x="0" y="0"/>
              <a:ext cx="1651049" cy="2709333"/>
            </a:xfrm>
            <a:custGeom>
              <a:avLst/>
              <a:gdLst/>
              <a:ahLst/>
              <a:cxnLst/>
              <a:rect l="l" t="t" r="r" b="b"/>
              <a:pathLst>
                <a:path w="1651049" h="2709333" extrusionOk="0">
                  <a:moveTo>
                    <a:pt x="0" y="0"/>
                  </a:moveTo>
                  <a:lnTo>
                    <a:pt x="1651049" y="0"/>
                  </a:lnTo>
                  <a:lnTo>
                    <a:pt x="1651049" y="2709333"/>
                  </a:lnTo>
                  <a:lnTo>
                    <a:pt x="0" y="2709333"/>
                  </a:lnTo>
                  <a:close/>
                </a:path>
              </a:pathLst>
            </a:custGeom>
            <a:solidFill>
              <a:srgbClr val="2DCD9D"/>
            </a:solidFill>
            <a:ln>
              <a:noFill/>
            </a:ln>
          </p:spPr>
        </p:sp>
        <p:sp>
          <p:nvSpPr>
            <p:cNvPr id="32" name="Google Shape;32;p5"/>
            <p:cNvSpPr txBox="1"/>
            <p:nvPr/>
          </p:nvSpPr>
          <p:spPr>
            <a:xfrm>
              <a:off x="0" y="-47625"/>
              <a:ext cx="1650900" cy="2757000"/>
            </a:xfrm>
            <a:prstGeom prst="rect">
              <a:avLst/>
            </a:prstGeom>
            <a:no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3" name="Google Shape;33;p5"/>
          <p:cNvSpPr/>
          <p:nvPr/>
        </p:nvSpPr>
        <p:spPr>
          <a:xfrm>
            <a:off x="1028700" y="1233120"/>
            <a:ext cx="1784584" cy="1784584"/>
          </a:xfrm>
          <a:custGeom>
            <a:avLst/>
            <a:gdLst/>
            <a:ahLst/>
            <a:cxnLst/>
            <a:rect l="l" t="t" r="r" b="b"/>
            <a:pathLst>
              <a:path w="1784584" h="1784584" extrusionOk="0">
                <a:moveTo>
                  <a:pt x="0" y="0"/>
                </a:moveTo>
                <a:lnTo>
                  <a:pt x="1784584" y="0"/>
                </a:lnTo>
                <a:lnTo>
                  <a:pt x="1784584" y="1784583"/>
                </a:lnTo>
                <a:lnTo>
                  <a:pt x="0" y="1784583"/>
                </a:lnTo>
                <a:lnTo>
                  <a:pt x="0" y="0"/>
                </a:lnTo>
                <a:close/>
              </a:path>
            </a:pathLst>
          </a:custGeom>
          <a:blipFill rotWithShape="1">
            <a:blip r:embed="rId2">
              <a:alphaModFix/>
            </a:blip>
            <a:stretch>
              <a:fillRect/>
            </a:stretch>
          </a:blipFill>
          <a:ln>
            <a:noFill/>
          </a:ln>
        </p:spPr>
      </p:sp>
      <p:sp>
        <p:nvSpPr>
          <p:cNvPr id="34" name="Google Shape;34;p5"/>
          <p:cNvSpPr>
            <a:spLocks noGrp="1"/>
          </p:cNvSpPr>
          <p:nvPr>
            <p:ph type="pic" idx="2"/>
          </p:nvPr>
        </p:nvSpPr>
        <p:spPr>
          <a:xfrm>
            <a:off x="11329075" y="637875"/>
            <a:ext cx="6144600" cy="3806700"/>
          </a:xfrm>
          <a:prstGeom prst="roundRect">
            <a:avLst>
              <a:gd name="adj" fmla="val 9271"/>
            </a:avLst>
          </a:prstGeom>
          <a:noFill/>
          <a:ln>
            <a:noFill/>
          </a:ln>
        </p:spPr>
      </p:sp>
      <p:sp>
        <p:nvSpPr>
          <p:cNvPr id="35" name="Google Shape;35;p5"/>
          <p:cNvSpPr>
            <a:spLocks noGrp="1"/>
          </p:cNvSpPr>
          <p:nvPr>
            <p:ph type="pic" idx="3"/>
          </p:nvPr>
        </p:nvSpPr>
        <p:spPr>
          <a:xfrm>
            <a:off x="9267675" y="5711325"/>
            <a:ext cx="4899600" cy="4285200"/>
          </a:xfrm>
          <a:prstGeom prst="roundRect">
            <a:avLst>
              <a:gd name="adj" fmla="val 9271"/>
            </a:avLst>
          </a:prstGeom>
          <a:noFill/>
          <a:ln>
            <a:noFill/>
          </a:ln>
        </p:spPr>
      </p:sp>
      <p:sp>
        <p:nvSpPr>
          <p:cNvPr id="36" name="Google Shape;36;p5"/>
          <p:cNvSpPr txBox="1">
            <a:spLocks noGrp="1"/>
          </p:cNvSpPr>
          <p:nvPr>
            <p:ph type="title"/>
          </p:nvPr>
        </p:nvSpPr>
        <p:spPr>
          <a:xfrm>
            <a:off x="890275" y="3596275"/>
            <a:ext cx="10438800" cy="2011200"/>
          </a:xfrm>
          <a:prstGeom prst="rect">
            <a:avLst/>
          </a:prstGeom>
          <a:noFill/>
          <a:ln>
            <a:noFill/>
          </a:ln>
        </p:spPr>
        <p:txBody>
          <a:bodyPr spcFirstLastPara="1" wrap="square" lIns="91425" tIns="45700" rIns="91425" bIns="45700" anchor="t" anchorCtr="0">
            <a:normAutofit/>
          </a:bodyPr>
          <a:lstStyle>
            <a:lvl1pPr marR="0" lvl="0">
              <a:lnSpc>
                <a:spcPct val="80000"/>
              </a:lnSpc>
              <a:spcBef>
                <a:spcPts val="0"/>
              </a:spcBef>
              <a:spcAft>
                <a:spcPts val="0"/>
              </a:spcAft>
              <a:buClr>
                <a:schemeClr val="dk1"/>
              </a:buClr>
              <a:buSzPts val="8000"/>
              <a:buFont typeface="News Cycle"/>
              <a:buNone/>
              <a:defRPr sz="8000" i="0" u="none" strike="noStrike" cap="none">
                <a:solidFill>
                  <a:schemeClr val="dk1"/>
                </a:solidFill>
                <a:latin typeface="News Cycle"/>
                <a:ea typeface="News Cycle"/>
                <a:cs typeface="News Cycle"/>
                <a:sym typeface="News Cycle"/>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37" name="Google Shape;37;p5"/>
          <p:cNvSpPr txBox="1">
            <a:spLocks noGrp="1"/>
          </p:cNvSpPr>
          <p:nvPr>
            <p:ph type="body" idx="1"/>
          </p:nvPr>
        </p:nvSpPr>
        <p:spPr>
          <a:xfrm>
            <a:off x="1028700" y="6130650"/>
            <a:ext cx="7763700" cy="3586800"/>
          </a:xfrm>
          <a:prstGeom prst="rect">
            <a:avLst/>
          </a:prstGeom>
          <a:noFill/>
          <a:ln>
            <a:noFill/>
          </a:ln>
        </p:spPr>
        <p:txBody>
          <a:bodyPr spcFirstLastPara="1" wrap="square" lIns="91425" tIns="45700" rIns="91425" bIns="45700" anchor="t" anchorCtr="0">
            <a:normAutofit/>
          </a:bodyPr>
          <a:lstStyle>
            <a:lvl1pPr marL="457200" marR="0" lvl="0" indent="-355600" algn="l">
              <a:spcBef>
                <a:spcPts val="64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1pPr>
            <a:lvl2pPr marL="914400" marR="0" lvl="1" indent="-355600" algn="l">
              <a:spcBef>
                <a:spcPts val="56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2pPr>
            <a:lvl3pPr marL="1371600" marR="0" lvl="2" indent="-355600" algn="l">
              <a:spcBef>
                <a:spcPts val="48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3pPr>
            <a:lvl4pPr marL="1828800" marR="0" lvl="3"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4pPr>
            <a:lvl5pPr marL="2286000" marR="0" lvl="4"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5pPr>
            <a:lvl6pPr marL="2743200" marR="0" lvl="5"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6pPr>
            <a:lvl7pPr marL="3200400" marR="0" lvl="6"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7pPr>
            <a:lvl8pPr marL="3657600" marR="0" lvl="7"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8pPr>
            <a:lvl9pPr marL="4114800" marR="0" lvl="8"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8"/>
        <p:cNvGrpSpPr/>
        <p:nvPr/>
      </p:nvGrpSpPr>
      <p:grpSpPr>
        <a:xfrm>
          <a:off x="0" y="0"/>
          <a:ext cx="0" cy="0"/>
          <a:chOff x="0" y="0"/>
          <a:chExt cx="0" cy="0"/>
        </a:xfrm>
      </p:grpSpPr>
      <p:pic>
        <p:nvPicPr>
          <p:cNvPr id="39" name="Google Shape;39;p6"/>
          <p:cNvPicPr preferRelativeResize="0"/>
          <p:nvPr/>
        </p:nvPicPr>
        <p:blipFill rotWithShape="1">
          <a:blip r:embed="rId2">
            <a:alphaModFix/>
          </a:blip>
          <a:srcRect l="28876" b="26024"/>
          <a:stretch/>
        </p:blipFill>
        <p:spPr>
          <a:xfrm>
            <a:off x="0" y="7101025"/>
            <a:ext cx="3063175" cy="3185975"/>
          </a:xfrm>
          <a:prstGeom prst="rect">
            <a:avLst/>
          </a:prstGeom>
          <a:noFill/>
          <a:ln>
            <a:noFill/>
          </a:ln>
        </p:spPr>
      </p:pic>
      <p:grpSp>
        <p:nvGrpSpPr>
          <p:cNvPr id="40" name="Google Shape;40;p6"/>
          <p:cNvGrpSpPr/>
          <p:nvPr/>
        </p:nvGrpSpPr>
        <p:grpSpPr>
          <a:xfrm>
            <a:off x="0" y="2521205"/>
            <a:ext cx="18288118" cy="3892202"/>
            <a:chOff x="0" y="-47625"/>
            <a:chExt cx="4816592" cy="1025100"/>
          </a:xfrm>
        </p:grpSpPr>
        <p:sp>
          <p:nvSpPr>
            <p:cNvPr id="41" name="Google Shape;41;p6"/>
            <p:cNvSpPr/>
            <p:nvPr/>
          </p:nvSpPr>
          <p:spPr>
            <a:xfrm>
              <a:off x="0" y="0"/>
              <a:ext cx="4816592" cy="977355"/>
            </a:xfrm>
            <a:custGeom>
              <a:avLst/>
              <a:gdLst/>
              <a:ahLst/>
              <a:cxnLst/>
              <a:rect l="l" t="t" r="r" b="b"/>
              <a:pathLst>
                <a:path w="4816592" h="977355" extrusionOk="0">
                  <a:moveTo>
                    <a:pt x="0" y="0"/>
                  </a:moveTo>
                  <a:lnTo>
                    <a:pt x="4816592" y="0"/>
                  </a:lnTo>
                  <a:lnTo>
                    <a:pt x="4816592" y="977355"/>
                  </a:lnTo>
                  <a:lnTo>
                    <a:pt x="0" y="977355"/>
                  </a:lnTo>
                  <a:close/>
                </a:path>
              </a:pathLst>
            </a:custGeom>
            <a:solidFill>
              <a:srgbClr val="2DCD9D"/>
            </a:solidFill>
            <a:ln>
              <a:noFill/>
            </a:ln>
          </p:spPr>
        </p:sp>
        <p:sp>
          <p:nvSpPr>
            <p:cNvPr id="42" name="Google Shape;42;p6"/>
            <p:cNvSpPr txBox="1"/>
            <p:nvPr/>
          </p:nvSpPr>
          <p:spPr>
            <a:xfrm>
              <a:off x="0" y="-47625"/>
              <a:ext cx="4816500" cy="1025100"/>
            </a:xfrm>
            <a:prstGeom prst="rect">
              <a:avLst/>
            </a:prstGeom>
            <a:no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43" name="Google Shape;43;p6"/>
          <p:cNvSpPr/>
          <p:nvPr/>
        </p:nvSpPr>
        <p:spPr>
          <a:xfrm>
            <a:off x="1057275" y="692369"/>
            <a:ext cx="672662" cy="672662"/>
          </a:xfrm>
          <a:custGeom>
            <a:avLst/>
            <a:gdLst/>
            <a:ahLst/>
            <a:cxnLst/>
            <a:rect l="l" t="t" r="r" b="b"/>
            <a:pathLst>
              <a:path w="672662" h="672662" extrusionOk="0">
                <a:moveTo>
                  <a:pt x="0" y="0"/>
                </a:moveTo>
                <a:lnTo>
                  <a:pt x="672662" y="0"/>
                </a:lnTo>
                <a:lnTo>
                  <a:pt x="672662" y="672662"/>
                </a:lnTo>
                <a:lnTo>
                  <a:pt x="0" y="672662"/>
                </a:lnTo>
                <a:lnTo>
                  <a:pt x="0" y="0"/>
                </a:lnTo>
                <a:close/>
              </a:path>
            </a:pathLst>
          </a:custGeom>
          <a:blipFill rotWithShape="1">
            <a:blip r:embed="rId3">
              <a:alphaModFix/>
            </a:blip>
            <a:stretch>
              <a:fillRect/>
            </a:stretch>
          </a:blipFill>
          <a:ln>
            <a:noFill/>
          </a:ln>
        </p:spPr>
      </p:sp>
      <p:sp>
        <p:nvSpPr>
          <p:cNvPr id="44" name="Google Shape;44;p6"/>
          <p:cNvSpPr>
            <a:spLocks noGrp="1"/>
          </p:cNvSpPr>
          <p:nvPr>
            <p:ph type="pic" idx="2"/>
          </p:nvPr>
        </p:nvSpPr>
        <p:spPr>
          <a:xfrm>
            <a:off x="1150600" y="3122500"/>
            <a:ext cx="4782600" cy="2860800"/>
          </a:xfrm>
          <a:prstGeom prst="roundRect">
            <a:avLst>
              <a:gd name="adj" fmla="val 9271"/>
            </a:avLst>
          </a:prstGeom>
          <a:noFill/>
          <a:ln>
            <a:noFill/>
          </a:ln>
        </p:spPr>
      </p:sp>
      <p:sp>
        <p:nvSpPr>
          <p:cNvPr id="45" name="Google Shape;45;p6"/>
          <p:cNvSpPr>
            <a:spLocks noGrp="1"/>
          </p:cNvSpPr>
          <p:nvPr>
            <p:ph type="pic" idx="3"/>
          </p:nvPr>
        </p:nvSpPr>
        <p:spPr>
          <a:xfrm>
            <a:off x="6752763" y="3122500"/>
            <a:ext cx="4782600" cy="2860800"/>
          </a:xfrm>
          <a:prstGeom prst="roundRect">
            <a:avLst>
              <a:gd name="adj" fmla="val 9271"/>
            </a:avLst>
          </a:prstGeom>
          <a:noFill/>
          <a:ln>
            <a:noFill/>
          </a:ln>
        </p:spPr>
      </p:sp>
      <p:sp>
        <p:nvSpPr>
          <p:cNvPr id="46" name="Google Shape;46;p6"/>
          <p:cNvSpPr>
            <a:spLocks noGrp="1"/>
          </p:cNvSpPr>
          <p:nvPr>
            <p:ph type="pic" idx="4"/>
          </p:nvPr>
        </p:nvSpPr>
        <p:spPr>
          <a:xfrm>
            <a:off x="12354938" y="3122500"/>
            <a:ext cx="4782600" cy="2860800"/>
          </a:xfrm>
          <a:prstGeom prst="roundRect">
            <a:avLst>
              <a:gd name="adj" fmla="val 9271"/>
            </a:avLst>
          </a:prstGeom>
          <a:noFill/>
          <a:ln>
            <a:noFill/>
          </a:ln>
        </p:spPr>
      </p:sp>
      <p:sp>
        <p:nvSpPr>
          <p:cNvPr id="47" name="Google Shape;47;p6"/>
          <p:cNvSpPr txBox="1">
            <a:spLocks noGrp="1"/>
          </p:cNvSpPr>
          <p:nvPr>
            <p:ph type="title"/>
          </p:nvPr>
        </p:nvSpPr>
        <p:spPr>
          <a:xfrm>
            <a:off x="1105525" y="692375"/>
            <a:ext cx="16077000" cy="1317600"/>
          </a:xfrm>
          <a:prstGeom prst="rect">
            <a:avLst/>
          </a:prstGeom>
          <a:noFill/>
          <a:ln>
            <a:noFill/>
          </a:ln>
        </p:spPr>
        <p:txBody>
          <a:bodyPr spcFirstLastPara="1" wrap="square" lIns="91425" tIns="45700" rIns="91425" bIns="45700" anchor="t" anchorCtr="0">
            <a:normAutofit/>
          </a:bodyPr>
          <a:lstStyle>
            <a:lvl1pPr marR="0" lvl="0" algn="ctr">
              <a:lnSpc>
                <a:spcPct val="80000"/>
              </a:lnSpc>
              <a:spcBef>
                <a:spcPts val="0"/>
              </a:spcBef>
              <a:spcAft>
                <a:spcPts val="0"/>
              </a:spcAft>
              <a:buClr>
                <a:schemeClr val="dk1"/>
              </a:buClr>
              <a:buSzPts val="8000"/>
              <a:buFont typeface="News Cycle"/>
              <a:buNone/>
              <a:defRPr sz="8000" i="0" u="none" strike="noStrike" cap="none">
                <a:solidFill>
                  <a:schemeClr val="dk1"/>
                </a:solidFill>
                <a:latin typeface="News Cycle"/>
                <a:ea typeface="News Cycle"/>
                <a:cs typeface="News Cycle"/>
                <a:sym typeface="News Cycle"/>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48" name="Google Shape;48;p6"/>
          <p:cNvSpPr txBox="1">
            <a:spLocks noGrp="1"/>
          </p:cNvSpPr>
          <p:nvPr>
            <p:ph type="body" idx="1"/>
          </p:nvPr>
        </p:nvSpPr>
        <p:spPr>
          <a:xfrm>
            <a:off x="1150600" y="6770125"/>
            <a:ext cx="4782600" cy="2860800"/>
          </a:xfrm>
          <a:prstGeom prst="rect">
            <a:avLst/>
          </a:prstGeom>
          <a:noFill/>
          <a:ln>
            <a:noFill/>
          </a:ln>
        </p:spPr>
        <p:txBody>
          <a:bodyPr spcFirstLastPara="1" wrap="square" lIns="91425" tIns="45700" rIns="91425" bIns="45700" anchor="t" anchorCtr="0">
            <a:normAutofit/>
          </a:bodyPr>
          <a:lstStyle>
            <a:lvl1pPr marL="457200" marR="0" lvl="0" indent="-355600" algn="l">
              <a:spcBef>
                <a:spcPts val="64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1pPr>
            <a:lvl2pPr marL="914400" marR="0" lvl="1" indent="-355600" algn="l">
              <a:spcBef>
                <a:spcPts val="56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2pPr>
            <a:lvl3pPr marL="1371600" marR="0" lvl="2" indent="-355600" algn="l">
              <a:spcBef>
                <a:spcPts val="48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3pPr>
            <a:lvl4pPr marL="1828800" marR="0" lvl="3"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4pPr>
            <a:lvl5pPr marL="2286000" marR="0" lvl="4"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5pPr>
            <a:lvl6pPr marL="2743200" marR="0" lvl="5"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6pPr>
            <a:lvl7pPr marL="3200400" marR="0" lvl="6"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7pPr>
            <a:lvl8pPr marL="3657600" marR="0" lvl="7"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8pPr>
            <a:lvl9pPr marL="4114800" marR="0" lvl="8"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9pPr>
          </a:lstStyle>
          <a:p>
            <a:endParaRPr/>
          </a:p>
        </p:txBody>
      </p:sp>
      <p:sp>
        <p:nvSpPr>
          <p:cNvPr id="49" name="Google Shape;49;p6"/>
          <p:cNvSpPr txBox="1">
            <a:spLocks noGrp="1"/>
          </p:cNvSpPr>
          <p:nvPr>
            <p:ph type="body" idx="5"/>
          </p:nvPr>
        </p:nvSpPr>
        <p:spPr>
          <a:xfrm>
            <a:off x="6752775" y="6770125"/>
            <a:ext cx="4782600" cy="2860800"/>
          </a:xfrm>
          <a:prstGeom prst="rect">
            <a:avLst/>
          </a:prstGeom>
          <a:noFill/>
          <a:ln>
            <a:noFill/>
          </a:ln>
        </p:spPr>
        <p:txBody>
          <a:bodyPr spcFirstLastPara="1" wrap="square" lIns="91425" tIns="45700" rIns="91425" bIns="45700" anchor="t" anchorCtr="0">
            <a:normAutofit/>
          </a:bodyPr>
          <a:lstStyle>
            <a:lvl1pPr marL="457200" marR="0" lvl="0" indent="-355600" algn="l" rtl="0">
              <a:spcBef>
                <a:spcPts val="64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1pPr>
            <a:lvl2pPr marL="914400" marR="0" lvl="1" indent="-355600" algn="l" rtl="0">
              <a:spcBef>
                <a:spcPts val="56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2pPr>
            <a:lvl3pPr marL="1371600" marR="0" lvl="2" indent="-355600" algn="l" rtl="0">
              <a:spcBef>
                <a:spcPts val="48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3pPr>
            <a:lvl4pPr marL="1828800" marR="0" lvl="3"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4pPr>
            <a:lvl5pPr marL="2286000" marR="0" lvl="4"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5pPr>
            <a:lvl6pPr marL="2743200" marR="0" lvl="5"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6pPr>
            <a:lvl7pPr marL="3200400" marR="0" lvl="6"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7pPr>
            <a:lvl8pPr marL="3657600" marR="0" lvl="7"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8pPr>
            <a:lvl9pPr marL="4114800" marR="0" lvl="8"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9pPr>
          </a:lstStyle>
          <a:p>
            <a:endParaRPr/>
          </a:p>
        </p:txBody>
      </p:sp>
      <p:sp>
        <p:nvSpPr>
          <p:cNvPr id="50" name="Google Shape;50;p6"/>
          <p:cNvSpPr txBox="1">
            <a:spLocks noGrp="1"/>
          </p:cNvSpPr>
          <p:nvPr>
            <p:ph type="body" idx="6"/>
          </p:nvPr>
        </p:nvSpPr>
        <p:spPr>
          <a:xfrm>
            <a:off x="12354950" y="6770125"/>
            <a:ext cx="4782600" cy="2860800"/>
          </a:xfrm>
          <a:prstGeom prst="rect">
            <a:avLst/>
          </a:prstGeom>
          <a:noFill/>
          <a:ln>
            <a:noFill/>
          </a:ln>
        </p:spPr>
        <p:txBody>
          <a:bodyPr spcFirstLastPara="1" wrap="square" lIns="91425" tIns="45700" rIns="91425" bIns="45700" anchor="t" anchorCtr="0">
            <a:normAutofit/>
          </a:bodyPr>
          <a:lstStyle>
            <a:lvl1pPr marL="457200" marR="0" lvl="0" indent="-355600" algn="l" rtl="0">
              <a:spcBef>
                <a:spcPts val="64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1pPr>
            <a:lvl2pPr marL="914400" marR="0" lvl="1" indent="-355600" algn="l" rtl="0">
              <a:spcBef>
                <a:spcPts val="56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2pPr>
            <a:lvl3pPr marL="1371600" marR="0" lvl="2" indent="-355600" algn="l" rtl="0">
              <a:spcBef>
                <a:spcPts val="48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3pPr>
            <a:lvl4pPr marL="1828800" marR="0" lvl="3"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4pPr>
            <a:lvl5pPr marL="2286000" marR="0" lvl="4"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5pPr>
            <a:lvl6pPr marL="2743200" marR="0" lvl="5"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6pPr>
            <a:lvl7pPr marL="3200400" marR="0" lvl="6"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7pPr>
            <a:lvl8pPr marL="3657600" marR="0" lvl="7"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8pPr>
            <a:lvl9pPr marL="4114800" marR="0" lvl="8"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1"/>
        <p:cNvGrpSpPr/>
        <p:nvPr/>
      </p:nvGrpSpPr>
      <p:grpSpPr>
        <a:xfrm>
          <a:off x="0" y="0"/>
          <a:ext cx="0" cy="0"/>
          <a:chOff x="0" y="0"/>
          <a:chExt cx="0" cy="0"/>
        </a:xfrm>
      </p:grpSpPr>
      <p:grpSp>
        <p:nvGrpSpPr>
          <p:cNvPr id="52" name="Google Shape;52;p7"/>
          <p:cNvGrpSpPr/>
          <p:nvPr/>
        </p:nvGrpSpPr>
        <p:grpSpPr>
          <a:xfrm>
            <a:off x="-26772" y="4197689"/>
            <a:ext cx="18315107" cy="6089468"/>
            <a:chOff x="0" y="-47625"/>
            <a:chExt cx="4823700" cy="1603800"/>
          </a:xfrm>
        </p:grpSpPr>
        <p:sp>
          <p:nvSpPr>
            <p:cNvPr id="53" name="Google Shape;53;p7"/>
            <p:cNvSpPr/>
            <p:nvPr/>
          </p:nvSpPr>
          <p:spPr>
            <a:xfrm>
              <a:off x="0" y="0"/>
              <a:ext cx="4823644" cy="1556144"/>
            </a:xfrm>
            <a:custGeom>
              <a:avLst/>
              <a:gdLst/>
              <a:ahLst/>
              <a:cxnLst/>
              <a:rect l="l" t="t" r="r" b="b"/>
              <a:pathLst>
                <a:path w="4823644" h="1556144" extrusionOk="0">
                  <a:moveTo>
                    <a:pt x="0" y="0"/>
                  </a:moveTo>
                  <a:lnTo>
                    <a:pt x="4823644" y="0"/>
                  </a:lnTo>
                  <a:lnTo>
                    <a:pt x="4823644" y="1556144"/>
                  </a:lnTo>
                  <a:lnTo>
                    <a:pt x="0" y="1556144"/>
                  </a:lnTo>
                  <a:close/>
                </a:path>
              </a:pathLst>
            </a:custGeom>
            <a:solidFill>
              <a:srgbClr val="2DCD9D"/>
            </a:solidFill>
            <a:ln>
              <a:noFill/>
            </a:ln>
          </p:spPr>
        </p:sp>
        <p:sp>
          <p:nvSpPr>
            <p:cNvPr id="54" name="Google Shape;54;p7"/>
            <p:cNvSpPr txBox="1"/>
            <p:nvPr/>
          </p:nvSpPr>
          <p:spPr>
            <a:xfrm>
              <a:off x="0" y="-47625"/>
              <a:ext cx="4823700" cy="1603800"/>
            </a:xfrm>
            <a:prstGeom prst="rect">
              <a:avLst/>
            </a:prstGeom>
            <a:no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5" name="Google Shape;55;p7"/>
          <p:cNvSpPr/>
          <p:nvPr/>
        </p:nvSpPr>
        <p:spPr>
          <a:xfrm>
            <a:off x="447220" y="399215"/>
            <a:ext cx="1672695" cy="1672695"/>
          </a:xfrm>
          <a:custGeom>
            <a:avLst/>
            <a:gdLst/>
            <a:ahLst/>
            <a:cxnLst/>
            <a:rect l="l" t="t" r="r" b="b"/>
            <a:pathLst>
              <a:path w="1672695" h="1672695" extrusionOk="0">
                <a:moveTo>
                  <a:pt x="0" y="0"/>
                </a:moveTo>
                <a:lnTo>
                  <a:pt x="1672695" y="0"/>
                </a:lnTo>
                <a:lnTo>
                  <a:pt x="1672695" y="1672695"/>
                </a:lnTo>
                <a:lnTo>
                  <a:pt x="0" y="1672695"/>
                </a:lnTo>
                <a:lnTo>
                  <a:pt x="0" y="0"/>
                </a:lnTo>
                <a:close/>
              </a:path>
            </a:pathLst>
          </a:custGeom>
          <a:blipFill rotWithShape="1">
            <a:blip r:embed="rId2">
              <a:alphaModFix/>
            </a:blip>
            <a:stretch>
              <a:fillRect/>
            </a:stretch>
          </a:blipFill>
          <a:ln>
            <a:noFill/>
          </a:ln>
        </p:spPr>
      </p:sp>
      <p:sp>
        <p:nvSpPr>
          <p:cNvPr id="56" name="Google Shape;56;p7"/>
          <p:cNvSpPr txBox="1">
            <a:spLocks noGrp="1"/>
          </p:cNvSpPr>
          <p:nvPr>
            <p:ph type="title"/>
          </p:nvPr>
        </p:nvSpPr>
        <p:spPr>
          <a:xfrm>
            <a:off x="2928050" y="622800"/>
            <a:ext cx="5389500" cy="3331500"/>
          </a:xfrm>
          <a:prstGeom prst="rect">
            <a:avLst/>
          </a:prstGeom>
          <a:noFill/>
          <a:ln>
            <a:noFill/>
          </a:ln>
        </p:spPr>
        <p:txBody>
          <a:bodyPr spcFirstLastPara="1" wrap="square" lIns="91425" tIns="45700" rIns="91425" bIns="45700" anchor="t" anchorCtr="0">
            <a:normAutofit/>
          </a:bodyPr>
          <a:lstStyle>
            <a:lvl1pPr marR="0" lvl="0">
              <a:lnSpc>
                <a:spcPct val="80000"/>
              </a:lnSpc>
              <a:spcBef>
                <a:spcPts val="0"/>
              </a:spcBef>
              <a:spcAft>
                <a:spcPts val="0"/>
              </a:spcAft>
              <a:buClr>
                <a:schemeClr val="dk1"/>
              </a:buClr>
              <a:buSzPts val="8000"/>
              <a:buFont typeface="News Cycle"/>
              <a:buNone/>
              <a:defRPr sz="8000" i="0" u="none" strike="noStrike" cap="none">
                <a:solidFill>
                  <a:schemeClr val="dk1"/>
                </a:solidFill>
                <a:latin typeface="News Cycle"/>
                <a:ea typeface="News Cycle"/>
                <a:cs typeface="News Cycle"/>
                <a:sym typeface="News Cycle"/>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57" name="Google Shape;57;p7"/>
          <p:cNvSpPr txBox="1">
            <a:spLocks noGrp="1"/>
          </p:cNvSpPr>
          <p:nvPr>
            <p:ph type="body" idx="1"/>
          </p:nvPr>
        </p:nvSpPr>
        <p:spPr>
          <a:xfrm>
            <a:off x="9495600" y="622800"/>
            <a:ext cx="7763700" cy="3019500"/>
          </a:xfrm>
          <a:prstGeom prst="rect">
            <a:avLst/>
          </a:prstGeom>
          <a:noFill/>
          <a:ln>
            <a:noFill/>
          </a:ln>
        </p:spPr>
        <p:txBody>
          <a:bodyPr spcFirstLastPara="1" wrap="square" lIns="91425" tIns="45700" rIns="91425" bIns="45700" anchor="t" anchorCtr="0">
            <a:normAutofit/>
          </a:bodyPr>
          <a:lstStyle>
            <a:lvl1pPr marL="457200" marR="0" lvl="0" indent="-355600" algn="l">
              <a:spcBef>
                <a:spcPts val="64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1pPr>
            <a:lvl2pPr marL="914400" marR="0" lvl="1" indent="-355600" algn="l">
              <a:spcBef>
                <a:spcPts val="56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2pPr>
            <a:lvl3pPr marL="1371600" marR="0" lvl="2" indent="-355600" algn="l">
              <a:spcBef>
                <a:spcPts val="48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3pPr>
            <a:lvl4pPr marL="1828800" marR="0" lvl="3"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4pPr>
            <a:lvl5pPr marL="2286000" marR="0" lvl="4"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5pPr>
            <a:lvl6pPr marL="2743200" marR="0" lvl="5"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6pPr>
            <a:lvl7pPr marL="3200400" marR="0" lvl="6"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7pPr>
            <a:lvl8pPr marL="3657600" marR="0" lvl="7"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8pPr>
            <a:lvl9pPr marL="4114800" marR="0" lvl="8" indent="-355600" algn="l">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9pPr>
          </a:lstStyle>
          <a:p>
            <a:endParaRPr/>
          </a:p>
        </p:txBody>
      </p:sp>
      <p:sp>
        <p:nvSpPr>
          <p:cNvPr id="58" name="Google Shape;58;p7"/>
          <p:cNvSpPr>
            <a:spLocks noGrp="1"/>
          </p:cNvSpPr>
          <p:nvPr>
            <p:ph type="pic" idx="2"/>
          </p:nvPr>
        </p:nvSpPr>
        <p:spPr>
          <a:xfrm>
            <a:off x="734725" y="5139475"/>
            <a:ext cx="6252000" cy="4439400"/>
          </a:xfrm>
          <a:prstGeom prst="roundRect">
            <a:avLst>
              <a:gd name="adj" fmla="val 9271"/>
            </a:avLst>
          </a:prstGeom>
          <a:noFill/>
          <a:ln>
            <a:noFill/>
          </a:ln>
        </p:spPr>
      </p:sp>
      <p:sp>
        <p:nvSpPr>
          <p:cNvPr id="59" name="Google Shape;59;p7"/>
          <p:cNvSpPr>
            <a:spLocks noGrp="1"/>
          </p:cNvSpPr>
          <p:nvPr>
            <p:ph type="pic" idx="3"/>
          </p:nvPr>
        </p:nvSpPr>
        <p:spPr>
          <a:xfrm>
            <a:off x="7378300" y="5139475"/>
            <a:ext cx="10126500" cy="4439400"/>
          </a:xfrm>
          <a:prstGeom prst="roundRect">
            <a:avLst>
              <a:gd name="adj" fmla="val 9271"/>
            </a:avLst>
          </a:prstGeom>
          <a:noFill/>
          <a:ln>
            <a:no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rgbClr val="2DCD9D"/>
        </a:solidFill>
        <a:effectLst/>
      </p:bgPr>
    </p:bg>
    <p:spTree>
      <p:nvGrpSpPr>
        <p:cNvPr id="1" name="Shape 60"/>
        <p:cNvGrpSpPr/>
        <p:nvPr/>
      </p:nvGrpSpPr>
      <p:grpSpPr>
        <a:xfrm>
          <a:off x="0" y="0"/>
          <a:ext cx="0" cy="0"/>
          <a:chOff x="0" y="0"/>
          <a:chExt cx="0" cy="0"/>
        </a:xfrm>
      </p:grpSpPr>
      <p:sp>
        <p:nvSpPr>
          <p:cNvPr id="61" name="Google Shape;61;p8"/>
          <p:cNvSpPr/>
          <p:nvPr/>
        </p:nvSpPr>
        <p:spPr>
          <a:xfrm>
            <a:off x="4327226" y="7800243"/>
            <a:ext cx="3168781" cy="3168781"/>
          </a:xfrm>
          <a:custGeom>
            <a:avLst/>
            <a:gdLst/>
            <a:ahLst/>
            <a:cxnLst/>
            <a:rect l="l" t="t" r="r" b="b"/>
            <a:pathLst>
              <a:path w="3168781" h="3168781" extrusionOk="0">
                <a:moveTo>
                  <a:pt x="0" y="0"/>
                </a:moveTo>
                <a:lnTo>
                  <a:pt x="3168781" y="0"/>
                </a:lnTo>
                <a:lnTo>
                  <a:pt x="3168781" y="3168782"/>
                </a:lnTo>
                <a:lnTo>
                  <a:pt x="0" y="3168782"/>
                </a:lnTo>
                <a:lnTo>
                  <a:pt x="0" y="0"/>
                </a:lnTo>
                <a:close/>
              </a:path>
            </a:pathLst>
          </a:custGeom>
          <a:blipFill rotWithShape="1">
            <a:blip r:embed="rId2">
              <a:alphaModFix/>
            </a:blip>
            <a:stretch>
              <a:fillRect/>
            </a:stretch>
          </a:blipFill>
          <a:ln>
            <a:noFill/>
          </a:ln>
        </p:spPr>
      </p:sp>
      <p:sp>
        <p:nvSpPr>
          <p:cNvPr id="62" name="Google Shape;62;p8"/>
          <p:cNvSpPr txBox="1">
            <a:spLocks noGrp="1"/>
          </p:cNvSpPr>
          <p:nvPr>
            <p:ph type="title"/>
          </p:nvPr>
        </p:nvSpPr>
        <p:spPr>
          <a:xfrm>
            <a:off x="9862700" y="1736325"/>
            <a:ext cx="5389500" cy="3331500"/>
          </a:xfrm>
          <a:prstGeom prst="rect">
            <a:avLst/>
          </a:prstGeom>
          <a:noFill/>
          <a:ln>
            <a:noFill/>
          </a:ln>
        </p:spPr>
        <p:txBody>
          <a:bodyPr spcFirstLastPara="1" wrap="square" lIns="91425" tIns="45700" rIns="91425" bIns="45700" anchor="t" anchorCtr="0">
            <a:normAutofit/>
          </a:bodyPr>
          <a:lstStyle>
            <a:lvl1pPr marR="0" lvl="0">
              <a:lnSpc>
                <a:spcPct val="80000"/>
              </a:lnSpc>
              <a:spcBef>
                <a:spcPts val="0"/>
              </a:spcBef>
              <a:spcAft>
                <a:spcPts val="0"/>
              </a:spcAft>
              <a:buClr>
                <a:srgbClr val="FFF7E8"/>
              </a:buClr>
              <a:buSzPts val="8000"/>
              <a:buFont typeface="News Cycle"/>
              <a:buNone/>
              <a:defRPr sz="8000" i="0" u="none" strike="noStrike" cap="none">
                <a:solidFill>
                  <a:srgbClr val="FFF7E8"/>
                </a:solidFill>
                <a:latin typeface="News Cycle"/>
                <a:ea typeface="News Cycle"/>
                <a:cs typeface="News Cycle"/>
                <a:sym typeface="News Cycle"/>
              </a:defRPr>
            </a:lvl1pPr>
            <a:lvl2pPr lvl="1">
              <a:spcBef>
                <a:spcPts val="0"/>
              </a:spcBef>
              <a:spcAft>
                <a:spcPts val="0"/>
              </a:spcAft>
              <a:buClr>
                <a:srgbClr val="FFF7E8"/>
              </a:buClr>
              <a:buSzPts val="1400"/>
              <a:buNone/>
              <a:defRPr sz="1800">
                <a:solidFill>
                  <a:srgbClr val="FFF7E8"/>
                </a:solidFill>
              </a:defRPr>
            </a:lvl2pPr>
            <a:lvl3pPr lvl="2">
              <a:spcBef>
                <a:spcPts val="0"/>
              </a:spcBef>
              <a:spcAft>
                <a:spcPts val="0"/>
              </a:spcAft>
              <a:buClr>
                <a:srgbClr val="FFF7E8"/>
              </a:buClr>
              <a:buSzPts val="1400"/>
              <a:buNone/>
              <a:defRPr sz="1800">
                <a:solidFill>
                  <a:srgbClr val="FFF7E8"/>
                </a:solidFill>
              </a:defRPr>
            </a:lvl3pPr>
            <a:lvl4pPr lvl="3">
              <a:spcBef>
                <a:spcPts val="0"/>
              </a:spcBef>
              <a:spcAft>
                <a:spcPts val="0"/>
              </a:spcAft>
              <a:buClr>
                <a:srgbClr val="FFF7E8"/>
              </a:buClr>
              <a:buSzPts val="1400"/>
              <a:buNone/>
              <a:defRPr sz="1800">
                <a:solidFill>
                  <a:srgbClr val="FFF7E8"/>
                </a:solidFill>
              </a:defRPr>
            </a:lvl4pPr>
            <a:lvl5pPr lvl="4">
              <a:spcBef>
                <a:spcPts val="0"/>
              </a:spcBef>
              <a:spcAft>
                <a:spcPts val="0"/>
              </a:spcAft>
              <a:buClr>
                <a:srgbClr val="FFF7E8"/>
              </a:buClr>
              <a:buSzPts val="1400"/>
              <a:buNone/>
              <a:defRPr sz="1800">
                <a:solidFill>
                  <a:srgbClr val="FFF7E8"/>
                </a:solidFill>
              </a:defRPr>
            </a:lvl5pPr>
            <a:lvl6pPr lvl="5">
              <a:spcBef>
                <a:spcPts val="0"/>
              </a:spcBef>
              <a:spcAft>
                <a:spcPts val="0"/>
              </a:spcAft>
              <a:buClr>
                <a:srgbClr val="FFF7E8"/>
              </a:buClr>
              <a:buSzPts val="1400"/>
              <a:buNone/>
              <a:defRPr sz="1800">
                <a:solidFill>
                  <a:srgbClr val="FFF7E8"/>
                </a:solidFill>
              </a:defRPr>
            </a:lvl6pPr>
            <a:lvl7pPr lvl="6">
              <a:spcBef>
                <a:spcPts val="0"/>
              </a:spcBef>
              <a:spcAft>
                <a:spcPts val="0"/>
              </a:spcAft>
              <a:buClr>
                <a:srgbClr val="FFF7E8"/>
              </a:buClr>
              <a:buSzPts val="1400"/>
              <a:buNone/>
              <a:defRPr sz="1800">
                <a:solidFill>
                  <a:srgbClr val="FFF7E8"/>
                </a:solidFill>
              </a:defRPr>
            </a:lvl7pPr>
            <a:lvl8pPr lvl="7">
              <a:spcBef>
                <a:spcPts val="0"/>
              </a:spcBef>
              <a:spcAft>
                <a:spcPts val="0"/>
              </a:spcAft>
              <a:buClr>
                <a:srgbClr val="FFF7E8"/>
              </a:buClr>
              <a:buSzPts val="1400"/>
              <a:buNone/>
              <a:defRPr sz="1800">
                <a:solidFill>
                  <a:srgbClr val="FFF7E8"/>
                </a:solidFill>
              </a:defRPr>
            </a:lvl8pPr>
            <a:lvl9pPr lvl="8">
              <a:spcBef>
                <a:spcPts val="0"/>
              </a:spcBef>
              <a:spcAft>
                <a:spcPts val="0"/>
              </a:spcAft>
              <a:buClr>
                <a:srgbClr val="FFF7E8"/>
              </a:buClr>
              <a:buSzPts val="1400"/>
              <a:buNone/>
              <a:defRPr sz="1800">
                <a:solidFill>
                  <a:srgbClr val="FFF7E8"/>
                </a:solidFill>
              </a:defRPr>
            </a:lvl9pPr>
          </a:lstStyle>
          <a:p>
            <a:endParaRPr/>
          </a:p>
        </p:txBody>
      </p:sp>
      <p:sp>
        <p:nvSpPr>
          <p:cNvPr id="63" name="Google Shape;63;p8"/>
          <p:cNvSpPr txBox="1">
            <a:spLocks noGrp="1"/>
          </p:cNvSpPr>
          <p:nvPr>
            <p:ph type="body" idx="1"/>
          </p:nvPr>
        </p:nvSpPr>
        <p:spPr>
          <a:xfrm>
            <a:off x="9862700" y="5531175"/>
            <a:ext cx="7763700" cy="3019500"/>
          </a:xfrm>
          <a:prstGeom prst="rect">
            <a:avLst/>
          </a:prstGeom>
          <a:noFill/>
          <a:ln>
            <a:noFill/>
          </a:ln>
        </p:spPr>
        <p:txBody>
          <a:bodyPr spcFirstLastPara="1" wrap="square" lIns="91425" tIns="45700" rIns="91425" bIns="45700" anchor="t" anchorCtr="0">
            <a:normAutofit/>
          </a:bodyPr>
          <a:lstStyle>
            <a:lvl1pPr marL="457200" marR="0" lvl="0" indent="-355600" algn="l">
              <a:spcBef>
                <a:spcPts val="640"/>
              </a:spcBef>
              <a:spcAft>
                <a:spcPts val="0"/>
              </a:spcAft>
              <a:buClr>
                <a:srgbClr val="FFF7E8"/>
              </a:buClr>
              <a:buSzPts val="2000"/>
              <a:buFont typeface="News Cycle"/>
              <a:buChar char="•"/>
              <a:defRPr sz="2000" i="0" u="none" strike="noStrike" cap="none">
                <a:solidFill>
                  <a:srgbClr val="FFF7E8"/>
                </a:solidFill>
                <a:latin typeface="News Cycle"/>
                <a:ea typeface="News Cycle"/>
                <a:cs typeface="News Cycle"/>
                <a:sym typeface="News Cycle"/>
              </a:defRPr>
            </a:lvl1pPr>
            <a:lvl2pPr marL="914400" marR="0" lvl="1" indent="-355600" algn="l">
              <a:spcBef>
                <a:spcPts val="560"/>
              </a:spcBef>
              <a:spcAft>
                <a:spcPts val="0"/>
              </a:spcAft>
              <a:buClr>
                <a:srgbClr val="FFF7E8"/>
              </a:buClr>
              <a:buSzPts val="2000"/>
              <a:buFont typeface="News Cycle"/>
              <a:buChar char="–"/>
              <a:defRPr sz="2000" i="0" u="none" strike="noStrike" cap="none">
                <a:solidFill>
                  <a:srgbClr val="FFF7E8"/>
                </a:solidFill>
                <a:latin typeface="News Cycle"/>
                <a:ea typeface="News Cycle"/>
                <a:cs typeface="News Cycle"/>
                <a:sym typeface="News Cycle"/>
              </a:defRPr>
            </a:lvl2pPr>
            <a:lvl3pPr marL="1371600" marR="0" lvl="2" indent="-355600" algn="l">
              <a:spcBef>
                <a:spcPts val="480"/>
              </a:spcBef>
              <a:spcAft>
                <a:spcPts val="0"/>
              </a:spcAft>
              <a:buClr>
                <a:srgbClr val="FFF7E8"/>
              </a:buClr>
              <a:buSzPts val="2000"/>
              <a:buFont typeface="News Cycle"/>
              <a:buChar char="•"/>
              <a:defRPr sz="2000" i="0" u="none" strike="noStrike" cap="none">
                <a:solidFill>
                  <a:srgbClr val="FFF7E8"/>
                </a:solidFill>
                <a:latin typeface="News Cycle"/>
                <a:ea typeface="News Cycle"/>
                <a:cs typeface="News Cycle"/>
                <a:sym typeface="News Cycle"/>
              </a:defRPr>
            </a:lvl3pPr>
            <a:lvl4pPr marL="1828800" marR="0" lvl="3" indent="-355600" algn="l">
              <a:spcBef>
                <a:spcPts val="400"/>
              </a:spcBef>
              <a:spcAft>
                <a:spcPts val="0"/>
              </a:spcAft>
              <a:buClr>
                <a:srgbClr val="FFF7E8"/>
              </a:buClr>
              <a:buSzPts val="2000"/>
              <a:buFont typeface="News Cycle"/>
              <a:buChar char="–"/>
              <a:defRPr sz="2000" i="0" u="none" strike="noStrike" cap="none">
                <a:solidFill>
                  <a:srgbClr val="FFF7E8"/>
                </a:solidFill>
                <a:latin typeface="News Cycle"/>
                <a:ea typeface="News Cycle"/>
                <a:cs typeface="News Cycle"/>
                <a:sym typeface="News Cycle"/>
              </a:defRPr>
            </a:lvl4pPr>
            <a:lvl5pPr marL="2286000" marR="0" lvl="4" indent="-355600" algn="l">
              <a:spcBef>
                <a:spcPts val="400"/>
              </a:spcBef>
              <a:spcAft>
                <a:spcPts val="0"/>
              </a:spcAft>
              <a:buClr>
                <a:srgbClr val="FFF7E8"/>
              </a:buClr>
              <a:buSzPts val="2000"/>
              <a:buFont typeface="News Cycle"/>
              <a:buChar char="»"/>
              <a:defRPr sz="2000" i="0" u="none" strike="noStrike" cap="none">
                <a:solidFill>
                  <a:srgbClr val="FFF7E8"/>
                </a:solidFill>
                <a:latin typeface="News Cycle"/>
                <a:ea typeface="News Cycle"/>
                <a:cs typeface="News Cycle"/>
                <a:sym typeface="News Cycle"/>
              </a:defRPr>
            </a:lvl5pPr>
            <a:lvl6pPr marL="2743200" marR="0" lvl="5" indent="-355600" algn="l">
              <a:spcBef>
                <a:spcPts val="400"/>
              </a:spcBef>
              <a:spcAft>
                <a:spcPts val="0"/>
              </a:spcAft>
              <a:buClr>
                <a:srgbClr val="FFF7E8"/>
              </a:buClr>
              <a:buSzPts val="2000"/>
              <a:buFont typeface="News Cycle"/>
              <a:buChar char="•"/>
              <a:defRPr sz="2000" i="0" u="none" strike="noStrike" cap="none">
                <a:solidFill>
                  <a:srgbClr val="FFF7E8"/>
                </a:solidFill>
                <a:latin typeface="News Cycle"/>
                <a:ea typeface="News Cycle"/>
                <a:cs typeface="News Cycle"/>
                <a:sym typeface="News Cycle"/>
              </a:defRPr>
            </a:lvl6pPr>
            <a:lvl7pPr marL="3200400" marR="0" lvl="6" indent="-355600" algn="l">
              <a:spcBef>
                <a:spcPts val="400"/>
              </a:spcBef>
              <a:spcAft>
                <a:spcPts val="0"/>
              </a:spcAft>
              <a:buClr>
                <a:srgbClr val="FFF7E8"/>
              </a:buClr>
              <a:buSzPts val="2000"/>
              <a:buFont typeface="News Cycle"/>
              <a:buChar char="•"/>
              <a:defRPr sz="2000" i="0" u="none" strike="noStrike" cap="none">
                <a:solidFill>
                  <a:srgbClr val="FFF7E8"/>
                </a:solidFill>
                <a:latin typeface="News Cycle"/>
                <a:ea typeface="News Cycle"/>
                <a:cs typeface="News Cycle"/>
                <a:sym typeface="News Cycle"/>
              </a:defRPr>
            </a:lvl7pPr>
            <a:lvl8pPr marL="3657600" marR="0" lvl="7" indent="-355600" algn="l">
              <a:spcBef>
                <a:spcPts val="400"/>
              </a:spcBef>
              <a:spcAft>
                <a:spcPts val="0"/>
              </a:spcAft>
              <a:buClr>
                <a:srgbClr val="FFF7E8"/>
              </a:buClr>
              <a:buSzPts val="2000"/>
              <a:buFont typeface="News Cycle"/>
              <a:buChar char="•"/>
              <a:defRPr sz="2000" i="0" u="none" strike="noStrike" cap="none">
                <a:solidFill>
                  <a:srgbClr val="FFF7E8"/>
                </a:solidFill>
                <a:latin typeface="News Cycle"/>
                <a:ea typeface="News Cycle"/>
                <a:cs typeface="News Cycle"/>
                <a:sym typeface="News Cycle"/>
              </a:defRPr>
            </a:lvl8pPr>
            <a:lvl9pPr marL="4114800" marR="0" lvl="8" indent="-355600" algn="l">
              <a:spcBef>
                <a:spcPts val="400"/>
              </a:spcBef>
              <a:spcAft>
                <a:spcPts val="0"/>
              </a:spcAft>
              <a:buClr>
                <a:srgbClr val="FFF7E8"/>
              </a:buClr>
              <a:buSzPts val="2000"/>
              <a:buFont typeface="News Cycle"/>
              <a:buChar char="•"/>
              <a:defRPr sz="2000" i="0" u="none" strike="noStrike" cap="none">
                <a:solidFill>
                  <a:srgbClr val="FFF7E8"/>
                </a:solidFill>
                <a:latin typeface="News Cycle"/>
                <a:ea typeface="News Cycle"/>
                <a:cs typeface="News Cycle"/>
                <a:sym typeface="News Cycle"/>
              </a:defRPr>
            </a:lvl9pPr>
          </a:lstStyle>
          <a:p>
            <a:endParaRPr/>
          </a:p>
        </p:txBody>
      </p:sp>
      <p:sp>
        <p:nvSpPr>
          <p:cNvPr id="64" name="Google Shape;64;p8"/>
          <p:cNvSpPr>
            <a:spLocks noGrp="1"/>
          </p:cNvSpPr>
          <p:nvPr>
            <p:ph type="pic" idx="2"/>
          </p:nvPr>
        </p:nvSpPr>
        <p:spPr>
          <a:xfrm>
            <a:off x="4327225" y="606500"/>
            <a:ext cx="4899600" cy="3805200"/>
          </a:xfrm>
          <a:prstGeom prst="roundRect">
            <a:avLst>
              <a:gd name="adj" fmla="val 9271"/>
            </a:avLst>
          </a:prstGeom>
          <a:noFill/>
          <a:ln>
            <a:noFill/>
          </a:ln>
        </p:spPr>
      </p:sp>
      <p:sp>
        <p:nvSpPr>
          <p:cNvPr id="65" name="Google Shape;65;p8"/>
          <p:cNvSpPr>
            <a:spLocks noGrp="1"/>
          </p:cNvSpPr>
          <p:nvPr>
            <p:ph type="pic" idx="3"/>
          </p:nvPr>
        </p:nvSpPr>
        <p:spPr>
          <a:xfrm>
            <a:off x="781925" y="4796400"/>
            <a:ext cx="6762600" cy="4794600"/>
          </a:xfrm>
          <a:prstGeom prst="roundRect">
            <a:avLst>
              <a:gd name="adj" fmla="val 9271"/>
            </a:avLst>
          </a:prstGeom>
          <a:noFill/>
          <a:ln>
            <a:no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7E8"/>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t" anchorCtr="0">
            <a:normAutofit/>
          </a:bodyPr>
          <a:lstStyle>
            <a:lvl1pPr marR="0" lvl="0" rtl="0">
              <a:spcBef>
                <a:spcPts val="0"/>
              </a:spcBef>
              <a:spcAft>
                <a:spcPts val="0"/>
              </a:spcAft>
              <a:buClr>
                <a:schemeClr val="dk1"/>
              </a:buClr>
              <a:buSzPts val="4400"/>
              <a:buFont typeface="News Cycle"/>
              <a:buNone/>
              <a:defRPr sz="4400" i="0" u="none" strike="noStrike" cap="none">
                <a:solidFill>
                  <a:schemeClr val="dk1"/>
                </a:solidFill>
                <a:latin typeface="News Cycle"/>
                <a:ea typeface="News Cycle"/>
                <a:cs typeface="News Cycle"/>
                <a:sym typeface="News Cycle"/>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355600" algn="l" rtl="0">
              <a:spcBef>
                <a:spcPts val="64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1pPr>
            <a:lvl2pPr marL="914400" marR="0" lvl="1" indent="-355600" algn="l" rtl="0">
              <a:spcBef>
                <a:spcPts val="56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2pPr>
            <a:lvl3pPr marL="1371600" marR="0" lvl="2" indent="-355600" algn="l" rtl="0">
              <a:spcBef>
                <a:spcPts val="48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3pPr>
            <a:lvl4pPr marL="1828800" marR="0" lvl="3"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4pPr>
            <a:lvl5pPr marL="2286000" marR="0" lvl="4"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5pPr>
            <a:lvl6pPr marL="2743200" marR="0" lvl="5"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6pPr>
            <a:lvl7pPr marL="3200400" marR="0" lvl="6"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7pPr>
            <a:lvl8pPr marL="3657600" marR="0" lvl="7"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8pPr>
            <a:lvl9pPr marL="4114800" marR="0" lvl="8" indent="-355600" algn="l" rtl="0">
              <a:spcBef>
                <a:spcPts val="400"/>
              </a:spcBef>
              <a:spcAft>
                <a:spcPts val="0"/>
              </a:spcAft>
              <a:buClr>
                <a:schemeClr val="dk1"/>
              </a:buClr>
              <a:buSzPts val="2000"/>
              <a:buFont typeface="News Cycle"/>
              <a:buChar char="•"/>
              <a:defRPr sz="2000" i="0" u="none" strike="noStrike" cap="none">
                <a:solidFill>
                  <a:schemeClr val="dk1"/>
                </a:solidFill>
                <a:latin typeface="News Cycle"/>
                <a:ea typeface="News Cycle"/>
                <a:cs typeface="News Cycle"/>
                <a:sym typeface="News Cycle"/>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7E8"/>
        </a:solidFill>
        <a:effectLst/>
      </p:bgPr>
    </p:bg>
    <p:spTree>
      <p:nvGrpSpPr>
        <p:cNvPr id="1" name="Shape 69"/>
        <p:cNvGrpSpPr/>
        <p:nvPr/>
      </p:nvGrpSpPr>
      <p:grpSpPr>
        <a:xfrm>
          <a:off x="0" y="0"/>
          <a:ext cx="0" cy="0"/>
          <a:chOff x="0" y="0"/>
          <a:chExt cx="0" cy="0"/>
        </a:xfrm>
      </p:grpSpPr>
      <p:pic>
        <p:nvPicPr>
          <p:cNvPr id="70" name="Google Shape;70;p9"/>
          <p:cNvPicPr preferRelativeResize="0"/>
          <p:nvPr/>
        </p:nvPicPr>
        <p:blipFill>
          <a:blip r:embed="rId3">
            <a:alphaModFix/>
          </a:blip>
          <a:stretch>
            <a:fillRect/>
          </a:stretch>
        </p:blipFill>
        <p:spPr>
          <a:xfrm>
            <a:off x="10003884" y="2883461"/>
            <a:ext cx="4920151" cy="6351026"/>
          </a:xfrm>
          <a:prstGeom prst="rect">
            <a:avLst/>
          </a:prstGeom>
          <a:noFill/>
          <a:ln>
            <a:noFill/>
          </a:ln>
        </p:spPr>
      </p:pic>
      <p:sp>
        <p:nvSpPr>
          <p:cNvPr id="71" name="Google Shape;71;p9"/>
          <p:cNvSpPr/>
          <p:nvPr/>
        </p:nvSpPr>
        <p:spPr>
          <a:xfrm>
            <a:off x="6369827" y="1140701"/>
            <a:ext cx="1742760" cy="1742760"/>
          </a:xfrm>
          <a:custGeom>
            <a:avLst/>
            <a:gdLst/>
            <a:ahLst/>
            <a:cxnLst/>
            <a:rect l="l" t="t" r="r" b="b"/>
            <a:pathLst>
              <a:path w="1742760" h="1742760" extrusionOk="0">
                <a:moveTo>
                  <a:pt x="0" y="0"/>
                </a:moveTo>
                <a:lnTo>
                  <a:pt x="1742760" y="0"/>
                </a:lnTo>
                <a:lnTo>
                  <a:pt x="1742760" y="1742760"/>
                </a:lnTo>
                <a:lnTo>
                  <a:pt x="0" y="1742760"/>
                </a:lnTo>
                <a:lnTo>
                  <a:pt x="0" y="0"/>
                </a:lnTo>
                <a:close/>
              </a:path>
            </a:pathLst>
          </a:custGeom>
          <a:blipFill rotWithShape="1">
            <a:blip r:embed="rId4">
              <a:alphaModFix/>
            </a:blip>
            <a:stretch>
              <a:fillRect/>
            </a:stretch>
          </a:blipFill>
          <a:ln>
            <a:noFill/>
          </a:ln>
        </p:spPr>
      </p:sp>
      <p:grpSp>
        <p:nvGrpSpPr>
          <p:cNvPr id="72" name="Google Shape;72;p9"/>
          <p:cNvGrpSpPr/>
          <p:nvPr/>
        </p:nvGrpSpPr>
        <p:grpSpPr>
          <a:xfrm>
            <a:off x="4505180" y="4520043"/>
            <a:ext cx="3692082" cy="1073466"/>
            <a:chOff x="0" y="-38100"/>
            <a:chExt cx="2323806" cy="367400"/>
          </a:xfrm>
        </p:grpSpPr>
        <p:sp>
          <p:nvSpPr>
            <p:cNvPr id="73" name="Google Shape;73;p9"/>
            <p:cNvSpPr/>
            <p:nvPr/>
          </p:nvSpPr>
          <p:spPr>
            <a:xfrm>
              <a:off x="0" y="0"/>
              <a:ext cx="2323806" cy="329300"/>
            </a:xfrm>
            <a:custGeom>
              <a:avLst/>
              <a:gdLst/>
              <a:ahLst/>
              <a:cxnLst/>
              <a:rect l="l" t="t" r="r" b="b"/>
              <a:pathLst>
                <a:path w="2323806" h="329300" extrusionOk="0">
                  <a:moveTo>
                    <a:pt x="17549" y="0"/>
                  </a:moveTo>
                  <a:lnTo>
                    <a:pt x="2306257" y="0"/>
                  </a:lnTo>
                  <a:cubicBezTo>
                    <a:pt x="2315949" y="0"/>
                    <a:pt x="2323806" y="7857"/>
                    <a:pt x="2323806" y="17549"/>
                  </a:cubicBezTo>
                  <a:lnTo>
                    <a:pt x="2323806" y="311751"/>
                  </a:lnTo>
                  <a:cubicBezTo>
                    <a:pt x="2323806" y="321443"/>
                    <a:pt x="2315949" y="329300"/>
                    <a:pt x="2306257" y="329300"/>
                  </a:cubicBezTo>
                  <a:lnTo>
                    <a:pt x="17549" y="329300"/>
                  </a:lnTo>
                  <a:cubicBezTo>
                    <a:pt x="7857" y="329300"/>
                    <a:pt x="0" y="321443"/>
                    <a:pt x="0" y="311751"/>
                  </a:cubicBezTo>
                  <a:lnTo>
                    <a:pt x="0" y="17549"/>
                  </a:lnTo>
                  <a:cubicBezTo>
                    <a:pt x="0" y="7857"/>
                    <a:pt x="7857" y="0"/>
                    <a:pt x="17549"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9"/>
            <p:cNvSpPr txBox="1"/>
            <p:nvPr/>
          </p:nvSpPr>
          <p:spPr>
            <a:xfrm>
              <a:off x="0" y="-38100"/>
              <a:ext cx="2323806" cy="367400"/>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75" name="Google Shape;75;p9"/>
          <p:cNvSpPr/>
          <p:nvPr/>
        </p:nvSpPr>
        <p:spPr>
          <a:xfrm>
            <a:off x="12240252" y="7361134"/>
            <a:ext cx="1396846" cy="1396846"/>
          </a:xfrm>
          <a:custGeom>
            <a:avLst/>
            <a:gdLst/>
            <a:ahLst/>
            <a:cxnLst/>
            <a:rect l="l" t="t" r="r" b="b"/>
            <a:pathLst>
              <a:path w="1396846" h="1396846" extrusionOk="0">
                <a:moveTo>
                  <a:pt x="0" y="0"/>
                </a:moveTo>
                <a:lnTo>
                  <a:pt x="1396846" y="0"/>
                </a:lnTo>
                <a:lnTo>
                  <a:pt x="1396846" y="1396846"/>
                </a:lnTo>
                <a:lnTo>
                  <a:pt x="0" y="1396846"/>
                </a:lnTo>
                <a:lnTo>
                  <a:pt x="0" y="0"/>
                </a:lnTo>
                <a:close/>
              </a:path>
            </a:pathLst>
          </a:custGeom>
          <a:blipFill rotWithShape="1">
            <a:blip r:embed="rId5">
              <a:alphaModFix/>
            </a:blip>
            <a:stretch>
              <a:fillRect/>
            </a:stretch>
          </a:blipFill>
          <a:ln>
            <a:noFill/>
          </a:ln>
        </p:spPr>
      </p:sp>
      <p:sp>
        <p:nvSpPr>
          <p:cNvPr id="76" name="Google Shape;76;p9"/>
          <p:cNvSpPr txBox="1"/>
          <p:nvPr/>
        </p:nvSpPr>
        <p:spPr>
          <a:xfrm>
            <a:off x="-219182" y="2883461"/>
            <a:ext cx="10600173" cy="3767185"/>
          </a:xfrm>
          <a:prstGeom prst="rect">
            <a:avLst/>
          </a:prstGeom>
          <a:noFill/>
          <a:ln>
            <a:noFill/>
          </a:ln>
        </p:spPr>
        <p:txBody>
          <a:bodyPr spcFirstLastPara="1" wrap="square" lIns="0" tIns="0" rIns="0" bIns="0" anchor="t" anchorCtr="0">
            <a:spAutoFit/>
          </a:bodyPr>
          <a:lstStyle/>
          <a:p>
            <a:pPr lvl="0" algn="ctr">
              <a:lnSpc>
                <a:spcPct val="84998"/>
              </a:lnSpc>
            </a:pPr>
            <a:r>
              <a:rPr lang="en-US" altLang="ja-JP" sz="7200" dirty="0"/>
              <a:t>Do We Truly Control Ourselves?</a:t>
            </a:r>
          </a:p>
          <a:p>
            <a:pPr lvl="0" algn="ctr">
              <a:lnSpc>
                <a:spcPct val="84998"/>
              </a:lnSpc>
            </a:pPr>
            <a:r>
              <a:rPr lang="en-US" altLang="ja-JP" sz="7200" dirty="0"/>
              <a:t> Exploring Free Will with the </a:t>
            </a:r>
            <a:r>
              <a:rPr lang="en-US" altLang="ja-JP" sz="7200" dirty="0" err="1"/>
              <a:t>Strawsons</a:t>
            </a:r>
            <a:endParaRPr sz="7200" dirty="0"/>
          </a:p>
        </p:txBody>
      </p:sp>
      <p:sp>
        <p:nvSpPr>
          <p:cNvPr id="80" name="Google Shape;80;p9"/>
          <p:cNvSpPr txBox="1"/>
          <p:nvPr/>
        </p:nvSpPr>
        <p:spPr>
          <a:xfrm>
            <a:off x="597309" y="8823961"/>
            <a:ext cx="5793331" cy="1181862"/>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3200" b="1" dirty="0">
                <a:solidFill>
                  <a:srgbClr val="1E1A1B"/>
                </a:solidFill>
                <a:latin typeface="News Cycle"/>
                <a:sym typeface="News Cycle"/>
              </a:rPr>
              <a:t>Lia </a:t>
            </a:r>
            <a:r>
              <a:rPr lang="en-US" sz="3200" b="1" dirty="0" err="1">
                <a:solidFill>
                  <a:srgbClr val="1E1A1B"/>
                </a:solidFill>
                <a:latin typeface="News Cycle"/>
                <a:sym typeface="News Cycle"/>
              </a:rPr>
              <a:t>Tachigami</a:t>
            </a:r>
            <a:r>
              <a:rPr lang="en-US" sz="3200" b="1" dirty="0">
                <a:solidFill>
                  <a:srgbClr val="1E1A1B"/>
                </a:solidFill>
                <a:latin typeface="News Cycle"/>
                <a:sym typeface="News Cycle"/>
              </a:rPr>
              <a:t> (2506827)</a:t>
            </a:r>
          </a:p>
          <a:p>
            <a:pPr marL="0" marR="0" lvl="0" indent="0" algn="l" rtl="0">
              <a:lnSpc>
                <a:spcPct val="120000"/>
              </a:lnSpc>
              <a:spcBef>
                <a:spcPts val="0"/>
              </a:spcBef>
              <a:spcAft>
                <a:spcPts val="0"/>
              </a:spcAft>
              <a:buNone/>
            </a:pPr>
            <a:r>
              <a:rPr lang="en-US" sz="3200" b="1" dirty="0">
                <a:solidFill>
                  <a:srgbClr val="1E1A1B"/>
                </a:solidFill>
                <a:latin typeface="News Cycle"/>
                <a:sym typeface="News Cycle"/>
              </a:rPr>
              <a:t>13/03/2026</a:t>
            </a:r>
            <a:endParaRPr sz="3200" b="1" dirty="0"/>
          </a:p>
        </p:txBody>
      </p:sp>
      <p:pic>
        <p:nvPicPr>
          <p:cNvPr id="81" name="Google Shape;81;p9"/>
          <p:cNvPicPr preferRelativeResize="0"/>
          <p:nvPr/>
        </p:nvPicPr>
        <p:blipFill>
          <a:blip r:embed="rId6">
            <a:alphaModFix/>
          </a:blip>
          <a:stretch>
            <a:fillRect/>
          </a:stretch>
        </p:blipFill>
        <p:spPr>
          <a:xfrm>
            <a:off x="14684409" y="491987"/>
            <a:ext cx="3377524" cy="50122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7E8"/>
        </a:solidFill>
        <a:effectLst/>
      </p:bgPr>
    </p:bg>
    <p:spTree>
      <p:nvGrpSpPr>
        <p:cNvPr id="1" name="Shape 104"/>
        <p:cNvGrpSpPr/>
        <p:nvPr/>
      </p:nvGrpSpPr>
      <p:grpSpPr>
        <a:xfrm>
          <a:off x="0" y="0"/>
          <a:ext cx="0" cy="0"/>
          <a:chOff x="0" y="0"/>
          <a:chExt cx="0" cy="0"/>
        </a:xfrm>
      </p:grpSpPr>
      <p:sp>
        <p:nvSpPr>
          <p:cNvPr id="109" name="Google Shape;109;p11"/>
          <p:cNvSpPr/>
          <p:nvPr/>
        </p:nvSpPr>
        <p:spPr>
          <a:xfrm>
            <a:off x="1028700" y="1648995"/>
            <a:ext cx="1784584" cy="1784584"/>
          </a:xfrm>
          <a:custGeom>
            <a:avLst/>
            <a:gdLst/>
            <a:ahLst/>
            <a:cxnLst/>
            <a:rect l="l" t="t" r="r" b="b"/>
            <a:pathLst>
              <a:path w="1784584" h="1784584" extrusionOk="0">
                <a:moveTo>
                  <a:pt x="0" y="0"/>
                </a:moveTo>
                <a:lnTo>
                  <a:pt x="1784584" y="0"/>
                </a:lnTo>
                <a:lnTo>
                  <a:pt x="1784584" y="1784583"/>
                </a:lnTo>
                <a:lnTo>
                  <a:pt x="0" y="1784583"/>
                </a:lnTo>
                <a:lnTo>
                  <a:pt x="0" y="0"/>
                </a:lnTo>
                <a:close/>
              </a:path>
            </a:pathLst>
          </a:custGeom>
          <a:blipFill rotWithShape="1">
            <a:blip r:embed="rId3">
              <a:alphaModFix/>
            </a:blip>
            <a:stretch>
              <a:fillRect/>
            </a:stretch>
          </a:blipFill>
          <a:ln>
            <a:noFill/>
          </a:ln>
        </p:spPr>
      </p:sp>
      <p:grpSp>
        <p:nvGrpSpPr>
          <p:cNvPr id="110" name="Google Shape;110;p11"/>
          <p:cNvGrpSpPr/>
          <p:nvPr/>
        </p:nvGrpSpPr>
        <p:grpSpPr>
          <a:xfrm>
            <a:off x="8712754" y="1997568"/>
            <a:ext cx="2874755" cy="1087438"/>
            <a:chOff x="0" y="-38100"/>
            <a:chExt cx="1019652" cy="286403"/>
          </a:xfrm>
        </p:grpSpPr>
        <p:sp>
          <p:nvSpPr>
            <p:cNvPr id="111" name="Google Shape;111;p11"/>
            <p:cNvSpPr/>
            <p:nvPr/>
          </p:nvSpPr>
          <p:spPr>
            <a:xfrm>
              <a:off x="0" y="0"/>
              <a:ext cx="1019652" cy="248303"/>
            </a:xfrm>
            <a:custGeom>
              <a:avLst/>
              <a:gdLst/>
              <a:ahLst/>
              <a:cxnLst/>
              <a:rect l="l" t="t" r="r" b="b"/>
              <a:pathLst>
                <a:path w="1019652" h="248303" extrusionOk="0">
                  <a:moveTo>
                    <a:pt x="39994" y="0"/>
                  </a:moveTo>
                  <a:lnTo>
                    <a:pt x="979658" y="0"/>
                  </a:lnTo>
                  <a:cubicBezTo>
                    <a:pt x="990265" y="0"/>
                    <a:pt x="1000438" y="4214"/>
                    <a:pt x="1007938" y="11714"/>
                  </a:cubicBezTo>
                  <a:cubicBezTo>
                    <a:pt x="1015439" y="19215"/>
                    <a:pt x="1019652" y="29387"/>
                    <a:pt x="1019652" y="39994"/>
                  </a:cubicBezTo>
                  <a:lnTo>
                    <a:pt x="1019652" y="208309"/>
                  </a:lnTo>
                  <a:cubicBezTo>
                    <a:pt x="1019652" y="230397"/>
                    <a:pt x="1001746" y="248303"/>
                    <a:pt x="979658" y="248303"/>
                  </a:cubicBezTo>
                  <a:lnTo>
                    <a:pt x="39994" y="248303"/>
                  </a:lnTo>
                  <a:cubicBezTo>
                    <a:pt x="29387" y="248303"/>
                    <a:pt x="19215" y="244090"/>
                    <a:pt x="11714" y="236589"/>
                  </a:cubicBezTo>
                  <a:cubicBezTo>
                    <a:pt x="4214" y="229089"/>
                    <a:pt x="0" y="218916"/>
                    <a:pt x="0" y="208309"/>
                  </a:cubicBezTo>
                  <a:lnTo>
                    <a:pt x="0" y="39994"/>
                  </a:lnTo>
                  <a:cubicBezTo>
                    <a:pt x="0" y="17906"/>
                    <a:pt x="17906" y="0"/>
                    <a:pt x="39994"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txBox="1"/>
            <p:nvPr/>
          </p:nvSpPr>
          <p:spPr>
            <a:xfrm>
              <a:off x="0" y="-38100"/>
              <a:ext cx="1019652" cy="28640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13" name="Google Shape;113;p11"/>
          <p:cNvSpPr txBox="1"/>
          <p:nvPr/>
        </p:nvSpPr>
        <p:spPr>
          <a:xfrm>
            <a:off x="3546426" y="2015760"/>
            <a:ext cx="13207413" cy="1181862"/>
          </a:xfrm>
          <a:prstGeom prst="rect">
            <a:avLst/>
          </a:prstGeom>
          <a:noFill/>
          <a:ln>
            <a:noFill/>
          </a:ln>
        </p:spPr>
        <p:txBody>
          <a:bodyPr spcFirstLastPara="1" wrap="square" lIns="0" tIns="0" rIns="0" bIns="0" anchor="t" anchorCtr="0">
            <a:spAutoFit/>
          </a:bodyPr>
          <a:lstStyle/>
          <a:p>
            <a:pPr marL="0" marR="0" lvl="0" indent="0" algn="l" rtl="0">
              <a:lnSpc>
                <a:spcPct val="96000"/>
              </a:lnSpc>
              <a:spcBef>
                <a:spcPts val="0"/>
              </a:spcBef>
              <a:spcAft>
                <a:spcPts val="0"/>
              </a:spcAft>
              <a:buNone/>
            </a:pPr>
            <a:r>
              <a:rPr lang="en-US" sz="8000" b="1" i="0" u="none" strike="noStrike" cap="none" dirty="0">
                <a:solidFill>
                  <a:srgbClr val="1E1A1B"/>
                </a:solidFill>
                <a:latin typeface="News Cycle"/>
                <a:ea typeface="News Cycle"/>
                <a:cs typeface="News Cycle"/>
                <a:sym typeface="News Cycle"/>
              </a:rPr>
              <a:t>Can we truly control ourselves?</a:t>
            </a:r>
            <a:endParaRPr dirty="0"/>
          </a:p>
        </p:txBody>
      </p:sp>
      <p:sp>
        <p:nvSpPr>
          <p:cNvPr id="2" name="テキスト ボックス 1">
            <a:extLst>
              <a:ext uri="{FF2B5EF4-FFF2-40B4-BE49-F238E27FC236}">
                <a16:creationId xmlns:a16="http://schemas.microsoft.com/office/drawing/2014/main" id="{6B573AED-115D-28E9-70BD-A2754204C121}"/>
              </a:ext>
            </a:extLst>
          </p:cNvPr>
          <p:cNvSpPr txBox="1"/>
          <p:nvPr/>
        </p:nvSpPr>
        <p:spPr>
          <a:xfrm rot="21270695">
            <a:off x="1847373" y="4468887"/>
            <a:ext cx="4889480" cy="830997"/>
          </a:xfrm>
          <a:prstGeom prst="rect">
            <a:avLst/>
          </a:prstGeom>
          <a:noFill/>
        </p:spPr>
        <p:txBody>
          <a:bodyPr wrap="none" rtlCol="0">
            <a:spAutoFit/>
          </a:bodyPr>
          <a:lstStyle/>
          <a:p>
            <a:r>
              <a:rPr kumimoji="1" lang="en-US" altLang="ja-JP" sz="4800" b="1" dirty="0">
                <a:latin typeface="News Cycle" panose="020B0600070205080204" charset="2"/>
              </a:rPr>
              <a:t>Personality? Value?</a:t>
            </a:r>
            <a:endParaRPr kumimoji="1" lang="ja-JP" altLang="en-US" sz="4800" b="1" dirty="0">
              <a:latin typeface="News Cycle" panose="020B0600070205080204" charset="2"/>
            </a:endParaRPr>
          </a:p>
        </p:txBody>
      </p:sp>
      <p:sp>
        <p:nvSpPr>
          <p:cNvPr id="5" name="テキスト ボックス 4">
            <a:extLst>
              <a:ext uri="{FF2B5EF4-FFF2-40B4-BE49-F238E27FC236}">
                <a16:creationId xmlns:a16="http://schemas.microsoft.com/office/drawing/2014/main" id="{A624678F-EBE0-FF8C-8D02-7468E278D2A0}"/>
              </a:ext>
            </a:extLst>
          </p:cNvPr>
          <p:cNvSpPr txBox="1"/>
          <p:nvPr/>
        </p:nvSpPr>
        <p:spPr>
          <a:xfrm rot="746106">
            <a:off x="12050936" y="4511019"/>
            <a:ext cx="4587715" cy="1569660"/>
          </a:xfrm>
          <a:prstGeom prst="rect">
            <a:avLst/>
          </a:prstGeom>
          <a:noFill/>
        </p:spPr>
        <p:txBody>
          <a:bodyPr wrap="square" rtlCol="0">
            <a:spAutoFit/>
          </a:bodyPr>
          <a:lstStyle/>
          <a:p>
            <a:r>
              <a:rPr kumimoji="1" lang="en-US" altLang="ja-JP" sz="4800" b="1" dirty="0">
                <a:latin typeface="News Cycle" panose="020B0600070205080204" charset="2"/>
              </a:rPr>
              <a:t>Environment? </a:t>
            </a:r>
          </a:p>
          <a:p>
            <a:r>
              <a:rPr kumimoji="1" lang="en-US" altLang="ja-JP" sz="4800" b="1" dirty="0">
                <a:latin typeface="News Cycle" panose="020B0600070205080204" charset="2"/>
              </a:rPr>
              <a:t>Education?</a:t>
            </a:r>
            <a:endParaRPr kumimoji="1" lang="ja-JP" altLang="en-US" sz="4800" b="1" dirty="0">
              <a:latin typeface="News Cycle" panose="020B0600070205080204" charset="2"/>
            </a:endParaRPr>
          </a:p>
        </p:txBody>
      </p:sp>
      <p:sp>
        <p:nvSpPr>
          <p:cNvPr id="6" name="テキスト ボックス 5">
            <a:extLst>
              <a:ext uri="{FF2B5EF4-FFF2-40B4-BE49-F238E27FC236}">
                <a16:creationId xmlns:a16="http://schemas.microsoft.com/office/drawing/2014/main" id="{E3232EC0-02F5-4566-FA57-78B46D30A1EF}"/>
              </a:ext>
            </a:extLst>
          </p:cNvPr>
          <p:cNvSpPr txBox="1"/>
          <p:nvPr/>
        </p:nvSpPr>
        <p:spPr>
          <a:xfrm rot="10800000" flipV="1">
            <a:off x="675162" y="7394076"/>
            <a:ext cx="17612838" cy="1754326"/>
          </a:xfrm>
          <a:prstGeom prst="rect">
            <a:avLst/>
          </a:prstGeom>
          <a:noFill/>
        </p:spPr>
        <p:txBody>
          <a:bodyPr wrap="square" rtlCol="0">
            <a:spAutoFit/>
          </a:bodyPr>
          <a:lstStyle/>
          <a:p>
            <a:pPr algn="ctr"/>
            <a:r>
              <a:rPr lang="en-US" altLang="ja-JP" sz="5400" b="1" dirty="0">
                <a:latin typeface="News Cycle" panose="020B0600070205080204" charset="2"/>
              </a:rPr>
              <a:t>“Does our inability absolutely to control what kind of person </a:t>
            </a:r>
          </a:p>
          <a:p>
            <a:pPr algn="ctr"/>
            <a:r>
              <a:rPr lang="en-US" altLang="ja-JP" sz="5400" b="1" dirty="0">
                <a:latin typeface="News Cycle" panose="020B0600070205080204" charset="2"/>
              </a:rPr>
              <a:t>we are mean that we lack free will?” </a:t>
            </a:r>
            <a:endParaRPr lang="ja-JP" altLang="ja-JP" sz="5400" b="1" dirty="0">
              <a:latin typeface="News Cycle" panose="020B0600070205080204" charset="2"/>
            </a:endParaRPr>
          </a:p>
        </p:txBody>
      </p:sp>
      <p:grpSp>
        <p:nvGrpSpPr>
          <p:cNvPr id="7" name="Google Shape;110;p11">
            <a:extLst>
              <a:ext uri="{FF2B5EF4-FFF2-40B4-BE49-F238E27FC236}">
                <a16:creationId xmlns:a16="http://schemas.microsoft.com/office/drawing/2014/main" id="{91728D21-3C73-28D0-6404-630345ED18D6}"/>
              </a:ext>
            </a:extLst>
          </p:cNvPr>
          <p:cNvGrpSpPr/>
          <p:nvPr/>
        </p:nvGrpSpPr>
        <p:grpSpPr>
          <a:xfrm>
            <a:off x="1672683" y="8144771"/>
            <a:ext cx="15812429" cy="199819"/>
            <a:chOff x="0" y="-38100"/>
            <a:chExt cx="1019652" cy="286403"/>
          </a:xfrm>
        </p:grpSpPr>
        <p:sp>
          <p:nvSpPr>
            <p:cNvPr id="8" name="Google Shape;111;p11">
              <a:extLst>
                <a:ext uri="{FF2B5EF4-FFF2-40B4-BE49-F238E27FC236}">
                  <a16:creationId xmlns:a16="http://schemas.microsoft.com/office/drawing/2014/main" id="{0CBC48C6-708F-DDA1-A797-A3E34AF46188}"/>
                </a:ext>
              </a:extLst>
            </p:cNvPr>
            <p:cNvSpPr/>
            <p:nvPr/>
          </p:nvSpPr>
          <p:spPr>
            <a:xfrm>
              <a:off x="0" y="0"/>
              <a:ext cx="1019652" cy="248303"/>
            </a:xfrm>
            <a:custGeom>
              <a:avLst/>
              <a:gdLst/>
              <a:ahLst/>
              <a:cxnLst/>
              <a:rect l="l" t="t" r="r" b="b"/>
              <a:pathLst>
                <a:path w="1019652" h="248303" extrusionOk="0">
                  <a:moveTo>
                    <a:pt x="39994" y="0"/>
                  </a:moveTo>
                  <a:lnTo>
                    <a:pt x="979658" y="0"/>
                  </a:lnTo>
                  <a:cubicBezTo>
                    <a:pt x="990265" y="0"/>
                    <a:pt x="1000438" y="4214"/>
                    <a:pt x="1007938" y="11714"/>
                  </a:cubicBezTo>
                  <a:cubicBezTo>
                    <a:pt x="1015439" y="19215"/>
                    <a:pt x="1019652" y="29387"/>
                    <a:pt x="1019652" y="39994"/>
                  </a:cubicBezTo>
                  <a:lnTo>
                    <a:pt x="1019652" y="208309"/>
                  </a:lnTo>
                  <a:cubicBezTo>
                    <a:pt x="1019652" y="230397"/>
                    <a:pt x="1001746" y="248303"/>
                    <a:pt x="979658" y="248303"/>
                  </a:cubicBezTo>
                  <a:lnTo>
                    <a:pt x="39994" y="248303"/>
                  </a:lnTo>
                  <a:cubicBezTo>
                    <a:pt x="29387" y="248303"/>
                    <a:pt x="19215" y="244090"/>
                    <a:pt x="11714" y="236589"/>
                  </a:cubicBezTo>
                  <a:cubicBezTo>
                    <a:pt x="4214" y="229089"/>
                    <a:pt x="0" y="218916"/>
                    <a:pt x="0" y="208309"/>
                  </a:cubicBezTo>
                  <a:lnTo>
                    <a:pt x="0" y="39994"/>
                  </a:lnTo>
                  <a:cubicBezTo>
                    <a:pt x="0" y="17906"/>
                    <a:pt x="17906" y="0"/>
                    <a:pt x="39994"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12;p11">
              <a:extLst>
                <a:ext uri="{FF2B5EF4-FFF2-40B4-BE49-F238E27FC236}">
                  <a16:creationId xmlns:a16="http://schemas.microsoft.com/office/drawing/2014/main" id="{66BE3A59-F5D6-EDA1-8ADB-3B0E27AEC8BA}"/>
                </a:ext>
              </a:extLst>
            </p:cNvPr>
            <p:cNvSpPr txBox="1"/>
            <p:nvPr/>
          </p:nvSpPr>
          <p:spPr>
            <a:xfrm>
              <a:off x="0" y="-38100"/>
              <a:ext cx="1019652" cy="28640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0" name="Google Shape;110;p11">
            <a:extLst>
              <a:ext uri="{FF2B5EF4-FFF2-40B4-BE49-F238E27FC236}">
                <a16:creationId xmlns:a16="http://schemas.microsoft.com/office/drawing/2014/main" id="{1E1591D3-F0AA-6540-EEA4-4985A206C3CE}"/>
              </a:ext>
            </a:extLst>
          </p:cNvPr>
          <p:cNvGrpSpPr/>
          <p:nvPr/>
        </p:nvGrpSpPr>
        <p:grpSpPr>
          <a:xfrm>
            <a:off x="4789007" y="9008846"/>
            <a:ext cx="9205773" cy="199820"/>
            <a:chOff x="0" y="-38100"/>
            <a:chExt cx="1019652" cy="286403"/>
          </a:xfrm>
        </p:grpSpPr>
        <p:sp>
          <p:nvSpPr>
            <p:cNvPr id="11" name="Google Shape;111;p11">
              <a:extLst>
                <a:ext uri="{FF2B5EF4-FFF2-40B4-BE49-F238E27FC236}">
                  <a16:creationId xmlns:a16="http://schemas.microsoft.com/office/drawing/2014/main" id="{CB95BE4F-6C6E-C66B-4853-3B077ECD34AE}"/>
                </a:ext>
              </a:extLst>
            </p:cNvPr>
            <p:cNvSpPr/>
            <p:nvPr/>
          </p:nvSpPr>
          <p:spPr>
            <a:xfrm>
              <a:off x="0" y="0"/>
              <a:ext cx="1019652" cy="248303"/>
            </a:xfrm>
            <a:custGeom>
              <a:avLst/>
              <a:gdLst/>
              <a:ahLst/>
              <a:cxnLst/>
              <a:rect l="l" t="t" r="r" b="b"/>
              <a:pathLst>
                <a:path w="1019652" h="248303" extrusionOk="0">
                  <a:moveTo>
                    <a:pt x="39994" y="0"/>
                  </a:moveTo>
                  <a:lnTo>
                    <a:pt x="979658" y="0"/>
                  </a:lnTo>
                  <a:cubicBezTo>
                    <a:pt x="990265" y="0"/>
                    <a:pt x="1000438" y="4214"/>
                    <a:pt x="1007938" y="11714"/>
                  </a:cubicBezTo>
                  <a:cubicBezTo>
                    <a:pt x="1015439" y="19215"/>
                    <a:pt x="1019652" y="29387"/>
                    <a:pt x="1019652" y="39994"/>
                  </a:cubicBezTo>
                  <a:lnTo>
                    <a:pt x="1019652" y="208309"/>
                  </a:lnTo>
                  <a:cubicBezTo>
                    <a:pt x="1019652" y="230397"/>
                    <a:pt x="1001746" y="248303"/>
                    <a:pt x="979658" y="248303"/>
                  </a:cubicBezTo>
                  <a:lnTo>
                    <a:pt x="39994" y="248303"/>
                  </a:lnTo>
                  <a:cubicBezTo>
                    <a:pt x="29387" y="248303"/>
                    <a:pt x="19215" y="244090"/>
                    <a:pt x="11714" y="236589"/>
                  </a:cubicBezTo>
                  <a:cubicBezTo>
                    <a:pt x="4214" y="229089"/>
                    <a:pt x="0" y="218916"/>
                    <a:pt x="0" y="208309"/>
                  </a:cubicBezTo>
                  <a:lnTo>
                    <a:pt x="0" y="39994"/>
                  </a:lnTo>
                  <a:cubicBezTo>
                    <a:pt x="0" y="17906"/>
                    <a:pt x="17906" y="0"/>
                    <a:pt x="39994"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12;p11">
              <a:extLst>
                <a:ext uri="{FF2B5EF4-FFF2-40B4-BE49-F238E27FC236}">
                  <a16:creationId xmlns:a16="http://schemas.microsoft.com/office/drawing/2014/main" id="{15BE4D12-3AEF-3070-690A-C349A31565AA}"/>
                </a:ext>
              </a:extLst>
            </p:cNvPr>
            <p:cNvSpPr txBox="1"/>
            <p:nvPr/>
          </p:nvSpPr>
          <p:spPr>
            <a:xfrm>
              <a:off x="0" y="-38100"/>
              <a:ext cx="1019652" cy="28640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7E8"/>
        </a:solidFill>
        <a:effectLst/>
      </p:bgPr>
    </p:bg>
    <p:spTree>
      <p:nvGrpSpPr>
        <p:cNvPr id="1" name="Shape 119"/>
        <p:cNvGrpSpPr/>
        <p:nvPr/>
      </p:nvGrpSpPr>
      <p:grpSpPr>
        <a:xfrm>
          <a:off x="0" y="0"/>
          <a:ext cx="0" cy="0"/>
          <a:chOff x="0" y="0"/>
          <a:chExt cx="0" cy="0"/>
        </a:xfrm>
      </p:grpSpPr>
      <p:grpSp>
        <p:nvGrpSpPr>
          <p:cNvPr id="120" name="Google Shape;120;p12"/>
          <p:cNvGrpSpPr/>
          <p:nvPr/>
        </p:nvGrpSpPr>
        <p:grpSpPr>
          <a:xfrm>
            <a:off x="0" y="1878850"/>
            <a:ext cx="18288000" cy="3891719"/>
            <a:chOff x="0" y="-47625"/>
            <a:chExt cx="4816593" cy="1024980"/>
          </a:xfrm>
        </p:grpSpPr>
        <p:sp>
          <p:nvSpPr>
            <p:cNvPr id="121" name="Google Shape;121;p12"/>
            <p:cNvSpPr/>
            <p:nvPr/>
          </p:nvSpPr>
          <p:spPr>
            <a:xfrm>
              <a:off x="0" y="0"/>
              <a:ext cx="4816592" cy="977355"/>
            </a:xfrm>
            <a:custGeom>
              <a:avLst/>
              <a:gdLst/>
              <a:ahLst/>
              <a:cxnLst/>
              <a:rect l="l" t="t" r="r" b="b"/>
              <a:pathLst>
                <a:path w="4816592" h="977355" extrusionOk="0">
                  <a:moveTo>
                    <a:pt x="0" y="0"/>
                  </a:moveTo>
                  <a:lnTo>
                    <a:pt x="4816592" y="0"/>
                  </a:lnTo>
                  <a:lnTo>
                    <a:pt x="4816592" y="977355"/>
                  </a:lnTo>
                  <a:lnTo>
                    <a:pt x="0" y="977355"/>
                  </a:lnTo>
                  <a:close/>
                </a:path>
              </a:pathLst>
            </a:custGeom>
            <a:solidFill>
              <a:srgbClr val="2DCD9D"/>
            </a:solidFill>
            <a:ln>
              <a:noFill/>
            </a:ln>
          </p:spPr>
        </p:sp>
        <p:sp>
          <p:nvSpPr>
            <p:cNvPr id="122" name="Google Shape;122;p12"/>
            <p:cNvSpPr txBox="1"/>
            <p:nvPr/>
          </p:nvSpPr>
          <p:spPr>
            <a:xfrm>
              <a:off x="0" y="-47625"/>
              <a:ext cx="4816593" cy="1024980"/>
            </a:xfrm>
            <a:prstGeom prst="rect">
              <a:avLst/>
            </a:prstGeom>
            <a:no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30" name="Google Shape;130;p12"/>
          <p:cNvSpPr txBox="1"/>
          <p:nvPr/>
        </p:nvSpPr>
        <p:spPr>
          <a:xfrm>
            <a:off x="1902729" y="320367"/>
            <a:ext cx="14695810" cy="1477328"/>
          </a:xfrm>
          <a:prstGeom prst="rect">
            <a:avLst/>
          </a:prstGeom>
          <a:noFill/>
          <a:ln>
            <a:noFill/>
          </a:ln>
        </p:spPr>
        <p:txBody>
          <a:bodyPr spcFirstLastPara="1" wrap="square" lIns="0" tIns="0" rIns="0" bIns="0" anchor="t" anchorCtr="0">
            <a:spAutoFit/>
          </a:bodyPr>
          <a:lstStyle/>
          <a:p>
            <a:pPr marL="0" marR="0" lvl="0" indent="0" algn="ctr" rtl="0">
              <a:lnSpc>
                <a:spcPct val="120002"/>
              </a:lnSpc>
              <a:spcBef>
                <a:spcPts val="0"/>
              </a:spcBef>
              <a:spcAft>
                <a:spcPts val="0"/>
              </a:spcAft>
              <a:buNone/>
            </a:pPr>
            <a:r>
              <a:rPr lang="en-US" sz="8000" b="1" i="0" u="none" strike="noStrike" cap="none" dirty="0">
                <a:solidFill>
                  <a:srgbClr val="1E1A1B"/>
                </a:solidFill>
                <a:latin typeface="News Cycle"/>
                <a:ea typeface="News Cycle"/>
                <a:cs typeface="News Cycle"/>
                <a:sym typeface="News Cycle"/>
              </a:rPr>
              <a:t>Three Stances</a:t>
            </a:r>
            <a:endParaRPr sz="8000" dirty="0"/>
          </a:p>
        </p:txBody>
      </p:sp>
      <p:sp>
        <p:nvSpPr>
          <p:cNvPr id="131" name="Google Shape;131;p12"/>
          <p:cNvSpPr txBox="1"/>
          <p:nvPr/>
        </p:nvSpPr>
        <p:spPr>
          <a:xfrm>
            <a:off x="0" y="6379440"/>
            <a:ext cx="5803281" cy="2769989"/>
          </a:xfrm>
          <a:prstGeom prst="rect">
            <a:avLst/>
          </a:prstGeom>
          <a:noFill/>
          <a:ln>
            <a:noFill/>
          </a:ln>
        </p:spPr>
        <p:txBody>
          <a:bodyPr spcFirstLastPara="1" wrap="square" lIns="0" tIns="0" rIns="0" bIns="0" anchor="t" anchorCtr="0">
            <a:spAutoFit/>
          </a:bodyPr>
          <a:lstStyle/>
          <a:p>
            <a:pPr lvl="0" algn="ctr"/>
            <a:r>
              <a:rPr lang="en-US" altLang="ja-JP" sz="3600" dirty="0">
                <a:latin typeface="News Cycle" panose="020B0600070205080204" charset="2"/>
              </a:rPr>
              <a:t>“every event is in principle predictable by reference to natural forces and earlier states of affairs” </a:t>
            </a:r>
          </a:p>
          <a:p>
            <a:pPr lvl="0" algn="ctr"/>
            <a:r>
              <a:rPr lang="en-US" altLang="ja-JP" sz="3600" dirty="0">
                <a:latin typeface="News Cycle" panose="020B0600070205080204" charset="2"/>
              </a:rPr>
              <a:t>(Attfield, 2012, p. 241)</a:t>
            </a:r>
            <a:endParaRPr sz="3600" dirty="0">
              <a:latin typeface="News Cycle" panose="020B0600070205080204" charset="2"/>
            </a:endParaRPr>
          </a:p>
        </p:txBody>
      </p:sp>
      <p:sp>
        <p:nvSpPr>
          <p:cNvPr id="132" name="Google Shape;132;p12"/>
          <p:cNvSpPr txBox="1"/>
          <p:nvPr/>
        </p:nvSpPr>
        <p:spPr>
          <a:xfrm>
            <a:off x="6112716" y="6510087"/>
            <a:ext cx="5642540" cy="2708434"/>
          </a:xfrm>
          <a:prstGeom prst="rect">
            <a:avLst/>
          </a:prstGeom>
          <a:noFill/>
          <a:ln>
            <a:noFill/>
          </a:ln>
        </p:spPr>
        <p:txBody>
          <a:bodyPr spcFirstLastPara="1" wrap="square" lIns="0" tIns="0" rIns="0" bIns="0" anchor="t" anchorCtr="0">
            <a:spAutoFit/>
          </a:bodyPr>
          <a:lstStyle/>
          <a:p>
            <a:pPr lvl="0" algn="ctr"/>
            <a:r>
              <a:rPr lang="en-US" altLang="ja-JP" sz="3600" dirty="0">
                <a:latin typeface="News Cycle" panose="020B0600070205080204" charset="2"/>
              </a:rPr>
              <a:t>“determinism and belief in free will are compatible and both are true.” </a:t>
            </a:r>
          </a:p>
          <a:p>
            <a:pPr lvl="0" algn="ctr"/>
            <a:r>
              <a:rPr lang="en-US" altLang="ja-JP" sz="3600" dirty="0">
                <a:latin typeface="News Cycle" panose="020B0600070205080204" charset="2"/>
              </a:rPr>
              <a:t>(Attfield, 2012, p. 242)</a:t>
            </a:r>
            <a:endParaRPr sz="3600" b="1" i="0" u="none" strike="noStrike" cap="none" dirty="0">
              <a:solidFill>
                <a:srgbClr val="1E1A1B"/>
              </a:solidFill>
              <a:latin typeface="News Cycle" panose="020B0600070205080204" charset="2"/>
              <a:ea typeface="News Cycle"/>
              <a:cs typeface="News Cycle"/>
              <a:sym typeface="News Cycle"/>
            </a:endParaRPr>
          </a:p>
          <a:p>
            <a:pPr marL="0" marR="0" lvl="0" indent="0" algn="l" rtl="0">
              <a:lnSpc>
                <a:spcPct val="100000"/>
              </a:lnSpc>
              <a:spcBef>
                <a:spcPts val="0"/>
              </a:spcBef>
              <a:spcAft>
                <a:spcPts val="0"/>
              </a:spcAft>
              <a:buNone/>
            </a:pPr>
            <a:endParaRPr sz="3200" b="1" i="0" u="none" strike="noStrike" cap="none" dirty="0">
              <a:solidFill>
                <a:srgbClr val="1E1A1B"/>
              </a:solidFill>
              <a:latin typeface="News Cycle"/>
              <a:ea typeface="News Cycle"/>
              <a:cs typeface="News Cycle"/>
              <a:sym typeface="News Cycle"/>
            </a:endParaRPr>
          </a:p>
        </p:txBody>
      </p:sp>
      <p:sp>
        <p:nvSpPr>
          <p:cNvPr id="133" name="Google Shape;133;p12"/>
          <p:cNvSpPr txBox="1"/>
          <p:nvPr/>
        </p:nvSpPr>
        <p:spPr>
          <a:xfrm>
            <a:off x="12865675" y="6746157"/>
            <a:ext cx="5043985" cy="1661993"/>
          </a:xfrm>
          <a:prstGeom prst="rect">
            <a:avLst/>
          </a:prstGeom>
          <a:noFill/>
          <a:ln>
            <a:noFill/>
          </a:ln>
        </p:spPr>
        <p:txBody>
          <a:bodyPr spcFirstLastPara="1" wrap="square" lIns="0" tIns="0" rIns="0" bIns="0" anchor="t" anchorCtr="0">
            <a:spAutoFit/>
          </a:bodyPr>
          <a:lstStyle/>
          <a:p>
            <a:pPr lvl="0" algn="ctr"/>
            <a:r>
              <a:rPr lang="ja-JP" altLang="ja-JP" dirty="0"/>
              <a:t> </a:t>
            </a:r>
            <a:r>
              <a:rPr lang="en-US" altLang="ja-JP" sz="3600" dirty="0">
                <a:latin typeface="News Cycle" panose="020B0600070205080204" charset="2"/>
              </a:rPr>
              <a:t>“Free actions are not determined.”</a:t>
            </a:r>
          </a:p>
          <a:p>
            <a:pPr lvl="0" algn="ctr"/>
            <a:r>
              <a:rPr lang="en-US" altLang="ja-JP" sz="3600" dirty="0">
                <a:latin typeface="News Cycle" panose="020B0600070205080204" charset="2"/>
              </a:rPr>
              <a:t>(Attfield, 2012, p.242)</a:t>
            </a:r>
            <a:endParaRPr sz="3600" dirty="0">
              <a:latin typeface="News Cycle" panose="020B0600070205080204" charset="2"/>
            </a:endParaRPr>
          </a:p>
        </p:txBody>
      </p:sp>
      <p:sp>
        <p:nvSpPr>
          <p:cNvPr id="137" name="Google Shape;137;p12"/>
          <p:cNvSpPr/>
          <p:nvPr/>
        </p:nvSpPr>
        <p:spPr>
          <a:xfrm>
            <a:off x="5187183" y="722700"/>
            <a:ext cx="672662" cy="672662"/>
          </a:xfrm>
          <a:custGeom>
            <a:avLst/>
            <a:gdLst/>
            <a:ahLst/>
            <a:cxnLst/>
            <a:rect l="l" t="t" r="r" b="b"/>
            <a:pathLst>
              <a:path w="672662" h="672662" extrusionOk="0">
                <a:moveTo>
                  <a:pt x="0" y="0"/>
                </a:moveTo>
                <a:lnTo>
                  <a:pt x="672662" y="0"/>
                </a:lnTo>
                <a:lnTo>
                  <a:pt x="672662" y="672662"/>
                </a:lnTo>
                <a:lnTo>
                  <a:pt x="0" y="672662"/>
                </a:lnTo>
                <a:lnTo>
                  <a:pt x="0" y="0"/>
                </a:lnTo>
                <a:close/>
              </a:path>
            </a:pathLst>
          </a:custGeom>
          <a:blipFill rotWithShape="1">
            <a:blip r:embed="rId3">
              <a:alphaModFix/>
            </a:blip>
            <a:stretch>
              <a:fillRect/>
            </a:stretch>
          </a:blipFill>
          <a:ln>
            <a:noFill/>
          </a:ln>
        </p:spPr>
      </p:sp>
      <p:sp>
        <p:nvSpPr>
          <p:cNvPr id="3" name="四角形: 角を丸くする 2">
            <a:extLst>
              <a:ext uri="{FF2B5EF4-FFF2-40B4-BE49-F238E27FC236}">
                <a16:creationId xmlns:a16="http://schemas.microsoft.com/office/drawing/2014/main" id="{D1759878-C3B6-1AC3-EBC3-EA2367BC09A5}"/>
              </a:ext>
            </a:extLst>
          </p:cNvPr>
          <p:cNvSpPr/>
          <p:nvPr/>
        </p:nvSpPr>
        <p:spPr>
          <a:xfrm>
            <a:off x="691376" y="2668547"/>
            <a:ext cx="4204010" cy="2419815"/>
          </a:xfrm>
          <a:prstGeom prst="roundRect">
            <a:avLst/>
          </a:prstGeom>
          <a:solidFill>
            <a:srgbClr val="A8F08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4800" b="1" dirty="0">
                <a:solidFill>
                  <a:schemeClr val="tx1"/>
                </a:solidFill>
                <a:latin typeface="News Cycle" panose="020B0600070205080204" charset="2"/>
              </a:rPr>
              <a:t>Determinism</a:t>
            </a:r>
            <a:endParaRPr kumimoji="1" lang="ja-JP" altLang="en-US" sz="4800" b="1" dirty="0">
              <a:solidFill>
                <a:schemeClr val="tx1"/>
              </a:solidFill>
              <a:latin typeface="News Cycle" panose="020B0600070205080204" charset="2"/>
            </a:endParaRPr>
          </a:p>
        </p:txBody>
      </p:sp>
      <p:sp>
        <p:nvSpPr>
          <p:cNvPr id="7" name="四角形: 角を丸くする 6">
            <a:extLst>
              <a:ext uri="{FF2B5EF4-FFF2-40B4-BE49-F238E27FC236}">
                <a16:creationId xmlns:a16="http://schemas.microsoft.com/office/drawing/2014/main" id="{8A9DE541-FB63-FED7-1A83-0BCFB1D25E4C}"/>
              </a:ext>
            </a:extLst>
          </p:cNvPr>
          <p:cNvSpPr/>
          <p:nvPr/>
        </p:nvSpPr>
        <p:spPr>
          <a:xfrm>
            <a:off x="6831981" y="2668547"/>
            <a:ext cx="4204010" cy="2419815"/>
          </a:xfrm>
          <a:prstGeom prst="roundRect">
            <a:avLst/>
          </a:prstGeom>
          <a:solidFill>
            <a:srgbClr val="A8F08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4800" b="1" dirty="0">
                <a:solidFill>
                  <a:schemeClr val="tx1"/>
                </a:solidFill>
                <a:latin typeface="News Cycle" panose="020B0600070205080204" charset="2"/>
              </a:rPr>
              <a:t>Compatibilism</a:t>
            </a:r>
            <a:endParaRPr kumimoji="1" lang="ja-JP" altLang="en-US" sz="4800" b="1" dirty="0">
              <a:solidFill>
                <a:schemeClr val="tx1"/>
              </a:solidFill>
              <a:latin typeface="News Cycle" panose="020B0600070205080204" charset="2"/>
            </a:endParaRPr>
          </a:p>
        </p:txBody>
      </p:sp>
      <p:sp>
        <p:nvSpPr>
          <p:cNvPr id="8" name="四角形: 角を丸くする 7">
            <a:extLst>
              <a:ext uri="{FF2B5EF4-FFF2-40B4-BE49-F238E27FC236}">
                <a16:creationId xmlns:a16="http://schemas.microsoft.com/office/drawing/2014/main" id="{225A2539-36DE-A85F-280C-924AFDE85F6B}"/>
              </a:ext>
            </a:extLst>
          </p:cNvPr>
          <p:cNvSpPr/>
          <p:nvPr/>
        </p:nvSpPr>
        <p:spPr>
          <a:xfrm>
            <a:off x="13151006" y="2695113"/>
            <a:ext cx="4204010" cy="2419815"/>
          </a:xfrm>
          <a:prstGeom prst="roundRect">
            <a:avLst/>
          </a:prstGeom>
          <a:solidFill>
            <a:srgbClr val="A8F08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4800" b="1" dirty="0">
                <a:solidFill>
                  <a:schemeClr val="tx1"/>
                </a:solidFill>
                <a:latin typeface="News Cycle" panose="020B0600070205080204" charset="2"/>
              </a:rPr>
              <a:t>Libertarianism</a:t>
            </a:r>
            <a:endParaRPr kumimoji="1" lang="ja-JP" altLang="en-US" sz="4800" b="1" dirty="0">
              <a:solidFill>
                <a:schemeClr val="tx1"/>
              </a:solidFill>
              <a:latin typeface="News Cycle" panose="020B0600070205080204" charset="2"/>
            </a:endParaRPr>
          </a:p>
        </p:txBody>
      </p:sp>
      <p:sp>
        <p:nvSpPr>
          <p:cNvPr id="9" name="Google Shape;137;p12">
            <a:extLst>
              <a:ext uri="{FF2B5EF4-FFF2-40B4-BE49-F238E27FC236}">
                <a16:creationId xmlns:a16="http://schemas.microsoft.com/office/drawing/2014/main" id="{AF563028-6F89-A244-3182-625151D0D749}"/>
              </a:ext>
            </a:extLst>
          </p:cNvPr>
          <p:cNvSpPr/>
          <p:nvPr/>
        </p:nvSpPr>
        <p:spPr>
          <a:xfrm>
            <a:off x="12529344" y="779444"/>
            <a:ext cx="672662" cy="672662"/>
          </a:xfrm>
          <a:custGeom>
            <a:avLst/>
            <a:gdLst/>
            <a:ahLst/>
            <a:cxnLst/>
            <a:rect l="l" t="t" r="r" b="b"/>
            <a:pathLst>
              <a:path w="672662" h="672662" extrusionOk="0">
                <a:moveTo>
                  <a:pt x="0" y="0"/>
                </a:moveTo>
                <a:lnTo>
                  <a:pt x="672662" y="0"/>
                </a:lnTo>
                <a:lnTo>
                  <a:pt x="672662" y="672662"/>
                </a:lnTo>
                <a:lnTo>
                  <a:pt x="0" y="672662"/>
                </a:lnTo>
                <a:lnTo>
                  <a:pt x="0" y="0"/>
                </a:lnTo>
                <a:close/>
              </a:path>
            </a:pathLst>
          </a:custGeom>
          <a:blipFill rotWithShape="1">
            <a:blip r:embed="rId3">
              <a:alphaModFix/>
            </a:blip>
            <a:stretch>
              <a:fillRect/>
            </a:stretch>
          </a:blipFill>
          <a:ln>
            <a:noFill/>
          </a:ln>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7E8"/>
        </a:solidFill>
        <a:effectLst/>
      </p:bgPr>
    </p:bg>
    <p:spTree>
      <p:nvGrpSpPr>
        <p:cNvPr id="1" name="Shape 141">
          <a:extLst>
            <a:ext uri="{FF2B5EF4-FFF2-40B4-BE49-F238E27FC236}">
              <a16:creationId xmlns:a16="http://schemas.microsoft.com/office/drawing/2014/main" id="{AB00230E-1BB8-DA66-F9B0-D1C775C36626}"/>
            </a:ext>
          </a:extLst>
        </p:cNvPr>
        <p:cNvGrpSpPr/>
        <p:nvPr/>
      </p:nvGrpSpPr>
      <p:grpSpPr>
        <a:xfrm>
          <a:off x="0" y="0"/>
          <a:ext cx="0" cy="0"/>
          <a:chOff x="0" y="0"/>
          <a:chExt cx="0" cy="0"/>
        </a:xfrm>
      </p:grpSpPr>
      <p:grpSp>
        <p:nvGrpSpPr>
          <p:cNvPr id="7" name="Google Shape;170;p14">
            <a:extLst>
              <a:ext uri="{FF2B5EF4-FFF2-40B4-BE49-F238E27FC236}">
                <a16:creationId xmlns:a16="http://schemas.microsoft.com/office/drawing/2014/main" id="{0D2148B2-5B33-A469-9B3B-6EAEA14A4C38}"/>
              </a:ext>
            </a:extLst>
          </p:cNvPr>
          <p:cNvGrpSpPr/>
          <p:nvPr/>
        </p:nvGrpSpPr>
        <p:grpSpPr>
          <a:xfrm>
            <a:off x="1140968" y="4552568"/>
            <a:ext cx="4799643" cy="1017085"/>
            <a:chOff x="0" y="-38100"/>
            <a:chExt cx="2187522" cy="267874"/>
          </a:xfrm>
        </p:grpSpPr>
        <p:sp>
          <p:nvSpPr>
            <p:cNvPr id="8" name="Google Shape;171;p14">
              <a:extLst>
                <a:ext uri="{FF2B5EF4-FFF2-40B4-BE49-F238E27FC236}">
                  <a16:creationId xmlns:a16="http://schemas.microsoft.com/office/drawing/2014/main" id="{9C1A4567-17AC-3507-4B5C-F2216C794BE3}"/>
                </a:ext>
              </a:extLst>
            </p:cNvPr>
            <p:cNvSpPr/>
            <p:nvPr/>
          </p:nvSpPr>
          <p:spPr>
            <a:xfrm>
              <a:off x="0" y="0"/>
              <a:ext cx="2187522" cy="229774"/>
            </a:xfrm>
            <a:custGeom>
              <a:avLst/>
              <a:gdLst/>
              <a:ahLst/>
              <a:cxnLst/>
              <a:rect l="l" t="t" r="r" b="b"/>
              <a:pathLst>
                <a:path w="2187522" h="229774" extrusionOk="0">
                  <a:moveTo>
                    <a:pt x="18642" y="0"/>
                  </a:moveTo>
                  <a:lnTo>
                    <a:pt x="2168879" y="0"/>
                  </a:lnTo>
                  <a:cubicBezTo>
                    <a:pt x="2179175" y="0"/>
                    <a:pt x="2187522" y="8346"/>
                    <a:pt x="2187522" y="18642"/>
                  </a:cubicBezTo>
                  <a:lnTo>
                    <a:pt x="2187522" y="211132"/>
                  </a:lnTo>
                  <a:cubicBezTo>
                    <a:pt x="2187522" y="221428"/>
                    <a:pt x="2179175" y="229774"/>
                    <a:pt x="2168879" y="229774"/>
                  </a:cubicBezTo>
                  <a:lnTo>
                    <a:pt x="18642" y="229774"/>
                  </a:lnTo>
                  <a:cubicBezTo>
                    <a:pt x="8346" y="229774"/>
                    <a:pt x="0" y="221428"/>
                    <a:pt x="0" y="211132"/>
                  </a:cubicBezTo>
                  <a:lnTo>
                    <a:pt x="0" y="18642"/>
                  </a:lnTo>
                  <a:cubicBezTo>
                    <a:pt x="0" y="8346"/>
                    <a:pt x="8346" y="0"/>
                    <a:pt x="18642"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72;p14">
              <a:extLst>
                <a:ext uri="{FF2B5EF4-FFF2-40B4-BE49-F238E27FC236}">
                  <a16:creationId xmlns:a16="http://schemas.microsoft.com/office/drawing/2014/main" id="{3D379D7E-9DD6-4415-D537-F1361FB3637C}"/>
                </a:ext>
              </a:extLst>
            </p:cNvPr>
            <p:cNvSpPr txBox="1"/>
            <p:nvPr/>
          </p:nvSpPr>
          <p:spPr>
            <a:xfrm>
              <a:off x="0" y="-38100"/>
              <a:ext cx="2187521" cy="267874"/>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47" name="Google Shape;147;p13">
            <a:extLst>
              <a:ext uri="{FF2B5EF4-FFF2-40B4-BE49-F238E27FC236}">
                <a16:creationId xmlns:a16="http://schemas.microsoft.com/office/drawing/2014/main" id="{A49D34A7-2979-1B85-C85D-B658E4183F6D}"/>
              </a:ext>
            </a:extLst>
          </p:cNvPr>
          <p:cNvGrpSpPr/>
          <p:nvPr/>
        </p:nvGrpSpPr>
        <p:grpSpPr>
          <a:xfrm>
            <a:off x="3325874" y="1734591"/>
            <a:ext cx="7591170" cy="114294"/>
            <a:chOff x="0" y="-38100"/>
            <a:chExt cx="1036797" cy="308013"/>
          </a:xfrm>
        </p:grpSpPr>
        <p:sp>
          <p:nvSpPr>
            <p:cNvPr id="148" name="Google Shape;148;p13">
              <a:extLst>
                <a:ext uri="{FF2B5EF4-FFF2-40B4-BE49-F238E27FC236}">
                  <a16:creationId xmlns:a16="http://schemas.microsoft.com/office/drawing/2014/main" id="{BB427AD1-6920-412C-4CD1-1B1A47700B0A}"/>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3">
              <a:extLst>
                <a:ext uri="{FF2B5EF4-FFF2-40B4-BE49-F238E27FC236}">
                  <a16:creationId xmlns:a16="http://schemas.microsoft.com/office/drawing/2014/main" id="{5A34CB1B-D640-90C6-7C0A-7A0352D9C5B1}"/>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50" name="Google Shape;150;p13">
            <a:extLst>
              <a:ext uri="{FF2B5EF4-FFF2-40B4-BE49-F238E27FC236}">
                <a16:creationId xmlns:a16="http://schemas.microsoft.com/office/drawing/2014/main" id="{7EF78ADB-283E-89EC-55C9-BC9505E9D809}"/>
              </a:ext>
            </a:extLst>
          </p:cNvPr>
          <p:cNvSpPr/>
          <p:nvPr/>
        </p:nvSpPr>
        <p:spPr>
          <a:xfrm>
            <a:off x="447220" y="399215"/>
            <a:ext cx="1672695" cy="1672695"/>
          </a:xfrm>
          <a:custGeom>
            <a:avLst/>
            <a:gdLst/>
            <a:ahLst/>
            <a:cxnLst/>
            <a:rect l="l" t="t" r="r" b="b"/>
            <a:pathLst>
              <a:path w="1672695" h="1672695" extrusionOk="0">
                <a:moveTo>
                  <a:pt x="0" y="0"/>
                </a:moveTo>
                <a:lnTo>
                  <a:pt x="1672695" y="0"/>
                </a:lnTo>
                <a:lnTo>
                  <a:pt x="1672695" y="1672695"/>
                </a:lnTo>
                <a:lnTo>
                  <a:pt x="0" y="1672695"/>
                </a:lnTo>
                <a:lnTo>
                  <a:pt x="0" y="0"/>
                </a:lnTo>
                <a:close/>
              </a:path>
            </a:pathLst>
          </a:custGeom>
          <a:blipFill rotWithShape="1">
            <a:blip r:embed="rId3">
              <a:alphaModFix/>
            </a:blip>
            <a:stretch>
              <a:fillRect/>
            </a:stretch>
          </a:blipFill>
          <a:ln>
            <a:noFill/>
          </a:ln>
        </p:spPr>
      </p:sp>
      <p:sp>
        <p:nvSpPr>
          <p:cNvPr id="151" name="Google Shape;151;p13">
            <a:extLst>
              <a:ext uri="{FF2B5EF4-FFF2-40B4-BE49-F238E27FC236}">
                <a16:creationId xmlns:a16="http://schemas.microsoft.com/office/drawing/2014/main" id="{9D47FC6B-43E6-3BA1-F028-698F27F1BE22}"/>
              </a:ext>
            </a:extLst>
          </p:cNvPr>
          <p:cNvSpPr txBox="1"/>
          <p:nvPr/>
        </p:nvSpPr>
        <p:spPr>
          <a:xfrm>
            <a:off x="3225512" y="1108153"/>
            <a:ext cx="14192693" cy="849463"/>
          </a:xfrm>
          <a:prstGeom prst="rect">
            <a:avLst/>
          </a:prstGeom>
          <a:noFill/>
          <a:ln>
            <a:noFill/>
          </a:ln>
        </p:spPr>
        <p:txBody>
          <a:bodyPr spcFirstLastPara="1" wrap="square" lIns="0" tIns="0" rIns="0" bIns="0" anchor="t" anchorCtr="0">
            <a:spAutoFit/>
          </a:bodyPr>
          <a:lstStyle/>
          <a:p>
            <a:pPr marL="0" marR="0" lvl="0" indent="0" algn="l" rtl="0">
              <a:lnSpc>
                <a:spcPct val="91999"/>
              </a:lnSpc>
              <a:spcBef>
                <a:spcPts val="0"/>
              </a:spcBef>
              <a:spcAft>
                <a:spcPts val="0"/>
              </a:spcAft>
              <a:buNone/>
            </a:pPr>
            <a:r>
              <a:rPr lang="en-US" sz="6000" b="1" i="0" u="none" strike="noStrike" cap="none" dirty="0">
                <a:solidFill>
                  <a:srgbClr val="1E1A1B"/>
                </a:solidFill>
                <a:latin typeface="News Cycle"/>
                <a:ea typeface="News Cycle"/>
                <a:cs typeface="News Cycle"/>
                <a:sym typeface="News Cycle"/>
              </a:rPr>
              <a:t>Luck Swallows Everything by Galen Strawson </a:t>
            </a:r>
            <a:endParaRPr sz="6000" dirty="0"/>
          </a:p>
        </p:txBody>
      </p:sp>
      <p:grpSp>
        <p:nvGrpSpPr>
          <p:cNvPr id="2" name="Google Shape;147;p13">
            <a:extLst>
              <a:ext uri="{FF2B5EF4-FFF2-40B4-BE49-F238E27FC236}">
                <a16:creationId xmlns:a16="http://schemas.microsoft.com/office/drawing/2014/main" id="{EE0A36F5-761B-D6AC-0FB9-D84613089466}"/>
              </a:ext>
            </a:extLst>
          </p:cNvPr>
          <p:cNvGrpSpPr/>
          <p:nvPr/>
        </p:nvGrpSpPr>
        <p:grpSpPr>
          <a:xfrm>
            <a:off x="12022641" y="1783507"/>
            <a:ext cx="4807083" cy="130755"/>
            <a:chOff x="0" y="-38100"/>
            <a:chExt cx="1036797" cy="308013"/>
          </a:xfrm>
        </p:grpSpPr>
        <p:sp>
          <p:nvSpPr>
            <p:cNvPr id="3" name="Google Shape;148;p13">
              <a:extLst>
                <a:ext uri="{FF2B5EF4-FFF2-40B4-BE49-F238E27FC236}">
                  <a16:creationId xmlns:a16="http://schemas.microsoft.com/office/drawing/2014/main" id="{25975816-3E66-7AD9-B62A-7AAEED25A77B}"/>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49;p13">
              <a:extLst>
                <a:ext uri="{FF2B5EF4-FFF2-40B4-BE49-F238E27FC236}">
                  <a16:creationId xmlns:a16="http://schemas.microsoft.com/office/drawing/2014/main" id="{05152872-EB41-75A9-6879-F8AB0456D8C9}"/>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 name="テキスト ボックス 4">
            <a:extLst>
              <a:ext uri="{FF2B5EF4-FFF2-40B4-BE49-F238E27FC236}">
                <a16:creationId xmlns:a16="http://schemas.microsoft.com/office/drawing/2014/main" id="{D2ED044F-FDF7-0E45-6D61-4EDD93CCFCC4}"/>
              </a:ext>
            </a:extLst>
          </p:cNvPr>
          <p:cNvSpPr txBox="1"/>
          <p:nvPr/>
        </p:nvSpPr>
        <p:spPr>
          <a:xfrm>
            <a:off x="7121459" y="3420367"/>
            <a:ext cx="5140712" cy="4524315"/>
          </a:xfrm>
          <a:prstGeom prst="rect">
            <a:avLst/>
          </a:prstGeom>
          <a:noFill/>
        </p:spPr>
        <p:txBody>
          <a:bodyPr wrap="square" rtlCol="0">
            <a:spAutoFit/>
          </a:bodyPr>
          <a:lstStyle/>
          <a:p>
            <a:r>
              <a:rPr lang="en-US" altLang="ja-JP" sz="4800" b="1" dirty="0">
                <a:latin typeface="News Cycle" panose="020B0600070205080204" charset="2"/>
              </a:rPr>
              <a:t>X (earlier character)</a:t>
            </a:r>
            <a:br>
              <a:rPr lang="en-US" altLang="ja-JP" sz="4800" b="1" dirty="0">
                <a:latin typeface="News Cycle" panose="020B0600070205080204" charset="2"/>
              </a:rPr>
            </a:br>
            <a:r>
              <a:rPr lang="en-US" altLang="ja-JP" sz="4800" b="1" dirty="0">
                <a:latin typeface="News Cycle" panose="020B0600070205080204" charset="2"/>
              </a:rPr>
              <a:t>↓</a:t>
            </a:r>
            <a:br>
              <a:rPr lang="en-US" altLang="ja-JP" sz="4800" b="1" dirty="0">
                <a:latin typeface="News Cycle" panose="020B0600070205080204" charset="2"/>
              </a:rPr>
            </a:br>
            <a:r>
              <a:rPr lang="en-US" altLang="ja-JP" sz="4800" b="1" dirty="0">
                <a:latin typeface="News Cycle" panose="020B0600070205080204" charset="2"/>
              </a:rPr>
              <a:t>Y (prior character)</a:t>
            </a:r>
            <a:br>
              <a:rPr lang="en-US" altLang="ja-JP" sz="4800" b="1" dirty="0">
                <a:latin typeface="News Cycle" panose="020B0600070205080204" charset="2"/>
              </a:rPr>
            </a:br>
            <a:r>
              <a:rPr lang="en-US" altLang="ja-JP" sz="4800" b="1" dirty="0">
                <a:latin typeface="News Cycle" panose="020B0600070205080204" charset="2"/>
              </a:rPr>
              <a:t>↓</a:t>
            </a:r>
            <a:br>
              <a:rPr lang="en-US" altLang="ja-JP" sz="4800" b="1" dirty="0">
                <a:latin typeface="News Cycle" panose="020B0600070205080204" charset="2"/>
              </a:rPr>
            </a:br>
            <a:r>
              <a:rPr lang="en-US" altLang="ja-JP" sz="4800" b="1" dirty="0">
                <a:latin typeface="News Cycle" panose="020B0600070205080204" charset="2"/>
              </a:rPr>
              <a:t>Z (your current character)</a:t>
            </a:r>
            <a:endParaRPr kumimoji="1" lang="ja-JP" altLang="en-US" sz="4800" b="1" dirty="0">
              <a:latin typeface="News Cycle" panose="020B0600070205080204" charset="2"/>
            </a:endParaRPr>
          </a:p>
        </p:txBody>
      </p:sp>
      <p:sp>
        <p:nvSpPr>
          <p:cNvPr id="6" name="テキスト ボックス 5">
            <a:extLst>
              <a:ext uri="{FF2B5EF4-FFF2-40B4-BE49-F238E27FC236}">
                <a16:creationId xmlns:a16="http://schemas.microsoft.com/office/drawing/2014/main" id="{18DDB4A3-874C-4A27-6AAB-6D3FBF86DAC0}"/>
              </a:ext>
            </a:extLst>
          </p:cNvPr>
          <p:cNvSpPr txBox="1"/>
          <p:nvPr/>
        </p:nvSpPr>
        <p:spPr>
          <a:xfrm>
            <a:off x="1283567" y="4666862"/>
            <a:ext cx="4657044" cy="1015663"/>
          </a:xfrm>
          <a:prstGeom prst="rect">
            <a:avLst/>
          </a:prstGeom>
          <a:noFill/>
        </p:spPr>
        <p:txBody>
          <a:bodyPr wrap="none" rtlCol="0">
            <a:spAutoFit/>
          </a:bodyPr>
          <a:lstStyle/>
          <a:p>
            <a:r>
              <a:rPr lang="en-US" altLang="ja-JP" sz="6000" b="1" dirty="0">
                <a:latin typeface="News Cycle" panose="020B0600070205080204" charset="2"/>
              </a:rPr>
              <a:t>infinite regress</a:t>
            </a:r>
            <a:endParaRPr kumimoji="1" lang="ja-JP" altLang="en-US" sz="6000" b="1" dirty="0">
              <a:latin typeface="News Cycle" panose="020B0600070205080204" charset="2"/>
            </a:endParaRPr>
          </a:p>
        </p:txBody>
      </p:sp>
      <p:sp>
        <p:nvSpPr>
          <p:cNvPr id="11" name="テキスト ボックス 10">
            <a:extLst>
              <a:ext uri="{FF2B5EF4-FFF2-40B4-BE49-F238E27FC236}">
                <a16:creationId xmlns:a16="http://schemas.microsoft.com/office/drawing/2014/main" id="{EABA99C0-52B6-0CB5-605C-B93AFFD3C6E7}"/>
              </a:ext>
            </a:extLst>
          </p:cNvPr>
          <p:cNvSpPr txBox="1"/>
          <p:nvPr/>
        </p:nvSpPr>
        <p:spPr>
          <a:xfrm>
            <a:off x="12377853" y="7359907"/>
            <a:ext cx="3350597" cy="584775"/>
          </a:xfrm>
          <a:prstGeom prst="rect">
            <a:avLst/>
          </a:prstGeom>
          <a:noFill/>
        </p:spPr>
        <p:txBody>
          <a:bodyPr wrap="none" rtlCol="0">
            <a:spAutoFit/>
          </a:bodyPr>
          <a:lstStyle/>
          <a:p>
            <a:r>
              <a:rPr kumimoji="1" lang="en-US" altLang="ja-JP" sz="3200" dirty="0">
                <a:latin typeface="News Cycle" panose="020B0600070205080204" charset="2"/>
              </a:rPr>
              <a:t>(G. Strawson, 1998)</a:t>
            </a:r>
            <a:endParaRPr kumimoji="1" lang="ja-JP" altLang="en-US" sz="3200" dirty="0">
              <a:latin typeface="News Cycle" panose="020B0600070205080204" charset="2"/>
            </a:endParaRPr>
          </a:p>
        </p:txBody>
      </p:sp>
    </p:spTree>
    <p:extLst>
      <p:ext uri="{BB962C8B-B14F-4D97-AF65-F5344CB8AC3E}">
        <p14:creationId xmlns:p14="http://schemas.microsoft.com/office/powerpoint/2010/main" val="2365570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7E8"/>
        </a:solidFill>
        <a:effectLst/>
      </p:bgPr>
    </p:bg>
    <p:spTree>
      <p:nvGrpSpPr>
        <p:cNvPr id="1" name="Shape 141"/>
        <p:cNvGrpSpPr/>
        <p:nvPr/>
      </p:nvGrpSpPr>
      <p:grpSpPr>
        <a:xfrm>
          <a:off x="0" y="0"/>
          <a:ext cx="0" cy="0"/>
          <a:chOff x="0" y="0"/>
          <a:chExt cx="0" cy="0"/>
        </a:xfrm>
      </p:grpSpPr>
      <p:grpSp>
        <p:nvGrpSpPr>
          <p:cNvPr id="13" name="Google Shape;170;p14">
            <a:extLst>
              <a:ext uri="{FF2B5EF4-FFF2-40B4-BE49-F238E27FC236}">
                <a16:creationId xmlns:a16="http://schemas.microsoft.com/office/drawing/2014/main" id="{78BD8A80-32C4-405B-5FBD-F5A3145547A5}"/>
              </a:ext>
            </a:extLst>
          </p:cNvPr>
          <p:cNvGrpSpPr/>
          <p:nvPr/>
        </p:nvGrpSpPr>
        <p:grpSpPr>
          <a:xfrm>
            <a:off x="1116299" y="3105169"/>
            <a:ext cx="3166251" cy="1017085"/>
            <a:chOff x="0" y="-38100"/>
            <a:chExt cx="2187522" cy="267874"/>
          </a:xfrm>
        </p:grpSpPr>
        <p:sp>
          <p:nvSpPr>
            <p:cNvPr id="14" name="Google Shape;171;p14">
              <a:extLst>
                <a:ext uri="{FF2B5EF4-FFF2-40B4-BE49-F238E27FC236}">
                  <a16:creationId xmlns:a16="http://schemas.microsoft.com/office/drawing/2014/main" id="{F8C59AA9-76BA-A03B-90CD-1331B0A58AB6}"/>
                </a:ext>
              </a:extLst>
            </p:cNvPr>
            <p:cNvSpPr/>
            <p:nvPr/>
          </p:nvSpPr>
          <p:spPr>
            <a:xfrm>
              <a:off x="0" y="0"/>
              <a:ext cx="2187522" cy="229774"/>
            </a:xfrm>
            <a:custGeom>
              <a:avLst/>
              <a:gdLst/>
              <a:ahLst/>
              <a:cxnLst/>
              <a:rect l="l" t="t" r="r" b="b"/>
              <a:pathLst>
                <a:path w="2187522" h="229774" extrusionOk="0">
                  <a:moveTo>
                    <a:pt x="18642" y="0"/>
                  </a:moveTo>
                  <a:lnTo>
                    <a:pt x="2168879" y="0"/>
                  </a:lnTo>
                  <a:cubicBezTo>
                    <a:pt x="2179175" y="0"/>
                    <a:pt x="2187522" y="8346"/>
                    <a:pt x="2187522" y="18642"/>
                  </a:cubicBezTo>
                  <a:lnTo>
                    <a:pt x="2187522" y="211132"/>
                  </a:lnTo>
                  <a:cubicBezTo>
                    <a:pt x="2187522" y="221428"/>
                    <a:pt x="2179175" y="229774"/>
                    <a:pt x="2168879" y="229774"/>
                  </a:cubicBezTo>
                  <a:lnTo>
                    <a:pt x="18642" y="229774"/>
                  </a:lnTo>
                  <a:cubicBezTo>
                    <a:pt x="8346" y="229774"/>
                    <a:pt x="0" y="221428"/>
                    <a:pt x="0" y="211132"/>
                  </a:cubicBezTo>
                  <a:lnTo>
                    <a:pt x="0" y="18642"/>
                  </a:lnTo>
                  <a:cubicBezTo>
                    <a:pt x="0" y="8346"/>
                    <a:pt x="8346" y="0"/>
                    <a:pt x="18642"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72;p14">
              <a:extLst>
                <a:ext uri="{FF2B5EF4-FFF2-40B4-BE49-F238E27FC236}">
                  <a16:creationId xmlns:a16="http://schemas.microsoft.com/office/drawing/2014/main" id="{4E6EBF93-EA6D-1BCD-8F79-9250D29196F6}"/>
                </a:ext>
              </a:extLst>
            </p:cNvPr>
            <p:cNvSpPr txBox="1"/>
            <p:nvPr/>
          </p:nvSpPr>
          <p:spPr>
            <a:xfrm>
              <a:off x="0" y="-38100"/>
              <a:ext cx="2187521" cy="267874"/>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47" name="Google Shape;147;p13"/>
          <p:cNvGrpSpPr/>
          <p:nvPr/>
        </p:nvGrpSpPr>
        <p:grpSpPr>
          <a:xfrm>
            <a:off x="3325874" y="1734591"/>
            <a:ext cx="7591170" cy="114294"/>
            <a:chOff x="0" y="-38100"/>
            <a:chExt cx="1036797" cy="308013"/>
          </a:xfrm>
        </p:grpSpPr>
        <p:sp>
          <p:nvSpPr>
            <p:cNvPr id="148" name="Google Shape;148;p13"/>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3"/>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50" name="Google Shape;150;p13"/>
          <p:cNvSpPr/>
          <p:nvPr/>
        </p:nvSpPr>
        <p:spPr>
          <a:xfrm>
            <a:off x="447220" y="399215"/>
            <a:ext cx="1672695" cy="1672695"/>
          </a:xfrm>
          <a:custGeom>
            <a:avLst/>
            <a:gdLst/>
            <a:ahLst/>
            <a:cxnLst/>
            <a:rect l="l" t="t" r="r" b="b"/>
            <a:pathLst>
              <a:path w="1672695" h="1672695" extrusionOk="0">
                <a:moveTo>
                  <a:pt x="0" y="0"/>
                </a:moveTo>
                <a:lnTo>
                  <a:pt x="1672695" y="0"/>
                </a:lnTo>
                <a:lnTo>
                  <a:pt x="1672695" y="1672695"/>
                </a:lnTo>
                <a:lnTo>
                  <a:pt x="0" y="1672695"/>
                </a:lnTo>
                <a:lnTo>
                  <a:pt x="0" y="0"/>
                </a:lnTo>
                <a:close/>
              </a:path>
            </a:pathLst>
          </a:custGeom>
          <a:blipFill rotWithShape="1">
            <a:blip r:embed="rId3">
              <a:alphaModFix/>
            </a:blip>
            <a:stretch>
              <a:fillRect/>
            </a:stretch>
          </a:blipFill>
          <a:ln>
            <a:noFill/>
          </a:ln>
        </p:spPr>
      </p:sp>
      <p:sp>
        <p:nvSpPr>
          <p:cNvPr id="151" name="Google Shape;151;p13"/>
          <p:cNvSpPr txBox="1"/>
          <p:nvPr/>
        </p:nvSpPr>
        <p:spPr>
          <a:xfrm>
            <a:off x="3225512" y="1108153"/>
            <a:ext cx="14192693" cy="849463"/>
          </a:xfrm>
          <a:prstGeom prst="rect">
            <a:avLst/>
          </a:prstGeom>
          <a:noFill/>
          <a:ln>
            <a:noFill/>
          </a:ln>
        </p:spPr>
        <p:txBody>
          <a:bodyPr spcFirstLastPara="1" wrap="square" lIns="0" tIns="0" rIns="0" bIns="0" anchor="t" anchorCtr="0">
            <a:spAutoFit/>
          </a:bodyPr>
          <a:lstStyle/>
          <a:p>
            <a:pPr marL="0" marR="0" lvl="0" indent="0" algn="l" rtl="0">
              <a:lnSpc>
                <a:spcPct val="91999"/>
              </a:lnSpc>
              <a:spcBef>
                <a:spcPts val="0"/>
              </a:spcBef>
              <a:spcAft>
                <a:spcPts val="0"/>
              </a:spcAft>
              <a:buNone/>
            </a:pPr>
            <a:r>
              <a:rPr lang="en-US" sz="6000" b="1" i="0" u="none" strike="noStrike" cap="none" dirty="0">
                <a:solidFill>
                  <a:srgbClr val="1E1A1B"/>
                </a:solidFill>
                <a:latin typeface="News Cycle"/>
                <a:ea typeface="News Cycle"/>
                <a:cs typeface="News Cycle"/>
                <a:sym typeface="News Cycle"/>
              </a:rPr>
              <a:t>Luck Swallows Everything by Galen Strawson </a:t>
            </a:r>
            <a:endParaRPr sz="6000" dirty="0"/>
          </a:p>
        </p:txBody>
      </p:sp>
      <p:grpSp>
        <p:nvGrpSpPr>
          <p:cNvPr id="2" name="Google Shape;147;p13">
            <a:extLst>
              <a:ext uri="{FF2B5EF4-FFF2-40B4-BE49-F238E27FC236}">
                <a16:creationId xmlns:a16="http://schemas.microsoft.com/office/drawing/2014/main" id="{56442ED2-7B32-202E-E041-277E8041BB44}"/>
              </a:ext>
            </a:extLst>
          </p:cNvPr>
          <p:cNvGrpSpPr/>
          <p:nvPr/>
        </p:nvGrpSpPr>
        <p:grpSpPr>
          <a:xfrm>
            <a:off x="12022641" y="1783507"/>
            <a:ext cx="4807083" cy="130755"/>
            <a:chOff x="0" y="-38100"/>
            <a:chExt cx="1036797" cy="308013"/>
          </a:xfrm>
        </p:grpSpPr>
        <p:sp>
          <p:nvSpPr>
            <p:cNvPr id="3" name="Google Shape;148;p13">
              <a:extLst>
                <a:ext uri="{FF2B5EF4-FFF2-40B4-BE49-F238E27FC236}">
                  <a16:creationId xmlns:a16="http://schemas.microsoft.com/office/drawing/2014/main" id="{C599D938-7732-E7DE-2D55-5EF614D83A4E}"/>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49;p13">
              <a:extLst>
                <a:ext uri="{FF2B5EF4-FFF2-40B4-BE49-F238E27FC236}">
                  <a16:creationId xmlns:a16="http://schemas.microsoft.com/office/drawing/2014/main" id="{41264AB7-5997-3303-522F-46F3C107733C}"/>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0" name="テキスト ボックス 9">
            <a:extLst>
              <a:ext uri="{FF2B5EF4-FFF2-40B4-BE49-F238E27FC236}">
                <a16:creationId xmlns:a16="http://schemas.microsoft.com/office/drawing/2014/main" id="{0CACFD0A-E126-155A-F814-7F11CF8A337A}"/>
              </a:ext>
            </a:extLst>
          </p:cNvPr>
          <p:cNvSpPr txBox="1"/>
          <p:nvPr/>
        </p:nvSpPr>
        <p:spPr>
          <a:xfrm>
            <a:off x="1116298" y="3249830"/>
            <a:ext cx="3166251" cy="1015663"/>
          </a:xfrm>
          <a:prstGeom prst="rect">
            <a:avLst/>
          </a:prstGeom>
          <a:noFill/>
        </p:spPr>
        <p:txBody>
          <a:bodyPr wrap="none" rtlCol="0">
            <a:spAutoFit/>
          </a:bodyPr>
          <a:lstStyle/>
          <a:p>
            <a:r>
              <a:rPr lang="en-US" altLang="ja-JP" sz="6000" b="1" dirty="0">
                <a:latin typeface="News Cycle" panose="020B0600070205080204" charset="2"/>
              </a:rPr>
              <a:t>Causa Sui</a:t>
            </a:r>
            <a:endParaRPr kumimoji="1" lang="ja-JP" altLang="en-US" sz="6000" b="1" dirty="0">
              <a:latin typeface="News Cycle" panose="020B0600070205080204" charset="2"/>
            </a:endParaRPr>
          </a:p>
        </p:txBody>
      </p:sp>
      <p:sp>
        <p:nvSpPr>
          <p:cNvPr id="16" name="テキスト ボックス 15">
            <a:extLst>
              <a:ext uri="{FF2B5EF4-FFF2-40B4-BE49-F238E27FC236}">
                <a16:creationId xmlns:a16="http://schemas.microsoft.com/office/drawing/2014/main" id="{249689EC-CCD1-ABB6-6F54-0C52CD223C45}"/>
              </a:ext>
            </a:extLst>
          </p:cNvPr>
          <p:cNvSpPr txBox="1"/>
          <p:nvPr/>
        </p:nvSpPr>
        <p:spPr>
          <a:xfrm>
            <a:off x="2932771" y="4733586"/>
            <a:ext cx="12612030" cy="4524315"/>
          </a:xfrm>
          <a:prstGeom prst="rect">
            <a:avLst/>
          </a:prstGeom>
          <a:noFill/>
        </p:spPr>
        <p:txBody>
          <a:bodyPr wrap="square" rtlCol="0">
            <a:spAutoFit/>
          </a:bodyPr>
          <a:lstStyle/>
          <a:p>
            <a:r>
              <a:rPr lang="en-US" altLang="ja-JP" sz="4800" dirty="0">
                <a:latin typeface="News Cycle" panose="020B0600070205080204" charset="2"/>
              </a:rPr>
              <a:t>“There is a more concise way of putting the point: in order to be ultimately responsible, one would have to be causa sui - the ultimate cause or origin of oneself, or at least of some crucial part of one’s mental nature. But nothing can be ultimately causa sui in any respect at all.” (G. Strawson, 1998, p.6)</a:t>
            </a:r>
            <a:endParaRPr kumimoji="1" lang="ja-JP" altLang="en-US" sz="4800" dirty="0">
              <a:latin typeface="News Cycle" panose="020B0600070205080204" charset="2"/>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7E8"/>
        </a:solidFill>
        <a:effectLst/>
      </p:bgPr>
    </p:bg>
    <p:spTree>
      <p:nvGrpSpPr>
        <p:cNvPr id="1" name="Shape 141">
          <a:extLst>
            <a:ext uri="{FF2B5EF4-FFF2-40B4-BE49-F238E27FC236}">
              <a16:creationId xmlns:a16="http://schemas.microsoft.com/office/drawing/2014/main" id="{228521F7-FE8A-2C27-515F-2C50A51CA6B9}"/>
            </a:ext>
          </a:extLst>
        </p:cNvPr>
        <p:cNvGrpSpPr/>
        <p:nvPr/>
      </p:nvGrpSpPr>
      <p:grpSpPr>
        <a:xfrm>
          <a:off x="0" y="0"/>
          <a:ext cx="0" cy="0"/>
          <a:chOff x="0" y="0"/>
          <a:chExt cx="0" cy="0"/>
        </a:xfrm>
      </p:grpSpPr>
      <p:grpSp>
        <p:nvGrpSpPr>
          <p:cNvPr id="9" name="Google Shape;170;p14">
            <a:extLst>
              <a:ext uri="{FF2B5EF4-FFF2-40B4-BE49-F238E27FC236}">
                <a16:creationId xmlns:a16="http://schemas.microsoft.com/office/drawing/2014/main" id="{37DE5B9A-2BE2-ABF7-CC86-6FE3C5497457}"/>
              </a:ext>
            </a:extLst>
          </p:cNvPr>
          <p:cNvGrpSpPr/>
          <p:nvPr/>
        </p:nvGrpSpPr>
        <p:grpSpPr>
          <a:xfrm>
            <a:off x="13268554" y="6493260"/>
            <a:ext cx="1315143" cy="1017085"/>
            <a:chOff x="0" y="-38100"/>
            <a:chExt cx="2187522" cy="267874"/>
          </a:xfrm>
        </p:grpSpPr>
        <p:sp>
          <p:nvSpPr>
            <p:cNvPr id="11" name="Google Shape;171;p14">
              <a:extLst>
                <a:ext uri="{FF2B5EF4-FFF2-40B4-BE49-F238E27FC236}">
                  <a16:creationId xmlns:a16="http://schemas.microsoft.com/office/drawing/2014/main" id="{DA1F2661-F52C-83A0-1AC0-CF67A8156A5C}"/>
                </a:ext>
              </a:extLst>
            </p:cNvPr>
            <p:cNvSpPr/>
            <p:nvPr/>
          </p:nvSpPr>
          <p:spPr>
            <a:xfrm>
              <a:off x="0" y="0"/>
              <a:ext cx="2187522" cy="229774"/>
            </a:xfrm>
            <a:custGeom>
              <a:avLst/>
              <a:gdLst/>
              <a:ahLst/>
              <a:cxnLst/>
              <a:rect l="l" t="t" r="r" b="b"/>
              <a:pathLst>
                <a:path w="2187522" h="229774" extrusionOk="0">
                  <a:moveTo>
                    <a:pt x="18642" y="0"/>
                  </a:moveTo>
                  <a:lnTo>
                    <a:pt x="2168879" y="0"/>
                  </a:lnTo>
                  <a:cubicBezTo>
                    <a:pt x="2179175" y="0"/>
                    <a:pt x="2187522" y="8346"/>
                    <a:pt x="2187522" y="18642"/>
                  </a:cubicBezTo>
                  <a:lnTo>
                    <a:pt x="2187522" y="211132"/>
                  </a:lnTo>
                  <a:cubicBezTo>
                    <a:pt x="2187522" y="221428"/>
                    <a:pt x="2179175" y="229774"/>
                    <a:pt x="2168879" y="229774"/>
                  </a:cubicBezTo>
                  <a:lnTo>
                    <a:pt x="18642" y="229774"/>
                  </a:lnTo>
                  <a:cubicBezTo>
                    <a:pt x="8346" y="229774"/>
                    <a:pt x="0" y="221428"/>
                    <a:pt x="0" y="211132"/>
                  </a:cubicBezTo>
                  <a:lnTo>
                    <a:pt x="0" y="18642"/>
                  </a:lnTo>
                  <a:cubicBezTo>
                    <a:pt x="0" y="8346"/>
                    <a:pt x="8346" y="0"/>
                    <a:pt x="18642"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72;p14">
              <a:extLst>
                <a:ext uri="{FF2B5EF4-FFF2-40B4-BE49-F238E27FC236}">
                  <a16:creationId xmlns:a16="http://schemas.microsoft.com/office/drawing/2014/main" id="{A5BA47B1-A3D8-C625-B874-D523A6C2D1E1}"/>
                </a:ext>
              </a:extLst>
            </p:cNvPr>
            <p:cNvSpPr txBox="1"/>
            <p:nvPr/>
          </p:nvSpPr>
          <p:spPr>
            <a:xfrm>
              <a:off x="0" y="-38100"/>
              <a:ext cx="2187521" cy="267874"/>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3" name="Google Shape;170;p14">
            <a:extLst>
              <a:ext uri="{FF2B5EF4-FFF2-40B4-BE49-F238E27FC236}">
                <a16:creationId xmlns:a16="http://schemas.microsoft.com/office/drawing/2014/main" id="{58F127A7-25BC-2F20-3595-2D27C5AC434C}"/>
              </a:ext>
            </a:extLst>
          </p:cNvPr>
          <p:cNvGrpSpPr/>
          <p:nvPr/>
        </p:nvGrpSpPr>
        <p:grpSpPr>
          <a:xfrm>
            <a:off x="1618106" y="3008273"/>
            <a:ext cx="2162635" cy="1017085"/>
            <a:chOff x="0" y="-38100"/>
            <a:chExt cx="2187522" cy="267874"/>
          </a:xfrm>
        </p:grpSpPr>
        <p:sp>
          <p:nvSpPr>
            <p:cNvPr id="14" name="Google Shape;171;p14">
              <a:extLst>
                <a:ext uri="{FF2B5EF4-FFF2-40B4-BE49-F238E27FC236}">
                  <a16:creationId xmlns:a16="http://schemas.microsoft.com/office/drawing/2014/main" id="{B054DF57-E7A4-0026-C613-FBFF09ED9AAF}"/>
                </a:ext>
              </a:extLst>
            </p:cNvPr>
            <p:cNvSpPr/>
            <p:nvPr/>
          </p:nvSpPr>
          <p:spPr>
            <a:xfrm>
              <a:off x="0" y="0"/>
              <a:ext cx="2187522" cy="229774"/>
            </a:xfrm>
            <a:custGeom>
              <a:avLst/>
              <a:gdLst/>
              <a:ahLst/>
              <a:cxnLst/>
              <a:rect l="l" t="t" r="r" b="b"/>
              <a:pathLst>
                <a:path w="2187522" h="229774" extrusionOk="0">
                  <a:moveTo>
                    <a:pt x="18642" y="0"/>
                  </a:moveTo>
                  <a:lnTo>
                    <a:pt x="2168879" y="0"/>
                  </a:lnTo>
                  <a:cubicBezTo>
                    <a:pt x="2179175" y="0"/>
                    <a:pt x="2187522" y="8346"/>
                    <a:pt x="2187522" y="18642"/>
                  </a:cubicBezTo>
                  <a:lnTo>
                    <a:pt x="2187522" y="211132"/>
                  </a:lnTo>
                  <a:cubicBezTo>
                    <a:pt x="2187522" y="221428"/>
                    <a:pt x="2179175" y="229774"/>
                    <a:pt x="2168879" y="229774"/>
                  </a:cubicBezTo>
                  <a:lnTo>
                    <a:pt x="18642" y="229774"/>
                  </a:lnTo>
                  <a:cubicBezTo>
                    <a:pt x="8346" y="229774"/>
                    <a:pt x="0" y="221428"/>
                    <a:pt x="0" y="211132"/>
                  </a:cubicBezTo>
                  <a:lnTo>
                    <a:pt x="0" y="18642"/>
                  </a:lnTo>
                  <a:cubicBezTo>
                    <a:pt x="0" y="8346"/>
                    <a:pt x="8346" y="0"/>
                    <a:pt x="18642"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72;p14">
              <a:extLst>
                <a:ext uri="{FF2B5EF4-FFF2-40B4-BE49-F238E27FC236}">
                  <a16:creationId xmlns:a16="http://schemas.microsoft.com/office/drawing/2014/main" id="{57AF46C5-403D-2405-D51F-8EC9598D6D4C}"/>
                </a:ext>
              </a:extLst>
            </p:cNvPr>
            <p:cNvSpPr txBox="1"/>
            <p:nvPr/>
          </p:nvSpPr>
          <p:spPr>
            <a:xfrm>
              <a:off x="0" y="-38100"/>
              <a:ext cx="2187521" cy="267874"/>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47" name="Google Shape;147;p13">
            <a:extLst>
              <a:ext uri="{FF2B5EF4-FFF2-40B4-BE49-F238E27FC236}">
                <a16:creationId xmlns:a16="http://schemas.microsoft.com/office/drawing/2014/main" id="{C1CD3815-933B-401B-EED2-DDA24837BA03}"/>
              </a:ext>
            </a:extLst>
          </p:cNvPr>
          <p:cNvGrpSpPr/>
          <p:nvPr/>
        </p:nvGrpSpPr>
        <p:grpSpPr>
          <a:xfrm>
            <a:off x="3325874" y="1734591"/>
            <a:ext cx="7591170" cy="114294"/>
            <a:chOff x="0" y="-38100"/>
            <a:chExt cx="1036797" cy="308013"/>
          </a:xfrm>
        </p:grpSpPr>
        <p:sp>
          <p:nvSpPr>
            <p:cNvPr id="148" name="Google Shape;148;p13">
              <a:extLst>
                <a:ext uri="{FF2B5EF4-FFF2-40B4-BE49-F238E27FC236}">
                  <a16:creationId xmlns:a16="http://schemas.microsoft.com/office/drawing/2014/main" id="{295DB1C4-5234-D019-47EE-F1FD196BC22F}"/>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3">
              <a:extLst>
                <a:ext uri="{FF2B5EF4-FFF2-40B4-BE49-F238E27FC236}">
                  <a16:creationId xmlns:a16="http://schemas.microsoft.com/office/drawing/2014/main" id="{6EF15B58-DEE2-2BBE-E471-4F070BB08808}"/>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50" name="Google Shape;150;p13">
            <a:extLst>
              <a:ext uri="{FF2B5EF4-FFF2-40B4-BE49-F238E27FC236}">
                <a16:creationId xmlns:a16="http://schemas.microsoft.com/office/drawing/2014/main" id="{21FFB4E5-F5BC-455D-5D2F-BB4CDDBB3AA6}"/>
              </a:ext>
            </a:extLst>
          </p:cNvPr>
          <p:cNvSpPr/>
          <p:nvPr/>
        </p:nvSpPr>
        <p:spPr>
          <a:xfrm>
            <a:off x="447220" y="399215"/>
            <a:ext cx="1672695" cy="1672695"/>
          </a:xfrm>
          <a:custGeom>
            <a:avLst/>
            <a:gdLst/>
            <a:ahLst/>
            <a:cxnLst/>
            <a:rect l="l" t="t" r="r" b="b"/>
            <a:pathLst>
              <a:path w="1672695" h="1672695" extrusionOk="0">
                <a:moveTo>
                  <a:pt x="0" y="0"/>
                </a:moveTo>
                <a:lnTo>
                  <a:pt x="1672695" y="0"/>
                </a:lnTo>
                <a:lnTo>
                  <a:pt x="1672695" y="1672695"/>
                </a:lnTo>
                <a:lnTo>
                  <a:pt x="0" y="1672695"/>
                </a:lnTo>
                <a:lnTo>
                  <a:pt x="0" y="0"/>
                </a:lnTo>
                <a:close/>
              </a:path>
            </a:pathLst>
          </a:custGeom>
          <a:blipFill rotWithShape="1">
            <a:blip r:embed="rId3">
              <a:alphaModFix/>
            </a:blip>
            <a:stretch>
              <a:fillRect/>
            </a:stretch>
          </a:blipFill>
          <a:ln>
            <a:noFill/>
          </a:ln>
        </p:spPr>
      </p:sp>
      <p:sp>
        <p:nvSpPr>
          <p:cNvPr id="151" name="Google Shape;151;p13">
            <a:extLst>
              <a:ext uri="{FF2B5EF4-FFF2-40B4-BE49-F238E27FC236}">
                <a16:creationId xmlns:a16="http://schemas.microsoft.com/office/drawing/2014/main" id="{698C83ED-68E0-23E1-0CF9-B513618EE565}"/>
              </a:ext>
            </a:extLst>
          </p:cNvPr>
          <p:cNvSpPr txBox="1"/>
          <p:nvPr/>
        </p:nvSpPr>
        <p:spPr>
          <a:xfrm>
            <a:off x="3225512" y="1108153"/>
            <a:ext cx="14192693" cy="849463"/>
          </a:xfrm>
          <a:prstGeom prst="rect">
            <a:avLst/>
          </a:prstGeom>
          <a:noFill/>
          <a:ln>
            <a:noFill/>
          </a:ln>
        </p:spPr>
        <p:txBody>
          <a:bodyPr spcFirstLastPara="1" wrap="square" lIns="0" tIns="0" rIns="0" bIns="0" anchor="t" anchorCtr="0">
            <a:spAutoFit/>
          </a:bodyPr>
          <a:lstStyle/>
          <a:p>
            <a:pPr marL="0" marR="0" lvl="0" indent="0" algn="l" rtl="0">
              <a:lnSpc>
                <a:spcPct val="91999"/>
              </a:lnSpc>
              <a:spcBef>
                <a:spcPts val="0"/>
              </a:spcBef>
              <a:spcAft>
                <a:spcPts val="0"/>
              </a:spcAft>
              <a:buNone/>
            </a:pPr>
            <a:r>
              <a:rPr lang="en-US" sz="6000" b="1" i="0" u="none" strike="noStrike" cap="none" dirty="0">
                <a:solidFill>
                  <a:srgbClr val="1E1A1B"/>
                </a:solidFill>
                <a:latin typeface="News Cycle"/>
                <a:ea typeface="News Cycle"/>
                <a:cs typeface="News Cycle"/>
                <a:sym typeface="News Cycle"/>
              </a:rPr>
              <a:t>Luck Swallows Everything by Galen Strawson </a:t>
            </a:r>
            <a:endParaRPr sz="6000" dirty="0"/>
          </a:p>
        </p:txBody>
      </p:sp>
      <p:grpSp>
        <p:nvGrpSpPr>
          <p:cNvPr id="2" name="Google Shape;147;p13">
            <a:extLst>
              <a:ext uri="{FF2B5EF4-FFF2-40B4-BE49-F238E27FC236}">
                <a16:creationId xmlns:a16="http://schemas.microsoft.com/office/drawing/2014/main" id="{3631AD57-3071-999C-CEE4-F67DA172330D}"/>
              </a:ext>
            </a:extLst>
          </p:cNvPr>
          <p:cNvGrpSpPr/>
          <p:nvPr/>
        </p:nvGrpSpPr>
        <p:grpSpPr>
          <a:xfrm>
            <a:off x="12022641" y="1783507"/>
            <a:ext cx="4807083" cy="130755"/>
            <a:chOff x="0" y="-38100"/>
            <a:chExt cx="1036797" cy="308013"/>
          </a:xfrm>
        </p:grpSpPr>
        <p:sp>
          <p:nvSpPr>
            <p:cNvPr id="3" name="Google Shape;148;p13">
              <a:extLst>
                <a:ext uri="{FF2B5EF4-FFF2-40B4-BE49-F238E27FC236}">
                  <a16:creationId xmlns:a16="http://schemas.microsoft.com/office/drawing/2014/main" id="{E67DAEE9-C046-0EF8-AF0F-38F3EB217481}"/>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49;p13">
              <a:extLst>
                <a:ext uri="{FF2B5EF4-FFF2-40B4-BE49-F238E27FC236}">
                  <a16:creationId xmlns:a16="http://schemas.microsoft.com/office/drawing/2014/main" id="{AE6E8360-59B8-6973-5D6F-020596CF1B9E}"/>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0" name="テキスト ボックス 9">
            <a:extLst>
              <a:ext uri="{FF2B5EF4-FFF2-40B4-BE49-F238E27FC236}">
                <a16:creationId xmlns:a16="http://schemas.microsoft.com/office/drawing/2014/main" id="{7E782A42-8B24-1975-F60B-B91E3ED40B26}"/>
              </a:ext>
            </a:extLst>
          </p:cNvPr>
          <p:cNvSpPr txBox="1"/>
          <p:nvPr/>
        </p:nvSpPr>
        <p:spPr>
          <a:xfrm>
            <a:off x="1878526" y="3122567"/>
            <a:ext cx="1641796" cy="1015663"/>
          </a:xfrm>
          <a:prstGeom prst="rect">
            <a:avLst/>
          </a:prstGeom>
          <a:noFill/>
        </p:spPr>
        <p:txBody>
          <a:bodyPr wrap="none" rtlCol="0">
            <a:spAutoFit/>
          </a:bodyPr>
          <a:lstStyle/>
          <a:p>
            <a:r>
              <a:rPr lang="en-US" altLang="ja-JP" sz="6000" b="1" dirty="0">
                <a:latin typeface="News Cycle" panose="020B0600070205080204" charset="2"/>
              </a:rPr>
              <a:t>Luck</a:t>
            </a:r>
            <a:endParaRPr kumimoji="1" lang="ja-JP" altLang="en-US" sz="6000" b="1" dirty="0">
              <a:latin typeface="News Cycle" panose="020B0600070205080204" charset="2"/>
            </a:endParaRPr>
          </a:p>
        </p:txBody>
      </p:sp>
      <p:sp>
        <p:nvSpPr>
          <p:cNvPr id="5" name="テキスト ボックス 4">
            <a:extLst>
              <a:ext uri="{FF2B5EF4-FFF2-40B4-BE49-F238E27FC236}">
                <a16:creationId xmlns:a16="http://schemas.microsoft.com/office/drawing/2014/main" id="{CB39A0FA-9764-7D76-4EED-55C66A40ABE5}"/>
              </a:ext>
            </a:extLst>
          </p:cNvPr>
          <p:cNvSpPr txBox="1"/>
          <p:nvPr/>
        </p:nvSpPr>
        <p:spPr>
          <a:xfrm>
            <a:off x="4041160" y="3307232"/>
            <a:ext cx="13411044" cy="707886"/>
          </a:xfrm>
          <a:prstGeom prst="rect">
            <a:avLst/>
          </a:prstGeom>
          <a:noFill/>
        </p:spPr>
        <p:txBody>
          <a:bodyPr wrap="none" rtlCol="0">
            <a:spAutoFit/>
          </a:bodyPr>
          <a:lstStyle/>
          <a:p>
            <a:r>
              <a:rPr kumimoji="1" lang="ja-JP" altLang="en-US" sz="3600" dirty="0">
                <a:latin typeface="News Cycle" panose="020B0600070205080204" charset="2"/>
              </a:rPr>
              <a:t>➡</a:t>
            </a:r>
            <a:r>
              <a:rPr lang="en-US" altLang="ja-JP" sz="3600" dirty="0">
                <a:latin typeface="News Cycle" panose="020B0600070205080204" charset="2"/>
              </a:rPr>
              <a:t> </a:t>
            </a:r>
            <a:r>
              <a:rPr lang="en-US" altLang="ja-JP" sz="4000" dirty="0">
                <a:latin typeface="News Cycle" panose="020B0600070205080204" charset="2"/>
              </a:rPr>
              <a:t>factors beyond one's control, such as environment and genetics</a:t>
            </a:r>
            <a:r>
              <a:rPr lang="en-US" altLang="ja-JP" dirty="0"/>
              <a:t>.</a:t>
            </a:r>
            <a:endParaRPr kumimoji="1" lang="ja-JP" altLang="en-US" dirty="0"/>
          </a:p>
        </p:txBody>
      </p:sp>
      <p:sp>
        <p:nvSpPr>
          <p:cNvPr id="7" name="テキスト ボックス 6">
            <a:extLst>
              <a:ext uri="{FF2B5EF4-FFF2-40B4-BE49-F238E27FC236}">
                <a16:creationId xmlns:a16="http://schemas.microsoft.com/office/drawing/2014/main" id="{3BE8EA9A-6DB6-DFE6-2D59-231059CBF6CB}"/>
              </a:ext>
            </a:extLst>
          </p:cNvPr>
          <p:cNvSpPr txBox="1"/>
          <p:nvPr/>
        </p:nvSpPr>
        <p:spPr>
          <a:xfrm>
            <a:off x="525284" y="6385243"/>
            <a:ext cx="11038531" cy="1446550"/>
          </a:xfrm>
          <a:prstGeom prst="rect">
            <a:avLst/>
          </a:prstGeom>
          <a:noFill/>
        </p:spPr>
        <p:txBody>
          <a:bodyPr wrap="square">
            <a:spAutoFit/>
          </a:bodyPr>
          <a:lstStyle/>
          <a:p>
            <a:r>
              <a:rPr lang="en-US" altLang="ja-JP" sz="4400" dirty="0">
                <a:latin typeface="News Cycle" panose="020B0600070205080204" charset="2"/>
              </a:rPr>
              <a:t>“Does our inability absolutely to control what kind of person we are mean that we lack free will?” </a:t>
            </a:r>
            <a:endParaRPr lang="ja-JP" altLang="ja-JP" sz="4400" dirty="0">
              <a:latin typeface="News Cycle" panose="020B0600070205080204" charset="2"/>
            </a:endParaRPr>
          </a:p>
        </p:txBody>
      </p:sp>
      <p:sp>
        <p:nvSpPr>
          <p:cNvPr id="8" name="テキスト ボックス 7">
            <a:extLst>
              <a:ext uri="{FF2B5EF4-FFF2-40B4-BE49-F238E27FC236}">
                <a16:creationId xmlns:a16="http://schemas.microsoft.com/office/drawing/2014/main" id="{D4ACB70A-3668-1C01-2AF7-4B1045C0814A}"/>
              </a:ext>
            </a:extLst>
          </p:cNvPr>
          <p:cNvSpPr txBox="1"/>
          <p:nvPr/>
        </p:nvSpPr>
        <p:spPr>
          <a:xfrm>
            <a:off x="12411307" y="6600686"/>
            <a:ext cx="2172390" cy="1015663"/>
          </a:xfrm>
          <a:prstGeom prst="rect">
            <a:avLst/>
          </a:prstGeom>
          <a:noFill/>
        </p:spPr>
        <p:txBody>
          <a:bodyPr wrap="none" rtlCol="0">
            <a:spAutoFit/>
          </a:bodyPr>
          <a:lstStyle/>
          <a:p>
            <a:r>
              <a:rPr kumimoji="1" lang="ja-JP" altLang="en-US" sz="6000" b="1" dirty="0">
                <a:latin typeface="News Cycle" panose="020B0600070205080204" charset="2"/>
              </a:rPr>
              <a:t>➡</a:t>
            </a:r>
            <a:r>
              <a:rPr kumimoji="1" lang="en-US" altLang="ja-JP" sz="6000" b="1" dirty="0">
                <a:latin typeface="News Cycle" panose="020B0600070205080204" charset="2"/>
              </a:rPr>
              <a:t>YES</a:t>
            </a:r>
            <a:endParaRPr kumimoji="1" lang="ja-JP" altLang="en-US" sz="6000" b="1" dirty="0">
              <a:latin typeface="News Cycle" panose="020B0600070205080204" charset="2"/>
            </a:endParaRPr>
          </a:p>
        </p:txBody>
      </p:sp>
    </p:spTree>
    <p:extLst>
      <p:ext uri="{BB962C8B-B14F-4D97-AF65-F5344CB8AC3E}">
        <p14:creationId xmlns:p14="http://schemas.microsoft.com/office/powerpoint/2010/main" val="2692931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7E8"/>
        </a:solidFill>
        <a:effectLst/>
      </p:bgPr>
    </p:bg>
    <p:spTree>
      <p:nvGrpSpPr>
        <p:cNvPr id="1" name="Shape 85"/>
        <p:cNvGrpSpPr/>
        <p:nvPr/>
      </p:nvGrpSpPr>
      <p:grpSpPr>
        <a:xfrm>
          <a:off x="0" y="0"/>
          <a:ext cx="0" cy="0"/>
          <a:chOff x="0" y="0"/>
          <a:chExt cx="0" cy="0"/>
        </a:xfrm>
      </p:grpSpPr>
      <p:grpSp>
        <p:nvGrpSpPr>
          <p:cNvPr id="86" name="Google Shape;86;p10"/>
          <p:cNvGrpSpPr/>
          <p:nvPr/>
        </p:nvGrpSpPr>
        <p:grpSpPr>
          <a:xfrm>
            <a:off x="-26772" y="-253752"/>
            <a:ext cx="2223562" cy="10578852"/>
            <a:chOff x="0" y="-47625"/>
            <a:chExt cx="1634336" cy="2786200"/>
          </a:xfrm>
        </p:grpSpPr>
        <p:sp>
          <p:nvSpPr>
            <p:cNvPr id="87" name="Google Shape;87;p10"/>
            <p:cNvSpPr/>
            <p:nvPr/>
          </p:nvSpPr>
          <p:spPr>
            <a:xfrm>
              <a:off x="0" y="0"/>
              <a:ext cx="1634336" cy="2738575"/>
            </a:xfrm>
            <a:custGeom>
              <a:avLst/>
              <a:gdLst/>
              <a:ahLst/>
              <a:cxnLst/>
              <a:rect l="l" t="t" r="r" b="b"/>
              <a:pathLst>
                <a:path w="1634336" h="2738575" extrusionOk="0">
                  <a:moveTo>
                    <a:pt x="0" y="0"/>
                  </a:moveTo>
                  <a:lnTo>
                    <a:pt x="1634336" y="0"/>
                  </a:lnTo>
                  <a:lnTo>
                    <a:pt x="1634336" y="2738575"/>
                  </a:lnTo>
                  <a:lnTo>
                    <a:pt x="0" y="2738575"/>
                  </a:lnTo>
                  <a:close/>
                </a:path>
              </a:pathLst>
            </a:custGeom>
            <a:solidFill>
              <a:srgbClr val="2DCD9D"/>
            </a:solidFill>
            <a:ln>
              <a:noFill/>
            </a:ln>
          </p:spPr>
        </p:sp>
        <p:sp>
          <p:nvSpPr>
            <p:cNvPr id="88" name="Google Shape;88;p10"/>
            <p:cNvSpPr txBox="1"/>
            <p:nvPr/>
          </p:nvSpPr>
          <p:spPr>
            <a:xfrm>
              <a:off x="0" y="-47625"/>
              <a:ext cx="1634336" cy="2786200"/>
            </a:xfrm>
            <a:prstGeom prst="rect">
              <a:avLst/>
            </a:prstGeom>
            <a:no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dirty="0">
                <a:solidFill>
                  <a:schemeClr val="dk1"/>
                </a:solidFill>
                <a:latin typeface="Calibri"/>
                <a:ea typeface="Calibri"/>
                <a:cs typeface="Calibri"/>
                <a:sym typeface="Calibri"/>
              </a:endParaRPr>
            </a:p>
          </p:txBody>
        </p:sp>
      </p:grpSp>
      <p:sp>
        <p:nvSpPr>
          <p:cNvPr id="89" name="Google Shape;89;p10"/>
          <p:cNvSpPr txBox="1"/>
          <p:nvPr/>
        </p:nvSpPr>
        <p:spPr>
          <a:xfrm>
            <a:off x="12777470" y="252190"/>
            <a:ext cx="6476100" cy="738664"/>
          </a:xfrm>
          <a:prstGeom prst="rect">
            <a:avLst/>
          </a:prstGeom>
          <a:noFill/>
          <a:ln>
            <a:noFill/>
          </a:ln>
        </p:spPr>
        <p:txBody>
          <a:bodyPr spcFirstLastPara="1" wrap="square" lIns="0" tIns="0" rIns="0" bIns="0" anchor="t" anchorCtr="0">
            <a:spAutoFit/>
          </a:bodyPr>
          <a:lstStyle/>
          <a:p>
            <a:pPr lvl="0"/>
            <a:r>
              <a:rPr lang="en-US" altLang="ja-JP" sz="4800" dirty="0">
                <a:latin typeface="News Cycle" panose="020B0600070205080204" charset="2"/>
              </a:rPr>
              <a:t>Supporting literature</a:t>
            </a:r>
            <a:endParaRPr sz="4800" dirty="0">
              <a:latin typeface="News Cycle" panose="020B0600070205080204" charset="2"/>
            </a:endParaRPr>
          </a:p>
        </p:txBody>
      </p:sp>
      <p:sp>
        <p:nvSpPr>
          <p:cNvPr id="96" name="Google Shape;96;p10"/>
          <p:cNvSpPr txBox="1"/>
          <p:nvPr/>
        </p:nvSpPr>
        <p:spPr>
          <a:xfrm>
            <a:off x="3551429" y="2927509"/>
            <a:ext cx="13759366" cy="2215991"/>
          </a:xfrm>
          <a:prstGeom prst="rect">
            <a:avLst/>
          </a:prstGeom>
          <a:noFill/>
          <a:ln>
            <a:noFill/>
          </a:ln>
        </p:spPr>
        <p:txBody>
          <a:bodyPr spcFirstLastPara="1" wrap="square" lIns="0" tIns="0" rIns="0" bIns="0" anchor="t" anchorCtr="0">
            <a:spAutoFit/>
          </a:bodyPr>
          <a:lstStyle/>
          <a:p>
            <a:pPr lvl="0"/>
            <a:r>
              <a:rPr lang="ja-JP" altLang="ja-JP" sz="3600" dirty="0">
                <a:latin typeface="News Cycle" panose="020B0600070205080204" charset="2"/>
              </a:rPr>
              <a:t> </a:t>
            </a:r>
            <a:r>
              <a:rPr lang="en-US" altLang="ja-JP" sz="3600" dirty="0">
                <a:latin typeface="News Cycle" panose="020B0600070205080204" charset="2"/>
              </a:rPr>
              <a:t>“if all of our behavior were 'in the cards' before we were born – in the sense that things happened before we came to exist that, by way of a deterministic causal process, inevitably result in our behavior – then we cannot legitimately be blamed for our wrongdoing.” (</a:t>
            </a:r>
            <a:r>
              <a:rPr lang="en-US" altLang="ja-JP" sz="3600" dirty="0" err="1">
                <a:latin typeface="News Cycle" panose="020B0600070205080204" charset="2"/>
              </a:rPr>
              <a:t>Pereboom</a:t>
            </a:r>
            <a:r>
              <a:rPr lang="en-US" altLang="ja-JP" sz="3600" dirty="0">
                <a:latin typeface="News Cycle" panose="020B0600070205080204" charset="2"/>
              </a:rPr>
              <a:t>, 2001, p.6)</a:t>
            </a:r>
            <a:endParaRPr sz="3600" dirty="0">
              <a:latin typeface="News Cycle" panose="020B0600070205080204" charset="2"/>
            </a:endParaRPr>
          </a:p>
        </p:txBody>
      </p:sp>
      <p:sp>
        <p:nvSpPr>
          <p:cNvPr id="97" name="Google Shape;97;p10"/>
          <p:cNvSpPr txBox="1"/>
          <p:nvPr/>
        </p:nvSpPr>
        <p:spPr>
          <a:xfrm>
            <a:off x="2816697" y="5883770"/>
            <a:ext cx="7743507" cy="947952"/>
          </a:xfrm>
          <a:prstGeom prst="rect">
            <a:avLst/>
          </a:prstGeom>
          <a:noFill/>
          <a:ln>
            <a:noFill/>
          </a:ln>
        </p:spPr>
        <p:txBody>
          <a:bodyPr spcFirstLastPara="1" wrap="square" lIns="0" tIns="0" rIns="0" bIns="0" anchor="t" anchorCtr="0">
            <a:spAutoFit/>
          </a:bodyPr>
          <a:lstStyle/>
          <a:p>
            <a:pPr>
              <a:lnSpc>
                <a:spcPct val="140000"/>
              </a:lnSpc>
            </a:pPr>
            <a:r>
              <a:rPr lang="en-US" altLang="ja-JP" sz="4400" b="1" dirty="0">
                <a:latin typeface="News Cycle" panose="020B0600070205080204" charset="2"/>
                <a:ea typeface="News Cycle"/>
                <a:cs typeface="News Cycle"/>
                <a:sym typeface="News Cycle"/>
              </a:rPr>
              <a:t>When determinism is false</a:t>
            </a:r>
            <a:endParaRPr lang="en-US" altLang="ja-JP" sz="4400" b="1" dirty="0">
              <a:latin typeface="News Cycle" panose="020B0600070205080204" charset="2"/>
            </a:endParaRPr>
          </a:p>
        </p:txBody>
      </p:sp>
      <p:sp>
        <p:nvSpPr>
          <p:cNvPr id="98" name="Google Shape;98;p10"/>
          <p:cNvSpPr txBox="1"/>
          <p:nvPr/>
        </p:nvSpPr>
        <p:spPr>
          <a:xfrm>
            <a:off x="2721786" y="1445546"/>
            <a:ext cx="6422214" cy="947952"/>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4400" b="1" i="0" u="none" strike="noStrike" cap="none" dirty="0">
                <a:solidFill>
                  <a:srgbClr val="000000"/>
                </a:solidFill>
                <a:latin typeface="News Cycle"/>
                <a:ea typeface="News Cycle"/>
                <a:cs typeface="News Cycle"/>
                <a:sym typeface="News Cycle"/>
              </a:rPr>
              <a:t>When determinism is true</a:t>
            </a:r>
            <a:endParaRPr sz="4400" b="1" dirty="0"/>
          </a:p>
        </p:txBody>
      </p:sp>
      <p:sp>
        <p:nvSpPr>
          <p:cNvPr id="99" name="Google Shape;99;p10"/>
          <p:cNvSpPr/>
          <p:nvPr/>
        </p:nvSpPr>
        <p:spPr>
          <a:xfrm>
            <a:off x="16230679" y="8292050"/>
            <a:ext cx="1742760" cy="1742760"/>
          </a:xfrm>
          <a:custGeom>
            <a:avLst/>
            <a:gdLst/>
            <a:ahLst/>
            <a:cxnLst/>
            <a:rect l="l" t="t" r="r" b="b"/>
            <a:pathLst>
              <a:path w="1742760" h="1742760" extrusionOk="0">
                <a:moveTo>
                  <a:pt x="0" y="0"/>
                </a:moveTo>
                <a:lnTo>
                  <a:pt x="1742761" y="0"/>
                </a:lnTo>
                <a:lnTo>
                  <a:pt x="1742761" y="1742760"/>
                </a:lnTo>
                <a:lnTo>
                  <a:pt x="0" y="1742760"/>
                </a:lnTo>
                <a:lnTo>
                  <a:pt x="0" y="0"/>
                </a:lnTo>
                <a:close/>
              </a:path>
            </a:pathLst>
          </a:custGeom>
          <a:blipFill rotWithShape="1">
            <a:blip r:embed="rId3">
              <a:alphaModFix/>
            </a:blip>
            <a:stretch>
              <a:fillRect/>
            </a:stretch>
          </a:blipFill>
          <a:ln>
            <a:noFill/>
          </a:ln>
        </p:spPr>
      </p:sp>
      <p:sp>
        <p:nvSpPr>
          <p:cNvPr id="9" name="テキスト ボックス 8">
            <a:extLst>
              <a:ext uri="{FF2B5EF4-FFF2-40B4-BE49-F238E27FC236}">
                <a16:creationId xmlns:a16="http://schemas.microsoft.com/office/drawing/2014/main" id="{20A2AF63-1A28-1BFF-5268-BD19A8F583FD}"/>
              </a:ext>
            </a:extLst>
          </p:cNvPr>
          <p:cNvSpPr txBox="1"/>
          <p:nvPr/>
        </p:nvSpPr>
        <p:spPr>
          <a:xfrm>
            <a:off x="4348976" y="7984273"/>
            <a:ext cx="184731" cy="307777"/>
          </a:xfrm>
          <a:prstGeom prst="rect">
            <a:avLst/>
          </a:prstGeom>
          <a:noFill/>
        </p:spPr>
        <p:txBody>
          <a:bodyPr wrap="square" rtlCol="0">
            <a:spAutoFit/>
          </a:bodyPr>
          <a:lstStyle/>
          <a:p>
            <a:endParaRPr kumimoji="1" lang="ja-JP" altLang="en-US" dirty="0"/>
          </a:p>
        </p:txBody>
      </p:sp>
      <p:sp>
        <p:nvSpPr>
          <p:cNvPr id="10" name="テキスト ボックス 9">
            <a:extLst>
              <a:ext uri="{FF2B5EF4-FFF2-40B4-BE49-F238E27FC236}">
                <a16:creationId xmlns:a16="http://schemas.microsoft.com/office/drawing/2014/main" id="{FEBE0FA0-80D6-83F8-9D1A-ABF70E871575}"/>
              </a:ext>
            </a:extLst>
          </p:cNvPr>
          <p:cNvSpPr txBox="1"/>
          <p:nvPr/>
        </p:nvSpPr>
        <p:spPr>
          <a:xfrm>
            <a:off x="3551429" y="7198019"/>
            <a:ext cx="13290830" cy="2308324"/>
          </a:xfrm>
          <a:prstGeom prst="rect">
            <a:avLst/>
          </a:prstGeom>
          <a:noFill/>
        </p:spPr>
        <p:txBody>
          <a:bodyPr wrap="square" rtlCol="0">
            <a:spAutoFit/>
          </a:bodyPr>
          <a:lstStyle/>
          <a:p>
            <a:r>
              <a:rPr lang="en-US" altLang="ja-JP" sz="3600" dirty="0">
                <a:latin typeface="News Cycle" panose="020B0600070205080204" charset="2"/>
              </a:rPr>
              <a:t>“not only is determinism incompatible with moral responsibility, but so is the sort of indeterminacy specified by the standard interpretation of quantum mechanics, if that is the only sort of indeterminacy there is.” (</a:t>
            </a:r>
            <a:r>
              <a:rPr lang="en-US" altLang="ja-JP" sz="3600" dirty="0" err="1">
                <a:latin typeface="News Cycle" panose="020B0600070205080204" charset="2"/>
              </a:rPr>
              <a:t>Pereboom</a:t>
            </a:r>
            <a:r>
              <a:rPr lang="en-US" altLang="ja-JP" sz="3600" dirty="0">
                <a:latin typeface="News Cycle" panose="020B0600070205080204" charset="2"/>
              </a:rPr>
              <a:t>, 2001, p.18)</a:t>
            </a:r>
            <a:endParaRPr kumimoji="1" lang="ja-JP" altLang="en-US" sz="3600" dirty="0">
              <a:latin typeface="News Cycle" panose="020B0600070205080204" charset="2"/>
            </a:endParaRPr>
          </a:p>
        </p:txBody>
      </p:sp>
      <p:grpSp>
        <p:nvGrpSpPr>
          <p:cNvPr id="13" name="Google Shape;147;p13">
            <a:extLst>
              <a:ext uri="{FF2B5EF4-FFF2-40B4-BE49-F238E27FC236}">
                <a16:creationId xmlns:a16="http://schemas.microsoft.com/office/drawing/2014/main" id="{669DD267-BF6C-270D-CDB0-261A5CD14BA3}"/>
              </a:ext>
            </a:extLst>
          </p:cNvPr>
          <p:cNvGrpSpPr/>
          <p:nvPr/>
        </p:nvGrpSpPr>
        <p:grpSpPr>
          <a:xfrm>
            <a:off x="7499781" y="6681222"/>
            <a:ext cx="1335013" cy="73105"/>
            <a:chOff x="0" y="-38100"/>
            <a:chExt cx="1036797" cy="308013"/>
          </a:xfrm>
        </p:grpSpPr>
        <p:sp>
          <p:nvSpPr>
            <p:cNvPr id="14" name="Google Shape;148;p13">
              <a:extLst>
                <a:ext uri="{FF2B5EF4-FFF2-40B4-BE49-F238E27FC236}">
                  <a16:creationId xmlns:a16="http://schemas.microsoft.com/office/drawing/2014/main" id="{C8BC82A9-7414-5625-3150-C70A5F8AEFAB}"/>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49;p13">
              <a:extLst>
                <a:ext uri="{FF2B5EF4-FFF2-40B4-BE49-F238E27FC236}">
                  <a16:creationId xmlns:a16="http://schemas.microsoft.com/office/drawing/2014/main" id="{C412101A-BEFD-9B0D-5EF4-EDC8B4E745E3}"/>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6" name="Google Shape;147;p13">
            <a:extLst>
              <a:ext uri="{FF2B5EF4-FFF2-40B4-BE49-F238E27FC236}">
                <a16:creationId xmlns:a16="http://schemas.microsoft.com/office/drawing/2014/main" id="{E50E5C18-1DD5-11FC-50EA-A6DFAA4A9044}"/>
              </a:ext>
            </a:extLst>
          </p:cNvPr>
          <p:cNvGrpSpPr/>
          <p:nvPr/>
        </p:nvGrpSpPr>
        <p:grpSpPr>
          <a:xfrm>
            <a:off x="7328605" y="2187239"/>
            <a:ext cx="1256753" cy="96519"/>
            <a:chOff x="0" y="-38100"/>
            <a:chExt cx="1036797" cy="308013"/>
          </a:xfrm>
        </p:grpSpPr>
        <p:sp>
          <p:nvSpPr>
            <p:cNvPr id="17" name="Google Shape;148;p13">
              <a:extLst>
                <a:ext uri="{FF2B5EF4-FFF2-40B4-BE49-F238E27FC236}">
                  <a16:creationId xmlns:a16="http://schemas.microsoft.com/office/drawing/2014/main" id="{2028CE20-0CF6-AF24-216F-2848F6458E9C}"/>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49;p13">
              <a:extLst>
                <a:ext uri="{FF2B5EF4-FFF2-40B4-BE49-F238E27FC236}">
                  <a16:creationId xmlns:a16="http://schemas.microsoft.com/office/drawing/2014/main" id="{D564C9DE-A801-2041-BC6B-E3FDE84CF729}"/>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7E8"/>
        </a:solidFill>
        <a:effectLst/>
      </p:bgPr>
    </p:bg>
    <p:spTree>
      <p:nvGrpSpPr>
        <p:cNvPr id="1" name="Shape 141">
          <a:extLst>
            <a:ext uri="{FF2B5EF4-FFF2-40B4-BE49-F238E27FC236}">
              <a16:creationId xmlns:a16="http://schemas.microsoft.com/office/drawing/2014/main" id="{D9467A9D-D70F-6294-3F92-97362780E78A}"/>
            </a:ext>
          </a:extLst>
        </p:cNvPr>
        <p:cNvGrpSpPr/>
        <p:nvPr/>
      </p:nvGrpSpPr>
      <p:grpSpPr>
        <a:xfrm>
          <a:off x="0" y="0"/>
          <a:ext cx="0" cy="0"/>
          <a:chOff x="0" y="0"/>
          <a:chExt cx="0" cy="0"/>
        </a:xfrm>
      </p:grpSpPr>
      <p:grpSp>
        <p:nvGrpSpPr>
          <p:cNvPr id="17" name="Google Shape;170;p14">
            <a:extLst>
              <a:ext uri="{FF2B5EF4-FFF2-40B4-BE49-F238E27FC236}">
                <a16:creationId xmlns:a16="http://schemas.microsoft.com/office/drawing/2014/main" id="{FBFF0DBA-9D47-EB99-BEB6-4E2B16CD2AFB}"/>
              </a:ext>
            </a:extLst>
          </p:cNvPr>
          <p:cNvGrpSpPr/>
          <p:nvPr/>
        </p:nvGrpSpPr>
        <p:grpSpPr>
          <a:xfrm>
            <a:off x="2449979" y="7404031"/>
            <a:ext cx="3961454" cy="1017085"/>
            <a:chOff x="0" y="-38100"/>
            <a:chExt cx="2187522" cy="267874"/>
          </a:xfrm>
        </p:grpSpPr>
        <p:sp>
          <p:nvSpPr>
            <p:cNvPr id="18" name="Google Shape;171;p14">
              <a:extLst>
                <a:ext uri="{FF2B5EF4-FFF2-40B4-BE49-F238E27FC236}">
                  <a16:creationId xmlns:a16="http://schemas.microsoft.com/office/drawing/2014/main" id="{C6D852DC-A7C6-D93F-00B1-448270CAAA98}"/>
                </a:ext>
              </a:extLst>
            </p:cNvPr>
            <p:cNvSpPr/>
            <p:nvPr/>
          </p:nvSpPr>
          <p:spPr>
            <a:xfrm>
              <a:off x="0" y="0"/>
              <a:ext cx="2187522" cy="229774"/>
            </a:xfrm>
            <a:custGeom>
              <a:avLst/>
              <a:gdLst/>
              <a:ahLst/>
              <a:cxnLst/>
              <a:rect l="l" t="t" r="r" b="b"/>
              <a:pathLst>
                <a:path w="2187522" h="229774" extrusionOk="0">
                  <a:moveTo>
                    <a:pt x="18642" y="0"/>
                  </a:moveTo>
                  <a:lnTo>
                    <a:pt x="2168879" y="0"/>
                  </a:lnTo>
                  <a:cubicBezTo>
                    <a:pt x="2179175" y="0"/>
                    <a:pt x="2187522" y="8346"/>
                    <a:pt x="2187522" y="18642"/>
                  </a:cubicBezTo>
                  <a:lnTo>
                    <a:pt x="2187522" y="211132"/>
                  </a:lnTo>
                  <a:cubicBezTo>
                    <a:pt x="2187522" y="221428"/>
                    <a:pt x="2179175" y="229774"/>
                    <a:pt x="2168879" y="229774"/>
                  </a:cubicBezTo>
                  <a:lnTo>
                    <a:pt x="18642" y="229774"/>
                  </a:lnTo>
                  <a:cubicBezTo>
                    <a:pt x="8346" y="229774"/>
                    <a:pt x="0" y="221428"/>
                    <a:pt x="0" y="211132"/>
                  </a:cubicBezTo>
                  <a:lnTo>
                    <a:pt x="0" y="18642"/>
                  </a:lnTo>
                  <a:cubicBezTo>
                    <a:pt x="0" y="8346"/>
                    <a:pt x="8346" y="0"/>
                    <a:pt x="18642"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72;p14">
              <a:extLst>
                <a:ext uri="{FF2B5EF4-FFF2-40B4-BE49-F238E27FC236}">
                  <a16:creationId xmlns:a16="http://schemas.microsoft.com/office/drawing/2014/main" id="{D8270C51-81F4-C11F-79E9-70B849CBFC50}"/>
                </a:ext>
              </a:extLst>
            </p:cNvPr>
            <p:cNvSpPr txBox="1"/>
            <p:nvPr/>
          </p:nvSpPr>
          <p:spPr>
            <a:xfrm>
              <a:off x="0" y="-38100"/>
              <a:ext cx="2187521" cy="267874"/>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47" name="Google Shape;147;p13">
            <a:extLst>
              <a:ext uri="{FF2B5EF4-FFF2-40B4-BE49-F238E27FC236}">
                <a16:creationId xmlns:a16="http://schemas.microsoft.com/office/drawing/2014/main" id="{5C9D3304-7834-F9F9-8C15-B5E020241AD4}"/>
              </a:ext>
            </a:extLst>
          </p:cNvPr>
          <p:cNvGrpSpPr/>
          <p:nvPr/>
        </p:nvGrpSpPr>
        <p:grpSpPr>
          <a:xfrm>
            <a:off x="3325874" y="1734591"/>
            <a:ext cx="7591170" cy="114294"/>
            <a:chOff x="0" y="-38100"/>
            <a:chExt cx="1036797" cy="308013"/>
          </a:xfrm>
        </p:grpSpPr>
        <p:sp>
          <p:nvSpPr>
            <p:cNvPr id="148" name="Google Shape;148;p13">
              <a:extLst>
                <a:ext uri="{FF2B5EF4-FFF2-40B4-BE49-F238E27FC236}">
                  <a16:creationId xmlns:a16="http://schemas.microsoft.com/office/drawing/2014/main" id="{E2711FDB-7202-11A7-0221-02F34A9C5D11}"/>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3">
              <a:extLst>
                <a:ext uri="{FF2B5EF4-FFF2-40B4-BE49-F238E27FC236}">
                  <a16:creationId xmlns:a16="http://schemas.microsoft.com/office/drawing/2014/main" id="{38F60CEE-BBC0-C22D-622B-3B7AF9DE7DBC}"/>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51" name="Google Shape;151;p13">
            <a:extLst>
              <a:ext uri="{FF2B5EF4-FFF2-40B4-BE49-F238E27FC236}">
                <a16:creationId xmlns:a16="http://schemas.microsoft.com/office/drawing/2014/main" id="{1CF5BB5B-988C-8EB2-07DA-708DBA3B3FCC}"/>
              </a:ext>
            </a:extLst>
          </p:cNvPr>
          <p:cNvSpPr txBox="1"/>
          <p:nvPr/>
        </p:nvSpPr>
        <p:spPr>
          <a:xfrm>
            <a:off x="3225512" y="1108153"/>
            <a:ext cx="14192693" cy="849463"/>
          </a:xfrm>
          <a:prstGeom prst="rect">
            <a:avLst/>
          </a:prstGeom>
          <a:noFill/>
          <a:ln>
            <a:noFill/>
          </a:ln>
        </p:spPr>
        <p:txBody>
          <a:bodyPr spcFirstLastPara="1" wrap="square" lIns="0" tIns="0" rIns="0" bIns="0" anchor="t" anchorCtr="0">
            <a:spAutoFit/>
          </a:bodyPr>
          <a:lstStyle/>
          <a:p>
            <a:pPr marL="0" marR="0" lvl="0" indent="0" algn="l" rtl="0">
              <a:lnSpc>
                <a:spcPct val="91999"/>
              </a:lnSpc>
              <a:spcBef>
                <a:spcPts val="0"/>
              </a:spcBef>
              <a:spcAft>
                <a:spcPts val="0"/>
              </a:spcAft>
              <a:buNone/>
            </a:pPr>
            <a:r>
              <a:rPr lang="en-US" sz="6000" b="1" i="0" u="none" strike="noStrike" cap="none" dirty="0">
                <a:solidFill>
                  <a:srgbClr val="1E1A1B"/>
                </a:solidFill>
                <a:latin typeface="News Cycle"/>
                <a:ea typeface="News Cycle"/>
                <a:cs typeface="News Cycle"/>
                <a:sym typeface="News Cycle"/>
              </a:rPr>
              <a:t>Freedom and Resentment by Peter Strawson </a:t>
            </a:r>
            <a:endParaRPr sz="6000" dirty="0"/>
          </a:p>
        </p:txBody>
      </p:sp>
      <p:grpSp>
        <p:nvGrpSpPr>
          <p:cNvPr id="2" name="Google Shape;147;p13">
            <a:extLst>
              <a:ext uri="{FF2B5EF4-FFF2-40B4-BE49-F238E27FC236}">
                <a16:creationId xmlns:a16="http://schemas.microsoft.com/office/drawing/2014/main" id="{BF7121C9-72B9-E419-20B9-BA32B55CDE0E}"/>
              </a:ext>
            </a:extLst>
          </p:cNvPr>
          <p:cNvGrpSpPr/>
          <p:nvPr/>
        </p:nvGrpSpPr>
        <p:grpSpPr>
          <a:xfrm>
            <a:off x="12022641" y="1783507"/>
            <a:ext cx="4807083" cy="130755"/>
            <a:chOff x="0" y="-38100"/>
            <a:chExt cx="1036797" cy="308013"/>
          </a:xfrm>
        </p:grpSpPr>
        <p:sp>
          <p:nvSpPr>
            <p:cNvPr id="3" name="Google Shape;148;p13">
              <a:extLst>
                <a:ext uri="{FF2B5EF4-FFF2-40B4-BE49-F238E27FC236}">
                  <a16:creationId xmlns:a16="http://schemas.microsoft.com/office/drawing/2014/main" id="{7FC7D99E-80AD-9761-C322-108F97042B7E}"/>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49;p13">
              <a:extLst>
                <a:ext uri="{FF2B5EF4-FFF2-40B4-BE49-F238E27FC236}">
                  <a16:creationId xmlns:a16="http://schemas.microsoft.com/office/drawing/2014/main" id="{E230F594-04EE-D61A-5AD3-326FD789FCDD}"/>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0" name="Google Shape;302;p20">
            <a:extLst>
              <a:ext uri="{FF2B5EF4-FFF2-40B4-BE49-F238E27FC236}">
                <a16:creationId xmlns:a16="http://schemas.microsoft.com/office/drawing/2014/main" id="{01188DC6-4702-ED68-5152-32C4BD5EBB20}"/>
              </a:ext>
            </a:extLst>
          </p:cNvPr>
          <p:cNvSpPr/>
          <p:nvPr/>
        </p:nvSpPr>
        <p:spPr>
          <a:xfrm>
            <a:off x="418193" y="454739"/>
            <a:ext cx="1905000" cy="1905000"/>
          </a:xfrm>
          <a:custGeom>
            <a:avLst/>
            <a:gdLst/>
            <a:ahLst/>
            <a:cxnLst/>
            <a:rect l="l" t="t" r="r" b="b"/>
            <a:pathLst>
              <a:path w="1905000" h="1905000" extrusionOk="0">
                <a:moveTo>
                  <a:pt x="0" y="0"/>
                </a:moveTo>
                <a:lnTo>
                  <a:pt x="1905000" y="0"/>
                </a:lnTo>
                <a:lnTo>
                  <a:pt x="1905000" y="1905000"/>
                </a:lnTo>
                <a:lnTo>
                  <a:pt x="0" y="1905000"/>
                </a:lnTo>
                <a:lnTo>
                  <a:pt x="0" y="0"/>
                </a:lnTo>
                <a:close/>
              </a:path>
            </a:pathLst>
          </a:custGeom>
          <a:blipFill rotWithShape="1">
            <a:blip r:embed="rId3">
              <a:alphaModFix/>
            </a:blip>
            <a:stretch>
              <a:fillRect/>
            </a:stretch>
          </a:blipFill>
          <a:ln>
            <a:noFill/>
          </a:ln>
        </p:spPr>
      </p:sp>
      <p:sp>
        <p:nvSpPr>
          <p:cNvPr id="12" name="テキスト ボックス 11">
            <a:extLst>
              <a:ext uri="{FF2B5EF4-FFF2-40B4-BE49-F238E27FC236}">
                <a16:creationId xmlns:a16="http://schemas.microsoft.com/office/drawing/2014/main" id="{927D7CDF-11F4-B9A6-6471-35F3EC74E14C}"/>
              </a:ext>
            </a:extLst>
          </p:cNvPr>
          <p:cNvSpPr txBox="1"/>
          <p:nvPr/>
        </p:nvSpPr>
        <p:spPr>
          <a:xfrm>
            <a:off x="2449979" y="3565845"/>
            <a:ext cx="14722390" cy="2862322"/>
          </a:xfrm>
          <a:prstGeom prst="rect">
            <a:avLst/>
          </a:prstGeom>
          <a:noFill/>
        </p:spPr>
        <p:txBody>
          <a:bodyPr wrap="square" rtlCol="0">
            <a:spAutoFit/>
          </a:bodyPr>
          <a:lstStyle/>
          <a:p>
            <a:r>
              <a:rPr lang="ja-JP" altLang="ja-JP" sz="3600" dirty="0">
                <a:latin typeface="News Cycle" panose="020B0600070205080204" charset="2"/>
              </a:rPr>
              <a:t> </a:t>
            </a:r>
            <a:r>
              <a:rPr lang="en-US" altLang="ja-JP" sz="3600" dirty="0">
                <a:latin typeface="News Cycle" panose="020B0600070205080204" charset="2"/>
              </a:rPr>
              <a:t>“The human commitment to participation in ordinary inter-personal relationships is, I think, too thoroughgoing and deeply rooted for us to take seriously the thought that a general theoretical conviction might so change our world that, in it, there were no longer any such things as inter-personal relationships as we normally understand them.” (P. Strawson, 1963, p.197) </a:t>
            </a:r>
            <a:endParaRPr kumimoji="1" lang="ja-JP" altLang="en-US" sz="3600" dirty="0">
              <a:latin typeface="News Cycle" panose="020B0600070205080204" charset="2"/>
            </a:endParaRPr>
          </a:p>
        </p:txBody>
      </p:sp>
      <p:sp>
        <p:nvSpPr>
          <p:cNvPr id="16" name="テキスト ボックス 15">
            <a:extLst>
              <a:ext uri="{FF2B5EF4-FFF2-40B4-BE49-F238E27FC236}">
                <a16:creationId xmlns:a16="http://schemas.microsoft.com/office/drawing/2014/main" id="{A297CFDF-88FF-2C61-2736-E53868F15BB7}"/>
              </a:ext>
            </a:extLst>
          </p:cNvPr>
          <p:cNvSpPr txBox="1"/>
          <p:nvPr/>
        </p:nvSpPr>
        <p:spPr>
          <a:xfrm>
            <a:off x="2323193" y="7651675"/>
            <a:ext cx="13221607" cy="769441"/>
          </a:xfrm>
          <a:prstGeom prst="rect">
            <a:avLst/>
          </a:prstGeom>
          <a:noFill/>
        </p:spPr>
        <p:txBody>
          <a:bodyPr wrap="square">
            <a:spAutoFit/>
          </a:bodyPr>
          <a:lstStyle/>
          <a:p>
            <a:r>
              <a:rPr kumimoji="1" lang="en-US" altLang="ja-JP" sz="4400" b="1" dirty="0">
                <a:latin typeface="News Cycle" panose="020B0600070205080204" charset="2"/>
              </a:rPr>
              <a:t>Reactive Attitudes:</a:t>
            </a:r>
            <a:r>
              <a:rPr lang="en-US" altLang="ja-JP" sz="4400" dirty="0">
                <a:latin typeface="News Cycle" panose="020B0600070205080204" charset="2"/>
              </a:rPr>
              <a:t> Emotional reactions to others’ actions </a:t>
            </a:r>
            <a:endParaRPr kumimoji="1" lang="ja-JP" altLang="en-US" sz="4400" b="1" dirty="0">
              <a:latin typeface="News Cycle" panose="020B0600070205080204" charset="2"/>
            </a:endParaRPr>
          </a:p>
        </p:txBody>
      </p:sp>
    </p:spTree>
    <p:extLst>
      <p:ext uri="{BB962C8B-B14F-4D97-AF65-F5344CB8AC3E}">
        <p14:creationId xmlns:p14="http://schemas.microsoft.com/office/powerpoint/2010/main" val="3713459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7E8"/>
        </a:solidFill>
        <a:effectLst/>
      </p:bgPr>
    </p:bg>
    <p:spTree>
      <p:nvGrpSpPr>
        <p:cNvPr id="1" name="Shape 141">
          <a:extLst>
            <a:ext uri="{FF2B5EF4-FFF2-40B4-BE49-F238E27FC236}">
              <a16:creationId xmlns:a16="http://schemas.microsoft.com/office/drawing/2014/main" id="{AF42FCC9-0428-52F9-7F0B-E354AE9D8B5A}"/>
            </a:ext>
          </a:extLst>
        </p:cNvPr>
        <p:cNvGrpSpPr/>
        <p:nvPr/>
      </p:nvGrpSpPr>
      <p:grpSpPr>
        <a:xfrm>
          <a:off x="0" y="0"/>
          <a:ext cx="0" cy="0"/>
          <a:chOff x="0" y="0"/>
          <a:chExt cx="0" cy="0"/>
        </a:xfrm>
      </p:grpSpPr>
      <p:grpSp>
        <p:nvGrpSpPr>
          <p:cNvPr id="9" name="Google Shape;170;p14">
            <a:extLst>
              <a:ext uri="{FF2B5EF4-FFF2-40B4-BE49-F238E27FC236}">
                <a16:creationId xmlns:a16="http://schemas.microsoft.com/office/drawing/2014/main" id="{10C2365B-BF74-9B76-D9AD-4219744302E2}"/>
              </a:ext>
            </a:extLst>
          </p:cNvPr>
          <p:cNvGrpSpPr/>
          <p:nvPr/>
        </p:nvGrpSpPr>
        <p:grpSpPr>
          <a:xfrm>
            <a:off x="2108187" y="6581327"/>
            <a:ext cx="4599408" cy="1127605"/>
            <a:chOff x="0" y="0"/>
            <a:chExt cx="2187522" cy="296982"/>
          </a:xfrm>
        </p:grpSpPr>
        <p:sp>
          <p:nvSpPr>
            <p:cNvPr id="11" name="Google Shape;171;p14">
              <a:extLst>
                <a:ext uri="{FF2B5EF4-FFF2-40B4-BE49-F238E27FC236}">
                  <a16:creationId xmlns:a16="http://schemas.microsoft.com/office/drawing/2014/main" id="{F2E1272A-0123-A3C8-BDA5-C0F2D3F0A407}"/>
                </a:ext>
              </a:extLst>
            </p:cNvPr>
            <p:cNvSpPr/>
            <p:nvPr/>
          </p:nvSpPr>
          <p:spPr>
            <a:xfrm>
              <a:off x="0" y="0"/>
              <a:ext cx="2187522" cy="229774"/>
            </a:xfrm>
            <a:custGeom>
              <a:avLst/>
              <a:gdLst/>
              <a:ahLst/>
              <a:cxnLst/>
              <a:rect l="l" t="t" r="r" b="b"/>
              <a:pathLst>
                <a:path w="2187522" h="229774" extrusionOk="0">
                  <a:moveTo>
                    <a:pt x="18642" y="0"/>
                  </a:moveTo>
                  <a:lnTo>
                    <a:pt x="2168879" y="0"/>
                  </a:lnTo>
                  <a:cubicBezTo>
                    <a:pt x="2179175" y="0"/>
                    <a:pt x="2187522" y="8346"/>
                    <a:pt x="2187522" y="18642"/>
                  </a:cubicBezTo>
                  <a:lnTo>
                    <a:pt x="2187522" y="211132"/>
                  </a:lnTo>
                  <a:cubicBezTo>
                    <a:pt x="2187522" y="221428"/>
                    <a:pt x="2179175" y="229774"/>
                    <a:pt x="2168879" y="229774"/>
                  </a:cubicBezTo>
                  <a:lnTo>
                    <a:pt x="18642" y="229774"/>
                  </a:lnTo>
                  <a:cubicBezTo>
                    <a:pt x="8346" y="229774"/>
                    <a:pt x="0" y="221428"/>
                    <a:pt x="0" y="211132"/>
                  </a:cubicBezTo>
                  <a:lnTo>
                    <a:pt x="0" y="18642"/>
                  </a:lnTo>
                  <a:cubicBezTo>
                    <a:pt x="0" y="8346"/>
                    <a:pt x="8346" y="0"/>
                    <a:pt x="18642"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72;p14">
              <a:extLst>
                <a:ext uri="{FF2B5EF4-FFF2-40B4-BE49-F238E27FC236}">
                  <a16:creationId xmlns:a16="http://schemas.microsoft.com/office/drawing/2014/main" id="{E640F8F7-4B71-8BB8-2AA0-BB4D33C11661}"/>
                </a:ext>
              </a:extLst>
            </p:cNvPr>
            <p:cNvSpPr txBox="1"/>
            <p:nvPr/>
          </p:nvSpPr>
          <p:spPr>
            <a:xfrm>
              <a:off x="1" y="29108"/>
              <a:ext cx="2187521" cy="267874"/>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dirty="0">
                <a:solidFill>
                  <a:schemeClr val="dk1"/>
                </a:solidFill>
                <a:latin typeface="Calibri"/>
                <a:ea typeface="Calibri"/>
                <a:cs typeface="Calibri"/>
                <a:sym typeface="Calibri"/>
              </a:endParaRPr>
            </a:p>
          </p:txBody>
        </p:sp>
      </p:grpSp>
      <p:grpSp>
        <p:nvGrpSpPr>
          <p:cNvPr id="17" name="Google Shape;170;p14">
            <a:extLst>
              <a:ext uri="{FF2B5EF4-FFF2-40B4-BE49-F238E27FC236}">
                <a16:creationId xmlns:a16="http://schemas.microsoft.com/office/drawing/2014/main" id="{6D464E75-518E-4F03-82DA-2ABF5AD4D349}"/>
              </a:ext>
            </a:extLst>
          </p:cNvPr>
          <p:cNvGrpSpPr/>
          <p:nvPr/>
        </p:nvGrpSpPr>
        <p:grpSpPr>
          <a:xfrm>
            <a:off x="2108187" y="3609070"/>
            <a:ext cx="4599408" cy="1127605"/>
            <a:chOff x="0" y="0"/>
            <a:chExt cx="2187522" cy="296982"/>
          </a:xfrm>
        </p:grpSpPr>
        <p:sp>
          <p:nvSpPr>
            <p:cNvPr id="18" name="Google Shape;171;p14">
              <a:extLst>
                <a:ext uri="{FF2B5EF4-FFF2-40B4-BE49-F238E27FC236}">
                  <a16:creationId xmlns:a16="http://schemas.microsoft.com/office/drawing/2014/main" id="{03493B24-65A4-42EC-76E9-E3CBCC56C5E9}"/>
                </a:ext>
              </a:extLst>
            </p:cNvPr>
            <p:cNvSpPr/>
            <p:nvPr/>
          </p:nvSpPr>
          <p:spPr>
            <a:xfrm>
              <a:off x="0" y="0"/>
              <a:ext cx="2187522" cy="229774"/>
            </a:xfrm>
            <a:custGeom>
              <a:avLst/>
              <a:gdLst/>
              <a:ahLst/>
              <a:cxnLst/>
              <a:rect l="l" t="t" r="r" b="b"/>
              <a:pathLst>
                <a:path w="2187522" h="229774" extrusionOk="0">
                  <a:moveTo>
                    <a:pt x="18642" y="0"/>
                  </a:moveTo>
                  <a:lnTo>
                    <a:pt x="2168879" y="0"/>
                  </a:lnTo>
                  <a:cubicBezTo>
                    <a:pt x="2179175" y="0"/>
                    <a:pt x="2187522" y="8346"/>
                    <a:pt x="2187522" y="18642"/>
                  </a:cubicBezTo>
                  <a:lnTo>
                    <a:pt x="2187522" y="211132"/>
                  </a:lnTo>
                  <a:cubicBezTo>
                    <a:pt x="2187522" y="221428"/>
                    <a:pt x="2179175" y="229774"/>
                    <a:pt x="2168879" y="229774"/>
                  </a:cubicBezTo>
                  <a:lnTo>
                    <a:pt x="18642" y="229774"/>
                  </a:lnTo>
                  <a:cubicBezTo>
                    <a:pt x="8346" y="229774"/>
                    <a:pt x="0" y="221428"/>
                    <a:pt x="0" y="211132"/>
                  </a:cubicBezTo>
                  <a:lnTo>
                    <a:pt x="0" y="18642"/>
                  </a:lnTo>
                  <a:cubicBezTo>
                    <a:pt x="0" y="8346"/>
                    <a:pt x="8346" y="0"/>
                    <a:pt x="18642"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72;p14">
              <a:extLst>
                <a:ext uri="{FF2B5EF4-FFF2-40B4-BE49-F238E27FC236}">
                  <a16:creationId xmlns:a16="http://schemas.microsoft.com/office/drawing/2014/main" id="{75301436-0E2F-48EA-A832-93C71BD6FB23}"/>
                </a:ext>
              </a:extLst>
            </p:cNvPr>
            <p:cNvSpPr txBox="1"/>
            <p:nvPr/>
          </p:nvSpPr>
          <p:spPr>
            <a:xfrm>
              <a:off x="1" y="29108"/>
              <a:ext cx="2187521" cy="267874"/>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dirty="0">
                <a:solidFill>
                  <a:schemeClr val="dk1"/>
                </a:solidFill>
                <a:latin typeface="Calibri"/>
                <a:ea typeface="Calibri"/>
                <a:cs typeface="Calibri"/>
                <a:sym typeface="Calibri"/>
              </a:endParaRPr>
            </a:p>
          </p:txBody>
        </p:sp>
      </p:grpSp>
      <p:grpSp>
        <p:nvGrpSpPr>
          <p:cNvPr id="147" name="Google Shape;147;p13">
            <a:extLst>
              <a:ext uri="{FF2B5EF4-FFF2-40B4-BE49-F238E27FC236}">
                <a16:creationId xmlns:a16="http://schemas.microsoft.com/office/drawing/2014/main" id="{523270F7-C67D-E5FF-B239-28CAA84DF4F5}"/>
              </a:ext>
            </a:extLst>
          </p:cNvPr>
          <p:cNvGrpSpPr/>
          <p:nvPr/>
        </p:nvGrpSpPr>
        <p:grpSpPr>
          <a:xfrm>
            <a:off x="3325874" y="1734591"/>
            <a:ext cx="7591170" cy="114294"/>
            <a:chOff x="0" y="-38100"/>
            <a:chExt cx="1036797" cy="308013"/>
          </a:xfrm>
        </p:grpSpPr>
        <p:sp>
          <p:nvSpPr>
            <p:cNvPr id="148" name="Google Shape;148;p13">
              <a:extLst>
                <a:ext uri="{FF2B5EF4-FFF2-40B4-BE49-F238E27FC236}">
                  <a16:creationId xmlns:a16="http://schemas.microsoft.com/office/drawing/2014/main" id="{A91AA096-43AF-747A-3EA9-3543AE5A08DE}"/>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3">
              <a:extLst>
                <a:ext uri="{FF2B5EF4-FFF2-40B4-BE49-F238E27FC236}">
                  <a16:creationId xmlns:a16="http://schemas.microsoft.com/office/drawing/2014/main" id="{FAF56722-EAAF-47CE-C6E4-27EA2A8F2C66}"/>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51" name="Google Shape;151;p13">
            <a:extLst>
              <a:ext uri="{FF2B5EF4-FFF2-40B4-BE49-F238E27FC236}">
                <a16:creationId xmlns:a16="http://schemas.microsoft.com/office/drawing/2014/main" id="{4E5A6365-FA7A-3C61-E47A-46FF65C4EBA5}"/>
              </a:ext>
            </a:extLst>
          </p:cNvPr>
          <p:cNvSpPr txBox="1"/>
          <p:nvPr/>
        </p:nvSpPr>
        <p:spPr>
          <a:xfrm>
            <a:off x="3225512" y="1108153"/>
            <a:ext cx="14192693" cy="849463"/>
          </a:xfrm>
          <a:prstGeom prst="rect">
            <a:avLst/>
          </a:prstGeom>
          <a:noFill/>
          <a:ln>
            <a:noFill/>
          </a:ln>
        </p:spPr>
        <p:txBody>
          <a:bodyPr spcFirstLastPara="1" wrap="square" lIns="0" tIns="0" rIns="0" bIns="0" anchor="t" anchorCtr="0">
            <a:spAutoFit/>
          </a:bodyPr>
          <a:lstStyle/>
          <a:p>
            <a:pPr marL="0" marR="0" lvl="0" indent="0" algn="l" rtl="0">
              <a:lnSpc>
                <a:spcPct val="91999"/>
              </a:lnSpc>
              <a:spcBef>
                <a:spcPts val="0"/>
              </a:spcBef>
              <a:spcAft>
                <a:spcPts val="0"/>
              </a:spcAft>
              <a:buNone/>
            </a:pPr>
            <a:r>
              <a:rPr lang="en-US" sz="6000" b="1" i="0" u="none" strike="noStrike" cap="none" dirty="0">
                <a:solidFill>
                  <a:srgbClr val="1E1A1B"/>
                </a:solidFill>
                <a:latin typeface="News Cycle"/>
                <a:ea typeface="News Cycle"/>
                <a:cs typeface="News Cycle"/>
                <a:sym typeface="News Cycle"/>
              </a:rPr>
              <a:t>Freedom and Resentment by Peter Strawson </a:t>
            </a:r>
            <a:endParaRPr sz="6000" dirty="0"/>
          </a:p>
        </p:txBody>
      </p:sp>
      <p:grpSp>
        <p:nvGrpSpPr>
          <p:cNvPr id="2" name="Google Shape;147;p13">
            <a:extLst>
              <a:ext uri="{FF2B5EF4-FFF2-40B4-BE49-F238E27FC236}">
                <a16:creationId xmlns:a16="http://schemas.microsoft.com/office/drawing/2014/main" id="{5AE6FE87-92BE-6824-BE73-3353AB75130F}"/>
              </a:ext>
            </a:extLst>
          </p:cNvPr>
          <p:cNvGrpSpPr/>
          <p:nvPr/>
        </p:nvGrpSpPr>
        <p:grpSpPr>
          <a:xfrm>
            <a:off x="12022641" y="1783507"/>
            <a:ext cx="4807083" cy="130755"/>
            <a:chOff x="0" y="-38100"/>
            <a:chExt cx="1036797" cy="308013"/>
          </a:xfrm>
        </p:grpSpPr>
        <p:sp>
          <p:nvSpPr>
            <p:cNvPr id="3" name="Google Shape;148;p13">
              <a:extLst>
                <a:ext uri="{FF2B5EF4-FFF2-40B4-BE49-F238E27FC236}">
                  <a16:creationId xmlns:a16="http://schemas.microsoft.com/office/drawing/2014/main" id="{8658280C-C793-A807-BED7-026233CE2D1B}"/>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49;p13">
              <a:extLst>
                <a:ext uri="{FF2B5EF4-FFF2-40B4-BE49-F238E27FC236}">
                  <a16:creationId xmlns:a16="http://schemas.microsoft.com/office/drawing/2014/main" id="{C71D90C3-819E-8602-3729-AFD95B85FD4D}"/>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0" name="Google Shape;302;p20">
            <a:extLst>
              <a:ext uri="{FF2B5EF4-FFF2-40B4-BE49-F238E27FC236}">
                <a16:creationId xmlns:a16="http://schemas.microsoft.com/office/drawing/2014/main" id="{2B63667F-6C98-3571-970C-D79A52E9AA6F}"/>
              </a:ext>
            </a:extLst>
          </p:cNvPr>
          <p:cNvSpPr/>
          <p:nvPr/>
        </p:nvSpPr>
        <p:spPr>
          <a:xfrm>
            <a:off x="418193" y="454739"/>
            <a:ext cx="1905000" cy="1905000"/>
          </a:xfrm>
          <a:custGeom>
            <a:avLst/>
            <a:gdLst/>
            <a:ahLst/>
            <a:cxnLst/>
            <a:rect l="l" t="t" r="r" b="b"/>
            <a:pathLst>
              <a:path w="1905000" h="1905000" extrusionOk="0">
                <a:moveTo>
                  <a:pt x="0" y="0"/>
                </a:moveTo>
                <a:lnTo>
                  <a:pt x="1905000" y="0"/>
                </a:lnTo>
                <a:lnTo>
                  <a:pt x="1905000" y="1905000"/>
                </a:lnTo>
                <a:lnTo>
                  <a:pt x="0" y="1905000"/>
                </a:lnTo>
                <a:lnTo>
                  <a:pt x="0" y="0"/>
                </a:lnTo>
                <a:close/>
              </a:path>
            </a:pathLst>
          </a:custGeom>
          <a:blipFill rotWithShape="1">
            <a:blip r:embed="rId3">
              <a:alphaModFix/>
            </a:blip>
            <a:stretch>
              <a:fillRect/>
            </a:stretch>
          </a:blipFill>
          <a:ln>
            <a:noFill/>
          </a:ln>
        </p:spPr>
      </p:sp>
      <p:sp>
        <p:nvSpPr>
          <p:cNvPr id="16" name="テキスト ボックス 15">
            <a:extLst>
              <a:ext uri="{FF2B5EF4-FFF2-40B4-BE49-F238E27FC236}">
                <a16:creationId xmlns:a16="http://schemas.microsoft.com/office/drawing/2014/main" id="{8C9A5EDF-1506-0C5C-1D74-FC12465C3C02}"/>
              </a:ext>
            </a:extLst>
          </p:cNvPr>
          <p:cNvSpPr txBox="1"/>
          <p:nvPr/>
        </p:nvSpPr>
        <p:spPr>
          <a:xfrm>
            <a:off x="2108187" y="3696364"/>
            <a:ext cx="5013272" cy="769441"/>
          </a:xfrm>
          <a:prstGeom prst="rect">
            <a:avLst/>
          </a:prstGeom>
          <a:noFill/>
        </p:spPr>
        <p:txBody>
          <a:bodyPr wrap="square">
            <a:spAutoFit/>
          </a:bodyPr>
          <a:lstStyle/>
          <a:p>
            <a:r>
              <a:rPr kumimoji="1" lang="en-US" altLang="ja-JP" sz="4400" b="1" dirty="0">
                <a:latin typeface="News Cycle" panose="020B0600070205080204" charset="2"/>
              </a:rPr>
              <a:t>Participant Attitudes</a:t>
            </a:r>
          </a:p>
        </p:txBody>
      </p:sp>
      <p:sp>
        <p:nvSpPr>
          <p:cNvPr id="5" name="テキスト ボックス 4">
            <a:extLst>
              <a:ext uri="{FF2B5EF4-FFF2-40B4-BE49-F238E27FC236}">
                <a16:creationId xmlns:a16="http://schemas.microsoft.com/office/drawing/2014/main" id="{811DBFC3-9444-454B-FCA7-4542E097E3A4}"/>
              </a:ext>
            </a:extLst>
          </p:cNvPr>
          <p:cNvSpPr txBox="1"/>
          <p:nvPr/>
        </p:nvSpPr>
        <p:spPr>
          <a:xfrm>
            <a:off x="2108187" y="6667320"/>
            <a:ext cx="5013272" cy="769441"/>
          </a:xfrm>
          <a:prstGeom prst="rect">
            <a:avLst/>
          </a:prstGeom>
          <a:noFill/>
        </p:spPr>
        <p:txBody>
          <a:bodyPr wrap="square">
            <a:spAutoFit/>
          </a:bodyPr>
          <a:lstStyle/>
          <a:p>
            <a:r>
              <a:rPr kumimoji="1" lang="en-US" altLang="ja-JP" sz="4400" b="1" dirty="0">
                <a:latin typeface="News Cycle" panose="020B0600070205080204" charset="2"/>
              </a:rPr>
              <a:t>Objective Attitudes</a:t>
            </a:r>
          </a:p>
        </p:txBody>
      </p:sp>
      <p:sp>
        <p:nvSpPr>
          <p:cNvPr id="14" name="テキスト ボックス 13">
            <a:extLst>
              <a:ext uri="{FF2B5EF4-FFF2-40B4-BE49-F238E27FC236}">
                <a16:creationId xmlns:a16="http://schemas.microsoft.com/office/drawing/2014/main" id="{11A69C7F-25E3-FDC4-D9B1-2A74244ACBF2}"/>
              </a:ext>
            </a:extLst>
          </p:cNvPr>
          <p:cNvSpPr txBox="1"/>
          <p:nvPr/>
        </p:nvSpPr>
        <p:spPr>
          <a:xfrm>
            <a:off x="1507066" y="5039256"/>
            <a:ext cx="12415578" cy="769441"/>
          </a:xfrm>
          <a:prstGeom prst="rect">
            <a:avLst/>
          </a:prstGeom>
          <a:noFill/>
        </p:spPr>
        <p:txBody>
          <a:bodyPr wrap="none" rtlCol="0">
            <a:spAutoFit/>
          </a:bodyPr>
          <a:lstStyle/>
          <a:p>
            <a:r>
              <a:rPr lang="en-US" altLang="ja-JP" sz="4400" dirty="0">
                <a:latin typeface="News Cycle" panose="020B0600070205080204" charset="2"/>
              </a:rPr>
              <a:t>The attitude of treating others as responsible individuals</a:t>
            </a:r>
            <a:endParaRPr kumimoji="1" lang="ja-JP" altLang="en-US" sz="4400" dirty="0">
              <a:latin typeface="News Cycle" panose="020B0600070205080204" charset="2"/>
            </a:endParaRPr>
          </a:p>
        </p:txBody>
      </p:sp>
      <p:sp>
        <p:nvSpPr>
          <p:cNvPr id="15" name="テキスト ボックス 14">
            <a:extLst>
              <a:ext uri="{FF2B5EF4-FFF2-40B4-BE49-F238E27FC236}">
                <a16:creationId xmlns:a16="http://schemas.microsoft.com/office/drawing/2014/main" id="{C5A76C1F-DA4C-F3FF-718B-50B91CB9B061}"/>
              </a:ext>
            </a:extLst>
          </p:cNvPr>
          <p:cNvSpPr txBox="1"/>
          <p:nvPr/>
        </p:nvSpPr>
        <p:spPr>
          <a:xfrm>
            <a:off x="1507066" y="7905340"/>
            <a:ext cx="16780934" cy="1446550"/>
          </a:xfrm>
          <a:prstGeom prst="rect">
            <a:avLst/>
          </a:prstGeom>
          <a:noFill/>
        </p:spPr>
        <p:txBody>
          <a:bodyPr wrap="square" rtlCol="0">
            <a:spAutoFit/>
          </a:bodyPr>
          <a:lstStyle/>
          <a:p>
            <a:r>
              <a:rPr lang="en-US" altLang="ja-JP" sz="4400" dirty="0">
                <a:latin typeface="News Cycle" panose="020B0600070205080204" charset="2"/>
              </a:rPr>
              <a:t>The attitude of treating others not as responsible agents but as subjects to be managed and understood.</a:t>
            </a:r>
            <a:endParaRPr kumimoji="1" lang="ja-JP" altLang="en-US" sz="4400" dirty="0">
              <a:latin typeface="News Cycle" panose="020B0600070205080204" charset="2"/>
            </a:endParaRPr>
          </a:p>
        </p:txBody>
      </p:sp>
    </p:spTree>
    <p:extLst>
      <p:ext uri="{BB962C8B-B14F-4D97-AF65-F5344CB8AC3E}">
        <p14:creationId xmlns:p14="http://schemas.microsoft.com/office/powerpoint/2010/main" val="3870333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7E8"/>
        </a:solidFill>
        <a:effectLst/>
      </p:bgPr>
    </p:bg>
    <p:spTree>
      <p:nvGrpSpPr>
        <p:cNvPr id="1" name="Shape 141">
          <a:extLst>
            <a:ext uri="{FF2B5EF4-FFF2-40B4-BE49-F238E27FC236}">
              <a16:creationId xmlns:a16="http://schemas.microsoft.com/office/drawing/2014/main" id="{FC8B7F12-952A-A26B-3FD3-8C22D283B0F4}"/>
            </a:ext>
          </a:extLst>
        </p:cNvPr>
        <p:cNvGrpSpPr/>
        <p:nvPr/>
      </p:nvGrpSpPr>
      <p:grpSpPr>
        <a:xfrm>
          <a:off x="0" y="0"/>
          <a:ext cx="0" cy="0"/>
          <a:chOff x="0" y="0"/>
          <a:chExt cx="0" cy="0"/>
        </a:xfrm>
      </p:grpSpPr>
      <p:grpSp>
        <p:nvGrpSpPr>
          <p:cNvPr id="12" name="Google Shape;147;p13">
            <a:extLst>
              <a:ext uri="{FF2B5EF4-FFF2-40B4-BE49-F238E27FC236}">
                <a16:creationId xmlns:a16="http://schemas.microsoft.com/office/drawing/2014/main" id="{769CCBD6-59EB-1597-0C25-031C256E2824}"/>
              </a:ext>
            </a:extLst>
          </p:cNvPr>
          <p:cNvGrpSpPr/>
          <p:nvPr/>
        </p:nvGrpSpPr>
        <p:grpSpPr>
          <a:xfrm>
            <a:off x="2190111" y="7325711"/>
            <a:ext cx="14439114" cy="115890"/>
            <a:chOff x="0" y="-38100"/>
            <a:chExt cx="1036797" cy="308013"/>
          </a:xfrm>
        </p:grpSpPr>
        <p:sp>
          <p:nvSpPr>
            <p:cNvPr id="20" name="Google Shape;148;p13">
              <a:extLst>
                <a:ext uri="{FF2B5EF4-FFF2-40B4-BE49-F238E27FC236}">
                  <a16:creationId xmlns:a16="http://schemas.microsoft.com/office/drawing/2014/main" id="{D2541A6E-FEB1-7EEC-9C97-E58FA0FCF0E8}"/>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49;p13">
              <a:extLst>
                <a:ext uri="{FF2B5EF4-FFF2-40B4-BE49-F238E27FC236}">
                  <a16:creationId xmlns:a16="http://schemas.microsoft.com/office/drawing/2014/main" id="{4FFDC560-9B62-00F0-A4EF-DA599274716B}"/>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47" name="Google Shape;147;p13">
            <a:extLst>
              <a:ext uri="{FF2B5EF4-FFF2-40B4-BE49-F238E27FC236}">
                <a16:creationId xmlns:a16="http://schemas.microsoft.com/office/drawing/2014/main" id="{C7FC0C73-022B-B8B2-307A-0E607145BE2C}"/>
              </a:ext>
            </a:extLst>
          </p:cNvPr>
          <p:cNvGrpSpPr/>
          <p:nvPr/>
        </p:nvGrpSpPr>
        <p:grpSpPr>
          <a:xfrm>
            <a:off x="3325874" y="1734591"/>
            <a:ext cx="7591170" cy="114294"/>
            <a:chOff x="0" y="-38100"/>
            <a:chExt cx="1036797" cy="308013"/>
          </a:xfrm>
        </p:grpSpPr>
        <p:sp>
          <p:nvSpPr>
            <p:cNvPr id="148" name="Google Shape;148;p13">
              <a:extLst>
                <a:ext uri="{FF2B5EF4-FFF2-40B4-BE49-F238E27FC236}">
                  <a16:creationId xmlns:a16="http://schemas.microsoft.com/office/drawing/2014/main" id="{C4D67655-C89D-A3BF-02B1-7829FB92500D}"/>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3">
              <a:extLst>
                <a:ext uri="{FF2B5EF4-FFF2-40B4-BE49-F238E27FC236}">
                  <a16:creationId xmlns:a16="http://schemas.microsoft.com/office/drawing/2014/main" id="{618B763D-6D95-C7B1-54DD-ABBCC9E59232}"/>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51" name="Google Shape;151;p13">
            <a:extLst>
              <a:ext uri="{FF2B5EF4-FFF2-40B4-BE49-F238E27FC236}">
                <a16:creationId xmlns:a16="http://schemas.microsoft.com/office/drawing/2014/main" id="{84483DF9-3984-50DE-DAB9-D6D041DA6160}"/>
              </a:ext>
            </a:extLst>
          </p:cNvPr>
          <p:cNvSpPr txBox="1"/>
          <p:nvPr/>
        </p:nvSpPr>
        <p:spPr>
          <a:xfrm>
            <a:off x="3225512" y="1108153"/>
            <a:ext cx="14192693" cy="849463"/>
          </a:xfrm>
          <a:prstGeom prst="rect">
            <a:avLst/>
          </a:prstGeom>
          <a:noFill/>
          <a:ln>
            <a:noFill/>
          </a:ln>
        </p:spPr>
        <p:txBody>
          <a:bodyPr spcFirstLastPara="1" wrap="square" lIns="0" tIns="0" rIns="0" bIns="0" anchor="t" anchorCtr="0">
            <a:spAutoFit/>
          </a:bodyPr>
          <a:lstStyle/>
          <a:p>
            <a:pPr marL="0" marR="0" lvl="0" indent="0" algn="l" rtl="0">
              <a:lnSpc>
                <a:spcPct val="91999"/>
              </a:lnSpc>
              <a:spcBef>
                <a:spcPts val="0"/>
              </a:spcBef>
              <a:spcAft>
                <a:spcPts val="0"/>
              </a:spcAft>
              <a:buNone/>
            </a:pPr>
            <a:r>
              <a:rPr lang="en-US" sz="6000" b="1" i="0" u="none" strike="noStrike" cap="none" dirty="0">
                <a:solidFill>
                  <a:srgbClr val="1E1A1B"/>
                </a:solidFill>
                <a:latin typeface="News Cycle"/>
                <a:ea typeface="News Cycle"/>
                <a:cs typeface="News Cycle"/>
                <a:sym typeface="News Cycle"/>
              </a:rPr>
              <a:t>Freedom and Resentment by Peter Strawson </a:t>
            </a:r>
            <a:endParaRPr sz="6000" dirty="0"/>
          </a:p>
        </p:txBody>
      </p:sp>
      <p:grpSp>
        <p:nvGrpSpPr>
          <p:cNvPr id="2" name="Google Shape;147;p13">
            <a:extLst>
              <a:ext uri="{FF2B5EF4-FFF2-40B4-BE49-F238E27FC236}">
                <a16:creationId xmlns:a16="http://schemas.microsoft.com/office/drawing/2014/main" id="{2B0D26BC-C2A2-51A1-8DDD-B06A5FFB026C}"/>
              </a:ext>
            </a:extLst>
          </p:cNvPr>
          <p:cNvGrpSpPr/>
          <p:nvPr/>
        </p:nvGrpSpPr>
        <p:grpSpPr>
          <a:xfrm>
            <a:off x="12022641" y="1783507"/>
            <a:ext cx="4807083" cy="130755"/>
            <a:chOff x="0" y="-38100"/>
            <a:chExt cx="1036797" cy="308013"/>
          </a:xfrm>
        </p:grpSpPr>
        <p:sp>
          <p:nvSpPr>
            <p:cNvPr id="3" name="Google Shape;148;p13">
              <a:extLst>
                <a:ext uri="{FF2B5EF4-FFF2-40B4-BE49-F238E27FC236}">
                  <a16:creationId xmlns:a16="http://schemas.microsoft.com/office/drawing/2014/main" id="{ECD4546F-5E1B-88D0-1080-7CB0BC4A51BA}"/>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49;p13">
              <a:extLst>
                <a:ext uri="{FF2B5EF4-FFF2-40B4-BE49-F238E27FC236}">
                  <a16:creationId xmlns:a16="http://schemas.microsoft.com/office/drawing/2014/main" id="{3B3BA15E-43C1-A3FF-C535-F83962BAC474}"/>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0" name="Google Shape;302;p20">
            <a:extLst>
              <a:ext uri="{FF2B5EF4-FFF2-40B4-BE49-F238E27FC236}">
                <a16:creationId xmlns:a16="http://schemas.microsoft.com/office/drawing/2014/main" id="{78563C8A-5A3D-08B0-AC74-9EE450092827}"/>
              </a:ext>
            </a:extLst>
          </p:cNvPr>
          <p:cNvSpPr/>
          <p:nvPr/>
        </p:nvSpPr>
        <p:spPr>
          <a:xfrm>
            <a:off x="418193" y="454739"/>
            <a:ext cx="1905000" cy="1905000"/>
          </a:xfrm>
          <a:custGeom>
            <a:avLst/>
            <a:gdLst/>
            <a:ahLst/>
            <a:cxnLst/>
            <a:rect l="l" t="t" r="r" b="b"/>
            <a:pathLst>
              <a:path w="1905000" h="1905000" extrusionOk="0">
                <a:moveTo>
                  <a:pt x="0" y="0"/>
                </a:moveTo>
                <a:lnTo>
                  <a:pt x="1905000" y="0"/>
                </a:lnTo>
                <a:lnTo>
                  <a:pt x="1905000" y="1905000"/>
                </a:lnTo>
                <a:lnTo>
                  <a:pt x="0" y="1905000"/>
                </a:lnTo>
                <a:lnTo>
                  <a:pt x="0" y="0"/>
                </a:lnTo>
                <a:close/>
              </a:path>
            </a:pathLst>
          </a:custGeom>
          <a:blipFill rotWithShape="1">
            <a:blip r:embed="rId3">
              <a:alphaModFix/>
            </a:blip>
            <a:stretch>
              <a:fillRect/>
            </a:stretch>
          </a:blipFill>
          <a:ln>
            <a:noFill/>
          </a:ln>
        </p:spPr>
      </p:sp>
      <p:sp>
        <p:nvSpPr>
          <p:cNvPr id="6" name="テキスト ボックス 5">
            <a:extLst>
              <a:ext uri="{FF2B5EF4-FFF2-40B4-BE49-F238E27FC236}">
                <a16:creationId xmlns:a16="http://schemas.microsoft.com/office/drawing/2014/main" id="{1936E9B5-60FF-AC0B-4FEF-21C50BA4359F}"/>
              </a:ext>
            </a:extLst>
          </p:cNvPr>
          <p:cNvSpPr txBox="1"/>
          <p:nvPr/>
        </p:nvSpPr>
        <p:spPr>
          <a:xfrm>
            <a:off x="2683330" y="3585425"/>
            <a:ext cx="13452676" cy="2123658"/>
          </a:xfrm>
          <a:prstGeom prst="rect">
            <a:avLst/>
          </a:prstGeom>
          <a:noFill/>
        </p:spPr>
        <p:txBody>
          <a:bodyPr wrap="square" rtlCol="0">
            <a:spAutoFit/>
          </a:bodyPr>
          <a:lstStyle/>
          <a:p>
            <a:r>
              <a:rPr lang="en-US" altLang="ja-JP" sz="4400" dirty="0">
                <a:latin typeface="News Cycle" panose="020B0600070205080204" charset="2"/>
              </a:rPr>
              <a:t>“What effect would, or should, the acceptance of the truth of a general thesis of determinism have upon these reactive attitudes?” (Strawson, 1963, p.195)</a:t>
            </a:r>
            <a:endParaRPr kumimoji="1" lang="ja-JP" altLang="en-US" sz="4400" dirty="0">
              <a:latin typeface="News Cycle" panose="020B0600070205080204" charset="2"/>
            </a:endParaRPr>
          </a:p>
        </p:txBody>
      </p:sp>
      <p:sp>
        <p:nvSpPr>
          <p:cNvPr id="7" name="テキスト ボックス 6">
            <a:extLst>
              <a:ext uri="{FF2B5EF4-FFF2-40B4-BE49-F238E27FC236}">
                <a16:creationId xmlns:a16="http://schemas.microsoft.com/office/drawing/2014/main" id="{DD01A975-8AE5-BDE8-0492-ECE04C484D4A}"/>
              </a:ext>
            </a:extLst>
          </p:cNvPr>
          <p:cNvSpPr txBox="1"/>
          <p:nvPr/>
        </p:nvSpPr>
        <p:spPr>
          <a:xfrm>
            <a:off x="2127245" y="6736727"/>
            <a:ext cx="14826495" cy="830997"/>
          </a:xfrm>
          <a:prstGeom prst="rect">
            <a:avLst/>
          </a:prstGeom>
          <a:noFill/>
        </p:spPr>
        <p:txBody>
          <a:bodyPr wrap="none" rtlCol="0">
            <a:spAutoFit/>
          </a:bodyPr>
          <a:lstStyle/>
          <a:p>
            <a:r>
              <a:rPr lang="en-US" altLang="ja-JP" sz="4800" b="1" dirty="0">
                <a:latin typeface="News Cycle" panose="020B0600070205080204" charset="2"/>
              </a:rPr>
              <a:t>The truth of determinism is independent of reactive attitudes</a:t>
            </a:r>
            <a:endParaRPr kumimoji="1" lang="ja-JP" altLang="en-US" sz="4800" b="1" dirty="0">
              <a:latin typeface="News Cycle" panose="020B0600070205080204" charset="2"/>
            </a:endParaRPr>
          </a:p>
        </p:txBody>
      </p:sp>
    </p:spTree>
    <p:extLst>
      <p:ext uri="{BB962C8B-B14F-4D97-AF65-F5344CB8AC3E}">
        <p14:creationId xmlns:p14="http://schemas.microsoft.com/office/powerpoint/2010/main" val="1207358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7E8"/>
        </a:solidFill>
        <a:effectLst/>
      </p:bgPr>
    </p:bg>
    <p:spTree>
      <p:nvGrpSpPr>
        <p:cNvPr id="1" name="Shape 141">
          <a:extLst>
            <a:ext uri="{FF2B5EF4-FFF2-40B4-BE49-F238E27FC236}">
              <a16:creationId xmlns:a16="http://schemas.microsoft.com/office/drawing/2014/main" id="{DA7B018A-7984-21EF-70BC-78A46127B97A}"/>
            </a:ext>
          </a:extLst>
        </p:cNvPr>
        <p:cNvGrpSpPr/>
        <p:nvPr/>
      </p:nvGrpSpPr>
      <p:grpSpPr>
        <a:xfrm>
          <a:off x="0" y="0"/>
          <a:ext cx="0" cy="0"/>
          <a:chOff x="0" y="0"/>
          <a:chExt cx="0" cy="0"/>
        </a:xfrm>
      </p:grpSpPr>
      <p:grpSp>
        <p:nvGrpSpPr>
          <p:cNvPr id="15" name="Google Shape;147;p13">
            <a:extLst>
              <a:ext uri="{FF2B5EF4-FFF2-40B4-BE49-F238E27FC236}">
                <a16:creationId xmlns:a16="http://schemas.microsoft.com/office/drawing/2014/main" id="{0F1066C7-89FB-0AC0-6B96-E323C3BADB96}"/>
              </a:ext>
            </a:extLst>
          </p:cNvPr>
          <p:cNvGrpSpPr/>
          <p:nvPr/>
        </p:nvGrpSpPr>
        <p:grpSpPr>
          <a:xfrm>
            <a:off x="8400483" y="7456959"/>
            <a:ext cx="8143778" cy="163434"/>
            <a:chOff x="0" y="-38100"/>
            <a:chExt cx="1036797" cy="308013"/>
          </a:xfrm>
        </p:grpSpPr>
        <p:sp>
          <p:nvSpPr>
            <p:cNvPr id="16" name="Google Shape;148;p13">
              <a:extLst>
                <a:ext uri="{FF2B5EF4-FFF2-40B4-BE49-F238E27FC236}">
                  <a16:creationId xmlns:a16="http://schemas.microsoft.com/office/drawing/2014/main" id="{5BF271AB-278E-85B1-007B-A6EEBC391991}"/>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49;p13">
              <a:extLst>
                <a:ext uri="{FF2B5EF4-FFF2-40B4-BE49-F238E27FC236}">
                  <a16:creationId xmlns:a16="http://schemas.microsoft.com/office/drawing/2014/main" id="{34C05F8C-18BD-A5E4-2ED7-AABBFF896A8E}"/>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9" name="Google Shape;170;p14">
            <a:extLst>
              <a:ext uri="{FF2B5EF4-FFF2-40B4-BE49-F238E27FC236}">
                <a16:creationId xmlns:a16="http://schemas.microsoft.com/office/drawing/2014/main" id="{0707765D-4EB6-2B67-BFD2-93F6C024BDA5}"/>
              </a:ext>
            </a:extLst>
          </p:cNvPr>
          <p:cNvGrpSpPr/>
          <p:nvPr/>
        </p:nvGrpSpPr>
        <p:grpSpPr>
          <a:xfrm>
            <a:off x="13366857" y="4126415"/>
            <a:ext cx="1230997" cy="1017085"/>
            <a:chOff x="0" y="-38100"/>
            <a:chExt cx="2187522" cy="267874"/>
          </a:xfrm>
        </p:grpSpPr>
        <p:sp>
          <p:nvSpPr>
            <p:cNvPr id="11" name="Google Shape;171;p14">
              <a:extLst>
                <a:ext uri="{FF2B5EF4-FFF2-40B4-BE49-F238E27FC236}">
                  <a16:creationId xmlns:a16="http://schemas.microsoft.com/office/drawing/2014/main" id="{49948BF2-7311-E565-842B-E4D2964A61E3}"/>
                </a:ext>
              </a:extLst>
            </p:cNvPr>
            <p:cNvSpPr/>
            <p:nvPr/>
          </p:nvSpPr>
          <p:spPr>
            <a:xfrm>
              <a:off x="0" y="0"/>
              <a:ext cx="2187522" cy="229774"/>
            </a:xfrm>
            <a:custGeom>
              <a:avLst/>
              <a:gdLst/>
              <a:ahLst/>
              <a:cxnLst/>
              <a:rect l="l" t="t" r="r" b="b"/>
              <a:pathLst>
                <a:path w="2187522" h="229774" extrusionOk="0">
                  <a:moveTo>
                    <a:pt x="18642" y="0"/>
                  </a:moveTo>
                  <a:lnTo>
                    <a:pt x="2168879" y="0"/>
                  </a:lnTo>
                  <a:cubicBezTo>
                    <a:pt x="2179175" y="0"/>
                    <a:pt x="2187522" y="8346"/>
                    <a:pt x="2187522" y="18642"/>
                  </a:cubicBezTo>
                  <a:lnTo>
                    <a:pt x="2187522" y="211132"/>
                  </a:lnTo>
                  <a:cubicBezTo>
                    <a:pt x="2187522" y="221428"/>
                    <a:pt x="2179175" y="229774"/>
                    <a:pt x="2168879" y="229774"/>
                  </a:cubicBezTo>
                  <a:lnTo>
                    <a:pt x="18642" y="229774"/>
                  </a:lnTo>
                  <a:cubicBezTo>
                    <a:pt x="8346" y="229774"/>
                    <a:pt x="0" y="221428"/>
                    <a:pt x="0" y="211132"/>
                  </a:cubicBezTo>
                  <a:lnTo>
                    <a:pt x="0" y="18642"/>
                  </a:lnTo>
                  <a:cubicBezTo>
                    <a:pt x="0" y="8346"/>
                    <a:pt x="8346" y="0"/>
                    <a:pt x="18642"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72;p14">
              <a:extLst>
                <a:ext uri="{FF2B5EF4-FFF2-40B4-BE49-F238E27FC236}">
                  <a16:creationId xmlns:a16="http://schemas.microsoft.com/office/drawing/2014/main" id="{9F05AFBF-963F-EFEE-D43F-6AC4CAE00ED6}"/>
                </a:ext>
              </a:extLst>
            </p:cNvPr>
            <p:cNvSpPr txBox="1"/>
            <p:nvPr/>
          </p:nvSpPr>
          <p:spPr>
            <a:xfrm>
              <a:off x="0" y="-38100"/>
              <a:ext cx="2187521" cy="267874"/>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47" name="Google Shape;147;p13">
            <a:extLst>
              <a:ext uri="{FF2B5EF4-FFF2-40B4-BE49-F238E27FC236}">
                <a16:creationId xmlns:a16="http://schemas.microsoft.com/office/drawing/2014/main" id="{1CD734E1-65C6-E598-4766-0EB67517AE51}"/>
              </a:ext>
            </a:extLst>
          </p:cNvPr>
          <p:cNvGrpSpPr/>
          <p:nvPr/>
        </p:nvGrpSpPr>
        <p:grpSpPr>
          <a:xfrm>
            <a:off x="3325874" y="1734591"/>
            <a:ext cx="7591170" cy="114294"/>
            <a:chOff x="0" y="-38100"/>
            <a:chExt cx="1036797" cy="308013"/>
          </a:xfrm>
        </p:grpSpPr>
        <p:sp>
          <p:nvSpPr>
            <p:cNvPr id="148" name="Google Shape;148;p13">
              <a:extLst>
                <a:ext uri="{FF2B5EF4-FFF2-40B4-BE49-F238E27FC236}">
                  <a16:creationId xmlns:a16="http://schemas.microsoft.com/office/drawing/2014/main" id="{54E9B2A1-9A5B-7871-7BF3-9AEFC1980CDC}"/>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3">
              <a:extLst>
                <a:ext uri="{FF2B5EF4-FFF2-40B4-BE49-F238E27FC236}">
                  <a16:creationId xmlns:a16="http://schemas.microsoft.com/office/drawing/2014/main" id="{A6D346B7-DA82-62AB-D776-62F1C33CC190}"/>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51" name="Google Shape;151;p13">
            <a:extLst>
              <a:ext uri="{FF2B5EF4-FFF2-40B4-BE49-F238E27FC236}">
                <a16:creationId xmlns:a16="http://schemas.microsoft.com/office/drawing/2014/main" id="{D616DC94-81E2-F6B9-1D7C-0EFCB6EBBF6A}"/>
              </a:ext>
            </a:extLst>
          </p:cNvPr>
          <p:cNvSpPr txBox="1"/>
          <p:nvPr/>
        </p:nvSpPr>
        <p:spPr>
          <a:xfrm>
            <a:off x="3225512" y="1108153"/>
            <a:ext cx="14192693" cy="849463"/>
          </a:xfrm>
          <a:prstGeom prst="rect">
            <a:avLst/>
          </a:prstGeom>
          <a:noFill/>
          <a:ln>
            <a:noFill/>
          </a:ln>
        </p:spPr>
        <p:txBody>
          <a:bodyPr spcFirstLastPara="1" wrap="square" lIns="0" tIns="0" rIns="0" bIns="0" anchor="t" anchorCtr="0">
            <a:spAutoFit/>
          </a:bodyPr>
          <a:lstStyle/>
          <a:p>
            <a:pPr marL="0" marR="0" lvl="0" indent="0" algn="l" rtl="0">
              <a:lnSpc>
                <a:spcPct val="91999"/>
              </a:lnSpc>
              <a:spcBef>
                <a:spcPts val="0"/>
              </a:spcBef>
              <a:spcAft>
                <a:spcPts val="0"/>
              </a:spcAft>
              <a:buNone/>
            </a:pPr>
            <a:r>
              <a:rPr lang="en-US" sz="6000" b="1" i="0" u="none" strike="noStrike" cap="none" dirty="0">
                <a:solidFill>
                  <a:srgbClr val="1E1A1B"/>
                </a:solidFill>
                <a:latin typeface="News Cycle"/>
                <a:ea typeface="News Cycle"/>
                <a:cs typeface="News Cycle"/>
                <a:sym typeface="News Cycle"/>
              </a:rPr>
              <a:t>Freedom and Resentment by Peter Strawson </a:t>
            </a:r>
            <a:endParaRPr sz="6000" dirty="0"/>
          </a:p>
        </p:txBody>
      </p:sp>
      <p:grpSp>
        <p:nvGrpSpPr>
          <p:cNvPr id="2" name="Google Shape;147;p13">
            <a:extLst>
              <a:ext uri="{FF2B5EF4-FFF2-40B4-BE49-F238E27FC236}">
                <a16:creationId xmlns:a16="http://schemas.microsoft.com/office/drawing/2014/main" id="{96587719-EDF4-EE6F-0838-5EFD45725D71}"/>
              </a:ext>
            </a:extLst>
          </p:cNvPr>
          <p:cNvGrpSpPr/>
          <p:nvPr/>
        </p:nvGrpSpPr>
        <p:grpSpPr>
          <a:xfrm>
            <a:off x="11937581" y="1748729"/>
            <a:ext cx="4807083" cy="130755"/>
            <a:chOff x="0" y="-38100"/>
            <a:chExt cx="1036797" cy="308013"/>
          </a:xfrm>
        </p:grpSpPr>
        <p:sp>
          <p:nvSpPr>
            <p:cNvPr id="3" name="Google Shape;148;p13">
              <a:extLst>
                <a:ext uri="{FF2B5EF4-FFF2-40B4-BE49-F238E27FC236}">
                  <a16:creationId xmlns:a16="http://schemas.microsoft.com/office/drawing/2014/main" id="{977C4AC4-3FDA-B987-580A-A3BE8E06439B}"/>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49;p13">
              <a:extLst>
                <a:ext uri="{FF2B5EF4-FFF2-40B4-BE49-F238E27FC236}">
                  <a16:creationId xmlns:a16="http://schemas.microsoft.com/office/drawing/2014/main" id="{2C89103F-4030-348D-6CF6-777A4E5AEF0E}"/>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0" name="Google Shape;302;p20">
            <a:extLst>
              <a:ext uri="{FF2B5EF4-FFF2-40B4-BE49-F238E27FC236}">
                <a16:creationId xmlns:a16="http://schemas.microsoft.com/office/drawing/2014/main" id="{4B26D721-0B5A-6250-49BE-79010F16875D}"/>
              </a:ext>
            </a:extLst>
          </p:cNvPr>
          <p:cNvSpPr/>
          <p:nvPr/>
        </p:nvSpPr>
        <p:spPr>
          <a:xfrm>
            <a:off x="418193" y="454739"/>
            <a:ext cx="1905000" cy="1905000"/>
          </a:xfrm>
          <a:custGeom>
            <a:avLst/>
            <a:gdLst/>
            <a:ahLst/>
            <a:cxnLst/>
            <a:rect l="l" t="t" r="r" b="b"/>
            <a:pathLst>
              <a:path w="1905000" h="1905000" extrusionOk="0">
                <a:moveTo>
                  <a:pt x="0" y="0"/>
                </a:moveTo>
                <a:lnTo>
                  <a:pt x="1905000" y="0"/>
                </a:lnTo>
                <a:lnTo>
                  <a:pt x="1905000" y="1905000"/>
                </a:lnTo>
                <a:lnTo>
                  <a:pt x="0" y="1905000"/>
                </a:lnTo>
                <a:lnTo>
                  <a:pt x="0" y="0"/>
                </a:lnTo>
                <a:close/>
              </a:path>
            </a:pathLst>
          </a:custGeom>
          <a:blipFill rotWithShape="1">
            <a:blip r:embed="rId3">
              <a:alphaModFix/>
            </a:blip>
            <a:stretch>
              <a:fillRect/>
            </a:stretch>
          </a:blipFill>
          <a:ln>
            <a:noFill/>
          </a:ln>
        </p:spPr>
      </p:sp>
      <p:sp>
        <p:nvSpPr>
          <p:cNvPr id="5" name="テキスト ボックス 4">
            <a:extLst>
              <a:ext uri="{FF2B5EF4-FFF2-40B4-BE49-F238E27FC236}">
                <a16:creationId xmlns:a16="http://schemas.microsoft.com/office/drawing/2014/main" id="{82D380CB-D860-DFB7-5AEE-4CEB640C997E}"/>
              </a:ext>
            </a:extLst>
          </p:cNvPr>
          <p:cNvSpPr txBox="1"/>
          <p:nvPr/>
        </p:nvSpPr>
        <p:spPr>
          <a:xfrm>
            <a:off x="1370693" y="3915575"/>
            <a:ext cx="11038531" cy="1446550"/>
          </a:xfrm>
          <a:prstGeom prst="rect">
            <a:avLst/>
          </a:prstGeom>
          <a:noFill/>
        </p:spPr>
        <p:txBody>
          <a:bodyPr wrap="square">
            <a:spAutoFit/>
          </a:bodyPr>
          <a:lstStyle/>
          <a:p>
            <a:r>
              <a:rPr lang="en-US" altLang="ja-JP" sz="4400" dirty="0">
                <a:latin typeface="News Cycle" panose="020B0600070205080204" charset="2"/>
              </a:rPr>
              <a:t>“Does our inability absolutely to control what kind of person we are mean that we lack free will?” </a:t>
            </a:r>
            <a:endParaRPr lang="ja-JP" altLang="ja-JP" sz="4400" dirty="0">
              <a:latin typeface="News Cycle" panose="020B0600070205080204" charset="2"/>
            </a:endParaRPr>
          </a:p>
        </p:txBody>
      </p:sp>
      <p:sp>
        <p:nvSpPr>
          <p:cNvPr id="8" name="テキスト ボックス 7">
            <a:extLst>
              <a:ext uri="{FF2B5EF4-FFF2-40B4-BE49-F238E27FC236}">
                <a16:creationId xmlns:a16="http://schemas.microsoft.com/office/drawing/2014/main" id="{4C46B61B-9683-DFEF-4130-A8FC47C438A3}"/>
              </a:ext>
            </a:extLst>
          </p:cNvPr>
          <p:cNvSpPr txBox="1"/>
          <p:nvPr/>
        </p:nvSpPr>
        <p:spPr>
          <a:xfrm>
            <a:off x="12600491" y="4199456"/>
            <a:ext cx="1911101" cy="1015663"/>
          </a:xfrm>
          <a:prstGeom prst="rect">
            <a:avLst/>
          </a:prstGeom>
          <a:noFill/>
        </p:spPr>
        <p:txBody>
          <a:bodyPr wrap="none" rtlCol="0">
            <a:spAutoFit/>
          </a:bodyPr>
          <a:lstStyle/>
          <a:p>
            <a:r>
              <a:rPr kumimoji="1" lang="ja-JP" altLang="en-US" sz="6000" b="1" dirty="0">
                <a:latin typeface="News Cycle" panose="020B0600070205080204" charset="2"/>
              </a:rPr>
              <a:t>➡</a:t>
            </a:r>
            <a:r>
              <a:rPr kumimoji="1" lang="en-US" altLang="ja-JP" sz="6000" b="1" dirty="0">
                <a:latin typeface="News Cycle" panose="020B0600070205080204" charset="2"/>
              </a:rPr>
              <a:t>NO</a:t>
            </a:r>
            <a:endParaRPr kumimoji="1" lang="ja-JP" altLang="en-US" sz="6000" b="1" dirty="0">
              <a:latin typeface="News Cycle" panose="020B0600070205080204" charset="2"/>
            </a:endParaRPr>
          </a:p>
        </p:txBody>
      </p:sp>
      <p:sp>
        <p:nvSpPr>
          <p:cNvPr id="14" name="テキスト ボックス 13">
            <a:extLst>
              <a:ext uri="{FF2B5EF4-FFF2-40B4-BE49-F238E27FC236}">
                <a16:creationId xmlns:a16="http://schemas.microsoft.com/office/drawing/2014/main" id="{364819EB-3E59-33C3-F0D3-879264A68291}"/>
              </a:ext>
            </a:extLst>
          </p:cNvPr>
          <p:cNvSpPr txBox="1"/>
          <p:nvPr/>
        </p:nvSpPr>
        <p:spPr>
          <a:xfrm>
            <a:off x="969292" y="6917961"/>
            <a:ext cx="15860432" cy="769441"/>
          </a:xfrm>
          <a:prstGeom prst="rect">
            <a:avLst/>
          </a:prstGeom>
          <a:noFill/>
        </p:spPr>
        <p:txBody>
          <a:bodyPr wrap="none" rtlCol="0">
            <a:spAutoFit/>
          </a:bodyPr>
          <a:lstStyle/>
          <a:p>
            <a:r>
              <a:rPr lang="ja-JP" altLang="ja-JP" sz="4000" dirty="0">
                <a:latin typeface="News Cycle" panose="020B0600070205080204" charset="2"/>
              </a:rPr>
              <a:t> </a:t>
            </a:r>
            <a:r>
              <a:rPr lang="en-US" altLang="ja-JP" sz="4400" dirty="0">
                <a:latin typeface="News Cycle" panose="020B0600070205080204" charset="2"/>
              </a:rPr>
              <a:t>Responsibility is not a theory, but a practice within human relationships</a:t>
            </a:r>
            <a:r>
              <a:rPr lang="en-US" altLang="ja-JP" dirty="0"/>
              <a:t>.</a:t>
            </a:r>
            <a:endParaRPr kumimoji="1" lang="ja-JP" altLang="en-US" dirty="0"/>
          </a:p>
        </p:txBody>
      </p:sp>
    </p:spTree>
    <p:extLst>
      <p:ext uri="{BB962C8B-B14F-4D97-AF65-F5344CB8AC3E}">
        <p14:creationId xmlns:p14="http://schemas.microsoft.com/office/powerpoint/2010/main" val="1332629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7E8"/>
        </a:solidFill>
        <a:effectLst/>
      </p:bgPr>
    </p:bg>
    <p:spTree>
      <p:nvGrpSpPr>
        <p:cNvPr id="1" name="Shape 208"/>
        <p:cNvGrpSpPr/>
        <p:nvPr/>
      </p:nvGrpSpPr>
      <p:grpSpPr>
        <a:xfrm>
          <a:off x="0" y="0"/>
          <a:ext cx="0" cy="0"/>
          <a:chOff x="0" y="0"/>
          <a:chExt cx="0" cy="0"/>
        </a:xfrm>
      </p:grpSpPr>
      <p:grpSp>
        <p:nvGrpSpPr>
          <p:cNvPr id="209" name="Google Shape;209;p17"/>
          <p:cNvGrpSpPr/>
          <p:nvPr/>
        </p:nvGrpSpPr>
        <p:grpSpPr>
          <a:xfrm>
            <a:off x="-26772" y="-253753"/>
            <a:ext cx="18314772" cy="1472128"/>
            <a:chOff x="0" y="-47625"/>
            <a:chExt cx="2095368" cy="2786200"/>
          </a:xfrm>
        </p:grpSpPr>
        <p:sp>
          <p:nvSpPr>
            <p:cNvPr id="210" name="Google Shape;210;p17"/>
            <p:cNvSpPr/>
            <p:nvPr/>
          </p:nvSpPr>
          <p:spPr>
            <a:xfrm>
              <a:off x="0" y="0"/>
              <a:ext cx="2095368" cy="2738575"/>
            </a:xfrm>
            <a:custGeom>
              <a:avLst/>
              <a:gdLst/>
              <a:ahLst/>
              <a:cxnLst/>
              <a:rect l="l" t="t" r="r" b="b"/>
              <a:pathLst>
                <a:path w="2095368" h="2738575" extrusionOk="0">
                  <a:moveTo>
                    <a:pt x="0" y="0"/>
                  </a:moveTo>
                  <a:lnTo>
                    <a:pt x="2095368" y="0"/>
                  </a:lnTo>
                  <a:lnTo>
                    <a:pt x="2095368" y="2738575"/>
                  </a:lnTo>
                  <a:lnTo>
                    <a:pt x="0" y="2738575"/>
                  </a:lnTo>
                  <a:close/>
                </a:path>
              </a:pathLst>
            </a:custGeom>
            <a:solidFill>
              <a:srgbClr val="2DCD9D"/>
            </a:solidFill>
            <a:ln>
              <a:noFill/>
            </a:ln>
          </p:spPr>
        </p:sp>
        <p:sp>
          <p:nvSpPr>
            <p:cNvPr id="211" name="Google Shape;211;p17"/>
            <p:cNvSpPr txBox="1"/>
            <p:nvPr/>
          </p:nvSpPr>
          <p:spPr>
            <a:xfrm>
              <a:off x="0" y="-47625"/>
              <a:ext cx="2095368" cy="2786200"/>
            </a:xfrm>
            <a:prstGeom prst="rect">
              <a:avLst/>
            </a:prstGeom>
            <a:no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dirty="0">
                <a:solidFill>
                  <a:schemeClr val="dk1"/>
                </a:solidFill>
                <a:latin typeface="Calibri"/>
                <a:ea typeface="Calibri"/>
                <a:cs typeface="Calibri"/>
                <a:sym typeface="Calibri"/>
              </a:endParaRPr>
            </a:p>
          </p:txBody>
        </p:sp>
      </p:grpSp>
      <p:sp>
        <p:nvSpPr>
          <p:cNvPr id="214" name="Google Shape;214;p17"/>
          <p:cNvSpPr txBox="1"/>
          <p:nvPr/>
        </p:nvSpPr>
        <p:spPr>
          <a:xfrm>
            <a:off x="2634406" y="2816938"/>
            <a:ext cx="12638646" cy="2659190"/>
          </a:xfrm>
          <a:prstGeom prst="rect">
            <a:avLst/>
          </a:prstGeom>
          <a:noFill/>
          <a:ln>
            <a:noFill/>
          </a:ln>
        </p:spPr>
        <p:txBody>
          <a:bodyPr spcFirstLastPara="1" wrap="square" lIns="0" tIns="0" rIns="0" bIns="0" anchor="t" anchorCtr="0">
            <a:spAutoFit/>
          </a:bodyPr>
          <a:lstStyle/>
          <a:p>
            <a:pPr lvl="0">
              <a:lnSpc>
                <a:spcPct val="120000"/>
              </a:lnSpc>
            </a:pPr>
            <a:r>
              <a:rPr lang="en-US" altLang="ja-JP" sz="3600" dirty="0">
                <a:latin typeface="News Cycle" panose="020B0600070205080204" charset="2"/>
              </a:rPr>
              <a:t>“consists of what Dennett refers to in the subtitle of his book Elbow Room as the ‘varieties of free will worth wanting’; these relevant freedoms are self-­control and appropriate, meaningful deliberation.” (</a:t>
            </a:r>
            <a:r>
              <a:rPr kumimoji="1" lang="en-US" altLang="ja-JP" sz="3600" dirty="0" err="1">
                <a:solidFill>
                  <a:schemeClr val="tx1"/>
                </a:solidFill>
                <a:latin typeface="News Cycle" panose="020B0600070205080204" charset="2"/>
              </a:rPr>
              <a:t>Cadareanu</a:t>
            </a:r>
            <a:r>
              <a:rPr lang="en-US" altLang="ja-JP" sz="3600" dirty="0">
                <a:latin typeface="News Cycle" panose="020B0600070205080204" charset="2"/>
              </a:rPr>
              <a:t>, 2015, p.2)</a:t>
            </a:r>
            <a:endParaRPr sz="3600" dirty="0">
              <a:latin typeface="News Cycle" panose="020B0600070205080204" charset="2"/>
            </a:endParaRPr>
          </a:p>
        </p:txBody>
      </p:sp>
      <p:sp>
        <p:nvSpPr>
          <p:cNvPr id="215" name="Google Shape;215;p17"/>
          <p:cNvSpPr txBox="1"/>
          <p:nvPr/>
        </p:nvSpPr>
        <p:spPr>
          <a:xfrm>
            <a:off x="8229797" y="6242374"/>
            <a:ext cx="4449884" cy="664797"/>
          </a:xfrm>
          <a:prstGeom prst="rect">
            <a:avLst/>
          </a:prstGeom>
          <a:noFill/>
          <a:ln>
            <a:noFill/>
          </a:ln>
        </p:spPr>
        <p:txBody>
          <a:bodyPr spcFirstLastPara="1" wrap="square" lIns="0" tIns="0" rIns="0" bIns="0" anchor="t" anchorCtr="0">
            <a:spAutoFit/>
          </a:bodyPr>
          <a:lstStyle/>
          <a:p>
            <a:pPr lvl="0">
              <a:lnSpc>
                <a:spcPct val="120000"/>
              </a:lnSpc>
            </a:pPr>
            <a:r>
              <a:rPr lang="en-US" altLang="ja-JP" sz="3600" dirty="0">
                <a:latin typeface="News Cycle" panose="020B0600070205080204" charset="2"/>
              </a:rPr>
              <a:t>from human personality</a:t>
            </a:r>
            <a:endParaRPr sz="3600" dirty="0">
              <a:latin typeface="News Cycle" panose="020B0600070205080204" charset="2"/>
            </a:endParaRPr>
          </a:p>
        </p:txBody>
      </p:sp>
      <p:sp>
        <p:nvSpPr>
          <p:cNvPr id="2" name="テキスト ボックス 1">
            <a:extLst>
              <a:ext uri="{FF2B5EF4-FFF2-40B4-BE49-F238E27FC236}">
                <a16:creationId xmlns:a16="http://schemas.microsoft.com/office/drawing/2014/main" id="{C2DE3A67-63C6-EB50-F0BA-041AB3A6A5E0}"/>
              </a:ext>
            </a:extLst>
          </p:cNvPr>
          <p:cNvSpPr txBox="1"/>
          <p:nvPr/>
        </p:nvSpPr>
        <p:spPr>
          <a:xfrm>
            <a:off x="871870" y="74428"/>
            <a:ext cx="2379177" cy="1015663"/>
          </a:xfrm>
          <a:prstGeom prst="rect">
            <a:avLst/>
          </a:prstGeom>
          <a:noFill/>
        </p:spPr>
        <p:txBody>
          <a:bodyPr wrap="none" rtlCol="0">
            <a:spAutoFit/>
          </a:bodyPr>
          <a:lstStyle/>
          <a:p>
            <a:r>
              <a:rPr kumimoji="1" lang="en-US" altLang="ja-JP" sz="6000" b="1" dirty="0">
                <a:latin typeface="News Cycle" panose="020B0600070205080204" charset="2"/>
              </a:rPr>
              <a:t>opinion</a:t>
            </a:r>
            <a:endParaRPr kumimoji="1" lang="ja-JP" altLang="en-US" sz="6000" b="1" dirty="0">
              <a:latin typeface="News Cycle" panose="020B0600070205080204" charset="2"/>
            </a:endParaRPr>
          </a:p>
        </p:txBody>
      </p:sp>
      <p:sp>
        <p:nvSpPr>
          <p:cNvPr id="3" name="テキスト ボックス 2">
            <a:extLst>
              <a:ext uri="{FF2B5EF4-FFF2-40B4-BE49-F238E27FC236}">
                <a16:creationId xmlns:a16="http://schemas.microsoft.com/office/drawing/2014/main" id="{D0167522-B14F-114C-5A75-CB7557047CFA}"/>
              </a:ext>
            </a:extLst>
          </p:cNvPr>
          <p:cNvSpPr txBox="1"/>
          <p:nvPr/>
        </p:nvSpPr>
        <p:spPr>
          <a:xfrm>
            <a:off x="1332953" y="1605058"/>
            <a:ext cx="15595322" cy="646331"/>
          </a:xfrm>
          <a:prstGeom prst="rect">
            <a:avLst/>
          </a:prstGeom>
          <a:noFill/>
        </p:spPr>
        <p:txBody>
          <a:bodyPr wrap="square" rtlCol="0">
            <a:spAutoFit/>
          </a:bodyPr>
          <a:lstStyle/>
          <a:p>
            <a:r>
              <a:rPr lang="en-US" altLang="ja-JP" sz="3600" b="1" dirty="0">
                <a:latin typeface="News Cycle" panose="020B0600070205080204" charset="2"/>
              </a:rPr>
              <a:t>Without the ultimate responsibility, human actions cannot be said to be freely chosen</a:t>
            </a:r>
            <a:r>
              <a:rPr lang="en-US" altLang="ja-JP" b="1" dirty="0"/>
              <a:t>.</a:t>
            </a:r>
            <a:endParaRPr kumimoji="1" lang="ja-JP" altLang="en-US" b="1" dirty="0"/>
          </a:p>
        </p:txBody>
      </p:sp>
      <p:grpSp>
        <p:nvGrpSpPr>
          <p:cNvPr id="4" name="Google Shape;147;p13">
            <a:extLst>
              <a:ext uri="{FF2B5EF4-FFF2-40B4-BE49-F238E27FC236}">
                <a16:creationId xmlns:a16="http://schemas.microsoft.com/office/drawing/2014/main" id="{387241CA-8DFE-670B-9CF8-C46EF34E479B}"/>
              </a:ext>
            </a:extLst>
          </p:cNvPr>
          <p:cNvGrpSpPr/>
          <p:nvPr/>
        </p:nvGrpSpPr>
        <p:grpSpPr>
          <a:xfrm>
            <a:off x="5044427" y="4693920"/>
            <a:ext cx="9352293" cy="91819"/>
            <a:chOff x="0" y="-38100"/>
            <a:chExt cx="1036797" cy="308013"/>
          </a:xfrm>
        </p:grpSpPr>
        <p:sp>
          <p:nvSpPr>
            <p:cNvPr id="5" name="Google Shape;148;p13">
              <a:extLst>
                <a:ext uri="{FF2B5EF4-FFF2-40B4-BE49-F238E27FC236}">
                  <a16:creationId xmlns:a16="http://schemas.microsoft.com/office/drawing/2014/main" id="{8BD7959D-CEFC-4FB4-BBB3-D15C7A349CA5}"/>
                </a:ext>
              </a:extLst>
            </p:cNvPr>
            <p:cNvSpPr/>
            <p:nvPr/>
          </p:nvSpPr>
          <p:spPr>
            <a:xfrm>
              <a:off x="0" y="0"/>
              <a:ext cx="1036797" cy="269913"/>
            </a:xfrm>
            <a:custGeom>
              <a:avLst/>
              <a:gdLst/>
              <a:ahLst/>
              <a:cxnLst/>
              <a:rect l="l" t="t" r="r" b="b"/>
              <a:pathLst>
                <a:path w="1036797" h="269913" extrusionOk="0">
                  <a:moveTo>
                    <a:pt x="39333" y="0"/>
                  </a:moveTo>
                  <a:lnTo>
                    <a:pt x="997464" y="0"/>
                  </a:lnTo>
                  <a:cubicBezTo>
                    <a:pt x="1019187" y="0"/>
                    <a:pt x="1036797" y="17610"/>
                    <a:pt x="1036797" y="39333"/>
                  </a:cubicBezTo>
                  <a:lnTo>
                    <a:pt x="1036797" y="230579"/>
                  </a:lnTo>
                  <a:cubicBezTo>
                    <a:pt x="1036797" y="252303"/>
                    <a:pt x="1019187" y="269913"/>
                    <a:pt x="997464" y="269913"/>
                  </a:cubicBezTo>
                  <a:lnTo>
                    <a:pt x="39333" y="269913"/>
                  </a:lnTo>
                  <a:cubicBezTo>
                    <a:pt x="17610" y="269913"/>
                    <a:pt x="0" y="252303"/>
                    <a:pt x="0" y="230579"/>
                  </a:cubicBezTo>
                  <a:lnTo>
                    <a:pt x="0" y="39333"/>
                  </a:lnTo>
                  <a:cubicBezTo>
                    <a:pt x="0" y="17610"/>
                    <a:pt x="17610" y="0"/>
                    <a:pt x="39333"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49;p13">
              <a:extLst>
                <a:ext uri="{FF2B5EF4-FFF2-40B4-BE49-F238E27FC236}">
                  <a16:creationId xmlns:a16="http://schemas.microsoft.com/office/drawing/2014/main" id="{0C94DF9D-1F53-5A79-C0A4-B7374C06E9F6}"/>
                </a:ext>
              </a:extLst>
            </p:cNvPr>
            <p:cNvSpPr txBox="1"/>
            <p:nvPr/>
          </p:nvSpPr>
          <p:spPr>
            <a:xfrm>
              <a:off x="0" y="-38100"/>
              <a:ext cx="1036797" cy="308013"/>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7" name="矢印: 下 6">
            <a:extLst>
              <a:ext uri="{FF2B5EF4-FFF2-40B4-BE49-F238E27FC236}">
                <a16:creationId xmlns:a16="http://schemas.microsoft.com/office/drawing/2014/main" id="{449D31AF-4C83-7193-98C1-151E4DE53102}"/>
              </a:ext>
            </a:extLst>
          </p:cNvPr>
          <p:cNvSpPr/>
          <p:nvPr/>
        </p:nvSpPr>
        <p:spPr>
          <a:xfrm>
            <a:off x="9720573" y="4960846"/>
            <a:ext cx="928544" cy="1080831"/>
          </a:xfrm>
          <a:prstGeom prst="downArrow">
            <a:avLst/>
          </a:prstGeom>
          <a:solidFill>
            <a:srgbClr val="2DCD9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矢印: 下 7">
            <a:extLst>
              <a:ext uri="{FF2B5EF4-FFF2-40B4-BE49-F238E27FC236}">
                <a16:creationId xmlns:a16="http://schemas.microsoft.com/office/drawing/2014/main" id="{24DA15AE-C70C-F867-1719-B759BAD35A7A}"/>
              </a:ext>
            </a:extLst>
          </p:cNvPr>
          <p:cNvSpPr/>
          <p:nvPr/>
        </p:nvSpPr>
        <p:spPr>
          <a:xfrm>
            <a:off x="9720573" y="7107868"/>
            <a:ext cx="928544" cy="1080831"/>
          </a:xfrm>
          <a:prstGeom prst="downArrow">
            <a:avLst/>
          </a:prstGeom>
          <a:solidFill>
            <a:srgbClr val="2DCD9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テキスト ボックス 8">
            <a:extLst>
              <a:ext uri="{FF2B5EF4-FFF2-40B4-BE49-F238E27FC236}">
                <a16:creationId xmlns:a16="http://schemas.microsoft.com/office/drawing/2014/main" id="{65BB5BDF-D610-1F53-D376-012429CD0774}"/>
              </a:ext>
            </a:extLst>
          </p:cNvPr>
          <p:cNvSpPr txBox="1"/>
          <p:nvPr/>
        </p:nvSpPr>
        <p:spPr>
          <a:xfrm>
            <a:off x="8229797" y="8389396"/>
            <a:ext cx="4336444" cy="646331"/>
          </a:xfrm>
          <a:prstGeom prst="rect">
            <a:avLst/>
          </a:prstGeom>
          <a:noFill/>
        </p:spPr>
        <p:txBody>
          <a:bodyPr wrap="none" rtlCol="0">
            <a:spAutoFit/>
          </a:bodyPr>
          <a:lstStyle/>
          <a:p>
            <a:r>
              <a:rPr lang="en-US" altLang="ja-JP" sz="3600" b="1" dirty="0">
                <a:latin typeface="News Cycle" panose="020B0600070205080204" charset="2"/>
              </a:rPr>
              <a:t>Free will does not exist</a:t>
            </a:r>
            <a:endParaRPr kumimoji="1" lang="ja-JP" altLang="en-US" sz="3600" b="1" dirty="0">
              <a:latin typeface="News Cycle" panose="020B0600070205080204" charset="2"/>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7E8"/>
        </a:solidFill>
        <a:effectLst/>
      </p:bgPr>
    </p:bg>
    <p:spTree>
      <p:nvGrpSpPr>
        <p:cNvPr id="1" name="Shape 156"/>
        <p:cNvGrpSpPr/>
        <p:nvPr/>
      </p:nvGrpSpPr>
      <p:grpSpPr>
        <a:xfrm>
          <a:off x="0" y="0"/>
          <a:ext cx="0" cy="0"/>
          <a:chOff x="0" y="0"/>
          <a:chExt cx="0" cy="0"/>
        </a:xfrm>
      </p:grpSpPr>
      <p:sp>
        <p:nvSpPr>
          <p:cNvPr id="2" name="正方形/長方形 1">
            <a:extLst>
              <a:ext uri="{FF2B5EF4-FFF2-40B4-BE49-F238E27FC236}">
                <a16:creationId xmlns:a16="http://schemas.microsoft.com/office/drawing/2014/main" id="{AAF59F2F-B2AE-1B4E-FCD6-6F7FEB4F96B0}"/>
              </a:ext>
            </a:extLst>
          </p:cNvPr>
          <p:cNvSpPr/>
          <p:nvPr/>
        </p:nvSpPr>
        <p:spPr>
          <a:xfrm>
            <a:off x="2071541" y="6590213"/>
            <a:ext cx="13745414" cy="2345310"/>
          </a:xfrm>
          <a:prstGeom prst="rect">
            <a:avLst/>
          </a:prstGeom>
          <a:solidFill>
            <a:srgbClr val="FFF7E8"/>
          </a:solidFill>
          <a:ln w="57150">
            <a:solidFill>
              <a:srgbClr val="2DCD9D"/>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kumimoji="1" lang="ja-JP" altLang="en-US"/>
          </a:p>
        </p:txBody>
      </p:sp>
      <p:grpSp>
        <p:nvGrpSpPr>
          <p:cNvPr id="170" name="Google Shape;170;p14"/>
          <p:cNvGrpSpPr/>
          <p:nvPr/>
        </p:nvGrpSpPr>
        <p:grpSpPr>
          <a:xfrm>
            <a:off x="3149366" y="5193982"/>
            <a:ext cx="10983894" cy="81475"/>
            <a:chOff x="0" y="-38100"/>
            <a:chExt cx="2187522" cy="267874"/>
          </a:xfrm>
        </p:grpSpPr>
        <p:sp>
          <p:nvSpPr>
            <p:cNvPr id="171" name="Google Shape;171;p14"/>
            <p:cNvSpPr/>
            <p:nvPr/>
          </p:nvSpPr>
          <p:spPr>
            <a:xfrm>
              <a:off x="0" y="0"/>
              <a:ext cx="2187522" cy="229774"/>
            </a:xfrm>
            <a:custGeom>
              <a:avLst/>
              <a:gdLst/>
              <a:ahLst/>
              <a:cxnLst/>
              <a:rect l="l" t="t" r="r" b="b"/>
              <a:pathLst>
                <a:path w="2187522" h="229774" extrusionOk="0">
                  <a:moveTo>
                    <a:pt x="18642" y="0"/>
                  </a:moveTo>
                  <a:lnTo>
                    <a:pt x="2168879" y="0"/>
                  </a:lnTo>
                  <a:cubicBezTo>
                    <a:pt x="2179175" y="0"/>
                    <a:pt x="2187522" y="8346"/>
                    <a:pt x="2187522" y="18642"/>
                  </a:cubicBezTo>
                  <a:lnTo>
                    <a:pt x="2187522" y="211132"/>
                  </a:lnTo>
                  <a:cubicBezTo>
                    <a:pt x="2187522" y="221428"/>
                    <a:pt x="2179175" y="229774"/>
                    <a:pt x="2168879" y="229774"/>
                  </a:cubicBezTo>
                  <a:lnTo>
                    <a:pt x="18642" y="229774"/>
                  </a:lnTo>
                  <a:cubicBezTo>
                    <a:pt x="8346" y="229774"/>
                    <a:pt x="0" y="221428"/>
                    <a:pt x="0" y="211132"/>
                  </a:cubicBezTo>
                  <a:lnTo>
                    <a:pt x="0" y="18642"/>
                  </a:lnTo>
                  <a:cubicBezTo>
                    <a:pt x="0" y="8346"/>
                    <a:pt x="8346" y="0"/>
                    <a:pt x="18642"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4"/>
            <p:cNvSpPr txBox="1"/>
            <p:nvPr/>
          </p:nvSpPr>
          <p:spPr>
            <a:xfrm>
              <a:off x="0" y="-38100"/>
              <a:ext cx="2187521" cy="267874"/>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73" name="Google Shape;173;p14"/>
          <p:cNvSpPr txBox="1"/>
          <p:nvPr/>
        </p:nvSpPr>
        <p:spPr>
          <a:xfrm>
            <a:off x="-2486067" y="406651"/>
            <a:ext cx="9919598" cy="1019382"/>
          </a:xfrm>
          <a:prstGeom prst="rect">
            <a:avLst/>
          </a:prstGeom>
          <a:noFill/>
          <a:ln>
            <a:noFill/>
          </a:ln>
        </p:spPr>
        <p:txBody>
          <a:bodyPr spcFirstLastPara="1" wrap="square" lIns="0" tIns="0" rIns="0" bIns="0" anchor="t" anchorCtr="0">
            <a:spAutoFit/>
          </a:bodyPr>
          <a:lstStyle/>
          <a:p>
            <a:pPr marL="0" marR="0" lvl="0" indent="0" algn="ctr" rtl="0">
              <a:lnSpc>
                <a:spcPct val="92000"/>
              </a:lnSpc>
              <a:spcBef>
                <a:spcPts val="0"/>
              </a:spcBef>
              <a:spcAft>
                <a:spcPts val="0"/>
              </a:spcAft>
              <a:buNone/>
            </a:pPr>
            <a:r>
              <a:rPr lang="en-US" sz="7200" b="1" i="0" u="none" strike="noStrike" cap="none" dirty="0">
                <a:solidFill>
                  <a:srgbClr val="1E1A1B"/>
                </a:solidFill>
                <a:latin typeface="News Cycle"/>
                <a:ea typeface="News Cycle"/>
                <a:cs typeface="News Cycle"/>
                <a:sym typeface="News Cycle"/>
              </a:rPr>
              <a:t>Conclusion</a:t>
            </a:r>
            <a:endParaRPr dirty="0"/>
          </a:p>
        </p:txBody>
      </p:sp>
      <p:sp>
        <p:nvSpPr>
          <p:cNvPr id="175" name="Google Shape;175;p14"/>
          <p:cNvSpPr txBox="1"/>
          <p:nvPr/>
        </p:nvSpPr>
        <p:spPr>
          <a:xfrm>
            <a:off x="2473732" y="2342571"/>
            <a:ext cx="12335162" cy="1477328"/>
          </a:xfrm>
          <a:prstGeom prst="rect">
            <a:avLst/>
          </a:prstGeom>
          <a:noFill/>
          <a:ln>
            <a:noFill/>
          </a:ln>
        </p:spPr>
        <p:txBody>
          <a:bodyPr spcFirstLastPara="1" wrap="square" lIns="0" tIns="0" rIns="0" bIns="0" anchor="t" anchorCtr="0">
            <a:spAutoFit/>
          </a:bodyPr>
          <a:lstStyle/>
          <a:p>
            <a:pPr lvl="0" algn="ctr"/>
            <a:r>
              <a:rPr lang="en-US" altLang="ja-JP" sz="4800" dirty="0">
                <a:latin typeface="News Cycle" panose="020B0600070205080204" charset="2"/>
              </a:rPr>
              <a:t>“Does our inability absolutely to control what kind of person we are mean that we lack free will?”</a:t>
            </a:r>
            <a:endParaRPr sz="4800" dirty="0">
              <a:latin typeface="News Cycle" panose="020B0600070205080204" charset="2"/>
            </a:endParaRPr>
          </a:p>
        </p:txBody>
      </p:sp>
      <p:sp>
        <p:nvSpPr>
          <p:cNvPr id="176" name="Google Shape;176;p14"/>
          <p:cNvSpPr txBox="1"/>
          <p:nvPr/>
        </p:nvSpPr>
        <p:spPr>
          <a:xfrm>
            <a:off x="2667148" y="4616020"/>
            <a:ext cx="11948330" cy="738664"/>
          </a:xfrm>
          <a:prstGeom prst="rect">
            <a:avLst/>
          </a:prstGeom>
          <a:noFill/>
          <a:ln>
            <a:noFill/>
          </a:ln>
        </p:spPr>
        <p:txBody>
          <a:bodyPr spcFirstLastPara="1" wrap="square" lIns="0" tIns="0" rIns="0" bIns="0" anchor="t" anchorCtr="0">
            <a:spAutoFit/>
          </a:bodyPr>
          <a:lstStyle/>
          <a:p>
            <a:pPr lvl="0" algn="ctr"/>
            <a:r>
              <a:rPr lang="en-US" altLang="ja-JP" sz="4800" b="1" dirty="0">
                <a:latin typeface="News Cycle" panose="020B0600070205080204" charset="2"/>
              </a:rPr>
              <a:t>Yes, but not necessarily in the practical sense</a:t>
            </a:r>
            <a:endParaRPr sz="4800" b="1" dirty="0">
              <a:latin typeface="News Cycle" panose="020B0600070205080204" charset="2"/>
            </a:endParaRPr>
          </a:p>
        </p:txBody>
      </p:sp>
      <p:sp>
        <p:nvSpPr>
          <p:cNvPr id="177" name="Google Shape;177;p14"/>
          <p:cNvSpPr txBox="1"/>
          <p:nvPr/>
        </p:nvSpPr>
        <p:spPr>
          <a:xfrm rot="5400000">
            <a:off x="7891595" y="3608387"/>
            <a:ext cx="1349089" cy="830997"/>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ja-JP" altLang="en-US" sz="5400" b="0" i="0" u="none" strike="noStrike" cap="none" dirty="0">
                <a:solidFill>
                  <a:srgbClr val="1E1A1B"/>
                </a:solidFill>
                <a:latin typeface="News Cycle"/>
                <a:ea typeface="News Cycle"/>
                <a:cs typeface="News Cycle"/>
                <a:sym typeface="News Cycle"/>
              </a:rPr>
              <a:t>➡</a:t>
            </a:r>
            <a:endParaRPr sz="5400" dirty="0"/>
          </a:p>
        </p:txBody>
      </p:sp>
      <p:sp>
        <p:nvSpPr>
          <p:cNvPr id="178" name="Google Shape;178;p14"/>
          <p:cNvSpPr txBox="1"/>
          <p:nvPr/>
        </p:nvSpPr>
        <p:spPr>
          <a:xfrm>
            <a:off x="2271292" y="6922260"/>
            <a:ext cx="13745415" cy="1661993"/>
          </a:xfrm>
          <a:prstGeom prst="rect">
            <a:avLst/>
          </a:prstGeom>
          <a:noFill/>
          <a:ln>
            <a:noFill/>
          </a:ln>
        </p:spPr>
        <p:txBody>
          <a:bodyPr spcFirstLastPara="1" wrap="square" lIns="0" tIns="0" rIns="0" bIns="0" anchor="t" anchorCtr="0">
            <a:spAutoFit/>
          </a:bodyPr>
          <a:lstStyle/>
          <a:p>
            <a:r>
              <a:rPr lang="en-US" altLang="ja-JP" sz="5400" dirty="0">
                <a:latin typeface="News Cycle" panose="020B0600070205080204" charset="2"/>
              </a:rPr>
              <a:t>“Even if ultimate free will does not exist, should we still hold people morally responsible?”</a:t>
            </a:r>
            <a:endParaRPr lang="ja-JP" altLang="ja-JP" sz="5400" dirty="0">
              <a:latin typeface="News Cycle" panose="020B0600070205080204" charset="2"/>
            </a:endParaRPr>
          </a:p>
        </p:txBody>
      </p:sp>
      <p:sp>
        <p:nvSpPr>
          <p:cNvPr id="3" name="Google Shape;305;p20">
            <a:extLst>
              <a:ext uri="{FF2B5EF4-FFF2-40B4-BE49-F238E27FC236}">
                <a16:creationId xmlns:a16="http://schemas.microsoft.com/office/drawing/2014/main" id="{8657B0B2-4D7F-F5F9-9569-953B547BFF1F}"/>
              </a:ext>
            </a:extLst>
          </p:cNvPr>
          <p:cNvSpPr/>
          <p:nvPr/>
        </p:nvSpPr>
        <p:spPr>
          <a:xfrm>
            <a:off x="17335500" y="-36158"/>
            <a:ext cx="1905000" cy="1905000"/>
          </a:xfrm>
          <a:custGeom>
            <a:avLst/>
            <a:gdLst/>
            <a:ahLst/>
            <a:cxnLst/>
            <a:rect l="l" t="t" r="r" b="b"/>
            <a:pathLst>
              <a:path w="1905000" h="1905000" extrusionOk="0">
                <a:moveTo>
                  <a:pt x="0" y="0"/>
                </a:moveTo>
                <a:lnTo>
                  <a:pt x="1905000" y="0"/>
                </a:lnTo>
                <a:lnTo>
                  <a:pt x="1905000" y="1905000"/>
                </a:lnTo>
                <a:lnTo>
                  <a:pt x="0" y="1905000"/>
                </a:lnTo>
                <a:lnTo>
                  <a:pt x="0" y="0"/>
                </a:lnTo>
                <a:close/>
              </a:path>
            </a:pathLst>
          </a:custGeom>
          <a:blipFill rotWithShape="1">
            <a:blip r:embed="rId3">
              <a:alphaModFix/>
            </a:blip>
            <a:stretch>
              <a:fillRect/>
            </a:stretch>
          </a:blipFill>
          <a:ln>
            <a:noFill/>
          </a:ln>
        </p:spPr>
      </p:sp>
      <p:sp>
        <p:nvSpPr>
          <p:cNvPr id="4" name="Google Shape;305;p20">
            <a:extLst>
              <a:ext uri="{FF2B5EF4-FFF2-40B4-BE49-F238E27FC236}">
                <a16:creationId xmlns:a16="http://schemas.microsoft.com/office/drawing/2014/main" id="{F6E0D2ED-83DB-3E8E-660F-78BB7C472D48}"/>
              </a:ext>
            </a:extLst>
          </p:cNvPr>
          <p:cNvSpPr/>
          <p:nvPr/>
        </p:nvSpPr>
        <p:spPr>
          <a:xfrm>
            <a:off x="-952500" y="7874814"/>
            <a:ext cx="1905000" cy="1905000"/>
          </a:xfrm>
          <a:custGeom>
            <a:avLst/>
            <a:gdLst/>
            <a:ahLst/>
            <a:cxnLst/>
            <a:rect l="l" t="t" r="r" b="b"/>
            <a:pathLst>
              <a:path w="1905000" h="1905000" extrusionOk="0">
                <a:moveTo>
                  <a:pt x="0" y="0"/>
                </a:moveTo>
                <a:lnTo>
                  <a:pt x="1905000" y="0"/>
                </a:lnTo>
                <a:lnTo>
                  <a:pt x="1905000" y="1905000"/>
                </a:lnTo>
                <a:lnTo>
                  <a:pt x="0" y="1905000"/>
                </a:lnTo>
                <a:lnTo>
                  <a:pt x="0" y="0"/>
                </a:lnTo>
                <a:close/>
              </a:path>
            </a:pathLst>
          </a:custGeom>
          <a:blipFill rotWithShape="1">
            <a:blip r:embed="rId3">
              <a:alphaModFix/>
            </a:blip>
            <a:stretch>
              <a:fillRect/>
            </a:stretch>
          </a:blipFill>
          <a:ln>
            <a:noFill/>
          </a:ln>
        </p:spPr>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7E8"/>
        </a:solidFill>
        <a:effectLst/>
      </p:bgPr>
    </p:bg>
    <p:spTree>
      <p:nvGrpSpPr>
        <p:cNvPr id="1" name="Shape 198"/>
        <p:cNvGrpSpPr/>
        <p:nvPr/>
      </p:nvGrpSpPr>
      <p:grpSpPr>
        <a:xfrm>
          <a:off x="0" y="0"/>
          <a:ext cx="0" cy="0"/>
          <a:chOff x="0" y="0"/>
          <a:chExt cx="0" cy="0"/>
        </a:xfrm>
      </p:grpSpPr>
      <p:grpSp>
        <p:nvGrpSpPr>
          <p:cNvPr id="200" name="Google Shape;200;p16"/>
          <p:cNvGrpSpPr/>
          <p:nvPr/>
        </p:nvGrpSpPr>
        <p:grpSpPr>
          <a:xfrm>
            <a:off x="589763" y="1219200"/>
            <a:ext cx="3787927" cy="102922"/>
            <a:chOff x="0" y="-38100"/>
            <a:chExt cx="1842304" cy="239822"/>
          </a:xfrm>
        </p:grpSpPr>
        <p:sp>
          <p:nvSpPr>
            <p:cNvPr id="201" name="Google Shape;201;p16"/>
            <p:cNvSpPr/>
            <p:nvPr/>
          </p:nvSpPr>
          <p:spPr>
            <a:xfrm>
              <a:off x="0" y="0"/>
              <a:ext cx="1842304" cy="201722"/>
            </a:xfrm>
            <a:custGeom>
              <a:avLst/>
              <a:gdLst/>
              <a:ahLst/>
              <a:cxnLst/>
              <a:rect l="l" t="t" r="r" b="b"/>
              <a:pathLst>
                <a:path w="1842304" h="201722" extrusionOk="0">
                  <a:moveTo>
                    <a:pt x="22136" y="0"/>
                  </a:moveTo>
                  <a:lnTo>
                    <a:pt x="1820169" y="0"/>
                  </a:lnTo>
                  <a:cubicBezTo>
                    <a:pt x="1832394" y="0"/>
                    <a:pt x="1842304" y="9910"/>
                    <a:pt x="1842304" y="22136"/>
                  </a:cubicBezTo>
                  <a:lnTo>
                    <a:pt x="1842304" y="179586"/>
                  </a:lnTo>
                  <a:cubicBezTo>
                    <a:pt x="1842304" y="191811"/>
                    <a:pt x="1832394" y="201722"/>
                    <a:pt x="1820169" y="201722"/>
                  </a:cubicBezTo>
                  <a:lnTo>
                    <a:pt x="22136" y="201722"/>
                  </a:lnTo>
                  <a:cubicBezTo>
                    <a:pt x="9910" y="201722"/>
                    <a:pt x="0" y="191811"/>
                    <a:pt x="0" y="179586"/>
                  </a:cubicBezTo>
                  <a:lnTo>
                    <a:pt x="0" y="22136"/>
                  </a:lnTo>
                  <a:cubicBezTo>
                    <a:pt x="0" y="9910"/>
                    <a:pt x="9910" y="0"/>
                    <a:pt x="22136" y="0"/>
                  </a:cubicBezTo>
                  <a:close/>
                </a:path>
              </a:pathLst>
            </a:custGeom>
            <a:solidFill>
              <a:srgbClr val="2DCD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6"/>
            <p:cNvSpPr txBox="1"/>
            <p:nvPr/>
          </p:nvSpPr>
          <p:spPr>
            <a:xfrm>
              <a:off x="0" y="-38100"/>
              <a:ext cx="1842304" cy="239821"/>
            </a:xfrm>
            <a:prstGeom prst="rect">
              <a:avLst/>
            </a:prstGeom>
            <a:noFill/>
            <a:ln>
              <a:noFill/>
            </a:ln>
          </p:spPr>
          <p:txBody>
            <a:bodyPr spcFirstLastPara="1" wrap="square" lIns="50800" tIns="50800" rIns="50800" bIns="50800" anchor="ctr" anchorCtr="0">
              <a:noAutofit/>
            </a:bodyPr>
            <a:lstStyle/>
            <a:p>
              <a:pPr marL="0" marR="0" lvl="0" indent="0" algn="ctr" rtl="0">
                <a:lnSpc>
                  <a:spcPct val="15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03" name="Google Shape;203;p16"/>
          <p:cNvSpPr txBox="1"/>
          <p:nvPr/>
        </p:nvSpPr>
        <p:spPr>
          <a:xfrm>
            <a:off x="-5041385" y="303661"/>
            <a:ext cx="15024600" cy="1107996"/>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6000" b="1" i="0" u="none" strike="noStrike" cap="none" dirty="0">
                <a:solidFill>
                  <a:srgbClr val="1E1A1B"/>
                </a:solidFill>
                <a:latin typeface="News Cycle"/>
                <a:ea typeface="News Cycle"/>
                <a:cs typeface="News Cycle"/>
                <a:sym typeface="News Cycle"/>
              </a:rPr>
              <a:t>Bibliography</a:t>
            </a:r>
            <a:endParaRPr dirty="0"/>
          </a:p>
        </p:txBody>
      </p:sp>
      <p:sp>
        <p:nvSpPr>
          <p:cNvPr id="204" name="Google Shape;204;p16"/>
          <p:cNvSpPr/>
          <p:nvPr/>
        </p:nvSpPr>
        <p:spPr>
          <a:xfrm>
            <a:off x="4377690" y="341450"/>
            <a:ext cx="462325" cy="516209"/>
          </a:xfrm>
          <a:custGeom>
            <a:avLst/>
            <a:gdLst/>
            <a:ahLst/>
            <a:cxnLst/>
            <a:rect l="l" t="t" r="r" b="b"/>
            <a:pathLst>
              <a:path w="672662" h="672662" extrusionOk="0">
                <a:moveTo>
                  <a:pt x="0" y="0"/>
                </a:moveTo>
                <a:lnTo>
                  <a:pt x="672662" y="0"/>
                </a:lnTo>
                <a:lnTo>
                  <a:pt x="672662" y="672662"/>
                </a:lnTo>
                <a:lnTo>
                  <a:pt x="0" y="672662"/>
                </a:lnTo>
                <a:lnTo>
                  <a:pt x="0" y="0"/>
                </a:lnTo>
                <a:close/>
              </a:path>
            </a:pathLst>
          </a:custGeom>
          <a:blipFill rotWithShape="1">
            <a:blip r:embed="rId3">
              <a:alphaModFix/>
            </a:blip>
            <a:stretch>
              <a:fillRect/>
            </a:stretch>
          </a:blipFill>
          <a:ln>
            <a:noFill/>
          </a:ln>
        </p:spPr>
      </p:sp>
      <p:sp>
        <p:nvSpPr>
          <p:cNvPr id="2" name="テキスト ボックス 1">
            <a:extLst>
              <a:ext uri="{FF2B5EF4-FFF2-40B4-BE49-F238E27FC236}">
                <a16:creationId xmlns:a16="http://schemas.microsoft.com/office/drawing/2014/main" id="{5B608CC5-AE68-FC9E-19D8-6BC3F55BCA5A}"/>
              </a:ext>
            </a:extLst>
          </p:cNvPr>
          <p:cNvSpPr txBox="1"/>
          <p:nvPr/>
        </p:nvSpPr>
        <p:spPr>
          <a:xfrm>
            <a:off x="1655180" y="2129743"/>
            <a:ext cx="14097964" cy="6863417"/>
          </a:xfrm>
          <a:prstGeom prst="rect">
            <a:avLst/>
          </a:prstGeom>
          <a:noFill/>
        </p:spPr>
        <p:txBody>
          <a:bodyPr wrap="square" rtlCol="0">
            <a:spAutoFit/>
          </a:bodyPr>
          <a:lstStyle/>
          <a:p>
            <a:r>
              <a:rPr kumimoji="1" lang="en-US" altLang="ja-JP" sz="4000" b="1" dirty="0">
                <a:latin typeface="News Cycle" panose="020B0600070205080204" charset="2"/>
              </a:rPr>
              <a:t>Primary Resource</a:t>
            </a:r>
          </a:p>
          <a:p>
            <a:r>
              <a:rPr kumimoji="1" lang="en-US" altLang="ja-JP" sz="4000" dirty="0" err="1">
                <a:solidFill>
                  <a:schemeClr val="tx1"/>
                </a:solidFill>
                <a:latin typeface="News Cycle" panose="020B0600070205080204" charset="2"/>
              </a:rPr>
              <a:t>Pereboom</a:t>
            </a:r>
            <a:r>
              <a:rPr kumimoji="1" lang="en-US" altLang="ja-JP" sz="4000" dirty="0">
                <a:solidFill>
                  <a:schemeClr val="tx1"/>
                </a:solidFill>
                <a:latin typeface="News Cycle" panose="020B0600070205080204" charset="2"/>
              </a:rPr>
              <a:t>, D. (2001) </a:t>
            </a:r>
            <a:r>
              <a:rPr kumimoji="1" lang="en-US" altLang="ja-JP" sz="4000" i="1" dirty="0">
                <a:solidFill>
                  <a:schemeClr val="tx1"/>
                </a:solidFill>
                <a:latin typeface="News Cycle" panose="020B0600070205080204" charset="2"/>
              </a:rPr>
              <a:t>Living Without Free Will</a:t>
            </a:r>
            <a:r>
              <a:rPr kumimoji="1" lang="en-US" altLang="ja-JP" sz="4000" dirty="0">
                <a:solidFill>
                  <a:schemeClr val="tx1"/>
                </a:solidFill>
                <a:latin typeface="News Cycle" panose="020B0600070205080204" charset="2"/>
              </a:rPr>
              <a:t>. </a:t>
            </a:r>
            <a:r>
              <a:rPr lang="en-US" altLang="ja-JP" sz="4000" dirty="0">
                <a:latin typeface="News Cycle" panose="020B0600070205080204" charset="2"/>
              </a:rPr>
              <a:t>Cambridge University Press.</a:t>
            </a:r>
            <a:endParaRPr kumimoji="1" lang="en-US" altLang="ja-JP" sz="4000" dirty="0">
              <a:latin typeface="News Cycle" panose="020B0600070205080204" charset="2"/>
            </a:endParaRPr>
          </a:p>
          <a:p>
            <a:r>
              <a:rPr kumimoji="1" lang="en-US" altLang="ja-JP" sz="4000" dirty="0">
                <a:latin typeface="News Cycle" panose="020B0600070205080204" charset="2"/>
              </a:rPr>
              <a:t>Strawson, P. (1963) </a:t>
            </a:r>
            <a:r>
              <a:rPr kumimoji="1" lang="en-US" altLang="ja-JP" sz="4000" i="1" dirty="0">
                <a:latin typeface="News Cycle" panose="020B0600070205080204" charset="2"/>
              </a:rPr>
              <a:t>Freedom and Resentment.</a:t>
            </a:r>
            <a:r>
              <a:rPr kumimoji="1" lang="en-US" altLang="ja-JP" sz="4000" dirty="0">
                <a:latin typeface="News Cycle" panose="020B0600070205080204" charset="2"/>
              </a:rPr>
              <a:t> British Academy</a:t>
            </a:r>
            <a:r>
              <a:rPr kumimoji="1" lang="en-US" altLang="ja-JP" sz="4000" i="1" dirty="0">
                <a:solidFill>
                  <a:srgbClr val="0000FF"/>
                </a:solidFill>
                <a:latin typeface="News Cycle" panose="020B0600070205080204" charset="2"/>
              </a:rPr>
              <a:t>. </a:t>
            </a:r>
            <a:r>
              <a:rPr lang="en-US" altLang="ja-JP" sz="4000" dirty="0">
                <a:solidFill>
                  <a:schemeClr val="tx1"/>
                </a:solidFill>
                <a:latin typeface="News Cycle" panose="020B0600070205080204" charset="2"/>
              </a:rPr>
              <a:t>48:187-211</a:t>
            </a:r>
          </a:p>
          <a:p>
            <a:r>
              <a:rPr kumimoji="1" lang="en-US" altLang="ja-JP" sz="4000" dirty="0">
                <a:solidFill>
                  <a:schemeClr val="tx1"/>
                </a:solidFill>
                <a:latin typeface="News Cycle" panose="020B0600070205080204" charset="2"/>
              </a:rPr>
              <a:t>Strawson, G. (1998) </a:t>
            </a:r>
            <a:r>
              <a:rPr kumimoji="1" lang="en-US" altLang="ja-JP" sz="4000" i="1" dirty="0">
                <a:solidFill>
                  <a:schemeClr val="tx1"/>
                </a:solidFill>
                <a:latin typeface="News Cycle" panose="020B0600070205080204" charset="2"/>
              </a:rPr>
              <a:t>Luck Swallows Everything.</a:t>
            </a:r>
            <a:r>
              <a:rPr lang="en-US" altLang="ja-JP" sz="4000" dirty="0">
                <a:latin typeface="News Cycle" panose="020B0600070205080204" charset="2"/>
              </a:rPr>
              <a:t> Times Literary Supplement. 1-12</a:t>
            </a:r>
          </a:p>
          <a:p>
            <a:endParaRPr kumimoji="1" lang="en-US" altLang="ja-JP" sz="4000" i="1" dirty="0">
              <a:solidFill>
                <a:schemeClr val="tx1"/>
              </a:solidFill>
              <a:latin typeface="News Cycle" panose="020B0600070205080204" charset="2"/>
            </a:endParaRPr>
          </a:p>
          <a:p>
            <a:r>
              <a:rPr kumimoji="1" lang="en-US" altLang="ja-JP" sz="4000" b="1" dirty="0">
                <a:solidFill>
                  <a:schemeClr val="tx1"/>
                </a:solidFill>
                <a:latin typeface="News Cycle" panose="020B0600070205080204" charset="2"/>
              </a:rPr>
              <a:t>Secondary Resource</a:t>
            </a:r>
          </a:p>
          <a:p>
            <a:r>
              <a:rPr kumimoji="1" lang="en-US" altLang="ja-JP" sz="4000" dirty="0" err="1">
                <a:solidFill>
                  <a:schemeClr val="tx1"/>
                </a:solidFill>
                <a:latin typeface="News Cycle" panose="020B0600070205080204" charset="2"/>
              </a:rPr>
              <a:t>Cadareanu</a:t>
            </a:r>
            <a:r>
              <a:rPr kumimoji="1" lang="en-US" altLang="ja-JP" sz="4000" dirty="0">
                <a:solidFill>
                  <a:schemeClr val="tx1"/>
                </a:solidFill>
                <a:latin typeface="News Cycle" panose="020B0600070205080204" charset="2"/>
              </a:rPr>
              <a:t>, P. (2015) </a:t>
            </a:r>
            <a:r>
              <a:rPr kumimoji="1" lang="en-US" altLang="ja-JP" sz="4000" i="1" dirty="0">
                <a:solidFill>
                  <a:schemeClr val="tx1"/>
                </a:solidFill>
                <a:latin typeface="News Cycle" panose="020B0600070205080204" charset="2"/>
              </a:rPr>
              <a:t>More Wobble: Daniel Dennett’s Elbow Room Unscrambled. </a:t>
            </a:r>
            <a:r>
              <a:rPr kumimoji="1" lang="en-US" altLang="ja-JP" sz="4000" dirty="0">
                <a:solidFill>
                  <a:schemeClr val="tx1"/>
                </a:solidFill>
                <a:latin typeface="News Cycle" panose="020B0600070205080204" charset="2"/>
              </a:rPr>
              <a:t>Philosophy Senior Thesis</a:t>
            </a:r>
            <a:r>
              <a:rPr kumimoji="1" lang="en-US" altLang="ja-JP" sz="4000" i="1" dirty="0">
                <a:solidFill>
                  <a:schemeClr val="tx1"/>
                </a:solidFill>
                <a:latin typeface="News Cycle" panose="020B0600070205080204" charset="2"/>
              </a:rPr>
              <a:t>.</a:t>
            </a: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1156</TotalTime>
  <Words>805</Words>
  <Application>Microsoft Office PowerPoint</Application>
  <PresentationFormat>ユーザー設定</PresentationFormat>
  <Paragraphs>70</Paragraphs>
  <Slides>14</Slides>
  <Notes>14</Notes>
  <HiddenSlides>0</HiddenSlides>
  <MMClips>0</MMClips>
  <ScaleCrop>false</ScaleCrop>
  <HeadingPairs>
    <vt:vector size="6" baseType="variant">
      <vt:variant>
        <vt:lpstr>使用されているフォント</vt:lpstr>
      </vt:variant>
      <vt:variant>
        <vt:i4>3</vt:i4>
      </vt:variant>
      <vt:variant>
        <vt:lpstr>テーマ</vt:lpstr>
      </vt:variant>
      <vt:variant>
        <vt:i4>1</vt:i4>
      </vt:variant>
      <vt:variant>
        <vt:lpstr>スライド タイトル</vt:lpstr>
      </vt:variant>
      <vt:variant>
        <vt:i4>14</vt:i4>
      </vt:variant>
    </vt:vector>
  </HeadingPairs>
  <TitlesOfParts>
    <vt:vector size="18" baseType="lpstr">
      <vt:lpstr>News Cycle</vt:lpstr>
      <vt:lpstr>Calibri</vt:lpstr>
      <vt:lpstr>Arial</vt:lpstr>
      <vt:lpstr>Office Theme</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舘上りあ</dc:creator>
  <cp:lastModifiedBy>りあ 舘上</cp:lastModifiedBy>
  <cp:revision>3</cp:revision>
  <dcterms:modified xsi:type="dcterms:W3CDTF">2026-03-13T12:58:52Z</dcterms:modified>
</cp:coreProperties>
</file>