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  <p:sldId id="270" r:id="rId13"/>
    <p:sldId id="272" r:id="rId14"/>
    <p:sldId id="273" r:id="rId15"/>
    <p:sldId id="274" r:id="rId16"/>
    <p:sldId id="275" r:id="rId17"/>
    <p:sldId id="276" r:id="rId18"/>
    <p:sldId id="277" r:id="rId19"/>
    <p:sldId id="269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B4048C-00C5-4441-947B-6E82E7B920D7}" v="9" dt="2025-02-12T16:40:03.9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6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54B4048C-00C5-4441-947B-6E82E7B920D7}"/>
    <pc:docChg chg="undo redo custSel addSld modSld">
      <pc:chgData name="Lara Hopkinson" userId="4c46a3d6-da89-4616-bd45-1b70e49404c2" providerId="ADAL" clId="{54B4048C-00C5-4441-947B-6E82E7B920D7}" dt="2025-02-12T16:42:54.520" v="192" actId="20577"/>
      <pc:docMkLst>
        <pc:docMk/>
      </pc:docMkLst>
      <pc:sldChg chg="modSp mod">
        <pc:chgData name="Lara Hopkinson" userId="4c46a3d6-da89-4616-bd45-1b70e49404c2" providerId="ADAL" clId="{54B4048C-00C5-4441-947B-6E82E7B920D7}" dt="2025-02-12T16:42:54.520" v="192" actId="20577"/>
        <pc:sldMkLst>
          <pc:docMk/>
          <pc:sldMk cId="3375577681" sldId="269"/>
        </pc:sldMkLst>
        <pc:spChg chg="mod">
          <ac:chgData name="Lara Hopkinson" userId="4c46a3d6-da89-4616-bd45-1b70e49404c2" providerId="ADAL" clId="{54B4048C-00C5-4441-947B-6E82E7B920D7}" dt="2025-02-12T16:42:54.520" v="192" actId="20577"/>
          <ac:spMkLst>
            <pc:docMk/>
            <pc:sldMk cId="3375577681" sldId="269"/>
            <ac:spMk id="3" creationId="{DBA75818-A5A6-25E5-DD13-6E64A05A5463}"/>
          </ac:spMkLst>
        </pc:spChg>
      </pc:sldChg>
      <pc:sldChg chg="addSp delSp modSp new mod modClrScheme chgLayout">
        <pc:chgData name="Lara Hopkinson" userId="4c46a3d6-da89-4616-bd45-1b70e49404c2" providerId="ADAL" clId="{54B4048C-00C5-4441-947B-6E82E7B920D7}" dt="2025-02-12T13:19:47.324" v="89" actId="1036"/>
        <pc:sldMkLst>
          <pc:docMk/>
          <pc:sldMk cId="1148430548" sldId="274"/>
        </pc:sldMkLst>
        <pc:spChg chg="del">
          <ac:chgData name="Lara Hopkinson" userId="4c46a3d6-da89-4616-bd45-1b70e49404c2" providerId="ADAL" clId="{54B4048C-00C5-4441-947B-6E82E7B920D7}" dt="2025-02-12T12:49:45.397" v="4" actId="700"/>
          <ac:spMkLst>
            <pc:docMk/>
            <pc:sldMk cId="1148430548" sldId="274"/>
            <ac:spMk id="2" creationId="{3EAE866C-038B-6E8F-8DB9-F9C4EE37645C}"/>
          </ac:spMkLst>
        </pc:spChg>
        <pc:spChg chg="del">
          <ac:chgData name="Lara Hopkinson" userId="4c46a3d6-da89-4616-bd45-1b70e49404c2" providerId="ADAL" clId="{54B4048C-00C5-4441-947B-6E82E7B920D7}" dt="2025-02-12T12:49:45.397" v="4" actId="700"/>
          <ac:spMkLst>
            <pc:docMk/>
            <pc:sldMk cId="1148430548" sldId="274"/>
            <ac:spMk id="3" creationId="{B15134E5-FB7D-F28C-306F-33263409E9E3}"/>
          </ac:spMkLst>
        </pc:spChg>
        <pc:spChg chg="add mod">
          <ac:chgData name="Lara Hopkinson" userId="4c46a3d6-da89-4616-bd45-1b70e49404c2" providerId="ADAL" clId="{54B4048C-00C5-4441-947B-6E82E7B920D7}" dt="2025-02-12T13:19:47.324" v="89" actId="1036"/>
          <ac:spMkLst>
            <pc:docMk/>
            <pc:sldMk cId="1148430548" sldId="274"/>
            <ac:spMk id="6" creationId="{CEFF915E-504F-EE50-E386-C86D5730EC0D}"/>
          </ac:spMkLst>
        </pc:spChg>
        <pc:picChg chg="add mod modCrop">
          <ac:chgData name="Lara Hopkinson" userId="4c46a3d6-da89-4616-bd45-1b70e49404c2" providerId="ADAL" clId="{54B4048C-00C5-4441-947B-6E82E7B920D7}" dt="2025-02-12T12:49:59.750" v="7" actId="1076"/>
          <ac:picMkLst>
            <pc:docMk/>
            <pc:sldMk cId="1148430548" sldId="274"/>
            <ac:picMk id="5" creationId="{5F2F1829-AA0D-4D6E-4828-2E526ABC0006}"/>
          </ac:picMkLst>
        </pc:picChg>
      </pc:sldChg>
      <pc:sldChg chg="addSp modSp new mod">
        <pc:chgData name="Lara Hopkinson" userId="4c46a3d6-da89-4616-bd45-1b70e49404c2" providerId="ADAL" clId="{54B4048C-00C5-4441-947B-6E82E7B920D7}" dt="2025-02-12T13:19:53.413" v="90"/>
        <pc:sldMkLst>
          <pc:docMk/>
          <pc:sldMk cId="326679139" sldId="275"/>
        </pc:sldMkLst>
        <pc:spChg chg="add mod">
          <ac:chgData name="Lara Hopkinson" userId="4c46a3d6-da89-4616-bd45-1b70e49404c2" providerId="ADAL" clId="{54B4048C-00C5-4441-947B-6E82E7B920D7}" dt="2025-02-12T13:19:53.413" v="90"/>
          <ac:spMkLst>
            <pc:docMk/>
            <pc:sldMk cId="326679139" sldId="275"/>
            <ac:spMk id="4" creationId="{C7182C3F-73AA-27A7-E26E-272539BE6B49}"/>
          </ac:spMkLst>
        </pc:spChg>
        <pc:picChg chg="add mod modCrop">
          <ac:chgData name="Lara Hopkinson" userId="4c46a3d6-da89-4616-bd45-1b70e49404c2" providerId="ADAL" clId="{54B4048C-00C5-4441-947B-6E82E7B920D7}" dt="2025-02-12T13:10:00.869" v="15" actId="14100"/>
          <ac:picMkLst>
            <pc:docMk/>
            <pc:sldMk cId="326679139" sldId="275"/>
            <ac:picMk id="3" creationId="{068716C5-6A75-41F1-E858-6EB4403C5921}"/>
          </ac:picMkLst>
        </pc:picChg>
      </pc:sldChg>
      <pc:sldChg chg="addSp modSp new mod">
        <pc:chgData name="Lara Hopkinson" userId="4c46a3d6-da89-4616-bd45-1b70e49404c2" providerId="ADAL" clId="{54B4048C-00C5-4441-947B-6E82E7B920D7}" dt="2025-02-12T13:20:20.308" v="105" actId="1076"/>
        <pc:sldMkLst>
          <pc:docMk/>
          <pc:sldMk cId="986938768" sldId="276"/>
        </pc:sldMkLst>
        <pc:spChg chg="add mod">
          <ac:chgData name="Lara Hopkinson" userId="4c46a3d6-da89-4616-bd45-1b70e49404c2" providerId="ADAL" clId="{54B4048C-00C5-4441-947B-6E82E7B920D7}" dt="2025-02-12T13:20:12.097" v="104" actId="14100"/>
          <ac:spMkLst>
            <pc:docMk/>
            <pc:sldMk cId="986938768" sldId="276"/>
            <ac:spMk id="6" creationId="{CDEF743F-91A6-7B75-5A17-82961B01B8F8}"/>
          </ac:spMkLst>
        </pc:spChg>
        <pc:picChg chg="add mod modCrop">
          <ac:chgData name="Lara Hopkinson" userId="4c46a3d6-da89-4616-bd45-1b70e49404c2" providerId="ADAL" clId="{54B4048C-00C5-4441-947B-6E82E7B920D7}" dt="2025-02-12T13:20:20.308" v="105" actId="1076"/>
          <ac:picMkLst>
            <pc:docMk/>
            <pc:sldMk cId="986938768" sldId="276"/>
            <ac:picMk id="3" creationId="{DC3159A4-88C8-0F42-FAC5-504916D52C82}"/>
          </ac:picMkLst>
        </pc:picChg>
        <pc:picChg chg="add mod">
          <ac:chgData name="Lara Hopkinson" userId="4c46a3d6-da89-4616-bd45-1b70e49404c2" providerId="ADAL" clId="{54B4048C-00C5-4441-947B-6E82E7B920D7}" dt="2025-02-12T13:13:48.683" v="34" actId="1076"/>
          <ac:picMkLst>
            <pc:docMk/>
            <pc:sldMk cId="986938768" sldId="276"/>
            <ac:picMk id="4" creationId="{654DDA35-AB2F-9505-C124-BB8D48147F8A}"/>
          </ac:picMkLst>
        </pc:picChg>
        <pc:picChg chg="add mod">
          <ac:chgData name="Lara Hopkinson" userId="4c46a3d6-da89-4616-bd45-1b70e49404c2" providerId="ADAL" clId="{54B4048C-00C5-4441-947B-6E82E7B920D7}" dt="2025-02-12T13:15:13.911" v="51" actId="1076"/>
          <ac:picMkLst>
            <pc:docMk/>
            <pc:sldMk cId="986938768" sldId="276"/>
            <ac:picMk id="5" creationId="{654DDA35-AB2F-9505-C124-BB8D48147F8A}"/>
          </ac:picMkLst>
        </pc:picChg>
      </pc:sldChg>
      <pc:sldChg chg="addSp delSp modSp new mod">
        <pc:chgData name="Lara Hopkinson" userId="4c46a3d6-da89-4616-bd45-1b70e49404c2" providerId="ADAL" clId="{54B4048C-00C5-4441-947B-6E82E7B920D7}" dt="2025-02-12T16:40:03.911" v="108" actId="14100"/>
        <pc:sldMkLst>
          <pc:docMk/>
          <pc:sldMk cId="829178023" sldId="277"/>
        </pc:sldMkLst>
        <pc:picChg chg="add del mod modCrop">
          <ac:chgData name="Lara Hopkinson" userId="4c46a3d6-da89-4616-bd45-1b70e49404c2" providerId="ADAL" clId="{54B4048C-00C5-4441-947B-6E82E7B920D7}" dt="2025-02-12T13:14:10.242" v="40" actId="21"/>
          <ac:picMkLst>
            <pc:docMk/>
            <pc:sldMk cId="829178023" sldId="277"/>
            <ac:picMk id="3" creationId="{654DDA35-AB2F-9505-C124-BB8D48147F8A}"/>
          </ac:picMkLst>
        </pc:picChg>
        <pc:picChg chg="add mod">
          <ac:chgData name="Lara Hopkinson" userId="4c46a3d6-da89-4616-bd45-1b70e49404c2" providerId="ADAL" clId="{54B4048C-00C5-4441-947B-6E82E7B920D7}" dt="2025-02-12T16:40:03.911" v="108" actId="14100"/>
          <ac:picMkLst>
            <pc:docMk/>
            <pc:sldMk cId="829178023" sldId="277"/>
            <ac:picMk id="1026" creationId="{901D4262-CB3B-483B-6D81-41475E47101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053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7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2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461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83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905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944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239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541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152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549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A142BA-C632-4C82-B8D2-4FE88653E2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0A944F-F09C-4B52-86BC-0111E41BC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15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Skyscrapers And Location Icons">
            <a:extLst>
              <a:ext uri="{FF2B5EF4-FFF2-40B4-BE49-F238E27FC236}">
                <a16:creationId xmlns:a16="http://schemas.microsoft.com/office/drawing/2014/main" id="{C8CEDD89-3C88-A3FF-9299-C5AAB7509F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942" r="22844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31304-1098-8640-007A-C7069B3667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>
                <a:solidFill>
                  <a:srgbClr val="FFFFFF"/>
                </a:solidFill>
              </a:rPr>
              <a:t>SDG11: Sustainable Cities and Communities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FAFF9F-BC07-D35F-F144-7E4A7A25C7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ACNA6005</a:t>
            </a:r>
          </a:p>
          <a:p>
            <a:r>
              <a:rPr lang="en-GB">
                <a:solidFill>
                  <a:srgbClr val="FFFFFF"/>
                </a:solidFill>
              </a:rPr>
              <a:t>Sustainable Urban Communities</a:t>
            </a:r>
          </a:p>
        </p:txBody>
      </p:sp>
    </p:spTree>
    <p:extLst>
      <p:ext uri="{BB962C8B-B14F-4D97-AF65-F5344CB8AC3E}">
        <p14:creationId xmlns:p14="http://schemas.microsoft.com/office/powerpoint/2010/main" val="232080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CBCBA-3C2F-C76F-A20A-67310C11C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EE7E7-AEAE-2879-226F-2347A51F1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Context of SDG11</a:t>
            </a:r>
          </a:p>
          <a:p>
            <a:r>
              <a:rPr lang="en-GB" dirty="0"/>
              <a:t>Key targets &amp; indicators</a:t>
            </a:r>
          </a:p>
          <a:p>
            <a:r>
              <a:rPr lang="en-GB" dirty="0"/>
              <a:t>Rationale of the SDG</a:t>
            </a:r>
          </a:p>
          <a:p>
            <a:r>
              <a:rPr lang="en-GB" dirty="0"/>
              <a:t>Summary of progress to date (2023)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802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B10125E-CEA2-744D-0319-43CE17BB0E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75" t="11250" r="44652" b="6250"/>
          <a:stretch/>
        </p:blipFill>
        <p:spPr>
          <a:xfrm>
            <a:off x="1558813" y="33860"/>
            <a:ext cx="5343637" cy="676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34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C9D63-772E-4E7B-F7CF-5118B3B7D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Targets (by 2030)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5E96D-39B1-BE29-9BFE-9A7C27C80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825624"/>
            <a:ext cx="8103567" cy="466724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11.1 – access to housing, services, upgrade slums</a:t>
            </a:r>
          </a:p>
          <a:p>
            <a:r>
              <a:rPr lang="en-GB" dirty="0"/>
              <a:t>11.2 – safe, affordable, accessible &amp; sustainable transport (especially public) including the vulnerable</a:t>
            </a:r>
          </a:p>
          <a:p>
            <a:r>
              <a:rPr lang="en-GB" dirty="0"/>
              <a:t>11.3 – sustainable urbanisation including settlement and planning</a:t>
            </a:r>
          </a:p>
          <a:p>
            <a:r>
              <a:rPr lang="en-GB" dirty="0"/>
              <a:t>11.4 – strengthen efforts to protect &amp; safeguard worlds cultural &amp; natural heritage</a:t>
            </a:r>
          </a:p>
          <a:p>
            <a:r>
              <a:rPr lang="en-GB" dirty="0"/>
              <a:t>11.5 – reduce death &amp; economic losses due to disasters</a:t>
            </a:r>
          </a:p>
          <a:p>
            <a:r>
              <a:rPr lang="en-GB" dirty="0"/>
              <a:t>11.6 – reduce adverse environmental impact of cities</a:t>
            </a:r>
          </a:p>
          <a:p>
            <a:r>
              <a:rPr lang="en-GB" dirty="0"/>
              <a:t>11.7 – universal access to safe, inclusive green &amp; public spaces</a:t>
            </a:r>
          </a:p>
        </p:txBody>
      </p:sp>
    </p:spTree>
    <p:extLst>
      <p:ext uri="{BB962C8B-B14F-4D97-AF65-F5344CB8AC3E}">
        <p14:creationId xmlns:p14="http://schemas.microsoft.com/office/powerpoint/2010/main" val="41762047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A54BC-013B-911D-D3DA-742E13E45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Process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5A9E3-1BEE-BAE0-DB51-19B2A2112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11.a – strengthening global, national &amp; regional planning across urban, rural and other areas</a:t>
            </a:r>
          </a:p>
          <a:p>
            <a:r>
              <a:rPr lang="en-GB" dirty="0"/>
              <a:t>11.b – greater use of the Sendai Framework for Disaster Risk Management 2015 – 2030</a:t>
            </a:r>
          </a:p>
          <a:p>
            <a:r>
              <a:rPr lang="en-GB" dirty="0"/>
              <a:t>11.c – support least developed countries in building sustainable &amp; resilient buildings using local materials</a:t>
            </a:r>
          </a:p>
        </p:txBody>
      </p:sp>
    </p:spTree>
    <p:extLst>
      <p:ext uri="{BB962C8B-B14F-4D97-AF65-F5344CB8AC3E}">
        <p14:creationId xmlns:p14="http://schemas.microsoft.com/office/powerpoint/2010/main" val="85727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View of city at night">
            <a:extLst>
              <a:ext uri="{FF2B5EF4-FFF2-40B4-BE49-F238E27FC236}">
                <a16:creationId xmlns:a16="http://schemas.microsoft.com/office/drawing/2014/main" id="{5FD2522C-D121-9D0D-BDD2-61F27A369C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1" r="3768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49603-2594-1999-3C75-F929DE5AC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42595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Rationale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2783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C0CEA-8D26-4472-86B3-C7EC8D16A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Overview of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BBD2F-ACCB-880C-57B9-FAB461A66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 to you!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53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9144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10448-C9A5-7ADD-3539-0B03CD8AD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5" y="5279511"/>
            <a:ext cx="7261411" cy="739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Progress: Target 11.1</a:t>
            </a:r>
          </a:p>
        </p:txBody>
      </p:sp>
      <p:pic>
        <p:nvPicPr>
          <p:cNvPr id="1026" name="Picture 2" descr="What is a Slum? Definition of a Global Housing Crisis">
            <a:extLst>
              <a:ext uri="{FF2B5EF4-FFF2-40B4-BE49-F238E27FC236}">
                <a16:creationId xmlns:a16="http://schemas.microsoft.com/office/drawing/2014/main" id="{DB83B4CA-0A0C-6481-5CB3-B9DEA45A6E4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8"/>
          <a:stretch/>
        </p:blipFill>
        <p:spPr bwMode="auto">
          <a:xfrm>
            <a:off x="20" y="10"/>
            <a:ext cx="9143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3255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9144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CC127-CF8B-5392-DE90-5F2902568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5" y="5279511"/>
            <a:ext cx="7261411" cy="739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Progress: Target 11.2</a:t>
            </a:r>
          </a:p>
        </p:txBody>
      </p:sp>
      <p:pic>
        <p:nvPicPr>
          <p:cNvPr id="5" name="Content Placeholder 4" descr="People in business wear, walking in train station lobby in daylight">
            <a:extLst>
              <a:ext uri="{FF2B5EF4-FFF2-40B4-BE49-F238E27FC236}">
                <a16:creationId xmlns:a16="http://schemas.microsoft.com/office/drawing/2014/main" id="{3275F57F-AA6E-7287-4651-2205E3C3ED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61"/>
          <a:stretch/>
        </p:blipFill>
        <p:spPr>
          <a:xfrm>
            <a:off x="20" y="10"/>
            <a:ext cx="9143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11138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9144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CC127-CF8B-5392-DE90-5F2902568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5" y="5279511"/>
            <a:ext cx="7261411" cy="739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Progress: Target 11.3</a:t>
            </a:r>
          </a:p>
        </p:txBody>
      </p:sp>
      <p:pic>
        <p:nvPicPr>
          <p:cNvPr id="5" name="Content Placeholder 4" descr="Aerial view of winding road in forest">
            <a:extLst>
              <a:ext uri="{FF2B5EF4-FFF2-40B4-BE49-F238E27FC236}">
                <a16:creationId xmlns:a16="http://schemas.microsoft.com/office/drawing/2014/main" id="{3275F57F-AA6E-7287-4651-2205E3C3ED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38" b="7038"/>
          <a:stretch/>
        </p:blipFill>
        <p:spPr>
          <a:xfrm>
            <a:off x="21" y="0"/>
            <a:ext cx="9143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466847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FE163-208B-6160-B857-4D3E7E596D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Progress: Target 11.4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B9F2CC-3A88-83C4-4280-93B8CBFEE3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569" t="37396" r="21667" b="19271"/>
          <a:stretch/>
        </p:blipFill>
        <p:spPr>
          <a:xfrm>
            <a:off x="1136651" y="1544638"/>
            <a:ext cx="7105520" cy="5035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7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26585-E98B-7A52-4412-A06EC2CBB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Progress: Target 11.5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89A470-BA9D-76D2-0D20-819A92F81C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668" t="17187" r="8263" b="16250"/>
          <a:stretch/>
        </p:blipFill>
        <p:spPr>
          <a:xfrm>
            <a:off x="0" y="1511300"/>
            <a:ext cx="4578350" cy="4057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E80268-5F2B-55D2-5FBD-4B314D09B495}"/>
              </a:ext>
            </a:extLst>
          </p:cNvPr>
          <p:cNvSpPr txBox="1"/>
          <p:nvPr/>
        </p:nvSpPr>
        <p:spPr>
          <a:xfrm>
            <a:off x="2021444" y="6345792"/>
            <a:ext cx="4928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https://ourworldindata.org/sdgs/sustainable-cities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DBC4BB-78B1-12B0-F471-CFB2DAC5BB9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667" t="17813" r="7778" b="17396"/>
          <a:stretch/>
        </p:blipFill>
        <p:spPr>
          <a:xfrm>
            <a:off x="4521200" y="1511300"/>
            <a:ext cx="4622800" cy="394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495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9144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CC127-CF8B-5392-DE90-5F2902568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5" y="5279511"/>
            <a:ext cx="7261411" cy="739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Progress: Target 11.6</a:t>
            </a:r>
          </a:p>
        </p:txBody>
      </p:sp>
      <p:pic>
        <p:nvPicPr>
          <p:cNvPr id="5" name="Content Placeholder 4" descr="Crushed plastic water bottle">
            <a:extLst>
              <a:ext uri="{FF2B5EF4-FFF2-40B4-BE49-F238E27FC236}">
                <a16:creationId xmlns:a16="http://schemas.microsoft.com/office/drawing/2014/main" id="{3275F57F-AA6E-7287-4651-2205E3C3ED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59" b="6959"/>
          <a:stretch/>
        </p:blipFill>
        <p:spPr>
          <a:xfrm>
            <a:off x="21" y="0"/>
            <a:ext cx="9143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38911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59807F-B6FA-44D3-9A53-C55B6B568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80681"/>
            <a:ext cx="9144000" cy="277731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CC127-CF8B-5392-DE90-5F2902568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295" y="5279511"/>
            <a:ext cx="7261411" cy="7398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Progress: Target 11.7</a:t>
            </a:r>
          </a:p>
        </p:txBody>
      </p:sp>
      <p:pic>
        <p:nvPicPr>
          <p:cNvPr id="5" name="Content Placeholder 4" descr="Round shaped plants">
            <a:extLst>
              <a:ext uri="{FF2B5EF4-FFF2-40B4-BE49-F238E27FC236}">
                <a16:creationId xmlns:a16="http://schemas.microsoft.com/office/drawing/2014/main" id="{3275F57F-AA6E-7287-4651-2205E3C3ED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7" b="1537"/>
          <a:stretch/>
        </p:blipFill>
        <p:spPr>
          <a:xfrm>
            <a:off x="21" y="0"/>
            <a:ext cx="9143979" cy="5886523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2994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F2F1829-AA0D-4D6E-4828-2E526ABC00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33" t="24632" r="26911" b="7647"/>
          <a:stretch/>
        </p:blipFill>
        <p:spPr>
          <a:xfrm>
            <a:off x="1432110" y="356347"/>
            <a:ext cx="6071347" cy="63076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FF915E-504F-EE50-E386-C86D5730EC0D}"/>
              </a:ext>
            </a:extLst>
          </p:cNvPr>
          <p:cNvSpPr txBox="1"/>
          <p:nvPr/>
        </p:nvSpPr>
        <p:spPr>
          <a:xfrm>
            <a:off x="0" y="6547725"/>
            <a:ext cx="25480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International Council for Science</a:t>
            </a:r>
          </a:p>
        </p:txBody>
      </p:sp>
    </p:spTree>
    <p:extLst>
      <p:ext uri="{BB962C8B-B14F-4D97-AF65-F5344CB8AC3E}">
        <p14:creationId xmlns:p14="http://schemas.microsoft.com/office/powerpoint/2010/main" val="1148430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8716C5-6A75-41F1-E858-6EB4403C59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532" t="16440" r="26019" b="4403"/>
          <a:stretch/>
        </p:blipFill>
        <p:spPr>
          <a:xfrm>
            <a:off x="1692011" y="147918"/>
            <a:ext cx="5394589" cy="65518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182C3F-73AA-27A7-E26E-272539BE6B49}"/>
              </a:ext>
            </a:extLst>
          </p:cNvPr>
          <p:cNvSpPr txBox="1"/>
          <p:nvPr/>
        </p:nvSpPr>
        <p:spPr>
          <a:xfrm>
            <a:off x="0" y="6547725"/>
            <a:ext cx="254807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International Council for Science</a:t>
            </a:r>
          </a:p>
        </p:txBody>
      </p:sp>
    </p:spTree>
    <p:extLst>
      <p:ext uri="{BB962C8B-B14F-4D97-AF65-F5344CB8AC3E}">
        <p14:creationId xmlns:p14="http://schemas.microsoft.com/office/powerpoint/2010/main" val="3266791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C3159A4-88C8-0F42-FAC5-504916D52C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35" t="14706" r="27058" b="6875"/>
          <a:stretch/>
        </p:blipFill>
        <p:spPr>
          <a:xfrm>
            <a:off x="107575" y="49974"/>
            <a:ext cx="5496214" cy="68080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54DDA35-AB2F-9505-C124-BB8D48147F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912" t="23750" r="29780" b="57500"/>
          <a:stretch/>
        </p:blipFill>
        <p:spPr>
          <a:xfrm>
            <a:off x="107575" y="1272081"/>
            <a:ext cx="5496214" cy="17933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EF743F-91A6-7B75-5A17-82961B01B8F8}"/>
              </a:ext>
            </a:extLst>
          </p:cNvPr>
          <p:cNvSpPr txBox="1"/>
          <p:nvPr/>
        </p:nvSpPr>
        <p:spPr>
          <a:xfrm>
            <a:off x="6595930" y="6526154"/>
            <a:ext cx="2548070" cy="3385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International Council for Science</a:t>
            </a:r>
          </a:p>
        </p:txBody>
      </p:sp>
    </p:spTree>
    <p:extLst>
      <p:ext uri="{BB962C8B-B14F-4D97-AF65-F5344CB8AC3E}">
        <p14:creationId xmlns:p14="http://schemas.microsoft.com/office/powerpoint/2010/main" val="9869387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01D4262-CB3B-483B-6D81-41475E471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87" y="210066"/>
            <a:ext cx="8917023" cy="645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91780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EF17FC-89A8-8334-DE6D-C8B90D76F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35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75818-A5A6-25E5-DD13-6E64A05A54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r>
              <a:rPr lang="en-GB" sz="1700" dirty="0"/>
              <a:t>United Nations SDGs</a:t>
            </a:r>
          </a:p>
          <a:p>
            <a:r>
              <a:rPr lang="en-GB" sz="1700" dirty="0"/>
              <a:t>United Nations Statistics Division</a:t>
            </a:r>
          </a:p>
          <a:p>
            <a:r>
              <a:rPr lang="en-GB" sz="1700" dirty="0"/>
              <a:t>UNESCO Institute for Statistics </a:t>
            </a:r>
          </a:p>
          <a:p>
            <a:r>
              <a:rPr lang="en-GB" sz="1700" dirty="0"/>
              <a:t>Our World in Data – Sustainable Cities</a:t>
            </a:r>
          </a:p>
          <a:p>
            <a:r>
              <a:rPr lang="en-GB" sz="1700" dirty="0"/>
              <a:t>RECAP</a:t>
            </a:r>
          </a:p>
          <a:p>
            <a:r>
              <a:rPr lang="en-GB" sz="1700" dirty="0"/>
              <a:t>International Council for Science</a:t>
            </a:r>
          </a:p>
          <a:p>
            <a:r>
              <a:rPr lang="en-GB" sz="1700" dirty="0"/>
              <a:t>Stockholm </a:t>
            </a:r>
            <a:r>
              <a:rPr lang="en-GB" sz="1700"/>
              <a:t>Environment Institute</a:t>
            </a:r>
            <a:endParaRPr lang="en-GB" sz="1700" dirty="0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97A9DBAE-4537-50DF-B7D3-8DDC88253F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205" r="38918"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755776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591</TotalTime>
  <Words>252</Words>
  <Application>Microsoft Office PowerPoint</Application>
  <PresentationFormat>On-screen Show (4:3)</PresentationFormat>
  <Paragraphs>42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SDG11: Sustainable Cities and Communities</vt:lpstr>
      <vt:lpstr>Outline</vt:lpstr>
      <vt:lpstr>PowerPoint Presentation</vt:lpstr>
      <vt:lpstr>Targets (by 2030)</vt:lpstr>
      <vt:lpstr>Process targets</vt:lpstr>
      <vt:lpstr>Rationale</vt:lpstr>
      <vt:lpstr>Overview of targets</vt:lpstr>
      <vt:lpstr>Progress: Target 11.1</vt:lpstr>
      <vt:lpstr>Progress: Target 11.2</vt:lpstr>
      <vt:lpstr>Progress: Target 11.3</vt:lpstr>
      <vt:lpstr>Progress: Target 11.4</vt:lpstr>
      <vt:lpstr>Progress: Target 11.5</vt:lpstr>
      <vt:lpstr>Progress: Target 11.6</vt:lpstr>
      <vt:lpstr>Progress: Target 11.7</vt:lpstr>
      <vt:lpstr>PowerPoint Presentation</vt:lpstr>
      <vt:lpstr>PowerPoint Presentation</vt:lpstr>
      <vt:lpstr>PowerPoint Presentation</vt:lpstr>
      <vt:lpstr>PowerPoint Presentation</vt:lpstr>
      <vt:lpstr>Useful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SDG11: Sustainable Cities and Communities</dc:title>
  <dc:creator>Lara Hopkinson</dc:creator>
  <cp:lastModifiedBy>Lara Hopkinson</cp:lastModifiedBy>
  <cp:revision>5</cp:revision>
  <dcterms:created xsi:type="dcterms:W3CDTF">2023-11-20T10:10:22Z</dcterms:created>
  <dcterms:modified xsi:type="dcterms:W3CDTF">2025-02-12T16:42:56Z</dcterms:modified>
</cp:coreProperties>
</file>