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9" r:id="rId4"/>
    <p:sldId id="258" r:id="rId5"/>
    <p:sldId id="260" r:id="rId6"/>
    <p:sldId id="261" r:id="rId7"/>
    <p:sldId id="266" r:id="rId8"/>
    <p:sldId id="267" r:id="rId9"/>
    <p:sldId id="268" r:id="rId10"/>
    <p:sldId id="269" r:id="rId11"/>
    <p:sldId id="273" r:id="rId12"/>
    <p:sldId id="270" r:id="rId13"/>
    <p:sldId id="262" r:id="rId14"/>
    <p:sldId id="271" r:id="rId15"/>
    <p:sldId id="272" r:id="rId16"/>
    <p:sldId id="264"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F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B049CD-B90C-4171-98ED-E3E2E081AEEC}" v="27" dt="2022-12-24T16:49:21.9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417" autoAdjust="0"/>
  </p:normalViewPr>
  <p:slideViewPr>
    <p:cSldViewPr snapToGrid="0">
      <p:cViewPr varScale="1">
        <p:scale>
          <a:sx n="59" d="100"/>
          <a:sy n="59" d="100"/>
        </p:scale>
        <p:origin x="158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23BA5D-7667-4C5F-A3F9-FC6302AC4AB5}" type="doc">
      <dgm:prSet loTypeId="urn:microsoft.com/office/officeart/2005/8/layout/matrix3" loCatId="matrix" qsTypeId="urn:microsoft.com/office/officeart/2005/8/quickstyle/simple4" qsCatId="simple" csTypeId="urn:microsoft.com/office/officeart/2005/8/colors/accent2_3" csCatId="accent2"/>
      <dgm:spPr/>
      <dgm:t>
        <a:bodyPr/>
        <a:lstStyle/>
        <a:p>
          <a:endParaRPr lang="en-US"/>
        </a:p>
      </dgm:t>
    </dgm:pt>
    <dgm:pt modelId="{97DD51D8-F7EE-4180-9D8A-8D923CD0C2E9}">
      <dgm:prSet/>
      <dgm:spPr/>
      <dgm:t>
        <a:bodyPr/>
        <a:lstStyle/>
        <a:p>
          <a:r>
            <a:rPr lang="en-GB"/>
            <a:t>Conducted between 2016 and 2022</a:t>
          </a:r>
          <a:endParaRPr lang="en-US"/>
        </a:p>
      </dgm:t>
    </dgm:pt>
    <dgm:pt modelId="{3E4B50B4-430C-43AC-BDDB-1189A571DD97}" type="parTrans" cxnId="{F538FECB-EC83-46D4-AB0A-88806238C3E1}">
      <dgm:prSet/>
      <dgm:spPr/>
      <dgm:t>
        <a:bodyPr/>
        <a:lstStyle/>
        <a:p>
          <a:endParaRPr lang="en-US"/>
        </a:p>
      </dgm:t>
    </dgm:pt>
    <dgm:pt modelId="{FBC3FBAF-231E-4B5F-BD58-BDBFE0A14569}" type="sibTrans" cxnId="{F538FECB-EC83-46D4-AB0A-88806238C3E1}">
      <dgm:prSet/>
      <dgm:spPr/>
      <dgm:t>
        <a:bodyPr/>
        <a:lstStyle/>
        <a:p>
          <a:endParaRPr lang="en-US"/>
        </a:p>
      </dgm:t>
    </dgm:pt>
    <dgm:pt modelId="{245D495C-7A4D-4762-B556-20D036B51EBB}">
      <dgm:prSet/>
      <dgm:spPr/>
      <dgm:t>
        <a:bodyPr/>
        <a:lstStyle/>
        <a:p>
          <a:r>
            <a:rPr lang="en-GB"/>
            <a:t>Evaluates the contribution of physical intervention programmes in the reduction of paediatric obesity</a:t>
          </a:r>
          <a:endParaRPr lang="en-US"/>
        </a:p>
      </dgm:t>
    </dgm:pt>
    <dgm:pt modelId="{5FEDEEA6-326B-4EDA-8523-BB48B8EE9868}" type="parTrans" cxnId="{B3D046EC-D630-4B25-AF5A-4DA160FFAC0B}">
      <dgm:prSet/>
      <dgm:spPr/>
      <dgm:t>
        <a:bodyPr/>
        <a:lstStyle/>
        <a:p>
          <a:endParaRPr lang="en-US"/>
        </a:p>
      </dgm:t>
    </dgm:pt>
    <dgm:pt modelId="{61D896A9-4D27-4465-ACAA-57951B5E0FA7}" type="sibTrans" cxnId="{B3D046EC-D630-4B25-AF5A-4DA160FFAC0B}">
      <dgm:prSet/>
      <dgm:spPr/>
      <dgm:t>
        <a:bodyPr/>
        <a:lstStyle/>
        <a:p>
          <a:endParaRPr lang="en-US"/>
        </a:p>
      </dgm:t>
    </dgm:pt>
    <dgm:pt modelId="{05992ED7-04F0-4168-A6B0-CA46BD81CD2F}">
      <dgm:prSet/>
      <dgm:spPr/>
      <dgm:t>
        <a:bodyPr/>
        <a:lstStyle/>
        <a:p>
          <a:r>
            <a:rPr lang="en-GB"/>
            <a:t>Evaluates the outcome of physical activity intervention in reducing the paediatric obesity</a:t>
          </a:r>
          <a:endParaRPr lang="en-US"/>
        </a:p>
      </dgm:t>
    </dgm:pt>
    <dgm:pt modelId="{257011A9-040A-425D-8456-0E5CE595A907}" type="parTrans" cxnId="{2ECB5CE0-F5E1-401E-B099-CD22FD8069DB}">
      <dgm:prSet/>
      <dgm:spPr/>
      <dgm:t>
        <a:bodyPr/>
        <a:lstStyle/>
        <a:p>
          <a:endParaRPr lang="en-US"/>
        </a:p>
      </dgm:t>
    </dgm:pt>
    <dgm:pt modelId="{A131B26A-D68F-4874-81E9-80CB697BA0E7}" type="sibTrans" cxnId="{2ECB5CE0-F5E1-401E-B099-CD22FD8069DB}">
      <dgm:prSet/>
      <dgm:spPr/>
      <dgm:t>
        <a:bodyPr/>
        <a:lstStyle/>
        <a:p>
          <a:endParaRPr lang="en-US"/>
        </a:p>
      </dgm:t>
    </dgm:pt>
    <dgm:pt modelId="{F22AA9D5-B0EB-495B-8226-47F6660F456D}">
      <dgm:prSet/>
      <dgm:spPr/>
      <dgm:t>
        <a:bodyPr/>
        <a:lstStyle/>
        <a:p>
          <a:r>
            <a:rPr lang="en-GB"/>
            <a:t>Published in the English language</a:t>
          </a:r>
          <a:endParaRPr lang="en-US"/>
        </a:p>
      </dgm:t>
    </dgm:pt>
    <dgm:pt modelId="{CF4D0DB7-07FD-4508-9EC3-70F6C28A8F07}" type="parTrans" cxnId="{FA4F20D2-EC21-42B4-998E-5F98A23037F5}">
      <dgm:prSet/>
      <dgm:spPr/>
      <dgm:t>
        <a:bodyPr/>
        <a:lstStyle/>
        <a:p>
          <a:endParaRPr lang="en-US"/>
        </a:p>
      </dgm:t>
    </dgm:pt>
    <dgm:pt modelId="{7B596E9B-AF8B-4B8B-B591-22F343CF2029}" type="sibTrans" cxnId="{FA4F20D2-EC21-42B4-998E-5F98A23037F5}">
      <dgm:prSet/>
      <dgm:spPr/>
      <dgm:t>
        <a:bodyPr/>
        <a:lstStyle/>
        <a:p>
          <a:endParaRPr lang="en-US"/>
        </a:p>
      </dgm:t>
    </dgm:pt>
    <dgm:pt modelId="{EE1358E8-E866-4ECE-B27A-0C1DEBD103C2}" type="pres">
      <dgm:prSet presAssocID="{9723BA5D-7667-4C5F-A3F9-FC6302AC4AB5}" presName="matrix" presStyleCnt="0">
        <dgm:presLayoutVars>
          <dgm:chMax val="1"/>
          <dgm:dir/>
          <dgm:resizeHandles val="exact"/>
        </dgm:presLayoutVars>
      </dgm:prSet>
      <dgm:spPr/>
    </dgm:pt>
    <dgm:pt modelId="{28739489-2B9D-421B-9EE0-08961542B919}" type="pres">
      <dgm:prSet presAssocID="{9723BA5D-7667-4C5F-A3F9-FC6302AC4AB5}" presName="diamond" presStyleLbl="bgShp" presStyleIdx="0" presStyleCnt="1"/>
      <dgm:spPr/>
    </dgm:pt>
    <dgm:pt modelId="{9CAE8BA9-3673-4C89-BA8B-DA6489293923}" type="pres">
      <dgm:prSet presAssocID="{9723BA5D-7667-4C5F-A3F9-FC6302AC4AB5}" presName="quad1" presStyleLbl="node1" presStyleIdx="0" presStyleCnt="4">
        <dgm:presLayoutVars>
          <dgm:chMax val="0"/>
          <dgm:chPref val="0"/>
          <dgm:bulletEnabled val="1"/>
        </dgm:presLayoutVars>
      </dgm:prSet>
      <dgm:spPr/>
    </dgm:pt>
    <dgm:pt modelId="{D0F4F80A-FDC5-48C3-BE7E-1711B793CE48}" type="pres">
      <dgm:prSet presAssocID="{9723BA5D-7667-4C5F-A3F9-FC6302AC4AB5}" presName="quad2" presStyleLbl="node1" presStyleIdx="1" presStyleCnt="4">
        <dgm:presLayoutVars>
          <dgm:chMax val="0"/>
          <dgm:chPref val="0"/>
          <dgm:bulletEnabled val="1"/>
        </dgm:presLayoutVars>
      </dgm:prSet>
      <dgm:spPr/>
    </dgm:pt>
    <dgm:pt modelId="{D0497ED0-0EC7-4F42-8643-F79417BC0674}" type="pres">
      <dgm:prSet presAssocID="{9723BA5D-7667-4C5F-A3F9-FC6302AC4AB5}" presName="quad3" presStyleLbl="node1" presStyleIdx="2" presStyleCnt="4">
        <dgm:presLayoutVars>
          <dgm:chMax val="0"/>
          <dgm:chPref val="0"/>
          <dgm:bulletEnabled val="1"/>
        </dgm:presLayoutVars>
      </dgm:prSet>
      <dgm:spPr/>
    </dgm:pt>
    <dgm:pt modelId="{82ECA4F9-D41E-4B4E-9244-E68FA1DD0C5F}" type="pres">
      <dgm:prSet presAssocID="{9723BA5D-7667-4C5F-A3F9-FC6302AC4AB5}" presName="quad4" presStyleLbl="node1" presStyleIdx="3" presStyleCnt="4">
        <dgm:presLayoutVars>
          <dgm:chMax val="0"/>
          <dgm:chPref val="0"/>
          <dgm:bulletEnabled val="1"/>
        </dgm:presLayoutVars>
      </dgm:prSet>
      <dgm:spPr/>
    </dgm:pt>
  </dgm:ptLst>
  <dgm:cxnLst>
    <dgm:cxn modelId="{18652145-EAE1-43A5-9AB3-BE36E18D410C}" type="presOf" srcId="{F22AA9D5-B0EB-495B-8226-47F6660F456D}" destId="{82ECA4F9-D41E-4B4E-9244-E68FA1DD0C5F}" srcOrd="0" destOrd="0" presId="urn:microsoft.com/office/officeart/2005/8/layout/matrix3"/>
    <dgm:cxn modelId="{15B60BC1-4BD0-43A0-A33C-9C589AC47B60}" type="presOf" srcId="{97DD51D8-F7EE-4180-9D8A-8D923CD0C2E9}" destId="{9CAE8BA9-3673-4C89-BA8B-DA6489293923}" srcOrd="0" destOrd="0" presId="urn:microsoft.com/office/officeart/2005/8/layout/matrix3"/>
    <dgm:cxn modelId="{3F3B79CB-AA05-4336-B87F-C2CBBD3437B9}" type="presOf" srcId="{9723BA5D-7667-4C5F-A3F9-FC6302AC4AB5}" destId="{EE1358E8-E866-4ECE-B27A-0C1DEBD103C2}" srcOrd="0" destOrd="0" presId="urn:microsoft.com/office/officeart/2005/8/layout/matrix3"/>
    <dgm:cxn modelId="{F538FECB-EC83-46D4-AB0A-88806238C3E1}" srcId="{9723BA5D-7667-4C5F-A3F9-FC6302AC4AB5}" destId="{97DD51D8-F7EE-4180-9D8A-8D923CD0C2E9}" srcOrd="0" destOrd="0" parTransId="{3E4B50B4-430C-43AC-BDDB-1189A571DD97}" sibTransId="{FBC3FBAF-231E-4B5F-BD58-BDBFE0A14569}"/>
    <dgm:cxn modelId="{FA4F20D2-EC21-42B4-998E-5F98A23037F5}" srcId="{9723BA5D-7667-4C5F-A3F9-FC6302AC4AB5}" destId="{F22AA9D5-B0EB-495B-8226-47F6660F456D}" srcOrd="3" destOrd="0" parTransId="{CF4D0DB7-07FD-4508-9EC3-70F6C28A8F07}" sibTransId="{7B596E9B-AF8B-4B8B-B591-22F343CF2029}"/>
    <dgm:cxn modelId="{25AE60D2-CF8C-49C5-93DD-ED3A70B40680}" type="presOf" srcId="{245D495C-7A4D-4762-B556-20D036B51EBB}" destId="{D0F4F80A-FDC5-48C3-BE7E-1711B793CE48}" srcOrd="0" destOrd="0" presId="urn:microsoft.com/office/officeart/2005/8/layout/matrix3"/>
    <dgm:cxn modelId="{34148CDD-5F2E-4411-BEA9-A6ABB3C02BAD}" type="presOf" srcId="{05992ED7-04F0-4168-A6B0-CA46BD81CD2F}" destId="{D0497ED0-0EC7-4F42-8643-F79417BC0674}" srcOrd="0" destOrd="0" presId="urn:microsoft.com/office/officeart/2005/8/layout/matrix3"/>
    <dgm:cxn modelId="{2ECB5CE0-F5E1-401E-B099-CD22FD8069DB}" srcId="{9723BA5D-7667-4C5F-A3F9-FC6302AC4AB5}" destId="{05992ED7-04F0-4168-A6B0-CA46BD81CD2F}" srcOrd="2" destOrd="0" parTransId="{257011A9-040A-425D-8456-0E5CE595A907}" sibTransId="{A131B26A-D68F-4874-81E9-80CB697BA0E7}"/>
    <dgm:cxn modelId="{B3D046EC-D630-4B25-AF5A-4DA160FFAC0B}" srcId="{9723BA5D-7667-4C5F-A3F9-FC6302AC4AB5}" destId="{245D495C-7A4D-4762-B556-20D036B51EBB}" srcOrd="1" destOrd="0" parTransId="{5FEDEEA6-326B-4EDA-8523-BB48B8EE9868}" sibTransId="{61D896A9-4D27-4465-ACAA-57951B5E0FA7}"/>
    <dgm:cxn modelId="{88B55141-BA56-4A8D-924F-36DB6EF41BBE}" type="presParOf" srcId="{EE1358E8-E866-4ECE-B27A-0C1DEBD103C2}" destId="{28739489-2B9D-421B-9EE0-08961542B919}" srcOrd="0" destOrd="0" presId="urn:microsoft.com/office/officeart/2005/8/layout/matrix3"/>
    <dgm:cxn modelId="{D3EBBDD9-0437-4B2F-846B-F38DE7FBE2EC}" type="presParOf" srcId="{EE1358E8-E866-4ECE-B27A-0C1DEBD103C2}" destId="{9CAE8BA9-3673-4C89-BA8B-DA6489293923}" srcOrd="1" destOrd="0" presId="urn:microsoft.com/office/officeart/2005/8/layout/matrix3"/>
    <dgm:cxn modelId="{37A17F14-5F20-449C-8C05-E490ECC2B13C}" type="presParOf" srcId="{EE1358E8-E866-4ECE-B27A-0C1DEBD103C2}" destId="{D0F4F80A-FDC5-48C3-BE7E-1711B793CE48}" srcOrd="2" destOrd="0" presId="urn:microsoft.com/office/officeart/2005/8/layout/matrix3"/>
    <dgm:cxn modelId="{7CD54F36-9299-4582-BC60-8B273164E21B}" type="presParOf" srcId="{EE1358E8-E866-4ECE-B27A-0C1DEBD103C2}" destId="{D0497ED0-0EC7-4F42-8643-F79417BC0674}" srcOrd="3" destOrd="0" presId="urn:microsoft.com/office/officeart/2005/8/layout/matrix3"/>
    <dgm:cxn modelId="{D00D36FD-40B8-40D0-A406-FDFD7DC3E002}" type="presParOf" srcId="{EE1358E8-E866-4ECE-B27A-0C1DEBD103C2}" destId="{82ECA4F9-D41E-4B4E-9244-E68FA1DD0C5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39489-2B9D-421B-9EE0-08961542B919}">
      <dsp:nvSpPr>
        <dsp:cNvPr id="0" name=""/>
        <dsp:cNvSpPr/>
      </dsp:nvSpPr>
      <dsp:spPr>
        <a:xfrm>
          <a:off x="341312" y="0"/>
          <a:ext cx="4968874" cy="496887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CAE8BA9-3673-4C89-BA8B-DA6489293923}">
      <dsp:nvSpPr>
        <dsp:cNvPr id="0" name=""/>
        <dsp:cNvSpPr/>
      </dsp:nvSpPr>
      <dsp:spPr>
        <a:xfrm>
          <a:off x="813355" y="472043"/>
          <a:ext cx="1937861" cy="1937861"/>
        </a:xfrm>
        <a:prstGeom prst="roundRect">
          <a:avLst/>
        </a:prstGeom>
        <a:gradFill rotWithShape="0">
          <a:gsLst>
            <a:gs pos="0">
              <a:schemeClr val="accent2">
                <a:shade val="80000"/>
                <a:hueOff val="0"/>
                <a:satOff val="0"/>
                <a:lumOff val="0"/>
                <a:alphaOff val="0"/>
                <a:tint val="97000"/>
                <a:satMod val="100000"/>
                <a:lumMod val="102000"/>
              </a:schemeClr>
            </a:gs>
            <a:gs pos="50000">
              <a:schemeClr val="accent2">
                <a:shade val="80000"/>
                <a:hueOff val="0"/>
                <a:satOff val="0"/>
                <a:lumOff val="0"/>
                <a:alphaOff val="0"/>
                <a:shade val="100000"/>
                <a:satMod val="103000"/>
                <a:lumMod val="100000"/>
              </a:schemeClr>
            </a:gs>
            <a:gs pos="100000">
              <a:schemeClr val="accent2">
                <a:shade val="80000"/>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Conducted between 2016 and 2022</a:t>
          </a:r>
          <a:endParaRPr lang="en-US" sz="1700" kern="1200"/>
        </a:p>
      </dsp:txBody>
      <dsp:txXfrm>
        <a:off x="907954" y="566642"/>
        <a:ext cx="1748663" cy="1748663"/>
      </dsp:txXfrm>
    </dsp:sp>
    <dsp:sp modelId="{D0F4F80A-FDC5-48C3-BE7E-1711B793CE48}">
      <dsp:nvSpPr>
        <dsp:cNvPr id="0" name=""/>
        <dsp:cNvSpPr/>
      </dsp:nvSpPr>
      <dsp:spPr>
        <a:xfrm>
          <a:off x="2900283" y="472043"/>
          <a:ext cx="1937861" cy="1937861"/>
        </a:xfrm>
        <a:prstGeom prst="roundRect">
          <a:avLst/>
        </a:prstGeom>
        <a:gradFill rotWithShape="0">
          <a:gsLst>
            <a:gs pos="0">
              <a:schemeClr val="accent2">
                <a:shade val="80000"/>
                <a:hueOff val="11052"/>
                <a:satOff val="553"/>
                <a:lumOff val="6250"/>
                <a:alphaOff val="0"/>
                <a:tint val="97000"/>
                <a:satMod val="100000"/>
                <a:lumMod val="102000"/>
              </a:schemeClr>
            </a:gs>
            <a:gs pos="50000">
              <a:schemeClr val="accent2">
                <a:shade val="80000"/>
                <a:hueOff val="11052"/>
                <a:satOff val="553"/>
                <a:lumOff val="6250"/>
                <a:alphaOff val="0"/>
                <a:shade val="100000"/>
                <a:satMod val="103000"/>
                <a:lumMod val="100000"/>
              </a:schemeClr>
            </a:gs>
            <a:gs pos="100000">
              <a:schemeClr val="accent2">
                <a:shade val="80000"/>
                <a:hueOff val="11052"/>
                <a:satOff val="553"/>
                <a:lumOff val="625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Evaluates the contribution of physical intervention programmes in the reduction of paediatric obesity</a:t>
          </a:r>
          <a:endParaRPr lang="en-US" sz="1700" kern="1200"/>
        </a:p>
      </dsp:txBody>
      <dsp:txXfrm>
        <a:off x="2994882" y="566642"/>
        <a:ext cx="1748663" cy="1748663"/>
      </dsp:txXfrm>
    </dsp:sp>
    <dsp:sp modelId="{D0497ED0-0EC7-4F42-8643-F79417BC0674}">
      <dsp:nvSpPr>
        <dsp:cNvPr id="0" name=""/>
        <dsp:cNvSpPr/>
      </dsp:nvSpPr>
      <dsp:spPr>
        <a:xfrm>
          <a:off x="813355" y="2558970"/>
          <a:ext cx="1937861" cy="1937861"/>
        </a:xfrm>
        <a:prstGeom prst="roundRect">
          <a:avLst/>
        </a:prstGeom>
        <a:gradFill rotWithShape="0">
          <a:gsLst>
            <a:gs pos="0">
              <a:schemeClr val="accent2">
                <a:shade val="80000"/>
                <a:hueOff val="22104"/>
                <a:satOff val="1105"/>
                <a:lumOff val="12501"/>
                <a:alphaOff val="0"/>
                <a:tint val="97000"/>
                <a:satMod val="100000"/>
                <a:lumMod val="102000"/>
              </a:schemeClr>
            </a:gs>
            <a:gs pos="50000">
              <a:schemeClr val="accent2">
                <a:shade val="80000"/>
                <a:hueOff val="22104"/>
                <a:satOff val="1105"/>
                <a:lumOff val="12501"/>
                <a:alphaOff val="0"/>
                <a:shade val="100000"/>
                <a:satMod val="103000"/>
                <a:lumMod val="100000"/>
              </a:schemeClr>
            </a:gs>
            <a:gs pos="100000">
              <a:schemeClr val="accent2">
                <a:shade val="80000"/>
                <a:hueOff val="22104"/>
                <a:satOff val="1105"/>
                <a:lumOff val="12501"/>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Evaluates the outcome of physical activity intervention in reducing the paediatric obesity</a:t>
          </a:r>
          <a:endParaRPr lang="en-US" sz="1700" kern="1200"/>
        </a:p>
      </dsp:txBody>
      <dsp:txXfrm>
        <a:off x="907954" y="2653569"/>
        <a:ext cx="1748663" cy="1748663"/>
      </dsp:txXfrm>
    </dsp:sp>
    <dsp:sp modelId="{82ECA4F9-D41E-4B4E-9244-E68FA1DD0C5F}">
      <dsp:nvSpPr>
        <dsp:cNvPr id="0" name=""/>
        <dsp:cNvSpPr/>
      </dsp:nvSpPr>
      <dsp:spPr>
        <a:xfrm>
          <a:off x="2900283" y="2558970"/>
          <a:ext cx="1937861" cy="1937861"/>
        </a:xfrm>
        <a:prstGeom prst="roundRect">
          <a:avLst/>
        </a:prstGeom>
        <a:gradFill rotWithShape="0">
          <a:gsLst>
            <a:gs pos="0">
              <a:schemeClr val="accent2">
                <a:shade val="80000"/>
                <a:hueOff val="33157"/>
                <a:satOff val="1658"/>
                <a:lumOff val="18751"/>
                <a:alphaOff val="0"/>
                <a:tint val="97000"/>
                <a:satMod val="100000"/>
                <a:lumMod val="102000"/>
              </a:schemeClr>
            </a:gs>
            <a:gs pos="50000">
              <a:schemeClr val="accent2">
                <a:shade val="80000"/>
                <a:hueOff val="33157"/>
                <a:satOff val="1658"/>
                <a:lumOff val="18751"/>
                <a:alphaOff val="0"/>
                <a:shade val="100000"/>
                <a:satMod val="103000"/>
                <a:lumMod val="100000"/>
              </a:schemeClr>
            </a:gs>
            <a:gs pos="100000">
              <a:schemeClr val="accent2">
                <a:shade val="80000"/>
                <a:hueOff val="33157"/>
                <a:satOff val="1658"/>
                <a:lumOff val="18751"/>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Published in the English language</a:t>
          </a:r>
          <a:endParaRPr lang="en-US" sz="1700" kern="1200"/>
        </a:p>
      </dsp:txBody>
      <dsp:txXfrm>
        <a:off x="2994882" y="2653569"/>
        <a:ext cx="1748663" cy="174866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9AC380-4212-489A-A381-D162799689DF}" type="datetimeFigureOut">
              <a:rPr lang="en-US" smtClean="0"/>
              <a:t>4/22/2023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7C0ADF-4A8A-476C-985C-2230B7328EB0}" type="slidenum">
              <a:rPr lang="en-US" smtClean="0"/>
              <a:t>‹#›</a:t>
            </a:fld>
            <a:endParaRPr lang="en-US"/>
          </a:p>
        </p:txBody>
      </p:sp>
    </p:spTree>
    <p:extLst>
      <p:ext uri="{BB962C8B-B14F-4D97-AF65-F5344CB8AC3E}">
        <p14:creationId xmlns:p14="http://schemas.microsoft.com/office/powerpoint/2010/main" val="3185642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Hello everyone and welcome to the presentation on my narrative </a:t>
            </a:r>
            <a:r>
              <a:rPr lang="en-US" b="0" dirty="0" err="1"/>
              <a:t>revew</a:t>
            </a:r>
            <a:r>
              <a:rPr lang="en-US" b="0" dirty="0"/>
              <a:t> analysis </a:t>
            </a:r>
            <a:r>
              <a:rPr lang="en-GB" sz="1200" b="0" dirty="0">
                <a:effectLst/>
                <a:latin typeface="Arial" panose="020B0604020202020204" pitchFamily="34" charset="0"/>
                <a:ea typeface="Arial Unicode MS"/>
              </a:rPr>
              <a:t>of the effect of physical activity intervention programmes in the prevention of paediatric obesity of adolescent people in the UK.</a:t>
            </a:r>
            <a:endParaRPr lang="en-US" b="0" dirty="0"/>
          </a:p>
        </p:txBody>
      </p:sp>
      <p:sp>
        <p:nvSpPr>
          <p:cNvPr id="4" name="Slide Number Placeholder 3"/>
          <p:cNvSpPr>
            <a:spLocks noGrp="1"/>
          </p:cNvSpPr>
          <p:nvPr>
            <p:ph type="sldNum" sz="quarter" idx="5"/>
          </p:nvPr>
        </p:nvSpPr>
        <p:spPr/>
        <p:txBody>
          <a:bodyPr/>
          <a:lstStyle/>
          <a:p>
            <a:fld id="{6C7C0ADF-4A8A-476C-985C-2230B7328EB0}" type="slidenum">
              <a:rPr lang="en-US" smtClean="0"/>
              <a:t>1</a:t>
            </a:fld>
            <a:endParaRPr lang="en-US"/>
          </a:p>
        </p:txBody>
      </p:sp>
    </p:spTree>
    <p:extLst>
      <p:ext uri="{BB962C8B-B14F-4D97-AF65-F5344CB8AC3E}">
        <p14:creationId xmlns:p14="http://schemas.microsoft.com/office/powerpoint/2010/main" val="65317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Paediatric obesity is one of the most significant health issues in the present world that needs to be confronted. Childhood obesity mostly happens due to the lack of practice of physical activities and fitness activities performed by children and adults which is a major issue in the present world. In the detection of childhood obesity, BMI standards are followed. In that case, children with a BMI between 85th and 95th percentiles are considered overweight and children with more than 95% ail are considered obese. As paediatric obesity has multifactorial effects on both physical and psychological health, it requires effective intervention programs from the very childhood. I found this field of research as the most relevant to clinical nursing and social development as the selection of appropriate intervention needs to be kept in utmost priority.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2</a:t>
            </a:fld>
            <a:endParaRPr lang="en-US"/>
          </a:p>
        </p:txBody>
      </p:sp>
    </p:spTree>
    <p:extLst>
      <p:ext uri="{BB962C8B-B14F-4D97-AF65-F5344CB8AC3E}">
        <p14:creationId xmlns:p14="http://schemas.microsoft.com/office/powerpoint/2010/main" val="1056846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Times New Roman" panose="02020603050405020304" pitchFamily="18" charset="0"/>
                <a:ea typeface="Arial" panose="020B0604020202020204" pitchFamily="34" charset="0"/>
                <a:cs typeface="Arial" panose="020B0604020202020204" pitchFamily="34" charset="0"/>
              </a:rPr>
              <a:t>In determining the research question, the PCO which stands for the abbreviation of </a:t>
            </a:r>
            <a:r>
              <a:rPr lang="en-GB" sz="1800" dirty="0">
                <a:effectLst/>
                <a:latin typeface="Times New Roman" panose="02020603050405020304" pitchFamily="18" charset="0"/>
                <a:ea typeface="Arial" panose="020B0604020202020204" pitchFamily="34" charset="0"/>
                <a:cs typeface="Arial" panose="020B0604020202020204" pitchFamily="34" charset="0"/>
              </a:rPr>
              <a:t>population, context, and outcome framework is followed. The framework has components containing population, context, and outcome. I have found that the adolescent people in the UK are the population, the impact of physical activity intervention programs on paediatric obesity as the context, and sound physical and psychological health with the reduction of obesity as the outcome. Through that, the research question becomes, "What are the effects of the physical activity intervention program in the prevention of paediatric obesity among adolescent people in the UK?"</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3</a:t>
            </a:fld>
            <a:endParaRPr lang="en-US"/>
          </a:p>
        </p:txBody>
      </p:sp>
    </p:spTree>
    <p:extLst>
      <p:ext uri="{BB962C8B-B14F-4D97-AF65-F5344CB8AC3E}">
        <p14:creationId xmlns:p14="http://schemas.microsoft.com/office/powerpoint/2010/main" val="2352563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600"/>
              </a:spcBef>
              <a:spcAft>
                <a:spcPts val="600"/>
              </a:spcAft>
            </a:pPr>
            <a:r>
              <a:rPr lang="en-GB" sz="1800" b="1" dirty="0">
                <a:effectLst/>
                <a:latin typeface="Times New Roman" panose="02020603050405020304" pitchFamily="18" charset="0"/>
                <a:ea typeface="Arial" panose="020B0604020202020204" pitchFamily="34" charset="0"/>
                <a:cs typeface="Arial" panose="020B0604020202020204" pitchFamily="34" charset="0"/>
              </a:rPr>
              <a:t>Aim</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15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The research primarily aims to analyse the effects of physical activity intervention programs in the prevention of paediatric obesity among adolescent people in the UK.</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15000"/>
              </a:lnSpc>
              <a:spcBef>
                <a:spcPts val="600"/>
              </a:spcBef>
              <a:spcAft>
                <a:spcPts val="600"/>
              </a:spcAft>
            </a:pPr>
            <a:r>
              <a:rPr lang="en-GB" sz="1800" b="1" dirty="0">
                <a:effectLst/>
                <a:latin typeface="Times New Roman" panose="02020603050405020304" pitchFamily="18" charset="0"/>
                <a:ea typeface="Arial" panose="020B0604020202020204" pitchFamily="34" charset="0"/>
                <a:cs typeface="Arial" panose="020B0604020202020204" pitchFamily="34" charset="0"/>
              </a:rPr>
              <a:t>Objectives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15000"/>
              </a:lnSpc>
              <a:spcBef>
                <a:spcPts val="600"/>
              </a:spcBef>
              <a:spcAft>
                <a:spcPts val="60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to accomplish the aim, it intends to evaluate the effects of physical activity intervention programs in the reduction and Prevention of paediatric obesity among adolescent people in the UK. In addition, it also will try to examine the feasibility of the prevailing physical activity intervention programs in schools to reduce paediatric obesity among adolescent people in the UK. Along with that, it will identify the key factors that can be avoided to prevent idiotic obesity among adolescents in the UK. As a whole, it will obtain a critical analysis for the improvement of the physical activity intervention programs to open further reductions in paediatric obesity rates among adolescents in the UK.</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4</a:t>
            </a:fld>
            <a:endParaRPr lang="en-US"/>
          </a:p>
        </p:txBody>
      </p:sp>
    </p:spTree>
    <p:extLst>
      <p:ext uri="{BB962C8B-B14F-4D97-AF65-F5344CB8AC3E}">
        <p14:creationId xmlns:p14="http://schemas.microsoft.com/office/powerpoint/2010/main" val="904736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Several research has been performed in the field of physical activity interventions for paediatric obesity. For example, a recent study performed by the House of Commons Library showed that more than 15% of children who are aged 4-5 years old are obese and have a further scope of being overweight in the future. Obesity is mainly occurring due to a higher amount of calorie intake against of very low amount of physical activity performed. In addition, in the UK due to the seasonal condition of the socioeconomic state of people’s life the prevalence of paediatric obesity in the adolescent group of people is observing a higher number. For that reason, the reduction of paediatric obesity is essential. </a:t>
            </a:r>
            <a:r>
              <a:rPr lang="en-GB" sz="1800" dirty="0">
                <a:solidFill>
                  <a:srgbClr val="222222"/>
                </a:solidFill>
                <a:effectLst/>
                <a:latin typeface="Times New Roman" panose="02020603050405020304" pitchFamily="18" charset="0"/>
                <a:ea typeface="Arial" panose="020B0604020202020204" pitchFamily="34" charset="0"/>
                <a:cs typeface="Arial" panose="020B0604020202020204" pitchFamily="34" charset="0"/>
              </a:rPr>
              <a:t>In that scenario, </a:t>
            </a:r>
            <a:r>
              <a:rPr lang="en-GB" sz="1800" dirty="0">
                <a:effectLst/>
                <a:latin typeface="Times New Roman" panose="02020603050405020304" pitchFamily="18" charset="0"/>
                <a:ea typeface="Arial" panose="020B0604020202020204" pitchFamily="34" charset="0"/>
                <a:cs typeface="Arial" panose="020B0604020202020204" pitchFamily="34" charset="0"/>
              </a:rPr>
              <a:t>the physical activity intervention program can help to reduce the weight obtained by children and adolescents with the help of a balanced diet and proper nutrition. Already the UK Chief Medical Officer has provided guidelines in this aspect which recommends every adult, as well as an adolescent, perform at least 150 minutes of moderate to intense physical activities each week. If physical activity intervention programs are practised from the very childhood, then the possibility of having osteoporosis in the following stages of life reduces to a significant level which will bring effectiveness in the reduction of obesity.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5</a:t>
            </a:fld>
            <a:endParaRPr lang="en-US"/>
          </a:p>
        </p:txBody>
      </p:sp>
    </p:spTree>
    <p:extLst>
      <p:ext uri="{BB962C8B-B14F-4D97-AF65-F5344CB8AC3E}">
        <p14:creationId xmlns:p14="http://schemas.microsoft.com/office/powerpoint/2010/main" val="1425361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As this research was a systematic review, appropriate keywords were extremely important. For that, I chose “Children of the UK”, “obesity”, “Physical activity”, “Sound health”, “Adolescents in the UK”, “overweight”, “Body movement”, “Reducing overweight”, “Juveniles in the UK”, “Higher fat level”, “Physical training”, “wellbeing”, and more others as the keywords.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6</a:t>
            </a:fld>
            <a:endParaRPr lang="en-US"/>
          </a:p>
        </p:txBody>
      </p:sp>
    </p:spTree>
    <p:extLst>
      <p:ext uri="{BB962C8B-B14F-4D97-AF65-F5344CB8AC3E}">
        <p14:creationId xmlns:p14="http://schemas.microsoft.com/office/powerpoint/2010/main" val="3528932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The research which was conducted between 2016 and 2022 was chosen primarily. Among them, the studies which evaluate the contribution of physical intervention programmes in the reduction of paediatric obesity were identified. In addition, the research which evaluates the outcome of physical activity intervention in reducing paediatric obesity was prioritised. In all these criteria, only English studies were included.</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7</a:t>
            </a:fld>
            <a:endParaRPr lang="en-US"/>
          </a:p>
        </p:txBody>
      </p:sp>
    </p:spTree>
    <p:extLst>
      <p:ext uri="{BB962C8B-B14F-4D97-AF65-F5344CB8AC3E}">
        <p14:creationId xmlns:p14="http://schemas.microsoft.com/office/powerpoint/2010/main" val="1222257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The keywords, that I mentioned earlier, were linked with the Boolean operators like AND, OR, and NOT in the advanced search options of the databases.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8</a:t>
            </a:fld>
            <a:endParaRPr lang="en-US"/>
          </a:p>
        </p:txBody>
      </p:sp>
    </p:spTree>
    <p:extLst>
      <p:ext uri="{BB962C8B-B14F-4D97-AF65-F5344CB8AC3E}">
        <p14:creationId xmlns:p14="http://schemas.microsoft.com/office/powerpoint/2010/main" val="541268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In addition, You can see a Prisma diagram which was generated to depict the search strategies and literature selection process for the narrative review.</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9</a:t>
            </a:fld>
            <a:endParaRPr lang="en-US"/>
          </a:p>
        </p:txBody>
      </p:sp>
    </p:spTree>
    <p:extLst>
      <p:ext uri="{BB962C8B-B14F-4D97-AF65-F5344CB8AC3E}">
        <p14:creationId xmlns:p14="http://schemas.microsoft.com/office/powerpoint/2010/main" val="1308325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Critical appraisal is one of the most important steps in the narrative review. The CASP tool analysis which comprises 10 questions was followed in this appraisal to obtain scores for the literature that I obtained. All the study materials obtained equal to or more than 8 which illustrates the relevant quality of the literature materials for the review process.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10</a:t>
            </a:fld>
            <a:endParaRPr lang="en-US"/>
          </a:p>
        </p:txBody>
      </p:sp>
    </p:spTree>
    <p:extLst>
      <p:ext uri="{BB962C8B-B14F-4D97-AF65-F5344CB8AC3E}">
        <p14:creationId xmlns:p14="http://schemas.microsoft.com/office/powerpoint/2010/main" val="2323724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In the narrative review, coding table thematic analysis was implemented in which two themes with subsequent 2 subthemes of each were found. I will discuss the thematic findings in the findings section.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11</a:t>
            </a:fld>
            <a:endParaRPr lang="en-US"/>
          </a:p>
        </p:txBody>
      </p:sp>
    </p:spTree>
    <p:extLst>
      <p:ext uri="{BB962C8B-B14F-4D97-AF65-F5344CB8AC3E}">
        <p14:creationId xmlns:p14="http://schemas.microsoft.com/office/powerpoint/2010/main" val="2641270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I prioritised the maintenance of ethical principles in the study with utmost academic honesty and integrity. The term ethical consideration in research refers to the application of a specific set of rules and principles to sustain a code of conduct and standard throughout the study. This review focused on peer-reviewed journal articles that had a greater level of reliability and authenticity.</a:t>
            </a:r>
            <a:r>
              <a:rPr lang="en-GB" sz="1800" dirty="0">
                <a:solidFill>
                  <a:srgbClr val="222222"/>
                </a:solidFill>
                <a:effectLst/>
                <a:latin typeface="Times New Roman" panose="02020603050405020304" pitchFamily="18" charset="0"/>
                <a:ea typeface="Arial" panose="020B0604020202020204" pitchFamily="34" charset="0"/>
                <a:cs typeface="Arial" panose="020B0604020202020204" pitchFamily="34" charset="0"/>
              </a:rPr>
              <a:t> In addition, t</a:t>
            </a:r>
            <a:r>
              <a:rPr lang="en-GB" sz="1800" dirty="0">
                <a:effectLst/>
                <a:latin typeface="Times New Roman" panose="02020603050405020304" pitchFamily="18" charset="0"/>
                <a:ea typeface="Arial" panose="020B0604020202020204" pitchFamily="34" charset="0"/>
                <a:cs typeface="Arial" panose="020B0604020202020204" pitchFamily="34" charset="0"/>
              </a:rPr>
              <a:t>he research project, including the questionnaire, was conducted by all ethical standards and best practices</a:t>
            </a:r>
            <a:r>
              <a:rPr lang="en-GB" sz="1800" dirty="0">
                <a:solidFill>
                  <a:srgbClr val="222222"/>
                </a:solidFill>
                <a:effectLst/>
                <a:latin typeface="Times New Roman" panose="02020603050405020304" pitchFamily="18" charset="0"/>
                <a:ea typeface="Arial" panose="020B0604020202020204" pitchFamily="34" charset="0"/>
                <a:cs typeface="Arial" panose="020B0604020202020204" pitchFamily="34" charset="0"/>
              </a:rPr>
              <a:t>. Above all, p</a:t>
            </a:r>
            <a:r>
              <a:rPr lang="en-GB" sz="1800" dirty="0">
                <a:effectLst/>
                <a:latin typeface="Times New Roman" panose="02020603050405020304" pitchFamily="18" charset="0"/>
                <a:ea typeface="Arial" panose="020B0604020202020204" pitchFamily="34" charset="0"/>
                <a:cs typeface="Arial" panose="020B0604020202020204" pitchFamily="34" charset="0"/>
              </a:rPr>
              <a:t>lagiarism was strictly avoided and all the references were cited.</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12</a:t>
            </a:fld>
            <a:endParaRPr lang="en-US"/>
          </a:p>
        </p:txBody>
      </p:sp>
    </p:spTree>
    <p:extLst>
      <p:ext uri="{BB962C8B-B14F-4D97-AF65-F5344CB8AC3E}">
        <p14:creationId xmlns:p14="http://schemas.microsoft.com/office/powerpoint/2010/main" val="956562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As the thematic analysis was implemented for analysis and findings, two themes were identified in the review. Theme 1 was focused on the reduction in obesity among adolescents in the UK. It also had two subthemes. In subtheme 1, physical activity intervention from educational institutions was mentioned. Physical activities intervention programs are implemented at schools in which they have to perform significant muscle movements that will eventually help them to reduce their fat percentage and risk of obesity. In addition to that, theme 2 focused on the post-school physical activity intervention program. The post-school physical activity intervention program can include performing physical exercise in any sport through membership in the gym or a Sports Club which also helps to reduce paediatric obesity. The combination of school and post-school interventions covered the whole day of the children.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13</a:t>
            </a:fld>
            <a:endParaRPr lang="en-US"/>
          </a:p>
        </p:txBody>
      </p:sp>
    </p:spTree>
    <p:extLst>
      <p:ext uri="{BB962C8B-B14F-4D97-AF65-F5344CB8AC3E}">
        <p14:creationId xmlns:p14="http://schemas.microsoft.com/office/powerpoint/2010/main" val="3289058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In theme 2, the Improvement in health of the adolescent in the UK was emphasised. This theme also had two subthemes. Subtheme 1 in this case, focused on the reduction of depression and anxiety. Performance of physical activities can increase the extraction of endorphins which helps to reduce depression and stress as well as motivate to reduce obesity. As a result, obesity is reduced. Moreover, subtheme 2 stated the low-risk level of health complexities. Physical activity programs can reduce all sorts of health complexities which can be liable to generate paediatric obesity. Almost all the findings of the review realised the fact that physical activity intervention has the predominant role in the reduction of paediatric obesity.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14</a:t>
            </a:fld>
            <a:endParaRPr lang="en-US"/>
          </a:p>
        </p:txBody>
      </p:sp>
    </p:spTree>
    <p:extLst>
      <p:ext uri="{BB962C8B-B14F-4D97-AF65-F5344CB8AC3E}">
        <p14:creationId xmlns:p14="http://schemas.microsoft.com/office/powerpoint/2010/main" val="1531545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Even though this research has several findings, it had some limitations as well. For example, this review did not discuss the aspect of physical activities in terms of biological and anatomical explanations. In addition, The children and adolescents who are not school-going or are not related to education and their obesity-related interventions are not explained in this study. The limitations can create a scope for further research in the field.</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15</a:t>
            </a:fld>
            <a:endParaRPr lang="en-US"/>
          </a:p>
        </p:txBody>
      </p:sp>
    </p:spTree>
    <p:extLst>
      <p:ext uri="{BB962C8B-B14F-4D97-AF65-F5344CB8AC3E}">
        <p14:creationId xmlns:p14="http://schemas.microsoft.com/office/powerpoint/2010/main" val="1932171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cs typeface="Arial" panose="020B0604020202020204" pitchFamily="34" charset="0"/>
              </a:rPr>
              <a:t>So in the conclusion, I would like to say, this systematic review analysis has performed a thorough analysis of the selected academic materials on the impact of physical activity intervention programs on the reduction of paediatric obesity among adolescents in the UK. Through the findings and analysis, it was found that physical activity intervention programs have significant health benefits in reducing paediatric obesity among adolescents in the UK. The intervention programs reduce the level of stress and anxiety within the adolescent, and they can remain psychologically motivated to perform physical activity programs on their own which can reduce their paediatric obesity. Thus, we really should focus on the effective implementation of the physical activity intervention program in schools as well as non-school institutions for the children to reduce their obesity-related health issues.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16</a:t>
            </a:fld>
            <a:endParaRPr lang="en-US"/>
          </a:p>
        </p:txBody>
      </p:sp>
    </p:spTree>
    <p:extLst>
      <p:ext uri="{BB962C8B-B14F-4D97-AF65-F5344CB8AC3E}">
        <p14:creationId xmlns:p14="http://schemas.microsoft.com/office/powerpoint/2010/main" val="4187814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Carson, V., Hunter, S.,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Kuzik</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N., Wiebe, S.A., Spence, J.C., Friedman, A., Tremblay, M.S., Slater, L. and Hinkley, T., 2016. Systematic review of physical activity and cognitive development in early childhood.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Journal of science and medicine in sport</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19</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(7), pp.573-578.</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Chooi</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Y.C., Ding, C. and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Magkos</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F., 2019. The epidemiology of obesity.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Metabolism</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92</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pp.6-10.</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Demetriou, Y.,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Gillison</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F. and McKenzie, T.L., 2017. After-school physical activity interventions on child and adolescent physical activity and health: a review of reviews.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Advances in Physical Education</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7</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(2), pp.191-215.</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Folkvord</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F.,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Naderer</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B., Coates, A. and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Boyland</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E., 2021. Promoting Fruit and Vegetable Consumption for Childhood Obesity Prevention.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Nutrients</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14</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 p.157.</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Hasan, N., Rana, R.U., Chowdhury, S.,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Dola</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A.J. and Rony, M.K.K., 2021. Ethical considerations in research.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Journal of Nursing Research, Patient Safety and Practise (JNRPSP) 2799-1210</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(01), pp.1-4.</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Long, H.A., French, D.P. and Brooks, J.M., 2020. Optimising the value of the critical appraisal skills programme (CASP) tool for quality appraisal in qualitative evidence synthesis.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Research Methods in Medicine &amp; Health Sciences</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 pp.31-42.</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McMillan, L.B.,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Zengin</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 Ebeling, P.R. and Scott, D., 2017, November. Prescribing physical activity for the prevention and treatment of osteoporosis in older adults. In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Healthcare</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(Vol. 5, No. 4, p. 85). MDPI.</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Mura, G.,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Vellante</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M., Egidio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Nardi</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 Machado, S. and Giovanni Carta, M., 2015. Effects of school-based physical activity interventions on cognition and academic achievement: a systematic review.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CNS &amp; Neurological Disorders-Drug Targets (Formerly Current Drug Targets-CNS &amp; Neurological Disorders)</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14</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(9), pp.1194-1208.</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Newton, S., Braithwaite, D. and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Akinyemiju</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T.F., 2017. Socio-economic status over the life course and obesity: Systematic review and meta-analysis. </a:t>
            </a:r>
            <a:r>
              <a:rPr lang="en-GB" sz="1200" i="1"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PloS</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one</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12</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(5), p.e0177151.</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Obesity statistics - House of Commons Library (2022). Available at: https://commonslibrary.parliament.uk/research-briefings/sn03336/ (Accessed: November 18, 2022). </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Pangkahila</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E.A.,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Adiputra</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N.,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Pangkahila</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W. and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Yasa</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I.W.P.S., 2016. Balanced physical exercise increase physical fitness, optimize endorphin levels, and decrease malondialdehyde levels.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Bali Medical Journal</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5</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(3), pp.493-496.</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Romero-Gómez, M.,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Zelber-Sagi</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S. and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Trenell</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M., 2017. Treatment of NAFLD with diet, physical activity and exercise.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Journal of hepatology</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67</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(4), pp.829-846.</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Smith, J.D., Fu, E. and Kobayashi, M.A., 2020. Prevention and management of childhood obesity and its psychological and health comorbidities.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Annual review of clinical psychology</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16</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pp.351-378.</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St. George, S.M., Agosto, Y., Rojas, L.M., Soares, M.,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Bahamon</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M., Prado, G. and Smith, J.D., 2020. A developmental cascade perspective of paediatric obesity: A systematic review of preventive interventions from infancy through late adolescence.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Obesity reviews</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21</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(2), p.e12939.</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Styne</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D.M.,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Arslanian</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S.A., Connor, E.L., Farooqi, I.S., Murad, M.H., Silverstein, J.H. and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Yanovski</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J.A., 2017. </a:t>
            </a:r>
            <a:r>
              <a:rPr lang="en-GB" sz="12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Pediatric</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obesity—assessment, treatment, and prevention: an Endocrine Society clinical practice guideline.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The Journal of Clinical Endocrinology &amp; Metabolism</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12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102</a:t>
            </a:r>
            <a:r>
              <a:rPr lang="en-GB"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(3), pp.709-757.</a:t>
            </a:r>
            <a:endParaRPr lang="en-US" sz="1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7C0ADF-4A8A-476C-985C-2230B7328EB0}" type="slidenum">
              <a:rPr lang="en-US" smtClean="0"/>
              <a:t>17</a:t>
            </a:fld>
            <a:endParaRPr lang="en-US"/>
          </a:p>
        </p:txBody>
      </p:sp>
    </p:spTree>
    <p:extLst>
      <p:ext uri="{BB962C8B-B14F-4D97-AF65-F5344CB8AC3E}">
        <p14:creationId xmlns:p14="http://schemas.microsoft.com/office/powerpoint/2010/main" val="1415315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F439A396-5051-40DD-87BD-F74C30E139BA}" type="datetimeFigureOut">
              <a:rPr lang="en-US" smtClean="0"/>
              <a:t>4/22/2023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65805395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39A396-5051-40DD-87BD-F74C30E139BA}" type="datetimeFigureOut">
              <a:rPr lang="en-US" smtClean="0"/>
              <a:t>4/22/2023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3948320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F439A396-5051-40DD-87BD-F74C30E139BA}" type="datetimeFigureOut">
              <a:rPr lang="en-US" smtClean="0"/>
              <a:t>4/22/2023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224842033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439A396-5051-40DD-87BD-F74C30E139BA}" type="datetimeFigureOut">
              <a:rPr lang="en-US" smtClean="0"/>
              <a:t>4/22/2023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2301086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F439A396-5051-40DD-87BD-F74C30E139BA}" type="datetimeFigureOut">
              <a:rPr lang="en-US" smtClean="0"/>
              <a:t>4/22/2023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93C868-531C-4072-B32B-11D81EDF8750}"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4479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39A396-5051-40DD-87BD-F74C30E139BA}" type="datetimeFigureOut">
              <a:rPr lang="en-US" smtClean="0"/>
              <a:t>4/22/2023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2875565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39A396-5051-40DD-87BD-F74C30E139BA}" type="datetimeFigureOut">
              <a:rPr lang="en-US" smtClean="0"/>
              <a:t>4/22/2023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235295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F439A396-5051-40DD-87BD-F74C30E139BA}" type="datetimeFigureOut">
              <a:rPr lang="en-US" smtClean="0"/>
              <a:t>4/22/2023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3724993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439A396-5051-40DD-87BD-F74C30E139BA}" type="datetimeFigureOut">
              <a:rPr lang="en-US" smtClean="0"/>
              <a:t>4/22/2023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3151107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39A396-5051-40DD-87BD-F74C30E139BA}" type="datetimeFigureOut">
              <a:rPr lang="en-US" smtClean="0"/>
              <a:t>4/22/2023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580870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39A396-5051-40DD-87BD-F74C30E139BA}" type="datetimeFigureOut">
              <a:rPr lang="en-US" smtClean="0"/>
              <a:t>4/22/2023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93C868-531C-4072-B32B-11D81EDF8750}" type="slidenum">
              <a:rPr lang="en-US" smtClean="0"/>
              <a:t>‹#›</a:t>
            </a:fld>
            <a:endParaRPr lang="en-US"/>
          </a:p>
        </p:txBody>
      </p:sp>
    </p:spTree>
    <p:extLst>
      <p:ext uri="{BB962C8B-B14F-4D97-AF65-F5344CB8AC3E}">
        <p14:creationId xmlns:p14="http://schemas.microsoft.com/office/powerpoint/2010/main" val="455543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439A396-5051-40DD-87BD-F74C30E139BA}" type="datetimeFigureOut">
              <a:rPr lang="en-US" smtClean="0"/>
              <a:t>4/22/2023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C93C868-531C-4072-B32B-11D81EDF8750}" type="slidenum">
              <a:rPr lang="en-US" smtClean="0"/>
              <a:t>‹#›</a:t>
            </a:fld>
            <a:endParaRPr lang="en-US"/>
          </a:p>
        </p:txBody>
      </p:sp>
    </p:spTree>
    <p:extLst>
      <p:ext uri="{BB962C8B-B14F-4D97-AF65-F5344CB8AC3E}">
        <p14:creationId xmlns:p14="http://schemas.microsoft.com/office/powerpoint/2010/main" val="41058703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921A7-7C88-267F-671F-D34BA3103C2F}"/>
              </a:ext>
            </a:extLst>
          </p:cNvPr>
          <p:cNvSpPr>
            <a:spLocks noGrp="1"/>
          </p:cNvSpPr>
          <p:nvPr>
            <p:ph type="ctrTitle"/>
          </p:nvPr>
        </p:nvSpPr>
        <p:spPr>
          <a:xfrm>
            <a:off x="5458969" y="2386744"/>
            <a:ext cx="5928358" cy="1645920"/>
          </a:xfrm>
        </p:spPr>
        <p:txBody>
          <a:bodyPr>
            <a:normAutofit/>
          </a:bodyPr>
          <a:lstStyle/>
          <a:p>
            <a:pPr marL="0" marR="0">
              <a:spcBef>
                <a:spcPts val="0"/>
              </a:spcBef>
              <a:spcAft>
                <a:spcPts val="1200"/>
              </a:spcAft>
            </a:pPr>
            <a:r>
              <a:rPr lang="en-GB" sz="1500" b="1" dirty="0">
                <a:effectLst/>
                <a:latin typeface="Arial" panose="020B0604020202020204" pitchFamily="34" charset="0"/>
                <a:ea typeface="Arial Unicode MS"/>
              </a:rPr>
              <a:t>Analysis of the effect of physical activity intervention programmes in the prevention of paediatric obesity of adolescent people in the UK: A systematic Review</a:t>
            </a:r>
            <a:endParaRPr lang="en-US" sz="1500" dirty="0">
              <a:effectLst/>
              <a:latin typeface="Arial" panose="020B0604020202020204" pitchFamily="34" charset="0"/>
              <a:ea typeface="Arial Unicode MS"/>
            </a:endParaRPr>
          </a:p>
        </p:txBody>
      </p:sp>
      <p:sp>
        <p:nvSpPr>
          <p:cNvPr id="3" name="Subtitle 2">
            <a:extLst>
              <a:ext uri="{FF2B5EF4-FFF2-40B4-BE49-F238E27FC236}">
                <a16:creationId xmlns:a16="http://schemas.microsoft.com/office/drawing/2014/main" id="{EF7DF8D0-D27D-BF14-7883-22A43F3965C0}"/>
              </a:ext>
            </a:extLst>
          </p:cNvPr>
          <p:cNvSpPr>
            <a:spLocks noGrp="1"/>
          </p:cNvSpPr>
          <p:nvPr>
            <p:ph type="subTitle" idx="1"/>
          </p:nvPr>
        </p:nvSpPr>
        <p:spPr>
          <a:xfrm>
            <a:off x="5458969" y="4352543"/>
            <a:ext cx="5928358" cy="2374827"/>
          </a:xfrm>
        </p:spPr>
        <p:txBody>
          <a:bodyPr>
            <a:normAutofit lnSpcReduction="10000"/>
          </a:bodyPr>
          <a:lstStyle/>
          <a:p>
            <a:pPr algn="l"/>
            <a:r>
              <a:rPr lang="en-US" dirty="0">
                <a:latin typeface="Arial" panose="020B0604020202020204" pitchFamily="34" charset="0"/>
                <a:cs typeface="Arial" panose="020B0604020202020204" pitchFamily="34" charset="0"/>
              </a:rPr>
              <a:t>Student Name: Joseph Bangura</a:t>
            </a:r>
          </a:p>
          <a:p>
            <a:pPr algn="l"/>
            <a:r>
              <a:rPr lang="en-US" dirty="0">
                <a:latin typeface="Arial" panose="020B0604020202020204" pitchFamily="34" charset="0"/>
                <a:cs typeface="Arial" panose="020B0604020202020204" pitchFamily="34" charset="0"/>
              </a:rPr>
              <a:t>Student ID: 1818368</a:t>
            </a:r>
          </a:p>
          <a:p>
            <a:pPr algn="l"/>
            <a:r>
              <a:rPr lang="en-US" dirty="0">
                <a:latin typeface="Arial" panose="020B0604020202020204" pitchFamily="34" charset="0"/>
                <a:cs typeface="Arial" panose="020B0604020202020204" pitchFamily="34" charset="0"/>
              </a:rPr>
              <a:t>Module: Independent Project (BMHP6020 _ Viva Voice)</a:t>
            </a:r>
          </a:p>
          <a:p>
            <a:pPr algn="l"/>
            <a:r>
              <a:rPr lang="en-US" dirty="0">
                <a:latin typeface="Arial" panose="020B0604020202020204" pitchFamily="34" charset="0"/>
                <a:cs typeface="Arial" panose="020B0604020202020204" pitchFamily="34" charset="0"/>
              </a:rPr>
              <a:t>Lecturer: Dr Eleni Koutsogeorgou</a:t>
            </a:r>
          </a:p>
          <a:p>
            <a:pPr algn="l"/>
            <a:r>
              <a:rPr lang="en-US" dirty="0"/>
              <a:t> </a:t>
            </a:r>
          </a:p>
        </p:txBody>
      </p:sp>
      <p:pic>
        <p:nvPicPr>
          <p:cNvPr id="5" name="Picture 4">
            <a:extLst>
              <a:ext uri="{FF2B5EF4-FFF2-40B4-BE49-F238E27FC236}">
                <a16:creationId xmlns:a16="http://schemas.microsoft.com/office/drawing/2014/main" id="{7B3DD69A-C9A4-A6C2-F781-8E6C2A79B577}"/>
              </a:ext>
            </a:extLst>
          </p:cNvPr>
          <p:cNvPicPr>
            <a:picLocks noChangeAspect="1"/>
          </p:cNvPicPr>
          <p:nvPr/>
        </p:nvPicPr>
        <p:blipFill rotWithShape="1">
          <a:blip r:embed="rId3"/>
          <a:srcRect l="8218" r="20863" b="2"/>
          <a:stretch/>
        </p:blipFill>
        <p:spPr>
          <a:xfrm>
            <a:off x="20" y="10"/>
            <a:ext cx="4654277" cy="6857990"/>
          </a:xfrm>
          <a:prstGeom prst="rect">
            <a:avLst/>
          </a:prstGeom>
        </p:spPr>
      </p:pic>
    </p:spTree>
    <p:extLst>
      <p:ext uri="{BB962C8B-B14F-4D97-AF65-F5344CB8AC3E}">
        <p14:creationId xmlns:p14="http://schemas.microsoft.com/office/powerpoint/2010/main" val="3197775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199C2-8380-7CE6-5793-DC284EC09B76}"/>
              </a:ext>
            </a:extLst>
          </p:cNvPr>
          <p:cNvSpPr>
            <a:spLocks noGrp="1"/>
          </p:cNvSpPr>
          <p:nvPr>
            <p:ph type="title"/>
          </p:nvPr>
        </p:nvSpPr>
        <p:spPr>
          <a:xfrm>
            <a:off x="804672" y="964692"/>
            <a:ext cx="5894832" cy="1188720"/>
          </a:xfrm>
        </p:spPr>
        <p:txBody>
          <a:bodyPr>
            <a:normAutofit/>
          </a:bodyPr>
          <a:lstStyle/>
          <a:p>
            <a:r>
              <a:rPr lang="en-US" dirty="0"/>
              <a:t>Introduction and Background</a:t>
            </a:r>
          </a:p>
        </p:txBody>
      </p:sp>
      <p:sp>
        <p:nvSpPr>
          <p:cNvPr id="3" name="Content Placeholder 2">
            <a:extLst>
              <a:ext uri="{FF2B5EF4-FFF2-40B4-BE49-F238E27FC236}">
                <a16:creationId xmlns:a16="http://schemas.microsoft.com/office/drawing/2014/main" id="{66FEFA26-3F0C-EFE0-F439-BB1FC8C42A7C}"/>
              </a:ext>
            </a:extLst>
          </p:cNvPr>
          <p:cNvSpPr>
            <a:spLocks noGrp="1"/>
          </p:cNvSpPr>
          <p:nvPr>
            <p:ph idx="1"/>
          </p:nvPr>
        </p:nvSpPr>
        <p:spPr>
          <a:xfrm>
            <a:off x="803243" y="2638044"/>
            <a:ext cx="5963317" cy="3263206"/>
          </a:xfrm>
        </p:spPr>
        <p:txBody>
          <a:bodyPr>
            <a:normAutofit/>
          </a:bodyPr>
          <a:lstStyle/>
          <a:p>
            <a:pPr marL="0" marR="0">
              <a:spcBef>
                <a:spcPts val="600"/>
              </a:spcBef>
              <a:spcAft>
                <a:spcPts val="600"/>
              </a:spcAft>
            </a:pPr>
            <a:r>
              <a:rPr lang="en-GB" sz="1700" dirty="0">
                <a:effectLst/>
                <a:latin typeface="Times New Roman" panose="02020603050405020304" pitchFamily="18" charset="0"/>
                <a:ea typeface="Arial" panose="020B0604020202020204" pitchFamily="34" charset="0"/>
                <a:cs typeface="Arial" panose="020B0604020202020204" pitchFamily="34" charset="0"/>
              </a:rPr>
              <a:t>Childhood obesity mostly happens due to the lack of practice of physical activities and fitness activities performed by children and adults which is a major issue in the present world (Carson et al., 2016).</a:t>
            </a:r>
            <a:endParaRPr lang="en-US" sz="1700" dirty="0">
              <a:effectLst/>
              <a:latin typeface="Times New Roman" panose="02020603050405020304" pitchFamily="18" charset="0"/>
              <a:ea typeface="Arial" panose="020B0604020202020204" pitchFamily="34" charset="0"/>
              <a:cs typeface="Arial" panose="020B0604020202020204" pitchFamily="34" charset="0"/>
            </a:endParaRPr>
          </a:p>
          <a:p>
            <a:pPr marL="0" marR="0">
              <a:spcBef>
                <a:spcPts val="600"/>
              </a:spcBef>
              <a:spcAft>
                <a:spcPts val="600"/>
              </a:spcAft>
            </a:pPr>
            <a:r>
              <a:rPr lang="en-GB" sz="1700" dirty="0">
                <a:effectLst/>
                <a:latin typeface="Times New Roman" panose="02020603050405020304" pitchFamily="18" charset="0"/>
                <a:ea typeface="Arial" panose="020B0604020202020204" pitchFamily="34" charset="0"/>
                <a:cs typeface="Arial" panose="020B0604020202020204" pitchFamily="34" charset="0"/>
              </a:rPr>
              <a:t>In the view of </a:t>
            </a:r>
            <a:r>
              <a:rPr lang="en-GB" sz="1700" dirty="0" err="1">
                <a:effectLst/>
                <a:latin typeface="Times New Roman" panose="02020603050405020304" pitchFamily="18" charset="0"/>
                <a:ea typeface="Arial" panose="020B0604020202020204" pitchFamily="34" charset="0"/>
                <a:cs typeface="Arial" panose="020B0604020202020204" pitchFamily="34" charset="0"/>
              </a:rPr>
              <a:t>Chooi</a:t>
            </a:r>
            <a:r>
              <a:rPr lang="en-GB" sz="1700" dirty="0">
                <a:effectLst/>
                <a:latin typeface="Times New Roman" panose="02020603050405020304" pitchFamily="18" charset="0"/>
                <a:ea typeface="Arial" panose="020B0604020202020204" pitchFamily="34" charset="0"/>
                <a:cs typeface="Arial" panose="020B0604020202020204" pitchFamily="34" charset="0"/>
              </a:rPr>
              <a:t>, Ding, and </a:t>
            </a:r>
            <a:r>
              <a:rPr lang="en-GB" sz="1700" dirty="0" err="1">
                <a:effectLst/>
                <a:latin typeface="Times New Roman" panose="02020603050405020304" pitchFamily="18" charset="0"/>
                <a:ea typeface="Arial" panose="020B0604020202020204" pitchFamily="34" charset="0"/>
                <a:cs typeface="Arial" panose="020B0604020202020204" pitchFamily="34" charset="0"/>
              </a:rPr>
              <a:t>Magkos</a:t>
            </a:r>
            <a:r>
              <a:rPr lang="en-GB" sz="1700" dirty="0">
                <a:effectLst/>
                <a:latin typeface="Times New Roman" panose="02020603050405020304" pitchFamily="18" charset="0"/>
                <a:ea typeface="Arial" panose="020B0604020202020204" pitchFamily="34" charset="0"/>
                <a:cs typeface="Arial" panose="020B0604020202020204" pitchFamily="34" charset="0"/>
              </a:rPr>
              <a:t> (2019), children with a BMI between 85th and 95th percentiles are considered overweight and children with more than 95% ail are considered obese.</a:t>
            </a:r>
            <a:endParaRPr lang="en-US" sz="1700" dirty="0">
              <a:effectLst/>
              <a:latin typeface="Times New Roman" panose="02020603050405020304" pitchFamily="18" charset="0"/>
              <a:ea typeface="Arial" panose="020B0604020202020204" pitchFamily="34" charset="0"/>
              <a:cs typeface="Arial" panose="020B0604020202020204" pitchFamily="34" charset="0"/>
            </a:endParaRPr>
          </a:p>
          <a:p>
            <a:pPr marL="0" marR="0">
              <a:spcBef>
                <a:spcPts val="600"/>
              </a:spcBef>
              <a:spcAft>
                <a:spcPts val="600"/>
              </a:spcAft>
            </a:pPr>
            <a:r>
              <a:rPr lang="en-GB" sz="1700" dirty="0">
                <a:effectLst/>
                <a:latin typeface="Times New Roman" panose="02020603050405020304" pitchFamily="18" charset="0"/>
                <a:ea typeface="Arial" panose="020B0604020202020204" pitchFamily="34" charset="0"/>
                <a:cs typeface="Arial" panose="020B0604020202020204" pitchFamily="34" charset="0"/>
              </a:rPr>
              <a:t>As paediatric obesity has multifactorial effects on both physical and psychological health, it requires effective intervention programs from the very childhood (St. George et al., 2020)</a:t>
            </a:r>
            <a:endParaRPr lang="en-US" sz="1700" dirty="0">
              <a:effectLst/>
              <a:latin typeface="Times New Roman" panose="02020603050405020304" pitchFamily="18" charset="0"/>
              <a:ea typeface="Arial" panose="020B0604020202020204" pitchFamily="34" charset="0"/>
              <a:cs typeface="Arial" panose="020B0604020202020204" pitchFamily="34" charset="0"/>
            </a:endParaRPr>
          </a:p>
          <a:p>
            <a:endParaRPr lang="en-US" sz="1700" dirty="0"/>
          </a:p>
        </p:txBody>
      </p:sp>
      <p:sp>
        <p:nvSpPr>
          <p:cNvPr id="5127" name="Rectangle 5126">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9" name="Rectangle 5128">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JC Kids Run 2022 – Jersey City Cultural Affairs">
            <a:extLst>
              <a:ext uri="{FF2B5EF4-FFF2-40B4-BE49-F238E27FC236}">
                <a16:creationId xmlns:a16="http://schemas.microsoft.com/office/drawing/2014/main" id="{114CF3CA-3FC0-EFE6-4A78-8E3EA2DDFD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15890" y="2442957"/>
            <a:ext cx="3328416" cy="1972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0955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72F71-E204-4754-3A36-D320B1C2DD4E}"/>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US" dirty="0"/>
              <a:t>Research question</a:t>
            </a:r>
          </a:p>
        </p:txBody>
      </p:sp>
      <p:sp>
        <p:nvSpPr>
          <p:cNvPr id="3" name="Content Placeholder 2">
            <a:extLst>
              <a:ext uri="{FF2B5EF4-FFF2-40B4-BE49-F238E27FC236}">
                <a16:creationId xmlns:a16="http://schemas.microsoft.com/office/drawing/2014/main" id="{7A5B24E4-6AA8-1355-88D3-AE0338EA36EB}"/>
              </a:ext>
            </a:extLst>
          </p:cNvPr>
          <p:cNvSpPr>
            <a:spLocks noGrp="1"/>
          </p:cNvSpPr>
          <p:nvPr>
            <p:ph idx="1"/>
          </p:nvPr>
        </p:nvSpPr>
        <p:spPr>
          <a:xfrm>
            <a:off x="804672" y="2858703"/>
            <a:ext cx="4475892" cy="3042547"/>
          </a:xfrm>
        </p:spPr>
        <p:txBody>
          <a:bodyPr>
            <a:normAutofit/>
          </a:bodyPr>
          <a:lstStyle/>
          <a:p>
            <a:r>
              <a:rPr lang="en-GB">
                <a:solidFill>
                  <a:srgbClr val="FFFFFF"/>
                </a:solidFill>
                <a:effectLst/>
                <a:latin typeface="Times New Roman" panose="02020603050405020304" pitchFamily="18" charset="0"/>
                <a:ea typeface="Arial" panose="020B0604020202020204" pitchFamily="34" charset="0"/>
                <a:cs typeface="Arial" panose="020B0604020202020204" pitchFamily="34" charset="0"/>
              </a:rPr>
              <a:t>The following variables were found through the PCO (population, context, and outcome) framework.</a:t>
            </a:r>
            <a:endParaRPr lang="en-US">
              <a:solidFill>
                <a:srgbClr val="FFFFFF"/>
              </a:solidFill>
              <a:effectLst/>
              <a:latin typeface="Times New Roman" panose="02020603050405020304" pitchFamily="18" charset="0"/>
              <a:ea typeface="Arial" panose="020B0604020202020204" pitchFamily="34" charset="0"/>
              <a:cs typeface="Arial" panose="020B0604020202020204" pitchFamily="34" charset="0"/>
            </a:endParaRPr>
          </a:p>
          <a:p>
            <a:endParaRPr lang="en-US">
              <a:solidFill>
                <a:srgbClr val="FFFFFF"/>
              </a:solidFill>
            </a:endParaRPr>
          </a:p>
        </p:txBody>
      </p:sp>
      <p:sp>
        <p:nvSpPr>
          <p:cNvPr id="12" name="Rectangle 11">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19B631FC-5ADB-0E6A-8D6E-A81EDF754BF1}"/>
              </a:ext>
            </a:extLst>
          </p:cNvPr>
          <p:cNvGraphicFramePr>
            <a:graphicFrameLocks noGrp="1"/>
          </p:cNvGraphicFramePr>
          <p:nvPr>
            <p:extLst>
              <p:ext uri="{D42A27DB-BD31-4B8C-83A1-F6EECF244321}">
                <p14:modId xmlns:p14="http://schemas.microsoft.com/office/powerpoint/2010/main" val="1808147710"/>
              </p:ext>
            </p:extLst>
          </p:nvPr>
        </p:nvGraphicFramePr>
        <p:xfrm>
          <a:off x="7053434" y="1718160"/>
          <a:ext cx="4159569" cy="1521170"/>
        </p:xfrm>
        <a:graphic>
          <a:graphicData uri="http://schemas.openxmlformats.org/drawingml/2006/table">
            <a:tbl>
              <a:tblPr firstRow="1" firstCol="1" bandRow="1"/>
              <a:tblGrid>
                <a:gridCol w="1061265">
                  <a:extLst>
                    <a:ext uri="{9D8B030D-6E8A-4147-A177-3AD203B41FA5}">
                      <a16:colId xmlns:a16="http://schemas.microsoft.com/office/drawing/2014/main" val="149187586"/>
                    </a:ext>
                  </a:extLst>
                </a:gridCol>
                <a:gridCol w="3098304">
                  <a:extLst>
                    <a:ext uri="{9D8B030D-6E8A-4147-A177-3AD203B41FA5}">
                      <a16:colId xmlns:a16="http://schemas.microsoft.com/office/drawing/2014/main" val="12599033"/>
                    </a:ext>
                  </a:extLst>
                </a:gridCol>
              </a:tblGrid>
              <a:tr h="269691">
                <a:tc>
                  <a:txBody>
                    <a:bodyPr/>
                    <a:lstStyle/>
                    <a:p>
                      <a:pPr marL="0" marR="0" algn="just" fontAlgn="t">
                        <a:lnSpc>
                          <a:spcPct val="115000"/>
                        </a:lnSpc>
                        <a:spcBef>
                          <a:spcPts val="600"/>
                        </a:spcBef>
                        <a:spcAft>
                          <a:spcPts val="600"/>
                        </a:spcAft>
                      </a:pPr>
                      <a:r>
                        <a:rPr lang="en-GB" sz="1300" b="1" i="0" u="none" strike="noStrike">
                          <a:effectLst/>
                          <a:latin typeface="Times New Roman" panose="02020603050405020304" pitchFamily="18" charset="0"/>
                          <a:ea typeface="Arial" panose="020B0604020202020204" pitchFamily="34" charset="0"/>
                          <a:cs typeface="Arial" panose="020B0604020202020204" pitchFamily="34" charset="0"/>
                        </a:rPr>
                        <a:t>Component</a:t>
                      </a:r>
                      <a:endParaRPr lang="en-GB" sz="1900" b="0" i="0" u="none" strike="noStrike">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15000"/>
                        </a:lnSpc>
                        <a:spcBef>
                          <a:spcPts val="600"/>
                        </a:spcBef>
                        <a:spcAft>
                          <a:spcPts val="600"/>
                        </a:spcAft>
                      </a:pPr>
                      <a:r>
                        <a:rPr lang="en-GB" sz="1300" b="1" i="0" u="none" strike="noStrike">
                          <a:effectLst/>
                          <a:latin typeface="Times New Roman" panose="02020603050405020304" pitchFamily="18" charset="0"/>
                          <a:ea typeface="Arial" panose="020B0604020202020204" pitchFamily="34" charset="0"/>
                          <a:cs typeface="Arial" panose="020B0604020202020204" pitchFamily="34" charset="0"/>
                        </a:rPr>
                        <a:t>Variables</a:t>
                      </a:r>
                      <a:endParaRPr lang="en-GB" sz="1900" b="0" i="0" u="none" strike="noStrike">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87900915"/>
                  </a:ext>
                </a:extLst>
              </a:tr>
              <a:tr h="269691">
                <a:tc>
                  <a:txBody>
                    <a:bodyPr/>
                    <a:lstStyle/>
                    <a:p>
                      <a:pPr marL="0" marR="0" algn="just" fontAlgn="t">
                        <a:lnSpc>
                          <a:spcPct val="115000"/>
                        </a:lnSpc>
                        <a:spcBef>
                          <a:spcPts val="600"/>
                        </a:spcBef>
                        <a:spcAft>
                          <a:spcPts val="600"/>
                        </a:spcAft>
                      </a:pPr>
                      <a:r>
                        <a:rPr lang="en-GB" sz="1300" b="0" i="0" u="none" strike="noStrike">
                          <a:effectLst/>
                          <a:latin typeface="Times New Roman" panose="02020603050405020304" pitchFamily="18" charset="0"/>
                          <a:ea typeface="Arial" panose="020B0604020202020204" pitchFamily="34" charset="0"/>
                          <a:cs typeface="Arial" panose="020B0604020202020204" pitchFamily="34" charset="0"/>
                        </a:rPr>
                        <a:t>Population </a:t>
                      </a:r>
                      <a:endParaRPr lang="en-GB" sz="1900" b="0" i="0" u="none" strike="noStrike">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15000"/>
                        </a:lnSpc>
                        <a:spcBef>
                          <a:spcPts val="600"/>
                        </a:spcBef>
                        <a:spcAft>
                          <a:spcPts val="600"/>
                        </a:spcAft>
                      </a:pPr>
                      <a:r>
                        <a:rPr lang="en-GB" sz="1300" b="0" i="0" u="none" strike="noStrike" dirty="0">
                          <a:effectLst/>
                          <a:latin typeface="Times New Roman" panose="02020603050405020304" pitchFamily="18" charset="0"/>
                          <a:ea typeface="Arial" panose="020B0604020202020204" pitchFamily="34" charset="0"/>
                          <a:cs typeface="Arial" panose="020B0604020202020204" pitchFamily="34" charset="0"/>
                        </a:rPr>
                        <a:t>The adolescent people in the UK</a:t>
                      </a:r>
                      <a:endParaRPr lang="en-GB" sz="1900" b="0" i="0" u="none" strike="noStrike" dirty="0">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14425129"/>
                  </a:ext>
                </a:extLst>
              </a:tr>
              <a:tr h="490894">
                <a:tc>
                  <a:txBody>
                    <a:bodyPr/>
                    <a:lstStyle/>
                    <a:p>
                      <a:pPr marL="0" marR="0" algn="just" fontAlgn="t">
                        <a:lnSpc>
                          <a:spcPct val="115000"/>
                        </a:lnSpc>
                        <a:spcBef>
                          <a:spcPts val="600"/>
                        </a:spcBef>
                        <a:spcAft>
                          <a:spcPts val="600"/>
                        </a:spcAft>
                      </a:pPr>
                      <a:r>
                        <a:rPr lang="en-GB" sz="1300" b="0" i="0" u="none" strike="noStrike">
                          <a:effectLst/>
                          <a:latin typeface="Times New Roman" panose="02020603050405020304" pitchFamily="18" charset="0"/>
                          <a:ea typeface="Arial" panose="020B0604020202020204" pitchFamily="34" charset="0"/>
                          <a:cs typeface="Arial" panose="020B0604020202020204" pitchFamily="34" charset="0"/>
                        </a:rPr>
                        <a:t>Context</a:t>
                      </a:r>
                      <a:endParaRPr lang="en-GB" sz="1900" b="0" i="0" u="none" strike="noStrike">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15000"/>
                        </a:lnSpc>
                        <a:spcBef>
                          <a:spcPts val="600"/>
                        </a:spcBef>
                        <a:spcAft>
                          <a:spcPts val="600"/>
                        </a:spcAft>
                      </a:pPr>
                      <a:r>
                        <a:rPr lang="en-GB" sz="1300" b="0" i="0" u="none" strike="noStrike" dirty="0">
                          <a:effectLst/>
                          <a:latin typeface="Times New Roman" panose="02020603050405020304" pitchFamily="18" charset="0"/>
                          <a:ea typeface="Arial" panose="020B0604020202020204" pitchFamily="34" charset="0"/>
                          <a:cs typeface="Arial" panose="020B0604020202020204" pitchFamily="34" charset="0"/>
                        </a:rPr>
                        <a:t>Impact of physical activity intervention programs on paediatric obesity</a:t>
                      </a:r>
                      <a:endParaRPr lang="en-GB" sz="1900" b="0" i="0" u="none" strike="noStrike" dirty="0">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74964505"/>
                  </a:ext>
                </a:extLst>
              </a:tr>
              <a:tr h="490894">
                <a:tc>
                  <a:txBody>
                    <a:bodyPr/>
                    <a:lstStyle/>
                    <a:p>
                      <a:pPr marL="0" marR="0" algn="just" fontAlgn="t">
                        <a:lnSpc>
                          <a:spcPct val="115000"/>
                        </a:lnSpc>
                        <a:spcBef>
                          <a:spcPts val="600"/>
                        </a:spcBef>
                        <a:spcAft>
                          <a:spcPts val="600"/>
                        </a:spcAft>
                      </a:pPr>
                      <a:r>
                        <a:rPr lang="en-GB" sz="1300" b="0" i="0" u="none" strike="noStrike">
                          <a:effectLst/>
                          <a:latin typeface="Times New Roman" panose="02020603050405020304" pitchFamily="18" charset="0"/>
                          <a:ea typeface="Arial" panose="020B0604020202020204" pitchFamily="34" charset="0"/>
                          <a:cs typeface="Arial" panose="020B0604020202020204" pitchFamily="34" charset="0"/>
                        </a:rPr>
                        <a:t>Outcome</a:t>
                      </a:r>
                      <a:endParaRPr lang="en-GB" sz="1900" b="0" i="0" u="none" strike="noStrike">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fontAlgn="t">
                        <a:lnSpc>
                          <a:spcPct val="115000"/>
                        </a:lnSpc>
                        <a:spcBef>
                          <a:spcPts val="600"/>
                        </a:spcBef>
                        <a:spcAft>
                          <a:spcPts val="600"/>
                        </a:spcAft>
                      </a:pPr>
                      <a:r>
                        <a:rPr lang="en-GB" sz="1300" b="0" i="0" u="none" strike="noStrike" dirty="0">
                          <a:effectLst/>
                          <a:latin typeface="Times New Roman" panose="02020603050405020304" pitchFamily="18" charset="0"/>
                          <a:ea typeface="Arial" panose="020B0604020202020204" pitchFamily="34" charset="0"/>
                          <a:cs typeface="Arial" panose="020B0604020202020204" pitchFamily="34" charset="0"/>
                        </a:rPr>
                        <a:t>Sound physical and psychological health with the reduction of obesity</a:t>
                      </a:r>
                      <a:endParaRPr lang="en-GB" sz="1900" b="0" i="0" u="none" strike="noStrike" dirty="0">
                        <a:effectLst/>
                        <a:latin typeface="Arial" panose="020B0604020202020204" pitchFamily="34" charset="0"/>
                      </a:endParaRPr>
                    </a:p>
                  </a:txBody>
                  <a:tcPr marL="72131" marR="72131" marT="1001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1233005"/>
                  </a:ext>
                </a:extLst>
              </a:tr>
            </a:tbl>
          </a:graphicData>
        </a:graphic>
      </p:graphicFrame>
      <p:sp>
        <p:nvSpPr>
          <p:cNvPr id="7" name="TextBox 6">
            <a:extLst>
              <a:ext uri="{FF2B5EF4-FFF2-40B4-BE49-F238E27FC236}">
                <a16:creationId xmlns:a16="http://schemas.microsoft.com/office/drawing/2014/main" id="{4A20CE6A-E0FE-B18F-53EC-C2105EC48F49}"/>
              </a:ext>
            </a:extLst>
          </p:cNvPr>
          <p:cNvSpPr txBox="1"/>
          <p:nvPr/>
        </p:nvSpPr>
        <p:spPr>
          <a:xfrm>
            <a:off x="7053434" y="3618671"/>
            <a:ext cx="4159568" cy="764055"/>
          </a:xfrm>
          <a:prstGeom prst="rect">
            <a:avLst/>
          </a:prstGeom>
          <a:noFill/>
        </p:spPr>
        <p:txBody>
          <a:bodyPr wrap="square">
            <a:spAutoFit/>
          </a:bodyPr>
          <a:lstStyle/>
          <a:p>
            <a:pPr marL="0" marR="0" algn="just">
              <a:lnSpc>
                <a:spcPct val="115000"/>
              </a:lnSpc>
              <a:spcBef>
                <a:spcPts val="600"/>
              </a:spcBef>
              <a:spcAft>
                <a:spcPts val="600"/>
              </a:spcAft>
            </a:pPr>
            <a:r>
              <a:rPr lang="en-GB" sz="1300" b="1" dirty="0">
                <a:effectLst/>
                <a:latin typeface="Times New Roman" panose="02020603050405020304" pitchFamily="18" charset="0"/>
                <a:ea typeface="Arial" panose="020B0604020202020204" pitchFamily="34" charset="0"/>
                <a:cs typeface="Arial" panose="020B0604020202020204" pitchFamily="34" charset="0"/>
              </a:rPr>
              <a:t>Research question: </a:t>
            </a:r>
            <a:r>
              <a:rPr lang="en-GB" sz="1300" dirty="0">
                <a:effectLst/>
                <a:latin typeface="Times New Roman" panose="02020603050405020304" pitchFamily="18" charset="0"/>
                <a:ea typeface="Arial" panose="020B0604020202020204" pitchFamily="34" charset="0"/>
                <a:cs typeface="Arial" panose="020B0604020202020204" pitchFamily="34" charset="0"/>
              </a:rPr>
              <a:t>"What are the effects of the physical activity intervention program in the prevention of paediatric obesity among adolescent people in the UK?"</a:t>
            </a:r>
            <a:endParaRPr lang="en-US" sz="13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123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324A6-812C-255E-7D5F-6B006AAD2874}"/>
              </a:ext>
            </a:extLst>
          </p:cNvPr>
          <p:cNvSpPr>
            <a:spLocks noGrp="1"/>
          </p:cNvSpPr>
          <p:nvPr>
            <p:ph type="title"/>
          </p:nvPr>
        </p:nvSpPr>
        <p:spPr>
          <a:xfrm>
            <a:off x="2231136" y="467418"/>
            <a:ext cx="7729728" cy="1188720"/>
          </a:xfrm>
          <a:solidFill>
            <a:srgbClr val="FFFFFF"/>
          </a:solidFill>
        </p:spPr>
        <p:txBody>
          <a:bodyPr>
            <a:normAutofit/>
          </a:bodyPr>
          <a:lstStyle/>
          <a:p>
            <a:r>
              <a:rPr lang="en-US" dirty="0"/>
              <a:t>Research aim and objectives</a:t>
            </a:r>
          </a:p>
        </p:txBody>
      </p:sp>
      <p:sp>
        <p:nvSpPr>
          <p:cNvPr id="3" name="Content Placeholder 2">
            <a:extLst>
              <a:ext uri="{FF2B5EF4-FFF2-40B4-BE49-F238E27FC236}">
                <a16:creationId xmlns:a16="http://schemas.microsoft.com/office/drawing/2014/main" id="{DB9580F2-D26F-567E-9EDD-DB7962FFAEE7}"/>
              </a:ext>
            </a:extLst>
          </p:cNvPr>
          <p:cNvSpPr>
            <a:spLocks noGrp="1"/>
          </p:cNvSpPr>
          <p:nvPr>
            <p:ph idx="1"/>
          </p:nvPr>
        </p:nvSpPr>
        <p:spPr>
          <a:xfrm>
            <a:off x="1642054" y="1843590"/>
            <a:ext cx="9038138" cy="3560514"/>
          </a:xfrm>
        </p:spPr>
        <p:txBody>
          <a:bodyPr>
            <a:normAutofit fontScale="40000" lnSpcReduction="20000"/>
          </a:bodyPr>
          <a:lstStyle/>
          <a:p>
            <a:pPr marL="0" marR="0" indent="0">
              <a:lnSpc>
                <a:spcPct val="120000"/>
              </a:lnSpc>
              <a:spcBef>
                <a:spcPts val="600"/>
              </a:spcBef>
              <a:spcAft>
                <a:spcPts val="600"/>
              </a:spcAft>
              <a:buNone/>
            </a:pPr>
            <a:r>
              <a:rPr lang="en-GB" sz="3200" b="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Aim</a:t>
            </a:r>
            <a:endParaRPr lang="en-US" sz="3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457200" lvl="2">
              <a:lnSpc>
                <a:spcPct val="120000"/>
              </a:lnSpc>
              <a:spcBef>
                <a:spcPts val="600"/>
              </a:spcBef>
              <a:spcAft>
                <a:spcPts val="600"/>
              </a:spcAft>
            </a:pPr>
            <a:r>
              <a:rPr lang="en-GB" sz="3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To analyse the effects of physical activity intervention programs in the prevention of paediatric obesity among adolescent people in the UK.</a:t>
            </a:r>
            <a:endParaRPr lang="en-US" sz="3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indent="0">
              <a:lnSpc>
                <a:spcPct val="120000"/>
              </a:lnSpc>
              <a:spcBef>
                <a:spcPts val="600"/>
              </a:spcBef>
              <a:spcAft>
                <a:spcPts val="600"/>
              </a:spcAft>
              <a:buNone/>
            </a:pPr>
            <a:r>
              <a:rPr lang="en-GB" sz="3200" b="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Objectives</a:t>
            </a:r>
            <a:endParaRPr lang="en-US" sz="3200" b="1" dirty="0">
              <a:solidFill>
                <a:srgbClr val="404040"/>
              </a:solidFill>
              <a:latin typeface="Times New Roman" panose="02020603050405020304" pitchFamily="18" charset="0"/>
              <a:ea typeface="Arial" panose="020B0604020202020204" pitchFamily="34" charset="0"/>
              <a:cs typeface="Arial" panose="020B0604020202020204" pitchFamily="34" charset="0"/>
            </a:endParaRPr>
          </a:p>
          <a:p>
            <a:pPr marL="457200" lvl="2">
              <a:lnSpc>
                <a:spcPct val="120000"/>
              </a:lnSpc>
              <a:spcBef>
                <a:spcPts val="600"/>
              </a:spcBef>
              <a:spcAft>
                <a:spcPts val="600"/>
              </a:spcAft>
            </a:pPr>
            <a:r>
              <a:rPr lang="en-GB" sz="3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To evaluate the effects of physical activity intervention programs in the reduction and Prevention of paediatric obesity among adolescent people in the UK.</a:t>
            </a:r>
            <a:endParaRPr lang="en-US" sz="3200" dirty="0">
              <a:solidFill>
                <a:srgbClr val="404040"/>
              </a:solidFill>
              <a:latin typeface="Arial" panose="020B0604020202020204" pitchFamily="34" charset="0"/>
              <a:ea typeface="Arial" panose="020B0604020202020204" pitchFamily="34" charset="0"/>
            </a:endParaRPr>
          </a:p>
          <a:p>
            <a:pPr marL="457200" lvl="2">
              <a:lnSpc>
                <a:spcPct val="120000"/>
              </a:lnSpc>
              <a:spcBef>
                <a:spcPts val="600"/>
              </a:spcBef>
              <a:spcAft>
                <a:spcPts val="600"/>
              </a:spcAft>
            </a:pPr>
            <a:r>
              <a:rPr lang="en-GB" sz="3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To examine the feasibility of the prevailing physical activity intervention programs in schools to reduce paediatric obesity among the adolescent people in the UK</a:t>
            </a:r>
            <a:endParaRPr lang="en-US" sz="3200" dirty="0">
              <a:solidFill>
                <a:srgbClr val="404040"/>
              </a:solidFill>
              <a:latin typeface="Arial" panose="020B0604020202020204" pitchFamily="34" charset="0"/>
              <a:ea typeface="Arial" panose="020B0604020202020204" pitchFamily="34" charset="0"/>
            </a:endParaRPr>
          </a:p>
          <a:p>
            <a:pPr marL="457200" lvl="2">
              <a:lnSpc>
                <a:spcPct val="120000"/>
              </a:lnSpc>
              <a:spcBef>
                <a:spcPts val="600"/>
              </a:spcBef>
              <a:spcAft>
                <a:spcPts val="600"/>
              </a:spcAft>
            </a:pPr>
            <a:r>
              <a:rPr lang="en-GB" sz="3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To identify the key factors that can be avoided to prevent idiotic obesity among adolescents in the UK.</a:t>
            </a:r>
          </a:p>
          <a:p>
            <a:pPr marL="457200" lvl="2">
              <a:lnSpc>
                <a:spcPct val="120000"/>
              </a:lnSpc>
              <a:spcBef>
                <a:spcPts val="600"/>
              </a:spcBef>
              <a:spcAft>
                <a:spcPts val="600"/>
              </a:spcAft>
            </a:pPr>
            <a:r>
              <a:rPr lang="en-GB" sz="32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To obtain a critical analysis for the improvement of the physical activity intervention programs to open further reductions in paediatric obesity rates among adolescents in the UK.</a:t>
            </a:r>
            <a:endParaRPr lang="en-US" sz="3200" dirty="0">
              <a:solidFill>
                <a:srgbClr val="404040"/>
              </a:solidFill>
              <a:effectLst/>
              <a:latin typeface="Arial" panose="020B0604020202020204" pitchFamily="34" charset="0"/>
              <a:ea typeface="Arial Unicode MS"/>
            </a:endParaRPr>
          </a:p>
          <a:p>
            <a:pPr>
              <a:lnSpc>
                <a:spcPct val="90000"/>
              </a:lnSpc>
            </a:pPr>
            <a:endParaRPr lang="en-US" sz="1400" dirty="0">
              <a:solidFill>
                <a:srgbClr val="404040"/>
              </a:solidFill>
            </a:endParaRPr>
          </a:p>
        </p:txBody>
      </p:sp>
    </p:spTree>
    <p:extLst>
      <p:ext uri="{BB962C8B-B14F-4D97-AF65-F5344CB8AC3E}">
        <p14:creationId xmlns:p14="http://schemas.microsoft.com/office/powerpoint/2010/main" val="4093205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912B77-E84E-3BE5-8193-2D1A0519DB26}"/>
              </a:ext>
            </a:extLst>
          </p:cNvPr>
          <p:cNvSpPr>
            <a:spLocks noGrp="1"/>
          </p:cNvSpPr>
          <p:nvPr>
            <p:ph idx="1"/>
          </p:nvPr>
        </p:nvSpPr>
        <p:spPr>
          <a:xfrm>
            <a:off x="1316984" y="1283546"/>
            <a:ext cx="5951563" cy="4240176"/>
          </a:xfrm>
        </p:spPr>
        <p:txBody>
          <a:bodyPr anchor="ctr">
            <a:normAutofit lnSpcReduction="10000"/>
          </a:bodyPr>
          <a:lstStyle/>
          <a:p>
            <a:pPr marL="0" marR="0">
              <a:lnSpc>
                <a:spcPct val="90000"/>
              </a:lnSpc>
              <a:spcBef>
                <a:spcPts val="600"/>
              </a:spcBef>
              <a:spcAft>
                <a:spcPts val="600"/>
              </a:spcAft>
            </a:pP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According to a recent study performed by the House of Commons Library, it was found that more than 15% of children who are aged 4-5 years old are obese and have a further scope of being overweight in the future (Obesity statistics - House of Commons Library, 2022).</a:t>
            </a:r>
            <a:endParaRPr lang="en-US"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Too much of a few activities performed against too much calorie intake is the predominant factor of occurring paediatric obesity (</a:t>
            </a:r>
            <a:r>
              <a:rPr lang="en-GB" sz="14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Styne</a:t>
            </a: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et al., 2017)</a:t>
            </a:r>
            <a:endParaRPr lang="en-US"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In the view of Newton et al. (2017), in the UK due to the seasonal condition of the socioeconomic state of people’s life the prevalence of paediatric obesity in the adolescent group of people is observing a higher number.</a:t>
            </a:r>
            <a:endParaRPr lang="en-US"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In that scenario, </a:t>
            </a:r>
            <a:r>
              <a:rPr lang="en-GB" sz="14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Folkvord</a:t>
            </a: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et al. (2021) comprehends that the physical activity intervention program can help to reduce the weight obtained by children and adolescents with the help of a balanced diet and proper nutrition.</a:t>
            </a:r>
            <a:endParaRPr lang="en-US"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The UK Chief Medical Officer's guidelines recommend every adult as well as an adolescent perform at least 150 minutes of moderate to intense physical activities each week (Smith and Wightman, 2021)</a:t>
            </a:r>
            <a:endParaRPr lang="en-US"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To add in that, McMillan et al. (2017) stated that, if physical activity intervention programs are practised from the very childhood, then the possibility of having osteoporosis in the following stages of life reduces to a significant level.</a:t>
            </a:r>
            <a:endParaRPr lang="en-US" sz="14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endParaRPr lang="en-US" sz="1200" dirty="0">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AAEE4-5CF5-E140-C721-133642FBBA9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US" sz="2100">
                <a:solidFill>
                  <a:srgbClr val="FFFFFF"/>
                </a:solidFill>
              </a:rPr>
              <a:t>Background Literature</a:t>
            </a:r>
          </a:p>
        </p:txBody>
      </p:sp>
    </p:spTree>
    <p:extLst>
      <p:ext uri="{BB962C8B-B14F-4D97-AF65-F5344CB8AC3E}">
        <p14:creationId xmlns:p14="http://schemas.microsoft.com/office/powerpoint/2010/main" val="671563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B889B-26BE-2900-D849-7956891ED3B5}"/>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000" b="1" dirty="0"/>
              <a:t>Methodology </a:t>
            </a:r>
            <a:br>
              <a:rPr lang="en-US" sz="2000" dirty="0"/>
            </a:br>
            <a:r>
              <a:rPr lang="en-US" sz="2000" dirty="0"/>
              <a:t>(Keywords and search strategies)</a:t>
            </a:r>
            <a:br>
              <a:rPr lang="en-US" sz="2000" dirty="0">
                <a:effectLst/>
              </a:rPr>
            </a:br>
            <a:endParaRPr lang="en-US" sz="2000" dirty="0"/>
          </a:p>
        </p:txBody>
      </p:sp>
      <p:sp>
        <p:nvSpPr>
          <p:cNvPr id="13" name="Rectangle 1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able 5">
            <a:extLst>
              <a:ext uri="{FF2B5EF4-FFF2-40B4-BE49-F238E27FC236}">
                <a16:creationId xmlns:a16="http://schemas.microsoft.com/office/drawing/2014/main" id="{2380EBEA-7720-71F2-CF04-AA7E2196E083}"/>
              </a:ext>
            </a:extLst>
          </p:cNvPr>
          <p:cNvGraphicFramePr>
            <a:graphicFrameLocks noGrp="1"/>
          </p:cNvGraphicFramePr>
          <p:nvPr>
            <p:extLst>
              <p:ext uri="{D42A27DB-BD31-4B8C-83A1-F6EECF244321}">
                <p14:modId xmlns:p14="http://schemas.microsoft.com/office/powerpoint/2010/main" val="3013823488"/>
              </p:ext>
            </p:extLst>
          </p:nvPr>
        </p:nvGraphicFramePr>
        <p:xfrm>
          <a:off x="5140452" y="2289698"/>
          <a:ext cx="5925315" cy="1963899"/>
        </p:xfrm>
        <a:graphic>
          <a:graphicData uri="http://schemas.openxmlformats.org/drawingml/2006/table">
            <a:tbl>
              <a:tblPr firstRow="1" firstCol="1" bandRow="1">
                <a:tableStyleId>{5940675A-B579-460E-94D1-54222C63F5DA}</a:tableStyleId>
              </a:tblPr>
              <a:tblGrid>
                <a:gridCol w="1599981">
                  <a:extLst>
                    <a:ext uri="{9D8B030D-6E8A-4147-A177-3AD203B41FA5}">
                      <a16:colId xmlns:a16="http://schemas.microsoft.com/office/drawing/2014/main" val="2812572495"/>
                    </a:ext>
                  </a:extLst>
                </a:gridCol>
                <a:gridCol w="1453584">
                  <a:extLst>
                    <a:ext uri="{9D8B030D-6E8A-4147-A177-3AD203B41FA5}">
                      <a16:colId xmlns:a16="http://schemas.microsoft.com/office/drawing/2014/main" val="867381368"/>
                    </a:ext>
                  </a:extLst>
                </a:gridCol>
                <a:gridCol w="1418166">
                  <a:extLst>
                    <a:ext uri="{9D8B030D-6E8A-4147-A177-3AD203B41FA5}">
                      <a16:colId xmlns:a16="http://schemas.microsoft.com/office/drawing/2014/main" val="1288404983"/>
                    </a:ext>
                  </a:extLst>
                </a:gridCol>
                <a:gridCol w="1453584">
                  <a:extLst>
                    <a:ext uri="{9D8B030D-6E8A-4147-A177-3AD203B41FA5}">
                      <a16:colId xmlns:a16="http://schemas.microsoft.com/office/drawing/2014/main" val="2727888953"/>
                    </a:ext>
                  </a:extLst>
                </a:gridCol>
              </a:tblGrid>
              <a:tr h="654633">
                <a:tc>
                  <a:txBody>
                    <a:bodyPr/>
                    <a:lstStyle/>
                    <a:p>
                      <a:pPr marL="0" marR="0" algn="just">
                        <a:lnSpc>
                          <a:spcPct val="115000"/>
                        </a:lnSpc>
                        <a:spcBef>
                          <a:spcPts val="600"/>
                        </a:spcBef>
                        <a:spcAft>
                          <a:spcPts val="600"/>
                        </a:spcAft>
                      </a:pPr>
                      <a:r>
                        <a:rPr lang="en-GB" sz="1800">
                          <a:effectLst/>
                        </a:rPr>
                        <a:t>Children of the UK</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obesity</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Physical activity</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Sound health</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extLst>
                  <a:ext uri="{0D108BD9-81ED-4DB2-BD59-A6C34878D82A}">
                    <a16:rowId xmlns:a16="http://schemas.microsoft.com/office/drawing/2014/main" val="848729851"/>
                  </a:ext>
                </a:extLst>
              </a:tr>
              <a:tr h="654633">
                <a:tc>
                  <a:txBody>
                    <a:bodyPr/>
                    <a:lstStyle/>
                    <a:p>
                      <a:pPr marL="0" marR="0" algn="just">
                        <a:lnSpc>
                          <a:spcPct val="115000"/>
                        </a:lnSpc>
                        <a:spcBef>
                          <a:spcPts val="600"/>
                        </a:spcBef>
                        <a:spcAft>
                          <a:spcPts val="600"/>
                        </a:spcAft>
                      </a:pPr>
                      <a:r>
                        <a:rPr lang="en-GB" sz="1800">
                          <a:effectLst/>
                        </a:rPr>
                        <a:t>Adolescents in the UK</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overweight</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Body movement</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Reducing overweight</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extLst>
                  <a:ext uri="{0D108BD9-81ED-4DB2-BD59-A6C34878D82A}">
                    <a16:rowId xmlns:a16="http://schemas.microsoft.com/office/drawing/2014/main" val="2764532396"/>
                  </a:ext>
                </a:extLst>
              </a:tr>
              <a:tr h="654633">
                <a:tc>
                  <a:txBody>
                    <a:bodyPr/>
                    <a:lstStyle/>
                    <a:p>
                      <a:pPr marL="0" marR="0" algn="just">
                        <a:lnSpc>
                          <a:spcPct val="115000"/>
                        </a:lnSpc>
                        <a:spcBef>
                          <a:spcPts val="600"/>
                        </a:spcBef>
                        <a:spcAft>
                          <a:spcPts val="600"/>
                        </a:spcAft>
                      </a:pPr>
                      <a:r>
                        <a:rPr lang="en-GB" sz="1800">
                          <a:effectLst/>
                        </a:rPr>
                        <a:t>Juveniles in the UK</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Higher fat level</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a:effectLst/>
                        </a:rPr>
                        <a:t>Physical training</a:t>
                      </a:r>
                      <a:endParaRPr lang="en-US" sz="180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tc>
                  <a:txBody>
                    <a:bodyPr/>
                    <a:lstStyle/>
                    <a:p>
                      <a:pPr marL="0" marR="0" algn="just">
                        <a:lnSpc>
                          <a:spcPct val="115000"/>
                        </a:lnSpc>
                        <a:spcBef>
                          <a:spcPts val="600"/>
                        </a:spcBef>
                        <a:spcAft>
                          <a:spcPts val="600"/>
                        </a:spcAft>
                      </a:pPr>
                      <a:r>
                        <a:rPr lang="en-GB" sz="1800" dirty="0">
                          <a:effectLst/>
                        </a:rPr>
                        <a:t>wellbeing</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txBody>
                  <a:tcPr marL="102006" marR="102006" marT="0" marB="0"/>
                </a:tc>
                <a:extLst>
                  <a:ext uri="{0D108BD9-81ED-4DB2-BD59-A6C34878D82A}">
                    <a16:rowId xmlns:a16="http://schemas.microsoft.com/office/drawing/2014/main" val="2786935565"/>
                  </a:ext>
                </a:extLst>
              </a:tr>
            </a:tbl>
          </a:graphicData>
        </a:graphic>
      </p:graphicFrame>
      <p:sp>
        <p:nvSpPr>
          <p:cNvPr id="7" name="TextBox 6">
            <a:extLst>
              <a:ext uri="{FF2B5EF4-FFF2-40B4-BE49-F238E27FC236}">
                <a16:creationId xmlns:a16="http://schemas.microsoft.com/office/drawing/2014/main" id="{EC077DEC-5BCE-8BD0-CC9A-D74BE748B3F7}"/>
              </a:ext>
            </a:extLst>
          </p:cNvPr>
          <p:cNvSpPr txBox="1"/>
          <p:nvPr/>
        </p:nvSpPr>
        <p:spPr>
          <a:xfrm>
            <a:off x="5074920" y="1654357"/>
            <a:ext cx="1792224" cy="369332"/>
          </a:xfrm>
          <a:prstGeom prst="rect">
            <a:avLst/>
          </a:prstGeom>
          <a:noFill/>
        </p:spPr>
        <p:txBody>
          <a:bodyPr wrap="square" rtlCol="0">
            <a:spAutoFit/>
          </a:bodyPr>
          <a:lstStyle/>
          <a:p>
            <a:r>
              <a:rPr lang="en-US" b="1" dirty="0"/>
              <a:t>Keywords</a:t>
            </a:r>
          </a:p>
        </p:txBody>
      </p:sp>
    </p:spTree>
    <p:extLst>
      <p:ext uri="{BB962C8B-B14F-4D97-AF65-F5344CB8AC3E}">
        <p14:creationId xmlns:p14="http://schemas.microsoft.com/office/powerpoint/2010/main" val="428678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19C31-5C52-E49A-C6DC-4D94B6476241}"/>
              </a:ext>
            </a:extLst>
          </p:cNvPr>
          <p:cNvSpPr>
            <a:spLocks noGrp="1"/>
          </p:cNvSpPr>
          <p:nvPr>
            <p:ph type="title"/>
          </p:nvPr>
        </p:nvSpPr>
        <p:spPr>
          <a:xfrm>
            <a:off x="8181171" y="2681103"/>
            <a:ext cx="3363974" cy="1495794"/>
          </a:xfrm>
          <a:noFill/>
          <a:ln>
            <a:solidFill>
              <a:srgbClr val="FFFFFF"/>
            </a:solidFill>
          </a:ln>
        </p:spPr>
        <p:txBody>
          <a:bodyPr wrap="square">
            <a:normAutofit/>
          </a:bodyPr>
          <a:lstStyle/>
          <a:p>
            <a:r>
              <a:rPr lang="en-US" sz="2000" b="1">
                <a:solidFill>
                  <a:srgbClr val="FFFFFF"/>
                </a:solidFill>
              </a:rPr>
              <a:t>Methodology </a:t>
            </a:r>
            <a:br>
              <a:rPr lang="en-US" sz="2000">
                <a:solidFill>
                  <a:srgbClr val="FFFFFF"/>
                </a:solidFill>
              </a:rPr>
            </a:br>
            <a:r>
              <a:rPr lang="en-US" sz="2000">
                <a:solidFill>
                  <a:srgbClr val="FFFFFF"/>
                </a:solidFill>
              </a:rPr>
              <a:t>(</a:t>
            </a:r>
            <a:r>
              <a:rPr lang="en-GB" sz="2000">
                <a:solidFill>
                  <a:srgbClr val="FFFFFF"/>
                </a:solidFill>
              </a:rPr>
              <a:t>Inclusion and exclusion criteria)</a:t>
            </a:r>
            <a:endParaRPr lang="en-US" sz="2000">
              <a:solidFill>
                <a:srgbClr val="FFFFFF"/>
              </a:solidFill>
            </a:endParaRPr>
          </a:p>
        </p:txBody>
      </p:sp>
      <p:graphicFrame>
        <p:nvGraphicFramePr>
          <p:cNvPr id="5" name="Content Placeholder 2">
            <a:extLst>
              <a:ext uri="{FF2B5EF4-FFF2-40B4-BE49-F238E27FC236}">
                <a16:creationId xmlns:a16="http://schemas.microsoft.com/office/drawing/2014/main" id="{0C588DB7-FBBE-A1A4-F38A-96DA803EADF1}"/>
              </a:ext>
            </a:extLst>
          </p:cNvPr>
          <p:cNvGraphicFramePr>
            <a:graphicFrameLocks noGrp="1"/>
          </p:cNvGraphicFramePr>
          <p:nvPr>
            <p:ph idx="1"/>
            <p:extLst>
              <p:ext uri="{D42A27DB-BD31-4B8C-83A1-F6EECF244321}">
                <p14:modId xmlns:p14="http://schemas.microsoft.com/office/powerpoint/2010/main" val="2174438935"/>
              </p:ext>
            </p:extLst>
          </p:nvPr>
        </p:nvGraphicFramePr>
        <p:xfrm>
          <a:off x="920750" y="965200"/>
          <a:ext cx="5651500" cy="496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2377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824B3-9B19-4524-CD1D-0EB7F5CF4934}"/>
              </a:ext>
            </a:extLst>
          </p:cNvPr>
          <p:cNvSpPr>
            <a:spLocks noGrp="1"/>
          </p:cNvSpPr>
          <p:nvPr>
            <p:ph type="title"/>
          </p:nvPr>
        </p:nvSpPr>
        <p:spPr/>
        <p:txBody>
          <a:bodyPr>
            <a:normAutofit/>
          </a:bodyPr>
          <a:lstStyle/>
          <a:p>
            <a:r>
              <a:rPr lang="en-US" b="1" dirty="0"/>
              <a:t>Methodology </a:t>
            </a:r>
            <a:br>
              <a:rPr lang="en-US" dirty="0"/>
            </a:br>
            <a:r>
              <a:rPr lang="en-US" dirty="0"/>
              <a:t>(</a:t>
            </a:r>
            <a:r>
              <a:rPr lang="en-GB" dirty="0"/>
              <a:t>Literature search strategy)</a:t>
            </a:r>
            <a:endParaRPr lang="en-US" dirty="0"/>
          </a:p>
        </p:txBody>
      </p:sp>
      <p:graphicFrame>
        <p:nvGraphicFramePr>
          <p:cNvPr id="4" name="Content Placeholder 3">
            <a:extLst>
              <a:ext uri="{FF2B5EF4-FFF2-40B4-BE49-F238E27FC236}">
                <a16:creationId xmlns:a16="http://schemas.microsoft.com/office/drawing/2014/main" id="{419CF197-F09F-1FE4-E458-FED36BD496EF}"/>
              </a:ext>
            </a:extLst>
          </p:cNvPr>
          <p:cNvGraphicFramePr>
            <a:graphicFrameLocks noGrp="1"/>
          </p:cNvGraphicFramePr>
          <p:nvPr>
            <p:ph idx="1"/>
            <p:extLst>
              <p:ext uri="{D42A27DB-BD31-4B8C-83A1-F6EECF244321}">
                <p14:modId xmlns:p14="http://schemas.microsoft.com/office/powerpoint/2010/main" val="3740510594"/>
              </p:ext>
            </p:extLst>
          </p:nvPr>
        </p:nvGraphicFramePr>
        <p:xfrm>
          <a:off x="1424474" y="2342550"/>
          <a:ext cx="9548326" cy="3972942"/>
        </p:xfrm>
        <a:graphic>
          <a:graphicData uri="http://schemas.openxmlformats.org/drawingml/2006/table">
            <a:tbl>
              <a:tblPr firstRow="1" firstCol="1" bandRow="1">
                <a:tableStyleId>{21E4AEA4-8DFA-4A89-87EB-49C32662AFE0}</a:tableStyleId>
              </a:tblPr>
              <a:tblGrid>
                <a:gridCol w="1119319">
                  <a:extLst>
                    <a:ext uri="{9D8B030D-6E8A-4147-A177-3AD203B41FA5}">
                      <a16:colId xmlns:a16="http://schemas.microsoft.com/office/drawing/2014/main" val="4030675423"/>
                    </a:ext>
                  </a:extLst>
                </a:gridCol>
                <a:gridCol w="864711">
                  <a:extLst>
                    <a:ext uri="{9D8B030D-6E8A-4147-A177-3AD203B41FA5}">
                      <a16:colId xmlns:a16="http://schemas.microsoft.com/office/drawing/2014/main" val="3153343711"/>
                    </a:ext>
                  </a:extLst>
                </a:gridCol>
                <a:gridCol w="1210594">
                  <a:extLst>
                    <a:ext uri="{9D8B030D-6E8A-4147-A177-3AD203B41FA5}">
                      <a16:colId xmlns:a16="http://schemas.microsoft.com/office/drawing/2014/main" val="2477918412"/>
                    </a:ext>
                  </a:extLst>
                </a:gridCol>
                <a:gridCol w="864711">
                  <a:extLst>
                    <a:ext uri="{9D8B030D-6E8A-4147-A177-3AD203B41FA5}">
                      <a16:colId xmlns:a16="http://schemas.microsoft.com/office/drawing/2014/main" val="2629272449"/>
                    </a:ext>
                  </a:extLst>
                </a:gridCol>
                <a:gridCol w="1556480">
                  <a:extLst>
                    <a:ext uri="{9D8B030D-6E8A-4147-A177-3AD203B41FA5}">
                      <a16:colId xmlns:a16="http://schemas.microsoft.com/office/drawing/2014/main" val="223321837"/>
                    </a:ext>
                  </a:extLst>
                </a:gridCol>
                <a:gridCol w="1470006">
                  <a:extLst>
                    <a:ext uri="{9D8B030D-6E8A-4147-A177-3AD203B41FA5}">
                      <a16:colId xmlns:a16="http://schemas.microsoft.com/office/drawing/2014/main" val="2347235131"/>
                    </a:ext>
                  </a:extLst>
                </a:gridCol>
                <a:gridCol w="1008830">
                  <a:extLst>
                    <a:ext uri="{9D8B030D-6E8A-4147-A177-3AD203B41FA5}">
                      <a16:colId xmlns:a16="http://schemas.microsoft.com/office/drawing/2014/main" val="3324160707"/>
                    </a:ext>
                  </a:extLst>
                </a:gridCol>
                <a:gridCol w="1453675">
                  <a:extLst>
                    <a:ext uri="{9D8B030D-6E8A-4147-A177-3AD203B41FA5}">
                      <a16:colId xmlns:a16="http://schemas.microsoft.com/office/drawing/2014/main" val="1827406073"/>
                    </a:ext>
                  </a:extLst>
                </a:gridCol>
              </a:tblGrid>
              <a:tr h="543754">
                <a:tc>
                  <a:txBody>
                    <a:bodyPr/>
                    <a:lstStyle/>
                    <a:p>
                      <a:pPr marL="0" marR="0" algn="just">
                        <a:lnSpc>
                          <a:spcPct val="115000"/>
                        </a:lnSpc>
                        <a:spcBef>
                          <a:spcPts val="600"/>
                        </a:spcBef>
                        <a:spcAft>
                          <a:spcPts val="600"/>
                        </a:spcAft>
                      </a:pPr>
                      <a:r>
                        <a:rPr lang="en-GB" sz="1400">
                          <a:effectLst/>
                        </a:rPr>
                        <a:t>Keyword</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Boolean Operator</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Keyword</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Boolean Operator</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Keyword</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Keyword</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Boolean Operator</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Keyword</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extLst>
                  <a:ext uri="{0D108BD9-81ED-4DB2-BD59-A6C34878D82A}">
                    <a16:rowId xmlns:a16="http://schemas.microsoft.com/office/drawing/2014/main" val="3996008624"/>
                  </a:ext>
                </a:extLst>
              </a:tr>
              <a:tr h="2096244">
                <a:tc>
                  <a:txBody>
                    <a:bodyPr/>
                    <a:lstStyle/>
                    <a:p>
                      <a:pPr marL="0" marR="0" algn="just">
                        <a:lnSpc>
                          <a:spcPct val="115000"/>
                        </a:lnSpc>
                        <a:spcBef>
                          <a:spcPts val="600"/>
                        </a:spcBef>
                        <a:spcAft>
                          <a:spcPts val="600"/>
                        </a:spcAft>
                      </a:pPr>
                      <a:r>
                        <a:rPr lang="en-GB" sz="1400">
                          <a:effectLst/>
                        </a:rPr>
                        <a:t>Impact</a:t>
                      </a:r>
                      <a:endParaRPr lang="en-US" sz="1400">
                        <a:effectLst/>
                      </a:endParaRPr>
                    </a:p>
                    <a:p>
                      <a:pPr marL="0" marR="0" algn="just">
                        <a:lnSpc>
                          <a:spcPct val="115000"/>
                        </a:lnSpc>
                        <a:spcBef>
                          <a:spcPts val="600"/>
                        </a:spcBef>
                        <a:spcAft>
                          <a:spcPts val="600"/>
                        </a:spcAft>
                      </a:pPr>
                      <a:r>
                        <a:rPr lang="en-GB" sz="1400">
                          <a:effectLst/>
                        </a:rPr>
                        <a:t>Analysis</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nchor="ctr"/>
                </a:tc>
                <a:tc>
                  <a:txBody>
                    <a:bodyPr/>
                    <a:lstStyle/>
                    <a:p>
                      <a:pPr marL="0" marR="0" algn="just">
                        <a:lnSpc>
                          <a:spcPct val="115000"/>
                        </a:lnSpc>
                        <a:spcBef>
                          <a:spcPts val="600"/>
                        </a:spcBef>
                        <a:spcAft>
                          <a:spcPts val="600"/>
                        </a:spcAft>
                      </a:pPr>
                      <a:r>
                        <a:rPr lang="en-GB" sz="1400">
                          <a:effectLst/>
                        </a:rPr>
                        <a:t>AND/ OR</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nchor="ctr"/>
                </a:tc>
                <a:tc>
                  <a:txBody>
                    <a:bodyPr/>
                    <a:lstStyle/>
                    <a:p>
                      <a:pPr marL="0" marR="0" algn="just">
                        <a:lnSpc>
                          <a:spcPct val="115000"/>
                        </a:lnSpc>
                        <a:spcBef>
                          <a:spcPts val="600"/>
                        </a:spcBef>
                        <a:spcAft>
                          <a:spcPts val="600"/>
                        </a:spcAft>
                      </a:pPr>
                      <a:r>
                        <a:rPr lang="en-GB" sz="1400">
                          <a:effectLst/>
                        </a:rPr>
                        <a:t>Physical activities</a:t>
                      </a:r>
                      <a:endParaRPr lang="en-US" sz="1400">
                        <a:effectLst/>
                      </a:endParaRPr>
                    </a:p>
                    <a:p>
                      <a:pPr marL="0" marR="0" algn="just">
                        <a:lnSpc>
                          <a:spcPct val="115000"/>
                        </a:lnSpc>
                        <a:spcBef>
                          <a:spcPts val="600"/>
                        </a:spcBef>
                        <a:spcAft>
                          <a:spcPts val="600"/>
                        </a:spcAft>
                      </a:pPr>
                      <a:r>
                        <a:rPr lang="en-GB" sz="1400">
                          <a:effectLst/>
                        </a:rPr>
                        <a:t>Exercise</a:t>
                      </a:r>
                      <a:endParaRPr lang="en-US" sz="1400">
                        <a:effectLst/>
                      </a:endParaRPr>
                    </a:p>
                    <a:p>
                      <a:pPr marL="0" marR="0" algn="just">
                        <a:lnSpc>
                          <a:spcPct val="115000"/>
                        </a:lnSpc>
                        <a:spcBef>
                          <a:spcPts val="600"/>
                        </a:spcBef>
                        <a:spcAft>
                          <a:spcPts val="600"/>
                        </a:spcAft>
                      </a:pPr>
                      <a:r>
                        <a:rPr lang="en-GB" sz="1400">
                          <a:effectLst/>
                        </a:rPr>
                        <a:t>Body movement</a:t>
                      </a:r>
                      <a:endParaRPr lang="en-US" sz="1400">
                        <a:effectLst/>
                      </a:endParaRPr>
                    </a:p>
                    <a:p>
                      <a:pPr marL="0" marR="0" algn="just">
                        <a:lnSpc>
                          <a:spcPct val="115000"/>
                        </a:lnSpc>
                        <a:spcBef>
                          <a:spcPts val="600"/>
                        </a:spcBef>
                        <a:spcAft>
                          <a:spcPts val="600"/>
                        </a:spcAft>
                      </a:pPr>
                      <a:r>
                        <a:rPr lang="en-GB" sz="1400">
                          <a:effectLst/>
                        </a:rPr>
                        <a:t>Calories burn</a:t>
                      </a:r>
                      <a:endParaRPr lang="en-US" sz="1400">
                        <a:effectLst/>
                      </a:endParaRPr>
                    </a:p>
                    <a:p>
                      <a:pPr marL="0" marR="0" algn="just">
                        <a:lnSpc>
                          <a:spcPct val="115000"/>
                        </a:lnSpc>
                        <a:spcBef>
                          <a:spcPts val="600"/>
                        </a:spcBef>
                        <a:spcAft>
                          <a:spcPts val="600"/>
                        </a:spcAft>
                      </a:pPr>
                      <a:r>
                        <a:rPr lang="en-GB" sz="1400">
                          <a:effectLst/>
                        </a:rPr>
                        <a:t>Physical training</a:t>
                      </a:r>
                      <a:endParaRPr lang="en-US" sz="1400">
                        <a:effectLst/>
                      </a:endParaRPr>
                    </a:p>
                    <a:p>
                      <a:pPr marL="0" marR="0" algn="just">
                        <a:lnSpc>
                          <a:spcPct val="115000"/>
                        </a:lnSpc>
                        <a:spcBef>
                          <a:spcPts val="600"/>
                        </a:spcBef>
                        <a:spcAft>
                          <a:spcPts val="600"/>
                        </a:spcAft>
                      </a:pPr>
                      <a:r>
                        <a:rPr lang="en-GB" sz="1400">
                          <a:effectLst/>
                        </a:rPr>
                        <a:t>Drill</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nchor="ctr"/>
                </a:tc>
                <a:tc>
                  <a:txBody>
                    <a:bodyPr/>
                    <a:lstStyle/>
                    <a:p>
                      <a:pPr marL="0" marR="0" algn="just">
                        <a:lnSpc>
                          <a:spcPct val="115000"/>
                        </a:lnSpc>
                        <a:spcBef>
                          <a:spcPts val="600"/>
                        </a:spcBef>
                        <a:spcAft>
                          <a:spcPts val="600"/>
                        </a:spcAft>
                      </a:pPr>
                      <a:r>
                        <a:rPr lang="en-GB" sz="1400">
                          <a:effectLst/>
                        </a:rPr>
                        <a:t>AND</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nchor="ctr"/>
                </a:tc>
                <a:tc>
                  <a:txBody>
                    <a:bodyPr/>
                    <a:lstStyle/>
                    <a:p>
                      <a:pPr marL="0" marR="0" algn="just">
                        <a:lnSpc>
                          <a:spcPct val="115000"/>
                        </a:lnSpc>
                        <a:spcBef>
                          <a:spcPts val="600"/>
                        </a:spcBef>
                        <a:spcAft>
                          <a:spcPts val="600"/>
                        </a:spcAft>
                      </a:pPr>
                      <a:r>
                        <a:rPr lang="en-GB" sz="1400">
                          <a:effectLst/>
                        </a:rPr>
                        <a:t>Obesity</a:t>
                      </a:r>
                      <a:endParaRPr lang="en-US" sz="1400">
                        <a:effectLst/>
                      </a:endParaRPr>
                    </a:p>
                    <a:p>
                      <a:pPr marL="0" marR="0" algn="just">
                        <a:lnSpc>
                          <a:spcPct val="115000"/>
                        </a:lnSpc>
                        <a:spcBef>
                          <a:spcPts val="600"/>
                        </a:spcBef>
                        <a:spcAft>
                          <a:spcPts val="600"/>
                        </a:spcAft>
                      </a:pPr>
                      <a:r>
                        <a:rPr lang="en-GB" sz="1400">
                          <a:effectLst/>
                        </a:rPr>
                        <a:t>Paediatric obesity</a:t>
                      </a:r>
                      <a:endParaRPr lang="en-US" sz="1400">
                        <a:effectLst/>
                      </a:endParaRPr>
                    </a:p>
                    <a:p>
                      <a:pPr marL="0" marR="0" algn="just">
                        <a:lnSpc>
                          <a:spcPct val="115000"/>
                        </a:lnSpc>
                        <a:spcBef>
                          <a:spcPts val="600"/>
                        </a:spcBef>
                        <a:spcAft>
                          <a:spcPts val="600"/>
                        </a:spcAft>
                      </a:pPr>
                      <a:r>
                        <a:rPr lang="en-GB" sz="1400">
                          <a:effectLst/>
                        </a:rPr>
                        <a:t>Overweight</a:t>
                      </a:r>
                      <a:endParaRPr lang="en-US" sz="1400">
                        <a:effectLst/>
                      </a:endParaRPr>
                    </a:p>
                    <a:p>
                      <a:pPr marL="0" marR="0" algn="just">
                        <a:lnSpc>
                          <a:spcPct val="115000"/>
                        </a:lnSpc>
                        <a:spcBef>
                          <a:spcPts val="600"/>
                        </a:spcBef>
                        <a:spcAft>
                          <a:spcPts val="600"/>
                        </a:spcAft>
                      </a:pPr>
                      <a:r>
                        <a:rPr lang="en-GB" sz="1400">
                          <a:effectLst/>
                        </a:rPr>
                        <a:t>Excess energy</a:t>
                      </a:r>
                      <a:endParaRPr lang="en-US" sz="1400">
                        <a:effectLst/>
                      </a:endParaRPr>
                    </a:p>
                    <a:p>
                      <a:pPr marL="0" marR="0" algn="just">
                        <a:lnSpc>
                          <a:spcPct val="115000"/>
                        </a:lnSpc>
                        <a:spcBef>
                          <a:spcPts val="600"/>
                        </a:spcBef>
                        <a:spcAft>
                          <a:spcPts val="600"/>
                        </a:spcAft>
                      </a:pPr>
                      <a:r>
                        <a:rPr lang="en-GB" sz="1400">
                          <a:effectLst/>
                        </a:rPr>
                        <a:t>excess BMI</a:t>
                      </a:r>
                      <a:endParaRPr lang="en-US" sz="1400">
                        <a:effectLst/>
                      </a:endParaRPr>
                    </a:p>
                    <a:p>
                      <a:pPr marL="0" marR="0" algn="just">
                        <a:lnSpc>
                          <a:spcPct val="115000"/>
                        </a:lnSpc>
                        <a:spcBef>
                          <a:spcPts val="600"/>
                        </a:spcBef>
                        <a:spcAft>
                          <a:spcPts val="600"/>
                        </a:spcAft>
                      </a:pPr>
                      <a:r>
                        <a:rPr lang="en-GB" sz="1400">
                          <a:effectLst/>
                        </a:rPr>
                        <a:t>adolescent overweight</a:t>
                      </a:r>
                      <a:endParaRPr lang="en-US" sz="1400">
                        <a:effectLst/>
                      </a:endParaRPr>
                    </a:p>
                    <a:p>
                      <a:pPr marL="0" marR="0" algn="just">
                        <a:lnSpc>
                          <a:spcPct val="115000"/>
                        </a:lnSpc>
                        <a:spcBef>
                          <a:spcPts val="600"/>
                        </a:spcBef>
                        <a:spcAft>
                          <a:spcPts val="600"/>
                        </a:spcAft>
                      </a:pPr>
                      <a:r>
                        <a:rPr lang="en-GB" sz="1400">
                          <a:effectLst/>
                        </a:rPr>
                        <a:t>UK adolescent paediatric obesity</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nchor="ctr"/>
                </a:tc>
                <a:tc>
                  <a:txBody>
                    <a:bodyPr/>
                    <a:lstStyle/>
                    <a:p>
                      <a:pPr marL="0" marR="0" algn="just">
                        <a:lnSpc>
                          <a:spcPct val="115000"/>
                        </a:lnSpc>
                        <a:spcBef>
                          <a:spcPts val="600"/>
                        </a:spcBef>
                        <a:spcAft>
                          <a:spcPts val="600"/>
                        </a:spcAft>
                      </a:pPr>
                      <a:r>
                        <a:rPr lang="en-GB" sz="1400">
                          <a:effectLst/>
                        </a:rPr>
                        <a:t> </a:t>
                      </a:r>
                      <a:endParaRPr lang="en-US" sz="1400">
                        <a:effectLst/>
                      </a:endParaRPr>
                    </a:p>
                    <a:p>
                      <a:pPr marL="0" marR="0" algn="just">
                        <a:lnSpc>
                          <a:spcPct val="115000"/>
                        </a:lnSpc>
                        <a:spcBef>
                          <a:spcPts val="600"/>
                        </a:spcBef>
                        <a:spcAft>
                          <a:spcPts val="600"/>
                        </a:spcAft>
                      </a:pPr>
                      <a:r>
                        <a:rPr lang="en-GB" sz="1400">
                          <a:effectLst/>
                        </a:rPr>
                        <a:t>Improvement</a:t>
                      </a:r>
                      <a:endParaRPr lang="en-US" sz="1400">
                        <a:effectLst/>
                      </a:endParaRPr>
                    </a:p>
                    <a:p>
                      <a:pPr marL="0" marR="0" algn="just">
                        <a:lnSpc>
                          <a:spcPct val="115000"/>
                        </a:lnSpc>
                        <a:spcBef>
                          <a:spcPts val="600"/>
                        </a:spcBef>
                        <a:spcAft>
                          <a:spcPts val="600"/>
                        </a:spcAft>
                      </a:pPr>
                      <a:r>
                        <a:rPr lang="en-GB" sz="1400">
                          <a:effectLst/>
                        </a:rPr>
                        <a:t>Development</a:t>
                      </a:r>
                      <a:endParaRPr lang="en-US" sz="1400">
                        <a:effectLst/>
                      </a:endParaRPr>
                    </a:p>
                    <a:p>
                      <a:pPr marL="0" marR="0" algn="just">
                        <a:lnSpc>
                          <a:spcPct val="115000"/>
                        </a:lnSpc>
                        <a:spcBef>
                          <a:spcPts val="600"/>
                        </a:spcBef>
                        <a:spcAft>
                          <a:spcPts val="600"/>
                        </a:spcAft>
                      </a:pPr>
                      <a:r>
                        <a:rPr lang="en-GB" sz="1400">
                          <a:effectLst/>
                        </a:rPr>
                        <a:t>Soundness</a:t>
                      </a:r>
                      <a:endParaRPr lang="en-US" sz="1400">
                        <a:effectLst/>
                      </a:endParaRPr>
                    </a:p>
                    <a:p>
                      <a:pPr marL="0" marR="0" algn="just">
                        <a:lnSpc>
                          <a:spcPct val="115000"/>
                        </a:lnSpc>
                        <a:spcBef>
                          <a:spcPts val="600"/>
                        </a:spcBef>
                        <a:spcAft>
                          <a:spcPts val="600"/>
                        </a:spcAft>
                      </a:pPr>
                      <a:r>
                        <a:rPr lang="en-GB" sz="1400">
                          <a:effectLst/>
                        </a:rPr>
                        <a:t>Healthiness</a:t>
                      </a:r>
                      <a:endParaRPr lang="en-US" sz="1400">
                        <a:effectLst/>
                      </a:endParaRPr>
                    </a:p>
                    <a:p>
                      <a:pPr marL="0" marR="0" algn="just">
                        <a:lnSpc>
                          <a:spcPct val="115000"/>
                        </a:lnSpc>
                        <a:spcBef>
                          <a:spcPts val="600"/>
                        </a:spcBef>
                        <a:spcAft>
                          <a:spcPts val="600"/>
                        </a:spcAft>
                      </a:pPr>
                      <a:r>
                        <a:rPr lang="en-GB" sz="1400">
                          <a:effectLst/>
                        </a:rPr>
                        <a:t>Reduction in obesity</a:t>
                      </a:r>
                      <a:endParaRPr lang="en-US" sz="1400">
                        <a:effectLst/>
                      </a:endParaRPr>
                    </a:p>
                    <a:p>
                      <a:pPr marL="0" marR="0" algn="just">
                        <a:lnSpc>
                          <a:spcPct val="115000"/>
                        </a:lnSpc>
                        <a:spcBef>
                          <a:spcPts val="600"/>
                        </a:spcBef>
                        <a:spcAft>
                          <a:spcPts val="600"/>
                        </a:spcAft>
                      </a:pPr>
                      <a:r>
                        <a:rPr lang="en-GB" sz="1400">
                          <a:effectLst/>
                        </a:rPr>
                        <a:t>Elevating</a:t>
                      </a:r>
                      <a:endParaRPr lang="en-US" sz="1400">
                        <a:effectLst/>
                      </a:endParaRPr>
                    </a:p>
                    <a:p>
                      <a:pPr marL="0" marR="0" algn="just">
                        <a:lnSpc>
                          <a:spcPct val="115000"/>
                        </a:lnSpc>
                        <a:spcBef>
                          <a:spcPts val="600"/>
                        </a:spcBef>
                        <a:spcAft>
                          <a:spcPts val="600"/>
                        </a:spcAft>
                      </a:pPr>
                      <a:r>
                        <a:rPr lang="en-GB" sz="1400">
                          <a:effectLst/>
                        </a:rPr>
                        <a:t>aggravating</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tc>
                  <a:txBody>
                    <a:bodyPr/>
                    <a:lstStyle/>
                    <a:p>
                      <a:pPr marL="0" marR="0" algn="just">
                        <a:lnSpc>
                          <a:spcPct val="115000"/>
                        </a:lnSpc>
                        <a:spcBef>
                          <a:spcPts val="600"/>
                        </a:spcBef>
                        <a:spcAft>
                          <a:spcPts val="600"/>
                        </a:spcAft>
                      </a:pPr>
                      <a:r>
                        <a:rPr lang="en-GB" sz="1400">
                          <a:effectLst/>
                        </a:rPr>
                        <a:t>Not</a:t>
                      </a:r>
                      <a:endParaRPr lang="en-US" sz="140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nchor="ctr"/>
                </a:tc>
                <a:tc>
                  <a:txBody>
                    <a:bodyPr/>
                    <a:lstStyle/>
                    <a:p>
                      <a:pPr marL="0" marR="0" algn="just">
                        <a:lnSpc>
                          <a:spcPct val="115000"/>
                        </a:lnSpc>
                        <a:spcBef>
                          <a:spcPts val="600"/>
                        </a:spcBef>
                        <a:spcAft>
                          <a:spcPts val="600"/>
                        </a:spcAft>
                      </a:pPr>
                      <a:r>
                        <a:rPr lang="en-GB" sz="1400" dirty="0">
                          <a:effectLst/>
                        </a:rPr>
                        <a:t> </a:t>
                      </a:r>
                      <a:endParaRPr lang="en-US" sz="1400" dirty="0">
                        <a:effectLst/>
                      </a:endParaRPr>
                    </a:p>
                    <a:p>
                      <a:pPr marL="0" marR="0" algn="just">
                        <a:lnSpc>
                          <a:spcPct val="115000"/>
                        </a:lnSpc>
                        <a:spcBef>
                          <a:spcPts val="600"/>
                        </a:spcBef>
                        <a:spcAft>
                          <a:spcPts val="600"/>
                        </a:spcAft>
                      </a:pPr>
                      <a:r>
                        <a:rPr lang="en-GB" sz="1400" dirty="0">
                          <a:effectLst/>
                        </a:rPr>
                        <a:t> </a:t>
                      </a:r>
                      <a:endParaRPr lang="en-US" sz="1400" dirty="0">
                        <a:effectLst/>
                      </a:endParaRPr>
                    </a:p>
                    <a:p>
                      <a:pPr marL="0" marR="0" algn="just">
                        <a:lnSpc>
                          <a:spcPct val="115000"/>
                        </a:lnSpc>
                        <a:spcBef>
                          <a:spcPts val="600"/>
                        </a:spcBef>
                        <a:spcAft>
                          <a:spcPts val="600"/>
                        </a:spcAft>
                      </a:pPr>
                      <a:r>
                        <a:rPr lang="en-GB" sz="1400" dirty="0">
                          <a:effectLst/>
                        </a:rPr>
                        <a:t>Adult obesity</a:t>
                      </a:r>
                      <a:endParaRPr lang="en-US" sz="1400" dirty="0">
                        <a:effectLst/>
                      </a:endParaRPr>
                    </a:p>
                    <a:p>
                      <a:pPr marL="0" marR="0" algn="just">
                        <a:lnSpc>
                          <a:spcPct val="115000"/>
                        </a:lnSpc>
                        <a:spcBef>
                          <a:spcPts val="600"/>
                        </a:spcBef>
                        <a:spcAft>
                          <a:spcPts val="600"/>
                        </a:spcAft>
                      </a:pPr>
                      <a:r>
                        <a:rPr lang="en-GB" sz="1400" dirty="0">
                          <a:effectLst/>
                        </a:rPr>
                        <a:t>Around the globe</a:t>
                      </a:r>
                      <a:endParaRPr lang="en-US" sz="1400" dirty="0">
                        <a:effectLst/>
                      </a:endParaRPr>
                    </a:p>
                    <a:p>
                      <a:pPr marL="0" marR="0" algn="just">
                        <a:lnSpc>
                          <a:spcPct val="115000"/>
                        </a:lnSpc>
                        <a:spcBef>
                          <a:spcPts val="600"/>
                        </a:spcBef>
                        <a:spcAft>
                          <a:spcPts val="600"/>
                        </a:spcAft>
                      </a:pPr>
                      <a:r>
                        <a:rPr lang="en-GB" sz="1400" dirty="0">
                          <a:effectLst/>
                        </a:rPr>
                        <a:t>Whole world</a:t>
                      </a:r>
                      <a:endParaRPr lang="en-US" sz="1400" dirty="0">
                        <a:effectLst/>
                      </a:endParaRPr>
                    </a:p>
                    <a:p>
                      <a:pPr marL="0" marR="0" algn="just">
                        <a:lnSpc>
                          <a:spcPct val="115000"/>
                        </a:lnSpc>
                        <a:spcBef>
                          <a:spcPts val="600"/>
                        </a:spcBef>
                        <a:spcAft>
                          <a:spcPts val="600"/>
                        </a:spcAft>
                      </a:pPr>
                      <a:r>
                        <a:rPr lang="en-GB" sz="1400" dirty="0">
                          <a:effectLst/>
                        </a:rPr>
                        <a:t>University student</a:t>
                      </a:r>
                      <a:endParaRPr lang="en-US" sz="1400" dirty="0">
                        <a:effectLst/>
                      </a:endParaRPr>
                    </a:p>
                    <a:p>
                      <a:pPr marL="0" marR="0" algn="just">
                        <a:lnSpc>
                          <a:spcPct val="115000"/>
                        </a:lnSpc>
                        <a:spcBef>
                          <a:spcPts val="600"/>
                        </a:spcBef>
                        <a:spcAft>
                          <a:spcPts val="600"/>
                        </a:spcAft>
                      </a:pPr>
                      <a:r>
                        <a:rPr lang="en-GB" sz="1400" dirty="0">
                          <a:effectLst/>
                        </a:rPr>
                        <a:t>Medication</a:t>
                      </a:r>
                      <a:endParaRPr lang="en-US" sz="1400" dirty="0">
                        <a:effectLst/>
                      </a:endParaRPr>
                    </a:p>
                    <a:p>
                      <a:pPr marL="0" marR="0" algn="just">
                        <a:lnSpc>
                          <a:spcPct val="115000"/>
                        </a:lnSpc>
                        <a:spcBef>
                          <a:spcPts val="600"/>
                        </a:spcBef>
                        <a:spcAft>
                          <a:spcPts val="600"/>
                        </a:spcAft>
                      </a:pPr>
                      <a:r>
                        <a:rPr lang="en-GB" sz="1400" dirty="0">
                          <a:effectLst/>
                        </a:rPr>
                        <a:t> </a:t>
                      </a:r>
                      <a:endParaRPr lang="en-US" sz="1400" dirty="0">
                        <a:effectLst/>
                        <a:latin typeface="Times New Roman" panose="02020603050405020304" pitchFamily="18" charset="0"/>
                        <a:ea typeface="Arial" panose="020B0604020202020204" pitchFamily="34" charset="0"/>
                        <a:cs typeface="Arial" panose="020B0604020202020204" pitchFamily="34" charset="0"/>
                      </a:endParaRPr>
                    </a:p>
                  </a:txBody>
                  <a:tcPr marL="44680" marR="44680" marT="0" marB="0"/>
                </a:tc>
                <a:extLst>
                  <a:ext uri="{0D108BD9-81ED-4DB2-BD59-A6C34878D82A}">
                    <a16:rowId xmlns:a16="http://schemas.microsoft.com/office/drawing/2014/main" val="3902250031"/>
                  </a:ext>
                </a:extLst>
              </a:tr>
            </a:tbl>
          </a:graphicData>
        </a:graphic>
      </p:graphicFrame>
    </p:spTree>
    <p:extLst>
      <p:ext uri="{BB962C8B-B14F-4D97-AF65-F5344CB8AC3E}">
        <p14:creationId xmlns:p14="http://schemas.microsoft.com/office/powerpoint/2010/main" val="1750676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82B79-DAFD-36A1-F6E2-2DED1AAC6A44}"/>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000" b="1" dirty="0"/>
              <a:t>Methodology </a:t>
            </a:r>
            <a:br>
              <a:rPr lang="en-US" sz="2000" dirty="0"/>
            </a:br>
            <a:r>
              <a:rPr lang="en-US" sz="2000" dirty="0"/>
              <a:t>(Prisma diagram of study selection process)</a:t>
            </a:r>
          </a:p>
        </p:txBody>
      </p:sp>
      <p:sp>
        <p:nvSpPr>
          <p:cNvPr id="7" name="Rectangle 10">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12">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46EF855-6578-8431-BB1B-5F621E1E54C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6000" y="954786"/>
            <a:ext cx="4082795" cy="4297680"/>
          </a:xfrm>
          <a:prstGeom prst="rect">
            <a:avLst/>
          </a:prstGeom>
        </p:spPr>
      </p:pic>
      <p:sp>
        <p:nvSpPr>
          <p:cNvPr id="5" name="TextBox 4">
            <a:extLst>
              <a:ext uri="{FF2B5EF4-FFF2-40B4-BE49-F238E27FC236}">
                <a16:creationId xmlns:a16="http://schemas.microsoft.com/office/drawing/2014/main" id="{0795C57B-559E-BFEB-DDFF-4D76E7CB6BD3}"/>
              </a:ext>
            </a:extLst>
          </p:cNvPr>
          <p:cNvSpPr txBox="1"/>
          <p:nvPr/>
        </p:nvSpPr>
        <p:spPr>
          <a:xfrm>
            <a:off x="7730769" y="5307281"/>
            <a:ext cx="1800808" cy="307777"/>
          </a:xfrm>
          <a:prstGeom prst="rect">
            <a:avLst/>
          </a:prstGeom>
          <a:noFill/>
        </p:spPr>
        <p:txBody>
          <a:bodyPr wrap="square" rtlCol="0">
            <a:spAutoFit/>
          </a:bodyPr>
          <a:lstStyle/>
          <a:p>
            <a:r>
              <a:rPr lang="en-US" sz="1400" dirty="0"/>
              <a:t>PRISMA Diagram</a:t>
            </a:r>
          </a:p>
        </p:txBody>
      </p:sp>
    </p:spTree>
    <p:extLst>
      <p:ext uri="{BB962C8B-B14F-4D97-AF65-F5344CB8AC3E}">
        <p14:creationId xmlns:p14="http://schemas.microsoft.com/office/powerpoint/2010/main" val="14403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72049-2A49-85B8-07E2-A4F2A62BACF3}"/>
              </a:ext>
            </a:extLst>
          </p:cNvPr>
          <p:cNvSpPr>
            <a:spLocks noGrp="1"/>
          </p:cNvSpPr>
          <p:nvPr>
            <p:ph type="title"/>
          </p:nvPr>
        </p:nvSpPr>
        <p:spPr>
          <a:xfrm>
            <a:off x="804672" y="964692"/>
            <a:ext cx="3066937" cy="1188720"/>
          </a:xfrm>
        </p:spPr>
        <p:txBody>
          <a:bodyPr>
            <a:normAutofit/>
          </a:bodyPr>
          <a:lstStyle/>
          <a:p>
            <a:r>
              <a:rPr lang="en-US" sz="2000" b="1" dirty="0"/>
              <a:t>Methodology </a:t>
            </a:r>
            <a:br>
              <a:rPr lang="en-US" sz="2000" dirty="0"/>
            </a:br>
            <a:r>
              <a:rPr lang="en-US" sz="2000" dirty="0"/>
              <a:t>(</a:t>
            </a:r>
            <a:r>
              <a:rPr lang="en-GB" sz="2000" dirty="0"/>
              <a:t>Critical appraisal)</a:t>
            </a:r>
            <a:endParaRPr lang="en-US" sz="2000" dirty="0"/>
          </a:p>
        </p:txBody>
      </p:sp>
      <p:sp>
        <p:nvSpPr>
          <p:cNvPr id="3" name="Content Placeholder 2">
            <a:extLst>
              <a:ext uri="{FF2B5EF4-FFF2-40B4-BE49-F238E27FC236}">
                <a16:creationId xmlns:a16="http://schemas.microsoft.com/office/drawing/2014/main" id="{FAC57D0B-8B08-60D5-CAE6-08B55AF95949}"/>
              </a:ext>
            </a:extLst>
          </p:cNvPr>
          <p:cNvSpPr>
            <a:spLocks noGrp="1"/>
          </p:cNvSpPr>
          <p:nvPr>
            <p:ph idx="1"/>
          </p:nvPr>
        </p:nvSpPr>
        <p:spPr>
          <a:xfrm>
            <a:off x="803244" y="2638044"/>
            <a:ext cx="3063765" cy="3263206"/>
          </a:xfrm>
        </p:spPr>
        <p:txBody>
          <a:bodyPr>
            <a:normAutofit/>
          </a:bodyPr>
          <a:lstStyle/>
          <a:p>
            <a:r>
              <a:rPr lang="en-GB">
                <a:effectLst/>
                <a:latin typeface="Times New Roman" panose="02020603050405020304" pitchFamily="18" charset="0"/>
                <a:ea typeface="Arial" panose="020B0604020202020204" pitchFamily="34" charset="0"/>
                <a:cs typeface="Arial" panose="020B0604020202020204" pitchFamily="34" charset="0"/>
              </a:rPr>
              <a:t>As per CASP tool analysis of critical appraisal, the following scores were obtained (Long, French, and Brooks, 2020).</a:t>
            </a:r>
            <a:endParaRPr lang="en-US">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9" name="Rectangle 8">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72FAFF6C-A645-6A03-CE4E-61E337E4AEC1}"/>
              </a:ext>
            </a:extLst>
          </p:cNvPr>
          <p:cNvGraphicFramePr>
            <a:graphicFrameLocks noGrp="1"/>
          </p:cNvGraphicFramePr>
          <p:nvPr>
            <p:extLst>
              <p:ext uri="{D42A27DB-BD31-4B8C-83A1-F6EECF244321}">
                <p14:modId xmlns:p14="http://schemas.microsoft.com/office/powerpoint/2010/main" val="3558495701"/>
              </p:ext>
            </p:extLst>
          </p:nvPr>
        </p:nvGraphicFramePr>
        <p:xfrm>
          <a:off x="4823366" y="1533736"/>
          <a:ext cx="6227073" cy="3798476"/>
        </p:xfrm>
        <a:graphic>
          <a:graphicData uri="http://schemas.openxmlformats.org/drawingml/2006/table">
            <a:tbl>
              <a:tblPr firstRow="1" firstCol="1" bandRow="1">
                <a:noFill/>
                <a:tableStyleId>{5C22544A-7EE6-4342-B048-85BDC9FD1C3A}</a:tableStyleId>
              </a:tblPr>
              <a:tblGrid>
                <a:gridCol w="301778">
                  <a:extLst>
                    <a:ext uri="{9D8B030D-6E8A-4147-A177-3AD203B41FA5}">
                      <a16:colId xmlns:a16="http://schemas.microsoft.com/office/drawing/2014/main" val="1327763628"/>
                    </a:ext>
                  </a:extLst>
                </a:gridCol>
                <a:gridCol w="1674664">
                  <a:extLst>
                    <a:ext uri="{9D8B030D-6E8A-4147-A177-3AD203B41FA5}">
                      <a16:colId xmlns:a16="http://schemas.microsoft.com/office/drawing/2014/main" val="1791345142"/>
                    </a:ext>
                  </a:extLst>
                </a:gridCol>
                <a:gridCol w="359609">
                  <a:extLst>
                    <a:ext uri="{9D8B030D-6E8A-4147-A177-3AD203B41FA5}">
                      <a16:colId xmlns:a16="http://schemas.microsoft.com/office/drawing/2014/main" val="1289480392"/>
                    </a:ext>
                  </a:extLst>
                </a:gridCol>
                <a:gridCol w="359609">
                  <a:extLst>
                    <a:ext uri="{9D8B030D-6E8A-4147-A177-3AD203B41FA5}">
                      <a16:colId xmlns:a16="http://schemas.microsoft.com/office/drawing/2014/main" val="2618090954"/>
                    </a:ext>
                  </a:extLst>
                </a:gridCol>
                <a:gridCol w="359609">
                  <a:extLst>
                    <a:ext uri="{9D8B030D-6E8A-4147-A177-3AD203B41FA5}">
                      <a16:colId xmlns:a16="http://schemas.microsoft.com/office/drawing/2014/main" val="3382262294"/>
                    </a:ext>
                  </a:extLst>
                </a:gridCol>
                <a:gridCol w="359609">
                  <a:extLst>
                    <a:ext uri="{9D8B030D-6E8A-4147-A177-3AD203B41FA5}">
                      <a16:colId xmlns:a16="http://schemas.microsoft.com/office/drawing/2014/main" val="576053329"/>
                    </a:ext>
                  </a:extLst>
                </a:gridCol>
                <a:gridCol w="359609">
                  <a:extLst>
                    <a:ext uri="{9D8B030D-6E8A-4147-A177-3AD203B41FA5}">
                      <a16:colId xmlns:a16="http://schemas.microsoft.com/office/drawing/2014/main" val="4062057420"/>
                    </a:ext>
                  </a:extLst>
                </a:gridCol>
                <a:gridCol w="359609">
                  <a:extLst>
                    <a:ext uri="{9D8B030D-6E8A-4147-A177-3AD203B41FA5}">
                      <a16:colId xmlns:a16="http://schemas.microsoft.com/office/drawing/2014/main" val="4269297173"/>
                    </a:ext>
                  </a:extLst>
                </a:gridCol>
                <a:gridCol w="359609">
                  <a:extLst>
                    <a:ext uri="{9D8B030D-6E8A-4147-A177-3AD203B41FA5}">
                      <a16:colId xmlns:a16="http://schemas.microsoft.com/office/drawing/2014/main" val="1780926245"/>
                    </a:ext>
                  </a:extLst>
                </a:gridCol>
                <a:gridCol w="359609">
                  <a:extLst>
                    <a:ext uri="{9D8B030D-6E8A-4147-A177-3AD203B41FA5}">
                      <a16:colId xmlns:a16="http://schemas.microsoft.com/office/drawing/2014/main" val="4248025269"/>
                    </a:ext>
                  </a:extLst>
                </a:gridCol>
                <a:gridCol w="359609">
                  <a:extLst>
                    <a:ext uri="{9D8B030D-6E8A-4147-A177-3AD203B41FA5}">
                      <a16:colId xmlns:a16="http://schemas.microsoft.com/office/drawing/2014/main" val="2294292256"/>
                    </a:ext>
                  </a:extLst>
                </a:gridCol>
                <a:gridCol w="441727">
                  <a:extLst>
                    <a:ext uri="{9D8B030D-6E8A-4147-A177-3AD203B41FA5}">
                      <a16:colId xmlns:a16="http://schemas.microsoft.com/office/drawing/2014/main" val="2414669286"/>
                    </a:ext>
                  </a:extLst>
                </a:gridCol>
                <a:gridCol w="572423">
                  <a:extLst>
                    <a:ext uri="{9D8B030D-6E8A-4147-A177-3AD203B41FA5}">
                      <a16:colId xmlns:a16="http://schemas.microsoft.com/office/drawing/2014/main" val="258929032"/>
                    </a:ext>
                  </a:extLst>
                </a:gridCol>
              </a:tblGrid>
              <a:tr h="531945">
                <a:tc>
                  <a:txBody>
                    <a:bodyPr/>
                    <a:lstStyle/>
                    <a:p>
                      <a:pPr marL="0" marR="0" algn="just">
                        <a:lnSpc>
                          <a:spcPct val="115000"/>
                        </a:lnSpc>
                        <a:spcBef>
                          <a:spcPts val="600"/>
                        </a:spcBef>
                        <a:spcAft>
                          <a:spcPts val="600"/>
                        </a:spcAft>
                      </a:pPr>
                      <a:r>
                        <a:rPr lang="en-US" sz="1200" b="1" cap="none" spc="0">
                          <a:solidFill>
                            <a:schemeClr val="tx1"/>
                          </a:solidFill>
                          <a:effectLst/>
                        </a:rPr>
                        <a:t>Sl</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Author</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Q1</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Q2</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Q3</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Q4</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Q5</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Q6</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Q7</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Q8</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Q9</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Q10</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tc>
                  <a:txBody>
                    <a:bodyPr/>
                    <a:lstStyle/>
                    <a:p>
                      <a:pPr marL="0" marR="0" algn="just">
                        <a:lnSpc>
                          <a:spcPct val="115000"/>
                        </a:lnSpc>
                        <a:spcBef>
                          <a:spcPts val="600"/>
                        </a:spcBef>
                        <a:spcAft>
                          <a:spcPts val="600"/>
                        </a:spcAft>
                      </a:pPr>
                      <a:r>
                        <a:rPr lang="en-US" sz="1200" b="1" cap="none" spc="0">
                          <a:solidFill>
                            <a:schemeClr val="tx1"/>
                          </a:solidFill>
                          <a:effectLst/>
                        </a:rPr>
                        <a:t>Total Score</a:t>
                      </a:r>
                      <a:endParaRPr lang="en-US" sz="12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1455743237"/>
                  </a:ext>
                </a:extLst>
              </a:tr>
              <a:tr h="280685">
                <a:tc>
                  <a:txBody>
                    <a:bodyPr/>
                    <a:lstStyle/>
                    <a:p>
                      <a:pPr marL="0" marR="0" algn="just">
                        <a:lnSpc>
                          <a:spcPct val="115000"/>
                        </a:lnSpc>
                        <a:spcBef>
                          <a:spcPts val="600"/>
                        </a:spcBef>
                        <a:spcAft>
                          <a:spcPts val="600"/>
                        </a:spcAft>
                      </a:pPr>
                      <a:r>
                        <a:rPr lang="en-US" sz="900" b="1" cap="none" spc="0">
                          <a:solidFill>
                            <a:schemeClr val="tx1"/>
                          </a:solidFill>
                          <a:effectLst/>
                        </a:rPr>
                        <a:t>1</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US" sz="900" cap="none" spc="0">
                          <a:solidFill>
                            <a:schemeClr val="tx1"/>
                          </a:solidFill>
                          <a:effectLst/>
                        </a:rPr>
                        <a:t>Folkvord et al., 2021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8.5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2614215764"/>
                  </a:ext>
                </a:extLst>
              </a:tr>
              <a:tr h="433912">
                <a:tc>
                  <a:txBody>
                    <a:bodyPr/>
                    <a:lstStyle/>
                    <a:p>
                      <a:pPr marL="0" marR="0" algn="just">
                        <a:lnSpc>
                          <a:spcPct val="115000"/>
                        </a:lnSpc>
                        <a:spcBef>
                          <a:spcPts val="600"/>
                        </a:spcBef>
                        <a:spcAft>
                          <a:spcPts val="600"/>
                        </a:spcAft>
                      </a:pPr>
                      <a:r>
                        <a:rPr lang="en-US" sz="900" b="1" cap="none" spc="0">
                          <a:solidFill>
                            <a:schemeClr val="tx1"/>
                          </a:solidFill>
                          <a:effectLst/>
                        </a:rPr>
                        <a:t>2</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Demetriou, Gillison, and McKenzie, 2017</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8.5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56028415"/>
                  </a:ext>
                </a:extLst>
              </a:tr>
              <a:tr h="280685">
                <a:tc>
                  <a:txBody>
                    <a:bodyPr/>
                    <a:lstStyle/>
                    <a:p>
                      <a:pPr marL="0" marR="0" algn="just">
                        <a:lnSpc>
                          <a:spcPct val="115000"/>
                        </a:lnSpc>
                        <a:spcBef>
                          <a:spcPts val="600"/>
                        </a:spcBef>
                        <a:spcAft>
                          <a:spcPts val="600"/>
                        </a:spcAft>
                      </a:pPr>
                      <a:r>
                        <a:rPr lang="en-US" sz="900" b="1" cap="none" spc="0">
                          <a:solidFill>
                            <a:schemeClr val="tx1"/>
                          </a:solidFill>
                          <a:effectLst/>
                        </a:rPr>
                        <a:t>3</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US" sz="900" cap="none" spc="0">
                          <a:solidFill>
                            <a:schemeClr val="tx1"/>
                          </a:solidFill>
                          <a:effectLst/>
                        </a:rPr>
                        <a:t>Martin et al., 2018</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9</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226070722"/>
                  </a:ext>
                </a:extLst>
              </a:tr>
              <a:tr h="280685">
                <a:tc>
                  <a:txBody>
                    <a:bodyPr/>
                    <a:lstStyle/>
                    <a:p>
                      <a:pPr marL="0" marR="0" algn="just">
                        <a:lnSpc>
                          <a:spcPct val="115000"/>
                        </a:lnSpc>
                        <a:spcBef>
                          <a:spcPts val="600"/>
                        </a:spcBef>
                        <a:spcAft>
                          <a:spcPts val="600"/>
                        </a:spcAft>
                      </a:pPr>
                      <a:r>
                        <a:rPr lang="en-US" sz="900" b="1" cap="none" spc="0">
                          <a:solidFill>
                            <a:schemeClr val="tx1"/>
                          </a:solidFill>
                          <a:effectLst/>
                        </a:rPr>
                        <a:t>4</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Mitchell et al., 2017</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8</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77876476"/>
                  </a:ext>
                </a:extLst>
              </a:tr>
              <a:tr h="280685">
                <a:tc>
                  <a:txBody>
                    <a:bodyPr/>
                    <a:lstStyle/>
                    <a:p>
                      <a:pPr marL="0" marR="0" algn="just">
                        <a:lnSpc>
                          <a:spcPct val="115000"/>
                        </a:lnSpc>
                        <a:spcBef>
                          <a:spcPts val="600"/>
                        </a:spcBef>
                        <a:spcAft>
                          <a:spcPts val="600"/>
                        </a:spcAft>
                      </a:pPr>
                      <a:r>
                        <a:rPr lang="en-US" sz="900" b="1" cap="none" spc="0">
                          <a:solidFill>
                            <a:schemeClr val="tx1"/>
                          </a:solidFill>
                          <a:effectLst/>
                        </a:rPr>
                        <a:t>5</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US" sz="900" cap="none" spc="0" dirty="0">
                          <a:solidFill>
                            <a:schemeClr val="tx1"/>
                          </a:solidFill>
                          <a:effectLst/>
                        </a:rPr>
                        <a:t>Pearce et al., 2019</a:t>
                      </a:r>
                      <a:endParaRPr lang="en-US" sz="900" cap="none" spc="0" dirty="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9</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2989167413"/>
                  </a:ext>
                </a:extLst>
              </a:tr>
              <a:tr h="433912">
                <a:tc>
                  <a:txBody>
                    <a:bodyPr/>
                    <a:lstStyle/>
                    <a:p>
                      <a:pPr marL="0" marR="0" algn="just">
                        <a:lnSpc>
                          <a:spcPct val="115000"/>
                        </a:lnSpc>
                        <a:spcBef>
                          <a:spcPts val="600"/>
                        </a:spcBef>
                        <a:spcAft>
                          <a:spcPts val="600"/>
                        </a:spcAft>
                      </a:pPr>
                      <a:r>
                        <a:rPr lang="en-US" sz="900" b="1" cap="none" spc="0">
                          <a:solidFill>
                            <a:schemeClr val="tx1"/>
                          </a:solidFill>
                          <a:effectLst/>
                        </a:rPr>
                        <a:t>6</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Sarni, Kochi, and Suano-Souza, 2022</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8.5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474438367"/>
                  </a:ext>
                </a:extLst>
              </a:tr>
              <a:tr h="280685">
                <a:tc>
                  <a:txBody>
                    <a:bodyPr/>
                    <a:lstStyle/>
                    <a:p>
                      <a:pPr marL="0" marR="0" algn="just">
                        <a:lnSpc>
                          <a:spcPct val="115000"/>
                        </a:lnSpc>
                        <a:spcBef>
                          <a:spcPts val="600"/>
                        </a:spcBef>
                        <a:spcAft>
                          <a:spcPts val="600"/>
                        </a:spcAft>
                      </a:pPr>
                      <a:r>
                        <a:rPr lang="en-US" sz="900" b="1" cap="none" spc="0">
                          <a:solidFill>
                            <a:schemeClr val="tx1"/>
                          </a:solidFill>
                          <a:effectLst/>
                        </a:rPr>
                        <a:t>7</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US" sz="900" cap="none" spc="0">
                          <a:solidFill>
                            <a:schemeClr val="tx1"/>
                          </a:solidFill>
                          <a:effectLst/>
                        </a:rPr>
                        <a:t>Smith, Fu, and Kobayashi, 2020</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8</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1113004283"/>
                  </a:ext>
                </a:extLst>
              </a:tr>
              <a:tr h="280685">
                <a:tc>
                  <a:txBody>
                    <a:bodyPr/>
                    <a:lstStyle/>
                    <a:p>
                      <a:pPr marL="0" marR="0" algn="just">
                        <a:lnSpc>
                          <a:spcPct val="115000"/>
                        </a:lnSpc>
                        <a:spcBef>
                          <a:spcPts val="600"/>
                        </a:spcBef>
                        <a:spcAft>
                          <a:spcPts val="600"/>
                        </a:spcAft>
                      </a:pPr>
                      <a:r>
                        <a:rPr lang="en-US" sz="900" b="1" cap="none" spc="0">
                          <a:solidFill>
                            <a:schemeClr val="tx1"/>
                          </a:solidFill>
                          <a:effectLst/>
                        </a:rPr>
                        <a:t>8</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Styne et al., 2017</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8</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467399700"/>
                  </a:ext>
                </a:extLst>
              </a:tr>
              <a:tr h="433912">
                <a:tc>
                  <a:txBody>
                    <a:bodyPr/>
                    <a:lstStyle/>
                    <a:p>
                      <a:pPr marL="0" marR="0" algn="just">
                        <a:lnSpc>
                          <a:spcPct val="115000"/>
                        </a:lnSpc>
                        <a:spcBef>
                          <a:spcPts val="600"/>
                        </a:spcBef>
                        <a:spcAft>
                          <a:spcPts val="600"/>
                        </a:spcAft>
                      </a:pPr>
                      <a:r>
                        <a:rPr lang="en-US" sz="900" b="1" cap="none" spc="0">
                          <a:solidFill>
                            <a:schemeClr val="tx1"/>
                          </a:solidFill>
                          <a:effectLst/>
                        </a:rPr>
                        <a:t>9</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US" sz="900" cap="none" spc="0">
                          <a:solidFill>
                            <a:schemeClr val="tx1"/>
                          </a:solidFill>
                          <a:effectLst/>
                        </a:rPr>
                        <a:t>Tissot, Pfarrwaller, and Haller, 2021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0</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marL="0" marR="0" algn="just">
                        <a:lnSpc>
                          <a:spcPct val="115000"/>
                        </a:lnSpc>
                        <a:spcBef>
                          <a:spcPts val="600"/>
                        </a:spcBef>
                        <a:spcAft>
                          <a:spcPts val="600"/>
                        </a:spcAft>
                      </a:pPr>
                      <a:r>
                        <a:rPr lang="en-US" sz="900" cap="none" spc="0">
                          <a:solidFill>
                            <a:schemeClr val="tx1"/>
                          </a:solidFill>
                          <a:effectLst/>
                        </a:rPr>
                        <a:t>8</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4188729721"/>
                  </a:ext>
                </a:extLst>
              </a:tr>
              <a:tr h="280685">
                <a:tc>
                  <a:txBody>
                    <a:bodyPr/>
                    <a:lstStyle/>
                    <a:p>
                      <a:pPr marL="0" marR="0" algn="just">
                        <a:lnSpc>
                          <a:spcPct val="115000"/>
                        </a:lnSpc>
                        <a:spcBef>
                          <a:spcPts val="600"/>
                        </a:spcBef>
                        <a:spcAft>
                          <a:spcPts val="600"/>
                        </a:spcAft>
                      </a:pPr>
                      <a:r>
                        <a:rPr lang="en-US" sz="900" b="1" cap="none" spc="0">
                          <a:solidFill>
                            <a:schemeClr val="tx1"/>
                          </a:solidFill>
                          <a:effectLst/>
                        </a:rPr>
                        <a:t>10</a:t>
                      </a:r>
                      <a:endParaRPr lang="en-US" sz="900" b="1"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a:solidFill>
                            <a:schemeClr val="tx1"/>
                          </a:solidFill>
                          <a:effectLst/>
                        </a:rPr>
                        <a:t>Wyszyńska et al., 2020</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0.5</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GB" sz="900" cap="none" spc="0">
                          <a:solidFill>
                            <a:schemeClr val="tx1"/>
                          </a:solidFill>
                          <a:effectLst/>
                        </a:rPr>
                        <a:t>1</a:t>
                      </a:r>
                      <a:endParaRPr lang="en-US" sz="900" cap="none" spc="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marL="0" marR="0" algn="just">
                        <a:lnSpc>
                          <a:spcPct val="115000"/>
                        </a:lnSpc>
                        <a:spcBef>
                          <a:spcPts val="600"/>
                        </a:spcBef>
                        <a:spcAft>
                          <a:spcPts val="600"/>
                        </a:spcAft>
                      </a:pPr>
                      <a:r>
                        <a:rPr lang="en-US" sz="900" cap="none" spc="0" dirty="0">
                          <a:solidFill>
                            <a:schemeClr val="tx1"/>
                          </a:solidFill>
                          <a:effectLst/>
                        </a:rPr>
                        <a:t>9</a:t>
                      </a:r>
                      <a:endParaRPr lang="en-US" sz="900" cap="none" spc="0" dirty="0">
                        <a:solidFill>
                          <a:schemeClr val="tx1"/>
                        </a:solidFill>
                        <a:effectLst/>
                        <a:latin typeface="Times New Roman" panose="02020603050405020304" pitchFamily="18" charset="0"/>
                        <a:ea typeface="Arial" panose="020B0604020202020204" pitchFamily="34" charset="0"/>
                        <a:cs typeface="Arial" panose="020B0604020202020204" pitchFamily="34" charset="0"/>
                      </a:endParaRPr>
                    </a:p>
                  </a:txBody>
                  <a:tcPr marL="46634" marR="28218" marT="13324" marB="99930"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670069341"/>
                  </a:ext>
                </a:extLst>
              </a:tr>
            </a:tbl>
          </a:graphicData>
        </a:graphic>
      </p:graphicFrame>
    </p:spTree>
    <p:extLst>
      <p:ext uri="{BB962C8B-B14F-4D97-AF65-F5344CB8AC3E}">
        <p14:creationId xmlns:p14="http://schemas.microsoft.com/office/powerpoint/2010/main" val="4095644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5656E013-C5D1-40E8-A11B-562F6A03E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3881A-4EA6-085C-AF4A-798EA8455BBA}"/>
              </a:ext>
            </a:extLst>
          </p:cNvPr>
          <p:cNvSpPr>
            <a:spLocks noGrp="1"/>
          </p:cNvSpPr>
          <p:nvPr>
            <p:ph type="title"/>
          </p:nvPr>
        </p:nvSpPr>
        <p:spPr>
          <a:xfrm>
            <a:off x="715471" y="2681105"/>
            <a:ext cx="3063240" cy="1495794"/>
          </a:xfrm>
          <a:solidFill>
            <a:schemeClr val="bg1"/>
          </a:solidFill>
          <a:ln>
            <a:solidFill>
              <a:schemeClr val="tx1"/>
            </a:solidFill>
          </a:ln>
        </p:spPr>
        <p:txBody>
          <a:bodyPr>
            <a:normAutofit/>
          </a:bodyPr>
          <a:lstStyle/>
          <a:p>
            <a:r>
              <a:rPr lang="en-US" sz="2000" b="1">
                <a:solidFill>
                  <a:schemeClr val="tx1"/>
                </a:solidFill>
              </a:rPr>
              <a:t>Methodology </a:t>
            </a:r>
            <a:br>
              <a:rPr lang="en-US" sz="2000">
                <a:solidFill>
                  <a:schemeClr val="tx1"/>
                </a:solidFill>
              </a:rPr>
            </a:br>
            <a:r>
              <a:rPr lang="en-US" sz="2000">
                <a:solidFill>
                  <a:schemeClr val="tx1"/>
                </a:solidFill>
              </a:rPr>
              <a:t>(</a:t>
            </a:r>
            <a:r>
              <a:rPr lang="en-GB" sz="2000">
                <a:solidFill>
                  <a:schemeClr val="tx1"/>
                </a:solidFill>
              </a:rPr>
              <a:t>Thematic analysis coding table)</a:t>
            </a:r>
            <a:endParaRPr lang="en-US" sz="2000">
              <a:solidFill>
                <a:schemeClr val="tx1"/>
              </a:solidFill>
            </a:endParaRPr>
          </a:p>
        </p:txBody>
      </p:sp>
      <p:sp>
        <p:nvSpPr>
          <p:cNvPr id="15" name="Rectangle 10">
            <a:extLst>
              <a:ext uri="{FF2B5EF4-FFF2-40B4-BE49-F238E27FC236}">
                <a16:creationId xmlns:a16="http://schemas.microsoft.com/office/drawing/2014/main" id="{402D63F4-B0E1-4039-90FD-768B7B23B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0721"/>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4F6B2ECC-5166-473E-8533-737B9B819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4712"/>
            <a:ext cx="6558192" cy="46085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16CBF64D-9A29-8D67-3F76-37EBF9160D2C}"/>
              </a:ext>
            </a:extLst>
          </p:cNvPr>
          <p:cNvGraphicFramePr>
            <a:graphicFrameLocks noGrp="1"/>
          </p:cNvGraphicFramePr>
          <p:nvPr>
            <p:ph idx="1"/>
            <p:extLst>
              <p:ext uri="{D42A27DB-BD31-4B8C-83A1-F6EECF244321}">
                <p14:modId xmlns:p14="http://schemas.microsoft.com/office/powerpoint/2010/main" val="77440027"/>
              </p:ext>
            </p:extLst>
          </p:nvPr>
        </p:nvGraphicFramePr>
        <p:xfrm>
          <a:off x="4657802" y="1124712"/>
          <a:ext cx="6558194" cy="4608578"/>
        </p:xfrm>
        <a:graphic>
          <a:graphicData uri="http://schemas.openxmlformats.org/drawingml/2006/table">
            <a:tbl>
              <a:tblPr firstRow="1" firstCol="1">
                <a:tableStyleId>{21E4AEA4-8DFA-4A89-87EB-49C32662AFE0}</a:tableStyleId>
              </a:tblPr>
              <a:tblGrid>
                <a:gridCol w="2822259">
                  <a:extLst>
                    <a:ext uri="{9D8B030D-6E8A-4147-A177-3AD203B41FA5}">
                      <a16:colId xmlns:a16="http://schemas.microsoft.com/office/drawing/2014/main" val="1600102797"/>
                    </a:ext>
                  </a:extLst>
                </a:gridCol>
                <a:gridCol w="1899295">
                  <a:extLst>
                    <a:ext uri="{9D8B030D-6E8A-4147-A177-3AD203B41FA5}">
                      <a16:colId xmlns:a16="http://schemas.microsoft.com/office/drawing/2014/main" val="751293986"/>
                    </a:ext>
                  </a:extLst>
                </a:gridCol>
                <a:gridCol w="1836640">
                  <a:extLst>
                    <a:ext uri="{9D8B030D-6E8A-4147-A177-3AD203B41FA5}">
                      <a16:colId xmlns:a16="http://schemas.microsoft.com/office/drawing/2014/main" val="683433913"/>
                    </a:ext>
                  </a:extLst>
                </a:gridCol>
              </a:tblGrid>
              <a:tr h="401083">
                <a:tc>
                  <a:txBody>
                    <a:bodyPr/>
                    <a:lstStyle/>
                    <a:p>
                      <a:pPr marL="0" marR="0" algn="ctr">
                        <a:lnSpc>
                          <a:spcPct val="150000"/>
                        </a:lnSpc>
                        <a:spcBef>
                          <a:spcPts val="0"/>
                        </a:spcBef>
                        <a:spcAft>
                          <a:spcPts val="1200"/>
                        </a:spcAft>
                      </a:pPr>
                      <a:r>
                        <a:rPr lang="en-GB" sz="1050">
                          <a:effectLst/>
                          <a:latin typeface="Times New Roman" panose="02020603050405020304" pitchFamily="18" charset="0"/>
                          <a:cs typeface="Times New Roman" panose="02020603050405020304" pitchFamily="18" charset="0"/>
                        </a:rPr>
                        <a:t>Open Code</a:t>
                      </a:r>
                      <a:endParaRPr lang="en-US" sz="1050">
                        <a:effectLst/>
                        <a:latin typeface="Times New Roman" panose="02020603050405020304" pitchFamily="18" charset="0"/>
                        <a:ea typeface="Arial Unicode MS"/>
                        <a:cs typeface="Times New Roman" panose="02020603050405020304" pitchFamily="18" charset="0"/>
                      </a:endParaRPr>
                    </a:p>
                  </a:txBody>
                  <a:tcPr marL="17358" marR="17358" marT="0" marB="0"/>
                </a:tc>
                <a:tc>
                  <a:txBody>
                    <a:bodyPr/>
                    <a:lstStyle/>
                    <a:p>
                      <a:pPr marL="0" marR="0" algn="ctr">
                        <a:lnSpc>
                          <a:spcPct val="150000"/>
                        </a:lnSpc>
                        <a:spcBef>
                          <a:spcPts val="0"/>
                        </a:spcBef>
                        <a:spcAft>
                          <a:spcPts val="1200"/>
                        </a:spcAft>
                      </a:pPr>
                      <a:r>
                        <a:rPr lang="en-GB" sz="1050">
                          <a:effectLst/>
                          <a:latin typeface="Times New Roman" panose="02020603050405020304" pitchFamily="18" charset="0"/>
                          <a:cs typeface="Times New Roman" panose="02020603050405020304" pitchFamily="18" charset="0"/>
                        </a:rPr>
                        <a:t>Axial Code</a:t>
                      </a:r>
                      <a:endParaRPr lang="en-US" sz="1050">
                        <a:effectLst/>
                        <a:latin typeface="Times New Roman" panose="02020603050405020304" pitchFamily="18" charset="0"/>
                        <a:ea typeface="Arial Unicode MS"/>
                        <a:cs typeface="Times New Roman" panose="02020603050405020304" pitchFamily="18" charset="0"/>
                      </a:endParaRPr>
                    </a:p>
                  </a:txBody>
                  <a:tcPr marL="17358" marR="17358" marT="0" marB="0"/>
                </a:tc>
                <a:tc>
                  <a:txBody>
                    <a:bodyPr/>
                    <a:lstStyle/>
                    <a:p>
                      <a:pPr marL="0" marR="0" algn="ctr">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Selective Code</a:t>
                      </a:r>
                      <a:endParaRPr lang="en-US" sz="1050" dirty="0">
                        <a:effectLst/>
                        <a:latin typeface="Times New Roman" panose="02020603050405020304" pitchFamily="18" charset="0"/>
                        <a:ea typeface="Arial Unicode MS"/>
                        <a:cs typeface="Times New Roman" panose="02020603050405020304" pitchFamily="18" charset="0"/>
                      </a:endParaRPr>
                    </a:p>
                  </a:txBody>
                  <a:tcPr marL="17358" marR="17358" marT="0" marB="0"/>
                </a:tc>
                <a:extLst>
                  <a:ext uri="{0D108BD9-81ED-4DB2-BD59-A6C34878D82A}">
                    <a16:rowId xmlns:a16="http://schemas.microsoft.com/office/drawing/2014/main" val="3587764740"/>
                  </a:ext>
                </a:extLst>
              </a:tr>
              <a:tr h="481455">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Physical training in school through drills, PT and exercise.</a:t>
                      </a:r>
                      <a:endParaRPr lang="en-US" sz="1050" b="0" dirty="0">
                        <a:solidFill>
                          <a:schemeClr val="tx1"/>
                        </a:solidFill>
                        <a:effectLst/>
                        <a:latin typeface="Times New Roman" panose="02020603050405020304" pitchFamily="18" charset="0"/>
                        <a:ea typeface="Arial Unicode MS"/>
                        <a:cs typeface="Times New Roman" panose="02020603050405020304" pitchFamily="18" charset="0"/>
                      </a:endParaRPr>
                    </a:p>
                  </a:txBody>
                  <a:tcPr marL="17358" marR="17358" marT="0" marB="0">
                    <a:solidFill>
                      <a:srgbClr val="EFF2F3"/>
                    </a:solidFill>
                  </a:tcPr>
                </a:tc>
                <a:tc rowSpan="2">
                  <a:txBody>
                    <a:bodyPr/>
                    <a:lstStyle/>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 Physical activity intervention from the educational institution</a:t>
                      </a:r>
                      <a:endParaRPr lang="en-US" sz="105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Arial Unicode MS"/>
                        <a:cs typeface="Times New Roman" panose="02020603050405020304" pitchFamily="18" charset="0"/>
                      </a:endParaRPr>
                    </a:p>
                  </a:txBody>
                  <a:tcPr marL="17358" marR="17358" marT="0" marB="0"/>
                </a:tc>
                <a:tc rowSpan="4">
                  <a:txBody>
                    <a:bodyPr/>
                    <a:lstStyle/>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Reduction in obesity among adolescents</a:t>
                      </a:r>
                      <a:endParaRPr lang="en-US" sz="1050" dirty="0">
                        <a:effectLst/>
                        <a:latin typeface="Times New Roman" panose="02020603050405020304" pitchFamily="18" charset="0"/>
                        <a:ea typeface="Arial Unicode MS"/>
                        <a:cs typeface="Times New Roman" panose="02020603050405020304" pitchFamily="18" charset="0"/>
                      </a:endParaRPr>
                    </a:p>
                  </a:txBody>
                  <a:tcPr marL="17358" marR="17358" marT="0" marB="0"/>
                </a:tc>
                <a:extLst>
                  <a:ext uri="{0D108BD9-81ED-4DB2-BD59-A6C34878D82A}">
                    <a16:rowId xmlns:a16="http://schemas.microsoft.com/office/drawing/2014/main" val="1229667243"/>
                  </a:ext>
                </a:extLst>
              </a:tr>
              <a:tr h="837312">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Physical activities in schools and education institutions through sports competitions and regular sports activities</a:t>
                      </a:r>
                      <a:endParaRPr lang="en-US" sz="1050" b="0" dirty="0">
                        <a:solidFill>
                          <a:schemeClr val="tx1"/>
                        </a:solidFill>
                        <a:effectLst/>
                        <a:latin typeface="Times New Roman" panose="02020603050405020304" pitchFamily="18" charset="0"/>
                        <a:cs typeface="Times New Roman" panose="02020603050405020304" pitchFamily="18" charset="0"/>
                      </a:endParaRPr>
                    </a:p>
                  </a:txBody>
                  <a:tcPr marL="17358" marR="17358" marT="0" marB="0">
                    <a:solidFill>
                      <a:srgbClr val="EFF2F3"/>
                    </a:solid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579644372"/>
                  </a:ext>
                </a:extLst>
              </a:tr>
              <a:tr h="481455">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Outdoor sports by the adolescent in any park or sports ground beside their homes</a:t>
                      </a:r>
                      <a:endParaRPr lang="en-US" sz="1050" b="0" dirty="0">
                        <a:solidFill>
                          <a:schemeClr val="tx1"/>
                        </a:solidFill>
                        <a:effectLst/>
                        <a:latin typeface="Times New Roman" panose="02020603050405020304" pitchFamily="18" charset="0"/>
                        <a:ea typeface="Arial Unicode MS"/>
                        <a:cs typeface="Times New Roman" panose="02020603050405020304" pitchFamily="18" charset="0"/>
                      </a:endParaRPr>
                    </a:p>
                  </a:txBody>
                  <a:tcPr marL="17358" marR="17358" marT="0" marB="0">
                    <a:solidFill>
                      <a:srgbClr val="EFF2F3"/>
                    </a:solidFill>
                  </a:tcPr>
                </a:tc>
                <a:tc rowSpan="2">
                  <a:txBody>
                    <a:bodyPr/>
                    <a:lstStyle/>
                    <a:p>
                      <a:pPr marL="0" marR="0" algn="just">
                        <a:lnSpc>
                          <a:spcPct val="150000"/>
                        </a:lnSpc>
                        <a:spcBef>
                          <a:spcPts val="0"/>
                        </a:spcBef>
                        <a:spcAft>
                          <a:spcPts val="1200"/>
                        </a:spcAft>
                      </a:pPr>
                      <a:endParaRPr lang="en-GB" sz="105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Post-school physical activity intervention program</a:t>
                      </a:r>
                      <a:endParaRPr lang="en-US" sz="1050" dirty="0">
                        <a:effectLst/>
                        <a:latin typeface="Times New Roman" panose="02020603050405020304" pitchFamily="18" charset="0"/>
                        <a:ea typeface="Arial Unicode MS"/>
                        <a:cs typeface="Times New Roman" panose="02020603050405020304" pitchFamily="18" charset="0"/>
                      </a:endParaRPr>
                    </a:p>
                  </a:txBody>
                  <a:tcPr marL="17358" marR="17358" marT="0" marB="0"/>
                </a:tc>
                <a:tc vMerge="1">
                  <a:txBody>
                    <a:bodyPr/>
                    <a:lstStyle/>
                    <a:p>
                      <a:endParaRPr lang="en-US"/>
                    </a:p>
                  </a:txBody>
                  <a:tcPr/>
                </a:tc>
                <a:extLst>
                  <a:ext uri="{0D108BD9-81ED-4DB2-BD59-A6C34878D82A}">
                    <a16:rowId xmlns:a16="http://schemas.microsoft.com/office/drawing/2014/main" val="3003020125"/>
                  </a:ext>
                </a:extLst>
              </a:tr>
              <a:tr h="737525">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Engagement in different gyms and sports clubs through membership to perform regular physical activity with monitoring</a:t>
                      </a:r>
                      <a:endParaRPr lang="en-US" sz="1050" b="0" dirty="0">
                        <a:solidFill>
                          <a:schemeClr val="tx1"/>
                        </a:solidFill>
                        <a:effectLst/>
                        <a:latin typeface="Times New Roman" panose="02020603050405020304" pitchFamily="18" charset="0"/>
                        <a:ea typeface="Arial Unicode MS"/>
                        <a:cs typeface="Times New Roman" panose="02020603050405020304" pitchFamily="18" charset="0"/>
                      </a:endParaRPr>
                    </a:p>
                  </a:txBody>
                  <a:tcPr marL="17358" marR="17358" marT="0" marB="0">
                    <a:solidFill>
                      <a:srgbClr val="EFF2F3"/>
                    </a:solid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782532418"/>
                  </a:ext>
                </a:extLst>
              </a:tr>
              <a:tr h="481455">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Engagement with peers and friends in the physical activity programs</a:t>
                      </a:r>
                      <a:endParaRPr lang="en-US" sz="1050" b="0" dirty="0">
                        <a:solidFill>
                          <a:schemeClr val="tx1"/>
                        </a:solidFill>
                        <a:effectLst/>
                        <a:latin typeface="Times New Roman" panose="02020603050405020304" pitchFamily="18" charset="0"/>
                        <a:ea typeface="Arial Unicode MS"/>
                        <a:cs typeface="Times New Roman" panose="02020603050405020304" pitchFamily="18" charset="0"/>
                      </a:endParaRPr>
                    </a:p>
                  </a:txBody>
                  <a:tcPr marL="17358" marR="17358" marT="0" marB="0">
                    <a:solidFill>
                      <a:srgbClr val="EFF2F3"/>
                    </a:solidFill>
                  </a:tcPr>
                </a:tc>
                <a:tc rowSpan="2">
                  <a:txBody>
                    <a:bodyPr/>
                    <a:lstStyle/>
                    <a:p>
                      <a:pPr marL="0" marR="0" algn="just">
                        <a:lnSpc>
                          <a:spcPct val="150000"/>
                        </a:lnSpc>
                        <a:spcBef>
                          <a:spcPts val="0"/>
                        </a:spcBef>
                        <a:spcAft>
                          <a:spcPts val="1200"/>
                        </a:spcAft>
                      </a:pPr>
                      <a:endParaRPr lang="en-GB" sz="105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Reduction in depression and anxiety</a:t>
                      </a:r>
                      <a:endParaRPr lang="en-US" sz="1050" dirty="0">
                        <a:effectLst/>
                        <a:latin typeface="Times New Roman" panose="02020603050405020304" pitchFamily="18" charset="0"/>
                        <a:ea typeface="Arial Unicode MS"/>
                        <a:cs typeface="Times New Roman" panose="02020603050405020304" pitchFamily="18" charset="0"/>
                      </a:endParaRPr>
                    </a:p>
                  </a:txBody>
                  <a:tcPr marL="17358" marR="17358" marT="0" marB="0"/>
                </a:tc>
                <a:tc rowSpan="4">
                  <a:txBody>
                    <a:bodyPr/>
                    <a:lstStyle/>
                    <a:p>
                      <a:pPr marL="0" marR="0" algn="just">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cs typeface="Times New Roman" panose="02020603050405020304" pitchFamily="18" charset="0"/>
                      </a:endParaRPr>
                    </a:p>
                    <a:p>
                      <a:pPr marL="0" marR="0" algn="just">
                        <a:lnSpc>
                          <a:spcPct val="150000"/>
                        </a:lnSpc>
                        <a:spcBef>
                          <a:spcPts val="0"/>
                        </a:spcBef>
                        <a:spcAft>
                          <a:spcPts val="1200"/>
                        </a:spcAft>
                      </a:pPr>
                      <a:endParaRPr lang="en-GB" sz="1050" dirty="0">
                        <a:effectLst/>
                        <a:latin typeface="Times New Roman" panose="02020603050405020304" pitchFamily="18" charset="0"/>
                        <a:cs typeface="Times New Roman" panose="02020603050405020304" pitchFamily="18" charset="0"/>
                      </a:endParaRPr>
                    </a:p>
                    <a:p>
                      <a:pPr marL="0" marR="0" algn="ctr">
                        <a:lnSpc>
                          <a:spcPct val="150000"/>
                        </a:lnSpc>
                        <a:spcBef>
                          <a:spcPts val="0"/>
                        </a:spcBef>
                        <a:spcAft>
                          <a:spcPts val="1200"/>
                        </a:spcAft>
                      </a:pPr>
                      <a:r>
                        <a:rPr lang="en-GB" sz="1050" dirty="0">
                          <a:effectLst/>
                          <a:latin typeface="Times New Roman" panose="02020603050405020304" pitchFamily="18" charset="0"/>
                          <a:cs typeface="Times New Roman" panose="02020603050405020304" pitchFamily="18" charset="0"/>
                        </a:rPr>
                        <a:t>Improvement in health</a:t>
                      </a:r>
                      <a:endParaRPr lang="en-US" sz="1050" dirty="0">
                        <a:effectLst/>
                        <a:latin typeface="Times New Roman" panose="02020603050405020304" pitchFamily="18" charset="0"/>
                        <a:ea typeface="Arial Unicode MS"/>
                        <a:cs typeface="Times New Roman" panose="02020603050405020304" pitchFamily="18" charset="0"/>
                      </a:endParaRPr>
                    </a:p>
                  </a:txBody>
                  <a:tcPr marL="17358" marR="17358" marT="0" marB="0"/>
                </a:tc>
                <a:extLst>
                  <a:ext uri="{0D108BD9-81ED-4DB2-BD59-A6C34878D82A}">
                    <a16:rowId xmlns:a16="http://schemas.microsoft.com/office/drawing/2014/main" val="3828787174"/>
                  </a:ext>
                </a:extLst>
              </a:tr>
              <a:tr h="481455">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Mental engagement to the cause of performing physical activity </a:t>
                      </a:r>
                      <a:endParaRPr lang="en-US" sz="1050" b="0" dirty="0">
                        <a:solidFill>
                          <a:schemeClr val="tx1"/>
                        </a:solidFill>
                        <a:effectLst/>
                        <a:latin typeface="Times New Roman" panose="02020603050405020304" pitchFamily="18" charset="0"/>
                        <a:ea typeface="Arial Unicode MS"/>
                        <a:cs typeface="Times New Roman" panose="02020603050405020304" pitchFamily="18" charset="0"/>
                      </a:endParaRPr>
                    </a:p>
                  </a:txBody>
                  <a:tcPr marL="17358" marR="17358" marT="0" marB="0">
                    <a:solidFill>
                      <a:srgbClr val="EFF2F3"/>
                    </a:solid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182294029"/>
                  </a:ext>
                </a:extLst>
              </a:tr>
              <a:tr h="225383">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Performance through balanced energy expenditure</a:t>
                      </a:r>
                      <a:endParaRPr lang="en-US" sz="1050" b="0" dirty="0">
                        <a:solidFill>
                          <a:schemeClr val="tx1"/>
                        </a:solidFill>
                        <a:effectLst/>
                        <a:latin typeface="Times New Roman" panose="02020603050405020304" pitchFamily="18" charset="0"/>
                        <a:ea typeface="Arial Unicode MS"/>
                        <a:cs typeface="Times New Roman" panose="02020603050405020304" pitchFamily="18" charset="0"/>
                      </a:endParaRPr>
                    </a:p>
                  </a:txBody>
                  <a:tcPr marL="17358" marR="17358" marT="0" marB="0">
                    <a:solidFill>
                      <a:srgbClr val="EFF2F3"/>
                    </a:solidFill>
                  </a:tcPr>
                </a:tc>
                <a:tc rowSpan="2">
                  <a:txBody>
                    <a:bodyPr/>
                    <a:lstStyle/>
                    <a:p>
                      <a:pPr marL="0" marR="0" algn="just">
                        <a:lnSpc>
                          <a:spcPct val="150000"/>
                        </a:lnSpc>
                        <a:spcBef>
                          <a:spcPts val="0"/>
                        </a:spcBef>
                        <a:spcAft>
                          <a:spcPts val="1200"/>
                        </a:spcAft>
                      </a:pPr>
                      <a:r>
                        <a:rPr lang="en-GB" sz="1050">
                          <a:effectLst/>
                          <a:latin typeface="Times New Roman" panose="02020603050405020304" pitchFamily="18" charset="0"/>
                          <a:cs typeface="Times New Roman" panose="02020603050405020304" pitchFamily="18" charset="0"/>
                        </a:rPr>
                        <a:t>Low-risk level of health complexities</a:t>
                      </a:r>
                      <a:endParaRPr lang="en-US" sz="1050">
                        <a:effectLst/>
                        <a:latin typeface="Times New Roman" panose="02020603050405020304" pitchFamily="18" charset="0"/>
                        <a:ea typeface="Arial Unicode MS"/>
                        <a:cs typeface="Times New Roman" panose="02020603050405020304" pitchFamily="18" charset="0"/>
                      </a:endParaRPr>
                    </a:p>
                  </a:txBody>
                  <a:tcPr marL="17358" marR="17358" marT="0" marB="0"/>
                </a:tc>
                <a:tc vMerge="1">
                  <a:txBody>
                    <a:bodyPr/>
                    <a:lstStyle/>
                    <a:p>
                      <a:endParaRPr lang="en-US"/>
                    </a:p>
                  </a:txBody>
                  <a:tcPr/>
                </a:tc>
                <a:extLst>
                  <a:ext uri="{0D108BD9-81ED-4DB2-BD59-A6C34878D82A}">
                    <a16:rowId xmlns:a16="http://schemas.microsoft.com/office/drawing/2014/main" val="3077280597"/>
                  </a:ext>
                </a:extLst>
              </a:tr>
              <a:tr h="481455">
                <a:tc>
                  <a:txBody>
                    <a:bodyPr/>
                    <a:lstStyle/>
                    <a:p>
                      <a:pPr marL="0" marR="0" algn="just">
                        <a:lnSpc>
                          <a:spcPct val="150000"/>
                        </a:lnSpc>
                        <a:spcBef>
                          <a:spcPts val="0"/>
                        </a:spcBef>
                        <a:spcAft>
                          <a:spcPts val="1200"/>
                        </a:spcAft>
                      </a:pPr>
                      <a:r>
                        <a:rPr lang="en-GB" sz="1050" b="0" dirty="0">
                          <a:solidFill>
                            <a:schemeClr val="tx1"/>
                          </a:solidFill>
                          <a:effectLst/>
                          <a:latin typeface="Times New Roman" panose="02020603050405020304" pitchFamily="18" charset="0"/>
                          <a:cs typeface="Times New Roman" panose="02020603050405020304" pitchFamily="18" charset="0"/>
                        </a:rPr>
                        <a:t>Decrease in fat percentage around the waist as well as in total body fat</a:t>
                      </a:r>
                      <a:endParaRPr lang="en-US" sz="1050" b="0" dirty="0">
                        <a:solidFill>
                          <a:schemeClr val="tx1"/>
                        </a:solidFill>
                        <a:effectLst/>
                        <a:latin typeface="Times New Roman" panose="02020603050405020304" pitchFamily="18" charset="0"/>
                        <a:ea typeface="Arial Unicode MS"/>
                        <a:cs typeface="Times New Roman" panose="02020603050405020304" pitchFamily="18" charset="0"/>
                      </a:endParaRPr>
                    </a:p>
                  </a:txBody>
                  <a:tcPr marL="17358" marR="17358" marT="0" marB="0">
                    <a:solidFill>
                      <a:srgbClr val="EFF2F3"/>
                    </a:solid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354672780"/>
                  </a:ext>
                </a:extLst>
              </a:tr>
            </a:tbl>
          </a:graphicData>
        </a:graphic>
      </p:graphicFrame>
    </p:spTree>
    <p:extLst>
      <p:ext uri="{BB962C8B-B14F-4D97-AF65-F5344CB8AC3E}">
        <p14:creationId xmlns:p14="http://schemas.microsoft.com/office/powerpoint/2010/main" val="3869412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DBF87-E89B-6025-067B-F02F4DCF4DCF}"/>
              </a:ext>
            </a:extLst>
          </p:cNvPr>
          <p:cNvSpPr>
            <a:spLocks noGrp="1"/>
          </p:cNvSpPr>
          <p:nvPr>
            <p:ph type="title"/>
          </p:nvPr>
        </p:nvSpPr>
        <p:spPr>
          <a:xfrm>
            <a:off x="804672" y="964692"/>
            <a:ext cx="5894832" cy="1188720"/>
          </a:xfrm>
        </p:spPr>
        <p:txBody>
          <a:bodyPr>
            <a:normAutofit/>
          </a:bodyPr>
          <a:lstStyle/>
          <a:p>
            <a:r>
              <a:rPr lang="en-GB" dirty="0"/>
              <a:t>Ethical consideration</a:t>
            </a:r>
            <a:endParaRPr lang="en-US" dirty="0"/>
          </a:p>
        </p:txBody>
      </p:sp>
      <p:sp>
        <p:nvSpPr>
          <p:cNvPr id="3" name="Content Placeholder 2">
            <a:extLst>
              <a:ext uri="{FF2B5EF4-FFF2-40B4-BE49-F238E27FC236}">
                <a16:creationId xmlns:a16="http://schemas.microsoft.com/office/drawing/2014/main" id="{8F00B8B0-C021-9F6B-13A2-553209FBBDD1}"/>
              </a:ext>
            </a:extLst>
          </p:cNvPr>
          <p:cNvSpPr>
            <a:spLocks noGrp="1"/>
          </p:cNvSpPr>
          <p:nvPr>
            <p:ph idx="1"/>
          </p:nvPr>
        </p:nvSpPr>
        <p:spPr>
          <a:xfrm>
            <a:off x="803243" y="2638044"/>
            <a:ext cx="5963317" cy="3263206"/>
          </a:xfrm>
        </p:spPr>
        <p:txBody>
          <a:bodyPr>
            <a:normAutofit/>
          </a:bodyPr>
          <a:lstStyle/>
          <a:p>
            <a:pPr marL="0" marR="0">
              <a:spcBef>
                <a:spcPts val="600"/>
              </a:spcBef>
              <a:spcAft>
                <a:spcPts val="600"/>
              </a:spcAft>
            </a:pPr>
            <a:r>
              <a:rPr lang="en-GB" dirty="0">
                <a:effectLst/>
                <a:latin typeface="Times New Roman" panose="02020603050405020304" pitchFamily="18" charset="0"/>
                <a:ea typeface="Arial" panose="020B0604020202020204" pitchFamily="34" charset="0"/>
                <a:cs typeface="Arial" panose="020B0604020202020204" pitchFamily="34" charset="0"/>
              </a:rPr>
              <a:t>The term ethical consideration in research refers to the application of a specific set of rules and principles to sustain a code of conduct and standard throughout the study (Hasan et al., 2021)</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spcBef>
                <a:spcPts val="600"/>
              </a:spcBef>
              <a:spcAft>
                <a:spcPts val="600"/>
              </a:spcAft>
            </a:pPr>
            <a:r>
              <a:rPr lang="en-GB" dirty="0">
                <a:effectLst/>
                <a:latin typeface="Times New Roman" panose="02020603050405020304" pitchFamily="18" charset="0"/>
                <a:ea typeface="Arial" panose="020B0604020202020204" pitchFamily="34" charset="0"/>
                <a:cs typeface="Arial" panose="020B0604020202020204" pitchFamily="34" charset="0"/>
              </a:rPr>
              <a:t>This study focused on peer-reviewed journal articles that had a greater level of reliability and authenticity</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spcBef>
                <a:spcPts val="600"/>
              </a:spcBef>
              <a:spcAft>
                <a:spcPts val="600"/>
              </a:spcAft>
            </a:pPr>
            <a:r>
              <a:rPr lang="en-GB" dirty="0">
                <a:effectLst/>
                <a:latin typeface="Times New Roman" panose="02020603050405020304" pitchFamily="18" charset="0"/>
                <a:ea typeface="Arial" panose="020B0604020202020204" pitchFamily="34" charset="0"/>
                <a:cs typeface="Arial" panose="020B0604020202020204" pitchFamily="34" charset="0"/>
              </a:rPr>
              <a:t>The research project, including the questionnaire, was conducted by all ethical standards and best practices</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spcBef>
                <a:spcPts val="600"/>
              </a:spcBef>
              <a:spcAft>
                <a:spcPts val="600"/>
              </a:spcAft>
            </a:pPr>
            <a:r>
              <a:rPr lang="en-GB" dirty="0">
                <a:effectLst/>
                <a:latin typeface="Times New Roman" panose="02020603050405020304" pitchFamily="18" charset="0"/>
                <a:ea typeface="Arial" panose="020B0604020202020204" pitchFamily="34" charset="0"/>
                <a:cs typeface="Arial" panose="020B0604020202020204" pitchFamily="34" charset="0"/>
              </a:rPr>
              <a:t>Plagiarism was strictly avoided</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6148" name="Rectangle 6150">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9" name="Rectangle 6152">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Download HD 2, Icon For Research Planning - Ethics Png Transparent PNG  Image - NicePNG.com">
            <a:extLst>
              <a:ext uri="{FF2B5EF4-FFF2-40B4-BE49-F238E27FC236}">
                <a16:creationId xmlns:a16="http://schemas.microsoft.com/office/drawing/2014/main" id="{A0098C59-ADF6-2B78-E881-F6E1A591FFB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15890" y="1768763"/>
            <a:ext cx="3328416" cy="3328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559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EC142-1E71-9CD9-7A3C-8666F9051A14}"/>
              </a:ext>
            </a:extLst>
          </p:cNvPr>
          <p:cNvSpPr>
            <a:spLocks noGrp="1"/>
          </p:cNvSpPr>
          <p:nvPr>
            <p:ph type="title"/>
          </p:nvPr>
        </p:nvSpPr>
        <p:spPr>
          <a:xfrm>
            <a:off x="5381807" y="964692"/>
            <a:ext cx="5894832" cy="1188720"/>
          </a:xfrm>
        </p:spPr>
        <p:txBody>
          <a:bodyPr>
            <a:normAutofit/>
          </a:bodyPr>
          <a:lstStyle/>
          <a:p>
            <a:r>
              <a:rPr lang="en-US" dirty="0"/>
              <a:t>Findings</a:t>
            </a:r>
          </a:p>
        </p:txBody>
      </p:sp>
      <p:sp>
        <p:nvSpPr>
          <p:cNvPr id="7175" name="Rectangle 7174">
            <a:extLst>
              <a:ext uri="{FF2B5EF4-FFF2-40B4-BE49-F238E27FC236}">
                <a16:creationId xmlns:a16="http://schemas.microsoft.com/office/drawing/2014/main" id="{C7EC7370-FF9F-4131-8812-2123F5D9D4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315"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7" name="Rectangle 7176">
            <a:extLst>
              <a:ext uri="{FF2B5EF4-FFF2-40B4-BE49-F238E27FC236}">
                <a16:creationId xmlns:a16="http://schemas.microsoft.com/office/drawing/2014/main" id="{A3377563-4FF6-4DD0-B84A-CFBB8D783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907"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ake The Free Assessment - Findings Icon Png, Transparent Png , Transparent  Png Image - PNGitem">
            <a:extLst>
              <a:ext uri="{FF2B5EF4-FFF2-40B4-BE49-F238E27FC236}">
                <a16:creationId xmlns:a16="http://schemas.microsoft.com/office/drawing/2014/main" id="{C47E3EC4-B8AE-7329-AFF3-47D545ECBA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27499" y="2055839"/>
            <a:ext cx="3328416" cy="275426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EDFA629-B90E-79AF-A91E-81F5B8E3CD6C}"/>
              </a:ext>
            </a:extLst>
          </p:cNvPr>
          <p:cNvSpPr>
            <a:spLocks noGrp="1"/>
          </p:cNvSpPr>
          <p:nvPr>
            <p:ph idx="1"/>
          </p:nvPr>
        </p:nvSpPr>
        <p:spPr>
          <a:xfrm>
            <a:off x="5380378" y="2638044"/>
            <a:ext cx="6114936" cy="3263206"/>
          </a:xfrm>
        </p:spPr>
        <p:txBody>
          <a:bodyPr>
            <a:normAutofit/>
          </a:bodyPr>
          <a:lstStyle/>
          <a:p>
            <a:pPr marL="0" marR="0">
              <a:lnSpc>
                <a:spcPct val="90000"/>
              </a:lnSpc>
              <a:spcBef>
                <a:spcPts val="600"/>
              </a:spcBef>
              <a:spcAft>
                <a:spcPts val="600"/>
              </a:spcAft>
            </a:pPr>
            <a:r>
              <a:rPr lang="en-GB" sz="1500" b="1" dirty="0">
                <a:effectLst/>
                <a:latin typeface="Times New Roman" panose="02020603050405020304" pitchFamily="18" charset="0"/>
                <a:ea typeface="Arial" panose="020B0604020202020204" pitchFamily="34" charset="0"/>
                <a:cs typeface="Arial" panose="020B0604020202020204" pitchFamily="34" charset="0"/>
              </a:rPr>
              <a:t>Theme 1: Reduction in obesity among adolescents in the UK</a:t>
            </a:r>
          </a:p>
          <a:p>
            <a:pPr marL="0" marR="0">
              <a:lnSpc>
                <a:spcPct val="90000"/>
              </a:lnSpc>
              <a:spcBef>
                <a:spcPts val="600"/>
              </a:spcBef>
              <a:spcAft>
                <a:spcPts val="600"/>
              </a:spcAft>
            </a:pPr>
            <a:r>
              <a:rPr lang="en-GB" sz="1500" b="1" dirty="0">
                <a:effectLst/>
                <a:latin typeface="Times New Roman" panose="02020603050405020304" pitchFamily="18" charset="0"/>
                <a:ea typeface="Arial" panose="020B0604020202020204" pitchFamily="34" charset="0"/>
                <a:cs typeface="Arial" panose="020B0604020202020204" pitchFamily="34" charset="0"/>
              </a:rPr>
              <a:t>Subtheme 1: Physical activity intervention from education institutions</a:t>
            </a:r>
          </a:p>
          <a:p>
            <a:pPr marL="457200" lvl="2">
              <a:lnSpc>
                <a:spcPct val="90000"/>
              </a:lnSpc>
              <a:spcBef>
                <a:spcPts val="600"/>
              </a:spcBef>
              <a:spcAft>
                <a:spcPts val="600"/>
              </a:spcAft>
            </a:pPr>
            <a:r>
              <a:rPr lang="en-GB" sz="1500" dirty="0">
                <a:effectLst/>
                <a:latin typeface="Times New Roman" panose="02020603050405020304" pitchFamily="18" charset="0"/>
                <a:ea typeface="Arial" panose="020B0604020202020204" pitchFamily="34" charset="0"/>
                <a:cs typeface="Arial" panose="020B0604020202020204" pitchFamily="34" charset="0"/>
              </a:rPr>
              <a:t>physical activities intervention programs are implemented at schools in which they have to perform significant muscle movements that will eventually help them to reduce their fat percentage and risk of having obesity (Romero-Gómez, </a:t>
            </a:r>
            <a:r>
              <a:rPr lang="en-GB" sz="1500" dirty="0" err="1">
                <a:effectLst/>
                <a:latin typeface="Times New Roman" panose="02020603050405020304" pitchFamily="18" charset="0"/>
                <a:ea typeface="Arial" panose="020B0604020202020204" pitchFamily="34" charset="0"/>
                <a:cs typeface="Arial" panose="020B0604020202020204" pitchFamily="34" charset="0"/>
              </a:rPr>
              <a:t>Zelber-Sagi</a:t>
            </a:r>
            <a:r>
              <a:rPr lang="en-GB" sz="1500" dirty="0">
                <a:effectLst/>
                <a:latin typeface="Times New Roman" panose="02020603050405020304" pitchFamily="18" charset="0"/>
                <a:ea typeface="Arial" panose="020B0604020202020204" pitchFamily="34" charset="0"/>
                <a:cs typeface="Arial" panose="020B0604020202020204" pitchFamily="34" charset="0"/>
              </a:rPr>
              <a:t>, and </a:t>
            </a:r>
            <a:r>
              <a:rPr lang="en-GB" sz="1500" dirty="0" err="1">
                <a:effectLst/>
                <a:latin typeface="Times New Roman" panose="02020603050405020304" pitchFamily="18" charset="0"/>
                <a:ea typeface="Arial" panose="020B0604020202020204" pitchFamily="34" charset="0"/>
                <a:cs typeface="Arial" panose="020B0604020202020204" pitchFamily="34" charset="0"/>
              </a:rPr>
              <a:t>Trenell</a:t>
            </a:r>
            <a:r>
              <a:rPr lang="en-GB" sz="1500" dirty="0">
                <a:effectLst/>
                <a:latin typeface="Times New Roman" panose="02020603050405020304" pitchFamily="18" charset="0"/>
                <a:ea typeface="Arial" panose="020B0604020202020204" pitchFamily="34" charset="0"/>
                <a:cs typeface="Arial" panose="020B0604020202020204" pitchFamily="34" charset="0"/>
              </a:rPr>
              <a:t>, 2017).</a:t>
            </a:r>
            <a:endParaRPr lang="en-US" sz="1500" dirty="0">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500" b="1" dirty="0">
                <a:effectLst/>
                <a:latin typeface="Times New Roman" panose="02020603050405020304" pitchFamily="18" charset="0"/>
                <a:ea typeface="Arial" panose="020B0604020202020204" pitchFamily="34" charset="0"/>
                <a:cs typeface="Arial" panose="020B0604020202020204" pitchFamily="34" charset="0"/>
              </a:rPr>
              <a:t>Subtheme 2: post-school physical activity intervention program</a:t>
            </a:r>
            <a:endParaRPr lang="en-US" sz="1500" b="1" dirty="0">
              <a:effectLst/>
              <a:latin typeface="Times New Roman" panose="02020603050405020304" pitchFamily="18" charset="0"/>
              <a:ea typeface="Arial" panose="020B0604020202020204" pitchFamily="34" charset="0"/>
              <a:cs typeface="Arial" panose="020B0604020202020204" pitchFamily="34" charset="0"/>
            </a:endParaRPr>
          </a:p>
          <a:p>
            <a:pPr marL="457200" lvl="2">
              <a:lnSpc>
                <a:spcPct val="90000"/>
              </a:lnSpc>
              <a:spcBef>
                <a:spcPts val="600"/>
              </a:spcBef>
              <a:spcAft>
                <a:spcPts val="600"/>
              </a:spcAft>
            </a:pPr>
            <a:r>
              <a:rPr lang="en-GB" sz="1500" dirty="0">
                <a:effectLst/>
                <a:latin typeface="Times New Roman" panose="02020603050405020304" pitchFamily="18" charset="0"/>
                <a:ea typeface="Arial" panose="020B0604020202020204" pitchFamily="34" charset="0"/>
                <a:cs typeface="Arial" panose="020B0604020202020204" pitchFamily="34" charset="0"/>
              </a:rPr>
              <a:t>The post-school physical activity intervention program can include performing physical exercise in any sport through membership in the gym or a Sports Club which also help to reduce paediatric obesity (Demetriou, </a:t>
            </a:r>
            <a:r>
              <a:rPr lang="en-GB" sz="1500" dirty="0" err="1">
                <a:effectLst/>
                <a:latin typeface="Times New Roman" panose="02020603050405020304" pitchFamily="18" charset="0"/>
                <a:ea typeface="Arial" panose="020B0604020202020204" pitchFamily="34" charset="0"/>
                <a:cs typeface="Arial" panose="020B0604020202020204" pitchFamily="34" charset="0"/>
              </a:rPr>
              <a:t>Gillison</a:t>
            </a:r>
            <a:r>
              <a:rPr lang="en-GB" sz="1500" dirty="0">
                <a:effectLst/>
                <a:latin typeface="Times New Roman" panose="02020603050405020304" pitchFamily="18" charset="0"/>
                <a:ea typeface="Arial" panose="020B0604020202020204" pitchFamily="34" charset="0"/>
                <a:cs typeface="Arial" panose="020B0604020202020204" pitchFamily="34" charset="0"/>
              </a:rPr>
              <a:t>, and McKenzie, 2017).</a:t>
            </a:r>
            <a:endParaRPr lang="en-US" sz="1500" dirty="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endParaRPr lang="en-US" sz="1500" dirty="0"/>
          </a:p>
        </p:txBody>
      </p:sp>
    </p:spTree>
    <p:extLst>
      <p:ext uri="{BB962C8B-B14F-4D97-AF65-F5344CB8AC3E}">
        <p14:creationId xmlns:p14="http://schemas.microsoft.com/office/powerpoint/2010/main" val="3476292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B6F9-0072-4213-B5DD-B24DD42E924F}"/>
              </a:ext>
            </a:extLst>
          </p:cNvPr>
          <p:cNvSpPr>
            <a:spLocks noGrp="1"/>
          </p:cNvSpPr>
          <p:nvPr>
            <p:ph type="title"/>
          </p:nvPr>
        </p:nvSpPr>
        <p:spPr>
          <a:xfrm>
            <a:off x="804672" y="964692"/>
            <a:ext cx="5894832" cy="1188720"/>
          </a:xfrm>
        </p:spPr>
        <p:txBody>
          <a:bodyPr>
            <a:normAutofit/>
          </a:bodyPr>
          <a:lstStyle/>
          <a:p>
            <a:r>
              <a:rPr lang="en-US" dirty="0"/>
              <a:t>Findings (Cont.)</a:t>
            </a:r>
          </a:p>
        </p:txBody>
      </p:sp>
      <p:sp>
        <p:nvSpPr>
          <p:cNvPr id="3" name="Content Placeholder 2">
            <a:extLst>
              <a:ext uri="{FF2B5EF4-FFF2-40B4-BE49-F238E27FC236}">
                <a16:creationId xmlns:a16="http://schemas.microsoft.com/office/drawing/2014/main" id="{D8EED263-E1D7-6EE3-2FF9-828FC37073C4}"/>
              </a:ext>
            </a:extLst>
          </p:cNvPr>
          <p:cNvSpPr>
            <a:spLocks noGrp="1"/>
          </p:cNvSpPr>
          <p:nvPr>
            <p:ph idx="1"/>
          </p:nvPr>
        </p:nvSpPr>
        <p:spPr>
          <a:xfrm>
            <a:off x="803243" y="2638044"/>
            <a:ext cx="5963317" cy="3263206"/>
          </a:xfrm>
        </p:spPr>
        <p:txBody>
          <a:bodyPr>
            <a:normAutofit/>
          </a:bodyPr>
          <a:lstStyle/>
          <a:p>
            <a:pPr marL="0" marR="0">
              <a:lnSpc>
                <a:spcPct val="90000"/>
              </a:lnSpc>
              <a:spcBef>
                <a:spcPts val="600"/>
              </a:spcBef>
              <a:spcAft>
                <a:spcPts val="600"/>
              </a:spcAft>
            </a:pPr>
            <a:r>
              <a:rPr lang="en-GB" sz="1500" b="1" dirty="0">
                <a:effectLst/>
                <a:latin typeface="Times New Roman" panose="02020603050405020304" pitchFamily="18" charset="0"/>
                <a:ea typeface="Arial" panose="020B0604020202020204" pitchFamily="34" charset="0"/>
                <a:cs typeface="Arial" panose="020B0604020202020204" pitchFamily="34" charset="0"/>
              </a:rPr>
              <a:t>Theme 2: Improvement in health of the adolescent in the UK</a:t>
            </a:r>
            <a:endParaRPr lang="en-US" sz="1500" b="1" dirty="0">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500" b="1" dirty="0">
                <a:effectLst/>
                <a:latin typeface="Times New Roman" panose="02020603050405020304" pitchFamily="18" charset="0"/>
                <a:ea typeface="Arial" panose="020B0604020202020204" pitchFamily="34" charset="0"/>
                <a:cs typeface="Arial" panose="020B0604020202020204" pitchFamily="34" charset="0"/>
              </a:rPr>
              <a:t>subtheme 1: Reduction in depression and anxiety</a:t>
            </a:r>
            <a:endParaRPr lang="en-US" sz="1500" b="1" dirty="0">
              <a:effectLst/>
              <a:latin typeface="Times New Roman" panose="02020603050405020304" pitchFamily="18" charset="0"/>
              <a:ea typeface="Arial" panose="020B0604020202020204" pitchFamily="34" charset="0"/>
              <a:cs typeface="Arial" panose="020B0604020202020204" pitchFamily="34" charset="0"/>
            </a:endParaRPr>
          </a:p>
          <a:p>
            <a:pPr marL="457200" lvl="2">
              <a:lnSpc>
                <a:spcPct val="90000"/>
              </a:lnSpc>
              <a:spcBef>
                <a:spcPts val="600"/>
              </a:spcBef>
              <a:spcAft>
                <a:spcPts val="600"/>
              </a:spcAft>
            </a:pPr>
            <a:r>
              <a:rPr lang="en-GB" sz="1500" dirty="0">
                <a:effectLst/>
                <a:latin typeface="Times New Roman" panose="02020603050405020304" pitchFamily="18" charset="0"/>
                <a:ea typeface="Arial" panose="020B0604020202020204" pitchFamily="34" charset="0"/>
                <a:cs typeface="Arial" panose="020B0604020202020204" pitchFamily="34" charset="0"/>
              </a:rPr>
              <a:t>Performance of physical activities can increase the extraction of endorphins which helps to reduce depression and stress as well as motivate to reduce obesity (</a:t>
            </a:r>
            <a:r>
              <a:rPr lang="en-GB" sz="1500" dirty="0" err="1">
                <a:effectLst/>
                <a:latin typeface="Times New Roman" panose="02020603050405020304" pitchFamily="18" charset="0"/>
                <a:ea typeface="Arial" panose="020B0604020202020204" pitchFamily="34" charset="0"/>
                <a:cs typeface="Arial" panose="020B0604020202020204" pitchFamily="34" charset="0"/>
              </a:rPr>
              <a:t>Pangkahila</a:t>
            </a:r>
            <a:r>
              <a:rPr lang="en-GB" sz="1500" dirty="0">
                <a:effectLst/>
                <a:latin typeface="Times New Roman" panose="02020603050405020304" pitchFamily="18" charset="0"/>
                <a:ea typeface="Arial" panose="020B0604020202020204" pitchFamily="34" charset="0"/>
                <a:cs typeface="Arial" panose="020B0604020202020204" pitchFamily="34" charset="0"/>
              </a:rPr>
              <a:t> et al., 2016).</a:t>
            </a:r>
            <a:endParaRPr lang="en-US" sz="1500" dirty="0">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sz="1500" b="1" dirty="0">
                <a:effectLst/>
                <a:latin typeface="Times New Roman" panose="02020603050405020304" pitchFamily="18" charset="0"/>
                <a:ea typeface="Arial" panose="020B0604020202020204" pitchFamily="34" charset="0"/>
                <a:cs typeface="Arial" panose="020B0604020202020204" pitchFamily="34" charset="0"/>
              </a:rPr>
              <a:t>subtheme 2: Low-risk level of health complexities</a:t>
            </a:r>
            <a:endParaRPr lang="en-US" sz="1500" b="1" dirty="0">
              <a:effectLst/>
              <a:latin typeface="Times New Roman" panose="02020603050405020304" pitchFamily="18" charset="0"/>
              <a:ea typeface="Arial" panose="020B0604020202020204" pitchFamily="34" charset="0"/>
              <a:cs typeface="Arial" panose="020B0604020202020204" pitchFamily="34" charset="0"/>
            </a:endParaRPr>
          </a:p>
          <a:p>
            <a:pPr marL="457200" lvl="2">
              <a:lnSpc>
                <a:spcPct val="90000"/>
              </a:lnSpc>
              <a:spcBef>
                <a:spcPts val="600"/>
              </a:spcBef>
              <a:spcAft>
                <a:spcPts val="600"/>
              </a:spcAft>
            </a:pPr>
            <a:r>
              <a:rPr lang="en-GB" sz="1500" dirty="0">
                <a:latin typeface="Times New Roman" panose="02020603050405020304" pitchFamily="18" charset="0"/>
                <a:ea typeface="Arial" panose="020B0604020202020204" pitchFamily="34" charset="0"/>
                <a:cs typeface="Arial" panose="020B0604020202020204" pitchFamily="34" charset="0"/>
              </a:rPr>
              <a:t>P</a:t>
            </a:r>
            <a:r>
              <a:rPr lang="en-GB" sz="1500" dirty="0">
                <a:effectLst/>
                <a:latin typeface="Times New Roman" panose="02020603050405020304" pitchFamily="18" charset="0"/>
                <a:ea typeface="Arial" panose="020B0604020202020204" pitchFamily="34" charset="0"/>
                <a:cs typeface="Arial" panose="020B0604020202020204" pitchFamily="34" charset="0"/>
              </a:rPr>
              <a:t>hysical activity programs can reduce all sorts of health complexities which can be liable to generate paediatric obesity (Mura et al., 2015).</a:t>
            </a:r>
            <a:endParaRPr lang="en-US" sz="1500" dirty="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endParaRPr lang="en-US" sz="1500" dirty="0"/>
          </a:p>
        </p:txBody>
      </p:sp>
      <p:sp>
        <p:nvSpPr>
          <p:cNvPr id="8196" name="Rectangle 8198">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97" name="Rectangle 8200">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Assessment Icon #335256 - Free Icons Library">
            <a:extLst>
              <a:ext uri="{FF2B5EF4-FFF2-40B4-BE49-F238E27FC236}">
                <a16:creationId xmlns:a16="http://schemas.microsoft.com/office/drawing/2014/main" id="{FD942365-4B28-AABB-68FC-735EE487B0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15890" y="1768763"/>
            <a:ext cx="3328416" cy="3328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4303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225" name="Rectangle 9224">
            <a:extLst>
              <a:ext uri="{FF2B5EF4-FFF2-40B4-BE49-F238E27FC236}">
                <a16:creationId xmlns:a16="http://schemas.microsoft.com/office/drawing/2014/main" id="{CF4680D4-DEE2-49EE-AF90-EFEAF50A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2F5D39-05DB-970F-EABD-41BBDE6E2DFA}"/>
              </a:ext>
            </a:extLst>
          </p:cNvPr>
          <p:cNvSpPr>
            <a:spLocks noGrp="1"/>
          </p:cNvSpPr>
          <p:nvPr>
            <p:ph type="title"/>
          </p:nvPr>
        </p:nvSpPr>
        <p:spPr>
          <a:xfrm>
            <a:off x="804671" y="1290025"/>
            <a:ext cx="5291327" cy="1188720"/>
          </a:xfrm>
          <a:solidFill>
            <a:srgbClr val="FFFFFF"/>
          </a:solidFill>
          <a:ln>
            <a:solidFill>
              <a:srgbClr val="404040"/>
            </a:solidFill>
          </a:ln>
        </p:spPr>
        <p:txBody>
          <a:bodyPr>
            <a:normAutofit/>
          </a:bodyPr>
          <a:lstStyle/>
          <a:p>
            <a:r>
              <a:rPr lang="en-US" dirty="0"/>
              <a:t>Discussion</a:t>
            </a:r>
          </a:p>
        </p:txBody>
      </p:sp>
      <p:sp>
        <p:nvSpPr>
          <p:cNvPr id="3" name="Content Placeholder 2">
            <a:extLst>
              <a:ext uri="{FF2B5EF4-FFF2-40B4-BE49-F238E27FC236}">
                <a16:creationId xmlns:a16="http://schemas.microsoft.com/office/drawing/2014/main" id="{71154DEC-CF7C-2228-68C9-913DF2F13498}"/>
              </a:ext>
            </a:extLst>
          </p:cNvPr>
          <p:cNvSpPr>
            <a:spLocks noGrp="1"/>
          </p:cNvSpPr>
          <p:nvPr>
            <p:ph idx="1"/>
          </p:nvPr>
        </p:nvSpPr>
        <p:spPr>
          <a:xfrm>
            <a:off x="804671" y="2858703"/>
            <a:ext cx="5285791" cy="3042547"/>
          </a:xfrm>
        </p:spPr>
        <p:txBody>
          <a:bodyPr>
            <a:normAutofit/>
          </a:bodyPr>
          <a:lstStyle/>
          <a:p>
            <a:pPr marL="0" marR="0">
              <a:spcBef>
                <a:spcPts val="600"/>
              </a:spcBef>
              <a:spcAft>
                <a:spcPts val="600"/>
              </a:spcAft>
            </a:pPr>
            <a:r>
              <a:rPr lang="en-GB" b="1" dirty="0">
                <a:solidFill>
                  <a:srgbClr val="FFFFFF"/>
                </a:solidFill>
                <a:effectLst/>
                <a:latin typeface="Times New Roman" panose="02020603050405020304" pitchFamily="18" charset="0"/>
                <a:ea typeface="Arial" panose="020B0604020202020204" pitchFamily="34" charset="0"/>
                <a:cs typeface="Arial" panose="020B0604020202020204" pitchFamily="34" charset="0"/>
              </a:rPr>
              <a:t>Limitations of the research</a:t>
            </a:r>
            <a:endParaRPr lang="en-US" dirty="0">
              <a:solidFill>
                <a:srgbClr val="FFFFFF"/>
              </a:solidFill>
              <a:effectLst/>
              <a:latin typeface="Times New Roman" panose="02020603050405020304" pitchFamily="18" charset="0"/>
              <a:ea typeface="Arial" panose="020B0604020202020204" pitchFamily="34" charset="0"/>
              <a:cs typeface="Arial" panose="020B0604020202020204" pitchFamily="34" charset="0"/>
            </a:endParaRPr>
          </a:p>
          <a:p>
            <a:pPr marL="0" marR="0">
              <a:spcBef>
                <a:spcPts val="600"/>
              </a:spcBef>
              <a:spcAft>
                <a:spcPts val="600"/>
              </a:spcAft>
            </a:pPr>
            <a:r>
              <a:rPr lang="en-GB" dirty="0">
                <a:solidFill>
                  <a:srgbClr val="FFFFFF"/>
                </a:solidFill>
                <a:effectLst/>
                <a:latin typeface="Times New Roman" panose="02020603050405020304" pitchFamily="18" charset="0"/>
                <a:ea typeface="Arial" panose="020B0604020202020204" pitchFamily="34" charset="0"/>
                <a:cs typeface="Arial" panose="020B0604020202020204" pitchFamily="34" charset="0"/>
              </a:rPr>
              <a:t>This review did not discuss the aspect of physical activities in terms of biological and anatomical explanations</a:t>
            </a:r>
            <a:endParaRPr lang="en-US" dirty="0">
              <a:solidFill>
                <a:srgbClr val="FFFFFF"/>
              </a:solidFill>
              <a:effectLst/>
              <a:latin typeface="Times New Roman" panose="02020603050405020304" pitchFamily="18" charset="0"/>
              <a:ea typeface="Arial" panose="020B0604020202020204" pitchFamily="34" charset="0"/>
              <a:cs typeface="Arial" panose="020B0604020202020204" pitchFamily="34" charset="0"/>
            </a:endParaRPr>
          </a:p>
          <a:p>
            <a:pPr marL="0" marR="0">
              <a:spcBef>
                <a:spcPts val="600"/>
              </a:spcBef>
              <a:spcAft>
                <a:spcPts val="600"/>
              </a:spcAft>
            </a:pPr>
            <a:r>
              <a:rPr lang="en-GB" dirty="0">
                <a:solidFill>
                  <a:srgbClr val="FFFFFF"/>
                </a:solidFill>
                <a:effectLst/>
                <a:latin typeface="Times New Roman" panose="02020603050405020304" pitchFamily="18" charset="0"/>
                <a:ea typeface="Arial" panose="020B0604020202020204" pitchFamily="34" charset="0"/>
                <a:cs typeface="Arial" panose="020B0604020202020204" pitchFamily="34" charset="0"/>
              </a:rPr>
              <a:t>The children and adolescents who are not school-going or are not related to education and their obesity-related interventions are not explained in this study</a:t>
            </a:r>
            <a:endParaRPr lang="en-US" dirty="0">
              <a:solidFill>
                <a:srgbClr val="FFFFFF"/>
              </a:solidFill>
              <a:effectLst/>
              <a:latin typeface="Times New Roman" panose="02020603050405020304" pitchFamily="18" charset="0"/>
              <a:ea typeface="Arial" panose="020B0604020202020204" pitchFamily="34" charset="0"/>
              <a:cs typeface="Arial" panose="020B0604020202020204" pitchFamily="34" charset="0"/>
            </a:endParaRPr>
          </a:p>
          <a:p>
            <a:endParaRPr lang="en-US" dirty="0">
              <a:solidFill>
                <a:srgbClr val="FFFFFF"/>
              </a:solidFill>
            </a:endParaRPr>
          </a:p>
        </p:txBody>
      </p:sp>
      <p:sp>
        <p:nvSpPr>
          <p:cNvPr id="9227" name="Rectangle 9226">
            <a:extLst>
              <a:ext uri="{FF2B5EF4-FFF2-40B4-BE49-F238E27FC236}">
                <a16:creationId xmlns:a16="http://schemas.microsoft.com/office/drawing/2014/main" id="{50C52EE1-5085-4960-AD29-A926E62E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9" name="Rectangle 9228">
            <a:extLst>
              <a:ext uri="{FF2B5EF4-FFF2-40B4-BE49-F238E27FC236}">
                <a16:creationId xmlns:a16="http://schemas.microsoft.com/office/drawing/2014/main" id="{CD15AA94-C237-4412-B37B-EB317D2B0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58,857 Issue Icon Images, Stock Photos &amp; Vectors | Shutterstock">
            <a:extLst>
              <a:ext uri="{FF2B5EF4-FFF2-40B4-BE49-F238E27FC236}">
                <a16:creationId xmlns:a16="http://schemas.microsoft.com/office/drawing/2014/main" id="{417B0873-F81B-A7DE-2090-3F16377991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242"/>
          <a:stretch/>
        </p:blipFill>
        <p:spPr bwMode="auto">
          <a:xfrm>
            <a:off x="7865364" y="2326498"/>
            <a:ext cx="3355848" cy="1888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537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331AE-868C-1E79-2BC0-3E1FD15590AE}"/>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300">
                <a:solidFill>
                  <a:srgbClr val="FFFFFF"/>
                </a:solidFill>
              </a:rPr>
              <a:t>Conclusion</a:t>
            </a:r>
          </a:p>
        </p:txBody>
      </p:sp>
      <p:sp>
        <p:nvSpPr>
          <p:cNvPr id="3" name="Content Placeholder 2">
            <a:extLst>
              <a:ext uri="{FF2B5EF4-FFF2-40B4-BE49-F238E27FC236}">
                <a16:creationId xmlns:a16="http://schemas.microsoft.com/office/drawing/2014/main" id="{22760622-4ADD-2C49-D7E4-530A01018075}"/>
              </a:ext>
            </a:extLst>
          </p:cNvPr>
          <p:cNvSpPr>
            <a:spLocks noGrp="1"/>
          </p:cNvSpPr>
          <p:nvPr>
            <p:ph idx="1"/>
          </p:nvPr>
        </p:nvSpPr>
        <p:spPr>
          <a:xfrm>
            <a:off x="5591695" y="1402080"/>
            <a:ext cx="5320696" cy="4053840"/>
          </a:xfrm>
        </p:spPr>
        <p:txBody>
          <a:bodyPr anchor="ctr">
            <a:normAutofit/>
          </a:bodyPr>
          <a:lstStyle/>
          <a:p>
            <a:pPr marL="0" marR="0">
              <a:lnSpc>
                <a:spcPct val="90000"/>
              </a:lnSpc>
              <a:spcBef>
                <a:spcPts val="600"/>
              </a:spcBef>
              <a:spcAft>
                <a:spcPts val="600"/>
              </a:spcAft>
            </a:pPr>
            <a:r>
              <a:rPr lang="en-GB" dirty="0">
                <a:effectLst/>
                <a:latin typeface="Times New Roman" panose="02020603050405020304" pitchFamily="18" charset="0"/>
                <a:ea typeface="Arial" panose="020B0604020202020204" pitchFamily="34" charset="0"/>
                <a:cs typeface="Arial" panose="020B0604020202020204" pitchFamily="34" charset="0"/>
              </a:rPr>
              <a:t>This systematic review analysis has performed a thorough analysis of the selected academic materials on the impact of physical activity intervention programs on the reduction of paediatric obesity among adolescents in the UK</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dirty="0">
                <a:effectLst/>
                <a:latin typeface="Times New Roman" panose="02020603050405020304" pitchFamily="18" charset="0"/>
                <a:ea typeface="Arial" panose="020B0604020202020204" pitchFamily="34" charset="0"/>
                <a:cs typeface="Arial" panose="020B0604020202020204" pitchFamily="34" charset="0"/>
              </a:rPr>
              <a:t>It was found from the analysis that; physical activity intervention programs have significant health benefits in reducing paediatric obesity among adolescents in the UK</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600"/>
              </a:spcBef>
              <a:spcAft>
                <a:spcPts val="600"/>
              </a:spcAft>
            </a:pPr>
            <a:r>
              <a:rPr lang="en-GB" dirty="0">
                <a:effectLst/>
                <a:latin typeface="Times New Roman" panose="02020603050405020304" pitchFamily="18" charset="0"/>
                <a:ea typeface="Arial" panose="020B0604020202020204" pitchFamily="34" charset="0"/>
                <a:cs typeface="Arial" panose="020B0604020202020204" pitchFamily="34" charset="0"/>
              </a:rPr>
              <a:t>The intervention programs reduce the level of stress and anxiety within the adolescent, and they can remain psychologically motivated to perform physical activity programs on their own which can reduce their paediatric obesity</a:t>
            </a:r>
            <a:endParaRPr lang="en-US" dirty="0">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pPr>
            <a:endParaRPr lang="en-US" dirty="0"/>
          </a:p>
        </p:txBody>
      </p:sp>
    </p:spTree>
    <p:extLst>
      <p:ext uri="{BB962C8B-B14F-4D97-AF65-F5344CB8AC3E}">
        <p14:creationId xmlns:p14="http://schemas.microsoft.com/office/powerpoint/2010/main" val="582525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15D2DD-32EC-16ED-AB7F-51DBD32E22C6}"/>
              </a:ext>
            </a:extLst>
          </p:cNvPr>
          <p:cNvSpPr>
            <a:spLocks noGrp="1"/>
          </p:cNvSpPr>
          <p:nvPr>
            <p:ph type="title"/>
          </p:nvPr>
        </p:nvSpPr>
        <p:spPr>
          <a:xfrm>
            <a:off x="2231136" y="467418"/>
            <a:ext cx="7729728" cy="1188720"/>
          </a:xfrm>
          <a:solidFill>
            <a:srgbClr val="FFFFFF"/>
          </a:solidFill>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D6612792-C1E4-F8FD-6208-343FEA84427A}"/>
              </a:ext>
            </a:extLst>
          </p:cNvPr>
          <p:cNvSpPr>
            <a:spLocks noGrp="1"/>
          </p:cNvSpPr>
          <p:nvPr>
            <p:ph idx="1"/>
          </p:nvPr>
        </p:nvSpPr>
        <p:spPr>
          <a:xfrm>
            <a:off x="1455576" y="1940767"/>
            <a:ext cx="9280484" cy="3580246"/>
          </a:xfrm>
        </p:spPr>
        <p:txBody>
          <a:bodyPr>
            <a:normAutofit fontScale="92500" lnSpcReduction="10000"/>
          </a:bodyPr>
          <a:lstStyle/>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Carson, V., Hunter, S.,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Kuzik</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N., Wiebe, S.A., Spence, J.C., Friedman, A., Tremblay, M.S., Slater, L. and Hinkley, T., 2016. Systematic review of physical activity and cognitive development in early childhood.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Journal of science and medicine in sport</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19</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(7), pp.573-578.</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Chooi</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Y.C., Ding, C. and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Magkos</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F., 2019. The epidemiology of obesity.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Metabolism</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92</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pp.6-10.</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Demetriou, Y.,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Gillison</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F. and McKenzie, T.L., 2017. After-school physical activity interventions on child and adolescent physical activity and health: a review of reviews.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Advances in Physical Education</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7</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(2), pp.191-215.</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Folkvord</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F.,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Naderer</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B., Coates, A. and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Boyland</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E., 2021. Promoting Fruit and Vegetable Consumption for Childhood Obesity Prevention.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Nutrients</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14</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 p.157.</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Hasan, N., Rana, R.U., Chowdhury, S.,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Dola</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A.J. and Rony, M.K.K., 2021. Ethical considerations in research.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Journal of Nursing Research, Patient Safety and Practise (JNRPSP) 2799-1210</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(01), pp.1-4.</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Long, H.A., French, D.P. and Brooks, J.M., 2020. Optimising the value of the critical appraisal skills programme (CASP) tool for quality appraisal in qualitative evidence synthesis.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Research Methods in Medicine &amp; Health Sciences</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 pp.31-42.</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McMillan, L.B.,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Zengin</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 Ebeling, P.R. and Scott, D., 2017, November. Prescribing physical activity for the prevention and treatment of osteoporosis in older adults. In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Healthcare</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(Vol. 5, No. 4, p. 85). MDPI.</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Mura, G.,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Vellante</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M., Egidio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Nardi</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 Machado, S. and Giovanni Carta, M., 2015. Effects of school-based physical activity interventions on cognition and academic achievement: a systematic review.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CNS &amp; Neurological Disorders-Drug Targets (Formerly Current Drug Targets-CNS &amp; Neurological Disorders)</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14</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(9), pp.1194-1208.</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Newton, S., Braithwaite, D. and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Akinyemiju</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T.F., 2017. Socio-economic status over the life course and obesity: Systematic review and meta-analysis. </a:t>
            </a:r>
            <a:r>
              <a:rPr lang="en-GB" sz="900" i="1"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PloS</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one</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12</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(5), p.e0177151.</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Obesity statistics - House of Commons Library (2022). Available at: https://commonslibrary.parliament.uk/research-briefings/sn03336/ (Accessed: November 18, 2022). </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Pangkahila</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E.A.,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Adiputra</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N.,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Pangkahila</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W. and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Yasa</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I.W.P.S., 2016. Balanced physical exercise increase physical fitness, optimize endorphin levels, and decrease malondialdehyde levels.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Bali Medical Journal</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5</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(3), pp.493-496.</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Romero-Gómez, M.,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Zelber-Sagi</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S. and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Trenell</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M., 2017. Treatment of NAFLD with diet, physical activity and exercise.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Journal of hepatology</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67</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(4), pp.829-846.</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Smith, J.D., Fu, E. and Kobayashi, M.A., 2020. Prevention and management of childhood obesity and its psychological and health comorbidities.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Annual review of clinical psychology</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16</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pp.351-378.</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St. George, S.M., Agosto, Y., Rojas, L.M., Soares, M.,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Bahamon</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M., Prado, G. and Smith, J.D., 2020. A developmental cascade perspective of paediatric obesity: A systematic review of preventive interventions from infancy through late adolescence.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Obesity reviews</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21</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(2), p.e12939.</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marL="0" marR="0">
              <a:lnSpc>
                <a:spcPct val="90000"/>
              </a:lnSpc>
              <a:spcBef>
                <a:spcPts val="0"/>
              </a:spcBef>
              <a:spcAft>
                <a:spcPts val="600"/>
              </a:spcAft>
            </a:pP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Styne</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D.M.,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Arslanian</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S.A., Connor, E.L., Farooqi, I.S., Murad, M.H., Silverstein, J.H. and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Yanovski</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J.A., 2017. </a:t>
            </a:r>
            <a:r>
              <a:rPr lang="en-GB" sz="900" dirty="0" err="1">
                <a:solidFill>
                  <a:srgbClr val="404040"/>
                </a:solidFill>
                <a:effectLst/>
                <a:latin typeface="Times New Roman" panose="02020603050405020304" pitchFamily="18" charset="0"/>
                <a:ea typeface="Arial" panose="020B0604020202020204" pitchFamily="34" charset="0"/>
                <a:cs typeface="Arial" panose="020B0604020202020204" pitchFamily="34" charset="0"/>
              </a:rPr>
              <a:t>Pediatric</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obesity—assessment, treatment, and prevention: an Endocrine Society clinical practice guideline.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The Journal of Clinical Endocrinology &amp; Metabolism</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 </a:t>
            </a:r>
            <a:r>
              <a:rPr lang="en-GB" sz="900" i="1"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102</a:t>
            </a:r>
            <a:r>
              <a:rPr lang="en-GB"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rPr>
              <a:t>(3), pp.709-757.</a:t>
            </a:r>
            <a:endParaRPr lang="en-US" sz="900" dirty="0">
              <a:solidFill>
                <a:srgbClr val="404040"/>
              </a:solidFill>
              <a:effectLst/>
              <a:latin typeface="Times New Roman" panose="02020603050405020304" pitchFamily="18" charset="0"/>
              <a:ea typeface="Arial" panose="020B0604020202020204" pitchFamily="34" charset="0"/>
              <a:cs typeface="Arial" panose="020B0604020202020204" pitchFamily="34" charset="0"/>
            </a:endParaRPr>
          </a:p>
          <a:p>
            <a:pPr>
              <a:lnSpc>
                <a:spcPct val="90000"/>
              </a:lnSpc>
              <a:spcBef>
                <a:spcPts val="0"/>
              </a:spcBef>
              <a:spcAft>
                <a:spcPts val="600"/>
              </a:spcAft>
            </a:pPr>
            <a:endParaRPr lang="en-US" sz="900" dirty="0">
              <a:solidFill>
                <a:srgbClr val="404040"/>
              </a:solidFill>
            </a:endParaRPr>
          </a:p>
        </p:txBody>
      </p:sp>
    </p:spTree>
    <p:extLst>
      <p:ext uri="{BB962C8B-B14F-4D97-AF65-F5344CB8AC3E}">
        <p14:creationId xmlns:p14="http://schemas.microsoft.com/office/powerpoint/2010/main" val="328049883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209</TotalTime>
  <Words>4651</Words>
  <Application>Microsoft Office PowerPoint</Application>
  <PresentationFormat>Widescreen</PresentationFormat>
  <Paragraphs>364</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Gill Sans MT</vt:lpstr>
      <vt:lpstr>Times New Roman</vt:lpstr>
      <vt:lpstr>Parcel</vt:lpstr>
      <vt:lpstr>Analysis of the effect of physical activity intervention programmes in the prevention of paediatric obesity of adolescent people in the UK: A systematic Review</vt:lpstr>
      <vt:lpstr>Introduction and Background</vt:lpstr>
      <vt:lpstr>Research question</vt:lpstr>
      <vt:lpstr>Research aim and objectives</vt:lpstr>
      <vt:lpstr>Background Literature</vt:lpstr>
      <vt:lpstr>Methodology  (Keywords and search strategies) </vt:lpstr>
      <vt:lpstr>Methodology  (Inclusion and exclusion criteria)</vt:lpstr>
      <vt:lpstr>Methodology  (Literature search strategy)</vt:lpstr>
      <vt:lpstr>Methodology  (Prisma diagram of study selection process)</vt:lpstr>
      <vt:lpstr>Methodology  (Critical appraisal)</vt:lpstr>
      <vt:lpstr>Methodology  (Thematic analysis coding table)</vt:lpstr>
      <vt:lpstr>Ethical consideration</vt:lpstr>
      <vt:lpstr>Findings</vt:lpstr>
      <vt:lpstr>Findings (Cont.)</vt:lpstr>
      <vt:lpstr>Discussion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the effect of physical activity intervention programmes in the prevention of paediatric obesity of adolescent people in the UK: A systematic Review</dc:title>
  <dc:creator>Fahim Shahriar Akash</dc:creator>
  <cp:lastModifiedBy>Joseph Bangura (1818368)</cp:lastModifiedBy>
  <cp:revision>5</cp:revision>
  <dcterms:created xsi:type="dcterms:W3CDTF">2022-12-24T14:10:59Z</dcterms:created>
  <dcterms:modified xsi:type="dcterms:W3CDTF">2023-04-22T16:40:18Z</dcterms:modified>
</cp:coreProperties>
</file>