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19"/>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74" d="100"/>
          <a:sy n="74" d="100"/>
        </p:scale>
        <p:origin x="34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 Id="rId1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E98D72-5A5A-435F-91AD-8C9550B91362}"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FE6A732B-44FA-463B-AA31-58EB3E038A6E}">
      <dgm:prSet/>
      <dgm:spPr/>
      <dgm:t>
        <a:bodyPr/>
        <a:lstStyle/>
        <a:p>
          <a:pPr>
            <a:defRPr cap="all"/>
          </a:pPr>
          <a:r>
            <a:rPr lang="en-GB"/>
            <a:t>Introduction to the Business idea</a:t>
          </a:r>
          <a:endParaRPr lang="en-US"/>
        </a:p>
      </dgm:t>
    </dgm:pt>
    <dgm:pt modelId="{F93588A2-69D8-4697-AAF5-E51A34123ABE}" type="parTrans" cxnId="{F5A81903-2FC3-4B71-8E1A-752A9022F915}">
      <dgm:prSet/>
      <dgm:spPr/>
      <dgm:t>
        <a:bodyPr/>
        <a:lstStyle/>
        <a:p>
          <a:endParaRPr lang="en-US"/>
        </a:p>
      </dgm:t>
    </dgm:pt>
    <dgm:pt modelId="{6AB18D5F-F7A9-4F1B-9DB5-B9BFBB11E406}" type="sibTrans" cxnId="{F5A81903-2FC3-4B71-8E1A-752A9022F915}">
      <dgm:prSet/>
      <dgm:spPr/>
      <dgm:t>
        <a:bodyPr/>
        <a:lstStyle/>
        <a:p>
          <a:endParaRPr lang="en-US"/>
        </a:p>
      </dgm:t>
    </dgm:pt>
    <dgm:pt modelId="{B1F7EC23-1806-4664-B5FE-4D086CFDC0D2}">
      <dgm:prSet/>
      <dgm:spPr/>
      <dgm:t>
        <a:bodyPr/>
        <a:lstStyle/>
        <a:p>
          <a:pPr>
            <a:defRPr cap="all"/>
          </a:pPr>
          <a:r>
            <a:rPr lang="en-GB"/>
            <a:t>Product and Services</a:t>
          </a:r>
          <a:endParaRPr lang="en-US"/>
        </a:p>
      </dgm:t>
    </dgm:pt>
    <dgm:pt modelId="{56E50D2C-B4EF-44DF-AA77-946F1A70AB8D}" type="parTrans" cxnId="{D351027B-DBF5-4895-B46B-D25F11C91D6C}">
      <dgm:prSet/>
      <dgm:spPr/>
      <dgm:t>
        <a:bodyPr/>
        <a:lstStyle/>
        <a:p>
          <a:endParaRPr lang="en-US"/>
        </a:p>
      </dgm:t>
    </dgm:pt>
    <dgm:pt modelId="{EB9B03B9-9410-4256-A716-5005DF22C12E}" type="sibTrans" cxnId="{D351027B-DBF5-4895-B46B-D25F11C91D6C}">
      <dgm:prSet/>
      <dgm:spPr/>
      <dgm:t>
        <a:bodyPr/>
        <a:lstStyle/>
        <a:p>
          <a:endParaRPr lang="en-US"/>
        </a:p>
      </dgm:t>
    </dgm:pt>
    <dgm:pt modelId="{8C622CE4-8ACA-442E-9922-8E652CB3743E}">
      <dgm:prSet/>
      <dgm:spPr/>
      <dgm:t>
        <a:bodyPr/>
        <a:lstStyle/>
        <a:p>
          <a:pPr>
            <a:defRPr cap="all"/>
          </a:pPr>
          <a:r>
            <a:rPr lang="en-GB"/>
            <a:t>Management Structure</a:t>
          </a:r>
          <a:endParaRPr lang="en-US"/>
        </a:p>
      </dgm:t>
    </dgm:pt>
    <dgm:pt modelId="{15C8EB47-353C-41F3-B94C-DF5CB27677C3}" type="parTrans" cxnId="{FEBC726D-8987-494D-9650-E756401A9647}">
      <dgm:prSet/>
      <dgm:spPr/>
      <dgm:t>
        <a:bodyPr/>
        <a:lstStyle/>
        <a:p>
          <a:endParaRPr lang="en-US"/>
        </a:p>
      </dgm:t>
    </dgm:pt>
    <dgm:pt modelId="{95946A88-A038-4288-A1EB-896DE4B3DC1A}" type="sibTrans" cxnId="{FEBC726D-8987-494D-9650-E756401A9647}">
      <dgm:prSet/>
      <dgm:spPr/>
      <dgm:t>
        <a:bodyPr/>
        <a:lstStyle/>
        <a:p>
          <a:endParaRPr lang="en-US"/>
        </a:p>
      </dgm:t>
    </dgm:pt>
    <dgm:pt modelId="{853DD107-E08D-4880-81EC-B8610306A5CF}">
      <dgm:prSet/>
      <dgm:spPr/>
      <dgm:t>
        <a:bodyPr/>
        <a:lstStyle/>
        <a:p>
          <a:pPr>
            <a:defRPr cap="all"/>
          </a:pPr>
          <a:r>
            <a:rPr lang="en-GB"/>
            <a:t>Pestel Analysis</a:t>
          </a:r>
          <a:endParaRPr lang="en-US"/>
        </a:p>
      </dgm:t>
    </dgm:pt>
    <dgm:pt modelId="{5F15D2B7-CC5C-4823-B450-0C0120D05201}" type="parTrans" cxnId="{00988CF0-B8BE-44BD-8CCD-A4E1E9CA3EA2}">
      <dgm:prSet/>
      <dgm:spPr/>
      <dgm:t>
        <a:bodyPr/>
        <a:lstStyle/>
        <a:p>
          <a:endParaRPr lang="en-US"/>
        </a:p>
      </dgm:t>
    </dgm:pt>
    <dgm:pt modelId="{C178F5BE-91DE-4B06-ABE8-77AD3FB2FF89}" type="sibTrans" cxnId="{00988CF0-B8BE-44BD-8CCD-A4E1E9CA3EA2}">
      <dgm:prSet/>
      <dgm:spPr/>
      <dgm:t>
        <a:bodyPr/>
        <a:lstStyle/>
        <a:p>
          <a:endParaRPr lang="en-US"/>
        </a:p>
      </dgm:t>
    </dgm:pt>
    <dgm:pt modelId="{3C41F0E5-768F-4EEC-AC0A-42A9C09C0F5D}">
      <dgm:prSet/>
      <dgm:spPr/>
      <dgm:t>
        <a:bodyPr/>
        <a:lstStyle/>
        <a:p>
          <a:pPr>
            <a:defRPr cap="all"/>
          </a:pPr>
          <a:r>
            <a:rPr lang="en-GB"/>
            <a:t>Marketing strategy</a:t>
          </a:r>
          <a:endParaRPr lang="en-US"/>
        </a:p>
      </dgm:t>
    </dgm:pt>
    <dgm:pt modelId="{A6153D0B-4903-467A-ADC6-05216594B0C9}" type="parTrans" cxnId="{74980701-32DD-4BE1-A948-100961F5E74E}">
      <dgm:prSet/>
      <dgm:spPr/>
      <dgm:t>
        <a:bodyPr/>
        <a:lstStyle/>
        <a:p>
          <a:endParaRPr lang="en-US"/>
        </a:p>
      </dgm:t>
    </dgm:pt>
    <dgm:pt modelId="{FA024E54-CB4A-46A1-AAA1-D069A4630814}" type="sibTrans" cxnId="{74980701-32DD-4BE1-A948-100961F5E74E}">
      <dgm:prSet/>
      <dgm:spPr/>
      <dgm:t>
        <a:bodyPr/>
        <a:lstStyle/>
        <a:p>
          <a:endParaRPr lang="en-US"/>
        </a:p>
      </dgm:t>
    </dgm:pt>
    <dgm:pt modelId="{DEA54F5B-AFDE-451C-ABBD-60E3CB7FC2A2}">
      <dgm:prSet/>
      <dgm:spPr/>
      <dgm:t>
        <a:bodyPr/>
        <a:lstStyle/>
        <a:p>
          <a:pPr>
            <a:defRPr cap="all"/>
          </a:pPr>
          <a:r>
            <a:rPr lang="en-GB"/>
            <a:t>Funding Requirements</a:t>
          </a:r>
          <a:endParaRPr lang="en-US"/>
        </a:p>
      </dgm:t>
    </dgm:pt>
    <dgm:pt modelId="{C85531C3-2F00-4038-A907-E939B7F1DE92}" type="parTrans" cxnId="{9CC3B714-5D99-4C17-9F9F-DD540E2E9316}">
      <dgm:prSet/>
      <dgm:spPr/>
      <dgm:t>
        <a:bodyPr/>
        <a:lstStyle/>
        <a:p>
          <a:endParaRPr lang="en-US"/>
        </a:p>
      </dgm:t>
    </dgm:pt>
    <dgm:pt modelId="{7D23B25C-1D96-40B1-9510-2CFFF17D2358}" type="sibTrans" cxnId="{9CC3B714-5D99-4C17-9F9F-DD540E2E9316}">
      <dgm:prSet/>
      <dgm:spPr/>
      <dgm:t>
        <a:bodyPr/>
        <a:lstStyle/>
        <a:p>
          <a:endParaRPr lang="en-US"/>
        </a:p>
      </dgm:t>
    </dgm:pt>
    <dgm:pt modelId="{B0DC0EF8-B009-4698-ADB2-0E3127BD5E35}">
      <dgm:prSet/>
      <dgm:spPr/>
      <dgm:t>
        <a:bodyPr/>
        <a:lstStyle/>
        <a:p>
          <a:pPr>
            <a:defRPr cap="all"/>
          </a:pPr>
          <a:r>
            <a:rPr lang="en-GB"/>
            <a:t>Conclusion</a:t>
          </a:r>
          <a:endParaRPr lang="en-US"/>
        </a:p>
      </dgm:t>
    </dgm:pt>
    <dgm:pt modelId="{5D902517-E465-4F3C-B85A-BE48549C2FA5}" type="parTrans" cxnId="{8DB655FB-4383-46CA-AFE9-61729146940F}">
      <dgm:prSet/>
      <dgm:spPr/>
      <dgm:t>
        <a:bodyPr/>
        <a:lstStyle/>
        <a:p>
          <a:endParaRPr lang="en-US"/>
        </a:p>
      </dgm:t>
    </dgm:pt>
    <dgm:pt modelId="{A0F396BC-9C73-437E-A92D-542B232B0A2A}" type="sibTrans" cxnId="{8DB655FB-4383-46CA-AFE9-61729146940F}">
      <dgm:prSet/>
      <dgm:spPr/>
      <dgm:t>
        <a:bodyPr/>
        <a:lstStyle/>
        <a:p>
          <a:endParaRPr lang="en-US"/>
        </a:p>
      </dgm:t>
    </dgm:pt>
    <dgm:pt modelId="{EB08AA9F-177A-4843-AAC5-FD9A5219FD98}" type="pres">
      <dgm:prSet presAssocID="{D5E98D72-5A5A-435F-91AD-8C9550B91362}" presName="root" presStyleCnt="0">
        <dgm:presLayoutVars>
          <dgm:dir/>
          <dgm:resizeHandles val="exact"/>
        </dgm:presLayoutVars>
      </dgm:prSet>
      <dgm:spPr/>
    </dgm:pt>
    <dgm:pt modelId="{C1673F0D-836C-4C56-A323-59A2400FEF99}" type="pres">
      <dgm:prSet presAssocID="{FE6A732B-44FA-463B-AA31-58EB3E038A6E}" presName="compNode" presStyleCnt="0"/>
      <dgm:spPr/>
    </dgm:pt>
    <dgm:pt modelId="{FAE3679F-B84A-4A63-A4DF-157E57D7D1F8}" type="pres">
      <dgm:prSet presAssocID="{FE6A732B-44FA-463B-AA31-58EB3E038A6E}" presName="iconBgRect" presStyleLbl="bgShp" presStyleIdx="0" presStyleCnt="7"/>
      <dgm:spPr/>
    </dgm:pt>
    <dgm:pt modelId="{71DE3509-FB78-48AE-898E-D9A9A74C9863}" type="pres">
      <dgm:prSet presAssocID="{FE6A732B-44FA-463B-AA31-58EB3E038A6E}"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bulb"/>
        </a:ext>
      </dgm:extLst>
    </dgm:pt>
    <dgm:pt modelId="{D569BA25-44A2-42BD-B590-A5C01960618B}" type="pres">
      <dgm:prSet presAssocID="{FE6A732B-44FA-463B-AA31-58EB3E038A6E}" presName="spaceRect" presStyleCnt="0"/>
      <dgm:spPr/>
    </dgm:pt>
    <dgm:pt modelId="{EC10420D-858A-4DFF-9C30-216C29125296}" type="pres">
      <dgm:prSet presAssocID="{FE6A732B-44FA-463B-AA31-58EB3E038A6E}" presName="textRect" presStyleLbl="revTx" presStyleIdx="0" presStyleCnt="7">
        <dgm:presLayoutVars>
          <dgm:chMax val="1"/>
          <dgm:chPref val="1"/>
        </dgm:presLayoutVars>
      </dgm:prSet>
      <dgm:spPr/>
    </dgm:pt>
    <dgm:pt modelId="{7116A93D-07CB-484C-838F-EF9D2AF8A68A}" type="pres">
      <dgm:prSet presAssocID="{6AB18D5F-F7A9-4F1B-9DB5-B9BFBB11E406}" presName="sibTrans" presStyleCnt="0"/>
      <dgm:spPr/>
    </dgm:pt>
    <dgm:pt modelId="{9EA286AD-7C80-409D-A357-1FB76F9D0D9F}" type="pres">
      <dgm:prSet presAssocID="{B1F7EC23-1806-4664-B5FE-4D086CFDC0D2}" presName="compNode" presStyleCnt="0"/>
      <dgm:spPr/>
    </dgm:pt>
    <dgm:pt modelId="{D68C2A45-EA77-453B-B07F-6DC63113AFA9}" type="pres">
      <dgm:prSet presAssocID="{B1F7EC23-1806-4664-B5FE-4D086CFDC0D2}" presName="iconBgRect" presStyleLbl="bgShp" presStyleIdx="1" presStyleCnt="7"/>
      <dgm:spPr/>
    </dgm:pt>
    <dgm:pt modelId="{FF288D06-F7CD-4559-B56D-E74E42F3FC4D}" type="pres">
      <dgm:prSet presAssocID="{B1F7EC23-1806-4664-B5FE-4D086CFDC0D2}"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ears"/>
        </a:ext>
      </dgm:extLst>
    </dgm:pt>
    <dgm:pt modelId="{E342526E-4089-4971-B156-C6BBCF5791F4}" type="pres">
      <dgm:prSet presAssocID="{B1F7EC23-1806-4664-B5FE-4D086CFDC0D2}" presName="spaceRect" presStyleCnt="0"/>
      <dgm:spPr/>
    </dgm:pt>
    <dgm:pt modelId="{D0E7B888-DF7E-42E4-809A-941DBFF2930C}" type="pres">
      <dgm:prSet presAssocID="{B1F7EC23-1806-4664-B5FE-4D086CFDC0D2}" presName="textRect" presStyleLbl="revTx" presStyleIdx="1" presStyleCnt="7">
        <dgm:presLayoutVars>
          <dgm:chMax val="1"/>
          <dgm:chPref val="1"/>
        </dgm:presLayoutVars>
      </dgm:prSet>
      <dgm:spPr/>
    </dgm:pt>
    <dgm:pt modelId="{B9F3BAD1-5F38-431A-BC84-41A1BA10FFEC}" type="pres">
      <dgm:prSet presAssocID="{EB9B03B9-9410-4256-A716-5005DF22C12E}" presName="sibTrans" presStyleCnt="0"/>
      <dgm:spPr/>
    </dgm:pt>
    <dgm:pt modelId="{0233D11D-B613-4C79-8B16-8FCD34B05C28}" type="pres">
      <dgm:prSet presAssocID="{8C622CE4-8ACA-442E-9922-8E652CB3743E}" presName="compNode" presStyleCnt="0"/>
      <dgm:spPr/>
    </dgm:pt>
    <dgm:pt modelId="{69C49EC8-F4E4-4DBC-8566-59B45C70FFF1}" type="pres">
      <dgm:prSet presAssocID="{8C622CE4-8ACA-442E-9922-8E652CB3743E}" presName="iconBgRect" presStyleLbl="bgShp" presStyleIdx="2" presStyleCnt="7"/>
      <dgm:spPr/>
    </dgm:pt>
    <dgm:pt modelId="{547071C1-D146-4FAF-9C92-A6A00EAAFA00}" type="pres">
      <dgm:prSet presAssocID="{8C622CE4-8ACA-442E-9922-8E652CB3743E}"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0236AD54-F099-421D-A589-A50D559F0028}" type="pres">
      <dgm:prSet presAssocID="{8C622CE4-8ACA-442E-9922-8E652CB3743E}" presName="spaceRect" presStyleCnt="0"/>
      <dgm:spPr/>
    </dgm:pt>
    <dgm:pt modelId="{AE7F41EA-0B52-477D-9412-F7D90A0F6E15}" type="pres">
      <dgm:prSet presAssocID="{8C622CE4-8ACA-442E-9922-8E652CB3743E}" presName="textRect" presStyleLbl="revTx" presStyleIdx="2" presStyleCnt="7">
        <dgm:presLayoutVars>
          <dgm:chMax val="1"/>
          <dgm:chPref val="1"/>
        </dgm:presLayoutVars>
      </dgm:prSet>
      <dgm:spPr/>
    </dgm:pt>
    <dgm:pt modelId="{5179EF7F-FE4F-4672-AAF0-A3CC0E44F43E}" type="pres">
      <dgm:prSet presAssocID="{95946A88-A038-4288-A1EB-896DE4B3DC1A}" presName="sibTrans" presStyleCnt="0"/>
      <dgm:spPr/>
    </dgm:pt>
    <dgm:pt modelId="{0229B490-1B55-475C-8992-596FDB744EEE}" type="pres">
      <dgm:prSet presAssocID="{853DD107-E08D-4880-81EC-B8610306A5CF}" presName="compNode" presStyleCnt="0"/>
      <dgm:spPr/>
    </dgm:pt>
    <dgm:pt modelId="{4A65E2D4-C5BC-4B8B-B985-86089A63C440}" type="pres">
      <dgm:prSet presAssocID="{853DD107-E08D-4880-81EC-B8610306A5CF}" presName="iconBgRect" presStyleLbl="bgShp" presStyleIdx="3" presStyleCnt="7"/>
      <dgm:spPr/>
    </dgm:pt>
    <dgm:pt modelId="{878184BB-75B0-41E9-824D-92F6C94F8711}" type="pres">
      <dgm:prSet presAssocID="{853DD107-E08D-4880-81EC-B8610306A5CF}"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4B900D95-3426-4E19-8F31-693B4BB6A89C}" type="pres">
      <dgm:prSet presAssocID="{853DD107-E08D-4880-81EC-B8610306A5CF}" presName="spaceRect" presStyleCnt="0"/>
      <dgm:spPr/>
    </dgm:pt>
    <dgm:pt modelId="{069B36FA-DCD8-4726-9656-EE9C6AF6DB1B}" type="pres">
      <dgm:prSet presAssocID="{853DD107-E08D-4880-81EC-B8610306A5CF}" presName="textRect" presStyleLbl="revTx" presStyleIdx="3" presStyleCnt="7">
        <dgm:presLayoutVars>
          <dgm:chMax val="1"/>
          <dgm:chPref val="1"/>
        </dgm:presLayoutVars>
      </dgm:prSet>
      <dgm:spPr/>
    </dgm:pt>
    <dgm:pt modelId="{50C8FFAA-A1A3-4C7F-BB65-ED7BF9197A24}" type="pres">
      <dgm:prSet presAssocID="{C178F5BE-91DE-4B06-ABE8-77AD3FB2FF89}" presName="sibTrans" presStyleCnt="0"/>
      <dgm:spPr/>
    </dgm:pt>
    <dgm:pt modelId="{87781882-9842-443A-BB5E-98161F35CA4F}" type="pres">
      <dgm:prSet presAssocID="{3C41F0E5-768F-4EEC-AC0A-42A9C09C0F5D}" presName="compNode" presStyleCnt="0"/>
      <dgm:spPr/>
    </dgm:pt>
    <dgm:pt modelId="{7F65C20F-9327-4DE0-B505-6DB5C793A8AD}" type="pres">
      <dgm:prSet presAssocID="{3C41F0E5-768F-4EEC-AC0A-42A9C09C0F5D}" presName="iconBgRect" presStyleLbl="bgShp" presStyleIdx="4" presStyleCnt="7"/>
      <dgm:spPr/>
    </dgm:pt>
    <dgm:pt modelId="{10BA1896-6AAF-4025-8051-18FF18CCE467}" type="pres">
      <dgm:prSet presAssocID="{3C41F0E5-768F-4EEC-AC0A-42A9C09C0F5D}"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ullseye"/>
        </a:ext>
      </dgm:extLst>
    </dgm:pt>
    <dgm:pt modelId="{9DA5F5FB-D251-4105-871E-3C14314A49C1}" type="pres">
      <dgm:prSet presAssocID="{3C41F0E5-768F-4EEC-AC0A-42A9C09C0F5D}" presName="spaceRect" presStyleCnt="0"/>
      <dgm:spPr/>
    </dgm:pt>
    <dgm:pt modelId="{A727B275-4E7A-4EC3-8F1C-ED7380FD4DDE}" type="pres">
      <dgm:prSet presAssocID="{3C41F0E5-768F-4EEC-AC0A-42A9C09C0F5D}" presName="textRect" presStyleLbl="revTx" presStyleIdx="4" presStyleCnt="7">
        <dgm:presLayoutVars>
          <dgm:chMax val="1"/>
          <dgm:chPref val="1"/>
        </dgm:presLayoutVars>
      </dgm:prSet>
      <dgm:spPr/>
    </dgm:pt>
    <dgm:pt modelId="{C439B98D-44D6-43F0-8C3E-C1510FA9110F}" type="pres">
      <dgm:prSet presAssocID="{FA024E54-CB4A-46A1-AAA1-D069A4630814}" presName="sibTrans" presStyleCnt="0"/>
      <dgm:spPr/>
    </dgm:pt>
    <dgm:pt modelId="{BEFDCD19-B473-40E7-8CDE-A286A96C6ED3}" type="pres">
      <dgm:prSet presAssocID="{DEA54F5B-AFDE-451C-ABBD-60E3CB7FC2A2}" presName="compNode" presStyleCnt="0"/>
      <dgm:spPr/>
    </dgm:pt>
    <dgm:pt modelId="{D7252862-4316-44C2-8763-C3EBC8200012}" type="pres">
      <dgm:prSet presAssocID="{DEA54F5B-AFDE-451C-ABBD-60E3CB7FC2A2}" presName="iconBgRect" presStyleLbl="bgShp" presStyleIdx="5" presStyleCnt="7"/>
      <dgm:spPr/>
    </dgm:pt>
    <dgm:pt modelId="{B3EF156B-1CEA-4723-A6E3-D36E095F7644}" type="pres">
      <dgm:prSet presAssocID="{DEA54F5B-AFDE-451C-ABBD-60E3CB7FC2A2}"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oney"/>
        </a:ext>
      </dgm:extLst>
    </dgm:pt>
    <dgm:pt modelId="{788634D6-2B6B-42D8-89CF-B5FB019BF565}" type="pres">
      <dgm:prSet presAssocID="{DEA54F5B-AFDE-451C-ABBD-60E3CB7FC2A2}" presName="spaceRect" presStyleCnt="0"/>
      <dgm:spPr/>
    </dgm:pt>
    <dgm:pt modelId="{BFFC1E00-BAA9-4B4E-9EAA-8171FD01F852}" type="pres">
      <dgm:prSet presAssocID="{DEA54F5B-AFDE-451C-ABBD-60E3CB7FC2A2}" presName="textRect" presStyleLbl="revTx" presStyleIdx="5" presStyleCnt="7">
        <dgm:presLayoutVars>
          <dgm:chMax val="1"/>
          <dgm:chPref val="1"/>
        </dgm:presLayoutVars>
      </dgm:prSet>
      <dgm:spPr/>
    </dgm:pt>
    <dgm:pt modelId="{536F4C9F-4B2B-4E90-A1B3-B70106DB467F}" type="pres">
      <dgm:prSet presAssocID="{7D23B25C-1D96-40B1-9510-2CFFF17D2358}" presName="sibTrans" presStyleCnt="0"/>
      <dgm:spPr/>
    </dgm:pt>
    <dgm:pt modelId="{5C89A601-CF0B-4B67-9788-AA55133C7B46}" type="pres">
      <dgm:prSet presAssocID="{B0DC0EF8-B009-4698-ADB2-0E3127BD5E35}" presName="compNode" presStyleCnt="0"/>
      <dgm:spPr/>
    </dgm:pt>
    <dgm:pt modelId="{B89B9A60-13ED-4716-A6AE-9C881C85DC8A}" type="pres">
      <dgm:prSet presAssocID="{B0DC0EF8-B009-4698-ADB2-0E3127BD5E35}" presName="iconBgRect" presStyleLbl="bgShp" presStyleIdx="6" presStyleCnt="7"/>
      <dgm:spPr/>
    </dgm:pt>
    <dgm:pt modelId="{87ECA5EA-071D-4D7C-837F-90C134CC8773}" type="pres">
      <dgm:prSet presAssocID="{B0DC0EF8-B009-4698-ADB2-0E3127BD5E35}"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Gavel"/>
        </a:ext>
      </dgm:extLst>
    </dgm:pt>
    <dgm:pt modelId="{A158A36E-B5D0-4939-A6DD-679FD1EBA6F3}" type="pres">
      <dgm:prSet presAssocID="{B0DC0EF8-B009-4698-ADB2-0E3127BD5E35}" presName="spaceRect" presStyleCnt="0"/>
      <dgm:spPr/>
    </dgm:pt>
    <dgm:pt modelId="{758EAA91-F3B0-4E56-83DE-6AA83F2E581D}" type="pres">
      <dgm:prSet presAssocID="{B0DC0EF8-B009-4698-ADB2-0E3127BD5E35}" presName="textRect" presStyleLbl="revTx" presStyleIdx="6" presStyleCnt="7">
        <dgm:presLayoutVars>
          <dgm:chMax val="1"/>
          <dgm:chPref val="1"/>
        </dgm:presLayoutVars>
      </dgm:prSet>
      <dgm:spPr/>
    </dgm:pt>
  </dgm:ptLst>
  <dgm:cxnLst>
    <dgm:cxn modelId="{94912C00-4F07-4932-A4AA-AB9E3A3CF833}" type="presOf" srcId="{D5E98D72-5A5A-435F-91AD-8C9550B91362}" destId="{EB08AA9F-177A-4843-AAC5-FD9A5219FD98}" srcOrd="0" destOrd="0" presId="urn:microsoft.com/office/officeart/2018/5/layout/IconCircleLabelList"/>
    <dgm:cxn modelId="{74980701-32DD-4BE1-A948-100961F5E74E}" srcId="{D5E98D72-5A5A-435F-91AD-8C9550B91362}" destId="{3C41F0E5-768F-4EEC-AC0A-42A9C09C0F5D}" srcOrd="4" destOrd="0" parTransId="{A6153D0B-4903-467A-ADC6-05216594B0C9}" sibTransId="{FA024E54-CB4A-46A1-AAA1-D069A4630814}"/>
    <dgm:cxn modelId="{F5A81903-2FC3-4B71-8E1A-752A9022F915}" srcId="{D5E98D72-5A5A-435F-91AD-8C9550B91362}" destId="{FE6A732B-44FA-463B-AA31-58EB3E038A6E}" srcOrd="0" destOrd="0" parTransId="{F93588A2-69D8-4697-AAF5-E51A34123ABE}" sibTransId="{6AB18D5F-F7A9-4F1B-9DB5-B9BFBB11E406}"/>
    <dgm:cxn modelId="{A318DA03-493C-41E0-A3F0-50B48DB6CA21}" type="presOf" srcId="{853DD107-E08D-4880-81EC-B8610306A5CF}" destId="{069B36FA-DCD8-4726-9656-EE9C6AF6DB1B}" srcOrd="0" destOrd="0" presId="urn:microsoft.com/office/officeart/2018/5/layout/IconCircleLabelList"/>
    <dgm:cxn modelId="{9CC3B714-5D99-4C17-9F9F-DD540E2E9316}" srcId="{D5E98D72-5A5A-435F-91AD-8C9550B91362}" destId="{DEA54F5B-AFDE-451C-ABBD-60E3CB7FC2A2}" srcOrd="5" destOrd="0" parTransId="{C85531C3-2F00-4038-A907-E939B7F1DE92}" sibTransId="{7D23B25C-1D96-40B1-9510-2CFFF17D2358}"/>
    <dgm:cxn modelId="{1A31795B-8F20-4C66-9D27-13987279FAE0}" type="presOf" srcId="{FE6A732B-44FA-463B-AA31-58EB3E038A6E}" destId="{EC10420D-858A-4DFF-9C30-216C29125296}" srcOrd="0" destOrd="0" presId="urn:microsoft.com/office/officeart/2018/5/layout/IconCircleLabelList"/>
    <dgm:cxn modelId="{E17A8C48-828B-4C41-B206-DF815958EA92}" type="presOf" srcId="{B0DC0EF8-B009-4698-ADB2-0E3127BD5E35}" destId="{758EAA91-F3B0-4E56-83DE-6AA83F2E581D}" srcOrd="0" destOrd="0" presId="urn:microsoft.com/office/officeart/2018/5/layout/IconCircleLabelList"/>
    <dgm:cxn modelId="{FEBC726D-8987-494D-9650-E756401A9647}" srcId="{D5E98D72-5A5A-435F-91AD-8C9550B91362}" destId="{8C622CE4-8ACA-442E-9922-8E652CB3743E}" srcOrd="2" destOrd="0" parTransId="{15C8EB47-353C-41F3-B94C-DF5CB27677C3}" sibTransId="{95946A88-A038-4288-A1EB-896DE4B3DC1A}"/>
    <dgm:cxn modelId="{2C457174-F3B4-443F-BACE-428E2623606B}" type="presOf" srcId="{8C622CE4-8ACA-442E-9922-8E652CB3743E}" destId="{AE7F41EA-0B52-477D-9412-F7D90A0F6E15}" srcOrd="0" destOrd="0" presId="urn:microsoft.com/office/officeart/2018/5/layout/IconCircleLabelList"/>
    <dgm:cxn modelId="{C73D347A-BED8-4C4E-AF52-266A3901CF0F}" type="presOf" srcId="{B1F7EC23-1806-4664-B5FE-4D086CFDC0D2}" destId="{D0E7B888-DF7E-42E4-809A-941DBFF2930C}" srcOrd="0" destOrd="0" presId="urn:microsoft.com/office/officeart/2018/5/layout/IconCircleLabelList"/>
    <dgm:cxn modelId="{D351027B-DBF5-4895-B46B-D25F11C91D6C}" srcId="{D5E98D72-5A5A-435F-91AD-8C9550B91362}" destId="{B1F7EC23-1806-4664-B5FE-4D086CFDC0D2}" srcOrd="1" destOrd="0" parTransId="{56E50D2C-B4EF-44DF-AA77-946F1A70AB8D}" sibTransId="{EB9B03B9-9410-4256-A716-5005DF22C12E}"/>
    <dgm:cxn modelId="{A2FD8980-73C8-41C2-9369-AA8AFA5F7066}" type="presOf" srcId="{3C41F0E5-768F-4EEC-AC0A-42A9C09C0F5D}" destId="{A727B275-4E7A-4EC3-8F1C-ED7380FD4DDE}" srcOrd="0" destOrd="0" presId="urn:microsoft.com/office/officeart/2018/5/layout/IconCircleLabelList"/>
    <dgm:cxn modelId="{116AF79F-627F-4909-B42F-82CD91B4271A}" type="presOf" srcId="{DEA54F5B-AFDE-451C-ABBD-60E3CB7FC2A2}" destId="{BFFC1E00-BAA9-4B4E-9EAA-8171FD01F852}" srcOrd="0" destOrd="0" presId="urn:microsoft.com/office/officeart/2018/5/layout/IconCircleLabelList"/>
    <dgm:cxn modelId="{00988CF0-B8BE-44BD-8CCD-A4E1E9CA3EA2}" srcId="{D5E98D72-5A5A-435F-91AD-8C9550B91362}" destId="{853DD107-E08D-4880-81EC-B8610306A5CF}" srcOrd="3" destOrd="0" parTransId="{5F15D2B7-CC5C-4823-B450-0C0120D05201}" sibTransId="{C178F5BE-91DE-4B06-ABE8-77AD3FB2FF89}"/>
    <dgm:cxn modelId="{8DB655FB-4383-46CA-AFE9-61729146940F}" srcId="{D5E98D72-5A5A-435F-91AD-8C9550B91362}" destId="{B0DC0EF8-B009-4698-ADB2-0E3127BD5E35}" srcOrd="6" destOrd="0" parTransId="{5D902517-E465-4F3C-B85A-BE48549C2FA5}" sibTransId="{A0F396BC-9C73-437E-A92D-542B232B0A2A}"/>
    <dgm:cxn modelId="{C0C8AF71-FA01-4258-BD58-F830BEFA3CC1}" type="presParOf" srcId="{EB08AA9F-177A-4843-AAC5-FD9A5219FD98}" destId="{C1673F0D-836C-4C56-A323-59A2400FEF99}" srcOrd="0" destOrd="0" presId="urn:microsoft.com/office/officeart/2018/5/layout/IconCircleLabelList"/>
    <dgm:cxn modelId="{5C3A708F-9608-483F-AF23-B78E07AE5AAC}" type="presParOf" srcId="{C1673F0D-836C-4C56-A323-59A2400FEF99}" destId="{FAE3679F-B84A-4A63-A4DF-157E57D7D1F8}" srcOrd="0" destOrd="0" presId="urn:microsoft.com/office/officeart/2018/5/layout/IconCircleLabelList"/>
    <dgm:cxn modelId="{4DAC5D53-9E23-49D8-8885-BBF51D125073}" type="presParOf" srcId="{C1673F0D-836C-4C56-A323-59A2400FEF99}" destId="{71DE3509-FB78-48AE-898E-D9A9A74C9863}" srcOrd="1" destOrd="0" presId="urn:microsoft.com/office/officeart/2018/5/layout/IconCircleLabelList"/>
    <dgm:cxn modelId="{72C62913-9E2C-4E5A-84A6-E5E600B70751}" type="presParOf" srcId="{C1673F0D-836C-4C56-A323-59A2400FEF99}" destId="{D569BA25-44A2-42BD-B590-A5C01960618B}" srcOrd="2" destOrd="0" presId="urn:microsoft.com/office/officeart/2018/5/layout/IconCircleLabelList"/>
    <dgm:cxn modelId="{DD5F7568-529F-42A3-A587-A06507F40BAA}" type="presParOf" srcId="{C1673F0D-836C-4C56-A323-59A2400FEF99}" destId="{EC10420D-858A-4DFF-9C30-216C29125296}" srcOrd="3" destOrd="0" presId="urn:microsoft.com/office/officeart/2018/5/layout/IconCircleLabelList"/>
    <dgm:cxn modelId="{F1FC68BD-5302-4F82-AF1D-1848DC000056}" type="presParOf" srcId="{EB08AA9F-177A-4843-AAC5-FD9A5219FD98}" destId="{7116A93D-07CB-484C-838F-EF9D2AF8A68A}" srcOrd="1" destOrd="0" presId="urn:microsoft.com/office/officeart/2018/5/layout/IconCircleLabelList"/>
    <dgm:cxn modelId="{14858666-B1B7-477D-A19E-5E92839526BC}" type="presParOf" srcId="{EB08AA9F-177A-4843-AAC5-FD9A5219FD98}" destId="{9EA286AD-7C80-409D-A357-1FB76F9D0D9F}" srcOrd="2" destOrd="0" presId="urn:microsoft.com/office/officeart/2018/5/layout/IconCircleLabelList"/>
    <dgm:cxn modelId="{2FF78B9C-41BB-4305-983E-48A5C877124F}" type="presParOf" srcId="{9EA286AD-7C80-409D-A357-1FB76F9D0D9F}" destId="{D68C2A45-EA77-453B-B07F-6DC63113AFA9}" srcOrd="0" destOrd="0" presId="urn:microsoft.com/office/officeart/2018/5/layout/IconCircleLabelList"/>
    <dgm:cxn modelId="{160C9261-3564-4ACD-9E2B-32F58123482B}" type="presParOf" srcId="{9EA286AD-7C80-409D-A357-1FB76F9D0D9F}" destId="{FF288D06-F7CD-4559-B56D-E74E42F3FC4D}" srcOrd="1" destOrd="0" presId="urn:microsoft.com/office/officeart/2018/5/layout/IconCircleLabelList"/>
    <dgm:cxn modelId="{50C09A33-EB49-4F07-B1C9-5BD37BB00DF1}" type="presParOf" srcId="{9EA286AD-7C80-409D-A357-1FB76F9D0D9F}" destId="{E342526E-4089-4971-B156-C6BBCF5791F4}" srcOrd="2" destOrd="0" presId="urn:microsoft.com/office/officeart/2018/5/layout/IconCircleLabelList"/>
    <dgm:cxn modelId="{10BB5FE8-E484-45AF-96B9-3BE23EC08ADD}" type="presParOf" srcId="{9EA286AD-7C80-409D-A357-1FB76F9D0D9F}" destId="{D0E7B888-DF7E-42E4-809A-941DBFF2930C}" srcOrd="3" destOrd="0" presId="urn:microsoft.com/office/officeart/2018/5/layout/IconCircleLabelList"/>
    <dgm:cxn modelId="{9DB47B70-63EC-47F6-A60F-8B4A446905E3}" type="presParOf" srcId="{EB08AA9F-177A-4843-AAC5-FD9A5219FD98}" destId="{B9F3BAD1-5F38-431A-BC84-41A1BA10FFEC}" srcOrd="3" destOrd="0" presId="urn:microsoft.com/office/officeart/2018/5/layout/IconCircleLabelList"/>
    <dgm:cxn modelId="{815D8018-5F63-40A2-9500-949820331A05}" type="presParOf" srcId="{EB08AA9F-177A-4843-AAC5-FD9A5219FD98}" destId="{0233D11D-B613-4C79-8B16-8FCD34B05C28}" srcOrd="4" destOrd="0" presId="urn:microsoft.com/office/officeart/2018/5/layout/IconCircleLabelList"/>
    <dgm:cxn modelId="{F4988C7D-8D4B-4BBA-980A-525EA0A6277C}" type="presParOf" srcId="{0233D11D-B613-4C79-8B16-8FCD34B05C28}" destId="{69C49EC8-F4E4-4DBC-8566-59B45C70FFF1}" srcOrd="0" destOrd="0" presId="urn:microsoft.com/office/officeart/2018/5/layout/IconCircleLabelList"/>
    <dgm:cxn modelId="{64F8B610-00F7-4926-B094-2CBBFCBD971E}" type="presParOf" srcId="{0233D11D-B613-4C79-8B16-8FCD34B05C28}" destId="{547071C1-D146-4FAF-9C92-A6A00EAAFA00}" srcOrd="1" destOrd="0" presId="urn:microsoft.com/office/officeart/2018/5/layout/IconCircleLabelList"/>
    <dgm:cxn modelId="{42D3C5F1-03C2-40A2-BE3E-1FABD283B62F}" type="presParOf" srcId="{0233D11D-B613-4C79-8B16-8FCD34B05C28}" destId="{0236AD54-F099-421D-A589-A50D559F0028}" srcOrd="2" destOrd="0" presId="urn:microsoft.com/office/officeart/2018/5/layout/IconCircleLabelList"/>
    <dgm:cxn modelId="{038708B5-7439-4A25-B6A2-6EE4B79BA6EE}" type="presParOf" srcId="{0233D11D-B613-4C79-8B16-8FCD34B05C28}" destId="{AE7F41EA-0B52-477D-9412-F7D90A0F6E15}" srcOrd="3" destOrd="0" presId="urn:microsoft.com/office/officeart/2018/5/layout/IconCircleLabelList"/>
    <dgm:cxn modelId="{F1592066-D4A5-4389-ABF7-0C2D7E54DE45}" type="presParOf" srcId="{EB08AA9F-177A-4843-AAC5-FD9A5219FD98}" destId="{5179EF7F-FE4F-4672-AAF0-A3CC0E44F43E}" srcOrd="5" destOrd="0" presId="urn:microsoft.com/office/officeart/2018/5/layout/IconCircleLabelList"/>
    <dgm:cxn modelId="{1D45D584-53F2-47A0-AA0B-2B250BAA0D74}" type="presParOf" srcId="{EB08AA9F-177A-4843-AAC5-FD9A5219FD98}" destId="{0229B490-1B55-475C-8992-596FDB744EEE}" srcOrd="6" destOrd="0" presId="urn:microsoft.com/office/officeart/2018/5/layout/IconCircleLabelList"/>
    <dgm:cxn modelId="{8211F8BD-61D2-42CB-8046-C92AAB0814AB}" type="presParOf" srcId="{0229B490-1B55-475C-8992-596FDB744EEE}" destId="{4A65E2D4-C5BC-4B8B-B985-86089A63C440}" srcOrd="0" destOrd="0" presId="urn:microsoft.com/office/officeart/2018/5/layout/IconCircleLabelList"/>
    <dgm:cxn modelId="{40024272-7D37-479F-AA4E-7FEC0038A61D}" type="presParOf" srcId="{0229B490-1B55-475C-8992-596FDB744EEE}" destId="{878184BB-75B0-41E9-824D-92F6C94F8711}" srcOrd="1" destOrd="0" presId="urn:microsoft.com/office/officeart/2018/5/layout/IconCircleLabelList"/>
    <dgm:cxn modelId="{35690BC3-327E-4EE0-9F58-8304F5E0EA9B}" type="presParOf" srcId="{0229B490-1B55-475C-8992-596FDB744EEE}" destId="{4B900D95-3426-4E19-8F31-693B4BB6A89C}" srcOrd="2" destOrd="0" presId="urn:microsoft.com/office/officeart/2018/5/layout/IconCircleLabelList"/>
    <dgm:cxn modelId="{1B0BB029-86F6-4B9B-A7F0-00FA9278D77A}" type="presParOf" srcId="{0229B490-1B55-475C-8992-596FDB744EEE}" destId="{069B36FA-DCD8-4726-9656-EE9C6AF6DB1B}" srcOrd="3" destOrd="0" presId="urn:microsoft.com/office/officeart/2018/5/layout/IconCircleLabelList"/>
    <dgm:cxn modelId="{59B254EA-28FB-4FA0-8497-ECD65AC5DAE5}" type="presParOf" srcId="{EB08AA9F-177A-4843-AAC5-FD9A5219FD98}" destId="{50C8FFAA-A1A3-4C7F-BB65-ED7BF9197A24}" srcOrd="7" destOrd="0" presId="urn:microsoft.com/office/officeart/2018/5/layout/IconCircleLabelList"/>
    <dgm:cxn modelId="{FE1D0D01-DA86-4663-A07F-E106509B4066}" type="presParOf" srcId="{EB08AA9F-177A-4843-AAC5-FD9A5219FD98}" destId="{87781882-9842-443A-BB5E-98161F35CA4F}" srcOrd="8" destOrd="0" presId="urn:microsoft.com/office/officeart/2018/5/layout/IconCircleLabelList"/>
    <dgm:cxn modelId="{8DAB9321-E4A3-4042-8497-198973CCA602}" type="presParOf" srcId="{87781882-9842-443A-BB5E-98161F35CA4F}" destId="{7F65C20F-9327-4DE0-B505-6DB5C793A8AD}" srcOrd="0" destOrd="0" presId="urn:microsoft.com/office/officeart/2018/5/layout/IconCircleLabelList"/>
    <dgm:cxn modelId="{89C78296-8D6E-4AE9-AC2E-A70DB38D3CA6}" type="presParOf" srcId="{87781882-9842-443A-BB5E-98161F35CA4F}" destId="{10BA1896-6AAF-4025-8051-18FF18CCE467}" srcOrd="1" destOrd="0" presId="urn:microsoft.com/office/officeart/2018/5/layout/IconCircleLabelList"/>
    <dgm:cxn modelId="{8E464829-E300-4422-900B-D6B772D066BD}" type="presParOf" srcId="{87781882-9842-443A-BB5E-98161F35CA4F}" destId="{9DA5F5FB-D251-4105-871E-3C14314A49C1}" srcOrd="2" destOrd="0" presId="urn:microsoft.com/office/officeart/2018/5/layout/IconCircleLabelList"/>
    <dgm:cxn modelId="{0846AF0C-86D5-4910-A9C8-C313CB6AF445}" type="presParOf" srcId="{87781882-9842-443A-BB5E-98161F35CA4F}" destId="{A727B275-4E7A-4EC3-8F1C-ED7380FD4DDE}" srcOrd="3" destOrd="0" presId="urn:microsoft.com/office/officeart/2018/5/layout/IconCircleLabelList"/>
    <dgm:cxn modelId="{C4238FEA-0F22-4C69-8C90-8424CF815AE9}" type="presParOf" srcId="{EB08AA9F-177A-4843-AAC5-FD9A5219FD98}" destId="{C439B98D-44D6-43F0-8C3E-C1510FA9110F}" srcOrd="9" destOrd="0" presId="urn:microsoft.com/office/officeart/2018/5/layout/IconCircleLabelList"/>
    <dgm:cxn modelId="{A3831C87-87CB-4352-8428-FED52A0BAF3C}" type="presParOf" srcId="{EB08AA9F-177A-4843-AAC5-FD9A5219FD98}" destId="{BEFDCD19-B473-40E7-8CDE-A286A96C6ED3}" srcOrd="10" destOrd="0" presId="urn:microsoft.com/office/officeart/2018/5/layout/IconCircleLabelList"/>
    <dgm:cxn modelId="{7B1160EC-F377-498A-B2A5-57F75EE5C12E}" type="presParOf" srcId="{BEFDCD19-B473-40E7-8CDE-A286A96C6ED3}" destId="{D7252862-4316-44C2-8763-C3EBC8200012}" srcOrd="0" destOrd="0" presId="urn:microsoft.com/office/officeart/2018/5/layout/IconCircleLabelList"/>
    <dgm:cxn modelId="{B480AFA8-45B9-4FF0-A606-CAB1C7F74FFD}" type="presParOf" srcId="{BEFDCD19-B473-40E7-8CDE-A286A96C6ED3}" destId="{B3EF156B-1CEA-4723-A6E3-D36E095F7644}" srcOrd="1" destOrd="0" presId="urn:microsoft.com/office/officeart/2018/5/layout/IconCircleLabelList"/>
    <dgm:cxn modelId="{56ABC40D-2327-4727-AD69-04D4D7704477}" type="presParOf" srcId="{BEFDCD19-B473-40E7-8CDE-A286A96C6ED3}" destId="{788634D6-2B6B-42D8-89CF-B5FB019BF565}" srcOrd="2" destOrd="0" presId="urn:microsoft.com/office/officeart/2018/5/layout/IconCircleLabelList"/>
    <dgm:cxn modelId="{645528CB-5F29-46A0-B0EF-8CE3773B1CC0}" type="presParOf" srcId="{BEFDCD19-B473-40E7-8CDE-A286A96C6ED3}" destId="{BFFC1E00-BAA9-4B4E-9EAA-8171FD01F852}" srcOrd="3" destOrd="0" presId="urn:microsoft.com/office/officeart/2018/5/layout/IconCircleLabelList"/>
    <dgm:cxn modelId="{9D9F1B18-6876-4286-A3D4-D80F66863BED}" type="presParOf" srcId="{EB08AA9F-177A-4843-AAC5-FD9A5219FD98}" destId="{536F4C9F-4B2B-4E90-A1B3-B70106DB467F}" srcOrd="11" destOrd="0" presId="urn:microsoft.com/office/officeart/2018/5/layout/IconCircleLabelList"/>
    <dgm:cxn modelId="{7C4758B6-1234-434B-8CED-4ABBEB32ED93}" type="presParOf" srcId="{EB08AA9F-177A-4843-AAC5-FD9A5219FD98}" destId="{5C89A601-CF0B-4B67-9788-AA55133C7B46}" srcOrd="12" destOrd="0" presId="urn:microsoft.com/office/officeart/2018/5/layout/IconCircleLabelList"/>
    <dgm:cxn modelId="{FAB8F1E4-5828-4496-ABC4-F9E303F6A1AB}" type="presParOf" srcId="{5C89A601-CF0B-4B67-9788-AA55133C7B46}" destId="{B89B9A60-13ED-4716-A6AE-9C881C85DC8A}" srcOrd="0" destOrd="0" presId="urn:microsoft.com/office/officeart/2018/5/layout/IconCircleLabelList"/>
    <dgm:cxn modelId="{408BA3FC-1642-4257-A03E-D14C580E1BB5}" type="presParOf" srcId="{5C89A601-CF0B-4B67-9788-AA55133C7B46}" destId="{87ECA5EA-071D-4D7C-837F-90C134CC8773}" srcOrd="1" destOrd="0" presId="urn:microsoft.com/office/officeart/2018/5/layout/IconCircleLabelList"/>
    <dgm:cxn modelId="{87B7C73D-E5D7-45CF-8A06-81450830AAD0}" type="presParOf" srcId="{5C89A601-CF0B-4B67-9788-AA55133C7B46}" destId="{A158A36E-B5D0-4939-A6DD-679FD1EBA6F3}" srcOrd="2" destOrd="0" presId="urn:microsoft.com/office/officeart/2018/5/layout/IconCircleLabelList"/>
    <dgm:cxn modelId="{D170ED1F-E166-4F72-B751-04525B3A92C2}" type="presParOf" srcId="{5C89A601-CF0B-4B67-9788-AA55133C7B46}" destId="{758EAA91-F3B0-4E56-83DE-6AA83F2E581D}"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E3679F-B84A-4A63-A4DF-157E57D7D1F8}">
      <dsp:nvSpPr>
        <dsp:cNvPr id="0" name=""/>
        <dsp:cNvSpPr/>
      </dsp:nvSpPr>
      <dsp:spPr>
        <a:xfrm>
          <a:off x="1073260" y="661"/>
          <a:ext cx="856740" cy="85674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DE3509-FB78-48AE-898E-D9A9A74C9863}">
      <dsp:nvSpPr>
        <dsp:cNvPr id="0" name=""/>
        <dsp:cNvSpPr/>
      </dsp:nvSpPr>
      <dsp:spPr>
        <a:xfrm>
          <a:off x="1255844" y="183245"/>
          <a:ext cx="491572" cy="49157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10420D-858A-4DFF-9C30-216C29125296}">
      <dsp:nvSpPr>
        <dsp:cNvPr id="0" name=""/>
        <dsp:cNvSpPr/>
      </dsp:nvSpPr>
      <dsp:spPr>
        <a:xfrm>
          <a:off x="799384" y="1124255"/>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Introduction to the Business idea</a:t>
          </a:r>
          <a:endParaRPr lang="en-US" sz="1300" kern="1200"/>
        </a:p>
      </dsp:txBody>
      <dsp:txXfrm>
        <a:off x="799384" y="1124255"/>
        <a:ext cx="1404492" cy="561796"/>
      </dsp:txXfrm>
    </dsp:sp>
    <dsp:sp modelId="{D68C2A45-EA77-453B-B07F-6DC63113AFA9}">
      <dsp:nvSpPr>
        <dsp:cNvPr id="0" name=""/>
        <dsp:cNvSpPr/>
      </dsp:nvSpPr>
      <dsp:spPr>
        <a:xfrm>
          <a:off x="2723539" y="661"/>
          <a:ext cx="856740" cy="85674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288D06-F7CD-4559-B56D-E74E42F3FC4D}">
      <dsp:nvSpPr>
        <dsp:cNvPr id="0" name=""/>
        <dsp:cNvSpPr/>
      </dsp:nvSpPr>
      <dsp:spPr>
        <a:xfrm>
          <a:off x="2906123" y="183245"/>
          <a:ext cx="491572" cy="49157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0E7B888-DF7E-42E4-809A-941DBFF2930C}">
      <dsp:nvSpPr>
        <dsp:cNvPr id="0" name=""/>
        <dsp:cNvSpPr/>
      </dsp:nvSpPr>
      <dsp:spPr>
        <a:xfrm>
          <a:off x="2449663" y="1124255"/>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Product and Services</a:t>
          </a:r>
          <a:endParaRPr lang="en-US" sz="1300" kern="1200"/>
        </a:p>
      </dsp:txBody>
      <dsp:txXfrm>
        <a:off x="2449663" y="1124255"/>
        <a:ext cx="1404492" cy="561796"/>
      </dsp:txXfrm>
    </dsp:sp>
    <dsp:sp modelId="{69C49EC8-F4E4-4DBC-8566-59B45C70FFF1}">
      <dsp:nvSpPr>
        <dsp:cNvPr id="0" name=""/>
        <dsp:cNvSpPr/>
      </dsp:nvSpPr>
      <dsp:spPr>
        <a:xfrm>
          <a:off x="4373817" y="661"/>
          <a:ext cx="856740" cy="85674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7071C1-D146-4FAF-9C92-A6A00EAAFA00}">
      <dsp:nvSpPr>
        <dsp:cNvPr id="0" name=""/>
        <dsp:cNvSpPr/>
      </dsp:nvSpPr>
      <dsp:spPr>
        <a:xfrm>
          <a:off x="4556401" y="183245"/>
          <a:ext cx="491572" cy="49157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E7F41EA-0B52-477D-9412-F7D90A0F6E15}">
      <dsp:nvSpPr>
        <dsp:cNvPr id="0" name=""/>
        <dsp:cNvSpPr/>
      </dsp:nvSpPr>
      <dsp:spPr>
        <a:xfrm>
          <a:off x="4099941" y="1124255"/>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Management Structure</a:t>
          </a:r>
          <a:endParaRPr lang="en-US" sz="1300" kern="1200"/>
        </a:p>
      </dsp:txBody>
      <dsp:txXfrm>
        <a:off x="4099941" y="1124255"/>
        <a:ext cx="1404492" cy="561796"/>
      </dsp:txXfrm>
    </dsp:sp>
    <dsp:sp modelId="{4A65E2D4-C5BC-4B8B-B985-86089A63C440}">
      <dsp:nvSpPr>
        <dsp:cNvPr id="0" name=""/>
        <dsp:cNvSpPr/>
      </dsp:nvSpPr>
      <dsp:spPr>
        <a:xfrm>
          <a:off x="6024095" y="661"/>
          <a:ext cx="856740" cy="85674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8184BB-75B0-41E9-824D-92F6C94F8711}">
      <dsp:nvSpPr>
        <dsp:cNvPr id="0" name=""/>
        <dsp:cNvSpPr/>
      </dsp:nvSpPr>
      <dsp:spPr>
        <a:xfrm>
          <a:off x="6206679" y="183245"/>
          <a:ext cx="491572" cy="49157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69B36FA-DCD8-4726-9656-EE9C6AF6DB1B}">
      <dsp:nvSpPr>
        <dsp:cNvPr id="0" name=""/>
        <dsp:cNvSpPr/>
      </dsp:nvSpPr>
      <dsp:spPr>
        <a:xfrm>
          <a:off x="5750219" y="1124255"/>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Pestel Analysis</a:t>
          </a:r>
          <a:endParaRPr lang="en-US" sz="1300" kern="1200"/>
        </a:p>
      </dsp:txBody>
      <dsp:txXfrm>
        <a:off x="5750219" y="1124255"/>
        <a:ext cx="1404492" cy="561796"/>
      </dsp:txXfrm>
    </dsp:sp>
    <dsp:sp modelId="{7F65C20F-9327-4DE0-B505-6DB5C793A8AD}">
      <dsp:nvSpPr>
        <dsp:cNvPr id="0" name=""/>
        <dsp:cNvSpPr/>
      </dsp:nvSpPr>
      <dsp:spPr>
        <a:xfrm>
          <a:off x="7674374" y="661"/>
          <a:ext cx="856740" cy="85674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BA1896-6AAF-4025-8051-18FF18CCE467}">
      <dsp:nvSpPr>
        <dsp:cNvPr id="0" name=""/>
        <dsp:cNvSpPr/>
      </dsp:nvSpPr>
      <dsp:spPr>
        <a:xfrm>
          <a:off x="7856958" y="183245"/>
          <a:ext cx="491572" cy="49157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727B275-4E7A-4EC3-8F1C-ED7380FD4DDE}">
      <dsp:nvSpPr>
        <dsp:cNvPr id="0" name=""/>
        <dsp:cNvSpPr/>
      </dsp:nvSpPr>
      <dsp:spPr>
        <a:xfrm>
          <a:off x="7400498" y="1124255"/>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Marketing strategy</a:t>
          </a:r>
          <a:endParaRPr lang="en-US" sz="1300" kern="1200"/>
        </a:p>
      </dsp:txBody>
      <dsp:txXfrm>
        <a:off x="7400498" y="1124255"/>
        <a:ext cx="1404492" cy="561796"/>
      </dsp:txXfrm>
    </dsp:sp>
    <dsp:sp modelId="{D7252862-4316-44C2-8763-C3EBC8200012}">
      <dsp:nvSpPr>
        <dsp:cNvPr id="0" name=""/>
        <dsp:cNvSpPr/>
      </dsp:nvSpPr>
      <dsp:spPr>
        <a:xfrm>
          <a:off x="3548678" y="2037175"/>
          <a:ext cx="856740" cy="85674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EF156B-1CEA-4723-A6E3-D36E095F7644}">
      <dsp:nvSpPr>
        <dsp:cNvPr id="0" name=""/>
        <dsp:cNvSpPr/>
      </dsp:nvSpPr>
      <dsp:spPr>
        <a:xfrm>
          <a:off x="3731262" y="2219759"/>
          <a:ext cx="491572" cy="49157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FFC1E00-BAA9-4B4E-9EAA-8171FD01F852}">
      <dsp:nvSpPr>
        <dsp:cNvPr id="0" name=""/>
        <dsp:cNvSpPr/>
      </dsp:nvSpPr>
      <dsp:spPr>
        <a:xfrm>
          <a:off x="3274802" y="3160768"/>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Funding Requirements</a:t>
          </a:r>
          <a:endParaRPr lang="en-US" sz="1300" kern="1200"/>
        </a:p>
      </dsp:txBody>
      <dsp:txXfrm>
        <a:off x="3274802" y="3160768"/>
        <a:ext cx="1404492" cy="561796"/>
      </dsp:txXfrm>
    </dsp:sp>
    <dsp:sp modelId="{B89B9A60-13ED-4716-A6AE-9C881C85DC8A}">
      <dsp:nvSpPr>
        <dsp:cNvPr id="0" name=""/>
        <dsp:cNvSpPr/>
      </dsp:nvSpPr>
      <dsp:spPr>
        <a:xfrm>
          <a:off x="5198956" y="2037175"/>
          <a:ext cx="856740" cy="85674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ECA5EA-071D-4D7C-837F-90C134CC8773}">
      <dsp:nvSpPr>
        <dsp:cNvPr id="0" name=""/>
        <dsp:cNvSpPr/>
      </dsp:nvSpPr>
      <dsp:spPr>
        <a:xfrm>
          <a:off x="5381540" y="2219759"/>
          <a:ext cx="491572" cy="49157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58EAA91-F3B0-4E56-83DE-6AA83F2E581D}">
      <dsp:nvSpPr>
        <dsp:cNvPr id="0" name=""/>
        <dsp:cNvSpPr/>
      </dsp:nvSpPr>
      <dsp:spPr>
        <a:xfrm>
          <a:off x="4925080" y="3160768"/>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Conclusion</a:t>
          </a:r>
          <a:endParaRPr lang="en-US" sz="1300" kern="1200"/>
        </a:p>
      </dsp:txBody>
      <dsp:txXfrm>
        <a:off x="4925080" y="3160768"/>
        <a:ext cx="1404492" cy="561796"/>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527855-E5FB-459A-88CA-5161635F93EA}" type="datetimeFigureOut">
              <a:rPr lang="en-GB" smtClean="0"/>
              <a:t>06/12/2025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EE6F7A-E2AF-49E3-8EE8-33F34848BD44}" type="slidenum">
              <a:rPr lang="en-GB" smtClean="0"/>
              <a:t>‹#›</a:t>
            </a:fld>
            <a:endParaRPr lang="en-GB"/>
          </a:p>
        </p:txBody>
      </p:sp>
    </p:spTree>
    <p:extLst>
      <p:ext uri="{BB962C8B-B14F-4D97-AF65-F5344CB8AC3E}">
        <p14:creationId xmlns:p14="http://schemas.microsoft.com/office/powerpoint/2010/main" val="33292108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3EE6F7A-E2AF-49E3-8EE8-33F34848BD44}" type="slidenum">
              <a:rPr lang="en-GB" smtClean="0"/>
              <a:t>14</a:t>
            </a:fld>
            <a:endParaRPr lang="en-GB"/>
          </a:p>
        </p:txBody>
      </p:sp>
    </p:spTree>
    <p:extLst>
      <p:ext uri="{BB962C8B-B14F-4D97-AF65-F5344CB8AC3E}">
        <p14:creationId xmlns:p14="http://schemas.microsoft.com/office/powerpoint/2010/main" val="2090189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FFB3872-1A99-40E5-9A7D-DFB9A3780BFD}" type="datetimeFigureOut">
              <a:rPr lang="en-GB" smtClean="0"/>
              <a:t>06/12/2025</a:t>
            </a:fld>
            <a:endParaRPr lang="en-GB"/>
          </a:p>
        </p:txBody>
      </p:sp>
      <p:sp>
        <p:nvSpPr>
          <p:cNvPr id="5" name="Footer Placeholder 4"/>
          <p:cNvSpPr>
            <a:spLocks noGrp="1"/>
          </p:cNvSpPr>
          <p:nvPr>
            <p:ph type="ftr" sz="quarter" idx="11"/>
          </p:nvPr>
        </p:nvSpPr>
        <p:spPr>
          <a:xfrm>
            <a:off x="1451579" y="329307"/>
            <a:ext cx="5626774" cy="309201"/>
          </a:xfrm>
        </p:spPr>
        <p:txBody>
          <a:bodyPr/>
          <a:lstStyle/>
          <a:p>
            <a:endParaRPr lang="en-GB"/>
          </a:p>
        </p:txBody>
      </p:sp>
      <p:sp>
        <p:nvSpPr>
          <p:cNvPr id="6" name="Slide Number Placeholder 5"/>
          <p:cNvSpPr>
            <a:spLocks noGrp="1"/>
          </p:cNvSpPr>
          <p:nvPr>
            <p:ph type="sldNum" sz="quarter" idx="12"/>
          </p:nvPr>
        </p:nvSpPr>
        <p:spPr>
          <a:xfrm>
            <a:off x="476834" y="798973"/>
            <a:ext cx="811019" cy="503578"/>
          </a:xfrm>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1691028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FB3872-1A99-40E5-9A7D-DFB9A3780BFD}" type="datetimeFigureOut">
              <a:rPr lang="en-GB" smtClean="0"/>
              <a:t>06/12/2025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1457579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en-US"/>
              <a:t>Click to edit Master title style</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FB3872-1A99-40E5-9A7D-DFB9A3780BFD}" type="datetimeFigureOut">
              <a:rPr lang="en-GB" smtClean="0"/>
              <a:t>06/12/2025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90881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FFB3872-1A99-40E5-9A7D-DFB9A3780BFD}" type="datetimeFigureOut">
              <a:rPr lang="en-GB" smtClean="0"/>
              <a:t>06/12/2025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1329806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488794"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56025" y="2821491"/>
            <a:ext cx="4488794"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FFB3872-1A99-40E5-9A7D-DFB9A3780BFD}" type="datetimeFigureOut">
              <a:rPr lang="en-GB" smtClean="0"/>
              <a:t>06/12/2025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2390296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FFB3872-1A99-40E5-9A7D-DFB9A3780BFD}" type="datetimeFigureOut">
              <a:rPr lang="en-GB" smtClean="0"/>
              <a:t>06/12/2025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2550028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FB3872-1A99-40E5-9A7D-DFB9A3780BFD}" type="datetimeFigureOut">
              <a:rPr lang="en-GB" smtClean="0"/>
              <a:t>06/12/2025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3565889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FFB3872-1A99-40E5-9A7D-DFB9A3780BFD}" type="datetimeFigureOut">
              <a:rPr lang="en-GB" smtClean="0"/>
              <a:t>06/12/2025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1813384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en-US"/>
              <a:t>Click icon to add picture</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FFFB3872-1A99-40E5-9A7D-DFB9A3780BFD}" type="datetimeFigureOut">
              <a:rPr lang="en-GB" smtClean="0"/>
              <a:t>06/12/2025</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1103508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FB3872-1A99-40E5-9A7D-DFB9A3780BFD}" type="datetimeFigureOut">
              <a:rPr lang="en-GB" smtClean="0"/>
              <a:t>06/12/2025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59781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FB3872-1A99-40E5-9A7D-DFB9A3780BFD}" type="datetimeFigureOut">
              <a:rPr lang="en-GB" smtClean="0"/>
              <a:t>06/12/2025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5418E6-585D-45F5-959E-C6909363C4EA}" type="slidenum">
              <a:rPr lang="en-GB" smtClean="0"/>
              <a:t>‹#›</a:t>
            </a:fld>
            <a:endParaRPr lang="en-GB"/>
          </a:p>
        </p:txBody>
      </p:sp>
    </p:spTree>
    <p:extLst>
      <p:ext uri="{BB962C8B-B14F-4D97-AF65-F5344CB8AC3E}">
        <p14:creationId xmlns:p14="http://schemas.microsoft.com/office/powerpoint/2010/main" val="2319251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FFFB3872-1A99-40E5-9A7D-DFB9A3780BFD}" type="datetimeFigureOut">
              <a:rPr lang="en-GB" smtClean="0"/>
              <a:t>06/12/2025</a:t>
            </a:fld>
            <a:endParaRPr lang="en-GB"/>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65418E6-585D-45F5-959E-C6909363C4EA}" type="slidenum">
              <a:rPr lang="en-GB" smtClean="0"/>
              <a:t>‹#›</a:t>
            </a:fld>
            <a:endParaRPr lang="en-GB"/>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0" name="Picture 9"/>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872755"/>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8C3D2-AEBC-10CD-8E7D-C1A6D37983C0}"/>
              </a:ext>
            </a:extLst>
          </p:cNvPr>
          <p:cNvSpPr>
            <a:spLocks noGrp="1"/>
          </p:cNvSpPr>
          <p:nvPr>
            <p:ph type="ctrTitle"/>
          </p:nvPr>
        </p:nvSpPr>
        <p:spPr>
          <a:xfrm>
            <a:off x="6585200" y="967167"/>
            <a:ext cx="4151306" cy="2374516"/>
          </a:xfrm>
        </p:spPr>
        <p:txBody>
          <a:bodyPr>
            <a:normAutofit/>
          </a:bodyPr>
          <a:lstStyle/>
          <a:p>
            <a:r>
              <a:rPr lang="en-GB" sz="3700" dirty="0"/>
              <a:t>BUSINESS PLAN</a:t>
            </a:r>
            <a:br>
              <a:rPr lang="en-GB" sz="3700" dirty="0"/>
            </a:br>
            <a:r>
              <a:rPr lang="en-GB" sz="3700" b="1" dirty="0"/>
              <a:t>Babycino – Family-Friendly Cafe</a:t>
            </a:r>
          </a:p>
        </p:txBody>
      </p:sp>
      <p:sp>
        <p:nvSpPr>
          <p:cNvPr id="3" name="Subtitle 2">
            <a:extLst>
              <a:ext uri="{FF2B5EF4-FFF2-40B4-BE49-F238E27FC236}">
                <a16:creationId xmlns:a16="http://schemas.microsoft.com/office/drawing/2014/main" id="{84D923F9-7149-3EA0-A9EB-E6DD5DB31A78}"/>
              </a:ext>
            </a:extLst>
          </p:cNvPr>
          <p:cNvSpPr>
            <a:spLocks noGrp="1"/>
          </p:cNvSpPr>
          <p:nvPr>
            <p:ph type="subTitle" idx="1"/>
          </p:nvPr>
        </p:nvSpPr>
        <p:spPr>
          <a:xfrm>
            <a:off x="6579647" y="3529159"/>
            <a:ext cx="4162489" cy="1606576"/>
          </a:xfrm>
        </p:spPr>
        <p:txBody>
          <a:bodyPr>
            <a:normAutofit fontScale="92500" lnSpcReduction="20000"/>
          </a:bodyPr>
          <a:lstStyle/>
          <a:p>
            <a:pPr>
              <a:lnSpc>
                <a:spcPct val="110000"/>
              </a:lnSpc>
            </a:pPr>
            <a:r>
              <a:rPr lang="en-GB" sz="1600" dirty="0">
                <a:solidFill>
                  <a:schemeClr val="tx2">
                    <a:lumMod val="50000"/>
                  </a:schemeClr>
                </a:solidFill>
              </a:rPr>
              <a:t>Module name and code: ENTERPRISE AND ENTREPRENEUSHIP (LCL 4006)</a:t>
            </a:r>
          </a:p>
          <a:p>
            <a:pPr>
              <a:lnSpc>
                <a:spcPct val="110000"/>
              </a:lnSpc>
            </a:pPr>
            <a:r>
              <a:rPr lang="en-GB" sz="1600" dirty="0">
                <a:solidFill>
                  <a:schemeClr val="tx2">
                    <a:lumMod val="50000"/>
                  </a:schemeClr>
                </a:solidFill>
              </a:rPr>
              <a:t>Lecturer name: Mohammad </a:t>
            </a:r>
            <a:r>
              <a:rPr lang="en-GB" sz="1600" dirty="0" err="1">
                <a:solidFill>
                  <a:schemeClr val="tx2">
                    <a:lumMod val="50000"/>
                  </a:schemeClr>
                </a:solidFill>
              </a:rPr>
              <a:t>rahman</a:t>
            </a:r>
            <a:endParaRPr lang="en-GB" sz="1600" dirty="0">
              <a:solidFill>
                <a:schemeClr val="tx2">
                  <a:lumMod val="50000"/>
                </a:schemeClr>
              </a:solidFill>
            </a:endParaRPr>
          </a:p>
          <a:p>
            <a:pPr>
              <a:lnSpc>
                <a:spcPct val="110000"/>
              </a:lnSpc>
            </a:pPr>
            <a:r>
              <a:rPr lang="en-GB" sz="1600" dirty="0">
                <a:solidFill>
                  <a:schemeClr val="tx2">
                    <a:lumMod val="50000"/>
                  </a:schemeClr>
                </a:solidFill>
              </a:rPr>
              <a:t>Student name: Mariana Sherenha</a:t>
            </a:r>
          </a:p>
          <a:p>
            <a:pPr>
              <a:lnSpc>
                <a:spcPct val="110000"/>
              </a:lnSpc>
            </a:pPr>
            <a:r>
              <a:rPr lang="en-GB" sz="1600" dirty="0">
                <a:solidFill>
                  <a:schemeClr val="tx2">
                    <a:lumMod val="50000"/>
                  </a:schemeClr>
                </a:solidFill>
              </a:rPr>
              <a:t>Student ID: 2424533</a:t>
            </a:r>
          </a:p>
          <a:p>
            <a:pPr>
              <a:lnSpc>
                <a:spcPct val="110000"/>
              </a:lnSpc>
            </a:pPr>
            <a:endParaRPr lang="en-GB" sz="1600" dirty="0"/>
          </a:p>
          <a:p>
            <a:pPr>
              <a:lnSpc>
                <a:spcPct val="110000"/>
              </a:lnSpc>
            </a:pPr>
            <a:endParaRPr lang="en-GB" sz="1600" dirty="0"/>
          </a:p>
          <a:p>
            <a:pPr>
              <a:lnSpc>
                <a:spcPct val="110000"/>
              </a:lnSpc>
            </a:pPr>
            <a:endParaRPr lang="en-GB" sz="1600" dirty="0"/>
          </a:p>
        </p:txBody>
      </p:sp>
      <p:pic>
        <p:nvPicPr>
          <p:cNvPr id="5" name="Picture 4">
            <a:extLst>
              <a:ext uri="{FF2B5EF4-FFF2-40B4-BE49-F238E27FC236}">
                <a16:creationId xmlns:a16="http://schemas.microsoft.com/office/drawing/2014/main" id="{DAD1C1EE-0435-03BA-2D1E-91444B714AD5}"/>
              </a:ext>
            </a:extLst>
          </p:cNvPr>
          <p:cNvPicPr>
            <a:picLocks noChangeAspect="1"/>
          </p:cNvPicPr>
          <p:nvPr/>
        </p:nvPicPr>
        <p:blipFill>
          <a:blip r:embed="rId3"/>
          <a:stretch>
            <a:fillRect/>
          </a:stretch>
        </p:blipFill>
        <p:spPr>
          <a:xfrm>
            <a:off x="1279869" y="805583"/>
            <a:ext cx="4660762" cy="4660762"/>
          </a:xfrm>
          <a:prstGeom prst="rect">
            <a:avLst/>
          </a:prstGeom>
        </p:spPr>
      </p:pic>
    </p:spTree>
    <p:extLst>
      <p:ext uri="{BB962C8B-B14F-4D97-AF65-F5344CB8AC3E}">
        <p14:creationId xmlns:p14="http://schemas.microsoft.com/office/powerpoint/2010/main" val="750893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B49CBD-B684-43D1-16D5-FC552B3C35AA}"/>
              </a:ext>
            </a:extLst>
          </p:cNvPr>
          <p:cNvSpPr>
            <a:spLocks noGrp="1"/>
          </p:cNvSpPr>
          <p:nvPr>
            <p:ph type="title"/>
          </p:nvPr>
        </p:nvSpPr>
        <p:spPr/>
        <p:txBody>
          <a:bodyPr>
            <a:normAutofit/>
          </a:bodyPr>
          <a:lstStyle/>
          <a:p>
            <a:r>
              <a:rPr lang="en-GB"/>
              <a:t>Overview</a:t>
            </a:r>
            <a:br>
              <a:rPr lang="en-GB" dirty="0"/>
            </a:br>
            <a:endParaRPr lang="en-GB" dirty="0"/>
          </a:p>
        </p:txBody>
      </p:sp>
      <p:graphicFrame>
        <p:nvGraphicFramePr>
          <p:cNvPr id="5" name="Content Placeholder 2">
            <a:extLst>
              <a:ext uri="{FF2B5EF4-FFF2-40B4-BE49-F238E27FC236}">
                <a16:creationId xmlns:a16="http://schemas.microsoft.com/office/drawing/2014/main" id="{FCEF28C2-8C92-76DE-E918-A1F8956EA8ED}"/>
              </a:ext>
            </a:extLst>
          </p:cNvPr>
          <p:cNvGraphicFramePr>
            <a:graphicFrameLocks noGrp="1"/>
          </p:cNvGraphicFramePr>
          <p:nvPr>
            <p:ph idx="1"/>
            <p:extLst>
              <p:ext uri="{D42A27DB-BD31-4B8C-83A1-F6EECF244321}">
                <p14:modId xmlns:p14="http://schemas.microsoft.com/office/powerpoint/2010/main" val="101210636"/>
              </p:ext>
            </p:extLst>
          </p:nvPr>
        </p:nvGraphicFramePr>
        <p:xfrm>
          <a:off x="1450975" y="2331497"/>
          <a:ext cx="9604375" cy="3723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37847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929F2-130B-DD55-E70B-3464B15BD12D}"/>
              </a:ext>
            </a:extLst>
          </p:cNvPr>
          <p:cNvSpPr>
            <a:spLocks noGrp="1"/>
          </p:cNvSpPr>
          <p:nvPr>
            <p:ph type="title"/>
          </p:nvPr>
        </p:nvSpPr>
        <p:spPr/>
        <p:txBody>
          <a:bodyPr>
            <a:normAutofit/>
          </a:bodyPr>
          <a:lstStyle/>
          <a:p>
            <a:r>
              <a:rPr lang="en-GB"/>
              <a:t>Introduction to the Business idea</a:t>
            </a:r>
          </a:p>
        </p:txBody>
      </p:sp>
      <p:sp>
        <p:nvSpPr>
          <p:cNvPr id="9" name="Content Placeholder 8">
            <a:extLst>
              <a:ext uri="{FF2B5EF4-FFF2-40B4-BE49-F238E27FC236}">
                <a16:creationId xmlns:a16="http://schemas.microsoft.com/office/drawing/2014/main" id="{1B2D5F5C-F63A-54D4-724E-514899D6E1CE}"/>
              </a:ext>
            </a:extLst>
          </p:cNvPr>
          <p:cNvSpPr>
            <a:spLocks noGrp="1"/>
          </p:cNvSpPr>
          <p:nvPr>
            <p:ph idx="1"/>
          </p:nvPr>
        </p:nvSpPr>
        <p:spPr>
          <a:xfrm>
            <a:off x="6903337" y="2015734"/>
            <a:ext cx="4158849" cy="3450613"/>
          </a:xfrm>
        </p:spPr>
        <p:txBody>
          <a:bodyPr>
            <a:normAutofit fontScale="85000" lnSpcReduction="10000"/>
          </a:bodyPr>
          <a:lstStyle/>
          <a:p>
            <a:r>
              <a:rPr lang="en-US" dirty="0">
                <a:solidFill>
                  <a:schemeClr val="tx2">
                    <a:lumMod val="50000"/>
                  </a:schemeClr>
                </a:solidFill>
              </a:rPr>
              <a:t>Babycino is a family-friendly café designed for parents and young children</a:t>
            </a:r>
          </a:p>
          <a:p>
            <a:r>
              <a:rPr lang="en-US" dirty="0">
                <a:solidFill>
                  <a:schemeClr val="tx2">
                    <a:lumMod val="50000"/>
                  </a:schemeClr>
                </a:solidFill>
              </a:rPr>
              <a:t>The concept combines a cozy coffee shop with a safe, well-equipped indoor play area.</a:t>
            </a:r>
          </a:p>
          <a:p>
            <a:r>
              <a:rPr lang="en-US" dirty="0">
                <a:solidFill>
                  <a:schemeClr val="tx2">
                    <a:lumMod val="50000"/>
                  </a:schemeClr>
                </a:solidFill>
              </a:rPr>
              <a:t>Our aim is to create a comfortable space where parents can relax, work, or socialize while their children play under supervision.</a:t>
            </a:r>
          </a:p>
          <a:p>
            <a:endParaRPr lang="en-US" dirty="0"/>
          </a:p>
        </p:txBody>
      </p:sp>
      <p:pic>
        <p:nvPicPr>
          <p:cNvPr id="5" name="Content Placeholder 4">
            <a:extLst>
              <a:ext uri="{FF2B5EF4-FFF2-40B4-BE49-F238E27FC236}">
                <a16:creationId xmlns:a16="http://schemas.microsoft.com/office/drawing/2014/main" id="{E83EA745-1B4A-B31B-0429-706DF672E2D7}"/>
              </a:ext>
            </a:extLst>
          </p:cNvPr>
          <p:cNvPicPr>
            <a:picLocks noChangeAspect="1"/>
          </p:cNvPicPr>
          <p:nvPr/>
        </p:nvPicPr>
        <p:blipFill>
          <a:blip r:embed="rId3"/>
          <a:srcRect l="5638" r="9815" b="-3"/>
          <a:stretch>
            <a:fillRect/>
          </a:stretch>
        </p:blipFill>
        <p:spPr>
          <a:xfrm>
            <a:off x="1635739" y="2174242"/>
            <a:ext cx="4613872" cy="3124351"/>
          </a:xfrm>
          <a:prstGeom prst="rect">
            <a:avLst/>
          </a:prstGeom>
        </p:spPr>
      </p:pic>
    </p:spTree>
    <p:extLst>
      <p:ext uri="{BB962C8B-B14F-4D97-AF65-F5344CB8AC3E}">
        <p14:creationId xmlns:p14="http://schemas.microsoft.com/office/powerpoint/2010/main" val="2735755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F665DBB-8EF6-09D8-F357-B5909724CA74}"/>
              </a:ext>
            </a:extLst>
          </p:cNvPr>
          <p:cNvPicPr>
            <a:picLocks noGrp="1" noChangeAspect="1"/>
          </p:cNvPicPr>
          <p:nvPr>
            <p:ph idx="1"/>
          </p:nvPr>
        </p:nvPicPr>
        <p:blipFill>
          <a:blip r:embed="rId3"/>
          <a:stretch>
            <a:fillRect/>
          </a:stretch>
        </p:blipFill>
        <p:spPr>
          <a:xfrm>
            <a:off x="4637088" y="1276782"/>
            <a:ext cx="6103937" cy="3486874"/>
          </a:xfrm>
          <a:prstGeom prst="rect">
            <a:avLst/>
          </a:prstGeom>
        </p:spPr>
      </p:pic>
      <p:sp>
        <p:nvSpPr>
          <p:cNvPr id="9" name="TextBox 8">
            <a:extLst>
              <a:ext uri="{FF2B5EF4-FFF2-40B4-BE49-F238E27FC236}">
                <a16:creationId xmlns:a16="http://schemas.microsoft.com/office/drawing/2014/main" id="{ED5B18E2-7E91-52E5-319E-1B6A4CD3AD57}"/>
              </a:ext>
            </a:extLst>
          </p:cNvPr>
          <p:cNvSpPr txBox="1"/>
          <p:nvPr/>
        </p:nvSpPr>
        <p:spPr>
          <a:xfrm>
            <a:off x="914400" y="828136"/>
            <a:ext cx="3138825" cy="3416320"/>
          </a:xfrm>
          <a:prstGeom prst="rect">
            <a:avLst/>
          </a:prstGeom>
          <a:noFill/>
        </p:spPr>
        <p:txBody>
          <a:bodyPr wrap="square" rtlCol="0">
            <a:spAutoFit/>
          </a:bodyPr>
          <a:lstStyle/>
          <a:p>
            <a:r>
              <a:rPr lang="en-GB" b="1" dirty="0">
                <a:solidFill>
                  <a:schemeClr val="accent1">
                    <a:lumMod val="50000"/>
                  </a:schemeClr>
                </a:solidFill>
              </a:rPr>
              <a:t>Product and Services</a:t>
            </a:r>
          </a:p>
          <a:p>
            <a:r>
              <a:rPr lang="en-GB" dirty="0">
                <a:ln>
                  <a:solidFill>
                    <a:schemeClr val="tx2">
                      <a:lumMod val="50000"/>
                    </a:schemeClr>
                  </a:solidFill>
                </a:ln>
                <a:solidFill>
                  <a:schemeClr val="tx2">
                    <a:lumMod val="50000"/>
                  </a:schemeClr>
                </a:solidFill>
              </a:rPr>
              <a:t>Babycino offers:</a:t>
            </a:r>
          </a:p>
          <a:p>
            <a:pPr marL="285750" indent="-285750">
              <a:buFont typeface="Wingdings" panose="05000000000000000000" pitchFamily="2" charset="2"/>
              <a:buChar char="v"/>
            </a:pPr>
            <a:r>
              <a:rPr lang="en-GB" dirty="0">
                <a:ln>
                  <a:solidFill>
                    <a:schemeClr val="tx2">
                      <a:lumMod val="50000"/>
                    </a:schemeClr>
                  </a:solidFill>
                </a:ln>
                <a:solidFill>
                  <a:schemeClr val="tx2">
                    <a:lumMod val="50000"/>
                  </a:schemeClr>
                </a:solidFill>
              </a:rPr>
              <a:t>High-quality coffee, healthy snacks, and a children menu</a:t>
            </a:r>
          </a:p>
          <a:p>
            <a:pPr marL="285750" indent="-285750">
              <a:buFont typeface="Wingdings" panose="05000000000000000000" pitchFamily="2" charset="2"/>
              <a:buChar char="v"/>
            </a:pPr>
            <a:r>
              <a:rPr lang="en-GB" dirty="0">
                <a:ln>
                  <a:solidFill>
                    <a:schemeClr val="tx2">
                      <a:lumMod val="50000"/>
                    </a:schemeClr>
                  </a:solidFill>
                </a:ln>
                <a:solidFill>
                  <a:schemeClr val="tx2">
                    <a:lumMod val="50000"/>
                  </a:schemeClr>
                </a:solidFill>
              </a:rPr>
              <a:t>A safe and stimulating indoor play zone</a:t>
            </a:r>
          </a:p>
          <a:p>
            <a:pPr marL="285750" indent="-285750">
              <a:buFont typeface="Wingdings" panose="05000000000000000000" pitchFamily="2" charset="2"/>
              <a:buChar char="v"/>
            </a:pPr>
            <a:r>
              <a:rPr lang="en-GB" dirty="0">
                <a:ln>
                  <a:solidFill>
                    <a:schemeClr val="tx2">
                      <a:lumMod val="50000"/>
                    </a:schemeClr>
                  </a:solidFill>
                </a:ln>
                <a:solidFill>
                  <a:schemeClr val="tx2">
                    <a:lumMod val="50000"/>
                  </a:schemeClr>
                </a:solidFill>
              </a:rPr>
              <a:t>Special services: birthday packages, workshops for kids, parent coffee morning</a:t>
            </a:r>
          </a:p>
          <a:p>
            <a:pPr marL="285750" indent="-285750">
              <a:buFont typeface="Wingdings" panose="05000000000000000000" pitchFamily="2" charset="2"/>
              <a:buChar char="v"/>
            </a:pPr>
            <a:endParaRPr lang="en-GB" dirty="0"/>
          </a:p>
        </p:txBody>
      </p:sp>
    </p:spTree>
    <p:extLst>
      <p:ext uri="{BB962C8B-B14F-4D97-AF65-F5344CB8AC3E}">
        <p14:creationId xmlns:p14="http://schemas.microsoft.com/office/powerpoint/2010/main" val="472982654"/>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C1C42-90F1-49A5-E213-AE33B400EF19}"/>
              </a:ext>
            </a:extLst>
          </p:cNvPr>
          <p:cNvSpPr>
            <a:spLocks noGrp="1"/>
          </p:cNvSpPr>
          <p:nvPr>
            <p:ph type="title"/>
          </p:nvPr>
        </p:nvSpPr>
        <p:spPr/>
        <p:txBody>
          <a:bodyPr/>
          <a:lstStyle/>
          <a:p>
            <a:r>
              <a:rPr lang="en-GB" dirty="0"/>
              <a:t>M</a:t>
            </a:r>
          </a:p>
        </p:txBody>
      </p:sp>
      <p:pic>
        <p:nvPicPr>
          <p:cNvPr id="5" name="Content Placeholder 4">
            <a:extLst>
              <a:ext uri="{FF2B5EF4-FFF2-40B4-BE49-F238E27FC236}">
                <a16:creationId xmlns:a16="http://schemas.microsoft.com/office/drawing/2014/main" id="{E0228F53-B11A-436D-48E3-33861A2FFB59}"/>
              </a:ext>
            </a:extLst>
          </p:cNvPr>
          <p:cNvPicPr>
            <a:picLocks noGrp="1" noChangeAspect="1"/>
          </p:cNvPicPr>
          <p:nvPr>
            <p:ph idx="1"/>
          </p:nvPr>
        </p:nvPicPr>
        <p:blipFill>
          <a:blip r:embed="rId2"/>
          <a:stretch>
            <a:fillRect/>
          </a:stretch>
        </p:blipFill>
        <p:spPr>
          <a:xfrm>
            <a:off x="1451580" y="587830"/>
            <a:ext cx="9815134" cy="4877934"/>
          </a:xfrm>
          <a:prstGeom prst="rect">
            <a:avLst/>
          </a:prstGeom>
        </p:spPr>
      </p:pic>
    </p:spTree>
    <p:extLst>
      <p:ext uri="{BB962C8B-B14F-4D97-AF65-F5344CB8AC3E}">
        <p14:creationId xmlns:p14="http://schemas.microsoft.com/office/powerpoint/2010/main" val="2445316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2581654-933E-DBFD-31FF-7FB2045660CD}"/>
              </a:ext>
            </a:extLst>
          </p:cNvPr>
          <p:cNvSpPr>
            <a:spLocks noGrp="1"/>
          </p:cNvSpPr>
          <p:nvPr>
            <p:ph type="title"/>
          </p:nvPr>
        </p:nvSpPr>
        <p:spPr>
          <a:xfrm>
            <a:off x="1452616" y="962902"/>
            <a:ext cx="4176384" cy="2380828"/>
          </a:xfrm>
        </p:spPr>
        <p:txBody>
          <a:bodyPr vert="horz" lIns="91440" tIns="45720" rIns="91440" bIns="0" rtlCol="0" anchor="b">
            <a:normAutofit fontScale="90000"/>
          </a:bodyPr>
          <a:lstStyle/>
          <a:p>
            <a:r>
              <a:rPr lang="en-US" sz="4100" dirty="0"/>
              <a:t>Legal Format: private limited company (LTD)</a:t>
            </a:r>
          </a:p>
        </p:txBody>
      </p:sp>
      <p:pic>
        <p:nvPicPr>
          <p:cNvPr id="7" name="Content Placeholder 6">
            <a:extLst>
              <a:ext uri="{FF2B5EF4-FFF2-40B4-BE49-F238E27FC236}">
                <a16:creationId xmlns:a16="http://schemas.microsoft.com/office/drawing/2014/main" id="{59CCDD80-900F-12EC-0226-101456C814DA}"/>
              </a:ext>
            </a:extLst>
          </p:cNvPr>
          <p:cNvPicPr>
            <a:picLocks noGrp="1" noChangeAspect="1"/>
          </p:cNvPicPr>
          <p:nvPr>
            <p:ph idx="1"/>
          </p:nvPr>
        </p:nvPicPr>
        <p:blipFill>
          <a:blip r:embed="rId2"/>
          <a:stretch>
            <a:fillRect/>
          </a:stretch>
        </p:blipFill>
        <p:spPr>
          <a:xfrm>
            <a:off x="6096000" y="759863"/>
            <a:ext cx="4660762" cy="4660762"/>
          </a:xfrm>
          <a:prstGeom prst="rect">
            <a:avLst/>
          </a:prstGeom>
        </p:spPr>
      </p:pic>
    </p:spTree>
    <p:extLst>
      <p:ext uri="{BB962C8B-B14F-4D97-AF65-F5344CB8AC3E}">
        <p14:creationId xmlns:p14="http://schemas.microsoft.com/office/powerpoint/2010/main" val="933379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8F4C2-9234-66C3-6F21-390A768DEADD}"/>
              </a:ext>
            </a:extLst>
          </p:cNvPr>
          <p:cNvSpPr>
            <a:spLocks noGrp="1"/>
          </p:cNvSpPr>
          <p:nvPr>
            <p:ph type="title"/>
          </p:nvPr>
        </p:nvSpPr>
        <p:spPr>
          <a:xfrm>
            <a:off x="849683" y="1240076"/>
            <a:ext cx="2727813" cy="4584527"/>
          </a:xfrm>
        </p:spPr>
        <p:txBody>
          <a:bodyPr>
            <a:normAutofit/>
          </a:bodyPr>
          <a:lstStyle/>
          <a:p>
            <a:r>
              <a:rPr lang="en-GB">
                <a:solidFill>
                  <a:srgbClr val="FFFFFF"/>
                </a:solidFill>
              </a:rPr>
              <a:t>Pestel analysis</a:t>
            </a:r>
          </a:p>
        </p:txBody>
      </p:sp>
      <p:sp>
        <p:nvSpPr>
          <p:cNvPr id="62" name="Content Placeholder 2">
            <a:extLst>
              <a:ext uri="{FF2B5EF4-FFF2-40B4-BE49-F238E27FC236}">
                <a16:creationId xmlns:a16="http://schemas.microsoft.com/office/drawing/2014/main" id="{AEF84FCE-ACD3-628E-8CEA-4D82F1118839}"/>
              </a:ext>
            </a:extLst>
          </p:cNvPr>
          <p:cNvSpPr>
            <a:spLocks noGrp="1"/>
          </p:cNvSpPr>
          <p:nvPr>
            <p:ph idx="1"/>
          </p:nvPr>
        </p:nvSpPr>
        <p:spPr>
          <a:xfrm>
            <a:off x="4705594" y="1240077"/>
            <a:ext cx="6034827" cy="4916465"/>
          </a:xfrm>
        </p:spPr>
        <p:txBody>
          <a:bodyPr anchor="t">
            <a:normAutofit lnSpcReduction="10000"/>
          </a:bodyPr>
          <a:lstStyle/>
          <a:p>
            <a:r>
              <a:rPr lang="en-GB" sz="1900" b="1" dirty="0"/>
              <a:t>Political</a:t>
            </a:r>
          </a:p>
          <a:p>
            <a:pPr marL="0" indent="0">
              <a:buNone/>
            </a:pPr>
            <a:r>
              <a:rPr lang="en-GB" sz="1900" dirty="0"/>
              <a:t>Stable UK policies support small businesses and family-friendly services (Department for business and Trade, 2023).</a:t>
            </a:r>
          </a:p>
          <a:p>
            <a:r>
              <a:rPr lang="en-GB" sz="1900" b="1" dirty="0"/>
              <a:t>Economic</a:t>
            </a:r>
          </a:p>
          <a:p>
            <a:pPr marL="0" indent="0">
              <a:buNone/>
            </a:pPr>
            <a:r>
              <a:rPr lang="en-GB" sz="1900" dirty="0"/>
              <a:t>People in the UK continue to visit cafes even when the economy is not strong. Parents still spend money on places where they can relax and their children can play. This means the demand for family-friendly cafes like Babycino stays stable (IBISWorld, 2023)</a:t>
            </a:r>
          </a:p>
          <a:p>
            <a:r>
              <a:rPr lang="en-GB" sz="1900" b="1" dirty="0"/>
              <a:t>Social</a:t>
            </a:r>
          </a:p>
          <a:p>
            <a:pPr marL="0" indent="0">
              <a:buNone/>
            </a:pPr>
            <a:r>
              <a:rPr lang="en-GB" sz="1900" dirty="0"/>
              <a:t>Growing demand for safe indoor play spaces and health-conscious cafes for families (Mintel, 2023)</a:t>
            </a:r>
          </a:p>
        </p:txBody>
      </p:sp>
    </p:spTree>
    <p:extLst>
      <p:ext uri="{BB962C8B-B14F-4D97-AF65-F5344CB8AC3E}">
        <p14:creationId xmlns:p14="http://schemas.microsoft.com/office/powerpoint/2010/main" val="3690515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3F468-963B-75EF-9889-59EA077A3FE8}"/>
              </a:ext>
            </a:extLst>
          </p:cNvPr>
          <p:cNvSpPr>
            <a:spLocks noGrp="1"/>
          </p:cNvSpPr>
          <p:nvPr>
            <p:ph type="title"/>
          </p:nvPr>
        </p:nvSpPr>
        <p:spPr>
          <a:xfrm>
            <a:off x="849683" y="1240076"/>
            <a:ext cx="2727813" cy="4584527"/>
          </a:xfrm>
        </p:spPr>
        <p:txBody>
          <a:bodyPr>
            <a:normAutofit/>
          </a:bodyPr>
          <a:lstStyle/>
          <a:p>
            <a:r>
              <a:rPr lang="en-GB">
                <a:solidFill>
                  <a:srgbClr val="FFFFFF"/>
                </a:solidFill>
              </a:rPr>
              <a:t>Pestel analysis</a:t>
            </a:r>
          </a:p>
        </p:txBody>
      </p:sp>
      <p:sp>
        <p:nvSpPr>
          <p:cNvPr id="3" name="Content Placeholder 2">
            <a:extLst>
              <a:ext uri="{FF2B5EF4-FFF2-40B4-BE49-F238E27FC236}">
                <a16:creationId xmlns:a16="http://schemas.microsoft.com/office/drawing/2014/main" id="{BFF0EA2B-0D0D-0D2E-8E07-32404594A4D6}"/>
              </a:ext>
            </a:extLst>
          </p:cNvPr>
          <p:cNvSpPr>
            <a:spLocks noGrp="1"/>
          </p:cNvSpPr>
          <p:nvPr>
            <p:ph idx="1"/>
          </p:nvPr>
        </p:nvSpPr>
        <p:spPr>
          <a:xfrm>
            <a:off x="4705594" y="1240077"/>
            <a:ext cx="6034827" cy="4916465"/>
          </a:xfrm>
        </p:spPr>
        <p:txBody>
          <a:bodyPr anchor="t">
            <a:normAutofit lnSpcReduction="10000"/>
          </a:bodyPr>
          <a:lstStyle/>
          <a:p>
            <a:r>
              <a:rPr lang="en-GB" dirty="0"/>
              <a:t>Technological</a:t>
            </a:r>
          </a:p>
          <a:p>
            <a:pPr marL="0" indent="0">
              <a:buNone/>
            </a:pPr>
            <a:r>
              <a:rPr lang="en-GB" dirty="0"/>
              <a:t>Digital booking, contactless payments, and social media marketing improve customer experience (Deloitte, 2022).</a:t>
            </a:r>
          </a:p>
          <a:p>
            <a:r>
              <a:rPr lang="en-GB" dirty="0"/>
              <a:t>Environmental</a:t>
            </a:r>
          </a:p>
          <a:p>
            <a:pPr marL="0" indent="0">
              <a:buNone/>
            </a:pPr>
            <a:r>
              <a:rPr lang="en-GB" dirty="0"/>
              <a:t>Customer expectations for eco-friendly packaging, waste reduction, and sustainable sourcing.</a:t>
            </a:r>
          </a:p>
          <a:p>
            <a:r>
              <a:rPr lang="en-GB" dirty="0"/>
              <a:t>Legal</a:t>
            </a:r>
          </a:p>
          <a:p>
            <a:pPr marL="0" indent="0">
              <a:buNone/>
            </a:pPr>
            <a:r>
              <a:rPr lang="en-GB" dirty="0"/>
              <a:t>Compliance with food hygiene, health and safety, and child-safeguarding regulations (UK Government, 2023).</a:t>
            </a:r>
          </a:p>
        </p:txBody>
      </p:sp>
    </p:spTree>
    <p:extLst>
      <p:ext uri="{BB962C8B-B14F-4D97-AF65-F5344CB8AC3E}">
        <p14:creationId xmlns:p14="http://schemas.microsoft.com/office/powerpoint/2010/main" val="3278140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84928-1B5B-D3A7-D4CC-197E6C23C71B}"/>
              </a:ext>
            </a:extLst>
          </p:cNvPr>
          <p:cNvSpPr>
            <a:spLocks noGrp="1"/>
          </p:cNvSpPr>
          <p:nvPr>
            <p:ph type="title"/>
          </p:nvPr>
        </p:nvSpPr>
        <p:spPr>
          <a:xfrm>
            <a:off x="380144" y="943019"/>
            <a:ext cx="5024063" cy="3858767"/>
          </a:xfrm>
        </p:spPr>
        <p:txBody>
          <a:bodyPr anchor="ctr">
            <a:normAutofit fontScale="90000"/>
          </a:bodyPr>
          <a:lstStyle/>
          <a:p>
            <a:pPr algn="l"/>
            <a:r>
              <a:rPr lang="en-GB" sz="3600" dirty="0"/>
              <a:t>Marketing Strategy</a:t>
            </a:r>
            <a:br>
              <a:rPr lang="en-GB" sz="3600" dirty="0"/>
            </a:br>
            <a:br>
              <a:rPr lang="en-GB" sz="3600" dirty="0"/>
            </a:br>
            <a:r>
              <a:rPr lang="en-GB" sz="1600" b="1" i="1" dirty="0">
                <a:solidFill>
                  <a:schemeClr val="accent3"/>
                </a:solidFill>
              </a:rPr>
              <a:t>Target audience:</a:t>
            </a:r>
            <a:r>
              <a:rPr lang="en-GB" sz="1600" i="1" dirty="0">
                <a:solidFill>
                  <a:schemeClr val="accent1">
                    <a:lumMod val="75000"/>
                  </a:schemeClr>
                </a:solidFill>
              </a:rPr>
              <a:t> </a:t>
            </a:r>
            <a:r>
              <a:rPr lang="en-GB" sz="1600" i="1" dirty="0">
                <a:solidFill>
                  <a:schemeClr val="accent2">
                    <a:lumMod val="20000"/>
                    <a:lumOff val="80000"/>
                  </a:schemeClr>
                </a:solidFill>
              </a:rPr>
              <a:t>parents with children aged 1-8</a:t>
            </a:r>
            <a:br>
              <a:rPr lang="en-GB" sz="1600" i="1" dirty="0">
                <a:solidFill>
                  <a:schemeClr val="accent2">
                    <a:lumMod val="20000"/>
                    <a:lumOff val="80000"/>
                  </a:schemeClr>
                </a:solidFill>
              </a:rPr>
            </a:br>
            <a:br>
              <a:rPr lang="en-GB" sz="1600" i="1" dirty="0"/>
            </a:br>
            <a:r>
              <a:rPr lang="en-GB" sz="1600" b="1" i="1" dirty="0">
                <a:solidFill>
                  <a:schemeClr val="accent3"/>
                </a:solidFill>
              </a:rPr>
              <a:t>brand positioning</a:t>
            </a:r>
            <a:r>
              <a:rPr lang="en-GB" sz="1600" b="1" i="1" dirty="0">
                <a:solidFill>
                  <a:schemeClr val="accent2">
                    <a:lumMod val="20000"/>
                    <a:lumOff val="80000"/>
                  </a:schemeClr>
                </a:solidFill>
              </a:rPr>
              <a:t>:</a:t>
            </a:r>
            <a:r>
              <a:rPr lang="en-GB" sz="1600" i="1" dirty="0">
                <a:solidFill>
                  <a:schemeClr val="accent2">
                    <a:lumMod val="20000"/>
                    <a:lumOff val="80000"/>
                  </a:schemeClr>
                </a:solidFill>
              </a:rPr>
              <a:t> safe, cosy,  modern café that supports family life (Smith, 2022)</a:t>
            </a:r>
            <a:br>
              <a:rPr lang="en-GB" sz="1600" i="1" dirty="0">
                <a:solidFill>
                  <a:schemeClr val="accent2">
                    <a:lumMod val="20000"/>
                    <a:lumOff val="80000"/>
                  </a:schemeClr>
                </a:solidFill>
              </a:rPr>
            </a:br>
            <a:br>
              <a:rPr lang="en-GB" sz="1600" i="1" dirty="0">
                <a:solidFill>
                  <a:schemeClr val="accent2">
                    <a:lumMod val="20000"/>
                    <a:lumOff val="80000"/>
                  </a:schemeClr>
                </a:solidFill>
              </a:rPr>
            </a:br>
            <a:br>
              <a:rPr lang="en-GB" sz="1600" i="1" dirty="0">
                <a:solidFill>
                  <a:schemeClr val="accent2">
                    <a:lumMod val="20000"/>
                    <a:lumOff val="80000"/>
                  </a:schemeClr>
                </a:solidFill>
              </a:rPr>
            </a:br>
            <a:r>
              <a:rPr lang="en-GB" sz="1600" b="1" i="1" dirty="0">
                <a:solidFill>
                  <a:schemeClr val="accent3"/>
                </a:solidFill>
              </a:rPr>
              <a:t>Marketing tools:</a:t>
            </a:r>
            <a:br>
              <a:rPr lang="en-GB" sz="1600" b="1" i="1" dirty="0">
                <a:solidFill>
                  <a:schemeClr val="accent3"/>
                </a:solidFill>
              </a:rPr>
            </a:br>
            <a:r>
              <a:rPr lang="en-GB" sz="1600" i="1" dirty="0">
                <a:solidFill>
                  <a:schemeClr val="accent2">
                    <a:lumMod val="20000"/>
                    <a:lumOff val="80000"/>
                  </a:schemeClr>
                </a:solidFill>
              </a:rPr>
              <a:t>Social media (Instagram, Facebook, parenting groups)</a:t>
            </a:r>
            <a:br>
              <a:rPr lang="en-GB" sz="1400" i="1" dirty="0">
                <a:solidFill>
                  <a:schemeClr val="accent2">
                    <a:lumMod val="20000"/>
                    <a:lumOff val="80000"/>
                  </a:schemeClr>
                </a:solidFill>
              </a:rPr>
            </a:br>
            <a:br>
              <a:rPr lang="en-GB" sz="1200" i="1" dirty="0">
                <a:solidFill>
                  <a:schemeClr val="tx1">
                    <a:lumMod val="95000"/>
                    <a:lumOff val="5000"/>
                  </a:schemeClr>
                </a:solidFill>
              </a:rPr>
            </a:br>
            <a:br>
              <a:rPr lang="en-GB" sz="1200" b="1" i="1" dirty="0">
                <a:solidFill>
                  <a:schemeClr val="tx1">
                    <a:lumMod val="95000"/>
                    <a:lumOff val="5000"/>
                  </a:schemeClr>
                </a:solidFill>
              </a:rPr>
            </a:br>
            <a:br>
              <a:rPr lang="en-GB" sz="1200" b="1" i="1" dirty="0">
                <a:solidFill>
                  <a:schemeClr val="tx1">
                    <a:lumMod val="95000"/>
                    <a:lumOff val="5000"/>
                  </a:schemeClr>
                </a:solidFill>
              </a:rPr>
            </a:br>
            <a:endParaRPr lang="en-GB" sz="1200" b="1" i="1" dirty="0">
              <a:solidFill>
                <a:schemeClr val="tx1">
                  <a:lumMod val="95000"/>
                  <a:lumOff val="5000"/>
                </a:schemeClr>
              </a:solidFill>
            </a:endParaRPr>
          </a:p>
        </p:txBody>
      </p:sp>
      <p:pic>
        <p:nvPicPr>
          <p:cNvPr id="5" name="Content Placeholder 4">
            <a:extLst>
              <a:ext uri="{FF2B5EF4-FFF2-40B4-BE49-F238E27FC236}">
                <a16:creationId xmlns:a16="http://schemas.microsoft.com/office/drawing/2014/main" id="{52953A1F-DD07-A9D4-1CEF-12D047DF0C2D}"/>
              </a:ext>
            </a:extLst>
          </p:cNvPr>
          <p:cNvPicPr>
            <a:picLocks noGrp="1" noChangeAspect="1"/>
          </p:cNvPicPr>
          <p:nvPr>
            <p:ph idx="1"/>
          </p:nvPr>
        </p:nvPicPr>
        <p:blipFill>
          <a:blip r:embed="rId2"/>
          <a:stretch>
            <a:fillRect/>
          </a:stretch>
        </p:blipFill>
        <p:spPr>
          <a:xfrm>
            <a:off x="5584825" y="1513940"/>
            <a:ext cx="5440363" cy="3107807"/>
          </a:xfrm>
          <a:prstGeom prst="rect">
            <a:avLst/>
          </a:prstGeom>
        </p:spPr>
      </p:pic>
    </p:spTree>
    <p:extLst>
      <p:ext uri="{BB962C8B-B14F-4D97-AF65-F5344CB8AC3E}">
        <p14:creationId xmlns:p14="http://schemas.microsoft.com/office/powerpoint/2010/main" val="374914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3495F-5A4F-70CA-30E9-59C637C561C8}"/>
              </a:ext>
            </a:extLst>
          </p:cNvPr>
          <p:cNvSpPr>
            <a:spLocks noGrp="1"/>
          </p:cNvSpPr>
          <p:nvPr>
            <p:ph type="title"/>
          </p:nvPr>
        </p:nvSpPr>
        <p:spPr>
          <a:xfrm>
            <a:off x="968952" y="47381"/>
            <a:ext cx="2727813" cy="4584527"/>
          </a:xfrm>
        </p:spPr>
        <p:txBody>
          <a:bodyPr>
            <a:normAutofit/>
          </a:bodyPr>
          <a:lstStyle/>
          <a:p>
            <a:r>
              <a:rPr lang="en-GB" sz="2700" dirty="0">
                <a:solidFill>
                  <a:schemeClr val="tx2">
                    <a:lumMod val="50000"/>
                  </a:schemeClr>
                </a:solidFill>
              </a:rPr>
              <a:t>Customer acquisition Strategy</a:t>
            </a:r>
          </a:p>
        </p:txBody>
      </p:sp>
      <p:sp>
        <p:nvSpPr>
          <p:cNvPr id="29" name="Content Placeholder 2">
            <a:extLst>
              <a:ext uri="{FF2B5EF4-FFF2-40B4-BE49-F238E27FC236}">
                <a16:creationId xmlns:a16="http://schemas.microsoft.com/office/drawing/2014/main" id="{82E074A1-FF71-0E36-E249-2818FF0EA7B6}"/>
              </a:ext>
            </a:extLst>
          </p:cNvPr>
          <p:cNvSpPr>
            <a:spLocks noGrp="1"/>
          </p:cNvSpPr>
          <p:nvPr>
            <p:ph idx="1"/>
          </p:nvPr>
        </p:nvSpPr>
        <p:spPr>
          <a:xfrm>
            <a:off x="4705594" y="1240077"/>
            <a:ext cx="6517454" cy="4916465"/>
          </a:xfrm>
        </p:spPr>
        <p:txBody>
          <a:bodyPr anchor="t">
            <a:normAutofit/>
          </a:bodyPr>
          <a:lstStyle/>
          <a:p>
            <a:pPr marL="0" indent="0">
              <a:buNone/>
            </a:pPr>
            <a:r>
              <a:rPr lang="en-GB" dirty="0">
                <a:solidFill>
                  <a:schemeClr val="tx2">
                    <a:lumMod val="25000"/>
                  </a:schemeClr>
                </a:solidFill>
              </a:rPr>
              <a:t>To reach customers effectively, Babycino will:</a:t>
            </a:r>
          </a:p>
          <a:p>
            <a:pPr>
              <a:buFont typeface="Wingdings" panose="05000000000000000000" pitchFamily="2" charset="2"/>
              <a:buChar char="v"/>
            </a:pPr>
            <a:r>
              <a:rPr lang="en-GB" dirty="0">
                <a:solidFill>
                  <a:schemeClr val="tx2">
                    <a:lumMod val="25000"/>
                  </a:schemeClr>
                </a:solidFill>
              </a:rPr>
              <a:t>Offer family packages and membership options</a:t>
            </a:r>
          </a:p>
          <a:p>
            <a:pPr>
              <a:buFont typeface="Wingdings" panose="05000000000000000000" pitchFamily="2" charset="2"/>
              <a:buChar char="v"/>
            </a:pPr>
            <a:r>
              <a:rPr lang="en-GB" dirty="0">
                <a:solidFill>
                  <a:schemeClr val="tx2">
                    <a:lumMod val="25000"/>
                  </a:schemeClr>
                </a:solidFill>
              </a:rPr>
              <a:t>Run parent-child events</a:t>
            </a:r>
          </a:p>
          <a:p>
            <a:pPr>
              <a:buFont typeface="Wingdings" panose="05000000000000000000" pitchFamily="2" charset="2"/>
              <a:buChar char="v"/>
            </a:pPr>
            <a:r>
              <a:rPr lang="en-GB" dirty="0">
                <a:solidFill>
                  <a:schemeClr val="tx2">
                    <a:lumMod val="25000"/>
                  </a:schemeClr>
                </a:solidFill>
              </a:rPr>
              <a:t>Provide  discounts for first-time visitors (ONS, 2023)</a:t>
            </a:r>
          </a:p>
          <a:p>
            <a:pPr>
              <a:buFont typeface="Wingdings" panose="05000000000000000000" pitchFamily="2" charset="2"/>
              <a:buChar char="v"/>
            </a:pPr>
            <a:r>
              <a:rPr lang="en-GB" dirty="0">
                <a:solidFill>
                  <a:schemeClr val="tx2">
                    <a:lumMod val="25000"/>
                  </a:schemeClr>
                </a:solidFill>
              </a:rPr>
              <a:t>Use targeted ads to reach local families</a:t>
            </a:r>
          </a:p>
          <a:p>
            <a:pPr marL="0" indent="0">
              <a:buNone/>
            </a:pPr>
            <a:r>
              <a:rPr lang="en-GB" dirty="0">
                <a:solidFill>
                  <a:schemeClr val="tx2">
                    <a:lumMod val="25000"/>
                  </a:schemeClr>
                </a:solidFill>
              </a:rPr>
              <a:t>These strategies help build a loyal customer base.</a:t>
            </a:r>
          </a:p>
        </p:txBody>
      </p:sp>
    </p:spTree>
    <p:extLst>
      <p:ext uri="{BB962C8B-B14F-4D97-AF65-F5344CB8AC3E}">
        <p14:creationId xmlns:p14="http://schemas.microsoft.com/office/powerpoint/2010/main" val="2020374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C7525-C164-8183-5DAB-1F94BBC09152}"/>
              </a:ext>
            </a:extLst>
          </p:cNvPr>
          <p:cNvSpPr>
            <a:spLocks noGrp="1"/>
          </p:cNvSpPr>
          <p:nvPr>
            <p:ph type="title"/>
          </p:nvPr>
        </p:nvSpPr>
        <p:spPr>
          <a:xfrm>
            <a:off x="1450392" y="-106216"/>
            <a:ext cx="9291215" cy="1049235"/>
          </a:xfrm>
        </p:spPr>
        <p:txBody>
          <a:bodyPr/>
          <a:lstStyle/>
          <a:p>
            <a:r>
              <a:rPr lang="en-GB" dirty="0"/>
              <a:t>Funding Requirements</a:t>
            </a:r>
          </a:p>
        </p:txBody>
      </p:sp>
      <p:pic>
        <p:nvPicPr>
          <p:cNvPr id="7" name="Picture 6">
            <a:extLst>
              <a:ext uri="{FF2B5EF4-FFF2-40B4-BE49-F238E27FC236}">
                <a16:creationId xmlns:a16="http://schemas.microsoft.com/office/drawing/2014/main" id="{C2C1FCC6-6A14-E7BC-B459-90069B84489F}"/>
              </a:ext>
            </a:extLst>
          </p:cNvPr>
          <p:cNvPicPr>
            <a:picLocks noChangeAspect="1"/>
          </p:cNvPicPr>
          <p:nvPr/>
        </p:nvPicPr>
        <p:blipFill>
          <a:blip r:embed="rId2"/>
          <a:stretch>
            <a:fillRect/>
          </a:stretch>
        </p:blipFill>
        <p:spPr>
          <a:xfrm>
            <a:off x="543948" y="3283505"/>
            <a:ext cx="4314930" cy="2464904"/>
          </a:xfrm>
          <a:prstGeom prst="rect">
            <a:avLst/>
          </a:prstGeom>
        </p:spPr>
      </p:pic>
      <p:graphicFrame>
        <p:nvGraphicFramePr>
          <p:cNvPr id="10" name="Table 9">
            <a:extLst>
              <a:ext uri="{FF2B5EF4-FFF2-40B4-BE49-F238E27FC236}">
                <a16:creationId xmlns:a16="http://schemas.microsoft.com/office/drawing/2014/main" id="{5736CE26-360A-7DE7-F4B2-71C6D691CB74}"/>
              </a:ext>
            </a:extLst>
          </p:cNvPr>
          <p:cNvGraphicFramePr>
            <a:graphicFrameLocks noGrp="1"/>
          </p:cNvGraphicFramePr>
          <p:nvPr>
            <p:extLst>
              <p:ext uri="{D42A27DB-BD31-4B8C-83A1-F6EECF244321}">
                <p14:modId xmlns:p14="http://schemas.microsoft.com/office/powerpoint/2010/main" val="3831856244"/>
              </p:ext>
            </p:extLst>
          </p:nvPr>
        </p:nvGraphicFramePr>
        <p:xfrm>
          <a:off x="5628977" y="1015175"/>
          <a:ext cx="5640148" cy="4536660"/>
        </p:xfrm>
        <a:graphic>
          <a:graphicData uri="http://schemas.openxmlformats.org/drawingml/2006/table">
            <a:tbl>
              <a:tblPr firstRow="1" bandRow="1">
                <a:tableStyleId>{5C22544A-7EE6-4342-B048-85BDC9FD1C3A}</a:tableStyleId>
              </a:tblPr>
              <a:tblGrid>
                <a:gridCol w="4076391">
                  <a:extLst>
                    <a:ext uri="{9D8B030D-6E8A-4147-A177-3AD203B41FA5}">
                      <a16:colId xmlns:a16="http://schemas.microsoft.com/office/drawing/2014/main" val="2329396337"/>
                    </a:ext>
                  </a:extLst>
                </a:gridCol>
                <a:gridCol w="1563757">
                  <a:extLst>
                    <a:ext uri="{9D8B030D-6E8A-4147-A177-3AD203B41FA5}">
                      <a16:colId xmlns:a16="http://schemas.microsoft.com/office/drawing/2014/main" val="2116594327"/>
                    </a:ext>
                  </a:extLst>
                </a:gridCol>
              </a:tblGrid>
              <a:tr h="39035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i="1" dirty="0">
                          <a:solidFill>
                            <a:schemeClr val="accent2">
                              <a:lumMod val="20000"/>
                              <a:lumOff val="80000"/>
                            </a:schemeClr>
                          </a:solidFill>
                          <a:latin typeface="Arial" panose="020B0604020202020204" pitchFamily="34" charset="0"/>
                          <a:cs typeface="Arial" panose="020B0604020202020204" pitchFamily="34" charset="0"/>
                        </a:rPr>
                        <a:t>Detailed Cost Breakdown</a:t>
                      </a:r>
                      <a:endParaRPr lang="en-GB" sz="1800" b="1" i="1" dirty="0">
                        <a:solidFill>
                          <a:schemeClr val="tx1">
                            <a:lumMod val="95000"/>
                            <a:lumOff val="5000"/>
                          </a:schemeClr>
                        </a:solidFill>
                        <a:latin typeface="Arial" panose="020B0604020202020204" pitchFamily="34" charset="0"/>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693582780"/>
                  </a:ext>
                </a:extLst>
              </a:tr>
              <a:tr h="390350">
                <a:tc>
                  <a:txBody>
                    <a:bodyPr/>
                    <a:lstStyle/>
                    <a:p>
                      <a:r>
                        <a:rPr lang="en-GB" dirty="0"/>
                        <a:t>Category</a:t>
                      </a:r>
                    </a:p>
                  </a:txBody>
                  <a:tcPr/>
                </a:tc>
                <a:tc>
                  <a:txBody>
                    <a:bodyPr/>
                    <a:lstStyle/>
                    <a:p>
                      <a:r>
                        <a:rPr lang="en-GB" dirty="0"/>
                        <a:t>Cost</a:t>
                      </a:r>
                    </a:p>
                  </a:txBody>
                  <a:tcPr/>
                </a:tc>
                <a:extLst>
                  <a:ext uri="{0D108BD9-81ED-4DB2-BD59-A6C34878D82A}">
                    <a16:rowId xmlns:a16="http://schemas.microsoft.com/office/drawing/2014/main" val="2587437181"/>
                  </a:ext>
                </a:extLst>
              </a:tr>
              <a:tr h="390350">
                <a:tc>
                  <a:txBody>
                    <a:bodyPr/>
                    <a:lstStyle/>
                    <a:p>
                      <a:r>
                        <a:rPr lang="en-GB" dirty="0"/>
                        <a:t>Rent (3 months deposit)</a:t>
                      </a:r>
                    </a:p>
                  </a:txBody>
                  <a:tcPr/>
                </a:tc>
                <a:tc>
                  <a:txBody>
                    <a:bodyPr/>
                    <a:lstStyle/>
                    <a:p>
                      <a:r>
                        <a:rPr lang="en-GB" dirty="0"/>
                        <a:t>£18,000</a:t>
                      </a:r>
                    </a:p>
                  </a:txBody>
                  <a:tcPr/>
                </a:tc>
                <a:extLst>
                  <a:ext uri="{0D108BD9-81ED-4DB2-BD59-A6C34878D82A}">
                    <a16:rowId xmlns:a16="http://schemas.microsoft.com/office/drawing/2014/main" val="1872394606"/>
                  </a:ext>
                </a:extLst>
              </a:tr>
              <a:tr h="390350">
                <a:tc>
                  <a:txBody>
                    <a:bodyPr/>
                    <a:lstStyle/>
                    <a:p>
                      <a:r>
                        <a:rPr lang="en-GB" dirty="0"/>
                        <a:t>Renovation &amp; interior design</a:t>
                      </a:r>
                    </a:p>
                  </a:txBody>
                  <a:tcPr/>
                </a:tc>
                <a:tc>
                  <a:txBody>
                    <a:bodyPr/>
                    <a:lstStyle/>
                    <a:p>
                      <a:r>
                        <a:rPr lang="en-GB" dirty="0"/>
                        <a:t>£10,000</a:t>
                      </a:r>
                    </a:p>
                  </a:txBody>
                  <a:tcPr/>
                </a:tc>
                <a:extLst>
                  <a:ext uri="{0D108BD9-81ED-4DB2-BD59-A6C34878D82A}">
                    <a16:rowId xmlns:a16="http://schemas.microsoft.com/office/drawing/2014/main" val="3855557294"/>
                  </a:ext>
                </a:extLst>
              </a:tr>
              <a:tr h="390350">
                <a:tc>
                  <a:txBody>
                    <a:bodyPr/>
                    <a:lstStyle/>
                    <a:p>
                      <a:r>
                        <a:rPr lang="en-GB" dirty="0"/>
                        <a:t>Furniture</a:t>
                      </a:r>
                    </a:p>
                  </a:txBody>
                  <a:tcPr/>
                </a:tc>
                <a:tc>
                  <a:txBody>
                    <a:bodyPr/>
                    <a:lstStyle/>
                    <a:p>
                      <a:r>
                        <a:rPr lang="en-GB" dirty="0"/>
                        <a:t>£7,000</a:t>
                      </a:r>
                    </a:p>
                  </a:txBody>
                  <a:tcPr/>
                </a:tc>
                <a:extLst>
                  <a:ext uri="{0D108BD9-81ED-4DB2-BD59-A6C34878D82A}">
                    <a16:rowId xmlns:a16="http://schemas.microsoft.com/office/drawing/2014/main" val="3642683411"/>
                  </a:ext>
                </a:extLst>
              </a:tr>
              <a:tr h="390350">
                <a:tc>
                  <a:txBody>
                    <a:bodyPr/>
                    <a:lstStyle/>
                    <a:p>
                      <a:r>
                        <a:rPr lang="en-GB" dirty="0"/>
                        <a:t>Children's play area</a:t>
                      </a:r>
                    </a:p>
                  </a:txBody>
                  <a:tcPr/>
                </a:tc>
                <a:tc>
                  <a:txBody>
                    <a:bodyPr/>
                    <a:lstStyle/>
                    <a:p>
                      <a:r>
                        <a:rPr lang="en-GB" dirty="0"/>
                        <a:t>£5,000</a:t>
                      </a:r>
                    </a:p>
                  </a:txBody>
                  <a:tcPr/>
                </a:tc>
                <a:extLst>
                  <a:ext uri="{0D108BD9-81ED-4DB2-BD59-A6C34878D82A}">
                    <a16:rowId xmlns:a16="http://schemas.microsoft.com/office/drawing/2014/main" val="2229988403"/>
                  </a:ext>
                </a:extLst>
              </a:tr>
              <a:tr h="0">
                <a:tc>
                  <a:txBody>
                    <a:bodyPr/>
                    <a:lstStyle/>
                    <a:p>
                      <a:r>
                        <a:rPr lang="en-GB" dirty="0"/>
                        <a:t>Coffee equipment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£8,000</a:t>
                      </a:r>
                    </a:p>
                  </a:txBody>
                  <a:tcPr/>
                </a:tc>
                <a:extLst>
                  <a:ext uri="{0D108BD9-81ED-4DB2-BD59-A6C34878D82A}">
                    <a16:rowId xmlns:a16="http://schemas.microsoft.com/office/drawing/2014/main" val="311016975"/>
                  </a:ext>
                </a:extLst>
              </a:tr>
              <a:tr h="268173">
                <a:tc>
                  <a:txBody>
                    <a:bodyPr/>
                    <a:lstStyle/>
                    <a:p>
                      <a:r>
                        <a:rPr lang="en-GB" dirty="0"/>
                        <a:t>Kitchen equipment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£4,000</a:t>
                      </a:r>
                    </a:p>
                  </a:txBody>
                  <a:tcPr/>
                </a:tc>
                <a:extLst>
                  <a:ext uri="{0D108BD9-81ED-4DB2-BD59-A6C34878D82A}">
                    <a16:rowId xmlns:a16="http://schemas.microsoft.com/office/drawing/2014/main" val="4114139034"/>
                  </a:ext>
                </a:extLst>
              </a:tr>
              <a:tr h="170585">
                <a:tc>
                  <a:txBody>
                    <a:bodyPr/>
                    <a:lstStyle/>
                    <a:p>
                      <a:r>
                        <a:rPr lang="en-GB" dirty="0"/>
                        <a:t>Licensing &amp; insurance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£1,500</a:t>
                      </a:r>
                    </a:p>
                  </a:txBody>
                  <a:tcPr/>
                </a:tc>
                <a:extLst>
                  <a:ext uri="{0D108BD9-81ED-4DB2-BD59-A6C34878D82A}">
                    <a16:rowId xmlns:a16="http://schemas.microsoft.com/office/drawing/2014/main" val="3764326992"/>
                  </a:ext>
                </a:extLst>
              </a:tr>
              <a:tr h="121920">
                <a:tc>
                  <a:txBody>
                    <a:bodyPr/>
                    <a:lstStyle/>
                    <a:p>
                      <a:r>
                        <a:rPr lang="en-GB" dirty="0"/>
                        <a:t>Marketing &amp; branding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£2,000</a:t>
                      </a:r>
                    </a:p>
                  </a:txBody>
                  <a:tcPr/>
                </a:tc>
                <a:extLst>
                  <a:ext uri="{0D108BD9-81ED-4DB2-BD59-A6C34878D82A}">
                    <a16:rowId xmlns:a16="http://schemas.microsoft.com/office/drawing/2014/main" val="1208373264"/>
                  </a:ext>
                </a:extLst>
              </a:tr>
              <a:tr h="243840">
                <a:tc>
                  <a:txBody>
                    <a:bodyPr/>
                    <a:lstStyle/>
                    <a:p>
                      <a:r>
                        <a:rPr lang="en-GB" dirty="0"/>
                        <a:t>Stock (coffee, food, snacks)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£2,000</a:t>
                      </a:r>
                    </a:p>
                  </a:txBody>
                  <a:tcPr/>
                </a:tc>
                <a:extLst>
                  <a:ext uri="{0D108BD9-81ED-4DB2-BD59-A6C34878D82A}">
                    <a16:rowId xmlns:a16="http://schemas.microsoft.com/office/drawing/2014/main" val="1194563935"/>
                  </a:ext>
                </a:extLst>
              </a:tr>
              <a:tr h="121920">
                <a:tc>
                  <a:txBody>
                    <a:bodyPr/>
                    <a:lstStyle/>
                    <a:p>
                      <a:r>
                        <a:rPr lang="en-GB" dirty="0"/>
                        <a:t>Staff recruitment &amp; training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£3,000</a:t>
                      </a:r>
                    </a:p>
                  </a:txBody>
                  <a:tcPr/>
                </a:tc>
                <a:extLst>
                  <a:ext uri="{0D108BD9-81ED-4DB2-BD59-A6C34878D82A}">
                    <a16:rowId xmlns:a16="http://schemas.microsoft.com/office/drawing/2014/main" val="3567877997"/>
                  </a:ext>
                </a:extLst>
              </a:tr>
            </a:tbl>
          </a:graphicData>
        </a:graphic>
      </p:graphicFrame>
      <p:sp>
        <p:nvSpPr>
          <p:cNvPr id="11" name="Title 1">
            <a:extLst>
              <a:ext uri="{FF2B5EF4-FFF2-40B4-BE49-F238E27FC236}">
                <a16:creationId xmlns:a16="http://schemas.microsoft.com/office/drawing/2014/main" id="{60A29CA6-F617-4CDF-85C7-93432BA93BF5}"/>
              </a:ext>
            </a:extLst>
          </p:cNvPr>
          <p:cNvSpPr txBox="1">
            <a:spLocks/>
          </p:cNvSpPr>
          <p:nvPr/>
        </p:nvSpPr>
        <p:spPr>
          <a:xfrm>
            <a:off x="1121658" y="710668"/>
            <a:ext cx="3596116" cy="2464903"/>
          </a:xfrm>
          <a:prstGeom prst="rect">
            <a:avLst/>
          </a:prstGeom>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a:lstStyle>
          <a:p>
            <a:pPr algn="l"/>
            <a:r>
              <a:rPr lang="en-GB" sz="1600" b="1" i="1" dirty="0">
                <a:solidFill>
                  <a:schemeClr val="accent2">
                    <a:lumMod val="20000"/>
                    <a:lumOff val="80000"/>
                  </a:schemeClr>
                </a:solidFill>
                <a:latin typeface="Arial" panose="020B0604020202020204" pitchFamily="34" charset="0"/>
                <a:cs typeface="Arial" panose="020B0604020202020204" pitchFamily="34" charset="0"/>
              </a:rPr>
              <a:t>Funding Requirements &amp;</a:t>
            </a:r>
          </a:p>
          <a:p>
            <a:pPr algn="l"/>
            <a:r>
              <a:rPr lang="en-GB" sz="1600" b="1" i="1" dirty="0">
                <a:solidFill>
                  <a:schemeClr val="accent2">
                    <a:lumMod val="20000"/>
                    <a:lumOff val="80000"/>
                  </a:schemeClr>
                </a:solidFill>
                <a:latin typeface="Arial" panose="020B0604020202020204" pitchFamily="34" charset="0"/>
                <a:cs typeface="Arial" panose="020B0604020202020204" pitchFamily="34" charset="0"/>
              </a:rPr>
              <a:t>Startup Costs</a:t>
            </a:r>
          </a:p>
          <a:p>
            <a:pPr algn="l"/>
            <a:endParaRPr lang="en-GB" sz="1600" b="1" i="1" dirty="0">
              <a:solidFill>
                <a:schemeClr val="accent2">
                  <a:lumMod val="20000"/>
                  <a:lumOff val="80000"/>
                </a:schemeClr>
              </a:solidFill>
              <a:latin typeface="Arial" panose="020B0604020202020204" pitchFamily="34" charset="0"/>
              <a:cs typeface="Arial" panose="020B0604020202020204" pitchFamily="34" charset="0"/>
            </a:endParaRPr>
          </a:p>
          <a:p>
            <a:pPr algn="l"/>
            <a:r>
              <a:rPr lang="en-GB" sz="1600" b="1" i="1" dirty="0">
                <a:solidFill>
                  <a:schemeClr val="accent2">
                    <a:lumMod val="20000"/>
                    <a:lumOff val="80000"/>
                  </a:schemeClr>
                </a:solidFill>
                <a:latin typeface="Arial" panose="020B0604020202020204" pitchFamily="34" charset="0"/>
                <a:cs typeface="Arial" panose="020B0604020202020204" pitchFamily="34" charset="0"/>
              </a:rPr>
              <a:t>Pie Chart Allocation</a:t>
            </a:r>
          </a:p>
          <a:p>
            <a:pPr algn="l"/>
            <a:endParaRPr lang="en-GB" sz="1600" b="1" i="1" dirty="0">
              <a:solidFill>
                <a:schemeClr val="accent2">
                  <a:lumMod val="20000"/>
                  <a:lumOff val="80000"/>
                </a:schemeClr>
              </a:solidFill>
              <a:latin typeface="Arial" panose="020B0604020202020204" pitchFamily="34" charset="0"/>
              <a:cs typeface="Arial" panose="020B0604020202020204" pitchFamily="34" charset="0"/>
            </a:endParaRPr>
          </a:p>
          <a:p>
            <a:pPr algn="l"/>
            <a:r>
              <a:rPr lang="en-GB" sz="1600" b="1" i="1" dirty="0">
                <a:solidFill>
                  <a:schemeClr val="accent2">
                    <a:lumMod val="20000"/>
                    <a:lumOff val="80000"/>
                  </a:schemeClr>
                </a:solidFill>
                <a:latin typeface="Arial" panose="020B0604020202020204" pitchFamily="34" charset="0"/>
                <a:cs typeface="Arial" panose="020B0604020202020204" pitchFamily="34" charset="0"/>
              </a:rPr>
              <a:t>• 40% - Equipment &amp; Furniture</a:t>
            </a:r>
          </a:p>
          <a:p>
            <a:pPr algn="l"/>
            <a:r>
              <a:rPr lang="en-GB" sz="1600" b="1" i="1" dirty="0">
                <a:solidFill>
                  <a:schemeClr val="accent2">
                    <a:lumMod val="20000"/>
                    <a:lumOff val="80000"/>
                  </a:schemeClr>
                </a:solidFill>
                <a:latin typeface="Arial" panose="020B0604020202020204" pitchFamily="34" charset="0"/>
                <a:cs typeface="Arial" panose="020B0604020202020204" pitchFamily="34" charset="0"/>
              </a:rPr>
              <a:t>• 30% - Renovation</a:t>
            </a:r>
          </a:p>
          <a:p>
            <a:pPr algn="l"/>
            <a:r>
              <a:rPr lang="en-GB" sz="1600" b="1" i="1" dirty="0">
                <a:solidFill>
                  <a:schemeClr val="accent2">
                    <a:lumMod val="20000"/>
                    <a:lumOff val="80000"/>
                  </a:schemeClr>
                </a:solidFill>
                <a:latin typeface="Arial" panose="020B0604020202020204" pitchFamily="34" charset="0"/>
                <a:cs typeface="Arial" panose="020B0604020202020204" pitchFamily="34" charset="0"/>
              </a:rPr>
              <a:t>• 20% — Licenses &amp; Stock</a:t>
            </a:r>
          </a:p>
          <a:p>
            <a:pPr algn="l"/>
            <a:r>
              <a:rPr lang="en-GB" sz="1600" b="1" i="1" dirty="0">
                <a:solidFill>
                  <a:schemeClr val="accent2">
                    <a:lumMod val="20000"/>
                    <a:lumOff val="80000"/>
                  </a:schemeClr>
                </a:solidFill>
                <a:latin typeface="Arial" panose="020B0604020202020204" pitchFamily="34" charset="0"/>
                <a:cs typeface="Arial" panose="020B0604020202020204" pitchFamily="34" charset="0"/>
              </a:rPr>
              <a:t>• 10% - Marketing</a:t>
            </a:r>
          </a:p>
          <a:p>
            <a:pPr algn="l"/>
            <a:endParaRPr lang="en-GB" sz="1600" b="1" i="1" dirty="0">
              <a:solidFill>
                <a:schemeClr val="accent2">
                  <a:lumMod val="20000"/>
                  <a:lumOff val="8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305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94FEF-0FBE-050D-1464-7FDB5F626CF8}"/>
              </a:ext>
            </a:extLst>
          </p:cNvPr>
          <p:cNvSpPr>
            <a:spLocks noGrp="1"/>
          </p:cNvSpPr>
          <p:nvPr>
            <p:ph type="title"/>
          </p:nvPr>
        </p:nvSpPr>
        <p:spPr/>
        <p:txBody>
          <a:bodyPr/>
          <a:lstStyle/>
          <a:p>
            <a:r>
              <a:rPr lang="en-GB" dirty="0"/>
              <a:t>Cash Flow forecast</a:t>
            </a:r>
          </a:p>
        </p:txBody>
      </p:sp>
      <p:graphicFrame>
        <p:nvGraphicFramePr>
          <p:cNvPr id="4" name="Content Placeholder 3">
            <a:extLst>
              <a:ext uri="{FF2B5EF4-FFF2-40B4-BE49-F238E27FC236}">
                <a16:creationId xmlns:a16="http://schemas.microsoft.com/office/drawing/2014/main" id="{3150F880-BCD1-312B-14E7-D3B802AE993D}"/>
              </a:ext>
            </a:extLst>
          </p:cNvPr>
          <p:cNvGraphicFramePr>
            <a:graphicFrameLocks noGrp="1"/>
          </p:cNvGraphicFramePr>
          <p:nvPr>
            <p:ph idx="1"/>
            <p:extLst>
              <p:ext uri="{D42A27DB-BD31-4B8C-83A1-F6EECF244321}">
                <p14:modId xmlns:p14="http://schemas.microsoft.com/office/powerpoint/2010/main" val="901132687"/>
              </p:ext>
            </p:extLst>
          </p:nvPr>
        </p:nvGraphicFramePr>
        <p:xfrm>
          <a:off x="2777560" y="1996440"/>
          <a:ext cx="6636880" cy="2865120"/>
        </p:xfrm>
        <a:graphic>
          <a:graphicData uri="http://schemas.openxmlformats.org/drawingml/2006/table">
            <a:tbl>
              <a:tblPr firstRow="1" bandRow="1">
                <a:tableStyleId>{5C22544A-7EE6-4342-B048-85BDC9FD1C3A}</a:tableStyleId>
              </a:tblPr>
              <a:tblGrid>
                <a:gridCol w="1327376">
                  <a:extLst>
                    <a:ext uri="{9D8B030D-6E8A-4147-A177-3AD203B41FA5}">
                      <a16:colId xmlns:a16="http://schemas.microsoft.com/office/drawing/2014/main" val="933632720"/>
                    </a:ext>
                  </a:extLst>
                </a:gridCol>
                <a:gridCol w="1327376">
                  <a:extLst>
                    <a:ext uri="{9D8B030D-6E8A-4147-A177-3AD203B41FA5}">
                      <a16:colId xmlns:a16="http://schemas.microsoft.com/office/drawing/2014/main" val="3451515598"/>
                    </a:ext>
                  </a:extLst>
                </a:gridCol>
                <a:gridCol w="1327376">
                  <a:extLst>
                    <a:ext uri="{9D8B030D-6E8A-4147-A177-3AD203B41FA5}">
                      <a16:colId xmlns:a16="http://schemas.microsoft.com/office/drawing/2014/main" val="1078800016"/>
                    </a:ext>
                  </a:extLst>
                </a:gridCol>
                <a:gridCol w="1327376">
                  <a:extLst>
                    <a:ext uri="{9D8B030D-6E8A-4147-A177-3AD203B41FA5}">
                      <a16:colId xmlns:a16="http://schemas.microsoft.com/office/drawing/2014/main" val="3280980798"/>
                    </a:ext>
                  </a:extLst>
                </a:gridCol>
                <a:gridCol w="1327376">
                  <a:extLst>
                    <a:ext uri="{9D8B030D-6E8A-4147-A177-3AD203B41FA5}">
                      <a16:colId xmlns:a16="http://schemas.microsoft.com/office/drawing/2014/main" val="2475652768"/>
                    </a:ext>
                  </a:extLst>
                </a:gridCol>
              </a:tblGrid>
              <a:tr h="370840">
                <a:tc>
                  <a:txBody>
                    <a:bodyPr/>
                    <a:lstStyle/>
                    <a:p>
                      <a:r>
                        <a:rPr lang="en-GB" dirty="0"/>
                        <a:t>Month</a:t>
                      </a:r>
                    </a:p>
                  </a:txBody>
                  <a:tcPr marL="88463" marR="88463"/>
                </a:tc>
                <a:tc>
                  <a:txBody>
                    <a:bodyPr/>
                    <a:lstStyle/>
                    <a:p>
                      <a:r>
                        <a:rPr lang="en-GB" dirty="0"/>
                        <a:t>Revenue</a:t>
                      </a:r>
                    </a:p>
                  </a:txBody>
                  <a:tcPr marL="88463" marR="88463"/>
                </a:tc>
                <a:tc>
                  <a:txBody>
                    <a:bodyPr/>
                    <a:lstStyle/>
                    <a:p>
                      <a:r>
                        <a:rPr lang="en-GB" dirty="0"/>
                        <a:t>Expenses</a:t>
                      </a:r>
                    </a:p>
                  </a:txBody>
                  <a:tcPr marL="88463" marR="88463"/>
                </a:tc>
                <a:tc>
                  <a:txBody>
                    <a:bodyPr/>
                    <a:lstStyle/>
                    <a:p>
                      <a:r>
                        <a:rPr lang="en-GB" dirty="0"/>
                        <a:t>Net cashflow</a:t>
                      </a:r>
                    </a:p>
                  </a:txBody>
                  <a:tcPr marL="88463" marR="88463"/>
                </a:tc>
                <a:tc>
                  <a:txBody>
                    <a:bodyPr/>
                    <a:lstStyle/>
                    <a:p>
                      <a:r>
                        <a:rPr lang="en-GB" dirty="0"/>
                        <a:t>Closing balance</a:t>
                      </a:r>
                    </a:p>
                  </a:txBody>
                  <a:tcPr marL="88463" marR="88463"/>
                </a:tc>
                <a:extLst>
                  <a:ext uri="{0D108BD9-81ED-4DB2-BD59-A6C34878D82A}">
                    <a16:rowId xmlns:a16="http://schemas.microsoft.com/office/drawing/2014/main" val="1997964055"/>
                  </a:ext>
                </a:extLst>
              </a:tr>
              <a:tr h="370840">
                <a:tc>
                  <a:txBody>
                    <a:bodyPr/>
                    <a:lstStyle/>
                    <a:p>
                      <a:r>
                        <a:rPr lang="en-GB"/>
                        <a:t>Jan</a:t>
                      </a:r>
                    </a:p>
                  </a:txBody>
                  <a:tcPr marL="88463" marR="88463"/>
                </a:tc>
                <a:tc>
                  <a:txBody>
                    <a:bodyPr/>
                    <a:lstStyle/>
                    <a:p>
                      <a:r>
                        <a:rPr lang="en-GB" dirty="0"/>
                        <a:t>8,000</a:t>
                      </a:r>
                    </a:p>
                  </a:txBody>
                  <a:tcPr marL="88463" marR="88463"/>
                </a:tc>
                <a:tc>
                  <a:txBody>
                    <a:bodyPr/>
                    <a:lstStyle/>
                    <a:p>
                      <a:r>
                        <a:rPr lang="en-GB" dirty="0"/>
                        <a:t>10,500</a:t>
                      </a:r>
                    </a:p>
                  </a:txBody>
                  <a:tcPr marL="88463" marR="88463"/>
                </a:tc>
                <a:tc>
                  <a:txBody>
                    <a:bodyPr/>
                    <a:lstStyle/>
                    <a:p>
                      <a:r>
                        <a:rPr lang="en-GB" dirty="0"/>
                        <a:t>-2,500</a:t>
                      </a:r>
                    </a:p>
                  </a:txBody>
                  <a:tcPr marL="88463" marR="88463"/>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-2,500</a:t>
                      </a:r>
                    </a:p>
                  </a:txBody>
                  <a:tcPr marL="88463" marR="88463"/>
                </a:tc>
                <a:extLst>
                  <a:ext uri="{0D108BD9-81ED-4DB2-BD59-A6C34878D82A}">
                    <a16:rowId xmlns:a16="http://schemas.microsoft.com/office/drawing/2014/main" val="3545949798"/>
                  </a:ext>
                </a:extLst>
              </a:tr>
              <a:tr h="370840">
                <a:tc>
                  <a:txBody>
                    <a:bodyPr/>
                    <a:lstStyle/>
                    <a:p>
                      <a:r>
                        <a:rPr lang="en-GB" dirty="0"/>
                        <a:t>Feb</a:t>
                      </a:r>
                    </a:p>
                  </a:txBody>
                  <a:tcPr marL="88463" marR="88463"/>
                </a:tc>
                <a:tc>
                  <a:txBody>
                    <a:bodyPr/>
                    <a:lstStyle/>
                    <a:p>
                      <a:r>
                        <a:rPr lang="en-GB" dirty="0"/>
                        <a:t>9,500</a:t>
                      </a:r>
                    </a:p>
                  </a:txBody>
                  <a:tcPr marL="88463" marR="88463"/>
                </a:tc>
                <a:tc>
                  <a:txBody>
                    <a:bodyPr/>
                    <a:lstStyle/>
                    <a:p>
                      <a:r>
                        <a:rPr lang="en-GB" dirty="0"/>
                        <a:t>10,000</a:t>
                      </a:r>
                    </a:p>
                  </a:txBody>
                  <a:tcPr marL="88463" marR="88463"/>
                </a:tc>
                <a:tc>
                  <a:txBody>
                    <a:bodyPr/>
                    <a:lstStyle/>
                    <a:p>
                      <a:r>
                        <a:rPr lang="en-GB" dirty="0"/>
                        <a:t>-500</a:t>
                      </a:r>
                    </a:p>
                  </a:txBody>
                  <a:tcPr marL="88463" marR="88463"/>
                </a:tc>
                <a:tc>
                  <a:txBody>
                    <a:bodyPr/>
                    <a:lstStyle/>
                    <a:p>
                      <a:r>
                        <a:rPr lang="en-GB" dirty="0"/>
                        <a:t>-3,000</a:t>
                      </a:r>
                    </a:p>
                  </a:txBody>
                  <a:tcPr marL="88463" marR="88463"/>
                </a:tc>
                <a:extLst>
                  <a:ext uri="{0D108BD9-81ED-4DB2-BD59-A6C34878D82A}">
                    <a16:rowId xmlns:a16="http://schemas.microsoft.com/office/drawing/2014/main" val="2343860861"/>
                  </a:ext>
                </a:extLst>
              </a:tr>
              <a:tr h="370840">
                <a:tc>
                  <a:txBody>
                    <a:bodyPr/>
                    <a:lstStyle/>
                    <a:p>
                      <a:r>
                        <a:rPr lang="en-GB" dirty="0"/>
                        <a:t>Mar</a:t>
                      </a:r>
                    </a:p>
                  </a:txBody>
                  <a:tcPr marL="88463" marR="88463"/>
                </a:tc>
                <a:tc>
                  <a:txBody>
                    <a:bodyPr/>
                    <a:lstStyle/>
                    <a:p>
                      <a:r>
                        <a:rPr lang="en-GB" dirty="0"/>
                        <a:t>11,000</a:t>
                      </a:r>
                    </a:p>
                  </a:txBody>
                  <a:tcPr marL="88463" marR="88463"/>
                </a:tc>
                <a:tc>
                  <a:txBody>
                    <a:bodyPr/>
                    <a:lstStyle/>
                    <a:p>
                      <a:r>
                        <a:rPr lang="en-GB" dirty="0"/>
                        <a:t>10,000</a:t>
                      </a:r>
                    </a:p>
                  </a:txBody>
                  <a:tcPr marL="88463" marR="88463"/>
                </a:tc>
                <a:tc>
                  <a:txBody>
                    <a:bodyPr/>
                    <a:lstStyle/>
                    <a:p>
                      <a:r>
                        <a:rPr lang="en-GB" dirty="0"/>
                        <a:t>+1,000</a:t>
                      </a:r>
                    </a:p>
                  </a:txBody>
                  <a:tcPr marL="88463" marR="88463"/>
                </a:tc>
                <a:tc>
                  <a:txBody>
                    <a:bodyPr/>
                    <a:lstStyle/>
                    <a:p>
                      <a:r>
                        <a:rPr lang="en-GB" dirty="0"/>
                        <a:t>-2,000</a:t>
                      </a:r>
                    </a:p>
                  </a:txBody>
                  <a:tcPr marL="88463" marR="88463"/>
                </a:tc>
                <a:extLst>
                  <a:ext uri="{0D108BD9-81ED-4DB2-BD59-A6C34878D82A}">
                    <a16:rowId xmlns:a16="http://schemas.microsoft.com/office/drawing/2014/main" val="2856594925"/>
                  </a:ext>
                </a:extLst>
              </a:tr>
              <a:tr h="370840">
                <a:tc>
                  <a:txBody>
                    <a:bodyPr/>
                    <a:lstStyle/>
                    <a:p>
                      <a:r>
                        <a:rPr lang="en-GB" dirty="0"/>
                        <a:t>Apr</a:t>
                      </a:r>
                    </a:p>
                  </a:txBody>
                  <a:tcPr marL="88463" marR="88463"/>
                </a:tc>
                <a:tc>
                  <a:txBody>
                    <a:bodyPr/>
                    <a:lstStyle/>
                    <a:p>
                      <a:r>
                        <a:rPr lang="en-GB" dirty="0"/>
                        <a:t>12,000</a:t>
                      </a:r>
                    </a:p>
                  </a:txBody>
                  <a:tcPr marL="88463" marR="88463"/>
                </a:tc>
                <a:tc>
                  <a:txBody>
                    <a:bodyPr/>
                    <a:lstStyle/>
                    <a:p>
                      <a:r>
                        <a:rPr lang="en-GB" dirty="0"/>
                        <a:t>10,000</a:t>
                      </a:r>
                    </a:p>
                  </a:txBody>
                  <a:tcPr marL="88463" marR="88463"/>
                </a:tc>
                <a:tc>
                  <a:txBody>
                    <a:bodyPr/>
                    <a:lstStyle/>
                    <a:p>
                      <a:r>
                        <a:rPr lang="en-GB" dirty="0"/>
                        <a:t>+2,000</a:t>
                      </a:r>
                    </a:p>
                  </a:txBody>
                  <a:tcPr marL="88463" marR="88463"/>
                </a:tc>
                <a:tc>
                  <a:txBody>
                    <a:bodyPr/>
                    <a:lstStyle/>
                    <a:p>
                      <a:r>
                        <a:rPr lang="en-GB" dirty="0"/>
                        <a:t>0</a:t>
                      </a:r>
                    </a:p>
                  </a:txBody>
                  <a:tcPr marL="88463" marR="88463"/>
                </a:tc>
                <a:extLst>
                  <a:ext uri="{0D108BD9-81ED-4DB2-BD59-A6C34878D82A}">
                    <a16:rowId xmlns:a16="http://schemas.microsoft.com/office/drawing/2014/main" val="1146495948"/>
                  </a:ext>
                </a:extLst>
              </a:tr>
              <a:tr h="370840">
                <a:tc>
                  <a:txBody>
                    <a:bodyPr/>
                    <a:lstStyle/>
                    <a:p>
                      <a:r>
                        <a:rPr lang="en-GB" dirty="0"/>
                        <a:t>May</a:t>
                      </a:r>
                    </a:p>
                  </a:txBody>
                  <a:tcPr marL="88463" marR="88463"/>
                </a:tc>
                <a:tc>
                  <a:txBody>
                    <a:bodyPr/>
                    <a:lstStyle/>
                    <a:p>
                      <a:r>
                        <a:rPr lang="en-GB" dirty="0"/>
                        <a:t>13,500</a:t>
                      </a:r>
                    </a:p>
                  </a:txBody>
                  <a:tcPr marL="88463" marR="88463"/>
                </a:tc>
                <a:tc>
                  <a:txBody>
                    <a:bodyPr/>
                    <a:lstStyle/>
                    <a:p>
                      <a:r>
                        <a:rPr lang="en-GB" dirty="0"/>
                        <a:t>10,500</a:t>
                      </a:r>
                    </a:p>
                  </a:txBody>
                  <a:tcPr marL="88463" marR="88463"/>
                </a:tc>
                <a:tc>
                  <a:txBody>
                    <a:bodyPr/>
                    <a:lstStyle/>
                    <a:p>
                      <a:r>
                        <a:rPr lang="en-GB" dirty="0"/>
                        <a:t>+3,000</a:t>
                      </a:r>
                    </a:p>
                  </a:txBody>
                  <a:tcPr marL="88463" marR="88463"/>
                </a:tc>
                <a:tc>
                  <a:txBody>
                    <a:bodyPr/>
                    <a:lstStyle/>
                    <a:p>
                      <a:r>
                        <a:rPr lang="en-GB" dirty="0"/>
                        <a:t>+3,000</a:t>
                      </a:r>
                    </a:p>
                  </a:txBody>
                  <a:tcPr marL="88463" marR="88463"/>
                </a:tc>
                <a:extLst>
                  <a:ext uri="{0D108BD9-81ED-4DB2-BD59-A6C34878D82A}">
                    <a16:rowId xmlns:a16="http://schemas.microsoft.com/office/drawing/2014/main" val="2750344768"/>
                  </a:ext>
                </a:extLst>
              </a:tr>
              <a:tr h="370840">
                <a:tc>
                  <a:txBody>
                    <a:bodyPr/>
                    <a:lstStyle/>
                    <a:p>
                      <a:r>
                        <a:rPr lang="en-GB" dirty="0"/>
                        <a:t>Jun</a:t>
                      </a:r>
                    </a:p>
                  </a:txBody>
                  <a:tcPr marL="88463" marR="88463"/>
                </a:tc>
                <a:tc>
                  <a:txBody>
                    <a:bodyPr/>
                    <a:lstStyle/>
                    <a:p>
                      <a:r>
                        <a:rPr lang="en-GB" dirty="0"/>
                        <a:t>14,000</a:t>
                      </a:r>
                    </a:p>
                  </a:txBody>
                  <a:tcPr marL="88463" marR="88463"/>
                </a:tc>
                <a:tc>
                  <a:txBody>
                    <a:bodyPr/>
                    <a:lstStyle/>
                    <a:p>
                      <a:r>
                        <a:rPr lang="en-GB" dirty="0"/>
                        <a:t>10,500</a:t>
                      </a:r>
                    </a:p>
                  </a:txBody>
                  <a:tcPr marL="88463" marR="88463"/>
                </a:tc>
                <a:tc>
                  <a:txBody>
                    <a:bodyPr/>
                    <a:lstStyle/>
                    <a:p>
                      <a:r>
                        <a:rPr lang="en-GB" dirty="0"/>
                        <a:t>+3,500</a:t>
                      </a:r>
                    </a:p>
                  </a:txBody>
                  <a:tcPr marL="88463" marR="88463"/>
                </a:tc>
                <a:tc>
                  <a:txBody>
                    <a:bodyPr/>
                    <a:lstStyle/>
                    <a:p>
                      <a:r>
                        <a:rPr lang="en-GB" dirty="0"/>
                        <a:t>+6,500</a:t>
                      </a:r>
                    </a:p>
                  </a:txBody>
                  <a:tcPr marL="88463" marR="88463"/>
                </a:tc>
                <a:extLst>
                  <a:ext uri="{0D108BD9-81ED-4DB2-BD59-A6C34878D82A}">
                    <a16:rowId xmlns:a16="http://schemas.microsoft.com/office/drawing/2014/main" val="2959593534"/>
                  </a:ext>
                </a:extLst>
              </a:tr>
            </a:tbl>
          </a:graphicData>
        </a:graphic>
      </p:graphicFrame>
    </p:spTree>
    <p:extLst>
      <p:ext uri="{BB962C8B-B14F-4D97-AF65-F5344CB8AC3E}">
        <p14:creationId xmlns:p14="http://schemas.microsoft.com/office/powerpoint/2010/main" val="1953589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3E1E1-9BB7-3F3F-2E8C-4C060C56647F}"/>
              </a:ext>
            </a:extLst>
          </p:cNvPr>
          <p:cNvSpPr>
            <a:spLocks noGrp="1"/>
          </p:cNvSpPr>
          <p:nvPr>
            <p:ph type="title"/>
          </p:nvPr>
        </p:nvSpPr>
        <p:spPr>
          <a:xfrm>
            <a:off x="1450392" y="342419"/>
            <a:ext cx="9291215" cy="1049235"/>
          </a:xfrm>
        </p:spPr>
        <p:txBody>
          <a:bodyPr/>
          <a:lstStyle/>
          <a:p>
            <a:r>
              <a:rPr lang="en-GB" dirty="0"/>
              <a:t>Conclusion</a:t>
            </a:r>
          </a:p>
        </p:txBody>
      </p:sp>
      <p:sp>
        <p:nvSpPr>
          <p:cNvPr id="3" name="Content Placeholder 2">
            <a:extLst>
              <a:ext uri="{FF2B5EF4-FFF2-40B4-BE49-F238E27FC236}">
                <a16:creationId xmlns:a16="http://schemas.microsoft.com/office/drawing/2014/main" id="{41642BA4-E92A-F409-7558-3DF59ED8C7BF}"/>
              </a:ext>
            </a:extLst>
          </p:cNvPr>
          <p:cNvSpPr>
            <a:spLocks noGrp="1"/>
          </p:cNvSpPr>
          <p:nvPr>
            <p:ph idx="1"/>
          </p:nvPr>
        </p:nvSpPr>
        <p:spPr>
          <a:xfrm>
            <a:off x="1451579" y="1577010"/>
            <a:ext cx="9720004" cy="3889336"/>
          </a:xfrm>
        </p:spPr>
        <p:txBody>
          <a:bodyPr>
            <a:normAutofit fontScale="85000" lnSpcReduction="10000"/>
          </a:bodyPr>
          <a:lstStyle/>
          <a:p>
            <a:r>
              <a:rPr lang="en-GB" sz="2100" dirty="0">
                <a:solidFill>
                  <a:schemeClr val="tx2">
                    <a:lumMod val="25000"/>
                  </a:schemeClr>
                </a:solidFill>
              </a:rPr>
              <a:t>Babycino is a good business idea because many parents want a safe, comfortable place where they can relax while their children play. The café offers good coffee, a friendly atmosphere, and a play area for kids, which makes it different from regular cafés.</a:t>
            </a:r>
          </a:p>
          <a:p>
            <a:endParaRPr lang="en-GB" sz="2100" dirty="0">
              <a:solidFill>
                <a:schemeClr val="tx2">
                  <a:lumMod val="25000"/>
                </a:schemeClr>
              </a:solidFill>
            </a:endParaRPr>
          </a:p>
          <a:p>
            <a:r>
              <a:rPr lang="en-GB" sz="2100" dirty="0">
                <a:solidFill>
                  <a:schemeClr val="tx2">
                    <a:lumMod val="25000"/>
                  </a:schemeClr>
                </a:solidFill>
              </a:rPr>
              <a:t>The start-up costs and funding plan are clear and realistic, and the marketing strategy will help attract local families. If Babycino focuses on good service, safety, and a warm environment, it can become a popular and trusted place in the community.</a:t>
            </a:r>
          </a:p>
          <a:p>
            <a:endParaRPr lang="en-GB" sz="2100" dirty="0">
              <a:solidFill>
                <a:schemeClr val="tx2">
                  <a:lumMod val="25000"/>
                </a:schemeClr>
              </a:solidFill>
            </a:endParaRPr>
          </a:p>
          <a:p>
            <a:r>
              <a:rPr lang="en-GB" sz="2100" dirty="0">
                <a:solidFill>
                  <a:schemeClr val="tx2">
                    <a:lumMod val="25000"/>
                  </a:schemeClr>
                </a:solidFill>
              </a:rPr>
              <a:t>Overall, Babycino has a strong chance of success and can grow into a well-loved family café.</a:t>
            </a:r>
          </a:p>
          <a:p>
            <a:endParaRPr lang="en-GB" dirty="0"/>
          </a:p>
        </p:txBody>
      </p:sp>
    </p:spTree>
    <p:extLst>
      <p:ext uri="{BB962C8B-B14F-4D97-AF65-F5344CB8AC3E}">
        <p14:creationId xmlns:p14="http://schemas.microsoft.com/office/powerpoint/2010/main" val="2555955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292B6-B1D9-8CAB-8A15-20F8AECB2427}"/>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057420A5-563D-C57C-9916-8F733753BEE4}"/>
              </a:ext>
            </a:extLst>
          </p:cNvPr>
          <p:cNvSpPr>
            <a:spLocks noGrp="1"/>
          </p:cNvSpPr>
          <p:nvPr>
            <p:ph idx="1"/>
          </p:nvPr>
        </p:nvSpPr>
        <p:spPr/>
        <p:txBody>
          <a:bodyPr>
            <a:normAutofit fontScale="70000" lnSpcReduction="20000"/>
          </a:bodyPr>
          <a:lstStyle/>
          <a:p>
            <a:r>
              <a:rPr lang="en-GB" dirty="0"/>
              <a:t>Smith, L. (2022) 'Parents' Preferences in Child-Friendly Cafés', Family Lifestyle Research, 8(1), pp. 10-18.</a:t>
            </a:r>
          </a:p>
          <a:p>
            <a:r>
              <a:rPr lang="en-GB" dirty="0"/>
              <a:t>Office for National Statistics (ONS) (2023) London Rental Market Report. London: Office for National Statistics</a:t>
            </a:r>
          </a:p>
          <a:p>
            <a:r>
              <a:rPr lang="en-GB" dirty="0"/>
              <a:t> Deloitte (2022) Digital Consumer Trends Report. Deloitte Insights.</a:t>
            </a:r>
          </a:p>
          <a:p>
            <a:r>
              <a:rPr lang="en-GB" dirty="0"/>
              <a:t>UK Government (2023) Food Safety and Hygiene Regulations; Health and Safety Executive; Companies House Requirements.</a:t>
            </a:r>
          </a:p>
          <a:p>
            <a:r>
              <a:rPr lang="en-GB" dirty="0"/>
              <a:t> Mintel (2023) Family Lifestyles – UK. Mintel Market Research. </a:t>
            </a:r>
          </a:p>
          <a:p>
            <a:r>
              <a:rPr lang="en-GB" dirty="0"/>
              <a:t>Department for Business &amp; Trade (2023) Small Business Support in the UK. UK Government.</a:t>
            </a:r>
          </a:p>
          <a:p>
            <a:r>
              <a:rPr lang="en-GB" dirty="0"/>
              <a:t>IBISWorld (2023) Cafés &amp; Coffee Shops in the UK – Market Research Report. IBISWorld Industry Reports.</a:t>
            </a:r>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99052953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06BFDE"/>
      </a:accent6>
      <a:hlink>
        <a:srgbClr val="FBAE29"/>
      </a:hlink>
      <a:folHlink>
        <a:srgbClr val="EDC47E"/>
      </a:folHlink>
    </a:clrScheme>
    <a:fontScheme name="Gallery">
      <a:majorFont>
        <a:latin typeface="Rockwell" panose="020606030202050204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BB5F5D82-B5E9-469E-A815-C655ED4AF24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AD56C6AEC0D6E4D87A4E65EF197EFCA" ma:contentTypeVersion="5" ma:contentTypeDescription="Create a new document." ma:contentTypeScope="" ma:versionID="42a90a2ce2c85d388659c95c95667196">
  <xsd:schema xmlns:xsd="http://www.w3.org/2001/XMLSchema" xmlns:xs="http://www.w3.org/2001/XMLSchema" xmlns:p="http://schemas.microsoft.com/office/2006/metadata/properties" xmlns:ns3="58b591e8-e818-4825-9ded-2371f6ca824b" targetNamespace="http://schemas.microsoft.com/office/2006/metadata/properties" ma:root="true" ma:fieldsID="c18feced8ac80835de226951274979f5" ns3:_="">
    <xsd:import namespace="58b591e8-e818-4825-9ded-2371f6ca824b"/>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b591e8-e818-4825-9ded-2371f6ca82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8889BFF-F968-44AE-93A2-C5BA012FF07F}">
  <ds:schemaRefs>
    <ds:schemaRef ds:uri="http://schemas.microsoft.com/office/2006/documentManagement/types"/>
    <ds:schemaRef ds:uri="http://schemas.openxmlformats.org/package/2006/metadata/core-properties"/>
    <ds:schemaRef ds:uri="http://purl.org/dc/elements/1.1/"/>
    <ds:schemaRef ds:uri="http://purl.org/dc/dcmitype/"/>
    <ds:schemaRef ds:uri="http://www.w3.org/XML/1998/namespace"/>
    <ds:schemaRef ds:uri="http://purl.org/dc/terms/"/>
    <ds:schemaRef ds:uri="http://schemas.microsoft.com/office/infopath/2007/PartnerControls"/>
    <ds:schemaRef ds:uri="58b591e8-e818-4825-9ded-2371f6ca824b"/>
    <ds:schemaRef ds:uri="http://schemas.microsoft.com/office/2006/metadata/properties"/>
  </ds:schemaRefs>
</ds:datastoreItem>
</file>

<file path=customXml/itemProps2.xml><?xml version="1.0" encoding="utf-8"?>
<ds:datastoreItem xmlns:ds="http://schemas.openxmlformats.org/officeDocument/2006/customXml" ds:itemID="{C9F2A1F4-FFE5-4145-A96C-1B3F24BE3B5C}">
  <ds:schemaRefs>
    <ds:schemaRef ds:uri="http://schemas.microsoft.com/sharepoint/v3/contenttype/forms"/>
  </ds:schemaRefs>
</ds:datastoreItem>
</file>

<file path=customXml/itemProps3.xml><?xml version="1.0" encoding="utf-8"?>
<ds:datastoreItem xmlns:ds="http://schemas.openxmlformats.org/officeDocument/2006/customXml" ds:itemID="{5528414B-5F7C-43D4-B6E3-146ABA6C94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b591e8-e818-4825-9ded-2371f6ca82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Gallery</Template>
  <TotalTime>290</TotalTime>
  <Words>788</Words>
  <Application>Microsoft Office PowerPoint</Application>
  <PresentationFormat>Widescreen</PresentationFormat>
  <Paragraphs>135</Paragraphs>
  <Slides>14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Arial</vt:lpstr>
      <vt:lpstr>Rockwell</vt:lpstr>
      <vt:lpstr>Wingdings</vt:lpstr>
      <vt:lpstr>Gallery</vt:lpstr>
      <vt:lpstr>BUSINESS PLAN Babycino – Family-Friendly Cafe</vt:lpstr>
      <vt:lpstr>Overview </vt:lpstr>
      <vt:lpstr>Introduction to the Business idea</vt:lpstr>
      <vt:lpstr>PowerPoint Presentation</vt:lpstr>
      <vt:lpstr>M</vt:lpstr>
      <vt:lpstr>Legal Format: private limited company (LTD)</vt:lpstr>
      <vt:lpstr>Pestel analysis</vt:lpstr>
      <vt:lpstr>Pestel analysis</vt:lpstr>
      <vt:lpstr>Marketing Strategy  Target audience: parents with children aged 1-8  brand positioning: safe, cosy,  modern café that supports family life (Smith, 2022)   Marketing tools: Social media (Instagram, Facebook, parenting groups)    </vt:lpstr>
      <vt:lpstr>Customer acquisition Strategy</vt:lpstr>
      <vt:lpstr>Funding Requirements</vt:lpstr>
      <vt:lpstr>Cash Flow forecast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Mariana Sherenha (2424533)</dc:creator>
  <cp:lastModifiedBy>Mariana Sherenha (2424533)</cp:lastModifiedBy>
  <cp:revision>2</cp:revision>
  <dcterms:created xsi:type="dcterms:W3CDTF">2025-12-06T13:49:37Z</dcterms:created>
  <dcterms:modified xsi:type="dcterms:W3CDTF">2025-12-06T21:37:58Z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0x010100AAD56C6AEC0D6E4D87A4E65EF197EFCA</vt:lpwstr>
  </property>
</Properties>
</file>