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wdp" ContentType="image/vnd.ms-photo"/>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7" r:id="rId2"/>
    <p:sldId id="294" r:id="rId3"/>
    <p:sldId id="634" r:id="rId4"/>
    <p:sldId id="693" r:id="rId5"/>
    <p:sldId id="697" r:id="rId6"/>
    <p:sldId id="698" r:id="rId7"/>
    <p:sldId id="699" r:id="rId8"/>
    <p:sldId id="712" r:id="rId9"/>
    <p:sldId id="700" r:id="rId10"/>
    <p:sldId id="701" r:id="rId11"/>
    <p:sldId id="702" r:id="rId12"/>
    <p:sldId id="704" r:id="rId13"/>
    <p:sldId id="713" r:id="rId14"/>
    <p:sldId id="705" r:id="rId15"/>
    <p:sldId id="714" r:id="rId16"/>
    <p:sldId id="715" r:id="rId17"/>
    <p:sldId id="706" r:id="rId18"/>
    <p:sldId id="707" r:id="rId19"/>
    <p:sldId id="716" r:id="rId20"/>
    <p:sldId id="717" r:id="rId21"/>
    <p:sldId id="708" r:id="rId22"/>
    <p:sldId id="709" r:id="rId23"/>
    <p:sldId id="710" r:id="rId24"/>
    <p:sldId id="718" r:id="rId25"/>
    <p:sldId id="711" r:id="rId26"/>
    <p:sldId id="273" r:id="rId27"/>
    <p:sldId id="60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43834"/>
  </p:normalViewPr>
  <p:slideViewPr>
    <p:cSldViewPr snapToGrid="0" snapToObjects="1">
      <p:cViewPr varScale="1">
        <p:scale>
          <a:sx n="76" d="100"/>
          <a:sy n="76" d="100"/>
        </p:scale>
        <p:origin x="444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8/23/20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prince2.com/uk/blog/critical-success-factor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starting ANY project confirmation that the project actually is required should be sought and confirmed. Without a business case most organisations will not approve any project.</a:t>
            </a:r>
          </a:p>
          <a:p>
            <a:endParaRPr lang="en-GB" b="0" dirty="0"/>
          </a:p>
          <a:p>
            <a:endParaRPr lang="en-GB" b="0" dirty="0"/>
          </a:p>
          <a:p>
            <a:r>
              <a:rPr lang="en-GB" b="1" dirty="0"/>
              <a:t>COSTS</a:t>
            </a:r>
          </a:p>
          <a:p>
            <a:r>
              <a:rPr lang="en-GB" b="0" dirty="0"/>
              <a:t>Any project has associated costs: staff/consumables, external staff (contractors) facilities etc</a:t>
            </a:r>
          </a:p>
          <a:p>
            <a:r>
              <a:rPr lang="en-GB" b="0" dirty="0"/>
              <a:t>CAPEX &amp; Operating costs (once project delivered operating costs will be incurred)</a:t>
            </a:r>
          </a:p>
          <a:p>
            <a:endParaRPr lang="en-GB" b="0" dirty="0"/>
          </a:p>
          <a:p>
            <a:endParaRPr lang="en-GB" b="0" dirty="0"/>
          </a:p>
          <a:p>
            <a:r>
              <a:rPr lang="en-GB" b="0" dirty="0"/>
              <a:t>Define the case:</a:t>
            </a:r>
          </a:p>
          <a:p>
            <a:r>
              <a:rPr lang="en-GB" b="0" dirty="0"/>
              <a:t>Kick off meeting</a:t>
            </a:r>
            <a:br>
              <a:rPr lang="en-GB" b="0" dirty="0"/>
            </a:br>
            <a:r>
              <a:rPr lang="en-GB" b="0" dirty="0"/>
              <a:t>Get agreement in writing </a:t>
            </a:r>
          </a:p>
          <a:p>
            <a:endParaRPr lang="en-GB" b="0" dirty="0"/>
          </a:p>
          <a:p>
            <a:r>
              <a:rPr lang="en-GB" b="0" dirty="0"/>
              <a:t>Benefits:</a:t>
            </a:r>
            <a:br>
              <a:rPr lang="en-GB" b="0" dirty="0"/>
            </a:br>
            <a:r>
              <a:rPr lang="en-GB" b="0" dirty="0"/>
              <a:t>Financial: revenue, cost reductions, cost avoidance </a:t>
            </a:r>
          </a:p>
          <a:p>
            <a:br>
              <a:rPr lang="en-GB" b="0" dirty="0"/>
            </a:br>
            <a:r>
              <a:rPr lang="en-GB" b="0" dirty="0"/>
              <a:t>Other benefits:</a:t>
            </a:r>
            <a:br>
              <a:rPr lang="en-GB" b="0" dirty="0"/>
            </a:br>
            <a:r>
              <a:rPr lang="en-GB" b="0" dirty="0"/>
              <a:t>customer service </a:t>
            </a:r>
          </a:p>
          <a:p>
            <a:r>
              <a:rPr lang="en-GB" b="0" dirty="0"/>
              <a:t>Staff satisfaction</a:t>
            </a:r>
          </a:p>
          <a:p>
            <a:r>
              <a:rPr lang="en-GB" b="0" dirty="0"/>
              <a:t>Fault rates/complaint levels </a:t>
            </a:r>
          </a:p>
          <a:p>
            <a:br>
              <a:rPr lang="en-GB" b="0" dirty="0"/>
            </a:br>
            <a:r>
              <a:rPr lang="en-GB" b="0" dirty="0"/>
              <a:t>Focus of benefits related to KPI’s</a:t>
            </a:r>
          </a:p>
          <a:p>
            <a:br>
              <a:rPr lang="en-GB" b="0" dirty="0"/>
            </a:br>
            <a:r>
              <a:rPr lang="en-GB" b="0" dirty="0"/>
              <a:t>Intangible benefits</a:t>
            </a:r>
            <a:br>
              <a:rPr lang="en-GB" b="0" dirty="0"/>
            </a:br>
            <a:r>
              <a:rPr lang="en-GB" b="0" dirty="0"/>
              <a:t>strategic alignment/competency improvements (make these realistic and meaningful)</a:t>
            </a:r>
          </a:p>
          <a:p>
            <a:endParaRPr lang="en-GB" b="0" dirty="0"/>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574942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Typically a business case must drive a project.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If a satisfactory business case does not exist a project should not be started however if the business case is valid at the start of a project but the justification disappears once the project is underway the project should be stopped.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focus of the business case should be for the totality of the business change, not just one element of it, for example the cost to buy new equipment should take into account the impact on personal, training, changed procedures, accommodation changes, operational costs, relationships with the public, et cetera.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Generally the business case is developed at the beginning of the project and maintained throughout the life of the project, being reviewed regularly.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business case is a description of the reasons for the project and the justification for undertaking the project, based on the estimated cost of the project, the risks and the expected business benefits and savings.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covers the entire scope of change to the business that is affected by the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case is the most important set of information for any project. It drives the decision-making processes and is usually continually to align the project progress to the business objectives.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cases need to be developed according to organisational standards that might exist and the nature of the project.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business case should contain the following</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Reasons</a:t>
            </a:r>
          </a:p>
          <a:p>
            <a:r>
              <a:rPr lang="en-GB" sz="1200" kern="1200" dirty="0">
                <a:solidFill>
                  <a:schemeClr val="tx1"/>
                </a:solidFill>
                <a:effectLst/>
                <a:latin typeface="+mn-lt"/>
                <a:ea typeface="+mn-ea"/>
                <a:cs typeface="+mn-cs"/>
              </a:rPr>
              <a:t>This section provides an explanation of the reasons why the project outcome is required. Generally this is in the project mandate.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Options</a:t>
            </a:r>
          </a:p>
          <a:p>
            <a:r>
              <a:rPr lang="en-GB" sz="1200" kern="1200" dirty="0">
                <a:solidFill>
                  <a:schemeClr val="tx1"/>
                </a:solidFill>
                <a:effectLst/>
                <a:latin typeface="+mn-lt"/>
                <a:ea typeface="+mn-ea"/>
                <a:cs typeface="+mn-cs"/>
              </a:rPr>
              <a:t>This section should describe in outline the various options that have been considered to deliver the required outcome. The chosen option should be indicated, together with a summary of the reasons why. The information provided assurance that the alternatives were considered. Do nothing should always be the starting option to act as a comparison for the other options.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Benefits expected.</a:t>
            </a:r>
          </a:p>
          <a:p>
            <a:r>
              <a:rPr lang="en-GB" sz="1200" kern="1200" dirty="0">
                <a:solidFill>
                  <a:schemeClr val="tx1"/>
                </a:solidFill>
                <a:effectLst/>
                <a:latin typeface="+mn-lt"/>
                <a:ea typeface="+mn-ea"/>
                <a:cs typeface="+mn-cs"/>
              </a:rPr>
              <a:t>This section identifies the benefits that is claimed would be achieved by the project outcome. Each one should be described clearly immeasurable terms. Consideration should be given to defining how and when the measurements of improvement can be made.</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This section contains some of the risks faced by the project if they happen with seriously affect delivery of the outcome. Details of how these rest will be managed are contained in a risk log.</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Cost and timescale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Investment appraisal</a:t>
            </a:r>
          </a:p>
          <a:p>
            <a:r>
              <a:rPr lang="en-GB" sz="1200" kern="1200" dirty="0">
                <a:solidFill>
                  <a:schemeClr val="tx1"/>
                </a:solidFill>
                <a:effectLst/>
                <a:latin typeface="+mn-lt"/>
                <a:ea typeface="+mn-ea"/>
                <a:cs typeface="+mn-cs"/>
              </a:rPr>
              <a:t>Cost benefit appraisal and net benefit appraisal. This illustrates a balance between the development, operational, maintenance and support costs against financial value of the benefit overpayment of time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Evaluation</a:t>
            </a:r>
          </a:p>
          <a:p>
            <a:r>
              <a:rPr lang="en-GB" sz="1200" kern="1200" dirty="0">
                <a:solidFill>
                  <a:schemeClr val="tx1"/>
                </a:solidFill>
                <a:effectLst/>
                <a:latin typeface="+mn-lt"/>
                <a:ea typeface="+mn-ea"/>
                <a:cs typeface="+mn-cs"/>
              </a:rPr>
              <a:t>There are many ways to evaluate claimed benefits and investment appraisals. For example sensitivity analysis can be used to determine whether a business case is dependent on a particular benefit.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Developing a business case</a:t>
            </a:r>
          </a:p>
          <a:p>
            <a:r>
              <a:rPr lang="en-GB" sz="1200" kern="1200" dirty="0">
                <a:solidFill>
                  <a:schemeClr val="tx1"/>
                </a:solidFill>
                <a:effectLst/>
                <a:latin typeface="+mn-lt"/>
                <a:ea typeface="+mn-ea"/>
                <a:cs typeface="+mn-cs"/>
              </a:rPr>
              <a:t>It is the executive responsibility to ensure the project objectives, costs, benefits are correctly in line with the business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Development part of the business case</a:t>
            </a:r>
          </a:p>
          <a:p>
            <a:r>
              <a:rPr lang="en-GB" sz="1200" kern="1200" dirty="0">
                <a:solidFill>
                  <a:schemeClr val="tx1"/>
                </a:solidFill>
                <a:effectLst/>
                <a:latin typeface="+mn-lt"/>
                <a:ea typeface="+mn-ea"/>
                <a:cs typeface="+mn-cs"/>
              </a:rPr>
              <a:t>The project mandate should contain some basic elements of the business case.  (PRINCE2 specific)</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2404783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Categorise the stakeholders – </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High power and influence with positive attitude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High power and influence with negative attitude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Low power and influence with positive attitude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Low power and influence with negative attitude</a:t>
            </a:r>
          </a:p>
          <a:p>
            <a:pPr marL="0" marR="0" lvl="0" indent="0" algn="l" defTabSz="914400" rtl="0" eaLnBrk="1" fontAlgn="auto" latinLnBrk="0" hangingPunct="1">
              <a:lnSpc>
                <a:spcPct val="100000"/>
              </a:lnSpc>
              <a:spcBef>
                <a:spcPts val="0"/>
              </a:spcBef>
              <a:spcAft>
                <a:spcPts val="0"/>
              </a:spcAft>
              <a:buClrTx/>
              <a:buSzTx/>
              <a:buFontTx/>
              <a:buNone/>
              <a:tabLst/>
              <a:defRPr/>
            </a:pP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(Boston Chart)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Focus on most important groups and engage in dialogue with prioritised stakeholders.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Building stakeholder management and expectation management into the project – essential to establish at start and continue throughout.</a:t>
            </a:r>
          </a:p>
          <a:p>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Identify what motivates stakeholders</a:t>
            </a:r>
          </a:p>
          <a:p>
            <a:r>
              <a:rPr lang="en-GB" sz="1200" b="0" i="0" kern="1200" dirty="0">
                <a:solidFill>
                  <a:schemeClr val="tx1"/>
                </a:solidFill>
                <a:effectLst/>
                <a:latin typeface="+mn-lt"/>
                <a:ea typeface="+mn-ea"/>
                <a:cs typeface="+mn-cs"/>
              </a:rPr>
              <a:t>If you can gain an understanding of what motivates each stakeholder, it can become much easier to get a larger share of stakeholder buy-in. This may seem time-consuming up front but can help significantly maintain buy-in as a project progresses. Within the same company, individuals and teams may be motivated by completely different things. Teams may be motivated by financial rewards like bonuses or raises or performance benchmarks, while individuals may be motivated by work-life balance or opportunities for career growth. A key to being able to establish higher degrees of buy-in is in establishing the link between project and company goals and stakeholder values and motivations. This does not need to be a secret mission, but instead a direct dialogue with stakeholders to help identify and establish the linkage. It's important to note that it may not always be possible to meet all the factors that motivate stakeholders.</a:t>
            </a:r>
          </a:p>
          <a:p>
            <a:endParaRPr lang="en-US" b="0" dirty="0"/>
          </a:p>
          <a:p>
            <a:r>
              <a:rPr lang="en-GB" sz="1200" b="1" i="0" kern="1200" dirty="0">
                <a:solidFill>
                  <a:schemeClr val="tx1"/>
                </a:solidFill>
                <a:effectLst/>
                <a:latin typeface="+mn-lt"/>
                <a:ea typeface="+mn-ea"/>
                <a:cs typeface="+mn-cs"/>
              </a:rPr>
              <a:t>Reaffirm goals and communicate progress throughout execution</a:t>
            </a:r>
          </a:p>
          <a:p>
            <a:r>
              <a:rPr lang="en-GB" sz="1200" b="0" i="0" kern="1200" dirty="0">
                <a:solidFill>
                  <a:schemeClr val="tx1"/>
                </a:solidFill>
                <a:effectLst/>
                <a:latin typeface="+mn-lt"/>
                <a:ea typeface="+mn-ea"/>
                <a:cs typeface="+mn-cs"/>
              </a:rPr>
              <a:t>It's not enough to set goals and establish a linkage between stakeholder performance at the beginning of a project. Throughout execution, project managers should ensure they reaffirm goals and update stakeholders on the progress. This information is useful in ensuring stakeholders are engaged from the beginning of a project to close. Often once a project is being executed, it becomes assumed that stakeholders understand their role and can remain focused on deliverables. This assumption can easily become a pitfall that derails a project. It's important to remind stakeholders about project goals and their role in reaching those goals throughout the project to avoid decreased buy-in.</a:t>
            </a:r>
          </a:p>
          <a:p>
            <a:endParaRPr lang="en-US" b="0" dirty="0"/>
          </a:p>
          <a:p>
            <a:endParaRPr lang="en-US" b="0" dirty="0"/>
          </a:p>
          <a:p>
            <a:r>
              <a:rPr lang="en-GB" sz="1200" b="1" i="0" kern="1200" dirty="0">
                <a:solidFill>
                  <a:schemeClr val="tx1"/>
                </a:solidFill>
                <a:effectLst/>
                <a:latin typeface="+mn-lt"/>
                <a:ea typeface="+mn-ea"/>
                <a:cs typeface="+mn-cs"/>
              </a:rPr>
              <a:t>Give a clear rationale for the project. </a:t>
            </a:r>
            <a:r>
              <a:rPr lang="en-GB" sz="1200" b="0" i="0" kern="1200" dirty="0">
                <a:solidFill>
                  <a:schemeClr val="tx1"/>
                </a:solidFill>
                <a:effectLst/>
                <a:latin typeface="+mn-lt"/>
                <a:ea typeface="+mn-ea"/>
                <a:cs typeface="+mn-cs"/>
              </a:rPr>
              <a:t>Define the project goals and scope clearly. The rationale should provide a clear understanding of the reasons why the project is required. It should include background information about the current situation, including the project drivers and challenges, and what the likely benefit would be. Any business case should always be put into the context of the overall strategy and goals of the company – without this your project is unlikely to gain approval from decision makers.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 explicit about the benefits.</a:t>
            </a:r>
            <a:r>
              <a:rPr lang="en-GB" sz="1200" b="0" i="0" kern="1200" dirty="0">
                <a:solidFill>
                  <a:schemeClr val="tx1"/>
                </a:solidFill>
                <a:effectLst/>
                <a:latin typeface="+mn-lt"/>
                <a:ea typeface="+mn-ea"/>
                <a:cs typeface="+mn-cs"/>
              </a:rPr>
              <a:t> Clearly identify each of the benefits and ensure they can be measured in quantifiable terms so improvements can be assessed after the project has been completed. Remember, negative benefits can be as powerful as positive benefits. These would outline the impact if a project isn’t completed, for example, reduced market opportunity due to poor data quality.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Identify and manage risks.</a:t>
            </a:r>
            <a:r>
              <a:rPr lang="en-GB" sz="1200" b="0" i="0" kern="1200" dirty="0">
                <a:solidFill>
                  <a:schemeClr val="tx1"/>
                </a:solidFill>
                <a:effectLst/>
                <a:latin typeface="+mn-lt"/>
                <a:ea typeface="+mn-ea"/>
                <a:cs typeface="+mn-cs"/>
              </a:rPr>
              <a:t> It is crucial that any risks are controlled and contained if a project is to have any chance of success. A summary of the key risks facing the project will ensure that, if they happen, they will be properly managed and not affect the delivery of the project. Assessing risk will also demonstrate to senior management that you have considered this project from all angles and have strategies in place to overcome any potential challenges.</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380211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project introduces a new product or a change in product whereas business as usual seeks to reproduce the same item. For example, a project would produce a new IT system and roll it out in the business whereas business as usual would be operating that IT system day in day out.</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project produces the product in a finite, set time period whereas in business as usual the products are repeatedly produced for an indefinite amount of time. E.g. a roll out of an IT system would have to be completed by a particular target date whereas operations of that system would be ongoing.</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For a project the plans and specifications that are put in place are bespoke and unique. Each project is different in implementation details so needs a bespoke approach to implementation.</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During business as usual operations the working practises are procedural in order to achieve continuity, the aim being to continuously improve the work. Projects are about change, so may be in part procedural (such as change control procedure) but fundamentally involve the creation of new operating practices.</a:t>
            </a:r>
          </a:p>
          <a:p>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In a project the deliverables are produced once, whereas deliverables are repeatedly produced during business as usual. E.g. a project to build a new school will implement a unique design whereas a factory to produce washing machines will produce the same products day in day out.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6668644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critical success factors</a:t>
            </a:r>
          </a:p>
          <a:p>
            <a:r>
              <a:rPr lang="en-GB" sz="1200" b="0" i="0" kern="1200" dirty="0">
                <a:solidFill>
                  <a:schemeClr val="tx1"/>
                </a:solidFill>
                <a:effectLst/>
                <a:latin typeface="+mn-lt"/>
                <a:ea typeface="+mn-ea"/>
                <a:cs typeface="+mn-cs"/>
              </a:rPr>
              <a:t>CSFs are defined as elements in a project that are critical to the project achieving its mission or goal. But for a project to be successful, every team member needs to understand the key success factors (KSFs).</a:t>
            </a:r>
          </a:p>
          <a:p>
            <a:r>
              <a:rPr lang="en-GB" sz="1200" b="0" i="0" kern="1200" dirty="0">
                <a:solidFill>
                  <a:schemeClr val="tx1"/>
                </a:solidFill>
                <a:effectLst/>
                <a:latin typeface="+mn-lt"/>
                <a:ea typeface="+mn-ea"/>
                <a:cs typeface="+mn-cs"/>
              </a:rPr>
              <a:t>So CSFs are the events or activities needed to make the project successful.  Measure CSF’s with KPI’s.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process can be set out as:</a:t>
            </a:r>
          </a:p>
          <a:p>
            <a:r>
              <a:rPr lang="en-GB" sz="1200" b="1" i="0" kern="1200" dirty="0">
                <a:solidFill>
                  <a:schemeClr val="tx1"/>
                </a:solidFill>
                <a:effectLst/>
                <a:latin typeface="+mn-lt"/>
                <a:ea typeface="+mn-ea"/>
                <a:cs typeface="+mn-cs"/>
              </a:rPr>
              <a:t>Deliverable:</a:t>
            </a:r>
            <a:r>
              <a:rPr lang="en-GB" sz="1200" b="0" i="0" kern="1200" dirty="0">
                <a:solidFill>
                  <a:schemeClr val="tx1"/>
                </a:solidFill>
                <a:effectLst/>
                <a:latin typeface="+mn-lt"/>
                <a:ea typeface="+mn-ea"/>
                <a:cs typeface="+mn-cs"/>
              </a:rPr>
              <a:t> what the project will create → </a:t>
            </a:r>
            <a:r>
              <a:rPr lang="en-GB" sz="1200" b="1" i="0" kern="1200" dirty="0">
                <a:solidFill>
                  <a:schemeClr val="tx1"/>
                </a:solidFill>
                <a:effectLst/>
                <a:latin typeface="+mn-lt"/>
                <a:ea typeface="+mn-ea"/>
                <a:cs typeface="+mn-cs"/>
              </a:rPr>
              <a:t>Critical Success Factor:</a:t>
            </a:r>
            <a:r>
              <a:rPr lang="en-GB" sz="1200" b="0" i="0" kern="1200" dirty="0">
                <a:solidFill>
                  <a:schemeClr val="tx1"/>
                </a:solidFill>
                <a:effectLst/>
                <a:latin typeface="+mn-lt"/>
                <a:ea typeface="+mn-ea"/>
                <a:cs typeface="+mn-cs"/>
              </a:rPr>
              <a:t> what the deliverable requires → </a:t>
            </a:r>
            <a:r>
              <a:rPr lang="en-GB" sz="1200" b="1" i="0" kern="1200" dirty="0">
                <a:solidFill>
                  <a:schemeClr val="tx1"/>
                </a:solidFill>
                <a:effectLst/>
                <a:latin typeface="+mn-lt"/>
                <a:ea typeface="+mn-ea"/>
                <a:cs typeface="+mn-cs"/>
              </a:rPr>
              <a:t>Critical Success Criteria </a:t>
            </a:r>
            <a:r>
              <a:rPr lang="en-GB" sz="1200" b="0" i="0" kern="1200" dirty="0">
                <a:solidFill>
                  <a:schemeClr val="tx1"/>
                </a:solidFill>
                <a:effectLst/>
                <a:latin typeface="+mn-lt"/>
                <a:ea typeface="+mn-ea"/>
                <a:cs typeface="+mn-cs"/>
              </a:rPr>
              <a:t>(CSC): what will make the deliverable successful → </a:t>
            </a:r>
            <a:r>
              <a:rPr lang="en-GB" sz="1200" b="1" i="0" kern="1200" dirty="0">
                <a:solidFill>
                  <a:schemeClr val="tx1"/>
                </a:solidFill>
                <a:effectLst/>
                <a:latin typeface="+mn-lt"/>
                <a:ea typeface="+mn-ea"/>
                <a:cs typeface="+mn-cs"/>
              </a:rPr>
              <a:t>Key Performance Indicator: </a:t>
            </a:r>
            <a:r>
              <a:rPr lang="en-GB" sz="1200" b="0" i="0" kern="1200" dirty="0">
                <a:solidFill>
                  <a:schemeClr val="tx1"/>
                </a:solidFill>
                <a:effectLst/>
                <a:latin typeface="+mn-lt"/>
                <a:ea typeface="+mn-ea"/>
                <a:cs typeface="+mn-cs"/>
              </a:rPr>
              <a:t>proof that the CSC was achieved</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Critical success factor examples</a:t>
            </a:r>
          </a:p>
          <a:p>
            <a:r>
              <a:rPr lang="en-GB" sz="1200" b="0" i="0" kern="1200" dirty="0">
                <a:solidFill>
                  <a:schemeClr val="tx1"/>
                </a:solidFill>
                <a:effectLst/>
                <a:latin typeface="+mn-lt"/>
                <a:ea typeface="+mn-ea"/>
                <a:cs typeface="+mn-cs"/>
              </a:rPr>
              <a:t>Relating this to a specific industry, such as a construction project, in its simplest form, it would look something like this:</a:t>
            </a:r>
          </a:p>
          <a:p>
            <a:r>
              <a:rPr lang="en-GB" sz="1200" b="1" i="0" kern="1200" dirty="0">
                <a:solidFill>
                  <a:schemeClr val="tx1"/>
                </a:solidFill>
                <a:effectLst/>
                <a:latin typeface="+mn-lt"/>
                <a:ea typeface="+mn-ea"/>
                <a:cs typeface="+mn-cs"/>
              </a:rPr>
              <a:t>Deliverable</a:t>
            </a:r>
            <a:r>
              <a:rPr lang="en-GB" sz="1200" b="0" i="0" kern="1200" dirty="0">
                <a:solidFill>
                  <a:schemeClr val="tx1"/>
                </a:solidFill>
                <a:effectLst/>
                <a:latin typeface="+mn-lt"/>
                <a:ea typeface="+mn-ea"/>
                <a:cs typeface="+mn-cs"/>
              </a:rPr>
              <a:t>: a bridge → </a:t>
            </a:r>
            <a:r>
              <a:rPr lang="en-GB" sz="1200" b="1" i="0" kern="1200" dirty="0">
                <a:solidFill>
                  <a:schemeClr val="tx1"/>
                </a:solidFill>
                <a:effectLst/>
                <a:latin typeface="+mn-lt"/>
                <a:ea typeface="+mn-ea"/>
                <a:cs typeface="+mn-cs"/>
              </a:rPr>
              <a:t>CSFs</a:t>
            </a:r>
            <a:r>
              <a:rPr lang="en-GB" sz="1200" b="0" i="0" kern="1200" dirty="0">
                <a:solidFill>
                  <a:schemeClr val="tx1"/>
                </a:solidFill>
                <a:effectLst/>
                <a:latin typeface="+mn-lt"/>
                <a:ea typeface="+mn-ea"/>
                <a:cs typeface="+mn-cs"/>
              </a:rPr>
              <a:t>: building materials, contractor with specialist skills → </a:t>
            </a:r>
            <a:r>
              <a:rPr lang="en-GB" sz="1200" b="1" i="0" kern="1200" dirty="0">
                <a:solidFill>
                  <a:schemeClr val="tx1"/>
                </a:solidFill>
                <a:effectLst/>
                <a:latin typeface="+mn-lt"/>
                <a:ea typeface="+mn-ea"/>
                <a:cs typeface="+mn-cs"/>
              </a:rPr>
              <a:t>CSC</a:t>
            </a:r>
            <a:r>
              <a:rPr lang="en-GB" sz="1200" b="0" i="0" kern="1200" dirty="0">
                <a:solidFill>
                  <a:schemeClr val="tx1"/>
                </a:solidFill>
                <a:effectLst/>
                <a:latin typeface="+mn-lt"/>
                <a:ea typeface="+mn-ea"/>
                <a:cs typeface="+mn-cs"/>
              </a:rPr>
              <a:t>:  high weight limit → </a:t>
            </a:r>
            <a:r>
              <a:rPr lang="en-GB" sz="1200" b="1" i="0" kern="1200" dirty="0">
                <a:solidFill>
                  <a:schemeClr val="tx1"/>
                </a:solidFill>
                <a:effectLst/>
                <a:latin typeface="+mn-lt"/>
                <a:ea typeface="+mn-ea"/>
                <a:cs typeface="+mn-cs"/>
              </a:rPr>
              <a:t>KPI</a:t>
            </a:r>
            <a:r>
              <a:rPr lang="en-GB" sz="1200" b="0" i="0" kern="1200" dirty="0">
                <a:solidFill>
                  <a:schemeClr val="tx1"/>
                </a:solidFill>
                <a:effectLst/>
                <a:latin typeface="+mn-lt"/>
                <a:ea typeface="+mn-ea"/>
                <a:cs typeface="+mn-cs"/>
              </a:rPr>
              <a:t>: Federal Bridge Gross Weight Formula</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Importance of critical success factors</a:t>
            </a:r>
          </a:p>
          <a:p>
            <a:r>
              <a:rPr lang="en-GB" sz="1200" b="0" i="0" kern="1200" dirty="0">
                <a:solidFill>
                  <a:schemeClr val="tx1"/>
                </a:solidFill>
                <a:effectLst/>
                <a:latin typeface="+mn-lt"/>
                <a:ea typeface="+mn-ea"/>
                <a:cs typeface="+mn-cs"/>
              </a:rPr>
              <a:t>Without CSFs, projects fail. CSFs can anticipate problems like a lack of support, poor scoping and unfeasible budgets. These success factors highlight what the project needs, which keeps the project manager pointed in the right direction.</a:t>
            </a:r>
          </a:p>
          <a:p>
            <a:r>
              <a:rPr lang="en-GB" sz="1200" b="0" i="0" kern="1200" dirty="0">
                <a:solidFill>
                  <a:schemeClr val="tx1"/>
                </a:solidFill>
                <a:effectLst/>
                <a:latin typeface="+mn-lt"/>
                <a:ea typeface="+mn-ea"/>
                <a:cs typeface="+mn-cs"/>
              </a:rPr>
              <a:t>Because every project is different, the project manager will need to identify specific CSFs. To do so, the PM needs to:</a:t>
            </a:r>
          </a:p>
          <a:p>
            <a:r>
              <a:rPr lang="en-GB" sz="1200" b="0" i="0" kern="1200" dirty="0">
                <a:solidFill>
                  <a:schemeClr val="tx1"/>
                </a:solidFill>
                <a:effectLst/>
                <a:latin typeface="+mn-lt"/>
                <a:ea typeface="+mn-ea"/>
                <a:cs typeface="+mn-cs"/>
              </a:rPr>
              <a:t>Ensure consensus on project goals amongst stakeholders, clients and the project team</a:t>
            </a:r>
          </a:p>
          <a:p>
            <a:r>
              <a:rPr lang="en-GB" sz="1200" b="0" i="0" kern="1200" dirty="0">
                <a:solidFill>
                  <a:schemeClr val="tx1"/>
                </a:solidFill>
                <a:effectLst/>
                <a:latin typeface="+mn-lt"/>
                <a:ea typeface="+mn-ea"/>
                <a:cs typeface="+mn-cs"/>
              </a:rPr>
              <a:t>Identify which goals are crucial and which are supporting</a:t>
            </a:r>
          </a:p>
          <a:p>
            <a:r>
              <a:rPr lang="en-GB" sz="1200" b="0" i="0" kern="1200" dirty="0">
                <a:solidFill>
                  <a:schemeClr val="tx1"/>
                </a:solidFill>
                <a:effectLst/>
                <a:latin typeface="+mn-lt"/>
                <a:ea typeface="+mn-ea"/>
                <a:cs typeface="+mn-cs"/>
              </a:rPr>
              <a:t>Prioritise and prune the project goals</a:t>
            </a:r>
          </a:p>
          <a:p>
            <a:r>
              <a:rPr lang="en-GB" sz="1200" b="0" i="0" kern="1200" dirty="0">
                <a:solidFill>
                  <a:schemeClr val="tx1"/>
                </a:solidFill>
                <a:effectLst/>
                <a:latin typeface="+mn-lt"/>
                <a:ea typeface="+mn-ea"/>
                <a:cs typeface="+mn-cs"/>
              </a:rPr>
              <a:t>Decide on the metrics of success</a:t>
            </a:r>
          </a:p>
          <a:p>
            <a:r>
              <a:rPr lang="en-GB" sz="1200" b="0" i="0" kern="1200" dirty="0">
                <a:solidFill>
                  <a:schemeClr val="tx1"/>
                </a:solidFill>
                <a:effectLst/>
                <a:latin typeface="+mn-lt"/>
                <a:ea typeface="+mn-ea"/>
                <a:cs typeface="+mn-cs"/>
              </a:rPr>
              <a:t>Communicate these to all members and stakeholders</a:t>
            </a:r>
          </a:p>
          <a:p>
            <a:r>
              <a:rPr lang="en-GB" sz="1200" b="0" i="0" kern="1200" dirty="0">
                <a:solidFill>
                  <a:schemeClr val="tx1"/>
                </a:solidFill>
                <a:effectLst/>
                <a:latin typeface="+mn-lt"/>
                <a:ea typeface="+mn-ea"/>
                <a:cs typeface="+mn-cs"/>
              </a:rPr>
              <a:t>Record and document every CSF</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How to implement critical success factors</a:t>
            </a:r>
          </a:p>
          <a:p>
            <a:r>
              <a:rPr lang="en-GB" sz="1200" b="0" i="0" kern="1200" dirty="0">
                <a:solidFill>
                  <a:schemeClr val="tx1"/>
                </a:solidFill>
                <a:effectLst/>
                <a:latin typeface="+mn-lt"/>
                <a:ea typeface="+mn-ea"/>
                <a:cs typeface="+mn-cs"/>
              </a:rPr>
              <a:t>Implementing CSFs means:</a:t>
            </a:r>
          </a:p>
          <a:p>
            <a:r>
              <a:rPr lang="en-GB" sz="1200" b="0" i="0" kern="1200" dirty="0">
                <a:solidFill>
                  <a:schemeClr val="tx1"/>
                </a:solidFill>
                <a:effectLst/>
                <a:latin typeface="+mn-lt"/>
                <a:ea typeface="+mn-ea"/>
                <a:cs typeface="+mn-cs"/>
              </a:rPr>
              <a:t>Ensuring that the project brief lists high-level project requirements.</a:t>
            </a:r>
          </a:p>
          <a:p>
            <a:r>
              <a:rPr lang="en-GB" sz="1200" b="0" i="0" kern="1200" dirty="0">
                <a:solidFill>
                  <a:schemeClr val="tx1"/>
                </a:solidFill>
                <a:effectLst/>
                <a:latin typeface="+mn-lt"/>
                <a:ea typeface="+mn-ea"/>
                <a:cs typeface="+mn-cs"/>
              </a:rPr>
              <a:t>Ensuring that the product breakdown structure will list any necessary physical components.</a:t>
            </a:r>
          </a:p>
          <a:p>
            <a:r>
              <a:rPr lang="en-GB" sz="1200" b="0" i="0" kern="1200" dirty="0">
                <a:solidFill>
                  <a:schemeClr val="tx1"/>
                </a:solidFill>
                <a:effectLst/>
                <a:latin typeface="+mn-lt"/>
                <a:ea typeface="+mn-ea"/>
                <a:cs typeface="+mn-cs"/>
              </a:rPr>
              <a:t>Thinking through all  dependencies and how to link all the CSFs together. This will identify the order the CSFs need to be completed in.</a:t>
            </a:r>
          </a:p>
          <a:p>
            <a:r>
              <a:rPr lang="en-GB" sz="1200" b="0" i="0" kern="1200" dirty="0">
                <a:solidFill>
                  <a:schemeClr val="tx1"/>
                </a:solidFill>
                <a:effectLst/>
                <a:latin typeface="+mn-lt"/>
                <a:ea typeface="+mn-ea"/>
                <a:cs typeface="+mn-cs"/>
              </a:rPr>
              <a:t>Completing a RAID (Risks/Assumptions/Issues/Dependencies) Log so that internal and external CSFs are covered.</a:t>
            </a:r>
          </a:p>
          <a:p>
            <a:r>
              <a:rPr lang="en-GB" sz="1200" b="0" i="0" kern="1200" dirty="0">
                <a:solidFill>
                  <a:schemeClr val="tx1"/>
                </a:solidFill>
                <a:effectLst/>
                <a:latin typeface="+mn-lt"/>
                <a:ea typeface="+mn-ea"/>
                <a:cs typeface="+mn-cs"/>
              </a:rPr>
              <a:t>Projects make a huge difference to stakeholders. If you follow these steps, you’ll have well-informed critical success factors. Along with stakeholder engagement, CSFs keep everyone on track and focused on the goal.</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Prince2 </a:t>
            </a:r>
            <a:r>
              <a:rPr lang="en-GB" dirty="0">
                <a:hlinkClick r:id="rId3"/>
              </a:rPr>
              <a:t>https://www.prince2.com/uk/blog/critical-success-factors</a:t>
            </a:r>
            <a:endParaRPr lang="en-GB" sz="1200" b="0" i="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1243136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essential to have a clear understanding of the project objectives, as that sets out the direction for the whole process. An objective should answer the question why the project is being done but not what or how it will be done. A project should have at least one objective written in the form of short statements</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managers create structure and reduce risk of developing clarity and removing uncertainty and ambiguity. They understand the goals, deliverables and scope of the project. This understanding is written into a document known as a project definition, project scope, project initiation document. Creating a project definition can be tough. Often project customers know they want something, but they are not sure what that is, or cannot explain it clearly. Different stakeholders may have incompatible views of the project. Understanding how the project should be defined is made easier by asking more structured questions.</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definition may be reached  quickly and be stable for the life of the project. Alternatively the whole project may be an exploration in which the definition continuously modified as the project progresses.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definitions have to be sufficiently detailed to allow the project to progress. As the project progresses, the level of detail needed increases. The detailing of definitions as a project progresses is called progressive elaboration. Its components of the project definition change this is controlled via a change control.</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846682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Understanding customer needs can be difficult. Customers do not always know what they want, cannot explain it, and disagreements themselves. It is really a matter of a quick chat during which customer state all their needs. The needs must be explored.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An understanding of customer needs support the development of the project scope. It is not you it’s necessary to have a detailed definition of every aspect of the project outcome. In some projects the definition of customer needs will be sufficient to deliver the project, one another’s detailed and specific definitions of what deliverables must achieve the required. These are known as requirements.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3913989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project scope sets the shape for a project by defining the boundaries in terms of what is in the project and what is not. It provides a description of the outputs to be provided by the project and explains what to expect to deliver to the customer when the project is complete. Scope provides a collection of information required before you can develop an activity and resource plan for any project.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321270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iron triangle of project management is made up of time, cost and quality.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project takes a certain time and cost to be delivered to a given level of quality (or scope). As there is risk associated with projects, project managers may have to change one or more dimensions of the triangle.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If something goes wrong the project usually lengthens, cost more, or delivers less. To make the right decision project managers have to know where the time, cost and quality can be modified.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Developing an understanding of the optimum balance of the iron triangle is best achieved by dialogue with project stakeholders. This understanding underpins planning and management of a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Determine any absolute boundaries for time, cost or quality</a:t>
            </a:r>
          </a:p>
          <a:p>
            <a:r>
              <a:rPr lang="en-GB" sz="1200" kern="1200" dirty="0">
                <a:solidFill>
                  <a:schemeClr val="tx1"/>
                </a:solidFill>
                <a:effectLst/>
                <a:latin typeface="+mn-lt"/>
                <a:ea typeface="+mn-ea"/>
                <a:cs typeface="+mn-cs"/>
              </a:rPr>
              <a:t>Is there a cost which projects business case is no longer valid or a maximum amount of money available</a:t>
            </a:r>
          </a:p>
          <a:p>
            <a:r>
              <a:rPr lang="en-GB" sz="1200" kern="1200" dirty="0">
                <a:solidFill>
                  <a:schemeClr val="tx1"/>
                </a:solidFill>
                <a:effectLst/>
                <a:latin typeface="+mn-lt"/>
                <a:ea typeface="+mn-ea"/>
                <a:cs typeface="+mn-cs"/>
              </a:rPr>
              <a:t>Is there a point in time after which of the project was delivered late makes it worth it</a:t>
            </a:r>
          </a:p>
          <a:p>
            <a:r>
              <a:rPr lang="en-GB" sz="1200" kern="1200" dirty="0">
                <a:solidFill>
                  <a:schemeClr val="tx1"/>
                </a:solidFill>
                <a:effectLst/>
                <a:latin typeface="+mn-lt"/>
                <a:ea typeface="+mn-ea"/>
                <a:cs typeface="+mn-cs"/>
              </a:rPr>
              <a:t>What is the minimum level of quality of scope acceptable to the customer</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Explore, with the project sponsor and key project customers general preferences for flexibility</a:t>
            </a:r>
          </a:p>
          <a:p>
            <a:r>
              <a:rPr lang="en-GB" sz="1200" kern="1200" dirty="0">
                <a:solidFill>
                  <a:schemeClr val="tx1"/>
                </a:solidFill>
                <a:effectLst/>
                <a:latin typeface="+mn-lt"/>
                <a:ea typeface="+mn-ea"/>
                <a:cs typeface="+mn-cs"/>
              </a:rPr>
              <a:t>If you had no other choice would you prefer to change the cost of the time or the quality of the project</a:t>
            </a:r>
          </a:p>
          <a:p>
            <a:r>
              <a:rPr lang="en-GB" sz="1200" kern="1200" dirty="0">
                <a:solidFill>
                  <a:schemeClr val="tx1"/>
                </a:solidFill>
                <a:effectLst/>
                <a:latin typeface="+mn-lt"/>
                <a:ea typeface="+mn-ea"/>
                <a:cs typeface="+mn-cs"/>
              </a:rPr>
              <a:t>Try to understand the degree of trade-off preferred for example would you like the costs increased by 5% what time by 10%</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Find any limited to the three areas</a:t>
            </a:r>
          </a:p>
          <a:p>
            <a:r>
              <a:rPr lang="en-GB" sz="1200" kern="1200" dirty="0">
                <a:solidFill>
                  <a:schemeClr val="tx1"/>
                </a:solidFill>
                <a:effectLst/>
                <a:latin typeface="+mn-lt"/>
                <a:ea typeface="+mn-ea"/>
                <a:cs typeface="+mn-cs"/>
              </a:rPr>
              <a:t>How much time cost or quality shift under the project managers discretion</a:t>
            </a:r>
          </a:p>
          <a:p>
            <a:r>
              <a:rPr lang="en-GB" sz="1200" kern="1200" dirty="0">
                <a:solidFill>
                  <a:schemeClr val="tx1"/>
                </a:solidFill>
                <a:effectLst/>
                <a:latin typeface="+mn-lt"/>
                <a:ea typeface="+mn-ea"/>
                <a:cs typeface="+mn-cs"/>
              </a:rPr>
              <a:t>How much can time cost quality shift on the project sponsors approval</a:t>
            </a:r>
          </a:p>
          <a:p>
            <a:r>
              <a:rPr lang="en-GB" sz="1200" kern="1200" dirty="0">
                <a:solidFill>
                  <a:schemeClr val="tx1"/>
                </a:solidFill>
                <a:effectLst/>
                <a:latin typeface="+mn-lt"/>
                <a:ea typeface="+mn-ea"/>
                <a:cs typeface="+mn-cs"/>
              </a:rPr>
              <a:t>What are the boundaries at which it is essential to receive stakeholder approval to exceed</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Factor this information into developing the project plan</a:t>
            </a:r>
          </a:p>
          <a:p>
            <a:r>
              <a:rPr lang="en-GB" sz="1200" kern="1200" dirty="0">
                <a:solidFill>
                  <a:schemeClr val="tx1"/>
                </a:solidFill>
                <a:effectLst/>
                <a:latin typeface="+mn-lt"/>
                <a:ea typeface="+mn-ea"/>
                <a:cs typeface="+mn-cs"/>
              </a:rPr>
              <a:t>Make day-to-day decisions on the project</a:t>
            </a:r>
          </a:p>
          <a:p>
            <a:r>
              <a:rPr lang="en-GB" sz="1200" kern="1200" dirty="0">
                <a:solidFill>
                  <a:schemeClr val="tx1"/>
                </a:solidFill>
                <a:effectLst/>
                <a:latin typeface="+mn-lt"/>
                <a:ea typeface="+mn-ea"/>
                <a:cs typeface="+mn-cs"/>
              </a:rPr>
              <a:t>Periodically discussed time and cost and quality with the project sponsor to ensure right balance is maintained</a:t>
            </a:r>
          </a:p>
          <a:p>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b="0" dirty="0"/>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6657606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from DEFINITION TO INITIATION </a:t>
            </a:r>
          </a:p>
          <a:p>
            <a:endParaRPr lang="en-US" b="1" dirty="0"/>
          </a:p>
          <a:p>
            <a:r>
              <a:rPr lang="en-US" b="1" dirty="0"/>
              <a:t>SO WE NOW HAVE DEFINED THE PROJECT WE NEED TO INITIATE IT.</a:t>
            </a:r>
            <a:endParaRPr lang="en-US" b="0" dirty="0"/>
          </a:p>
          <a:p>
            <a:endParaRPr lang="en-US" b="0" dirty="0"/>
          </a:p>
          <a:p>
            <a:r>
              <a:rPr lang="en-US" b="0" dirty="0"/>
              <a:t>Initiation requires putting the team and other resources in place to deliver the project, developing the project plan and commencement of delivering the project.</a:t>
            </a:r>
          </a:p>
          <a:p>
            <a:endParaRPr lang="en-US" b="0" dirty="0"/>
          </a:p>
          <a:p>
            <a:r>
              <a:rPr lang="en-GB" sz="1200" kern="1200" dirty="0">
                <a:solidFill>
                  <a:schemeClr val="tx1"/>
                </a:solidFill>
                <a:effectLst/>
                <a:latin typeface="+mn-lt"/>
                <a:ea typeface="+mn-ea"/>
                <a:cs typeface="+mn-cs"/>
              </a:rPr>
              <a:t>The project sponsor is a key role in every project. The sponsor represent the interests of the project investors and support the project manager to fulfil his day-to-day role. The project manager manages the dates don’t work on the project.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497620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Moving from DEFINITION TO INITIATION </a:t>
            </a:r>
          </a:p>
          <a:p>
            <a:endParaRPr lang="en-US" b="1" dirty="0"/>
          </a:p>
          <a:p>
            <a:r>
              <a:rPr lang="en-US" b="1" dirty="0"/>
              <a:t>SO WE NOW HAVE DEFINED THE PROJECT WE NEED TO INITIATE IT.</a:t>
            </a:r>
            <a:endParaRPr lang="en-US" b="0" dirty="0"/>
          </a:p>
          <a:p>
            <a:endParaRPr lang="en-US" b="0" dirty="0"/>
          </a:p>
          <a:p>
            <a:r>
              <a:rPr lang="en-US" b="0" dirty="0"/>
              <a:t>Initiation requires putting the team and other resources in place to deliver the project, developing the project plan and commencement of delivering the project.</a:t>
            </a:r>
          </a:p>
          <a:p>
            <a:endParaRPr lang="en-US" b="0" dirty="0"/>
          </a:p>
          <a:p>
            <a:r>
              <a:rPr lang="en-GB" sz="1200" kern="1200" dirty="0">
                <a:solidFill>
                  <a:schemeClr val="tx1"/>
                </a:solidFill>
                <a:effectLst/>
                <a:latin typeface="+mn-lt"/>
                <a:ea typeface="+mn-ea"/>
                <a:cs typeface="+mn-cs"/>
              </a:rPr>
              <a:t>The project sponsor is a key role in every project. The sponsor represent the interests of the project investors and support the project manager to fulfil his day-to-day role. The project manager manages the dates don’t work on the project.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846660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manager is the second key role in project management. The project manager has responsibility for delivering all of the components of a project which may or may not be a full-time job and work required varies from project to project. </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4773334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manager is the second key role in project management. The project manager has responsibility for delivering all of the components of a project which may or may not be a full-time job and work required varies from project to project.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addition to the above list: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Context specific knowledge both of project and type of organisation includes</a:t>
            </a:r>
          </a:p>
          <a:p>
            <a:r>
              <a:rPr lang="en-GB" sz="1200" kern="1200" dirty="0">
                <a:solidFill>
                  <a:schemeClr val="tx1"/>
                </a:solidFill>
                <a:effectLst/>
                <a:latin typeface="+mn-lt"/>
                <a:ea typeface="+mn-ea"/>
                <a:cs typeface="+mn-cs"/>
              </a:rPr>
              <a:t>And ability to use the language, terminology and concepts relevant to the situation</a:t>
            </a:r>
          </a:p>
          <a:p>
            <a:r>
              <a:rPr lang="en-GB" sz="1200" kern="1200" dirty="0">
                <a:solidFill>
                  <a:schemeClr val="tx1"/>
                </a:solidFill>
                <a:effectLst/>
                <a:latin typeface="+mn-lt"/>
                <a:ea typeface="+mn-ea"/>
                <a:cs typeface="+mn-cs"/>
              </a:rPr>
              <a:t>And understanding of culture, implicit rules, expectations and assumptions of the business</a:t>
            </a:r>
          </a:p>
          <a:p>
            <a:r>
              <a:rPr lang="en-GB" sz="1200" kern="1200" dirty="0">
                <a:solidFill>
                  <a:schemeClr val="tx1"/>
                </a:solidFill>
                <a:effectLst/>
                <a:latin typeface="+mn-lt"/>
                <a:ea typeface="+mn-ea"/>
                <a:cs typeface="+mn-cs"/>
              </a:rPr>
              <a:t>Skills and knowledge specific to an industry or area of application</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5429234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project manager is the second key role in project management. The project manager has responsibility for delivering all of the components of a project which may or may not be a full-time job and work required varies from project to project. </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General management and leadership skills appropriate to the size and senior at the project management team. Managing a project team has challenges that are specific to project, but many of the skills are those generic any management roles such as too much of a shock. The leadership role depends on what role the sponsor takes. An active sponsor me for fill the leadership role in the project but one who spend a little time on the project will not.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12689597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Each project is unique and there will be several ways to deliver it. Some approaches will be better than others but it is important to choose an effective and efficient approach to the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Choose a strategy and life-cycle but don’t just use what you already know it needs to vary to suit the project. Try to determine with his strategy in life so I will contribute to the success or failure of the project</a:t>
            </a:r>
          </a:p>
          <a:p>
            <a:r>
              <a:rPr lang="en-GB" sz="1200" kern="1200" dirty="0">
                <a:solidFill>
                  <a:schemeClr val="tx1"/>
                </a:solidFill>
                <a:effectLst/>
                <a:latin typeface="+mn-lt"/>
                <a:ea typeface="+mn-ea"/>
                <a:cs typeface="+mn-cs"/>
              </a:rPr>
              <a:t>Determine the project strategy. How, in broad terms will you approach the meeting the project objectives and associated success criteria</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8727590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project plan is essential.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way to develop at work breakdown structure is two</a:t>
            </a:r>
          </a:p>
          <a:p>
            <a:r>
              <a:rPr lang="en-GB" sz="1200" kern="1200" dirty="0">
                <a:solidFill>
                  <a:schemeClr val="tx1"/>
                </a:solidFill>
                <a:effectLst/>
                <a:latin typeface="+mn-lt"/>
                <a:ea typeface="+mn-ea"/>
                <a:cs typeface="+mn-cs"/>
              </a:rPr>
              <a:t>Determine the basis for the work breakdown structure</a:t>
            </a:r>
          </a:p>
          <a:p>
            <a:r>
              <a:rPr lang="en-GB" sz="1200" kern="1200" dirty="0">
                <a:solidFill>
                  <a:schemeClr val="tx1"/>
                </a:solidFill>
                <a:effectLst/>
                <a:latin typeface="+mn-lt"/>
                <a:ea typeface="+mn-ea"/>
                <a:cs typeface="+mn-cs"/>
              </a:rPr>
              <a:t>Divide the overall project into its component tasks</a:t>
            </a:r>
          </a:p>
          <a:p>
            <a:r>
              <a:rPr lang="en-GB" sz="1200" kern="1200" dirty="0">
                <a:solidFill>
                  <a:schemeClr val="tx1"/>
                </a:solidFill>
                <a:effectLst/>
                <a:latin typeface="+mn-lt"/>
                <a:ea typeface="+mn-ea"/>
                <a:cs typeface="+mn-cs"/>
              </a:rPr>
              <a:t>Continue to divide the component task into smaller tasks and have a comprehensive list of things that are required to complete the project exists.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steps in developing a plan using a WB S are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Select a basis for decomposing a plan</a:t>
            </a:r>
          </a:p>
          <a:p>
            <a:r>
              <a:rPr lang="en-GB" sz="1200" kern="1200" dirty="0">
                <a:solidFill>
                  <a:schemeClr val="tx1"/>
                </a:solidFill>
                <a:effectLst/>
                <a:latin typeface="+mn-lt"/>
                <a:ea typeface="+mn-ea"/>
                <a:cs typeface="+mn-cs"/>
              </a:rPr>
              <a:t>Define the activities in the WBS</a:t>
            </a:r>
          </a:p>
          <a:p>
            <a:r>
              <a:rPr lang="en-GB" sz="1200" kern="1200" dirty="0">
                <a:solidFill>
                  <a:schemeClr val="tx1"/>
                </a:solidFill>
                <a:effectLst/>
                <a:latin typeface="+mn-lt"/>
                <a:ea typeface="+mn-ea"/>
                <a:cs typeface="+mn-cs"/>
              </a:rPr>
              <a:t>Identify link which is between activities</a:t>
            </a:r>
          </a:p>
          <a:p>
            <a:r>
              <a:rPr lang="en-GB" sz="1200" kern="1200" dirty="0">
                <a:solidFill>
                  <a:schemeClr val="tx1"/>
                </a:solidFill>
                <a:effectLst/>
                <a:latin typeface="+mn-lt"/>
                <a:ea typeface="+mn-ea"/>
                <a:cs typeface="+mn-cs"/>
              </a:rPr>
              <a:t>Estimated duration and resources required for each activity</a:t>
            </a:r>
          </a:p>
          <a:p>
            <a:r>
              <a:rPr lang="en-GB" sz="1200" kern="1200" dirty="0">
                <a:solidFill>
                  <a:schemeClr val="tx1"/>
                </a:solidFill>
                <a:effectLst/>
                <a:latin typeface="+mn-lt"/>
                <a:ea typeface="+mn-ea"/>
                <a:cs typeface="+mn-cs"/>
              </a:rPr>
              <a:t>Review the resources available and the schedule of availability</a:t>
            </a:r>
          </a:p>
          <a:p>
            <a:r>
              <a:rPr lang="en-GB" sz="1200" kern="1200" dirty="0">
                <a:solidFill>
                  <a:schemeClr val="tx1"/>
                </a:solidFill>
                <a:effectLst/>
                <a:latin typeface="+mn-lt"/>
                <a:ea typeface="+mn-ea"/>
                <a:cs typeface="+mn-cs"/>
              </a:rPr>
              <a:t>Schedule activities</a:t>
            </a:r>
          </a:p>
          <a:p>
            <a:r>
              <a:rPr lang="en-GB" sz="1200" kern="1200" dirty="0">
                <a:solidFill>
                  <a:schemeClr val="tx1"/>
                </a:solidFill>
                <a:effectLst/>
                <a:latin typeface="+mn-lt"/>
                <a:ea typeface="+mn-ea"/>
                <a:cs typeface="+mn-cs"/>
              </a:rPr>
              <a:t>Add appropriate milestones</a:t>
            </a:r>
          </a:p>
          <a:p>
            <a:r>
              <a:rPr lang="en-GB" sz="1200" kern="1200" dirty="0">
                <a:solidFill>
                  <a:schemeClr val="tx1"/>
                </a:solidFill>
                <a:effectLst/>
                <a:latin typeface="+mn-lt"/>
                <a:ea typeface="+mn-ea"/>
                <a:cs typeface="+mn-cs"/>
              </a:rPr>
              <a:t>Review plans against objectives and constraints and ensure consistency with these</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457055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r>
              <a:rPr lang="en-GB" sz="1200" dirty="0"/>
              <a:t>Developing a project plan usually starts with the creation of a work breakdown structure. The WBS is a structured hierarchy that provides a way that task in a project plan can be organised. The WBS helps in managing the project, communicating about the project, and identifying gaps and overlaps in the project. There are many WBS options and the choice of WBS is important.</a:t>
            </a:r>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18635315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way to develop at work breakdown structure is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Determine the basis for the work breakdown structure</a:t>
            </a:r>
          </a:p>
          <a:p>
            <a:r>
              <a:rPr lang="en-GB" sz="1200" kern="1200" dirty="0">
                <a:solidFill>
                  <a:schemeClr val="tx1"/>
                </a:solidFill>
                <a:effectLst/>
                <a:latin typeface="+mn-lt"/>
                <a:ea typeface="+mn-ea"/>
                <a:cs typeface="+mn-cs"/>
              </a:rPr>
              <a:t>Divide the overall project into its component tasks</a:t>
            </a:r>
          </a:p>
          <a:p>
            <a:r>
              <a:rPr lang="en-GB" sz="1200" kern="1200" dirty="0">
                <a:solidFill>
                  <a:schemeClr val="tx1"/>
                </a:solidFill>
                <a:effectLst/>
                <a:latin typeface="+mn-lt"/>
                <a:ea typeface="+mn-ea"/>
                <a:cs typeface="+mn-cs"/>
              </a:rPr>
              <a:t>Continue to divide the component task into smaller tasks and have a comprehensive list of things that are required to complete the project exists.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steps in developing a plan using a WB S are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1823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several ways to develop estimates for projects</a:t>
            </a:r>
          </a:p>
          <a:p>
            <a:r>
              <a:rPr lang="en-GB" sz="1200" b="1" kern="1200" dirty="0">
                <a:solidFill>
                  <a:schemeClr val="tx1"/>
                </a:solidFill>
                <a:effectLst/>
                <a:latin typeface="+mn-lt"/>
                <a:ea typeface="+mn-ea"/>
                <a:cs typeface="+mn-cs"/>
              </a:rPr>
              <a:t>Top down and comparative estimates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 summary estimate for the whole project. This is normally based on the assessment of an experienced practitioner who can make comparisons to similar projects</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Bottom–up: using the WBS </a:t>
            </a:r>
          </a:p>
          <a:p>
            <a:r>
              <a:rPr lang="en-GB" sz="1200" kern="1200" dirty="0">
                <a:solidFill>
                  <a:schemeClr val="tx1"/>
                </a:solidFill>
                <a:effectLst/>
                <a:latin typeface="+mn-lt"/>
                <a:ea typeface="+mn-ea"/>
                <a:cs typeface="+mn-cs"/>
              </a:rPr>
              <a:t>and estimation the resources required for each activity in the WBS and then totalling across the project.</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Expert input</a:t>
            </a:r>
            <a:r>
              <a:rPr lang="en-GB" sz="1200" kern="1200" dirty="0">
                <a:solidFill>
                  <a:schemeClr val="tx1"/>
                </a:solidFill>
                <a:effectLst/>
                <a:latin typeface="+mn-lt"/>
                <a:ea typeface="+mn-ea"/>
                <a:cs typeface="+mn-cs"/>
              </a:rPr>
              <a:t>: support and advice from experts in mono more areas of the project</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Parametric</a:t>
            </a:r>
            <a:r>
              <a:rPr lang="en-GB" sz="1200" kern="1200" dirty="0">
                <a:solidFill>
                  <a:schemeClr val="tx1"/>
                </a:solidFill>
                <a:effectLst/>
                <a:latin typeface="+mn-lt"/>
                <a:ea typeface="+mn-ea"/>
                <a:cs typeface="+mn-cs"/>
              </a:rPr>
              <a:t>: using a sizing algorithm or horrific for a type of work. Such algorithms exist for IT, construction and many engineering project</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Risk based</a:t>
            </a:r>
            <a:r>
              <a:rPr lang="en-GB" sz="1200" kern="1200" dirty="0">
                <a:solidFill>
                  <a:schemeClr val="tx1"/>
                </a:solidFill>
                <a:effectLst/>
                <a:latin typeface="+mn-lt"/>
                <a:ea typeface="+mn-ea"/>
                <a:cs typeface="+mn-cs"/>
              </a:rPr>
              <a:t>: there are different ways of including consideration of risk in project management estimates, for example PERT</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most common way is a bottom-up estimate, which is then compare to a common-sense judgement from the top-down basis. To perform a bottom-up estimate:</a:t>
            </a:r>
          </a:p>
          <a:p>
            <a:r>
              <a:rPr lang="en-GB" sz="1200" kern="1200" dirty="0">
                <a:solidFill>
                  <a:schemeClr val="tx1"/>
                </a:solidFill>
                <a:effectLst/>
                <a:latin typeface="+mn-lt"/>
                <a:ea typeface="+mn-ea"/>
                <a:cs typeface="+mn-cs"/>
              </a:rPr>
              <a:t>Complete the work breakdown structure</a:t>
            </a:r>
          </a:p>
          <a:p>
            <a:r>
              <a:rPr lang="en-GB" sz="1200" kern="1200" dirty="0">
                <a:solidFill>
                  <a:schemeClr val="tx1"/>
                </a:solidFill>
                <a:effectLst/>
                <a:latin typeface="+mn-lt"/>
                <a:ea typeface="+mn-ea"/>
                <a:cs typeface="+mn-cs"/>
              </a:rPr>
              <a:t>For each task in the WBS estimated duration and resources required</a:t>
            </a:r>
          </a:p>
          <a:p>
            <a:r>
              <a:rPr lang="en-GB" sz="1200" kern="1200" dirty="0">
                <a:solidFill>
                  <a:schemeClr val="tx1"/>
                </a:solidFill>
                <a:effectLst/>
                <a:latin typeface="+mn-lt"/>
                <a:ea typeface="+mn-ea"/>
                <a:cs typeface="+mn-cs"/>
              </a:rPr>
              <a:t>If you cannot estimate you must</a:t>
            </a:r>
          </a:p>
          <a:p>
            <a:r>
              <a:rPr lang="en-GB" sz="1200" kern="1200" dirty="0">
                <a:solidFill>
                  <a:schemeClr val="tx1"/>
                </a:solidFill>
                <a:effectLst/>
                <a:latin typeface="+mn-lt"/>
                <a:ea typeface="+mn-ea"/>
                <a:cs typeface="+mn-cs"/>
              </a:rPr>
              <a:t>Breakfast ask him to further levels of detail until you can estimate or ask someone who doesn’t know</a:t>
            </a:r>
          </a:p>
          <a:p>
            <a:r>
              <a:rPr lang="en-GB" sz="1200" kern="1200" dirty="0">
                <a:solidFill>
                  <a:schemeClr val="tx1"/>
                </a:solidFill>
                <a:effectLst/>
                <a:latin typeface="+mn-lt"/>
                <a:ea typeface="+mn-ea"/>
                <a:cs typeface="+mn-cs"/>
              </a:rPr>
              <a:t>Make an assumption. This is usually necessary for parts of the plan but each assumption increases the risk of the project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to be able to cost a project for the appropriate authorisation can be gained, a budget provided and expectations set as to how much a project will cost. There are four types of costs associated with a project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Cost associated with doing the work on the project which can be derived from the project plans</a:t>
            </a:r>
          </a:p>
          <a:p>
            <a:r>
              <a:rPr lang="en-GB" sz="1200" kern="1200" dirty="0">
                <a:solidFill>
                  <a:schemeClr val="tx1"/>
                </a:solidFill>
                <a:effectLst/>
                <a:latin typeface="+mn-lt"/>
                <a:ea typeface="+mn-ea"/>
                <a:cs typeface="+mn-cs"/>
              </a:rPr>
              <a:t>Human resource costs</a:t>
            </a:r>
          </a:p>
          <a:p>
            <a:r>
              <a:rPr lang="en-GB" sz="1200" kern="1200" dirty="0">
                <a:solidFill>
                  <a:schemeClr val="tx1"/>
                </a:solidFill>
                <a:effectLst/>
                <a:latin typeface="+mn-lt"/>
                <a:ea typeface="+mn-ea"/>
                <a:cs typeface="+mn-cs"/>
              </a:rPr>
              <a:t>Things which must be bought or rent to do the project</a:t>
            </a:r>
          </a:p>
          <a:p>
            <a:r>
              <a:rPr lang="en-GB" sz="1200" kern="1200" dirty="0">
                <a:solidFill>
                  <a:schemeClr val="tx1"/>
                </a:solidFill>
                <a:effectLst/>
                <a:latin typeface="+mn-lt"/>
                <a:ea typeface="+mn-ea"/>
                <a:cs typeface="+mn-cs"/>
              </a:rPr>
              <a:t>Consumables used on the project, for example stationery</a:t>
            </a:r>
          </a:p>
          <a:p>
            <a:r>
              <a:rPr lang="en-GB" sz="1200" kern="1200" dirty="0">
                <a:solidFill>
                  <a:schemeClr val="tx1"/>
                </a:solidFill>
                <a:effectLst/>
                <a:latin typeface="+mn-lt"/>
                <a:ea typeface="+mn-ea"/>
                <a:cs typeface="+mn-cs"/>
              </a:rPr>
              <a:t>Costs associated with things required to create the deliverables which can be determined from the design document and include</a:t>
            </a:r>
          </a:p>
          <a:p>
            <a:r>
              <a:rPr lang="en-GB" sz="1200" kern="1200" dirty="0">
                <a:solidFill>
                  <a:schemeClr val="tx1"/>
                </a:solidFill>
                <a:effectLst/>
                <a:latin typeface="+mn-lt"/>
                <a:ea typeface="+mn-ea"/>
                <a:cs typeface="+mn-cs"/>
              </a:rPr>
              <a:t>Capital investment</a:t>
            </a:r>
          </a:p>
          <a:p>
            <a:r>
              <a:rPr lang="en-GB" sz="1200" kern="1200" dirty="0">
                <a:solidFill>
                  <a:schemeClr val="tx1"/>
                </a:solidFill>
                <a:effectLst/>
                <a:latin typeface="+mn-lt"/>
                <a:ea typeface="+mn-ea"/>
                <a:cs typeface="+mn-cs"/>
              </a:rPr>
              <a:t>Material used in production deliverables</a:t>
            </a:r>
          </a:p>
          <a:p>
            <a:r>
              <a:rPr lang="en-GB" sz="1200" kern="1200" dirty="0">
                <a:solidFill>
                  <a:schemeClr val="tx1"/>
                </a:solidFill>
                <a:effectLst/>
                <a:latin typeface="+mn-lt"/>
                <a:ea typeface="+mn-ea"/>
                <a:cs typeface="+mn-cs"/>
              </a:rPr>
              <a:t>Costs associated with running deliverable for the project is complete, for example maintenance costs</a:t>
            </a:r>
          </a:p>
          <a:p>
            <a:r>
              <a:rPr lang="en-GB" sz="1200" kern="1200" dirty="0">
                <a:solidFill>
                  <a:schemeClr val="tx1"/>
                </a:solidFill>
                <a:effectLst/>
                <a:latin typeface="+mn-lt"/>
                <a:ea typeface="+mn-ea"/>
                <a:cs typeface="+mn-cs"/>
              </a:rPr>
              <a:t>Overhead costs in a business that will be reallocated.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manager must develop a budget which shows the amount of money required and rate of spend. The budget must take account of the various accounting treatment of different categories of spend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7646941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work on a project is done by the project team. Building a project team starts by developing an understanding of the skills and roles required.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Review the work breakdown structure to determine the above requirements.</a:t>
            </a:r>
          </a:p>
          <a:p>
            <a:r>
              <a:rPr lang="en-GB" sz="1200" kern="1200" dirty="0">
                <a:solidFill>
                  <a:schemeClr val="tx1"/>
                </a:solidFill>
                <a:effectLst/>
                <a:latin typeface="+mn-lt"/>
                <a:ea typeface="+mn-ea"/>
                <a:cs typeface="+mn-cs"/>
              </a:rPr>
              <a:t>What types of tasks are there, and therefore what skills and capabilities are needed</a:t>
            </a:r>
          </a:p>
          <a:p>
            <a:r>
              <a:rPr lang="en-GB" sz="1200" kern="1200" dirty="0">
                <a:solidFill>
                  <a:schemeClr val="tx1"/>
                </a:solidFill>
                <a:effectLst/>
                <a:latin typeface="+mn-lt"/>
                <a:ea typeface="+mn-ea"/>
                <a:cs typeface="+mn-cs"/>
              </a:rPr>
              <a:t>Review the overall project plan. What volume of the skills it’s needed?</a:t>
            </a:r>
          </a:p>
          <a:p>
            <a:r>
              <a:rPr lang="en-GB" sz="1200" kern="1200" dirty="0">
                <a:solidFill>
                  <a:schemeClr val="tx1"/>
                </a:solidFill>
                <a:effectLst/>
                <a:latin typeface="+mn-lt"/>
                <a:ea typeface="+mn-ea"/>
                <a:cs typeface="+mn-cs"/>
              </a:rPr>
              <a:t>How many people with each skill set are required</a:t>
            </a:r>
          </a:p>
          <a:p>
            <a:r>
              <a:rPr lang="en-GB" sz="1200" kern="1200" dirty="0">
                <a:solidFill>
                  <a:schemeClr val="tx1"/>
                </a:solidFill>
                <a:effectLst/>
                <a:latin typeface="+mn-lt"/>
                <a:ea typeface="+mn-ea"/>
                <a:cs typeface="+mn-cs"/>
              </a:rPr>
              <a:t>How long are they required for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Once there is an idea of the people require to complete the project the requirement exist having will be organised for the project. Considerations include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Size a project in the larger projects are more is required for a formal structure and organisation with clear roles And management levels</a:t>
            </a:r>
          </a:p>
          <a:p>
            <a:r>
              <a:rPr lang="en-GB" sz="1200" kern="1200" dirty="0">
                <a:solidFill>
                  <a:schemeClr val="tx1"/>
                </a:solidFill>
                <a:effectLst/>
                <a:latin typeface="+mn-lt"/>
                <a:ea typeface="+mn-ea"/>
                <a:cs typeface="+mn-cs"/>
              </a:rPr>
              <a:t>Stage of a project in the organisation adapt as the project progresses. A project in the feasibility stage, during implementation or during post implementation support may have different needs</a:t>
            </a:r>
          </a:p>
          <a:p>
            <a:r>
              <a:rPr lang="en-GB" sz="1200" kern="1200" dirty="0">
                <a:solidFill>
                  <a:schemeClr val="tx1"/>
                </a:solidFill>
                <a:effectLst/>
                <a:latin typeface="+mn-lt"/>
                <a:ea typeface="+mn-ea"/>
                <a:cs typeface="+mn-cs"/>
              </a:rPr>
              <a:t>Complexity of the work and is everyone doing similar task or is there a large variation</a:t>
            </a:r>
          </a:p>
          <a:p>
            <a:r>
              <a:rPr lang="en-GB" sz="1200" kern="1200" dirty="0">
                <a:solidFill>
                  <a:schemeClr val="tx1"/>
                </a:solidFill>
                <a:effectLst/>
                <a:latin typeface="+mn-lt"/>
                <a:ea typeface="+mn-ea"/>
                <a:cs typeface="+mn-cs"/>
              </a:rPr>
              <a:t>Type of staffing and are they dedicated or part time. Each needs to be managed differently</a:t>
            </a:r>
          </a:p>
          <a:p>
            <a:r>
              <a:rPr lang="en-GB" sz="1200" kern="1200" dirty="0">
                <a:solidFill>
                  <a:schemeClr val="tx1"/>
                </a:solidFill>
                <a:effectLst/>
                <a:latin typeface="+mn-lt"/>
                <a:ea typeface="+mn-ea"/>
                <a:cs typeface="+mn-cs"/>
              </a:rPr>
              <a:t>Third-party involvement – is work being outsourced for all or some of the project</a:t>
            </a:r>
          </a:p>
          <a:p>
            <a:r>
              <a:rPr lang="en-GB" sz="1200" kern="1200" dirty="0">
                <a:solidFill>
                  <a:schemeClr val="tx1"/>
                </a:solidFill>
                <a:effectLst/>
                <a:latin typeface="+mn-lt"/>
                <a:ea typeface="+mn-ea"/>
                <a:cs typeface="+mn-cs"/>
              </a:rPr>
              <a:t>Relationship to end users are you working with end users during the project or separate from them and will hand over once the project is complete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larger projects with many people working on them organised into separate sub teams to the overall project team</a:t>
            </a:r>
          </a:p>
          <a:p>
            <a:r>
              <a:rPr lang="en-GB" sz="1200" kern="1200" dirty="0">
                <a:solidFill>
                  <a:schemeClr val="tx1"/>
                </a:solidFill>
                <a:effectLst/>
                <a:latin typeface="+mn-lt"/>
                <a:ea typeface="+mn-ea"/>
                <a:cs typeface="+mn-cs"/>
              </a:rPr>
              <a:t>Determine if sub teams need team leaders to interface to the project manager</a:t>
            </a:r>
          </a:p>
          <a:p>
            <a:r>
              <a:rPr lang="en-GB" sz="1200" kern="1200" dirty="0">
                <a:solidFill>
                  <a:schemeClr val="tx1"/>
                </a:solidFill>
                <a:effectLst/>
                <a:latin typeface="+mn-lt"/>
                <a:ea typeface="+mn-ea"/>
                <a:cs typeface="+mn-cs"/>
              </a:rPr>
              <a:t>Determine if sub teams need the room project managers</a:t>
            </a:r>
          </a:p>
          <a:p>
            <a:r>
              <a:rPr lang="en-GB" sz="1200" kern="1200" dirty="0">
                <a:solidFill>
                  <a:schemeClr val="tx1"/>
                </a:solidFill>
                <a:effectLst/>
                <a:latin typeface="+mn-lt"/>
                <a:ea typeface="+mn-ea"/>
                <a:cs typeface="+mn-cs"/>
              </a:rPr>
              <a:t>Agree how individuals and teams will be allocated work and report progress to the overall project manager</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59808028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There’s a big difference between knowing what sort of people you want and choosing your project team.</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You need to be willing to adapt the project team structure to the reality of the human resources available.</a:t>
            </a:r>
          </a:p>
          <a:p>
            <a:r>
              <a:rPr lang="en-GB" sz="1200" kern="1200" dirty="0">
                <a:solidFill>
                  <a:schemeClr val="tx1"/>
                </a:solidFill>
                <a:effectLst/>
                <a:latin typeface="+mn-lt"/>
                <a:ea typeface="+mn-ea"/>
                <a:cs typeface="+mn-cs"/>
              </a:rPr>
              <a:t>If you have the right people are better than more of the wrong. Quality wins out over quantity when it comes to team selection</a:t>
            </a:r>
          </a:p>
          <a:p>
            <a:r>
              <a:rPr lang="en-GB" sz="1200" kern="1200" dirty="0">
                <a:solidFill>
                  <a:schemeClr val="tx1"/>
                </a:solidFill>
                <a:effectLst/>
                <a:latin typeface="+mn-lt"/>
                <a:ea typeface="+mn-ea"/>
                <a:cs typeface="+mn-cs"/>
              </a:rPr>
              <a:t>It is better to have fewer more highly motivated people them all and motivate people</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It may be possible to add resources later.</a:t>
            </a:r>
          </a:p>
          <a:p>
            <a:r>
              <a:rPr lang="en-GB" sz="1200" kern="1200" dirty="0">
                <a:solidFill>
                  <a:schemeClr val="tx1"/>
                </a:solidFill>
                <a:effectLst/>
                <a:latin typeface="+mn-lt"/>
                <a:ea typeface="+mn-ea"/>
                <a:cs typeface="+mn-cs"/>
              </a:rPr>
              <a:t>Work closely with resource owners and be prepared to negotiate</a:t>
            </a:r>
          </a:p>
          <a:p>
            <a:r>
              <a:rPr lang="en-GB" sz="1200" kern="1200" dirty="0">
                <a:solidFill>
                  <a:schemeClr val="tx1"/>
                </a:solidFill>
                <a:effectLst/>
                <a:latin typeface="+mn-lt"/>
                <a:ea typeface="+mn-ea"/>
                <a:cs typeface="+mn-cs"/>
              </a:rPr>
              <a:t>Where line managers cannot provide resources consider external sources but be aware to have the budget available to cover the associated costs</a:t>
            </a:r>
          </a:p>
          <a:p>
            <a:r>
              <a:rPr lang="en-GB" sz="1200" kern="1200" dirty="0">
                <a:solidFill>
                  <a:schemeClr val="tx1"/>
                </a:solidFill>
                <a:effectLst/>
                <a:latin typeface="+mn-lt"/>
                <a:ea typeface="+mn-ea"/>
                <a:cs typeface="+mn-cs"/>
              </a:rPr>
              <a:t>Review staffing options. There is no choice then work with the people offered or available. Consider</a:t>
            </a:r>
          </a:p>
          <a:p>
            <a:r>
              <a:rPr lang="en-GB" sz="1200" kern="1200" dirty="0">
                <a:solidFill>
                  <a:schemeClr val="tx1"/>
                </a:solidFill>
                <a:effectLst/>
                <a:latin typeface="+mn-lt"/>
                <a:ea typeface="+mn-ea"/>
                <a:cs typeface="+mn-cs"/>
              </a:rPr>
              <a:t>Are they available for the duration of the project</a:t>
            </a:r>
          </a:p>
          <a:p>
            <a:r>
              <a:rPr lang="en-GB" sz="1200" kern="1200" dirty="0">
                <a:solidFill>
                  <a:schemeClr val="tx1"/>
                </a:solidFill>
                <a:effectLst/>
                <a:latin typeface="+mn-lt"/>
                <a:ea typeface="+mn-ea"/>
                <a:cs typeface="+mn-cs"/>
              </a:rPr>
              <a:t>I’ll be available 100% of the time or not</a:t>
            </a:r>
          </a:p>
          <a:p>
            <a:r>
              <a:rPr lang="en-GB" sz="1200" kern="1200" dirty="0">
                <a:solidFill>
                  <a:schemeClr val="tx1"/>
                </a:solidFill>
                <a:effectLst/>
                <a:latin typeface="+mn-lt"/>
                <a:ea typeface="+mn-ea"/>
                <a:cs typeface="+mn-cs"/>
              </a:rPr>
              <a:t>Are they the right people to do the individual tasks allocated, considering skills competencies attitude and motivation</a:t>
            </a:r>
          </a:p>
          <a:p>
            <a:r>
              <a:rPr lang="en-GB" sz="1200" kern="1200" dirty="0">
                <a:solidFill>
                  <a:schemeClr val="tx1"/>
                </a:solidFill>
                <a:effectLst/>
                <a:latin typeface="+mn-lt"/>
                <a:ea typeface="+mn-ea"/>
                <a:cs typeface="+mn-cs"/>
              </a:rPr>
              <a:t>Do they have effective start of interaction and communication</a:t>
            </a:r>
          </a:p>
          <a:p>
            <a:r>
              <a:rPr lang="en-GB" sz="1200" kern="1200" dirty="0">
                <a:solidFill>
                  <a:schemeClr val="tx1"/>
                </a:solidFill>
                <a:effectLst/>
                <a:latin typeface="+mn-lt"/>
                <a:ea typeface="+mn-ea"/>
                <a:cs typeface="+mn-cs"/>
              </a:rPr>
              <a:t>When they were productive as part of a team</a:t>
            </a:r>
          </a:p>
          <a:p>
            <a:r>
              <a:rPr lang="en-GB" sz="1200" kern="1200" dirty="0">
                <a:solidFill>
                  <a:schemeClr val="tx1"/>
                </a:solidFill>
                <a:effectLst/>
                <a:latin typeface="+mn-lt"/>
                <a:ea typeface="+mn-ea"/>
                <a:cs typeface="+mn-cs"/>
              </a:rPr>
              <a:t>Consider cultural fit, effect on other team members and team skills</a:t>
            </a:r>
          </a:p>
          <a:p>
            <a:r>
              <a:rPr lang="en-GB" sz="1200" kern="1200" dirty="0">
                <a:solidFill>
                  <a:schemeClr val="tx1"/>
                </a:solidFill>
                <a:effectLst/>
                <a:latin typeface="+mn-lt"/>
                <a:ea typeface="+mn-ea"/>
                <a:cs typeface="+mn-cs"/>
              </a:rPr>
              <a:t>Reiterate the plan, taking account of the actual resources available which may be different from the original request request</a:t>
            </a:r>
          </a:p>
          <a:p>
            <a:endParaRPr lang="en-GB" sz="1200" kern="1200" dirty="0">
              <a:solidFill>
                <a:schemeClr val="tx1"/>
              </a:solidFill>
              <a:effectLst/>
              <a:latin typeface="+mn-lt"/>
              <a:ea typeface="+mn-ea"/>
              <a:cs typeface="+mn-cs"/>
            </a:endParaRP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41731662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team is not simply a collection of individuals but I dynamic unit of competencies, attitudes and relationships. The bathroom is less productive than the individuals will be separately. A good team will be several times as productive.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Building a team and making it for the productive takes time and willingness to the team members to interact productivity.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Sometimes it will be disagreement or conflict. This is not always bad. Conflict can generate good thinking, clear the air and resolve issues. But it needs to be controlled as it can become destructive.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Watch out for group think, with a chain become so aligned that everyone sees everything the same way. It’s a strong team has diversity of use and encourage open debate between team members.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team needs to be lead. This is part of the central role in the project manager and project manager who cannot lead the project cannot be effective. This requires power and it is over the team members and the project manager should</a:t>
            </a:r>
          </a:p>
          <a:p>
            <a:r>
              <a:rPr lang="en-GB" sz="1200" kern="1200" dirty="0">
                <a:solidFill>
                  <a:schemeClr val="tx1"/>
                </a:solidFill>
                <a:effectLst/>
                <a:latin typeface="+mn-lt"/>
                <a:ea typeface="+mn-ea"/>
                <a:cs typeface="+mn-cs"/>
              </a:rPr>
              <a:t>Assign work</a:t>
            </a:r>
          </a:p>
          <a:p>
            <a:r>
              <a:rPr lang="en-GB" sz="1200" kern="1200" dirty="0">
                <a:solidFill>
                  <a:schemeClr val="tx1"/>
                </a:solidFill>
                <a:effectLst/>
                <a:latin typeface="+mn-lt"/>
                <a:ea typeface="+mn-ea"/>
                <a:cs typeface="+mn-cs"/>
              </a:rPr>
              <a:t>Monitor progress and performance</a:t>
            </a:r>
          </a:p>
          <a:p>
            <a:r>
              <a:rPr lang="en-GB" sz="1200" kern="1200" dirty="0">
                <a:solidFill>
                  <a:schemeClr val="tx1"/>
                </a:solidFill>
                <a:effectLst/>
                <a:latin typeface="+mn-lt"/>
                <a:ea typeface="+mn-ea"/>
                <a:cs typeface="+mn-cs"/>
              </a:rPr>
              <a:t>Watch behaviour and take appropriate action</a:t>
            </a:r>
          </a:p>
          <a:p>
            <a:r>
              <a:rPr lang="en-GB" sz="1200" kern="1200" dirty="0">
                <a:solidFill>
                  <a:schemeClr val="tx1"/>
                </a:solidFill>
                <a:effectLst/>
                <a:latin typeface="+mn-lt"/>
                <a:ea typeface="+mn-ea"/>
                <a:cs typeface="+mn-cs"/>
              </a:rPr>
              <a:t>Identify and resulting problems</a:t>
            </a:r>
          </a:p>
          <a:p>
            <a:r>
              <a:rPr lang="en-GB" sz="1200" kern="1200" dirty="0">
                <a:solidFill>
                  <a:schemeClr val="tx1"/>
                </a:solidFill>
                <a:effectLst/>
                <a:latin typeface="+mn-lt"/>
                <a:ea typeface="+mn-ea"/>
                <a:cs typeface="+mn-cs"/>
              </a:rPr>
              <a:t>Consulting members for advice but make their own decisions</a:t>
            </a:r>
          </a:p>
          <a:p>
            <a:r>
              <a:rPr lang="en-GB" sz="1200" kern="1200" dirty="0">
                <a:solidFill>
                  <a:schemeClr val="tx1"/>
                </a:solidFill>
                <a:effectLst/>
                <a:latin typeface="+mn-lt"/>
                <a:ea typeface="+mn-ea"/>
                <a:cs typeface="+mn-cs"/>
              </a:rPr>
              <a:t>Given and receive feedback</a:t>
            </a:r>
          </a:p>
          <a:p>
            <a:r>
              <a:rPr lang="en-GB" sz="1200" kern="1200" dirty="0">
                <a:solidFill>
                  <a:schemeClr val="tx1"/>
                </a:solidFill>
                <a:effectLst/>
                <a:latin typeface="+mn-lt"/>
                <a:ea typeface="+mn-ea"/>
                <a:cs typeface="+mn-cs"/>
              </a:rPr>
              <a:t>Modify leave just after that needed for the different team members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23063147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Communication is central to the project managers role. Communication should be planned and executed in a structured way with inform our dialogue in courage to and also should be consistent with the message that needs to be communicated.</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is important because it is the basis of managing peoples expectations</a:t>
            </a:r>
          </a:p>
          <a:p>
            <a:r>
              <a:rPr lang="en-GB" sz="1200" kern="1200" dirty="0">
                <a:solidFill>
                  <a:schemeClr val="tx1"/>
                </a:solidFill>
                <a:effectLst/>
                <a:latin typeface="+mn-lt"/>
                <a:ea typeface="+mn-ea"/>
                <a:cs typeface="+mn-cs"/>
              </a:rPr>
              <a:t>It helps the project team determine whether they are doing the right things</a:t>
            </a:r>
          </a:p>
          <a:p>
            <a:r>
              <a:rPr lang="en-GB" sz="1200" kern="1200" dirty="0">
                <a:solidFill>
                  <a:schemeClr val="tx1"/>
                </a:solidFill>
                <a:effectLst/>
                <a:latin typeface="+mn-lt"/>
                <a:ea typeface="+mn-ea"/>
                <a:cs typeface="+mn-cs"/>
              </a:rPr>
              <a:t>It facilitates the occurrence of necessary changes</a:t>
            </a:r>
          </a:p>
          <a:p>
            <a:r>
              <a:rPr lang="en-GB" sz="1200" kern="1200" dirty="0">
                <a:solidFill>
                  <a:schemeClr val="tx1"/>
                </a:solidFill>
                <a:effectLst/>
                <a:latin typeface="+mn-lt"/>
                <a:ea typeface="+mn-ea"/>
                <a:cs typeface="+mn-cs"/>
              </a:rPr>
              <a:t>It enables the project manager to collect feedback on the project which is essential for progress monitoring as well as issue and risk management</a:t>
            </a:r>
          </a:p>
          <a:p>
            <a:r>
              <a:rPr lang="en-GB" sz="1200" kern="1200" dirty="0">
                <a:solidFill>
                  <a:schemeClr val="tx1"/>
                </a:solidFill>
                <a:effectLst/>
                <a:latin typeface="+mn-lt"/>
                <a:ea typeface="+mn-ea"/>
                <a:cs typeface="+mn-cs"/>
              </a:rPr>
              <a:t>I can keep support for the project going and is essential for good change management.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approach to communication has to be structured according to the scale and sensitivity of the project. For a large program of work it is essential to develop a communications plan that runs alongside the main project plan.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Typically the steps involved are:</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Allocate responsibility for communications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Develop key messages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Identify target stakeholders. Who needs to be communicated to you about the project</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Identifying key events on the project plan which are events that stakeholders need to be aware of all prepared for and what needs to be explained and when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Build a communications activity list which is formed by cross referencing key events to target stakeholders</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Determine media</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It may be that one-to-one conversations are required. A presentation, team meetings, mass emails, and generally the more tailored to individual the more effective communication. Determine timings. When should the message be delivered for </a:t>
            </a:r>
            <a:r>
              <a:rPr lang="en-GB" sz="1200" kern="1200">
                <a:solidFill>
                  <a:schemeClr val="tx1"/>
                </a:solidFill>
                <a:effectLst/>
                <a:latin typeface="+mn-lt"/>
                <a:ea typeface="+mn-ea"/>
                <a:cs typeface="+mn-cs"/>
              </a:rPr>
              <a:t>most impact and </a:t>
            </a:r>
            <a:r>
              <a:rPr lang="en-GB" sz="1200" kern="1200" dirty="0">
                <a:solidFill>
                  <a:schemeClr val="tx1"/>
                </a:solidFill>
                <a:effectLst/>
                <a:latin typeface="+mn-lt"/>
                <a:ea typeface="+mn-ea"/>
                <a:cs typeface="+mn-cs"/>
              </a:rPr>
              <a:t>how many times should they be repeated</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Allocate responsibility. Who will create which communications materials and who will present them</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Start working towards a communication plan</a:t>
            </a:r>
          </a:p>
          <a:p>
            <a:pPr marL="171450" indent="-171450">
              <a:buFont typeface="Arial" panose="020B0604020202020204" pitchFamily="34" charset="0"/>
              <a:buChar char="•"/>
            </a:pPr>
            <a:r>
              <a:rPr lang="en-GB" sz="1200" kern="1200" dirty="0">
                <a:solidFill>
                  <a:schemeClr val="tx1"/>
                </a:solidFill>
                <a:effectLst/>
                <a:latin typeface="+mn-lt"/>
                <a:ea typeface="+mn-ea"/>
                <a:cs typeface="+mn-cs"/>
              </a:rPr>
              <a:t>Review and amend communication plans as the project progresses. The plan needs to be dynamic and not all communications will be effective and you must be prepared to handle this.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Do not underestimate the importance of communication. It is central to many projects and essential for achieving sustained change. But do not overestimate communication either. It is not the same as delivering the project, and communications will not save a flawed project but flawed project communications can doom a project</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7213785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26</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27</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23/08/2020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23/08/2020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23/08/2020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23/08/2020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23/08/2020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23/08/2020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23/08/2020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23/08/2020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7.xml"/><Relationship Id="rId1" Type="http://schemas.openxmlformats.org/officeDocument/2006/relationships/slideLayout" Target="../slideLayouts/slideLayout2.xml"/><Relationship Id="rId5" Type="http://schemas.openxmlformats.org/officeDocument/2006/relationships/image" Target="../media/image4.tiff"/><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6</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6 – Managing Projects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latin typeface="Arial" panose="020B0604020202020204" pitchFamily="34" charset="0"/>
                <a:cs typeface="Arial" panose="020B0604020202020204" pitchFamily="34" charset="0"/>
              </a:rPr>
              <a:t>Selection</a:t>
            </a:r>
          </a:p>
          <a:p>
            <a:r>
              <a:rPr lang="en-GB" dirty="0">
                <a:latin typeface="Arial" panose="020B0604020202020204" pitchFamily="34" charset="0"/>
                <a:cs typeface="Arial" panose="020B0604020202020204" pitchFamily="34" charset="0"/>
              </a:rPr>
              <a:t>Definition</a:t>
            </a:r>
          </a:p>
          <a:p>
            <a:r>
              <a:rPr lang="en-GB" dirty="0">
                <a:latin typeface="Arial" panose="020B0604020202020204" pitchFamily="34" charset="0"/>
                <a:cs typeface="Arial" panose="020B0604020202020204" pitchFamily="34" charset="0"/>
              </a:rPr>
              <a:t>Initiation</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3"/>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Selection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691356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Develop the business case:</a:t>
            </a:r>
          </a:p>
          <a:p>
            <a:pPr eaLnBrk="1" hangingPunct="1">
              <a:spcBef>
                <a:spcPct val="50000"/>
              </a:spcBef>
            </a:pPr>
            <a:r>
              <a:rPr lang="en-US" altLang="en-US" dirty="0"/>
              <a:t>What is being delivered </a:t>
            </a:r>
          </a:p>
          <a:p>
            <a:pPr eaLnBrk="1" hangingPunct="1">
              <a:spcBef>
                <a:spcPct val="50000"/>
              </a:spcBef>
            </a:pPr>
            <a:r>
              <a:rPr lang="en-US" altLang="en-US" dirty="0"/>
              <a:t>When its being delivered </a:t>
            </a:r>
          </a:p>
          <a:p>
            <a:pPr eaLnBrk="1" hangingPunct="1">
              <a:spcBef>
                <a:spcPct val="50000"/>
              </a:spcBef>
            </a:pPr>
            <a:r>
              <a:rPr lang="en-US" altLang="en-US" dirty="0"/>
              <a:t>Cost</a:t>
            </a:r>
          </a:p>
          <a:p>
            <a:pPr eaLnBrk="1" hangingPunct="1">
              <a:spcBef>
                <a:spcPct val="50000"/>
              </a:spcBef>
            </a:pPr>
            <a:endParaRPr lang="en-US" altLang="en-US" dirty="0"/>
          </a:p>
          <a:p>
            <a:pPr eaLnBrk="1" hangingPunct="1">
              <a:spcBef>
                <a:spcPct val="50000"/>
              </a:spcBef>
            </a:pPr>
            <a:r>
              <a:rPr lang="en-US" altLang="en-US" dirty="0"/>
              <a:t>What are the benefits?</a:t>
            </a:r>
          </a:p>
          <a:p>
            <a:pPr eaLnBrk="1" hangingPunct="1">
              <a:spcBef>
                <a:spcPct val="50000"/>
              </a:spcBef>
            </a:pPr>
            <a:endParaRPr lang="en-US" altLang="en-US" dirty="0"/>
          </a:p>
        </p:txBody>
      </p:sp>
      <p:pic>
        <p:nvPicPr>
          <p:cNvPr id="8" name="Picture 7">
            <a:extLst>
              <a:ext uri="{FF2B5EF4-FFF2-40B4-BE49-F238E27FC236}">
                <a16:creationId xmlns:a16="http://schemas.microsoft.com/office/drawing/2014/main" id="{96D83ED3-6D28-AF42-AFE8-B3B26A57E6F4}"/>
              </a:ext>
            </a:extLst>
          </p:cNvPr>
          <p:cNvPicPr>
            <a:picLocks noChangeAspect="1"/>
          </p:cNvPicPr>
          <p:nvPr/>
        </p:nvPicPr>
        <p:blipFill>
          <a:blip r:embed="rId3"/>
          <a:stretch>
            <a:fillRect/>
          </a:stretch>
        </p:blipFill>
        <p:spPr>
          <a:xfrm>
            <a:off x="8798369" y="1671029"/>
            <a:ext cx="2297081" cy="2077678"/>
          </a:xfrm>
          <a:prstGeom prst="rect">
            <a:avLst/>
          </a:prstGeom>
        </p:spPr>
      </p:pic>
    </p:spTree>
    <p:extLst>
      <p:ext uri="{BB962C8B-B14F-4D97-AF65-F5344CB8AC3E}">
        <p14:creationId xmlns:p14="http://schemas.microsoft.com/office/powerpoint/2010/main" val="136524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6A78A-4045-1240-B6E0-8BE2516B0ABB}"/>
              </a:ext>
            </a:extLst>
          </p:cNvPr>
          <p:cNvSpPr>
            <a:spLocks noGrp="1"/>
          </p:cNvSpPr>
          <p:nvPr>
            <p:ph type="title"/>
          </p:nvPr>
        </p:nvSpPr>
        <p:spPr/>
        <p:txBody>
          <a:bodyPr/>
          <a:lstStyle/>
          <a:p>
            <a:r>
              <a:rPr lang="en-US" dirty="0"/>
              <a:t>Business Case</a:t>
            </a:r>
          </a:p>
        </p:txBody>
      </p:sp>
      <p:sp>
        <p:nvSpPr>
          <p:cNvPr id="4" name="Slide Number Placeholder 3">
            <a:extLst>
              <a:ext uri="{FF2B5EF4-FFF2-40B4-BE49-F238E27FC236}">
                <a16:creationId xmlns:a16="http://schemas.microsoft.com/office/drawing/2014/main" id="{E1491BE9-01E7-8848-9073-3D6119A7EAB5}"/>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5" name="Rectangle 3">
            <a:extLst>
              <a:ext uri="{FF2B5EF4-FFF2-40B4-BE49-F238E27FC236}">
                <a16:creationId xmlns:a16="http://schemas.microsoft.com/office/drawing/2014/main" id="{65638A79-1B2D-3848-A9AD-60552E137A38}"/>
              </a:ext>
            </a:extLst>
          </p:cNvPr>
          <p:cNvSpPr txBox="1">
            <a:spLocks noChangeArrowheads="1"/>
          </p:cNvSpPr>
          <p:nvPr/>
        </p:nvSpPr>
        <p:spPr>
          <a:xfrm>
            <a:off x="326572" y="1063171"/>
            <a:ext cx="8229600" cy="4525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US" altLang="en-US" dirty="0"/>
              <a:t>Aligning the project with business needs</a:t>
            </a:r>
          </a:p>
          <a:p>
            <a:endParaRPr lang="en-GB" dirty="0">
              <a:latin typeface="Arial" charset="0"/>
              <a:cs typeface="Arial" charset="0"/>
            </a:endParaRPr>
          </a:p>
          <a:p>
            <a:r>
              <a:rPr lang="en-GB" dirty="0">
                <a:latin typeface="Arial" charset="0"/>
                <a:cs typeface="Arial" charset="0"/>
              </a:rPr>
              <a:t>There should always be a business case for a project.</a:t>
            </a:r>
          </a:p>
          <a:p>
            <a:endParaRPr lang="en-GB" dirty="0">
              <a:latin typeface="Arial" charset="0"/>
              <a:cs typeface="Arial" charset="0"/>
            </a:endParaRPr>
          </a:p>
          <a:p>
            <a:r>
              <a:rPr lang="en-GB" dirty="0">
                <a:latin typeface="Arial" charset="0"/>
                <a:cs typeface="Arial" charset="0"/>
              </a:rPr>
              <a:t>There should be a specific format and various criteria against which the business case will be judged.</a:t>
            </a:r>
          </a:p>
          <a:p>
            <a:endParaRPr lang="en-GB" dirty="0">
              <a:latin typeface="Arial" charset="0"/>
              <a:cs typeface="Arial" charset="0"/>
            </a:endParaRPr>
          </a:p>
          <a:p>
            <a:r>
              <a:rPr lang="en-GB" dirty="0">
                <a:latin typeface="Arial" charset="0"/>
                <a:cs typeface="Arial" charset="0"/>
              </a:rPr>
              <a:t>Seek input from people who have different expertise to yourself</a:t>
            </a:r>
          </a:p>
          <a:p>
            <a:endParaRPr lang="en-GB" dirty="0">
              <a:latin typeface="Arial" charset="0"/>
              <a:cs typeface="Arial" charset="0"/>
            </a:endParaRPr>
          </a:p>
        </p:txBody>
      </p:sp>
      <p:pic>
        <p:nvPicPr>
          <p:cNvPr id="6" name="Picture 5">
            <a:extLst>
              <a:ext uri="{FF2B5EF4-FFF2-40B4-BE49-F238E27FC236}">
                <a16:creationId xmlns:a16="http://schemas.microsoft.com/office/drawing/2014/main" id="{550A95D6-F535-E94E-95AD-093E90024C4B}"/>
              </a:ext>
            </a:extLst>
          </p:cNvPr>
          <p:cNvPicPr>
            <a:picLocks noChangeAspect="1"/>
          </p:cNvPicPr>
          <p:nvPr/>
        </p:nvPicPr>
        <p:blipFill>
          <a:blip r:embed="rId3"/>
          <a:stretch>
            <a:fillRect/>
          </a:stretch>
        </p:blipFill>
        <p:spPr>
          <a:xfrm>
            <a:off x="8822871" y="3076117"/>
            <a:ext cx="3216728" cy="2631868"/>
          </a:xfrm>
          <a:prstGeom prst="rect">
            <a:avLst/>
          </a:prstGeom>
        </p:spPr>
      </p:pic>
    </p:spTree>
    <p:extLst>
      <p:ext uri="{BB962C8B-B14F-4D97-AF65-F5344CB8AC3E}">
        <p14:creationId xmlns:p14="http://schemas.microsoft.com/office/powerpoint/2010/main" val="797438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Selection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8001226"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Gaining Buy-in</a:t>
            </a:r>
          </a:p>
          <a:p>
            <a:pPr marL="342900" indent="-342900" eaLnBrk="1" hangingPunct="1">
              <a:spcBef>
                <a:spcPct val="50000"/>
              </a:spcBef>
              <a:buFont typeface="Arial" panose="020B0604020202020204" pitchFamily="34" charset="0"/>
              <a:buChar char="•"/>
            </a:pPr>
            <a:r>
              <a:rPr lang="en-US" altLang="en-US" dirty="0"/>
              <a:t>Why is the project important</a:t>
            </a:r>
          </a:p>
          <a:p>
            <a:pPr marL="342900" indent="-342900" eaLnBrk="1" hangingPunct="1">
              <a:spcBef>
                <a:spcPct val="50000"/>
              </a:spcBef>
              <a:buFont typeface="Arial" panose="020B0604020202020204" pitchFamily="34" charset="0"/>
              <a:buChar char="•"/>
            </a:pPr>
            <a:r>
              <a:rPr lang="en-US" altLang="en-US" dirty="0"/>
              <a:t>What is project goal</a:t>
            </a:r>
          </a:p>
          <a:p>
            <a:pPr marL="342900" indent="-342900" eaLnBrk="1" hangingPunct="1">
              <a:spcBef>
                <a:spcPct val="50000"/>
              </a:spcBef>
              <a:buFont typeface="Arial" panose="020B0604020202020204" pitchFamily="34" charset="0"/>
              <a:buChar char="•"/>
            </a:pPr>
            <a:r>
              <a:rPr lang="en-US" altLang="en-US" dirty="0"/>
              <a:t>Why is the project the best solution to the goal</a:t>
            </a:r>
          </a:p>
          <a:p>
            <a:pPr marL="342900" indent="-342900" eaLnBrk="1" hangingPunct="1">
              <a:spcBef>
                <a:spcPct val="50000"/>
              </a:spcBef>
              <a:buFont typeface="Arial" panose="020B0604020202020204" pitchFamily="34" charset="0"/>
              <a:buChar char="•"/>
            </a:pPr>
            <a:r>
              <a:rPr lang="en-US" altLang="en-US" dirty="0"/>
              <a:t>Alternatives?</a:t>
            </a:r>
          </a:p>
        </p:txBody>
      </p:sp>
      <p:pic>
        <p:nvPicPr>
          <p:cNvPr id="6" name="Picture 5">
            <a:extLst>
              <a:ext uri="{FF2B5EF4-FFF2-40B4-BE49-F238E27FC236}">
                <a16:creationId xmlns:a16="http://schemas.microsoft.com/office/drawing/2014/main" id="{CD75C732-33E3-8743-BAD4-12C746D847AF}"/>
              </a:ext>
            </a:extLst>
          </p:cNvPr>
          <p:cNvPicPr>
            <a:picLocks noChangeAspect="1"/>
          </p:cNvPicPr>
          <p:nvPr/>
        </p:nvPicPr>
        <p:blipFill>
          <a:blip r:embed="rId3"/>
          <a:stretch>
            <a:fillRect/>
          </a:stretch>
        </p:blipFill>
        <p:spPr>
          <a:xfrm>
            <a:off x="7052520" y="2441408"/>
            <a:ext cx="5023368" cy="3053564"/>
          </a:xfrm>
          <a:prstGeom prst="rect">
            <a:avLst/>
          </a:prstGeom>
        </p:spPr>
      </p:pic>
    </p:spTree>
    <p:extLst>
      <p:ext uri="{BB962C8B-B14F-4D97-AF65-F5344CB8AC3E}">
        <p14:creationId xmlns:p14="http://schemas.microsoft.com/office/powerpoint/2010/main" val="2018940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Selection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609601" y="858113"/>
            <a:ext cx="11127496"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Is this a project or not? OR Is it business as usual?</a:t>
            </a:r>
          </a:p>
        </p:txBody>
      </p:sp>
      <p:sp>
        <p:nvSpPr>
          <p:cNvPr id="7" name="Text Box 12">
            <a:extLst>
              <a:ext uri="{FF2B5EF4-FFF2-40B4-BE49-F238E27FC236}">
                <a16:creationId xmlns:a16="http://schemas.microsoft.com/office/drawing/2014/main" id="{4E63DFA2-B06E-314D-B2EC-8A923A8830A1}"/>
              </a:ext>
            </a:extLst>
          </p:cNvPr>
          <p:cNvSpPr txBox="1">
            <a:spLocks noChangeArrowheads="1"/>
          </p:cNvSpPr>
          <p:nvPr/>
        </p:nvSpPr>
        <p:spPr bwMode="auto">
          <a:xfrm>
            <a:off x="609600" y="1580659"/>
            <a:ext cx="4923744"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solidFill>
                  <a:srgbClr val="00B050"/>
                </a:solidFill>
              </a:rPr>
              <a:t>Is a Project:</a:t>
            </a:r>
            <a:endParaRPr lang="en-US" altLang="en-US" sz="1800" dirty="0">
              <a:solidFill>
                <a:srgbClr val="00B050"/>
              </a:solidFill>
            </a:endParaRPr>
          </a:p>
          <a:p>
            <a:pPr marL="285750" indent="-285750" eaLnBrk="1" hangingPunct="1">
              <a:spcBef>
                <a:spcPct val="50000"/>
              </a:spcBef>
              <a:buFont typeface="Arial" panose="020B0604020202020204" pitchFamily="34" charset="0"/>
              <a:buChar char="•"/>
            </a:pPr>
            <a:r>
              <a:rPr lang="en-US" altLang="en-US" sz="1800" dirty="0">
                <a:solidFill>
                  <a:srgbClr val="00B050"/>
                </a:solidFill>
              </a:rPr>
              <a:t>Sufficiently complex</a:t>
            </a:r>
          </a:p>
          <a:p>
            <a:pPr marL="285750" indent="-285750" eaLnBrk="1" hangingPunct="1">
              <a:spcBef>
                <a:spcPct val="50000"/>
              </a:spcBef>
              <a:buFont typeface="Arial" panose="020B0604020202020204" pitchFamily="34" charset="0"/>
              <a:buChar char="•"/>
            </a:pPr>
            <a:r>
              <a:rPr lang="en-US" altLang="en-US" sz="1800" dirty="0">
                <a:solidFill>
                  <a:srgbClr val="00B050"/>
                </a:solidFill>
              </a:rPr>
              <a:t>Defined as an objective or outcome required</a:t>
            </a:r>
          </a:p>
          <a:p>
            <a:pPr marL="285750" indent="-285750" eaLnBrk="1" hangingPunct="1">
              <a:spcBef>
                <a:spcPct val="50000"/>
              </a:spcBef>
              <a:buFont typeface="Arial" panose="020B0604020202020204" pitchFamily="34" charset="0"/>
              <a:buChar char="•"/>
            </a:pPr>
            <a:r>
              <a:rPr lang="en-US" altLang="en-US" sz="1800" dirty="0">
                <a:solidFill>
                  <a:srgbClr val="00B050"/>
                </a:solidFill>
              </a:rPr>
              <a:t>Clear beginning and end</a:t>
            </a:r>
          </a:p>
          <a:p>
            <a:pPr marL="285750" indent="-285750" eaLnBrk="1" hangingPunct="1">
              <a:spcBef>
                <a:spcPct val="50000"/>
              </a:spcBef>
              <a:buFont typeface="Arial" panose="020B0604020202020204" pitchFamily="34" charset="0"/>
              <a:buChar char="•"/>
            </a:pPr>
            <a:r>
              <a:rPr lang="en-US" altLang="en-US" sz="1800" dirty="0">
                <a:solidFill>
                  <a:srgbClr val="00B050"/>
                </a:solidFill>
              </a:rPr>
              <a:t>Takes finite time</a:t>
            </a:r>
          </a:p>
          <a:p>
            <a:pPr marL="285750" indent="-285750" eaLnBrk="1" hangingPunct="1">
              <a:spcBef>
                <a:spcPct val="50000"/>
              </a:spcBef>
              <a:buFont typeface="Arial" panose="020B0604020202020204" pitchFamily="34" charset="0"/>
              <a:buChar char="•"/>
            </a:pPr>
            <a:r>
              <a:rPr lang="en-US" altLang="en-US" sz="1800" dirty="0">
                <a:solidFill>
                  <a:srgbClr val="00B050"/>
                </a:solidFill>
              </a:rPr>
              <a:t>Is </a:t>
            </a:r>
            <a:r>
              <a:rPr lang="en-US" altLang="en-US" sz="1800" i="1" dirty="0">
                <a:solidFill>
                  <a:srgbClr val="00B050"/>
                </a:solidFill>
              </a:rPr>
              <a:t>unique</a:t>
            </a:r>
            <a:r>
              <a:rPr lang="en-US" altLang="en-US" sz="1800" dirty="0">
                <a:solidFill>
                  <a:srgbClr val="00B050"/>
                </a:solidFill>
              </a:rPr>
              <a:t> &amp; no other existing process will provide same result.</a:t>
            </a:r>
          </a:p>
        </p:txBody>
      </p:sp>
      <p:sp>
        <p:nvSpPr>
          <p:cNvPr id="8" name="Text Box 12">
            <a:extLst>
              <a:ext uri="{FF2B5EF4-FFF2-40B4-BE49-F238E27FC236}">
                <a16:creationId xmlns:a16="http://schemas.microsoft.com/office/drawing/2014/main" id="{E491A0C8-BC93-4648-A0DD-4E3A4ADF24C5}"/>
              </a:ext>
            </a:extLst>
          </p:cNvPr>
          <p:cNvSpPr txBox="1">
            <a:spLocks noChangeArrowheads="1"/>
          </p:cNvSpPr>
          <p:nvPr/>
        </p:nvSpPr>
        <p:spPr bwMode="auto">
          <a:xfrm>
            <a:off x="5958145" y="1580659"/>
            <a:ext cx="5778952" cy="30931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solidFill>
                  <a:srgbClr val="FF0000"/>
                </a:solidFill>
              </a:rPr>
              <a:t>Not a Project:</a:t>
            </a:r>
          </a:p>
          <a:p>
            <a:pPr marL="285750" indent="-285750" eaLnBrk="1" hangingPunct="1">
              <a:spcBef>
                <a:spcPct val="50000"/>
              </a:spcBef>
              <a:buFont typeface="Arial" panose="020B0604020202020204" pitchFamily="34" charset="0"/>
              <a:buChar char="•"/>
            </a:pPr>
            <a:r>
              <a:rPr lang="en-US" altLang="en-US" sz="1800" dirty="0">
                <a:solidFill>
                  <a:srgbClr val="FF0000"/>
                </a:solidFill>
              </a:rPr>
              <a:t>Too small to justify overhead of project management</a:t>
            </a:r>
          </a:p>
          <a:p>
            <a:pPr marL="285750" indent="-285750" eaLnBrk="1" hangingPunct="1">
              <a:spcBef>
                <a:spcPct val="50000"/>
              </a:spcBef>
              <a:buFont typeface="Arial" panose="020B0604020202020204" pitchFamily="34" charset="0"/>
              <a:buChar char="•"/>
            </a:pPr>
            <a:r>
              <a:rPr lang="en-US" altLang="en-US" sz="1800" dirty="0">
                <a:solidFill>
                  <a:srgbClr val="FF0000"/>
                </a:solidFill>
              </a:rPr>
              <a:t>Is continuous and no goal/objective exists</a:t>
            </a:r>
          </a:p>
          <a:p>
            <a:pPr marL="285750" indent="-285750" eaLnBrk="1" hangingPunct="1">
              <a:spcBef>
                <a:spcPct val="50000"/>
              </a:spcBef>
              <a:buFont typeface="Arial" panose="020B0604020202020204" pitchFamily="34" charset="0"/>
              <a:buChar char="•"/>
            </a:pPr>
            <a:r>
              <a:rPr lang="en-US" altLang="en-US" sz="1800" dirty="0">
                <a:solidFill>
                  <a:srgbClr val="FF0000"/>
                </a:solidFill>
              </a:rPr>
              <a:t>Has an existing process which achieves the objective</a:t>
            </a:r>
          </a:p>
          <a:p>
            <a:pPr marL="285750" indent="-285750" eaLnBrk="1" hangingPunct="1">
              <a:spcBef>
                <a:spcPct val="50000"/>
              </a:spcBef>
              <a:buFont typeface="Arial" panose="020B0604020202020204" pitchFamily="34" charset="0"/>
              <a:buChar char="•"/>
            </a:pPr>
            <a:r>
              <a:rPr lang="en-US" altLang="en-US" sz="1800" dirty="0">
                <a:solidFill>
                  <a:srgbClr val="FF0000"/>
                </a:solidFill>
              </a:rPr>
              <a:t>Is achieved through existing operations (continuous improvement)</a:t>
            </a:r>
          </a:p>
          <a:p>
            <a:pPr marL="285750" indent="-285750" eaLnBrk="1" hangingPunct="1">
              <a:spcBef>
                <a:spcPct val="50000"/>
              </a:spcBef>
              <a:buFont typeface="Arial" panose="020B0604020202020204" pitchFamily="34" charset="0"/>
              <a:buChar char="•"/>
            </a:pPr>
            <a:r>
              <a:rPr lang="en-US" altLang="en-US" sz="1800" dirty="0">
                <a:solidFill>
                  <a:srgbClr val="FF0000"/>
                </a:solidFill>
              </a:rPr>
              <a:t>No scope or objective exists.</a:t>
            </a:r>
          </a:p>
        </p:txBody>
      </p:sp>
    </p:spTree>
    <p:extLst>
      <p:ext uri="{BB962C8B-B14F-4D97-AF65-F5344CB8AC3E}">
        <p14:creationId xmlns:p14="http://schemas.microsoft.com/office/powerpoint/2010/main" val="24556106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Critical Success Factors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329748" y="1787013"/>
            <a:ext cx="4906282"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800" dirty="0"/>
              <a:t>Clear objectives &amp; explicit success criteria</a:t>
            </a:r>
          </a:p>
          <a:p>
            <a:pPr marL="285750" indent="-285750" eaLnBrk="1" hangingPunct="1">
              <a:spcBef>
                <a:spcPct val="50000"/>
              </a:spcBef>
              <a:buFont typeface="Arial" panose="020B0604020202020204" pitchFamily="34" charset="0"/>
              <a:buChar char="•"/>
            </a:pPr>
            <a:r>
              <a:rPr lang="en-US" altLang="en-US" sz="1800" dirty="0"/>
              <a:t>Management support &amp; project sponsor </a:t>
            </a:r>
          </a:p>
          <a:p>
            <a:pPr marL="285750" indent="-285750" eaLnBrk="1" hangingPunct="1">
              <a:spcBef>
                <a:spcPct val="50000"/>
              </a:spcBef>
              <a:buFont typeface="Arial" panose="020B0604020202020204" pitchFamily="34" charset="0"/>
              <a:buChar char="•"/>
            </a:pPr>
            <a:r>
              <a:rPr lang="en-US" altLang="en-US" sz="1800" dirty="0"/>
              <a:t>Valid &amp; robust business case</a:t>
            </a:r>
          </a:p>
          <a:p>
            <a:pPr marL="285750" indent="-285750" eaLnBrk="1" hangingPunct="1">
              <a:spcBef>
                <a:spcPct val="50000"/>
              </a:spcBef>
              <a:buFont typeface="Arial" panose="020B0604020202020204" pitchFamily="34" charset="0"/>
              <a:buChar char="•"/>
            </a:pPr>
            <a:r>
              <a:rPr lang="en-US" altLang="en-US" sz="1800" dirty="0"/>
              <a:t>Engaged stakeholders &amp; customers</a:t>
            </a:r>
          </a:p>
          <a:p>
            <a:pPr marL="285750" indent="-285750" eaLnBrk="1" hangingPunct="1">
              <a:spcBef>
                <a:spcPct val="50000"/>
              </a:spcBef>
              <a:buFont typeface="Arial" panose="020B0604020202020204" pitchFamily="34" charset="0"/>
              <a:buChar char="•"/>
            </a:pPr>
            <a:r>
              <a:rPr lang="en-US" altLang="en-US" sz="1800" dirty="0"/>
              <a:t>Supportive stakeholders &amp; customers</a:t>
            </a:r>
          </a:p>
          <a:p>
            <a:pPr marL="285750" indent="-285750" eaLnBrk="1" hangingPunct="1">
              <a:spcBef>
                <a:spcPct val="50000"/>
              </a:spcBef>
              <a:buFont typeface="Arial" panose="020B0604020202020204" pitchFamily="34" charset="0"/>
              <a:buChar char="•"/>
            </a:pPr>
            <a:r>
              <a:rPr lang="en-US" altLang="en-US" sz="1800" dirty="0"/>
              <a:t>PM capable of managing, delivering project</a:t>
            </a:r>
          </a:p>
          <a:p>
            <a:pPr marL="285750" indent="-285750" eaLnBrk="1" hangingPunct="1">
              <a:spcBef>
                <a:spcPct val="50000"/>
              </a:spcBef>
              <a:buFont typeface="Arial" panose="020B0604020202020204" pitchFamily="34" charset="0"/>
              <a:buChar char="•"/>
            </a:pPr>
            <a:r>
              <a:rPr lang="en-US" altLang="en-US" sz="1800" dirty="0"/>
              <a:t>Project strategy</a:t>
            </a:r>
          </a:p>
        </p:txBody>
      </p:sp>
      <p:sp>
        <p:nvSpPr>
          <p:cNvPr id="7" name="Text Box 12">
            <a:extLst>
              <a:ext uri="{FF2B5EF4-FFF2-40B4-BE49-F238E27FC236}">
                <a16:creationId xmlns:a16="http://schemas.microsoft.com/office/drawing/2014/main" id="{A9B433B2-93E5-5447-B384-08ECFE6A92BC}"/>
              </a:ext>
            </a:extLst>
          </p:cNvPr>
          <p:cNvSpPr txBox="1">
            <a:spLocks noChangeArrowheads="1"/>
          </p:cNvSpPr>
          <p:nvPr/>
        </p:nvSpPr>
        <p:spPr bwMode="auto">
          <a:xfrm>
            <a:off x="6096000" y="1787013"/>
            <a:ext cx="5486400"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285750" indent="-285750" eaLnBrk="1" hangingPunct="1">
              <a:spcBef>
                <a:spcPct val="50000"/>
              </a:spcBef>
              <a:buFont typeface="Arial" panose="020B0604020202020204" pitchFamily="34" charset="0"/>
              <a:buChar char="•"/>
            </a:pPr>
            <a:r>
              <a:rPr lang="en-US" altLang="en-US" sz="1800" dirty="0"/>
              <a:t>Sufficient resources, including project team</a:t>
            </a:r>
          </a:p>
          <a:p>
            <a:pPr marL="285750" indent="-285750" eaLnBrk="1" hangingPunct="1">
              <a:spcBef>
                <a:spcPct val="50000"/>
              </a:spcBef>
              <a:buFont typeface="Arial" panose="020B0604020202020204" pitchFamily="34" charset="0"/>
              <a:buChar char="•"/>
            </a:pPr>
            <a:r>
              <a:rPr lang="en-US" altLang="en-US" sz="1800" dirty="0"/>
              <a:t>Clear roles for team members</a:t>
            </a:r>
          </a:p>
          <a:p>
            <a:pPr marL="285750" indent="-285750" eaLnBrk="1" hangingPunct="1">
              <a:spcBef>
                <a:spcPct val="50000"/>
              </a:spcBef>
              <a:buFont typeface="Arial" panose="020B0604020202020204" pitchFamily="34" charset="0"/>
              <a:buChar char="•"/>
            </a:pPr>
            <a:r>
              <a:rPr lang="en-US" altLang="en-US" sz="1800" dirty="0"/>
              <a:t>Effective communication</a:t>
            </a:r>
          </a:p>
          <a:p>
            <a:pPr marL="285750" indent="-285750" eaLnBrk="1" hangingPunct="1">
              <a:spcBef>
                <a:spcPct val="50000"/>
              </a:spcBef>
              <a:buFont typeface="Arial" panose="020B0604020202020204" pitchFamily="34" charset="0"/>
              <a:buChar char="•"/>
            </a:pPr>
            <a:r>
              <a:rPr lang="en-US" altLang="en-US" sz="1800" dirty="0"/>
              <a:t>Effective progress monitoring</a:t>
            </a:r>
          </a:p>
          <a:p>
            <a:pPr marL="285750" indent="-285750" eaLnBrk="1" hangingPunct="1">
              <a:spcBef>
                <a:spcPct val="50000"/>
              </a:spcBef>
              <a:buFont typeface="Arial" panose="020B0604020202020204" pitchFamily="34" charset="0"/>
              <a:buChar char="•"/>
            </a:pPr>
            <a:r>
              <a:rPr lang="en-US" altLang="en-US" sz="1800" dirty="0"/>
              <a:t>Positive interaction</a:t>
            </a:r>
          </a:p>
          <a:p>
            <a:pPr marL="285750" indent="-285750" eaLnBrk="1" hangingPunct="1">
              <a:spcBef>
                <a:spcPct val="50000"/>
              </a:spcBef>
              <a:buFont typeface="Arial" panose="020B0604020202020204" pitchFamily="34" charset="0"/>
              <a:buChar char="•"/>
            </a:pPr>
            <a:r>
              <a:rPr lang="en-US" altLang="en-US" sz="1800" dirty="0"/>
              <a:t>Appropriate use of project management tools</a:t>
            </a:r>
          </a:p>
          <a:p>
            <a:pPr marL="285750" indent="-285750" eaLnBrk="1" hangingPunct="1">
              <a:spcBef>
                <a:spcPct val="50000"/>
              </a:spcBef>
              <a:buFont typeface="Arial" panose="020B0604020202020204" pitchFamily="34" charset="0"/>
              <a:buChar char="•"/>
            </a:pPr>
            <a:r>
              <a:rPr lang="en-US" altLang="en-US" sz="1800" dirty="0"/>
              <a:t>PM that understand the CSF’s</a:t>
            </a:r>
          </a:p>
        </p:txBody>
      </p:sp>
    </p:spTree>
    <p:extLst>
      <p:ext uri="{BB962C8B-B14F-4D97-AF65-F5344CB8AC3E}">
        <p14:creationId xmlns:p14="http://schemas.microsoft.com/office/powerpoint/2010/main" val="16851975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Definition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6898141" cy="24929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Objectives</a:t>
            </a:r>
            <a:br>
              <a:rPr lang="en-US" altLang="en-US" dirty="0"/>
            </a:br>
            <a:endParaRPr lang="en-US" altLang="en-US" dirty="0"/>
          </a:p>
          <a:p>
            <a:pPr marL="285750" indent="-285750" eaLnBrk="1" hangingPunct="1">
              <a:spcBef>
                <a:spcPct val="50000"/>
              </a:spcBef>
              <a:buFont typeface="Arial" panose="020B0604020202020204" pitchFamily="34" charset="0"/>
              <a:buChar char="•"/>
            </a:pPr>
            <a:r>
              <a:rPr lang="en-GB" sz="1800" dirty="0"/>
              <a:t>A clear understanding of the project objectives. </a:t>
            </a:r>
          </a:p>
          <a:p>
            <a:pPr marL="285750" indent="-285750" eaLnBrk="1" hangingPunct="1">
              <a:spcBef>
                <a:spcPct val="50000"/>
              </a:spcBef>
              <a:buFont typeface="Arial" panose="020B0604020202020204" pitchFamily="34" charset="0"/>
              <a:buChar char="•"/>
            </a:pPr>
            <a:r>
              <a:rPr lang="en-GB" sz="1800" dirty="0"/>
              <a:t>Why the project is being done not what or how it will be done.</a:t>
            </a:r>
          </a:p>
          <a:p>
            <a:pPr marL="285750" indent="-285750" eaLnBrk="1" hangingPunct="1">
              <a:spcBef>
                <a:spcPct val="50000"/>
              </a:spcBef>
              <a:buFont typeface="Arial" panose="020B0604020202020204" pitchFamily="34" charset="0"/>
              <a:buChar char="•"/>
            </a:pPr>
            <a:r>
              <a:rPr lang="en-GB" sz="1800" dirty="0"/>
              <a:t>At least one objective written in the form of short statements</a:t>
            </a:r>
          </a:p>
          <a:p>
            <a:pPr marL="285750" indent="-285750" eaLnBrk="1" hangingPunct="1">
              <a:spcBef>
                <a:spcPct val="50000"/>
              </a:spcBef>
              <a:buFont typeface="Arial" panose="020B0604020202020204" pitchFamily="34" charset="0"/>
              <a:buChar char="•"/>
            </a:pPr>
            <a:r>
              <a:rPr lang="en-GB" sz="1800" dirty="0"/>
              <a:t>Defined with input from stakeholders and sponsor.</a:t>
            </a:r>
          </a:p>
        </p:txBody>
      </p:sp>
      <p:sp>
        <p:nvSpPr>
          <p:cNvPr id="7" name="Text Box 12">
            <a:extLst>
              <a:ext uri="{FF2B5EF4-FFF2-40B4-BE49-F238E27FC236}">
                <a16:creationId xmlns:a16="http://schemas.microsoft.com/office/drawing/2014/main" id="{60C33B94-B6A1-D24C-86BB-99CF4CC3A0B8}"/>
              </a:ext>
            </a:extLst>
          </p:cNvPr>
          <p:cNvSpPr txBox="1">
            <a:spLocks noChangeArrowheads="1"/>
          </p:cNvSpPr>
          <p:nvPr/>
        </p:nvSpPr>
        <p:spPr bwMode="auto">
          <a:xfrm>
            <a:off x="8189458" y="2317546"/>
            <a:ext cx="4336371" cy="31393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GB" sz="1800" dirty="0"/>
              <a:t>A Quality Objective is:</a:t>
            </a:r>
            <a:br>
              <a:rPr lang="en-GB" sz="1800" dirty="0"/>
            </a:br>
            <a:endParaRPr lang="en-GB" sz="1800" dirty="0"/>
          </a:p>
          <a:p>
            <a:pPr marL="285750" indent="-285750" eaLnBrk="1" hangingPunct="1">
              <a:spcBef>
                <a:spcPct val="50000"/>
              </a:spcBef>
              <a:buFont typeface="Arial" panose="020B0604020202020204" pitchFamily="34" charset="0"/>
              <a:buChar char="•"/>
            </a:pPr>
            <a:r>
              <a:rPr lang="en-GB" sz="1800" dirty="0"/>
              <a:t>Correct</a:t>
            </a:r>
          </a:p>
          <a:p>
            <a:pPr marL="285750" indent="-285750" eaLnBrk="1" hangingPunct="1">
              <a:spcBef>
                <a:spcPct val="50000"/>
              </a:spcBef>
              <a:buFont typeface="Arial" panose="020B0604020202020204" pitchFamily="34" charset="0"/>
              <a:buChar char="•"/>
            </a:pPr>
            <a:r>
              <a:rPr lang="en-GB" sz="1800" dirty="0"/>
              <a:t>Clear</a:t>
            </a:r>
          </a:p>
          <a:p>
            <a:pPr marL="285750" indent="-285750" eaLnBrk="1" hangingPunct="1">
              <a:spcBef>
                <a:spcPct val="50000"/>
              </a:spcBef>
              <a:buFont typeface="Arial" panose="020B0604020202020204" pitchFamily="34" charset="0"/>
              <a:buChar char="•"/>
            </a:pPr>
            <a:r>
              <a:rPr lang="en-GB" sz="1800" dirty="0"/>
              <a:t>Meaningful</a:t>
            </a:r>
          </a:p>
          <a:p>
            <a:pPr marL="285750" indent="-285750" eaLnBrk="1" hangingPunct="1">
              <a:spcBef>
                <a:spcPct val="50000"/>
              </a:spcBef>
              <a:buFont typeface="Arial" panose="020B0604020202020204" pitchFamily="34" charset="0"/>
              <a:buChar char="•"/>
            </a:pPr>
            <a:r>
              <a:rPr lang="en-GB" sz="1800" dirty="0"/>
              <a:t>Unambiguous</a:t>
            </a:r>
          </a:p>
          <a:p>
            <a:pPr marL="285750" indent="-285750" eaLnBrk="1" hangingPunct="1">
              <a:spcBef>
                <a:spcPct val="50000"/>
              </a:spcBef>
              <a:buFont typeface="Arial" panose="020B0604020202020204" pitchFamily="34" charset="0"/>
              <a:buChar char="•"/>
            </a:pPr>
            <a:r>
              <a:rPr lang="en-GB" sz="1800" dirty="0"/>
              <a:t>Concise</a:t>
            </a:r>
          </a:p>
          <a:p>
            <a:pPr eaLnBrk="1" hangingPunct="1">
              <a:spcBef>
                <a:spcPct val="50000"/>
              </a:spcBef>
            </a:pPr>
            <a:endParaRPr lang="en-GB" sz="1800" dirty="0"/>
          </a:p>
        </p:txBody>
      </p:sp>
      <p:pic>
        <p:nvPicPr>
          <p:cNvPr id="3" name="Picture 2">
            <a:extLst>
              <a:ext uri="{FF2B5EF4-FFF2-40B4-BE49-F238E27FC236}">
                <a16:creationId xmlns:a16="http://schemas.microsoft.com/office/drawing/2014/main" id="{7304BF18-AA75-2843-8650-E5A96ADF24A9}"/>
              </a:ext>
            </a:extLst>
          </p:cNvPr>
          <p:cNvPicPr>
            <a:picLocks noChangeAspect="1"/>
          </p:cNvPicPr>
          <p:nvPr/>
        </p:nvPicPr>
        <p:blipFill>
          <a:blip r:embed="rId3"/>
          <a:stretch>
            <a:fillRect/>
          </a:stretch>
        </p:blipFill>
        <p:spPr>
          <a:xfrm>
            <a:off x="286430" y="3825415"/>
            <a:ext cx="2665186" cy="1846247"/>
          </a:xfrm>
          <a:prstGeom prst="rect">
            <a:avLst/>
          </a:prstGeom>
        </p:spPr>
      </p:pic>
    </p:spTree>
    <p:extLst>
      <p:ext uri="{BB962C8B-B14F-4D97-AF65-F5344CB8AC3E}">
        <p14:creationId xmlns:p14="http://schemas.microsoft.com/office/powerpoint/2010/main" val="17593750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Definition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460604" y="902678"/>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What are the customer needs?</a:t>
            </a:r>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57402" y="1374622"/>
            <a:ext cx="5838598"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sz="1800" dirty="0"/>
          </a:p>
          <a:p>
            <a:pPr marL="285750" indent="-285750" eaLnBrk="1" hangingPunct="1">
              <a:spcBef>
                <a:spcPct val="50000"/>
              </a:spcBef>
              <a:buFont typeface="Arial" panose="020B0604020202020204" pitchFamily="34" charset="0"/>
              <a:buChar char="•"/>
            </a:pPr>
            <a:r>
              <a:rPr lang="en-US" altLang="en-US" sz="1800" dirty="0"/>
              <a:t>Identify important stakeholders – select the critical ones &amp; agree who key stakeholders are.</a:t>
            </a:r>
          </a:p>
          <a:p>
            <a:pPr marL="285750" indent="-285750" eaLnBrk="1" hangingPunct="1">
              <a:spcBef>
                <a:spcPct val="50000"/>
              </a:spcBef>
              <a:buFont typeface="Arial" panose="020B0604020202020204" pitchFamily="34" charset="0"/>
              <a:buChar char="•"/>
            </a:pPr>
            <a:r>
              <a:rPr lang="en-US" altLang="en-US" sz="1800" dirty="0"/>
              <a:t>Understand the needs (sponsor &amp; stakeholder driven) </a:t>
            </a:r>
          </a:p>
          <a:p>
            <a:pPr marL="285750" indent="-285750" eaLnBrk="1" hangingPunct="1">
              <a:spcBef>
                <a:spcPct val="50000"/>
              </a:spcBef>
              <a:buFont typeface="Arial" panose="020B0604020202020204" pitchFamily="34" charset="0"/>
              <a:buChar char="•"/>
            </a:pPr>
            <a:r>
              <a:rPr lang="en-US" altLang="en-US" sz="1800" dirty="0"/>
              <a:t>What are the goals</a:t>
            </a:r>
          </a:p>
          <a:p>
            <a:pPr marL="285750" indent="-285750" eaLnBrk="1" hangingPunct="1">
              <a:spcBef>
                <a:spcPct val="50000"/>
              </a:spcBef>
              <a:buFont typeface="Arial" panose="020B0604020202020204" pitchFamily="34" charset="0"/>
              <a:buChar char="•"/>
            </a:pPr>
            <a:r>
              <a:rPr lang="en-US" altLang="en-US" sz="1800" dirty="0"/>
              <a:t>What will they be able to do once delivered that is not done now?</a:t>
            </a:r>
          </a:p>
          <a:p>
            <a:pPr marL="285750" indent="-285750" eaLnBrk="1" hangingPunct="1">
              <a:spcBef>
                <a:spcPct val="50000"/>
              </a:spcBef>
              <a:buFont typeface="Arial" panose="020B0604020202020204" pitchFamily="34" charset="0"/>
              <a:buChar char="•"/>
            </a:pPr>
            <a:r>
              <a:rPr lang="en-US" altLang="en-US" sz="1800" dirty="0"/>
              <a:t>Are there a specific set of deliverables?</a:t>
            </a:r>
          </a:p>
          <a:p>
            <a:pPr marL="285750" indent="-285750" eaLnBrk="1" hangingPunct="1">
              <a:spcBef>
                <a:spcPct val="50000"/>
              </a:spcBef>
              <a:buFont typeface="Arial" panose="020B0604020202020204" pitchFamily="34" charset="0"/>
              <a:buChar char="•"/>
            </a:pPr>
            <a:r>
              <a:rPr lang="en-US" altLang="en-US" sz="1800" dirty="0"/>
              <a:t>Other expectations</a:t>
            </a:r>
          </a:p>
        </p:txBody>
      </p:sp>
      <p:sp>
        <p:nvSpPr>
          <p:cNvPr id="7" name="Text Box 12">
            <a:extLst>
              <a:ext uri="{FF2B5EF4-FFF2-40B4-BE49-F238E27FC236}">
                <a16:creationId xmlns:a16="http://schemas.microsoft.com/office/drawing/2014/main" id="{F81A15BD-4885-AF45-9EB7-0C47367DA510}"/>
              </a:ext>
            </a:extLst>
          </p:cNvPr>
          <p:cNvSpPr txBox="1">
            <a:spLocks noChangeArrowheads="1"/>
          </p:cNvSpPr>
          <p:nvPr/>
        </p:nvSpPr>
        <p:spPr bwMode="auto">
          <a:xfrm>
            <a:off x="6479610" y="1374622"/>
            <a:ext cx="5399314" cy="42473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sz="1800" dirty="0"/>
          </a:p>
          <a:p>
            <a:pPr marL="285750" indent="-285750" eaLnBrk="1" hangingPunct="1">
              <a:spcBef>
                <a:spcPct val="50000"/>
              </a:spcBef>
              <a:buFont typeface="Arial" panose="020B0604020202020204" pitchFamily="34" charset="0"/>
              <a:buChar char="•"/>
            </a:pPr>
            <a:r>
              <a:rPr lang="en-US" altLang="en-US" sz="1800" dirty="0"/>
              <a:t>Project Budgets</a:t>
            </a:r>
          </a:p>
          <a:p>
            <a:pPr marL="285750" indent="-285750" eaLnBrk="1" hangingPunct="1">
              <a:spcBef>
                <a:spcPct val="50000"/>
              </a:spcBef>
              <a:buFont typeface="Arial" panose="020B0604020202020204" pitchFamily="34" charset="0"/>
              <a:buChar char="•"/>
            </a:pPr>
            <a:r>
              <a:rPr lang="en-US" altLang="en-US" sz="1800" dirty="0"/>
              <a:t>Timeframe</a:t>
            </a:r>
          </a:p>
          <a:p>
            <a:pPr marL="285750" indent="-285750" eaLnBrk="1" hangingPunct="1">
              <a:spcBef>
                <a:spcPct val="50000"/>
              </a:spcBef>
              <a:buFont typeface="Arial" panose="020B0604020202020204" pitchFamily="34" charset="0"/>
              <a:buChar char="•"/>
            </a:pPr>
            <a:r>
              <a:rPr lang="en-US" altLang="en-US" sz="1800" dirty="0"/>
              <a:t>Personal involvement</a:t>
            </a:r>
          </a:p>
          <a:p>
            <a:pPr marL="285750" indent="-285750" eaLnBrk="1" hangingPunct="1">
              <a:spcBef>
                <a:spcPct val="50000"/>
              </a:spcBef>
              <a:buFont typeface="Arial" panose="020B0604020202020204" pitchFamily="34" charset="0"/>
              <a:buChar char="•"/>
            </a:pPr>
            <a:r>
              <a:rPr lang="en-US" altLang="en-US" sz="1800" dirty="0"/>
              <a:t>Identify important stakeholders – select the critical ones &amp; agree who key stakeholders are.</a:t>
            </a:r>
          </a:p>
          <a:p>
            <a:pPr marL="285750" indent="-285750" eaLnBrk="1" hangingPunct="1">
              <a:spcBef>
                <a:spcPct val="50000"/>
              </a:spcBef>
              <a:buFont typeface="Arial" panose="020B0604020202020204" pitchFamily="34" charset="0"/>
              <a:buChar char="•"/>
            </a:pPr>
            <a:r>
              <a:rPr lang="en-US" altLang="en-US" sz="1800" dirty="0"/>
              <a:t>Type &amp; scale of resources</a:t>
            </a:r>
          </a:p>
          <a:p>
            <a:pPr marL="285750" indent="-285750" eaLnBrk="1" hangingPunct="1">
              <a:spcBef>
                <a:spcPct val="50000"/>
              </a:spcBef>
              <a:buFont typeface="Arial" panose="020B0604020202020204" pitchFamily="34" charset="0"/>
              <a:buChar char="•"/>
            </a:pPr>
            <a:r>
              <a:rPr lang="en-US" altLang="en-US" sz="1800" dirty="0"/>
              <a:t>Amount of risk willing to accept</a:t>
            </a:r>
          </a:p>
          <a:p>
            <a:pPr marL="285750" indent="-285750" eaLnBrk="1" hangingPunct="1">
              <a:spcBef>
                <a:spcPct val="50000"/>
              </a:spcBef>
              <a:buFont typeface="Arial" panose="020B0604020202020204" pitchFamily="34" charset="0"/>
              <a:buChar char="•"/>
            </a:pPr>
            <a:r>
              <a:rPr lang="en-US" altLang="en-US" sz="1800" dirty="0"/>
              <a:t>Other specific needs or constraints</a:t>
            </a:r>
          </a:p>
          <a:p>
            <a:pPr marL="285750" indent="-285750" eaLnBrk="1" hangingPunct="1">
              <a:spcBef>
                <a:spcPct val="50000"/>
              </a:spcBef>
              <a:buFont typeface="Arial" panose="020B0604020202020204" pitchFamily="34" charset="0"/>
              <a:buChar char="•"/>
            </a:pPr>
            <a:r>
              <a:rPr lang="en-US" altLang="en-US" sz="1800" dirty="0"/>
              <a:t>Identify conflicts/incompatibilities of customer needs</a:t>
            </a:r>
          </a:p>
        </p:txBody>
      </p:sp>
    </p:spTree>
    <p:extLst>
      <p:ext uri="{BB962C8B-B14F-4D97-AF65-F5344CB8AC3E}">
        <p14:creationId xmlns:p14="http://schemas.microsoft.com/office/powerpoint/2010/main" val="1564062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Definition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80977" y="884210"/>
            <a:ext cx="691356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Defining project scope &amp; success</a:t>
            </a:r>
          </a:p>
        </p:txBody>
      </p:sp>
      <p:sp>
        <p:nvSpPr>
          <p:cNvPr id="7" name="Text Box 12">
            <a:extLst>
              <a:ext uri="{FF2B5EF4-FFF2-40B4-BE49-F238E27FC236}">
                <a16:creationId xmlns:a16="http://schemas.microsoft.com/office/drawing/2014/main" id="{E2E5ED02-971D-E34B-BAE6-D783CA4DC5E8}"/>
              </a:ext>
            </a:extLst>
          </p:cNvPr>
          <p:cNvSpPr txBox="1">
            <a:spLocks noChangeArrowheads="1"/>
          </p:cNvSpPr>
          <p:nvPr/>
        </p:nvSpPr>
        <p:spPr bwMode="auto">
          <a:xfrm>
            <a:off x="180977" y="1162893"/>
            <a:ext cx="9151712" cy="49398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sz="1800" dirty="0"/>
          </a:p>
          <a:p>
            <a:pPr marL="285750" indent="-285750" eaLnBrk="1" hangingPunct="1">
              <a:spcBef>
                <a:spcPct val="50000"/>
              </a:spcBef>
              <a:buFont typeface="Arial" panose="020B0604020202020204" pitchFamily="34" charset="0"/>
              <a:buChar char="•"/>
            </a:pPr>
            <a:r>
              <a:rPr lang="en-US" altLang="en-US" sz="1800" dirty="0"/>
              <a:t>What is overall project objective</a:t>
            </a:r>
          </a:p>
          <a:p>
            <a:pPr marL="285750" indent="-285750" eaLnBrk="1" hangingPunct="1">
              <a:spcBef>
                <a:spcPct val="50000"/>
              </a:spcBef>
              <a:buFont typeface="Arial" panose="020B0604020202020204" pitchFamily="34" charset="0"/>
              <a:buChar char="•"/>
            </a:pPr>
            <a:r>
              <a:rPr lang="en-US" altLang="en-US" sz="1800" dirty="0"/>
              <a:t>Is this a specific solution or solving a problem</a:t>
            </a:r>
          </a:p>
          <a:p>
            <a:pPr marL="285750" indent="-285750" eaLnBrk="1" hangingPunct="1">
              <a:spcBef>
                <a:spcPct val="50000"/>
              </a:spcBef>
              <a:buFont typeface="Arial" panose="020B0604020202020204" pitchFamily="34" charset="0"/>
              <a:buChar char="•"/>
            </a:pPr>
            <a:r>
              <a:rPr lang="en-US" altLang="en-US" sz="1800" dirty="0"/>
              <a:t>How will customer define success [of the project]</a:t>
            </a:r>
          </a:p>
          <a:p>
            <a:pPr marL="285750" indent="-285750" eaLnBrk="1" hangingPunct="1">
              <a:spcBef>
                <a:spcPct val="50000"/>
              </a:spcBef>
              <a:buFont typeface="Arial" panose="020B0604020202020204" pitchFamily="34" charset="0"/>
              <a:buChar char="•"/>
            </a:pPr>
            <a:r>
              <a:rPr lang="en-US" altLang="en-US" sz="1800" dirty="0"/>
              <a:t>Are there any constraints (issues/risks/opportunities)</a:t>
            </a:r>
          </a:p>
          <a:p>
            <a:pPr marL="285750" indent="-285750" eaLnBrk="1" hangingPunct="1">
              <a:spcBef>
                <a:spcPct val="50000"/>
              </a:spcBef>
              <a:buFont typeface="Arial" panose="020B0604020202020204" pitchFamily="34" charset="0"/>
              <a:buChar char="•"/>
            </a:pPr>
            <a:r>
              <a:rPr lang="en-US" altLang="en-US" sz="1800" dirty="0"/>
              <a:t>How will parties work together (decisions/communication/priorities/resources)</a:t>
            </a:r>
          </a:p>
          <a:p>
            <a:pPr marL="285750" indent="-285750" eaLnBrk="1" hangingPunct="1">
              <a:spcBef>
                <a:spcPct val="50000"/>
              </a:spcBef>
              <a:buFont typeface="Arial" panose="020B0604020202020204" pitchFamily="34" charset="0"/>
              <a:buChar char="•"/>
            </a:pPr>
            <a:r>
              <a:rPr lang="en-US" altLang="en-US" sz="1800" dirty="0"/>
              <a:t>Any implicit requirements, assumptions or needs</a:t>
            </a:r>
          </a:p>
          <a:p>
            <a:pPr marL="285750" indent="-285750" eaLnBrk="1" hangingPunct="1">
              <a:spcBef>
                <a:spcPct val="50000"/>
              </a:spcBef>
              <a:buFont typeface="Arial" panose="020B0604020202020204" pitchFamily="34" charset="0"/>
              <a:buChar char="•"/>
            </a:pPr>
            <a:r>
              <a:rPr lang="en-US" altLang="en-US" sz="1800" dirty="0"/>
              <a:t>What are the deliverables</a:t>
            </a:r>
          </a:p>
          <a:p>
            <a:pPr marL="1028700" lvl="1" eaLnBrk="1" hangingPunct="1">
              <a:spcBef>
                <a:spcPct val="50000"/>
              </a:spcBef>
              <a:buFont typeface="Arial" panose="020B0604020202020204" pitchFamily="34" charset="0"/>
              <a:buChar char="•"/>
            </a:pPr>
            <a:r>
              <a:rPr lang="en-US" altLang="en-US" sz="1800" dirty="0"/>
              <a:t>Finite/independent</a:t>
            </a:r>
          </a:p>
          <a:p>
            <a:pPr marL="1028700" lvl="1" eaLnBrk="1" hangingPunct="1">
              <a:spcBef>
                <a:spcPct val="50000"/>
              </a:spcBef>
              <a:buFont typeface="Arial" panose="020B0604020202020204" pitchFamily="34" charset="0"/>
              <a:buChar char="•"/>
            </a:pPr>
            <a:r>
              <a:rPr lang="en-US" altLang="en-US" sz="1800" dirty="0"/>
              <a:t>How will quality be determined</a:t>
            </a:r>
          </a:p>
          <a:p>
            <a:pPr marL="1028700" lvl="1" eaLnBrk="1" hangingPunct="1">
              <a:spcBef>
                <a:spcPct val="50000"/>
              </a:spcBef>
              <a:buFont typeface="Arial" panose="020B0604020202020204" pitchFamily="34" charset="0"/>
              <a:buChar char="•"/>
            </a:pPr>
            <a:r>
              <a:rPr lang="en-US" altLang="en-US" sz="1800" dirty="0"/>
              <a:t>Deliverables required that the project is explicitly not responsible for</a:t>
            </a:r>
          </a:p>
          <a:p>
            <a:pPr lvl="1" indent="0" eaLnBrk="1" hangingPunct="1">
              <a:spcBef>
                <a:spcPct val="50000"/>
              </a:spcBef>
            </a:pPr>
            <a:endParaRPr lang="en-US" altLang="en-US" sz="1800" dirty="0"/>
          </a:p>
        </p:txBody>
      </p:sp>
      <p:pic>
        <p:nvPicPr>
          <p:cNvPr id="3" name="Picture 2">
            <a:extLst>
              <a:ext uri="{FF2B5EF4-FFF2-40B4-BE49-F238E27FC236}">
                <a16:creationId xmlns:a16="http://schemas.microsoft.com/office/drawing/2014/main" id="{B2893FE2-4C45-5B49-955B-1AD1ACB89ABB}"/>
              </a:ext>
            </a:extLst>
          </p:cNvPr>
          <p:cNvPicPr>
            <a:picLocks noChangeAspect="1"/>
          </p:cNvPicPr>
          <p:nvPr/>
        </p:nvPicPr>
        <p:blipFill>
          <a:blip r:embed="rId3"/>
          <a:stretch>
            <a:fillRect/>
          </a:stretch>
        </p:blipFill>
        <p:spPr>
          <a:xfrm>
            <a:off x="9231570" y="2905921"/>
            <a:ext cx="2753862" cy="2626200"/>
          </a:xfrm>
          <a:prstGeom prst="rect">
            <a:avLst/>
          </a:prstGeom>
        </p:spPr>
      </p:pic>
    </p:spTree>
    <p:extLst>
      <p:ext uri="{BB962C8B-B14F-4D97-AF65-F5344CB8AC3E}">
        <p14:creationId xmlns:p14="http://schemas.microsoft.com/office/powerpoint/2010/main" val="41122215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Definition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8799512" cy="433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Re-visit the Iron Triangle (Time/Cost/Quality)</a:t>
            </a:r>
          </a:p>
          <a:p>
            <a:pPr eaLnBrk="1" hangingPunct="1">
              <a:spcBef>
                <a:spcPct val="50000"/>
              </a:spcBef>
            </a:pPr>
            <a:endParaRPr lang="en-US" altLang="en-US" dirty="0"/>
          </a:p>
          <a:p>
            <a:pPr marL="285750" indent="-285750">
              <a:buFont typeface="Arial" panose="020B0604020202020204" pitchFamily="34" charset="0"/>
              <a:buChar char="•"/>
            </a:pPr>
            <a:r>
              <a:rPr lang="en-GB" sz="1800" dirty="0"/>
              <a:t>Determine any absolute boundaries for time, cost or quality</a:t>
            </a:r>
          </a:p>
          <a:p>
            <a:pPr marL="285750" indent="-285750">
              <a:buFont typeface="Arial" panose="020B0604020202020204" pitchFamily="34" charset="0"/>
              <a:buChar char="•"/>
            </a:pPr>
            <a:r>
              <a:rPr lang="en-GB" sz="1800" dirty="0"/>
              <a:t>Explore, with the project sponsor and key project customers general preferences for flexibility</a:t>
            </a:r>
          </a:p>
          <a:p>
            <a:pPr marL="285750" indent="-285750">
              <a:buFont typeface="Arial" panose="020B0604020202020204" pitchFamily="34" charset="0"/>
              <a:buChar char="•"/>
            </a:pPr>
            <a:r>
              <a:rPr lang="en-GB" sz="1800" dirty="0"/>
              <a:t>Find any limited to the three areas</a:t>
            </a:r>
          </a:p>
          <a:p>
            <a:pPr marL="285750" indent="-285750">
              <a:buFont typeface="Arial" panose="020B0604020202020204" pitchFamily="34" charset="0"/>
              <a:buChar char="•"/>
            </a:pPr>
            <a:r>
              <a:rPr lang="en-GB" sz="1800" dirty="0"/>
              <a:t>Factor this information into developing the project plan</a:t>
            </a:r>
          </a:p>
          <a:p>
            <a:pPr marL="285750" indent="-285750">
              <a:buFont typeface="Arial" panose="020B0604020202020204" pitchFamily="34" charset="0"/>
              <a:buChar char="•"/>
            </a:pPr>
            <a:r>
              <a:rPr lang="en-GB" sz="1800" dirty="0"/>
              <a:t>Make day-to-day decisions on the project</a:t>
            </a:r>
          </a:p>
          <a:p>
            <a:pPr marL="285750" indent="-285750">
              <a:buFont typeface="Arial" panose="020B0604020202020204" pitchFamily="34" charset="0"/>
              <a:buChar char="•"/>
            </a:pPr>
            <a:r>
              <a:rPr lang="en-GB" sz="1800" dirty="0"/>
              <a:t>Periodically discussed time and cost and quality with the project sponsor to ensure right balance is maintained</a:t>
            </a:r>
          </a:p>
          <a:p>
            <a:pPr eaLnBrk="1" hangingPunct="1">
              <a:spcBef>
                <a:spcPct val="50000"/>
              </a:spcBef>
            </a:pPr>
            <a:endParaRPr lang="en-US" altLang="en-US" dirty="0"/>
          </a:p>
          <a:p>
            <a:pPr eaLnBrk="1" hangingPunct="1">
              <a:spcBef>
                <a:spcPct val="50000"/>
              </a:spcBef>
            </a:pPr>
            <a:endParaRPr lang="en-US" altLang="en-US" dirty="0"/>
          </a:p>
        </p:txBody>
      </p:sp>
      <p:pic>
        <p:nvPicPr>
          <p:cNvPr id="5" name="Picture 4">
            <a:extLst>
              <a:ext uri="{FF2B5EF4-FFF2-40B4-BE49-F238E27FC236}">
                <a16:creationId xmlns:a16="http://schemas.microsoft.com/office/drawing/2014/main" id="{6B97424E-DC41-4C4C-8B6F-4670858F19BC}"/>
              </a:ext>
            </a:extLst>
          </p:cNvPr>
          <p:cNvPicPr>
            <a:picLocks noChangeAspect="1"/>
          </p:cNvPicPr>
          <p:nvPr/>
        </p:nvPicPr>
        <p:blipFill>
          <a:blip r:embed="rId3"/>
          <a:stretch>
            <a:fillRect/>
          </a:stretch>
        </p:blipFill>
        <p:spPr>
          <a:xfrm>
            <a:off x="8629834" y="2922408"/>
            <a:ext cx="2952566" cy="2488293"/>
          </a:xfrm>
          <a:prstGeom prst="rect">
            <a:avLst/>
          </a:prstGeom>
        </p:spPr>
      </p:pic>
    </p:spTree>
    <p:extLst>
      <p:ext uri="{BB962C8B-B14F-4D97-AF65-F5344CB8AC3E}">
        <p14:creationId xmlns:p14="http://schemas.microsoft.com/office/powerpoint/2010/main" val="25816474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79617" y="911275"/>
            <a:ext cx="11867240" cy="51706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Sponsor</a:t>
            </a:r>
          </a:p>
          <a:p>
            <a:br>
              <a:rPr lang="en-GB" sz="1800" dirty="0"/>
            </a:br>
            <a:r>
              <a:rPr lang="en-GB" sz="1800" dirty="0"/>
              <a:t>Represents the interests of the project investors and supports the project manager to fulfil his day-to-day role. The project manager manages the day-to-day work on the project.</a:t>
            </a:r>
          </a:p>
          <a:p>
            <a:endParaRPr lang="en-GB" sz="1800" dirty="0"/>
          </a:p>
          <a:p>
            <a:pPr marL="285750" indent="-285750">
              <a:buFont typeface="Arial" panose="020B0604020202020204" pitchFamily="34" charset="0"/>
              <a:buChar char="•"/>
            </a:pPr>
            <a:r>
              <a:rPr lang="en-GB" sz="1800" dirty="0"/>
              <a:t>Identify business needs for a project and act as an campaigner for the project</a:t>
            </a:r>
          </a:p>
          <a:p>
            <a:pPr marL="285750" indent="-285750">
              <a:buFont typeface="Arial" panose="020B0604020202020204" pitchFamily="34" charset="0"/>
              <a:buChar char="•"/>
            </a:pPr>
            <a:r>
              <a:rPr lang="en-GB" sz="1800" dirty="0"/>
              <a:t>Provide senior support a project during execution</a:t>
            </a:r>
          </a:p>
          <a:p>
            <a:r>
              <a:rPr lang="en-GB" sz="1800" dirty="0"/>
              <a:t>		Accessing resources</a:t>
            </a:r>
          </a:p>
          <a:p>
            <a:r>
              <a:rPr lang="en-GB" sz="1800" dirty="0"/>
              <a:t>		Overcoming problems</a:t>
            </a:r>
          </a:p>
          <a:p>
            <a:r>
              <a:rPr lang="en-GB" sz="1800" dirty="0"/>
              <a:t>		Decision-making (approving plans budgies communications)</a:t>
            </a:r>
          </a:p>
          <a:p>
            <a:r>
              <a:rPr lang="en-GB" sz="1800" dirty="0"/>
              <a:t>		Retaining enthusiasm and support for the project within the business</a:t>
            </a:r>
            <a:br>
              <a:rPr lang="en-GB" sz="1800" dirty="0"/>
            </a:br>
            <a:endParaRPr lang="en-GB" sz="1800" dirty="0"/>
          </a:p>
          <a:p>
            <a:pPr marL="285750" indent="-285750">
              <a:buFont typeface="Arial" panose="020B0604020202020204" pitchFamily="34" charset="0"/>
              <a:buChar char="•"/>
            </a:pPr>
            <a:r>
              <a:rPr lang="en-GB" sz="1800" dirty="0"/>
              <a:t>Set the business contacts for a project, the project manager and the project team</a:t>
            </a:r>
          </a:p>
          <a:p>
            <a:pPr marL="285750" indent="-285750">
              <a:buFont typeface="Arial" panose="020B0604020202020204" pitchFamily="34" charset="0"/>
              <a:buChar char="•"/>
            </a:pPr>
            <a:r>
              <a:rPr lang="en-GB" sz="1800" dirty="0"/>
              <a:t>Ensuring the project manager is managing the project competently</a:t>
            </a:r>
          </a:p>
          <a:p>
            <a:pPr marL="285750" indent="-285750">
              <a:buFont typeface="Arial" panose="020B0604020202020204" pitchFamily="34" charset="0"/>
              <a:buChar char="•"/>
            </a:pPr>
            <a:r>
              <a:rPr lang="en-GB" sz="1800" dirty="0"/>
              <a:t>Assumes accountability for delivery of business benefits</a:t>
            </a:r>
          </a:p>
          <a:p>
            <a:endParaRPr lang="en-GB" sz="1800" dirty="0"/>
          </a:p>
          <a:p>
            <a:pPr eaLnBrk="1" hangingPunct="1">
              <a:spcBef>
                <a:spcPct val="50000"/>
              </a:spcBef>
            </a:pPr>
            <a:endParaRPr lang="en-US" altLang="en-US" dirty="0"/>
          </a:p>
        </p:txBody>
      </p:sp>
    </p:spTree>
    <p:extLst>
      <p:ext uri="{BB962C8B-B14F-4D97-AF65-F5344CB8AC3E}">
        <p14:creationId xmlns:p14="http://schemas.microsoft.com/office/powerpoint/2010/main" val="3958598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79617" y="911275"/>
            <a:ext cx="11867240"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Sponsor</a:t>
            </a:r>
          </a:p>
          <a:p>
            <a:br>
              <a:rPr lang="en-GB" sz="1800" dirty="0"/>
            </a:br>
            <a:r>
              <a:rPr lang="en-GB" sz="1800" dirty="0"/>
              <a:t>Must be of sufficient seniority to support a project of the scale required and must have enough time available to sponsor that project. </a:t>
            </a:r>
            <a:br>
              <a:rPr lang="en-GB" sz="1800" dirty="0"/>
            </a:br>
            <a:br>
              <a:rPr lang="en-GB" sz="1800" dirty="0"/>
            </a:br>
            <a:r>
              <a:rPr lang="en-GB" sz="1800" u="sng" dirty="0"/>
              <a:t>Sponsorship is really a full-time role</a:t>
            </a:r>
            <a:r>
              <a:rPr lang="en-GB" sz="1800" dirty="0"/>
              <a:t>. </a:t>
            </a:r>
            <a:br>
              <a:rPr lang="en-GB" sz="1800" dirty="0"/>
            </a:br>
            <a:br>
              <a:rPr lang="en-GB" sz="1800" dirty="0"/>
            </a:br>
            <a:r>
              <a:rPr lang="en-GB" sz="1800" dirty="0"/>
              <a:t>It may only require a few hours per week but it is a real task and needs active involvement</a:t>
            </a:r>
          </a:p>
          <a:p>
            <a:endParaRPr lang="en-GB" sz="1800" dirty="0"/>
          </a:p>
          <a:p>
            <a:r>
              <a:rPr lang="en-GB" sz="1800" dirty="0"/>
              <a:t>A project sponsor should:</a:t>
            </a:r>
            <a:br>
              <a:rPr lang="en-GB" sz="1800" dirty="0"/>
            </a:br>
            <a:endParaRPr lang="en-GB" sz="1800" dirty="0"/>
          </a:p>
          <a:p>
            <a:pPr marL="285750" indent="-285750">
              <a:buFont typeface="Arial" panose="020B0604020202020204" pitchFamily="34" charset="0"/>
              <a:buChar char="•"/>
            </a:pPr>
            <a:r>
              <a:rPr lang="en-GB" sz="1800" dirty="0"/>
              <a:t>Have familiarity with project management concepts and terminology</a:t>
            </a:r>
          </a:p>
          <a:p>
            <a:pPr marL="285750" indent="-285750">
              <a:buFont typeface="Arial" panose="020B0604020202020204" pitchFamily="34" charset="0"/>
              <a:buChar char="•"/>
            </a:pPr>
            <a:r>
              <a:rPr lang="en-GB" sz="1800" dirty="0"/>
              <a:t>Be able to recognise the relationship between sponsor behaviour and project success</a:t>
            </a:r>
          </a:p>
          <a:p>
            <a:pPr marL="285750" indent="-285750">
              <a:buFont typeface="Arial" panose="020B0604020202020204" pitchFamily="34" charset="0"/>
              <a:buChar char="•"/>
            </a:pPr>
            <a:r>
              <a:rPr lang="en-GB" sz="1800" dirty="0"/>
              <a:t>have the ability to ask probing questions successfully often forming a picture by taking information from multiple sources</a:t>
            </a:r>
          </a:p>
          <a:p>
            <a:pPr marL="285750" indent="-285750">
              <a:buFont typeface="Arial" panose="020B0604020202020204" pitchFamily="34" charset="0"/>
              <a:buChar char="•"/>
            </a:pPr>
            <a:r>
              <a:rPr lang="en-GB" sz="1800" dirty="0"/>
              <a:t>Be willing to spend sufficient time understanding project status</a:t>
            </a:r>
          </a:p>
        </p:txBody>
      </p:sp>
    </p:spTree>
    <p:extLst>
      <p:ext uri="{BB962C8B-B14F-4D97-AF65-F5344CB8AC3E}">
        <p14:creationId xmlns:p14="http://schemas.microsoft.com/office/powerpoint/2010/main" val="42680837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84831" y="922783"/>
            <a:ext cx="11542712"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Manager responsible for:</a:t>
            </a:r>
          </a:p>
          <a:p>
            <a:endParaRPr lang="en-GB" sz="1600" dirty="0"/>
          </a:p>
          <a:p>
            <a:pPr marL="285750" indent="-285750">
              <a:buFont typeface="Arial" panose="020B0604020202020204" pitchFamily="34" charset="0"/>
              <a:buChar char="•"/>
            </a:pPr>
            <a:r>
              <a:rPr lang="en-GB" sz="1800" dirty="0"/>
              <a:t>Scoping out work to ensure a clear understanding of why the project has been done and what it will produce</a:t>
            </a:r>
            <a:br>
              <a:rPr lang="en-GB" sz="1800" dirty="0"/>
            </a:br>
            <a:endParaRPr lang="en-GB" sz="1800" dirty="0"/>
          </a:p>
          <a:p>
            <a:pPr marL="285750" indent="-285750">
              <a:buFont typeface="Arial" panose="020B0604020202020204" pitchFamily="34" charset="0"/>
              <a:buChar char="•"/>
            </a:pPr>
            <a:r>
              <a:rPr lang="en-GB" sz="1800" dirty="0"/>
              <a:t>Planning a project in determining what resources are required and how long it would take including how much it will cost.</a:t>
            </a:r>
            <a:br>
              <a:rPr lang="en-GB" sz="1800" dirty="0"/>
            </a:br>
            <a:endParaRPr lang="en-GB" sz="1800" dirty="0"/>
          </a:p>
          <a:p>
            <a:pPr marL="285750" indent="-285750">
              <a:buFont typeface="Arial" panose="020B0604020202020204" pitchFamily="34" charset="0"/>
              <a:buChar char="•"/>
            </a:pPr>
            <a:r>
              <a:rPr lang="en-GB" sz="1800" dirty="0"/>
              <a:t>Getting the necessary resources allocated and ensuring every project team member knows what they are responsible for</a:t>
            </a:r>
            <a:br>
              <a:rPr lang="en-GB" sz="1800" dirty="0"/>
            </a:br>
            <a:endParaRPr lang="en-GB" sz="1800" dirty="0"/>
          </a:p>
          <a:p>
            <a:pPr marL="285750" indent="-285750">
              <a:buFont typeface="Arial" panose="020B0604020202020204" pitchFamily="34" charset="0"/>
              <a:buChar char="•"/>
            </a:pPr>
            <a:r>
              <a:rPr lang="en-GB" sz="1800" dirty="0"/>
              <a:t>Control in the project and ensuring that it achieves its objectives within the planned time and cost</a:t>
            </a:r>
            <a:br>
              <a:rPr lang="en-GB" sz="1800" dirty="0"/>
            </a:br>
            <a:endParaRPr lang="en-GB" sz="1800" dirty="0"/>
          </a:p>
          <a:p>
            <a:pPr marL="285750" indent="-285750">
              <a:buFont typeface="Arial" panose="020B0604020202020204" pitchFamily="34" charset="0"/>
              <a:buChar char="•"/>
            </a:pPr>
            <a:r>
              <a:rPr lang="en-GB" sz="1800" dirty="0"/>
              <a:t>Completion of project properly to make sure everything produced by the project is of the quality expected and works as required</a:t>
            </a:r>
            <a:br>
              <a:rPr lang="en-GB" sz="1800" dirty="0"/>
            </a:br>
            <a:endParaRPr lang="en-GB" sz="1800" dirty="0"/>
          </a:p>
          <a:p>
            <a:pPr marL="285750" indent="-285750">
              <a:buFont typeface="Arial" panose="020B0604020202020204" pitchFamily="34" charset="0"/>
              <a:buChar char="•"/>
            </a:pPr>
            <a:r>
              <a:rPr lang="en-GB" sz="1800" dirty="0"/>
              <a:t>Ensuring problems or issues that may cause a completion of task to be delayed or stopped or result.</a:t>
            </a:r>
          </a:p>
        </p:txBody>
      </p:sp>
    </p:spTree>
    <p:extLst>
      <p:ext uri="{BB962C8B-B14F-4D97-AF65-F5344CB8AC3E}">
        <p14:creationId xmlns:p14="http://schemas.microsoft.com/office/powerpoint/2010/main" val="2838294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84831" y="922783"/>
            <a:ext cx="11542712"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dirty="0"/>
              <a:t>Not all project managers can manage all projects. To manage a proper specific project a project manager needs to make use of</a:t>
            </a:r>
            <a:r>
              <a:rPr lang="en-GB" sz="1600" dirty="0"/>
              <a:t>:</a:t>
            </a:r>
            <a:br>
              <a:rPr lang="en-GB" sz="1600" dirty="0"/>
            </a:br>
            <a:br>
              <a:rPr lang="en-GB" sz="1600" dirty="0"/>
            </a:br>
            <a:r>
              <a:rPr lang="en-GB" sz="1800" dirty="0"/>
              <a:t>Project management knowledge and experience suitable to a project of the type and scale.</a:t>
            </a:r>
            <a:br>
              <a:rPr lang="en-GB" sz="1800" dirty="0"/>
            </a:br>
            <a:br>
              <a:rPr lang="en-GB" sz="1800" dirty="0"/>
            </a:br>
            <a:r>
              <a:rPr lang="en-GB" sz="1800" dirty="0"/>
              <a:t>This includes a capability to:</a:t>
            </a:r>
          </a:p>
          <a:p>
            <a:pPr marL="285750" indent="-285750">
              <a:buFont typeface="Arial" panose="020B0604020202020204" pitchFamily="34" charset="0"/>
              <a:buChar char="•"/>
            </a:pPr>
            <a:r>
              <a:rPr lang="en-GB" sz="1800" dirty="0"/>
              <a:t>Pull objectives and scope together in a situation of ambiguity</a:t>
            </a:r>
          </a:p>
          <a:p>
            <a:pPr marL="285750" indent="-285750">
              <a:buFont typeface="Arial" panose="020B0604020202020204" pitchFamily="34" charset="0"/>
              <a:buChar char="•"/>
            </a:pPr>
            <a:r>
              <a:rPr lang="en-GB" sz="1800" dirty="0"/>
              <a:t>Develop a project business case</a:t>
            </a:r>
          </a:p>
          <a:p>
            <a:pPr marL="285750" indent="-285750">
              <a:buFont typeface="Arial" panose="020B0604020202020204" pitchFamily="34" charset="0"/>
              <a:buChar char="•"/>
            </a:pPr>
            <a:r>
              <a:rPr lang="en-GB" sz="1800" dirty="0"/>
              <a:t>Plan &amp; resource the project</a:t>
            </a:r>
          </a:p>
          <a:p>
            <a:pPr marL="285750" indent="-285750">
              <a:buFont typeface="Arial" panose="020B0604020202020204" pitchFamily="34" charset="0"/>
              <a:buChar char="•"/>
            </a:pPr>
            <a:r>
              <a:rPr lang="en-GB" sz="1800" dirty="0"/>
              <a:t>Monitor and report on project progress</a:t>
            </a:r>
          </a:p>
          <a:p>
            <a:pPr marL="285750" indent="-285750">
              <a:buFont typeface="Arial" panose="020B0604020202020204" pitchFamily="34" charset="0"/>
              <a:buChar char="•"/>
            </a:pPr>
            <a:r>
              <a:rPr lang="en-GB" sz="1800" dirty="0"/>
              <a:t>Drive project progress</a:t>
            </a:r>
          </a:p>
          <a:p>
            <a:pPr marL="285750" indent="-285750">
              <a:buFont typeface="Arial" panose="020B0604020202020204" pitchFamily="34" charset="0"/>
              <a:buChar char="•"/>
            </a:pPr>
            <a:r>
              <a:rPr lang="en-GB" sz="1800" dirty="0"/>
              <a:t>Manage issues, risks, assumptions and changes throughout the project</a:t>
            </a:r>
          </a:p>
          <a:p>
            <a:pPr marL="285750" indent="-285750">
              <a:buFont typeface="Arial" panose="020B0604020202020204" pitchFamily="34" charset="0"/>
              <a:buChar char="•"/>
            </a:pPr>
            <a:r>
              <a:rPr lang="en-GB" sz="1800" dirty="0"/>
              <a:t>Complete the project &amp; handover deliverables to owners</a:t>
            </a:r>
          </a:p>
          <a:p>
            <a:pPr marL="285750" indent="-285750">
              <a:buFont typeface="Arial" panose="020B0604020202020204" pitchFamily="34" charset="0"/>
              <a:buChar char="•"/>
            </a:pPr>
            <a:r>
              <a:rPr lang="en-GB" sz="1800" dirty="0"/>
              <a:t>Ensure the ground work for the delivery of benefits</a:t>
            </a:r>
          </a:p>
          <a:p>
            <a:endParaRPr lang="en-GB" sz="1800" dirty="0"/>
          </a:p>
          <a:p>
            <a:endParaRPr lang="en-GB" dirty="0"/>
          </a:p>
        </p:txBody>
      </p:sp>
    </p:spTree>
    <p:extLst>
      <p:ext uri="{BB962C8B-B14F-4D97-AF65-F5344CB8AC3E}">
        <p14:creationId xmlns:p14="http://schemas.microsoft.com/office/powerpoint/2010/main" val="10267961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84831" y="922783"/>
            <a:ext cx="1154271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GB" dirty="0"/>
              <a:t>Project Manager Personal Characteristics:</a:t>
            </a:r>
          </a:p>
          <a:p>
            <a:endParaRPr lang="en-GB" sz="1600" dirty="0"/>
          </a:p>
          <a:p>
            <a:pPr marL="285750" indent="-285750">
              <a:buFont typeface="Arial" panose="020B0604020202020204" pitchFamily="34" charset="0"/>
              <a:buChar char="•"/>
            </a:pPr>
            <a:r>
              <a:rPr lang="en-GB" sz="1800" dirty="0"/>
              <a:t>A feeling of ownership for an involvement in the project</a:t>
            </a:r>
          </a:p>
          <a:p>
            <a:pPr marL="285750" indent="-285750">
              <a:buFont typeface="Arial" panose="020B0604020202020204" pitchFamily="34" charset="0"/>
              <a:buChar char="•"/>
            </a:pPr>
            <a:r>
              <a:rPr lang="en-GB" sz="1800" dirty="0"/>
              <a:t>A dynamic and positive start of working</a:t>
            </a:r>
          </a:p>
          <a:p>
            <a:pPr marL="285750" indent="-285750">
              <a:buFont typeface="Arial" panose="020B0604020202020204" pitchFamily="34" charset="0"/>
              <a:buChar char="•"/>
            </a:pPr>
            <a:r>
              <a:rPr lang="en-GB" sz="1800" dirty="0"/>
              <a:t>Being results orientated and having a completer finisher mentality</a:t>
            </a:r>
          </a:p>
          <a:p>
            <a:pPr marL="285750" indent="-285750">
              <a:buFont typeface="Arial" panose="020B0604020202020204" pitchFamily="34" charset="0"/>
              <a:buChar char="•"/>
            </a:pPr>
            <a:r>
              <a:rPr lang="en-GB" sz="1800" dirty="0"/>
              <a:t>Ability to handle stress</a:t>
            </a:r>
          </a:p>
          <a:p>
            <a:pPr marL="285750" indent="-285750">
              <a:buFont typeface="Arial" panose="020B0604020202020204" pitchFamily="34" charset="0"/>
              <a:buChar char="•"/>
            </a:pPr>
            <a:r>
              <a:rPr lang="en-GB" sz="1800" dirty="0"/>
              <a:t>Ability to achieve clarity when there is uncertainty and ambiguity</a:t>
            </a:r>
          </a:p>
          <a:p>
            <a:pPr marL="285750" indent="-285750">
              <a:buFont typeface="Arial" panose="020B0604020202020204" pitchFamily="34" charset="0"/>
              <a:buChar char="•"/>
            </a:pPr>
            <a:r>
              <a:rPr lang="en-GB" sz="1800" dirty="0"/>
              <a:t>Been comfortable with multitasking</a:t>
            </a:r>
          </a:p>
          <a:p>
            <a:pPr marL="285750" indent="-285750">
              <a:buFont typeface="Arial" panose="020B0604020202020204" pitchFamily="34" charset="0"/>
              <a:buChar char="•"/>
            </a:pPr>
            <a:r>
              <a:rPr lang="en-GB" sz="1800" dirty="0"/>
              <a:t>The ability to make reliable judgements</a:t>
            </a:r>
          </a:p>
          <a:p>
            <a:pPr marL="285750" indent="-285750">
              <a:buFont typeface="Arial" panose="020B0604020202020204" pitchFamily="34" charset="0"/>
              <a:buChar char="•"/>
            </a:pPr>
            <a:r>
              <a:rPr lang="en-GB" sz="1800" dirty="0"/>
              <a:t>Sufficient creativity to overcome issues and problems</a:t>
            </a:r>
          </a:p>
          <a:p>
            <a:pPr marL="285750" indent="-285750">
              <a:buFont typeface="Arial" panose="020B0604020202020204" pitchFamily="34" charset="0"/>
              <a:buChar char="•"/>
            </a:pPr>
            <a:r>
              <a:rPr lang="en-GB" sz="1800" dirty="0"/>
              <a:t>Empathy with a project customers and stakeholders</a:t>
            </a:r>
          </a:p>
          <a:p>
            <a:pPr marL="285750" indent="-285750">
              <a:buFont typeface="Arial" panose="020B0604020202020204" pitchFamily="34" charset="0"/>
              <a:buChar char="•"/>
            </a:pPr>
            <a:r>
              <a:rPr lang="en-GB" sz="1800" dirty="0"/>
              <a:t>Good networking skills</a:t>
            </a:r>
          </a:p>
          <a:p>
            <a:pPr marL="285750" indent="-285750">
              <a:buFont typeface="Arial" panose="020B0604020202020204" pitchFamily="34" charset="0"/>
              <a:buChar char="•"/>
            </a:pPr>
            <a:r>
              <a:rPr lang="en-GB" sz="1800" dirty="0"/>
              <a:t>Political sensitivity and sensitivity to the environment</a:t>
            </a:r>
          </a:p>
          <a:p>
            <a:pPr marL="285750" indent="-285750">
              <a:buFont typeface="Arial" panose="020B0604020202020204" pitchFamily="34" charset="0"/>
              <a:buChar char="•"/>
            </a:pPr>
            <a:r>
              <a:rPr lang="en-GB" sz="1800" dirty="0"/>
              <a:t>Adapting start to the situation</a:t>
            </a:r>
          </a:p>
          <a:p>
            <a:pPr marL="285750" indent="-285750">
              <a:buFont typeface="Arial" panose="020B0604020202020204" pitchFamily="34" charset="0"/>
              <a:buChar char="•"/>
            </a:pPr>
            <a:r>
              <a:rPr lang="en-GB" sz="1800" dirty="0"/>
              <a:t>A great sense of humour is also a good asset</a:t>
            </a:r>
          </a:p>
          <a:p>
            <a:br>
              <a:rPr lang="en-GB" sz="1800" dirty="0"/>
            </a:br>
            <a:endParaRPr lang="en-GB" sz="1800" dirty="0"/>
          </a:p>
          <a:p>
            <a:endParaRPr lang="en-GB" dirty="0"/>
          </a:p>
        </p:txBody>
      </p:sp>
      <p:pic>
        <p:nvPicPr>
          <p:cNvPr id="3" name="Picture 2">
            <a:extLst>
              <a:ext uri="{FF2B5EF4-FFF2-40B4-BE49-F238E27FC236}">
                <a16:creationId xmlns:a16="http://schemas.microsoft.com/office/drawing/2014/main" id="{96DD4A7A-512B-314C-B762-BEB8FED5ABC2}"/>
              </a:ext>
            </a:extLst>
          </p:cNvPr>
          <p:cNvPicPr>
            <a:picLocks noChangeAspect="1"/>
          </p:cNvPicPr>
          <p:nvPr/>
        </p:nvPicPr>
        <p:blipFill>
          <a:blip r:embed="rId3"/>
          <a:stretch>
            <a:fillRect/>
          </a:stretch>
        </p:blipFill>
        <p:spPr>
          <a:xfrm>
            <a:off x="8207279" y="1454435"/>
            <a:ext cx="3737978" cy="3449667"/>
          </a:xfrm>
          <a:prstGeom prst="rect">
            <a:avLst/>
          </a:prstGeom>
        </p:spPr>
      </p:pic>
    </p:spTree>
    <p:extLst>
      <p:ext uri="{BB962C8B-B14F-4D97-AF65-F5344CB8AC3E}">
        <p14:creationId xmlns:p14="http://schemas.microsoft.com/office/powerpoint/2010/main" val="30647620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155802" y="722708"/>
            <a:ext cx="11295969"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Project Strategy &amp; Lifecycle</a:t>
            </a:r>
          </a:p>
          <a:p>
            <a:pPr eaLnBrk="1" hangingPunct="1">
              <a:spcBef>
                <a:spcPct val="50000"/>
              </a:spcBef>
            </a:pPr>
            <a:r>
              <a:rPr lang="en-GB" sz="1800" dirty="0"/>
              <a:t>Defines the overall approach that will be used for research project goals and the project life-cycle is the series of steps the project will go through to achieve those goals. </a:t>
            </a:r>
          </a:p>
          <a:p>
            <a:pPr eaLnBrk="1" hangingPunct="1">
              <a:spcBef>
                <a:spcPct val="50000"/>
              </a:spcBef>
            </a:pPr>
            <a:br>
              <a:rPr lang="en-GB" sz="1800" dirty="0"/>
            </a:br>
            <a:r>
              <a:rPr lang="en-GB" sz="1800" dirty="0"/>
              <a:t>To determine the product strategy and life-cycle consider:</a:t>
            </a:r>
            <a:br>
              <a:rPr lang="en-GB" sz="1800" dirty="0"/>
            </a:br>
            <a:endParaRPr lang="en-US" altLang="en-US" sz="1800" dirty="0"/>
          </a:p>
        </p:txBody>
      </p:sp>
      <p:sp>
        <p:nvSpPr>
          <p:cNvPr id="3" name="TextBox 2">
            <a:extLst>
              <a:ext uri="{FF2B5EF4-FFF2-40B4-BE49-F238E27FC236}">
                <a16:creationId xmlns:a16="http://schemas.microsoft.com/office/drawing/2014/main" id="{9DEA0A1A-B92B-5B46-9F28-D70EDC81E2D5}"/>
              </a:ext>
            </a:extLst>
          </p:cNvPr>
          <p:cNvSpPr txBox="1"/>
          <p:nvPr/>
        </p:nvSpPr>
        <p:spPr>
          <a:xfrm>
            <a:off x="39692" y="2622197"/>
            <a:ext cx="6050527" cy="2308324"/>
          </a:xfrm>
          <a:prstGeom prst="rect">
            <a:avLst/>
          </a:prstGeom>
          <a:noFill/>
        </p:spPr>
        <p:txBody>
          <a:bodyPr wrap="square" rtlCol="0">
            <a:spAutoFit/>
          </a:bodyPr>
          <a:lstStyle/>
          <a:p>
            <a:pPr marL="285750" indent="-285750">
              <a:buFont typeface="Arial" panose="020B0604020202020204" pitchFamily="34" charset="0"/>
              <a:buChar char="•"/>
            </a:pPr>
            <a:r>
              <a:rPr lang="en-GB" dirty="0"/>
              <a:t>Understand the problem the project is trying to overcome</a:t>
            </a:r>
          </a:p>
          <a:p>
            <a:pPr marL="285750" indent="-285750">
              <a:buFont typeface="Arial" panose="020B0604020202020204" pitchFamily="34" charset="0"/>
              <a:buChar char="•"/>
            </a:pPr>
            <a:r>
              <a:rPr lang="en-GB" dirty="0"/>
              <a:t>Understand solution of project will implement</a:t>
            </a:r>
          </a:p>
          <a:p>
            <a:pPr marL="285750" indent="-285750">
              <a:buFont typeface="Arial" panose="020B0604020202020204" pitchFamily="34" charset="0"/>
              <a:buChar char="•"/>
            </a:pPr>
            <a:r>
              <a:rPr lang="en-GB" dirty="0"/>
              <a:t>Is there a need to design a solution or off-the-shelf option</a:t>
            </a:r>
          </a:p>
          <a:p>
            <a:pPr marL="285750" indent="-285750">
              <a:buFont typeface="Arial" panose="020B0604020202020204" pitchFamily="34" charset="0"/>
              <a:buChar char="•"/>
            </a:pPr>
            <a:r>
              <a:rPr lang="en-GB" dirty="0"/>
              <a:t>Will you do the work yourself or use a third-party</a:t>
            </a:r>
          </a:p>
          <a:p>
            <a:pPr marL="285750" indent="-285750">
              <a:buFont typeface="Arial" panose="020B0604020202020204" pitchFamily="34" charset="0"/>
              <a:buChar char="•"/>
            </a:pPr>
            <a:r>
              <a:rPr lang="en-GB" dirty="0"/>
              <a:t>Is it best to complete the work in sequential steps or will there be a need to iterate between steps several times</a:t>
            </a:r>
          </a:p>
          <a:p>
            <a:pPr marL="285750" indent="-285750">
              <a:buFont typeface="Arial" panose="020B0604020202020204" pitchFamily="34" charset="0"/>
              <a:buChar char="•"/>
            </a:pPr>
            <a:r>
              <a:rPr lang="en-GB" dirty="0"/>
              <a:t>What is the most important constraint? (time/cost/quality)</a:t>
            </a:r>
          </a:p>
          <a:p>
            <a:endParaRPr lang="en-US" dirty="0"/>
          </a:p>
        </p:txBody>
      </p:sp>
      <p:sp>
        <p:nvSpPr>
          <p:cNvPr id="8" name="TextBox 7">
            <a:extLst>
              <a:ext uri="{FF2B5EF4-FFF2-40B4-BE49-F238E27FC236}">
                <a16:creationId xmlns:a16="http://schemas.microsoft.com/office/drawing/2014/main" id="{BD816C76-B2C5-0D42-A6F0-54FF5E028A0A}"/>
              </a:ext>
            </a:extLst>
          </p:cNvPr>
          <p:cNvSpPr txBox="1"/>
          <p:nvPr/>
        </p:nvSpPr>
        <p:spPr>
          <a:xfrm>
            <a:off x="6336957" y="2587297"/>
            <a:ext cx="5855043" cy="2862322"/>
          </a:xfrm>
          <a:prstGeom prst="rect">
            <a:avLst/>
          </a:prstGeom>
          <a:noFill/>
        </p:spPr>
        <p:txBody>
          <a:bodyPr wrap="square" rtlCol="0">
            <a:spAutoFit/>
          </a:bodyPr>
          <a:lstStyle/>
          <a:p>
            <a:pPr marL="285750" indent="-285750">
              <a:buFont typeface="Arial" panose="020B0604020202020204" pitchFamily="34" charset="0"/>
              <a:buChar char="•"/>
            </a:pPr>
            <a:r>
              <a:rPr lang="en-GB" dirty="0"/>
              <a:t>Choose an appropriate life-cycle</a:t>
            </a:r>
          </a:p>
          <a:p>
            <a:pPr marL="285750" indent="-285750">
              <a:buFont typeface="Arial" panose="020B0604020202020204" pitchFamily="34" charset="0"/>
              <a:buChar char="•"/>
            </a:pPr>
            <a:r>
              <a:rPr lang="en-GB" dirty="0"/>
              <a:t>What is the nature of the project</a:t>
            </a:r>
          </a:p>
          <a:p>
            <a:pPr marL="285750" indent="-285750">
              <a:buFont typeface="Arial" panose="020B0604020202020204" pitchFamily="34" charset="0"/>
              <a:buChar char="•"/>
            </a:pPr>
            <a:r>
              <a:rPr lang="en-GB" dirty="0"/>
              <a:t>What is the scale complexity degree of novelty and risk associated with the project</a:t>
            </a:r>
          </a:p>
          <a:p>
            <a:pPr marL="285750" indent="-285750">
              <a:buFont typeface="Arial" panose="020B0604020202020204" pitchFamily="34" charset="0"/>
              <a:buChar char="•"/>
            </a:pPr>
            <a:r>
              <a:rPr lang="en-GB" dirty="0"/>
              <a:t>What life cycles have been used in the past</a:t>
            </a:r>
          </a:p>
          <a:p>
            <a:pPr marL="285750" indent="-285750">
              <a:buFont typeface="Arial" panose="020B0604020202020204" pitchFamily="34" charset="0"/>
              <a:buChar char="•"/>
            </a:pPr>
            <a:r>
              <a:rPr lang="en-GB" dirty="0"/>
              <a:t>Were these effective and can they be improved</a:t>
            </a:r>
          </a:p>
          <a:p>
            <a:pPr marL="285750" indent="-285750">
              <a:buFont typeface="Arial" panose="020B0604020202020204" pitchFamily="34" charset="0"/>
              <a:buChar char="•"/>
            </a:pPr>
            <a:r>
              <a:rPr lang="en-GB" dirty="0"/>
              <a:t>Focus on the plan or steps taken or the deliverables to be created</a:t>
            </a:r>
          </a:p>
          <a:p>
            <a:pPr marL="285750" indent="-285750">
              <a:buFont typeface="Arial" panose="020B0604020202020204" pitchFamily="34" charset="0"/>
              <a:buChar char="•"/>
            </a:pPr>
            <a:r>
              <a:rPr lang="en-GB" dirty="0"/>
              <a:t>Review the strategy and life-cycle with project sponsor.</a:t>
            </a:r>
          </a:p>
          <a:p>
            <a:endParaRPr lang="en-US" dirty="0"/>
          </a:p>
        </p:txBody>
      </p:sp>
    </p:spTree>
    <p:extLst>
      <p:ext uri="{BB962C8B-B14F-4D97-AF65-F5344CB8AC3E}">
        <p14:creationId xmlns:p14="http://schemas.microsoft.com/office/powerpoint/2010/main" val="18264555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789455"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Plans &amp; Work Breakdown Structures</a:t>
            </a:r>
          </a:p>
          <a:p>
            <a:pPr eaLnBrk="1" hangingPunct="1">
              <a:spcBef>
                <a:spcPct val="50000"/>
              </a:spcBef>
            </a:pPr>
            <a:r>
              <a:rPr lang="en-US" altLang="en-US" dirty="0"/>
              <a:t>Project Plan</a:t>
            </a:r>
          </a:p>
          <a:p>
            <a:endParaRPr lang="en-GB" sz="1800" dirty="0"/>
          </a:p>
          <a:p>
            <a:pPr marL="285750" indent="-285750">
              <a:buFont typeface="Arial" panose="020B0604020202020204" pitchFamily="34" charset="0"/>
              <a:buChar char="•"/>
            </a:pPr>
            <a:r>
              <a:rPr lang="en-GB" sz="1800" dirty="0"/>
              <a:t>provides an understanding of the activities involved in a project.</a:t>
            </a:r>
          </a:p>
          <a:p>
            <a:pPr marL="285750" indent="-285750">
              <a:buFont typeface="Arial" panose="020B0604020202020204" pitchFamily="34" charset="0"/>
              <a:buChar char="•"/>
            </a:pPr>
            <a:r>
              <a:rPr lang="en-GB" sz="1800" dirty="0"/>
              <a:t>Provides understanding of how long a project will take </a:t>
            </a:r>
          </a:p>
          <a:p>
            <a:pPr marL="285750" indent="-285750">
              <a:buFont typeface="Arial" panose="020B0604020202020204" pitchFamily="34" charset="0"/>
              <a:buChar char="•"/>
            </a:pPr>
            <a:r>
              <a:rPr lang="en-GB" sz="1800" dirty="0"/>
              <a:t>what resources will be required </a:t>
            </a:r>
          </a:p>
          <a:p>
            <a:pPr marL="285750" indent="-285750">
              <a:buFont typeface="Arial" panose="020B0604020202020204" pitchFamily="34" charset="0"/>
              <a:buChar char="•"/>
            </a:pPr>
            <a:r>
              <a:rPr lang="en-GB" sz="1800" dirty="0"/>
              <a:t>how much it will cost.</a:t>
            </a:r>
          </a:p>
          <a:p>
            <a:pPr marL="285750" indent="-285750">
              <a:buFont typeface="Arial" panose="020B0604020202020204" pitchFamily="34" charset="0"/>
              <a:buChar char="•"/>
            </a:pPr>
            <a:r>
              <a:rPr lang="en-GB" sz="1800" dirty="0"/>
              <a:t>Facilitates communication/explaining the project to project stakeholders and project team members.</a:t>
            </a:r>
          </a:p>
          <a:p>
            <a:pPr marL="285750" indent="-285750">
              <a:buFont typeface="Arial" panose="020B0604020202020204" pitchFamily="34" charset="0"/>
              <a:buChar char="•"/>
            </a:pPr>
            <a:r>
              <a:rPr lang="en-GB" sz="1800" dirty="0"/>
              <a:t>Allows an allocation of work to different people in the project.</a:t>
            </a:r>
          </a:p>
          <a:p>
            <a:pPr marL="285750" indent="-285750">
              <a:buFont typeface="Arial" panose="020B0604020202020204" pitchFamily="34" charset="0"/>
              <a:buChar char="•"/>
            </a:pPr>
            <a:r>
              <a:rPr lang="en-GB" sz="1800" dirty="0"/>
              <a:t>Is the basis for managing a project to successful completion.</a:t>
            </a:r>
          </a:p>
          <a:p>
            <a:pPr marL="285750" indent="-285750">
              <a:buFont typeface="Arial" panose="020B0604020202020204" pitchFamily="34" charset="0"/>
              <a:buChar char="•"/>
            </a:pPr>
            <a:r>
              <a:rPr lang="en-GB" sz="1800" dirty="0"/>
              <a:t>Supports wider business planning and management commitment making.</a:t>
            </a:r>
          </a:p>
          <a:p>
            <a:endParaRPr lang="en-GB" sz="1800" dirty="0"/>
          </a:p>
        </p:txBody>
      </p:sp>
    </p:spTree>
    <p:extLst>
      <p:ext uri="{BB962C8B-B14F-4D97-AF65-F5344CB8AC3E}">
        <p14:creationId xmlns:p14="http://schemas.microsoft.com/office/powerpoint/2010/main" val="14314357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789455" cy="3231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Plans &amp; Work Breakdown Structures</a:t>
            </a:r>
          </a:p>
          <a:p>
            <a:pPr eaLnBrk="1" hangingPunct="1">
              <a:spcBef>
                <a:spcPct val="50000"/>
              </a:spcBef>
            </a:pPr>
            <a:r>
              <a:rPr lang="en-US" altLang="en-US" dirty="0"/>
              <a:t>Project Plan</a:t>
            </a:r>
          </a:p>
          <a:p>
            <a:endParaRPr lang="en-GB" sz="1800" dirty="0"/>
          </a:p>
          <a:p>
            <a:r>
              <a:rPr lang="en-GB" sz="1800" dirty="0"/>
              <a:t>Several ways to create a project plan:</a:t>
            </a:r>
            <a:br>
              <a:rPr lang="en-GB" sz="1800" dirty="0"/>
            </a:br>
            <a:endParaRPr lang="en-GB" sz="1800" dirty="0"/>
          </a:p>
          <a:p>
            <a:pPr marL="285750" indent="-285750">
              <a:buFont typeface="Arial" panose="020B0604020202020204" pitchFamily="34" charset="0"/>
              <a:buChar char="•"/>
            </a:pPr>
            <a:r>
              <a:rPr lang="en-GB" sz="1800" dirty="0"/>
              <a:t>Top down identification of work followed by decomposition into constituent parts</a:t>
            </a:r>
          </a:p>
          <a:p>
            <a:pPr marL="285750" indent="-285750">
              <a:buFont typeface="Arial" panose="020B0604020202020204" pitchFamily="34" charset="0"/>
              <a:buChar char="•"/>
            </a:pPr>
            <a:r>
              <a:rPr lang="en-GB" sz="1800" dirty="0"/>
              <a:t>Identifying possible activities then arranging in to logical sequences</a:t>
            </a:r>
          </a:p>
          <a:p>
            <a:pPr marL="285750" indent="-285750">
              <a:buFont typeface="Arial" panose="020B0604020202020204" pitchFamily="34" charset="0"/>
              <a:buChar char="•"/>
            </a:pPr>
            <a:r>
              <a:rPr lang="en-GB" sz="1800" dirty="0"/>
              <a:t>Adaptation of previous plans from similar projects</a:t>
            </a:r>
          </a:p>
          <a:p>
            <a:pPr marL="285750" indent="-285750">
              <a:buFont typeface="Arial" panose="020B0604020202020204" pitchFamily="34" charset="0"/>
              <a:buChar char="•"/>
            </a:pPr>
            <a:r>
              <a:rPr lang="en-GB" sz="1800" dirty="0"/>
              <a:t>Expert input</a:t>
            </a:r>
            <a:r>
              <a:rPr lang="en-US" altLang="en-US" sz="1800" dirty="0"/>
              <a:t> </a:t>
            </a:r>
          </a:p>
          <a:p>
            <a:endParaRPr lang="en-GB" sz="1800" dirty="0"/>
          </a:p>
        </p:txBody>
      </p:sp>
    </p:spTree>
    <p:extLst>
      <p:ext uri="{BB962C8B-B14F-4D97-AF65-F5344CB8AC3E}">
        <p14:creationId xmlns:p14="http://schemas.microsoft.com/office/powerpoint/2010/main" val="39581835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11789455" cy="477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Plans &amp; Work Breakdown Structures</a:t>
            </a:r>
          </a:p>
          <a:p>
            <a:pPr eaLnBrk="1" hangingPunct="1">
              <a:spcBef>
                <a:spcPct val="50000"/>
              </a:spcBef>
            </a:pPr>
            <a:r>
              <a:rPr lang="en-US" altLang="en-US" dirty="0"/>
              <a:t>WBS</a:t>
            </a:r>
          </a:p>
          <a:p>
            <a:endParaRPr lang="en-GB" sz="1800" dirty="0"/>
          </a:p>
          <a:p>
            <a:pPr marL="285750" indent="-285750">
              <a:buFont typeface="Arial" panose="020B0604020202020204" pitchFamily="34" charset="0"/>
              <a:buChar char="•"/>
            </a:pPr>
            <a:r>
              <a:rPr lang="en-GB" sz="1600" dirty="0"/>
              <a:t>Determine the basis for the work breakdown structure</a:t>
            </a:r>
          </a:p>
          <a:p>
            <a:pPr marL="285750" indent="-285750">
              <a:buFont typeface="Arial" panose="020B0604020202020204" pitchFamily="34" charset="0"/>
              <a:buChar char="•"/>
            </a:pPr>
            <a:r>
              <a:rPr lang="en-GB" sz="1600" dirty="0"/>
              <a:t>Divide the overall project into its component tasks</a:t>
            </a:r>
          </a:p>
          <a:p>
            <a:pPr marL="285750" indent="-285750">
              <a:buFont typeface="Arial" panose="020B0604020202020204" pitchFamily="34" charset="0"/>
              <a:buChar char="•"/>
            </a:pPr>
            <a:r>
              <a:rPr lang="en-GB" sz="1600" dirty="0"/>
              <a:t>Continue to divide the component task into smaller tasks and have a comprehensive list of things that are required to complete the project exists.</a:t>
            </a:r>
          </a:p>
          <a:p>
            <a:pPr marL="285750" indent="-285750">
              <a:buFont typeface="Arial" panose="020B0604020202020204" pitchFamily="34" charset="0"/>
              <a:buChar char="•"/>
            </a:pPr>
            <a:r>
              <a:rPr lang="en-GB" sz="1600" dirty="0"/>
              <a:t>Select a basis for decomposing a plan</a:t>
            </a:r>
          </a:p>
          <a:p>
            <a:pPr marL="285750" indent="-285750">
              <a:buFont typeface="Arial" panose="020B0604020202020204" pitchFamily="34" charset="0"/>
              <a:buChar char="•"/>
            </a:pPr>
            <a:r>
              <a:rPr lang="en-GB" sz="1600" dirty="0"/>
              <a:t>Define the activities in the WBS</a:t>
            </a:r>
          </a:p>
          <a:p>
            <a:pPr marL="285750" indent="-285750">
              <a:buFont typeface="Arial" panose="020B0604020202020204" pitchFamily="34" charset="0"/>
              <a:buChar char="•"/>
            </a:pPr>
            <a:r>
              <a:rPr lang="en-GB" sz="1600" dirty="0"/>
              <a:t>Identify link which is between activities</a:t>
            </a:r>
          </a:p>
          <a:p>
            <a:pPr marL="285750" indent="-285750">
              <a:buFont typeface="Arial" panose="020B0604020202020204" pitchFamily="34" charset="0"/>
              <a:buChar char="•"/>
            </a:pPr>
            <a:r>
              <a:rPr lang="en-GB" sz="1600" dirty="0"/>
              <a:t>Estimated duration and resources required for each activity</a:t>
            </a:r>
          </a:p>
          <a:p>
            <a:pPr marL="285750" indent="-285750">
              <a:buFont typeface="Arial" panose="020B0604020202020204" pitchFamily="34" charset="0"/>
              <a:buChar char="•"/>
            </a:pPr>
            <a:r>
              <a:rPr lang="en-GB" sz="1600" dirty="0"/>
              <a:t>Review the resources available and the schedule of availability</a:t>
            </a:r>
          </a:p>
          <a:p>
            <a:pPr marL="285750" indent="-285750">
              <a:buFont typeface="Arial" panose="020B0604020202020204" pitchFamily="34" charset="0"/>
              <a:buChar char="•"/>
            </a:pPr>
            <a:r>
              <a:rPr lang="en-GB" sz="1600" dirty="0"/>
              <a:t>Schedule activities</a:t>
            </a:r>
          </a:p>
          <a:p>
            <a:pPr marL="285750" indent="-285750">
              <a:buFont typeface="Arial" panose="020B0604020202020204" pitchFamily="34" charset="0"/>
              <a:buChar char="•"/>
            </a:pPr>
            <a:r>
              <a:rPr lang="en-GB" sz="1600" dirty="0"/>
              <a:t>Add appropriate milestones</a:t>
            </a:r>
          </a:p>
          <a:p>
            <a:pPr marL="285750" indent="-285750">
              <a:buFont typeface="Arial" panose="020B0604020202020204" pitchFamily="34" charset="0"/>
              <a:buChar char="•"/>
            </a:pPr>
            <a:r>
              <a:rPr lang="en-GB" sz="1600" dirty="0"/>
              <a:t>Review plans against objectives and constraints and ensure consistency with these</a:t>
            </a:r>
          </a:p>
          <a:p>
            <a:endParaRPr lang="en-GB" sz="1600" dirty="0"/>
          </a:p>
          <a:p>
            <a:endParaRPr lang="en-GB" sz="1800" dirty="0"/>
          </a:p>
        </p:txBody>
      </p:sp>
    </p:spTree>
    <p:extLst>
      <p:ext uri="{BB962C8B-B14F-4D97-AF65-F5344CB8AC3E}">
        <p14:creationId xmlns:p14="http://schemas.microsoft.com/office/powerpoint/2010/main" val="17918421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5090433" cy="3693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Project time </a:t>
            </a:r>
            <a:br>
              <a:rPr lang="en-US" altLang="en-US" dirty="0"/>
            </a:br>
            <a:br>
              <a:rPr lang="en-US" altLang="en-US" dirty="0"/>
            </a:br>
            <a:r>
              <a:rPr lang="en-GB" sz="1800" dirty="0"/>
              <a:t>several ways to develop estimates for projects:</a:t>
            </a:r>
            <a:br>
              <a:rPr lang="en-GB" sz="1800" dirty="0"/>
            </a:br>
            <a:endParaRPr lang="en-GB" sz="1800" dirty="0"/>
          </a:p>
          <a:p>
            <a:pPr marL="285750" indent="-285750">
              <a:buFont typeface="Arial" panose="020B0604020202020204" pitchFamily="34" charset="0"/>
              <a:buChar char="•"/>
            </a:pPr>
            <a:r>
              <a:rPr lang="en-GB" sz="1800" dirty="0"/>
              <a:t>Top down and comparative estimates</a:t>
            </a:r>
          </a:p>
          <a:p>
            <a:pPr marL="285750" indent="-285750">
              <a:buFont typeface="Arial" panose="020B0604020202020204" pitchFamily="34" charset="0"/>
              <a:buChar char="•"/>
            </a:pPr>
            <a:r>
              <a:rPr lang="en-GB" sz="1800" dirty="0"/>
              <a:t>Bottom –up: using the WBS</a:t>
            </a:r>
          </a:p>
          <a:p>
            <a:pPr marL="285750" indent="-285750">
              <a:buFont typeface="Arial" panose="020B0604020202020204" pitchFamily="34" charset="0"/>
              <a:buChar char="•"/>
            </a:pPr>
            <a:r>
              <a:rPr lang="en-GB" sz="1800" dirty="0"/>
              <a:t>Expert input</a:t>
            </a:r>
          </a:p>
          <a:p>
            <a:pPr marL="285750" indent="-285750">
              <a:buFont typeface="Arial" panose="020B0604020202020204" pitchFamily="34" charset="0"/>
              <a:buChar char="•"/>
            </a:pPr>
            <a:r>
              <a:rPr lang="en-GB" sz="1800" dirty="0"/>
              <a:t>Parametric</a:t>
            </a:r>
          </a:p>
          <a:p>
            <a:pPr marL="285750" indent="-285750">
              <a:buFont typeface="Arial" panose="020B0604020202020204" pitchFamily="34" charset="0"/>
              <a:buChar char="•"/>
            </a:pPr>
            <a:r>
              <a:rPr lang="en-GB" sz="1800" dirty="0"/>
              <a:t>Risk based</a:t>
            </a:r>
            <a:br>
              <a:rPr lang="en-GB" dirty="0"/>
            </a:br>
            <a:endParaRPr lang="en-GB" dirty="0"/>
          </a:p>
          <a:p>
            <a:pPr eaLnBrk="1" hangingPunct="1">
              <a:spcBef>
                <a:spcPct val="50000"/>
              </a:spcBef>
            </a:pPr>
            <a:endParaRPr lang="en-US" altLang="en-US" dirty="0"/>
          </a:p>
        </p:txBody>
      </p:sp>
      <p:sp>
        <p:nvSpPr>
          <p:cNvPr id="7" name="Text Box 12">
            <a:extLst>
              <a:ext uri="{FF2B5EF4-FFF2-40B4-BE49-F238E27FC236}">
                <a16:creationId xmlns:a16="http://schemas.microsoft.com/office/drawing/2014/main" id="{11C06873-6C41-1644-91F1-D96644476B50}"/>
              </a:ext>
            </a:extLst>
          </p:cNvPr>
          <p:cNvSpPr txBox="1">
            <a:spLocks noChangeArrowheads="1"/>
          </p:cNvSpPr>
          <p:nvPr/>
        </p:nvSpPr>
        <p:spPr bwMode="auto">
          <a:xfrm>
            <a:off x="6863897" y="1071050"/>
            <a:ext cx="5090433" cy="276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Project costs</a:t>
            </a:r>
          </a:p>
          <a:p>
            <a:endParaRPr lang="en-US" sz="1800" dirty="0"/>
          </a:p>
          <a:p>
            <a:pPr marL="285750" indent="-285750">
              <a:buFont typeface="Arial" panose="020B0604020202020204" pitchFamily="34" charset="0"/>
              <a:buChar char="•"/>
            </a:pPr>
            <a:r>
              <a:rPr lang="en-GB" sz="1800" dirty="0"/>
              <a:t>Human resources</a:t>
            </a:r>
          </a:p>
          <a:p>
            <a:pPr marL="285750" indent="-285750">
              <a:buFont typeface="Arial" panose="020B0604020202020204" pitchFamily="34" charset="0"/>
              <a:buChar char="•"/>
            </a:pPr>
            <a:r>
              <a:rPr lang="en-GB" sz="1800" dirty="0"/>
              <a:t>Purchases to create deliverables</a:t>
            </a:r>
          </a:p>
          <a:p>
            <a:pPr marL="285750" indent="-285750">
              <a:buFont typeface="Arial" panose="020B0604020202020204" pitchFamily="34" charset="0"/>
              <a:buChar char="•"/>
            </a:pPr>
            <a:r>
              <a:rPr lang="en-GB" sz="1800" dirty="0"/>
              <a:t>Running costs including running deliverables</a:t>
            </a:r>
          </a:p>
          <a:p>
            <a:pPr marL="285750" indent="-285750">
              <a:buFont typeface="Arial" panose="020B0604020202020204" pitchFamily="34" charset="0"/>
              <a:buChar char="•"/>
            </a:pPr>
            <a:r>
              <a:rPr lang="en-GB" sz="1800" dirty="0"/>
              <a:t>Overheads</a:t>
            </a:r>
            <a:br>
              <a:rPr lang="en-GB" dirty="0"/>
            </a:br>
            <a:endParaRPr lang="en-GB" dirty="0"/>
          </a:p>
          <a:p>
            <a:pPr eaLnBrk="1" hangingPunct="1">
              <a:spcBef>
                <a:spcPct val="50000"/>
              </a:spcBef>
            </a:pPr>
            <a:endParaRPr lang="en-US" altLang="en-US" dirty="0"/>
          </a:p>
        </p:txBody>
      </p:sp>
      <p:sp>
        <p:nvSpPr>
          <p:cNvPr id="3" name="Rectangle 2">
            <a:extLst>
              <a:ext uri="{FF2B5EF4-FFF2-40B4-BE49-F238E27FC236}">
                <a16:creationId xmlns:a16="http://schemas.microsoft.com/office/drawing/2014/main" id="{0C121678-BDDA-1140-A243-D9CB83AAF9A6}"/>
              </a:ext>
            </a:extLst>
          </p:cNvPr>
          <p:cNvSpPr/>
          <p:nvPr/>
        </p:nvSpPr>
        <p:spPr>
          <a:xfrm>
            <a:off x="286430" y="4164205"/>
            <a:ext cx="9739087" cy="923330"/>
          </a:xfrm>
          <a:prstGeom prst="rect">
            <a:avLst/>
          </a:prstGeom>
        </p:spPr>
        <p:txBody>
          <a:bodyPr wrap="square">
            <a:spAutoFit/>
          </a:bodyPr>
          <a:lstStyle/>
          <a:p>
            <a:r>
              <a:rPr lang="en-GB" dirty="0"/>
              <a:t>The project manager must develop a budget identifying amount of money required &amp; rate of spend. </a:t>
            </a:r>
            <a:br>
              <a:rPr lang="en-GB" dirty="0"/>
            </a:br>
            <a:br>
              <a:rPr lang="en-GB" dirty="0"/>
            </a:br>
            <a:r>
              <a:rPr lang="en-GB" dirty="0"/>
              <a:t>Budget must take account of various accounting treatments of different categories of spend</a:t>
            </a:r>
          </a:p>
        </p:txBody>
      </p:sp>
    </p:spTree>
    <p:extLst>
      <p:ext uri="{BB962C8B-B14F-4D97-AF65-F5344CB8AC3E}">
        <p14:creationId xmlns:p14="http://schemas.microsoft.com/office/powerpoint/2010/main" val="19402078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0" y="1071051"/>
            <a:ext cx="784156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US" altLang="en-US" dirty="0"/>
              <a:t>Skills, roles and organizational requirements</a:t>
            </a:r>
            <a:br>
              <a:rPr lang="en-US" altLang="en-US" dirty="0"/>
            </a:br>
            <a:endParaRPr lang="en-US" altLang="en-US" dirty="0"/>
          </a:p>
          <a:p>
            <a:pPr marL="342900" indent="-342900">
              <a:buFont typeface="Arial" panose="020B0604020202020204" pitchFamily="34" charset="0"/>
              <a:buChar char="•"/>
            </a:pPr>
            <a:r>
              <a:rPr lang="en-GB" sz="1800" dirty="0"/>
              <a:t>Review the overall project plan. </a:t>
            </a:r>
          </a:p>
          <a:p>
            <a:pPr marL="342900" indent="-342900">
              <a:buFont typeface="Arial" panose="020B0604020202020204" pitchFamily="34" charset="0"/>
              <a:buChar char="•"/>
            </a:pPr>
            <a:r>
              <a:rPr lang="en-GB" sz="1800" dirty="0"/>
              <a:t>What volume of the skills it’s needed?</a:t>
            </a:r>
          </a:p>
          <a:p>
            <a:pPr marL="342900" indent="-342900">
              <a:buFont typeface="Arial" panose="020B0604020202020204" pitchFamily="34" charset="0"/>
              <a:buChar char="•"/>
            </a:pPr>
            <a:r>
              <a:rPr lang="en-GB" sz="1800" dirty="0"/>
              <a:t>How many people with each skill set are required?</a:t>
            </a:r>
          </a:p>
          <a:p>
            <a:pPr marL="342900" indent="-342900">
              <a:buFont typeface="Arial" panose="020B0604020202020204" pitchFamily="34" charset="0"/>
              <a:buChar char="•"/>
            </a:pPr>
            <a:r>
              <a:rPr lang="en-GB" sz="1800" dirty="0"/>
              <a:t>How long are they required for?</a:t>
            </a:r>
            <a:br>
              <a:rPr lang="en-GB" sz="1800" dirty="0"/>
            </a:br>
            <a:br>
              <a:rPr lang="en-GB" sz="1800" dirty="0"/>
            </a:br>
            <a:endParaRPr lang="en-GB" sz="1800" dirty="0"/>
          </a:p>
          <a:p>
            <a:pPr marL="342900" indent="-342900">
              <a:buFont typeface="Arial" panose="020B0604020202020204" pitchFamily="34" charset="0"/>
              <a:buChar char="•"/>
            </a:pPr>
            <a:r>
              <a:rPr lang="en-GB" sz="1800" dirty="0"/>
              <a:t>Size of project</a:t>
            </a:r>
          </a:p>
          <a:p>
            <a:pPr marL="342900" indent="-342900">
              <a:buFont typeface="Arial" panose="020B0604020202020204" pitchFamily="34" charset="0"/>
              <a:buChar char="•"/>
            </a:pPr>
            <a:r>
              <a:rPr lang="en-GB" sz="1800" dirty="0"/>
              <a:t>Stage of a project</a:t>
            </a:r>
          </a:p>
          <a:p>
            <a:pPr marL="342900" indent="-342900">
              <a:buFont typeface="Arial" panose="020B0604020202020204" pitchFamily="34" charset="0"/>
              <a:buChar char="•"/>
            </a:pPr>
            <a:r>
              <a:rPr lang="en-GB" sz="1800" dirty="0"/>
              <a:t>Complexity</a:t>
            </a:r>
            <a:br>
              <a:rPr lang="en-GB" sz="1800" dirty="0"/>
            </a:br>
            <a:r>
              <a:rPr lang="en-GB" sz="1800" dirty="0"/>
              <a:t>Staff required</a:t>
            </a:r>
          </a:p>
          <a:p>
            <a:pPr marL="342900" indent="-342900">
              <a:buFont typeface="Arial" panose="020B0604020202020204" pitchFamily="34" charset="0"/>
              <a:buChar char="•"/>
            </a:pPr>
            <a:r>
              <a:rPr lang="en-GB" sz="1800" dirty="0"/>
              <a:t>3</a:t>
            </a:r>
            <a:r>
              <a:rPr lang="en-GB" sz="1800" baseline="30000" dirty="0"/>
              <a:t>rd</a:t>
            </a:r>
            <a:r>
              <a:rPr lang="en-GB" sz="1800" dirty="0"/>
              <a:t> Party involvement</a:t>
            </a:r>
          </a:p>
          <a:p>
            <a:pPr marL="342900" indent="-342900">
              <a:buFont typeface="Arial" panose="020B0604020202020204" pitchFamily="34" charset="0"/>
              <a:buChar char="•"/>
            </a:pPr>
            <a:r>
              <a:rPr lang="en-GB" sz="1800" dirty="0"/>
              <a:t>Relationship to end-users</a:t>
            </a:r>
          </a:p>
        </p:txBody>
      </p:sp>
      <p:pic>
        <p:nvPicPr>
          <p:cNvPr id="5" name="Picture 4">
            <a:extLst>
              <a:ext uri="{FF2B5EF4-FFF2-40B4-BE49-F238E27FC236}">
                <a16:creationId xmlns:a16="http://schemas.microsoft.com/office/drawing/2014/main" id="{EE111C36-0EBA-F34A-B449-08B40C0FBC3D}"/>
              </a:ext>
            </a:extLst>
          </p:cNvPr>
          <p:cNvPicPr>
            <a:picLocks noChangeAspect="1"/>
          </p:cNvPicPr>
          <p:nvPr/>
        </p:nvPicPr>
        <p:blipFill>
          <a:blip r:embed="rId3"/>
          <a:stretch>
            <a:fillRect/>
          </a:stretch>
        </p:blipFill>
        <p:spPr>
          <a:xfrm>
            <a:off x="6096000" y="2185920"/>
            <a:ext cx="5464628" cy="2920408"/>
          </a:xfrm>
          <a:prstGeom prst="rect">
            <a:avLst/>
          </a:prstGeom>
        </p:spPr>
      </p:pic>
    </p:spTree>
    <p:extLst>
      <p:ext uri="{BB962C8B-B14F-4D97-AF65-F5344CB8AC3E}">
        <p14:creationId xmlns:p14="http://schemas.microsoft.com/office/powerpoint/2010/main" val="34393748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8" name="Text Box 12">
            <a:extLst>
              <a:ext uri="{FF2B5EF4-FFF2-40B4-BE49-F238E27FC236}">
                <a16:creationId xmlns:a16="http://schemas.microsoft.com/office/drawing/2014/main" id="{EEB3FBA6-A121-5749-A080-190751385645}"/>
              </a:ext>
            </a:extLst>
          </p:cNvPr>
          <p:cNvSpPr txBox="1">
            <a:spLocks noChangeArrowheads="1"/>
          </p:cNvSpPr>
          <p:nvPr/>
        </p:nvSpPr>
        <p:spPr bwMode="auto">
          <a:xfrm>
            <a:off x="445067" y="1101213"/>
            <a:ext cx="7841569"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marL="342900" indent="-342900" eaLnBrk="1" hangingPunct="1">
              <a:spcBef>
                <a:spcPct val="50000"/>
              </a:spcBef>
              <a:buFont typeface="Arial" panose="020B0604020202020204" pitchFamily="34" charset="0"/>
              <a:buChar char="•"/>
            </a:pPr>
            <a:r>
              <a:rPr lang="en-US" altLang="en-US" dirty="0"/>
              <a:t>Project team &amp; resources</a:t>
            </a:r>
            <a:br>
              <a:rPr lang="en-US" altLang="en-US" dirty="0"/>
            </a:br>
            <a:br>
              <a:rPr lang="en-US" altLang="en-US" dirty="0"/>
            </a:br>
            <a:r>
              <a:rPr lang="en-GB" sz="1800" dirty="0"/>
              <a:t>Resources:</a:t>
            </a:r>
            <a:br>
              <a:rPr lang="en-GB" sz="1800" dirty="0"/>
            </a:br>
            <a:endParaRPr lang="en-GB" sz="1800" dirty="0"/>
          </a:p>
          <a:p>
            <a:pPr marL="342900" indent="-342900" eaLnBrk="1" hangingPunct="1">
              <a:spcBef>
                <a:spcPct val="50000"/>
              </a:spcBef>
              <a:buFont typeface="Arial" panose="020B0604020202020204" pitchFamily="34" charset="0"/>
              <a:buChar char="•"/>
            </a:pPr>
            <a:r>
              <a:rPr lang="en-GB" sz="1800" dirty="0"/>
              <a:t>Adapt team structure to human resources available</a:t>
            </a:r>
          </a:p>
          <a:p>
            <a:pPr marL="285750" indent="-285750" eaLnBrk="1" hangingPunct="1">
              <a:spcBef>
                <a:spcPct val="50000"/>
              </a:spcBef>
              <a:buFont typeface="Arial" panose="020B0604020202020204" pitchFamily="34" charset="0"/>
              <a:buChar char="•"/>
            </a:pPr>
            <a:r>
              <a:rPr lang="en-GB" sz="1800" dirty="0"/>
              <a:t>Work closely with resource owners</a:t>
            </a:r>
            <a:br>
              <a:rPr lang="en-GB" sz="1800" dirty="0"/>
            </a:br>
            <a:r>
              <a:rPr lang="en-GB" sz="1800" dirty="0"/>
              <a:t>External sources</a:t>
            </a:r>
          </a:p>
          <a:p>
            <a:pPr marL="285750" indent="-285750" eaLnBrk="1" hangingPunct="1">
              <a:spcBef>
                <a:spcPct val="50000"/>
              </a:spcBef>
              <a:buFont typeface="Arial" panose="020B0604020202020204" pitchFamily="34" charset="0"/>
              <a:buChar char="•"/>
            </a:pPr>
            <a:r>
              <a:rPr lang="en-GB" sz="1800" dirty="0"/>
              <a:t>Review staffing options</a:t>
            </a:r>
          </a:p>
          <a:p>
            <a:pPr marL="285750" indent="-285750" eaLnBrk="1" hangingPunct="1">
              <a:spcBef>
                <a:spcPct val="50000"/>
              </a:spcBef>
              <a:buFont typeface="Arial" panose="020B0604020202020204" pitchFamily="34" charset="0"/>
              <a:buChar char="•"/>
            </a:pPr>
            <a:r>
              <a:rPr lang="en-GB" sz="1800" dirty="0"/>
              <a:t>Regularly update team structure</a:t>
            </a:r>
          </a:p>
          <a:p>
            <a:pPr marL="285750" indent="-285750" eaLnBrk="1" hangingPunct="1">
              <a:spcBef>
                <a:spcPct val="50000"/>
              </a:spcBef>
              <a:buFont typeface="Arial" panose="020B0604020202020204" pitchFamily="34" charset="0"/>
              <a:buChar char="•"/>
            </a:pPr>
            <a:r>
              <a:rPr lang="en-GB" sz="1800" dirty="0"/>
              <a:t>Aggregate resources</a:t>
            </a:r>
          </a:p>
          <a:p>
            <a:pPr marL="285750" indent="-285750" eaLnBrk="1" hangingPunct="1">
              <a:spcBef>
                <a:spcPct val="50000"/>
              </a:spcBef>
              <a:buFont typeface="Arial" panose="020B0604020202020204" pitchFamily="34" charset="0"/>
              <a:buChar char="•"/>
            </a:pPr>
            <a:r>
              <a:rPr lang="en-GB" sz="1800" dirty="0"/>
              <a:t>Reiterate the project plan</a:t>
            </a:r>
          </a:p>
        </p:txBody>
      </p:sp>
      <p:pic>
        <p:nvPicPr>
          <p:cNvPr id="5" name="Picture 4">
            <a:extLst>
              <a:ext uri="{FF2B5EF4-FFF2-40B4-BE49-F238E27FC236}">
                <a16:creationId xmlns:a16="http://schemas.microsoft.com/office/drawing/2014/main" id="{DA22BA97-7BCE-3E44-8FD3-ABCD2E3C49D3}"/>
              </a:ext>
            </a:extLst>
          </p:cNvPr>
          <p:cNvPicPr>
            <a:picLocks noChangeAspect="1"/>
          </p:cNvPicPr>
          <p:nvPr/>
        </p:nvPicPr>
        <p:blipFill>
          <a:blip r:embed="rId3"/>
          <a:stretch>
            <a:fillRect/>
          </a:stretch>
        </p:blipFill>
        <p:spPr>
          <a:xfrm>
            <a:off x="6850744" y="1864373"/>
            <a:ext cx="3976914" cy="3391824"/>
          </a:xfrm>
          <a:prstGeom prst="rect">
            <a:avLst/>
          </a:prstGeom>
        </p:spPr>
      </p:pic>
    </p:spTree>
    <p:extLst>
      <p:ext uri="{BB962C8B-B14F-4D97-AF65-F5344CB8AC3E}">
        <p14:creationId xmlns:p14="http://schemas.microsoft.com/office/powerpoint/2010/main" val="529554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8" name="Text Box 12">
            <a:extLst>
              <a:ext uri="{FF2B5EF4-FFF2-40B4-BE49-F238E27FC236}">
                <a16:creationId xmlns:a16="http://schemas.microsoft.com/office/drawing/2014/main" id="{EEB3FBA6-A121-5749-A080-190751385645}"/>
              </a:ext>
            </a:extLst>
          </p:cNvPr>
          <p:cNvSpPr txBox="1">
            <a:spLocks noChangeArrowheads="1"/>
          </p:cNvSpPr>
          <p:nvPr/>
        </p:nvSpPr>
        <p:spPr bwMode="auto">
          <a:xfrm>
            <a:off x="445067" y="1101213"/>
            <a:ext cx="7841569" cy="276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Project team management</a:t>
            </a:r>
            <a:br>
              <a:rPr lang="en-US" altLang="en-US" dirty="0"/>
            </a:br>
            <a:endParaRPr lang="en-US" altLang="en-US" dirty="0"/>
          </a:p>
          <a:p>
            <a:pPr marL="342900" indent="-342900">
              <a:buFont typeface="Arial" panose="020B0604020202020204" pitchFamily="34" charset="0"/>
              <a:buChar char="•"/>
            </a:pPr>
            <a:r>
              <a:rPr lang="en-GB" sz="1800" dirty="0"/>
              <a:t>Assign work</a:t>
            </a:r>
          </a:p>
          <a:p>
            <a:pPr marL="285750" indent="-285750">
              <a:buFont typeface="Arial" panose="020B0604020202020204" pitchFamily="34" charset="0"/>
              <a:buChar char="•"/>
            </a:pPr>
            <a:r>
              <a:rPr lang="en-GB" sz="1800" dirty="0"/>
              <a:t>Monitor progress and performance</a:t>
            </a:r>
          </a:p>
          <a:p>
            <a:pPr marL="285750" indent="-285750">
              <a:buFont typeface="Arial" panose="020B0604020202020204" pitchFamily="34" charset="0"/>
              <a:buChar char="•"/>
            </a:pPr>
            <a:r>
              <a:rPr lang="en-GB" sz="1800" dirty="0"/>
              <a:t>Watch behaviour and take appropriate action</a:t>
            </a:r>
          </a:p>
          <a:p>
            <a:pPr marL="285750" indent="-285750">
              <a:buFont typeface="Arial" panose="020B0604020202020204" pitchFamily="34" charset="0"/>
              <a:buChar char="•"/>
            </a:pPr>
            <a:r>
              <a:rPr lang="en-GB" sz="1800" dirty="0"/>
              <a:t>Identify and resulting problems</a:t>
            </a:r>
          </a:p>
          <a:p>
            <a:pPr marL="285750" indent="-285750">
              <a:buFont typeface="Arial" panose="020B0604020202020204" pitchFamily="34" charset="0"/>
              <a:buChar char="•"/>
            </a:pPr>
            <a:r>
              <a:rPr lang="en-GB" sz="1800" dirty="0"/>
              <a:t>Consulting members for advice but make their own decisions</a:t>
            </a:r>
          </a:p>
          <a:p>
            <a:pPr marL="285750" indent="-285750">
              <a:buFont typeface="Arial" panose="020B0604020202020204" pitchFamily="34" charset="0"/>
              <a:buChar char="•"/>
            </a:pPr>
            <a:r>
              <a:rPr lang="en-GB" sz="1800" dirty="0"/>
              <a:t>Given and receive feedback</a:t>
            </a:r>
          </a:p>
          <a:p>
            <a:pPr marL="285750" indent="-285750">
              <a:buFont typeface="Arial" panose="020B0604020202020204" pitchFamily="34" charset="0"/>
              <a:buChar char="•"/>
            </a:pPr>
            <a:r>
              <a:rPr lang="en-GB" sz="1800" dirty="0"/>
              <a:t>Modify leave just after that needed for the different team members</a:t>
            </a:r>
          </a:p>
        </p:txBody>
      </p:sp>
      <p:pic>
        <p:nvPicPr>
          <p:cNvPr id="3" name="Picture 2">
            <a:extLst>
              <a:ext uri="{FF2B5EF4-FFF2-40B4-BE49-F238E27FC236}">
                <a16:creationId xmlns:a16="http://schemas.microsoft.com/office/drawing/2014/main" id="{B94BF3C9-7EDF-564A-B21C-CB2EF4E39A33}"/>
              </a:ext>
            </a:extLst>
          </p:cNvPr>
          <p:cNvPicPr>
            <a:picLocks noChangeAspect="1"/>
          </p:cNvPicPr>
          <p:nvPr/>
        </p:nvPicPr>
        <p:blipFill>
          <a:blip r:embed="rId3"/>
          <a:stretch>
            <a:fillRect/>
          </a:stretch>
        </p:blipFill>
        <p:spPr>
          <a:xfrm>
            <a:off x="7864532" y="3204029"/>
            <a:ext cx="3810000" cy="2133600"/>
          </a:xfrm>
          <a:prstGeom prst="rect">
            <a:avLst/>
          </a:prstGeom>
        </p:spPr>
      </p:pic>
    </p:spTree>
    <p:extLst>
      <p:ext uri="{BB962C8B-B14F-4D97-AF65-F5344CB8AC3E}">
        <p14:creationId xmlns:p14="http://schemas.microsoft.com/office/powerpoint/2010/main" val="21563210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Project Initiation</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8" name="Text Box 12">
            <a:extLst>
              <a:ext uri="{FF2B5EF4-FFF2-40B4-BE49-F238E27FC236}">
                <a16:creationId xmlns:a16="http://schemas.microsoft.com/office/drawing/2014/main" id="{1E326C69-BB5D-6246-AB3D-0C9C4DAA318F}"/>
              </a:ext>
            </a:extLst>
          </p:cNvPr>
          <p:cNvSpPr txBox="1">
            <a:spLocks noChangeArrowheads="1"/>
          </p:cNvSpPr>
          <p:nvPr/>
        </p:nvSpPr>
        <p:spPr bwMode="auto">
          <a:xfrm>
            <a:off x="445067" y="1101213"/>
            <a:ext cx="7841569" cy="2769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Project Communications</a:t>
            </a:r>
            <a:br>
              <a:rPr lang="en-US" altLang="en-US" dirty="0"/>
            </a:br>
            <a:endParaRPr lang="en-US" altLang="en-US" dirty="0"/>
          </a:p>
          <a:p>
            <a:pPr marL="342900" indent="-342900">
              <a:buFont typeface="Arial" panose="020B0604020202020204" pitchFamily="34" charset="0"/>
              <a:buChar char="•"/>
            </a:pPr>
            <a:r>
              <a:rPr lang="en-GB" sz="1800" dirty="0"/>
              <a:t>Manages expectation</a:t>
            </a:r>
          </a:p>
          <a:p>
            <a:pPr marL="342900" indent="-342900">
              <a:buFont typeface="Arial" panose="020B0604020202020204" pitchFamily="34" charset="0"/>
              <a:buChar char="•"/>
            </a:pPr>
            <a:r>
              <a:rPr lang="en-GB" sz="1800" dirty="0"/>
              <a:t>Confirms procedures are undertaken correctly</a:t>
            </a:r>
          </a:p>
          <a:p>
            <a:pPr marL="342900" indent="-342900">
              <a:buFont typeface="Arial" panose="020B0604020202020204" pitchFamily="34" charset="0"/>
              <a:buChar char="•"/>
            </a:pPr>
            <a:r>
              <a:rPr lang="en-GB" sz="1800" dirty="0"/>
              <a:t>Facilitates change if required</a:t>
            </a:r>
          </a:p>
          <a:p>
            <a:pPr marL="342900" indent="-342900">
              <a:buFont typeface="Arial" panose="020B0604020202020204" pitchFamily="34" charset="0"/>
              <a:buChar char="•"/>
            </a:pPr>
            <a:r>
              <a:rPr lang="en-GB" sz="1800" dirty="0"/>
              <a:t>Enables feedback</a:t>
            </a:r>
          </a:p>
          <a:p>
            <a:pPr marL="342900" indent="-342900">
              <a:buFont typeface="Arial" panose="020B0604020202020204" pitchFamily="34" charset="0"/>
              <a:buChar char="•"/>
            </a:pPr>
            <a:r>
              <a:rPr lang="en-GB" sz="1800" dirty="0"/>
              <a:t>Enable progress monitoring</a:t>
            </a:r>
          </a:p>
          <a:p>
            <a:pPr marL="342900" indent="-342900">
              <a:buFont typeface="Arial" panose="020B0604020202020204" pitchFamily="34" charset="0"/>
              <a:buChar char="•"/>
            </a:pPr>
            <a:r>
              <a:rPr lang="en-GB" sz="1800" dirty="0"/>
              <a:t>Maintains project support</a:t>
            </a:r>
          </a:p>
          <a:p>
            <a:pPr marL="342900" indent="-342900">
              <a:buFont typeface="Arial" panose="020B0604020202020204" pitchFamily="34" charset="0"/>
              <a:buChar char="•"/>
            </a:pPr>
            <a:r>
              <a:rPr lang="en-GB" sz="1800" dirty="0"/>
              <a:t>Essential for change management</a:t>
            </a:r>
          </a:p>
        </p:txBody>
      </p:sp>
      <p:pic>
        <p:nvPicPr>
          <p:cNvPr id="3" name="Picture 2">
            <a:extLst>
              <a:ext uri="{FF2B5EF4-FFF2-40B4-BE49-F238E27FC236}">
                <a16:creationId xmlns:a16="http://schemas.microsoft.com/office/drawing/2014/main" id="{11D96084-370B-C44B-B234-B99502499BED}"/>
              </a:ext>
            </a:extLst>
          </p:cNvPr>
          <p:cNvPicPr>
            <a:picLocks noChangeAspect="1"/>
          </p:cNvPicPr>
          <p:nvPr/>
        </p:nvPicPr>
        <p:blipFill>
          <a:blip r:embed="rId3"/>
          <a:stretch>
            <a:fillRect/>
          </a:stretch>
        </p:blipFill>
        <p:spPr>
          <a:xfrm>
            <a:off x="6284686" y="1294031"/>
            <a:ext cx="5009680" cy="3398233"/>
          </a:xfrm>
          <a:prstGeom prst="rect">
            <a:avLst/>
          </a:prstGeom>
        </p:spPr>
      </p:pic>
    </p:spTree>
    <p:extLst>
      <p:ext uri="{BB962C8B-B14F-4D97-AF65-F5344CB8AC3E}">
        <p14:creationId xmlns:p14="http://schemas.microsoft.com/office/powerpoint/2010/main" val="39855169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27</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27</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sz="2400" dirty="0"/>
              <a:t>Select your project </a:t>
            </a:r>
            <a:br>
              <a:rPr lang="en-GB" altLang="en-US" sz="2400" dirty="0"/>
            </a:br>
            <a:r>
              <a:rPr lang="en-GB" altLang="en-US" sz="2400" dirty="0"/>
              <a:t>Seek to develop you project business case</a:t>
            </a:r>
            <a:br>
              <a:rPr lang="en-GB" altLang="en-US" sz="2400" dirty="0"/>
            </a:br>
            <a:r>
              <a:rPr lang="en-GB" altLang="en-US" sz="2400" dirty="0"/>
              <a:t>Does the project align with the business needs?</a:t>
            </a:r>
            <a:br>
              <a:rPr lang="en-GB" altLang="en-US" sz="2400" dirty="0"/>
            </a:br>
            <a:r>
              <a:rPr lang="en-GB" altLang="en-US" sz="2400" dirty="0"/>
              <a:t>Do you need buy in?</a:t>
            </a:r>
            <a:br>
              <a:rPr lang="en-GB" altLang="en-US" sz="2400" dirty="0"/>
            </a:br>
            <a:r>
              <a:rPr lang="en-GB" altLang="en-US" sz="2400" dirty="0"/>
              <a:t>Is it really a project?  (How do you know)</a:t>
            </a:r>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r>
              <a:rPr lang="en-GB" altLang="en-US" sz="2400" dirty="0"/>
              <a:t>Define your project</a:t>
            </a:r>
            <a:br>
              <a:rPr lang="en-GB" altLang="en-US" sz="2400" dirty="0"/>
            </a:br>
            <a:r>
              <a:rPr lang="en-GB" altLang="en-US" sz="2400" dirty="0"/>
              <a:t>What are the objectives?</a:t>
            </a:r>
            <a:br>
              <a:rPr lang="en-GB" altLang="en-US" sz="2400" dirty="0"/>
            </a:br>
            <a:r>
              <a:rPr lang="en-GB" altLang="en-US" sz="2400" dirty="0"/>
              <a:t>What are the needs (customer)</a:t>
            </a:r>
            <a:br>
              <a:rPr lang="en-GB" altLang="en-US" sz="2400" dirty="0"/>
            </a:br>
            <a:r>
              <a:rPr lang="en-GB" altLang="en-US" sz="2400" dirty="0"/>
              <a:t>Define the success, scope and explore iron triangle</a:t>
            </a:r>
            <a:br>
              <a:rPr lang="en-GB" altLang="en-US" sz="2400" dirty="0"/>
            </a:br>
            <a:endParaRPr lang="en-GB" altLang="en-US" sz="2400" dirty="0"/>
          </a:p>
          <a:p>
            <a:pPr marL="514350" indent="-514350">
              <a:lnSpc>
                <a:spcPct val="90000"/>
              </a:lnSpc>
              <a:buFont typeface="+mj-lt"/>
              <a:buAutoNum type="arabicPeriod"/>
            </a:pPr>
            <a:r>
              <a:rPr lang="en-GB" altLang="en-US" sz="2400" dirty="0"/>
              <a:t>Initiation</a:t>
            </a:r>
            <a:br>
              <a:rPr lang="en-GB" altLang="en-US" sz="2400" dirty="0"/>
            </a:br>
            <a:r>
              <a:rPr lang="en-GB" altLang="en-US" sz="2400" dirty="0"/>
              <a:t>Who is the project sponsor</a:t>
            </a:r>
            <a:br>
              <a:rPr lang="en-GB" altLang="en-US" sz="2400" dirty="0"/>
            </a:br>
            <a:r>
              <a:rPr lang="en-GB" altLang="en-US" sz="2400" dirty="0"/>
              <a:t>Who is the project manager</a:t>
            </a:r>
            <a:br>
              <a:rPr lang="en-GB" altLang="en-US" sz="2400" dirty="0"/>
            </a:br>
            <a:r>
              <a:rPr lang="en-GB" altLang="en-US" sz="2400" dirty="0"/>
              <a:t>Develop a communication plan</a:t>
            </a:r>
            <a:br>
              <a:rPr lang="en-GB" altLang="en-US" sz="2400" dirty="0"/>
            </a:br>
            <a:endParaRPr lang="en-GB" altLang="en-US" sz="2400" dirty="0"/>
          </a:p>
          <a:p>
            <a:pPr marL="514350" indent="-514350">
              <a:lnSpc>
                <a:spcPct val="90000"/>
              </a:lnSpc>
              <a:buFont typeface="+mj-lt"/>
              <a:buAutoNum type="arabicPeriod"/>
            </a:pPr>
            <a:endParaRPr lang="en-GB" altLang="en-US" sz="2400" dirty="0"/>
          </a:p>
          <a:p>
            <a:pPr marL="514350" indent="-514350">
              <a:lnSpc>
                <a:spcPct val="90000"/>
              </a:lnSpc>
              <a:buFont typeface="+mj-lt"/>
              <a:buAutoNum type="arabicPeriod"/>
            </a:pPr>
            <a:endParaRPr lang="en-GB" altLang="en-US" dirty="0"/>
          </a:p>
        </p:txBody>
      </p:sp>
      <p:pic>
        <p:nvPicPr>
          <p:cNvPr id="7" name="Picture 6">
            <a:extLst>
              <a:ext uri="{FF2B5EF4-FFF2-40B4-BE49-F238E27FC236}">
                <a16:creationId xmlns:a16="http://schemas.microsoft.com/office/drawing/2014/main" id="{844F941F-EAFD-9F45-80C7-C67B3A4943AE}"/>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3161" b="96552" l="10000" r="90000"/>
                    </a14:imgEffect>
                  </a14:imgLayer>
                </a14:imgProps>
              </a:ext>
            </a:extLst>
          </a:blip>
          <a:stretch>
            <a:fillRect/>
          </a:stretch>
        </p:blipFill>
        <p:spPr>
          <a:xfrm>
            <a:off x="8809134" y="569557"/>
            <a:ext cx="3598733" cy="2609081"/>
          </a:xfrm>
          <a:prstGeom prst="rect">
            <a:avLst/>
          </a:prstGeom>
        </p:spPr>
      </p:pic>
      <p:pic>
        <p:nvPicPr>
          <p:cNvPr id="2" name="Picture 1">
            <a:extLst>
              <a:ext uri="{FF2B5EF4-FFF2-40B4-BE49-F238E27FC236}">
                <a16:creationId xmlns:a16="http://schemas.microsoft.com/office/drawing/2014/main" id="{5C9696CE-E602-7144-B8A1-81F257161FAD}"/>
              </a:ext>
            </a:extLst>
          </p:cNvPr>
          <p:cNvPicPr>
            <a:picLocks noChangeAspect="1"/>
          </p:cNvPicPr>
          <p:nvPr/>
        </p:nvPicPr>
        <p:blipFill>
          <a:blip r:embed="rId5"/>
          <a:stretch>
            <a:fillRect/>
          </a:stretch>
        </p:blipFill>
        <p:spPr>
          <a:xfrm>
            <a:off x="9459959" y="3246083"/>
            <a:ext cx="2297081" cy="2077678"/>
          </a:xfrm>
          <a:prstGeom prst="rect">
            <a:avLst/>
          </a:prstGeom>
        </p:spPr>
      </p:pic>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19297</TotalTime>
  <Words>7088</Words>
  <Application>Microsoft Macintosh PowerPoint</Application>
  <PresentationFormat>Widescreen</PresentationFormat>
  <Paragraphs>645</Paragraphs>
  <Slides>27</Slides>
  <Notes>27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Myriad Pro</vt:lpstr>
      <vt:lpstr>20140311PresentationUWTSDTemplate</vt:lpstr>
      <vt:lpstr>BA Management Skills for the Workplace BMSK5004</vt:lpstr>
      <vt:lpstr>Session 6 – Managing Projects</vt:lpstr>
      <vt:lpstr>Project Selection</vt:lpstr>
      <vt:lpstr>Business Case</vt:lpstr>
      <vt:lpstr>Project Selection</vt:lpstr>
      <vt:lpstr>Project Selection</vt:lpstr>
      <vt:lpstr>Critical Success Factors</vt:lpstr>
      <vt:lpstr>Project Definition</vt:lpstr>
      <vt:lpstr>Project Definition</vt:lpstr>
      <vt:lpstr>Project Definition</vt:lpstr>
      <vt:lpstr>Project Definition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Project Initiation</vt:lpstr>
      <vt:lpstr>Managing Projects in the Organisation</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180</cp:revision>
  <dcterms:created xsi:type="dcterms:W3CDTF">2020-06-08T16:11:31Z</dcterms:created>
  <dcterms:modified xsi:type="dcterms:W3CDTF">2020-08-23T13:05:30Z</dcterms:modified>
</cp:coreProperties>
</file>