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Oswald" panose="00000500000000000000" pitchFamily="2" charset="0"/>
      <p:regular r:id="rId15"/>
      <p:bold r:id="rId16"/>
    </p:embeddedFont>
    <p:embeddedFont>
      <p:font typeface="Source Code Pro" panose="020B0509030403020204" pitchFamily="49"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80" y="52"/>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223b444374a_0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223b444374a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223b444374a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223b444374a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Introduction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Hilton Worldwide Holdings is a multinational hospitality company established by Conrad Hilton. The company has over 18,500 hotels throughout the world with over 159,000 employees. Hilton Worldwide Holdings engages in franchising, controlling, monitoring, and renting hotels and resorts. The company functions under two sections, “Management and Franchise” and “Ownership”. The initial Hilton Hotel was founded in the year 1919 with the purchase of the 40-room of “Mobley Hotel” by Conrad Hilton in Texas (Hilton, 2019). He expanded the hotel portfolio across Texas and opened up new hotels in Waco, El Paso and Dallas. Hilton became one of the first international hotel chains in the world with the establishment of the “Caribe Hilton Hotel” in Puerto Rico. By the late 1940s, Hilton retained recognition of the worldwide chain of premium hotels. As per the reports, Hilton Worldwide generated around 7.52 billion sterling pounds in the year 2021 (Hilton Worldwide Holdings, 2023).  One of the international luxury brands of Hilton Worldwide is “Conrad Hotels and Resorts”. It is one of the most exotic and luxurious hotel brands for the new generation with modern and luxurious services. It is a global luxury brand with 23 properties throughout five continents. “Conrad Hotels and Resorts” was established in 1982 (Hilton, 2023).</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223b444374a_0_1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223b444374a_0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Main Consumers of the hotel brand</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“Conrad Hotels and Resorts” target consumers of high status in society with a luxury and modern lifestyle. The main consumers of the hotel brand are most probably the businessman, and the consumers of the modern world using advanced and digital technologies. The hotel brand also targets customers with a high level of income of middle and senior-aged professionals usually belonging to the upper class (Businesswire, 2019). The consumers such as businesses or executives particularly visit the hotel brand with an initiative of business meetings, conferences and special events. Consumers play an essential role in shaping the productivity and growth of the hotel brand. Therefore, to satisfy the requirements of modern-day customers, “Conrad Hotel and Resorts” delivers personalised guest experiences with a modern and advanced environment and connections to the destinations and the people around the corner or halfway throughout the world. The hotel brand provides its services and amenities at the fingertips of its customers with the mobile application of  “Conrad Concierge” (Hilton, 2023). The customers can pre-check the services of the hotel room and can customise the options for the pillow and can reserve the spa with one single click on its official website.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b="1">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g223b444374a_0_1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 name="Google Shape;91;g223b444374a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Nature of the guest services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“Conrad Hotel and Resorts” is committed to delivering a personalised and luxurious experience and services to its guests with a high-touch and high-tech environment of the hotel brand. The guest can pre-book and personalise their hotel room through the mobile application of the hotel brand. The mobile app of the hotel brand has been downloaded more than 100,000 times for the check-in and pre-selection options (Deng, 2022). The hotel brand also delivers its service of ensuring the favourite newspaper to the guest during their stay. The guest or the customers can previously check in to the hotel by “Conrad Concierge” and can also order special appeal to be ready during their arrival. This new function of the hotel brand allows the guest to check in and pick up their room keys in their comfort. The hotel brand also offers in-house golf, spa and pool for wealthy consumers to celebrate the iconic heritage of the brand (Banyeva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2023).</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b="1" i="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223b444374a_0_1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223b444374a_0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Scope of the guest services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“Conrad Hotel and Resorts” provides a wide range of job opportunities for people. The estimated average income of the guest service agent at the hotel brand ranges between 1.5 to 1.9 lakhs per year (Tien, 2019). The new employees are provided with training and mentored by the Head of Guest Services. The hotel brand also provides training on delivering guest services to the Gold/Diamond members and the VIPs. Conrad and Hotel Resorts also provides several opportunities at its distinct hotels and resorts for the potential candidate.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b="1" i="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223b444374a_0_1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223b444374a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Roles and facilities of guest services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“Conrad Hotels and Resorts” has set out to deliver modern and luxurious facilities of guest services to its consumers. The hotel brand delivers a smart and personalised experience to its consumers. The facilities and services are provided to the consumers by the “Guest Services Agent” (Pashayev, 2022). The staff of the guest services agent are responsible for greeting the guests with warm greetings and registering guests. They are also responsible for checking out the guest from the hotel and providing excellent guest service at the hotel.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b="1" i="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223b444374a_0_1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223b444374a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“Needs to consider the role and function of guest services”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It is significant for the hotel brand to consider the role of guest services at the hotels. As the guest is the source of income and productivity of the hotel brand, the quality and the reviews of the guest's services are vital. A good and satisfying experience for the guest can enhance and promote the hotel brand to their friends and families. This will eventually expand the customer base and the success of the hotel brand (Stringam and Gerdes, 2021).</a:t>
            </a:r>
            <a:endParaRPr sz="1200" b="1">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223b444374a_0_1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223b444374a_0_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“Importance of hospitality and meeting guest expectations”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hospitality sector is a significant contributor to the UK’s Economy. The sector generates around 59.3 billion Sterling Pounds in the country as of 2019 (Hutton</a:t>
            </a:r>
            <a:r>
              <a:rPr lang="en-GB" sz="1200" i="1">
                <a:solidFill>
                  <a:schemeClr val="dk1"/>
                </a:solidFill>
                <a:latin typeface="Times New Roman"/>
                <a:ea typeface="Times New Roman"/>
                <a:cs typeface="Times New Roman"/>
                <a:sym typeface="Times New Roman"/>
              </a:rPr>
              <a:t> et al.,</a:t>
            </a:r>
            <a:r>
              <a:rPr lang="en-GB" sz="1200">
                <a:solidFill>
                  <a:schemeClr val="dk1"/>
                </a:solidFill>
                <a:latin typeface="Times New Roman"/>
                <a:ea typeface="Times New Roman"/>
                <a:cs typeface="Times New Roman"/>
                <a:sym typeface="Times New Roman"/>
              </a:rPr>
              <a:t> 2023). The hospitality industry includes travel and lodgings facilities along with eateries and bars. It also offers multiple job opportunities for the people. “Conrad Hotels and Resorts” meets the expectations of its guest by providing them with smart and modern services. The mobile application of the hotel brand is one of the award-winning travel app. With one touch, the guests can pre-book and customise their amenities and convenience at the hotel (Abardeh, 2022). </a:t>
            </a: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223b444374a_0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223b444374a_0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Conclusion</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above report has concluded that the modern and luxury hotel brand, “Conrad Hotels and Resorts” mainly focuses on high-class and modern consumers. The hotel brand delivers smart and luxurious services to its guests. The above report has also come to the main findings that the quality of the guest services plays an essential role in shaping the productivity of the hotel brand.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223b444374a_0_1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223b444374a_0_1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Hilton.com. (2019). </a:t>
            </a:r>
            <a:r>
              <a:rPr lang="en-GB" sz="1200" i="1">
                <a:solidFill>
                  <a:schemeClr val="dk1"/>
                </a:solidFill>
                <a:latin typeface="Times New Roman"/>
                <a:ea typeface="Times New Roman"/>
                <a:cs typeface="Times New Roman"/>
                <a:sym typeface="Times New Roman"/>
              </a:rPr>
              <a:t>Hilton Brands | Global Hospitality Company</a:t>
            </a:r>
            <a:r>
              <a:rPr lang="en-GB" sz="1200">
                <a:solidFill>
                  <a:schemeClr val="dk1"/>
                </a:solidFill>
                <a:latin typeface="Times New Roman"/>
                <a:ea typeface="Times New Roman"/>
                <a:cs typeface="Times New Roman"/>
                <a:sym typeface="Times New Roman"/>
              </a:rPr>
              <a:t>. [online] Available &gt;at:&lt; https://www.hilton.com/en/corporate/ [Accessed 22 May 2023].</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Hilton Worldwide Holdings | HLT Stock Price, Company Overview &amp; News. (2023). </a:t>
            </a:r>
            <a:r>
              <a:rPr lang="en-GB" sz="1200" i="1">
                <a:solidFill>
                  <a:schemeClr val="dk1"/>
                </a:solidFill>
                <a:latin typeface="Times New Roman"/>
                <a:ea typeface="Times New Roman"/>
                <a:cs typeface="Times New Roman"/>
                <a:sym typeface="Times New Roman"/>
              </a:rPr>
              <a:t>Forbes</a:t>
            </a:r>
            <a:r>
              <a:rPr lang="en-GB" sz="1200">
                <a:solidFill>
                  <a:schemeClr val="dk1"/>
                </a:solidFill>
                <a:latin typeface="Times New Roman"/>
                <a:ea typeface="Times New Roman"/>
                <a:cs typeface="Times New Roman"/>
                <a:sym typeface="Times New Roman"/>
              </a:rPr>
              <a:t>. [online] Available &gt;at:&lt; https://www.forbes.com/companies/hilton-worldwide-holdings/?sh=6050b3cb39df [Accessed 22 May 2023].</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Hilton.com. (2023). </a:t>
            </a:r>
            <a:r>
              <a:rPr lang="en-GB" sz="1200" i="1">
                <a:solidFill>
                  <a:schemeClr val="dk1"/>
                </a:solidFill>
                <a:latin typeface="Times New Roman"/>
                <a:ea typeface="Times New Roman"/>
                <a:cs typeface="Times New Roman"/>
                <a:sym typeface="Times New Roman"/>
              </a:rPr>
              <a:t>Conrad Hotels and Resorts - Luxury Accommodations</a:t>
            </a:r>
            <a:r>
              <a:rPr lang="en-GB" sz="1200">
                <a:solidFill>
                  <a:schemeClr val="dk1"/>
                </a:solidFill>
                <a:latin typeface="Times New Roman"/>
                <a:ea typeface="Times New Roman"/>
                <a:cs typeface="Times New Roman"/>
                <a:sym typeface="Times New Roman"/>
              </a:rPr>
              <a:t>. [online] Available &gt;at:&lt; https://www.hilton.com/en/brands/conrad-hotels/ [Accessed 22 May 2023].</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Businesswire., (2019). </a:t>
            </a:r>
            <a:r>
              <a:rPr lang="en-GB" sz="1200" i="1">
                <a:solidFill>
                  <a:schemeClr val="dk1"/>
                </a:solidFill>
                <a:latin typeface="Times New Roman"/>
                <a:ea typeface="Times New Roman"/>
                <a:cs typeface="Times New Roman"/>
                <a:sym typeface="Times New Roman"/>
              </a:rPr>
              <a:t>Conrad Hotels &amp; Resorts Launches Conrad Concierge, New Level of Personalized Service for Today’s Luxury Traveler</a:t>
            </a:r>
            <a:r>
              <a:rPr lang="en-GB" sz="1200">
                <a:solidFill>
                  <a:schemeClr val="dk1"/>
                </a:solidFill>
                <a:latin typeface="Times New Roman"/>
                <a:ea typeface="Times New Roman"/>
                <a:cs typeface="Times New Roman"/>
                <a:sym typeface="Times New Roman"/>
              </a:rPr>
              <a:t>. [online] Available &gt;at:&lt; https://www.businesswire.com/news/home/20121126005358/en/Conrad-Hotels-Resorts-Launches-Conrad-Concierge-New-Level-of-Personalized-Service-for-Today%E2%80%99s-Luxury-Traveler [Accessed 22 May 2023].</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Deng, J., (2022). Hotel Brands and the Impact of Brand Differentiation on the Success of the Global Hotel Brands. </a:t>
            </a:r>
            <a:r>
              <a:rPr lang="en-GB" sz="1200" i="1">
                <a:solidFill>
                  <a:srgbClr val="222222"/>
                </a:solidFill>
                <a:highlight>
                  <a:srgbClr val="FFFFFF"/>
                </a:highlight>
                <a:latin typeface="Times New Roman"/>
                <a:ea typeface="Times New Roman"/>
                <a:cs typeface="Times New Roman"/>
                <a:sym typeface="Times New Roman"/>
              </a:rPr>
              <a:t>Highlights in Business, Economics and Management</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1</a:t>
            </a:r>
            <a:r>
              <a:rPr lang="en-GB" sz="1200">
                <a:solidFill>
                  <a:srgbClr val="222222"/>
                </a:solidFill>
                <a:highlight>
                  <a:srgbClr val="FFFFFF"/>
                </a:highlight>
                <a:latin typeface="Times New Roman"/>
                <a:ea typeface="Times New Roman"/>
                <a:cs typeface="Times New Roman"/>
                <a:sym typeface="Times New Roman"/>
              </a:rPr>
              <a:t>, pp.265-276.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t>
            </a:r>
            <a:r>
              <a:rPr lang="en-GB" sz="1200">
                <a:solidFill>
                  <a:srgbClr val="222222"/>
                </a:solidFill>
                <a:highlight>
                  <a:srgbClr val="FFFFFF"/>
                </a:highlight>
                <a:latin typeface="Times New Roman"/>
                <a:ea typeface="Times New Roman"/>
                <a:cs typeface="Times New Roman"/>
                <a:sym typeface="Times New Roman"/>
              </a:rPr>
              <a:t>Banyeva, I., Lebedieva, N., Parfinenko, T., Velychko, O., Petrova, O. and Peresichna, S., (2023). Digital Tools of Marketing Strategies in Hotel Branding. </a:t>
            </a:r>
            <a:r>
              <a:rPr lang="en-GB" sz="1200" i="1">
                <a:solidFill>
                  <a:srgbClr val="222222"/>
                </a:solidFill>
                <a:highlight>
                  <a:srgbClr val="FFFFFF"/>
                </a:highlight>
                <a:latin typeface="Times New Roman"/>
                <a:ea typeface="Times New Roman"/>
                <a:cs typeface="Times New Roman"/>
                <a:sym typeface="Times New Roman"/>
              </a:rPr>
              <a:t>Journal of Information Technology Management</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15</a:t>
            </a:r>
            <a:r>
              <a:rPr lang="en-GB" sz="1200">
                <a:solidFill>
                  <a:srgbClr val="222222"/>
                </a:solidFill>
                <a:highlight>
                  <a:srgbClr val="FFFFFF"/>
                </a:highlight>
                <a:latin typeface="Times New Roman"/>
                <a:ea typeface="Times New Roman"/>
                <a:cs typeface="Times New Roman"/>
                <a:sym typeface="Times New Roman"/>
              </a:rPr>
              <a:t>(1), pp.62-88.</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Tien, L., (2019). Improving customer service within Asian culture at Hilton hotel.</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Pashayev, A., (2022). STUDY OF INTERNATIONAL EXPERIENCE IN THE HOSPITALITY INDUSTRY IN AZERBAIJAN AND COMPARISON WITH WORLD COUNTRIES. </a:t>
            </a:r>
            <a:r>
              <a:rPr lang="en-GB" sz="1200" i="1">
                <a:solidFill>
                  <a:srgbClr val="222222"/>
                </a:solidFill>
                <a:highlight>
                  <a:srgbClr val="FFFFFF"/>
                </a:highlight>
                <a:latin typeface="Times New Roman"/>
                <a:ea typeface="Times New Roman"/>
                <a:cs typeface="Times New Roman"/>
                <a:sym typeface="Times New Roman"/>
              </a:rPr>
              <a:t>The Scientific Heritage</a:t>
            </a:r>
            <a:r>
              <a:rPr lang="en-GB" sz="1200">
                <a:solidFill>
                  <a:srgbClr val="222222"/>
                </a:solidFill>
                <a:highlight>
                  <a:srgbClr val="FFFFFF"/>
                </a:highlight>
                <a:latin typeface="Times New Roman"/>
                <a:ea typeface="Times New Roman"/>
                <a:cs typeface="Times New Roman"/>
                <a:sym typeface="Times New Roman"/>
              </a:rPr>
              <a:t>, (97), pp.75-80.</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Stringam, B.B. and Gerdes, J.H., (2021). Hotel and guest room technology. </a:t>
            </a:r>
            <a:r>
              <a:rPr lang="en-GB" sz="1200" i="1">
                <a:solidFill>
                  <a:srgbClr val="222222"/>
                </a:solidFill>
                <a:highlight>
                  <a:srgbClr val="FFFFFF"/>
                </a:highlight>
                <a:latin typeface="Times New Roman"/>
                <a:ea typeface="Times New Roman"/>
                <a:cs typeface="Times New Roman"/>
                <a:sym typeface="Times New Roman"/>
              </a:rPr>
              <a:t>University of South Florida M3 Center Publishing</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17</a:t>
            </a:r>
            <a:r>
              <a:rPr lang="en-GB" sz="1200">
                <a:solidFill>
                  <a:srgbClr val="222222"/>
                </a:solidFill>
                <a:highlight>
                  <a:srgbClr val="FFFFFF"/>
                </a:highlight>
                <a:latin typeface="Times New Roman"/>
                <a:ea typeface="Times New Roman"/>
                <a:cs typeface="Times New Roman"/>
                <a:sym typeface="Times New Roman"/>
              </a:rPr>
              <a:t>(9781732127593), p.6.</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Abardeh, H.C., (2022). Finding a Path to Success for the Hilton Atlanta Downtown Hotel. In </a:t>
            </a:r>
            <a:r>
              <a:rPr lang="en-GB" sz="1200" i="1">
                <a:solidFill>
                  <a:srgbClr val="222222"/>
                </a:solidFill>
                <a:highlight>
                  <a:srgbClr val="FFFFFF"/>
                </a:highlight>
                <a:latin typeface="Times New Roman"/>
                <a:ea typeface="Times New Roman"/>
                <a:cs typeface="Times New Roman"/>
                <a:sym typeface="Times New Roman"/>
              </a:rPr>
              <a:t>SAGE Business Cases</a:t>
            </a:r>
            <a:r>
              <a:rPr lang="en-GB" sz="1200">
                <a:solidFill>
                  <a:srgbClr val="222222"/>
                </a:solidFill>
                <a:highlight>
                  <a:srgbClr val="FFFFFF"/>
                </a:highlight>
                <a:latin typeface="Times New Roman"/>
                <a:ea typeface="Times New Roman"/>
                <a:cs typeface="Times New Roman"/>
                <a:sym typeface="Times New Roman"/>
              </a:rPr>
              <a:t>. SAGE Publications: SAGE Business Cases Originals.</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Hutton, G., Foley, N. and Irvine, S. (2023). </a:t>
            </a:r>
            <a:r>
              <a:rPr lang="en-GB" sz="1200" i="1">
                <a:solidFill>
                  <a:srgbClr val="222222"/>
                </a:solidFill>
                <a:highlight>
                  <a:srgbClr val="FFFFFF"/>
                </a:highlight>
                <a:latin typeface="Times New Roman"/>
                <a:ea typeface="Times New Roman"/>
                <a:cs typeface="Times New Roman"/>
                <a:sym typeface="Times New Roman"/>
              </a:rPr>
              <a:t>Hospitality industry and Covid-19</a:t>
            </a:r>
            <a:r>
              <a:rPr lang="en-GB" sz="1200">
                <a:solidFill>
                  <a:srgbClr val="222222"/>
                </a:solidFill>
                <a:highlight>
                  <a:srgbClr val="FFFFFF"/>
                </a:highlight>
                <a:latin typeface="Times New Roman"/>
                <a:ea typeface="Times New Roman"/>
                <a:cs typeface="Times New Roman"/>
                <a:sym typeface="Times New Roman"/>
              </a:rPr>
              <a:t>. [online] House of Commons Library. Available &gt;at:&lt; https://commonslibrary.parliament.uk/research-briefings/cbp-9111/ [Accessed 22 May 2023].</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223b444374a_0_1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223b444374a_0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10800000">
            <a:off x="4226100" y="2933550"/>
            <a:ext cx="691800" cy="388500"/>
          </a:xfrm>
          <a:prstGeom prst="triangle">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25" y="0"/>
            <a:ext cx="9144000" cy="31242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411175" y="644300"/>
            <a:ext cx="8282400" cy="21090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6000"/>
              <a:buNone/>
              <a:defRPr sz="6000">
                <a:solidFill>
                  <a:schemeClr val="lt1"/>
                </a:solidFill>
              </a:defRPr>
            </a:lvl1pPr>
            <a:lvl2pPr lvl="1" algn="ctr">
              <a:spcBef>
                <a:spcPts val="0"/>
              </a:spcBef>
              <a:spcAft>
                <a:spcPts val="0"/>
              </a:spcAft>
              <a:buClr>
                <a:schemeClr val="lt1"/>
              </a:buClr>
              <a:buSzPts val="6000"/>
              <a:buNone/>
              <a:defRPr sz="6000">
                <a:solidFill>
                  <a:schemeClr val="lt1"/>
                </a:solidFill>
              </a:defRPr>
            </a:lvl2pPr>
            <a:lvl3pPr lvl="2" algn="ctr">
              <a:spcBef>
                <a:spcPts val="0"/>
              </a:spcBef>
              <a:spcAft>
                <a:spcPts val="0"/>
              </a:spcAft>
              <a:buClr>
                <a:schemeClr val="lt1"/>
              </a:buClr>
              <a:buSzPts val="6000"/>
              <a:buNone/>
              <a:defRPr sz="6000">
                <a:solidFill>
                  <a:schemeClr val="lt1"/>
                </a:solidFill>
              </a:defRPr>
            </a:lvl3pPr>
            <a:lvl4pPr lvl="3" algn="ctr">
              <a:spcBef>
                <a:spcPts val="0"/>
              </a:spcBef>
              <a:spcAft>
                <a:spcPts val="0"/>
              </a:spcAft>
              <a:buClr>
                <a:schemeClr val="lt1"/>
              </a:buClr>
              <a:buSzPts val="6000"/>
              <a:buNone/>
              <a:defRPr sz="6000">
                <a:solidFill>
                  <a:schemeClr val="lt1"/>
                </a:solidFill>
              </a:defRPr>
            </a:lvl4pPr>
            <a:lvl5pPr lvl="4" algn="ctr">
              <a:spcBef>
                <a:spcPts val="0"/>
              </a:spcBef>
              <a:spcAft>
                <a:spcPts val="0"/>
              </a:spcAft>
              <a:buClr>
                <a:schemeClr val="lt1"/>
              </a:buClr>
              <a:buSzPts val="6000"/>
              <a:buNone/>
              <a:defRPr sz="6000">
                <a:solidFill>
                  <a:schemeClr val="lt1"/>
                </a:solidFill>
              </a:defRPr>
            </a:lvl5pPr>
            <a:lvl6pPr lvl="5" algn="ctr">
              <a:spcBef>
                <a:spcPts val="0"/>
              </a:spcBef>
              <a:spcAft>
                <a:spcPts val="0"/>
              </a:spcAft>
              <a:buClr>
                <a:schemeClr val="lt1"/>
              </a:buClr>
              <a:buSzPts val="6000"/>
              <a:buNone/>
              <a:defRPr sz="6000">
                <a:solidFill>
                  <a:schemeClr val="lt1"/>
                </a:solidFill>
              </a:defRPr>
            </a:lvl6pPr>
            <a:lvl7pPr lvl="6" algn="ctr">
              <a:spcBef>
                <a:spcPts val="0"/>
              </a:spcBef>
              <a:spcAft>
                <a:spcPts val="0"/>
              </a:spcAft>
              <a:buClr>
                <a:schemeClr val="lt1"/>
              </a:buClr>
              <a:buSzPts val="6000"/>
              <a:buNone/>
              <a:defRPr sz="6000">
                <a:solidFill>
                  <a:schemeClr val="lt1"/>
                </a:solidFill>
              </a:defRPr>
            </a:lvl7pPr>
            <a:lvl8pPr lvl="7" algn="ctr">
              <a:spcBef>
                <a:spcPts val="0"/>
              </a:spcBef>
              <a:spcAft>
                <a:spcPts val="0"/>
              </a:spcAft>
              <a:buClr>
                <a:schemeClr val="lt1"/>
              </a:buClr>
              <a:buSzPts val="6000"/>
              <a:buNone/>
              <a:defRPr sz="6000">
                <a:solidFill>
                  <a:schemeClr val="lt1"/>
                </a:solidFill>
              </a:defRPr>
            </a:lvl8pPr>
            <a:lvl9pPr lvl="8" algn="ctr">
              <a:spcBef>
                <a:spcPts val="0"/>
              </a:spcBef>
              <a:spcAft>
                <a:spcPts val="0"/>
              </a:spcAft>
              <a:buClr>
                <a:schemeClr val="lt1"/>
              </a:buClr>
              <a:buSzPts val="6000"/>
              <a:buNone/>
              <a:defRPr sz="6000">
                <a:solidFill>
                  <a:schemeClr val="lt1"/>
                </a:solidFill>
              </a:defRPr>
            </a:lvl9pPr>
          </a:lstStyle>
          <a:p>
            <a:endParaRPr/>
          </a:p>
        </p:txBody>
      </p:sp>
      <p:sp>
        <p:nvSpPr>
          <p:cNvPr id="13" name="Google Shape;13;p2"/>
          <p:cNvSpPr txBox="1">
            <a:spLocks noGrp="1"/>
          </p:cNvSpPr>
          <p:nvPr>
            <p:ph type="subTitle" idx="1"/>
          </p:nvPr>
        </p:nvSpPr>
        <p:spPr>
          <a:xfrm>
            <a:off x="411175" y="3398250"/>
            <a:ext cx="8282400" cy="1260600"/>
          </a:xfrm>
          <a:prstGeom prst="rect">
            <a:avLst/>
          </a:prstGeom>
        </p:spPr>
        <p:txBody>
          <a:bodyPr spcFirstLastPara="1" wrap="square" lIns="91425" tIns="91425" rIns="91425" bIns="91425" anchor="ctr" anchorCtr="0">
            <a:normAutofit/>
          </a:bodyPr>
          <a:lstStyle>
            <a:lvl1pPr lvl="0" algn="ctr">
              <a:lnSpc>
                <a:spcPct val="100000"/>
              </a:lnSpc>
              <a:spcBef>
                <a:spcPts val="0"/>
              </a:spcBef>
              <a:spcAft>
                <a:spcPts val="0"/>
              </a:spcAft>
              <a:buSzPts val="3600"/>
              <a:buFont typeface="Oswald"/>
              <a:buNone/>
              <a:defRPr sz="3600">
                <a:latin typeface="Oswald"/>
                <a:ea typeface="Oswald"/>
                <a:cs typeface="Oswald"/>
                <a:sym typeface="Oswald"/>
              </a:defRPr>
            </a:lvl1pPr>
            <a:lvl2pPr lvl="1" algn="ctr">
              <a:lnSpc>
                <a:spcPct val="100000"/>
              </a:lnSpc>
              <a:spcBef>
                <a:spcPts val="0"/>
              </a:spcBef>
              <a:spcAft>
                <a:spcPts val="0"/>
              </a:spcAft>
              <a:buSzPts val="3600"/>
              <a:buFont typeface="Oswald"/>
              <a:buNone/>
              <a:defRPr sz="3600">
                <a:latin typeface="Oswald"/>
                <a:ea typeface="Oswald"/>
                <a:cs typeface="Oswald"/>
                <a:sym typeface="Oswald"/>
              </a:defRPr>
            </a:lvl2pPr>
            <a:lvl3pPr lvl="2" algn="ctr">
              <a:lnSpc>
                <a:spcPct val="100000"/>
              </a:lnSpc>
              <a:spcBef>
                <a:spcPts val="0"/>
              </a:spcBef>
              <a:spcAft>
                <a:spcPts val="0"/>
              </a:spcAft>
              <a:buSzPts val="3600"/>
              <a:buFont typeface="Oswald"/>
              <a:buNone/>
              <a:defRPr sz="3600">
                <a:latin typeface="Oswald"/>
                <a:ea typeface="Oswald"/>
                <a:cs typeface="Oswald"/>
                <a:sym typeface="Oswald"/>
              </a:defRPr>
            </a:lvl3pPr>
            <a:lvl4pPr lvl="3" algn="ctr">
              <a:lnSpc>
                <a:spcPct val="100000"/>
              </a:lnSpc>
              <a:spcBef>
                <a:spcPts val="0"/>
              </a:spcBef>
              <a:spcAft>
                <a:spcPts val="0"/>
              </a:spcAft>
              <a:buSzPts val="3600"/>
              <a:buFont typeface="Oswald"/>
              <a:buNone/>
              <a:defRPr sz="3600">
                <a:latin typeface="Oswald"/>
                <a:ea typeface="Oswald"/>
                <a:cs typeface="Oswald"/>
                <a:sym typeface="Oswald"/>
              </a:defRPr>
            </a:lvl4pPr>
            <a:lvl5pPr lvl="4" algn="ctr">
              <a:lnSpc>
                <a:spcPct val="100000"/>
              </a:lnSpc>
              <a:spcBef>
                <a:spcPts val="0"/>
              </a:spcBef>
              <a:spcAft>
                <a:spcPts val="0"/>
              </a:spcAft>
              <a:buSzPts val="3600"/>
              <a:buFont typeface="Oswald"/>
              <a:buNone/>
              <a:defRPr sz="3600">
                <a:latin typeface="Oswald"/>
                <a:ea typeface="Oswald"/>
                <a:cs typeface="Oswald"/>
                <a:sym typeface="Oswald"/>
              </a:defRPr>
            </a:lvl5pPr>
            <a:lvl6pPr lvl="5" algn="ctr">
              <a:lnSpc>
                <a:spcPct val="100000"/>
              </a:lnSpc>
              <a:spcBef>
                <a:spcPts val="0"/>
              </a:spcBef>
              <a:spcAft>
                <a:spcPts val="0"/>
              </a:spcAft>
              <a:buSzPts val="3600"/>
              <a:buFont typeface="Oswald"/>
              <a:buNone/>
              <a:defRPr sz="3600">
                <a:latin typeface="Oswald"/>
                <a:ea typeface="Oswald"/>
                <a:cs typeface="Oswald"/>
                <a:sym typeface="Oswald"/>
              </a:defRPr>
            </a:lvl6pPr>
            <a:lvl7pPr lvl="6" algn="ctr">
              <a:lnSpc>
                <a:spcPct val="100000"/>
              </a:lnSpc>
              <a:spcBef>
                <a:spcPts val="0"/>
              </a:spcBef>
              <a:spcAft>
                <a:spcPts val="0"/>
              </a:spcAft>
              <a:buSzPts val="3600"/>
              <a:buFont typeface="Oswald"/>
              <a:buNone/>
              <a:defRPr sz="3600">
                <a:latin typeface="Oswald"/>
                <a:ea typeface="Oswald"/>
                <a:cs typeface="Oswald"/>
                <a:sym typeface="Oswald"/>
              </a:defRPr>
            </a:lvl7pPr>
            <a:lvl8pPr lvl="7" algn="ctr">
              <a:lnSpc>
                <a:spcPct val="100000"/>
              </a:lnSpc>
              <a:spcBef>
                <a:spcPts val="0"/>
              </a:spcBef>
              <a:spcAft>
                <a:spcPts val="0"/>
              </a:spcAft>
              <a:buSzPts val="3600"/>
              <a:buFont typeface="Oswald"/>
              <a:buNone/>
              <a:defRPr sz="3600">
                <a:latin typeface="Oswald"/>
                <a:ea typeface="Oswald"/>
                <a:cs typeface="Oswald"/>
                <a:sym typeface="Oswald"/>
              </a:defRPr>
            </a:lvl8pPr>
            <a:lvl9pPr lvl="8" algn="ctr">
              <a:lnSpc>
                <a:spcPct val="100000"/>
              </a:lnSpc>
              <a:spcBef>
                <a:spcPts val="0"/>
              </a:spcBef>
              <a:spcAft>
                <a:spcPts val="0"/>
              </a:spcAft>
              <a:buSzPts val="3600"/>
              <a:buFont typeface="Oswald"/>
              <a:buNone/>
              <a:defRPr sz="3600">
                <a:latin typeface="Oswald"/>
                <a:ea typeface="Oswald"/>
                <a:cs typeface="Oswald"/>
                <a:sym typeface="Oswald"/>
              </a:defRPr>
            </a:lvl9pPr>
          </a:lstStyle>
          <a:p>
            <a:endParaRPr/>
          </a:p>
        </p:txBody>
      </p:sp>
      <p:sp>
        <p:nvSpPr>
          <p:cNvPr id="14" name="Google Shape;14;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sp>
        <p:nvSpPr>
          <p:cNvPr id="16" name="Google Shape;16;p3"/>
          <p:cNvSpPr/>
          <p:nvPr/>
        </p:nvSpPr>
        <p:spPr>
          <a:xfrm>
            <a:off x="0" y="1567350"/>
            <a:ext cx="9144000" cy="2008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txBox="1">
            <a:spLocks noGrp="1"/>
          </p:cNvSpPr>
          <p:nvPr>
            <p:ph type="title"/>
          </p:nvPr>
        </p:nvSpPr>
        <p:spPr>
          <a:xfrm>
            <a:off x="430800" y="1889700"/>
            <a:ext cx="8282400" cy="15165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3600"/>
              <a:buNone/>
              <a:defRPr sz="3600">
                <a:solidFill>
                  <a:schemeClr val="lt1"/>
                </a:solidFill>
              </a:defRPr>
            </a:lvl1pPr>
            <a:lvl2pPr lvl="1" algn="ctr">
              <a:spcBef>
                <a:spcPts val="0"/>
              </a:spcBef>
              <a:spcAft>
                <a:spcPts val="0"/>
              </a:spcAft>
              <a:buClr>
                <a:schemeClr val="lt1"/>
              </a:buClr>
              <a:buSzPts val="3600"/>
              <a:buNone/>
              <a:defRPr sz="3600">
                <a:solidFill>
                  <a:schemeClr val="lt1"/>
                </a:solidFill>
              </a:defRPr>
            </a:lvl2pPr>
            <a:lvl3pPr lvl="2" algn="ctr">
              <a:spcBef>
                <a:spcPts val="0"/>
              </a:spcBef>
              <a:spcAft>
                <a:spcPts val="0"/>
              </a:spcAft>
              <a:buClr>
                <a:schemeClr val="lt1"/>
              </a:buClr>
              <a:buSzPts val="3600"/>
              <a:buNone/>
              <a:defRPr sz="3600">
                <a:solidFill>
                  <a:schemeClr val="lt1"/>
                </a:solidFill>
              </a:defRPr>
            </a:lvl3pPr>
            <a:lvl4pPr lvl="3" algn="ctr">
              <a:spcBef>
                <a:spcPts val="0"/>
              </a:spcBef>
              <a:spcAft>
                <a:spcPts val="0"/>
              </a:spcAft>
              <a:buClr>
                <a:schemeClr val="lt1"/>
              </a:buClr>
              <a:buSzPts val="3600"/>
              <a:buNone/>
              <a:defRPr sz="3600">
                <a:solidFill>
                  <a:schemeClr val="lt1"/>
                </a:solidFill>
              </a:defRPr>
            </a:lvl4pPr>
            <a:lvl5pPr lvl="4" algn="ctr">
              <a:spcBef>
                <a:spcPts val="0"/>
              </a:spcBef>
              <a:spcAft>
                <a:spcPts val="0"/>
              </a:spcAft>
              <a:buClr>
                <a:schemeClr val="lt1"/>
              </a:buClr>
              <a:buSzPts val="3600"/>
              <a:buNone/>
              <a:defRPr sz="3600">
                <a:solidFill>
                  <a:schemeClr val="lt1"/>
                </a:solidFill>
              </a:defRPr>
            </a:lvl5pPr>
            <a:lvl6pPr lvl="5" algn="ctr">
              <a:spcBef>
                <a:spcPts val="0"/>
              </a:spcBef>
              <a:spcAft>
                <a:spcPts val="0"/>
              </a:spcAft>
              <a:buClr>
                <a:schemeClr val="lt1"/>
              </a:buClr>
              <a:buSzPts val="3600"/>
              <a:buNone/>
              <a:defRPr sz="3600">
                <a:solidFill>
                  <a:schemeClr val="lt1"/>
                </a:solidFill>
              </a:defRPr>
            </a:lvl6pPr>
            <a:lvl7pPr lvl="6" algn="ctr">
              <a:spcBef>
                <a:spcPts val="0"/>
              </a:spcBef>
              <a:spcAft>
                <a:spcPts val="0"/>
              </a:spcAft>
              <a:buClr>
                <a:schemeClr val="lt1"/>
              </a:buClr>
              <a:buSzPts val="3600"/>
              <a:buNone/>
              <a:defRPr sz="3600">
                <a:solidFill>
                  <a:schemeClr val="lt1"/>
                </a:solidFill>
              </a:defRPr>
            </a:lvl7pPr>
            <a:lvl8pPr lvl="7" algn="ctr">
              <a:spcBef>
                <a:spcPts val="0"/>
              </a:spcBef>
              <a:spcAft>
                <a:spcPts val="0"/>
              </a:spcAft>
              <a:buClr>
                <a:schemeClr val="lt1"/>
              </a:buClr>
              <a:buSzPts val="3600"/>
              <a:buNone/>
              <a:defRPr sz="3600">
                <a:solidFill>
                  <a:schemeClr val="lt1"/>
                </a:solidFill>
              </a:defRPr>
            </a:lvl8pPr>
            <a:lvl9pPr lvl="8" algn="ctr">
              <a:spcBef>
                <a:spcPts val="0"/>
              </a:spcBef>
              <a:spcAft>
                <a:spcPts val="0"/>
              </a:spcAft>
              <a:buClr>
                <a:schemeClr val="lt1"/>
              </a:buClr>
              <a:buSzPts val="3600"/>
              <a:buNone/>
              <a:defRPr sz="3600">
                <a:solidFill>
                  <a:schemeClr val="lt1"/>
                </a:solidFill>
              </a:defRPr>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cxnSp>
        <p:nvCxnSpPr>
          <p:cNvPr id="20" name="Google Shape;20;p4"/>
          <p:cNvCxnSpPr/>
          <p:nvPr/>
        </p:nvCxnSpPr>
        <p:spPr>
          <a:xfrm>
            <a:off x="429200" y="1275577"/>
            <a:ext cx="614100" cy="0"/>
          </a:xfrm>
          <a:prstGeom prst="straightConnector1">
            <a:avLst/>
          </a:prstGeom>
          <a:noFill/>
          <a:ln w="19050" cap="flat" cmpd="sng">
            <a:solidFill>
              <a:schemeClr val="dk2"/>
            </a:solidFill>
            <a:prstDash val="lgDash"/>
            <a:round/>
            <a:headEnd type="none" w="sm" len="sm"/>
            <a:tailEnd type="none" w="sm" len="sm"/>
          </a:ln>
        </p:spPr>
      </p:cxnSp>
      <p:sp>
        <p:nvSpPr>
          <p:cNvPr id="21" name="Google Shape;21;p4"/>
          <p:cNvSpPr txBox="1">
            <a:spLocks noGrp="1"/>
          </p:cNvSpPr>
          <p:nvPr>
            <p:ph type="title"/>
          </p:nvPr>
        </p:nvSpPr>
        <p:spPr>
          <a:xfrm>
            <a:off x="311700" y="372500"/>
            <a:ext cx="8520600" cy="7335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2" name="Google Shape;22;p4"/>
          <p:cNvSpPr txBox="1">
            <a:spLocks noGrp="1"/>
          </p:cNvSpPr>
          <p:nvPr>
            <p:ph type="body" idx="1"/>
          </p:nvPr>
        </p:nvSpPr>
        <p:spPr>
          <a:xfrm>
            <a:off x="311700" y="1468825"/>
            <a:ext cx="8520600" cy="30999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3" name="Google Shape;23;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cxnSp>
        <p:nvCxnSpPr>
          <p:cNvPr id="25" name="Google Shape;25;p5"/>
          <p:cNvCxnSpPr/>
          <p:nvPr/>
        </p:nvCxnSpPr>
        <p:spPr>
          <a:xfrm>
            <a:off x="429200" y="1275577"/>
            <a:ext cx="614100" cy="0"/>
          </a:xfrm>
          <a:prstGeom prst="straightConnector1">
            <a:avLst/>
          </a:prstGeom>
          <a:noFill/>
          <a:ln w="19050" cap="flat" cmpd="sng">
            <a:solidFill>
              <a:schemeClr val="dk2"/>
            </a:solidFill>
            <a:prstDash val="lgDash"/>
            <a:round/>
            <a:headEnd type="none" w="sm" len="sm"/>
            <a:tailEnd type="none" w="sm" len="sm"/>
          </a:ln>
        </p:spPr>
      </p:cxnSp>
      <p:sp>
        <p:nvSpPr>
          <p:cNvPr id="26" name="Google Shape;26;p5"/>
          <p:cNvSpPr txBox="1">
            <a:spLocks noGrp="1"/>
          </p:cNvSpPr>
          <p:nvPr>
            <p:ph type="title"/>
          </p:nvPr>
        </p:nvSpPr>
        <p:spPr>
          <a:xfrm>
            <a:off x="311700" y="372500"/>
            <a:ext cx="8520600" cy="7335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7" name="Google Shape;27;p5"/>
          <p:cNvSpPr txBox="1">
            <a:spLocks noGrp="1"/>
          </p:cNvSpPr>
          <p:nvPr>
            <p:ph type="body" idx="1"/>
          </p:nvPr>
        </p:nvSpPr>
        <p:spPr>
          <a:xfrm>
            <a:off x="311700" y="1468825"/>
            <a:ext cx="3999900" cy="3099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8" name="Google Shape;28;p5"/>
          <p:cNvSpPr txBox="1">
            <a:spLocks noGrp="1"/>
          </p:cNvSpPr>
          <p:nvPr>
            <p:ph type="body" idx="2"/>
          </p:nvPr>
        </p:nvSpPr>
        <p:spPr>
          <a:xfrm>
            <a:off x="4832400" y="1468825"/>
            <a:ext cx="3999900" cy="3099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9" name="Google Shape;29;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0"/>
        <p:cNvGrpSpPr/>
        <p:nvPr/>
      </p:nvGrpSpPr>
      <p:grpSpPr>
        <a:xfrm>
          <a:off x="0" y="0"/>
          <a:ext cx="0" cy="0"/>
          <a:chOff x="0" y="0"/>
          <a:chExt cx="0" cy="0"/>
        </a:xfrm>
      </p:grpSpPr>
      <p:sp>
        <p:nvSpPr>
          <p:cNvPr id="31" name="Google Shape;31;p6"/>
          <p:cNvSpPr txBox="1">
            <a:spLocks noGrp="1"/>
          </p:cNvSpPr>
          <p:nvPr>
            <p:ph type="title"/>
          </p:nvPr>
        </p:nvSpPr>
        <p:spPr>
          <a:xfrm>
            <a:off x="311700" y="372500"/>
            <a:ext cx="8520600" cy="7335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2" name="Google Shape;32;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3"/>
        <p:cNvGrpSpPr/>
        <p:nvPr/>
      </p:nvGrpSpPr>
      <p:grpSpPr>
        <a:xfrm>
          <a:off x="0" y="0"/>
          <a:ext cx="0" cy="0"/>
          <a:chOff x="0" y="0"/>
          <a:chExt cx="0" cy="0"/>
        </a:xfrm>
      </p:grpSpPr>
      <p:cxnSp>
        <p:nvCxnSpPr>
          <p:cNvPr id="34" name="Google Shape;34;p7"/>
          <p:cNvCxnSpPr/>
          <p:nvPr/>
        </p:nvCxnSpPr>
        <p:spPr>
          <a:xfrm>
            <a:off x="418675" y="1457787"/>
            <a:ext cx="614100" cy="0"/>
          </a:xfrm>
          <a:prstGeom prst="straightConnector1">
            <a:avLst/>
          </a:prstGeom>
          <a:noFill/>
          <a:ln w="19050" cap="flat" cmpd="sng">
            <a:solidFill>
              <a:schemeClr val="dk2"/>
            </a:solidFill>
            <a:prstDash val="lgDash"/>
            <a:round/>
            <a:headEnd type="none" w="sm" len="sm"/>
            <a:tailEnd type="none" w="sm" len="sm"/>
          </a:ln>
        </p:spPr>
      </p:cxnSp>
      <p:sp>
        <p:nvSpPr>
          <p:cNvPr id="35" name="Google Shape;35;p7"/>
          <p:cNvSpPr txBox="1">
            <a:spLocks noGrp="1"/>
          </p:cNvSpPr>
          <p:nvPr>
            <p:ph type="title"/>
          </p:nvPr>
        </p:nvSpPr>
        <p:spPr>
          <a:xfrm>
            <a:off x="311700" y="6318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6" name="Google Shape;36;p7"/>
          <p:cNvSpPr txBox="1">
            <a:spLocks noGrp="1"/>
          </p:cNvSpPr>
          <p:nvPr>
            <p:ph type="body" idx="1"/>
          </p:nvPr>
        </p:nvSpPr>
        <p:spPr>
          <a:xfrm>
            <a:off x="311700" y="1618204"/>
            <a:ext cx="2808000" cy="29508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7" name="Google Shape;37;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8"/>
        <p:cNvGrpSpPr/>
        <p:nvPr/>
      </p:nvGrpSpPr>
      <p:grpSpPr>
        <a:xfrm>
          <a:off x="0" y="0"/>
          <a:ext cx="0" cy="0"/>
          <a:chOff x="0" y="0"/>
          <a:chExt cx="0" cy="0"/>
        </a:xfrm>
      </p:grpSpPr>
      <p:sp>
        <p:nvSpPr>
          <p:cNvPr id="39" name="Google Shape;39;p8"/>
          <p:cNvSpPr txBox="1">
            <a:spLocks noGrp="1"/>
          </p:cNvSpPr>
          <p:nvPr>
            <p:ph type="title"/>
          </p:nvPr>
        </p:nvSpPr>
        <p:spPr>
          <a:xfrm>
            <a:off x="490250" y="528900"/>
            <a:ext cx="5678100" cy="40857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5400"/>
              <a:buNone/>
              <a:defRPr sz="5400">
                <a:solidFill>
                  <a:schemeClr val="lt1"/>
                </a:solidFill>
              </a:defRPr>
            </a:lvl1pPr>
            <a:lvl2pPr lvl="1">
              <a:spcBef>
                <a:spcPts val="0"/>
              </a:spcBef>
              <a:spcAft>
                <a:spcPts val="0"/>
              </a:spcAft>
              <a:buClr>
                <a:schemeClr val="lt1"/>
              </a:buClr>
              <a:buSzPts val="5400"/>
              <a:buNone/>
              <a:defRPr sz="5400">
                <a:solidFill>
                  <a:schemeClr val="lt1"/>
                </a:solidFill>
              </a:defRPr>
            </a:lvl2pPr>
            <a:lvl3pPr lvl="2">
              <a:spcBef>
                <a:spcPts val="0"/>
              </a:spcBef>
              <a:spcAft>
                <a:spcPts val="0"/>
              </a:spcAft>
              <a:buClr>
                <a:schemeClr val="lt1"/>
              </a:buClr>
              <a:buSzPts val="5400"/>
              <a:buNone/>
              <a:defRPr sz="5400">
                <a:solidFill>
                  <a:schemeClr val="lt1"/>
                </a:solidFill>
              </a:defRPr>
            </a:lvl3pPr>
            <a:lvl4pPr lvl="3">
              <a:spcBef>
                <a:spcPts val="0"/>
              </a:spcBef>
              <a:spcAft>
                <a:spcPts val="0"/>
              </a:spcAft>
              <a:buClr>
                <a:schemeClr val="lt1"/>
              </a:buClr>
              <a:buSzPts val="5400"/>
              <a:buNone/>
              <a:defRPr sz="5400">
                <a:solidFill>
                  <a:schemeClr val="lt1"/>
                </a:solidFill>
              </a:defRPr>
            </a:lvl4pPr>
            <a:lvl5pPr lvl="4">
              <a:spcBef>
                <a:spcPts val="0"/>
              </a:spcBef>
              <a:spcAft>
                <a:spcPts val="0"/>
              </a:spcAft>
              <a:buClr>
                <a:schemeClr val="lt1"/>
              </a:buClr>
              <a:buSzPts val="5400"/>
              <a:buNone/>
              <a:defRPr sz="5400">
                <a:solidFill>
                  <a:schemeClr val="lt1"/>
                </a:solidFill>
              </a:defRPr>
            </a:lvl5pPr>
            <a:lvl6pPr lvl="5">
              <a:spcBef>
                <a:spcPts val="0"/>
              </a:spcBef>
              <a:spcAft>
                <a:spcPts val="0"/>
              </a:spcAft>
              <a:buClr>
                <a:schemeClr val="lt1"/>
              </a:buClr>
              <a:buSzPts val="5400"/>
              <a:buNone/>
              <a:defRPr sz="5400">
                <a:solidFill>
                  <a:schemeClr val="lt1"/>
                </a:solidFill>
              </a:defRPr>
            </a:lvl6pPr>
            <a:lvl7pPr lvl="6">
              <a:spcBef>
                <a:spcPts val="0"/>
              </a:spcBef>
              <a:spcAft>
                <a:spcPts val="0"/>
              </a:spcAft>
              <a:buClr>
                <a:schemeClr val="lt1"/>
              </a:buClr>
              <a:buSzPts val="5400"/>
              <a:buNone/>
              <a:defRPr sz="5400">
                <a:solidFill>
                  <a:schemeClr val="lt1"/>
                </a:solidFill>
              </a:defRPr>
            </a:lvl7pPr>
            <a:lvl8pPr lvl="7">
              <a:spcBef>
                <a:spcPts val="0"/>
              </a:spcBef>
              <a:spcAft>
                <a:spcPts val="0"/>
              </a:spcAft>
              <a:buClr>
                <a:schemeClr val="lt1"/>
              </a:buClr>
              <a:buSzPts val="5400"/>
              <a:buNone/>
              <a:defRPr sz="5400">
                <a:solidFill>
                  <a:schemeClr val="lt1"/>
                </a:solidFill>
              </a:defRPr>
            </a:lvl8pPr>
            <a:lvl9pPr lvl="8">
              <a:spcBef>
                <a:spcPts val="0"/>
              </a:spcBef>
              <a:spcAft>
                <a:spcPts val="0"/>
              </a:spcAft>
              <a:buClr>
                <a:schemeClr val="lt1"/>
              </a:buClr>
              <a:buSzPts val="5400"/>
              <a:buNone/>
              <a:defRPr sz="5400">
                <a:solidFill>
                  <a:schemeClr val="lt1"/>
                </a:solidFill>
              </a:defRPr>
            </a:lvl9pPr>
          </a:lstStyle>
          <a:p>
            <a:endParaRPr/>
          </a:p>
        </p:txBody>
      </p:sp>
      <p:sp>
        <p:nvSpPr>
          <p:cNvPr id="40" name="Google Shape;4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1"/>
        </a:solidFill>
        <a:effectLst/>
      </p:bgPr>
    </p:bg>
    <p:spTree>
      <p:nvGrpSpPr>
        <p:cNvPr id="1" name="Shape 41"/>
        <p:cNvGrpSpPr/>
        <p:nvPr/>
      </p:nvGrpSpPr>
      <p:grpSpPr>
        <a:xfrm>
          <a:off x="0" y="0"/>
          <a:ext cx="0" cy="0"/>
          <a:chOff x="0" y="0"/>
          <a:chExt cx="0" cy="0"/>
        </a:xfrm>
      </p:grpSpPr>
      <p:sp>
        <p:nvSpPr>
          <p:cNvPr id="42" name="Google Shape;42;p9"/>
          <p:cNvSpPr/>
          <p:nvPr/>
        </p:nvSpPr>
        <p:spPr>
          <a:xfrm>
            <a:off x="4572000" y="175"/>
            <a:ext cx="4572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3" name="Google Shape;43;p9"/>
          <p:cNvCxnSpPr/>
          <p:nvPr/>
        </p:nvCxnSpPr>
        <p:spPr>
          <a:xfrm>
            <a:off x="5029675" y="4495500"/>
            <a:ext cx="577200" cy="0"/>
          </a:xfrm>
          <a:prstGeom prst="straightConnector1">
            <a:avLst/>
          </a:prstGeom>
          <a:noFill/>
          <a:ln w="19050" cap="flat" cmpd="sng">
            <a:solidFill>
              <a:schemeClr val="dk1"/>
            </a:solidFill>
            <a:prstDash val="lgDash"/>
            <a:round/>
            <a:headEnd type="none" w="sm" len="sm"/>
            <a:tailEnd type="none" w="sm" len="sm"/>
          </a:ln>
        </p:spPr>
      </p:cxnSp>
      <p:sp>
        <p:nvSpPr>
          <p:cNvPr id="44" name="Google Shape;44;p9"/>
          <p:cNvSpPr txBox="1">
            <a:spLocks noGrp="1"/>
          </p:cNvSpPr>
          <p:nvPr>
            <p:ph type="title"/>
          </p:nvPr>
        </p:nvSpPr>
        <p:spPr>
          <a:xfrm>
            <a:off x="265500" y="1078750"/>
            <a:ext cx="4045200" cy="17892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4600"/>
              <a:buNone/>
              <a:defRPr sz="4600">
                <a:solidFill>
                  <a:schemeClr val="lt1"/>
                </a:solidFill>
              </a:defRPr>
            </a:lvl1pPr>
            <a:lvl2pPr lvl="1" algn="ctr">
              <a:spcBef>
                <a:spcPts val="0"/>
              </a:spcBef>
              <a:spcAft>
                <a:spcPts val="0"/>
              </a:spcAft>
              <a:buClr>
                <a:schemeClr val="lt1"/>
              </a:buClr>
              <a:buSzPts val="4600"/>
              <a:buNone/>
              <a:defRPr sz="4600">
                <a:solidFill>
                  <a:schemeClr val="lt1"/>
                </a:solidFill>
              </a:defRPr>
            </a:lvl2pPr>
            <a:lvl3pPr lvl="2" algn="ctr">
              <a:spcBef>
                <a:spcPts val="0"/>
              </a:spcBef>
              <a:spcAft>
                <a:spcPts val="0"/>
              </a:spcAft>
              <a:buClr>
                <a:schemeClr val="lt1"/>
              </a:buClr>
              <a:buSzPts val="4600"/>
              <a:buNone/>
              <a:defRPr sz="4600">
                <a:solidFill>
                  <a:schemeClr val="lt1"/>
                </a:solidFill>
              </a:defRPr>
            </a:lvl3pPr>
            <a:lvl4pPr lvl="3" algn="ctr">
              <a:spcBef>
                <a:spcPts val="0"/>
              </a:spcBef>
              <a:spcAft>
                <a:spcPts val="0"/>
              </a:spcAft>
              <a:buClr>
                <a:schemeClr val="lt1"/>
              </a:buClr>
              <a:buSzPts val="4600"/>
              <a:buNone/>
              <a:defRPr sz="4600">
                <a:solidFill>
                  <a:schemeClr val="lt1"/>
                </a:solidFill>
              </a:defRPr>
            </a:lvl4pPr>
            <a:lvl5pPr lvl="4" algn="ctr">
              <a:spcBef>
                <a:spcPts val="0"/>
              </a:spcBef>
              <a:spcAft>
                <a:spcPts val="0"/>
              </a:spcAft>
              <a:buClr>
                <a:schemeClr val="lt1"/>
              </a:buClr>
              <a:buSzPts val="4600"/>
              <a:buNone/>
              <a:defRPr sz="4600">
                <a:solidFill>
                  <a:schemeClr val="lt1"/>
                </a:solidFill>
              </a:defRPr>
            </a:lvl5pPr>
            <a:lvl6pPr lvl="5" algn="ctr">
              <a:spcBef>
                <a:spcPts val="0"/>
              </a:spcBef>
              <a:spcAft>
                <a:spcPts val="0"/>
              </a:spcAft>
              <a:buClr>
                <a:schemeClr val="lt1"/>
              </a:buClr>
              <a:buSzPts val="4600"/>
              <a:buNone/>
              <a:defRPr sz="4600">
                <a:solidFill>
                  <a:schemeClr val="lt1"/>
                </a:solidFill>
              </a:defRPr>
            </a:lvl6pPr>
            <a:lvl7pPr lvl="6" algn="ctr">
              <a:spcBef>
                <a:spcPts val="0"/>
              </a:spcBef>
              <a:spcAft>
                <a:spcPts val="0"/>
              </a:spcAft>
              <a:buClr>
                <a:schemeClr val="lt1"/>
              </a:buClr>
              <a:buSzPts val="4600"/>
              <a:buNone/>
              <a:defRPr sz="4600">
                <a:solidFill>
                  <a:schemeClr val="lt1"/>
                </a:solidFill>
              </a:defRPr>
            </a:lvl7pPr>
            <a:lvl8pPr lvl="7" algn="ctr">
              <a:spcBef>
                <a:spcPts val="0"/>
              </a:spcBef>
              <a:spcAft>
                <a:spcPts val="0"/>
              </a:spcAft>
              <a:buClr>
                <a:schemeClr val="lt1"/>
              </a:buClr>
              <a:buSzPts val="4600"/>
              <a:buNone/>
              <a:defRPr sz="4600">
                <a:solidFill>
                  <a:schemeClr val="lt1"/>
                </a:solidFill>
              </a:defRPr>
            </a:lvl8pPr>
            <a:lvl9pPr lvl="8" algn="ctr">
              <a:spcBef>
                <a:spcPts val="0"/>
              </a:spcBef>
              <a:spcAft>
                <a:spcPts val="0"/>
              </a:spcAft>
              <a:buClr>
                <a:schemeClr val="lt1"/>
              </a:buClr>
              <a:buSzPts val="4600"/>
              <a:buNone/>
              <a:defRPr sz="4600">
                <a:solidFill>
                  <a:schemeClr val="lt1"/>
                </a:solidFill>
              </a:defRPr>
            </a:lvl9pPr>
          </a:lstStyle>
          <a:p>
            <a:endParaRPr/>
          </a:p>
        </p:txBody>
      </p:sp>
      <p:sp>
        <p:nvSpPr>
          <p:cNvPr id="45" name="Google Shape;45;p9"/>
          <p:cNvSpPr txBox="1">
            <a:spLocks noGrp="1"/>
          </p:cNvSpPr>
          <p:nvPr>
            <p:ph type="subTitle" idx="1"/>
          </p:nvPr>
        </p:nvSpPr>
        <p:spPr>
          <a:xfrm>
            <a:off x="265500" y="29214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900"/>
              <a:buNone/>
              <a:defRPr sz="1900">
                <a:solidFill>
                  <a:schemeClr val="lt1"/>
                </a:solidFill>
              </a:defRPr>
            </a:lvl1pPr>
            <a:lvl2pPr lvl="1" algn="ctr">
              <a:lnSpc>
                <a:spcPct val="100000"/>
              </a:lnSpc>
              <a:spcBef>
                <a:spcPts val="0"/>
              </a:spcBef>
              <a:spcAft>
                <a:spcPts val="0"/>
              </a:spcAft>
              <a:buClr>
                <a:schemeClr val="lt1"/>
              </a:buClr>
              <a:buSzPts val="1900"/>
              <a:buNone/>
              <a:defRPr sz="1900">
                <a:solidFill>
                  <a:schemeClr val="lt1"/>
                </a:solidFill>
              </a:defRPr>
            </a:lvl2pPr>
            <a:lvl3pPr lvl="2" algn="ctr">
              <a:lnSpc>
                <a:spcPct val="100000"/>
              </a:lnSpc>
              <a:spcBef>
                <a:spcPts val="0"/>
              </a:spcBef>
              <a:spcAft>
                <a:spcPts val="0"/>
              </a:spcAft>
              <a:buClr>
                <a:schemeClr val="lt1"/>
              </a:buClr>
              <a:buSzPts val="1900"/>
              <a:buNone/>
              <a:defRPr sz="1900">
                <a:solidFill>
                  <a:schemeClr val="lt1"/>
                </a:solidFill>
              </a:defRPr>
            </a:lvl3pPr>
            <a:lvl4pPr lvl="3" algn="ctr">
              <a:lnSpc>
                <a:spcPct val="100000"/>
              </a:lnSpc>
              <a:spcBef>
                <a:spcPts val="0"/>
              </a:spcBef>
              <a:spcAft>
                <a:spcPts val="0"/>
              </a:spcAft>
              <a:buClr>
                <a:schemeClr val="lt1"/>
              </a:buClr>
              <a:buSzPts val="1900"/>
              <a:buNone/>
              <a:defRPr sz="1900">
                <a:solidFill>
                  <a:schemeClr val="lt1"/>
                </a:solidFill>
              </a:defRPr>
            </a:lvl4pPr>
            <a:lvl5pPr lvl="4" algn="ctr">
              <a:lnSpc>
                <a:spcPct val="100000"/>
              </a:lnSpc>
              <a:spcBef>
                <a:spcPts val="0"/>
              </a:spcBef>
              <a:spcAft>
                <a:spcPts val="0"/>
              </a:spcAft>
              <a:buClr>
                <a:schemeClr val="lt1"/>
              </a:buClr>
              <a:buSzPts val="1900"/>
              <a:buNone/>
              <a:defRPr sz="1900">
                <a:solidFill>
                  <a:schemeClr val="lt1"/>
                </a:solidFill>
              </a:defRPr>
            </a:lvl5pPr>
            <a:lvl6pPr lvl="5" algn="ctr">
              <a:lnSpc>
                <a:spcPct val="100000"/>
              </a:lnSpc>
              <a:spcBef>
                <a:spcPts val="0"/>
              </a:spcBef>
              <a:spcAft>
                <a:spcPts val="0"/>
              </a:spcAft>
              <a:buClr>
                <a:schemeClr val="lt1"/>
              </a:buClr>
              <a:buSzPts val="1900"/>
              <a:buNone/>
              <a:defRPr sz="1900">
                <a:solidFill>
                  <a:schemeClr val="lt1"/>
                </a:solidFill>
              </a:defRPr>
            </a:lvl6pPr>
            <a:lvl7pPr lvl="6" algn="ctr">
              <a:lnSpc>
                <a:spcPct val="100000"/>
              </a:lnSpc>
              <a:spcBef>
                <a:spcPts val="0"/>
              </a:spcBef>
              <a:spcAft>
                <a:spcPts val="0"/>
              </a:spcAft>
              <a:buClr>
                <a:schemeClr val="lt1"/>
              </a:buClr>
              <a:buSzPts val="1900"/>
              <a:buNone/>
              <a:defRPr sz="1900">
                <a:solidFill>
                  <a:schemeClr val="lt1"/>
                </a:solidFill>
              </a:defRPr>
            </a:lvl7pPr>
            <a:lvl8pPr lvl="7" algn="ctr">
              <a:lnSpc>
                <a:spcPct val="100000"/>
              </a:lnSpc>
              <a:spcBef>
                <a:spcPts val="0"/>
              </a:spcBef>
              <a:spcAft>
                <a:spcPts val="0"/>
              </a:spcAft>
              <a:buClr>
                <a:schemeClr val="lt1"/>
              </a:buClr>
              <a:buSzPts val="1900"/>
              <a:buNone/>
              <a:defRPr sz="1900">
                <a:solidFill>
                  <a:schemeClr val="lt1"/>
                </a:solidFill>
              </a:defRPr>
            </a:lvl8pPr>
            <a:lvl9pPr lvl="8" algn="ctr">
              <a:lnSpc>
                <a:spcPct val="100000"/>
              </a:lnSpc>
              <a:spcBef>
                <a:spcPts val="0"/>
              </a:spcBef>
              <a:spcAft>
                <a:spcPts val="0"/>
              </a:spcAft>
              <a:buClr>
                <a:schemeClr val="lt1"/>
              </a:buClr>
              <a:buSzPts val="1900"/>
              <a:buNone/>
              <a:defRPr sz="1900">
                <a:solidFill>
                  <a:schemeClr val="lt1"/>
                </a:solidFill>
              </a:defRPr>
            </a:lvl9pPr>
          </a:lstStyle>
          <a:p>
            <a:endParaRPr/>
          </a:p>
        </p:txBody>
      </p:sp>
      <p:sp>
        <p:nvSpPr>
          <p:cNvPr id="46" name="Google Shape;46;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7" name="Google Shape;47;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8"/>
        <p:cNvGrpSpPr/>
        <p:nvPr/>
      </p:nvGrpSpPr>
      <p:grpSpPr>
        <a:xfrm>
          <a:off x="0" y="0"/>
          <a:ext cx="0" cy="0"/>
          <a:chOff x="0" y="0"/>
          <a:chExt cx="0" cy="0"/>
        </a:xfrm>
      </p:grpSpPr>
      <p:sp>
        <p:nvSpPr>
          <p:cNvPr id="49" name="Google Shape;49;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2100"/>
              <a:buFont typeface="Oswald"/>
              <a:buNone/>
              <a:defRPr sz="2100">
                <a:latin typeface="Oswald"/>
                <a:ea typeface="Oswald"/>
                <a:cs typeface="Oswald"/>
                <a:sym typeface="Oswald"/>
              </a:defRPr>
            </a:lvl1pPr>
          </a:lstStyle>
          <a:p>
            <a:endParaRPr/>
          </a:p>
        </p:txBody>
      </p:sp>
      <p:sp>
        <p:nvSpPr>
          <p:cNvPr id="50" name="Google Shape;50;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1"/>
        <p:cNvGrpSpPr/>
        <p:nvPr/>
      </p:nvGrpSpPr>
      <p:grpSpPr>
        <a:xfrm>
          <a:off x="0" y="0"/>
          <a:ext cx="0" cy="0"/>
          <a:chOff x="0" y="0"/>
          <a:chExt cx="0" cy="0"/>
        </a:xfrm>
      </p:grpSpPr>
      <p:cxnSp>
        <p:nvCxnSpPr>
          <p:cNvPr id="52" name="Google Shape;52;p11"/>
          <p:cNvCxnSpPr/>
          <p:nvPr/>
        </p:nvCxnSpPr>
        <p:spPr>
          <a:xfrm>
            <a:off x="413275" y="2988275"/>
            <a:ext cx="910500" cy="0"/>
          </a:xfrm>
          <a:prstGeom prst="straightConnector1">
            <a:avLst/>
          </a:prstGeom>
          <a:noFill/>
          <a:ln w="28575" cap="flat" cmpd="sng">
            <a:solidFill>
              <a:schemeClr val="dk1"/>
            </a:solidFill>
            <a:prstDash val="lgDash"/>
            <a:round/>
            <a:headEnd type="none" w="sm" len="sm"/>
            <a:tailEnd type="none" w="sm" len="sm"/>
          </a:ln>
        </p:spPr>
      </p:cxnSp>
      <p:sp>
        <p:nvSpPr>
          <p:cNvPr id="53" name="Google Shape;53;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spcBef>
                <a:spcPts val="0"/>
              </a:spcBef>
              <a:spcAft>
                <a:spcPts val="0"/>
              </a:spcAft>
              <a:buSzPts val="12000"/>
              <a:buNone/>
              <a:defRPr sz="12000"/>
            </a:lvl1pPr>
            <a:lvl2pPr lvl="1">
              <a:spcBef>
                <a:spcPts val="0"/>
              </a:spcBef>
              <a:spcAft>
                <a:spcPts val="0"/>
              </a:spcAft>
              <a:buSzPts val="12000"/>
              <a:buNone/>
              <a:defRPr sz="12000"/>
            </a:lvl2pPr>
            <a:lvl3pPr lvl="2">
              <a:spcBef>
                <a:spcPts val="0"/>
              </a:spcBef>
              <a:spcAft>
                <a:spcPts val="0"/>
              </a:spcAft>
              <a:buSzPts val="12000"/>
              <a:buNone/>
              <a:defRPr sz="12000"/>
            </a:lvl3pPr>
            <a:lvl4pPr lvl="3">
              <a:spcBef>
                <a:spcPts val="0"/>
              </a:spcBef>
              <a:spcAft>
                <a:spcPts val="0"/>
              </a:spcAft>
              <a:buSzPts val="12000"/>
              <a:buNone/>
              <a:defRPr sz="12000"/>
            </a:lvl4pPr>
            <a:lvl5pPr lvl="4">
              <a:spcBef>
                <a:spcPts val="0"/>
              </a:spcBef>
              <a:spcAft>
                <a:spcPts val="0"/>
              </a:spcAft>
              <a:buSzPts val="12000"/>
              <a:buNone/>
              <a:defRPr sz="12000"/>
            </a:lvl5pPr>
            <a:lvl6pPr lvl="5">
              <a:spcBef>
                <a:spcPts val="0"/>
              </a:spcBef>
              <a:spcAft>
                <a:spcPts val="0"/>
              </a:spcAft>
              <a:buSzPts val="12000"/>
              <a:buNone/>
              <a:defRPr sz="12000"/>
            </a:lvl6pPr>
            <a:lvl7pPr lvl="6">
              <a:spcBef>
                <a:spcPts val="0"/>
              </a:spcBef>
              <a:spcAft>
                <a:spcPts val="0"/>
              </a:spcAft>
              <a:buSzPts val="12000"/>
              <a:buNone/>
              <a:defRPr sz="12000"/>
            </a:lvl7pPr>
            <a:lvl8pPr lvl="7">
              <a:spcBef>
                <a:spcPts val="0"/>
              </a:spcBef>
              <a:spcAft>
                <a:spcPts val="0"/>
              </a:spcAft>
              <a:buSzPts val="12000"/>
              <a:buNone/>
              <a:defRPr sz="12000"/>
            </a:lvl8pPr>
            <a:lvl9pPr lvl="8">
              <a:spcBef>
                <a:spcPts val="0"/>
              </a:spcBef>
              <a:spcAft>
                <a:spcPts val="0"/>
              </a:spcAft>
              <a:buSzPts val="12000"/>
              <a:buNone/>
              <a:defRPr sz="12000"/>
            </a:lvl9pPr>
          </a:lstStyle>
          <a:p>
            <a:r>
              <a:t>xx%</a:t>
            </a:r>
          </a:p>
        </p:txBody>
      </p:sp>
      <p:sp>
        <p:nvSpPr>
          <p:cNvPr id="54" name="Google Shape;54;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55" name="Google Shape;55;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
        <p:cNvGrpSpPr/>
        <p:nvPr/>
      </p:nvGrpSpPr>
      <p:grpSpPr>
        <a:xfrm>
          <a:off x="0" y="0"/>
          <a:ext cx="0" cy="0"/>
          <a:chOff x="0" y="0"/>
          <a:chExt cx="0" cy="0"/>
        </a:xfrm>
      </p:grpSpPr>
      <p:sp>
        <p:nvSpPr>
          <p:cNvPr id="57" name="Google Shape;57;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dern-writer">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72500"/>
            <a:ext cx="8520600" cy="733500"/>
          </a:xfrm>
          <a:prstGeom prst="rect">
            <a:avLst/>
          </a:prstGeom>
          <a:noFill/>
          <a:ln>
            <a:noFill/>
          </a:ln>
        </p:spPr>
        <p:txBody>
          <a:bodyPr spcFirstLastPara="1" wrap="square" lIns="91425" tIns="91425" rIns="91425" bIns="91425" anchor="b" anchorCtr="0">
            <a:normAutofit/>
          </a:bodyPr>
          <a:lstStyle>
            <a:lvl1pPr lvl="0">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1pPr>
            <a:lvl2pPr lvl="1">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2pPr>
            <a:lvl3pPr lvl="2">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3pPr>
            <a:lvl4pPr lvl="3">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4pPr>
            <a:lvl5pPr lvl="4">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5pPr>
            <a:lvl6pPr lvl="5">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6pPr>
            <a:lvl7pPr lvl="6">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7pPr>
            <a:lvl8pPr lvl="7">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8pPr>
            <a:lvl9pPr lvl="8">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9pPr>
          </a:lstStyle>
          <a:p>
            <a:endParaRPr/>
          </a:p>
        </p:txBody>
      </p:sp>
      <p:sp>
        <p:nvSpPr>
          <p:cNvPr id="7" name="Google Shape;7;p1"/>
          <p:cNvSpPr txBox="1">
            <a:spLocks noGrp="1"/>
          </p:cNvSpPr>
          <p:nvPr>
            <p:ph type="body" idx="1"/>
          </p:nvPr>
        </p:nvSpPr>
        <p:spPr>
          <a:xfrm>
            <a:off x="311700" y="1468825"/>
            <a:ext cx="8520600" cy="30999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marL="914400" lvl="1"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marL="1371600" lvl="2"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marL="1828800" lvl="3"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marL="2286000" lvl="4"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marL="2743200" lvl="5"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marL="3200400" lvl="6"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marL="3657600" lvl="7"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marL="4114800" lvl="8"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Source Code Pro"/>
                <a:ea typeface="Source Code Pro"/>
                <a:cs typeface="Source Code Pro"/>
                <a:sym typeface="Source Code Pro"/>
              </a:defRPr>
            </a:lvl1pPr>
            <a:lvl2pPr lvl="1" algn="r">
              <a:buNone/>
              <a:defRPr sz="1000">
                <a:solidFill>
                  <a:schemeClr val="dk2"/>
                </a:solidFill>
                <a:latin typeface="Source Code Pro"/>
                <a:ea typeface="Source Code Pro"/>
                <a:cs typeface="Source Code Pro"/>
                <a:sym typeface="Source Code Pro"/>
              </a:defRPr>
            </a:lvl2pPr>
            <a:lvl3pPr lvl="2" algn="r">
              <a:buNone/>
              <a:defRPr sz="1000">
                <a:solidFill>
                  <a:schemeClr val="dk2"/>
                </a:solidFill>
                <a:latin typeface="Source Code Pro"/>
                <a:ea typeface="Source Code Pro"/>
                <a:cs typeface="Source Code Pro"/>
                <a:sym typeface="Source Code Pro"/>
              </a:defRPr>
            </a:lvl3pPr>
            <a:lvl4pPr lvl="3" algn="r">
              <a:buNone/>
              <a:defRPr sz="1000">
                <a:solidFill>
                  <a:schemeClr val="dk2"/>
                </a:solidFill>
                <a:latin typeface="Source Code Pro"/>
                <a:ea typeface="Source Code Pro"/>
                <a:cs typeface="Source Code Pro"/>
                <a:sym typeface="Source Code Pro"/>
              </a:defRPr>
            </a:lvl4pPr>
            <a:lvl5pPr lvl="4" algn="r">
              <a:buNone/>
              <a:defRPr sz="1000">
                <a:solidFill>
                  <a:schemeClr val="dk2"/>
                </a:solidFill>
                <a:latin typeface="Source Code Pro"/>
                <a:ea typeface="Source Code Pro"/>
                <a:cs typeface="Source Code Pro"/>
                <a:sym typeface="Source Code Pro"/>
              </a:defRPr>
            </a:lvl5pPr>
            <a:lvl6pPr lvl="5" algn="r">
              <a:buNone/>
              <a:defRPr sz="1000">
                <a:solidFill>
                  <a:schemeClr val="dk2"/>
                </a:solidFill>
                <a:latin typeface="Source Code Pro"/>
                <a:ea typeface="Source Code Pro"/>
                <a:cs typeface="Source Code Pro"/>
                <a:sym typeface="Source Code Pro"/>
              </a:defRPr>
            </a:lvl6pPr>
            <a:lvl7pPr lvl="6" algn="r">
              <a:buNone/>
              <a:defRPr sz="1000">
                <a:solidFill>
                  <a:schemeClr val="dk2"/>
                </a:solidFill>
                <a:latin typeface="Source Code Pro"/>
                <a:ea typeface="Source Code Pro"/>
                <a:cs typeface="Source Code Pro"/>
                <a:sym typeface="Source Code Pro"/>
              </a:defRPr>
            </a:lvl7pPr>
            <a:lvl8pPr lvl="7" algn="r">
              <a:buNone/>
              <a:defRPr sz="1000">
                <a:solidFill>
                  <a:schemeClr val="dk2"/>
                </a:solidFill>
                <a:latin typeface="Source Code Pro"/>
                <a:ea typeface="Source Code Pro"/>
                <a:cs typeface="Source Code Pro"/>
                <a:sym typeface="Source Code Pro"/>
              </a:defRPr>
            </a:lvl8pPr>
            <a:lvl9pPr lvl="8" algn="r">
              <a:buNone/>
              <a:defRPr sz="1000">
                <a:solidFill>
                  <a:schemeClr val="dk2"/>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3"/>
          <p:cNvSpPr txBox="1">
            <a:spLocks noGrp="1"/>
          </p:cNvSpPr>
          <p:nvPr>
            <p:ph type="ctrTitle"/>
          </p:nvPr>
        </p:nvSpPr>
        <p:spPr>
          <a:xfrm>
            <a:off x="411175" y="644300"/>
            <a:ext cx="8282400" cy="2109000"/>
          </a:xfrm>
          <a:prstGeom prst="rect">
            <a:avLst/>
          </a:prstGeom>
        </p:spPr>
        <p:txBody>
          <a:bodyPr spcFirstLastPara="1" wrap="square" lIns="91425" tIns="91425" rIns="91425" bIns="91425" anchor="b" anchorCtr="0">
            <a:normAutofit fontScale="90000"/>
          </a:bodyPr>
          <a:lstStyle/>
          <a:p>
            <a:pPr marL="0" lvl="0" indent="0" algn="l" rtl="0">
              <a:spcBef>
                <a:spcPts val="0"/>
              </a:spcBef>
              <a:spcAft>
                <a:spcPts val="0"/>
              </a:spcAft>
              <a:buNone/>
            </a:pPr>
            <a:r>
              <a:rPr lang="en-GB" sz="4800" b="1" dirty="0"/>
              <a:t>         HOSPITALITY AND GUEST     SERVICES</a:t>
            </a:r>
            <a:br>
              <a:rPr lang="en-GB" sz="4800" b="1" dirty="0"/>
            </a:br>
            <a:r>
              <a:rPr lang="en-GB" sz="2000" b="1" dirty="0"/>
              <a:t>STUDENT NAME : LACRAMIOARA MARIA TIUCA </a:t>
            </a:r>
            <a:br>
              <a:rPr lang="en-GB" sz="2000" b="1" dirty="0"/>
            </a:br>
            <a:r>
              <a:rPr lang="en-GB" sz="2000" b="1" dirty="0"/>
              <a:t>STUDENT ID:2230072</a:t>
            </a:r>
            <a:endParaRPr sz="2000" b="1" dirty="0"/>
          </a:p>
        </p:txBody>
      </p:sp>
      <p:pic>
        <p:nvPicPr>
          <p:cNvPr id="63" name="Google Shape;63;p13"/>
          <p:cNvPicPr preferRelativeResize="0"/>
          <p:nvPr/>
        </p:nvPicPr>
        <p:blipFill>
          <a:blip r:embed="rId3">
            <a:alphaModFix/>
          </a:blip>
          <a:stretch>
            <a:fillRect/>
          </a:stretch>
        </p:blipFill>
        <p:spPr>
          <a:xfrm>
            <a:off x="5293950" y="3283875"/>
            <a:ext cx="3652450" cy="16954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4" name="Google Shape;64;p13"/>
          <p:cNvPicPr preferRelativeResize="0"/>
          <p:nvPr/>
        </p:nvPicPr>
        <p:blipFill>
          <a:blip r:embed="rId4">
            <a:alphaModFix/>
          </a:blip>
          <a:stretch>
            <a:fillRect/>
          </a:stretch>
        </p:blipFill>
        <p:spPr>
          <a:xfrm>
            <a:off x="653825" y="3178125"/>
            <a:ext cx="3138425" cy="1743075"/>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14"/>
          <p:cNvSpPr txBox="1">
            <a:spLocks noGrp="1"/>
          </p:cNvSpPr>
          <p:nvPr>
            <p:ph type="title"/>
          </p:nvPr>
        </p:nvSpPr>
        <p:spPr>
          <a:xfrm>
            <a:off x="311700" y="372500"/>
            <a:ext cx="8520600" cy="7335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a:solidFill>
                  <a:schemeClr val="dk1"/>
                </a:solidFill>
              </a:rPr>
              <a:t>Table of Contents</a:t>
            </a:r>
            <a:endParaRPr b="1">
              <a:solidFill>
                <a:schemeClr val="dk1"/>
              </a:solidFill>
            </a:endParaRPr>
          </a:p>
        </p:txBody>
      </p:sp>
      <p:sp>
        <p:nvSpPr>
          <p:cNvPr id="70" name="Google Shape;70;p14"/>
          <p:cNvSpPr txBox="1">
            <a:spLocks noGrp="1"/>
          </p:cNvSpPr>
          <p:nvPr>
            <p:ph type="body" idx="1"/>
          </p:nvPr>
        </p:nvSpPr>
        <p:spPr>
          <a:xfrm>
            <a:off x="311700" y="1468825"/>
            <a:ext cx="8520600" cy="30999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Introduction</a:t>
            </a:r>
            <a:endParaRPr>
              <a:solidFill>
                <a:schemeClr val="dk1"/>
              </a:solidFill>
              <a:latin typeface="Oswald"/>
              <a:ea typeface="Oswald"/>
              <a:cs typeface="Oswald"/>
              <a:sym typeface="Oswald"/>
            </a:endParaRPr>
          </a:p>
          <a:p>
            <a:pPr marL="457200" lvl="0" indent="-342900" algn="l" rtl="0">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Hotel brands’s main consumers</a:t>
            </a:r>
            <a:endParaRPr>
              <a:solidFill>
                <a:schemeClr val="dk1"/>
              </a:solidFill>
              <a:latin typeface="Oswald"/>
              <a:ea typeface="Oswald"/>
              <a:cs typeface="Oswald"/>
              <a:sym typeface="Oswald"/>
            </a:endParaRPr>
          </a:p>
          <a:p>
            <a:pPr marL="457200" lvl="0" indent="-342900" algn="l" rtl="0">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Nature, Scope and role of Guest Services</a:t>
            </a:r>
            <a:endParaRPr>
              <a:solidFill>
                <a:schemeClr val="dk1"/>
              </a:solidFill>
              <a:latin typeface="Oswald"/>
              <a:ea typeface="Oswald"/>
              <a:cs typeface="Oswald"/>
              <a:sym typeface="Oswald"/>
            </a:endParaRPr>
          </a:p>
          <a:p>
            <a:pPr marL="457200" lvl="0" indent="-342900" algn="l" rtl="0">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Needs to consider role of guest services</a:t>
            </a:r>
            <a:endParaRPr>
              <a:solidFill>
                <a:schemeClr val="dk1"/>
              </a:solidFill>
              <a:latin typeface="Oswald"/>
              <a:ea typeface="Oswald"/>
              <a:cs typeface="Oswald"/>
              <a:sym typeface="Oswald"/>
            </a:endParaRPr>
          </a:p>
          <a:p>
            <a:pPr marL="457200" lvl="0" indent="-342900" algn="l" rtl="0">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Importance of Hospitality and meeting guests expectations</a:t>
            </a:r>
            <a:endParaRPr>
              <a:solidFill>
                <a:schemeClr val="dk1"/>
              </a:solidFill>
              <a:latin typeface="Oswald"/>
              <a:ea typeface="Oswald"/>
              <a:cs typeface="Oswald"/>
              <a:sym typeface="Oswald"/>
            </a:endParaRPr>
          </a:p>
          <a:p>
            <a:pPr marL="457200" lvl="0" indent="-342900" algn="l" rtl="0">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Conclusion</a:t>
            </a:r>
            <a:endParaRPr>
              <a:solidFill>
                <a:schemeClr val="dk1"/>
              </a:solidFill>
              <a:latin typeface="Oswald"/>
              <a:ea typeface="Oswald"/>
              <a:cs typeface="Oswald"/>
              <a:sym typeface="Oswald"/>
            </a:endParaRPr>
          </a:p>
          <a:p>
            <a:pPr marL="457200" lvl="0" indent="-342900" algn="l" rtl="0">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References</a:t>
            </a:r>
            <a:endParaRPr>
              <a:solidFill>
                <a:schemeClr val="dk1"/>
              </a:solidFill>
              <a:latin typeface="Oswald"/>
              <a:ea typeface="Oswald"/>
              <a:cs typeface="Oswald"/>
              <a:sym typeface="Oswald"/>
            </a:endParaRPr>
          </a:p>
        </p:txBody>
      </p:sp>
      <p:pic>
        <p:nvPicPr>
          <p:cNvPr id="71" name="Google Shape;71;p14"/>
          <p:cNvPicPr preferRelativeResize="0"/>
          <p:nvPr/>
        </p:nvPicPr>
        <p:blipFill>
          <a:blip r:embed="rId3">
            <a:alphaModFix/>
          </a:blip>
          <a:stretch>
            <a:fillRect/>
          </a:stretch>
        </p:blipFill>
        <p:spPr>
          <a:xfrm>
            <a:off x="5959600" y="2670225"/>
            <a:ext cx="2790625" cy="1739025"/>
          </a:xfrm>
          <a:prstGeom prst="rect">
            <a:avLst/>
          </a:prstGeom>
          <a:ln>
            <a:noFill/>
          </a:ln>
          <a:effectLst>
            <a:softEdge rad="11250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5"/>
          <p:cNvSpPr txBox="1">
            <a:spLocks noGrp="1"/>
          </p:cNvSpPr>
          <p:nvPr>
            <p:ph type="title"/>
          </p:nvPr>
        </p:nvSpPr>
        <p:spPr>
          <a:xfrm>
            <a:off x="243300" y="222025"/>
            <a:ext cx="8520600" cy="7335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a:solidFill>
                  <a:schemeClr val="dk1"/>
                </a:solidFill>
              </a:rPr>
              <a:t>Introduction</a:t>
            </a:r>
            <a:endParaRPr b="1">
              <a:solidFill>
                <a:schemeClr val="dk1"/>
              </a:solidFill>
            </a:endParaRPr>
          </a:p>
        </p:txBody>
      </p:sp>
      <p:sp>
        <p:nvSpPr>
          <p:cNvPr id="77" name="Google Shape;77;p15"/>
          <p:cNvSpPr txBox="1">
            <a:spLocks noGrp="1"/>
          </p:cNvSpPr>
          <p:nvPr>
            <p:ph type="body" idx="1"/>
          </p:nvPr>
        </p:nvSpPr>
        <p:spPr>
          <a:xfrm>
            <a:off x="106500" y="1113175"/>
            <a:ext cx="8520600" cy="30999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Hilton Worldwide is a multinational hospitality company</a:t>
            </a:r>
            <a:endParaRPr>
              <a:solidFill>
                <a:schemeClr val="dk1"/>
              </a:solidFill>
              <a:latin typeface="Oswald"/>
              <a:ea typeface="Oswald"/>
              <a:cs typeface="Oswald"/>
              <a:sym typeface="Oswald"/>
            </a:endParaRPr>
          </a:p>
          <a:p>
            <a:pPr marL="457200" lvl="0" indent="-342900" algn="just" rtl="0">
              <a:lnSpc>
                <a:spcPct val="150000"/>
              </a:lnSpc>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It has over 18,500 hotels with 600 luxury brands across the globe</a:t>
            </a:r>
            <a:endParaRPr>
              <a:solidFill>
                <a:schemeClr val="dk1"/>
              </a:solidFill>
              <a:latin typeface="Oswald"/>
              <a:ea typeface="Oswald"/>
              <a:cs typeface="Oswald"/>
              <a:sym typeface="Oswald"/>
            </a:endParaRPr>
          </a:p>
          <a:p>
            <a:pPr marL="457200" lvl="0" indent="-342900" algn="just" rtl="0">
              <a:lnSpc>
                <a:spcPct val="150000"/>
              </a:lnSpc>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Conrad Hotel and Resorts is one of the international hotel brand of Hilton Company</a:t>
            </a:r>
            <a:endParaRPr>
              <a:solidFill>
                <a:schemeClr val="dk1"/>
              </a:solidFill>
              <a:latin typeface="Oswald"/>
              <a:ea typeface="Oswald"/>
              <a:cs typeface="Oswald"/>
              <a:sym typeface="Oswald"/>
            </a:endParaRPr>
          </a:p>
          <a:p>
            <a:pPr marL="457200" lvl="0" indent="-342900" algn="just" rtl="0">
              <a:lnSpc>
                <a:spcPct val="150000"/>
              </a:lnSpc>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It is a luxury and modern hotel brand</a:t>
            </a:r>
            <a:endParaRPr>
              <a:solidFill>
                <a:schemeClr val="dk1"/>
              </a:solidFill>
              <a:latin typeface="Oswald"/>
              <a:ea typeface="Oswald"/>
              <a:cs typeface="Oswald"/>
              <a:sym typeface="Oswald"/>
            </a:endParaRPr>
          </a:p>
        </p:txBody>
      </p:sp>
      <p:pic>
        <p:nvPicPr>
          <p:cNvPr id="78" name="Google Shape;78;p15"/>
          <p:cNvPicPr preferRelativeResize="0"/>
          <p:nvPr/>
        </p:nvPicPr>
        <p:blipFill>
          <a:blip r:embed="rId3">
            <a:alphaModFix/>
          </a:blip>
          <a:stretch>
            <a:fillRect/>
          </a:stretch>
        </p:blipFill>
        <p:spPr>
          <a:xfrm>
            <a:off x="6132500" y="546350"/>
            <a:ext cx="2631400" cy="982300"/>
          </a:xfrm>
          <a:prstGeom prst="rect">
            <a:avLst/>
          </a:prstGeom>
          <a:ln>
            <a:noFill/>
          </a:ln>
          <a:effectLst>
            <a:outerShdw blurRad="292100" dist="139700" dir="2700000" algn="tl" rotWithShape="0">
              <a:srgbClr val="333333">
                <a:alpha val="65000"/>
              </a:srgbClr>
            </a:outerShdw>
          </a:effectLst>
        </p:spPr>
      </p:pic>
      <p:pic>
        <p:nvPicPr>
          <p:cNvPr id="79" name="Google Shape;79;p15"/>
          <p:cNvPicPr preferRelativeResize="0"/>
          <p:nvPr/>
        </p:nvPicPr>
        <p:blipFill>
          <a:blip r:embed="rId4">
            <a:alphaModFix/>
          </a:blip>
          <a:stretch>
            <a:fillRect/>
          </a:stretch>
        </p:blipFill>
        <p:spPr>
          <a:xfrm>
            <a:off x="5796768" y="3192900"/>
            <a:ext cx="3091607" cy="17313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0" name="Google Shape;80;p15"/>
          <p:cNvPicPr preferRelativeResize="0"/>
          <p:nvPr/>
        </p:nvPicPr>
        <p:blipFill>
          <a:blip r:embed="rId5">
            <a:alphaModFix/>
          </a:blip>
          <a:stretch>
            <a:fillRect/>
          </a:stretch>
        </p:blipFill>
        <p:spPr>
          <a:xfrm>
            <a:off x="243301" y="3080700"/>
            <a:ext cx="3240909" cy="17313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6"/>
          <p:cNvSpPr txBox="1">
            <a:spLocks noGrp="1"/>
          </p:cNvSpPr>
          <p:nvPr>
            <p:ph type="title"/>
          </p:nvPr>
        </p:nvSpPr>
        <p:spPr>
          <a:xfrm>
            <a:off x="448500" y="249375"/>
            <a:ext cx="8520600" cy="7335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a:solidFill>
                  <a:schemeClr val="dk1"/>
                </a:solidFill>
              </a:rPr>
              <a:t>Main Consumers of Conrad Hotel and Resorts</a:t>
            </a:r>
            <a:endParaRPr b="1">
              <a:solidFill>
                <a:schemeClr val="dk1"/>
              </a:solidFill>
            </a:endParaRPr>
          </a:p>
        </p:txBody>
      </p:sp>
      <p:sp>
        <p:nvSpPr>
          <p:cNvPr id="86" name="Google Shape;86;p16"/>
          <p:cNvSpPr txBox="1">
            <a:spLocks noGrp="1"/>
          </p:cNvSpPr>
          <p:nvPr>
            <p:ph type="body" idx="1"/>
          </p:nvPr>
        </p:nvSpPr>
        <p:spPr>
          <a:xfrm>
            <a:off x="92825" y="1190125"/>
            <a:ext cx="8520600" cy="3132300"/>
          </a:xfrm>
          <a:prstGeom prst="rect">
            <a:avLst/>
          </a:prstGeom>
        </p:spPr>
        <p:txBody>
          <a:bodyPr spcFirstLastPara="1" wrap="square" lIns="91425" tIns="91425" rIns="91425" bIns="91425" anchor="t" anchorCtr="0">
            <a:normAutofit/>
          </a:bodyPr>
          <a:lstStyle/>
          <a:p>
            <a:pPr marL="457200" lvl="0" indent="-374650" algn="just" rtl="0">
              <a:lnSpc>
                <a:spcPct val="150000"/>
              </a:lnSpc>
              <a:spcBef>
                <a:spcPts val="0"/>
              </a:spcBef>
              <a:spcAft>
                <a:spcPts val="0"/>
              </a:spcAft>
              <a:buClr>
                <a:schemeClr val="dk1"/>
              </a:buClr>
              <a:buSzPts val="2300"/>
              <a:buFont typeface="Oswald"/>
              <a:buChar char="●"/>
            </a:pPr>
            <a:r>
              <a:rPr lang="en-GB" sz="1700">
                <a:solidFill>
                  <a:schemeClr val="dk1"/>
                </a:solidFill>
                <a:latin typeface="Oswald"/>
                <a:ea typeface="Oswald"/>
                <a:cs typeface="Oswald"/>
                <a:sym typeface="Oswald"/>
              </a:rPr>
              <a:t> Guests of the hotels play an essential role in the productivity and brand recognition of the hotels</a:t>
            </a:r>
            <a:endParaRPr sz="1700">
              <a:solidFill>
                <a:schemeClr val="dk1"/>
              </a:solidFill>
              <a:latin typeface="Oswald"/>
              <a:ea typeface="Oswald"/>
              <a:cs typeface="Oswald"/>
              <a:sym typeface="Oswald"/>
            </a:endParaRPr>
          </a:p>
          <a:p>
            <a:pPr marL="457200" lvl="0" indent="-336550" algn="just" rtl="0">
              <a:lnSpc>
                <a:spcPct val="150000"/>
              </a:lnSpc>
              <a:spcBef>
                <a:spcPts val="0"/>
              </a:spcBef>
              <a:spcAft>
                <a:spcPts val="0"/>
              </a:spcAft>
              <a:buClr>
                <a:schemeClr val="dk1"/>
              </a:buClr>
              <a:buSzPts val="1700"/>
              <a:buFont typeface="Oswald"/>
              <a:buChar char="●"/>
            </a:pPr>
            <a:r>
              <a:rPr lang="en-GB" sz="1700">
                <a:solidFill>
                  <a:schemeClr val="dk1"/>
                </a:solidFill>
                <a:latin typeface="Oswald"/>
                <a:ea typeface="Oswald"/>
                <a:cs typeface="Oswald"/>
                <a:sym typeface="Oswald"/>
              </a:rPr>
              <a:t>Main consumers of Conrad hotel and resorts are mainly high-status people and modern customers </a:t>
            </a:r>
            <a:endParaRPr sz="1700">
              <a:solidFill>
                <a:schemeClr val="dk1"/>
              </a:solidFill>
              <a:latin typeface="Oswald"/>
              <a:ea typeface="Oswald"/>
              <a:cs typeface="Oswald"/>
              <a:sym typeface="Oswald"/>
            </a:endParaRPr>
          </a:p>
          <a:p>
            <a:pPr marL="457200" lvl="0" indent="-336550" algn="just" rtl="0">
              <a:lnSpc>
                <a:spcPct val="150000"/>
              </a:lnSpc>
              <a:spcBef>
                <a:spcPts val="0"/>
              </a:spcBef>
              <a:spcAft>
                <a:spcPts val="0"/>
              </a:spcAft>
              <a:buClr>
                <a:schemeClr val="dk1"/>
              </a:buClr>
              <a:buSzPts val="1700"/>
              <a:buFont typeface="Oswald"/>
              <a:buChar char="●"/>
            </a:pPr>
            <a:r>
              <a:rPr lang="en-GB" sz="1700">
                <a:solidFill>
                  <a:schemeClr val="dk1"/>
                </a:solidFill>
                <a:latin typeface="Oswald"/>
                <a:ea typeface="Oswald"/>
                <a:cs typeface="Oswald"/>
                <a:sym typeface="Oswald"/>
              </a:rPr>
              <a:t> Conrad Hotel and Resorts provides its consumers with overall all the modern facilities and services</a:t>
            </a:r>
            <a:endParaRPr sz="1700">
              <a:solidFill>
                <a:schemeClr val="dk1"/>
              </a:solidFill>
              <a:latin typeface="Oswald"/>
              <a:ea typeface="Oswald"/>
              <a:cs typeface="Oswald"/>
              <a:sym typeface="Oswald"/>
            </a:endParaRPr>
          </a:p>
          <a:p>
            <a:pPr marL="457200" lvl="0" indent="-336550" algn="just" rtl="0">
              <a:lnSpc>
                <a:spcPct val="150000"/>
              </a:lnSpc>
              <a:spcBef>
                <a:spcPts val="0"/>
              </a:spcBef>
              <a:spcAft>
                <a:spcPts val="0"/>
              </a:spcAft>
              <a:buClr>
                <a:schemeClr val="dk1"/>
              </a:buClr>
              <a:buSzPts val="1700"/>
              <a:buFont typeface="Oswald"/>
              <a:buChar char="●"/>
            </a:pPr>
            <a:r>
              <a:rPr lang="en-GB" sz="1700">
                <a:solidFill>
                  <a:schemeClr val="dk1"/>
                </a:solidFill>
                <a:latin typeface="Oswald"/>
                <a:ea typeface="Oswald"/>
                <a:cs typeface="Oswald"/>
                <a:sym typeface="Oswald"/>
              </a:rPr>
              <a:t>The Hotel brand provides mobile application for its consumers</a:t>
            </a:r>
            <a:endParaRPr sz="1700">
              <a:solidFill>
                <a:schemeClr val="dk1"/>
              </a:solidFill>
              <a:latin typeface="Oswald"/>
              <a:ea typeface="Oswald"/>
              <a:cs typeface="Oswald"/>
              <a:sym typeface="Oswald"/>
            </a:endParaRPr>
          </a:p>
        </p:txBody>
      </p:sp>
      <p:pic>
        <p:nvPicPr>
          <p:cNvPr id="87" name="Google Shape;87;p16"/>
          <p:cNvPicPr preferRelativeResize="0"/>
          <p:nvPr/>
        </p:nvPicPr>
        <p:blipFill>
          <a:blip r:embed="rId3">
            <a:alphaModFix/>
          </a:blip>
          <a:stretch>
            <a:fillRect/>
          </a:stretch>
        </p:blipFill>
        <p:spPr>
          <a:xfrm>
            <a:off x="300950" y="3065125"/>
            <a:ext cx="3159975" cy="1777425"/>
          </a:xfrm>
          <a:prstGeom prst="rect">
            <a:avLst/>
          </a:prstGeom>
          <a:ln>
            <a:noFill/>
          </a:ln>
          <a:effectLst>
            <a:softEdge rad="112500"/>
          </a:effectLst>
        </p:spPr>
      </p:pic>
      <p:pic>
        <p:nvPicPr>
          <p:cNvPr id="88" name="Google Shape;88;p16"/>
          <p:cNvPicPr preferRelativeResize="0"/>
          <p:nvPr/>
        </p:nvPicPr>
        <p:blipFill>
          <a:blip r:embed="rId4">
            <a:alphaModFix/>
          </a:blip>
          <a:stretch>
            <a:fillRect/>
          </a:stretch>
        </p:blipFill>
        <p:spPr>
          <a:xfrm>
            <a:off x="5690675" y="2694875"/>
            <a:ext cx="2922750" cy="214767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17"/>
          <p:cNvSpPr txBox="1">
            <a:spLocks noGrp="1"/>
          </p:cNvSpPr>
          <p:nvPr>
            <p:ph type="title"/>
          </p:nvPr>
        </p:nvSpPr>
        <p:spPr>
          <a:xfrm>
            <a:off x="363025" y="196375"/>
            <a:ext cx="8520600" cy="733500"/>
          </a:xfrm>
          <a:prstGeom prst="rect">
            <a:avLst/>
          </a:prstGeom>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GB" b="1">
                <a:solidFill>
                  <a:schemeClr val="dk1"/>
                </a:solidFill>
              </a:rPr>
              <a:t>Nature of Guest Services at Conrad Hotel and Resorts</a:t>
            </a:r>
            <a:endParaRPr b="1">
              <a:solidFill>
                <a:schemeClr val="dk1"/>
              </a:solidFill>
            </a:endParaRPr>
          </a:p>
        </p:txBody>
      </p:sp>
      <p:sp>
        <p:nvSpPr>
          <p:cNvPr id="94" name="Google Shape;94;p17"/>
          <p:cNvSpPr txBox="1">
            <a:spLocks noGrp="1"/>
          </p:cNvSpPr>
          <p:nvPr>
            <p:ph type="body" idx="1"/>
          </p:nvPr>
        </p:nvSpPr>
        <p:spPr>
          <a:xfrm>
            <a:off x="147575" y="1021800"/>
            <a:ext cx="8520600" cy="3099900"/>
          </a:xfrm>
          <a:prstGeom prst="rect">
            <a:avLst/>
          </a:prstGeom>
        </p:spPr>
        <p:txBody>
          <a:bodyPr spcFirstLastPara="1" wrap="square" lIns="91425" tIns="91425" rIns="91425" bIns="91425" anchor="t" anchorCtr="0">
            <a:normAutofit/>
          </a:bodyPr>
          <a:lstStyle/>
          <a:p>
            <a:pPr marL="457200" lvl="0" indent="-374650" algn="just" rtl="0">
              <a:lnSpc>
                <a:spcPct val="150000"/>
              </a:lnSpc>
              <a:spcBef>
                <a:spcPts val="0"/>
              </a:spcBef>
              <a:spcAft>
                <a:spcPts val="0"/>
              </a:spcAft>
              <a:buClr>
                <a:schemeClr val="dk1"/>
              </a:buClr>
              <a:buSzPts val="2300"/>
              <a:buFont typeface="Oswald"/>
              <a:buChar char="●"/>
            </a:pPr>
            <a:r>
              <a:rPr lang="en-GB" sz="1700">
                <a:solidFill>
                  <a:schemeClr val="dk1"/>
                </a:solidFill>
                <a:latin typeface="Oswald"/>
                <a:ea typeface="Oswald"/>
                <a:cs typeface="Oswald"/>
                <a:sym typeface="Oswald"/>
              </a:rPr>
              <a:t>Services that the hotel brands deliver to their guests determine the quality standard of the hotel</a:t>
            </a:r>
            <a:endParaRPr sz="1700">
              <a:solidFill>
                <a:schemeClr val="dk1"/>
              </a:solidFill>
              <a:latin typeface="Oswald"/>
              <a:ea typeface="Oswald"/>
              <a:cs typeface="Oswald"/>
              <a:sym typeface="Oswald"/>
            </a:endParaRPr>
          </a:p>
          <a:p>
            <a:pPr marL="457200" lvl="0" indent="-336550" algn="just" rtl="0">
              <a:lnSpc>
                <a:spcPct val="150000"/>
              </a:lnSpc>
              <a:spcBef>
                <a:spcPts val="0"/>
              </a:spcBef>
              <a:spcAft>
                <a:spcPts val="0"/>
              </a:spcAft>
              <a:buClr>
                <a:schemeClr val="dk1"/>
              </a:buClr>
              <a:buSzPts val="1700"/>
              <a:buFont typeface="Oswald"/>
              <a:buChar char="●"/>
            </a:pPr>
            <a:r>
              <a:rPr lang="en-GB" sz="1700">
                <a:solidFill>
                  <a:schemeClr val="dk1"/>
                </a:solidFill>
                <a:latin typeface="Oswald"/>
                <a:ea typeface="Oswald"/>
                <a:cs typeface="Oswald"/>
                <a:sym typeface="Oswald"/>
              </a:rPr>
              <a:t>Conrad Hotel brands delivers modern and luxury services to its guests</a:t>
            </a:r>
            <a:endParaRPr sz="1700">
              <a:solidFill>
                <a:schemeClr val="dk1"/>
              </a:solidFill>
              <a:latin typeface="Oswald"/>
              <a:ea typeface="Oswald"/>
              <a:cs typeface="Oswald"/>
              <a:sym typeface="Oswald"/>
            </a:endParaRPr>
          </a:p>
          <a:p>
            <a:pPr marL="457200" lvl="0" indent="-336550" algn="just" rtl="0">
              <a:lnSpc>
                <a:spcPct val="150000"/>
              </a:lnSpc>
              <a:spcBef>
                <a:spcPts val="0"/>
              </a:spcBef>
              <a:spcAft>
                <a:spcPts val="0"/>
              </a:spcAft>
              <a:buClr>
                <a:schemeClr val="dk1"/>
              </a:buClr>
              <a:buSzPts val="1700"/>
              <a:buFont typeface="Oswald"/>
              <a:buChar char="●"/>
            </a:pPr>
            <a:r>
              <a:rPr lang="en-GB" sz="1700">
                <a:solidFill>
                  <a:schemeClr val="dk1"/>
                </a:solidFill>
                <a:latin typeface="Oswald"/>
                <a:ea typeface="Oswald"/>
                <a:cs typeface="Oswald"/>
                <a:sym typeface="Oswald"/>
              </a:rPr>
              <a:t>Guests can pre-book and personalise their experiences via mobile application of the hotel brand</a:t>
            </a:r>
            <a:endParaRPr sz="1700">
              <a:solidFill>
                <a:schemeClr val="dk1"/>
              </a:solidFill>
              <a:latin typeface="Oswald"/>
              <a:ea typeface="Oswald"/>
              <a:cs typeface="Oswald"/>
              <a:sym typeface="Oswald"/>
            </a:endParaRPr>
          </a:p>
          <a:p>
            <a:pPr marL="457200" lvl="0" indent="-336550" algn="just" rtl="0">
              <a:lnSpc>
                <a:spcPct val="150000"/>
              </a:lnSpc>
              <a:spcBef>
                <a:spcPts val="0"/>
              </a:spcBef>
              <a:spcAft>
                <a:spcPts val="0"/>
              </a:spcAft>
              <a:buClr>
                <a:schemeClr val="dk1"/>
              </a:buClr>
              <a:buSzPts val="1700"/>
              <a:buFont typeface="Oswald"/>
              <a:buChar char="●"/>
            </a:pPr>
            <a:r>
              <a:rPr lang="en-GB" sz="1700">
                <a:solidFill>
                  <a:schemeClr val="dk1"/>
                </a:solidFill>
                <a:latin typeface="Oswald"/>
                <a:ea typeface="Oswald"/>
                <a:cs typeface="Oswald"/>
                <a:sym typeface="Oswald"/>
              </a:rPr>
              <a:t>The hotel brand provides in-house golf, pool and spa</a:t>
            </a:r>
            <a:endParaRPr sz="1700">
              <a:solidFill>
                <a:schemeClr val="dk1"/>
              </a:solidFill>
              <a:latin typeface="Oswald"/>
              <a:ea typeface="Oswald"/>
              <a:cs typeface="Oswald"/>
              <a:sym typeface="Oswald"/>
            </a:endParaRPr>
          </a:p>
        </p:txBody>
      </p:sp>
      <p:pic>
        <p:nvPicPr>
          <p:cNvPr id="95" name="Google Shape;95;p17"/>
          <p:cNvPicPr preferRelativeResize="0"/>
          <p:nvPr/>
        </p:nvPicPr>
        <p:blipFill>
          <a:blip r:embed="rId3">
            <a:alphaModFix/>
          </a:blip>
          <a:stretch>
            <a:fillRect/>
          </a:stretch>
        </p:blipFill>
        <p:spPr>
          <a:xfrm>
            <a:off x="6032675" y="2681175"/>
            <a:ext cx="2722225" cy="21431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6" name="Google Shape;96;p17"/>
          <p:cNvPicPr preferRelativeResize="0"/>
          <p:nvPr/>
        </p:nvPicPr>
        <p:blipFill>
          <a:blip r:embed="rId4">
            <a:alphaModFix/>
          </a:blip>
          <a:stretch>
            <a:fillRect/>
          </a:stretch>
        </p:blipFill>
        <p:spPr>
          <a:xfrm>
            <a:off x="311700" y="3063200"/>
            <a:ext cx="3844150" cy="181245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18"/>
          <p:cNvSpPr txBox="1">
            <a:spLocks noGrp="1"/>
          </p:cNvSpPr>
          <p:nvPr>
            <p:ph type="title"/>
          </p:nvPr>
        </p:nvSpPr>
        <p:spPr>
          <a:xfrm>
            <a:off x="311700" y="235700"/>
            <a:ext cx="8520600" cy="7335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a:solidFill>
                  <a:schemeClr val="dk1"/>
                </a:solidFill>
              </a:rPr>
              <a:t>Scope of Guest Services at Conrad Hotel and Resorts</a:t>
            </a:r>
            <a:endParaRPr b="1">
              <a:solidFill>
                <a:schemeClr val="dk1"/>
              </a:solidFill>
            </a:endParaRPr>
          </a:p>
        </p:txBody>
      </p:sp>
      <p:sp>
        <p:nvSpPr>
          <p:cNvPr id="102" name="Google Shape;102;p18"/>
          <p:cNvSpPr txBox="1">
            <a:spLocks noGrp="1"/>
          </p:cNvSpPr>
          <p:nvPr>
            <p:ph type="body" idx="1"/>
          </p:nvPr>
        </p:nvSpPr>
        <p:spPr>
          <a:xfrm>
            <a:off x="120175" y="1277325"/>
            <a:ext cx="8520600" cy="30999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Conrad Hotel and Resorts forms a team of unforgettable employees</a:t>
            </a:r>
            <a:endParaRPr>
              <a:solidFill>
                <a:schemeClr val="dk1"/>
              </a:solidFill>
              <a:latin typeface="Oswald"/>
              <a:ea typeface="Oswald"/>
              <a:cs typeface="Oswald"/>
              <a:sym typeface="Oswald"/>
            </a:endParaRPr>
          </a:p>
          <a:p>
            <a:pPr marL="457200" lvl="0" indent="-342900" algn="just" rtl="0">
              <a:lnSpc>
                <a:spcPct val="150000"/>
              </a:lnSpc>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 It offer opportunities at its different hotels and resorts for the potential candidates </a:t>
            </a:r>
            <a:endParaRPr>
              <a:solidFill>
                <a:schemeClr val="dk1"/>
              </a:solidFill>
              <a:latin typeface="Oswald"/>
              <a:ea typeface="Oswald"/>
              <a:cs typeface="Oswald"/>
              <a:sym typeface="Oswald"/>
            </a:endParaRPr>
          </a:p>
          <a:p>
            <a:pPr marL="457200" lvl="0" indent="-342900" algn="just" rtl="0">
              <a:lnSpc>
                <a:spcPct val="150000"/>
              </a:lnSpc>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They provide trainings to its employees to deliver the services to VIPs </a:t>
            </a:r>
            <a:endParaRPr>
              <a:solidFill>
                <a:schemeClr val="dk1"/>
              </a:solidFill>
              <a:latin typeface="Oswald"/>
              <a:ea typeface="Oswald"/>
              <a:cs typeface="Oswald"/>
              <a:sym typeface="Oswald"/>
            </a:endParaRPr>
          </a:p>
        </p:txBody>
      </p:sp>
      <p:pic>
        <p:nvPicPr>
          <p:cNvPr id="103" name="Google Shape;103;p18"/>
          <p:cNvPicPr preferRelativeResize="0"/>
          <p:nvPr/>
        </p:nvPicPr>
        <p:blipFill>
          <a:blip r:embed="rId3">
            <a:alphaModFix/>
          </a:blip>
          <a:stretch>
            <a:fillRect/>
          </a:stretch>
        </p:blipFill>
        <p:spPr>
          <a:xfrm>
            <a:off x="5583575" y="2976075"/>
            <a:ext cx="3057200" cy="1876425"/>
          </a:xfrm>
          <a:prstGeom prst="rect">
            <a:avLst/>
          </a:prstGeom>
          <a:ln>
            <a:noFill/>
          </a:ln>
          <a:effectLst>
            <a:outerShdw blurRad="292100" dist="139700" dir="2700000" algn="tl" rotWithShape="0">
              <a:srgbClr val="333333">
                <a:alpha val="65000"/>
              </a:srgbClr>
            </a:outerShdw>
          </a:effectLst>
        </p:spPr>
      </p:pic>
      <p:pic>
        <p:nvPicPr>
          <p:cNvPr id="104" name="Google Shape;104;p18"/>
          <p:cNvPicPr preferRelativeResize="0"/>
          <p:nvPr/>
        </p:nvPicPr>
        <p:blipFill>
          <a:blip r:embed="rId4">
            <a:alphaModFix/>
          </a:blip>
          <a:stretch>
            <a:fillRect/>
          </a:stretch>
        </p:blipFill>
        <p:spPr>
          <a:xfrm>
            <a:off x="311700" y="3009301"/>
            <a:ext cx="3151500" cy="18099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19"/>
          <p:cNvSpPr txBox="1">
            <a:spLocks noGrp="1"/>
          </p:cNvSpPr>
          <p:nvPr>
            <p:ph type="title"/>
          </p:nvPr>
        </p:nvSpPr>
        <p:spPr>
          <a:xfrm>
            <a:off x="311700" y="263075"/>
            <a:ext cx="8520600" cy="7335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a:solidFill>
                  <a:schemeClr val="dk1"/>
                </a:solidFill>
              </a:rPr>
              <a:t>Role of Guest Services at Conrad Hotel and Resorts</a:t>
            </a:r>
            <a:endParaRPr b="1">
              <a:solidFill>
                <a:schemeClr val="dk1"/>
              </a:solidFill>
            </a:endParaRPr>
          </a:p>
        </p:txBody>
      </p:sp>
      <p:sp>
        <p:nvSpPr>
          <p:cNvPr id="110" name="Google Shape;110;p19"/>
          <p:cNvSpPr txBox="1">
            <a:spLocks noGrp="1"/>
          </p:cNvSpPr>
          <p:nvPr>
            <p:ph type="body" idx="1"/>
          </p:nvPr>
        </p:nvSpPr>
        <p:spPr>
          <a:xfrm>
            <a:off x="243300" y="1208900"/>
            <a:ext cx="8520600" cy="30999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Conrad Hotel and Resorts provides luxurious and modern experiences to the guests</a:t>
            </a:r>
            <a:endParaRPr>
              <a:solidFill>
                <a:schemeClr val="dk1"/>
              </a:solidFill>
              <a:latin typeface="Oswald"/>
              <a:ea typeface="Oswald"/>
              <a:cs typeface="Oswald"/>
              <a:sym typeface="Oswald"/>
            </a:endParaRPr>
          </a:p>
          <a:p>
            <a:pPr marL="457200" lvl="0" indent="-342900" algn="just" rtl="0">
              <a:lnSpc>
                <a:spcPct val="150000"/>
              </a:lnSpc>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They have implemented digital services with modern aminities</a:t>
            </a:r>
            <a:endParaRPr>
              <a:solidFill>
                <a:schemeClr val="dk1"/>
              </a:solidFill>
              <a:latin typeface="Oswald"/>
              <a:ea typeface="Oswald"/>
              <a:cs typeface="Oswald"/>
              <a:sym typeface="Oswald"/>
            </a:endParaRPr>
          </a:p>
          <a:p>
            <a:pPr marL="457200" lvl="0" indent="-342900" algn="just" rtl="0">
              <a:lnSpc>
                <a:spcPct val="150000"/>
              </a:lnSpc>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The Guest Services Agent is responsible for delivering the guest services</a:t>
            </a:r>
            <a:endParaRPr>
              <a:solidFill>
                <a:schemeClr val="dk1"/>
              </a:solidFill>
              <a:latin typeface="Oswald"/>
              <a:ea typeface="Oswald"/>
              <a:cs typeface="Oswald"/>
              <a:sym typeface="Oswald"/>
            </a:endParaRPr>
          </a:p>
        </p:txBody>
      </p:sp>
      <p:pic>
        <p:nvPicPr>
          <p:cNvPr id="111" name="Google Shape;111;p19"/>
          <p:cNvPicPr preferRelativeResize="0"/>
          <p:nvPr/>
        </p:nvPicPr>
        <p:blipFill>
          <a:blip r:embed="rId3">
            <a:alphaModFix/>
          </a:blip>
          <a:stretch>
            <a:fillRect/>
          </a:stretch>
        </p:blipFill>
        <p:spPr>
          <a:xfrm>
            <a:off x="311701" y="3232575"/>
            <a:ext cx="3076150" cy="1609725"/>
          </a:xfrm>
          <a:prstGeom prst="rect">
            <a:avLst/>
          </a:prstGeom>
          <a:ln>
            <a:noFill/>
          </a:ln>
          <a:effectLst>
            <a:outerShdw blurRad="292100" dist="139700" dir="2700000" algn="tl" rotWithShape="0">
              <a:srgbClr val="333333">
                <a:alpha val="65000"/>
              </a:srgbClr>
            </a:outerShdw>
          </a:effectLst>
        </p:spPr>
      </p:pic>
      <p:pic>
        <p:nvPicPr>
          <p:cNvPr id="112" name="Google Shape;112;p19"/>
          <p:cNvPicPr preferRelativeResize="0"/>
          <p:nvPr/>
        </p:nvPicPr>
        <p:blipFill>
          <a:blip r:embed="rId4">
            <a:alphaModFix/>
          </a:blip>
          <a:stretch>
            <a:fillRect/>
          </a:stretch>
        </p:blipFill>
        <p:spPr>
          <a:xfrm>
            <a:off x="5503100" y="2571750"/>
            <a:ext cx="3182000" cy="2016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0"/>
          <p:cNvSpPr txBox="1">
            <a:spLocks noGrp="1"/>
          </p:cNvSpPr>
          <p:nvPr>
            <p:ph type="title"/>
          </p:nvPr>
        </p:nvSpPr>
        <p:spPr>
          <a:xfrm>
            <a:off x="311700" y="304100"/>
            <a:ext cx="8520600" cy="7335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a:solidFill>
                  <a:schemeClr val="dk1"/>
                </a:solidFill>
              </a:rPr>
              <a:t>Needs to consider role of Guest Services</a:t>
            </a:r>
            <a:endParaRPr b="1">
              <a:solidFill>
                <a:schemeClr val="dk1"/>
              </a:solidFill>
            </a:endParaRPr>
          </a:p>
        </p:txBody>
      </p:sp>
      <p:sp>
        <p:nvSpPr>
          <p:cNvPr id="118" name="Google Shape;118;p20"/>
          <p:cNvSpPr txBox="1">
            <a:spLocks noGrp="1"/>
          </p:cNvSpPr>
          <p:nvPr>
            <p:ph type="body" idx="1"/>
          </p:nvPr>
        </p:nvSpPr>
        <p:spPr>
          <a:xfrm>
            <a:off x="229625" y="1222600"/>
            <a:ext cx="8520600" cy="3099900"/>
          </a:xfrm>
          <a:prstGeom prst="rect">
            <a:avLst/>
          </a:prstGeom>
        </p:spPr>
        <p:txBody>
          <a:bodyPr spcFirstLastPara="1" wrap="square" lIns="91425" tIns="91425" rIns="91425" bIns="91425" anchor="t" anchorCtr="0">
            <a:normAutofit/>
          </a:bodyPr>
          <a:lstStyle/>
          <a:p>
            <a:pPr marL="457200" lvl="0" indent="-374650" algn="just" rtl="0">
              <a:lnSpc>
                <a:spcPct val="150000"/>
              </a:lnSpc>
              <a:spcBef>
                <a:spcPts val="0"/>
              </a:spcBef>
              <a:spcAft>
                <a:spcPts val="0"/>
              </a:spcAft>
              <a:buClr>
                <a:schemeClr val="dk1"/>
              </a:buClr>
              <a:buSzPts val="2300"/>
              <a:buFont typeface="Oswald"/>
              <a:buChar char="●"/>
            </a:pPr>
            <a:r>
              <a:rPr lang="en-GB" sz="1700">
                <a:solidFill>
                  <a:schemeClr val="dk1"/>
                </a:solidFill>
                <a:latin typeface="Oswald"/>
                <a:ea typeface="Oswald"/>
                <a:cs typeface="Oswald"/>
                <a:sym typeface="Oswald"/>
              </a:rPr>
              <a:t>Guest Services Agents has to ensure that the requirements of its guests are fulfilled</a:t>
            </a:r>
            <a:endParaRPr sz="1700">
              <a:solidFill>
                <a:schemeClr val="dk1"/>
              </a:solidFill>
              <a:latin typeface="Oswald"/>
              <a:ea typeface="Oswald"/>
              <a:cs typeface="Oswald"/>
              <a:sym typeface="Oswald"/>
            </a:endParaRPr>
          </a:p>
          <a:p>
            <a:pPr marL="457200" lvl="0" indent="-336550" algn="just" rtl="0">
              <a:lnSpc>
                <a:spcPct val="150000"/>
              </a:lnSpc>
              <a:spcBef>
                <a:spcPts val="0"/>
              </a:spcBef>
              <a:spcAft>
                <a:spcPts val="0"/>
              </a:spcAft>
              <a:buClr>
                <a:schemeClr val="dk1"/>
              </a:buClr>
              <a:buSzPts val="1700"/>
              <a:buFont typeface="Oswald"/>
              <a:buChar char="●"/>
            </a:pPr>
            <a:r>
              <a:rPr lang="en-GB" sz="1700">
                <a:solidFill>
                  <a:schemeClr val="dk1"/>
                </a:solidFill>
                <a:latin typeface="Oswald"/>
                <a:ea typeface="Oswald"/>
                <a:cs typeface="Oswald"/>
                <a:sym typeface="Oswald"/>
              </a:rPr>
              <a:t>The quality of the guest services of the hotels will determine whether the guests will come back for another visit or not</a:t>
            </a:r>
            <a:endParaRPr sz="1700">
              <a:solidFill>
                <a:schemeClr val="dk1"/>
              </a:solidFill>
              <a:latin typeface="Oswald"/>
              <a:ea typeface="Oswald"/>
              <a:cs typeface="Oswald"/>
              <a:sym typeface="Oswald"/>
            </a:endParaRPr>
          </a:p>
          <a:p>
            <a:pPr marL="457200" lvl="0" indent="-336550" algn="just" rtl="0">
              <a:lnSpc>
                <a:spcPct val="150000"/>
              </a:lnSpc>
              <a:spcBef>
                <a:spcPts val="0"/>
              </a:spcBef>
              <a:spcAft>
                <a:spcPts val="0"/>
              </a:spcAft>
              <a:buClr>
                <a:schemeClr val="dk1"/>
              </a:buClr>
              <a:buSzPts val="1700"/>
              <a:buFont typeface="Oswald"/>
              <a:buChar char="●"/>
            </a:pPr>
            <a:r>
              <a:rPr lang="en-GB" sz="1700">
                <a:solidFill>
                  <a:schemeClr val="dk1"/>
                </a:solidFill>
                <a:latin typeface="Oswald"/>
                <a:ea typeface="Oswald"/>
                <a:cs typeface="Oswald"/>
                <a:sym typeface="Oswald"/>
              </a:rPr>
              <a:t> A good experiences of the guest can promote the hotel brands to other customers through word-to-word publicity </a:t>
            </a:r>
            <a:endParaRPr sz="1700">
              <a:solidFill>
                <a:schemeClr val="dk1"/>
              </a:solidFill>
              <a:latin typeface="Oswald"/>
              <a:ea typeface="Oswald"/>
              <a:cs typeface="Oswald"/>
              <a:sym typeface="Oswald"/>
            </a:endParaRPr>
          </a:p>
        </p:txBody>
      </p:sp>
      <p:pic>
        <p:nvPicPr>
          <p:cNvPr id="119" name="Google Shape;119;p20"/>
          <p:cNvPicPr preferRelativeResize="0"/>
          <p:nvPr/>
        </p:nvPicPr>
        <p:blipFill>
          <a:blip r:embed="rId3">
            <a:alphaModFix/>
          </a:blip>
          <a:stretch>
            <a:fillRect/>
          </a:stretch>
        </p:blipFill>
        <p:spPr>
          <a:xfrm>
            <a:off x="3214700" y="3018200"/>
            <a:ext cx="3611375" cy="18380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21"/>
          <p:cNvSpPr txBox="1">
            <a:spLocks noGrp="1"/>
          </p:cNvSpPr>
          <p:nvPr>
            <p:ph type="title"/>
          </p:nvPr>
        </p:nvSpPr>
        <p:spPr>
          <a:xfrm>
            <a:off x="311700" y="263075"/>
            <a:ext cx="8520600" cy="733500"/>
          </a:xfrm>
          <a:prstGeom prst="rect">
            <a:avLst/>
          </a:prstGeom>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GB" b="1">
                <a:solidFill>
                  <a:schemeClr val="dk1"/>
                </a:solidFill>
              </a:rPr>
              <a:t>Importance of Hospitality and Meeting Guest Expectations</a:t>
            </a:r>
            <a:endParaRPr b="1">
              <a:solidFill>
                <a:schemeClr val="dk1"/>
              </a:solidFill>
            </a:endParaRPr>
          </a:p>
        </p:txBody>
      </p:sp>
      <p:sp>
        <p:nvSpPr>
          <p:cNvPr id="125" name="Google Shape;125;p21"/>
          <p:cNvSpPr txBox="1">
            <a:spLocks noGrp="1"/>
          </p:cNvSpPr>
          <p:nvPr>
            <p:ph type="body" idx="1"/>
          </p:nvPr>
        </p:nvSpPr>
        <p:spPr>
          <a:xfrm>
            <a:off x="229625" y="1359400"/>
            <a:ext cx="8520600" cy="30999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Hospitality sector contributes significantly to the UK’s economy</a:t>
            </a:r>
            <a:endParaRPr>
              <a:solidFill>
                <a:schemeClr val="dk1"/>
              </a:solidFill>
              <a:latin typeface="Oswald"/>
              <a:ea typeface="Oswald"/>
              <a:cs typeface="Oswald"/>
              <a:sym typeface="Oswald"/>
            </a:endParaRPr>
          </a:p>
          <a:p>
            <a:pPr marL="457200" lvl="0" indent="-342900" algn="just" rtl="0">
              <a:lnSpc>
                <a:spcPct val="150000"/>
              </a:lnSpc>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It also provides many job opportunities</a:t>
            </a:r>
            <a:endParaRPr>
              <a:solidFill>
                <a:schemeClr val="dk1"/>
              </a:solidFill>
              <a:latin typeface="Oswald"/>
              <a:ea typeface="Oswald"/>
              <a:cs typeface="Oswald"/>
              <a:sym typeface="Oswald"/>
            </a:endParaRPr>
          </a:p>
          <a:p>
            <a:pPr marL="457200" lvl="0" indent="-342900" algn="just" rtl="0">
              <a:lnSpc>
                <a:spcPct val="150000"/>
              </a:lnSpc>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Conrad Hotel and Resorts meets its guest expectations by modern facilities</a:t>
            </a:r>
            <a:endParaRPr>
              <a:solidFill>
                <a:schemeClr val="dk1"/>
              </a:solidFill>
              <a:latin typeface="Oswald"/>
              <a:ea typeface="Oswald"/>
              <a:cs typeface="Oswald"/>
              <a:sym typeface="Oswald"/>
            </a:endParaRPr>
          </a:p>
          <a:p>
            <a:pPr marL="457200" lvl="0" indent="-342900" algn="just" rtl="0">
              <a:lnSpc>
                <a:spcPct val="150000"/>
              </a:lnSpc>
              <a:spcBef>
                <a:spcPts val="0"/>
              </a:spcBef>
              <a:spcAft>
                <a:spcPts val="0"/>
              </a:spcAft>
              <a:buClr>
                <a:schemeClr val="dk1"/>
              </a:buClr>
              <a:buSzPts val="1800"/>
              <a:buFont typeface="Oswald"/>
              <a:buChar char="●"/>
            </a:pPr>
            <a:r>
              <a:rPr lang="en-GB">
                <a:solidFill>
                  <a:schemeClr val="dk1"/>
                </a:solidFill>
                <a:latin typeface="Oswald"/>
                <a:ea typeface="Oswald"/>
                <a:cs typeface="Oswald"/>
                <a:sym typeface="Oswald"/>
              </a:rPr>
              <a:t>Services like online check-in and self-kiosks can meet guest expectation</a:t>
            </a:r>
            <a:endParaRPr>
              <a:solidFill>
                <a:schemeClr val="dk1"/>
              </a:solidFill>
              <a:latin typeface="Oswald"/>
              <a:ea typeface="Oswald"/>
              <a:cs typeface="Oswald"/>
              <a:sym typeface="Oswald"/>
            </a:endParaRPr>
          </a:p>
        </p:txBody>
      </p:sp>
      <p:pic>
        <p:nvPicPr>
          <p:cNvPr id="126" name="Google Shape;126;p21"/>
          <p:cNvPicPr preferRelativeResize="0"/>
          <p:nvPr/>
        </p:nvPicPr>
        <p:blipFill>
          <a:blip r:embed="rId3">
            <a:alphaModFix/>
          </a:blip>
          <a:stretch>
            <a:fillRect/>
          </a:stretch>
        </p:blipFill>
        <p:spPr>
          <a:xfrm>
            <a:off x="2448625" y="3146275"/>
            <a:ext cx="3939700" cy="17964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2"/>
          <p:cNvSpPr txBox="1">
            <a:spLocks noGrp="1"/>
          </p:cNvSpPr>
          <p:nvPr>
            <p:ph type="title"/>
          </p:nvPr>
        </p:nvSpPr>
        <p:spPr>
          <a:xfrm>
            <a:off x="311700" y="198075"/>
            <a:ext cx="8520600" cy="7335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a:solidFill>
                  <a:schemeClr val="dk1"/>
                </a:solidFill>
              </a:rPr>
              <a:t>Conclusion</a:t>
            </a:r>
            <a:endParaRPr b="1">
              <a:solidFill>
                <a:schemeClr val="dk1"/>
              </a:solidFill>
            </a:endParaRPr>
          </a:p>
        </p:txBody>
      </p:sp>
      <p:sp>
        <p:nvSpPr>
          <p:cNvPr id="132" name="Google Shape;132;p22"/>
          <p:cNvSpPr txBox="1">
            <a:spLocks noGrp="1"/>
          </p:cNvSpPr>
          <p:nvPr>
            <p:ph type="body" idx="1"/>
          </p:nvPr>
        </p:nvSpPr>
        <p:spPr>
          <a:xfrm>
            <a:off x="69725" y="1108850"/>
            <a:ext cx="8520600" cy="3099900"/>
          </a:xfrm>
          <a:prstGeom prst="rect">
            <a:avLst/>
          </a:prstGeom>
        </p:spPr>
        <p:txBody>
          <a:bodyPr spcFirstLastPara="1" wrap="square" lIns="91425" tIns="91425" rIns="91425" bIns="91425" anchor="t" anchorCtr="0">
            <a:normAutofit/>
          </a:bodyPr>
          <a:lstStyle/>
          <a:p>
            <a:pPr marL="457200" lvl="0" indent="-374650" algn="just" rtl="0">
              <a:lnSpc>
                <a:spcPct val="150000"/>
              </a:lnSpc>
              <a:spcBef>
                <a:spcPts val="0"/>
              </a:spcBef>
              <a:spcAft>
                <a:spcPts val="0"/>
              </a:spcAft>
              <a:buClr>
                <a:schemeClr val="dk1"/>
              </a:buClr>
              <a:buSzPts val="2300"/>
              <a:buFont typeface="Oswald"/>
              <a:buChar char="●"/>
            </a:pPr>
            <a:r>
              <a:rPr lang="en-GB" sz="1700">
                <a:solidFill>
                  <a:schemeClr val="dk1"/>
                </a:solidFill>
                <a:latin typeface="Oswald"/>
                <a:ea typeface="Oswald"/>
                <a:cs typeface="Oswald"/>
                <a:sym typeface="Oswald"/>
              </a:rPr>
              <a:t>Conrad Hotel and Resorts focus on high-class and new generation consumers for its luxurious and modern services</a:t>
            </a:r>
            <a:endParaRPr sz="1700">
              <a:solidFill>
                <a:schemeClr val="dk1"/>
              </a:solidFill>
              <a:latin typeface="Oswald"/>
              <a:ea typeface="Oswald"/>
              <a:cs typeface="Oswald"/>
              <a:sym typeface="Oswald"/>
            </a:endParaRPr>
          </a:p>
          <a:p>
            <a:pPr marL="457200" lvl="0" indent="-336550" algn="just" rtl="0">
              <a:lnSpc>
                <a:spcPct val="150000"/>
              </a:lnSpc>
              <a:spcBef>
                <a:spcPts val="0"/>
              </a:spcBef>
              <a:spcAft>
                <a:spcPts val="0"/>
              </a:spcAft>
              <a:buClr>
                <a:schemeClr val="dk1"/>
              </a:buClr>
              <a:buSzPts val="1700"/>
              <a:buFont typeface="Oswald"/>
              <a:buChar char="●"/>
            </a:pPr>
            <a:r>
              <a:rPr lang="en-GB" sz="1700">
                <a:solidFill>
                  <a:schemeClr val="dk1"/>
                </a:solidFill>
                <a:latin typeface="Oswald"/>
                <a:ea typeface="Oswald"/>
                <a:cs typeface="Oswald"/>
                <a:sym typeface="Oswald"/>
              </a:rPr>
              <a:t>It provides several activities to the guest</a:t>
            </a:r>
            <a:endParaRPr sz="1700">
              <a:solidFill>
                <a:schemeClr val="dk1"/>
              </a:solidFill>
              <a:latin typeface="Oswald"/>
              <a:ea typeface="Oswald"/>
              <a:cs typeface="Oswald"/>
              <a:sym typeface="Oswald"/>
            </a:endParaRPr>
          </a:p>
          <a:p>
            <a:pPr marL="457200" lvl="0" indent="-336550" algn="just" rtl="0">
              <a:lnSpc>
                <a:spcPct val="150000"/>
              </a:lnSpc>
              <a:spcBef>
                <a:spcPts val="0"/>
              </a:spcBef>
              <a:spcAft>
                <a:spcPts val="0"/>
              </a:spcAft>
              <a:buClr>
                <a:schemeClr val="dk1"/>
              </a:buClr>
              <a:buSzPts val="1700"/>
              <a:buFont typeface="Oswald"/>
              <a:buChar char="●"/>
            </a:pPr>
            <a:r>
              <a:rPr lang="en-GB" sz="1700">
                <a:solidFill>
                  <a:schemeClr val="dk1"/>
                </a:solidFill>
                <a:latin typeface="Oswald"/>
                <a:ea typeface="Oswald"/>
                <a:cs typeface="Oswald"/>
                <a:sym typeface="Oswald"/>
              </a:rPr>
              <a:t>Hospitality industry is significant for the country’s economy</a:t>
            </a:r>
            <a:endParaRPr sz="1700">
              <a:solidFill>
                <a:schemeClr val="dk1"/>
              </a:solidFill>
              <a:latin typeface="Oswald"/>
              <a:ea typeface="Oswald"/>
              <a:cs typeface="Oswald"/>
              <a:sym typeface="Oswald"/>
            </a:endParaRPr>
          </a:p>
          <a:p>
            <a:pPr marL="457200" lvl="0" indent="-336550" algn="just" rtl="0">
              <a:lnSpc>
                <a:spcPct val="150000"/>
              </a:lnSpc>
              <a:spcBef>
                <a:spcPts val="0"/>
              </a:spcBef>
              <a:spcAft>
                <a:spcPts val="0"/>
              </a:spcAft>
              <a:buClr>
                <a:schemeClr val="dk1"/>
              </a:buClr>
              <a:buSzPts val="1700"/>
              <a:buFont typeface="Oswald"/>
              <a:buChar char="●"/>
            </a:pPr>
            <a:r>
              <a:rPr lang="en-GB" sz="1700">
                <a:solidFill>
                  <a:schemeClr val="dk1"/>
                </a:solidFill>
                <a:latin typeface="Oswald"/>
                <a:ea typeface="Oswald"/>
                <a:cs typeface="Oswald"/>
                <a:sym typeface="Oswald"/>
              </a:rPr>
              <a:t>Hotel brands have to fulfill the requirements and expectations of its consumers to increase productivity </a:t>
            </a:r>
            <a:endParaRPr sz="1700">
              <a:solidFill>
                <a:schemeClr val="dk1"/>
              </a:solidFill>
              <a:latin typeface="Oswald"/>
              <a:ea typeface="Oswald"/>
              <a:cs typeface="Oswald"/>
              <a:sym typeface="Oswald"/>
            </a:endParaRPr>
          </a:p>
          <a:p>
            <a:pPr marL="457200" lvl="0" indent="-336550" algn="just" rtl="0">
              <a:lnSpc>
                <a:spcPct val="150000"/>
              </a:lnSpc>
              <a:spcBef>
                <a:spcPts val="0"/>
              </a:spcBef>
              <a:spcAft>
                <a:spcPts val="0"/>
              </a:spcAft>
              <a:buClr>
                <a:schemeClr val="dk1"/>
              </a:buClr>
              <a:buSzPts val="1700"/>
              <a:buFont typeface="Oswald"/>
              <a:buChar char="●"/>
            </a:pPr>
            <a:r>
              <a:rPr lang="en-GB" sz="1700">
                <a:solidFill>
                  <a:schemeClr val="dk1"/>
                </a:solidFill>
                <a:latin typeface="Oswald"/>
                <a:ea typeface="Oswald"/>
                <a:cs typeface="Oswald"/>
                <a:sym typeface="Oswald"/>
              </a:rPr>
              <a:t>Hospitality sector also offers several opportunities to the people</a:t>
            </a:r>
            <a:endParaRPr sz="1700">
              <a:solidFill>
                <a:schemeClr val="dk1"/>
              </a:solidFill>
              <a:latin typeface="Oswald"/>
              <a:ea typeface="Oswald"/>
              <a:cs typeface="Oswald"/>
              <a:sym typeface="Oswald"/>
            </a:endParaRPr>
          </a:p>
        </p:txBody>
      </p:sp>
      <p:pic>
        <p:nvPicPr>
          <p:cNvPr id="133" name="Google Shape;133;p22"/>
          <p:cNvPicPr preferRelativeResize="0"/>
          <p:nvPr/>
        </p:nvPicPr>
        <p:blipFill>
          <a:blip r:embed="rId3">
            <a:alphaModFix/>
          </a:blip>
          <a:stretch>
            <a:fillRect/>
          </a:stretch>
        </p:blipFill>
        <p:spPr>
          <a:xfrm>
            <a:off x="6070300" y="3397075"/>
            <a:ext cx="2708550" cy="1667300"/>
          </a:xfrm>
          <a:prstGeom prst="rect">
            <a:avLst/>
          </a:prstGeom>
          <a:ln>
            <a:noFill/>
          </a:ln>
          <a:effectLst>
            <a:softEdge rad="112500"/>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3"/>
          <p:cNvSpPr txBox="1">
            <a:spLocks noGrp="1"/>
          </p:cNvSpPr>
          <p:nvPr>
            <p:ph type="title"/>
          </p:nvPr>
        </p:nvSpPr>
        <p:spPr>
          <a:xfrm>
            <a:off x="311700" y="276750"/>
            <a:ext cx="8520600" cy="7335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a:solidFill>
                  <a:schemeClr val="dk1"/>
                </a:solidFill>
              </a:rPr>
              <a:t>References</a:t>
            </a:r>
            <a:endParaRPr b="1">
              <a:solidFill>
                <a:schemeClr val="dk1"/>
              </a:solidFill>
            </a:endParaRPr>
          </a:p>
        </p:txBody>
      </p:sp>
      <p:sp>
        <p:nvSpPr>
          <p:cNvPr id="139" name="Google Shape;139;p23"/>
          <p:cNvSpPr txBox="1">
            <a:spLocks noGrp="1"/>
          </p:cNvSpPr>
          <p:nvPr>
            <p:ph type="body" idx="1"/>
          </p:nvPr>
        </p:nvSpPr>
        <p:spPr>
          <a:xfrm>
            <a:off x="174875" y="1140500"/>
            <a:ext cx="8520600" cy="30999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700">
                <a:solidFill>
                  <a:schemeClr val="dk1"/>
                </a:solidFill>
                <a:latin typeface="Oswald"/>
                <a:ea typeface="Oswald"/>
                <a:cs typeface="Oswald"/>
                <a:sym typeface="Oswald"/>
              </a:rPr>
              <a:t>Hilton.com. (2019). </a:t>
            </a:r>
            <a:r>
              <a:rPr lang="en-GB" sz="700" i="1">
                <a:solidFill>
                  <a:schemeClr val="dk1"/>
                </a:solidFill>
                <a:latin typeface="Oswald"/>
                <a:ea typeface="Oswald"/>
                <a:cs typeface="Oswald"/>
                <a:sym typeface="Oswald"/>
              </a:rPr>
              <a:t>Hilton Brands | Global Hospitality Company</a:t>
            </a:r>
            <a:r>
              <a:rPr lang="en-GB" sz="700">
                <a:solidFill>
                  <a:schemeClr val="dk1"/>
                </a:solidFill>
                <a:latin typeface="Oswald"/>
                <a:ea typeface="Oswald"/>
                <a:cs typeface="Oswald"/>
                <a:sym typeface="Oswald"/>
              </a:rPr>
              <a:t>. [online] Available &gt;at:&lt; https://www.hilton.com/en/corporate/ [Accessed 22 May 2023].</a:t>
            </a:r>
            <a:endParaRPr sz="700">
              <a:solidFill>
                <a:schemeClr val="dk1"/>
              </a:solidFill>
              <a:latin typeface="Oswald"/>
              <a:ea typeface="Oswald"/>
              <a:cs typeface="Oswald"/>
              <a:sym typeface="Oswald"/>
            </a:endParaRPr>
          </a:p>
          <a:p>
            <a:pPr marL="0" lvl="0" indent="0" algn="just" rtl="0">
              <a:lnSpc>
                <a:spcPct val="150000"/>
              </a:lnSpc>
              <a:spcBef>
                <a:spcPts val="1200"/>
              </a:spcBef>
              <a:spcAft>
                <a:spcPts val="0"/>
              </a:spcAft>
              <a:buNone/>
            </a:pPr>
            <a:r>
              <a:rPr lang="en-GB" sz="700">
                <a:solidFill>
                  <a:schemeClr val="dk1"/>
                </a:solidFill>
                <a:latin typeface="Oswald"/>
                <a:ea typeface="Oswald"/>
                <a:cs typeface="Oswald"/>
                <a:sym typeface="Oswald"/>
              </a:rPr>
              <a:t>Hilton Worldwide Holdings | HLT Stock Price, Company Overview &amp; News. (2023). </a:t>
            </a:r>
            <a:r>
              <a:rPr lang="en-GB" sz="700" i="1">
                <a:solidFill>
                  <a:schemeClr val="dk1"/>
                </a:solidFill>
                <a:latin typeface="Oswald"/>
                <a:ea typeface="Oswald"/>
                <a:cs typeface="Oswald"/>
                <a:sym typeface="Oswald"/>
              </a:rPr>
              <a:t>Forbes</a:t>
            </a:r>
            <a:r>
              <a:rPr lang="en-GB" sz="700">
                <a:solidFill>
                  <a:schemeClr val="dk1"/>
                </a:solidFill>
                <a:latin typeface="Oswald"/>
                <a:ea typeface="Oswald"/>
                <a:cs typeface="Oswald"/>
                <a:sym typeface="Oswald"/>
              </a:rPr>
              <a:t>. [online] Available &gt;at:&lt; https://www.forbes.com/companies/hilton-worldwide-holdings/?sh=6050b3cb39df [Accessed 22 May 2023].</a:t>
            </a:r>
            <a:endParaRPr sz="700">
              <a:solidFill>
                <a:schemeClr val="dk1"/>
              </a:solidFill>
              <a:latin typeface="Oswald"/>
              <a:ea typeface="Oswald"/>
              <a:cs typeface="Oswald"/>
              <a:sym typeface="Oswald"/>
            </a:endParaRPr>
          </a:p>
          <a:p>
            <a:pPr marL="0" lvl="0" indent="0" algn="just" rtl="0">
              <a:lnSpc>
                <a:spcPct val="150000"/>
              </a:lnSpc>
              <a:spcBef>
                <a:spcPts val="1200"/>
              </a:spcBef>
              <a:spcAft>
                <a:spcPts val="0"/>
              </a:spcAft>
              <a:buNone/>
            </a:pPr>
            <a:r>
              <a:rPr lang="en-GB" sz="700">
                <a:solidFill>
                  <a:schemeClr val="dk1"/>
                </a:solidFill>
                <a:latin typeface="Oswald"/>
                <a:ea typeface="Oswald"/>
                <a:cs typeface="Oswald"/>
                <a:sym typeface="Oswald"/>
              </a:rPr>
              <a:t>Hilton.com. (2023). </a:t>
            </a:r>
            <a:r>
              <a:rPr lang="en-GB" sz="700" i="1">
                <a:solidFill>
                  <a:schemeClr val="dk1"/>
                </a:solidFill>
                <a:latin typeface="Oswald"/>
                <a:ea typeface="Oswald"/>
                <a:cs typeface="Oswald"/>
                <a:sym typeface="Oswald"/>
              </a:rPr>
              <a:t>Conrad Hotels and Resorts - Luxury Accommodations</a:t>
            </a:r>
            <a:r>
              <a:rPr lang="en-GB" sz="700">
                <a:solidFill>
                  <a:schemeClr val="dk1"/>
                </a:solidFill>
                <a:latin typeface="Oswald"/>
                <a:ea typeface="Oswald"/>
                <a:cs typeface="Oswald"/>
                <a:sym typeface="Oswald"/>
              </a:rPr>
              <a:t>. [online] Available &gt;at:&lt; https://www.hilton.com/en/brands/conrad-hotels/ [Accessed 22 May 2023].</a:t>
            </a:r>
            <a:endParaRPr sz="700">
              <a:solidFill>
                <a:schemeClr val="dk1"/>
              </a:solidFill>
              <a:latin typeface="Oswald"/>
              <a:ea typeface="Oswald"/>
              <a:cs typeface="Oswald"/>
              <a:sym typeface="Oswald"/>
            </a:endParaRPr>
          </a:p>
          <a:p>
            <a:pPr marL="0" lvl="0" indent="0" algn="just" rtl="0">
              <a:lnSpc>
                <a:spcPct val="150000"/>
              </a:lnSpc>
              <a:spcBef>
                <a:spcPts val="1200"/>
              </a:spcBef>
              <a:spcAft>
                <a:spcPts val="0"/>
              </a:spcAft>
              <a:buNone/>
            </a:pPr>
            <a:r>
              <a:rPr lang="en-GB" sz="700">
                <a:solidFill>
                  <a:schemeClr val="dk1"/>
                </a:solidFill>
                <a:latin typeface="Oswald"/>
                <a:ea typeface="Oswald"/>
                <a:cs typeface="Oswald"/>
                <a:sym typeface="Oswald"/>
              </a:rPr>
              <a:t>Businesswire., (2019). </a:t>
            </a:r>
            <a:r>
              <a:rPr lang="en-GB" sz="700" i="1">
                <a:solidFill>
                  <a:schemeClr val="dk1"/>
                </a:solidFill>
                <a:latin typeface="Oswald"/>
                <a:ea typeface="Oswald"/>
                <a:cs typeface="Oswald"/>
                <a:sym typeface="Oswald"/>
              </a:rPr>
              <a:t>Conrad Hotels &amp; Resorts Launches Conrad Concierge, New Level of Personalized Service for Today’s Luxury Traveler</a:t>
            </a:r>
            <a:r>
              <a:rPr lang="en-GB" sz="700">
                <a:solidFill>
                  <a:schemeClr val="dk1"/>
                </a:solidFill>
                <a:latin typeface="Oswald"/>
                <a:ea typeface="Oswald"/>
                <a:cs typeface="Oswald"/>
                <a:sym typeface="Oswald"/>
              </a:rPr>
              <a:t>. [online] Available &gt;at:&lt; https://www.businesswire.com/news/home/20121126005358/en/Conrad-Hotels-Resorts-Launches-Conrad-Concierge-New-Level-of-Personalized-Service-for-Today%E2%80%99s-Luxury-Traveler [Accessed 22 May 2023].</a:t>
            </a:r>
            <a:endParaRPr sz="700">
              <a:solidFill>
                <a:schemeClr val="dk1"/>
              </a:solidFill>
              <a:latin typeface="Oswald"/>
              <a:ea typeface="Oswald"/>
              <a:cs typeface="Oswald"/>
              <a:sym typeface="Oswald"/>
            </a:endParaRPr>
          </a:p>
          <a:p>
            <a:pPr marL="0" lvl="0" indent="0" algn="just" rtl="0">
              <a:lnSpc>
                <a:spcPct val="150000"/>
              </a:lnSpc>
              <a:spcBef>
                <a:spcPts val="1200"/>
              </a:spcBef>
              <a:spcAft>
                <a:spcPts val="0"/>
              </a:spcAft>
              <a:buNone/>
            </a:pPr>
            <a:r>
              <a:rPr lang="en-GB" sz="700">
                <a:solidFill>
                  <a:schemeClr val="dk1"/>
                </a:solidFill>
                <a:highlight>
                  <a:srgbClr val="FFFFFF"/>
                </a:highlight>
                <a:latin typeface="Oswald"/>
                <a:ea typeface="Oswald"/>
                <a:cs typeface="Oswald"/>
                <a:sym typeface="Oswald"/>
              </a:rPr>
              <a:t>Deng, J., (2022). Hotel Brands and the Impact of Brand Differentiation on the Success of the Global Hotel Brands. </a:t>
            </a:r>
            <a:r>
              <a:rPr lang="en-GB" sz="700" i="1">
                <a:solidFill>
                  <a:schemeClr val="dk1"/>
                </a:solidFill>
                <a:highlight>
                  <a:srgbClr val="FFFFFF"/>
                </a:highlight>
                <a:latin typeface="Oswald"/>
                <a:ea typeface="Oswald"/>
                <a:cs typeface="Oswald"/>
                <a:sym typeface="Oswald"/>
              </a:rPr>
              <a:t>Highlights in Business, Economics and Management</a:t>
            </a:r>
            <a:r>
              <a:rPr lang="en-GB" sz="700">
                <a:solidFill>
                  <a:schemeClr val="dk1"/>
                </a:solidFill>
                <a:highlight>
                  <a:srgbClr val="FFFFFF"/>
                </a:highlight>
                <a:latin typeface="Oswald"/>
                <a:ea typeface="Oswald"/>
                <a:cs typeface="Oswald"/>
                <a:sym typeface="Oswald"/>
              </a:rPr>
              <a:t>, </a:t>
            </a:r>
            <a:r>
              <a:rPr lang="en-GB" sz="700" i="1">
                <a:solidFill>
                  <a:schemeClr val="dk1"/>
                </a:solidFill>
                <a:highlight>
                  <a:srgbClr val="FFFFFF"/>
                </a:highlight>
                <a:latin typeface="Oswald"/>
                <a:ea typeface="Oswald"/>
                <a:cs typeface="Oswald"/>
                <a:sym typeface="Oswald"/>
              </a:rPr>
              <a:t>1</a:t>
            </a:r>
            <a:r>
              <a:rPr lang="en-GB" sz="700">
                <a:solidFill>
                  <a:schemeClr val="dk1"/>
                </a:solidFill>
                <a:highlight>
                  <a:srgbClr val="FFFFFF"/>
                </a:highlight>
                <a:latin typeface="Oswald"/>
                <a:ea typeface="Oswald"/>
                <a:cs typeface="Oswald"/>
                <a:sym typeface="Oswald"/>
              </a:rPr>
              <a:t>, pp.265-276.</a:t>
            </a:r>
            <a:endParaRPr sz="700">
              <a:solidFill>
                <a:schemeClr val="dk1"/>
              </a:solidFill>
              <a:latin typeface="Oswald"/>
              <a:ea typeface="Oswald"/>
              <a:cs typeface="Oswald"/>
              <a:sym typeface="Oswald"/>
            </a:endParaRPr>
          </a:p>
          <a:p>
            <a:pPr marL="0" lvl="0" indent="0" algn="just" rtl="0">
              <a:lnSpc>
                <a:spcPct val="150000"/>
              </a:lnSpc>
              <a:spcBef>
                <a:spcPts val="1200"/>
              </a:spcBef>
              <a:spcAft>
                <a:spcPts val="0"/>
              </a:spcAft>
              <a:buNone/>
            </a:pPr>
            <a:r>
              <a:rPr lang="en-GB" sz="700">
                <a:solidFill>
                  <a:schemeClr val="dk1"/>
                </a:solidFill>
                <a:latin typeface="Oswald"/>
                <a:ea typeface="Oswald"/>
                <a:cs typeface="Oswald"/>
                <a:sym typeface="Oswald"/>
              </a:rPr>
              <a:t>‌</a:t>
            </a:r>
            <a:r>
              <a:rPr lang="en-GB" sz="700">
                <a:solidFill>
                  <a:schemeClr val="dk1"/>
                </a:solidFill>
                <a:highlight>
                  <a:srgbClr val="FFFFFF"/>
                </a:highlight>
                <a:latin typeface="Oswald"/>
                <a:ea typeface="Oswald"/>
                <a:cs typeface="Oswald"/>
                <a:sym typeface="Oswald"/>
              </a:rPr>
              <a:t>Banyeva, I., Lebedieva, N., Parfinenko, T., Velychko, O., Petrova, O. and Peresichna, S., (2023). Digital Tools of Marketing Strategies in Hotel Branding. </a:t>
            </a:r>
            <a:r>
              <a:rPr lang="en-GB" sz="700" i="1">
                <a:solidFill>
                  <a:schemeClr val="dk1"/>
                </a:solidFill>
                <a:highlight>
                  <a:srgbClr val="FFFFFF"/>
                </a:highlight>
                <a:latin typeface="Oswald"/>
                <a:ea typeface="Oswald"/>
                <a:cs typeface="Oswald"/>
                <a:sym typeface="Oswald"/>
              </a:rPr>
              <a:t>Journal of Information Technology Management</a:t>
            </a:r>
            <a:r>
              <a:rPr lang="en-GB" sz="700">
                <a:solidFill>
                  <a:schemeClr val="dk1"/>
                </a:solidFill>
                <a:highlight>
                  <a:srgbClr val="FFFFFF"/>
                </a:highlight>
                <a:latin typeface="Oswald"/>
                <a:ea typeface="Oswald"/>
                <a:cs typeface="Oswald"/>
                <a:sym typeface="Oswald"/>
              </a:rPr>
              <a:t>, </a:t>
            </a:r>
            <a:r>
              <a:rPr lang="en-GB" sz="700" i="1">
                <a:solidFill>
                  <a:schemeClr val="dk1"/>
                </a:solidFill>
                <a:highlight>
                  <a:srgbClr val="FFFFFF"/>
                </a:highlight>
                <a:latin typeface="Oswald"/>
                <a:ea typeface="Oswald"/>
                <a:cs typeface="Oswald"/>
                <a:sym typeface="Oswald"/>
              </a:rPr>
              <a:t>15</a:t>
            </a:r>
            <a:r>
              <a:rPr lang="en-GB" sz="700">
                <a:solidFill>
                  <a:schemeClr val="dk1"/>
                </a:solidFill>
                <a:highlight>
                  <a:srgbClr val="FFFFFF"/>
                </a:highlight>
                <a:latin typeface="Oswald"/>
                <a:ea typeface="Oswald"/>
                <a:cs typeface="Oswald"/>
                <a:sym typeface="Oswald"/>
              </a:rPr>
              <a:t>(1), pp.62-88.</a:t>
            </a:r>
            <a:endParaRPr sz="700">
              <a:solidFill>
                <a:schemeClr val="dk1"/>
              </a:solidFill>
              <a:highlight>
                <a:srgbClr val="FFFFFF"/>
              </a:highlight>
              <a:latin typeface="Oswald"/>
              <a:ea typeface="Oswald"/>
              <a:cs typeface="Oswald"/>
              <a:sym typeface="Oswald"/>
            </a:endParaRPr>
          </a:p>
          <a:p>
            <a:pPr marL="0" lvl="0" indent="0" algn="just" rtl="0">
              <a:lnSpc>
                <a:spcPct val="150000"/>
              </a:lnSpc>
              <a:spcBef>
                <a:spcPts val="1200"/>
              </a:spcBef>
              <a:spcAft>
                <a:spcPts val="0"/>
              </a:spcAft>
              <a:buNone/>
            </a:pPr>
            <a:r>
              <a:rPr lang="en-GB" sz="700">
                <a:solidFill>
                  <a:schemeClr val="dk1"/>
                </a:solidFill>
                <a:highlight>
                  <a:srgbClr val="FFFFFF"/>
                </a:highlight>
                <a:latin typeface="Oswald"/>
                <a:ea typeface="Oswald"/>
                <a:cs typeface="Oswald"/>
                <a:sym typeface="Oswald"/>
              </a:rPr>
              <a:t>Tien, L., (2019). Improving customer service within Asian culture at Hilton hotel.</a:t>
            </a:r>
            <a:endParaRPr sz="700">
              <a:solidFill>
                <a:schemeClr val="dk1"/>
              </a:solidFill>
              <a:highlight>
                <a:srgbClr val="FFFFFF"/>
              </a:highlight>
              <a:latin typeface="Oswald"/>
              <a:ea typeface="Oswald"/>
              <a:cs typeface="Oswald"/>
              <a:sym typeface="Oswald"/>
            </a:endParaRPr>
          </a:p>
          <a:p>
            <a:pPr marL="0" lvl="0" indent="0" algn="just" rtl="0">
              <a:lnSpc>
                <a:spcPct val="150000"/>
              </a:lnSpc>
              <a:spcBef>
                <a:spcPts val="1200"/>
              </a:spcBef>
              <a:spcAft>
                <a:spcPts val="0"/>
              </a:spcAft>
              <a:buNone/>
            </a:pPr>
            <a:r>
              <a:rPr lang="en-GB" sz="700">
                <a:solidFill>
                  <a:schemeClr val="dk1"/>
                </a:solidFill>
                <a:highlight>
                  <a:srgbClr val="FFFFFF"/>
                </a:highlight>
                <a:latin typeface="Oswald"/>
                <a:ea typeface="Oswald"/>
                <a:cs typeface="Oswald"/>
                <a:sym typeface="Oswald"/>
              </a:rPr>
              <a:t>Pashayev, A., (2022). STUDY OF INTERNATIONAL EXPERIENCE IN THE HOSPITALITY INDUSTRY IN AZERBAIJAN AND COMPARISON WITH WORLD COUNTRIES. </a:t>
            </a:r>
            <a:r>
              <a:rPr lang="en-GB" sz="700" i="1">
                <a:solidFill>
                  <a:schemeClr val="dk1"/>
                </a:solidFill>
                <a:highlight>
                  <a:srgbClr val="FFFFFF"/>
                </a:highlight>
                <a:latin typeface="Oswald"/>
                <a:ea typeface="Oswald"/>
                <a:cs typeface="Oswald"/>
                <a:sym typeface="Oswald"/>
              </a:rPr>
              <a:t>The Scientific Heritage</a:t>
            </a:r>
            <a:r>
              <a:rPr lang="en-GB" sz="700">
                <a:solidFill>
                  <a:schemeClr val="dk1"/>
                </a:solidFill>
                <a:highlight>
                  <a:srgbClr val="FFFFFF"/>
                </a:highlight>
                <a:latin typeface="Oswald"/>
                <a:ea typeface="Oswald"/>
                <a:cs typeface="Oswald"/>
                <a:sym typeface="Oswald"/>
              </a:rPr>
              <a:t>, (97), pp.75-80.</a:t>
            </a:r>
            <a:endParaRPr sz="700">
              <a:solidFill>
                <a:schemeClr val="dk1"/>
              </a:solidFill>
              <a:highlight>
                <a:srgbClr val="FFFFFF"/>
              </a:highlight>
              <a:latin typeface="Oswald"/>
              <a:ea typeface="Oswald"/>
              <a:cs typeface="Oswald"/>
              <a:sym typeface="Oswald"/>
            </a:endParaRPr>
          </a:p>
          <a:p>
            <a:pPr marL="0" lvl="0" indent="0" algn="just" rtl="0">
              <a:lnSpc>
                <a:spcPct val="150000"/>
              </a:lnSpc>
              <a:spcBef>
                <a:spcPts val="1200"/>
              </a:spcBef>
              <a:spcAft>
                <a:spcPts val="0"/>
              </a:spcAft>
              <a:buNone/>
            </a:pPr>
            <a:r>
              <a:rPr lang="en-GB" sz="700">
                <a:solidFill>
                  <a:schemeClr val="dk1"/>
                </a:solidFill>
                <a:highlight>
                  <a:srgbClr val="FFFFFF"/>
                </a:highlight>
                <a:latin typeface="Oswald"/>
                <a:ea typeface="Oswald"/>
                <a:cs typeface="Oswald"/>
                <a:sym typeface="Oswald"/>
              </a:rPr>
              <a:t>Stringam, B.B. and Gerdes, J.H., (2021). Hotel and guest room technology. </a:t>
            </a:r>
            <a:r>
              <a:rPr lang="en-GB" sz="700" i="1">
                <a:solidFill>
                  <a:schemeClr val="dk1"/>
                </a:solidFill>
                <a:highlight>
                  <a:srgbClr val="FFFFFF"/>
                </a:highlight>
                <a:latin typeface="Oswald"/>
                <a:ea typeface="Oswald"/>
                <a:cs typeface="Oswald"/>
                <a:sym typeface="Oswald"/>
              </a:rPr>
              <a:t>University of South Florida M3 Center Publishing</a:t>
            </a:r>
            <a:r>
              <a:rPr lang="en-GB" sz="700">
                <a:solidFill>
                  <a:schemeClr val="dk1"/>
                </a:solidFill>
                <a:highlight>
                  <a:srgbClr val="FFFFFF"/>
                </a:highlight>
                <a:latin typeface="Oswald"/>
                <a:ea typeface="Oswald"/>
                <a:cs typeface="Oswald"/>
                <a:sym typeface="Oswald"/>
              </a:rPr>
              <a:t>, </a:t>
            </a:r>
            <a:r>
              <a:rPr lang="en-GB" sz="700" i="1">
                <a:solidFill>
                  <a:schemeClr val="dk1"/>
                </a:solidFill>
                <a:highlight>
                  <a:srgbClr val="FFFFFF"/>
                </a:highlight>
                <a:latin typeface="Oswald"/>
                <a:ea typeface="Oswald"/>
                <a:cs typeface="Oswald"/>
                <a:sym typeface="Oswald"/>
              </a:rPr>
              <a:t>17</a:t>
            </a:r>
            <a:r>
              <a:rPr lang="en-GB" sz="700">
                <a:solidFill>
                  <a:schemeClr val="dk1"/>
                </a:solidFill>
                <a:highlight>
                  <a:srgbClr val="FFFFFF"/>
                </a:highlight>
                <a:latin typeface="Oswald"/>
                <a:ea typeface="Oswald"/>
                <a:cs typeface="Oswald"/>
                <a:sym typeface="Oswald"/>
              </a:rPr>
              <a:t>(9781732127593), p.6.</a:t>
            </a:r>
            <a:endParaRPr sz="700">
              <a:solidFill>
                <a:schemeClr val="dk1"/>
              </a:solidFill>
              <a:highlight>
                <a:srgbClr val="FFFFFF"/>
              </a:highlight>
              <a:latin typeface="Oswald"/>
              <a:ea typeface="Oswald"/>
              <a:cs typeface="Oswald"/>
              <a:sym typeface="Oswald"/>
            </a:endParaRPr>
          </a:p>
          <a:p>
            <a:pPr marL="0" lvl="0" indent="0" algn="just" rtl="0">
              <a:lnSpc>
                <a:spcPct val="150000"/>
              </a:lnSpc>
              <a:spcBef>
                <a:spcPts val="1200"/>
              </a:spcBef>
              <a:spcAft>
                <a:spcPts val="0"/>
              </a:spcAft>
              <a:buNone/>
            </a:pPr>
            <a:r>
              <a:rPr lang="en-GB" sz="700">
                <a:solidFill>
                  <a:schemeClr val="dk1"/>
                </a:solidFill>
                <a:highlight>
                  <a:srgbClr val="FFFFFF"/>
                </a:highlight>
                <a:latin typeface="Oswald"/>
                <a:ea typeface="Oswald"/>
                <a:cs typeface="Oswald"/>
                <a:sym typeface="Oswald"/>
              </a:rPr>
              <a:t>Abardeh, H.C., (2022). Finding a Path to Success for the Hilton Atlanta Downtown Hotel. In </a:t>
            </a:r>
            <a:r>
              <a:rPr lang="en-GB" sz="700" i="1">
                <a:solidFill>
                  <a:schemeClr val="dk1"/>
                </a:solidFill>
                <a:highlight>
                  <a:srgbClr val="FFFFFF"/>
                </a:highlight>
                <a:latin typeface="Oswald"/>
                <a:ea typeface="Oswald"/>
                <a:cs typeface="Oswald"/>
                <a:sym typeface="Oswald"/>
              </a:rPr>
              <a:t>SAGE Business Cases</a:t>
            </a:r>
            <a:r>
              <a:rPr lang="en-GB" sz="700">
                <a:solidFill>
                  <a:schemeClr val="dk1"/>
                </a:solidFill>
                <a:highlight>
                  <a:srgbClr val="FFFFFF"/>
                </a:highlight>
                <a:latin typeface="Oswald"/>
                <a:ea typeface="Oswald"/>
                <a:cs typeface="Oswald"/>
                <a:sym typeface="Oswald"/>
              </a:rPr>
              <a:t>. SAGE Publications: SAGE Business Cases Originals.</a:t>
            </a:r>
            <a:endParaRPr sz="700">
              <a:solidFill>
                <a:schemeClr val="dk1"/>
              </a:solidFill>
              <a:highlight>
                <a:srgbClr val="FFFFFF"/>
              </a:highlight>
              <a:latin typeface="Oswald"/>
              <a:ea typeface="Oswald"/>
              <a:cs typeface="Oswald"/>
              <a:sym typeface="Oswald"/>
            </a:endParaRPr>
          </a:p>
          <a:p>
            <a:pPr marL="0" lvl="0" indent="0" algn="just" rtl="0">
              <a:lnSpc>
                <a:spcPct val="150000"/>
              </a:lnSpc>
              <a:spcBef>
                <a:spcPts val="1200"/>
              </a:spcBef>
              <a:spcAft>
                <a:spcPts val="0"/>
              </a:spcAft>
              <a:buNone/>
            </a:pPr>
            <a:r>
              <a:rPr lang="en-GB" sz="700">
                <a:solidFill>
                  <a:schemeClr val="dk1"/>
                </a:solidFill>
                <a:highlight>
                  <a:srgbClr val="FFFFFF"/>
                </a:highlight>
                <a:latin typeface="Oswald"/>
                <a:ea typeface="Oswald"/>
                <a:cs typeface="Oswald"/>
                <a:sym typeface="Oswald"/>
              </a:rPr>
              <a:t>Hutton, G., Foley, N. and Irvine, S. (2023). </a:t>
            </a:r>
            <a:r>
              <a:rPr lang="en-GB" sz="700" i="1">
                <a:solidFill>
                  <a:schemeClr val="dk1"/>
                </a:solidFill>
                <a:highlight>
                  <a:srgbClr val="FFFFFF"/>
                </a:highlight>
                <a:latin typeface="Oswald"/>
                <a:ea typeface="Oswald"/>
                <a:cs typeface="Oswald"/>
                <a:sym typeface="Oswald"/>
              </a:rPr>
              <a:t>Hospitality industry and Covid-19</a:t>
            </a:r>
            <a:r>
              <a:rPr lang="en-GB" sz="700">
                <a:solidFill>
                  <a:schemeClr val="dk1"/>
                </a:solidFill>
                <a:highlight>
                  <a:srgbClr val="FFFFFF"/>
                </a:highlight>
                <a:latin typeface="Oswald"/>
                <a:ea typeface="Oswald"/>
                <a:cs typeface="Oswald"/>
                <a:sym typeface="Oswald"/>
              </a:rPr>
              <a:t>. [online] House of Commons Library. Available &gt;at:&lt; https://commonslibrary.parliament.uk/research-briefings/cbp-9111/ [Accessed 22 May 2023].</a:t>
            </a:r>
            <a:endParaRPr sz="700">
              <a:solidFill>
                <a:schemeClr val="dk1"/>
              </a:solidFill>
              <a:highlight>
                <a:srgbClr val="FFFFFF"/>
              </a:highlight>
              <a:latin typeface="Oswald"/>
              <a:ea typeface="Oswald"/>
              <a:cs typeface="Oswald"/>
              <a:sym typeface="Oswald"/>
            </a:endParaRPr>
          </a:p>
          <a:p>
            <a:pPr marL="0" lvl="0" indent="0" algn="just" rtl="0">
              <a:lnSpc>
                <a:spcPct val="150000"/>
              </a:lnSpc>
              <a:spcBef>
                <a:spcPts val="1200"/>
              </a:spcBef>
              <a:spcAft>
                <a:spcPts val="0"/>
              </a:spcAft>
              <a:buNone/>
            </a:pPr>
            <a:r>
              <a:rPr lang="en-GB" sz="700">
                <a:solidFill>
                  <a:schemeClr val="dk1"/>
                </a:solidFill>
                <a:highlight>
                  <a:srgbClr val="FFFFFF"/>
                </a:highlight>
                <a:latin typeface="Oswald"/>
                <a:ea typeface="Oswald"/>
                <a:cs typeface="Oswald"/>
                <a:sym typeface="Oswald"/>
              </a:rPr>
              <a:t>‌</a:t>
            </a:r>
            <a:endParaRPr sz="700">
              <a:solidFill>
                <a:schemeClr val="dk1"/>
              </a:solidFill>
              <a:highlight>
                <a:srgbClr val="FFFFFF"/>
              </a:highlight>
              <a:latin typeface="Oswald"/>
              <a:ea typeface="Oswald"/>
              <a:cs typeface="Oswald"/>
              <a:sym typeface="Oswald"/>
            </a:endParaRPr>
          </a:p>
          <a:p>
            <a:pPr marL="0" lvl="0" indent="0" algn="just" rtl="0">
              <a:lnSpc>
                <a:spcPct val="150000"/>
              </a:lnSpc>
              <a:spcBef>
                <a:spcPts val="1200"/>
              </a:spcBef>
              <a:spcAft>
                <a:spcPts val="0"/>
              </a:spcAft>
              <a:buNone/>
            </a:pPr>
            <a:endParaRPr sz="700">
              <a:solidFill>
                <a:schemeClr val="dk1"/>
              </a:solidFill>
              <a:highlight>
                <a:srgbClr val="FFFFFF"/>
              </a:highlight>
              <a:latin typeface="Oswald"/>
              <a:ea typeface="Oswald"/>
              <a:cs typeface="Oswald"/>
              <a:sym typeface="Oswald"/>
            </a:endParaRPr>
          </a:p>
          <a:p>
            <a:pPr marL="0" lvl="0" indent="0" algn="just" rtl="0">
              <a:lnSpc>
                <a:spcPct val="150000"/>
              </a:lnSpc>
              <a:spcBef>
                <a:spcPts val="1200"/>
              </a:spcBef>
              <a:spcAft>
                <a:spcPts val="0"/>
              </a:spcAft>
              <a:buNone/>
            </a:pPr>
            <a:endParaRPr sz="700">
              <a:solidFill>
                <a:schemeClr val="dk1"/>
              </a:solidFill>
              <a:highlight>
                <a:srgbClr val="FFFFFF"/>
              </a:highlight>
              <a:latin typeface="Oswald"/>
              <a:ea typeface="Oswald"/>
              <a:cs typeface="Oswald"/>
              <a:sym typeface="Oswald"/>
            </a:endParaRPr>
          </a:p>
          <a:p>
            <a:pPr marL="0" lvl="0" indent="0" algn="just" rtl="0">
              <a:lnSpc>
                <a:spcPct val="150000"/>
              </a:lnSpc>
              <a:spcBef>
                <a:spcPts val="1200"/>
              </a:spcBef>
              <a:spcAft>
                <a:spcPts val="0"/>
              </a:spcAft>
              <a:buNone/>
            </a:pPr>
            <a:endParaRPr sz="700">
              <a:solidFill>
                <a:schemeClr val="dk1"/>
              </a:solidFill>
              <a:latin typeface="Oswald"/>
              <a:ea typeface="Oswald"/>
              <a:cs typeface="Oswald"/>
              <a:sym typeface="Oswald"/>
            </a:endParaRPr>
          </a:p>
          <a:p>
            <a:pPr marL="0" lvl="0" indent="0" algn="just" rtl="0">
              <a:lnSpc>
                <a:spcPct val="150000"/>
              </a:lnSpc>
              <a:spcBef>
                <a:spcPts val="1200"/>
              </a:spcBef>
              <a:spcAft>
                <a:spcPts val="1200"/>
              </a:spcAft>
              <a:buSzPts val="523"/>
              <a:buNone/>
            </a:pPr>
            <a:endParaRPr sz="455">
              <a:solidFill>
                <a:schemeClr val="dk1"/>
              </a:solidFill>
              <a:latin typeface="Oswald"/>
              <a:ea typeface="Oswald"/>
              <a:cs typeface="Oswald"/>
              <a:sym typeface="Oswald"/>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4"/>
          <p:cNvSpPr txBox="1">
            <a:spLocks noGrp="1"/>
          </p:cNvSpPr>
          <p:nvPr>
            <p:ph type="body" idx="1"/>
          </p:nvPr>
        </p:nvSpPr>
        <p:spPr>
          <a:xfrm>
            <a:off x="311700" y="642950"/>
            <a:ext cx="8520600" cy="39258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pic>
        <p:nvPicPr>
          <p:cNvPr id="145" name="Google Shape;145;p24"/>
          <p:cNvPicPr preferRelativeResize="0"/>
          <p:nvPr/>
        </p:nvPicPr>
        <p:blipFill>
          <a:blip r:embed="rId3">
            <a:alphaModFix/>
          </a:blip>
          <a:stretch>
            <a:fillRect/>
          </a:stretch>
        </p:blipFill>
        <p:spPr>
          <a:xfrm>
            <a:off x="383025" y="642950"/>
            <a:ext cx="8449275" cy="39258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theme/theme1.xml><?xml version="1.0" encoding="utf-8"?>
<a:theme xmlns:a="http://schemas.openxmlformats.org/drawingml/2006/main" name="Modern Writer">
  <a:themeElements>
    <a:clrScheme name="Modern Writer">
      <a:dk1>
        <a:srgbClr val="E91D63"/>
      </a:dk1>
      <a:lt1>
        <a:srgbClr val="FFFFFF"/>
      </a:lt1>
      <a:dk2>
        <a:srgbClr val="424242"/>
      </a:dk2>
      <a:lt2>
        <a:srgbClr val="999999"/>
      </a:lt2>
      <a:accent1>
        <a:srgbClr val="607D8B"/>
      </a:accent1>
      <a:accent2>
        <a:srgbClr val="673AB7"/>
      </a:accent2>
      <a:accent3>
        <a:srgbClr val="9C26B0"/>
      </a:accent3>
      <a:accent4>
        <a:srgbClr val="0090AC"/>
      </a:accent4>
      <a:accent5>
        <a:srgbClr val="00838F"/>
      </a:accent5>
      <a:accent6>
        <a:srgbClr val="F8E71C"/>
      </a:accent6>
      <a:hlink>
        <a:srgbClr val="00838F"/>
      </a:hlink>
      <a:folHlink>
        <a:srgbClr val="00838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2489</Words>
  <Application>Microsoft Office PowerPoint</Application>
  <PresentationFormat>On-screen Show (16:9)</PresentationFormat>
  <Paragraphs>92</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Oswald</vt:lpstr>
      <vt:lpstr>Source Code Pro</vt:lpstr>
      <vt:lpstr>Times New Roman</vt:lpstr>
      <vt:lpstr>Arial</vt:lpstr>
      <vt:lpstr>Modern Writer</vt:lpstr>
      <vt:lpstr>         HOSPITALITY AND GUEST     SERVICES STUDENT NAME : LACRAMIOARA MARIA TIUCA  STUDENT ID:2230072</vt:lpstr>
      <vt:lpstr>Table of Contents</vt:lpstr>
      <vt:lpstr>Introduction</vt:lpstr>
      <vt:lpstr>Main Consumers of Conrad Hotel and Resorts</vt:lpstr>
      <vt:lpstr>Nature of Guest Services at Conrad Hotel and Resorts</vt:lpstr>
      <vt:lpstr>Scope of Guest Services at Conrad Hotel and Resorts</vt:lpstr>
      <vt:lpstr>Role of Guest Services at Conrad Hotel and Resorts</vt:lpstr>
      <vt:lpstr>Needs to consider role of Guest Services</vt:lpstr>
      <vt:lpstr>Importance of Hospitality and Meeting Guest Expectations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dc:title>
  <dc:creator>RT PC 99</dc:creator>
  <cp:lastModifiedBy>Maria Lacramioara Tiuca (2230072)</cp:lastModifiedBy>
  <cp:revision>2</cp:revision>
  <dcterms:modified xsi:type="dcterms:W3CDTF">2023-05-24T16:15:48Z</dcterms:modified>
</cp:coreProperties>
</file>