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58"/>
  </p:notesMasterIdLst>
  <p:sldIdLst>
    <p:sldId id="257" r:id="rId8"/>
    <p:sldId id="256" r:id="rId9"/>
    <p:sldId id="910" r:id="rId10"/>
    <p:sldId id="258" r:id="rId11"/>
    <p:sldId id="374" r:id="rId12"/>
    <p:sldId id="349" r:id="rId13"/>
    <p:sldId id="272" r:id="rId14"/>
    <p:sldId id="375" r:id="rId15"/>
    <p:sldId id="351" r:id="rId16"/>
    <p:sldId id="380" r:id="rId17"/>
    <p:sldId id="381" r:id="rId18"/>
    <p:sldId id="355" r:id="rId19"/>
    <p:sldId id="302" r:id="rId20"/>
    <p:sldId id="301" r:id="rId21"/>
    <p:sldId id="278" r:id="rId22"/>
    <p:sldId id="274" r:id="rId23"/>
    <p:sldId id="344" r:id="rId24"/>
    <p:sldId id="345" r:id="rId25"/>
    <p:sldId id="275" r:id="rId26"/>
    <p:sldId id="276" r:id="rId27"/>
    <p:sldId id="376" r:id="rId28"/>
    <p:sldId id="284" r:id="rId29"/>
    <p:sldId id="382" r:id="rId30"/>
    <p:sldId id="259" r:id="rId31"/>
    <p:sldId id="371" r:id="rId32"/>
    <p:sldId id="377" r:id="rId33"/>
    <p:sldId id="282" r:id="rId34"/>
    <p:sldId id="283" r:id="rId35"/>
    <p:sldId id="281" r:id="rId36"/>
    <p:sldId id="388" r:id="rId37"/>
    <p:sldId id="389" r:id="rId38"/>
    <p:sldId id="390" r:id="rId39"/>
    <p:sldId id="343" r:id="rId40"/>
    <p:sldId id="292" r:id="rId41"/>
    <p:sldId id="379" r:id="rId42"/>
    <p:sldId id="277" r:id="rId43"/>
    <p:sldId id="348" r:id="rId44"/>
    <p:sldId id="305" r:id="rId45"/>
    <p:sldId id="378" r:id="rId46"/>
    <p:sldId id="286" r:id="rId47"/>
    <p:sldId id="383" r:id="rId48"/>
    <p:sldId id="384" r:id="rId49"/>
    <p:sldId id="335" r:id="rId50"/>
    <p:sldId id="385" r:id="rId51"/>
    <p:sldId id="392" r:id="rId52"/>
    <p:sldId id="387" r:id="rId53"/>
    <p:sldId id="271" r:id="rId54"/>
    <p:sldId id="338" r:id="rId55"/>
    <p:sldId id="373" r:id="rId56"/>
    <p:sldId id="31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0"/>
            <p14:sldId id="258"/>
            <p14:sldId id="374"/>
            <p14:sldId id="349"/>
            <p14:sldId id="272"/>
            <p14:sldId id="375"/>
            <p14:sldId id="351"/>
            <p14:sldId id="380"/>
            <p14:sldId id="381"/>
            <p14:sldId id="355"/>
            <p14:sldId id="302"/>
            <p14:sldId id="301"/>
            <p14:sldId id="278"/>
            <p14:sldId id="274"/>
            <p14:sldId id="344"/>
            <p14:sldId id="345"/>
            <p14:sldId id="275"/>
            <p14:sldId id="276"/>
            <p14:sldId id="376"/>
            <p14:sldId id="284"/>
            <p14:sldId id="382"/>
            <p14:sldId id="259"/>
            <p14:sldId id="371"/>
            <p14:sldId id="377"/>
            <p14:sldId id="282"/>
            <p14:sldId id="283"/>
            <p14:sldId id="281"/>
            <p14:sldId id="388"/>
            <p14:sldId id="389"/>
            <p14:sldId id="390"/>
            <p14:sldId id="343"/>
            <p14:sldId id="292"/>
            <p14:sldId id="379"/>
            <p14:sldId id="277"/>
            <p14:sldId id="348"/>
            <p14:sldId id="305"/>
            <p14:sldId id="378"/>
            <p14:sldId id="286"/>
            <p14:sldId id="383"/>
            <p14:sldId id="384"/>
            <p14:sldId id="335"/>
            <p14:sldId id="385"/>
            <p14:sldId id="392"/>
            <p14:sldId id="387"/>
            <p14:sldId id="271"/>
            <p14:sldId id="338"/>
            <p14:sldId id="373"/>
            <p14:sldId id="318"/>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theme" Target="theme/theme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custSel delSld modSld modSection">
      <pc:chgData name="Darren O'Connor" userId="6303f320-515b-428d-9515-1f5db775ab4e" providerId="ADAL" clId="{0C8528C3-6FAD-45A2-90D2-5FC3CA4C894C}" dt="2026-03-09T13:39:33.051" v="60" actId="47"/>
      <pc:docMkLst>
        <pc:docMk/>
      </pc:docMkLst>
      <pc:sldChg chg="del">
        <pc:chgData name="Darren O'Connor" userId="6303f320-515b-428d-9515-1f5db775ab4e" providerId="ADAL" clId="{0C8528C3-6FAD-45A2-90D2-5FC3CA4C894C}" dt="2026-03-09T13:37:38.188" v="50" actId="47"/>
        <pc:sldMkLst>
          <pc:docMk/>
          <pc:sldMk cId="3933229910" sldId="268"/>
        </pc:sldMkLst>
      </pc:sldChg>
      <pc:sldChg chg="del">
        <pc:chgData name="Darren O'Connor" userId="6303f320-515b-428d-9515-1f5db775ab4e" providerId="ADAL" clId="{0C8528C3-6FAD-45A2-90D2-5FC3CA4C894C}" dt="2026-03-09T13:37:47.829" v="51" actId="47"/>
        <pc:sldMkLst>
          <pc:docMk/>
          <pc:sldMk cId="3512284764" sldId="269"/>
        </pc:sldMkLst>
      </pc:sldChg>
      <pc:sldChg chg="del">
        <pc:chgData name="Darren O'Connor" userId="6303f320-515b-428d-9515-1f5db775ab4e" providerId="ADAL" clId="{0C8528C3-6FAD-45A2-90D2-5FC3CA4C894C}" dt="2026-03-09T13:37:50.496" v="52" actId="47"/>
        <pc:sldMkLst>
          <pc:docMk/>
          <pc:sldMk cId="1486305061" sldId="295"/>
        </pc:sldMkLst>
      </pc:sldChg>
      <pc:sldChg chg="del">
        <pc:chgData name="Darren O'Connor" userId="6303f320-515b-428d-9515-1f5db775ab4e" providerId="ADAL" clId="{0C8528C3-6FAD-45A2-90D2-5FC3CA4C894C}" dt="2026-03-09T13:38:54.111" v="53" actId="47"/>
        <pc:sldMkLst>
          <pc:docMk/>
          <pc:sldMk cId="383974289" sldId="299"/>
        </pc:sldMkLst>
      </pc:sldChg>
      <pc:sldChg chg="del">
        <pc:chgData name="Darren O'Connor" userId="6303f320-515b-428d-9515-1f5db775ab4e" providerId="ADAL" clId="{0C8528C3-6FAD-45A2-90D2-5FC3CA4C894C}" dt="2026-03-09T13:38:56.793" v="54" actId="47"/>
        <pc:sldMkLst>
          <pc:docMk/>
          <pc:sldMk cId="1282348703" sldId="300"/>
        </pc:sldMkLst>
      </pc:sldChg>
      <pc:sldChg chg="del">
        <pc:chgData name="Darren O'Connor" userId="6303f320-515b-428d-9515-1f5db775ab4e" providerId="ADAL" clId="{0C8528C3-6FAD-45A2-90D2-5FC3CA4C894C}" dt="2026-03-09T13:39:05.232" v="55" actId="47"/>
        <pc:sldMkLst>
          <pc:docMk/>
          <pc:sldMk cId="607643265" sldId="303"/>
        </pc:sldMkLst>
      </pc:sldChg>
      <pc:sldChg chg="modSp mod">
        <pc:chgData name="Darren O'Connor" userId="6303f320-515b-428d-9515-1f5db775ab4e" providerId="ADAL" clId="{0C8528C3-6FAD-45A2-90D2-5FC3CA4C894C}" dt="2026-03-09T13:36:20.302" v="44" actId="20577"/>
        <pc:sldMkLst>
          <pc:docMk/>
          <pc:sldMk cId="2591251232" sldId="335"/>
        </pc:sldMkLst>
        <pc:spChg chg="mod">
          <ac:chgData name="Darren O'Connor" userId="6303f320-515b-428d-9515-1f5db775ab4e" providerId="ADAL" clId="{0C8528C3-6FAD-45A2-90D2-5FC3CA4C894C}" dt="2026-03-09T13:36:20.302" v="44" actId="20577"/>
          <ac:spMkLst>
            <pc:docMk/>
            <pc:sldMk cId="2591251232" sldId="335"/>
            <ac:spMk id="3" creationId="{00000000-0000-0000-0000-000000000000}"/>
          </ac:spMkLst>
        </pc:spChg>
      </pc:sldChg>
      <pc:sldChg chg="del">
        <pc:chgData name="Darren O'Connor" userId="6303f320-515b-428d-9515-1f5db775ab4e" providerId="ADAL" clId="{0C8528C3-6FAD-45A2-90D2-5FC3CA4C894C}" dt="2026-03-09T13:39:22.360" v="57" actId="47"/>
        <pc:sldMkLst>
          <pc:docMk/>
          <pc:sldMk cId="0" sldId="360"/>
        </pc:sldMkLst>
      </pc:sldChg>
      <pc:sldChg chg="del">
        <pc:chgData name="Darren O'Connor" userId="6303f320-515b-428d-9515-1f5db775ab4e" providerId="ADAL" clId="{0C8528C3-6FAD-45A2-90D2-5FC3CA4C894C}" dt="2026-03-09T13:39:26.233" v="58" actId="47"/>
        <pc:sldMkLst>
          <pc:docMk/>
          <pc:sldMk cId="0" sldId="367"/>
        </pc:sldMkLst>
      </pc:sldChg>
      <pc:sldChg chg="del">
        <pc:chgData name="Darren O'Connor" userId="6303f320-515b-428d-9515-1f5db775ab4e" providerId="ADAL" clId="{0C8528C3-6FAD-45A2-90D2-5FC3CA4C894C}" dt="2026-03-09T13:39:29.640" v="59" actId="47"/>
        <pc:sldMkLst>
          <pc:docMk/>
          <pc:sldMk cId="0" sldId="368"/>
        </pc:sldMkLst>
      </pc:sldChg>
      <pc:sldChg chg="del">
        <pc:chgData name="Darren O'Connor" userId="6303f320-515b-428d-9515-1f5db775ab4e" providerId="ADAL" clId="{0C8528C3-6FAD-45A2-90D2-5FC3CA4C894C}" dt="2026-03-09T13:39:33.051" v="60" actId="47"/>
        <pc:sldMkLst>
          <pc:docMk/>
          <pc:sldMk cId="0" sldId="369"/>
        </pc:sldMkLst>
      </pc:sldChg>
      <pc:sldChg chg="modSp mod">
        <pc:chgData name="Darren O'Connor" userId="6303f320-515b-428d-9515-1f5db775ab4e" providerId="ADAL" clId="{0C8528C3-6FAD-45A2-90D2-5FC3CA4C894C}" dt="2026-03-09T13:37:32.553" v="49" actId="20577"/>
        <pc:sldMkLst>
          <pc:docMk/>
          <pc:sldMk cId="1210247933" sldId="385"/>
        </pc:sldMkLst>
        <pc:spChg chg="mod">
          <ac:chgData name="Darren O'Connor" userId="6303f320-515b-428d-9515-1f5db775ab4e" providerId="ADAL" clId="{0C8528C3-6FAD-45A2-90D2-5FC3CA4C894C}" dt="2026-03-09T13:37:32.553" v="49" actId="20577"/>
          <ac:spMkLst>
            <pc:docMk/>
            <pc:sldMk cId="1210247933" sldId="385"/>
            <ac:spMk id="3" creationId="{8AB142D8-4864-2F62-78E6-3F48AD9C4D46}"/>
          </ac:spMkLst>
        </pc:spChg>
      </pc:sldChg>
      <pc:sldChg chg="del">
        <pc:chgData name="Darren O'Connor" userId="6303f320-515b-428d-9515-1f5db775ab4e" providerId="ADAL" clId="{0C8528C3-6FAD-45A2-90D2-5FC3CA4C894C}" dt="2026-03-09T13:39:12.004" v="56" actId="47"/>
        <pc:sldMkLst>
          <pc:docMk/>
          <pc:sldMk cId="97338390" sldId="39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50E8CF-A997-441D-A0B9-627A1DBDDAA7}"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EE1FF9D8-8801-4BE3-B5DC-91BC48CDDD0D}">
      <dgm:prSet/>
      <dgm:spPr/>
      <dgm:t>
        <a:bodyPr/>
        <a:lstStyle/>
        <a:p>
          <a:r>
            <a:rPr lang="en-GB"/>
            <a:t>The way children feel about themselves is not innate or inherited, it is learned.</a:t>
          </a:r>
          <a:endParaRPr lang="en-US"/>
        </a:p>
      </dgm:t>
    </dgm:pt>
    <dgm:pt modelId="{847C36CB-9D34-4B87-9109-7B2DD7E8ABD5}" type="parTrans" cxnId="{BDB4B90F-A2A1-4E32-8320-3E1E7AEBF503}">
      <dgm:prSet/>
      <dgm:spPr/>
      <dgm:t>
        <a:bodyPr/>
        <a:lstStyle/>
        <a:p>
          <a:endParaRPr lang="en-US"/>
        </a:p>
      </dgm:t>
    </dgm:pt>
    <dgm:pt modelId="{56EC57BF-EF74-4134-B6D0-A7EA210D021F}" type="sibTrans" cxnId="{BDB4B90F-A2A1-4E32-8320-3E1E7AEBF503}">
      <dgm:prSet/>
      <dgm:spPr/>
      <dgm:t>
        <a:bodyPr/>
        <a:lstStyle/>
        <a:p>
          <a:endParaRPr lang="en-US"/>
        </a:p>
      </dgm:t>
    </dgm:pt>
    <dgm:pt modelId="{6EEEE1DD-DB07-4D10-BD50-A9ADF94CAEA6}">
      <dgm:prSet/>
      <dgm:spPr/>
      <dgm:t>
        <a:bodyPr/>
        <a:lstStyle/>
        <a:p>
          <a:r>
            <a:rPr lang="en-GB"/>
            <a:t>Children learn positive and negative feelings about racial groups from an early age.</a:t>
          </a:r>
          <a:endParaRPr lang="en-US"/>
        </a:p>
      </dgm:t>
    </dgm:pt>
    <dgm:pt modelId="{48759C1E-A9AF-4E4E-958A-125A3B83576B}" type="parTrans" cxnId="{31B151E3-C3CD-4DA0-AD11-F7C3BDF027AE}">
      <dgm:prSet/>
      <dgm:spPr/>
      <dgm:t>
        <a:bodyPr/>
        <a:lstStyle/>
        <a:p>
          <a:endParaRPr lang="en-US"/>
        </a:p>
      </dgm:t>
    </dgm:pt>
    <dgm:pt modelId="{918C1EFB-7950-4139-BD16-8BCAF2DE3350}" type="sibTrans" cxnId="{31B151E3-C3CD-4DA0-AD11-F7C3BDF027AE}">
      <dgm:prSet/>
      <dgm:spPr/>
      <dgm:t>
        <a:bodyPr/>
        <a:lstStyle/>
        <a:p>
          <a:endParaRPr lang="en-US"/>
        </a:p>
      </dgm:t>
    </dgm:pt>
    <dgm:pt modelId="{697B7901-18D4-431F-B738-7164EE2BE409}">
      <dgm:prSet/>
      <dgm:spPr/>
      <dgm:t>
        <a:bodyPr/>
        <a:lstStyle/>
        <a:p>
          <a:r>
            <a:rPr lang="en-GB"/>
            <a:t>‘Children as young as three demonstrate an awareness of a racial hierarchy in line with current prejudices’.</a:t>
          </a:r>
          <a:endParaRPr lang="en-US"/>
        </a:p>
      </dgm:t>
    </dgm:pt>
    <dgm:pt modelId="{102074B5-FB8A-409F-976F-AE75EE98E612}" type="parTrans" cxnId="{82DAC44A-D6FF-4018-9761-73B4C00A4064}">
      <dgm:prSet/>
      <dgm:spPr/>
      <dgm:t>
        <a:bodyPr/>
        <a:lstStyle/>
        <a:p>
          <a:endParaRPr lang="en-US"/>
        </a:p>
      </dgm:t>
    </dgm:pt>
    <dgm:pt modelId="{721F7205-EB72-45D3-BE11-1F2D4A250904}" type="sibTrans" cxnId="{82DAC44A-D6FF-4018-9761-73B4C00A4064}">
      <dgm:prSet/>
      <dgm:spPr/>
      <dgm:t>
        <a:bodyPr/>
        <a:lstStyle/>
        <a:p>
          <a:endParaRPr lang="en-US"/>
        </a:p>
      </dgm:t>
    </dgm:pt>
    <dgm:pt modelId="{5A760124-66A1-4622-B9B0-479978583ECC}">
      <dgm:prSet/>
      <dgm:spPr/>
      <dgm:t>
        <a:bodyPr/>
        <a:lstStyle/>
        <a:p>
          <a:r>
            <a:rPr lang="en-GB"/>
            <a:t>Milner (1983: 122, in Siraj-Blatchford and Clarke 2000: 9)</a:t>
          </a:r>
          <a:endParaRPr lang="en-US"/>
        </a:p>
      </dgm:t>
    </dgm:pt>
    <dgm:pt modelId="{856A1A99-4134-406A-B7AB-31FA9AFE72C4}" type="parTrans" cxnId="{198D3E02-E911-407E-A78C-BF05CC74C80B}">
      <dgm:prSet/>
      <dgm:spPr/>
      <dgm:t>
        <a:bodyPr/>
        <a:lstStyle/>
        <a:p>
          <a:endParaRPr lang="en-US"/>
        </a:p>
      </dgm:t>
    </dgm:pt>
    <dgm:pt modelId="{78945AAA-EA30-4703-AF23-1AE51D209042}" type="sibTrans" cxnId="{198D3E02-E911-407E-A78C-BF05CC74C80B}">
      <dgm:prSet/>
      <dgm:spPr/>
      <dgm:t>
        <a:bodyPr/>
        <a:lstStyle/>
        <a:p>
          <a:endParaRPr lang="en-US"/>
        </a:p>
      </dgm:t>
    </dgm:pt>
    <dgm:pt modelId="{14736B87-9D80-4017-963B-F96F611E7521}" type="pres">
      <dgm:prSet presAssocID="{A850E8CF-A997-441D-A0B9-627A1DBDDAA7}" presName="Name0" presStyleCnt="0">
        <dgm:presLayoutVars>
          <dgm:dir/>
          <dgm:resizeHandles val="exact"/>
        </dgm:presLayoutVars>
      </dgm:prSet>
      <dgm:spPr/>
    </dgm:pt>
    <dgm:pt modelId="{878CA483-2F59-4F93-8FE5-3D3213B4672F}" type="pres">
      <dgm:prSet presAssocID="{EE1FF9D8-8801-4BE3-B5DC-91BC48CDDD0D}" presName="node" presStyleLbl="node1" presStyleIdx="0" presStyleCnt="3">
        <dgm:presLayoutVars>
          <dgm:bulletEnabled val="1"/>
        </dgm:presLayoutVars>
      </dgm:prSet>
      <dgm:spPr/>
    </dgm:pt>
    <dgm:pt modelId="{B5E8248D-EB18-4E76-9EE3-485780780074}" type="pres">
      <dgm:prSet presAssocID="{56EC57BF-EF74-4134-B6D0-A7EA210D021F}" presName="sibTransSpacerBeforeConnector" presStyleCnt="0"/>
      <dgm:spPr/>
    </dgm:pt>
    <dgm:pt modelId="{94A31260-9FEB-4798-9F7C-D95645193112}" type="pres">
      <dgm:prSet presAssocID="{56EC57BF-EF74-4134-B6D0-A7EA210D021F}" presName="sibTrans" presStyleLbl="node1" presStyleIdx="1" presStyleCnt="3"/>
      <dgm:spPr/>
    </dgm:pt>
    <dgm:pt modelId="{D2AE18E2-918A-419E-827F-73F5CC733855}" type="pres">
      <dgm:prSet presAssocID="{56EC57BF-EF74-4134-B6D0-A7EA210D021F}" presName="sibTransSpacerAfterConnector" presStyleCnt="0"/>
      <dgm:spPr/>
    </dgm:pt>
    <dgm:pt modelId="{975288DA-6436-41BC-99D5-88F3FEABF820}" type="pres">
      <dgm:prSet presAssocID="{6EEEE1DD-DB07-4D10-BD50-A9ADF94CAEA6}" presName="node" presStyleLbl="node1" presStyleIdx="2" presStyleCnt="3">
        <dgm:presLayoutVars>
          <dgm:bulletEnabled val="1"/>
        </dgm:presLayoutVars>
      </dgm:prSet>
      <dgm:spPr/>
    </dgm:pt>
  </dgm:ptLst>
  <dgm:cxnLst>
    <dgm:cxn modelId="{198D3E02-E911-407E-A78C-BF05CC74C80B}" srcId="{6EEEE1DD-DB07-4D10-BD50-A9ADF94CAEA6}" destId="{5A760124-66A1-4622-B9B0-479978583ECC}" srcOrd="1" destOrd="0" parTransId="{856A1A99-4134-406A-B7AB-31FA9AFE72C4}" sibTransId="{78945AAA-EA30-4703-AF23-1AE51D209042}"/>
    <dgm:cxn modelId="{BDB4B90F-A2A1-4E32-8320-3E1E7AEBF503}" srcId="{A850E8CF-A997-441D-A0B9-627A1DBDDAA7}" destId="{EE1FF9D8-8801-4BE3-B5DC-91BC48CDDD0D}" srcOrd="0" destOrd="0" parTransId="{847C36CB-9D34-4B87-9109-7B2DD7E8ABD5}" sibTransId="{56EC57BF-EF74-4134-B6D0-A7EA210D021F}"/>
    <dgm:cxn modelId="{B5D0C842-E992-470C-8009-78F24417CE9B}" type="presOf" srcId="{5A760124-66A1-4622-B9B0-479978583ECC}" destId="{975288DA-6436-41BC-99D5-88F3FEABF820}" srcOrd="0" destOrd="2" presId="urn:microsoft.com/office/officeart/2016/7/layout/BasicProcessNew"/>
    <dgm:cxn modelId="{82DAC44A-D6FF-4018-9761-73B4C00A4064}" srcId="{6EEEE1DD-DB07-4D10-BD50-A9ADF94CAEA6}" destId="{697B7901-18D4-431F-B738-7164EE2BE409}" srcOrd="0" destOrd="0" parTransId="{102074B5-FB8A-409F-976F-AE75EE98E612}" sibTransId="{721F7205-EB72-45D3-BE11-1F2D4A250904}"/>
    <dgm:cxn modelId="{82769B4E-C168-4CC6-8AB4-0B4FD587A2B3}" type="presOf" srcId="{A850E8CF-A997-441D-A0B9-627A1DBDDAA7}" destId="{14736B87-9D80-4017-963B-F96F611E7521}" srcOrd="0" destOrd="0" presId="urn:microsoft.com/office/officeart/2016/7/layout/BasicProcessNew"/>
    <dgm:cxn modelId="{3F6C7A9E-C218-42E9-983C-A16625F66524}" type="presOf" srcId="{56EC57BF-EF74-4134-B6D0-A7EA210D021F}" destId="{94A31260-9FEB-4798-9F7C-D95645193112}" srcOrd="0" destOrd="0" presId="urn:microsoft.com/office/officeart/2016/7/layout/BasicProcessNew"/>
    <dgm:cxn modelId="{B2D9F0B0-2833-4845-984D-9815C982F7E4}" type="presOf" srcId="{6EEEE1DD-DB07-4D10-BD50-A9ADF94CAEA6}" destId="{975288DA-6436-41BC-99D5-88F3FEABF820}" srcOrd="0" destOrd="0" presId="urn:microsoft.com/office/officeart/2016/7/layout/BasicProcessNew"/>
    <dgm:cxn modelId="{F91301D0-A61C-4DE8-AC45-8C5AB7C2FEAC}" type="presOf" srcId="{697B7901-18D4-431F-B738-7164EE2BE409}" destId="{975288DA-6436-41BC-99D5-88F3FEABF820}" srcOrd="0" destOrd="1" presId="urn:microsoft.com/office/officeart/2016/7/layout/BasicProcessNew"/>
    <dgm:cxn modelId="{B2B411D6-4B10-48AA-8576-73BA04EA25B5}" type="presOf" srcId="{EE1FF9D8-8801-4BE3-B5DC-91BC48CDDD0D}" destId="{878CA483-2F59-4F93-8FE5-3D3213B4672F}" srcOrd="0" destOrd="0" presId="urn:microsoft.com/office/officeart/2016/7/layout/BasicProcessNew"/>
    <dgm:cxn modelId="{31B151E3-C3CD-4DA0-AD11-F7C3BDF027AE}" srcId="{A850E8CF-A997-441D-A0B9-627A1DBDDAA7}" destId="{6EEEE1DD-DB07-4D10-BD50-A9ADF94CAEA6}" srcOrd="1" destOrd="0" parTransId="{48759C1E-A9AF-4E4E-958A-125A3B83576B}" sibTransId="{918C1EFB-7950-4139-BD16-8BCAF2DE3350}"/>
    <dgm:cxn modelId="{5FF93CDD-15E6-40D1-82B7-873D00BA8E42}" type="presParOf" srcId="{14736B87-9D80-4017-963B-F96F611E7521}" destId="{878CA483-2F59-4F93-8FE5-3D3213B4672F}" srcOrd="0" destOrd="0" presId="urn:microsoft.com/office/officeart/2016/7/layout/BasicProcessNew"/>
    <dgm:cxn modelId="{D6ED1AB6-23FC-48A5-B69F-631FDBD31710}" type="presParOf" srcId="{14736B87-9D80-4017-963B-F96F611E7521}" destId="{B5E8248D-EB18-4E76-9EE3-485780780074}" srcOrd="1" destOrd="0" presId="urn:microsoft.com/office/officeart/2016/7/layout/BasicProcessNew"/>
    <dgm:cxn modelId="{E4C2ADF8-51F6-43A1-AF30-544D8634EBF0}" type="presParOf" srcId="{14736B87-9D80-4017-963B-F96F611E7521}" destId="{94A31260-9FEB-4798-9F7C-D95645193112}" srcOrd="2" destOrd="0" presId="urn:microsoft.com/office/officeart/2016/7/layout/BasicProcessNew"/>
    <dgm:cxn modelId="{878C4982-F7D1-4995-8842-29C4C451C587}" type="presParOf" srcId="{14736B87-9D80-4017-963B-F96F611E7521}" destId="{D2AE18E2-918A-419E-827F-73F5CC733855}" srcOrd="3" destOrd="0" presId="urn:microsoft.com/office/officeart/2016/7/layout/BasicProcessNew"/>
    <dgm:cxn modelId="{17DF35AE-6C42-4F78-8861-A9AF4686D79D}" type="presParOf" srcId="{14736B87-9D80-4017-963B-F96F611E7521}" destId="{975288DA-6436-41BC-99D5-88F3FEABF820}" srcOrd="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CA483-2F59-4F93-8FE5-3D3213B4672F}">
      <dsp:nvSpPr>
        <dsp:cNvPr id="0" name=""/>
        <dsp:cNvSpPr/>
      </dsp:nvSpPr>
      <dsp:spPr>
        <a:xfrm>
          <a:off x="3813" y="99848"/>
          <a:ext cx="5030985" cy="30185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155700">
            <a:lnSpc>
              <a:spcPct val="90000"/>
            </a:lnSpc>
            <a:spcBef>
              <a:spcPct val="0"/>
            </a:spcBef>
            <a:spcAft>
              <a:spcPct val="35000"/>
            </a:spcAft>
            <a:buNone/>
          </a:pPr>
          <a:r>
            <a:rPr lang="en-GB" sz="2600" kern="1200"/>
            <a:t>The way children feel about themselves is not innate or inherited, it is learned.</a:t>
          </a:r>
          <a:endParaRPr lang="en-US" sz="2600" kern="1200"/>
        </a:p>
      </dsp:txBody>
      <dsp:txXfrm>
        <a:off x="3813" y="99848"/>
        <a:ext cx="5030985" cy="3018591"/>
      </dsp:txXfrm>
    </dsp:sp>
    <dsp:sp modelId="{94A31260-9FEB-4798-9F7C-D95645193112}">
      <dsp:nvSpPr>
        <dsp:cNvPr id="0" name=""/>
        <dsp:cNvSpPr/>
      </dsp:nvSpPr>
      <dsp:spPr>
        <a:xfrm>
          <a:off x="5109076" y="1487644"/>
          <a:ext cx="75464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288DA-6436-41BC-99D5-88F3FEABF820}">
      <dsp:nvSpPr>
        <dsp:cNvPr id="0" name=""/>
        <dsp:cNvSpPr/>
      </dsp:nvSpPr>
      <dsp:spPr>
        <a:xfrm>
          <a:off x="5938000" y="99848"/>
          <a:ext cx="5030985" cy="30185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155700">
            <a:lnSpc>
              <a:spcPct val="90000"/>
            </a:lnSpc>
            <a:spcBef>
              <a:spcPct val="0"/>
            </a:spcBef>
            <a:spcAft>
              <a:spcPct val="35000"/>
            </a:spcAft>
            <a:buNone/>
          </a:pPr>
          <a:r>
            <a:rPr lang="en-GB" sz="2600" kern="1200"/>
            <a:t>Children learn positive and negative feelings about racial groups from an early age.</a:t>
          </a:r>
          <a:endParaRPr lang="en-US" sz="2600" kern="1200"/>
        </a:p>
        <a:p>
          <a:pPr marL="228600" lvl="1" indent="-228600" algn="l" defTabSz="889000">
            <a:lnSpc>
              <a:spcPct val="90000"/>
            </a:lnSpc>
            <a:spcBef>
              <a:spcPct val="0"/>
            </a:spcBef>
            <a:spcAft>
              <a:spcPct val="15000"/>
            </a:spcAft>
            <a:buChar char="•"/>
          </a:pPr>
          <a:r>
            <a:rPr lang="en-GB" sz="2000" kern="1200"/>
            <a:t>‘Children as young as three demonstrate an awareness of a racial hierarchy in line with current prejudices’.</a:t>
          </a:r>
          <a:endParaRPr lang="en-US" sz="2000" kern="1200"/>
        </a:p>
        <a:p>
          <a:pPr marL="228600" lvl="1" indent="-228600" algn="l" defTabSz="889000">
            <a:lnSpc>
              <a:spcPct val="90000"/>
            </a:lnSpc>
            <a:spcBef>
              <a:spcPct val="0"/>
            </a:spcBef>
            <a:spcAft>
              <a:spcPct val="15000"/>
            </a:spcAft>
            <a:buChar char="•"/>
          </a:pPr>
          <a:r>
            <a:rPr lang="en-GB" sz="2000" kern="1200"/>
            <a:t>Milner (1983: 122, in Siraj-Blatchford and Clarke 2000: 9)</a:t>
          </a:r>
          <a:endParaRPr lang="en-US" sz="2000" kern="1200"/>
        </a:p>
      </dsp:txBody>
      <dsp:txXfrm>
        <a:off x="5938000" y="99848"/>
        <a:ext cx="5030985" cy="3018591"/>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D8AC9E7E-1ED8-4F45-B154-CAF42CACF0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385892-66F0-417F-8513-E32807948EDC}" type="slidenum">
              <a:rPr lang="en-GB" altLang="en-US"/>
              <a:pPr/>
              <a:t>6</a:t>
            </a:fld>
            <a:endParaRPr lang="en-GB" altLang="en-US"/>
          </a:p>
        </p:txBody>
      </p:sp>
      <p:sp>
        <p:nvSpPr>
          <p:cNvPr id="24579" name="Rectangle 2">
            <a:extLst>
              <a:ext uri="{FF2B5EF4-FFF2-40B4-BE49-F238E27FC236}">
                <a16:creationId xmlns:a16="http://schemas.microsoft.com/office/drawing/2014/main" id="{A295BB50-BC0A-40AC-AD11-A0FEFCF2C7AC}"/>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5E5B583C-6A98-4AC0-9002-66532CA43C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a:t>
            </a:r>
            <a:r>
              <a:rPr lang="en-GB" baseline="0" dirty="0"/>
              <a:t> you’ve not thought of this before and just accepted it but r</a:t>
            </a:r>
            <a:r>
              <a:rPr lang="en-GB" dirty="0"/>
              <a:t>ace is a contested term. No agreed definition. Many</a:t>
            </a:r>
            <a:r>
              <a:rPr lang="en-GB" baseline="0" dirty="0"/>
              <a:t> argue just one human race. Our genetic makeup is essentially the same, with only a small proportion that is different but to us, because we see that difference immediately, it is a huge differentiating factor. We are more the same than different.</a:t>
            </a:r>
          </a:p>
          <a:p>
            <a:r>
              <a:rPr lang="en-GB" baseline="0" dirty="0"/>
              <a:t>Race is a social construct – designed by humans.</a:t>
            </a:r>
          </a:p>
          <a:p>
            <a:r>
              <a:rPr lang="en-GB" baseline="0" dirty="0"/>
              <a:t>It moved beyond just physical differences and attributed characteristics, qualities and attributes to people based on those physical differences.</a:t>
            </a:r>
          </a:p>
          <a:p>
            <a:r>
              <a:rPr lang="en-GB" baseline="0" dirty="0"/>
              <a:t>This was the case during the  slave trade when the black slaves were not even considered to be humans but regarded as property.</a:t>
            </a:r>
          </a:p>
          <a:p>
            <a:r>
              <a:rPr lang="en-GB" baseline="0" dirty="0"/>
              <a:t>Many myths perpetuated which remain in the social psyche today.</a:t>
            </a:r>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7</a:t>
            </a:fld>
            <a:endParaRPr lang="en-GB"/>
          </a:p>
        </p:txBody>
      </p:sp>
    </p:spTree>
    <p:extLst>
      <p:ext uri="{BB962C8B-B14F-4D97-AF65-F5344CB8AC3E}">
        <p14:creationId xmlns:p14="http://schemas.microsoft.com/office/powerpoint/2010/main" val="372757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52636BA-37C8-4CFD-89CF-5C1983BB53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8D1FD6-CFEF-4371-8BD3-A146E43DEF32}" type="slidenum">
              <a:rPr lang="en-GB" altLang="en-US"/>
              <a:pPr/>
              <a:t>9</a:t>
            </a:fld>
            <a:endParaRPr lang="en-GB" altLang="en-US"/>
          </a:p>
        </p:txBody>
      </p:sp>
      <p:sp>
        <p:nvSpPr>
          <p:cNvPr id="28675" name="Rectangle 2">
            <a:extLst>
              <a:ext uri="{FF2B5EF4-FFF2-40B4-BE49-F238E27FC236}">
                <a16:creationId xmlns:a16="http://schemas.microsoft.com/office/drawing/2014/main" id="{B3E4800C-CE4F-4F63-B2AF-68E5E92909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C58CC8D5-2916-4257-8968-834B9396F89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Task Students to define terms first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2ABF5A7F-FFD3-4537-979C-81B110C3EE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A18DFD-087C-4F2C-AA35-652D86D29BF1}" type="slidenum">
              <a:rPr lang="en-GB" altLang="en-US"/>
              <a:pPr/>
              <a:t>12</a:t>
            </a:fld>
            <a:endParaRPr lang="en-GB" altLang="en-US"/>
          </a:p>
        </p:txBody>
      </p:sp>
      <p:sp>
        <p:nvSpPr>
          <p:cNvPr id="36867" name="Rectangle 2">
            <a:extLst>
              <a:ext uri="{FF2B5EF4-FFF2-40B4-BE49-F238E27FC236}">
                <a16:creationId xmlns:a16="http://schemas.microsoft.com/office/drawing/2014/main" id="{1C0E0CFA-3B9F-4B69-9EFA-016898A5BCC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8F35523-AF03-4623-B1B4-CF4AD36DF0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13</a:t>
            </a:fld>
            <a:endParaRPr lang="en-GB"/>
          </a:p>
        </p:txBody>
      </p:sp>
    </p:spTree>
    <p:extLst>
      <p:ext uri="{BB962C8B-B14F-4D97-AF65-F5344CB8AC3E}">
        <p14:creationId xmlns:p14="http://schemas.microsoft.com/office/powerpoint/2010/main" val="55803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14</a:t>
            </a:fld>
            <a:endParaRPr lang="en-GB"/>
          </a:p>
        </p:txBody>
      </p:sp>
    </p:spTree>
    <p:extLst>
      <p:ext uri="{BB962C8B-B14F-4D97-AF65-F5344CB8AC3E}">
        <p14:creationId xmlns:p14="http://schemas.microsoft.com/office/powerpoint/2010/main" val="3059668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identify yourself? What if your ethnicity is very complicated? What if the forms make</a:t>
            </a:r>
            <a:r>
              <a:rPr lang="en-GB" baseline="0" dirty="0"/>
              <a:t> you choose something you are not comfortable with?</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15</a:t>
            </a:fld>
            <a:endParaRPr lang="en-GB"/>
          </a:p>
        </p:txBody>
      </p:sp>
    </p:spTree>
    <p:extLst>
      <p:ext uri="{BB962C8B-B14F-4D97-AF65-F5344CB8AC3E}">
        <p14:creationId xmlns:p14="http://schemas.microsoft.com/office/powerpoint/2010/main" val="687248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0494D528-9122-4D31-83C7-46B4D17AA9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106613-6396-4708-B1C7-987306248CC1}" type="slidenum">
              <a:rPr lang="en-GB" altLang="en-US"/>
              <a:pPr/>
              <a:t>17</a:t>
            </a:fld>
            <a:endParaRPr lang="en-GB" altLang="en-US"/>
          </a:p>
        </p:txBody>
      </p:sp>
      <p:sp>
        <p:nvSpPr>
          <p:cNvPr id="15363" name="Rectangle 2">
            <a:extLst>
              <a:ext uri="{FF2B5EF4-FFF2-40B4-BE49-F238E27FC236}">
                <a16:creationId xmlns:a16="http://schemas.microsoft.com/office/drawing/2014/main" id="{A8D17DB4-9CAA-4FF4-8FC8-DF0DA0B4353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7310A073-F47A-4FBF-BC9B-675BB67171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use of the term, there is an inherent assumption of a hierarchy which still permeates thinking and attitudes today. Revisit</a:t>
            </a:r>
            <a:r>
              <a:rPr lang="en-GB" baseline="0" dirty="0"/>
              <a:t> social categorisation – them and us, especially if the ‘them’ are less powerful than the ‘us’.</a:t>
            </a:r>
          </a:p>
          <a:p>
            <a:endParaRPr lang="en-GB" dirty="0"/>
          </a:p>
          <a:p>
            <a:r>
              <a:rPr lang="en-GB" dirty="0"/>
              <a:t>Look at own ethnicity </a:t>
            </a:r>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20</a:t>
            </a:fld>
            <a:endParaRPr lang="en-GB"/>
          </a:p>
        </p:txBody>
      </p:sp>
    </p:spTree>
    <p:extLst>
      <p:ext uri="{BB962C8B-B14F-4D97-AF65-F5344CB8AC3E}">
        <p14:creationId xmlns:p14="http://schemas.microsoft.com/office/powerpoint/2010/main" val="2815894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Racism</a:t>
            </a:r>
            <a:r>
              <a:rPr lang="en-GB" baseline="0" dirty="0"/>
              <a:t> &gt; racisms – no longer confined to Black-White issues.</a:t>
            </a:r>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22</a:t>
            </a:fld>
            <a:endParaRPr lang="en-GB"/>
          </a:p>
        </p:txBody>
      </p:sp>
    </p:spTree>
    <p:extLst>
      <p:ext uri="{BB962C8B-B14F-4D97-AF65-F5344CB8AC3E}">
        <p14:creationId xmlns:p14="http://schemas.microsoft.com/office/powerpoint/2010/main" val="3683887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24</a:t>
            </a:fld>
            <a:endParaRPr lang="en-GB"/>
          </a:p>
        </p:txBody>
      </p:sp>
    </p:spTree>
    <p:extLst>
      <p:ext uri="{BB962C8B-B14F-4D97-AF65-F5344CB8AC3E}">
        <p14:creationId xmlns:p14="http://schemas.microsoft.com/office/powerpoint/2010/main" val="3073612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26</a:t>
            </a:fld>
            <a:endParaRPr lang="en-GB"/>
          </a:p>
        </p:txBody>
      </p:sp>
    </p:spTree>
    <p:extLst>
      <p:ext uri="{BB962C8B-B14F-4D97-AF65-F5344CB8AC3E}">
        <p14:creationId xmlns:p14="http://schemas.microsoft.com/office/powerpoint/2010/main" val="4215373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look up ask students to make their prediction put percentage on white board discuss perceptions in Ethnicity Task</a:t>
            </a:r>
            <a:endParaRPr lang="en-US"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28</a:t>
            </a:fld>
            <a:endParaRPr lang="en-GB"/>
          </a:p>
        </p:txBody>
      </p:sp>
    </p:spTree>
    <p:extLst>
      <p:ext uri="{BB962C8B-B14F-4D97-AF65-F5344CB8AC3E}">
        <p14:creationId xmlns:p14="http://schemas.microsoft.com/office/powerpoint/2010/main" val="334140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Race is not</a:t>
            </a:r>
            <a:r>
              <a:rPr lang="en-GB" baseline="0" dirty="0"/>
              <a:t> a social category that can identify groups of people, relying on their physical appearance to predict characteristics, behaviour and educational achievement.</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29</a:t>
            </a:fld>
            <a:endParaRPr lang="en-GB"/>
          </a:p>
        </p:txBody>
      </p:sp>
    </p:spTree>
    <p:extLst>
      <p:ext uri="{BB962C8B-B14F-4D97-AF65-F5344CB8AC3E}">
        <p14:creationId xmlns:p14="http://schemas.microsoft.com/office/powerpoint/2010/main" val="1310216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Race is not</a:t>
            </a:r>
            <a:r>
              <a:rPr lang="en-GB" baseline="0" dirty="0"/>
              <a:t> a social category that can identify groups of people, relying on their physical appearance to predict characteristics, behaviour and educational achievement.</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30</a:t>
            </a:fld>
            <a:endParaRPr lang="en-GB"/>
          </a:p>
        </p:txBody>
      </p:sp>
    </p:spTree>
    <p:extLst>
      <p:ext uri="{BB962C8B-B14F-4D97-AF65-F5344CB8AC3E}">
        <p14:creationId xmlns:p14="http://schemas.microsoft.com/office/powerpoint/2010/main" val="4081962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3CE2575A-E3E2-4BB4-BBCA-B5710C8E4C7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5C7D53-8471-4824-BE99-936854951B86}" type="slidenum">
              <a:rPr lang="en-GB" altLang="en-US"/>
              <a:pPr/>
              <a:t>33</a:t>
            </a:fld>
            <a:endParaRPr lang="en-GB" altLang="en-US"/>
          </a:p>
        </p:txBody>
      </p:sp>
      <p:sp>
        <p:nvSpPr>
          <p:cNvPr id="13315" name="Rectangle 2">
            <a:extLst>
              <a:ext uri="{FF2B5EF4-FFF2-40B4-BE49-F238E27FC236}">
                <a16:creationId xmlns:a16="http://schemas.microsoft.com/office/drawing/2014/main" id="{C28425DE-F89E-4CA4-8950-DBD6DA927258}"/>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DE6516F1-BD8C-4B59-8DFE-3AAF38DF85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Students to find 2 positive and 2 negative stories involving Ethnic minority people</a:t>
            </a:r>
          </a:p>
          <a:p>
            <a:endParaRPr lang="en-GB" dirty="0"/>
          </a:p>
          <a:p>
            <a:r>
              <a:rPr lang="en-GB" dirty="0"/>
              <a:t>Discuss: Language used in articles perception</a:t>
            </a:r>
          </a:p>
          <a:p>
            <a:r>
              <a:rPr lang="en-GB" dirty="0"/>
              <a:t>News headlines link to exclusion </a:t>
            </a:r>
          </a:p>
        </p:txBody>
      </p:sp>
      <p:sp>
        <p:nvSpPr>
          <p:cNvPr id="4" name="Slide Number Placeholder 3"/>
          <p:cNvSpPr>
            <a:spLocks noGrp="1"/>
          </p:cNvSpPr>
          <p:nvPr>
            <p:ph type="sldNum" sz="quarter" idx="10"/>
          </p:nvPr>
        </p:nvSpPr>
        <p:spPr/>
        <p:txBody>
          <a:bodyPr/>
          <a:lstStyle/>
          <a:p>
            <a:fld id="{D8A00765-F233-4E04-9293-4DA0C6FD4434}" type="slidenum">
              <a:rPr lang="en-GB" smtClean="0"/>
              <a:t>34</a:t>
            </a:fld>
            <a:endParaRPr lang="en-GB"/>
          </a:p>
        </p:txBody>
      </p:sp>
    </p:spTree>
    <p:extLst>
      <p:ext uri="{BB962C8B-B14F-4D97-AF65-F5344CB8AC3E}">
        <p14:creationId xmlns:p14="http://schemas.microsoft.com/office/powerpoint/2010/main" val="3461611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C0A50671-7BE5-42F3-962B-91E68424B9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BA6C8BD-C3C9-4F5A-9F15-E97F36256DD9}" type="slidenum">
              <a:rPr lang="en-GB" altLang="en-US"/>
              <a:pPr/>
              <a:t>37</a:t>
            </a:fld>
            <a:endParaRPr lang="en-GB" altLang="en-US"/>
          </a:p>
        </p:txBody>
      </p:sp>
      <p:sp>
        <p:nvSpPr>
          <p:cNvPr id="22531" name="Rectangle 2">
            <a:extLst>
              <a:ext uri="{FF2B5EF4-FFF2-40B4-BE49-F238E27FC236}">
                <a16:creationId xmlns:a16="http://schemas.microsoft.com/office/drawing/2014/main" id="{55B082D6-F606-40BE-A2A4-9C27559D42E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D94FE80C-082E-4EDD-902D-9424C88C94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38</a:t>
            </a:fld>
            <a:endParaRPr lang="en-GB"/>
          </a:p>
        </p:txBody>
      </p:sp>
    </p:spTree>
    <p:extLst>
      <p:ext uri="{BB962C8B-B14F-4D97-AF65-F5344CB8AC3E}">
        <p14:creationId xmlns:p14="http://schemas.microsoft.com/office/powerpoint/2010/main" val="28885842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43</a:t>
            </a:fld>
            <a:endParaRPr lang="en-GB"/>
          </a:p>
        </p:txBody>
      </p:sp>
    </p:spTree>
    <p:extLst>
      <p:ext uri="{BB962C8B-B14F-4D97-AF65-F5344CB8AC3E}">
        <p14:creationId xmlns:p14="http://schemas.microsoft.com/office/powerpoint/2010/main" val="3964641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7972" y="4822371"/>
            <a:ext cx="7053943" cy="3472543"/>
          </a:xfrm>
        </p:spPr>
        <p:txBody>
          <a:bodyPr/>
          <a:lstStyle/>
          <a:p>
            <a:r>
              <a:rPr lang="en-US" sz="1000" b="1" dirty="0"/>
              <a:t>Copied account</a:t>
            </a:r>
            <a:r>
              <a:rPr lang="en-US" sz="1000" dirty="0"/>
              <a:t>:</a:t>
            </a:r>
          </a:p>
          <a:p>
            <a:r>
              <a:rPr lang="en-US" sz="1000" dirty="0"/>
              <a:t>Based on real life events that took place in 1971, </a:t>
            </a:r>
            <a:r>
              <a:rPr lang="en-US" sz="1000" i="1" dirty="0"/>
              <a:t>Remember the Titans</a:t>
            </a:r>
            <a:r>
              <a:rPr lang="en-US" sz="1000" dirty="0"/>
              <a:t> tells the story of a black coach (Washington) who is hired on to replace the town's </a:t>
            </a:r>
            <a:r>
              <a:rPr lang="en-US" sz="1000" dirty="0" err="1"/>
              <a:t>favourite</a:t>
            </a:r>
            <a:r>
              <a:rPr lang="en-US" sz="1000" dirty="0"/>
              <a:t> white coach, Bill </a:t>
            </a:r>
            <a:r>
              <a:rPr lang="en-US" sz="1000" dirty="0" err="1"/>
              <a:t>Yoast</a:t>
            </a:r>
            <a:r>
              <a:rPr lang="en-US" sz="1000" dirty="0"/>
              <a:t> (Will Patten) when two schools in Virginia combine. But the white athletes and their fathers, knee-deep in southern racism, threaten to boycott the team, leaving Boone with only black players and not that many at that. What's interesting is how Boone tackles the problem as if the problem did not exist. He doesn't whine about it, he just treats the team like they were complete.</a:t>
            </a:r>
          </a:p>
          <a:p>
            <a:r>
              <a:rPr lang="en-US" sz="1000" dirty="0"/>
              <a:t>Conflict arises when the white players, led by a compassionate </a:t>
            </a:r>
            <a:r>
              <a:rPr lang="en-US" sz="1000" dirty="0" err="1"/>
              <a:t>Yoast</a:t>
            </a:r>
            <a:r>
              <a:rPr lang="en-US" sz="1000" dirty="0"/>
              <a:t>, decide that all their hard work should not go to waste and that they can all work together. The players are hoping that with one loss they can replace Boone and life will go on as usual. They don't realize they are up against perfection.</a:t>
            </a:r>
          </a:p>
          <a:p>
            <a:r>
              <a:rPr lang="en-US" sz="1000" dirty="0"/>
              <a:t>In one of Washington's better moments, the team captain </a:t>
            </a:r>
            <a:r>
              <a:rPr lang="en-US" sz="1000" dirty="0" err="1"/>
              <a:t>Bertier</a:t>
            </a:r>
            <a:r>
              <a:rPr lang="en-US" sz="1000" dirty="0"/>
              <a:t> and his buddy try to give Boone certain instructions, like they won't block their black teammates and that they should all just try to ignore one another. Boone answers them with public humiliation, then insists that he answer to the following question: "Who's your daddy?" "You are," </a:t>
            </a:r>
            <a:r>
              <a:rPr lang="en-US" sz="1000" dirty="0" err="1"/>
              <a:t>Bertier</a:t>
            </a:r>
            <a:r>
              <a:rPr lang="en-US" sz="1000" dirty="0"/>
              <a:t> admits, sheepishly.</a:t>
            </a:r>
          </a:p>
          <a:p>
            <a:r>
              <a:rPr lang="en-US" sz="1000" dirty="0"/>
              <a:t>Football camp becomes the fighting ground where the teammates either learn to play together or else be thrown off the team. Boone insists that they speak to one another, finding out facts about their lives, until they have met everyone or else he will double their practice time. Boone uses physical punishment, not peace, love and understanding, to collide the races. And it works. Until they leave football camp and return home to angry white people and defensive black people who don't have a coach forcing them to do anything because they don't have a game to unify them, who have nothing but the memory of our past which produces "whitey guilt" and understandable bitterness from blacks.</a:t>
            </a:r>
          </a:p>
          <a:p>
            <a:r>
              <a:rPr lang="en-US" sz="1000" dirty="0"/>
              <a:t>There is an attempt to put us white folks in the shoes of blacks long enough for us to feel the burn. In particular there are agonizing scenes where restaurant owners won't serve black patrons or where one of the best players is invited to dinner at his white friend's house and is standing on the street corner dressed up. A cop car rolls up to him. The window comes down and before he says anything the look on Julius' face tells us all we need to know about what that must feel like - we white guilty people, that is.</a:t>
            </a:r>
          </a:p>
          <a:p>
            <a:r>
              <a:rPr lang="en-US" sz="1000" dirty="0"/>
              <a:t>However, this is not so much a film about racism or unification as it is about the feeling of watching a team win. This one doesn't deviate much from the accepted formula of a sports movie, which will make this a not so bitter a pill to swallow for those less than enthusiastic about race relations mixed into their entertainment. The scenes of the Titans winning are as exciting as any in a sports movie. In particular, the body crunch shots are nicely done by Yakin, especially if you can't understand what's going on.</a:t>
            </a:r>
            <a:br>
              <a:rPr lang="en-US" dirty="0"/>
            </a:br>
            <a:br>
              <a:rPr lang="en-US" dirty="0"/>
            </a:br>
            <a:br>
              <a:rPr lang="en-US" dirty="0"/>
            </a:br>
            <a:r>
              <a:rPr lang="en-US" dirty="0"/>
              <a:t> </a:t>
            </a:r>
          </a:p>
          <a:p>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47</a:t>
            </a:fld>
            <a:endParaRPr lang="en-GB"/>
          </a:p>
        </p:txBody>
      </p:sp>
    </p:spTree>
    <p:extLst>
      <p:ext uri="{BB962C8B-B14F-4D97-AF65-F5344CB8AC3E}">
        <p14:creationId xmlns:p14="http://schemas.microsoft.com/office/powerpoint/2010/main" val="25994341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9F2B07A-0629-4633-96AE-3EF48A1B8E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5E2362-3B3A-486D-8B15-A3AED8080C2B}" type="slidenum">
              <a:rPr lang="en-GB" altLang="en-US"/>
              <a:pPr/>
              <a:t>49</a:t>
            </a:fld>
            <a:endParaRPr lang="en-GB" altLang="en-US"/>
          </a:p>
        </p:txBody>
      </p:sp>
      <p:sp>
        <p:nvSpPr>
          <p:cNvPr id="63491" name="Rectangle 2">
            <a:extLst>
              <a:ext uri="{FF2B5EF4-FFF2-40B4-BE49-F238E27FC236}">
                <a16:creationId xmlns:a16="http://schemas.microsoft.com/office/drawing/2014/main" id="{A748EBA5-16BB-46CD-9683-85B8E5341BD3}"/>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CFF2A891-8332-4F84-B61E-580E7D8195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50</a:t>
            </a:fld>
            <a:endParaRPr lang="en-GB"/>
          </a:p>
        </p:txBody>
      </p:sp>
    </p:spTree>
    <p:extLst>
      <p:ext uri="{BB962C8B-B14F-4D97-AF65-F5344CB8AC3E}">
        <p14:creationId xmlns:p14="http://schemas.microsoft.com/office/powerpoint/2010/main" val="4181091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09/03/2026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09/03/2026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3/9/2026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587125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3/9/2026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88046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3/9/2026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39182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3/9/2026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1557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09/03/2026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 id="214748370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hyperlink" Target="http://www.diffen.com/difference/Ethnicity_vs_Race" TargetMode="External"/><Relationship Id="rId2" Type="http://schemas.openxmlformats.org/officeDocument/2006/relationships/image" Target="../media/image32.jpeg"/><Relationship Id="rId1" Type="http://schemas.openxmlformats.org/officeDocument/2006/relationships/slideLayout" Target="../slideLayouts/slideLayout18.xml"/><Relationship Id="rId4" Type="http://schemas.openxmlformats.org/officeDocument/2006/relationships/hyperlink" Target="https://www.youtube.com/watch?v=aDz3BJDPXHA"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video" Target="https://www.youtube.com/embed/ZLgbw_A1mLI?feature=oembed" TargetMode="External"/><Relationship Id="rId5" Type="http://schemas.openxmlformats.org/officeDocument/2006/relationships/image" Target="../media/image35.png"/><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8.xml"/><Relationship Id="rId1" Type="http://schemas.openxmlformats.org/officeDocument/2006/relationships/video" Target="https://www.youtube.com/embed/MGLbqIULub8?feature=oembed" TargetMode="External"/><Relationship Id="rId4" Type="http://schemas.openxmlformats.org/officeDocument/2006/relationships/image" Target="../media/image38.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hyperlink" Target="https://migrationobservatory.ox.ac.uk/resources/reports/decade-immigration-british-press/" TargetMode="External"/><Relationship Id="rId2" Type="http://schemas.openxmlformats.org/officeDocument/2006/relationships/hyperlink" Target="https://www.ons.gov.uk/peoplepopulationandcommunity/culturalidentity/ethnicity/bulletins/ethnicgroupenglandandwales/census2021" TargetMode="External"/><Relationship Id="rId1" Type="http://schemas.openxmlformats.org/officeDocument/2006/relationships/slideLayout" Target="../slideLayouts/slideLayout18.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gov.wales/ethnic-group-national-identity-language-and-religion-wales-census-2021-html#:~:text=90.6%25%20of%20the%20population%20identified,to%202.3%25%20in%202011" TargetMode="Externa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video" Target="https://www.youtube.com/embed/GPVNJgfDwpw?feature=oembed" TargetMode="External"/><Relationship Id="rId4" Type="http://schemas.openxmlformats.org/officeDocument/2006/relationships/image" Target="../media/image43.jpeg"/></Relationships>
</file>

<file path=ppt/slides/_rels/slide3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21.xml"/><Relationship Id="rId1" Type="http://schemas.openxmlformats.org/officeDocument/2006/relationships/video" Target="https://www.youtube.com/embed/vkmnkbVc7iM?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3" Type="http://schemas.openxmlformats.org/officeDocument/2006/relationships/hyperlink" Target="http://www.youtube.com/watch?v=E_HFCYz4x6o" TargetMode="External"/><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hyperlink" Target="http://www.youtube.com/watch?v=OTXmQEje8GA"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3" Type="http://schemas.openxmlformats.org/officeDocument/2006/relationships/hyperlink" Target="https://www.lawsociety.org.uk/topics/ethnic-minority-lawyers/a-guide-to-race-and-ethnicity-terminology-and-language" TargetMode="External"/><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hyperlink" Target="https://statswales.gov.wales/Catalogue/Equality-and-Diversity/Ethnicity/ethnicity-by-year-ethnicgroup"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t="12902" r="-1" b="-1"/>
          <a:stretch/>
        </p:blipFill>
        <p:spPr>
          <a:xfrm>
            <a:off x="-50042" y="-39158"/>
            <a:ext cx="7918858" cy="6897158"/>
          </a:xfrm>
          <a:prstGeom prst="rect">
            <a:avLst/>
          </a:prstGeom>
        </p:spPr>
      </p:pic>
      <p:sp>
        <p:nvSpPr>
          <p:cNvPr id="2" name="Title 1"/>
          <p:cNvSpPr>
            <a:spLocks noGrp="1"/>
          </p:cNvSpPr>
          <p:nvPr>
            <p:ph type="ctrTitle"/>
          </p:nvPr>
        </p:nvSpPr>
        <p:spPr>
          <a:xfrm>
            <a:off x="7959478" y="1122363"/>
            <a:ext cx="3622922" cy="2387600"/>
          </a:xfrm>
        </p:spPr>
        <p:txBody>
          <a:bodyPr>
            <a:normAutofit fontScale="90000"/>
          </a:bodyPr>
          <a:lstStyle/>
          <a:p>
            <a:pPr algn="r">
              <a:lnSpc>
                <a:spcPct val="90000"/>
              </a:lnSpc>
            </a:pPr>
            <a:r>
              <a:rPr lang="en-GB" sz="4600" dirty="0"/>
              <a:t>Creating Inclusive Environments </a:t>
            </a:r>
            <a:br>
              <a:rPr lang="en-GB" sz="4600"/>
            </a:br>
            <a:r>
              <a:rPr lang="en-GB" sz="4600"/>
              <a:t>session 4</a:t>
            </a:r>
          </a:p>
        </p:txBody>
      </p:sp>
      <p:sp>
        <p:nvSpPr>
          <p:cNvPr id="3" name="Subtitle 2"/>
          <p:cNvSpPr>
            <a:spLocks noGrp="1"/>
          </p:cNvSpPr>
          <p:nvPr>
            <p:ph type="subTitle" idx="1"/>
          </p:nvPr>
        </p:nvSpPr>
        <p:spPr>
          <a:xfrm>
            <a:off x="7959478" y="3602038"/>
            <a:ext cx="3622922" cy="1655762"/>
          </a:xfrm>
        </p:spPr>
        <p:txBody>
          <a:bodyPr>
            <a:normAutofit/>
          </a:bodyPr>
          <a:lstStyle/>
          <a:p>
            <a:pPr algn="r"/>
            <a:r>
              <a:rPr lang="en-GB" dirty="0"/>
              <a:t>Race and Ethnicity</a:t>
            </a:r>
          </a:p>
        </p:txBody>
      </p:sp>
    </p:spTree>
    <p:extLst>
      <p:ext uri="{BB962C8B-B14F-4D97-AF65-F5344CB8AC3E}">
        <p14:creationId xmlns:p14="http://schemas.microsoft.com/office/powerpoint/2010/main" val="4254881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Recap</a:t>
            </a:r>
          </a:p>
        </p:txBody>
      </p:sp>
      <p:sp>
        <p:nvSpPr>
          <p:cNvPr id="3" name="Content Placeholder 2"/>
          <p:cNvSpPr>
            <a:spLocks noGrp="1"/>
          </p:cNvSpPr>
          <p:nvPr>
            <p:ph idx="1"/>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1653549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E73A-3B5E-A518-3152-34EA41F9A99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3124FF9-0735-6771-25CE-345E2D3465BD}"/>
              </a:ext>
            </a:extLst>
          </p:cNvPr>
          <p:cNvSpPr>
            <a:spLocks noGrp="1"/>
          </p:cNvSpPr>
          <p:nvPr>
            <p:ph idx="1"/>
          </p:nvPr>
        </p:nvSpPr>
        <p:spPr/>
        <p:txBody>
          <a:bodyPr/>
          <a:lstStyle/>
          <a:p>
            <a:r>
              <a:rPr lang="en-GB" dirty="0"/>
              <a:t>By the end of this session, you will be able to</a:t>
            </a:r>
          </a:p>
          <a:p>
            <a:r>
              <a:rPr lang="en-GB" dirty="0"/>
              <a:t>Recall key terminology around race and racism.</a:t>
            </a:r>
          </a:p>
          <a:p>
            <a:r>
              <a:rPr lang="en-GB" dirty="0"/>
              <a:t>Discuss institutional racism and its effects on the individual.</a:t>
            </a:r>
          </a:p>
          <a:p>
            <a:r>
              <a:rPr lang="en-GB" dirty="0"/>
              <a:t>Evaluate Anti-Racist practice in education</a:t>
            </a:r>
          </a:p>
        </p:txBody>
      </p:sp>
    </p:spTree>
    <p:extLst>
      <p:ext uri="{BB962C8B-B14F-4D97-AF65-F5344CB8AC3E}">
        <p14:creationId xmlns:p14="http://schemas.microsoft.com/office/powerpoint/2010/main" val="2685919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18DD118-A78D-4CEA-AAD5-D051026FE7ED}"/>
              </a:ext>
            </a:extLst>
          </p:cNvPr>
          <p:cNvSpPr>
            <a:spLocks noGrp="1" noChangeArrowheads="1"/>
          </p:cNvSpPr>
          <p:nvPr>
            <p:ph type="title"/>
          </p:nvPr>
        </p:nvSpPr>
        <p:spPr/>
        <p:txBody>
          <a:bodyPr/>
          <a:lstStyle/>
          <a:p>
            <a:pPr eaLnBrk="1" hangingPunct="1"/>
            <a:r>
              <a:rPr lang="en-GB" altLang="en-US" dirty="0"/>
              <a:t>Context – What do you know?</a:t>
            </a:r>
          </a:p>
        </p:txBody>
      </p:sp>
      <p:sp>
        <p:nvSpPr>
          <p:cNvPr id="23555" name="Rectangle 3">
            <a:extLst>
              <a:ext uri="{FF2B5EF4-FFF2-40B4-BE49-F238E27FC236}">
                <a16:creationId xmlns:a16="http://schemas.microsoft.com/office/drawing/2014/main" id="{F2D107E5-582A-44B4-8706-E056DEA1DCDB}"/>
              </a:ext>
            </a:extLst>
          </p:cNvPr>
          <p:cNvSpPr>
            <a:spLocks noGrp="1" noChangeArrowheads="1"/>
          </p:cNvSpPr>
          <p:nvPr>
            <p:ph type="body" idx="1"/>
          </p:nvPr>
        </p:nvSpPr>
        <p:spPr/>
        <p:txBody>
          <a:bodyPr>
            <a:normAutofit lnSpcReduction="10000"/>
          </a:bodyPr>
          <a:lstStyle/>
          <a:p>
            <a:pPr eaLnBrk="1" hangingPunct="1">
              <a:lnSpc>
                <a:spcPct val="80000"/>
              </a:lnSpc>
            </a:pPr>
            <a:r>
              <a:rPr lang="en-GB" altLang="en-US" sz="2400"/>
              <a:t>UK has always been multicultural</a:t>
            </a:r>
          </a:p>
          <a:p>
            <a:pPr eaLnBrk="1" hangingPunct="1">
              <a:lnSpc>
                <a:spcPct val="80000"/>
              </a:lnSpc>
            </a:pPr>
            <a:r>
              <a:rPr lang="en-GB" altLang="en-US" sz="2400"/>
              <a:t>Significant economic migration after WW2</a:t>
            </a:r>
          </a:p>
          <a:p>
            <a:pPr eaLnBrk="1" hangingPunct="1">
              <a:lnSpc>
                <a:spcPct val="80000"/>
              </a:lnSpc>
            </a:pPr>
            <a:r>
              <a:rPr lang="en-GB" altLang="en-US" sz="2400"/>
              <a:t>‘No blacks, no Irish, no students, no dogs’ </a:t>
            </a:r>
          </a:p>
          <a:p>
            <a:pPr eaLnBrk="1" hangingPunct="1">
              <a:lnSpc>
                <a:spcPct val="80000"/>
              </a:lnSpc>
            </a:pPr>
            <a:r>
              <a:rPr lang="en-GB" altLang="en-US" sz="2400"/>
              <a:t>Under achievement of some minority groups (especially African Caribbean boys)</a:t>
            </a:r>
          </a:p>
          <a:p>
            <a:pPr eaLnBrk="1" hangingPunct="1">
              <a:lnSpc>
                <a:spcPct val="80000"/>
              </a:lnSpc>
            </a:pPr>
            <a:r>
              <a:rPr lang="en-GB" altLang="en-US" sz="2400"/>
              <a:t>Black parent campaigns and supplementary schools</a:t>
            </a:r>
          </a:p>
          <a:p>
            <a:pPr eaLnBrk="1" hangingPunct="1">
              <a:lnSpc>
                <a:spcPct val="80000"/>
              </a:lnSpc>
            </a:pPr>
            <a:r>
              <a:rPr lang="en-GB" altLang="en-US" sz="2400"/>
              <a:t>Multicultural education – Section 11 funding</a:t>
            </a:r>
          </a:p>
          <a:p>
            <a:pPr eaLnBrk="1" hangingPunct="1">
              <a:lnSpc>
                <a:spcPct val="80000"/>
              </a:lnSpc>
            </a:pPr>
            <a:r>
              <a:rPr lang="en-GB" altLang="en-US" sz="2400"/>
              <a:t>Celebration of diversity – ‘steel bands and samosas’ </a:t>
            </a:r>
          </a:p>
          <a:p>
            <a:pPr eaLnBrk="1" hangingPunct="1">
              <a:lnSpc>
                <a:spcPct val="80000"/>
              </a:lnSpc>
            </a:pPr>
            <a:endParaRPr lang="en-GB" altLang="en-US"/>
          </a:p>
          <a:p>
            <a:pPr eaLnBrk="1" hangingPunct="1">
              <a:lnSpc>
                <a:spcPct val="80000"/>
              </a:lnSpc>
              <a:buFontTx/>
              <a:buNone/>
            </a:pPr>
            <a:r>
              <a:rPr lang="en-GB" altLang="en-US" sz="2400"/>
              <a:t>	</a:t>
            </a:r>
          </a:p>
          <a:p>
            <a:pPr eaLnBrk="1" hangingPunct="1">
              <a:lnSpc>
                <a:spcPct val="80000"/>
              </a:lnSpc>
            </a:pPr>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Categorisation </a:t>
            </a:r>
            <a:r>
              <a:rPr lang="en-GB" dirty="0"/>
              <a:t> </a:t>
            </a:r>
          </a:p>
        </p:txBody>
      </p:sp>
      <p:sp>
        <p:nvSpPr>
          <p:cNvPr id="3" name="Content Placeholder 2"/>
          <p:cNvSpPr>
            <a:spLocks noGrp="1"/>
          </p:cNvSpPr>
          <p:nvPr>
            <p:ph idx="1"/>
          </p:nvPr>
        </p:nvSpPr>
        <p:spPr/>
        <p:txBody>
          <a:bodyPr>
            <a:normAutofit fontScale="92500" lnSpcReduction="20000"/>
          </a:bodyPr>
          <a:lstStyle/>
          <a:p>
            <a:r>
              <a:rPr lang="en-GB" dirty="0"/>
              <a:t>Ideas about race can be traced back to ancient history.</a:t>
            </a:r>
          </a:p>
          <a:p>
            <a:pPr marL="0" indent="0">
              <a:buNone/>
            </a:pPr>
            <a:endParaRPr lang="en-GB" dirty="0"/>
          </a:p>
          <a:p>
            <a:r>
              <a:rPr lang="en-GB" dirty="0"/>
              <a:t>Categorisation of people based on race became common in the late 18</a:t>
            </a:r>
            <a:r>
              <a:rPr lang="en-GB" baseline="30000" dirty="0"/>
              <a:t>th</a:t>
            </a:r>
            <a:r>
              <a:rPr lang="en-GB" dirty="0"/>
              <a:t> and early 19</a:t>
            </a:r>
            <a:r>
              <a:rPr lang="en-GB" baseline="30000" dirty="0"/>
              <a:t>th</a:t>
            </a:r>
            <a:r>
              <a:rPr lang="en-GB" dirty="0"/>
              <a:t> centuries.</a:t>
            </a:r>
          </a:p>
          <a:p>
            <a:pPr marL="0" indent="0">
              <a:buNone/>
            </a:pPr>
            <a:endParaRPr lang="en-GB" dirty="0"/>
          </a:p>
          <a:p>
            <a:r>
              <a:rPr lang="en-GB" dirty="0"/>
              <a:t>This has become normal but it is divisive. We all belong to one race; the human race!</a:t>
            </a:r>
          </a:p>
          <a:p>
            <a:pPr marL="0" indent="0">
              <a:buNone/>
            </a:pPr>
            <a:endParaRPr lang="en-GB" dirty="0"/>
          </a:p>
          <a:p>
            <a:r>
              <a:rPr lang="en-GB" dirty="0"/>
              <a:t>Such categorisation has produced discriminatory practices and segregation</a:t>
            </a:r>
          </a:p>
        </p:txBody>
      </p:sp>
    </p:spTree>
    <p:extLst>
      <p:ext uri="{BB962C8B-B14F-4D97-AF65-F5344CB8AC3E}">
        <p14:creationId xmlns:p14="http://schemas.microsoft.com/office/powerpoint/2010/main" val="669520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9245-7FE4-1910-5E84-FB509B9CF110}"/>
              </a:ext>
            </a:extLst>
          </p:cNvPr>
          <p:cNvSpPr>
            <a:spLocks noGrp="1"/>
          </p:cNvSpPr>
          <p:nvPr>
            <p:ph type="title"/>
          </p:nvPr>
        </p:nvSpPr>
        <p:spPr/>
        <p:txBody>
          <a:bodyPr/>
          <a:lstStyle/>
          <a:p>
            <a:r>
              <a:rPr lang="en-GB" dirty="0"/>
              <a:t>Key Terms</a:t>
            </a:r>
          </a:p>
        </p:txBody>
      </p:sp>
      <p:sp>
        <p:nvSpPr>
          <p:cNvPr id="3" name="Text Placeholder 2">
            <a:extLst>
              <a:ext uri="{FF2B5EF4-FFF2-40B4-BE49-F238E27FC236}">
                <a16:creationId xmlns:a16="http://schemas.microsoft.com/office/drawing/2014/main" id="{8A09542F-37F1-50CF-2A51-0D069699E2A4}"/>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31076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4D83CA5-92DB-44D8-87CA-F88E66D68B0A}"/>
              </a:ext>
            </a:extLst>
          </p:cNvPr>
          <p:cNvSpPr>
            <a:spLocks noGrp="1" noChangeArrowheads="1"/>
          </p:cNvSpPr>
          <p:nvPr>
            <p:ph type="title"/>
          </p:nvPr>
        </p:nvSpPr>
        <p:spPr>
          <a:xfrm>
            <a:off x="6297494" y="552782"/>
            <a:ext cx="5369169" cy="1619611"/>
          </a:xfrm>
        </p:spPr>
        <p:txBody>
          <a:bodyPr>
            <a:normAutofit/>
          </a:bodyPr>
          <a:lstStyle/>
          <a:p>
            <a:pPr eaLnBrk="1" hangingPunct="1"/>
            <a:r>
              <a:rPr lang="en-GB" altLang="en-US"/>
              <a:t>Concepts</a:t>
            </a:r>
          </a:p>
        </p:txBody>
      </p:sp>
      <p:pic>
        <p:nvPicPr>
          <p:cNvPr id="27653" name="Picture 27652" descr="A group of multi coloured wooden stick figures">
            <a:extLst>
              <a:ext uri="{FF2B5EF4-FFF2-40B4-BE49-F238E27FC236}">
                <a16:creationId xmlns:a16="http://schemas.microsoft.com/office/drawing/2014/main" id="{60FCB75C-29D0-94F1-5BAF-95852230B923}"/>
              </a:ext>
            </a:extLst>
          </p:cNvPr>
          <p:cNvPicPr>
            <a:picLocks noChangeAspect="1"/>
          </p:cNvPicPr>
          <p:nvPr/>
        </p:nvPicPr>
        <p:blipFill rotWithShape="1">
          <a:blip r:embed="rId3"/>
          <a:srcRect l="13512" r="27643"/>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27651" name="Rectangle 3">
            <a:extLst>
              <a:ext uri="{FF2B5EF4-FFF2-40B4-BE49-F238E27FC236}">
                <a16:creationId xmlns:a16="http://schemas.microsoft.com/office/drawing/2014/main" id="{2F5D8BF5-4B51-48FF-9BF9-B842391FB1D5}"/>
              </a:ext>
            </a:extLst>
          </p:cNvPr>
          <p:cNvSpPr>
            <a:spLocks noGrp="1" noChangeArrowheads="1"/>
          </p:cNvSpPr>
          <p:nvPr>
            <p:ph type="body" idx="1"/>
          </p:nvPr>
        </p:nvSpPr>
        <p:spPr>
          <a:xfrm>
            <a:off x="6298092" y="2391995"/>
            <a:ext cx="5355276" cy="3174788"/>
          </a:xfrm>
        </p:spPr>
        <p:txBody>
          <a:bodyPr anchor="t">
            <a:normAutofit fontScale="77500" lnSpcReduction="20000"/>
          </a:bodyPr>
          <a:lstStyle/>
          <a:p>
            <a:pPr eaLnBrk="1" hangingPunct="1"/>
            <a:r>
              <a:rPr lang="en-GB" altLang="en-US" dirty="0"/>
              <a:t>Assimilation</a:t>
            </a:r>
          </a:p>
          <a:p>
            <a:pPr eaLnBrk="1" hangingPunct="1"/>
            <a:r>
              <a:rPr lang="en-GB" altLang="en-US" dirty="0"/>
              <a:t>Multi-cultural</a:t>
            </a:r>
          </a:p>
          <a:p>
            <a:pPr eaLnBrk="1" hangingPunct="1"/>
            <a:r>
              <a:rPr lang="en-GB" altLang="en-US" dirty="0"/>
              <a:t>Anti-Racist (Anti-Bias)</a:t>
            </a:r>
          </a:p>
          <a:p>
            <a:pPr eaLnBrk="1" hangingPunct="1"/>
            <a:r>
              <a:rPr lang="en-GB" altLang="en-US" dirty="0"/>
              <a:t>Reactive</a:t>
            </a:r>
          </a:p>
          <a:p>
            <a:pPr eaLnBrk="1" hangingPunct="1"/>
            <a:r>
              <a:rPr lang="en-GB" altLang="en-US" dirty="0"/>
              <a:t>Race Equality</a:t>
            </a:r>
          </a:p>
          <a:p>
            <a:pPr eaLnBrk="1" hangingPunct="1"/>
            <a:endParaRPr lang="en-GB" altLang="en-US" dirty="0"/>
          </a:p>
          <a:p>
            <a:pPr eaLnBrk="1" hangingPunct="1"/>
            <a:r>
              <a:rPr lang="en-GB" altLang="en-US" dirty="0"/>
              <a:t>How do these terms relate to inclusion or exclusion?</a:t>
            </a:r>
          </a:p>
          <a:p>
            <a:pPr eaLnBrk="1" hangingPunct="1">
              <a:buFontTx/>
              <a:buNone/>
            </a:pPr>
            <a:r>
              <a:rPr lang="en-GB" altLang="en-US" dirty="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58152-C865-A5B8-1A5B-B9778CD4D463}"/>
              </a:ext>
            </a:extLst>
          </p:cNvPr>
          <p:cNvSpPr>
            <a:spLocks noGrp="1"/>
          </p:cNvSpPr>
          <p:nvPr>
            <p:ph type="title"/>
          </p:nvPr>
        </p:nvSpPr>
        <p:spPr/>
        <p:txBody>
          <a:bodyPr/>
          <a:lstStyle/>
          <a:p>
            <a:r>
              <a:rPr lang="en-GB" dirty="0"/>
              <a:t>Concepts</a:t>
            </a:r>
          </a:p>
        </p:txBody>
      </p:sp>
      <p:sp>
        <p:nvSpPr>
          <p:cNvPr id="3" name="Text Placeholder 2">
            <a:extLst>
              <a:ext uri="{FF2B5EF4-FFF2-40B4-BE49-F238E27FC236}">
                <a16:creationId xmlns:a16="http://schemas.microsoft.com/office/drawing/2014/main" id="{67BF21CD-0872-8433-C28F-38AC7E56D431}"/>
              </a:ext>
            </a:extLst>
          </p:cNvPr>
          <p:cNvSpPr>
            <a:spLocks noGrp="1"/>
          </p:cNvSpPr>
          <p:nvPr>
            <p:ph type="body" idx="1"/>
          </p:nvPr>
        </p:nvSpPr>
        <p:spPr/>
        <p:txBody>
          <a:bodyPr/>
          <a:lstStyle/>
          <a:p>
            <a:r>
              <a:rPr lang="en-GB" b="1" dirty="0"/>
              <a:t>Assimilation</a:t>
            </a:r>
          </a:p>
        </p:txBody>
      </p:sp>
      <p:sp>
        <p:nvSpPr>
          <p:cNvPr id="4" name="Content Placeholder 3">
            <a:extLst>
              <a:ext uri="{FF2B5EF4-FFF2-40B4-BE49-F238E27FC236}">
                <a16:creationId xmlns:a16="http://schemas.microsoft.com/office/drawing/2014/main" id="{339E3A3D-33F0-E7DF-54BB-B8A865A46EEC}"/>
              </a:ext>
            </a:extLst>
          </p:cNvPr>
          <p:cNvSpPr>
            <a:spLocks noGrp="1"/>
          </p:cNvSpPr>
          <p:nvPr>
            <p:ph sz="half" idx="2"/>
          </p:nvPr>
        </p:nvSpPr>
        <p:spPr/>
        <p:txBody>
          <a:bodyPr>
            <a:normAutofit/>
          </a:bodyPr>
          <a:lstStyle/>
          <a:p>
            <a:pPr eaLnBrk="1" hangingPunct="1">
              <a:lnSpc>
                <a:spcPct val="80000"/>
              </a:lnSpc>
              <a:buFontTx/>
              <a:buNone/>
            </a:pPr>
            <a:r>
              <a:rPr lang="en-GB" altLang="en-US" sz="2000" dirty="0"/>
              <a:t>A perspective focusing on minorities as </a:t>
            </a:r>
          </a:p>
          <a:p>
            <a:pPr eaLnBrk="1" hangingPunct="1">
              <a:lnSpc>
                <a:spcPct val="80000"/>
              </a:lnSpc>
              <a:buFontTx/>
              <a:buNone/>
            </a:pPr>
            <a:r>
              <a:rPr lang="en-GB" altLang="en-US" sz="2000" dirty="0"/>
              <a:t>immigrants with incompatible and probably</a:t>
            </a:r>
          </a:p>
          <a:p>
            <a:pPr eaLnBrk="1" hangingPunct="1">
              <a:lnSpc>
                <a:spcPct val="80000"/>
              </a:lnSpc>
              <a:buFontTx/>
              <a:buNone/>
            </a:pPr>
            <a:r>
              <a:rPr lang="en-GB" altLang="en-US" sz="2000" dirty="0"/>
              <a:t>inferior cultures; the educational focus was </a:t>
            </a:r>
          </a:p>
          <a:p>
            <a:pPr eaLnBrk="1" hangingPunct="1">
              <a:lnSpc>
                <a:spcPct val="80000"/>
              </a:lnSpc>
              <a:buFontTx/>
              <a:buNone/>
            </a:pPr>
            <a:r>
              <a:rPr lang="en-GB" altLang="en-US" sz="2000" dirty="0"/>
              <a:t>upon conformity and reducing difference, </a:t>
            </a:r>
          </a:p>
          <a:p>
            <a:pPr eaLnBrk="1" hangingPunct="1">
              <a:lnSpc>
                <a:spcPct val="80000"/>
              </a:lnSpc>
              <a:buFontTx/>
              <a:buNone/>
            </a:pPr>
            <a:r>
              <a:rPr lang="en-GB" altLang="en-US" sz="2000" dirty="0"/>
              <a:t>making the strangers less strange (1950s </a:t>
            </a:r>
          </a:p>
          <a:p>
            <a:pPr eaLnBrk="1" hangingPunct="1">
              <a:lnSpc>
                <a:spcPct val="80000"/>
              </a:lnSpc>
              <a:buFontTx/>
              <a:buNone/>
            </a:pPr>
            <a:r>
              <a:rPr lang="en-GB" altLang="en-US" sz="2000" dirty="0"/>
              <a:t>to 1970s)</a:t>
            </a:r>
          </a:p>
          <a:p>
            <a:pPr eaLnBrk="1" hangingPunct="1">
              <a:lnSpc>
                <a:spcPct val="80000"/>
              </a:lnSpc>
              <a:buFontTx/>
              <a:buNone/>
            </a:pPr>
            <a:endParaRPr lang="en-GB" altLang="en-US" sz="2000" dirty="0"/>
          </a:p>
          <a:p>
            <a:pPr eaLnBrk="1" hangingPunct="1">
              <a:lnSpc>
                <a:spcPct val="80000"/>
              </a:lnSpc>
              <a:buFontTx/>
              <a:buNone/>
            </a:pPr>
            <a:r>
              <a:rPr lang="en-GB" altLang="en-US" sz="2000" dirty="0"/>
              <a:t>					(</a:t>
            </a:r>
            <a:r>
              <a:rPr lang="en-GB" altLang="en-US" sz="2000" dirty="0" err="1"/>
              <a:t>Gaine</a:t>
            </a:r>
            <a:r>
              <a:rPr lang="en-GB" altLang="en-US" sz="2000" dirty="0"/>
              <a:t> 2005: 29)</a:t>
            </a:r>
          </a:p>
          <a:p>
            <a:endParaRPr lang="en-GB" dirty="0"/>
          </a:p>
        </p:txBody>
      </p:sp>
      <p:sp>
        <p:nvSpPr>
          <p:cNvPr id="5" name="Text Placeholder 4">
            <a:extLst>
              <a:ext uri="{FF2B5EF4-FFF2-40B4-BE49-F238E27FC236}">
                <a16:creationId xmlns:a16="http://schemas.microsoft.com/office/drawing/2014/main" id="{ACF247F3-8915-4F3D-7EF6-6F83B44A3300}"/>
              </a:ext>
            </a:extLst>
          </p:cNvPr>
          <p:cNvSpPr>
            <a:spLocks noGrp="1"/>
          </p:cNvSpPr>
          <p:nvPr>
            <p:ph type="body" sz="quarter" idx="3"/>
          </p:nvPr>
        </p:nvSpPr>
        <p:spPr/>
        <p:txBody>
          <a:bodyPr/>
          <a:lstStyle/>
          <a:p>
            <a:r>
              <a:rPr lang="en-GB" altLang="en-US" b="1" dirty="0"/>
              <a:t>Multiculturalism</a:t>
            </a:r>
            <a:endParaRPr lang="en-GB" b="1" dirty="0"/>
          </a:p>
        </p:txBody>
      </p:sp>
      <p:sp>
        <p:nvSpPr>
          <p:cNvPr id="6" name="Content Placeholder 5">
            <a:extLst>
              <a:ext uri="{FF2B5EF4-FFF2-40B4-BE49-F238E27FC236}">
                <a16:creationId xmlns:a16="http://schemas.microsoft.com/office/drawing/2014/main" id="{EA62BFF5-D8F1-1FA1-AAAD-8FAECA38E0EC}"/>
              </a:ext>
            </a:extLst>
          </p:cNvPr>
          <p:cNvSpPr>
            <a:spLocks noGrp="1"/>
          </p:cNvSpPr>
          <p:nvPr>
            <p:ph sz="quarter" idx="4"/>
          </p:nvPr>
        </p:nvSpPr>
        <p:spPr/>
        <p:txBody>
          <a:bodyPr>
            <a:normAutofit/>
          </a:bodyPr>
          <a:lstStyle/>
          <a:p>
            <a:pPr eaLnBrk="1" hangingPunct="1">
              <a:buFontTx/>
              <a:buNone/>
            </a:pPr>
            <a:r>
              <a:rPr lang="en-GB" altLang="en-US" sz="2000" dirty="0"/>
              <a:t>A perspective that sought to celebrate </a:t>
            </a:r>
          </a:p>
          <a:p>
            <a:pPr eaLnBrk="1" hangingPunct="1">
              <a:buFontTx/>
              <a:buNone/>
            </a:pPr>
            <a:r>
              <a:rPr lang="en-GB" altLang="en-US" sz="2000" dirty="0"/>
              <a:t>diversity rather than eliminate it, aiming to </a:t>
            </a:r>
          </a:p>
          <a:p>
            <a:pPr eaLnBrk="1" hangingPunct="1">
              <a:buFontTx/>
              <a:buNone/>
            </a:pPr>
            <a:r>
              <a:rPr lang="en-GB" altLang="en-US" sz="2000" dirty="0"/>
              <a:t>emphasise respect and mutual</a:t>
            </a:r>
          </a:p>
          <a:p>
            <a:pPr eaLnBrk="1" hangingPunct="1">
              <a:buFontTx/>
              <a:buNone/>
            </a:pPr>
            <a:r>
              <a:rPr lang="en-GB" altLang="en-US" sz="2000" dirty="0"/>
              <a:t>understanding, making the strangers less </a:t>
            </a:r>
          </a:p>
          <a:p>
            <a:pPr eaLnBrk="1" hangingPunct="1">
              <a:buFontTx/>
              <a:buNone/>
            </a:pPr>
            <a:r>
              <a:rPr lang="en-GB" altLang="en-US" sz="2000" dirty="0"/>
              <a:t>strange to ‘us’ (1970s and 1980s)</a:t>
            </a:r>
          </a:p>
          <a:p>
            <a:pPr eaLnBrk="1" hangingPunct="1">
              <a:buFontTx/>
              <a:buNone/>
            </a:pPr>
            <a:endParaRPr lang="en-GB" altLang="en-US" sz="2000" dirty="0"/>
          </a:p>
          <a:p>
            <a:pPr eaLnBrk="1" hangingPunct="1">
              <a:buFontTx/>
              <a:buNone/>
            </a:pPr>
            <a:r>
              <a:rPr lang="en-GB" altLang="en-US" sz="2000" dirty="0"/>
              <a:t>					(</a:t>
            </a:r>
            <a:r>
              <a:rPr lang="en-GB" altLang="en-US" sz="2000" dirty="0" err="1"/>
              <a:t>Gaine</a:t>
            </a:r>
            <a:r>
              <a:rPr lang="en-GB" altLang="en-US" sz="2000" dirty="0"/>
              <a:t> 2005: 29)</a:t>
            </a:r>
          </a:p>
          <a:p>
            <a:endParaRPr lang="en-GB" dirty="0"/>
          </a:p>
        </p:txBody>
      </p:sp>
    </p:spTree>
    <p:extLst>
      <p:ext uri="{BB962C8B-B14F-4D97-AF65-F5344CB8AC3E}">
        <p14:creationId xmlns:p14="http://schemas.microsoft.com/office/powerpoint/2010/main" val="481016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D1940-8C04-2001-175D-C93B3DD8EDFF}"/>
              </a:ext>
            </a:extLst>
          </p:cNvPr>
          <p:cNvSpPr>
            <a:spLocks noGrp="1"/>
          </p:cNvSpPr>
          <p:nvPr>
            <p:ph type="title"/>
          </p:nvPr>
        </p:nvSpPr>
        <p:spPr/>
        <p:txBody>
          <a:bodyPr/>
          <a:lstStyle/>
          <a:p>
            <a:r>
              <a:rPr lang="en-GB" dirty="0"/>
              <a:t>Concepts</a:t>
            </a:r>
          </a:p>
        </p:txBody>
      </p:sp>
      <p:sp>
        <p:nvSpPr>
          <p:cNvPr id="3" name="Text Placeholder 2">
            <a:extLst>
              <a:ext uri="{FF2B5EF4-FFF2-40B4-BE49-F238E27FC236}">
                <a16:creationId xmlns:a16="http://schemas.microsoft.com/office/drawing/2014/main" id="{55C99F43-9112-F030-097C-299047F63620}"/>
              </a:ext>
            </a:extLst>
          </p:cNvPr>
          <p:cNvSpPr>
            <a:spLocks noGrp="1"/>
          </p:cNvSpPr>
          <p:nvPr>
            <p:ph type="body" idx="1"/>
          </p:nvPr>
        </p:nvSpPr>
        <p:spPr>
          <a:xfrm>
            <a:off x="708025" y="1483140"/>
            <a:ext cx="5387975" cy="823912"/>
          </a:xfrm>
        </p:spPr>
        <p:txBody>
          <a:bodyPr/>
          <a:lstStyle/>
          <a:p>
            <a:r>
              <a:rPr lang="en-GB" b="1" dirty="0"/>
              <a:t>Anti Racism (Anti Bias)</a:t>
            </a:r>
          </a:p>
        </p:txBody>
      </p:sp>
      <p:sp>
        <p:nvSpPr>
          <p:cNvPr id="4" name="Content Placeholder 3">
            <a:extLst>
              <a:ext uri="{FF2B5EF4-FFF2-40B4-BE49-F238E27FC236}">
                <a16:creationId xmlns:a16="http://schemas.microsoft.com/office/drawing/2014/main" id="{1A8294D3-C12D-5257-3225-E6B47EA7945F}"/>
              </a:ext>
            </a:extLst>
          </p:cNvPr>
          <p:cNvSpPr>
            <a:spLocks noGrp="1"/>
          </p:cNvSpPr>
          <p:nvPr>
            <p:ph sz="half" idx="2"/>
          </p:nvPr>
        </p:nvSpPr>
        <p:spPr>
          <a:xfrm>
            <a:off x="609600" y="2481993"/>
            <a:ext cx="5387975" cy="3347452"/>
          </a:xfrm>
        </p:spPr>
        <p:txBody>
          <a:bodyPr>
            <a:normAutofit fontScale="92500" lnSpcReduction="20000"/>
          </a:bodyPr>
          <a:lstStyle/>
          <a:p>
            <a:pPr eaLnBrk="1" hangingPunct="1">
              <a:buFontTx/>
              <a:buNone/>
            </a:pPr>
            <a:r>
              <a:rPr lang="en-GB" altLang="en-US" dirty="0"/>
              <a:t>Focusing on issues of exclusion, inequality </a:t>
            </a:r>
          </a:p>
          <a:p>
            <a:pPr eaLnBrk="1" hangingPunct="1">
              <a:buFontTx/>
              <a:buNone/>
            </a:pPr>
            <a:r>
              <a:rPr lang="en-GB" altLang="en-US" dirty="0"/>
              <a:t>and injustice on the basis of race as well </a:t>
            </a:r>
          </a:p>
          <a:p>
            <a:pPr eaLnBrk="1" hangingPunct="1">
              <a:buFontTx/>
              <a:buNone/>
            </a:pPr>
            <a:r>
              <a:rPr lang="en-GB" altLang="en-US" dirty="0"/>
              <a:t>as culture (began in the late 1970s, largely </a:t>
            </a:r>
          </a:p>
          <a:p>
            <a:pPr eaLnBrk="1" hangingPunct="1">
              <a:buFontTx/>
              <a:buNone/>
            </a:pPr>
            <a:r>
              <a:rPr lang="en-GB" altLang="en-US" dirty="0"/>
              <a:t>driven out by government interventions by </a:t>
            </a:r>
          </a:p>
          <a:p>
            <a:pPr eaLnBrk="1" hangingPunct="1">
              <a:buFontTx/>
              <a:buNone/>
            </a:pPr>
            <a:r>
              <a:rPr lang="en-GB" altLang="en-US" dirty="0"/>
              <a:t>the late 1980s)</a:t>
            </a:r>
          </a:p>
          <a:p>
            <a:endParaRPr lang="en-GB" dirty="0"/>
          </a:p>
        </p:txBody>
      </p:sp>
      <p:sp>
        <p:nvSpPr>
          <p:cNvPr id="5" name="Text Placeholder 4">
            <a:extLst>
              <a:ext uri="{FF2B5EF4-FFF2-40B4-BE49-F238E27FC236}">
                <a16:creationId xmlns:a16="http://schemas.microsoft.com/office/drawing/2014/main" id="{68695C3A-BF3A-7C04-2641-931AEAC41BEE}"/>
              </a:ext>
            </a:extLst>
          </p:cNvPr>
          <p:cNvSpPr>
            <a:spLocks noGrp="1"/>
          </p:cNvSpPr>
          <p:nvPr>
            <p:ph type="body" sz="quarter" idx="3"/>
          </p:nvPr>
        </p:nvSpPr>
        <p:spPr>
          <a:xfrm>
            <a:off x="6194425" y="1483140"/>
            <a:ext cx="5414510" cy="823912"/>
          </a:xfrm>
        </p:spPr>
        <p:txBody>
          <a:bodyPr/>
          <a:lstStyle/>
          <a:p>
            <a:r>
              <a:rPr lang="en-GB" altLang="en-US" b="1" dirty="0"/>
              <a:t>Race Equality</a:t>
            </a:r>
            <a:endParaRPr lang="en-GB" b="1" dirty="0"/>
          </a:p>
        </p:txBody>
      </p:sp>
      <p:sp>
        <p:nvSpPr>
          <p:cNvPr id="6" name="Content Placeholder 5">
            <a:extLst>
              <a:ext uri="{FF2B5EF4-FFF2-40B4-BE49-F238E27FC236}">
                <a16:creationId xmlns:a16="http://schemas.microsoft.com/office/drawing/2014/main" id="{E4AF6750-D49F-25AC-59A6-D794D102F601}"/>
              </a:ext>
            </a:extLst>
          </p:cNvPr>
          <p:cNvSpPr>
            <a:spLocks noGrp="1"/>
          </p:cNvSpPr>
          <p:nvPr>
            <p:ph sz="quarter" idx="4"/>
          </p:nvPr>
        </p:nvSpPr>
        <p:spPr>
          <a:xfrm>
            <a:off x="6194425" y="2481993"/>
            <a:ext cx="5414510" cy="3347452"/>
          </a:xfrm>
        </p:spPr>
        <p:txBody>
          <a:bodyPr>
            <a:normAutofit fontScale="92500" lnSpcReduction="20000"/>
          </a:bodyPr>
          <a:lstStyle/>
          <a:p>
            <a:pPr eaLnBrk="1" hangingPunct="1">
              <a:buFontTx/>
              <a:buNone/>
            </a:pPr>
            <a:r>
              <a:rPr lang="en-GB" altLang="en-US" sz="2000" dirty="0"/>
              <a:t>Detailed monitoring, obligatory policies and </a:t>
            </a:r>
          </a:p>
          <a:p>
            <a:pPr eaLnBrk="1" hangingPunct="1">
              <a:buFontTx/>
              <a:buNone/>
            </a:pPr>
            <a:r>
              <a:rPr lang="en-GB" altLang="en-US" sz="2000" dirty="0"/>
              <a:t>curriculum checklists amount to a fairly </a:t>
            </a:r>
          </a:p>
          <a:p>
            <a:pPr eaLnBrk="1" hangingPunct="1">
              <a:buFontTx/>
              <a:buNone/>
            </a:pPr>
            <a:r>
              <a:rPr lang="en-GB" altLang="en-US" sz="2000" dirty="0"/>
              <a:t>coherent approach to both minority ethnic </a:t>
            </a:r>
          </a:p>
          <a:p>
            <a:pPr eaLnBrk="1" hangingPunct="1">
              <a:buFontTx/>
              <a:buNone/>
            </a:pPr>
            <a:r>
              <a:rPr lang="en-GB" altLang="en-US" sz="2000" dirty="0"/>
              <a:t>achievement and a curriculum dealing with </a:t>
            </a:r>
          </a:p>
          <a:p>
            <a:pPr eaLnBrk="1" hangingPunct="1">
              <a:buFontTx/>
              <a:buNone/>
            </a:pPr>
            <a:r>
              <a:rPr lang="en-GB" altLang="en-US" sz="2000" dirty="0"/>
              <a:t>race for all pupils (2005)</a:t>
            </a:r>
          </a:p>
          <a:p>
            <a:pPr eaLnBrk="1" hangingPunct="1">
              <a:buFontTx/>
              <a:buNone/>
            </a:pPr>
            <a:endParaRPr lang="en-GB" altLang="en-US" sz="2000" dirty="0"/>
          </a:p>
          <a:p>
            <a:pPr eaLnBrk="1" hangingPunct="1">
              <a:buFontTx/>
              <a:buNone/>
            </a:pPr>
            <a:r>
              <a:rPr lang="en-GB" altLang="en-US" sz="2000" dirty="0"/>
              <a:t>					(</a:t>
            </a:r>
            <a:r>
              <a:rPr lang="en-GB" altLang="en-US" sz="2000" dirty="0" err="1"/>
              <a:t>Gaine</a:t>
            </a:r>
            <a:r>
              <a:rPr lang="en-GB" altLang="en-US" sz="2000" dirty="0"/>
              <a:t> 2005: 30)</a:t>
            </a:r>
          </a:p>
          <a:p>
            <a:endParaRPr lang="en-GB" dirty="0"/>
          </a:p>
        </p:txBody>
      </p:sp>
    </p:spTree>
    <p:extLst>
      <p:ext uri="{BB962C8B-B14F-4D97-AF65-F5344CB8AC3E}">
        <p14:creationId xmlns:p14="http://schemas.microsoft.com/office/powerpoint/2010/main" val="3180262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4B2A6C3-9299-45BF-AE89-4DE733F22D32}"/>
              </a:ext>
            </a:extLst>
          </p:cNvPr>
          <p:cNvSpPr>
            <a:spLocks noGrp="1" noChangeArrowheads="1"/>
          </p:cNvSpPr>
          <p:nvPr>
            <p:ph type="title"/>
          </p:nvPr>
        </p:nvSpPr>
        <p:spPr/>
        <p:txBody>
          <a:bodyPr/>
          <a:lstStyle/>
          <a:p>
            <a:pPr eaLnBrk="1" hangingPunct="1"/>
            <a:r>
              <a:rPr lang="en-GB" altLang="en-US"/>
              <a:t>Reactive</a:t>
            </a:r>
          </a:p>
        </p:txBody>
      </p:sp>
      <p:sp>
        <p:nvSpPr>
          <p:cNvPr id="35843" name="Rectangle 3">
            <a:extLst>
              <a:ext uri="{FF2B5EF4-FFF2-40B4-BE49-F238E27FC236}">
                <a16:creationId xmlns:a16="http://schemas.microsoft.com/office/drawing/2014/main" id="{355C285F-3DF4-4556-BE08-50C1EBE3A059}"/>
              </a:ext>
            </a:extLst>
          </p:cNvPr>
          <p:cNvSpPr>
            <a:spLocks noGrp="1" noChangeArrowheads="1"/>
          </p:cNvSpPr>
          <p:nvPr>
            <p:ph type="body" idx="1"/>
          </p:nvPr>
        </p:nvSpPr>
        <p:spPr/>
        <p:txBody>
          <a:bodyPr>
            <a:normAutofit/>
          </a:bodyPr>
          <a:lstStyle/>
          <a:p>
            <a:pPr eaLnBrk="1" hangingPunct="1">
              <a:buFontTx/>
              <a:buNone/>
            </a:pPr>
            <a:r>
              <a:rPr lang="en-GB" altLang="en-US" sz="2800"/>
              <a:t>A rejection of critical stances about racism</a:t>
            </a:r>
          </a:p>
          <a:p>
            <a:pPr eaLnBrk="1" hangingPunct="1">
              <a:buFontTx/>
              <a:buNone/>
            </a:pPr>
            <a:r>
              <a:rPr lang="en-GB" altLang="en-US" sz="2800"/>
              <a:t>in the curriculum, some resurgence of </a:t>
            </a:r>
          </a:p>
          <a:p>
            <a:pPr eaLnBrk="1" hangingPunct="1">
              <a:buFontTx/>
              <a:buNone/>
            </a:pPr>
            <a:r>
              <a:rPr lang="en-GB" altLang="en-US" sz="2800"/>
              <a:t>assimilationist views about Britishness </a:t>
            </a:r>
          </a:p>
          <a:p>
            <a:pPr eaLnBrk="1" hangingPunct="1">
              <a:buFontTx/>
              <a:buNone/>
            </a:pPr>
            <a:r>
              <a:rPr lang="en-GB" altLang="en-US" sz="2800"/>
              <a:t>(from about 1982 until the Conservative </a:t>
            </a:r>
          </a:p>
          <a:p>
            <a:pPr eaLnBrk="1" hangingPunct="1">
              <a:buFontTx/>
              <a:buNone/>
            </a:pPr>
            <a:r>
              <a:rPr lang="en-GB" altLang="en-US" sz="2800"/>
              <a:t>Party lost power in 1997)</a:t>
            </a:r>
          </a:p>
          <a:p>
            <a:pPr eaLnBrk="1" hangingPunct="1">
              <a:buFontTx/>
              <a:buNone/>
            </a:pPr>
            <a:endParaRPr lang="en-GB" altLang="en-US" sz="2800"/>
          </a:p>
          <a:p>
            <a:pPr eaLnBrk="1" hangingPunct="1">
              <a:buFontTx/>
              <a:buNone/>
            </a:pPr>
            <a:r>
              <a:rPr lang="en-GB" altLang="en-US" sz="2800"/>
              <a:t>					(Gaine 2005: 30)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Tokenism </a:t>
            </a: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Multi-culturalism can all too often be a tokenistic address to racial inequalities and fail to tackle complex and sensitive issues of racism.</a:t>
            </a:r>
          </a:p>
          <a:p>
            <a:pPr>
              <a:buNone/>
            </a:pPr>
            <a:endParaRPr lang="en-GB" dirty="0">
              <a:latin typeface="Arial" pitchFamily="34" charset="0"/>
              <a:cs typeface="Arial" pitchFamily="34" charset="0"/>
            </a:endParaRPr>
          </a:p>
          <a:p>
            <a:r>
              <a:rPr lang="en-GB" dirty="0">
                <a:latin typeface="Arial" pitchFamily="34" charset="0"/>
                <a:cs typeface="Arial" pitchFamily="34" charset="0"/>
              </a:rPr>
              <a:t>Increases children’s knowledge about different lifestyles and cultures but will not challenge or change negative attitudes between people from different cultures, especially.</a:t>
            </a:r>
          </a:p>
          <a:p>
            <a:endParaRPr lang="en-GB" dirty="0"/>
          </a:p>
        </p:txBody>
      </p:sp>
    </p:spTree>
    <p:extLst>
      <p:ext uri="{BB962C8B-B14F-4D97-AF65-F5344CB8AC3E}">
        <p14:creationId xmlns:p14="http://schemas.microsoft.com/office/powerpoint/2010/main" val="866984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Colour blindness</a:t>
            </a:r>
            <a:endParaRPr lang="en-GB" dirty="0"/>
          </a:p>
        </p:txBody>
      </p:sp>
      <p:sp>
        <p:nvSpPr>
          <p:cNvPr id="3" name="Content Placeholder 2"/>
          <p:cNvSpPr>
            <a:spLocks noGrp="1"/>
          </p:cNvSpPr>
          <p:nvPr>
            <p:ph idx="1"/>
          </p:nvPr>
        </p:nvSpPr>
        <p:spPr/>
        <p:txBody>
          <a:bodyPr>
            <a:normAutofit fontScale="77500" lnSpcReduction="20000"/>
          </a:bodyPr>
          <a:lstStyle/>
          <a:p>
            <a:r>
              <a:rPr lang="en-GB" dirty="0">
                <a:latin typeface="Arial" pitchFamily="34" charset="0"/>
                <a:cs typeface="Arial" pitchFamily="34" charset="0"/>
              </a:rPr>
              <a:t>Teachers sometimes unaware – ‘no problem here’ mentality.</a:t>
            </a:r>
          </a:p>
          <a:p>
            <a:endParaRPr lang="en-GB" dirty="0">
              <a:latin typeface="Arial" pitchFamily="34" charset="0"/>
              <a:cs typeface="Arial" pitchFamily="34" charset="0"/>
            </a:endParaRPr>
          </a:p>
          <a:p>
            <a:r>
              <a:rPr lang="en-GB" dirty="0">
                <a:latin typeface="Arial" pitchFamily="34" charset="0"/>
                <a:cs typeface="Arial" pitchFamily="34" charset="0"/>
              </a:rPr>
              <a:t>Children as young as 3 found to be aware of implicit racial hierarchies where unequal representation of white and black role models exist. </a:t>
            </a:r>
          </a:p>
          <a:p>
            <a:pPr>
              <a:buNone/>
            </a:pPr>
            <a:endParaRPr lang="en-GB" dirty="0">
              <a:latin typeface="Arial" pitchFamily="34" charset="0"/>
              <a:cs typeface="Arial" pitchFamily="34" charset="0"/>
            </a:endParaRPr>
          </a:p>
          <a:p>
            <a:r>
              <a:rPr lang="en-GB" dirty="0">
                <a:latin typeface="Arial" pitchFamily="34" charset="0"/>
                <a:cs typeface="Arial" pitchFamily="34" charset="0"/>
              </a:rPr>
              <a:t>When equality ignores relevant difference and insists on uniformity of treatment, it leads to injustice and inequality</a:t>
            </a:r>
          </a:p>
          <a:p>
            <a:endParaRPr lang="en-GB" dirty="0">
              <a:latin typeface="Arial" pitchFamily="34" charset="0"/>
              <a:cs typeface="Arial" pitchFamily="34" charset="0"/>
            </a:endParaRPr>
          </a:p>
          <a:p>
            <a:r>
              <a:rPr lang="en-GB" dirty="0">
                <a:latin typeface="Arial" pitchFamily="34" charset="0"/>
                <a:cs typeface="Arial" pitchFamily="34" charset="0"/>
              </a:rPr>
              <a:t>Teaching about cultural diversity is not enough – we also have to recognise that prejudice and racism are part of our national life and learn how to challenge such incidents. </a:t>
            </a:r>
            <a:endParaRPr lang="en-US" dirty="0">
              <a:latin typeface="Arial" pitchFamily="34" charset="0"/>
              <a:cs typeface="Arial" pitchFamily="34" charset="0"/>
            </a:endParaRPr>
          </a:p>
          <a:p>
            <a:pPr marL="0" indent="0">
              <a:buNone/>
            </a:pP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658746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 Other?</a:t>
            </a:r>
          </a:p>
        </p:txBody>
      </p:sp>
      <p:sp>
        <p:nvSpPr>
          <p:cNvPr id="3" name="Content Placeholder 2"/>
          <p:cNvSpPr>
            <a:spLocks noGrp="1"/>
          </p:cNvSpPr>
          <p:nvPr>
            <p:ph idx="1"/>
          </p:nvPr>
        </p:nvSpPr>
        <p:spPr/>
        <p:txBody>
          <a:bodyPr/>
          <a:lstStyle/>
          <a:p>
            <a:r>
              <a:rPr lang="en-GB" dirty="0"/>
              <a:t>Positionality as a concept is used to help us explore where we feel we are ‘positioned’ when discussing race, ethnicity and whiteness.</a:t>
            </a:r>
          </a:p>
          <a:p>
            <a:r>
              <a:rPr lang="en-GB" dirty="0"/>
              <a:t>How we describe ourselves  and where we are positioned by our cultural and life experiences will determine to a large extent how we engage with the debate.</a:t>
            </a:r>
          </a:p>
          <a:p>
            <a:r>
              <a:rPr lang="en-GB" dirty="0"/>
              <a:t>NB the ‘other’ category on forms.</a:t>
            </a:r>
          </a:p>
          <a:p>
            <a:endParaRPr lang="en-GB" dirty="0"/>
          </a:p>
        </p:txBody>
      </p:sp>
    </p:spTree>
    <p:extLst>
      <p:ext uri="{BB962C8B-B14F-4D97-AF65-F5344CB8AC3E}">
        <p14:creationId xmlns:p14="http://schemas.microsoft.com/office/powerpoint/2010/main" val="2553077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C807CD-3E7B-EEAC-1183-E340E85DB79D}"/>
              </a:ext>
            </a:extLst>
          </p:cNvPr>
          <p:cNvSpPr>
            <a:spLocks noGrp="1"/>
          </p:cNvSpPr>
          <p:nvPr>
            <p:ph type="title"/>
          </p:nvPr>
        </p:nvSpPr>
        <p:spPr>
          <a:xfrm>
            <a:off x="6297494" y="552782"/>
            <a:ext cx="5369169" cy="1619611"/>
          </a:xfrm>
        </p:spPr>
        <p:txBody>
          <a:bodyPr>
            <a:normAutofit/>
          </a:bodyPr>
          <a:lstStyle/>
          <a:p>
            <a:r>
              <a:rPr lang="en-GB" dirty="0"/>
              <a:t>Question?</a:t>
            </a:r>
          </a:p>
        </p:txBody>
      </p:sp>
      <p:pic>
        <p:nvPicPr>
          <p:cNvPr id="7" name="Picture 6" descr="Red toy person in front of two lines of white figures">
            <a:extLst>
              <a:ext uri="{FF2B5EF4-FFF2-40B4-BE49-F238E27FC236}">
                <a16:creationId xmlns:a16="http://schemas.microsoft.com/office/drawing/2014/main" id="{ED2AB1E9-81E3-9D93-5101-758B3073900E}"/>
              </a:ext>
            </a:extLst>
          </p:cNvPr>
          <p:cNvPicPr>
            <a:picLocks noChangeAspect="1"/>
          </p:cNvPicPr>
          <p:nvPr/>
        </p:nvPicPr>
        <p:blipFill rotWithShape="1">
          <a:blip r:embed="rId2"/>
          <a:srcRect l="23992" r="20137"/>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p:cNvSpPr>
            <a:spLocks noGrp="1"/>
          </p:cNvSpPr>
          <p:nvPr>
            <p:ph idx="1"/>
          </p:nvPr>
        </p:nvSpPr>
        <p:spPr>
          <a:xfrm>
            <a:off x="6298092" y="2391995"/>
            <a:ext cx="5355276" cy="3174788"/>
          </a:xfrm>
        </p:spPr>
        <p:txBody>
          <a:bodyPr anchor="t">
            <a:normAutofit/>
          </a:bodyPr>
          <a:lstStyle/>
          <a:p>
            <a:r>
              <a:rPr lang="en-GB" sz="2800" dirty="0"/>
              <a:t>What’s the difference between ethnicity and race?</a:t>
            </a:r>
          </a:p>
        </p:txBody>
      </p:sp>
    </p:spTree>
    <p:extLst>
      <p:ext uri="{BB962C8B-B14F-4D97-AF65-F5344CB8AC3E}">
        <p14:creationId xmlns:p14="http://schemas.microsoft.com/office/powerpoint/2010/main" val="1140515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4BBFE5A-E603-48D2-AD99-B95D56B93230}"/>
              </a:ext>
            </a:extLst>
          </p:cNvPr>
          <p:cNvSpPr>
            <a:spLocks noGrp="1" noChangeArrowheads="1"/>
          </p:cNvSpPr>
          <p:nvPr>
            <p:ph type="title"/>
          </p:nvPr>
        </p:nvSpPr>
        <p:spPr/>
        <p:txBody>
          <a:bodyPr/>
          <a:lstStyle/>
          <a:p>
            <a:pPr eaLnBrk="1" hangingPunct="1"/>
            <a:r>
              <a:rPr lang="en-GB" altLang="en-US"/>
              <a:t>Definition - Ethnicity</a:t>
            </a:r>
          </a:p>
        </p:txBody>
      </p:sp>
      <p:sp>
        <p:nvSpPr>
          <p:cNvPr id="14339" name="Rectangle 3">
            <a:extLst>
              <a:ext uri="{FF2B5EF4-FFF2-40B4-BE49-F238E27FC236}">
                <a16:creationId xmlns:a16="http://schemas.microsoft.com/office/drawing/2014/main" id="{8D22C7D2-5498-4DC3-997B-B0A20B42B5A1}"/>
              </a:ext>
            </a:extLst>
          </p:cNvPr>
          <p:cNvSpPr>
            <a:spLocks noGrp="1" noChangeArrowheads="1"/>
          </p:cNvSpPr>
          <p:nvPr>
            <p:ph type="body" idx="1"/>
          </p:nvPr>
        </p:nvSpPr>
        <p:spPr/>
        <p:txBody>
          <a:bodyPr/>
          <a:lstStyle/>
          <a:p>
            <a:pPr eaLnBrk="1" hangingPunct="1">
              <a:lnSpc>
                <a:spcPct val="90000"/>
              </a:lnSpc>
            </a:pPr>
            <a:r>
              <a:rPr lang="en-GB" altLang="en-US" sz="2800"/>
              <a:t>An </a:t>
            </a:r>
            <a:r>
              <a:rPr lang="en-GB" altLang="en-US" sz="2800" b="1"/>
              <a:t>ethnic group</a:t>
            </a:r>
            <a:r>
              <a:rPr lang="en-GB" altLang="en-US" sz="2800"/>
              <a:t> or </a:t>
            </a:r>
            <a:r>
              <a:rPr lang="en-GB" altLang="en-US" sz="2800" b="1"/>
              <a:t>ethnicity</a:t>
            </a:r>
            <a:r>
              <a:rPr lang="en-GB" altLang="en-US" sz="2800"/>
              <a:t> is a population of human beings whose members identify with each other, either on the basis of a presumed common genealogy or ancestry or recognition by others as a distinct group, or by common cultural, linguistic, religious, or physical traits. </a:t>
            </a:r>
          </a:p>
          <a:p>
            <a:pPr eaLnBrk="1" hangingPunct="1">
              <a:lnSpc>
                <a:spcPct val="90000"/>
              </a:lnSpc>
            </a:pPr>
            <a:r>
              <a:rPr lang="en-GB" altLang="en-US" sz="2800"/>
              <a:t>‘an ethnic group is based on the belief shared by its members that, however distantly, they are of common descent’ (Jenkins, R.,1997 p.9-10)</a:t>
            </a:r>
          </a:p>
          <a:p>
            <a:pPr eaLnBrk="1" hangingPunct="1">
              <a:lnSpc>
                <a:spcPct val="90000"/>
              </a:lnSpc>
              <a:buFontTx/>
              <a:buNone/>
            </a:pPr>
            <a:endParaRPr lang="en-GB" altLang="en-US" sz="28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74BE6AD-4465-4D99-8B24-D61F48EE3433}"/>
              </a:ext>
            </a:extLst>
          </p:cNvPr>
          <p:cNvSpPr>
            <a:spLocks noGrp="1" noChangeArrowheads="1"/>
          </p:cNvSpPr>
          <p:nvPr>
            <p:ph type="title"/>
          </p:nvPr>
        </p:nvSpPr>
        <p:spPr/>
        <p:txBody>
          <a:bodyPr/>
          <a:lstStyle/>
          <a:p>
            <a:r>
              <a:rPr lang="en-GB" altLang="en-US"/>
              <a:t>Definition - Race</a:t>
            </a:r>
          </a:p>
        </p:txBody>
      </p:sp>
      <p:sp>
        <p:nvSpPr>
          <p:cNvPr id="16387" name="Content Placeholder 2">
            <a:extLst>
              <a:ext uri="{FF2B5EF4-FFF2-40B4-BE49-F238E27FC236}">
                <a16:creationId xmlns:a16="http://schemas.microsoft.com/office/drawing/2014/main" id="{DDB99642-3764-4AA9-B9F7-FF0AE1D1F861}"/>
              </a:ext>
            </a:extLst>
          </p:cNvPr>
          <p:cNvSpPr>
            <a:spLocks noGrp="1" noChangeArrowheads="1"/>
          </p:cNvSpPr>
          <p:nvPr>
            <p:ph idx="1"/>
          </p:nvPr>
        </p:nvSpPr>
        <p:spPr/>
        <p:txBody>
          <a:bodyPr/>
          <a:lstStyle/>
          <a:p>
            <a:r>
              <a:rPr lang="en-GB" altLang="en-US" sz="2800"/>
              <a:t>According to the Law Society (2020)</a:t>
            </a:r>
          </a:p>
          <a:p>
            <a:r>
              <a:rPr lang="en-GB" altLang="en-US" sz="2800"/>
              <a:t>Race is a categorisation that is based mainly on physical attributes or traits, assigning people to a specific race simply by having similar appearances or skin colour (for example, Black or White). </a:t>
            </a:r>
          </a:p>
          <a:p>
            <a:r>
              <a:rPr lang="en-GB" altLang="en-US" sz="2800"/>
              <a:t>It's now widely accepted that race is a social construct. </a:t>
            </a:r>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8752" y="552782"/>
            <a:ext cx="5919373" cy="1611920"/>
          </a:xfrm>
        </p:spPr>
        <p:txBody>
          <a:bodyPr>
            <a:normAutofit/>
          </a:bodyPr>
          <a:lstStyle/>
          <a:p>
            <a:r>
              <a:rPr lang="en-GB" b="1" dirty="0"/>
              <a:t>Question </a:t>
            </a:r>
            <a:endParaRPr lang="en-GB" b="1"/>
          </a:p>
        </p:txBody>
      </p:sp>
      <p:pic>
        <p:nvPicPr>
          <p:cNvPr id="5" name="Picture 4" descr="Eyeshadow powder crumbled and brush">
            <a:extLst>
              <a:ext uri="{FF2B5EF4-FFF2-40B4-BE49-F238E27FC236}">
                <a16:creationId xmlns:a16="http://schemas.microsoft.com/office/drawing/2014/main" id="{C1FB937B-B7C5-F3B0-05CA-A35C3732AA9E}"/>
              </a:ext>
            </a:extLst>
          </p:cNvPr>
          <p:cNvPicPr>
            <a:picLocks noChangeAspect="1"/>
          </p:cNvPicPr>
          <p:nvPr/>
        </p:nvPicPr>
        <p:blipFill rotWithShape="1">
          <a:blip r:embed="rId2"/>
          <a:srcRect l="28474" r="15943" b="-1"/>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pPr>
            <a:r>
              <a:rPr lang="en-GB" sz="1700"/>
              <a:t>What’s the difference between ethnicity and race?</a:t>
            </a:r>
          </a:p>
          <a:p>
            <a:pPr>
              <a:lnSpc>
                <a:spcPct val="100000"/>
              </a:lnSpc>
            </a:pPr>
            <a:r>
              <a:rPr lang="en-US" sz="1700"/>
              <a:t>The traditional definition of race and ethnicity is related to biological and sociological factors respectively. </a:t>
            </a:r>
          </a:p>
          <a:p>
            <a:pPr>
              <a:lnSpc>
                <a:spcPct val="100000"/>
              </a:lnSpc>
            </a:pPr>
            <a:r>
              <a:rPr lang="en-US" sz="1700" b="1" i="1"/>
              <a:t>Race</a:t>
            </a:r>
            <a:r>
              <a:rPr lang="en-US" sz="1700"/>
              <a:t> refers to a person's physical appearance, such as skin </a:t>
            </a:r>
            <a:r>
              <a:rPr lang="en-US" sz="1700" err="1"/>
              <a:t>colour</a:t>
            </a:r>
            <a:r>
              <a:rPr lang="en-US" sz="1700"/>
              <a:t>, eye </a:t>
            </a:r>
            <a:r>
              <a:rPr lang="en-US" sz="1700" err="1"/>
              <a:t>colour</a:t>
            </a:r>
            <a:r>
              <a:rPr lang="en-US" sz="1700"/>
              <a:t>, hair </a:t>
            </a:r>
            <a:r>
              <a:rPr lang="en-US" sz="1700" err="1"/>
              <a:t>colour</a:t>
            </a:r>
            <a:r>
              <a:rPr lang="en-US" sz="1700"/>
              <a:t>, bone/jaw structure etc. </a:t>
            </a:r>
          </a:p>
          <a:p>
            <a:pPr>
              <a:lnSpc>
                <a:spcPct val="100000"/>
              </a:lnSpc>
            </a:pPr>
            <a:r>
              <a:rPr lang="en-US" sz="1700" b="1" i="1"/>
              <a:t>Ethnicity</a:t>
            </a:r>
            <a:r>
              <a:rPr lang="en-US" sz="1700"/>
              <a:t>, on the other hand, relates to cultural factors such as nationality, culture, ancestry, language and beliefs.</a:t>
            </a:r>
          </a:p>
          <a:p>
            <a:pPr>
              <a:lnSpc>
                <a:spcPct val="100000"/>
              </a:lnSpc>
            </a:pPr>
            <a:r>
              <a:rPr lang="en-US" sz="1700">
                <a:hlinkClick r:id="rId3"/>
              </a:rPr>
              <a:t>http://www.diffen.com/difference/Ethnicity_vs_Race</a:t>
            </a:r>
            <a:endParaRPr lang="en-US" sz="1700"/>
          </a:p>
          <a:p>
            <a:pPr>
              <a:lnSpc>
                <a:spcPct val="100000"/>
              </a:lnSpc>
            </a:pPr>
            <a:r>
              <a:rPr lang="en-US" sz="1700">
                <a:hlinkClick r:id="rId4"/>
              </a:rPr>
              <a:t>https://www.youtube.com/watch?v=aDz3BJDPXHA</a:t>
            </a:r>
            <a:endParaRPr lang="en-US" sz="1700"/>
          </a:p>
          <a:p>
            <a:pPr>
              <a:lnSpc>
                <a:spcPct val="100000"/>
              </a:lnSpc>
            </a:pPr>
            <a:endParaRPr lang="en-US" sz="1700"/>
          </a:p>
          <a:p>
            <a:pPr>
              <a:lnSpc>
                <a:spcPct val="100000"/>
              </a:lnSpc>
            </a:pPr>
            <a:endParaRPr lang="en-GB" sz="1700"/>
          </a:p>
          <a:p>
            <a:pPr>
              <a:lnSpc>
                <a:spcPct val="100000"/>
              </a:lnSpc>
              <a:buNone/>
            </a:pPr>
            <a:endParaRPr lang="en-GB" sz="1700"/>
          </a:p>
          <a:p>
            <a:pPr>
              <a:lnSpc>
                <a:spcPct val="100000"/>
              </a:lnSpc>
            </a:pPr>
            <a:endParaRPr lang="en-GB" sz="1700"/>
          </a:p>
        </p:txBody>
      </p:sp>
    </p:spTree>
    <p:extLst>
      <p:ext uri="{BB962C8B-B14F-4D97-AF65-F5344CB8AC3E}">
        <p14:creationId xmlns:p14="http://schemas.microsoft.com/office/powerpoint/2010/main" val="304268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52782"/>
            <a:ext cx="5369169" cy="1591902"/>
          </a:xfrm>
        </p:spPr>
        <p:txBody>
          <a:bodyPr>
            <a:normAutofit/>
          </a:bodyPr>
          <a:lstStyle/>
          <a:p>
            <a:r>
              <a:rPr lang="en-GB" b="1" dirty="0"/>
              <a:t>All of us!</a:t>
            </a:r>
            <a:endParaRPr lang="en-GB" b="1"/>
          </a:p>
        </p:txBody>
      </p:sp>
      <p:sp>
        <p:nvSpPr>
          <p:cNvPr id="3" name="Content Placeholder 2"/>
          <p:cNvSpPr>
            <a:spLocks noGrp="1"/>
          </p:cNvSpPr>
          <p:nvPr>
            <p:ph idx="1"/>
          </p:nvPr>
        </p:nvSpPr>
        <p:spPr>
          <a:xfrm>
            <a:off x="527071" y="1765770"/>
            <a:ext cx="5355276" cy="4143276"/>
          </a:xfrm>
        </p:spPr>
        <p:txBody>
          <a:bodyPr anchor="t">
            <a:normAutofit fontScale="85000" lnSpcReduction="20000"/>
          </a:bodyPr>
          <a:lstStyle/>
          <a:p>
            <a:pPr>
              <a:lnSpc>
                <a:spcPct val="100000"/>
              </a:lnSpc>
            </a:pPr>
            <a:r>
              <a:rPr lang="en-GB" dirty="0"/>
              <a:t>We all have ethnicity, not just Asian, African or African-Caribbean people. It is just not about people of colour.</a:t>
            </a:r>
          </a:p>
          <a:p>
            <a:pPr>
              <a:lnSpc>
                <a:spcPct val="100000"/>
              </a:lnSpc>
            </a:pPr>
            <a:r>
              <a:rPr lang="en-GB" dirty="0"/>
              <a:t>Some would say race and ethnicity are synonymous.</a:t>
            </a:r>
          </a:p>
          <a:p>
            <a:pPr>
              <a:lnSpc>
                <a:spcPct val="100000"/>
              </a:lnSpc>
            </a:pPr>
            <a:r>
              <a:rPr lang="en-GB" dirty="0"/>
              <a:t>It is a contested concept as a definition of identity, especially if you don’t fit as you’d wish. </a:t>
            </a:r>
          </a:p>
          <a:p>
            <a:pPr>
              <a:lnSpc>
                <a:spcPct val="100000"/>
              </a:lnSpc>
            </a:pPr>
            <a:r>
              <a:rPr lang="en-GB" dirty="0"/>
              <a:t>In the use of the term, there is an inherent assumption of a hierarchy which still permeates thinking and attitudes today.</a:t>
            </a:r>
          </a:p>
          <a:p>
            <a:pPr>
              <a:lnSpc>
                <a:spcPct val="100000"/>
              </a:lnSpc>
            </a:pPr>
            <a:endParaRPr lang="en-GB" sz="1400" dirty="0"/>
          </a:p>
        </p:txBody>
      </p:sp>
      <p:pic>
        <p:nvPicPr>
          <p:cNvPr id="5" name="Picture 4" descr="Empty speech bubbles">
            <a:extLst>
              <a:ext uri="{FF2B5EF4-FFF2-40B4-BE49-F238E27FC236}">
                <a16:creationId xmlns:a16="http://schemas.microsoft.com/office/drawing/2014/main" id="{28BDB20E-CC81-7C64-D181-A172BDFCBCB5}"/>
              </a:ext>
            </a:extLst>
          </p:cNvPr>
          <p:cNvPicPr>
            <a:picLocks noChangeAspect="1"/>
          </p:cNvPicPr>
          <p:nvPr/>
        </p:nvPicPr>
        <p:blipFill rotWithShape="1">
          <a:blip r:embed="rId3"/>
          <a:srcRect l="25887" r="17392"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3984626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A759E-956F-02F2-825B-97CE875705F2}"/>
              </a:ext>
            </a:extLst>
          </p:cNvPr>
          <p:cNvSpPr>
            <a:spLocks noGrp="1"/>
          </p:cNvSpPr>
          <p:nvPr>
            <p:ph type="title"/>
          </p:nvPr>
        </p:nvSpPr>
        <p:spPr/>
        <p:txBody>
          <a:bodyPr/>
          <a:lstStyle/>
          <a:p>
            <a:r>
              <a:rPr lang="en-GB" dirty="0"/>
              <a:t>Global and Historical Perspectives.</a:t>
            </a:r>
          </a:p>
        </p:txBody>
      </p:sp>
      <p:sp>
        <p:nvSpPr>
          <p:cNvPr id="3" name="Text Placeholder 2">
            <a:extLst>
              <a:ext uri="{FF2B5EF4-FFF2-40B4-BE49-F238E27FC236}">
                <a16:creationId xmlns:a16="http://schemas.microsoft.com/office/drawing/2014/main" id="{73C4DFD5-0DDA-E05D-FF84-46F18A66336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28171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Racisms </a:t>
            </a:r>
          </a:p>
        </p:txBody>
      </p:sp>
      <p:sp>
        <p:nvSpPr>
          <p:cNvPr id="3" name="Content Placeholder 2"/>
          <p:cNvSpPr>
            <a:spLocks noGrp="1"/>
          </p:cNvSpPr>
          <p:nvPr>
            <p:ph idx="1"/>
          </p:nvPr>
        </p:nvSpPr>
        <p:spPr/>
        <p:txBody>
          <a:bodyPr/>
          <a:lstStyle/>
          <a:p>
            <a:r>
              <a:rPr lang="en-GB" dirty="0"/>
              <a:t>Racisms: traditional racism, antisemitism, also factors other than skin colour or culture can engender hatred, discrimination, exclusion and disadvantage. </a:t>
            </a:r>
          </a:p>
          <a:p>
            <a:r>
              <a:rPr lang="en-GB" dirty="0"/>
              <a:t>Acts of racism are premised on the idea of the superiority of a culture or religion or way of life.</a:t>
            </a:r>
          </a:p>
          <a:p>
            <a:r>
              <a:rPr lang="en-GB" dirty="0"/>
              <a:t>The ‘other’ becomes devalued and the mainstream culture is privileged.</a:t>
            </a:r>
          </a:p>
          <a:p>
            <a:pPr marL="0" indent="0">
              <a:buNone/>
            </a:pPr>
            <a:endParaRPr lang="en-GB" dirty="0"/>
          </a:p>
        </p:txBody>
      </p:sp>
    </p:spTree>
    <p:extLst>
      <p:ext uri="{BB962C8B-B14F-4D97-AF65-F5344CB8AC3E}">
        <p14:creationId xmlns:p14="http://schemas.microsoft.com/office/powerpoint/2010/main" val="3067711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8DA1-BAC4-7AF6-76BC-CF68DA575E80}"/>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340EFBB-AA5A-29E7-503B-C372ED076D82}"/>
              </a:ext>
            </a:extLst>
          </p:cNvPr>
          <p:cNvSpPr>
            <a:spLocks noGrp="1"/>
          </p:cNvSpPr>
          <p:nvPr>
            <p:ph idx="1"/>
          </p:nvPr>
        </p:nvSpPr>
        <p:spPr/>
        <p:txBody>
          <a:bodyPr>
            <a:normAutofit fontScale="92500" lnSpcReduction="20000"/>
          </a:bodyPr>
          <a:lstStyle/>
          <a:p>
            <a:r>
              <a:rPr lang="en-GB" dirty="0"/>
              <a:t>In groups research one of the following;</a:t>
            </a:r>
          </a:p>
          <a:p>
            <a:r>
              <a:rPr lang="en-GB" dirty="0"/>
              <a:t>Jim Crow Laws and The Little Rock 9 (USA)</a:t>
            </a:r>
          </a:p>
          <a:p>
            <a:r>
              <a:rPr lang="en-GB" dirty="0"/>
              <a:t>Apartheid in South Africa</a:t>
            </a:r>
          </a:p>
          <a:p>
            <a:r>
              <a:rPr lang="en-GB" dirty="0"/>
              <a:t>The Stephen Lawrence Murder and MacPherson Report (UK)</a:t>
            </a:r>
          </a:p>
          <a:p>
            <a:endParaRPr lang="en-GB" dirty="0"/>
          </a:p>
          <a:p>
            <a:r>
              <a:rPr lang="en-GB" dirty="0"/>
              <a:t>Consider the historical context of the time and subsequent changes to attitudes around race or ethnicity in the country you are researching.</a:t>
            </a:r>
          </a:p>
          <a:p>
            <a:r>
              <a:rPr lang="en-GB" dirty="0"/>
              <a:t>In your opinion are the attitudes you are researching still present today?</a:t>
            </a:r>
          </a:p>
          <a:p>
            <a:r>
              <a:rPr lang="en-GB" dirty="0"/>
              <a:t>Be prepared to present back to the group.</a:t>
            </a:r>
          </a:p>
        </p:txBody>
      </p:sp>
    </p:spTree>
    <p:extLst>
      <p:ext uri="{BB962C8B-B14F-4D97-AF65-F5344CB8AC3E}">
        <p14:creationId xmlns:p14="http://schemas.microsoft.com/office/powerpoint/2010/main" val="3532622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3113" y="463539"/>
            <a:ext cx="5125941" cy="904076"/>
          </a:xfrm>
        </p:spPr>
        <p:txBody>
          <a:bodyPr>
            <a:normAutofit/>
          </a:bodyPr>
          <a:lstStyle/>
          <a:p>
            <a:r>
              <a:rPr lang="en-GB" dirty="0"/>
              <a:t>White privilege </a:t>
            </a:r>
          </a:p>
        </p:txBody>
      </p:sp>
      <p:sp>
        <p:nvSpPr>
          <p:cNvPr id="3" name="Content Placeholder 2"/>
          <p:cNvSpPr>
            <a:spLocks noGrp="1"/>
          </p:cNvSpPr>
          <p:nvPr>
            <p:ph idx="1"/>
          </p:nvPr>
        </p:nvSpPr>
        <p:spPr>
          <a:xfrm>
            <a:off x="7860891" y="1374393"/>
            <a:ext cx="4068095" cy="2954259"/>
          </a:xfrm>
        </p:spPr>
        <p:txBody>
          <a:bodyPr>
            <a:normAutofit fontScale="92500" lnSpcReduction="10000"/>
          </a:bodyPr>
          <a:lstStyle/>
          <a:p>
            <a:r>
              <a:rPr lang="en-GB" dirty="0"/>
              <a:t>Famous article by Peggy McIntosh in 1988 on white privilege. </a:t>
            </a:r>
          </a:p>
          <a:p>
            <a:r>
              <a:rPr lang="en-GB" dirty="0"/>
              <a:t>Listed 50 daily effects of white privilege. </a:t>
            </a:r>
          </a:p>
          <a:p>
            <a:r>
              <a:rPr lang="en-GB" dirty="0"/>
              <a:t>Activity: Consider the privilege profile in this article from McIntosh.</a:t>
            </a:r>
          </a:p>
          <a:p>
            <a:pPr marL="0" indent="0">
              <a:buNone/>
            </a:pPr>
            <a:endParaRPr lang="en-GB" dirty="0"/>
          </a:p>
        </p:txBody>
      </p:sp>
      <p:pic>
        <p:nvPicPr>
          <p:cNvPr id="4" name="Online Media 3" title="White Privilege">
            <a:hlinkClick r:id="" action="ppaction://media"/>
            <a:extLst>
              <a:ext uri="{FF2B5EF4-FFF2-40B4-BE49-F238E27FC236}">
                <a16:creationId xmlns:a16="http://schemas.microsoft.com/office/drawing/2014/main" id="{A06D5B4D-FE53-6510-D9AB-A9673302B502}"/>
              </a:ext>
            </a:extLst>
          </p:cNvPr>
          <p:cNvPicPr>
            <a:picLocks noRot="1" noChangeAspect="1"/>
          </p:cNvPicPr>
          <p:nvPr>
            <a:videoFile r:link="rId1"/>
          </p:nvPr>
        </p:nvPicPr>
        <p:blipFill>
          <a:blip r:embed="rId4"/>
          <a:stretch>
            <a:fillRect/>
          </a:stretch>
        </p:blipFill>
        <p:spPr>
          <a:xfrm>
            <a:off x="972105" y="1776584"/>
            <a:ext cx="6802332" cy="3843314"/>
          </a:xfrm>
          <a:prstGeom prst="rect">
            <a:avLst/>
          </a:prstGeom>
        </p:spPr>
      </p:pic>
      <p:pic>
        <p:nvPicPr>
          <p:cNvPr id="6" name="Picture 5" descr="A qr code on a white background&#10;&#10;Description automatically generated">
            <a:extLst>
              <a:ext uri="{FF2B5EF4-FFF2-40B4-BE49-F238E27FC236}">
                <a16:creationId xmlns:a16="http://schemas.microsoft.com/office/drawing/2014/main" id="{16E7D95E-A8EC-9774-D0CA-40F5863589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98475" y="4232787"/>
            <a:ext cx="2392926" cy="2392926"/>
          </a:xfrm>
          <a:prstGeom prst="rect">
            <a:avLst/>
          </a:prstGeom>
        </p:spPr>
      </p:pic>
    </p:spTree>
    <p:extLst>
      <p:ext uri="{BB962C8B-B14F-4D97-AF65-F5344CB8AC3E}">
        <p14:creationId xmlns:p14="http://schemas.microsoft.com/office/powerpoint/2010/main" val="4065761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4B17F5F8-A991-4044-89FA-A2E0FADC783E}"/>
              </a:ext>
            </a:extLst>
          </p:cNvPr>
          <p:cNvSpPr>
            <a:spLocks noGrp="1" noChangeArrowheads="1"/>
          </p:cNvSpPr>
          <p:nvPr>
            <p:ph type="title"/>
          </p:nvPr>
        </p:nvSpPr>
        <p:spPr>
          <a:xfrm>
            <a:off x="285136" y="671334"/>
            <a:ext cx="5482246" cy="3312206"/>
          </a:xfrm>
        </p:spPr>
        <p:txBody>
          <a:bodyPr vert="horz" lIns="91440" tIns="45720" rIns="91440" bIns="45720" rtlCol="0" anchor="b">
            <a:normAutofit/>
          </a:bodyPr>
          <a:lstStyle/>
          <a:p>
            <a:r>
              <a:rPr lang="en-US" altLang="en-US" sz="5400" dirty="0"/>
              <a:t>Blue eyes,</a:t>
            </a:r>
            <a:br>
              <a:rPr lang="en-US" altLang="en-US" sz="5400" dirty="0"/>
            </a:br>
            <a:r>
              <a:rPr lang="en-US" altLang="en-US" sz="5400" dirty="0"/>
              <a:t> brown eyes</a:t>
            </a:r>
          </a:p>
        </p:txBody>
      </p:sp>
      <p:sp>
        <p:nvSpPr>
          <p:cNvPr id="3" name="Content Placeholder 2">
            <a:extLst>
              <a:ext uri="{FF2B5EF4-FFF2-40B4-BE49-F238E27FC236}">
                <a16:creationId xmlns:a16="http://schemas.microsoft.com/office/drawing/2014/main" id="{0872F56A-57AA-AF3A-3C98-A894D0AEFDCD}"/>
              </a:ext>
            </a:extLst>
          </p:cNvPr>
          <p:cNvSpPr>
            <a:spLocks noGrp="1"/>
          </p:cNvSpPr>
          <p:nvPr>
            <p:ph idx="1"/>
          </p:nvPr>
        </p:nvSpPr>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FFFA8-377E-DE28-031C-EE92120F82DC}"/>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a:t>Race and Ethnicity in the UK</a:t>
            </a:r>
          </a:p>
        </p:txBody>
      </p:sp>
      <p:sp>
        <p:nvSpPr>
          <p:cNvPr id="3" name="Text Placeholder 2">
            <a:extLst>
              <a:ext uri="{FF2B5EF4-FFF2-40B4-BE49-F238E27FC236}">
                <a16:creationId xmlns:a16="http://schemas.microsoft.com/office/drawing/2014/main" id="{E3751E0F-C35D-762D-1591-BBDB9E292EF1}"/>
              </a:ext>
            </a:extLst>
          </p:cNvPr>
          <p:cNvSpPr>
            <a:spLocks noGrp="1"/>
          </p:cNvSpPr>
          <p:nvPr>
            <p:ph type="body" idx="1"/>
          </p:nvPr>
        </p:nvSpPr>
        <p:spPr>
          <a:xfrm>
            <a:off x="612648" y="3902206"/>
            <a:ext cx="6693027" cy="2240529"/>
          </a:xfrm>
        </p:spPr>
        <p:txBody>
          <a:bodyPr vert="horz" lIns="91440" tIns="45720" rIns="91440" bIns="45720" rtlCol="0">
            <a:normAutofit/>
          </a:bodyPr>
          <a:lstStyle/>
          <a:p>
            <a:endParaRPr lang="en-US"/>
          </a:p>
        </p:txBody>
      </p:sp>
    </p:spTree>
    <p:extLst>
      <p:ext uri="{BB962C8B-B14F-4D97-AF65-F5344CB8AC3E}">
        <p14:creationId xmlns:p14="http://schemas.microsoft.com/office/powerpoint/2010/main" val="35988203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8752" y="552782"/>
            <a:ext cx="5919373" cy="1611920"/>
          </a:xfrm>
        </p:spPr>
        <p:txBody>
          <a:bodyPr>
            <a:normAutofit/>
          </a:bodyPr>
          <a:lstStyle/>
          <a:p>
            <a:pPr>
              <a:lnSpc>
                <a:spcPct val="90000"/>
              </a:lnSpc>
            </a:pPr>
            <a:r>
              <a:rPr lang="en-GB" sz="3400" b="1"/>
              <a:t>The ‘One Nation’ idea: One interpretation of the inclusive society: </a:t>
            </a:r>
          </a:p>
        </p:txBody>
      </p:sp>
      <p:pic>
        <p:nvPicPr>
          <p:cNvPr id="5" name="Picture 4" descr="Exclamation mark on a yellow background">
            <a:extLst>
              <a:ext uri="{FF2B5EF4-FFF2-40B4-BE49-F238E27FC236}">
                <a16:creationId xmlns:a16="http://schemas.microsoft.com/office/drawing/2014/main" id="{BB6366D0-CE13-7A08-36A5-2AE7D550388C}"/>
              </a:ext>
            </a:extLst>
          </p:cNvPr>
          <p:cNvPicPr>
            <a:picLocks noChangeAspect="1"/>
          </p:cNvPicPr>
          <p:nvPr/>
        </p:nvPicPr>
        <p:blipFill rotWithShape="1">
          <a:blip r:embed="rId2"/>
          <a:srcRect l="24846" r="12702"/>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buNone/>
            </a:pPr>
            <a:r>
              <a:rPr lang="en-GB" sz="1700" dirty="0">
                <a:latin typeface="Arial" pitchFamily="34" charset="0"/>
                <a:cs typeface="Arial" pitchFamily="34" charset="0"/>
              </a:rPr>
              <a:t>The UK is a place where:</a:t>
            </a:r>
          </a:p>
          <a:p>
            <a:pPr>
              <a:lnSpc>
                <a:spcPct val="100000"/>
              </a:lnSpc>
              <a:buNone/>
            </a:pPr>
            <a:endParaRPr lang="en-GB" sz="1700" dirty="0">
              <a:latin typeface="Arial" pitchFamily="34" charset="0"/>
              <a:cs typeface="Arial" pitchFamily="34" charset="0"/>
            </a:endParaRPr>
          </a:p>
          <a:p>
            <a:pPr>
              <a:lnSpc>
                <a:spcPct val="100000"/>
              </a:lnSpc>
            </a:pPr>
            <a:r>
              <a:rPr lang="en-GB" sz="1700" i="1" dirty="0"/>
              <a:t>‘Every colour is a good colour...every member of every part of society is able to fulfil their potential...racism is unacceptable and counteracted...everyone is treated according to their needs and rights...everyone recognises  their responsibilities...racial diversity is celebrated.’ </a:t>
            </a:r>
          </a:p>
          <a:p>
            <a:pPr>
              <a:lnSpc>
                <a:spcPct val="100000"/>
              </a:lnSpc>
              <a:buNone/>
            </a:pPr>
            <a:r>
              <a:rPr lang="en-GB" sz="1700" dirty="0">
                <a:latin typeface="Arial" pitchFamily="34" charset="0"/>
                <a:cs typeface="Arial" pitchFamily="34" charset="0"/>
              </a:rPr>
              <a:t>(Government definition, Home Office 2000, 	p.1  quoted in  Runnymede Trust 2000, p.40)</a:t>
            </a:r>
          </a:p>
          <a:p>
            <a:pPr>
              <a:lnSpc>
                <a:spcPct val="100000"/>
              </a:lnSpc>
            </a:pPr>
            <a:endParaRPr lang="en-GB" sz="1700" dirty="0"/>
          </a:p>
        </p:txBody>
      </p:sp>
    </p:spTree>
    <p:extLst>
      <p:ext uri="{BB962C8B-B14F-4D97-AF65-F5344CB8AC3E}">
        <p14:creationId xmlns:p14="http://schemas.microsoft.com/office/powerpoint/2010/main" val="885407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0506-57C8-27E3-3BBF-331F3A3F990E}"/>
              </a:ext>
            </a:extLst>
          </p:cNvPr>
          <p:cNvSpPr>
            <a:spLocks noGrp="1"/>
          </p:cNvSpPr>
          <p:nvPr>
            <p:ph type="title"/>
          </p:nvPr>
        </p:nvSpPr>
        <p:spPr>
          <a:xfrm>
            <a:off x="609600" y="1200150"/>
            <a:ext cx="4556078" cy="3303196"/>
          </a:xfrm>
        </p:spPr>
        <p:txBody>
          <a:bodyPr vert="horz" lIns="91440" tIns="45720" rIns="91440" bIns="45720" rtlCol="0" anchor="b">
            <a:normAutofit/>
          </a:bodyPr>
          <a:lstStyle/>
          <a:p>
            <a:pPr>
              <a:lnSpc>
                <a:spcPct val="90000"/>
              </a:lnSpc>
            </a:pPr>
            <a:r>
              <a:rPr lang="en-US" sz="3300">
                <a:solidFill>
                  <a:srgbClr val="FFFFFF"/>
                </a:solidFill>
              </a:rPr>
              <a:t>What is the percentage of Black and Minority Ethnic People living in Britain according to the 2021 census results?</a:t>
            </a:r>
          </a:p>
        </p:txBody>
      </p:sp>
      <p:sp>
        <p:nvSpPr>
          <p:cNvPr id="3" name="Content Placeholder 2"/>
          <p:cNvSpPr>
            <a:spLocks noGrp="1"/>
          </p:cNvSpPr>
          <p:nvPr>
            <p:ph type="body" idx="1"/>
          </p:nvPr>
        </p:nvSpPr>
        <p:spPr>
          <a:xfrm>
            <a:off x="609600" y="4733925"/>
            <a:ext cx="4879332" cy="1394594"/>
          </a:xfrm>
        </p:spPr>
        <p:txBody>
          <a:bodyPr vert="horz" lIns="91440" tIns="45720" rIns="91440" bIns="45720" rtlCol="0" anchor="ctr">
            <a:normAutofit/>
          </a:bodyPr>
          <a:lstStyle/>
          <a:p>
            <a:endParaRPr lang="en-US" sz="2800">
              <a:solidFill>
                <a:srgbClr val="FFFFFF"/>
              </a:solidFill>
            </a:endParaRPr>
          </a:p>
        </p:txBody>
      </p:sp>
      <p:pic>
        <p:nvPicPr>
          <p:cNvPr id="5" name="Picture 4" descr="Colourful carved figures of humans">
            <a:extLst>
              <a:ext uri="{FF2B5EF4-FFF2-40B4-BE49-F238E27FC236}">
                <a16:creationId xmlns:a16="http://schemas.microsoft.com/office/drawing/2014/main" id="{B454C245-5474-3AD6-85BF-0B2483CF7A60}"/>
              </a:ext>
            </a:extLst>
          </p:cNvPr>
          <p:cNvPicPr>
            <a:picLocks noChangeAspect="1"/>
          </p:cNvPicPr>
          <p:nvPr/>
        </p:nvPicPr>
        <p:blipFill rotWithShape="1">
          <a:blip r:embed="rId3"/>
          <a:srcRect l="9407" r="9175" b="1"/>
          <a:stretch/>
        </p:blipFill>
        <p:spPr>
          <a:xfrm>
            <a:off x="5646306" y="-1"/>
            <a:ext cx="6545695" cy="5728140"/>
          </a:xfrm>
          <a:custGeom>
            <a:avLst/>
            <a:gdLst/>
            <a:ahLst/>
            <a:cxnLst/>
            <a:rect l="l" t="t" r="r" b="b"/>
            <a:pathLst>
              <a:path w="6545695" h="5728140">
                <a:moveTo>
                  <a:pt x="2616380" y="4466221"/>
                </a:moveTo>
                <a:cubicBezTo>
                  <a:pt x="2911523" y="4466221"/>
                  <a:pt x="3150783" y="4705481"/>
                  <a:pt x="3150783" y="5000624"/>
                </a:cubicBezTo>
                <a:cubicBezTo>
                  <a:pt x="3150783" y="5295767"/>
                  <a:pt x="2911523" y="5535027"/>
                  <a:pt x="2616380" y="5535027"/>
                </a:cubicBezTo>
                <a:cubicBezTo>
                  <a:pt x="2321237" y="5535027"/>
                  <a:pt x="2081977" y="5295767"/>
                  <a:pt x="2081977" y="5000624"/>
                </a:cubicBezTo>
                <a:cubicBezTo>
                  <a:pt x="2081977" y="4705481"/>
                  <a:pt x="2321237" y="4466221"/>
                  <a:pt x="2616380" y="4466221"/>
                </a:cubicBezTo>
                <a:close/>
                <a:moveTo>
                  <a:pt x="6508555" y="4438651"/>
                </a:moveTo>
                <a:lnTo>
                  <a:pt x="6545695" y="4442395"/>
                </a:lnTo>
                <a:lnTo>
                  <a:pt x="6545695" y="5722287"/>
                </a:lnTo>
                <a:lnTo>
                  <a:pt x="6508555" y="5726031"/>
                </a:lnTo>
                <a:cubicBezTo>
                  <a:pt x="6153055" y="5726031"/>
                  <a:pt x="5864865" y="5437841"/>
                  <a:pt x="5864865" y="5082341"/>
                </a:cubicBezTo>
                <a:cubicBezTo>
                  <a:pt x="5864865" y="4726841"/>
                  <a:pt x="6153055" y="4438651"/>
                  <a:pt x="6508555" y="4438651"/>
                </a:cubicBezTo>
                <a:close/>
                <a:moveTo>
                  <a:pt x="643690" y="1908009"/>
                </a:moveTo>
                <a:cubicBezTo>
                  <a:pt x="999190" y="1908009"/>
                  <a:pt x="1287380" y="2196199"/>
                  <a:pt x="1287380" y="2551699"/>
                </a:cubicBezTo>
                <a:cubicBezTo>
                  <a:pt x="1287380" y="2907199"/>
                  <a:pt x="999190" y="3195389"/>
                  <a:pt x="643690" y="3195389"/>
                </a:cubicBezTo>
                <a:cubicBezTo>
                  <a:pt x="288190" y="3195389"/>
                  <a:pt x="0" y="2907199"/>
                  <a:pt x="0" y="2551699"/>
                </a:cubicBezTo>
                <a:cubicBezTo>
                  <a:pt x="0" y="2196199"/>
                  <a:pt x="288190" y="1908009"/>
                  <a:pt x="643690" y="1908009"/>
                </a:cubicBezTo>
                <a:close/>
                <a:moveTo>
                  <a:pt x="1343438" y="0"/>
                </a:moveTo>
                <a:lnTo>
                  <a:pt x="6545695" y="0"/>
                </a:lnTo>
                <a:lnTo>
                  <a:pt x="6545695" y="4185665"/>
                </a:lnTo>
                <a:lnTo>
                  <a:pt x="6503949" y="4173249"/>
                </a:lnTo>
                <a:cubicBezTo>
                  <a:pt x="6330657" y="4128375"/>
                  <a:pt x="6087455" y="4102583"/>
                  <a:pt x="5901261" y="4231782"/>
                </a:cubicBezTo>
                <a:cubicBezTo>
                  <a:pt x="5519369" y="4496370"/>
                  <a:pt x="5772178" y="5031067"/>
                  <a:pt x="5381804" y="5422715"/>
                </a:cubicBezTo>
                <a:cubicBezTo>
                  <a:pt x="5104996" y="5700294"/>
                  <a:pt x="4600596" y="5805476"/>
                  <a:pt x="4233669" y="5668063"/>
                </a:cubicBezTo>
                <a:cubicBezTo>
                  <a:pt x="3653192" y="5450674"/>
                  <a:pt x="3784943" y="4763675"/>
                  <a:pt x="3129895" y="4450477"/>
                </a:cubicBezTo>
                <a:cubicBezTo>
                  <a:pt x="2672003" y="4231446"/>
                  <a:pt x="2178033" y="4362192"/>
                  <a:pt x="2137775" y="4373601"/>
                </a:cubicBezTo>
                <a:cubicBezTo>
                  <a:pt x="1564921" y="4533740"/>
                  <a:pt x="1470666" y="5034694"/>
                  <a:pt x="971838" y="5025154"/>
                </a:cubicBezTo>
                <a:cubicBezTo>
                  <a:pt x="866310" y="5023179"/>
                  <a:pt x="525091" y="5016610"/>
                  <a:pt x="302276" y="4795749"/>
                </a:cubicBezTo>
                <a:lnTo>
                  <a:pt x="302958" y="4795228"/>
                </a:lnTo>
                <a:cubicBezTo>
                  <a:pt x="269893" y="4762453"/>
                  <a:pt x="240673" y="4726135"/>
                  <a:pt x="215714" y="4686858"/>
                </a:cubicBezTo>
                <a:cubicBezTo>
                  <a:pt x="37179" y="4405379"/>
                  <a:pt x="83908" y="3985942"/>
                  <a:pt x="297529" y="3752971"/>
                </a:cubicBezTo>
                <a:cubicBezTo>
                  <a:pt x="585181" y="3439442"/>
                  <a:pt x="966965" y="3689936"/>
                  <a:pt x="1431505" y="3365135"/>
                </a:cubicBezTo>
                <a:cubicBezTo>
                  <a:pt x="1675458" y="3194556"/>
                  <a:pt x="1971184" y="2832930"/>
                  <a:pt x="1937587" y="2478917"/>
                </a:cubicBezTo>
                <a:cubicBezTo>
                  <a:pt x="1881332" y="1886418"/>
                  <a:pt x="952691" y="1868869"/>
                  <a:pt x="796634" y="1179326"/>
                </a:cubicBezTo>
                <a:cubicBezTo>
                  <a:pt x="712321" y="804978"/>
                  <a:pt x="879884" y="345043"/>
                  <a:pt x="1168762" y="107990"/>
                </a:cubicBezTo>
                <a:cubicBezTo>
                  <a:pt x="1224164" y="62588"/>
                  <a:pt x="1280383" y="28334"/>
                  <a:pt x="1337047" y="2463"/>
                </a:cubicBezTo>
                <a:close/>
              </a:path>
            </a:pathLst>
          </a:custGeom>
        </p:spPr>
      </p:pic>
    </p:spTree>
    <p:extLst>
      <p:ext uri="{BB962C8B-B14F-4D97-AF65-F5344CB8AC3E}">
        <p14:creationId xmlns:p14="http://schemas.microsoft.com/office/powerpoint/2010/main" val="925065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92"/>
            <a:ext cx="10972800" cy="1325563"/>
          </a:xfrm>
        </p:spPr>
        <p:txBody>
          <a:bodyPr/>
          <a:lstStyle/>
          <a:p>
            <a:r>
              <a:rPr lang="en-US" b="1" dirty="0"/>
              <a:t>Race, </a:t>
            </a:r>
            <a:r>
              <a:rPr lang="en-US" b="1" dirty="0" err="1"/>
              <a:t>Stereoptypes</a:t>
            </a:r>
            <a:r>
              <a:rPr lang="en-US" b="1" dirty="0"/>
              <a:t> and the UK Law </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endParaRPr lang="en-GB" dirty="0">
              <a:latin typeface="Arial" pitchFamily="34" charset="0"/>
              <a:cs typeface="Arial" pitchFamily="34" charset="0"/>
            </a:endParaRPr>
          </a:p>
        </p:txBody>
      </p:sp>
      <p:pic>
        <p:nvPicPr>
          <p:cNvPr id="4" name="Online Media 3" title="Race,  Stereoptypes and the UK Law">
            <a:hlinkClick r:id="" action="ppaction://media"/>
            <a:extLst>
              <a:ext uri="{FF2B5EF4-FFF2-40B4-BE49-F238E27FC236}">
                <a16:creationId xmlns:a16="http://schemas.microsoft.com/office/drawing/2014/main" id="{B03A7A83-A357-F63A-CB12-EEF9904D314C}"/>
              </a:ext>
            </a:extLst>
          </p:cNvPr>
          <p:cNvPicPr>
            <a:picLocks noRot="1" noChangeAspect="1"/>
          </p:cNvPicPr>
          <p:nvPr>
            <a:videoFile r:link="rId1"/>
          </p:nvPr>
        </p:nvPicPr>
        <p:blipFill>
          <a:blip r:embed="rId4"/>
          <a:stretch>
            <a:fillRect/>
          </a:stretch>
        </p:blipFill>
        <p:spPr>
          <a:xfrm>
            <a:off x="2105425" y="1428590"/>
            <a:ext cx="7033452" cy="5236669"/>
          </a:xfrm>
          <a:prstGeom prst="rect">
            <a:avLst/>
          </a:prstGeom>
        </p:spPr>
      </p:pic>
    </p:spTree>
    <p:extLst>
      <p:ext uri="{BB962C8B-B14F-4D97-AF65-F5344CB8AC3E}">
        <p14:creationId xmlns:p14="http://schemas.microsoft.com/office/powerpoint/2010/main" val="501293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Race, </a:t>
            </a:r>
            <a:r>
              <a:rPr lang="en-US" b="1" dirty="0" err="1"/>
              <a:t>Stereoptypes</a:t>
            </a:r>
            <a:r>
              <a:rPr lang="en-US" b="1" dirty="0"/>
              <a:t> and the UK Law </a:t>
            </a:r>
            <a:endParaRPr lang="en-GB" dirty="0"/>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GB" dirty="0"/>
              <a:t>In addition to the examples in the video can you think of any more recent instances?</a:t>
            </a:r>
          </a:p>
          <a:p>
            <a:endParaRPr lang="en-GB" dirty="0"/>
          </a:p>
          <a:p>
            <a:r>
              <a:rPr lang="en-GB" dirty="0">
                <a:latin typeface="Arial" pitchFamily="34" charset="0"/>
                <a:cs typeface="Arial" pitchFamily="34" charset="0"/>
              </a:rPr>
              <a:t>The term ‘race’ has been used to categorise different groups of people across the globe using physical/genetic features, e.g. skin, hair, physique, facial features and so on to make assumptions about their characteristics and behaviour.</a:t>
            </a:r>
          </a:p>
          <a:p>
            <a:endParaRPr lang="en-GB" dirty="0">
              <a:latin typeface="Arial" pitchFamily="34" charset="0"/>
              <a:cs typeface="Arial" pitchFamily="34" charset="0"/>
            </a:endParaRPr>
          </a:p>
          <a:p>
            <a:r>
              <a:rPr lang="en-GB" dirty="0">
                <a:latin typeface="Arial" pitchFamily="34" charset="0"/>
                <a:cs typeface="Arial" pitchFamily="34" charset="0"/>
              </a:rPr>
              <a:t>Some people believe that these assumptions are false. Classifying people into ‘races’ is a social product rather than a biological reality.</a:t>
            </a:r>
          </a:p>
          <a:p>
            <a:endParaRPr lang="en-GB" dirty="0">
              <a:latin typeface="Arial"/>
              <a:cs typeface="Arial"/>
            </a:endParaRPr>
          </a:p>
          <a:p>
            <a:endParaRPr lang="en-GB" dirty="0">
              <a:latin typeface="Avenir Next LT Pro"/>
              <a:cs typeface="Arial"/>
            </a:endParaRPr>
          </a:p>
        </p:txBody>
      </p:sp>
    </p:spTree>
    <p:extLst>
      <p:ext uri="{BB962C8B-B14F-4D97-AF65-F5344CB8AC3E}">
        <p14:creationId xmlns:p14="http://schemas.microsoft.com/office/powerpoint/2010/main" val="902239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FCCD2-1A9D-D05B-3146-4E46438DA51A}"/>
              </a:ext>
            </a:extLst>
          </p:cNvPr>
          <p:cNvSpPr>
            <a:spLocks noGrp="1"/>
          </p:cNvSpPr>
          <p:nvPr>
            <p:ph type="title"/>
          </p:nvPr>
        </p:nvSpPr>
        <p:spPr>
          <a:xfrm>
            <a:off x="6456458" y="345551"/>
            <a:ext cx="5125941" cy="1022063"/>
          </a:xfrm>
        </p:spPr>
        <p:txBody>
          <a:bodyPr>
            <a:normAutofit/>
          </a:bodyPr>
          <a:lstStyle/>
          <a:p>
            <a:r>
              <a:rPr lang="en-GB" dirty="0"/>
              <a:t>Ethnicity</a:t>
            </a:r>
          </a:p>
        </p:txBody>
      </p:sp>
      <p:sp>
        <p:nvSpPr>
          <p:cNvPr id="3" name="Content Placeholder 2">
            <a:extLst>
              <a:ext uri="{FF2B5EF4-FFF2-40B4-BE49-F238E27FC236}">
                <a16:creationId xmlns:a16="http://schemas.microsoft.com/office/drawing/2014/main" id="{73952AB7-AEFD-5825-A5EA-69DB342B9C8C}"/>
              </a:ext>
            </a:extLst>
          </p:cNvPr>
          <p:cNvSpPr>
            <a:spLocks noGrp="1"/>
          </p:cNvSpPr>
          <p:nvPr>
            <p:ph idx="1"/>
          </p:nvPr>
        </p:nvSpPr>
        <p:spPr>
          <a:xfrm>
            <a:off x="6456458" y="1367614"/>
            <a:ext cx="5125941" cy="4852211"/>
          </a:xfrm>
        </p:spPr>
        <p:txBody>
          <a:bodyPr>
            <a:normAutofit fontScale="92500" lnSpcReduction="10000"/>
          </a:bodyPr>
          <a:lstStyle/>
          <a:p>
            <a:pPr>
              <a:lnSpc>
                <a:spcPct val="100000"/>
              </a:lnSpc>
            </a:pPr>
            <a:r>
              <a:rPr lang="en-GB" sz="1600" dirty="0"/>
              <a:t>From this link</a:t>
            </a:r>
          </a:p>
          <a:p>
            <a:pPr>
              <a:lnSpc>
                <a:spcPct val="100000"/>
              </a:lnSpc>
            </a:pPr>
            <a:r>
              <a:rPr lang="en-GB" sz="1600" dirty="0">
                <a:hlinkClick r:id="rId2"/>
              </a:rPr>
              <a:t>https://www.ons.gov.uk/peoplepopulationandcommunity/culturalidentity/ethnicity/bulletins/ethnicgroupenglandandwales/census2021</a:t>
            </a:r>
            <a:endParaRPr lang="en-GB" sz="1600" dirty="0"/>
          </a:p>
          <a:p>
            <a:pPr>
              <a:lnSpc>
                <a:spcPct val="100000"/>
              </a:lnSpc>
            </a:pPr>
            <a:endParaRPr lang="en-GB" sz="1600" dirty="0"/>
          </a:p>
          <a:p>
            <a:pPr>
              <a:lnSpc>
                <a:spcPct val="100000"/>
              </a:lnSpc>
            </a:pPr>
            <a:r>
              <a:rPr lang="en-GB" sz="1600" dirty="0"/>
              <a:t>Examine the ethnic make-up of the UK.</a:t>
            </a:r>
          </a:p>
          <a:p>
            <a:pPr>
              <a:lnSpc>
                <a:spcPct val="100000"/>
              </a:lnSpc>
            </a:pPr>
            <a:r>
              <a:rPr lang="en-GB" sz="1600" dirty="0"/>
              <a:t>Consider the following statement</a:t>
            </a:r>
          </a:p>
          <a:p>
            <a:pPr>
              <a:lnSpc>
                <a:spcPct val="100000"/>
              </a:lnSpc>
            </a:pPr>
            <a:r>
              <a:rPr lang="en-GB" sz="1600" dirty="0"/>
              <a:t>Some segments of the UK tabloid media suggest that the UK is being overrun with immigrants (</a:t>
            </a:r>
            <a:r>
              <a:rPr lang="en-GB" sz="1600" dirty="0">
                <a:hlinkClick r:id="rId3"/>
              </a:rPr>
              <a:t>https://migrationobservatory.ox.ac.uk/resources/reports/decade-immigration-british-press/</a:t>
            </a:r>
            <a:r>
              <a:rPr lang="en-GB" sz="1600" dirty="0"/>
              <a:t>)</a:t>
            </a:r>
          </a:p>
          <a:p>
            <a:pPr>
              <a:lnSpc>
                <a:spcPct val="100000"/>
              </a:lnSpc>
            </a:pPr>
            <a:endParaRPr lang="en-GB" sz="1600" dirty="0"/>
          </a:p>
          <a:p>
            <a:pPr>
              <a:lnSpc>
                <a:spcPct val="100000"/>
              </a:lnSpc>
            </a:pPr>
            <a:r>
              <a:rPr lang="en-GB" sz="1600" dirty="0"/>
              <a:t>Given the statistics from the 2021 census does it appear that this is accurate?</a:t>
            </a:r>
          </a:p>
          <a:p>
            <a:pPr>
              <a:lnSpc>
                <a:spcPct val="100000"/>
              </a:lnSpc>
            </a:pPr>
            <a:r>
              <a:rPr lang="en-GB" sz="1600" dirty="0"/>
              <a:t>In your opinion how will this impact on inclusion in society and education?</a:t>
            </a:r>
          </a:p>
          <a:p>
            <a:pPr>
              <a:lnSpc>
                <a:spcPct val="100000"/>
              </a:lnSpc>
            </a:pPr>
            <a:r>
              <a:rPr lang="en-GB" sz="1000" dirty="0"/>
              <a:t> </a:t>
            </a:r>
          </a:p>
        </p:txBody>
      </p:sp>
      <p:pic>
        <p:nvPicPr>
          <p:cNvPr id="5" name="Picture 4" descr="A qr code on a white background&#10;&#10;Description automatically generated">
            <a:extLst>
              <a:ext uri="{FF2B5EF4-FFF2-40B4-BE49-F238E27FC236}">
                <a16:creationId xmlns:a16="http://schemas.microsoft.com/office/drawing/2014/main" id="{7865245E-04C4-47BF-DD1C-56BB306A19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085847"/>
            <a:ext cx="4600913" cy="4600913"/>
          </a:xfrm>
          <a:prstGeom prst="rect">
            <a:avLst/>
          </a:prstGeom>
        </p:spPr>
      </p:pic>
    </p:spTree>
    <p:extLst>
      <p:ext uri="{BB962C8B-B14F-4D97-AF65-F5344CB8AC3E}">
        <p14:creationId xmlns:p14="http://schemas.microsoft.com/office/powerpoint/2010/main" val="3219106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2AB0-D6EC-E8D0-9EDB-6DB752C17F09}"/>
              </a:ext>
            </a:extLst>
          </p:cNvPr>
          <p:cNvSpPr>
            <a:spLocks noGrp="1"/>
          </p:cNvSpPr>
          <p:nvPr>
            <p:ph type="title"/>
          </p:nvPr>
        </p:nvSpPr>
        <p:spPr>
          <a:xfrm>
            <a:off x="6456458" y="552782"/>
            <a:ext cx="5125941" cy="1936746"/>
          </a:xfrm>
        </p:spPr>
        <p:txBody>
          <a:bodyPr>
            <a:normAutofit/>
          </a:bodyPr>
          <a:lstStyle/>
          <a:p>
            <a:r>
              <a:rPr lang="en-GB" altLang="en-US"/>
              <a:t>Minority Ethnic Groups in Wales</a:t>
            </a:r>
            <a:endParaRPr lang="en-GB" dirty="0"/>
          </a:p>
        </p:txBody>
      </p:sp>
      <p:sp>
        <p:nvSpPr>
          <p:cNvPr id="3" name="Content Placeholder 2">
            <a:extLst>
              <a:ext uri="{FF2B5EF4-FFF2-40B4-BE49-F238E27FC236}">
                <a16:creationId xmlns:a16="http://schemas.microsoft.com/office/drawing/2014/main" id="{124C48AB-B11F-9BCE-AED5-DAAF91EAFBBD}"/>
              </a:ext>
            </a:extLst>
          </p:cNvPr>
          <p:cNvSpPr>
            <a:spLocks noGrp="1"/>
          </p:cNvSpPr>
          <p:nvPr>
            <p:ph idx="1"/>
          </p:nvPr>
        </p:nvSpPr>
        <p:spPr>
          <a:xfrm>
            <a:off x="6456458" y="2735229"/>
            <a:ext cx="5125941" cy="3484596"/>
          </a:xfrm>
        </p:spPr>
        <p:txBody>
          <a:bodyPr>
            <a:normAutofit/>
          </a:bodyPr>
          <a:lstStyle/>
          <a:p>
            <a:pPr>
              <a:lnSpc>
                <a:spcPct val="100000"/>
              </a:lnSpc>
            </a:pPr>
            <a:r>
              <a:rPr lang="en-GB" sz="1700"/>
              <a:t>Using this link </a:t>
            </a:r>
          </a:p>
          <a:p>
            <a:pPr>
              <a:lnSpc>
                <a:spcPct val="100000"/>
              </a:lnSpc>
            </a:pPr>
            <a:r>
              <a:rPr lang="en-GB" sz="1700">
                <a:hlinkClick r:id="rId2"/>
              </a:rPr>
              <a:t>https://www.gov.wales/ethnic-group-national-identity-language-and-religion-wales-census-2021-html#:~:text=90.6%25%20of%20the%20population%20identified,to%202.3%25%20in%202011</a:t>
            </a:r>
            <a:r>
              <a:rPr lang="en-GB" sz="1700"/>
              <a:t>).</a:t>
            </a:r>
          </a:p>
          <a:p>
            <a:pPr>
              <a:lnSpc>
                <a:spcPct val="100000"/>
              </a:lnSpc>
            </a:pPr>
            <a:r>
              <a:rPr lang="en-GB" sz="1700"/>
              <a:t>What are the key statistics on Ethnicity in a Welsh context?</a:t>
            </a:r>
          </a:p>
          <a:p>
            <a:pPr>
              <a:lnSpc>
                <a:spcPct val="100000"/>
              </a:lnSpc>
            </a:pPr>
            <a:r>
              <a:rPr lang="en-GB" sz="1700"/>
              <a:t>What are the possible implications for inclusion?</a:t>
            </a:r>
          </a:p>
        </p:txBody>
      </p:sp>
      <p:pic>
        <p:nvPicPr>
          <p:cNvPr id="5" name="Picture 4" descr="A qr code on a white background&#10;&#10;Description automatically generated">
            <a:extLst>
              <a:ext uri="{FF2B5EF4-FFF2-40B4-BE49-F238E27FC236}">
                <a16:creationId xmlns:a16="http://schemas.microsoft.com/office/drawing/2014/main" id="{20BD3937-DA76-FDA2-0160-BC316B2B62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085847"/>
            <a:ext cx="4600913" cy="4600913"/>
          </a:xfrm>
          <a:prstGeom prst="rect">
            <a:avLst/>
          </a:prstGeom>
        </p:spPr>
      </p:pic>
    </p:spTree>
    <p:extLst>
      <p:ext uri="{BB962C8B-B14F-4D97-AF65-F5344CB8AC3E}">
        <p14:creationId xmlns:p14="http://schemas.microsoft.com/office/powerpoint/2010/main" val="5161415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8DAA552-5E1B-455C-BAF5-40BDF3A92251}"/>
              </a:ext>
            </a:extLst>
          </p:cNvPr>
          <p:cNvSpPr>
            <a:spLocks noGrp="1" noChangeArrowheads="1"/>
          </p:cNvSpPr>
          <p:nvPr>
            <p:ph type="title"/>
          </p:nvPr>
        </p:nvSpPr>
        <p:spPr>
          <a:xfrm>
            <a:off x="570155" y="552782"/>
            <a:ext cx="7543067" cy="1652862"/>
          </a:xfrm>
        </p:spPr>
        <p:txBody>
          <a:bodyPr>
            <a:normAutofit/>
          </a:bodyPr>
          <a:lstStyle/>
          <a:p>
            <a:pPr eaLnBrk="1" hangingPunct="1"/>
            <a:r>
              <a:rPr lang="en-GB" altLang="en-US"/>
              <a:t>Reflection</a:t>
            </a:r>
          </a:p>
        </p:txBody>
      </p:sp>
      <p:sp>
        <p:nvSpPr>
          <p:cNvPr id="12291" name="Rectangle 3">
            <a:extLst>
              <a:ext uri="{FF2B5EF4-FFF2-40B4-BE49-F238E27FC236}">
                <a16:creationId xmlns:a16="http://schemas.microsoft.com/office/drawing/2014/main" id="{29B44080-CF43-4206-829A-2BE30046E5CF}"/>
              </a:ext>
            </a:extLst>
          </p:cNvPr>
          <p:cNvSpPr>
            <a:spLocks noGrp="1" noChangeArrowheads="1"/>
          </p:cNvSpPr>
          <p:nvPr>
            <p:ph type="body" idx="1"/>
          </p:nvPr>
        </p:nvSpPr>
        <p:spPr>
          <a:xfrm>
            <a:off x="570156" y="2391995"/>
            <a:ext cx="6481482" cy="3174788"/>
          </a:xfrm>
        </p:spPr>
        <p:txBody>
          <a:bodyPr anchor="t">
            <a:normAutofit fontScale="92500" lnSpcReduction="10000"/>
          </a:bodyPr>
          <a:lstStyle/>
          <a:p>
            <a:pPr eaLnBrk="1" hangingPunct="1">
              <a:lnSpc>
                <a:spcPct val="100000"/>
              </a:lnSpc>
            </a:pPr>
            <a:r>
              <a:rPr lang="en-GB" altLang="en-US" dirty="0"/>
              <a:t>Why is it important to collect and record data on ethnicity?</a:t>
            </a:r>
          </a:p>
          <a:p>
            <a:pPr eaLnBrk="1" hangingPunct="1">
              <a:lnSpc>
                <a:spcPct val="100000"/>
              </a:lnSpc>
            </a:pPr>
            <a:r>
              <a:rPr lang="en-GB" altLang="en-US" dirty="0"/>
              <a:t>What is ethnicity?</a:t>
            </a:r>
          </a:p>
          <a:p>
            <a:pPr eaLnBrk="1" hangingPunct="1">
              <a:lnSpc>
                <a:spcPct val="100000"/>
              </a:lnSpc>
            </a:pPr>
            <a:r>
              <a:rPr lang="en-GB" altLang="en-US" dirty="0"/>
              <a:t>What does it mean to be ‘British’?</a:t>
            </a:r>
          </a:p>
          <a:p>
            <a:pPr eaLnBrk="1" hangingPunct="1">
              <a:lnSpc>
                <a:spcPct val="100000"/>
              </a:lnSpc>
            </a:pPr>
            <a:r>
              <a:rPr lang="en-GB" altLang="en-US" dirty="0"/>
              <a:t>What does it mean to be ‘Welsh’?</a:t>
            </a:r>
          </a:p>
          <a:p>
            <a:pPr eaLnBrk="1" hangingPunct="1">
              <a:lnSpc>
                <a:spcPct val="100000"/>
              </a:lnSpc>
            </a:pPr>
            <a:r>
              <a:rPr lang="en-GB" altLang="en-US" dirty="0"/>
              <a:t>What does it mean to be White British, Black British, Asian British, etc?</a:t>
            </a:r>
          </a:p>
          <a:p>
            <a:pPr eaLnBrk="1" hangingPunct="1">
              <a:lnSpc>
                <a:spcPct val="100000"/>
              </a:lnSpc>
            </a:pPr>
            <a:endParaRPr lang="en-GB" altLang="en-US" sz="1400" dirty="0"/>
          </a:p>
        </p:txBody>
      </p:sp>
      <p:pic>
        <p:nvPicPr>
          <p:cNvPr id="12293" name="Picture 12292" descr="Person walking up a stairs">
            <a:extLst>
              <a:ext uri="{FF2B5EF4-FFF2-40B4-BE49-F238E27FC236}">
                <a16:creationId xmlns:a16="http://schemas.microsoft.com/office/drawing/2014/main" id="{DAC242D3-818B-BA7D-D9B9-5B057060CD5C}"/>
              </a:ext>
            </a:extLst>
          </p:cNvPr>
          <p:cNvPicPr>
            <a:picLocks noChangeAspect="1"/>
          </p:cNvPicPr>
          <p:nvPr/>
        </p:nvPicPr>
        <p:blipFill rotWithShape="1">
          <a:blip r:embed="rId3"/>
          <a:srcRect l="34860" r="15931" b="2"/>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155" y="552782"/>
            <a:ext cx="7543067" cy="1652862"/>
          </a:xfrm>
        </p:spPr>
        <p:txBody>
          <a:bodyPr>
            <a:normAutofit/>
          </a:bodyPr>
          <a:lstStyle/>
          <a:p>
            <a:r>
              <a:rPr lang="en-GB" dirty="0"/>
              <a:t>Stories in the 21</a:t>
            </a:r>
            <a:r>
              <a:rPr lang="en-GB" baseline="30000" dirty="0"/>
              <a:t>st</a:t>
            </a:r>
            <a:r>
              <a:rPr lang="en-GB" dirty="0"/>
              <a:t> century</a:t>
            </a:r>
          </a:p>
        </p:txBody>
      </p:sp>
      <p:sp>
        <p:nvSpPr>
          <p:cNvPr id="3" name="Content Placeholder 2"/>
          <p:cNvSpPr>
            <a:spLocks noGrp="1"/>
          </p:cNvSpPr>
          <p:nvPr>
            <p:ph idx="1"/>
          </p:nvPr>
        </p:nvSpPr>
        <p:spPr>
          <a:xfrm>
            <a:off x="570156" y="2391995"/>
            <a:ext cx="6481482" cy="3174788"/>
          </a:xfrm>
        </p:spPr>
        <p:txBody>
          <a:bodyPr anchor="t">
            <a:normAutofit/>
          </a:bodyPr>
          <a:lstStyle/>
          <a:p>
            <a:r>
              <a:rPr lang="en-GB" dirty="0"/>
              <a:t>the most recent stories that fuel prejudice and racism in Britain are those to do with refugees, Muslims and foreign workers, what can you find in the media?</a:t>
            </a:r>
          </a:p>
          <a:p>
            <a:pPr marL="0" indent="0">
              <a:buNone/>
            </a:pPr>
            <a:endParaRPr lang="en-GB" dirty="0"/>
          </a:p>
        </p:txBody>
      </p:sp>
      <p:pic>
        <p:nvPicPr>
          <p:cNvPr id="4" name="Picture 3" descr="muslim girl 2"/>
          <p:cNvPicPr>
            <a:picLocks noGrp="1" noChangeAspect="1" noChangeArrowheads="1"/>
          </p:cNvPicPr>
          <p:nvPr/>
        </p:nvPicPr>
        <p:blipFill rotWithShape="1">
          <a:blip r:embed="rId3" cstate="print"/>
          <a:srcRect r="1" b="9798"/>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a:noFill/>
        </p:spPr>
      </p:pic>
    </p:spTree>
    <p:extLst>
      <p:ext uri="{BB962C8B-B14F-4D97-AF65-F5344CB8AC3E}">
        <p14:creationId xmlns:p14="http://schemas.microsoft.com/office/powerpoint/2010/main" val="41537742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F1E0E-A23C-4AC9-B17E-9737812005BE}"/>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a:t>Racism in CYP</a:t>
            </a:r>
          </a:p>
        </p:txBody>
      </p:sp>
      <p:sp>
        <p:nvSpPr>
          <p:cNvPr id="3" name="Text Placeholder 2">
            <a:extLst>
              <a:ext uri="{FF2B5EF4-FFF2-40B4-BE49-F238E27FC236}">
                <a16:creationId xmlns:a16="http://schemas.microsoft.com/office/drawing/2014/main" id="{F40E2BE1-A5BA-9A73-870D-6D6A7C6EAB83}"/>
              </a:ext>
            </a:extLst>
          </p:cNvPr>
          <p:cNvSpPr>
            <a:spLocks noGrp="1"/>
          </p:cNvSpPr>
          <p:nvPr>
            <p:ph type="body" idx="1"/>
          </p:nvPr>
        </p:nvSpPr>
        <p:spPr>
          <a:xfrm>
            <a:off x="612648" y="3902206"/>
            <a:ext cx="6693027" cy="2240529"/>
          </a:xfrm>
        </p:spPr>
        <p:txBody>
          <a:bodyPr vert="horz" lIns="91440" tIns="45720" rIns="91440" bIns="45720" rtlCol="0">
            <a:normAutofit/>
          </a:bodyPr>
          <a:lstStyle/>
          <a:p>
            <a:endParaRPr lang="en-US"/>
          </a:p>
        </p:txBody>
      </p:sp>
    </p:spTree>
    <p:extLst>
      <p:ext uri="{BB962C8B-B14F-4D97-AF65-F5344CB8AC3E}">
        <p14:creationId xmlns:p14="http://schemas.microsoft.com/office/powerpoint/2010/main" val="1493615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8752" y="552782"/>
            <a:ext cx="5919373" cy="1611920"/>
          </a:xfrm>
        </p:spPr>
        <p:txBody>
          <a:bodyPr>
            <a:normAutofit/>
          </a:bodyPr>
          <a:lstStyle/>
          <a:p>
            <a:r>
              <a:rPr lang="en-GB" b="1" dirty="0"/>
              <a:t>Hard wired</a:t>
            </a:r>
            <a:endParaRPr lang="en-GB" b="1"/>
          </a:p>
        </p:txBody>
      </p:sp>
      <p:pic>
        <p:nvPicPr>
          <p:cNvPr id="5" name="Picture 4" descr="Exclamation mark on a yellow background">
            <a:extLst>
              <a:ext uri="{FF2B5EF4-FFF2-40B4-BE49-F238E27FC236}">
                <a16:creationId xmlns:a16="http://schemas.microsoft.com/office/drawing/2014/main" id="{1AEDFC27-4C7C-1D5D-8454-C513230846AC}"/>
              </a:ext>
            </a:extLst>
          </p:cNvPr>
          <p:cNvPicPr>
            <a:picLocks noChangeAspect="1"/>
          </p:cNvPicPr>
          <p:nvPr/>
        </p:nvPicPr>
        <p:blipFill rotWithShape="1">
          <a:blip r:embed="rId2"/>
          <a:srcRect l="25232" r="12315"/>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pPr>
            <a:r>
              <a:rPr lang="en-GB" sz="1900" i="1"/>
              <a:t>Today’s racism is hard-wired into our consciousness from the prejudices of the past</a:t>
            </a:r>
            <a:r>
              <a:rPr lang="en-GB" sz="1900"/>
              <a:t>.’</a:t>
            </a:r>
          </a:p>
          <a:p>
            <a:pPr>
              <a:lnSpc>
                <a:spcPct val="100000"/>
              </a:lnSpc>
              <a:buNone/>
            </a:pPr>
            <a:r>
              <a:rPr lang="en-GB" sz="1900"/>
              <a:t>	(Ryde 2009, p. 35, cited in Knowles and Lander, 2011)</a:t>
            </a:r>
          </a:p>
          <a:p>
            <a:pPr>
              <a:lnSpc>
                <a:spcPct val="100000"/>
              </a:lnSpc>
            </a:pPr>
            <a:r>
              <a:rPr lang="en-GB" sz="1900"/>
              <a:t>Why?</a:t>
            </a:r>
          </a:p>
          <a:p>
            <a:pPr>
              <a:lnSpc>
                <a:spcPct val="100000"/>
              </a:lnSpc>
            </a:pPr>
            <a:r>
              <a:rPr lang="en-GB" sz="1900"/>
              <a:t>Result of the powerful exerting control and domination over the less powerful and creating stories and myths to retain their power and maintain their oppression.</a:t>
            </a:r>
          </a:p>
          <a:p>
            <a:pPr>
              <a:lnSpc>
                <a:spcPct val="100000"/>
              </a:lnSpc>
            </a:pPr>
            <a:endParaRPr lang="en-GB" sz="1900"/>
          </a:p>
        </p:txBody>
      </p:sp>
    </p:spTree>
    <p:extLst>
      <p:ext uri="{BB962C8B-B14F-4D97-AF65-F5344CB8AC3E}">
        <p14:creationId xmlns:p14="http://schemas.microsoft.com/office/powerpoint/2010/main" val="3713330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FDB1A87-70E0-469E-8552-9A1151A57D85}"/>
              </a:ext>
            </a:extLst>
          </p:cNvPr>
          <p:cNvSpPr>
            <a:spLocks noGrp="1" noChangeArrowheads="1"/>
          </p:cNvSpPr>
          <p:nvPr>
            <p:ph type="title"/>
          </p:nvPr>
        </p:nvSpPr>
        <p:spPr>
          <a:xfrm>
            <a:off x="609600" y="557784"/>
            <a:ext cx="10972800" cy="1446390"/>
          </a:xfrm>
        </p:spPr>
        <p:txBody>
          <a:bodyPr>
            <a:normAutofit/>
          </a:bodyPr>
          <a:lstStyle/>
          <a:p>
            <a:pPr eaLnBrk="1" hangingPunct="1"/>
            <a:r>
              <a:rPr lang="en-GB" altLang="en-US"/>
              <a:t>Identity </a:t>
            </a:r>
          </a:p>
        </p:txBody>
      </p:sp>
      <p:graphicFrame>
        <p:nvGraphicFramePr>
          <p:cNvPr id="21509" name="Rectangle 3">
            <a:extLst>
              <a:ext uri="{FF2B5EF4-FFF2-40B4-BE49-F238E27FC236}">
                <a16:creationId xmlns:a16="http://schemas.microsoft.com/office/drawing/2014/main" id="{44606CE8-63A4-9ED2-F770-AA6A2817286F}"/>
              </a:ext>
            </a:extLst>
          </p:cNvPr>
          <p:cNvGraphicFramePr/>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076" y="359858"/>
            <a:ext cx="10972800" cy="1023413"/>
          </a:xfrm>
        </p:spPr>
        <p:txBody>
          <a:bodyPr>
            <a:normAutofit/>
          </a:bodyPr>
          <a:lstStyle/>
          <a:p>
            <a:r>
              <a:rPr lang="en-GB" dirty="0"/>
              <a:t>Children’s perceptions on race</a:t>
            </a:r>
          </a:p>
        </p:txBody>
      </p:sp>
      <p:sp>
        <p:nvSpPr>
          <p:cNvPr id="3" name="Content Placeholder 2"/>
          <p:cNvSpPr>
            <a:spLocks noGrp="1"/>
          </p:cNvSpPr>
          <p:nvPr>
            <p:ph idx="1"/>
          </p:nvPr>
        </p:nvSpPr>
        <p:spPr>
          <a:xfrm>
            <a:off x="609599" y="2397689"/>
            <a:ext cx="3750023" cy="3445893"/>
          </a:xfrm>
        </p:spPr>
        <p:txBody>
          <a:bodyPr>
            <a:normAutofit lnSpcReduction="10000"/>
          </a:bodyPr>
          <a:lstStyle/>
          <a:p>
            <a:endParaRPr lang="en-GB" dirty="0"/>
          </a:p>
          <a:p>
            <a:r>
              <a:rPr lang="en-GB" dirty="0"/>
              <a:t>What are the factors that influence perceptions?</a:t>
            </a:r>
          </a:p>
          <a:p>
            <a:endParaRPr lang="en-GB" dirty="0"/>
          </a:p>
          <a:p>
            <a:r>
              <a:rPr lang="en-GB" dirty="0"/>
              <a:t>What could we do as educators to change perceptions?</a:t>
            </a:r>
          </a:p>
        </p:txBody>
      </p:sp>
      <p:pic>
        <p:nvPicPr>
          <p:cNvPr id="4" name="Online Media 3" title="A Look at Race Relations through a Child's Eyes">
            <a:hlinkClick r:id="" action="ppaction://media"/>
            <a:extLst>
              <a:ext uri="{FF2B5EF4-FFF2-40B4-BE49-F238E27FC236}">
                <a16:creationId xmlns:a16="http://schemas.microsoft.com/office/drawing/2014/main" id="{EE9D2CA5-9C82-286B-D171-D5865D483CAB}"/>
              </a:ext>
            </a:extLst>
          </p:cNvPr>
          <p:cNvPicPr>
            <a:picLocks noRot="1" noChangeAspect="1"/>
          </p:cNvPicPr>
          <p:nvPr>
            <a:videoFile r:link="rId1"/>
          </p:nvPr>
        </p:nvPicPr>
        <p:blipFill>
          <a:blip r:embed="rId4"/>
          <a:stretch>
            <a:fillRect/>
          </a:stretch>
        </p:blipFill>
        <p:spPr>
          <a:xfrm>
            <a:off x="4359622" y="2051631"/>
            <a:ext cx="7339122" cy="4146602"/>
          </a:xfrm>
          <a:prstGeom prst="rect">
            <a:avLst/>
          </a:prstGeom>
        </p:spPr>
      </p:pic>
    </p:spTree>
    <p:extLst>
      <p:ext uri="{BB962C8B-B14F-4D97-AF65-F5344CB8AC3E}">
        <p14:creationId xmlns:p14="http://schemas.microsoft.com/office/powerpoint/2010/main" val="3151938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1A26FD-DEEB-8996-849C-6B2B82C59313}"/>
              </a:ext>
            </a:extLst>
          </p:cNvPr>
          <p:cNvPicPr>
            <a:picLocks noChangeAspect="1"/>
          </p:cNvPicPr>
          <p:nvPr/>
        </p:nvPicPr>
        <p:blipFill rotWithShape="1">
          <a:blip r:embed="rId2">
            <a:alphaModFix/>
          </a:blip>
          <a:srcRect t="9147" r="-1" b="6561"/>
          <a:stretch/>
        </p:blipFill>
        <p:spPr>
          <a:xfrm>
            <a:off x="3048" y="10"/>
            <a:ext cx="12188952" cy="6857990"/>
          </a:xfrm>
          <a:prstGeom prst="rect">
            <a:avLst/>
          </a:prstGeom>
        </p:spPr>
      </p:pic>
      <p:sp>
        <p:nvSpPr>
          <p:cNvPr id="2" name="Title 1">
            <a:extLst>
              <a:ext uri="{FF2B5EF4-FFF2-40B4-BE49-F238E27FC236}">
                <a16:creationId xmlns:a16="http://schemas.microsoft.com/office/drawing/2014/main" id="{35A53E46-95BC-272E-4397-B6EAE39882AD}"/>
              </a:ext>
            </a:extLst>
          </p:cNvPr>
          <p:cNvSpPr>
            <a:spLocks noGrp="1"/>
          </p:cNvSpPr>
          <p:nvPr>
            <p:ph type="title"/>
          </p:nvPr>
        </p:nvSpPr>
        <p:spPr>
          <a:xfrm>
            <a:off x="244220" y="663960"/>
            <a:ext cx="2987417" cy="3228104"/>
          </a:xfrm>
        </p:spPr>
        <p:txBody>
          <a:bodyPr vert="horz" lIns="91440" tIns="45720" rIns="91440" bIns="45720" rtlCol="0" anchor="b">
            <a:normAutofit/>
          </a:bodyPr>
          <a:lstStyle/>
          <a:p>
            <a:r>
              <a:rPr lang="en-US" sz="4400"/>
              <a:t>Race and Ethnicity in Schools</a:t>
            </a:r>
          </a:p>
        </p:txBody>
      </p:sp>
      <p:sp>
        <p:nvSpPr>
          <p:cNvPr id="3" name="Text Placeholder 2">
            <a:extLst>
              <a:ext uri="{FF2B5EF4-FFF2-40B4-BE49-F238E27FC236}">
                <a16:creationId xmlns:a16="http://schemas.microsoft.com/office/drawing/2014/main" id="{3F570BAE-546A-4E30-8608-5B9E5B3DABC8}"/>
              </a:ext>
            </a:extLst>
          </p:cNvPr>
          <p:cNvSpPr>
            <a:spLocks noGrp="1"/>
          </p:cNvSpPr>
          <p:nvPr>
            <p:ph type="body" idx="1"/>
          </p:nvPr>
        </p:nvSpPr>
        <p:spPr>
          <a:xfrm>
            <a:off x="244220" y="4257675"/>
            <a:ext cx="2987417" cy="876300"/>
          </a:xfrm>
        </p:spPr>
        <p:txBody>
          <a:bodyPr vert="horz" lIns="91440" tIns="45720" rIns="91440" bIns="45720" rtlCol="0" anchor="t">
            <a:normAutofit/>
          </a:bodyPr>
          <a:lstStyle/>
          <a:p>
            <a:endParaRPr lang="en-US"/>
          </a:p>
        </p:txBody>
      </p:sp>
    </p:spTree>
    <p:extLst>
      <p:ext uri="{BB962C8B-B14F-4D97-AF65-F5344CB8AC3E}">
        <p14:creationId xmlns:p14="http://schemas.microsoft.com/office/powerpoint/2010/main" val="31357094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52782"/>
            <a:ext cx="5369169" cy="1591902"/>
          </a:xfrm>
        </p:spPr>
        <p:txBody>
          <a:bodyPr>
            <a:normAutofit/>
          </a:bodyPr>
          <a:lstStyle/>
          <a:p>
            <a:r>
              <a:rPr lang="en-GB" b="1"/>
              <a:t>Institutional racism</a:t>
            </a:r>
          </a:p>
        </p:txBody>
      </p:sp>
      <p:sp>
        <p:nvSpPr>
          <p:cNvPr id="15" name="Content Placeholder 2"/>
          <p:cNvSpPr>
            <a:spLocks noGrp="1"/>
          </p:cNvSpPr>
          <p:nvPr>
            <p:ph idx="1"/>
          </p:nvPr>
        </p:nvSpPr>
        <p:spPr>
          <a:xfrm>
            <a:off x="610198" y="2391995"/>
            <a:ext cx="5355276" cy="3174788"/>
          </a:xfrm>
        </p:spPr>
        <p:txBody>
          <a:bodyPr anchor="t">
            <a:normAutofit/>
          </a:bodyPr>
          <a:lstStyle/>
          <a:p>
            <a:pPr>
              <a:lnSpc>
                <a:spcPct val="100000"/>
              </a:lnSpc>
            </a:pPr>
            <a:r>
              <a:rPr lang="en-GB" sz="1600"/>
              <a:t>Racism occurs across all sectors and institutions in British society.</a:t>
            </a:r>
          </a:p>
          <a:p>
            <a:pPr>
              <a:lnSpc>
                <a:spcPct val="100000"/>
              </a:lnSpc>
            </a:pPr>
            <a:r>
              <a:rPr lang="en-GB" sz="1600"/>
              <a:t>Institutional racism – was called ‘passive’</a:t>
            </a:r>
          </a:p>
          <a:p>
            <a:pPr>
              <a:lnSpc>
                <a:spcPct val="100000"/>
              </a:lnSpc>
            </a:pPr>
            <a:r>
              <a:rPr lang="en-GB" sz="1600"/>
              <a:t>Nothing passive about it. It exists because people decide to do nothing about the inequity around them.</a:t>
            </a:r>
          </a:p>
          <a:p>
            <a:pPr>
              <a:lnSpc>
                <a:spcPct val="100000"/>
              </a:lnSpc>
            </a:pPr>
            <a:r>
              <a:rPr lang="en-GB" sz="1600"/>
              <a:t>They are then complicit in racism as those involved in any violent racist act.</a:t>
            </a:r>
          </a:p>
          <a:p>
            <a:pPr>
              <a:lnSpc>
                <a:spcPct val="100000"/>
              </a:lnSpc>
            </a:pPr>
            <a:r>
              <a:rPr lang="en-GB" sz="1600"/>
              <a:t>We don’t want to admit this; it is hard. It is embedded in everyday practices of institutions but does not mean that the people themselves are racist.</a:t>
            </a:r>
          </a:p>
          <a:p>
            <a:pPr>
              <a:lnSpc>
                <a:spcPct val="100000"/>
              </a:lnSpc>
            </a:pPr>
            <a:endParaRPr lang="en-GB" sz="1600"/>
          </a:p>
          <a:p>
            <a:pPr>
              <a:lnSpc>
                <a:spcPct val="100000"/>
              </a:lnSpc>
            </a:pPr>
            <a:endParaRPr lang="en-GB" sz="1600"/>
          </a:p>
        </p:txBody>
      </p:sp>
      <p:pic>
        <p:nvPicPr>
          <p:cNvPr id="16" name="Picture 15" descr="Exclamation mark on a yellow background">
            <a:extLst>
              <a:ext uri="{FF2B5EF4-FFF2-40B4-BE49-F238E27FC236}">
                <a16:creationId xmlns:a16="http://schemas.microsoft.com/office/drawing/2014/main" id="{3550BE1F-7BDC-2F58-44FE-E5A537C5A7BA}"/>
              </a:ext>
            </a:extLst>
          </p:cNvPr>
          <p:cNvPicPr>
            <a:picLocks noChangeAspect="1"/>
          </p:cNvPicPr>
          <p:nvPr/>
        </p:nvPicPr>
        <p:blipFill rotWithShape="1">
          <a:blip r:embed="rId2"/>
          <a:srcRect l="24593" r="11676"/>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1060288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8AD8-1896-58C7-A0FA-747A2ACF665F}"/>
              </a:ext>
            </a:extLst>
          </p:cNvPr>
          <p:cNvSpPr>
            <a:spLocks noGrp="1"/>
          </p:cNvSpPr>
          <p:nvPr>
            <p:ph type="title"/>
          </p:nvPr>
        </p:nvSpPr>
        <p:spPr>
          <a:xfrm>
            <a:off x="6213231" y="552782"/>
            <a:ext cx="5369169" cy="1154711"/>
          </a:xfrm>
        </p:spPr>
        <p:txBody>
          <a:bodyPr>
            <a:normAutofit/>
          </a:bodyPr>
          <a:lstStyle/>
          <a:p>
            <a:r>
              <a:rPr lang="en-GB" dirty="0"/>
              <a:t>Reflective Task</a:t>
            </a:r>
          </a:p>
        </p:txBody>
      </p:sp>
      <p:pic>
        <p:nvPicPr>
          <p:cNvPr id="5" name="Picture 4" descr="Adhesive notes on glass wall">
            <a:extLst>
              <a:ext uri="{FF2B5EF4-FFF2-40B4-BE49-F238E27FC236}">
                <a16:creationId xmlns:a16="http://schemas.microsoft.com/office/drawing/2014/main" id="{00F9CD90-9010-023F-E862-070BE5C05E00}"/>
              </a:ext>
            </a:extLst>
          </p:cNvPr>
          <p:cNvPicPr>
            <a:picLocks noChangeAspect="1"/>
          </p:cNvPicPr>
          <p:nvPr/>
        </p:nvPicPr>
        <p:blipFill rotWithShape="1">
          <a:blip r:embed="rId2"/>
          <a:srcRect l="21956" r="22368"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00FAED5A-4B67-990A-D995-20594F65FBD5}"/>
              </a:ext>
            </a:extLst>
          </p:cNvPr>
          <p:cNvSpPr>
            <a:spLocks noGrp="1"/>
          </p:cNvSpPr>
          <p:nvPr>
            <p:ph idx="1"/>
          </p:nvPr>
        </p:nvSpPr>
        <p:spPr>
          <a:xfrm>
            <a:off x="6226526" y="2391995"/>
            <a:ext cx="5355276" cy="3174788"/>
          </a:xfrm>
        </p:spPr>
        <p:txBody>
          <a:bodyPr anchor="t">
            <a:normAutofit lnSpcReduction="10000"/>
          </a:bodyPr>
          <a:lstStyle/>
          <a:p>
            <a:r>
              <a:rPr lang="en-GB" dirty="0"/>
              <a:t>Watch the video and make notes.</a:t>
            </a:r>
          </a:p>
          <a:p>
            <a:r>
              <a:rPr lang="en-GB" dirty="0"/>
              <a:t>Consider what</a:t>
            </a:r>
          </a:p>
          <a:p>
            <a:r>
              <a:rPr lang="en-GB" dirty="0"/>
              <a:t>What policies are in place?</a:t>
            </a:r>
          </a:p>
          <a:p>
            <a:r>
              <a:rPr lang="en-GB" dirty="0"/>
              <a:t>Is there anything shocking you see?</a:t>
            </a:r>
          </a:p>
          <a:p>
            <a:r>
              <a:rPr lang="en-GB" dirty="0"/>
              <a:t>How are the individuals included / excluded?</a:t>
            </a:r>
          </a:p>
        </p:txBody>
      </p:sp>
    </p:spTree>
    <p:extLst>
      <p:ext uri="{BB962C8B-B14F-4D97-AF65-F5344CB8AC3E}">
        <p14:creationId xmlns:p14="http://schemas.microsoft.com/office/powerpoint/2010/main" val="2932004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ood Hair: Perceptions of Racism  (Award winning short film)">
            <a:hlinkClick r:id="" action="ppaction://media"/>
            <a:extLst>
              <a:ext uri="{FF2B5EF4-FFF2-40B4-BE49-F238E27FC236}">
                <a16:creationId xmlns:a16="http://schemas.microsoft.com/office/drawing/2014/main" id="{FBDBD5A6-4E77-D077-DB5B-201BB2429502}"/>
              </a:ext>
            </a:extLst>
          </p:cNvPr>
          <p:cNvPicPr>
            <a:picLocks noRot="1" noChangeAspect="1"/>
          </p:cNvPicPr>
          <p:nvPr>
            <a:videoFile r:link="rId1"/>
          </p:nvPr>
        </p:nvPicPr>
        <p:blipFill>
          <a:blip r:embed="rId3"/>
          <a:stretch>
            <a:fillRect/>
          </a:stretch>
        </p:blipFill>
        <p:spPr>
          <a:xfrm>
            <a:off x="687113" y="372979"/>
            <a:ext cx="10817774" cy="6112042"/>
          </a:xfrm>
          <a:prstGeom prst="rect">
            <a:avLst/>
          </a:prstGeom>
        </p:spPr>
      </p:pic>
    </p:spTree>
    <p:extLst>
      <p:ext uri="{BB962C8B-B14F-4D97-AF65-F5344CB8AC3E}">
        <p14:creationId xmlns:p14="http://schemas.microsoft.com/office/powerpoint/2010/main" val="10815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Seizing the pedagogical moment</a:t>
            </a:r>
            <a:endParaRPr lang="en-GB" dirty="0"/>
          </a:p>
        </p:txBody>
      </p:sp>
      <p:sp>
        <p:nvSpPr>
          <p:cNvPr id="3" name="Content Placeholder 2"/>
          <p:cNvSpPr>
            <a:spLocks noGrp="1"/>
          </p:cNvSpPr>
          <p:nvPr>
            <p:ph idx="1"/>
          </p:nvPr>
        </p:nvSpPr>
        <p:spPr/>
        <p:txBody>
          <a:bodyPr>
            <a:normAutofit fontScale="92500"/>
          </a:bodyPr>
          <a:lstStyle/>
          <a:p>
            <a:r>
              <a:rPr lang="en-GB" dirty="0"/>
              <a:t>Good inclusive anti-discriminatory practice involves ensuring that equality issues are an integral part of the daily practice.</a:t>
            </a:r>
          </a:p>
          <a:p>
            <a:r>
              <a:rPr lang="en-GB" dirty="0"/>
              <a:t>Opportunities to talk about equality issues can present themselves at any time. </a:t>
            </a:r>
          </a:p>
          <a:p>
            <a:r>
              <a:rPr lang="en-GB" dirty="0"/>
              <a:t>Being able to catch one of these very rewarding moments requires flexible, on-the-ball practitioners.</a:t>
            </a:r>
          </a:p>
          <a:p>
            <a:r>
              <a:rPr lang="en-GB" dirty="0"/>
              <a:t>These can occur anytime, expectedly or unexpectedly, in lots of different contexts. </a:t>
            </a:r>
          </a:p>
          <a:p>
            <a:r>
              <a:rPr lang="en-GB" dirty="0"/>
              <a:t>Young people’s comments can spark these moments.</a:t>
            </a:r>
          </a:p>
          <a:p>
            <a:endParaRPr lang="en-GB" dirty="0"/>
          </a:p>
        </p:txBody>
      </p:sp>
    </p:spTree>
    <p:extLst>
      <p:ext uri="{BB962C8B-B14F-4D97-AF65-F5344CB8AC3E}">
        <p14:creationId xmlns:p14="http://schemas.microsoft.com/office/powerpoint/2010/main" val="25912512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5CFD-AED6-38EA-CCD6-AB565931D698}"/>
              </a:ext>
            </a:extLst>
          </p:cNvPr>
          <p:cNvSpPr>
            <a:spLocks noGrp="1"/>
          </p:cNvSpPr>
          <p:nvPr>
            <p:ph type="title"/>
          </p:nvPr>
        </p:nvSpPr>
        <p:spPr/>
        <p:txBody>
          <a:bodyPr/>
          <a:lstStyle/>
          <a:p>
            <a:r>
              <a:rPr lang="en-GB" dirty="0"/>
              <a:t>Microaggressions - Task</a:t>
            </a:r>
          </a:p>
        </p:txBody>
      </p:sp>
      <p:sp>
        <p:nvSpPr>
          <p:cNvPr id="3" name="Content Placeholder 2">
            <a:extLst>
              <a:ext uri="{FF2B5EF4-FFF2-40B4-BE49-F238E27FC236}">
                <a16:creationId xmlns:a16="http://schemas.microsoft.com/office/drawing/2014/main" id="{8AB142D8-4864-2F62-78E6-3F48AD9C4D46}"/>
              </a:ext>
            </a:extLst>
          </p:cNvPr>
          <p:cNvSpPr>
            <a:spLocks noGrp="1"/>
          </p:cNvSpPr>
          <p:nvPr>
            <p:ph idx="1"/>
          </p:nvPr>
        </p:nvSpPr>
        <p:spPr/>
        <p:txBody>
          <a:bodyPr>
            <a:normAutofit/>
          </a:bodyPr>
          <a:lstStyle/>
          <a:p>
            <a:r>
              <a:rPr lang="en-GB" dirty="0"/>
              <a:t>Some micro aggressions were demonstrated in the video Good Hair Perceptions of Racism.</a:t>
            </a:r>
          </a:p>
          <a:p>
            <a:r>
              <a:rPr lang="en-GB" dirty="0"/>
              <a:t>Research:</a:t>
            </a:r>
          </a:p>
          <a:p>
            <a:r>
              <a:rPr lang="en-GB" dirty="0"/>
              <a:t>A definition of microaggressions.</a:t>
            </a:r>
          </a:p>
          <a:p>
            <a:r>
              <a:rPr lang="en-GB" dirty="0"/>
              <a:t>Some examples of microaggressions that may take place in schools or colleges. </a:t>
            </a:r>
          </a:p>
          <a:p>
            <a:r>
              <a:rPr lang="en-GB" dirty="0"/>
              <a:t>Consider how these would exclude the individual being affected.</a:t>
            </a:r>
          </a:p>
        </p:txBody>
      </p:sp>
    </p:spTree>
    <p:extLst>
      <p:ext uri="{BB962C8B-B14F-4D97-AF65-F5344CB8AC3E}">
        <p14:creationId xmlns:p14="http://schemas.microsoft.com/office/powerpoint/2010/main" val="12102479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E73A-3B5E-A518-3152-34EA41F9A99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3124FF9-0735-6771-25CE-345E2D3465BD}"/>
              </a:ext>
            </a:extLst>
          </p:cNvPr>
          <p:cNvSpPr>
            <a:spLocks noGrp="1"/>
          </p:cNvSpPr>
          <p:nvPr>
            <p:ph idx="1"/>
          </p:nvPr>
        </p:nvSpPr>
        <p:spPr/>
        <p:txBody>
          <a:bodyPr/>
          <a:lstStyle/>
          <a:p>
            <a:r>
              <a:rPr lang="en-GB" dirty="0"/>
              <a:t>At the end of this session, are you able to</a:t>
            </a:r>
          </a:p>
          <a:p>
            <a:r>
              <a:rPr lang="en-GB" dirty="0"/>
              <a:t>Recall key terminology around race and racism.</a:t>
            </a:r>
          </a:p>
          <a:p>
            <a:r>
              <a:rPr lang="en-GB" dirty="0"/>
              <a:t>Discuss institutional racism and its effects on the individual.</a:t>
            </a:r>
          </a:p>
          <a:p>
            <a:r>
              <a:rPr lang="en-GB" dirty="0"/>
              <a:t>Evaluate Anti-Racist practice in education</a:t>
            </a:r>
          </a:p>
        </p:txBody>
      </p:sp>
    </p:spTree>
    <p:extLst>
      <p:ext uri="{BB962C8B-B14F-4D97-AF65-F5344CB8AC3E}">
        <p14:creationId xmlns:p14="http://schemas.microsoft.com/office/powerpoint/2010/main" val="38140431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FBCD7-AC7D-A504-1066-8B00CB013A51}"/>
              </a:ext>
            </a:extLst>
          </p:cNvPr>
          <p:cNvSpPr>
            <a:spLocks noGrp="1"/>
          </p:cNvSpPr>
          <p:nvPr>
            <p:ph type="title"/>
          </p:nvPr>
        </p:nvSpPr>
        <p:spPr>
          <a:xfrm>
            <a:off x="609600" y="663960"/>
            <a:ext cx="4298417" cy="2539390"/>
          </a:xfrm>
        </p:spPr>
        <p:txBody>
          <a:bodyPr vert="horz" lIns="91440" tIns="45720" rIns="91440" bIns="45720" rtlCol="0" anchor="b">
            <a:normAutofit/>
          </a:bodyPr>
          <a:lstStyle/>
          <a:p>
            <a:r>
              <a:rPr lang="en-US" sz="4400"/>
              <a:t>Questions?</a:t>
            </a:r>
          </a:p>
        </p:txBody>
      </p:sp>
      <p:sp>
        <p:nvSpPr>
          <p:cNvPr id="3" name="Text Placeholder 2">
            <a:extLst>
              <a:ext uri="{FF2B5EF4-FFF2-40B4-BE49-F238E27FC236}">
                <a16:creationId xmlns:a16="http://schemas.microsoft.com/office/drawing/2014/main" id="{C3017D9A-F976-94B8-5389-38B5AEBF6617}"/>
              </a:ext>
            </a:extLst>
          </p:cNvPr>
          <p:cNvSpPr>
            <a:spLocks noGrp="1"/>
          </p:cNvSpPr>
          <p:nvPr>
            <p:ph type="body" idx="1"/>
          </p:nvPr>
        </p:nvSpPr>
        <p:spPr>
          <a:xfrm>
            <a:off x="609600" y="3429000"/>
            <a:ext cx="4227871" cy="1368650"/>
          </a:xfrm>
        </p:spPr>
        <p:txBody>
          <a:bodyPr vert="horz" lIns="91440" tIns="45720" rIns="91440" bIns="45720" rtlCol="0" anchor="t">
            <a:normAutofit/>
          </a:bodyPr>
          <a:lstStyle/>
          <a:p>
            <a:endParaRPr lang="en-US"/>
          </a:p>
        </p:txBody>
      </p:sp>
      <p:pic>
        <p:nvPicPr>
          <p:cNvPr id="7" name="Graphic 6" descr="Questions">
            <a:extLst>
              <a:ext uri="{FF2B5EF4-FFF2-40B4-BE49-F238E27FC236}">
                <a16:creationId xmlns:a16="http://schemas.microsoft.com/office/drawing/2014/main" id="{1FE516BC-88BB-523A-C5C0-FBBA0A023C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60082" y="865204"/>
            <a:ext cx="5022318" cy="5022318"/>
          </a:xfrm>
          <a:prstGeom prst="rect">
            <a:avLst/>
          </a:prstGeom>
        </p:spPr>
      </p:pic>
    </p:spTree>
    <p:extLst>
      <p:ext uri="{BB962C8B-B14F-4D97-AF65-F5344CB8AC3E}">
        <p14:creationId xmlns:p14="http://schemas.microsoft.com/office/powerpoint/2010/main" val="2589675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thoughts - Remember the Titans</a:t>
            </a:r>
          </a:p>
        </p:txBody>
      </p:sp>
      <p:sp>
        <p:nvSpPr>
          <p:cNvPr id="3" name="Content Placeholder 2"/>
          <p:cNvSpPr>
            <a:spLocks noGrp="1"/>
          </p:cNvSpPr>
          <p:nvPr>
            <p:ph idx="1"/>
          </p:nvPr>
        </p:nvSpPr>
        <p:spPr/>
        <p:txBody>
          <a:bodyPr/>
          <a:lstStyle/>
          <a:p>
            <a:r>
              <a:rPr lang="en-GB" i="1" dirty="0">
                <a:hlinkClick r:id="rId3"/>
              </a:rPr>
              <a:t>www.</a:t>
            </a:r>
            <a:r>
              <a:rPr lang="en-GB" b="1" i="1" dirty="0">
                <a:hlinkClick r:id="rId3"/>
              </a:rPr>
              <a:t>youtube</a:t>
            </a:r>
            <a:r>
              <a:rPr lang="en-GB" i="1" dirty="0">
                <a:hlinkClick r:id="rId3"/>
              </a:rPr>
              <a:t>.com/watch?v=E_HFCYz4x6o</a:t>
            </a:r>
            <a:endParaRPr lang="en-GB" i="1" dirty="0"/>
          </a:p>
          <a:p>
            <a:endParaRPr lang="en-GB" i="1" dirty="0"/>
          </a:p>
          <a:p>
            <a:r>
              <a:rPr lang="en-GB" i="1" dirty="0">
                <a:hlinkClick r:id="rId4"/>
              </a:rPr>
              <a:t>www.</a:t>
            </a:r>
            <a:r>
              <a:rPr lang="en-GB" b="1" i="1" dirty="0">
                <a:hlinkClick r:id="rId4"/>
              </a:rPr>
              <a:t>youtube</a:t>
            </a:r>
            <a:r>
              <a:rPr lang="en-GB" i="1" dirty="0">
                <a:hlinkClick r:id="rId4"/>
              </a:rPr>
              <a:t>.com/watch?v=OTXmQEje8GA</a:t>
            </a:r>
            <a:endParaRPr lang="en-GB" i="1" dirty="0"/>
          </a:p>
          <a:p>
            <a:endParaRPr lang="en-GB" dirty="0"/>
          </a:p>
        </p:txBody>
      </p:sp>
    </p:spTree>
    <p:extLst>
      <p:ext uri="{BB962C8B-B14F-4D97-AF65-F5344CB8AC3E}">
        <p14:creationId xmlns:p14="http://schemas.microsoft.com/office/powerpoint/2010/main" val="357089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normAutofit lnSpcReduction="10000"/>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5585662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4EEE0CA-3D3C-49B6-9064-64C6D44F6B35}"/>
              </a:ext>
            </a:extLst>
          </p:cNvPr>
          <p:cNvSpPr>
            <a:spLocks noGrp="1" noChangeArrowheads="1"/>
          </p:cNvSpPr>
          <p:nvPr>
            <p:ph type="title"/>
          </p:nvPr>
        </p:nvSpPr>
        <p:spPr/>
        <p:txBody>
          <a:bodyPr/>
          <a:lstStyle/>
          <a:p>
            <a:pPr eaLnBrk="1" hangingPunct="1"/>
            <a:r>
              <a:rPr lang="en-GB" altLang="en-US"/>
              <a:t>References</a:t>
            </a:r>
          </a:p>
        </p:txBody>
      </p:sp>
      <p:sp>
        <p:nvSpPr>
          <p:cNvPr id="62467" name="Rectangle 3">
            <a:extLst>
              <a:ext uri="{FF2B5EF4-FFF2-40B4-BE49-F238E27FC236}">
                <a16:creationId xmlns:a16="http://schemas.microsoft.com/office/drawing/2014/main" id="{15F22267-2961-4C07-8DBF-EE32E24F4491}"/>
              </a:ext>
            </a:extLst>
          </p:cNvPr>
          <p:cNvSpPr>
            <a:spLocks noGrp="1" noChangeArrowheads="1"/>
          </p:cNvSpPr>
          <p:nvPr>
            <p:ph type="body" idx="1"/>
          </p:nvPr>
        </p:nvSpPr>
        <p:spPr/>
        <p:txBody>
          <a:bodyPr/>
          <a:lstStyle/>
          <a:p>
            <a:pPr eaLnBrk="1" hangingPunct="1">
              <a:lnSpc>
                <a:spcPct val="80000"/>
              </a:lnSpc>
              <a:buFont typeface="Wingdings" panose="05000000000000000000" pitchFamily="2" charset="2"/>
              <a:buChar char="ü"/>
            </a:pPr>
            <a:r>
              <a:rPr lang="en-GB" altLang="en-US" sz="1800">
                <a:solidFill>
                  <a:schemeClr val="tx2"/>
                </a:solidFill>
              </a:rPr>
              <a:t>Gaine, C. (2005) </a:t>
            </a:r>
            <a:r>
              <a:rPr lang="en-GB" altLang="en-US" sz="1800" i="1">
                <a:solidFill>
                  <a:schemeClr val="tx2"/>
                </a:solidFill>
              </a:rPr>
              <a:t>We’re all white, Thanks. The persisting myth about ‘white’ schools</a:t>
            </a:r>
            <a:r>
              <a:rPr lang="en-GB" altLang="en-US" sz="1800">
                <a:solidFill>
                  <a:schemeClr val="tx2"/>
                </a:solidFill>
              </a:rPr>
              <a:t>. Stoke on Trent: Trentham Books Ltd.</a:t>
            </a:r>
          </a:p>
          <a:p>
            <a:pPr eaLnBrk="1" hangingPunct="1">
              <a:lnSpc>
                <a:spcPct val="80000"/>
              </a:lnSpc>
              <a:buFont typeface="Wingdings" panose="05000000000000000000" pitchFamily="2" charset="2"/>
              <a:buChar char="ü"/>
            </a:pPr>
            <a:r>
              <a:rPr lang="en-GB" altLang="en-US" sz="1800">
                <a:solidFill>
                  <a:schemeClr val="tx2"/>
                </a:solidFill>
              </a:rPr>
              <a:t>Jenkins, R. (1997), </a:t>
            </a:r>
            <a:r>
              <a:rPr lang="en-GB" altLang="en-US" sz="1800" i="1">
                <a:solidFill>
                  <a:schemeClr val="tx2"/>
                </a:solidFill>
              </a:rPr>
              <a:t>Rethinking Ethnicity: Arguments and Explorations</a:t>
            </a:r>
            <a:r>
              <a:rPr lang="en-GB" altLang="en-US" sz="1800">
                <a:solidFill>
                  <a:schemeClr val="tx2"/>
                </a:solidFill>
              </a:rPr>
              <a:t>, London, Sage </a:t>
            </a:r>
          </a:p>
          <a:p>
            <a:pPr eaLnBrk="1" hangingPunct="1">
              <a:lnSpc>
                <a:spcPct val="80000"/>
              </a:lnSpc>
              <a:buFont typeface="Wingdings" panose="05000000000000000000" pitchFamily="2" charset="2"/>
              <a:buChar char="ü"/>
            </a:pPr>
            <a:r>
              <a:rPr lang="en-GB" altLang="en-US" sz="1800">
                <a:solidFill>
                  <a:schemeClr val="tx2"/>
                </a:solidFill>
              </a:rPr>
              <a:t>Law Society (2020) </a:t>
            </a:r>
            <a:r>
              <a:rPr lang="en-GB" altLang="en-US" sz="1800" i="1">
                <a:solidFill>
                  <a:schemeClr val="tx2"/>
                </a:solidFill>
              </a:rPr>
              <a:t>A guide to race and ethnicity terminology and language</a:t>
            </a:r>
            <a:r>
              <a:rPr lang="en-GB" altLang="en-US" sz="1800">
                <a:solidFill>
                  <a:schemeClr val="tx2"/>
                </a:solidFill>
              </a:rPr>
              <a:t>. Available at: </a:t>
            </a:r>
            <a:r>
              <a:rPr lang="en-GB" altLang="en-US" sz="1800">
                <a:solidFill>
                  <a:schemeClr val="tx2"/>
                </a:solidFill>
                <a:hlinkClick r:id="rId3"/>
              </a:rPr>
              <a:t>https://www.lawsociety.org.uk/topics/ethnic-minority-lawyers/a-guide-to-race-and-ethnicity-terminology-and-language</a:t>
            </a:r>
            <a:r>
              <a:rPr lang="en-GB" altLang="en-US" sz="1800">
                <a:solidFill>
                  <a:schemeClr val="tx2"/>
                </a:solidFill>
              </a:rPr>
              <a:t> [Accessed 13.4.2021)</a:t>
            </a:r>
          </a:p>
          <a:p>
            <a:pPr>
              <a:buFont typeface="Wingdings" panose="05000000000000000000" pitchFamily="2" charset="2"/>
              <a:buChar char="ü"/>
            </a:pPr>
            <a:r>
              <a:rPr lang="en-GB" altLang="en-US" sz="1800">
                <a:solidFill>
                  <a:schemeClr val="tx2"/>
                </a:solidFill>
              </a:rPr>
              <a:t>StatsWales (2020) </a:t>
            </a:r>
            <a:r>
              <a:rPr lang="en-GB" altLang="en-US" sz="1800" i="1"/>
              <a:t>Ethnicity by year and ethnic group </a:t>
            </a:r>
            <a:r>
              <a:rPr lang="en-GB" altLang="en-US" sz="1800">
                <a:solidFill>
                  <a:schemeClr val="tx2"/>
                </a:solidFill>
              </a:rPr>
              <a:t>Available at: </a:t>
            </a:r>
            <a:r>
              <a:rPr lang="en-GB" altLang="en-US" sz="1800">
                <a:solidFill>
                  <a:schemeClr val="tx2"/>
                </a:solidFill>
                <a:hlinkClick r:id="rId4"/>
              </a:rPr>
              <a:t>https://statswales.gov.wales/Catalogue/Equality-and-Diversity/Ethnicity/ethnicity-by-year-ethnicgroup</a:t>
            </a:r>
            <a:r>
              <a:rPr lang="en-GB" altLang="en-US" sz="1800">
                <a:solidFill>
                  <a:schemeClr val="tx2"/>
                </a:solidFill>
              </a:rPr>
              <a:t> [Accessed 13.4.21].</a:t>
            </a:r>
          </a:p>
          <a:p>
            <a:pPr eaLnBrk="1" hangingPunct="1">
              <a:lnSpc>
                <a:spcPct val="80000"/>
              </a:lnSpc>
              <a:buFont typeface="Wingdings" panose="05000000000000000000" pitchFamily="2" charset="2"/>
              <a:buChar char="ü"/>
            </a:pPr>
            <a:r>
              <a:rPr lang="en-GB" altLang="en-US" sz="1800">
                <a:solidFill>
                  <a:schemeClr val="tx2"/>
                </a:solidFill>
              </a:rPr>
              <a:t>Siraj-Blatchford, I. and Clarke, P. (2000) </a:t>
            </a:r>
            <a:r>
              <a:rPr lang="en-GB" altLang="en-US" sz="1800" i="1">
                <a:solidFill>
                  <a:schemeClr val="tx2"/>
                </a:solidFill>
              </a:rPr>
              <a:t>Supporting identity, diversity and language in the early years</a:t>
            </a:r>
            <a:r>
              <a:rPr lang="en-GB" altLang="en-US" sz="1800">
                <a:solidFill>
                  <a:schemeClr val="tx2"/>
                </a:solidFill>
              </a:rPr>
              <a:t>. Buckingham: Open University Press.</a:t>
            </a:r>
          </a:p>
          <a:p>
            <a:pPr eaLnBrk="1" hangingPunct="1">
              <a:lnSpc>
                <a:spcPct val="80000"/>
              </a:lnSpc>
              <a:buFontTx/>
              <a:buNone/>
            </a:pPr>
            <a:endParaRPr lang="en-GB" altLang="en-US" sz="16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normAutofit lnSpcReduction="10000"/>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15674126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3390</Words>
  <Application>Microsoft Office PowerPoint</Application>
  <PresentationFormat>Widescreen</PresentationFormat>
  <Paragraphs>298</Paragraphs>
  <Slides>50</Slides>
  <Notes>23</Notes>
  <HiddenSlides>0</HiddenSlides>
  <MMClips>4</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50</vt:i4>
      </vt:variant>
    </vt:vector>
  </HeadingPairs>
  <TitlesOfParts>
    <vt:vector size="63" baseType="lpstr">
      <vt:lpstr>Aptos</vt:lpstr>
      <vt:lpstr>Arial</vt:lpstr>
      <vt:lpstr>Avenir Next LT Pro</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Creating Inclusive Environments  session 4</vt:lpstr>
      <vt:lpstr>Recap</vt:lpstr>
      <vt:lpstr>Session Objectives</vt:lpstr>
      <vt:lpstr>Context – What do you know?</vt:lpstr>
      <vt:lpstr>Categorisation  </vt:lpstr>
      <vt:lpstr>Key Terms</vt:lpstr>
      <vt:lpstr>Concepts</vt:lpstr>
      <vt:lpstr>Concepts</vt:lpstr>
      <vt:lpstr>Concepts</vt:lpstr>
      <vt:lpstr>Reactive</vt:lpstr>
      <vt:lpstr>Tokenism </vt:lpstr>
      <vt:lpstr>Colour blindness</vt:lpstr>
      <vt:lpstr>Positionality: Other?</vt:lpstr>
      <vt:lpstr>Question?</vt:lpstr>
      <vt:lpstr>Definition - Ethnicity</vt:lpstr>
      <vt:lpstr>Definition - Race</vt:lpstr>
      <vt:lpstr>Question </vt:lpstr>
      <vt:lpstr>All of us!</vt:lpstr>
      <vt:lpstr>Global and Historical Perspectives.</vt:lpstr>
      <vt:lpstr>Racisms </vt:lpstr>
      <vt:lpstr>Task</vt:lpstr>
      <vt:lpstr>White privilege </vt:lpstr>
      <vt:lpstr>Blue eyes,  brown eyes</vt:lpstr>
      <vt:lpstr>Race and Ethnicity in the UK</vt:lpstr>
      <vt:lpstr>The ‘One Nation’ idea: One interpretation of the inclusive society: </vt:lpstr>
      <vt:lpstr>What is the percentage of Black and Minority Ethnic People living in Britain according to the 2021 census results?</vt:lpstr>
      <vt:lpstr>Race, Stereoptypes and the UK Law </vt:lpstr>
      <vt:lpstr>Race, Stereoptypes and the UK Law </vt:lpstr>
      <vt:lpstr>Ethnicity</vt:lpstr>
      <vt:lpstr>Minority Ethnic Groups in Wales</vt:lpstr>
      <vt:lpstr>Reflection</vt:lpstr>
      <vt:lpstr>Stories in the 21st century</vt:lpstr>
      <vt:lpstr>Racism in CYP</vt:lpstr>
      <vt:lpstr>Hard wired</vt:lpstr>
      <vt:lpstr>Identity </vt:lpstr>
      <vt:lpstr>Children’s perceptions on race</vt:lpstr>
      <vt:lpstr>Race and Ethnicity in Schools</vt:lpstr>
      <vt:lpstr>Institutional racism</vt:lpstr>
      <vt:lpstr>Reflective Task</vt:lpstr>
      <vt:lpstr>PowerPoint Presentation</vt:lpstr>
      <vt:lpstr>Seizing the pedagogical moment</vt:lpstr>
      <vt:lpstr>Microaggressions - Task</vt:lpstr>
      <vt:lpstr>Session Objectives</vt:lpstr>
      <vt:lpstr>Questions?</vt:lpstr>
      <vt:lpstr>Further thoughts - Remember the Titans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7</cp:revision>
  <dcterms:created xsi:type="dcterms:W3CDTF">2024-09-09T10:46:02Z</dcterms:created>
  <dcterms:modified xsi:type="dcterms:W3CDTF">2026-03-09T13:39:35Z</dcterms:modified>
</cp:coreProperties>
</file>