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4"/>
  </p:notesMasterIdLst>
  <p:sldIdLst>
    <p:sldId id="296" r:id="rId2"/>
    <p:sldId id="257" r:id="rId3"/>
    <p:sldId id="258" r:id="rId4"/>
    <p:sldId id="259" r:id="rId5"/>
    <p:sldId id="261" r:id="rId6"/>
    <p:sldId id="262" r:id="rId7"/>
    <p:sldId id="263" r:id="rId8"/>
    <p:sldId id="264" r:id="rId9"/>
    <p:sldId id="265" r:id="rId10"/>
    <p:sldId id="266" r:id="rId11"/>
    <p:sldId id="267" r:id="rId12"/>
    <p:sldId id="310" r:id="rId13"/>
    <p:sldId id="311" r:id="rId14"/>
    <p:sldId id="268" r:id="rId15"/>
    <p:sldId id="269" r:id="rId16"/>
    <p:sldId id="270" r:id="rId17"/>
    <p:sldId id="271" r:id="rId18"/>
    <p:sldId id="272" r:id="rId19"/>
    <p:sldId id="281" r:id="rId20"/>
    <p:sldId id="282" r:id="rId21"/>
    <p:sldId id="283" r:id="rId22"/>
    <p:sldId id="284" r:id="rId23"/>
    <p:sldId id="285" r:id="rId24"/>
    <p:sldId id="273" r:id="rId25"/>
    <p:sldId id="274" r:id="rId26"/>
    <p:sldId id="275" r:id="rId27"/>
    <p:sldId id="276" r:id="rId28"/>
    <p:sldId id="277" r:id="rId29"/>
    <p:sldId id="278" r:id="rId30"/>
    <p:sldId id="286" r:id="rId31"/>
    <p:sldId id="287" r:id="rId32"/>
    <p:sldId id="288" r:id="rId33"/>
    <p:sldId id="279" r:id="rId34"/>
    <p:sldId id="280" r:id="rId35"/>
    <p:sldId id="289" r:id="rId36"/>
    <p:sldId id="290" r:id="rId37"/>
    <p:sldId id="291" r:id="rId38"/>
    <p:sldId id="292" r:id="rId39"/>
    <p:sldId id="293" r:id="rId40"/>
    <p:sldId id="389" r:id="rId41"/>
    <p:sldId id="390" r:id="rId42"/>
    <p:sldId id="294" r:id="rId4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72"/>
    <p:restoredTop sz="94640"/>
  </p:normalViewPr>
  <p:slideViewPr>
    <p:cSldViewPr snapToGrid="0" snapToObjects="1">
      <p:cViewPr varScale="1">
        <p:scale>
          <a:sx n="89" d="100"/>
          <a:sy n="89" d="100"/>
        </p:scale>
        <p:origin x="72" y="2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13DEF0-FB1F-4F35-8448-3144208865A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ABB66E04-280C-43B1-A0E4-70021F1E729A}">
      <dgm:prSet custT="1"/>
      <dgm:spPr/>
      <dgm:t>
        <a:bodyPr/>
        <a:lstStyle/>
        <a:p>
          <a:pPr algn="l"/>
          <a:r>
            <a:rPr lang="en-GB" sz="2400" dirty="0">
              <a:latin typeface="Times New Roman" panose="02020603050405020304" pitchFamily="18" charset="0"/>
              <a:cs typeface="Times New Roman" panose="02020603050405020304" pitchFamily="18" charset="0"/>
            </a:rPr>
            <a:t>The profitability index is easily understood and calculated easily by an individual with limited financial knowledge.  </a:t>
          </a:r>
          <a:endParaRPr lang="en-US" sz="2400" dirty="0">
            <a:latin typeface="Times New Roman" panose="02020603050405020304" pitchFamily="18" charset="0"/>
            <a:cs typeface="Times New Roman" panose="02020603050405020304" pitchFamily="18" charset="0"/>
          </a:endParaRPr>
        </a:p>
      </dgm:t>
    </dgm:pt>
    <dgm:pt modelId="{A62D70D7-A0C2-463C-ADC1-627CD8421233}" type="parTrans" cxnId="{D5ACE9CE-A059-4332-9667-1A7B8C829F01}">
      <dgm:prSet/>
      <dgm:spPr/>
      <dgm:t>
        <a:bodyPr/>
        <a:lstStyle/>
        <a:p>
          <a:endParaRPr lang="en-US"/>
        </a:p>
      </dgm:t>
    </dgm:pt>
    <dgm:pt modelId="{1379B6A4-057D-4E8E-AA13-7D4040A62C96}" type="sibTrans" cxnId="{D5ACE9CE-A059-4332-9667-1A7B8C829F01}">
      <dgm:prSet/>
      <dgm:spPr/>
      <dgm:t>
        <a:bodyPr/>
        <a:lstStyle/>
        <a:p>
          <a:endParaRPr lang="en-US"/>
        </a:p>
      </dgm:t>
    </dgm:pt>
    <dgm:pt modelId="{0106B9F1-59D3-479D-91BC-AF971C69C6C5}">
      <dgm:prSet custT="1"/>
      <dgm:spPr/>
      <dgm:t>
        <a:bodyPr/>
        <a:lstStyle/>
        <a:p>
          <a:pPr algn="l"/>
          <a:r>
            <a:rPr lang="en-GB" sz="2400" dirty="0">
              <a:latin typeface="Times New Roman" panose="02020603050405020304" pitchFamily="18" charset="0"/>
              <a:cs typeface="Times New Roman" panose="02020603050405020304" pitchFamily="18" charset="0"/>
            </a:rPr>
            <a:t>The decision to undertake or reject a project relies on whether the profitability index is greater than or less than 1.</a:t>
          </a:r>
          <a:endParaRPr lang="en-US" sz="2400" dirty="0">
            <a:latin typeface="Times New Roman" panose="02020603050405020304" pitchFamily="18" charset="0"/>
            <a:cs typeface="Times New Roman" panose="02020603050405020304" pitchFamily="18" charset="0"/>
          </a:endParaRPr>
        </a:p>
      </dgm:t>
    </dgm:pt>
    <dgm:pt modelId="{013A018D-1DF3-446B-BE17-1A88EB2F6202}" type="parTrans" cxnId="{44C968DF-54F7-4CBE-A4F4-4D198C17920F}">
      <dgm:prSet/>
      <dgm:spPr/>
      <dgm:t>
        <a:bodyPr/>
        <a:lstStyle/>
        <a:p>
          <a:endParaRPr lang="en-US"/>
        </a:p>
      </dgm:t>
    </dgm:pt>
    <dgm:pt modelId="{C978C53E-5938-4475-ADCB-720969AD29DB}" type="sibTrans" cxnId="{44C968DF-54F7-4CBE-A4F4-4D198C17920F}">
      <dgm:prSet/>
      <dgm:spPr/>
      <dgm:t>
        <a:bodyPr/>
        <a:lstStyle/>
        <a:p>
          <a:endParaRPr lang="en-US"/>
        </a:p>
      </dgm:t>
    </dgm:pt>
    <dgm:pt modelId="{18B2B717-D7D7-5947-86EE-A520347894E7}" type="pres">
      <dgm:prSet presAssocID="{5513DEF0-FB1F-4F35-8448-3144208865A4}" presName="hierChild1" presStyleCnt="0">
        <dgm:presLayoutVars>
          <dgm:chPref val="1"/>
          <dgm:dir/>
          <dgm:animOne val="branch"/>
          <dgm:animLvl val="lvl"/>
          <dgm:resizeHandles/>
        </dgm:presLayoutVars>
      </dgm:prSet>
      <dgm:spPr/>
    </dgm:pt>
    <dgm:pt modelId="{D282AA80-95EB-3147-8602-9E64E8A6ECE9}" type="pres">
      <dgm:prSet presAssocID="{ABB66E04-280C-43B1-A0E4-70021F1E729A}" presName="hierRoot1" presStyleCnt="0"/>
      <dgm:spPr/>
    </dgm:pt>
    <dgm:pt modelId="{AE058C35-D782-D944-BF71-A0D9B182010A}" type="pres">
      <dgm:prSet presAssocID="{ABB66E04-280C-43B1-A0E4-70021F1E729A}" presName="composite" presStyleCnt="0"/>
      <dgm:spPr/>
    </dgm:pt>
    <dgm:pt modelId="{1340AB31-59DF-2149-8CAD-FFB9BD056D6D}" type="pres">
      <dgm:prSet presAssocID="{ABB66E04-280C-43B1-A0E4-70021F1E729A}" presName="background" presStyleLbl="node0" presStyleIdx="0" presStyleCnt="2"/>
      <dgm:spPr/>
    </dgm:pt>
    <dgm:pt modelId="{08BEBAA5-94CD-2F46-8859-5A96961D20B4}" type="pres">
      <dgm:prSet presAssocID="{ABB66E04-280C-43B1-A0E4-70021F1E729A}" presName="text" presStyleLbl="fgAcc0" presStyleIdx="0" presStyleCnt="2">
        <dgm:presLayoutVars>
          <dgm:chPref val="3"/>
        </dgm:presLayoutVars>
      </dgm:prSet>
      <dgm:spPr/>
    </dgm:pt>
    <dgm:pt modelId="{6297FF00-D2CF-1041-A4FB-391EBE33D894}" type="pres">
      <dgm:prSet presAssocID="{ABB66E04-280C-43B1-A0E4-70021F1E729A}" presName="hierChild2" presStyleCnt="0"/>
      <dgm:spPr/>
    </dgm:pt>
    <dgm:pt modelId="{B5402D0F-EF3E-1041-8CFD-DF99DCACD77B}" type="pres">
      <dgm:prSet presAssocID="{0106B9F1-59D3-479D-91BC-AF971C69C6C5}" presName="hierRoot1" presStyleCnt="0"/>
      <dgm:spPr/>
    </dgm:pt>
    <dgm:pt modelId="{BB738BB2-2A72-BE4B-AC5A-12AEC59BC015}" type="pres">
      <dgm:prSet presAssocID="{0106B9F1-59D3-479D-91BC-AF971C69C6C5}" presName="composite" presStyleCnt="0"/>
      <dgm:spPr/>
    </dgm:pt>
    <dgm:pt modelId="{051845A6-59D9-4A4E-BC76-642A82D936AD}" type="pres">
      <dgm:prSet presAssocID="{0106B9F1-59D3-479D-91BC-AF971C69C6C5}" presName="background" presStyleLbl="node0" presStyleIdx="1" presStyleCnt="2"/>
      <dgm:spPr/>
    </dgm:pt>
    <dgm:pt modelId="{8BCE0504-01C2-8A46-B056-D11A9AE17749}" type="pres">
      <dgm:prSet presAssocID="{0106B9F1-59D3-479D-91BC-AF971C69C6C5}" presName="text" presStyleLbl="fgAcc0" presStyleIdx="1" presStyleCnt="2">
        <dgm:presLayoutVars>
          <dgm:chPref val="3"/>
        </dgm:presLayoutVars>
      </dgm:prSet>
      <dgm:spPr/>
    </dgm:pt>
    <dgm:pt modelId="{A22C6294-BF1F-D447-AF92-1CB6470E9FF8}" type="pres">
      <dgm:prSet presAssocID="{0106B9F1-59D3-479D-91BC-AF971C69C6C5}" presName="hierChild2" presStyleCnt="0"/>
      <dgm:spPr/>
    </dgm:pt>
  </dgm:ptLst>
  <dgm:cxnLst>
    <dgm:cxn modelId="{01362086-9D64-824F-ABF7-25265A6FF880}" type="presOf" srcId="{ABB66E04-280C-43B1-A0E4-70021F1E729A}" destId="{08BEBAA5-94CD-2F46-8859-5A96961D20B4}" srcOrd="0" destOrd="0" presId="urn:microsoft.com/office/officeart/2005/8/layout/hierarchy1"/>
    <dgm:cxn modelId="{D41F6E98-DB05-D94B-B220-442908EDFA85}" type="presOf" srcId="{5513DEF0-FB1F-4F35-8448-3144208865A4}" destId="{18B2B717-D7D7-5947-86EE-A520347894E7}" srcOrd="0" destOrd="0" presId="urn:microsoft.com/office/officeart/2005/8/layout/hierarchy1"/>
    <dgm:cxn modelId="{D5ACE9CE-A059-4332-9667-1A7B8C829F01}" srcId="{5513DEF0-FB1F-4F35-8448-3144208865A4}" destId="{ABB66E04-280C-43B1-A0E4-70021F1E729A}" srcOrd="0" destOrd="0" parTransId="{A62D70D7-A0C2-463C-ADC1-627CD8421233}" sibTransId="{1379B6A4-057D-4E8E-AA13-7D4040A62C96}"/>
    <dgm:cxn modelId="{E30CF4D6-9262-E94B-905E-F2CC4E4872B4}" type="presOf" srcId="{0106B9F1-59D3-479D-91BC-AF971C69C6C5}" destId="{8BCE0504-01C2-8A46-B056-D11A9AE17749}" srcOrd="0" destOrd="0" presId="urn:microsoft.com/office/officeart/2005/8/layout/hierarchy1"/>
    <dgm:cxn modelId="{44C968DF-54F7-4CBE-A4F4-4D198C17920F}" srcId="{5513DEF0-FB1F-4F35-8448-3144208865A4}" destId="{0106B9F1-59D3-479D-91BC-AF971C69C6C5}" srcOrd="1" destOrd="0" parTransId="{013A018D-1DF3-446B-BE17-1A88EB2F6202}" sibTransId="{C978C53E-5938-4475-ADCB-720969AD29DB}"/>
    <dgm:cxn modelId="{294BEC3B-F53D-7446-83DF-F96BD4D262C8}" type="presParOf" srcId="{18B2B717-D7D7-5947-86EE-A520347894E7}" destId="{D282AA80-95EB-3147-8602-9E64E8A6ECE9}" srcOrd="0" destOrd="0" presId="urn:microsoft.com/office/officeart/2005/8/layout/hierarchy1"/>
    <dgm:cxn modelId="{AB0E583D-417D-D947-A8E3-AFFAE2617A69}" type="presParOf" srcId="{D282AA80-95EB-3147-8602-9E64E8A6ECE9}" destId="{AE058C35-D782-D944-BF71-A0D9B182010A}" srcOrd="0" destOrd="0" presId="urn:microsoft.com/office/officeart/2005/8/layout/hierarchy1"/>
    <dgm:cxn modelId="{58E775CE-4354-5F47-962D-332198B92747}" type="presParOf" srcId="{AE058C35-D782-D944-BF71-A0D9B182010A}" destId="{1340AB31-59DF-2149-8CAD-FFB9BD056D6D}" srcOrd="0" destOrd="0" presId="urn:microsoft.com/office/officeart/2005/8/layout/hierarchy1"/>
    <dgm:cxn modelId="{FD8F3438-DAF4-9C47-8D3D-9C0EF5B29F03}" type="presParOf" srcId="{AE058C35-D782-D944-BF71-A0D9B182010A}" destId="{08BEBAA5-94CD-2F46-8859-5A96961D20B4}" srcOrd="1" destOrd="0" presId="urn:microsoft.com/office/officeart/2005/8/layout/hierarchy1"/>
    <dgm:cxn modelId="{277F0161-126A-B04F-B55D-6D3EA028B06A}" type="presParOf" srcId="{D282AA80-95EB-3147-8602-9E64E8A6ECE9}" destId="{6297FF00-D2CF-1041-A4FB-391EBE33D894}" srcOrd="1" destOrd="0" presId="urn:microsoft.com/office/officeart/2005/8/layout/hierarchy1"/>
    <dgm:cxn modelId="{CB85D6A9-E0DE-8943-B57E-AA98F5389421}" type="presParOf" srcId="{18B2B717-D7D7-5947-86EE-A520347894E7}" destId="{B5402D0F-EF3E-1041-8CFD-DF99DCACD77B}" srcOrd="1" destOrd="0" presId="urn:microsoft.com/office/officeart/2005/8/layout/hierarchy1"/>
    <dgm:cxn modelId="{6BCF927F-E08F-274C-8FB1-E98FFC36EB9B}" type="presParOf" srcId="{B5402D0F-EF3E-1041-8CFD-DF99DCACD77B}" destId="{BB738BB2-2A72-BE4B-AC5A-12AEC59BC015}" srcOrd="0" destOrd="0" presId="urn:microsoft.com/office/officeart/2005/8/layout/hierarchy1"/>
    <dgm:cxn modelId="{3325D96F-D178-BF48-BEAB-43A34E44D107}" type="presParOf" srcId="{BB738BB2-2A72-BE4B-AC5A-12AEC59BC015}" destId="{051845A6-59D9-4A4E-BC76-642A82D936AD}" srcOrd="0" destOrd="0" presId="urn:microsoft.com/office/officeart/2005/8/layout/hierarchy1"/>
    <dgm:cxn modelId="{C43C5105-EDDF-E141-BE1A-4FD210C83017}" type="presParOf" srcId="{BB738BB2-2A72-BE4B-AC5A-12AEC59BC015}" destId="{8BCE0504-01C2-8A46-B056-D11A9AE17749}" srcOrd="1" destOrd="0" presId="urn:microsoft.com/office/officeart/2005/8/layout/hierarchy1"/>
    <dgm:cxn modelId="{5FDC3084-34E6-AD4B-8234-F91724F78E07}" type="presParOf" srcId="{B5402D0F-EF3E-1041-8CFD-DF99DCACD77B}" destId="{A22C6294-BF1F-D447-AF92-1CB6470E9FF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0AB31-59DF-2149-8CAD-FFB9BD056D6D}">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BEBAA5-94CD-2F46-8859-5A96961D20B4}">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The profitability index is easily understood and calculated easily by an individual with limited financial knowledge.  </a:t>
          </a:r>
          <a:endParaRPr lang="en-US" sz="2400" kern="1200" dirty="0">
            <a:latin typeface="Times New Roman" panose="02020603050405020304" pitchFamily="18" charset="0"/>
            <a:cs typeface="Times New Roman" panose="02020603050405020304" pitchFamily="18" charset="0"/>
          </a:endParaRPr>
        </a:p>
      </dsp:txBody>
      <dsp:txXfrm>
        <a:off x="696297" y="538547"/>
        <a:ext cx="4171627" cy="2590157"/>
      </dsp:txXfrm>
    </dsp:sp>
    <dsp:sp modelId="{051845A6-59D9-4A4E-BC76-642A82D936AD}">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CE0504-01C2-8A46-B056-D11A9AE17749}">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The decision to undertake or reject a project relies on whether the profitability index is greater than or less than 1.</a:t>
          </a:r>
          <a:endParaRPr lang="en-US" sz="2400" kern="1200" dirty="0">
            <a:latin typeface="Times New Roman" panose="02020603050405020304" pitchFamily="18" charset="0"/>
            <a:cs typeface="Times New Roman" panose="02020603050405020304" pitchFamily="18" charset="0"/>
          </a:endParaRP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5D3DA6BA-E6BB-CE48-B131-47D86CC38F1D}" type="datetimeFigureOut">
              <a:rPr lang="en-US" smtClean="0"/>
              <a:t>12/9/2024</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AC159885-0C91-CA46-986D-80E28338AFA4}" type="slidenum">
              <a:rPr lang="en-US" smtClean="0"/>
              <a:t>‹#›</a:t>
            </a:fld>
            <a:endParaRPr lang="en-US"/>
          </a:p>
        </p:txBody>
      </p:sp>
    </p:spTree>
    <p:extLst>
      <p:ext uri="{BB962C8B-B14F-4D97-AF65-F5344CB8AC3E}">
        <p14:creationId xmlns:p14="http://schemas.microsoft.com/office/powerpoint/2010/main" val="3759008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nvestopedia.com/terms/c/costofcapital.asp"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a:t>
            </a:fld>
            <a:endParaRPr lang="en-US"/>
          </a:p>
        </p:txBody>
      </p:sp>
    </p:spTree>
    <p:extLst>
      <p:ext uri="{BB962C8B-B14F-4D97-AF65-F5344CB8AC3E}">
        <p14:creationId xmlns:p14="http://schemas.microsoft.com/office/powerpoint/2010/main" val="974273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a:t>
            </a:fld>
            <a:endParaRPr lang="en-US"/>
          </a:p>
        </p:txBody>
      </p:sp>
    </p:spTree>
    <p:extLst>
      <p:ext uri="{BB962C8B-B14F-4D97-AF65-F5344CB8AC3E}">
        <p14:creationId xmlns:p14="http://schemas.microsoft.com/office/powerpoint/2010/main" val="2837002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4</a:t>
            </a:fld>
            <a:endParaRPr lang="en-US"/>
          </a:p>
        </p:txBody>
      </p:sp>
    </p:spTree>
    <p:extLst>
      <p:ext uri="{BB962C8B-B14F-4D97-AF65-F5344CB8AC3E}">
        <p14:creationId xmlns:p14="http://schemas.microsoft.com/office/powerpoint/2010/main" val="536539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400" b="1" i="0" dirty="0">
                <a:solidFill>
                  <a:srgbClr val="111111"/>
                </a:solidFill>
                <a:effectLst/>
                <a:latin typeface="Cabin-semi-bold"/>
              </a:rPr>
              <a:t>What Is Weighted Average Cost of Capital (WACC)?</a:t>
            </a:r>
          </a:p>
          <a:p>
            <a:pPr algn="l"/>
            <a:r>
              <a:rPr lang="en-GB" sz="1400" b="0" i="0" dirty="0">
                <a:solidFill>
                  <a:srgbClr val="111111"/>
                </a:solidFill>
                <a:effectLst/>
                <a:latin typeface="SourceSansPro"/>
              </a:rPr>
              <a:t>Weighted average cost of capital (WACC) is a company's average after-tax </a:t>
            </a:r>
            <a:r>
              <a:rPr lang="en-GB" sz="1400" b="0" i="0" u="sng" dirty="0">
                <a:solidFill>
                  <a:srgbClr val="2C40D0"/>
                </a:solidFill>
                <a:effectLst/>
                <a:latin typeface="SourceSansPro"/>
                <a:hlinkClick r:id="rId3"/>
              </a:rPr>
              <a:t>cost of capital</a:t>
            </a:r>
            <a:r>
              <a:rPr lang="en-GB" sz="1400" b="0" i="0" dirty="0">
                <a:solidFill>
                  <a:srgbClr val="111111"/>
                </a:solidFill>
                <a:effectLst/>
                <a:latin typeface="SourceSansPro"/>
              </a:rPr>
              <a:t> from all sources, including common stock, preferred stock, bonds, and other forms of debt. It represents the average rate that a company expects to pay to finance its business.</a:t>
            </a:r>
          </a:p>
          <a:p>
            <a:endParaRPr lang="en-GB" dirty="0"/>
          </a:p>
        </p:txBody>
      </p:sp>
      <p:sp>
        <p:nvSpPr>
          <p:cNvPr id="4" name="Slide Number Placeholder 3"/>
          <p:cNvSpPr>
            <a:spLocks noGrp="1"/>
          </p:cNvSpPr>
          <p:nvPr>
            <p:ph type="sldNum" sz="quarter" idx="5"/>
          </p:nvPr>
        </p:nvSpPr>
        <p:spPr/>
        <p:txBody>
          <a:bodyPr/>
          <a:lstStyle/>
          <a:p>
            <a:fld id="{AC159885-0C91-CA46-986D-80E28338AFA4}" type="slidenum">
              <a:rPr lang="en-US" smtClean="0"/>
              <a:t>5</a:t>
            </a:fld>
            <a:endParaRPr lang="en-US"/>
          </a:p>
        </p:txBody>
      </p:sp>
    </p:spTree>
    <p:extLst>
      <p:ext uri="{BB962C8B-B14F-4D97-AF65-F5344CB8AC3E}">
        <p14:creationId xmlns:p14="http://schemas.microsoft.com/office/powerpoint/2010/main" val="1605842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6</a:t>
            </a:fld>
            <a:endParaRPr lang="en-US"/>
          </a:p>
        </p:txBody>
      </p:sp>
    </p:spTree>
    <p:extLst>
      <p:ext uri="{BB962C8B-B14F-4D97-AF65-F5344CB8AC3E}">
        <p14:creationId xmlns:p14="http://schemas.microsoft.com/office/powerpoint/2010/main" val="2110158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7</a:t>
            </a:fld>
            <a:endParaRPr lang="en-US"/>
          </a:p>
        </p:txBody>
      </p:sp>
    </p:spTree>
    <p:extLst>
      <p:ext uri="{BB962C8B-B14F-4D97-AF65-F5344CB8AC3E}">
        <p14:creationId xmlns:p14="http://schemas.microsoft.com/office/powerpoint/2010/main" val="3452643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8</a:t>
            </a:fld>
            <a:endParaRPr lang="en-US"/>
          </a:p>
        </p:txBody>
      </p:sp>
    </p:spTree>
    <p:extLst>
      <p:ext uri="{BB962C8B-B14F-4D97-AF65-F5344CB8AC3E}">
        <p14:creationId xmlns:p14="http://schemas.microsoft.com/office/powerpoint/2010/main" val="4254776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9</a:t>
            </a:fld>
            <a:endParaRPr lang="en-US"/>
          </a:p>
        </p:txBody>
      </p:sp>
    </p:spTree>
    <p:extLst>
      <p:ext uri="{BB962C8B-B14F-4D97-AF65-F5344CB8AC3E}">
        <p14:creationId xmlns:p14="http://schemas.microsoft.com/office/powerpoint/2010/main" val="2426660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10</a:t>
            </a:fld>
            <a:endParaRPr lang="en-US"/>
          </a:p>
        </p:txBody>
      </p:sp>
    </p:spTree>
    <p:extLst>
      <p:ext uri="{BB962C8B-B14F-4D97-AF65-F5344CB8AC3E}">
        <p14:creationId xmlns:p14="http://schemas.microsoft.com/office/powerpoint/2010/main" val="42753648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11</a:t>
            </a:fld>
            <a:endParaRPr lang="en-US"/>
          </a:p>
        </p:txBody>
      </p:sp>
    </p:spTree>
    <p:extLst>
      <p:ext uri="{BB962C8B-B14F-4D97-AF65-F5344CB8AC3E}">
        <p14:creationId xmlns:p14="http://schemas.microsoft.com/office/powerpoint/2010/main" val="3100246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A = Net cashflow = 3,000 x 12 (bill cost per month x number of months in the year_ = 36,000 x 40% (savings based on installation of the solar panels) = 14,400 cash flow for the year.  Payback period = 150,000 investment / 14,4000 net cashflow = 10.41 years</a:t>
            </a:r>
          </a:p>
          <a:p>
            <a:endParaRPr lang="en-GB" dirty="0"/>
          </a:p>
          <a:p>
            <a:r>
              <a:rPr lang="en-GB" dirty="0"/>
              <a:t>Project B = Net cash flow = 12,000 units x £100 per unit = 1,200,000 x20% = 240,000 net cash flow = Payback Period = 1,000,000 project investment / 240,000 net cashflow = 4.16 years</a:t>
            </a:r>
          </a:p>
          <a:p>
            <a:endParaRPr lang="en-GB" dirty="0"/>
          </a:p>
          <a:p>
            <a:r>
              <a:rPr lang="en-GB" dirty="0"/>
              <a:t>Project C = Net Cash Flow = 5,000 units x 20% = 1,000 x 150 = 150,000 x 15% = Net Cashflow 22,500 = Payback Period = 50,000 project investment / 22,500 net </a:t>
            </a:r>
            <a:r>
              <a:rPr lang="en-GB" dirty="0" err="1"/>
              <a:t>cashlow</a:t>
            </a:r>
            <a:r>
              <a:rPr lang="en-GB" dirty="0"/>
              <a:t> = 2.22 years</a:t>
            </a:r>
          </a:p>
        </p:txBody>
      </p:sp>
      <p:sp>
        <p:nvSpPr>
          <p:cNvPr id="4" name="Slide Number Placeholder 3"/>
          <p:cNvSpPr>
            <a:spLocks noGrp="1"/>
          </p:cNvSpPr>
          <p:nvPr>
            <p:ph type="sldNum" sz="quarter" idx="5"/>
          </p:nvPr>
        </p:nvSpPr>
        <p:spPr/>
        <p:txBody>
          <a:bodyPr/>
          <a:lstStyle/>
          <a:p>
            <a:fld id="{F029DF7D-1A61-E04E-BD10-82557483EED4}" type="slidenum">
              <a:rPr lang="en-US" smtClean="0"/>
              <a:t>13</a:t>
            </a:fld>
            <a:endParaRPr lang="en-US"/>
          </a:p>
        </p:txBody>
      </p:sp>
    </p:spTree>
    <p:extLst>
      <p:ext uri="{BB962C8B-B14F-4D97-AF65-F5344CB8AC3E}">
        <p14:creationId xmlns:p14="http://schemas.microsoft.com/office/powerpoint/2010/main" val="10951751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14</a:t>
            </a:fld>
            <a:endParaRPr lang="en-US"/>
          </a:p>
        </p:txBody>
      </p:sp>
    </p:spTree>
    <p:extLst>
      <p:ext uri="{BB962C8B-B14F-4D97-AF65-F5344CB8AC3E}">
        <p14:creationId xmlns:p14="http://schemas.microsoft.com/office/powerpoint/2010/main" val="15006202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15</a:t>
            </a:fld>
            <a:endParaRPr lang="en-US"/>
          </a:p>
        </p:txBody>
      </p:sp>
    </p:spTree>
    <p:extLst>
      <p:ext uri="{BB962C8B-B14F-4D97-AF65-F5344CB8AC3E}">
        <p14:creationId xmlns:p14="http://schemas.microsoft.com/office/powerpoint/2010/main" val="40916828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accounting rate of return takes the average accounting operating profit that the investment will generate and expresses it as a percentage of the average investment made over the life of the project. </a:t>
            </a:r>
          </a:p>
        </p:txBody>
      </p:sp>
      <p:sp>
        <p:nvSpPr>
          <p:cNvPr id="4" name="Slide Number Placeholder 3"/>
          <p:cNvSpPr>
            <a:spLocks noGrp="1"/>
          </p:cNvSpPr>
          <p:nvPr>
            <p:ph type="sldNum" sz="quarter" idx="5"/>
          </p:nvPr>
        </p:nvSpPr>
        <p:spPr/>
        <p:txBody>
          <a:bodyPr/>
          <a:lstStyle/>
          <a:p>
            <a:fld id="{AC159885-0C91-CA46-986D-80E28338AFA4}" type="slidenum">
              <a:rPr lang="en-US" smtClean="0"/>
              <a:t>16</a:t>
            </a:fld>
            <a:endParaRPr lang="en-US"/>
          </a:p>
        </p:txBody>
      </p:sp>
    </p:spTree>
    <p:extLst>
      <p:ext uri="{BB962C8B-B14F-4D97-AF65-F5344CB8AC3E}">
        <p14:creationId xmlns:p14="http://schemas.microsoft.com/office/powerpoint/2010/main" val="2874365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1D35"/>
                </a:solidFill>
                <a:effectLst/>
                <a:latin typeface="Google Sans"/>
              </a:rPr>
              <a:t>Incremental net operating income (NOI) is the net value of operating assets after accounting for net operating expenses for a year.</a:t>
            </a:r>
            <a:endParaRPr lang="en-GB" dirty="0"/>
          </a:p>
        </p:txBody>
      </p:sp>
      <p:sp>
        <p:nvSpPr>
          <p:cNvPr id="4" name="Slide Number Placeholder 3"/>
          <p:cNvSpPr>
            <a:spLocks noGrp="1"/>
          </p:cNvSpPr>
          <p:nvPr>
            <p:ph type="sldNum" sz="quarter" idx="5"/>
          </p:nvPr>
        </p:nvSpPr>
        <p:spPr/>
        <p:txBody>
          <a:bodyPr/>
          <a:lstStyle/>
          <a:p>
            <a:fld id="{AC159885-0C91-CA46-986D-80E28338AFA4}" type="slidenum">
              <a:rPr lang="en-US" smtClean="0"/>
              <a:t>17</a:t>
            </a:fld>
            <a:endParaRPr lang="en-US"/>
          </a:p>
        </p:txBody>
      </p:sp>
    </p:spTree>
    <p:extLst>
      <p:ext uri="{BB962C8B-B14F-4D97-AF65-F5344CB8AC3E}">
        <p14:creationId xmlns:p14="http://schemas.microsoft.com/office/powerpoint/2010/main" val="2343973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18</a:t>
            </a:fld>
            <a:endParaRPr lang="en-US"/>
          </a:p>
        </p:txBody>
      </p:sp>
    </p:spTree>
    <p:extLst>
      <p:ext uri="{BB962C8B-B14F-4D97-AF65-F5344CB8AC3E}">
        <p14:creationId xmlns:p14="http://schemas.microsoft.com/office/powerpoint/2010/main" val="34584518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tx1">
                    <a:lumMod val="75000"/>
                    <a:lumOff val="25000"/>
                  </a:schemeClr>
                </a:solidFill>
                <a:latin typeface="Arial" panose="020B0604020202020204" pitchFamily="34" charset="0"/>
                <a:cs typeface="Arial" panose="020B0604020202020204" pitchFamily="34" charset="0"/>
              </a:rPr>
              <a:t>Suppose we want to replace an old piece of equipment with a new one.  The old equipment can be sold to a small factory for $10,000.  The new equipment will increase annual revenue by $150,000 and annual operating expenses by $60,000.  The new equipment costs $360,000.  </a:t>
            </a:r>
          </a:p>
          <a:p>
            <a:endParaRPr lang="en-GB" sz="1200" dirty="0">
              <a:solidFill>
                <a:schemeClr val="tx1">
                  <a:lumMod val="75000"/>
                  <a:lumOff val="25000"/>
                </a:schemeClr>
              </a:solidFill>
              <a:latin typeface="Arial" panose="020B0604020202020204" pitchFamily="34" charset="0"/>
              <a:cs typeface="Arial" panose="020B0604020202020204" pitchFamily="34" charset="0"/>
            </a:endParaRPr>
          </a:p>
          <a:p>
            <a:r>
              <a:rPr lang="en-GB" sz="1200" dirty="0">
                <a:solidFill>
                  <a:schemeClr val="tx1">
                    <a:lumMod val="75000"/>
                    <a:lumOff val="25000"/>
                  </a:schemeClr>
                </a:solidFill>
                <a:latin typeface="Arial" panose="020B0604020202020204" pitchFamily="34" charset="0"/>
                <a:cs typeface="Arial" panose="020B0604020202020204" pitchFamily="34" charset="0"/>
              </a:rPr>
              <a:t>The estimated useful life of the machine is 12 years with zero salvage value.  Management wants an accounting rate of return of 15% on all capital investments. </a:t>
            </a:r>
          </a:p>
          <a:p>
            <a:endParaRPr lang="en-GB" sz="1200" dirty="0">
              <a:solidFill>
                <a:schemeClr val="tx1">
                  <a:lumMod val="75000"/>
                  <a:lumOff val="25000"/>
                </a:schemeClr>
              </a:solidFill>
              <a:latin typeface="Arial" panose="020B0604020202020204" pitchFamily="34" charset="0"/>
              <a:cs typeface="Arial" panose="020B0604020202020204" pitchFamily="34" charset="0"/>
            </a:endParaRPr>
          </a:p>
          <a:p>
            <a:r>
              <a:rPr lang="en-GB" sz="1200" dirty="0">
                <a:solidFill>
                  <a:schemeClr val="tx1">
                    <a:lumMod val="75000"/>
                    <a:lumOff val="25000"/>
                  </a:schemeClr>
                </a:solidFill>
                <a:latin typeface="Arial" panose="020B0604020202020204" pitchFamily="34" charset="0"/>
                <a:cs typeface="Arial" panose="020B0604020202020204" pitchFamily="34" charset="0"/>
              </a:rPr>
              <a:t>In our example, </a:t>
            </a: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C159885-0C91-CA46-986D-80E28338AFA4}" type="slidenum">
              <a:rPr lang="en-US" smtClean="0"/>
              <a:t>19</a:t>
            </a:fld>
            <a:endParaRPr lang="en-US"/>
          </a:p>
        </p:txBody>
      </p:sp>
    </p:spTree>
    <p:extLst>
      <p:ext uri="{BB962C8B-B14F-4D97-AF65-F5344CB8AC3E}">
        <p14:creationId xmlns:p14="http://schemas.microsoft.com/office/powerpoint/2010/main" val="22475162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20</a:t>
            </a:fld>
            <a:endParaRPr lang="en-US"/>
          </a:p>
        </p:txBody>
      </p:sp>
    </p:spTree>
    <p:extLst>
      <p:ext uri="{BB962C8B-B14F-4D97-AF65-F5344CB8AC3E}">
        <p14:creationId xmlns:p14="http://schemas.microsoft.com/office/powerpoint/2010/main" val="39165995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21</a:t>
            </a:fld>
            <a:endParaRPr lang="en-US"/>
          </a:p>
        </p:txBody>
      </p:sp>
    </p:spTree>
    <p:extLst>
      <p:ext uri="{BB962C8B-B14F-4D97-AF65-F5344CB8AC3E}">
        <p14:creationId xmlns:p14="http://schemas.microsoft.com/office/powerpoint/2010/main" val="1201220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22</a:t>
            </a:fld>
            <a:endParaRPr lang="en-US"/>
          </a:p>
        </p:txBody>
      </p:sp>
    </p:spTree>
    <p:extLst>
      <p:ext uri="{BB962C8B-B14F-4D97-AF65-F5344CB8AC3E}">
        <p14:creationId xmlns:p14="http://schemas.microsoft.com/office/powerpoint/2010/main" val="16389281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23</a:t>
            </a:fld>
            <a:endParaRPr lang="en-US"/>
          </a:p>
        </p:txBody>
      </p:sp>
    </p:spTree>
    <p:extLst>
      <p:ext uri="{BB962C8B-B14F-4D97-AF65-F5344CB8AC3E}">
        <p14:creationId xmlns:p14="http://schemas.microsoft.com/office/powerpoint/2010/main" val="36406558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24</a:t>
            </a:fld>
            <a:endParaRPr lang="en-US"/>
          </a:p>
        </p:txBody>
      </p:sp>
    </p:spTree>
    <p:extLst>
      <p:ext uri="{BB962C8B-B14F-4D97-AF65-F5344CB8AC3E}">
        <p14:creationId xmlns:p14="http://schemas.microsoft.com/office/powerpoint/2010/main" val="21253356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25</a:t>
            </a:fld>
            <a:endParaRPr lang="en-US"/>
          </a:p>
        </p:txBody>
      </p:sp>
    </p:spTree>
    <p:extLst>
      <p:ext uri="{BB962C8B-B14F-4D97-AF65-F5344CB8AC3E}">
        <p14:creationId xmlns:p14="http://schemas.microsoft.com/office/powerpoint/2010/main" val="23213162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26</a:t>
            </a:fld>
            <a:endParaRPr lang="en-US"/>
          </a:p>
        </p:txBody>
      </p:sp>
    </p:spTree>
    <p:extLst>
      <p:ext uri="{BB962C8B-B14F-4D97-AF65-F5344CB8AC3E}">
        <p14:creationId xmlns:p14="http://schemas.microsoft.com/office/powerpoint/2010/main" val="3620335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27</a:t>
            </a:fld>
            <a:endParaRPr lang="en-US"/>
          </a:p>
        </p:txBody>
      </p:sp>
    </p:spTree>
    <p:extLst>
      <p:ext uri="{BB962C8B-B14F-4D97-AF65-F5344CB8AC3E}">
        <p14:creationId xmlns:p14="http://schemas.microsoft.com/office/powerpoint/2010/main" val="13630844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28</a:t>
            </a:fld>
            <a:endParaRPr lang="en-US"/>
          </a:p>
        </p:txBody>
      </p:sp>
    </p:spTree>
    <p:extLst>
      <p:ext uri="{BB962C8B-B14F-4D97-AF65-F5344CB8AC3E}">
        <p14:creationId xmlns:p14="http://schemas.microsoft.com/office/powerpoint/2010/main" val="27846634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29</a:t>
            </a:fld>
            <a:endParaRPr lang="en-US"/>
          </a:p>
        </p:txBody>
      </p:sp>
    </p:spTree>
    <p:extLst>
      <p:ext uri="{BB962C8B-B14F-4D97-AF65-F5344CB8AC3E}">
        <p14:creationId xmlns:p14="http://schemas.microsoft.com/office/powerpoint/2010/main" val="555901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30</a:t>
            </a:fld>
            <a:endParaRPr lang="en-US"/>
          </a:p>
        </p:txBody>
      </p:sp>
    </p:spTree>
    <p:extLst>
      <p:ext uri="{BB962C8B-B14F-4D97-AF65-F5344CB8AC3E}">
        <p14:creationId xmlns:p14="http://schemas.microsoft.com/office/powerpoint/2010/main" val="23805296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31</a:t>
            </a:fld>
            <a:endParaRPr lang="en-US"/>
          </a:p>
        </p:txBody>
      </p:sp>
    </p:spTree>
    <p:extLst>
      <p:ext uri="{BB962C8B-B14F-4D97-AF65-F5344CB8AC3E}">
        <p14:creationId xmlns:p14="http://schemas.microsoft.com/office/powerpoint/2010/main" val="16060735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32</a:t>
            </a:fld>
            <a:endParaRPr lang="en-US"/>
          </a:p>
        </p:txBody>
      </p:sp>
    </p:spTree>
    <p:extLst>
      <p:ext uri="{BB962C8B-B14F-4D97-AF65-F5344CB8AC3E}">
        <p14:creationId xmlns:p14="http://schemas.microsoft.com/office/powerpoint/2010/main" val="12723423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33</a:t>
            </a:fld>
            <a:endParaRPr lang="en-US"/>
          </a:p>
        </p:txBody>
      </p:sp>
    </p:spTree>
    <p:extLst>
      <p:ext uri="{BB962C8B-B14F-4D97-AF65-F5344CB8AC3E}">
        <p14:creationId xmlns:p14="http://schemas.microsoft.com/office/powerpoint/2010/main" val="25380226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34</a:t>
            </a:fld>
            <a:endParaRPr lang="en-US"/>
          </a:p>
        </p:txBody>
      </p:sp>
    </p:spTree>
    <p:extLst>
      <p:ext uri="{BB962C8B-B14F-4D97-AF65-F5344CB8AC3E}">
        <p14:creationId xmlns:p14="http://schemas.microsoft.com/office/powerpoint/2010/main" val="20813302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35</a:t>
            </a:fld>
            <a:endParaRPr lang="en-US"/>
          </a:p>
        </p:txBody>
      </p:sp>
    </p:spTree>
    <p:extLst>
      <p:ext uri="{BB962C8B-B14F-4D97-AF65-F5344CB8AC3E}">
        <p14:creationId xmlns:p14="http://schemas.microsoft.com/office/powerpoint/2010/main" val="40722296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36</a:t>
            </a:fld>
            <a:endParaRPr lang="en-US"/>
          </a:p>
        </p:txBody>
      </p:sp>
    </p:spTree>
    <p:extLst>
      <p:ext uri="{BB962C8B-B14F-4D97-AF65-F5344CB8AC3E}">
        <p14:creationId xmlns:p14="http://schemas.microsoft.com/office/powerpoint/2010/main" val="37414454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37</a:t>
            </a:fld>
            <a:endParaRPr lang="en-US"/>
          </a:p>
        </p:txBody>
      </p:sp>
    </p:spTree>
    <p:extLst>
      <p:ext uri="{BB962C8B-B14F-4D97-AF65-F5344CB8AC3E}">
        <p14:creationId xmlns:p14="http://schemas.microsoft.com/office/powerpoint/2010/main" val="9079298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38</a:t>
            </a:fld>
            <a:endParaRPr lang="en-US"/>
          </a:p>
        </p:txBody>
      </p:sp>
    </p:spTree>
    <p:extLst>
      <p:ext uri="{BB962C8B-B14F-4D97-AF65-F5344CB8AC3E}">
        <p14:creationId xmlns:p14="http://schemas.microsoft.com/office/powerpoint/2010/main" val="9790398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39</a:t>
            </a:fld>
            <a:endParaRPr lang="en-US"/>
          </a:p>
        </p:txBody>
      </p:sp>
    </p:spTree>
    <p:extLst>
      <p:ext uri="{BB962C8B-B14F-4D97-AF65-F5344CB8AC3E}">
        <p14:creationId xmlns:p14="http://schemas.microsoft.com/office/powerpoint/2010/main" val="39173784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159885-0C91-CA46-986D-80E28338AFA4}" type="slidenum">
              <a:rPr lang="en-US" smtClean="0"/>
              <a:t>42</a:t>
            </a:fld>
            <a:endParaRPr lang="en-US"/>
          </a:p>
        </p:txBody>
      </p:sp>
    </p:spTree>
    <p:extLst>
      <p:ext uri="{BB962C8B-B14F-4D97-AF65-F5344CB8AC3E}">
        <p14:creationId xmlns:p14="http://schemas.microsoft.com/office/powerpoint/2010/main" val="9519985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8DE8A2D3-4494-7143-9840-D3BC1A4601D7}" type="datetime1">
              <a:rPr lang="en-GB" smtClean="0"/>
              <a:t>09/12/2024</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2ED0A86-2680-9143-B704-E5D0FA669B7F}" type="slidenum">
              <a:rPr lang="en-US" smtClean="0"/>
              <a:t>‹#›</a:t>
            </a:fld>
            <a:endParaRPr lang="en-US"/>
          </a:p>
        </p:txBody>
      </p:sp>
    </p:spTree>
    <p:extLst>
      <p:ext uri="{BB962C8B-B14F-4D97-AF65-F5344CB8AC3E}">
        <p14:creationId xmlns:p14="http://schemas.microsoft.com/office/powerpoint/2010/main" val="321884875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037594-B8BF-CF4C-8B28-CE3E47E967C3}" type="datetime1">
              <a:rPr lang="en-GB" smtClean="0"/>
              <a:t>09/12/2024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2969146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2D5E1B0-93F5-E340-BD62-8542114A2F93}" type="datetime1">
              <a:rPr lang="en-GB" smtClean="0"/>
              <a:t>09/12/2024</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86160279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EAA8CC-808D-E74D-9B04-29295478C400}" type="datetime1">
              <a:rPr lang="en-GB" smtClean="0"/>
              <a:t>09/12/2024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2759893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3426F8-8E71-3241-BAD9-6CF64D1F96F0}" type="datetime1">
              <a:rPr lang="en-GB" smtClean="0"/>
              <a:t>09/12/2024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671237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C63573-43CD-7D44-921E-B3BFC5008187}" type="datetime1">
              <a:rPr lang="en-GB" smtClean="0"/>
              <a:t>09/12/2024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1756457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AC633-D2F2-E140-9637-9F6586B5F407}" type="datetime1">
              <a:rPr lang="en-GB" smtClean="0"/>
              <a:t>09/12/2024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2987747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97A5552-284F-3449-AD19-0E8E92D4A46D}" type="datetime1">
              <a:rPr lang="en-GB" smtClean="0"/>
              <a:t>09/12/2024</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2ED0A86-2680-9143-B704-E5D0FA669B7F}"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31306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B4DBC4B-6DC2-384F-BBE8-E3F5A030462B}" type="datetime1">
              <a:rPr lang="en-GB" smtClean="0"/>
              <a:t>09/12/2024</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2ED0A86-2680-9143-B704-E5D0FA669B7F}"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7763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E3DF3B-D196-E64D-8D64-09FE524CA491}" type="datetime1">
              <a:rPr lang="en-GB" smtClean="0"/>
              <a:t>09/12/2024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3413824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9D5980-FD08-2945-B09D-D141E16DD61E}" type="datetime1">
              <a:rPr lang="en-GB" smtClean="0"/>
              <a:t>09/12/2024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250181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229801E0-63DC-5941-AAD4-D3C4D73415C2}" type="datetime1">
              <a:rPr lang="en-GB" smtClean="0"/>
              <a:t>09/12/2024</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2ED0A86-2680-9143-B704-E5D0FA669B7F}" type="slidenum">
              <a:rPr lang="en-US" smtClean="0"/>
              <a:t>‹#›</a:t>
            </a:fld>
            <a:endParaRPr lang="en-US"/>
          </a:p>
        </p:txBody>
      </p:sp>
    </p:spTree>
    <p:extLst>
      <p:ext uri="{BB962C8B-B14F-4D97-AF65-F5344CB8AC3E}">
        <p14:creationId xmlns:p14="http://schemas.microsoft.com/office/powerpoint/2010/main" val="2929002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5A94-8C87-375D-7992-924E16C92C5E}"/>
              </a:ext>
            </a:extLst>
          </p:cNvPr>
          <p:cNvSpPr>
            <a:spLocks noGrp="1"/>
          </p:cNvSpPr>
          <p:nvPr>
            <p:ph type="ctr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Capital</a:t>
            </a:r>
            <a:r>
              <a:rPr lang="en-GB" dirty="0">
                <a:solidFill>
                  <a:srgbClr val="FFFFFF"/>
                </a:solidFill>
                <a:latin typeface="Times New Roman" panose="02020603050405020304" pitchFamily="18" charset="0"/>
                <a:cs typeface="Times New Roman" panose="02020603050405020304" pitchFamily="18" charset="0"/>
              </a:rPr>
              <a:t> </a:t>
            </a:r>
            <a:r>
              <a:rPr lang="en-GB" dirty="0">
                <a:solidFill>
                  <a:schemeClr val="tx1"/>
                </a:solidFill>
                <a:latin typeface="Times New Roman" panose="02020603050405020304" pitchFamily="18" charset="0"/>
                <a:cs typeface="Times New Roman" panose="02020603050405020304" pitchFamily="18" charset="0"/>
              </a:rPr>
              <a:t>Budgeting</a:t>
            </a:r>
            <a:endParaRPr lang="en-GB" dirty="0"/>
          </a:p>
        </p:txBody>
      </p:sp>
      <p:sp>
        <p:nvSpPr>
          <p:cNvPr id="3" name="Subtitle 2">
            <a:extLst>
              <a:ext uri="{FF2B5EF4-FFF2-40B4-BE49-F238E27FC236}">
                <a16:creationId xmlns:a16="http://schemas.microsoft.com/office/drawing/2014/main" id="{0CFDE0AA-A85E-E05A-0B45-5EBE0F58B39C}"/>
              </a:ext>
            </a:extLst>
          </p:cNvPr>
          <p:cNvSpPr>
            <a:spLocks noGrp="1"/>
          </p:cNvSpPr>
          <p:nvPr>
            <p:ph type="subTitle" idx="1"/>
          </p:nvPr>
        </p:nvSpPr>
        <p:spPr/>
        <p:txBody>
          <a:bodyPr/>
          <a:lstStyle/>
          <a:p>
            <a:r>
              <a:rPr lang="en-GB" dirty="0"/>
              <a:t>Project Appraisal Pt 2</a:t>
            </a:r>
          </a:p>
        </p:txBody>
      </p:sp>
      <p:sp>
        <p:nvSpPr>
          <p:cNvPr id="4" name="Slide Number Placeholder 3">
            <a:extLst>
              <a:ext uri="{FF2B5EF4-FFF2-40B4-BE49-F238E27FC236}">
                <a16:creationId xmlns:a16="http://schemas.microsoft.com/office/drawing/2014/main" id="{51F4C1DC-FB22-D823-BF45-49E9EAF50E0B}"/>
              </a:ext>
            </a:extLst>
          </p:cNvPr>
          <p:cNvSpPr>
            <a:spLocks noGrp="1"/>
          </p:cNvSpPr>
          <p:nvPr>
            <p:ph type="sldNum" sz="quarter" idx="12"/>
          </p:nvPr>
        </p:nvSpPr>
        <p:spPr/>
        <p:txBody>
          <a:bodyPr/>
          <a:lstStyle/>
          <a:p>
            <a:fld id="{92ED0A86-2680-9143-B704-E5D0FA669B7F}" type="slidenum">
              <a:rPr lang="en-US" smtClean="0"/>
              <a:t>1</a:t>
            </a:fld>
            <a:endParaRPr lang="en-US"/>
          </a:p>
        </p:txBody>
      </p:sp>
    </p:spTree>
    <p:extLst>
      <p:ext uri="{BB962C8B-B14F-4D97-AF65-F5344CB8AC3E}">
        <p14:creationId xmlns:p14="http://schemas.microsoft.com/office/powerpoint/2010/main" val="4239994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0433B67-308C-DF3F-46E9-1CAB845EF159}"/>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What You Will Learn</a:t>
            </a:r>
            <a:br>
              <a:rPr lang="en-GB" sz="3600"/>
            </a:br>
            <a:endParaRPr lang="en-US" sz="3600"/>
          </a:p>
        </p:txBody>
      </p:sp>
      <p:sp>
        <p:nvSpPr>
          <p:cNvPr id="3" name="Content Placeholder 2">
            <a:extLst>
              <a:ext uri="{FF2B5EF4-FFF2-40B4-BE49-F238E27FC236}">
                <a16:creationId xmlns:a16="http://schemas.microsoft.com/office/drawing/2014/main" id="{1037F4C2-0A26-A1FA-66CA-85B31BB543D4}"/>
              </a:ext>
            </a:extLst>
          </p:cNvPr>
          <p:cNvSpPr>
            <a:spLocks noGrp="1"/>
          </p:cNvSpPr>
          <p:nvPr>
            <p:ph idx="1"/>
          </p:nvPr>
        </p:nvSpPr>
        <p:spPr>
          <a:xfrm>
            <a:off x="1440519" y="1420706"/>
            <a:ext cx="5514758" cy="4016587"/>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Explain the purpose of capital budgeting</a:t>
            </a:r>
          </a:p>
          <a:p>
            <a:r>
              <a:rPr lang="en-GB" sz="2000" dirty="0">
                <a:solidFill>
                  <a:schemeClr val="tx1">
                    <a:lumMod val="75000"/>
                    <a:lumOff val="25000"/>
                  </a:schemeClr>
                </a:solidFill>
                <a:latin typeface="Arial" panose="020B0604020202020204" pitchFamily="34" charset="0"/>
                <a:cs typeface="Arial" panose="020B0604020202020204" pitchFamily="34" charset="0"/>
              </a:rPr>
              <a:t>Analyses investment projects using capital budgeting techniques like net present value, internal rate of return, payback period, profitability index, and accounting rate of return</a:t>
            </a:r>
          </a:p>
          <a:p>
            <a:r>
              <a:rPr lang="en-GB" sz="2000" dirty="0">
                <a:solidFill>
                  <a:schemeClr val="tx1">
                    <a:lumMod val="75000"/>
                    <a:lumOff val="25000"/>
                  </a:schemeClr>
                </a:solidFill>
                <a:latin typeface="Arial" panose="020B0604020202020204" pitchFamily="34" charset="0"/>
                <a:cs typeface="Arial" panose="020B0604020202020204" pitchFamily="34" charset="0"/>
              </a:rPr>
              <a:t>Compare the advantages and disadvantages of various capital budgeting techniques</a:t>
            </a:r>
          </a:p>
          <a:p>
            <a:pPr marL="0" indent="0">
              <a:buNone/>
            </a:pPr>
            <a:endParaRPr lang="en-US" dirty="0">
              <a:solidFill>
                <a:schemeClr val="tx1">
                  <a:lumMod val="75000"/>
                  <a:lumOff val="25000"/>
                </a:schemeClr>
              </a:solidFill>
            </a:endParaRPr>
          </a:p>
        </p:txBody>
      </p:sp>
      <p:cxnSp>
        <p:nvCxnSpPr>
          <p:cNvPr id="25" name="Straight Connector 24">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7104A538-F1D5-6DF1-D8F6-E84F80161FC9}"/>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a:t>
            </a:fld>
            <a:endParaRPr lang="en-US">
              <a:solidFill>
                <a:schemeClr val="tx1"/>
              </a:solidFill>
            </a:endParaRPr>
          </a:p>
        </p:txBody>
      </p:sp>
    </p:spTree>
    <p:extLst>
      <p:ext uri="{BB962C8B-B14F-4D97-AF65-F5344CB8AC3E}">
        <p14:creationId xmlns:p14="http://schemas.microsoft.com/office/powerpoint/2010/main" val="787621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Rectangle 32">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7" name="Rectangle 36">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6CD69E1-14E4-D64B-A0EF-0BCEF6D75F86}"/>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Capital Budgeting </a:t>
            </a:r>
            <a:br>
              <a:rPr lang="en-GB">
                <a:solidFill>
                  <a:schemeClr val="tx1">
                    <a:lumMod val="75000"/>
                    <a:lumOff val="25000"/>
                  </a:schemeClr>
                </a:solidFill>
              </a:rPr>
            </a:br>
            <a:endParaRPr lang="en-US">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4233E90-EA02-9059-556C-2A7E1AB50B1C}"/>
              </a:ext>
            </a:extLst>
          </p:cNvPr>
          <p:cNvSpPr>
            <a:spLocks noGrp="1"/>
          </p:cNvSpPr>
          <p:nvPr>
            <p:ph idx="1"/>
          </p:nvPr>
        </p:nvSpPr>
        <p:spPr>
          <a:xfrm>
            <a:off x="3844616" y="1866452"/>
            <a:ext cx="7245103" cy="3892165"/>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Capital projects require a significant amount of planning and budgeting since it involves substantial investments.</a:t>
            </a:r>
          </a:p>
          <a:p>
            <a:r>
              <a:rPr lang="en-GB" sz="2000" dirty="0">
                <a:solidFill>
                  <a:schemeClr val="tx1">
                    <a:lumMod val="75000"/>
                    <a:lumOff val="25000"/>
                  </a:schemeClr>
                </a:solidFill>
                <a:latin typeface="Arial" panose="020B0604020202020204" pitchFamily="34" charset="0"/>
                <a:cs typeface="Arial" panose="020B0604020202020204" pitchFamily="34" charset="0"/>
              </a:rPr>
              <a:t>For instance, these projects can be funded by public money, bonds, bank loans, grants, private funding, or companies' budgets. </a:t>
            </a:r>
          </a:p>
          <a:p>
            <a:r>
              <a:rPr lang="en-GB" sz="2000" dirty="0">
                <a:solidFill>
                  <a:schemeClr val="tx1">
                    <a:lumMod val="75000"/>
                    <a:lumOff val="25000"/>
                  </a:schemeClr>
                </a:solidFill>
                <a:latin typeface="Arial" panose="020B0604020202020204" pitchFamily="34" charset="0"/>
                <a:cs typeface="Arial" panose="020B0604020202020204" pitchFamily="34" charset="0"/>
              </a:rPr>
              <a:t>Thus, capital budgeting is the decision-making process that companies use to evaluate potential major projects or investments.  These investment decisions involve fixed assets and are long-term in nature and expected to help generate cash flow in the future.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B3C3321-4952-1DAD-1194-B507936A16EA}"/>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a:t>
            </a:fld>
            <a:endParaRPr lang="en-US">
              <a:solidFill>
                <a:schemeClr val="tx1"/>
              </a:solidFill>
            </a:endParaRPr>
          </a:p>
        </p:txBody>
      </p:sp>
    </p:spTree>
    <p:extLst>
      <p:ext uri="{BB962C8B-B14F-4D97-AF65-F5344CB8AC3E}">
        <p14:creationId xmlns:p14="http://schemas.microsoft.com/office/powerpoint/2010/main" val="320205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4A871F8-A593-4608-DA8C-C1CEAEE9022F}"/>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Capital Budgeting</a:t>
            </a:r>
            <a:endParaRPr 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6F02B33-B97E-389A-BA98-43286BBAEE29}"/>
              </a:ext>
            </a:extLst>
          </p:cNvPr>
          <p:cNvSpPr>
            <a:spLocks noGrp="1"/>
          </p:cNvSpPr>
          <p:nvPr>
            <p:ph idx="1"/>
          </p:nvPr>
        </p:nvSpPr>
        <p:spPr>
          <a:xfrm>
            <a:off x="3844616" y="2158254"/>
            <a:ext cx="7245103" cy="3600364"/>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For example, the capital budgeting process helps companies decide whether to purchase new equipment, expand their facilities, invest in new software, or take on other projects to improve the business on a long-term basis.   </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Therefore, companies use capital budgeting to assess a prospective project's lifetime cash inflows and outflows to determine the potential returns that the project would generate.</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921FABC-CFCC-1985-8841-7688CFFD8C14}"/>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4</a:t>
            </a:fld>
            <a:endParaRPr lang="en-US">
              <a:solidFill>
                <a:schemeClr val="tx1"/>
              </a:solidFill>
            </a:endParaRPr>
          </a:p>
        </p:txBody>
      </p:sp>
    </p:spTree>
    <p:extLst>
      <p:ext uri="{BB962C8B-B14F-4D97-AF65-F5344CB8AC3E}">
        <p14:creationId xmlns:p14="http://schemas.microsoft.com/office/powerpoint/2010/main" val="1555963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D114AB8-67E6-637C-EE32-A8A3C5358CF2}"/>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How Capital Budgeting Works</a:t>
            </a:r>
            <a:br>
              <a:rPr lang="en-GB" sz="3600" dirty="0"/>
            </a:br>
            <a:endParaRPr lang="en-US" sz="3600" dirty="0"/>
          </a:p>
        </p:txBody>
      </p:sp>
      <p:sp>
        <p:nvSpPr>
          <p:cNvPr id="3" name="Content Placeholder 2">
            <a:extLst>
              <a:ext uri="{FF2B5EF4-FFF2-40B4-BE49-F238E27FC236}">
                <a16:creationId xmlns:a16="http://schemas.microsoft.com/office/drawing/2014/main" id="{18D9C381-7E8E-48F5-1B15-B1D4FA02E61C}"/>
              </a:ext>
            </a:extLst>
          </p:cNvPr>
          <p:cNvSpPr>
            <a:spLocks noGrp="1"/>
          </p:cNvSpPr>
          <p:nvPr>
            <p:ph idx="1"/>
          </p:nvPr>
        </p:nvSpPr>
        <p:spPr>
          <a:xfrm>
            <a:off x="1440519" y="1420706"/>
            <a:ext cx="5514758" cy="4203259"/>
          </a:xfrm>
        </p:spPr>
        <p:txBody>
          <a:bodyPr anchor="ctr">
            <a:no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When a manager is considering a capital project, they will compare the rate of return the projects will earn against what the company pays for financing or obtain the debt it will use to pay for the project - or the weighted average cost of capital (WACC).  </a:t>
            </a:r>
          </a:p>
          <a:p>
            <a:r>
              <a:rPr lang="en-GB" sz="2000" dirty="0">
                <a:solidFill>
                  <a:schemeClr val="tx1">
                    <a:lumMod val="75000"/>
                    <a:lumOff val="25000"/>
                  </a:schemeClr>
                </a:solidFill>
                <a:latin typeface="Arial" panose="020B0604020202020204" pitchFamily="34" charset="0"/>
                <a:cs typeface="Arial" panose="020B0604020202020204" pitchFamily="34" charset="0"/>
              </a:rPr>
              <a:t>If the rate of return is greater than the company's weighted cost of capital (WACC), companies will decide to invest in the project.  </a:t>
            </a:r>
          </a:p>
          <a:p>
            <a:r>
              <a:rPr lang="en-GB" sz="2000" dirty="0">
                <a:solidFill>
                  <a:schemeClr val="tx1">
                    <a:lumMod val="75000"/>
                    <a:lumOff val="25000"/>
                  </a:schemeClr>
                </a:solidFill>
                <a:latin typeface="Arial" panose="020B0604020202020204" pitchFamily="34" charset="0"/>
                <a:cs typeface="Arial" panose="020B0604020202020204" pitchFamily="34" charset="0"/>
              </a:rPr>
              <a:t>If the project's rate of return is less than the weighted average cost of capital (WACC), the project may not be considered.</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203E2EBD-E2B6-49FB-3919-39BCDB86DE0D}"/>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5</a:t>
            </a:fld>
            <a:endParaRPr lang="en-US">
              <a:solidFill>
                <a:schemeClr val="tx1"/>
              </a:solidFill>
            </a:endParaRPr>
          </a:p>
        </p:txBody>
      </p:sp>
    </p:spTree>
    <p:extLst>
      <p:ext uri="{BB962C8B-B14F-4D97-AF65-F5344CB8AC3E}">
        <p14:creationId xmlns:p14="http://schemas.microsoft.com/office/powerpoint/2010/main" val="1695928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22DE418-9C3B-BA77-1F77-2B85D187E146}"/>
              </a:ext>
            </a:extLst>
          </p:cNvPr>
          <p:cNvSpPr>
            <a:spLocks noGrp="1"/>
          </p:cNvSpPr>
          <p:nvPr>
            <p:ph type="title"/>
          </p:nvPr>
        </p:nvSpPr>
        <p:spPr>
          <a:xfrm>
            <a:off x="3844616" y="881210"/>
            <a:ext cx="7417925" cy="1517035"/>
          </a:xfrm>
        </p:spPr>
        <p:txBody>
          <a:bodyPr>
            <a:normAutofit/>
          </a:bodyPr>
          <a:lstStyle/>
          <a:p>
            <a:r>
              <a:rPr lang="en-GB" sz="4400">
                <a:solidFill>
                  <a:schemeClr val="tx1">
                    <a:lumMod val="75000"/>
                    <a:lumOff val="25000"/>
                  </a:schemeClr>
                </a:solidFill>
                <a:latin typeface="Times New Roman" panose="02020603050405020304" pitchFamily="18" charset="0"/>
                <a:cs typeface="Times New Roman" panose="02020603050405020304" pitchFamily="18" charset="0"/>
              </a:rPr>
              <a:t>Capital Budgeting Techniques</a:t>
            </a:r>
            <a:br>
              <a:rPr lang="en-GB" sz="4400">
                <a:solidFill>
                  <a:schemeClr val="tx1">
                    <a:lumMod val="75000"/>
                    <a:lumOff val="25000"/>
                  </a:schemeClr>
                </a:solidFill>
                <a:latin typeface="Times New Roman" panose="02020603050405020304" pitchFamily="18" charset="0"/>
                <a:cs typeface="Times New Roman" panose="02020603050405020304" pitchFamily="18" charset="0"/>
              </a:rPr>
            </a:br>
            <a:endParaRPr lang="en-US" sz="440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CEC451-0D51-3057-5960-F639E3A96E11}"/>
              </a:ext>
            </a:extLst>
          </p:cNvPr>
          <p:cNvSpPr>
            <a:spLocks noGrp="1"/>
          </p:cNvSpPr>
          <p:nvPr>
            <p:ph idx="1"/>
          </p:nvPr>
        </p:nvSpPr>
        <p:spPr>
          <a:xfrm>
            <a:off x="3844616" y="1936376"/>
            <a:ext cx="7245103" cy="4098664"/>
          </a:xfrm>
        </p:spPr>
        <p:txBody>
          <a:bodyPr>
            <a:normAutofit lnSpcReduction="10000"/>
          </a:bodyPr>
          <a:lstStyle/>
          <a:p>
            <a:pPr>
              <a:lnSpc>
                <a:spcPct val="90000"/>
              </a:lnSpc>
              <a:buFont typeface="Wingdings" pitchFamily="2" charset="2"/>
              <a:buChar char="Ø"/>
            </a:pPr>
            <a:r>
              <a:rPr lang="en-GB" b="1" dirty="0">
                <a:solidFill>
                  <a:schemeClr val="tx1">
                    <a:lumMod val="75000"/>
                    <a:lumOff val="25000"/>
                  </a:schemeClr>
                </a:solidFill>
                <a:latin typeface="Arial" panose="020B0604020202020204" pitchFamily="34" charset="0"/>
                <a:cs typeface="Arial" panose="020B0604020202020204" pitchFamily="34" charset="0"/>
              </a:rPr>
              <a:t>Project costs </a:t>
            </a:r>
            <a:r>
              <a:rPr lang="en-GB" dirty="0">
                <a:solidFill>
                  <a:schemeClr val="tx1">
                    <a:lumMod val="75000"/>
                    <a:lumOff val="25000"/>
                  </a:schemeClr>
                </a:solidFill>
                <a:latin typeface="Arial" panose="020B0604020202020204" pitchFamily="34" charset="0"/>
                <a:cs typeface="Arial" panose="020B0604020202020204" pitchFamily="34" charset="0"/>
              </a:rPr>
              <a:t>- A company must determine how much money it needs to spend on a given project.  If a company is considering buying new equipment, the calculation needs to account for both the initial purchase price and any ongoing maintenance costs.  </a:t>
            </a:r>
          </a:p>
          <a:p>
            <a:pPr>
              <a:lnSpc>
                <a:spcPct val="90000"/>
              </a:lnSpc>
              <a:buFont typeface="Wingdings" pitchFamily="2" charset="2"/>
              <a:buChar char="Ø"/>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buFont typeface="Wingdings" pitchFamily="2" charset="2"/>
              <a:buChar char="Ø"/>
            </a:pPr>
            <a:r>
              <a:rPr lang="en-GB" b="1" dirty="0">
                <a:solidFill>
                  <a:schemeClr val="tx1">
                    <a:lumMod val="75000"/>
                    <a:lumOff val="25000"/>
                  </a:schemeClr>
                </a:solidFill>
                <a:latin typeface="Arial" panose="020B0604020202020204" pitchFamily="34" charset="0"/>
                <a:cs typeface="Arial" panose="020B0604020202020204" pitchFamily="34" charset="0"/>
              </a:rPr>
              <a:t> Payback period </a:t>
            </a:r>
            <a:r>
              <a:rPr lang="en-GB" dirty="0">
                <a:solidFill>
                  <a:schemeClr val="tx1">
                    <a:lumMod val="75000"/>
                    <a:lumOff val="25000"/>
                  </a:schemeClr>
                </a:solidFill>
                <a:latin typeface="Arial" panose="020B0604020202020204" pitchFamily="34" charset="0"/>
                <a:cs typeface="Arial" panose="020B0604020202020204" pitchFamily="34" charset="0"/>
              </a:rPr>
              <a:t>- A company must figure out how long it will take to recoup the money it spent on its initial investment. </a:t>
            </a:r>
          </a:p>
          <a:p>
            <a:pPr>
              <a:lnSpc>
                <a:spcPct val="90000"/>
              </a:lnSpc>
              <a:buFont typeface="Wingdings" pitchFamily="2" charset="2"/>
              <a:buChar char="Ø"/>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The payback period is calculated by taking the total costs of a given project and dividing it by the amount of cash it is expected to generate each year. </a:t>
            </a:r>
          </a:p>
          <a:p>
            <a:pPr marL="0" indent="0">
              <a:lnSpc>
                <a:spcPct val="90000"/>
              </a:lnSpc>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The payback period is an easy way to calculate the costs and provides insight into how much risk is associated with the project.</a:t>
            </a:r>
          </a:p>
          <a:p>
            <a:pPr>
              <a:lnSpc>
                <a:spcPct val="90000"/>
              </a:lnSpc>
            </a:pPr>
            <a:endParaRPr lang="en-US" dirty="0">
              <a:solidFill>
                <a:schemeClr val="tx1">
                  <a:lumMod val="75000"/>
                  <a:lumOff val="25000"/>
                </a:schemeClr>
              </a:solidFill>
            </a:endParaRPr>
          </a:p>
        </p:txBody>
      </p:sp>
      <p:sp>
        <p:nvSpPr>
          <p:cNvPr id="4" name="Slide Number Placeholder 3">
            <a:extLst>
              <a:ext uri="{FF2B5EF4-FFF2-40B4-BE49-F238E27FC236}">
                <a16:creationId xmlns:a16="http://schemas.microsoft.com/office/drawing/2014/main" id="{1E996012-00B2-D04D-41D5-192C46144648}"/>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6</a:t>
            </a:fld>
            <a:endParaRPr lang="en-US">
              <a:solidFill>
                <a:schemeClr val="tx1"/>
              </a:solidFill>
            </a:endParaRPr>
          </a:p>
        </p:txBody>
      </p:sp>
    </p:spTree>
    <p:extLst>
      <p:ext uri="{BB962C8B-B14F-4D97-AF65-F5344CB8AC3E}">
        <p14:creationId xmlns:p14="http://schemas.microsoft.com/office/powerpoint/2010/main" val="2997297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4E02FA0-09B7-6733-557D-F5836E2F3CF1}"/>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Capital Budgeting Techniques</a:t>
            </a:r>
            <a:endParaRPr lang="en-US"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B3D367-BBDE-C6D7-593E-37BBEEA16CDE}"/>
              </a:ext>
            </a:extLst>
          </p:cNvPr>
          <p:cNvSpPr>
            <a:spLocks noGrp="1"/>
          </p:cNvSpPr>
          <p:nvPr>
            <p:ph idx="1"/>
          </p:nvPr>
        </p:nvSpPr>
        <p:spPr>
          <a:xfrm>
            <a:off x="1440519" y="1420706"/>
            <a:ext cx="5514758" cy="4415318"/>
          </a:xfrm>
        </p:spPr>
        <p:txBody>
          <a:bodyPr anchor="ctr">
            <a:normAutofit/>
          </a:bodyPr>
          <a:lstStyle/>
          <a:p>
            <a:pPr>
              <a:buFont typeface="Wingdings" pitchFamily="2" charset="2"/>
              <a:buChar char="Ø"/>
            </a:pPr>
            <a:r>
              <a:rPr lang="en-GB" b="1" dirty="0">
                <a:solidFill>
                  <a:schemeClr val="tx1">
                    <a:lumMod val="75000"/>
                    <a:lumOff val="25000"/>
                  </a:schemeClr>
                </a:solidFill>
                <a:latin typeface="Arial" panose="020B0604020202020204" pitchFamily="34" charset="0"/>
                <a:cs typeface="Arial" panose="020B0604020202020204" pitchFamily="34" charset="0"/>
              </a:rPr>
              <a:t>Net present value </a:t>
            </a:r>
            <a:r>
              <a:rPr lang="en-GB" dirty="0">
                <a:solidFill>
                  <a:schemeClr val="tx1">
                    <a:lumMod val="75000"/>
                    <a:lumOff val="25000"/>
                  </a:schemeClr>
                </a:solidFill>
                <a:latin typeface="Arial" panose="020B0604020202020204" pitchFamily="34" charset="0"/>
                <a:cs typeface="Arial" panose="020B0604020202020204" pitchFamily="34" charset="0"/>
              </a:rPr>
              <a:t>- Net present value is used to compare the difference between the cost of a project and the cash flow it is expected to generate. Since money has the ability to generate a return, money is deemed to be worth more when it is received sooner.  Thus, future cash flow is discounted to compensate for its lower value of the cash that's currently available.  </a:t>
            </a:r>
          </a:p>
          <a:p>
            <a:pPr>
              <a:buFont typeface="Wingdings" pitchFamily="2" charset="2"/>
              <a:buChar char="Ø"/>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a:buFont typeface="Wingdings" pitchFamily="2" charset="2"/>
              <a:buChar char="Ø"/>
            </a:pPr>
            <a:r>
              <a:rPr lang="en-GB" b="1" dirty="0">
                <a:solidFill>
                  <a:schemeClr val="tx1">
                    <a:lumMod val="75000"/>
                    <a:lumOff val="25000"/>
                  </a:schemeClr>
                </a:solidFill>
                <a:latin typeface="Arial" panose="020B0604020202020204" pitchFamily="34" charset="0"/>
                <a:cs typeface="Arial" panose="020B0604020202020204" pitchFamily="34" charset="0"/>
              </a:rPr>
              <a:t>Internal rate of return </a:t>
            </a:r>
            <a:r>
              <a:rPr lang="en-GB" dirty="0">
                <a:solidFill>
                  <a:schemeClr val="tx1">
                    <a:lumMod val="75000"/>
                    <a:lumOff val="25000"/>
                  </a:schemeClr>
                </a:solidFill>
                <a:latin typeface="Arial" panose="020B0604020202020204" pitchFamily="34" charset="0"/>
                <a:cs typeface="Arial" panose="020B0604020202020204" pitchFamily="34" charset="0"/>
              </a:rPr>
              <a:t>- The internal rate of return is the rate at which an investment approaches the breakeven point.  </a:t>
            </a:r>
          </a:p>
          <a:p>
            <a:endParaRPr lang="en-US" dirty="0">
              <a:solidFill>
                <a:schemeClr val="tx1">
                  <a:lumMod val="75000"/>
                  <a:lumOff val="25000"/>
                </a:schemeClr>
              </a:solidFill>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C00B2DBE-06D6-86D7-8735-16A9FE61A38C}"/>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7</a:t>
            </a:fld>
            <a:endParaRPr lang="en-US">
              <a:solidFill>
                <a:schemeClr val="tx1"/>
              </a:solidFill>
            </a:endParaRPr>
          </a:p>
        </p:txBody>
      </p:sp>
    </p:spTree>
    <p:extLst>
      <p:ext uri="{BB962C8B-B14F-4D97-AF65-F5344CB8AC3E}">
        <p14:creationId xmlns:p14="http://schemas.microsoft.com/office/powerpoint/2010/main" val="328203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E6D6903-6E16-8E1F-1286-F301E8955F20}"/>
              </a:ext>
            </a:extLst>
          </p:cNvPr>
          <p:cNvSpPr>
            <a:spLocks noGrp="1"/>
          </p:cNvSpPr>
          <p:nvPr>
            <p:ph type="title"/>
          </p:nvPr>
        </p:nvSpPr>
        <p:spPr>
          <a:xfrm>
            <a:off x="3844616" y="881210"/>
            <a:ext cx="7417925" cy="1517035"/>
          </a:xfrm>
        </p:spPr>
        <p:txBody>
          <a:bodyPr>
            <a:normAutofit/>
          </a:bodyPr>
          <a:lstStyle/>
          <a:p>
            <a:r>
              <a:rPr lang="en-GB" sz="3700" dirty="0">
                <a:solidFill>
                  <a:schemeClr val="tx1">
                    <a:lumMod val="75000"/>
                    <a:lumOff val="25000"/>
                  </a:schemeClr>
                </a:solidFill>
                <a:latin typeface="Times New Roman" panose="02020603050405020304" pitchFamily="18" charset="0"/>
                <a:cs typeface="Times New Roman" panose="02020603050405020304" pitchFamily="18" charset="0"/>
              </a:rPr>
              <a:t>Capital Budgeting Techniques </a:t>
            </a:r>
            <a:br>
              <a:rPr lang="en-GB" sz="3700" dirty="0">
                <a:solidFill>
                  <a:schemeClr val="tx1">
                    <a:lumMod val="75000"/>
                    <a:lumOff val="25000"/>
                  </a:schemeClr>
                </a:solidFill>
                <a:latin typeface="Times New Roman" panose="02020603050405020304" pitchFamily="18" charset="0"/>
                <a:cs typeface="Times New Roman" panose="02020603050405020304" pitchFamily="18" charset="0"/>
              </a:rPr>
            </a:br>
            <a:endParaRPr lang="en-US" sz="37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62111C-36A9-B2F6-00FE-C5C95C259892}"/>
              </a:ext>
            </a:extLst>
          </p:cNvPr>
          <p:cNvSpPr>
            <a:spLocks noGrp="1"/>
          </p:cNvSpPr>
          <p:nvPr>
            <p:ph idx="1"/>
          </p:nvPr>
        </p:nvSpPr>
        <p:spPr>
          <a:xfrm>
            <a:off x="3844616" y="1963271"/>
            <a:ext cx="7245103" cy="3795346"/>
          </a:xfrm>
        </p:spPr>
        <p:txBody>
          <a:bodyPr>
            <a:normAutofit/>
          </a:bodyPr>
          <a:lstStyle/>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The five techniques we will discuss:</a:t>
            </a:r>
          </a:p>
          <a:p>
            <a:r>
              <a:rPr lang="en-GB" sz="2000" dirty="0">
                <a:solidFill>
                  <a:schemeClr val="tx1">
                    <a:lumMod val="75000"/>
                    <a:lumOff val="25000"/>
                  </a:schemeClr>
                </a:solidFill>
                <a:latin typeface="Arial" panose="020B0604020202020204" pitchFamily="34" charset="0"/>
                <a:cs typeface="Arial" panose="020B0604020202020204" pitchFamily="34" charset="0"/>
              </a:rPr>
              <a:t>Payback Period</a:t>
            </a:r>
          </a:p>
          <a:p>
            <a:r>
              <a:rPr lang="en-GB" sz="2000" dirty="0">
                <a:solidFill>
                  <a:schemeClr val="tx1">
                    <a:lumMod val="75000"/>
                    <a:lumOff val="25000"/>
                  </a:schemeClr>
                </a:solidFill>
                <a:latin typeface="Arial" panose="020B0604020202020204" pitchFamily="34" charset="0"/>
                <a:cs typeface="Arial" panose="020B0604020202020204" pitchFamily="34" charset="0"/>
              </a:rPr>
              <a:t>Accounting Rate of Return (ARR)</a:t>
            </a:r>
          </a:p>
          <a:p>
            <a:r>
              <a:rPr lang="en-GB" sz="2000" dirty="0">
                <a:solidFill>
                  <a:schemeClr val="tx1">
                    <a:lumMod val="75000"/>
                    <a:lumOff val="25000"/>
                  </a:schemeClr>
                </a:solidFill>
                <a:latin typeface="Arial" panose="020B0604020202020204" pitchFamily="34" charset="0"/>
                <a:cs typeface="Arial" panose="020B0604020202020204" pitchFamily="34" charset="0"/>
              </a:rPr>
              <a:t>Profitability Index (PI)</a:t>
            </a:r>
          </a:p>
          <a:p>
            <a:r>
              <a:rPr lang="en-GB" sz="2000" dirty="0">
                <a:solidFill>
                  <a:schemeClr val="tx1">
                    <a:lumMod val="75000"/>
                    <a:lumOff val="25000"/>
                  </a:schemeClr>
                </a:solidFill>
                <a:latin typeface="Arial" panose="020B0604020202020204" pitchFamily="34" charset="0"/>
                <a:cs typeface="Arial" panose="020B0604020202020204" pitchFamily="34" charset="0"/>
              </a:rPr>
              <a:t>Net Present Value (NPV)</a:t>
            </a:r>
          </a:p>
          <a:p>
            <a:r>
              <a:rPr lang="en-GB" sz="2000" dirty="0">
                <a:solidFill>
                  <a:schemeClr val="tx1">
                    <a:lumMod val="75000"/>
                    <a:lumOff val="25000"/>
                  </a:schemeClr>
                </a:solidFill>
                <a:latin typeface="Arial" panose="020B0604020202020204" pitchFamily="34" charset="0"/>
                <a:cs typeface="Arial" panose="020B0604020202020204" pitchFamily="34" charset="0"/>
              </a:rPr>
              <a:t>Internal Rate of Return (IRR)</a:t>
            </a:r>
          </a:p>
          <a:p>
            <a:pPr marL="0" indent="0">
              <a:buNone/>
            </a:pPr>
            <a:endParaRPr lang="en-US" dirty="0">
              <a:solidFill>
                <a:schemeClr val="tx1">
                  <a:lumMod val="75000"/>
                  <a:lumOff val="25000"/>
                </a:schemeClr>
              </a:solidFill>
            </a:endParaRPr>
          </a:p>
        </p:txBody>
      </p:sp>
      <p:sp>
        <p:nvSpPr>
          <p:cNvPr id="4" name="Slide Number Placeholder 3">
            <a:extLst>
              <a:ext uri="{FF2B5EF4-FFF2-40B4-BE49-F238E27FC236}">
                <a16:creationId xmlns:a16="http://schemas.microsoft.com/office/drawing/2014/main" id="{69938A6A-D105-08E6-0085-BC0BEEF0DE80}"/>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8</a:t>
            </a:fld>
            <a:endParaRPr lang="en-US">
              <a:solidFill>
                <a:schemeClr val="tx1"/>
              </a:solidFill>
            </a:endParaRPr>
          </a:p>
        </p:txBody>
      </p:sp>
    </p:spTree>
    <p:extLst>
      <p:ext uri="{BB962C8B-B14F-4D97-AF65-F5344CB8AC3E}">
        <p14:creationId xmlns:p14="http://schemas.microsoft.com/office/powerpoint/2010/main" val="836774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1C8A866-9FBE-BB85-FBF9-21BA2824A97B}"/>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Payback Period</a:t>
            </a:r>
            <a:br>
              <a:rPr lang="en-GB">
                <a:solidFill>
                  <a:schemeClr val="tx1">
                    <a:lumMod val="75000"/>
                    <a:lumOff val="25000"/>
                  </a:schemeClr>
                </a:solidFill>
                <a:latin typeface="Times New Roman" panose="02020603050405020304" pitchFamily="18" charset="0"/>
                <a:cs typeface="Times New Roman" panose="02020603050405020304" pitchFamily="18" charset="0"/>
              </a:rPr>
            </a:br>
            <a:endParaRPr lang="en-US">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AD0D34-68D2-DFBE-8B15-2318D7BF715F}"/>
              </a:ext>
            </a:extLst>
          </p:cNvPr>
          <p:cNvSpPr>
            <a:spLocks noGrp="1"/>
          </p:cNvSpPr>
          <p:nvPr>
            <p:ph idx="1"/>
          </p:nvPr>
        </p:nvSpPr>
        <p:spPr>
          <a:xfrm>
            <a:off x="3844616" y="1705088"/>
            <a:ext cx="7245103" cy="4053530"/>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payback period technique is often considered the simplest capital budgeting method and one of the most widely used to appraise investments.</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It offers managers a quick way to gauge how well a project will perform by calculating the amount of time it will take to recoup any funds put into the project.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301F744-766B-5123-EF96-5012C12335B3}"/>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9</a:t>
            </a:fld>
            <a:endParaRPr lang="en-US">
              <a:solidFill>
                <a:schemeClr val="tx1"/>
              </a:solidFill>
            </a:endParaRPr>
          </a:p>
        </p:txBody>
      </p:sp>
    </p:spTree>
    <p:extLst>
      <p:ext uri="{BB962C8B-B14F-4D97-AF65-F5344CB8AC3E}">
        <p14:creationId xmlns:p14="http://schemas.microsoft.com/office/powerpoint/2010/main" val="910562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D9A46F9-F9E3-1A98-0D98-CEF07E4960BD}"/>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How to Calculate the Payback Period</a:t>
            </a:r>
            <a:br>
              <a:rPr lang="en-GB" sz="3600"/>
            </a:br>
            <a:endParaRPr lang="en-US" sz="3600"/>
          </a:p>
        </p:txBody>
      </p:sp>
      <p:sp>
        <p:nvSpPr>
          <p:cNvPr id="3" name="Content Placeholder 2">
            <a:extLst>
              <a:ext uri="{FF2B5EF4-FFF2-40B4-BE49-F238E27FC236}">
                <a16:creationId xmlns:a16="http://schemas.microsoft.com/office/drawing/2014/main" id="{4E015986-D545-C8F6-ECBB-F2BEC7463960}"/>
              </a:ext>
            </a:extLst>
          </p:cNvPr>
          <p:cNvSpPr>
            <a:spLocks noGrp="1"/>
          </p:cNvSpPr>
          <p:nvPr>
            <p:ph idx="1"/>
          </p:nvPr>
        </p:nvSpPr>
        <p:spPr>
          <a:xfrm>
            <a:off x="1440519" y="1019596"/>
            <a:ext cx="5514758" cy="4968771"/>
          </a:xfrm>
        </p:spPr>
        <p:txBody>
          <a:bodyPr anchor="ctr">
            <a:normAutofit/>
          </a:bodyPr>
          <a:lstStyle/>
          <a:p>
            <a:r>
              <a:rPr lang="en-GB" dirty="0">
                <a:solidFill>
                  <a:schemeClr val="tx1">
                    <a:lumMod val="75000"/>
                    <a:lumOff val="25000"/>
                  </a:schemeClr>
                </a:solidFill>
                <a:latin typeface="Arial" panose="020B0604020202020204" pitchFamily="34" charset="0"/>
                <a:cs typeface="Arial" panose="020B0604020202020204" pitchFamily="34" charset="0"/>
              </a:rPr>
              <a:t>The payback period is calculated by taking the total costs of a given project and dividing it by the amount of cash it is expected to generate each year. </a:t>
            </a:r>
          </a:p>
          <a:p>
            <a:r>
              <a:rPr lang="en-GB" dirty="0">
                <a:solidFill>
                  <a:schemeClr val="tx1">
                    <a:lumMod val="75000"/>
                    <a:lumOff val="25000"/>
                  </a:schemeClr>
                </a:solidFill>
                <a:latin typeface="Arial" panose="020B0604020202020204" pitchFamily="34" charset="0"/>
                <a:cs typeface="Arial" panose="020B0604020202020204" pitchFamily="34" charset="0"/>
              </a:rPr>
              <a:t>The shorter the payback, the more desirable the investment.  </a:t>
            </a:r>
          </a:p>
          <a:p>
            <a:r>
              <a:rPr lang="en-GB" dirty="0">
                <a:solidFill>
                  <a:schemeClr val="tx1">
                    <a:lumMod val="75000"/>
                    <a:lumOff val="25000"/>
                  </a:schemeClr>
                </a:solidFill>
                <a:latin typeface="Arial" panose="020B0604020202020204" pitchFamily="34" charset="0"/>
                <a:cs typeface="Arial" panose="020B0604020202020204" pitchFamily="34" charset="0"/>
              </a:rPr>
              <a:t>The longer the payback, the less desirable the investment or project is to the company. </a:t>
            </a:r>
          </a:p>
          <a:p>
            <a:r>
              <a:rPr lang="en-GB" dirty="0">
                <a:solidFill>
                  <a:schemeClr val="tx1">
                    <a:lumMod val="75000"/>
                    <a:lumOff val="25000"/>
                  </a:schemeClr>
                </a:solidFill>
                <a:latin typeface="Arial" panose="020B0604020202020204" pitchFamily="34" charset="0"/>
                <a:cs typeface="Arial" panose="020B0604020202020204" pitchFamily="34" charset="0"/>
              </a:rPr>
              <a:t>To calculate the payback period, use the following formula:</a:t>
            </a:r>
          </a:p>
          <a:p>
            <a:pPr marL="0" indent="0">
              <a:buNone/>
            </a:pPr>
            <a:r>
              <a:rPr lang="en-GB" dirty="0">
                <a:solidFill>
                  <a:schemeClr val="tx1">
                    <a:lumMod val="75000"/>
                    <a:lumOff val="25000"/>
                  </a:schemeClr>
                </a:solidFill>
                <a:latin typeface="Arial" panose="020B0604020202020204" pitchFamily="34" charset="0"/>
                <a:cs typeface="Arial" panose="020B0604020202020204" pitchFamily="34" charset="0"/>
              </a:rPr>
              <a:t>Payback Period = Amount to be initially invested / Estimated Annual Net Cash in flow </a:t>
            </a:r>
          </a:p>
          <a:p>
            <a:pPr marL="0" indent="0">
              <a:buNone/>
            </a:pPr>
            <a:endParaRPr lang="en-US" dirty="0">
              <a:solidFill>
                <a:schemeClr val="tx1">
                  <a:lumMod val="75000"/>
                  <a:lumOff val="25000"/>
                </a:schemeClr>
              </a:solidFill>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0CCE907E-F8D0-525E-14F8-1A900180495B}"/>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10</a:t>
            </a:fld>
            <a:endParaRPr lang="en-US">
              <a:solidFill>
                <a:schemeClr val="tx1"/>
              </a:solidFill>
            </a:endParaRPr>
          </a:p>
        </p:txBody>
      </p:sp>
    </p:spTree>
    <p:extLst>
      <p:ext uri="{BB962C8B-B14F-4D97-AF65-F5344CB8AC3E}">
        <p14:creationId xmlns:p14="http://schemas.microsoft.com/office/powerpoint/2010/main" val="2312632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42CE3B7-7BA2-6815-26E5-9FA6B869A4C7}"/>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Payback Period Example</a:t>
            </a:r>
            <a:br>
              <a:rPr lang="en-GB">
                <a:solidFill>
                  <a:schemeClr val="tx1">
                    <a:lumMod val="75000"/>
                    <a:lumOff val="25000"/>
                  </a:schemeClr>
                </a:solidFill>
              </a:rPr>
            </a:br>
            <a:endParaRPr lang="en-US">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9C606A3-32AF-D9BE-C62B-D664430F0DB9}"/>
              </a:ext>
            </a:extLst>
          </p:cNvPr>
          <p:cNvSpPr>
            <a:spLocks noGrp="1"/>
          </p:cNvSpPr>
          <p:nvPr>
            <p:ph idx="1"/>
          </p:nvPr>
        </p:nvSpPr>
        <p:spPr>
          <a:xfrm>
            <a:off x="3844616" y="1613648"/>
            <a:ext cx="7245103" cy="4144970"/>
          </a:xfrm>
        </p:spPr>
        <p:txBody>
          <a:bodyPr>
            <a:normAutofit/>
          </a:bodyPr>
          <a:lstStyle/>
          <a:p>
            <a:r>
              <a:rPr lang="en-GB" sz="1700" dirty="0">
                <a:solidFill>
                  <a:schemeClr val="tx1">
                    <a:lumMod val="75000"/>
                    <a:lumOff val="25000"/>
                  </a:schemeClr>
                </a:solidFill>
                <a:latin typeface="Arial" panose="020B0604020202020204" pitchFamily="34" charset="0"/>
                <a:cs typeface="Arial" panose="020B0604020202020204" pitchFamily="34" charset="0"/>
              </a:rPr>
              <a:t>Let's take a look at an example.  Your company is considering two projects. </a:t>
            </a:r>
          </a:p>
          <a:p>
            <a:r>
              <a:rPr lang="en-GB" sz="1700" dirty="0">
                <a:solidFill>
                  <a:schemeClr val="tx1">
                    <a:lumMod val="75000"/>
                    <a:lumOff val="25000"/>
                  </a:schemeClr>
                </a:solidFill>
                <a:latin typeface="Arial" panose="020B0604020202020204" pitchFamily="34" charset="0"/>
                <a:cs typeface="Arial" panose="020B0604020202020204" pitchFamily="34" charset="0"/>
              </a:rPr>
              <a:t>Project A - Costs $1 million and is expected to save the company $250,000 each year.  Divide $1 million by $250,000, and we get 4 years.  The payback period for this investment is 4 years. </a:t>
            </a:r>
          </a:p>
          <a:p>
            <a:r>
              <a:rPr lang="en-GB" sz="1700" dirty="0">
                <a:solidFill>
                  <a:schemeClr val="tx1">
                    <a:lumMod val="75000"/>
                    <a:lumOff val="25000"/>
                  </a:schemeClr>
                </a:solidFill>
                <a:latin typeface="Arial" panose="020B0604020202020204" pitchFamily="34" charset="0"/>
                <a:cs typeface="Arial" panose="020B0604020202020204" pitchFamily="34" charset="0"/>
              </a:rPr>
              <a:t>Project B - Costs $200,000 with no associated cash savings.  It will make the company $100,000 each year for the next 20 years or $2 million in total. If we divide $200,000 by $100,000, this project will take two years to pay off.</a:t>
            </a:r>
          </a:p>
          <a:p>
            <a:r>
              <a:rPr lang="en-GB" sz="1700" dirty="0">
                <a:solidFill>
                  <a:schemeClr val="tx1">
                    <a:lumMod val="75000"/>
                    <a:lumOff val="25000"/>
                  </a:schemeClr>
                </a:solidFill>
                <a:latin typeface="Arial" panose="020B0604020202020204" pitchFamily="34" charset="0"/>
                <a:cs typeface="Arial" panose="020B0604020202020204" pitchFamily="34" charset="0"/>
              </a:rPr>
              <a:t>Which project do you select?  Project A or B?  Project B will make the company twice as much money and take less time to pay back.  Therefore, based on the payback period method, the second project is better.  </a:t>
            </a:r>
          </a:p>
          <a:p>
            <a:endParaRPr lang="en-US" sz="1700" dirty="0">
              <a:solidFill>
                <a:schemeClr val="tx1">
                  <a:lumMod val="75000"/>
                  <a:lumOff val="25000"/>
                </a:schemeClr>
              </a:solidFill>
            </a:endParaRPr>
          </a:p>
        </p:txBody>
      </p:sp>
      <p:sp>
        <p:nvSpPr>
          <p:cNvPr id="4" name="Slide Number Placeholder 3">
            <a:extLst>
              <a:ext uri="{FF2B5EF4-FFF2-40B4-BE49-F238E27FC236}">
                <a16:creationId xmlns:a16="http://schemas.microsoft.com/office/drawing/2014/main" id="{0F925C37-4595-62F9-9457-28E00DFFE8C7}"/>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11</a:t>
            </a:fld>
            <a:endParaRPr lang="en-US">
              <a:solidFill>
                <a:schemeClr val="tx1"/>
              </a:solidFill>
            </a:endParaRPr>
          </a:p>
        </p:txBody>
      </p:sp>
    </p:spTree>
    <p:extLst>
      <p:ext uri="{BB962C8B-B14F-4D97-AF65-F5344CB8AC3E}">
        <p14:creationId xmlns:p14="http://schemas.microsoft.com/office/powerpoint/2010/main" val="1831761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5F7E1-A0E5-C51B-5928-951FDF7AFAE4}"/>
              </a:ext>
            </a:extLst>
          </p:cNvPr>
          <p:cNvSpPr>
            <a:spLocks noGrp="1"/>
          </p:cNvSpPr>
          <p:nvPr>
            <p:ph type="title"/>
          </p:nvPr>
        </p:nvSpPr>
        <p:spPr>
          <a:xfrm>
            <a:off x="3844616" y="881211"/>
            <a:ext cx="7417925" cy="1063500"/>
          </a:xfrm>
        </p:spPr>
        <p:txBody>
          <a:bodyPr>
            <a:normAutofit fontScale="90000"/>
          </a:bodyPr>
          <a:lstStyle/>
          <a:p>
            <a:r>
              <a:rPr lang="en-GB" dirty="0">
                <a:solidFill>
                  <a:schemeClr val="tx1">
                    <a:lumMod val="75000"/>
                    <a:lumOff val="25000"/>
                  </a:schemeClr>
                </a:solidFill>
              </a:rPr>
              <a:t>Exercise – Payback Period</a:t>
            </a:r>
          </a:p>
        </p:txBody>
      </p:sp>
      <p:sp>
        <p:nvSpPr>
          <p:cNvPr id="3" name="Content Placeholder 2">
            <a:extLst>
              <a:ext uri="{FF2B5EF4-FFF2-40B4-BE49-F238E27FC236}">
                <a16:creationId xmlns:a16="http://schemas.microsoft.com/office/drawing/2014/main" id="{2DDBD7B9-2604-46F5-C2AD-E177AD5C476C}"/>
              </a:ext>
            </a:extLst>
          </p:cNvPr>
          <p:cNvSpPr>
            <a:spLocks noGrp="1"/>
          </p:cNvSpPr>
          <p:nvPr>
            <p:ph idx="1"/>
          </p:nvPr>
        </p:nvSpPr>
        <p:spPr>
          <a:xfrm>
            <a:off x="3593206" y="1944712"/>
            <a:ext cx="7496513" cy="4089040"/>
          </a:xfrm>
        </p:spPr>
        <p:txBody>
          <a:bodyPr>
            <a:normAutofit/>
          </a:bodyPr>
          <a:lstStyle/>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Project A</a:t>
            </a:r>
            <a:r>
              <a:rPr lang="en-GB" dirty="0">
                <a:solidFill>
                  <a:schemeClr val="tx1">
                    <a:lumMod val="75000"/>
                    <a:lumOff val="25000"/>
                  </a:schemeClr>
                </a:solidFill>
                <a:latin typeface="Arial" panose="020B0604020202020204" pitchFamily="34" charset="0"/>
                <a:cs typeface="Arial" panose="020B0604020202020204" pitchFamily="34" charset="0"/>
              </a:rPr>
              <a:t> has an investment in Solar panels for a factory of £150,000, the current monthly bill of £3,000 for energy and the expected savings after installation is 40% of the energy bill</a:t>
            </a:r>
          </a:p>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Project B</a:t>
            </a:r>
            <a:r>
              <a:rPr lang="en-GB" dirty="0">
                <a:solidFill>
                  <a:schemeClr val="tx1">
                    <a:lumMod val="75000"/>
                    <a:lumOff val="25000"/>
                  </a:schemeClr>
                </a:solidFill>
                <a:latin typeface="Arial" panose="020B0604020202020204" pitchFamily="34" charset="0"/>
                <a:cs typeface="Arial" panose="020B0604020202020204" pitchFamily="34" charset="0"/>
              </a:rPr>
              <a:t> has an investment in a new production line of £1,000,000 to cope with  a demand for additional capacity for a new customer, this will allow additional sales of 12,000 units per year and a sales price of £100 per unit and a net cash flow increase of 20% per item sold</a:t>
            </a:r>
          </a:p>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Project C</a:t>
            </a:r>
            <a:r>
              <a:rPr lang="en-GB" dirty="0">
                <a:solidFill>
                  <a:schemeClr val="tx1">
                    <a:lumMod val="75000"/>
                    <a:lumOff val="25000"/>
                  </a:schemeClr>
                </a:solidFill>
                <a:latin typeface="Arial" panose="020B0604020202020204" pitchFamily="34" charset="0"/>
                <a:cs typeface="Arial" panose="020B0604020202020204" pitchFamily="34" charset="0"/>
              </a:rPr>
              <a:t> has an investment of £50,000 in improved tooling on a current line which produces 5,000 units per year.  This improvement will increase capacity by 20%.  The product has a sales price of £150 per unit and a net cash flow increase of 15% per item.</a:t>
            </a:r>
          </a:p>
          <a:p>
            <a:pPr>
              <a:lnSpc>
                <a:spcPct val="90000"/>
              </a:lnSpc>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Calculate the payback period for each of the projects </a:t>
            </a:r>
          </a:p>
        </p:txBody>
      </p:sp>
      <p:sp>
        <p:nvSpPr>
          <p:cNvPr id="4" name="Slide Number Placeholder 3">
            <a:extLst>
              <a:ext uri="{FF2B5EF4-FFF2-40B4-BE49-F238E27FC236}">
                <a16:creationId xmlns:a16="http://schemas.microsoft.com/office/drawing/2014/main" id="{05D9D8D4-54D8-D8A8-1940-2751D8A28B59}"/>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12</a:t>
            </a:fld>
            <a:endParaRPr lang="en-GB">
              <a:solidFill>
                <a:schemeClr val="tx1"/>
              </a:solidFill>
            </a:endParaRPr>
          </a:p>
        </p:txBody>
      </p:sp>
    </p:spTree>
    <p:extLst>
      <p:ext uri="{BB962C8B-B14F-4D97-AF65-F5344CB8AC3E}">
        <p14:creationId xmlns:p14="http://schemas.microsoft.com/office/powerpoint/2010/main" val="994632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7851B-A35D-86D4-1798-A53F7D4C103D}"/>
              </a:ext>
            </a:extLst>
          </p:cNvPr>
          <p:cNvSpPr>
            <a:spLocks noGrp="1"/>
          </p:cNvSpPr>
          <p:nvPr>
            <p:ph type="title"/>
          </p:nvPr>
        </p:nvSpPr>
        <p:spPr>
          <a:xfrm>
            <a:off x="3844616" y="881211"/>
            <a:ext cx="7417925" cy="921832"/>
          </a:xfrm>
        </p:spPr>
        <p:txBody>
          <a:bodyPr>
            <a:normAutofit fontScale="90000"/>
          </a:bodyPr>
          <a:lstStyle/>
          <a:p>
            <a:r>
              <a:rPr lang="en-GB">
                <a:solidFill>
                  <a:schemeClr val="tx1">
                    <a:lumMod val="75000"/>
                    <a:lumOff val="25000"/>
                  </a:schemeClr>
                </a:solidFill>
              </a:rPr>
              <a:t>Payback Period – Activity Solution</a:t>
            </a:r>
          </a:p>
        </p:txBody>
      </p:sp>
      <p:sp>
        <p:nvSpPr>
          <p:cNvPr id="3" name="Content Placeholder 2">
            <a:extLst>
              <a:ext uri="{FF2B5EF4-FFF2-40B4-BE49-F238E27FC236}">
                <a16:creationId xmlns:a16="http://schemas.microsoft.com/office/drawing/2014/main" id="{400557DE-C764-A6F7-C443-2240E99706B2}"/>
              </a:ext>
            </a:extLst>
          </p:cNvPr>
          <p:cNvSpPr>
            <a:spLocks noGrp="1"/>
          </p:cNvSpPr>
          <p:nvPr>
            <p:ph idx="1"/>
          </p:nvPr>
        </p:nvSpPr>
        <p:spPr>
          <a:xfrm>
            <a:off x="3372466" y="2157212"/>
            <a:ext cx="8198781" cy="3601406"/>
          </a:xfrm>
        </p:spPr>
        <p:txBody>
          <a:bodyPr>
            <a:normAutofit/>
          </a:bodyPr>
          <a:lstStyle/>
          <a:p>
            <a:pPr>
              <a:lnSpc>
                <a:spcPct val="90000"/>
              </a:lnSpc>
            </a:pPr>
            <a:endParaRPr lang="en-GB" sz="1500" dirty="0">
              <a:solidFill>
                <a:schemeClr val="tx1">
                  <a:lumMod val="75000"/>
                  <a:lumOff val="25000"/>
                </a:schemeClr>
              </a:solidFill>
            </a:endParaRPr>
          </a:p>
          <a:p>
            <a:pPr marL="0" indent="0">
              <a:lnSpc>
                <a:spcPct val="90000"/>
              </a:lnSpc>
              <a:buNone/>
            </a:pPr>
            <a:r>
              <a:rPr lang="en-GB" sz="1500" dirty="0">
                <a:solidFill>
                  <a:schemeClr val="tx1">
                    <a:lumMod val="75000"/>
                    <a:lumOff val="25000"/>
                  </a:schemeClr>
                </a:solidFill>
              </a:rPr>
              <a:t>			</a:t>
            </a:r>
            <a:r>
              <a:rPr lang="en-GB" sz="1500" b="1" dirty="0">
                <a:solidFill>
                  <a:schemeClr val="tx1">
                    <a:lumMod val="75000"/>
                    <a:lumOff val="25000"/>
                  </a:schemeClr>
                </a:solidFill>
              </a:rPr>
              <a:t>Project A	       	 Project B		Project C</a:t>
            </a:r>
          </a:p>
          <a:p>
            <a:pPr marL="0" indent="0">
              <a:lnSpc>
                <a:spcPct val="90000"/>
              </a:lnSpc>
              <a:buNone/>
            </a:pPr>
            <a:r>
              <a:rPr lang="en-GB" sz="1500" dirty="0">
                <a:solidFill>
                  <a:schemeClr val="tx1">
                    <a:lumMod val="75000"/>
                    <a:lumOff val="25000"/>
                  </a:schemeClr>
                </a:solidFill>
              </a:rPr>
              <a:t>			£	       	 £		£</a:t>
            </a:r>
          </a:p>
          <a:p>
            <a:pPr marL="0" indent="0">
              <a:lnSpc>
                <a:spcPct val="90000"/>
              </a:lnSpc>
              <a:buNone/>
            </a:pPr>
            <a:r>
              <a:rPr lang="en-GB" sz="1500" b="1" dirty="0">
                <a:solidFill>
                  <a:schemeClr val="tx1">
                    <a:lumMod val="75000"/>
                    <a:lumOff val="25000"/>
                  </a:schemeClr>
                </a:solidFill>
              </a:rPr>
              <a:t>Project Investment</a:t>
            </a:r>
            <a:r>
              <a:rPr lang="en-GB" sz="1500" dirty="0">
                <a:solidFill>
                  <a:schemeClr val="tx1">
                    <a:lumMod val="75000"/>
                    <a:lumOff val="25000"/>
                  </a:schemeClr>
                </a:solidFill>
              </a:rPr>
              <a:t>		150,000	        	1,000,000		50,000</a:t>
            </a:r>
          </a:p>
          <a:p>
            <a:pPr marL="0" indent="0">
              <a:lnSpc>
                <a:spcPct val="90000"/>
              </a:lnSpc>
              <a:buNone/>
            </a:pPr>
            <a:r>
              <a:rPr lang="en-GB" sz="1500" b="1" dirty="0">
                <a:solidFill>
                  <a:schemeClr val="tx1">
                    <a:lumMod val="75000"/>
                    <a:lumOff val="25000"/>
                  </a:schemeClr>
                </a:solidFill>
              </a:rPr>
              <a:t>Net Cashflow per year	</a:t>
            </a:r>
            <a:r>
              <a:rPr lang="en-GB" sz="1500" dirty="0">
                <a:solidFill>
                  <a:schemeClr val="tx1">
                    <a:lumMod val="75000"/>
                    <a:lumOff val="25000"/>
                  </a:schemeClr>
                </a:solidFill>
              </a:rPr>
              <a:t>14,400	           	240,000		22,500</a:t>
            </a:r>
          </a:p>
          <a:p>
            <a:pPr marL="0" indent="0">
              <a:lnSpc>
                <a:spcPct val="90000"/>
              </a:lnSpc>
              <a:buNone/>
            </a:pPr>
            <a:r>
              <a:rPr lang="en-GB" sz="1500" b="1" dirty="0">
                <a:solidFill>
                  <a:schemeClr val="tx1">
                    <a:lumMod val="75000"/>
                    <a:lumOff val="25000"/>
                  </a:schemeClr>
                </a:solidFill>
              </a:rPr>
              <a:t>Payback Period	</a:t>
            </a:r>
            <a:r>
              <a:rPr lang="en-GB" sz="1500" dirty="0">
                <a:solidFill>
                  <a:schemeClr val="tx1">
                    <a:lumMod val="75000"/>
                    <a:lumOff val="25000"/>
                  </a:schemeClr>
                </a:solidFill>
              </a:rPr>
              <a:t>	</a:t>
            </a:r>
            <a:r>
              <a:rPr lang="en-GB" sz="1500" b="1" dirty="0">
                <a:solidFill>
                  <a:schemeClr val="tx1">
                    <a:lumMod val="75000"/>
                    <a:lumOff val="25000"/>
                  </a:schemeClr>
                </a:solidFill>
              </a:rPr>
              <a:t>10.41 years     	4.16 years	2.22 years</a:t>
            </a:r>
          </a:p>
          <a:p>
            <a:pPr marL="0" indent="0">
              <a:lnSpc>
                <a:spcPct val="90000"/>
              </a:lnSpc>
              <a:buNone/>
            </a:pPr>
            <a:endParaRPr lang="en-GB" sz="1500" b="1" dirty="0">
              <a:solidFill>
                <a:schemeClr val="tx1">
                  <a:lumMod val="75000"/>
                  <a:lumOff val="25000"/>
                </a:schemeClr>
              </a:solidFill>
            </a:endParaRPr>
          </a:p>
          <a:p>
            <a:pPr marL="0" indent="0">
              <a:lnSpc>
                <a:spcPct val="90000"/>
              </a:lnSpc>
              <a:buNone/>
            </a:pPr>
            <a:endParaRPr lang="en-GB" sz="1500" b="1" dirty="0">
              <a:solidFill>
                <a:schemeClr val="tx1">
                  <a:lumMod val="75000"/>
                  <a:lumOff val="25000"/>
                </a:schemeClr>
              </a:solidFill>
            </a:endParaRPr>
          </a:p>
          <a:p>
            <a:pPr marL="0" indent="0">
              <a:lnSpc>
                <a:spcPct val="90000"/>
              </a:lnSpc>
              <a:buNone/>
            </a:pPr>
            <a:r>
              <a:rPr lang="en-GB" sz="1500" b="1" dirty="0">
                <a:solidFill>
                  <a:schemeClr val="tx1">
                    <a:lumMod val="75000"/>
                    <a:lumOff val="25000"/>
                  </a:schemeClr>
                </a:solidFill>
              </a:rPr>
              <a:t>Which Project should proceed?</a:t>
            </a:r>
          </a:p>
          <a:p>
            <a:pPr marL="0" indent="0">
              <a:lnSpc>
                <a:spcPct val="90000"/>
              </a:lnSpc>
              <a:buNone/>
            </a:pPr>
            <a:r>
              <a:rPr lang="en-GB" sz="1500" b="1" dirty="0">
                <a:solidFill>
                  <a:schemeClr val="tx1">
                    <a:lumMod val="75000"/>
                    <a:lumOff val="25000"/>
                  </a:schemeClr>
                </a:solidFill>
              </a:rPr>
              <a:t>What other factors should we take into account?</a:t>
            </a:r>
          </a:p>
        </p:txBody>
      </p:sp>
      <p:sp>
        <p:nvSpPr>
          <p:cNvPr id="4" name="Slide Number Placeholder 3">
            <a:extLst>
              <a:ext uri="{FF2B5EF4-FFF2-40B4-BE49-F238E27FC236}">
                <a16:creationId xmlns:a16="http://schemas.microsoft.com/office/drawing/2014/main" id="{AC5E6CA2-4F2A-B704-CE6D-450620AFE0EC}"/>
              </a:ext>
            </a:extLst>
          </p:cNvPr>
          <p:cNvSpPr>
            <a:spLocks noGrp="1"/>
          </p:cNvSpPr>
          <p:nvPr>
            <p:ph type="sldNum" sz="quarter" idx="12"/>
          </p:nvPr>
        </p:nvSpPr>
        <p:spPr>
          <a:xfrm>
            <a:off x="10388952" y="5872366"/>
            <a:ext cx="548640" cy="274320"/>
          </a:xfrm>
        </p:spPr>
        <p:txBody>
          <a:bodyPr>
            <a:normAutofit/>
          </a:bodyPr>
          <a:lstStyle/>
          <a:p>
            <a:pPr>
              <a:spcAft>
                <a:spcPts val="600"/>
              </a:spcAft>
            </a:pPr>
            <a:fld id="{5F0A09A3-96B8-4178-A0F9-EC62A2BD4C26}" type="slidenum">
              <a:rPr lang="en-GB">
                <a:solidFill>
                  <a:schemeClr val="tx1"/>
                </a:solidFill>
              </a:rPr>
              <a:pPr>
                <a:spcAft>
                  <a:spcPts val="600"/>
                </a:spcAft>
              </a:pPr>
              <a:t>13</a:t>
            </a:fld>
            <a:endParaRPr lang="en-GB">
              <a:solidFill>
                <a:schemeClr val="tx1"/>
              </a:solidFill>
            </a:endParaRPr>
          </a:p>
        </p:txBody>
      </p:sp>
    </p:spTree>
    <p:extLst>
      <p:ext uri="{BB962C8B-B14F-4D97-AF65-F5344CB8AC3E}">
        <p14:creationId xmlns:p14="http://schemas.microsoft.com/office/powerpoint/2010/main" val="1543791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7CF1453-5E5C-83E1-D3DB-D7CE482ECA78}"/>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Advantages of the Payback Method</a:t>
            </a:r>
            <a:br>
              <a:rPr lang="en-GB" sz="3600">
                <a:latin typeface="Times New Roman" panose="02020603050405020304" pitchFamily="18" charset="0"/>
                <a:cs typeface="Times New Roman" panose="02020603050405020304" pitchFamily="18" charset="0"/>
              </a:rPr>
            </a:br>
            <a:endParaRPr lang="en-US"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13916B3-1005-5C98-EE39-7908E65F1649}"/>
              </a:ext>
            </a:extLst>
          </p:cNvPr>
          <p:cNvSpPr>
            <a:spLocks noGrp="1"/>
          </p:cNvSpPr>
          <p:nvPr>
            <p:ph idx="1"/>
          </p:nvPr>
        </p:nvSpPr>
        <p:spPr>
          <a:xfrm>
            <a:off x="1000461" y="1420706"/>
            <a:ext cx="5954816" cy="4016587"/>
          </a:xfrm>
        </p:spPr>
        <p:txBody>
          <a:bodyPr anchor="ctr">
            <a:noAutofit/>
          </a:bodyPr>
          <a:lstStyle/>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 biggest advantage of using the payback method is it is not difficult to calculate or to understand.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Most importantly, it appeals to a basic human level of psychology.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Anyone who has made a substantial investment understands an initial period of anxiety concerning the investment risk.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The point where the investment has repaid its initial outlay is an important psychological landmark since it means the initial capital investment has not been lost.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Thus, the payback period becomes an extremely important technique when a company has liquidity constraints or severe limitations on financing availability.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This technique is also useful for projects that have a short life and require quick repayment of investment. </a:t>
            </a:r>
            <a:endParaRPr lang="en-US"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EB1E8300-0BA5-2AB3-6A38-F1D19053C1F7}"/>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14</a:t>
            </a:fld>
            <a:endParaRPr lang="en-US">
              <a:solidFill>
                <a:schemeClr val="tx1"/>
              </a:solidFill>
            </a:endParaRPr>
          </a:p>
        </p:txBody>
      </p:sp>
    </p:spTree>
    <p:extLst>
      <p:ext uri="{BB962C8B-B14F-4D97-AF65-F5344CB8AC3E}">
        <p14:creationId xmlns:p14="http://schemas.microsoft.com/office/powerpoint/2010/main" val="1573051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D31E69A-B6EA-2852-0642-A30A7B6434A9}"/>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Limitations of the Payback Method</a:t>
            </a:r>
            <a:br>
              <a:rPr lang="en-GB" sz="3600"/>
            </a:br>
            <a:endParaRPr lang="en-US" sz="3600"/>
          </a:p>
        </p:txBody>
      </p:sp>
      <p:sp>
        <p:nvSpPr>
          <p:cNvPr id="3" name="Content Placeholder 2">
            <a:extLst>
              <a:ext uri="{FF2B5EF4-FFF2-40B4-BE49-F238E27FC236}">
                <a16:creationId xmlns:a16="http://schemas.microsoft.com/office/drawing/2014/main" id="{11655A8D-0CC7-425D-4F4F-654A4E6800AB}"/>
              </a:ext>
            </a:extLst>
          </p:cNvPr>
          <p:cNvSpPr>
            <a:spLocks noGrp="1"/>
          </p:cNvSpPr>
          <p:nvPr>
            <p:ph idx="1"/>
          </p:nvPr>
        </p:nvSpPr>
        <p:spPr>
          <a:xfrm>
            <a:off x="1440519" y="1420706"/>
            <a:ext cx="5514758" cy="4016587"/>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This method fails to account for the time value of money.  </a:t>
            </a:r>
          </a:p>
          <a:p>
            <a:r>
              <a:rPr lang="en-GB" sz="2000" dirty="0">
                <a:solidFill>
                  <a:schemeClr val="tx1">
                    <a:lumMod val="75000"/>
                    <a:lumOff val="25000"/>
                  </a:schemeClr>
                </a:solidFill>
                <a:latin typeface="Arial" panose="020B0604020202020204" pitchFamily="34" charset="0"/>
                <a:cs typeface="Arial" panose="020B0604020202020204" pitchFamily="34" charset="0"/>
              </a:rPr>
              <a:t>Thus, payback periods calculated for longer investments have a greater chance to be inaccurate.  </a:t>
            </a:r>
          </a:p>
          <a:p>
            <a:r>
              <a:rPr lang="en-GB" sz="2000" dirty="0">
                <a:solidFill>
                  <a:schemeClr val="tx1">
                    <a:lumMod val="75000"/>
                    <a:lumOff val="25000"/>
                  </a:schemeClr>
                </a:solidFill>
                <a:latin typeface="Arial" panose="020B0604020202020204" pitchFamily="34" charset="0"/>
                <a:cs typeface="Arial" panose="020B0604020202020204" pitchFamily="34" charset="0"/>
              </a:rPr>
              <a:t>Moreover, the payback period is limited to the amount of time required to earn back initial investment costs.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4B3BBE8B-009E-EBD5-D7ED-204EAC89FFE3}"/>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15</a:t>
            </a:fld>
            <a:endParaRPr lang="en-US">
              <a:solidFill>
                <a:schemeClr val="tx1"/>
              </a:solidFill>
            </a:endParaRPr>
          </a:p>
        </p:txBody>
      </p:sp>
    </p:spTree>
    <p:extLst>
      <p:ext uri="{BB962C8B-B14F-4D97-AF65-F5344CB8AC3E}">
        <p14:creationId xmlns:p14="http://schemas.microsoft.com/office/powerpoint/2010/main" val="878441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F1F6399-FA2C-3CF8-8C79-301E22AE901A}"/>
              </a:ext>
            </a:extLst>
          </p:cNvPr>
          <p:cNvSpPr>
            <a:spLocks noGrp="1"/>
          </p:cNvSpPr>
          <p:nvPr>
            <p:ph type="title"/>
          </p:nvPr>
        </p:nvSpPr>
        <p:spPr>
          <a:xfrm>
            <a:off x="3844616" y="881210"/>
            <a:ext cx="7417925" cy="1517035"/>
          </a:xfrm>
        </p:spPr>
        <p:txBody>
          <a:bodyPr>
            <a:normAutofit/>
          </a:bodyPr>
          <a:lstStyle/>
          <a:p>
            <a:r>
              <a:rPr lang="en-GB" sz="4100">
                <a:solidFill>
                  <a:schemeClr val="tx1">
                    <a:lumMod val="75000"/>
                    <a:lumOff val="25000"/>
                  </a:schemeClr>
                </a:solidFill>
                <a:latin typeface="Times New Roman" panose="02020603050405020304" pitchFamily="18" charset="0"/>
                <a:cs typeface="Times New Roman" panose="02020603050405020304" pitchFamily="18" charset="0"/>
              </a:rPr>
              <a:t>Accounting Rate of Return (ARR)</a:t>
            </a:r>
            <a:br>
              <a:rPr lang="en-GB" sz="4100">
                <a:solidFill>
                  <a:schemeClr val="tx1">
                    <a:lumMod val="75000"/>
                    <a:lumOff val="25000"/>
                  </a:schemeClr>
                </a:solidFill>
                <a:latin typeface="Times New Roman" panose="02020603050405020304" pitchFamily="18" charset="0"/>
                <a:cs typeface="Times New Roman" panose="02020603050405020304" pitchFamily="18" charset="0"/>
              </a:rPr>
            </a:br>
            <a:endParaRPr lang="en-US" sz="410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D84F5C-DA21-0221-D155-3823B1CF839F}"/>
              </a:ext>
            </a:extLst>
          </p:cNvPr>
          <p:cNvSpPr>
            <a:spLocks noGrp="1"/>
          </p:cNvSpPr>
          <p:nvPr>
            <p:ph idx="1"/>
          </p:nvPr>
        </p:nvSpPr>
        <p:spPr>
          <a:xfrm>
            <a:off x="3844616" y="1791148"/>
            <a:ext cx="7245103" cy="3967469"/>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Accounting Rate of Return (ARR) is another capital budgeting technique used by businesses to calculate an investment's profitability quickly. </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For example, if the budget allows the purchase of a new piece of equipment that would increase productivity, the average accounting return rate could determine how long it would take the increased productivity from the equipment to pay off the initial investment.</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EA5E02A-6421-6725-F358-A9DF4B950324}"/>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16</a:t>
            </a:fld>
            <a:endParaRPr lang="en-US">
              <a:solidFill>
                <a:schemeClr val="tx1"/>
              </a:solidFill>
            </a:endParaRPr>
          </a:p>
        </p:txBody>
      </p:sp>
    </p:spTree>
    <p:extLst>
      <p:ext uri="{BB962C8B-B14F-4D97-AF65-F5344CB8AC3E}">
        <p14:creationId xmlns:p14="http://schemas.microsoft.com/office/powerpoint/2010/main" val="4113288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DBB63BA-C273-45FB-C8E0-C224620CC014}"/>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How to Calculate ARR</a:t>
            </a:r>
            <a:br>
              <a:rPr lang="en-GB"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690D4F2-1097-167B-1697-420F57AE4E8B}"/>
              </a:ext>
            </a:extLst>
          </p:cNvPr>
          <p:cNvSpPr>
            <a:spLocks noGrp="1"/>
          </p:cNvSpPr>
          <p:nvPr>
            <p:ph idx="1"/>
          </p:nvPr>
        </p:nvSpPr>
        <p:spPr>
          <a:xfrm>
            <a:off x="1440519" y="1005840"/>
            <a:ext cx="5514758" cy="4846320"/>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ARR is calculated by dividing the expected incremental net operating income by the initial investment and compared to the management's desired rate of return to accept or reject a project. </a:t>
            </a:r>
          </a:p>
          <a:p>
            <a:r>
              <a:rPr lang="en-GB" sz="2000" dirty="0">
                <a:solidFill>
                  <a:schemeClr val="tx1">
                    <a:lumMod val="75000"/>
                    <a:lumOff val="25000"/>
                  </a:schemeClr>
                </a:solidFill>
                <a:latin typeface="Arial" panose="020B0604020202020204" pitchFamily="34" charset="0"/>
                <a:cs typeface="Arial" panose="020B0604020202020204" pitchFamily="34" charset="0"/>
              </a:rPr>
              <a:t> If the asset's expected accounting rate of return is greater than or equal to the management's desired rate of return, the proposal is accepted.  </a:t>
            </a:r>
          </a:p>
          <a:p>
            <a:r>
              <a:rPr lang="en-GB" sz="2000" dirty="0">
                <a:solidFill>
                  <a:schemeClr val="tx1">
                    <a:lumMod val="75000"/>
                    <a:lumOff val="25000"/>
                  </a:schemeClr>
                </a:solidFill>
                <a:latin typeface="Arial" panose="020B0604020202020204" pitchFamily="34" charset="0"/>
                <a:cs typeface="Arial" panose="020B0604020202020204" pitchFamily="34" charset="0"/>
              </a:rPr>
              <a:t>Otherwise, the proposal is objected.  </a:t>
            </a:r>
          </a:p>
          <a:p>
            <a:r>
              <a:rPr lang="en-GB" sz="2000" dirty="0">
                <a:solidFill>
                  <a:schemeClr val="tx1">
                    <a:lumMod val="75000"/>
                    <a:lumOff val="25000"/>
                  </a:schemeClr>
                </a:solidFill>
                <a:latin typeface="Arial" panose="020B0604020202020204" pitchFamily="34" charset="0"/>
                <a:cs typeface="Arial" panose="020B0604020202020204" pitchFamily="34" charset="0"/>
              </a:rPr>
              <a:t>The accounting rate of return is calculated using the following formula:</a:t>
            </a:r>
          </a:p>
          <a:p>
            <a:r>
              <a:rPr lang="en-GB" sz="2000" dirty="0">
                <a:solidFill>
                  <a:schemeClr val="tx1">
                    <a:lumMod val="75000"/>
                    <a:lumOff val="25000"/>
                  </a:schemeClr>
                </a:solidFill>
                <a:latin typeface="Arial" panose="020B0604020202020204" pitchFamily="34" charset="0"/>
                <a:cs typeface="Arial" panose="020B0604020202020204" pitchFamily="34" charset="0"/>
              </a:rPr>
              <a:t>ARR=Average net income or annual profit / Initial investment </a:t>
            </a: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8600DBCC-E6B5-D69F-59AD-EE16E917A27B}"/>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17</a:t>
            </a:fld>
            <a:endParaRPr lang="en-US">
              <a:solidFill>
                <a:schemeClr val="tx1"/>
              </a:solidFill>
            </a:endParaRPr>
          </a:p>
        </p:txBody>
      </p:sp>
    </p:spTree>
    <p:extLst>
      <p:ext uri="{BB962C8B-B14F-4D97-AF65-F5344CB8AC3E}">
        <p14:creationId xmlns:p14="http://schemas.microsoft.com/office/powerpoint/2010/main" val="826201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9548304-710A-481A-AC9F-7EE63D4AEE23}"/>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ARR Example</a:t>
            </a:r>
            <a:br>
              <a:rPr lang="en-GB">
                <a:solidFill>
                  <a:schemeClr val="tx1">
                    <a:lumMod val="75000"/>
                    <a:lumOff val="25000"/>
                  </a:schemeClr>
                </a:solidFill>
              </a:rPr>
            </a:br>
            <a:endParaRPr lang="en-US">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1C4ABB40-73CB-C639-FDFA-1D58F8DB85BD}"/>
              </a:ext>
            </a:extLst>
          </p:cNvPr>
          <p:cNvSpPr>
            <a:spLocks noGrp="1"/>
          </p:cNvSpPr>
          <p:nvPr>
            <p:ph idx="1"/>
          </p:nvPr>
        </p:nvSpPr>
        <p:spPr>
          <a:xfrm>
            <a:off x="3844616" y="1769634"/>
            <a:ext cx="7245103" cy="3988984"/>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Suppose we want to replace an old piece of equipment with a new one.  The old equipment can be sold to a small factory for $10,000.  The new equipment will increase annual revenue by $150,000 and annual operating expenses by $60,000.  The new equipment costs $360,000.  </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The estimated useful life of the machine is 12 years with zero salvage value.  Management wants an accounting rate of return of 15% on all capital investments.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294BACA-8870-6341-A754-8E6A45286B20}"/>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18</a:t>
            </a:fld>
            <a:endParaRPr lang="en-US">
              <a:solidFill>
                <a:schemeClr val="tx1"/>
              </a:solidFill>
            </a:endParaRPr>
          </a:p>
        </p:txBody>
      </p:sp>
    </p:spTree>
    <p:extLst>
      <p:ext uri="{BB962C8B-B14F-4D97-AF65-F5344CB8AC3E}">
        <p14:creationId xmlns:p14="http://schemas.microsoft.com/office/powerpoint/2010/main" val="3820731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Rectangle 26">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1" name="Rectangle 30">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F41D0DE-0537-A173-AA4E-5847A7559A35}"/>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ARR Example Answer </a:t>
            </a:r>
            <a:endParaRPr lang="en-US" sz="3600">
              <a:latin typeface="Times New Roman" panose="02020603050405020304" pitchFamily="18" charset="0"/>
              <a:cs typeface="Times New Roman" panose="02020603050405020304" pitchFamily="18" charset="0"/>
            </a:endParaRPr>
          </a:p>
        </p:txBody>
      </p:sp>
      <p:sp>
        <p:nvSpPr>
          <p:cNvPr id="20" name="Content Placeholder 2">
            <a:extLst>
              <a:ext uri="{FF2B5EF4-FFF2-40B4-BE49-F238E27FC236}">
                <a16:creationId xmlns:a16="http://schemas.microsoft.com/office/drawing/2014/main" id="{F261E046-6B2C-B2DB-2B30-F93C7EC91725}"/>
              </a:ext>
            </a:extLst>
          </p:cNvPr>
          <p:cNvSpPr>
            <a:spLocks noGrp="1"/>
          </p:cNvSpPr>
          <p:nvPr>
            <p:ph idx="1"/>
          </p:nvPr>
        </p:nvSpPr>
        <p:spPr>
          <a:xfrm>
            <a:off x="1192625" y="1054249"/>
            <a:ext cx="5762652" cy="4711849"/>
          </a:xfrm>
        </p:spPr>
        <p:txBody>
          <a:bodyPr anchor="ctr">
            <a:no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Calculating the ARR =  $60,000* / $350,000** = 17.14%</a:t>
            </a:r>
          </a:p>
          <a:p>
            <a:r>
              <a:rPr lang="en-GB" sz="2000" dirty="0">
                <a:solidFill>
                  <a:schemeClr val="tx1">
                    <a:lumMod val="75000"/>
                    <a:lumOff val="25000"/>
                  </a:schemeClr>
                </a:solidFill>
                <a:latin typeface="Arial" panose="020B0604020202020204" pitchFamily="34" charset="0"/>
                <a:cs typeface="Arial" panose="020B0604020202020204" pitchFamily="34" charset="0"/>
              </a:rPr>
              <a:t>* Revenues - expenses including depreciation ($150,000 - ($60,000 expenses + $30,000 depreciation = 90,000) =  $60,000</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(Depreciation calculation 360,000/12 = 30,000)</a:t>
            </a:r>
          </a:p>
          <a:p>
            <a:r>
              <a:rPr lang="en-GB" sz="2000" dirty="0">
                <a:solidFill>
                  <a:schemeClr val="tx1">
                    <a:lumMod val="75000"/>
                    <a:lumOff val="25000"/>
                  </a:schemeClr>
                </a:solidFill>
                <a:latin typeface="Arial" panose="020B0604020202020204" pitchFamily="34" charset="0"/>
                <a:cs typeface="Arial" panose="020B0604020202020204" pitchFamily="34" charset="0"/>
              </a:rPr>
              <a:t>** Amount of initial investment reduced by net value of old machine ($360,000-$10,000) = $350,000.  </a:t>
            </a:r>
          </a:p>
          <a:p>
            <a:r>
              <a:rPr lang="en-GB" sz="2000" dirty="0">
                <a:solidFill>
                  <a:schemeClr val="tx1">
                    <a:lumMod val="75000"/>
                    <a:lumOff val="25000"/>
                  </a:schemeClr>
                </a:solidFill>
                <a:latin typeface="Arial" panose="020B0604020202020204" pitchFamily="34" charset="0"/>
                <a:cs typeface="Arial" panose="020B0604020202020204" pitchFamily="34" charset="0"/>
              </a:rPr>
              <a:t>Decision:  According to the ARR method, we should purchase the new equipment because we have estimated the ARR is 17.14% which is greater than the management's desired rate of return of 15%.</a:t>
            </a:r>
          </a:p>
        </p:txBody>
      </p:sp>
      <p:cxnSp>
        <p:nvCxnSpPr>
          <p:cNvPr id="33" name="Straight Connector 32">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1BA74A89-DA85-EA92-A979-70934C2D9BB3}"/>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19</a:t>
            </a:fld>
            <a:endParaRPr lang="en-US">
              <a:solidFill>
                <a:schemeClr val="tx1"/>
              </a:solidFill>
            </a:endParaRPr>
          </a:p>
        </p:txBody>
      </p:sp>
    </p:spTree>
    <p:extLst>
      <p:ext uri="{BB962C8B-B14F-4D97-AF65-F5344CB8AC3E}">
        <p14:creationId xmlns:p14="http://schemas.microsoft.com/office/powerpoint/2010/main" val="32786857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5FB0546-967D-19D0-2D0D-87A4ECFC00B3}"/>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Advantages of ARR</a:t>
            </a:r>
            <a:br>
              <a:rPr lang="en-GB" sz="3600">
                <a:latin typeface="Times New Roman" panose="02020603050405020304" pitchFamily="18" charset="0"/>
                <a:cs typeface="Times New Roman" panose="02020603050405020304" pitchFamily="18" charset="0"/>
              </a:rPr>
            </a:br>
            <a:endParaRPr lang="en-US"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0B4596C-B1B7-548F-A9EE-4F5D461B5BA3}"/>
              </a:ext>
            </a:extLst>
          </p:cNvPr>
          <p:cNvSpPr>
            <a:spLocks noGrp="1"/>
          </p:cNvSpPr>
          <p:nvPr>
            <p:ph idx="1"/>
          </p:nvPr>
        </p:nvSpPr>
        <p:spPr>
          <a:xfrm>
            <a:off x="1440519" y="1420706"/>
            <a:ext cx="5514758" cy="4016587"/>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ARR is a widely used practice for capital budgeting evaluation for several reasons.  </a:t>
            </a:r>
          </a:p>
          <a:p>
            <a:r>
              <a:rPr lang="en-GB" sz="2000" dirty="0">
                <a:solidFill>
                  <a:schemeClr val="tx1">
                    <a:lumMod val="75000"/>
                    <a:lumOff val="25000"/>
                  </a:schemeClr>
                </a:solidFill>
                <a:latin typeface="Arial" panose="020B0604020202020204" pitchFamily="34" charset="0"/>
                <a:cs typeface="Arial" panose="020B0604020202020204" pitchFamily="34" charset="0"/>
              </a:rPr>
              <a:t>Calculating the ARR is easy, and managers can quickly evaluate whether an investment opportunity before conducting a detailed evaluation.  </a:t>
            </a:r>
          </a:p>
          <a:p>
            <a:pPr marL="0" indent="0">
              <a:buNone/>
            </a:pPr>
            <a:br>
              <a:rPr lang="en-GB" dirty="0">
                <a:solidFill>
                  <a:schemeClr val="tx1">
                    <a:lumMod val="75000"/>
                    <a:lumOff val="25000"/>
                  </a:schemeClr>
                </a:solidFill>
                <a:latin typeface="Times New Roman" panose="02020603050405020304" pitchFamily="18" charset="0"/>
                <a:cs typeface="Times New Roman" panose="02020603050405020304" pitchFamily="18" charset="0"/>
              </a:rPr>
            </a:br>
            <a:endParaRPr lang="en-GB"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7669E45-D335-357D-448F-1B25C38C7EBC}"/>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20</a:t>
            </a:fld>
            <a:endParaRPr lang="en-US">
              <a:solidFill>
                <a:schemeClr val="tx1"/>
              </a:solidFill>
            </a:endParaRPr>
          </a:p>
        </p:txBody>
      </p:sp>
    </p:spTree>
    <p:extLst>
      <p:ext uri="{BB962C8B-B14F-4D97-AF65-F5344CB8AC3E}">
        <p14:creationId xmlns:p14="http://schemas.microsoft.com/office/powerpoint/2010/main" val="795390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102EE85-8A53-F4A5-6E89-BED224804BD9}"/>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Disadvantages of ARR</a:t>
            </a:r>
            <a:br>
              <a:rPr lang="en-GB">
                <a:solidFill>
                  <a:schemeClr val="tx1">
                    <a:lumMod val="75000"/>
                    <a:lumOff val="25000"/>
                  </a:schemeClr>
                </a:solidFill>
              </a:rPr>
            </a:br>
            <a:endParaRPr lang="en-US">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0D274D36-B931-8A5E-D512-63408991545F}"/>
              </a:ext>
            </a:extLst>
          </p:cNvPr>
          <p:cNvSpPr>
            <a:spLocks noGrp="1"/>
          </p:cNvSpPr>
          <p:nvPr>
            <p:ph idx="1"/>
          </p:nvPr>
        </p:nvSpPr>
        <p:spPr>
          <a:xfrm>
            <a:off x="3844616" y="1699708"/>
            <a:ext cx="7245103" cy="4058909"/>
          </a:xfrm>
        </p:spPr>
        <p:txBody>
          <a:bodyPr>
            <a:normAutofit fontScale="92500" lnSpcReduction="10000"/>
          </a:bodyPr>
          <a:lstStyle/>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ARR uses the accruals concept and calculates using profit rather than cash flow.  </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Profit is more judgemental and easily manipulated than cash flow.  </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This means it is more difficult to obtain an objective measure of performance. </a:t>
            </a:r>
          </a:p>
          <a:p>
            <a:pPr marL="0" indent="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If ARR is being used to compare between organisations, problems may arise when comparing figures.</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ARR is a relative measure.  It measures profit returns compared to the amount invested.  </a:t>
            </a:r>
          </a:p>
          <a:p>
            <a:pPr>
              <a:lnSpc>
                <a:spcPct val="90000"/>
              </a:lnSpc>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endParaRPr lang="en-US" sz="1500" dirty="0">
              <a:solidFill>
                <a:schemeClr val="tx1">
                  <a:lumMod val="75000"/>
                  <a:lumOff val="25000"/>
                </a:schemeClr>
              </a:solidFill>
            </a:endParaRPr>
          </a:p>
        </p:txBody>
      </p:sp>
      <p:sp>
        <p:nvSpPr>
          <p:cNvPr id="4" name="Slide Number Placeholder 3">
            <a:extLst>
              <a:ext uri="{FF2B5EF4-FFF2-40B4-BE49-F238E27FC236}">
                <a16:creationId xmlns:a16="http://schemas.microsoft.com/office/drawing/2014/main" id="{E9AC5A9B-1F96-B5C4-9EAF-7C24BCA7CF4E}"/>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21</a:t>
            </a:fld>
            <a:endParaRPr lang="en-US">
              <a:solidFill>
                <a:schemeClr val="tx1"/>
              </a:solidFill>
            </a:endParaRPr>
          </a:p>
        </p:txBody>
      </p:sp>
    </p:spTree>
    <p:extLst>
      <p:ext uri="{BB962C8B-B14F-4D97-AF65-F5344CB8AC3E}">
        <p14:creationId xmlns:p14="http://schemas.microsoft.com/office/powerpoint/2010/main" val="22163185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163B9C6-113C-131F-1480-EC430AEB14B7}"/>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Disadvantages of ARR </a:t>
            </a:r>
            <a:endParaRPr lang="en-US"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0557BE1-BB6A-2834-07AA-75CA3520D958}"/>
              </a:ext>
            </a:extLst>
          </p:cNvPr>
          <p:cNvSpPr>
            <a:spLocks noGrp="1"/>
          </p:cNvSpPr>
          <p:nvPr>
            <p:ph idx="1"/>
          </p:nvPr>
        </p:nvSpPr>
        <p:spPr>
          <a:xfrm>
            <a:off x="1440519" y="1420706"/>
            <a:ext cx="5514758" cy="4409939"/>
          </a:xfrm>
        </p:spPr>
        <p:txBody>
          <a:bodyPr anchor="ctr">
            <a:normAutofit lnSpcReduction="10000"/>
          </a:bodyPr>
          <a:lstStyle/>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This makes it possible to compare the profitability of investments in different sizes.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However, if ARR is used to choose between two or more projects, a small project may have a higher ARR than a larger project while giving a much small absolute profit. </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ARR doesn't consider the time value of money. </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If one project returns more revenue in the earlier years and the other project returns revenues in the later years, ARR does not assign a higher value to the project that returns profits sooner. </a:t>
            </a:r>
          </a:p>
          <a:p>
            <a:pPr>
              <a:lnSpc>
                <a:spcPct val="90000"/>
              </a:lnSpc>
            </a:pPr>
            <a:endParaRPr lang="en-US" dirty="0">
              <a:solidFill>
                <a:schemeClr val="tx1">
                  <a:lumMod val="75000"/>
                  <a:lumOff val="25000"/>
                </a:schemeClr>
              </a:solidFill>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2542032E-DE1E-0B8B-AFB1-2A211126BE4C}"/>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22</a:t>
            </a:fld>
            <a:endParaRPr lang="en-US">
              <a:solidFill>
                <a:schemeClr val="tx1"/>
              </a:solidFill>
            </a:endParaRPr>
          </a:p>
        </p:txBody>
      </p:sp>
    </p:spTree>
    <p:extLst>
      <p:ext uri="{BB962C8B-B14F-4D97-AF65-F5344CB8AC3E}">
        <p14:creationId xmlns:p14="http://schemas.microsoft.com/office/powerpoint/2010/main" val="10367936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7EBFFD8-B73E-5A07-046A-2CC0F0ACEB86}"/>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Profitability Index</a:t>
            </a:r>
            <a:br>
              <a:rPr lang="en-GB">
                <a:solidFill>
                  <a:schemeClr val="tx1">
                    <a:lumMod val="75000"/>
                    <a:lumOff val="25000"/>
                  </a:schemeClr>
                </a:solidFill>
                <a:latin typeface="Times New Roman" panose="02020603050405020304" pitchFamily="18" charset="0"/>
                <a:cs typeface="Times New Roman" panose="02020603050405020304" pitchFamily="18" charset="0"/>
              </a:rPr>
            </a:br>
            <a:endParaRPr lang="en-US">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BF5C954-3631-2AD7-10A2-9AAF65D3E832}"/>
              </a:ext>
            </a:extLst>
          </p:cNvPr>
          <p:cNvSpPr>
            <a:spLocks noGrp="1"/>
          </p:cNvSpPr>
          <p:nvPr>
            <p:ph idx="1"/>
          </p:nvPr>
        </p:nvSpPr>
        <p:spPr>
          <a:xfrm>
            <a:off x="3844616" y="1753496"/>
            <a:ext cx="7245103" cy="4005121"/>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profitability index (PI) describes the relationship between the costs and benefits of a proposed project or investment.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The PI is helpful because it lets investors quantify or rank the value created per each investment unit.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This is also known as the Profit Investment Ratio (PIR) or the Value Investment Ratio (VIR).</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CE4C59A-5C87-FE10-EE8E-BA542B172958}"/>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23</a:t>
            </a:fld>
            <a:endParaRPr lang="en-US">
              <a:solidFill>
                <a:schemeClr val="tx1"/>
              </a:solidFill>
            </a:endParaRPr>
          </a:p>
        </p:txBody>
      </p:sp>
    </p:spTree>
    <p:extLst>
      <p:ext uri="{BB962C8B-B14F-4D97-AF65-F5344CB8AC3E}">
        <p14:creationId xmlns:p14="http://schemas.microsoft.com/office/powerpoint/2010/main" val="3632594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FE61C27-1F5F-1EC7-F572-C19FF9216BE7}"/>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How to Calculate Profitability Index</a:t>
            </a:r>
            <a:br>
              <a:rPr lang="en-GB" sz="3600">
                <a:latin typeface="Times New Roman" panose="02020603050405020304" pitchFamily="18" charset="0"/>
                <a:cs typeface="Times New Roman" panose="02020603050405020304" pitchFamily="18" charset="0"/>
              </a:rPr>
            </a:br>
            <a:endParaRPr lang="en-US"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543C2C4-1293-7CE5-9DFF-1DE0B0E9F4A7}"/>
              </a:ext>
            </a:extLst>
          </p:cNvPr>
          <p:cNvSpPr>
            <a:spLocks noGrp="1"/>
          </p:cNvSpPr>
          <p:nvPr>
            <p:ph idx="1"/>
          </p:nvPr>
        </p:nvSpPr>
        <p:spPr>
          <a:xfrm>
            <a:off x="1440519" y="1420706"/>
            <a:ext cx="5514758" cy="4016587"/>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Profitability Index is calculated by dividing the project capital inflow by the projected capital outflow to determine a project's profitability.  </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The index can be calculated by using the following formula:</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Profitability Index = PV of future cash flows / Initial investment </a:t>
            </a:r>
            <a:br>
              <a:rPr lang="en-GB" sz="2000" dirty="0">
                <a:solidFill>
                  <a:schemeClr val="tx1">
                    <a:lumMod val="75000"/>
                    <a:lumOff val="25000"/>
                  </a:schemeClr>
                </a:solidFill>
                <a:latin typeface="Arial" panose="020B0604020202020204" pitchFamily="34" charset="0"/>
                <a:cs typeface="Arial" panose="020B0604020202020204" pitchFamily="34" charset="0"/>
              </a:rPr>
            </a:b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endParaRPr lang="en-US" dirty="0">
              <a:solidFill>
                <a:schemeClr val="tx1">
                  <a:lumMod val="75000"/>
                  <a:lumOff val="25000"/>
                </a:schemeClr>
              </a:solidFill>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A9FEC98C-4940-D9B6-5C90-82838F822D49}"/>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24</a:t>
            </a:fld>
            <a:endParaRPr lang="en-US">
              <a:solidFill>
                <a:schemeClr val="tx1"/>
              </a:solidFill>
            </a:endParaRPr>
          </a:p>
        </p:txBody>
      </p:sp>
    </p:spTree>
    <p:extLst>
      <p:ext uri="{BB962C8B-B14F-4D97-AF65-F5344CB8AC3E}">
        <p14:creationId xmlns:p14="http://schemas.microsoft.com/office/powerpoint/2010/main" val="34798569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1DCE037-021D-9D80-C6D3-58F28ED5242B}"/>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Profitability Example</a:t>
            </a:r>
            <a:br>
              <a:rPr lang="en-GB" sz="3600">
                <a:latin typeface="Times New Roman" panose="02020603050405020304" pitchFamily="18" charset="0"/>
                <a:cs typeface="Times New Roman" panose="02020603050405020304" pitchFamily="18" charset="0"/>
              </a:rPr>
            </a:br>
            <a:endParaRPr lang="en-US"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87868C-8BBE-81C5-0A27-3CB5FD9E3731}"/>
              </a:ext>
            </a:extLst>
          </p:cNvPr>
          <p:cNvSpPr>
            <a:spLocks noGrp="1"/>
          </p:cNvSpPr>
          <p:nvPr>
            <p:ph idx="1"/>
          </p:nvPr>
        </p:nvSpPr>
        <p:spPr>
          <a:xfrm>
            <a:off x="1440519" y="1420706"/>
            <a:ext cx="5514758" cy="4016587"/>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Let's suppose a company wants to invest $20,000 for a project with an expected net present value of the project's initial investment is $5,000. </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 </a:t>
            </a:r>
          </a:p>
          <a:p>
            <a:r>
              <a:rPr lang="en-GB" sz="2000" dirty="0">
                <a:solidFill>
                  <a:schemeClr val="tx1">
                    <a:lumMod val="75000"/>
                    <a:lumOff val="25000"/>
                  </a:schemeClr>
                </a:solidFill>
                <a:latin typeface="Arial" panose="020B0604020202020204" pitchFamily="34" charset="0"/>
                <a:cs typeface="Arial" panose="020B0604020202020204" pitchFamily="34" charset="0"/>
              </a:rPr>
              <a:t>Calculating the PI = 20,000 + 5,000 / 20,000 = 1.25</a:t>
            </a:r>
          </a:p>
          <a:p>
            <a:r>
              <a:rPr lang="en-GB" sz="2000" dirty="0">
                <a:solidFill>
                  <a:schemeClr val="tx1">
                    <a:lumMod val="75000"/>
                    <a:lumOff val="25000"/>
                  </a:schemeClr>
                </a:solidFill>
                <a:latin typeface="Arial" panose="020B0604020202020204" pitchFamily="34" charset="0"/>
                <a:cs typeface="Arial" panose="020B0604020202020204" pitchFamily="34" charset="0"/>
              </a:rPr>
              <a:t>The profitability index is 1.25.  This means the company should perform the investment project because the profitability index is greater than 1. </a:t>
            </a:r>
          </a:p>
          <a:p>
            <a:pPr marL="0" indent="0">
              <a:buNone/>
            </a:pPr>
            <a:endParaRPr lang="en-US" dirty="0">
              <a:solidFill>
                <a:schemeClr val="tx1">
                  <a:lumMod val="75000"/>
                  <a:lumOff val="25000"/>
                </a:schemeClr>
              </a:solidFill>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4FFAA694-DC77-4B10-71B5-C9C0CBBDBC7A}"/>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25</a:t>
            </a:fld>
            <a:endParaRPr lang="en-US">
              <a:solidFill>
                <a:schemeClr val="tx1"/>
              </a:solidFill>
            </a:endParaRPr>
          </a:p>
        </p:txBody>
      </p:sp>
    </p:spTree>
    <p:extLst>
      <p:ext uri="{BB962C8B-B14F-4D97-AF65-F5344CB8AC3E}">
        <p14:creationId xmlns:p14="http://schemas.microsoft.com/office/powerpoint/2010/main" val="2869037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F7E24-36D1-3F85-D182-3C2A75B0D2C4}"/>
              </a:ext>
            </a:extLst>
          </p:cNvPr>
          <p:cNvSpPr>
            <a:spLocks noGrp="1"/>
          </p:cNvSpPr>
          <p:nvPr>
            <p:ph type="title"/>
          </p:nvPr>
        </p:nvSpPr>
        <p:spPr>
          <a:xfrm>
            <a:off x="1043631" y="809898"/>
            <a:ext cx="10173010" cy="1554480"/>
          </a:xfrm>
        </p:spPr>
        <p:txBody>
          <a:bodyPr anchor="ctr">
            <a:normAutofit/>
          </a:bodyPr>
          <a:lstStyle/>
          <a:p>
            <a:r>
              <a:rPr lang="en-GB" sz="4800" dirty="0">
                <a:latin typeface="Times New Roman" panose="02020603050405020304" pitchFamily="18" charset="0"/>
                <a:cs typeface="Times New Roman" panose="02020603050405020304" pitchFamily="18" charset="0"/>
              </a:rPr>
              <a:t>Advantages of PI</a:t>
            </a:r>
            <a:br>
              <a:rPr lang="en-GB" sz="4800" dirty="0">
                <a:latin typeface="Times New Roman" panose="02020603050405020304" pitchFamily="18" charset="0"/>
                <a:cs typeface="Times New Roman" panose="02020603050405020304" pitchFamily="18" charset="0"/>
              </a:rPr>
            </a:br>
            <a:endParaRPr lang="en-US" sz="480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B473309F-EC91-3A2C-59FA-23BBDA875F3A}"/>
              </a:ext>
            </a:extLst>
          </p:cNvPr>
          <p:cNvGraphicFramePr>
            <a:graphicFrameLocks noGrp="1"/>
          </p:cNvGraphicFramePr>
          <p:nvPr>
            <p:ph idx="1"/>
            <p:extLst>
              <p:ext uri="{D42A27DB-BD31-4B8C-83A1-F6EECF244321}">
                <p14:modId xmlns:p14="http://schemas.microsoft.com/office/powerpoint/2010/main" val="361712934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07EC52CF-2EC5-E62A-DA00-F49BF03358D8}"/>
              </a:ext>
            </a:extLst>
          </p:cNvPr>
          <p:cNvSpPr>
            <a:spLocks noGrp="1"/>
          </p:cNvSpPr>
          <p:nvPr>
            <p:ph type="sldNum" sz="quarter" idx="12"/>
          </p:nvPr>
        </p:nvSpPr>
        <p:spPr/>
        <p:txBody>
          <a:bodyPr/>
          <a:lstStyle/>
          <a:p>
            <a:fld id="{92ED0A86-2680-9143-B704-E5D0FA669B7F}" type="slidenum">
              <a:rPr lang="en-US" smtClean="0"/>
              <a:t>26</a:t>
            </a:fld>
            <a:endParaRPr lang="en-US"/>
          </a:p>
        </p:txBody>
      </p:sp>
    </p:spTree>
    <p:extLst>
      <p:ext uri="{BB962C8B-B14F-4D97-AF65-F5344CB8AC3E}">
        <p14:creationId xmlns:p14="http://schemas.microsoft.com/office/powerpoint/2010/main" val="20191292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929C2A4-B0A8-D5F3-025E-2E6858BDE48A}"/>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Disadvantages of PI</a:t>
            </a:r>
            <a:br>
              <a:rPr lang="en-GB" sz="3600"/>
            </a:br>
            <a:endParaRPr lang="en-US" sz="3600"/>
          </a:p>
        </p:txBody>
      </p:sp>
      <p:sp>
        <p:nvSpPr>
          <p:cNvPr id="3" name="Content Placeholder 2">
            <a:extLst>
              <a:ext uri="{FF2B5EF4-FFF2-40B4-BE49-F238E27FC236}">
                <a16:creationId xmlns:a16="http://schemas.microsoft.com/office/drawing/2014/main" id="{CF89A69B-BDCF-4904-3253-38A5B536FD72}"/>
              </a:ext>
            </a:extLst>
          </p:cNvPr>
          <p:cNvSpPr>
            <a:spLocks noGrp="1"/>
          </p:cNvSpPr>
          <p:nvPr>
            <p:ph idx="1"/>
          </p:nvPr>
        </p:nvSpPr>
        <p:spPr>
          <a:xfrm>
            <a:off x="1070388" y="1420706"/>
            <a:ext cx="5884889" cy="4016587"/>
          </a:xfrm>
        </p:spPr>
        <p:txBody>
          <a:bodyPr anchor="ctr">
            <a:noAutofit/>
          </a:bodyPr>
          <a:lstStyle/>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A major disadvantage of PI is it may lead to incorrect decisions when comparing mutually exclusive projects.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 Decision made based on the profitability index does not show which of the mutually exclusive projects have a shorter return duration.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 This might lead to choosing a project with a longer return duration.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Moreover, the index requires an investor to estimate the cost of capital to calculate it Estimates may be biased or inaccurate and based on the assumption that may differ between investors.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This may lead to inconsistent decision making when the assumptions do not hold true in the future.</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9F0B130A-E609-69C2-261A-C1B5061E1D85}"/>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27</a:t>
            </a:fld>
            <a:endParaRPr lang="en-US">
              <a:solidFill>
                <a:schemeClr val="tx1"/>
              </a:solidFill>
            </a:endParaRPr>
          </a:p>
        </p:txBody>
      </p:sp>
    </p:spTree>
    <p:extLst>
      <p:ext uri="{BB962C8B-B14F-4D97-AF65-F5344CB8AC3E}">
        <p14:creationId xmlns:p14="http://schemas.microsoft.com/office/powerpoint/2010/main" val="26685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633A1A6-4F95-1D4A-5500-9B72E18D31D1}"/>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Net Present Value (NVP)</a:t>
            </a:r>
            <a:br>
              <a:rPr lang="en-GB">
                <a:solidFill>
                  <a:schemeClr val="tx1">
                    <a:lumMod val="75000"/>
                    <a:lumOff val="25000"/>
                  </a:schemeClr>
                </a:solidFill>
                <a:latin typeface="Times New Roman" panose="02020603050405020304" pitchFamily="18" charset="0"/>
                <a:cs typeface="Times New Roman" panose="02020603050405020304" pitchFamily="18" charset="0"/>
              </a:rPr>
            </a:br>
            <a:endParaRPr lang="en-US">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824F64F-755F-BBBF-89CB-3A01326B399D}"/>
              </a:ext>
            </a:extLst>
          </p:cNvPr>
          <p:cNvSpPr>
            <a:spLocks noGrp="1"/>
          </p:cNvSpPr>
          <p:nvPr>
            <p:ph idx="1"/>
          </p:nvPr>
        </p:nvSpPr>
        <p:spPr>
          <a:xfrm>
            <a:off x="3844616" y="1818042"/>
            <a:ext cx="7245103" cy="3940575"/>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Net Present Value is often used in capital budgeting and investment planning to analyse a projected investment or project's profitability.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It is a popular budgeting technique because it takes into account the time value of money.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It uses the present value of the investment project as the base to accept or reject a proposed investment like a new piece of equipment, expansion, or purchase of inventory.</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348350A-51D5-A125-112D-EBF48B50A4DB}"/>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28</a:t>
            </a:fld>
            <a:endParaRPr lang="en-US">
              <a:solidFill>
                <a:schemeClr val="tx1"/>
              </a:solidFill>
            </a:endParaRPr>
          </a:p>
        </p:txBody>
      </p:sp>
    </p:spTree>
    <p:extLst>
      <p:ext uri="{BB962C8B-B14F-4D97-AF65-F5344CB8AC3E}">
        <p14:creationId xmlns:p14="http://schemas.microsoft.com/office/powerpoint/2010/main" val="23606530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AFC38C7-3262-DADC-60A4-9AB18C9B8AB2}"/>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Net Present Value (NVP)</a:t>
            </a:r>
            <a:endParaRPr lang="en-US"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020C72E-BD98-FAF1-1581-B3B7416B34AD}"/>
              </a:ext>
            </a:extLst>
          </p:cNvPr>
          <p:cNvSpPr>
            <a:spLocks noGrp="1"/>
          </p:cNvSpPr>
          <p:nvPr>
            <p:ph idx="1"/>
          </p:nvPr>
        </p:nvSpPr>
        <p:spPr>
          <a:xfrm>
            <a:off x="1038113" y="1048872"/>
            <a:ext cx="5917164" cy="4819424"/>
          </a:xfrm>
        </p:spPr>
        <p:txBody>
          <a:bodyPr anchor="ctr">
            <a:normAutofit/>
          </a:bodyPr>
          <a:lstStyle/>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For example, imagine you could choose $100 today or in a year.  Based on the time value of money concept, you should not postpone the payment.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However, what if you could choose to receive $100 today or $105 in a year?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You might be willing to wait a year to earn an extra 5%, but this might not be acceptable to everyone.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In this case, 5% is the discount rate which will vary depending on the individual.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If you knew you could earn 8% from a safe investment over the next year, you might not be willing to postpone payment for 5%.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In this case, the discount rate is 8%.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46BB8133-C77B-97B8-CE19-BD56E5744B94}"/>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29</a:t>
            </a:fld>
            <a:endParaRPr lang="en-US">
              <a:solidFill>
                <a:schemeClr val="tx1"/>
              </a:solidFill>
            </a:endParaRPr>
          </a:p>
        </p:txBody>
      </p:sp>
    </p:spTree>
    <p:extLst>
      <p:ext uri="{BB962C8B-B14F-4D97-AF65-F5344CB8AC3E}">
        <p14:creationId xmlns:p14="http://schemas.microsoft.com/office/powerpoint/2010/main" val="42595814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A83C36C-BC7E-4B8C-D3C4-5E6808959ABC}"/>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How to Calculate Net Present Value</a:t>
            </a:r>
            <a:br>
              <a:rPr lang="en-GB" sz="3600"/>
            </a:br>
            <a:endParaRPr lang="en-US" sz="3600"/>
          </a:p>
        </p:txBody>
      </p:sp>
      <p:sp>
        <p:nvSpPr>
          <p:cNvPr id="3" name="Content Placeholder 2">
            <a:extLst>
              <a:ext uri="{FF2B5EF4-FFF2-40B4-BE49-F238E27FC236}">
                <a16:creationId xmlns:a16="http://schemas.microsoft.com/office/drawing/2014/main" id="{D23C39E4-4254-DA9D-9BF7-223976F03F45}"/>
              </a:ext>
            </a:extLst>
          </p:cNvPr>
          <p:cNvSpPr>
            <a:spLocks noGrp="1"/>
          </p:cNvSpPr>
          <p:nvPr>
            <p:ph idx="1"/>
          </p:nvPr>
        </p:nvSpPr>
        <p:spPr>
          <a:xfrm>
            <a:off x="1440519" y="1420706"/>
            <a:ext cx="5514758" cy="4356150"/>
          </a:xfrm>
        </p:spPr>
        <p:txBody>
          <a:bodyPr anchor="ctr">
            <a:normAutofit lnSpcReduction="10000"/>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NPV of an investment is determined by calculating the present value (PV) of the total benefits and costs, which is achieved by discounting each cash flow's future value.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A positive net present value indicates the project earnings generated by the project or investment exceeds anticipated costs.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Thus, it assumes an investment with a positive NPV will be profitable, and an investment with a negative NPV will result in a net loss.  </a:t>
            </a:r>
          </a:p>
          <a:p>
            <a:endParaRPr lang="en-US" dirty="0">
              <a:solidFill>
                <a:schemeClr val="tx1">
                  <a:lumMod val="75000"/>
                  <a:lumOff val="25000"/>
                </a:schemeClr>
              </a:solidFill>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C7A03B4F-3B46-9FB9-FDAA-F543AE4A062A}"/>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30</a:t>
            </a:fld>
            <a:endParaRPr lang="en-US">
              <a:solidFill>
                <a:schemeClr val="tx1"/>
              </a:solidFill>
            </a:endParaRPr>
          </a:p>
        </p:txBody>
      </p:sp>
    </p:spTree>
    <p:extLst>
      <p:ext uri="{BB962C8B-B14F-4D97-AF65-F5344CB8AC3E}">
        <p14:creationId xmlns:p14="http://schemas.microsoft.com/office/powerpoint/2010/main" val="40624207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B5D9E-8C71-D31B-C419-FB7858AA1701}"/>
              </a:ext>
            </a:extLst>
          </p:cNvPr>
          <p:cNvSpPr>
            <a:spLocks noGrp="1"/>
          </p:cNvSpPr>
          <p:nvPr>
            <p:ph type="title"/>
          </p:nvPr>
        </p:nvSpPr>
        <p:spPr/>
        <p:txBody>
          <a:bodyPr>
            <a:normAutofit/>
          </a:bodyPr>
          <a:lstStyle/>
          <a:p>
            <a:r>
              <a:rPr lang="en-GB" dirty="0">
                <a:latin typeface="Times New Roman" panose="02020603050405020304" pitchFamily="18" charset="0"/>
                <a:cs typeface="Times New Roman" panose="02020603050405020304" pitchFamily="18" charset="0"/>
              </a:rPr>
              <a:t>How to Calculate Net Present Value </a:t>
            </a:r>
            <a:endParaRPr lang="en-US" dirty="0">
              <a:latin typeface="Times New Roman" panose="02020603050405020304" pitchFamily="18" charset="0"/>
              <a:cs typeface="Times New Roman" panose="02020603050405020304" pitchFamily="18" charset="0"/>
            </a:endParaRPr>
          </a:p>
        </p:txBody>
      </p:sp>
      <p:pic>
        <p:nvPicPr>
          <p:cNvPr id="2054" name="Picture 6" descr="Net Present Value Formula | Examples With Excel Template">
            <a:extLst>
              <a:ext uri="{FF2B5EF4-FFF2-40B4-BE49-F238E27FC236}">
                <a16:creationId xmlns:a16="http://schemas.microsoft.com/office/drawing/2014/main" id="{9A622DC3-4597-37E2-52A2-5EF60DF37BA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11572" y="2881422"/>
            <a:ext cx="7442791" cy="2753833"/>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9E8CFCAC-848C-4E7C-ABDC-31E8DB886308}"/>
              </a:ext>
            </a:extLst>
          </p:cNvPr>
          <p:cNvSpPr>
            <a:spLocks noGrp="1"/>
          </p:cNvSpPr>
          <p:nvPr>
            <p:ph type="sldNum" sz="quarter" idx="12"/>
          </p:nvPr>
        </p:nvSpPr>
        <p:spPr/>
        <p:txBody>
          <a:bodyPr/>
          <a:lstStyle/>
          <a:p>
            <a:fld id="{92ED0A86-2680-9143-B704-E5D0FA669B7F}" type="slidenum">
              <a:rPr lang="en-US" smtClean="0"/>
              <a:t>31</a:t>
            </a:fld>
            <a:endParaRPr lang="en-US"/>
          </a:p>
        </p:txBody>
      </p:sp>
      <p:sp>
        <p:nvSpPr>
          <p:cNvPr id="7" name="TextBox 6">
            <a:extLst>
              <a:ext uri="{FF2B5EF4-FFF2-40B4-BE49-F238E27FC236}">
                <a16:creationId xmlns:a16="http://schemas.microsoft.com/office/drawing/2014/main" id="{B79C2551-466E-9EC7-4800-A3437BB704AB}"/>
              </a:ext>
            </a:extLst>
          </p:cNvPr>
          <p:cNvSpPr txBox="1"/>
          <p:nvPr/>
        </p:nvSpPr>
        <p:spPr>
          <a:xfrm>
            <a:off x="542261" y="1712141"/>
            <a:ext cx="11529118" cy="1384995"/>
          </a:xfrm>
          <a:prstGeom prst="rect">
            <a:avLst/>
          </a:prstGeom>
          <a:noFill/>
        </p:spPr>
        <p:txBody>
          <a:bodyPr wrap="none" rtlCol="0">
            <a:spAutoFit/>
          </a:bodyPr>
          <a:lstStyle/>
          <a:p>
            <a:r>
              <a:rPr lang="en-GB" sz="2400" dirty="0">
                <a:latin typeface="Times New Roman" panose="02020603050405020304" pitchFamily="18" charset="0"/>
                <a:cs typeface="Times New Roman" panose="02020603050405020304" pitchFamily="18" charset="0"/>
              </a:rPr>
              <a:t>Apart from the formula itself, net present value is often calculated using Excel spreadsheets </a:t>
            </a:r>
          </a:p>
          <a:p>
            <a:r>
              <a:rPr lang="en-GB" sz="2400" dirty="0">
                <a:latin typeface="Times New Roman" panose="02020603050405020304" pitchFamily="18" charset="0"/>
                <a:cs typeface="Times New Roman" panose="02020603050405020304" pitchFamily="18" charset="0"/>
              </a:rPr>
              <a:t>or If interested, the formula is as follows: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9346390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BE1696A-F057-4602-E78C-850A53F6EB80}"/>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Net Present Value Example</a:t>
            </a:r>
            <a:br>
              <a:rPr lang="en-GB">
                <a:solidFill>
                  <a:schemeClr val="tx1">
                    <a:lumMod val="75000"/>
                    <a:lumOff val="25000"/>
                  </a:schemeClr>
                </a:solidFill>
              </a:rPr>
            </a:br>
            <a:endParaRPr lang="en-US">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11FAD14-FB90-883D-0F27-12FC80485C28}"/>
              </a:ext>
            </a:extLst>
          </p:cNvPr>
          <p:cNvSpPr>
            <a:spLocks noGrp="1"/>
          </p:cNvSpPr>
          <p:nvPr>
            <p:ph idx="1"/>
          </p:nvPr>
        </p:nvSpPr>
        <p:spPr>
          <a:xfrm>
            <a:off x="3844616" y="1748118"/>
            <a:ext cx="7245103" cy="4010499"/>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management of ABC Company is considering the purchase of new equipment.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The equipment costs $6,000 and will increase cash inflow by $2,200.  The usual life of the equipment is 6 years.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After 6 years, it will have no salvage value.  The management wants a 20% return on all investments.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B57F76F-D45C-6CB8-B1F1-B55A8E0AFC13}"/>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32</a:t>
            </a:fld>
            <a:endParaRPr lang="en-US">
              <a:solidFill>
                <a:schemeClr val="tx1"/>
              </a:solidFill>
            </a:endParaRPr>
          </a:p>
        </p:txBody>
      </p:sp>
    </p:spTree>
    <p:extLst>
      <p:ext uri="{BB962C8B-B14F-4D97-AF65-F5344CB8AC3E}">
        <p14:creationId xmlns:p14="http://schemas.microsoft.com/office/powerpoint/2010/main" val="2878698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64560199-CF33-1015-55BA-4F8F3E1023FD}"/>
              </a:ext>
            </a:extLst>
          </p:cNvPr>
          <p:cNvSpPr>
            <a:spLocks noGrp="1"/>
          </p:cNvSpPr>
          <p:nvPr>
            <p:ph type="title"/>
          </p:nvPr>
        </p:nvSpPr>
        <p:spPr>
          <a:xfrm>
            <a:off x="7532835" y="1420706"/>
            <a:ext cx="3466540" cy="4016587"/>
          </a:xfrm>
        </p:spPr>
        <p:txBody>
          <a:bodyPr>
            <a:normAutofit/>
          </a:bodyPr>
          <a:lstStyle/>
          <a:p>
            <a:r>
              <a:rPr lang="en-GB" sz="3600"/>
              <a:t>Net Present Value Example Answer </a:t>
            </a:r>
            <a:endParaRPr lang="en-US" sz="3600"/>
          </a:p>
        </p:txBody>
      </p:sp>
      <p:sp>
        <p:nvSpPr>
          <p:cNvPr id="3" name="Content Placeholder 2">
            <a:extLst>
              <a:ext uri="{FF2B5EF4-FFF2-40B4-BE49-F238E27FC236}">
                <a16:creationId xmlns:a16="http://schemas.microsoft.com/office/drawing/2014/main" id="{8C47955D-D9F7-DC3D-FA98-B1E59872B56D}"/>
              </a:ext>
            </a:extLst>
          </p:cNvPr>
          <p:cNvSpPr>
            <a:spLocks noGrp="1"/>
          </p:cNvSpPr>
          <p:nvPr>
            <p:ph idx="1"/>
          </p:nvPr>
        </p:nvSpPr>
        <p:spPr>
          <a:xfrm>
            <a:off x="1440519" y="1145690"/>
            <a:ext cx="5514758" cy="4842678"/>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Initial Cost:  $6,000</a:t>
            </a:r>
          </a:p>
          <a:p>
            <a:r>
              <a:rPr lang="en-GB" sz="2000" dirty="0">
                <a:solidFill>
                  <a:schemeClr val="tx1">
                    <a:lumMod val="75000"/>
                    <a:lumOff val="25000"/>
                  </a:schemeClr>
                </a:solidFill>
                <a:latin typeface="Arial" panose="020B0604020202020204" pitchFamily="34" charset="0"/>
                <a:cs typeface="Arial" panose="020B0604020202020204" pitchFamily="34" charset="0"/>
              </a:rPr>
              <a:t>Life of project: 6 years</a:t>
            </a:r>
          </a:p>
          <a:p>
            <a:r>
              <a:rPr lang="en-GB" sz="2000" dirty="0">
                <a:solidFill>
                  <a:schemeClr val="tx1">
                    <a:lumMod val="75000"/>
                    <a:lumOff val="25000"/>
                  </a:schemeClr>
                </a:solidFill>
                <a:latin typeface="Arial" panose="020B0604020202020204" pitchFamily="34" charset="0"/>
                <a:cs typeface="Arial" panose="020B0604020202020204" pitchFamily="34" charset="0"/>
              </a:rPr>
              <a:t>Annual cash inflow: $2,200</a:t>
            </a:r>
          </a:p>
          <a:p>
            <a:r>
              <a:rPr lang="en-GB" sz="2000" dirty="0">
                <a:solidFill>
                  <a:schemeClr val="tx1">
                    <a:lumMod val="75000"/>
                    <a:lumOff val="25000"/>
                  </a:schemeClr>
                </a:solidFill>
                <a:latin typeface="Arial" panose="020B0604020202020204" pitchFamily="34" charset="0"/>
                <a:cs typeface="Arial" panose="020B0604020202020204" pitchFamily="34" charset="0"/>
              </a:rPr>
              <a:t>Salvage value; 0</a:t>
            </a:r>
          </a:p>
          <a:p>
            <a:r>
              <a:rPr lang="en-GB" sz="2000" dirty="0">
                <a:solidFill>
                  <a:schemeClr val="tx1">
                    <a:lumMod val="75000"/>
                    <a:lumOff val="25000"/>
                  </a:schemeClr>
                </a:solidFill>
                <a:latin typeface="Arial" panose="020B0604020202020204" pitchFamily="34" charset="0"/>
                <a:cs typeface="Arial" panose="020B0604020202020204" pitchFamily="34" charset="0"/>
              </a:rPr>
              <a:t>Required rate of return: 20%</a:t>
            </a:r>
          </a:p>
          <a:p>
            <a:r>
              <a:rPr lang="en-GB" sz="2000" dirty="0">
                <a:solidFill>
                  <a:schemeClr val="tx1">
                    <a:lumMod val="75000"/>
                    <a:lumOff val="25000"/>
                  </a:schemeClr>
                </a:solidFill>
                <a:latin typeface="Arial" panose="020B0604020202020204" pitchFamily="34" charset="0"/>
                <a:cs typeface="Arial" panose="020B0604020202020204" pitchFamily="34" charset="0"/>
              </a:rPr>
              <a:t>The NPV equals = $1,317</a:t>
            </a:r>
          </a:p>
          <a:p>
            <a:r>
              <a:rPr lang="en-GB" sz="2000" dirty="0">
                <a:solidFill>
                  <a:schemeClr val="tx1">
                    <a:lumMod val="75000"/>
                    <a:lumOff val="25000"/>
                  </a:schemeClr>
                </a:solidFill>
                <a:latin typeface="Arial" panose="020B0604020202020204" pitchFamily="34" charset="0"/>
                <a:cs typeface="Arial" panose="020B0604020202020204" pitchFamily="34" charset="0"/>
              </a:rPr>
              <a:t>Based on the NPV, the equipment should be purchased because the net present value is positive $1,317. A positive net present value means the project promises a higher return rate than the 20% minimum rate of return.</a:t>
            </a:r>
          </a:p>
          <a:p>
            <a:endParaRPr lang="en-US" dirty="0">
              <a:solidFill>
                <a:schemeClr val="tx1">
                  <a:lumMod val="75000"/>
                  <a:lumOff val="25000"/>
                </a:schemeClr>
              </a:solidFill>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0869D515-AC95-BE8C-2040-2F673AF91BDA}"/>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33</a:t>
            </a:fld>
            <a:endParaRPr lang="en-US">
              <a:solidFill>
                <a:schemeClr val="tx1"/>
              </a:solidFill>
            </a:endParaRPr>
          </a:p>
        </p:txBody>
      </p:sp>
    </p:spTree>
    <p:extLst>
      <p:ext uri="{BB962C8B-B14F-4D97-AF65-F5344CB8AC3E}">
        <p14:creationId xmlns:p14="http://schemas.microsoft.com/office/powerpoint/2010/main" val="33567421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2F934F7-0C5B-6E1B-3080-077AE6A02E19}"/>
              </a:ext>
            </a:extLst>
          </p:cNvPr>
          <p:cNvSpPr>
            <a:spLocks noGrp="1"/>
          </p:cNvSpPr>
          <p:nvPr>
            <p:ph type="title"/>
          </p:nvPr>
        </p:nvSpPr>
        <p:spPr>
          <a:xfrm>
            <a:off x="3844616" y="881210"/>
            <a:ext cx="7417925" cy="1517035"/>
          </a:xfrm>
        </p:spPr>
        <p:txBody>
          <a:bodyPr>
            <a:normAutofit/>
          </a:bodyPr>
          <a:lstStyle/>
          <a:p>
            <a:r>
              <a:rPr lang="en-GB" sz="3400">
                <a:solidFill>
                  <a:schemeClr val="tx1">
                    <a:lumMod val="75000"/>
                    <a:lumOff val="25000"/>
                  </a:schemeClr>
                </a:solidFill>
                <a:latin typeface="Times New Roman" panose="02020603050405020304" pitchFamily="18" charset="0"/>
                <a:cs typeface="Times New Roman" panose="02020603050405020304" pitchFamily="18" charset="0"/>
              </a:rPr>
              <a:t>Advantages of Net Present Value</a:t>
            </a:r>
            <a:br>
              <a:rPr lang="en-GB" sz="3400">
                <a:solidFill>
                  <a:schemeClr val="tx1">
                    <a:lumMod val="75000"/>
                    <a:lumOff val="25000"/>
                  </a:schemeClr>
                </a:solidFill>
                <a:latin typeface="Times New Roman" panose="02020603050405020304" pitchFamily="18" charset="0"/>
                <a:cs typeface="Times New Roman" panose="02020603050405020304" pitchFamily="18" charset="0"/>
              </a:rPr>
            </a:br>
            <a:br>
              <a:rPr lang="en-GB" sz="3400">
                <a:solidFill>
                  <a:schemeClr val="tx1">
                    <a:lumMod val="75000"/>
                    <a:lumOff val="25000"/>
                  </a:schemeClr>
                </a:solidFill>
                <a:latin typeface="Times New Roman" panose="02020603050405020304" pitchFamily="18" charset="0"/>
                <a:cs typeface="Times New Roman" panose="02020603050405020304" pitchFamily="18" charset="0"/>
              </a:rPr>
            </a:br>
            <a:endParaRPr lang="en-US" sz="340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1C19D4-A6C5-1640-0BDA-EBEE8C915CEA}"/>
              </a:ext>
            </a:extLst>
          </p:cNvPr>
          <p:cNvSpPr>
            <a:spLocks noGrp="1"/>
          </p:cNvSpPr>
          <p:nvPr>
            <p:ph idx="1"/>
          </p:nvPr>
        </p:nvSpPr>
        <p:spPr>
          <a:xfrm>
            <a:off x="3671796" y="1409252"/>
            <a:ext cx="7693658" cy="4737434"/>
          </a:xfrm>
        </p:spPr>
        <p:txBody>
          <a:bodyPr>
            <a:normAutofit fontScale="92500" lnSpcReduction="20000"/>
          </a:bodyPr>
          <a:lstStyle/>
          <a:p>
            <a:pPr>
              <a:lnSpc>
                <a:spcPct val="90000"/>
              </a:lnSpc>
            </a:pPr>
            <a:endParaRPr lang="en-GB" sz="900" dirty="0">
              <a:solidFill>
                <a:schemeClr val="tx1">
                  <a:lumMod val="75000"/>
                  <a:lumOff val="25000"/>
                </a:schemeClr>
              </a:solidFill>
            </a:endParaRP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When you compare NPV to other investment techniques that don't discount future cash flows, the net present value can be a better approach because it accounts for the time value of money. </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Even compared to other cash flow techniques like the internal rate of return (IRR), the NPV is favoured because the net present value provides a dollar value that forms the foundation of an investment decision.  </a:t>
            </a:r>
          </a:p>
          <a:p>
            <a:pPr marL="0" indent="0">
              <a:lnSpc>
                <a:spcPct val="90000"/>
              </a:lnSpc>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It's always worth noting that the net present value is based on estimates and assumptions.  </a:t>
            </a:r>
          </a:p>
          <a:p>
            <a:pPr marL="0" indent="0">
              <a:lnSpc>
                <a:spcPct val="90000"/>
              </a:lnSpc>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We have no way of knowing if the interest rate will be a certain amount or a piece of equipment will save $10,000 a year.</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  </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For this reason, NPV should be used as an indicator and not a true evaluation of investment.   </a:t>
            </a:r>
          </a:p>
          <a:p>
            <a:pPr marL="0" indent="0">
              <a:lnSpc>
                <a:spcPct val="90000"/>
              </a:lnSpc>
              <a:buNone/>
            </a:pPr>
            <a:br>
              <a:rPr lang="en-GB" dirty="0">
                <a:solidFill>
                  <a:schemeClr val="tx1">
                    <a:lumMod val="75000"/>
                    <a:lumOff val="25000"/>
                  </a:schemeClr>
                </a:solidFill>
                <a:latin typeface="Arial" panose="020B0604020202020204" pitchFamily="34" charset="0"/>
                <a:cs typeface="Arial" panose="020B0604020202020204" pitchFamily="34" charset="0"/>
              </a:rPr>
            </a:br>
            <a:endParaRPr lang="en-US"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0E3A956-1A93-42E8-5AEC-4B48A188B183}"/>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34</a:t>
            </a:fld>
            <a:endParaRPr lang="en-US">
              <a:solidFill>
                <a:schemeClr val="tx1"/>
              </a:solidFill>
            </a:endParaRPr>
          </a:p>
        </p:txBody>
      </p:sp>
    </p:spTree>
    <p:extLst>
      <p:ext uri="{BB962C8B-B14F-4D97-AF65-F5344CB8AC3E}">
        <p14:creationId xmlns:p14="http://schemas.microsoft.com/office/powerpoint/2010/main" val="22999795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FEF0F91-42EE-EFF4-E538-C5B43D97E81B}"/>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Internal Rate of Return</a:t>
            </a:r>
            <a:br>
              <a:rPr lang="en-GB" sz="3600"/>
            </a:br>
            <a:endParaRPr lang="en-US" sz="3600"/>
          </a:p>
        </p:txBody>
      </p:sp>
      <p:sp>
        <p:nvSpPr>
          <p:cNvPr id="3" name="Content Placeholder 2">
            <a:extLst>
              <a:ext uri="{FF2B5EF4-FFF2-40B4-BE49-F238E27FC236}">
                <a16:creationId xmlns:a16="http://schemas.microsoft.com/office/drawing/2014/main" id="{0B9A47C3-5DD9-EA1A-B166-6409553E1960}"/>
              </a:ext>
            </a:extLst>
          </p:cNvPr>
          <p:cNvSpPr>
            <a:spLocks noGrp="1"/>
          </p:cNvSpPr>
          <p:nvPr>
            <p:ph idx="1"/>
          </p:nvPr>
        </p:nvSpPr>
        <p:spPr>
          <a:xfrm>
            <a:off x="1440519" y="1075765"/>
            <a:ext cx="5514758" cy="4638281"/>
          </a:xfrm>
        </p:spPr>
        <p:txBody>
          <a:bodyPr anchor="ctr">
            <a:no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Internal Rate of Return (IRR) is used to determine what percentage return of an investment is necessary for it to break even when adjusted for the time value of money involved.  </a:t>
            </a:r>
          </a:p>
          <a:p>
            <a:r>
              <a:rPr lang="en-GB" sz="2000" dirty="0">
                <a:solidFill>
                  <a:schemeClr val="tx1">
                    <a:lumMod val="75000"/>
                    <a:lumOff val="25000"/>
                  </a:schemeClr>
                </a:solidFill>
                <a:latin typeface="Arial" panose="020B0604020202020204" pitchFamily="34" charset="0"/>
                <a:cs typeface="Arial" panose="020B0604020202020204" pitchFamily="34" charset="0"/>
              </a:rPr>
              <a:t>This is often considered the minimum acceptable return on investment since most companies want to more than break even.  </a:t>
            </a:r>
          </a:p>
          <a:p>
            <a:r>
              <a:rPr lang="en-GB" sz="2000" dirty="0">
                <a:solidFill>
                  <a:schemeClr val="tx1">
                    <a:lumMod val="75000"/>
                    <a:lumOff val="25000"/>
                  </a:schemeClr>
                </a:solidFill>
                <a:latin typeface="Arial" panose="020B0604020202020204" pitchFamily="34" charset="0"/>
                <a:cs typeface="Arial" panose="020B0604020202020204" pitchFamily="34" charset="0"/>
              </a:rPr>
              <a:t>The IRR is also referred to as the discounted cash flow rate of return or the economic rate of return.  </a:t>
            </a:r>
          </a:p>
          <a:p>
            <a:r>
              <a:rPr lang="en-GB" sz="2000" dirty="0">
                <a:solidFill>
                  <a:schemeClr val="tx1">
                    <a:lumMod val="75000"/>
                    <a:lumOff val="25000"/>
                  </a:schemeClr>
                </a:solidFill>
                <a:latin typeface="Arial" panose="020B0604020202020204" pitchFamily="34" charset="0"/>
                <a:cs typeface="Arial" panose="020B0604020202020204" pitchFamily="34" charset="0"/>
              </a:rPr>
              <a:t>The 'internal' part of the technique refers to the fact that external factors like inflation or cost of capital are not included in the calculation</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4D6A6A09-085D-8E75-88E5-3F43D27E02C6}"/>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35</a:t>
            </a:fld>
            <a:endParaRPr lang="en-US">
              <a:solidFill>
                <a:schemeClr val="tx1"/>
              </a:solidFill>
            </a:endParaRPr>
          </a:p>
        </p:txBody>
      </p:sp>
    </p:spTree>
    <p:extLst>
      <p:ext uri="{BB962C8B-B14F-4D97-AF65-F5344CB8AC3E}">
        <p14:creationId xmlns:p14="http://schemas.microsoft.com/office/powerpoint/2010/main" val="37980041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Colorful charts and graphs">
            <a:extLst>
              <a:ext uri="{FF2B5EF4-FFF2-40B4-BE49-F238E27FC236}">
                <a16:creationId xmlns:a16="http://schemas.microsoft.com/office/drawing/2014/main" id="{3F009A10-29B4-99E3-1171-BBA40944603A}"/>
              </a:ext>
            </a:extLst>
          </p:cNvPr>
          <p:cNvPicPr>
            <a:picLocks noChangeAspect="1"/>
          </p:cNvPicPr>
          <p:nvPr/>
        </p:nvPicPr>
        <p:blipFill>
          <a:blip r:embed="rId3">
            <a:duotone>
              <a:schemeClr val="bg2">
                <a:shade val="45000"/>
                <a:satMod val="135000"/>
              </a:schemeClr>
              <a:prstClr val="white"/>
            </a:duotone>
            <a:alphaModFix amt="2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4CAB06D5-F150-2CFC-83F2-1C65DE42C6F1}"/>
              </a:ext>
            </a:extLst>
          </p:cNvPr>
          <p:cNvSpPr>
            <a:spLocks noGrp="1"/>
          </p:cNvSpPr>
          <p:nvPr>
            <p:ph type="title"/>
          </p:nvPr>
        </p:nvSpPr>
        <p:spPr>
          <a:xfrm>
            <a:off x="1066800" y="642594"/>
            <a:ext cx="10058400" cy="1371600"/>
          </a:xfrm>
        </p:spPr>
        <p:txBody>
          <a:bodyPr>
            <a:normAutofit/>
          </a:bodyPr>
          <a:lstStyle/>
          <a:p>
            <a:r>
              <a:rPr lang="en-GB" sz="4400">
                <a:latin typeface="Times New Roman" panose="02020603050405020304" pitchFamily="18" charset="0"/>
                <a:cs typeface="Times New Roman" panose="02020603050405020304" pitchFamily="18" charset="0"/>
              </a:rPr>
              <a:t>Used of Internal Rate of Return</a:t>
            </a:r>
            <a:br>
              <a:rPr lang="en-GB" sz="4400">
                <a:latin typeface="Times New Roman" panose="02020603050405020304" pitchFamily="18" charset="0"/>
                <a:cs typeface="Times New Roman" panose="02020603050405020304" pitchFamily="18" charset="0"/>
              </a:rPr>
            </a:br>
            <a:endParaRPr lang="en-US" sz="44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071190-1C21-A69F-C224-82A39B81F890}"/>
              </a:ext>
            </a:extLst>
          </p:cNvPr>
          <p:cNvSpPr>
            <a:spLocks noGrp="1"/>
          </p:cNvSpPr>
          <p:nvPr>
            <p:ph idx="1"/>
          </p:nvPr>
        </p:nvSpPr>
        <p:spPr>
          <a:xfrm>
            <a:off x="611841" y="1405218"/>
            <a:ext cx="11321079" cy="5257800"/>
          </a:xfrm>
        </p:spPr>
        <p:txBody>
          <a:bodyPr>
            <a:normAutofit/>
          </a:bodyPr>
          <a:lstStyle/>
          <a:p>
            <a:pPr marL="0" indent="0">
              <a:lnSpc>
                <a:spcPct val="90000"/>
              </a:lnSpc>
              <a:buNone/>
            </a:pPr>
            <a:r>
              <a:rPr lang="en-GB" sz="1600" dirty="0">
                <a:latin typeface="Arial" panose="020B0604020202020204" pitchFamily="34" charset="0"/>
                <a:cs typeface="Arial" panose="020B0604020202020204" pitchFamily="34" charset="0"/>
              </a:rPr>
              <a:t>Companies can use IRR to evaluate any type of investments, including the stock market, equipment, and other capital investments. </a:t>
            </a:r>
          </a:p>
          <a:p>
            <a:pPr marL="0" indent="0">
              <a:lnSpc>
                <a:spcPct val="90000"/>
              </a:lnSpc>
              <a:buNone/>
            </a:pPr>
            <a:r>
              <a:rPr lang="en-GB" sz="1600" dirty="0">
                <a:latin typeface="Arial" panose="020B0604020202020204" pitchFamily="34" charset="0"/>
                <a:cs typeface="Arial" panose="020B0604020202020204" pitchFamily="34" charset="0"/>
              </a:rPr>
              <a:t> </a:t>
            </a:r>
          </a:p>
          <a:p>
            <a:pPr marL="0" indent="0">
              <a:lnSpc>
                <a:spcPct val="90000"/>
              </a:lnSpc>
              <a:buNone/>
            </a:pPr>
            <a:r>
              <a:rPr lang="en-GB" sz="1600" dirty="0">
                <a:latin typeface="Arial" panose="020B0604020202020204" pitchFamily="34" charset="0"/>
                <a:cs typeface="Arial" panose="020B0604020202020204" pitchFamily="34" charset="0"/>
              </a:rPr>
              <a:t>The IRR is also ideal for comparing the profitability of establishing new operations or a new branch within a company or expand the operations of an existing one. </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r>
              <a:rPr lang="en-GB" sz="1600" dirty="0">
                <a:latin typeface="Arial" panose="020B0604020202020204" pitchFamily="34" charset="0"/>
                <a:cs typeface="Arial" panose="020B0604020202020204" pitchFamily="34" charset="0"/>
              </a:rPr>
              <a:t>For example, a company may use IRR to decide to open a new plant or renovate an existing one.  </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r>
              <a:rPr lang="en-GB" sz="1600" dirty="0">
                <a:latin typeface="Arial" panose="020B0604020202020204" pitchFamily="34" charset="0"/>
                <a:cs typeface="Arial" panose="020B0604020202020204" pitchFamily="34" charset="0"/>
              </a:rPr>
              <a:t>Both options would add value to the company, but the IRR could give management a good indication of which decision is more profitable in the long term. </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r>
              <a:rPr lang="en-GB" sz="1600" dirty="0">
                <a:latin typeface="Arial" panose="020B0604020202020204" pitchFamily="34" charset="0"/>
                <a:cs typeface="Arial" panose="020B0604020202020204" pitchFamily="34" charset="0"/>
              </a:rPr>
              <a:t>Financial analysts commonly use both IRR and NPV because they are similar but use different variables.  </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r>
              <a:rPr lang="en-GB" sz="1600" dirty="0">
                <a:latin typeface="Arial" panose="020B0604020202020204" pitchFamily="34" charset="0"/>
                <a:cs typeface="Arial" panose="020B0604020202020204" pitchFamily="34" charset="0"/>
              </a:rPr>
              <a:t>With NPV, a particular discount rate is assumed, then the present value of the investment is calculated.  </a:t>
            </a:r>
          </a:p>
          <a:p>
            <a:pPr marL="0" indent="0">
              <a:lnSpc>
                <a:spcPct val="90000"/>
              </a:lnSpc>
              <a:buNone/>
            </a:pPr>
            <a:r>
              <a:rPr lang="en-GB" sz="1600" dirty="0">
                <a:latin typeface="Arial" panose="020B0604020202020204" pitchFamily="34" charset="0"/>
                <a:cs typeface="Arial" panose="020B0604020202020204" pitchFamily="34" charset="0"/>
              </a:rPr>
              <a:t>With IRR, the actual return is calculated using the project's cash flows, then it's compared to the rate of return with your company's hurdle rate. </a:t>
            </a:r>
            <a:br>
              <a:rPr lang="en-GB"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C2CA5D-3CF2-E6CD-2F4B-4A6753778719}"/>
              </a:ext>
            </a:extLst>
          </p:cNvPr>
          <p:cNvSpPr>
            <a:spLocks noGrp="1"/>
          </p:cNvSpPr>
          <p:nvPr>
            <p:ph type="sldNum" sz="quarter" idx="12"/>
          </p:nvPr>
        </p:nvSpPr>
        <p:spPr>
          <a:xfrm>
            <a:off x="10469880" y="6307672"/>
            <a:ext cx="1463040" cy="274320"/>
          </a:xfrm>
        </p:spPr>
        <p:txBody>
          <a:bodyPr>
            <a:normAutofit/>
          </a:bodyPr>
          <a:lstStyle/>
          <a:p>
            <a:pPr>
              <a:spcAft>
                <a:spcPts val="600"/>
              </a:spcAft>
            </a:pPr>
            <a:fld id="{92ED0A86-2680-9143-B704-E5D0FA669B7F}" type="slidenum">
              <a:rPr lang="en-US"/>
              <a:pPr>
                <a:spcAft>
                  <a:spcPts val="600"/>
                </a:spcAft>
              </a:pPr>
              <a:t>36</a:t>
            </a:fld>
            <a:endParaRPr lang="en-US"/>
          </a:p>
        </p:txBody>
      </p:sp>
    </p:spTree>
    <p:extLst>
      <p:ext uri="{BB962C8B-B14F-4D97-AF65-F5344CB8AC3E}">
        <p14:creationId xmlns:p14="http://schemas.microsoft.com/office/powerpoint/2010/main" val="40692103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92A468C-6DEE-9DCB-0A0F-6CB42D564143}"/>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How to Calculate IRR</a:t>
            </a:r>
            <a:br>
              <a:rPr lang="en-GB">
                <a:solidFill>
                  <a:schemeClr val="tx1">
                    <a:lumMod val="75000"/>
                    <a:lumOff val="25000"/>
                  </a:schemeClr>
                </a:solidFill>
                <a:latin typeface="Times New Roman" panose="02020603050405020304" pitchFamily="18" charset="0"/>
                <a:cs typeface="Times New Roman" panose="02020603050405020304" pitchFamily="18" charset="0"/>
              </a:rPr>
            </a:br>
            <a:endParaRPr lang="en-US">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0904F76-D1C6-2AA0-ED7E-A581CC3FE0E5}"/>
              </a:ext>
            </a:extLst>
          </p:cNvPr>
          <p:cNvSpPr>
            <a:spLocks noGrp="1"/>
          </p:cNvSpPr>
          <p:nvPr>
            <p:ph idx="1"/>
          </p:nvPr>
        </p:nvSpPr>
        <p:spPr>
          <a:xfrm>
            <a:off x="3845421" y="1677619"/>
            <a:ext cx="7245103" cy="3131777"/>
          </a:xfrm>
        </p:spPr>
        <p:txBody>
          <a:bodyPr>
            <a:normAutofit/>
          </a:bodyPr>
          <a:lstStyle/>
          <a:p>
            <a:pPr>
              <a:lnSpc>
                <a:spcPct val="90000"/>
              </a:lnSpc>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To calculate IRR using the formula, you need to set NPV equal to zero and solve for the discount rate. </a:t>
            </a:r>
          </a:p>
          <a:p>
            <a:pPr>
              <a:lnSpc>
                <a:spcPct val="90000"/>
              </a:lnSpc>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However, IRR cannot be easily calculated analytically and must be calculated either through trial-and-error or by using software programs like Excel. </a:t>
            </a:r>
          </a:p>
          <a:p>
            <a:pPr>
              <a:lnSpc>
                <a:spcPct val="90000"/>
              </a:lnSpc>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In general, the higher an IRR, the more desirable an investment. </a:t>
            </a:r>
          </a:p>
          <a:p>
            <a:pPr>
              <a:lnSpc>
                <a:spcPct val="90000"/>
              </a:lnSpc>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IRR is uniform for varying types of investments or projects and can be used to rank these on a relatively even basis.  </a:t>
            </a:r>
          </a:p>
          <a:p>
            <a:pPr>
              <a:lnSpc>
                <a:spcPct val="90000"/>
              </a:lnSpc>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When comparing investment options whose characteristics are similar, the investment with the highest IRR would be considered the best.  The formula is as follows:</a:t>
            </a:r>
          </a:p>
          <a:p>
            <a:pPr>
              <a:lnSpc>
                <a:spcPct val="90000"/>
              </a:lnSpc>
            </a:pPr>
            <a:endParaRPr lang="en-GB" sz="17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pPr>
            <a:endParaRPr lang="en-GB" sz="17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539DDCD8-1361-F9AE-0D54-016DF261684F}"/>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37</a:t>
            </a:fld>
            <a:endParaRPr lang="en-US">
              <a:solidFill>
                <a:schemeClr val="tx1"/>
              </a:solidFill>
            </a:endParaRPr>
          </a:p>
        </p:txBody>
      </p:sp>
      <p:pic>
        <p:nvPicPr>
          <p:cNvPr id="6" name="Picture 5">
            <a:extLst>
              <a:ext uri="{FF2B5EF4-FFF2-40B4-BE49-F238E27FC236}">
                <a16:creationId xmlns:a16="http://schemas.microsoft.com/office/drawing/2014/main" id="{50329251-0C9C-813D-8DC1-7DD40AB5752D}"/>
              </a:ext>
            </a:extLst>
          </p:cNvPr>
          <p:cNvPicPr>
            <a:picLocks noChangeAspect="1"/>
          </p:cNvPicPr>
          <p:nvPr/>
        </p:nvPicPr>
        <p:blipFill>
          <a:blip r:embed="rId4"/>
          <a:stretch>
            <a:fillRect/>
          </a:stretch>
        </p:blipFill>
        <p:spPr>
          <a:xfrm>
            <a:off x="4531465" y="4810507"/>
            <a:ext cx="6158754" cy="1237129"/>
          </a:xfrm>
          <a:prstGeom prst="rect">
            <a:avLst/>
          </a:prstGeom>
        </p:spPr>
      </p:pic>
    </p:spTree>
    <p:extLst>
      <p:ext uri="{BB962C8B-B14F-4D97-AF65-F5344CB8AC3E}">
        <p14:creationId xmlns:p14="http://schemas.microsoft.com/office/powerpoint/2010/main" val="22080763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20F8700-3B5B-439D-44BD-625A01308EE1}"/>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IRR Example</a:t>
            </a:r>
            <a:br>
              <a:rPr lang="en-GB" dirty="0">
                <a:solidFill>
                  <a:schemeClr val="tx1">
                    <a:lumMod val="75000"/>
                    <a:lumOff val="25000"/>
                  </a:schemeClr>
                </a:solidFill>
              </a:rPr>
            </a:br>
            <a:endParaRPr lang="en-US"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6BF9DC02-B9D2-26C2-3540-7AB3C30D3A6F}"/>
              </a:ext>
            </a:extLst>
          </p:cNvPr>
          <p:cNvSpPr>
            <a:spLocks noGrp="1"/>
          </p:cNvSpPr>
          <p:nvPr>
            <p:ph idx="1"/>
          </p:nvPr>
        </p:nvSpPr>
        <p:spPr>
          <a:xfrm>
            <a:off x="3844616" y="1727948"/>
            <a:ext cx="7245103" cy="4030670"/>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management of ABC Company is considering replacing an old software package with a new one.  The new software will be capable of performing some tasks much faster than the old one.  The software installation will cost $8,475 and will reduce the annual labour cost by $1,500.  The useful life of the software will be 10 years with no salvage value.  The minimum required rate of return is 15%.</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The IRR factor was calculated to be 12%.  According to the IRR technique, the proposal for the software should not be accepted because the IRR is 12% and less than the minimum required rate of return, 15%.  </a:t>
            </a:r>
          </a:p>
          <a:p>
            <a:endParaRPr lang="en-US" dirty="0">
              <a:solidFill>
                <a:schemeClr val="tx1">
                  <a:lumMod val="75000"/>
                  <a:lumOff val="25000"/>
                </a:schemeClr>
              </a:solidFill>
            </a:endParaRPr>
          </a:p>
        </p:txBody>
      </p:sp>
      <p:sp>
        <p:nvSpPr>
          <p:cNvPr id="4" name="Slide Number Placeholder 3">
            <a:extLst>
              <a:ext uri="{FF2B5EF4-FFF2-40B4-BE49-F238E27FC236}">
                <a16:creationId xmlns:a16="http://schemas.microsoft.com/office/drawing/2014/main" id="{EBF3A90B-C1D7-24FA-A816-BBC6095E1090}"/>
              </a:ext>
            </a:extLst>
          </p:cNvPr>
          <p:cNvSpPr>
            <a:spLocks noGrp="1"/>
          </p:cNvSpPr>
          <p:nvPr>
            <p:ph type="sldNum" sz="quarter" idx="12"/>
          </p:nvPr>
        </p:nvSpPr>
        <p:spPr>
          <a:xfrm>
            <a:off x="10388952" y="5872366"/>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38</a:t>
            </a:fld>
            <a:endParaRPr lang="en-US">
              <a:solidFill>
                <a:schemeClr val="tx1"/>
              </a:solidFill>
            </a:endParaRPr>
          </a:p>
        </p:txBody>
      </p:sp>
    </p:spTree>
    <p:extLst>
      <p:ext uri="{BB962C8B-B14F-4D97-AF65-F5344CB8AC3E}">
        <p14:creationId xmlns:p14="http://schemas.microsoft.com/office/powerpoint/2010/main" val="6269551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825A716-EDC4-D979-309D-69832824986D}"/>
              </a:ext>
            </a:extLst>
          </p:cNvPr>
          <p:cNvSpPr>
            <a:spLocks noGrp="1"/>
          </p:cNvSpPr>
          <p:nvPr>
            <p:ph type="title"/>
          </p:nvPr>
        </p:nvSpPr>
        <p:spPr>
          <a:xfrm>
            <a:off x="7532835" y="1420706"/>
            <a:ext cx="3466540" cy="4016587"/>
          </a:xfrm>
        </p:spPr>
        <p:txBody>
          <a:bodyPr>
            <a:normAutofit/>
          </a:bodyPr>
          <a:lstStyle/>
          <a:p>
            <a:r>
              <a:rPr lang="en-GB" sz="3600">
                <a:latin typeface="Times New Roman" panose="02020603050405020304" pitchFamily="18" charset="0"/>
                <a:cs typeface="Times New Roman" panose="02020603050405020304" pitchFamily="18" charset="0"/>
              </a:rPr>
              <a:t>Disadvantages of IRR</a:t>
            </a:r>
            <a:br>
              <a:rPr lang="en-GB" sz="3600">
                <a:latin typeface="Times New Roman" panose="02020603050405020304" pitchFamily="18" charset="0"/>
                <a:cs typeface="Times New Roman" panose="02020603050405020304" pitchFamily="18" charset="0"/>
              </a:rPr>
            </a:br>
            <a:endParaRPr lang="en-US"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4371976-E175-6138-58F3-084507E57514}"/>
              </a:ext>
            </a:extLst>
          </p:cNvPr>
          <p:cNvSpPr>
            <a:spLocks noGrp="1"/>
          </p:cNvSpPr>
          <p:nvPr>
            <p:ph idx="1"/>
          </p:nvPr>
        </p:nvSpPr>
        <p:spPr>
          <a:xfrm>
            <a:off x="1440519" y="954742"/>
            <a:ext cx="5514758" cy="4867834"/>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One limitation of IRR is it can favour smaller investments with shorter-term returns over larger ones with larger-term returns. </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For instance, a $600 investment that returns $1,800 per year appears to have a more favourable IRR than a $15,000 investment that returns $30,000 per year.  </a:t>
            </a:r>
          </a:p>
          <a:p>
            <a:r>
              <a:rPr lang="en-GB" sz="2000" dirty="0">
                <a:solidFill>
                  <a:schemeClr val="tx1">
                    <a:lumMod val="75000"/>
                    <a:lumOff val="25000"/>
                  </a:schemeClr>
                </a:solidFill>
                <a:latin typeface="Arial" panose="020B0604020202020204" pitchFamily="34" charset="0"/>
                <a:cs typeface="Arial" panose="020B0604020202020204" pitchFamily="34" charset="0"/>
              </a:rPr>
              <a:t>The larger investment brings much more value.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69095C4C-52A3-431A-9952-0FA9BEEB0DE3}"/>
              </a:ext>
            </a:extLst>
          </p:cNvPr>
          <p:cNvSpPr>
            <a:spLocks noGrp="1"/>
          </p:cNvSpPr>
          <p:nvPr>
            <p:ph type="sldNum" sz="quarter" idx="12"/>
          </p:nvPr>
        </p:nvSpPr>
        <p:spPr>
          <a:xfrm>
            <a:off x="10422113" y="5714047"/>
            <a:ext cx="548640" cy="274320"/>
          </a:xfrm>
        </p:spPr>
        <p:txBody>
          <a:bodyPr>
            <a:normAutofit/>
          </a:bodyPr>
          <a:lstStyle/>
          <a:p>
            <a:pPr>
              <a:spcAft>
                <a:spcPts val="600"/>
              </a:spcAft>
            </a:pPr>
            <a:fld id="{92ED0A86-2680-9143-B704-E5D0FA669B7F}" type="slidenum">
              <a:rPr lang="en-US">
                <a:solidFill>
                  <a:schemeClr val="tx1"/>
                </a:solidFill>
              </a:rPr>
              <a:pPr>
                <a:spcAft>
                  <a:spcPts val="600"/>
                </a:spcAft>
              </a:pPr>
              <a:t>39</a:t>
            </a:fld>
            <a:endParaRPr lang="en-US">
              <a:solidFill>
                <a:schemeClr val="tx1"/>
              </a:solidFill>
            </a:endParaRPr>
          </a:p>
        </p:txBody>
      </p:sp>
    </p:spTree>
    <p:extLst>
      <p:ext uri="{BB962C8B-B14F-4D97-AF65-F5344CB8AC3E}">
        <p14:creationId xmlns:p14="http://schemas.microsoft.com/office/powerpoint/2010/main" val="3117536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7532835" y="1420706"/>
            <a:ext cx="3466540" cy="4016587"/>
          </a:xfrm>
        </p:spPr>
        <p:txBody>
          <a:bodyPr>
            <a:normAutofit/>
          </a:bodyPr>
          <a:lstStyle/>
          <a:p>
            <a:r>
              <a:rPr lang="en-GB" sz="3600"/>
              <a:t>Practical Problems</a:t>
            </a:r>
          </a:p>
        </p:txBody>
      </p:sp>
      <p:sp>
        <p:nvSpPr>
          <p:cNvPr id="3" name="Content Placeholder 2"/>
          <p:cNvSpPr>
            <a:spLocks noGrp="1"/>
          </p:cNvSpPr>
          <p:nvPr>
            <p:ph idx="1"/>
          </p:nvPr>
        </p:nvSpPr>
        <p:spPr>
          <a:xfrm>
            <a:off x="1407565" y="1697460"/>
            <a:ext cx="5514758" cy="4016587"/>
          </a:xfrm>
        </p:spPr>
        <p:txBody>
          <a:bodyPr anchor="ctr">
            <a:normAutofit/>
          </a:bodyPr>
          <a:lstStyle/>
          <a:p>
            <a:pPr>
              <a:buFont typeface="Wingdings" pitchFamily="2"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There can be a high degree of intangible aspects within a project</a:t>
            </a:r>
          </a:p>
          <a:p>
            <a:pPr>
              <a:buFont typeface="Wingdings" pitchFamily="2"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Trying to attach exact accounting numbers to uncertain future events. </a:t>
            </a:r>
          </a:p>
          <a:p>
            <a:pPr>
              <a:buFont typeface="Wingdings" pitchFamily="2"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Sales volume forecasting. Can future sales be accurately forecasted for an NPI project?</a:t>
            </a:r>
          </a:p>
          <a:p>
            <a:pPr>
              <a:buFont typeface="Wingdings" pitchFamily="2"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Not easy to quantify the cash flow benefits for quality-improvement projects (cost-saving projects are easier to quantify)</a:t>
            </a:r>
          </a:p>
          <a:p>
            <a:pPr>
              <a:buFont typeface="Wingdings" pitchFamily="2"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Effects of inflation</a:t>
            </a:r>
          </a:p>
          <a:p>
            <a:pPr>
              <a:buFont typeface="Wingdings" pitchFamily="2"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Project scope and scale creep</a:t>
            </a:r>
          </a:p>
          <a:p>
            <a:pPr>
              <a:buFont typeface="Wingdings" pitchFamily="2" charset="2"/>
              <a:buChar char="§"/>
            </a:pPr>
            <a:endParaRPr lang="en-GB" dirty="0">
              <a:solidFill>
                <a:schemeClr val="tx1">
                  <a:lumMod val="75000"/>
                  <a:lumOff val="25000"/>
                </a:schemeClr>
              </a:solidFill>
            </a:endParaRPr>
          </a:p>
          <a:p>
            <a:pPr>
              <a:buFont typeface="Wingdings" pitchFamily="2" charset="2"/>
              <a:buChar char="§"/>
            </a:pPr>
            <a:endParaRPr lang="en-GB" dirty="0">
              <a:solidFill>
                <a:schemeClr val="tx1">
                  <a:lumMod val="75000"/>
                  <a:lumOff val="25000"/>
                </a:schemeClr>
              </a:solidFill>
            </a:endParaRPr>
          </a:p>
          <a:p>
            <a:endParaRPr lang="en-GB" dirty="0">
              <a:solidFill>
                <a:schemeClr val="tx1">
                  <a:lumMod val="75000"/>
                  <a:lumOff val="25000"/>
                </a:schemeClr>
              </a:solidFill>
            </a:endParaRPr>
          </a:p>
        </p:txBody>
      </p:sp>
      <p:cxnSp>
        <p:nvCxnSpPr>
          <p:cNvPr id="18" name="Straight Connector 17">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Footer Placeholder 3"/>
          <p:cNvSpPr>
            <a:spLocks noGrp="1"/>
          </p:cNvSpPr>
          <p:nvPr>
            <p:ph type="ftr" sz="quarter" idx="11"/>
          </p:nvPr>
        </p:nvSpPr>
        <p:spPr>
          <a:xfrm>
            <a:off x="1440519" y="5714047"/>
            <a:ext cx="5120640" cy="274320"/>
          </a:xfrm>
        </p:spPr>
        <p:txBody>
          <a:bodyPr anchor="ctr">
            <a:normAutofit/>
          </a:bodyPr>
          <a:lstStyle/>
          <a:p>
            <a:pPr algn="l">
              <a:spcAft>
                <a:spcPts val="600"/>
              </a:spcAft>
            </a:pPr>
            <a:r>
              <a:rPr lang="en-GB">
                <a:solidFill>
                  <a:schemeClr val="tx1"/>
                </a:solidFill>
              </a:rPr>
              <a:t>Financial Management</a:t>
            </a:r>
          </a:p>
        </p:txBody>
      </p:sp>
      <p:sp>
        <p:nvSpPr>
          <p:cNvPr id="5" name="Slide Number Placeholder 4"/>
          <p:cNvSpPr>
            <a:spLocks noGrp="1"/>
          </p:cNvSpPr>
          <p:nvPr>
            <p:ph type="sldNum" sz="quarter" idx="12"/>
          </p:nvPr>
        </p:nvSpPr>
        <p:spPr>
          <a:xfrm>
            <a:off x="10422113" y="5714047"/>
            <a:ext cx="548640" cy="274320"/>
          </a:xfrm>
        </p:spPr>
        <p:txBody>
          <a:bodyPr>
            <a:normAutofit/>
          </a:bodyPr>
          <a:lstStyle/>
          <a:p>
            <a:pPr>
              <a:spcAft>
                <a:spcPts val="600"/>
              </a:spcAft>
            </a:pPr>
            <a:fld id="{906DD0DA-9AFE-4431-A050-313750B2E3BB}" type="slidenum">
              <a:rPr lang="en-GB">
                <a:solidFill>
                  <a:schemeClr val="tx1"/>
                </a:solidFill>
              </a:rPr>
              <a:pPr>
                <a:spcAft>
                  <a:spcPts val="600"/>
                </a:spcAft>
              </a:pPr>
              <a:t>40</a:t>
            </a:fld>
            <a:endParaRPr lang="en-GB">
              <a:solidFill>
                <a:schemeClr val="tx1"/>
              </a:solidFill>
            </a:endParaRPr>
          </a:p>
        </p:txBody>
      </p:sp>
    </p:spTree>
    <p:extLst>
      <p:ext uri="{BB962C8B-B14F-4D97-AF65-F5344CB8AC3E}">
        <p14:creationId xmlns:p14="http://schemas.microsoft.com/office/powerpoint/2010/main" val="182887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7" name="Rectangle 16">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4" name="Rectangle 3"/>
          <p:cNvSpPr/>
          <p:nvPr/>
        </p:nvSpPr>
        <p:spPr>
          <a:xfrm>
            <a:off x="3844616" y="711314"/>
            <a:ext cx="7245103" cy="5047303"/>
          </a:xfrm>
          <a:prstGeom prst="rect">
            <a:avLst/>
          </a:prstGeom>
        </p:spPr>
        <p:txBody>
          <a:bodyPr vert="horz" lIns="91440" tIns="45720" rIns="91440" bIns="45720" rtlCol="0">
            <a:normAutofit/>
          </a:bodyPr>
          <a:lstStyle/>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Risk margin -  (mitigating by being too cautious or not cautious enough in applying discount factors)</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Project overrun</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Rising component costs</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Unpredictable changes in discount or interest rates</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Unpredictable changes in tax rates</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Unpredictable changes in market conditions</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Unforeseen changes in competition (new entrants?)</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Unforeseen product obsoletion (superseded by new technology)</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Effect of unpredicted changes in working capital management (RM; WIP; Finished goods; debtor &amp; creditor management)</a:t>
            </a:r>
          </a:p>
          <a:p>
            <a:pPr indent="-182880" defTabSz="914400">
              <a:lnSpc>
                <a:spcPct val="90000"/>
              </a:lnSpc>
              <a:spcAft>
                <a:spcPts val="600"/>
              </a:spcAft>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Effect of regulatory or legislative changes</a:t>
            </a:r>
          </a:p>
        </p:txBody>
      </p:sp>
      <p:sp>
        <p:nvSpPr>
          <p:cNvPr id="2" name="Footer Placeholder 1"/>
          <p:cNvSpPr>
            <a:spLocks noGrp="1"/>
          </p:cNvSpPr>
          <p:nvPr>
            <p:ph type="ftr" sz="quarter" idx="11"/>
          </p:nvPr>
        </p:nvSpPr>
        <p:spPr>
          <a:xfrm>
            <a:off x="4001053" y="5872366"/>
            <a:ext cx="3657600" cy="274320"/>
          </a:xfrm>
        </p:spPr>
        <p:txBody>
          <a:bodyPr vert="horz" lIns="91440" tIns="45720" rIns="91440" bIns="45720" rtlCol="0" anchor="b">
            <a:normAutofit/>
          </a:bodyPr>
          <a:lstStyle/>
          <a:p>
            <a:pPr algn="l">
              <a:spcAft>
                <a:spcPts val="600"/>
              </a:spcAft>
            </a:pPr>
            <a:r>
              <a:rPr lang="en-US" kern="1200">
                <a:solidFill>
                  <a:schemeClr val="tx1"/>
                </a:solidFill>
                <a:latin typeface="+mn-lt"/>
                <a:ea typeface="+mn-ea"/>
                <a:cs typeface="+mn-cs"/>
              </a:rPr>
              <a:t>Financial Management</a:t>
            </a:r>
          </a:p>
        </p:txBody>
      </p:sp>
      <p:sp>
        <p:nvSpPr>
          <p:cNvPr id="3" name="Slide Number Placeholder 2"/>
          <p:cNvSpPr>
            <a:spLocks noGrp="1"/>
          </p:cNvSpPr>
          <p:nvPr>
            <p:ph type="sldNum" sz="quarter" idx="12"/>
          </p:nvPr>
        </p:nvSpPr>
        <p:spPr>
          <a:xfrm>
            <a:off x="10388952" y="5872366"/>
            <a:ext cx="548640" cy="274320"/>
          </a:xfrm>
        </p:spPr>
        <p:txBody>
          <a:bodyPr vert="horz" lIns="91440" tIns="45720" rIns="91440" bIns="45720" rtlCol="0" anchor="b">
            <a:normAutofit/>
          </a:bodyPr>
          <a:lstStyle/>
          <a:p>
            <a:pPr>
              <a:spcAft>
                <a:spcPts val="600"/>
              </a:spcAft>
            </a:pPr>
            <a:fld id="{4E49A5EA-5380-4765-B0CD-EEFB68473FF9}" type="slidenum">
              <a:rPr lang="en-US" kern="1200">
                <a:solidFill>
                  <a:schemeClr val="tx1"/>
                </a:solidFill>
                <a:latin typeface="+mn-lt"/>
                <a:ea typeface="+mn-ea"/>
                <a:cs typeface="+mn-cs"/>
              </a:rPr>
              <a:pPr>
                <a:spcAft>
                  <a:spcPts val="600"/>
                </a:spcAft>
              </a:pPr>
              <a:t>41</a:t>
            </a:fld>
            <a:endParaRPr lang="en-US" kern="1200">
              <a:solidFill>
                <a:schemeClr val="tx1"/>
              </a:solidFill>
              <a:latin typeface="+mn-lt"/>
              <a:ea typeface="+mn-ea"/>
              <a:cs typeface="+mn-cs"/>
            </a:endParaRPr>
          </a:p>
        </p:txBody>
      </p:sp>
    </p:spTree>
    <p:extLst>
      <p:ext uri="{BB962C8B-B14F-4D97-AF65-F5344CB8AC3E}">
        <p14:creationId xmlns:p14="http://schemas.microsoft.com/office/powerpoint/2010/main" val="17605566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7" name="Group 16">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8" name="Straight Connector 17">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Rectangle 23">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8" name="Rectangle 27">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A710839-BCE7-4494-3902-45EC2E4E58D3}"/>
              </a:ext>
            </a:extLst>
          </p:cNvPr>
          <p:cNvSpPr>
            <a:spLocks noGrp="1"/>
          </p:cNvSpPr>
          <p:nvPr>
            <p:ph type="title"/>
          </p:nvPr>
        </p:nvSpPr>
        <p:spPr>
          <a:xfrm>
            <a:off x="1260205" y="1887795"/>
            <a:ext cx="9673306" cy="2733106"/>
          </a:xfrm>
        </p:spPr>
        <p:txBody>
          <a:bodyPr vert="horz" lIns="91440" tIns="45720" rIns="91440" bIns="45720" rtlCol="0" anchor="ctr">
            <a:normAutofit/>
          </a:bodyPr>
          <a:lstStyle/>
          <a:p>
            <a:pPr algn="ctr">
              <a:lnSpc>
                <a:spcPct val="83000"/>
              </a:lnSpc>
            </a:pPr>
            <a:r>
              <a:rPr lang="en-US" sz="7200" cap="all" spc="-100"/>
              <a:t>Any questions</a:t>
            </a:r>
          </a:p>
        </p:txBody>
      </p:sp>
      <p:sp>
        <p:nvSpPr>
          <p:cNvPr id="3" name="Content Placeholder 2">
            <a:extLst>
              <a:ext uri="{FF2B5EF4-FFF2-40B4-BE49-F238E27FC236}">
                <a16:creationId xmlns:a16="http://schemas.microsoft.com/office/drawing/2014/main" id="{2540CA4E-5BD5-95C7-1CF6-069D2A4A0E8E}"/>
              </a:ext>
            </a:extLst>
          </p:cNvPr>
          <p:cNvSpPr>
            <a:spLocks noGrp="1"/>
          </p:cNvSpPr>
          <p:nvPr>
            <p:ph idx="1"/>
          </p:nvPr>
        </p:nvSpPr>
        <p:spPr>
          <a:xfrm>
            <a:off x="1260204" y="4718994"/>
            <a:ext cx="9673306" cy="913322"/>
          </a:xfrm>
        </p:spPr>
        <p:txBody>
          <a:bodyPr vert="horz" lIns="91440" tIns="45720" rIns="91440" bIns="45720" rtlCol="0">
            <a:normAutofit/>
          </a:bodyPr>
          <a:lstStyle/>
          <a:p>
            <a:pPr marL="0" indent="0" algn="ctr">
              <a:spcBef>
                <a:spcPts val="0"/>
              </a:spcBef>
              <a:spcAft>
                <a:spcPts val="600"/>
              </a:spcAft>
              <a:buNone/>
            </a:pPr>
            <a:r>
              <a:rPr lang="en-US" sz="2000" spc="80"/>
              <a:t>Thanks </a:t>
            </a:r>
          </a:p>
        </p:txBody>
      </p:sp>
      <p:sp>
        <p:nvSpPr>
          <p:cNvPr id="30" name="Rectangle 29">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2" name="Straight Connector 31">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9952DB10-FA19-931A-D49F-96D3D8BBD424}"/>
              </a:ext>
            </a:extLst>
          </p:cNvPr>
          <p:cNvSpPr>
            <a:spLocks noGrp="1"/>
          </p:cNvSpPr>
          <p:nvPr>
            <p:ph type="sldNum" sz="quarter" idx="12"/>
          </p:nvPr>
        </p:nvSpPr>
        <p:spPr>
          <a:xfrm>
            <a:off x="8821629" y="5789264"/>
            <a:ext cx="2111881" cy="228600"/>
          </a:xfrm>
        </p:spPr>
        <p:txBody>
          <a:bodyPr vert="horz" lIns="91440" tIns="45720" rIns="91440" bIns="45720" rtlCol="0" anchor="b">
            <a:normAutofit/>
          </a:bodyPr>
          <a:lstStyle/>
          <a:p>
            <a:pPr>
              <a:lnSpc>
                <a:spcPct val="90000"/>
              </a:lnSpc>
              <a:spcAft>
                <a:spcPts val="600"/>
              </a:spcAft>
            </a:pPr>
            <a:fld id="{92ED0A86-2680-9143-B704-E5D0FA669B7F}" type="slidenum">
              <a:rPr lang="en-US" kern="1200" dirty="0">
                <a:solidFill>
                  <a:schemeClr val="tx1">
                    <a:lumMod val="75000"/>
                    <a:lumOff val="25000"/>
                  </a:schemeClr>
                </a:solidFill>
                <a:latin typeface="+mn-lt"/>
                <a:ea typeface="+mn-ea"/>
                <a:cs typeface="+mn-cs"/>
              </a:rPr>
              <a:pPr>
                <a:lnSpc>
                  <a:spcPct val="90000"/>
                </a:lnSpc>
                <a:spcAft>
                  <a:spcPts val="600"/>
                </a:spcAft>
              </a:pPr>
              <a:t>42</a:t>
            </a:fld>
            <a:endParaRPr lang="en-US" kern="1200" dirty="0">
              <a:solidFill>
                <a:schemeClr val="tx1">
                  <a:lumMod val="75000"/>
                  <a:lumOff val="25000"/>
                </a:schemeClr>
              </a:solidFill>
              <a:latin typeface="+mn-lt"/>
              <a:ea typeface="+mn-ea"/>
              <a:cs typeface="+mn-cs"/>
            </a:endParaRPr>
          </a:p>
        </p:txBody>
      </p:sp>
    </p:spTree>
    <p:extLst>
      <p:ext uri="{BB962C8B-B14F-4D97-AF65-F5344CB8AC3E}">
        <p14:creationId xmlns:p14="http://schemas.microsoft.com/office/powerpoint/2010/main" val="3269674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0</TotalTime>
  <Words>3994</Words>
  <Application>Microsoft Office PowerPoint</Application>
  <PresentationFormat>Widescreen</PresentationFormat>
  <Paragraphs>344</Paragraphs>
  <Slides>42</Slides>
  <Notes>38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Cabin-semi-bold</vt:lpstr>
      <vt:lpstr>Google Sans</vt:lpstr>
      <vt:lpstr>SourceSansPro</vt:lpstr>
      <vt:lpstr>Arial</vt:lpstr>
      <vt:lpstr>Calibri</vt:lpstr>
      <vt:lpstr>Century Gothic</vt:lpstr>
      <vt:lpstr>Garamond</vt:lpstr>
      <vt:lpstr>Times New Roman</vt:lpstr>
      <vt:lpstr>Wingdings</vt:lpstr>
      <vt:lpstr>Savon</vt:lpstr>
      <vt:lpstr>Capital Budgeting</vt:lpstr>
      <vt:lpstr>What You Will Learn </vt:lpstr>
      <vt:lpstr>Capital Budgeting  </vt:lpstr>
      <vt:lpstr>Capital Budgeting</vt:lpstr>
      <vt:lpstr>How Capital Budgeting Works </vt:lpstr>
      <vt:lpstr>Capital Budgeting Techniques </vt:lpstr>
      <vt:lpstr>Capital Budgeting Techniques</vt:lpstr>
      <vt:lpstr>Capital Budgeting Techniques  </vt:lpstr>
      <vt:lpstr>Payback Period </vt:lpstr>
      <vt:lpstr>How to Calculate the Payback Period </vt:lpstr>
      <vt:lpstr>Payback Period Example </vt:lpstr>
      <vt:lpstr>Exercise – Payback Period</vt:lpstr>
      <vt:lpstr>Payback Period – Activity Solution</vt:lpstr>
      <vt:lpstr>Advantages of the Payback Method </vt:lpstr>
      <vt:lpstr>Limitations of the Payback Method </vt:lpstr>
      <vt:lpstr>Accounting Rate of Return (ARR) </vt:lpstr>
      <vt:lpstr>How to Calculate ARR </vt:lpstr>
      <vt:lpstr>ARR Example </vt:lpstr>
      <vt:lpstr>ARR Example Answer </vt:lpstr>
      <vt:lpstr>Advantages of ARR </vt:lpstr>
      <vt:lpstr>Disadvantages of ARR </vt:lpstr>
      <vt:lpstr>Disadvantages of ARR </vt:lpstr>
      <vt:lpstr>Profitability Index </vt:lpstr>
      <vt:lpstr>How to Calculate Profitability Index </vt:lpstr>
      <vt:lpstr>Profitability Example </vt:lpstr>
      <vt:lpstr>Advantages of PI </vt:lpstr>
      <vt:lpstr>Disadvantages of PI </vt:lpstr>
      <vt:lpstr>Net Present Value (NVP) </vt:lpstr>
      <vt:lpstr>Net Present Value (NVP)</vt:lpstr>
      <vt:lpstr>How to Calculate Net Present Value </vt:lpstr>
      <vt:lpstr>How to Calculate Net Present Value </vt:lpstr>
      <vt:lpstr>Net Present Value Example </vt:lpstr>
      <vt:lpstr>Net Present Value Example Answer </vt:lpstr>
      <vt:lpstr>Advantages of Net Present Value  </vt:lpstr>
      <vt:lpstr>Internal Rate of Return </vt:lpstr>
      <vt:lpstr>Used of Internal Rate of Return </vt:lpstr>
      <vt:lpstr>How to Calculate IRR </vt:lpstr>
      <vt:lpstr>IRR Example </vt:lpstr>
      <vt:lpstr>Disadvantages of IRR </vt:lpstr>
      <vt:lpstr>Practical Problems</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Capital budgeting</dc:title>
  <dc:creator>MIFTAH B. (972100)</dc:creator>
  <cp:lastModifiedBy>Marie Pitson</cp:lastModifiedBy>
  <cp:revision>8</cp:revision>
  <cp:lastPrinted>2024-12-05T11:20:59Z</cp:lastPrinted>
  <dcterms:created xsi:type="dcterms:W3CDTF">2022-05-14T16:19:45Z</dcterms:created>
  <dcterms:modified xsi:type="dcterms:W3CDTF">2024-12-12T13:52:10Z</dcterms:modified>
</cp:coreProperties>
</file>