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1" r:id="rId5"/>
    <p:sldId id="257" r:id="rId6"/>
    <p:sldId id="258" r:id="rId7"/>
    <p:sldId id="260" r:id="rId8"/>
    <p:sldId id="265" r:id="rId9"/>
    <p:sldId id="266" r:id="rId10"/>
    <p:sldId id="267" r:id="rId11"/>
    <p:sldId id="269" r:id="rId12"/>
    <p:sldId id="268" r:id="rId13"/>
    <p:sldId id="262"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A045E28-1976-44F6-92EA-02834323885E}">
          <p14:sldIdLst>
            <p14:sldId id="261"/>
            <p14:sldId id="257"/>
            <p14:sldId id="258"/>
            <p14:sldId id="260"/>
            <p14:sldId id="265"/>
            <p14:sldId id="266"/>
            <p14:sldId id="267"/>
            <p14:sldId id="269"/>
            <p14:sldId id="268"/>
            <p14:sldId id="262"/>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32" autoAdjust="0"/>
    <p:restoredTop sz="94660"/>
  </p:normalViewPr>
  <p:slideViewPr>
    <p:cSldViewPr snapToGrid="0">
      <p:cViewPr varScale="1">
        <p:scale>
          <a:sx n="70" d="100"/>
          <a:sy n="70" d="100"/>
        </p:scale>
        <p:origin x="7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562101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64757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27464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91912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866514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373706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369311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20540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378316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97885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11806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653460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217822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188031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319780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64349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811222D-1497-48C5-AB7E-D38FF1BE8D50}" type="datetimeFigureOut">
              <a:rPr lang="en-GB" smtClean="0"/>
              <a:t>13/04/2022</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12616516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42925" y="382136"/>
            <a:ext cx="10668000" cy="2558012"/>
          </a:xfrm>
        </p:spPr>
        <p:txBody>
          <a:bodyPr>
            <a:normAutofit fontScale="90000"/>
          </a:bodyPr>
          <a:lstStyle/>
          <a:p>
            <a:r>
              <a:rPr lang="en-GB" sz="4400" b="1" dirty="0"/>
              <a:t>Module: Introduction to Research (BMHP5005)</a:t>
            </a:r>
            <a:br>
              <a:rPr lang="en-GB" sz="4400" b="1" dirty="0"/>
            </a:br>
            <a:br>
              <a:rPr lang="en-GB" sz="4400" b="1" dirty="0"/>
            </a:br>
            <a:r>
              <a:rPr lang="en-GB" sz="4400" b="1" dirty="0"/>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371600" y="4000500"/>
            <a:ext cx="9144000" cy="2085975"/>
          </a:xfrm>
        </p:spPr>
        <p:txBody>
          <a:bodyPr>
            <a:normAutofit lnSpcReduction="10000"/>
          </a:bodyPr>
          <a:lstStyle/>
          <a:p>
            <a:pPr algn="l"/>
            <a:r>
              <a:rPr lang="en-GB" sz="2800" dirty="0">
                <a:latin typeface="Arial" panose="020B0604020202020204" pitchFamily="34" charset="0"/>
                <a:cs typeface="Arial" panose="020B0604020202020204" pitchFamily="34" charset="0"/>
              </a:rPr>
              <a:t>Student Name:  Daniel Ifeanyichukwu Odunze </a:t>
            </a:r>
          </a:p>
          <a:p>
            <a:pPr algn="l"/>
            <a:r>
              <a:rPr lang="en-GB" sz="2800" dirty="0">
                <a:latin typeface="Arial" panose="020B0604020202020204" pitchFamily="34" charset="0"/>
                <a:cs typeface="Arial" panose="020B0604020202020204" pitchFamily="34" charset="0"/>
              </a:rPr>
              <a:t>Student Number:    2010426</a:t>
            </a:r>
          </a:p>
          <a:p>
            <a:pPr algn="l"/>
            <a:r>
              <a:rPr lang="en-GB" sz="2800" dirty="0">
                <a:latin typeface="Arial" panose="020B0604020202020204" pitchFamily="34" charset="0"/>
                <a:cs typeface="Arial" panose="020B0604020202020204" pitchFamily="34" charset="0"/>
              </a:rPr>
              <a:t>Lecturer Name:   Dr Eleni </a:t>
            </a:r>
            <a:r>
              <a:rPr lang="en-GB" sz="2800" dirty="0" err="1">
                <a:latin typeface="Arial" panose="020B0604020202020204" pitchFamily="34" charset="0"/>
                <a:cs typeface="Arial" panose="020B0604020202020204" pitchFamily="34" charset="0"/>
              </a:rPr>
              <a:t>Koutsogeorgou</a:t>
            </a:r>
            <a:r>
              <a:rPr lang="en-GB" sz="2800" dirty="0">
                <a:latin typeface="Arial" panose="020B0604020202020204" pitchFamily="34" charset="0"/>
                <a:cs typeface="Arial" panose="020B0604020202020204" pitchFamily="34" charset="0"/>
              </a:rPr>
              <a:t>.</a:t>
            </a:r>
          </a:p>
          <a:p>
            <a:pPr algn="l"/>
            <a:r>
              <a:rPr lang="en-GB" sz="2800" dirty="0">
                <a:latin typeface="Arial" panose="020B0604020202020204" pitchFamily="34" charset="0"/>
                <a:cs typeface="Arial" panose="020B0604020202020204" pitchFamily="34" charset="0"/>
              </a:rPr>
              <a:t>Date:   14/04/22.</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859810" y="0"/>
            <a:ext cx="10521287" cy="1269241"/>
          </a:xfrm>
        </p:spPr>
        <p:txBody>
          <a:bodyPr>
            <a:normAutofit fontScale="90000"/>
          </a:bodyPr>
          <a:lstStyle/>
          <a:p>
            <a:r>
              <a:rPr lang="en-GB" sz="1050" b="0" i="0" dirty="0">
                <a:solidFill>
                  <a:srgbClr val="FFFFFF"/>
                </a:solidFill>
                <a:effectLst/>
                <a:latin typeface="Helvetica" panose="020B0604020202020204" pitchFamily="34" charset="0"/>
              </a:rPr>
              <a:t> </a:t>
            </a:r>
            <a:r>
              <a:rPr lang="en-GB" sz="4400" dirty="0">
                <a:latin typeface="Arial" panose="020B0604020202020204" pitchFamily="34" charset="0"/>
                <a:cs typeface="Arial" panose="020B0604020202020204" pitchFamily="34" charset="0"/>
              </a:rPr>
              <a:t>The quality of life of older adults with</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 epilepsy</a:t>
            </a:r>
            <a:r>
              <a:rPr lang="en-GB" sz="2400" dirty="0">
                <a:latin typeface="Arial" panose="020B0604020202020204" pitchFamily="34" charset="0"/>
                <a:cs typeface="Arial" panose="020B0604020202020204" pitchFamily="34" charset="0"/>
              </a:rPr>
              <a:t>: </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914400" y="1351128"/>
            <a:ext cx="10439400" cy="5506872"/>
          </a:xfrm>
        </p:spPr>
        <p:txBody>
          <a:bodyPr>
            <a:normAutofit lnSpcReduction="10000"/>
          </a:bodyPr>
          <a:lstStyle/>
          <a:p>
            <a:pPr>
              <a:lnSpc>
                <a:spcPct val="100000"/>
              </a:lnSpc>
              <a:spcBef>
                <a:spcPts val="0"/>
              </a:spcBef>
            </a:pPr>
            <a:r>
              <a:rPr lang="en-GB" sz="2400" dirty="0">
                <a:latin typeface="Arial" panose="020B0604020202020204" pitchFamily="34" charset="0"/>
                <a:cs typeface="Arial" panose="020B0604020202020204" pitchFamily="34" charset="0"/>
              </a:rPr>
              <a:t>Epilepsy affects almost 600,000 Britons, making it one among the most  long-term diseases. worldwide. Epilepsy, a neurological illness caused by transient abnormalities in electrical activity in the brain, is characterised by frequent, unprovoked seizures. People with epilepsy (PWE) are much more vulnerable to mental health issues than the general public. (world health organization, 2019).</a:t>
            </a:r>
          </a:p>
          <a:p>
            <a:pPr>
              <a:lnSpc>
                <a:spcPct val="100000"/>
              </a:lnSpc>
              <a:spcBef>
                <a:spcPts val="0"/>
              </a:spcBef>
            </a:pPr>
            <a:r>
              <a:rPr lang="en-GB" sz="2400" dirty="0">
                <a:latin typeface="Arial" panose="020B0604020202020204" pitchFamily="34" charset="0"/>
                <a:cs typeface="Arial" panose="020B0604020202020204" pitchFamily="34" charset="0"/>
              </a:rPr>
              <a:t>In contrast to other age groups, older persons exhibit various epilepsy features. Some of the most prevalent causes of epilepsy development in older individuals include cerebrovascular illness, neurological diseases, brain tumours, and traumatic brain injury. (Baranowski, 2018)</a:t>
            </a:r>
          </a:p>
          <a:p>
            <a:pPr>
              <a:lnSpc>
                <a:spcPct val="100000"/>
              </a:lnSpc>
              <a:spcBef>
                <a:spcPts val="0"/>
              </a:spcBef>
            </a:pPr>
            <a:r>
              <a:rPr lang="en-GB" sz="2400" dirty="0">
                <a:latin typeface="Arial" panose="020B0604020202020204" pitchFamily="34" charset="0"/>
                <a:cs typeface="Arial" panose="020B0604020202020204" pitchFamily="34" charset="0"/>
              </a:rPr>
              <a:t>Aims/Objectives. To investigate the quality of life of epileptic adults in the UK, with the following objectives: Emotional assistance for epileptic patients, System-wide epilepsy education and training, Care co-ordination Services for epilepsy, and Dedicated patient group support. NICE supports this initiative to analyse and evaluate current systems for development. </a:t>
            </a:r>
            <a:endParaRPr lang="en-US"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0" y="1883391"/>
            <a:ext cx="12192000" cy="4974608"/>
          </a:xfrm>
        </p:spPr>
        <p:txBody>
          <a:bodyPr>
            <a:normAutofit/>
          </a:bodyPr>
          <a:lstStyle/>
          <a:p>
            <a:pPr>
              <a:lnSpc>
                <a:spcPct val="100000"/>
              </a:lnSpc>
              <a:spcBef>
                <a:spcPts val="0"/>
              </a:spcBef>
            </a:pPr>
            <a:r>
              <a:rPr lang="en-GB" sz="2400" i="1" dirty="0">
                <a:latin typeface="Arial" panose="020B0604020202020204" pitchFamily="34" charset="0"/>
                <a:cs typeface="Arial" panose="020B0604020202020204" pitchFamily="34" charset="0"/>
              </a:rPr>
              <a:t>Systematic literature review is used for this study.</a:t>
            </a:r>
          </a:p>
          <a:p>
            <a:pPr>
              <a:lnSpc>
                <a:spcPct val="100000"/>
              </a:lnSpc>
              <a:spcBef>
                <a:spcPts val="0"/>
              </a:spcBef>
            </a:pPr>
            <a:r>
              <a:rPr lang="en-GB" sz="2400" i="1" dirty="0">
                <a:latin typeface="Arial" panose="020B0604020202020204" pitchFamily="34" charset="0"/>
                <a:cs typeface="Arial" panose="020B0604020202020204" pitchFamily="34" charset="0"/>
              </a:rPr>
              <a:t>Keyword: Epilepsy, Quality of life, Elderly, Older Adults and United Kingdom.</a:t>
            </a:r>
          </a:p>
          <a:p>
            <a:pPr>
              <a:lnSpc>
                <a:spcPct val="100000"/>
              </a:lnSpc>
              <a:spcBef>
                <a:spcPts val="0"/>
              </a:spcBef>
            </a:pPr>
            <a:r>
              <a:rPr lang="en-GB" sz="2400" i="1" dirty="0">
                <a:latin typeface="Arial" panose="020B0604020202020204" pitchFamily="34" charset="0"/>
                <a:cs typeface="Arial" panose="020B0604020202020204" pitchFamily="34" charset="0"/>
              </a:rPr>
              <a:t>ScienceDirect.</a:t>
            </a:r>
          </a:p>
          <a:p>
            <a:pPr>
              <a:lnSpc>
                <a:spcPct val="100000"/>
              </a:lnSpc>
              <a:spcBef>
                <a:spcPts val="0"/>
              </a:spcBef>
            </a:pPr>
            <a:r>
              <a:rPr lang="en-GB" sz="2400" i="1" dirty="0">
                <a:latin typeface="Arial" panose="020B0604020202020204" pitchFamily="34" charset="0"/>
                <a:cs typeface="Arial" panose="020B0604020202020204" pitchFamily="34" charset="0"/>
              </a:rPr>
              <a:t>Inclusion/exclusion criteria: Characteristics associated with quality of life in Older Adults. January 2014 to  February 2022, English language, Journal articles, United Kingdom.</a:t>
            </a:r>
          </a:p>
          <a:p>
            <a:pPr>
              <a:lnSpc>
                <a:spcPct val="100000"/>
              </a:lnSpc>
              <a:spcBef>
                <a:spcPts val="0"/>
              </a:spcBef>
            </a:pPr>
            <a:r>
              <a:rPr lang="en-GB" sz="2400" i="0" dirty="0">
                <a:solidFill>
                  <a:srgbClr val="505050"/>
                </a:solidFill>
                <a:effectLst/>
                <a:latin typeface="Arial" panose="020B0604020202020204" pitchFamily="34" charset="0"/>
                <a:cs typeface="Arial" panose="020B0604020202020204" pitchFamily="34" charset="0"/>
              </a:rPr>
              <a:t>The experience of epilepsy in later life: May 2014 to January 2022, English Language, Journal Article, United Kingdom.</a:t>
            </a:r>
          </a:p>
          <a:p>
            <a:pPr>
              <a:lnSpc>
                <a:spcPct val="100000"/>
              </a:lnSpc>
              <a:spcBef>
                <a:spcPts val="0"/>
              </a:spcBef>
            </a:pPr>
            <a:r>
              <a:rPr lang="en-GB" sz="2400" i="0" dirty="0">
                <a:solidFill>
                  <a:srgbClr val="505050"/>
                </a:solidFill>
                <a:effectLst/>
                <a:latin typeface="Arial" panose="020B0604020202020204" pitchFamily="34" charset="0"/>
                <a:cs typeface="Arial" panose="020B0604020202020204" pitchFamily="34" charset="0"/>
              </a:rPr>
              <a:t>The experience of living with adult epilepsy. </a:t>
            </a:r>
            <a:r>
              <a:rPr lang="en-GB" sz="2400" dirty="0">
                <a:solidFill>
                  <a:srgbClr val="505050"/>
                </a:solidFill>
                <a:latin typeface="Arial" panose="020B0604020202020204" pitchFamily="34" charset="0"/>
                <a:cs typeface="Arial" panose="020B0604020202020204" pitchFamily="34" charset="0"/>
              </a:rPr>
              <a:t>April</a:t>
            </a:r>
            <a:r>
              <a:rPr lang="en-GB" sz="2400" i="0" dirty="0">
                <a:solidFill>
                  <a:srgbClr val="505050"/>
                </a:solidFill>
                <a:effectLst/>
                <a:latin typeface="Arial" panose="020B0604020202020204" pitchFamily="34" charset="0"/>
                <a:cs typeface="Arial" panose="020B0604020202020204" pitchFamily="34" charset="0"/>
              </a:rPr>
              <a:t> 2014 to January 2022, English Journal Article, UK.</a:t>
            </a:r>
          </a:p>
          <a:p>
            <a:pPr>
              <a:lnSpc>
                <a:spcPct val="100000"/>
              </a:lnSpc>
              <a:spcBef>
                <a:spcPts val="0"/>
              </a:spcBef>
            </a:pPr>
            <a:r>
              <a:rPr lang="en-GB" sz="2400" dirty="0">
                <a:solidFill>
                  <a:srgbClr val="505050"/>
                </a:solidFill>
                <a:latin typeface="Arial" panose="020B0604020202020204" pitchFamily="34" charset="0"/>
                <a:cs typeface="Arial" panose="020B0604020202020204" pitchFamily="34" charset="0"/>
              </a:rPr>
              <a:t>Exclusion: </a:t>
            </a:r>
            <a:r>
              <a:rPr lang="en-GB" sz="2400" i="1" dirty="0">
                <a:latin typeface="Arial" panose="020B0604020202020204" pitchFamily="34" charset="0"/>
                <a:cs typeface="Arial" panose="020B0604020202020204" pitchFamily="34" charset="0"/>
              </a:rPr>
              <a:t>The quality of life of older adults with epilepsy. June 2015 to May 2022, English Language, google online article.UK</a:t>
            </a:r>
            <a:endParaRPr lang="en-GB" sz="2400" i="0" dirty="0">
              <a:solidFill>
                <a:srgbClr val="505050"/>
              </a:solidFill>
              <a:effectLst/>
              <a:latin typeface="Arial" panose="020B0604020202020204" pitchFamily="34" charset="0"/>
              <a:cs typeface="Arial" panose="020B0604020202020204" pitchFamily="34" charset="0"/>
            </a:endParaRPr>
          </a:p>
          <a:p>
            <a:pPr>
              <a:lnSpc>
                <a:spcPct val="100000"/>
              </a:lnSpc>
              <a:spcBef>
                <a:spcPts val="0"/>
              </a:spcBef>
            </a:pPr>
            <a:endParaRPr lang="en-GB" sz="2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641445" y="0"/>
            <a:ext cx="10357512" cy="818865"/>
          </a:xfrm>
        </p:spPr>
        <p:txBody>
          <a:bodyPr>
            <a:noAutofit/>
          </a:bodyPr>
          <a:lstStyle/>
          <a:p>
            <a:r>
              <a:rPr lang="en-GB" sz="4400" b="1" dirty="0">
                <a:latin typeface="Arial" panose="020B0604020202020204" pitchFamily="34" charset="0"/>
                <a:cs typeface="Arial" panose="020B0604020202020204" pitchFamily="34"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684624466"/>
              </p:ext>
            </p:extLst>
          </p:nvPr>
        </p:nvGraphicFramePr>
        <p:xfrm>
          <a:off x="0" y="805217"/>
          <a:ext cx="12192000" cy="6144053"/>
        </p:xfrm>
        <a:graphic>
          <a:graphicData uri="http://schemas.openxmlformats.org/drawingml/2006/table">
            <a:tbl>
              <a:tblPr firstRow="1" firstCol="1" bandRow="1"/>
              <a:tblGrid>
                <a:gridCol w="1629623">
                  <a:extLst>
                    <a:ext uri="{9D8B030D-6E8A-4147-A177-3AD203B41FA5}">
                      <a16:colId xmlns:a16="http://schemas.microsoft.com/office/drawing/2014/main" val="2791120806"/>
                    </a:ext>
                  </a:extLst>
                </a:gridCol>
                <a:gridCol w="3494384">
                  <a:extLst>
                    <a:ext uri="{9D8B030D-6E8A-4147-A177-3AD203B41FA5}">
                      <a16:colId xmlns:a16="http://schemas.microsoft.com/office/drawing/2014/main" val="3589850242"/>
                    </a:ext>
                  </a:extLst>
                </a:gridCol>
                <a:gridCol w="2910716">
                  <a:extLst>
                    <a:ext uri="{9D8B030D-6E8A-4147-A177-3AD203B41FA5}">
                      <a16:colId xmlns:a16="http://schemas.microsoft.com/office/drawing/2014/main" val="2229489048"/>
                    </a:ext>
                  </a:extLst>
                </a:gridCol>
                <a:gridCol w="4157277">
                  <a:extLst>
                    <a:ext uri="{9D8B030D-6E8A-4147-A177-3AD203B41FA5}">
                      <a16:colId xmlns:a16="http://schemas.microsoft.com/office/drawing/2014/main" val="2241838310"/>
                    </a:ext>
                  </a:extLst>
                </a:gridCol>
              </a:tblGrid>
              <a:tr h="1023420">
                <a:tc>
                  <a:txBody>
                    <a:bodyPr/>
                    <a:lstStyle/>
                    <a:p>
                      <a:pPr algn="l" fontAlgn="t">
                        <a:spcBef>
                          <a:spcPts val="0"/>
                        </a:spcBef>
                        <a:spcAft>
                          <a:spcPts val="0"/>
                        </a:spcAft>
                      </a:pPr>
                      <a:r>
                        <a:rPr lang="en-GB" sz="1800" b="1" i="0" u="none" strike="noStrike" dirty="0">
                          <a:effectLst/>
                          <a:latin typeface="Arial" panose="020B0604020202020204" pitchFamily="34" charset="0"/>
                          <a:cs typeface="Arial" panose="020B0604020202020204" pitchFamily="34" charset="0"/>
                        </a:rPr>
                        <a:t>Author(s), title, and year of publication</a:t>
                      </a:r>
                      <a:endParaRPr lang="en-GB" sz="18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1" i="0" u="none" strike="noStrike" dirty="0">
                          <a:effectLst/>
                          <a:latin typeface="Arial" panose="020B0604020202020204" pitchFamily="34" charset="0"/>
                          <a:cs typeface="Arial" panose="020B0604020202020204" pitchFamily="34" charset="0"/>
                        </a:rPr>
                        <a:t>Aim of study</a:t>
                      </a:r>
                      <a:endParaRPr lang="en-GB" sz="18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1" i="0" u="none" strike="noStrike" dirty="0">
                          <a:effectLst/>
                          <a:latin typeface="Arial" panose="020B0604020202020204" pitchFamily="34" charset="0"/>
                          <a:ea typeface="Calibri" panose="020F0502020204030204" pitchFamily="34" charset="0"/>
                          <a:cs typeface="Arial" panose="020B0604020202020204" pitchFamily="34" charset="0"/>
                        </a:rPr>
                        <a:t>Methods and Sample size and characteristics</a:t>
                      </a:r>
                      <a:endParaRPr lang="en-GB" sz="18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1" i="0" u="none" strike="noStrike" dirty="0">
                          <a:effectLst/>
                          <a:latin typeface="Arial" panose="020B0604020202020204" pitchFamily="34" charset="0"/>
                          <a:ea typeface="Calibri" panose="020F0502020204030204" pitchFamily="34" charset="0"/>
                          <a:cs typeface="Arial" panose="020B0604020202020204" pitchFamily="34" charset="0"/>
                        </a:rPr>
                        <a:t>Summary of main findings</a:t>
                      </a:r>
                      <a:endParaRPr lang="en-GB" sz="18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800" b="1" i="0" u="none" strike="noStrike" dirty="0">
                          <a:effectLst/>
                          <a:latin typeface="Arial" panose="020B0604020202020204" pitchFamily="34" charset="0"/>
                          <a:ea typeface="Calibri" panose="020F0502020204030204" pitchFamily="34" charset="0"/>
                          <a:cs typeface="Arial" panose="020B0604020202020204" pitchFamily="34" charset="0"/>
                        </a:rPr>
                        <a:t> </a:t>
                      </a:r>
                      <a:endParaRPr lang="en-GB" sz="18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2372730">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800" b="0" i="0" kern="1200" dirty="0">
                          <a:solidFill>
                            <a:schemeClr val="tx1"/>
                          </a:solidFill>
                          <a:effectLst/>
                          <a:latin typeface="Arial" panose="020B0604020202020204" pitchFamily="34" charset="0"/>
                          <a:ea typeface="+mn-ea"/>
                          <a:cs typeface="Arial" panose="020B0604020202020204" pitchFamily="34" charset="0"/>
                        </a:rPr>
                        <a:t>Characteristics associated with quality of life among Adults with epilepsy</a:t>
                      </a:r>
                      <a:endParaRPr lang="en-GB" sz="16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endParaRPr lang="en-GB" sz="16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600" b="0" i="0" u="none" strike="noStrike" dirty="0">
                          <a:effectLst/>
                          <a:latin typeface="Arial" panose="020B0604020202020204" pitchFamily="34" charset="0"/>
                          <a:cs typeface="Arial" panose="020B0604020202020204" pitchFamily="34" charset="0"/>
                        </a:rPr>
                        <a:t>(Ridsdale et al., 2017)</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dirty="0">
                          <a:solidFill>
                            <a:schemeClr val="tx1"/>
                          </a:solidFill>
                          <a:effectLst/>
                          <a:latin typeface="Arial" panose="020B0604020202020204" pitchFamily="34" charset="0"/>
                          <a:cs typeface="Arial" panose="020B0604020202020204" pitchFamily="34" charset="0"/>
                        </a:rPr>
                        <a:t>This study investigates the characteristics that are linked to Quality of Life in people with epilepsy in the UK.</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dirty="0">
                          <a:solidFill>
                            <a:schemeClr val="tx1"/>
                          </a:solidFill>
                          <a:effectLst/>
                          <a:latin typeface="Arial" panose="020B0604020202020204" pitchFamily="34" charset="0"/>
                          <a:cs typeface="Arial" panose="020B0604020202020204" pitchFamily="34" charset="0"/>
                        </a:rPr>
                        <a:t>Data from 404 persons who had at least two seizures in the previous year and were visiting specialised clinics were gathered. The average age was 42 years old, with 54 percent of the population being female and 75 percent being white.</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dirty="0">
                          <a:solidFill>
                            <a:schemeClr val="tx1"/>
                          </a:solidFill>
                          <a:effectLst/>
                          <a:latin typeface="Arial" panose="020B0604020202020204" pitchFamily="34" charset="0"/>
                          <a:cs typeface="Arial" panose="020B0604020202020204" pitchFamily="34" charset="0"/>
                        </a:rPr>
                        <a:t>People who have epilepsy, especially those who have persistent, frequent seizures, have a lot of problems with their mental health and quality of life. People with epilepsy in the UK haven't spent as much time testing interventions that could cut down on social problems like stigma, a lack of social support, and a lack of self-control, as they should have done.</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2656633">
                <a:tc>
                  <a:txBody>
                    <a:bodyPr/>
                    <a:lstStyle/>
                    <a:p>
                      <a:pPr algn="l" fontAlgn="t">
                        <a:spcBef>
                          <a:spcPts val="0"/>
                        </a:spcBef>
                        <a:spcAft>
                          <a:spcPts val="0"/>
                        </a:spcAft>
                      </a:pPr>
                      <a:r>
                        <a:rPr lang="en-GB" sz="1600" b="0" i="0" u="none" strike="noStrike" dirty="0">
                          <a:effectLst/>
                          <a:latin typeface="Arial" panose="020B0604020202020204" pitchFamily="34" charset="0"/>
                          <a:cs typeface="Arial" panose="020B0604020202020204" pitchFamily="34" charset="0"/>
                        </a:rPr>
                        <a:t>The Experience of living with Adult epilepsy</a:t>
                      </a:r>
                    </a:p>
                    <a:p>
                      <a:pPr algn="l" fontAlgn="t">
                        <a:spcBef>
                          <a:spcPts val="0"/>
                        </a:spcBef>
                        <a:spcAft>
                          <a:spcPts val="0"/>
                        </a:spcAft>
                      </a:pPr>
                      <a:endParaRPr lang="en-GB" sz="16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600" b="0" i="0" u="none" strike="noStrike" dirty="0">
                          <a:effectLst/>
                          <a:latin typeface="Arial" panose="020B0604020202020204" pitchFamily="34" charset="0"/>
                          <a:cs typeface="Arial" panose="020B0604020202020204" pitchFamily="34" charset="0"/>
                        </a:rPr>
                        <a:t>(</a:t>
                      </a:r>
                      <a:r>
                        <a:rPr lang="en-GB" sz="1600" b="0" i="0" u="none" strike="noStrike" dirty="0" err="1">
                          <a:effectLst/>
                          <a:latin typeface="Arial" panose="020B0604020202020204" pitchFamily="34" charset="0"/>
                          <a:cs typeface="Arial" panose="020B0604020202020204" pitchFamily="34" charset="0"/>
                        </a:rPr>
                        <a:t>Kılınç</a:t>
                      </a:r>
                      <a:r>
                        <a:rPr lang="en-GB" sz="1600" b="0" i="0" u="none" strike="noStrike" dirty="0">
                          <a:effectLst/>
                          <a:latin typeface="Arial" panose="020B0604020202020204" pitchFamily="34" charset="0"/>
                          <a:cs typeface="Arial" panose="020B0604020202020204" pitchFamily="34" charset="0"/>
                        </a:rPr>
                        <a:t> et al., 2017)</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dirty="0">
                          <a:effectLst/>
                          <a:latin typeface="Arial" panose="020B0604020202020204" pitchFamily="34" charset="0"/>
                          <a:cs typeface="Arial" panose="020B0604020202020204" pitchFamily="34" charset="0"/>
                        </a:rPr>
                        <a:t>Using a phenomenological method, this study investigates the experience of living with epilepsy and quality of life after being diagnosed as an adult.</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dirty="0">
                          <a:effectLst/>
                          <a:latin typeface="Arial" panose="020B0604020202020204" pitchFamily="34" charset="0"/>
                          <a:cs typeface="Arial" panose="020B0604020202020204" pitchFamily="34" charset="0"/>
                        </a:rPr>
                        <a:t>39 people between the ages of 18 and 60 from all around the United Kingdom who were afflicted with epilepsy participated in semi-structured interviews. Six months apart, the interviews were done, and the findings were analysed.</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0" i="0" u="none" strike="noStrike" dirty="0">
                          <a:effectLst/>
                          <a:latin typeface="Arial" panose="020B0604020202020204" pitchFamily="34" charset="0"/>
                          <a:cs typeface="Arial" panose="020B0604020202020204" pitchFamily="34" charset="0"/>
                        </a:rPr>
                        <a:t>It was clear that no matter how often a person had a seizure, They were concerned by the abrupt, unforeseen occurrence of a seizure, and this affect their quality of life, and how it had a bigger impact on the people who had it.</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CA477-FE83-4FD4-ADB8-61E4FA33782A}"/>
              </a:ext>
            </a:extLst>
          </p:cNvPr>
          <p:cNvSpPr>
            <a:spLocks noGrp="1"/>
          </p:cNvSpPr>
          <p:nvPr>
            <p:ph type="title"/>
          </p:nvPr>
        </p:nvSpPr>
        <p:spPr>
          <a:xfrm>
            <a:off x="859808" y="0"/>
            <a:ext cx="10493991" cy="1069145"/>
          </a:xfrm>
        </p:spPr>
        <p:txBody>
          <a:bodyPr>
            <a:normAutofit/>
          </a:bodyPr>
          <a:lstStyle/>
          <a:p>
            <a:r>
              <a:rPr lang="en-GB" sz="4400" b="1" dirty="0">
                <a:latin typeface="Arial" panose="020B0604020202020204" pitchFamily="34" charset="0"/>
                <a:cs typeface="Arial" panose="020B0604020202020204" pitchFamily="34" charset="0"/>
              </a:rPr>
              <a:t>Literature Review</a:t>
            </a:r>
            <a:endParaRPr lang="en-GB" sz="4400" dirty="0"/>
          </a:p>
        </p:txBody>
      </p:sp>
      <p:graphicFrame>
        <p:nvGraphicFramePr>
          <p:cNvPr id="4" name="Table 4">
            <a:extLst>
              <a:ext uri="{FF2B5EF4-FFF2-40B4-BE49-F238E27FC236}">
                <a16:creationId xmlns:a16="http://schemas.microsoft.com/office/drawing/2014/main" id="{4C6E72D3-827A-49C3-A68D-C96AE968BE3D}"/>
              </a:ext>
            </a:extLst>
          </p:cNvPr>
          <p:cNvGraphicFramePr>
            <a:graphicFrameLocks noGrp="1"/>
          </p:cNvGraphicFramePr>
          <p:nvPr>
            <p:ph idx="1"/>
            <p:extLst>
              <p:ext uri="{D42A27DB-BD31-4B8C-83A1-F6EECF244321}">
                <p14:modId xmlns:p14="http://schemas.microsoft.com/office/powerpoint/2010/main" val="3818953606"/>
              </p:ext>
            </p:extLst>
          </p:nvPr>
        </p:nvGraphicFramePr>
        <p:xfrm>
          <a:off x="0" y="1139483"/>
          <a:ext cx="12191999" cy="5718516"/>
        </p:xfrm>
        <a:graphic>
          <a:graphicData uri="http://schemas.openxmlformats.org/drawingml/2006/table">
            <a:tbl>
              <a:tblPr firstRow="1" bandRow="1">
                <a:tableStyleId>{5940675A-B579-460E-94D1-54222C63F5DA}</a:tableStyleId>
              </a:tblPr>
              <a:tblGrid>
                <a:gridCol w="1787088">
                  <a:extLst>
                    <a:ext uri="{9D8B030D-6E8A-4147-A177-3AD203B41FA5}">
                      <a16:colId xmlns:a16="http://schemas.microsoft.com/office/drawing/2014/main" val="1875904672"/>
                    </a:ext>
                  </a:extLst>
                </a:gridCol>
                <a:gridCol w="2194069">
                  <a:extLst>
                    <a:ext uri="{9D8B030D-6E8A-4147-A177-3AD203B41FA5}">
                      <a16:colId xmlns:a16="http://schemas.microsoft.com/office/drawing/2014/main" val="144987562"/>
                    </a:ext>
                  </a:extLst>
                </a:gridCol>
                <a:gridCol w="4535046">
                  <a:extLst>
                    <a:ext uri="{9D8B030D-6E8A-4147-A177-3AD203B41FA5}">
                      <a16:colId xmlns:a16="http://schemas.microsoft.com/office/drawing/2014/main" val="430205417"/>
                    </a:ext>
                  </a:extLst>
                </a:gridCol>
                <a:gridCol w="3434442">
                  <a:extLst>
                    <a:ext uri="{9D8B030D-6E8A-4147-A177-3AD203B41FA5}">
                      <a16:colId xmlns:a16="http://schemas.microsoft.com/office/drawing/2014/main" val="1683325281"/>
                    </a:ext>
                  </a:extLst>
                </a:gridCol>
                <a:gridCol w="241354">
                  <a:extLst>
                    <a:ext uri="{9D8B030D-6E8A-4147-A177-3AD203B41FA5}">
                      <a16:colId xmlns:a16="http://schemas.microsoft.com/office/drawing/2014/main" val="3826462320"/>
                    </a:ext>
                  </a:extLst>
                </a:gridCol>
              </a:tblGrid>
              <a:tr h="988413">
                <a:tc>
                  <a:txBody>
                    <a:bodyPr/>
                    <a:lstStyle/>
                    <a:p>
                      <a:r>
                        <a:rPr lang="en-GB" dirty="0"/>
                        <a:t>Author(s), title, and year of publication.</a:t>
                      </a:r>
                    </a:p>
                  </a:txBody>
                  <a:tcPr/>
                </a:tc>
                <a:tc>
                  <a:txBody>
                    <a:bodyPr/>
                    <a:lstStyle/>
                    <a:p>
                      <a:r>
                        <a:rPr lang="en-GB" dirty="0"/>
                        <a:t>Aim of study</a:t>
                      </a:r>
                    </a:p>
                  </a:txBody>
                  <a:tcPr/>
                </a:tc>
                <a:tc>
                  <a:txBody>
                    <a:bodyPr/>
                    <a:lstStyle/>
                    <a:p>
                      <a:r>
                        <a:rPr lang="en-GB" dirty="0"/>
                        <a:t>Methods and sample size and characteristics.</a:t>
                      </a:r>
                    </a:p>
                  </a:txBody>
                  <a:tcPr/>
                </a:tc>
                <a:tc>
                  <a:txBody>
                    <a:bodyPr/>
                    <a:lstStyle/>
                    <a:p>
                      <a:r>
                        <a:rPr lang="en-GB" dirty="0"/>
                        <a:t>         Summary of main finding</a:t>
                      </a:r>
                    </a:p>
                  </a:txBody>
                  <a:tcPr/>
                </a:tc>
                <a:tc>
                  <a:txBody>
                    <a:bodyPr/>
                    <a:lstStyle/>
                    <a:p>
                      <a:endParaRPr lang="en-GB" dirty="0"/>
                    </a:p>
                  </a:txBody>
                  <a:tcPr/>
                </a:tc>
                <a:extLst>
                  <a:ext uri="{0D108BD9-81ED-4DB2-BD59-A6C34878D82A}">
                    <a16:rowId xmlns:a16="http://schemas.microsoft.com/office/drawing/2014/main" val="4169761716"/>
                  </a:ext>
                </a:extLst>
              </a:tr>
              <a:tr h="4730103">
                <a:tc>
                  <a:txBody>
                    <a:bodyPr/>
                    <a:lstStyle/>
                    <a:p>
                      <a:r>
                        <a:rPr lang="en-GB" sz="1600" dirty="0">
                          <a:latin typeface="Arial" panose="020B0604020202020204" pitchFamily="34" charset="0"/>
                          <a:cs typeface="Arial" panose="020B0604020202020204" pitchFamily="34" charset="0"/>
                        </a:rPr>
                        <a:t>The experience of epilepsy in later life.</a:t>
                      </a:r>
                    </a:p>
                    <a:p>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Yennadiou</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Wolverson</a:t>
                      </a:r>
                      <a:r>
                        <a:rPr lang="en-GB" sz="1600" dirty="0">
                          <a:latin typeface="Arial" panose="020B0604020202020204" pitchFamily="34" charset="0"/>
                          <a:cs typeface="Arial" panose="020B0604020202020204" pitchFamily="34" charset="0"/>
                        </a:rPr>
                        <a:t>, 2017)</a:t>
                      </a:r>
                    </a:p>
                  </a:txBody>
                  <a:tcPr/>
                </a:tc>
                <a:tc>
                  <a:txBody>
                    <a:bodyPr/>
                    <a:lstStyle/>
                    <a:p>
                      <a:r>
                        <a:rPr lang="en-GB" sz="1600" dirty="0">
                          <a:latin typeface="Arial" panose="020B0604020202020204" pitchFamily="34" charset="0"/>
                          <a:cs typeface="Arial" panose="020B0604020202020204" pitchFamily="34" charset="0"/>
                        </a:rPr>
                        <a:t>The goal of this study was to find out how older people who have epilepsy think about their condition through their own life experiences.</a:t>
                      </a:r>
                    </a:p>
                  </a:txBody>
                  <a:tcPr/>
                </a:tc>
                <a:tc>
                  <a:txBody>
                    <a:bodyPr/>
                    <a:lstStyle/>
                    <a:p>
                      <a:r>
                        <a:rPr lang="en-GB" sz="1600" dirty="0">
                          <a:latin typeface="Arial" panose="020B0604020202020204" pitchFamily="34" charset="0"/>
                          <a:cs typeface="Arial" panose="020B0604020202020204" pitchFamily="34" charset="0"/>
                        </a:rPr>
                        <a:t>Ten adults with epilepsy over the age of 65 participated in semi-structured in-depth interviews. Ten patients chosen from a Neurosciences Department in the North of England with a 34% response rate. Participants were above the age of 65 and were white British/English origin. All of the participants had been diagnosed with epilepsy at some point in their lives, and the average time from diagnosis was 23 years.</a:t>
                      </a:r>
                    </a:p>
                  </a:txBody>
                  <a:tcPr/>
                </a:tc>
                <a:tc>
                  <a:txBody>
                    <a:bodyPr/>
                    <a:lstStyle/>
                    <a:p>
                      <a:r>
                        <a:rPr lang="en-GB" sz="1600" dirty="0">
                          <a:latin typeface="Arial" panose="020B0604020202020204" pitchFamily="34" charset="0"/>
                          <a:cs typeface="Arial" panose="020B0604020202020204" pitchFamily="34" charset="0"/>
                        </a:rPr>
                        <a:t>Participants mentioned traumatic and unpleasant epilepsy-related events. Negative sentiments and cultural ignorance made participants feel ostracised and lonely. Epilepsy was seen as forceful, persistent, and unexpected by older adults. The unpredictable nature of epileptic symptoms seems to increase participants' concern about future seizures.</a:t>
                      </a:r>
                    </a:p>
                  </a:txBody>
                  <a:tcPr/>
                </a:tc>
                <a:tc>
                  <a:txBody>
                    <a:bodyPr/>
                    <a:lstStyle/>
                    <a:p>
                      <a:endParaRPr lang="en-GB" dirty="0"/>
                    </a:p>
                  </a:txBody>
                  <a:tcPr/>
                </a:tc>
                <a:extLst>
                  <a:ext uri="{0D108BD9-81ED-4DB2-BD59-A6C34878D82A}">
                    <a16:rowId xmlns:a16="http://schemas.microsoft.com/office/drawing/2014/main" val="4044222676"/>
                  </a:ext>
                </a:extLst>
              </a:tr>
            </a:tbl>
          </a:graphicData>
        </a:graphic>
      </p:graphicFrame>
    </p:spTree>
    <p:extLst>
      <p:ext uri="{BB962C8B-B14F-4D97-AF65-F5344CB8AC3E}">
        <p14:creationId xmlns:p14="http://schemas.microsoft.com/office/powerpoint/2010/main" val="3663715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23932-99F2-4485-92B4-DC906A16893B}"/>
              </a:ext>
            </a:extLst>
          </p:cNvPr>
          <p:cNvSpPr>
            <a:spLocks noGrp="1"/>
          </p:cNvSpPr>
          <p:nvPr>
            <p:ph type="title"/>
          </p:nvPr>
        </p:nvSpPr>
        <p:spPr>
          <a:xfrm>
            <a:off x="677334" y="259308"/>
            <a:ext cx="8596668" cy="1064526"/>
          </a:xfrm>
        </p:spPr>
        <p:txBody>
          <a:bodyPr>
            <a:normAutofit/>
          </a:bodyPr>
          <a:lstStyle/>
          <a:p>
            <a:r>
              <a:rPr lang="en-GB" sz="4400" dirty="0">
                <a:latin typeface="Arial" panose="020B0604020202020204" pitchFamily="34" charset="0"/>
                <a:cs typeface="Arial" panose="020B0604020202020204" pitchFamily="34" charset="0"/>
              </a:rPr>
              <a:t>Results</a:t>
            </a:r>
          </a:p>
        </p:txBody>
      </p:sp>
      <p:sp>
        <p:nvSpPr>
          <p:cNvPr id="3" name="Content Placeholder 2">
            <a:extLst>
              <a:ext uri="{FF2B5EF4-FFF2-40B4-BE49-F238E27FC236}">
                <a16:creationId xmlns:a16="http://schemas.microsoft.com/office/drawing/2014/main" id="{0DD7DFDF-F492-4F79-B1C2-568FDCB70A01}"/>
              </a:ext>
            </a:extLst>
          </p:cNvPr>
          <p:cNvSpPr>
            <a:spLocks noGrp="1"/>
          </p:cNvSpPr>
          <p:nvPr>
            <p:ph idx="1"/>
          </p:nvPr>
        </p:nvSpPr>
        <p:spPr>
          <a:xfrm>
            <a:off x="0" y="1733267"/>
            <a:ext cx="12192000" cy="5124733"/>
          </a:xfrm>
        </p:spPr>
        <p:txBody>
          <a:bodyPr>
            <a:normAutofit/>
          </a:bodyPr>
          <a:lstStyle/>
          <a:p>
            <a:r>
              <a:rPr lang="en-GB" sz="2400" dirty="0">
                <a:latin typeface="Arial" panose="020B0604020202020204" pitchFamily="34" charset="0"/>
                <a:cs typeface="Arial" panose="020B0604020202020204" pitchFamily="34" charset="0"/>
              </a:rPr>
              <a:t>Theme 1: In the United Kingdom, people with epilepsy haven't spent much time studying strategies that might reduce issues that influence quality of life in adults with epilepsy. Sadness, lack of ability, anxiety, perceived stigma, and high epileptic frequency were all substantially linked with worse quality of life.</a:t>
            </a:r>
          </a:p>
          <a:p>
            <a:r>
              <a:rPr lang="en-GB" sz="2400" dirty="0">
                <a:latin typeface="Arial" panose="020B0604020202020204" pitchFamily="34" charset="0"/>
                <a:cs typeface="Arial" panose="020B0604020202020204" pitchFamily="34" charset="0"/>
              </a:rPr>
              <a:t>Theme 2: People with epilepsy were worried about the sudden, unpredictability of a seizure, no matter how often they had them. People with continuous epileptic seizures in the UK get a lot of help, but they still have a low quality of life.</a:t>
            </a:r>
          </a:p>
          <a:p>
            <a:r>
              <a:rPr lang="en-GB" sz="2400" dirty="0">
                <a:latin typeface="Arial" panose="020B0604020202020204" pitchFamily="34" charset="0"/>
                <a:cs typeface="Arial" panose="020B0604020202020204" pitchFamily="34" charset="0"/>
              </a:rPr>
              <a:t>Theme 3: Some of the people who took part in this study were worried about how stigma would affect them. Stigma is common in both young and old people who have epilepsy. People who have epilepsy are more likely to be depressed and anxious and have a lower quality of life if they are stigmatised.</a:t>
            </a:r>
          </a:p>
        </p:txBody>
      </p:sp>
    </p:spTree>
    <p:extLst>
      <p:ext uri="{BB962C8B-B14F-4D97-AF65-F5344CB8AC3E}">
        <p14:creationId xmlns:p14="http://schemas.microsoft.com/office/powerpoint/2010/main" val="154346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561CE-779F-484B-A424-6B3F34989544}"/>
              </a:ext>
            </a:extLst>
          </p:cNvPr>
          <p:cNvSpPr>
            <a:spLocks noGrp="1"/>
          </p:cNvSpPr>
          <p:nvPr>
            <p:ph type="title"/>
          </p:nvPr>
        </p:nvSpPr>
        <p:spPr>
          <a:xfrm>
            <a:off x="677334" y="609600"/>
            <a:ext cx="8596668" cy="878006"/>
          </a:xfrm>
        </p:spPr>
        <p:txBody>
          <a:bodyPr>
            <a:normAutofit/>
          </a:bodyPr>
          <a:lstStyle/>
          <a:p>
            <a:r>
              <a:rPr lang="en-GB" sz="4400" dirty="0">
                <a:latin typeface="Arial" panose="020B0604020202020204" pitchFamily="34" charset="0"/>
                <a:cs typeface="Arial" panose="020B0604020202020204" pitchFamily="34" charset="0"/>
              </a:rPr>
              <a:t>Discussion</a:t>
            </a:r>
          </a:p>
        </p:txBody>
      </p:sp>
      <p:sp>
        <p:nvSpPr>
          <p:cNvPr id="3" name="Content Placeholder 2">
            <a:extLst>
              <a:ext uri="{FF2B5EF4-FFF2-40B4-BE49-F238E27FC236}">
                <a16:creationId xmlns:a16="http://schemas.microsoft.com/office/drawing/2014/main" id="{36E14462-C8EC-4081-A2C4-EE0ECCB70B1F}"/>
              </a:ext>
            </a:extLst>
          </p:cNvPr>
          <p:cNvSpPr>
            <a:spLocks noGrp="1"/>
          </p:cNvSpPr>
          <p:nvPr>
            <p:ph idx="1"/>
          </p:nvPr>
        </p:nvSpPr>
        <p:spPr>
          <a:xfrm>
            <a:off x="838200" y="1825624"/>
            <a:ext cx="10515600" cy="4684357"/>
          </a:xfrm>
        </p:spPr>
        <p:txBody>
          <a:bodyPr>
            <a:normAutofit fontScale="92500" lnSpcReduction="20000"/>
          </a:bodyPr>
          <a:lstStyle/>
          <a:p>
            <a:pPr marL="0" indent="0">
              <a:buNone/>
            </a:pPr>
            <a:r>
              <a:rPr lang="en-GB" sz="2600" dirty="0">
                <a:latin typeface="Arial" panose="020B0604020202020204" pitchFamily="34" charset="0"/>
                <a:cs typeface="Arial" panose="020B0604020202020204" pitchFamily="34" charset="0"/>
              </a:rPr>
              <a:t>The results recorded among the three themes above are reviewed as follows:</a:t>
            </a:r>
          </a:p>
          <a:p>
            <a:r>
              <a:rPr lang="en-GB" sz="2600" dirty="0">
                <a:latin typeface="Arial" panose="020B0604020202020204" pitchFamily="34" charset="0"/>
                <a:cs typeface="Arial" panose="020B0604020202020204" pitchFamily="34" charset="0"/>
              </a:rPr>
              <a:t>Notwithstanding specialised treatment, UK epilepsy sufferers have poor quality of life. Assuring and educating patients on how to manage their illness by professionals are required.</a:t>
            </a:r>
          </a:p>
          <a:p>
            <a:r>
              <a:rPr lang="en-GB" sz="2600" dirty="0">
                <a:latin typeface="Arial" panose="020B0604020202020204" pitchFamily="34" charset="0"/>
                <a:cs typeface="Arial" panose="020B0604020202020204" pitchFamily="34" charset="0"/>
              </a:rPr>
              <a:t>According to some researchers, when epilepsy is associated by frequent seizures, there may be a "clinical vacuum" when it comes to mental health. Therefore, screening people with epilepsy for depression is recommended.</a:t>
            </a:r>
          </a:p>
          <a:p>
            <a:r>
              <a:rPr lang="en-GB" sz="2600" dirty="0">
                <a:latin typeface="Arial" panose="020B0604020202020204" pitchFamily="34" charset="0"/>
                <a:cs typeface="Arial" panose="020B0604020202020204" pitchFamily="34" charset="0"/>
              </a:rPr>
              <a:t>People who have epilepsy are always concerned about the abrupt and unpredictable nature of a seizure, which has a negative impact on their quality of life. The government should consider providing disability allowance to cover some of their expenditures, such as housing assistance and other living expenses.</a:t>
            </a:r>
          </a:p>
          <a:p>
            <a:endParaRPr lang="en-GB" dirty="0"/>
          </a:p>
        </p:txBody>
      </p:sp>
    </p:spTree>
    <p:extLst>
      <p:ext uri="{BB962C8B-B14F-4D97-AF65-F5344CB8AC3E}">
        <p14:creationId xmlns:p14="http://schemas.microsoft.com/office/powerpoint/2010/main" val="413462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983E1-C069-425B-9EB9-E86D7B1BAA9A}"/>
              </a:ext>
            </a:extLst>
          </p:cNvPr>
          <p:cNvSpPr>
            <a:spLocks noGrp="1"/>
          </p:cNvSpPr>
          <p:nvPr>
            <p:ph type="title"/>
          </p:nvPr>
        </p:nvSpPr>
        <p:spPr>
          <a:xfrm>
            <a:off x="677334" y="136478"/>
            <a:ext cx="8596668" cy="1228298"/>
          </a:xfrm>
        </p:spPr>
        <p:txBody>
          <a:bodyPr>
            <a:normAutofit/>
          </a:bodyPr>
          <a:lstStyle/>
          <a:p>
            <a:r>
              <a:rPr lang="en-GB" sz="4400" dirty="0">
                <a:latin typeface="Arial" panose="020B0604020202020204" pitchFamily="34" charset="0"/>
                <a:cs typeface="Arial" panose="020B0604020202020204" pitchFamily="34" charset="0"/>
              </a:rPr>
              <a:t>Discussion.</a:t>
            </a:r>
          </a:p>
        </p:txBody>
      </p:sp>
      <p:sp>
        <p:nvSpPr>
          <p:cNvPr id="3" name="Content Placeholder 2">
            <a:extLst>
              <a:ext uri="{FF2B5EF4-FFF2-40B4-BE49-F238E27FC236}">
                <a16:creationId xmlns:a16="http://schemas.microsoft.com/office/drawing/2014/main" id="{AA18B8DE-EC8F-481F-B4D5-C5E58C36D35C}"/>
              </a:ext>
            </a:extLst>
          </p:cNvPr>
          <p:cNvSpPr>
            <a:spLocks noGrp="1"/>
          </p:cNvSpPr>
          <p:nvPr>
            <p:ph idx="1"/>
          </p:nvPr>
        </p:nvSpPr>
        <p:spPr>
          <a:xfrm>
            <a:off x="0" y="1825624"/>
            <a:ext cx="12192000" cy="5032375"/>
          </a:xfrm>
        </p:spPr>
        <p:txBody>
          <a:bodyPr>
            <a:normAutofit lnSpcReduction="10000"/>
          </a:bodyPr>
          <a:lstStyle/>
          <a:p>
            <a:r>
              <a:rPr lang="en-GB" sz="2400" dirty="0">
                <a:latin typeface="Arial" panose="020B0604020202020204" pitchFamily="34" charset="0"/>
                <a:cs typeface="Arial" panose="020B0604020202020204" pitchFamily="34" charset="0"/>
              </a:rPr>
              <a:t>Support and guidance and stigma reduction treatments may help enhance QoL, particularly early after assessment.</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Strength: Informed agreement was acquired from each participant before each interview and findings were kept secret. A name was assigned to each participant throughout data processing and writing. Medical and Social Services are working closely to uplift the quality of life in people with epilepsy.</a:t>
            </a:r>
          </a:p>
          <a:p>
            <a:r>
              <a:rPr lang="en-GB" sz="2400" dirty="0">
                <a:latin typeface="Arial" panose="020B0604020202020204" pitchFamily="34" charset="0"/>
                <a:cs typeface="Arial" panose="020B0604020202020204" pitchFamily="34" charset="0"/>
              </a:rPr>
              <a:t>Weaknesses. Like other stigmatised disorders, epilepsy treatment has placed less emphasis on reducing social disabilities such as stigma, social isolation, and lack of ability. As a group intervention for HIV or mental illness has been created and evaluated to give social support and minimise isolation, lack of faith, and consciousness early after diagnosis. This technique would help epilepsy sufferers in the UK and internationally.</a:t>
            </a:r>
          </a:p>
        </p:txBody>
      </p:sp>
    </p:spTree>
    <p:extLst>
      <p:ext uri="{BB962C8B-B14F-4D97-AF65-F5344CB8AC3E}">
        <p14:creationId xmlns:p14="http://schemas.microsoft.com/office/powerpoint/2010/main" val="4079069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389E1-8A44-4CAB-B185-5318B80F67AF}"/>
              </a:ext>
            </a:extLst>
          </p:cNvPr>
          <p:cNvSpPr>
            <a:spLocks noGrp="1"/>
          </p:cNvSpPr>
          <p:nvPr>
            <p:ph type="title"/>
          </p:nvPr>
        </p:nvSpPr>
        <p:spPr/>
        <p:txBody>
          <a:bodyPr>
            <a:normAutofit/>
          </a:bodyPr>
          <a:lstStyle/>
          <a:p>
            <a:r>
              <a:rPr lang="en-GB" sz="44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4007EF4A-E1FF-4B9B-BA66-EB2B3A38EDA7}"/>
              </a:ext>
            </a:extLst>
          </p:cNvPr>
          <p:cNvSpPr>
            <a:spLocks noGrp="1"/>
          </p:cNvSpPr>
          <p:nvPr>
            <p:ph idx="1"/>
          </p:nvPr>
        </p:nvSpPr>
        <p:spPr>
          <a:xfrm>
            <a:off x="677334" y="2160589"/>
            <a:ext cx="8596668" cy="4253859"/>
          </a:xfrm>
        </p:spPr>
        <p:txBody>
          <a:bodyPr>
            <a:normAutofit lnSpcReduction="10000"/>
          </a:bodyPr>
          <a:lstStyle/>
          <a:p>
            <a:r>
              <a:rPr lang="en-GB" sz="2400" dirty="0">
                <a:latin typeface="Arial" panose="020B0604020202020204" pitchFamily="34" charset="0"/>
                <a:cs typeface="Arial" panose="020B0604020202020204" pitchFamily="34" charset="0"/>
              </a:rPr>
              <a:t>Epilepsy is one of the most common long-term diseases in the world. It affects almost 600,000 people in the UK. Adults are more likely to be diagnosed with epilepsy than children, but the knowledge of living with elderly epilepsy hasn't been looked at very much. People with epilepsy who had a lot of problems with their quality of life were more likely to have depression, anxiety, a sense of shame, and a lot of seizures. These results suggest that effective education initiatives to enhance awareness and comprehension among the general population and Health Care Practitioners engagement in the treatment of People With Epilepsy are urgently needed</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131016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r>
              <a:rPr lang="en-GB" b="1" dirty="0"/>
              <a:t>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0" y="1583140"/>
            <a:ext cx="12192000" cy="5274859"/>
          </a:xfrm>
        </p:spPr>
        <p:txBody>
          <a:bodyPr>
            <a:normAutofit lnSpcReduction="10000"/>
          </a:bodyPr>
          <a:lstStyle/>
          <a:p>
            <a:pPr marL="0" indent="0" algn="l">
              <a:lnSpc>
                <a:spcPct val="150000"/>
              </a:lnSpc>
              <a:buNone/>
            </a:pPr>
            <a:endParaRPr lang="en-GB" sz="1800" b="0" dirty="0">
              <a:effectLst/>
              <a:latin typeface="Times New Roman" panose="02020603050405020304" pitchFamily="18" charset="0"/>
            </a:endParaRPr>
          </a:p>
          <a:p>
            <a:pPr>
              <a:lnSpc>
                <a:spcPct val="150000"/>
              </a:lnSpc>
            </a:pPr>
            <a:r>
              <a:rPr lang="en-GB" sz="1800" dirty="0" err="1">
                <a:effectLst/>
                <a:latin typeface="Arial" panose="020B0604020202020204" pitchFamily="34" charset="0"/>
                <a:cs typeface="Arial" panose="020B0604020202020204" pitchFamily="34" charset="0"/>
              </a:rPr>
              <a:t>Kılınç</a:t>
            </a:r>
            <a:r>
              <a:rPr lang="en-GB" sz="1800" dirty="0">
                <a:effectLst/>
                <a:latin typeface="Arial" panose="020B0604020202020204" pitchFamily="34" charset="0"/>
                <a:cs typeface="Arial" panose="020B0604020202020204" pitchFamily="34" charset="0"/>
              </a:rPr>
              <a:t>, S., van </a:t>
            </a:r>
            <a:r>
              <a:rPr lang="en-GB" sz="1800" dirty="0" err="1">
                <a:effectLst/>
                <a:latin typeface="Arial" panose="020B0604020202020204" pitchFamily="34" charset="0"/>
                <a:cs typeface="Arial" panose="020B0604020202020204" pitchFamily="34" charset="0"/>
              </a:rPr>
              <a:t>Wersch</a:t>
            </a:r>
            <a:r>
              <a:rPr lang="en-GB" sz="1800" dirty="0">
                <a:effectLst/>
                <a:latin typeface="Arial" panose="020B0604020202020204" pitchFamily="34" charset="0"/>
                <a:cs typeface="Arial" panose="020B0604020202020204" pitchFamily="34" charset="0"/>
              </a:rPr>
              <a:t>, A., Campbell, C. and Guy, A. (2017). The experience of living with adult-onset epilepsy. </a:t>
            </a:r>
            <a:r>
              <a:rPr lang="en-GB" sz="1800" i="1" dirty="0">
                <a:effectLst/>
                <a:latin typeface="Arial" panose="020B0604020202020204" pitchFamily="34" charset="0"/>
                <a:cs typeface="Arial" panose="020B0604020202020204" pitchFamily="34" charset="0"/>
              </a:rPr>
              <a:t>Epilepsy &amp; </a:t>
            </a:r>
            <a:r>
              <a:rPr lang="en-GB" sz="1800" i="1" dirty="0" err="1">
                <a:effectLst/>
                <a:latin typeface="Arial" panose="020B0604020202020204" pitchFamily="34" charset="0"/>
                <a:cs typeface="Arial" panose="020B0604020202020204" pitchFamily="34" charset="0"/>
              </a:rPr>
              <a:t>Behavior</a:t>
            </a:r>
            <a:r>
              <a:rPr lang="en-GB" sz="1800" dirty="0">
                <a:effectLst/>
                <a:latin typeface="Arial" panose="020B0604020202020204" pitchFamily="34" charset="0"/>
                <a:cs typeface="Arial" panose="020B0604020202020204" pitchFamily="34" charset="0"/>
              </a:rPr>
              <a:t>, [online] 73(P189-196), pp.189–196. Available at: https://www.epilepsybehavior.com/article/S1525-5050(17)30245-7/fulltext [Accessed 12 Apr. 2022].</a:t>
            </a:r>
          </a:p>
          <a:p>
            <a:pPr>
              <a:lnSpc>
                <a:spcPct val="150000"/>
              </a:lnSpc>
            </a:pPr>
            <a:r>
              <a:rPr lang="en-GB" sz="1800" dirty="0" err="1">
                <a:effectLst/>
                <a:latin typeface="Arial" panose="020B0604020202020204" pitchFamily="34" charset="0"/>
                <a:cs typeface="Arial" panose="020B0604020202020204" pitchFamily="34" charset="0"/>
              </a:rPr>
              <a:t>Kralj</a:t>
            </a:r>
            <a:r>
              <a:rPr lang="en-GB" sz="1800" dirty="0">
                <a:effectLst/>
                <a:latin typeface="Arial" panose="020B0604020202020204" pitchFamily="34" charset="0"/>
                <a:cs typeface="Arial" panose="020B0604020202020204" pitchFamily="34" charset="0"/>
              </a:rPr>
              <a:t>-Hans, I., Goldstein, L.H., Noble, A.J., Landau, S., Magill, N., </a:t>
            </a:r>
            <a:r>
              <a:rPr lang="en-GB" sz="1800" dirty="0" err="1">
                <a:effectLst/>
                <a:latin typeface="Arial" panose="020B0604020202020204" pitchFamily="34" charset="0"/>
                <a:cs typeface="Arial" panose="020B0604020202020204" pitchFamily="34" charset="0"/>
              </a:rPr>
              <a:t>McCrone</a:t>
            </a:r>
            <a:r>
              <a:rPr lang="en-GB" sz="1800" dirty="0">
                <a:effectLst/>
                <a:latin typeface="Arial" panose="020B0604020202020204" pitchFamily="34" charset="0"/>
                <a:cs typeface="Arial" panose="020B0604020202020204" pitchFamily="34" charset="0"/>
              </a:rPr>
              <a:t>, P., Baker, G., Morgan, M., Richardson, M., Taylor, S. and Ridsdale, L. (2014). Self-Management education for adults with poorly controlled </a:t>
            </a:r>
            <a:r>
              <a:rPr lang="en-GB" sz="1800" dirty="0" err="1">
                <a:effectLst/>
                <a:latin typeface="Arial" panose="020B0604020202020204" pitchFamily="34" charset="0"/>
                <a:cs typeface="Arial" panose="020B0604020202020204" pitchFamily="34" charset="0"/>
              </a:rPr>
              <a:t>epILEpsy</a:t>
            </a:r>
            <a:r>
              <a:rPr lang="en-GB" sz="1800" dirty="0">
                <a:effectLst/>
                <a:latin typeface="Arial" panose="020B0604020202020204" pitchFamily="34" charset="0"/>
                <a:cs typeface="Arial" panose="020B0604020202020204" pitchFamily="34" charset="0"/>
              </a:rPr>
              <a:t> (SMILE (UK)): a randomised controlled trial protocol. </a:t>
            </a:r>
            <a:r>
              <a:rPr lang="en-GB" sz="1800" i="1" dirty="0">
                <a:effectLst/>
                <a:latin typeface="Arial" panose="020B0604020202020204" pitchFamily="34" charset="0"/>
                <a:cs typeface="Arial" panose="020B0604020202020204" pitchFamily="34" charset="0"/>
              </a:rPr>
              <a:t>BMC Neurology</a:t>
            </a:r>
            <a:r>
              <a:rPr lang="en-GB" sz="1800" dirty="0">
                <a:effectLst/>
                <a:latin typeface="Arial" panose="020B0604020202020204" pitchFamily="34" charset="0"/>
                <a:cs typeface="Arial" panose="020B0604020202020204" pitchFamily="34" charset="0"/>
              </a:rPr>
              <a:t>, 14(1).</a:t>
            </a:r>
          </a:p>
          <a:p>
            <a:pPr>
              <a:lnSpc>
                <a:spcPct val="150000"/>
              </a:lnSpc>
            </a:pPr>
            <a:r>
              <a:rPr lang="en-GB" sz="1800" dirty="0">
                <a:effectLst/>
                <a:latin typeface="Arial" panose="020B0604020202020204" pitchFamily="34" charset="0"/>
                <a:cs typeface="Arial" panose="020B0604020202020204" pitchFamily="34" charset="0"/>
              </a:rPr>
              <a:t>Martin, R., Vogtle, L., Gilliam, F. and Faught, E. (2005). What are the concerns of older adults living with epilepsy? </a:t>
            </a:r>
            <a:r>
              <a:rPr lang="en-GB" sz="1800" i="1" dirty="0">
                <a:effectLst/>
                <a:latin typeface="Arial" panose="020B0604020202020204" pitchFamily="34" charset="0"/>
                <a:cs typeface="Arial" panose="020B0604020202020204" pitchFamily="34" charset="0"/>
              </a:rPr>
              <a:t>Epilepsy &amp; </a:t>
            </a:r>
            <a:r>
              <a:rPr lang="en-GB" sz="1800" i="1" dirty="0" err="1">
                <a:effectLst/>
                <a:latin typeface="Arial" panose="020B0604020202020204" pitchFamily="34" charset="0"/>
                <a:cs typeface="Arial" panose="020B0604020202020204" pitchFamily="34" charset="0"/>
              </a:rPr>
              <a:t>Behavior</a:t>
            </a:r>
            <a:r>
              <a:rPr lang="en-GB" sz="1800" dirty="0">
                <a:effectLst/>
                <a:latin typeface="Arial" panose="020B0604020202020204" pitchFamily="34" charset="0"/>
                <a:cs typeface="Arial" panose="020B0604020202020204" pitchFamily="34" charset="0"/>
              </a:rPr>
              <a:t>, [online] 7(2), pp.297–300. Available at: https://reader.elsevier.com/reader/sd/pii/S1525505005002003?token=3DD7F4C159077BC369514736B301CBCE7C50F172EC837CCAAE1AB6AC606E5CFC54F2282776DEA418A4E4F170E6D21705&amp;originRegion=eu-west-1&amp;originCreation=20220412013614 [Accessed 12 Apr. 2022].</a:t>
            </a:r>
          </a:p>
          <a:p>
            <a:endParaRPr lang="en-GB" dirty="0"/>
          </a:p>
        </p:txBody>
      </p:sp>
    </p:spTree>
    <p:extLst>
      <p:ext uri="{BB962C8B-B14F-4D97-AF65-F5344CB8AC3E}">
        <p14:creationId xmlns:p14="http://schemas.microsoft.com/office/powerpoint/2010/main" val="2004148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D67DC-F06B-46B6-AB34-285B5C850E30}"/>
              </a:ext>
            </a:extLst>
          </p:cNvPr>
          <p:cNvSpPr>
            <a:spLocks noGrp="1"/>
          </p:cNvSpPr>
          <p:nvPr>
            <p:ph type="title"/>
          </p:nvPr>
        </p:nvSpPr>
        <p:spPr>
          <a:xfrm>
            <a:off x="838200" y="365125"/>
            <a:ext cx="10515600" cy="781287"/>
          </a:xfrm>
        </p:spPr>
        <p:txBody>
          <a:bodyPr/>
          <a:lstStyle/>
          <a:p>
            <a:r>
              <a:rPr lang="en-GB" dirty="0"/>
              <a:t>References</a:t>
            </a:r>
          </a:p>
        </p:txBody>
      </p:sp>
      <p:sp>
        <p:nvSpPr>
          <p:cNvPr id="3" name="Content Placeholder 2">
            <a:extLst>
              <a:ext uri="{FF2B5EF4-FFF2-40B4-BE49-F238E27FC236}">
                <a16:creationId xmlns:a16="http://schemas.microsoft.com/office/drawing/2014/main" id="{C8F84F75-B179-446A-97CB-318AD690E39A}"/>
              </a:ext>
            </a:extLst>
          </p:cNvPr>
          <p:cNvSpPr>
            <a:spLocks noGrp="1"/>
          </p:cNvSpPr>
          <p:nvPr>
            <p:ph idx="1"/>
          </p:nvPr>
        </p:nvSpPr>
        <p:spPr>
          <a:xfrm>
            <a:off x="0" y="1310186"/>
            <a:ext cx="12192000" cy="5547814"/>
          </a:xfrm>
        </p:spPr>
        <p:txBody>
          <a:bodyPr>
            <a:normAutofit fontScale="85000" lnSpcReduction="20000"/>
          </a:bodyPr>
          <a:lstStyle/>
          <a:p>
            <a:pPr>
              <a:lnSpc>
                <a:spcPct val="150000"/>
              </a:lnSpc>
            </a:pPr>
            <a:r>
              <a:rPr lang="en-GB" sz="2300" dirty="0">
                <a:effectLst/>
                <a:latin typeface="Arial" panose="020B0604020202020204" pitchFamily="34" charset="0"/>
                <a:cs typeface="Arial" panose="020B0604020202020204" pitchFamily="34" charset="0"/>
              </a:rPr>
              <a:t>Ridsdale, L., </a:t>
            </a:r>
            <a:r>
              <a:rPr lang="en-GB" sz="2300" dirty="0" err="1">
                <a:effectLst/>
                <a:latin typeface="Arial" panose="020B0604020202020204" pitchFamily="34" charset="0"/>
                <a:cs typeface="Arial" panose="020B0604020202020204" pitchFamily="34" charset="0"/>
              </a:rPr>
              <a:t>Wojewodka</a:t>
            </a:r>
            <a:r>
              <a:rPr lang="en-GB" sz="2300" dirty="0">
                <a:effectLst/>
                <a:latin typeface="Arial" panose="020B0604020202020204" pitchFamily="34" charset="0"/>
                <a:cs typeface="Arial" panose="020B0604020202020204" pitchFamily="34" charset="0"/>
              </a:rPr>
              <a:t>, G., Robinson, E., Landau, S., Noble, A., Taylor, S., Richardson, M., Baker, G., Goldstein, L.H. and SMILE Team (2017). Characteristics associated with quality of life among people with drug-resistant epilepsy. </a:t>
            </a:r>
            <a:r>
              <a:rPr lang="en-GB" sz="2300" i="1" dirty="0">
                <a:effectLst/>
                <a:latin typeface="Arial" panose="020B0604020202020204" pitchFamily="34" charset="0"/>
                <a:cs typeface="Arial" panose="020B0604020202020204" pitchFamily="34" charset="0"/>
              </a:rPr>
              <a:t>Journal of Neurology</a:t>
            </a:r>
            <a:r>
              <a:rPr lang="en-GB" sz="2300" dirty="0">
                <a:effectLst/>
                <a:latin typeface="Arial" panose="020B0604020202020204" pitchFamily="34" charset="0"/>
                <a:cs typeface="Arial" panose="020B0604020202020204" pitchFamily="34" charset="0"/>
              </a:rPr>
              <a:t>, [online] 264(6), pp.1174–1184. Available at: https://pubmed.ncbi.nlm.nih.gov/28550480/#:~:text=In%20order%20of%20large%20to [Accessed 14 Apr. 2022].</a:t>
            </a:r>
          </a:p>
          <a:p>
            <a:pPr>
              <a:lnSpc>
                <a:spcPct val="150000"/>
              </a:lnSpc>
            </a:pPr>
            <a:r>
              <a:rPr lang="en-GB" sz="2300" dirty="0" err="1">
                <a:effectLst/>
                <a:latin typeface="Arial" panose="020B0604020202020204" pitchFamily="34" charset="0"/>
                <a:cs typeface="Arial" panose="020B0604020202020204" pitchFamily="34" charset="0"/>
              </a:rPr>
              <a:t>Saadi</a:t>
            </a:r>
            <a:r>
              <a:rPr lang="en-GB" sz="2300" dirty="0">
                <a:effectLst/>
                <a:latin typeface="Arial" panose="020B0604020202020204" pitchFamily="34" charset="0"/>
                <a:cs typeface="Arial" panose="020B0604020202020204" pitchFamily="34" charset="0"/>
              </a:rPr>
              <a:t>, A., Patenaude, B. and Mateen, F.J. (2016). Quality of life in epilepsy—31 inventory (QOLIE-31) scores: A global comparison. </a:t>
            </a:r>
            <a:r>
              <a:rPr lang="en-GB" sz="2300" i="1" dirty="0">
                <a:effectLst/>
                <a:latin typeface="Arial" panose="020B0604020202020204" pitchFamily="34" charset="0"/>
                <a:cs typeface="Arial" panose="020B0604020202020204" pitchFamily="34" charset="0"/>
              </a:rPr>
              <a:t>Epilepsy &amp; </a:t>
            </a:r>
            <a:r>
              <a:rPr lang="en-GB" sz="2300" i="1" dirty="0" err="1">
                <a:effectLst/>
                <a:latin typeface="Arial" panose="020B0604020202020204" pitchFamily="34" charset="0"/>
                <a:cs typeface="Arial" panose="020B0604020202020204" pitchFamily="34" charset="0"/>
              </a:rPr>
              <a:t>Behavior</a:t>
            </a:r>
            <a:r>
              <a:rPr lang="en-GB" sz="2300" dirty="0">
                <a:effectLst/>
                <a:latin typeface="Arial" panose="020B0604020202020204" pitchFamily="34" charset="0"/>
                <a:cs typeface="Arial" panose="020B0604020202020204" pitchFamily="34" charset="0"/>
              </a:rPr>
              <a:t>, 65(65), pp.13–17.</a:t>
            </a:r>
          </a:p>
          <a:p>
            <a:pPr>
              <a:lnSpc>
                <a:spcPct val="150000"/>
              </a:lnSpc>
            </a:pPr>
            <a:r>
              <a:rPr lang="en-GB" sz="2300" dirty="0" err="1">
                <a:effectLst/>
                <a:latin typeface="Arial" panose="020B0604020202020204" pitchFamily="34" charset="0"/>
                <a:cs typeface="Arial" panose="020B0604020202020204" pitchFamily="34" charset="0"/>
              </a:rPr>
              <a:t>Sleeth</a:t>
            </a:r>
            <a:r>
              <a:rPr lang="en-GB" sz="2300" dirty="0">
                <a:effectLst/>
                <a:latin typeface="Arial" panose="020B0604020202020204" pitchFamily="34" charset="0"/>
                <a:cs typeface="Arial" panose="020B0604020202020204" pitchFamily="34" charset="0"/>
              </a:rPr>
              <a:t>, C., Drake, K., </a:t>
            </a:r>
            <a:r>
              <a:rPr lang="en-GB" sz="2300" dirty="0" err="1">
                <a:effectLst/>
                <a:latin typeface="Arial" panose="020B0604020202020204" pitchFamily="34" charset="0"/>
                <a:cs typeface="Arial" panose="020B0604020202020204" pitchFamily="34" charset="0"/>
              </a:rPr>
              <a:t>Labiner</a:t>
            </a:r>
            <a:r>
              <a:rPr lang="en-GB" sz="2300" dirty="0">
                <a:effectLst/>
                <a:latin typeface="Arial" panose="020B0604020202020204" pitchFamily="34" charset="0"/>
                <a:cs typeface="Arial" panose="020B0604020202020204" pitchFamily="34" charset="0"/>
              </a:rPr>
              <a:t>, D.M. and Chong, J. (2016). Felt and enacted stigma in elderly persons with epilepsy: A qualitative approach. </a:t>
            </a:r>
            <a:r>
              <a:rPr lang="en-GB" sz="2300" i="1" dirty="0">
                <a:effectLst/>
                <a:latin typeface="Arial" panose="020B0604020202020204" pitchFamily="34" charset="0"/>
                <a:cs typeface="Arial" panose="020B0604020202020204" pitchFamily="34" charset="0"/>
              </a:rPr>
              <a:t>Epilepsy &amp; </a:t>
            </a:r>
            <a:r>
              <a:rPr lang="en-GB" sz="2300" i="1" dirty="0" err="1">
                <a:effectLst/>
                <a:latin typeface="Arial" panose="020B0604020202020204" pitchFamily="34" charset="0"/>
                <a:cs typeface="Arial" panose="020B0604020202020204" pitchFamily="34" charset="0"/>
              </a:rPr>
              <a:t>Behavior</a:t>
            </a:r>
            <a:r>
              <a:rPr lang="en-GB" sz="2300" dirty="0">
                <a:effectLst/>
                <a:latin typeface="Arial" panose="020B0604020202020204" pitchFamily="34" charset="0"/>
                <a:cs typeface="Arial" panose="020B0604020202020204" pitchFamily="34" charset="0"/>
              </a:rPr>
              <a:t>, 55(55), pp.108–112.</a:t>
            </a:r>
          </a:p>
          <a:p>
            <a:pPr>
              <a:lnSpc>
                <a:spcPct val="150000"/>
              </a:lnSpc>
            </a:pPr>
            <a:r>
              <a:rPr lang="en-GB" sz="2300" dirty="0" err="1">
                <a:effectLst/>
                <a:latin typeface="Arial" panose="020B0604020202020204" pitchFamily="34" charset="0"/>
                <a:cs typeface="Arial" panose="020B0604020202020204" pitchFamily="34" charset="0"/>
              </a:rPr>
              <a:t>Yennadiou</a:t>
            </a:r>
            <a:r>
              <a:rPr lang="en-GB" sz="2300" dirty="0">
                <a:effectLst/>
                <a:latin typeface="Arial" panose="020B0604020202020204" pitchFamily="34" charset="0"/>
                <a:cs typeface="Arial" panose="020B0604020202020204" pitchFamily="34" charset="0"/>
              </a:rPr>
              <a:t>, H. and </a:t>
            </a:r>
            <a:r>
              <a:rPr lang="en-GB" sz="2300" dirty="0" err="1">
                <a:effectLst/>
                <a:latin typeface="Arial" panose="020B0604020202020204" pitchFamily="34" charset="0"/>
                <a:cs typeface="Arial" panose="020B0604020202020204" pitchFamily="34" charset="0"/>
              </a:rPr>
              <a:t>Wolverson</a:t>
            </a:r>
            <a:r>
              <a:rPr lang="en-GB" sz="2300" dirty="0">
                <a:effectLst/>
                <a:latin typeface="Arial" panose="020B0604020202020204" pitchFamily="34" charset="0"/>
                <a:cs typeface="Arial" panose="020B0604020202020204" pitchFamily="34" charset="0"/>
              </a:rPr>
              <a:t>, E. (2017). The experience of epilepsy in later life: A qualitative exploration of illness representations. </a:t>
            </a:r>
            <a:r>
              <a:rPr lang="en-GB" sz="2300" i="1" dirty="0">
                <a:effectLst/>
                <a:latin typeface="Arial" panose="020B0604020202020204" pitchFamily="34" charset="0"/>
                <a:cs typeface="Arial" panose="020B0604020202020204" pitchFamily="34" charset="0"/>
              </a:rPr>
              <a:t>Epilepsy &amp; </a:t>
            </a:r>
            <a:r>
              <a:rPr lang="en-GB" sz="2300" i="1" dirty="0" err="1">
                <a:effectLst/>
                <a:latin typeface="Arial" panose="020B0604020202020204" pitchFamily="34" charset="0"/>
                <a:cs typeface="Arial" panose="020B0604020202020204" pitchFamily="34" charset="0"/>
              </a:rPr>
              <a:t>Behavior</a:t>
            </a:r>
            <a:r>
              <a:rPr lang="en-GB" sz="2300" dirty="0">
                <a:effectLst/>
                <a:latin typeface="Arial" panose="020B0604020202020204" pitchFamily="34" charset="0"/>
                <a:cs typeface="Arial" panose="020B0604020202020204" pitchFamily="34" charset="0"/>
              </a:rPr>
              <a:t>, [online] 70(Part A), pp.87–93. Available at: https://www.sciencedirect.com/science/article/pii/S1525505016306205#s0010 [Accessed 12 Apr. 2022].</a:t>
            </a:r>
          </a:p>
          <a:p>
            <a:endParaRPr lang="en-GB" dirty="0"/>
          </a:p>
        </p:txBody>
      </p:sp>
    </p:spTree>
    <p:extLst>
      <p:ext uri="{BB962C8B-B14F-4D97-AF65-F5344CB8AC3E}">
        <p14:creationId xmlns:p14="http://schemas.microsoft.com/office/powerpoint/2010/main" val="9582853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18613d3742e9f798f43b158e863a1c6b">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48ea30bda73bad26528fc03294ec599"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F23F798-08F7-4D11-A053-9430563DE9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5ECB479-0C6C-4774-B9F5-5F2049CA32D5}">
  <ds:schemaRefs>
    <ds:schemaRef ds:uri="http://schemas.microsoft.com/sharepoint/v3/contenttype/forms"/>
  </ds:schemaRefs>
</ds:datastoreItem>
</file>

<file path=customXml/itemProps3.xml><?xml version="1.0" encoding="utf-8"?>
<ds:datastoreItem xmlns:ds="http://schemas.openxmlformats.org/officeDocument/2006/customXml" ds:itemID="{A5E393CC-11A5-424F-BD96-89A5F65B1B71}">
  <ds:schemaRefs>
    <ds:schemaRef ds:uri="http://www.w3.org/XML/1998/namespace"/>
    <ds:schemaRef ds:uri="http://purl.org/dc/dcmitype/"/>
    <ds:schemaRef ds:uri="http://purl.org/dc/elements/1.1/"/>
    <ds:schemaRef ds:uri="7b23fa32-4003-4364-bee1-595462966394"/>
    <ds:schemaRef ds:uri="http://schemas.openxmlformats.org/package/2006/metadata/core-properties"/>
    <ds:schemaRef ds:uri="http://schemas.microsoft.com/office/2006/documentManagement/types"/>
    <ds:schemaRef ds:uri="http://schemas.microsoft.com/office/2006/metadata/properties"/>
    <ds:schemaRef ds:uri="http://schemas.microsoft.com/office/infopath/2007/PartnerControls"/>
    <ds:schemaRef ds:uri="f54e4810-f1f5-4bce-aa8e-e4722dc561be"/>
    <ds:schemaRef ds:uri="http://purl.org/dc/terms/"/>
  </ds:schemaRefs>
</ds:datastoreItem>
</file>

<file path=docProps/app.xml><?xml version="1.0" encoding="utf-8"?>
<Properties xmlns="http://schemas.openxmlformats.org/officeDocument/2006/extended-properties" xmlns:vt="http://schemas.openxmlformats.org/officeDocument/2006/docPropsVTypes">
  <Template>Facet</Template>
  <TotalTime>2011</TotalTime>
  <Words>1890</Words>
  <Application>Microsoft Office PowerPoint</Application>
  <PresentationFormat>Widescreen</PresentationFormat>
  <Paragraphs>71</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Helvetica</vt:lpstr>
      <vt:lpstr>Times New Roman</vt:lpstr>
      <vt:lpstr>Trebuchet MS</vt:lpstr>
      <vt:lpstr>Wingdings 3</vt:lpstr>
      <vt:lpstr>Facet</vt:lpstr>
      <vt:lpstr>Module: Introduction to Research (BMHP5005)  Assessment 2: Viva Voce</vt:lpstr>
      <vt:lpstr> The quality of life of older adults with  epilepsy: </vt:lpstr>
      <vt:lpstr>Methods</vt:lpstr>
      <vt:lpstr>Literature Review</vt:lpstr>
      <vt:lpstr>Literature Review</vt:lpstr>
      <vt:lpstr>Results</vt:lpstr>
      <vt:lpstr>Discussion</vt:lpstr>
      <vt:lpstr>Discussion.</vt:lpstr>
      <vt:lpstr>Conclusion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Daniel Ifeanyichukwu Odunze</cp:lastModifiedBy>
  <cp:revision>15</cp:revision>
  <cp:lastPrinted>2022-04-08T15:12:41Z</cp:lastPrinted>
  <dcterms:created xsi:type="dcterms:W3CDTF">2020-04-30T09:56:57Z</dcterms:created>
  <dcterms:modified xsi:type="dcterms:W3CDTF">2022-04-14T06:48:40Z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