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575" autoAdjust="0"/>
  </p:normalViewPr>
  <p:slideViewPr>
    <p:cSldViewPr snapToGrid="0">
      <p:cViewPr varScale="1">
        <p:scale>
          <a:sx n="54" d="100"/>
          <a:sy n="54" d="100"/>
        </p:scale>
        <p:origin x="112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43576-266F-4443-ADBC-012503A33738}" type="datetimeFigureOut">
              <a:rPr lang="en-US" smtClean="0"/>
              <a:t>7/23/2022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3B4FF4-9F10-4C97-BA76-C368B9A41FEE}" type="slidenum">
              <a:rPr lang="en-US" smtClean="0"/>
              <a:t>‹#›</a:t>
            </a:fld>
            <a:endParaRPr lang="en-US"/>
          </a:p>
        </p:txBody>
      </p:sp>
    </p:spTree>
    <p:extLst>
      <p:ext uri="{BB962C8B-B14F-4D97-AF65-F5344CB8AC3E}">
        <p14:creationId xmlns:p14="http://schemas.microsoft.com/office/powerpoint/2010/main" val="399917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 </a:t>
            </a:r>
            <a:r>
              <a:rPr lang="en-US" sz="1200" b="1" kern="1200" dirty="0">
                <a:solidFill>
                  <a:schemeClr val="tx1"/>
                </a:solidFill>
                <a:effectLst/>
                <a:latin typeface="+mn-lt"/>
                <a:ea typeface="+mn-ea"/>
                <a:cs typeface="+mn-cs"/>
              </a:rPr>
              <a:t>Executive Summary</a:t>
            </a:r>
          </a:p>
          <a:p>
            <a:r>
              <a:rPr lang="en-US" sz="1200" kern="1200" dirty="0">
                <a:solidFill>
                  <a:schemeClr val="tx1"/>
                </a:solidFill>
                <a:effectLst/>
                <a:latin typeface="+mn-lt"/>
                <a:ea typeface="+mn-ea"/>
                <a:cs typeface="+mn-cs"/>
              </a:rPr>
              <a:t>A business website has been developed by this MiniMe firm. In the present days digital platforms have become very popular and after COVID-19 disaster most of the public prefer online shopping. Here this is a manufacturing business so they play a very important role in industry. From this SWOT analysis MiniMe business can be demonstrated clearly.</a:t>
            </a:r>
          </a:p>
          <a:p>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2</a:t>
            </a:fld>
            <a:endParaRPr lang="en-US"/>
          </a:p>
        </p:txBody>
      </p:sp>
    </p:spTree>
    <p:extLst>
      <p:ext uri="{BB962C8B-B14F-4D97-AF65-F5344CB8AC3E}">
        <p14:creationId xmlns:p14="http://schemas.microsoft.com/office/powerpoint/2010/main" val="3499409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a:t>
            </a:r>
            <a:r>
              <a:rPr lang="en-US" baseline="0" dirty="0"/>
              <a:t> </a:t>
            </a:r>
            <a:r>
              <a:rPr lang="en-US" sz="1200" b="1" kern="1200" dirty="0">
                <a:solidFill>
                  <a:schemeClr val="tx1"/>
                </a:solidFill>
                <a:effectLst/>
                <a:latin typeface="+mn-lt"/>
                <a:ea typeface="+mn-ea"/>
                <a:cs typeface="+mn-cs"/>
              </a:rPr>
              <a:t>Business Overview </a:t>
            </a:r>
          </a:p>
          <a:p>
            <a:r>
              <a:rPr lang="en-US" sz="1200" kern="1200" dirty="0">
                <a:solidFill>
                  <a:schemeClr val="tx1"/>
                </a:solidFill>
                <a:effectLst/>
                <a:latin typeface="+mn-lt"/>
                <a:ea typeface="+mn-ea"/>
                <a:cs typeface="+mn-cs"/>
              </a:rPr>
              <a:t>This project for finding out the learning out comes about how a business can be developed. Baby clothes business has been built up this year. All these factors will be demonstrated according to this kid’s cloth business, which is MiniMe Company (Greaves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2019). They have built this business to earn profit with the help of organic product service. </a:t>
            </a:r>
          </a:p>
          <a:p>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3</a:t>
            </a:fld>
            <a:endParaRPr lang="en-US"/>
          </a:p>
        </p:txBody>
      </p:sp>
    </p:spTree>
    <p:extLst>
      <p:ext uri="{BB962C8B-B14F-4D97-AF65-F5344CB8AC3E}">
        <p14:creationId xmlns:p14="http://schemas.microsoft.com/office/powerpoint/2010/main" val="1873563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a:t>
            </a:r>
            <a:r>
              <a:rPr lang="en-US" baseline="0" dirty="0"/>
              <a:t>- </a:t>
            </a:r>
            <a:r>
              <a:rPr lang="en-US" sz="1200" b="1" kern="1200" dirty="0">
                <a:solidFill>
                  <a:schemeClr val="tx1"/>
                </a:solidFill>
                <a:effectLst/>
                <a:latin typeface="+mn-lt"/>
                <a:ea typeface="+mn-ea"/>
                <a:cs typeface="+mn-cs"/>
              </a:rPr>
              <a:t>Product and service </a:t>
            </a:r>
          </a:p>
          <a:p>
            <a:r>
              <a:rPr lang="en-US" sz="1200" kern="1200" dirty="0">
                <a:solidFill>
                  <a:schemeClr val="tx1"/>
                </a:solidFill>
                <a:effectLst/>
                <a:latin typeface="+mn-lt"/>
                <a:ea typeface="+mn-ea"/>
                <a:cs typeface="+mn-cs"/>
              </a:rPr>
              <a:t>The MiniMe business sells kids clothes in the US market. The products are organic and have a high price range. They also provide service via an online shopping platform which one became famous recently. They become very popular from digital platforms (</a:t>
            </a:r>
            <a:r>
              <a:rPr lang="en-US" sz="1200" kern="1200" dirty="0" err="1">
                <a:solidFill>
                  <a:schemeClr val="tx1"/>
                </a:solidFill>
                <a:effectLst/>
                <a:latin typeface="+mn-lt"/>
                <a:ea typeface="+mn-ea"/>
                <a:cs typeface="+mn-cs"/>
              </a:rPr>
              <a:t>Jayakrishnan</a:t>
            </a:r>
            <a:r>
              <a:rPr lang="en-US" sz="1200" kern="1200" dirty="0">
                <a:solidFill>
                  <a:schemeClr val="tx1"/>
                </a:solidFill>
                <a:effectLst/>
                <a:latin typeface="+mn-lt"/>
                <a:ea typeface="+mn-ea"/>
                <a:cs typeface="+mn-cs"/>
              </a:rPr>
              <a:t>, Mohamad and Abdullah, 2019). Their main product service focuses on kids' health. MiniMe has started their service from a little dress shop.</a:t>
            </a:r>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4</a:t>
            </a:fld>
            <a:endParaRPr lang="en-US"/>
          </a:p>
        </p:txBody>
      </p:sp>
    </p:spTree>
    <p:extLst>
      <p:ext uri="{BB962C8B-B14F-4D97-AF65-F5344CB8AC3E}">
        <p14:creationId xmlns:p14="http://schemas.microsoft.com/office/powerpoint/2010/main" val="465847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 </a:t>
            </a:r>
            <a:r>
              <a:rPr lang="en-US" sz="1200" b="1" kern="1200" dirty="0">
                <a:solidFill>
                  <a:schemeClr val="tx1"/>
                </a:solidFill>
                <a:effectLst/>
                <a:latin typeface="+mn-lt"/>
                <a:ea typeface="+mn-ea"/>
                <a:cs typeface="+mn-cs"/>
              </a:rPr>
              <a:t>Market audit</a:t>
            </a:r>
          </a:p>
          <a:p>
            <a:r>
              <a:rPr lang="en-US" sz="1200" kern="1200" dirty="0">
                <a:solidFill>
                  <a:schemeClr val="tx1"/>
                </a:solidFill>
                <a:effectLst/>
                <a:latin typeface="+mn-lt"/>
                <a:ea typeface="+mn-ea"/>
                <a:cs typeface="+mn-cs"/>
              </a:rPr>
              <a:t>MiniMe Company market auditing is going to evaluate with two different tools one is SWOT and another one is PESTLE.</a:t>
            </a:r>
          </a:p>
          <a:p>
            <a:r>
              <a:rPr lang="en-US" sz="1200" b="1" kern="1200" dirty="0">
                <a:solidFill>
                  <a:schemeClr val="tx1"/>
                </a:solidFill>
                <a:effectLst/>
                <a:latin typeface="+mn-lt"/>
                <a:ea typeface="+mn-ea"/>
                <a:cs typeface="+mn-cs"/>
              </a:rPr>
              <a:t>SWOT </a:t>
            </a:r>
          </a:p>
          <a:p>
            <a:r>
              <a:rPr lang="en-US" sz="1200" kern="1200" dirty="0">
                <a:solidFill>
                  <a:schemeClr val="tx1"/>
                </a:solidFill>
                <a:effectLst/>
                <a:latin typeface="+mn-lt"/>
                <a:ea typeface="+mn-ea"/>
                <a:cs typeface="+mn-cs"/>
              </a:rPr>
              <a:t>SWOT is used to measure the strength, weakness, opportunity and threats of business. Here the MiniMe will be evaluated with this model.</a:t>
            </a:r>
          </a:p>
          <a:p>
            <a:r>
              <a:rPr lang="en-US" sz="1200" b="1" kern="1200" dirty="0">
                <a:solidFill>
                  <a:schemeClr val="tx1"/>
                </a:solidFill>
                <a:effectLst/>
                <a:latin typeface="+mn-lt"/>
                <a:ea typeface="+mn-ea"/>
                <a:cs typeface="+mn-cs"/>
              </a:rPr>
              <a:t>Strength</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Strength of MiniMe business.</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business cost is low to start. The water, rent and electric cost is less than other businesses.</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This is a highly rich brand as per US market recognized.</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 This business is able to give full detailed information about their service and product. </a:t>
            </a:r>
          </a:p>
          <a:p>
            <a:r>
              <a:rPr lang="en-US" sz="1200" b="1" kern="1200" dirty="0">
                <a:solidFill>
                  <a:schemeClr val="tx1"/>
                </a:solidFill>
                <a:effectLst/>
                <a:latin typeface="+mn-lt"/>
                <a:ea typeface="+mn-ea"/>
                <a:cs typeface="+mn-cs"/>
              </a:rPr>
              <a:t>Weakness</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Weakness measurement brings healing power to the firm.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Online shopping business, where the quality cannot be seen (</a:t>
            </a:r>
            <a:r>
              <a:rPr lang="en-US" sz="1200" u="none" strike="noStrike" kern="1200" dirty="0" err="1">
                <a:solidFill>
                  <a:schemeClr val="tx1"/>
                </a:solidFill>
                <a:effectLst/>
                <a:latin typeface="+mn-lt"/>
                <a:ea typeface="+mn-ea"/>
                <a:cs typeface="+mn-cs"/>
              </a:rPr>
              <a:t>Masaev</a:t>
            </a:r>
            <a:r>
              <a:rPr lang="en-US" sz="1200" u="none" strike="noStrike" kern="1200" dirty="0">
                <a:solidFill>
                  <a:schemeClr val="tx1"/>
                </a:solidFill>
                <a:effectLst/>
                <a:latin typeface="+mn-lt"/>
                <a:ea typeface="+mn-ea"/>
                <a:cs typeface="+mn-cs"/>
              </a:rPr>
              <a:t>, 2019).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High price range.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There is no obvious price range for the product.</a:t>
            </a:r>
          </a:p>
          <a:p>
            <a:r>
              <a:rPr lang="en-US" sz="1200" b="1" kern="1200" dirty="0">
                <a:solidFill>
                  <a:schemeClr val="tx1"/>
                </a:solidFill>
                <a:effectLst/>
                <a:latin typeface="+mn-lt"/>
                <a:ea typeface="+mn-ea"/>
                <a:cs typeface="+mn-cs"/>
              </a:rPr>
              <a:t>Opportunity</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Future opportunity for MiniMe Business.</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Get minimal competitors for their business.</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 Less online baby shops.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Period graph opportunity.</a:t>
            </a:r>
          </a:p>
          <a:p>
            <a:r>
              <a:rPr lang="en-US"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err="1">
                <a:solidFill>
                  <a:schemeClr val="tx1"/>
                </a:solidFill>
                <a:effectLst/>
                <a:latin typeface="+mn-lt"/>
                <a:ea typeface="+mn-ea"/>
                <a:cs typeface="+mn-cs"/>
              </a:rPr>
              <a:t>ThiS</a:t>
            </a:r>
            <a:r>
              <a:rPr lang="en-US" sz="1200" kern="1200" dirty="0">
                <a:solidFill>
                  <a:schemeClr val="tx1"/>
                </a:solidFill>
                <a:effectLst/>
                <a:latin typeface="+mn-lt"/>
                <a:ea typeface="+mn-ea"/>
                <a:cs typeface="+mn-cs"/>
              </a:rPr>
              <a:t> business has faced problems in the US market all are assumed as threads for the company.</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This business is very simple and easy to copy.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back log of product service provides cause for loss.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More competition in the market can force them to sell the product in a low price range which can be cause for loss.</a:t>
            </a:r>
          </a:p>
          <a:p>
            <a:r>
              <a:rPr lang="en-US" sz="1200" b="1" kern="1200" dirty="0">
                <a:solidFill>
                  <a:schemeClr val="tx1"/>
                </a:solidFill>
                <a:effectLst/>
                <a:latin typeface="+mn-lt"/>
                <a:ea typeface="+mn-ea"/>
                <a:cs typeface="+mn-cs"/>
              </a:rPr>
              <a:t>PESTLE </a:t>
            </a:r>
          </a:p>
          <a:p>
            <a:r>
              <a:rPr lang="en-US" sz="1200" kern="1200" dirty="0">
                <a:solidFill>
                  <a:schemeClr val="tx1"/>
                </a:solidFill>
                <a:effectLst/>
                <a:latin typeface="+mn-lt"/>
                <a:ea typeface="+mn-ea"/>
                <a:cs typeface="+mn-cs"/>
              </a:rPr>
              <a:t>PESTLE provides understanding about impact of political, economic, sociological, technological, legal and environmental. </a:t>
            </a:r>
          </a:p>
          <a:p>
            <a:r>
              <a:rPr lang="en-US" sz="1200" b="1" kern="1200" dirty="0">
                <a:solidFill>
                  <a:schemeClr val="tx1"/>
                </a:solidFill>
                <a:effectLst/>
                <a:latin typeface="+mn-lt"/>
                <a:ea typeface="+mn-ea"/>
                <a:cs typeface="+mn-cs"/>
              </a:rPr>
              <a:t>Political Factor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Government influences every clothing business to buy local fabric which will be helped to involve in import duty.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He boycotts the business that uses animal skin or any raw material which comes to harm environmental animals.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Government has been found a duty to manage or protect wildlife of the country.</a:t>
            </a:r>
          </a:p>
          <a:p>
            <a:r>
              <a:rPr lang="en-US" sz="1200" b="1" kern="1200" dirty="0">
                <a:solidFill>
                  <a:schemeClr val="tx1"/>
                </a:solidFill>
                <a:effectLst/>
                <a:latin typeface="+mn-lt"/>
                <a:ea typeface="+mn-ea"/>
                <a:cs typeface="+mn-cs"/>
              </a:rPr>
              <a:t>Economical Factor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Two different types of economical states impact the economic market. Those people belong fr5om high income economic position they can easily afford the MiniMe business product and those are coming from low range they cannot afford.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Fashion trends influence the public economical stage.</a:t>
            </a:r>
          </a:p>
          <a:p>
            <a:r>
              <a:rPr lang="en-US" sz="1200" b="1" kern="1200" dirty="0">
                <a:solidFill>
                  <a:schemeClr val="tx1"/>
                </a:solidFill>
                <a:effectLst/>
                <a:latin typeface="+mn-lt"/>
                <a:ea typeface="+mn-ea"/>
                <a:cs typeface="+mn-cs"/>
              </a:rPr>
              <a:t>Social Factors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There are so many fashion events held according to the business stage. These kinds of events attract people a lot and they enjoy this kind of show. New fashion things are started from here which impact consumers.</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This MiniMe business is trying to engage with this type of event.</a:t>
            </a:r>
          </a:p>
          <a:p>
            <a:r>
              <a:rPr lang="en-US" sz="1200" b="1" kern="1200" dirty="0">
                <a:solidFill>
                  <a:schemeClr val="tx1"/>
                </a:solidFill>
                <a:effectLst/>
                <a:latin typeface="+mn-lt"/>
                <a:ea typeface="+mn-ea"/>
                <a:cs typeface="+mn-cs"/>
              </a:rPr>
              <a:t>Technological Factor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Here use of the internet provides the ability to follow all the trends of the public by this MiniMe business.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It is not very easy to visit the busy cloth shop with kids (O'Higgins and </a:t>
            </a:r>
            <a:r>
              <a:rPr lang="en-US" sz="1200" u="none" strike="noStrike" kern="1200" dirty="0" err="1">
                <a:solidFill>
                  <a:schemeClr val="tx1"/>
                </a:solidFill>
                <a:effectLst/>
                <a:latin typeface="+mn-lt"/>
                <a:ea typeface="+mn-ea"/>
                <a:cs typeface="+mn-cs"/>
              </a:rPr>
              <a:t>Zsolnai</a:t>
            </a:r>
            <a:r>
              <a:rPr lang="en-US" sz="1200" u="none" strike="noStrike" kern="1200" dirty="0">
                <a:solidFill>
                  <a:schemeClr val="tx1"/>
                </a:solidFill>
                <a:effectLst/>
                <a:latin typeface="+mn-lt"/>
                <a:ea typeface="+mn-ea"/>
                <a:cs typeface="+mn-cs"/>
              </a:rPr>
              <a:t>, 2018).</a:t>
            </a:r>
          </a:p>
          <a:p>
            <a:r>
              <a:rPr lang="en-US" sz="1200" b="1" kern="1200" dirty="0">
                <a:solidFill>
                  <a:schemeClr val="tx1"/>
                </a:solidFill>
                <a:effectLst/>
                <a:latin typeface="+mn-lt"/>
                <a:ea typeface="+mn-ea"/>
                <a:cs typeface="+mn-cs"/>
              </a:rPr>
              <a:t>Environmental Factor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In the delivery stage the use of vehicles produce toxic gas which causes air pollution.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MiniMe Company has been estimated as a new target to reduce the green gas production.</a:t>
            </a:r>
          </a:p>
          <a:p>
            <a:r>
              <a:rPr lang="en-US" sz="1200" b="1" kern="1200" dirty="0">
                <a:solidFill>
                  <a:schemeClr val="tx1"/>
                </a:solidFill>
                <a:effectLst/>
                <a:latin typeface="+mn-lt"/>
                <a:ea typeface="+mn-ea"/>
                <a:cs typeface="+mn-cs"/>
              </a:rPr>
              <a:t>Legal Factor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MiniMe has an out source to collect the business raw material. Different market sources force them to follow rules.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workers’ rights have to follow them because the company's worker's working life is always on the safe side.</a:t>
            </a:r>
          </a:p>
          <a:p>
            <a:pPr marL="171450" lvl="0" indent="-171450">
              <a:buFont typeface="Arial" panose="020B0604020202020204" pitchFamily="34" charset="0"/>
              <a:buChar char="•"/>
            </a:pPr>
            <a:endParaRPr lang="en-US" sz="1200" u="none" strike="noStrike"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sz="120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53B4FF4-9F10-4C97-BA76-C368B9A41FEE}" type="slidenum">
              <a:rPr lang="en-US" smtClean="0"/>
              <a:t>5</a:t>
            </a:fld>
            <a:endParaRPr lang="en-US"/>
          </a:p>
        </p:txBody>
      </p:sp>
    </p:spTree>
    <p:extLst>
      <p:ext uri="{BB962C8B-B14F-4D97-AF65-F5344CB8AC3E}">
        <p14:creationId xmlns:p14="http://schemas.microsoft.com/office/powerpoint/2010/main" val="4082423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 </a:t>
            </a:r>
            <a:r>
              <a:rPr lang="en-US" sz="1200" b="1" kern="1200" dirty="0">
                <a:solidFill>
                  <a:schemeClr val="tx1"/>
                </a:solidFill>
                <a:effectLst/>
                <a:latin typeface="+mn-lt"/>
                <a:ea typeface="+mn-ea"/>
                <a:cs typeface="+mn-cs"/>
              </a:rPr>
              <a:t>Target Market </a:t>
            </a:r>
          </a:p>
          <a:p>
            <a:r>
              <a:rPr lang="en-US" sz="1200" kern="1200" dirty="0">
                <a:solidFill>
                  <a:schemeClr val="tx1"/>
                </a:solidFill>
                <a:effectLst/>
                <a:latin typeface="+mn-lt"/>
                <a:ea typeface="+mn-ea"/>
                <a:cs typeface="+mn-cs"/>
              </a:rPr>
              <a:t>The MiniMe market target is mostly over the customer, because this business particularly made for customer product service.</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customer group has been analyzed by age and income stage and it has also been determined by these people what product types are more like.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Special discounted email setting has been started by this business. They are trying to provide special discounted service to this major customer (</a:t>
            </a:r>
            <a:r>
              <a:rPr lang="en-US" sz="1200" u="none" strike="noStrike" kern="1200" dirty="0" err="1">
                <a:solidFill>
                  <a:schemeClr val="tx1"/>
                </a:solidFill>
                <a:effectLst/>
                <a:latin typeface="+mn-lt"/>
                <a:ea typeface="+mn-ea"/>
                <a:cs typeface="+mn-cs"/>
              </a:rPr>
              <a:t>Amankwah-Amoah</a:t>
            </a:r>
            <a:r>
              <a:rPr lang="en-US" sz="1200" u="none" strike="noStrike" kern="1200" dirty="0">
                <a:solidFill>
                  <a:schemeClr val="tx1"/>
                </a:solidFill>
                <a:effectLst/>
                <a:latin typeface="+mn-lt"/>
                <a:ea typeface="+mn-ea"/>
                <a:cs typeface="+mn-cs"/>
              </a:rPr>
              <a:t>, </a:t>
            </a:r>
            <a:r>
              <a:rPr lang="en-US" sz="1200" u="none" strike="noStrike" kern="1200" dirty="0" err="1">
                <a:solidFill>
                  <a:schemeClr val="tx1"/>
                </a:solidFill>
                <a:effectLst/>
                <a:latin typeface="+mn-lt"/>
                <a:ea typeface="+mn-ea"/>
                <a:cs typeface="+mn-cs"/>
              </a:rPr>
              <a:t>Egbetokun</a:t>
            </a:r>
            <a:r>
              <a:rPr lang="en-US" sz="1200" u="none" strike="noStrike" kern="1200" dirty="0">
                <a:solidFill>
                  <a:schemeClr val="tx1"/>
                </a:solidFill>
                <a:effectLst/>
                <a:latin typeface="+mn-lt"/>
                <a:ea typeface="+mn-ea"/>
                <a:cs typeface="+mn-cs"/>
              </a:rPr>
              <a:t> and </a:t>
            </a:r>
            <a:r>
              <a:rPr lang="en-US" sz="1200" u="none" strike="noStrike" kern="1200" dirty="0" err="1">
                <a:solidFill>
                  <a:schemeClr val="tx1"/>
                </a:solidFill>
                <a:effectLst/>
                <a:latin typeface="+mn-lt"/>
                <a:ea typeface="+mn-ea"/>
                <a:cs typeface="+mn-cs"/>
              </a:rPr>
              <a:t>Osabutey</a:t>
            </a:r>
            <a:r>
              <a:rPr lang="en-US" sz="1200" u="none" strike="noStrike" kern="1200" dirty="0">
                <a:solidFill>
                  <a:schemeClr val="tx1"/>
                </a:solidFill>
                <a:effectLst/>
                <a:latin typeface="+mn-lt"/>
                <a:ea typeface="+mn-ea"/>
                <a:cs typeface="+mn-cs"/>
              </a:rPr>
              <a:t>, 2018).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More broad service will make an advantageous path for the customer to get the service from the business.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u="none" strike="noStrike" kern="1200" dirty="0">
                <a:solidFill>
                  <a:schemeClr val="tx1"/>
                </a:solidFill>
                <a:effectLst/>
                <a:latin typeface="+mn-lt"/>
                <a:ea typeface="+mn-ea"/>
                <a:cs typeface="+mn-cs"/>
              </a:rPr>
              <a:t>Audience target factors provide the visibility information about the business outside factor. </a:t>
            </a:r>
          </a:p>
          <a:p>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6</a:t>
            </a:fld>
            <a:endParaRPr lang="en-US"/>
          </a:p>
        </p:txBody>
      </p:sp>
    </p:spTree>
    <p:extLst>
      <p:ext uri="{BB962C8B-B14F-4D97-AF65-F5344CB8AC3E}">
        <p14:creationId xmlns:p14="http://schemas.microsoft.com/office/powerpoint/2010/main" val="2258215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 </a:t>
            </a:r>
            <a:r>
              <a:rPr lang="en-US" sz="1200" b="1" kern="1200" dirty="0">
                <a:solidFill>
                  <a:schemeClr val="tx1"/>
                </a:solidFill>
                <a:effectLst/>
                <a:latin typeface="+mn-lt"/>
                <a:ea typeface="+mn-ea"/>
                <a:cs typeface="+mn-cs"/>
              </a:rPr>
              <a:t>Marketing Plan </a:t>
            </a:r>
          </a:p>
          <a:p>
            <a:r>
              <a:rPr lang="en-US" sz="1200" kern="1200" dirty="0">
                <a:solidFill>
                  <a:schemeClr val="tx1"/>
                </a:solidFill>
                <a:effectLst/>
                <a:latin typeface="+mn-lt"/>
                <a:ea typeface="+mn-ea"/>
                <a:cs typeface="+mn-cs"/>
              </a:rPr>
              <a:t>Here market planning will be followed by seven P tools, which will determine the marketing plan of this MiniMe business.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First P is </a:t>
            </a:r>
            <a:r>
              <a:rPr lang="en-US" sz="1200" b="1" u="none" strike="noStrike" kern="1200" dirty="0">
                <a:solidFill>
                  <a:schemeClr val="tx1"/>
                </a:solidFill>
                <a:effectLst/>
                <a:latin typeface="+mn-lt"/>
                <a:ea typeface="+mn-ea"/>
                <a:cs typeface="+mn-cs"/>
              </a:rPr>
              <a:t>Product</a:t>
            </a:r>
            <a:r>
              <a:rPr lang="en-US" sz="1200" u="none" strike="noStrike" kern="1200" dirty="0">
                <a:solidFill>
                  <a:schemeClr val="tx1"/>
                </a:solidFill>
                <a:effectLst/>
                <a:latin typeface="+mn-lt"/>
                <a:ea typeface="+mn-ea"/>
                <a:cs typeface="+mn-cs"/>
              </a:rPr>
              <a:t> of the business that has been chosen for sales.  If there will be any problem in the selling process they will focus on upgrading the product.</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Second option is </a:t>
            </a:r>
            <a:r>
              <a:rPr lang="en-US" sz="1200" b="1" u="none" strike="noStrike" kern="1200" dirty="0">
                <a:solidFill>
                  <a:schemeClr val="tx1"/>
                </a:solidFill>
                <a:effectLst/>
                <a:latin typeface="+mn-lt"/>
                <a:ea typeface="+mn-ea"/>
                <a:cs typeface="+mn-cs"/>
              </a:rPr>
              <a:t>Price, </a:t>
            </a:r>
            <a:r>
              <a:rPr lang="en-US" sz="1200" u="none" strike="noStrike" kern="1200" dirty="0">
                <a:solidFill>
                  <a:schemeClr val="tx1"/>
                </a:solidFill>
                <a:effectLst/>
                <a:latin typeface="+mn-lt"/>
                <a:ea typeface="+mn-ea"/>
                <a:cs typeface="+mn-cs"/>
              </a:rPr>
              <a:t>which is always maintained by this business as per the product and market cost.</a:t>
            </a:r>
          </a:p>
          <a:p>
            <a:pPr marL="171450" lvl="0" indent="-171450">
              <a:buFont typeface="Arial" panose="020B0604020202020204" pitchFamily="34" charset="0"/>
              <a:buChar char="•"/>
            </a:pPr>
            <a:r>
              <a:rPr lang="en-US" sz="1200" b="1" u="none" strike="noStrike" kern="1200" dirty="0">
                <a:solidFill>
                  <a:schemeClr val="tx1"/>
                </a:solidFill>
                <a:effectLst/>
                <a:latin typeface="+mn-lt"/>
                <a:ea typeface="+mn-ea"/>
                <a:cs typeface="+mn-cs"/>
              </a:rPr>
              <a:t>Promotion </a:t>
            </a:r>
            <a:r>
              <a:rPr lang="en-US" sz="1200" u="none" strike="noStrike" kern="1200" dirty="0">
                <a:solidFill>
                  <a:schemeClr val="tx1"/>
                </a:solidFill>
                <a:effectLst/>
                <a:latin typeface="+mn-lt"/>
                <a:ea typeface="+mn-ea"/>
                <a:cs typeface="+mn-cs"/>
              </a:rPr>
              <a:t>is the third factor, here it is very important to increase the sales or attract more customers to the business. </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fourth P is </a:t>
            </a:r>
            <a:r>
              <a:rPr lang="en-US" sz="1200" b="1" u="none" strike="noStrike" kern="1200" dirty="0">
                <a:solidFill>
                  <a:schemeClr val="tx1"/>
                </a:solidFill>
                <a:effectLst/>
                <a:latin typeface="+mn-lt"/>
                <a:ea typeface="+mn-ea"/>
                <a:cs typeface="+mn-cs"/>
              </a:rPr>
              <a:t>Place, </a:t>
            </a:r>
            <a:r>
              <a:rPr lang="en-US" sz="1200" u="none" strike="noStrike" kern="1200" dirty="0">
                <a:solidFill>
                  <a:schemeClr val="tx1"/>
                </a:solidFill>
                <a:effectLst/>
                <a:latin typeface="+mn-lt"/>
                <a:ea typeface="+mn-ea"/>
                <a:cs typeface="+mn-cs"/>
              </a:rPr>
              <a:t>business place in market and recording the detail about where the product is going to sell is important.</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Fifth P, </a:t>
            </a:r>
            <a:r>
              <a:rPr lang="en-US" sz="1200" b="1" u="none" strike="noStrike" kern="1200" dirty="0">
                <a:solidFill>
                  <a:schemeClr val="tx1"/>
                </a:solidFill>
                <a:effectLst/>
                <a:latin typeface="+mn-lt"/>
                <a:ea typeface="+mn-ea"/>
                <a:cs typeface="+mn-cs"/>
              </a:rPr>
              <a:t>Packaging </a:t>
            </a:r>
            <a:r>
              <a:rPr lang="en-US" sz="1200" u="none" strike="noStrike" kern="1200" dirty="0">
                <a:solidFill>
                  <a:schemeClr val="tx1"/>
                </a:solidFill>
                <a:effectLst/>
                <a:latin typeface="+mn-lt"/>
                <a:ea typeface="+mn-ea"/>
                <a:cs typeface="+mn-cs"/>
              </a:rPr>
              <a:t>of products should be secure to the product and satisfaction provider.</a:t>
            </a:r>
          </a:p>
          <a:p>
            <a:pPr marL="171450" lvl="0" indent="-171450">
              <a:buFont typeface="Arial" panose="020B0604020202020204" pitchFamily="34" charset="0"/>
              <a:buChar char="•"/>
            </a:pPr>
            <a:r>
              <a:rPr lang="en-US" sz="1200" b="1" u="none" strike="noStrike" kern="1200" dirty="0">
                <a:solidFill>
                  <a:schemeClr val="tx1"/>
                </a:solidFill>
                <a:effectLst/>
                <a:latin typeface="+mn-lt"/>
                <a:ea typeface="+mn-ea"/>
                <a:cs typeface="+mn-cs"/>
              </a:rPr>
              <a:t>Position </a:t>
            </a:r>
            <a:r>
              <a:rPr lang="en-US" sz="1200" u="none" strike="noStrike" kern="1200" dirty="0">
                <a:solidFill>
                  <a:schemeClr val="tx1"/>
                </a:solidFill>
                <a:effectLst/>
                <a:latin typeface="+mn-lt"/>
                <a:ea typeface="+mn-ea"/>
                <a:cs typeface="+mn-cs"/>
              </a:rPr>
              <a:t>is the sixth number of P developing positions that have increased the value of the Company.</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The last and the seventh P is </a:t>
            </a:r>
            <a:r>
              <a:rPr lang="en-US" sz="1200" b="1" u="none" strike="noStrike" kern="1200" dirty="0">
                <a:solidFill>
                  <a:schemeClr val="tx1"/>
                </a:solidFill>
                <a:effectLst/>
                <a:latin typeface="+mn-lt"/>
                <a:ea typeface="+mn-ea"/>
                <a:cs typeface="+mn-cs"/>
              </a:rPr>
              <a:t>People,</a:t>
            </a:r>
            <a:r>
              <a:rPr lang="en-US" sz="1200" u="none" strike="noStrike" kern="1200" dirty="0">
                <a:solidFill>
                  <a:schemeClr val="tx1"/>
                </a:solidFill>
                <a:effectLst/>
                <a:latin typeface="+mn-lt"/>
                <a:ea typeface="+mn-ea"/>
                <a:cs typeface="+mn-cs"/>
              </a:rPr>
              <a:t> here people not just the customer they are internal and business external both.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7</a:t>
            </a:fld>
            <a:endParaRPr lang="en-US"/>
          </a:p>
        </p:txBody>
      </p:sp>
    </p:spTree>
    <p:extLst>
      <p:ext uri="{BB962C8B-B14F-4D97-AF65-F5344CB8AC3E}">
        <p14:creationId xmlns:p14="http://schemas.microsoft.com/office/powerpoint/2010/main" val="1862375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 </a:t>
            </a:r>
            <a:r>
              <a:rPr lang="en-US" sz="1200" b="1" kern="1200" dirty="0">
                <a:solidFill>
                  <a:schemeClr val="tx1"/>
                </a:solidFill>
                <a:effectLst/>
                <a:latin typeface="+mn-lt"/>
                <a:ea typeface="+mn-ea"/>
                <a:cs typeface="+mn-cs"/>
              </a:rPr>
              <a:t>Management Team </a:t>
            </a:r>
          </a:p>
          <a:p>
            <a:r>
              <a:rPr lang="en-US" sz="1200" kern="1200" dirty="0">
                <a:solidFill>
                  <a:schemeClr val="tx1"/>
                </a:solidFill>
                <a:effectLst/>
                <a:latin typeface="+mn-lt"/>
                <a:ea typeface="+mn-ea"/>
                <a:cs typeface="+mn-cs"/>
              </a:rPr>
              <a:t>Management team should be strong and for that they need to develop the management team as per the following list.</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Employee relationships should be built.</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Manager should listen to the team.</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 </a:t>
            </a:r>
            <a:r>
              <a:rPr lang="en-US" sz="1200" u="none" strike="noStrike" kern="1200" dirty="0">
                <a:solidFill>
                  <a:schemeClr val="tx1"/>
                </a:solidFill>
                <a:effectLst/>
                <a:latin typeface="+mn-lt"/>
                <a:ea typeface="+mn-ea"/>
                <a:cs typeface="+mn-cs"/>
              </a:rPr>
              <a:t>Provide a simple and clear strategy to business.</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A valuable team needs to be established.</a:t>
            </a:r>
          </a:p>
          <a:p>
            <a:pPr marL="171450" lvl="0" indent="-171450">
              <a:buFont typeface="Arial" panose="020B0604020202020204" pitchFamily="34" charset="0"/>
              <a:buChar char="•"/>
            </a:pPr>
            <a:r>
              <a:rPr lang="en-US" sz="1200" u="none" strike="noStrike" kern="1200" dirty="0">
                <a:solidFill>
                  <a:schemeClr val="tx1"/>
                </a:solidFill>
                <a:effectLst/>
                <a:latin typeface="+mn-lt"/>
                <a:ea typeface="+mn-ea"/>
                <a:cs typeface="+mn-cs"/>
              </a:rPr>
              <a:t>Provide technical skill to the team.</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53B4FF4-9F10-4C97-BA76-C368B9A41FEE}" type="slidenum">
              <a:rPr lang="en-US" smtClean="0"/>
              <a:t>8</a:t>
            </a:fld>
            <a:endParaRPr lang="en-US"/>
          </a:p>
        </p:txBody>
      </p:sp>
    </p:spTree>
    <p:extLst>
      <p:ext uri="{BB962C8B-B14F-4D97-AF65-F5344CB8AC3E}">
        <p14:creationId xmlns:p14="http://schemas.microsoft.com/office/powerpoint/2010/main" val="981375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 </a:t>
            </a:r>
            <a:r>
              <a:rPr lang="en-US" sz="1200" b="1" kern="1200" dirty="0">
                <a:solidFill>
                  <a:schemeClr val="tx1"/>
                </a:solidFill>
                <a:effectLst/>
                <a:latin typeface="+mn-lt"/>
                <a:ea typeface="+mn-ea"/>
                <a:cs typeface="+mn-cs"/>
              </a:rPr>
              <a:t>Financial Plan</a:t>
            </a:r>
          </a:p>
          <a:p>
            <a:r>
              <a:rPr lang="en-US" sz="1200" kern="1200" dirty="0">
                <a:solidFill>
                  <a:schemeClr val="tx1"/>
                </a:solidFill>
                <a:effectLst/>
                <a:latin typeface="+mn-lt"/>
                <a:ea typeface="+mn-ea"/>
                <a:cs typeface="+mn-cs"/>
              </a:rPr>
              <a:t>Here the business has estimated some profit and cost with assume for the future. Here the manager efficiency has been followed by some financial factors. According to the Appendix 1 the income statement provides value of present income and profit (</a:t>
            </a:r>
            <a:r>
              <a:rPr lang="en-US" sz="1200" kern="1200" dirty="0" err="1">
                <a:solidFill>
                  <a:schemeClr val="tx1"/>
                </a:solidFill>
                <a:effectLst/>
                <a:latin typeface="+mn-lt"/>
                <a:ea typeface="+mn-ea"/>
                <a:cs typeface="+mn-cs"/>
              </a:rPr>
              <a:t>Katuu</a:t>
            </a:r>
            <a:r>
              <a:rPr lang="en-US" sz="1200" kern="1200" dirty="0">
                <a:solidFill>
                  <a:schemeClr val="tx1"/>
                </a:solidFill>
                <a:effectLst/>
                <a:latin typeface="+mn-lt"/>
                <a:ea typeface="+mn-ea"/>
                <a:cs typeface="+mn-cs"/>
              </a:rPr>
              <a:t>, 2020). In appendix 2 the cash flow show a basic cash operation for MiniMe from 2022 to 2024 it show growth in statement. It will be successful if they follow all the previous estimated processes. At present time the selling value for per unit is 4.22 but they will reduce it to 2.7 in 2024. As per the Appendix 4 the break-even sales structure has increased year by from 105300 to 300000. This information provides detail about good growth of this business. </a:t>
            </a:r>
          </a:p>
          <a:p>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9</a:t>
            </a:fld>
            <a:endParaRPr lang="en-US"/>
          </a:p>
        </p:txBody>
      </p:sp>
    </p:spTree>
    <p:extLst>
      <p:ext uri="{BB962C8B-B14F-4D97-AF65-F5344CB8AC3E}">
        <p14:creationId xmlns:p14="http://schemas.microsoft.com/office/powerpoint/2010/main" val="3123951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a:t>
            </a:r>
            <a:r>
              <a:rPr lang="en-US" baseline="0" dirty="0"/>
              <a:t> </a:t>
            </a:r>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According to this project this is an understanding assignment for market management. Here the MiniMe business has been started and they provide clothes product service to the public. To determine and evaluate the business some marketing and management tools have been used here. All they had deliver a good report about internal and external impaction.</a:t>
            </a:r>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10</a:t>
            </a:fld>
            <a:endParaRPr lang="en-US"/>
          </a:p>
        </p:txBody>
      </p:sp>
    </p:spTree>
    <p:extLst>
      <p:ext uri="{BB962C8B-B14F-4D97-AF65-F5344CB8AC3E}">
        <p14:creationId xmlns:p14="http://schemas.microsoft.com/office/powerpoint/2010/main" val="26671719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S.N.-</a:t>
            </a:r>
            <a:r>
              <a:rPr lang="en-US" baseline="0" dirty="0"/>
              <a:t> </a:t>
            </a:r>
            <a:r>
              <a:rPr lang="en-US" sz="1200" b="1" kern="1200" dirty="0">
                <a:solidFill>
                  <a:schemeClr val="tx1"/>
                </a:solidFill>
                <a:effectLst/>
                <a:latin typeface="+mn-lt"/>
                <a:ea typeface="+mn-ea"/>
                <a:cs typeface="+mn-cs"/>
              </a:rPr>
              <a:t>Reference list</a:t>
            </a:r>
          </a:p>
          <a:p>
            <a:r>
              <a:rPr lang="en-US" sz="1200" b="1" kern="1200" dirty="0">
                <a:solidFill>
                  <a:schemeClr val="tx1"/>
                </a:solidFill>
                <a:effectLst/>
                <a:latin typeface="+mn-lt"/>
                <a:ea typeface="+mn-ea"/>
                <a:cs typeface="+mn-cs"/>
              </a:rPr>
              <a:t>Journal</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Amankwah-Amoah</a:t>
            </a:r>
            <a:r>
              <a:rPr lang="en-US" sz="1200" kern="1200" dirty="0">
                <a:solidFill>
                  <a:schemeClr val="tx1"/>
                </a:solidFill>
                <a:effectLst/>
                <a:latin typeface="+mn-lt"/>
                <a:ea typeface="+mn-ea"/>
                <a:cs typeface="+mn-cs"/>
              </a:rPr>
              <a:t>, J., </a:t>
            </a:r>
            <a:r>
              <a:rPr lang="en-US" sz="1200" kern="1200" dirty="0" err="1">
                <a:solidFill>
                  <a:schemeClr val="tx1"/>
                </a:solidFill>
                <a:effectLst/>
                <a:latin typeface="+mn-lt"/>
                <a:ea typeface="+mn-ea"/>
                <a:cs typeface="+mn-cs"/>
              </a:rPr>
              <a:t>Egbetokun</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Osabutey</a:t>
            </a:r>
            <a:r>
              <a:rPr lang="en-US" sz="1200" kern="1200" dirty="0">
                <a:solidFill>
                  <a:schemeClr val="tx1"/>
                </a:solidFill>
                <a:effectLst/>
                <a:latin typeface="+mn-lt"/>
                <a:ea typeface="+mn-ea"/>
                <a:cs typeface="+mn-cs"/>
              </a:rPr>
              <a:t>, E.L., 2018. Meeting the 21st century challenges of doing business in Africa. </a:t>
            </a:r>
            <a:r>
              <a:rPr lang="en-US" sz="1200" i="1" kern="1200" dirty="0">
                <a:solidFill>
                  <a:schemeClr val="tx1"/>
                </a:solidFill>
                <a:effectLst/>
                <a:latin typeface="+mn-lt"/>
                <a:ea typeface="+mn-ea"/>
                <a:cs typeface="+mn-cs"/>
              </a:rPr>
              <a:t>Technological Forecasting and Social Change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131</a:t>
            </a:r>
            <a:r>
              <a:rPr lang="en-US" sz="1200" kern="1200" dirty="0">
                <a:solidFill>
                  <a:schemeClr val="tx1"/>
                </a:solidFill>
                <a:effectLst/>
                <a:latin typeface="+mn-lt"/>
                <a:ea typeface="+mn-ea"/>
                <a:cs typeface="+mn-cs"/>
              </a:rPr>
              <a:t>, pp.336-338.</a:t>
            </a:r>
          </a:p>
          <a:p>
            <a:r>
              <a:rPr lang="en-US" sz="1200" kern="1200" dirty="0">
                <a:solidFill>
                  <a:schemeClr val="tx1"/>
                </a:solidFill>
                <a:effectLst/>
                <a:latin typeface="+mn-lt"/>
                <a:ea typeface="+mn-ea"/>
                <a:cs typeface="+mn-cs"/>
              </a:rPr>
              <a:t>Greaves, R.F., </a:t>
            </a:r>
            <a:r>
              <a:rPr lang="en-US" sz="1200" kern="1200" dirty="0" err="1">
                <a:solidFill>
                  <a:schemeClr val="tx1"/>
                </a:solidFill>
                <a:effectLst/>
                <a:latin typeface="+mn-lt"/>
                <a:ea typeface="+mn-ea"/>
                <a:cs typeface="+mn-cs"/>
              </a:rPr>
              <a:t>Bernardini</a:t>
            </a:r>
            <a:r>
              <a:rPr lang="en-US" sz="1200" kern="1200" dirty="0">
                <a:solidFill>
                  <a:schemeClr val="tx1"/>
                </a:solidFill>
                <a:effectLst/>
                <a:latin typeface="+mn-lt"/>
                <a:ea typeface="+mn-ea"/>
                <a:cs typeface="+mn-cs"/>
              </a:rPr>
              <a:t>, S., Ferrari, M., </a:t>
            </a:r>
            <a:r>
              <a:rPr lang="en-US" sz="1200" kern="1200" dirty="0" err="1">
                <a:solidFill>
                  <a:schemeClr val="tx1"/>
                </a:solidFill>
                <a:effectLst/>
                <a:latin typeface="+mn-lt"/>
                <a:ea typeface="+mn-ea"/>
                <a:cs typeface="+mn-cs"/>
              </a:rPr>
              <a:t>Fortina</a:t>
            </a:r>
            <a:r>
              <a:rPr lang="en-US" sz="1200" kern="1200" dirty="0">
                <a:solidFill>
                  <a:schemeClr val="tx1"/>
                </a:solidFill>
                <a:effectLst/>
                <a:latin typeface="+mn-lt"/>
                <a:ea typeface="+mn-ea"/>
                <a:cs typeface="+mn-cs"/>
              </a:rPr>
              <a:t>, P., </a:t>
            </a:r>
            <a:r>
              <a:rPr lang="en-US" sz="1200" kern="1200" dirty="0" err="1">
                <a:solidFill>
                  <a:schemeClr val="tx1"/>
                </a:solidFill>
                <a:effectLst/>
                <a:latin typeface="+mn-lt"/>
                <a:ea typeface="+mn-ea"/>
                <a:cs typeface="+mn-cs"/>
              </a:rPr>
              <a:t>Gouget</a:t>
            </a:r>
            <a:r>
              <a:rPr lang="en-US" sz="1200" kern="1200" dirty="0">
                <a:solidFill>
                  <a:schemeClr val="tx1"/>
                </a:solidFill>
                <a:effectLst/>
                <a:latin typeface="+mn-lt"/>
                <a:ea typeface="+mn-ea"/>
                <a:cs typeface="+mn-cs"/>
              </a:rPr>
              <a:t>, B., </a:t>
            </a:r>
            <a:r>
              <a:rPr lang="en-US" sz="1200" kern="1200" dirty="0" err="1">
                <a:solidFill>
                  <a:schemeClr val="tx1"/>
                </a:solidFill>
                <a:effectLst/>
                <a:latin typeface="+mn-lt"/>
                <a:ea typeface="+mn-ea"/>
                <a:cs typeface="+mn-cs"/>
              </a:rPr>
              <a:t>Gruson</a:t>
            </a:r>
            <a:r>
              <a:rPr lang="en-US" sz="1200" kern="1200" dirty="0">
                <a:solidFill>
                  <a:schemeClr val="tx1"/>
                </a:solidFill>
                <a:effectLst/>
                <a:latin typeface="+mn-lt"/>
                <a:ea typeface="+mn-ea"/>
                <a:cs typeface="+mn-cs"/>
              </a:rPr>
              <a:t>, D., Lang, T., </a:t>
            </a:r>
            <a:r>
              <a:rPr lang="en-US" sz="1200" kern="1200" dirty="0" err="1">
                <a:solidFill>
                  <a:schemeClr val="tx1"/>
                </a:solidFill>
                <a:effectLst/>
                <a:latin typeface="+mn-lt"/>
                <a:ea typeface="+mn-ea"/>
                <a:cs typeface="+mn-cs"/>
              </a:rPr>
              <a:t>Loh</a:t>
            </a:r>
            <a:r>
              <a:rPr lang="en-US" sz="1200" kern="1200" dirty="0">
                <a:solidFill>
                  <a:schemeClr val="tx1"/>
                </a:solidFill>
                <a:effectLst/>
                <a:latin typeface="+mn-lt"/>
                <a:ea typeface="+mn-ea"/>
                <a:cs typeface="+mn-cs"/>
              </a:rPr>
              <a:t>, T.P., Morris, H.A., Park, J.Y. and </a:t>
            </a:r>
            <a:r>
              <a:rPr lang="en-US" sz="1200" kern="1200" dirty="0" err="1">
                <a:solidFill>
                  <a:schemeClr val="tx1"/>
                </a:solidFill>
                <a:effectLst/>
                <a:latin typeface="+mn-lt"/>
                <a:ea typeface="+mn-ea"/>
                <a:cs typeface="+mn-cs"/>
              </a:rPr>
              <a:t>Roessler</a:t>
            </a:r>
            <a:r>
              <a:rPr lang="en-US" sz="1200" kern="1200" dirty="0">
                <a:solidFill>
                  <a:schemeClr val="tx1"/>
                </a:solidFill>
                <a:effectLst/>
                <a:latin typeface="+mn-lt"/>
                <a:ea typeface="+mn-ea"/>
                <a:cs typeface="+mn-cs"/>
              </a:rPr>
              <a:t>, M., 2019. Key questions about the future of laboratory medicine in the next decade of the 21st century: a report from the IFCC-Emerging Technologies Division. </a:t>
            </a:r>
            <a:r>
              <a:rPr lang="en-US" sz="1200" i="1" kern="1200" dirty="0" err="1">
                <a:solidFill>
                  <a:schemeClr val="tx1"/>
                </a:solidFill>
                <a:effectLst/>
                <a:latin typeface="+mn-lt"/>
                <a:ea typeface="+mn-ea"/>
                <a:cs typeface="+mn-cs"/>
              </a:rPr>
              <a:t>Clinica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Chimica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Acta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495</a:t>
            </a:r>
            <a:r>
              <a:rPr lang="en-US" sz="1200" kern="1200" dirty="0">
                <a:solidFill>
                  <a:schemeClr val="tx1"/>
                </a:solidFill>
                <a:effectLst/>
                <a:latin typeface="+mn-lt"/>
                <a:ea typeface="+mn-ea"/>
                <a:cs typeface="+mn-cs"/>
              </a:rPr>
              <a:t>, pp.570-589.</a:t>
            </a:r>
          </a:p>
          <a:p>
            <a:r>
              <a:rPr lang="en-US" sz="1200" kern="1200" dirty="0" err="1">
                <a:solidFill>
                  <a:schemeClr val="tx1"/>
                </a:solidFill>
                <a:effectLst/>
                <a:latin typeface="+mn-lt"/>
                <a:ea typeface="+mn-ea"/>
                <a:cs typeface="+mn-cs"/>
              </a:rPr>
              <a:t>Jayakrishnan</a:t>
            </a:r>
            <a:r>
              <a:rPr lang="en-US" sz="1200" kern="1200" dirty="0">
                <a:solidFill>
                  <a:schemeClr val="tx1"/>
                </a:solidFill>
                <a:effectLst/>
                <a:latin typeface="+mn-lt"/>
                <a:ea typeface="+mn-ea"/>
                <a:cs typeface="+mn-cs"/>
              </a:rPr>
              <a:t>, M., Mohamad, A.K. and Abdullah, A., 2019. Journey of an enterprise architecture development approach in Malaysian transportation industry. </a:t>
            </a:r>
            <a:r>
              <a:rPr lang="en-US" sz="1200" i="1" kern="1200" dirty="0">
                <a:solidFill>
                  <a:schemeClr val="tx1"/>
                </a:solidFill>
                <a:effectLst/>
                <a:latin typeface="+mn-lt"/>
                <a:ea typeface="+mn-ea"/>
                <a:cs typeface="+mn-cs"/>
              </a:rPr>
              <a:t>Int. J. Eng. Adv. </a:t>
            </a:r>
            <a:r>
              <a:rPr lang="en-US" sz="1200" i="1" kern="1200" dirty="0" err="1">
                <a:solidFill>
                  <a:schemeClr val="tx1"/>
                </a:solidFill>
                <a:effectLst/>
                <a:latin typeface="+mn-lt"/>
                <a:ea typeface="+mn-ea"/>
                <a:cs typeface="+mn-cs"/>
              </a:rPr>
              <a:t>Technol</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8</a:t>
            </a:r>
            <a:r>
              <a:rPr lang="en-US" sz="1200" kern="1200" dirty="0">
                <a:solidFill>
                  <a:schemeClr val="tx1"/>
                </a:solidFill>
                <a:effectLst/>
                <a:latin typeface="+mn-lt"/>
                <a:ea typeface="+mn-ea"/>
                <a:cs typeface="+mn-cs"/>
              </a:rPr>
              <a:t>(4), pp.765-774.</a:t>
            </a:r>
          </a:p>
          <a:p>
            <a:r>
              <a:rPr lang="en-US" sz="1200" kern="1200" dirty="0" err="1">
                <a:solidFill>
                  <a:schemeClr val="tx1"/>
                </a:solidFill>
                <a:effectLst/>
                <a:latin typeface="+mn-lt"/>
                <a:ea typeface="+mn-ea"/>
                <a:cs typeface="+mn-cs"/>
              </a:rPr>
              <a:t>Katuu</a:t>
            </a:r>
            <a:r>
              <a:rPr lang="en-US" sz="1200" kern="1200" dirty="0">
                <a:solidFill>
                  <a:schemeClr val="tx1"/>
                </a:solidFill>
                <a:effectLst/>
                <a:latin typeface="+mn-lt"/>
                <a:ea typeface="+mn-ea"/>
                <a:cs typeface="+mn-cs"/>
              </a:rPr>
              <a:t>, S., 2020. Enterprise resource planning: past, present, and future. </a:t>
            </a:r>
            <a:r>
              <a:rPr lang="en-US" sz="1200" i="1" kern="1200" dirty="0">
                <a:solidFill>
                  <a:schemeClr val="tx1"/>
                </a:solidFill>
                <a:effectLst/>
                <a:latin typeface="+mn-lt"/>
                <a:ea typeface="+mn-ea"/>
                <a:cs typeface="+mn-cs"/>
              </a:rPr>
              <a:t>New Review of Information Networking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25</a:t>
            </a:r>
            <a:r>
              <a:rPr lang="en-US" sz="1200" kern="1200" dirty="0">
                <a:solidFill>
                  <a:schemeClr val="tx1"/>
                </a:solidFill>
                <a:effectLst/>
                <a:latin typeface="+mn-lt"/>
                <a:ea typeface="+mn-ea"/>
                <a:cs typeface="+mn-cs"/>
              </a:rPr>
              <a:t>(1), pp.37-46.</a:t>
            </a:r>
          </a:p>
          <a:p>
            <a:r>
              <a:rPr lang="en-US" sz="1200" kern="1200" dirty="0" err="1">
                <a:solidFill>
                  <a:schemeClr val="tx1"/>
                </a:solidFill>
                <a:effectLst/>
                <a:latin typeface="+mn-lt"/>
                <a:ea typeface="+mn-ea"/>
                <a:cs typeface="+mn-cs"/>
              </a:rPr>
              <a:t>Masaev</a:t>
            </a:r>
            <a:r>
              <a:rPr lang="en-US" sz="1200" kern="1200" dirty="0">
                <a:solidFill>
                  <a:schemeClr val="tx1"/>
                </a:solidFill>
                <a:effectLst/>
                <a:latin typeface="+mn-lt"/>
                <a:ea typeface="+mn-ea"/>
                <a:cs typeface="+mn-cs"/>
              </a:rPr>
              <a:t>, S., 2019, October. Destruction of the Resident Enterprise in the Special Economic Zone with Sanctions. In </a:t>
            </a:r>
            <a:r>
              <a:rPr lang="en-US" sz="1200" i="1" kern="1200" dirty="0">
                <a:solidFill>
                  <a:schemeClr val="tx1"/>
                </a:solidFill>
                <a:effectLst/>
                <a:latin typeface="+mn-lt"/>
                <a:ea typeface="+mn-ea"/>
                <a:cs typeface="+mn-cs"/>
              </a:rPr>
              <a:t>2019 Twelfth International Conference" Management of large-scale system development"(MLSD)</a:t>
            </a:r>
            <a:r>
              <a:rPr lang="en-US" sz="1200" kern="1200" dirty="0">
                <a:solidFill>
                  <a:schemeClr val="tx1"/>
                </a:solidFill>
                <a:effectLst/>
                <a:latin typeface="+mn-lt"/>
                <a:ea typeface="+mn-ea"/>
                <a:cs typeface="+mn-cs"/>
              </a:rPr>
              <a:t> (pp. 1-5). IEEE.</a:t>
            </a:r>
          </a:p>
          <a:p>
            <a:r>
              <a:rPr lang="en-US" sz="1200" kern="1200" dirty="0">
                <a:solidFill>
                  <a:schemeClr val="tx1"/>
                </a:solidFill>
                <a:effectLst/>
                <a:latin typeface="+mn-lt"/>
                <a:ea typeface="+mn-ea"/>
                <a:cs typeface="+mn-cs"/>
              </a:rPr>
              <a:t>O'Higgins, E. and </a:t>
            </a:r>
            <a:r>
              <a:rPr lang="en-US" sz="1200" kern="1200" dirty="0" err="1">
                <a:solidFill>
                  <a:schemeClr val="tx1"/>
                </a:solidFill>
                <a:effectLst/>
                <a:latin typeface="+mn-lt"/>
                <a:ea typeface="+mn-ea"/>
                <a:cs typeface="+mn-cs"/>
              </a:rPr>
              <a:t>Zsolnai</a:t>
            </a:r>
            <a:r>
              <a:rPr lang="en-US" sz="1200" kern="1200" dirty="0">
                <a:solidFill>
                  <a:schemeClr val="tx1"/>
                </a:solidFill>
                <a:effectLst/>
                <a:latin typeface="+mn-lt"/>
                <a:ea typeface="+mn-ea"/>
                <a:cs typeface="+mn-cs"/>
              </a:rPr>
              <a:t>, L. eds., 2018. </a:t>
            </a:r>
            <a:r>
              <a:rPr lang="en-US" sz="1200" i="1" kern="1200" dirty="0">
                <a:solidFill>
                  <a:schemeClr val="tx1"/>
                </a:solidFill>
                <a:effectLst/>
                <a:latin typeface="+mn-lt"/>
                <a:ea typeface="+mn-ea"/>
                <a:cs typeface="+mn-cs"/>
              </a:rPr>
              <a:t>Progressive business models: Creating sustainable and pro-social enterprise</a:t>
            </a:r>
            <a:r>
              <a:rPr lang="en-US" sz="1200" kern="1200" dirty="0">
                <a:solidFill>
                  <a:schemeClr val="tx1"/>
                </a:solidFill>
                <a:effectLst/>
                <a:latin typeface="+mn-lt"/>
                <a:ea typeface="+mn-ea"/>
                <a:cs typeface="+mn-cs"/>
              </a:rPr>
              <a:t>. Springer International Publishing.</a:t>
            </a:r>
          </a:p>
          <a:p>
            <a:endParaRPr lang="en-US" dirty="0"/>
          </a:p>
        </p:txBody>
      </p:sp>
      <p:sp>
        <p:nvSpPr>
          <p:cNvPr id="4" name="Slide Number Placeholder 3"/>
          <p:cNvSpPr>
            <a:spLocks noGrp="1"/>
          </p:cNvSpPr>
          <p:nvPr>
            <p:ph type="sldNum" sz="quarter" idx="10"/>
          </p:nvPr>
        </p:nvSpPr>
        <p:spPr/>
        <p:txBody>
          <a:bodyPr/>
          <a:lstStyle/>
          <a:p>
            <a:fld id="{E53B4FF4-9F10-4C97-BA76-C368B9A41FEE}" type="slidenum">
              <a:rPr lang="en-US" smtClean="0"/>
              <a:t>11</a:t>
            </a:fld>
            <a:endParaRPr lang="en-US"/>
          </a:p>
        </p:txBody>
      </p:sp>
    </p:spTree>
    <p:extLst>
      <p:ext uri="{BB962C8B-B14F-4D97-AF65-F5344CB8AC3E}">
        <p14:creationId xmlns:p14="http://schemas.microsoft.com/office/powerpoint/2010/main" val="769506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CBA67E-6A85-48D0-8805-4ED99109F371}"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1941416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CBA67E-6A85-48D0-8805-4ED99109F371}"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3042470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CBA67E-6A85-48D0-8805-4ED99109F371}"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1835790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CBA67E-6A85-48D0-8805-4ED99109F371}"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2511929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CBA67E-6A85-48D0-8805-4ED99109F371}" type="datetimeFigureOut">
              <a:rPr lang="en-US" smtClean="0"/>
              <a:t>7/23/2022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1458338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CBA67E-6A85-48D0-8805-4ED99109F371}" type="datetimeFigureOut">
              <a:rPr lang="en-US" smtClean="0"/>
              <a:t>7/23/2022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2416399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CBA67E-6A85-48D0-8805-4ED99109F371}" type="datetimeFigureOut">
              <a:rPr lang="en-US" smtClean="0"/>
              <a:t>7/23/2022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3232702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2CBA67E-6A85-48D0-8805-4ED99109F371}"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1302860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2CBA67E-6A85-48D0-8805-4ED99109F371}"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3118845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CBA67E-6A85-48D0-8805-4ED99109F371}"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1169258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CBA67E-6A85-48D0-8805-4ED99109F371}"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4C4C415-51BE-4E14-9C46-6046F363DED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139537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2CBA67E-6A85-48D0-8805-4ED99109F371}"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1784980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2CBA67E-6A85-48D0-8805-4ED99109F371}"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C4C415-51BE-4E14-9C46-6046F363DED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745920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2CBA67E-6A85-48D0-8805-4ED99109F371}"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3635716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CBA67E-6A85-48D0-8805-4ED99109F371}"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1222902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CBA67E-6A85-48D0-8805-4ED99109F371}"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4C4C415-51BE-4E14-9C46-6046F363DED4}" type="slidenum">
              <a:rPr lang="en-US" smtClean="0"/>
              <a:t>‹#›</a:t>
            </a:fld>
            <a:endParaRPr lang="en-US"/>
          </a:p>
        </p:txBody>
      </p:sp>
    </p:spTree>
    <p:extLst>
      <p:ext uri="{BB962C8B-B14F-4D97-AF65-F5344CB8AC3E}">
        <p14:creationId xmlns:p14="http://schemas.microsoft.com/office/powerpoint/2010/main" val="343028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2CBA67E-6A85-48D0-8805-4ED99109F371}" type="datetimeFigureOut">
              <a:rPr lang="en-US" smtClean="0"/>
              <a:t>7/23/2022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4C4C415-51BE-4E14-9C46-6046F363DED4}" type="slidenum">
              <a:rPr lang="en-US" smtClean="0"/>
              <a:t>‹#›</a:t>
            </a:fld>
            <a:endParaRPr lang="en-US"/>
          </a:p>
        </p:txBody>
      </p:sp>
    </p:spTree>
    <p:extLst>
      <p:ext uri="{BB962C8B-B14F-4D97-AF65-F5344CB8AC3E}">
        <p14:creationId xmlns:p14="http://schemas.microsoft.com/office/powerpoint/2010/main" val="227328158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38300" y="2595501"/>
            <a:ext cx="8915399" cy="2271713"/>
          </a:xfrm>
        </p:spPr>
        <p:txBody>
          <a:bodyPr>
            <a:normAutofit fontScale="90000"/>
          </a:bodyPr>
          <a:lstStyle/>
          <a:p>
            <a:r>
              <a:rPr lang="en-US" sz="5000" b="1" dirty="0"/>
              <a:t>Chris Munsaka</a:t>
            </a:r>
            <a:br>
              <a:rPr lang="en-US" sz="5000" b="1" dirty="0"/>
            </a:br>
            <a:r>
              <a:rPr lang="en-US" sz="5000" b="1" dirty="0"/>
              <a:t>2107537 </a:t>
            </a:r>
            <a:br>
              <a:rPr lang="en-US" sz="5000" b="1" dirty="0"/>
            </a:br>
            <a:r>
              <a:rPr lang="en-US" sz="5000" b="1" dirty="0" err="1"/>
              <a:t>Mr</a:t>
            </a:r>
            <a:r>
              <a:rPr lang="en-US" sz="5000" b="1" dirty="0"/>
              <a:t> Olu Adegbite</a:t>
            </a:r>
            <a:br>
              <a:rPr lang="en-US" sz="5000" b="1" dirty="0"/>
            </a:br>
            <a:br>
              <a:rPr lang="en-US" sz="5000" b="1" dirty="0"/>
            </a:br>
            <a:br>
              <a:rPr lang="en-US" sz="5000" b="1" dirty="0"/>
            </a:br>
            <a:r>
              <a:rPr lang="en-US" sz="5000" b="1" dirty="0"/>
              <a:t>MANAGING ENTERPRISE IN THE 21ST CENTURY</a:t>
            </a:r>
            <a:endParaRPr lang="en-US" sz="5000" dirty="0"/>
          </a:p>
        </p:txBody>
      </p:sp>
    </p:spTree>
    <p:extLst>
      <p:ext uri="{BB962C8B-B14F-4D97-AF65-F5344CB8AC3E}">
        <p14:creationId xmlns:p14="http://schemas.microsoft.com/office/powerpoint/2010/main" val="3797679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7775" y="1338485"/>
            <a:ext cx="4789487" cy="1280890"/>
          </a:xfrm>
        </p:spPr>
        <p:txBody>
          <a:bodyPr>
            <a:normAutofit/>
          </a:bodyPr>
          <a:lstStyle/>
          <a:p>
            <a:r>
              <a:rPr lang="en-US" b="1" dirty="0"/>
              <a:t>Executive Summary</a:t>
            </a:r>
            <a:br>
              <a:rPr lang="en-US" b="1" dirty="0"/>
            </a:br>
            <a:endParaRPr lang="en-US" dirty="0"/>
          </a:p>
        </p:txBody>
      </p:sp>
      <p:sp>
        <p:nvSpPr>
          <p:cNvPr id="3" name="Content Placeholder 2"/>
          <p:cNvSpPr>
            <a:spLocks noGrp="1"/>
          </p:cNvSpPr>
          <p:nvPr>
            <p:ph idx="1"/>
          </p:nvPr>
        </p:nvSpPr>
        <p:spPr>
          <a:xfrm>
            <a:off x="3028951" y="2862263"/>
            <a:ext cx="8389936" cy="2967038"/>
          </a:xfrm>
        </p:spPr>
        <p:txBody>
          <a:bodyPr/>
          <a:lstStyle/>
          <a:p>
            <a:r>
              <a:rPr lang="en-US" sz="3000" dirty="0"/>
              <a:t>A business website has been developed by this MiniMe firm.</a:t>
            </a:r>
          </a:p>
          <a:p>
            <a:r>
              <a:rPr lang="en-US" sz="3000" dirty="0"/>
              <a:t>Here this is a manufacturing business and they play a very important role in industry</a:t>
            </a:r>
            <a:r>
              <a:rPr lang="en-US" dirty="0"/>
              <a:t>. </a:t>
            </a:r>
          </a:p>
        </p:txBody>
      </p:sp>
    </p:spTree>
    <p:extLst>
      <p:ext uri="{BB962C8B-B14F-4D97-AF65-F5344CB8AC3E}">
        <p14:creationId xmlns:p14="http://schemas.microsoft.com/office/powerpoint/2010/main" val="3393922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0300" y="1195610"/>
            <a:ext cx="4436525" cy="918940"/>
          </a:xfrm>
        </p:spPr>
        <p:txBody>
          <a:bodyPr/>
          <a:lstStyle/>
          <a:p>
            <a:r>
              <a:rPr lang="en-US" b="1" dirty="0"/>
              <a:t>Business Overview </a:t>
            </a:r>
            <a:endParaRPr lang="en-US" dirty="0"/>
          </a:p>
        </p:txBody>
      </p:sp>
      <p:sp>
        <p:nvSpPr>
          <p:cNvPr id="3" name="Content Placeholder 2"/>
          <p:cNvSpPr>
            <a:spLocks noGrp="1"/>
          </p:cNvSpPr>
          <p:nvPr>
            <p:ph idx="1"/>
          </p:nvPr>
        </p:nvSpPr>
        <p:spPr>
          <a:xfrm>
            <a:off x="3400425" y="2690812"/>
            <a:ext cx="8189912" cy="3067050"/>
          </a:xfrm>
        </p:spPr>
        <p:txBody>
          <a:bodyPr/>
          <a:lstStyle/>
          <a:p>
            <a:r>
              <a:rPr lang="en-US" sz="3000" dirty="0"/>
              <a:t>This project for finding out the learning out comes about how a business can be developed.</a:t>
            </a:r>
          </a:p>
          <a:p>
            <a:r>
              <a:rPr lang="en-US" sz="3000" dirty="0"/>
              <a:t>They have built this business to earn profit with the help of organic product service</a:t>
            </a:r>
            <a:r>
              <a:rPr lang="en-US" dirty="0"/>
              <a:t>.</a:t>
            </a:r>
          </a:p>
        </p:txBody>
      </p:sp>
    </p:spTree>
    <p:extLst>
      <p:ext uri="{BB962C8B-B14F-4D97-AF65-F5344CB8AC3E}">
        <p14:creationId xmlns:p14="http://schemas.microsoft.com/office/powerpoint/2010/main" val="60704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6339" y="1181322"/>
            <a:ext cx="4972050" cy="961803"/>
          </a:xfrm>
        </p:spPr>
        <p:txBody>
          <a:bodyPr/>
          <a:lstStyle/>
          <a:p>
            <a:r>
              <a:rPr lang="en-US" b="1" dirty="0"/>
              <a:t>Product and service </a:t>
            </a:r>
            <a:endParaRPr lang="en-US" dirty="0"/>
          </a:p>
        </p:txBody>
      </p:sp>
      <p:sp>
        <p:nvSpPr>
          <p:cNvPr id="3" name="Content Placeholder 2"/>
          <p:cNvSpPr>
            <a:spLocks noGrp="1"/>
          </p:cNvSpPr>
          <p:nvPr>
            <p:ph idx="1"/>
          </p:nvPr>
        </p:nvSpPr>
        <p:spPr>
          <a:xfrm>
            <a:off x="3643312" y="2614612"/>
            <a:ext cx="7861299" cy="3296609"/>
          </a:xfrm>
        </p:spPr>
        <p:txBody>
          <a:bodyPr>
            <a:normAutofit/>
          </a:bodyPr>
          <a:lstStyle/>
          <a:p>
            <a:r>
              <a:rPr lang="en-US" sz="3000" dirty="0"/>
              <a:t>The MiniMe business sells kids clothes in the US market.</a:t>
            </a:r>
          </a:p>
          <a:p>
            <a:r>
              <a:rPr lang="en-US" sz="3000" dirty="0"/>
              <a:t>They also provide service via an online shopping platform which one became famous recently.</a:t>
            </a:r>
          </a:p>
        </p:txBody>
      </p:sp>
    </p:spTree>
    <p:extLst>
      <p:ext uri="{BB962C8B-B14F-4D97-AF65-F5344CB8AC3E}">
        <p14:creationId xmlns:p14="http://schemas.microsoft.com/office/powerpoint/2010/main" val="1687585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9913" y="1679179"/>
            <a:ext cx="3710940" cy="806450"/>
          </a:xfrm>
        </p:spPr>
        <p:txBody>
          <a:bodyPr/>
          <a:lstStyle/>
          <a:p>
            <a:r>
              <a:rPr lang="en-US" b="1" dirty="0"/>
              <a:t>Market audit</a:t>
            </a:r>
            <a:endParaRPr lang="en-US" dirty="0"/>
          </a:p>
        </p:txBody>
      </p:sp>
      <p:sp>
        <p:nvSpPr>
          <p:cNvPr id="3" name="Content Placeholder 2"/>
          <p:cNvSpPr>
            <a:spLocks noGrp="1"/>
          </p:cNvSpPr>
          <p:nvPr>
            <p:ph idx="1"/>
          </p:nvPr>
        </p:nvSpPr>
        <p:spPr>
          <a:xfrm>
            <a:off x="3309938" y="3374867"/>
            <a:ext cx="2087880" cy="1382872"/>
          </a:xfrm>
        </p:spPr>
        <p:txBody>
          <a:bodyPr>
            <a:normAutofit/>
          </a:bodyPr>
          <a:lstStyle/>
          <a:p>
            <a:r>
              <a:rPr lang="en-US" sz="3000" b="1" dirty="0"/>
              <a:t>SWOT</a:t>
            </a:r>
          </a:p>
          <a:p>
            <a:r>
              <a:rPr lang="en-US" sz="3000" b="1" dirty="0"/>
              <a:t>PESTLE</a:t>
            </a:r>
            <a:endParaRPr lang="en-US" sz="3000" dirty="0"/>
          </a:p>
        </p:txBody>
      </p:sp>
      <p:pic>
        <p:nvPicPr>
          <p:cNvPr id="4" name="image1.png"/>
          <p:cNvPicPr/>
          <p:nvPr/>
        </p:nvPicPr>
        <p:blipFill>
          <a:blip r:embed="rId3"/>
          <a:srcRect/>
          <a:stretch>
            <a:fillRect/>
          </a:stretch>
        </p:blipFill>
        <p:spPr>
          <a:xfrm>
            <a:off x="7186613" y="0"/>
            <a:ext cx="4998719" cy="3000375"/>
          </a:xfrm>
          <a:prstGeom prst="rect">
            <a:avLst/>
          </a:prstGeom>
          <a:ln/>
        </p:spPr>
      </p:pic>
      <p:pic>
        <p:nvPicPr>
          <p:cNvPr id="5" name="image8.png"/>
          <p:cNvPicPr/>
          <p:nvPr/>
        </p:nvPicPr>
        <p:blipFill>
          <a:blip r:embed="rId4"/>
          <a:srcRect/>
          <a:stretch>
            <a:fillRect/>
          </a:stretch>
        </p:blipFill>
        <p:spPr>
          <a:xfrm>
            <a:off x="7186613" y="3459043"/>
            <a:ext cx="5005387" cy="2993429"/>
          </a:xfrm>
          <a:prstGeom prst="rect">
            <a:avLst/>
          </a:prstGeom>
          <a:ln/>
        </p:spPr>
      </p:pic>
      <p:sp>
        <p:nvSpPr>
          <p:cNvPr id="6" name="Rectangle 5"/>
          <p:cNvSpPr/>
          <p:nvPr/>
        </p:nvSpPr>
        <p:spPr>
          <a:xfrm>
            <a:off x="8128435" y="3005534"/>
            <a:ext cx="3675143" cy="369332"/>
          </a:xfrm>
          <a:prstGeom prst="rect">
            <a:avLst/>
          </a:prstGeom>
        </p:spPr>
        <p:txBody>
          <a:bodyPr wrap="square">
            <a:spAutoFit/>
          </a:bodyPr>
          <a:lstStyle/>
          <a:p>
            <a:r>
              <a:rPr lang="en-US" dirty="0"/>
              <a:t>Source: https://venngage.com</a:t>
            </a:r>
          </a:p>
        </p:txBody>
      </p:sp>
      <p:sp>
        <p:nvSpPr>
          <p:cNvPr id="7" name="Rectangle 6"/>
          <p:cNvSpPr/>
          <p:nvPr/>
        </p:nvSpPr>
        <p:spPr>
          <a:xfrm>
            <a:off x="7727743" y="6452472"/>
            <a:ext cx="3916457" cy="369332"/>
          </a:xfrm>
          <a:prstGeom prst="rect">
            <a:avLst/>
          </a:prstGeom>
        </p:spPr>
        <p:txBody>
          <a:bodyPr wrap="none">
            <a:spAutoFit/>
          </a:bodyPr>
          <a:lstStyle/>
          <a:p>
            <a:r>
              <a:rPr lang="en-US" dirty="0">
                <a:latin typeface="Arial" panose="020B0604020202020204" pitchFamily="34" charset="0"/>
                <a:ea typeface="Arial" panose="020B0604020202020204" pitchFamily="34" charset="0"/>
              </a:rPr>
              <a:t>Source: https://assignmentstudio.net</a:t>
            </a:r>
            <a:endParaRPr lang="en-US" dirty="0"/>
          </a:p>
        </p:txBody>
      </p:sp>
    </p:spTree>
    <p:extLst>
      <p:ext uri="{BB962C8B-B14F-4D97-AF65-F5344CB8AC3E}">
        <p14:creationId xmlns:p14="http://schemas.microsoft.com/office/powerpoint/2010/main" val="42156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0175" y="967010"/>
            <a:ext cx="3479263" cy="876078"/>
          </a:xfrm>
        </p:spPr>
        <p:txBody>
          <a:bodyPr/>
          <a:lstStyle/>
          <a:p>
            <a:r>
              <a:rPr lang="en-US" b="1" dirty="0"/>
              <a:t>Target Market </a:t>
            </a:r>
            <a:endParaRPr lang="en-US" dirty="0"/>
          </a:p>
        </p:txBody>
      </p:sp>
      <p:sp>
        <p:nvSpPr>
          <p:cNvPr id="3" name="Content Placeholder 2"/>
          <p:cNvSpPr>
            <a:spLocks noGrp="1"/>
          </p:cNvSpPr>
          <p:nvPr>
            <p:ph idx="1"/>
          </p:nvPr>
        </p:nvSpPr>
        <p:spPr>
          <a:xfrm>
            <a:off x="2589212" y="2133600"/>
            <a:ext cx="4911726" cy="4338638"/>
          </a:xfrm>
        </p:spPr>
        <p:txBody>
          <a:bodyPr>
            <a:normAutofit lnSpcReduction="10000"/>
          </a:bodyPr>
          <a:lstStyle/>
          <a:p>
            <a:r>
              <a:rPr lang="en-US" sz="3000" dirty="0"/>
              <a:t>The customer group has been analyzed by age and income stage.</a:t>
            </a:r>
          </a:p>
          <a:p>
            <a:r>
              <a:rPr lang="en-US" sz="3000" dirty="0"/>
              <a:t>Special discounted email setting has been started by this business.</a:t>
            </a:r>
          </a:p>
          <a:p>
            <a:r>
              <a:rPr lang="en-US" sz="3000" dirty="0"/>
              <a:t>Audience target factors provide the visibility information.</a:t>
            </a:r>
          </a:p>
        </p:txBody>
      </p:sp>
      <p:pic>
        <p:nvPicPr>
          <p:cNvPr id="4" name="image4.png"/>
          <p:cNvPicPr/>
          <p:nvPr/>
        </p:nvPicPr>
        <p:blipFill>
          <a:blip r:embed="rId3"/>
          <a:srcRect/>
          <a:stretch>
            <a:fillRect/>
          </a:stretch>
        </p:blipFill>
        <p:spPr>
          <a:xfrm>
            <a:off x="7658100" y="14604"/>
            <a:ext cx="4533900" cy="6457633"/>
          </a:xfrm>
          <a:prstGeom prst="rect">
            <a:avLst/>
          </a:prstGeom>
          <a:ln/>
        </p:spPr>
      </p:pic>
      <p:sp>
        <p:nvSpPr>
          <p:cNvPr id="5" name="Rectangle 4"/>
          <p:cNvSpPr/>
          <p:nvPr/>
        </p:nvSpPr>
        <p:spPr>
          <a:xfrm>
            <a:off x="8095942" y="6472238"/>
            <a:ext cx="4096058" cy="369332"/>
          </a:xfrm>
          <a:prstGeom prst="rect">
            <a:avLst/>
          </a:prstGeom>
        </p:spPr>
        <p:txBody>
          <a:bodyPr wrap="none">
            <a:spAutoFit/>
          </a:bodyPr>
          <a:lstStyle/>
          <a:p>
            <a:r>
              <a:rPr lang="en-US" dirty="0">
                <a:latin typeface="Arial" panose="020B0604020202020204" pitchFamily="34" charset="0"/>
                <a:ea typeface="Arial" panose="020B0604020202020204" pitchFamily="34" charset="0"/>
              </a:rPr>
              <a:t>Source: https://volusiaflagler.score.org</a:t>
            </a:r>
            <a:endParaRPr lang="en-US" dirty="0"/>
          </a:p>
        </p:txBody>
      </p:sp>
    </p:spTree>
    <p:extLst>
      <p:ext uri="{BB962C8B-B14F-4D97-AF65-F5344CB8AC3E}">
        <p14:creationId xmlns:p14="http://schemas.microsoft.com/office/powerpoint/2010/main" val="1672364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0125" y="788781"/>
            <a:ext cx="3522125" cy="876078"/>
          </a:xfrm>
        </p:spPr>
        <p:txBody>
          <a:bodyPr/>
          <a:lstStyle/>
          <a:p>
            <a:r>
              <a:rPr lang="en-US" b="1" dirty="0"/>
              <a:t>Marketing Plan</a:t>
            </a:r>
            <a:endParaRPr lang="en-US" dirty="0"/>
          </a:p>
        </p:txBody>
      </p:sp>
      <p:sp>
        <p:nvSpPr>
          <p:cNvPr id="3" name="Content Placeholder 2"/>
          <p:cNvSpPr>
            <a:spLocks noGrp="1"/>
          </p:cNvSpPr>
          <p:nvPr>
            <p:ph idx="1"/>
          </p:nvPr>
        </p:nvSpPr>
        <p:spPr>
          <a:xfrm>
            <a:off x="2528888" y="1825625"/>
            <a:ext cx="4943475" cy="4675188"/>
          </a:xfrm>
        </p:spPr>
        <p:txBody>
          <a:bodyPr>
            <a:normAutofit fontScale="92500" lnSpcReduction="10000"/>
          </a:bodyPr>
          <a:lstStyle/>
          <a:p>
            <a:r>
              <a:rPr lang="en-US" sz="3000" dirty="0"/>
              <a:t>First P is </a:t>
            </a:r>
            <a:r>
              <a:rPr lang="en-US" sz="3000" b="1" dirty="0"/>
              <a:t>Product</a:t>
            </a:r>
            <a:r>
              <a:rPr lang="en-US" sz="3000" dirty="0"/>
              <a:t> of the business that has been chosen for sales.</a:t>
            </a:r>
          </a:p>
          <a:p>
            <a:r>
              <a:rPr lang="en-US" sz="3000" dirty="0"/>
              <a:t>Second option is </a:t>
            </a:r>
            <a:r>
              <a:rPr lang="en-US" sz="3000" b="1" dirty="0"/>
              <a:t>Price, </a:t>
            </a:r>
            <a:r>
              <a:rPr lang="en-US" sz="3000" dirty="0"/>
              <a:t>which is always maintained by this business.</a:t>
            </a:r>
          </a:p>
          <a:p>
            <a:r>
              <a:rPr lang="en-US" sz="3000" b="1" dirty="0"/>
              <a:t>Promotion </a:t>
            </a:r>
            <a:r>
              <a:rPr lang="en-US" sz="3000" dirty="0"/>
              <a:t>is the third factor, here it is very important to increase the sales.</a:t>
            </a:r>
          </a:p>
        </p:txBody>
      </p:sp>
      <p:pic>
        <p:nvPicPr>
          <p:cNvPr id="4" name="image9.png"/>
          <p:cNvPicPr/>
          <p:nvPr/>
        </p:nvPicPr>
        <p:blipFill>
          <a:blip r:embed="rId3"/>
          <a:srcRect b="9232"/>
          <a:stretch>
            <a:fillRect/>
          </a:stretch>
        </p:blipFill>
        <p:spPr>
          <a:xfrm>
            <a:off x="7472363" y="0"/>
            <a:ext cx="4719637" cy="6186488"/>
          </a:xfrm>
          <a:prstGeom prst="rect">
            <a:avLst/>
          </a:prstGeom>
          <a:ln/>
        </p:spPr>
      </p:pic>
      <p:sp>
        <p:nvSpPr>
          <p:cNvPr id="5" name="Rectangle 4"/>
          <p:cNvSpPr/>
          <p:nvPr/>
        </p:nvSpPr>
        <p:spPr>
          <a:xfrm>
            <a:off x="8198534" y="6538522"/>
            <a:ext cx="3993466" cy="369332"/>
          </a:xfrm>
          <a:prstGeom prst="rect">
            <a:avLst/>
          </a:prstGeom>
        </p:spPr>
        <p:txBody>
          <a:bodyPr wrap="none">
            <a:spAutoFit/>
          </a:bodyPr>
          <a:lstStyle/>
          <a:p>
            <a:r>
              <a:rPr lang="en-US" dirty="0">
                <a:latin typeface="Arial" panose="020B0604020202020204" pitchFamily="34" charset="0"/>
                <a:ea typeface="Arial" panose="020B0604020202020204" pitchFamily="34" charset="0"/>
              </a:rPr>
              <a:t>Source: https://www.dreamstime.com</a:t>
            </a:r>
            <a:endParaRPr lang="en-US" dirty="0"/>
          </a:p>
        </p:txBody>
      </p:sp>
    </p:spTree>
    <p:extLst>
      <p:ext uri="{BB962C8B-B14F-4D97-AF65-F5344CB8AC3E}">
        <p14:creationId xmlns:p14="http://schemas.microsoft.com/office/powerpoint/2010/main" val="1945044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2963" y="1067022"/>
            <a:ext cx="4565114" cy="890365"/>
          </a:xfrm>
        </p:spPr>
        <p:txBody>
          <a:bodyPr/>
          <a:lstStyle/>
          <a:p>
            <a:r>
              <a:rPr lang="en-US" b="1" dirty="0"/>
              <a:t>Management Team </a:t>
            </a:r>
            <a:endParaRPr lang="en-US" dirty="0"/>
          </a:p>
        </p:txBody>
      </p:sp>
      <p:sp>
        <p:nvSpPr>
          <p:cNvPr id="3" name="Content Placeholder 2"/>
          <p:cNvSpPr>
            <a:spLocks noGrp="1"/>
          </p:cNvSpPr>
          <p:nvPr>
            <p:ph idx="1"/>
          </p:nvPr>
        </p:nvSpPr>
        <p:spPr>
          <a:xfrm>
            <a:off x="2592925" y="2182813"/>
            <a:ext cx="4565114" cy="4103688"/>
          </a:xfrm>
        </p:spPr>
        <p:txBody>
          <a:bodyPr>
            <a:normAutofit/>
          </a:bodyPr>
          <a:lstStyle/>
          <a:p>
            <a:r>
              <a:rPr lang="en-US" sz="3000" dirty="0"/>
              <a:t>Employee relationships should be built.</a:t>
            </a:r>
          </a:p>
          <a:p>
            <a:r>
              <a:rPr lang="en-US" sz="3000" dirty="0"/>
              <a:t>Provide a simple and clear strategy to business.</a:t>
            </a:r>
          </a:p>
          <a:p>
            <a:r>
              <a:rPr lang="en-US" sz="3000" dirty="0"/>
              <a:t>Provide technical skill to the team.</a:t>
            </a:r>
          </a:p>
        </p:txBody>
      </p:sp>
      <p:pic>
        <p:nvPicPr>
          <p:cNvPr id="4" name="image7.png"/>
          <p:cNvPicPr/>
          <p:nvPr/>
        </p:nvPicPr>
        <p:blipFill>
          <a:blip r:embed="rId3"/>
          <a:srcRect/>
          <a:stretch>
            <a:fillRect/>
          </a:stretch>
        </p:blipFill>
        <p:spPr>
          <a:xfrm>
            <a:off x="7762875" y="1"/>
            <a:ext cx="4429125" cy="6487596"/>
          </a:xfrm>
          <a:prstGeom prst="rect">
            <a:avLst/>
          </a:prstGeom>
          <a:ln/>
        </p:spPr>
      </p:pic>
      <p:sp>
        <p:nvSpPr>
          <p:cNvPr id="5" name="Rectangle 4"/>
          <p:cNvSpPr/>
          <p:nvPr/>
        </p:nvSpPr>
        <p:spPr>
          <a:xfrm>
            <a:off x="8711495" y="6487596"/>
            <a:ext cx="3480505" cy="369332"/>
          </a:xfrm>
          <a:prstGeom prst="rect">
            <a:avLst/>
          </a:prstGeom>
        </p:spPr>
        <p:txBody>
          <a:bodyPr wrap="none">
            <a:spAutoFit/>
          </a:bodyPr>
          <a:lstStyle/>
          <a:p>
            <a:r>
              <a:rPr lang="en-US" dirty="0">
                <a:latin typeface="Arial" panose="020B0604020202020204" pitchFamily="34" charset="0"/>
                <a:ea typeface="Arial" panose="020B0604020202020204" pitchFamily="34" charset="0"/>
              </a:rPr>
              <a:t>Source: https://www.google.com</a:t>
            </a:r>
            <a:endParaRPr lang="en-US" dirty="0"/>
          </a:p>
        </p:txBody>
      </p:sp>
    </p:spTree>
    <p:extLst>
      <p:ext uri="{BB962C8B-B14F-4D97-AF65-F5344CB8AC3E}">
        <p14:creationId xmlns:p14="http://schemas.microsoft.com/office/powerpoint/2010/main" val="1395456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5132" y="435196"/>
            <a:ext cx="3320415" cy="961804"/>
          </a:xfrm>
        </p:spPr>
        <p:txBody>
          <a:bodyPr>
            <a:normAutofit/>
          </a:bodyPr>
          <a:lstStyle/>
          <a:p>
            <a:r>
              <a:rPr lang="en-US" b="1" dirty="0"/>
              <a:t>Financial Plan</a:t>
            </a:r>
            <a:endParaRPr lang="en-US" dirty="0"/>
          </a:p>
        </p:txBody>
      </p:sp>
      <p:sp>
        <p:nvSpPr>
          <p:cNvPr id="3" name="Content Placeholder 2"/>
          <p:cNvSpPr>
            <a:spLocks noGrp="1"/>
          </p:cNvSpPr>
          <p:nvPr>
            <p:ph idx="1"/>
          </p:nvPr>
        </p:nvSpPr>
        <p:spPr>
          <a:xfrm>
            <a:off x="2498407" y="1600200"/>
            <a:ext cx="4053840" cy="4888468"/>
          </a:xfrm>
        </p:spPr>
        <p:txBody>
          <a:bodyPr>
            <a:normAutofit fontScale="92500" lnSpcReduction="20000"/>
          </a:bodyPr>
          <a:lstStyle/>
          <a:p>
            <a:r>
              <a:rPr lang="en-US" sz="3000" dirty="0"/>
              <a:t>Here the business has estimated some profit and cost with assume for the future.</a:t>
            </a:r>
          </a:p>
          <a:p>
            <a:r>
              <a:rPr lang="en-US" sz="3000" dirty="0"/>
              <a:t>At present time the selling value for per unit is 4.22.</a:t>
            </a:r>
          </a:p>
          <a:p>
            <a:r>
              <a:rPr lang="en-US" sz="3000" dirty="0"/>
              <a:t>This information provides detail about good growth of this business. </a:t>
            </a:r>
          </a:p>
        </p:txBody>
      </p:sp>
      <p:pic>
        <p:nvPicPr>
          <p:cNvPr id="4" name="image6.png"/>
          <p:cNvPicPr/>
          <p:nvPr/>
        </p:nvPicPr>
        <p:blipFill>
          <a:blip r:embed="rId3"/>
          <a:srcRect/>
          <a:stretch>
            <a:fillRect/>
          </a:stretch>
        </p:blipFill>
        <p:spPr>
          <a:xfrm>
            <a:off x="7029450" y="0"/>
            <a:ext cx="5162550" cy="2185988"/>
          </a:xfrm>
          <a:prstGeom prst="rect">
            <a:avLst/>
          </a:prstGeom>
          <a:ln/>
        </p:spPr>
      </p:pic>
      <p:pic>
        <p:nvPicPr>
          <p:cNvPr id="7" name="image2.png"/>
          <p:cNvPicPr/>
          <p:nvPr/>
        </p:nvPicPr>
        <p:blipFill>
          <a:blip r:embed="rId4"/>
          <a:srcRect/>
          <a:stretch>
            <a:fillRect/>
          </a:stretch>
        </p:blipFill>
        <p:spPr>
          <a:xfrm>
            <a:off x="7029450" y="2185988"/>
            <a:ext cx="5162550" cy="1282700"/>
          </a:xfrm>
          <a:prstGeom prst="rect">
            <a:avLst/>
          </a:prstGeom>
          <a:ln/>
        </p:spPr>
      </p:pic>
      <p:pic>
        <p:nvPicPr>
          <p:cNvPr id="8" name="image5.png"/>
          <p:cNvPicPr/>
          <p:nvPr/>
        </p:nvPicPr>
        <p:blipFill>
          <a:blip r:embed="rId5"/>
          <a:srcRect/>
          <a:stretch>
            <a:fillRect/>
          </a:stretch>
        </p:blipFill>
        <p:spPr>
          <a:xfrm>
            <a:off x="7029450" y="3468688"/>
            <a:ext cx="5162550" cy="3019980"/>
          </a:xfrm>
          <a:prstGeom prst="rect">
            <a:avLst/>
          </a:prstGeom>
          <a:ln/>
        </p:spPr>
      </p:pic>
      <p:sp>
        <p:nvSpPr>
          <p:cNvPr id="9" name="TextBox 8"/>
          <p:cNvSpPr txBox="1"/>
          <p:nvPr/>
        </p:nvSpPr>
        <p:spPr>
          <a:xfrm>
            <a:off x="8210550" y="6488668"/>
            <a:ext cx="2533650" cy="369332"/>
          </a:xfrm>
          <a:prstGeom prst="rect">
            <a:avLst/>
          </a:prstGeom>
          <a:noFill/>
        </p:spPr>
        <p:txBody>
          <a:bodyPr wrap="square" rtlCol="0">
            <a:spAutoFit/>
          </a:bodyPr>
          <a:lstStyle/>
          <a:p>
            <a:r>
              <a:rPr lang="en-US" dirty="0"/>
              <a:t>Source: Self-created</a:t>
            </a:r>
          </a:p>
        </p:txBody>
      </p:sp>
    </p:spTree>
    <p:extLst>
      <p:ext uri="{BB962C8B-B14F-4D97-AF65-F5344CB8AC3E}">
        <p14:creationId xmlns:p14="http://schemas.microsoft.com/office/powerpoint/2010/main" val="3615578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4737" y="1538510"/>
            <a:ext cx="2893475" cy="718915"/>
          </a:xfrm>
        </p:spPr>
        <p:txBody>
          <a:bodyPr>
            <a:normAutofit fontScale="90000"/>
          </a:bodyPr>
          <a:lstStyle/>
          <a:p>
            <a:r>
              <a:rPr lang="en-US" b="1" dirty="0"/>
              <a:t>Conclusion</a:t>
            </a:r>
            <a:br>
              <a:rPr lang="en-US" b="1" dirty="0"/>
            </a:br>
            <a:endParaRPr lang="en-US" dirty="0"/>
          </a:p>
        </p:txBody>
      </p:sp>
      <p:sp>
        <p:nvSpPr>
          <p:cNvPr id="3" name="Content Placeholder 2"/>
          <p:cNvSpPr>
            <a:spLocks noGrp="1"/>
          </p:cNvSpPr>
          <p:nvPr>
            <p:ph idx="1"/>
          </p:nvPr>
        </p:nvSpPr>
        <p:spPr>
          <a:xfrm>
            <a:off x="3086100" y="2733675"/>
            <a:ext cx="8532812" cy="2967038"/>
          </a:xfrm>
        </p:spPr>
        <p:txBody>
          <a:bodyPr>
            <a:normAutofit/>
          </a:bodyPr>
          <a:lstStyle/>
          <a:p>
            <a:r>
              <a:rPr lang="en-US" sz="3000" dirty="0"/>
              <a:t>According to this project this is an understanding assignment for market management. </a:t>
            </a:r>
          </a:p>
          <a:p>
            <a:r>
              <a:rPr lang="en-US" sz="3000" dirty="0"/>
              <a:t>All they had deliver a good report about internal and external impaction.</a:t>
            </a:r>
          </a:p>
        </p:txBody>
      </p:sp>
    </p:spTree>
    <p:extLst>
      <p:ext uri="{BB962C8B-B14F-4D97-AF65-F5344CB8AC3E}">
        <p14:creationId xmlns:p14="http://schemas.microsoft.com/office/powerpoint/2010/main" val="648527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9013" y="824135"/>
            <a:ext cx="3379250" cy="1004665"/>
          </a:xfrm>
        </p:spPr>
        <p:txBody>
          <a:bodyPr>
            <a:normAutofit fontScale="90000"/>
          </a:bodyPr>
          <a:lstStyle/>
          <a:p>
            <a:r>
              <a:rPr lang="en-US" b="1" dirty="0"/>
              <a:t>Reference list</a:t>
            </a:r>
            <a:br>
              <a:rPr lang="en-US" b="1" dirty="0"/>
            </a:br>
            <a:endParaRPr lang="en-US" dirty="0"/>
          </a:p>
        </p:txBody>
      </p:sp>
      <p:sp>
        <p:nvSpPr>
          <p:cNvPr id="3" name="Content Placeholder 2"/>
          <p:cNvSpPr>
            <a:spLocks noGrp="1"/>
          </p:cNvSpPr>
          <p:nvPr>
            <p:ph idx="1"/>
          </p:nvPr>
        </p:nvSpPr>
        <p:spPr>
          <a:xfrm>
            <a:off x="2886074" y="2133600"/>
            <a:ext cx="8618537" cy="3777622"/>
          </a:xfrm>
        </p:spPr>
        <p:txBody>
          <a:bodyPr>
            <a:normAutofit fontScale="92500"/>
          </a:bodyPr>
          <a:lstStyle/>
          <a:p>
            <a:r>
              <a:rPr lang="en-US" sz="3000" dirty="0" err="1"/>
              <a:t>Amankwah-Amoah</a:t>
            </a:r>
            <a:r>
              <a:rPr lang="en-US" sz="3000" dirty="0"/>
              <a:t>, J., </a:t>
            </a:r>
            <a:r>
              <a:rPr lang="en-US" sz="3000" dirty="0" err="1"/>
              <a:t>Egbetokun</a:t>
            </a:r>
            <a:r>
              <a:rPr lang="en-US" sz="3000" dirty="0"/>
              <a:t>, A. and </a:t>
            </a:r>
            <a:r>
              <a:rPr lang="en-US" sz="3000" dirty="0" err="1"/>
              <a:t>Osabutey</a:t>
            </a:r>
            <a:r>
              <a:rPr lang="en-US" sz="3000" dirty="0"/>
              <a:t>, E.L., 2018. Meeting the 21st century challenges of doing business in Africa. </a:t>
            </a:r>
            <a:r>
              <a:rPr lang="en-US" sz="3000" i="1" dirty="0"/>
              <a:t>Technological Forecasting and Social Change</a:t>
            </a:r>
            <a:r>
              <a:rPr lang="en-US" sz="3000" dirty="0"/>
              <a:t>, </a:t>
            </a:r>
            <a:r>
              <a:rPr lang="en-US" sz="3000" i="1" dirty="0"/>
              <a:t>131</a:t>
            </a:r>
            <a:r>
              <a:rPr lang="en-US" sz="3000" dirty="0"/>
              <a:t>, pp.336-338.</a:t>
            </a:r>
          </a:p>
          <a:p>
            <a:r>
              <a:rPr lang="en-US" sz="3000" dirty="0" err="1"/>
              <a:t>Katuu</a:t>
            </a:r>
            <a:r>
              <a:rPr lang="en-US" sz="3000" dirty="0"/>
              <a:t>, S., 2020. Enterprise resource planning: past, present, and future. </a:t>
            </a:r>
            <a:r>
              <a:rPr lang="en-US" sz="3000" i="1" dirty="0"/>
              <a:t>New Review of Information Networking</a:t>
            </a:r>
            <a:r>
              <a:rPr lang="en-US" sz="3000" dirty="0"/>
              <a:t>, </a:t>
            </a:r>
            <a:r>
              <a:rPr lang="en-US" sz="3000" i="1" dirty="0"/>
              <a:t>25</a:t>
            </a:r>
            <a:r>
              <a:rPr lang="en-US" sz="3000" dirty="0"/>
              <a:t>(1), pp.37-46.</a:t>
            </a:r>
          </a:p>
          <a:p>
            <a:endParaRPr lang="en-US" dirty="0"/>
          </a:p>
        </p:txBody>
      </p:sp>
    </p:spTree>
    <p:extLst>
      <p:ext uri="{BB962C8B-B14F-4D97-AF65-F5344CB8AC3E}">
        <p14:creationId xmlns:p14="http://schemas.microsoft.com/office/powerpoint/2010/main" val="3810663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020 has been a long year -- but we got through it thanks to our supporters  | Clean Water A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8576"/>
            <a:ext cx="12192000" cy="6829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51464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60</TotalTime>
  <Words>2017</Words>
  <Application>Microsoft Office PowerPoint</Application>
  <PresentationFormat>Widescreen</PresentationFormat>
  <Paragraphs>136</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Chris Munsaka 2107537  Mr Olu Adegbite   MANAGING ENTERPRISE IN THE 21ST CENTURY</vt:lpstr>
      <vt:lpstr>Executive Summary </vt:lpstr>
      <vt:lpstr>Business Overview </vt:lpstr>
      <vt:lpstr>Product and service </vt:lpstr>
      <vt:lpstr>Market audit</vt:lpstr>
      <vt:lpstr>Target Market </vt:lpstr>
      <vt:lpstr>Marketing Plan</vt:lpstr>
      <vt:lpstr>Management Team </vt:lpstr>
      <vt:lpstr>Financial Plan</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dc:title>
  <dc:creator>Admin</dc:creator>
  <cp:lastModifiedBy>christopher munsaka</cp:lastModifiedBy>
  <cp:revision>36</cp:revision>
  <dcterms:created xsi:type="dcterms:W3CDTF">2022-07-09T08:04:54Z</dcterms:created>
  <dcterms:modified xsi:type="dcterms:W3CDTF">2022-07-23T05:22:57Z</dcterms:modified>
</cp:coreProperties>
</file>