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BE3FC4-6E23-4DEC-B7EB-2FD3BD285854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0839AF-7734-4D2E-A547-DF6CB6032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49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839AF-7734-4D2E-A547-DF6CB6032B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519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417D9-9483-60B3-E1B0-C2C1A4EAF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F38CA5-C50D-78E9-7BA2-8DA63AE68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47F5C-0644-B2AF-C7DC-693AD27B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BD3575-1797-77F9-29F1-07DB9AD93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463CA-6BA1-6C5C-F3BE-2E93537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56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7ABB2-5DA7-65E5-9786-454BA3871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6EEB7-CD6A-69F6-C456-1561B48E1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8CC42-04E0-3148-0DF5-0B2695386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6C807-A597-E036-3648-21A8A9F2C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14491-C6A6-E674-A07C-756FDCFCC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14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834A6-3780-F2C8-60AC-B619ECEED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EDAAB-FAF8-2A94-9ECA-5ED17034DD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CB1FD-07F5-6B28-55BB-576DFA3F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E8F35-9A25-6ECA-7351-190474B8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CDEEE-F0F5-64F1-C7BF-F131D5690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9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43393-188A-4B6A-EA70-52017B839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4799-B042-B899-D9A4-2A3DCB9704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B2A447-EEF0-5EA1-BFEA-5590AB6E5E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46806C-1D91-5976-411F-B38D24523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A9D9BA-903C-CC63-26BC-3B7312318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631540-B481-6943-051B-B089421D7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283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CDE4D-911B-056F-0CE4-0F5F38FE6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76622-D909-7296-41DB-B382085910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B16A37-20F0-59C3-E895-364063D9E6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0E0EF7-632E-6216-B603-A099B1B987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96AA87-18A9-4B81-79C3-DBD481F839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5365B0-6024-A3B0-06C0-EA6B19C39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8E4A74-E7BE-F888-753D-AFFA01F74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762574-7CE7-BDE3-F770-3A9AA23C8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31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7A925-9BC8-72D8-CE65-752A5779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715634-86C8-FC42-DC37-3DA428146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0EA30-F0AF-74C3-9878-94D84209B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4B5A4D-AD08-D653-695E-3A71AD773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374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98DF89-42B5-021A-BE22-16C48A3A6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7E96B4-640D-704D-6C2E-BA71B27F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A0916-9794-9B25-8986-897949C46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084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EDEE5-8878-EBFF-4C9C-5F998755A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6D553-B169-89D8-8BA5-7FEA93692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56D2FC-77FE-2993-C290-03587FFC8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038DD4-992C-B34F-6392-C9B4E6BCC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A3A03-7B20-D7AC-7FE3-4DA79777B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FD3E7-EA71-D39A-0BCA-2DEDAE400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24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AB459-2B5F-10A3-6F55-BBFF735EF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D03E4-92FB-8CA5-0C90-B7D6459A32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FED36-B10C-81B8-9DFE-FB0328677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C14FF-9D6D-9728-EAFB-7827CC29B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A8F467-55F9-E7CC-85C3-2991AC883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8CB09A-3BBD-ED09-3F8A-CCCCF0B2C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4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B598B-4579-EF67-6A3D-54FD93707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AB26E-CCB4-0903-63CB-C9887C9ACF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19BA3-E7DE-24C8-B0F7-D7F31A794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89666-1AFE-709F-B5D0-274C30C1E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C96DE-6943-E154-3DE5-C5361B9AE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92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9B8C09-0853-4B40-6511-37A753A464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10FE7A-B486-89C4-22CB-AF2C830C96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5EDEE-F3D4-1B32-8328-A08F58882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C5C21-AB08-4567-1FA9-B51263DED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1B4BA-9F19-BFCE-0892-4A9CB4BAD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48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D597D-FD60-119F-880E-629D44233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8E41F2-B6E0-EB53-B0F5-A3B855142F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4B92C-B604-6CAC-C32D-0C34935A2F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87F831-1D39-4870-BB6F-636C8C335D72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A0FCB-8AE8-6A7E-1ECF-F03CBEBC37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B1412-F778-202C-AF4F-721EC0D38D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A6E21-29FC-4927-93C1-68A0FDFDE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850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5F89E-3D84-4EDC-9EE0-923BC6945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8" y="383458"/>
            <a:ext cx="9566789" cy="479814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7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Entrepreneurship</a:t>
            </a:r>
            <a:br>
              <a:rPr lang="en-GB" sz="27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7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br>
              <a:rPr lang="en-GB" sz="27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7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LCBB5001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COMPONENT 2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Class Presentation (Business Plan)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Alin Florin Carare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number: 2246440</a:t>
            </a:r>
            <a:b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 name: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Masud Ibrahim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94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zza with different toppings&#10;&#10;Description automatically generated">
            <a:extLst>
              <a:ext uri="{FF2B5EF4-FFF2-40B4-BE49-F238E27FC236}">
                <a16:creationId xmlns:a16="http://schemas.microsoft.com/office/drawing/2014/main" id="{367C417E-1387-8CC6-B92D-586B7D91E1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9" r="20215" b="-1"/>
          <a:stretch/>
        </p:blipFill>
        <p:spPr>
          <a:xfrm>
            <a:off x="6971072" y="328512"/>
            <a:ext cx="4958968" cy="5629826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CE40B-7466-6CA7-A417-C34D98AB8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999902" cy="1362636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Artisan Slice </a:t>
            </a:r>
            <a:endParaRPr lang="en-GB" sz="4000" b="1" i="1" u="sng" dirty="0">
              <a:solidFill>
                <a:srgbClr val="FF000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CD6907-AF5B-352A-3930-C3F480F90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290" y="2285995"/>
            <a:ext cx="5971694" cy="397307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Business Mission:</a:t>
            </a:r>
            <a:r>
              <a:rPr lang="en-GB" sz="2000" b="1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To create an unprecedented pizza shop where we will offer </a:t>
            </a:r>
            <a:r>
              <a:rPr lang="en-GB" sz="2000" b="1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fresh ingredients</a:t>
            </a:r>
            <a:r>
              <a:rPr lang="en-GB" sz="2000" b="1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2000" b="1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unique creations</a:t>
            </a:r>
            <a:r>
              <a:rPr lang="en-GB" sz="2000" b="1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, and a real focus on </a:t>
            </a:r>
            <a:r>
              <a:rPr lang="en-GB" sz="2000" b="1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community engagement</a:t>
            </a:r>
            <a:r>
              <a:rPr lang="en-GB" sz="2000" b="1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. The idea is to open a pizzeria where people will be able to taste homelike, individualized pizzas as well as spend time with their close ones.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6AF9DD-2676-1A7B-0DC9-9D61947C4249}"/>
              </a:ext>
            </a:extLst>
          </p:cNvPr>
          <p:cNvSpPr txBox="1"/>
          <p:nvPr/>
        </p:nvSpPr>
        <p:spPr>
          <a:xfrm>
            <a:off x="6364984" y="6184490"/>
            <a:ext cx="56535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(</a:t>
            </a:r>
            <a:r>
              <a:rPr lang="en-GB" sz="1200" dirty="0" err="1"/>
              <a:t>Syannykov</a:t>
            </a:r>
            <a:r>
              <a:rPr lang="en-GB" sz="1200" dirty="0"/>
              <a:t> , 2013)</a:t>
            </a:r>
          </a:p>
        </p:txBody>
      </p:sp>
    </p:spTree>
    <p:extLst>
      <p:ext uri="{BB962C8B-B14F-4D97-AF65-F5344CB8AC3E}">
        <p14:creationId xmlns:p14="http://schemas.microsoft.com/office/powerpoint/2010/main" val="4035905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's hands kneading dough">
            <a:extLst>
              <a:ext uri="{FF2B5EF4-FFF2-40B4-BE49-F238E27FC236}">
                <a16:creationId xmlns:a16="http://schemas.microsoft.com/office/drawing/2014/main" id="{289D8805-A80C-5D7F-473F-87917A7624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193" y="521110"/>
            <a:ext cx="2811156" cy="212376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1705C0-5749-9D82-2C59-D93291DE41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2452" y="294968"/>
            <a:ext cx="5022886" cy="6046838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Artisan Slice: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0000"/>
                </a:solidFill>
              </a:rPr>
              <a:t>Handmade</a:t>
            </a:r>
            <a:r>
              <a:rPr lang="en-GB" sz="2000" dirty="0"/>
              <a:t>, </a:t>
            </a:r>
            <a:r>
              <a:rPr lang="en-GB" sz="2000" dirty="0">
                <a:solidFill>
                  <a:srgbClr val="FF0000"/>
                </a:solidFill>
              </a:rPr>
              <a:t>high-quality</a:t>
            </a:r>
            <a:r>
              <a:rPr lang="en-GB" sz="2000" dirty="0"/>
              <a:t> pizza made with </a:t>
            </a:r>
            <a:r>
              <a:rPr lang="en-GB" sz="2000" dirty="0">
                <a:solidFill>
                  <a:srgbClr val="FF0000"/>
                </a:solidFill>
              </a:rPr>
              <a:t>fresh and organic produce</a:t>
            </a:r>
            <a:r>
              <a:rPr lang="en-GB" sz="2000" dirty="0"/>
              <a:t> from local farmers.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000" dirty="0"/>
              <a:t>Situated in a </a:t>
            </a:r>
            <a:r>
              <a:rPr lang="en-GB" sz="2000" dirty="0">
                <a:solidFill>
                  <a:srgbClr val="FF0000"/>
                </a:solidFill>
              </a:rPr>
              <a:t>largely populated area with potential high turnover.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000" dirty="0"/>
              <a:t>Secondary dishes which includes </a:t>
            </a:r>
            <a:r>
              <a:rPr lang="en-GB" sz="2000" dirty="0">
                <a:solidFill>
                  <a:srgbClr val="FF0000"/>
                </a:solidFill>
              </a:rPr>
              <a:t>salads, appetizers, and desserts.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000" dirty="0"/>
              <a:t>All menu items will be both </a:t>
            </a:r>
            <a:r>
              <a:rPr lang="en-GB" sz="2000" dirty="0">
                <a:solidFill>
                  <a:srgbClr val="FF0000"/>
                </a:solidFill>
              </a:rPr>
              <a:t>customizable</a:t>
            </a:r>
            <a:r>
              <a:rPr lang="en-GB" sz="2000" dirty="0"/>
              <a:t> and </a:t>
            </a:r>
            <a:r>
              <a:rPr lang="en-GB" sz="2000" dirty="0">
                <a:solidFill>
                  <a:srgbClr val="FF0000"/>
                </a:solidFill>
              </a:rPr>
              <a:t>identifiable</a:t>
            </a:r>
            <a:r>
              <a:rPr lang="en-GB" sz="2000" dirty="0"/>
              <a:t>, with our normal options offering the customers freedom as the specialized recipes will be easier to market (Nguyen, 2015).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2000" dirty="0"/>
              <a:t>We will also join forces with food delivery services, which are currently famous among the audience, including </a:t>
            </a:r>
            <a:r>
              <a:rPr lang="en-GB" sz="2000" dirty="0">
                <a:solidFill>
                  <a:srgbClr val="FF0000"/>
                </a:solidFill>
              </a:rPr>
              <a:t>Uber Eats and Deliveroo</a:t>
            </a:r>
            <a:r>
              <a:rPr lang="en-GB" sz="2000" dirty="0"/>
              <a:t> (Ruma, 2023).</a:t>
            </a:r>
          </a:p>
        </p:txBody>
      </p:sp>
      <p:pic>
        <p:nvPicPr>
          <p:cNvPr id="8" name="Picture 7" descr="A group of vegetables on a wood surface&#10;&#10;Description automatically generated">
            <a:extLst>
              <a:ext uri="{FF2B5EF4-FFF2-40B4-BE49-F238E27FC236}">
                <a16:creationId xmlns:a16="http://schemas.microsoft.com/office/drawing/2014/main" id="{179DD101-7CC2-EC97-EF2F-30B2C5D960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1032" y="3575276"/>
            <a:ext cx="2811156" cy="235199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281450E-12C9-B83F-E01D-479F1ADA913C}"/>
              </a:ext>
            </a:extLst>
          </p:cNvPr>
          <p:cNvSpPr txBox="1"/>
          <p:nvPr/>
        </p:nvSpPr>
        <p:spPr>
          <a:xfrm>
            <a:off x="5801032" y="6204155"/>
            <a:ext cx="28603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 err="1"/>
              <a:t>Source:sigmatest</a:t>
            </a:r>
            <a:endParaRPr lang="en-GB" sz="1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BDEF88-57CA-265E-D8B0-E2BFB0447B9D}"/>
              </a:ext>
            </a:extLst>
          </p:cNvPr>
          <p:cNvSpPr txBox="1"/>
          <p:nvPr/>
        </p:nvSpPr>
        <p:spPr>
          <a:xfrm>
            <a:off x="5850193" y="2979174"/>
            <a:ext cx="28111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 err="1"/>
              <a:t>Source:Wikipedia</a:t>
            </a:r>
            <a:endParaRPr lang="en-GB" sz="1200" b="1" dirty="0"/>
          </a:p>
        </p:txBody>
      </p:sp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055F78B2-C3DF-7355-AF64-66FD0A2F3C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4892" y="521110"/>
            <a:ext cx="2811157" cy="21237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3C15079-0051-613C-E4A3-2499A0D84220}"/>
              </a:ext>
            </a:extLst>
          </p:cNvPr>
          <p:cNvSpPr txBox="1"/>
          <p:nvPr/>
        </p:nvSpPr>
        <p:spPr>
          <a:xfrm>
            <a:off x="8997043" y="2979174"/>
            <a:ext cx="29790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 err="1"/>
              <a:t>Source:Facebook</a:t>
            </a:r>
            <a:endParaRPr lang="en-GB" sz="1200" b="1" dirty="0"/>
          </a:p>
        </p:txBody>
      </p:sp>
      <p:pic>
        <p:nvPicPr>
          <p:cNvPr id="17" name="Picture 16" descr="A white logo on a blue background&#10;&#10;Description automatically generated">
            <a:extLst>
              <a:ext uri="{FF2B5EF4-FFF2-40B4-BE49-F238E27FC236}">
                <a16:creationId xmlns:a16="http://schemas.microsoft.com/office/drawing/2014/main" id="{62CC0FE1-D4C5-BC59-8823-1B98B4A28B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4893" y="3575276"/>
            <a:ext cx="2811156" cy="235199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58861EC-E8AA-0FC8-DD13-8220FC42C563}"/>
              </a:ext>
            </a:extLst>
          </p:cNvPr>
          <p:cNvSpPr txBox="1"/>
          <p:nvPr/>
        </p:nvSpPr>
        <p:spPr>
          <a:xfrm>
            <a:off x="9115731" y="6204155"/>
            <a:ext cx="286031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 err="1"/>
              <a:t>Source:Facebook</a:t>
            </a:r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4149540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Close-up of coins and notes&#10;&#10;Description automatically generated">
            <a:extLst>
              <a:ext uri="{FF2B5EF4-FFF2-40B4-BE49-F238E27FC236}">
                <a16:creationId xmlns:a16="http://schemas.microsoft.com/office/drawing/2014/main" id="{1F48743C-66CF-EAC4-110B-1838A93DCC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793" y="987424"/>
            <a:ext cx="5541347" cy="451864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DEBA6-B4EF-7C44-8443-23C5C33CD6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751809"/>
            <a:ext cx="5541347" cy="5580165"/>
          </a:xfrm>
        </p:spPr>
        <p:txBody>
          <a:bodyPr>
            <a:noAutofit/>
          </a:bodyPr>
          <a:lstStyle/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The format 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chosen is LLC.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This is especially important in an industry that is rich in 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risks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contingencies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. 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This being the case, management, and 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taxation flexibility 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are also gaining registrants make when forming an LLC (</a:t>
            </a:r>
            <a:r>
              <a:rPr lang="en-GB" sz="20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Sheehan, 2014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).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The major advantage of the business structure is that I will be the 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sole owner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or sole member of the LLC and am taking advantage of the single-member LLC and pass-through taxation where income earned by the LLC is taxed to me personally.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It is well structured in a way that, in the future as the business expands, getting into </a:t>
            </a:r>
            <a:r>
              <a:rPr lang="en-GB" sz="20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new investment opportunities or partnerships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becomes easier. (</a:t>
            </a:r>
            <a:r>
              <a:rPr lang="en-GB" sz="20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Saxena et al, 2022</a:t>
            </a: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). 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AFFA96-5FA8-3522-926D-0DE797B3C12F}"/>
              </a:ext>
            </a:extLst>
          </p:cNvPr>
          <p:cNvSpPr txBox="1"/>
          <p:nvPr/>
        </p:nvSpPr>
        <p:spPr>
          <a:xfrm>
            <a:off x="6286500" y="5593577"/>
            <a:ext cx="5905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1200" b="0" i="0" dirty="0">
                <a:solidFill>
                  <a:srgbClr val="121212"/>
                </a:solidFill>
                <a:effectLst/>
                <a:latin typeface="Times New Roman" panose="02020603050405020304" pitchFamily="18" charset="0"/>
              </a:rPr>
              <a:t>Photograph: </a:t>
            </a:r>
            <a:r>
              <a:rPr lang="en-GB" sz="1200" b="0" i="0" dirty="0" err="1">
                <a:solidFill>
                  <a:srgbClr val="121212"/>
                </a:solidFill>
                <a:effectLst/>
                <a:latin typeface="Times New Roman" panose="02020603050405020304" pitchFamily="18" charset="0"/>
              </a:rPr>
              <a:t>georgeclerk</a:t>
            </a:r>
            <a:r>
              <a:rPr lang="en-GB" sz="1200" b="0" i="0" dirty="0">
                <a:solidFill>
                  <a:srgbClr val="121212"/>
                </a:solidFill>
                <a:effectLst/>
                <a:latin typeface="Times New Roman" panose="02020603050405020304" pitchFamily="18" charset="0"/>
              </a:rPr>
              <a:t>/Getty Images/iStockphoto</a:t>
            </a:r>
          </a:p>
        </p:txBody>
      </p:sp>
    </p:spTree>
    <p:extLst>
      <p:ext uri="{BB962C8B-B14F-4D97-AF65-F5344CB8AC3E}">
        <p14:creationId xmlns:p14="http://schemas.microsoft.com/office/powerpoint/2010/main" val="1407550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in an apron running with pizzas in a restaurant&#10;&#10;Description automatically generated">
            <a:extLst>
              <a:ext uri="{FF2B5EF4-FFF2-40B4-BE49-F238E27FC236}">
                <a16:creationId xmlns:a16="http://schemas.microsoft.com/office/drawing/2014/main" id="{3722BC18-E0EF-0ACC-40F9-1EBD0ED4A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91" r="972"/>
          <a:stretch/>
        </p:blipFill>
        <p:spPr>
          <a:xfrm>
            <a:off x="7423355" y="1179871"/>
            <a:ext cx="4562168" cy="398452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B5BECC-68BF-D9F3-6870-608CD0828D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7" y="987425"/>
            <a:ext cx="5836316" cy="5433040"/>
          </a:xfrm>
        </p:spPr>
        <p:txBody>
          <a:bodyPr>
            <a:noAutofit/>
          </a:bodyPr>
          <a:lstStyle/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/>
              <a:t>Management </a:t>
            </a:r>
            <a:r>
              <a:rPr lang="en-GB" sz="2000" dirty="0">
                <a:solidFill>
                  <a:srgbClr val="FF0000"/>
                </a:solidFill>
              </a:rPr>
              <a:t>education</a:t>
            </a:r>
            <a:r>
              <a:rPr lang="en-GB" sz="2000" dirty="0"/>
              <a:t> and </a:t>
            </a:r>
            <a:r>
              <a:rPr lang="en-GB" sz="2000" dirty="0">
                <a:solidFill>
                  <a:srgbClr val="FF0000"/>
                </a:solidFill>
              </a:rPr>
              <a:t>experience</a:t>
            </a:r>
            <a:r>
              <a:rPr lang="en-GB" sz="2000" dirty="0"/>
              <a:t> along with a </a:t>
            </a:r>
            <a:r>
              <a:rPr lang="en-GB" sz="2000" dirty="0">
                <a:solidFill>
                  <a:srgbClr val="FF0000"/>
                </a:solidFill>
              </a:rPr>
              <a:t>passion</a:t>
            </a:r>
            <a:r>
              <a:rPr lang="en-GB" sz="2000" dirty="0"/>
              <a:t> for the gastronomical domain would be the driving force for the right decisions to serve and build a </a:t>
            </a:r>
            <a:r>
              <a:rPr lang="en-GB" sz="2000" dirty="0">
                <a:solidFill>
                  <a:srgbClr val="FF0000"/>
                </a:solidFill>
              </a:rPr>
              <a:t>profitable restaurant business</a:t>
            </a:r>
            <a:r>
              <a:rPr lang="en-GB" sz="2000" dirty="0"/>
              <a:t>.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0000"/>
                </a:solidFill>
              </a:rPr>
              <a:t>Employees</a:t>
            </a:r>
            <a:r>
              <a:rPr lang="en-GB" sz="2000" dirty="0"/>
              <a:t> at the front end will be involved in the sale of meals and in giving the customers their </a:t>
            </a:r>
            <a:r>
              <a:rPr lang="en-GB" sz="2000" dirty="0">
                <a:solidFill>
                  <a:srgbClr val="FF0000"/>
                </a:solidFill>
              </a:rPr>
              <a:t>best experience</a:t>
            </a:r>
            <a:r>
              <a:rPr lang="en-GB" sz="2000" dirty="0"/>
              <a:t> of the restaurant. 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000" dirty="0"/>
              <a:t>Candidates who possess the shop’s </a:t>
            </a:r>
            <a:r>
              <a:rPr lang="en-GB" sz="2000" dirty="0">
                <a:solidFill>
                  <a:srgbClr val="FF0000"/>
                </a:solidFill>
              </a:rPr>
              <a:t>values</a:t>
            </a:r>
            <a:r>
              <a:rPr lang="en-GB" sz="2000" dirty="0"/>
              <a:t> and work </a:t>
            </a:r>
            <a:r>
              <a:rPr lang="en-GB" sz="2000" dirty="0">
                <a:solidFill>
                  <a:srgbClr val="FF0000"/>
                </a:solidFill>
              </a:rPr>
              <a:t>ethic</a:t>
            </a:r>
            <a:r>
              <a:rPr lang="en-GB" sz="2000" dirty="0"/>
              <a:t> and any candidate who has prior experience in the food service industry will be given preference. Specifically, I will look for other </a:t>
            </a:r>
            <a:r>
              <a:rPr lang="en-GB" sz="2000" dirty="0">
                <a:solidFill>
                  <a:srgbClr val="FF0000"/>
                </a:solidFill>
              </a:rPr>
              <a:t>professional services</a:t>
            </a:r>
            <a:r>
              <a:rPr lang="en-GB" sz="2000" dirty="0"/>
              <a:t> in addition to those of my core team members (Firdaus and </a:t>
            </a:r>
            <a:r>
              <a:rPr lang="en-GB" sz="2000" dirty="0" err="1"/>
              <a:t>Kanyan</a:t>
            </a:r>
            <a:r>
              <a:rPr lang="en-GB" sz="2000" dirty="0"/>
              <a:t>, 2014).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11A97E-CDB3-5E78-6722-383127C55DE2}"/>
              </a:ext>
            </a:extLst>
          </p:cNvPr>
          <p:cNvSpPr txBox="1"/>
          <p:nvPr/>
        </p:nvSpPr>
        <p:spPr>
          <a:xfrm>
            <a:off x="6813756" y="5270091"/>
            <a:ext cx="52504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err="1"/>
              <a:t>Source:Xbox</a:t>
            </a:r>
            <a:r>
              <a:rPr lang="en-GB" sz="1400" dirty="0"/>
              <a:t>/Pizza Restaurant</a:t>
            </a:r>
          </a:p>
        </p:txBody>
      </p:sp>
    </p:spTree>
    <p:extLst>
      <p:ext uri="{BB962C8B-B14F-4D97-AF65-F5344CB8AC3E}">
        <p14:creationId xmlns:p14="http://schemas.microsoft.com/office/powerpoint/2010/main" val="1424712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2D45-AE5A-5DF9-605F-303A5A4B1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8787" y="383458"/>
            <a:ext cx="4836600" cy="595834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51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</a:p>
          <a:p>
            <a:pPr algn="ctr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The establishment of Artisan Slice will be undertaken in a </a:t>
            </a:r>
            <a:r>
              <a:rPr lang="en-GB" sz="33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busy part of the city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where there is plenty of pedestrian traffic to allow for both eat-in service, take-away, and deliveries near business premises, schools, and residential areas. </a:t>
            </a:r>
          </a:p>
          <a:p>
            <a:pPr algn="ctr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To ensure optimum coverage, we will use food delivery applications that can make pizzas reach customers who order food to be delivered to their homes. </a:t>
            </a:r>
          </a:p>
          <a:p>
            <a:pPr algn="ctr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The decor of the shop will be such that people will be comfortable when they choose to eat in rather than carry along. </a:t>
            </a:r>
          </a:p>
          <a:p>
            <a:pPr algn="ctr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Accessibility will therefore be a crucial factor of our location to appeal to both the residents within a particular region and people who pass by the area.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A1B94-7C95-BB30-3B5C-EF9C7B020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7" y="383458"/>
            <a:ext cx="5492187" cy="595834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continually growing trend towards consumers that understand the value of artisan established products, </a:t>
            </a:r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sourced locally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and improving their health through healthy diets is a plus for Artisan Slice (Gurl, 2017).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It means by identifying and focusing on this trend, it will be easier to </a:t>
            </a:r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 a plurality of clients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interested in comprehensiveness, </a:t>
            </a:r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and the company’s environmental responsibility.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As the business enlarges there is a potential to geta other sources of revenue such as through the </a:t>
            </a:r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 of foods for events, organizing special events, and finally opening franchised outlets in other areas.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/>
              <a:t>Artisan Slice also endeavours to ensure community attachment through procurement from </a:t>
            </a:r>
            <a:r>
              <a:rPr lang="en-GB" sz="2000" dirty="0">
                <a:solidFill>
                  <a:srgbClr val="FF0000"/>
                </a:solidFill>
              </a:rPr>
              <a:t>local suppliers</a:t>
            </a:r>
            <a:r>
              <a:rPr lang="en-GB" sz="2000" dirty="0"/>
              <a:t> and through raisins such as </a:t>
            </a:r>
            <a:r>
              <a:rPr lang="en-GB" sz="2000" dirty="0">
                <a:solidFill>
                  <a:srgbClr val="FF0000"/>
                </a:solidFill>
              </a:rPr>
              <a:t>pizza-making demonstrations</a:t>
            </a:r>
            <a:r>
              <a:rPr lang="en-GB" sz="2000" dirty="0"/>
              <a:t>, and </a:t>
            </a:r>
            <a:r>
              <a:rPr lang="en-GB" sz="2000" dirty="0">
                <a:solidFill>
                  <a:srgbClr val="FF0000"/>
                </a:solidFill>
              </a:rPr>
              <a:t>charity dinners</a:t>
            </a:r>
            <a:r>
              <a:rPr lang="en-GB" sz="2000" dirty="0"/>
              <a:t>. Alongside serving good food it also aims to rise as a social Forum for the community. </a:t>
            </a:r>
          </a:p>
          <a:p>
            <a:pPr algn="ctr"/>
            <a:endParaRPr lang="en-GB" sz="1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338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D7A05-51C3-B8D3-C6E1-32A8AA1F9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1368" y="562333"/>
            <a:ext cx="5574020" cy="572539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Cash Flow Overview: </a:t>
            </a:r>
          </a:p>
          <a:p>
            <a:pPr marL="0" indent="0">
              <a:buNone/>
            </a:pPr>
            <a:r>
              <a:rPr lang="en-GB" dirty="0"/>
              <a:t>Total Revenue in Year 1: </a:t>
            </a:r>
          </a:p>
          <a:p>
            <a:pPr marL="0" indent="0">
              <a:buNone/>
            </a:pPr>
            <a:r>
              <a:rPr lang="en-GB" dirty="0"/>
              <a:t>(£15000 x 12 months)= £180,000  </a:t>
            </a:r>
          </a:p>
          <a:p>
            <a:pPr marL="0" indent="0">
              <a:buNone/>
            </a:pPr>
            <a:r>
              <a:rPr lang="en-GB" dirty="0"/>
              <a:t>Total Expenses in Year 1: </a:t>
            </a:r>
          </a:p>
          <a:p>
            <a:pPr marL="0" indent="0">
              <a:buNone/>
            </a:pPr>
            <a:r>
              <a:rPr lang="en-GB" dirty="0"/>
              <a:t>(£9580 x 12) = £114,960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Net Profit: (£180,000- £114,960 ) = £65,040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cash flow forecast shows that Artisan Slice will be in a </a:t>
            </a:r>
            <a:r>
              <a:rPr lang="en-GB" dirty="0">
                <a:solidFill>
                  <a:srgbClr val="FF0000"/>
                </a:solidFill>
              </a:rPr>
              <a:t>good cash position</a:t>
            </a:r>
            <a:r>
              <a:rPr lang="en-GB" dirty="0"/>
              <a:t> during the entire period of analysis and that the company could be </a:t>
            </a:r>
            <a:r>
              <a:rPr lang="en-GB" dirty="0">
                <a:solidFill>
                  <a:srgbClr val="FF0000"/>
                </a:solidFill>
              </a:rPr>
              <a:t>profitable during the first year of operations</a:t>
            </a:r>
            <a:r>
              <a:rPr lang="en-GB" dirty="0"/>
              <a:t>. To minimize risk as far as possible, I will pay particular attention to </a:t>
            </a:r>
            <a:r>
              <a:rPr lang="en-GB" dirty="0">
                <a:solidFill>
                  <a:srgbClr val="FF0000"/>
                </a:solidFill>
              </a:rPr>
              <a:t>cash management </a:t>
            </a:r>
            <a:r>
              <a:rPr lang="en-GB" dirty="0"/>
              <a:t>together with control over all possible expenses besides ensuring that the right pricing models are used for the business.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1687DE-44B7-7EFD-32E5-276F0F361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774" y="570271"/>
            <a:ext cx="4866968" cy="5725396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 Cashflow Forecast for the First 12 months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Budget Breakdown:</a:t>
            </a:r>
          </a:p>
          <a:p>
            <a:pPr>
              <a:lnSpc>
                <a:spcPct val="100000"/>
              </a:lnSpc>
            </a:pPr>
            <a:r>
              <a:rPr lang="en-GB" dirty="0"/>
              <a:t>Staff wages: £4,500, </a:t>
            </a:r>
          </a:p>
          <a:p>
            <a:pPr>
              <a:lnSpc>
                <a:spcPct val="100000"/>
              </a:lnSpc>
            </a:pPr>
            <a:r>
              <a:rPr lang="en-GB" dirty="0"/>
              <a:t>Equipment: £10,000, </a:t>
            </a:r>
          </a:p>
          <a:p>
            <a:pPr>
              <a:lnSpc>
                <a:spcPct val="100000"/>
              </a:lnSpc>
            </a:pPr>
            <a:r>
              <a:rPr lang="en-GB" dirty="0"/>
              <a:t>Licenses and permits: £2,500, </a:t>
            </a:r>
          </a:p>
          <a:p>
            <a:pPr>
              <a:lnSpc>
                <a:spcPct val="100000"/>
              </a:lnSpc>
            </a:pPr>
            <a:r>
              <a:rPr lang="en-GB" dirty="0"/>
              <a:t>Marketing and branding: £3,500, </a:t>
            </a:r>
          </a:p>
          <a:p>
            <a:pPr>
              <a:lnSpc>
                <a:spcPct val="100000"/>
              </a:lnSpc>
            </a:pPr>
            <a:r>
              <a:rPr lang="en-GB" dirty="0"/>
              <a:t>Initial Rent: £3,000, </a:t>
            </a:r>
          </a:p>
          <a:p>
            <a:pPr>
              <a:lnSpc>
                <a:spcPct val="100000"/>
              </a:lnSpc>
            </a:pPr>
            <a:r>
              <a:rPr lang="en-GB" dirty="0"/>
              <a:t>Utilities and other expenses 1,500.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Monthly Operating Expenses:</a:t>
            </a:r>
            <a:endParaRPr lang="en-GB" dirty="0"/>
          </a:p>
          <a:p>
            <a:r>
              <a:rPr lang="en-GB" dirty="0"/>
              <a:t>Rent: £1,500, Utilities: £500,  Salaries: £4,500,  Ingredients: £2,500, Marketing: £500 and  Miscellaneous: £80</a:t>
            </a:r>
          </a:p>
          <a:p>
            <a:r>
              <a:rPr lang="en-GB" dirty="0">
                <a:solidFill>
                  <a:srgbClr val="FF0000"/>
                </a:solidFill>
              </a:rPr>
              <a:t>Revenue Projections</a:t>
            </a:r>
          </a:p>
          <a:p>
            <a:r>
              <a:rPr lang="en-GB" dirty="0"/>
              <a:t>Average Daily Sales: £500  </a:t>
            </a:r>
          </a:p>
          <a:p>
            <a:r>
              <a:rPr lang="en-GB" dirty="0"/>
              <a:t>Monthly Revenue: (£500 x 30) = £15,000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002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3F91F-DC0D-4A46-E7A0-21428E454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789" y="987426"/>
            <a:ext cx="10515600" cy="2591516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800" b="1" kern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Conclusion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8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Artisan Slice</a:t>
            </a: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can be a wonderful business venture that would enable the development of a novel dining culture among people. The utilization of 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high-quality ingredients</a:t>
            </a: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, the aim at 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customization</a:t>
            </a: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, and the 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right marketing strategies</a:t>
            </a: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are the main reasons why I believe that </a:t>
            </a:r>
            <a:r>
              <a:rPr lang="en-GB" sz="180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success</a:t>
            </a: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can be achieved. That is why, investing 25000£, I will create the appropriate base for the business to develop and gain a stable consumer demand.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27C8C3-EC67-A97F-89B5-0F66B4C3B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23070"/>
            <a:ext cx="10172341" cy="1945917"/>
          </a:xfrm>
        </p:spPr>
        <p:txBody>
          <a:bodyPr>
            <a:normAutofit fontScale="92500" lnSpcReduction="10000"/>
            <a:scene3d>
              <a:camera prst="orthographicFront"/>
              <a:lightRig rig="threePt" dir="t"/>
            </a:scene3d>
            <a:sp3d>
              <a:bevelT w="6350"/>
            </a:sp3d>
          </a:bodyPr>
          <a:lstStyle/>
          <a:p>
            <a:pPr algn="ctr"/>
            <a:endParaRPr lang="en-GB" sz="7200" b="1" i="1" dirty="0">
              <a:solidFill>
                <a:srgbClr val="FF0000"/>
              </a:solidFill>
            </a:endParaRPr>
          </a:p>
          <a:p>
            <a:pPr algn="ctr"/>
            <a:r>
              <a:rPr lang="en-GB" sz="7200" b="1" i="1" dirty="0">
                <a:solidFill>
                  <a:srgbClr val="FF0000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408132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DBED5-3625-CA9B-4599-71FF004C4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13" y="334297"/>
            <a:ext cx="11277600" cy="6204155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sz="7200" dirty="0">
                <a:solidFill>
                  <a:srgbClr val="FF0000"/>
                </a:solidFill>
              </a:rPr>
              <a:t>REFERENCES: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 err="1"/>
              <a:t>Igorovsyannykov</a:t>
            </a:r>
            <a:r>
              <a:rPr lang="en-GB" sz="5600" dirty="0"/>
              <a:t> , 2013, A pizza cut into eight slices, with one slice having a bite taken out of it [Online].</a:t>
            </a:r>
            <a:r>
              <a:rPr lang="en-GB" sz="5600" dirty="0" err="1"/>
              <a:t>Pixabay</a:t>
            </a:r>
            <a:r>
              <a:rPr lang="en-GB" sz="5600" dirty="0"/>
              <a:t> archive copy at the Wayback Machine, CC0. Available from: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https://commons.wikimedia.org/w/index.php?curid=69850719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[Accessed 04/11/2024]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Nguyen, K., 2015. A business plan for a pizza business in Vietnam: a case study of </a:t>
            </a:r>
            <a:r>
              <a:rPr lang="en-GB" sz="5600" dirty="0" err="1"/>
              <a:t>Pizzavn.https</a:t>
            </a:r>
            <a:r>
              <a:rPr lang="en-GB" sz="5600" dirty="0"/>
              <a:t>://www.theseus.fi/handle/10024/150230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Ruma, Z., 2023. International Marketing and Implementation in Business: Case Study in Domino Pizza. International Journal of Humanity Advance, Business &amp; Sciences, 1(1), pp.1-8.https://malaqbipublisher.com/</a:t>
            </a:r>
            <a:r>
              <a:rPr lang="en-GB" sz="5600" dirty="0" err="1"/>
              <a:t>index.php</a:t>
            </a:r>
            <a:r>
              <a:rPr lang="en-GB" sz="5600" dirty="0"/>
              <a:t>/IJHABS/article/view/15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Sheehan, N.T., 2014. Pizza, Pizza, Pizza: A Competitive Strategy Exercise. Organization Management Journal, 11(1), pp.40-46.https://www.theseus.fi/handle/10024/150230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Saxena, M.S., </a:t>
            </a:r>
            <a:r>
              <a:rPr lang="en-GB" sz="5600" dirty="0" err="1"/>
              <a:t>Masand</a:t>
            </a:r>
            <a:r>
              <a:rPr lang="en-GB" sz="5600" dirty="0"/>
              <a:t>, M.S. and Barath, M.S.S., 2022. Papa John’s: A Strategic Marketing Case Analysis in the Pizza Industry. Journal of Survey in Fisheries Sciences, pp.520-526.http://www.sifisheriessciences.com/index.php/journal/article/view/2462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600" dirty="0"/>
              <a:t>Tory ministers said new powers introduced in 2017 would allow HMRC to pursue accountants, lawyers and bankers who enable offshore tax evasion. Photograph: </a:t>
            </a:r>
            <a:r>
              <a:rPr lang="en-GB" sz="5600" dirty="0" err="1"/>
              <a:t>georgeclerk</a:t>
            </a:r>
            <a:r>
              <a:rPr lang="en-GB" sz="5600" dirty="0"/>
              <a:t>/Getty Images/iStockphoto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770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BFFB-E0F5-84DF-3EA0-8D5645B1A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03" y="403123"/>
            <a:ext cx="10470485" cy="5899355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https://www.theguardian.com/politics/article/2024/jun/16/hmrc-has-failed-to-fine-a-single-enabler-of-offshore-tax-in-five-years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Firdaus, A. and </a:t>
            </a:r>
            <a:r>
              <a:rPr lang="en-GB" sz="3800" dirty="0" err="1"/>
              <a:t>Kanyan</a:t>
            </a:r>
            <a:r>
              <a:rPr lang="en-GB" sz="3800" dirty="0"/>
              <a:t>, A., 2014. Managing relationship marketing in the food service industry. Marketing Intelligence &amp; Planning, 32(3), pp.293-310.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https://www.emerald.com/insight/content/doi/10.1108/MIP-10-2012-0116/full/html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https://upload.wikimedia.org/wikipedia/commons/7/7c/Pizza_1_bg.jpg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https://www.facebook.com/photo/?fbid=575562974726205&amp;set=a.575562944726208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https://www.facebook.com/photo/?fbid=270760912184550&amp;set=a.270760908851217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https://www.sigmatest.org/blog/five-ways-to-identify-organic-food/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Photograph: </a:t>
            </a:r>
            <a:r>
              <a:rPr lang="en-GB" sz="3800" dirty="0" err="1"/>
              <a:t>georgeclerk</a:t>
            </a:r>
            <a:r>
              <a:rPr lang="en-GB" sz="3800" dirty="0"/>
              <a:t>/Getty Images/iStockphoto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https://www.xbox.com/en-CY/games/store/pizza-restaurant-game/9NV9R32DL0RT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/>
              <a:t>Gurl, E., 2017. SWOT analysis: A theoretical </a:t>
            </a:r>
            <a:r>
              <a:rPr lang="en-GB" sz="3800" dirty="0" err="1"/>
              <a:t>review.https</a:t>
            </a:r>
            <a:r>
              <a:rPr lang="en-GB" sz="3800" dirty="0"/>
              <a:t>://demo.dspacedirect.org/bitstream/10673/792/1/swot%20pdf.pdf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440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1498</Words>
  <Application>Microsoft Office PowerPoint</Application>
  <PresentationFormat>Widescreen</PresentationFormat>
  <Paragraphs>83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Wingdings</vt:lpstr>
      <vt:lpstr>Office Theme</vt:lpstr>
      <vt:lpstr>Entrepreneurship   LCBB5001   COMPONENT 2 Class Presentation (Business Plan)   Student Name: Alin Florin Carare Student number: 2246440  Lecturer name: Masud Ibrahim</vt:lpstr>
      <vt:lpstr>Artisan Slice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 Carare (2246440)</dc:creator>
  <cp:lastModifiedBy>Alin Carare (2246440)</cp:lastModifiedBy>
  <cp:revision>6</cp:revision>
  <dcterms:created xsi:type="dcterms:W3CDTF">2024-11-04T17:44:17Z</dcterms:created>
  <dcterms:modified xsi:type="dcterms:W3CDTF">2024-11-10T15:51:55Z</dcterms:modified>
</cp:coreProperties>
</file>